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Default Extension="vml" ContentType="application/vnd.openxmlformats-officedocument.vmlDrawing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71" r:id="rId3"/>
    <p:sldId id="274" r:id="rId4"/>
    <p:sldId id="257" r:id="rId5"/>
    <p:sldId id="269" r:id="rId6"/>
    <p:sldId id="270" r:id="rId7"/>
    <p:sldId id="267" r:id="rId8"/>
    <p:sldId id="259" r:id="rId9"/>
    <p:sldId id="260" r:id="rId10"/>
    <p:sldId id="261" r:id="rId11"/>
    <p:sldId id="272" r:id="rId12"/>
    <p:sldId id="262" r:id="rId13"/>
    <p:sldId id="263" r:id="rId14"/>
    <p:sldId id="264" r:id="rId15"/>
    <p:sldId id="265" r:id="rId16"/>
    <p:sldId id="268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16" y="-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520" y="6590268"/>
            <a:ext cx="883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BFF97A-B32C-4351-A456-0F930E75A3BE}" type="slidenum">
              <a:rPr lang="en-US" sz="1050" smtClean="0"/>
              <a:pPr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73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 - 2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11" name="Picture 10" descr="01_Blue Circ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1295400"/>
            <a:ext cx="2787650" cy="2791516"/>
          </a:xfrm>
          <a:prstGeom prst="rect">
            <a:avLst/>
          </a:prstGeom>
        </p:spPr>
      </p:pic>
      <p:pic>
        <p:nvPicPr>
          <p:cNvPr id="12" name="Picture 11" descr="02_Intuit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47800" y="2209800"/>
            <a:ext cx="1803400" cy="635698"/>
          </a:xfrm>
          <a:prstGeom prst="rect">
            <a:avLst/>
          </a:prstGeom>
        </p:spPr>
      </p:pic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69" r:id="rId7" imgW="0" imgH="0" progId="">
              <p:embed/>
            </p:oleObj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563567" y="4801812"/>
            <a:ext cx="8220075" cy="681038"/>
          </a:xfrm>
          <a:effectLst>
            <a:outerShdw blurRad="114300" dist="508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>
            <a:lvl1pPr algn="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62508" y="5512065"/>
            <a:ext cx="8218487" cy="749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/>
          <a:lstStyle>
            <a:lvl1pPr marL="0" marR="0" indent="0" algn="r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Times" charset="0"/>
              <a:buNone/>
              <a:tabLst/>
              <a:defRPr sz="2000" b="0">
                <a:solidFill>
                  <a:srgbClr val="F58A2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45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FFFF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50813"/>
            <a:ext cx="82264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6688"/>
            <a:ext cx="822325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intuit_c_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375871"/>
            <a:ext cx="1180764" cy="3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76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charset="0"/>
        </a:defRPr>
      </a:lvl9pPr>
    </p:titleStyle>
    <p:bodyStyle>
      <a:lvl1pPr marL="508000" indent="-508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3200" b="0">
          <a:solidFill>
            <a:srgbClr val="FFFFFF"/>
          </a:solidFill>
          <a:latin typeface="+mn-lt"/>
          <a:ea typeface="ＭＳ Ｐゴシック" charset="-128"/>
          <a:cs typeface="ＭＳ Ｐゴシック" charset="-128"/>
        </a:defRPr>
      </a:lvl1pPr>
      <a:lvl2pPr marL="922338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 sz="3200" b="0">
          <a:solidFill>
            <a:srgbClr val="FFFFFF"/>
          </a:solidFill>
          <a:latin typeface="+mn-lt"/>
          <a:ea typeface="ＭＳ Ｐゴシック" charset="-128"/>
        </a:defRPr>
      </a:lvl2pPr>
      <a:lvl3pPr marL="1255713" indent="-230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 b="0">
          <a:solidFill>
            <a:srgbClr val="FFFFFF"/>
          </a:solidFill>
          <a:latin typeface="+mn-lt"/>
          <a:ea typeface="ＭＳ Ｐゴシック" charset="-128"/>
        </a:defRPr>
      </a:lvl3pPr>
      <a:lvl4pPr marL="911225" indent="-1127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-"/>
        <a:defRPr sz="2800" b="0">
          <a:solidFill>
            <a:srgbClr val="FFFFFF"/>
          </a:solidFill>
          <a:latin typeface="+mn-lt"/>
          <a:ea typeface="ＭＳ Ｐゴシック" charset="-128"/>
        </a:defRPr>
      </a:lvl4pPr>
      <a:lvl5pPr marL="1143000" indent="-1111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 b="0">
          <a:solidFill>
            <a:srgbClr val="FFFFFF"/>
          </a:solidFill>
          <a:latin typeface="+mn-lt"/>
          <a:ea typeface="ＭＳ Ｐゴシック" charset="-128"/>
        </a:defRPr>
      </a:lvl5pPr>
      <a:lvl6pPr marL="1600200" indent="-111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200">
          <a:solidFill>
            <a:srgbClr val="000000"/>
          </a:solidFill>
          <a:latin typeface="+mn-lt"/>
          <a:ea typeface="ＭＳ Ｐゴシック" charset="-128"/>
        </a:defRPr>
      </a:lvl6pPr>
      <a:lvl7pPr marL="2057400" indent="-111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200">
          <a:solidFill>
            <a:srgbClr val="000000"/>
          </a:solidFill>
          <a:latin typeface="+mn-lt"/>
          <a:ea typeface="ＭＳ Ｐゴシック" charset="-128"/>
        </a:defRPr>
      </a:lvl7pPr>
      <a:lvl8pPr marL="2514600" indent="-111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200">
          <a:solidFill>
            <a:srgbClr val="000000"/>
          </a:solidFill>
          <a:latin typeface="+mn-lt"/>
          <a:ea typeface="ＭＳ Ｐゴシック" charset="-128"/>
        </a:defRPr>
      </a:lvl8pPr>
      <a:lvl9pPr marL="2971800" indent="-111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2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33400" y="3886200"/>
            <a:ext cx="8220075" cy="1368050"/>
          </a:xfrm>
        </p:spPr>
        <p:txBody>
          <a:bodyPr/>
          <a:lstStyle/>
          <a:p>
            <a:r>
              <a:rPr lang="en-US" sz="4000" dirty="0" smtClean="0"/>
              <a:t>Deploying a Data Sciences Team:</a:t>
            </a:r>
            <a:br>
              <a:rPr lang="en-US" sz="4000" dirty="0" smtClean="0"/>
            </a:br>
            <a:r>
              <a:rPr lang="en-US" sz="4000" dirty="0" smtClean="0"/>
              <a:t>The Promise and the Pitfalls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Diane Chang, PhD</a:t>
            </a:r>
          </a:p>
          <a:p>
            <a:pPr algn="l"/>
            <a:r>
              <a:rPr lang="en-US" dirty="0" smtClean="0"/>
              <a:t>Senior Data Scientist</a:t>
            </a:r>
          </a:p>
          <a:p>
            <a:pPr algn="l"/>
            <a:r>
              <a:rPr lang="en-US" dirty="0" smtClean="0"/>
              <a:t>diane_chang@intuit.com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2514600"/>
            <a:ext cx="2819400" cy="76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 smtClean="0"/>
          </a:p>
          <a:p>
            <a:pPr algn="ctr"/>
            <a:r>
              <a:rPr lang="en-US" sz="1400" dirty="0" smtClean="0"/>
              <a:t>Simplify the business of life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92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Being one of 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6324600" cy="1154112"/>
          </a:xfrm>
        </p:spPr>
        <p:txBody>
          <a:bodyPr/>
          <a:lstStyle/>
          <a:p>
            <a:r>
              <a:rPr lang="en-US" dirty="0" smtClean="0"/>
              <a:t>Direct communications</a:t>
            </a:r>
          </a:p>
          <a:p>
            <a:pPr lvl="1"/>
            <a:r>
              <a:rPr lang="en-US" dirty="0" smtClean="0"/>
              <a:t>No “geek speak”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7244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8EE456"/>
                </a:solidFill>
              </a:rPr>
              <a:t>Plus:</a:t>
            </a:r>
          </a:p>
          <a:p>
            <a:r>
              <a:rPr lang="en-US" dirty="0" smtClean="0"/>
              <a:t>Maintained connection with data science team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597815"/>
            <a:ext cx="4530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Hallway conversations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4163" y="2285999"/>
            <a:ext cx="7947837" cy="1931437"/>
            <a:chOff x="434163" y="2285999"/>
            <a:chExt cx="7947837" cy="19314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285999"/>
              <a:ext cx="1752600" cy="1931437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434163" y="3251717"/>
              <a:ext cx="692534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6038" rIns="0" bIns="46038" numCol="1" anchor="t" anchorCtr="0" compatLnSpc="1">
              <a:prstTxWarp prst="textNoShape">
                <a:avLst/>
              </a:prstTxWarp>
            </a:bodyPr>
            <a:lstStyle>
              <a:lvl1pPr marL="508000" indent="-5080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charset="0"/>
                <a:buChar char="•"/>
                <a:defRPr sz="3200" b="0">
                  <a:solidFill>
                    <a:srgbClr val="FFFFFF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922338" indent="-2825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charset="0"/>
                <a:buChar char="–"/>
                <a:defRPr sz="3200" b="0">
                  <a:solidFill>
                    <a:srgbClr val="FFFFFF"/>
                  </a:solidFill>
                  <a:latin typeface="+mn-lt"/>
                  <a:ea typeface="ＭＳ Ｐゴシック" charset="-128"/>
                </a:defRPr>
              </a:lvl2pPr>
              <a:lvl3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charset="0"/>
                <a:buChar char="•"/>
                <a:defRPr sz="2800" b="0">
                  <a:solidFill>
                    <a:srgbClr val="FFFFFF"/>
                  </a:solidFill>
                  <a:latin typeface="+mn-lt"/>
                  <a:ea typeface="ＭＳ Ｐゴシック" charset="-128"/>
                </a:defRPr>
              </a:lvl3pPr>
              <a:lvl4pPr marL="911225" indent="-1127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charset="0"/>
                <a:buChar char="-"/>
                <a:defRPr sz="2800" b="0">
                  <a:solidFill>
                    <a:srgbClr val="FFFFFF"/>
                  </a:solidFill>
                  <a:latin typeface="+mn-lt"/>
                  <a:ea typeface="ＭＳ Ｐゴシック" charset="-128"/>
                </a:defRPr>
              </a:lvl4pPr>
              <a:lvl5pPr marL="1143000" indent="-1111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charset="0"/>
                <a:buChar char="•"/>
                <a:defRPr sz="2800" b="0">
                  <a:solidFill>
                    <a:srgbClr val="FFFFFF"/>
                  </a:solidFill>
                  <a:latin typeface="+mn-lt"/>
                  <a:ea typeface="ＭＳ Ｐゴシック" charset="-128"/>
                </a:defRPr>
              </a:lvl5pPr>
              <a:lvl6pPr marL="1600200" indent="-1111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" charset="0"/>
                <a:buChar char="•"/>
                <a:defRPr sz="1200">
                  <a:solidFill>
                    <a:srgbClr val="000000"/>
                  </a:solidFill>
                  <a:latin typeface="+mn-lt"/>
                  <a:ea typeface="ＭＳ Ｐゴシック" charset="-128"/>
                </a:defRPr>
              </a:lvl6pPr>
              <a:lvl7pPr marL="2057400" indent="-1111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" charset="0"/>
                <a:buChar char="•"/>
                <a:defRPr sz="1200">
                  <a:solidFill>
                    <a:srgbClr val="000000"/>
                  </a:solidFill>
                  <a:latin typeface="+mn-lt"/>
                  <a:ea typeface="ＭＳ Ｐゴシック" charset="-128"/>
                </a:defRPr>
              </a:lvl7pPr>
              <a:lvl8pPr marL="2514600" indent="-1111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" charset="0"/>
                <a:buChar char="•"/>
                <a:defRPr sz="1200">
                  <a:solidFill>
                    <a:srgbClr val="000000"/>
                  </a:solidFill>
                  <a:latin typeface="+mn-lt"/>
                  <a:ea typeface="ＭＳ Ｐゴシック" charset="-128"/>
                </a:defRPr>
              </a:lvl8pPr>
              <a:lvl9pPr marL="2971800" indent="-1111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" charset="0"/>
                <a:buChar char="•"/>
                <a:defRPr sz="1200">
                  <a:solidFill>
                    <a:srgbClr val="000000"/>
                  </a:solidFill>
                  <a:latin typeface="+mn-lt"/>
                  <a:ea typeface="ＭＳ Ｐゴシック" charset="-128"/>
                </a:defRPr>
              </a:lvl9pPr>
            </a:lstStyle>
            <a:p>
              <a:r>
                <a:rPr lang="en-US" kern="0" dirty="0" smtClean="0"/>
                <a:t>Flash mob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163" y="3836436"/>
            <a:ext cx="746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Extra context -&gt; better product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35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I love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223250" cy="2449512"/>
          </a:xfrm>
        </p:spPr>
        <p:txBody>
          <a:bodyPr/>
          <a:lstStyle/>
          <a:p>
            <a:r>
              <a:rPr lang="en-US" dirty="0" smtClean="0"/>
              <a:t>New data “believers”</a:t>
            </a:r>
          </a:p>
          <a:p>
            <a:r>
              <a:rPr lang="en-US" dirty="0" smtClean="0"/>
              <a:t>Significant impact on a new product</a:t>
            </a:r>
          </a:p>
          <a:p>
            <a:r>
              <a:rPr lang="en-US" dirty="0" smtClean="0"/>
              <a:t>Learned a lot</a:t>
            </a:r>
          </a:p>
          <a:p>
            <a:r>
              <a:rPr lang="en-US" dirty="0" smtClean="0"/>
              <a:t>Made new friends</a:t>
            </a:r>
          </a:p>
        </p:txBody>
      </p:sp>
      <p:grpSp>
        <p:nvGrpSpPr>
          <p:cNvPr id="15" name="Group 14"/>
          <p:cNvGrpSpPr/>
          <p:nvPr/>
        </p:nvGrpSpPr>
        <p:grpSpPr>
          <a:xfrm rot="21104854">
            <a:off x="1876790" y="4424306"/>
            <a:ext cx="5638800" cy="1075479"/>
            <a:chOff x="1905000" y="4495799"/>
            <a:chExt cx="5638800" cy="1075479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905000" y="4495799"/>
              <a:ext cx="5029200" cy="1075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057400" y="4558629"/>
              <a:ext cx="5486400" cy="923330"/>
              <a:chOff x="2362200" y="5137666"/>
              <a:chExt cx="5486400" cy="92333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362200" y="5137666"/>
                <a:ext cx="3706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4"/>
                    </a:solidFill>
                    <a:latin typeface="Curlz MT" panose="04040404050702020202" pitchFamily="82" charset="0"/>
                  </a:rPr>
                  <a:t>I</a:t>
                </a:r>
                <a:endParaRPr lang="en-US" sz="5400" dirty="0">
                  <a:solidFill>
                    <a:schemeClr val="accent4"/>
                  </a:solidFill>
                  <a:latin typeface="Curlz MT" panose="04040404050702020202" pitchFamily="8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14800" y="5137666"/>
                <a:ext cx="3733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4"/>
                    </a:solidFill>
                    <a:latin typeface="Curlz MT" panose="04040404050702020202" pitchFamily="82" charset="0"/>
                  </a:rPr>
                  <a:t>embedding</a:t>
                </a:r>
                <a:endParaRPr lang="en-US" sz="5400" dirty="0">
                  <a:solidFill>
                    <a:schemeClr val="accent4"/>
                  </a:solidFill>
                  <a:latin typeface="Curlz MT" panose="04040404050702020202" pitchFamily="82" charset="0"/>
                </a:endParaRPr>
              </a:p>
            </p:txBody>
          </p:sp>
          <p:sp>
            <p:nvSpPr>
              <p:cNvPr id="20" name="Heart 19"/>
              <p:cNvSpPr/>
              <p:nvPr/>
            </p:nvSpPr>
            <p:spPr bwMode="auto">
              <a:xfrm>
                <a:off x="3048001" y="5257800"/>
                <a:ext cx="935642" cy="784173"/>
              </a:xfrm>
              <a:prstGeom prst="heart">
                <a:avLst/>
              </a:prstGeom>
              <a:gradFill>
                <a:gsLst>
                  <a:gs pos="0">
                    <a:srgbClr val="FF0000"/>
                  </a:gs>
                  <a:gs pos="47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36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And what </a:t>
            </a:r>
            <a:r>
              <a:rPr lang="en-US" dirty="0"/>
              <a:t>I</a:t>
            </a:r>
            <a:r>
              <a:rPr lang="en-US" dirty="0" smtClean="0"/>
              <a:t>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088"/>
            <a:ext cx="8223250" cy="2678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It’s easy to get disconnected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Enter with an exit </a:t>
            </a:r>
            <a:r>
              <a:rPr lang="en-US" dirty="0"/>
              <a:t>s</a:t>
            </a:r>
            <a:r>
              <a:rPr lang="en-US" dirty="0" smtClean="0"/>
              <a:t>trategy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Demand can be overwhelming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Two homes can feel like no home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133600" cy="31603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5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Hey product team - are you 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291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Well-defined problem with significant business value</a:t>
            </a:r>
          </a:p>
          <a:p>
            <a:pPr>
              <a:lnSpc>
                <a:spcPct val="130000"/>
              </a:lnSpc>
            </a:pPr>
            <a:r>
              <a:rPr lang="en-US" dirty="0"/>
              <a:t>D</a:t>
            </a:r>
            <a:r>
              <a:rPr lang="en-US" dirty="0" smtClean="0"/>
              <a:t>ata is available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Committed bandwidth from team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Welcoming – have a buddy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7370" b="3215"/>
          <a:stretch/>
        </p:blipFill>
        <p:spPr bwMode="auto">
          <a:xfrm>
            <a:off x="1905000" y="4953000"/>
            <a:ext cx="4895429" cy="14630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67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52400"/>
            <a:ext cx="8226425" cy="6492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Data scientist - do you have what it takes?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3250" cy="3668712"/>
          </a:xfrm>
        </p:spPr>
        <p:txBody>
          <a:bodyPr/>
          <a:lstStyle/>
          <a:p>
            <a:r>
              <a:rPr lang="en-US" dirty="0" smtClean="0"/>
              <a:t>Open to change</a:t>
            </a:r>
          </a:p>
          <a:p>
            <a:r>
              <a:rPr lang="en-US" dirty="0" smtClean="0"/>
              <a:t>Value learning</a:t>
            </a:r>
          </a:p>
          <a:p>
            <a:r>
              <a:rPr lang="en-US" dirty="0" smtClean="0"/>
              <a:t>Easily develop personal relationships</a:t>
            </a:r>
          </a:p>
          <a:p>
            <a:r>
              <a:rPr lang="en-US" dirty="0" smtClean="0"/>
              <a:t>Adaptable</a:t>
            </a:r>
          </a:p>
          <a:p>
            <a:r>
              <a:rPr lang="en-US" dirty="0" smtClean="0"/>
              <a:t>Translate technical to business terms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24200" y="4953000"/>
            <a:ext cx="3733800" cy="1532983"/>
            <a:chOff x="3124200" y="4953000"/>
            <a:chExt cx="3733800" cy="15329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953000"/>
              <a:ext cx="3733800" cy="1532983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 bwMode="auto">
            <a:xfrm>
              <a:off x="3486760" y="5609411"/>
              <a:ext cx="405689" cy="11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51596" y="5556729"/>
              <a:ext cx="476016" cy="215444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accent4"/>
                  </a:solidFill>
                </a:rPr>
                <a:t>∑  ≈ ∏</a:t>
              </a:r>
              <a:endParaRPr lang="en-US" sz="8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70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Since the first experiment…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growing the program</a:t>
            </a:r>
          </a:p>
          <a:p>
            <a:pPr lvl="1"/>
            <a:r>
              <a:rPr lang="en-US" dirty="0" smtClean="0"/>
              <a:t>A dozen embedding rotations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are still experimenting</a:t>
            </a:r>
          </a:p>
          <a:p>
            <a:pPr lvl="1"/>
            <a:r>
              <a:rPr lang="en-US" dirty="0" smtClean="0"/>
              <a:t>Pods:  a team not an individual</a:t>
            </a:r>
          </a:p>
          <a:p>
            <a:pPr lvl="2"/>
            <a:r>
              <a:rPr lang="en-US" dirty="0" smtClean="0"/>
              <a:t>Can play a larger strategic role</a:t>
            </a:r>
          </a:p>
          <a:p>
            <a:pPr lvl="2"/>
            <a:r>
              <a:rPr lang="en-US" dirty="0" smtClean="0"/>
              <a:t>Can offer a variety of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80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And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Doing a rotation back in the center</a:t>
            </a:r>
          </a:p>
          <a:p>
            <a:r>
              <a:rPr lang="en-US" dirty="0" smtClean="0"/>
              <a:t>Improving tools and products that benefit many product teams</a:t>
            </a:r>
          </a:p>
          <a:p>
            <a:r>
              <a:rPr lang="en-US" dirty="0" smtClean="0"/>
              <a:t>Increasing my skills and knowledge</a:t>
            </a:r>
          </a:p>
        </p:txBody>
      </p:sp>
      <p:grpSp>
        <p:nvGrpSpPr>
          <p:cNvPr id="8" name="Group 7"/>
          <p:cNvGrpSpPr/>
          <p:nvPr/>
        </p:nvGrpSpPr>
        <p:grpSpPr>
          <a:xfrm rot="21104854">
            <a:off x="1894685" y="4496544"/>
            <a:ext cx="5638800" cy="1075479"/>
            <a:chOff x="1905000" y="4495799"/>
            <a:chExt cx="5638800" cy="1075479"/>
          </a:xfrm>
        </p:grpSpPr>
        <p:sp>
          <p:nvSpPr>
            <p:cNvPr id="9" name="Rectangle 8"/>
            <p:cNvSpPr/>
            <p:nvPr/>
          </p:nvSpPr>
          <p:spPr bwMode="auto">
            <a:xfrm>
              <a:off x="1905000" y="4495799"/>
              <a:ext cx="5029200" cy="1075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057400" y="4558629"/>
              <a:ext cx="5486400" cy="923330"/>
              <a:chOff x="2362200" y="5137666"/>
              <a:chExt cx="5486400" cy="92333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362200" y="5137666"/>
                <a:ext cx="3706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4"/>
                    </a:solidFill>
                    <a:latin typeface="Curlz MT" panose="04040404050702020202" pitchFamily="82" charset="0"/>
                  </a:rPr>
                  <a:t>I</a:t>
                </a:r>
                <a:endParaRPr lang="en-US" sz="5400" dirty="0">
                  <a:solidFill>
                    <a:schemeClr val="accent4"/>
                  </a:solidFill>
                  <a:latin typeface="Curlz MT" panose="04040404050702020202" pitchFamily="8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14800" y="5137666"/>
                <a:ext cx="3733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4"/>
                    </a:solidFill>
                    <a:latin typeface="Curlz MT" panose="04040404050702020202" pitchFamily="82" charset="0"/>
                  </a:rPr>
                  <a:t>embedding</a:t>
                </a:r>
                <a:endParaRPr lang="en-US" sz="5400" dirty="0">
                  <a:solidFill>
                    <a:schemeClr val="accent4"/>
                  </a:solidFill>
                  <a:latin typeface="Curlz MT" panose="04040404050702020202" pitchFamily="82" charset="0"/>
                </a:endParaRPr>
              </a:p>
            </p:txBody>
          </p:sp>
          <p:sp>
            <p:nvSpPr>
              <p:cNvPr id="13" name="Heart 12"/>
              <p:cNvSpPr/>
              <p:nvPr/>
            </p:nvSpPr>
            <p:spPr bwMode="auto">
              <a:xfrm>
                <a:off x="3048001" y="5257800"/>
                <a:ext cx="935642" cy="784173"/>
              </a:xfrm>
              <a:prstGeom prst="heart">
                <a:avLst/>
              </a:prstGeom>
              <a:gradFill>
                <a:gsLst>
                  <a:gs pos="0">
                    <a:srgbClr val="FF0000"/>
                  </a:gs>
                  <a:gs pos="47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1_Blue Circ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5209" y="3505200"/>
            <a:ext cx="2590800" cy="2514600"/>
          </a:xfrm>
          <a:prstGeom prst="rect">
            <a:avLst/>
          </a:prstGeom>
        </p:spPr>
      </p:pic>
      <p:pic>
        <p:nvPicPr>
          <p:cNvPr id="12" name="Picture 11" descr="02_Intui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7545" y="4322302"/>
            <a:ext cx="1762655" cy="602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me at: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diane_chang@intuit.com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505200" y="4581627"/>
            <a:ext cx="1981200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 smtClean="0"/>
          </a:p>
          <a:p>
            <a:pPr algn="ctr"/>
            <a:r>
              <a:rPr lang="en-US" sz="1400" dirty="0" smtClean="0"/>
              <a:t>Simplify the business of life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5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1295400"/>
            <a:ext cx="66911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 or </a:t>
            </a:r>
          </a:p>
          <a:p>
            <a:endParaRPr lang="en-US" sz="3600" dirty="0" smtClean="0"/>
          </a:p>
          <a:p>
            <a:r>
              <a:rPr lang="en-US" sz="5400" dirty="0" smtClean="0"/>
              <a:t>Why I love 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embedding</a:t>
            </a:r>
            <a:endParaRPr lang="en-US" sz="5400" dirty="0"/>
          </a:p>
        </p:txBody>
      </p:sp>
      <p:grpSp>
        <p:nvGrpSpPr>
          <p:cNvPr id="3" name="Group 2"/>
          <p:cNvGrpSpPr/>
          <p:nvPr/>
        </p:nvGrpSpPr>
        <p:grpSpPr>
          <a:xfrm rot="21104854">
            <a:off x="1894685" y="4496544"/>
            <a:ext cx="5638800" cy="1075479"/>
            <a:chOff x="1905000" y="4495799"/>
            <a:chExt cx="5638800" cy="1075479"/>
          </a:xfrm>
        </p:grpSpPr>
        <p:sp>
          <p:nvSpPr>
            <p:cNvPr id="2" name="Rectangle 1"/>
            <p:cNvSpPr/>
            <p:nvPr/>
          </p:nvSpPr>
          <p:spPr bwMode="auto">
            <a:xfrm>
              <a:off x="1905000" y="4495799"/>
              <a:ext cx="5029200" cy="1075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57400" y="4558629"/>
              <a:ext cx="5486400" cy="923330"/>
              <a:chOff x="2362200" y="5137666"/>
              <a:chExt cx="5486400" cy="92333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362200" y="5137666"/>
                <a:ext cx="3706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4"/>
                    </a:solidFill>
                    <a:latin typeface="Curlz MT" panose="04040404050702020202" pitchFamily="82" charset="0"/>
                  </a:rPr>
                  <a:t>I</a:t>
                </a:r>
                <a:endParaRPr lang="en-US" sz="5400" dirty="0">
                  <a:solidFill>
                    <a:schemeClr val="accent4"/>
                  </a:solidFill>
                  <a:latin typeface="Curlz MT" panose="04040404050702020202" pitchFamily="8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800" y="5137666"/>
                <a:ext cx="3733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4"/>
                    </a:solidFill>
                    <a:latin typeface="Curlz MT" panose="04040404050702020202" pitchFamily="82" charset="0"/>
                  </a:rPr>
                  <a:t>embedding</a:t>
                </a:r>
                <a:endParaRPr lang="en-US" sz="5400" dirty="0">
                  <a:solidFill>
                    <a:schemeClr val="accent4"/>
                  </a:solidFill>
                  <a:latin typeface="Curlz MT" panose="04040404050702020202" pitchFamily="82" charset="0"/>
                </a:endParaRPr>
              </a:p>
            </p:txBody>
          </p:sp>
          <p:sp>
            <p:nvSpPr>
              <p:cNvPr id="11" name="Heart 10"/>
              <p:cNvSpPr/>
              <p:nvPr/>
            </p:nvSpPr>
            <p:spPr bwMode="auto">
              <a:xfrm>
                <a:off x="3048001" y="5257800"/>
                <a:ext cx="935642" cy="784173"/>
              </a:xfrm>
              <a:prstGeom prst="heart">
                <a:avLst/>
              </a:prstGeom>
              <a:gradFill>
                <a:gsLst>
                  <a:gs pos="0">
                    <a:srgbClr val="FF0000"/>
                  </a:gs>
                  <a:gs pos="47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06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369360">
            <a:off x="4133909" y="2305568"/>
            <a:ext cx="4695825" cy="1181100"/>
            <a:chOff x="3657600" y="2114550"/>
            <a:chExt cx="4695825" cy="11811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667000"/>
              <a:ext cx="46958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114550"/>
              <a:ext cx="34575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 rot="20815583">
            <a:off x="443770" y="987580"/>
            <a:ext cx="5486400" cy="1214515"/>
            <a:chOff x="914400" y="2785730"/>
            <a:chExt cx="5486400" cy="121451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785730"/>
              <a:ext cx="17811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00104"/>
              <a:ext cx="5486400" cy="500141"/>
            </a:xfrm>
            <a:prstGeom prst="rect">
              <a:avLst/>
            </a:prstGeom>
            <a:noFill/>
            <a:ln w="9525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15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31726"/>
            <a:ext cx="2743200" cy="201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 rot="369360">
            <a:off x="4133909" y="2305568"/>
            <a:ext cx="4695825" cy="1181100"/>
            <a:chOff x="3657600" y="2114550"/>
            <a:chExt cx="4695825" cy="11811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667000"/>
              <a:ext cx="46958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114550"/>
              <a:ext cx="34575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77510" y="3752671"/>
            <a:ext cx="5718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6413" indent="-506413"/>
            <a:r>
              <a:rPr lang="en-US" sz="3600" dirty="0"/>
              <a:t>You’ve hired them, now how do you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deploy </a:t>
            </a:r>
            <a:r>
              <a:rPr lang="en-US" sz="3600" dirty="0"/>
              <a:t>them?</a:t>
            </a:r>
          </a:p>
        </p:txBody>
      </p:sp>
      <p:grpSp>
        <p:nvGrpSpPr>
          <p:cNvPr id="5" name="Group 4"/>
          <p:cNvGrpSpPr/>
          <p:nvPr/>
        </p:nvGrpSpPr>
        <p:grpSpPr>
          <a:xfrm rot="20815583">
            <a:off x="443770" y="987580"/>
            <a:ext cx="5486400" cy="1214515"/>
            <a:chOff x="914400" y="2785730"/>
            <a:chExt cx="5486400" cy="121451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785730"/>
              <a:ext cx="17811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00104"/>
              <a:ext cx="5486400" cy="500141"/>
            </a:xfrm>
            <a:prstGeom prst="rect">
              <a:avLst/>
            </a:prstGeom>
            <a:noFill/>
            <a:ln w="9525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152400" y="304800"/>
            <a:ext cx="8839200" cy="3581400"/>
          </a:xfrm>
          <a:prstGeom prst="rect">
            <a:avLst/>
          </a:prstGeom>
          <a:solidFill>
            <a:schemeClr val="accent4">
              <a:alpha val="7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34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943600" cy="4729162"/>
          </a:xfrm>
        </p:spPr>
        <p:txBody>
          <a:bodyPr/>
          <a:lstStyle/>
          <a:p>
            <a:pPr marL="860425" lvl="2" indent="-522288">
              <a:lnSpc>
                <a:spcPct val="200000"/>
              </a:lnSpc>
            </a:pPr>
            <a:r>
              <a:rPr lang="en-US" sz="4000" dirty="0" smtClean="0"/>
              <a:t>Centralized team</a:t>
            </a:r>
          </a:p>
          <a:p>
            <a:pPr marL="860425" lvl="2" indent="-512763">
              <a:lnSpc>
                <a:spcPct val="200000"/>
              </a:lnSpc>
            </a:pPr>
            <a:r>
              <a:rPr lang="en-US" sz="4000" dirty="0" smtClean="0"/>
              <a:t>Resident in the </a:t>
            </a:r>
            <a:r>
              <a:rPr lang="en-US" sz="4000" dirty="0"/>
              <a:t>b</a:t>
            </a:r>
            <a:r>
              <a:rPr lang="en-US" sz="4000" dirty="0" smtClean="0"/>
              <a:t>usiness</a:t>
            </a:r>
          </a:p>
          <a:p>
            <a:pPr marL="860425" lvl="2" indent="-512763">
              <a:lnSpc>
                <a:spcPct val="200000"/>
              </a:lnSpc>
            </a:pPr>
            <a:r>
              <a:rPr lang="en-US" sz="4000" dirty="0"/>
              <a:t>Embedded in </a:t>
            </a:r>
            <a:r>
              <a:rPr lang="en-US" sz="4000" dirty="0" smtClean="0"/>
              <a:t>business</a:t>
            </a:r>
            <a:endParaRPr lang="en-US" sz="4000" dirty="0"/>
          </a:p>
          <a:p>
            <a:pPr marL="860425" lvl="2" indent="-512763">
              <a:lnSpc>
                <a:spcPct val="200000"/>
              </a:lnSpc>
            </a:pPr>
            <a:endParaRPr lang="en-US" sz="4000" dirty="0" smtClean="0"/>
          </a:p>
          <a:p>
            <a:pPr lvl="2">
              <a:lnSpc>
                <a:spcPct val="150000"/>
              </a:lnSpc>
            </a:pPr>
            <a:endParaRPr lang="en-US" sz="3600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0" b="100000" l="0" r="100000">
                        <a14:foregroundMark x1="10180" y1="25065" x2="10180" y2="25065"/>
                        <a14:foregroundMark x1="80240" y1="71540" x2="80240" y2="71540"/>
                        <a14:foregroundMark x1="39721" y1="7833" x2="39721" y2="7833"/>
                        <a14:foregroundMark x1="17964" y1="7833" x2="17964" y2="7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9576" y="4419600"/>
            <a:ext cx="1679448" cy="1371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576" y="2808766"/>
            <a:ext cx="169181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379576" y="1197933"/>
            <a:ext cx="1691811" cy="1447800"/>
            <a:chOff x="6379576" y="1197933"/>
            <a:chExt cx="1691811" cy="14478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576" y="1197933"/>
              <a:ext cx="1691811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6853" y="1524000"/>
              <a:ext cx="588605" cy="683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35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3172287" y="2912164"/>
            <a:ext cx="3468465" cy="2611046"/>
            <a:chOff x="3172287" y="2912164"/>
            <a:chExt cx="3468465" cy="2611046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5205729" y="4410918"/>
              <a:ext cx="1435023" cy="1112292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3172287" y="4410918"/>
              <a:ext cx="1112292" cy="999282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492824" y="4092174"/>
              <a:ext cx="843128" cy="0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259363" y="4069817"/>
              <a:ext cx="843128" cy="0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" name="Oval 3"/>
            <p:cNvSpPr/>
            <p:nvPr/>
          </p:nvSpPr>
          <p:spPr bwMode="auto">
            <a:xfrm>
              <a:off x="3863015" y="3441210"/>
              <a:ext cx="1775785" cy="1132957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4"/>
                  </a:solidFill>
                  <a:latin typeface="Verdana" charset="0"/>
                </a:rPr>
                <a:t>Data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4"/>
                  </a:solidFill>
                  <a:latin typeface="Verdana" charset="0"/>
                </a:rPr>
                <a:t>Science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Verdana" charset="0"/>
              </a:endParaRPr>
            </a:p>
          </p:txBody>
        </p:sp>
        <p:cxnSp>
          <p:nvCxnSpPr>
            <p:cNvPr id="50" name="Straight Connector 49"/>
            <p:cNvCxnSpPr>
              <a:stCxn id="37" idx="2"/>
              <a:endCxn id="4" idx="0"/>
            </p:cNvCxnSpPr>
            <p:nvPr/>
          </p:nvCxnSpPr>
          <p:spPr bwMode="auto">
            <a:xfrm flipH="1">
              <a:off x="4750908" y="2912164"/>
              <a:ext cx="4006" cy="529046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171043" y="3527718"/>
            <a:ext cx="2085420" cy="1066800"/>
            <a:chOff x="4170955" y="4419600"/>
            <a:chExt cx="2085420" cy="106680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4170955" y="4419600"/>
              <a:ext cx="208542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996" t="21360" r="10087" b="4794"/>
            <a:stretch/>
          </p:blipFill>
          <p:spPr>
            <a:xfrm>
              <a:off x="4239180" y="4659788"/>
              <a:ext cx="1933019" cy="55229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685800" y="457200"/>
            <a:ext cx="1752600" cy="1755031"/>
            <a:chOff x="685800" y="457200"/>
            <a:chExt cx="1752600" cy="1755031"/>
          </a:xfrm>
        </p:grpSpPr>
        <p:pic>
          <p:nvPicPr>
            <p:cNvPr id="20" name="Picture 19" descr="01_Blue Circl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85800" y="457200"/>
              <a:ext cx="1752600" cy="1755031"/>
            </a:xfrm>
            <a:prstGeom prst="rect">
              <a:avLst/>
            </a:prstGeom>
          </p:spPr>
        </p:pic>
        <p:pic>
          <p:nvPicPr>
            <p:cNvPr id="21" name="Picture 20" descr="02_Intuit 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41216" y="1103685"/>
              <a:ext cx="1192384" cy="42031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712204" y="1845364"/>
            <a:ext cx="2085420" cy="1066800"/>
            <a:chOff x="4170955" y="570285"/>
            <a:chExt cx="2085420" cy="106680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4170955" y="570285"/>
              <a:ext cx="208542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39181" y="793985"/>
              <a:ext cx="1933019" cy="51985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286000" y="5239014"/>
            <a:ext cx="2085420" cy="1066800"/>
            <a:chOff x="4162980" y="5410200"/>
            <a:chExt cx="2085420" cy="10668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4162980" y="5410200"/>
              <a:ext cx="208542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239181" y="5486400"/>
              <a:ext cx="1933019" cy="867834"/>
              <a:chOff x="4239181" y="5334000"/>
              <a:chExt cx="2961669" cy="1020234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239181" y="5334000"/>
                <a:ext cx="2961669" cy="10202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55130" y="5334000"/>
                <a:ext cx="2932010" cy="1020234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257800" y="5239014"/>
            <a:ext cx="2085420" cy="1066800"/>
            <a:chOff x="4170955" y="3392066"/>
            <a:chExt cx="2085420" cy="10668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4170955" y="3392066"/>
              <a:ext cx="208542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55131" y="3704266"/>
              <a:ext cx="1917069" cy="442401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335952" y="3510651"/>
            <a:ext cx="2085420" cy="1066800"/>
            <a:chOff x="4170955" y="2176147"/>
            <a:chExt cx="2085420" cy="10668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4170955" y="2176147"/>
              <a:ext cx="208542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39181" y="2342680"/>
              <a:ext cx="1933019" cy="733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9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My Intuit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2638"/>
            <a:ext cx="8223250" cy="4729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5 years as a data scientist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F</a:t>
            </a:r>
            <a:r>
              <a:rPr lang="en-US" sz="3600" dirty="0" smtClean="0"/>
              <a:t>irst 4 years in “centralized team” mode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Last year I was embedded for 10 months</a:t>
            </a:r>
            <a:br>
              <a:rPr lang="en-US" sz="3600" dirty="0" smtClean="0"/>
            </a:br>
            <a:r>
              <a:rPr lang="en-US" sz="3600" dirty="0" smtClean="0"/>
              <a:t>… and I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loved</a:t>
            </a:r>
            <a:r>
              <a:rPr lang="en-US" sz="3600" dirty="0" smtClean="0"/>
              <a:t> it!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181225" cy="23336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57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My concerns with centralization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3250" cy="2514600"/>
          </a:xfrm>
        </p:spPr>
        <p:txBody>
          <a:bodyPr/>
          <a:lstStyle/>
          <a:p>
            <a:pPr marL="1143000" lvl="1" indent="-503238">
              <a:buFont typeface="Arial"/>
              <a:buChar char="•"/>
            </a:pPr>
            <a:r>
              <a:rPr lang="en-US" dirty="0" smtClean="0"/>
              <a:t>Single point of contact</a:t>
            </a:r>
          </a:p>
          <a:p>
            <a:pPr marL="1143000" lvl="1" indent="-503238"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ew direct interactions</a:t>
            </a:r>
          </a:p>
          <a:p>
            <a:pPr marL="1143000" lvl="1" indent="-503238">
              <a:buFont typeface="Arial"/>
              <a:buChar char="•"/>
            </a:pPr>
            <a:r>
              <a:rPr lang="en-US" dirty="0" smtClean="0"/>
              <a:t>Singl</a:t>
            </a:r>
            <a:r>
              <a:rPr lang="en-US" dirty="0"/>
              <a:t>e</a:t>
            </a:r>
            <a:r>
              <a:rPr lang="en-US" dirty="0" smtClean="0"/>
              <a:t> source for context</a:t>
            </a:r>
          </a:p>
          <a:p>
            <a:pPr marL="1143000" lvl="1" indent="-503238">
              <a:buFont typeface="Arial"/>
              <a:buChar char="•"/>
            </a:pPr>
            <a:r>
              <a:rPr lang="en-US" dirty="0" smtClean="0"/>
              <a:t>Feel less a part of the team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5334000" cy="261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8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first embedding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888"/>
            <a:ext cx="8223250" cy="620712"/>
          </a:xfrm>
        </p:spPr>
        <p:txBody>
          <a:bodyPr/>
          <a:lstStyle/>
          <a:p>
            <a:r>
              <a:rPr lang="en-US" dirty="0" smtClean="0"/>
              <a:t>Big Data for the Little Guy</a:t>
            </a:r>
          </a:p>
          <a:p>
            <a:r>
              <a:rPr lang="en-US" dirty="0" smtClean="0"/>
              <a:t>First volunteer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8EE456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7066" y="2895600"/>
            <a:ext cx="53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0466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684866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200" y="4648200"/>
            <a:ext cx="16764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8EE456"/>
                </a:solidFill>
              </a:rPr>
              <a:t>3 months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52400" y="4114800"/>
            <a:ext cx="2438400" cy="381000"/>
            <a:chOff x="152400" y="3810000"/>
            <a:chExt cx="2438400" cy="381000"/>
          </a:xfrm>
        </p:grpSpPr>
        <p:cxnSp>
          <p:nvCxnSpPr>
            <p:cNvPr id="38" name="Straight Connector 37"/>
            <p:cNvCxnSpPr/>
            <p:nvPr/>
          </p:nvCxnSpPr>
          <p:spPr bwMode="auto">
            <a:xfrm>
              <a:off x="152400" y="4191000"/>
              <a:ext cx="2438400" cy="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52400" y="3810000"/>
              <a:ext cx="0" cy="38100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590800" y="3810000"/>
              <a:ext cx="0" cy="38100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99266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13666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428066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919845" y="4648200"/>
            <a:ext cx="19812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8EE456"/>
                </a:solidFill>
              </a:rPr>
              <a:t>3 months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590800" y="4114800"/>
            <a:ext cx="2743200" cy="381000"/>
            <a:chOff x="152400" y="3810000"/>
            <a:chExt cx="2438400" cy="3810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52400" y="4191000"/>
              <a:ext cx="2438400" cy="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52400" y="3810000"/>
              <a:ext cx="0" cy="38100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2590800" y="3810000"/>
              <a:ext cx="0" cy="38100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56866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42466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171266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001000" y="28956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8EE456"/>
                </a:solidFill>
              </a:rPr>
              <a:t>+4</a:t>
            </a:r>
          </a:p>
          <a:p>
            <a:pPr marL="0" indent="0">
              <a:buFont typeface="Times" charset="0"/>
              <a:buNone/>
            </a:pPr>
            <a:endParaRPr lang="en-US" sz="60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780116" y="4648200"/>
            <a:ext cx="292608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08000" indent="-50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223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–"/>
              <a:defRPr sz="3200" b="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91122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-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11430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 b="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16002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0574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25146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2971800" indent="-111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12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8EE456"/>
                </a:solidFill>
              </a:rPr>
              <a:t>4 months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334000" y="4114800"/>
            <a:ext cx="3581400" cy="381000"/>
            <a:chOff x="152400" y="3810000"/>
            <a:chExt cx="2438400" cy="381000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152400" y="4191000"/>
              <a:ext cx="2438400" cy="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152400" y="3810000"/>
              <a:ext cx="0" cy="38100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2590800" y="3810000"/>
              <a:ext cx="0" cy="381000"/>
            </a:xfrm>
            <a:prstGeom prst="line">
              <a:avLst/>
            </a:prstGeom>
            <a:noFill/>
            <a:ln w="28575" cap="flat" cmpd="sng" algn="ctr">
              <a:solidFill>
                <a:srgbClr val="8EE45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305046" y="5638800"/>
            <a:ext cx="824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result: 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A new business with data in its DNA!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6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27" grpId="0"/>
      <p:bldP spid="16" grpId="0"/>
      <p:bldP spid="17" grpId="0"/>
      <p:bldP spid="19" grpId="0"/>
      <p:bldP spid="33" grpId="0"/>
      <p:bldP spid="18" grpId="0"/>
      <p:bldP spid="20" grpId="0"/>
      <p:bldP spid="21" grpId="0"/>
      <p:bldP spid="22" grpId="0"/>
      <p:bldP spid="36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heme/theme1.xml><?xml version="1.0" encoding="utf-8"?>
<a:theme xmlns:a="http://schemas.openxmlformats.org/drawingml/2006/main" name="2011_Officers Meeting_Template_v3">
  <a:themeElements>
    <a:clrScheme name="Custom 4">
      <a:dk1>
        <a:srgbClr val="FFFFFF"/>
      </a:dk1>
      <a:lt1>
        <a:srgbClr val="FFFFFF"/>
      </a:lt1>
      <a:dk2>
        <a:srgbClr val="4E9E19"/>
      </a:dk2>
      <a:lt2>
        <a:srgbClr val="DAD2AE"/>
      </a:lt2>
      <a:accent1>
        <a:srgbClr val="3860B8"/>
      </a:accent1>
      <a:accent2>
        <a:srgbClr val="FEC82A"/>
      </a:accent2>
      <a:accent3>
        <a:srgbClr val="FFFFFF"/>
      </a:accent3>
      <a:accent4>
        <a:srgbClr val="000000"/>
      </a:accent4>
      <a:accent5>
        <a:srgbClr val="AEB6D8"/>
      </a:accent5>
      <a:accent6>
        <a:srgbClr val="E6B525"/>
      </a:accent6>
      <a:hlink>
        <a:srgbClr val="F0640F"/>
      </a:hlink>
      <a:folHlink>
        <a:srgbClr val="D2D2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Intuit Template_v1_0403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3">
        <a:dk1>
          <a:srgbClr val="000000"/>
        </a:dk1>
        <a:lt1>
          <a:srgbClr val="FFFFFF"/>
        </a:lt1>
        <a:dk2>
          <a:srgbClr val="4E9E19"/>
        </a:dk2>
        <a:lt2>
          <a:srgbClr val="DAD2AE"/>
        </a:lt2>
        <a:accent1>
          <a:srgbClr val="3860B8"/>
        </a:accent1>
        <a:accent2>
          <a:srgbClr val="FEC82A"/>
        </a:accent2>
        <a:accent3>
          <a:srgbClr val="FFFFFF"/>
        </a:accent3>
        <a:accent4>
          <a:srgbClr val="000000"/>
        </a:accent4>
        <a:accent5>
          <a:srgbClr val="AEB6D8"/>
        </a:accent5>
        <a:accent6>
          <a:srgbClr val="E6B525"/>
        </a:accent6>
        <a:hlink>
          <a:srgbClr val="F0640F"/>
        </a:hlink>
        <a:folHlink>
          <a:srgbClr val="D2D2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template</Template>
  <TotalTime>10092</TotalTime>
  <Words>378</Words>
  <Application>Microsoft Macintosh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2011_Officers Meeting_Template_v3</vt:lpstr>
      <vt:lpstr>Deploying a Data Sciences Team: The Promise and the Pitfalls</vt:lpstr>
      <vt:lpstr>Slide 2</vt:lpstr>
      <vt:lpstr>Slide 3</vt:lpstr>
      <vt:lpstr>Slide 4</vt:lpstr>
      <vt:lpstr>Slide 5</vt:lpstr>
      <vt:lpstr>Slide 6</vt:lpstr>
      <vt:lpstr>My Intuit experience</vt:lpstr>
      <vt:lpstr>My concerns with centralization</vt:lpstr>
      <vt:lpstr>The first embedding experiment</vt:lpstr>
      <vt:lpstr>Being one of the team</vt:lpstr>
      <vt:lpstr>Why I love embedding</vt:lpstr>
      <vt:lpstr>And what I learned…</vt:lpstr>
      <vt:lpstr>Hey product team - are you ready?</vt:lpstr>
      <vt:lpstr>Data scientist - do you have what it takes?</vt:lpstr>
      <vt:lpstr>Since the first experiment… </vt:lpstr>
      <vt:lpstr>And me?</vt:lpstr>
      <vt:lpstr>Questions?</vt:lpstr>
    </vt:vector>
  </TitlesOfParts>
  <Company>Intuit,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a Data Sciences Team The Promise and the Pitfalls</dc:title>
  <dc:creator>Diane Chang</dc:creator>
  <cp:lastModifiedBy>Sophia DeMartini</cp:lastModifiedBy>
  <cp:revision>48</cp:revision>
  <cp:lastPrinted>2014-02-03T18:55:42Z</cp:lastPrinted>
  <dcterms:created xsi:type="dcterms:W3CDTF">2014-02-12T15:19:03Z</dcterms:created>
  <dcterms:modified xsi:type="dcterms:W3CDTF">2014-02-12T15:19:13Z</dcterms:modified>
</cp:coreProperties>
</file>