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300" r:id="rId7"/>
    <p:sldId id="301" r:id="rId8"/>
    <p:sldId id="286" r:id="rId9"/>
    <p:sldId id="287" r:id="rId10"/>
    <p:sldId id="288" r:id="rId11"/>
    <p:sldId id="289" r:id="rId12"/>
    <p:sldId id="303" r:id="rId13"/>
    <p:sldId id="293" r:id="rId14"/>
    <p:sldId id="295" r:id="rId15"/>
    <p:sldId id="294" r:id="rId16"/>
    <p:sldId id="269" r:id="rId17"/>
    <p:sldId id="296" r:id="rId18"/>
    <p:sldId id="270" r:id="rId19"/>
    <p:sldId id="278" r:id="rId20"/>
    <p:sldId id="279" r:id="rId21"/>
    <p:sldId id="280" r:id="rId22"/>
    <p:sldId id="277" r:id="rId23"/>
    <p:sldId id="276" r:id="rId24"/>
    <p:sldId id="275" r:id="rId25"/>
    <p:sldId id="281" r:id="rId26"/>
    <p:sldId id="299" r:id="rId27"/>
    <p:sldId id="298" r:id="rId28"/>
    <p:sldId id="30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520"/>
    <a:srgbClr val="555555"/>
    <a:srgbClr val="2376BC"/>
    <a:srgbClr val="18BFD5"/>
    <a:srgbClr val="426295"/>
    <a:srgbClr val="EC008C"/>
    <a:srgbClr val="277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153" autoAdjust="0"/>
  </p:normalViewPr>
  <p:slideViewPr>
    <p:cSldViewPr>
      <p:cViewPr>
        <p:scale>
          <a:sx n="91" d="100"/>
          <a:sy n="91" d="100"/>
        </p:scale>
        <p:origin x="-2744" y="-1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1981201"/>
            <a:ext cx="3429000" cy="1295400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3792168"/>
            <a:ext cx="3429000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PRESENTER’S NAME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4038600"/>
            <a:ext cx="3429000" cy="30480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PRESENTER’S TITLE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810000" y="6553200"/>
            <a:ext cx="1398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2014 DECLARA INC.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905000" y="326745"/>
            <a:ext cx="7010400" cy="228600"/>
          </a:xfrm>
        </p:spPr>
        <p:txBody>
          <a:bodyPr>
            <a:normAutofit/>
          </a:bodyPr>
          <a:lstStyle>
            <a:lvl1pPr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4495800"/>
            <a:ext cx="3429000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MM/DD/YYYY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370" y="1295400"/>
            <a:ext cx="528825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ild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33400" y="0"/>
            <a:ext cx="8250530" cy="990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7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3810000" y="6553200"/>
            <a:ext cx="1398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2014 DECLARA INC.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8297694" y="655320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8458200" y="6553200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3595DEB-3EEC-4861-8009-A0B93E3C5B22}" type="slidenum">
              <a:rPr lang="en-US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67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ild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33400" y="0"/>
            <a:ext cx="8250530" cy="990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7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3810000" y="6553200"/>
            <a:ext cx="1398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2014 DECLARA INC.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8297694" y="655320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8458200" y="6553200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3595DEB-3EEC-4861-8009-A0B93E3C5B22}" type="slidenum">
              <a:rPr lang="en-US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9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940" y="22555"/>
            <a:ext cx="8305800" cy="838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3810000" y="6553200"/>
            <a:ext cx="1398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2014 DECLARA INC.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8297694" y="655320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8458200" y="6553200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3595DEB-3EEC-4861-8009-A0B93E3C5B22}" type="slidenum">
              <a:rPr lang="en-US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414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940" y="22555"/>
            <a:ext cx="8305800" cy="838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3810000" y="6553200"/>
            <a:ext cx="1398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2014 DECLARA INC.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8297694" y="655320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8458200" y="6553200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3595DEB-3EEC-4861-8009-A0B93E3C5B22}" type="slidenum">
              <a:rPr lang="en-US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516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ox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940" y="22555"/>
            <a:ext cx="8305800" cy="838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1828800"/>
            <a:ext cx="2514600" cy="990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0" y="2817571"/>
            <a:ext cx="2514600" cy="90891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3810000" y="6553200"/>
            <a:ext cx="1398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2014 DECLARA INC.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8297694" y="655320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8458200" y="6553200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3595DEB-3EEC-4861-8009-A0B93E3C5B22}" type="slidenum">
              <a:rPr lang="en-US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322983" y="1828800"/>
            <a:ext cx="2514600" cy="990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22983" y="2817571"/>
            <a:ext cx="2514600" cy="90891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36365" y="1828800"/>
            <a:ext cx="2514600" cy="990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036365" y="2817571"/>
            <a:ext cx="2514600" cy="90891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09600" y="4104861"/>
            <a:ext cx="2514600" cy="990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609600" y="5093632"/>
            <a:ext cx="2514600" cy="90891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322983" y="4104861"/>
            <a:ext cx="2514600" cy="990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322983" y="5093632"/>
            <a:ext cx="2514600" cy="90891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6036365" y="4104861"/>
            <a:ext cx="2514600" cy="990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036365" y="5093632"/>
            <a:ext cx="2514600" cy="90891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99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940" y="22555"/>
            <a:ext cx="8305800" cy="838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562600" y="2209800"/>
            <a:ext cx="3352800" cy="11430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3810000" y="6553200"/>
            <a:ext cx="1398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2014 DECLARA INC.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8297694" y="655320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8458200" y="6553200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3595DEB-3EEC-4861-8009-A0B93E3C5B22}" type="slidenum">
              <a:rPr lang="en-US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562600" y="3453384"/>
            <a:ext cx="3352800" cy="11430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447800" y="2239060"/>
            <a:ext cx="1066800" cy="457200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852318" y="2231745"/>
            <a:ext cx="1066800" cy="457200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135428" y="4514087"/>
            <a:ext cx="1066800" cy="457200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61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940" y="22555"/>
            <a:ext cx="8305800" cy="838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77926" y="1371600"/>
            <a:ext cx="8306004" cy="1143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3810000" y="6553200"/>
            <a:ext cx="1398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2014 DECLARA INC.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8297694" y="655320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8458200" y="6553200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3595DEB-3EEC-4861-8009-A0B93E3C5B22}" type="slidenum">
              <a:rPr lang="en-US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457200" y="2667000"/>
            <a:ext cx="40513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Chart Placeholder 3"/>
          <p:cNvSpPr>
            <a:spLocks noGrp="1"/>
          </p:cNvSpPr>
          <p:nvPr>
            <p:ph type="chart" sz="quarter" idx="12"/>
          </p:nvPr>
        </p:nvSpPr>
        <p:spPr>
          <a:xfrm>
            <a:off x="4626864" y="2667000"/>
            <a:ext cx="4051300" cy="3429000"/>
          </a:xfrm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0" y="2667000"/>
            <a:ext cx="0" cy="3429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331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940" y="22555"/>
            <a:ext cx="8305800" cy="838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295400" y="1676400"/>
            <a:ext cx="6781800" cy="3352800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3810000" y="6553200"/>
            <a:ext cx="1398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2014 DECLARA INC.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8297694" y="655320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8458200" y="6553200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3595DEB-3EEC-4861-8009-A0B93E3C5B22}" type="slidenum">
              <a:rPr lang="en-US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29201" y="5029200"/>
            <a:ext cx="3048000" cy="304800"/>
          </a:xfrm>
        </p:spPr>
        <p:txBody>
          <a:bodyPr>
            <a:normAutofit/>
          </a:bodyPr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210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940" y="22555"/>
            <a:ext cx="8305800" cy="838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3810000" y="6553200"/>
            <a:ext cx="1398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2014 DECLARA INC.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8297694" y="655320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8458200" y="6553200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3595DEB-3EEC-4861-8009-A0B93E3C5B22}" type="slidenum">
              <a:rPr lang="en-US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57200" y="1295400"/>
            <a:ext cx="8326730" cy="1371600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27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3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ild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66800" y="2209800"/>
            <a:ext cx="7010400" cy="2133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7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3810000" y="6553200"/>
            <a:ext cx="1398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2014 DECLARA INC.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8297694" y="655320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8458200" y="6553200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3595DEB-3EEC-4861-8009-A0B93E3C5B22}" type="slidenum">
              <a:rPr lang="en-US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085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940" y="22555"/>
            <a:ext cx="8305800" cy="838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3810000" y="6553200"/>
            <a:ext cx="1398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2014 DECLARA INC.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8297694" y="655320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8458200" y="6553200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3595DEB-3EEC-4861-8009-A0B93E3C5B22}" type="slidenum">
              <a:rPr lang="en-US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1066800"/>
            <a:ext cx="7239000" cy="5181600"/>
          </a:xfrm>
        </p:spPr>
        <p:txBody>
          <a:bodyPr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26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940" y="22555"/>
            <a:ext cx="8305800" cy="838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3810000" y="6553200"/>
            <a:ext cx="1398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2014 DECLARA INC.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8297694" y="655320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8458200" y="6553200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3595DEB-3EEC-4861-8009-A0B93E3C5B22}" type="slidenum">
              <a:rPr lang="en-US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9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2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62" r:id="rId6"/>
    <p:sldLayoutId id="2147483656" r:id="rId7"/>
    <p:sldLayoutId id="2147483655" r:id="rId8"/>
    <p:sldLayoutId id="2147483657" r:id="rId9"/>
    <p:sldLayoutId id="2147483660" r:id="rId10"/>
    <p:sldLayoutId id="2147483661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2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ct val="20000"/>
        </a:spcBef>
        <a:buFontTx/>
        <a:buNone/>
        <a:defRPr sz="2300" b="1" kern="1200">
          <a:solidFill>
            <a:srgbClr val="2776B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13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200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88925" indent="-11112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5143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100" b="1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Empowering Personalized Learning With Big Data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RAMONA PIERSON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1200" dirty="0" smtClean="0"/>
              <a:t>CEO AND CO-FOUNDER</a:t>
            </a:r>
            <a:endParaRPr lang="en-US" sz="1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BRINGING DATA TO LIFE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02/12/2014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103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LEARNING PLATFORM ESSENTIALS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57200" y="1447800"/>
            <a:ext cx="8326730" cy="1371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27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13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88925" indent="-1111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143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b="1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create engaging, open-source learning content.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0" y="962025"/>
            <a:ext cx="8326730" cy="561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27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13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88925" indent="-1111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143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b="1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C000"/>
                </a:solidFill>
              </a:rPr>
              <a:t>THE APPLICATIONS</a:t>
            </a:r>
            <a:endParaRPr lang="en-US" b="1" dirty="0">
              <a:solidFill>
                <a:srgbClr val="FFC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24200" y="2667000"/>
            <a:ext cx="2819400" cy="2819400"/>
            <a:chOff x="3124200" y="2667000"/>
            <a:chExt cx="2819400" cy="2819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667000"/>
              <a:ext cx="2819400" cy="2819400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3618362" y="3200400"/>
              <a:ext cx="1831075" cy="1752600"/>
              <a:chOff x="6962775" y="2381250"/>
              <a:chExt cx="666750" cy="638175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962775" y="2381250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62775" y="2790825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400925" y="2381250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400925" y="2790825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1694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LEARNING PLATFORM ESSENTIALS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295400"/>
            <a:ext cx="8326730" cy="685800"/>
          </a:xfrm>
        </p:spPr>
        <p:txBody>
          <a:bodyPr/>
          <a:lstStyle/>
          <a:p>
            <a:r>
              <a:rPr lang="en-US" dirty="0" smtClean="0"/>
              <a:t>into one platform</a:t>
            </a:r>
            <a:endParaRPr lang="en-US" dirty="0"/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457200" y="3886200"/>
            <a:ext cx="832673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27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13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88925" indent="-1111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143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b="1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…across any device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685800" y="1773620"/>
            <a:ext cx="7696200" cy="2057400"/>
            <a:chOff x="685800" y="1773620"/>
            <a:chExt cx="7696200" cy="2057400"/>
          </a:xfrm>
        </p:grpSpPr>
        <p:sp>
          <p:nvSpPr>
            <p:cNvPr id="26" name="Rounded Rectangle 25"/>
            <p:cNvSpPr/>
            <p:nvPr/>
          </p:nvSpPr>
          <p:spPr>
            <a:xfrm>
              <a:off x="685800" y="1773620"/>
              <a:ext cx="7696200" cy="2057400"/>
            </a:xfrm>
            <a:prstGeom prst="roundRect">
              <a:avLst>
                <a:gd name="adj" fmla="val 6450"/>
              </a:avLst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061201" y="2025424"/>
              <a:ext cx="6841754" cy="1683020"/>
              <a:chOff x="1061201" y="2025424"/>
              <a:chExt cx="6841754" cy="168302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061201" y="2153810"/>
                <a:ext cx="1839997" cy="1554634"/>
                <a:chOff x="1061201" y="3153631"/>
                <a:chExt cx="1839997" cy="1554634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1201" y="3153631"/>
                  <a:ext cx="1839997" cy="1109628"/>
                </a:xfrm>
                <a:prstGeom prst="rect">
                  <a:avLst/>
                </a:prstGeom>
              </p:spPr>
            </p:pic>
            <p:sp>
              <p:nvSpPr>
                <p:cNvPr id="8" name="TextBox 7"/>
                <p:cNvSpPr txBox="1"/>
                <p:nvPr/>
              </p:nvSpPr>
              <p:spPr>
                <a:xfrm>
                  <a:off x="1511358" y="4431266"/>
                  <a:ext cx="93968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 Cloud</a:t>
                  </a:r>
                  <a:endPara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3278304" y="2078671"/>
                <a:ext cx="1327608" cy="1629773"/>
                <a:chOff x="3278304" y="3078492"/>
                <a:chExt cx="1327608" cy="1629773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78304" y="3078492"/>
                  <a:ext cx="1327608" cy="1259906"/>
                </a:xfrm>
                <a:prstGeom prst="rect">
                  <a:avLst/>
                </a:prstGeom>
              </p:spPr>
            </p:pic>
            <p:sp>
              <p:nvSpPr>
                <p:cNvPr id="9" name="TextBox 8"/>
                <p:cNvSpPr txBox="1"/>
                <p:nvPr/>
              </p:nvSpPr>
              <p:spPr>
                <a:xfrm>
                  <a:off x="3651721" y="4431266"/>
                  <a:ext cx="5261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APIs</a:t>
                  </a:r>
                  <a:endPara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4994517" y="2025424"/>
                <a:ext cx="1300509" cy="1683020"/>
                <a:chOff x="4994517" y="3025245"/>
                <a:chExt cx="1300509" cy="1683020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94517" y="3025245"/>
                  <a:ext cx="1300509" cy="1278383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5159156" y="4431266"/>
                  <a:ext cx="99738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Algorithms</a:t>
                  </a:r>
                  <a:endPara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6742768" y="2128530"/>
                <a:ext cx="1160187" cy="1579914"/>
                <a:chOff x="6742768" y="3128351"/>
                <a:chExt cx="1160187" cy="1579914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42768" y="3128351"/>
                  <a:ext cx="1160187" cy="1160187"/>
                </a:xfrm>
                <a:prstGeom prst="rect">
                  <a:avLst/>
                </a:prstGeom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6760403" y="4431266"/>
                  <a:ext cx="110959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Applications</a:t>
                  </a:r>
                  <a:endPara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7" name="Rectangle 16"/>
              <p:cNvSpPr/>
              <p:nvPr/>
            </p:nvSpPr>
            <p:spPr>
              <a:xfrm>
                <a:off x="6962775" y="2381250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962775" y="2790825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400925" y="2381250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400925" y="2790825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1546582" y="4694688"/>
            <a:ext cx="5854342" cy="1471420"/>
            <a:chOff x="1546582" y="4694688"/>
            <a:chExt cx="5854342" cy="147142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582" y="4694688"/>
              <a:ext cx="1806218" cy="147142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630" y="5016160"/>
              <a:ext cx="568526" cy="88324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927" y="4765097"/>
              <a:ext cx="999997" cy="1401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318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343400" y="2496312"/>
            <a:ext cx="1847088" cy="1847088"/>
            <a:chOff x="4343400" y="2496312"/>
            <a:chExt cx="1847088" cy="1847088"/>
          </a:xfrm>
        </p:grpSpPr>
        <p:pic>
          <p:nvPicPr>
            <p:cNvPr id="8" name="Picture 7" descr="Declara photo3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1" b="28433"/>
            <a:stretch/>
          </p:blipFill>
          <p:spPr>
            <a:xfrm>
              <a:off x="4390644" y="2544995"/>
              <a:ext cx="1752600" cy="1749722"/>
            </a:xfrm>
            <a:prstGeom prst="ellipse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4343400" y="2496312"/>
              <a:ext cx="1847088" cy="1847088"/>
            </a:xfrm>
            <a:prstGeom prst="ellipse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066800"/>
            <a:ext cx="8326730" cy="1371600"/>
          </a:xfrm>
        </p:spPr>
        <p:txBody>
          <a:bodyPr/>
          <a:lstStyle/>
          <a:p>
            <a:r>
              <a:rPr lang="en-US" dirty="0" smtClean="0"/>
              <a:t>Today learning does not only happen in schools but continues for a lifetime.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209800" y="3352800"/>
            <a:ext cx="1965241" cy="1962914"/>
            <a:chOff x="2209800" y="3352800"/>
            <a:chExt cx="1965241" cy="1962914"/>
          </a:xfrm>
        </p:grpSpPr>
        <p:pic>
          <p:nvPicPr>
            <p:cNvPr id="6" name="Picture 5" descr="declara photo 2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364"/>
            <a:stretch/>
          </p:blipFill>
          <p:spPr>
            <a:xfrm>
              <a:off x="2253059" y="3396118"/>
              <a:ext cx="1878724" cy="1876279"/>
            </a:xfrm>
            <a:prstGeom prst="ellipse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2209800" y="3352800"/>
              <a:ext cx="1965241" cy="1962914"/>
            </a:xfrm>
            <a:prstGeom prst="ellipse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77000" y="1752600"/>
            <a:ext cx="1847088" cy="1847088"/>
            <a:chOff x="6458712" y="1886712"/>
            <a:chExt cx="1847088" cy="1847088"/>
          </a:xfrm>
        </p:grpSpPr>
        <p:pic>
          <p:nvPicPr>
            <p:cNvPr id="9" name="Picture 8" descr="declara photo4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96" r="18064"/>
            <a:stretch/>
          </p:blipFill>
          <p:spPr>
            <a:xfrm>
              <a:off x="6458712" y="1924010"/>
              <a:ext cx="1793792" cy="1780651"/>
            </a:xfrm>
            <a:prstGeom prst="ellipse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6458712" y="1886712"/>
              <a:ext cx="1847088" cy="1847088"/>
            </a:xfrm>
            <a:prstGeom prst="ellipse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10312" y="4541917"/>
            <a:ext cx="1847088" cy="1858883"/>
            <a:chOff x="210312" y="4541917"/>
            <a:chExt cx="1847088" cy="1858883"/>
          </a:xfrm>
        </p:grpSpPr>
        <p:pic>
          <p:nvPicPr>
            <p:cNvPr id="5" name="Picture 4" descr="declara photo 1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33" b="24294"/>
            <a:stretch/>
          </p:blipFill>
          <p:spPr>
            <a:xfrm>
              <a:off x="210312" y="4541917"/>
              <a:ext cx="1847088" cy="1858883"/>
            </a:xfrm>
            <a:prstGeom prst="ellipse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210312" y="4553712"/>
              <a:ext cx="1847088" cy="1847088"/>
            </a:xfrm>
            <a:prstGeom prst="ellipse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2973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85800" y="1295400"/>
            <a:ext cx="7772400" cy="1371600"/>
          </a:xfrm>
        </p:spPr>
        <p:txBody>
          <a:bodyPr/>
          <a:lstStyle/>
          <a:p>
            <a:r>
              <a:rPr lang="en-US" dirty="0" smtClean="0"/>
              <a:t>The global workforce constantly need to learn and re-learn their skills to advance their careers.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438400"/>
            <a:ext cx="347543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60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LEARNING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40487" y="4277833"/>
            <a:ext cx="2590800" cy="685800"/>
          </a:xfrm>
        </p:spPr>
        <p:txBody>
          <a:bodyPr>
            <a:normAutofit/>
          </a:bodyPr>
          <a:lstStyle/>
          <a:p>
            <a:pPr algn="l"/>
            <a:r>
              <a:rPr lang="en-US" sz="1700" b="1" dirty="0" smtClean="0"/>
              <a:t>Taught at universities, static learning</a:t>
            </a:r>
            <a:endParaRPr lang="en-US" sz="17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61753" y="2438400"/>
            <a:ext cx="3810000" cy="2362200"/>
            <a:chOff x="561753" y="2438400"/>
            <a:chExt cx="3810000" cy="2362200"/>
          </a:xfrm>
        </p:grpSpPr>
        <p:sp>
          <p:nvSpPr>
            <p:cNvPr id="5" name="Right Arrow 4"/>
            <p:cNvSpPr/>
            <p:nvPr/>
          </p:nvSpPr>
          <p:spPr>
            <a:xfrm>
              <a:off x="561753" y="2438400"/>
              <a:ext cx="3810000" cy="2362200"/>
            </a:xfrm>
            <a:prstGeom prst="rightArrow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590106" y="3338623"/>
              <a:ext cx="3276600" cy="56175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None/>
                <a:defRPr sz="2700" b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13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55555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88925" indent="-111125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rgbClr val="55555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51435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100" b="1" kern="1200">
                  <a:solidFill>
                    <a:srgbClr val="55555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85725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55555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300" b="1" dirty="0" smtClean="0"/>
                <a:t>FORMAL LEARNING</a:t>
              </a:r>
              <a:endParaRPr lang="en-US" sz="23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668000" y="2438400"/>
            <a:ext cx="3783417" cy="2362200"/>
            <a:chOff x="4828953" y="2438400"/>
            <a:chExt cx="3783417" cy="2362200"/>
          </a:xfrm>
        </p:grpSpPr>
        <p:sp>
          <p:nvSpPr>
            <p:cNvPr id="9" name="Right Arrow 8"/>
            <p:cNvSpPr/>
            <p:nvPr/>
          </p:nvSpPr>
          <p:spPr>
            <a:xfrm flipH="1">
              <a:off x="4828953" y="2438400"/>
              <a:ext cx="3781647" cy="2362200"/>
            </a:xfrm>
            <a:prstGeom prst="rightArrow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Placeholder 2"/>
            <p:cNvSpPr txBox="1">
              <a:spLocks/>
            </p:cNvSpPr>
            <p:nvPr/>
          </p:nvSpPr>
          <p:spPr>
            <a:xfrm>
              <a:off x="5139068" y="3338623"/>
              <a:ext cx="3473302" cy="56175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None/>
                <a:defRPr sz="2700" b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0" indent="0" algn="l" defTabSz="914400" rtl="0" eaLnBrk="1" latinLnBrk="0" hangingPunct="1">
                <a:spcBef>
                  <a:spcPct val="20000"/>
                </a:spcBef>
                <a:buFontTx/>
                <a:buNone/>
                <a:defRPr sz="13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55555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88925" indent="-111125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rgbClr val="55555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51435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100" b="1" kern="1200">
                  <a:solidFill>
                    <a:srgbClr val="55555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857250" indent="-1714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55555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300" b="1" dirty="0" smtClean="0"/>
                <a:t>INFORMAL LEARNING</a:t>
              </a:r>
              <a:endParaRPr lang="en-US" sz="2300" b="1" dirty="0"/>
            </a:p>
          </p:txBody>
        </p:sp>
      </p:grpSp>
      <p:sp>
        <p:nvSpPr>
          <p:cNvPr id="12" name="Text Placeholder 2"/>
          <p:cNvSpPr txBox="1">
            <a:spLocks/>
          </p:cNvSpPr>
          <p:nvPr/>
        </p:nvSpPr>
        <p:spPr>
          <a:xfrm>
            <a:off x="6069417" y="4277833"/>
            <a:ext cx="25908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27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13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88925" indent="-1111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143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b="1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700" b="1" dirty="0" smtClean="0"/>
              <a:t>From human interaction, dynamic learning</a:t>
            </a:r>
            <a:endParaRPr lang="en-US" sz="1700" b="1" dirty="0"/>
          </a:p>
        </p:txBody>
      </p:sp>
    </p:spTree>
    <p:extLst>
      <p:ext uri="{BB962C8B-B14F-4D97-AF65-F5344CB8AC3E}">
        <p14:creationId xmlns:p14="http://schemas.microsoft.com/office/powerpoint/2010/main" val="291946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479 -0.00556 L -1.66667E-6 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40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0.00555 L -0.65677 2.22222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97" y="-27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DECLARA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85800" y="1295400"/>
            <a:ext cx="7772400" cy="1371600"/>
          </a:xfrm>
        </p:spPr>
        <p:txBody>
          <a:bodyPr/>
          <a:lstStyle/>
          <a:p>
            <a:r>
              <a:rPr lang="en-US" dirty="0" smtClean="0"/>
              <a:t>Big data for personalized learning.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09" y="2590800"/>
            <a:ext cx="597701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8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DECLARA PLATFORM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33286" y="1244068"/>
            <a:ext cx="7112000" cy="393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SHARE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3286" y="1663534"/>
            <a:ext cx="2263705" cy="393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Private/Public Collaboration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57434" y="1663534"/>
            <a:ext cx="2263705" cy="393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Intelligent Chat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81581" y="1663534"/>
            <a:ext cx="2263705" cy="393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Publishing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33286" y="2382617"/>
            <a:ext cx="7112000" cy="393784"/>
          </a:xfrm>
          <a:prstGeom prst="rect">
            <a:avLst/>
          </a:prstGeom>
          <a:solidFill>
            <a:srgbClr val="F89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33286" y="2802082"/>
            <a:ext cx="2263705" cy="393784"/>
          </a:xfrm>
          <a:prstGeom prst="rect">
            <a:avLst/>
          </a:prstGeom>
          <a:solidFill>
            <a:srgbClr val="F89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Expert Graph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7434" y="2802082"/>
            <a:ext cx="2263705" cy="393784"/>
          </a:xfrm>
          <a:prstGeom prst="rect">
            <a:avLst/>
          </a:prstGeom>
          <a:solidFill>
            <a:srgbClr val="F89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Badging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81581" y="2802082"/>
            <a:ext cx="2263705" cy="393784"/>
          </a:xfrm>
          <a:prstGeom prst="rect">
            <a:avLst/>
          </a:prstGeom>
          <a:solidFill>
            <a:srgbClr val="F89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Mentor Management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286" y="4000557"/>
            <a:ext cx="7112000" cy="393784"/>
          </a:xfrm>
          <a:prstGeom prst="rect">
            <a:avLst/>
          </a:prstGeom>
          <a:solidFill>
            <a:srgbClr val="F89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33286" y="3578238"/>
            <a:ext cx="2263705" cy="393784"/>
          </a:xfrm>
          <a:prstGeom prst="rect">
            <a:avLst/>
          </a:prstGeom>
          <a:solidFill>
            <a:srgbClr val="F89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ERP Data Ingestion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57434" y="3578238"/>
            <a:ext cx="2263705" cy="393784"/>
          </a:xfrm>
          <a:prstGeom prst="rect">
            <a:avLst/>
          </a:prstGeom>
          <a:solidFill>
            <a:srgbClr val="F89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KPI/ROI Content Tagging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81581" y="3578238"/>
            <a:ext cx="2263705" cy="393784"/>
          </a:xfrm>
          <a:prstGeom prst="rect">
            <a:avLst/>
          </a:prstGeom>
          <a:solidFill>
            <a:srgbClr val="F89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Predictive Analytics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33286" y="5199030"/>
            <a:ext cx="7112000" cy="393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DISCOVER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33286" y="4776712"/>
            <a:ext cx="2263705" cy="393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Content Ingestion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57434" y="4776712"/>
            <a:ext cx="2263705" cy="393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Semantic Search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81581" y="4776712"/>
            <a:ext cx="2263705" cy="393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" dirty="0" smtClean="0">
                <a:latin typeface="Arial" panose="020B0604020202020204" pitchFamily="34" charset="0"/>
                <a:cs typeface="Arial" panose="020B0604020202020204" pitchFamily="34" charset="0"/>
              </a:rPr>
              <a:t>Personalized Recommendation</a:t>
            </a:r>
            <a:endParaRPr lang="en-US" sz="1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4400" y="5702216"/>
            <a:ext cx="8001000" cy="393784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MACHINE LEARNING – BIG DATA BACKEND – COGNITIVE GRAPH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eft Bracket 30"/>
          <p:cNvSpPr/>
          <p:nvPr/>
        </p:nvSpPr>
        <p:spPr>
          <a:xfrm>
            <a:off x="1143000" y="2382617"/>
            <a:ext cx="80075" cy="2011724"/>
          </a:xfrm>
          <a:prstGeom prst="leftBracket">
            <a:avLst/>
          </a:prstGeom>
          <a:ln w="15875">
            <a:solidFill>
              <a:srgbClr val="F89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ket 31"/>
          <p:cNvSpPr/>
          <p:nvPr/>
        </p:nvSpPr>
        <p:spPr>
          <a:xfrm>
            <a:off x="714214" y="1244068"/>
            <a:ext cx="123986" cy="4348746"/>
          </a:xfrm>
          <a:prstGeom prst="leftBracket">
            <a:avLst/>
          </a:prstGeom>
          <a:ln w="15875">
            <a:solidFill>
              <a:srgbClr val="2376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16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DECLARA COGNITIVEGRAPH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200400" y="1714500"/>
            <a:ext cx="5486400" cy="1371600"/>
          </a:xfrm>
        </p:spPr>
        <p:txBody>
          <a:bodyPr anchor="ctr">
            <a:normAutofit/>
          </a:bodyPr>
          <a:lstStyle/>
          <a:p>
            <a:pPr algn="l"/>
            <a:r>
              <a:rPr lang="en-US" sz="2300" b="1" dirty="0" smtClean="0"/>
              <a:t>LEARNS AS YOU LEARN</a:t>
            </a:r>
            <a:endParaRPr lang="en-US" sz="23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143000"/>
            <a:ext cx="224455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047778"/>
            <a:ext cx="499873" cy="6370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28" y="4962178"/>
            <a:ext cx="542545" cy="4602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8" y="5724178"/>
            <a:ext cx="451105" cy="41757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57201" y="3733800"/>
            <a:ext cx="8305799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/>
          <p:cNvSpPr txBox="1">
            <a:spLocks/>
          </p:cNvSpPr>
          <p:nvPr/>
        </p:nvSpPr>
        <p:spPr>
          <a:xfrm>
            <a:off x="1676400" y="4008536"/>
            <a:ext cx="7086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27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13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88925" indent="-1111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143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b="1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300" b="1" dirty="0" smtClean="0"/>
              <a:t>Social Platform</a:t>
            </a:r>
            <a:endParaRPr lang="en-US" sz="2300" b="1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676400" y="4818161"/>
            <a:ext cx="7086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27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13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88925" indent="-1111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143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b="1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300" b="1" dirty="0" smtClean="0"/>
              <a:t>Search, search space and recommendations</a:t>
            </a:r>
            <a:endParaRPr lang="en-US" sz="2300" b="1" dirty="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1676400" y="5561111"/>
            <a:ext cx="7086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27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13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88925" indent="-1111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143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b="1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300" b="1" dirty="0" smtClean="0"/>
              <a:t>Predictive Analytics</a:t>
            </a:r>
            <a:endParaRPr lang="en-US" sz="2300" b="1" dirty="0"/>
          </a:p>
        </p:txBody>
      </p:sp>
    </p:spTree>
    <p:extLst>
      <p:ext uri="{BB962C8B-B14F-4D97-AF65-F5344CB8AC3E}">
        <p14:creationId xmlns:p14="http://schemas.microsoft.com/office/powerpoint/2010/main" val="338190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PERSONALIZED LEARNING PATH</a:t>
            </a:r>
            <a:endParaRPr lang="en-US" dirty="0"/>
          </a:p>
        </p:txBody>
      </p:sp>
      <p:pic>
        <p:nvPicPr>
          <p:cNvPr id="3" name="Picture 2" descr="FTU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609" y="1164575"/>
            <a:ext cx="6559726" cy="4931425"/>
          </a:xfrm>
          <a:prstGeom prst="rect">
            <a:avLst/>
          </a:prstGeom>
        </p:spPr>
      </p:pic>
      <p:sp>
        <p:nvSpPr>
          <p:cNvPr id="6" name="CuadroTexto 15"/>
          <p:cNvSpPr txBox="1"/>
          <p:nvPr/>
        </p:nvSpPr>
        <p:spPr>
          <a:xfrm>
            <a:off x="1078711" y="2401174"/>
            <a:ext cx="1776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Susan Smith	</a:t>
            </a:r>
          </a:p>
          <a:p>
            <a:pPr algn="ctr"/>
            <a:r>
              <a:rPr lang="es-MX" sz="1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</a:t>
            </a:r>
            <a:endParaRPr lang="es-MX" sz="1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16"/>
          <p:cNvSpPr txBox="1"/>
          <p:nvPr/>
        </p:nvSpPr>
        <p:spPr>
          <a:xfrm>
            <a:off x="706411" y="2854304"/>
            <a:ext cx="1140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 in </a:t>
            </a:r>
          </a:p>
          <a:p>
            <a:pPr algn="r"/>
            <a:r>
              <a:rPr lang="es-MX" sz="12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Declara</a:t>
            </a:r>
            <a:endParaRPr lang="es-MX" sz="12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20"/>
          <p:cNvSpPr/>
          <p:nvPr/>
        </p:nvSpPr>
        <p:spPr>
          <a:xfrm>
            <a:off x="834474" y="5036611"/>
            <a:ext cx="25870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completes an evaulation of:</a:t>
            </a:r>
            <a:endParaRPr lang="es-MX" sz="12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s-MX" sz="12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abilities and competencies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s-MX" sz="12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undersanding of materials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s-MX" sz="12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and professional experience</a:t>
            </a:r>
            <a:endParaRPr lang="es-MX" sz="12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74"/>
          <p:cNvSpPr txBox="1"/>
          <p:nvPr/>
        </p:nvSpPr>
        <p:spPr>
          <a:xfrm>
            <a:off x="3364123" y="2032337"/>
            <a:ext cx="153077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12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results are used to make a personalized work plan to meet her professional goals</a:t>
            </a:r>
            <a:endParaRPr lang="es-MX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84"/>
          <p:cNvSpPr/>
          <p:nvPr/>
        </p:nvSpPr>
        <p:spPr>
          <a:xfrm>
            <a:off x="4968571" y="1803415"/>
            <a:ext cx="2883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platform suggests that Susan connect with peers and experts, join groups and access pieces of content to help reach her goals.</a:t>
            </a:r>
            <a:endParaRPr lang="es-MX" sz="12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5"/>
          <p:cNvSpPr/>
          <p:nvPr/>
        </p:nvSpPr>
        <p:spPr>
          <a:xfrm>
            <a:off x="7341249" y="2762071"/>
            <a:ext cx="1193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goals are measured and acheivements are tracked to show improvement</a:t>
            </a:r>
            <a:endParaRPr lang="es-MX" sz="12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90"/>
          <p:cNvSpPr/>
          <p:nvPr/>
        </p:nvSpPr>
        <p:spPr>
          <a:xfrm>
            <a:off x="3789897" y="5584010"/>
            <a:ext cx="30896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administrator can monitor progress</a:t>
            </a:r>
            <a:endParaRPr lang="es-MX" sz="12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20"/>
          <p:cNvSpPr/>
          <p:nvPr/>
        </p:nvSpPr>
        <p:spPr>
          <a:xfrm>
            <a:off x="2296400" y="3057773"/>
            <a:ext cx="1104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Evaluation</a:t>
            </a:r>
            <a:endParaRPr lang="es-MX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20"/>
          <p:cNvSpPr/>
          <p:nvPr/>
        </p:nvSpPr>
        <p:spPr>
          <a:xfrm>
            <a:off x="3195745" y="3969138"/>
            <a:ext cx="9835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s-MX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5"/>
          <p:cNvSpPr txBox="1"/>
          <p:nvPr/>
        </p:nvSpPr>
        <p:spPr>
          <a:xfrm>
            <a:off x="6218309" y="5036611"/>
            <a:ext cx="1370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Administrator</a:t>
            </a:r>
            <a:endParaRPr lang="es-MX" sz="1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Declara_Logo_gray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6446" y="3612712"/>
            <a:ext cx="972404" cy="973122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963307" y="3731315"/>
            <a:ext cx="939254" cy="939254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53"/>
          <a:stretch/>
        </p:blipFill>
        <p:spPr>
          <a:xfrm>
            <a:off x="842799" y="974126"/>
            <a:ext cx="7477416" cy="5375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750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fundamentals of </a:t>
            </a:r>
            <a:r>
              <a:rPr lang="en-US" sz="3200" b="1" dirty="0" smtClean="0">
                <a:solidFill>
                  <a:srgbClr val="FFC000"/>
                </a:solidFill>
              </a:rPr>
              <a:t>personalized learning</a:t>
            </a:r>
            <a:r>
              <a:rPr lang="en-US" sz="3200" dirty="0" smtClean="0"/>
              <a:t>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809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arch_results_v2_a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98" y="997801"/>
            <a:ext cx="7477417" cy="5317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0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rch_spaces_1024x76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75"/>
          <a:stretch/>
        </p:blipFill>
        <p:spPr>
          <a:xfrm>
            <a:off x="842798" y="997801"/>
            <a:ext cx="7477417" cy="53515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SPACES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12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 descr="dad_mentor_dashboard_v3_hk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496"/>
          <a:stretch/>
        </p:blipFill>
        <p:spPr>
          <a:xfrm>
            <a:off x="842800" y="990602"/>
            <a:ext cx="7477416" cy="5358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PERSONALIZED DASHBOARD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290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dad_feed_main_v3_hk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02"/>
          <a:stretch/>
        </p:blipFill>
        <p:spPr>
          <a:xfrm>
            <a:off x="842799" y="974126"/>
            <a:ext cx="7477416" cy="5375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NEWSFEED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27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E_100_Learner_Workplan_Active_wire28_v1_hk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52"/>
          <a:stretch/>
        </p:blipFill>
        <p:spPr>
          <a:xfrm>
            <a:off x="842798" y="974125"/>
            <a:ext cx="7477417" cy="53751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87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8" descr="PP_001_Admin_Metrics_Activity_Users_fig1_hk_v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13"/>
          <a:stretch/>
        </p:blipFill>
        <p:spPr>
          <a:xfrm>
            <a:off x="842798" y="997800"/>
            <a:ext cx="7492246" cy="5351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ANALYTICS DASHBOARD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0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1674" y="1371600"/>
            <a:ext cx="8483726" cy="2326709"/>
          </a:xfrm>
          <a:prstGeom prst="roundRect">
            <a:avLst>
              <a:gd name="adj" fmla="val 479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TRACTION</a:t>
            </a:r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15673" y="3886200"/>
            <a:ext cx="7086600" cy="2438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27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13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88925" indent="-1111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143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b="1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300" b="1" dirty="0" smtClean="0"/>
              <a:t>Accelerate Innovation</a:t>
            </a:r>
          </a:p>
          <a:p>
            <a:pPr algn="l">
              <a:lnSpc>
                <a:spcPct val="150000"/>
              </a:lnSpc>
            </a:pPr>
            <a:r>
              <a:rPr lang="en-US" sz="2300" b="1" dirty="0" smtClean="0"/>
              <a:t>Increase Efficiencies</a:t>
            </a:r>
          </a:p>
          <a:p>
            <a:pPr algn="l">
              <a:lnSpc>
                <a:spcPct val="150000"/>
              </a:lnSpc>
            </a:pPr>
            <a:r>
              <a:rPr lang="en-US" sz="2300" b="1" dirty="0" smtClean="0"/>
              <a:t>Drive Large-scale Transformations</a:t>
            </a:r>
            <a:endParaRPr lang="en-US" sz="23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989609"/>
            <a:ext cx="2082549" cy="4613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62889"/>
            <a:ext cx="1679826" cy="6683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" y="1777516"/>
            <a:ext cx="2124075" cy="5527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507957"/>
            <a:ext cx="1676400" cy="9429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20" y="1520560"/>
            <a:ext cx="2100549" cy="11321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7" y="2676671"/>
            <a:ext cx="2663461" cy="77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5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OF BIG DATA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295400"/>
            <a:ext cx="8001000" cy="685800"/>
          </a:xfrm>
        </p:spPr>
        <p:txBody>
          <a:bodyPr>
            <a:normAutofit/>
          </a:bodyPr>
          <a:lstStyle/>
          <a:p>
            <a:pPr algn="l"/>
            <a:r>
              <a:rPr lang="en-US" sz="2300" b="1" dirty="0" smtClean="0"/>
              <a:t>AUSTRALIA TEACHERS NETWORK</a:t>
            </a:r>
            <a:endParaRPr lang="en-US" sz="2300" b="1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57200" y="2667000"/>
            <a:ext cx="8305800" cy="31146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27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13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88925" indent="-1111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143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b="1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b="1" dirty="0" smtClean="0">
                <a:solidFill>
                  <a:srgbClr val="FFC000"/>
                </a:solidFill>
              </a:rPr>
              <a:t>&gt;280,000</a:t>
            </a:r>
            <a:r>
              <a:rPr lang="en-US" sz="2300" b="1" dirty="0" smtClean="0"/>
              <a:t> </a:t>
            </a:r>
            <a:r>
              <a:rPr lang="en-US" sz="2300" dirty="0" smtClean="0"/>
              <a:t>teachers actively engaged</a:t>
            </a:r>
          </a:p>
          <a:p>
            <a:pPr algn="l">
              <a:lnSpc>
                <a:spcPct val="150000"/>
              </a:lnSpc>
            </a:pPr>
            <a:r>
              <a:rPr lang="en-US" b="1" dirty="0" smtClean="0">
                <a:solidFill>
                  <a:srgbClr val="FFC000"/>
                </a:solidFill>
              </a:rPr>
              <a:t>390</a:t>
            </a:r>
            <a:r>
              <a:rPr lang="en-US" sz="2300" dirty="0" smtClean="0"/>
              <a:t> learning Networks created by teachers</a:t>
            </a:r>
          </a:p>
          <a:p>
            <a:pPr algn="l">
              <a:lnSpc>
                <a:spcPct val="150000"/>
              </a:lnSpc>
            </a:pPr>
            <a:r>
              <a:rPr lang="en-US" b="1" dirty="0" smtClean="0">
                <a:solidFill>
                  <a:srgbClr val="FFC000"/>
                </a:solidFill>
              </a:rPr>
              <a:t>468</a:t>
            </a:r>
            <a:r>
              <a:rPr lang="en-US" sz="2300" dirty="0" smtClean="0"/>
              <a:t> collaboration boards created</a:t>
            </a:r>
          </a:p>
          <a:p>
            <a:pPr algn="l">
              <a:lnSpc>
                <a:spcPct val="150000"/>
              </a:lnSpc>
            </a:pPr>
            <a:r>
              <a:rPr lang="en-US" b="1" dirty="0" smtClean="0">
                <a:solidFill>
                  <a:srgbClr val="FFC000"/>
                </a:solidFill>
              </a:rPr>
              <a:t>100’s</a:t>
            </a:r>
            <a:r>
              <a:rPr lang="en-US" sz="2300" dirty="0" smtClean="0"/>
              <a:t> of thousands of files and comments shared</a:t>
            </a:r>
            <a:endParaRPr lang="en-US" sz="2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751" y="228601"/>
            <a:ext cx="2592649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3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RAMONA PIERSON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1200" dirty="0" smtClean="0"/>
              <a:t>CEO AND CO-FOUNDER</a:t>
            </a:r>
            <a:endParaRPr lang="en-US" sz="1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BRINGING DATA TO LIFE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02/12/2014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36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66800" y="2667000"/>
            <a:ext cx="7010400" cy="2133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…begin with </a:t>
            </a:r>
            <a:r>
              <a:rPr lang="en-US" sz="3200" b="1" dirty="0" smtClean="0">
                <a:solidFill>
                  <a:srgbClr val="FFC000"/>
                </a:solidFill>
              </a:rPr>
              <a:t>quality learning</a:t>
            </a:r>
          </a:p>
          <a:p>
            <a:r>
              <a:rPr lang="en-US" sz="3200" dirty="0" smtClean="0"/>
              <a:t>Where mentors and experts can guide learners in a customized manner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55" y="76200"/>
            <a:ext cx="248021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6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66800" y="1981200"/>
            <a:ext cx="7010400" cy="2133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To prepare them for an </a:t>
            </a:r>
            <a:r>
              <a:rPr lang="en-US" sz="3200" b="1" dirty="0" smtClean="0">
                <a:solidFill>
                  <a:srgbClr val="FFC000"/>
                </a:solidFill>
              </a:rPr>
              <a:t>ever changing global workforce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153" y="3638964"/>
            <a:ext cx="2593854" cy="246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06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66800" y="2286000"/>
            <a:ext cx="7010400" cy="2133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Dynamic Progressions </a:t>
            </a:r>
            <a:r>
              <a:rPr lang="en-US" sz="3200" dirty="0" smtClean="0"/>
              <a:t>can help </a:t>
            </a:r>
            <a:r>
              <a:rPr lang="en-US" sz="3200" b="1" dirty="0" smtClean="0">
                <a:solidFill>
                  <a:srgbClr val="FFC000"/>
                </a:solidFill>
              </a:rPr>
              <a:t>Uncap Learning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86" y="7620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With the </a:t>
            </a:r>
            <a:r>
              <a:rPr lang="en-US" b="1" dirty="0" smtClean="0">
                <a:solidFill>
                  <a:srgbClr val="FFC000"/>
                </a:solidFill>
              </a:rPr>
              <a:t>Rise</a:t>
            </a:r>
            <a:r>
              <a:rPr lang="en-US" b="1" dirty="0" smtClean="0"/>
              <a:t> </a:t>
            </a:r>
            <a:r>
              <a:rPr lang="en-US" dirty="0" smtClean="0"/>
              <a:t>in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C000"/>
                </a:solidFill>
              </a:rPr>
              <a:t>Big Data</a:t>
            </a:r>
            <a:endParaRPr lang="en-US" b="1" dirty="0">
              <a:solidFill>
                <a:srgbClr val="FFC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30702" y="895350"/>
            <a:ext cx="8671198" cy="5211002"/>
            <a:chOff x="-130702" y="895350"/>
            <a:chExt cx="8671198" cy="5211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0702" y="895350"/>
              <a:ext cx="5898139" cy="521100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0" y="2354803"/>
              <a:ext cx="2368296" cy="2368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3258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LEARNING PLATFORM ESSENTIALS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447800"/>
            <a:ext cx="8326730" cy="1371600"/>
          </a:xfrm>
        </p:spPr>
        <p:txBody>
          <a:bodyPr/>
          <a:lstStyle/>
          <a:p>
            <a:r>
              <a:rPr lang="en-US" dirty="0" smtClean="0"/>
              <a:t>As a repository for facts, rules, and cognitive models.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514600"/>
            <a:ext cx="4471423" cy="2696534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457200" y="962025"/>
            <a:ext cx="8326730" cy="561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27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13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88925" indent="-1111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143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b="1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C000"/>
                </a:solidFill>
              </a:rPr>
              <a:t>THE CLOUD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50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LEARNING PLATFORM ESSENTIALS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362200"/>
            <a:ext cx="3226253" cy="3061729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457200" y="1447800"/>
            <a:ext cx="8326730" cy="1371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27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13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88925" indent="-1111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143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b="1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transfer those facts, rules, and </a:t>
            </a:r>
            <a:r>
              <a:rPr lang="en-US" dirty="0" smtClean="0"/>
              <a:t>cognitive </a:t>
            </a:r>
            <a:r>
              <a:rPr lang="en-US" dirty="0"/>
              <a:t>models.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0" y="962025"/>
            <a:ext cx="8326730" cy="561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27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13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88925" indent="-1111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143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b="1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C000"/>
                </a:solidFill>
              </a:rPr>
              <a:t>THE APIs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76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LEARNING PLATFORM ESSENTIALS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286000"/>
            <a:ext cx="3160398" cy="3106630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457200" y="1447800"/>
            <a:ext cx="8326730" cy="1371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27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13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88925" indent="-1111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143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b="1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customize the mode of </a:t>
            </a:r>
            <a:r>
              <a:rPr lang="en-US" dirty="0" smtClean="0"/>
              <a:t>learner </a:t>
            </a:r>
            <a:r>
              <a:rPr lang="en-US" dirty="0"/>
              <a:t>engagement.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962025"/>
            <a:ext cx="8326730" cy="561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27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13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88925" indent="-1111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5143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b="1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C000"/>
                </a:solidFill>
              </a:rPr>
              <a:t>THE ALGORITHMS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39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419</Words>
  <Application>Microsoft Macintosh PowerPoint</Application>
  <PresentationFormat>On-screen Show (4:3)</PresentationFormat>
  <Paragraphs>100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Empowering Personalized Learning With Big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INTEGRATED LEARNING PLATFORM ESSENTIALS</vt:lpstr>
      <vt:lpstr>INTEGRATED LEARNING PLATFORM ESSENTIALS</vt:lpstr>
      <vt:lpstr>INTEGRATED LEARNING PLATFORM ESSENTIALS</vt:lpstr>
      <vt:lpstr>INTEGRATED LEARNING PLATFORM ESSENTIALS</vt:lpstr>
      <vt:lpstr>INTEGRATED LEARNING PLATFORM ESSENTIALS</vt:lpstr>
      <vt:lpstr>PowerPoint Presentation</vt:lpstr>
      <vt:lpstr>PowerPoint Presentation</vt:lpstr>
      <vt:lpstr>TODAY’S LEARNING</vt:lpstr>
      <vt:lpstr>DECLARA</vt:lpstr>
      <vt:lpstr>DECLARA PLATFORM</vt:lpstr>
      <vt:lpstr>DECLARA COGNITIVEGRAPH</vt:lpstr>
      <vt:lpstr>PERSONALIZED LEARNING PATH</vt:lpstr>
      <vt:lpstr>DISCOVERY</vt:lpstr>
      <vt:lpstr>SEMANTIC SEARCH</vt:lpstr>
      <vt:lpstr>SEARCH SPACES</vt:lpstr>
      <vt:lpstr>PERSONALIZED DASHBOARD</vt:lpstr>
      <vt:lpstr>NETWORK NEWSFEED</vt:lpstr>
      <vt:lpstr>WORK PLANS</vt:lpstr>
      <vt:lpstr>ANALYTICS DASHBOARD</vt:lpstr>
      <vt:lpstr>EARLY TRACTION</vt:lpstr>
      <vt:lpstr>POWER OF BIG DATA</vt:lpstr>
      <vt:lpstr>  The End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</dc:creator>
  <cp:lastModifiedBy>Shernaz Daver</cp:lastModifiedBy>
  <cp:revision>87</cp:revision>
  <cp:lastPrinted>2014-02-05T05:01:12Z</cp:lastPrinted>
  <dcterms:created xsi:type="dcterms:W3CDTF">2014-02-03T19:49:43Z</dcterms:created>
  <dcterms:modified xsi:type="dcterms:W3CDTF">2014-02-08T01:30:52Z</dcterms:modified>
</cp:coreProperties>
</file>