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303" r:id="rId19"/>
    <p:sldId id="304" r:id="rId20"/>
    <p:sldId id="305" r:id="rId21"/>
    <p:sldId id="306" r:id="rId22"/>
    <p:sldId id="323" r:id="rId23"/>
    <p:sldId id="324" r:id="rId24"/>
    <p:sldId id="320" r:id="rId25"/>
    <p:sldId id="309" r:id="rId26"/>
    <p:sldId id="310" r:id="rId27"/>
    <p:sldId id="311" r:id="rId28"/>
    <p:sldId id="312" r:id="rId29"/>
    <p:sldId id="325" r:id="rId30"/>
    <p:sldId id="314" r:id="rId31"/>
    <p:sldId id="315" r:id="rId32"/>
    <p:sldId id="316" r:id="rId33"/>
    <p:sldId id="317" r:id="rId3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ilan Vaclavik" initials="MA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16365"/>
    <a:srgbClr val="9A9B9C"/>
    <a:srgbClr val="FF6319"/>
    <a:srgbClr val="FFA02F"/>
    <a:srgbClr val="FDC82F"/>
    <a:srgbClr val="0098DB"/>
    <a:srgbClr val="A0CFEB"/>
    <a:srgbClr val="8CC63F"/>
    <a:srgbClr val="00853F"/>
    <a:srgbClr val="284E3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204" autoAdjust="0"/>
  </p:normalViewPr>
  <p:slideViewPr>
    <p:cSldViewPr>
      <p:cViewPr>
        <p:scale>
          <a:sx n="75" d="100"/>
          <a:sy n="75" d="100"/>
        </p:scale>
        <p:origin x="-1848" y="-1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3F5B-BC83-4485-9447-073C632663D2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6746C-6008-4CFB-8B90-E63731DDF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7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E5821A6-276E-46FC-B415-19D1B495E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7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6" indent="-28572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8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4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52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C16A50-A4BC-4700-AC3A-A438ADF928BE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9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54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748C-2D95-427A-9972-868AF6CC56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748C-2D95-427A-9972-868AF6CC56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41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748C-2D95-427A-9972-868AF6CC56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1155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674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91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872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748C-2D95-427A-9972-868AF6CC560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95FFC-96D4-364B-8233-9FCC88B6BB9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681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1ED96DBB-0355-4B22-9F9B-CA9BED549C12}" type="slidenum">
              <a:rPr lang="en-US" baseline="0" smtClean="0">
                <a:latin typeface="Arial" pitchFamily="34" charset="0"/>
              </a:rPr>
              <a:pPr eaLnBrk="1" hangingPunct="1">
                <a:defRPr/>
              </a:pPr>
              <a:t>33</a:t>
            </a:fld>
            <a:endParaRPr lang="en-US" baseline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F63C-9EA4-4582-A705-F469B3F9F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6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896" indent="-285729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084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FF58FE1-F5C0-4958-9CB0-967EEFD395C6}" type="slidenum">
              <a:rPr lang="en-US" sz="1200">
                <a:latin typeface="Arial" pitchFamily="34" charset="0"/>
              </a:rPr>
              <a:pPr eaLnBrk="1" hangingPunct="1"/>
              <a:t>10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F63C-9EA4-4582-A705-F469B3F9F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919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62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9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371600"/>
            <a:ext cx="8172450" cy="8572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9" y="481012"/>
            <a:ext cx="1609725" cy="4572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5" descr="CL-H_3CP_rgb_ts_10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42794" y="4588810"/>
            <a:ext cx="1869830" cy="5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25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8905"/>
            <a:ext cx="8497092" cy="46234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ea typeface="ＭＳ Ｐゴシック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4767264"/>
            <a:ext cx="4229894" cy="273844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>
                <a:solidFill>
                  <a:srgbClr val="000000"/>
                </a:solidFill>
                <a:latin typeface="Verdana" charset="0"/>
                <a:cs typeface="Arial" charset="0"/>
              </a:rPr>
              <a:pPr/>
              <a:t>‹#›</a:t>
            </a:fld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31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2575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55B8-11CC-49FD-BDA6-8E97C148C3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3" y="171450"/>
            <a:ext cx="8229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07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F72E-F8E9-4B21-BC18-3DD7AA59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04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4630"/>
            <a:ext cx="4040188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4040188" cy="280035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834630"/>
            <a:ext cx="4041775" cy="47982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28750"/>
            <a:ext cx="4041775" cy="280035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8447C-5F53-42FC-9377-DB49B6FFCC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10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00500" cy="337185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57250"/>
            <a:ext cx="4076700" cy="337185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299F9-D865-4FAA-997F-A9578FB8D7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85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8E4C-2F31-4835-B6CF-C32DABA458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41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EE5B-F880-4F3B-9951-B26324838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65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0100"/>
            <a:ext cx="5111750" cy="34861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800143"/>
            <a:ext cx="3008313" cy="34870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28F8-6196-4986-8F0B-882DFE2545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14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147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1"/>
            <a:ext cx="5486400" cy="2631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975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8C40C-8B59-46AD-8227-B8981FADB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0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3" y="171450"/>
            <a:ext cx="8229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7250"/>
            <a:ext cx="82296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73268"/>
            <a:ext cx="2895600" cy="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4949016"/>
            <a:ext cx="457200" cy="1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16365"/>
                </a:solidFill>
                <a:latin typeface="+mn-lt"/>
              </a:defRPr>
            </a:lvl1pPr>
          </a:lstStyle>
          <a:p>
            <a:fld id="{A9DAADFC-DB46-45EE-BBBE-E1DDED24D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L-H_3CP_rgb_ts_101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42794" y="4588810"/>
            <a:ext cx="1869830" cy="530395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400550"/>
            <a:ext cx="9144000" cy="171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7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344488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  <a:ea typeface="+mn-ea"/>
        </a:defRPr>
      </a:lvl3pPr>
      <a:lvl4pPr marL="517525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688975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5pPr>
      <a:lvl6pPr marL="20574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6pPr>
      <a:lvl7pPr marL="25146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7pPr>
      <a:lvl8pPr marL="2971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8pPr>
      <a:lvl9pPr marL="3429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ilan.vaclavik@centurylink.com" TargetMode="External"/><Relationship Id="rId3" Type="http://schemas.openxmlformats.org/officeDocument/2006/relationships/hyperlink" Target="mailto:John.martin@centurylink.co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5378"/>
            <a:ext cx="8077200" cy="1771650"/>
          </a:xfrm>
          <a:extLs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anchor="t">
            <a:normAutofit/>
          </a:bodyPr>
          <a:lstStyle/>
          <a:p>
            <a:pPr>
              <a:spcBef>
                <a:spcPts val="2400"/>
              </a:spcBef>
              <a:spcAft>
                <a:spcPts val="0"/>
              </a:spcAft>
              <a:defRPr/>
            </a:pPr>
            <a:r>
              <a:rPr lang="en-US" sz="3200" dirty="0"/>
              <a:t>Getting a Handle on Hadoop and its Potential to Catalyze a New Information Architecture </a:t>
            </a:r>
            <a:r>
              <a:rPr lang="en-US" sz="3200" dirty="0" smtClean="0"/>
              <a:t>Model</a:t>
            </a:r>
            <a:endParaRPr lang="en-US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" y="1504950"/>
            <a:ext cx="8991600" cy="102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Milan Vaclavik, Senior Director, Big Data</a:t>
            </a:r>
            <a:br>
              <a:rPr lang="en-US" dirty="0" smtClean="0"/>
            </a:br>
            <a:r>
              <a:rPr lang="en-US" dirty="0" smtClean="0"/>
              <a:t>John Martin, Chief Architect, Big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…And This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1550"/>
            <a:ext cx="542773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4743452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Source: http://hortonworks.com/products/hdp</a:t>
            </a:r>
            <a:r>
              <a:rPr lang="en-US" sz="1200" b="0" dirty="0" smtClean="0"/>
              <a:t>/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8959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…And This</a:t>
            </a:r>
          </a:p>
        </p:txBody>
      </p:sp>
      <p:pic>
        <p:nvPicPr>
          <p:cNvPr id="2050" name="Picture 2" descr="\\psf\Host\private\var\folders\d5\mcy6qz6j6_9924by3hcf90180000gn\T\com.skitch.skitch\Product_Tour___Produc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2372"/>
            <a:ext cx="6848200" cy="37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0000" y="48006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/>
              <a:t>Source: http://</a:t>
            </a:r>
            <a:r>
              <a:rPr lang="en-US" sz="1200" b="0" dirty="0" smtClean="0"/>
              <a:t>www.mapr.com/products/product-tour#developers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5322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Another Hadoop v2 Perspective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78" y="1028700"/>
            <a:ext cx="88085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47434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 smtClean="0"/>
              <a:t>Source: http</a:t>
            </a:r>
            <a:r>
              <a:rPr lang="en-US" sz="1200" b="0" dirty="0"/>
              <a:t>://hortonworks.com/blog/apache-hadoop-2-is-ga</a:t>
            </a:r>
            <a:r>
              <a:rPr lang="en-US" sz="1200" b="0" dirty="0" smtClean="0"/>
              <a:t>/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6925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Boundaries are Blurring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1050"/>
            <a:ext cx="8305800" cy="32766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NoSQL</a:t>
            </a:r>
            <a:r>
              <a:rPr lang="en-US" sz="3200" dirty="0" smtClean="0">
                <a:solidFill>
                  <a:schemeClr val="tx1"/>
                </a:solidFill>
              </a:rPr>
              <a:t> Evolution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609600" y="2074522"/>
            <a:ext cx="1447800" cy="1187611"/>
          </a:xfrm>
          <a:prstGeom prst="ellipse">
            <a:avLst/>
          </a:prstGeom>
          <a:solidFill>
            <a:schemeClr val="bg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236958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/>
              <a:t>SQL</a:t>
            </a:r>
            <a:endParaRPr lang="en-US" sz="3200" b="0" dirty="0"/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 bwMode="auto">
          <a:xfrm flipH="1">
            <a:off x="821625" y="2205159"/>
            <a:ext cx="1023750" cy="883052"/>
          </a:xfrm>
          <a:prstGeom prst="line">
            <a:avLst/>
          </a:prstGeom>
          <a:solidFill>
            <a:schemeClr val="bg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0" name="TextBox 9"/>
          <p:cNvSpPr txBox="1"/>
          <p:nvPr/>
        </p:nvSpPr>
        <p:spPr>
          <a:xfrm>
            <a:off x="3135089" y="2184916"/>
            <a:ext cx="1779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u="sng" dirty="0" smtClean="0"/>
              <a:t>N</a:t>
            </a:r>
            <a:r>
              <a:rPr lang="en-US" sz="3200" b="0" dirty="0" smtClean="0"/>
              <a:t>ot </a:t>
            </a:r>
            <a:r>
              <a:rPr lang="en-US" sz="3200" b="0" u="sng" dirty="0" smtClean="0"/>
              <a:t>O</a:t>
            </a:r>
            <a:r>
              <a:rPr lang="en-US" sz="3200" b="0" dirty="0" smtClean="0"/>
              <a:t>nly</a:t>
            </a:r>
          </a:p>
          <a:p>
            <a:pPr algn="ctr"/>
            <a:r>
              <a:rPr lang="en-US" sz="3200" b="0" dirty="0" smtClean="0"/>
              <a:t>SQL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200025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u="sng" dirty="0" smtClean="0"/>
              <a:t>N</a:t>
            </a:r>
            <a:r>
              <a:rPr lang="en-US" sz="3200" b="0" dirty="0" smtClean="0"/>
              <a:t>ew </a:t>
            </a:r>
            <a:r>
              <a:rPr lang="en-US" sz="3200" b="0" u="sng" dirty="0" smtClean="0"/>
              <a:t>O</a:t>
            </a:r>
            <a:r>
              <a:rPr lang="en-US" sz="3200" b="0" dirty="0" smtClean="0"/>
              <a:t>pportunities</a:t>
            </a:r>
          </a:p>
          <a:p>
            <a:pPr algn="ctr"/>
            <a:r>
              <a:rPr lang="en-US" sz="3200" b="0" dirty="0" smtClean="0"/>
              <a:t>for SQL?</a:t>
            </a:r>
            <a:endParaRPr lang="en-US" sz="3200" b="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5029200" y="2420124"/>
            <a:ext cx="762000" cy="337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313215" y="2420124"/>
            <a:ext cx="762000" cy="337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27864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Boundaries are Blurring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343400" y="4541739"/>
            <a:ext cx="457200" cy="182165"/>
          </a:xfrm>
        </p:spPr>
        <p:txBody>
          <a:bodyPr/>
          <a:lstStyle/>
          <a:p>
            <a:fld id="{AFDC55B8-11CC-49FD-BDA6-8E97C148C37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5" y="819150"/>
            <a:ext cx="8839198" cy="3505200"/>
            <a:chOff x="152401" y="1635237"/>
            <a:chExt cx="8839198" cy="4673599"/>
          </a:xfrm>
        </p:grpSpPr>
        <p:sp>
          <p:nvSpPr>
            <p:cNvPr id="5" name="Freeform 4"/>
            <p:cNvSpPr/>
            <p:nvPr/>
          </p:nvSpPr>
          <p:spPr>
            <a:xfrm>
              <a:off x="152401" y="1635237"/>
              <a:ext cx="2285846" cy="973559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Hadoop Platform</a:t>
              </a:r>
              <a:endParaRPr lang="en-US" sz="2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2550" y="2608794"/>
              <a:ext cx="2285846" cy="3700042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SQL support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Tables and transactions</a:t>
              </a:r>
              <a:endParaRPr lang="en-US" sz="2500" b="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43196" y="1635237"/>
              <a:ext cx="3276600" cy="973559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NoSQL</a:t>
              </a:r>
              <a:endParaRPr lang="en-US" sz="2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43196" y="2608794"/>
              <a:ext cx="3276600" cy="3700042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Object storage subsystem (with HDFS API support)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Ability to manipulate data in HDFS-based subsystems</a:t>
              </a:r>
              <a:endParaRPr lang="en-US" sz="2500" b="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98406" y="1635237"/>
              <a:ext cx="2693193" cy="973558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DBMS Dimensions</a:t>
              </a:r>
              <a:endParaRPr lang="en-US" sz="2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98406" y="2608794"/>
              <a:ext cx="2693193" cy="3700042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DBMSs extended with HDFS interoperability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Hybrid Hadoop/DBMS platforms</a:t>
              </a:r>
              <a:endParaRPr lang="en-US" sz="2500" b="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1312" y="21073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910944" y="21073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67097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839200" cy="5750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Interesting Apache Discussions Ahead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66750"/>
            <a:ext cx="8610600" cy="3810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There </a:t>
            </a:r>
            <a:r>
              <a:rPr lang="en-US" sz="2000" dirty="0" smtClean="0"/>
              <a:t>are strongly-held differences of opinion in key domains such as SQL-on-Hadoop, e.g.,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Cloudera</a:t>
            </a:r>
            <a:r>
              <a:rPr lang="en-US" sz="1800" dirty="0" smtClean="0">
                <a:solidFill>
                  <a:schemeClr val="tx1"/>
                </a:solidFill>
              </a:rPr>
              <a:t> created and contributed Impala</a:t>
            </a:r>
          </a:p>
          <a:p>
            <a:pPr lvl="1"/>
            <a:r>
              <a:rPr lang="en-US" sz="1800" dirty="0" smtClean="0"/>
              <a:t>EMC/Pivotal has HAWQ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/>
              <a:t>Hortonworks is a Stinger contributor and backer</a:t>
            </a:r>
          </a:p>
          <a:p>
            <a:pPr lvl="1"/>
            <a:r>
              <a:rPr lang="en-US" sz="1800" dirty="0" smtClean="0"/>
              <a:t>IBM created and offers Big SQL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MapR</a:t>
            </a:r>
            <a:r>
              <a:rPr lang="en-US" sz="1800" dirty="0" smtClean="0">
                <a:solidFill>
                  <a:schemeClr val="tx1"/>
                </a:solidFill>
              </a:rPr>
              <a:t> has bet on Apache Drill (based on Google </a:t>
            </a:r>
            <a:r>
              <a:rPr lang="en-US" sz="1800" dirty="0" err="1" smtClean="0">
                <a:solidFill>
                  <a:schemeClr val="tx1"/>
                </a:solidFill>
              </a:rPr>
              <a:t>Dremel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smtClean="0"/>
              <a:t>Teradata/Aster has SQL-H</a:t>
            </a:r>
          </a:p>
          <a:p>
            <a:r>
              <a:rPr lang="en-US" sz="2000" dirty="0" smtClean="0"/>
              <a:t>Vendors can support multiple approaches (e.g. Impala runs on </a:t>
            </a:r>
            <a:r>
              <a:rPr lang="en-US" sz="2000" dirty="0" err="1" smtClean="0"/>
              <a:t>MapR</a:t>
            </a:r>
            <a:r>
              <a:rPr lang="en-US" sz="2000" dirty="0" smtClean="0"/>
              <a:t>)</a:t>
            </a:r>
          </a:p>
          <a:p>
            <a:pPr marL="347663"/>
            <a:r>
              <a:rPr lang="en-US" sz="2000" dirty="0" smtClean="0">
                <a:solidFill>
                  <a:schemeClr val="tx1"/>
                </a:solidFill>
              </a:rPr>
              <a:t>… but there is clearly room for many areas of Hadoop-related convergence and standardization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373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153400" cy="2533650"/>
          </a:xfrm>
        </p:spPr>
        <p:txBody>
          <a:bodyPr/>
          <a:lstStyle/>
          <a:p>
            <a:pPr lvl="1"/>
            <a:r>
              <a:rPr lang="en-US" sz="2800" dirty="0" smtClean="0"/>
              <a:t>Big data: what just happened?...</a:t>
            </a:r>
          </a:p>
          <a:p>
            <a:pPr lvl="1"/>
            <a:r>
              <a:rPr lang="en-US" sz="2800" dirty="0" smtClean="0"/>
              <a:t>What’s likely to happen next</a:t>
            </a:r>
          </a:p>
          <a:p>
            <a:pPr lvl="1"/>
            <a:r>
              <a:rPr lang="en-US" sz="2800" i="1" dirty="0" smtClean="0"/>
              <a:t>What it means for information architecture</a:t>
            </a:r>
          </a:p>
          <a:p>
            <a:pPr lvl="1"/>
            <a:r>
              <a:rPr lang="en-US" sz="2800" dirty="0" smtClean="0"/>
              <a:t>Growth of data and its implications</a:t>
            </a:r>
          </a:p>
          <a:p>
            <a:pPr lvl="1"/>
            <a:r>
              <a:rPr lang="en-US" sz="28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7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686800" cy="575072"/>
          </a:xfrm>
        </p:spPr>
        <p:txBody>
          <a:bodyPr>
            <a:noAutofit/>
          </a:bodyPr>
          <a:lstStyle/>
          <a:p>
            <a:r>
              <a:rPr lang="en-US" dirty="0" smtClean="0"/>
              <a:t>Revisiting the </a:t>
            </a:r>
            <a:r>
              <a:rPr lang="en-US" i="1" dirty="0" smtClean="0"/>
              <a:t>Separation of Concerns</a:t>
            </a:r>
            <a:r>
              <a:rPr lang="en-US" dirty="0" smtClean="0"/>
              <a:t> </a:t>
            </a:r>
            <a:r>
              <a:rPr lang="en-US" sz="3600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0550"/>
            <a:ext cx="8534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Clearer distinctions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Application developers and analysts:</a:t>
            </a:r>
            <a:r>
              <a:rPr lang="en-US" dirty="0" smtClean="0"/>
              <a:t> </a:t>
            </a:r>
            <a:r>
              <a:rPr lang="en-US" i="1" dirty="0" smtClean="0"/>
              <a:t>conceptual</a:t>
            </a:r>
            <a:r>
              <a:rPr lang="en-US" dirty="0" smtClean="0"/>
              <a:t> level</a:t>
            </a:r>
          </a:p>
          <a:p>
            <a:pPr lvl="2"/>
            <a:r>
              <a:rPr lang="en-US" sz="1800" dirty="0" smtClean="0"/>
              <a:t>E.g., fine to focus on Java or JavaScript and JSON, as long as doing so doesn’t mean compromising on effective use of underlying data management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Database designers and information architects: </a:t>
            </a:r>
            <a:r>
              <a:rPr lang="en-US" i="1" dirty="0" smtClean="0">
                <a:solidFill>
                  <a:schemeClr val="tx1"/>
                </a:solidFill>
              </a:rPr>
              <a:t>logical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lvl="2"/>
            <a:r>
              <a:rPr lang="en-US" sz="1800" dirty="0" smtClean="0"/>
              <a:t>Application/data independence and logical/physical independence are more important than ever before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Database and system architects: </a:t>
            </a:r>
            <a:r>
              <a:rPr lang="en-US" i="1" dirty="0" smtClean="0"/>
              <a:t>physical</a:t>
            </a:r>
            <a:r>
              <a:rPr lang="en-US" dirty="0" smtClean="0"/>
              <a:t> level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Incredible innovation at the physical level, but conceptual and logical modeling concerns shouldn’t be unduly influenced by physical model considerations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3687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Information Architecture Implications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81050"/>
            <a:ext cx="8686800" cy="3276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Strategic opportunities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Consolidation: opportunity to have </a:t>
            </a:r>
            <a:r>
              <a:rPr lang="en-US" sz="2400" i="1" dirty="0" smtClean="0">
                <a:solidFill>
                  <a:schemeClr val="tx1"/>
                </a:solidFill>
              </a:rPr>
              <a:t>fewer moving parts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Expect rapid consolidation across</a:t>
            </a:r>
          </a:p>
          <a:p>
            <a:pPr lvl="3"/>
            <a:r>
              <a:rPr lang="en-US" dirty="0" smtClean="0"/>
              <a:t>Extended relational DBMS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Hadoop platforms</a:t>
            </a:r>
          </a:p>
          <a:p>
            <a:pPr lvl="3"/>
            <a:r>
              <a:rPr lang="en-US" dirty="0" smtClean="0"/>
              <a:t>NoSQL database systems</a:t>
            </a:r>
          </a:p>
          <a:p>
            <a:pPr lvl="3"/>
            <a:r>
              <a:rPr lang="en-US" dirty="0" smtClean="0"/>
              <a:t>Distributed file systems</a:t>
            </a:r>
          </a:p>
          <a:p>
            <a:pPr lvl="2"/>
            <a:r>
              <a:rPr lang="en-US" dirty="0" smtClean="0"/>
              <a:t>With analytics, developer frameworks, and management tools that work seamlessly across all of the above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4769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534400" cy="5750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Information Architecture Implications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7008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Strategic opportunities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Big data can constructively serve as a catalyst for </a:t>
            </a:r>
            <a:r>
              <a:rPr lang="en-US" sz="2000" dirty="0" smtClean="0"/>
              <a:t>improving and integrating existing databases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Many enterprises have data management inconvenient truths that must be addressed to fully leverage big data opportunities</a:t>
            </a:r>
          </a:p>
          <a:p>
            <a:pPr lvl="1"/>
            <a:r>
              <a:rPr lang="en-US" sz="2400" dirty="0" smtClean="0"/>
              <a:t>Focus on fundamentals; back to basics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As the technologies mature and converge, redoubled focus on effective modeling, query formulation, and analysis capabilities will be key to productive and agile data management</a:t>
            </a:r>
          </a:p>
          <a:p>
            <a:r>
              <a:rPr lang="en-US" dirty="0" smtClean="0"/>
              <a:t>The next critical question for enterprises: how do you get there from here?...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313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153400" cy="2533650"/>
          </a:xfrm>
        </p:spPr>
        <p:txBody>
          <a:bodyPr/>
          <a:lstStyle/>
          <a:p>
            <a:pPr lvl="1"/>
            <a:r>
              <a:rPr lang="en-US" sz="2800" dirty="0" smtClean="0"/>
              <a:t>Big data: what just happened?...</a:t>
            </a:r>
          </a:p>
          <a:p>
            <a:pPr lvl="1"/>
            <a:r>
              <a:rPr lang="en-US" sz="2800" dirty="0" smtClean="0"/>
              <a:t>What’s likely to happen next</a:t>
            </a:r>
          </a:p>
          <a:p>
            <a:pPr lvl="1"/>
            <a:r>
              <a:rPr lang="en-US" sz="2800" dirty="0" smtClean="0"/>
              <a:t>What it means for information architecture</a:t>
            </a:r>
          </a:p>
          <a:p>
            <a:pPr lvl="1"/>
            <a:r>
              <a:rPr lang="en-US" sz="2800" dirty="0" smtClean="0"/>
              <a:t>Growth of data and its implications</a:t>
            </a:r>
          </a:p>
          <a:p>
            <a:pPr lvl="1"/>
            <a:r>
              <a:rPr lang="en-US" sz="28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3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153400" cy="2533650"/>
          </a:xfrm>
        </p:spPr>
        <p:txBody>
          <a:bodyPr/>
          <a:lstStyle/>
          <a:p>
            <a:pPr lvl="1"/>
            <a:r>
              <a:rPr lang="en-US" sz="2800" dirty="0" smtClean="0"/>
              <a:t>Big data: what just happened?...</a:t>
            </a:r>
          </a:p>
          <a:p>
            <a:pPr lvl="1"/>
            <a:r>
              <a:rPr lang="en-US" sz="2800" dirty="0" smtClean="0"/>
              <a:t>What’s likely to happen next</a:t>
            </a:r>
          </a:p>
          <a:p>
            <a:pPr lvl="1"/>
            <a:r>
              <a:rPr lang="en-US" sz="2800" dirty="0" smtClean="0"/>
              <a:t>What it means for information architecture</a:t>
            </a:r>
          </a:p>
          <a:p>
            <a:pPr lvl="1"/>
            <a:r>
              <a:rPr lang="en-US" sz="2800" i="1" dirty="0" smtClean="0"/>
              <a:t>Growth of data and its implications</a:t>
            </a:r>
          </a:p>
          <a:p>
            <a:pPr lvl="1"/>
            <a:r>
              <a:rPr lang="en-US" sz="2800" i="1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878"/>
            <a:ext cx="8915400" cy="575072"/>
          </a:xfrm>
        </p:spPr>
        <p:txBody>
          <a:bodyPr>
            <a:noAutofit/>
          </a:bodyPr>
          <a:lstStyle/>
          <a:p>
            <a:r>
              <a:rPr lang="en-US" dirty="0" smtClean="0"/>
              <a:t>Managed Services are Ideal for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257175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en-US" sz="3200" b="1" dirty="0" smtClean="0"/>
              <a:t>“Storing </a:t>
            </a:r>
            <a:r>
              <a:rPr lang="en-US" sz="3200" b="1" dirty="0"/>
              <a:t>all of your data on-premises need no longer be the default.”</a:t>
            </a:r>
            <a:endParaRPr lang="en-US" sz="3200" dirty="0"/>
          </a:p>
          <a:p>
            <a:pPr algn="ctr"/>
            <a:endParaRPr lang="en-US" b="1" dirty="0" smtClean="0"/>
          </a:p>
          <a:p>
            <a:pPr algn="ctr"/>
            <a:r>
              <a:rPr lang="en-US" sz="2000" b="1" dirty="0" smtClean="0"/>
              <a:t>Forrester </a:t>
            </a:r>
            <a:r>
              <a:rPr lang="en-US" sz="2000" b="1" dirty="0"/>
              <a:t>Research, Inc.</a:t>
            </a:r>
            <a:endParaRPr lang="en-US" sz="2000" dirty="0"/>
          </a:p>
          <a:p>
            <a:pPr algn="ctr"/>
            <a:r>
              <a:rPr lang="en-US" sz="2000" b="1" dirty="0" smtClean="0"/>
              <a:t>“The </a:t>
            </a:r>
            <a:r>
              <a:rPr lang="en-US" sz="2000" b="1" dirty="0"/>
              <a:t>Future of Customer Data </a:t>
            </a:r>
            <a:r>
              <a:rPr lang="en-US" sz="2000" b="1" dirty="0" smtClean="0"/>
              <a:t>Management”</a:t>
            </a:r>
            <a:endParaRPr lang="en-US" sz="2000" dirty="0"/>
          </a:p>
          <a:p>
            <a:pPr algn="ctr"/>
            <a:r>
              <a:rPr lang="en-US" sz="2000" b="1" dirty="0"/>
              <a:t>March 6, </a:t>
            </a:r>
            <a:r>
              <a:rPr lang="en-US" sz="2000" b="1" dirty="0" smtClean="0"/>
              <a:t>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4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434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" y="1"/>
            <a:ext cx="9143999" cy="5155659"/>
          </a:xfrm>
          <a:prstGeom prst="rect">
            <a:avLst/>
          </a:prstGeom>
          <a:solidFill>
            <a:srgbClr val="35434F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77200" cy="1600200"/>
          </a:xfrm>
          <a:noFill/>
        </p:spPr>
        <p:txBody>
          <a:bodyPr lIns="0" tIns="0" rIns="0" bIns="0" anchor="t" anchorCtr="0"/>
          <a:lstStyle/>
          <a:p>
            <a:pPr algn="l">
              <a:lnSpc>
                <a:spcPts val="38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Growth of the Digital Universe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rgbClr val="A6D867"/>
                </a:solidFill>
                <a:latin typeface="Arial"/>
                <a:cs typeface="Arial"/>
              </a:rPr>
              <a:t>is Accelerating</a:t>
            </a:r>
            <a:endParaRPr lang="en-US" sz="4000" b="1" dirty="0">
              <a:solidFill>
                <a:srgbClr val="A6D867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581150"/>
            <a:ext cx="7825687" cy="3693587"/>
            <a:chOff x="228600" y="1581150"/>
            <a:chExt cx="7825687" cy="3693587"/>
          </a:xfrm>
        </p:grpSpPr>
        <p:grpSp>
          <p:nvGrpSpPr>
            <p:cNvPr id="13" name="Group 12"/>
            <p:cNvGrpSpPr/>
            <p:nvPr/>
          </p:nvGrpSpPr>
          <p:grpSpPr>
            <a:xfrm>
              <a:off x="228602" y="1581150"/>
              <a:ext cx="7825685" cy="2352020"/>
              <a:chOff x="228602" y="1581150"/>
              <a:chExt cx="7825685" cy="235202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8602" y="3181350"/>
                <a:ext cx="57056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2009</a:t>
                </a:r>
              </a:p>
              <a:p>
                <a:pPr algn="ctr"/>
                <a:r>
                  <a:rPr lang="en-US" sz="1400" b="0" dirty="0" smtClean="0">
                    <a:solidFill>
                      <a:srgbClr val="A6D867"/>
                    </a:solidFill>
                    <a:latin typeface="Arial"/>
                    <a:cs typeface="Arial"/>
                  </a:rPr>
                  <a:t>.8 ZB</a:t>
                </a:r>
                <a:endParaRPr lang="en-US" sz="1400" b="0" dirty="0">
                  <a:solidFill>
                    <a:srgbClr val="A6D86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24002" y="3409950"/>
                <a:ext cx="57056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2013</a:t>
                </a:r>
              </a:p>
              <a:p>
                <a:pPr lvl="0" algn="ctr"/>
                <a:r>
                  <a:rPr lang="en-US" sz="1400" dirty="0" smtClean="0">
                    <a:solidFill>
                      <a:srgbClr val="A6D867"/>
                    </a:solidFill>
                    <a:latin typeface="Arial"/>
                    <a:cs typeface="Arial"/>
                  </a:rPr>
                  <a:t>4.5 ZB</a:t>
                </a:r>
                <a:endParaRPr lang="en-US" sz="1400" dirty="0">
                  <a:solidFill>
                    <a:srgbClr val="A6D86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72202" y="1581150"/>
                <a:ext cx="1882085" cy="233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54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  <a:p>
                <a:pPr algn="ctr"/>
                <a:r>
                  <a:rPr lang="en-US" sz="2400" dirty="0" smtClean="0">
                    <a:solidFill>
                      <a:srgbClr val="284E36"/>
                    </a:solidFill>
                    <a:latin typeface="Arial"/>
                    <a:cs typeface="Arial"/>
                  </a:rPr>
                  <a:t>40 ZB</a:t>
                </a:r>
              </a:p>
              <a:p>
                <a:pPr algn="ctr"/>
                <a:r>
                  <a:rPr lang="en-US" b="0" dirty="0" smtClean="0">
                    <a:solidFill>
                      <a:srgbClr val="284E36"/>
                    </a:solidFill>
                    <a:latin typeface="Arial"/>
                    <a:cs typeface="Arial"/>
                  </a:rPr>
                  <a:t>~43% CAGR</a:t>
                </a:r>
                <a:endParaRPr lang="en-US" sz="2400" b="0" dirty="0" smtClean="0">
                  <a:solidFill>
                    <a:srgbClr val="284E36"/>
                  </a:solidFill>
                  <a:latin typeface="Arial"/>
                  <a:cs typeface="Arial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sz="2800" b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8600" y="4705350"/>
              <a:ext cx="3733800" cy="569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>Source: </a:t>
              </a:r>
              <a:r>
                <a:rPr lang="en-US" sz="900" dirty="0">
                  <a:solidFill>
                    <a:srgbClr val="A0CFEB"/>
                  </a:solidFill>
                  <a:latin typeface="Arial"/>
                  <a:cs typeface="Arial"/>
                </a:rPr>
                <a:t>IDC Digital Universe Study </a:t>
              </a:r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>2013</a:t>
              </a:r>
              <a:b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</a:br>
              <a:r>
                <a:rPr lang="en-US" sz="900" dirty="0">
                  <a:solidFill>
                    <a:srgbClr val="A0CFEB"/>
                  </a:solidFill>
                  <a:latin typeface="Arial"/>
                  <a:cs typeface="Arial"/>
                </a:rPr>
                <a:t>*Forrester: </a:t>
              </a:r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>Forrester Research Inc, </a:t>
              </a:r>
              <a:r>
                <a:rPr lang="en-US" sz="900" dirty="0" err="1" smtClean="0">
                  <a:solidFill>
                    <a:srgbClr val="A0CFEB"/>
                  </a:solidFill>
                  <a:latin typeface="Arial"/>
                  <a:cs typeface="Arial"/>
                </a:rPr>
                <a:t>Forrsights</a:t>
              </a:r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> </a:t>
              </a:r>
              <a:r>
                <a:rPr lang="en-US" sz="900" dirty="0">
                  <a:solidFill>
                    <a:srgbClr val="A0CFEB"/>
                  </a:solidFill>
                  <a:latin typeface="Arial"/>
                  <a:cs typeface="Arial"/>
                </a:rPr>
                <a:t>Business Intelligence </a:t>
              </a:r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/>
              </a:r>
              <a:b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</a:br>
              <a:r>
                <a:rPr lang="en-US" sz="900" dirty="0" smtClean="0">
                  <a:solidFill>
                    <a:srgbClr val="A0CFEB"/>
                  </a:solidFill>
                  <a:latin typeface="Arial"/>
                  <a:cs typeface="Arial"/>
                </a:rPr>
                <a:t>Big </a:t>
              </a:r>
              <a:r>
                <a:rPr lang="en-US" sz="900" dirty="0">
                  <a:solidFill>
                    <a:srgbClr val="A0CFEB"/>
                  </a:solidFill>
                  <a:latin typeface="Arial"/>
                  <a:cs typeface="Arial"/>
                </a:rPr>
                <a:t>Data Survey Q3 2012</a:t>
              </a:r>
            </a:p>
            <a:p>
              <a:endParaRPr lang="en-US" sz="1000" b="0" dirty="0">
                <a:solidFill>
                  <a:srgbClr val="A0CFE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7216" y="3776472"/>
            <a:ext cx="1319784" cy="1219200"/>
            <a:chOff x="5157216" y="3776472"/>
            <a:chExt cx="1319784" cy="1219200"/>
          </a:xfrm>
        </p:grpSpPr>
        <p:sp>
          <p:nvSpPr>
            <p:cNvPr id="3" name="Rectangle 2"/>
            <p:cNvSpPr/>
            <p:nvPr/>
          </p:nvSpPr>
          <p:spPr>
            <a:xfrm>
              <a:off x="5157216" y="3776472"/>
              <a:ext cx="1319784" cy="1219200"/>
            </a:xfrm>
            <a:prstGeom prst="rect">
              <a:avLst/>
            </a:prstGeom>
            <a:solidFill>
              <a:srgbClr val="E559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4206240"/>
              <a:ext cx="111861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35434F"/>
                  </a:solidFill>
                  <a:latin typeface="Arial"/>
                  <a:cs typeface="Arial"/>
                </a:rPr>
                <a:t>Of </a:t>
              </a:r>
              <a:r>
                <a:rPr lang="en-US" sz="1200" dirty="0">
                  <a:solidFill>
                    <a:srgbClr val="35434F"/>
                  </a:solidFill>
                  <a:latin typeface="Arial"/>
                  <a:cs typeface="Arial"/>
                </a:rPr>
                <a:t>an </a:t>
              </a:r>
              <a:r>
                <a:rPr lang="en-US" sz="1200" dirty="0" smtClean="0">
                  <a:solidFill>
                    <a:srgbClr val="35434F"/>
                  </a:solidFill>
                  <a:latin typeface="Arial"/>
                  <a:cs typeface="Arial"/>
                </a:rPr>
                <a:t>enterprise’s </a:t>
              </a:r>
              <a:r>
                <a:rPr lang="en-US" sz="1200" dirty="0">
                  <a:solidFill>
                    <a:srgbClr val="35434F"/>
                  </a:solidFill>
                  <a:latin typeface="Arial"/>
                  <a:cs typeface="Arial"/>
                </a:rPr>
                <a:t>data being used currently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257800" y="3867150"/>
              <a:ext cx="737381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/>
                  <a:cs typeface="Arial"/>
                </a:rPr>
                <a:t>12%*</a:t>
              </a: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-11460"/>
            <a:ext cx="9144000" cy="51542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2" y="0"/>
            <a:ext cx="9138936" cy="5151404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flipH="1">
            <a:off x="5486400" y="1257300"/>
            <a:ext cx="933450" cy="933450"/>
          </a:xfrm>
          <a:prstGeom prst="ellipse">
            <a:avLst/>
          </a:prstGeom>
          <a:solidFill>
            <a:srgbClr val="05853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24200" y="2724150"/>
            <a:ext cx="1676400" cy="1676400"/>
          </a:xfrm>
          <a:prstGeom prst="ellipse">
            <a:avLst/>
          </a:prstGeom>
          <a:solidFill>
            <a:srgbClr val="A0CFE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514350"/>
            <a:ext cx="1371600" cy="1371600"/>
          </a:xfrm>
          <a:prstGeom prst="ellipse">
            <a:avLst/>
          </a:prstGeom>
          <a:solidFill>
            <a:srgbClr val="CFD7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438150"/>
            <a:ext cx="1524000" cy="1524000"/>
          </a:xfrm>
          <a:prstGeom prst="ellipse">
            <a:avLst/>
          </a:prstGeom>
          <a:solidFill>
            <a:srgbClr val="CFD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Arial"/>
                <a:cs typeface="Arial"/>
              </a:rPr>
              <a:t>SOCIAL MEDIA DATA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200" y="2724150"/>
            <a:ext cx="1676400" cy="1676400"/>
          </a:xfrm>
          <a:prstGeom prst="ellipse">
            <a:avLst/>
          </a:prstGeom>
          <a:solidFill>
            <a:srgbClr val="A0C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 smtClean="0">
                <a:latin typeface="Arial"/>
                <a:cs typeface="Arial"/>
              </a:rPr>
              <a:t>EMAILS / DOCUMENTS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1981200" y="1885950"/>
            <a:ext cx="1066800" cy="1066800"/>
          </a:xfrm>
          <a:prstGeom prst="ellipse">
            <a:avLst/>
          </a:prstGeom>
          <a:solidFill>
            <a:srgbClr val="8CC6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05000" y="1809750"/>
            <a:ext cx="1219200" cy="1219200"/>
          </a:xfrm>
          <a:prstGeom prst="ellipse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MACHINE/ SENSOR DATA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10200" y="1200150"/>
            <a:ext cx="1066800" cy="1066800"/>
          </a:xfrm>
          <a:prstGeom prst="ellipse">
            <a:avLst/>
          </a:prstGeom>
          <a:solidFill>
            <a:srgbClr val="05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LOG DATA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004717" y="2724150"/>
            <a:ext cx="609600" cy="609600"/>
          </a:xfrm>
          <a:prstGeom prst="ellipse">
            <a:avLst/>
          </a:prstGeom>
          <a:solidFill>
            <a:srgbClr val="E55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1048" y="2826663"/>
            <a:ext cx="99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GEOSPATIAL</a:t>
            </a:r>
            <a:b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 DATA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66769" y="411837"/>
            <a:ext cx="609600" cy="609600"/>
          </a:xfrm>
          <a:prstGeom prst="ellipse">
            <a:avLst/>
          </a:prstGeom>
          <a:solidFill>
            <a:srgbClr val="FFA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26294" y="593527"/>
            <a:ext cx="6905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IMAGES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93075" y="361950"/>
            <a:ext cx="609600" cy="609600"/>
          </a:xfrm>
          <a:prstGeom prst="ellipse">
            <a:avLst/>
          </a:prstGeom>
          <a:solidFill>
            <a:srgbClr val="009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06013" y="543640"/>
            <a:ext cx="583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VIDEO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97775" y="3326516"/>
            <a:ext cx="376250" cy="376250"/>
          </a:xfrm>
          <a:prstGeom prst="ellipse">
            <a:avLst/>
          </a:prstGeom>
          <a:solidFill>
            <a:srgbClr val="FFA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391531"/>
            <a:ext cx="68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AUDIO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116488" y="4019550"/>
            <a:ext cx="454825" cy="454825"/>
          </a:xfrm>
          <a:prstGeom prst="ellipse">
            <a:avLst/>
          </a:prstGeom>
          <a:solidFill>
            <a:srgbClr val="9A9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116157"/>
            <a:ext cx="129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TRANSACTIONS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49688" y="874943"/>
            <a:ext cx="454825" cy="454825"/>
          </a:xfrm>
          <a:prstGeom prst="ellipse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29400" y="89535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FREE-FORM</a:t>
            </a:r>
            <a:b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1000" b="1" dirty="0" smtClean="0">
                <a:solidFill>
                  <a:prstClr val="white"/>
                </a:solidFill>
                <a:latin typeface="Arial"/>
                <a:cs typeface="Arial"/>
              </a:rPr>
              <a:t>TEXT</a:t>
            </a:r>
            <a:endParaRPr lang="en-US" sz="1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-32497"/>
            <a:ext cx="9144000" cy="5143500"/>
          </a:xfrm>
          <a:prstGeom prst="rect">
            <a:avLst/>
          </a:prstGeom>
          <a:solidFill>
            <a:srgbClr val="1F385F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438150"/>
            <a:ext cx="17526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Financial Planning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2419350"/>
            <a:ext cx="12954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2495550"/>
            <a:ext cx="6858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Sales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2495550"/>
            <a:ext cx="10668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409950"/>
            <a:ext cx="14478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Supply Chain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1428750"/>
            <a:ext cx="1752600" cy="335476"/>
          </a:xfrm>
          <a:prstGeom prst="rect">
            <a:avLst/>
          </a:prstGeom>
          <a:noFill/>
          <a:ln>
            <a:solidFill>
              <a:srgbClr val="33B233"/>
            </a:solidFill>
          </a:ln>
        </p:spPr>
        <p:txBody>
          <a:bodyPr wrap="square" lIns="91440" tIns="45720" rIns="91440" bIns="73152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Customer Support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7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5" grpId="0" animBg="1"/>
      <p:bldP spid="25" grpId="1" animBg="1"/>
      <p:bldP spid="17" grpId="0" animBg="1"/>
      <p:bldP spid="17" grpId="1" animBg="1"/>
      <p:bldP spid="6" grpId="0" animBg="1"/>
      <p:bldP spid="19" grpId="0" animBg="1"/>
      <p:bldP spid="28" grpId="0" animBg="1"/>
      <p:bldP spid="28" grpId="1" animBg="1"/>
      <p:bldP spid="29" grpId="0" animBg="1"/>
      <p:bldP spid="31" grpId="0" animBg="1"/>
      <p:bldP spid="32" grpId="0" animBg="1"/>
      <p:bldP spid="7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0" grpId="0" animBg="1"/>
      <p:bldP spid="41" grpId="0"/>
      <p:bldP spid="42" grpId="0" animBg="1"/>
      <p:bldP spid="43" grpId="0"/>
      <p:bldP spid="39" grpId="0" animBg="1"/>
      <p:bldP spid="21" grpId="0" animBg="1"/>
      <p:bldP spid="23" grpId="0" animBg="1"/>
      <p:bldP spid="26" grpId="0" animBg="1"/>
      <p:bldP spid="22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76" y="0"/>
            <a:ext cx="9133851" cy="5143500"/>
          </a:xfrm>
          <a:prstGeom prst="rect">
            <a:avLst/>
          </a:prstGeom>
        </p:spPr>
      </p:pic>
      <p:sp>
        <p:nvSpPr>
          <p:cNvPr id="22" name="Rectangle 16"/>
          <p:cNvSpPr/>
          <p:nvPr/>
        </p:nvSpPr>
        <p:spPr>
          <a:xfrm>
            <a:off x="518652" y="2781300"/>
            <a:ext cx="8077200" cy="2819400"/>
          </a:xfrm>
          <a:custGeom>
            <a:avLst/>
            <a:gdLst/>
            <a:ahLst/>
            <a:cxnLst/>
            <a:rect l="l" t="t" r="r" b="b"/>
            <a:pathLst>
              <a:path w="7924800" h="2819400">
                <a:moveTo>
                  <a:pt x="0" y="0"/>
                </a:moveTo>
                <a:lnTo>
                  <a:pt x="7924800" y="0"/>
                </a:lnTo>
                <a:lnTo>
                  <a:pt x="7924800" y="2438400"/>
                </a:lnTo>
                <a:lnTo>
                  <a:pt x="4335780" y="2438400"/>
                </a:lnTo>
                <a:lnTo>
                  <a:pt x="3962400" y="2819400"/>
                </a:lnTo>
                <a:lnTo>
                  <a:pt x="358902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92444" y="4206978"/>
            <a:ext cx="1143000" cy="762000"/>
          </a:xfrm>
          <a:prstGeom prst="line">
            <a:avLst/>
          </a:prstGeom>
          <a:ln w="50800" cmpd="sng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hteck 23"/>
          <p:cNvSpPr>
            <a:spLocks/>
          </p:cNvSpPr>
          <p:nvPr/>
        </p:nvSpPr>
        <p:spPr bwMode="gray">
          <a:xfrm>
            <a:off x="5911644" y="2949678"/>
            <a:ext cx="2514600" cy="609600"/>
          </a:xfrm>
          <a:prstGeom prst="rect">
            <a:avLst/>
          </a:prstGeom>
          <a:solidFill>
            <a:srgbClr val="05853F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Break Down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Data Silos</a:t>
            </a:r>
            <a:endParaRPr lang="en-US" noProof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hteck 23"/>
          <p:cNvSpPr>
            <a:spLocks/>
          </p:cNvSpPr>
          <p:nvPr/>
        </p:nvSpPr>
        <p:spPr bwMode="gray">
          <a:xfrm>
            <a:off x="5911644" y="3635478"/>
            <a:ext cx="2514600" cy="609600"/>
          </a:xfrm>
          <a:prstGeom prst="rect">
            <a:avLst/>
          </a:prstGeom>
          <a:solidFill>
            <a:srgbClr val="05853F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Create Data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Archive</a:t>
            </a:r>
            <a:endParaRPr lang="en-US" noProof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hteck 23"/>
          <p:cNvSpPr>
            <a:spLocks/>
          </p:cNvSpPr>
          <p:nvPr/>
        </p:nvSpPr>
        <p:spPr bwMode="gray">
          <a:xfrm>
            <a:off x="5911644" y="4321278"/>
            <a:ext cx="2514600" cy="647700"/>
          </a:xfrm>
          <a:prstGeom prst="rect">
            <a:avLst/>
          </a:prstGeom>
          <a:solidFill>
            <a:srgbClr val="05853F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Gain Business</a:t>
            </a:r>
          </a:p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noProof="1" smtClean="0">
                <a:solidFill>
                  <a:schemeClr val="bg1"/>
                </a:solidFill>
                <a:latin typeface="Arial"/>
                <a:cs typeface="Arial"/>
              </a:rPr>
              <a:t>Insights</a:t>
            </a:r>
            <a:endParaRPr lang="en-US" noProof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692444" y="2987778"/>
            <a:ext cx="1143000" cy="762000"/>
          </a:xfrm>
          <a:prstGeom prst="line">
            <a:avLst/>
          </a:prstGeom>
          <a:ln w="50800" cmpd="sng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01644" y="3559278"/>
            <a:ext cx="1143000" cy="838200"/>
            <a:chOff x="2819400" y="1143000"/>
            <a:chExt cx="838200" cy="1117600"/>
          </a:xfrm>
        </p:grpSpPr>
        <p:sp>
          <p:nvSpPr>
            <p:cNvPr id="3" name="Oval 2"/>
            <p:cNvSpPr/>
            <p:nvPr/>
          </p:nvSpPr>
          <p:spPr>
            <a:xfrm>
              <a:off x="2819400" y="1143000"/>
              <a:ext cx="838200" cy="1117600"/>
            </a:xfrm>
            <a:prstGeom prst="ellipse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1346200"/>
              <a:ext cx="533400" cy="711200"/>
            </a:xfrm>
            <a:prstGeom prst="ellipse">
              <a:avLst/>
            </a:prstGeom>
            <a:solidFill>
              <a:srgbClr val="FFFFFF">
                <a:alpha val="73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24200" y="1701800"/>
              <a:ext cx="228600" cy="0"/>
            </a:xfrm>
            <a:prstGeom prst="straightConnector1">
              <a:avLst/>
            </a:prstGeom>
            <a:ln>
              <a:solidFill>
                <a:srgbClr val="3D4A54"/>
              </a:solidFill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23"/>
          <p:cNvSpPr>
            <a:spLocks/>
          </p:cNvSpPr>
          <p:nvPr/>
        </p:nvSpPr>
        <p:spPr bwMode="gray">
          <a:xfrm>
            <a:off x="653844" y="3559278"/>
            <a:ext cx="1600200" cy="838200"/>
          </a:xfrm>
          <a:prstGeom prst="rect">
            <a:avLst/>
          </a:prstGeom>
          <a:solidFill>
            <a:srgbClr val="E55917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sz="2800" noProof="1" smtClean="0">
                <a:solidFill>
                  <a:srgbClr val="FFFFFF"/>
                </a:solidFill>
                <a:latin typeface="Arial"/>
                <a:cs typeface="Arial"/>
              </a:rPr>
              <a:t>Data Lake</a:t>
            </a:r>
            <a:endParaRPr lang="en-US" sz="2800" noProof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hteck 23"/>
          <p:cNvSpPr>
            <a:spLocks/>
          </p:cNvSpPr>
          <p:nvPr/>
        </p:nvSpPr>
        <p:spPr bwMode="gray">
          <a:xfrm>
            <a:off x="3016044" y="3730728"/>
            <a:ext cx="1676400" cy="533400"/>
          </a:xfrm>
          <a:prstGeom prst="rect">
            <a:avLst/>
          </a:prstGeom>
          <a:solidFill>
            <a:srgbClr val="35434F">
              <a:alpha val="92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buClr>
                <a:srgbClr val="808080"/>
              </a:buClr>
            </a:pPr>
            <a:r>
              <a:rPr lang="en-US" sz="2800" noProof="1" smtClean="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lang="en-US" sz="2800" noProof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518652" y="-57150"/>
            <a:ext cx="8077200" cy="1333500"/>
          </a:xfrm>
          <a:custGeom>
            <a:avLst/>
            <a:gdLst/>
            <a:ahLst/>
            <a:cxnLst/>
            <a:rect l="l" t="t" r="r" b="b"/>
            <a:pathLst>
              <a:path w="7924800" h="2819400">
                <a:moveTo>
                  <a:pt x="0" y="0"/>
                </a:moveTo>
                <a:lnTo>
                  <a:pt x="7924800" y="0"/>
                </a:lnTo>
                <a:lnTo>
                  <a:pt x="7924800" y="2438400"/>
                </a:lnTo>
                <a:lnTo>
                  <a:pt x="4335780" y="2438400"/>
                </a:lnTo>
                <a:lnTo>
                  <a:pt x="3962400" y="2819400"/>
                </a:lnTo>
                <a:lnTo>
                  <a:pt x="3589020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5434F"/>
                </a:solidFill>
                <a:latin typeface="Arial"/>
                <a:ea typeface="+mj-ea"/>
                <a:cs typeface="Arial"/>
              </a:rPr>
              <a:t>A Basic Use Case is a Common</a:t>
            </a:r>
          </a:p>
          <a:p>
            <a:pPr algn="ctr"/>
            <a:r>
              <a:rPr lang="en-US" sz="3600" dirty="0">
                <a:solidFill>
                  <a:srgbClr val="35434F"/>
                </a:solidFill>
                <a:latin typeface="Arial"/>
                <a:ea typeface="+mj-ea"/>
                <a:cs typeface="Arial"/>
              </a:rPr>
              <a:t>Starting Point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921" y="971550"/>
            <a:ext cx="4129222" cy="174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57150"/>
            <a:ext cx="9067800" cy="800100"/>
          </a:xfrm>
        </p:spPr>
        <p:txBody>
          <a:bodyPr>
            <a:noAutofit/>
          </a:bodyPr>
          <a:lstStyle/>
          <a:p>
            <a:r>
              <a:rPr lang="en-US" dirty="0" smtClean="0"/>
              <a:t>Data Lake Example In Action</a:t>
            </a:r>
            <a:br>
              <a:rPr lang="en-US" dirty="0" smtClean="0"/>
            </a:br>
            <a:r>
              <a:rPr lang="en-US" sz="2600" dirty="0" smtClean="0">
                <a:solidFill>
                  <a:schemeClr val="accent2"/>
                </a:solidFill>
              </a:rPr>
              <a:t>Large Retailer Optimizing its Supply Chain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152400" y="1028700"/>
            <a:ext cx="4188106" cy="33718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Scenario: </a:t>
            </a:r>
            <a:r>
              <a:rPr lang="en-US" dirty="0" smtClean="0"/>
              <a:t>Evaluate on-time shipment delivery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25GB of Data:  </a:t>
            </a:r>
            <a:r>
              <a:rPr lang="en-US" dirty="0" smtClean="0"/>
              <a:t>Container status events for previous 18 months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600K containers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30 events / container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Ocean, rail, truck data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299F9-D865-4FAA-997F-A9578FB8D75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4343400" y="2647950"/>
            <a:ext cx="5301343" cy="191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Desired Outcomes: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b="0" dirty="0" smtClean="0"/>
              <a:t>Improved carrier, route selection 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b="0" dirty="0" smtClean="0"/>
              <a:t>Fewer stock outages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b="0" dirty="0" smtClean="0"/>
              <a:t>Increased revenue</a:t>
            </a:r>
            <a:endParaRPr lang="en-US" b="0" dirty="0"/>
          </a:p>
          <a:p>
            <a:pPr marL="287338" indent="-287338">
              <a:buFont typeface="Arial" pitchFamily="34" charset="0"/>
              <a:buChar char="•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3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5129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Three Variables Affect Hadoop Needs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000000"/>
                </a:solidFill>
                <a:latin typeface="Verdana" charset="0"/>
                <a:cs typeface="Arial" charset="0"/>
              </a:rPr>
              <a:pPr/>
              <a:t>26</a:t>
            </a:fld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1" y="1166520"/>
            <a:ext cx="8401422" cy="3065014"/>
            <a:chOff x="1975003" y="1323515"/>
            <a:chExt cx="5287327" cy="5304020"/>
          </a:xfrm>
        </p:grpSpPr>
        <p:sp>
          <p:nvSpPr>
            <p:cNvPr id="8" name="Block Arc 7"/>
            <p:cNvSpPr/>
            <p:nvPr/>
          </p:nvSpPr>
          <p:spPr>
            <a:xfrm>
              <a:off x="1975003" y="1323515"/>
              <a:ext cx="4952711" cy="4952711"/>
            </a:xfrm>
            <a:prstGeom prst="blockArc">
              <a:avLst>
                <a:gd name="adj1" fmla="val 8917009"/>
                <a:gd name="adj2" fmla="val 16677094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151846" y="1674824"/>
              <a:ext cx="4952711" cy="4952711"/>
            </a:xfrm>
            <a:prstGeom prst="blockArc">
              <a:avLst>
                <a:gd name="adj1" fmla="val 1282155"/>
                <a:gd name="adj2" fmla="val 9476607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309619" y="1346771"/>
              <a:ext cx="4952711" cy="4952711"/>
            </a:xfrm>
            <a:prstGeom prst="blockArc">
              <a:avLst>
                <a:gd name="adj1" fmla="val 16200000"/>
                <a:gd name="adj2" fmla="val 1800000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Freeform 10"/>
          <p:cNvSpPr/>
          <p:nvPr/>
        </p:nvSpPr>
        <p:spPr>
          <a:xfrm>
            <a:off x="2667003" y="1962150"/>
            <a:ext cx="3828751" cy="1669830"/>
          </a:xfrm>
          <a:custGeom>
            <a:avLst/>
            <a:gdLst>
              <a:gd name="connsiteX0" fmla="*/ 0 w 2281367"/>
              <a:gd name="connsiteY0" fmla="*/ 1140684 h 2281367"/>
              <a:gd name="connsiteX1" fmla="*/ 1140684 w 2281367"/>
              <a:gd name="connsiteY1" fmla="*/ 0 h 2281367"/>
              <a:gd name="connsiteX2" fmla="*/ 2281368 w 2281367"/>
              <a:gd name="connsiteY2" fmla="*/ 1140684 h 2281367"/>
              <a:gd name="connsiteX3" fmla="*/ 1140684 w 2281367"/>
              <a:gd name="connsiteY3" fmla="*/ 2281368 h 2281367"/>
              <a:gd name="connsiteX4" fmla="*/ 0 w 2281367"/>
              <a:gd name="connsiteY4" fmla="*/ 1140684 h 22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367" h="2281367">
                <a:moveTo>
                  <a:pt x="0" y="1140684"/>
                </a:moveTo>
                <a:cubicBezTo>
                  <a:pt x="0" y="510702"/>
                  <a:pt x="510702" y="0"/>
                  <a:pt x="1140684" y="0"/>
                </a:cubicBezTo>
                <a:cubicBezTo>
                  <a:pt x="1770666" y="0"/>
                  <a:pt x="2281368" y="510702"/>
                  <a:pt x="2281368" y="1140684"/>
                </a:cubicBezTo>
                <a:cubicBezTo>
                  <a:pt x="2281368" y="1770666"/>
                  <a:pt x="1770666" y="2281368"/>
                  <a:pt x="1140684" y="2281368"/>
                </a:cubicBezTo>
                <a:cubicBezTo>
                  <a:pt x="510702" y="2281368"/>
                  <a:pt x="0" y="1770666"/>
                  <a:pt x="0" y="1140684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658" tIns="369658" rIns="369658" bIns="36965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tx1"/>
                </a:solidFill>
              </a:rPr>
              <a:t>Hadoop</a:t>
            </a:r>
            <a:r>
              <a:rPr lang="en-US" sz="3200" kern="1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Environment </a:t>
            </a:r>
            <a:r>
              <a:rPr lang="en-US" sz="3200" kern="1200" dirty="0" smtClean="0">
                <a:solidFill>
                  <a:schemeClr val="tx1"/>
                </a:solidFill>
              </a:rPr>
              <a:t>Requirements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58578" y="872937"/>
            <a:ext cx="2800023" cy="955863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>
                    <a:lumMod val="75000"/>
                  </a:schemeClr>
                </a:solidFill>
              </a:rPr>
              <a:t>Data Sources</a:t>
            </a:r>
            <a:endParaRPr lang="en-US" sz="2800" kern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58601" y="3216087"/>
            <a:ext cx="2800023" cy="955863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Data Retention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28600" y="3216087"/>
            <a:ext cx="2800023" cy="955863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2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9144000" cy="575072"/>
          </a:xfrm>
        </p:spPr>
        <p:txBody>
          <a:bodyPr>
            <a:noAutofit/>
          </a:bodyPr>
          <a:lstStyle/>
          <a:p>
            <a:r>
              <a:rPr lang="en-US" dirty="0" smtClean="0"/>
              <a:t>All Three Variables Can Ramp Quickly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A8E4C-2F31-4835-B6CF-C32DABA458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8861" y="612244"/>
            <a:ext cx="9182045" cy="1292662"/>
            <a:chOff x="108860" y="685800"/>
            <a:chExt cx="9182045" cy="1723550"/>
          </a:xfrm>
        </p:grpSpPr>
        <p:sp>
          <p:nvSpPr>
            <p:cNvPr id="6" name="Freeform 5"/>
            <p:cNvSpPr/>
            <p:nvPr/>
          </p:nvSpPr>
          <p:spPr>
            <a:xfrm>
              <a:off x="108860" y="838199"/>
              <a:ext cx="2100939" cy="1241076"/>
            </a:xfrm>
            <a:custGeom>
              <a:avLst/>
              <a:gdLst>
                <a:gd name="connsiteX0" fmla="*/ 0 w 3506599"/>
                <a:gd name="connsiteY0" fmla="*/ 798479 h 1596957"/>
                <a:gd name="connsiteX1" fmla="*/ 1753300 w 3506599"/>
                <a:gd name="connsiteY1" fmla="*/ 0 h 1596957"/>
                <a:gd name="connsiteX2" fmla="*/ 3506600 w 3506599"/>
                <a:gd name="connsiteY2" fmla="*/ 798479 h 1596957"/>
                <a:gd name="connsiteX3" fmla="*/ 1753300 w 3506599"/>
                <a:gd name="connsiteY3" fmla="*/ 1596958 h 1596957"/>
                <a:gd name="connsiteX4" fmla="*/ 0 w 3506599"/>
                <a:gd name="connsiteY4" fmla="*/ 798479 h 159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599" h="1596957">
                  <a:moveTo>
                    <a:pt x="0" y="798479"/>
                  </a:moveTo>
                  <a:cubicBezTo>
                    <a:pt x="0" y="357491"/>
                    <a:pt x="784979" y="0"/>
                    <a:pt x="1753300" y="0"/>
                  </a:cubicBezTo>
                  <a:cubicBezTo>
                    <a:pt x="2721621" y="0"/>
                    <a:pt x="3506600" y="357491"/>
                    <a:pt x="3506600" y="798479"/>
                  </a:cubicBezTo>
                  <a:cubicBezTo>
                    <a:pt x="3506600" y="1239467"/>
                    <a:pt x="2721621" y="1596958"/>
                    <a:pt x="1753300" y="1596958"/>
                  </a:cubicBezTo>
                  <a:cubicBezTo>
                    <a:pt x="784979" y="1596958"/>
                    <a:pt x="0" y="1239467"/>
                    <a:pt x="0" y="7984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269429" rIns="274320" bIns="269429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dirty="0">
                  <a:solidFill>
                    <a:schemeClr val="bg2">
                      <a:lumMod val="75000"/>
                    </a:schemeClr>
                  </a:solidFill>
                </a:rPr>
                <a:t>Use Cases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799" y="685800"/>
              <a:ext cx="7081106" cy="1723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Booking, invoice, price/performance analysis</a:t>
              </a:r>
            </a:p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Analysis by commodity type and port</a:t>
              </a:r>
            </a:p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Affect of weather, labor disputes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6175" y="1983843"/>
            <a:ext cx="8715429" cy="954936"/>
            <a:chOff x="276174" y="2514600"/>
            <a:chExt cx="8715429" cy="1273248"/>
          </a:xfrm>
        </p:grpSpPr>
        <p:sp>
          <p:nvSpPr>
            <p:cNvPr id="4" name="Freeform 3"/>
            <p:cNvSpPr/>
            <p:nvPr/>
          </p:nvSpPr>
          <p:spPr>
            <a:xfrm>
              <a:off x="6781804" y="2514600"/>
              <a:ext cx="2209799" cy="1241076"/>
            </a:xfrm>
            <a:custGeom>
              <a:avLst/>
              <a:gdLst>
                <a:gd name="connsiteX0" fmla="*/ 0 w 3506599"/>
                <a:gd name="connsiteY0" fmla="*/ 798479 h 1596957"/>
                <a:gd name="connsiteX1" fmla="*/ 1753300 w 3506599"/>
                <a:gd name="connsiteY1" fmla="*/ 0 h 1596957"/>
                <a:gd name="connsiteX2" fmla="*/ 3506600 w 3506599"/>
                <a:gd name="connsiteY2" fmla="*/ 798479 h 1596957"/>
                <a:gd name="connsiteX3" fmla="*/ 1753300 w 3506599"/>
                <a:gd name="connsiteY3" fmla="*/ 1596958 h 1596957"/>
                <a:gd name="connsiteX4" fmla="*/ 0 w 3506599"/>
                <a:gd name="connsiteY4" fmla="*/ 798479 h 159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599" h="1596957">
                  <a:moveTo>
                    <a:pt x="0" y="798479"/>
                  </a:moveTo>
                  <a:cubicBezTo>
                    <a:pt x="0" y="357491"/>
                    <a:pt x="784979" y="0"/>
                    <a:pt x="1753300" y="0"/>
                  </a:cubicBezTo>
                  <a:cubicBezTo>
                    <a:pt x="2721621" y="0"/>
                    <a:pt x="3506600" y="357491"/>
                    <a:pt x="3506600" y="798479"/>
                  </a:cubicBezTo>
                  <a:cubicBezTo>
                    <a:pt x="3506600" y="1239467"/>
                    <a:pt x="2721621" y="1596958"/>
                    <a:pt x="1753300" y="1596958"/>
                  </a:cubicBezTo>
                  <a:cubicBezTo>
                    <a:pt x="784979" y="1596958"/>
                    <a:pt x="0" y="1239467"/>
                    <a:pt x="0" y="7984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269429" rIns="274320" bIns="269429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dirty="0">
                  <a:solidFill>
                    <a:schemeClr val="bg2">
                      <a:lumMod val="75000"/>
                    </a:schemeClr>
                  </a:solidFill>
                </a:rPr>
                <a:t>Data Sources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174" y="2597779"/>
              <a:ext cx="6429426" cy="119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All operational data for shipments</a:t>
              </a:r>
            </a:p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External data (weather, news, LinkedIn)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6434" y="3069693"/>
            <a:ext cx="8606569" cy="930807"/>
            <a:chOff x="156433" y="3962400"/>
            <a:chExt cx="8606569" cy="1241076"/>
          </a:xfrm>
        </p:grpSpPr>
        <p:sp>
          <p:nvSpPr>
            <p:cNvPr id="5" name="Freeform 4"/>
            <p:cNvSpPr/>
            <p:nvPr/>
          </p:nvSpPr>
          <p:spPr>
            <a:xfrm>
              <a:off x="156433" y="3962400"/>
              <a:ext cx="2129565" cy="1241076"/>
            </a:xfrm>
            <a:custGeom>
              <a:avLst/>
              <a:gdLst>
                <a:gd name="connsiteX0" fmla="*/ 0 w 3506599"/>
                <a:gd name="connsiteY0" fmla="*/ 798479 h 1596957"/>
                <a:gd name="connsiteX1" fmla="*/ 1753300 w 3506599"/>
                <a:gd name="connsiteY1" fmla="*/ 0 h 1596957"/>
                <a:gd name="connsiteX2" fmla="*/ 3506600 w 3506599"/>
                <a:gd name="connsiteY2" fmla="*/ 798479 h 1596957"/>
                <a:gd name="connsiteX3" fmla="*/ 1753300 w 3506599"/>
                <a:gd name="connsiteY3" fmla="*/ 1596958 h 1596957"/>
                <a:gd name="connsiteX4" fmla="*/ 0 w 3506599"/>
                <a:gd name="connsiteY4" fmla="*/ 798479 h 159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599" h="1596957">
                  <a:moveTo>
                    <a:pt x="0" y="798479"/>
                  </a:moveTo>
                  <a:cubicBezTo>
                    <a:pt x="0" y="357491"/>
                    <a:pt x="784979" y="0"/>
                    <a:pt x="1753300" y="0"/>
                  </a:cubicBezTo>
                  <a:cubicBezTo>
                    <a:pt x="2721621" y="0"/>
                    <a:pt x="3506600" y="357491"/>
                    <a:pt x="3506600" y="798479"/>
                  </a:cubicBezTo>
                  <a:cubicBezTo>
                    <a:pt x="3506600" y="1239467"/>
                    <a:pt x="2721621" y="1596958"/>
                    <a:pt x="1753300" y="1596958"/>
                  </a:cubicBezTo>
                  <a:cubicBezTo>
                    <a:pt x="784979" y="1596958"/>
                    <a:pt x="0" y="1239467"/>
                    <a:pt x="0" y="7984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269429" rIns="274320" bIns="26942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>
                  <a:solidFill>
                    <a:schemeClr val="bg2">
                      <a:lumMod val="75000"/>
                    </a:schemeClr>
                  </a:solidFill>
                </a:rPr>
                <a:t>Data Retention</a:t>
              </a:r>
              <a:endParaRPr lang="en-US" sz="26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1483" y="4235517"/>
              <a:ext cx="6121519" cy="65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Font typeface="Arial" pitchFamily="34" charset="0"/>
                <a:buChar char="•"/>
              </a:pPr>
              <a:r>
                <a:rPr lang="en-US" sz="2600" b="0" dirty="0" smtClean="0"/>
                <a:t>5+ years for long term trend analysis</a:t>
              </a:r>
              <a:endParaRPr lang="en-US" sz="2600" b="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31478" y="3859287"/>
            <a:ext cx="3064522" cy="1055614"/>
            <a:chOff x="3031478" y="3859287"/>
            <a:chExt cx="3064522" cy="1055614"/>
          </a:xfrm>
        </p:grpSpPr>
        <p:sp>
          <p:nvSpPr>
            <p:cNvPr id="7" name="Rectangle 6"/>
            <p:cNvSpPr/>
            <p:nvPr/>
          </p:nvSpPr>
          <p:spPr bwMode="auto">
            <a:xfrm>
              <a:off x="3031478" y="3984821"/>
              <a:ext cx="1658219" cy="8157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31479" y="3962679"/>
              <a:ext cx="854721" cy="745116"/>
              <a:chOff x="189556" y="2137913"/>
              <a:chExt cx="854721" cy="993488"/>
            </a:xfrm>
          </p:grpSpPr>
          <p:pic>
            <p:nvPicPr>
              <p:cNvPr id="12" name="Picture 2" descr="http://ts2.mm.bing.net/th?id=H.4957007634697141&amp;w=196&amp;h=168&amp;c=7&amp;rs=1&amp;url=http%3a%2f%2fwww.psdgraphics.com%2fpsd-icons%2fsilver-computer-database-icon-psd%2f&amp;pid=1.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209" y="2605490"/>
                <a:ext cx="613562" cy="525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89556" y="2137913"/>
                <a:ext cx="854721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25GB</a:t>
                </a:r>
                <a:endParaRPr lang="en-US" sz="2000" dirty="0"/>
              </a:p>
            </p:txBody>
          </p:sp>
        </p:grpSp>
        <p:sp>
          <p:nvSpPr>
            <p:cNvPr id="17" name="Right Arrow 16"/>
            <p:cNvSpPr/>
            <p:nvPr/>
          </p:nvSpPr>
          <p:spPr bwMode="auto">
            <a:xfrm>
              <a:off x="3977700" y="4248429"/>
              <a:ext cx="711998" cy="34022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698" y="3859287"/>
              <a:ext cx="1406302" cy="105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150"/>
            <a:ext cx="8229601" cy="457200"/>
          </a:xfrm>
        </p:spPr>
        <p:txBody>
          <a:bodyPr>
            <a:noAutofit/>
          </a:bodyPr>
          <a:lstStyle/>
          <a:p>
            <a:r>
              <a:rPr lang="en-US" dirty="0" smtClean="0"/>
              <a:t>Scaling in-House is Challenging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114800" y="857250"/>
            <a:ext cx="4876800" cy="347083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Capital investment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 center constraints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Skills shortage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Focus on low-level technology details vs. higher level objectives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“I need it next quarter”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A8E4C-2F31-4835-B6CF-C32DABA458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497089"/>
            <a:ext cx="1420270" cy="83099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is Growing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33" y="666750"/>
            <a:ext cx="1297816" cy="60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299" y="686497"/>
            <a:ext cx="1341997" cy="60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682" y="1273133"/>
            <a:ext cx="205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eCommerce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73226" y="1269306"/>
            <a:ext cx="166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02" y="1893814"/>
            <a:ext cx="1297816" cy="6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514" y="2071339"/>
            <a:ext cx="1341997" cy="6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08" y="2248865"/>
            <a:ext cx="1297816" cy="6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020" y="2426392"/>
            <a:ext cx="1341997" cy="60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417" y="3286125"/>
            <a:ext cx="113598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8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-21638" y="1657350"/>
            <a:ext cx="9165637" cy="3486150"/>
          </a:xfrm>
          <a:prstGeom prst="rect">
            <a:avLst/>
          </a:prstGeom>
          <a:solidFill>
            <a:srgbClr val="D5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5434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276600" y="1885950"/>
            <a:ext cx="2590800" cy="614362"/>
          </a:xfrm>
          <a:prstGeom prst="roundRect">
            <a:avLst>
              <a:gd name="adj" fmla="val 893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>
              <a:buClr>
                <a:schemeClr val="accent6"/>
              </a:buClr>
              <a:defRPr/>
            </a:pPr>
            <a:r>
              <a:rPr lang="en-US" dirty="0" smtClean="0">
                <a:solidFill>
                  <a:srgbClr val="05853F"/>
                </a:solidFill>
                <a:latin typeface="Arial" pitchFamily="34" charset="0"/>
                <a:ea typeface="ＭＳ Ｐゴシック" pitchFamily="34" charset="-128"/>
              </a:rPr>
              <a:t>Accelerate Results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" y="1885950"/>
            <a:ext cx="2362200" cy="618744"/>
          </a:xfrm>
          <a:prstGeom prst="roundRect">
            <a:avLst>
              <a:gd name="adj" fmla="val 893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>
              <a:buClr>
                <a:schemeClr val="accent6"/>
              </a:buClr>
              <a:defRPr/>
            </a:pPr>
            <a:r>
              <a:rPr lang="en-US" dirty="0">
                <a:solidFill>
                  <a:srgbClr val="05853F"/>
                </a:solidFill>
                <a:latin typeface="Arial" pitchFamily="34" charset="0"/>
                <a:ea typeface="ＭＳ Ｐゴシック" pitchFamily="34" charset="-128"/>
              </a:rPr>
              <a:t>Enable Innovation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0" y="1885950"/>
            <a:ext cx="2667000" cy="614363"/>
          </a:xfrm>
          <a:prstGeom prst="roundRect">
            <a:avLst>
              <a:gd name="adj" fmla="val 8936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pPr algn="ctr">
              <a:buClr>
                <a:schemeClr val="accent6"/>
              </a:buClr>
              <a:defRPr/>
            </a:pPr>
            <a:r>
              <a:rPr lang="en-US" dirty="0" smtClean="0">
                <a:solidFill>
                  <a:srgbClr val="05853F"/>
                </a:solidFill>
                <a:latin typeface="Arial" pitchFamily="34" charset="0"/>
                <a:ea typeface="ＭＳ Ｐゴシック" pitchFamily="34" charset="-128"/>
              </a:rPr>
              <a:t>Reduce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059418"/>
            <a:ext cx="8686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5434F"/>
                </a:solidFill>
                <a:latin typeface="Arial"/>
                <a:cs typeface="Arial"/>
              </a:rPr>
              <a:t>Increase agility by unlocking value from all data resources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55629" y="2724150"/>
            <a:ext cx="2347743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29000" y="2724150"/>
            <a:ext cx="2347743" cy="213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5025" y="2730557"/>
            <a:ext cx="2340693" cy="212719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2372" y="133350"/>
            <a:ext cx="8001000" cy="762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3200" b="1" dirty="0" smtClean="0"/>
              <a:t>Big Data Managed Services I</a:t>
            </a:r>
            <a:r>
              <a:rPr lang="en-US" sz="3200" dirty="0" smtClean="0"/>
              <a:t>mprove Business Results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90163" y="1428750"/>
            <a:ext cx="5963674" cy="319462"/>
            <a:chOff x="1590163" y="1428750"/>
            <a:chExt cx="5963674" cy="319462"/>
          </a:xfrm>
        </p:grpSpPr>
        <p:sp>
          <p:nvSpPr>
            <p:cNvPr id="9" name="Right Triangle 8"/>
            <p:cNvSpPr/>
            <p:nvPr/>
          </p:nvSpPr>
          <p:spPr>
            <a:xfrm rot="18900000">
              <a:off x="1590163" y="1428750"/>
              <a:ext cx="319462" cy="31946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8900000">
              <a:off x="4412270" y="1428750"/>
              <a:ext cx="319462" cy="31946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8900000">
              <a:off x="7234375" y="1428750"/>
              <a:ext cx="319462" cy="31946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8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1450"/>
            <a:ext cx="8229601" cy="457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Big Data: What Just Happened?...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1050"/>
            <a:ext cx="8610600" cy="3276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Market dynamics converging around Hadoop and NoSQL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Mission-critical needs to efficiently manage and analyze massive databases and streams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Inability of earlier technologies to address needs in a </a:t>
            </a:r>
            <a:r>
              <a:rPr lang="en-US" sz="1800" dirty="0" err="1" smtClean="0">
                <a:solidFill>
                  <a:schemeClr val="tx1"/>
                </a:solidFill>
              </a:rPr>
              <a:t>timely,cost</a:t>
            </a:r>
            <a:r>
              <a:rPr lang="en-US" sz="1800" dirty="0" smtClean="0">
                <a:solidFill>
                  <a:schemeClr val="tx1"/>
                </a:solidFill>
              </a:rPr>
              <a:t>-effective manner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Breakthrough price/performance and horizontal scaling with commodity hardware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 highly productive Apache open source community, using a flexible license agreement</a:t>
            </a:r>
          </a:p>
          <a:p>
            <a:pPr lvl="2"/>
            <a:r>
              <a:rPr lang="en-US" sz="1400" dirty="0" smtClean="0"/>
              <a:t>Market leaders including Facebook, Twitter, Yahoo!, and others contributing huge amounts of code</a:t>
            </a:r>
          </a:p>
          <a:p>
            <a:pPr lvl="2"/>
            <a:r>
              <a:rPr lang="en-US" sz="1400" dirty="0" smtClean="0"/>
              <a:t>Based on re-implementing Google innovations, in several domains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/>
              <a:t>Several fast-moving commercial big data vendors</a:t>
            </a:r>
          </a:p>
          <a:p>
            <a:pPr lvl="1"/>
            <a:r>
              <a:rPr lang="en-US" sz="1800" dirty="0"/>
              <a:t>Cloud services offering revolutionary capability/cost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1864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648381"/>
            <a:ext cx="5508038" cy="4323668"/>
          </a:xfrm>
          <a:prstGeom prst="rect">
            <a:avLst/>
          </a:prstGeom>
          <a:solidFill>
            <a:srgbClr val="D5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5434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Title 5"/>
          <p:cNvSpPr>
            <a:spLocks noGrp="1"/>
          </p:cNvSpPr>
          <p:nvPr>
            <p:ph type="title"/>
          </p:nvPr>
        </p:nvSpPr>
        <p:spPr>
          <a:xfrm>
            <a:off x="76200" y="1"/>
            <a:ext cx="9067800" cy="575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ea typeface="MS PGothic" pitchFamily="34" charset="-128"/>
              </a:rPr>
              <a:t>Big Data Services Must be “Full Service”</a:t>
            </a:r>
            <a:endParaRPr lang="en-US" sz="3600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600" y="666750"/>
            <a:ext cx="3429000" cy="366921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Diverse range of use cases, data types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Standard services to reduce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Add-on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Flexible commercial models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Enterprise data integration</a:t>
            </a:r>
          </a:p>
        </p:txBody>
      </p:sp>
      <p:sp>
        <p:nvSpPr>
          <p:cNvPr id="42" name="Rechteck 23"/>
          <p:cNvSpPr/>
          <p:nvPr/>
        </p:nvSpPr>
        <p:spPr bwMode="gray">
          <a:xfrm>
            <a:off x="1033723" y="3453973"/>
            <a:ext cx="4224076" cy="409445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Hadoop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64" name="Rechteck 23"/>
          <p:cNvSpPr/>
          <p:nvPr/>
        </p:nvSpPr>
        <p:spPr bwMode="gray">
          <a:xfrm>
            <a:off x="1033724" y="4385683"/>
            <a:ext cx="4224076" cy="357769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Network Services  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51" name="Rechteck 23"/>
          <p:cNvSpPr/>
          <p:nvPr/>
        </p:nvSpPr>
        <p:spPr bwMode="gray">
          <a:xfrm>
            <a:off x="152400" y="800101"/>
            <a:ext cx="5105400" cy="64351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Strategy and Business Case Consulting</a:t>
            </a:r>
          </a:p>
        </p:txBody>
      </p:sp>
      <p:sp>
        <p:nvSpPr>
          <p:cNvPr id="36" name="Rechteck 23"/>
          <p:cNvSpPr/>
          <p:nvPr/>
        </p:nvSpPr>
        <p:spPr bwMode="gray">
          <a:xfrm>
            <a:off x="1033724" y="3892185"/>
            <a:ext cx="4224076" cy="464729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Infrastructure-as-a-Service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37" name="Rechteck 23"/>
          <p:cNvSpPr/>
          <p:nvPr/>
        </p:nvSpPr>
        <p:spPr bwMode="gray">
          <a:xfrm>
            <a:off x="152404" y="3024240"/>
            <a:ext cx="761999" cy="1719211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Security 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59" name="Rechteck 23"/>
          <p:cNvSpPr/>
          <p:nvPr/>
        </p:nvSpPr>
        <p:spPr bwMode="gray">
          <a:xfrm>
            <a:off x="152403" y="2309231"/>
            <a:ext cx="5105399" cy="64351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Big Data Environment Planning and Implementation</a:t>
            </a:r>
          </a:p>
        </p:txBody>
      </p:sp>
      <p:sp>
        <p:nvSpPr>
          <p:cNvPr id="47" name="Rechteck 23"/>
          <p:cNvSpPr/>
          <p:nvPr/>
        </p:nvSpPr>
        <p:spPr bwMode="gray">
          <a:xfrm>
            <a:off x="152403" y="1544413"/>
            <a:ext cx="5105399" cy="64633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Hadoop Management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18" name="Rechteck 23"/>
          <p:cNvSpPr/>
          <p:nvPr/>
        </p:nvSpPr>
        <p:spPr bwMode="gray">
          <a:xfrm>
            <a:off x="1033724" y="3015760"/>
            <a:ext cx="4224076" cy="409445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Analytics (Custom,OTS)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9448800" cy="575072"/>
          </a:xfrm>
        </p:spPr>
        <p:txBody>
          <a:bodyPr>
            <a:noAutofit/>
          </a:bodyPr>
          <a:lstStyle/>
          <a:p>
            <a:r>
              <a:rPr lang="en-US" dirty="0" smtClean="0"/>
              <a:t>Big Data is Moving to Managed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3276600"/>
          </a:xfrm>
        </p:spPr>
        <p:txBody>
          <a:bodyPr/>
          <a:lstStyle/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Hadoop v2 offers more, fewer moving parts needed</a:t>
            </a:r>
          </a:p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Big data is becoming much more accessible</a:t>
            </a:r>
          </a:p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Growth in data, use cases and retention periods will ALL accelerate</a:t>
            </a:r>
          </a:p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On premises resource needs may not be sustainable</a:t>
            </a:r>
          </a:p>
          <a:p>
            <a:pPr marL="347663" indent="-347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Managed services are ideal for big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7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0"/>
            <a:ext cx="7772400" cy="55517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Thanks!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47800" y="133350"/>
            <a:ext cx="617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Milan Vaclavik</a:t>
            </a:r>
          </a:p>
          <a:p>
            <a:pPr algn="ctr">
              <a:spcBef>
                <a:spcPts val="0"/>
              </a:spcBef>
            </a:pPr>
            <a:r>
              <a:rPr lang="en-US" sz="3200" b="0" dirty="0" smtClean="0">
                <a:solidFill>
                  <a:schemeClr val="tx1"/>
                </a:solidFill>
              </a:rPr>
              <a:t>Senior Director, Big Data</a:t>
            </a:r>
          </a:p>
          <a:p>
            <a:pPr algn="ctr">
              <a:spcBef>
                <a:spcPts val="0"/>
              </a:spcBef>
            </a:pPr>
            <a:r>
              <a:rPr lang="en-US" sz="3200" b="0" dirty="0" smtClean="0">
                <a:solidFill>
                  <a:schemeClr val="tx1"/>
                </a:solidFill>
                <a:hlinkClick r:id="rId2"/>
              </a:rPr>
              <a:t>milan.vaclavik@centurylink.com</a:t>
            </a:r>
            <a:endParaRPr lang="en-US" sz="3200" b="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b="0" dirty="0" smtClean="0">
                <a:solidFill>
                  <a:schemeClr val="tx1"/>
                </a:solidFill>
              </a:rPr>
              <a:t>@</a:t>
            </a:r>
            <a:r>
              <a:rPr lang="en-US" sz="3200" b="0" dirty="0" err="1" smtClean="0">
                <a:solidFill>
                  <a:schemeClr val="tx1"/>
                </a:solidFill>
              </a:rPr>
              <a:t>mvaclavik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algn="ctr"/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76936" y="2645569"/>
            <a:ext cx="599066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200" b="0" dirty="0" smtClean="0"/>
              <a:t>John Martin</a:t>
            </a:r>
          </a:p>
          <a:p>
            <a:pPr algn="ctr">
              <a:spcBef>
                <a:spcPts val="0"/>
              </a:spcBef>
            </a:pPr>
            <a:r>
              <a:rPr lang="en-US" sz="3200" b="0" dirty="0" smtClean="0"/>
              <a:t>Big Data Chief Architect</a:t>
            </a:r>
          </a:p>
          <a:p>
            <a:pPr algn="ctr">
              <a:spcBef>
                <a:spcPts val="0"/>
              </a:spcBef>
            </a:pPr>
            <a:r>
              <a:rPr lang="en-US" sz="3200" b="0" dirty="0" smtClean="0">
                <a:hlinkClick r:id="rId3"/>
              </a:rPr>
              <a:t>john.martin@centurylink.com</a:t>
            </a:r>
            <a:r>
              <a:rPr lang="en-US" sz="32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1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868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Who is CenturyLink Technology Solutions?</a:t>
            </a:r>
          </a:p>
        </p:txBody>
      </p:sp>
      <p:sp>
        <p:nvSpPr>
          <p:cNvPr id="11267" name="Content Placeholder 8"/>
          <p:cNvSpPr>
            <a:spLocks noGrp="1"/>
          </p:cNvSpPr>
          <p:nvPr>
            <p:ph idx="1"/>
          </p:nvPr>
        </p:nvSpPr>
        <p:spPr>
          <a:xfrm>
            <a:off x="228600" y="704850"/>
            <a:ext cx="8610600" cy="12573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200"/>
              </a:spcAft>
              <a:buFont typeface="Symbol" pitchFamily="18" charset="2"/>
              <a:buNone/>
            </a:pPr>
            <a:r>
              <a:rPr lang="en-US" sz="2000" dirty="0" smtClean="0"/>
              <a:t>CenturyLink Technology Solutions is an enterprise-grade managed service provider delivering visionary cloud and IT solutions with proactive service, enabling organizations to gain a competitive advantage through IT.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600" y="1823357"/>
            <a:ext cx="7924800" cy="2424793"/>
          </a:xfrm>
          <a:prstGeom prst="roundRect">
            <a:avLst>
              <a:gd name="adj" fmla="val 802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Deep </a:t>
            </a:r>
            <a:r>
              <a:rPr lang="en-US" sz="2000" baseline="0" dirty="0">
                <a:solidFill>
                  <a:schemeClr val="bg1"/>
                </a:solidFill>
              </a:rPr>
              <a:t>expertise in technical operations, client support, engineering and </a:t>
            </a:r>
            <a:r>
              <a:rPr lang="en-US" sz="2000" baseline="0" dirty="0" smtClean="0">
                <a:solidFill>
                  <a:schemeClr val="bg1"/>
                </a:solidFill>
              </a:rPr>
              <a:t>consulting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Infrastructure </a:t>
            </a:r>
            <a:r>
              <a:rPr lang="en-US" sz="2000" baseline="0" dirty="0">
                <a:solidFill>
                  <a:schemeClr val="bg1"/>
                </a:solidFill>
              </a:rPr>
              <a:t>extends to 45 countries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More than 55 global </a:t>
            </a:r>
            <a:r>
              <a:rPr lang="en-US" sz="2000" baseline="0" dirty="0">
                <a:solidFill>
                  <a:schemeClr val="bg1"/>
                </a:solidFill>
              </a:rPr>
              <a:t>data centers with </a:t>
            </a:r>
            <a:r>
              <a:rPr lang="en-US" sz="2000" baseline="0" dirty="0" smtClean="0">
                <a:solidFill>
                  <a:schemeClr val="bg1"/>
                </a:solidFill>
              </a:rPr>
              <a:t>over 2 </a:t>
            </a:r>
            <a:r>
              <a:rPr lang="en-US" sz="2000" baseline="0" dirty="0">
                <a:solidFill>
                  <a:schemeClr val="bg1"/>
                </a:solidFill>
              </a:rPr>
              <a:t>million square feet </a:t>
            </a:r>
            <a:r>
              <a:rPr lang="en-US" sz="2000" baseline="0" dirty="0" smtClean="0">
                <a:solidFill>
                  <a:schemeClr val="bg1"/>
                </a:solidFill>
              </a:rPr>
              <a:t>of </a:t>
            </a:r>
            <a:r>
              <a:rPr lang="en-US" sz="2000" baseline="0" dirty="0">
                <a:solidFill>
                  <a:schemeClr val="bg1"/>
                </a:solidFill>
              </a:rPr>
              <a:t>raised floor space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baseline="0" dirty="0">
                <a:solidFill>
                  <a:schemeClr val="bg1"/>
                </a:solidFill>
              </a:rPr>
              <a:t>Ironclad security and </a:t>
            </a:r>
            <a:r>
              <a:rPr lang="en-US" sz="2000" baseline="0" dirty="0" smtClean="0">
                <a:solidFill>
                  <a:schemeClr val="bg1"/>
                </a:solidFill>
              </a:rPr>
              <a:t>compliance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Network services for the most demanding enterprise needs </a:t>
            </a:r>
            <a:endParaRPr lang="en-US" sz="20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4187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150"/>
            <a:ext cx="8229601" cy="457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Impressive Results, Despite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001000" cy="3886200"/>
          </a:xfrm>
        </p:spPr>
        <p:txBody>
          <a:bodyPr/>
          <a:lstStyle/>
          <a:p>
            <a:r>
              <a:rPr lang="en-US" dirty="0" smtClean="0"/>
              <a:t>Hadoop v1 is a brute-force solution in some respects</a:t>
            </a:r>
          </a:p>
          <a:p>
            <a:pPr lvl="1"/>
            <a:r>
              <a:rPr lang="en-US" sz="1800" dirty="0" smtClean="0"/>
              <a:t>Data usually stored in triplicate</a:t>
            </a:r>
          </a:p>
          <a:p>
            <a:pPr lvl="1"/>
            <a:r>
              <a:rPr lang="en-US" sz="1800" dirty="0"/>
              <a:t>A fundamentally batch-oriented, append-only file system</a:t>
            </a:r>
          </a:p>
          <a:p>
            <a:pPr lvl="1"/>
            <a:r>
              <a:rPr lang="en-US" sz="1800" dirty="0" smtClean="0"/>
              <a:t>Single point of failure risks (in many but not all distributions)</a:t>
            </a:r>
          </a:p>
          <a:p>
            <a:pPr lvl="1"/>
            <a:r>
              <a:rPr lang="en-US" sz="1800" dirty="0" smtClean="0"/>
              <a:t>Limited security, governance, and disaster recovery features</a:t>
            </a:r>
          </a:p>
          <a:p>
            <a:pPr lvl="1"/>
            <a:r>
              <a:rPr lang="en-US" sz="1800" dirty="0" smtClean="0"/>
              <a:t>Non-trivial complexity in MapReduce programming model</a:t>
            </a:r>
          </a:p>
          <a:p>
            <a:pPr lvl="2"/>
            <a:r>
              <a:rPr lang="en-US" sz="1400" dirty="0" smtClean="0"/>
              <a:t>Somewhat alleviated by extensions such as Hive, for SQL-based access (generating MapReduce jobs)</a:t>
            </a:r>
          </a:p>
          <a:p>
            <a:pPr lvl="1"/>
            <a:r>
              <a:rPr lang="en-US" sz="1800" dirty="0" smtClean="0"/>
              <a:t>Generally requires dedicated systems without virtualization and with ample local storage, for large-scale deployments</a:t>
            </a:r>
          </a:p>
          <a:p>
            <a:pPr lvl="1"/>
            <a:r>
              <a:rPr lang="en-US" sz="1800" dirty="0" smtClean="0"/>
              <a:t>MapReduce has a dual role, as both resource negotiator and data processing framework, creating bottlenecks and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2125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Similar Situation for First-Gen NoSQL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7750"/>
            <a:ext cx="8229600" cy="2667000"/>
          </a:xfrm>
        </p:spPr>
        <p:txBody>
          <a:bodyPr/>
          <a:lstStyle/>
          <a:p>
            <a:r>
              <a:rPr lang="en-US" sz="2800" dirty="0" smtClean="0"/>
              <a:t>Much can be left as an exercise for developers, with some NoSQL systems, such as:</a:t>
            </a:r>
          </a:p>
          <a:p>
            <a:pPr lvl="1"/>
            <a:r>
              <a:rPr lang="en-US" sz="2400" dirty="0" smtClean="0"/>
              <a:t>Security</a:t>
            </a:r>
          </a:p>
          <a:p>
            <a:pPr lvl="1"/>
            <a:r>
              <a:rPr lang="en-US" sz="2400" dirty="0" smtClean="0"/>
              <a:t>Data integrity</a:t>
            </a:r>
          </a:p>
          <a:p>
            <a:pPr lvl="2"/>
            <a:r>
              <a:rPr lang="en-US" dirty="0" smtClean="0"/>
              <a:t>Schemas</a:t>
            </a:r>
          </a:p>
          <a:p>
            <a:pPr lvl="2"/>
            <a:r>
              <a:rPr lang="en-US" dirty="0" smtClean="0"/>
              <a:t>Transactions</a:t>
            </a:r>
          </a:p>
          <a:p>
            <a:pPr lvl="2"/>
            <a:r>
              <a:rPr lang="en-US" dirty="0" smtClean="0"/>
              <a:t>Referential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1973036"/>
            <a:ext cx="4876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2400" b="0" dirty="0" smtClean="0"/>
              <a:t>Query optimization</a:t>
            </a:r>
          </a:p>
          <a:p>
            <a:pPr lvl="1"/>
            <a:r>
              <a:rPr lang="en-US" sz="2400" b="0" dirty="0" smtClean="0"/>
              <a:t>Disaster recovery</a:t>
            </a:r>
          </a:p>
          <a:p>
            <a:pPr lvl="1"/>
            <a:r>
              <a:rPr lang="en-US" sz="2400" b="0" dirty="0" smtClean="0"/>
              <a:t>Other aspects of data governance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72942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Valiant 451 Research Map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553200" cy="3562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572002"/>
            <a:ext cx="716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/>
              <a:t>Source: http://blogs.the451group.com/information_management/2013/06/10/updated-database-landscape-map-june-2013</a:t>
            </a:r>
            <a:r>
              <a:rPr lang="en-US" sz="1000" b="0" dirty="0" smtClean="0"/>
              <a:t>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153400" cy="2533650"/>
          </a:xfrm>
        </p:spPr>
        <p:txBody>
          <a:bodyPr/>
          <a:lstStyle/>
          <a:p>
            <a:pPr lvl="1"/>
            <a:r>
              <a:rPr lang="en-US" sz="2800" dirty="0" smtClean="0"/>
              <a:t>Big data: what just happened?...</a:t>
            </a:r>
          </a:p>
          <a:p>
            <a:pPr lvl="1"/>
            <a:r>
              <a:rPr lang="en-US" sz="2800" i="1" dirty="0" smtClean="0"/>
              <a:t>What’s likely to happen next</a:t>
            </a:r>
          </a:p>
          <a:p>
            <a:pPr lvl="1"/>
            <a:r>
              <a:rPr lang="en-US" sz="2800" dirty="0" smtClean="0"/>
              <a:t>What it means for information architecture</a:t>
            </a:r>
          </a:p>
          <a:p>
            <a:pPr lvl="1"/>
            <a:r>
              <a:rPr lang="en-US" sz="2800" dirty="0" smtClean="0"/>
              <a:t>Growth of data and its implications</a:t>
            </a:r>
          </a:p>
          <a:p>
            <a:pPr lvl="1"/>
            <a:r>
              <a:rPr lang="en-US" sz="28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“Hadoop” is Transitioning from This…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800100"/>
            <a:ext cx="6172200" cy="342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171950"/>
            <a:ext cx="845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/>
              <a:t>Source: “Apache Hadoop YARN: Moving beyond MapReduce and Batch Processing with Apache Hadoop 2,” Murthy, </a:t>
            </a:r>
            <a:r>
              <a:rPr lang="en-US" sz="1000" b="0" dirty="0" err="1"/>
              <a:t>Arun</a:t>
            </a:r>
            <a:r>
              <a:rPr lang="en-US" sz="1000" b="0" dirty="0"/>
              <a:t>, Addison Wesley 2013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1956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…To This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38135"/>
            <a:ext cx="5257800" cy="35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3" y="4764303"/>
            <a:ext cx="5181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Source: http://www.cloudera.com/content/cloudera/en/products/cdh.html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0951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S template January 2014">
  <a:themeElements>
    <a:clrScheme name="CL_template2c 13">
      <a:dk1>
        <a:srgbClr val="000000"/>
      </a:dk1>
      <a:lt1>
        <a:srgbClr val="FFFFFF"/>
      </a:lt1>
      <a:dk2>
        <a:srgbClr val="00853F"/>
      </a:dk2>
      <a:lt2>
        <a:srgbClr val="808080"/>
      </a:lt2>
      <a:accent1>
        <a:srgbClr val="8CC63F"/>
      </a:accent1>
      <a:accent2>
        <a:srgbClr val="00853F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7838"/>
      </a:accent6>
      <a:hlink>
        <a:srgbClr val="274D36"/>
      </a:hlink>
      <a:folHlink>
        <a:srgbClr val="CCDA00"/>
      </a:folHlink>
    </a:clrScheme>
    <a:fontScheme name="CL_template2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L_template2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3">
        <a:dk1>
          <a:srgbClr val="000000"/>
        </a:dk1>
        <a:lt1>
          <a:srgbClr val="FFFFFF"/>
        </a:lt1>
        <a:dk2>
          <a:srgbClr val="00853F"/>
        </a:dk2>
        <a:lt2>
          <a:srgbClr val="808080"/>
        </a:lt2>
        <a:accent1>
          <a:srgbClr val="8CC63F"/>
        </a:accent1>
        <a:accent2>
          <a:srgbClr val="00853F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7838"/>
        </a:accent6>
        <a:hlink>
          <a:srgbClr val="274D36"/>
        </a:hlink>
        <a:folHlink>
          <a:srgbClr val="CCD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 template January 2014</Template>
  <TotalTime>484</TotalTime>
  <Words>1578</Words>
  <Application>Microsoft Macintosh PowerPoint</Application>
  <PresentationFormat>On-screen Show (16:9)</PresentationFormat>
  <Paragraphs>298</Paragraphs>
  <Slides>33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CTS template January 2014</vt:lpstr>
      <vt:lpstr>Getting a Handle on Hadoop and its Potential to Catalyze a New Information Architecture Model</vt:lpstr>
      <vt:lpstr>Agenda</vt:lpstr>
      <vt:lpstr>Big Data: What Just Happened?...</vt:lpstr>
      <vt:lpstr>Impressive Results, Despite Constraints</vt:lpstr>
      <vt:lpstr>A Similar Situation for First-Gen NoSQL</vt:lpstr>
      <vt:lpstr>A Valiant 451 Research Map </vt:lpstr>
      <vt:lpstr>Agenda</vt:lpstr>
      <vt:lpstr>“Hadoop” is Transitioning from This…</vt:lpstr>
      <vt:lpstr>…To This</vt:lpstr>
      <vt:lpstr>…And This </vt:lpstr>
      <vt:lpstr>…And This</vt:lpstr>
      <vt:lpstr>Another Hadoop v2 Perspective</vt:lpstr>
      <vt:lpstr>Boundaries are Blurring</vt:lpstr>
      <vt:lpstr>Boundaries are Blurring</vt:lpstr>
      <vt:lpstr>Interesting Apache Discussions Ahead </vt:lpstr>
      <vt:lpstr>Agenda</vt:lpstr>
      <vt:lpstr>Revisiting the Separation of Concerns  </vt:lpstr>
      <vt:lpstr>Information Architecture Implications </vt:lpstr>
      <vt:lpstr>Information Architecture Implications </vt:lpstr>
      <vt:lpstr>Agenda</vt:lpstr>
      <vt:lpstr>Managed Services are Ideal for Big Data</vt:lpstr>
      <vt:lpstr>The Growth of the Digital Universe  is Accelerating</vt:lpstr>
      <vt:lpstr>Slide 23</vt:lpstr>
      <vt:lpstr>Slide 24</vt:lpstr>
      <vt:lpstr>Data Lake Example In Action Large Retailer Optimizing its Supply Chain</vt:lpstr>
      <vt:lpstr>Three Variables Affect Hadoop Needs</vt:lpstr>
      <vt:lpstr>All Three Variables Can Ramp Quickly</vt:lpstr>
      <vt:lpstr>Scaling in-House is Challenging</vt:lpstr>
      <vt:lpstr>Slide 29</vt:lpstr>
      <vt:lpstr>Big Data Services Must be “Full Service”</vt:lpstr>
      <vt:lpstr>Big Data is Moving to Managed Services</vt:lpstr>
      <vt:lpstr>Slide 32</vt:lpstr>
      <vt:lpstr>Who is CenturyLink Technology Solutions?</vt:lpstr>
    </vt:vector>
  </TitlesOfParts>
  <Company>Savvis,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is set in Arial, 24pt, white.  It has a line space of 1, allowing two lines.</dc:title>
  <dc:creator>Milan Vaclavik</dc:creator>
  <cp:lastModifiedBy>Sophia DeMartini</cp:lastModifiedBy>
  <cp:revision>54</cp:revision>
  <cp:lastPrinted>2009-08-27T20:02:03Z</cp:lastPrinted>
  <dcterms:created xsi:type="dcterms:W3CDTF">2014-03-06T22:14:01Z</dcterms:created>
  <dcterms:modified xsi:type="dcterms:W3CDTF">2014-03-06T22:14:21Z</dcterms:modified>
</cp:coreProperties>
</file>