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2"/>
  </p:notesMasterIdLst>
  <p:handoutMasterIdLst>
    <p:handoutMasterId r:id="rId13"/>
  </p:handoutMasterIdLst>
  <p:sldIdLst>
    <p:sldId id="295" r:id="rId2"/>
    <p:sldId id="289" r:id="rId3"/>
    <p:sldId id="280" r:id="rId4"/>
    <p:sldId id="293" r:id="rId5"/>
    <p:sldId id="292" r:id="rId6"/>
    <p:sldId id="281" r:id="rId7"/>
    <p:sldId id="290" r:id="rId8"/>
    <p:sldId id="286" r:id="rId9"/>
    <p:sldId id="294" r:id="rId10"/>
    <p:sldId id="258"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hiddenSlides="1"/>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0731" autoAdjust="0"/>
  </p:normalViewPr>
  <p:slideViewPr>
    <p:cSldViewPr snapToGrid="0" snapToObjects="1">
      <p:cViewPr>
        <p:scale>
          <a:sx n="94" d="100"/>
          <a:sy n="94" d="100"/>
        </p:scale>
        <p:origin x="-1304" y="-68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A65523-275C-7244-9F19-A2C20692DD32}" type="datetimeFigureOut">
              <a:rPr lang="en-US" smtClean="0"/>
              <a:pPr/>
              <a:t>2/11/14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B464DD-9F60-9B44-9815-572DA4ADFF4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234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483BD7-A895-C44E-99B7-87045C45A7F5}" type="datetimeFigureOut">
              <a:rPr lang="en-US" smtClean="0"/>
              <a:pPr/>
              <a:t>2/11/14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194E18-D4C3-B644-ABE1-87D05E67D3E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04014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just have 5 minutes for this talk. Given the short time I thought I’d share with you some of the more interesting things you can do with Hadoop in 5 minutes or less…</a:t>
            </a:r>
          </a:p>
        </p:txBody>
      </p:sp>
      <p:sp>
        <p:nvSpPr>
          <p:cNvPr id="4" name="Slide Number Placeholder 3"/>
          <p:cNvSpPr>
            <a:spLocks noGrp="1"/>
          </p:cNvSpPr>
          <p:nvPr>
            <p:ph type="sldNum" sz="quarter" idx="10"/>
          </p:nvPr>
        </p:nvSpPr>
        <p:spPr/>
        <p:txBody>
          <a:bodyPr/>
          <a:lstStyle/>
          <a:p>
            <a:fld id="{BE194E18-D4C3-B644-ABE1-87D05E67D3ED}"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2185465"/>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That’s all I have time for. I like to point out that today we announced the MapR Sandbox to make it easy to experience our world-record-breaking distribution.  – Stop by our booth and pick</a:t>
            </a:r>
            <a:r>
              <a:rPr lang="en-US" sz="1800" kern="1200" baseline="0" dirty="0" smtClean="0">
                <a:solidFill>
                  <a:schemeClr val="tx1"/>
                </a:solidFill>
                <a:effectLst/>
                <a:latin typeface="+mn-lt"/>
                <a:ea typeface="+mn-ea"/>
                <a:cs typeface="+mn-cs"/>
              </a:rPr>
              <a:t> up a free copy, i</a:t>
            </a:r>
            <a:r>
              <a:rPr lang="en-US" sz="1800" kern="1200" dirty="0" smtClean="0">
                <a:solidFill>
                  <a:schemeClr val="tx1"/>
                </a:solidFill>
                <a:effectLst/>
                <a:latin typeface="+mn-lt"/>
                <a:ea typeface="+mn-ea"/>
                <a:cs typeface="+mn-cs"/>
              </a:rPr>
              <a:t>t will only take a minute</a:t>
            </a:r>
          </a:p>
        </p:txBody>
      </p:sp>
      <p:sp>
        <p:nvSpPr>
          <p:cNvPr id="4" name="Slide Number Placeholder 3"/>
          <p:cNvSpPr>
            <a:spLocks noGrp="1"/>
          </p:cNvSpPr>
          <p:nvPr>
            <p:ph type="sldNum" sz="quarter" idx="10"/>
          </p:nvPr>
        </p:nvSpPr>
        <p:spPr/>
        <p:txBody>
          <a:bodyPr/>
          <a:lstStyle/>
          <a:p>
            <a:fld id="{BE194E18-D4C3-B644-ABE1-87D05E67D3ED}"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259292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800" kern="1200" dirty="0" smtClean="0">
                <a:solidFill>
                  <a:schemeClr val="tx1"/>
                </a:solidFill>
                <a:effectLst/>
                <a:latin typeface="+mn-lt"/>
                <a:ea typeface="+mn-ea"/>
                <a:cs typeface="+mn-cs"/>
              </a:rPr>
              <a:t>In 1 minute you can perform 4.73</a:t>
            </a:r>
            <a:r>
              <a:rPr lang="en-US" sz="1800" kern="1200" baseline="0" dirty="0" smtClean="0">
                <a:solidFill>
                  <a:schemeClr val="tx1"/>
                </a:solidFill>
                <a:effectLst/>
                <a:latin typeface="+mn-lt"/>
                <a:ea typeface="+mn-ea"/>
                <a:cs typeface="+mn-cs"/>
              </a:rPr>
              <a:t> million </a:t>
            </a:r>
            <a:r>
              <a:rPr lang="en-US" sz="1800" kern="1200" dirty="0" smtClean="0">
                <a:solidFill>
                  <a:schemeClr val="tx1"/>
                </a:solidFill>
                <a:effectLst/>
                <a:latin typeface="+mn-lt"/>
                <a:ea typeface="+mn-ea"/>
                <a:cs typeface="+mn-cs"/>
              </a:rPr>
              <a:t>concurrent authentications in the largest biometric database in the world</a:t>
            </a:r>
          </a:p>
          <a:p>
            <a:pPr lvl="0"/>
            <a:r>
              <a:rPr lang="en-US" sz="1800" kern="1200" dirty="0" smtClean="0">
                <a:solidFill>
                  <a:schemeClr val="tx1"/>
                </a:solidFill>
                <a:effectLst/>
                <a:latin typeface="+mn-lt"/>
                <a:ea typeface="+mn-ea"/>
                <a:cs typeface="+mn-cs"/>
              </a:rPr>
              <a:t>In India, there is no social security card. It’s difficult for the average citizen to set up a bank account, access benefit programs, and enjoy economic mobility. It’s difficult for the government as well with over a $1B of government aid classified as leakage, the result of fraud and corruption.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The </a:t>
            </a:r>
            <a:r>
              <a:rPr lang="en-US" sz="1800" kern="1200" dirty="0" err="1" smtClean="0">
                <a:solidFill>
                  <a:schemeClr val="tx1"/>
                </a:solidFill>
                <a:effectLst/>
                <a:latin typeface="+mn-lt"/>
                <a:ea typeface="+mn-ea"/>
                <a:cs typeface="+mn-cs"/>
              </a:rPr>
              <a:t>Aadhaar</a:t>
            </a:r>
            <a:r>
              <a:rPr lang="en-US" sz="1800" kern="1200" dirty="0" smtClean="0">
                <a:solidFill>
                  <a:schemeClr val="tx1"/>
                </a:solidFill>
                <a:effectLst/>
                <a:latin typeface="+mn-lt"/>
                <a:ea typeface="+mn-ea"/>
                <a:cs typeface="+mn-cs"/>
              </a:rPr>
              <a:t> program is poised to change all that by leveraging the unique IDs that all people are born with. The program aims to get fingerprints and retina scans for all 1.2 billion citizens. The scale of this project required a</a:t>
            </a:r>
            <a:r>
              <a:rPr lang="en-US" sz="1800" kern="1200" baseline="0" dirty="0" smtClean="0">
                <a:solidFill>
                  <a:schemeClr val="tx1"/>
                </a:solidFill>
                <a:effectLst/>
                <a:latin typeface="+mn-lt"/>
                <a:ea typeface="+mn-ea"/>
                <a:cs typeface="+mn-cs"/>
              </a:rPr>
              <a:t>n integrated in-Hadoop database that was capable of 200 millisecond response times while supporting millions of concurrent look-ups.</a:t>
            </a:r>
            <a:r>
              <a:rPr lang="en-US" sz="1800" kern="1200" dirty="0" smtClean="0">
                <a:solidFill>
                  <a:schemeClr val="tx1"/>
                </a:solidFill>
                <a:effectLst/>
                <a:latin typeface="+mn-lt"/>
                <a:ea typeface="+mn-ea"/>
                <a:cs typeface="+mn-cs"/>
              </a:rPr>
              <a:t/>
            </a:r>
            <a:br>
              <a:rPr lang="en-US" sz="1800" kern="1200" dirty="0" smtClean="0">
                <a:solidFill>
                  <a:schemeClr val="tx1"/>
                </a:solidFill>
                <a:effectLst/>
                <a:latin typeface="+mn-lt"/>
                <a:ea typeface="+mn-ea"/>
                <a:cs typeface="+mn-cs"/>
              </a:rPr>
            </a:br>
            <a:r>
              <a:rPr lang="en-US" sz="1800" kern="1200" dirty="0" smtClean="0">
                <a:solidFill>
                  <a:schemeClr val="tx1"/>
                </a:solidFill>
                <a:effectLst/>
                <a:latin typeface="+mn-lt"/>
                <a:ea typeface="+mn-ea"/>
                <a:cs typeface="+mn-cs"/>
              </a:rPr>
              <a:t> </a:t>
            </a:r>
            <a:br>
              <a:rPr lang="en-US" sz="1800" kern="1200" dirty="0" smtClean="0">
                <a:solidFill>
                  <a:schemeClr val="tx1"/>
                </a:solidFill>
                <a:effectLst/>
                <a:latin typeface="+mn-lt"/>
                <a:ea typeface="+mn-ea"/>
                <a:cs typeface="+mn-cs"/>
              </a:rPr>
            </a:br>
            <a:endParaRPr lang="en-US" sz="1800" dirty="0" smtClean="0"/>
          </a:p>
        </p:txBody>
      </p:sp>
      <p:sp>
        <p:nvSpPr>
          <p:cNvPr id="4" name="Slide Number Placeholder 3"/>
          <p:cNvSpPr>
            <a:spLocks noGrp="1"/>
          </p:cNvSpPr>
          <p:nvPr>
            <p:ph type="sldNum" sz="quarter" idx="10"/>
          </p:nvPr>
        </p:nvSpPr>
        <p:spPr/>
        <p:txBody>
          <a:bodyPr/>
          <a:lstStyle/>
          <a:p>
            <a:fld id="{BE194E18-D4C3-B644-ABE1-87D05E67D3ED}"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541068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You can use a second minute to change Healthcare. Doctors</a:t>
            </a:r>
            <a:r>
              <a:rPr lang="en-US" sz="1800" kern="1200" baseline="0" dirty="0" smtClean="0">
                <a:solidFill>
                  <a:schemeClr val="tx1"/>
                </a:solidFill>
                <a:effectLst/>
                <a:latin typeface="+mn-lt"/>
                <a:ea typeface="+mn-ea"/>
                <a:cs typeface="+mn-cs"/>
              </a:rPr>
              <a:t>, particularly oncologists, are faced with an enormous amount of data regarding patient treatments, outcomes, and disease states. Hadoop is having an impact across the health care industry but for this minute we will focus on its use for developing better treatments. In one minute Hadoop can analyze more than 20,000 genes across hundreds of thousands of patients. The outcome of this analysis is to get a better understanding of genomic factors and integrate imaging and clinical analytics to better understand, predict, and impact survival. In any given minute our cluster is sequencing 422,000 genes per minute.</a:t>
            </a:r>
          </a:p>
        </p:txBody>
      </p:sp>
      <p:sp>
        <p:nvSpPr>
          <p:cNvPr id="4" name="Slide Number Placeholder 3"/>
          <p:cNvSpPr>
            <a:spLocks noGrp="1"/>
          </p:cNvSpPr>
          <p:nvPr>
            <p:ph type="sldNum" sz="quarter" idx="10"/>
          </p:nvPr>
        </p:nvSpPr>
        <p:spPr/>
        <p:txBody>
          <a:bodyPr/>
          <a:lstStyle/>
          <a:p>
            <a:fld id="{BE194E18-D4C3-B644-ABE1-87D05E67D3ED}"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8199187"/>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In our third minute you could perform 63M ad auctions with the Rubicon</a:t>
            </a:r>
            <a:r>
              <a:rPr lang="en-US" sz="1800" kern="1200" baseline="0" dirty="0" smtClean="0">
                <a:solidFill>
                  <a:schemeClr val="tx1"/>
                </a:solidFill>
                <a:effectLst/>
                <a:latin typeface="+mn-lt"/>
                <a:ea typeface="+mn-ea"/>
                <a:cs typeface="+mn-cs"/>
              </a:rPr>
              <a:t> Project. T</a:t>
            </a:r>
            <a:r>
              <a:rPr lang="en-US" sz="1800" kern="1200" dirty="0" smtClean="0">
                <a:solidFill>
                  <a:schemeClr val="tx1"/>
                </a:solidFill>
                <a:effectLst/>
                <a:latin typeface="+mn-lt"/>
                <a:ea typeface="+mn-ea"/>
                <a:cs typeface="+mn-cs"/>
              </a:rPr>
              <a:t>he company’s pioneering technology created a new model for the advertising industry – similar to what NASDAQ did for stock trading. Rubicon Project’s automated advertising platform is used by more than 500 of the world’s premium publishers to transact with over 100,000 ad brands globally.</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63M might seem like a lot but that’s just the average not the peak performance of the Rubicon Project that perform 90B ad auctions each day --  providing the most extensive ad reach in the industry touching 96% of internet users  in the US. </a:t>
            </a:r>
          </a:p>
          <a:p>
            <a:pPr lvl="0" fontAlgn="base"/>
            <a:r>
              <a:rPr lang="en-US" sz="1800" kern="1200" dirty="0" smtClean="0">
                <a:solidFill>
                  <a:schemeClr val="tx1"/>
                </a:solidFill>
                <a:effectLst/>
                <a:latin typeface="+mn-lt"/>
                <a:ea typeface="+mn-ea"/>
                <a:cs typeface="+mn-cs"/>
              </a:rPr>
              <a:t>You might ask how do we know who has the largest ad reach. Well this</a:t>
            </a:r>
            <a:r>
              <a:rPr lang="en-US" sz="1800" kern="1200" baseline="0" dirty="0" smtClean="0">
                <a:solidFill>
                  <a:schemeClr val="tx1"/>
                </a:solidFill>
                <a:effectLst/>
                <a:latin typeface="+mn-lt"/>
                <a:ea typeface="+mn-ea"/>
                <a:cs typeface="+mn-cs"/>
              </a:rPr>
              <a:t> was measured by </a:t>
            </a:r>
            <a:r>
              <a:rPr lang="en-US" sz="1800" kern="1200" baseline="0" dirty="0" err="1" smtClean="0">
                <a:solidFill>
                  <a:schemeClr val="tx1"/>
                </a:solidFill>
                <a:effectLst/>
                <a:latin typeface="+mn-lt"/>
                <a:ea typeface="+mn-ea"/>
                <a:cs typeface="+mn-cs"/>
              </a:rPr>
              <a:t>comscore</a:t>
            </a:r>
            <a:r>
              <a:rPr lang="en-US" sz="1800" kern="1200" baseline="0" dirty="0" smtClean="0">
                <a:solidFill>
                  <a:schemeClr val="tx1"/>
                </a:solidFill>
                <a:effectLst/>
                <a:latin typeface="+mn-lt"/>
                <a:ea typeface="+mn-ea"/>
                <a:cs typeface="+mn-cs"/>
              </a:rPr>
              <a:t>.</a:t>
            </a:r>
            <a:endParaRPr lang="en-US" sz="1800" dirty="0" smtClean="0"/>
          </a:p>
          <a:p>
            <a:endParaRPr lang="en-US" sz="1800" dirty="0" smtClean="0"/>
          </a:p>
          <a:p>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BE194E18-D4C3-B644-ABE1-87D05E67D3ED}"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790165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comScore</a:t>
            </a:r>
            <a:r>
              <a:rPr lang="en-US" sz="1200" kern="1200" dirty="0" smtClean="0">
                <a:solidFill>
                  <a:schemeClr val="tx1"/>
                </a:solidFill>
                <a:effectLst/>
                <a:latin typeface="+mn-lt"/>
                <a:ea typeface="+mn-ea"/>
                <a:cs typeface="+mn-cs"/>
              </a:rPr>
              <a:t> uses Hadoop to analyze 1.7 trillion internet events a month (that’s an average of 39M a minute) as part of their industry leading analytics service that provides a continuous, real-time measurement of the myriad ways in which the Internet is used and the wide variety of activities that are occurring online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E194E18-D4C3-B644-ABE1-87D05E67D3ED}"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0083630"/>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800" kern="1200" dirty="0" smtClean="0">
                <a:solidFill>
                  <a:schemeClr val="tx1"/>
                </a:solidFill>
                <a:effectLst/>
                <a:latin typeface="+mn-lt"/>
                <a:ea typeface="+mn-ea"/>
                <a:cs typeface="+mn-cs"/>
              </a:rPr>
              <a:t>After just a few minutes of work here with Hadoop I could use a minute to relax – Beats headphones by Dr. </a:t>
            </a:r>
            <a:r>
              <a:rPr lang="en-US" sz="1800" kern="1200" dirty="0" err="1" smtClean="0">
                <a:solidFill>
                  <a:schemeClr val="tx1"/>
                </a:solidFill>
                <a:effectLst/>
                <a:latin typeface="+mn-lt"/>
                <a:ea typeface="+mn-ea"/>
                <a:cs typeface="+mn-cs"/>
              </a:rPr>
              <a:t>Dre</a:t>
            </a:r>
            <a:r>
              <a:rPr lang="en-US" sz="1800" kern="1200" dirty="0" smtClean="0">
                <a:solidFill>
                  <a:schemeClr val="tx1"/>
                </a:solidFill>
                <a:effectLst/>
                <a:latin typeface="+mn-lt"/>
                <a:ea typeface="+mn-ea"/>
                <a:cs typeface="+mn-cs"/>
              </a:rPr>
              <a:t> have swept the audio market. Beats has launched a new Beats Music service that</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is able to personalize music selections and select the perfect</a:t>
            </a:r>
            <a:r>
              <a:rPr lang="en-US" sz="1800" kern="1200" baseline="0" dirty="0" smtClean="0">
                <a:solidFill>
                  <a:schemeClr val="tx1"/>
                </a:solidFill>
                <a:effectLst/>
                <a:latin typeface="+mn-lt"/>
                <a:ea typeface="+mn-ea"/>
                <a:cs typeface="+mn-cs"/>
              </a:rPr>
              <a:t> song in a minute </a:t>
            </a:r>
            <a:r>
              <a:rPr lang="en-US" sz="1800" kern="1200" dirty="0" smtClean="0">
                <a:solidFill>
                  <a:schemeClr val="tx1"/>
                </a:solidFill>
                <a:effectLst/>
                <a:latin typeface="+mn-lt"/>
                <a:ea typeface="+mn-ea"/>
                <a:cs typeface="+mn-cs"/>
              </a:rPr>
              <a:t>from over 20 million songs. It joins a crowded space for online music, but now by using Hadoop Beats is able to provide a completely new personalized service from over 20 million songs in their library. In their very</a:t>
            </a:r>
            <a:r>
              <a:rPr lang="en-US" sz="1800" kern="1200" baseline="0" dirty="0" smtClean="0">
                <a:solidFill>
                  <a:schemeClr val="tx1"/>
                </a:solidFill>
                <a:effectLst/>
                <a:latin typeface="+mn-lt"/>
                <a:ea typeface="+mn-ea"/>
                <a:cs typeface="+mn-cs"/>
              </a:rPr>
              <a:t> first day, they were processing 129,000 music interactions per minute. A number that is only growing.</a:t>
            </a:r>
            <a:endParaRPr lang="en-US" sz="1800" kern="1200" dirty="0" smtClean="0">
              <a:solidFill>
                <a:schemeClr val="tx1"/>
              </a:solidFill>
              <a:effectLst/>
              <a:latin typeface="+mn-lt"/>
              <a:ea typeface="+mn-ea"/>
              <a:cs typeface="+mn-cs"/>
            </a:endParaRPr>
          </a:p>
          <a:p>
            <a:pPr lvl="0" fontAlgn="base"/>
            <a:endParaRPr lang="en-US" sz="1800" kern="1200" dirty="0" smtClean="0">
              <a:solidFill>
                <a:schemeClr val="tx1"/>
              </a:solidFill>
              <a:effectLst/>
              <a:latin typeface="+mn-lt"/>
              <a:ea typeface="+mn-ea"/>
              <a:cs typeface="+mn-cs"/>
            </a:endParaRPr>
          </a:p>
          <a:p>
            <a:pPr lvl="0" fontAlgn="base"/>
            <a:r>
              <a:rPr lang="en-US" sz="1800" kern="1200" dirty="0" smtClean="0">
                <a:solidFill>
                  <a:schemeClr val="tx1"/>
                </a:solidFill>
                <a:effectLst/>
                <a:latin typeface="+mn-lt"/>
                <a:ea typeface="+mn-ea"/>
                <a:cs typeface="+mn-cs"/>
              </a:rPr>
              <a:t/>
            </a:r>
            <a:br>
              <a:rPr lang="en-US" sz="1800" kern="1200" dirty="0" smtClean="0">
                <a:solidFill>
                  <a:schemeClr val="tx1"/>
                </a:solidFill>
                <a:effectLst/>
                <a:latin typeface="+mn-lt"/>
                <a:ea typeface="+mn-ea"/>
                <a:cs typeface="+mn-cs"/>
              </a:rPr>
            </a:br>
            <a:r>
              <a:rPr lang="en-US" sz="1800" kern="1200" dirty="0" smtClean="0">
                <a:solidFill>
                  <a:schemeClr val="tx1"/>
                </a:solidFill>
                <a:effectLst/>
                <a:latin typeface="+mn-lt"/>
                <a:ea typeface="+mn-ea"/>
                <a:cs typeface="+mn-cs"/>
              </a:rPr>
              <a:t>11 Million events per</a:t>
            </a:r>
            <a:r>
              <a:rPr lang="en-US" sz="1800" kern="1200" baseline="0" dirty="0" smtClean="0">
                <a:solidFill>
                  <a:schemeClr val="tx1"/>
                </a:solidFill>
                <a:effectLst/>
                <a:latin typeface="+mn-lt"/>
                <a:ea typeface="+mn-ea"/>
                <a:cs typeface="+mn-cs"/>
              </a:rPr>
              <a:t> day</a:t>
            </a:r>
            <a:endParaRPr lang="en-US" sz="1800" kern="1200" dirty="0" smtClean="0">
              <a:solidFill>
                <a:schemeClr val="tx1"/>
              </a:solidFill>
              <a:effectLst/>
              <a:latin typeface="+mn-lt"/>
              <a:ea typeface="+mn-ea"/>
              <a:cs typeface="+mn-cs"/>
            </a:endParaRPr>
          </a:p>
          <a:p>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BE194E18-D4C3-B644-ABE1-87D05E67D3ED}"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4123200"/>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endParaRPr lang="en-US" sz="1200" kern="1200" dirty="0" smtClean="0">
              <a:solidFill>
                <a:schemeClr val="tx1"/>
              </a:solidFill>
              <a:effectLst/>
              <a:latin typeface="+mn-lt"/>
              <a:ea typeface="+mn-ea"/>
              <a:cs typeface="+mn-cs"/>
            </a:endParaRPr>
          </a:p>
          <a:p>
            <a:pPr lvl="0" fontAlgn="base"/>
            <a:r>
              <a:rPr lang="en-US" sz="1200" kern="1200" dirty="0" smtClean="0">
                <a:solidFill>
                  <a:schemeClr val="tx1"/>
                </a:solidFill>
                <a:effectLst/>
                <a:latin typeface="+mn-lt"/>
                <a:ea typeface="+mn-ea"/>
                <a:cs typeface="+mn-cs"/>
              </a:rPr>
              <a:t>I should also point out that when paying for Beats one of the largest credit card companies uses Hadoop to process petabytes of information to prevent fraud, personalize offers and drive efficiencies.</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8FA1F37D-CF4E-CF40-8734-9C6B36AA1687}" type="slidenum">
              <a:rPr lang="en-US" smtClean="0"/>
              <a:pPr>
                <a:defRPr/>
              </a:pPr>
              <a:t>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7432106"/>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smtClean="0">
                <a:solidFill>
                  <a:schemeClr val="tx1"/>
                </a:solidFill>
                <a:effectLst/>
                <a:latin typeface="+mn-lt"/>
                <a:ea typeface="+mn-ea"/>
                <a:cs typeface="+mn-cs"/>
              </a:rPr>
              <a:t>The </a:t>
            </a:r>
            <a:r>
              <a:rPr lang="en-US" sz="1800" kern="1200" dirty="0" smtClean="0">
                <a:solidFill>
                  <a:schemeClr val="tx1"/>
                </a:solidFill>
                <a:effectLst/>
                <a:latin typeface="+mn-lt"/>
                <a:ea typeface="+mn-ea"/>
                <a:cs typeface="+mn-cs"/>
              </a:rPr>
              <a:t>Minutesort benchmark is technology agnostic, until recently the record was held by Microsoft using custom software and dedicated high end hardware. Yahoo broke the record and sorted 1.6TB in one minute using 2200 servers. </a:t>
            </a:r>
            <a:br>
              <a:rPr lang="en-US" sz="1800" kern="1200" dirty="0" smtClean="0">
                <a:solidFill>
                  <a:schemeClr val="tx1"/>
                </a:solidFill>
                <a:effectLst/>
                <a:latin typeface="+mn-lt"/>
                <a:ea typeface="+mn-ea"/>
                <a:cs typeface="+mn-cs"/>
              </a:rPr>
            </a:br>
            <a:r>
              <a:rPr lang="en-US" sz="1800" kern="1200" dirty="0" smtClean="0">
                <a:solidFill>
                  <a:schemeClr val="tx1"/>
                </a:solidFill>
                <a:effectLst/>
                <a:latin typeface="+mn-lt"/>
                <a:ea typeface="+mn-ea"/>
                <a:cs typeface="+mn-cs"/>
              </a:rPr>
              <a:t/>
            </a:r>
            <a:br>
              <a:rPr lang="en-US" sz="1800" kern="1200" dirty="0" smtClean="0">
                <a:solidFill>
                  <a:schemeClr val="tx1"/>
                </a:solidFill>
                <a:effectLst/>
                <a:latin typeface="+mn-lt"/>
                <a:ea typeface="+mn-ea"/>
                <a:cs typeface="+mn-cs"/>
              </a:rPr>
            </a:br>
            <a:r>
              <a:rPr lang="en-US" sz="1800" kern="1200" dirty="0" smtClean="0">
                <a:solidFill>
                  <a:schemeClr val="tx1"/>
                </a:solidFill>
                <a:effectLst/>
                <a:latin typeface="+mn-lt"/>
                <a:ea typeface="+mn-ea"/>
                <a:cs typeface="+mn-cs"/>
              </a:rPr>
              <a:t>This is not limited to just the originators of Hadoop…One of our customers over a weekend recently broke this record performing 1.65TB in one minute with 298 servers. This performance is key to their use of Hadoop as it is a critical part of their business operations.</a:t>
            </a:r>
          </a:p>
        </p:txBody>
      </p:sp>
      <p:sp>
        <p:nvSpPr>
          <p:cNvPr id="4" name="Slide Number Placeholder 3"/>
          <p:cNvSpPr>
            <a:spLocks noGrp="1"/>
          </p:cNvSpPr>
          <p:nvPr>
            <p:ph type="sldNum" sz="quarter" idx="10"/>
          </p:nvPr>
        </p:nvSpPr>
        <p:spPr/>
        <p:txBody>
          <a:bodyPr/>
          <a:lstStyle/>
          <a:p>
            <a:fld id="{BE194E18-D4C3-B644-ABE1-87D05E67D3ED}"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661802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The Minutesort benchmark is technology agnostic, until recently the record was held by Microsoft using custom software and dedicated high end hardware. Yahoo broke the record and sorted 1.6TB in one minute using 2200 servers. </a:t>
            </a:r>
            <a:br>
              <a:rPr lang="en-US" sz="1800" kern="1200" dirty="0" smtClean="0">
                <a:solidFill>
                  <a:schemeClr val="tx1"/>
                </a:solidFill>
                <a:effectLst/>
                <a:latin typeface="+mn-lt"/>
                <a:ea typeface="+mn-ea"/>
                <a:cs typeface="+mn-cs"/>
              </a:rPr>
            </a:br>
            <a:r>
              <a:rPr lang="en-US" sz="1800" kern="1200" dirty="0" smtClean="0">
                <a:solidFill>
                  <a:schemeClr val="tx1"/>
                </a:solidFill>
                <a:effectLst/>
                <a:latin typeface="+mn-lt"/>
                <a:ea typeface="+mn-ea"/>
                <a:cs typeface="+mn-cs"/>
              </a:rPr>
              <a:t/>
            </a:r>
            <a:br>
              <a:rPr lang="en-US" sz="1800" kern="1200" dirty="0" smtClean="0">
                <a:solidFill>
                  <a:schemeClr val="tx1"/>
                </a:solidFill>
                <a:effectLst/>
                <a:latin typeface="+mn-lt"/>
                <a:ea typeface="+mn-ea"/>
                <a:cs typeface="+mn-cs"/>
              </a:rPr>
            </a:br>
            <a:r>
              <a:rPr lang="en-US" sz="1800" kern="1200" dirty="0" smtClean="0">
                <a:solidFill>
                  <a:schemeClr val="tx1"/>
                </a:solidFill>
                <a:effectLst/>
                <a:latin typeface="+mn-lt"/>
                <a:ea typeface="+mn-ea"/>
                <a:cs typeface="+mn-cs"/>
              </a:rPr>
              <a:t>This is not limited to just the originators of Hadoop…One of our customers over a weekend recently broke this record performing 1.65TB in one minute with 298 servers. This performance is key to their use of Hadoop as it is a critical part of their business operations.</a:t>
            </a:r>
          </a:p>
          <a:p>
            <a:r>
              <a:rPr lang="en-US" sz="1800" dirty="0" smtClean="0"/>
              <a:t/>
            </a:r>
            <a:br>
              <a:rPr lang="en-US" sz="1800" dirty="0" smtClean="0"/>
            </a:br>
            <a:endParaRPr lang="en-US" sz="1800" baseline="0" dirty="0" smtClean="0"/>
          </a:p>
        </p:txBody>
      </p:sp>
      <p:sp>
        <p:nvSpPr>
          <p:cNvPr id="4" name="Slide Number Placeholder 3"/>
          <p:cNvSpPr>
            <a:spLocks noGrp="1"/>
          </p:cNvSpPr>
          <p:nvPr>
            <p:ph type="sldNum" sz="quarter" idx="10"/>
          </p:nvPr>
        </p:nvSpPr>
        <p:spPr/>
        <p:txBody>
          <a:bodyPr/>
          <a:lstStyle/>
          <a:p>
            <a:fld id="{BE194E18-D4C3-B644-ABE1-87D05E67D3ED}"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967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1.emf"/><Relationship Id="rId6" Type="http://schemas.openxmlformats.org/officeDocument/2006/relationships/image" Target="../media/image6.emf"/><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14" name="Group 13"/>
          <p:cNvGrpSpPr/>
          <p:nvPr userDrawn="1"/>
        </p:nvGrpSpPr>
        <p:grpSpPr>
          <a:xfrm>
            <a:off x="0" y="-20461"/>
            <a:ext cx="9144000" cy="5163961"/>
            <a:chOff x="0" y="-20461"/>
            <a:chExt cx="9144000" cy="5163961"/>
          </a:xfrm>
        </p:grpSpPr>
        <p:pic>
          <p:nvPicPr>
            <p:cNvPr id="11" name="Picture 10" descr="MapR006_DphIV_app_ppt_title_v1_sk2_redBkgrd.jpg"/>
            <p:cNvPicPr>
              <a:picLocks noChangeAspect="1"/>
            </p:cNvPicPr>
            <p:nvPr userDrawn="1"/>
          </p:nvPicPr>
          <p:blipFill rotWithShape="1">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4007556" y="0"/>
              <a:ext cx="5136444" cy="5143500"/>
            </a:xfrm>
            <a:prstGeom prst="rect">
              <a:avLst/>
            </a:prstGeom>
          </p:spPr>
        </p:pic>
        <p:pic>
          <p:nvPicPr>
            <p:cNvPr id="12" name="Picture 11" descr="MapR006_DphIV_app_ppt_title_v1_sk2_redBkgrd.jpg"/>
            <p:cNvPicPr>
              <a:picLocks noChangeAspect="1"/>
            </p:cNvPicPr>
            <p:nvPr userDrawn="1"/>
          </p:nvPicPr>
          <p:blipFill rotWithShape="1">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0" y="-20461"/>
              <a:ext cx="3302000" cy="5163961"/>
            </a:xfrm>
            <a:prstGeom prst="rect">
              <a:avLst/>
            </a:prstGeom>
          </p:spPr>
        </p:pic>
        <p:pic>
          <p:nvPicPr>
            <p:cNvPr id="13" name="Picture 12" descr="MapR006_DphIV_app_ppt_title_v1_sk2_redBkgrd.jpg"/>
            <p:cNvPicPr>
              <a:picLocks noChangeAspect="1"/>
            </p:cNvPicPr>
            <p:nvPr userDrawn="1"/>
          </p:nvPicPr>
          <p:blipFill rotWithShape="1">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3146778" y="-20461"/>
              <a:ext cx="1721555" cy="5163961"/>
            </a:xfrm>
            <a:prstGeom prst="rect">
              <a:avLst/>
            </a:prstGeom>
          </p:spPr>
        </p:pic>
      </p:grpSp>
      <p:sp>
        <p:nvSpPr>
          <p:cNvPr id="2" name="Title 1"/>
          <p:cNvSpPr>
            <a:spLocks noGrp="1"/>
          </p:cNvSpPr>
          <p:nvPr>
            <p:ph type="ctrTitle"/>
          </p:nvPr>
        </p:nvSpPr>
        <p:spPr>
          <a:xfrm>
            <a:off x="2441222" y="1597819"/>
            <a:ext cx="6016977" cy="1102519"/>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41222" y="2914650"/>
            <a:ext cx="5331178" cy="131445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MapR006_DphIV_app_ppt_elephant_rgb128-161-182.eps"/>
          <p:cNvPicPr>
            <a:picLocks noChangeAspect="1"/>
          </p:cNvPicPr>
          <p:nvPr userDrawn="1"/>
        </p:nvPicPr>
        <p:blipFill>
          <a:blip r:embed="rId5">
            <a:lum bright="70000" contrast="-70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4658844"/>
            <a:ext cx="508000" cy="330200"/>
          </a:xfrm>
          <a:prstGeom prst="rect">
            <a:avLst/>
          </a:prstGeom>
        </p:spPr>
      </p:pic>
      <p:pic>
        <p:nvPicPr>
          <p:cNvPr id="15" name="Picture 14" descr="MapR006_DphIV_app_ppt_logotype_white_noBox_Jan2014.eps"/>
          <p:cNvPicPr>
            <a:picLocks noChangeAspect="1"/>
          </p:cNvPicPr>
          <p:nvPr userDrawn="1"/>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441222" y="809210"/>
            <a:ext cx="3086455" cy="78860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632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D15B499-0747-884D-9166-722F5C6FC594}" type="datetimeFigureOut">
              <a:rPr lang="en-US" smtClean="0"/>
              <a:pPr/>
              <a:t>2/11/14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3905740-7061-1246-B974-E72CC8540A8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057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D15B499-0747-884D-9166-722F5C6FC594}" type="datetimeFigureOut">
              <a:rPr lang="en-US" smtClean="0"/>
              <a:pPr/>
              <a:t>2/11/14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3905740-7061-1246-B974-E72CC8540A8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6779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Slide">
    <p:bg>
      <p:bgPr>
        <a:solidFill>
          <a:schemeClr val="tx2"/>
        </a:solidFill>
        <a:effectLst/>
      </p:bgPr>
    </p:bg>
    <p:spTree>
      <p:nvGrpSpPr>
        <p:cNvPr id="1" name=""/>
        <p:cNvGrpSpPr/>
        <p:nvPr/>
      </p:nvGrpSpPr>
      <p:grpSpPr>
        <a:xfrm>
          <a:off x="0" y="0"/>
          <a:ext cx="0" cy="0"/>
          <a:chOff x="0" y="0"/>
          <a:chExt cx="0" cy="0"/>
        </a:xfrm>
      </p:grpSpPr>
      <p:pic>
        <p:nvPicPr>
          <p:cNvPr id="2" name="Picture 1" descr="Screen Shot 2014-02-05 at 5.03.09 PM.png"/>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5139583"/>
          </a:xfrm>
          <a:prstGeom prst="rect">
            <a:avLst/>
          </a:prstGeom>
        </p:spPr>
      </p:pic>
      <p:sp>
        <p:nvSpPr>
          <p:cNvPr id="18" name="Text Placeholder 17"/>
          <p:cNvSpPr>
            <a:spLocks noGrp="1"/>
          </p:cNvSpPr>
          <p:nvPr userDrawn="1">
            <p:ph type="body" sz="quarter" idx="10" hasCustomPrompt="1"/>
          </p:nvPr>
        </p:nvSpPr>
        <p:spPr bwMode="black">
          <a:xfrm>
            <a:off x="419988" y="3049947"/>
            <a:ext cx="8435807" cy="482440"/>
          </a:xfrm>
        </p:spPr>
        <p:txBody>
          <a:bodyPr anchor="b" anchorCtr="0"/>
          <a:lstStyle>
            <a:lvl1pPr marL="0" indent="0">
              <a:buNone/>
              <a:tabLst>
                <a:tab pos="2187470" algn="l"/>
              </a:tabLst>
              <a:defRPr sz="3300">
                <a:gradFill flip="none" rotWithShape="1">
                  <a:gsLst>
                    <a:gs pos="0">
                      <a:schemeClr val="bg1"/>
                    </a:gs>
                    <a:gs pos="75000">
                      <a:schemeClr val="bg1"/>
                    </a:gs>
                    <a:gs pos="100000">
                      <a:schemeClr val="accent2">
                        <a:lumMod val="40000"/>
                        <a:lumOff val="60000"/>
                      </a:schemeClr>
                    </a:gs>
                  </a:gsLst>
                  <a:lin ang="5400000" scaled="1"/>
                  <a:tileRect/>
                </a:gradFill>
                <a:latin typeface="+mn-lt"/>
              </a:defRPr>
            </a:lvl1pPr>
            <a:lvl2pPr marL="0" indent="0">
              <a:buNone/>
              <a:defRPr sz="1800">
                <a:solidFill>
                  <a:schemeClr val="bg1"/>
                </a:solidFill>
                <a:latin typeface="+mn-lt"/>
              </a:defRPr>
            </a:lvl2pPr>
            <a:lvl3pPr>
              <a:defRPr>
                <a:solidFill>
                  <a:schemeClr val="accent2"/>
                </a:solidFill>
                <a:latin typeface="+mj-lt"/>
              </a:defRPr>
            </a:lvl3pPr>
            <a:lvl4pPr>
              <a:defRPr>
                <a:solidFill>
                  <a:schemeClr val="accent2"/>
                </a:solidFill>
                <a:latin typeface="+mj-lt"/>
              </a:defRPr>
            </a:lvl4pPr>
            <a:lvl5pPr>
              <a:defRPr>
                <a:solidFill>
                  <a:schemeClr val="accent2"/>
                </a:solidFill>
                <a:latin typeface="+mj-lt"/>
              </a:defRPr>
            </a:lvl5pPr>
          </a:lstStyle>
          <a:p>
            <a:pPr lvl="0"/>
            <a:r>
              <a:rPr lang="en-US" dirty="0" smtClean="0"/>
              <a:t>Title goes here</a:t>
            </a:r>
          </a:p>
        </p:txBody>
      </p:sp>
      <p:sp>
        <p:nvSpPr>
          <p:cNvPr id="84" name="TextBox 83" hidden="1"/>
          <p:cNvSpPr txBox="1"/>
          <p:nvPr userDrawn="1"/>
        </p:nvSpPr>
        <p:spPr>
          <a:xfrm>
            <a:off x="8724067" y="4979599"/>
            <a:ext cx="76944" cy="76944"/>
          </a:xfrm>
          <a:prstGeom prst="rect">
            <a:avLst/>
          </a:prstGeom>
          <a:noFill/>
        </p:spPr>
        <p:txBody>
          <a:bodyPr wrap="none" lIns="0" tIns="0" rIns="0" bIns="0" rtlCol="0">
            <a:spAutoFit/>
          </a:bodyPr>
          <a:lstStyle/>
          <a:p>
            <a:pPr algn="r"/>
            <a:fld id="{342FB9F6-3526-4818-B864-6624DDD159B3}" type="slidenum">
              <a:rPr lang="en-US" sz="500" smtClean="0">
                <a:solidFill>
                  <a:schemeClr val="bg1"/>
                </a:solidFill>
                <a:latin typeface="+mn-lt"/>
              </a:rPr>
              <a:pPr algn="r"/>
              <a:t>‹#›</a:t>
            </a:fld>
            <a:endParaRPr lang="en-US" sz="500" dirty="0">
              <a:solidFill>
                <a:schemeClr val="bg1"/>
              </a:solidFill>
              <a:latin typeface="+mn-lt"/>
            </a:endParaRPr>
          </a:p>
        </p:txBody>
      </p:sp>
      <p:cxnSp>
        <p:nvCxnSpPr>
          <p:cNvPr id="13" name="Straight Connector 12"/>
          <p:cNvCxnSpPr/>
          <p:nvPr userDrawn="1"/>
        </p:nvCxnSpPr>
        <p:spPr>
          <a:xfrm>
            <a:off x="2111738" y="670202"/>
            <a:ext cx="7032261" cy="0"/>
          </a:xfrm>
          <a:prstGeom prst="line">
            <a:avLst/>
          </a:prstGeom>
          <a:ln w="25400">
            <a:gradFill flip="none" rotWithShape="1">
              <a:gsLst>
                <a:gs pos="0">
                  <a:schemeClr val="bg1">
                    <a:alpha val="73000"/>
                  </a:schemeClr>
                </a:gs>
                <a:gs pos="50000">
                  <a:schemeClr val="bg1">
                    <a:alpha val="53000"/>
                  </a:schemeClr>
                </a:gs>
                <a:gs pos="10000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userDrawn="1">
            <p:ph type="body" sz="quarter" idx="11" hasCustomPrompt="1"/>
          </p:nvPr>
        </p:nvSpPr>
        <p:spPr>
          <a:xfrm>
            <a:off x="419987" y="3719417"/>
            <a:ext cx="8435807" cy="285078"/>
          </a:xfrm>
        </p:spPr>
        <p:txBody>
          <a:bodyPr/>
          <a:lstStyle>
            <a:lvl1pPr marL="0" indent="0">
              <a:buFont typeface="Arial" panose="020B0604020202020204" pitchFamily="34" charset="0"/>
              <a:buNone/>
              <a:defRPr sz="2000" baseline="0">
                <a:solidFill>
                  <a:schemeClr val="bg1">
                    <a:alpha val="90000"/>
                  </a:schemeClr>
                </a:solidFill>
              </a:defRPr>
            </a:lvl1pPr>
            <a:lvl2pPr marL="0" indent="0">
              <a:buFont typeface="Arial" panose="020B0604020202020204" pitchFamily="34" charset="0"/>
              <a:buNone/>
              <a:defRPr>
                <a:solidFill>
                  <a:schemeClr val="bg1"/>
                </a:solidFill>
              </a:defRPr>
            </a:lvl2pPr>
            <a:lvl3pPr marL="0" indent="0">
              <a:buNone/>
              <a:defRPr>
                <a:solidFill>
                  <a:schemeClr val="bg1"/>
                </a:solidFill>
              </a:defRPr>
            </a:lvl3pPr>
            <a:lvl4pPr marL="171473" indent="0">
              <a:buNone/>
              <a:defRPr>
                <a:solidFill>
                  <a:schemeClr val="bg1"/>
                </a:solidFill>
              </a:defRPr>
            </a:lvl4pPr>
            <a:lvl5pPr>
              <a:buNone/>
              <a:defRPr>
                <a:solidFill>
                  <a:schemeClr val="bg1"/>
                </a:solidFill>
              </a:defRPr>
            </a:lvl5pPr>
          </a:lstStyle>
          <a:p>
            <a:pPr lvl="0"/>
            <a:r>
              <a:rPr lang="en-US" dirty="0" smtClean="0"/>
              <a:t>Speaker Name</a:t>
            </a:r>
            <a:endParaRPr lang="en-US" dirty="0"/>
          </a:p>
        </p:txBody>
      </p:sp>
      <p:sp>
        <p:nvSpPr>
          <p:cNvPr id="22" name="Text Placeholder 16"/>
          <p:cNvSpPr>
            <a:spLocks noGrp="1"/>
          </p:cNvSpPr>
          <p:nvPr userDrawn="1">
            <p:ph type="body" sz="quarter" idx="12" hasCustomPrompt="1"/>
          </p:nvPr>
        </p:nvSpPr>
        <p:spPr>
          <a:xfrm>
            <a:off x="419987" y="4021164"/>
            <a:ext cx="8435807" cy="241220"/>
          </a:xfrm>
        </p:spPr>
        <p:txBody>
          <a:bodyPr/>
          <a:lstStyle>
            <a:lvl1pPr marL="0" indent="0">
              <a:buFont typeface="Arial" panose="020B0604020202020204" pitchFamily="34" charset="0"/>
              <a:buNone/>
              <a:defRPr sz="1700" baseline="0">
                <a:solidFill>
                  <a:schemeClr val="bg1">
                    <a:alpha val="80000"/>
                  </a:schemeClr>
                </a:solidFill>
              </a:defRPr>
            </a:lvl1pPr>
            <a:lvl2pPr marL="0" indent="0">
              <a:buFont typeface="Arial" panose="020B0604020202020204" pitchFamily="34" charset="0"/>
              <a:buNone/>
              <a:defRPr>
                <a:solidFill>
                  <a:schemeClr val="bg1"/>
                </a:solidFill>
              </a:defRPr>
            </a:lvl2pPr>
            <a:lvl3pPr marL="0" indent="0">
              <a:buNone/>
              <a:defRPr>
                <a:solidFill>
                  <a:schemeClr val="bg1"/>
                </a:solidFill>
              </a:defRPr>
            </a:lvl3pPr>
            <a:lvl4pPr marL="171473" indent="0">
              <a:buNone/>
              <a:defRPr>
                <a:solidFill>
                  <a:schemeClr val="bg1"/>
                </a:solidFill>
              </a:defRPr>
            </a:lvl4pPr>
            <a:lvl5pPr>
              <a:buNone/>
              <a:defRPr>
                <a:solidFill>
                  <a:schemeClr val="bg1"/>
                </a:solidFill>
              </a:defRPr>
            </a:lvl5pPr>
          </a:lstStyle>
          <a:p>
            <a:pPr lvl="0"/>
            <a:r>
              <a:rPr lang="en-US" dirty="0" smtClean="0"/>
              <a:t>Date</a:t>
            </a:r>
            <a:endParaRPr lang="en-US" dirty="0"/>
          </a:p>
        </p:txBody>
      </p:sp>
      <p:pic>
        <p:nvPicPr>
          <p:cNvPr id="2050" name="Picture 2" descr="C:\Users\Annette.DUARTE\Desktop\MapR\PNG\white_lines.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7469913" y="568393"/>
            <a:ext cx="1673189" cy="167275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2" name="Picture 11" descr="MapR006_DphIV_app_ppt_elephant_rgb128-161-182.eps"/>
          <p:cNvPicPr>
            <a:picLocks noChangeAspect="1"/>
          </p:cNvPicPr>
          <p:nvPr userDrawn="1"/>
        </p:nvPicPr>
        <p:blipFill>
          <a:blip r:embed="rId4">
            <a:lum bright="70000" contrast="-70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4658844"/>
            <a:ext cx="508000" cy="3302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665850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423618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ransition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2D15B499-0747-884D-9166-722F5C6FC594}" type="datetimeFigureOut">
              <a:rPr lang="en-US" smtClean="0"/>
              <a:pPr/>
              <a:t>2/11/14</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B3905740-7061-1246-B974-E72CC8540A8C}" type="slidenum">
              <a:rPr lang="en-US" smtClean="0"/>
              <a:pPr/>
              <a:t>‹#›</a:t>
            </a:fld>
            <a:endParaRPr lang="en-US"/>
          </a:p>
        </p:txBody>
      </p:sp>
      <p:pic>
        <p:nvPicPr>
          <p:cNvPr id="5" name="Picture 4" descr="MapR Transition Background (blue).jpg"/>
          <p:cNvPicPr>
            <a:picLocks noChangeAspect="1"/>
          </p:cNvPicPr>
          <p:nvPr userDrawn="1"/>
        </p:nvPicPr>
        <p:blipFill rotWithShape="1">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0" y="0"/>
            <a:ext cx="9144000" cy="5143500"/>
          </a:xfrm>
          <a:prstGeom prst="rect">
            <a:avLst/>
          </a:prstGeom>
        </p:spPr>
      </p:pic>
      <p:pic>
        <p:nvPicPr>
          <p:cNvPr id="6" name="Picture 5" descr="MapR006_DphIV_app_ppt_elephant_rgb128-161-182.eps"/>
          <p:cNvPicPr>
            <a:picLocks noChangeAspect="1"/>
          </p:cNvPicPr>
          <p:nvPr userDrawn="1"/>
        </p:nvPicPr>
        <p:blipFill>
          <a:blip r:embed="rId3">
            <a:lum bright="70000" contrast="-70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4658844"/>
            <a:ext cx="508000" cy="330200"/>
          </a:xfrm>
          <a:prstGeom prst="rect">
            <a:avLst/>
          </a:prstGeom>
        </p:spPr>
      </p:pic>
      <p:sp>
        <p:nvSpPr>
          <p:cNvPr id="7" name="TextBox 6"/>
          <p:cNvSpPr txBox="1"/>
          <p:nvPr userDrawn="1"/>
        </p:nvSpPr>
        <p:spPr>
          <a:xfrm flipH="1">
            <a:off x="5453148" y="4782263"/>
            <a:ext cx="2069381" cy="230832"/>
          </a:xfrm>
          <a:prstGeom prst="rect">
            <a:avLst/>
          </a:prstGeom>
          <a:noFill/>
        </p:spPr>
        <p:txBody>
          <a:bodyPr wrap="square" rtlCol="0">
            <a:spAutoFit/>
          </a:bodyPr>
          <a:lstStyle/>
          <a:p>
            <a:r>
              <a:rPr lang="en-US" sz="900" dirty="0">
                <a:solidFill>
                  <a:schemeClr val="bg1"/>
                </a:solidFill>
                <a:latin typeface="Arial"/>
                <a:cs typeface="Arial"/>
              </a:rPr>
              <a:t>© </a:t>
            </a:r>
            <a:r>
              <a:rPr lang="en-US" sz="900" dirty="0" err="1">
                <a:solidFill>
                  <a:schemeClr val="bg1"/>
                </a:solidFill>
                <a:latin typeface="Arial"/>
                <a:cs typeface="Arial"/>
              </a:rPr>
              <a:t>MapR</a:t>
            </a:r>
            <a:r>
              <a:rPr lang="en-US" sz="900" dirty="0">
                <a:solidFill>
                  <a:schemeClr val="bg1"/>
                </a:solidFill>
                <a:latin typeface="Arial"/>
                <a:cs typeface="Arial"/>
              </a:rPr>
              <a:t> Technologies, </a:t>
            </a:r>
            <a:r>
              <a:rPr lang="en-US" sz="900" dirty="0" smtClean="0">
                <a:solidFill>
                  <a:schemeClr val="bg1"/>
                </a:solidFill>
                <a:latin typeface="Arial"/>
                <a:cs typeface="Arial"/>
              </a:rPr>
              <a:t>confidential </a:t>
            </a:r>
            <a:endParaRPr lang="en-US" sz="900" dirty="0">
              <a:solidFill>
                <a:schemeClr val="bg1"/>
              </a:solidFill>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414648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D15B499-0747-884D-9166-722F5C6FC594}" type="datetimeFigureOut">
              <a:rPr lang="en-US" smtClean="0"/>
              <a:pPr/>
              <a:t>2/11/14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3905740-7061-1246-B974-E72CC8540A8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855177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2D15B499-0747-884D-9166-722F5C6FC594}" type="datetimeFigureOut">
              <a:rPr lang="en-US" smtClean="0"/>
              <a:pPr/>
              <a:t>2/11/14</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B3905740-7061-1246-B974-E72CC8540A8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191647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2D15B499-0747-884D-9166-722F5C6FC594}" type="datetimeFigureOut">
              <a:rPr lang="en-US" smtClean="0"/>
              <a:pPr/>
              <a:t>2/11/14</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B3905740-7061-1246-B974-E72CC8540A8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583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89804" y="3347764"/>
            <a:ext cx="9054196" cy="1795736"/>
          </a:xfrm>
          <a:prstGeom prst="rect">
            <a:avLst/>
          </a:prstGeom>
          <a:solidFill>
            <a:schemeClr val="bg1"/>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10068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2D15B499-0747-884D-9166-722F5C6FC594}" type="datetimeFigureOut">
              <a:rPr lang="en-US" smtClean="0"/>
              <a:pPr/>
              <a:t>2/11/14</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B3905740-7061-1246-B974-E72CC8540A8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919822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2D15B499-0747-884D-9166-722F5C6FC594}" type="datetimeFigureOut">
              <a:rPr lang="en-US" smtClean="0"/>
              <a:pPr/>
              <a:t>2/11/14</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B3905740-7061-1246-B974-E72CC8540A8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31594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5"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MapR006_DphIV_app_ppt_elephant_rgb128-161-182.eps"/>
          <p:cNvPicPr>
            <a:picLocks noChangeAspect="1"/>
          </p:cNvPicPr>
          <p:nvPr userDrawn="1"/>
        </p:nvPicPr>
        <p:blipFill>
          <a:blip r:embed="rId14">
            <a:duotone>
              <a:prstClr val="black"/>
              <a:srgbClr val="3B6E8E">
                <a:tint val="45000"/>
                <a:satMod val="400000"/>
              </a:srgbClr>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4658844"/>
            <a:ext cx="508000" cy="330200"/>
          </a:xfrm>
          <a:prstGeom prst="rect">
            <a:avLst/>
          </a:prstGeom>
        </p:spPr>
      </p:pic>
      <p:pic>
        <p:nvPicPr>
          <p:cNvPr id="9" name="Picture 8" descr="MapR006_DphIV_app_ppt_logotype_rgbRED_noBox.eps"/>
          <p:cNvPicPr>
            <a:picLocks noChangeAspect="1"/>
          </p:cNvPicPr>
          <p:nvPr userDrawn="1"/>
        </p:nvPicPr>
        <p:blipFill>
          <a:blip r:embed="rId1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434230" y="4721176"/>
            <a:ext cx="1252570" cy="32004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0837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emf"/><Relationship Id="rId5"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9988" y="2539666"/>
            <a:ext cx="8435807" cy="992721"/>
          </a:xfrm>
        </p:spPr>
        <p:txBody>
          <a:bodyPr>
            <a:normAutofit/>
          </a:bodyPr>
          <a:lstStyle/>
          <a:p>
            <a:r>
              <a:rPr lang="en-US" sz="4000" b="1" dirty="0" smtClean="0">
                <a:latin typeface="Arial"/>
              </a:rPr>
              <a:t>Hadoop in 5 Minutes or Less</a:t>
            </a:r>
            <a:endParaRPr lang="en-US" sz="4000" b="1" dirty="0">
              <a:latin typeface="Arial"/>
            </a:endParaRPr>
          </a:p>
        </p:txBody>
      </p:sp>
      <p:sp>
        <p:nvSpPr>
          <p:cNvPr id="3" name="Text Placeholder 2"/>
          <p:cNvSpPr>
            <a:spLocks noGrp="1"/>
          </p:cNvSpPr>
          <p:nvPr>
            <p:ph type="body" sz="quarter" idx="11"/>
          </p:nvPr>
        </p:nvSpPr>
        <p:spPr>
          <a:xfrm>
            <a:off x="419987" y="3532386"/>
            <a:ext cx="8435807" cy="844485"/>
          </a:xfrm>
        </p:spPr>
        <p:txBody>
          <a:bodyPr>
            <a:normAutofit/>
          </a:bodyPr>
          <a:lstStyle/>
          <a:p>
            <a:r>
              <a:rPr lang="en-US" sz="2400" dirty="0" smtClean="0"/>
              <a:t>John Schroeder, CEO &amp; Co-founder</a:t>
            </a:r>
            <a:endParaRPr lang="en-US" sz="2400" dirty="0"/>
          </a:p>
        </p:txBody>
      </p:sp>
      <p:sp>
        <p:nvSpPr>
          <p:cNvPr id="4" name="Text Placeholder 3"/>
          <p:cNvSpPr>
            <a:spLocks noGrp="1"/>
          </p:cNvSpPr>
          <p:nvPr>
            <p:ph type="body" sz="quarter" idx="12"/>
          </p:nvPr>
        </p:nvSpPr>
        <p:spPr>
          <a:xfrm>
            <a:off x="419987" y="4021164"/>
            <a:ext cx="8435807" cy="355708"/>
          </a:xfrm>
        </p:spPr>
        <p:txBody>
          <a:bodyPr>
            <a:normAutofit/>
          </a:bodyPr>
          <a:lstStyle/>
          <a:p>
            <a:r>
              <a:rPr lang="en-US" dirty="0" smtClean="0"/>
              <a:t>MapR Technologies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800486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6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img_2014_13Jan_photo_Desert-Sands_shutterstock_81949003_bw.psd"/>
          <p:cNvPicPr>
            <a:picLocks noChangeAspect="1"/>
          </p:cNvPicPr>
          <p:nvPr/>
        </p:nvPicPr>
        <p:blipFill rotWithShape="1">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1" y="0"/>
            <a:ext cx="9269769" cy="5143500"/>
          </a:xfrm>
          <a:prstGeom prst="rect">
            <a:avLst/>
          </a:prstGeom>
        </p:spPr>
      </p:pic>
      <p:sp>
        <p:nvSpPr>
          <p:cNvPr id="4" name="Rectangle 3"/>
          <p:cNvSpPr/>
          <p:nvPr/>
        </p:nvSpPr>
        <p:spPr>
          <a:xfrm>
            <a:off x="4305905" y="0"/>
            <a:ext cx="4963862" cy="4112381"/>
          </a:xfrm>
          <a:prstGeom prst="rect">
            <a:avLst/>
          </a:prstGeom>
          <a:solidFill>
            <a:schemeClr val="bg1">
              <a:alpha val="7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3600" dirty="0">
              <a:solidFill>
                <a:schemeClr val="bg2"/>
              </a:solidFill>
              <a:latin typeface="Arial"/>
              <a:cs typeface="Arial"/>
            </a:endParaRPr>
          </a:p>
        </p:txBody>
      </p:sp>
      <p:pic>
        <p:nvPicPr>
          <p:cNvPr id="3" name="Picture 2" descr="img_StrataSC2014_streak_sandbox-s.eps"/>
          <p:cNvPicPr>
            <a:picLocks noChangeAspect="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1959428"/>
            <a:ext cx="6628190" cy="3184071"/>
          </a:xfrm>
          <a:prstGeom prst="rect">
            <a:avLst/>
          </a:prstGeom>
        </p:spPr>
      </p:pic>
      <p:pic>
        <p:nvPicPr>
          <p:cNvPr id="5" name="Picture 4" descr="MapR006_DphIV_app_ppt_logotype_rgbRED_noBox.eps"/>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85499" y="752591"/>
            <a:ext cx="4034862" cy="1030934"/>
          </a:xfrm>
          <a:prstGeom prst="rect">
            <a:avLst/>
          </a:prstGeom>
        </p:spPr>
      </p:pic>
      <p:sp>
        <p:nvSpPr>
          <p:cNvPr id="7" name="TextBox 6"/>
          <p:cNvSpPr txBox="1"/>
          <p:nvPr/>
        </p:nvSpPr>
        <p:spPr>
          <a:xfrm>
            <a:off x="4483525" y="1561045"/>
            <a:ext cx="3133365" cy="923330"/>
          </a:xfrm>
          <a:prstGeom prst="rect">
            <a:avLst/>
          </a:prstGeom>
          <a:noFill/>
        </p:spPr>
        <p:txBody>
          <a:bodyPr wrap="square" rtlCol="0">
            <a:spAutoFit/>
          </a:bodyPr>
          <a:lstStyle/>
          <a:p>
            <a:r>
              <a:rPr lang="en-US" sz="5400" dirty="0" smtClean="0">
                <a:solidFill>
                  <a:srgbClr val="00274C"/>
                </a:solidFill>
                <a:latin typeface="Arial"/>
                <a:cs typeface="Arial"/>
              </a:rPr>
              <a:t>Sandbox</a:t>
            </a:r>
            <a:endParaRPr lang="en-US" sz="5400" dirty="0">
              <a:solidFill>
                <a:srgbClr val="00274C"/>
              </a:solidFill>
              <a:latin typeface="Arial"/>
              <a:cs typeface="Arial"/>
            </a:endParaRPr>
          </a:p>
        </p:txBody>
      </p:sp>
      <p:sp>
        <p:nvSpPr>
          <p:cNvPr id="8" name="TextBox 7"/>
          <p:cNvSpPr txBox="1"/>
          <p:nvPr/>
        </p:nvSpPr>
        <p:spPr>
          <a:xfrm>
            <a:off x="4635972" y="2738320"/>
            <a:ext cx="3984436" cy="1107996"/>
          </a:xfrm>
          <a:prstGeom prst="rect">
            <a:avLst/>
          </a:prstGeom>
          <a:noFill/>
        </p:spPr>
        <p:txBody>
          <a:bodyPr wrap="square" rtlCol="0">
            <a:spAutoFit/>
          </a:bodyPr>
          <a:lstStyle/>
          <a:p>
            <a:r>
              <a:rPr lang="en-US" sz="2800" b="1" dirty="0" smtClean="0">
                <a:solidFill>
                  <a:srgbClr val="00274C"/>
                </a:solidFill>
                <a:latin typeface="Arial"/>
                <a:cs typeface="Arial"/>
              </a:rPr>
              <a:t>Come by our booth</a:t>
            </a:r>
          </a:p>
          <a:p>
            <a:endParaRPr lang="en-US" sz="1000" b="1" dirty="0" smtClean="0">
              <a:solidFill>
                <a:srgbClr val="00274C"/>
              </a:solidFill>
              <a:latin typeface="Arial"/>
              <a:cs typeface="Arial"/>
            </a:endParaRPr>
          </a:p>
          <a:p>
            <a:r>
              <a:rPr lang="en-US" sz="2800" b="1" dirty="0" smtClean="0">
                <a:solidFill>
                  <a:srgbClr val="00274C"/>
                </a:solidFill>
                <a:latin typeface="Arial"/>
                <a:cs typeface="Arial"/>
              </a:rPr>
              <a:t>It’ll only take a minute</a:t>
            </a:r>
            <a:endParaRPr lang="en-US" sz="2800" b="1" dirty="0">
              <a:solidFill>
                <a:srgbClr val="00274C"/>
              </a:solidFill>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8608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UID Image.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81724" y="1911915"/>
            <a:ext cx="4722813" cy="2659063"/>
          </a:xfrm>
          <a:prstGeom prst="rect">
            <a:avLst/>
          </a:prstGeom>
          <a:noFill/>
          <a:ln>
            <a:noFill/>
          </a:ln>
        </p:spPr>
      </p:pic>
      <p:pic>
        <p:nvPicPr>
          <p:cNvPr id="4" name="Picture 3" descr="200px-Aadhaar_Logo.svg.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03726" y="374749"/>
            <a:ext cx="1821568" cy="1174911"/>
          </a:xfrm>
          <a:prstGeom prst="rect">
            <a:avLst/>
          </a:prstGeom>
        </p:spPr>
      </p:pic>
      <p:sp>
        <p:nvSpPr>
          <p:cNvPr id="5" name="TextBox 4"/>
          <p:cNvSpPr txBox="1"/>
          <p:nvPr/>
        </p:nvSpPr>
        <p:spPr>
          <a:xfrm>
            <a:off x="1643068" y="212727"/>
            <a:ext cx="6925758" cy="1411921"/>
          </a:xfrm>
          <a:prstGeom prst="rect">
            <a:avLst/>
          </a:prstGeom>
          <a:noFill/>
        </p:spPr>
        <p:txBody>
          <a:bodyPr wrap="square" lIns="57144" tIns="28573" rIns="57144" bIns="28573" rtlCol="0">
            <a:spAutoFit/>
          </a:bodyPr>
          <a:lstStyle/>
          <a:p>
            <a:pPr algn="ctr"/>
            <a:r>
              <a:rPr lang="en-US" sz="4400" b="1" dirty="0" smtClean="0">
                <a:solidFill>
                  <a:schemeClr val="accent1"/>
                </a:solidFill>
                <a:latin typeface="Arial"/>
                <a:cs typeface="Arial"/>
              </a:rPr>
              <a:t>Largest Biometric Database</a:t>
            </a:r>
            <a:endParaRPr lang="en-US" sz="4400" b="1" dirty="0">
              <a:solidFill>
                <a:schemeClr val="accent1"/>
              </a:solidFill>
              <a:latin typeface="Arial"/>
              <a:cs typeface="Arial"/>
            </a:endParaRPr>
          </a:p>
        </p:txBody>
      </p:sp>
      <p:pic>
        <p:nvPicPr>
          <p:cNvPr id="6" name="Picture 5" descr="UID Finger Scan.jpg"/>
          <p:cNvPicPr>
            <a:picLocks noChangeAspect="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105947" y="1911915"/>
            <a:ext cx="3623457" cy="2659063"/>
          </a:xfrm>
          <a:prstGeom prst="rect">
            <a:avLst/>
          </a:prstGeom>
        </p:spPr>
      </p:pic>
      <p:grpSp>
        <p:nvGrpSpPr>
          <p:cNvPr id="7" name="Group 6"/>
          <p:cNvGrpSpPr/>
          <p:nvPr/>
        </p:nvGrpSpPr>
        <p:grpSpPr>
          <a:xfrm>
            <a:off x="7276605" y="3356005"/>
            <a:ext cx="1662466" cy="1662466"/>
            <a:chOff x="631564" y="883084"/>
            <a:chExt cx="2857501" cy="2857502"/>
          </a:xfrm>
        </p:grpSpPr>
        <p:pic>
          <p:nvPicPr>
            <p:cNvPr id="8" name="Picture 2" descr="http://lapknew.com/wp-content/uploads/2013/12/-stopwatch-2-0-5-2.png"/>
            <p:cNvPicPr>
              <a:picLocks noChangeAspect="1" noChangeArrowheads="1"/>
            </p:cNvPicPr>
            <p:nvPr/>
          </p:nvPicPr>
          <p:blipFill>
            <a:blip r:embed="rId6"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31564" y="883084"/>
              <a:ext cx="2857501" cy="285750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9" name="Oval 8"/>
            <p:cNvSpPr/>
            <p:nvPr/>
          </p:nvSpPr>
          <p:spPr>
            <a:xfrm>
              <a:off x="1377862" y="1615857"/>
              <a:ext cx="1427968" cy="1453021"/>
            </a:xfrm>
            <a:prstGeom prst="ellipse">
              <a:avLst/>
            </a:prstGeom>
            <a:solidFill>
              <a:schemeClr val="tx1">
                <a:lumMod val="75000"/>
                <a:lumOff val="25000"/>
              </a:schemeClr>
            </a:solidFill>
            <a:ln>
              <a:solidFill>
                <a:schemeClr val="tx1">
                  <a:lumMod val="75000"/>
                  <a:lumOff val="25000"/>
                </a:schemeClr>
              </a:solidFill>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ln>
                  <a:solidFill>
                    <a:schemeClr val="tx1">
                      <a:lumMod val="95000"/>
                      <a:lumOff val="5000"/>
                    </a:schemeClr>
                  </a:solidFill>
                </a:ln>
              </a:endParaRPr>
            </a:p>
          </p:txBody>
        </p:sp>
        <p:sp>
          <p:nvSpPr>
            <p:cNvPr id="10" name="TextBox 9"/>
            <p:cNvSpPr txBox="1"/>
            <p:nvPr/>
          </p:nvSpPr>
          <p:spPr>
            <a:xfrm>
              <a:off x="1251435" y="1919839"/>
              <a:ext cx="1728592" cy="793525"/>
            </a:xfrm>
            <a:prstGeom prst="rect">
              <a:avLst/>
            </a:prstGeom>
            <a:noFill/>
          </p:spPr>
          <p:txBody>
            <a:bodyPr wrap="square" rtlCol="0">
              <a:spAutoFit/>
            </a:bodyPr>
            <a:lstStyle/>
            <a:p>
              <a:r>
                <a:rPr lang="en-US" sz="2400" b="1" dirty="0">
                  <a:solidFill>
                    <a:schemeClr val="bg1">
                      <a:lumMod val="75000"/>
                    </a:schemeClr>
                  </a:solidFill>
                  <a:latin typeface="Arial" panose="020B0604020202020204" pitchFamily="34" charset="0"/>
                  <a:cs typeface="Arial" panose="020B0604020202020204" pitchFamily="34" charset="0"/>
                </a:rPr>
                <a:t>00:05</a:t>
              </a:r>
            </a:p>
          </p:txBody>
        </p:sp>
      </p:grpSp>
      <p:grpSp>
        <p:nvGrpSpPr>
          <p:cNvPr id="2" name="Group 1"/>
          <p:cNvGrpSpPr/>
          <p:nvPr/>
        </p:nvGrpSpPr>
        <p:grpSpPr>
          <a:xfrm>
            <a:off x="0" y="3700530"/>
            <a:ext cx="2588615" cy="1317941"/>
            <a:chOff x="0" y="3562350"/>
            <a:chExt cx="2588615" cy="1317941"/>
          </a:xfrm>
        </p:grpSpPr>
        <p:sp>
          <p:nvSpPr>
            <p:cNvPr id="11" name="Rectangle 10"/>
            <p:cNvSpPr/>
            <p:nvPr/>
          </p:nvSpPr>
          <p:spPr>
            <a:xfrm>
              <a:off x="2" y="4617222"/>
              <a:ext cx="2481909" cy="2571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5000"/>
                </a:lnSpc>
              </a:pPr>
              <a:endParaRPr lang="en-US" sz="2000" b="1" dirty="0" smtClean="0"/>
            </a:p>
          </p:txBody>
        </p:sp>
        <p:sp>
          <p:nvSpPr>
            <p:cNvPr id="12" name="Rectangle 11"/>
            <p:cNvSpPr/>
            <p:nvPr/>
          </p:nvSpPr>
          <p:spPr>
            <a:xfrm>
              <a:off x="2" y="3562350"/>
              <a:ext cx="2481910" cy="12954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b="1" dirty="0">
                <a:solidFill>
                  <a:schemeClr val="lt1">
                    <a:alpha val="52000"/>
                  </a:schemeClr>
                </a:solidFill>
              </a:endParaRPr>
            </a:p>
          </p:txBody>
        </p:sp>
        <p:sp>
          <p:nvSpPr>
            <p:cNvPr id="13" name="Text Placeholder 25"/>
            <p:cNvSpPr txBox="1">
              <a:spLocks/>
            </p:cNvSpPr>
            <p:nvPr/>
          </p:nvSpPr>
          <p:spPr>
            <a:xfrm>
              <a:off x="549320" y="3616893"/>
              <a:ext cx="2005678" cy="747524"/>
            </a:xfrm>
            <a:prstGeom prst="rect">
              <a:avLst/>
            </a:prstGeom>
          </p:spPr>
          <p:txBody>
            <a:bodyPr vert="horz" wrap="square" lIns="91440" tIns="45720" rIns="91440" bIns="45720" rtlCol="0" anchor="b" anchorCtr="0">
              <a:noAutofit/>
            </a:bodyPr>
            <a:lstStyle>
              <a:defPPr>
                <a:defRPr lang="en-US"/>
              </a:defPPr>
              <a:lvl1pPr marL="0" algn="ctr" defTabSz="457200" rtl="0" eaLnBrk="1" latinLnBrk="0" hangingPunct="1">
                <a:defRPr lang="en-US" sz="7300" b="1" kern="1200" cap="all" baseline="0" dirty="0" smtClean="0">
                  <a:solidFill>
                    <a:schemeClr val="tx2">
                      <a:lumMod val="75000"/>
                    </a:schemeClr>
                  </a:solidFill>
                  <a:latin typeface="+mn-lt"/>
                  <a:ea typeface="+mn-ea"/>
                  <a:cs typeface="Arial"/>
                </a:defRPr>
              </a:lvl1pPr>
              <a:lvl2pPr marL="457200" algn="l" defTabSz="457200" rtl="0" eaLnBrk="1" latinLnBrk="0" hangingPunct="1">
                <a:defRPr lang="en-US" sz="1800" kern="1200" dirty="0" smtClean="0">
                  <a:solidFill>
                    <a:schemeClr val="tx1"/>
                  </a:solidFill>
                  <a:latin typeface="+mn-lt"/>
                  <a:ea typeface="+mn-ea"/>
                  <a:cs typeface="+mn-cs"/>
                </a:defRPr>
              </a:lvl2pPr>
              <a:lvl3pPr marL="914400" algn="l" defTabSz="457200" rtl="0" eaLnBrk="1" latinLnBrk="0" hangingPunct="1">
                <a:defRPr lang="en-US" sz="1800" kern="1200" dirty="0" smtClean="0">
                  <a:solidFill>
                    <a:schemeClr val="tx1"/>
                  </a:solidFill>
                  <a:latin typeface="+mn-lt"/>
                  <a:ea typeface="+mn-ea"/>
                  <a:cs typeface="+mn-cs"/>
                </a:defRPr>
              </a:lvl3pPr>
              <a:lvl4pPr marL="1371600" algn="l" defTabSz="457200" rtl="0" eaLnBrk="1" latinLnBrk="0" hangingPunct="1">
                <a:defRPr lang="en-US" sz="1800" kern="1200" dirty="0" smtClean="0">
                  <a:solidFill>
                    <a:schemeClr val="tx1"/>
                  </a:solidFill>
                  <a:latin typeface="+mn-lt"/>
                  <a:ea typeface="+mn-ea"/>
                  <a:cs typeface="+mn-cs"/>
                </a:defRPr>
              </a:lvl4pPr>
              <a:lvl5pPr marL="1828800" algn="l" defTabSz="457200" rtl="0" eaLnBrk="1" latinLnBrk="0" hangingPunct="1">
                <a:buNone/>
                <a:defRPr lang="en-US" sz="1800" kern="1200" dirty="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65000"/>
                </a:lnSpc>
              </a:pPr>
              <a:r>
                <a:rPr lang="en-US" sz="4800" spc="-400" dirty="0" smtClean="0">
                  <a:solidFill>
                    <a:schemeClr val="tx2"/>
                  </a:solidFill>
                </a:rPr>
                <a:t>4.73M</a:t>
              </a:r>
              <a:endParaRPr lang="en-US" sz="4400" spc="-100" dirty="0">
                <a:solidFill>
                  <a:schemeClr val="tx2"/>
                </a:solidFill>
              </a:endParaRPr>
            </a:p>
          </p:txBody>
        </p:sp>
        <p:grpSp>
          <p:nvGrpSpPr>
            <p:cNvPr id="14" name="Group 13"/>
            <p:cNvGrpSpPr/>
            <p:nvPr/>
          </p:nvGrpSpPr>
          <p:grpSpPr>
            <a:xfrm>
              <a:off x="0" y="4326293"/>
              <a:ext cx="2588615" cy="409825"/>
              <a:chOff x="399429" y="3658569"/>
              <a:chExt cx="3633673" cy="661236"/>
            </a:xfrm>
          </p:grpSpPr>
          <p:sp>
            <p:nvSpPr>
              <p:cNvPr id="15" name="Right Triangle 14"/>
              <p:cNvSpPr/>
              <p:nvPr/>
            </p:nvSpPr>
            <p:spPr>
              <a:xfrm rot="5400000">
                <a:off x="3907752" y="4194456"/>
                <a:ext cx="95286" cy="155412"/>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5000"/>
                  </a:lnSpc>
                </a:pPr>
                <a:endParaRPr lang="en-US" sz="2000" spc="300" dirty="0" smtClean="0"/>
              </a:p>
            </p:txBody>
          </p:sp>
          <p:sp>
            <p:nvSpPr>
              <p:cNvPr id="16" name="Rectangle 15"/>
              <p:cNvSpPr/>
              <p:nvPr/>
            </p:nvSpPr>
            <p:spPr>
              <a:xfrm>
                <a:off x="399429" y="3658569"/>
                <a:ext cx="3633673" cy="568420"/>
              </a:xfrm>
              <a:prstGeom prst="rect">
                <a:avLst/>
              </a:prstGeom>
              <a:gradFill>
                <a:gsLst>
                  <a:gs pos="52000">
                    <a:srgbClr val="9A0A25"/>
                  </a:gs>
                  <a:gs pos="50000">
                    <a:srgbClr val="B90B2C"/>
                  </a:gs>
                </a:gsLst>
                <a:lin ang="5400000" scaled="0"/>
              </a:gradFill>
              <a:ln>
                <a:noFill/>
              </a:ln>
              <a:effectLst>
                <a:outerShdw blurRad="38100" dist="254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ct val="95000"/>
                  </a:lnSpc>
                </a:pPr>
                <a:endParaRPr lang="en-US" sz="1600" b="1" dirty="0"/>
              </a:p>
            </p:txBody>
          </p:sp>
        </p:grpSp>
        <p:sp>
          <p:nvSpPr>
            <p:cNvPr id="17" name="TextBox 16"/>
            <p:cNvSpPr txBox="1"/>
            <p:nvPr/>
          </p:nvSpPr>
          <p:spPr>
            <a:xfrm>
              <a:off x="81280" y="4326293"/>
              <a:ext cx="2286813" cy="553998"/>
            </a:xfrm>
            <a:prstGeom prst="rect">
              <a:avLst/>
            </a:prstGeom>
          </p:spPr>
          <p:txBody>
            <a:bodyPr wrap="square" rtlCol="0">
              <a:spAutoFit/>
            </a:bodyPr>
            <a:lstStyle/>
            <a:p>
              <a:pPr lvl="0" algn="r"/>
              <a:r>
                <a:rPr lang="en-US" sz="1400" b="1" dirty="0" smtClean="0">
                  <a:solidFill>
                    <a:schemeClr val="bg1"/>
                  </a:solidFill>
                </a:rPr>
                <a:t>AUTHENTICATIONS</a:t>
              </a:r>
            </a:p>
            <a:p>
              <a:pPr lvl="0" algn="r"/>
              <a:endParaRPr lang="en-US" sz="1600" b="1" dirty="0">
                <a:solidFill>
                  <a:schemeClr val="bg1"/>
                </a:solidFill>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747044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MD Anderson Slide option 2.tif"/>
          <p:cNvPicPr>
            <a:picLocks noChangeAspect="1"/>
          </p:cNvPicPr>
          <p:nvPr/>
        </p:nvPicPr>
        <p:blipFill rotWithShape="1">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1" y="-1"/>
            <a:ext cx="9144000" cy="5143501"/>
          </a:xfrm>
          <a:prstGeom prst="rect">
            <a:avLst/>
          </a:prstGeom>
        </p:spPr>
      </p:pic>
      <p:grpSp>
        <p:nvGrpSpPr>
          <p:cNvPr id="17" name="Group 16"/>
          <p:cNvGrpSpPr/>
          <p:nvPr/>
        </p:nvGrpSpPr>
        <p:grpSpPr>
          <a:xfrm>
            <a:off x="7276605" y="3356005"/>
            <a:ext cx="1662466" cy="1662466"/>
            <a:chOff x="631564" y="883084"/>
            <a:chExt cx="2857501" cy="2857502"/>
          </a:xfrm>
        </p:grpSpPr>
        <p:pic>
          <p:nvPicPr>
            <p:cNvPr id="18" name="Picture 2" descr="http://lapknew.com/wp-content/uploads/2013/12/-stopwatch-2-0-5-2.png"/>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31564" y="883084"/>
              <a:ext cx="2857501" cy="285750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9" name="Oval 18"/>
            <p:cNvSpPr/>
            <p:nvPr/>
          </p:nvSpPr>
          <p:spPr>
            <a:xfrm>
              <a:off x="1377862" y="1615857"/>
              <a:ext cx="1427968" cy="1453021"/>
            </a:xfrm>
            <a:prstGeom prst="ellipse">
              <a:avLst/>
            </a:prstGeom>
            <a:solidFill>
              <a:schemeClr val="tx1">
                <a:lumMod val="75000"/>
                <a:lumOff val="25000"/>
              </a:schemeClr>
            </a:solidFill>
            <a:ln>
              <a:solidFill>
                <a:schemeClr val="tx1">
                  <a:lumMod val="75000"/>
                  <a:lumOff val="25000"/>
                </a:schemeClr>
              </a:solidFill>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ln>
                  <a:solidFill>
                    <a:schemeClr val="tx1">
                      <a:lumMod val="95000"/>
                      <a:lumOff val="5000"/>
                    </a:schemeClr>
                  </a:solidFill>
                </a:ln>
              </a:endParaRPr>
            </a:p>
          </p:txBody>
        </p:sp>
        <p:sp>
          <p:nvSpPr>
            <p:cNvPr id="20" name="TextBox 19"/>
            <p:cNvSpPr txBox="1"/>
            <p:nvPr/>
          </p:nvSpPr>
          <p:spPr>
            <a:xfrm>
              <a:off x="1251435" y="1919839"/>
              <a:ext cx="1728592" cy="793525"/>
            </a:xfrm>
            <a:prstGeom prst="rect">
              <a:avLst/>
            </a:prstGeom>
            <a:noFill/>
          </p:spPr>
          <p:txBody>
            <a:bodyPr wrap="square" rtlCol="0">
              <a:spAutoFit/>
            </a:bodyPr>
            <a:lstStyle/>
            <a:p>
              <a:r>
                <a:rPr lang="en-US" sz="2400" b="1" dirty="0">
                  <a:solidFill>
                    <a:schemeClr val="bg1">
                      <a:lumMod val="75000"/>
                    </a:schemeClr>
                  </a:solidFill>
                  <a:latin typeface="Arial" panose="020B0604020202020204" pitchFamily="34" charset="0"/>
                  <a:cs typeface="Arial" panose="020B0604020202020204" pitchFamily="34" charset="0"/>
                </a:rPr>
                <a:t>00:</a:t>
              </a:r>
              <a:r>
                <a:rPr lang="en-US" sz="2400" b="1" dirty="0" smtClean="0">
                  <a:solidFill>
                    <a:schemeClr val="bg1">
                      <a:lumMod val="75000"/>
                    </a:schemeClr>
                  </a:solidFill>
                  <a:latin typeface="Arial" panose="020B0604020202020204" pitchFamily="34" charset="0"/>
                  <a:cs typeface="Arial" panose="020B0604020202020204" pitchFamily="34" charset="0"/>
                </a:rPr>
                <a:t>04</a:t>
              </a:r>
              <a:endParaRPr lang="en-US" sz="2400" b="1" dirty="0">
                <a:solidFill>
                  <a:schemeClr val="bg1">
                    <a:lumMod val="75000"/>
                  </a:schemeClr>
                </a:solidFill>
                <a:latin typeface="Arial" panose="020B0604020202020204" pitchFamily="34" charset="0"/>
                <a:cs typeface="Arial" panose="020B0604020202020204" pitchFamily="34" charset="0"/>
              </a:endParaRPr>
            </a:p>
          </p:txBody>
        </p:sp>
      </p:grpSp>
      <p:grpSp>
        <p:nvGrpSpPr>
          <p:cNvPr id="21" name="Group 20"/>
          <p:cNvGrpSpPr/>
          <p:nvPr/>
        </p:nvGrpSpPr>
        <p:grpSpPr>
          <a:xfrm>
            <a:off x="0" y="3700530"/>
            <a:ext cx="2588615" cy="1312047"/>
            <a:chOff x="0" y="3562350"/>
            <a:chExt cx="2588615" cy="1312047"/>
          </a:xfrm>
        </p:grpSpPr>
        <p:sp>
          <p:nvSpPr>
            <p:cNvPr id="22" name="Rectangle 21"/>
            <p:cNvSpPr/>
            <p:nvPr/>
          </p:nvSpPr>
          <p:spPr>
            <a:xfrm>
              <a:off x="2" y="4617222"/>
              <a:ext cx="2481909" cy="2571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5000"/>
                </a:lnSpc>
              </a:pPr>
              <a:endParaRPr lang="en-US" sz="2000" b="1" dirty="0" smtClean="0"/>
            </a:p>
          </p:txBody>
        </p:sp>
        <p:sp>
          <p:nvSpPr>
            <p:cNvPr id="23" name="Rectangle 22"/>
            <p:cNvSpPr/>
            <p:nvPr/>
          </p:nvSpPr>
          <p:spPr>
            <a:xfrm>
              <a:off x="2" y="3562350"/>
              <a:ext cx="2481910" cy="12954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b="1" dirty="0">
                <a:solidFill>
                  <a:schemeClr val="lt1">
                    <a:alpha val="52000"/>
                  </a:schemeClr>
                </a:solidFill>
              </a:endParaRPr>
            </a:p>
          </p:txBody>
        </p:sp>
        <p:sp>
          <p:nvSpPr>
            <p:cNvPr id="24" name="Text Placeholder 25"/>
            <p:cNvSpPr txBox="1">
              <a:spLocks/>
            </p:cNvSpPr>
            <p:nvPr/>
          </p:nvSpPr>
          <p:spPr>
            <a:xfrm>
              <a:off x="549320" y="3616893"/>
              <a:ext cx="2005678" cy="747524"/>
            </a:xfrm>
            <a:prstGeom prst="rect">
              <a:avLst/>
            </a:prstGeom>
          </p:spPr>
          <p:txBody>
            <a:bodyPr vert="horz" wrap="square" lIns="91440" tIns="45720" rIns="91440" bIns="45720" rtlCol="0" anchor="b" anchorCtr="0">
              <a:noAutofit/>
            </a:bodyPr>
            <a:lstStyle>
              <a:defPPr>
                <a:defRPr lang="en-US"/>
              </a:defPPr>
              <a:lvl1pPr marL="0" algn="ctr" defTabSz="457200" rtl="0" eaLnBrk="1" latinLnBrk="0" hangingPunct="1">
                <a:defRPr lang="en-US" sz="7300" b="1" kern="1200" cap="all" baseline="0" dirty="0" smtClean="0">
                  <a:solidFill>
                    <a:schemeClr val="tx2">
                      <a:lumMod val="75000"/>
                    </a:schemeClr>
                  </a:solidFill>
                  <a:latin typeface="+mn-lt"/>
                  <a:ea typeface="+mn-ea"/>
                  <a:cs typeface="Arial"/>
                </a:defRPr>
              </a:lvl1pPr>
              <a:lvl2pPr marL="457200" algn="l" defTabSz="457200" rtl="0" eaLnBrk="1" latinLnBrk="0" hangingPunct="1">
                <a:defRPr lang="en-US" sz="1800" kern="1200" dirty="0" smtClean="0">
                  <a:solidFill>
                    <a:schemeClr val="tx1"/>
                  </a:solidFill>
                  <a:latin typeface="+mn-lt"/>
                  <a:ea typeface="+mn-ea"/>
                  <a:cs typeface="+mn-cs"/>
                </a:defRPr>
              </a:lvl2pPr>
              <a:lvl3pPr marL="914400" algn="l" defTabSz="457200" rtl="0" eaLnBrk="1" latinLnBrk="0" hangingPunct="1">
                <a:defRPr lang="en-US" sz="1800" kern="1200" dirty="0" smtClean="0">
                  <a:solidFill>
                    <a:schemeClr val="tx1"/>
                  </a:solidFill>
                  <a:latin typeface="+mn-lt"/>
                  <a:ea typeface="+mn-ea"/>
                  <a:cs typeface="+mn-cs"/>
                </a:defRPr>
              </a:lvl3pPr>
              <a:lvl4pPr marL="1371600" algn="l" defTabSz="457200" rtl="0" eaLnBrk="1" latinLnBrk="0" hangingPunct="1">
                <a:defRPr lang="en-US" sz="1800" kern="1200" dirty="0" smtClean="0">
                  <a:solidFill>
                    <a:schemeClr val="tx1"/>
                  </a:solidFill>
                  <a:latin typeface="+mn-lt"/>
                  <a:ea typeface="+mn-ea"/>
                  <a:cs typeface="+mn-cs"/>
                </a:defRPr>
              </a:lvl4pPr>
              <a:lvl5pPr marL="1828800" algn="l" defTabSz="457200" rtl="0" eaLnBrk="1" latinLnBrk="0" hangingPunct="1">
                <a:buNone/>
                <a:defRPr lang="en-US" sz="1800" kern="1200" dirty="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65000"/>
                </a:lnSpc>
              </a:pPr>
              <a:r>
                <a:rPr lang="en-US" sz="4800" spc="-400" dirty="0" smtClean="0">
                  <a:solidFill>
                    <a:schemeClr val="tx2"/>
                  </a:solidFill>
                </a:rPr>
                <a:t>422.2K</a:t>
              </a:r>
              <a:endParaRPr lang="en-US" sz="4400" spc="-100" dirty="0">
                <a:solidFill>
                  <a:schemeClr val="tx2"/>
                </a:solidFill>
              </a:endParaRPr>
            </a:p>
          </p:txBody>
        </p:sp>
        <p:grpSp>
          <p:nvGrpSpPr>
            <p:cNvPr id="25" name="Group 24"/>
            <p:cNvGrpSpPr/>
            <p:nvPr/>
          </p:nvGrpSpPr>
          <p:grpSpPr>
            <a:xfrm>
              <a:off x="0" y="4326293"/>
              <a:ext cx="2588615" cy="409825"/>
              <a:chOff x="399429" y="3658569"/>
              <a:chExt cx="3633673" cy="661236"/>
            </a:xfrm>
          </p:grpSpPr>
          <p:sp>
            <p:nvSpPr>
              <p:cNvPr id="27" name="Right Triangle 26"/>
              <p:cNvSpPr/>
              <p:nvPr/>
            </p:nvSpPr>
            <p:spPr>
              <a:xfrm rot="5400000">
                <a:off x="3907752" y="4194456"/>
                <a:ext cx="95286" cy="155412"/>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5000"/>
                  </a:lnSpc>
                </a:pPr>
                <a:endParaRPr lang="en-US" sz="2000" spc="300" dirty="0" smtClean="0"/>
              </a:p>
            </p:txBody>
          </p:sp>
          <p:sp>
            <p:nvSpPr>
              <p:cNvPr id="28" name="Rectangle 27"/>
              <p:cNvSpPr/>
              <p:nvPr/>
            </p:nvSpPr>
            <p:spPr>
              <a:xfrm>
                <a:off x="399429" y="3658569"/>
                <a:ext cx="3633673" cy="568420"/>
              </a:xfrm>
              <a:prstGeom prst="rect">
                <a:avLst/>
              </a:prstGeom>
              <a:gradFill>
                <a:gsLst>
                  <a:gs pos="52000">
                    <a:srgbClr val="9A0A25"/>
                  </a:gs>
                  <a:gs pos="50000">
                    <a:srgbClr val="B90B2C"/>
                  </a:gs>
                </a:gsLst>
                <a:lin ang="5400000" scaled="0"/>
              </a:gradFill>
              <a:ln>
                <a:noFill/>
              </a:ln>
              <a:effectLst>
                <a:outerShdw blurRad="38100" dist="254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ct val="95000"/>
                  </a:lnSpc>
                </a:pPr>
                <a:endParaRPr lang="en-US" sz="1600" b="1" dirty="0"/>
              </a:p>
            </p:txBody>
          </p:sp>
        </p:grpSp>
        <p:sp>
          <p:nvSpPr>
            <p:cNvPr id="26" name="TextBox 25"/>
            <p:cNvSpPr txBox="1"/>
            <p:nvPr/>
          </p:nvSpPr>
          <p:spPr>
            <a:xfrm>
              <a:off x="0" y="4326293"/>
              <a:ext cx="2554998" cy="307777"/>
            </a:xfrm>
            <a:prstGeom prst="rect">
              <a:avLst/>
            </a:prstGeom>
          </p:spPr>
          <p:txBody>
            <a:bodyPr wrap="square" rtlCol="0">
              <a:spAutoFit/>
            </a:bodyPr>
            <a:lstStyle/>
            <a:p>
              <a:pPr lvl="0" algn="r"/>
              <a:r>
                <a:rPr lang="en-US" sz="1400" b="1" dirty="0" smtClean="0">
                  <a:solidFill>
                    <a:schemeClr val="bg1"/>
                  </a:solidFill>
                </a:rPr>
                <a:t>GENETIC SEQUENCES</a:t>
              </a:r>
              <a:endParaRPr lang="en-US" sz="1600" b="1" dirty="0">
                <a:solidFill>
                  <a:schemeClr val="bg1"/>
                </a:solidFill>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861439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Rubicon Slide.tif"/>
          <p:cNvPicPr>
            <a:picLocks noChangeAspect="1"/>
          </p:cNvPicPr>
          <p:nvPr/>
        </p:nvPicPr>
        <p:blipFill rotWithShape="1">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1" y="-32031"/>
            <a:ext cx="9144000" cy="5175532"/>
          </a:xfrm>
          <a:prstGeom prst="rect">
            <a:avLst/>
          </a:prstGeom>
        </p:spPr>
      </p:pic>
      <p:sp>
        <p:nvSpPr>
          <p:cNvPr id="9" name="TextBox 8"/>
          <p:cNvSpPr txBox="1"/>
          <p:nvPr/>
        </p:nvSpPr>
        <p:spPr>
          <a:xfrm>
            <a:off x="3462997" y="2147230"/>
            <a:ext cx="2113655" cy="1015663"/>
          </a:xfrm>
          <a:prstGeom prst="rect">
            <a:avLst/>
          </a:prstGeom>
          <a:noFill/>
        </p:spPr>
        <p:txBody>
          <a:bodyPr wrap="square" rtlCol="0">
            <a:spAutoFit/>
          </a:bodyPr>
          <a:lstStyle/>
          <a:p>
            <a:pPr algn="ctr"/>
            <a:r>
              <a:rPr lang="en-US" sz="2000" b="1" dirty="0" smtClean="0">
                <a:solidFill>
                  <a:schemeClr val="bg1"/>
                </a:solidFill>
                <a:latin typeface="Courier"/>
                <a:cs typeface="Courier"/>
              </a:rPr>
              <a:t>Advertising Automation Cloud</a:t>
            </a:r>
          </a:p>
        </p:txBody>
      </p:sp>
      <p:sp>
        <p:nvSpPr>
          <p:cNvPr id="10" name="TextBox 9"/>
          <p:cNvSpPr txBox="1"/>
          <p:nvPr/>
        </p:nvSpPr>
        <p:spPr>
          <a:xfrm>
            <a:off x="1403913" y="2297269"/>
            <a:ext cx="1625205" cy="646331"/>
          </a:xfrm>
          <a:prstGeom prst="rect">
            <a:avLst/>
          </a:prstGeom>
          <a:noFill/>
        </p:spPr>
        <p:txBody>
          <a:bodyPr wrap="square" rtlCol="0">
            <a:spAutoFit/>
          </a:bodyPr>
          <a:lstStyle/>
          <a:p>
            <a:pPr algn="ctr"/>
            <a:r>
              <a:rPr lang="en-US" b="1" dirty="0" smtClean="0">
                <a:solidFill>
                  <a:schemeClr val="bg1"/>
                </a:solidFill>
                <a:latin typeface="Courier"/>
                <a:cs typeface="Courier"/>
              </a:rPr>
              <a:t>Sellers Cloud</a:t>
            </a:r>
          </a:p>
        </p:txBody>
      </p:sp>
      <p:sp>
        <p:nvSpPr>
          <p:cNvPr id="11" name="TextBox 10"/>
          <p:cNvSpPr txBox="1"/>
          <p:nvPr/>
        </p:nvSpPr>
        <p:spPr>
          <a:xfrm>
            <a:off x="6031070" y="2297269"/>
            <a:ext cx="1625205" cy="646331"/>
          </a:xfrm>
          <a:prstGeom prst="rect">
            <a:avLst/>
          </a:prstGeom>
          <a:noFill/>
        </p:spPr>
        <p:txBody>
          <a:bodyPr wrap="square" rtlCol="0">
            <a:spAutoFit/>
          </a:bodyPr>
          <a:lstStyle/>
          <a:p>
            <a:pPr algn="ctr"/>
            <a:r>
              <a:rPr lang="en-US" b="1" dirty="0" smtClean="0">
                <a:solidFill>
                  <a:schemeClr val="bg1"/>
                </a:solidFill>
                <a:latin typeface="Courier"/>
                <a:cs typeface="Courier"/>
              </a:rPr>
              <a:t>Buyers</a:t>
            </a:r>
          </a:p>
          <a:p>
            <a:pPr algn="ctr"/>
            <a:r>
              <a:rPr lang="en-US" b="1" dirty="0" smtClean="0">
                <a:solidFill>
                  <a:schemeClr val="bg1"/>
                </a:solidFill>
                <a:latin typeface="Courier"/>
                <a:cs typeface="Courier"/>
              </a:rPr>
              <a:t>Cloud</a:t>
            </a:r>
          </a:p>
        </p:txBody>
      </p:sp>
      <p:grpSp>
        <p:nvGrpSpPr>
          <p:cNvPr id="12" name="Group 11"/>
          <p:cNvGrpSpPr/>
          <p:nvPr/>
        </p:nvGrpSpPr>
        <p:grpSpPr>
          <a:xfrm>
            <a:off x="-81065" y="3700530"/>
            <a:ext cx="2669680" cy="1317941"/>
            <a:chOff x="-81065" y="3562350"/>
            <a:chExt cx="2669680" cy="1317941"/>
          </a:xfrm>
        </p:grpSpPr>
        <p:sp>
          <p:nvSpPr>
            <p:cNvPr id="13" name="Rectangle 12"/>
            <p:cNvSpPr/>
            <p:nvPr/>
          </p:nvSpPr>
          <p:spPr>
            <a:xfrm>
              <a:off x="2" y="4617222"/>
              <a:ext cx="2481909" cy="2571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5000"/>
                </a:lnSpc>
              </a:pPr>
              <a:endParaRPr lang="en-US" sz="2000" b="1" dirty="0" smtClean="0"/>
            </a:p>
          </p:txBody>
        </p:sp>
        <p:sp>
          <p:nvSpPr>
            <p:cNvPr id="14" name="Rectangle 13"/>
            <p:cNvSpPr/>
            <p:nvPr/>
          </p:nvSpPr>
          <p:spPr>
            <a:xfrm>
              <a:off x="2" y="3562350"/>
              <a:ext cx="2481910" cy="12954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b="1" dirty="0">
                <a:solidFill>
                  <a:schemeClr val="lt1">
                    <a:alpha val="52000"/>
                  </a:schemeClr>
                </a:solidFill>
              </a:endParaRPr>
            </a:p>
          </p:txBody>
        </p:sp>
        <p:sp>
          <p:nvSpPr>
            <p:cNvPr id="15" name="Text Placeholder 25"/>
            <p:cNvSpPr txBox="1">
              <a:spLocks/>
            </p:cNvSpPr>
            <p:nvPr/>
          </p:nvSpPr>
          <p:spPr>
            <a:xfrm>
              <a:off x="549320" y="3616893"/>
              <a:ext cx="2005678" cy="747524"/>
            </a:xfrm>
            <a:prstGeom prst="rect">
              <a:avLst/>
            </a:prstGeom>
          </p:spPr>
          <p:txBody>
            <a:bodyPr vert="horz" wrap="square" lIns="91440" tIns="45720" rIns="91440" bIns="45720" rtlCol="0" anchor="b" anchorCtr="0">
              <a:noAutofit/>
            </a:bodyPr>
            <a:lstStyle>
              <a:defPPr>
                <a:defRPr lang="en-US"/>
              </a:defPPr>
              <a:lvl1pPr marL="0" algn="ctr" defTabSz="457200" rtl="0" eaLnBrk="1" latinLnBrk="0" hangingPunct="1">
                <a:defRPr lang="en-US" sz="7300" b="1" kern="1200" cap="all" baseline="0" dirty="0" smtClean="0">
                  <a:solidFill>
                    <a:schemeClr val="tx2">
                      <a:lumMod val="75000"/>
                    </a:schemeClr>
                  </a:solidFill>
                  <a:latin typeface="+mn-lt"/>
                  <a:ea typeface="+mn-ea"/>
                  <a:cs typeface="Arial"/>
                </a:defRPr>
              </a:lvl1pPr>
              <a:lvl2pPr marL="457200" algn="l" defTabSz="457200" rtl="0" eaLnBrk="1" latinLnBrk="0" hangingPunct="1">
                <a:defRPr lang="en-US" sz="1800" kern="1200" dirty="0" smtClean="0">
                  <a:solidFill>
                    <a:schemeClr val="tx1"/>
                  </a:solidFill>
                  <a:latin typeface="+mn-lt"/>
                  <a:ea typeface="+mn-ea"/>
                  <a:cs typeface="+mn-cs"/>
                </a:defRPr>
              </a:lvl2pPr>
              <a:lvl3pPr marL="914400" algn="l" defTabSz="457200" rtl="0" eaLnBrk="1" latinLnBrk="0" hangingPunct="1">
                <a:defRPr lang="en-US" sz="1800" kern="1200" dirty="0" smtClean="0">
                  <a:solidFill>
                    <a:schemeClr val="tx1"/>
                  </a:solidFill>
                  <a:latin typeface="+mn-lt"/>
                  <a:ea typeface="+mn-ea"/>
                  <a:cs typeface="+mn-cs"/>
                </a:defRPr>
              </a:lvl3pPr>
              <a:lvl4pPr marL="1371600" algn="l" defTabSz="457200" rtl="0" eaLnBrk="1" latinLnBrk="0" hangingPunct="1">
                <a:defRPr lang="en-US" sz="1800" kern="1200" dirty="0" smtClean="0">
                  <a:solidFill>
                    <a:schemeClr val="tx1"/>
                  </a:solidFill>
                  <a:latin typeface="+mn-lt"/>
                  <a:ea typeface="+mn-ea"/>
                  <a:cs typeface="+mn-cs"/>
                </a:defRPr>
              </a:lvl4pPr>
              <a:lvl5pPr marL="1828800" algn="l" defTabSz="457200" rtl="0" eaLnBrk="1" latinLnBrk="0" hangingPunct="1">
                <a:buNone/>
                <a:defRPr lang="en-US" sz="1800" kern="1200" dirty="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65000"/>
                </a:lnSpc>
              </a:pPr>
              <a:r>
                <a:rPr lang="en-US" sz="4800" spc="-400" dirty="0" smtClean="0">
                  <a:solidFill>
                    <a:schemeClr val="tx2"/>
                  </a:solidFill>
                </a:rPr>
                <a:t>63M</a:t>
              </a:r>
              <a:endParaRPr lang="en-US" sz="4400" spc="-100" dirty="0">
                <a:solidFill>
                  <a:schemeClr val="tx2"/>
                </a:solidFill>
              </a:endParaRPr>
            </a:p>
          </p:txBody>
        </p:sp>
        <p:grpSp>
          <p:nvGrpSpPr>
            <p:cNvPr id="16" name="Group 15"/>
            <p:cNvGrpSpPr/>
            <p:nvPr/>
          </p:nvGrpSpPr>
          <p:grpSpPr>
            <a:xfrm>
              <a:off x="0" y="4326293"/>
              <a:ext cx="2588615" cy="409825"/>
              <a:chOff x="399429" y="3658569"/>
              <a:chExt cx="3633673" cy="661236"/>
            </a:xfrm>
          </p:grpSpPr>
          <p:sp>
            <p:nvSpPr>
              <p:cNvPr id="18" name="Right Triangle 17"/>
              <p:cNvSpPr/>
              <p:nvPr/>
            </p:nvSpPr>
            <p:spPr>
              <a:xfrm rot="5400000">
                <a:off x="3907752" y="4194456"/>
                <a:ext cx="95286" cy="155412"/>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5000"/>
                  </a:lnSpc>
                </a:pPr>
                <a:endParaRPr lang="en-US" sz="2000" spc="300" dirty="0" smtClean="0"/>
              </a:p>
            </p:txBody>
          </p:sp>
          <p:sp>
            <p:nvSpPr>
              <p:cNvPr id="19" name="Rectangle 18"/>
              <p:cNvSpPr/>
              <p:nvPr/>
            </p:nvSpPr>
            <p:spPr>
              <a:xfrm>
                <a:off x="399429" y="3658569"/>
                <a:ext cx="3633673" cy="568420"/>
              </a:xfrm>
              <a:prstGeom prst="rect">
                <a:avLst/>
              </a:prstGeom>
              <a:gradFill>
                <a:gsLst>
                  <a:gs pos="52000">
                    <a:srgbClr val="9A0A25"/>
                  </a:gs>
                  <a:gs pos="50000">
                    <a:srgbClr val="B90B2C"/>
                  </a:gs>
                </a:gsLst>
                <a:lin ang="5400000" scaled="0"/>
              </a:gradFill>
              <a:ln>
                <a:noFill/>
              </a:ln>
              <a:effectLst>
                <a:outerShdw blurRad="38100" dist="254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ct val="95000"/>
                  </a:lnSpc>
                </a:pPr>
                <a:endParaRPr lang="en-US" sz="1600" b="1" dirty="0"/>
              </a:p>
            </p:txBody>
          </p:sp>
        </p:grpSp>
        <p:sp>
          <p:nvSpPr>
            <p:cNvPr id="17" name="TextBox 16"/>
            <p:cNvSpPr txBox="1"/>
            <p:nvPr/>
          </p:nvSpPr>
          <p:spPr>
            <a:xfrm>
              <a:off x="-81065" y="4326293"/>
              <a:ext cx="2638327" cy="553998"/>
            </a:xfrm>
            <a:prstGeom prst="rect">
              <a:avLst/>
            </a:prstGeom>
          </p:spPr>
          <p:txBody>
            <a:bodyPr wrap="square" rtlCol="0">
              <a:spAutoFit/>
            </a:bodyPr>
            <a:lstStyle/>
            <a:p>
              <a:pPr lvl="0" algn="r"/>
              <a:r>
                <a:rPr lang="en-US" sz="1400" b="1" dirty="0" smtClean="0">
                  <a:solidFill>
                    <a:schemeClr val="bg1"/>
                  </a:solidFill>
                </a:rPr>
                <a:t>AD AUCTIONS</a:t>
              </a:r>
            </a:p>
            <a:p>
              <a:pPr lvl="0" algn="r"/>
              <a:endParaRPr lang="en-US" sz="1600" b="1" dirty="0">
                <a:solidFill>
                  <a:schemeClr val="bg1"/>
                </a:solidFill>
              </a:endParaRPr>
            </a:p>
          </p:txBody>
        </p:sp>
      </p:grpSp>
      <p:grpSp>
        <p:nvGrpSpPr>
          <p:cNvPr id="20" name="Group 19"/>
          <p:cNvGrpSpPr/>
          <p:nvPr/>
        </p:nvGrpSpPr>
        <p:grpSpPr>
          <a:xfrm>
            <a:off x="7276605" y="3356005"/>
            <a:ext cx="1662466" cy="1662466"/>
            <a:chOff x="631564" y="883084"/>
            <a:chExt cx="2857501" cy="2857502"/>
          </a:xfrm>
        </p:grpSpPr>
        <p:pic>
          <p:nvPicPr>
            <p:cNvPr id="21" name="Picture 2" descr="http://lapknew.com/wp-content/uploads/2013/12/-stopwatch-2-0-5-2.png"/>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31564" y="883084"/>
              <a:ext cx="2857501" cy="285750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2" name="Oval 21"/>
            <p:cNvSpPr/>
            <p:nvPr/>
          </p:nvSpPr>
          <p:spPr>
            <a:xfrm>
              <a:off x="1377862" y="1615857"/>
              <a:ext cx="1427968" cy="1453021"/>
            </a:xfrm>
            <a:prstGeom prst="ellipse">
              <a:avLst/>
            </a:prstGeom>
            <a:solidFill>
              <a:schemeClr val="tx1">
                <a:lumMod val="75000"/>
                <a:lumOff val="25000"/>
              </a:schemeClr>
            </a:solidFill>
            <a:ln>
              <a:solidFill>
                <a:schemeClr val="tx1">
                  <a:lumMod val="75000"/>
                  <a:lumOff val="25000"/>
                </a:schemeClr>
              </a:solidFill>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ln>
                  <a:solidFill>
                    <a:schemeClr val="tx1">
                      <a:lumMod val="95000"/>
                      <a:lumOff val="5000"/>
                    </a:schemeClr>
                  </a:solidFill>
                </a:ln>
              </a:endParaRPr>
            </a:p>
          </p:txBody>
        </p:sp>
        <p:sp>
          <p:nvSpPr>
            <p:cNvPr id="23" name="TextBox 22"/>
            <p:cNvSpPr txBox="1"/>
            <p:nvPr/>
          </p:nvSpPr>
          <p:spPr>
            <a:xfrm>
              <a:off x="1251435" y="1919839"/>
              <a:ext cx="1728592" cy="793525"/>
            </a:xfrm>
            <a:prstGeom prst="rect">
              <a:avLst/>
            </a:prstGeom>
            <a:noFill/>
          </p:spPr>
          <p:txBody>
            <a:bodyPr wrap="square" rtlCol="0">
              <a:spAutoFit/>
            </a:bodyPr>
            <a:lstStyle/>
            <a:p>
              <a:r>
                <a:rPr lang="en-US" sz="2400" b="1" dirty="0">
                  <a:solidFill>
                    <a:schemeClr val="bg1">
                      <a:lumMod val="75000"/>
                    </a:schemeClr>
                  </a:solidFill>
                  <a:latin typeface="Arial" panose="020B0604020202020204" pitchFamily="34" charset="0"/>
                  <a:cs typeface="Arial" panose="020B0604020202020204" pitchFamily="34" charset="0"/>
                </a:rPr>
                <a:t>00:</a:t>
              </a:r>
              <a:r>
                <a:rPr lang="en-US" sz="2400" b="1" dirty="0" smtClean="0">
                  <a:solidFill>
                    <a:schemeClr val="bg1">
                      <a:lumMod val="75000"/>
                    </a:schemeClr>
                  </a:solidFill>
                  <a:latin typeface="Arial" panose="020B0604020202020204" pitchFamily="34" charset="0"/>
                  <a:cs typeface="Arial" panose="020B0604020202020204" pitchFamily="34" charset="0"/>
                </a:rPr>
                <a:t>03</a:t>
              </a:r>
              <a:endParaRPr lang="en-US" sz="2400" b="1" dirty="0">
                <a:solidFill>
                  <a:schemeClr val="bg1">
                    <a:lumMod val="7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588287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omscore Slide.tif"/>
          <p:cNvPicPr>
            <a:picLocks noChangeAspect="1"/>
          </p:cNvPicPr>
          <p:nvPr/>
        </p:nvPicPr>
        <p:blipFill rotWithShape="1">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0" y="0"/>
            <a:ext cx="9144000" cy="5143500"/>
          </a:xfrm>
          <a:prstGeom prst="rect">
            <a:avLst/>
          </a:prstGeom>
        </p:spPr>
      </p:pic>
      <p:grpSp>
        <p:nvGrpSpPr>
          <p:cNvPr id="5" name="Group 4"/>
          <p:cNvGrpSpPr/>
          <p:nvPr/>
        </p:nvGrpSpPr>
        <p:grpSpPr>
          <a:xfrm>
            <a:off x="0" y="3700530"/>
            <a:ext cx="2588615" cy="1312047"/>
            <a:chOff x="0" y="3562350"/>
            <a:chExt cx="2588615" cy="1312047"/>
          </a:xfrm>
        </p:grpSpPr>
        <p:sp>
          <p:nvSpPr>
            <p:cNvPr id="7" name="Rectangle 6"/>
            <p:cNvSpPr/>
            <p:nvPr/>
          </p:nvSpPr>
          <p:spPr>
            <a:xfrm>
              <a:off x="2" y="4617222"/>
              <a:ext cx="2481909" cy="2571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5000"/>
                </a:lnSpc>
              </a:pPr>
              <a:endParaRPr lang="en-US" sz="2000" b="1" dirty="0" smtClean="0"/>
            </a:p>
          </p:txBody>
        </p:sp>
        <p:sp>
          <p:nvSpPr>
            <p:cNvPr id="8" name="Rectangle 7"/>
            <p:cNvSpPr/>
            <p:nvPr/>
          </p:nvSpPr>
          <p:spPr>
            <a:xfrm>
              <a:off x="2" y="3562350"/>
              <a:ext cx="2481910" cy="12954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b="1" dirty="0">
                <a:solidFill>
                  <a:schemeClr val="lt1">
                    <a:alpha val="52000"/>
                  </a:schemeClr>
                </a:solidFill>
              </a:endParaRPr>
            </a:p>
          </p:txBody>
        </p:sp>
        <p:sp>
          <p:nvSpPr>
            <p:cNvPr id="9" name="Text Placeholder 25"/>
            <p:cNvSpPr txBox="1">
              <a:spLocks/>
            </p:cNvSpPr>
            <p:nvPr/>
          </p:nvSpPr>
          <p:spPr>
            <a:xfrm>
              <a:off x="549320" y="3616893"/>
              <a:ext cx="2005678" cy="747524"/>
            </a:xfrm>
            <a:prstGeom prst="rect">
              <a:avLst/>
            </a:prstGeom>
          </p:spPr>
          <p:txBody>
            <a:bodyPr vert="horz" wrap="square" lIns="91440" tIns="45720" rIns="91440" bIns="45720" rtlCol="0" anchor="b" anchorCtr="0">
              <a:noAutofit/>
            </a:bodyPr>
            <a:lstStyle>
              <a:defPPr>
                <a:defRPr lang="en-US"/>
              </a:defPPr>
              <a:lvl1pPr marL="0" algn="ctr" defTabSz="457200" rtl="0" eaLnBrk="1" latinLnBrk="0" hangingPunct="1">
                <a:defRPr lang="en-US" sz="7300" b="1" kern="1200" cap="all" baseline="0" dirty="0" smtClean="0">
                  <a:solidFill>
                    <a:schemeClr val="tx2">
                      <a:lumMod val="75000"/>
                    </a:schemeClr>
                  </a:solidFill>
                  <a:latin typeface="+mn-lt"/>
                  <a:ea typeface="+mn-ea"/>
                  <a:cs typeface="Arial"/>
                </a:defRPr>
              </a:lvl1pPr>
              <a:lvl2pPr marL="457200" algn="l" defTabSz="457200" rtl="0" eaLnBrk="1" latinLnBrk="0" hangingPunct="1">
                <a:defRPr lang="en-US" sz="1800" kern="1200" dirty="0" smtClean="0">
                  <a:solidFill>
                    <a:schemeClr val="tx1"/>
                  </a:solidFill>
                  <a:latin typeface="+mn-lt"/>
                  <a:ea typeface="+mn-ea"/>
                  <a:cs typeface="+mn-cs"/>
                </a:defRPr>
              </a:lvl2pPr>
              <a:lvl3pPr marL="914400" algn="l" defTabSz="457200" rtl="0" eaLnBrk="1" latinLnBrk="0" hangingPunct="1">
                <a:defRPr lang="en-US" sz="1800" kern="1200" dirty="0" smtClean="0">
                  <a:solidFill>
                    <a:schemeClr val="tx1"/>
                  </a:solidFill>
                  <a:latin typeface="+mn-lt"/>
                  <a:ea typeface="+mn-ea"/>
                  <a:cs typeface="+mn-cs"/>
                </a:defRPr>
              </a:lvl3pPr>
              <a:lvl4pPr marL="1371600" algn="l" defTabSz="457200" rtl="0" eaLnBrk="1" latinLnBrk="0" hangingPunct="1">
                <a:defRPr lang="en-US" sz="1800" kern="1200" dirty="0" smtClean="0">
                  <a:solidFill>
                    <a:schemeClr val="tx1"/>
                  </a:solidFill>
                  <a:latin typeface="+mn-lt"/>
                  <a:ea typeface="+mn-ea"/>
                  <a:cs typeface="+mn-cs"/>
                </a:defRPr>
              </a:lvl4pPr>
              <a:lvl5pPr marL="1828800" algn="l" defTabSz="457200" rtl="0" eaLnBrk="1" latinLnBrk="0" hangingPunct="1">
                <a:buNone/>
                <a:defRPr lang="en-US" sz="1800" kern="1200" dirty="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65000"/>
                </a:lnSpc>
              </a:pPr>
              <a:r>
                <a:rPr lang="en-US" sz="4800" spc="-400" dirty="0" smtClean="0">
                  <a:solidFill>
                    <a:schemeClr val="tx2"/>
                  </a:solidFill>
                </a:rPr>
                <a:t>39M</a:t>
              </a:r>
              <a:endParaRPr lang="en-US" sz="4400" spc="-100" dirty="0">
                <a:solidFill>
                  <a:schemeClr val="tx2"/>
                </a:solidFill>
              </a:endParaRPr>
            </a:p>
          </p:txBody>
        </p:sp>
        <p:grpSp>
          <p:nvGrpSpPr>
            <p:cNvPr id="10" name="Group 9"/>
            <p:cNvGrpSpPr/>
            <p:nvPr/>
          </p:nvGrpSpPr>
          <p:grpSpPr>
            <a:xfrm>
              <a:off x="0" y="4326293"/>
              <a:ext cx="2588615" cy="409825"/>
              <a:chOff x="399429" y="3658569"/>
              <a:chExt cx="3633673" cy="661236"/>
            </a:xfrm>
          </p:grpSpPr>
          <p:sp>
            <p:nvSpPr>
              <p:cNvPr id="12" name="Right Triangle 11"/>
              <p:cNvSpPr/>
              <p:nvPr/>
            </p:nvSpPr>
            <p:spPr>
              <a:xfrm rot="5400000">
                <a:off x="3907752" y="4194456"/>
                <a:ext cx="95286" cy="155412"/>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5000"/>
                  </a:lnSpc>
                </a:pPr>
                <a:endParaRPr lang="en-US" sz="2000" spc="300" dirty="0" smtClean="0"/>
              </a:p>
            </p:txBody>
          </p:sp>
          <p:sp>
            <p:nvSpPr>
              <p:cNvPr id="13" name="Rectangle 12"/>
              <p:cNvSpPr/>
              <p:nvPr/>
            </p:nvSpPr>
            <p:spPr>
              <a:xfrm>
                <a:off x="399429" y="3658569"/>
                <a:ext cx="3633673" cy="568420"/>
              </a:xfrm>
              <a:prstGeom prst="rect">
                <a:avLst/>
              </a:prstGeom>
              <a:gradFill>
                <a:gsLst>
                  <a:gs pos="52000">
                    <a:srgbClr val="9A0A25"/>
                  </a:gs>
                  <a:gs pos="50000">
                    <a:srgbClr val="B90B2C"/>
                  </a:gs>
                </a:gsLst>
                <a:lin ang="5400000" scaled="0"/>
              </a:gradFill>
              <a:ln>
                <a:noFill/>
              </a:ln>
              <a:effectLst>
                <a:outerShdw blurRad="38100" dist="254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ct val="95000"/>
                  </a:lnSpc>
                </a:pPr>
                <a:endParaRPr lang="en-US" sz="1600" b="1" dirty="0"/>
              </a:p>
            </p:txBody>
          </p:sp>
        </p:grpSp>
        <p:sp>
          <p:nvSpPr>
            <p:cNvPr id="11" name="TextBox 10"/>
            <p:cNvSpPr txBox="1"/>
            <p:nvPr/>
          </p:nvSpPr>
          <p:spPr>
            <a:xfrm>
              <a:off x="81280" y="4326293"/>
              <a:ext cx="2286813" cy="307777"/>
            </a:xfrm>
            <a:prstGeom prst="rect">
              <a:avLst/>
            </a:prstGeom>
          </p:spPr>
          <p:txBody>
            <a:bodyPr wrap="square" rtlCol="0">
              <a:spAutoFit/>
            </a:bodyPr>
            <a:lstStyle/>
            <a:p>
              <a:pPr lvl="0" algn="r"/>
              <a:r>
                <a:rPr lang="en-US" sz="1400" b="1" dirty="0" smtClean="0">
                  <a:solidFill>
                    <a:schemeClr val="bg1"/>
                  </a:solidFill>
                </a:rPr>
                <a:t>EVENTS</a:t>
              </a:r>
              <a:endParaRPr lang="en-US" sz="1600" b="1" dirty="0">
                <a:solidFill>
                  <a:schemeClr val="bg1"/>
                </a:solidFill>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6082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beatsmusic_web_justforyou.png"/>
          <p:cNvPicPr>
            <a:picLocks noChangeAspect="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74434" y="128265"/>
            <a:ext cx="8363415" cy="5143500"/>
          </a:xfrm>
          <a:prstGeom prst="rect">
            <a:avLst/>
          </a:prstGeom>
        </p:spPr>
      </p:pic>
      <p:pic>
        <p:nvPicPr>
          <p:cNvPr id="6" name="Picture 5" descr="beatsmusic_ios_player.png"/>
          <p:cNvPicPr>
            <a:picLocks noChangeAspect="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796586" y="1026258"/>
            <a:ext cx="2143711" cy="4117242"/>
          </a:xfrm>
          <a:prstGeom prst="rect">
            <a:avLst/>
          </a:prstGeom>
        </p:spPr>
      </p:pic>
      <p:pic>
        <p:nvPicPr>
          <p:cNvPr id="12" name="Picture 11" descr="beatsmusic-vert-color.png"/>
          <p:cNvPicPr>
            <a:picLocks noChangeAspect="1"/>
          </p:cNvPicPr>
          <p:nvPr/>
        </p:nvPicPr>
        <p:blipFill rotWithShape="1">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249767" y="-99485"/>
            <a:ext cx="2973211" cy="924277"/>
          </a:xfrm>
          <a:prstGeom prst="rect">
            <a:avLst/>
          </a:prstGeom>
        </p:spPr>
      </p:pic>
      <p:grpSp>
        <p:nvGrpSpPr>
          <p:cNvPr id="11" name="Group 10"/>
          <p:cNvGrpSpPr/>
          <p:nvPr/>
        </p:nvGrpSpPr>
        <p:grpSpPr>
          <a:xfrm>
            <a:off x="0" y="3700530"/>
            <a:ext cx="2588615" cy="1312047"/>
            <a:chOff x="0" y="3562350"/>
            <a:chExt cx="2588615" cy="1312047"/>
          </a:xfrm>
        </p:grpSpPr>
        <p:sp>
          <p:nvSpPr>
            <p:cNvPr id="13" name="Rectangle 12"/>
            <p:cNvSpPr/>
            <p:nvPr/>
          </p:nvSpPr>
          <p:spPr>
            <a:xfrm>
              <a:off x="2" y="4617222"/>
              <a:ext cx="2481909" cy="2571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5000"/>
                </a:lnSpc>
              </a:pPr>
              <a:endParaRPr lang="en-US" sz="2000" b="1" dirty="0" smtClean="0"/>
            </a:p>
          </p:txBody>
        </p:sp>
        <p:sp>
          <p:nvSpPr>
            <p:cNvPr id="14" name="Rectangle 13"/>
            <p:cNvSpPr/>
            <p:nvPr/>
          </p:nvSpPr>
          <p:spPr>
            <a:xfrm>
              <a:off x="2" y="3562350"/>
              <a:ext cx="2481910" cy="12954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b="1" dirty="0">
                <a:solidFill>
                  <a:schemeClr val="lt1">
                    <a:alpha val="52000"/>
                  </a:schemeClr>
                </a:solidFill>
              </a:endParaRPr>
            </a:p>
          </p:txBody>
        </p:sp>
        <p:sp>
          <p:nvSpPr>
            <p:cNvPr id="15" name="Text Placeholder 25"/>
            <p:cNvSpPr txBox="1">
              <a:spLocks/>
            </p:cNvSpPr>
            <p:nvPr/>
          </p:nvSpPr>
          <p:spPr>
            <a:xfrm>
              <a:off x="549320" y="3616893"/>
              <a:ext cx="2005678" cy="747524"/>
            </a:xfrm>
            <a:prstGeom prst="rect">
              <a:avLst/>
            </a:prstGeom>
          </p:spPr>
          <p:txBody>
            <a:bodyPr vert="horz" wrap="square" lIns="91440" tIns="45720" rIns="91440" bIns="45720" rtlCol="0" anchor="b" anchorCtr="0">
              <a:noAutofit/>
            </a:bodyPr>
            <a:lstStyle>
              <a:defPPr>
                <a:defRPr lang="en-US"/>
              </a:defPPr>
              <a:lvl1pPr marL="0" algn="ctr" defTabSz="457200" rtl="0" eaLnBrk="1" latinLnBrk="0" hangingPunct="1">
                <a:defRPr lang="en-US" sz="7300" b="1" kern="1200" cap="all" baseline="0" dirty="0" smtClean="0">
                  <a:solidFill>
                    <a:schemeClr val="tx2">
                      <a:lumMod val="75000"/>
                    </a:schemeClr>
                  </a:solidFill>
                  <a:latin typeface="+mn-lt"/>
                  <a:ea typeface="+mn-ea"/>
                  <a:cs typeface="Arial"/>
                </a:defRPr>
              </a:lvl1pPr>
              <a:lvl2pPr marL="457200" algn="l" defTabSz="457200" rtl="0" eaLnBrk="1" latinLnBrk="0" hangingPunct="1">
                <a:defRPr lang="en-US" sz="1800" kern="1200" dirty="0" smtClean="0">
                  <a:solidFill>
                    <a:schemeClr val="tx1"/>
                  </a:solidFill>
                  <a:latin typeface="+mn-lt"/>
                  <a:ea typeface="+mn-ea"/>
                  <a:cs typeface="+mn-cs"/>
                </a:defRPr>
              </a:lvl2pPr>
              <a:lvl3pPr marL="914400" algn="l" defTabSz="457200" rtl="0" eaLnBrk="1" latinLnBrk="0" hangingPunct="1">
                <a:defRPr lang="en-US" sz="1800" kern="1200" dirty="0" smtClean="0">
                  <a:solidFill>
                    <a:schemeClr val="tx1"/>
                  </a:solidFill>
                  <a:latin typeface="+mn-lt"/>
                  <a:ea typeface="+mn-ea"/>
                  <a:cs typeface="+mn-cs"/>
                </a:defRPr>
              </a:lvl3pPr>
              <a:lvl4pPr marL="1371600" algn="l" defTabSz="457200" rtl="0" eaLnBrk="1" latinLnBrk="0" hangingPunct="1">
                <a:defRPr lang="en-US" sz="1800" kern="1200" dirty="0" smtClean="0">
                  <a:solidFill>
                    <a:schemeClr val="tx1"/>
                  </a:solidFill>
                  <a:latin typeface="+mn-lt"/>
                  <a:ea typeface="+mn-ea"/>
                  <a:cs typeface="+mn-cs"/>
                </a:defRPr>
              </a:lvl4pPr>
              <a:lvl5pPr marL="1828800" algn="l" defTabSz="457200" rtl="0" eaLnBrk="1" latinLnBrk="0" hangingPunct="1">
                <a:buNone/>
                <a:defRPr lang="en-US" sz="1800" kern="1200" dirty="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65000"/>
                </a:lnSpc>
              </a:pPr>
              <a:r>
                <a:rPr lang="en-US" sz="4800" spc="-400" dirty="0">
                  <a:solidFill>
                    <a:schemeClr val="tx2"/>
                  </a:solidFill>
                </a:rPr>
                <a:t>1</a:t>
              </a:r>
              <a:r>
                <a:rPr lang="en-US" sz="4800" spc="-400" dirty="0" smtClean="0">
                  <a:solidFill>
                    <a:schemeClr val="tx2"/>
                  </a:solidFill>
                </a:rPr>
                <a:t>29K</a:t>
              </a:r>
              <a:endParaRPr lang="en-US" sz="4400" spc="-100" dirty="0">
                <a:solidFill>
                  <a:schemeClr val="tx2"/>
                </a:solidFill>
              </a:endParaRPr>
            </a:p>
          </p:txBody>
        </p:sp>
        <p:grpSp>
          <p:nvGrpSpPr>
            <p:cNvPr id="16" name="Group 15"/>
            <p:cNvGrpSpPr/>
            <p:nvPr/>
          </p:nvGrpSpPr>
          <p:grpSpPr>
            <a:xfrm>
              <a:off x="0" y="4326293"/>
              <a:ext cx="2588615" cy="409825"/>
              <a:chOff x="399429" y="3658569"/>
              <a:chExt cx="3633673" cy="661236"/>
            </a:xfrm>
          </p:grpSpPr>
          <p:sp>
            <p:nvSpPr>
              <p:cNvPr id="18" name="Right Triangle 17"/>
              <p:cNvSpPr/>
              <p:nvPr/>
            </p:nvSpPr>
            <p:spPr>
              <a:xfrm rot="5400000">
                <a:off x="3907752" y="4194456"/>
                <a:ext cx="95286" cy="155412"/>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5000"/>
                  </a:lnSpc>
                </a:pPr>
                <a:endParaRPr lang="en-US" sz="2000" spc="300" dirty="0" smtClean="0"/>
              </a:p>
            </p:txBody>
          </p:sp>
          <p:sp>
            <p:nvSpPr>
              <p:cNvPr id="19" name="Rectangle 18"/>
              <p:cNvSpPr/>
              <p:nvPr/>
            </p:nvSpPr>
            <p:spPr>
              <a:xfrm>
                <a:off x="399429" y="3658569"/>
                <a:ext cx="3633673" cy="568420"/>
              </a:xfrm>
              <a:prstGeom prst="rect">
                <a:avLst/>
              </a:prstGeom>
              <a:gradFill>
                <a:gsLst>
                  <a:gs pos="52000">
                    <a:srgbClr val="9A0A25"/>
                  </a:gs>
                  <a:gs pos="50000">
                    <a:srgbClr val="B90B2C"/>
                  </a:gs>
                </a:gsLst>
                <a:lin ang="5400000" scaled="0"/>
              </a:gradFill>
              <a:ln>
                <a:noFill/>
              </a:ln>
              <a:effectLst>
                <a:outerShdw blurRad="38100" dist="254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ct val="95000"/>
                  </a:lnSpc>
                </a:pPr>
                <a:endParaRPr lang="en-US" sz="1600" b="1" dirty="0"/>
              </a:p>
            </p:txBody>
          </p:sp>
        </p:grpSp>
        <p:sp>
          <p:nvSpPr>
            <p:cNvPr id="17" name="TextBox 16"/>
            <p:cNvSpPr txBox="1"/>
            <p:nvPr/>
          </p:nvSpPr>
          <p:spPr>
            <a:xfrm>
              <a:off x="81280" y="4326293"/>
              <a:ext cx="2286813" cy="307777"/>
            </a:xfrm>
            <a:prstGeom prst="rect">
              <a:avLst/>
            </a:prstGeom>
          </p:spPr>
          <p:txBody>
            <a:bodyPr wrap="square" rtlCol="0">
              <a:spAutoFit/>
            </a:bodyPr>
            <a:lstStyle/>
            <a:p>
              <a:pPr lvl="0" algn="r"/>
              <a:r>
                <a:rPr lang="en-US" sz="1400" b="1" dirty="0" smtClean="0">
                  <a:solidFill>
                    <a:schemeClr val="bg1"/>
                  </a:solidFill>
                </a:rPr>
                <a:t>RECCOMENDATIONS</a:t>
              </a:r>
              <a:endParaRPr lang="en-US" sz="1600" b="1" dirty="0">
                <a:solidFill>
                  <a:schemeClr val="bg1"/>
                </a:solidFill>
              </a:endParaRPr>
            </a:p>
          </p:txBody>
        </p:sp>
      </p:grpSp>
      <p:grpSp>
        <p:nvGrpSpPr>
          <p:cNvPr id="20" name="Group 19"/>
          <p:cNvGrpSpPr/>
          <p:nvPr/>
        </p:nvGrpSpPr>
        <p:grpSpPr>
          <a:xfrm>
            <a:off x="7276605" y="3356005"/>
            <a:ext cx="1662466" cy="1662466"/>
            <a:chOff x="631564" y="883084"/>
            <a:chExt cx="2857501" cy="2857502"/>
          </a:xfrm>
        </p:grpSpPr>
        <p:pic>
          <p:nvPicPr>
            <p:cNvPr id="21" name="Picture 2" descr="http://lapknew.com/wp-content/uploads/2013/12/-stopwatch-2-0-5-2.png"/>
            <p:cNvPicPr>
              <a:picLocks noChangeAspect="1" noChangeArrowheads="1"/>
            </p:cNvPicPr>
            <p:nvPr/>
          </p:nvPicPr>
          <p:blipFill>
            <a:blip r:embed="rId6"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31564" y="883084"/>
              <a:ext cx="2857501" cy="285750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2" name="Oval 21"/>
            <p:cNvSpPr/>
            <p:nvPr/>
          </p:nvSpPr>
          <p:spPr>
            <a:xfrm>
              <a:off x="1377862" y="1615857"/>
              <a:ext cx="1427968" cy="1453021"/>
            </a:xfrm>
            <a:prstGeom prst="ellipse">
              <a:avLst/>
            </a:prstGeom>
            <a:solidFill>
              <a:schemeClr val="tx1">
                <a:lumMod val="75000"/>
                <a:lumOff val="25000"/>
              </a:schemeClr>
            </a:solidFill>
            <a:ln>
              <a:solidFill>
                <a:schemeClr val="tx1">
                  <a:lumMod val="75000"/>
                  <a:lumOff val="25000"/>
                </a:schemeClr>
              </a:solidFill>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ln>
                  <a:solidFill>
                    <a:schemeClr val="tx1">
                      <a:lumMod val="95000"/>
                      <a:lumOff val="5000"/>
                    </a:schemeClr>
                  </a:solidFill>
                </a:ln>
              </a:endParaRPr>
            </a:p>
          </p:txBody>
        </p:sp>
        <p:sp>
          <p:nvSpPr>
            <p:cNvPr id="23" name="TextBox 22"/>
            <p:cNvSpPr txBox="1"/>
            <p:nvPr/>
          </p:nvSpPr>
          <p:spPr>
            <a:xfrm>
              <a:off x="1251435" y="1919839"/>
              <a:ext cx="1728592" cy="793525"/>
            </a:xfrm>
            <a:prstGeom prst="rect">
              <a:avLst/>
            </a:prstGeom>
            <a:noFill/>
          </p:spPr>
          <p:txBody>
            <a:bodyPr wrap="square" rtlCol="0">
              <a:spAutoFit/>
            </a:bodyPr>
            <a:lstStyle/>
            <a:p>
              <a:r>
                <a:rPr lang="en-US" sz="2400" b="1" dirty="0">
                  <a:solidFill>
                    <a:schemeClr val="bg1">
                      <a:lumMod val="75000"/>
                    </a:schemeClr>
                  </a:solidFill>
                  <a:latin typeface="Arial" panose="020B0604020202020204" pitchFamily="34" charset="0"/>
                  <a:cs typeface="Arial" panose="020B0604020202020204" pitchFamily="34" charset="0"/>
                </a:rPr>
                <a:t>00:</a:t>
              </a:r>
              <a:r>
                <a:rPr lang="en-US" sz="2400" b="1" dirty="0" smtClean="0">
                  <a:solidFill>
                    <a:schemeClr val="bg1">
                      <a:lumMod val="75000"/>
                    </a:schemeClr>
                  </a:solidFill>
                  <a:latin typeface="Arial" panose="020B0604020202020204" pitchFamily="34" charset="0"/>
                  <a:cs typeface="Arial" panose="020B0604020202020204" pitchFamily="34" charset="0"/>
                </a:rPr>
                <a:t>02</a:t>
              </a:r>
              <a:endParaRPr lang="en-US" sz="2400" b="1" dirty="0">
                <a:solidFill>
                  <a:schemeClr val="bg1">
                    <a:lumMod val="7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0048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Stock_000001867382Medium.jpg"/>
          <p:cNvPicPr>
            <a:picLocks noChangeAspect="1"/>
          </p:cNvPicPr>
          <p:nvPr/>
        </p:nvPicPr>
        <p:blipFill rotWithShape="1">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1" y="0"/>
            <a:ext cx="9144001" cy="5143500"/>
          </a:xfrm>
          <a:prstGeom prst="rect">
            <a:avLst/>
          </a:prstGeom>
        </p:spPr>
      </p:pic>
      <p:sp>
        <p:nvSpPr>
          <p:cNvPr id="2" name="Title 1"/>
          <p:cNvSpPr>
            <a:spLocks noGrp="1"/>
          </p:cNvSpPr>
          <p:nvPr>
            <p:ph type="title"/>
          </p:nvPr>
        </p:nvSpPr>
        <p:spPr>
          <a:xfrm>
            <a:off x="-67560" y="2750781"/>
            <a:ext cx="5215492" cy="2649390"/>
          </a:xfrm>
        </p:spPr>
        <p:txBody>
          <a:bodyPr>
            <a:noAutofit/>
          </a:bodyPr>
          <a:lstStyle/>
          <a:p>
            <a:pPr algn="ctr"/>
            <a:r>
              <a:rPr lang="en-US" sz="5400" b="1" dirty="0" smtClean="0">
                <a:solidFill>
                  <a:srgbClr val="FFFFFF"/>
                </a:solidFill>
                <a:latin typeface="Calibri"/>
                <a:cs typeface="Calibri"/>
              </a:rPr>
              <a:t>Using Hadoop to Prevent </a:t>
            </a:r>
            <a:r>
              <a:rPr lang="en-US" sz="5400" b="1" dirty="0">
                <a:solidFill>
                  <a:srgbClr val="FFFFFF"/>
                </a:solidFill>
                <a:latin typeface="Calibri"/>
                <a:cs typeface="Calibri"/>
              </a:rPr>
              <a:t>F</a:t>
            </a:r>
            <a:r>
              <a:rPr lang="en-US" sz="5400" b="1" dirty="0" smtClean="0">
                <a:solidFill>
                  <a:srgbClr val="FFFFFF"/>
                </a:solidFill>
                <a:latin typeface="Calibri"/>
                <a:cs typeface="Calibri"/>
              </a:rPr>
              <a:t>raud</a:t>
            </a:r>
            <a:endParaRPr lang="en-US" sz="1800" b="1" dirty="0">
              <a:solidFill>
                <a:srgbClr val="FFFFFF"/>
              </a:solidFill>
              <a:latin typeface="Calibri"/>
              <a:cs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5097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MinuteSort Slide option 2.tif"/>
          <p:cNvPicPr>
            <a:picLocks noChangeAspect="1"/>
          </p:cNvPicPr>
          <p:nvPr/>
        </p:nvPicPr>
        <p:blipFill rotWithShape="1">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0" y="0"/>
            <a:ext cx="9144000" cy="5143500"/>
          </a:xfrm>
          <a:prstGeom prst="rect">
            <a:avLst/>
          </a:prstGeom>
        </p:spPr>
      </p:pic>
      <p:grpSp>
        <p:nvGrpSpPr>
          <p:cNvPr id="4" name="Group 3"/>
          <p:cNvGrpSpPr/>
          <p:nvPr/>
        </p:nvGrpSpPr>
        <p:grpSpPr>
          <a:xfrm>
            <a:off x="6950693" y="3300993"/>
            <a:ext cx="1662466" cy="1662466"/>
            <a:chOff x="631564" y="883084"/>
            <a:chExt cx="2857501" cy="2857502"/>
          </a:xfrm>
        </p:grpSpPr>
        <p:pic>
          <p:nvPicPr>
            <p:cNvPr id="5" name="Picture 2" descr="http://lapknew.com/wp-content/uploads/2013/12/-stopwatch-2-0-5-2.png"/>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31564" y="883084"/>
              <a:ext cx="2857501" cy="285750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Oval 5"/>
            <p:cNvSpPr/>
            <p:nvPr/>
          </p:nvSpPr>
          <p:spPr>
            <a:xfrm>
              <a:off x="1377862" y="1615857"/>
              <a:ext cx="1427968" cy="1453021"/>
            </a:xfrm>
            <a:prstGeom prst="ellipse">
              <a:avLst/>
            </a:prstGeom>
            <a:solidFill>
              <a:schemeClr val="tx1">
                <a:lumMod val="75000"/>
                <a:lumOff val="25000"/>
              </a:schemeClr>
            </a:solidFill>
            <a:ln>
              <a:solidFill>
                <a:schemeClr val="tx1">
                  <a:lumMod val="75000"/>
                  <a:lumOff val="25000"/>
                </a:schemeClr>
              </a:solidFill>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ln>
                  <a:solidFill>
                    <a:schemeClr val="tx1">
                      <a:lumMod val="95000"/>
                      <a:lumOff val="5000"/>
                    </a:schemeClr>
                  </a:solidFill>
                </a:ln>
              </a:endParaRPr>
            </a:p>
          </p:txBody>
        </p:sp>
        <p:sp>
          <p:nvSpPr>
            <p:cNvPr id="7" name="TextBox 6"/>
            <p:cNvSpPr txBox="1"/>
            <p:nvPr/>
          </p:nvSpPr>
          <p:spPr>
            <a:xfrm>
              <a:off x="1251435" y="1919839"/>
              <a:ext cx="1728592" cy="793525"/>
            </a:xfrm>
            <a:prstGeom prst="rect">
              <a:avLst/>
            </a:prstGeom>
            <a:noFill/>
          </p:spPr>
          <p:txBody>
            <a:bodyPr wrap="square" rtlCol="0">
              <a:spAutoFit/>
            </a:bodyPr>
            <a:lstStyle/>
            <a:p>
              <a:r>
                <a:rPr lang="en-US" sz="2400" b="1" dirty="0">
                  <a:solidFill>
                    <a:schemeClr val="bg1">
                      <a:lumMod val="75000"/>
                    </a:schemeClr>
                  </a:solidFill>
                  <a:latin typeface="Arial" panose="020B0604020202020204" pitchFamily="34" charset="0"/>
                  <a:cs typeface="Arial" panose="020B0604020202020204" pitchFamily="34" charset="0"/>
                </a:rPr>
                <a:t>00:</a:t>
              </a:r>
              <a:r>
                <a:rPr lang="en-US" sz="2400" b="1" dirty="0" smtClean="0">
                  <a:solidFill>
                    <a:schemeClr val="bg1">
                      <a:lumMod val="75000"/>
                    </a:schemeClr>
                  </a:solidFill>
                  <a:latin typeface="Arial" panose="020B0604020202020204" pitchFamily="34" charset="0"/>
                  <a:cs typeface="Arial" panose="020B0604020202020204" pitchFamily="34" charset="0"/>
                </a:rPr>
                <a:t>01</a:t>
              </a:r>
              <a:endParaRPr lang="en-US" sz="2400" b="1" dirty="0">
                <a:solidFill>
                  <a:schemeClr val="bg1">
                    <a:lumMod val="75000"/>
                  </a:schemeClr>
                </a:solidFill>
                <a:latin typeface="Arial" panose="020B0604020202020204" pitchFamily="34" charset="0"/>
                <a:cs typeface="Arial" panose="020B0604020202020204" pitchFamily="34" charset="0"/>
              </a:endParaRPr>
            </a:p>
          </p:txBody>
        </p:sp>
      </p:grpSp>
      <p:grpSp>
        <p:nvGrpSpPr>
          <p:cNvPr id="8" name="Group 7"/>
          <p:cNvGrpSpPr/>
          <p:nvPr/>
        </p:nvGrpSpPr>
        <p:grpSpPr>
          <a:xfrm>
            <a:off x="0" y="3700530"/>
            <a:ext cx="2588615" cy="1317941"/>
            <a:chOff x="0" y="3562350"/>
            <a:chExt cx="2588615" cy="1317941"/>
          </a:xfrm>
        </p:grpSpPr>
        <p:sp>
          <p:nvSpPr>
            <p:cNvPr id="9" name="Rectangle 8"/>
            <p:cNvSpPr/>
            <p:nvPr/>
          </p:nvSpPr>
          <p:spPr>
            <a:xfrm>
              <a:off x="2" y="4617222"/>
              <a:ext cx="2481909" cy="2571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5000"/>
                </a:lnSpc>
              </a:pPr>
              <a:endParaRPr lang="en-US" sz="2000" b="1" dirty="0" smtClean="0"/>
            </a:p>
          </p:txBody>
        </p:sp>
        <p:sp>
          <p:nvSpPr>
            <p:cNvPr id="10" name="Rectangle 9"/>
            <p:cNvSpPr/>
            <p:nvPr/>
          </p:nvSpPr>
          <p:spPr>
            <a:xfrm>
              <a:off x="2" y="3562350"/>
              <a:ext cx="2481910" cy="12954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b="1" dirty="0">
                <a:solidFill>
                  <a:schemeClr val="lt1">
                    <a:alpha val="52000"/>
                  </a:schemeClr>
                </a:solidFill>
              </a:endParaRPr>
            </a:p>
          </p:txBody>
        </p:sp>
        <p:sp>
          <p:nvSpPr>
            <p:cNvPr id="11" name="Text Placeholder 25"/>
            <p:cNvSpPr txBox="1">
              <a:spLocks/>
            </p:cNvSpPr>
            <p:nvPr/>
          </p:nvSpPr>
          <p:spPr>
            <a:xfrm>
              <a:off x="549320" y="3616893"/>
              <a:ext cx="2005678" cy="747524"/>
            </a:xfrm>
            <a:prstGeom prst="rect">
              <a:avLst/>
            </a:prstGeom>
          </p:spPr>
          <p:txBody>
            <a:bodyPr vert="horz" wrap="square" lIns="91440" tIns="45720" rIns="91440" bIns="45720" rtlCol="0" anchor="b" anchorCtr="0">
              <a:noAutofit/>
            </a:bodyPr>
            <a:lstStyle>
              <a:defPPr>
                <a:defRPr lang="en-US"/>
              </a:defPPr>
              <a:lvl1pPr marL="0" algn="ctr" defTabSz="457200" rtl="0" eaLnBrk="1" latinLnBrk="0" hangingPunct="1">
                <a:defRPr lang="en-US" sz="7300" b="1" kern="1200" cap="all" baseline="0" dirty="0" smtClean="0">
                  <a:solidFill>
                    <a:schemeClr val="tx2">
                      <a:lumMod val="75000"/>
                    </a:schemeClr>
                  </a:solidFill>
                  <a:latin typeface="+mn-lt"/>
                  <a:ea typeface="+mn-ea"/>
                  <a:cs typeface="Arial"/>
                </a:defRPr>
              </a:lvl1pPr>
              <a:lvl2pPr marL="457200" algn="l" defTabSz="457200" rtl="0" eaLnBrk="1" latinLnBrk="0" hangingPunct="1">
                <a:defRPr lang="en-US" sz="1800" kern="1200" dirty="0" smtClean="0">
                  <a:solidFill>
                    <a:schemeClr val="tx1"/>
                  </a:solidFill>
                  <a:latin typeface="+mn-lt"/>
                  <a:ea typeface="+mn-ea"/>
                  <a:cs typeface="+mn-cs"/>
                </a:defRPr>
              </a:lvl2pPr>
              <a:lvl3pPr marL="914400" algn="l" defTabSz="457200" rtl="0" eaLnBrk="1" latinLnBrk="0" hangingPunct="1">
                <a:defRPr lang="en-US" sz="1800" kern="1200" dirty="0" smtClean="0">
                  <a:solidFill>
                    <a:schemeClr val="tx1"/>
                  </a:solidFill>
                  <a:latin typeface="+mn-lt"/>
                  <a:ea typeface="+mn-ea"/>
                  <a:cs typeface="+mn-cs"/>
                </a:defRPr>
              </a:lvl3pPr>
              <a:lvl4pPr marL="1371600" algn="l" defTabSz="457200" rtl="0" eaLnBrk="1" latinLnBrk="0" hangingPunct="1">
                <a:defRPr lang="en-US" sz="1800" kern="1200" dirty="0" smtClean="0">
                  <a:solidFill>
                    <a:schemeClr val="tx1"/>
                  </a:solidFill>
                  <a:latin typeface="+mn-lt"/>
                  <a:ea typeface="+mn-ea"/>
                  <a:cs typeface="+mn-cs"/>
                </a:defRPr>
              </a:lvl4pPr>
              <a:lvl5pPr marL="1828800" algn="l" defTabSz="457200" rtl="0" eaLnBrk="1" latinLnBrk="0" hangingPunct="1">
                <a:buNone/>
                <a:defRPr lang="en-US" sz="1800" kern="1200" dirty="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65000"/>
                </a:lnSpc>
              </a:pPr>
              <a:r>
                <a:rPr lang="en-US" sz="4800" spc="-400" dirty="0" smtClean="0">
                  <a:solidFill>
                    <a:schemeClr val="tx2"/>
                  </a:solidFill>
                </a:rPr>
                <a:t>1.65TB</a:t>
              </a:r>
              <a:endParaRPr lang="en-US" sz="4400" spc="-100" dirty="0">
                <a:solidFill>
                  <a:schemeClr val="tx2"/>
                </a:solidFill>
              </a:endParaRPr>
            </a:p>
          </p:txBody>
        </p:sp>
        <p:grpSp>
          <p:nvGrpSpPr>
            <p:cNvPr id="12" name="Group 11"/>
            <p:cNvGrpSpPr/>
            <p:nvPr/>
          </p:nvGrpSpPr>
          <p:grpSpPr>
            <a:xfrm>
              <a:off x="0" y="4326293"/>
              <a:ext cx="2588615" cy="409825"/>
              <a:chOff x="399429" y="3658569"/>
              <a:chExt cx="3633673" cy="661236"/>
            </a:xfrm>
          </p:grpSpPr>
          <p:sp>
            <p:nvSpPr>
              <p:cNvPr id="14" name="Right Triangle 13"/>
              <p:cNvSpPr/>
              <p:nvPr/>
            </p:nvSpPr>
            <p:spPr>
              <a:xfrm rot="5400000">
                <a:off x="3907752" y="4194456"/>
                <a:ext cx="95286" cy="155412"/>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5000"/>
                  </a:lnSpc>
                </a:pPr>
                <a:endParaRPr lang="en-US" sz="2000" spc="300" dirty="0" smtClean="0"/>
              </a:p>
            </p:txBody>
          </p:sp>
          <p:sp>
            <p:nvSpPr>
              <p:cNvPr id="15" name="Rectangle 14"/>
              <p:cNvSpPr/>
              <p:nvPr/>
            </p:nvSpPr>
            <p:spPr>
              <a:xfrm>
                <a:off x="399429" y="3658569"/>
                <a:ext cx="3633673" cy="568420"/>
              </a:xfrm>
              <a:prstGeom prst="rect">
                <a:avLst/>
              </a:prstGeom>
              <a:gradFill>
                <a:gsLst>
                  <a:gs pos="52000">
                    <a:srgbClr val="9A0A25"/>
                  </a:gs>
                  <a:gs pos="50000">
                    <a:srgbClr val="B90B2C"/>
                  </a:gs>
                </a:gsLst>
                <a:lin ang="5400000" scaled="0"/>
              </a:gradFill>
              <a:ln>
                <a:noFill/>
              </a:ln>
              <a:effectLst>
                <a:outerShdw blurRad="38100" dist="254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ct val="95000"/>
                  </a:lnSpc>
                </a:pPr>
                <a:endParaRPr lang="en-US" sz="1600" b="1" dirty="0"/>
              </a:p>
            </p:txBody>
          </p:sp>
        </p:grpSp>
        <p:sp>
          <p:nvSpPr>
            <p:cNvPr id="13" name="TextBox 12"/>
            <p:cNvSpPr txBox="1"/>
            <p:nvPr/>
          </p:nvSpPr>
          <p:spPr>
            <a:xfrm>
              <a:off x="81280" y="4326293"/>
              <a:ext cx="2286813" cy="553998"/>
            </a:xfrm>
            <a:prstGeom prst="rect">
              <a:avLst/>
            </a:prstGeom>
          </p:spPr>
          <p:txBody>
            <a:bodyPr wrap="square" rtlCol="0">
              <a:spAutoFit/>
            </a:bodyPr>
            <a:lstStyle/>
            <a:p>
              <a:pPr lvl="0" algn="r"/>
              <a:r>
                <a:rPr lang="en-US" sz="1400" b="1" dirty="0" smtClean="0">
                  <a:solidFill>
                    <a:schemeClr val="bg1"/>
                  </a:solidFill>
                </a:rPr>
                <a:t>WITH 298 SERVERS</a:t>
              </a:r>
            </a:p>
            <a:p>
              <a:pPr lvl="0" algn="r"/>
              <a:endParaRPr lang="en-US" sz="1600" b="1" dirty="0">
                <a:solidFill>
                  <a:schemeClr val="bg1"/>
                </a:solidFill>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7408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1/7</a:t>
            </a:r>
            <a:r>
              <a:rPr lang="en-US" baseline="30000" dirty="0" smtClean="0"/>
              <a:t>th</a:t>
            </a:r>
            <a:r>
              <a:rPr lang="en-US" dirty="0" smtClean="0"/>
              <a:t> the Hardware Footprint</a:t>
            </a:r>
            <a:endParaRPr lang="en-US" dirty="0"/>
          </a:p>
        </p:txBody>
      </p:sp>
      <p:pic>
        <p:nvPicPr>
          <p:cNvPr id="5" name="Picture 4" descr="MinuteSort Nodes Image.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826008" y="1322518"/>
            <a:ext cx="7491984" cy="305409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580467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4D4F53"/>
      </a:dk2>
      <a:lt2>
        <a:srgbClr val="00274C"/>
      </a:lt2>
      <a:accent1>
        <a:srgbClr val="C60C30"/>
      </a:accent1>
      <a:accent2>
        <a:srgbClr val="3B6E8E"/>
      </a:accent2>
      <a:accent3>
        <a:srgbClr val="627D77"/>
      </a:accent3>
      <a:accent4>
        <a:srgbClr val="747678"/>
      </a:accent4>
      <a:accent5>
        <a:srgbClr val="592226"/>
      </a:accent5>
      <a:accent6>
        <a:srgbClr val="FDC82F"/>
      </a:accent6>
      <a:hlink>
        <a:srgbClr val="0098DB"/>
      </a:hlink>
      <a:folHlink>
        <a:srgbClr val="592226"/>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3">
          <a:schemeClr val="lt1"/>
        </a:lnRef>
        <a:fillRef idx="1">
          <a:schemeClr val="accent2"/>
        </a:fillRef>
        <a:effectRef idx="1">
          <a:schemeClr val="accent2"/>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chemeClr val="tx2"/>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5820</TotalTime>
  <Words>962</Words>
  <Application>Microsoft Macintosh PowerPoint</Application>
  <PresentationFormat>On-screen Show (16:9)</PresentationFormat>
  <Paragraphs>63</Paragraphs>
  <Slides>10</Slides>
  <Notes>10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Using Hadoop to Prevent Fraud</vt:lpstr>
      <vt:lpstr>Slide 8</vt:lpstr>
      <vt:lpstr>1/7th the Hardware Footprint</vt:lpstr>
      <vt:lpstr>Slide 10</vt:lpstr>
    </vt:vector>
  </TitlesOfParts>
  <Company>MapR Technologies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 Estrada</dc:creator>
  <cp:lastModifiedBy>Sophia DeMartini</cp:lastModifiedBy>
  <cp:revision>91</cp:revision>
  <cp:lastPrinted>2014-02-04T21:01:21Z</cp:lastPrinted>
  <dcterms:created xsi:type="dcterms:W3CDTF">2014-02-12T06:46:04Z</dcterms:created>
  <dcterms:modified xsi:type="dcterms:W3CDTF">2014-02-12T06:47:53Z</dcterms:modified>
</cp:coreProperties>
</file>