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80" r:id="rId2"/>
    <p:sldId id="281" r:id="rId3"/>
    <p:sldId id="282" r:id="rId4"/>
    <p:sldId id="300" r:id="rId5"/>
    <p:sldId id="301" r:id="rId6"/>
    <p:sldId id="324" r:id="rId7"/>
    <p:sldId id="285" r:id="rId8"/>
    <p:sldId id="318" r:id="rId9"/>
    <p:sldId id="287" r:id="rId10"/>
    <p:sldId id="286" r:id="rId11"/>
    <p:sldId id="288" r:id="rId12"/>
    <p:sldId id="289" r:id="rId13"/>
    <p:sldId id="319" r:id="rId14"/>
    <p:sldId id="325" r:id="rId15"/>
    <p:sldId id="326" r:id="rId16"/>
    <p:sldId id="327" r:id="rId17"/>
    <p:sldId id="328" r:id="rId18"/>
    <p:sldId id="329" r:id="rId19"/>
    <p:sldId id="323" r:id="rId20"/>
    <p:sldId id="292" r:id="rId21"/>
    <p:sldId id="330" r:id="rId22"/>
    <p:sldId id="294" r:id="rId23"/>
    <p:sldId id="295" r:id="rId24"/>
    <p:sldId id="296" r:id="rId25"/>
    <p:sldId id="338" r:id="rId26"/>
    <p:sldId id="297" r:id="rId27"/>
    <p:sldId id="332" r:id="rId28"/>
    <p:sldId id="333" r:id="rId29"/>
    <p:sldId id="336" r:id="rId30"/>
    <p:sldId id="334" r:id="rId31"/>
    <p:sldId id="335" r:id="rId32"/>
    <p:sldId id="322" r:id="rId33"/>
    <p:sldId id="321" r:id="rId34"/>
    <p:sldId id="337" r:id="rId35"/>
    <p:sldId id="299" r:id="rId36"/>
    <p:sldId id="279" r:id="rId37"/>
  </p:sldIdLst>
  <p:sldSz cx="9144000" cy="5143500" type="screen16x9"/>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1" autoAdjust="0"/>
  </p:normalViewPr>
  <p:slideViewPr>
    <p:cSldViewPr snapToGrid="0" snapToObjects="1">
      <p:cViewPr>
        <p:scale>
          <a:sx n="75" d="100"/>
          <a:sy n="75" d="100"/>
        </p:scale>
        <p:origin x="-2024" y="-5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794481-C2FD-9142-A6A2-79D2430FC3C5}" type="datetimeFigureOut">
              <a:rPr lang="en-US" smtClean="0"/>
              <a:t>2/11/14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8BF71-C841-FC47-8625-7E39BB7FC863}" type="slidenum">
              <a:rPr lang="en-US" smtClean="0"/>
              <a:t>‹#›</a:t>
            </a:fld>
            <a:endParaRPr lang="en-US"/>
          </a:p>
        </p:txBody>
      </p:sp>
    </p:spTree>
    <p:extLst>
      <p:ext uri="{BB962C8B-B14F-4D97-AF65-F5344CB8AC3E}">
        <p14:creationId xmlns:p14="http://schemas.microsoft.com/office/powerpoint/2010/main" val="1234522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en.wikipedia.org/wiki/Anabaptis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Dashboards and Views </a:t>
            </a:r>
          </a:p>
          <a:p>
            <a:pPr>
              <a:spcAft>
                <a:spcPts val="1223"/>
              </a:spcAft>
            </a:pPr>
            <a:r>
              <a:rPr lang="en-US" dirty="0" smtClean="0"/>
              <a:t>Build interactive dashboards and user workflows with Simple XML, JavaScript and Django </a:t>
            </a:r>
          </a:p>
          <a:p>
            <a:pPr>
              <a:spcAft>
                <a:spcPts val="1223"/>
              </a:spcAft>
            </a:pPr>
            <a:r>
              <a:rPr lang="en-US" dirty="0" smtClean="0"/>
              <a:t>Easily add custom styling, behavior and visualizations</a:t>
            </a:r>
          </a:p>
          <a:p>
            <a:pPr>
              <a:spcAft>
                <a:spcPts val="1223"/>
              </a:spcAft>
            </a:pPr>
            <a:r>
              <a:rPr lang="en-US" dirty="0" smtClean="0"/>
              <a:t>One-click access to develop in the Splunk web framework</a:t>
            </a:r>
          </a:p>
          <a:p>
            <a:pPr>
              <a:spcAft>
                <a:spcPts val="1223"/>
              </a:spcAft>
            </a:pPr>
            <a:endParaRPr lang="en-US" dirty="0" smtClean="0"/>
          </a:p>
          <a:p>
            <a:pPr>
              <a:spcAft>
                <a:spcPts val="1223"/>
              </a:spcAft>
            </a:pPr>
            <a:r>
              <a:rPr lang="en-US" b="1" dirty="0" smtClean="0"/>
              <a:t>More Options for UI Extensibility </a:t>
            </a:r>
          </a:p>
          <a:p>
            <a:r>
              <a:rPr lang="en-US" dirty="0" smtClean="0"/>
              <a:t>Integrate charts, dashboards, and query results into other applications</a:t>
            </a:r>
          </a:p>
          <a:p>
            <a:r>
              <a:rPr lang="en-US" dirty="0" smtClean="0"/>
              <a:t>Create workflow actions that trigger an action in an external system</a:t>
            </a:r>
          </a:p>
          <a:p>
            <a:pPr lvl="1"/>
            <a:r>
              <a:rPr lang="en-US" dirty="0" smtClean="0"/>
              <a:t>Alert creates a change request in a help-desk system</a:t>
            </a:r>
          </a:p>
          <a:p>
            <a:r>
              <a:rPr lang="en-US" dirty="0" smtClean="0"/>
              <a:t>External / scripted lookups from a database or other system</a:t>
            </a:r>
          </a:p>
          <a:p>
            <a:r>
              <a:rPr lang="en-US" dirty="0" smtClean="0"/>
              <a:t>Applications or interfaces developed on Splunk's REST API and SDKs</a:t>
            </a:r>
          </a:p>
          <a:p>
            <a:r>
              <a:rPr lang="en-US" dirty="0" smtClean="0"/>
              <a:t>ODBC driver in beta to integrate with 3</a:t>
            </a:r>
            <a:r>
              <a:rPr lang="en-US" baseline="30000" dirty="0" smtClean="0"/>
              <a:t>rd</a:t>
            </a:r>
            <a:r>
              <a:rPr lang="en-US" dirty="0" smtClean="0"/>
              <a:t> party visualization software such as Tableau, </a:t>
            </a:r>
            <a:r>
              <a:rPr lang="en-US" dirty="0" err="1" smtClean="0"/>
              <a:t>QlikTech</a:t>
            </a:r>
            <a:r>
              <a:rPr lang="en-US" dirty="0" smtClean="0"/>
              <a:t> and </a:t>
            </a:r>
            <a:r>
              <a:rPr lang="en-US" dirty="0" err="1" smtClean="0"/>
              <a:t>Tibco</a:t>
            </a:r>
            <a:r>
              <a:rPr lang="en-US" dirty="0" smtClean="0"/>
              <a:t> </a:t>
            </a:r>
            <a:r>
              <a:rPr lang="en-US" dirty="0" err="1" smtClean="0"/>
              <a:t>Spotfire</a:t>
            </a:r>
            <a:r>
              <a:rPr lang="en-US" dirty="0" smtClean="0"/>
              <a:t>. </a:t>
            </a:r>
          </a:p>
          <a:p>
            <a:pPr>
              <a:spcAft>
                <a:spcPts val="1223"/>
              </a:spcAft>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17</a:t>
            </a:fld>
            <a:endParaRPr lang="en-US"/>
          </a:p>
        </p:txBody>
      </p:sp>
    </p:spTree>
    <p:extLst>
      <p:ext uri="{BB962C8B-B14F-4D97-AF65-F5344CB8AC3E}">
        <p14:creationId xmlns:p14="http://schemas.microsoft.com/office/powerpoint/2010/main" val="292391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Normal day to day in Content</a:t>
            </a:r>
            <a:r>
              <a:rPr lang="en-US" baseline="0" dirty="0" smtClean="0"/>
              <a:t> delivery. Content flows between stages and down in to the languid pools of customer happiness. If a queue backs up it will clear in the 24 hours that it has before raising an alarm. 10000 item queues are not a deal. </a:t>
            </a:r>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19</a:t>
            </a:fld>
            <a:endParaRPr lang="en-US"/>
          </a:p>
        </p:txBody>
      </p:sp>
    </p:spTree>
    <p:extLst>
      <p:ext uri="{BB962C8B-B14F-4D97-AF65-F5344CB8AC3E}">
        <p14:creationId xmlns:p14="http://schemas.microsoft.com/office/powerpoint/2010/main" val="266413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Sochi</a:t>
            </a:r>
            <a:r>
              <a:rPr lang="en-US" baseline="0" dirty="0" smtClean="0"/>
              <a:t> is not a carriages ride to market. It</a:t>
            </a:r>
            <a:r>
              <a:rPr lang="fr-FR" baseline="0" dirty="0" smtClean="0"/>
              <a:t>’</a:t>
            </a:r>
            <a:r>
              <a:rPr lang="en-US" baseline="0" dirty="0" smtClean="0"/>
              <a:t>s a frantic race to meet the businesses goals. No queues, no delays.</a:t>
            </a:r>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20</a:t>
            </a:fld>
            <a:endParaRPr lang="en-US"/>
          </a:p>
        </p:txBody>
      </p:sp>
    </p:spTree>
    <p:extLst>
      <p:ext uri="{BB962C8B-B14F-4D97-AF65-F5344CB8AC3E}">
        <p14:creationId xmlns:p14="http://schemas.microsoft.com/office/powerpoint/2010/main" val="114937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we use scripted</a:t>
            </a:r>
            <a:r>
              <a:rPr lang="en-US" baseline="0" dirty="0" smtClean="0"/>
              <a:t> inputs, logs, API to enrich the logs to bring many </a:t>
            </a:r>
            <a:r>
              <a:rPr lang="en-US" baseline="0" dirty="0" err="1" smtClean="0"/>
              <a:t>realtime</a:t>
            </a:r>
            <a:r>
              <a:rPr lang="en-US" baseline="0" dirty="0" smtClean="0"/>
              <a:t> sources into a single view. </a:t>
            </a:r>
          </a:p>
          <a:p>
            <a:r>
              <a:rPr lang="en-US" baseline="0" dirty="0" smtClean="0"/>
              <a:t>Python to ETL into time series (SPDB) for enterprise dashboard ( Invite for </a:t>
            </a:r>
            <a:r>
              <a:rPr lang="en-US" baseline="0" dirty="0" err="1" smtClean="0"/>
              <a:t>splunk</a:t>
            </a:r>
            <a:r>
              <a:rPr lang="en-US" baseline="0" dirty="0" smtClean="0"/>
              <a:t> to blown up on Dashboards and such)</a:t>
            </a:r>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25</a:t>
            </a:fld>
            <a:endParaRPr lang="en-US"/>
          </a:p>
        </p:txBody>
      </p:sp>
    </p:spTree>
    <p:extLst>
      <p:ext uri="{BB962C8B-B14F-4D97-AF65-F5344CB8AC3E}">
        <p14:creationId xmlns:p14="http://schemas.microsoft.com/office/powerpoint/2010/main" val="1014154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buClr>
                <a:schemeClr val="accent4"/>
              </a:buClr>
            </a:pPr>
            <a:r>
              <a:rPr lang="en-US" dirty="0" smtClean="0"/>
              <a:t>Hunk starts the streaming and reporting modes concurrently. Streaming results show until the reporting results come in. Allows users to search interactively by pausing and refining queries.</a:t>
            </a:r>
          </a:p>
          <a:p>
            <a:pPr>
              <a:spcAft>
                <a:spcPts val="611"/>
              </a:spcAft>
              <a:buClr>
                <a:schemeClr val="accent4"/>
              </a:buClr>
            </a:pPr>
            <a:endParaRPr lang="en-US" dirty="0" smtClean="0"/>
          </a:p>
          <a:p>
            <a:pPr>
              <a:spcAft>
                <a:spcPts val="611"/>
              </a:spcAft>
              <a:buClr>
                <a:schemeClr val="accent4"/>
              </a:buClr>
            </a:pPr>
            <a:r>
              <a:rPr lang="en-US" dirty="0" smtClean="0"/>
              <a:t>This is a major, unique advantage of Hunk compared to alternative approaches such as Hive or SQL on Hadoop which require fixed schema in an effort to speed up searches, while Hunk retains the combination of schema on the fly with results preview.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31</a:t>
            </a:fld>
            <a:endParaRPr lang="en-US"/>
          </a:p>
        </p:txBody>
      </p:sp>
    </p:spTree>
    <p:extLst>
      <p:ext uri="{BB962C8B-B14F-4D97-AF65-F5344CB8AC3E}">
        <p14:creationId xmlns:p14="http://schemas.microsoft.com/office/powerpoint/2010/main" val="71958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2505" fontAlgn="base">
              <a:spcBef>
                <a:spcPct val="30000"/>
              </a:spcBef>
              <a:spcAft>
                <a:spcPct val="0"/>
              </a:spcAft>
              <a:defRPr/>
            </a:pPr>
            <a:r>
              <a:rPr lang="en-US" dirty="0" smtClean="0">
                <a:ea typeface="ＭＳ Ｐゴシック" charset="0"/>
                <a:cs typeface="ＭＳ Ｐゴシック" charset="0"/>
              </a:rPr>
              <a:t>Before data is processed by Hunk you can plug in your own data preprocessor. The preprocessors have to be written in Java and can transform the data in some way before Hunk gets a chance to. Data preprocessors can vary in complexity from simple translators (say Avro to JSON) to as complex as doing image/video/document processing.</a:t>
            </a:r>
          </a:p>
          <a:p>
            <a:pPr defTabSz="522505" fontAlgn="base">
              <a:spcBef>
                <a:spcPct val="30000"/>
              </a:spcBef>
              <a:spcAft>
                <a:spcPct val="0"/>
              </a:spcAft>
              <a:defRPr/>
            </a:pPr>
            <a:endParaRPr lang="en-US" dirty="0" smtClean="0">
              <a:ea typeface="ＭＳ Ｐゴシック" charset="0"/>
              <a:cs typeface="ＭＳ Ｐゴシック" charset="0"/>
            </a:endParaRPr>
          </a:p>
          <a:p>
            <a:pPr defTabSz="522505" fontAlgn="base">
              <a:spcBef>
                <a:spcPct val="30000"/>
              </a:spcBef>
              <a:spcAft>
                <a:spcPct val="0"/>
              </a:spcAft>
              <a:defRPr/>
            </a:pPr>
            <a:r>
              <a:rPr lang="en-US" dirty="0" smtClean="0">
                <a:ea typeface="ＭＳ Ｐゴシック" charset="0"/>
                <a:cs typeface="ＭＳ Ｐゴシック" charset="0"/>
              </a:rPr>
              <a:t>Hunk translates Avro to JSON. These translations happen on the fly and are not persisted.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32</a:t>
            </a:fld>
            <a:endParaRPr lang="en-US"/>
          </a:p>
        </p:txBody>
      </p:sp>
    </p:spTree>
    <p:extLst>
      <p:ext uri="{BB962C8B-B14F-4D97-AF65-F5344CB8AC3E}">
        <p14:creationId xmlns:p14="http://schemas.microsoft.com/office/powerpoint/2010/main" val="37112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we use scripted</a:t>
            </a:r>
            <a:r>
              <a:rPr lang="en-US" baseline="0" dirty="0" smtClean="0"/>
              <a:t> inputs, logs, API to enrich the logs to bring many </a:t>
            </a:r>
            <a:r>
              <a:rPr lang="en-US" baseline="0" dirty="0" err="1" smtClean="0"/>
              <a:t>realtime</a:t>
            </a:r>
            <a:r>
              <a:rPr lang="en-US" baseline="0" dirty="0" smtClean="0"/>
              <a:t> sources into a single view. </a:t>
            </a:r>
          </a:p>
          <a:p>
            <a:r>
              <a:rPr lang="en-US" baseline="0" dirty="0" smtClean="0"/>
              <a:t>Python to ETL into time series (SPDB) for enterprise dashboard ( Invite for </a:t>
            </a:r>
            <a:r>
              <a:rPr lang="en-US" baseline="0" dirty="0" err="1" smtClean="0"/>
              <a:t>splunk</a:t>
            </a:r>
            <a:r>
              <a:rPr lang="en-US" baseline="0" dirty="0" smtClean="0"/>
              <a:t> to blown up on Dashboards and such)</a:t>
            </a:r>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33</a:t>
            </a:fld>
            <a:endParaRPr lang="en-US"/>
          </a:p>
        </p:txBody>
      </p:sp>
    </p:spTree>
    <p:extLst>
      <p:ext uri="{BB962C8B-B14F-4D97-AF65-F5344CB8AC3E}">
        <p14:creationId xmlns:p14="http://schemas.microsoft.com/office/powerpoint/2010/main" val="101415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time</a:t>
            </a:r>
            <a:r>
              <a:rPr lang="en-US" baseline="0" dirty="0" smtClean="0"/>
              <a:t> to relief – how fast can you get the event to RSA and “fixed</a:t>
            </a:r>
            <a:r>
              <a:rPr lang="en-US" baseline="0" dirty="0" smtClean="0"/>
              <a:t>”</a:t>
            </a:r>
            <a:endParaRPr lang="en-US" baseline="0" dirty="0" smtClean="0"/>
          </a:p>
          <a:p>
            <a:r>
              <a:rPr lang="en-US" baseline="0" dirty="0" smtClean="0"/>
              <a:t>Automation – Detect and resolve events in </a:t>
            </a:r>
            <a:r>
              <a:rPr lang="en-US" baseline="0" dirty="0" err="1" smtClean="0"/>
              <a:t>realtime</a:t>
            </a:r>
            <a:r>
              <a:rPr lang="en-US" baseline="0" dirty="0" smtClean="0"/>
              <a:t> </a:t>
            </a:r>
          </a:p>
          <a:p>
            <a:r>
              <a:rPr lang="en-US" baseline="0" dirty="0" smtClean="0"/>
              <a:t>More from Devin and Chris</a:t>
            </a:r>
            <a:endParaRPr lang="en-US" baseline="0" dirty="0" smtClean="0"/>
          </a:p>
          <a:p>
            <a:r>
              <a:rPr lang="en-US" baseline="0" dirty="0" smtClean="0"/>
              <a:t>I like d3, python, </a:t>
            </a:r>
            <a:r>
              <a:rPr lang="en-US" baseline="0" dirty="0" err="1" smtClean="0"/>
              <a:t>php</a:t>
            </a:r>
            <a:r>
              <a:rPr lang="en-US" baseline="0" dirty="0" smtClean="0"/>
              <a:t>, </a:t>
            </a:r>
            <a:r>
              <a:rPr lang="en-US" baseline="0" dirty="0" err="1" smtClean="0"/>
              <a:t>django</a:t>
            </a:r>
            <a:r>
              <a:rPr lang="en-US" baseline="0" dirty="0" smtClean="0"/>
              <a:t>. </a:t>
            </a:r>
            <a:r>
              <a:rPr lang="en-US" baseline="0" dirty="0" err="1" smtClean="0"/>
              <a:t>MapR</a:t>
            </a:r>
            <a:r>
              <a:rPr lang="en-US" baseline="0" dirty="0" smtClean="0"/>
              <a:t> makes a great product, </a:t>
            </a:r>
            <a:r>
              <a:rPr lang="en-US" baseline="0" dirty="0" err="1" smtClean="0"/>
              <a:t>Hadoop</a:t>
            </a:r>
            <a:r>
              <a:rPr lang="en-US" baseline="0" dirty="0" smtClean="0"/>
              <a:t> is a live saver.  The </a:t>
            </a:r>
            <a:r>
              <a:rPr lang="en-US" baseline="0" dirty="0" err="1" smtClean="0"/>
              <a:t>mapR</a:t>
            </a:r>
            <a:r>
              <a:rPr lang="en-US" baseline="0" dirty="0" smtClean="0"/>
              <a:t> team is 10 people. The Analytics team is 8. So on. We are one and its disarmed self serve.  As in I keep them hurting themselves. </a:t>
            </a:r>
          </a:p>
          <a:p>
            <a:r>
              <a:rPr lang="en-US" baseline="0" dirty="0" smtClean="0"/>
              <a:t>Fewer admin see above </a:t>
            </a:r>
          </a:p>
          <a:p>
            <a:r>
              <a:rPr lang="en-US" dirty="0" smtClean="0"/>
              <a:t>The teams</a:t>
            </a:r>
            <a:r>
              <a:rPr lang="en-US" baseline="0" dirty="0" smtClean="0"/>
              <a:t> self serve so its “train the trainer”  and delegate roles and rights  </a:t>
            </a:r>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34</a:t>
            </a:fld>
            <a:endParaRPr lang="en-US"/>
          </a:p>
        </p:txBody>
      </p:sp>
    </p:spTree>
    <p:extLst>
      <p:ext uri="{BB962C8B-B14F-4D97-AF65-F5344CB8AC3E}">
        <p14:creationId xmlns:p14="http://schemas.microsoft.com/office/powerpoint/2010/main" val="2480437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B1B13-92CD-42D1-95BA-56CC8761ACCD}" type="slidenum">
              <a:rPr lang="en-US" smtClean="0"/>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When I say cost I mean </a:t>
            </a:r>
            <a:r>
              <a:rPr lang="en-US" baseline="0" dirty="0" smtClean="0"/>
              <a:t> back to the idea of “</a:t>
            </a:r>
            <a:r>
              <a:rPr lang="en-US" baseline="0" dirty="0" err="1" smtClean="0"/>
              <a:t>utils</a:t>
            </a:r>
            <a:r>
              <a:rPr lang="en-US" baseline="0" dirty="0" smtClean="0"/>
              <a:t>”. Not just money, but time, energy, good will, and the shine off an engineers battered soul.</a:t>
            </a:r>
            <a:endParaRPr lang="en-US" dirty="0" smtClean="0"/>
          </a:p>
          <a:p>
            <a:r>
              <a:rPr lang="en-US" dirty="0" smtClean="0"/>
              <a:t>Where</a:t>
            </a:r>
            <a:r>
              <a:rPr lang="en-US" baseline="0" dirty="0" smtClean="0"/>
              <a:t> is the data, what does it mean? Slice dice and review data. Model and predict. Test the past. </a:t>
            </a:r>
          </a:p>
          <a:p>
            <a:r>
              <a:rPr lang="en-US" baseline="0" dirty="0" smtClean="0"/>
              <a:t>De-serialize the time series – look at the data without sequence “Which data has the most? What minute has the most errors week over week?  </a:t>
            </a:r>
          </a:p>
          <a:p>
            <a:r>
              <a:rPr lang="en-US" baseline="0" dirty="0" smtClean="0"/>
              <a:t>A lot of this exercise is not RT but without it how can RT data be understood.</a:t>
            </a:r>
          </a:p>
          <a:p>
            <a:endParaRPr lang="en-US" baseline="0" dirty="0" smtClean="0"/>
          </a:p>
          <a:p>
            <a:r>
              <a:rPr lang="en-US" baseline="0" dirty="0" smtClean="0"/>
              <a:t>Image (</a:t>
            </a:r>
            <a:r>
              <a:rPr lang="en-US" sz="1200" kern="1200" dirty="0" smtClean="0">
                <a:solidFill>
                  <a:schemeClr val="tx1"/>
                </a:solidFill>
                <a:latin typeface="+mn-lt"/>
                <a:ea typeface="+mn-ea"/>
                <a:cs typeface="+mn-cs"/>
              </a:rPr>
              <a:t>The burning of a 16th-century Dutch </a:t>
            </a:r>
            <a:r>
              <a:rPr lang="en-US" sz="1200" kern="1200" dirty="0" smtClean="0">
                <a:solidFill>
                  <a:schemeClr val="tx1"/>
                </a:solidFill>
                <a:latin typeface="+mn-lt"/>
                <a:ea typeface="+mn-ea"/>
                <a:cs typeface="+mn-cs"/>
                <a:hlinkClick r:id="rId3"/>
              </a:rPr>
              <a:t>Anabaptist Anneken Hendriks, who was charged with heresy</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4</a:t>
            </a:fld>
            <a:endParaRPr lang="en-US"/>
          </a:p>
        </p:txBody>
      </p:sp>
    </p:spTree>
    <p:extLst>
      <p:ext uri="{BB962C8B-B14F-4D97-AF65-F5344CB8AC3E}">
        <p14:creationId xmlns:p14="http://schemas.microsoft.com/office/powerpoint/2010/main" val="365311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Paper cuts represent the noise floor of</a:t>
            </a:r>
            <a:r>
              <a:rPr lang="en-US" baseline="0" dirty="0" smtClean="0"/>
              <a:t> events. 500 calls a day for some issue is the norm. That</a:t>
            </a:r>
            <a:r>
              <a:rPr lang="fr-FR" baseline="0" dirty="0" smtClean="0"/>
              <a:t>’</a:t>
            </a:r>
            <a:r>
              <a:rPr lang="en-US" baseline="0" dirty="0" smtClean="0"/>
              <a:t>s a paper cut</a:t>
            </a:r>
          </a:p>
          <a:p>
            <a:r>
              <a:rPr lang="en-US" baseline="0" dirty="0" smtClean="0"/>
              <a:t>Antennas are the things that break though the noise and register as an event. Detect the Event, track and RCA the paper cut.</a:t>
            </a:r>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5</a:t>
            </a:fld>
            <a:endParaRPr lang="en-US"/>
          </a:p>
        </p:txBody>
      </p:sp>
    </p:spTree>
    <p:extLst>
      <p:ext uri="{BB962C8B-B14F-4D97-AF65-F5344CB8AC3E}">
        <p14:creationId xmlns:p14="http://schemas.microsoft.com/office/powerpoint/2010/main" val="8554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Tomcat Java application built in-house.</a:t>
            </a:r>
            <a:r>
              <a:rPr lang="en-US" sz="1200" baseline="0" dirty="0" smtClean="0"/>
              <a:t> </a:t>
            </a:r>
            <a:r>
              <a:rPr lang="en-US" dirty="0" smtClean="0"/>
              <a:t>Applications</a:t>
            </a:r>
            <a:r>
              <a:rPr lang="en-US" baseline="0" dirty="0" smtClean="0"/>
              <a:t> must provide metrics for their own health. Before Rascal Cache health was though XMPP. That</a:t>
            </a:r>
            <a:r>
              <a:rPr lang="fr-FR" baseline="0" dirty="0" smtClean="0"/>
              <a:t>’</a:t>
            </a:r>
            <a:r>
              <a:rPr lang="en-US" baseline="0" dirty="0" smtClean="0"/>
              <a:t>s how the CCR knew if a cache was awake or not. With rascal it</a:t>
            </a:r>
            <a:r>
              <a:rPr lang="fr-FR" baseline="0" dirty="0" smtClean="0"/>
              <a:t>’</a:t>
            </a:r>
            <a:r>
              <a:rPr lang="en-US" baseline="0" dirty="0" smtClean="0"/>
              <a:t>s a HTTP API.</a:t>
            </a:r>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8</a:t>
            </a:fld>
            <a:endParaRPr lang="en-US"/>
          </a:p>
        </p:txBody>
      </p:sp>
    </p:spTree>
    <p:extLst>
      <p:ext uri="{BB962C8B-B14F-4D97-AF65-F5344CB8AC3E}">
        <p14:creationId xmlns:p14="http://schemas.microsoft.com/office/powerpoint/2010/main" val="411630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we use scripted</a:t>
            </a:r>
            <a:r>
              <a:rPr lang="en-US" baseline="0" dirty="0" smtClean="0"/>
              <a:t> inputs, logs, API to enrich the logs to bring many </a:t>
            </a:r>
            <a:r>
              <a:rPr lang="en-US" baseline="0" dirty="0" err="1" smtClean="0"/>
              <a:t>realtime</a:t>
            </a:r>
            <a:r>
              <a:rPr lang="en-US" baseline="0" dirty="0" smtClean="0"/>
              <a:t> sources into a single view. </a:t>
            </a:r>
          </a:p>
          <a:p>
            <a:r>
              <a:rPr lang="en-US" baseline="0" dirty="0" smtClean="0"/>
              <a:t>Python to ETL into time series (SPDB) for enterprise dashboard ( Invite for </a:t>
            </a:r>
            <a:r>
              <a:rPr lang="en-US" baseline="0" dirty="0" err="1" smtClean="0"/>
              <a:t>splunk</a:t>
            </a:r>
            <a:r>
              <a:rPr lang="en-US" baseline="0" dirty="0" smtClean="0"/>
              <a:t> to blown up on Dashboards and such)</a:t>
            </a:r>
            <a:endParaRPr lang="en-US" dirty="0"/>
          </a:p>
        </p:txBody>
      </p:sp>
      <p:sp>
        <p:nvSpPr>
          <p:cNvPr id="4" name="Slide Number Placeholder 3"/>
          <p:cNvSpPr>
            <a:spLocks noGrp="1"/>
          </p:cNvSpPr>
          <p:nvPr>
            <p:ph type="sldNum" sz="quarter" idx="10"/>
          </p:nvPr>
        </p:nvSpPr>
        <p:spPr/>
        <p:txBody>
          <a:bodyPr/>
          <a:lstStyle/>
          <a:p>
            <a:fld id="{8E7B1B13-92CD-42D1-95BA-56CC8761ACCD}" type="slidenum">
              <a:rPr lang="en-US" smtClean="0"/>
              <a:t>12</a:t>
            </a:fld>
            <a:endParaRPr lang="en-US"/>
          </a:p>
        </p:txBody>
      </p:sp>
    </p:spTree>
    <p:extLst>
      <p:ext uri="{BB962C8B-B14F-4D97-AF65-F5344CB8AC3E}">
        <p14:creationId xmlns:p14="http://schemas.microsoft.com/office/powerpoint/2010/main" val="101415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Splunk automatically extracts a set of </a:t>
            </a:r>
            <a:r>
              <a:rPr lang="en-US" b="1" dirty="0" smtClean="0"/>
              <a:t>default fields</a:t>
            </a:r>
            <a:r>
              <a:rPr lang="en-US" dirty="0" smtClean="0"/>
              <a:t> for each event it indexes. You can "create" more "custom" fields by defining additional index-time and search-time field extractions. You can accomplish this manual field extraction through the use of </a:t>
            </a:r>
            <a:r>
              <a:rPr lang="en-US" b="1" dirty="0" smtClean="0"/>
              <a:t>search commands</a:t>
            </a:r>
            <a:r>
              <a:rPr lang="en-US" dirty="0" smtClean="0"/>
              <a:t>, the </a:t>
            </a:r>
            <a:r>
              <a:rPr lang="en-US" b="1" dirty="0" smtClean="0"/>
              <a:t>Interactive Field Extractor</a:t>
            </a:r>
            <a:r>
              <a:rPr lang="en-US" dirty="0" smtClean="0"/>
              <a:t>, and </a:t>
            </a:r>
            <a:r>
              <a:rPr lang="en-US" b="1" dirty="0" smtClean="0"/>
              <a:t>configuration files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14</a:t>
            </a:fld>
            <a:endParaRPr lang="en-US"/>
          </a:p>
        </p:txBody>
      </p:sp>
    </p:spTree>
    <p:extLst>
      <p:ext uri="{BB962C8B-B14F-4D97-AF65-F5344CB8AC3E}">
        <p14:creationId xmlns:p14="http://schemas.microsoft.com/office/powerpoint/2010/main" val="165017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Splunk Enterprise</a:t>
            </a:r>
            <a:r>
              <a:rPr lang="en-US" baseline="0" dirty="0" smtClean="0"/>
              <a:t> enables real-time analytics with managed forwarders for data ingest. </a:t>
            </a:r>
            <a:r>
              <a:rPr lang="en-US" dirty="0" smtClean="0"/>
              <a:t>For the most part, you can use </a:t>
            </a:r>
            <a:r>
              <a:rPr lang="en-US" b="1" dirty="0" smtClean="0"/>
              <a:t>monitor</a:t>
            </a:r>
            <a:r>
              <a:rPr lang="en-US" dirty="0" smtClean="0"/>
              <a:t> to add nearly all your data sources from files and directories. However, you might want to use upload to add one-time inputs, such as an archive of historical data. You can enable Splunk to accept an input on any </a:t>
            </a:r>
            <a:r>
              <a:rPr lang="en-US" b="1" dirty="0" smtClean="0"/>
              <a:t>TCP or UDP </a:t>
            </a:r>
            <a:r>
              <a:rPr lang="en-US" dirty="0" smtClean="0"/>
              <a:t>port. Splunk consumes any data sent on these ports. Use this method for syslog (default port is UDP 514), or set up </a:t>
            </a:r>
            <a:r>
              <a:rPr lang="en-US" dirty="0" err="1" smtClean="0"/>
              <a:t>netcat</a:t>
            </a:r>
            <a:r>
              <a:rPr lang="en-US" dirty="0" smtClean="0"/>
              <a:t> and bind to a port. TCP is the protocol underlying Splunk's data distribution and is the recommended method for sending data from any remote machine to your Splunk server. Splunk can index remote data from syslog-</a:t>
            </a:r>
            <a:r>
              <a:rPr lang="en-US" dirty="0" err="1" smtClean="0"/>
              <a:t>ng</a:t>
            </a:r>
            <a:r>
              <a:rPr lang="en-US" dirty="0" smtClean="0"/>
              <a:t> or any other application that transmits via TCP. However, there are times when you want to use </a:t>
            </a:r>
            <a:r>
              <a:rPr lang="en-US" b="1" dirty="0" smtClean="0"/>
              <a:t>scripts </a:t>
            </a:r>
            <a:r>
              <a:rPr lang="en-US" dirty="0" smtClean="0"/>
              <a:t>to feed data to Splunk for indexing, or prepare data from a non-standard source so Splunk can properly parse events and extract fields. You can use shell scripts, python scripts, Windows batch files, PowerShell, or any other utility that can format and stream the data that you want Splunk to index. You can stream the data to Splunk or write the data from a script to a file. </a:t>
            </a:r>
          </a:p>
          <a:p>
            <a:endParaRPr lang="en-US" dirty="0" smtClean="0"/>
          </a:p>
          <a:p>
            <a:r>
              <a:rPr lang="en-US" dirty="0" smtClean="0"/>
              <a:t>All data that comes into Splunk enters through the </a:t>
            </a:r>
            <a:r>
              <a:rPr lang="en-US" b="1" dirty="0" smtClean="0"/>
              <a:t>parsing pipeline</a:t>
            </a:r>
            <a:r>
              <a:rPr lang="en-US" dirty="0" smtClean="0"/>
              <a:t> as large chunks. During parsing, Splunk breaks these chunks into events which it hands off to the </a:t>
            </a:r>
            <a:r>
              <a:rPr lang="en-US" b="1" dirty="0" smtClean="0"/>
              <a:t>indexing pipeline</a:t>
            </a:r>
            <a:r>
              <a:rPr lang="en-US" dirty="0" smtClean="0"/>
              <a:t>, where final processing occurs. During both parsing and indexing, Splunk acts on the data, transforming it in various ways. Most of these processes are configurable, so you have the ability to adapt them to your needs.</a:t>
            </a:r>
          </a:p>
          <a:p>
            <a:endParaRPr lang="en-US" dirty="0" smtClean="0"/>
          </a:p>
          <a:p>
            <a:r>
              <a:rPr lang="en-US" dirty="0" smtClean="0"/>
              <a:t>To kick off a real-time search in Splunk Web, use the time range menu to select a preset </a:t>
            </a:r>
            <a:r>
              <a:rPr lang="en-US" b="1" dirty="0" smtClean="0"/>
              <a:t>Real-time time range</a:t>
            </a:r>
            <a:r>
              <a:rPr lang="en-US" b="1" baseline="0" dirty="0" smtClean="0"/>
              <a:t> window</a:t>
            </a:r>
            <a:r>
              <a:rPr lang="en-US" dirty="0" smtClean="0"/>
              <a:t>, such as </a:t>
            </a:r>
            <a:r>
              <a:rPr lang="en-US" i="1" dirty="0" smtClean="0"/>
              <a:t>30 seconds</a:t>
            </a:r>
            <a:r>
              <a:rPr lang="en-US" dirty="0" smtClean="0"/>
              <a:t> or </a:t>
            </a:r>
            <a:r>
              <a:rPr lang="en-US" i="1" dirty="0" smtClean="0"/>
              <a:t>1 minute.</a:t>
            </a:r>
            <a:r>
              <a:rPr lang="en-US" dirty="0" smtClean="0"/>
              <a:t> You can also specify</a:t>
            </a:r>
            <a:r>
              <a:rPr lang="en-US" baseline="0" dirty="0" smtClean="0"/>
              <a:t> a sliding time range window </a:t>
            </a:r>
            <a:r>
              <a:rPr lang="en-US" dirty="0" smtClean="0"/>
              <a:t>to apply to your real-time search. This</a:t>
            </a:r>
            <a:r>
              <a:rPr lang="en-US" baseline="0" dirty="0" smtClean="0"/>
              <a:t> defines a real-time buffer. </a:t>
            </a:r>
          </a:p>
          <a:p>
            <a:endParaRPr lang="en-US" baseline="0" dirty="0" smtClean="0"/>
          </a:p>
          <a:p>
            <a:r>
              <a:rPr lang="en-US" dirty="0" smtClean="0"/>
              <a:t>The </a:t>
            </a:r>
            <a:r>
              <a:rPr lang="en-US" b="1" dirty="0" smtClean="0"/>
              <a:t>Splunk Index</a:t>
            </a:r>
            <a:r>
              <a:rPr lang="en-US" dirty="0" smtClean="0"/>
              <a:t> is the repository for Splunk Enterprise data. Splunk Enterprise transforms incoming data into events,</a:t>
            </a:r>
            <a:r>
              <a:rPr lang="en-US" baseline="0" dirty="0" smtClean="0"/>
              <a:t> </a:t>
            </a:r>
            <a:r>
              <a:rPr lang="en-US" dirty="0" smtClean="0"/>
              <a:t>which it stores in indexes.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15</a:t>
            </a:fld>
            <a:endParaRPr lang="en-US"/>
          </a:p>
        </p:txBody>
      </p:sp>
    </p:spTree>
    <p:extLst>
      <p:ext uri="{BB962C8B-B14F-4D97-AF65-F5344CB8AC3E}">
        <p14:creationId xmlns:p14="http://schemas.microsoft.com/office/powerpoint/2010/main" val="27010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charset="0"/>
                <a:cs typeface="ＭＳ Ｐゴシック" charset="0"/>
              </a:rPr>
              <a:t>Splunk software enables organizations to gain new insights from this data and a key focus for Splunk 6 is to empower a broader base of users in the organization with this insight – users that extend beyond core IT users.</a:t>
            </a:r>
            <a:endParaRPr lang="en-US" dirty="0" smtClean="0"/>
          </a:p>
          <a:p>
            <a:pPr eaLnBrk="1" hangingPunct="1"/>
            <a:endParaRPr lang="en-US" dirty="0" smtClean="0"/>
          </a:p>
          <a:p>
            <a:pPr eaLnBrk="1" hangingPunct="1"/>
            <a:r>
              <a:rPr lang="en-US" dirty="0" smtClean="0"/>
              <a:t>The Pivot interface enables non-technical and technical users alike to quickly generate sophisticated charts, visualizations and dashboards using simple drag and drop. Users can access different chart types from the Splunk toolbox to easily visualize their data different ways. </a:t>
            </a:r>
          </a:p>
          <a:p>
            <a:pPr eaLnBrk="1" hangingPunct="1"/>
            <a:endParaRPr lang="en-US" dirty="0" smtClean="0"/>
          </a:p>
          <a:p>
            <a:pPr eaLnBrk="1" hangingPunct="1"/>
            <a:r>
              <a:rPr lang="en-US" dirty="0" smtClean="0"/>
              <a:t>Queries using the Pivot interface are powered by underlying data models, which are usually designed and implemented by users who understand the format and semantics of their indexed data, and who are familiar with the Splunk Search Processing Language (SPL). </a:t>
            </a:r>
          </a:p>
          <a:p>
            <a:pPr eaLnBrk="1" hangingPunct="1"/>
            <a:endParaRPr lang="en-US" dirty="0" smtClean="0"/>
          </a:p>
          <a:p>
            <a:pPr eaLnBrk="1" hangingPunct="1"/>
            <a:r>
              <a:rPr lang="en-US" dirty="0" smtClean="0"/>
              <a:t>Unlike traditional BI visualization tools focused on structured data analytics, the Pivot interface enables both non-technical and technical users to easily explore, manipulate and visualize raw, unstructured and polystructured  data. It  complements existing BI technologies by providing relevant business insights from a rapidly exploding new class of data. </a:t>
            </a:r>
          </a:p>
          <a:p>
            <a:endParaRPr lang="en-US" dirty="0"/>
          </a:p>
        </p:txBody>
      </p:sp>
      <p:sp>
        <p:nvSpPr>
          <p:cNvPr id="4" name="Slide Number Placeholder 3"/>
          <p:cNvSpPr>
            <a:spLocks noGrp="1"/>
          </p:cNvSpPr>
          <p:nvPr>
            <p:ph type="sldNum" sz="quarter" idx="10"/>
          </p:nvPr>
        </p:nvSpPr>
        <p:spPr/>
        <p:txBody>
          <a:bodyPr/>
          <a:lstStyle/>
          <a:p>
            <a:fld id="{A268BF71-C841-FC47-8625-7E39BB7FC863}" type="slidenum">
              <a:rPr lang="en-US" smtClean="0"/>
              <a:t>16</a:t>
            </a:fld>
            <a:endParaRPr lang="en-US"/>
          </a:p>
        </p:txBody>
      </p:sp>
    </p:spTree>
    <p:extLst>
      <p:ext uri="{BB962C8B-B14F-4D97-AF65-F5344CB8AC3E}">
        <p14:creationId xmlns:p14="http://schemas.microsoft.com/office/powerpoint/2010/main" val="215361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4" name="Picture 7" descr="Comcast_pos_RGB_Digital.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180263" y="247650"/>
            <a:ext cx="1516062"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0375" y="1713316"/>
            <a:ext cx="7772400" cy="1144190"/>
          </a:xfrm>
          <a:extLst>
            <a:ext uri="{909E8E84-426E-40dd-AFC4-6F175D3DCCD1}">
              <a14:hiddenFill xmlns:a14="http://schemas.microsoft.com/office/drawing/2010/main">
                <a:solidFill>
                  <a:schemeClr val="tx2">
                    <a:alpha val="0"/>
                  </a:schemeClr>
                </a:solidFill>
              </a14:hiddenFill>
            </a:ext>
          </a:extLst>
        </p:spPr>
        <p:txBody>
          <a:bodyPr/>
          <a:lstStyle>
            <a:lvl1pPr>
              <a:defRPr sz="2400">
                <a:solidFill>
                  <a:srgbClr val="0050B9"/>
                </a:solidFill>
              </a:defRPr>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458788" y="3084916"/>
            <a:ext cx="7773988" cy="572690"/>
          </a:xfrm>
          <a:extLst>
            <a:ext uri="{909E8E84-426E-40dd-AFC4-6F175D3DCCD1}">
              <a14:hiddenFill xmlns:a14="http://schemas.microsoft.com/office/drawing/2010/main">
                <a:solidFill>
                  <a:schemeClr val="tx2">
                    <a:alpha val="0"/>
                  </a:schemeClr>
                </a:solidFill>
              </a14:hiddenFill>
            </a:ext>
          </a:extLst>
        </p:spPr>
        <p:txBody>
          <a:bodyPr/>
          <a:lstStyle>
            <a:lvl1pPr>
              <a:defRPr sz="1400"/>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3045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29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460375" y="1713316"/>
            <a:ext cx="7772400" cy="1144190"/>
          </a:xfrm>
          <a:extLst>
            <a:ext uri="{909E8E84-426E-40dd-AFC4-6F175D3DCCD1}">
              <a14:hiddenFill xmlns:a14="http://schemas.microsoft.com/office/drawing/2010/main">
                <a:solidFill>
                  <a:schemeClr val="tx2">
                    <a:alpha val="0"/>
                  </a:schemeClr>
                </a:solidFill>
              </a14:hiddenFill>
            </a:ext>
          </a:extLst>
        </p:spPr>
        <p:txBody>
          <a:bodyPr/>
          <a:lstStyle>
            <a:lvl1pPr>
              <a:defRPr sz="2400">
                <a:solidFill>
                  <a:srgbClr val="0050B9"/>
                </a:solidFill>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894075199"/>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2" name="Picture 1" descr="Comcas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5944" y="1568245"/>
            <a:ext cx="3045944" cy="1711592"/>
          </a:xfrm>
          <a:prstGeom prst="rect">
            <a:avLst/>
          </a:prstGeom>
        </p:spPr>
      </p:pic>
    </p:spTree>
    <p:extLst>
      <p:ext uri="{BB962C8B-B14F-4D97-AF65-F5344CB8AC3E}">
        <p14:creationId xmlns:p14="http://schemas.microsoft.com/office/powerpoint/2010/main" val="174202639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 y="5"/>
            <a:ext cx="9143999" cy="5143499"/>
          </a:xfrm>
          <a:prstGeom prst="rect">
            <a:avLst/>
          </a:prstGeom>
        </p:spPr>
      </p:pic>
      <p:sp>
        <p:nvSpPr>
          <p:cNvPr id="2" name="Title 1"/>
          <p:cNvSpPr>
            <a:spLocks noGrp="1"/>
          </p:cNvSpPr>
          <p:nvPr>
            <p:ph type="ctrTitle"/>
          </p:nvPr>
        </p:nvSpPr>
        <p:spPr>
          <a:xfrm>
            <a:off x="5907096" y="1124242"/>
            <a:ext cx="2843614" cy="1102519"/>
          </a:xfrm>
        </p:spPr>
        <p:txBody>
          <a:bodyPr anchor="b">
            <a:normAutofit/>
          </a:bodyPr>
          <a:lstStyle>
            <a:lvl1pPr algn="l">
              <a:lnSpc>
                <a:spcPts val="2500"/>
              </a:lnSpc>
              <a:defRPr sz="2000" b="0"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801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 y="5"/>
            <a:ext cx="9143999" cy="5143499"/>
          </a:xfrm>
          <a:prstGeom prst="rect">
            <a:avLst/>
          </a:prstGeom>
        </p:spPr>
      </p:pic>
      <p:sp>
        <p:nvSpPr>
          <p:cNvPr id="2" name="Title 1"/>
          <p:cNvSpPr>
            <a:spLocks noGrp="1"/>
          </p:cNvSpPr>
          <p:nvPr>
            <p:ph type="title"/>
          </p:nvPr>
        </p:nvSpPr>
        <p:spPr>
          <a:xfrm>
            <a:off x="4991495" y="3432549"/>
            <a:ext cx="3581178" cy="1021556"/>
          </a:xfrm>
        </p:spPr>
        <p:txBody>
          <a:bodyPr anchor="t">
            <a:normAutofit/>
          </a:bodyPr>
          <a:lstStyle>
            <a:lvl1pPr algn="l">
              <a:lnSpc>
                <a:spcPts val="2400"/>
              </a:lnSpc>
              <a:defRPr sz="1900" b="0" cap="none">
                <a:solidFill>
                  <a:srgbClr val="FFFFFF"/>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4048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0" y="341711"/>
            <a:ext cx="8229601" cy="629840"/>
          </a:xfrm>
        </p:spPr>
        <p:txBody>
          <a:bodyPr/>
          <a:lstStyle>
            <a:lvl1pPr>
              <a:defRPr sz="2000"/>
            </a:lvl1pPr>
          </a:lstStyle>
          <a:p>
            <a:r>
              <a:rPr lang="en-US" smtClean="0"/>
              <a:t>Click to edit Master title style</a:t>
            </a:r>
            <a:endParaRPr lang="en-US" dirty="0"/>
          </a:p>
        </p:txBody>
      </p:sp>
      <p:sp>
        <p:nvSpPr>
          <p:cNvPr id="4" name="Content Placeholder 3"/>
          <p:cNvSpPr>
            <a:spLocks noGrp="1"/>
          </p:cNvSpPr>
          <p:nvPr>
            <p:ph sz="quarter" idx="10"/>
          </p:nvPr>
        </p:nvSpPr>
        <p:spPr>
          <a:xfrm>
            <a:off x="458787" y="1021556"/>
            <a:ext cx="8229600" cy="36073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 (optional)</a:t>
            </a:r>
            <a:endParaRPr lang="en-US" dirty="0"/>
          </a:p>
        </p:txBody>
      </p:sp>
      <p:sp>
        <p:nvSpPr>
          <p:cNvPr id="6" name="Rectangle 11"/>
          <p:cNvSpPr>
            <a:spLocks noGrp="1" noChangeArrowheads="1"/>
          </p:cNvSpPr>
          <p:nvPr>
            <p:ph type="sldNum" sz="quarter" idx="12"/>
          </p:nvPr>
        </p:nvSpPr>
        <p:spPr>
          <a:ln/>
        </p:spPr>
        <p:txBody>
          <a:bodyPr/>
          <a:lstStyle>
            <a:lvl1pPr>
              <a:defRPr/>
            </a:lvl1pPr>
          </a:lstStyle>
          <a:p>
            <a:fld id="{E73DD6C2-2E78-E144-898F-830B271C1F0E}" type="slidenum">
              <a:rPr lang="en-US"/>
              <a:pPr/>
              <a:t>‹#›</a:t>
            </a:fld>
            <a:endParaRPr lang="en-US"/>
          </a:p>
        </p:txBody>
      </p:sp>
    </p:spTree>
    <p:extLst>
      <p:ext uri="{BB962C8B-B14F-4D97-AF65-F5344CB8AC3E}">
        <p14:creationId xmlns:p14="http://schemas.microsoft.com/office/powerpoint/2010/main" val="390028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14" y="1021789"/>
            <a:ext cx="3883124" cy="339447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7687" y="1021789"/>
            <a:ext cx="3879112" cy="339447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p:txBody>
          <a:bodyPr/>
          <a:lstStyle>
            <a:lvl1pPr>
              <a:defRPr/>
            </a:lvl1pPr>
          </a:lstStyle>
          <a:p>
            <a:pPr>
              <a:defRPr/>
            </a:pPr>
            <a:r>
              <a:rPr lang="en-US"/>
              <a:t>Presentation title (optional)</a:t>
            </a:r>
            <a:endParaRPr lang="en-US" dirty="0"/>
          </a:p>
        </p:txBody>
      </p:sp>
      <p:sp>
        <p:nvSpPr>
          <p:cNvPr id="6" name="Rectangle 11"/>
          <p:cNvSpPr>
            <a:spLocks noGrp="1" noChangeArrowheads="1"/>
          </p:cNvSpPr>
          <p:nvPr>
            <p:ph type="sldNum" sz="quarter" idx="11"/>
          </p:nvPr>
        </p:nvSpPr>
        <p:spPr/>
        <p:txBody>
          <a:bodyPr/>
          <a:lstStyle>
            <a:lvl1pPr>
              <a:defRPr/>
            </a:lvl1pPr>
          </a:lstStyle>
          <a:p>
            <a:fld id="{77797A69-8D46-3648-8877-C5041C55D61D}" type="slidenum">
              <a:rPr lang="en-US"/>
              <a:pPr/>
              <a:t>‹#›</a:t>
            </a:fld>
            <a:endParaRPr lang="en-US"/>
          </a:p>
        </p:txBody>
      </p:sp>
    </p:spTree>
    <p:extLst>
      <p:ext uri="{BB962C8B-B14F-4D97-AF65-F5344CB8AC3E}">
        <p14:creationId xmlns:p14="http://schemas.microsoft.com/office/powerpoint/2010/main" val="3809323235"/>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4026" y="1021558"/>
            <a:ext cx="8228394" cy="485275"/>
          </a:xfrm>
        </p:spPr>
        <p:txBody>
          <a:bodyPr>
            <a:noAutofit/>
          </a:bodyPr>
          <a:lstStyle/>
          <a:p>
            <a:pPr lvl="0"/>
            <a:r>
              <a:rPr lang="en-US" smtClean="0"/>
              <a:t>Click to edit Master text styles</a:t>
            </a:r>
          </a:p>
        </p:txBody>
      </p:sp>
      <p:sp>
        <p:nvSpPr>
          <p:cNvPr id="5" name="Content Placeholder 2"/>
          <p:cNvSpPr>
            <a:spLocks noGrp="1"/>
          </p:cNvSpPr>
          <p:nvPr>
            <p:ph sz="half" idx="13"/>
          </p:nvPr>
        </p:nvSpPr>
        <p:spPr>
          <a:xfrm>
            <a:off x="454764" y="1589159"/>
            <a:ext cx="3883124" cy="3000702"/>
          </a:xfrm>
        </p:spPr>
        <p:txBody>
          <a:bodyPr>
            <a:noAutofit/>
          </a:bodyPr>
          <a:lstStyle>
            <a:lvl1pPr>
              <a:defRPr sz="1400" b="1">
                <a:solidFill>
                  <a:srgbClr val="000000"/>
                </a:solidFill>
              </a:defRPr>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2"/>
          </p:nvPr>
        </p:nvSpPr>
        <p:spPr>
          <a:xfrm>
            <a:off x="4796220" y="1589159"/>
            <a:ext cx="3886200" cy="3000702"/>
          </a:xfrm>
        </p:spPr>
        <p:txBody>
          <a:bodyPr>
            <a:noAutofit/>
          </a:bodyPr>
          <a:lstStyle>
            <a:lvl1pPr>
              <a:defRPr sz="1400" b="1">
                <a:solidFill>
                  <a:srgbClr val="000000"/>
                </a:solidFill>
              </a:defRPr>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2"/>
          <p:cNvSpPr>
            <a:spLocks noGrp="1"/>
          </p:cNvSpPr>
          <p:nvPr>
            <p:ph type="ftr" sz="quarter" idx="14"/>
          </p:nvPr>
        </p:nvSpPr>
        <p:spPr/>
        <p:txBody>
          <a:bodyPr/>
          <a:lstStyle>
            <a:lvl1pPr>
              <a:defRPr/>
            </a:lvl1pPr>
          </a:lstStyle>
          <a:p>
            <a:pPr>
              <a:defRPr/>
            </a:pPr>
            <a:r>
              <a:rPr lang="en-US"/>
              <a:t>Presentation title (optional)</a:t>
            </a:r>
            <a:endParaRPr lang="en-US" dirty="0"/>
          </a:p>
        </p:txBody>
      </p:sp>
      <p:sp>
        <p:nvSpPr>
          <p:cNvPr id="8" name="Slide Number Placeholder 6"/>
          <p:cNvSpPr>
            <a:spLocks noGrp="1"/>
          </p:cNvSpPr>
          <p:nvPr>
            <p:ph type="sldNum" sz="quarter" idx="15"/>
          </p:nvPr>
        </p:nvSpPr>
        <p:spPr/>
        <p:txBody>
          <a:bodyPr/>
          <a:lstStyle>
            <a:lvl1pPr>
              <a:defRPr/>
            </a:lvl1pPr>
          </a:lstStyle>
          <a:p>
            <a:fld id="{4105DA8B-4579-384E-B1B9-C5CC532B5FEB}" type="slidenum">
              <a:rPr lang="en-US"/>
              <a:pPr/>
              <a:t>‹#›</a:t>
            </a:fld>
            <a:endParaRPr lang="en-US"/>
          </a:p>
        </p:txBody>
      </p:sp>
    </p:spTree>
    <p:extLst>
      <p:ext uri="{BB962C8B-B14F-4D97-AF65-F5344CB8AC3E}">
        <p14:creationId xmlns:p14="http://schemas.microsoft.com/office/powerpoint/2010/main" val="19300089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idx="1"/>
          </p:nvPr>
        </p:nvSpPr>
        <p:spPr>
          <a:xfrm>
            <a:off x="460249" y="1021558"/>
            <a:ext cx="8221790" cy="964406"/>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3"/>
          </p:nvPr>
        </p:nvSpPr>
        <p:spPr>
          <a:xfrm>
            <a:off x="460251" y="2160177"/>
            <a:ext cx="2560765"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2"/>
          </p:nvPr>
        </p:nvSpPr>
        <p:spPr>
          <a:xfrm>
            <a:off x="3291206" y="2160177"/>
            <a:ext cx="2560320"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4"/>
          </p:nvPr>
        </p:nvSpPr>
        <p:spPr>
          <a:xfrm>
            <a:off x="6121719" y="2160177"/>
            <a:ext cx="2560320"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5"/>
          <p:cNvSpPr>
            <a:spLocks noGrp="1" noChangeArrowheads="1"/>
          </p:cNvSpPr>
          <p:nvPr>
            <p:ph type="ftr" sz="quarter" idx="15"/>
          </p:nvPr>
        </p:nvSpPr>
        <p:spPr/>
        <p:txBody>
          <a:bodyPr/>
          <a:lstStyle>
            <a:lvl1pPr>
              <a:defRPr/>
            </a:lvl1pPr>
          </a:lstStyle>
          <a:p>
            <a:pPr>
              <a:defRPr/>
            </a:pPr>
            <a:r>
              <a:rPr lang="en-US"/>
              <a:t>Presentation title (optional)</a:t>
            </a:r>
            <a:endParaRPr lang="en-US" dirty="0"/>
          </a:p>
        </p:txBody>
      </p:sp>
      <p:sp>
        <p:nvSpPr>
          <p:cNvPr id="9" name="Rectangle 11"/>
          <p:cNvSpPr>
            <a:spLocks noGrp="1" noChangeArrowheads="1"/>
          </p:cNvSpPr>
          <p:nvPr>
            <p:ph type="sldNum" sz="quarter" idx="16"/>
          </p:nvPr>
        </p:nvSpPr>
        <p:spPr/>
        <p:txBody>
          <a:bodyPr/>
          <a:lstStyle>
            <a:lvl1pPr>
              <a:defRPr/>
            </a:lvl1pPr>
          </a:lstStyle>
          <a:p>
            <a:fld id="{FB23B83D-41CB-C74D-ADB6-8D358BFA83A8}" type="slidenum">
              <a:rPr lang="en-US"/>
              <a:pPr/>
              <a:t>‹#›</a:t>
            </a:fld>
            <a:endParaRPr lang="en-US"/>
          </a:p>
        </p:txBody>
      </p:sp>
    </p:spTree>
    <p:extLst>
      <p:ext uri="{BB962C8B-B14F-4D97-AF65-F5344CB8AC3E}">
        <p14:creationId xmlns:p14="http://schemas.microsoft.com/office/powerpoint/2010/main" val="143946273"/>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idx="1"/>
          </p:nvPr>
        </p:nvSpPr>
        <p:spPr>
          <a:xfrm>
            <a:off x="460249" y="1021558"/>
            <a:ext cx="8221790" cy="964406"/>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3"/>
          </p:nvPr>
        </p:nvSpPr>
        <p:spPr>
          <a:xfrm>
            <a:off x="460251" y="2160177"/>
            <a:ext cx="1900365"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2"/>
          </p:nvPr>
        </p:nvSpPr>
        <p:spPr>
          <a:xfrm>
            <a:off x="2565807" y="2160177"/>
            <a:ext cx="1901951"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4"/>
          </p:nvPr>
        </p:nvSpPr>
        <p:spPr>
          <a:xfrm>
            <a:off x="4672949" y="2160177"/>
            <a:ext cx="1901951"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5"/>
          </p:nvPr>
        </p:nvSpPr>
        <p:spPr>
          <a:xfrm>
            <a:off x="6780091" y="2160177"/>
            <a:ext cx="1901951" cy="2410634"/>
          </a:xfrm>
        </p:spPr>
        <p:txBody>
          <a:bodyPr>
            <a:noAutofit/>
          </a:bodyPr>
          <a:lstStyle>
            <a:lvl1pPr>
              <a:defRPr sz="1200" b="1">
                <a:solidFill>
                  <a:srgbClr val="000000"/>
                </a:solidFill>
              </a:defRPr>
            </a:lvl1pPr>
            <a:lvl2pPr>
              <a:defRPr sz="1200"/>
            </a:lvl2pPr>
            <a:lvl3pPr>
              <a:defRPr sz="12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Rectangle 5"/>
          <p:cNvSpPr>
            <a:spLocks noGrp="1" noChangeArrowheads="1"/>
          </p:cNvSpPr>
          <p:nvPr>
            <p:ph type="ftr" sz="quarter" idx="16"/>
          </p:nvPr>
        </p:nvSpPr>
        <p:spPr/>
        <p:txBody>
          <a:bodyPr/>
          <a:lstStyle>
            <a:lvl1pPr>
              <a:defRPr/>
            </a:lvl1pPr>
          </a:lstStyle>
          <a:p>
            <a:pPr>
              <a:defRPr/>
            </a:pPr>
            <a:r>
              <a:rPr lang="en-US"/>
              <a:t>Presentation title (optional)</a:t>
            </a:r>
            <a:endParaRPr lang="en-US" dirty="0"/>
          </a:p>
        </p:txBody>
      </p:sp>
      <p:sp>
        <p:nvSpPr>
          <p:cNvPr id="11" name="Rectangle 11"/>
          <p:cNvSpPr>
            <a:spLocks noGrp="1" noChangeArrowheads="1"/>
          </p:cNvSpPr>
          <p:nvPr>
            <p:ph type="sldNum" sz="quarter" idx="17"/>
          </p:nvPr>
        </p:nvSpPr>
        <p:spPr/>
        <p:txBody>
          <a:bodyPr/>
          <a:lstStyle>
            <a:lvl1pPr>
              <a:defRPr/>
            </a:lvl1pPr>
          </a:lstStyle>
          <a:p>
            <a:fld id="{F1276310-E821-1A43-A138-9E0A4C1582B3}" type="slidenum">
              <a:rPr lang="en-US"/>
              <a:pPr/>
              <a:t>‹#›</a:t>
            </a:fld>
            <a:endParaRPr lang="en-US"/>
          </a:p>
        </p:txBody>
      </p:sp>
    </p:spTree>
    <p:extLst>
      <p:ext uri="{BB962C8B-B14F-4D97-AF65-F5344CB8AC3E}">
        <p14:creationId xmlns:p14="http://schemas.microsoft.com/office/powerpoint/2010/main" val="633829444"/>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8790" y="341711"/>
            <a:ext cx="8229601" cy="629840"/>
          </a:xfrm>
        </p:spPr>
        <p:txBody>
          <a:bodyPr/>
          <a:lstStyle/>
          <a:p>
            <a:r>
              <a:rPr lang="en-US" smtClean="0"/>
              <a:t>Click to edit Master title style</a:t>
            </a:r>
            <a:endParaRPr lang="en-US" dirty="0"/>
          </a:p>
        </p:txBody>
      </p:sp>
      <p:sp>
        <p:nvSpPr>
          <p:cNvPr id="8" name="Content Placeholder 7"/>
          <p:cNvSpPr>
            <a:spLocks noGrp="1"/>
          </p:cNvSpPr>
          <p:nvPr>
            <p:ph sz="quarter" idx="10"/>
          </p:nvPr>
        </p:nvSpPr>
        <p:spPr>
          <a:xfrm>
            <a:off x="6128906" y="1021557"/>
            <a:ext cx="2559485" cy="360159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4"/>
          <p:cNvSpPr>
            <a:spLocks noGrp="1"/>
          </p:cNvSpPr>
          <p:nvPr>
            <p:ph type="chart" sz="quarter" idx="12"/>
          </p:nvPr>
        </p:nvSpPr>
        <p:spPr>
          <a:xfrm>
            <a:off x="452438" y="1021556"/>
            <a:ext cx="5657850" cy="3605169"/>
          </a:xfrm>
        </p:spPr>
        <p:txBody>
          <a:bodyPr anchor="ctr" anchorCtr="1"/>
          <a:lstStyle>
            <a:lvl1pPr>
              <a:defRPr sz="1200"/>
            </a:lvl1pPr>
          </a:lstStyle>
          <a:p>
            <a:pPr lvl="0"/>
            <a:r>
              <a:rPr lang="en-US" noProof="0" smtClean="0"/>
              <a:t>Click icon to add chart</a:t>
            </a:r>
            <a:endParaRPr lang="en-US" noProof="0" dirty="0"/>
          </a:p>
        </p:txBody>
      </p:sp>
      <p:sp>
        <p:nvSpPr>
          <p:cNvPr id="6" name="Rectangle 5"/>
          <p:cNvSpPr>
            <a:spLocks noGrp="1" noChangeArrowheads="1"/>
          </p:cNvSpPr>
          <p:nvPr>
            <p:ph type="ftr" sz="quarter" idx="13"/>
          </p:nvPr>
        </p:nvSpPr>
        <p:spPr/>
        <p:txBody>
          <a:bodyPr/>
          <a:lstStyle>
            <a:lvl1pPr>
              <a:defRPr/>
            </a:lvl1pPr>
          </a:lstStyle>
          <a:p>
            <a:pPr>
              <a:defRPr/>
            </a:pPr>
            <a:r>
              <a:rPr lang="en-US"/>
              <a:t>Presentation title (optional)</a:t>
            </a:r>
            <a:endParaRPr lang="en-US" dirty="0"/>
          </a:p>
        </p:txBody>
      </p:sp>
      <p:sp>
        <p:nvSpPr>
          <p:cNvPr id="7" name="Rectangle 11"/>
          <p:cNvSpPr>
            <a:spLocks noGrp="1" noChangeArrowheads="1"/>
          </p:cNvSpPr>
          <p:nvPr>
            <p:ph type="sldNum" sz="quarter" idx="14"/>
          </p:nvPr>
        </p:nvSpPr>
        <p:spPr/>
        <p:txBody>
          <a:bodyPr/>
          <a:lstStyle>
            <a:lvl1pPr>
              <a:defRPr/>
            </a:lvl1pPr>
          </a:lstStyle>
          <a:p>
            <a:fld id="{2776438A-5AA9-8240-BCCE-0D1C79B48788}" type="slidenum">
              <a:rPr lang="en-US"/>
              <a:pPr/>
              <a:t>‹#›</a:t>
            </a:fld>
            <a:endParaRPr lang="en-US"/>
          </a:p>
        </p:txBody>
      </p:sp>
    </p:spTree>
    <p:extLst>
      <p:ext uri="{BB962C8B-B14F-4D97-AF65-F5344CB8AC3E}">
        <p14:creationId xmlns:p14="http://schemas.microsoft.com/office/powerpoint/2010/main" val="2479025116"/>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and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021558"/>
            <a:ext cx="2509520" cy="171509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 y="2887981"/>
            <a:ext cx="8229600" cy="1510189"/>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2"/>
          </p:nvPr>
        </p:nvSpPr>
        <p:spPr>
          <a:xfrm>
            <a:off x="3317240" y="1021558"/>
            <a:ext cx="2509520" cy="171509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7" name="Content Placeholder 2"/>
          <p:cNvSpPr>
            <a:spLocks noGrp="1"/>
          </p:cNvSpPr>
          <p:nvPr>
            <p:ph sz="half" idx="13"/>
          </p:nvPr>
        </p:nvSpPr>
        <p:spPr>
          <a:xfrm>
            <a:off x="6177280" y="1021558"/>
            <a:ext cx="2509520" cy="171509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8" name="Rectangle 5"/>
          <p:cNvSpPr>
            <a:spLocks noGrp="1" noChangeArrowheads="1"/>
          </p:cNvSpPr>
          <p:nvPr>
            <p:ph type="ftr" sz="quarter" idx="14"/>
          </p:nvPr>
        </p:nvSpPr>
        <p:spPr/>
        <p:txBody>
          <a:bodyPr/>
          <a:lstStyle>
            <a:lvl1pPr>
              <a:defRPr/>
            </a:lvl1pPr>
          </a:lstStyle>
          <a:p>
            <a:pPr>
              <a:defRPr/>
            </a:pPr>
            <a:r>
              <a:rPr lang="en-US"/>
              <a:t>Presentation title (optional)</a:t>
            </a:r>
            <a:endParaRPr lang="en-US" dirty="0"/>
          </a:p>
        </p:txBody>
      </p:sp>
      <p:sp>
        <p:nvSpPr>
          <p:cNvPr id="9" name="Rectangle 11"/>
          <p:cNvSpPr>
            <a:spLocks noGrp="1" noChangeArrowheads="1"/>
          </p:cNvSpPr>
          <p:nvPr>
            <p:ph type="sldNum" sz="quarter" idx="15"/>
          </p:nvPr>
        </p:nvSpPr>
        <p:spPr/>
        <p:txBody>
          <a:bodyPr/>
          <a:lstStyle>
            <a:lvl1pPr>
              <a:defRPr/>
            </a:lvl1pPr>
          </a:lstStyle>
          <a:p>
            <a:fld id="{C870B288-AEB7-494C-BF52-AD1DD520CD74}" type="slidenum">
              <a:rPr lang="en-US"/>
              <a:pPr/>
              <a:t>‹#›</a:t>
            </a:fld>
            <a:endParaRPr lang="en-US"/>
          </a:p>
        </p:txBody>
      </p:sp>
    </p:spTree>
    <p:extLst>
      <p:ext uri="{BB962C8B-B14F-4D97-AF65-F5344CB8AC3E}">
        <p14:creationId xmlns:p14="http://schemas.microsoft.com/office/powerpoint/2010/main" val="1460102024"/>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(optional)</a:t>
            </a:r>
            <a:endParaRPr lang="en-US" dirty="0"/>
          </a:p>
        </p:txBody>
      </p:sp>
      <p:sp>
        <p:nvSpPr>
          <p:cNvPr id="4" name="Rectangle 11"/>
          <p:cNvSpPr>
            <a:spLocks noGrp="1" noChangeArrowheads="1"/>
          </p:cNvSpPr>
          <p:nvPr>
            <p:ph type="sldNum" sz="quarter" idx="11"/>
          </p:nvPr>
        </p:nvSpPr>
        <p:spPr>
          <a:ln/>
        </p:spPr>
        <p:txBody>
          <a:bodyPr/>
          <a:lstStyle>
            <a:lvl1pPr>
              <a:defRPr/>
            </a:lvl1pPr>
          </a:lstStyle>
          <a:p>
            <a:fld id="{3AED409D-9C09-3742-826E-06F4E7FD53FC}" type="slidenum">
              <a:rPr lang="en-US"/>
              <a:pPr/>
              <a:t>‹#›</a:t>
            </a:fld>
            <a:endParaRPr lang="en-US"/>
          </a:p>
        </p:txBody>
      </p:sp>
    </p:spTree>
    <p:extLst>
      <p:ext uri="{BB962C8B-B14F-4D97-AF65-F5344CB8AC3E}">
        <p14:creationId xmlns:p14="http://schemas.microsoft.com/office/powerpoint/2010/main" val="1222222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Comcast_pos_RGB_Digital.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844670" y="4712494"/>
            <a:ext cx="84372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8788" y="341710"/>
            <a:ext cx="8229600" cy="6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8788" y="1027511"/>
            <a:ext cx="8229600" cy="360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857253" y="4860131"/>
            <a:ext cx="3656013"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eaLnBrk="0" hangingPunct="0">
              <a:defRPr sz="800">
                <a:ea typeface="ＭＳ Ｐゴシック" charset="0"/>
                <a:cs typeface="ＭＳ Ｐゴシック" charset="0"/>
              </a:defRPr>
            </a:lvl1pPr>
          </a:lstStyle>
          <a:p>
            <a:pPr>
              <a:defRPr/>
            </a:pPr>
            <a:r>
              <a:rPr lang="en-US"/>
              <a:t>Presentation title (optional)</a:t>
            </a:r>
            <a:endParaRPr lang="en-US" dirty="0"/>
          </a:p>
        </p:txBody>
      </p:sp>
      <p:sp>
        <p:nvSpPr>
          <p:cNvPr id="1035" name="Rectangle 11"/>
          <p:cNvSpPr>
            <a:spLocks noGrp="1" noChangeArrowheads="1"/>
          </p:cNvSpPr>
          <p:nvPr>
            <p:ph type="sldNum" sz="quarter" idx="4"/>
          </p:nvPr>
        </p:nvSpPr>
        <p:spPr bwMode="auto">
          <a:xfrm>
            <a:off x="458788" y="4860131"/>
            <a:ext cx="29686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39800" eaLnBrk="0" hangingPunct="0">
              <a:defRPr sz="800">
                <a:cs typeface="ＭＳ Ｐゴシック" charset="0"/>
              </a:defRPr>
            </a:lvl1pPr>
          </a:lstStyle>
          <a:p>
            <a:fld id="{5749FEBD-C9BA-E141-BD0D-EC90BB418C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1" r:id="rId2"/>
    <p:sldLayoutId id="2147483986" r:id="rId3"/>
    <p:sldLayoutId id="2147483987" r:id="rId4"/>
    <p:sldLayoutId id="2147483988" r:id="rId5"/>
    <p:sldLayoutId id="2147483989" r:id="rId6"/>
    <p:sldLayoutId id="2147483990" r:id="rId7"/>
    <p:sldLayoutId id="2147483991" r:id="rId8"/>
    <p:sldLayoutId id="2147483984" r:id="rId9"/>
    <p:sldLayoutId id="2147483992" r:id="rId10"/>
    <p:sldLayoutId id="2147483993" r:id="rId11"/>
    <p:sldLayoutId id="2147483994" r:id="rId12"/>
    <p:sldLayoutId id="2147483995" r:id="rId13"/>
    <p:sldLayoutId id="2147483996" r:id="rId14"/>
  </p:sldLayoutIdLst>
  <p:hf hdr="0" dt="0"/>
  <p:txStyles>
    <p:titleStyle>
      <a:lvl1pPr algn="l" rtl="0" eaLnBrk="1" fontAlgn="base" hangingPunct="1">
        <a:spcBef>
          <a:spcPct val="0"/>
        </a:spcBef>
        <a:spcAft>
          <a:spcPct val="0"/>
        </a:spcAft>
        <a:defRPr sz="2000" b="1">
          <a:solidFill>
            <a:schemeClr val="accent1"/>
          </a:solidFill>
          <a:latin typeface="+mj-lt"/>
          <a:ea typeface="ヒラギノ角ゴ Pro W3" charset="0"/>
          <a:cs typeface="+mj-cs"/>
        </a:defRPr>
      </a:lvl1pPr>
      <a:lvl2pPr algn="l" rtl="0" eaLnBrk="1" fontAlgn="base" hangingPunct="1">
        <a:spcBef>
          <a:spcPct val="0"/>
        </a:spcBef>
        <a:spcAft>
          <a:spcPct val="0"/>
        </a:spcAft>
        <a:defRPr sz="2000" b="1">
          <a:solidFill>
            <a:srgbClr val="9F0812"/>
          </a:solidFill>
          <a:latin typeface="Arial" charset="0"/>
          <a:ea typeface="ヒラギノ角ゴ Pro W3" charset="0"/>
          <a:cs typeface="ＭＳ Ｐゴシック" charset="0"/>
        </a:defRPr>
      </a:lvl2pPr>
      <a:lvl3pPr algn="l" rtl="0" eaLnBrk="1" fontAlgn="base" hangingPunct="1">
        <a:spcBef>
          <a:spcPct val="0"/>
        </a:spcBef>
        <a:spcAft>
          <a:spcPct val="0"/>
        </a:spcAft>
        <a:defRPr sz="2000" b="1">
          <a:solidFill>
            <a:srgbClr val="9F0812"/>
          </a:solidFill>
          <a:latin typeface="Arial" charset="0"/>
          <a:ea typeface="ヒラギノ角ゴ Pro W3" charset="0"/>
          <a:cs typeface="ＭＳ Ｐゴシック" charset="0"/>
        </a:defRPr>
      </a:lvl3pPr>
      <a:lvl4pPr algn="l" rtl="0" eaLnBrk="1" fontAlgn="base" hangingPunct="1">
        <a:spcBef>
          <a:spcPct val="0"/>
        </a:spcBef>
        <a:spcAft>
          <a:spcPct val="0"/>
        </a:spcAft>
        <a:defRPr sz="2000" b="1">
          <a:solidFill>
            <a:srgbClr val="9F0812"/>
          </a:solidFill>
          <a:latin typeface="Arial" charset="0"/>
          <a:ea typeface="ヒラギノ角ゴ Pro W3" charset="0"/>
          <a:cs typeface="ＭＳ Ｐゴシック" charset="0"/>
        </a:defRPr>
      </a:lvl4pPr>
      <a:lvl5pPr algn="l" rtl="0" eaLnBrk="1" fontAlgn="base" hangingPunct="1">
        <a:spcBef>
          <a:spcPct val="0"/>
        </a:spcBef>
        <a:spcAft>
          <a:spcPct val="0"/>
        </a:spcAft>
        <a:defRPr sz="2000" b="1">
          <a:solidFill>
            <a:srgbClr val="9F0812"/>
          </a:solidFill>
          <a:latin typeface="Arial" charset="0"/>
          <a:ea typeface="ヒラギノ角ゴ Pro W3" charset="0"/>
          <a:cs typeface="ＭＳ Ｐゴシック" charset="0"/>
        </a:defRPr>
      </a:lvl5pPr>
      <a:lvl6pPr marL="457200" algn="l"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ts val="400"/>
        </a:spcBef>
        <a:spcAft>
          <a:spcPct val="0"/>
        </a:spcAft>
        <a:buFont typeface="Arial" charset="0"/>
        <a:defRPr sz="1400">
          <a:solidFill>
            <a:schemeClr val="tx1"/>
          </a:solidFill>
          <a:latin typeface="+mn-lt"/>
          <a:ea typeface="ヒラギノ角ゴ Pro W3" charset="0"/>
          <a:cs typeface="+mn-cs"/>
        </a:defRPr>
      </a:lvl1pPr>
      <a:lvl2pPr marL="173038" indent="-173038" algn="l" rtl="0" eaLnBrk="1" fontAlgn="base" hangingPunct="1">
        <a:spcBef>
          <a:spcPts val="400"/>
        </a:spcBef>
        <a:spcAft>
          <a:spcPct val="0"/>
        </a:spcAft>
        <a:buFont typeface="Arial" charset="0"/>
        <a:buChar char="•"/>
        <a:defRPr sz="1400">
          <a:solidFill>
            <a:schemeClr val="tx1"/>
          </a:solidFill>
          <a:latin typeface="+mn-lt"/>
          <a:ea typeface="+mn-ea"/>
          <a:cs typeface="+mn-cs"/>
        </a:defRPr>
      </a:lvl2pPr>
      <a:lvl3pPr marL="341313" indent="-173038"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3pPr>
      <a:lvl4pPr marL="514350" indent="-174625"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4pPr>
      <a:lvl5pPr marL="687388" indent="-174625"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5pPr>
      <a:lvl6pPr marL="21717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6pPr>
      <a:lvl7pPr marL="26289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7pPr>
      <a:lvl8pPr marL="30861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8pPr>
      <a:lvl9pPr marL="35433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5" Type="http://schemas.openxmlformats.org/officeDocument/2006/relationships/image" Target="../media/image39.png"/><Relationship Id="rId6" Type="http://schemas.openxmlformats.org/officeDocument/2006/relationships/image" Target="../media/image40.jpg"/><Relationship Id="rId7" Type="http://schemas.openxmlformats.org/officeDocument/2006/relationships/image" Target="../media/image41.gif"/><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dirty="0" smtClean="0"/>
              <a:t>National Engineering </a:t>
            </a:r>
            <a:br>
              <a:rPr lang="en-US" sz="2000" dirty="0" smtClean="0"/>
            </a:br>
            <a:r>
              <a:rPr lang="en-US" sz="2000" dirty="0" smtClean="0"/>
              <a:t>&amp; Technical Operations</a:t>
            </a:r>
            <a:endParaRPr lang="en-US" sz="2000" dirty="0"/>
          </a:p>
        </p:txBody>
      </p:sp>
      <p:sp>
        <p:nvSpPr>
          <p:cNvPr id="5" name="TextBox 4"/>
          <p:cNvSpPr txBox="1"/>
          <p:nvPr/>
        </p:nvSpPr>
        <p:spPr>
          <a:xfrm>
            <a:off x="394022" y="766452"/>
            <a:ext cx="7434372" cy="954107"/>
          </a:xfrm>
          <a:prstGeom prst="rect">
            <a:avLst/>
          </a:prstGeom>
          <a:noFill/>
        </p:spPr>
        <p:txBody>
          <a:bodyPr wrap="square" rtlCol="0">
            <a:spAutoFit/>
          </a:bodyPr>
          <a:lstStyle/>
          <a:p>
            <a:r>
              <a:rPr lang="en-US" sz="2800" dirty="0"/>
              <a:t>How Comcast Turns Big Data into Real-Time Operational Insights</a:t>
            </a:r>
          </a:p>
        </p:txBody>
      </p:sp>
      <p:sp>
        <p:nvSpPr>
          <p:cNvPr id="6" name="TextBox 5"/>
          <p:cNvSpPr txBox="1"/>
          <p:nvPr/>
        </p:nvSpPr>
        <p:spPr>
          <a:xfrm>
            <a:off x="5949289" y="3565217"/>
            <a:ext cx="2967479" cy="1015663"/>
          </a:xfrm>
          <a:prstGeom prst="rect">
            <a:avLst/>
          </a:prstGeom>
          <a:noFill/>
        </p:spPr>
        <p:txBody>
          <a:bodyPr wrap="none" rtlCol="0">
            <a:spAutoFit/>
          </a:bodyPr>
          <a:lstStyle/>
          <a:p>
            <a:r>
              <a:rPr lang="en-US" sz="2000" dirty="0" smtClean="0">
                <a:solidFill>
                  <a:srgbClr val="F2F2F2"/>
                </a:solidFill>
              </a:rPr>
              <a:t>Patrick Shumate	</a:t>
            </a:r>
            <a:endParaRPr lang="en-US" sz="2000" dirty="0">
              <a:solidFill>
                <a:srgbClr val="F2F2F2"/>
              </a:solidFill>
            </a:endParaRPr>
          </a:p>
          <a:p>
            <a:r>
              <a:rPr lang="en-US" sz="2000" dirty="0" smtClean="0">
                <a:solidFill>
                  <a:srgbClr val="F2F2F2"/>
                </a:solidFill>
              </a:rPr>
              <a:t>CDN Engineer</a:t>
            </a:r>
          </a:p>
          <a:p>
            <a:r>
              <a:rPr lang="en-US" sz="2000" dirty="0" smtClean="0">
                <a:solidFill>
                  <a:srgbClr val="F2F2F2"/>
                </a:solidFill>
              </a:rPr>
              <a:t>VSS CDN Engineering</a:t>
            </a:r>
          </a:p>
        </p:txBody>
      </p:sp>
    </p:spTree>
    <p:extLst>
      <p:ext uri="{BB962C8B-B14F-4D97-AF65-F5344CB8AC3E}">
        <p14:creationId xmlns:p14="http://schemas.microsoft.com/office/powerpoint/2010/main" val="323028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Caches - Software</a:t>
            </a:r>
          </a:p>
        </p:txBody>
      </p:sp>
      <p:sp>
        <p:nvSpPr>
          <p:cNvPr id="3" name="Content Placeholder 2"/>
          <p:cNvSpPr>
            <a:spLocks noGrp="1"/>
          </p:cNvSpPr>
          <p:nvPr>
            <p:ph idx="4294967295"/>
          </p:nvPr>
        </p:nvSpPr>
        <p:spPr>
          <a:xfrm>
            <a:off x="427903" y="935937"/>
            <a:ext cx="8138331" cy="3394472"/>
          </a:xfrm>
          <a:prstGeom prst="rect">
            <a:avLst/>
          </a:prstGeom>
        </p:spPr>
        <p:txBody>
          <a:bodyPr>
            <a:normAutofit/>
          </a:bodyPr>
          <a:lstStyle/>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Any HTTP 1.1 Compliant cache will work</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We chose Apache Traffic Server (ATS)</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Top Level Apache project (NOT </a:t>
            </a:r>
            <a:r>
              <a:rPr lang="en-US" sz="1800" dirty="0" err="1"/>
              <a:t>httpd</a:t>
            </a:r>
            <a:r>
              <a:rPr lang="en-US" sz="1800" dirty="0"/>
              <a:t>!</a:t>
            </a:r>
            <a:r>
              <a:rPr lang="en-US" sz="1800" dirty="0" smtClean="0"/>
              <a:t>)</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smtClean="0"/>
              <a:t>Extremely </a:t>
            </a:r>
            <a:r>
              <a:rPr lang="en-US" sz="1800" dirty="0"/>
              <a:t>scalable and proven </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Very good with our VOD load </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Efficient storage subsystem uses raw disks</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Extensible through plugin API</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Vibrant development community</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Added handful of plugins for specific use </a:t>
            </a:r>
            <a:r>
              <a:rPr lang="en-US" sz="1800" dirty="0" smtClean="0"/>
              <a:t>cases</a:t>
            </a:r>
            <a:endParaRPr lang="en-US" sz="1800" dirty="0"/>
          </a:p>
        </p:txBody>
      </p:sp>
      <p:pic>
        <p:nvPicPr>
          <p:cNvPr id="6" name="Picture 5" descr="nginx.gi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237792" y="933025"/>
            <a:ext cx="1905000" cy="635000"/>
          </a:xfrm>
          <a:prstGeom prst="rect">
            <a:avLst/>
          </a:prstGeom>
        </p:spPr>
      </p:pic>
      <p:pic>
        <p:nvPicPr>
          <p:cNvPr id="7" name="Picture 6" descr="ts_logo_tm_380x7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00" y="1864080"/>
            <a:ext cx="1668384" cy="318827"/>
          </a:xfrm>
          <a:prstGeom prst="rect">
            <a:avLst/>
          </a:prstGeom>
        </p:spPr>
      </p:pic>
      <p:pic>
        <p:nvPicPr>
          <p:cNvPr id="8" name="Picture 7" descr="varn.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7356100" y="2478960"/>
            <a:ext cx="1668384" cy="704951"/>
          </a:xfrm>
          <a:prstGeom prst="rect">
            <a:avLst/>
          </a:prstGeom>
        </p:spPr>
      </p:pic>
      <p:pic>
        <p:nvPicPr>
          <p:cNvPr id="9" name="Picture 8" descr="squid.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356100" y="3479964"/>
            <a:ext cx="1668384" cy="463811"/>
          </a:xfrm>
          <a:prstGeom prst="rect">
            <a:avLst/>
          </a:prstGeom>
        </p:spPr>
      </p:pic>
      <p:sp>
        <p:nvSpPr>
          <p:cNvPr id="10"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10</a:t>
            </a:fld>
            <a:endParaRPr lang="en-US" dirty="0"/>
          </a:p>
        </p:txBody>
      </p:sp>
      <p:sp>
        <p:nvSpPr>
          <p:cNvPr id="11"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321903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Machine Data Files and </a:t>
            </a:r>
            <a:r>
              <a:rPr lang="en-US" dirty="0"/>
              <a:t>Reporting</a:t>
            </a:r>
          </a:p>
        </p:txBody>
      </p:sp>
      <p:sp>
        <p:nvSpPr>
          <p:cNvPr id="3" name="Content Placeholder 2"/>
          <p:cNvSpPr>
            <a:spLocks noGrp="1"/>
          </p:cNvSpPr>
          <p:nvPr>
            <p:ph idx="4294967295"/>
          </p:nvPr>
        </p:nvSpPr>
        <p:spPr>
          <a:xfrm>
            <a:off x="353828" y="754782"/>
            <a:ext cx="8138331" cy="2613064"/>
          </a:xfrm>
          <a:prstGeom prst="rect">
            <a:avLst/>
          </a:prstGeom>
        </p:spPr>
        <p:txBody>
          <a:bodyPr>
            <a:normAutofit/>
          </a:bodyPr>
          <a:lstStyle/>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Splunk&gt;</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The only commercial product </a:t>
            </a:r>
            <a:r>
              <a:rPr lang="en-US" sz="2000" dirty="0" smtClean="0"/>
              <a:t>we use</a:t>
            </a:r>
            <a:endParaRPr lang="en-US" sz="2000" dirty="0"/>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Well defined interfaces </a:t>
            </a:r>
            <a:r>
              <a:rPr lang="en-US" sz="2000" dirty="0" smtClean="0"/>
              <a:t>- No </a:t>
            </a:r>
            <a:r>
              <a:rPr lang="en-US" sz="2000" dirty="0"/>
              <a:t>vendor lock-in possible</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err="1" smtClean="0"/>
              <a:t>ipCDN</a:t>
            </a:r>
            <a:r>
              <a:rPr lang="en-US" sz="2000" dirty="0" smtClean="0"/>
              <a:t> usage metrics by delivery service</a:t>
            </a:r>
          </a:p>
        </p:txBody>
      </p:sp>
      <p:pic>
        <p:nvPicPr>
          <p:cNvPr id="4" name="Picture 3" descr="splun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2202172"/>
            <a:ext cx="6153150" cy="2657959"/>
          </a:xfrm>
          <a:prstGeom prst="rect">
            <a:avLst/>
          </a:prstGeom>
        </p:spPr>
      </p:pic>
      <p:sp>
        <p:nvSpPr>
          <p:cNvPr id="5"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11</a:t>
            </a:fld>
            <a:endParaRPr lang="en-US" dirty="0"/>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3823695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01116"/>
            <a:ext cx="5515174" cy="502897"/>
          </a:xfrm>
        </p:spPr>
        <p:txBody>
          <a:bodyPr>
            <a:normAutofit/>
          </a:bodyPr>
          <a:lstStyle/>
          <a:p>
            <a:r>
              <a:rPr lang="en-US" dirty="0" smtClean="0"/>
              <a:t>Demos</a:t>
            </a:r>
            <a:endParaRPr lang="en-US" dirty="0"/>
          </a:p>
        </p:txBody>
      </p:sp>
    </p:spTree>
    <p:extLst>
      <p:ext uri="{BB962C8B-B14F-4D97-AF65-F5344CB8AC3E}">
        <p14:creationId xmlns:p14="http://schemas.microsoft.com/office/powerpoint/2010/main" val="2118529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is a Different Approach for Raw Unstructured Big Data</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13</a:t>
            </a:fld>
            <a:endParaRPr lang="en-US"/>
          </a:p>
        </p:txBody>
      </p:sp>
      <p:sp>
        <p:nvSpPr>
          <p:cNvPr id="6" name="AutoShape 36"/>
          <p:cNvSpPr>
            <a:spLocks noChangeArrowheads="1"/>
          </p:cNvSpPr>
          <p:nvPr/>
        </p:nvSpPr>
        <p:spPr bwMode="gray">
          <a:xfrm>
            <a:off x="3432529" y="913019"/>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1800" dirty="0">
              <a:solidFill>
                <a:prstClr val="black"/>
              </a:solidFill>
              <a:latin typeface="Calibri"/>
              <a:ea typeface="ＭＳ Ｐゴシック" charset="0"/>
              <a:cs typeface="ＭＳ Ｐゴシック" charset="0"/>
            </a:endParaRPr>
          </a:p>
        </p:txBody>
      </p:sp>
      <p:sp>
        <p:nvSpPr>
          <p:cNvPr id="7" name="TextBox 14"/>
          <p:cNvSpPr txBox="1">
            <a:spLocks noChangeArrowheads="1"/>
          </p:cNvSpPr>
          <p:nvPr/>
        </p:nvSpPr>
        <p:spPr bwMode="gray">
          <a:xfrm>
            <a:off x="571415" y="951724"/>
            <a:ext cx="3170852"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Built by IT pros for IT pros</a:t>
            </a:r>
          </a:p>
        </p:txBody>
      </p:sp>
      <p:sp>
        <p:nvSpPr>
          <p:cNvPr id="8" name="TextBox 15"/>
          <p:cNvSpPr txBox="1">
            <a:spLocks noChangeArrowheads="1"/>
          </p:cNvSpPr>
          <p:nvPr/>
        </p:nvSpPr>
        <p:spPr bwMode="gray">
          <a:xfrm>
            <a:off x="571416" y="1585370"/>
            <a:ext cx="2549386"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One code </a:t>
            </a:r>
            <a:r>
              <a:rPr lang="en-US" sz="2000" b="1" dirty="0" smtClean="0">
                <a:solidFill>
                  <a:srgbClr val="000000"/>
                </a:solidFill>
                <a:latin typeface="Calibri" charset="0"/>
                <a:ea typeface="ＭＳ Ｐゴシック" charset="0"/>
                <a:cs typeface="ＭＳ Ｐゴシック" charset="0"/>
              </a:rPr>
              <a:t>base</a:t>
            </a:r>
            <a:endParaRPr lang="en-US" sz="2000" b="1" dirty="0">
              <a:solidFill>
                <a:srgbClr val="000000"/>
              </a:solidFill>
              <a:latin typeface="Calibri" charset="0"/>
              <a:ea typeface="ＭＳ Ｐゴシック" charset="0"/>
              <a:cs typeface="ＭＳ Ｐゴシック" charset="0"/>
            </a:endParaRPr>
          </a:p>
        </p:txBody>
      </p:sp>
      <p:sp>
        <p:nvSpPr>
          <p:cNvPr id="9" name="TextBox 16"/>
          <p:cNvSpPr txBox="1">
            <a:spLocks noChangeArrowheads="1"/>
          </p:cNvSpPr>
          <p:nvPr/>
        </p:nvSpPr>
        <p:spPr bwMode="gray">
          <a:xfrm>
            <a:off x="571416" y="2219016"/>
            <a:ext cx="2549386"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Open architecture</a:t>
            </a:r>
          </a:p>
        </p:txBody>
      </p:sp>
      <p:sp>
        <p:nvSpPr>
          <p:cNvPr id="10" name="TextBox 17"/>
          <p:cNvSpPr txBox="1">
            <a:spLocks noChangeArrowheads="1"/>
          </p:cNvSpPr>
          <p:nvPr/>
        </p:nvSpPr>
        <p:spPr bwMode="gray">
          <a:xfrm>
            <a:off x="571416" y="2852662"/>
            <a:ext cx="2549386"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Flexible and extensible</a:t>
            </a:r>
          </a:p>
        </p:txBody>
      </p:sp>
      <p:sp>
        <p:nvSpPr>
          <p:cNvPr id="11" name="TextBox 18"/>
          <p:cNvSpPr txBox="1">
            <a:spLocks noChangeArrowheads="1"/>
          </p:cNvSpPr>
          <p:nvPr/>
        </p:nvSpPr>
        <p:spPr bwMode="gray">
          <a:xfrm>
            <a:off x="571416" y="3486308"/>
            <a:ext cx="2549386"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Scales to big data</a:t>
            </a:r>
          </a:p>
        </p:txBody>
      </p:sp>
      <p:sp>
        <p:nvSpPr>
          <p:cNvPr id="12" name="TextBox 19"/>
          <p:cNvSpPr txBox="1">
            <a:spLocks noChangeArrowheads="1"/>
          </p:cNvSpPr>
          <p:nvPr/>
        </p:nvSpPr>
        <p:spPr bwMode="gray">
          <a:xfrm>
            <a:off x="571416" y="4119955"/>
            <a:ext cx="2549386" cy="354506"/>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2000" b="1" dirty="0">
                <a:solidFill>
                  <a:srgbClr val="000000"/>
                </a:solidFill>
                <a:latin typeface="Calibri" charset="0"/>
                <a:ea typeface="ＭＳ Ｐゴシック" charset="0"/>
                <a:cs typeface="ＭＳ Ｐゴシック" charset="0"/>
              </a:rPr>
              <a:t>Transparent support</a:t>
            </a:r>
          </a:p>
        </p:txBody>
      </p:sp>
      <p:sp>
        <p:nvSpPr>
          <p:cNvPr id="13" name="TextBox 20"/>
          <p:cNvSpPr txBox="1">
            <a:spLocks noChangeArrowheads="1"/>
          </p:cNvSpPr>
          <p:nvPr/>
        </p:nvSpPr>
        <p:spPr bwMode="gray">
          <a:xfrm>
            <a:off x="3587398" y="1033797"/>
            <a:ext cx="5700993" cy="272433"/>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lnSpc>
                <a:spcPct val="90000"/>
              </a:lnSpc>
            </a:pPr>
            <a:r>
              <a:rPr lang="en-US" sz="1600" dirty="0">
                <a:solidFill>
                  <a:srgbClr val="00A9E1"/>
                </a:solidFill>
                <a:latin typeface="Calibri" charset="0"/>
                <a:ea typeface="ＭＳ Ｐゴシック" charset="0"/>
                <a:cs typeface="ＭＳ Ｐゴシック" charset="0"/>
              </a:rPr>
              <a:t>It’s all about the </a:t>
            </a:r>
            <a:r>
              <a:rPr lang="en-US" sz="1600" dirty="0" smtClean="0">
                <a:solidFill>
                  <a:srgbClr val="00A9E1"/>
                </a:solidFill>
                <a:latin typeface="Calibri" charset="0"/>
                <a:ea typeface="ＭＳ Ｐゴシック" charset="0"/>
                <a:cs typeface="ＭＳ Ｐゴシック" charset="0"/>
              </a:rPr>
              <a:t>technical and business user </a:t>
            </a:r>
            <a:r>
              <a:rPr lang="en-US" sz="1600" dirty="0">
                <a:solidFill>
                  <a:srgbClr val="00A9E1"/>
                </a:solidFill>
                <a:latin typeface="Calibri" charset="0"/>
                <a:ea typeface="ＭＳ Ｐゴシック" charset="0"/>
                <a:cs typeface="ＭＳ Ｐゴシック" charset="0"/>
              </a:rPr>
              <a:t>from novice to guru</a:t>
            </a:r>
          </a:p>
        </p:txBody>
      </p:sp>
      <p:sp>
        <p:nvSpPr>
          <p:cNvPr id="14" name="TextBox 70"/>
          <p:cNvSpPr txBox="1">
            <a:spLocks noChangeArrowheads="1"/>
          </p:cNvSpPr>
          <p:nvPr/>
        </p:nvSpPr>
        <p:spPr bwMode="gray">
          <a:xfrm>
            <a:off x="3587398" y="1657186"/>
            <a:ext cx="5700993" cy="292951"/>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1600" dirty="0">
                <a:solidFill>
                  <a:srgbClr val="00A9E1"/>
                </a:solidFill>
                <a:latin typeface="Calibri" charset="0"/>
                <a:ea typeface="ＭＳ Ｐゴシック" charset="0"/>
                <a:cs typeface="ＭＳ Ｐゴシック" charset="0"/>
              </a:rPr>
              <a:t>Laptop to datacenter, </a:t>
            </a:r>
            <a:r>
              <a:rPr lang="en-US" sz="1600" dirty="0" smtClean="0">
                <a:solidFill>
                  <a:srgbClr val="00A9E1"/>
                </a:solidFill>
                <a:latin typeface="Calibri" charset="0"/>
                <a:ea typeface="ＭＳ Ｐゴシック" charset="0"/>
                <a:cs typeface="ＭＳ Ｐゴシック" charset="0"/>
              </a:rPr>
              <a:t>agent </a:t>
            </a:r>
            <a:r>
              <a:rPr lang="en-US" sz="1600" dirty="0">
                <a:solidFill>
                  <a:srgbClr val="00A9E1"/>
                </a:solidFill>
                <a:latin typeface="Calibri" charset="0"/>
                <a:ea typeface="ＭＳ Ｐゴシック" charset="0"/>
                <a:cs typeface="ＭＳ Ｐゴシック" charset="0"/>
              </a:rPr>
              <a:t>to </a:t>
            </a:r>
            <a:r>
              <a:rPr lang="en-US" sz="1600" dirty="0" smtClean="0">
                <a:solidFill>
                  <a:srgbClr val="00A9E1"/>
                </a:solidFill>
                <a:latin typeface="Calibri" charset="0"/>
                <a:ea typeface="ＭＳ Ｐゴシック" charset="0"/>
                <a:cs typeface="ＭＳ Ｐゴシック" charset="0"/>
              </a:rPr>
              <a:t>server, native to virtual indexes</a:t>
            </a:r>
            <a:endParaRPr lang="en-US" sz="1600" dirty="0">
              <a:solidFill>
                <a:srgbClr val="00A9E1"/>
              </a:solidFill>
              <a:latin typeface="Calibri" charset="0"/>
              <a:ea typeface="ＭＳ Ｐゴシック" charset="0"/>
              <a:cs typeface="ＭＳ Ｐゴシック" charset="0"/>
            </a:endParaRPr>
          </a:p>
        </p:txBody>
      </p:sp>
      <p:sp>
        <p:nvSpPr>
          <p:cNvPr id="15" name="TextBox 71"/>
          <p:cNvSpPr txBox="1">
            <a:spLocks noChangeArrowheads="1"/>
          </p:cNvSpPr>
          <p:nvPr/>
        </p:nvSpPr>
        <p:spPr bwMode="gray">
          <a:xfrm>
            <a:off x="3587398" y="2301089"/>
            <a:ext cx="5700993" cy="272433"/>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lnSpc>
                <a:spcPct val="90000"/>
              </a:lnSpc>
            </a:pPr>
            <a:r>
              <a:rPr lang="en-US" sz="1600" dirty="0">
                <a:solidFill>
                  <a:srgbClr val="00A9E1"/>
                </a:solidFill>
                <a:latin typeface="Calibri" charset="0"/>
                <a:ea typeface="ＭＳ Ｐゴシック" charset="0"/>
                <a:cs typeface="ＭＳ Ｐゴシック" charset="0"/>
              </a:rPr>
              <a:t>Files versus database, </a:t>
            </a:r>
            <a:r>
              <a:rPr lang="en-US" sz="1600" dirty="0" smtClean="0">
                <a:solidFill>
                  <a:srgbClr val="00A9E1"/>
                </a:solidFill>
                <a:latin typeface="Calibri" charset="0"/>
                <a:ea typeface="ＭＳ Ｐゴシック" charset="0"/>
                <a:cs typeface="ＭＳ Ｐゴシック" charset="0"/>
              </a:rPr>
              <a:t>REST API, scriptable, SDKs</a:t>
            </a:r>
            <a:endParaRPr lang="en-US" sz="1600" dirty="0">
              <a:solidFill>
                <a:srgbClr val="00A9E1"/>
              </a:solidFill>
              <a:latin typeface="Calibri" charset="0"/>
              <a:ea typeface="ＭＳ Ｐゴシック" charset="0"/>
              <a:cs typeface="ＭＳ Ｐゴシック" charset="0"/>
            </a:endParaRPr>
          </a:p>
        </p:txBody>
      </p:sp>
      <p:sp>
        <p:nvSpPr>
          <p:cNvPr id="16" name="TextBox 72"/>
          <p:cNvSpPr txBox="1">
            <a:spLocks noChangeArrowheads="1"/>
          </p:cNvSpPr>
          <p:nvPr/>
        </p:nvSpPr>
        <p:spPr bwMode="gray">
          <a:xfrm>
            <a:off x="3587398" y="2924477"/>
            <a:ext cx="5700993" cy="292951"/>
          </a:xfrm>
          <a:prstGeom prst="rect">
            <a:avLst/>
          </a:prstGeom>
          <a:noFill/>
          <a:ln w="9525">
            <a:noFill/>
            <a:miter lim="800000"/>
            <a:headEnd/>
            <a:tailEnd/>
          </a:ln>
        </p:spPr>
        <p:txBody>
          <a:bodyPr wrap="square" lIns="46278" tIns="23139" rIns="46278" bIns="23139">
            <a:prstTxWarp prst="textNoShape">
              <a:avLst/>
            </a:prstTxWarp>
            <a:spAutoFit/>
          </a:bodyPr>
          <a:lstStyle/>
          <a:p>
            <a:pPr defTabSz="815975"/>
            <a:r>
              <a:rPr lang="en-US" sz="1600" dirty="0">
                <a:solidFill>
                  <a:srgbClr val="00A9E1"/>
                </a:solidFill>
                <a:latin typeface="Calibri" charset="0"/>
                <a:ea typeface="ＭＳ Ｐゴシック" charset="0"/>
                <a:cs typeface="ＭＳ Ｐゴシック" charset="0"/>
              </a:rPr>
              <a:t>Any </a:t>
            </a:r>
            <a:r>
              <a:rPr lang="en-US" sz="1600" dirty="0" smtClean="0">
                <a:solidFill>
                  <a:srgbClr val="00A9E1"/>
                </a:solidFill>
                <a:latin typeface="Calibri" charset="0"/>
                <a:ea typeface="ＭＳ Ｐゴシック" charset="0"/>
                <a:cs typeface="ＭＳ Ｐゴシック" charset="0"/>
              </a:rPr>
              <a:t>data, </a:t>
            </a:r>
            <a:r>
              <a:rPr lang="en-US" sz="1600" dirty="0">
                <a:solidFill>
                  <a:srgbClr val="00A9E1"/>
                </a:solidFill>
                <a:latin typeface="Calibri" charset="0"/>
                <a:ea typeface="ＭＳ Ｐゴシック" charset="0"/>
                <a:cs typeface="ＭＳ Ｐゴシック" charset="0"/>
              </a:rPr>
              <a:t>any format, different views, built to be </a:t>
            </a:r>
            <a:r>
              <a:rPr lang="en-US" sz="1600" dirty="0" smtClean="0">
                <a:solidFill>
                  <a:srgbClr val="00A9E1"/>
                </a:solidFill>
                <a:latin typeface="Calibri" charset="0"/>
                <a:ea typeface="ＭＳ Ｐゴシック" charset="0"/>
                <a:cs typeface="ＭＳ Ｐゴシック" charset="0"/>
              </a:rPr>
              <a:t>extended</a:t>
            </a:r>
            <a:endParaRPr lang="en-US" sz="1600" dirty="0">
              <a:solidFill>
                <a:srgbClr val="00A9E1"/>
              </a:solidFill>
              <a:latin typeface="Calibri" charset="0"/>
              <a:ea typeface="ＭＳ Ｐゴシック" charset="0"/>
              <a:cs typeface="ＭＳ Ｐゴシック" charset="0"/>
            </a:endParaRPr>
          </a:p>
        </p:txBody>
      </p:sp>
      <p:sp>
        <p:nvSpPr>
          <p:cNvPr id="17" name="TextBox 73"/>
          <p:cNvSpPr txBox="1">
            <a:spLocks noChangeArrowheads="1"/>
          </p:cNvSpPr>
          <p:nvPr/>
        </p:nvSpPr>
        <p:spPr bwMode="gray">
          <a:xfrm>
            <a:off x="3587399" y="3558124"/>
            <a:ext cx="5556602" cy="292951"/>
          </a:xfrm>
          <a:prstGeom prst="rect">
            <a:avLst/>
          </a:prstGeom>
          <a:solidFill>
            <a:srgbClr val="FFFFFF"/>
          </a:solidFill>
          <a:ln w="9525">
            <a:noFill/>
            <a:miter lim="800000"/>
            <a:headEnd/>
            <a:tailEnd/>
          </a:ln>
        </p:spPr>
        <p:txBody>
          <a:bodyPr wrap="square" lIns="46278" tIns="23139" rIns="46278" bIns="23139">
            <a:prstTxWarp prst="textNoShape">
              <a:avLst/>
            </a:prstTxWarp>
            <a:spAutoFit/>
          </a:bodyPr>
          <a:lstStyle/>
          <a:p>
            <a:pPr defTabSz="815975"/>
            <a:r>
              <a:rPr lang="en-US" sz="1600" dirty="0">
                <a:solidFill>
                  <a:srgbClr val="00A9E1"/>
                </a:solidFill>
                <a:latin typeface="Calibri" charset="0"/>
                <a:ea typeface="ＭＳ Ｐゴシック" charset="0"/>
                <a:cs typeface="ＭＳ Ｐゴシック" charset="0"/>
              </a:rPr>
              <a:t>Not filtered, not “dumbed” down, not locked into a fixed </a:t>
            </a:r>
            <a:r>
              <a:rPr lang="en-US" sz="1600" dirty="0" smtClean="0">
                <a:solidFill>
                  <a:srgbClr val="00A9E1"/>
                </a:solidFill>
                <a:latin typeface="Calibri" charset="0"/>
                <a:ea typeface="ＭＳ Ｐゴシック" charset="0"/>
                <a:cs typeface="ＭＳ Ｐゴシック" charset="0"/>
              </a:rPr>
              <a:t>schema</a:t>
            </a:r>
            <a:endParaRPr lang="en-US" sz="1600" dirty="0">
              <a:solidFill>
                <a:srgbClr val="00A9E1"/>
              </a:solidFill>
              <a:latin typeface="Calibri" charset="0"/>
              <a:ea typeface="ＭＳ Ｐゴシック" charset="0"/>
              <a:cs typeface="ＭＳ Ｐゴシック" charset="0"/>
            </a:endParaRPr>
          </a:p>
        </p:txBody>
      </p:sp>
      <p:sp>
        <p:nvSpPr>
          <p:cNvPr id="18" name="TextBox 74"/>
          <p:cNvSpPr txBox="1">
            <a:spLocks noChangeArrowheads="1"/>
          </p:cNvSpPr>
          <p:nvPr/>
        </p:nvSpPr>
        <p:spPr bwMode="gray">
          <a:xfrm>
            <a:off x="3587398" y="4135349"/>
            <a:ext cx="5465164" cy="1031615"/>
          </a:xfrm>
          <a:prstGeom prst="rect">
            <a:avLst/>
          </a:prstGeom>
          <a:solidFill>
            <a:srgbClr val="FFFFFF"/>
          </a:solidFill>
          <a:ln w="9525">
            <a:noFill/>
            <a:miter lim="800000"/>
            <a:headEnd/>
            <a:tailEnd/>
          </a:ln>
        </p:spPr>
        <p:txBody>
          <a:bodyPr wrap="square" lIns="46278" tIns="23139" rIns="46278" bIns="23139">
            <a:prstTxWarp prst="textNoShape">
              <a:avLst/>
            </a:prstTxWarp>
            <a:spAutoFit/>
          </a:bodyPr>
          <a:lstStyle/>
          <a:p>
            <a:pPr defTabSz="815975"/>
            <a:r>
              <a:rPr lang="en-US" sz="1600" dirty="0">
                <a:solidFill>
                  <a:srgbClr val="00A9E1"/>
                </a:solidFill>
                <a:latin typeface="Calibri" charset="0"/>
                <a:ea typeface="ＭＳ Ｐゴシック" charset="0"/>
                <a:cs typeface="ＭＳ Ｐゴシック" charset="0"/>
              </a:rPr>
              <a:t>Public documentation, public roadmap, real engineers on </a:t>
            </a:r>
            <a:r>
              <a:rPr lang="en-US" sz="1600" dirty="0" smtClean="0">
                <a:solidFill>
                  <a:srgbClr val="00A9E1"/>
                </a:solidFill>
                <a:latin typeface="Calibri" charset="0"/>
                <a:ea typeface="ＭＳ Ｐゴシック" charset="0"/>
                <a:cs typeface="ＭＳ Ｐゴシック" charset="0"/>
              </a:rPr>
              <a:t>IRC</a:t>
            </a:r>
          </a:p>
          <a:p>
            <a:pPr defTabSz="815975"/>
            <a:endParaRPr lang="en-US" sz="1600" dirty="0">
              <a:solidFill>
                <a:srgbClr val="00A9E1"/>
              </a:solidFill>
              <a:latin typeface="Calibri" charset="0"/>
              <a:ea typeface="ＭＳ Ｐゴシック" charset="0"/>
              <a:cs typeface="ＭＳ Ｐゴシック" charset="0"/>
            </a:endParaRPr>
          </a:p>
          <a:p>
            <a:pPr defTabSz="815975"/>
            <a:endParaRPr lang="en-US" sz="1600" dirty="0" smtClean="0">
              <a:solidFill>
                <a:srgbClr val="00A9E1"/>
              </a:solidFill>
              <a:latin typeface="Calibri" charset="0"/>
              <a:ea typeface="ＭＳ Ｐゴシック" charset="0"/>
              <a:cs typeface="ＭＳ Ｐゴシック" charset="0"/>
            </a:endParaRPr>
          </a:p>
          <a:p>
            <a:pPr defTabSz="815975"/>
            <a:endParaRPr lang="en-US" sz="1600" dirty="0">
              <a:solidFill>
                <a:srgbClr val="00A9E1"/>
              </a:solidFill>
              <a:latin typeface="Calibri" charset="0"/>
              <a:ea typeface="ＭＳ Ｐゴシック" charset="0"/>
              <a:cs typeface="ＭＳ Ｐゴシック" charset="0"/>
            </a:endParaRPr>
          </a:p>
        </p:txBody>
      </p:sp>
      <p:sp>
        <p:nvSpPr>
          <p:cNvPr id="19" name="AutoShape 36"/>
          <p:cNvSpPr>
            <a:spLocks noChangeArrowheads="1"/>
          </p:cNvSpPr>
          <p:nvPr/>
        </p:nvSpPr>
        <p:spPr bwMode="gray">
          <a:xfrm>
            <a:off x="3432529" y="1553587"/>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2000" dirty="0">
              <a:solidFill>
                <a:prstClr val="black"/>
              </a:solidFill>
              <a:latin typeface="Calibri"/>
              <a:ea typeface="ＭＳ Ｐゴシック" charset="0"/>
              <a:cs typeface="ＭＳ Ｐゴシック" charset="0"/>
            </a:endParaRPr>
          </a:p>
        </p:txBody>
      </p:sp>
      <p:sp>
        <p:nvSpPr>
          <p:cNvPr id="20" name="AutoShape 37"/>
          <p:cNvSpPr>
            <a:spLocks noChangeArrowheads="1"/>
          </p:cNvSpPr>
          <p:nvPr/>
        </p:nvSpPr>
        <p:spPr bwMode="gray">
          <a:xfrm>
            <a:off x="3432529" y="2194155"/>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2000" dirty="0">
              <a:solidFill>
                <a:prstClr val="black"/>
              </a:solidFill>
              <a:latin typeface="Calibri"/>
              <a:ea typeface="ＭＳ Ｐゴシック" charset="0"/>
              <a:cs typeface="ＭＳ Ｐゴシック" charset="0"/>
            </a:endParaRPr>
          </a:p>
        </p:txBody>
      </p:sp>
      <p:sp>
        <p:nvSpPr>
          <p:cNvPr id="21" name="AutoShape 38"/>
          <p:cNvSpPr>
            <a:spLocks noChangeArrowheads="1"/>
          </p:cNvSpPr>
          <p:nvPr/>
        </p:nvSpPr>
        <p:spPr bwMode="gray">
          <a:xfrm>
            <a:off x="3432529" y="2834723"/>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2000" dirty="0">
              <a:solidFill>
                <a:prstClr val="black"/>
              </a:solidFill>
              <a:latin typeface="Calibri"/>
              <a:ea typeface="ＭＳ Ｐゴシック" charset="0"/>
              <a:cs typeface="ＭＳ Ｐゴシック" charset="0"/>
            </a:endParaRPr>
          </a:p>
        </p:txBody>
      </p:sp>
      <p:sp>
        <p:nvSpPr>
          <p:cNvPr id="22" name="AutoShape 39"/>
          <p:cNvSpPr>
            <a:spLocks noChangeArrowheads="1"/>
          </p:cNvSpPr>
          <p:nvPr/>
        </p:nvSpPr>
        <p:spPr bwMode="gray">
          <a:xfrm>
            <a:off x="3432529" y="3475291"/>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2000" dirty="0">
              <a:solidFill>
                <a:prstClr val="black"/>
              </a:solidFill>
              <a:latin typeface="Calibri"/>
              <a:ea typeface="ＭＳ Ｐゴシック" charset="0"/>
              <a:cs typeface="ＭＳ Ｐゴシック" charset="0"/>
            </a:endParaRPr>
          </a:p>
        </p:txBody>
      </p:sp>
      <p:sp>
        <p:nvSpPr>
          <p:cNvPr id="23" name="AutoShape 40"/>
          <p:cNvSpPr>
            <a:spLocks noChangeArrowheads="1"/>
          </p:cNvSpPr>
          <p:nvPr/>
        </p:nvSpPr>
        <p:spPr bwMode="gray">
          <a:xfrm>
            <a:off x="3432529" y="4115857"/>
            <a:ext cx="20537" cy="462558"/>
          </a:xfrm>
          <a:prstGeom prst="roundRect">
            <a:avLst>
              <a:gd name="adj" fmla="val 50000"/>
            </a:avLst>
          </a:prstGeom>
          <a:solidFill>
            <a:srgbClr val="B2B2B2"/>
          </a:solidFill>
          <a:ln w="9525">
            <a:noFill/>
            <a:round/>
            <a:headEnd/>
            <a:tailEnd/>
          </a:ln>
        </p:spPr>
        <p:txBody>
          <a:bodyPr wrap="none" lIns="51426" tIns="25713" rIns="51426" bIns="25713" anchor="ctr">
            <a:prstTxWarp prst="textNoShape">
              <a:avLst/>
            </a:prstTxWarp>
          </a:bodyPr>
          <a:lstStyle/>
          <a:p>
            <a:pPr defTabSz="815975"/>
            <a:endParaRPr lang="en-US" sz="2000" dirty="0">
              <a:solidFill>
                <a:prstClr val="black"/>
              </a:solidFill>
              <a:latin typeface="Calibri"/>
              <a:ea typeface="ＭＳ Ｐゴシック" charset="0"/>
              <a:cs typeface="ＭＳ Ｐゴシック" charset="0"/>
            </a:endParaRPr>
          </a:p>
        </p:txBody>
      </p:sp>
      <p:sp>
        <p:nvSpPr>
          <p:cNvPr id="24"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2439800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Search-time Knowledge Extraction</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14</a:t>
            </a:fld>
            <a:endParaRPr lang="en-US"/>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pic>
        <p:nvPicPr>
          <p:cNvPr id="7" name="Picture 6"/>
          <p:cNvPicPr>
            <a:picLocks noChangeAspect="1"/>
          </p:cNvPicPr>
          <p:nvPr/>
        </p:nvPicPr>
        <p:blipFill>
          <a:blip r:embed="rId3"/>
          <a:srcRect r="5281"/>
          <a:stretch>
            <a:fillRect/>
          </a:stretch>
        </p:blipFill>
        <p:spPr bwMode="gray">
          <a:xfrm>
            <a:off x="207151" y="1091209"/>
            <a:ext cx="8649344" cy="1916312"/>
          </a:xfrm>
          <a:prstGeom prst="rect">
            <a:avLst/>
          </a:prstGeom>
          <a:effectLst>
            <a:outerShdw blurRad="50800" dist="38100" dir="2700000">
              <a:srgbClr val="000000">
                <a:alpha val="43000"/>
              </a:srgbClr>
            </a:outerShdw>
          </a:effectLst>
        </p:spPr>
      </p:pic>
      <p:sp>
        <p:nvSpPr>
          <p:cNvPr id="8" name="Oval 10"/>
          <p:cNvSpPr>
            <a:spLocks noChangeArrowheads="1"/>
          </p:cNvSpPr>
          <p:nvPr/>
        </p:nvSpPr>
        <p:spPr bwMode="gray">
          <a:xfrm>
            <a:off x="3607250" y="1760048"/>
            <a:ext cx="1014313" cy="268783"/>
          </a:xfrm>
          <a:prstGeom prst="ellipse">
            <a:avLst/>
          </a:prstGeom>
          <a:noFill/>
          <a:ln w="57150" cmpd="sng">
            <a:solidFill>
              <a:schemeClr val="accent6"/>
            </a:solidFill>
            <a:round/>
            <a:headEnd/>
            <a:tailEnd/>
          </a:ln>
        </p:spPr>
        <p:txBody>
          <a:bodyPr lIns="57105" tIns="28552" rIns="57105" bIns="28552"/>
          <a:lstStyle/>
          <a:p>
            <a:pPr defTabSz="570161" fontAlgn="auto">
              <a:spcBef>
                <a:spcPts val="0"/>
              </a:spcBef>
              <a:spcAft>
                <a:spcPts val="0"/>
              </a:spcAft>
            </a:pPr>
            <a:endParaRPr lang="en-US" sz="1500" dirty="0">
              <a:solidFill>
                <a:srgbClr val="FFFFFF"/>
              </a:solidFill>
              <a:latin typeface="Myriad Pro"/>
              <a:ea typeface="ＭＳ Ｐゴシック" charset="0"/>
              <a:cs typeface="ＭＳ Ｐゴシック" charset="0"/>
              <a:sym typeface="Myriad Pro"/>
            </a:endParaRPr>
          </a:p>
        </p:txBody>
      </p:sp>
      <p:sp>
        <p:nvSpPr>
          <p:cNvPr id="9" name="Oval 11"/>
          <p:cNvSpPr>
            <a:spLocks noChangeArrowheads="1"/>
          </p:cNvSpPr>
          <p:nvPr/>
        </p:nvSpPr>
        <p:spPr bwMode="gray">
          <a:xfrm>
            <a:off x="2126850" y="2167074"/>
            <a:ext cx="1216997" cy="258070"/>
          </a:xfrm>
          <a:prstGeom prst="ellipse">
            <a:avLst/>
          </a:prstGeom>
          <a:noFill/>
          <a:ln w="57150" cmpd="sng">
            <a:solidFill>
              <a:schemeClr val="accent6"/>
            </a:solidFill>
            <a:round/>
            <a:headEnd/>
            <a:tailEnd/>
          </a:ln>
        </p:spPr>
        <p:txBody>
          <a:bodyPr lIns="57105" tIns="28552" rIns="57105" bIns="28552"/>
          <a:lstStyle/>
          <a:p>
            <a:pPr defTabSz="570161" fontAlgn="auto">
              <a:spcBef>
                <a:spcPts val="0"/>
              </a:spcBef>
              <a:spcAft>
                <a:spcPts val="0"/>
              </a:spcAft>
            </a:pPr>
            <a:endParaRPr lang="en-US" sz="1500" dirty="0">
              <a:solidFill>
                <a:srgbClr val="FFFFFF"/>
              </a:solidFill>
              <a:latin typeface="Myriad Pro"/>
              <a:ea typeface="ＭＳ Ｐゴシック" charset="0"/>
              <a:cs typeface="ＭＳ Ｐゴシック" charset="0"/>
              <a:sym typeface="Myriad Pro"/>
            </a:endParaRPr>
          </a:p>
        </p:txBody>
      </p:sp>
      <p:sp>
        <p:nvSpPr>
          <p:cNvPr id="10" name="Oval 9"/>
          <p:cNvSpPr/>
          <p:nvPr/>
        </p:nvSpPr>
        <p:spPr bwMode="gray">
          <a:xfrm>
            <a:off x="4496551" y="1568057"/>
            <a:ext cx="1164318" cy="267891"/>
          </a:xfrm>
          <a:prstGeom prst="ellipse">
            <a:avLst/>
          </a:prstGeom>
          <a:noFill/>
          <a:ln w="50800" cap="flat" cmpd="sng" algn="ctr">
            <a:solidFill>
              <a:schemeClr val="accent5"/>
            </a:solidFill>
            <a:prstDash val="solid"/>
            <a:round/>
            <a:headEnd type="none" w="med" len="med"/>
            <a:tailEnd type="none" w="med" len="med"/>
          </a:ln>
          <a:effectLst/>
        </p:spPr>
        <p:txBody>
          <a:bodyPr lIns="57105" tIns="28552" rIns="57105" bIns="28552"/>
          <a:lstStyle/>
          <a:p>
            <a:pPr defTabSz="571047" fontAlgn="auto">
              <a:spcBef>
                <a:spcPts val="0"/>
              </a:spcBef>
              <a:spcAft>
                <a:spcPts val="0"/>
              </a:spcAft>
              <a:defRPr/>
            </a:pPr>
            <a:endParaRPr lang="en-US" sz="1500" dirty="0">
              <a:solidFill>
                <a:srgbClr val="C0C0C0"/>
              </a:solidFill>
              <a:latin typeface="Myriad Pro" pitchFamily="-110" charset="0"/>
              <a:ea typeface="ＭＳ Ｐゴシック" charset="0"/>
              <a:cs typeface="ＭＳ Ｐゴシック" charset="0"/>
              <a:sym typeface="Myriad Pro" pitchFamily="-110" charset="0"/>
            </a:endParaRPr>
          </a:p>
        </p:txBody>
      </p:sp>
      <p:sp>
        <p:nvSpPr>
          <p:cNvPr id="11" name="Oval 10"/>
          <p:cNvSpPr/>
          <p:nvPr/>
        </p:nvSpPr>
        <p:spPr bwMode="gray">
          <a:xfrm>
            <a:off x="1248250" y="2414591"/>
            <a:ext cx="1930410" cy="267891"/>
          </a:xfrm>
          <a:prstGeom prst="ellipse">
            <a:avLst/>
          </a:prstGeom>
          <a:noFill/>
          <a:ln w="50800" cap="flat" cmpd="sng" algn="ctr">
            <a:solidFill>
              <a:schemeClr val="accent5"/>
            </a:solidFill>
            <a:prstDash val="solid"/>
            <a:round/>
            <a:headEnd type="none" w="med" len="med"/>
            <a:tailEnd type="none" w="med" len="med"/>
          </a:ln>
          <a:effectLst/>
        </p:spPr>
        <p:txBody>
          <a:bodyPr lIns="57105" tIns="28552" rIns="57105" bIns="28552"/>
          <a:lstStyle/>
          <a:p>
            <a:pPr defTabSz="571047" fontAlgn="auto">
              <a:spcBef>
                <a:spcPts val="0"/>
              </a:spcBef>
              <a:spcAft>
                <a:spcPts val="0"/>
              </a:spcAft>
              <a:defRPr/>
            </a:pPr>
            <a:endParaRPr lang="en-US" sz="1500" dirty="0">
              <a:solidFill>
                <a:srgbClr val="C0C0C0"/>
              </a:solidFill>
              <a:latin typeface="Myriad Pro" pitchFamily="-110" charset="0"/>
              <a:ea typeface="ＭＳ Ｐゴシック" charset="0"/>
              <a:cs typeface="ＭＳ Ｐゴシック" charset="0"/>
              <a:sym typeface="Myriad Pro" pitchFamily="-110" charset="0"/>
            </a:endParaRPr>
          </a:p>
        </p:txBody>
      </p:sp>
      <p:cxnSp>
        <p:nvCxnSpPr>
          <p:cNvPr id="12" name="Curved Connector 15"/>
          <p:cNvCxnSpPr>
            <a:cxnSpLocks noChangeShapeType="1"/>
            <a:stCxn id="10" idx="4"/>
          </p:cNvCxnSpPr>
          <p:nvPr/>
        </p:nvCxnSpPr>
        <p:spPr bwMode="gray">
          <a:xfrm>
            <a:off x="5114425" y="1822550"/>
            <a:ext cx="571444" cy="571500"/>
          </a:xfrm>
          <a:prstGeom prst="curvedConnector3">
            <a:avLst>
              <a:gd name="adj1" fmla="val 50000"/>
            </a:avLst>
          </a:prstGeom>
          <a:noFill/>
          <a:ln w="25400">
            <a:noFill/>
            <a:round/>
            <a:headEnd/>
            <a:tailEnd type="arrow" w="med" len="med"/>
          </a:ln>
        </p:spPr>
      </p:cxnSp>
      <p:cxnSp>
        <p:nvCxnSpPr>
          <p:cNvPr id="13" name="Curved Connector 17"/>
          <p:cNvCxnSpPr>
            <a:cxnSpLocks noChangeShapeType="1"/>
            <a:stCxn id="10" idx="4"/>
          </p:cNvCxnSpPr>
          <p:nvPr/>
        </p:nvCxnSpPr>
        <p:spPr bwMode="gray">
          <a:xfrm>
            <a:off x="5103711" y="1843088"/>
            <a:ext cx="571444" cy="571500"/>
          </a:xfrm>
          <a:prstGeom prst="curvedConnector3">
            <a:avLst>
              <a:gd name="adj1" fmla="val 50000"/>
            </a:avLst>
          </a:prstGeom>
          <a:noFill/>
          <a:ln w="25400">
            <a:noFill/>
            <a:round/>
            <a:headEnd/>
            <a:tailEnd type="arrow" w="med" len="med"/>
          </a:ln>
        </p:spPr>
      </p:cxnSp>
      <p:cxnSp>
        <p:nvCxnSpPr>
          <p:cNvPr id="14" name="Curved Connector 19"/>
          <p:cNvCxnSpPr>
            <a:cxnSpLocks noChangeShapeType="1"/>
            <a:stCxn id="10" idx="4"/>
            <a:endCxn id="11" idx="6"/>
          </p:cNvCxnSpPr>
          <p:nvPr/>
        </p:nvCxnSpPr>
        <p:spPr bwMode="gray">
          <a:xfrm rot="5400000">
            <a:off x="3772389" y="1242213"/>
            <a:ext cx="712590" cy="1900052"/>
          </a:xfrm>
          <a:prstGeom prst="curvedConnector2">
            <a:avLst/>
          </a:prstGeom>
          <a:noFill/>
          <a:ln w="50800" cmpd="sng">
            <a:solidFill>
              <a:schemeClr val="accent5"/>
            </a:solidFill>
            <a:round/>
            <a:headEnd/>
            <a:tailEnd type="arrow" w="med" len="med"/>
          </a:ln>
        </p:spPr>
      </p:cxnSp>
      <p:sp>
        <p:nvSpPr>
          <p:cNvPr id="15" name="TextBox 14"/>
          <p:cNvSpPr txBox="1"/>
          <p:nvPr/>
        </p:nvSpPr>
        <p:spPr bwMode="gray">
          <a:xfrm>
            <a:off x="5704237" y="1541655"/>
            <a:ext cx="2158255" cy="313500"/>
          </a:xfrm>
          <a:prstGeom prst="rect">
            <a:avLst/>
          </a:prstGeom>
          <a:solidFill>
            <a:srgbClr val="005F86"/>
          </a:solidFill>
          <a:ln w="9525">
            <a:noFill/>
            <a:miter lim="800000"/>
            <a:headEnd/>
            <a:tailEnd/>
          </a:ln>
        </p:spPr>
        <p:txBody>
          <a:bodyPr wrap="none" lIns="51389" tIns="25694" rIns="51389" bIns="25694">
            <a:spAutoFit/>
          </a:bodyPr>
          <a:lstStyle/>
          <a:p>
            <a:pPr algn="ctr" defTabSz="816334" fontAlgn="auto">
              <a:spcBef>
                <a:spcPts val="0"/>
              </a:spcBef>
              <a:spcAft>
                <a:spcPts val="0"/>
              </a:spcAft>
              <a:defRPr/>
            </a:pPr>
            <a:r>
              <a:rPr lang="en-US" sz="1700" dirty="0">
                <a:solidFill>
                  <a:srgbClr val="FFFFFF"/>
                </a:solidFill>
                <a:latin typeface="Calibri" pitchFamily="34" charset="0"/>
                <a:ea typeface="ＭＳ Ｐゴシック" charset="0"/>
                <a:cs typeface="ＭＳ Ｐゴシック" charset="0"/>
              </a:rPr>
              <a:t>And user-defined fields</a:t>
            </a:r>
          </a:p>
        </p:txBody>
      </p:sp>
      <p:sp>
        <p:nvSpPr>
          <p:cNvPr id="16" name="TextBox 15"/>
          <p:cNvSpPr txBox="1"/>
          <p:nvPr/>
        </p:nvSpPr>
        <p:spPr bwMode="gray">
          <a:xfrm>
            <a:off x="1353424" y="1213239"/>
            <a:ext cx="3000322" cy="368278"/>
          </a:xfrm>
          <a:prstGeom prst="rect">
            <a:avLst/>
          </a:prstGeom>
          <a:solidFill>
            <a:schemeClr val="accent6"/>
          </a:solidFill>
          <a:ln w="9525">
            <a:noFill/>
            <a:miter lim="800000"/>
            <a:headEnd/>
            <a:tailEnd/>
          </a:ln>
        </p:spPr>
        <p:txBody>
          <a:bodyPr wrap="square" lIns="51389" tIns="25694" rIns="51389" bIns="25694">
            <a:noAutofit/>
          </a:bodyPr>
          <a:lstStyle/>
          <a:p>
            <a:pPr algn="ctr" defTabSz="816334" fontAlgn="auto">
              <a:spcBef>
                <a:spcPts val="0"/>
              </a:spcBef>
              <a:spcAft>
                <a:spcPts val="0"/>
              </a:spcAft>
              <a:defRPr/>
            </a:pPr>
            <a:r>
              <a:rPr lang="en-US" sz="1700" dirty="0">
                <a:solidFill>
                  <a:srgbClr val="FFFFFF"/>
                </a:solidFill>
                <a:latin typeface="Calibri" pitchFamily="34" charset="0"/>
                <a:ea typeface="ＭＳ Ｐゴシック" charset="0"/>
                <a:cs typeface="ＭＳ Ｐゴシック" charset="0"/>
              </a:rPr>
              <a:t>Automatically discovered fields</a:t>
            </a:r>
          </a:p>
        </p:txBody>
      </p:sp>
      <p:sp>
        <p:nvSpPr>
          <p:cNvPr id="19" name="Arc 18"/>
          <p:cNvSpPr/>
          <p:nvPr/>
        </p:nvSpPr>
        <p:spPr bwMode="gray">
          <a:xfrm>
            <a:off x="2616123" y="1434581"/>
            <a:ext cx="1512567" cy="919710"/>
          </a:xfrm>
          <a:prstGeom prst="arc">
            <a:avLst>
              <a:gd name="adj1" fmla="val 744747"/>
              <a:gd name="adj2" fmla="val 5401242"/>
            </a:avLst>
          </a:prstGeom>
          <a:ln w="57150">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815975"/>
            <a:endParaRPr lang="en-US" sz="1600" dirty="0">
              <a:solidFill>
                <a:prstClr val="black"/>
              </a:solidFill>
              <a:latin typeface="Calibri"/>
            </a:endParaRPr>
          </a:p>
        </p:txBody>
      </p:sp>
      <p:sp>
        <p:nvSpPr>
          <p:cNvPr id="20" name="Rectangle 19"/>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p:cNvSpPr txBox="1"/>
          <p:nvPr/>
        </p:nvSpPr>
        <p:spPr bwMode="gray">
          <a:xfrm>
            <a:off x="6" y="3341671"/>
            <a:ext cx="5103711" cy="298111"/>
          </a:xfrm>
          <a:prstGeom prst="rect">
            <a:avLst/>
          </a:prstGeom>
          <a:solidFill>
            <a:srgbClr val="005F86"/>
          </a:solidFill>
        </p:spPr>
        <p:txBody>
          <a:bodyPr wrap="square" lIns="51389" tIns="25694" rIns="51389" bIns="25694">
            <a:spAutoFit/>
          </a:bodyPr>
          <a:lstStyle/>
          <a:p>
            <a:pPr algn="ctr" defTabSz="456682" fontAlgn="auto">
              <a:spcBef>
                <a:spcPts val="0"/>
              </a:spcBef>
              <a:spcAft>
                <a:spcPts val="0"/>
              </a:spcAft>
              <a:defRPr/>
            </a:pPr>
            <a:r>
              <a:rPr lang="en-US" sz="1600" spc="-56" dirty="0">
                <a:solidFill>
                  <a:srgbClr val="FFFFFF"/>
                </a:solidFill>
                <a:latin typeface="Calibri" pitchFamily="34" charset="0"/>
                <a:ea typeface="ＭＳ Ｐゴシック" charset="0"/>
                <a:cs typeface="Arial" charset="0"/>
              </a:rPr>
              <a:t>... enable statistics and precise search on specific fields:</a:t>
            </a:r>
          </a:p>
        </p:txBody>
      </p:sp>
      <p:pic>
        <p:nvPicPr>
          <p:cNvPr id="22" name="Picture 21" descr="cap3.tif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712285"/>
            <a:ext cx="9144000" cy="532208"/>
          </a:xfrm>
          <a:prstGeom prst="rect">
            <a:avLst/>
          </a:prstGeom>
        </p:spPr>
      </p:pic>
    </p:spTree>
    <p:extLst>
      <p:ext uri="{BB962C8B-B14F-4D97-AF65-F5344CB8AC3E}">
        <p14:creationId xmlns:p14="http://schemas.microsoft.com/office/powerpoint/2010/main" val="29803758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Analytics with Managed Forwarders</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15</a:t>
            </a:fld>
            <a:endParaRPr lang="en-US"/>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7" name="Rectangle 6"/>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8" name="Group 7"/>
          <p:cNvGrpSpPr/>
          <p:nvPr/>
        </p:nvGrpSpPr>
        <p:grpSpPr>
          <a:xfrm>
            <a:off x="500867" y="2497864"/>
            <a:ext cx="8191172" cy="2096735"/>
            <a:chOff x="488997" y="2331702"/>
            <a:chExt cx="8191172" cy="2096735"/>
          </a:xfrm>
        </p:grpSpPr>
        <p:grpSp>
          <p:nvGrpSpPr>
            <p:cNvPr id="9" name="Group 8"/>
            <p:cNvGrpSpPr/>
            <p:nvPr/>
          </p:nvGrpSpPr>
          <p:grpSpPr>
            <a:xfrm>
              <a:off x="488997" y="2331702"/>
              <a:ext cx="576199" cy="2094198"/>
              <a:chOff x="423338" y="2462771"/>
              <a:chExt cx="1024454" cy="3723019"/>
            </a:xfrm>
          </p:grpSpPr>
          <p:pic>
            <p:nvPicPr>
              <p:cNvPr id="31" name="Picture 30" descr="34.png"/>
              <p:cNvPicPr>
                <a:picLocks noChangeAspect="1"/>
              </p:cNvPicPr>
              <p:nvPr/>
            </p:nvPicPr>
            <p:blipFill>
              <a:blip r:embed="rId3"/>
              <a:stretch>
                <a:fillRect/>
              </a:stretch>
            </p:blipFill>
            <p:spPr>
              <a:xfrm>
                <a:off x="456053" y="3097704"/>
                <a:ext cx="834264" cy="480892"/>
              </a:xfrm>
              <a:prstGeom prst="rect">
                <a:avLst/>
              </a:prstGeom>
            </p:spPr>
          </p:pic>
          <p:pic>
            <p:nvPicPr>
              <p:cNvPr id="32" name="Picture 31" descr="32.png"/>
              <p:cNvPicPr>
                <a:picLocks noChangeAspect="1"/>
              </p:cNvPicPr>
              <p:nvPr/>
            </p:nvPicPr>
            <p:blipFill>
              <a:blip r:embed="rId4"/>
              <a:stretch>
                <a:fillRect/>
              </a:stretch>
            </p:blipFill>
            <p:spPr>
              <a:xfrm flipH="1">
                <a:off x="529422" y="4625809"/>
                <a:ext cx="663620" cy="733561"/>
              </a:xfrm>
              <a:prstGeom prst="rect">
                <a:avLst/>
              </a:prstGeom>
            </p:spPr>
          </p:pic>
          <p:pic>
            <p:nvPicPr>
              <p:cNvPr id="33" name="Picture 32" descr="29.png"/>
              <p:cNvPicPr>
                <a:picLocks noChangeAspect="1"/>
              </p:cNvPicPr>
              <p:nvPr/>
            </p:nvPicPr>
            <p:blipFill>
              <a:blip r:embed="rId5"/>
              <a:stretch>
                <a:fillRect/>
              </a:stretch>
            </p:blipFill>
            <p:spPr>
              <a:xfrm>
                <a:off x="552113" y="3790359"/>
                <a:ext cx="629552" cy="522669"/>
              </a:xfrm>
              <a:prstGeom prst="rect">
                <a:avLst/>
              </a:prstGeom>
            </p:spPr>
          </p:pic>
          <p:pic>
            <p:nvPicPr>
              <p:cNvPr id="34" name="Picture 33" descr="33.png"/>
              <p:cNvPicPr>
                <a:picLocks noChangeAspect="1"/>
              </p:cNvPicPr>
              <p:nvPr/>
            </p:nvPicPr>
            <p:blipFill>
              <a:blip r:embed="rId6"/>
              <a:stretch>
                <a:fillRect/>
              </a:stretch>
            </p:blipFill>
            <p:spPr>
              <a:xfrm flipH="1">
                <a:off x="671728" y="5628321"/>
                <a:ext cx="444342" cy="557469"/>
              </a:xfrm>
              <a:prstGeom prst="rect">
                <a:avLst/>
              </a:prstGeom>
            </p:spPr>
          </p:pic>
          <p:sp>
            <p:nvSpPr>
              <p:cNvPr id="35" name="TextBox 34"/>
              <p:cNvSpPr txBox="1"/>
              <p:nvPr/>
            </p:nvSpPr>
            <p:spPr>
              <a:xfrm>
                <a:off x="423338" y="2462771"/>
                <a:ext cx="1024454" cy="601874"/>
              </a:xfrm>
              <a:prstGeom prst="rect">
                <a:avLst/>
              </a:prstGeom>
              <a:noFill/>
            </p:spPr>
            <p:txBody>
              <a:bodyPr wrap="none" rtlCol="0">
                <a:spAutoFit/>
              </a:bodyPr>
              <a:lstStyle/>
              <a:p>
                <a:pPr defTabSz="816334" fontAlgn="auto">
                  <a:spcBef>
                    <a:spcPts val="0"/>
                  </a:spcBef>
                  <a:spcAft>
                    <a:spcPts val="0"/>
                  </a:spcAft>
                </a:pPr>
                <a:r>
                  <a:rPr lang="en-US" sz="1600" dirty="0" smtClean="0">
                    <a:solidFill>
                      <a:prstClr val="black"/>
                    </a:solidFill>
                    <a:latin typeface="Calibri"/>
                    <a:ea typeface="ＭＳ Ｐゴシック" charset="0"/>
                    <a:cs typeface="ＭＳ Ｐゴシック" charset="0"/>
                  </a:rPr>
                  <a:t>Data</a:t>
                </a:r>
              </a:p>
            </p:txBody>
          </p:sp>
        </p:grpSp>
        <p:sp>
          <p:nvSpPr>
            <p:cNvPr id="10" name="Rounded Rectangle 9"/>
            <p:cNvSpPr/>
            <p:nvPr/>
          </p:nvSpPr>
          <p:spPr bwMode="gray">
            <a:xfrm rot="16200000">
              <a:off x="1758664" y="3251708"/>
              <a:ext cx="1796572" cy="534831"/>
            </a:xfrm>
            <a:prstGeom prst="roundRect">
              <a:avLst/>
            </a:prstGeom>
            <a:solidFill>
              <a:schemeClr val="accent3"/>
            </a:solidFill>
            <a:ln>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defTabSz="814643" fontAlgn="auto">
                <a:spcBef>
                  <a:spcPts val="0"/>
                </a:spcBef>
                <a:spcAft>
                  <a:spcPts val="0"/>
                </a:spcAft>
                <a:defRPr/>
              </a:pPr>
              <a:r>
                <a:rPr lang="en-US" sz="1300" dirty="0">
                  <a:solidFill>
                    <a:srgbClr val="FFFFFF"/>
                  </a:solidFill>
                  <a:latin typeface="Calibri"/>
                  <a:cs typeface="Calibri" pitchFamily="34" charset="0"/>
                  <a:sym typeface="Myriad Pro"/>
                </a:rPr>
                <a:t>Parsing Queue</a:t>
              </a:r>
            </a:p>
          </p:txBody>
        </p:sp>
        <p:sp>
          <p:nvSpPr>
            <p:cNvPr id="11" name="Rounded Rectangle 10"/>
            <p:cNvSpPr/>
            <p:nvPr/>
          </p:nvSpPr>
          <p:spPr bwMode="gray">
            <a:xfrm>
              <a:off x="3086706" y="2620838"/>
              <a:ext cx="1807425" cy="1796573"/>
            </a:xfrm>
            <a:prstGeom prst="roundRect">
              <a:avLst/>
            </a:prstGeom>
            <a:solidFill>
              <a:schemeClr val="accent3"/>
            </a:solidFill>
            <a:ln>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marL="127672" indent="-127672" defTabSz="814643" fontAlgn="auto">
                <a:spcBef>
                  <a:spcPts val="0"/>
                </a:spcBef>
                <a:spcAft>
                  <a:spcPts val="600"/>
                </a:spcAft>
                <a:defRPr/>
              </a:pPr>
              <a:r>
                <a:rPr lang="en-US" sz="1600" dirty="0">
                  <a:solidFill>
                    <a:srgbClr val="FFFFFF"/>
                  </a:solidFill>
                  <a:latin typeface="Calibri"/>
                  <a:cs typeface="Calibri" pitchFamily="34" charset="0"/>
                  <a:sym typeface="Myriad Pro"/>
                </a:rPr>
                <a:t>Parsing Pipeline</a:t>
              </a:r>
            </a:p>
            <a:p>
              <a:pPr marL="127672" indent="-127672" defTabSz="814643" fontAlgn="auto">
                <a:spcBef>
                  <a:spcPts val="0"/>
                </a:spcBef>
                <a:spcAft>
                  <a:spcPts val="0"/>
                </a:spcAft>
                <a:buFont typeface="Arial"/>
                <a:buChar char="•"/>
                <a:defRPr/>
              </a:pPr>
              <a:r>
                <a:rPr lang="en-US" sz="1100" dirty="0">
                  <a:solidFill>
                    <a:srgbClr val="FFFFFF"/>
                  </a:solidFill>
                  <a:latin typeface="Calibri"/>
                  <a:cs typeface="Calibri" pitchFamily="34" charset="0"/>
                  <a:sym typeface="Myriad Pro"/>
                </a:rPr>
                <a:t>Source, event typing</a:t>
              </a:r>
            </a:p>
            <a:p>
              <a:pPr marL="127672" indent="-127672" defTabSz="814643" fontAlgn="auto">
                <a:spcBef>
                  <a:spcPts val="0"/>
                </a:spcBef>
                <a:spcAft>
                  <a:spcPts val="0"/>
                </a:spcAft>
                <a:buFont typeface="Arial"/>
                <a:buChar char="•"/>
                <a:defRPr/>
              </a:pPr>
              <a:r>
                <a:rPr lang="en-US" sz="1100" dirty="0">
                  <a:solidFill>
                    <a:srgbClr val="FFFFFF"/>
                  </a:solidFill>
                  <a:latin typeface="Calibri"/>
                  <a:cs typeface="Calibri" pitchFamily="34" charset="0"/>
                  <a:sym typeface="Myriad Pro"/>
                </a:rPr>
                <a:t>Character set normalization</a:t>
              </a:r>
            </a:p>
            <a:p>
              <a:pPr marL="127672" indent="-127672" defTabSz="814643" fontAlgn="auto">
                <a:spcBef>
                  <a:spcPts val="0"/>
                </a:spcBef>
                <a:spcAft>
                  <a:spcPts val="0"/>
                </a:spcAft>
                <a:buFont typeface="Arial"/>
                <a:buChar char="•"/>
                <a:defRPr/>
              </a:pPr>
              <a:r>
                <a:rPr lang="en-US" sz="1100" dirty="0">
                  <a:solidFill>
                    <a:srgbClr val="FFFFFF"/>
                  </a:solidFill>
                  <a:latin typeface="Calibri"/>
                  <a:cs typeface="Calibri" pitchFamily="34" charset="0"/>
                  <a:sym typeface="Myriad Pro"/>
                </a:rPr>
                <a:t>Line breaking</a:t>
              </a:r>
            </a:p>
            <a:p>
              <a:pPr marL="127672" indent="-127672" defTabSz="814643" fontAlgn="auto">
                <a:spcBef>
                  <a:spcPts val="0"/>
                </a:spcBef>
                <a:spcAft>
                  <a:spcPts val="0"/>
                </a:spcAft>
                <a:buFont typeface="Arial"/>
                <a:buChar char="•"/>
                <a:defRPr/>
              </a:pPr>
              <a:r>
                <a:rPr lang="en-US" sz="1100" dirty="0">
                  <a:solidFill>
                    <a:srgbClr val="FFFFFF"/>
                  </a:solidFill>
                  <a:latin typeface="Calibri"/>
                  <a:cs typeface="Calibri" pitchFamily="34" charset="0"/>
                  <a:sym typeface="Myriad Pro"/>
                </a:rPr>
                <a:t>Timestamp identification</a:t>
              </a:r>
            </a:p>
            <a:p>
              <a:pPr marL="127672" indent="-127672" defTabSz="814643" fontAlgn="auto">
                <a:spcBef>
                  <a:spcPts val="0"/>
                </a:spcBef>
                <a:spcAft>
                  <a:spcPts val="0"/>
                </a:spcAft>
                <a:buFont typeface="Arial"/>
                <a:buChar char="•"/>
                <a:defRPr/>
              </a:pPr>
              <a:r>
                <a:rPr lang="en-US" sz="1100" dirty="0">
                  <a:solidFill>
                    <a:srgbClr val="FFFFFF"/>
                  </a:solidFill>
                  <a:latin typeface="Calibri"/>
                  <a:cs typeface="Calibri" pitchFamily="34" charset="0"/>
                  <a:sym typeface="Myriad Pro"/>
                </a:rPr>
                <a:t>Regex </a:t>
              </a:r>
              <a:r>
                <a:rPr lang="en-US" sz="1100" dirty="0" smtClean="0">
                  <a:solidFill>
                    <a:srgbClr val="FFFFFF"/>
                  </a:solidFill>
                  <a:latin typeface="Calibri"/>
                  <a:cs typeface="Calibri" pitchFamily="34" charset="0"/>
                  <a:sym typeface="Myriad Pro"/>
                </a:rPr>
                <a:t>transforms</a:t>
              </a:r>
              <a:endParaRPr lang="en-US" sz="1300" dirty="0">
                <a:solidFill>
                  <a:srgbClr val="FFFFFF"/>
                </a:solidFill>
                <a:latin typeface="Calibri"/>
                <a:cs typeface="Calibri" pitchFamily="34" charset="0"/>
                <a:sym typeface="Myriad Pro"/>
              </a:endParaRPr>
            </a:p>
          </p:txBody>
        </p:sp>
        <p:sp>
          <p:nvSpPr>
            <p:cNvPr id="12" name="Rounded Rectangle 11"/>
            <p:cNvSpPr/>
            <p:nvPr/>
          </p:nvSpPr>
          <p:spPr bwMode="gray">
            <a:xfrm>
              <a:off x="5792303" y="3551585"/>
              <a:ext cx="876791" cy="842460"/>
            </a:xfrm>
            <a:prstGeom prst="roundRect">
              <a:avLst/>
            </a:prstGeom>
            <a:solidFill>
              <a:schemeClr val="accent3"/>
            </a:solidFill>
            <a:ln>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defTabSz="814643" fontAlgn="auto">
                <a:spcBef>
                  <a:spcPts val="0"/>
                </a:spcBef>
                <a:spcAft>
                  <a:spcPts val="0"/>
                </a:spcAft>
                <a:defRPr/>
              </a:pPr>
              <a:r>
                <a:rPr lang="en-US" sz="1300" dirty="0">
                  <a:solidFill>
                    <a:srgbClr val="FFFFFF"/>
                  </a:solidFill>
                  <a:latin typeface="Calibri"/>
                  <a:cs typeface="Calibri" pitchFamily="34" charset="0"/>
                  <a:sym typeface="Myriad Pro"/>
                </a:rPr>
                <a:t>Indexing Pipeline</a:t>
              </a:r>
            </a:p>
          </p:txBody>
        </p:sp>
        <p:sp>
          <p:nvSpPr>
            <p:cNvPr id="13" name="Rounded Rectangle 12"/>
            <p:cNvSpPr/>
            <p:nvPr/>
          </p:nvSpPr>
          <p:spPr bwMode="gray">
            <a:xfrm>
              <a:off x="5791424" y="2641620"/>
              <a:ext cx="877658" cy="823384"/>
            </a:xfrm>
            <a:prstGeom prst="roundRect">
              <a:avLst/>
            </a:prstGeom>
            <a:solidFill>
              <a:schemeClr val="accent5"/>
            </a:solidFill>
            <a:ln>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algn="ctr" defTabSz="814643" fontAlgn="auto">
                <a:spcBef>
                  <a:spcPts val="0"/>
                </a:spcBef>
                <a:spcAft>
                  <a:spcPts val="0"/>
                </a:spcAft>
                <a:defRPr/>
              </a:pPr>
              <a:r>
                <a:rPr lang="en-US" sz="1300" dirty="0">
                  <a:solidFill>
                    <a:srgbClr val="FFFFFF"/>
                  </a:solidFill>
                  <a:latin typeface="Calibri"/>
                  <a:cs typeface="Calibri" pitchFamily="34" charset="0"/>
                  <a:sym typeface="Myriad Pro"/>
                </a:rPr>
                <a:t>Real-time Buffer</a:t>
              </a:r>
            </a:p>
          </p:txBody>
        </p:sp>
        <p:sp>
          <p:nvSpPr>
            <p:cNvPr id="14" name="TextBox 13"/>
            <p:cNvSpPr txBox="1"/>
            <p:nvPr/>
          </p:nvSpPr>
          <p:spPr>
            <a:xfrm>
              <a:off x="6794117" y="4016962"/>
              <a:ext cx="721908" cy="390482"/>
            </a:xfrm>
            <a:prstGeom prst="rect">
              <a:avLst/>
            </a:prstGeom>
            <a:noFill/>
          </p:spPr>
          <p:txBody>
            <a:bodyPr wrap="none" lIns="51426" tIns="25713" rIns="51426" bIns="25713" rtlCol="0">
              <a:spAutoFit/>
            </a:bodyPr>
            <a:lstStyle/>
            <a:p>
              <a:pPr algn="ctr" defTabSz="816334" fontAlgn="auto">
                <a:spcBef>
                  <a:spcPts val="0"/>
                </a:spcBef>
                <a:spcAft>
                  <a:spcPts val="0"/>
                </a:spcAft>
              </a:pPr>
              <a:r>
                <a:rPr lang="en-US" sz="1100" b="1" dirty="0">
                  <a:solidFill>
                    <a:prstClr val="black"/>
                  </a:solidFill>
                  <a:latin typeface="Calibri"/>
                  <a:ea typeface="ＭＳ Ｐゴシック" charset="0"/>
                  <a:cs typeface="ＭＳ Ｐゴシック" charset="0"/>
                </a:rPr>
                <a:t>Raw data</a:t>
              </a:r>
            </a:p>
            <a:p>
              <a:pPr algn="ctr" defTabSz="816334" fontAlgn="auto">
                <a:spcBef>
                  <a:spcPts val="0"/>
                </a:spcBef>
                <a:spcAft>
                  <a:spcPts val="0"/>
                </a:spcAft>
              </a:pPr>
              <a:r>
                <a:rPr lang="en-US" sz="1100" b="1" dirty="0">
                  <a:solidFill>
                    <a:prstClr val="black"/>
                  </a:solidFill>
                  <a:latin typeface="Calibri"/>
                  <a:ea typeface="ＭＳ Ｐゴシック" charset="0"/>
                  <a:cs typeface="ＭＳ Ｐゴシック" charset="0"/>
                </a:rPr>
                <a:t>Index Files</a:t>
              </a:r>
            </a:p>
          </p:txBody>
        </p:sp>
        <p:sp>
          <p:nvSpPr>
            <p:cNvPr id="15" name="Freeform 14"/>
            <p:cNvSpPr>
              <a:spLocks noChangeAspect="1"/>
            </p:cNvSpPr>
            <p:nvPr/>
          </p:nvSpPr>
          <p:spPr>
            <a:xfrm>
              <a:off x="6929885" y="2449852"/>
              <a:ext cx="1154785" cy="1178808"/>
            </a:xfrm>
            <a:custGeom>
              <a:avLst/>
              <a:gdLst>
                <a:gd name="connsiteX0" fmla="*/ 857185 w 1145590"/>
                <a:gd name="connsiteY0" fmla="*/ 296256 h 1186980"/>
                <a:gd name="connsiteX1" fmla="*/ 1027255 w 1145590"/>
                <a:gd name="connsiteY1" fmla="*/ 248966 h 1186980"/>
                <a:gd name="connsiteX2" fmla="*/ 1090960 w 1145590"/>
                <a:gd name="connsiteY2" fmla="*/ 365002 h 1186980"/>
                <a:gd name="connsiteX3" fmla="*/ 959769 w 1145590"/>
                <a:gd name="connsiteY3" fmla="*/ 483108 h 1186980"/>
                <a:gd name="connsiteX4" fmla="*/ 959769 w 1145590"/>
                <a:gd name="connsiteY4" fmla="*/ 703873 h 1186980"/>
                <a:gd name="connsiteX5" fmla="*/ 1090960 w 1145590"/>
                <a:gd name="connsiteY5" fmla="*/ 821978 h 1186980"/>
                <a:gd name="connsiteX6" fmla="*/ 1027255 w 1145590"/>
                <a:gd name="connsiteY6" fmla="*/ 938014 h 1186980"/>
                <a:gd name="connsiteX7" fmla="*/ 857185 w 1145590"/>
                <a:gd name="connsiteY7" fmla="*/ 890724 h 1186980"/>
                <a:gd name="connsiteX8" fmla="*/ 675379 w 1145590"/>
                <a:gd name="connsiteY8" fmla="*/ 1001107 h 1186980"/>
                <a:gd name="connsiteX9" fmla="*/ 634986 w 1145590"/>
                <a:gd name="connsiteY9" fmla="*/ 1172946 h 1186980"/>
                <a:gd name="connsiteX10" fmla="*/ 510604 w 1145590"/>
                <a:gd name="connsiteY10" fmla="*/ 1172946 h 1186980"/>
                <a:gd name="connsiteX11" fmla="*/ 470210 w 1145590"/>
                <a:gd name="connsiteY11" fmla="*/ 1001108 h 1186980"/>
                <a:gd name="connsiteX12" fmla="*/ 288404 w 1145590"/>
                <a:gd name="connsiteY12" fmla="*/ 890724 h 1186980"/>
                <a:gd name="connsiteX13" fmla="*/ 118335 w 1145590"/>
                <a:gd name="connsiteY13" fmla="*/ 938014 h 1186980"/>
                <a:gd name="connsiteX14" fmla="*/ 54630 w 1145590"/>
                <a:gd name="connsiteY14" fmla="*/ 821978 h 1186980"/>
                <a:gd name="connsiteX15" fmla="*/ 185821 w 1145590"/>
                <a:gd name="connsiteY15" fmla="*/ 703872 h 1186980"/>
                <a:gd name="connsiteX16" fmla="*/ 185821 w 1145590"/>
                <a:gd name="connsiteY16" fmla="*/ 483107 h 1186980"/>
                <a:gd name="connsiteX17" fmla="*/ 54630 w 1145590"/>
                <a:gd name="connsiteY17" fmla="*/ 365002 h 1186980"/>
                <a:gd name="connsiteX18" fmla="*/ 118335 w 1145590"/>
                <a:gd name="connsiteY18" fmla="*/ 248966 h 1186980"/>
                <a:gd name="connsiteX19" fmla="*/ 288405 w 1145590"/>
                <a:gd name="connsiteY19" fmla="*/ 296256 h 1186980"/>
                <a:gd name="connsiteX20" fmla="*/ 470211 w 1145590"/>
                <a:gd name="connsiteY20" fmla="*/ 185873 h 1186980"/>
                <a:gd name="connsiteX21" fmla="*/ 510604 w 1145590"/>
                <a:gd name="connsiteY21" fmla="*/ 14034 h 1186980"/>
                <a:gd name="connsiteX22" fmla="*/ 634986 w 1145590"/>
                <a:gd name="connsiteY22" fmla="*/ 14034 h 1186980"/>
                <a:gd name="connsiteX23" fmla="*/ 675380 w 1145590"/>
                <a:gd name="connsiteY23" fmla="*/ 185872 h 1186980"/>
                <a:gd name="connsiteX24" fmla="*/ 857186 w 1145590"/>
                <a:gd name="connsiteY24" fmla="*/ 296256 h 1186980"/>
                <a:gd name="connsiteX25" fmla="*/ 857185 w 1145590"/>
                <a:gd name="connsiteY25" fmla="*/ 296256 h 1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5590" h="1186980">
                  <a:moveTo>
                    <a:pt x="733050" y="296784"/>
                  </a:moveTo>
                  <a:lnTo>
                    <a:pt x="856246" y="223004"/>
                  </a:lnTo>
                  <a:lnTo>
                    <a:pt x="930443" y="301636"/>
                  </a:lnTo>
                  <a:lnTo>
                    <a:pt x="852529" y="423404"/>
                  </a:lnTo>
                  <a:cubicBezTo>
                    <a:pt x="882282" y="476866"/>
                    <a:pt x="898263" y="537409"/>
                    <a:pt x="898829" y="598808"/>
                  </a:cubicBezTo>
                  <a:lnTo>
                    <a:pt x="1026282" y="664716"/>
                  </a:lnTo>
                  <a:lnTo>
                    <a:pt x="1000755" y="770473"/>
                  </a:lnTo>
                  <a:lnTo>
                    <a:pt x="857724" y="769106"/>
                  </a:lnTo>
                  <a:cubicBezTo>
                    <a:pt x="829570" y="822001"/>
                    <a:pt x="788444" y="865633"/>
                    <a:pt x="738574" y="895514"/>
                  </a:cubicBezTo>
                  <a:lnTo>
                    <a:pt x="742997" y="1040645"/>
                  </a:lnTo>
                  <a:lnTo>
                    <a:pt x="645644" y="1067125"/>
                  </a:lnTo>
                  <a:lnTo>
                    <a:pt x="577989" y="939194"/>
                  </a:lnTo>
                  <a:cubicBezTo>
                    <a:pt x="520082" y="938627"/>
                    <a:pt x="462976" y="921715"/>
                    <a:pt x="412539" y="890196"/>
                  </a:cubicBezTo>
                  <a:lnTo>
                    <a:pt x="289344" y="963976"/>
                  </a:lnTo>
                  <a:lnTo>
                    <a:pt x="215147" y="885344"/>
                  </a:lnTo>
                  <a:lnTo>
                    <a:pt x="293061" y="763576"/>
                  </a:lnTo>
                  <a:cubicBezTo>
                    <a:pt x="263309" y="710115"/>
                    <a:pt x="247327" y="649571"/>
                    <a:pt x="246761" y="588172"/>
                  </a:cubicBezTo>
                  <a:lnTo>
                    <a:pt x="119308" y="522264"/>
                  </a:lnTo>
                  <a:lnTo>
                    <a:pt x="144835" y="416507"/>
                  </a:lnTo>
                  <a:lnTo>
                    <a:pt x="287866" y="417874"/>
                  </a:lnTo>
                  <a:cubicBezTo>
                    <a:pt x="316020" y="364979"/>
                    <a:pt x="357146" y="321348"/>
                    <a:pt x="407016" y="291466"/>
                  </a:cubicBezTo>
                  <a:lnTo>
                    <a:pt x="402593" y="146335"/>
                  </a:lnTo>
                  <a:lnTo>
                    <a:pt x="499946" y="119855"/>
                  </a:lnTo>
                  <a:lnTo>
                    <a:pt x="567601" y="247786"/>
                  </a:lnTo>
                  <a:cubicBezTo>
                    <a:pt x="625508" y="248353"/>
                    <a:pt x="682614" y="265265"/>
                    <a:pt x="733051" y="296784"/>
                  </a:cubicBezTo>
                  <a:lnTo>
                    <a:pt x="733050" y="296784"/>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911" tIns="233369" rIns="228911" bIns="233370" numCol="1" spcCol="714" anchor="ctr" anchorCtr="0">
              <a:noAutofit/>
            </a:bodyPr>
            <a:lstStyle/>
            <a:p>
              <a:pPr algn="ctr" defTabSz="474975" fontAlgn="auto">
                <a:lnSpc>
                  <a:spcPct val="90000"/>
                </a:lnSpc>
                <a:spcAft>
                  <a:spcPct val="35000"/>
                </a:spcAft>
              </a:pPr>
              <a:r>
                <a:rPr lang="en-US" sz="1100" dirty="0">
                  <a:solidFill>
                    <a:srgbClr val="FFFFFF"/>
                  </a:solidFill>
                  <a:latin typeface="Calibri"/>
                </a:rPr>
                <a:t>Real-time Search Process</a:t>
              </a:r>
            </a:p>
          </p:txBody>
        </p:sp>
        <p:cxnSp>
          <p:nvCxnSpPr>
            <p:cNvPr id="16" name="Straight Arrow Connector 15"/>
            <p:cNvCxnSpPr/>
            <p:nvPr/>
          </p:nvCxnSpPr>
          <p:spPr>
            <a:xfrm flipV="1">
              <a:off x="1059335" y="2977988"/>
              <a:ext cx="1323887" cy="7193"/>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65417" y="2695957"/>
              <a:ext cx="1374509" cy="221205"/>
            </a:xfrm>
            <a:prstGeom prst="rect">
              <a:avLst/>
            </a:prstGeom>
            <a:noFill/>
          </p:spPr>
          <p:txBody>
            <a:bodyPr wrap="square" lIns="51426" tIns="25713" rIns="51426" bIns="25713" rtlCol="0">
              <a:spAutoFit/>
            </a:bodyPr>
            <a:lstStyle/>
            <a:p>
              <a:pPr algn="ctr" defTabSz="816334" fontAlgn="auto">
                <a:spcBef>
                  <a:spcPts val="0"/>
                </a:spcBef>
                <a:spcAft>
                  <a:spcPts val="0"/>
                </a:spcAft>
              </a:pPr>
              <a:r>
                <a:rPr lang="en-US" sz="1100" b="1" dirty="0">
                  <a:solidFill>
                    <a:prstClr val="black"/>
                  </a:solidFill>
                  <a:latin typeface="Calibri"/>
                  <a:ea typeface="ＭＳ Ｐゴシック" charset="0"/>
                  <a:cs typeface="ＭＳ Ｐゴシック" charset="0"/>
                </a:rPr>
                <a:t>Monitor Input</a:t>
              </a:r>
            </a:p>
          </p:txBody>
        </p:sp>
        <p:sp>
          <p:nvSpPr>
            <p:cNvPr id="18" name="Rounded Rectangle 17"/>
            <p:cNvSpPr/>
            <p:nvPr/>
          </p:nvSpPr>
          <p:spPr bwMode="gray">
            <a:xfrm rot="16200000">
              <a:off x="4441878" y="3250851"/>
              <a:ext cx="1796572" cy="534831"/>
            </a:xfrm>
            <a:prstGeom prst="roundRect">
              <a:avLst/>
            </a:prstGeom>
            <a:solidFill>
              <a:schemeClr val="accent3"/>
            </a:solidFill>
            <a:ln>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defTabSz="814643" fontAlgn="auto">
                <a:spcBef>
                  <a:spcPts val="0"/>
                </a:spcBef>
                <a:spcAft>
                  <a:spcPts val="0"/>
                </a:spcAft>
                <a:defRPr/>
              </a:pPr>
              <a:r>
                <a:rPr lang="en-US" sz="1300" dirty="0">
                  <a:solidFill>
                    <a:srgbClr val="FFFFFF"/>
                  </a:solidFill>
                  <a:latin typeface="Calibri"/>
                  <a:cs typeface="Calibri" pitchFamily="34" charset="0"/>
                  <a:sym typeface="Myriad Pro"/>
                </a:rPr>
                <a:t>Index</a:t>
              </a:r>
              <a:r>
                <a:rPr lang="en-US" sz="1300" dirty="0">
                  <a:solidFill>
                    <a:srgbClr val="000000"/>
                  </a:solidFill>
                  <a:latin typeface="Calibri"/>
                  <a:cs typeface="Calibri" pitchFamily="34" charset="0"/>
                  <a:sym typeface="Myriad Pro"/>
                </a:rPr>
                <a:t> </a:t>
              </a:r>
              <a:r>
                <a:rPr lang="en-US" sz="1300" dirty="0">
                  <a:solidFill>
                    <a:srgbClr val="FFFFFF"/>
                  </a:solidFill>
                  <a:latin typeface="Calibri"/>
                  <a:cs typeface="Calibri" pitchFamily="34" charset="0"/>
                  <a:sym typeface="Myriad Pro"/>
                </a:rPr>
                <a:t>Queue</a:t>
              </a:r>
            </a:p>
          </p:txBody>
        </p:sp>
        <p:cxnSp>
          <p:nvCxnSpPr>
            <p:cNvPr id="19" name="Straight Arrow Connector 18"/>
            <p:cNvCxnSpPr/>
            <p:nvPr/>
          </p:nvCxnSpPr>
          <p:spPr>
            <a:xfrm flipV="1">
              <a:off x="1059330" y="3517304"/>
              <a:ext cx="1309571" cy="10822"/>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59330" y="4060256"/>
              <a:ext cx="1309571" cy="21646"/>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64556" y="3224608"/>
              <a:ext cx="1374509" cy="221205"/>
            </a:xfrm>
            <a:prstGeom prst="rect">
              <a:avLst/>
            </a:prstGeom>
            <a:noFill/>
          </p:spPr>
          <p:txBody>
            <a:bodyPr wrap="square" lIns="51426" tIns="25713" rIns="51426" bIns="25713" rtlCol="0">
              <a:spAutoFit/>
            </a:bodyPr>
            <a:lstStyle/>
            <a:p>
              <a:pPr algn="ctr" defTabSz="816334" fontAlgn="auto">
                <a:spcBef>
                  <a:spcPts val="0"/>
                </a:spcBef>
                <a:spcAft>
                  <a:spcPts val="0"/>
                </a:spcAft>
              </a:pPr>
              <a:r>
                <a:rPr lang="en-US" sz="1100" b="1" dirty="0">
                  <a:solidFill>
                    <a:prstClr val="black"/>
                  </a:solidFill>
                  <a:latin typeface="Calibri"/>
                  <a:ea typeface="ＭＳ Ｐゴシック" charset="0"/>
                  <a:cs typeface="ＭＳ Ｐゴシック" charset="0"/>
                </a:rPr>
                <a:t>TCP/UDP Input</a:t>
              </a:r>
            </a:p>
          </p:txBody>
        </p:sp>
        <p:sp>
          <p:nvSpPr>
            <p:cNvPr id="22" name="TextBox 21"/>
            <p:cNvSpPr txBox="1"/>
            <p:nvPr/>
          </p:nvSpPr>
          <p:spPr>
            <a:xfrm>
              <a:off x="1006339" y="3796240"/>
              <a:ext cx="1374509" cy="221205"/>
            </a:xfrm>
            <a:prstGeom prst="rect">
              <a:avLst/>
            </a:prstGeom>
            <a:noFill/>
          </p:spPr>
          <p:txBody>
            <a:bodyPr wrap="square" lIns="51426" tIns="25713" rIns="51426" bIns="25713" rtlCol="0">
              <a:spAutoFit/>
            </a:bodyPr>
            <a:lstStyle/>
            <a:p>
              <a:pPr algn="ctr" defTabSz="816334" fontAlgn="auto">
                <a:spcBef>
                  <a:spcPts val="0"/>
                </a:spcBef>
                <a:spcAft>
                  <a:spcPts val="0"/>
                </a:spcAft>
              </a:pPr>
              <a:r>
                <a:rPr lang="en-US" sz="1100" b="1" dirty="0">
                  <a:solidFill>
                    <a:prstClr val="black"/>
                  </a:solidFill>
                  <a:latin typeface="Calibri"/>
                  <a:ea typeface="ＭＳ Ｐゴシック" charset="0"/>
                  <a:cs typeface="ＭＳ Ｐゴシック" charset="0"/>
                </a:rPr>
                <a:t>Scripted Input</a:t>
              </a:r>
            </a:p>
          </p:txBody>
        </p:sp>
        <p:cxnSp>
          <p:nvCxnSpPr>
            <p:cNvPr id="23" name="Straight Arrow Connector 22"/>
            <p:cNvCxnSpPr>
              <a:stCxn id="10" idx="2"/>
              <a:endCxn id="11" idx="1"/>
            </p:cNvCxnSpPr>
            <p:nvPr/>
          </p:nvCxnSpPr>
          <p:spPr>
            <a:xfrm>
              <a:off x="2924361" y="3519124"/>
              <a:ext cx="162341" cy="1"/>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18" idx="0"/>
            </p:cNvCxnSpPr>
            <p:nvPr/>
          </p:nvCxnSpPr>
          <p:spPr>
            <a:xfrm flipV="1">
              <a:off x="4894134" y="3518267"/>
              <a:ext cx="178617" cy="857"/>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1"/>
            </p:cNvCxnSpPr>
            <p:nvPr/>
          </p:nvCxnSpPr>
          <p:spPr>
            <a:xfrm flipV="1">
              <a:off x="5613419" y="3053313"/>
              <a:ext cx="178017" cy="1120"/>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1"/>
            </p:cNvCxnSpPr>
            <p:nvPr/>
          </p:nvCxnSpPr>
          <p:spPr>
            <a:xfrm flipV="1">
              <a:off x="5608645" y="3972815"/>
              <a:ext cx="183646" cy="780"/>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p:cNvCxnSpPr>
            <p:nvPr/>
          </p:nvCxnSpPr>
          <p:spPr>
            <a:xfrm flipV="1">
              <a:off x="6669094" y="3972012"/>
              <a:ext cx="1000785" cy="804"/>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6669094" y="3053312"/>
              <a:ext cx="456879" cy="3300"/>
            </a:xfrm>
            <a:prstGeom prst="straightConnector1">
              <a:avLst/>
            </a:prstGeom>
            <a:ln w="50800" cap="flat" cmpd="sng" algn="ctr">
              <a:solidFill>
                <a:srgbClr val="005F8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Magnetic Disk 28"/>
            <p:cNvSpPr/>
            <p:nvPr/>
          </p:nvSpPr>
          <p:spPr>
            <a:xfrm>
              <a:off x="7741473" y="3456610"/>
              <a:ext cx="938696" cy="971827"/>
            </a:xfrm>
            <a:prstGeom prst="flowChartMagneticDisk">
              <a:avLst/>
            </a:prstGeom>
            <a:solidFill>
              <a:schemeClr val="accent3"/>
            </a:solidFill>
            <a:ln>
              <a:solidFill>
                <a:schemeClr val="accent3">
                  <a:lumMod val="75000"/>
                </a:schemeClr>
              </a:solidFill>
              <a:headEnd type="none" w="med" len="med"/>
              <a:tailEnd type="none" w="med" len="med"/>
            </a:ln>
            <a:effectLst>
              <a:outerShdw blurRad="40000" dist="23000" dir="5400000" sx="101000" sy="101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lIns="0" tIns="0" rIns="0" bIns="0" anchor="ctr" anchorCtr="1"/>
            <a:lstStyle/>
            <a:p>
              <a:pPr defTabSz="814643" fontAlgn="auto">
                <a:spcBef>
                  <a:spcPts val="0"/>
                </a:spcBef>
                <a:spcAft>
                  <a:spcPts val="0"/>
                </a:spcAft>
              </a:pPr>
              <a:endParaRPr lang="en-US" sz="1300">
                <a:solidFill>
                  <a:srgbClr val="000000"/>
                </a:solidFill>
                <a:latin typeface="Calibri"/>
                <a:cs typeface="Calibri" pitchFamily="34" charset="0"/>
              </a:endParaRPr>
            </a:p>
          </p:txBody>
        </p:sp>
        <p:sp>
          <p:nvSpPr>
            <p:cNvPr id="30" name="TextBox 29"/>
            <p:cNvSpPr txBox="1"/>
            <p:nvPr/>
          </p:nvSpPr>
          <p:spPr>
            <a:xfrm>
              <a:off x="7862951" y="3843141"/>
              <a:ext cx="706783" cy="482815"/>
            </a:xfrm>
            <a:prstGeom prst="rect">
              <a:avLst/>
            </a:prstGeom>
          </p:spPr>
          <p:txBody>
            <a:bodyPr wrap="square" lIns="51426" tIns="25713" rIns="51426" bIns="25713" rtlCol="0">
              <a:spAutoFit/>
            </a:bodyPr>
            <a:lstStyle/>
            <a:p>
              <a:pPr algn="ctr" defTabSz="815975"/>
              <a:r>
                <a:rPr lang="en-US" sz="1400" b="1" dirty="0" smtClean="0">
                  <a:solidFill>
                    <a:srgbClr val="FFFFFF"/>
                  </a:solidFill>
                  <a:latin typeface="Calibri" charset="0"/>
                  <a:ea typeface="ＭＳ Ｐゴシック" charset="0"/>
                  <a:cs typeface="ＭＳ Ｐゴシック" charset="0"/>
                </a:rPr>
                <a:t>Splunk</a:t>
              </a:r>
              <a:br>
                <a:rPr lang="en-US" sz="1400" b="1" dirty="0" smtClean="0">
                  <a:solidFill>
                    <a:srgbClr val="FFFFFF"/>
                  </a:solidFill>
                  <a:latin typeface="Calibri" charset="0"/>
                  <a:ea typeface="ＭＳ Ｐゴシック" charset="0"/>
                  <a:cs typeface="ＭＳ Ｐゴシック" charset="0"/>
                </a:rPr>
              </a:br>
              <a:r>
                <a:rPr lang="en-US" sz="1400" b="1" dirty="0" smtClean="0">
                  <a:solidFill>
                    <a:srgbClr val="FFFFFF"/>
                  </a:solidFill>
                  <a:latin typeface="Calibri" charset="0"/>
                  <a:ea typeface="ＭＳ Ｐゴシック" charset="0"/>
                  <a:cs typeface="ＭＳ Ｐゴシック" charset="0"/>
                </a:rPr>
                <a:t>Index</a:t>
              </a:r>
            </a:p>
          </p:txBody>
        </p:sp>
      </p:grpSp>
      <p:pic>
        <p:nvPicPr>
          <p:cNvPr id="36" name="Picture 35"/>
          <p:cNvPicPr>
            <a:picLocks noChangeAspect="1"/>
          </p:cNvPicPr>
          <p:nvPr/>
        </p:nvPicPr>
        <p:blipFill rotWithShape="1">
          <a:blip r:embed="rId7"/>
          <a:srcRect l="2980" t="10587" r="3946" b="59651"/>
          <a:stretch/>
        </p:blipFill>
        <p:spPr>
          <a:xfrm>
            <a:off x="1163028" y="1221472"/>
            <a:ext cx="6667500" cy="1374611"/>
          </a:xfrm>
          <a:prstGeom prst="roundRect">
            <a:avLst>
              <a:gd name="adj" fmla="val 3916"/>
            </a:avLst>
          </a:prstGeom>
          <a:ln w="76200" cap="flat" cmpd="sng" algn="ctr">
            <a:noFill/>
            <a:prstDash val="solid"/>
            <a:round/>
            <a:headEnd type="none" w="med" len="med"/>
            <a:tailEnd type="none" w="med" len="med"/>
          </a:ln>
          <a:effectLst>
            <a:outerShdw blurRad="50800" dist="38100" dir="5400000" algn="t" rotWithShape="0">
              <a:prstClr val="black">
                <a:alpha val="40000"/>
              </a:prstClr>
            </a:outerShdw>
          </a:effectLst>
        </p:spPr>
      </p:pic>
      <p:pic>
        <p:nvPicPr>
          <p:cNvPr id="37" name="Picture 36" descr="LGO-Splunk-Enterprise-RGB-rev-K.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15972" y="801265"/>
            <a:ext cx="2577726" cy="329094"/>
          </a:xfrm>
          <a:prstGeom prst="rect">
            <a:avLst/>
          </a:prstGeom>
        </p:spPr>
      </p:pic>
    </p:spTree>
    <p:extLst>
      <p:ext uri="{BB962C8B-B14F-4D97-AF65-F5344CB8AC3E}">
        <p14:creationId xmlns:p14="http://schemas.microsoft.com/office/powerpoint/2010/main" val="505217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Models and Pivot</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16</a:t>
            </a:fld>
            <a:endParaRPr lang="en-US"/>
          </a:p>
        </p:txBody>
      </p:sp>
      <p:sp>
        <p:nvSpPr>
          <p:cNvPr id="6" name="Rectangle 5"/>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Content Placeholder 7"/>
          <p:cNvSpPr>
            <a:spLocks noGrp="1"/>
          </p:cNvSpPr>
          <p:nvPr>
            <p:ph idx="4294967295"/>
          </p:nvPr>
        </p:nvSpPr>
        <p:spPr bwMode="gray">
          <a:xfrm>
            <a:off x="319440" y="1188034"/>
            <a:ext cx="3695339" cy="3113486"/>
          </a:xfrm>
          <a:prstGeom prst="rect">
            <a:avLst/>
          </a:prstGeom>
        </p:spPr>
        <p:txBody>
          <a:bodyPr/>
          <a:lstStyle/>
          <a:p>
            <a:pPr>
              <a:spcBef>
                <a:spcPts val="450"/>
              </a:spcBef>
              <a:spcAft>
                <a:spcPts val="600"/>
              </a:spcAft>
              <a:buSzPct val="100000"/>
              <a:buFont typeface="Arial"/>
              <a:buChar char="•"/>
              <a:defRPr/>
            </a:pPr>
            <a:r>
              <a:rPr lang="en-US" sz="2000" dirty="0">
                <a:latin typeface="Calibri"/>
                <a:cs typeface="Calibri"/>
              </a:rPr>
              <a:t>D</a:t>
            </a:r>
            <a:r>
              <a:rPr lang="en-US" sz="2000" dirty="0" smtClean="0">
                <a:latin typeface="Calibri"/>
                <a:cs typeface="Calibri"/>
              </a:rPr>
              <a:t>escribe </a:t>
            </a:r>
            <a:r>
              <a:rPr lang="en-US" sz="2000" dirty="0">
                <a:latin typeface="Calibri"/>
                <a:cs typeface="Calibri"/>
              </a:rPr>
              <a:t>how underlying data is represented and </a:t>
            </a:r>
            <a:r>
              <a:rPr lang="en-US" sz="2000" dirty="0" smtClean="0">
                <a:latin typeface="Calibri"/>
                <a:cs typeface="Calibri"/>
              </a:rPr>
              <a:t>accessed</a:t>
            </a:r>
          </a:p>
          <a:p>
            <a:pPr>
              <a:spcBef>
                <a:spcPts val="450"/>
              </a:spcBef>
              <a:spcAft>
                <a:spcPts val="600"/>
              </a:spcAft>
              <a:buSzPct val="100000"/>
              <a:buFont typeface="Arial"/>
              <a:buChar char="•"/>
              <a:defRPr/>
            </a:pPr>
            <a:r>
              <a:rPr lang="en-US" sz="2000" dirty="0" smtClean="0">
                <a:latin typeface="Calibri"/>
                <a:cs typeface="Calibri"/>
              </a:rPr>
              <a:t>Drag-and-drop interface for non-specialists to analyze raw, unstructured data </a:t>
            </a:r>
            <a:endParaRPr lang="en-US" sz="2000" dirty="0">
              <a:latin typeface="Calibri"/>
              <a:cs typeface="Calibri"/>
            </a:endParaRPr>
          </a:p>
          <a:p>
            <a:pPr>
              <a:spcBef>
                <a:spcPts val="450"/>
              </a:spcBef>
              <a:spcAft>
                <a:spcPts val="600"/>
              </a:spcAft>
              <a:buSzPct val="100000"/>
              <a:buFont typeface="Arial"/>
              <a:buChar char="•"/>
              <a:defRPr/>
            </a:pPr>
            <a:r>
              <a:rPr lang="en-US" sz="2000" dirty="0" smtClean="0">
                <a:latin typeface="Calibri"/>
                <a:cs typeface="Calibri"/>
              </a:rPr>
              <a:t>Click to visualize any chart type; reports dynamically update when fields change</a:t>
            </a:r>
          </a:p>
        </p:txBody>
      </p:sp>
      <p:pic>
        <p:nvPicPr>
          <p:cNvPr id="9" name="Picture 8"/>
          <p:cNvPicPr preferRelativeResize="0">
            <a:picLocks/>
          </p:cNvPicPr>
          <p:nvPr/>
        </p:nvPicPr>
        <p:blipFill>
          <a:blip r:embed="rId3"/>
          <a:stretch>
            <a:fillRect/>
          </a:stretch>
        </p:blipFill>
        <p:spPr>
          <a:xfrm>
            <a:off x="4071309" y="1354214"/>
            <a:ext cx="4983480" cy="2743200"/>
          </a:xfrm>
          <a:prstGeom prst="rect">
            <a:avLst/>
          </a:prstGeom>
          <a:ln>
            <a:noFill/>
          </a:ln>
          <a:effectLst>
            <a:outerShdw blurRad="88900" dist="63500" dir="2700000" algn="tl" rotWithShape="0">
              <a:srgbClr val="333333">
                <a:alpha val="65000"/>
              </a:srgbClr>
            </a:outerShdw>
          </a:effectLst>
        </p:spPr>
      </p:pic>
      <p:grpSp>
        <p:nvGrpSpPr>
          <p:cNvPr id="10" name="Group 9"/>
          <p:cNvGrpSpPr/>
          <p:nvPr/>
        </p:nvGrpSpPr>
        <p:grpSpPr>
          <a:xfrm rot="16200000">
            <a:off x="6288227" y="2944944"/>
            <a:ext cx="630778" cy="91440"/>
            <a:chOff x="6804225" y="3929257"/>
            <a:chExt cx="630778" cy="91440"/>
          </a:xfrm>
        </p:grpSpPr>
        <p:cxnSp>
          <p:nvCxnSpPr>
            <p:cNvPr id="11" name="Straight Arrow Connector 10"/>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grpSp>
      <p:grpSp>
        <p:nvGrpSpPr>
          <p:cNvPr id="13" name="Group 12"/>
          <p:cNvGrpSpPr/>
          <p:nvPr/>
        </p:nvGrpSpPr>
        <p:grpSpPr>
          <a:xfrm>
            <a:off x="6432784" y="3097418"/>
            <a:ext cx="1406455" cy="482815"/>
            <a:chOff x="4229400" y="3742984"/>
            <a:chExt cx="1406455" cy="482815"/>
          </a:xfrm>
        </p:grpSpPr>
        <p:sp>
          <p:nvSpPr>
            <p:cNvPr id="14" name="Rectangle 13"/>
            <p:cNvSpPr/>
            <p:nvPr/>
          </p:nvSpPr>
          <p:spPr>
            <a:xfrm>
              <a:off x="4229400" y="3742985"/>
              <a:ext cx="1406455"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15" name="TextBox 14"/>
            <p:cNvSpPr txBox="1"/>
            <p:nvPr/>
          </p:nvSpPr>
          <p:spPr>
            <a:xfrm>
              <a:off x="4238586" y="3742984"/>
              <a:ext cx="1397269" cy="482815"/>
            </a:xfrm>
            <a:prstGeom prst="rect">
              <a:avLst/>
            </a:prstGeom>
          </p:spPr>
          <p:txBody>
            <a:bodyPr wrap="square" lIns="51426" tIns="25713" rIns="51426" bIns="25713" rtlCol="0">
              <a:spAutoFit/>
            </a:bodyPr>
            <a:lstStyle/>
            <a:p>
              <a:pPr defTabSz="815975"/>
              <a:r>
                <a:rPr lang="en-US" sz="1400" dirty="0">
                  <a:solidFill>
                    <a:prstClr val="black"/>
                  </a:solidFill>
                  <a:latin typeface="Calibri" charset="0"/>
                  <a:ea typeface="ＭＳ Ｐゴシック" charset="0"/>
                  <a:cs typeface="ＭＳ Ｐゴシック" charset="0"/>
                </a:rPr>
                <a:t>Select fields from </a:t>
              </a:r>
              <a:r>
                <a:rPr lang="en-US" sz="1400" dirty="0" smtClean="0">
                  <a:solidFill>
                    <a:prstClr val="black"/>
                  </a:solidFill>
                  <a:latin typeface="Calibri" charset="0"/>
                  <a:ea typeface="ＭＳ Ｐゴシック" charset="0"/>
                  <a:cs typeface="ＭＳ Ｐゴシック" charset="0"/>
                </a:rPr>
                <a:t/>
              </a:r>
              <a:br>
                <a:rPr lang="en-US" sz="1400" dirty="0" smtClean="0">
                  <a:solidFill>
                    <a:prstClr val="black"/>
                  </a:solidFill>
                  <a:latin typeface="Calibri" charset="0"/>
                  <a:ea typeface="ＭＳ Ｐゴシック" charset="0"/>
                  <a:cs typeface="ＭＳ Ｐゴシック" charset="0"/>
                </a:rPr>
              </a:br>
              <a:r>
                <a:rPr lang="en-US" sz="1400" dirty="0" smtClean="0">
                  <a:solidFill>
                    <a:prstClr val="black"/>
                  </a:solidFill>
                  <a:latin typeface="Calibri" charset="0"/>
                  <a:ea typeface="ＭＳ Ｐゴシック" charset="0"/>
                  <a:cs typeface="ＭＳ Ｐゴシック" charset="0"/>
                </a:rPr>
                <a:t>data </a:t>
              </a:r>
              <a:r>
                <a:rPr lang="en-US" sz="1400" dirty="0">
                  <a:solidFill>
                    <a:prstClr val="black"/>
                  </a:solidFill>
                  <a:latin typeface="Calibri" charset="0"/>
                  <a:ea typeface="ＭＳ Ｐゴシック" charset="0"/>
                  <a:cs typeface="ＭＳ Ｐゴシック" charset="0"/>
                </a:rPr>
                <a:t>model</a:t>
              </a:r>
            </a:p>
          </p:txBody>
        </p:sp>
      </p:grpSp>
      <p:grpSp>
        <p:nvGrpSpPr>
          <p:cNvPr id="16" name="Group 15"/>
          <p:cNvGrpSpPr/>
          <p:nvPr/>
        </p:nvGrpSpPr>
        <p:grpSpPr>
          <a:xfrm rot="5400000" flipH="1">
            <a:off x="4126689" y="1648073"/>
            <a:ext cx="788540" cy="316281"/>
            <a:chOff x="4707529" y="1631279"/>
            <a:chExt cx="788540" cy="316281"/>
          </a:xfrm>
        </p:grpSpPr>
        <p:grpSp>
          <p:nvGrpSpPr>
            <p:cNvPr id="17" name="Group 16"/>
            <p:cNvGrpSpPr/>
            <p:nvPr/>
          </p:nvGrpSpPr>
          <p:grpSpPr>
            <a:xfrm rot="5400000" flipV="1">
              <a:off x="4595108" y="1743700"/>
              <a:ext cx="316281" cy="91440"/>
              <a:chOff x="7118722" y="3947545"/>
              <a:chExt cx="316281" cy="91440"/>
            </a:xfrm>
          </p:grpSpPr>
          <p:cxnSp>
            <p:nvCxnSpPr>
              <p:cNvPr id="19" name="Straight Arrow Connector 18"/>
              <p:cNvCxnSpPr/>
              <p:nvPr/>
            </p:nvCxnSpPr>
            <p:spPr>
              <a:xfrm rot="5400000" flipV="1">
                <a:off x="7235186" y="3875950"/>
                <a:ext cx="0" cy="232928"/>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7343563" y="3947545"/>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grpSp>
        <p:cxnSp>
          <p:nvCxnSpPr>
            <p:cNvPr id="18" name="Straight Arrow Connector 17"/>
            <p:cNvCxnSpPr/>
            <p:nvPr/>
          </p:nvCxnSpPr>
          <p:spPr>
            <a:xfrm rot="5400000" flipH="1">
              <a:off x="5120087" y="1263318"/>
              <a:ext cx="0" cy="751964"/>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rot="16200000">
            <a:off x="5160441" y="2736307"/>
            <a:ext cx="630778" cy="91440"/>
            <a:chOff x="6804225" y="3929257"/>
            <a:chExt cx="630778" cy="91440"/>
          </a:xfrm>
        </p:grpSpPr>
        <p:cxnSp>
          <p:nvCxnSpPr>
            <p:cNvPr id="22" name="Straight Arrow Connector 21"/>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grpSp>
      <p:grpSp>
        <p:nvGrpSpPr>
          <p:cNvPr id="24" name="Group 23"/>
          <p:cNvGrpSpPr/>
          <p:nvPr/>
        </p:nvGrpSpPr>
        <p:grpSpPr>
          <a:xfrm>
            <a:off x="4510212" y="2852717"/>
            <a:ext cx="1193247" cy="267373"/>
            <a:chOff x="4229400" y="3171484"/>
            <a:chExt cx="1193247" cy="267373"/>
          </a:xfrm>
        </p:grpSpPr>
        <p:sp>
          <p:nvSpPr>
            <p:cNvPr id="25" name="Rectangle 24"/>
            <p:cNvSpPr/>
            <p:nvPr/>
          </p:nvSpPr>
          <p:spPr>
            <a:xfrm>
              <a:off x="4229400" y="3171485"/>
              <a:ext cx="1144714" cy="267372"/>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26" name="TextBox 25"/>
            <p:cNvSpPr txBox="1"/>
            <p:nvPr/>
          </p:nvSpPr>
          <p:spPr>
            <a:xfrm>
              <a:off x="4238586" y="3171484"/>
              <a:ext cx="1184061" cy="267372"/>
            </a:xfrm>
            <a:prstGeom prst="rect">
              <a:avLst/>
            </a:prstGeom>
          </p:spPr>
          <p:txBody>
            <a:bodyPr wrap="square" lIns="51426" tIns="25713" rIns="51426" bIns="25713" rtlCol="0">
              <a:spAutoFit/>
            </a:bodyPr>
            <a:lstStyle/>
            <a:p>
              <a:pPr defTabSz="815975"/>
              <a:r>
                <a:rPr lang="en-US" sz="1400" dirty="0">
                  <a:solidFill>
                    <a:prstClr val="black"/>
                  </a:solidFill>
                  <a:latin typeface="Calibri" charset="0"/>
                  <a:ea typeface="ＭＳ Ｐゴシック" charset="0"/>
                  <a:cs typeface="ＭＳ Ｐゴシック" charset="0"/>
                </a:rPr>
                <a:t>Time </a:t>
              </a:r>
              <a:r>
                <a:rPr lang="en-US" sz="1400" dirty="0" smtClean="0">
                  <a:solidFill>
                    <a:prstClr val="black"/>
                  </a:solidFill>
                  <a:latin typeface="Calibri" charset="0"/>
                  <a:ea typeface="ＭＳ Ｐゴシック" charset="0"/>
                  <a:cs typeface="ＭＳ Ｐゴシック" charset="0"/>
                </a:rPr>
                <a:t>window</a:t>
              </a:r>
              <a:endParaRPr lang="en-US" sz="1400" dirty="0">
                <a:solidFill>
                  <a:prstClr val="black"/>
                </a:solidFill>
                <a:latin typeface="Calibri" charset="0"/>
                <a:ea typeface="ＭＳ Ｐゴシック" charset="0"/>
                <a:cs typeface="ＭＳ Ｐゴシック" charset="0"/>
              </a:endParaRPr>
            </a:p>
          </p:txBody>
        </p:sp>
      </p:grpSp>
      <p:grpSp>
        <p:nvGrpSpPr>
          <p:cNvPr id="27" name="Group 26"/>
          <p:cNvGrpSpPr/>
          <p:nvPr/>
        </p:nvGrpSpPr>
        <p:grpSpPr>
          <a:xfrm>
            <a:off x="4603901" y="1180338"/>
            <a:ext cx="3308800" cy="267373"/>
            <a:chOff x="4229400" y="3171484"/>
            <a:chExt cx="3308800" cy="267373"/>
          </a:xfrm>
        </p:grpSpPr>
        <p:sp>
          <p:nvSpPr>
            <p:cNvPr id="28" name="Rectangle 27"/>
            <p:cNvSpPr/>
            <p:nvPr/>
          </p:nvSpPr>
          <p:spPr>
            <a:xfrm>
              <a:off x="4229400" y="3171485"/>
              <a:ext cx="3308800" cy="267372"/>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29" name="TextBox 28"/>
            <p:cNvSpPr txBox="1"/>
            <p:nvPr/>
          </p:nvSpPr>
          <p:spPr>
            <a:xfrm>
              <a:off x="4238586" y="3171484"/>
              <a:ext cx="3299614" cy="267372"/>
            </a:xfrm>
            <a:prstGeom prst="rect">
              <a:avLst/>
            </a:prstGeom>
          </p:spPr>
          <p:txBody>
            <a:bodyPr wrap="square" lIns="51426" tIns="25713" rIns="51426" bIns="25713" rtlCol="0">
              <a:spAutoFit/>
            </a:bodyPr>
            <a:lstStyle/>
            <a:p>
              <a:pPr defTabSz="815975"/>
              <a:r>
                <a:rPr lang="en-US" sz="1400" dirty="0">
                  <a:solidFill>
                    <a:prstClr val="black"/>
                  </a:solidFill>
                  <a:latin typeface="Calibri" charset="0"/>
                  <a:ea typeface="ＭＳ Ｐゴシック" charset="0"/>
                  <a:cs typeface="ＭＳ Ｐゴシック" charset="0"/>
                </a:rPr>
                <a:t>All chart types available in the chart toolbox</a:t>
              </a:r>
            </a:p>
          </p:txBody>
        </p:sp>
      </p:grpSp>
      <p:grpSp>
        <p:nvGrpSpPr>
          <p:cNvPr id="30" name="Group 29"/>
          <p:cNvGrpSpPr/>
          <p:nvPr/>
        </p:nvGrpSpPr>
        <p:grpSpPr>
          <a:xfrm rot="16200000">
            <a:off x="7643035" y="1851551"/>
            <a:ext cx="630778" cy="91440"/>
            <a:chOff x="6804225" y="3929257"/>
            <a:chExt cx="630778" cy="91440"/>
          </a:xfrm>
        </p:grpSpPr>
        <p:cxnSp>
          <p:nvCxnSpPr>
            <p:cNvPr id="31" name="Straight Arrow Connector 30"/>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grpSp>
      <p:grpSp>
        <p:nvGrpSpPr>
          <p:cNvPr id="33" name="Group 32"/>
          <p:cNvGrpSpPr/>
          <p:nvPr/>
        </p:nvGrpSpPr>
        <p:grpSpPr>
          <a:xfrm>
            <a:off x="7367567" y="1939702"/>
            <a:ext cx="1054739" cy="482815"/>
            <a:chOff x="4229400" y="3742984"/>
            <a:chExt cx="1054739" cy="482815"/>
          </a:xfrm>
        </p:grpSpPr>
        <p:sp>
          <p:nvSpPr>
            <p:cNvPr id="34" name="Rectangle 33"/>
            <p:cNvSpPr/>
            <p:nvPr/>
          </p:nvSpPr>
          <p:spPr>
            <a:xfrm>
              <a:off x="4229400" y="3742985"/>
              <a:ext cx="1054739"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35" name="TextBox 34"/>
            <p:cNvSpPr txBox="1"/>
            <p:nvPr/>
          </p:nvSpPr>
          <p:spPr>
            <a:xfrm>
              <a:off x="4238587" y="3742984"/>
              <a:ext cx="1045552" cy="482815"/>
            </a:xfrm>
            <a:prstGeom prst="rect">
              <a:avLst/>
            </a:prstGeom>
          </p:spPr>
          <p:txBody>
            <a:bodyPr wrap="square" lIns="51426" tIns="25713" rIns="51426" bIns="25713" rtlCol="0">
              <a:spAutoFit/>
            </a:bodyPr>
            <a:lstStyle/>
            <a:p>
              <a:pPr defTabSz="815975"/>
              <a:r>
                <a:rPr lang="en-US" sz="1400" dirty="0">
                  <a:solidFill>
                    <a:prstClr val="black"/>
                  </a:solidFill>
                  <a:latin typeface="Calibri" charset="0"/>
                  <a:ea typeface="ＭＳ Ｐゴシック" charset="0"/>
                  <a:cs typeface="ＭＳ Ｐゴシック" charset="0"/>
                </a:rPr>
                <a:t>Save </a:t>
              </a:r>
              <a:r>
                <a:rPr lang="en-US" sz="1400" dirty="0" smtClean="0">
                  <a:solidFill>
                    <a:prstClr val="black"/>
                  </a:solidFill>
                  <a:latin typeface="Calibri" charset="0"/>
                  <a:ea typeface="ＭＳ Ｐゴシック" charset="0"/>
                  <a:cs typeface="ＭＳ Ｐゴシック" charset="0"/>
                </a:rPr>
                <a:t>report </a:t>
              </a:r>
              <a:br>
                <a:rPr lang="en-US" sz="1400" dirty="0" smtClean="0">
                  <a:solidFill>
                    <a:prstClr val="black"/>
                  </a:solidFill>
                  <a:latin typeface="Calibri" charset="0"/>
                  <a:ea typeface="ＭＳ Ｐゴシック" charset="0"/>
                  <a:cs typeface="ＭＳ Ｐゴシック" charset="0"/>
                </a:rPr>
              </a:br>
              <a:r>
                <a:rPr lang="en-US" sz="1400" dirty="0" smtClean="0">
                  <a:solidFill>
                    <a:prstClr val="black"/>
                  </a:solidFill>
                  <a:latin typeface="Calibri" charset="0"/>
                  <a:ea typeface="ＭＳ Ｐゴシック" charset="0"/>
                  <a:cs typeface="ＭＳ Ｐゴシック" charset="0"/>
                </a:rPr>
                <a:t>to </a:t>
              </a:r>
              <a:r>
                <a:rPr lang="en-US" sz="1400" dirty="0">
                  <a:solidFill>
                    <a:prstClr val="black"/>
                  </a:solidFill>
                  <a:latin typeface="Calibri" charset="0"/>
                  <a:ea typeface="ＭＳ Ｐゴシック" charset="0"/>
                  <a:cs typeface="ＭＳ Ｐゴシック" charset="0"/>
                </a:rPr>
                <a:t>share</a:t>
              </a:r>
            </a:p>
          </p:txBody>
        </p:sp>
      </p:grpSp>
      <p:sp>
        <p:nvSpPr>
          <p:cNvPr id="36" name="Rectangle 35"/>
          <p:cNvSpPr/>
          <p:nvPr/>
        </p:nvSpPr>
        <p:spPr>
          <a:xfrm>
            <a:off x="4081958" y="4209146"/>
            <a:ext cx="4276506" cy="318683"/>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37" name="TextBox 36"/>
          <p:cNvSpPr txBox="1"/>
          <p:nvPr/>
        </p:nvSpPr>
        <p:spPr>
          <a:xfrm>
            <a:off x="4145573" y="4205939"/>
            <a:ext cx="4231034" cy="267372"/>
          </a:xfrm>
          <a:prstGeom prst="rect">
            <a:avLst/>
          </a:prstGeom>
        </p:spPr>
        <p:txBody>
          <a:bodyPr wrap="square" lIns="51426" tIns="25713" rIns="51426" bIns="25713" rtlCol="0">
            <a:spAutoFit/>
          </a:bodyPr>
          <a:lstStyle/>
          <a:p>
            <a:pPr defTabSz="815975"/>
            <a:r>
              <a:rPr lang="en-US" sz="1400" dirty="0" smtClean="0">
                <a:solidFill>
                  <a:prstClr val="black"/>
                </a:solidFill>
                <a:latin typeface="Calibri" charset="0"/>
                <a:ea typeface="ＭＳ Ｐゴシック" charset="0"/>
                <a:cs typeface="ＭＳ Ｐゴシック" charset="0"/>
              </a:rPr>
              <a:t>Data models: hierarchical </a:t>
            </a:r>
            <a:r>
              <a:rPr lang="en-US" sz="1400" dirty="0">
                <a:solidFill>
                  <a:prstClr val="black"/>
                </a:solidFill>
                <a:latin typeface="Calibri" charset="0"/>
                <a:ea typeface="ＭＳ Ｐゴシック" charset="0"/>
                <a:cs typeface="ＭＳ Ｐゴシック" charset="0"/>
              </a:rPr>
              <a:t>object view of underlying data</a:t>
            </a:r>
          </a:p>
        </p:txBody>
      </p:sp>
      <p:grpSp>
        <p:nvGrpSpPr>
          <p:cNvPr id="38" name="Group 37"/>
          <p:cNvGrpSpPr/>
          <p:nvPr/>
        </p:nvGrpSpPr>
        <p:grpSpPr>
          <a:xfrm rot="16200000" flipV="1">
            <a:off x="5317541" y="3391891"/>
            <a:ext cx="1544555" cy="83013"/>
            <a:chOff x="5746736" y="3929257"/>
            <a:chExt cx="1688267" cy="91440"/>
          </a:xfrm>
        </p:grpSpPr>
        <p:cxnSp>
          <p:nvCxnSpPr>
            <p:cNvPr id="39" name="Straight Arrow Connector 38"/>
            <p:cNvCxnSpPr/>
            <p:nvPr/>
          </p:nvCxnSpPr>
          <p:spPr>
            <a:xfrm rot="5400000" flipV="1">
              <a:off x="6548441" y="3174666"/>
              <a:ext cx="0" cy="160340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grpSp>
      <p:grpSp>
        <p:nvGrpSpPr>
          <p:cNvPr id="41" name="Group 40"/>
          <p:cNvGrpSpPr/>
          <p:nvPr/>
        </p:nvGrpSpPr>
        <p:grpSpPr>
          <a:xfrm>
            <a:off x="7458734" y="2567271"/>
            <a:ext cx="1490016" cy="501768"/>
            <a:chOff x="4276791" y="2672113"/>
            <a:chExt cx="1490016" cy="501768"/>
          </a:xfrm>
        </p:grpSpPr>
        <p:sp>
          <p:nvSpPr>
            <p:cNvPr id="42" name="Rectangle 41"/>
            <p:cNvSpPr/>
            <p:nvPr/>
          </p:nvSpPr>
          <p:spPr>
            <a:xfrm>
              <a:off x="4276791" y="2672113"/>
              <a:ext cx="1461582"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dirty="0">
                <a:solidFill>
                  <a:prstClr val="black"/>
                </a:solidFill>
                <a:latin typeface="Calibri"/>
              </a:endParaRPr>
            </a:p>
          </p:txBody>
        </p:sp>
        <p:sp>
          <p:nvSpPr>
            <p:cNvPr id="43" name="TextBox 42"/>
            <p:cNvSpPr txBox="1"/>
            <p:nvPr/>
          </p:nvSpPr>
          <p:spPr>
            <a:xfrm>
              <a:off x="4314412" y="2691066"/>
              <a:ext cx="1452395" cy="482815"/>
            </a:xfrm>
            <a:prstGeom prst="rect">
              <a:avLst/>
            </a:prstGeom>
          </p:spPr>
          <p:txBody>
            <a:bodyPr wrap="square" lIns="51426" tIns="25713" rIns="51426" bIns="25713" rtlCol="0">
              <a:spAutoFit/>
            </a:bodyPr>
            <a:lstStyle/>
            <a:p>
              <a:pPr defTabSz="815975"/>
              <a:r>
                <a:rPr lang="en-US" sz="1400" dirty="0">
                  <a:solidFill>
                    <a:prstClr val="black"/>
                  </a:solidFill>
                  <a:latin typeface="Calibri" charset="0"/>
                  <a:ea typeface="ＭＳ Ｐゴシック" charset="0"/>
                  <a:cs typeface="ＭＳ Ｐゴシック" charset="0"/>
                </a:rPr>
                <a:t>Add constraints to filter out events </a:t>
              </a:r>
            </a:p>
          </p:txBody>
        </p:sp>
      </p:grpSp>
      <p:sp>
        <p:nvSpPr>
          <p:cNvPr id="44"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3872858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Methods</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17</a:t>
            </a:fld>
            <a:endParaRPr lang="en-US"/>
          </a:p>
        </p:txBody>
      </p:sp>
      <p:sp>
        <p:nvSpPr>
          <p:cNvPr id="6" name="Text Placeholder 2"/>
          <p:cNvSpPr txBox="1">
            <a:spLocks/>
          </p:cNvSpPr>
          <p:nvPr/>
        </p:nvSpPr>
        <p:spPr bwMode="auto">
          <a:xfrm>
            <a:off x="521729" y="855665"/>
            <a:ext cx="3397623" cy="4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ts val="400"/>
              </a:spcBef>
              <a:spcAft>
                <a:spcPct val="0"/>
              </a:spcAft>
              <a:buFont typeface="Arial" charset="0"/>
              <a:defRPr sz="1400">
                <a:solidFill>
                  <a:schemeClr val="tx1"/>
                </a:solidFill>
                <a:latin typeface="+mn-lt"/>
                <a:ea typeface="ヒラギノ角ゴ Pro W3" charset="0"/>
                <a:cs typeface="+mn-cs"/>
              </a:defRPr>
            </a:lvl1pPr>
            <a:lvl2pPr marL="173038" indent="-173038" algn="l" rtl="0" eaLnBrk="1" fontAlgn="base" hangingPunct="1">
              <a:spcBef>
                <a:spcPts val="400"/>
              </a:spcBef>
              <a:spcAft>
                <a:spcPct val="0"/>
              </a:spcAft>
              <a:buFont typeface="Arial" charset="0"/>
              <a:buChar char="•"/>
              <a:defRPr sz="1400">
                <a:solidFill>
                  <a:schemeClr val="tx1"/>
                </a:solidFill>
                <a:latin typeface="+mn-lt"/>
                <a:ea typeface="+mn-ea"/>
                <a:cs typeface="+mn-cs"/>
              </a:defRPr>
            </a:lvl2pPr>
            <a:lvl3pPr marL="341313" indent="-173038"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3pPr>
            <a:lvl4pPr marL="514350" indent="-174625"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4pPr>
            <a:lvl5pPr marL="687388" indent="-174625" algn="l" rtl="0" eaLnBrk="1" fontAlgn="base" hangingPunct="1">
              <a:spcBef>
                <a:spcPts val="400"/>
              </a:spcBef>
              <a:spcAft>
                <a:spcPct val="0"/>
              </a:spcAft>
              <a:buFont typeface="Lucida Grande" charset="0"/>
              <a:buChar char="–"/>
              <a:defRPr sz="1400">
                <a:solidFill>
                  <a:schemeClr val="tx1"/>
                </a:solidFill>
                <a:latin typeface="+mn-lt"/>
                <a:ea typeface="+mn-ea"/>
                <a:cs typeface="+mn-cs"/>
              </a:defRPr>
            </a:lvl5pPr>
            <a:lvl6pPr marL="21717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6pPr>
            <a:lvl7pPr marL="26289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7pPr>
            <a:lvl8pPr marL="30861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8pPr>
            <a:lvl9pPr marL="3543300" indent="-228600" algn="l" rtl="0" eaLnBrk="1" fontAlgn="base" hangingPunct="1">
              <a:spcBef>
                <a:spcPct val="20000"/>
              </a:spcBef>
              <a:spcAft>
                <a:spcPct val="0"/>
              </a:spcAft>
              <a:buClr>
                <a:schemeClr val="tx2"/>
              </a:buClr>
              <a:buFont typeface="Arial" charset="0"/>
              <a:buChar char="»"/>
              <a:defRPr sz="2000">
                <a:solidFill>
                  <a:schemeClr val="tx1"/>
                </a:solidFill>
                <a:latin typeface="+mn-lt"/>
                <a:ea typeface="+mn-ea"/>
                <a:cs typeface="+mn-cs"/>
              </a:defRPr>
            </a:lvl9pPr>
          </a:lstStyle>
          <a:p>
            <a:pPr marL="0" indent="0"/>
            <a:r>
              <a:rPr lang="en-US" sz="2000" dirty="0" smtClean="0"/>
              <a:t>Dashboards and Views</a:t>
            </a:r>
            <a:endParaRPr lang="en-US" sz="2000" dirty="0"/>
          </a:p>
        </p:txBody>
      </p:sp>
      <p:pic>
        <p:nvPicPr>
          <p:cNvPr id="7" name="Picture 6"/>
          <p:cNvPicPr>
            <a:picLocks noChangeAspect="1"/>
          </p:cNvPicPr>
          <p:nvPr/>
        </p:nvPicPr>
        <p:blipFill>
          <a:blip r:embed="rId3"/>
          <a:stretch>
            <a:fillRect/>
          </a:stretch>
        </p:blipFill>
        <p:spPr>
          <a:xfrm>
            <a:off x="521729" y="1312074"/>
            <a:ext cx="2037228" cy="1529644"/>
          </a:xfrm>
          <a:prstGeom prst="rect">
            <a:avLst/>
          </a:prstGeom>
          <a:ln>
            <a:solidFill>
              <a:schemeClr val="bg1">
                <a:lumMod val="75000"/>
              </a:schemeClr>
            </a:solidFill>
          </a:ln>
          <a:effectLst>
            <a:outerShdw blurRad="50800" dist="38100" dir="2700000" algn="tl" rotWithShape="0">
              <a:schemeClr val="bg1">
                <a:lumMod val="75000"/>
                <a:alpha val="43000"/>
              </a:schemeClr>
            </a:outerShdw>
          </a:effectLst>
        </p:spPr>
      </p:pic>
      <p:sp>
        <p:nvSpPr>
          <p:cNvPr id="8" name="TextBox 7"/>
          <p:cNvSpPr txBox="1"/>
          <p:nvPr/>
        </p:nvSpPr>
        <p:spPr>
          <a:xfrm>
            <a:off x="2654476" y="1312513"/>
            <a:ext cx="1862668" cy="1590811"/>
          </a:xfrm>
          <a:prstGeom prst="rect">
            <a:avLst/>
          </a:prstGeom>
        </p:spPr>
        <p:txBody>
          <a:bodyPr wrap="square" lIns="51426" tIns="25713" rIns="51426" bIns="25713" rtlCol="0">
            <a:spAutoFit/>
          </a:bodyPr>
          <a:lstStyle/>
          <a:p>
            <a:pPr marL="230188" indent="-230188" defTabSz="815975">
              <a:spcAft>
                <a:spcPts val="600"/>
              </a:spcAft>
              <a:buClr>
                <a:srgbClr val="C0C0C0"/>
              </a:buClr>
              <a:buFont typeface="Arial"/>
              <a:buChar char="•"/>
            </a:pPr>
            <a:r>
              <a:rPr lang="en-US" sz="1800" dirty="0" smtClean="0">
                <a:solidFill>
                  <a:prstClr val="black"/>
                </a:solidFill>
                <a:latin typeface="Calibri" charset="0"/>
                <a:ea typeface="ＭＳ Ｐゴシック" charset="0"/>
                <a:cs typeface="ＭＳ Ｐゴシック" charset="0"/>
              </a:rPr>
              <a:t>Simple XML, JavaScript, Django</a:t>
            </a:r>
          </a:p>
          <a:p>
            <a:pPr marL="230188" indent="-230188" defTabSz="815975">
              <a:spcAft>
                <a:spcPts val="600"/>
              </a:spcAft>
              <a:buClr>
                <a:srgbClr val="C0C0C0"/>
              </a:buClr>
              <a:buFont typeface="Arial"/>
              <a:buChar char="•"/>
            </a:pPr>
            <a:r>
              <a:rPr lang="en-US" sz="1800" dirty="0" smtClean="0">
                <a:solidFill>
                  <a:prstClr val="black"/>
                </a:solidFill>
                <a:latin typeface="Calibri" charset="0"/>
                <a:ea typeface="ＭＳ Ｐゴシック" charset="0"/>
                <a:cs typeface="ＭＳ Ｐゴシック" charset="0"/>
              </a:rPr>
              <a:t>REST API </a:t>
            </a:r>
          </a:p>
          <a:p>
            <a:pPr marL="230188" indent="-230188" defTabSz="815975">
              <a:spcAft>
                <a:spcPts val="600"/>
              </a:spcAft>
              <a:buClr>
                <a:srgbClr val="C0C0C0"/>
              </a:buClr>
              <a:buFont typeface="Arial"/>
              <a:buChar char="•"/>
            </a:pPr>
            <a:r>
              <a:rPr lang="en-US" sz="1800" dirty="0" smtClean="0">
                <a:solidFill>
                  <a:prstClr val="black"/>
                </a:solidFill>
                <a:latin typeface="Calibri" charset="0"/>
                <a:ea typeface="ＭＳ Ｐゴシック" charset="0"/>
                <a:cs typeface="ＭＳ Ｐゴシック" charset="0"/>
              </a:rPr>
              <a:t>iframe embed</a:t>
            </a:r>
          </a:p>
        </p:txBody>
      </p:sp>
      <p:pic>
        <p:nvPicPr>
          <p:cNvPr id="9" name="Picture 8" descr="Screen Shot 2013-08-16 at 1.29.53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09965" y="1312074"/>
            <a:ext cx="2400441" cy="1426282"/>
          </a:xfrm>
          <a:prstGeom prst="rect">
            <a:avLst/>
          </a:prstGeom>
        </p:spPr>
      </p:pic>
      <p:sp>
        <p:nvSpPr>
          <p:cNvPr id="10" name="Text Placeholder 2"/>
          <p:cNvSpPr txBox="1">
            <a:spLocks/>
          </p:cNvSpPr>
          <p:nvPr/>
        </p:nvSpPr>
        <p:spPr>
          <a:xfrm>
            <a:off x="4560676" y="855367"/>
            <a:ext cx="3633419" cy="401550"/>
          </a:xfrm>
          <a:prstGeom prst="rect">
            <a:avLst/>
          </a:prstGeom>
        </p:spPr>
        <p:txBody>
          <a:bodyPr vert="horz" lIns="51371" tIns="25685" rIns="51371" bIns="25685">
            <a:normAutofit/>
          </a:bodyPr>
          <a:lstStyle>
            <a:lvl1pPr marL="143850" indent="-143850" algn="l" defTabSz="815975" rtl="0" eaLnBrk="1" fontAlgn="base" hangingPunct="1">
              <a:spcBef>
                <a:spcPts val="806"/>
              </a:spcBef>
              <a:spcAft>
                <a:spcPct val="0"/>
              </a:spcAft>
              <a:buClrTx/>
              <a:buSzPct val="110000"/>
              <a:buFont typeface="Arial"/>
              <a:buChar char="•"/>
              <a:defRPr sz="2100" kern="1200" spc="-113">
                <a:solidFill>
                  <a:schemeClr val="tx1"/>
                </a:solidFill>
                <a:latin typeface="Arial"/>
                <a:ea typeface="ＭＳ Ｐゴシック" charset="0"/>
                <a:cs typeface="Arial"/>
              </a:defRPr>
            </a:lvl1pPr>
            <a:lvl2pPr marL="430557" indent="-142858" algn="l" defTabSz="815975" rtl="0" eaLnBrk="1" fontAlgn="base" hangingPunct="1">
              <a:spcBef>
                <a:spcPts val="469"/>
              </a:spcBef>
              <a:spcAft>
                <a:spcPct val="0"/>
              </a:spcAft>
              <a:buSzPct val="80000"/>
              <a:buFont typeface="Calibri" charset="0"/>
              <a:buChar char="–"/>
              <a:defRPr sz="1900" kern="1200" spc="-113">
                <a:solidFill>
                  <a:schemeClr val="tx1"/>
                </a:solidFill>
                <a:latin typeface="Arial"/>
                <a:ea typeface="ＭＳ Ｐゴシック" charset="0"/>
                <a:cs typeface="Arial"/>
              </a:defRPr>
            </a:lvl2pPr>
            <a:lvl3pPr marL="711313" indent="-136905" algn="l" defTabSz="815975" rtl="0" eaLnBrk="1" fontAlgn="base" hangingPunct="1">
              <a:spcBef>
                <a:spcPts val="469"/>
              </a:spcBef>
              <a:spcAft>
                <a:spcPct val="0"/>
              </a:spcAft>
              <a:buClr>
                <a:srgbClr val="7F7F7F"/>
              </a:buClr>
              <a:buSzPct val="100000"/>
              <a:buFont typeface="Wingdings 3" charset="0"/>
              <a:buChar char="ê"/>
              <a:defRPr sz="1800" kern="1200" spc="-113">
                <a:solidFill>
                  <a:schemeClr val="tx1"/>
                </a:solidFill>
                <a:latin typeface="Arial"/>
                <a:ea typeface="ＭＳ Ｐゴシック" charset="0"/>
                <a:cs typeface="Arial"/>
              </a:defRPr>
            </a:lvl3pPr>
            <a:lvl4pPr marL="925513" indent="-204788" algn="l" defTabSz="815975" rtl="0" eaLnBrk="1" fontAlgn="base" hangingPunct="1">
              <a:spcBef>
                <a:spcPct val="0"/>
              </a:spcBef>
              <a:spcAft>
                <a:spcPct val="0"/>
              </a:spcAft>
              <a:buClr>
                <a:srgbClr val="7F7F7F"/>
              </a:buClr>
              <a:buFont typeface="Arial" charset="0"/>
              <a:buChar char="–"/>
              <a:defRPr sz="1600" kern="1200" spc="-113">
                <a:solidFill>
                  <a:schemeClr val="tx1"/>
                </a:solidFill>
                <a:latin typeface="Arial"/>
                <a:ea typeface="ＭＳ Ｐゴシック" charset="0"/>
                <a:cs typeface="Arial"/>
              </a:defRPr>
            </a:lvl4pPr>
            <a:lvl5pPr marL="714375" indent="-66675" algn="l" defTabSz="815975" rtl="0" eaLnBrk="1" fontAlgn="base" hangingPunct="1">
              <a:spcBef>
                <a:spcPct val="0"/>
              </a:spcBef>
              <a:spcAft>
                <a:spcPct val="0"/>
              </a:spcAft>
              <a:buClr>
                <a:srgbClr val="7F7F7F"/>
              </a:buClr>
              <a:buFont typeface="Wingdings 3" charset="0"/>
              <a:buChar char="ê"/>
              <a:defRPr sz="1500" kern="1200" spc="-113">
                <a:solidFill>
                  <a:schemeClr val="tx1"/>
                </a:solidFill>
                <a:latin typeface="Arial"/>
                <a:ea typeface="ＭＳ Ｐゴシック" charset="0"/>
                <a:cs typeface="Arial"/>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a:buNone/>
            </a:pPr>
            <a:r>
              <a:rPr lang="en-US" sz="2000" spc="0" dirty="0" smtClean="0">
                <a:solidFill>
                  <a:prstClr val="black"/>
                </a:solidFill>
                <a:latin typeface="+mn-lt"/>
              </a:rPr>
              <a:t>User Interface (UI) Extensibility</a:t>
            </a:r>
            <a:endParaRPr lang="en-US" sz="2000" spc="0" dirty="0">
              <a:solidFill>
                <a:prstClr val="black"/>
              </a:solidFill>
              <a:latin typeface="+mn-lt"/>
            </a:endParaRPr>
          </a:p>
        </p:txBody>
      </p:sp>
      <p:sp>
        <p:nvSpPr>
          <p:cNvPr id="11" name="Rectangle 10"/>
          <p:cNvSpPr/>
          <p:nvPr/>
        </p:nvSpPr>
        <p:spPr>
          <a:xfrm>
            <a:off x="6996886" y="1267503"/>
            <a:ext cx="2147114" cy="1631216"/>
          </a:xfrm>
          <a:prstGeom prst="rect">
            <a:avLst/>
          </a:prstGeom>
        </p:spPr>
        <p:txBody>
          <a:bodyPr wrap="square">
            <a:spAutoFit/>
          </a:bodyPr>
          <a:lstStyle/>
          <a:p>
            <a:pPr marL="230188" indent="-230188" defTabSz="815975">
              <a:spcAft>
                <a:spcPts val="1200"/>
              </a:spcAft>
              <a:buClr>
                <a:srgbClr val="C0C0C0"/>
              </a:buClr>
              <a:buFont typeface="Arial"/>
              <a:buChar char="•"/>
            </a:pPr>
            <a:r>
              <a:rPr lang="en-US" sz="1800" dirty="0" smtClean="0">
                <a:solidFill>
                  <a:prstClr val="black"/>
                </a:solidFill>
                <a:latin typeface="Calibri" charset="0"/>
                <a:ea typeface="ＭＳ Ｐゴシック" charset="0"/>
                <a:cs typeface="ＭＳ Ｐゴシック" charset="0"/>
              </a:rPr>
              <a:t>Interactive </a:t>
            </a:r>
            <a:r>
              <a:rPr lang="en-US" sz="1800" dirty="0">
                <a:solidFill>
                  <a:prstClr val="black"/>
                </a:solidFill>
                <a:latin typeface="Calibri" charset="0"/>
                <a:ea typeface="ＭＳ Ｐゴシック" charset="0"/>
                <a:cs typeface="ＭＳ Ｐゴシック" charset="0"/>
              </a:rPr>
              <a:t>dashboards and user workflows </a:t>
            </a:r>
            <a:endParaRPr lang="en-US" sz="1800" dirty="0" smtClean="0">
              <a:solidFill>
                <a:prstClr val="black"/>
              </a:solidFill>
              <a:latin typeface="Calibri" charset="0"/>
              <a:ea typeface="ＭＳ Ｐゴシック" charset="0"/>
              <a:cs typeface="ＭＳ Ｐゴシック" charset="0"/>
            </a:endParaRPr>
          </a:p>
          <a:p>
            <a:pPr marL="230188" indent="-230188" defTabSz="815975">
              <a:spcAft>
                <a:spcPts val="1200"/>
              </a:spcAft>
              <a:buClr>
                <a:srgbClr val="C0C0C0"/>
              </a:buClr>
              <a:buFont typeface="Arial"/>
              <a:buChar char="•"/>
            </a:pPr>
            <a:r>
              <a:rPr lang="en-US" sz="1800" dirty="0" smtClean="0">
                <a:solidFill>
                  <a:prstClr val="black"/>
                </a:solidFill>
                <a:latin typeface="Calibri" charset="0"/>
                <a:ea typeface="ＭＳ Ｐゴシック" charset="0"/>
                <a:cs typeface="ＭＳ Ｐゴシック" charset="0"/>
              </a:rPr>
              <a:t>Custom </a:t>
            </a:r>
            <a:r>
              <a:rPr lang="en-US" sz="1800" dirty="0">
                <a:solidFill>
                  <a:prstClr val="black"/>
                </a:solidFill>
                <a:latin typeface="Calibri" charset="0"/>
                <a:ea typeface="ＭＳ Ｐゴシック" charset="0"/>
                <a:cs typeface="ＭＳ Ｐゴシック" charset="0"/>
              </a:rPr>
              <a:t>styling, </a:t>
            </a:r>
            <a:r>
              <a:rPr lang="en-US" sz="1800" dirty="0" smtClean="0">
                <a:solidFill>
                  <a:prstClr val="black"/>
                </a:solidFill>
                <a:latin typeface="Calibri" charset="0"/>
                <a:ea typeface="ＭＳ Ｐゴシック" charset="0"/>
                <a:cs typeface="ＭＳ Ｐゴシック" charset="0"/>
              </a:rPr>
              <a:t>behavior &amp; visuals</a:t>
            </a:r>
            <a:endParaRPr lang="en-US" sz="1800" dirty="0">
              <a:solidFill>
                <a:prstClr val="black"/>
              </a:solidFill>
              <a:latin typeface="Calibri" charset="0"/>
              <a:ea typeface="ＭＳ Ｐゴシック" charset="0"/>
              <a:cs typeface="ＭＳ Ｐゴシック" charset="0"/>
            </a:endParaRPr>
          </a:p>
        </p:txBody>
      </p:sp>
      <p:sp>
        <p:nvSpPr>
          <p:cNvPr id="13" name="Rectangle 12"/>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Text Placeholder 2"/>
          <p:cNvSpPr txBox="1">
            <a:spLocks/>
          </p:cNvSpPr>
          <p:nvPr/>
        </p:nvSpPr>
        <p:spPr>
          <a:xfrm>
            <a:off x="321733" y="3214693"/>
            <a:ext cx="8822267" cy="1120803"/>
          </a:xfrm>
          <a:prstGeom prst="rect">
            <a:avLst/>
          </a:prstGeom>
        </p:spPr>
        <p:txBody>
          <a:bodyPr vert="horz" lIns="51371" tIns="25685" rIns="51371" bIns="25685">
            <a:noAutofit/>
          </a:bodyPr>
          <a:lstStyle>
            <a:lvl1pPr marL="143850" indent="-143850" algn="l" defTabSz="815975" rtl="0" eaLnBrk="1" fontAlgn="base" hangingPunct="1">
              <a:spcBef>
                <a:spcPts val="806"/>
              </a:spcBef>
              <a:spcAft>
                <a:spcPct val="0"/>
              </a:spcAft>
              <a:buClrTx/>
              <a:buSzPct val="110000"/>
              <a:buFont typeface="Arial"/>
              <a:buChar char="•"/>
              <a:defRPr sz="2100" kern="1200" spc="-113">
                <a:solidFill>
                  <a:schemeClr val="tx1"/>
                </a:solidFill>
                <a:latin typeface="Arial"/>
                <a:ea typeface="ＭＳ Ｐゴシック" charset="0"/>
                <a:cs typeface="Arial"/>
              </a:defRPr>
            </a:lvl1pPr>
            <a:lvl2pPr marL="430557" indent="-142858" algn="l" defTabSz="815975" rtl="0" eaLnBrk="1" fontAlgn="base" hangingPunct="1">
              <a:spcBef>
                <a:spcPts val="469"/>
              </a:spcBef>
              <a:spcAft>
                <a:spcPct val="0"/>
              </a:spcAft>
              <a:buSzPct val="80000"/>
              <a:buFont typeface="Calibri" charset="0"/>
              <a:buChar char="–"/>
              <a:defRPr sz="1900" kern="1200" spc="-113">
                <a:solidFill>
                  <a:schemeClr val="tx1"/>
                </a:solidFill>
                <a:latin typeface="Arial"/>
                <a:ea typeface="ＭＳ Ｐゴシック" charset="0"/>
                <a:cs typeface="Arial"/>
              </a:defRPr>
            </a:lvl2pPr>
            <a:lvl3pPr marL="711313" indent="-136905" algn="l" defTabSz="815975" rtl="0" eaLnBrk="1" fontAlgn="base" hangingPunct="1">
              <a:spcBef>
                <a:spcPts val="469"/>
              </a:spcBef>
              <a:spcAft>
                <a:spcPct val="0"/>
              </a:spcAft>
              <a:buClr>
                <a:srgbClr val="7F7F7F"/>
              </a:buClr>
              <a:buSzPct val="100000"/>
              <a:buFont typeface="Wingdings 3" charset="0"/>
              <a:buChar char="ê"/>
              <a:defRPr sz="1800" kern="1200" spc="-113">
                <a:solidFill>
                  <a:schemeClr val="tx1"/>
                </a:solidFill>
                <a:latin typeface="Arial"/>
                <a:ea typeface="ＭＳ Ｐゴシック" charset="0"/>
                <a:cs typeface="Arial"/>
              </a:defRPr>
            </a:lvl3pPr>
            <a:lvl4pPr marL="925513" indent="-204788" algn="l" defTabSz="815975" rtl="0" eaLnBrk="1" fontAlgn="base" hangingPunct="1">
              <a:spcBef>
                <a:spcPct val="0"/>
              </a:spcBef>
              <a:spcAft>
                <a:spcPct val="0"/>
              </a:spcAft>
              <a:buClr>
                <a:srgbClr val="7F7F7F"/>
              </a:buClr>
              <a:buFont typeface="Arial" charset="0"/>
              <a:buChar char="–"/>
              <a:defRPr sz="1600" kern="1200" spc="-113">
                <a:solidFill>
                  <a:schemeClr val="tx1"/>
                </a:solidFill>
                <a:latin typeface="Arial"/>
                <a:ea typeface="ＭＳ Ｐゴシック" charset="0"/>
                <a:cs typeface="Arial"/>
              </a:defRPr>
            </a:lvl4pPr>
            <a:lvl5pPr marL="714375" indent="-66675" algn="l" defTabSz="815975" rtl="0" eaLnBrk="1" fontAlgn="base" hangingPunct="1">
              <a:spcBef>
                <a:spcPct val="0"/>
              </a:spcBef>
              <a:spcAft>
                <a:spcPct val="0"/>
              </a:spcAft>
              <a:buClr>
                <a:srgbClr val="7F7F7F"/>
              </a:buClr>
              <a:buFont typeface="Wingdings 3" charset="0"/>
              <a:buChar char="ê"/>
              <a:defRPr sz="1500" kern="1200" spc="-113">
                <a:solidFill>
                  <a:schemeClr val="tx1"/>
                </a:solidFill>
                <a:latin typeface="Arial"/>
                <a:ea typeface="ＭＳ Ｐゴシック" charset="0"/>
                <a:cs typeface="Arial"/>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indent="-230188">
              <a:buClr>
                <a:srgbClr val="C0C0C0"/>
              </a:buClr>
            </a:pPr>
            <a:r>
              <a:rPr lang="en-US" sz="2000" spc="0" dirty="0" smtClean="0">
                <a:solidFill>
                  <a:prstClr val="black"/>
                </a:solidFill>
                <a:latin typeface="Calibri"/>
              </a:rPr>
              <a:t>Integrate charts, dashboards</a:t>
            </a:r>
            <a:r>
              <a:rPr lang="en-US" sz="2000" spc="0" dirty="0">
                <a:solidFill>
                  <a:prstClr val="black"/>
                </a:solidFill>
                <a:latin typeface="Calibri"/>
              </a:rPr>
              <a:t> </a:t>
            </a:r>
            <a:r>
              <a:rPr lang="en-US" sz="2000" spc="0" dirty="0" smtClean="0">
                <a:solidFill>
                  <a:prstClr val="black"/>
                </a:solidFill>
                <a:latin typeface="Calibri"/>
              </a:rPr>
              <a:t>and query results into other applications</a:t>
            </a:r>
          </a:p>
          <a:p>
            <a:pPr marL="230188" indent="-230188">
              <a:buClr>
                <a:srgbClr val="C0C0C0"/>
              </a:buClr>
            </a:pPr>
            <a:r>
              <a:rPr lang="en-US" sz="2000" spc="0" dirty="0" smtClean="0">
                <a:solidFill>
                  <a:prstClr val="black"/>
                </a:solidFill>
                <a:latin typeface="Calibri"/>
              </a:rPr>
              <a:t>Workflows can trigger an action in an external system or use REST endpoints</a:t>
            </a:r>
          </a:p>
          <a:p>
            <a:pPr marL="230188" indent="-230188">
              <a:buClr>
                <a:srgbClr val="C0C0C0"/>
              </a:buClr>
            </a:pPr>
            <a:r>
              <a:rPr lang="en-US" sz="2000" spc="0" dirty="0" smtClean="0">
                <a:solidFill>
                  <a:prstClr val="black"/>
                </a:solidFill>
                <a:latin typeface="Calibri"/>
              </a:rPr>
              <a:t>ODBC driver to integrate with Tableau and other 3</a:t>
            </a:r>
            <a:r>
              <a:rPr lang="en-US" sz="2000" spc="0" baseline="30000" dirty="0" smtClean="0">
                <a:solidFill>
                  <a:prstClr val="black"/>
                </a:solidFill>
                <a:latin typeface="Calibri"/>
              </a:rPr>
              <a:t>rd</a:t>
            </a:r>
            <a:r>
              <a:rPr lang="en-US" sz="2000" spc="0" dirty="0" smtClean="0">
                <a:solidFill>
                  <a:prstClr val="black"/>
                </a:solidFill>
                <a:latin typeface="Calibri"/>
              </a:rPr>
              <a:t>-party visualization software </a:t>
            </a:r>
            <a:endParaRPr lang="en-US" sz="2000" spc="0" dirty="0">
              <a:solidFill>
                <a:prstClr val="black"/>
              </a:solidFill>
              <a:latin typeface="Calibri"/>
            </a:endParaRPr>
          </a:p>
        </p:txBody>
      </p:sp>
      <p:sp>
        <p:nvSpPr>
          <p:cNvPr id="15"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42937376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chi-winter-olympics-2014.jpg"/>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1"/>
          <p:cNvSpPr>
            <a:spLocks noGrp="1"/>
          </p:cNvSpPr>
          <p:nvPr>
            <p:ph type="title"/>
          </p:nvPr>
        </p:nvSpPr>
        <p:spPr>
          <a:xfrm>
            <a:off x="458790" y="341711"/>
            <a:ext cx="8229601" cy="629840"/>
          </a:xfrm>
        </p:spPr>
        <p:txBody>
          <a:bodyPr/>
          <a:lstStyle/>
          <a:p>
            <a:r>
              <a:rPr lang="en-US" dirty="0" smtClean="0"/>
              <a:t>Winter Olympic Games 2014 in Sochi</a:t>
            </a:r>
            <a:endParaRPr lang="en-US" dirty="0"/>
          </a:p>
        </p:txBody>
      </p:sp>
      <p:sp>
        <p:nvSpPr>
          <p:cNvPr id="10" name="Content Placeholder 2"/>
          <p:cNvSpPr>
            <a:spLocks noGrp="1"/>
          </p:cNvSpPr>
          <p:nvPr>
            <p:ph sz="quarter" idx="10"/>
          </p:nvPr>
        </p:nvSpPr>
        <p:spPr>
          <a:xfrm>
            <a:off x="458787" y="1021556"/>
            <a:ext cx="8229600" cy="3607308"/>
          </a:xfrm>
        </p:spPr>
        <p:txBody>
          <a:bodyPr/>
          <a:lstStyle/>
          <a:p>
            <a:pPr marL="0" indent="0">
              <a:buNone/>
            </a:pPr>
            <a:r>
              <a:rPr lang="en-US" sz="2000" dirty="0"/>
              <a:t>Sports! Wait how many time zones?</a:t>
            </a:r>
          </a:p>
          <a:p>
            <a:pPr marL="0" indent="0">
              <a:buNone/>
            </a:pPr>
            <a:r>
              <a:rPr lang="en-US" sz="2000" dirty="0"/>
              <a:t>Events - on-demand </a:t>
            </a:r>
          </a:p>
          <a:p>
            <a:pPr marL="0" indent="0">
              <a:buNone/>
            </a:pPr>
            <a:r>
              <a:rPr lang="en-US" sz="2000" dirty="0"/>
              <a:t>How quick can we get it “on menu”</a:t>
            </a:r>
          </a:p>
          <a:p>
            <a:pPr marL="0" indent="0">
              <a:buNone/>
            </a:pPr>
            <a:r>
              <a:rPr lang="en-US" sz="2000" dirty="0"/>
              <a:t>How do we track, troubleshoot, and triage </a:t>
            </a:r>
          </a:p>
          <a:p>
            <a:pPr marL="106363" indent="0">
              <a:buSzPct val="45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	</a:t>
            </a:r>
          </a:p>
          <a:p>
            <a:endParaRPr lang="en-US" sz="2000" dirty="0"/>
          </a:p>
        </p:txBody>
      </p:sp>
      <p:sp>
        <p:nvSpPr>
          <p:cNvPr id="12"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18</a:t>
            </a:fld>
            <a:endParaRPr lang="en-US"/>
          </a:p>
        </p:txBody>
      </p:sp>
      <p:sp>
        <p:nvSpPr>
          <p:cNvPr id="13"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42350535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Day in Content</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19</a:t>
            </a:fld>
            <a:endParaRPr lang="en-US"/>
          </a:p>
        </p:txBody>
      </p:sp>
      <p:pic>
        <p:nvPicPr>
          <p:cNvPr id="6" name="Picture 5" descr="Waterfal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85" y="815267"/>
            <a:ext cx="5609236" cy="3904891"/>
          </a:xfrm>
          <a:prstGeom prst="rect">
            <a:avLst/>
          </a:prstGeom>
        </p:spPr>
      </p:pic>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11082484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8788" y="935937"/>
            <a:ext cx="8107446" cy="3394472"/>
          </a:xfrm>
          <a:prstGeom prst="rect">
            <a:avLst/>
          </a:prstGeom>
        </p:spPr>
        <p:txBody>
          <a:bodyPr vert="horz" lIns="91440" tIns="45720" rIns="91440" bIns="45720" rtlCol="0">
            <a:normAutofit/>
          </a:bodyPr>
          <a:lstStyle/>
          <a:p>
            <a:pPr marL="0" indent="0"/>
            <a:r>
              <a:rPr lang="en-US" sz="2000" dirty="0"/>
              <a:t>Patrick Shumate CDN Engineering @ Comcast</a:t>
            </a:r>
          </a:p>
          <a:p>
            <a:pPr marL="684212" lvl="3" indent="-342900"/>
            <a:r>
              <a:rPr lang="en-US" sz="1800" dirty="0"/>
              <a:t>Data nerd supporting Content Delivery</a:t>
            </a:r>
          </a:p>
          <a:p>
            <a:pPr marL="684212" lvl="3" indent="-342900"/>
            <a:r>
              <a:rPr lang="en-US" sz="1800" dirty="0"/>
              <a:t>Avid cyclist</a:t>
            </a:r>
          </a:p>
          <a:p>
            <a:pPr marL="684212" lvl="3" indent="-342900"/>
            <a:r>
              <a:rPr lang="en-US" sz="1800" dirty="0"/>
              <a:t>Home brewer</a:t>
            </a:r>
          </a:p>
          <a:p>
            <a:pPr marL="0" indent="0">
              <a:spcBef>
                <a:spcPts val="1875"/>
              </a:spcBef>
            </a:pPr>
            <a:r>
              <a:rPr lang="en-US" sz="2000" dirty="0"/>
              <a:t>Brett Sheppard Big Data @ Splunk</a:t>
            </a:r>
          </a:p>
          <a:p>
            <a:pPr marL="684212" lvl="3" indent="-342900"/>
            <a:r>
              <a:rPr lang="en-US" sz="1800" dirty="0"/>
              <a:t>Data nerd supporting Big Data Enterprise Architectures</a:t>
            </a:r>
          </a:p>
          <a:p>
            <a:pPr marL="684212" lvl="3" indent="-342900"/>
            <a:r>
              <a:rPr lang="en-US" sz="1800" dirty="0"/>
              <a:t>Avid runner</a:t>
            </a:r>
          </a:p>
          <a:p>
            <a:pPr marL="684212" lvl="3" indent="-342900"/>
            <a:r>
              <a:rPr lang="en-US" sz="1800" dirty="0"/>
              <a:t>Home drinker</a:t>
            </a:r>
          </a:p>
        </p:txBody>
      </p:sp>
      <p:pic>
        <p:nvPicPr>
          <p:cNvPr id="4" name="Picture 3" descr="ff_googleinfrastructure2_large-DATA.jpg"/>
          <p:cNvPicPr>
            <a:picLocks noChangeAspect="1"/>
          </p:cNvPicPr>
          <p:nvPr/>
        </p:nvPicPr>
        <p:blipFill>
          <a:blip r:embed="rId3">
            <a:alphaModFix amt="27000"/>
          </a:blip>
          <a:srcRect t="15642"/>
          <a:stretch>
            <a:fillRect/>
          </a:stretch>
        </p:blipFill>
        <p:spPr>
          <a:xfrm>
            <a:off x="-1" y="0"/>
            <a:ext cx="9144001" cy="5160782"/>
          </a:xfrm>
          <a:prstGeom prst="rect">
            <a:avLst/>
          </a:prstGeom>
        </p:spPr>
      </p:pic>
      <p:sp>
        <p:nvSpPr>
          <p:cNvPr id="5"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6"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a:t>
            </a:fld>
            <a:endParaRPr lang="en-US" dirty="0"/>
          </a:p>
        </p:txBody>
      </p:sp>
      <p:sp>
        <p:nvSpPr>
          <p:cNvPr id="7" name="Title 1"/>
          <p:cNvSpPr>
            <a:spLocks noGrp="1"/>
          </p:cNvSpPr>
          <p:nvPr>
            <p:ph type="title"/>
          </p:nvPr>
        </p:nvSpPr>
        <p:spPr>
          <a:xfrm>
            <a:off x="458790" y="341711"/>
            <a:ext cx="8229601" cy="629840"/>
          </a:xfrm>
        </p:spPr>
        <p:txBody>
          <a:bodyPr/>
          <a:lstStyle/>
          <a:p>
            <a:r>
              <a:rPr lang="en-US" dirty="0" smtClean="0"/>
              <a:t>Speakers</a:t>
            </a:r>
            <a:endParaRPr lang="en-US" dirty="0"/>
          </a:p>
        </p:txBody>
      </p:sp>
    </p:spTree>
    <p:extLst>
      <p:ext uri="{BB962C8B-B14F-4D97-AF65-F5344CB8AC3E}">
        <p14:creationId xmlns:p14="http://schemas.microsoft.com/office/powerpoint/2010/main" val="28316477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ho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427" y="753098"/>
            <a:ext cx="1893705" cy="1846362"/>
          </a:xfrm>
          <a:prstGeom prst="rect">
            <a:avLst/>
          </a:prstGeom>
          <a:ln>
            <a:solidFill>
              <a:srgbClr val="000000"/>
            </a:solidFill>
          </a:ln>
        </p:spPr>
      </p:pic>
      <p:pic>
        <p:nvPicPr>
          <p:cNvPr id="3" name="Picture 2" descr="firefighter-fire-ho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53100"/>
            <a:ext cx="4129716" cy="2755295"/>
          </a:xfrm>
          <a:prstGeom prst="rect">
            <a:avLst/>
          </a:prstGeom>
          <a:ln>
            <a:solidFill>
              <a:srgbClr val="000000"/>
            </a:solidFill>
          </a:ln>
        </p:spPr>
      </p:pic>
      <p:sp>
        <p:nvSpPr>
          <p:cNvPr id="7" name="TextBox 6"/>
          <p:cNvSpPr txBox="1"/>
          <p:nvPr/>
        </p:nvSpPr>
        <p:spPr>
          <a:xfrm>
            <a:off x="1580899" y="3482295"/>
            <a:ext cx="1928934" cy="215444"/>
          </a:xfrm>
          <a:prstGeom prst="rect">
            <a:avLst/>
          </a:prstGeom>
          <a:noFill/>
        </p:spPr>
        <p:txBody>
          <a:bodyPr wrap="none" rtlCol="0">
            <a:spAutoFit/>
          </a:bodyPr>
          <a:lstStyle/>
          <a:p>
            <a:r>
              <a:rPr lang="en-US" sz="800" dirty="0"/>
              <a:t>Credit: Flickr User DVIDSHUB, via CC</a:t>
            </a:r>
          </a:p>
        </p:txBody>
      </p:sp>
      <p:pic>
        <p:nvPicPr>
          <p:cNvPr id="8" name="Picture 7" descr="hires_080421-N-1251W-006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7866" y="2392920"/>
            <a:ext cx="3596045" cy="2324040"/>
          </a:xfrm>
          <a:prstGeom prst="rect">
            <a:avLst/>
          </a:prstGeom>
          <a:ln>
            <a:solidFill>
              <a:schemeClr val="tx1"/>
            </a:solidFill>
          </a:ln>
        </p:spPr>
      </p:pic>
      <p:sp>
        <p:nvSpPr>
          <p:cNvPr id="9" name="Rectangle 8"/>
          <p:cNvSpPr/>
          <p:nvPr/>
        </p:nvSpPr>
        <p:spPr>
          <a:xfrm>
            <a:off x="6226901" y="4709520"/>
            <a:ext cx="1074333" cy="215444"/>
          </a:xfrm>
          <a:prstGeom prst="rect">
            <a:avLst/>
          </a:prstGeom>
        </p:spPr>
        <p:txBody>
          <a:bodyPr wrap="none">
            <a:spAutoFit/>
          </a:bodyPr>
          <a:lstStyle/>
          <a:p>
            <a:r>
              <a:rPr lang="en-US" sz="800" dirty="0"/>
              <a:t>Credit</a:t>
            </a:r>
            <a:r>
              <a:rPr lang="en-US" sz="800" dirty="0" smtClean="0"/>
              <a:t>: </a:t>
            </a:r>
            <a:r>
              <a:rPr lang="en-US" sz="800" dirty="0" err="1" smtClean="0"/>
              <a:t>defense.gov</a:t>
            </a:r>
            <a:endParaRPr lang="en-US" sz="800" dirty="0"/>
          </a:p>
        </p:txBody>
      </p:sp>
      <p:sp>
        <p:nvSpPr>
          <p:cNvPr id="10" name="TextBox 9"/>
          <p:cNvSpPr txBox="1"/>
          <p:nvPr/>
        </p:nvSpPr>
        <p:spPr>
          <a:xfrm rot="16200000">
            <a:off x="8093108" y="1529392"/>
            <a:ext cx="1697901" cy="215444"/>
          </a:xfrm>
          <a:prstGeom prst="rect">
            <a:avLst/>
          </a:prstGeom>
          <a:noFill/>
        </p:spPr>
        <p:txBody>
          <a:bodyPr wrap="none" rtlCol="0">
            <a:spAutoFit/>
          </a:bodyPr>
          <a:lstStyle/>
          <a:p>
            <a:r>
              <a:rPr lang="en-US" sz="800" dirty="0" smtClean="0"/>
              <a:t>Credit: hotlightsandcoldsteel.com</a:t>
            </a:r>
            <a:endParaRPr lang="en-US" sz="800" dirty="0"/>
          </a:p>
        </p:txBody>
      </p:sp>
      <p:sp>
        <p:nvSpPr>
          <p:cNvPr id="11" name="Title 1"/>
          <p:cNvSpPr>
            <a:spLocks noGrp="1"/>
          </p:cNvSpPr>
          <p:nvPr>
            <p:ph type="title"/>
          </p:nvPr>
        </p:nvSpPr>
        <p:spPr>
          <a:xfrm>
            <a:off x="458790" y="341711"/>
            <a:ext cx="8229601" cy="629840"/>
          </a:xfrm>
        </p:spPr>
        <p:txBody>
          <a:bodyPr/>
          <a:lstStyle/>
          <a:p>
            <a:r>
              <a:rPr lang="en-US" dirty="0" smtClean="0"/>
              <a:t>What it Feels Like to Broadcast the Olympics</a:t>
            </a:r>
            <a:endParaRPr lang="en-US" dirty="0"/>
          </a:p>
        </p:txBody>
      </p:sp>
      <p:sp>
        <p:nvSpPr>
          <p:cNvPr id="12"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13"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20</a:t>
            </a:fld>
            <a:endParaRPr lang="en-US"/>
          </a:p>
        </p:txBody>
      </p:sp>
    </p:spTree>
    <p:extLst>
      <p:ext uri="{BB962C8B-B14F-4D97-AF65-F5344CB8AC3E}">
        <p14:creationId xmlns:p14="http://schemas.microsoft.com/office/powerpoint/2010/main" val="5447527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Ingesting Data from Sochi</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21</a:t>
            </a:fld>
            <a:endParaRPr lang="en-US"/>
          </a:p>
        </p:txBody>
      </p:sp>
      <p:pic>
        <p:nvPicPr>
          <p:cNvPr id="6" name="Picture 5" descr="Olympics_2014_Sochi_-_Content_-_Splunk_5_0_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77" y="795867"/>
            <a:ext cx="6547275" cy="4064264"/>
          </a:xfrm>
          <a:prstGeom prst="rect">
            <a:avLst/>
          </a:prstGeom>
        </p:spPr>
      </p:pic>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9505762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mpics_2014_Sochi_-_Content_-_Splunk_5_0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511" y="1193686"/>
            <a:ext cx="5689600" cy="1739900"/>
          </a:xfrm>
          <a:prstGeom prst="rect">
            <a:avLst/>
          </a:prstGeom>
        </p:spPr>
      </p:pic>
      <p:sp>
        <p:nvSpPr>
          <p:cNvPr id="3" name="Title 1"/>
          <p:cNvSpPr>
            <a:spLocks noGrp="1"/>
          </p:cNvSpPr>
          <p:nvPr>
            <p:ph type="title"/>
          </p:nvPr>
        </p:nvSpPr>
        <p:spPr>
          <a:xfrm>
            <a:off x="458790" y="341711"/>
            <a:ext cx="8229601" cy="629840"/>
          </a:xfrm>
        </p:spPr>
        <p:txBody>
          <a:bodyPr/>
          <a:lstStyle/>
          <a:p>
            <a:r>
              <a:rPr lang="en-US" dirty="0" smtClean="0"/>
              <a:t>Working with Multiple Providers for Sports Programming</a:t>
            </a:r>
            <a:endParaRPr lang="en-US" dirty="0"/>
          </a:p>
        </p:txBody>
      </p:sp>
      <p:sp>
        <p:nvSpPr>
          <p:cNvPr id="4"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22</a:t>
            </a:fld>
            <a:endParaRPr lang="en-US"/>
          </a:p>
        </p:txBody>
      </p:sp>
      <p:sp>
        <p:nvSpPr>
          <p:cNvPr id="5"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3137713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mpics_2014_Sochi_-_Content_-_Splunk_5_0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91" y="795866"/>
            <a:ext cx="7812116" cy="3899945"/>
          </a:xfrm>
          <a:prstGeom prst="rect">
            <a:avLst/>
          </a:prstGeom>
        </p:spPr>
      </p:pic>
      <p:sp>
        <p:nvSpPr>
          <p:cNvPr id="4"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23</a:t>
            </a:fld>
            <a:endParaRPr lang="en-US"/>
          </a:p>
        </p:txBody>
      </p:sp>
      <p:sp>
        <p:nvSpPr>
          <p:cNvPr id="5"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6" name="Title 1"/>
          <p:cNvSpPr>
            <a:spLocks noGrp="1"/>
          </p:cNvSpPr>
          <p:nvPr>
            <p:ph type="title"/>
          </p:nvPr>
        </p:nvSpPr>
        <p:spPr>
          <a:xfrm>
            <a:off x="458790" y="341711"/>
            <a:ext cx="8229601" cy="629840"/>
          </a:xfrm>
        </p:spPr>
        <p:txBody>
          <a:bodyPr/>
          <a:lstStyle/>
          <a:p>
            <a:r>
              <a:rPr lang="en-US" dirty="0" smtClean="0"/>
              <a:t>High-Definition and Standard-Definition Content Receipt Status</a:t>
            </a:r>
            <a:endParaRPr lang="en-US" dirty="0"/>
          </a:p>
        </p:txBody>
      </p:sp>
    </p:spTree>
    <p:extLst>
      <p:ext uri="{BB962C8B-B14F-4D97-AF65-F5344CB8AC3E}">
        <p14:creationId xmlns:p14="http://schemas.microsoft.com/office/powerpoint/2010/main" val="30807891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mpics_2014_Sochi_-_Content_-_Splunk_5_0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15" y="1147857"/>
            <a:ext cx="8674100" cy="2171700"/>
          </a:xfrm>
          <a:prstGeom prst="rect">
            <a:avLst/>
          </a:prstGeom>
        </p:spPr>
      </p:pic>
      <p:sp>
        <p:nvSpPr>
          <p:cNvPr id="3" name="Title 1"/>
          <p:cNvSpPr>
            <a:spLocks noGrp="1"/>
          </p:cNvSpPr>
          <p:nvPr>
            <p:ph type="title"/>
          </p:nvPr>
        </p:nvSpPr>
        <p:spPr>
          <a:xfrm>
            <a:off x="458790" y="341711"/>
            <a:ext cx="8229601" cy="629840"/>
          </a:xfrm>
        </p:spPr>
        <p:txBody>
          <a:bodyPr/>
          <a:lstStyle/>
          <a:p>
            <a:r>
              <a:rPr lang="en-US" dirty="0" smtClean="0"/>
              <a:t>Ingest Tracking</a:t>
            </a:r>
            <a:endParaRPr lang="en-US" dirty="0"/>
          </a:p>
        </p:txBody>
      </p:sp>
      <p:sp>
        <p:nvSpPr>
          <p:cNvPr id="4"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24</a:t>
            </a:fld>
            <a:endParaRPr lang="en-US"/>
          </a:p>
        </p:txBody>
      </p:sp>
      <p:sp>
        <p:nvSpPr>
          <p:cNvPr id="5"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89232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01116"/>
            <a:ext cx="5515174" cy="502897"/>
          </a:xfrm>
        </p:spPr>
        <p:txBody>
          <a:bodyPr>
            <a:normAutofit/>
          </a:bodyPr>
          <a:lstStyle/>
          <a:p>
            <a:r>
              <a:rPr lang="en-US" dirty="0" smtClean="0"/>
              <a:t>Demos</a:t>
            </a:r>
            <a:endParaRPr lang="en-US" dirty="0"/>
          </a:p>
        </p:txBody>
      </p:sp>
    </p:spTree>
    <p:extLst>
      <p:ext uri="{BB962C8B-B14F-4D97-AF65-F5344CB8AC3E}">
        <p14:creationId xmlns:p14="http://schemas.microsoft.com/office/powerpoint/2010/main" val="18830553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Nouns</a:t>
            </a:r>
            <a:endParaRPr lang="en-US" dirty="0"/>
          </a:p>
        </p:txBody>
      </p:sp>
      <p:sp>
        <p:nvSpPr>
          <p:cNvPr id="3" name="Content Placeholder 2"/>
          <p:cNvSpPr>
            <a:spLocks noGrp="1"/>
          </p:cNvSpPr>
          <p:nvPr>
            <p:ph idx="4294967295"/>
          </p:nvPr>
        </p:nvSpPr>
        <p:spPr>
          <a:xfrm>
            <a:off x="427900" y="935937"/>
            <a:ext cx="7101110" cy="3394472"/>
          </a:xfrm>
          <a:prstGeom prst="rect">
            <a:avLst/>
          </a:prstGeom>
        </p:spPr>
        <p:txBody>
          <a:bodyPr>
            <a:normAutofit/>
          </a:bodyPr>
          <a:lstStyle/>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err="1" smtClean="0"/>
              <a:t>Splunk</a:t>
            </a:r>
            <a:r>
              <a:rPr lang="en-US" sz="2000" dirty="0" smtClean="0"/>
              <a:t> Forwarders</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Flume ( Kafka)</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err="1" smtClean="0"/>
              <a:t>Hadoop</a:t>
            </a:r>
            <a:r>
              <a:rPr lang="en-US" sz="2000" dirty="0" smtClean="0"/>
              <a:t> / Hive</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s</a:t>
            </a:r>
            <a:r>
              <a:rPr lang="en-US" sz="2000" dirty="0" smtClean="0"/>
              <a:t>cripted inputs / outputs</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ETL to time series &gt; Charts &gt; wikis = dashboards</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API mining </a:t>
            </a:r>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endParaRPr lang="en-US" sz="2000" dirty="0" smtClean="0"/>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endParaRPr lang="en-US" dirty="0" smtClean="0"/>
          </a:p>
          <a:p>
            <a:pPr marL="430213" indent="-323850">
              <a:buSzPct val="45000"/>
              <a:buFont typeface="StarSymbol"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endParaRPr lang="en-US" dirty="0"/>
          </a:p>
          <a:p>
            <a:endParaRPr lang="en-US" dirty="0"/>
          </a:p>
        </p:txBody>
      </p:sp>
      <p:pic>
        <p:nvPicPr>
          <p:cNvPr id="6" name="Picture 5" descr="apache_feath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254" y="158323"/>
            <a:ext cx="1841500" cy="520700"/>
          </a:xfrm>
          <a:prstGeom prst="rect">
            <a:avLst/>
          </a:prstGeom>
        </p:spPr>
      </p:pic>
      <p:pic>
        <p:nvPicPr>
          <p:cNvPr id="7" name="Picture 6" descr="flume-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013" y="768703"/>
            <a:ext cx="1365745" cy="920759"/>
          </a:xfrm>
          <a:prstGeom prst="rect">
            <a:avLst/>
          </a:prstGeom>
        </p:spPr>
      </p:pic>
      <p:pic>
        <p:nvPicPr>
          <p:cNvPr id="8" name="Picture 7" descr="hadoop-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806" y="2325491"/>
            <a:ext cx="2708962" cy="641121"/>
          </a:xfrm>
          <a:prstGeom prst="rect">
            <a:avLst/>
          </a:prstGeom>
        </p:spPr>
      </p:pic>
      <p:pic>
        <p:nvPicPr>
          <p:cNvPr id="9" name="Picture 8" descr="kafka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824" y="1786391"/>
            <a:ext cx="457200" cy="713232"/>
          </a:xfrm>
          <a:prstGeom prst="rect">
            <a:avLst/>
          </a:prstGeom>
        </p:spPr>
      </p:pic>
      <p:pic>
        <p:nvPicPr>
          <p:cNvPr id="11" name="Picture 10" descr="HP_video_product_overview.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508" y="158321"/>
            <a:ext cx="2394559" cy="1143000"/>
          </a:xfrm>
          <a:prstGeom prst="rect">
            <a:avLst/>
          </a:prstGeom>
        </p:spPr>
      </p:pic>
      <p:pic>
        <p:nvPicPr>
          <p:cNvPr id="12" name="Picture 11" descr="python-logo.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3672" y="2966612"/>
            <a:ext cx="3160328" cy="901700"/>
          </a:xfrm>
          <a:prstGeom prst="rect">
            <a:avLst/>
          </a:prstGeom>
        </p:spPr>
      </p:pic>
      <p:sp>
        <p:nvSpPr>
          <p:cNvPr id="10"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26</a:t>
            </a:fld>
            <a:endParaRPr lang="en-US"/>
          </a:p>
        </p:txBody>
      </p:sp>
      <p:sp>
        <p:nvSpPr>
          <p:cNvPr id="13"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pic>
        <p:nvPicPr>
          <p:cNvPr id="4" name="Picture 3"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8108" y="3868312"/>
            <a:ext cx="4243916" cy="546813"/>
          </a:xfrm>
          <a:prstGeom prst="rect">
            <a:avLst/>
          </a:prstGeom>
        </p:spPr>
      </p:pic>
    </p:spTree>
    <p:extLst>
      <p:ext uri="{BB962C8B-B14F-4D97-AF65-F5344CB8AC3E}">
        <p14:creationId xmlns:p14="http://schemas.microsoft.com/office/powerpoint/2010/main" val="32831328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90" y="341711"/>
            <a:ext cx="8685210" cy="629840"/>
          </a:xfrm>
        </p:spPr>
        <p:txBody>
          <a:bodyPr/>
          <a:lstStyle/>
          <a:p>
            <a:r>
              <a:rPr lang="en-US" dirty="0" smtClean="0"/>
              <a:t>Turn Diverse Raw Unstructured Data into Operational Intelligence</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27</a:t>
            </a:fld>
            <a:endParaRPr lang="en-US"/>
          </a:p>
        </p:txBody>
      </p:sp>
      <p:sp>
        <p:nvSpPr>
          <p:cNvPr id="7" name="Rectangle 6"/>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Picture 7" descr="Intro Slid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4587"/>
            <a:ext cx="9465733" cy="3735427"/>
          </a:xfrm>
          <a:prstGeom prst="rect">
            <a:avLst/>
          </a:prstGeom>
        </p:spPr>
      </p:pic>
      <p:sp>
        <p:nvSpPr>
          <p:cNvPr id="9"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36296004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Commands and Graphing</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28</a:t>
            </a:fld>
            <a:endParaRPr lang="en-US"/>
          </a:p>
        </p:txBody>
      </p:sp>
      <p:sp>
        <p:nvSpPr>
          <p:cNvPr id="7" name="Rectangle 6"/>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Picture 7" descr="Screen Shot 2014-02-02 at 9.16.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641"/>
            <a:ext cx="9144000" cy="3987172"/>
          </a:xfrm>
          <a:prstGeom prst="rect">
            <a:avLst/>
          </a:prstGeom>
        </p:spPr>
      </p:pic>
      <p:sp>
        <p:nvSpPr>
          <p:cNvPr id="9"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6961036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Dashboards</a:t>
            </a:r>
            <a:endParaRPr lang="en-US" dirty="0"/>
          </a:p>
        </p:txBody>
      </p:sp>
      <p:sp>
        <p:nvSpPr>
          <p:cNvPr id="4" name="Footer Placeholder 3"/>
          <p:cNvSpPr>
            <a:spLocks noGrp="1"/>
          </p:cNvSpPr>
          <p:nvPr>
            <p:ph type="ftr" sz="quarter" idx="11"/>
          </p:nvPr>
        </p:nvSpPr>
        <p:spPr/>
        <p:txBody>
          <a:bodyPr/>
          <a:lstStyle/>
          <a:p>
            <a:pPr>
              <a:defRPr/>
            </a:pPr>
            <a:r>
              <a:rPr lang="en-US" smtClean="0"/>
              <a:t>Presentation title (optional)</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29</a:t>
            </a:fld>
            <a:endParaRPr lang="en-US"/>
          </a:p>
        </p:txBody>
      </p:sp>
      <p:pic>
        <p:nvPicPr>
          <p:cNvPr id="6" name="Picture 5" descr="Screen Shot 2014-02-02 at 9.14.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55" y="738565"/>
            <a:ext cx="8498142" cy="4293016"/>
          </a:xfrm>
          <a:prstGeom prst="rect">
            <a:avLst/>
          </a:prstGeom>
        </p:spPr>
      </p:pic>
      <p:sp>
        <p:nvSpPr>
          <p:cNvPr id="7" name="Slide Number Placeholder 4"/>
          <p:cNvSpPr txBox="1">
            <a:spLocks/>
          </p:cNvSpPr>
          <p:nvPr/>
        </p:nvSpPr>
        <p:spPr bwMode="auto">
          <a:xfrm>
            <a:off x="458788" y="4860131"/>
            <a:ext cx="29686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defTabSz="939800" rtl="0" eaLnBrk="0" fontAlgn="base" hangingPunct="0">
              <a:spcBef>
                <a:spcPct val="0"/>
              </a:spcBef>
              <a:spcAft>
                <a:spcPct val="0"/>
              </a:spcAft>
              <a:defRPr sz="800" kern="1200">
                <a:solidFill>
                  <a:schemeClr val="tx1"/>
                </a:solidFill>
                <a:latin typeface="Arial" charset="0"/>
                <a:ea typeface="ヒラギノ角ゴ Pro W3" charset="0"/>
                <a:cs typeface="ＭＳ Ｐゴシック"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fld id="{E73DD6C2-2E78-E144-898F-830B271C1F0E}" type="slidenum">
              <a:rPr lang="en-US" smtClean="0"/>
              <a:pPr/>
              <a:t>29</a:t>
            </a:fld>
            <a:endParaRPr lang="en-US"/>
          </a:p>
        </p:txBody>
      </p:sp>
      <p:sp>
        <p:nvSpPr>
          <p:cNvPr id="8" name="Footer Placeholder 3"/>
          <p:cNvSpPr txBox="1">
            <a:spLocks/>
          </p:cNvSpPr>
          <p:nvPr/>
        </p:nvSpPr>
        <p:spPr bwMode="auto">
          <a:xfrm>
            <a:off x="857253" y="4860131"/>
            <a:ext cx="500168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defRPr/>
            </a:pPr>
            <a:r>
              <a:rPr lang="en-US" smtClean="0"/>
              <a:t>How Comcast Turns Big Data Into Real-Time Operational Insights | Strata | February 2014 </a:t>
            </a:r>
            <a:endParaRPr lang="en-US" dirty="0"/>
          </a:p>
        </p:txBody>
      </p:sp>
    </p:spTree>
    <p:extLst>
      <p:ext uri="{BB962C8B-B14F-4D97-AF65-F5344CB8AC3E}">
        <p14:creationId xmlns:p14="http://schemas.microsoft.com/office/powerpoint/2010/main" val="9942299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0532" y="829733"/>
            <a:ext cx="8235702" cy="3883448"/>
          </a:xfrm>
          <a:prstGeom prst="rect">
            <a:avLst/>
          </a:prstGeom>
        </p:spPr>
        <p:txBody>
          <a:bodyPr>
            <a:normAutofit/>
          </a:bodyPr>
          <a:lstStyle/>
          <a:p>
            <a:pPr marL="106363" indent="0">
              <a:buSzPct val="45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dirty="0" smtClean="0"/>
              <a:t> </a:t>
            </a:r>
          </a:p>
          <a:p>
            <a:pPr marL="106363" indent="0">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Methods and Process </a:t>
            </a:r>
            <a:r>
              <a:rPr lang="en-US" dirty="0" smtClean="0"/>
              <a:t>(operating on data)</a:t>
            </a:r>
          </a:p>
          <a:p>
            <a:pPr marL="106363" indent="0">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CDN Operations</a:t>
            </a:r>
          </a:p>
          <a:p>
            <a:pPr marL="106363" indent="0">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Sochi Winter Olympic Games</a:t>
            </a:r>
          </a:p>
          <a:p>
            <a:pPr marL="106363" indent="0">
              <a:buSzPct val="45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endParaRPr lang="en-US" sz="3600" dirty="0" smtClean="0"/>
          </a:p>
          <a:p>
            <a:pPr marL="106363" indent="0">
              <a:buSzPct val="45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dirty="0"/>
              <a:t>	</a:t>
            </a:r>
          </a:p>
          <a:p>
            <a:pPr marL="106363" indent="0">
              <a:buSzPct val="45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dirty="0"/>
              <a:t>	</a:t>
            </a:r>
            <a:endParaRPr lang="en-US" dirty="0" smtClean="0"/>
          </a:p>
        </p:txBody>
      </p:sp>
      <p:sp>
        <p:nvSpPr>
          <p:cNvPr id="4" name="Title 1"/>
          <p:cNvSpPr>
            <a:spLocks noGrp="1"/>
          </p:cNvSpPr>
          <p:nvPr>
            <p:ph type="title"/>
          </p:nvPr>
        </p:nvSpPr>
        <p:spPr>
          <a:xfrm>
            <a:off x="458790" y="341711"/>
            <a:ext cx="8229601" cy="629840"/>
          </a:xfrm>
        </p:spPr>
        <p:txBody>
          <a:bodyPr/>
          <a:lstStyle/>
          <a:p>
            <a:r>
              <a:rPr lang="en-US" dirty="0" smtClean="0"/>
              <a:t>Agenda</a:t>
            </a:r>
            <a:endParaRPr lang="en-US" dirty="0"/>
          </a:p>
        </p:txBody>
      </p:sp>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8"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3</a:t>
            </a:fld>
            <a:endParaRPr lang="en-US" dirty="0"/>
          </a:p>
        </p:txBody>
      </p:sp>
    </p:spTree>
    <p:extLst>
      <p:ext uri="{BB962C8B-B14F-4D97-AF65-F5344CB8AC3E}">
        <p14:creationId xmlns:p14="http://schemas.microsoft.com/office/powerpoint/2010/main" val="40839034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Data Hunk</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30</a:t>
            </a:fld>
            <a:endParaRPr lang="en-US"/>
          </a:p>
        </p:txBody>
      </p:sp>
      <p:sp>
        <p:nvSpPr>
          <p:cNvPr id="7" name="Rectangle 6"/>
          <p:cNvSpPr/>
          <p:nvPr/>
        </p:nvSpPr>
        <p:spPr bwMode="auto">
          <a:xfrm>
            <a:off x="6688667" y="3341671"/>
            <a:ext cx="2455333" cy="180182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Picture 7" descr="DGRM-Splunk-HUNK-Virtual-Index-10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5179" y="853018"/>
            <a:ext cx="5978394" cy="3802286"/>
          </a:xfrm>
          <a:prstGeom prst="rect">
            <a:avLst/>
          </a:prstGeom>
        </p:spPr>
      </p:pic>
      <p:sp>
        <p:nvSpPr>
          <p:cNvPr id="9"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2437483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Hunk Mixed-Mode Search</a:t>
            </a:r>
            <a:endParaRPr lang="en-US" dirty="0"/>
          </a:p>
        </p:txBody>
      </p:sp>
      <p:sp>
        <p:nvSpPr>
          <p:cNvPr id="6" name="Rounded Rectangle 5"/>
          <p:cNvSpPr/>
          <p:nvPr/>
        </p:nvSpPr>
        <p:spPr>
          <a:xfrm>
            <a:off x="4602590" y="1004941"/>
            <a:ext cx="3881064" cy="1937522"/>
          </a:xfrm>
          <a:prstGeom prst="roundRect">
            <a:avLst>
              <a:gd name="adj" fmla="val 3997"/>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a:solidFill>
                <a:prstClr val="black"/>
              </a:solidFill>
              <a:latin typeface="Calibri"/>
            </a:endParaRPr>
          </a:p>
        </p:txBody>
      </p:sp>
      <p:sp>
        <p:nvSpPr>
          <p:cNvPr id="7" name="Rounded Rectangle 6"/>
          <p:cNvSpPr/>
          <p:nvPr/>
        </p:nvSpPr>
        <p:spPr>
          <a:xfrm>
            <a:off x="484561" y="1004941"/>
            <a:ext cx="3881064" cy="1937522"/>
          </a:xfrm>
          <a:prstGeom prst="roundRect">
            <a:avLst>
              <a:gd name="adj" fmla="val 3997"/>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815975"/>
            <a:endParaRPr lang="en-US" sz="1600">
              <a:solidFill>
                <a:schemeClr val="bg1">
                  <a:lumMod val="85000"/>
                </a:schemeClr>
              </a:solidFill>
              <a:latin typeface="Calibri"/>
            </a:endParaRPr>
          </a:p>
        </p:txBody>
      </p:sp>
      <p:sp>
        <p:nvSpPr>
          <p:cNvPr id="8" name="Content Placeholder 3"/>
          <p:cNvSpPr>
            <a:spLocks noGrp="1"/>
          </p:cNvSpPr>
          <p:nvPr>
            <p:ph idx="4294967295"/>
          </p:nvPr>
        </p:nvSpPr>
        <p:spPr>
          <a:xfrm>
            <a:off x="4714458" y="1071334"/>
            <a:ext cx="3734142" cy="503768"/>
          </a:xfrm>
          <a:prstGeom prst="rect">
            <a:avLst/>
          </a:prstGeom>
        </p:spPr>
        <p:txBody>
          <a:bodyPr/>
          <a:lstStyle/>
          <a:p>
            <a:r>
              <a:rPr lang="en-US" sz="2000" b="1" dirty="0" smtClean="0"/>
              <a:t>Reporting</a:t>
            </a:r>
            <a:endParaRPr lang="en-US" sz="2000" b="1" dirty="0"/>
          </a:p>
        </p:txBody>
      </p:sp>
      <p:sp>
        <p:nvSpPr>
          <p:cNvPr id="9" name="Content Placeholder 4"/>
          <p:cNvSpPr>
            <a:spLocks noGrp="1"/>
          </p:cNvSpPr>
          <p:nvPr>
            <p:ph idx="4294967295"/>
          </p:nvPr>
        </p:nvSpPr>
        <p:spPr>
          <a:xfrm>
            <a:off x="597293" y="1071333"/>
            <a:ext cx="3939166" cy="496168"/>
          </a:xfrm>
          <a:prstGeom prst="rect">
            <a:avLst/>
          </a:prstGeom>
        </p:spPr>
        <p:txBody>
          <a:bodyPr/>
          <a:lstStyle/>
          <a:p>
            <a:r>
              <a:rPr lang="en-US" sz="2000" b="1" dirty="0" smtClean="0"/>
              <a:t>Streaming</a:t>
            </a:r>
            <a:endParaRPr lang="en-US" sz="2000" b="1" dirty="0"/>
          </a:p>
        </p:txBody>
      </p:sp>
      <p:sp>
        <p:nvSpPr>
          <p:cNvPr id="10" name="Content Placeholder 5"/>
          <p:cNvSpPr>
            <a:spLocks noGrp="1"/>
          </p:cNvSpPr>
          <p:nvPr>
            <p:ph idx="4294967295"/>
          </p:nvPr>
        </p:nvSpPr>
        <p:spPr>
          <a:xfrm>
            <a:off x="590704" y="1516754"/>
            <a:ext cx="3664609" cy="1199815"/>
          </a:xfrm>
          <a:prstGeom prst="rect">
            <a:avLst/>
          </a:prstGeom>
        </p:spPr>
        <p:txBody>
          <a:bodyPr/>
          <a:lstStyle/>
          <a:p>
            <a:pPr indent="-4763"/>
            <a:r>
              <a:rPr lang="en-US" sz="1900" dirty="0" smtClean="0"/>
              <a:t>Transfers first several blocks from HDFS to the Hunk Search Head for immediate processing</a:t>
            </a:r>
          </a:p>
        </p:txBody>
      </p:sp>
      <p:sp>
        <p:nvSpPr>
          <p:cNvPr id="11" name="Content Placeholder 6"/>
          <p:cNvSpPr>
            <a:spLocks noGrp="1"/>
          </p:cNvSpPr>
          <p:nvPr>
            <p:ph idx="4294967295"/>
          </p:nvPr>
        </p:nvSpPr>
        <p:spPr>
          <a:xfrm>
            <a:off x="4717453" y="1516754"/>
            <a:ext cx="3738464" cy="1182809"/>
          </a:xfrm>
          <a:prstGeom prst="rect">
            <a:avLst/>
          </a:prstGeom>
        </p:spPr>
        <p:txBody>
          <a:bodyPr/>
          <a:lstStyle/>
          <a:p>
            <a:pPr indent="-4763"/>
            <a:r>
              <a:rPr lang="en-US" sz="1900" dirty="0" smtClean="0"/>
              <a:t>Pushes computation to the DataNodes and TaskTrackers for the complete search</a:t>
            </a:r>
          </a:p>
        </p:txBody>
      </p:sp>
      <p:sp>
        <p:nvSpPr>
          <p:cNvPr id="12" name="TextBox 11"/>
          <p:cNvSpPr txBox="1"/>
          <p:nvPr/>
        </p:nvSpPr>
        <p:spPr>
          <a:xfrm>
            <a:off x="377209" y="3093391"/>
            <a:ext cx="8318500" cy="2052476"/>
          </a:xfrm>
          <a:prstGeom prst="rect">
            <a:avLst/>
          </a:prstGeom>
          <a:solidFill>
            <a:schemeClr val="bg1"/>
          </a:solidFill>
        </p:spPr>
        <p:txBody>
          <a:bodyPr wrap="square" lIns="51426" tIns="25713" rIns="51426" bIns="25713" rtlCol="0">
            <a:spAutoFit/>
          </a:bodyPr>
          <a:lstStyle/>
          <a:p>
            <a:pPr marL="342900" indent="-342900" defTabSz="815975">
              <a:spcAft>
                <a:spcPts val="600"/>
              </a:spcAft>
              <a:buClr>
                <a:srgbClr val="C0C0C0"/>
              </a:buClr>
              <a:buFont typeface="Arial"/>
              <a:buChar char="•"/>
            </a:pPr>
            <a:r>
              <a:rPr lang="en-US" sz="2200" dirty="0" smtClean="0">
                <a:solidFill>
                  <a:prstClr val="black"/>
                </a:solidFill>
                <a:latin typeface="Calibri" charset="0"/>
                <a:ea typeface="ＭＳ Ｐゴシック" charset="0"/>
                <a:cs typeface="ＭＳ Ｐゴシック" charset="0"/>
              </a:rPr>
              <a:t>Hunk starts the streaming and reporting modes concurrently</a:t>
            </a:r>
          </a:p>
          <a:p>
            <a:pPr marL="342900" indent="-342900" defTabSz="815975">
              <a:spcAft>
                <a:spcPts val="600"/>
              </a:spcAft>
              <a:buClr>
                <a:srgbClr val="C0C0C0"/>
              </a:buClr>
              <a:buFont typeface="Arial"/>
              <a:buChar char="•"/>
            </a:pPr>
            <a:r>
              <a:rPr lang="en-US" sz="2200" dirty="0" smtClean="0">
                <a:solidFill>
                  <a:prstClr val="black"/>
                </a:solidFill>
                <a:latin typeface="Calibri" charset="0"/>
                <a:ea typeface="ＭＳ Ｐゴシック" charset="0"/>
                <a:cs typeface="ＭＳ Ｐゴシック" charset="0"/>
              </a:rPr>
              <a:t>Streaming results show until the reporting results come in</a:t>
            </a:r>
          </a:p>
          <a:p>
            <a:pPr marL="342900" indent="-342900" defTabSz="815975">
              <a:spcAft>
                <a:spcPts val="600"/>
              </a:spcAft>
              <a:buClr>
                <a:srgbClr val="C0C0C0"/>
              </a:buClr>
              <a:buFont typeface="Arial"/>
              <a:buChar char="•"/>
            </a:pPr>
            <a:r>
              <a:rPr lang="en-US" sz="2200" dirty="0" smtClean="0">
                <a:solidFill>
                  <a:prstClr val="black"/>
                </a:solidFill>
                <a:latin typeface="Calibri" charset="0"/>
                <a:ea typeface="ＭＳ Ｐゴシック" charset="0"/>
                <a:cs typeface="ＭＳ Ｐゴシック" charset="0"/>
              </a:rPr>
              <a:t>Allows users to search interactively by pausing and refining queries</a:t>
            </a:r>
          </a:p>
          <a:p>
            <a:pPr marL="342900" indent="-342900" defTabSz="815975">
              <a:spcAft>
                <a:spcPts val="600"/>
              </a:spcAft>
              <a:buClr>
                <a:srgbClr val="C0C0C0"/>
              </a:buClr>
              <a:buFont typeface="Arial"/>
              <a:buChar char="•"/>
            </a:pPr>
            <a:endParaRPr lang="en-US" sz="2200" dirty="0">
              <a:solidFill>
                <a:prstClr val="black"/>
              </a:solidFill>
              <a:latin typeface="Calibri" charset="0"/>
              <a:ea typeface="ＭＳ Ｐゴシック" charset="0"/>
              <a:cs typeface="ＭＳ Ｐゴシック" charset="0"/>
            </a:endParaRPr>
          </a:p>
          <a:p>
            <a:pPr marL="342900" indent="-342900" defTabSz="815975">
              <a:spcAft>
                <a:spcPts val="600"/>
              </a:spcAft>
              <a:buClr>
                <a:srgbClr val="C0C0C0"/>
              </a:buClr>
              <a:buFont typeface="Arial"/>
              <a:buChar char="•"/>
            </a:pPr>
            <a:endParaRPr lang="en-US" sz="2200" dirty="0" smtClean="0">
              <a:solidFill>
                <a:prstClr val="black"/>
              </a:solidFill>
              <a:latin typeface="Calibri" charset="0"/>
              <a:ea typeface="ＭＳ Ｐゴシック" charset="0"/>
              <a:cs typeface="ＭＳ Ｐゴシック" charset="0"/>
            </a:endParaRPr>
          </a:p>
        </p:txBody>
      </p:sp>
      <p:sp>
        <p:nvSpPr>
          <p:cNvPr id="13"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31</a:t>
            </a:fld>
            <a:endParaRPr lang="en-US"/>
          </a:p>
        </p:txBody>
      </p:sp>
      <p:sp>
        <p:nvSpPr>
          <p:cNvPr id="14"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4246882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Hunk Data Processing Pipeline</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32</a:t>
            </a:fld>
            <a:endParaRPr lang="en-US"/>
          </a:p>
        </p:txBody>
      </p:sp>
      <p:cxnSp>
        <p:nvCxnSpPr>
          <p:cNvPr id="6" name="Straight Connector 5"/>
          <p:cNvCxnSpPr/>
          <p:nvPr/>
        </p:nvCxnSpPr>
        <p:spPr>
          <a:xfrm flipH="1">
            <a:off x="1704645" y="1655858"/>
            <a:ext cx="1113860" cy="0"/>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4446" y="1063230"/>
            <a:ext cx="4320489" cy="356443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5975"/>
            <a:endParaRPr lang="en-US" sz="1600">
              <a:solidFill>
                <a:prstClr val="white"/>
              </a:solidFill>
              <a:latin typeface="Calibri"/>
            </a:endParaRPr>
          </a:p>
        </p:txBody>
      </p:sp>
      <p:cxnSp>
        <p:nvCxnSpPr>
          <p:cNvPr id="10" name="Straight Connector 9"/>
          <p:cNvCxnSpPr/>
          <p:nvPr/>
        </p:nvCxnSpPr>
        <p:spPr>
          <a:xfrm flipH="1">
            <a:off x="6219719" y="1655858"/>
            <a:ext cx="1113860" cy="0"/>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790" y="1381538"/>
            <a:ext cx="1087859" cy="5486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5975"/>
            <a:r>
              <a:rPr lang="en-US" sz="1600" dirty="0" smtClean="0">
                <a:solidFill>
                  <a:prstClr val="white"/>
                </a:solidFill>
                <a:latin typeface="Calibri"/>
              </a:rPr>
              <a:t>Raw data</a:t>
            </a:r>
          </a:p>
          <a:p>
            <a:pPr algn="ctr" defTabSz="815975"/>
            <a:r>
              <a:rPr lang="en-US" sz="1600" dirty="0" smtClean="0">
                <a:solidFill>
                  <a:prstClr val="white"/>
                </a:solidFill>
                <a:latin typeface="Calibri"/>
              </a:rPr>
              <a:t>(HDFS)</a:t>
            </a:r>
            <a:endParaRPr lang="en-US" sz="1600" dirty="0">
              <a:solidFill>
                <a:prstClr val="white"/>
              </a:solidFill>
              <a:latin typeface="Calibri"/>
            </a:endParaRPr>
          </a:p>
        </p:txBody>
      </p:sp>
      <p:sp>
        <p:nvSpPr>
          <p:cNvPr id="12" name="Rectangle 11"/>
          <p:cNvSpPr/>
          <p:nvPr/>
        </p:nvSpPr>
        <p:spPr>
          <a:xfrm>
            <a:off x="2818505" y="1381538"/>
            <a:ext cx="1199496" cy="5486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5975"/>
            <a:r>
              <a:rPr lang="en-US" sz="1600" dirty="0" smtClean="0">
                <a:solidFill>
                  <a:prstClr val="white"/>
                </a:solidFill>
                <a:latin typeface="Calibri"/>
              </a:rPr>
              <a:t>Custom processing</a:t>
            </a:r>
            <a:endParaRPr lang="en-US" sz="1600" dirty="0">
              <a:solidFill>
                <a:prstClr val="white"/>
              </a:solidFill>
              <a:latin typeface="Calibri"/>
            </a:endParaRPr>
          </a:p>
        </p:txBody>
      </p:sp>
      <p:sp>
        <p:nvSpPr>
          <p:cNvPr id="13" name="Rectangle 12"/>
          <p:cNvSpPr/>
          <p:nvPr/>
        </p:nvSpPr>
        <p:spPr>
          <a:xfrm>
            <a:off x="5131865" y="1381538"/>
            <a:ext cx="1087859" cy="54864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15975"/>
            <a:r>
              <a:rPr lang="en-US" sz="1600" dirty="0" smtClean="0">
                <a:solidFill>
                  <a:prstClr val="white"/>
                </a:solidFill>
                <a:latin typeface="Calibri"/>
              </a:rPr>
              <a:t>Indexing pipeline</a:t>
            </a:r>
            <a:endParaRPr lang="en-US" sz="1600" dirty="0">
              <a:solidFill>
                <a:prstClr val="white"/>
              </a:solidFill>
              <a:latin typeface="Calibri"/>
            </a:endParaRPr>
          </a:p>
        </p:txBody>
      </p:sp>
      <p:sp>
        <p:nvSpPr>
          <p:cNvPr id="14" name="Rectangle 13"/>
          <p:cNvSpPr/>
          <p:nvPr/>
        </p:nvSpPr>
        <p:spPr>
          <a:xfrm>
            <a:off x="7333583" y="1381538"/>
            <a:ext cx="1087859" cy="54864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15975"/>
            <a:r>
              <a:rPr lang="en-US" sz="1600" dirty="0" smtClean="0">
                <a:solidFill>
                  <a:prstClr val="white"/>
                </a:solidFill>
                <a:latin typeface="Calibri"/>
              </a:rPr>
              <a:t>Search pipeline</a:t>
            </a:r>
            <a:endParaRPr lang="en-US" sz="1600" dirty="0">
              <a:solidFill>
                <a:prstClr val="white"/>
              </a:solidFill>
              <a:latin typeface="Calibri"/>
            </a:endParaRPr>
          </a:p>
        </p:txBody>
      </p:sp>
      <p:sp>
        <p:nvSpPr>
          <p:cNvPr id="15" name="TextBox 14"/>
          <p:cNvSpPr txBox="1"/>
          <p:nvPr/>
        </p:nvSpPr>
        <p:spPr>
          <a:xfrm>
            <a:off x="2540004" y="2007054"/>
            <a:ext cx="1910081" cy="1077218"/>
          </a:xfrm>
          <a:prstGeom prst="rect">
            <a:avLst/>
          </a:prstGeom>
          <a:noFill/>
        </p:spPr>
        <p:txBody>
          <a:bodyPr wrap="square" rtlCol="0">
            <a:spAutoFit/>
          </a:bodyPr>
          <a:lstStyle/>
          <a:p>
            <a:pPr defTabSz="815975"/>
            <a:r>
              <a:rPr lang="en-US" sz="1600" dirty="0" smtClean="0">
                <a:solidFill>
                  <a:prstClr val="black"/>
                </a:solidFill>
                <a:latin typeface="Calibri" charset="0"/>
                <a:ea typeface="ＭＳ Ｐゴシック" charset="0"/>
                <a:cs typeface="ＭＳ Ｐゴシック" charset="0"/>
              </a:rPr>
              <a:t>You can plug in</a:t>
            </a:r>
          </a:p>
          <a:p>
            <a:pPr defTabSz="815975"/>
            <a:r>
              <a:rPr lang="en-US" sz="1600" dirty="0" smtClean="0">
                <a:solidFill>
                  <a:prstClr val="black"/>
                </a:solidFill>
                <a:latin typeface="Calibri" charset="0"/>
                <a:ea typeface="ＭＳ Ｐゴシック" charset="0"/>
                <a:cs typeface="ＭＳ Ｐゴシック" charset="0"/>
              </a:rPr>
              <a:t>data preprocessors</a:t>
            </a:r>
          </a:p>
          <a:p>
            <a:pPr defTabSz="815975"/>
            <a:r>
              <a:rPr lang="en-US" sz="1600" dirty="0" smtClean="0">
                <a:solidFill>
                  <a:prstClr val="black"/>
                </a:solidFill>
                <a:latin typeface="Calibri" charset="0"/>
                <a:ea typeface="ＭＳ Ｐゴシック" charset="0"/>
                <a:cs typeface="ＭＳ Ｐゴシック" charset="0"/>
              </a:rPr>
              <a:t>e.g. Apache Avro or format readers</a:t>
            </a:r>
          </a:p>
        </p:txBody>
      </p:sp>
      <p:sp>
        <p:nvSpPr>
          <p:cNvPr id="16" name="TextBox 15"/>
          <p:cNvSpPr txBox="1"/>
          <p:nvPr/>
        </p:nvSpPr>
        <p:spPr>
          <a:xfrm>
            <a:off x="254442" y="4259600"/>
            <a:ext cx="1659328" cy="338554"/>
          </a:xfrm>
          <a:prstGeom prst="rect">
            <a:avLst/>
          </a:prstGeom>
          <a:noFill/>
        </p:spPr>
        <p:txBody>
          <a:bodyPr wrap="none" rtlCol="0">
            <a:spAutoFit/>
          </a:bodyPr>
          <a:lstStyle/>
          <a:p>
            <a:pPr defTabSz="815975"/>
            <a:r>
              <a:rPr lang="en-US" sz="1600" b="1" dirty="0" smtClean="0">
                <a:solidFill>
                  <a:srgbClr val="C00000"/>
                </a:solidFill>
                <a:latin typeface="Calibri" charset="0"/>
                <a:ea typeface="ＭＳ Ｐゴシック" charset="0"/>
                <a:cs typeface="ＭＳ Ｐゴシック" charset="0"/>
              </a:rPr>
              <a:t>MapReduce/Java</a:t>
            </a:r>
            <a:endParaRPr lang="en-US" sz="1600" b="1" dirty="0">
              <a:solidFill>
                <a:srgbClr val="C00000"/>
              </a:solidFill>
              <a:latin typeface="Calibri" charset="0"/>
              <a:ea typeface="ＭＳ Ｐゴシック" charset="0"/>
              <a:cs typeface="ＭＳ Ｐゴシック" charset="0"/>
            </a:endParaRPr>
          </a:p>
        </p:txBody>
      </p:sp>
      <p:sp>
        <p:nvSpPr>
          <p:cNvPr id="17" name="TextBox 16"/>
          <p:cNvSpPr txBox="1"/>
          <p:nvPr/>
        </p:nvSpPr>
        <p:spPr>
          <a:xfrm>
            <a:off x="4327427" y="1221238"/>
            <a:ext cx="714158" cy="400110"/>
          </a:xfrm>
          <a:prstGeom prst="rect">
            <a:avLst/>
          </a:prstGeom>
          <a:solidFill>
            <a:schemeClr val="bg1"/>
          </a:solidFill>
        </p:spPr>
        <p:txBody>
          <a:bodyPr wrap="none" rtlCol="0">
            <a:spAutoFit/>
          </a:bodyPr>
          <a:lstStyle/>
          <a:p>
            <a:pPr defTabSz="815975"/>
            <a:r>
              <a:rPr lang="en-US" sz="2000" b="1" dirty="0" err="1" smtClean="0">
                <a:solidFill>
                  <a:prstClr val="black"/>
                </a:solidFill>
                <a:latin typeface="Calibri" charset="0"/>
                <a:ea typeface="ＭＳ Ｐゴシック" charset="0"/>
                <a:cs typeface="ＭＳ Ｐゴシック" charset="0"/>
              </a:rPr>
              <a:t>stdin</a:t>
            </a:r>
            <a:endParaRPr lang="en-US" sz="2000" b="1" dirty="0">
              <a:solidFill>
                <a:prstClr val="black"/>
              </a:solidFill>
              <a:latin typeface="Calibri" charset="0"/>
              <a:ea typeface="ＭＳ Ｐゴシック" charset="0"/>
              <a:cs typeface="ＭＳ Ｐゴシック" charset="0"/>
            </a:endParaRPr>
          </a:p>
        </p:txBody>
      </p:sp>
      <p:sp>
        <p:nvSpPr>
          <p:cNvPr id="18" name="TextBox 17"/>
          <p:cNvSpPr txBox="1"/>
          <p:nvPr/>
        </p:nvSpPr>
        <p:spPr>
          <a:xfrm>
            <a:off x="4963754" y="2007054"/>
            <a:ext cx="1426993" cy="584776"/>
          </a:xfrm>
          <a:prstGeom prst="rect">
            <a:avLst/>
          </a:prstGeom>
          <a:noFill/>
        </p:spPr>
        <p:txBody>
          <a:bodyPr wrap="none" rtlCol="0">
            <a:spAutoFit/>
          </a:bodyPr>
          <a:lstStyle/>
          <a:p>
            <a:pPr defTabSz="815975"/>
            <a:r>
              <a:rPr lang="en-US" sz="1600" dirty="0" smtClean="0">
                <a:solidFill>
                  <a:prstClr val="black"/>
                </a:solidFill>
                <a:latin typeface="Calibri" charset="0"/>
                <a:ea typeface="ＭＳ Ｐゴシック" charset="0"/>
                <a:cs typeface="ＭＳ Ｐゴシック" charset="0"/>
              </a:rPr>
              <a:t>Event breaking</a:t>
            </a:r>
          </a:p>
          <a:p>
            <a:pPr defTabSz="815975"/>
            <a:r>
              <a:rPr lang="en-US" sz="1600" dirty="0" err="1" smtClean="0">
                <a:solidFill>
                  <a:prstClr val="black"/>
                </a:solidFill>
                <a:latin typeface="Calibri" charset="0"/>
                <a:ea typeface="ＭＳ Ｐゴシック" charset="0"/>
                <a:cs typeface="ＭＳ Ｐゴシック" charset="0"/>
              </a:rPr>
              <a:t>Timestamping</a:t>
            </a:r>
            <a:r>
              <a:rPr lang="en-US" sz="1600" dirty="0" smtClean="0">
                <a:solidFill>
                  <a:prstClr val="black"/>
                </a:solidFill>
                <a:latin typeface="Calibri" charset="0"/>
                <a:ea typeface="ＭＳ Ｐゴシック" charset="0"/>
                <a:cs typeface="ＭＳ Ｐゴシック" charset="0"/>
              </a:rPr>
              <a:t> </a:t>
            </a:r>
          </a:p>
        </p:txBody>
      </p:sp>
      <p:sp>
        <p:nvSpPr>
          <p:cNvPr id="19" name="TextBox 18"/>
          <p:cNvSpPr txBox="1"/>
          <p:nvPr/>
        </p:nvSpPr>
        <p:spPr>
          <a:xfrm>
            <a:off x="7169718" y="1987635"/>
            <a:ext cx="1688683" cy="1077218"/>
          </a:xfrm>
          <a:prstGeom prst="rect">
            <a:avLst/>
          </a:prstGeom>
          <a:noFill/>
        </p:spPr>
        <p:txBody>
          <a:bodyPr wrap="none" rtlCol="0">
            <a:spAutoFit/>
          </a:bodyPr>
          <a:lstStyle/>
          <a:p>
            <a:pPr defTabSz="815975"/>
            <a:r>
              <a:rPr lang="en-US" sz="1600" dirty="0" smtClean="0">
                <a:solidFill>
                  <a:prstClr val="black"/>
                </a:solidFill>
                <a:latin typeface="Calibri" charset="0"/>
                <a:ea typeface="ＭＳ Ｐゴシック" charset="0"/>
                <a:cs typeface="ＭＳ Ｐゴシック" charset="0"/>
              </a:rPr>
              <a:t>Event typing</a:t>
            </a:r>
          </a:p>
          <a:p>
            <a:pPr defTabSz="815975"/>
            <a:r>
              <a:rPr lang="en-US" sz="1600" dirty="0" smtClean="0">
                <a:solidFill>
                  <a:prstClr val="black"/>
                </a:solidFill>
                <a:latin typeface="Calibri" charset="0"/>
                <a:ea typeface="ＭＳ Ｐゴシック" charset="0"/>
                <a:cs typeface="ＭＳ Ｐゴシック" charset="0"/>
              </a:rPr>
              <a:t>Lookups</a:t>
            </a:r>
          </a:p>
          <a:p>
            <a:pPr defTabSz="815975"/>
            <a:r>
              <a:rPr lang="en-US" sz="1600" dirty="0" smtClean="0">
                <a:solidFill>
                  <a:prstClr val="black"/>
                </a:solidFill>
                <a:latin typeface="Calibri" charset="0"/>
                <a:ea typeface="ＭＳ Ｐゴシック" charset="0"/>
                <a:cs typeface="ＭＳ Ｐゴシック" charset="0"/>
              </a:rPr>
              <a:t>Tagging</a:t>
            </a:r>
          </a:p>
          <a:p>
            <a:pPr defTabSz="815975"/>
            <a:r>
              <a:rPr lang="en-US" sz="1600" dirty="0" smtClean="0">
                <a:solidFill>
                  <a:prstClr val="black"/>
                </a:solidFill>
                <a:latin typeface="Calibri" charset="0"/>
                <a:ea typeface="ＭＳ Ｐゴシック" charset="0"/>
                <a:cs typeface="ＭＳ Ｐゴシック" charset="0"/>
              </a:rPr>
              <a:t>Search processors</a:t>
            </a:r>
          </a:p>
        </p:txBody>
      </p:sp>
      <p:sp>
        <p:nvSpPr>
          <p:cNvPr id="20" name="TextBox 19"/>
          <p:cNvSpPr txBox="1"/>
          <p:nvPr/>
        </p:nvSpPr>
        <p:spPr>
          <a:xfrm>
            <a:off x="7680577" y="4253404"/>
            <a:ext cx="1261884" cy="830997"/>
          </a:xfrm>
          <a:prstGeom prst="rect">
            <a:avLst/>
          </a:prstGeom>
          <a:solidFill>
            <a:srgbClr val="FFFFFF"/>
          </a:solidFill>
        </p:spPr>
        <p:txBody>
          <a:bodyPr wrap="none" rtlCol="0">
            <a:spAutoFit/>
          </a:bodyPr>
          <a:lstStyle/>
          <a:p>
            <a:pPr defTabSz="815975"/>
            <a:r>
              <a:rPr lang="en-US" sz="1600" b="1" dirty="0">
                <a:solidFill>
                  <a:srgbClr val="65A637"/>
                </a:solidFill>
                <a:latin typeface="Calibri" charset="0"/>
                <a:ea typeface="ＭＳ Ｐゴシック" charset="0"/>
                <a:cs typeface="ＭＳ Ｐゴシック" charset="0"/>
              </a:rPr>
              <a:t>s</a:t>
            </a:r>
            <a:r>
              <a:rPr lang="en-US" sz="1600" b="1" dirty="0" smtClean="0">
                <a:solidFill>
                  <a:srgbClr val="65A637"/>
                </a:solidFill>
                <a:latin typeface="Calibri" charset="0"/>
                <a:ea typeface="ＭＳ Ｐゴシック" charset="0"/>
                <a:cs typeface="ＭＳ Ｐゴシック" charset="0"/>
              </a:rPr>
              <a:t>plunkd/C++</a:t>
            </a:r>
          </a:p>
          <a:p>
            <a:pPr defTabSz="815975"/>
            <a:endParaRPr lang="en-US" sz="1600" b="1" dirty="0">
              <a:solidFill>
                <a:srgbClr val="65A637"/>
              </a:solidFill>
              <a:latin typeface="Calibri" charset="0"/>
              <a:ea typeface="ＭＳ Ｐゴシック" charset="0"/>
              <a:cs typeface="ＭＳ Ｐゴシック" charset="0"/>
            </a:endParaRPr>
          </a:p>
          <a:p>
            <a:pPr defTabSz="815975"/>
            <a:endParaRPr lang="en-US" sz="1600" b="1" dirty="0">
              <a:solidFill>
                <a:srgbClr val="65A637"/>
              </a:solidFill>
              <a:latin typeface="Calibri" charset="0"/>
              <a:ea typeface="ＭＳ Ｐゴシック" charset="0"/>
              <a:cs typeface="ＭＳ Ｐゴシック" charset="0"/>
            </a:endParaRPr>
          </a:p>
        </p:txBody>
      </p:sp>
      <p:sp>
        <p:nvSpPr>
          <p:cNvPr id="21" name="Rectangle 20"/>
          <p:cNvSpPr/>
          <p:nvPr/>
        </p:nvSpPr>
        <p:spPr>
          <a:xfrm>
            <a:off x="4810542" y="1063230"/>
            <a:ext cx="4142631" cy="3564430"/>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5975"/>
            <a:endParaRPr lang="en-US" sz="1600">
              <a:solidFill>
                <a:prstClr val="white"/>
              </a:solidFill>
              <a:latin typeface="Calibri"/>
            </a:endParaRPr>
          </a:p>
        </p:txBody>
      </p:sp>
      <p:cxnSp>
        <p:nvCxnSpPr>
          <p:cNvPr id="22" name="Straight Connector 21"/>
          <p:cNvCxnSpPr/>
          <p:nvPr/>
        </p:nvCxnSpPr>
        <p:spPr>
          <a:xfrm flipH="1">
            <a:off x="4012422" y="1655858"/>
            <a:ext cx="1113860" cy="0"/>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8275037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01116"/>
            <a:ext cx="5515174" cy="502897"/>
          </a:xfrm>
        </p:spPr>
        <p:txBody>
          <a:bodyPr>
            <a:normAutofit/>
          </a:bodyPr>
          <a:lstStyle/>
          <a:p>
            <a:r>
              <a:rPr lang="en-US" dirty="0" smtClean="0"/>
              <a:t>Demos</a:t>
            </a:r>
            <a:endParaRPr lang="en-US" dirty="0"/>
          </a:p>
        </p:txBody>
      </p:sp>
    </p:spTree>
    <p:extLst>
      <p:ext uri="{BB962C8B-B14F-4D97-AF65-F5344CB8AC3E}">
        <p14:creationId xmlns:p14="http://schemas.microsoft.com/office/powerpoint/2010/main" val="42112188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Benefit</a:t>
            </a:r>
            <a:endParaRPr lang="en-US" dirty="0"/>
          </a:p>
        </p:txBody>
      </p:sp>
      <p:sp>
        <p:nvSpPr>
          <p:cNvPr id="3" name="Content Placeholder 2"/>
          <p:cNvSpPr>
            <a:spLocks noGrp="1"/>
          </p:cNvSpPr>
          <p:nvPr>
            <p:ph sz="quarter" idx="10"/>
          </p:nvPr>
        </p:nvSpPr>
        <p:spPr/>
        <p:txBody>
          <a:bodyPr/>
          <a:lstStyle/>
          <a:p>
            <a:r>
              <a:rPr lang="en-US" dirty="0" smtClean="0"/>
              <a:t>MTTR</a:t>
            </a:r>
          </a:p>
          <a:p>
            <a:r>
              <a:rPr lang="en-US" dirty="0" smtClean="0"/>
              <a:t>Automation</a:t>
            </a:r>
          </a:p>
          <a:p>
            <a:r>
              <a:rPr lang="en-US" dirty="0" smtClean="0"/>
              <a:t>Reduction in skillset </a:t>
            </a:r>
          </a:p>
          <a:p>
            <a:r>
              <a:rPr lang="en-US" smtClean="0"/>
              <a:t>Fewer </a:t>
            </a:r>
            <a:r>
              <a:rPr lang="en-US" smtClean="0"/>
              <a:t>admins</a:t>
            </a:r>
            <a:endParaRPr lang="en-US" dirty="0" smtClean="0"/>
          </a:p>
          <a:p>
            <a:r>
              <a:rPr lang="en-US" dirty="0" smtClean="0"/>
              <a:t>More SME</a:t>
            </a:r>
            <a:endParaRPr lang="en-US" dirty="0"/>
          </a:p>
        </p:txBody>
      </p:sp>
      <p:sp>
        <p:nvSpPr>
          <p:cNvPr id="4" name="Footer Placeholder 3"/>
          <p:cNvSpPr>
            <a:spLocks noGrp="1"/>
          </p:cNvSpPr>
          <p:nvPr>
            <p:ph type="ftr" sz="quarter" idx="11"/>
          </p:nvPr>
        </p:nvSpPr>
        <p:spPr/>
        <p:txBody>
          <a:bodyPr/>
          <a:lstStyle/>
          <a:p>
            <a:pPr>
              <a:defRPr/>
            </a:pPr>
            <a:r>
              <a:rPr lang="en-US" smtClean="0"/>
              <a:t>Presentation title (optional)</a:t>
            </a:r>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34</a:t>
            </a:fld>
            <a:endParaRPr lang="en-US"/>
          </a:p>
        </p:txBody>
      </p:sp>
    </p:spTree>
    <p:extLst>
      <p:ext uri="{BB962C8B-B14F-4D97-AF65-F5344CB8AC3E}">
        <p14:creationId xmlns:p14="http://schemas.microsoft.com/office/powerpoint/2010/main" val="1551985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Engineering </a:t>
            </a:r>
            <a:br>
              <a:rPr lang="en-US" dirty="0" smtClean="0"/>
            </a:br>
            <a:r>
              <a:rPr lang="en-US" dirty="0" smtClean="0"/>
              <a:t>&amp; Technical Operations</a:t>
            </a:r>
            <a:endParaRPr lang="en-US" dirty="0"/>
          </a:p>
        </p:txBody>
      </p:sp>
    </p:spTree>
    <p:extLst>
      <p:ext uri="{BB962C8B-B14F-4D97-AF65-F5344CB8AC3E}">
        <p14:creationId xmlns:p14="http://schemas.microsoft.com/office/powerpoint/2010/main" val="38326083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86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0"/>
          </p:nvPr>
        </p:nvSpPr>
        <p:spPr/>
        <p:txBody>
          <a:bodyPr/>
          <a:lstStyle/>
          <a:p>
            <a:r>
              <a:rPr lang="en-US" sz="2000" dirty="0" smtClean="0"/>
              <a:t>Experimentation / Inquisition</a:t>
            </a:r>
          </a:p>
          <a:p>
            <a:r>
              <a:rPr lang="en-US" sz="2000" dirty="0" smtClean="0"/>
              <a:t>Define KPI</a:t>
            </a:r>
          </a:p>
          <a:p>
            <a:r>
              <a:rPr lang="en-US" sz="2000" dirty="0" smtClean="0"/>
              <a:t>Model Steady State</a:t>
            </a:r>
          </a:p>
          <a:p>
            <a:r>
              <a:rPr lang="en-US" sz="2000" dirty="0" smtClean="0"/>
              <a:t>Predict Capacity</a:t>
            </a:r>
          </a:p>
          <a:p>
            <a:r>
              <a:rPr lang="en-US" sz="2000" strike="sngStrike" dirty="0" smtClean="0"/>
              <a:t>Effect without Causation</a:t>
            </a:r>
          </a:p>
          <a:p>
            <a:endParaRPr lang="en-US" dirty="0" smtClean="0"/>
          </a:p>
        </p:txBody>
      </p:sp>
      <p:pic>
        <p:nvPicPr>
          <p:cNvPr id="6" name="Picture 5" descr="711px-Witch-scen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726" y="1021556"/>
            <a:ext cx="4653662" cy="2945355"/>
          </a:xfrm>
          <a:prstGeom prst="rect">
            <a:avLst/>
          </a:prstGeom>
        </p:spPr>
      </p:pic>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8"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4</a:t>
            </a:fld>
            <a:endParaRPr lang="en-US" dirty="0"/>
          </a:p>
        </p:txBody>
      </p:sp>
    </p:spTree>
    <p:extLst>
      <p:ext uri="{BB962C8B-B14F-4D97-AF65-F5344CB8AC3E}">
        <p14:creationId xmlns:p14="http://schemas.microsoft.com/office/powerpoint/2010/main" val="1080286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sz="quarter" idx="10"/>
          </p:nvPr>
        </p:nvSpPr>
        <p:spPr/>
        <p:txBody>
          <a:bodyPr/>
          <a:lstStyle/>
          <a:p>
            <a:r>
              <a:rPr lang="en-US" sz="2000" dirty="0" smtClean="0"/>
              <a:t>Track</a:t>
            </a:r>
          </a:p>
          <a:p>
            <a:r>
              <a:rPr lang="en-US" sz="2000" dirty="0" smtClean="0"/>
              <a:t>Alarm (real time)</a:t>
            </a:r>
          </a:p>
          <a:p>
            <a:r>
              <a:rPr lang="en-US" sz="2000" dirty="0" smtClean="0"/>
              <a:t>Report (coffee time)</a:t>
            </a:r>
          </a:p>
          <a:p>
            <a:r>
              <a:rPr lang="en-US" sz="2000" dirty="0" smtClean="0"/>
              <a:t>Visualize </a:t>
            </a:r>
          </a:p>
          <a:p>
            <a:r>
              <a:rPr lang="en-US" sz="2000" dirty="0" smtClean="0"/>
              <a:t>Paper-cuts vs. </a:t>
            </a:r>
            <a:r>
              <a:rPr lang="en-US" sz="2000" dirty="0"/>
              <a:t>Antennas</a:t>
            </a:r>
            <a:endParaRPr lang="en-US" sz="2000" dirty="0" smtClean="0"/>
          </a:p>
          <a:p>
            <a:endParaRPr lang="en-US" sz="2000" dirty="0"/>
          </a:p>
        </p:txBody>
      </p:sp>
      <p:pic>
        <p:nvPicPr>
          <p:cNvPr id="6" name="Picture 5"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53" y="571214"/>
            <a:ext cx="5410200" cy="4057650"/>
          </a:xfrm>
          <a:prstGeom prst="rect">
            <a:avLst/>
          </a:prstGeom>
        </p:spPr>
      </p:pic>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
        <p:nvSpPr>
          <p:cNvPr id="8"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5</a:t>
            </a:fld>
            <a:endParaRPr lang="en-US" dirty="0"/>
          </a:p>
        </p:txBody>
      </p:sp>
    </p:spTree>
    <p:extLst>
      <p:ext uri="{BB962C8B-B14F-4D97-AF65-F5344CB8AC3E}">
        <p14:creationId xmlns:p14="http://schemas.microsoft.com/office/powerpoint/2010/main" val="1366837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Comcast IPCDN Summary</a:t>
            </a:r>
          </a:p>
        </p:txBody>
      </p:sp>
      <p:sp>
        <p:nvSpPr>
          <p:cNvPr id="3" name="Content Placeholder 2"/>
          <p:cNvSpPr>
            <a:spLocks noGrp="1"/>
          </p:cNvSpPr>
          <p:nvPr>
            <p:ph sz="quarter" idx="10"/>
          </p:nvPr>
        </p:nvSpPr>
        <p:spPr>
          <a:xfrm>
            <a:off x="458787" y="960174"/>
            <a:ext cx="8229600" cy="3607308"/>
          </a:xfrm>
        </p:spPr>
        <p:txBody>
          <a:bodyPr/>
          <a:lstStyle/>
          <a:p>
            <a:pPr>
              <a:spcAft>
                <a:spcPts val="0"/>
              </a:spcAft>
              <a:buSzPct val="45000"/>
              <a:buFont typeface="StarSymbol" charset="0"/>
              <a:buChar char="●"/>
            </a:pPr>
            <a:r>
              <a:rPr lang="en-US" sz="2000" b="1" dirty="0"/>
              <a:t>C</a:t>
            </a:r>
            <a:r>
              <a:rPr lang="en-US" sz="2000" dirty="0"/>
              <a:t>omcast </a:t>
            </a:r>
            <a:r>
              <a:rPr lang="en-US" sz="2000" b="1" dirty="0"/>
              <a:t>C</a:t>
            </a:r>
            <a:r>
              <a:rPr lang="en-US" sz="2000" dirty="0"/>
              <a:t>ontent </a:t>
            </a:r>
            <a:r>
              <a:rPr lang="en-US" sz="2000" b="1" dirty="0"/>
              <a:t>R</a:t>
            </a:r>
            <a:r>
              <a:rPr lang="en-US" sz="2000" dirty="0"/>
              <a:t>outer</a:t>
            </a:r>
          </a:p>
          <a:p>
            <a:pPr lvl="4">
              <a:spcBef>
                <a:spcPts val="1000"/>
              </a:spcBef>
              <a:spcAft>
                <a:spcPts val="0"/>
              </a:spcAft>
              <a:buSzPct val="75000"/>
              <a:buFont typeface="StarSymbol" charset="0"/>
              <a:buChar char="–"/>
            </a:pPr>
            <a:r>
              <a:rPr lang="en-US" sz="1800" dirty="0"/>
              <a:t>Stateless</a:t>
            </a:r>
          </a:p>
          <a:p>
            <a:pPr lvl="4">
              <a:spcBef>
                <a:spcPts val="1000"/>
              </a:spcBef>
              <a:spcAft>
                <a:spcPts val="1138"/>
              </a:spcAft>
              <a:buSzPct val="75000"/>
              <a:buFont typeface="StarSymbol" charset="0"/>
              <a:buChar char="–"/>
            </a:pPr>
            <a:r>
              <a:rPr lang="en-US" sz="1800" dirty="0"/>
              <a:t>DNS Round Robin</a:t>
            </a:r>
          </a:p>
          <a:p>
            <a:pPr>
              <a:spcAft>
                <a:spcPts val="1425"/>
              </a:spcAft>
              <a:buSzPct val="45000"/>
              <a:buFont typeface="StarSymbol" charset="0"/>
              <a:buChar char="●"/>
            </a:pPr>
            <a:r>
              <a:rPr lang="en-US" sz="2000" b="1" dirty="0"/>
              <a:t>Rascal </a:t>
            </a:r>
            <a:r>
              <a:rPr lang="en-US" sz="2000" dirty="0"/>
              <a:t>Health Monitoring</a:t>
            </a:r>
          </a:p>
          <a:p>
            <a:pPr>
              <a:spcAft>
                <a:spcPts val="1425"/>
              </a:spcAft>
              <a:buSzPct val="45000"/>
              <a:buFont typeface="StarSymbol" charset="0"/>
              <a:buChar char="●"/>
            </a:pPr>
            <a:r>
              <a:rPr lang="en-US" sz="2000" b="1" dirty="0"/>
              <a:t>12 Monkeys</a:t>
            </a:r>
            <a:r>
              <a:rPr lang="en-US" sz="2000" dirty="0"/>
              <a:t> Configuration Management</a:t>
            </a:r>
          </a:p>
          <a:p>
            <a:pPr>
              <a:spcAft>
                <a:spcPts val="1425"/>
              </a:spcAft>
              <a:buSzPct val="45000"/>
              <a:buFont typeface="StarSymbol" charset="0"/>
              <a:buChar char="●"/>
            </a:pPr>
            <a:r>
              <a:rPr lang="en-US" sz="2000" b="1" dirty="0" smtClean="0"/>
              <a:t>ATS</a:t>
            </a:r>
            <a:r>
              <a:rPr lang="en-US" sz="2000" dirty="0" smtClean="0"/>
              <a:t> </a:t>
            </a:r>
            <a:r>
              <a:rPr lang="en-US" sz="2000" dirty="0"/>
              <a:t>Caches</a:t>
            </a:r>
          </a:p>
          <a:p>
            <a:pPr lvl="0">
              <a:spcAft>
                <a:spcPts val="1425"/>
              </a:spcAft>
              <a:buSzPct val="45000"/>
              <a:buFont typeface="StarSymbol" charset="0"/>
              <a:buChar char="●"/>
            </a:pPr>
            <a:r>
              <a:rPr lang="en-US" sz="2000" b="1" dirty="0" err="1" smtClean="0">
                <a:solidFill>
                  <a:srgbClr val="000000"/>
                </a:solidFill>
              </a:rPr>
              <a:t>Splunk</a:t>
            </a:r>
            <a:r>
              <a:rPr lang="en-US" sz="2000" dirty="0" smtClean="0">
                <a:solidFill>
                  <a:srgbClr val="000000"/>
                </a:solidFill>
              </a:rPr>
              <a:t> </a:t>
            </a:r>
            <a:r>
              <a:rPr lang="en-US" sz="2000" dirty="0">
                <a:solidFill>
                  <a:srgbClr val="000000"/>
                </a:solidFill>
              </a:rPr>
              <a:t>Machine Data (Log) Collection and Analytics</a:t>
            </a:r>
          </a:p>
          <a:p>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6</a:t>
            </a:fld>
            <a:endParaRPr lang="en-US"/>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23697821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Comcast Content Router (CCR)</a:t>
            </a:r>
            <a:endParaRPr lang="en-US" dirty="0"/>
          </a:p>
        </p:txBody>
      </p:sp>
      <p:sp>
        <p:nvSpPr>
          <p:cNvPr id="3" name="Content Placeholder 2"/>
          <p:cNvSpPr>
            <a:spLocks noGrp="1"/>
          </p:cNvSpPr>
          <p:nvPr>
            <p:ph idx="4294967295"/>
          </p:nvPr>
        </p:nvSpPr>
        <p:spPr>
          <a:xfrm>
            <a:off x="427903" y="935937"/>
            <a:ext cx="8138331" cy="3394472"/>
          </a:xfrm>
          <a:prstGeom prst="rect">
            <a:avLst/>
          </a:prstGeom>
        </p:spPr>
        <p:txBody>
          <a:bodyPr>
            <a:noAutofit/>
          </a:bodyPr>
          <a:lstStyle/>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Tomcat Java application built in-house</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Multiple </a:t>
            </a:r>
            <a:r>
              <a:rPr lang="en-US" sz="2000" dirty="0"/>
              <a:t>VMs around the country in DNS Round Robin</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Routes “by” DNS, HTTP 302, or REST</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Can route based on:</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err="1"/>
              <a:t>Regexp</a:t>
            </a:r>
            <a:r>
              <a:rPr lang="en-US" sz="1800" dirty="0"/>
              <a:t> on URL host name (DNS and HTTP 302 redirect)</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err="1"/>
              <a:t>Regexp</a:t>
            </a:r>
            <a:r>
              <a:rPr lang="en-US" sz="1800" dirty="0"/>
              <a:t> on URL Path and headers (HTTP 302 redirect)</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Client location</a:t>
            </a:r>
          </a:p>
          <a:p>
            <a:pPr marL="1293813" lvl="2" indent="-2857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600" dirty="0"/>
              <a:t>Coverage Zone File from network</a:t>
            </a:r>
          </a:p>
          <a:p>
            <a:pPr marL="1293813" lvl="2" indent="-2857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600" dirty="0" smtClean="0"/>
              <a:t>Geo </a:t>
            </a:r>
            <a:r>
              <a:rPr lang="en-US" sz="1600" dirty="0"/>
              <a:t>IP lookup</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Edge cache health </a:t>
            </a:r>
          </a:p>
          <a:p>
            <a:pPr marL="862013" lvl="1" indent="-322263">
              <a:buSzPct val="7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Edge cache </a:t>
            </a:r>
            <a:r>
              <a:rPr lang="en-US" sz="1800" dirty="0" smtClean="0"/>
              <a:t>load</a:t>
            </a:r>
          </a:p>
        </p:txBody>
      </p:sp>
      <p:pic>
        <p:nvPicPr>
          <p:cNvPr id="4" name="Picture 3" descr="j03092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372" y="3270645"/>
            <a:ext cx="1926189" cy="1264864"/>
          </a:xfrm>
          <a:prstGeom prst="rect">
            <a:avLst/>
          </a:prstGeom>
        </p:spPr>
      </p:pic>
      <p:sp>
        <p:nvSpPr>
          <p:cNvPr id="8" name="Quad Arrow 7"/>
          <p:cNvSpPr/>
          <p:nvPr/>
        </p:nvSpPr>
        <p:spPr>
          <a:xfrm>
            <a:off x="6540293" y="2662569"/>
            <a:ext cx="1216152" cy="1216152"/>
          </a:xfrm>
          <a:prstGeom prst="quad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7</a:t>
            </a:fld>
            <a:endParaRPr lang="en-US" dirty="0"/>
          </a:p>
        </p:txBody>
      </p:sp>
      <p:sp>
        <p:nvSpPr>
          <p:cNvPr id="7"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850154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Rascal</a:t>
            </a:r>
            <a:endParaRPr lang="en-US" dirty="0"/>
          </a:p>
        </p:txBody>
      </p:sp>
      <p:sp>
        <p:nvSpPr>
          <p:cNvPr id="3" name="Content Placeholder 2"/>
          <p:cNvSpPr>
            <a:spLocks noGrp="1"/>
          </p:cNvSpPr>
          <p:nvPr>
            <p:ph sz="quarter" idx="10"/>
          </p:nvPr>
        </p:nvSpPr>
        <p:spPr>
          <a:xfrm>
            <a:off x="338666" y="919693"/>
            <a:ext cx="8805333" cy="3607308"/>
          </a:xfrm>
        </p:spPr>
        <p:txBody>
          <a:bodyPr/>
          <a:lstStyle/>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smtClean="0"/>
              <a:t>HTTP </a:t>
            </a:r>
            <a:r>
              <a:rPr lang="en-US" sz="2000" dirty="0"/>
              <a:t>GETs vital stats from each cache every 5 seconds</a:t>
            </a:r>
          </a:p>
          <a:p>
            <a:pPr marL="1484313" lvl="1" indent="-568325">
              <a:spcAft>
                <a:spcPts val="600"/>
              </a:spcAft>
              <a:buFont typeface="Times New Roman"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Modified </a:t>
            </a:r>
            <a:r>
              <a:rPr lang="en-US" sz="1800" dirty="0" err="1"/>
              <a:t>stats_over_http</a:t>
            </a:r>
            <a:r>
              <a:rPr lang="en-US" sz="1800" dirty="0"/>
              <a:t> plugin on caches exposes app &amp;</a:t>
            </a:r>
            <a:r>
              <a:rPr lang="en-US" sz="1800" dirty="0" smtClean="0"/>
              <a:t> </a:t>
            </a:r>
            <a:r>
              <a:rPr lang="en-US" sz="1800" dirty="0"/>
              <a:t>system stats</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Determines and exposes state of caches to CRs </a:t>
            </a:r>
          </a:p>
          <a:p>
            <a:pPr marL="430213" indent="-323850">
              <a:spcBef>
                <a:spcPts val="1000"/>
              </a:spcBef>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Can allow for real time monitoring / graphing of CDN</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Can Expose 5 min </a:t>
            </a:r>
            <a:r>
              <a:rPr lang="en-US" sz="2000" dirty="0" err="1"/>
              <a:t>avg</a:t>
            </a:r>
            <a:r>
              <a:rPr lang="en-US" sz="2000" dirty="0"/>
              <a:t>/min/max to NE&amp;TO Service Performance DB</a:t>
            </a:r>
          </a:p>
          <a:p>
            <a:pPr marL="430213" indent="-323850">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Redundant by having 2 instances running independent of each other</a:t>
            </a:r>
          </a:p>
          <a:p>
            <a:pPr marL="1484313" lvl="1" indent="-568325">
              <a:buFont typeface="Times New Roman"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1800" dirty="0"/>
              <a:t>CRs pick one randomly</a:t>
            </a:r>
          </a:p>
          <a:p>
            <a:endParaRPr lang="en-US" dirty="0"/>
          </a:p>
        </p:txBody>
      </p:sp>
      <p:sp>
        <p:nvSpPr>
          <p:cNvPr id="5" name="Slide Number Placeholder 4"/>
          <p:cNvSpPr>
            <a:spLocks noGrp="1"/>
          </p:cNvSpPr>
          <p:nvPr>
            <p:ph type="sldNum" sz="quarter" idx="12"/>
          </p:nvPr>
        </p:nvSpPr>
        <p:spPr/>
        <p:txBody>
          <a:bodyPr/>
          <a:lstStyle/>
          <a:p>
            <a:fld id="{E73DD6C2-2E78-E144-898F-830B271C1F0E}" type="slidenum">
              <a:rPr lang="en-US" smtClean="0"/>
              <a:pPr/>
              <a:t>8</a:t>
            </a:fld>
            <a:endParaRPr lang="en-US"/>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1405023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Configuration Management</a:t>
            </a:r>
          </a:p>
        </p:txBody>
      </p:sp>
      <p:sp>
        <p:nvSpPr>
          <p:cNvPr id="3" name="Content Placeholder 2"/>
          <p:cNvSpPr>
            <a:spLocks noGrp="1"/>
          </p:cNvSpPr>
          <p:nvPr>
            <p:ph idx="4294967295"/>
          </p:nvPr>
        </p:nvSpPr>
        <p:spPr>
          <a:xfrm>
            <a:off x="427903" y="935937"/>
            <a:ext cx="8636720" cy="3394472"/>
          </a:xfrm>
          <a:prstGeom prst="rect">
            <a:avLst/>
          </a:prstGeom>
        </p:spPr>
        <p:txBody>
          <a:bodyPr>
            <a:normAutofit/>
          </a:bodyPr>
          <a:lstStyle/>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Twelve Monkeys tool </a:t>
            </a:r>
            <a:r>
              <a:rPr lang="en-US" sz="2000" dirty="0" smtClean="0"/>
              <a:t>built </a:t>
            </a:r>
            <a:r>
              <a:rPr lang="en-US" sz="2000" dirty="0"/>
              <a:t>in-</a:t>
            </a:r>
            <a:r>
              <a:rPr lang="en-US" sz="2000" dirty="0" smtClean="0"/>
              <a:t>house</a:t>
            </a:r>
            <a:endParaRPr lang="en-US" sz="2000" dirty="0"/>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Web based </a:t>
            </a:r>
            <a:r>
              <a:rPr lang="en-US" sz="2000" dirty="0" err="1"/>
              <a:t>jQuery</a:t>
            </a:r>
            <a:r>
              <a:rPr lang="en-US" sz="2000" dirty="0"/>
              <a:t> UI</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err="1"/>
              <a:t>Mojolicious</a:t>
            </a:r>
            <a:r>
              <a:rPr lang="en-US" sz="2000" dirty="0"/>
              <a:t> Perl framework</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MySQL database</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REST interfaces</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Integrated into standard Ops methods and best practices from day one</a:t>
            </a:r>
          </a:p>
          <a:p>
            <a:pPr marL="430213" indent="-323850">
              <a:spcAft>
                <a:spcPts val="600"/>
              </a:spcAft>
              <a:buSzPct val="45000"/>
              <a:buFont typeface="StarSymbo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410700" algn="l"/>
              </a:tabLst>
            </a:pPr>
            <a:r>
              <a:rPr lang="en-US" sz="2000" dirty="0"/>
              <a:t>Monitoring from Health Protocol through Rascal server</a:t>
            </a:r>
          </a:p>
          <a:p>
            <a:pPr marL="0" indent="0">
              <a:buNone/>
            </a:pPr>
            <a:endParaRPr lang="en-US" sz="2000" dirty="0"/>
          </a:p>
        </p:txBody>
      </p:sp>
      <p:pic>
        <p:nvPicPr>
          <p:cNvPr id="4" name="Picture 3" descr="tm_server_stat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235" y="179936"/>
            <a:ext cx="3365388" cy="1583231"/>
          </a:xfrm>
          <a:prstGeom prst="rect">
            <a:avLst/>
          </a:prstGeom>
        </p:spPr>
      </p:pic>
      <p:sp>
        <p:nvSpPr>
          <p:cNvPr id="5" name="Slide Number Placeholder 4"/>
          <p:cNvSpPr>
            <a:spLocks noGrp="1"/>
          </p:cNvSpPr>
          <p:nvPr>
            <p:ph type="sldNum" sz="quarter" idx="12"/>
          </p:nvPr>
        </p:nvSpPr>
        <p:spPr>
          <a:xfrm>
            <a:off x="458788" y="4860131"/>
            <a:ext cx="296862" cy="171450"/>
          </a:xfrm>
        </p:spPr>
        <p:txBody>
          <a:bodyPr/>
          <a:lstStyle/>
          <a:p>
            <a:fld id="{E73DD6C2-2E78-E144-898F-830B271C1F0E}" type="slidenum">
              <a:rPr lang="en-US" smtClean="0"/>
              <a:pPr/>
              <a:t>9</a:t>
            </a:fld>
            <a:endParaRPr lang="en-US" dirty="0"/>
          </a:p>
        </p:txBody>
      </p:sp>
      <p:sp>
        <p:nvSpPr>
          <p:cNvPr id="6" name="Footer Placeholder 3"/>
          <p:cNvSpPr>
            <a:spLocks noGrp="1"/>
          </p:cNvSpPr>
          <p:nvPr>
            <p:ph type="ftr" sz="quarter" idx="11"/>
          </p:nvPr>
        </p:nvSpPr>
        <p:spPr>
          <a:xfrm>
            <a:off x="857253" y="4860131"/>
            <a:ext cx="5001680" cy="171450"/>
          </a:xfrm>
        </p:spPr>
        <p:txBody>
          <a:bodyPr/>
          <a:lstStyle/>
          <a:p>
            <a:pPr>
              <a:defRPr/>
            </a:pPr>
            <a:r>
              <a:rPr lang="en-US" dirty="0" smtClean="0"/>
              <a:t>How Comcast Turns Big Data Into Real-Time </a:t>
            </a:r>
            <a:r>
              <a:rPr lang="en-US" dirty="0"/>
              <a:t>Operational Insights | Strata </a:t>
            </a:r>
            <a:r>
              <a:rPr lang="en-US" dirty="0" smtClean="0"/>
              <a:t>| February 2014 </a:t>
            </a:r>
            <a:endParaRPr lang="en-US" dirty="0"/>
          </a:p>
        </p:txBody>
      </p:sp>
    </p:spTree>
    <p:extLst>
      <p:ext uri="{BB962C8B-B14F-4D97-AF65-F5344CB8AC3E}">
        <p14:creationId xmlns:p14="http://schemas.microsoft.com/office/powerpoint/2010/main" val="4272753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mcast_PPT_20130711">
  <a:themeElements>
    <a:clrScheme name="Comcast">
      <a:dk1>
        <a:srgbClr val="000000"/>
      </a:dk1>
      <a:lt1>
        <a:srgbClr val="FFFFFF"/>
      </a:lt1>
      <a:dk2>
        <a:srgbClr val="54585A"/>
      </a:dk2>
      <a:lt2>
        <a:srgbClr val="97999B"/>
      </a:lt2>
      <a:accent1>
        <a:srgbClr val="0050B9"/>
      </a:accent1>
      <a:accent2>
        <a:srgbClr val="003359"/>
      </a:accent2>
      <a:accent3>
        <a:srgbClr val="007377"/>
      </a:accent3>
      <a:accent4>
        <a:srgbClr val="6F5091"/>
      </a:accent4>
      <a:accent5>
        <a:srgbClr val="E87722"/>
      </a:accent5>
      <a:accent6>
        <a:srgbClr val="FFB81C"/>
      </a:accent6>
      <a:hlink>
        <a:srgbClr val="0050B9"/>
      </a:hlink>
      <a:folHlink>
        <a:srgbClr val="6F5091"/>
      </a:folHlink>
    </a:clrScheme>
    <a:fontScheme name="XFN_PowerPoint_2010">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XFN_PowerPoint_2010 1">
        <a:dk1>
          <a:srgbClr val="000000"/>
        </a:dk1>
        <a:lt1>
          <a:srgbClr val="FFFFFF"/>
        </a:lt1>
        <a:dk2>
          <a:srgbClr val="C8001D"/>
        </a:dk2>
        <a:lt2>
          <a:srgbClr val="808080"/>
        </a:lt2>
        <a:accent1>
          <a:srgbClr val="C8001D"/>
        </a:accent1>
        <a:accent2>
          <a:srgbClr val="FFCB00"/>
        </a:accent2>
        <a:accent3>
          <a:srgbClr val="FFFFFF"/>
        </a:accent3>
        <a:accent4>
          <a:srgbClr val="000000"/>
        </a:accent4>
        <a:accent5>
          <a:srgbClr val="E0AAAB"/>
        </a:accent5>
        <a:accent6>
          <a:srgbClr val="E7B800"/>
        </a:accent6>
        <a:hlink>
          <a:srgbClr val="5A5A5C"/>
        </a:hlink>
        <a:folHlink>
          <a:srgbClr val="15C4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Comcast_PPT_20130711</Template>
  <TotalTime>1707</TotalTime>
  <Words>2957</Words>
  <Application>Microsoft Macintosh PowerPoint</Application>
  <PresentationFormat>On-screen Show (16:9)</PresentationFormat>
  <Paragraphs>347</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Comcast_PPT_20130711</vt:lpstr>
      <vt:lpstr>National Engineering  &amp; Technical Operations</vt:lpstr>
      <vt:lpstr>Speakers</vt:lpstr>
      <vt:lpstr>Agenda</vt:lpstr>
      <vt:lpstr>Methods</vt:lpstr>
      <vt:lpstr>Procedures</vt:lpstr>
      <vt:lpstr>Comcast IPCDN Summary</vt:lpstr>
      <vt:lpstr>The Comcast Content Router (CCR)</vt:lpstr>
      <vt:lpstr>Rascal</vt:lpstr>
      <vt:lpstr>Configuration Management</vt:lpstr>
      <vt:lpstr>The Caches - Software</vt:lpstr>
      <vt:lpstr>Machine Data Files and Reporting</vt:lpstr>
      <vt:lpstr>Demos</vt:lpstr>
      <vt:lpstr>Splunk is a Different Approach for Raw Unstructured Big Data</vt:lpstr>
      <vt:lpstr>Inside Search-time Knowledge Extraction</vt:lpstr>
      <vt:lpstr>Real-time Analytics with Managed Forwarders</vt:lpstr>
      <vt:lpstr>Data Models and Pivot</vt:lpstr>
      <vt:lpstr>Integration Methods</vt:lpstr>
      <vt:lpstr>Winter Olympic Games 2014 in Sochi</vt:lpstr>
      <vt:lpstr>A Good Day in Content</vt:lpstr>
      <vt:lpstr>What it Feels Like to Broadcast the Olympics</vt:lpstr>
      <vt:lpstr>Ingesting Data from Sochi</vt:lpstr>
      <vt:lpstr>Working with Multiple Providers for Sports Programming</vt:lpstr>
      <vt:lpstr>High-Definition and Standard-Definition Content Receipt Status</vt:lpstr>
      <vt:lpstr>Ingest Tracking</vt:lpstr>
      <vt:lpstr>Demos</vt:lpstr>
      <vt:lpstr>The Nouns</vt:lpstr>
      <vt:lpstr>Turn Diverse Raw Unstructured Data into Operational Intelligence</vt:lpstr>
      <vt:lpstr>Search Commands and Graphing</vt:lpstr>
      <vt:lpstr>Operational Dashboards</vt:lpstr>
      <vt:lpstr>Be a Data Hunk</vt:lpstr>
      <vt:lpstr>Hunk Mixed-Mode Search</vt:lpstr>
      <vt:lpstr>Hunk Data Processing Pipeline</vt:lpstr>
      <vt:lpstr>Demos</vt:lpstr>
      <vt:lpstr>Costs/ Benefit</vt:lpstr>
      <vt:lpstr>National Engineering  &amp; Technical Operations</vt:lpstr>
      <vt:lpstr>PowerPoint Presentation</vt:lpstr>
    </vt:vector>
  </TitlesOfParts>
  <Company>Comcast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tips!</dc:title>
  <dc:creator>Loughlin, Sarah</dc:creator>
  <cp:lastModifiedBy>Patrick Shumate</cp:lastModifiedBy>
  <cp:revision>51</cp:revision>
  <dcterms:created xsi:type="dcterms:W3CDTF">2013-10-03T13:15:21Z</dcterms:created>
  <dcterms:modified xsi:type="dcterms:W3CDTF">2014-02-12T21:46:17Z</dcterms:modified>
</cp:coreProperties>
</file>