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Default Extension="wdp" ContentType="image/vnd.ms-photo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99" r:id="rId2"/>
    <p:sldId id="653" r:id="rId3"/>
    <p:sldId id="654" r:id="rId4"/>
    <p:sldId id="659" r:id="rId5"/>
    <p:sldId id="655" r:id="rId6"/>
    <p:sldId id="673" r:id="rId7"/>
    <p:sldId id="670" r:id="rId8"/>
    <p:sldId id="676" r:id="rId9"/>
    <p:sldId id="657" r:id="rId10"/>
    <p:sldId id="660" r:id="rId11"/>
    <p:sldId id="664" r:id="rId12"/>
    <p:sldId id="665" r:id="rId13"/>
    <p:sldId id="661" r:id="rId14"/>
    <p:sldId id="663" r:id="rId15"/>
    <p:sldId id="667" r:id="rId16"/>
    <p:sldId id="662" r:id="rId17"/>
    <p:sldId id="668" r:id="rId18"/>
    <p:sldId id="669" r:id="rId19"/>
    <p:sldId id="671" r:id="rId2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A691F"/>
    <a:srgbClr val="C41528"/>
    <a:srgbClr val="2164A1"/>
    <a:srgbClr val="FD6B22"/>
    <a:srgbClr val="DFD0EF"/>
    <a:srgbClr val="6B98CA"/>
    <a:srgbClr val="57882A"/>
    <a:srgbClr val="659D30"/>
    <a:srgbClr val="008B00"/>
    <a:srgbClr val="0072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26795" autoAdjust="0"/>
    <p:restoredTop sz="98917" autoAdjust="0"/>
  </p:normalViewPr>
  <p:slideViewPr>
    <p:cSldViewPr snapToObjects="1">
      <p:cViewPr varScale="1">
        <p:scale>
          <a:sx n="117" d="100"/>
          <a:sy n="117" d="100"/>
        </p:scale>
        <p:origin x="-96" y="-824"/>
      </p:cViewPr>
      <p:guideLst>
        <p:guide orient="horz" pos="1620"/>
        <p:guide pos="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plotArea>
      <c:layout>
        <c:manualLayout>
          <c:layoutTarget val="inner"/>
          <c:xMode val="edge"/>
          <c:yMode val="edge"/>
          <c:x val="0.195291405881957"/>
          <c:y val="0.0610480487285662"/>
          <c:w val="0.502690448540848"/>
          <c:h val="0.87790390254286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Hive</c:v>
                </c:pt>
              </c:strCache>
            </c:strRef>
          </c:tx>
          <c:spPr>
            <a:solidFill>
              <a:srgbClr val="2164A1"/>
            </a:solidFill>
          </c:spPr>
          <c:dLbls>
            <c:showVal val="1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Spark (disk)</c:v>
                </c:pt>
              </c:strCache>
            </c:strRef>
          </c:tx>
          <c:spPr>
            <a:solidFill>
              <a:srgbClr val="C41528"/>
            </a:solidFill>
          </c:spPr>
          <c:dLbls>
            <c:showVal val="1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18.0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Spark (RAM)</c:v>
                </c:pt>
              </c:strCache>
            </c:strRef>
          </c:tx>
          <c:spPr>
            <a:solidFill>
              <a:srgbClr val="FF6600"/>
            </a:solidFill>
          </c:spPr>
          <c:dLbls>
            <c:showVal val="1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1.1</c:v>
                </c:pt>
              </c:numCache>
            </c:numRef>
          </c:val>
        </c:ser>
        <c:dLbls/>
        <c:axId val="281769768"/>
        <c:axId val="281772904"/>
      </c:barChart>
      <c:catAx>
        <c:axId val="281769768"/>
        <c:scaling>
          <c:orientation val="minMax"/>
        </c:scaling>
        <c:delete val="1"/>
        <c:axPos val="b"/>
        <c:tickLblPos val="nextTo"/>
        <c:crossAx val="281772904"/>
        <c:crosses val="autoZero"/>
        <c:auto val="1"/>
        <c:lblAlgn val="ctr"/>
        <c:lblOffset val="100"/>
      </c:catAx>
      <c:valAx>
        <c:axId val="281772904"/>
        <c:scaling>
          <c:orientation val="minMax"/>
        </c:scaling>
        <c:axPos val="l"/>
        <c:majorGridlines/>
        <c:numFmt formatCode="General" sourceLinked="1"/>
        <c:tickLblPos val="nextTo"/>
        <c:crossAx val="281769768"/>
        <c:crosses val="autoZero"/>
        <c:crossBetween val="between"/>
        <c:majorUnit val="20.0"/>
      </c:valAx>
    </c:plotArea>
    <c:legend>
      <c:legendPos val="r"/>
      <c:layout>
        <c:manualLayout>
          <c:xMode val="edge"/>
          <c:yMode val="edge"/>
          <c:x val="0.530109197064787"/>
          <c:y val="0.135696970945524"/>
          <c:w val="0.454104113126706"/>
          <c:h val="0.371038915555922"/>
        </c:manualLayout>
      </c:layout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500">
          <a:latin typeface="Helvetica Neue Light"/>
          <a:cs typeface="Helvetica Neue Light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164A1"/>
            </a:solidFill>
            <a:ln w="25400" cap="flat" cmpd="sng" algn="ctr">
              <a:noFill/>
              <a:prstDash val="solid"/>
            </a:ln>
            <a:effectLst/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5.92977311043591E-17"/>
                  <c:y val="-0.150296284865188"/>
                </c:manualLayout>
              </c:layout>
              <c:showCatName val="1"/>
            </c:dLbl>
            <c:dLbl>
              <c:idx val="3"/>
              <c:layout>
                <c:manualLayout>
                  <c:x val="-0.00370370370370384"/>
                  <c:y val="-0.132260730681365"/>
                </c:manualLayout>
              </c:layout>
              <c:showCatName val="1"/>
            </c:dLbl>
            <c:dLbl>
              <c:idx val="4"/>
              <c:layout>
                <c:manualLayout>
                  <c:x val="-0.0037037037037037"/>
                  <c:y val="-0.102201473708328"/>
                </c:manualLayout>
              </c:layout>
              <c:showCatName val="1"/>
            </c:dLbl>
            <c:showCatName val="1"/>
          </c:dLbls>
          <c:cat>
            <c:strRef>
              <c:f>Sheet1!$A$2:$A$6</c:f>
              <c:strCache>
                <c:ptCount val="5"/>
                <c:pt idx="0">
                  <c:v>Spark</c:v>
                </c:pt>
                <c:pt idx="1">
                  <c:v>Hadoop MapReduce</c:v>
                </c:pt>
                <c:pt idx="2">
                  <c:v>Giraph</c:v>
                </c:pt>
                <c:pt idx="3">
                  <c:v>Storm</c:v>
                </c:pt>
                <c:pt idx="4">
                  <c:v>Tez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0.0</c:v>
                </c:pt>
                <c:pt idx="1">
                  <c:v>103.0</c:v>
                </c:pt>
                <c:pt idx="2">
                  <c:v>32.0</c:v>
                </c:pt>
                <c:pt idx="3">
                  <c:v>25.0</c:v>
                </c:pt>
                <c:pt idx="4">
                  <c:v>17.0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A691F"/>
            </a:solidFill>
            <a:ln w="25400" cap="flat" cmpd="sng" algn="ctr">
              <a:noFill/>
              <a:prstDash val="solid"/>
            </a:ln>
            <a:effectLst/>
          </c:spPr>
          <c:cat>
            <c:strRef>
              <c:f>Sheet1!$A$2:$A$6</c:f>
              <c:strCache>
                <c:ptCount val="5"/>
                <c:pt idx="0">
                  <c:v>Spark</c:v>
                </c:pt>
                <c:pt idx="1">
                  <c:v>Hadoop MapReduce</c:v>
                </c:pt>
                <c:pt idx="2">
                  <c:v>Giraph</c:v>
                </c:pt>
                <c:pt idx="3">
                  <c:v>Storm</c:v>
                </c:pt>
                <c:pt idx="4">
                  <c:v>Tez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125.0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dLbls/>
        <c:gapWidth val="135"/>
        <c:overlap val="100"/>
        <c:axId val="281937928"/>
        <c:axId val="281940984"/>
      </c:barChart>
      <c:catAx>
        <c:axId val="281937928"/>
        <c:scaling>
          <c:orientation val="minMax"/>
        </c:scaling>
        <c:delete val="1"/>
        <c:axPos val="b"/>
        <c:tickLblPos val="nextTo"/>
        <c:crossAx val="281940984"/>
        <c:crosses val="autoZero"/>
        <c:auto val="1"/>
        <c:lblAlgn val="ctr"/>
        <c:lblOffset val="100"/>
      </c:catAx>
      <c:valAx>
        <c:axId val="281940984"/>
        <c:scaling>
          <c:orientation val="minMax"/>
        </c:scaling>
        <c:axPos val="l"/>
        <c:majorGridlines/>
        <c:numFmt formatCode="General" sourceLinked="1"/>
        <c:tickLblPos val="nextTo"/>
        <c:crossAx val="2819379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Helvetica Light"/>
          <a:cs typeface="Helvetica Light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164A1"/>
            </a:solidFill>
            <a:ln w="25400" cap="flat" cmpd="sng" algn="ctr">
              <a:noFill/>
              <a:prstDash val="solid"/>
            </a:ln>
            <a:effectLst/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5.92977311043593E-17"/>
                  <c:y val="-0.150296284865188"/>
                </c:manualLayout>
              </c:layout>
              <c:showCatName val="1"/>
            </c:dLbl>
            <c:dLbl>
              <c:idx val="3"/>
              <c:layout>
                <c:manualLayout>
                  <c:x val="-0.00370370370370384"/>
                  <c:y val="-0.132260730681365"/>
                </c:manualLayout>
              </c:layout>
              <c:showCatName val="1"/>
            </c:dLbl>
            <c:dLbl>
              <c:idx val="4"/>
              <c:layout>
                <c:manualLayout>
                  <c:x val="-0.0037037037037037"/>
                  <c:y val="-0.102201473708328"/>
                </c:manualLayout>
              </c:layout>
              <c:showCatName val="1"/>
            </c:dLbl>
            <c:showCatName val="1"/>
          </c:dLbls>
          <c:cat>
            <c:strRef>
              <c:f>Sheet1!$A$2:$A$6</c:f>
              <c:strCache>
                <c:ptCount val="5"/>
                <c:pt idx="0">
                  <c:v>Spark</c:v>
                </c:pt>
                <c:pt idx="1">
                  <c:v>Hadoop MapReduce</c:v>
                </c:pt>
                <c:pt idx="2">
                  <c:v>Giraph</c:v>
                </c:pt>
                <c:pt idx="3">
                  <c:v>Storm</c:v>
                </c:pt>
                <c:pt idx="4">
                  <c:v>Tez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0.0</c:v>
                </c:pt>
                <c:pt idx="1">
                  <c:v>103.0</c:v>
                </c:pt>
                <c:pt idx="2">
                  <c:v>32.0</c:v>
                </c:pt>
                <c:pt idx="3">
                  <c:v>25.0</c:v>
                </c:pt>
                <c:pt idx="4">
                  <c:v>17.0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A691F"/>
            </a:solidFill>
            <a:ln w="25400" cap="flat" cmpd="sng" algn="ctr">
              <a:noFill/>
              <a:prstDash val="solid"/>
            </a:ln>
            <a:effectLst/>
          </c:spPr>
          <c:cat>
            <c:strRef>
              <c:f>Sheet1!$A$2:$A$6</c:f>
              <c:strCache>
                <c:ptCount val="5"/>
                <c:pt idx="0">
                  <c:v>Spark</c:v>
                </c:pt>
                <c:pt idx="1">
                  <c:v>Hadoop MapReduce</c:v>
                </c:pt>
                <c:pt idx="2">
                  <c:v>Giraph</c:v>
                </c:pt>
                <c:pt idx="3">
                  <c:v>Storm</c:v>
                </c:pt>
                <c:pt idx="4">
                  <c:v>Tez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125.0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dLbls/>
        <c:gapWidth val="135"/>
        <c:overlap val="100"/>
        <c:axId val="258307752"/>
        <c:axId val="258310808"/>
      </c:barChart>
      <c:catAx>
        <c:axId val="258307752"/>
        <c:scaling>
          <c:orientation val="minMax"/>
        </c:scaling>
        <c:delete val="1"/>
        <c:axPos val="b"/>
        <c:tickLblPos val="nextTo"/>
        <c:crossAx val="258310808"/>
        <c:crosses val="autoZero"/>
        <c:auto val="1"/>
        <c:lblAlgn val="ctr"/>
        <c:lblOffset val="100"/>
      </c:catAx>
      <c:valAx>
        <c:axId val="258310808"/>
        <c:scaling>
          <c:orientation val="minMax"/>
        </c:scaling>
        <c:axPos val="l"/>
        <c:majorGridlines/>
        <c:numFmt formatCode="General" sourceLinked="1"/>
        <c:tickLblPos val="nextTo"/>
        <c:crossAx val="2583077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Helvetica Light"/>
          <a:cs typeface="Helvetica Light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orbe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10DBB-FA3E-BA4C-AFAB-ED4147FA32B1}" type="datetimeFigureOut">
              <a:rPr lang="en-US" smtClean="0">
                <a:latin typeface="Corbel"/>
              </a:rPr>
              <a:pPr/>
              <a:t>2/18/14</a:t>
            </a:fld>
            <a:endParaRPr lang="en-US" dirty="0"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FF5B2-048D-0344-B140-24CAAF7F047B}" type="slidenum">
              <a:rPr lang="en-US" smtClean="0">
                <a:latin typeface="Corbel"/>
              </a:rPr>
              <a:pPr/>
              <a:t>‹#›</a:t>
            </a:fld>
            <a:endParaRPr lang="en-US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3703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/>
              </a:defRPr>
            </a:lvl1pPr>
          </a:lstStyle>
          <a:p>
            <a:pPr>
              <a:defRPr/>
            </a:pPr>
            <a:fld id="{9B1EAA98-0FDA-CD43-AE85-312F9266063F}" type="datetime1">
              <a:rPr lang="en-US" smtClean="0"/>
              <a:pPr>
                <a:defRPr/>
              </a:pPr>
              <a:t>2/18/14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/>
              </a:defRPr>
            </a:lvl1pPr>
          </a:lstStyle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2897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Cost of 1 TB of</a:t>
            </a:r>
            <a:r>
              <a:rPr lang="en-US" baseline="0" dirty="0" smtClean="0"/>
              <a:t> disk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8660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Throughout the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6769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-1191"/>
            <a:ext cx="9339263" cy="9144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" dist="23000" dir="5400000" rotWithShape="0">
              <a:srgbClr val="000000">
                <a:alpha val="1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43050"/>
            <a:ext cx="7772400" cy="800100"/>
          </a:xfrm>
        </p:spPr>
        <p:txBody>
          <a:bodyPr anchor="t"/>
          <a:lstStyle>
            <a:lvl1pPr>
              <a:defRPr sz="95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02731"/>
            <a:ext cx="6400800" cy="511969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3E74-89E2-C64C-9005-6CEB91907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9F4B6-8681-E04D-9255-0297A3D32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3C13E-E4C7-D24A-8B56-ECE664E03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440E-5BFE-874C-9227-F4E328843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463FC-7912-AC48-B1D7-F0AD74BF4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8650"/>
            <a:ext cx="7772400" cy="800100"/>
          </a:xfrm>
        </p:spPr>
        <p:txBody>
          <a:bodyPr anchor="t"/>
          <a:lstStyle>
            <a:lvl1pPr>
              <a:defRPr sz="95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888332"/>
            <a:ext cx="6400800" cy="511969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8D69-7854-5743-8814-6FD6FB500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596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2444"/>
            <a:ext cx="8229600" cy="339508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F212-E36A-6C44-B33E-311474828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Databrick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4848" y="4862826"/>
            <a:ext cx="1156762" cy="2239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2_Title_Conten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596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2444"/>
            <a:ext cx="8229600" cy="339508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F212-E36A-6C44-B33E-311474828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211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3AE0-77FC-6A46-AAD7-7484B6419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49AE-0C71-C547-B6A5-EC281CCEE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58E1-AD50-B54D-AB38-8CD397ACE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8229600" cy="628650"/>
          </a:xfrm>
        </p:spPr>
        <p:txBody>
          <a:bodyPr/>
          <a:lstStyle>
            <a:lvl1pPr>
              <a:defRPr sz="5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64161-BD14-6B44-8A5D-DA5F390B3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839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</a:t>
            </a:r>
            <a:r>
              <a:rPr lang="en-US" dirty="0" smtClean="0"/>
              <a:t>to </a:t>
            </a:r>
            <a:r>
              <a:rPr lang="en-US" dirty="0"/>
              <a:t>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69152"/>
            <a:ext cx="822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rbe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orbe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orbel" charset="0"/>
              </a:defRPr>
            </a:lvl1pPr>
          </a:lstStyle>
          <a:p>
            <a:pPr>
              <a:defRPr/>
            </a:pPr>
            <a:fld id="{D75B63CF-0D48-9F49-9393-0BF34BF743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17" r:id="rId3"/>
    <p:sldLayoutId id="2147483818" r:id="rId4"/>
    <p:sldLayoutId id="2147483830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b="0" kern="1200">
          <a:solidFill>
            <a:schemeClr val="tx1"/>
          </a:solidFill>
          <a:latin typeface="Helvetica Neue Light"/>
          <a:ea typeface="ＭＳ Ｐゴシック" pitchFamily="-65" charset="-128"/>
          <a:cs typeface="Helvetica Neue Light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0" indent="0" algn="l" defTabSz="457200" rtl="0" eaLnBrk="0" fontAlgn="base" hangingPunct="0">
        <a:spcBef>
          <a:spcPts val="1800"/>
        </a:spcBef>
        <a:spcAft>
          <a:spcPct val="0"/>
        </a:spcAft>
        <a:buNone/>
        <a:defRPr sz="2400" kern="1200">
          <a:solidFill>
            <a:schemeClr val="tx1"/>
          </a:solidFill>
          <a:latin typeface="Helvetica Neue Light"/>
          <a:ea typeface="ＭＳ Ｐゴシック" pitchFamily="-65" charset="-128"/>
          <a:cs typeface="Helvetica Neue Light"/>
        </a:defRPr>
      </a:lvl1pPr>
      <a:lvl2pPr marL="457200" indent="-228600" algn="l" defTabSz="457200" rtl="0" eaLnBrk="0" fontAlgn="base" hangingPunct="0">
        <a:spcBef>
          <a:spcPct val="0"/>
        </a:spcBef>
        <a:spcAft>
          <a:spcPct val="0"/>
        </a:spcAft>
        <a:buSzPct val="100000"/>
        <a:buFont typeface="Lucida Grande" charset="0"/>
        <a:buChar char="»"/>
        <a:defRPr sz="2200" kern="1200">
          <a:solidFill>
            <a:schemeClr val="tx1"/>
          </a:solidFill>
          <a:latin typeface="Helvetica Neue Light"/>
          <a:ea typeface="ＭＳ Ｐゴシック" pitchFamily="-65" charset="-128"/>
          <a:cs typeface="Helvetica Neue Light"/>
        </a:defRPr>
      </a:lvl2pPr>
      <a:lvl3pPr marL="77724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Helvetica Neue Light"/>
          <a:ea typeface="ＭＳ Ｐゴシック" pitchFamily="-65" charset="-128"/>
          <a:cs typeface="Helvetica Neue Ligh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 Neue Light"/>
          <a:ea typeface="ＭＳ Ｐゴシック" pitchFamily="-65" charset="-128"/>
          <a:cs typeface="Helvetica Neue Ligh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 Neue Light"/>
          <a:ea typeface="ＭＳ Ｐゴシック" pitchFamily="-65" charset="-128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park-summit.org/2013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spark.incubator.apache.or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3.wdp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3032"/>
            <a:ext cx="8115300" cy="800100"/>
          </a:xfrm>
        </p:spPr>
        <p:txBody>
          <a:bodyPr/>
          <a:lstStyle/>
          <a:p>
            <a:r>
              <a:rPr lang="en-US" sz="4600" b="0" dirty="0" smtClean="0"/>
              <a:t>How Companies are</a:t>
            </a:r>
            <a:br>
              <a:rPr lang="en-US" sz="4600" b="0" dirty="0" smtClean="0"/>
            </a:br>
            <a:r>
              <a:rPr lang="en-US" sz="4600" b="0" dirty="0" smtClean="0"/>
              <a:t>Using Spark</a:t>
            </a:r>
            <a:endParaRPr lang="en-US" sz="46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73232"/>
            <a:ext cx="7391400" cy="511969"/>
          </a:xfrm>
        </p:spPr>
        <p:txBody>
          <a:bodyPr/>
          <a:lstStyle/>
          <a:p>
            <a:r>
              <a:rPr lang="en-US" sz="3000" dirty="0" smtClean="0">
                <a:solidFill>
                  <a:srgbClr val="3366FF"/>
                </a:solidFill>
              </a:rPr>
              <a:t>And where the Edge in Big Data will be</a:t>
            </a:r>
            <a:endParaRPr lang="en-US" sz="3000" dirty="0">
              <a:solidFill>
                <a:srgbClr val="3366FF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685800" y="3437280"/>
            <a:ext cx="8115300" cy="51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2800" kern="1200">
                <a:solidFill>
                  <a:schemeClr val="tx1"/>
                </a:solidFill>
                <a:latin typeface="Helvetica Neue Light"/>
                <a:ea typeface="ＭＳ Ｐゴシック" pitchFamily="-65" charset="-128"/>
                <a:cs typeface="Helvetica Neue Light"/>
              </a:defRPr>
            </a:lvl1pPr>
            <a:lvl2pPr marL="457200" indent="0" algn="ctr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ＭＳ Ｐゴシック" pitchFamily="-65" charset="-128"/>
                <a:cs typeface="Helvetica Neue Light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ＭＳ Ｐゴシック" pitchFamily="-65" charset="-128"/>
                <a:cs typeface="Helvetica Neue Light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ＭＳ Ｐゴシック" pitchFamily="-65" charset="-128"/>
                <a:cs typeface="Helvetica Neue Light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ＭＳ Ｐゴシック" pitchFamily="-65" charset="-128"/>
                <a:cs typeface="Helvetica Neue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Matei Zaharia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Spark Logo #112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brightnessContrast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795814" y="3209280"/>
            <a:ext cx="3059551" cy="1941725"/>
          </a:xfrm>
          <a:prstGeom prst="rect">
            <a:avLst/>
          </a:prstGeom>
        </p:spPr>
      </p:pic>
      <p:pic>
        <p:nvPicPr>
          <p:cNvPr id="9" name="Picture 8" descr="Databricks_Logo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62711" y="4114680"/>
            <a:ext cx="1722820" cy="726208"/>
          </a:xfrm>
          <a:prstGeom prst="rect">
            <a:avLst/>
          </a:prstGeom>
        </p:spPr>
      </p:pic>
      <p:pic>
        <p:nvPicPr>
          <p:cNvPr id="12" name="Picture 11" descr="images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77179" y="4294910"/>
            <a:ext cx="798346" cy="41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61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Yahoo! Personalization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2444"/>
            <a:ext cx="4317123" cy="3395085"/>
          </a:xfrm>
        </p:spPr>
        <p:txBody>
          <a:bodyPr/>
          <a:lstStyle/>
          <a:p>
            <a:r>
              <a:rPr lang="en-US" dirty="0" smtClean="0"/>
              <a:t>Yahoo! </a:t>
            </a:r>
            <a:r>
              <a:rPr lang="en-US" dirty="0"/>
              <a:t>p</a:t>
            </a:r>
            <a:r>
              <a:rPr lang="en-US" dirty="0" smtClean="0"/>
              <a:t>roperties are highly personalized to maximize relevance</a:t>
            </a:r>
          </a:p>
          <a:p>
            <a:r>
              <a:rPr lang="en-US" dirty="0" smtClean="0"/>
              <a:t>Reaction must be </a:t>
            </a:r>
            <a:r>
              <a:rPr lang="en-US" b="1" dirty="0" smtClean="0"/>
              <a:t>fast</a:t>
            </a:r>
            <a:r>
              <a:rPr lang="en-US" dirty="0" smtClean="0"/>
              <a:t>, as stories, </a:t>
            </a:r>
            <a:r>
              <a:rPr lang="en-US" dirty="0" err="1" smtClean="0"/>
              <a:t>etc</a:t>
            </a:r>
            <a:r>
              <a:rPr lang="en-US" dirty="0" smtClean="0"/>
              <a:t> change in time</a:t>
            </a:r>
          </a:p>
          <a:p>
            <a:r>
              <a:rPr lang="en-US" dirty="0" smtClean="0"/>
              <a:t>Best algorithms are highly </a:t>
            </a:r>
            <a:r>
              <a:rPr lang="en-US" b="1" dirty="0" smtClean="0"/>
              <a:t>sophisticated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4774323" y="1375689"/>
            <a:ext cx="3894959" cy="358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71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Yahoo! Personalization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challenge: relevance of news stories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r>
              <a:rPr lang="en-US" dirty="0" smtClean="0"/>
              <a:t>Relevance models must be updated throughout the 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069" y="1792898"/>
            <a:ext cx="5955862" cy="265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187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Yahoo! Personalization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92444"/>
            <a:ext cx="4038600" cy="3395085"/>
          </a:xfrm>
        </p:spPr>
        <p:txBody>
          <a:bodyPr/>
          <a:lstStyle/>
          <a:p>
            <a:r>
              <a:rPr lang="en-US" dirty="0" smtClean="0"/>
              <a:t>Spark at Yahoo!</a:t>
            </a:r>
          </a:p>
          <a:p>
            <a:pPr lvl="1"/>
            <a:r>
              <a:rPr lang="en-US" dirty="0" smtClean="0"/>
              <a:t>Runs in </a:t>
            </a:r>
            <a:r>
              <a:rPr lang="en-US" dirty="0" err="1" smtClean="0"/>
              <a:t>Hadoop</a:t>
            </a:r>
            <a:r>
              <a:rPr lang="en-US" dirty="0" smtClean="0"/>
              <a:t> YARN to use existing data &amp; clusters</a:t>
            </a:r>
            <a:endParaRPr lang="en-US" dirty="0"/>
          </a:p>
          <a:p>
            <a:r>
              <a:rPr lang="en-US" b="1" dirty="0" smtClean="0"/>
              <a:t>Result:</a:t>
            </a:r>
            <a:r>
              <a:rPr lang="en-US" dirty="0" smtClean="0"/>
              <a:t> pilot for stream ads</a:t>
            </a:r>
          </a:p>
          <a:p>
            <a:pPr lvl="1"/>
            <a:r>
              <a:rPr lang="en-US" dirty="0" smtClean="0"/>
              <a:t>120 lines in </a:t>
            </a:r>
            <a:r>
              <a:rPr lang="en-US" dirty="0" err="1" smtClean="0"/>
              <a:t>Scala</a:t>
            </a:r>
            <a:r>
              <a:rPr lang="en-US" dirty="0" smtClean="0"/>
              <a:t>, compared to 15K in C++</a:t>
            </a:r>
          </a:p>
          <a:p>
            <a:pPr lvl="1"/>
            <a:r>
              <a:rPr lang="en-US" dirty="0" smtClean="0"/>
              <a:t>30 min to run on 100 million samples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653188" y="4016886"/>
            <a:ext cx="4307146" cy="8309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mpd="sng">
            <a:noFill/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Helvetica Neue Light"/>
                <a:cs typeface="Helvetica Neue Light"/>
              </a:rPr>
              <a:t>Major contributor</a:t>
            </a:r>
            <a:r>
              <a:rPr lang="en-US" dirty="0">
                <a:latin typeface="Helvetica Neue Light"/>
                <a:cs typeface="Helvetica Neue Light"/>
              </a:rPr>
              <a:t> </a:t>
            </a:r>
            <a:r>
              <a:rPr lang="en-US" dirty="0" smtClean="0">
                <a:latin typeface="Helvetica Neue Light"/>
                <a:cs typeface="Helvetica Neue Light"/>
              </a:rPr>
              <a:t>on </a:t>
            </a:r>
            <a:r>
              <a:rPr lang="en-US" dirty="0">
                <a:latin typeface="Helvetica Neue Light"/>
                <a:cs typeface="Helvetica Neue Light"/>
              </a:rPr>
              <a:t>YARN</a:t>
            </a:r>
            <a:br>
              <a:rPr lang="en-US" dirty="0">
                <a:latin typeface="Helvetica Neue Light"/>
                <a:cs typeface="Helvetica Neue Light"/>
              </a:rPr>
            </a:br>
            <a:r>
              <a:rPr lang="en-US" dirty="0">
                <a:latin typeface="Helvetica Neue Light"/>
                <a:cs typeface="Helvetica Neue Light"/>
              </a:rPr>
              <a:t>support, scalability, </a:t>
            </a:r>
            <a:r>
              <a:rPr lang="en-US" dirty="0" smtClean="0">
                <a:latin typeface="Helvetica Neue Light"/>
                <a:cs typeface="Helvetica Neue Light"/>
              </a:rPr>
              <a:t>operations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7" name="Cloud 6"/>
          <p:cNvSpPr/>
          <p:nvPr/>
        </p:nvSpPr>
        <p:spPr>
          <a:xfrm>
            <a:off x="4872182" y="1375640"/>
            <a:ext cx="3791529" cy="2514600"/>
          </a:xfrm>
          <a:prstGeom prst="cloud">
            <a:avLst/>
          </a:prstGeom>
          <a:solidFill>
            <a:srgbClr val="CADDFE"/>
          </a:solidFill>
          <a:ln>
            <a:headEnd type="none" w="med" len="med"/>
            <a:tailEnd type="none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368635" y="1687369"/>
            <a:ext cx="2971800" cy="1730085"/>
            <a:chOff x="5357090" y="1710460"/>
            <a:chExt cx="2971800" cy="1676400"/>
          </a:xfrm>
        </p:grpSpPr>
        <p:grpSp>
          <p:nvGrpSpPr>
            <p:cNvPr id="13" name="Group 12"/>
            <p:cNvGrpSpPr/>
            <p:nvPr/>
          </p:nvGrpSpPr>
          <p:grpSpPr>
            <a:xfrm>
              <a:off x="5357090" y="1710460"/>
              <a:ext cx="2971800" cy="1676400"/>
              <a:chOff x="5334000" y="1745615"/>
              <a:chExt cx="1965158" cy="151193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334000" y="1745615"/>
                <a:ext cx="838200" cy="597534"/>
              </a:xfrm>
              <a:prstGeom prst="rect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 smtClean="0">
                    <a:latin typeface="Helvetica Neue Light"/>
                    <a:cs typeface="Helvetica Neue Light"/>
                  </a:rPr>
                  <a:t>Hadoop</a:t>
                </a:r>
                <a:r>
                  <a:rPr lang="en-US" sz="1400" b="1" dirty="0" smtClean="0">
                    <a:latin typeface="Helvetica Neue Light"/>
                    <a:cs typeface="Helvetica Neue Light"/>
                  </a:rPr>
                  <a:t>:</a:t>
                </a:r>
                <a:r>
                  <a:rPr lang="en-US" sz="1400" dirty="0" smtClean="0">
                    <a:latin typeface="Helvetica Neue Light"/>
                    <a:cs typeface="Helvetica Neue Light"/>
                  </a:rPr>
                  <a:t/>
                </a:r>
                <a:br>
                  <a:rPr lang="en-US" sz="1400" dirty="0" smtClean="0">
                    <a:latin typeface="Helvetica Neue Light"/>
                    <a:cs typeface="Helvetica Neue Light"/>
                  </a:rPr>
                </a:br>
                <a:r>
                  <a:rPr lang="en-US" sz="1400" dirty="0" smtClean="0">
                    <a:latin typeface="Helvetica Neue Light"/>
                    <a:cs typeface="Helvetica Neue Light"/>
                  </a:rPr>
                  <a:t>Batch Processing</a:t>
                </a:r>
                <a:endParaRPr lang="en-US" sz="1400" dirty="0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172200" y="1745616"/>
                <a:ext cx="838200" cy="597534"/>
              </a:xfrm>
              <a:prstGeom prst="rect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latin typeface="Helvetica Neue Light"/>
                    <a:cs typeface="Helvetica Neue Light"/>
                  </a:rPr>
                  <a:t>Spark:</a:t>
                </a:r>
              </a:p>
              <a:p>
                <a:pPr algn="ctr"/>
                <a:r>
                  <a:rPr lang="en-US" sz="1400" dirty="0" smtClean="0">
                    <a:latin typeface="Helvetica Neue Light"/>
                    <a:cs typeface="Helvetica Neue Light"/>
                  </a:rPr>
                  <a:t>Iterative</a:t>
                </a:r>
              </a:p>
              <a:p>
                <a:pPr algn="ctr"/>
                <a:r>
                  <a:rPr lang="en-US" sz="1400" dirty="0" smtClean="0">
                    <a:latin typeface="Helvetica Neue Light"/>
                    <a:cs typeface="Helvetica Neue Light"/>
                  </a:rPr>
                  <a:t>Processing</a:t>
                </a:r>
                <a:endParaRPr lang="en-US" sz="1400" dirty="0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010400" y="1745617"/>
                <a:ext cx="288758" cy="597532"/>
              </a:xfrm>
              <a:prstGeom prst="rect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" dirty="0" smtClean="0">
                    <a:latin typeface="Helvetica Neue"/>
                    <a:cs typeface="Helvetica Neue"/>
                  </a:rPr>
                  <a:t>…</a:t>
                </a:r>
                <a:endParaRPr lang="en-US" sz="1300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334000" y="2343150"/>
                <a:ext cx="1965158" cy="457200"/>
              </a:xfrm>
              <a:prstGeom prst="rect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r"/>
                <a:r>
                  <a:rPr lang="en-US" sz="1400" b="1" dirty="0" smtClean="0">
                    <a:latin typeface="Helvetica Neue Light"/>
                    <a:cs typeface="Helvetica Neue Light"/>
                  </a:rPr>
                  <a:t>YARN:</a:t>
                </a:r>
              </a:p>
              <a:p>
                <a:pPr algn="r"/>
                <a:r>
                  <a:rPr lang="en-US" sz="1400" b="1" dirty="0" smtClean="0">
                    <a:latin typeface="Helvetica Neue Light"/>
                    <a:cs typeface="Helvetica Neue Light"/>
                  </a:rPr>
                  <a:t>Resource Manager</a:t>
                </a:r>
                <a:endParaRPr lang="en-US" sz="1400" b="1" dirty="0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334000" y="2800350"/>
                <a:ext cx="1965158" cy="457200"/>
              </a:xfrm>
              <a:prstGeom prst="rect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r"/>
                <a:r>
                  <a:rPr lang="en-US" sz="1400" b="1" dirty="0" smtClean="0">
                    <a:latin typeface="Helvetica Neue Light"/>
                    <a:cs typeface="Helvetica Neue Light"/>
                  </a:rPr>
                  <a:t>Storage:</a:t>
                </a:r>
              </a:p>
              <a:p>
                <a:pPr algn="r"/>
                <a:r>
                  <a:rPr lang="en-US" sz="1400" b="1" dirty="0" smtClean="0">
                    <a:latin typeface="Helvetica Neue Light"/>
                    <a:cs typeface="Helvetica Neue Light"/>
                  </a:rPr>
                  <a:t>HDFS, </a:t>
                </a:r>
                <a:r>
                  <a:rPr lang="en-US" sz="1400" b="1" dirty="0" err="1" smtClean="0">
                    <a:latin typeface="Helvetica Neue Light"/>
                    <a:cs typeface="Helvetica Neue Light"/>
                  </a:rPr>
                  <a:t>HBase</a:t>
                </a:r>
                <a:r>
                  <a:rPr lang="en-US" sz="1400" b="1" dirty="0" smtClean="0">
                    <a:latin typeface="Helvetica Neue Light"/>
                    <a:cs typeface="Helvetica Neue Light"/>
                  </a:rPr>
                  <a:t>, </a:t>
                </a:r>
                <a:r>
                  <a:rPr lang="en-US" sz="1400" b="1" dirty="0" err="1" smtClean="0">
                    <a:latin typeface="Helvetica Neue Light"/>
                    <a:cs typeface="Helvetica Neue Light"/>
                  </a:rPr>
                  <a:t>etc</a:t>
                </a:r>
                <a:endParaRPr lang="en-US" sz="1400" b="1" dirty="0">
                  <a:latin typeface="Helvetica Neue Light"/>
                  <a:cs typeface="Helvetica Neue Light"/>
                </a:endParaRPr>
              </a:p>
            </p:txBody>
          </p:sp>
        </p:grpSp>
        <p:pic>
          <p:nvPicPr>
            <p:cNvPr id="14" name="Picture 13" descr="Screen Shot 2014-02-12 at 11.20.38 P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5444130" y="2401950"/>
              <a:ext cx="1021323" cy="456810"/>
            </a:xfrm>
            <a:prstGeom prst="rect">
              <a:avLst/>
            </a:prstGeom>
          </p:spPr>
        </p:pic>
        <p:sp>
          <p:nvSpPr>
            <p:cNvPr id="15" name="Can 14"/>
            <p:cNvSpPr/>
            <p:nvPr/>
          </p:nvSpPr>
          <p:spPr>
            <a:xfrm>
              <a:off x="5539320" y="2968142"/>
              <a:ext cx="339412" cy="331331"/>
            </a:xfrm>
            <a:prstGeom prst="can">
              <a:avLst/>
            </a:prstGeom>
            <a:solidFill>
              <a:srgbClr val="FFFFFF"/>
            </a:solidFill>
            <a:ln w="9525" cmpd="sng"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n 15"/>
            <p:cNvSpPr/>
            <p:nvPr/>
          </p:nvSpPr>
          <p:spPr>
            <a:xfrm>
              <a:off x="6014780" y="2968142"/>
              <a:ext cx="339412" cy="331331"/>
            </a:xfrm>
            <a:prstGeom prst="can">
              <a:avLst/>
            </a:prstGeom>
            <a:solidFill>
              <a:srgbClr val="FFFFFF"/>
            </a:solidFill>
            <a:ln w="9525" cmpd="sng"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850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Yahoo! Ad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Yahoo! Ads wanted interactive BI on terabytes of data</a:t>
            </a:r>
          </a:p>
          <a:p>
            <a:r>
              <a:rPr lang="en-US" dirty="0" smtClean="0"/>
              <a:t>Chose Shark (Hive on Spark) to provide this through standard Hive server API + Tableau</a:t>
            </a:r>
          </a:p>
          <a:p>
            <a:r>
              <a:rPr lang="en-US" b="1" dirty="0" smtClean="0"/>
              <a:t>Result:</a:t>
            </a:r>
            <a:r>
              <a:rPr lang="en-US" dirty="0" smtClean="0"/>
              <a:t> interactive-speed queries</a:t>
            </a:r>
            <a:br>
              <a:rPr lang="en-US" dirty="0" smtClean="0"/>
            </a:br>
            <a:r>
              <a:rPr lang="en-US" dirty="0" smtClean="0"/>
              <a:t>on terabytes from Tableau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381000" y="3950553"/>
            <a:ext cx="4419600" cy="8309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mpd="sng">
            <a:noFill/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Helvetica Neue Light"/>
                <a:cs typeface="Helvetica Neue Light"/>
              </a:rPr>
              <a:t>Major contributor</a:t>
            </a:r>
            <a:r>
              <a:rPr lang="en-US" dirty="0">
                <a:latin typeface="Helvetica Neue Light"/>
                <a:cs typeface="Helvetica Neue Light"/>
              </a:rPr>
              <a:t> on columnar compression, statistics, JDBC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52040" y="2624485"/>
            <a:ext cx="2627108" cy="1363969"/>
          </a:xfrm>
          <a:prstGeom prst="rect">
            <a:avLst/>
          </a:prstGeom>
          <a:solidFill>
            <a:srgbClr val="DFD0EF"/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21118" y="2938233"/>
            <a:ext cx="2299246" cy="965851"/>
            <a:chOff x="5921118" y="2938233"/>
            <a:chExt cx="2197153" cy="965851"/>
          </a:xfrm>
        </p:grpSpPr>
        <p:sp>
          <p:nvSpPr>
            <p:cNvPr id="16" name="Rectangle 15"/>
            <p:cNvSpPr/>
            <p:nvPr/>
          </p:nvSpPr>
          <p:spPr>
            <a:xfrm flipH="1">
              <a:off x="5921122" y="3582134"/>
              <a:ext cx="2197149" cy="32195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/>
                  <a:ea typeface="+mn-ea"/>
                  <a:cs typeface="Helvetica Neue Light"/>
                </a:rPr>
                <a:t>Historical DW (HDFS)</a:t>
              </a:r>
            </a:p>
          </p:txBody>
        </p:sp>
        <p:sp>
          <p:nvSpPr>
            <p:cNvPr id="17" name="Rectangle 16"/>
            <p:cNvSpPr/>
            <p:nvPr/>
          </p:nvSpPr>
          <p:spPr>
            <a:xfrm flipH="1">
              <a:off x="5921118" y="2938233"/>
              <a:ext cx="1101475" cy="32195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/>
                  <a:ea typeface="+mn-ea"/>
                  <a:cs typeface="Helvetica Neue Light"/>
                </a:rPr>
                <a:t>Hadoop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/>
                  <a:ea typeface="+mn-ea"/>
                  <a:cs typeface="Helvetica Neue Light"/>
                </a:rPr>
                <a:t> MR</a:t>
              </a:r>
              <a:b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/>
                  <a:ea typeface="+mn-ea"/>
                  <a:cs typeface="Helvetica Neue Light"/>
                </a:rPr>
              </a:b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/>
                  <a:ea typeface="+mn-ea"/>
                  <a:cs typeface="Helvetica Neue Light"/>
                </a:rPr>
                <a:t>(Pig, Hive, MR)</a:t>
              </a:r>
            </a:p>
          </p:txBody>
        </p:sp>
        <p:sp>
          <p:nvSpPr>
            <p:cNvPr id="18" name="Rectangle 17"/>
            <p:cNvSpPr/>
            <p:nvPr/>
          </p:nvSpPr>
          <p:spPr>
            <a:xfrm flipH="1">
              <a:off x="5921122" y="3260184"/>
              <a:ext cx="2197149" cy="32195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/>
                  <a:ea typeface="+mn-ea"/>
                  <a:cs typeface="Helvetica Neue Light"/>
                </a:rPr>
                <a:t>YARN</a:t>
              </a:r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7016794" y="2938233"/>
              <a:ext cx="1101475" cy="32195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/>
                  <a:ea typeface="+mn-ea"/>
                  <a:cs typeface="Helvetica Neue Light"/>
                </a:rPr>
                <a:t>Spark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756593" y="2630071"/>
            <a:ext cx="1640615" cy="2666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 Light"/>
                <a:cs typeface="Helvetica Neue Light"/>
              </a:rPr>
              <a:t>Large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 Light"/>
                <a:cs typeface="Helvetica Neue Light"/>
              </a:rPr>
              <a:t>Hadoop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Cluster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7572802" y="3904085"/>
            <a:ext cx="0" cy="675239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triangle" w="lg" len="lg"/>
          </a:ln>
          <a:effectLst/>
        </p:spPr>
      </p:cxnSp>
      <p:cxnSp>
        <p:nvCxnSpPr>
          <p:cNvPr id="23" name="Straight Connector 22"/>
          <p:cNvCxnSpPr/>
          <p:nvPr/>
        </p:nvCxnSpPr>
        <p:spPr>
          <a:xfrm flipV="1">
            <a:off x="6513768" y="3907083"/>
            <a:ext cx="0" cy="5201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triangle" w="lg" len="lg"/>
          </a:ln>
          <a:effectLst/>
        </p:spPr>
      </p:cxnSp>
      <p:sp>
        <p:nvSpPr>
          <p:cNvPr id="19" name="Cloud 18"/>
          <p:cNvSpPr/>
          <p:nvPr/>
        </p:nvSpPr>
        <p:spPr>
          <a:xfrm>
            <a:off x="5463310" y="4252466"/>
            <a:ext cx="1531999" cy="750214"/>
          </a:xfrm>
          <a:prstGeom prst="cloud">
            <a:avLst/>
          </a:prstGeom>
          <a:solidFill>
            <a:srgbClr val="CADDFE"/>
          </a:solidFill>
          <a:ln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7207911" y="4259936"/>
            <a:ext cx="1531999" cy="750214"/>
          </a:xfrm>
          <a:prstGeom prst="cloud">
            <a:avLst/>
          </a:prstGeom>
          <a:solidFill>
            <a:srgbClr val="CADDFE"/>
          </a:solidFill>
          <a:ln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0560" y="4358375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Helvetica Neue Light"/>
                <a:cs typeface="Helvetica Neue Light"/>
              </a:rPr>
              <a:t>Satellite</a:t>
            </a:r>
            <a:br>
              <a:rPr lang="en-US" sz="1400" dirty="0" smtClean="0">
                <a:latin typeface="Helvetica Neue Light"/>
                <a:cs typeface="Helvetica Neue Light"/>
              </a:rPr>
            </a:br>
            <a:r>
              <a:rPr lang="en-US" sz="1400" dirty="0" smtClean="0">
                <a:latin typeface="Helvetica Neue Light"/>
                <a:cs typeface="Helvetica Neue Light"/>
              </a:rPr>
              <a:t>Shark Cluster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10585" y="4358375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Helvetica Neue Light"/>
                <a:cs typeface="Helvetica Neue Light"/>
              </a:rPr>
              <a:t>Satellite</a:t>
            </a:r>
            <a:br>
              <a:rPr lang="en-US" sz="1400" dirty="0" smtClean="0">
                <a:latin typeface="Helvetica Neue Light"/>
                <a:cs typeface="Helvetica Neue Light"/>
              </a:rPr>
            </a:br>
            <a:r>
              <a:rPr lang="en-US" sz="1400" dirty="0" smtClean="0">
                <a:latin typeface="Helvetica Neue Light"/>
                <a:cs typeface="Helvetica Neue Light"/>
              </a:rPr>
              <a:t>Shark Cluster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598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3. </a:t>
            </a:r>
            <a:r>
              <a:rPr lang="en-US" sz="3600" dirty="0" err="1" smtClean="0"/>
              <a:t>Conviva</a:t>
            </a:r>
            <a:r>
              <a:rPr lang="en-US" sz="3600" dirty="0" smtClean="0"/>
              <a:t> Real-Time Video Optimization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600"/>
              </a:spcBef>
            </a:pPr>
            <a:r>
              <a:rPr lang="en-US" dirty="0" err="1" smtClean="0"/>
              <a:t>Conviva</a:t>
            </a:r>
            <a:r>
              <a:rPr lang="en-US" dirty="0" smtClean="0"/>
              <a:t> manages 4+ billion video streams per month</a:t>
            </a:r>
          </a:p>
          <a:p>
            <a:pPr>
              <a:spcBef>
                <a:spcPts val="1600"/>
              </a:spcBef>
            </a:pPr>
            <a:r>
              <a:rPr lang="en-US" dirty="0" smtClean="0"/>
              <a:t>Dynamically selects sources to optimize quality</a:t>
            </a:r>
          </a:p>
          <a:p>
            <a:pPr>
              <a:spcBef>
                <a:spcPts val="1600"/>
              </a:spcBef>
            </a:pPr>
            <a:r>
              <a:rPr lang="en-US" b="1" dirty="0" smtClean="0"/>
              <a:t>Time is critical:</a:t>
            </a:r>
            <a:r>
              <a:rPr lang="en-US" dirty="0" smtClean="0"/>
              <a:t> 1 second buffering = lost viewers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b="-11488"/>
          <a:stretch/>
        </p:blipFill>
        <p:spPr>
          <a:xfrm>
            <a:off x="113924" y="4247145"/>
            <a:ext cx="9030077" cy="1137403"/>
          </a:xfrm>
          <a:prstGeom prst="rect">
            <a:avLst/>
          </a:prstGeom>
        </p:spPr>
      </p:pic>
      <p:pic>
        <p:nvPicPr>
          <p:cNvPr id="15" name="Picture 14" descr="cbs_sport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307359" y="4227032"/>
            <a:ext cx="660220" cy="149037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16" name="Picture 15" descr="gamespo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942724" y="4109114"/>
            <a:ext cx="443064" cy="119778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928503" y="3400272"/>
            <a:ext cx="2550747" cy="74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7295" y="3269485"/>
            <a:ext cx="3686105" cy="114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 descr="netflix-logo.png"/>
          <p:cNvPicPr>
            <a:picLocks noChangeAspect="1"/>
          </p:cNvPicPr>
          <p:nvPr/>
        </p:nvPicPr>
        <p:blipFill>
          <a:blip r:embed="rId7" cstate="print">
            <a:alphaModFix amt="89000"/>
            <a:lum bright="11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571871" y="3746579"/>
            <a:ext cx="284598" cy="111783"/>
          </a:xfrm>
          <a:prstGeom prst="rect">
            <a:avLst/>
          </a:prstGeom>
          <a:effectLst/>
        </p:spPr>
      </p:pic>
      <p:pic>
        <p:nvPicPr>
          <p:cNvPr id="20" name="Picture 19" descr="hb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161959" y="3445880"/>
            <a:ext cx="502354" cy="173967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21" name="Picture 20" descr="cbs_com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900833" y="4212958"/>
            <a:ext cx="251316" cy="62845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22" name="Picture 21" descr="CNET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72092" y="4120588"/>
            <a:ext cx="164823" cy="14903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3" name="Picture 22" descr="ESPN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161958" y="3914253"/>
            <a:ext cx="649176" cy="140804"/>
          </a:xfrm>
          <a:prstGeom prst="rect">
            <a:avLst/>
          </a:prstGeom>
        </p:spPr>
      </p:pic>
      <p:pic>
        <p:nvPicPr>
          <p:cNvPr id="5" name="Picture 4" descr="conviva-2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24485" y="4398720"/>
            <a:ext cx="1864010" cy="26045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850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3. </a:t>
            </a:r>
            <a:r>
              <a:rPr lang="en-US" sz="3600" dirty="0" err="1" smtClean="0"/>
              <a:t>Conviva</a:t>
            </a:r>
            <a:r>
              <a:rPr lang="en-US" sz="3600" dirty="0" smtClean="0"/>
              <a:t> Real-Time Video Optimization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2444"/>
            <a:ext cx="4343401" cy="3395085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b="1" dirty="0" smtClean="0"/>
              <a:t>Spark Streaming</a:t>
            </a:r>
            <a:r>
              <a:rPr lang="en-US" dirty="0" smtClean="0"/>
              <a:t>, </a:t>
            </a:r>
            <a:r>
              <a:rPr lang="en-US" dirty="0" err="1" smtClean="0"/>
              <a:t>Conviva</a:t>
            </a:r>
            <a:r>
              <a:rPr lang="en-US" dirty="0" smtClean="0"/>
              <a:t> learns network conditions in real time</a:t>
            </a:r>
          </a:p>
          <a:p>
            <a:r>
              <a:rPr lang="en-US" dirty="0" smtClean="0"/>
              <a:t>Results fed directly to video players to optimize streams</a:t>
            </a:r>
          </a:p>
          <a:p>
            <a:r>
              <a:rPr lang="en-US" dirty="0" smtClean="0"/>
              <a:t>System running in production</a:t>
            </a:r>
          </a:p>
        </p:txBody>
      </p:sp>
      <p:sp>
        <p:nvSpPr>
          <p:cNvPr id="56" name="Cloud 55"/>
          <p:cNvSpPr/>
          <p:nvPr/>
        </p:nvSpPr>
        <p:spPr>
          <a:xfrm>
            <a:off x="5357091" y="1438110"/>
            <a:ext cx="3012084" cy="1766584"/>
          </a:xfrm>
          <a:prstGeom prst="cloud">
            <a:avLst/>
          </a:prstGeom>
          <a:solidFill>
            <a:srgbClr val="CADDFE"/>
          </a:solidFill>
          <a:ln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</p:txBody>
      </p:sp>
      <p:cxnSp>
        <p:nvCxnSpPr>
          <p:cNvPr id="57" name="Straight Connector 56"/>
          <p:cNvCxnSpPr>
            <a:stCxn id="73" idx="3"/>
            <a:endCxn id="75" idx="1"/>
          </p:cNvCxnSpPr>
          <p:nvPr/>
        </p:nvCxnSpPr>
        <p:spPr>
          <a:xfrm>
            <a:off x="6393452" y="2086406"/>
            <a:ext cx="1004919" cy="201675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58" name="Straight Connector 57"/>
          <p:cNvCxnSpPr>
            <a:stCxn id="74" idx="2"/>
            <a:endCxn id="75" idx="1"/>
          </p:cNvCxnSpPr>
          <p:nvPr/>
        </p:nvCxnSpPr>
        <p:spPr>
          <a:xfrm>
            <a:off x="7006726" y="2034188"/>
            <a:ext cx="391645" cy="253893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59" name="Straight Connector 58"/>
          <p:cNvCxnSpPr>
            <a:stCxn id="74" idx="2"/>
            <a:endCxn id="76" idx="0"/>
          </p:cNvCxnSpPr>
          <p:nvPr/>
        </p:nvCxnSpPr>
        <p:spPr>
          <a:xfrm flipH="1">
            <a:off x="6203740" y="2034188"/>
            <a:ext cx="802986" cy="429612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60" name="Straight Connector 59"/>
          <p:cNvCxnSpPr>
            <a:stCxn id="73" idx="3"/>
            <a:endCxn id="77" idx="0"/>
          </p:cNvCxnSpPr>
          <p:nvPr/>
        </p:nvCxnSpPr>
        <p:spPr>
          <a:xfrm>
            <a:off x="6393452" y="2086406"/>
            <a:ext cx="835715" cy="476684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61" name="Straight Connector 60"/>
          <p:cNvCxnSpPr>
            <a:stCxn id="76" idx="0"/>
            <a:endCxn id="77" idx="0"/>
          </p:cNvCxnSpPr>
          <p:nvPr/>
        </p:nvCxnSpPr>
        <p:spPr>
          <a:xfrm>
            <a:off x="6203740" y="2463800"/>
            <a:ext cx="1025427" cy="9929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62" name="Straight Connector 61"/>
          <p:cNvCxnSpPr>
            <a:stCxn id="76" idx="0"/>
            <a:endCxn id="75" idx="1"/>
          </p:cNvCxnSpPr>
          <p:nvPr/>
        </p:nvCxnSpPr>
        <p:spPr>
          <a:xfrm flipV="1">
            <a:off x="6203740" y="2288081"/>
            <a:ext cx="1194631" cy="175719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63" name="Straight Connector 62"/>
          <p:cNvCxnSpPr>
            <a:stCxn id="74" idx="2"/>
            <a:endCxn id="77" idx="0"/>
          </p:cNvCxnSpPr>
          <p:nvPr/>
        </p:nvCxnSpPr>
        <p:spPr>
          <a:xfrm>
            <a:off x="7006726" y="2034188"/>
            <a:ext cx="222441" cy="528902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64" name="Straight Connector 63"/>
          <p:cNvCxnSpPr>
            <a:stCxn id="76" idx="0"/>
            <a:endCxn id="73" idx="3"/>
          </p:cNvCxnSpPr>
          <p:nvPr/>
        </p:nvCxnSpPr>
        <p:spPr>
          <a:xfrm flipV="1">
            <a:off x="6203740" y="2086406"/>
            <a:ext cx="189712" cy="377394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65" name="Straight Connector 64"/>
          <p:cNvCxnSpPr>
            <a:stCxn id="73" idx="3"/>
            <a:endCxn id="74" idx="2"/>
          </p:cNvCxnSpPr>
          <p:nvPr/>
        </p:nvCxnSpPr>
        <p:spPr>
          <a:xfrm flipV="1">
            <a:off x="6393452" y="2034188"/>
            <a:ext cx="613274" cy="52218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66" name="Straight Connector 65"/>
          <p:cNvCxnSpPr>
            <a:stCxn id="75" idx="1"/>
            <a:endCxn id="77" idx="0"/>
          </p:cNvCxnSpPr>
          <p:nvPr/>
        </p:nvCxnSpPr>
        <p:spPr>
          <a:xfrm flipH="1">
            <a:off x="7229167" y="2288081"/>
            <a:ext cx="169204" cy="275009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67" name="Rectangle 66"/>
          <p:cNvSpPr/>
          <p:nvPr/>
        </p:nvSpPr>
        <p:spPr>
          <a:xfrm>
            <a:off x="4909100" y="3834154"/>
            <a:ext cx="1194785" cy="297028"/>
          </a:xfrm>
          <a:prstGeom prst="rect">
            <a:avLst/>
          </a:prstGeom>
          <a:solidFill>
            <a:srgbClr val="73B632"/>
          </a:solidFill>
          <a:ln w="9525" cap="flat" cmpd="sng" algn="ctr">
            <a:solidFill>
              <a:srgbClr val="57882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rPr>
              <a:t>Decision Maker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240924" y="3834154"/>
            <a:ext cx="1191690" cy="297028"/>
          </a:xfrm>
          <a:prstGeom prst="rect">
            <a:avLst/>
          </a:prstGeom>
          <a:solidFill>
            <a:srgbClr val="73B632"/>
          </a:solidFill>
          <a:ln w="9525" cap="flat" cmpd="sng" algn="ctr">
            <a:solidFill>
              <a:srgbClr val="57882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rPr>
              <a:t>Decision Maker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570919" y="3836933"/>
            <a:ext cx="1191690" cy="297028"/>
          </a:xfrm>
          <a:prstGeom prst="rect">
            <a:avLst/>
          </a:prstGeom>
          <a:solidFill>
            <a:srgbClr val="73B632"/>
          </a:solidFill>
          <a:ln w="9525" cap="flat" cmpd="sng" algn="ctr">
            <a:solidFill>
              <a:srgbClr val="57882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rPr>
              <a:t>Decision Maker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</p:txBody>
      </p:sp>
      <p:cxnSp>
        <p:nvCxnSpPr>
          <p:cNvPr id="70" name="Straight Arrow Connector 69"/>
          <p:cNvCxnSpPr>
            <a:endCxn id="67" idx="0"/>
          </p:cNvCxnSpPr>
          <p:nvPr/>
        </p:nvCxnSpPr>
        <p:spPr>
          <a:xfrm>
            <a:off x="5506493" y="3562350"/>
            <a:ext cx="0" cy="27180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71" name="Straight Arrow Connector 70"/>
          <p:cNvCxnSpPr>
            <a:endCxn id="68" idx="0"/>
          </p:cNvCxnSpPr>
          <p:nvPr/>
        </p:nvCxnSpPr>
        <p:spPr>
          <a:xfrm flipH="1">
            <a:off x="6836769" y="3486150"/>
            <a:ext cx="1058" cy="34800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72" name="Straight Arrow Connector 71"/>
          <p:cNvCxnSpPr>
            <a:endCxn id="69" idx="0"/>
          </p:cNvCxnSpPr>
          <p:nvPr/>
        </p:nvCxnSpPr>
        <p:spPr>
          <a:xfrm>
            <a:off x="8165712" y="3562350"/>
            <a:ext cx="1052" cy="274583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sp>
        <p:nvSpPr>
          <p:cNvPr id="73" name="Rectangle 72"/>
          <p:cNvSpPr/>
          <p:nvPr/>
        </p:nvSpPr>
        <p:spPr>
          <a:xfrm>
            <a:off x="5791200" y="1897987"/>
            <a:ext cx="602252" cy="376838"/>
          </a:xfrm>
          <a:prstGeom prst="rect">
            <a:avLst/>
          </a:prstGeom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rPr>
              <a:t>Spark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rPr>
              <a:t>Node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705600" y="1657350"/>
            <a:ext cx="602252" cy="376838"/>
          </a:xfrm>
          <a:prstGeom prst="rect">
            <a:avLst/>
          </a:prstGeom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rPr>
              <a:t>Spark Node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398371" y="2099662"/>
            <a:ext cx="602252" cy="376838"/>
          </a:xfrm>
          <a:prstGeom prst="rect">
            <a:avLst/>
          </a:prstGeom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rPr>
              <a:t>Spark Node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902614" y="2463800"/>
            <a:ext cx="602252" cy="376838"/>
          </a:xfrm>
          <a:prstGeom prst="rect">
            <a:avLst/>
          </a:prstGeom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rPr>
              <a:t>Spark Node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928041" y="2563090"/>
            <a:ext cx="602252" cy="376838"/>
          </a:xfrm>
          <a:prstGeom prst="rect">
            <a:avLst/>
          </a:prstGeom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rPr>
              <a:t>Spark Node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4904289" y="3381310"/>
            <a:ext cx="3858711" cy="257239"/>
          </a:xfrm>
          <a:prstGeom prst="roundRect">
            <a:avLst>
              <a:gd name="adj" fmla="val 0"/>
            </a:avLst>
          </a:prstGeom>
          <a:ln w="9525"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rPr>
              <a:t>Storage Layer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</p:txBody>
      </p:sp>
      <p:cxnSp>
        <p:nvCxnSpPr>
          <p:cNvPr id="79" name="Straight Arrow Connector 78"/>
          <p:cNvCxnSpPr>
            <a:endCxn id="78" idx="0"/>
          </p:cNvCxnSpPr>
          <p:nvPr/>
        </p:nvCxnSpPr>
        <p:spPr>
          <a:xfrm>
            <a:off x="6832600" y="2533650"/>
            <a:ext cx="1045" cy="84766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pic>
        <p:nvPicPr>
          <p:cNvPr id="82" name="Picture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267426" y="4395091"/>
            <a:ext cx="481948" cy="411026"/>
          </a:xfrm>
          <a:prstGeom prst="rect">
            <a:avLst/>
          </a:prstGeom>
          <a:effectLst/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029024" y="4437121"/>
            <a:ext cx="273376" cy="302973"/>
          </a:xfrm>
          <a:prstGeom prst="rect">
            <a:avLst/>
          </a:prstGeom>
          <a:effectLst/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623210" y="4457509"/>
            <a:ext cx="429234" cy="348608"/>
          </a:xfrm>
          <a:prstGeom prst="rect">
            <a:avLst/>
          </a:prstGeom>
          <a:effectLst/>
        </p:spPr>
      </p:pic>
      <p:cxnSp>
        <p:nvCxnSpPr>
          <p:cNvPr id="85" name="Straight Arrow Connector 84"/>
          <p:cNvCxnSpPr>
            <a:stCxn id="68" idx="2"/>
            <a:endCxn id="84" idx="0"/>
          </p:cNvCxnSpPr>
          <p:nvPr/>
        </p:nvCxnSpPr>
        <p:spPr>
          <a:xfrm>
            <a:off x="6836769" y="4131182"/>
            <a:ext cx="1058" cy="326327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86" name="Straight Arrow Connector 85"/>
          <p:cNvCxnSpPr>
            <a:stCxn id="69" idx="2"/>
            <a:endCxn id="83" idx="0"/>
          </p:cNvCxnSpPr>
          <p:nvPr/>
        </p:nvCxnSpPr>
        <p:spPr>
          <a:xfrm flipH="1">
            <a:off x="8165712" y="4133961"/>
            <a:ext cx="1052" cy="30316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87" name="Straight Arrow Connector 86"/>
          <p:cNvCxnSpPr>
            <a:stCxn id="67" idx="2"/>
            <a:endCxn id="82" idx="0"/>
          </p:cNvCxnSpPr>
          <p:nvPr/>
        </p:nvCxnSpPr>
        <p:spPr>
          <a:xfrm>
            <a:off x="5506493" y="4131182"/>
            <a:ext cx="1907" cy="263909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02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E:\clearstory_ppt_v12_10_14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19841" y="3928463"/>
            <a:ext cx="2057400" cy="98318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4. </a:t>
            </a:r>
            <a:r>
              <a:rPr lang="en-US" sz="3500" dirty="0" err="1" smtClean="0"/>
              <a:t>ClearStory</a:t>
            </a:r>
            <a:r>
              <a:rPr lang="en-US" sz="3500" dirty="0" smtClean="0"/>
              <a:t> Data:</a:t>
            </a:r>
            <a:br>
              <a:rPr lang="en-US" sz="3500" dirty="0" smtClean="0"/>
            </a:br>
            <a:r>
              <a:rPr lang="en-US" sz="3500" dirty="0" smtClean="0"/>
              <a:t>    Multi-source,</a:t>
            </a:r>
            <a:r>
              <a:rPr lang="en-US" sz="3500" dirty="0"/>
              <a:t> </a:t>
            </a:r>
            <a:r>
              <a:rPr lang="en-US" sz="3500" dirty="0" smtClean="0"/>
              <a:t>Fast-cycle Analysis </a:t>
            </a:r>
            <a:endParaRPr lang="en-US" sz="3500" dirty="0"/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457200" y="1384804"/>
            <a:ext cx="8229600" cy="3395085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dirty="0"/>
              <a:t>Same-day results from </a:t>
            </a:r>
            <a:r>
              <a:rPr lang="en-US" dirty="0" smtClean="0"/>
              <a:t>data updating at disparate sources</a:t>
            </a:r>
          </a:p>
          <a:p>
            <a:pPr>
              <a:spcBef>
                <a:spcPts val="1600"/>
              </a:spcBef>
            </a:pPr>
            <a:r>
              <a:rPr lang="en-US" dirty="0"/>
              <a:t>Dozens of disparate sources converged in </a:t>
            </a:r>
            <a:r>
              <a:rPr lang="en-US" dirty="0" smtClean="0"/>
              <a:t>seconds/minutes</a:t>
            </a:r>
            <a:endParaRPr lang="en-US" dirty="0"/>
          </a:p>
        </p:txBody>
      </p:sp>
      <p:sp>
        <p:nvSpPr>
          <p:cNvPr id="30" name="Footer Placeholder 4"/>
          <p:cNvSpPr txBox="1">
            <a:spLocks/>
          </p:cNvSpPr>
          <p:nvPr/>
        </p:nvSpPr>
        <p:spPr>
          <a:xfrm>
            <a:off x="372241" y="475527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16323"/>
                </a:solidFill>
                <a:effectLst/>
                <a:uLnTx/>
                <a:uFillTx/>
                <a:latin typeface="+mn-lt"/>
                <a:ea typeface="+mn-ea"/>
                <a:cs typeface="Museo Sans 300"/>
              </a:rPr>
              <a:t>clearstorydata.com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008188" y="2724150"/>
            <a:ext cx="5754812" cy="2322495"/>
            <a:chOff x="377454" y="2471848"/>
            <a:chExt cx="8397448" cy="2557352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454" y="2943929"/>
              <a:ext cx="2685667" cy="2042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Rounded Rectangle 18"/>
            <p:cNvSpPr/>
            <p:nvPr/>
          </p:nvSpPr>
          <p:spPr>
            <a:xfrm>
              <a:off x="477893" y="2471848"/>
              <a:ext cx="2484782" cy="342900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897AB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Data Sources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897AB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11313" y="2814749"/>
              <a:ext cx="2873088" cy="2154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Rounded Rectangle 20"/>
            <p:cNvSpPr/>
            <p:nvPr/>
          </p:nvSpPr>
          <p:spPr>
            <a:xfrm>
              <a:off x="3505466" y="2471848"/>
              <a:ext cx="2484783" cy="342900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16323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ClearStory Platform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16323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01813" y="2874384"/>
              <a:ext cx="2873089" cy="2154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Rounded Rectangle 22"/>
            <p:cNvSpPr/>
            <p:nvPr/>
          </p:nvSpPr>
          <p:spPr>
            <a:xfrm>
              <a:off x="6095965" y="2471848"/>
              <a:ext cx="2484784" cy="342900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897AB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ClearStory Application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897AB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210197" y="3843449"/>
              <a:ext cx="1963841" cy="181389"/>
            </a:xfrm>
            <a:prstGeom prst="roundRect">
              <a:avLst/>
            </a:prstGeom>
            <a:solidFill>
              <a:srgbClr val="3897AB"/>
            </a:solidFill>
            <a:ln w="9525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Data Inference &amp; Profiling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340556" y="3366370"/>
              <a:ext cx="1438789" cy="181389"/>
            </a:xfrm>
            <a:prstGeom prst="roundRect">
              <a:avLst/>
            </a:prstGeom>
            <a:solidFill>
              <a:srgbClr val="3897AB"/>
            </a:solidFill>
            <a:ln w="9525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Harmonization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340556" y="3857116"/>
              <a:ext cx="1438789" cy="181389"/>
            </a:xfrm>
            <a:prstGeom prst="roundRect">
              <a:avLst/>
            </a:prstGeom>
            <a:solidFill>
              <a:srgbClr val="3897AB"/>
            </a:solidFill>
            <a:ln w="9525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Visualization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331545" y="4347860"/>
              <a:ext cx="1438789" cy="181389"/>
            </a:xfrm>
            <a:prstGeom prst="roundRect">
              <a:avLst/>
            </a:prstGeom>
            <a:solidFill>
              <a:srgbClr val="3897AB"/>
            </a:solidFill>
            <a:ln w="9525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Collaboration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886200" y="3786299"/>
              <a:ext cx="1669774" cy="238539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16323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In-Memory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16323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Data Units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39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33400" y="1570183"/>
            <a:ext cx="4606296" cy="2350077"/>
            <a:chOff x="0" y="914400"/>
            <a:chExt cx="6705600" cy="3276600"/>
          </a:xfrm>
        </p:grpSpPr>
        <p:pic>
          <p:nvPicPr>
            <p:cNvPr id="5" name="Picture 4" descr="Screen Shot 2013-11-23 at 2.11.36 PM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 b="9118"/>
            <a:stretch/>
          </p:blipFill>
          <p:spPr>
            <a:xfrm>
              <a:off x="0" y="914400"/>
              <a:ext cx="6705600" cy="3276600"/>
            </a:xfrm>
            <a:prstGeom prst="rect">
              <a:avLst/>
            </a:prstGeom>
            <a:ln>
              <a:solidFill>
                <a:srgbClr val="EEECE1"/>
              </a:solidFill>
            </a:ln>
          </p:spPr>
        </p:pic>
        <p:pic>
          <p:nvPicPr>
            <p:cNvPr id="6" name="Picture 5" descr="Screen Shot 2013-11-25 at 6.21.48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1143000" y="2209800"/>
              <a:ext cx="3810000" cy="1676400"/>
            </a:xfrm>
            <a:prstGeom prst="rect">
              <a:avLst/>
            </a:prstGeom>
          </p:spPr>
        </p:pic>
      </p:grpSp>
      <p:pic>
        <p:nvPicPr>
          <p:cNvPr id="7" name="Picture 6" descr="Screen Shot 2013-10-24 at 1.46.48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505200" y="2108117"/>
            <a:ext cx="5181600" cy="2902033"/>
          </a:xfrm>
          <a:prstGeom prst="rect">
            <a:avLst/>
          </a:prstGeom>
          <a:ln>
            <a:solidFill>
              <a:srgbClr val="EEECE1"/>
            </a:solidFill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4. </a:t>
            </a:r>
            <a:r>
              <a:rPr lang="en-US" sz="3500" dirty="0" err="1" smtClean="0"/>
              <a:t>ClearStory</a:t>
            </a:r>
            <a:r>
              <a:rPr lang="en-US" sz="3500" dirty="0" smtClean="0"/>
              <a:t> Data:</a:t>
            </a:r>
            <a:br>
              <a:rPr lang="en-US" sz="3500" dirty="0" smtClean="0"/>
            </a:br>
            <a:r>
              <a:rPr lang="en-US" sz="3500" dirty="0" smtClean="0"/>
              <a:t>    Multi-source,</a:t>
            </a:r>
            <a:r>
              <a:rPr lang="en-US" sz="3500" dirty="0"/>
              <a:t> </a:t>
            </a:r>
            <a:r>
              <a:rPr lang="en-US" sz="3500" dirty="0" smtClean="0"/>
              <a:t>Fast-cycle Analysis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55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and resources: </a:t>
            </a:r>
            <a:r>
              <a:rPr lang="en-US" dirty="0" smtClean="0">
                <a:hlinkClick r:id="rId2"/>
              </a:rPr>
              <a:t>spark.incubator.apache.org</a:t>
            </a:r>
            <a:r>
              <a:rPr lang="en-US" dirty="0" smtClean="0"/>
              <a:t> </a:t>
            </a:r>
            <a:endParaRPr lang="en-US" sz="1000" dirty="0" smtClean="0"/>
          </a:p>
          <a:p>
            <a:endParaRPr lang="en-US" sz="1000" dirty="0" smtClean="0"/>
          </a:p>
          <a:p>
            <a:r>
              <a:rPr lang="en-US" dirty="0" smtClean="0"/>
              <a:t>Free video tutorials: </a:t>
            </a:r>
            <a:r>
              <a:rPr lang="en-US" dirty="0" smtClean="0">
                <a:hlinkClick r:id="rId3"/>
              </a:rPr>
              <a:t>spark</a:t>
            </a:r>
            <a:r>
              <a:rPr lang="en-US" dirty="0">
                <a:hlinkClick r:id="rId3"/>
              </a:rPr>
              <a:t>-summit.org/</a:t>
            </a:r>
            <a:r>
              <a:rPr lang="en-US" dirty="0" smtClean="0">
                <a:hlinkClick r:id="rId3"/>
              </a:rPr>
              <a:t>2013</a:t>
            </a:r>
            <a:endParaRPr lang="en-US" dirty="0" smtClean="0"/>
          </a:p>
          <a:p>
            <a:endParaRPr lang="en-US" sz="1000" dirty="0" smtClean="0"/>
          </a:p>
          <a:p>
            <a:r>
              <a:rPr lang="en-US" dirty="0" smtClean="0"/>
              <a:t>Commercial support:</a:t>
            </a:r>
            <a:endParaRPr lang="en-US" dirty="0"/>
          </a:p>
        </p:txBody>
      </p:sp>
      <p:pic>
        <p:nvPicPr>
          <p:cNvPr id="4" name="Picture 3" descr="Databricks_Logo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57143" y="3788741"/>
            <a:ext cx="2100374" cy="851954"/>
          </a:xfrm>
          <a:prstGeom prst="rect">
            <a:avLst/>
          </a:prstGeom>
        </p:spPr>
      </p:pic>
      <p:pic>
        <p:nvPicPr>
          <p:cNvPr id="6" name="Picture 5" descr="cloudera_logo_color+tag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3069536" y="4080250"/>
            <a:ext cx="2218285" cy="4536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7406" y="3980055"/>
            <a:ext cx="4308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 Neue Light"/>
                <a:cs typeface="Helvetica Neue Light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89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data will be standard: everyone will have it</a:t>
            </a:r>
          </a:p>
          <a:p>
            <a:r>
              <a:rPr lang="en-US" dirty="0" smtClean="0"/>
              <a:t>Organizations will gain an edge through </a:t>
            </a:r>
            <a:r>
              <a:rPr lang="en-US" b="1" dirty="0" smtClean="0"/>
              <a:t>speed</a:t>
            </a:r>
            <a:r>
              <a:rPr lang="en-US" dirty="0" smtClean="0"/>
              <a:t> of action and </a:t>
            </a:r>
            <a:r>
              <a:rPr lang="en-US" b="1" dirty="0" smtClean="0"/>
              <a:t>sophistication</a:t>
            </a:r>
            <a:r>
              <a:rPr lang="en-US" dirty="0" smtClean="0"/>
              <a:t> of analysis</a:t>
            </a:r>
          </a:p>
          <a:p>
            <a:r>
              <a:rPr lang="en-US" dirty="0" smtClean="0"/>
              <a:t>Apache Spark brings these to </a:t>
            </a:r>
            <a:r>
              <a:rPr lang="en-US" dirty="0" err="1" smtClean="0"/>
              <a:t>Hadoop</a:t>
            </a:r>
            <a:r>
              <a:rPr lang="en-US" dirty="0" smtClean="0"/>
              <a:t> clusters</a:t>
            </a:r>
            <a:endParaRPr lang="en-US" dirty="0"/>
          </a:p>
        </p:txBody>
      </p:sp>
      <p:pic>
        <p:nvPicPr>
          <p:cNvPr id="4" name="Picture 3" descr="Databricks_Log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383138" y="3527715"/>
            <a:ext cx="3250552" cy="131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613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2444"/>
            <a:ext cx="8340436" cy="3395085"/>
          </a:xfrm>
        </p:spPr>
        <p:txBody>
          <a:bodyPr/>
          <a:lstStyle/>
          <a:p>
            <a:r>
              <a:rPr lang="en-US" b="1" dirty="0" smtClean="0"/>
              <a:t>Decreasing storage costs</a:t>
            </a:r>
            <a:r>
              <a:rPr lang="en-US" dirty="0" smtClean="0"/>
              <a:t> have led to an explosion of big data</a:t>
            </a:r>
          </a:p>
          <a:p>
            <a:r>
              <a:rPr lang="en-US" dirty="0" smtClean="0"/>
              <a:t>Commodity cluster software, like </a:t>
            </a:r>
            <a:r>
              <a:rPr lang="en-US" dirty="0" err="1" smtClean="0"/>
              <a:t>Hadoop</a:t>
            </a:r>
            <a:r>
              <a:rPr lang="en-US" dirty="0" smtClean="0"/>
              <a:t>, has made it 10-20x cheaper to store large datasets</a:t>
            </a:r>
          </a:p>
          <a:p>
            <a:r>
              <a:rPr lang="en-US" dirty="0" smtClean="0"/>
              <a:t>Broadly available from multiple vendors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50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data storage is </a:t>
            </a:r>
            <a:r>
              <a:rPr lang="en-US" dirty="0" smtClean="0"/>
              <a:t>becoming commoditized, so </a:t>
            </a:r>
            <a:r>
              <a:rPr lang="en-US" dirty="0"/>
              <a:t>h</a:t>
            </a:r>
            <a:r>
              <a:rPr lang="en-US" dirty="0" smtClean="0"/>
              <a:t>ow will organizations </a:t>
            </a:r>
            <a:r>
              <a:rPr lang="en-US" dirty="0"/>
              <a:t>get an edge?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941478"/>
            <a:ext cx="9144000" cy="602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600" dirty="0" smtClean="0">
                <a:latin typeface="Helvetica Neue Light"/>
                <a:cs typeface="Helvetica Neue Light"/>
              </a:rPr>
              <a:t>What matters now is what you can </a:t>
            </a:r>
            <a:r>
              <a:rPr lang="en-US" sz="2600" i="1" dirty="0" smtClean="0">
                <a:latin typeface="Helvetica Neue Light"/>
                <a:cs typeface="Helvetica Neue Light"/>
              </a:rPr>
              <a:t>do</a:t>
            </a:r>
            <a:r>
              <a:rPr lang="en-US" sz="2600" dirty="0" smtClean="0">
                <a:latin typeface="Helvetica Neue Light"/>
                <a:cs typeface="Helvetica Neue Light"/>
              </a:rPr>
              <a:t> with the data.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501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Speed:</a:t>
            </a:r>
            <a:r>
              <a:rPr lang="en-US" dirty="0" smtClean="0"/>
              <a:t> how quickly can you go from data to decisions?</a:t>
            </a:r>
          </a:p>
          <a:p>
            <a:r>
              <a:rPr lang="en-US" b="1" dirty="0" smtClean="0"/>
              <a:t>Sophistication:</a:t>
            </a:r>
            <a:r>
              <a:rPr lang="en-US" dirty="0" smtClean="0"/>
              <a:t> can you run the best algorithms on the data?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075130"/>
            <a:ext cx="9144000" cy="8921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600" dirty="0" smtClean="0">
                <a:latin typeface="Helvetica Neue Light"/>
                <a:cs typeface="Helvetica Neue Light"/>
              </a:rPr>
              <a:t>These factors have usually required separate,</a:t>
            </a:r>
            <a:br>
              <a:rPr lang="en-US" sz="2600" dirty="0" smtClean="0">
                <a:latin typeface="Helvetica Neue Light"/>
                <a:cs typeface="Helvetica Neue Light"/>
              </a:rPr>
            </a:br>
            <a:r>
              <a:rPr lang="en-US" sz="2600" dirty="0" smtClean="0">
                <a:latin typeface="Helvetica Neue Light"/>
                <a:cs typeface="Helvetica Neue Light"/>
              </a:rPr>
              <a:t>non-commodity tools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079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560"/>
            <a:ext cx="8229600" cy="857250"/>
          </a:xfrm>
        </p:spPr>
        <p:txBody>
          <a:bodyPr/>
          <a:lstStyle/>
          <a:p>
            <a:r>
              <a:rPr lang="en-US" dirty="0" smtClean="0"/>
              <a:t>Apache Spark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65114"/>
            <a:ext cx="8229600" cy="3395085"/>
          </a:xfrm>
        </p:spPr>
        <p:txBody>
          <a:bodyPr/>
          <a:lstStyle/>
          <a:p>
            <a:r>
              <a:rPr lang="en-US" dirty="0"/>
              <a:t>A compute engine for </a:t>
            </a:r>
            <a:r>
              <a:rPr lang="en-US" dirty="0" err="1"/>
              <a:t>Hadoop</a:t>
            </a:r>
            <a:r>
              <a:rPr lang="en-US" dirty="0"/>
              <a:t> data that is:</a:t>
            </a:r>
          </a:p>
          <a:p>
            <a:pPr>
              <a:spcBef>
                <a:spcPts val="1600"/>
              </a:spcBef>
            </a:pPr>
            <a:r>
              <a:rPr lang="en-US" b="1" dirty="0"/>
              <a:t>Fast:</a:t>
            </a:r>
            <a:r>
              <a:rPr lang="en-US" dirty="0"/>
              <a:t> up </a:t>
            </a:r>
            <a:r>
              <a:rPr lang="en-US" dirty="0" smtClean="0"/>
              <a:t>to </a:t>
            </a:r>
            <a:r>
              <a:rPr lang="en-US" dirty="0"/>
              <a:t>100x </a:t>
            </a:r>
            <a:r>
              <a:rPr lang="en-US" dirty="0" smtClean="0"/>
              <a:t>faster than </a:t>
            </a:r>
            <a:r>
              <a:rPr lang="en-US" dirty="0" err="1" smtClean="0"/>
              <a:t>MapReduce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088830" y="1310695"/>
            <a:ext cx="3084949" cy="3242255"/>
            <a:chOff x="6026646" y="1708555"/>
            <a:chExt cx="3084949" cy="3242255"/>
          </a:xfrm>
        </p:grpSpPr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6737856"/>
                </p:ext>
              </p:extLst>
            </p:nvPr>
          </p:nvGraphicFramePr>
          <p:xfrm>
            <a:off x="6249247" y="2038350"/>
            <a:ext cx="2862348" cy="29124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6676128" y="1708555"/>
              <a:ext cx="185262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latin typeface="Helvetica Neue Light"/>
                  <a:cs typeface="Helvetica Neue Light"/>
                </a:rPr>
                <a:t>SQL performance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5395705" y="3330189"/>
              <a:ext cx="15696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Helvetica Neue Light"/>
                  <a:cs typeface="Helvetica Neue Light"/>
                </a:rPr>
                <a:t>Response time (s)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19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560"/>
            <a:ext cx="8229600" cy="857250"/>
          </a:xfrm>
        </p:spPr>
        <p:txBody>
          <a:bodyPr/>
          <a:lstStyle/>
          <a:p>
            <a:r>
              <a:rPr lang="en-US" dirty="0" smtClean="0"/>
              <a:t>Apache Spark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65114"/>
            <a:ext cx="5943600" cy="3395085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dirty="0"/>
              <a:t>A compute engine for </a:t>
            </a:r>
            <a:r>
              <a:rPr lang="en-US" dirty="0" err="1"/>
              <a:t>Hadoop</a:t>
            </a:r>
            <a:r>
              <a:rPr lang="en-US" dirty="0"/>
              <a:t> data that is:</a:t>
            </a:r>
          </a:p>
          <a:p>
            <a:pPr>
              <a:spcBef>
                <a:spcPts val="1600"/>
              </a:spcBef>
            </a:pPr>
            <a:r>
              <a:rPr lang="en-US" b="1" dirty="0"/>
              <a:t>Fast:</a:t>
            </a:r>
            <a:r>
              <a:rPr lang="en-US" dirty="0"/>
              <a:t> up to 100x </a:t>
            </a:r>
            <a:r>
              <a:rPr lang="en-US" dirty="0" smtClean="0"/>
              <a:t>faster than </a:t>
            </a:r>
            <a:r>
              <a:rPr lang="en-US" dirty="0" err="1" smtClean="0"/>
              <a:t>MapReduce</a:t>
            </a:r>
            <a:endParaRPr lang="en-US" dirty="0"/>
          </a:p>
          <a:p>
            <a:pPr>
              <a:spcBef>
                <a:spcPts val="1600"/>
              </a:spcBef>
            </a:pPr>
            <a:r>
              <a:rPr lang="en-US" b="1" dirty="0"/>
              <a:t>Sophisticated:</a:t>
            </a:r>
            <a:r>
              <a:rPr lang="en-US" dirty="0"/>
              <a:t> can run </a:t>
            </a:r>
            <a:r>
              <a:rPr lang="en-US" dirty="0" smtClean="0"/>
              <a:t>today’s</a:t>
            </a:r>
            <a:br>
              <a:rPr lang="en-US" dirty="0" smtClean="0"/>
            </a:br>
            <a:r>
              <a:rPr lang="en-US" dirty="0" smtClean="0"/>
              <a:t>most </a:t>
            </a:r>
            <a:r>
              <a:rPr lang="en-US" dirty="0"/>
              <a:t>advanced algorithms</a:t>
            </a:r>
          </a:p>
          <a:p>
            <a:pPr>
              <a:spcBef>
                <a:spcPts val="1600"/>
              </a:spcBef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29200" y="2753238"/>
            <a:ext cx="3962400" cy="1682531"/>
            <a:chOff x="645591" y="2285999"/>
            <a:chExt cx="8159011" cy="2290951"/>
          </a:xfrm>
        </p:grpSpPr>
        <p:sp>
          <p:nvSpPr>
            <p:cNvPr id="10" name="Rectangle 9"/>
            <p:cNvSpPr/>
            <p:nvPr/>
          </p:nvSpPr>
          <p:spPr>
            <a:xfrm>
              <a:off x="645593" y="4029282"/>
              <a:ext cx="7912037" cy="547668"/>
            </a:xfrm>
            <a:prstGeom prst="rect">
              <a:avLst/>
            </a:prstGeom>
            <a:solidFill>
              <a:srgbClr val="C81424"/>
            </a:solidFill>
            <a:ln w="9525" cmpd="sng">
              <a:noFill/>
              <a:headEnd type="none" w="med" len="med"/>
              <a:tailEnd type="none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elvetica Neue Light"/>
                  <a:ea typeface="+mn-ea"/>
                  <a:cs typeface="Helvetica Neue Light"/>
                </a:rPr>
                <a:t>Apache Spark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67246" y="2285999"/>
              <a:ext cx="1765943" cy="1656842"/>
            </a:xfrm>
            <a:prstGeom prst="rect">
              <a:avLst/>
            </a:prstGeom>
            <a:solidFill>
              <a:srgbClr val="1F63A3"/>
            </a:solidFill>
            <a:ln w="9525" cmpd="sng">
              <a:noFill/>
              <a:headEnd type="none" w="med" len="med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elvetica Neue Light"/>
                  <a:ea typeface="+mn-ea"/>
                  <a:cs typeface="Helvetica Neue Light"/>
                </a:rPr>
                <a:t>Spark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elvetica Neue Light"/>
                  <a:ea typeface="+mn-ea"/>
                  <a:cs typeface="Helvetica Neue Light"/>
                </a:rPr>
                <a:t> </a:t>
              </a:r>
              <a:r>
                <a:rPr kumimoji="0" lang="en-US" sz="15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elvetica Neue Light"/>
                  <a:ea typeface="+mn-ea"/>
                  <a:cs typeface="Helvetica Neue Light"/>
                </a:rPr>
                <a:t>Streaming</a:t>
              </a:r>
              <a:r>
                <a:rPr kumimoji="0" 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elvetica Neue Light"/>
                  <a:ea typeface="+mn-ea"/>
                  <a:cs typeface="Helvetica Neue Light"/>
                </a:rPr>
                <a:t/>
              </a:r>
              <a:br>
                <a:rPr kumimoji="0" 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elvetica Neue Light"/>
                  <a:ea typeface="+mn-ea"/>
                  <a:cs typeface="Helvetica Neue Light"/>
                </a:rPr>
              </a:b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elvetica Neue Light"/>
                  <a:ea typeface="+mn-ea"/>
                  <a:cs typeface="Helvetica Neue Light"/>
                </a:rPr>
                <a:t>real-time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5591" y="2285999"/>
              <a:ext cx="1765943" cy="1656842"/>
            </a:xfrm>
            <a:prstGeom prst="rect">
              <a:avLst/>
            </a:prstGeom>
            <a:solidFill>
              <a:srgbClr val="1F63A3"/>
            </a:solidFill>
            <a:ln w="9525" cmpd="sng">
              <a:noFill/>
              <a:headEnd type="none" w="med" len="med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elvetica Neue Light"/>
                  <a:ea typeface="+mn-ea"/>
                  <a:cs typeface="Helvetica Neue Light"/>
                </a:rPr>
                <a:t>Shark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elvetica Neue Light"/>
                  <a:ea typeface="+mn-ea"/>
                  <a:cs typeface="Helvetica Neue Light"/>
                </a:rPr>
                <a:t>SQL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90284" y="2285999"/>
              <a:ext cx="1765943" cy="1656842"/>
            </a:xfrm>
            <a:prstGeom prst="rect">
              <a:avLst/>
            </a:prstGeom>
            <a:solidFill>
              <a:srgbClr val="1F63A3"/>
            </a:solidFill>
            <a:ln w="9525" cmpd="sng">
              <a:noFill/>
              <a:headEnd type="none" w="med" len="med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elvetica Neue Light"/>
                  <a:ea typeface="+mn-ea"/>
                  <a:cs typeface="Helvetica Neue Light"/>
                </a:rPr>
                <a:t>MLlib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elvetica Neue Light"/>
                  <a:ea typeface="+mn-ea"/>
                  <a:cs typeface="Helvetica Neue Light"/>
                </a:rPr>
                <a:t>machine learning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06398" y="2285999"/>
              <a:ext cx="1765943" cy="1656842"/>
            </a:xfrm>
            <a:prstGeom prst="rect">
              <a:avLst/>
            </a:prstGeom>
            <a:solidFill>
              <a:srgbClr val="1F63A3"/>
            </a:solidFill>
            <a:ln w="9525" cmpd="sng">
              <a:noFill/>
              <a:headEnd type="none" w="med" len="med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elvetica Neue Light"/>
                  <a:ea typeface="+mn-ea"/>
                  <a:cs typeface="Helvetica Neue Light"/>
                </a:rPr>
                <a:t>GraphX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elvetica Neue Light"/>
                  <a:ea typeface="+mn-ea"/>
                  <a:cs typeface="Helvetica Neue Light"/>
                </a:rPr>
                <a:t>graph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13890" y="3614627"/>
              <a:ext cx="790712" cy="412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Helvetica Neue Light"/>
                  <a:cs typeface="Helvetica Neue Light"/>
                </a:rPr>
                <a:t>…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453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560"/>
            <a:ext cx="8229600" cy="857250"/>
          </a:xfrm>
        </p:spPr>
        <p:txBody>
          <a:bodyPr/>
          <a:lstStyle/>
          <a:p>
            <a:r>
              <a:rPr lang="en-US" dirty="0" smtClean="0"/>
              <a:t>Apache Spark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65114"/>
            <a:ext cx="5943600" cy="3395085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dirty="0"/>
              <a:t>A compute engine for </a:t>
            </a:r>
            <a:r>
              <a:rPr lang="en-US" dirty="0" err="1"/>
              <a:t>Hadoop</a:t>
            </a:r>
            <a:r>
              <a:rPr lang="en-US" dirty="0"/>
              <a:t> data that is:</a:t>
            </a:r>
          </a:p>
          <a:p>
            <a:pPr>
              <a:spcBef>
                <a:spcPts val="1600"/>
              </a:spcBef>
            </a:pPr>
            <a:r>
              <a:rPr lang="en-US" b="1" dirty="0"/>
              <a:t>Fast:</a:t>
            </a:r>
            <a:r>
              <a:rPr lang="en-US" dirty="0"/>
              <a:t> up to 100x </a:t>
            </a:r>
            <a:r>
              <a:rPr lang="en-US" dirty="0" smtClean="0"/>
              <a:t>faster than </a:t>
            </a:r>
            <a:r>
              <a:rPr lang="en-US" dirty="0" err="1" smtClean="0"/>
              <a:t>MapReduce</a:t>
            </a:r>
            <a:endParaRPr lang="en-US" dirty="0"/>
          </a:p>
          <a:p>
            <a:pPr>
              <a:spcBef>
                <a:spcPts val="1600"/>
              </a:spcBef>
            </a:pPr>
            <a:r>
              <a:rPr lang="en-US" b="1" dirty="0"/>
              <a:t>Sophisticated:</a:t>
            </a:r>
            <a:r>
              <a:rPr lang="en-US" dirty="0"/>
              <a:t> can run </a:t>
            </a:r>
            <a:r>
              <a:rPr lang="en-US" dirty="0" smtClean="0"/>
              <a:t>today’s</a:t>
            </a:r>
            <a:br>
              <a:rPr lang="en-US" dirty="0" smtClean="0"/>
            </a:br>
            <a:r>
              <a:rPr lang="en-US" dirty="0" smtClean="0"/>
              <a:t>most </a:t>
            </a:r>
            <a:r>
              <a:rPr lang="en-US" dirty="0"/>
              <a:t>advanced algorithms</a:t>
            </a:r>
          </a:p>
          <a:p>
            <a:pPr>
              <a:spcBef>
                <a:spcPts val="1600"/>
              </a:spcBef>
            </a:pPr>
            <a:r>
              <a:rPr lang="en-US" b="1" dirty="0"/>
              <a:t>Fully open source:</a:t>
            </a:r>
            <a:r>
              <a:rPr lang="en-US" dirty="0"/>
              <a:t> one of </a:t>
            </a:r>
            <a:r>
              <a:rPr lang="en-US" dirty="0" smtClean="0"/>
              <a:t>most</a:t>
            </a:r>
            <a:br>
              <a:rPr lang="en-US" dirty="0" smtClean="0"/>
            </a:br>
            <a:r>
              <a:rPr lang="en-US" dirty="0" smtClean="0"/>
              <a:t>active projects in </a:t>
            </a:r>
            <a:r>
              <a:rPr lang="en-US" dirty="0"/>
              <a:t>big </a:t>
            </a:r>
            <a:r>
              <a:rPr lang="en-US" dirty="0" smtClean="0"/>
              <a:t>data</a:t>
            </a:r>
            <a:endParaRPr lang="en-US" dirty="0"/>
          </a:p>
          <a:p>
            <a:pPr>
              <a:spcBef>
                <a:spcPts val="1600"/>
              </a:spcBef>
            </a:pP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76800" y="2442440"/>
            <a:ext cx="3926468" cy="2478651"/>
            <a:chOff x="4982789" y="2531499"/>
            <a:chExt cx="3926468" cy="2478651"/>
          </a:xfrm>
        </p:grpSpPr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7862299"/>
                </p:ext>
              </p:extLst>
            </p:nvPr>
          </p:nvGraphicFramePr>
          <p:xfrm>
            <a:off x="4982789" y="2897656"/>
            <a:ext cx="3926468" cy="21124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7" name="Picture 6" descr="Spark Logo #112.jpg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4">
                      <a14:imgEffect>
                        <a14:backgroundRemoval t="17154" b="84500" l="6937" r="87592">
                          <a14:foregroundMark x1="13605" y1="70808" x2="17440" y2="71615"/>
                          <a14:foregroundMark x1="50733" y1="52654" x2="50733" y2="52654"/>
                          <a14:foregroundMark x1="62775" y1="56692" x2="62775" y2="56692"/>
                          <a14:foregroundMark x1="68661" y1="56692" x2="68661" y2="56692"/>
                          <a14:foregroundMark x1="71983" y1="26846" x2="71983" y2="26846"/>
                          <a14:foregroundMark x1="84294" y1="28038" x2="84294" y2="28038"/>
                          <a14:foregroundMark x1="74304" y1="19577" x2="74304" y2="19577"/>
                          <a14:foregroundMark x1="70200" y1="44577" x2="70200" y2="44577"/>
                          <a14:foregroundMark x1="87616" y1="27615" x2="87616" y2="27615"/>
                          <a14:foregroundMark x1="38447" y1="57077" x2="38447" y2="57077"/>
                          <a14:foregroundMark x1="33073" y1="53077" x2="33073" y2="53077"/>
                          <a14:foregroundMark x1="24866" y1="74462" x2="24866" y2="74462"/>
                        </a14:backgroundRemoval>
                      </a14:imgEffect>
                      <a14:imgEffect>
                        <a14:brightnessContrast contras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5435384" y="2887156"/>
              <a:ext cx="797272" cy="50598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6077926" y="3334549"/>
              <a:ext cx="792318" cy="24140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685571" y="2531499"/>
              <a:ext cx="2518638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latin typeface="Helvetica Neue Light"/>
                  <a:cs typeface="Helvetica Neue Light"/>
                </a:rPr>
                <a:t>Contributors in past year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786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876800" y="2442440"/>
            <a:ext cx="3926468" cy="2478651"/>
            <a:chOff x="4982789" y="2531499"/>
            <a:chExt cx="3926468" cy="2478651"/>
          </a:xfrm>
        </p:grpSpPr>
        <p:graphicFrame>
          <p:nvGraphicFramePr>
            <p:cNvPr id="24" name="Chart 23"/>
            <p:cNvGraphicFramePr/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3364901"/>
                </p:ext>
              </p:extLst>
            </p:nvPr>
          </p:nvGraphicFramePr>
          <p:xfrm>
            <a:off x="4982789" y="2897656"/>
            <a:ext cx="3926468" cy="21124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25" name="Picture 24" descr="Spark Logo #112.jpg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4">
                      <a14:imgEffect>
                        <a14:backgroundRemoval t="17154" b="84500" l="6937" r="87592">
                          <a14:foregroundMark x1="13605" y1="70808" x2="17440" y2="71615"/>
                          <a14:foregroundMark x1="50733" y1="52654" x2="50733" y2="52654"/>
                          <a14:foregroundMark x1="62775" y1="56692" x2="62775" y2="56692"/>
                          <a14:foregroundMark x1="68661" y1="56692" x2="68661" y2="56692"/>
                          <a14:foregroundMark x1="71983" y1="26846" x2="71983" y2="26846"/>
                          <a14:foregroundMark x1="84294" y1="28038" x2="84294" y2="28038"/>
                          <a14:foregroundMark x1="74304" y1="19577" x2="74304" y2="19577"/>
                          <a14:foregroundMark x1="70200" y1="44577" x2="70200" y2="44577"/>
                          <a14:foregroundMark x1="87616" y1="27615" x2="87616" y2="27615"/>
                          <a14:foregroundMark x1="38447" y1="57077" x2="38447" y2="57077"/>
                          <a14:foregroundMark x1="33073" y1="53077" x2="33073" y2="53077"/>
                          <a14:foregroundMark x1="24866" y1="74462" x2="24866" y2="74462"/>
                        </a14:backgroundRemoval>
                      </a14:imgEffect>
                      <a14:imgEffect>
                        <a14:brightnessContrast contras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5435384" y="2887156"/>
              <a:ext cx="797272" cy="50598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6077926" y="3334549"/>
              <a:ext cx="792318" cy="24140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685571" y="2531499"/>
              <a:ext cx="2518638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latin typeface="Helvetica Neue Light"/>
                  <a:cs typeface="Helvetica Neue Light"/>
                </a:rPr>
                <a:t>Contributors in past year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-8342" y="4619454"/>
            <a:ext cx="3352800" cy="53540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600" dirty="0" smtClean="0">
              <a:latin typeface="Helvetica Neue Light"/>
              <a:cs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560"/>
            <a:ext cx="8229600" cy="857250"/>
          </a:xfrm>
        </p:spPr>
        <p:txBody>
          <a:bodyPr/>
          <a:lstStyle/>
          <a:p>
            <a:r>
              <a:rPr lang="en-US" dirty="0" smtClean="0"/>
              <a:t>Apache Spark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65114"/>
            <a:ext cx="5943600" cy="3395085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dirty="0"/>
              <a:t>A compute engine for </a:t>
            </a:r>
            <a:r>
              <a:rPr lang="en-US" dirty="0" err="1"/>
              <a:t>Hadoop</a:t>
            </a:r>
            <a:r>
              <a:rPr lang="en-US" dirty="0"/>
              <a:t> data that is:</a:t>
            </a:r>
          </a:p>
          <a:p>
            <a:pPr>
              <a:spcBef>
                <a:spcPts val="1600"/>
              </a:spcBef>
            </a:pPr>
            <a:r>
              <a:rPr lang="en-US" b="1" dirty="0"/>
              <a:t>Fast:</a:t>
            </a:r>
            <a:r>
              <a:rPr lang="en-US" dirty="0"/>
              <a:t> up to 100x </a:t>
            </a:r>
            <a:r>
              <a:rPr lang="en-US" dirty="0" smtClean="0"/>
              <a:t>faster than </a:t>
            </a:r>
            <a:r>
              <a:rPr lang="en-US" dirty="0" err="1" smtClean="0"/>
              <a:t>MapReduce</a:t>
            </a:r>
            <a:endParaRPr lang="en-US" dirty="0"/>
          </a:p>
          <a:p>
            <a:pPr>
              <a:spcBef>
                <a:spcPts val="1600"/>
              </a:spcBef>
            </a:pPr>
            <a:r>
              <a:rPr lang="en-US" b="1" dirty="0"/>
              <a:t>Sophisticated:</a:t>
            </a:r>
            <a:r>
              <a:rPr lang="en-US" dirty="0"/>
              <a:t> can run </a:t>
            </a:r>
            <a:r>
              <a:rPr lang="en-US" dirty="0" smtClean="0"/>
              <a:t>today’s</a:t>
            </a:r>
            <a:br>
              <a:rPr lang="en-US" dirty="0" smtClean="0"/>
            </a:br>
            <a:r>
              <a:rPr lang="en-US" dirty="0" smtClean="0"/>
              <a:t>most </a:t>
            </a:r>
            <a:r>
              <a:rPr lang="en-US" dirty="0"/>
              <a:t>advanced algorithms</a:t>
            </a:r>
          </a:p>
          <a:p>
            <a:pPr>
              <a:spcBef>
                <a:spcPts val="1600"/>
              </a:spcBef>
            </a:pPr>
            <a:r>
              <a:rPr lang="en-US" b="1" dirty="0"/>
              <a:t>Fully open source:</a:t>
            </a:r>
            <a:r>
              <a:rPr lang="en-US" dirty="0"/>
              <a:t> one </a:t>
            </a:r>
            <a:r>
              <a:rPr lang="en-US" dirty="0" smtClean="0"/>
              <a:t>of most</a:t>
            </a:r>
            <a:br>
              <a:rPr lang="en-US" dirty="0" smtClean="0"/>
            </a:br>
            <a:r>
              <a:rPr lang="en-US" dirty="0" smtClean="0"/>
              <a:t>active projects in </a:t>
            </a:r>
            <a:r>
              <a:rPr lang="en-US" dirty="0"/>
              <a:t>big </a:t>
            </a:r>
            <a:r>
              <a:rPr lang="en-US" dirty="0" smtClean="0"/>
              <a:t>data</a:t>
            </a:r>
            <a:endParaRPr lang="en-US" dirty="0"/>
          </a:p>
          <a:p>
            <a:pPr>
              <a:spcBef>
                <a:spcPts val="1600"/>
              </a:spcBef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2366240"/>
            <a:ext cx="4343400" cy="280035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600" dirty="0" smtClean="0">
              <a:latin typeface="Helvetica Neue Light"/>
              <a:cs typeface="Helvetica Neue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183495"/>
            <a:ext cx="9144000" cy="7499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Spark brings top-end data analysis to</a:t>
            </a:r>
            <a:br>
              <a:rPr lang="en-US" dirty="0" smtClean="0">
                <a:latin typeface="Helvetica Neue Light"/>
                <a:cs typeface="Helvetica Neue Light"/>
              </a:rPr>
            </a:br>
            <a:r>
              <a:rPr lang="en-US" dirty="0" smtClean="0">
                <a:latin typeface="Helvetica Neue Light"/>
                <a:cs typeface="Helvetica Neue Light"/>
              </a:rPr>
              <a:t>commodity </a:t>
            </a:r>
            <a:r>
              <a:rPr lang="en-US" dirty="0" err="1" smtClean="0">
                <a:latin typeface="Helvetica Neue Light"/>
                <a:cs typeface="Helvetica Neue Light"/>
              </a:rPr>
              <a:t>Hadoop</a:t>
            </a:r>
            <a:r>
              <a:rPr lang="en-US" dirty="0" smtClean="0">
                <a:latin typeface="Helvetica Neue Light"/>
                <a:cs typeface="Helvetica Neue Light"/>
              </a:rPr>
              <a:t> clusters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45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Use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7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800080"/>
      </a:folHlink>
    </a:clrScheme>
    <a:fontScheme name="Exhibit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  <a:headEnd type="none" w="med" len="med"/>
          <a:tailEnd type="non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headEnd type="none" w="med" len="med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Helvetica Neue Light"/>
            <a:cs typeface="Helvetica Neue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71193</TotalTime>
  <Words>723</Words>
  <Application>Microsoft Macintosh PowerPoint</Application>
  <PresentationFormat>On-screen Show (16:9)</PresentationFormat>
  <Paragraphs>137</Paragraphs>
  <Slides>19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How Companies are Using Spark</vt:lpstr>
      <vt:lpstr>History</vt:lpstr>
      <vt:lpstr>Implication</vt:lpstr>
      <vt:lpstr>Two Factors</vt:lpstr>
      <vt:lpstr>Apache Spark</vt:lpstr>
      <vt:lpstr>Apache Spark</vt:lpstr>
      <vt:lpstr>Apache Spark</vt:lpstr>
      <vt:lpstr>Apache Spark</vt:lpstr>
      <vt:lpstr>Spark Use Cases</vt:lpstr>
      <vt:lpstr>1. Yahoo! Personalization</vt:lpstr>
      <vt:lpstr>1. Yahoo! Personalization</vt:lpstr>
      <vt:lpstr>1. Yahoo! Personalization</vt:lpstr>
      <vt:lpstr>2. Yahoo! Ad Analytics</vt:lpstr>
      <vt:lpstr>3. Conviva Real-Time Video Optimization</vt:lpstr>
      <vt:lpstr>3. Conviva Real-Time Video Optimization</vt:lpstr>
      <vt:lpstr>4. ClearStory Data:     Multi-source, Fast-cycle Analysis </vt:lpstr>
      <vt:lpstr>4. ClearStory Data:     Multi-source, Fast-cycle Analysis </vt:lpstr>
      <vt:lpstr>Get Started</vt:lpstr>
      <vt:lpstr>Conclusion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Konwinski</dc:creator>
  <cp:lastModifiedBy>Sophia DeMartini</cp:lastModifiedBy>
  <cp:revision>3503</cp:revision>
  <dcterms:created xsi:type="dcterms:W3CDTF">2014-02-18T18:43:49Z</dcterms:created>
  <dcterms:modified xsi:type="dcterms:W3CDTF">2014-02-18T18:44:16Z</dcterms:modified>
</cp:coreProperties>
</file>