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90" r:id="rId3"/>
    <p:sldId id="317" r:id="rId4"/>
    <p:sldId id="319" r:id="rId5"/>
    <p:sldId id="309" r:id="rId6"/>
    <p:sldId id="285" r:id="rId7"/>
    <p:sldId id="313" r:id="rId8"/>
    <p:sldId id="292" r:id="rId9"/>
    <p:sldId id="312" r:id="rId10"/>
    <p:sldId id="300" r:id="rId11"/>
    <p:sldId id="308" r:id="rId12"/>
    <p:sldId id="301" r:id="rId13"/>
    <p:sldId id="302" r:id="rId14"/>
    <p:sldId id="303" r:id="rId15"/>
    <p:sldId id="316" r:id="rId16"/>
    <p:sldId id="287" r:id="rId17"/>
    <p:sldId id="307" r:id="rId18"/>
    <p:sldId id="314" r:id="rId19"/>
    <p:sldId id="294" r:id="rId20"/>
    <p:sldId id="315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  <a:srgbClr val="959595"/>
    <a:srgbClr val="404040"/>
    <a:srgbClr val="3C642B"/>
    <a:srgbClr val="416D2A"/>
    <a:srgbClr val="E68246"/>
    <a:srgbClr val="487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ocalHD:Users:tim.garnto:Desktop:targeting_ti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ocalHD:Users:tim.garnto:Desktop:targeting_t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ocalHD:Users:tim.garnto:Desktop:targeting_tim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ocalHD:Users:tim.garnto:Desktop:targeting_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Customer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Sheet2!$D$4:$D$6</c:f>
              <c:numCache>
                <c:formatCode>0%</c:formatCode>
                <c:ptCount val="3"/>
                <c:pt idx="0">
                  <c:v>1</c:v>
                </c:pt>
                <c:pt idx="1">
                  <c:v>1.464285714285714</c:v>
                </c:pt>
                <c:pt idx="2">
                  <c:v>2.5594164285714291</c:v>
                </c:pt>
              </c:numCache>
            </c:numRef>
          </c:val>
        </c:ser>
        <c:ser>
          <c:idx val="1"/>
          <c:order val="1"/>
          <c:tx>
            <c:strRef>
              <c:f>Sheet2!$F$3</c:f>
              <c:strCache>
                <c:ptCount val="1"/>
                <c:pt idx="0">
                  <c:v>Data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Sheet2!$F$4:$F$6</c:f>
              <c:numCache>
                <c:formatCode>0%</c:formatCode>
                <c:ptCount val="3"/>
                <c:pt idx="0">
                  <c:v>1</c:v>
                </c:pt>
                <c:pt idx="1">
                  <c:v>6.9711923938461604</c:v>
                </c:pt>
                <c:pt idx="2">
                  <c:v>9.7403977246153683</c:v>
                </c:pt>
              </c:numCache>
            </c:numRef>
          </c:val>
        </c:ser>
        <c:ser>
          <c:idx val="2"/>
          <c:order val="2"/>
          <c:tx>
            <c:strRef>
              <c:f>Sheet2!$H$3</c:f>
              <c:strCache>
                <c:ptCount val="1"/>
                <c:pt idx="0">
                  <c:v>Offers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Sheet2!$H$4:$H$6</c:f>
              <c:numCache>
                <c:formatCode>0%</c:formatCode>
                <c:ptCount val="3"/>
                <c:pt idx="0">
                  <c:v>1</c:v>
                </c:pt>
                <c:pt idx="1">
                  <c:v>1.7782572021143619</c:v>
                </c:pt>
                <c:pt idx="2">
                  <c:v>3.6091598055507972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327232"/>
        <c:axId val="37328768"/>
      </c:barChart>
      <c:catAx>
        <c:axId val="3732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37328768"/>
        <c:crosses val="autoZero"/>
        <c:auto val="1"/>
        <c:lblAlgn val="ctr"/>
        <c:lblOffset val="100"/>
        <c:noMultiLvlLbl val="0"/>
      </c:catAx>
      <c:valAx>
        <c:axId val="37328768"/>
        <c:scaling>
          <c:orientation val="minMax"/>
          <c:max val="10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2723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849388833702168"/>
          <c:y val="0.40316857822150698"/>
          <c:w val="0.150611166297832"/>
          <c:h val="0.19366257677877"/>
        </c:manualLayout>
      </c:layout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Sheet2!$Q$3</c:f>
              <c:strCache>
                <c:ptCount val="1"/>
                <c:pt idx="0">
                  <c:v>Hours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Sheet2!$Q$4:$Q$6</c:f>
              <c:numCache>
                <c:formatCode>#,##0.0</c:formatCode>
                <c:ptCount val="3"/>
                <c:pt idx="0">
                  <c:v>29.5</c:v>
                </c:pt>
                <c:pt idx="1">
                  <c:v>4.25</c:v>
                </c:pt>
                <c:pt idx="2">
                  <c:v>3.833333333333333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634816"/>
        <c:axId val="37636352"/>
      </c:barChart>
      <c:lineChart>
        <c:grouping val="standard"/>
        <c:varyColors val="0"/>
        <c:ser>
          <c:idx val="1"/>
          <c:order val="1"/>
          <c:tx>
            <c:strRef>
              <c:f>Sheet2!$O$3</c:f>
              <c:strCache>
                <c:ptCount val="1"/>
                <c:pt idx="0">
                  <c:v>Total Records</c:v>
                </c:pt>
              </c:strCache>
            </c:strRef>
          </c:tx>
          <c:marker>
            <c:symbol val="none"/>
          </c:marker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Sheet2!$O$4:$O$6</c:f>
              <c:numCache>
                <c:formatCode>_(* #,##0_);_(* \(#,##0\);_(* "-"??_);_(@_)</c:formatCode>
                <c:ptCount val="3"/>
                <c:pt idx="0">
                  <c:v>1363336484</c:v>
                </c:pt>
                <c:pt idx="1">
                  <c:v>9170783070</c:v>
                </c:pt>
                <c:pt idx="2">
                  <c:v>12876412127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48256"/>
        <c:axId val="37646336"/>
      </c:lineChart>
      <c:catAx>
        <c:axId val="3763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7636352"/>
        <c:crosses val="autoZero"/>
        <c:auto val="1"/>
        <c:lblAlgn val="ctr"/>
        <c:lblOffset val="100"/>
        <c:noMultiLvlLbl val="0"/>
      </c:catAx>
      <c:valAx>
        <c:axId val="37636352"/>
        <c:scaling>
          <c:orientation val="minMax"/>
          <c:max val="3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7634816"/>
        <c:crosses val="autoZero"/>
        <c:crossBetween val="between"/>
      </c:valAx>
      <c:valAx>
        <c:axId val="37646336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one"/>
        <c:crossAx val="37648256"/>
        <c:crosses val="max"/>
        <c:crossBetween val="between"/>
        <c:dispUnits>
          <c:builtInUnit val="billions"/>
          <c:dispUnitsLbl>
            <c:layout/>
          </c:dispUnitsLbl>
        </c:dispUnits>
      </c:valAx>
      <c:catAx>
        <c:axId val="37648256"/>
        <c:scaling>
          <c:orientation val="minMax"/>
        </c:scaling>
        <c:delete val="1"/>
        <c:axPos val="b"/>
        <c:majorTickMark val="out"/>
        <c:minorTickMark val="none"/>
        <c:tickLblPos val="nextTo"/>
        <c:crossAx val="376463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Sheet2!$J$3</c:f>
              <c:strCache>
                <c:ptCount val="1"/>
                <c:pt idx="0">
                  <c:v>Hours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Sheet2!$J$4:$J$6</c:f>
              <c:numCache>
                <c:formatCode>0.0</c:formatCode>
                <c:ptCount val="3"/>
                <c:pt idx="0">
                  <c:v>29.48</c:v>
                </c:pt>
                <c:pt idx="1">
                  <c:v>4.51</c:v>
                </c:pt>
                <c:pt idx="2">
                  <c:v>5.01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666816"/>
        <c:axId val="37668352"/>
      </c:barChart>
      <c:lineChart>
        <c:grouping val="standard"/>
        <c:varyColors val="0"/>
        <c:ser>
          <c:idx val="1"/>
          <c:order val="1"/>
          <c:tx>
            <c:strRef>
              <c:f>Sheet2!$G$3</c:f>
              <c:strCache>
                <c:ptCount val="1"/>
                <c:pt idx="0">
                  <c:v>Weekly Offers</c:v>
                </c:pt>
              </c:strCache>
            </c:strRef>
          </c:tx>
          <c:marker>
            <c:symbol val="none"/>
          </c:marker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Sheet2!$G$4:$G$6</c:f>
              <c:numCache>
                <c:formatCode>#,##0</c:formatCode>
                <c:ptCount val="3"/>
                <c:pt idx="0">
                  <c:v>49336484</c:v>
                </c:pt>
                <c:pt idx="1">
                  <c:v>87732958</c:v>
                </c:pt>
                <c:pt idx="2">
                  <c:v>178063255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76160"/>
        <c:axId val="37669888"/>
      </c:lineChart>
      <c:catAx>
        <c:axId val="3766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7668352"/>
        <c:crosses val="autoZero"/>
        <c:auto val="1"/>
        <c:lblAlgn val="ctr"/>
        <c:lblOffset val="100"/>
        <c:noMultiLvlLbl val="0"/>
      </c:catAx>
      <c:valAx>
        <c:axId val="37668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666816"/>
        <c:crosses val="autoZero"/>
        <c:crossBetween val="between"/>
      </c:valAx>
      <c:valAx>
        <c:axId val="3766988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one"/>
        <c:crossAx val="37676160"/>
        <c:crosses val="max"/>
        <c:crossBetween val="between"/>
        <c:dispUnits>
          <c:builtInUnit val="millions"/>
          <c:dispUnitsLbl>
            <c:layout/>
          </c:dispUnitsLbl>
        </c:dispUnits>
      </c:valAx>
      <c:catAx>
        <c:axId val="37676160"/>
        <c:scaling>
          <c:orientation val="minMax"/>
        </c:scaling>
        <c:delete val="1"/>
        <c:axPos val="b"/>
        <c:majorTickMark val="out"/>
        <c:minorTickMark val="none"/>
        <c:tickLblPos val="nextTo"/>
        <c:crossAx val="376698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Sheet2!$M$3</c:f>
              <c:strCache>
                <c:ptCount val="1"/>
                <c:pt idx="0">
                  <c:v>Offers Per Hour</c:v>
                </c:pt>
              </c:strCache>
            </c:strRef>
          </c:tx>
          <c:spPr>
            <a:ln w="152400"/>
          </c:spPr>
          <c:marker>
            <c:symbol val="circle"/>
            <c:size val="18"/>
          </c:marker>
          <c:cat>
            <c:strRef>
              <c:f>Sheet2!$B$4:$B$6</c:f>
              <c:strCache>
                <c:ptCount val="3"/>
                <c:pt idx="0">
                  <c:v>Jan 2013</c:v>
                </c:pt>
                <c:pt idx="1">
                  <c:v>July 2013</c:v>
                </c:pt>
                <c:pt idx="2">
                  <c:v>Jan 2014</c:v>
                </c:pt>
              </c:strCache>
            </c:strRef>
          </c:cat>
          <c:val>
            <c:numRef>
              <c:f>Sheet2!$M$4:$M$6</c:f>
              <c:numCache>
                <c:formatCode>0%</c:formatCode>
                <c:ptCount val="3"/>
                <c:pt idx="0">
                  <c:v>1</c:v>
                </c:pt>
                <c:pt idx="1">
                  <c:v>11.62373000406461</c:v>
                </c:pt>
                <c:pt idx="2">
                  <c:v>21.23713194962825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60032"/>
        <c:axId val="42070016"/>
      </c:lineChart>
      <c:catAx>
        <c:axId val="4206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42070016"/>
        <c:crosses val="autoZero"/>
        <c:auto val="1"/>
        <c:lblAlgn val="ctr"/>
        <c:lblOffset val="100"/>
        <c:noMultiLvlLbl val="0"/>
      </c:catAx>
      <c:valAx>
        <c:axId val="42070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one"/>
        <c:crossAx val="4206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BFD64C-B7A3-FB4C-A13A-A83EB0FF0A20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A37C6-6879-9147-A2C4-233487D8B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6D45ED7B-D832-7146-A62C-9598D3895A15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435F716-30E4-644D-A989-4479BCCD6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0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12648" y="1197864"/>
            <a:ext cx="7845552" cy="3200400"/>
          </a:xfrm>
        </p:spPr>
        <p:txBody>
          <a:bodyPr/>
          <a:lstStyle>
            <a:lvl1pPr>
              <a:buClr>
                <a:srgbClr val="E68246"/>
              </a:buClr>
              <a:defRPr/>
            </a:lvl1pPr>
            <a:lvl2pPr>
              <a:buClr>
                <a:srgbClr val="E68246"/>
              </a:buClr>
              <a:defRPr/>
            </a:lvl2pPr>
            <a:lvl3pPr>
              <a:buClr>
                <a:srgbClr val="E68246"/>
              </a:buClr>
              <a:defRPr/>
            </a:lvl3pPr>
            <a:lvl4pPr>
              <a:buClr>
                <a:srgbClr val="E68246"/>
              </a:buClr>
              <a:defRPr/>
            </a:lvl4pPr>
            <a:lvl5pPr>
              <a:buClr>
                <a:srgbClr val="E68246"/>
              </a:buClr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21788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2238" y="0"/>
            <a:ext cx="4087812" cy="516255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583238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583238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04688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pi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77351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1438" y="0"/>
            <a:ext cx="4048126" cy="523240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381000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81000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1752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83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pi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320213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2238" y="-17463"/>
            <a:ext cx="3976687" cy="5273676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583238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583238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04688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84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76688" cy="514350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381000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81000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1752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112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Ver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17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2238" y="0"/>
            <a:ext cx="3976687" cy="516255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583238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583238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04688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67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Ver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2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pi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9850"/>
            <a:ext cx="931703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76213" y="1722438"/>
            <a:ext cx="9334501" cy="175260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184400"/>
            <a:ext cx="3276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230" dirty="0">
                <a:solidFill>
                  <a:schemeClr val="bg1"/>
                </a:solidFill>
                <a:latin typeface="Impact"/>
                <a:ea typeface="+mn-ea"/>
                <a:cs typeface="Impact"/>
              </a:rPr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2029968"/>
            <a:ext cx="3886200" cy="107899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FFFFFF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2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iStock_000011044473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276350"/>
            <a:ext cx="3519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12342" y="1200870"/>
            <a:ext cx="3867294" cy="3209493"/>
          </a:xfrm>
        </p:spPr>
        <p:txBody>
          <a:bodyPr anchor="ctr">
            <a:normAutofit/>
          </a:bodyPr>
          <a:lstStyle>
            <a:lvl1pPr marL="274320" indent="-182880">
              <a:buClr>
                <a:srgbClr val="E68246"/>
              </a:buClr>
              <a:buFont typeface="Arial"/>
              <a:buChar char="•"/>
              <a:defRPr sz="2000"/>
            </a:lvl1pPr>
            <a:lvl2pPr>
              <a:buClr>
                <a:srgbClr val="E68246"/>
              </a:buClr>
              <a:defRPr/>
            </a:lvl2pPr>
            <a:lvl3pPr>
              <a:buClr>
                <a:srgbClr val="E68246"/>
              </a:buClr>
              <a:defRPr/>
            </a:lvl3pPr>
            <a:lvl4pPr>
              <a:buClr>
                <a:srgbClr val="E68246"/>
              </a:buClr>
              <a:defRPr/>
            </a:lvl4pPr>
            <a:lvl5pPr>
              <a:buClr>
                <a:srgbClr val="E6824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65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22341" y="1420233"/>
            <a:ext cx="4525385" cy="2897767"/>
          </a:xfrm>
        </p:spPr>
        <p:txBody>
          <a:bodyPr>
            <a:normAutofit/>
          </a:bodyPr>
          <a:lstStyle>
            <a:lvl1pPr marL="274320" indent="-182880">
              <a:buClr>
                <a:srgbClr val="E68246"/>
              </a:buClr>
              <a:buFont typeface="Arial"/>
              <a:buChar char="•"/>
              <a:defRPr sz="1600" baseline="0"/>
            </a:lvl1pPr>
            <a:lvl2pPr>
              <a:buClr>
                <a:srgbClr val="E68246"/>
              </a:buClr>
              <a:defRPr/>
            </a:lvl2pPr>
            <a:lvl3pPr>
              <a:buClr>
                <a:srgbClr val="E68246"/>
              </a:buClr>
              <a:defRPr/>
            </a:lvl3pPr>
            <a:lvl4pPr>
              <a:buClr>
                <a:srgbClr val="E68246"/>
              </a:buClr>
              <a:defRPr/>
            </a:lvl4pPr>
            <a:lvl5pPr>
              <a:buClr>
                <a:srgbClr val="E6824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04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12648" y="1197864"/>
            <a:ext cx="7845552" cy="3200400"/>
          </a:xfrm>
        </p:spPr>
        <p:txBody>
          <a:bodyPr>
            <a:normAutofit/>
          </a:bodyPr>
          <a:lstStyle>
            <a:lvl1pPr marL="274320" indent="0">
              <a:buNone/>
              <a:defRPr sz="2000"/>
            </a:lvl1pPr>
            <a:lvl2pPr marL="274320" indent="0">
              <a:buNone/>
              <a:defRPr sz="2000"/>
            </a:lvl2pPr>
            <a:lvl3pPr marL="502920" indent="0">
              <a:buNone/>
              <a:defRPr sz="2000"/>
            </a:lvl3pPr>
            <a:lvl4pPr marL="777240" indent="0">
              <a:buNone/>
              <a:defRPr sz="2000"/>
            </a:lvl4pPr>
            <a:lvl5pPr marL="1051560" indent="0">
              <a:buNone/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12648" y="1581912"/>
            <a:ext cx="7845552" cy="304495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2000"/>
            </a:lvl1pPr>
            <a:lvl2pPr marL="274320" indent="0">
              <a:buFontTx/>
              <a:buNone/>
              <a:defRPr/>
            </a:lvl2pPr>
            <a:lvl3pPr marL="502920" indent="0">
              <a:buFontTx/>
              <a:buNone/>
              <a:defRPr/>
            </a:lvl3pPr>
            <a:lvl4pPr marL="777240" indent="0">
              <a:buFontTx/>
              <a:buNone/>
              <a:defRPr/>
            </a:lvl4pPr>
            <a:lvl5pPr marL="1051560" indent="0">
              <a:buFontTx/>
              <a:buNone/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1124" y="818285"/>
            <a:ext cx="7845552" cy="685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487D26"/>
                </a:solidFill>
              </a:defRPr>
            </a:lvl1pPr>
            <a:lvl2pPr marL="274320" indent="0" algn="ctr">
              <a:buFontTx/>
              <a:buNone/>
              <a:defRPr sz="2400"/>
            </a:lvl2pPr>
            <a:lvl3pPr marL="502920" indent="0" algn="ctr">
              <a:buFontTx/>
              <a:buNone/>
              <a:defRPr sz="2400"/>
            </a:lvl3pPr>
            <a:lvl4pPr marL="777240" indent="0" algn="ctr">
              <a:buFontTx/>
              <a:buNone/>
              <a:defRPr sz="2400"/>
            </a:lvl4pPr>
            <a:lvl5pPr marL="1051560" indent="0" algn="ctr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40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49"/>
            <a:ext cx="3886200" cy="32686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2000"/>
            </a:lvl1pPr>
            <a:lvl2pPr marL="2743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1051560" indent="0">
              <a:buFontTx/>
              <a:buNone/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2000"/>
            </a:lvl1pPr>
            <a:lvl2pPr marL="2743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1051560" indent="0">
              <a:buFontTx/>
              <a:buNone/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30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/Subhead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0352" y="1737360"/>
            <a:ext cx="3886200" cy="1810512"/>
          </a:xfrm>
        </p:spPr>
        <p:txBody>
          <a:bodyPr>
            <a:normAutofit/>
          </a:bodyPr>
          <a:lstStyle>
            <a:lvl1pPr marL="274320" indent="-182880">
              <a:lnSpc>
                <a:spcPct val="100000"/>
              </a:lnSpc>
              <a:spcBef>
                <a:spcPts val="1150"/>
              </a:spcBef>
              <a:buClr>
                <a:srgbClr val="E68246"/>
              </a:buClr>
              <a:buFont typeface="Arial"/>
              <a:buChar char="•"/>
              <a:defRPr sz="2000"/>
            </a:lvl1pPr>
            <a:lvl2pPr marL="2743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1051560" indent="0">
              <a:buFontTx/>
              <a:buNone/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7448" y="1737360"/>
            <a:ext cx="3886200" cy="1810512"/>
          </a:xfrm>
        </p:spPr>
        <p:txBody>
          <a:bodyPr>
            <a:normAutofit/>
          </a:bodyPr>
          <a:lstStyle>
            <a:lvl1pPr marL="274320" indent="-182880">
              <a:lnSpc>
                <a:spcPct val="100000"/>
              </a:lnSpc>
              <a:spcBef>
                <a:spcPts val="1150"/>
              </a:spcBef>
              <a:buClr>
                <a:srgbClr val="E68246"/>
              </a:buClr>
              <a:buFont typeface="Arial"/>
              <a:buChar char="•"/>
              <a:defRPr sz="2000"/>
            </a:lvl1pPr>
            <a:lvl2pPr marL="2743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1051560" indent="0">
              <a:buFontTx/>
              <a:buNone/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1124" y="818285"/>
            <a:ext cx="7845552" cy="685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487D26"/>
                </a:solidFill>
              </a:defRPr>
            </a:lvl1pPr>
            <a:lvl2pPr marL="274320" indent="0" algn="ctr">
              <a:buFontTx/>
              <a:buNone/>
              <a:defRPr sz="2400"/>
            </a:lvl2pPr>
            <a:lvl3pPr marL="502920" indent="0" algn="ctr">
              <a:buFontTx/>
              <a:buNone/>
              <a:defRPr sz="2400"/>
            </a:lvl3pPr>
            <a:lvl4pPr marL="777240" indent="0" algn="ctr">
              <a:buFontTx/>
              <a:buNone/>
              <a:defRPr sz="2400"/>
            </a:lvl4pPr>
            <a:lvl5pPr marL="1051560" indent="0" algn="ctr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93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0"/>
            <a:ext cx="9220200" cy="5189538"/>
          </a:xfrm>
          <a:prstGeom prst="rect">
            <a:avLst/>
          </a:prstGeom>
          <a:gradFill flip="none" rotWithShape="1">
            <a:gsLst>
              <a:gs pos="14000">
                <a:srgbClr val="487D26"/>
              </a:gs>
              <a:gs pos="91000">
                <a:srgbClr val="3C642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2"/>
          <p:cNvSpPr>
            <a:spLocks noChangeArrowheads="1"/>
          </p:cNvSpPr>
          <p:nvPr/>
        </p:nvSpPr>
        <p:spPr bwMode="auto">
          <a:xfrm>
            <a:off x="860425" y="2124075"/>
            <a:ext cx="784225" cy="782638"/>
          </a:xfrm>
          <a:custGeom>
            <a:avLst/>
            <a:gdLst>
              <a:gd name="T0" fmla="*/ 1500 w 1501"/>
              <a:gd name="T1" fmla="*/ 750 h 1501"/>
              <a:gd name="T2" fmla="*/ 1500 w 1501"/>
              <a:gd name="T3" fmla="*/ 750 h 1501"/>
              <a:gd name="T4" fmla="*/ 750 w 1501"/>
              <a:gd name="T5" fmla="*/ 1500 h 1501"/>
              <a:gd name="T6" fmla="*/ 0 w 1501"/>
              <a:gd name="T7" fmla="*/ 750 h 1501"/>
              <a:gd name="T8" fmla="*/ 750 w 1501"/>
              <a:gd name="T9" fmla="*/ 0 h 1501"/>
              <a:gd name="T10" fmla="*/ 1500 w 1501"/>
              <a:gd name="T11" fmla="*/ 750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1" h="1501">
                <a:moveTo>
                  <a:pt x="1500" y="750"/>
                </a:moveTo>
                <a:lnTo>
                  <a:pt x="1500" y="750"/>
                </a:lnTo>
                <a:cubicBezTo>
                  <a:pt x="1500" y="1156"/>
                  <a:pt x="1156" y="1500"/>
                  <a:pt x="750" y="1500"/>
                </a:cubicBezTo>
                <a:cubicBezTo>
                  <a:pt x="312" y="1500"/>
                  <a:pt x="0" y="1156"/>
                  <a:pt x="0" y="750"/>
                </a:cubicBezTo>
                <a:cubicBezTo>
                  <a:pt x="0" y="344"/>
                  <a:pt x="312" y="0"/>
                  <a:pt x="750" y="0"/>
                </a:cubicBezTo>
                <a:cubicBezTo>
                  <a:pt x="1156" y="0"/>
                  <a:pt x="1500" y="344"/>
                  <a:pt x="1500" y="75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1008063" y="2254250"/>
            <a:ext cx="490537" cy="523875"/>
          </a:xfrm>
          <a:custGeom>
            <a:avLst/>
            <a:gdLst>
              <a:gd name="T0" fmla="*/ 490269 w 938"/>
              <a:gd name="T1" fmla="*/ 358978 h 1001"/>
              <a:gd name="T2" fmla="*/ 490269 w 938"/>
              <a:gd name="T3" fmla="*/ 358978 h 1001"/>
              <a:gd name="T4" fmla="*/ 245396 w 938"/>
              <a:gd name="T5" fmla="*/ 522529 h 1001"/>
              <a:gd name="T6" fmla="*/ 0 w 938"/>
              <a:gd name="T7" fmla="*/ 261265 h 1001"/>
              <a:gd name="T8" fmla="*/ 245396 w 938"/>
              <a:gd name="T9" fmla="*/ 0 h 1001"/>
              <a:gd name="T10" fmla="*/ 490269 w 938"/>
              <a:gd name="T11" fmla="*/ 212147 h 1001"/>
              <a:gd name="T12" fmla="*/ 97844 w 938"/>
              <a:gd name="T13" fmla="*/ 375699 h 1001"/>
              <a:gd name="T14" fmla="*/ 245396 w 938"/>
              <a:gd name="T15" fmla="*/ 441015 h 1001"/>
              <a:gd name="T16" fmla="*/ 392424 w 938"/>
              <a:gd name="T17" fmla="*/ 358978 h 1001"/>
              <a:gd name="T18" fmla="*/ 490269 w 938"/>
              <a:gd name="T19" fmla="*/ 358978 h 1001"/>
              <a:gd name="T20" fmla="*/ 81624 w 938"/>
              <a:gd name="T21" fmla="*/ 293662 h 1001"/>
              <a:gd name="T22" fmla="*/ 81624 w 938"/>
              <a:gd name="T23" fmla="*/ 293662 h 1001"/>
              <a:gd name="T24" fmla="*/ 392424 w 938"/>
              <a:gd name="T25" fmla="*/ 163029 h 1001"/>
              <a:gd name="T26" fmla="*/ 245396 w 938"/>
              <a:gd name="T27" fmla="*/ 81515 h 1001"/>
              <a:gd name="T28" fmla="*/ 81624 w 938"/>
              <a:gd name="T29" fmla="*/ 261265 h 1001"/>
              <a:gd name="T30" fmla="*/ 81624 w 938"/>
              <a:gd name="T31" fmla="*/ 293662 h 10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38" h="1001">
                <a:moveTo>
                  <a:pt x="937" y="687"/>
                </a:moveTo>
                <a:lnTo>
                  <a:pt x="937" y="687"/>
                </a:lnTo>
                <a:cubicBezTo>
                  <a:pt x="843" y="875"/>
                  <a:pt x="687" y="1000"/>
                  <a:pt x="469" y="1000"/>
                </a:cubicBezTo>
                <a:cubicBezTo>
                  <a:pt x="219" y="1000"/>
                  <a:pt x="0" y="781"/>
                  <a:pt x="0" y="500"/>
                </a:cubicBezTo>
                <a:cubicBezTo>
                  <a:pt x="0" y="219"/>
                  <a:pt x="219" y="0"/>
                  <a:pt x="469" y="0"/>
                </a:cubicBezTo>
                <a:cubicBezTo>
                  <a:pt x="656" y="0"/>
                  <a:pt x="875" y="156"/>
                  <a:pt x="937" y="406"/>
                </a:cubicBezTo>
                <a:cubicBezTo>
                  <a:pt x="187" y="719"/>
                  <a:pt x="187" y="719"/>
                  <a:pt x="187" y="719"/>
                </a:cubicBezTo>
                <a:cubicBezTo>
                  <a:pt x="250" y="812"/>
                  <a:pt x="375" y="844"/>
                  <a:pt x="469" y="844"/>
                </a:cubicBezTo>
                <a:cubicBezTo>
                  <a:pt x="594" y="844"/>
                  <a:pt x="687" y="781"/>
                  <a:pt x="750" y="687"/>
                </a:cubicBezTo>
                <a:lnTo>
                  <a:pt x="937" y="687"/>
                </a:lnTo>
                <a:close/>
                <a:moveTo>
                  <a:pt x="156" y="562"/>
                </a:moveTo>
                <a:lnTo>
                  <a:pt x="156" y="562"/>
                </a:lnTo>
                <a:cubicBezTo>
                  <a:pt x="750" y="312"/>
                  <a:pt x="750" y="312"/>
                  <a:pt x="750" y="312"/>
                </a:cubicBezTo>
                <a:cubicBezTo>
                  <a:pt x="687" y="219"/>
                  <a:pt x="562" y="156"/>
                  <a:pt x="469" y="156"/>
                </a:cubicBezTo>
                <a:cubicBezTo>
                  <a:pt x="312" y="156"/>
                  <a:pt x="156" y="281"/>
                  <a:pt x="156" y="500"/>
                </a:cubicBezTo>
                <a:cubicBezTo>
                  <a:pt x="156" y="531"/>
                  <a:pt x="156" y="562"/>
                  <a:pt x="156" y="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4"/>
          <p:cNvSpPr>
            <a:spLocks noChangeArrowheads="1"/>
          </p:cNvSpPr>
          <p:nvPr/>
        </p:nvSpPr>
        <p:spPr bwMode="auto">
          <a:xfrm>
            <a:off x="2624138" y="1911350"/>
            <a:ext cx="390525" cy="131763"/>
          </a:xfrm>
          <a:custGeom>
            <a:avLst/>
            <a:gdLst>
              <a:gd name="T0" fmla="*/ 124 w 751"/>
              <a:gd name="T1" fmla="*/ 250 h 251"/>
              <a:gd name="T2" fmla="*/ 124 w 751"/>
              <a:gd name="T3" fmla="*/ 250 h 251"/>
              <a:gd name="T4" fmla="*/ 625 w 751"/>
              <a:gd name="T5" fmla="*/ 250 h 251"/>
              <a:gd name="T6" fmla="*/ 750 w 751"/>
              <a:gd name="T7" fmla="*/ 125 h 251"/>
              <a:gd name="T8" fmla="*/ 625 w 751"/>
              <a:gd name="T9" fmla="*/ 0 h 251"/>
              <a:gd name="T10" fmla="*/ 124 w 751"/>
              <a:gd name="T11" fmla="*/ 0 h 251"/>
              <a:gd name="T12" fmla="*/ 0 w 751"/>
              <a:gd name="T13" fmla="*/ 125 h 251"/>
              <a:gd name="T14" fmla="*/ 124 w 751"/>
              <a:gd name="T15" fmla="*/ 25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251">
                <a:moveTo>
                  <a:pt x="124" y="250"/>
                </a:moveTo>
                <a:lnTo>
                  <a:pt x="124" y="250"/>
                </a:lnTo>
                <a:cubicBezTo>
                  <a:pt x="625" y="250"/>
                  <a:pt x="625" y="250"/>
                  <a:pt x="625" y="250"/>
                </a:cubicBezTo>
                <a:cubicBezTo>
                  <a:pt x="687" y="250"/>
                  <a:pt x="750" y="187"/>
                  <a:pt x="750" y="125"/>
                </a:cubicBezTo>
                <a:cubicBezTo>
                  <a:pt x="750" y="31"/>
                  <a:pt x="687" y="0"/>
                  <a:pt x="625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62" y="0"/>
                  <a:pt x="0" y="31"/>
                  <a:pt x="0" y="125"/>
                </a:cubicBezTo>
                <a:cubicBezTo>
                  <a:pt x="0" y="187"/>
                  <a:pt x="62" y="250"/>
                  <a:pt x="124" y="25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Freeform 5"/>
          <p:cNvSpPr>
            <a:spLocks noChangeArrowheads="1"/>
          </p:cNvSpPr>
          <p:nvPr/>
        </p:nvSpPr>
        <p:spPr bwMode="auto">
          <a:xfrm>
            <a:off x="1644650" y="1552575"/>
            <a:ext cx="782638" cy="1354138"/>
          </a:xfrm>
          <a:custGeom>
            <a:avLst/>
            <a:gdLst>
              <a:gd name="T0" fmla="*/ 1374 w 1500"/>
              <a:gd name="T1" fmla="*/ 0 h 2595"/>
              <a:gd name="T2" fmla="*/ 1374 w 1500"/>
              <a:gd name="T3" fmla="*/ 0 h 2595"/>
              <a:gd name="T4" fmla="*/ 1249 w 1500"/>
              <a:gd name="T5" fmla="*/ 125 h 2595"/>
              <a:gd name="T6" fmla="*/ 1249 w 1500"/>
              <a:gd name="T7" fmla="*/ 1281 h 2595"/>
              <a:gd name="T8" fmla="*/ 749 w 1500"/>
              <a:gd name="T9" fmla="*/ 1094 h 2595"/>
              <a:gd name="T10" fmla="*/ 0 w 1500"/>
              <a:gd name="T11" fmla="*/ 1844 h 2595"/>
              <a:gd name="T12" fmla="*/ 749 w 1500"/>
              <a:gd name="T13" fmla="*/ 2594 h 2595"/>
              <a:gd name="T14" fmla="*/ 1499 w 1500"/>
              <a:gd name="T15" fmla="*/ 1844 h 2595"/>
              <a:gd name="T16" fmla="*/ 1499 w 1500"/>
              <a:gd name="T17" fmla="*/ 1844 h 2595"/>
              <a:gd name="T18" fmla="*/ 1499 w 1500"/>
              <a:gd name="T19" fmla="*/ 125 h 2595"/>
              <a:gd name="T20" fmla="*/ 1374 w 1500"/>
              <a:gd name="T21" fmla="*/ 0 h 2595"/>
              <a:gd name="T22" fmla="*/ 1249 w 1500"/>
              <a:gd name="T23" fmla="*/ 1844 h 2595"/>
              <a:gd name="T24" fmla="*/ 1249 w 1500"/>
              <a:gd name="T25" fmla="*/ 1844 h 2595"/>
              <a:gd name="T26" fmla="*/ 1249 w 1500"/>
              <a:gd name="T27" fmla="*/ 1844 h 2595"/>
              <a:gd name="T28" fmla="*/ 749 w 1500"/>
              <a:gd name="T29" fmla="*/ 2344 h 2595"/>
              <a:gd name="T30" fmla="*/ 250 w 1500"/>
              <a:gd name="T31" fmla="*/ 1844 h 2595"/>
              <a:gd name="T32" fmla="*/ 749 w 1500"/>
              <a:gd name="T33" fmla="*/ 1344 h 2595"/>
              <a:gd name="T34" fmla="*/ 1249 w 1500"/>
              <a:gd name="T35" fmla="*/ 1844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00" h="2595">
                <a:moveTo>
                  <a:pt x="1374" y="0"/>
                </a:moveTo>
                <a:lnTo>
                  <a:pt x="1374" y="0"/>
                </a:lnTo>
                <a:cubicBezTo>
                  <a:pt x="1311" y="0"/>
                  <a:pt x="1249" y="63"/>
                  <a:pt x="1249" y="125"/>
                </a:cubicBezTo>
                <a:cubicBezTo>
                  <a:pt x="1249" y="1281"/>
                  <a:pt x="1249" y="1281"/>
                  <a:pt x="1249" y="1281"/>
                </a:cubicBezTo>
                <a:cubicBezTo>
                  <a:pt x="1124" y="1156"/>
                  <a:pt x="936" y="1094"/>
                  <a:pt x="749" y="1094"/>
                </a:cubicBezTo>
                <a:cubicBezTo>
                  <a:pt x="343" y="1094"/>
                  <a:pt x="0" y="1438"/>
                  <a:pt x="0" y="1844"/>
                </a:cubicBezTo>
                <a:cubicBezTo>
                  <a:pt x="0" y="2250"/>
                  <a:pt x="343" y="2594"/>
                  <a:pt x="749" y="2594"/>
                </a:cubicBezTo>
                <a:cubicBezTo>
                  <a:pt x="1155" y="2594"/>
                  <a:pt x="1499" y="2250"/>
                  <a:pt x="1499" y="1844"/>
                </a:cubicBezTo>
                <a:lnTo>
                  <a:pt x="1499" y="1844"/>
                </a:lnTo>
                <a:cubicBezTo>
                  <a:pt x="1499" y="125"/>
                  <a:pt x="1499" y="125"/>
                  <a:pt x="1499" y="125"/>
                </a:cubicBezTo>
                <a:cubicBezTo>
                  <a:pt x="1499" y="63"/>
                  <a:pt x="1436" y="0"/>
                  <a:pt x="1374" y="0"/>
                </a:cubicBezTo>
                <a:close/>
                <a:moveTo>
                  <a:pt x="1249" y="1844"/>
                </a:moveTo>
                <a:lnTo>
                  <a:pt x="1249" y="1844"/>
                </a:lnTo>
                <a:lnTo>
                  <a:pt x="1249" y="1844"/>
                </a:lnTo>
                <a:cubicBezTo>
                  <a:pt x="1249" y="2125"/>
                  <a:pt x="1030" y="2344"/>
                  <a:pt x="749" y="2344"/>
                </a:cubicBezTo>
                <a:cubicBezTo>
                  <a:pt x="468" y="2344"/>
                  <a:pt x="250" y="2125"/>
                  <a:pt x="250" y="1844"/>
                </a:cubicBezTo>
                <a:cubicBezTo>
                  <a:pt x="250" y="1563"/>
                  <a:pt x="468" y="1344"/>
                  <a:pt x="749" y="1344"/>
                </a:cubicBezTo>
                <a:cubicBezTo>
                  <a:pt x="1030" y="1344"/>
                  <a:pt x="1249" y="1563"/>
                  <a:pt x="1249" y="1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2427288" y="2124075"/>
            <a:ext cx="784225" cy="782638"/>
          </a:xfrm>
          <a:custGeom>
            <a:avLst/>
            <a:gdLst>
              <a:gd name="T0" fmla="*/ 750 w 1501"/>
              <a:gd name="T1" fmla="*/ 0 h 1501"/>
              <a:gd name="T2" fmla="*/ 750 w 1501"/>
              <a:gd name="T3" fmla="*/ 0 h 1501"/>
              <a:gd name="T4" fmla="*/ 0 w 1501"/>
              <a:gd name="T5" fmla="*/ 750 h 1501"/>
              <a:gd name="T6" fmla="*/ 750 w 1501"/>
              <a:gd name="T7" fmla="*/ 1500 h 1501"/>
              <a:gd name="T8" fmla="*/ 1500 w 1501"/>
              <a:gd name="T9" fmla="*/ 750 h 1501"/>
              <a:gd name="T10" fmla="*/ 750 w 1501"/>
              <a:gd name="T11" fmla="*/ 0 h 1501"/>
              <a:gd name="T12" fmla="*/ 750 w 1501"/>
              <a:gd name="T13" fmla="*/ 1250 h 1501"/>
              <a:gd name="T14" fmla="*/ 750 w 1501"/>
              <a:gd name="T15" fmla="*/ 1250 h 1501"/>
              <a:gd name="T16" fmla="*/ 250 w 1501"/>
              <a:gd name="T17" fmla="*/ 750 h 1501"/>
              <a:gd name="T18" fmla="*/ 750 w 1501"/>
              <a:gd name="T19" fmla="*/ 250 h 1501"/>
              <a:gd name="T20" fmla="*/ 1250 w 1501"/>
              <a:gd name="T21" fmla="*/ 750 h 1501"/>
              <a:gd name="T22" fmla="*/ 750 w 1501"/>
              <a:gd name="T23" fmla="*/ 1250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1" h="1501">
                <a:moveTo>
                  <a:pt x="750" y="0"/>
                </a:moveTo>
                <a:lnTo>
                  <a:pt x="750" y="0"/>
                </a:lnTo>
                <a:cubicBezTo>
                  <a:pt x="343" y="0"/>
                  <a:pt x="0" y="344"/>
                  <a:pt x="0" y="750"/>
                </a:cubicBezTo>
                <a:cubicBezTo>
                  <a:pt x="0" y="1156"/>
                  <a:pt x="343" y="1500"/>
                  <a:pt x="750" y="1500"/>
                </a:cubicBezTo>
                <a:cubicBezTo>
                  <a:pt x="1187" y="1500"/>
                  <a:pt x="1500" y="1156"/>
                  <a:pt x="1500" y="750"/>
                </a:cubicBezTo>
                <a:cubicBezTo>
                  <a:pt x="1500" y="344"/>
                  <a:pt x="1187" y="0"/>
                  <a:pt x="750" y="0"/>
                </a:cubicBezTo>
                <a:close/>
                <a:moveTo>
                  <a:pt x="750" y="1250"/>
                </a:moveTo>
                <a:lnTo>
                  <a:pt x="750" y="1250"/>
                </a:lnTo>
                <a:cubicBezTo>
                  <a:pt x="468" y="1250"/>
                  <a:pt x="250" y="1031"/>
                  <a:pt x="250" y="750"/>
                </a:cubicBezTo>
                <a:cubicBezTo>
                  <a:pt x="250" y="469"/>
                  <a:pt x="468" y="250"/>
                  <a:pt x="750" y="250"/>
                </a:cubicBezTo>
                <a:cubicBezTo>
                  <a:pt x="1031" y="250"/>
                  <a:pt x="1250" y="469"/>
                  <a:pt x="1250" y="750"/>
                </a:cubicBezTo>
                <a:cubicBezTo>
                  <a:pt x="1250" y="1031"/>
                  <a:pt x="1031" y="1250"/>
                  <a:pt x="750" y="1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3962400" y="1504950"/>
            <a:ext cx="44196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V="1">
            <a:off x="3962400" y="3028950"/>
            <a:ext cx="44196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3067050" y="2005013"/>
            <a:ext cx="368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FFFFFF"/>
                </a:solidFill>
              </a:rPr>
              <a:t>SM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86200" y="1691640"/>
            <a:ext cx="4495800" cy="1197864"/>
          </a:xfrm>
        </p:spPr>
        <p:txBody>
          <a:bodyPr/>
          <a:lstStyle>
            <a:lvl1pPr algn="l"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886200" y="3200400"/>
            <a:ext cx="2359152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rgbClr val="FFFFFF"/>
                </a:solidFill>
              </a:defRPr>
            </a:lvl1pPr>
            <a:lvl2pPr marL="27432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50292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77724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05156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90097" y="3683000"/>
            <a:ext cx="2447925" cy="4841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5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403350" y="1587500"/>
            <a:ext cx="2895600" cy="16764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sz="3600" b="0" kern="1200" spc="100">
                <a:solidFill>
                  <a:srgbClr val="404040"/>
                </a:solidFill>
                <a:latin typeface="Impact"/>
                <a:ea typeface="+mj-ea"/>
                <a:cs typeface="Impact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4800" dirty="0" smtClean="0"/>
              <a:t>TABLE OF CONTENTS</a:t>
            </a:r>
            <a:endParaRPr lang="en-US" sz="4800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99432" y="1353312"/>
            <a:ext cx="3703320" cy="1984248"/>
          </a:xfrm>
        </p:spPr>
        <p:txBody>
          <a:bodyPr>
            <a:normAutofit/>
          </a:bodyPr>
          <a:lstStyle>
            <a:lvl1pPr>
              <a:buClr>
                <a:srgbClr val="487D26"/>
              </a:buClr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976688" cy="5143500"/>
          </a:xfrm>
          <a:prstGeom prst="rect">
            <a:avLst/>
          </a:prstGeom>
          <a:solidFill>
            <a:srgbClr val="487D26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381000" y="18859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81000" y="3257550"/>
            <a:ext cx="3200400" cy="4603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1752" y="2066544"/>
            <a:ext cx="3273552" cy="1078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spc="230">
                <a:solidFill>
                  <a:schemeClr val="bg1"/>
                </a:solidFill>
                <a:latin typeface="Impact"/>
                <a:cs typeface="Impact"/>
              </a:defRPr>
            </a:lvl1pPr>
            <a:lvl2pPr marL="2743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2pPr>
            <a:lvl3pPr marL="50292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3pPr>
            <a:lvl4pPr marL="77724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4pPr>
            <a:lvl5pPr marL="1051560" indent="0">
              <a:buFontTx/>
              <a:buNone/>
              <a:defRPr>
                <a:solidFill>
                  <a:schemeClr val="bg1"/>
                </a:solidFill>
                <a:latin typeface="Impact"/>
                <a:cs typeface="Impac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56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-68263" y="0"/>
            <a:ext cx="9226551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4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198563"/>
            <a:ext cx="7845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242888"/>
            <a:ext cx="8382000" cy="85248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76200" y="5019675"/>
            <a:ext cx="9256713" cy="133350"/>
          </a:xfrm>
          <a:prstGeom prst="rect">
            <a:avLst/>
          </a:prstGeom>
          <a:solidFill>
            <a:srgbClr val="487D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22"/>
          <p:cNvSpPr txBox="1">
            <a:spLocks/>
          </p:cNvSpPr>
          <p:nvPr/>
        </p:nvSpPr>
        <p:spPr>
          <a:xfrm>
            <a:off x="7924800" y="4702175"/>
            <a:ext cx="533400" cy="247650"/>
          </a:xfrm>
          <a:prstGeom prst="rect">
            <a:avLst/>
          </a:prstGeom>
        </p:spPr>
        <p:txBody>
          <a:bodyPr anchor="ctr"/>
          <a:lstStyle>
            <a:lvl1pPr marL="0" algn="l" rtl="0" latinLnBrk="0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077C1B-130F-5742-A286-8723B7207374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3973513" y="4713288"/>
            <a:ext cx="396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404040"/>
                </a:solidFill>
              </a:rPr>
              <a:t>Proprietary and Confidential, edō</a:t>
            </a:r>
            <a:r>
              <a:rPr lang="en-US" sz="1000" b="1">
                <a:solidFill>
                  <a:srgbClr val="404040"/>
                </a:solidFill>
              </a:rPr>
              <a:t> </a:t>
            </a:r>
            <a:r>
              <a:rPr lang="en-US" sz="1000">
                <a:solidFill>
                  <a:srgbClr val="404040"/>
                </a:solidFill>
              </a:rPr>
              <a:t>Interactive, Inc.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8334375" y="4543425"/>
            <a:ext cx="682625" cy="373063"/>
            <a:chOff x="4291013" y="6065838"/>
            <a:chExt cx="1709737" cy="933450"/>
          </a:xfrm>
        </p:grpSpPr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4291013" y="6459079"/>
              <a:ext cx="540754" cy="540209"/>
            </a:xfrm>
            <a:custGeom>
              <a:avLst/>
              <a:gdLst>
                <a:gd name="T0" fmla="*/ 1500 w 1501"/>
                <a:gd name="T1" fmla="*/ 750 h 1501"/>
                <a:gd name="T2" fmla="*/ 1500 w 1501"/>
                <a:gd name="T3" fmla="*/ 750 h 1501"/>
                <a:gd name="T4" fmla="*/ 750 w 1501"/>
                <a:gd name="T5" fmla="*/ 1500 h 1501"/>
                <a:gd name="T6" fmla="*/ 0 w 1501"/>
                <a:gd name="T7" fmla="*/ 750 h 1501"/>
                <a:gd name="T8" fmla="*/ 750 w 1501"/>
                <a:gd name="T9" fmla="*/ 0 h 1501"/>
                <a:gd name="T10" fmla="*/ 1500 w 1501"/>
                <a:gd name="T11" fmla="*/ 75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1" h="1501">
                  <a:moveTo>
                    <a:pt x="1500" y="750"/>
                  </a:moveTo>
                  <a:lnTo>
                    <a:pt x="1500" y="750"/>
                  </a:lnTo>
                  <a:cubicBezTo>
                    <a:pt x="1500" y="1156"/>
                    <a:pt x="1156" y="1500"/>
                    <a:pt x="750" y="1500"/>
                  </a:cubicBezTo>
                  <a:cubicBezTo>
                    <a:pt x="312" y="1500"/>
                    <a:pt x="0" y="1156"/>
                    <a:pt x="0" y="750"/>
                  </a:cubicBezTo>
                  <a:cubicBezTo>
                    <a:pt x="0" y="344"/>
                    <a:pt x="312" y="0"/>
                    <a:pt x="750" y="0"/>
                  </a:cubicBezTo>
                  <a:cubicBezTo>
                    <a:pt x="1156" y="0"/>
                    <a:pt x="1500" y="344"/>
                    <a:pt x="1500" y="750"/>
                  </a:cubicBezTo>
                </a:path>
              </a:pathLst>
            </a:custGeom>
            <a:solidFill>
              <a:srgbClr val="487D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4394392" y="6550437"/>
              <a:ext cx="337973" cy="361464"/>
            </a:xfrm>
            <a:custGeom>
              <a:avLst/>
              <a:gdLst>
                <a:gd name="T0" fmla="*/ 937 w 938"/>
                <a:gd name="T1" fmla="*/ 687 h 1001"/>
                <a:gd name="T2" fmla="*/ 937 w 938"/>
                <a:gd name="T3" fmla="*/ 687 h 1001"/>
                <a:gd name="T4" fmla="*/ 469 w 938"/>
                <a:gd name="T5" fmla="*/ 1000 h 1001"/>
                <a:gd name="T6" fmla="*/ 0 w 938"/>
                <a:gd name="T7" fmla="*/ 500 h 1001"/>
                <a:gd name="T8" fmla="*/ 469 w 938"/>
                <a:gd name="T9" fmla="*/ 0 h 1001"/>
                <a:gd name="T10" fmla="*/ 937 w 938"/>
                <a:gd name="T11" fmla="*/ 406 h 1001"/>
                <a:gd name="T12" fmla="*/ 187 w 938"/>
                <a:gd name="T13" fmla="*/ 719 h 1001"/>
                <a:gd name="T14" fmla="*/ 469 w 938"/>
                <a:gd name="T15" fmla="*/ 844 h 1001"/>
                <a:gd name="T16" fmla="*/ 750 w 938"/>
                <a:gd name="T17" fmla="*/ 687 h 1001"/>
                <a:gd name="T18" fmla="*/ 937 w 938"/>
                <a:gd name="T19" fmla="*/ 687 h 1001"/>
                <a:gd name="T20" fmla="*/ 156 w 938"/>
                <a:gd name="T21" fmla="*/ 562 h 1001"/>
                <a:gd name="T22" fmla="*/ 156 w 938"/>
                <a:gd name="T23" fmla="*/ 562 h 1001"/>
                <a:gd name="T24" fmla="*/ 750 w 938"/>
                <a:gd name="T25" fmla="*/ 312 h 1001"/>
                <a:gd name="T26" fmla="*/ 469 w 938"/>
                <a:gd name="T27" fmla="*/ 156 h 1001"/>
                <a:gd name="T28" fmla="*/ 156 w 938"/>
                <a:gd name="T29" fmla="*/ 500 h 1001"/>
                <a:gd name="T30" fmla="*/ 156 w 938"/>
                <a:gd name="T31" fmla="*/ 562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8" h="1001">
                  <a:moveTo>
                    <a:pt x="937" y="687"/>
                  </a:moveTo>
                  <a:lnTo>
                    <a:pt x="937" y="687"/>
                  </a:lnTo>
                  <a:cubicBezTo>
                    <a:pt x="843" y="875"/>
                    <a:pt x="687" y="1000"/>
                    <a:pt x="469" y="1000"/>
                  </a:cubicBezTo>
                  <a:cubicBezTo>
                    <a:pt x="219" y="1000"/>
                    <a:pt x="0" y="781"/>
                    <a:pt x="0" y="500"/>
                  </a:cubicBezTo>
                  <a:cubicBezTo>
                    <a:pt x="0" y="219"/>
                    <a:pt x="219" y="0"/>
                    <a:pt x="469" y="0"/>
                  </a:cubicBezTo>
                  <a:cubicBezTo>
                    <a:pt x="656" y="0"/>
                    <a:pt x="875" y="156"/>
                    <a:pt x="937" y="406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250" y="812"/>
                    <a:pt x="375" y="844"/>
                    <a:pt x="469" y="844"/>
                  </a:cubicBezTo>
                  <a:cubicBezTo>
                    <a:pt x="594" y="844"/>
                    <a:pt x="687" y="781"/>
                    <a:pt x="750" y="687"/>
                  </a:cubicBezTo>
                  <a:lnTo>
                    <a:pt x="937" y="687"/>
                  </a:lnTo>
                  <a:close/>
                  <a:moveTo>
                    <a:pt x="156" y="562"/>
                  </a:moveTo>
                  <a:lnTo>
                    <a:pt x="156" y="562"/>
                  </a:lnTo>
                  <a:cubicBezTo>
                    <a:pt x="750" y="312"/>
                    <a:pt x="750" y="312"/>
                    <a:pt x="750" y="312"/>
                  </a:cubicBezTo>
                  <a:cubicBezTo>
                    <a:pt x="687" y="219"/>
                    <a:pt x="562" y="156"/>
                    <a:pt x="469" y="156"/>
                  </a:cubicBezTo>
                  <a:cubicBezTo>
                    <a:pt x="312" y="156"/>
                    <a:pt x="156" y="281"/>
                    <a:pt x="156" y="500"/>
                  </a:cubicBezTo>
                  <a:cubicBezTo>
                    <a:pt x="156" y="531"/>
                    <a:pt x="156" y="562"/>
                    <a:pt x="156" y="5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5503735" y="6312110"/>
              <a:ext cx="270377" cy="91360"/>
            </a:xfrm>
            <a:custGeom>
              <a:avLst/>
              <a:gdLst>
                <a:gd name="T0" fmla="*/ 124 w 751"/>
                <a:gd name="T1" fmla="*/ 250 h 251"/>
                <a:gd name="T2" fmla="*/ 124 w 751"/>
                <a:gd name="T3" fmla="*/ 250 h 251"/>
                <a:gd name="T4" fmla="*/ 625 w 751"/>
                <a:gd name="T5" fmla="*/ 250 h 251"/>
                <a:gd name="T6" fmla="*/ 750 w 751"/>
                <a:gd name="T7" fmla="*/ 125 h 251"/>
                <a:gd name="T8" fmla="*/ 625 w 751"/>
                <a:gd name="T9" fmla="*/ 0 h 251"/>
                <a:gd name="T10" fmla="*/ 124 w 751"/>
                <a:gd name="T11" fmla="*/ 0 h 251"/>
                <a:gd name="T12" fmla="*/ 0 w 751"/>
                <a:gd name="T13" fmla="*/ 125 h 251"/>
                <a:gd name="T14" fmla="*/ 124 w 751"/>
                <a:gd name="T15" fmla="*/ 2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1" h="251">
                  <a:moveTo>
                    <a:pt x="124" y="250"/>
                  </a:moveTo>
                  <a:lnTo>
                    <a:pt x="124" y="250"/>
                  </a:lnTo>
                  <a:cubicBezTo>
                    <a:pt x="625" y="250"/>
                    <a:pt x="625" y="250"/>
                    <a:pt x="625" y="250"/>
                  </a:cubicBezTo>
                  <a:cubicBezTo>
                    <a:pt x="687" y="250"/>
                    <a:pt x="750" y="187"/>
                    <a:pt x="750" y="125"/>
                  </a:cubicBezTo>
                  <a:cubicBezTo>
                    <a:pt x="750" y="31"/>
                    <a:pt x="687" y="0"/>
                    <a:pt x="62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62" y="0"/>
                    <a:pt x="0" y="31"/>
                    <a:pt x="0" y="125"/>
                  </a:cubicBezTo>
                  <a:cubicBezTo>
                    <a:pt x="0" y="187"/>
                    <a:pt x="62" y="250"/>
                    <a:pt x="124" y="2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4831767" y="6065838"/>
              <a:ext cx="536779" cy="933450"/>
            </a:xfrm>
            <a:custGeom>
              <a:avLst/>
              <a:gdLst>
                <a:gd name="T0" fmla="*/ 1374 w 1500"/>
                <a:gd name="T1" fmla="*/ 0 h 2595"/>
                <a:gd name="T2" fmla="*/ 1374 w 1500"/>
                <a:gd name="T3" fmla="*/ 0 h 2595"/>
                <a:gd name="T4" fmla="*/ 1249 w 1500"/>
                <a:gd name="T5" fmla="*/ 125 h 2595"/>
                <a:gd name="T6" fmla="*/ 1249 w 1500"/>
                <a:gd name="T7" fmla="*/ 1281 h 2595"/>
                <a:gd name="T8" fmla="*/ 749 w 1500"/>
                <a:gd name="T9" fmla="*/ 1094 h 2595"/>
                <a:gd name="T10" fmla="*/ 0 w 1500"/>
                <a:gd name="T11" fmla="*/ 1844 h 2595"/>
                <a:gd name="T12" fmla="*/ 749 w 1500"/>
                <a:gd name="T13" fmla="*/ 2594 h 2595"/>
                <a:gd name="T14" fmla="*/ 1499 w 1500"/>
                <a:gd name="T15" fmla="*/ 1844 h 2595"/>
                <a:gd name="T16" fmla="*/ 1499 w 1500"/>
                <a:gd name="T17" fmla="*/ 1844 h 2595"/>
                <a:gd name="T18" fmla="*/ 1499 w 1500"/>
                <a:gd name="T19" fmla="*/ 125 h 2595"/>
                <a:gd name="T20" fmla="*/ 1374 w 1500"/>
                <a:gd name="T21" fmla="*/ 0 h 2595"/>
                <a:gd name="T22" fmla="*/ 1249 w 1500"/>
                <a:gd name="T23" fmla="*/ 1844 h 2595"/>
                <a:gd name="T24" fmla="*/ 1249 w 1500"/>
                <a:gd name="T25" fmla="*/ 1844 h 2595"/>
                <a:gd name="T26" fmla="*/ 1249 w 1500"/>
                <a:gd name="T27" fmla="*/ 1844 h 2595"/>
                <a:gd name="T28" fmla="*/ 749 w 1500"/>
                <a:gd name="T29" fmla="*/ 2344 h 2595"/>
                <a:gd name="T30" fmla="*/ 250 w 1500"/>
                <a:gd name="T31" fmla="*/ 1844 h 2595"/>
                <a:gd name="T32" fmla="*/ 749 w 1500"/>
                <a:gd name="T33" fmla="*/ 1344 h 2595"/>
                <a:gd name="T34" fmla="*/ 1249 w 1500"/>
                <a:gd name="T35" fmla="*/ 1844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0" h="2595">
                  <a:moveTo>
                    <a:pt x="1374" y="0"/>
                  </a:moveTo>
                  <a:lnTo>
                    <a:pt x="1374" y="0"/>
                  </a:lnTo>
                  <a:cubicBezTo>
                    <a:pt x="1311" y="0"/>
                    <a:pt x="1249" y="63"/>
                    <a:pt x="1249" y="125"/>
                  </a:cubicBezTo>
                  <a:cubicBezTo>
                    <a:pt x="1249" y="1281"/>
                    <a:pt x="1249" y="1281"/>
                    <a:pt x="1249" y="1281"/>
                  </a:cubicBezTo>
                  <a:cubicBezTo>
                    <a:pt x="1124" y="1156"/>
                    <a:pt x="936" y="1094"/>
                    <a:pt x="749" y="1094"/>
                  </a:cubicBezTo>
                  <a:cubicBezTo>
                    <a:pt x="343" y="1094"/>
                    <a:pt x="0" y="1438"/>
                    <a:pt x="0" y="1844"/>
                  </a:cubicBezTo>
                  <a:cubicBezTo>
                    <a:pt x="0" y="2250"/>
                    <a:pt x="343" y="2594"/>
                    <a:pt x="749" y="2594"/>
                  </a:cubicBezTo>
                  <a:cubicBezTo>
                    <a:pt x="1155" y="2594"/>
                    <a:pt x="1499" y="2250"/>
                    <a:pt x="1499" y="1844"/>
                  </a:cubicBezTo>
                  <a:lnTo>
                    <a:pt x="1499" y="1844"/>
                  </a:lnTo>
                  <a:cubicBezTo>
                    <a:pt x="1499" y="125"/>
                    <a:pt x="1499" y="125"/>
                    <a:pt x="1499" y="125"/>
                  </a:cubicBezTo>
                  <a:cubicBezTo>
                    <a:pt x="1499" y="63"/>
                    <a:pt x="1436" y="0"/>
                    <a:pt x="1374" y="0"/>
                  </a:cubicBezTo>
                  <a:close/>
                  <a:moveTo>
                    <a:pt x="1249" y="1844"/>
                  </a:moveTo>
                  <a:lnTo>
                    <a:pt x="1249" y="1844"/>
                  </a:lnTo>
                  <a:lnTo>
                    <a:pt x="1249" y="1844"/>
                  </a:lnTo>
                  <a:cubicBezTo>
                    <a:pt x="1249" y="2125"/>
                    <a:pt x="1030" y="2344"/>
                    <a:pt x="749" y="2344"/>
                  </a:cubicBezTo>
                  <a:cubicBezTo>
                    <a:pt x="468" y="2344"/>
                    <a:pt x="250" y="2125"/>
                    <a:pt x="250" y="1844"/>
                  </a:cubicBezTo>
                  <a:cubicBezTo>
                    <a:pt x="250" y="1563"/>
                    <a:pt x="468" y="1344"/>
                    <a:pt x="749" y="1344"/>
                  </a:cubicBezTo>
                  <a:cubicBezTo>
                    <a:pt x="1030" y="1344"/>
                    <a:pt x="1249" y="1563"/>
                    <a:pt x="1249" y="1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5368546" y="6459079"/>
              <a:ext cx="540754" cy="540209"/>
            </a:xfrm>
            <a:custGeom>
              <a:avLst/>
              <a:gdLst>
                <a:gd name="T0" fmla="*/ 750 w 1501"/>
                <a:gd name="T1" fmla="*/ 0 h 1501"/>
                <a:gd name="T2" fmla="*/ 750 w 1501"/>
                <a:gd name="T3" fmla="*/ 0 h 1501"/>
                <a:gd name="T4" fmla="*/ 0 w 1501"/>
                <a:gd name="T5" fmla="*/ 750 h 1501"/>
                <a:gd name="T6" fmla="*/ 750 w 1501"/>
                <a:gd name="T7" fmla="*/ 1500 h 1501"/>
                <a:gd name="T8" fmla="*/ 1500 w 1501"/>
                <a:gd name="T9" fmla="*/ 750 h 1501"/>
                <a:gd name="T10" fmla="*/ 750 w 1501"/>
                <a:gd name="T11" fmla="*/ 0 h 1501"/>
                <a:gd name="T12" fmla="*/ 750 w 1501"/>
                <a:gd name="T13" fmla="*/ 1250 h 1501"/>
                <a:gd name="T14" fmla="*/ 750 w 1501"/>
                <a:gd name="T15" fmla="*/ 1250 h 1501"/>
                <a:gd name="T16" fmla="*/ 250 w 1501"/>
                <a:gd name="T17" fmla="*/ 750 h 1501"/>
                <a:gd name="T18" fmla="*/ 750 w 1501"/>
                <a:gd name="T19" fmla="*/ 250 h 1501"/>
                <a:gd name="T20" fmla="*/ 1250 w 1501"/>
                <a:gd name="T21" fmla="*/ 750 h 1501"/>
                <a:gd name="T22" fmla="*/ 750 w 1501"/>
                <a:gd name="T23" fmla="*/ 125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1" h="1501">
                  <a:moveTo>
                    <a:pt x="750" y="0"/>
                  </a:moveTo>
                  <a:lnTo>
                    <a:pt x="750" y="0"/>
                  </a:lnTo>
                  <a:cubicBezTo>
                    <a:pt x="343" y="0"/>
                    <a:pt x="0" y="344"/>
                    <a:pt x="0" y="750"/>
                  </a:cubicBezTo>
                  <a:cubicBezTo>
                    <a:pt x="0" y="1156"/>
                    <a:pt x="343" y="1500"/>
                    <a:pt x="750" y="1500"/>
                  </a:cubicBezTo>
                  <a:cubicBezTo>
                    <a:pt x="1187" y="1500"/>
                    <a:pt x="1500" y="1156"/>
                    <a:pt x="1500" y="750"/>
                  </a:cubicBezTo>
                  <a:cubicBezTo>
                    <a:pt x="1500" y="344"/>
                    <a:pt x="1187" y="0"/>
                    <a:pt x="750" y="0"/>
                  </a:cubicBezTo>
                  <a:close/>
                  <a:moveTo>
                    <a:pt x="750" y="1250"/>
                  </a:moveTo>
                  <a:lnTo>
                    <a:pt x="750" y="1250"/>
                  </a:lnTo>
                  <a:cubicBezTo>
                    <a:pt x="468" y="1250"/>
                    <a:pt x="250" y="1031"/>
                    <a:pt x="250" y="750"/>
                  </a:cubicBezTo>
                  <a:cubicBezTo>
                    <a:pt x="250" y="469"/>
                    <a:pt x="468" y="250"/>
                    <a:pt x="750" y="250"/>
                  </a:cubicBezTo>
                  <a:cubicBezTo>
                    <a:pt x="1031" y="250"/>
                    <a:pt x="1250" y="469"/>
                    <a:pt x="1250" y="750"/>
                  </a:cubicBezTo>
                  <a:cubicBezTo>
                    <a:pt x="1250" y="1031"/>
                    <a:pt x="1031" y="1250"/>
                    <a:pt x="750" y="1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5889418" y="6470994"/>
              <a:ext cx="43739" cy="67527"/>
            </a:xfrm>
            <a:custGeom>
              <a:avLst/>
              <a:gdLst>
                <a:gd name="T0" fmla="*/ 125 w 126"/>
                <a:gd name="T1" fmla="*/ 94 h 189"/>
                <a:gd name="T2" fmla="*/ 125 w 126"/>
                <a:gd name="T3" fmla="*/ 94 h 189"/>
                <a:gd name="T4" fmla="*/ 94 w 126"/>
                <a:gd name="T5" fmla="*/ 94 h 189"/>
                <a:gd name="T6" fmla="*/ 94 w 126"/>
                <a:gd name="T7" fmla="*/ 94 h 189"/>
                <a:gd name="T8" fmla="*/ 31 w 126"/>
                <a:gd name="T9" fmla="*/ 63 h 189"/>
                <a:gd name="T10" fmla="*/ 31 w 126"/>
                <a:gd name="T11" fmla="*/ 63 h 189"/>
                <a:gd name="T12" fmla="*/ 31 w 126"/>
                <a:gd name="T13" fmla="*/ 63 h 189"/>
                <a:gd name="T14" fmla="*/ 31 w 126"/>
                <a:gd name="T15" fmla="*/ 63 h 189"/>
                <a:gd name="T16" fmla="*/ 31 w 126"/>
                <a:gd name="T17" fmla="*/ 63 h 189"/>
                <a:gd name="T18" fmla="*/ 31 w 126"/>
                <a:gd name="T19" fmla="*/ 31 h 189"/>
                <a:gd name="T20" fmla="*/ 31 w 126"/>
                <a:gd name="T21" fmla="*/ 31 h 189"/>
                <a:gd name="T22" fmla="*/ 31 w 126"/>
                <a:gd name="T23" fmla="*/ 31 h 189"/>
                <a:gd name="T24" fmla="*/ 63 w 126"/>
                <a:gd name="T25" fmla="*/ 31 h 189"/>
                <a:gd name="T26" fmla="*/ 63 w 126"/>
                <a:gd name="T27" fmla="*/ 31 h 189"/>
                <a:gd name="T28" fmla="*/ 94 w 126"/>
                <a:gd name="T29" fmla="*/ 31 h 189"/>
                <a:gd name="T30" fmla="*/ 94 w 126"/>
                <a:gd name="T31" fmla="*/ 31 h 189"/>
                <a:gd name="T32" fmla="*/ 94 w 126"/>
                <a:gd name="T33" fmla="*/ 63 h 189"/>
                <a:gd name="T34" fmla="*/ 125 w 126"/>
                <a:gd name="T35" fmla="*/ 63 h 189"/>
                <a:gd name="T36" fmla="*/ 125 w 126"/>
                <a:gd name="T37" fmla="*/ 31 h 189"/>
                <a:gd name="T38" fmla="*/ 94 w 126"/>
                <a:gd name="T39" fmla="*/ 31 h 189"/>
                <a:gd name="T40" fmla="*/ 94 w 126"/>
                <a:gd name="T41" fmla="*/ 0 h 189"/>
                <a:gd name="T42" fmla="*/ 63 w 126"/>
                <a:gd name="T43" fmla="*/ 0 h 189"/>
                <a:gd name="T44" fmla="*/ 31 w 126"/>
                <a:gd name="T45" fmla="*/ 0 h 189"/>
                <a:gd name="T46" fmla="*/ 0 w 126"/>
                <a:gd name="T47" fmla="*/ 31 h 189"/>
                <a:gd name="T48" fmla="*/ 0 w 126"/>
                <a:gd name="T49" fmla="*/ 31 h 189"/>
                <a:gd name="T50" fmla="*/ 0 w 126"/>
                <a:gd name="T51" fmla="*/ 63 h 189"/>
                <a:gd name="T52" fmla="*/ 0 w 126"/>
                <a:gd name="T53" fmla="*/ 63 h 189"/>
                <a:gd name="T54" fmla="*/ 0 w 126"/>
                <a:gd name="T55" fmla="*/ 63 h 189"/>
                <a:gd name="T56" fmla="*/ 31 w 126"/>
                <a:gd name="T57" fmla="*/ 94 h 189"/>
                <a:gd name="T58" fmla="*/ 31 w 126"/>
                <a:gd name="T59" fmla="*/ 94 h 189"/>
                <a:gd name="T60" fmla="*/ 63 w 126"/>
                <a:gd name="T61" fmla="*/ 94 h 189"/>
                <a:gd name="T62" fmla="*/ 94 w 126"/>
                <a:gd name="T63" fmla="*/ 94 h 189"/>
                <a:gd name="T64" fmla="*/ 94 w 126"/>
                <a:gd name="T65" fmla="*/ 94 h 189"/>
                <a:gd name="T66" fmla="*/ 94 w 126"/>
                <a:gd name="T67" fmla="*/ 125 h 189"/>
                <a:gd name="T68" fmla="*/ 125 w 126"/>
                <a:gd name="T69" fmla="*/ 125 h 189"/>
                <a:gd name="T70" fmla="*/ 94 w 126"/>
                <a:gd name="T71" fmla="*/ 156 h 189"/>
                <a:gd name="T72" fmla="*/ 94 w 126"/>
                <a:gd name="T73" fmla="*/ 156 h 189"/>
                <a:gd name="T74" fmla="*/ 94 w 126"/>
                <a:gd name="T75" fmla="*/ 156 h 189"/>
                <a:gd name="T76" fmla="*/ 63 w 126"/>
                <a:gd name="T77" fmla="*/ 156 h 189"/>
                <a:gd name="T78" fmla="*/ 31 w 126"/>
                <a:gd name="T79" fmla="*/ 156 h 189"/>
                <a:gd name="T80" fmla="*/ 31 w 126"/>
                <a:gd name="T81" fmla="*/ 156 h 189"/>
                <a:gd name="T82" fmla="*/ 31 w 126"/>
                <a:gd name="T83" fmla="*/ 125 h 189"/>
                <a:gd name="T84" fmla="*/ 0 w 126"/>
                <a:gd name="T85" fmla="*/ 125 h 189"/>
                <a:gd name="T86" fmla="*/ 0 w 126"/>
                <a:gd name="T87" fmla="*/ 125 h 189"/>
                <a:gd name="T88" fmla="*/ 0 w 126"/>
                <a:gd name="T89" fmla="*/ 156 h 189"/>
                <a:gd name="T90" fmla="*/ 31 w 126"/>
                <a:gd name="T91" fmla="*/ 156 h 189"/>
                <a:gd name="T92" fmla="*/ 31 w 126"/>
                <a:gd name="T93" fmla="*/ 156 h 189"/>
                <a:gd name="T94" fmla="*/ 63 w 126"/>
                <a:gd name="T95" fmla="*/ 188 h 189"/>
                <a:gd name="T96" fmla="*/ 94 w 126"/>
                <a:gd name="T97" fmla="*/ 156 h 189"/>
                <a:gd name="T98" fmla="*/ 94 w 126"/>
                <a:gd name="T99" fmla="*/ 156 h 189"/>
                <a:gd name="T100" fmla="*/ 125 w 126"/>
                <a:gd name="T101" fmla="*/ 156 h 189"/>
                <a:gd name="T102" fmla="*/ 125 w 126"/>
                <a:gd name="T103" fmla="*/ 156 h 189"/>
                <a:gd name="T104" fmla="*/ 125 w 126"/>
                <a:gd name="T105" fmla="*/ 125 h 189"/>
                <a:gd name="T106" fmla="*/ 125 w 126"/>
                <a:gd name="T107" fmla="*/ 125 h 189"/>
                <a:gd name="T108" fmla="*/ 125 w 126"/>
                <a:gd name="T109" fmla="*/ 125 h 189"/>
                <a:gd name="T110" fmla="*/ 125 w 126"/>
                <a:gd name="T111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189">
                  <a:moveTo>
                    <a:pt x="125" y="94"/>
                  </a:moveTo>
                  <a:lnTo>
                    <a:pt x="125" y="94"/>
                  </a:lnTo>
                  <a:cubicBezTo>
                    <a:pt x="94" y="94"/>
                    <a:pt x="94" y="94"/>
                    <a:pt x="94" y="94"/>
                  </a:cubicBezTo>
                  <a:lnTo>
                    <a:pt x="94" y="94"/>
                  </a:lnTo>
                  <a:cubicBezTo>
                    <a:pt x="31" y="63"/>
                    <a:pt x="31" y="63"/>
                    <a:pt x="31" y="63"/>
                  </a:cubicBez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cubicBezTo>
                    <a:pt x="31" y="31"/>
                    <a:pt x="31" y="31"/>
                    <a:pt x="31" y="31"/>
                  </a:cubicBezTo>
                  <a:lnTo>
                    <a:pt x="31" y="31"/>
                  </a:lnTo>
                  <a:lnTo>
                    <a:pt x="31" y="31"/>
                  </a:lnTo>
                  <a:cubicBezTo>
                    <a:pt x="63" y="31"/>
                    <a:pt x="63" y="31"/>
                    <a:pt x="63" y="31"/>
                  </a:cubicBezTo>
                  <a:lnTo>
                    <a:pt x="63" y="31"/>
                  </a:lnTo>
                  <a:cubicBezTo>
                    <a:pt x="94" y="31"/>
                    <a:pt x="94" y="31"/>
                    <a:pt x="94" y="31"/>
                  </a:cubicBezTo>
                  <a:lnTo>
                    <a:pt x="94" y="31"/>
                  </a:lnTo>
                  <a:lnTo>
                    <a:pt x="94" y="63"/>
                  </a:lnTo>
                  <a:cubicBezTo>
                    <a:pt x="125" y="63"/>
                    <a:pt x="125" y="63"/>
                    <a:pt x="125" y="63"/>
                  </a:cubicBezTo>
                  <a:lnTo>
                    <a:pt x="125" y="31"/>
                  </a:lnTo>
                  <a:lnTo>
                    <a:pt x="94" y="31"/>
                  </a:ln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31" y="0"/>
                  </a:lnTo>
                  <a:cubicBezTo>
                    <a:pt x="31" y="0"/>
                    <a:pt x="31" y="31"/>
                    <a:pt x="0" y="31"/>
                  </a:cubicBezTo>
                  <a:lnTo>
                    <a:pt x="0" y="3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31" y="94"/>
                    <a:pt x="31" y="94"/>
                    <a:pt x="31" y="94"/>
                  </a:cubicBezTo>
                  <a:lnTo>
                    <a:pt x="31" y="94"/>
                  </a:lnTo>
                  <a:cubicBezTo>
                    <a:pt x="63" y="94"/>
                    <a:pt x="63" y="94"/>
                    <a:pt x="63" y="94"/>
                  </a:cubicBezTo>
                  <a:cubicBezTo>
                    <a:pt x="94" y="94"/>
                    <a:pt x="94" y="94"/>
                    <a:pt x="94" y="94"/>
                  </a:cubicBezTo>
                  <a:lnTo>
                    <a:pt x="94" y="94"/>
                  </a:lnTo>
                  <a:cubicBezTo>
                    <a:pt x="94" y="125"/>
                    <a:pt x="94" y="125"/>
                    <a:pt x="94" y="125"/>
                  </a:cubicBezTo>
                  <a:lnTo>
                    <a:pt x="125" y="125"/>
                  </a:lnTo>
                  <a:cubicBezTo>
                    <a:pt x="125" y="125"/>
                    <a:pt x="94" y="125"/>
                    <a:pt x="94" y="156"/>
                  </a:cubicBezTo>
                  <a:lnTo>
                    <a:pt x="94" y="156"/>
                  </a:lnTo>
                  <a:lnTo>
                    <a:pt x="94" y="156"/>
                  </a:lnTo>
                  <a:cubicBezTo>
                    <a:pt x="63" y="156"/>
                    <a:pt x="63" y="156"/>
                    <a:pt x="63" y="156"/>
                  </a:cubicBezTo>
                  <a:cubicBezTo>
                    <a:pt x="63" y="156"/>
                    <a:pt x="63" y="156"/>
                    <a:pt x="31" y="156"/>
                  </a:cubicBezTo>
                  <a:lnTo>
                    <a:pt x="31" y="156"/>
                  </a:lnTo>
                  <a:cubicBezTo>
                    <a:pt x="31" y="156"/>
                    <a:pt x="31" y="156"/>
                    <a:pt x="31" y="125"/>
                  </a:cubicBezTo>
                  <a:cubicBezTo>
                    <a:pt x="0" y="125"/>
                    <a:pt x="0" y="125"/>
                    <a:pt x="0" y="125"/>
                  </a:cubicBezTo>
                  <a:lnTo>
                    <a:pt x="0" y="125"/>
                  </a:lnTo>
                  <a:cubicBezTo>
                    <a:pt x="0" y="125"/>
                    <a:pt x="0" y="125"/>
                    <a:pt x="0" y="156"/>
                  </a:cubicBezTo>
                  <a:cubicBezTo>
                    <a:pt x="0" y="156"/>
                    <a:pt x="0" y="156"/>
                    <a:pt x="31" y="156"/>
                  </a:cubicBezTo>
                  <a:lnTo>
                    <a:pt x="31" y="156"/>
                  </a:lnTo>
                  <a:cubicBezTo>
                    <a:pt x="31" y="188"/>
                    <a:pt x="63" y="188"/>
                    <a:pt x="63" y="188"/>
                  </a:cubicBezTo>
                  <a:cubicBezTo>
                    <a:pt x="63" y="188"/>
                    <a:pt x="94" y="188"/>
                    <a:pt x="94" y="156"/>
                  </a:cubicBezTo>
                  <a:lnTo>
                    <a:pt x="94" y="156"/>
                  </a:lnTo>
                  <a:cubicBezTo>
                    <a:pt x="125" y="156"/>
                    <a:pt x="125" y="156"/>
                    <a:pt x="125" y="156"/>
                  </a:cubicBezTo>
                  <a:lnTo>
                    <a:pt x="125" y="15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5"/>
                  </a:lnTo>
                  <a:cubicBezTo>
                    <a:pt x="125" y="94"/>
                    <a:pt x="125" y="94"/>
                    <a:pt x="125" y="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5945084" y="6470994"/>
              <a:ext cx="55666" cy="55610"/>
            </a:xfrm>
            <a:custGeom>
              <a:avLst/>
              <a:gdLst>
                <a:gd name="T0" fmla="*/ 125 w 158"/>
                <a:gd name="T1" fmla="*/ 0 h 157"/>
                <a:gd name="T2" fmla="*/ 63 w 158"/>
                <a:gd name="T3" fmla="*/ 156 h 157"/>
                <a:gd name="T4" fmla="*/ 32 w 158"/>
                <a:gd name="T5" fmla="*/ 0 h 157"/>
                <a:gd name="T6" fmla="*/ 0 w 158"/>
                <a:gd name="T7" fmla="*/ 0 h 157"/>
                <a:gd name="T8" fmla="*/ 0 w 158"/>
                <a:gd name="T9" fmla="*/ 156 h 157"/>
                <a:gd name="T10" fmla="*/ 0 w 158"/>
                <a:gd name="T11" fmla="*/ 156 h 157"/>
                <a:gd name="T12" fmla="*/ 0 w 158"/>
                <a:gd name="T13" fmla="*/ 31 h 157"/>
                <a:gd name="T14" fmla="*/ 0 w 158"/>
                <a:gd name="T15" fmla="*/ 31 h 157"/>
                <a:gd name="T16" fmla="*/ 63 w 158"/>
                <a:gd name="T17" fmla="*/ 156 h 157"/>
                <a:gd name="T18" fmla="*/ 94 w 158"/>
                <a:gd name="T19" fmla="*/ 156 h 157"/>
                <a:gd name="T20" fmla="*/ 125 w 158"/>
                <a:gd name="T21" fmla="*/ 31 h 157"/>
                <a:gd name="T22" fmla="*/ 125 w 158"/>
                <a:gd name="T23" fmla="*/ 31 h 157"/>
                <a:gd name="T24" fmla="*/ 125 w 158"/>
                <a:gd name="T25" fmla="*/ 156 h 157"/>
                <a:gd name="T26" fmla="*/ 157 w 158"/>
                <a:gd name="T27" fmla="*/ 156 h 157"/>
                <a:gd name="T28" fmla="*/ 157 w 158"/>
                <a:gd name="T29" fmla="*/ 0 h 157"/>
                <a:gd name="T30" fmla="*/ 125 w 158"/>
                <a:gd name="T3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57">
                  <a:moveTo>
                    <a:pt x="125" y="0"/>
                  </a:moveTo>
                  <a:lnTo>
                    <a:pt x="63" y="15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63" y="156"/>
                  </a:lnTo>
                  <a:lnTo>
                    <a:pt x="94" y="156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5" y="156"/>
                  </a:lnTo>
                  <a:lnTo>
                    <a:pt x="157" y="156"/>
                  </a:lnTo>
                  <a:lnTo>
                    <a:pt x="157" y="0"/>
                  </a:lnTo>
                  <a:lnTo>
                    <a:pt x="12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93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cap="all" spc="100">
          <a:solidFill>
            <a:srgbClr val="404040"/>
          </a:solidFill>
          <a:latin typeface="Impact"/>
          <a:ea typeface="ＭＳ Ｐゴシック" charset="0"/>
          <a:cs typeface="Impac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Impact" charset="0"/>
          <a:ea typeface="ＭＳ Ｐゴシック" charset="0"/>
        </a:defRPr>
      </a:lvl9pPr>
      <a:extLst/>
    </p:titleStyle>
    <p:bodyStyle>
      <a:lvl1pPr marL="273050" indent="-182563" algn="l" rtl="0" eaLnBrk="1" fontAlgn="base" hangingPunct="1">
        <a:spcBef>
          <a:spcPts val="1150"/>
        </a:spcBef>
        <a:spcAft>
          <a:spcPct val="0"/>
        </a:spcAft>
        <a:buClr>
          <a:srgbClr val="E68246"/>
        </a:buClr>
        <a:buSzPct val="100000"/>
        <a:buFont typeface="Arial" charset="0"/>
        <a:buChar char="•"/>
        <a:defRPr lang="en-US" sz="2000" kern="1200" dirty="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457200" indent="-182563" algn="l" rtl="0" eaLnBrk="1" fontAlgn="base" hangingPunct="1">
        <a:spcBef>
          <a:spcPts val="1150"/>
        </a:spcBef>
        <a:spcAft>
          <a:spcPct val="0"/>
        </a:spcAft>
        <a:buClr>
          <a:srgbClr val="E68246"/>
        </a:buClr>
        <a:buSzPct val="100000"/>
        <a:buFont typeface="Arial" charset="0"/>
        <a:buChar char="•"/>
        <a:defRPr lang="en-US" kern="1200" dirty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93738" indent="-190500" algn="l" rtl="0" eaLnBrk="1" fontAlgn="base" hangingPunct="1">
        <a:spcBef>
          <a:spcPts val="500"/>
        </a:spcBef>
        <a:spcAft>
          <a:spcPct val="0"/>
        </a:spcAft>
        <a:buClr>
          <a:srgbClr val="E68246"/>
        </a:buClr>
        <a:buSzPct val="75000"/>
        <a:buFont typeface="Arial" charset="0"/>
        <a:buChar char="•"/>
        <a:defRPr lang="en-US" kern="1200" dirty="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968375" indent="-190500" algn="l" rtl="0" eaLnBrk="1" fontAlgn="base" hangingPunct="1">
        <a:spcBef>
          <a:spcPts val="400"/>
        </a:spcBef>
        <a:spcAft>
          <a:spcPct val="0"/>
        </a:spcAft>
        <a:buClr>
          <a:srgbClr val="E68246"/>
        </a:buClr>
        <a:buSzPct val="75000"/>
        <a:buFont typeface="Arial" charset="0"/>
        <a:buChar char="•"/>
        <a:defRPr lang="en-US" kern="1200" dirty="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1150938" indent="-100013" algn="l" rtl="0" eaLnBrk="1" fontAlgn="base" hangingPunct="1">
        <a:spcBef>
          <a:spcPts val="400"/>
        </a:spcBef>
        <a:spcAft>
          <a:spcPct val="0"/>
        </a:spcAft>
        <a:buClr>
          <a:srgbClr val="E68246"/>
        </a:buClr>
        <a:buSzPct val="65000"/>
        <a:buFont typeface="Arial" charset="0"/>
        <a:buChar char="•"/>
        <a:defRPr lang="en-US" kern="1200" dirty="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86200" y="1692275"/>
            <a:ext cx="44958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Strata Presentation</a:t>
            </a:r>
            <a:endParaRPr lang="en-US" dirty="0">
              <a:ea typeface="+mj-ea"/>
            </a:endParaRPr>
          </a:p>
        </p:txBody>
      </p:sp>
      <p:sp>
        <p:nvSpPr>
          <p:cNvPr id="1433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86200" y="3200400"/>
            <a:ext cx="5257800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Tim Garnto - SVP Engineering, </a:t>
            </a:r>
            <a:r>
              <a:rPr lang="en-US" dirty="0" err="1" smtClean="0">
                <a:latin typeface="Arial" charset="0"/>
              </a:rPr>
              <a:t>edo</a:t>
            </a:r>
            <a:r>
              <a:rPr lang="en-US" dirty="0" smtClean="0">
                <a:latin typeface="Arial" charset="0"/>
              </a:rPr>
              <a:t> Interactive</a:t>
            </a:r>
          </a:p>
          <a:p>
            <a:r>
              <a:rPr lang="en-US" dirty="0" smtClean="0">
                <a:latin typeface="Arial" charset="0"/>
              </a:rPr>
              <a:t>Rob Rosen – Big Data Field Lead, </a:t>
            </a:r>
            <a:r>
              <a:rPr lang="en-US" dirty="0" err="1" smtClean="0">
                <a:latin typeface="Arial" charset="0"/>
              </a:rPr>
              <a:t>Pentaho</a:t>
            </a:r>
            <a:endParaRPr lang="en-US" dirty="0" smtClean="0">
              <a:latin typeface="Arial" charset="0"/>
            </a:endParaRPr>
          </a:p>
          <a:p>
            <a:endParaRPr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17220" indent="-342900">
              <a:buFont typeface="Arial"/>
              <a:buChar char="•"/>
            </a:pPr>
            <a:r>
              <a:rPr lang="en-US" dirty="0" smtClean="0"/>
              <a:t>Implement </a:t>
            </a:r>
            <a:r>
              <a:rPr lang="en-US" dirty="0" err="1" smtClean="0"/>
              <a:t>Cloudera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endParaRPr lang="en-US" dirty="0"/>
          </a:p>
          <a:p>
            <a:pPr marL="617220" indent="-342900">
              <a:buFont typeface="Arial"/>
              <a:buChar char="•"/>
            </a:pPr>
            <a:r>
              <a:rPr lang="en-US" dirty="0" smtClean="0"/>
              <a:t>Migrate data processing, analytic processing and offer assignment to use tools</a:t>
            </a:r>
          </a:p>
          <a:p>
            <a:pPr marL="617220" indent="-342900">
              <a:buFont typeface="Arial"/>
              <a:buChar char="•"/>
            </a:pPr>
            <a:r>
              <a:rPr lang="en-US" dirty="0" smtClean="0"/>
              <a:t>Leverage </a:t>
            </a:r>
            <a:r>
              <a:rPr lang="en-US" dirty="0" err="1" smtClean="0"/>
              <a:t>Pentaho</a:t>
            </a:r>
            <a:r>
              <a:rPr lang="en-US" dirty="0" smtClean="0"/>
              <a:t> Big Data capabilities</a:t>
            </a:r>
          </a:p>
          <a:p>
            <a:pPr marL="617220" indent="-342900">
              <a:buFont typeface="Arial"/>
              <a:buChar char="•"/>
            </a:pPr>
            <a:r>
              <a:rPr lang="en-US" dirty="0" smtClean="0"/>
              <a:t>Accelerate adoption with external help - </a:t>
            </a:r>
            <a:r>
              <a:rPr lang="en-US" dirty="0" err="1" smtClean="0"/>
              <a:t>OpenBI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4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17220" indent="-342900">
              <a:buFont typeface="Arial"/>
              <a:buChar char="•"/>
            </a:pPr>
            <a:r>
              <a:rPr lang="en-US" dirty="0" smtClean="0"/>
              <a:t>Step 1 - Transitioned from Traditional Warehouse to </a:t>
            </a:r>
            <a:r>
              <a:rPr lang="en-US" dirty="0" err="1" smtClean="0"/>
              <a:t>Hadoop</a:t>
            </a:r>
            <a:r>
              <a:rPr lang="en-US" dirty="0" smtClean="0"/>
              <a:t> using same processes and queries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Step 2 – Optimize queries and processes for </a:t>
            </a:r>
            <a:r>
              <a:rPr lang="en-US" dirty="0" err="1" smtClean="0"/>
              <a:t>Hadoop</a:t>
            </a:r>
            <a:r>
              <a:rPr lang="en-US" dirty="0" smtClean="0"/>
              <a:t> in </a:t>
            </a:r>
            <a:r>
              <a:rPr lang="en-US" dirty="0" err="1" smtClean="0"/>
              <a:t>Pentaho</a:t>
            </a:r>
            <a:endParaRPr lang="en-US" dirty="0" smtClean="0"/>
          </a:p>
          <a:p>
            <a:pPr marL="617220" indent="-342900">
              <a:buFont typeface="Arial"/>
              <a:buChar char="•"/>
            </a:pPr>
            <a:r>
              <a:rPr lang="en-US" dirty="0" smtClean="0"/>
              <a:t>Step 3 – Update processes to use Map/Reduce and Pig from within </a:t>
            </a:r>
            <a:r>
              <a:rPr lang="en-US" dirty="0" err="1" smtClean="0"/>
              <a:t>Pentaho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0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Bi platform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72" y="966683"/>
            <a:ext cx="6426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1" y="1038099"/>
            <a:ext cx="78867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and offers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16560"/>
            <a:ext cx="711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710599"/>
              </p:ext>
            </p:extLst>
          </p:nvPr>
        </p:nvGraphicFramePr>
        <p:xfrm>
          <a:off x="493140" y="986887"/>
          <a:ext cx="319713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8565"/>
                <a:gridCol w="159856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Size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 TB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625057"/>
              </p:ext>
            </p:extLst>
          </p:nvPr>
        </p:nvGraphicFramePr>
        <p:xfrm>
          <a:off x="498296" y="3071982"/>
          <a:ext cx="3197130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35493"/>
                <a:gridCol w="166163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Node Profile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 TB</a:t>
                      </a:r>
                    </a:p>
                    <a:p>
                      <a:pPr algn="r"/>
                      <a:r>
                        <a:rPr lang="en-US" dirty="0" smtClean="0"/>
                        <a:t>24 TB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65418"/>
              </p:ext>
            </p:extLst>
          </p:nvPr>
        </p:nvGraphicFramePr>
        <p:xfrm>
          <a:off x="5136442" y="982830"/>
          <a:ext cx="3099945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994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Versions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Cloudera</a:t>
                      </a:r>
                      <a:r>
                        <a:rPr lang="en-US" dirty="0" smtClean="0"/>
                        <a:t> Manager</a:t>
                      </a:r>
                      <a:r>
                        <a:rPr lang="en-US" baseline="0" dirty="0" smtClean="0"/>
                        <a:t> 4.8.0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CDH 4.5.0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Impala 1.2.3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Hadoop</a:t>
                      </a:r>
                      <a:r>
                        <a:rPr lang="en-US" dirty="0" smtClean="0"/>
                        <a:t>-LZO</a:t>
                      </a:r>
                      <a:r>
                        <a:rPr lang="en-US" baseline="0" dirty="0" smtClean="0"/>
                        <a:t> 0.3.15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Pentaho</a:t>
                      </a:r>
                      <a:r>
                        <a:rPr lang="en-US" dirty="0" smtClean="0"/>
                        <a:t> 5.0.3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2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625" y="2066925"/>
            <a:ext cx="3273425" cy="1077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Results</a:t>
            </a:r>
            <a:endParaRPr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Data Growth</a:t>
            </a:r>
            <a:endParaRPr lang="en-US" dirty="0">
              <a:ea typeface="+mj-e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53287"/>
              </p:ext>
            </p:extLst>
          </p:nvPr>
        </p:nvGraphicFramePr>
        <p:xfrm>
          <a:off x="1498600" y="772768"/>
          <a:ext cx="6779006" cy="374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2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Processing Results</a:t>
            </a:r>
            <a:endParaRPr lang="en-US" dirty="0"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821" y="975551"/>
            <a:ext cx="262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Warehouse Loads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3866" y="943884"/>
            <a:ext cx="297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and Offer Process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727496"/>
              </p:ext>
            </p:extLst>
          </p:nvPr>
        </p:nvGraphicFramePr>
        <p:xfrm>
          <a:off x="131366" y="1338200"/>
          <a:ext cx="4341130" cy="319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17283"/>
              </p:ext>
            </p:extLst>
          </p:nvPr>
        </p:nvGraphicFramePr>
        <p:xfrm>
          <a:off x="4454220" y="1334479"/>
          <a:ext cx="4343530" cy="320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0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Final thoughts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0"/>
          </p:nvPr>
        </p:nvSpPr>
        <p:spPr>
          <a:xfrm>
            <a:off x="4422775" y="1420813"/>
            <a:ext cx="4524375" cy="2897187"/>
          </a:xfrm>
        </p:spPr>
        <p:txBody>
          <a:bodyPr/>
          <a:lstStyle/>
          <a:p>
            <a:pPr marL="273050" indent="-182563">
              <a:buFont typeface="Arial" charset="0"/>
              <a:buChar char="•"/>
            </a:pPr>
            <a:r>
              <a:rPr lang="en-US" dirty="0" err="1" smtClean="0">
                <a:latin typeface="Arial" charset="0"/>
              </a:rPr>
              <a:t>Pentaho</a:t>
            </a:r>
            <a:r>
              <a:rPr lang="en-US" dirty="0" smtClean="0">
                <a:latin typeface="Arial" charset="0"/>
              </a:rPr>
              <a:t> Big Data Capabilities allowed </a:t>
            </a:r>
            <a:r>
              <a:rPr lang="en-US" dirty="0" err="1" smtClean="0">
                <a:latin typeface="Arial" charset="0"/>
              </a:rPr>
              <a:t>edo</a:t>
            </a:r>
            <a:r>
              <a:rPr lang="en-US" dirty="0" smtClean="0">
                <a:latin typeface="Arial" charset="0"/>
              </a:rPr>
              <a:t> to quickly move to </a:t>
            </a:r>
            <a:r>
              <a:rPr lang="en-US" dirty="0" err="1" smtClean="0">
                <a:latin typeface="Arial" charset="0"/>
              </a:rPr>
              <a:t>Hadoop</a:t>
            </a:r>
            <a:endParaRPr lang="en-US" dirty="0" smtClean="0">
              <a:latin typeface="Arial" charset="0"/>
            </a:endParaRPr>
          </a:p>
          <a:p>
            <a:pPr marL="273050" indent="-182563">
              <a:buFont typeface="Arial" charset="0"/>
              <a:buChar char="•"/>
            </a:pPr>
            <a:r>
              <a:rPr lang="en-US" dirty="0" err="1" smtClean="0">
                <a:latin typeface="Arial" charset="0"/>
              </a:rPr>
              <a:t>Pentaho</a:t>
            </a:r>
            <a:r>
              <a:rPr lang="en-US" dirty="0" smtClean="0">
                <a:latin typeface="Arial" charset="0"/>
              </a:rPr>
              <a:t> Map/Reduce and Pig Steps allow deeper integration through familiar workflow</a:t>
            </a:r>
          </a:p>
          <a:p>
            <a:pPr marL="273050" indent="-182563">
              <a:buFont typeface="Arial" charset="0"/>
              <a:buChar char="•"/>
            </a:pPr>
            <a:r>
              <a:rPr lang="en-US" dirty="0" err="1" smtClean="0">
                <a:latin typeface="Arial" charset="0"/>
              </a:rPr>
              <a:t>Pentaho</a:t>
            </a:r>
            <a:r>
              <a:rPr lang="en-US" dirty="0" smtClean="0">
                <a:latin typeface="Arial" charset="0"/>
              </a:rPr>
              <a:t> Analyzer with Impala is fast reporting against billions of rows</a:t>
            </a:r>
            <a:endParaRPr dirty="0"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541532"/>
              </p:ext>
            </p:extLst>
          </p:nvPr>
        </p:nvGraphicFramePr>
        <p:xfrm>
          <a:off x="102019" y="1104397"/>
          <a:ext cx="3781506" cy="326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73" y="3211956"/>
            <a:ext cx="600596" cy="6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106" y="911128"/>
            <a:ext cx="697512" cy="79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891" y="2199590"/>
            <a:ext cx="673283" cy="767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86" y="2414483"/>
            <a:ext cx="6731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839" y="1374509"/>
            <a:ext cx="6731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689" y="3000278"/>
            <a:ext cx="705589" cy="804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795" y="1675003"/>
            <a:ext cx="756892" cy="5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05450" y="2066925"/>
            <a:ext cx="3273425" cy="1077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Hello.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1653593"/>
            <a:ext cx="3886200" cy="1744953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2000" dirty="0" smtClean="0"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err="1" smtClean="0">
                <a:latin typeface="Arial" charset="0"/>
              </a:rPr>
              <a:t>edointeractive</a:t>
            </a:r>
            <a:endParaRPr lang="en-US" sz="2000" dirty="0" smtClean="0"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err="1" smtClean="0">
                <a:latin typeface="Arial" charset="0"/>
              </a:rPr>
              <a:t>EdoInteractive</a:t>
            </a:r>
            <a:endParaRPr lang="en-US" sz="2000" dirty="0" smtClean="0"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Arial" charset="0"/>
              </a:rPr>
              <a:t>Edo Interactive</a:t>
            </a:r>
          </a:p>
          <a:p>
            <a:pPr algn="ctr">
              <a:spcBef>
                <a:spcPct val="0"/>
              </a:spcBef>
            </a:pPr>
            <a:endParaRPr lang="en-US" sz="2000" dirty="0"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2" name="Picture 1" descr="Twitter_logo_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41" y="2165203"/>
            <a:ext cx="297455" cy="241829"/>
          </a:xfrm>
          <a:prstGeom prst="rect">
            <a:avLst/>
          </a:prstGeom>
        </p:spPr>
      </p:pic>
      <p:pic>
        <p:nvPicPr>
          <p:cNvPr id="3" name="Picture 2" descr="Linkedin-logo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52" y="2859531"/>
            <a:ext cx="264941" cy="264941"/>
          </a:xfrm>
          <a:prstGeom prst="rect">
            <a:avLst/>
          </a:prstGeom>
        </p:spPr>
      </p:pic>
      <p:pic>
        <p:nvPicPr>
          <p:cNvPr id="4" name="Picture 3" descr="480px-Youtube_logo-Update-Hint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45" y="2471570"/>
            <a:ext cx="305738" cy="3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197864"/>
            <a:ext cx="7839374" cy="3489466"/>
          </a:xfrm>
        </p:spPr>
        <p:txBody>
          <a:bodyPr/>
          <a:lstStyle/>
          <a:p>
            <a:r>
              <a:rPr lang="en-US" i="1" dirty="0" smtClean="0"/>
              <a:t>Full-Spectrum Analytics Platform</a:t>
            </a:r>
          </a:p>
          <a:p>
            <a:r>
              <a:rPr lang="en-US" i="1" dirty="0" smtClean="0"/>
              <a:t>Open Source Heritage:</a:t>
            </a:r>
          </a:p>
          <a:p>
            <a:pPr lvl="1"/>
            <a:r>
              <a:rPr lang="en-US" i="1" dirty="0" smtClean="0"/>
              <a:t>Founded in 2004</a:t>
            </a:r>
          </a:p>
          <a:p>
            <a:pPr lvl="1"/>
            <a:r>
              <a:rPr lang="en-US" i="1" dirty="0" smtClean="0"/>
              <a:t>Over 10,000 Production Customers Spanning 185 Countries</a:t>
            </a:r>
          </a:p>
          <a:p>
            <a:r>
              <a:rPr lang="en-US" i="1" dirty="0" smtClean="0"/>
              <a:t>Certified Interoperability with Widest Variety of Data Sources:</a:t>
            </a:r>
          </a:p>
          <a:p>
            <a:pPr lvl="1"/>
            <a:r>
              <a:rPr lang="en-US" i="1" dirty="0" smtClean="0"/>
              <a:t>Hadoop</a:t>
            </a:r>
          </a:p>
          <a:p>
            <a:pPr lvl="1"/>
            <a:r>
              <a:rPr lang="en-US" i="1" dirty="0" err="1" smtClean="0"/>
              <a:t>NoSQL</a:t>
            </a:r>
            <a:endParaRPr lang="en-US" i="1" dirty="0" smtClean="0"/>
          </a:p>
          <a:p>
            <a:pPr lvl="1"/>
            <a:r>
              <a:rPr lang="en-US" i="1" dirty="0" smtClean="0"/>
              <a:t>Traditional Structured Datasets</a:t>
            </a:r>
            <a:endParaRPr lang="en-US" i="1" dirty="0" smtClean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568" y="325997"/>
            <a:ext cx="173513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81" y="157368"/>
            <a:ext cx="8382000" cy="852487"/>
          </a:xfrm>
        </p:spPr>
        <p:txBody>
          <a:bodyPr/>
          <a:lstStyle/>
          <a:p>
            <a:r>
              <a:rPr lang="en-US" dirty="0" smtClean="0"/>
              <a:t>Simplified analytics for all users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09785" y="909662"/>
            <a:ext cx="2151917" cy="3717649"/>
            <a:chOff x="5544283" y="1849026"/>
            <a:chExt cx="2151917" cy="3904665"/>
          </a:xfrm>
        </p:grpSpPr>
        <p:sp>
          <p:nvSpPr>
            <p:cNvPr id="5" name="TextBox 4"/>
            <p:cNvSpPr txBox="1"/>
            <p:nvPr/>
          </p:nvSpPr>
          <p:spPr>
            <a:xfrm>
              <a:off x="5544283" y="4260975"/>
              <a:ext cx="2151917" cy="1492716"/>
            </a:xfrm>
            <a:prstGeom prst="rect">
              <a:avLst/>
            </a:prstGeom>
            <a:noFill/>
            <a:ln w="38100">
              <a:solidFill>
                <a:srgbClr val="0055B8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55560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ANY Analytics</a:t>
              </a:r>
              <a:endParaRPr lang="en-US" sz="1200" dirty="0" smtClean="0">
                <a:solidFill>
                  <a:srgbClr val="4555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Reports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Dashboards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Visualizations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Discovery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Predictive</a:t>
              </a:r>
            </a:p>
            <a:p>
              <a:pPr lvl="1"/>
              <a:endParaRPr lang="en-US" sz="1200" dirty="0" smtClean="0">
                <a:latin typeface="Open Sans"/>
                <a:cs typeface="Open San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580290" y="1849026"/>
              <a:ext cx="1112187" cy="1752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55B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48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  <a:cs typeface="Open Sans"/>
              </a:endParaRPr>
            </a:p>
          </p:txBody>
        </p:sp>
        <p:sp>
          <p:nvSpPr>
            <p:cNvPr id="7" name="Title 2"/>
            <p:cNvSpPr txBox="1">
              <a:spLocks/>
            </p:cNvSpPr>
            <p:nvPr/>
          </p:nvSpPr>
          <p:spPr>
            <a:xfrm>
              <a:off x="6549477" y="2366211"/>
              <a:ext cx="1112187" cy="36896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smtClean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rPr>
                <a:t>Analytics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Open Sans"/>
                <a:ea typeface="Open Sans Light" pitchFamily="34" charset="0"/>
                <a:cs typeface="Open San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144" y="2785728"/>
              <a:ext cx="756905" cy="79943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845098" y="2752107"/>
              <a:ext cx="609600" cy="0"/>
            </a:xfrm>
            <a:prstGeom prst="straightConnector1">
              <a:avLst/>
            </a:prstGeom>
            <a:ln>
              <a:solidFill>
                <a:srgbClr val="FEBE1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445308" y="734148"/>
            <a:ext cx="2581506" cy="3962651"/>
            <a:chOff x="3048000" y="1555377"/>
            <a:chExt cx="2581506" cy="4350374"/>
          </a:xfrm>
        </p:grpSpPr>
        <p:sp>
          <p:nvSpPr>
            <p:cNvPr id="11" name="TextBox 10"/>
            <p:cNvSpPr txBox="1"/>
            <p:nvPr/>
          </p:nvSpPr>
          <p:spPr>
            <a:xfrm>
              <a:off x="3048000" y="4266981"/>
              <a:ext cx="2347546" cy="1638770"/>
            </a:xfrm>
            <a:prstGeom prst="rect">
              <a:avLst/>
            </a:prstGeom>
            <a:noFill/>
            <a:ln w="38100">
              <a:solidFill>
                <a:srgbClr val="0055B8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55560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ANY Environment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Data warehouses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Data marts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Stack vendors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Cloud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Embedded</a:t>
              </a:r>
            </a:p>
            <a:p>
              <a:pPr marL="742950" lvl="1" indent="-285750">
                <a:buFont typeface="Arial"/>
                <a:buChar char="•"/>
              </a:pPr>
              <a:endParaRPr lang="en-US" sz="1200" dirty="0" smtClean="0">
                <a:latin typeface="Open Sans"/>
                <a:cs typeface="Open San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453159" y="2729805"/>
              <a:ext cx="533400" cy="13395"/>
            </a:xfrm>
            <a:prstGeom prst="straightConnector1">
              <a:avLst/>
            </a:prstGeom>
            <a:ln>
              <a:solidFill>
                <a:srgbClr val="FEBE1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410318" y="1555377"/>
              <a:ext cx="838200" cy="838200"/>
              <a:chOff x="6619847" y="766236"/>
              <a:chExt cx="1254450" cy="134572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1933" y="766236"/>
                <a:ext cx="992364" cy="97191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9847" y="1140047"/>
                <a:ext cx="992365" cy="97191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4106" y="3124200"/>
              <a:ext cx="883227" cy="762000"/>
            </a:xfrm>
            <a:prstGeom prst="rect">
              <a:avLst/>
            </a:prstGeom>
          </p:spPr>
        </p:pic>
        <p:sp>
          <p:nvSpPr>
            <p:cNvPr id="15" name="Title 2"/>
            <p:cNvSpPr txBox="1">
              <a:spLocks/>
            </p:cNvSpPr>
            <p:nvPr/>
          </p:nvSpPr>
          <p:spPr>
            <a:xfrm>
              <a:off x="4059741" y="2438400"/>
              <a:ext cx="1569765" cy="685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smtClean="0">
                  <a:solidFill>
                    <a:srgbClr val="0055B8"/>
                  </a:solidFill>
                  <a:latin typeface="Open Sans"/>
                  <a:ea typeface="Open Sans Light" pitchFamily="34" charset="0"/>
                  <a:cs typeface="Open Sans"/>
                </a:rPr>
                <a:t>Existing </a:t>
              </a:r>
              <a:r>
                <a:rPr lang="en-US" sz="1200" dirty="0">
                  <a:solidFill>
                    <a:srgbClr val="0055B8"/>
                  </a:solidFill>
                  <a:latin typeface="Open Sans"/>
                  <a:ea typeface="Open Sans Light" pitchFamily="34" charset="0"/>
                  <a:cs typeface="Open Sans"/>
                </a:rPr>
                <a:t>&amp;</a:t>
              </a:r>
              <a:r>
                <a:rPr lang="en-US" sz="1200" dirty="0" smtClean="0">
                  <a:solidFill>
                    <a:srgbClr val="0055B8"/>
                  </a:solidFill>
                  <a:latin typeface="Open Sans"/>
                  <a:ea typeface="Open Sans Light" pitchFamily="34" charset="0"/>
                  <a:cs typeface="Open Sans"/>
                </a:rPr>
                <a:t> New Data Infrastructure &amp; Processes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Open Sans"/>
                <a:ea typeface="Open Sans Light" pitchFamily="34" charset="0"/>
                <a:cs typeface="Open San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22464" y="937224"/>
            <a:ext cx="2483587" cy="3775516"/>
            <a:chOff x="727655" y="1600200"/>
            <a:chExt cx="2721186" cy="3981876"/>
          </a:xfrm>
        </p:grpSpPr>
        <p:sp>
          <p:nvSpPr>
            <p:cNvPr id="19" name="TextBox 18"/>
            <p:cNvSpPr txBox="1"/>
            <p:nvPr/>
          </p:nvSpPr>
          <p:spPr>
            <a:xfrm>
              <a:off x="885592" y="4007772"/>
              <a:ext cx="2282337" cy="1574304"/>
            </a:xfrm>
            <a:prstGeom prst="rect">
              <a:avLst/>
            </a:prstGeom>
            <a:noFill/>
            <a:ln w="38100">
              <a:solidFill>
                <a:srgbClr val="0055B8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455560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ANY Data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Relational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Operational</a:t>
              </a:r>
              <a:endParaRPr lang="en-US" sz="1200" dirty="0"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Big Data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</a:t>
              </a:r>
              <a:r>
                <a:rPr lang="en-US" sz="1200" dirty="0" smtClea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ata sources not yet anticipated…</a:t>
              </a:r>
            </a:p>
            <a:p>
              <a:endParaRPr lang="en-US" sz="1200" dirty="0">
                <a:latin typeface="Open Sans"/>
                <a:cs typeface="Open Sans"/>
              </a:endParaRPr>
            </a:p>
          </p:txBody>
        </p:sp>
        <p:pic>
          <p:nvPicPr>
            <p:cNvPr id="20" name="Picture 19" descr="document-download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029" y="1600200"/>
              <a:ext cx="505997" cy="413809"/>
            </a:xfrm>
            <a:prstGeom prst="rect">
              <a:avLst/>
            </a:prstGeom>
          </p:spPr>
        </p:pic>
        <p:sp>
          <p:nvSpPr>
            <p:cNvPr id="21" name="Title 2"/>
            <p:cNvSpPr txBox="1">
              <a:spLocks/>
            </p:cNvSpPr>
            <p:nvPr/>
          </p:nvSpPr>
          <p:spPr>
            <a:xfrm>
              <a:off x="822529" y="1987307"/>
              <a:ext cx="758996" cy="27910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 smtClean="0">
                  <a:solidFill>
                    <a:srgbClr val="0055B8"/>
                  </a:solidFill>
                  <a:latin typeface="Open Sans"/>
                  <a:ea typeface="Open Sans Light" pitchFamily="34" charset="0"/>
                  <a:cs typeface="Open Sans"/>
                </a:rPr>
                <a:t>Billing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Open Sans"/>
                <a:ea typeface="Open Sans Light" pitchFamily="34" charset="0"/>
                <a:cs typeface="Open Sans"/>
              </a:endParaRPr>
            </a:p>
          </p:txBody>
        </p:sp>
        <p:pic>
          <p:nvPicPr>
            <p:cNvPr id="22" name="Picture 21" descr="earth-chat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254" y="3198058"/>
              <a:ext cx="473546" cy="442567"/>
            </a:xfrm>
            <a:prstGeom prst="rect">
              <a:avLst/>
            </a:prstGeom>
          </p:spPr>
        </p:pic>
        <p:sp>
          <p:nvSpPr>
            <p:cNvPr id="23" name="Title 2"/>
            <p:cNvSpPr txBox="1">
              <a:spLocks/>
            </p:cNvSpPr>
            <p:nvPr/>
          </p:nvSpPr>
          <p:spPr>
            <a:xfrm>
              <a:off x="727655" y="3608493"/>
              <a:ext cx="948745" cy="29832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smtClean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rPr>
                <a:t>Location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Open Sans"/>
                <a:ea typeface="Open Sans Light" pitchFamily="34" charset="0"/>
                <a:cs typeface="Open San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554" y="2377141"/>
              <a:ext cx="350947" cy="387156"/>
            </a:xfrm>
            <a:prstGeom prst="rect">
              <a:avLst/>
            </a:prstGeom>
          </p:spPr>
        </p:pic>
        <p:sp>
          <p:nvSpPr>
            <p:cNvPr id="25" name="Title 2"/>
            <p:cNvSpPr txBox="1">
              <a:spLocks/>
            </p:cNvSpPr>
            <p:nvPr/>
          </p:nvSpPr>
          <p:spPr>
            <a:xfrm>
              <a:off x="770780" y="2725693"/>
              <a:ext cx="862495" cy="2209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smtClean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rPr>
                <a:t>Social</a:t>
              </a:r>
              <a:r>
                <a:rPr kumimoji="0" lang="en-US" sz="1100" u="none" strike="noStrike" kern="1200" cap="none" spc="0" normalizeH="0" noProof="0" dirty="0" smtClean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rPr>
                <a:t> </a:t>
              </a:r>
              <a:r>
                <a:rPr lang="en-US" sz="1100" dirty="0" smtClean="0">
                  <a:solidFill>
                    <a:srgbClr val="0055B8"/>
                  </a:solidFill>
                  <a:latin typeface="Open Sans"/>
                  <a:ea typeface="Open Sans Light" pitchFamily="34" charset="0"/>
                  <a:cs typeface="Open Sans"/>
                </a:rPr>
                <a:t>Media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Open Sans"/>
                <a:ea typeface="Open Sans Light" pitchFamily="34" charset="0"/>
                <a:cs typeface="Open San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88036" y="1600200"/>
              <a:ext cx="914400" cy="753169"/>
              <a:chOff x="613799" y="1600200"/>
              <a:chExt cx="1101622" cy="822520"/>
            </a:xfrm>
          </p:grpSpPr>
          <p:sp>
            <p:nvSpPr>
              <p:cNvPr id="37" name="Title 2"/>
              <p:cNvSpPr txBox="1">
                <a:spLocks/>
              </p:cNvSpPr>
              <p:nvPr/>
            </p:nvSpPr>
            <p:spPr>
              <a:xfrm>
                <a:off x="613799" y="2041720"/>
                <a:ext cx="1101622" cy="3810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 smtClean="0">
                    <a:solidFill>
                      <a:srgbClr val="0055B8"/>
                    </a:solidFill>
                    <a:latin typeface="Open Sans"/>
                    <a:ea typeface="Open Sans Light" pitchFamily="34" charset="0"/>
                    <a:cs typeface="Open Sans"/>
                  </a:rPr>
                  <a:t>Customer </a:t>
                </a:r>
                <a:endParaRPr kumimoji="0" lang="en-US" sz="1100" u="none" strike="noStrike" kern="1200" cap="none" spc="0" normalizeH="0" baseline="0" noProof="0" dirty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endParaRPr>
              </a:p>
            </p:txBody>
          </p:sp>
          <p:pic>
            <p:nvPicPr>
              <p:cNvPr id="38" name="Picture 37" descr="people-cycle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490" y="1600200"/>
                <a:ext cx="498242" cy="47972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579060" y="2392089"/>
              <a:ext cx="532352" cy="640977"/>
              <a:chOff x="203132" y="4867279"/>
              <a:chExt cx="641350" cy="69999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116" y="4867279"/>
                <a:ext cx="437383" cy="437382"/>
              </a:xfrm>
              <a:prstGeom prst="rect">
                <a:avLst/>
              </a:prstGeom>
            </p:spPr>
          </p:pic>
          <p:sp>
            <p:nvSpPr>
              <p:cNvPr id="36" name="Title 2"/>
              <p:cNvSpPr txBox="1">
                <a:spLocks/>
              </p:cNvSpPr>
              <p:nvPr/>
            </p:nvSpPr>
            <p:spPr>
              <a:xfrm>
                <a:off x="203132" y="5285217"/>
                <a:ext cx="641350" cy="2820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7500"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55B8"/>
                    </a:solidFill>
                    <a:effectLst/>
                    <a:uLnTx/>
                    <a:uFillTx/>
                    <a:latin typeface="Open Sans"/>
                    <a:ea typeface="Open Sans Light" pitchFamily="34" charset="0"/>
                    <a:cs typeface="Open Sans"/>
                  </a:rPr>
                  <a:t>Web</a:t>
                </a:r>
                <a:endParaRPr kumimoji="0" lang="en-US" sz="1100" u="none" strike="noStrike" kern="1200" cap="none" spc="0" normalizeH="0" baseline="0" noProof="0" dirty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26136" y="3274200"/>
              <a:ext cx="838200" cy="568807"/>
              <a:chOff x="-41698" y="3560408"/>
              <a:chExt cx="1009821" cy="621182"/>
            </a:xfrm>
          </p:grpSpPr>
          <p:sp>
            <p:nvSpPr>
              <p:cNvPr id="33" name="Title 2"/>
              <p:cNvSpPr txBox="1">
                <a:spLocks/>
              </p:cNvSpPr>
              <p:nvPr/>
            </p:nvSpPr>
            <p:spPr>
              <a:xfrm>
                <a:off x="-41698" y="3923600"/>
                <a:ext cx="1009821" cy="25799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55B8"/>
                    </a:solidFill>
                    <a:effectLst/>
                    <a:uLnTx/>
                    <a:uFillTx/>
                    <a:latin typeface="Open Sans"/>
                    <a:ea typeface="Open Sans Light" pitchFamily="34" charset="0"/>
                    <a:cs typeface="Open Sans"/>
                  </a:rPr>
                  <a:t>Network</a:t>
                </a:r>
                <a:endParaRPr kumimoji="0" lang="en-US" sz="1100" u="none" strike="noStrike" kern="1200" cap="none" spc="0" normalizeH="0" baseline="0" noProof="0" dirty="0">
                  <a:ln>
                    <a:noFill/>
                  </a:ln>
                  <a:solidFill>
                    <a:srgbClr val="0055B8"/>
                  </a:solidFill>
                  <a:effectLst/>
                  <a:uLnTx/>
                  <a:uFillTx/>
                  <a:latin typeface="Open Sans"/>
                  <a:ea typeface="Open Sans Light" pitchFamily="34" charset="0"/>
                  <a:cs typeface="Open Sans"/>
                </a:endParaRPr>
              </a:p>
            </p:txBody>
          </p:sp>
          <p:pic>
            <p:nvPicPr>
              <p:cNvPr id="34" name="Picture 33" descr="spread-points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304" y="3560408"/>
                <a:ext cx="533818" cy="349250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0106" y="2286000"/>
              <a:ext cx="638735" cy="83820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2243253" y="2743200"/>
              <a:ext cx="381000" cy="0"/>
            </a:xfrm>
            <a:prstGeom prst="straightConnector1">
              <a:avLst/>
            </a:prstGeom>
            <a:ln>
              <a:solidFill>
                <a:srgbClr val="FEBE1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43253" y="3200400"/>
              <a:ext cx="381000" cy="0"/>
            </a:xfrm>
            <a:prstGeom prst="straightConnector1">
              <a:avLst/>
            </a:prstGeom>
            <a:ln>
              <a:solidFill>
                <a:srgbClr val="FEBE1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243253" y="2286000"/>
              <a:ext cx="381000" cy="0"/>
            </a:xfrm>
            <a:prstGeom prst="straightConnector1">
              <a:avLst/>
            </a:prstGeom>
            <a:ln>
              <a:solidFill>
                <a:srgbClr val="FEBE1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28" y="1133405"/>
            <a:ext cx="1005714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Edo Mission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197864"/>
            <a:ext cx="3266476" cy="3200400"/>
          </a:xfrm>
        </p:spPr>
        <p:txBody>
          <a:bodyPr/>
          <a:lstStyle/>
          <a:p>
            <a:pPr marL="90487" indent="0">
              <a:buNone/>
            </a:pPr>
            <a:r>
              <a:rPr lang="en-US" i="1" dirty="0" smtClean="0"/>
              <a:t>We’re transforming shopping and saving with the simplest solution to find merchants new customers with personalized offers available on consumer debit and credit cards</a:t>
            </a:r>
            <a:endParaRPr lang="en-US" i="1" dirty="0"/>
          </a:p>
        </p:txBody>
      </p:sp>
      <p:pic>
        <p:nvPicPr>
          <p:cNvPr id="9" name="Picture 8" descr="Connect Advertising and In Store Resul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1" y="1515977"/>
            <a:ext cx="4488873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Our story</a:t>
            </a:r>
            <a:endParaRPr lang="en-US" dirty="0">
              <a:ea typeface="+mj-ea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3"/>
          </p:nvPr>
        </p:nvSpPr>
        <p:spPr>
          <a:xfrm>
            <a:off x="612775" y="1581150"/>
            <a:ext cx="5215756" cy="304641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Founded in 2007 &amp; Venture-backed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Defining the intersection of payments &amp; advertising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Co-headquartered in Nashville and Chicago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2014 Brill Street Top 50 Employer</a:t>
            </a:r>
            <a:endParaRPr dirty="0">
              <a:latin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1188" y="817563"/>
            <a:ext cx="7845425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Making shopping &amp; Saving simple</a:t>
            </a:r>
            <a:endParaRPr dirty="0">
              <a:ea typeface="+mn-ea"/>
            </a:endParaRPr>
          </a:p>
        </p:txBody>
      </p:sp>
      <p:pic>
        <p:nvPicPr>
          <p:cNvPr id="2" name="Picture 1" descr="Screenshot 2014-01-27 10.36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1" y="1456914"/>
            <a:ext cx="1916594" cy="3204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392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ecosystem</a:t>
            </a:r>
            <a:endParaRPr lang="en-US" dirty="0">
              <a:ea typeface="+mj-ea"/>
            </a:endParaRPr>
          </a:p>
        </p:txBody>
      </p:sp>
      <p:pic>
        <p:nvPicPr>
          <p:cNvPr id="6" name="Picture 5" descr="3of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84301"/>
            <a:ext cx="2235200" cy="596900"/>
          </a:xfrm>
          <a:prstGeom prst="rect">
            <a:avLst/>
          </a:prstGeom>
        </p:spPr>
      </p:pic>
      <p:pic>
        <p:nvPicPr>
          <p:cNvPr id="7" name="Picture 6" descr="cardhold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4" y="3376090"/>
            <a:ext cx="2235200" cy="508000"/>
          </a:xfrm>
          <a:prstGeom prst="rect">
            <a:avLst/>
          </a:prstGeom>
        </p:spPr>
      </p:pic>
      <p:pic>
        <p:nvPicPr>
          <p:cNvPr id="8" name="Picture 7" descr="enrolled ban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5" y="2421468"/>
            <a:ext cx="2235200" cy="533400"/>
          </a:xfrm>
          <a:prstGeom prst="rect">
            <a:avLst/>
          </a:prstGeom>
        </p:spPr>
      </p:pic>
      <p:pic>
        <p:nvPicPr>
          <p:cNvPr id="10" name="Picture 9" descr="fill voi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05" y="3450144"/>
            <a:ext cx="1241779" cy="52916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55798" y="1983718"/>
            <a:ext cx="2438202" cy="397527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Arial" charset="0"/>
              </a:rPr>
              <a:t>3 of the top 6 financial institutions</a:t>
            </a:r>
            <a:endParaRPr sz="1200" dirty="0">
              <a:latin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190704" y="2931583"/>
            <a:ext cx="2755705" cy="306917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200+ Enrolled Banks</a:t>
            </a:r>
            <a:endParaRPr sz="1200" dirty="0">
              <a:latin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247852" y="3888325"/>
            <a:ext cx="2493230" cy="306917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Total reach of 200 million cards</a:t>
            </a:r>
            <a:endParaRPr sz="1200" dirty="0">
              <a:latin typeface="Arial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6085398" y="2004884"/>
            <a:ext cx="2508159" cy="334023"/>
          </a:xfrm>
        </p:spPr>
        <p:txBody>
          <a:bodyPr>
            <a:no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1000+ Retailers and Restaurants</a:t>
            </a:r>
            <a:r>
              <a:rPr lang="en-US" sz="1200" dirty="0">
                <a:latin typeface="Arial" charset="0"/>
              </a:rPr>
              <a:t/>
            </a:r>
            <a:br>
              <a:rPr lang="en-US" sz="1200" dirty="0">
                <a:latin typeface="Arial" charset="0"/>
              </a:rPr>
            </a:br>
            <a:endParaRPr lang="en-US" sz="1200" dirty="0" smtClean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0069" y="1606539"/>
            <a:ext cx="646528" cy="32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21513" y="1925749"/>
            <a:ext cx="703641" cy="70962"/>
          </a:xfrm>
          <a:prstGeom prst="rect">
            <a:avLst/>
          </a:prstGeom>
          <a:solidFill>
            <a:srgbClr val="47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 flipV="1">
            <a:off x="8212749" y="1746084"/>
            <a:ext cx="256822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7926123" y="1700377"/>
            <a:ext cx="267041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50069" y="1502822"/>
            <a:ext cx="646528" cy="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16200000" flipV="1">
            <a:off x="8282658" y="1837622"/>
            <a:ext cx="20303" cy="21296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"/>
          <p:cNvSpPr>
            <a:spLocks noChangeArrowheads="1"/>
          </p:cNvSpPr>
          <p:nvPr/>
        </p:nvSpPr>
        <p:spPr bwMode="auto">
          <a:xfrm>
            <a:off x="6841944" y="2910495"/>
            <a:ext cx="91636" cy="87524"/>
          </a:xfrm>
          <a:custGeom>
            <a:avLst/>
            <a:gdLst>
              <a:gd name="T0" fmla="*/ 0 w 689"/>
              <a:gd name="T1" fmla="*/ 313 h 658"/>
              <a:gd name="T2" fmla="*/ 0 w 689"/>
              <a:gd name="T3" fmla="*/ 313 h 658"/>
              <a:gd name="T4" fmla="*/ 344 w 689"/>
              <a:gd name="T5" fmla="*/ 0 h 658"/>
              <a:gd name="T6" fmla="*/ 688 w 689"/>
              <a:gd name="T7" fmla="*/ 313 h 658"/>
              <a:gd name="T8" fmla="*/ 344 w 689"/>
              <a:gd name="T9" fmla="*/ 657 h 658"/>
              <a:gd name="T10" fmla="*/ 0 w 689"/>
              <a:gd name="T11" fmla="*/ 31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9" h="658">
                <a:moveTo>
                  <a:pt x="0" y="313"/>
                </a:moveTo>
                <a:lnTo>
                  <a:pt x="0" y="313"/>
                </a:lnTo>
                <a:cubicBezTo>
                  <a:pt x="0" y="157"/>
                  <a:pt x="156" y="0"/>
                  <a:pt x="344" y="0"/>
                </a:cubicBezTo>
                <a:cubicBezTo>
                  <a:pt x="531" y="0"/>
                  <a:pt x="688" y="157"/>
                  <a:pt x="688" y="313"/>
                </a:cubicBezTo>
                <a:cubicBezTo>
                  <a:pt x="688" y="500"/>
                  <a:pt x="531" y="657"/>
                  <a:pt x="344" y="657"/>
                </a:cubicBezTo>
                <a:cubicBezTo>
                  <a:pt x="156" y="657"/>
                  <a:pt x="0" y="500"/>
                  <a:pt x="0" y="313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"/>
          <p:cNvSpPr>
            <a:spLocks noChangeArrowheads="1"/>
          </p:cNvSpPr>
          <p:nvPr/>
        </p:nvSpPr>
        <p:spPr bwMode="auto">
          <a:xfrm>
            <a:off x="7087481" y="2910495"/>
            <a:ext cx="91636" cy="87524"/>
          </a:xfrm>
          <a:custGeom>
            <a:avLst/>
            <a:gdLst>
              <a:gd name="T0" fmla="*/ 0 w 688"/>
              <a:gd name="T1" fmla="*/ 313 h 658"/>
              <a:gd name="T2" fmla="*/ 0 w 688"/>
              <a:gd name="T3" fmla="*/ 313 h 658"/>
              <a:gd name="T4" fmla="*/ 344 w 688"/>
              <a:gd name="T5" fmla="*/ 0 h 658"/>
              <a:gd name="T6" fmla="*/ 687 w 688"/>
              <a:gd name="T7" fmla="*/ 313 h 658"/>
              <a:gd name="T8" fmla="*/ 344 w 688"/>
              <a:gd name="T9" fmla="*/ 657 h 658"/>
              <a:gd name="T10" fmla="*/ 0 w 688"/>
              <a:gd name="T11" fmla="*/ 31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8" h="658">
                <a:moveTo>
                  <a:pt x="0" y="313"/>
                </a:moveTo>
                <a:lnTo>
                  <a:pt x="0" y="313"/>
                </a:lnTo>
                <a:cubicBezTo>
                  <a:pt x="0" y="157"/>
                  <a:pt x="156" y="0"/>
                  <a:pt x="344" y="0"/>
                </a:cubicBezTo>
                <a:cubicBezTo>
                  <a:pt x="531" y="0"/>
                  <a:pt x="687" y="157"/>
                  <a:pt x="687" y="313"/>
                </a:cubicBezTo>
                <a:cubicBezTo>
                  <a:pt x="687" y="500"/>
                  <a:pt x="531" y="657"/>
                  <a:pt x="344" y="657"/>
                </a:cubicBezTo>
                <a:cubicBezTo>
                  <a:pt x="156" y="657"/>
                  <a:pt x="0" y="500"/>
                  <a:pt x="0" y="313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3"/>
          <p:cNvSpPr>
            <a:spLocks noChangeArrowheads="1"/>
          </p:cNvSpPr>
          <p:nvPr/>
        </p:nvSpPr>
        <p:spPr bwMode="auto">
          <a:xfrm>
            <a:off x="6667483" y="2573323"/>
            <a:ext cx="624416" cy="291355"/>
          </a:xfrm>
          <a:custGeom>
            <a:avLst/>
            <a:gdLst>
              <a:gd name="T0" fmla="*/ 0 w 4688"/>
              <a:gd name="T1" fmla="*/ 250 h 2188"/>
              <a:gd name="T2" fmla="*/ 0 w 4688"/>
              <a:gd name="T3" fmla="*/ 250 h 2188"/>
              <a:gd name="T4" fmla="*/ 251 w 4688"/>
              <a:gd name="T5" fmla="*/ 0 h 2188"/>
              <a:gd name="T6" fmla="*/ 563 w 4688"/>
              <a:gd name="T7" fmla="*/ 0 h 2188"/>
              <a:gd name="T8" fmla="*/ 907 w 4688"/>
              <a:gd name="T9" fmla="*/ 500 h 2188"/>
              <a:gd name="T10" fmla="*/ 4687 w 4688"/>
              <a:gd name="T11" fmla="*/ 500 h 2188"/>
              <a:gd name="T12" fmla="*/ 4125 w 4688"/>
              <a:gd name="T13" fmla="*/ 2187 h 2188"/>
              <a:gd name="T14" fmla="*/ 1251 w 4688"/>
              <a:gd name="T15" fmla="*/ 2187 h 2188"/>
              <a:gd name="T16" fmla="*/ 376 w 4688"/>
              <a:gd name="T17" fmla="*/ 500 h 2188"/>
              <a:gd name="T18" fmla="*/ 251 w 4688"/>
              <a:gd name="T19" fmla="*/ 500 h 2188"/>
              <a:gd name="T20" fmla="*/ 0 w 4688"/>
              <a:gd name="T21" fmla="*/ 250 h 2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88" h="2188">
                <a:moveTo>
                  <a:pt x="0" y="250"/>
                </a:moveTo>
                <a:lnTo>
                  <a:pt x="0" y="250"/>
                </a:lnTo>
                <a:cubicBezTo>
                  <a:pt x="0" y="125"/>
                  <a:pt x="94" y="0"/>
                  <a:pt x="251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907" y="500"/>
                  <a:pt x="907" y="500"/>
                  <a:pt x="907" y="500"/>
                </a:cubicBezTo>
                <a:cubicBezTo>
                  <a:pt x="4687" y="500"/>
                  <a:pt x="4687" y="500"/>
                  <a:pt x="4687" y="500"/>
                </a:cubicBezTo>
                <a:cubicBezTo>
                  <a:pt x="4125" y="2187"/>
                  <a:pt x="4125" y="2187"/>
                  <a:pt x="4125" y="2187"/>
                </a:cubicBezTo>
                <a:cubicBezTo>
                  <a:pt x="1251" y="2187"/>
                  <a:pt x="1251" y="2187"/>
                  <a:pt x="1251" y="2187"/>
                </a:cubicBezTo>
                <a:cubicBezTo>
                  <a:pt x="376" y="500"/>
                  <a:pt x="376" y="500"/>
                  <a:pt x="376" y="500"/>
                </a:cubicBezTo>
                <a:cubicBezTo>
                  <a:pt x="251" y="500"/>
                  <a:pt x="251" y="500"/>
                  <a:pt x="251" y="500"/>
                </a:cubicBezTo>
                <a:cubicBezTo>
                  <a:pt x="94" y="500"/>
                  <a:pt x="0" y="406"/>
                  <a:pt x="0" y="250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81"/>
          <p:cNvSpPr>
            <a:spLocks noChangeArrowheads="1"/>
          </p:cNvSpPr>
          <p:nvPr/>
        </p:nvSpPr>
        <p:spPr bwMode="auto">
          <a:xfrm>
            <a:off x="7396016" y="2471580"/>
            <a:ext cx="783410" cy="534073"/>
          </a:xfrm>
          <a:custGeom>
            <a:avLst/>
            <a:gdLst>
              <a:gd name="T0" fmla="*/ 2197 w 2198"/>
              <a:gd name="T1" fmla="*/ 1105 h 1605"/>
              <a:gd name="T2" fmla="*/ 2143 w 2198"/>
              <a:gd name="T3" fmla="*/ 1119 h 1605"/>
              <a:gd name="T4" fmla="*/ 2035 w 2198"/>
              <a:gd name="T5" fmla="*/ 903 h 1605"/>
              <a:gd name="T6" fmla="*/ 2035 w 2198"/>
              <a:gd name="T7" fmla="*/ 1604 h 1605"/>
              <a:gd name="T8" fmla="*/ 1941 w 2198"/>
              <a:gd name="T9" fmla="*/ 1604 h 1605"/>
              <a:gd name="T10" fmla="*/ 1941 w 2198"/>
              <a:gd name="T11" fmla="*/ 1187 h 1605"/>
              <a:gd name="T12" fmla="*/ 1914 w 2198"/>
              <a:gd name="T13" fmla="*/ 1187 h 1605"/>
              <a:gd name="T14" fmla="*/ 1914 w 2198"/>
              <a:gd name="T15" fmla="*/ 1604 h 1605"/>
              <a:gd name="T16" fmla="*/ 1820 w 2198"/>
              <a:gd name="T17" fmla="*/ 1604 h 1605"/>
              <a:gd name="T18" fmla="*/ 1820 w 2198"/>
              <a:gd name="T19" fmla="*/ 876 h 1605"/>
              <a:gd name="T20" fmla="*/ 1496 w 2198"/>
              <a:gd name="T21" fmla="*/ 687 h 1605"/>
              <a:gd name="T22" fmla="*/ 1267 w 2198"/>
              <a:gd name="T23" fmla="*/ 229 h 1605"/>
              <a:gd name="T24" fmla="*/ 1240 w 2198"/>
              <a:gd name="T25" fmla="*/ 229 h 1605"/>
              <a:gd name="T26" fmla="*/ 1482 w 2198"/>
              <a:gd name="T27" fmla="*/ 957 h 1605"/>
              <a:gd name="T28" fmla="*/ 1253 w 2198"/>
              <a:gd name="T29" fmla="*/ 957 h 1605"/>
              <a:gd name="T30" fmla="*/ 1173 w 2198"/>
              <a:gd name="T31" fmla="*/ 1591 h 1605"/>
              <a:gd name="T32" fmla="*/ 1038 w 2198"/>
              <a:gd name="T33" fmla="*/ 1591 h 1605"/>
              <a:gd name="T34" fmla="*/ 957 w 2198"/>
              <a:gd name="T35" fmla="*/ 957 h 1605"/>
              <a:gd name="T36" fmla="*/ 728 w 2198"/>
              <a:gd name="T37" fmla="*/ 957 h 1605"/>
              <a:gd name="T38" fmla="*/ 970 w 2198"/>
              <a:gd name="T39" fmla="*/ 229 h 1605"/>
              <a:gd name="T40" fmla="*/ 943 w 2198"/>
              <a:gd name="T41" fmla="*/ 229 h 1605"/>
              <a:gd name="T42" fmla="*/ 701 w 2198"/>
              <a:gd name="T43" fmla="*/ 687 h 1605"/>
              <a:gd name="T44" fmla="*/ 377 w 2198"/>
              <a:gd name="T45" fmla="*/ 876 h 1605"/>
              <a:gd name="T46" fmla="*/ 377 w 2198"/>
              <a:gd name="T47" fmla="*/ 1025 h 1605"/>
              <a:gd name="T48" fmla="*/ 525 w 2198"/>
              <a:gd name="T49" fmla="*/ 1334 h 1605"/>
              <a:gd name="T50" fmla="*/ 364 w 2198"/>
              <a:gd name="T51" fmla="*/ 1334 h 1605"/>
              <a:gd name="T52" fmla="*/ 364 w 2198"/>
              <a:gd name="T53" fmla="*/ 1604 h 1605"/>
              <a:gd name="T54" fmla="*/ 310 w 2198"/>
              <a:gd name="T55" fmla="*/ 1604 h 1605"/>
              <a:gd name="T56" fmla="*/ 310 w 2198"/>
              <a:gd name="T57" fmla="*/ 1334 h 1605"/>
              <a:gd name="T58" fmla="*/ 256 w 2198"/>
              <a:gd name="T59" fmla="*/ 1334 h 1605"/>
              <a:gd name="T60" fmla="*/ 256 w 2198"/>
              <a:gd name="T61" fmla="*/ 1604 h 1605"/>
              <a:gd name="T62" fmla="*/ 188 w 2198"/>
              <a:gd name="T63" fmla="*/ 1604 h 1605"/>
              <a:gd name="T64" fmla="*/ 188 w 2198"/>
              <a:gd name="T65" fmla="*/ 1334 h 1605"/>
              <a:gd name="T66" fmla="*/ 27 w 2198"/>
              <a:gd name="T67" fmla="*/ 1334 h 1605"/>
              <a:gd name="T68" fmla="*/ 175 w 2198"/>
              <a:gd name="T69" fmla="*/ 1011 h 1605"/>
              <a:gd name="T70" fmla="*/ 175 w 2198"/>
              <a:gd name="T71" fmla="*/ 917 h 1605"/>
              <a:gd name="T72" fmla="*/ 67 w 2198"/>
              <a:gd name="T73" fmla="*/ 1119 h 1605"/>
              <a:gd name="T74" fmla="*/ 0 w 2198"/>
              <a:gd name="T75" fmla="*/ 1105 h 1605"/>
              <a:gd name="T76" fmla="*/ 175 w 2198"/>
              <a:gd name="T77" fmla="*/ 741 h 1605"/>
              <a:gd name="T78" fmla="*/ 377 w 2198"/>
              <a:gd name="T79" fmla="*/ 741 h 1605"/>
              <a:gd name="T80" fmla="*/ 634 w 2198"/>
              <a:gd name="T81" fmla="*/ 647 h 1605"/>
              <a:gd name="T82" fmla="*/ 903 w 2198"/>
              <a:gd name="T83" fmla="*/ 0 h 1605"/>
              <a:gd name="T84" fmla="*/ 1307 w 2198"/>
              <a:gd name="T85" fmla="*/ 0 h 1605"/>
              <a:gd name="T86" fmla="*/ 1577 w 2198"/>
              <a:gd name="T87" fmla="*/ 647 h 1605"/>
              <a:gd name="T88" fmla="*/ 1820 w 2198"/>
              <a:gd name="T89" fmla="*/ 741 h 1605"/>
              <a:gd name="T90" fmla="*/ 2035 w 2198"/>
              <a:gd name="T91" fmla="*/ 741 h 1605"/>
              <a:gd name="T92" fmla="*/ 2197 w 2198"/>
              <a:gd name="T93" fmla="*/ 1105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98" h="1605">
                <a:moveTo>
                  <a:pt x="2197" y="1105"/>
                </a:moveTo>
                <a:lnTo>
                  <a:pt x="2143" y="1119"/>
                </a:lnTo>
                <a:lnTo>
                  <a:pt x="2035" y="903"/>
                </a:lnTo>
                <a:lnTo>
                  <a:pt x="2035" y="1604"/>
                </a:lnTo>
                <a:lnTo>
                  <a:pt x="1941" y="1604"/>
                </a:lnTo>
                <a:lnTo>
                  <a:pt x="1941" y="1187"/>
                </a:lnTo>
                <a:lnTo>
                  <a:pt x="1914" y="1187"/>
                </a:lnTo>
                <a:lnTo>
                  <a:pt x="1914" y="1604"/>
                </a:lnTo>
                <a:lnTo>
                  <a:pt x="1820" y="1604"/>
                </a:lnTo>
                <a:lnTo>
                  <a:pt x="1820" y="876"/>
                </a:lnTo>
                <a:lnTo>
                  <a:pt x="1496" y="687"/>
                </a:lnTo>
                <a:lnTo>
                  <a:pt x="1267" y="229"/>
                </a:lnTo>
                <a:lnTo>
                  <a:pt x="1240" y="229"/>
                </a:lnTo>
                <a:lnTo>
                  <a:pt x="1482" y="957"/>
                </a:lnTo>
                <a:lnTo>
                  <a:pt x="1253" y="957"/>
                </a:lnTo>
                <a:lnTo>
                  <a:pt x="1173" y="1591"/>
                </a:lnTo>
                <a:lnTo>
                  <a:pt x="1038" y="1591"/>
                </a:lnTo>
                <a:lnTo>
                  <a:pt x="957" y="957"/>
                </a:lnTo>
                <a:lnTo>
                  <a:pt x="728" y="957"/>
                </a:lnTo>
                <a:lnTo>
                  <a:pt x="970" y="229"/>
                </a:lnTo>
                <a:lnTo>
                  <a:pt x="943" y="229"/>
                </a:lnTo>
                <a:lnTo>
                  <a:pt x="701" y="687"/>
                </a:lnTo>
                <a:lnTo>
                  <a:pt x="377" y="876"/>
                </a:lnTo>
                <a:lnTo>
                  <a:pt x="377" y="1025"/>
                </a:lnTo>
                <a:lnTo>
                  <a:pt x="525" y="1334"/>
                </a:lnTo>
                <a:lnTo>
                  <a:pt x="364" y="1334"/>
                </a:lnTo>
                <a:lnTo>
                  <a:pt x="364" y="1604"/>
                </a:lnTo>
                <a:lnTo>
                  <a:pt x="310" y="1604"/>
                </a:lnTo>
                <a:lnTo>
                  <a:pt x="310" y="1334"/>
                </a:lnTo>
                <a:lnTo>
                  <a:pt x="256" y="1334"/>
                </a:lnTo>
                <a:lnTo>
                  <a:pt x="256" y="1604"/>
                </a:lnTo>
                <a:lnTo>
                  <a:pt x="188" y="1604"/>
                </a:lnTo>
                <a:lnTo>
                  <a:pt x="188" y="1334"/>
                </a:lnTo>
                <a:lnTo>
                  <a:pt x="27" y="1334"/>
                </a:lnTo>
                <a:lnTo>
                  <a:pt x="175" y="1011"/>
                </a:lnTo>
                <a:lnTo>
                  <a:pt x="175" y="917"/>
                </a:lnTo>
                <a:lnTo>
                  <a:pt x="67" y="1119"/>
                </a:lnTo>
                <a:lnTo>
                  <a:pt x="0" y="1105"/>
                </a:lnTo>
                <a:lnTo>
                  <a:pt x="175" y="741"/>
                </a:lnTo>
                <a:lnTo>
                  <a:pt x="377" y="741"/>
                </a:lnTo>
                <a:lnTo>
                  <a:pt x="634" y="647"/>
                </a:lnTo>
                <a:lnTo>
                  <a:pt x="903" y="0"/>
                </a:lnTo>
                <a:lnTo>
                  <a:pt x="1307" y="0"/>
                </a:lnTo>
                <a:lnTo>
                  <a:pt x="1577" y="647"/>
                </a:lnTo>
                <a:lnTo>
                  <a:pt x="1820" y="741"/>
                </a:lnTo>
                <a:lnTo>
                  <a:pt x="2035" y="741"/>
                </a:lnTo>
                <a:lnTo>
                  <a:pt x="2197" y="1105"/>
                </a:lnTo>
              </a:path>
            </a:pathLst>
          </a:custGeom>
          <a:solidFill>
            <a:srgbClr val="487D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82"/>
          <p:cNvSpPr>
            <a:spLocks noChangeArrowheads="1"/>
          </p:cNvSpPr>
          <p:nvPr/>
        </p:nvSpPr>
        <p:spPr bwMode="auto">
          <a:xfrm>
            <a:off x="7737382" y="2360070"/>
            <a:ext cx="100679" cy="93903"/>
          </a:xfrm>
          <a:custGeom>
            <a:avLst/>
            <a:gdLst>
              <a:gd name="T0" fmla="*/ 148 w 284"/>
              <a:gd name="T1" fmla="*/ 0 h 284"/>
              <a:gd name="T2" fmla="*/ 148 w 284"/>
              <a:gd name="T3" fmla="*/ 0 h 284"/>
              <a:gd name="T4" fmla="*/ 283 w 284"/>
              <a:gd name="T5" fmla="*/ 148 h 284"/>
              <a:gd name="T6" fmla="*/ 148 w 284"/>
              <a:gd name="T7" fmla="*/ 283 h 284"/>
              <a:gd name="T8" fmla="*/ 0 w 284"/>
              <a:gd name="T9" fmla="*/ 148 h 284"/>
              <a:gd name="T10" fmla="*/ 148 w 284"/>
              <a:gd name="T11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" h="284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83" y="68"/>
                  <a:pt x="283" y="148"/>
                </a:cubicBezTo>
                <a:cubicBezTo>
                  <a:pt x="283" y="216"/>
                  <a:pt x="229" y="283"/>
                  <a:pt x="148" y="283"/>
                </a:cubicBezTo>
                <a:cubicBezTo>
                  <a:pt x="67" y="283"/>
                  <a:pt x="0" y="216"/>
                  <a:pt x="0" y="148"/>
                </a:cubicBezTo>
                <a:cubicBezTo>
                  <a:pt x="0" y="68"/>
                  <a:pt x="67" y="0"/>
                  <a:pt x="148" y="0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83"/>
          <p:cNvSpPr>
            <a:spLocks noChangeArrowheads="1"/>
          </p:cNvSpPr>
          <p:nvPr/>
        </p:nvSpPr>
        <p:spPr bwMode="auto">
          <a:xfrm>
            <a:off x="8050431" y="2646181"/>
            <a:ext cx="67644" cy="63091"/>
          </a:xfrm>
          <a:custGeom>
            <a:avLst/>
            <a:gdLst>
              <a:gd name="T0" fmla="*/ 94 w 190"/>
              <a:gd name="T1" fmla="*/ 0 h 190"/>
              <a:gd name="T2" fmla="*/ 94 w 190"/>
              <a:gd name="T3" fmla="*/ 0 h 190"/>
              <a:gd name="T4" fmla="*/ 189 w 190"/>
              <a:gd name="T5" fmla="*/ 94 h 190"/>
              <a:gd name="T6" fmla="*/ 94 w 190"/>
              <a:gd name="T7" fmla="*/ 189 h 190"/>
              <a:gd name="T8" fmla="*/ 0 w 190"/>
              <a:gd name="T9" fmla="*/ 94 h 190"/>
              <a:gd name="T10" fmla="*/ 94 w 190"/>
              <a:gd name="T1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190">
                <a:moveTo>
                  <a:pt x="94" y="0"/>
                </a:moveTo>
                <a:lnTo>
                  <a:pt x="94" y="0"/>
                </a:lnTo>
                <a:cubicBezTo>
                  <a:pt x="148" y="0"/>
                  <a:pt x="189" y="40"/>
                  <a:pt x="189" y="94"/>
                </a:cubicBezTo>
                <a:cubicBezTo>
                  <a:pt x="189" y="148"/>
                  <a:pt x="148" y="189"/>
                  <a:pt x="94" y="189"/>
                </a:cubicBezTo>
                <a:cubicBezTo>
                  <a:pt x="41" y="189"/>
                  <a:pt x="0" y="148"/>
                  <a:pt x="0" y="94"/>
                </a:cubicBezTo>
                <a:cubicBezTo>
                  <a:pt x="0" y="40"/>
                  <a:pt x="41" y="0"/>
                  <a:pt x="94" y="0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84"/>
          <p:cNvSpPr>
            <a:spLocks noChangeArrowheads="1"/>
          </p:cNvSpPr>
          <p:nvPr/>
        </p:nvSpPr>
        <p:spPr bwMode="auto">
          <a:xfrm>
            <a:off x="7463660" y="2646181"/>
            <a:ext cx="62924" cy="63091"/>
          </a:xfrm>
          <a:custGeom>
            <a:avLst/>
            <a:gdLst>
              <a:gd name="T0" fmla="*/ 95 w 177"/>
              <a:gd name="T1" fmla="*/ 0 h 190"/>
              <a:gd name="T2" fmla="*/ 95 w 177"/>
              <a:gd name="T3" fmla="*/ 0 h 190"/>
              <a:gd name="T4" fmla="*/ 176 w 177"/>
              <a:gd name="T5" fmla="*/ 94 h 190"/>
              <a:gd name="T6" fmla="*/ 95 w 177"/>
              <a:gd name="T7" fmla="*/ 189 h 190"/>
              <a:gd name="T8" fmla="*/ 0 w 177"/>
              <a:gd name="T9" fmla="*/ 94 h 190"/>
              <a:gd name="T10" fmla="*/ 95 w 177"/>
              <a:gd name="T1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" h="190">
                <a:moveTo>
                  <a:pt x="95" y="0"/>
                </a:moveTo>
                <a:lnTo>
                  <a:pt x="95" y="0"/>
                </a:lnTo>
                <a:cubicBezTo>
                  <a:pt x="135" y="0"/>
                  <a:pt x="176" y="40"/>
                  <a:pt x="176" y="94"/>
                </a:cubicBezTo>
                <a:cubicBezTo>
                  <a:pt x="176" y="148"/>
                  <a:pt x="135" y="189"/>
                  <a:pt x="95" y="189"/>
                </a:cubicBezTo>
                <a:cubicBezTo>
                  <a:pt x="41" y="189"/>
                  <a:pt x="0" y="148"/>
                  <a:pt x="0" y="94"/>
                </a:cubicBezTo>
                <a:cubicBezTo>
                  <a:pt x="0" y="40"/>
                  <a:pt x="41" y="0"/>
                  <a:pt x="95" y="0"/>
                </a:cubicBezTo>
              </a:path>
            </a:pathLst>
          </a:custGeom>
          <a:solidFill>
            <a:srgbClr val="487D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88054" y="1606539"/>
            <a:ext cx="646528" cy="32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59498" y="1925749"/>
            <a:ext cx="703641" cy="70962"/>
          </a:xfrm>
          <a:prstGeom prst="rect">
            <a:avLst/>
          </a:prstGeom>
          <a:solidFill>
            <a:srgbClr val="47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6200000" flipV="1">
            <a:off x="7450734" y="1746084"/>
            <a:ext cx="256822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 flipV="1">
            <a:off x="7164108" y="1700377"/>
            <a:ext cx="267041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88054" y="1502822"/>
            <a:ext cx="646528" cy="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 rot="16200000" flipV="1">
            <a:off x="7520643" y="1837622"/>
            <a:ext cx="20303" cy="21296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15381" y="1606539"/>
            <a:ext cx="646528" cy="32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286825" y="1925749"/>
            <a:ext cx="703641" cy="70962"/>
          </a:xfrm>
          <a:prstGeom prst="rect">
            <a:avLst/>
          </a:prstGeom>
          <a:solidFill>
            <a:srgbClr val="47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 flipV="1">
            <a:off x="6678061" y="1746084"/>
            <a:ext cx="256822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6391435" y="1700377"/>
            <a:ext cx="267041" cy="16541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15381" y="1502822"/>
            <a:ext cx="646528" cy="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 rot="16200000" flipV="1">
            <a:off x="6747970" y="1837622"/>
            <a:ext cx="20303" cy="21296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relevant card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21" y="3441370"/>
            <a:ext cx="1054100" cy="556996"/>
          </a:xfrm>
          <a:prstGeom prst="rect">
            <a:avLst/>
          </a:prstGeom>
        </p:spPr>
      </p:pic>
      <p:sp>
        <p:nvSpPr>
          <p:cNvPr id="54" name="Content Placeholder 2"/>
          <p:cNvSpPr>
            <a:spLocks noGrp="1"/>
          </p:cNvSpPr>
          <p:nvPr>
            <p:ph sz="quarter" idx="13"/>
          </p:nvPr>
        </p:nvSpPr>
        <p:spPr>
          <a:xfrm>
            <a:off x="6149017" y="2961592"/>
            <a:ext cx="2395863" cy="334023"/>
          </a:xfrm>
        </p:spPr>
        <p:txBody>
          <a:bodyPr>
            <a:no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Leading National Brands</a:t>
            </a:r>
            <a:r>
              <a:rPr lang="en-US" sz="1200" dirty="0">
                <a:latin typeface="Arial" charset="0"/>
              </a:rPr>
              <a:t/>
            </a:r>
            <a:br>
              <a:rPr lang="en-US" sz="1200" dirty="0">
                <a:latin typeface="Arial" charset="0"/>
              </a:rPr>
            </a:br>
            <a:endParaRPr lang="en-US" sz="1200" dirty="0" smtClean="0">
              <a:latin typeface="Arial" charset="0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sz="quarter" idx="13"/>
          </p:nvPr>
        </p:nvSpPr>
        <p:spPr>
          <a:xfrm>
            <a:off x="6244167" y="3918329"/>
            <a:ext cx="2315531" cy="334023"/>
          </a:xfrm>
        </p:spPr>
        <p:txBody>
          <a:bodyPr>
            <a:no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Local Community Businesses</a:t>
            </a:r>
          </a:p>
        </p:txBody>
      </p:sp>
      <p:sp>
        <p:nvSpPr>
          <p:cNvPr id="64" name="Text Placeholder 6"/>
          <p:cNvSpPr txBox="1">
            <a:spLocks/>
          </p:cNvSpPr>
          <p:nvPr/>
        </p:nvSpPr>
        <p:spPr bwMode="auto">
          <a:xfrm>
            <a:off x="283105" y="1027903"/>
            <a:ext cx="2500312" cy="3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>
                <a:srgbClr val="E68246"/>
              </a:buClr>
              <a:buSzPct val="100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274320" indent="0" algn="l" rtl="0" eaLnBrk="1" fontAlgn="base" hangingPunct="1">
              <a:spcBef>
                <a:spcPts val="1150"/>
              </a:spcBef>
              <a:spcAft>
                <a:spcPct val="0"/>
              </a:spcAft>
              <a:buClr>
                <a:srgbClr val="E68246"/>
              </a:buClr>
              <a:buSzPct val="100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50292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E68246"/>
              </a:buClr>
              <a:buSzPct val="7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77724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68246"/>
              </a:buClr>
              <a:buSzPct val="7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105156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68246"/>
              </a:buClr>
              <a:buSzPct val="6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E68246"/>
                </a:solidFill>
                <a:ea typeface="+mn-ea"/>
              </a:rPr>
              <a:t>Banks and Issuers</a:t>
            </a:r>
            <a:endParaRPr lang="en-US" dirty="0">
              <a:solidFill>
                <a:srgbClr val="E68246"/>
              </a:solidFill>
              <a:ea typeface="+mn-ea"/>
            </a:endParaRPr>
          </a:p>
        </p:txBody>
      </p:sp>
      <p:sp>
        <p:nvSpPr>
          <p:cNvPr id="16391" name="Oval 16390"/>
          <p:cNvSpPr/>
          <p:nvPr/>
        </p:nvSpPr>
        <p:spPr>
          <a:xfrm>
            <a:off x="3428999" y="1270000"/>
            <a:ext cx="2286000" cy="2286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6"/>
          <p:cNvSpPr txBox="1">
            <a:spLocks/>
          </p:cNvSpPr>
          <p:nvPr/>
        </p:nvSpPr>
        <p:spPr bwMode="auto">
          <a:xfrm>
            <a:off x="6265335" y="1049074"/>
            <a:ext cx="2290212" cy="3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150"/>
              </a:spcBef>
              <a:spcAft>
                <a:spcPct val="0"/>
              </a:spcAft>
              <a:buClr>
                <a:srgbClr val="E68246"/>
              </a:buClr>
              <a:buSzPct val="100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274320" indent="0" algn="l" rtl="0" eaLnBrk="1" fontAlgn="base" hangingPunct="1">
              <a:spcBef>
                <a:spcPts val="1150"/>
              </a:spcBef>
              <a:spcAft>
                <a:spcPct val="0"/>
              </a:spcAft>
              <a:buClr>
                <a:srgbClr val="E68246"/>
              </a:buClr>
              <a:buSzPct val="100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50292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E68246"/>
              </a:buClr>
              <a:buSzPct val="7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77724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68246"/>
              </a:buClr>
              <a:buSzPct val="7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105156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68246"/>
              </a:buClr>
              <a:buSzPct val="65000"/>
              <a:buFontTx/>
              <a:buNone/>
              <a:defRPr lang="en-US"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E68246"/>
                </a:solidFill>
                <a:ea typeface="+mn-ea"/>
              </a:rPr>
              <a:t>Advertisers</a:t>
            </a:r>
            <a:endParaRPr lang="en-US" dirty="0">
              <a:solidFill>
                <a:srgbClr val="E68246"/>
              </a:solidFill>
              <a:ea typeface="+mn-ea"/>
            </a:endParaRPr>
          </a:p>
        </p:txBody>
      </p:sp>
      <p:pic>
        <p:nvPicPr>
          <p:cNvPr id="58" name="Picture 57" descr="edo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79" y="2021418"/>
            <a:ext cx="1133061" cy="675640"/>
          </a:xfrm>
          <a:prstGeom prst="rect">
            <a:avLst/>
          </a:prstGeom>
        </p:spPr>
      </p:pic>
      <p:cxnSp>
        <p:nvCxnSpPr>
          <p:cNvPr id="16393" name="Elbow Connector 16392"/>
          <p:cNvCxnSpPr/>
          <p:nvPr/>
        </p:nvCxnSpPr>
        <p:spPr>
          <a:xfrm>
            <a:off x="2762251" y="1227663"/>
            <a:ext cx="645582" cy="1185337"/>
          </a:xfrm>
          <a:prstGeom prst="bent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6" name="Elbow Connector 16395"/>
          <p:cNvCxnSpPr>
            <a:stCxn id="16" idx="3"/>
            <a:endCxn id="16391" idx="2"/>
          </p:cNvCxnSpPr>
          <p:nvPr/>
        </p:nvCxnSpPr>
        <p:spPr>
          <a:xfrm flipV="1">
            <a:off x="2741082" y="2413000"/>
            <a:ext cx="687917" cy="162878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2" name="Elbow Connector 16401"/>
          <p:cNvCxnSpPr>
            <a:stCxn id="65" idx="1"/>
            <a:endCxn id="16391" idx="6"/>
          </p:cNvCxnSpPr>
          <p:nvPr/>
        </p:nvCxnSpPr>
        <p:spPr>
          <a:xfrm rot="10800000" flipV="1">
            <a:off x="5714999" y="1248834"/>
            <a:ext cx="550336" cy="116416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990164" y="2402420"/>
            <a:ext cx="10583" cy="17144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00747" y="4095750"/>
            <a:ext cx="29633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625" y="2066925"/>
            <a:ext cx="3273425" cy="1077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issue</a:t>
            </a:r>
            <a:endParaRPr lang="en-US" dirty="0">
              <a:ea typeface="+mj-ea"/>
            </a:endParaRPr>
          </a:p>
        </p:txBody>
      </p:sp>
      <p:sp>
        <p:nvSpPr>
          <p:cNvPr id="22530" name="Content Placeholder 7"/>
          <p:cNvSpPr>
            <a:spLocks noGrp="1"/>
          </p:cNvSpPr>
          <p:nvPr>
            <p:ph sz="quarter" idx="13"/>
          </p:nvPr>
        </p:nvSpPr>
        <p:spPr>
          <a:xfrm>
            <a:off x="612775" y="1198562"/>
            <a:ext cx="7845425" cy="340018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First generation BI platform was built on traditional data warehouse star schema</a:t>
            </a:r>
          </a:p>
          <a:p>
            <a:r>
              <a:rPr lang="en-US" dirty="0" smtClean="0">
                <a:latin typeface="Arial" charset="0"/>
              </a:rPr>
              <a:t>Business growth was constrained by platform scalability</a:t>
            </a:r>
          </a:p>
          <a:p>
            <a:pPr lvl="1"/>
            <a:r>
              <a:rPr lang="en-US" dirty="0" smtClean="0">
                <a:latin typeface="Arial" charset="0"/>
              </a:rPr>
              <a:t>Warehouse build was not always completing resulting in stale data</a:t>
            </a:r>
          </a:p>
          <a:p>
            <a:pPr lvl="1"/>
            <a:r>
              <a:rPr lang="en-US" dirty="0" smtClean="0">
                <a:latin typeface="Arial" charset="0"/>
              </a:rPr>
              <a:t>Data volumes quickly caused analytics and offer processing to extend beyond 24 hours to launch offers</a:t>
            </a:r>
          </a:p>
          <a:p>
            <a:pPr lvl="1"/>
            <a:r>
              <a:rPr lang="en-US" dirty="0" smtClean="0">
                <a:latin typeface="Arial" charset="0"/>
              </a:rPr>
              <a:t>Total data volumes increasing with new partners and increased adoption</a:t>
            </a:r>
          </a:p>
          <a:p>
            <a:pPr lvl="1"/>
            <a:r>
              <a:rPr lang="en-US" dirty="0" smtClean="0">
                <a:latin typeface="Arial" charset="0"/>
              </a:rPr>
              <a:t>Slow development cycle to generate new reports/insights/etc…</a:t>
            </a:r>
          </a:p>
        </p:txBody>
      </p:sp>
    </p:spTree>
    <p:extLst>
      <p:ext uri="{BB962C8B-B14F-4D97-AF65-F5344CB8AC3E}">
        <p14:creationId xmlns:p14="http://schemas.microsoft.com/office/powerpoint/2010/main" val="19145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edo 1">
      <a:dk1>
        <a:srgbClr val="313131"/>
      </a:dk1>
      <a:lt1>
        <a:sysClr val="window" lastClr="FFFFFF"/>
      </a:lt1>
      <a:dk2>
        <a:srgbClr val="464646"/>
      </a:dk2>
      <a:lt2>
        <a:srgbClr val="DEF5FA"/>
      </a:lt2>
      <a:accent1>
        <a:srgbClr val="477D31"/>
      </a:accent1>
      <a:accent2>
        <a:srgbClr val="DE6C40"/>
      </a:accent2>
      <a:accent3>
        <a:srgbClr val="797979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presentation.pot</Template>
  <TotalTime>0</TotalTime>
  <Words>423</Words>
  <Application>Microsoft Office PowerPoint</Application>
  <PresentationFormat>On-screen Show (16:9)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Strata Presentation</vt:lpstr>
      <vt:lpstr>PowerPoint Presentation</vt:lpstr>
      <vt:lpstr>About </vt:lpstr>
      <vt:lpstr>Simplified analytics for all users</vt:lpstr>
      <vt:lpstr>Edo Mission</vt:lpstr>
      <vt:lpstr>Our story</vt:lpstr>
      <vt:lpstr>ecosystem</vt:lpstr>
      <vt:lpstr>PowerPoint Presentation</vt:lpstr>
      <vt:lpstr>issue</vt:lpstr>
      <vt:lpstr>Solution approach</vt:lpstr>
      <vt:lpstr>Implementation process</vt:lpstr>
      <vt:lpstr>Our Bi platform</vt:lpstr>
      <vt:lpstr>Our data pipeline</vt:lpstr>
      <vt:lpstr>Analytics and offers</vt:lpstr>
      <vt:lpstr>Configuration</vt:lpstr>
      <vt:lpstr>PowerPoint Presentation</vt:lpstr>
      <vt:lpstr>Data Growth</vt:lpstr>
      <vt:lpstr>Processing Results</vt:lpstr>
      <vt:lpstr>Final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2014-02-12T19:57:05Z</dcterms:modified>
</cp:coreProperties>
</file>