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12"/>
  </p:notesMasterIdLst>
  <p:handoutMasterIdLst>
    <p:handoutMasterId r:id="rId13"/>
  </p:handoutMasterIdLst>
  <p:sldIdLst>
    <p:sldId id="278" r:id="rId4"/>
    <p:sldId id="279" r:id="rId5"/>
    <p:sldId id="294" r:id="rId6"/>
    <p:sldId id="298" r:id="rId7"/>
    <p:sldId id="295" r:id="rId8"/>
    <p:sldId id="296" r:id="rId9"/>
    <p:sldId id="297" r:id="rId10"/>
    <p:sldId id="285" r:id="rId1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A8F24"/>
    <a:srgbClr val="FFE983"/>
    <a:srgbClr val="A33E10"/>
    <a:srgbClr val="734B05"/>
    <a:srgbClr val="425A0E"/>
    <a:srgbClr val="9E0012"/>
    <a:srgbClr val="00CC00"/>
    <a:srgbClr val="688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720" y="11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7CE905D-14C2-4484-9C1A-E755DF73B839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8F060D27-8FFA-46B5-8FDF-BCDC1DC9D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016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FFC8D897-16F0-4C82-B6C2-F49E4EF33232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465138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37677004-ACFC-4187-A4D3-819C23195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87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1600" b="1" u="sng" dirty="0" smtClean="0">
                <a:ea typeface="ＭＳ Ｐゴシック" pitchFamily="34" charset="-128"/>
              </a:rPr>
              <a:t>Title Page</a:t>
            </a:r>
          </a:p>
          <a:p>
            <a:pPr algn="ctr"/>
            <a:endParaRPr lang="en-US" altLang="en-US" sz="1600" b="1" u="sng" dirty="0" smtClean="0">
              <a:ea typeface="ＭＳ Ｐゴシック" pitchFamily="34" charset="-128"/>
            </a:endParaRP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Calibri Font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more than 3 lines 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smaller than 28 point font</a:t>
            </a:r>
          </a:p>
          <a:p>
            <a:endParaRPr lang="en-US" altLang="en-US" sz="16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1600" b="1" u="sng" dirty="0" smtClean="0">
                <a:ea typeface="ＭＳ Ｐゴシック" pitchFamily="34" charset="-128"/>
              </a:rPr>
              <a:t>Title Page</a:t>
            </a:r>
          </a:p>
          <a:p>
            <a:pPr algn="ctr"/>
            <a:endParaRPr lang="en-US" altLang="en-US" sz="1600" b="1" u="sng" dirty="0" smtClean="0">
              <a:ea typeface="ＭＳ Ｐゴシック" pitchFamily="34" charset="-128"/>
            </a:endParaRP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Calibri Font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more than 3 lines 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smaller than 28 point font</a:t>
            </a:r>
          </a:p>
          <a:p>
            <a:endParaRPr lang="en-US" altLang="en-US" sz="16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1600" b="1" u="sng" dirty="0" smtClean="0">
                <a:ea typeface="ＭＳ Ｐゴシック" pitchFamily="34" charset="-128"/>
              </a:rPr>
              <a:t>Title Page</a:t>
            </a:r>
          </a:p>
          <a:p>
            <a:pPr algn="ctr"/>
            <a:endParaRPr lang="en-US" altLang="en-US" sz="1600" b="1" u="sng" dirty="0" smtClean="0">
              <a:ea typeface="ＭＳ Ｐゴシック" pitchFamily="34" charset="-128"/>
            </a:endParaRP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Calibri Font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more than 3 lines 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smaller than 28 point font</a:t>
            </a:r>
          </a:p>
          <a:p>
            <a:endParaRPr lang="en-US" altLang="en-US" sz="16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1600" b="1" u="sng" dirty="0" smtClean="0">
                <a:ea typeface="ＭＳ Ｐゴシック" pitchFamily="34" charset="-128"/>
              </a:rPr>
              <a:t>Title Page</a:t>
            </a:r>
          </a:p>
          <a:p>
            <a:pPr algn="ctr"/>
            <a:endParaRPr lang="en-US" altLang="en-US" sz="1600" b="1" u="sng" dirty="0" smtClean="0">
              <a:ea typeface="ＭＳ Ｐゴシック" pitchFamily="34" charset="-128"/>
            </a:endParaRP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Calibri Font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more than 3 lines </a:t>
            </a:r>
          </a:p>
          <a:p>
            <a:pPr algn="ctr"/>
            <a:r>
              <a:rPr lang="en-US" altLang="en-US" sz="1600" b="1" dirty="0" smtClean="0">
                <a:ea typeface="ＭＳ Ｐゴシック" pitchFamily="34" charset="-128"/>
              </a:rPr>
              <a:t>No smaller than 28 point font</a:t>
            </a:r>
          </a:p>
          <a:p>
            <a:endParaRPr lang="en-US" altLang="en-US" sz="16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2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EE33-C73D-4F22-99F7-FD51C2596483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57C1-7874-4D37-A4EE-1666C10A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C22D-982E-42BA-997B-53A261BF8DDD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B106-63D2-4192-9207-AE719AE08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2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46AB-9D7F-4969-8B4D-A1A61034097A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F59A-44FB-4343-9D4E-96548D8A3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2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78C4-3EF0-4759-A977-21F6ADA91564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BC97-0919-4939-BAF1-632DA68F6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7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75535-EFDD-4332-A166-FCDA8B3AE067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A995-2BB8-4041-B5F6-6A856FF31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4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3FB0-FAF3-4F1A-BBD5-A153C3B704A1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ED91-B20B-45E6-AA37-4B8D2F1B4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4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52ED-BCE1-4A16-86CD-33D1CCEF5933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0B26-4C8D-4C88-8DD8-06182B2A4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2875" y="541338"/>
            <a:ext cx="7221538" cy="5495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75" y="541338"/>
            <a:ext cx="72215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75" y="1935163"/>
            <a:ext cx="7221538" cy="410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92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7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4E42-66C5-4F82-9B78-83A0C3C51A98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99D5-511C-4EE8-AB55-A6D1035C8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6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9F4B-F674-4051-98BD-505DC21FC5DA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9054-CFC5-4F3C-B340-D007E6711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DE6F-7CA2-4EBB-AF36-7148BDF23BED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8988-7625-4E28-8F11-4B0E3A37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49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6533-A36F-4656-875A-C80876C564A0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2DE8-8F17-4139-99B9-9EF229BFA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5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2875" y="541338"/>
            <a:ext cx="7221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75" y="1935163"/>
            <a:ext cx="72215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-15875" y="0"/>
            <a:ext cx="939800" cy="6858000"/>
          </a:xfrm>
          <a:prstGeom prst="rect">
            <a:avLst/>
          </a:prstGeom>
          <a:solidFill>
            <a:srgbClr val="518F19"/>
          </a:solidFill>
          <a:ln w="9525">
            <a:solidFill>
              <a:srgbClr val="518F1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smtClean="0">
                <a:solidFill>
                  <a:srgbClr val="5A8F24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29" name="Date Placeholder 3"/>
          <p:cNvSpPr txBox="1">
            <a:spLocks/>
          </p:cNvSpPr>
          <p:nvPr userDrawn="1"/>
        </p:nvSpPr>
        <p:spPr bwMode="auto">
          <a:xfrm>
            <a:off x="8008938" y="6313488"/>
            <a:ext cx="903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b="1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61313" y="6326188"/>
            <a:ext cx="903287" cy="273050"/>
          </a:xfrm>
          <a:prstGeom prst="rect">
            <a:avLst/>
          </a:prstGeom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06A760AF-F410-43D4-856F-4BF324987045}" type="slidenum">
              <a:rPr lang="en-US" altLang="en-US" sz="1400" smtClean="0">
                <a:solidFill>
                  <a:srgbClr val="898989"/>
                </a:solidFill>
                <a:latin typeface="Arial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031" name="Picture 1" descr="PA_logo_horiz_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154738"/>
            <a:ext cx="26098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Franklin Gothic Book" pitchFamily="34" charset="0"/>
              </a:defRPr>
            </a:lvl1pPr>
          </a:lstStyle>
          <a:p>
            <a:pPr>
              <a:defRPr/>
            </a:pPr>
            <a:fld id="{496633E5-7E9B-4FF5-B561-5B47C8ED00B9}" type="datetimeFigureOut">
              <a:rPr lang="en-US" altLang="en-US"/>
              <a:pPr>
                <a:defRPr/>
              </a:pPr>
              <a:t>2/11/2014</a:t>
            </a:fld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Franklin Gothic Book" pitchFamily="34" charset="0"/>
              </a:defRPr>
            </a:lvl1pPr>
          </a:lstStyle>
          <a:p>
            <a:pPr>
              <a:defRPr/>
            </a:pPr>
            <a:fld id="{F7B27F62-8C02-4858-8D8D-342956C59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pirnejad@cityofpaloalto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02828" y="3685439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latin typeface="Verdana" pitchFamily="34" charset="0"/>
              </a:rPr>
              <a:t>A Local Government Practitioner's Guide to Making It Happen</a:t>
            </a:r>
            <a:endParaRPr lang="en-US" altLang="en-US" sz="1800" b="1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8086" y="1228712"/>
            <a:ext cx="4916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Leveraging Value from Open Data Through Collaboration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5850" y="4719991"/>
            <a:ext cx="37813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February 11, 2014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Peter Pirnejad</a:t>
            </a:r>
          </a:p>
          <a:p>
            <a:pPr algn="ctr"/>
            <a:r>
              <a:rPr lang="en-US" dirty="0" smtClean="0"/>
              <a:t>Development Services Director</a:t>
            </a:r>
          </a:p>
          <a:p>
            <a:pPr algn="ctr"/>
            <a:r>
              <a:rPr lang="en-US" dirty="0" smtClean="0"/>
              <a:t>City of Palo Alto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4" y="191482"/>
            <a:ext cx="5371728" cy="9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47681" y="668740"/>
            <a:ext cx="13647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647681" y="5240740"/>
            <a:ext cx="57047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</p:cNvCxnSpPr>
          <p:nvPr/>
        </p:nvCxnSpPr>
        <p:spPr>
          <a:xfrm flipV="1">
            <a:off x="6664898" y="197471"/>
            <a:ext cx="1687532" cy="3282030"/>
          </a:xfrm>
          <a:prstGeom prst="line">
            <a:avLst/>
          </a:prstGeom>
          <a:ln w="63500">
            <a:solidFill>
              <a:srgbClr val="00B0F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1439" y="3607388"/>
            <a:ext cx="116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Contract</a:t>
            </a:r>
          </a:p>
          <a:p>
            <a:pPr algn="ctr"/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20289" y="3780430"/>
            <a:ext cx="201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Public / Private </a:t>
            </a:r>
          </a:p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0289" y="1878504"/>
            <a:ext cx="15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04043" y="1805464"/>
            <a:ext cx="24229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Governance”</a:t>
            </a:r>
          </a:p>
          <a:p>
            <a:pPr marL="285750" indent="-285750" algn="ctr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Pirnejad (2014)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2412" y="534183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61970" y="534183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3090" y="534183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82638" y="1066800"/>
            <a:ext cx="167869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Collaboration</a:t>
            </a:r>
          </a:p>
          <a:p>
            <a:endParaRPr lang="en-US" sz="1700" dirty="0" smtClean="0"/>
          </a:p>
          <a:p>
            <a:r>
              <a:rPr lang="en-US" sz="1700" dirty="0" smtClean="0"/>
              <a:t>Players</a:t>
            </a:r>
          </a:p>
          <a:p>
            <a:endParaRPr lang="en-US" sz="1700" dirty="0" smtClean="0"/>
          </a:p>
          <a:p>
            <a:r>
              <a:rPr lang="en-US" sz="1700" dirty="0" smtClean="0"/>
              <a:t>Informal</a:t>
            </a:r>
          </a:p>
          <a:p>
            <a:endParaRPr lang="en-US" sz="1700" dirty="0" smtClean="0"/>
          </a:p>
          <a:p>
            <a:r>
              <a:rPr lang="en-US" sz="1700" dirty="0" smtClean="0"/>
              <a:t>No. of Actors</a:t>
            </a:r>
          </a:p>
          <a:p>
            <a:endParaRPr lang="en-US" sz="1700" dirty="0" smtClean="0"/>
          </a:p>
          <a:p>
            <a:r>
              <a:rPr lang="en-US" sz="1700" dirty="0" smtClean="0"/>
              <a:t>Globalization</a:t>
            </a:r>
          </a:p>
          <a:p>
            <a:endParaRPr lang="en-US" sz="1700" dirty="0" smtClean="0"/>
          </a:p>
          <a:p>
            <a:r>
              <a:rPr lang="en-US" sz="1700" dirty="0" smtClean="0"/>
              <a:t>Organic Structure</a:t>
            </a:r>
          </a:p>
          <a:p>
            <a:endParaRPr lang="en-US" sz="1700" dirty="0"/>
          </a:p>
          <a:p>
            <a:r>
              <a:rPr lang="en-US" sz="1700" dirty="0" smtClean="0"/>
              <a:t>Proximity-Less</a:t>
            </a:r>
            <a:endParaRPr lang="en-US" sz="1700" dirty="0"/>
          </a:p>
        </p:txBody>
      </p:sp>
      <p:sp>
        <p:nvSpPr>
          <p:cNvPr id="28" name="TextBox 27"/>
          <p:cNvSpPr txBox="1"/>
          <p:nvPr/>
        </p:nvSpPr>
        <p:spPr>
          <a:xfrm>
            <a:off x="2228356" y="197471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5400000">
            <a:off x="1208332" y="-731611"/>
            <a:ext cx="3803176" cy="7388245"/>
          </a:xfrm>
          <a:prstGeom prst="arc">
            <a:avLst>
              <a:gd name="adj1" fmla="val 16696460"/>
              <a:gd name="adj2" fmla="val 2159999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/>
          <p:cNvSpPr/>
          <p:nvPr/>
        </p:nvSpPr>
        <p:spPr>
          <a:xfrm rot="10800000">
            <a:off x="955343" y="2505493"/>
            <a:ext cx="2770496" cy="1201003"/>
          </a:xfrm>
          <a:prstGeom prst="flowChartOnlineStorag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 rot="10800000">
            <a:off x="3277775" y="2505493"/>
            <a:ext cx="2770496" cy="1201003"/>
          </a:xfrm>
          <a:prstGeom prst="flowChartOnlineStorage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5600168" y="2505494"/>
            <a:ext cx="2770496" cy="1201003"/>
          </a:xfrm>
          <a:prstGeom prst="flowChartOnlineStorage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64026" y="2938492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06148" y="2799993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Continuous</a:t>
            </a:r>
          </a:p>
          <a:p>
            <a:r>
              <a:rPr lang="en-US" b="1" dirty="0" smtClean="0"/>
              <a:t>Collaboration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3274" y="2804478"/>
            <a:ext cx="228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Improve and/or</a:t>
            </a:r>
          </a:p>
          <a:p>
            <a:pPr algn="ctr"/>
            <a:r>
              <a:rPr lang="en-US" b="1" dirty="0" smtClean="0"/>
              <a:t>Pivot</a:t>
            </a:r>
          </a:p>
        </p:txBody>
      </p:sp>
      <p:sp>
        <p:nvSpPr>
          <p:cNvPr id="5" name="Curved Right Arrow 4"/>
          <p:cNvSpPr/>
          <p:nvPr/>
        </p:nvSpPr>
        <p:spPr>
          <a:xfrm rot="5400000">
            <a:off x="5184774" y="750619"/>
            <a:ext cx="1165223" cy="1754874"/>
          </a:xfrm>
          <a:prstGeom prst="curved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6200000">
            <a:off x="5184774" y="3673563"/>
            <a:ext cx="1165223" cy="1754874"/>
          </a:xfrm>
          <a:prstGeom prst="curv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FF00"/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3990" y="423072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Agency Needs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707" y="5461049"/>
            <a:ext cx="47708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Stakeholder Interests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3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63500"/>
            <a:ext cx="61214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080" r="32089" b="13301"/>
          <a:stretch/>
        </p:blipFill>
        <p:spPr bwMode="auto">
          <a:xfrm>
            <a:off x="2273774" y="791760"/>
            <a:ext cx="5574826" cy="459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6" t="13081" r="6187" b="13302"/>
          <a:stretch/>
        </p:blipFill>
        <p:spPr bwMode="auto">
          <a:xfrm>
            <a:off x="5321774" y="791760"/>
            <a:ext cx="2361726" cy="45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16068" r="627" b="7017"/>
          <a:stretch/>
        </p:blipFill>
        <p:spPr bwMode="auto">
          <a:xfrm>
            <a:off x="1316578" y="1269999"/>
            <a:ext cx="7513098" cy="413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/>
          <a:stretch/>
        </p:blipFill>
        <p:spPr bwMode="auto">
          <a:xfrm>
            <a:off x="1574800" y="846955"/>
            <a:ext cx="6745487" cy="465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12925" y="431323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927" y="2497356"/>
            <a:ext cx="64925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Peter Pirnejad</a:t>
            </a:r>
          </a:p>
          <a:p>
            <a:r>
              <a:rPr lang="en-US" sz="2800" dirty="0" smtClean="0"/>
              <a:t>Development Services Department</a:t>
            </a:r>
          </a:p>
          <a:p>
            <a:r>
              <a:rPr lang="en-US" sz="2800" dirty="0" smtClean="0"/>
              <a:t>City of Palo Alto</a:t>
            </a:r>
          </a:p>
          <a:p>
            <a:r>
              <a:rPr lang="en-US" sz="2800" dirty="0" smtClean="0">
                <a:hlinkClick r:id="rId3"/>
              </a:rPr>
              <a:t>Peter.pirnejad@cityofpaloalto.org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517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Palo Alto swatches">
      <a:dk1>
        <a:srgbClr val="000000"/>
      </a:dk1>
      <a:lt1>
        <a:sysClr val="window" lastClr="FFFFFF"/>
      </a:lt1>
      <a:dk2>
        <a:srgbClr val="6D6F71"/>
      </a:dk2>
      <a:lt2>
        <a:srgbClr val="EEECE1"/>
      </a:lt2>
      <a:accent1>
        <a:srgbClr val="425A0E"/>
      </a:accent1>
      <a:accent2>
        <a:srgbClr val="A33E10"/>
      </a:accent2>
      <a:accent3>
        <a:srgbClr val="B0C086"/>
      </a:accent3>
      <a:accent4>
        <a:srgbClr val="9E0012"/>
      </a:accent4>
      <a:accent5>
        <a:srgbClr val="FFE983"/>
      </a:accent5>
      <a:accent6>
        <a:srgbClr val="734B05"/>
      </a:accent6>
      <a:hlink>
        <a:srgbClr val="0E6E94"/>
      </a:hlink>
      <a:folHlink>
        <a:srgbClr val="54AF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143</Words>
  <Application>Microsoft Office PowerPoint</Application>
  <PresentationFormat>On-screen Show (4:3)</PresentationFormat>
  <Paragraphs>65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Hopfer</dc:creator>
  <cp:lastModifiedBy>Pirnejad, Peter</cp:lastModifiedBy>
  <cp:revision>135</cp:revision>
  <cp:lastPrinted>2011-10-11T21:24:36Z</cp:lastPrinted>
  <dcterms:created xsi:type="dcterms:W3CDTF">2011-10-11T20:34:08Z</dcterms:created>
  <dcterms:modified xsi:type="dcterms:W3CDTF">2014-02-11T21:07:08Z</dcterms:modified>
</cp:coreProperties>
</file>