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2" r:id="rId1"/>
  </p:sldMasterIdLst>
  <p:notesMasterIdLst>
    <p:notesMasterId r:id="rId42"/>
  </p:notesMasterIdLst>
  <p:handoutMasterIdLst>
    <p:handoutMasterId r:id="rId43"/>
  </p:handoutMasterIdLst>
  <p:sldIdLst>
    <p:sldId id="941" r:id="rId2"/>
    <p:sldId id="865" r:id="rId3"/>
    <p:sldId id="879" r:id="rId4"/>
    <p:sldId id="836" r:id="rId5"/>
    <p:sldId id="903" r:id="rId6"/>
    <p:sldId id="902" r:id="rId7"/>
    <p:sldId id="908" r:id="rId8"/>
    <p:sldId id="884" r:id="rId9"/>
    <p:sldId id="909" r:id="rId10"/>
    <p:sldId id="910" r:id="rId11"/>
    <p:sldId id="885" r:id="rId12"/>
    <p:sldId id="912" r:id="rId13"/>
    <p:sldId id="901" r:id="rId14"/>
    <p:sldId id="913" r:id="rId15"/>
    <p:sldId id="886" r:id="rId16"/>
    <p:sldId id="922" r:id="rId17"/>
    <p:sldId id="926" r:id="rId18"/>
    <p:sldId id="927" r:id="rId19"/>
    <p:sldId id="929" r:id="rId20"/>
    <p:sldId id="940" r:id="rId21"/>
    <p:sldId id="925" r:id="rId22"/>
    <p:sldId id="931" r:id="rId23"/>
    <p:sldId id="921" r:id="rId24"/>
    <p:sldId id="928" r:id="rId25"/>
    <p:sldId id="923" r:id="rId26"/>
    <p:sldId id="917" r:id="rId27"/>
    <p:sldId id="916" r:id="rId28"/>
    <p:sldId id="924" r:id="rId29"/>
    <p:sldId id="892" r:id="rId30"/>
    <p:sldId id="942" r:id="rId31"/>
    <p:sldId id="932" r:id="rId32"/>
    <p:sldId id="934" r:id="rId33"/>
    <p:sldId id="936" r:id="rId34"/>
    <p:sldId id="935" r:id="rId35"/>
    <p:sldId id="939" r:id="rId36"/>
    <p:sldId id="938" r:id="rId37"/>
    <p:sldId id="943" r:id="rId38"/>
    <p:sldId id="944" r:id="rId39"/>
    <p:sldId id="907" r:id="rId40"/>
    <p:sldId id="712" r:id="rId41"/>
  </p:sldIdLst>
  <p:sldSz cx="9144000" cy="6858000" type="screen4x3"/>
  <p:notesSz cx="6858000" cy="9144000"/>
  <p:defaultTextStyle>
    <a:defPPr>
      <a:defRPr lang="en-US"/>
    </a:defPPr>
    <a:lvl1pPr algn="l" defTabSz="457154"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154" algn="l" defTabSz="457154"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309" algn="l" defTabSz="457154"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463" algn="l" defTabSz="457154"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618" algn="l" defTabSz="457154"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5772" algn="l" defTabSz="457154" rtl="0" eaLnBrk="1" latinLnBrk="0" hangingPunct="1">
      <a:defRPr kern="1200">
        <a:solidFill>
          <a:schemeClr val="tx1"/>
        </a:solidFill>
        <a:latin typeface="Arial" charset="0"/>
        <a:ea typeface="ＭＳ Ｐゴシック" charset="-128"/>
        <a:cs typeface="ＭＳ Ｐゴシック" charset="-128"/>
      </a:defRPr>
    </a:lvl6pPr>
    <a:lvl7pPr marL="2742926" algn="l" defTabSz="457154" rtl="0" eaLnBrk="1" latinLnBrk="0" hangingPunct="1">
      <a:defRPr kern="1200">
        <a:solidFill>
          <a:schemeClr val="tx1"/>
        </a:solidFill>
        <a:latin typeface="Arial" charset="0"/>
        <a:ea typeface="ＭＳ Ｐゴシック" charset="-128"/>
        <a:cs typeface="ＭＳ Ｐゴシック" charset="-128"/>
      </a:defRPr>
    </a:lvl7pPr>
    <a:lvl8pPr marL="3200080" algn="l" defTabSz="457154" rtl="0" eaLnBrk="1" latinLnBrk="0" hangingPunct="1">
      <a:defRPr kern="1200">
        <a:solidFill>
          <a:schemeClr val="tx1"/>
        </a:solidFill>
        <a:latin typeface="Arial" charset="0"/>
        <a:ea typeface="ＭＳ Ｐゴシック" charset="-128"/>
        <a:cs typeface="ＭＳ Ｐゴシック" charset="-128"/>
      </a:defRPr>
    </a:lvl8pPr>
    <a:lvl9pPr marL="3657234" algn="l" defTabSz="457154" rtl="0" eaLnBrk="1" latinLnBrk="0" hangingPunct="1">
      <a:defRPr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van der Meer" initials="" lastIdx="2" clrIdx="0"/>
  <p:cmAuthor id="1" name="Michael DeSutt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C3E1FF"/>
    <a:srgbClr val="000000"/>
    <a:srgbClr val="808080"/>
    <a:srgbClr val="004080"/>
    <a:srgbClr val="EFFF9D"/>
    <a:srgbClr val="C2FFD4"/>
    <a:srgbClr val="171717"/>
    <a:srgbClr val="000080"/>
    <a:srgbClr val="362111"/>
    <a:srgbClr val="BF31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34" autoAdjust="0"/>
    <p:restoredTop sz="51495" autoAdjust="0"/>
  </p:normalViewPr>
  <p:slideViewPr>
    <p:cSldViewPr>
      <p:cViewPr>
        <p:scale>
          <a:sx n="45" d="100"/>
          <a:sy n="45" d="100"/>
        </p:scale>
        <p:origin x="-2816" y="-168"/>
      </p:cViewPr>
      <p:guideLst>
        <p:guide orient="horz" pos="1549"/>
        <p:guide orient="horz" pos="3069"/>
        <p:guide orient="horz" pos="2976"/>
        <p:guide pos="286"/>
        <p:guide pos="5406"/>
      </p:guideLst>
    </p:cSldViewPr>
  </p:slideViewPr>
  <p:outlineViewPr>
    <p:cViewPr>
      <p:scale>
        <a:sx n="33" d="100"/>
        <a:sy n="33" d="100"/>
      </p:scale>
      <p:origin x="16" y="1231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8" d="100"/>
          <a:sy n="78" d="100"/>
        </p:scale>
        <p:origin x="-296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65" charset="0"/>
                <a:ea typeface="ＭＳ Ｐゴシック" pitchFamily="-65" charset="-128"/>
                <a:cs typeface="ＭＳ Ｐゴシック" pitchFamily="-65"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pitchFamily="-65" charset="0"/>
                <a:ea typeface="ＭＳ Ｐゴシック" pitchFamily="-65" charset="-128"/>
                <a:cs typeface="ＭＳ Ｐゴシック" pitchFamily="-65" charset="-128"/>
              </a:defRPr>
            </a:lvl1pPr>
          </a:lstStyle>
          <a:p>
            <a:pPr>
              <a:defRPr/>
            </a:pPr>
            <a:fld id="{25378218-7C71-9640-9DE7-3CBF880AAB8F}" type="datetimeFigureOut">
              <a:rPr lang="en-US"/>
              <a:pPr>
                <a:defRPr/>
              </a:pPr>
              <a:t>2/10/14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65" charset="0"/>
                <a:ea typeface="ＭＳ Ｐゴシック" pitchFamily="-65" charset="-128"/>
                <a:cs typeface="ＭＳ Ｐゴシック" pitchFamily="-65"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Arial" pitchFamily="-65" charset="0"/>
                <a:ea typeface="ＭＳ Ｐゴシック" pitchFamily="-65" charset="-128"/>
                <a:cs typeface="ＭＳ Ｐゴシック" pitchFamily="-65" charset="-128"/>
              </a:defRPr>
            </a:lvl1pPr>
          </a:lstStyle>
          <a:p>
            <a:pPr>
              <a:defRPr/>
            </a:pPr>
            <a:fld id="{3D40547D-A8C9-C542-B023-2F7B66639DF4}" type="slidenum">
              <a:rPr lang="en-US"/>
              <a:pPr>
                <a:defRPr/>
              </a:pPr>
              <a:t>‹#›</a:t>
            </a:fld>
            <a:endParaRPr lang="en-US" dirty="0"/>
          </a:p>
        </p:txBody>
      </p:sp>
    </p:spTree>
    <p:extLst>
      <p:ext uri="{BB962C8B-B14F-4D97-AF65-F5344CB8AC3E}">
        <p14:creationId xmlns:p14="http://schemas.microsoft.com/office/powerpoint/2010/main" val="24867398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65" charset="0"/>
                <a:ea typeface="ＭＳ Ｐゴシック" pitchFamily="-65" charset="-128"/>
                <a:cs typeface="ＭＳ Ｐゴシック" pitchFamily="-65"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65" charset="0"/>
                <a:ea typeface="ＭＳ Ｐゴシック" pitchFamily="-65" charset="-128"/>
                <a:cs typeface="ＭＳ Ｐゴシック" pitchFamily="-65" charset="-128"/>
              </a:defRPr>
            </a:lvl1pPr>
          </a:lstStyle>
          <a:p>
            <a:pPr>
              <a:defRPr/>
            </a:pPr>
            <a:fld id="{42EAD8A0-A735-194F-A057-40E4E856C967}" type="datetime1">
              <a:rPr lang="en-US"/>
              <a:pPr>
                <a:defRPr/>
              </a:pPr>
              <a:t>2/10/14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65" charset="0"/>
                <a:ea typeface="ＭＳ Ｐゴシック" pitchFamily="-65" charset="-128"/>
                <a:cs typeface="ＭＳ Ｐゴシック" pitchFamily="-65"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65" charset="0"/>
                <a:ea typeface="ＭＳ Ｐゴシック" pitchFamily="-65" charset="-128"/>
                <a:cs typeface="ＭＳ Ｐゴシック" pitchFamily="-65" charset="-128"/>
              </a:defRPr>
            </a:lvl1pPr>
          </a:lstStyle>
          <a:p>
            <a:pPr>
              <a:defRPr/>
            </a:pPr>
            <a:fld id="{AEF67005-C6F3-B942-92D0-051FCE74AF99}" type="slidenum">
              <a:rPr lang="en-US"/>
              <a:pPr>
                <a:defRPr/>
              </a:pPr>
              <a:t>‹#›</a:t>
            </a:fld>
            <a:endParaRPr lang="en-US" dirty="0"/>
          </a:p>
        </p:txBody>
      </p:sp>
    </p:spTree>
    <p:extLst>
      <p:ext uri="{BB962C8B-B14F-4D97-AF65-F5344CB8AC3E}">
        <p14:creationId xmlns:p14="http://schemas.microsoft.com/office/powerpoint/2010/main" val="3184073428"/>
      </p:ext>
    </p:extLst>
  </p:cSld>
  <p:clrMap bg1="lt1" tx1="dk1" bg2="lt2" tx2="dk2" accent1="accent1" accent2="accent2" accent3="accent3" accent4="accent4" accent5="accent5" accent6="accent6" hlink="hlink" folHlink="folHlink"/>
  <p:hf hdr="0" ftr="0" dt="0"/>
  <p:notesStyle>
    <a:lvl1pPr algn="l" defTabSz="457154"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154" algn="l" defTabSz="457154"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309" algn="l" defTabSz="457154"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463" algn="l" defTabSz="457154"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618" algn="l" defTabSz="457154"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5772" algn="l" defTabSz="457154" rtl="0" eaLnBrk="1" latinLnBrk="0" hangingPunct="1">
      <a:defRPr sz="1200" kern="1200">
        <a:solidFill>
          <a:schemeClr val="tx1"/>
        </a:solidFill>
        <a:latin typeface="+mn-lt"/>
        <a:ea typeface="+mn-ea"/>
        <a:cs typeface="+mn-cs"/>
      </a:defRPr>
    </a:lvl6pPr>
    <a:lvl7pPr marL="2742926" algn="l" defTabSz="457154" rtl="0" eaLnBrk="1" latinLnBrk="0" hangingPunct="1">
      <a:defRPr sz="1200" kern="1200">
        <a:solidFill>
          <a:schemeClr val="tx1"/>
        </a:solidFill>
        <a:latin typeface="+mn-lt"/>
        <a:ea typeface="+mn-ea"/>
        <a:cs typeface="+mn-cs"/>
      </a:defRPr>
    </a:lvl7pPr>
    <a:lvl8pPr marL="3200080" algn="l" defTabSz="457154" rtl="0" eaLnBrk="1" latinLnBrk="0" hangingPunct="1">
      <a:defRPr sz="1200" kern="1200">
        <a:solidFill>
          <a:schemeClr val="tx1"/>
        </a:solidFill>
        <a:latin typeface="+mn-lt"/>
        <a:ea typeface="+mn-ea"/>
        <a:cs typeface="+mn-cs"/>
      </a:defRPr>
    </a:lvl8pPr>
    <a:lvl9pPr marL="3657234"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3</a:t>
            </a:fld>
            <a:endParaRPr lang="en-US" dirty="0"/>
          </a:p>
        </p:txBody>
      </p:sp>
    </p:spTree>
    <p:extLst>
      <p:ext uri="{BB962C8B-B14F-4D97-AF65-F5344CB8AC3E}">
        <p14:creationId xmlns:p14="http://schemas.microsoft.com/office/powerpoint/2010/main" val="1169959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observer.com</a:t>
            </a:r>
            <a:r>
              <a:rPr lang="en-US" dirty="0" smtClean="0"/>
              <a:t>/2009/06/vivek-kundra-at-pdf-help-us-build-the-future-of-federal-technology/</a:t>
            </a:r>
          </a:p>
          <a:p>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12</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Ensuring openness and transparency</a:t>
            </a:r>
          </a:p>
          <a:p>
            <a:r>
              <a:rPr lang="en-US" dirty="0" smtClean="0"/>
              <a:t>Lowering the cost of government</a:t>
            </a:r>
          </a:p>
          <a:p>
            <a:r>
              <a:rPr lang="en-US" dirty="0" err="1" smtClean="0"/>
              <a:t>Cybersecurity</a:t>
            </a:r>
            <a:endParaRPr lang="en-US" dirty="0" smtClean="0"/>
          </a:p>
          <a:p>
            <a:r>
              <a:rPr lang="en-US" dirty="0" smtClean="0"/>
              <a:t>Participatory democracy</a:t>
            </a:r>
          </a:p>
          <a:p>
            <a:r>
              <a:rPr lang="en-US" dirty="0" smtClean="0"/>
              <a:t>Innovation[27]</a:t>
            </a:r>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13</a:t>
            </a:fld>
            <a:endParaRPr lang="en-US" dirty="0"/>
          </a:p>
        </p:txBody>
      </p:sp>
    </p:spTree>
    <p:extLst>
      <p:ext uri="{BB962C8B-B14F-4D97-AF65-F5344CB8AC3E}">
        <p14:creationId xmlns:p14="http://schemas.microsoft.com/office/powerpoint/2010/main" val="3406253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http://gov20radio.com/2012/10/launching-</a:t>
            </a:r>
            <a:r>
              <a:rPr lang="en-US" dirty="0" err="1" smtClean="0"/>
              <a:t>odi</a:t>
            </a:r>
            <a:r>
              <a:rPr lang="en-US" dirty="0" smtClean="0"/>
              <a:t>/</a:t>
            </a:r>
          </a:p>
          <a:p>
            <a:r>
              <a:rPr lang="en-US" dirty="0" smtClean="0"/>
              <a:t>UK-based incubator and promoter of open-data businesses </a:t>
            </a:r>
          </a:p>
          <a:p>
            <a:r>
              <a:rPr lang="en-US" dirty="0" smtClean="0"/>
              <a:t>Using open-source or open-data principles as building blocks for a business is not exactly a new idea; but as big data — and the ability to harness and use it — continues to grow in prominence, so will the need to ensure that data remains a resource for all and not become a proprietary commodity. Backing businesses that follow this principle is an essential part of that philosophy, the idea being that open data businesses will breed more open data businesses.</a:t>
            </a:r>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14</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15</a:t>
            </a:fld>
            <a:endParaRPr lang="en-US" dirty="0"/>
          </a:p>
        </p:txBody>
      </p:sp>
    </p:spTree>
    <p:extLst>
      <p:ext uri="{BB962C8B-B14F-4D97-AF65-F5344CB8AC3E}">
        <p14:creationId xmlns:p14="http://schemas.microsoft.com/office/powerpoint/2010/main" val="1169959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 building the supply side; building capability and empowerment; developing a demand side</a:t>
            </a:r>
          </a:p>
          <a:p>
            <a:r>
              <a:rPr lang="en-US" baseline="0" dirty="0" smtClean="0"/>
              <a:t>Calling for “a real forensic commitment to open data”, he explores new economic models needed around open data as well as the need to better understand where and knowing how the value is being generated.</a:t>
            </a:r>
          </a:p>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16</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Prior to the 1980s GPS data was mostly relegated to military and government organizations. It wasn't until 1983 and the release of GPS data to the public that consumer mapping technology really began to take shape.</a:t>
            </a:r>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17</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Tracking the flu -- there's an app for that!</a:t>
            </a:r>
          </a:p>
          <a:p>
            <a:r>
              <a:rPr lang="en-US" dirty="0" smtClean="0"/>
              <a:t>It's a crowd sourced system, driven by an expanding army of volunteers and their Internet devices.</a:t>
            </a:r>
          </a:p>
          <a:p>
            <a:r>
              <a:rPr lang="en-US" dirty="0" smtClean="0"/>
              <a:t>"We want the public to volunteer this information as a global good, and then we're providing this data to help answer some of these questions of science, but also to help public health authorities," </a:t>
            </a:r>
            <a:r>
              <a:rPr lang="en-US" dirty="0" err="1" smtClean="0"/>
              <a:t>Smolinski</a:t>
            </a:r>
            <a:r>
              <a:rPr lang="en-US" dirty="0" smtClean="0"/>
              <a:t> explains.</a:t>
            </a:r>
          </a:p>
          <a:p>
            <a:r>
              <a:rPr lang="en-US" dirty="0" smtClean="0"/>
              <a:t>Related Content</a:t>
            </a:r>
          </a:p>
          <a:p>
            <a:r>
              <a:rPr lang="en-US" dirty="0" smtClean="0"/>
              <a:t>LINK: Flu Near You app</a:t>
            </a:r>
          </a:p>
          <a:p>
            <a:r>
              <a:rPr lang="en-US" dirty="0" smtClean="0"/>
              <a:t>Each week, users receive an email that asks them to submit a flu report. With a push of a button they can report any symptoms or not. In exchange for providing their information, users can monitor flu activity in their area, and even receive customized alerts as new cases are being reported.</a:t>
            </a:r>
          </a:p>
          <a:p>
            <a:r>
              <a:rPr lang="en-US" dirty="0" smtClean="0"/>
              <a:t>http://</a:t>
            </a:r>
            <a:r>
              <a:rPr lang="en-US" dirty="0" err="1" smtClean="0"/>
              <a:t>abclocal.go.com</a:t>
            </a:r>
            <a:r>
              <a:rPr lang="en-US" dirty="0" smtClean="0"/>
              <a:t>/</a:t>
            </a:r>
            <a:r>
              <a:rPr lang="en-US" dirty="0" err="1" smtClean="0"/>
              <a:t>kgo</a:t>
            </a:r>
            <a:r>
              <a:rPr lang="en-US" dirty="0" smtClean="0"/>
              <a:t>/</a:t>
            </a:r>
            <a:r>
              <a:rPr lang="en-US" dirty="0" err="1" smtClean="0"/>
              <a:t>story?id</a:t>
            </a:r>
            <a:r>
              <a:rPr lang="en-US" dirty="0" smtClean="0"/>
              <a:t>=9358784</a:t>
            </a:r>
          </a:p>
          <a:p>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18</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www.itworld.com</a:t>
            </a:r>
            <a:r>
              <a:rPr lang="en-US" dirty="0" smtClean="0"/>
              <a:t>/big-data/401196/rats-open-data-tells-new-york-city-residents-where-vermin-are-and-aren-t</a:t>
            </a:r>
          </a:p>
          <a:p>
            <a:r>
              <a:rPr lang="en-US" dirty="0" smtClean="0"/>
              <a:t>The Big Apple’s Rat Information</a:t>
            </a:r>
            <a:r>
              <a:rPr lang="en-US" baseline="0" dirty="0" smtClean="0"/>
              <a:t> Portal</a:t>
            </a:r>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19</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FOODIES AND OPEN DATA ENTHUSIASTS REJOICE</a:t>
            </a:r>
          </a:p>
          <a:p>
            <a:r>
              <a:rPr lang="en-US" dirty="0" smtClean="0"/>
              <a:t>http://</a:t>
            </a:r>
            <a:r>
              <a:rPr lang="en-US" dirty="0" err="1" smtClean="0"/>
              <a:t>www.codeforamerica.org</a:t>
            </a:r>
            <a:r>
              <a:rPr lang="en-US" dirty="0" smtClean="0"/>
              <a:t>/2013/01/17/foodies-and-open-data-enthusiasts-rejoice/</a:t>
            </a:r>
          </a:p>
          <a:p>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20</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21</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pt-BR" dirty="0" err="1" smtClean="0"/>
              <a:t>http</a:t>
            </a:r>
            <a:r>
              <a:rPr lang="pt-BR" dirty="0" smtClean="0"/>
              <a:t>://</a:t>
            </a:r>
            <a:r>
              <a:rPr lang="pt-BR" dirty="0" err="1" smtClean="0"/>
              <a:t>b.vimeocdn.com</a:t>
            </a:r>
            <a:r>
              <a:rPr lang="pt-BR" dirty="0" smtClean="0"/>
              <a:t>/</a:t>
            </a:r>
            <a:r>
              <a:rPr lang="pt-BR" dirty="0" err="1" smtClean="0"/>
              <a:t>ts</a:t>
            </a:r>
            <a:r>
              <a:rPr lang="pt-BR" dirty="0" smtClean="0"/>
              <a:t>/282/554/282554226_1280.jpg</a:t>
            </a:r>
          </a:p>
          <a:p>
            <a:r>
              <a:rPr lang="en-US" sz="1200" kern="1200" dirty="0" smtClean="0">
                <a:solidFill>
                  <a:schemeClr val="tx1"/>
                </a:solidFill>
                <a:latin typeface="+mn-lt"/>
                <a:ea typeface="ＭＳ Ｐゴシック" pitchFamily="-65" charset="-128"/>
                <a:cs typeface="ＭＳ Ｐゴシック" pitchFamily="-65" charset="-128"/>
              </a:rPr>
              <a:t>Lascaux cave paintings in southwestern France depicted hunting scenes and, as some later analysts suggests, early attempts at star charts. Were they in some ways data for public consumption, or only private advantage, or were they simply a </a:t>
            </a:r>
            <a:r>
              <a:rPr lang="en-US" sz="1200" kern="1200" dirty="0" err="1" smtClean="0">
                <a:solidFill>
                  <a:schemeClr val="tx1"/>
                </a:solidFill>
                <a:latin typeface="+mn-lt"/>
                <a:ea typeface="ＭＳ Ｐゴシック" pitchFamily="-65" charset="-128"/>
                <a:cs typeface="ＭＳ Ｐゴシック" pitchFamily="-65" charset="-128"/>
              </a:rPr>
              <a:t>colourful</a:t>
            </a:r>
            <a:r>
              <a:rPr lang="en-US" sz="1200" kern="1200" dirty="0" smtClean="0">
                <a:solidFill>
                  <a:schemeClr val="tx1"/>
                </a:solidFill>
                <a:latin typeface="+mn-lt"/>
                <a:ea typeface="ＭＳ Ｐゴシック" pitchFamily="-65" charset="-128"/>
                <a:cs typeface="ＭＳ Ｐゴシック" pitchFamily="-65" charset="-128"/>
              </a:rPr>
              <a:t> expression of experience?</a:t>
            </a:r>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4</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Climate Corporation is quite a remarkable example—they began as a company selling weather insurance but in order to do that well, they had to go so far into the data they now understand agriculture and can help improve the viability of farmed crops. Recently purchased by Monsanto</a:t>
            </a:r>
            <a:r>
              <a:rPr lang="en-US" baseline="0" dirty="0" smtClean="0"/>
              <a:t> for approx. 1$ Bn. </a:t>
            </a:r>
            <a:endParaRPr lang="en-US" dirty="0" smtClean="0"/>
          </a:p>
        </p:txBody>
      </p:sp>
      <p:sp>
        <p:nvSpPr>
          <p:cNvPr id="4" name="Slide Number Placeholder 3"/>
          <p:cNvSpPr>
            <a:spLocks noGrp="1"/>
          </p:cNvSpPr>
          <p:nvPr>
            <p:ph type="sldNum" sz="quarter" idx="10"/>
          </p:nvPr>
        </p:nvSpPr>
        <p:spPr/>
        <p:txBody>
          <a:bodyPr/>
          <a:lstStyle/>
          <a:p>
            <a:fld id="{D6CA8C2B-DC9F-DD4C-A862-0B821305A47B}" type="slidenum">
              <a:rPr lang="en-US" smtClean="0"/>
              <a:t>22</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a:cs typeface="Arial"/>
              </a:rPr>
              <a:t>A negative externality occurs when an individual or firm making a decision does not have to pay the full cost of the decision. If a good has a negative externality, then the cost to society is greater than the cost the customer is paying for it.</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a:cs typeface="Arial"/>
              </a:rPr>
              <a:t>Since consumers make a decision based on where their marginal cost equals their marginal benefit, and since they don't take into account the cost of the negative externality, negative externalities result in market inefficiencies unless proper action is taken.</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solidFill>
                  <a:srgbClr val="000000"/>
                </a:solidFill>
                <a:latin typeface="Arial"/>
                <a:cs typeface="Arial"/>
              </a:rPr>
              <a:t>When a negative externality exists in an unregulated market, producers don't take responsibility for external costs that exist--these are passed on to society. Thus producers have lower marginal costs than they would otherwise have and the supply curve is effectively shifted down (to the right) of the supply curve that society faces. Because the supply curve is increased, more of the product is bought than the efficient amount--that is, too much of the product is produced and sold. Since marginal benefit is not equal to marginal cost, a deadweight welfare loss results.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cap="none" dirty="0" smtClean="0">
                <a:latin typeface="Arial Black"/>
                <a:cs typeface="Arial Black"/>
              </a:rPr>
              <a:t>WHAT IS THE THE VALUE OF UNDERLYING DATA IN A COMPLEX ADAPTIVE SYSTEM?</a:t>
            </a:r>
            <a:endParaRPr lang="en-US" b="0" dirty="0" smtClean="0">
              <a:solidFill>
                <a:srgbClr val="000000"/>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4DECDB50-2CB9-7E4D-85AE-6B22DB738B36}" type="slidenum">
              <a:rPr lang="en-US" smtClean="0"/>
              <a:t>23</a:t>
            </a:fld>
            <a:endParaRPr lang="en-US"/>
          </a:p>
        </p:txBody>
      </p:sp>
    </p:spTree>
    <p:extLst>
      <p:ext uri="{BB962C8B-B14F-4D97-AF65-F5344CB8AC3E}">
        <p14:creationId xmlns:p14="http://schemas.microsoft.com/office/powerpoint/2010/main" val="2344019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154" rtl="0" eaLnBrk="0" fontAlgn="base" latinLnBrk="0" hangingPunct="0">
              <a:lnSpc>
                <a:spcPct val="100000"/>
              </a:lnSpc>
              <a:spcBef>
                <a:spcPct val="30000"/>
              </a:spcBef>
              <a:spcAft>
                <a:spcPct val="0"/>
              </a:spcAft>
              <a:buClrTx/>
              <a:buSzTx/>
              <a:buFontTx/>
              <a:buNone/>
              <a:tabLst/>
              <a:defRPr/>
            </a:pPr>
            <a:r>
              <a:rPr lang="en-US" dirty="0" smtClean="0"/>
              <a:t>Diversity of Interactions matter more than the size of the data. </a:t>
            </a:r>
          </a:p>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24</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25</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www.opendatanow.com</a:t>
            </a:r>
            <a:r>
              <a:rPr lang="en-US" dirty="0" smtClean="0"/>
              <a:t>/about-</a:t>
            </a:r>
            <a:r>
              <a:rPr lang="en-US" dirty="0" err="1" smtClean="0"/>
              <a:t>joel</a:t>
            </a:r>
            <a:r>
              <a:rPr lang="en-US" dirty="0" smtClean="0"/>
              <a:t>-</a:t>
            </a:r>
            <a:r>
              <a:rPr lang="en-US" dirty="0" err="1" smtClean="0"/>
              <a:t>gurin</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26</a:t>
            </a:fld>
            <a:endParaRPr lang="en-US" dirty="0"/>
          </a:p>
        </p:txBody>
      </p:sp>
    </p:spTree>
    <p:extLst>
      <p:ext uri="{BB962C8B-B14F-4D97-AF65-F5344CB8AC3E}">
        <p14:creationId xmlns:p14="http://schemas.microsoft.com/office/powerpoint/2010/main" val="8518662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http://www.opendata500.com/</a:t>
            </a:r>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27</a:t>
            </a:fld>
            <a:endParaRPr lang="en-US" dirty="0"/>
          </a:p>
        </p:txBody>
      </p:sp>
    </p:spTree>
    <p:extLst>
      <p:ext uri="{BB962C8B-B14F-4D97-AF65-F5344CB8AC3E}">
        <p14:creationId xmlns:p14="http://schemas.microsoft.com/office/powerpoint/2010/main" val="166414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28</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29</a:t>
            </a:fld>
            <a:endParaRPr lang="en-US" dirty="0"/>
          </a:p>
        </p:txBody>
      </p:sp>
    </p:spTree>
    <p:extLst>
      <p:ext uri="{BB962C8B-B14F-4D97-AF65-F5344CB8AC3E}">
        <p14:creationId xmlns:p14="http://schemas.microsoft.com/office/powerpoint/2010/main" val="1169959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30</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www.tidepool.org</a:t>
            </a:r>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31</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static.ddmcdn.com</a:t>
            </a:r>
            <a:r>
              <a:rPr lang="en-US" dirty="0" smtClean="0"/>
              <a:t>/gif/storymaker-cave-paintings-artists-1111160-514x268.</a:t>
            </a:r>
            <a:r>
              <a:rPr lang="en-US" dirty="0" smtClean="0"/>
              <a:t>jpg</a:t>
            </a:r>
          </a:p>
          <a:p>
            <a:r>
              <a:rPr lang="en-US" dirty="0" err="1" smtClean="0"/>
              <a:t>Cueva</a:t>
            </a:r>
            <a:r>
              <a:rPr lang="en-US" dirty="0" smtClean="0"/>
              <a:t> de </a:t>
            </a:r>
            <a:r>
              <a:rPr lang="en-US" dirty="0" err="1" smtClean="0"/>
              <a:t>las</a:t>
            </a:r>
            <a:r>
              <a:rPr lang="en-US" dirty="0" smtClean="0"/>
              <a:t> Manos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5</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Yale University Open Data Access (YODA) Project</a:t>
            </a:r>
          </a:p>
          <a:p>
            <a:r>
              <a:rPr lang="en-US" dirty="0" smtClean="0"/>
              <a:t>Center for Outcomes Research &amp; Evaluation (CORE)</a:t>
            </a:r>
          </a:p>
          <a:p>
            <a:r>
              <a:rPr lang="en-US" dirty="0" smtClean="0"/>
              <a:t>http://</a:t>
            </a:r>
            <a:r>
              <a:rPr lang="en-US" dirty="0" err="1" smtClean="0"/>
              <a:t>www.rsc.org</a:t>
            </a:r>
            <a:r>
              <a:rPr lang="en-US" dirty="0" smtClean="0"/>
              <a:t>/</a:t>
            </a:r>
            <a:r>
              <a:rPr lang="en-US" dirty="0" err="1" smtClean="0"/>
              <a:t>chemistryworld</a:t>
            </a:r>
            <a:r>
              <a:rPr lang="en-US" dirty="0" smtClean="0"/>
              <a:t>/2014/02/</a:t>
            </a:r>
            <a:r>
              <a:rPr lang="en-US" dirty="0" err="1" smtClean="0"/>
              <a:t>jj</a:t>
            </a:r>
            <a:r>
              <a:rPr lang="en-US" dirty="0" smtClean="0"/>
              <a:t>-trial-data-independent-hands</a:t>
            </a:r>
          </a:p>
          <a:p>
            <a:r>
              <a:rPr lang="en-US" dirty="0" err="1" smtClean="0"/>
              <a:t>evertheless</a:t>
            </a:r>
            <a:r>
              <a:rPr lang="en-US" dirty="0" smtClean="0"/>
              <a:t>, </a:t>
            </a:r>
            <a:r>
              <a:rPr lang="en-US" dirty="0" err="1" smtClean="0"/>
              <a:t>Krumholz</a:t>
            </a:r>
            <a:r>
              <a:rPr lang="en-US" dirty="0" smtClean="0"/>
              <a:t> stresses that YODA’s advantage lies in its credibility as an independent body that will not impede access to data, but will ensure its responsible use. ‘People should follow a process, putting in proposals, getting feedback, having proposals posted online, having user identities, funding, conflicts of interest shown,’ he asserts. ‘We have to track the experience with this and what insights are produced.’</a:t>
            </a:r>
          </a:p>
          <a:p>
            <a:r>
              <a:rPr lang="en-US" dirty="0" smtClean="0"/>
              <a:t>http://</a:t>
            </a:r>
            <a:r>
              <a:rPr lang="en-US" dirty="0" err="1" smtClean="0"/>
              <a:t>www.nytimes.com</a:t>
            </a:r>
            <a:r>
              <a:rPr lang="en-US" dirty="0" smtClean="0"/>
              <a:t>/2014/02/03/opinion/</a:t>
            </a:r>
            <a:r>
              <a:rPr lang="en-US" dirty="0" err="1" smtClean="0"/>
              <a:t>give-the-data-to-the-people.html?_r</a:t>
            </a:r>
            <a:r>
              <a:rPr lang="en-US" dirty="0" smtClean="0"/>
              <a:t>=3</a:t>
            </a:r>
          </a:p>
          <a:p>
            <a:r>
              <a:rPr lang="en-US" dirty="0" smtClean="0"/>
              <a:t>In 2011, YODA struck a deal with Medtronic to release all the data on one of its products — a device that stimulates the production of bone. At the time, questions had been raised about the device’s safety, including whether it caused cancer, and about the conflicts of interests of some of the company’s researchers. Medtronic made the unusual decision to respond to the debate by releasing the device’s data for independent review. We commissioned and then published two independent reviews of the data, and now have made them globally available.</a:t>
            </a:r>
          </a:p>
          <a:p>
            <a:r>
              <a:rPr lang="en-US" dirty="0" smtClean="0"/>
              <a:t>http://</a:t>
            </a:r>
            <a:r>
              <a:rPr lang="en-US" dirty="0" err="1" smtClean="0"/>
              <a:t>recode.net</a:t>
            </a:r>
            <a:r>
              <a:rPr lang="en-US" dirty="0" smtClean="0"/>
              <a:t>/2014/02/01/</a:t>
            </a:r>
            <a:r>
              <a:rPr lang="en-US" dirty="0" err="1" smtClean="0"/>
              <a:t>microsoft</a:t>
            </a:r>
            <a:r>
              <a:rPr lang="en-US" dirty="0" smtClean="0"/>
              <a:t>-adds-momentum-to-open-science/</a:t>
            </a:r>
          </a:p>
          <a:p>
            <a:r>
              <a:rPr lang="en-US" dirty="0" smtClean="0"/>
              <a:t>Momentum continues to build behind the “open science movement,” propelling the debate over publication of scholarly works and the scientific process itself.</a:t>
            </a:r>
          </a:p>
          <a:p>
            <a:endParaRPr lang="en-US" dirty="0" smtClean="0"/>
          </a:p>
          <a:p>
            <a:r>
              <a:rPr lang="en-US" dirty="0" smtClean="0"/>
              <a:t>Last week, Microsoft Research announced it was adopting a policy that allows it to retain a license for research submitted to conferences or publishers in order to post it to a freely accessible online site as well. </a:t>
            </a:r>
          </a:p>
          <a:p>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32</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154" rtl="0" eaLnBrk="0" fontAlgn="base" latinLnBrk="0" hangingPunct="0">
              <a:lnSpc>
                <a:spcPct val="100000"/>
              </a:lnSpc>
              <a:spcBef>
                <a:spcPct val="30000"/>
              </a:spcBef>
              <a:spcAft>
                <a:spcPct val="0"/>
              </a:spcAft>
              <a:buClrTx/>
              <a:buSzTx/>
              <a:buFontTx/>
              <a:buNone/>
              <a:tabLst/>
              <a:defRPr/>
            </a:pPr>
            <a:r>
              <a:rPr lang="en-US" dirty="0" smtClean="0"/>
              <a:t>Iodine combines large healthcare datasets with a user's individual needs and background to create a personalized resource for better understanding </a:t>
            </a:r>
          </a:p>
          <a:p>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33</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http://rack.1.mshcdn.com/media/ZgkyMDE0LzAyLzAyLzc2L1BTSnNzMy4xNDI4Mi5qcGcKcAl0aHVtYgk1NzV4MzIzIwplCWpwZw/7d821f93/d9f/PSJss3.jpg</a:t>
            </a:r>
          </a:p>
          <a:p>
            <a:r>
              <a:rPr lang="en-US" dirty="0" smtClean="0"/>
              <a:t>http://</a:t>
            </a:r>
            <a:r>
              <a:rPr lang="en-US" dirty="0" err="1" smtClean="0"/>
              <a:t>online.wsj.com</a:t>
            </a:r>
            <a:r>
              <a:rPr lang="en-US" dirty="0" smtClean="0"/>
              <a:t>/news/articles/SB10001424052702303519404579353442155924498</a:t>
            </a:r>
          </a:p>
          <a:p>
            <a:r>
              <a:rPr lang="en-US" dirty="0" smtClean="0"/>
              <a:t>Ten rivals join with NIH to search for new drugs </a:t>
            </a:r>
          </a:p>
          <a:p>
            <a:r>
              <a:rPr lang="en-US" dirty="0" smtClean="0"/>
              <a:t>Under a five-year collaboration to be announced on Tuesday, the companies and the National Institutes of Health have agreed to share scientists, tissue and blood samples, and data. They aim to decipher the biology behind Alzheimer's, Type 2 diabetes, rheumatoid arthritis and lupus, and to thereby identify targets for new drugs.</a:t>
            </a:r>
          </a:p>
          <a:p>
            <a:r>
              <a:rPr lang="en-US" dirty="0" smtClean="0"/>
              <a:t>Deciphering them "could not be done by any single organization. Even the NIH, with all of its might, doesn't have all of the solutions inside it. And no one company can do it."</a:t>
            </a:r>
          </a:p>
          <a:p>
            <a:r>
              <a:rPr lang="en-US" dirty="0" smtClean="0"/>
              <a:t>The pact also marks a new stage in the industry's evolution toward openness. In recent years, companies have become more willing to share resources in research pacts with government and academic labs—and with one another—on specific diseases. Most pacts, however, give the participants any rights to findings, rather than making them open to anyone as the new NIH project does.</a:t>
            </a:r>
          </a:p>
          <a:p>
            <a:r>
              <a:rPr lang="en-US" dirty="0" smtClean="0"/>
              <a:t>Taking a page from the "open-source" movement that has swept the software world, the group will share all findings with the public, for anyone to use freely to conduct their own experiments.</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34</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http://9to5mac.com/2014/01/31/iwatch-ios-8-apple-sets-out-to-redefine-mobile-health-fitness-tracking/</a:t>
            </a:r>
          </a:p>
          <a:p>
            <a:r>
              <a:rPr lang="en-US" dirty="0" smtClean="0"/>
              <a:t>Besides fitness tracking, a marquee feature of “</a:t>
            </a:r>
            <a:r>
              <a:rPr lang="en-US" dirty="0" err="1" smtClean="0"/>
              <a:t>Healthbook</a:t>
            </a:r>
            <a:r>
              <a:rPr lang="en-US" dirty="0" smtClean="0"/>
              <a:t>” will be the ability to monitor a user’s vital signs.</a:t>
            </a:r>
          </a:p>
          <a:p>
            <a:endParaRPr lang="en-US" dirty="0" smtClean="0"/>
          </a:p>
          <a:p>
            <a:r>
              <a:rPr lang="en-US" dirty="0" smtClean="0"/>
              <a:t>The application will be able to track a person’s blood pressure, hydration levels, heart rate, and potentially several other blood-related data points, such as glucose levels, according to our sources.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35</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www.avc.com</a:t>
            </a:r>
            <a:r>
              <a:rPr lang="en-US" dirty="0" smtClean="0"/>
              <a:t>/</a:t>
            </a:r>
            <a:r>
              <a:rPr lang="en-US" dirty="0" err="1" smtClean="0"/>
              <a:t>a_vc</a:t>
            </a:r>
            <a:r>
              <a:rPr lang="en-US" dirty="0" smtClean="0"/>
              <a:t>/2014/02/ios8-health-data-and-open-data.html</a:t>
            </a:r>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36</a:t>
            </a:fld>
            <a:endParaRPr lang="en-US" dirty="0"/>
          </a:p>
        </p:txBody>
      </p:sp>
    </p:spTree>
    <p:extLst>
      <p:ext uri="{BB962C8B-B14F-4D97-AF65-F5344CB8AC3E}">
        <p14:creationId xmlns:p14="http://schemas.microsoft.com/office/powerpoint/2010/main" val="30924661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37</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a:t>
            </a:r>
            <a:r>
              <a:rPr lang="en-US" dirty="0" err="1" smtClean="0"/>
              <a:t>www.fastcoexist.com</a:t>
            </a:r>
            <a:r>
              <a:rPr lang="en-US" dirty="0" smtClean="0"/>
              <a:t>/3025392/watch-60-years-of-climate-change-in-15-seconds</a:t>
            </a:r>
            <a:endParaRPr lang="en-US" dirty="0"/>
          </a:p>
        </p:txBody>
      </p:sp>
      <p:sp>
        <p:nvSpPr>
          <p:cNvPr id="4" name="Slide Number Placeholder 3"/>
          <p:cNvSpPr>
            <a:spLocks noGrp="1"/>
          </p:cNvSpPr>
          <p:nvPr>
            <p:ph type="sldNum" sz="quarter" idx="10"/>
          </p:nvPr>
        </p:nvSpPr>
        <p:spPr/>
        <p:txBody>
          <a:bodyPr/>
          <a:lstStyle/>
          <a:p>
            <a:fld id="{D6CA8C2B-DC9F-DD4C-A862-0B821305A47B}" type="slidenum">
              <a:rPr lang="en-US" smtClean="0"/>
              <a:t>38</a:t>
            </a:fld>
            <a:endParaRPr lang="en-US"/>
          </a:p>
        </p:txBody>
      </p:sp>
    </p:spTree>
    <p:extLst>
      <p:ext uri="{BB962C8B-B14F-4D97-AF65-F5344CB8AC3E}">
        <p14:creationId xmlns:p14="http://schemas.microsoft.com/office/powerpoint/2010/main" val="155315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http://</a:t>
            </a:r>
            <a:r>
              <a:rPr lang="en-US" sz="1200" kern="1200" dirty="0" err="1" smtClean="0">
                <a:solidFill>
                  <a:schemeClr val="tx1"/>
                </a:solidFill>
                <a:effectLst/>
                <a:latin typeface="+mn-lt"/>
                <a:ea typeface="ＭＳ Ｐゴシック" pitchFamily="-65" charset="-128"/>
                <a:cs typeface="ＭＳ Ｐゴシック" pitchFamily="-65" charset="-128"/>
              </a:rPr>
              <a:t>i-cias.com</a:t>
            </a:r>
            <a:r>
              <a:rPr lang="en-US" sz="1200" kern="1200" dirty="0" smtClean="0">
                <a:solidFill>
                  <a:schemeClr val="tx1"/>
                </a:solidFill>
                <a:effectLst/>
                <a:latin typeface="+mn-lt"/>
                <a:ea typeface="ＭＳ Ｐゴシック" pitchFamily="-65" charset="-128"/>
                <a:cs typeface="ＭＳ Ｐゴシック" pitchFamily="-65" charset="-128"/>
              </a:rPr>
              <a:t>/</a:t>
            </a:r>
            <a:r>
              <a:rPr lang="en-US" sz="1200" kern="1200" dirty="0" err="1" smtClean="0">
                <a:solidFill>
                  <a:schemeClr val="tx1"/>
                </a:solidFill>
                <a:effectLst/>
                <a:latin typeface="+mn-lt"/>
                <a:ea typeface="ＭＳ Ｐゴシック" pitchFamily="-65" charset="-128"/>
                <a:cs typeface="ＭＳ Ｐゴシック" pitchFamily="-65" charset="-128"/>
              </a:rPr>
              <a:t>e.o</a:t>
            </a:r>
            <a:r>
              <a:rPr lang="en-US" sz="1200" kern="1200" dirty="0" smtClean="0">
                <a:solidFill>
                  <a:schemeClr val="tx1"/>
                </a:solidFill>
                <a:effectLst/>
                <a:latin typeface="+mn-lt"/>
                <a:ea typeface="ＭＳ Ｐゴシック" pitchFamily="-65" charset="-128"/>
                <a:cs typeface="ＭＳ Ｐゴシック" pitchFamily="-65" charset="-128"/>
              </a:rPr>
              <a:t>/slides/cuneiform01.jpg</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pitchFamily="-65" charset="-128"/>
                <a:cs typeface="ＭＳ Ｐゴシック" pitchFamily="-65" charset="-128"/>
              </a:rPr>
              <a:t>Sumerian writing was established in Mesopotamia around 3500BC, and, alongside Egyptian hieroglyphics in the same period, began to record all kinds of data from government taxes to schooling and religious rites.</a:t>
            </a:r>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6</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7</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rgbClr val="262222"/>
                </a:solidFill>
              </a:rPr>
              <a:t>Dr.</a:t>
            </a:r>
            <a:r>
              <a:rPr lang="en-US" baseline="0" dirty="0" smtClean="0">
                <a:solidFill>
                  <a:srgbClr val="262222"/>
                </a:solidFill>
              </a:rPr>
              <a:t> </a:t>
            </a:r>
            <a:r>
              <a:rPr lang="en-US" dirty="0" smtClean="0">
                <a:solidFill>
                  <a:srgbClr val="262222"/>
                </a:solidFill>
              </a:rPr>
              <a:t>John Snow: 1854</a:t>
            </a:r>
            <a:r>
              <a:rPr lang="en-US" baseline="0" dirty="0" smtClean="0">
                <a:solidFill>
                  <a:srgbClr val="262222"/>
                </a:solidFill>
              </a:rPr>
              <a:t> Major event in the history of pubic health and </a:t>
            </a:r>
            <a:r>
              <a:rPr lang="en-US" baseline="0" dirty="0" err="1" smtClean="0">
                <a:solidFill>
                  <a:srgbClr val="262222"/>
                </a:solidFill>
              </a:rPr>
              <a:t>georgraphy</a:t>
            </a:r>
            <a:r>
              <a:rPr lang="en-US" baseline="0" dirty="0" smtClean="0">
                <a:solidFill>
                  <a:srgbClr val="262222"/>
                </a:solidFill>
              </a:rPr>
              <a:t> and a founding moment in epidemiology -  </a:t>
            </a:r>
            <a:r>
              <a:rPr lang="en-US" dirty="0" smtClean="0">
                <a:solidFill>
                  <a:srgbClr val="262222"/>
                </a:solidFill>
              </a:rPr>
              <a:t>used a dot map to</a:t>
            </a:r>
            <a:r>
              <a:rPr lang="en-US" baseline="0" dirty="0" smtClean="0">
                <a:solidFill>
                  <a:srgbClr val="262222"/>
                </a:solidFill>
              </a:rPr>
              <a:t> illustrate the cluster of cholera cases around the pump. He used stats to illustrate the connection between the quality of the water source and cholera cases, showing that that </a:t>
            </a:r>
            <a:r>
              <a:rPr lang="en-US" baseline="0" dirty="0" err="1" smtClean="0">
                <a:solidFill>
                  <a:srgbClr val="262222"/>
                </a:solidFill>
              </a:rPr>
              <a:t>Southwark</a:t>
            </a:r>
            <a:r>
              <a:rPr lang="en-US" baseline="0" dirty="0" smtClean="0">
                <a:solidFill>
                  <a:srgbClr val="262222"/>
                </a:solidFill>
              </a:rPr>
              <a:t> and Vauxhall Waterworks Company was taking water from sewage-polluted sections </a:t>
            </a:r>
            <a:r>
              <a:rPr lang="en-US" baseline="0" dirty="0" err="1" smtClean="0">
                <a:solidFill>
                  <a:srgbClr val="262222"/>
                </a:solidFill>
              </a:rPr>
              <a:t>ofthe</a:t>
            </a:r>
            <a:r>
              <a:rPr lang="en-US" baseline="0" dirty="0" smtClean="0">
                <a:solidFill>
                  <a:srgbClr val="262222"/>
                </a:solidFill>
              </a:rPr>
              <a:t> </a:t>
            </a:r>
            <a:r>
              <a:rPr lang="en-US" baseline="0" dirty="0" smtClean="0">
                <a:solidFill>
                  <a:srgbClr val="262222"/>
                </a:solidFill>
              </a:rPr>
              <a:t>Thames and delivering the water to homes, leading to an increased incidence of cholera. </a:t>
            </a:r>
            <a:endParaRPr lang="en-US" dirty="0">
              <a:solidFill>
                <a:srgbClr val="262222"/>
              </a:solidFill>
            </a:endParaRPr>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8</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rgbClr val="262222"/>
                </a:solidFill>
              </a:rPr>
              <a:t>https://</a:t>
            </a:r>
            <a:r>
              <a:rPr lang="en-US" dirty="0" err="1" smtClean="0">
                <a:solidFill>
                  <a:srgbClr val="262222"/>
                </a:solidFill>
              </a:rPr>
              <a:t>www.msu.edu</a:t>
            </a:r>
            <a:r>
              <a:rPr lang="en-US" dirty="0" smtClean="0">
                <a:solidFill>
                  <a:srgbClr val="262222"/>
                </a:solidFill>
              </a:rPr>
              <a:t>/course/</a:t>
            </a:r>
            <a:r>
              <a:rPr lang="en-US" dirty="0" err="1" smtClean="0">
                <a:solidFill>
                  <a:srgbClr val="262222"/>
                </a:solidFill>
              </a:rPr>
              <a:t>lbs</a:t>
            </a:r>
            <a:r>
              <a:rPr lang="en-US" dirty="0" smtClean="0">
                <a:solidFill>
                  <a:srgbClr val="262222"/>
                </a:solidFill>
              </a:rPr>
              <a:t>/126/lectures/images/</a:t>
            </a:r>
            <a:r>
              <a:rPr lang="en-US" dirty="0" err="1" smtClean="0">
                <a:solidFill>
                  <a:srgbClr val="262222"/>
                </a:solidFill>
              </a:rPr>
              <a:t>babbage.jpg</a:t>
            </a:r>
            <a:endParaRPr lang="en-US" dirty="0">
              <a:solidFill>
                <a:srgbClr val="262222"/>
              </a:solidFill>
            </a:endParaRPr>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9</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solidFill>
                  <a:srgbClr val="262222"/>
                </a:solidFill>
              </a:rPr>
              <a:t>https://</a:t>
            </a:r>
            <a:r>
              <a:rPr lang="en-US" dirty="0" err="1" smtClean="0">
                <a:solidFill>
                  <a:srgbClr val="262222"/>
                </a:solidFill>
              </a:rPr>
              <a:t>www.msu.edu</a:t>
            </a:r>
            <a:r>
              <a:rPr lang="en-US" dirty="0" smtClean="0">
                <a:solidFill>
                  <a:srgbClr val="262222"/>
                </a:solidFill>
              </a:rPr>
              <a:t>/course/</a:t>
            </a:r>
            <a:r>
              <a:rPr lang="en-US" dirty="0" err="1" smtClean="0">
                <a:solidFill>
                  <a:srgbClr val="262222"/>
                </a:solidFill>
              </a:rPr>
              <a:t>lbs</a:t>
            </a:r>
            <a:r>
              <a:rPr lang="en-US" dirty="0" smtClean="0">
                <a:solidFill>
                  <a:srgbClr val="262222"/>
                </a:solidFill>
              </a:rPr>
              <a:t>/126/lectures/images/</a:t>
            </a:r>
            <a:r>
              <a:rPr lang="en-US" dirty="0" err="1" smtClean="0">
                <a:solidFill>
                  <a:srgbClr val="262222"/>
                </a:solidFill>
              </a:rPr>
              <a:t>babbage.jpg</a:t>
            </a:r>
            <a:endParaRPr lang="en-US" dirty="0">
              <a:solidFill>
                <a:srgbClr val="262222"/>
              </a:solidFill>
            </a:endParaRPr>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10</a:t>
            </a:fld>
            <a:endParaRPr lang="en-US" dirty="0"/>
          </a:p>
        </p:txBody>
      </p:sp>
    </p:spTree>
    <p:extLst>
      <p:ext uri="{BB962C8B-B14F-4D97-AF65-F5344CB8AC3E}">
        <p14:creationId xmlns:p14="http://schemas.microsoft.com/office/powerpoint/2010/main" val="2453740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EF67005-C6F3-B942-92D0-051FCE74AF99}" type="slidenum">
              <a:rPr lang="en-US" smtClean="0"/>
              <a:pPr>
                <a:defRPr/>
              </a:pPr>
              <a:t>11</a:t>
            </a:fld>
            <a:endParaRPr lang="en-US" dirty="0"/>
          </a:p>
        </p:txBody>
      </p:sp>
    </p:spTree>
    <p:extLst>
      <p:ext uri="{BB962C8B-B14F-4D97-AF65-F5344CB8AC3E}">
        <p14:creationId xmlns:p14="http://schemas.microsoft.com/office/powerpoint/2010/main" val="245374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itle slide">
    <p:spTree>
      <p:nvGrpSpPr>
        <p:cNvPr id="1" name=""/>
        <p:cNvGrpSpPr/>
        <p:nvPr/>
      </p:nvGrpSpPr>
      <p:grpSpPr>
        <a:xfrm>
          <a:off x="0" y="0"/>
          <a:ext cx="0" cy="0"/>
          <a:chOff x="0" y="0"/>
          <a:chExt cx="0" cy="0"/>
        </a:xfrm>
      </p:grpSpPr>
      <p:sp>
        <p:nvSpPr>
          <p:cNvPr id="3" name="Rectangle 2"/>
          <p:cNvSpPr/>
          <p:nvPr userDrawn="1"/>
        </p:nvSpPr>
        <p:spPr>
          <a:xfrm>
            <a:off x="-26736" y="-26735"/>
            <a:ext cx="9237579" cy="6951579"/>
          </a:xfrm>
          <a:prstGeom prst="rect">
            <a:avLst/>
          </a:prstGeom>
          <a:solidFill>
            <a:srgbClr val="BF311A"/>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2" name="Title 1"/>
          <p:cNvSpPr>
            <a:spLocks noGrp="1"/>
          </p:cNvSpPr>
          <p:nvPr>
            <p:ph type="title" hasCustomPrompt="1"/>
          </p:nvPr>
        </p:nvSpPr>
        <p:spPr>
          <a:xfrm>
            <a:off x="549564" y="1801082"/>
            <a:ext cx="6210443" cy="2370667"/>
          </a:xfrm>
        </p:spPr>
        <p:txBody>
          <a:bodyPr lIns="0" tIns="0" rIns="0" bIns="0" anchor="t" anchorCtr="0"/>
          <a:lstStyle>
            <a:lvl1pPr algn="l">
              <a:lnSpc>
                <a:spcPct val="80000"/>
              </a:lnSpc>
              <a:defRPr sz="7200" b="1" baseline="0">
                <a:solidFill>
                  <a:schemeClr val="bg1"/>
                </a:solidFill>
                <a:latin typeface="Helvetica"/>
                <a:cs typeface="Helvetica"/>
              </a:defRPr>
            </a:lvl1pPr>
          </a:lstStyle>
          <a:p>
            <a:r>
              <a:rPr lang="en-US" dirty="0" smtClean="0"/>
              <a:t>SUPER HUGE </a:t>
            </a:r>
            <a:br>
              <a:rPr lang="en-US" dirty="0" smtClean="0"/>
            </a:br>
            <a:r>
              <a:rPr lang="en-US" dirty="0" smtClean="0"/>
              <a:t>TITLE HERE</a:t>
            </a:r>
            <a:endParaRPr lang="en-US" dirty="0"/>
          </a:p>
        </p:txBody>
      </p:sp>
      <p:sp>
        <p:nvSpPr>
          <p:cNvPr id="9" name="Text Placeholder 8"/>
          <p:cNvSpPr>
            <a:spLocks noGrp="1"/>
          </p:cNvSpPr>
          <p:nvPr>
            <p:ph type="body" sz="quarter" idx="13" hasCustomPrompt="1"/>
          </p:nvPr>
        </p:nvSpPr>
        <p:spPr>
          <a:xfrm>
            <a:off x="569433" y="534416"/>
            <a:ext cx="3325637" cy="811060"/>
          </a:xfrm>
          <a:prstGeom prst="rect">
            <a:avLst/>
          </a:prstGeom>
        </p:spPr>
        <p:txBody>
          <a:bodyPr vert="horz" lIns="0" tIns="0" rIns="0" bIns="0"/>
          <a:lstStyle>
            <a:lvl1pPr marL="0" indent="0">
              <a:buNone/>
              <a:defRPr sz="1400" b="0">
                <a:solidFill>
                  <a:srgbClr val="FFFFFF"/>
                </a:solidFill>
                <a:latin typeface="Helvetica"/>
                <a:cs typeface="Helvetica"/>
              </a:defRPr>
            </a:lvl1pPr>
            <a:lvl2pPr>
              <a:defRPr sz="1400">
                <a:solidFill>
                  <a:srgbClr val="FFFFFF"/>
                </a:solidFill>
                <a:latin typeface="Helvetica"/>
                <a:cs typeface="Helvetica"/>
              </a:defRPr>
            </a:lvl2pPr>
            <a:lvl3pPr>
              <a:defRPr sz="1400">
                <a:solidFill>
                  <a:srgbClr val="FFFFFF"/>
                </a:solidFill>
                <a:latin typeface="Helvetica"/>
                <a:cs typeface="Helvetica"/>
              </a:defRPr>
            </a:lvl3pPr>
            <a:lvl4pPr>
              <a:defRPr sz="1400">
                <a:solidFill>
                  <a:srgbClr val="FFFFFF"/>
                </a:solidFill>
                <a:latin typeface="Helvetica"/>
                <a:cs typeface="Helvetica"/>
              </a:defRPr>
            </a:lvl4pPr>
            <a:lvl5pPr>
              <a:defRPr sz="1400">
                <a:solidFill>
                  <a:srgbClr val="FFFFFF"/>
                </a:solidFill>
                <a:latin typeface="Helvetica"/>
                <a:cs typeface="Helvetica"/>
              </a:defRPr>
            </a:lvl5pPr>
          </a:lstStyle>
          <a:p>
            <a:pPr lvl="0"/>
            <a:r>
              <a:rPr lang="en-US" dirty="0" smtClean="0"/>
              <a:t>SECONDARY INFORMATION</a:t>
            </a:r>
            <a:endParaRPr lang="en-US"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38950" t="17921" r="37845" b="49582"/>
          <a:stretch/>
        </p:blipFill>
        <p:spPr>
          <a:xfrm>
            <a:off x="628323" y="5736866"/>
            <a:ext cx="661647" cy="714159"/>
          </a:xfrm>
          <a:prstGeom prst="rect">
            <a:avLst/>
          </a:prstGeom>
        </p:spPr>
      </p:pic>
      <p:grpSp>
        <p:nvGrpSpPr>
          <p:cNvPr id="13" name="Group 12"/>
          <p:cNvGrpSpPr/>
          <p:nvPr userDrawn="1"/>
        </p:nvGrpSpPr>
        <p:grpSpPr>
          <a:xfrm>
            <a:off x="1493538" y="6038049"/>
            <a:ext cx="6195733" cy="369332"/>
            <a:chOff x="1493535" y="5663738"/>
            <a:chExt cx="6195733" cy="369331"/>
          </a:xfrm>
        </p:grpSpPr>
        <p:sp>
          <p:nvSpPr>
            <p:cNvPr id="16" name="TextBox 15"/>
            <p:cNvSpPr txBox="1"/>
            <p:nvPr userDrawn="1"/>
          </p:nvSpPr>
          <p:spPr>
            <a:xfrm>
              <a:off x="1493535" y="5663738"/>
              <a:ext cx="6195733" cy="369331"/>
            </a:xfrm>
            <a:prstGeom prst="rect">
              <a:avLst/>
            </a:prstGeom>
            <a:noFill/>
          </p:spPr>
          <p:txBody>
            <a:bodyPr wrap="square" lIns="0" tIns="0" rIns="0" bIns="0" rtlCol="0">
              <a:spAutoFit/>
            </a:bodyPr>
            <a:lstStyle/>
            <a:p>
              <a:pPr marL="0" marR="0" indent="0" algn="l" defTabSz="457154" rtl="0" eaLnBrk="1" fontAlgn="base" latinLnBrk="0" hangingPunct="1">
                <a:lnSpc>
                  <a:spcPct val="100000"/>
                </a:lnSpc>
                <a:spcBef>
                  <a:spcPct val="0"/>
                </a:spcBef>
                <a:spcAft>
                  <a:spcPct val="0"/>
                </a:spcAft>
                <a:buClrTx/>
                <a:buSzTx/>
                <a:buFontTx/>
                <a:buNone/>
                <a:tabLst/>
                <a:defRPr/>
              </a:pPr>
              <a:r>
                <a:rPr lang="en-US" sz="1200" b="0" dirty="0" smtClean="0">
                  <a:solidFill>
                    <a:srgbClr val="FFFFFF"/>
                  </a:solidFill>
                  <a:latin typeface="Helvetica"/>
                  <a:cs typeface="Helvetica"/>
                </a:rPr>
                <a:t>LUMINARY LABS                  @JENVAN</a:t>
              </a:r>
              <a:r>
                <a:rPr lang="en-US" sz="1200" b="0" baseline="0" dirty="0" smtClean="0">
                  <a:solidFill>
                    <a:srgbClr val="FFFFFF"/>
                  </a:solidFill>
                  <a:latin typeface="Helvetica"/>
                  <a:cs typeface="Helvetica"/>
                </a:rPr>
                <a:t>DERMEER                     </a:t>
              </a:r>
              <a:r>
                <a:rPr lang="en-US" sz="1200" b="0" dirty="0" smtClean="0">
                  <a:solidFill>
                    <a:srgbClr val="FFFFFF"/>
                  </a:solidFill>
                  <a:latin typeface="Helvetica"/>
                  <a:cs typeface="Helvetica"/>
                </a:rPr>
                <a:t>@LUMINARYLABS</a:t>
              </a:r>
            </a:p>
            <a:p>
              <a:endParaRPr lang="en-US" sz="1200" b="0" dirty="0">
                <a:solidFill>
                  <a:srgbClr val="FFFFFF"/>
                </a:solidFill>
                <a:latin typeface="Helvetica"/>
                <a:cs typeface="Helvetica"/>
              </a:endParaRPr>
            </a:p>
          </p:txBody>
        </p:sp>
        <p:cxnSp>
          <p:nvCxnSpPr>
            <p:cNvPr id="12" name="Straight Connector 11"/>
            <p:cNvCxnSpPr/>
            <p:nvPr userDrawn="1"/>
          </p:nvCxnSpPr>
          <p:spPr>
            <a:xfrm>
              <a:off x="5472540" y="5689600"/>
              <a:ext cx="0" cy="181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912220" y="5689600"/>
              <a:ext cx="0" cy="181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lternate 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1" name="Picture Placeholder 5"/>
          <p:cNvSpPr>
            <a:spLocks noGrp="1"/>
          </p:cNvSpPr>
          <p:nvPr>
            <p:ph type="pic" sz="quarter" idx="14"/>
          </p:nvPr>
        </p:nvSpPr>
        <p:spPr>
          <a:xfrm>
            <a:off x="6010275" y="3341256"/>
            <a:ext cx="2589354" cy="2932544"/>
          </a:xfrm>
        </p:spPr>
        <p:txBody>
          <a:bodyPr/>
          <a:lstStyle/>
          <a:p>
            <a:endParaRPr lang="en-US"/>
          </a:p>
        </p:txBody>
      </p:sp>
      <p:sp>
        <p:nvSpPr>
          <p:cNvPr id="12" name="Picture Placeholder 5"/>
          <p:cNvSpPr>
            <a:spLocks noGrp="1"/>
          </p:cNvSpPr>
          <p:nvPr>
            <p:ph type="pic" sz="quarter" idx="15"/>
          </p:nvPr>
        </p:nvSpPr>
        <p:spPr>
          <a:xfrm>
            <a:off x="6015666" y="1376096"/>
            <a:ext cx="2589354" cy="1787358"/>
          </a:xfrm>
        </p:spPr>
        <p:txBody>
          <a:bodyPr/>
          <a:lstStyle/>
          <a:p>
            <a:endParaRPr lang="en-US"/>
          </a:p>
        </p:txBody>
      </p:sp>
      <p:sp>
        <p:nvSpPr>
          <p:cNvPr id="8" name="Content Placeholder 7"/>
          <p:cNvSpPr>
            <a:spLocks noGrp="1"/>
          </p:cNvSpPr>
          <p:nvPr>
            <p:ph sz="quarter" idx="16"/>
          </p:nvPr>
        </p:nvSpPr>
        <p:spPr>
          <a:xfrm>
            <a:off x="555625" y="1291841"/>
            <a:ext cx="5322888" cy="49133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2766874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lternate Title Page">
    <p:spTree>
      <p:nvGrpSpPr>
        <p:cNvPr id="1" name=""/>
        <p:cNvGrpSpPr/>
        <p:nvPr/>
      </p:nvGrpSpPr>
      <p:grpSpPr>
        <a:xfrm>
          <a:off x="0" y="0"/>
          <a:ext cx="0" cy="0"/>
          <a:chOff x="0" y="0"/>
          <a:chExt cx="0" cy="0"/>
        </a:xfrm>
      </p:grpSpPr>
      <p:sp>
        <p:nvSpPr>
          <p:cNvPr id="20" name="Picture Placeholder 5"/>
          <p:cNvSpPr>
            <a:spLocks noGrp="1"/>
          </p:cNvSpPr>
          <p:nvPr>
            <p:ph type="pic" sz="quarter" idx="22"/>
          </p:nvPr>
        </p:nvSpPr>
        <p:spPr>
          <a:xfrm>
            <a:off x="6696303" y="3309520"/>
            <a:ext cx="1912710" cy="1534161"/>
          </a:xfrm>
        </p:spPr>
        <p:txBody>
          <a:bodyPr/>
          <a:lstStyle/>
          <a:p>
            <a:endParaRPr lang="en-US"/>
          </a:p>
        </p:txBody>
      </p:sp>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6" name="Picture Placeholder 5"/>
          <p:cNvSpPr>
            <a:spLocks noGrp="1"/>
          </p:cNvSpPr>
          <p:nvPr>
            <p:ph type="pic" sz="quarter" idx="13"/>
          </p:nvPr>
        </p:nvSpPr>
        <p:spPr>
          <a:xfrm>
            <a:off x="559355" y="1376096"/>
            <a:ext cx="2589354" cy="1787358"/>
          </a:xfrm>
        </p:spPr>
        <p:txBody>
          <a:bodyPr/>
          <a:lstStyle/>
          <a:p>
            <a:endParaRPr lang="en-US" dirty="0"/>
          </a:p>
        </p:txBody>
      </p:sp>
      <p:sp>
        <p:nvSpPr>
          <p:cNvPr id="11" name="Picture Placeholder 5"/>
          <p:cNvSpPr>
            <a:spLocks noGrp="1"/>
          </p:cNvSpPr>
          <p:nvPr>
            <p:ph type="pic" sz="quarter" idx="14"/>
          </p:nvPr>
        </p:nvSpPr>
        <p:spPr>
          <a:xfrm>
            <a:off x="3287510" y="1376096"/>
            <a:ext cx="2589354" cy="1787358"/>
          </a:xfrm>
        </p:spPr>
        <p:txBody>
          <a:bodyPr/>
          <a:lstStyle/>
          <a:p>
            <a:endParaRPr lang="en-US"/>
          </a:p>
        </p:txBody>
      </p:sp>
      <p:sp>
        <p:nvSpPr>
          <p:cNvPr id="12" name="Picture Placeholder 5"/>
          <p:cNvSpPr>
            <a:spLocks noGrp="1"/>
          </p:cNvSpPr>
          <p:nvPr>
            <p:ph type="pic" sz="quarter" idx="15"/>
          </p:nvPr>
        </p:nvSpPr>
        <p:spPr>
          <a:xfrm>
            <a:off x="6015666" y="1376096"/>
            <a:ext cx="2589354" cy="1787358"/>
          </a:xfrm>
        </p:spPr>
        <p:txBody>
          <a:bodyPr/>
          <a:lstStyle/>
          <a:p>
            <a:endParaRPr lang="en-US"/>
          </a:p>
        </p:txBody>
      </p:sp>
      <p:sp>
        <p:nvSpPr>
          <p:cNvPr id="17" name="Picture Placeholder 5"/>
          <p:cNvSpPr>
            <a:spLocks noGrp="1"/>
          </p:cNvSpPr>
          <p:nvPr>
            <p:ph type="pic" sz="quarter" idx="19"/>
          </p:nvPr>
        </p:nvSpPr>
        <p:spPr>
          <a:xfrm>
            <a:off x="555626" y="3309520"/>
            <a:ext cx="1912710" cy="1534161"/>
          </a:xfrm>
        </p:spPr>
        <p:txBody>
          <a:bodyPr/>
          <a:lstStyle/>
          <a:p>
            <a:endParaRPr lang="en-US"/>
          </a:p>
        </p:txBody>
      </p:sp>
      <p:sp>
        <p:nvSpPr>
          <p:cNvPr id="18" name="Picture Placeholder 5"/>
          <p:cNvSpPr>
            <a:spLocks noGrp="1"/>
          </p:cNvSpPr>
          <p:nvPr>
            <p:ph type="pic" sz="quarter" idx="20"/>
          </p:nvPr>
        </p:nvSpPr>
        <p:spPr>
          <a:xfrm>
            <a:off x="2602518" y="3309520"/>
            <a:ext cx="1912710" cy="1534161"/>
          </a:xfrm>
        </p:spPr>
        <p:txBody>
          <a:bodyPr/>
          <a:lstStyle/>
          <a:p>
            <a:endParaRPr lang="en-US"/>
          </a:p>
        </p:txBody>
      </p:sp>
      <p:sp>
        <p:nvSpPr>
          <p:cNvPr id="19" name="Picture Placeholder 5"/>
          <p:cNvSpPr>
            <a:spLocks noGrp="1"/>
          </p:cNvSpPr>
          <p:nvPr>
            <p:ph type="pic" sz="quarter" idx="21"/>
          </p:nvPr>
        </p:nvSpPr>
        <p:spPr>
          <a:xfrm>
            <a:off x="4649410" y="3309520"/>
            <a:ext cx="1912710" cy="1534161"/>
          </a:xfrm>
        </p:spPr>
        <p:txBody>
          <a:bodyPr/>
          <a:lstStyle/>
          <a:p>
            <a:endParaRPr lang="en-US" dirty="0"/>
          </a:p>
        </p:txBody>
      </p:sp>
      <p:sp>
        <p:nvSpPr>
          <p:cNvPr id="13" name="Picture Placeholder 5"/>
          <p:cNvSpPr>
            <a:spLocks noGrp="1"/>
          </p:cNvSpPr>
          <p:nvPr>
            <p:ph type="pic" sz="quarter" idx="23"/>
          </p:nvPr>
        </p:nvSpPr>
        <p:spPr>
          <a:xfrm>
            <a:off x="555627" y="4989344"/>
            <a:ext cx="3962399" cy="1203643"/>
          </a:xfrm>
        </p:spPr>
        <p:txBody>
          <a:bodyPr/>
          <a:lstStyle/>
          <a:p>
            <a:endParaRPr lang="en-US"/>
          </a:p>
        </p:txBody>
      </p:sp>
      <p:sp>
        <p:nvSpPr>
          <p:cNvPr id="14" name="Picture Placeholder 5"/>
          <p:cNvSpPr>
            <a:spLocks noGrp="1"/>
          </p:cNvSpPr>
          <p:nvPr>
            <p:ph type="pic" sz="quarter" idx="24"/>
          </p:nvPr>
        </p:nvSpPr>
        <p:spPr>
          <a:xfrm>
            <a:off x="4650934" y="4989344"/>
            <a:ext cx="3962399" cy="1203643"/>
          </a:xfrm>
        </p:spPr>
        <p:txBody>
          <a:bodyPr/>
          <a:lstStyle/>
          <a:p>
            <a:endParaRPr lang="en-US"/>
          </a:p>
        </p:txBody>
      </p:sp>
      <p:sp>
        <p:nvSpPr>
          <p:cNvPr id="15"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53906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tall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5" name="Content Placeholder 6"/>
          <p:cNvSpPr>
            <a:spLocks noGrp="1"/>
          </p:cNvSpPr>
          <p:nvPr>
            <p:ph sz="quarter" idx="13" hasCustomPrompt="1"/>
          </p:nvPr>
        </p:nvSpPr>
        <p:spPr>
          <a:xfrm>
            <a:off x="561106" y="1318157"/>
            <a:ext cx="2586544"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42" name="Content Placeholder 6"/>
          <p:cNvSpPr>
            <a:spLocks noGrp="1"/>
          </p:cNvSpPr>
          <p:nvPr>
            <p:ph sz="quarter" idx="48"/>
          </p:nvPr>
        </p:nvSpPr>
        <p:spPr>
          <a:xfrm>
            <a:off x="555626" y="1586525"/>
            <a:ext cx="2593975" cy="4317466"/>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Content Placeholder 6"/>
          <p:cNvSpPr>
            <a:spLocks noGrp="1"/>
          </p:cNvSpPr>
          <p:nvPr>
            <p:ph sz="quarter" idx="49" hasCustomPrompt="1"/>
          </p:nvPr>
        </p:nvSpPr>
        <p:spPr>
          <a:xfrm>
            <a:off x="3290020" y="1318157"/>
            <a:ext cx="2586544"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1" name="Content Placeholder 6"/>
          <p:cNvSpPr>
            <a:spLocks noGrp="1"/>
          </p:cNvSpPr>
          <p:nvPr>
            <p:ph sz="quarter" idx="50"/>
          </p:nvPr>
        </p:nvSpPr>
        <p:spPr>
          <a:xfrm>
            <a:off x="3284541" y="1586525"/>
            <a:ext cx="2593975" cy="4317466"/>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Content Placeholder 6"/>
          <p:cNvSpPr>
            <a:spLocks noGrp="1"/>
          </p:cNvSpPr>
          <p:nvPr>
            <p:ph sz="quarter" idx="51" hasCustomPrompt="1"/>
          </p:nvPr>
        </p:nvSpPr>
        <p:spPr>
          <a:xfrm>
            <a:off x="6020520" y="1318157"/>
            <a:ext cx="2586544"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3" name="Content Placeholder 6"/>
          <p:cNvSpPr>
            <a:spLocks noGrp="1"/>
          </p:cNvSpPr>
          <p:nvPr>
            <p:ph sz="quarter" idx="52"/>
          </p:nvPr>
        </p:nvSpPr>
        <p:spPr>
          <a:xfrm>
            <a:off x="6015041" y="1586525"/>
            <a:ext cx="2593975" cy="4317466"/>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3256484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x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5" name="Content Placeholder 6"/>
          <p:cNvSpPr>
            <a:spLocks noGrp="1"/>
          </p:cNvSpPr>
          <p:nvPr>
            <p:ph sz="quarter" idx="13" hasCustomPrompt="1"/>
          </p:nvPr>
        </p:nvSpPr>
        <p:spPr>
          <a:xfrm>
            <a:off x="56110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5" name="Content Placeholder 6"/>
          <p:cNvSpPr>
            <a:spLocks noGrp="1"/>
          </p:cNvSpPr>
          <p:nvPr>
            <p:ph sz="quarter" idx="31" hasCustomPrompt="1"/>
          </p:nvPr>
        </p:nvSpPr>
        <p:spPr>
          <a:xfrm>
            <a:off x="261056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7" name="Content Placeholder 6"/>
          <p:cNvSpPr>
            <a:spLocks noGrp="1"/>
          </p:cNvSpPr>
          <p:nvPr>
            <p:ph sz="quarter" idx="33" hasCustomPrompt="1"/>
          </p:nvPr>
        </p:nvSpPr>
        <p:spPr>
          <a:xfrm>
            <a:off x="465526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9" name="Content Placeholder 6"/>
          <p:cNvSpPr>
            <a:spLocks noGrp="1"/>
          </p:cNvSpPr>
          <p:nvPr>
            <p:ph sz="quarter" idx="35" hasCustomPrompt="1"/>
          </p:nvPr>
        </p:nvSpPr>
        <p:spPr>
          <a:xfrm>
            <a:off x="6692900"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1" name="Content Placeholder 6"/>
          <p:cNvSpPr>
            <a:spLocks noGrp="1"/>
          </p:cNvSpPr>
          <p:nvPr>
            <p:ph sz="quarter" idx="37" hasCustomPrompt="1"/>
          </p:nvPr>
        </p:nvSpPr>
        <p:spPr>
          <a:xfrm>
            <a:off x="56110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3" name="Content Placeholder 6"/>
          <p:cNvSpPr>
            <a:spLocks noGrp="1"/>
          </p:cNvSpPr>
          <p:nvPr>
            <p:ph sz="quarter" idx="39" hasCustomPrompt="1"/>
          </p:nvPr>
        </p:nvSpPr>
        <p:spPr>
          <a:xfrm>
            <a:off x="26105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5" name="Content Placeholder 6"/>
          <p:cNvSpPr>
            <a:spLocks noGrp="1"/>
          </p:cNvSpPr>
          <p:nvPr>
            <p:ph sz="quarter" idx="41" hasCustomPrompt="1"/>
          </p:nvPr>
        </p:nvSpPr>
        <p:spPr>
          <a:xfrm>
            <a:off x="46552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7" name="Content Placeholder 6"/>
          <p:cNvSpPr>
            <a:spLocks noGrp="1"/>
          </p:cNvSpPr>
          <p:nvPr>
            <p:ph sz="quarter" idx="43" hasCustomPrompt="1"/>
          </p:nvPr>
        </p:nvSpPr>
        <p:spPr>
          <a:xfrm>
            <a:off x="6692900"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7" name="Content Placeholder 6"/>
          <p:cNvSpPr>
            <a:spLocks noGrp="1"/>
          </p:cNvSpPr>
          <p:nvPr>
            <p:ph sz="quarter" idx="44"/>
          </p:nvPr>
        </p:nvSpPr>
        <p:spPr>
          <a:xfrm>
            <a:off x="555625"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45"/>
          </p:nvPr>
        </p:nvSpPr>
        <p:spPr>
          <a:xfrm>
            <a:off x="2605087"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6"/>
          <p:cNvSpPr>
            <a:spLocks noGrp="1"/>
          </p:cNvSpPr>
          <p:nvPr>
            <p:ph sz="quarter" idx="46"/>
          </p:nvPr>
        </p:nvSpPr>
        <p:spPr>
          <a:xfrm>
            <a:off x="4645025"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Content Placeholder 6"/>
          <p:cNvSpPr>
            <a:spLocks noGrp="1"/>
          </p:cNvSpPr>
          <p:nvPr>
            <p:ph sz="quarter" idx="47"/>
          </p:nvPr>
        </p:nvSpPr>
        <p:spPr>
          <a:xfrm>
            <a:off x="6692900"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Placeholder 6"/>
          <p:cNvSpPr>
            <a:spLocks noGrp="1"/>
          </p:cNvSpPr>
          <p:nvPr>
            <p:ph sz="quarter" idx="48"/>
          </p:nvPr>
        </p:nvSpPr>
        <p:spPr>
          <a:xfrm>
            <a:off x="555625" y="1586527"/>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6"/>
          <p:cNvSpPr>
            <a:spLocks noGrp="1"/>
          </p:cNvSpPr>
          <p:nvPr>
            <p:ph sz="quarter" idx="49"/>
          </p:nvPr>
        </p:nvSpPr>
        <p:spPr>
          <a:xfrm>
            <a:off x="2605087" y="1586527"/>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50"/>
          </p:nvPr>
        </p:nvSpPr>
        <p:spPr>
          <a:xfrm>
            <a:off x="4645025" y="1586527"/>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51"/>
          </p:nvPr>
        </p:nvSpPr>
        <p:spPr>
          <a:xfrm>
            <a:off x="6692900" y="1586527"/>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670443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4 tall text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5" name="Content Placeholder 6"/>
          <p:cNvSpPr>
            <a:spLocks noGrp="1"/>
          </p:cNvSpPr>
          <p:nvPr>
            <p:ph sz="quarter" idx="13" hasCustomPrompt="1"/>
          </p:nvPr>
        </p:nvSpPr>
        <p:spPr>
          <a:xfrm>
            <a:off x="56110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5" name="Content Placeholder 6"/>
          <p:cNvSpPr>
            <a:spLocks noGrp="1"/>
          </p:cNvSpPr>
          <p:nvPr>
            <p:ph sz="quarter" idx="31" hasCustomPrompt="1"/>
          </p:nvPr>
        </p:nvSpPr>
        <p:spPr>
          <a:xfrm>
            <a:off x="261056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7" name="Content Placeholder 6"/>
          <p:cNvSpPr>
            <a:spLocks noGrp="1"/>
          </p:cNvSpPr>
          <p:nvPr>
            <p:ph sz="quarter" idx="33" hasCustomPrompt="1"/>
          </p:nvPr>
        </p:nvSpPr>
        <p:spPr>
          <a:xfrm>
            <a:off x="465526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9" name="Content Placeholder 6"/>
          <p:cNvSpPr>
            <a:spLocks noGrp="1"/>
          </p:cNvSpPr>
          <p:nvPr>
            <p:ph sz="quarter" idx="35" hasCustomPrompt="1"/>
          </p:nvPr>
        </p:nvSpPr>
        <p:spPr>
          <a:xfrm>
            <a:off x="6692900"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42" name="Content Placeholder 6"/>
          <p:cNvSpPr>
            <a:spLocks noGrp="1"/>
          </p:cNvSpPr>
          <p:nvPr>
            <p:ph sz="quarter" idx="48"/>
          </p:nvPr>
        </p:nvSpPr>
        <p:spPr>
          <a:xfrm>
            <a:off x="555625" y="1586525"/>
            <a:ext cx="1912938" cy="4317466"/>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6"/>
          <p:cNvSpPr>
            <a:spLocks noGrp="1"/>
          </p:cNvSpPr>
          <p:nvPr>
            <p:ph sz="quarter" idx="49"/>
          </p:nvPr>
        </p:nvSpPr>
        <p:spPr>
          <a:xfrm>
            <a:off x="2605087" y="1586525"/>
            <a:ext cx="1912938" cy="4317466"/>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4" name="Content Placeholder 6"/>
          <p:cNvSpPr>
            <a:spLocks noGrp="1"/>
          </p:cNvSpPr>
          <p:nvPr>
            <p:ph sz="quarter" idx="50"/>
          </p:nvPr>
        </p:nvSpPr>
        <p:spPr>
          <a:xfrm>
            <a:off x="4645025" y="1586525"/>
            <a:ext cx="1912938" cy="4317466"/>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51"/>
          </p:nvPr>
        </p:nvSpPr>
        <p:spPr>
          <a:xfrm>
            <a:off x="6692900" y="1586525"/>
            <a:ext cx="1912938" cy="4317466"/>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891131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column with pho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31" name="Content Placeholder 6"/>
          <p:cNvSpPr>
            <a:spLocks noGrp="1"/>
          </p:cNvSpPr>
          <p:nvPr>
            <p:ph sz="quarter" idx="37" hasCustomPrompt="1"/>
          </p:nvPr>
        </p:nvSpPr>
        <p:spPr>
          <a:xfrm>
            <a:off x="56110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3" name="Content Placeholder 6"/>
          <p:cNvSpPr>
            <a:spLocks noGrp="1"/>
          </p:cNvSpPr>
          <p:nvPr>
            <p:ph sz="quarter" idx="39" hasCustomPrompt="1"/>
          </p:nvPr>
        </p:nvSpPr>
        <p:spPr>
          <a:xfrm>
            <a:off x="26105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5" name="Content Placeholder 6"/>
          <p:cNvSpPr>
            <a:spLocks noGrp="1"/>
          </p:cNvSpPr>
          <p:nvPr>
            <p:ph sz="quarter" idx="41" hasCustomPrompt="1"/>
          </p:nvPr>
        </p:nvSpPr>
        <p:spPr>
          <a:xfrm>
            <a:off x="46552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7" name="Content Placeholder 6"/>
          <p:cNvSpPr>
            <a:spLocks noGrp="1"/>
          </p:cNvSpPr>
          <p:nvPr>
            <p:ph sz="quarter" idx="43" hasCustomPrompt="1"/>
          </p:nvPr>
        </p:nvSpPr>
        <p:spPr>
          <a:xfrm>
            <a:off x="6692900"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7" name="Content Placeholder 6"/>
          <p:cNvSpPr>
            <a:spLocks noGrp="1"/>
          </p:cNvSpPr>
          <p:nvPr>
            <p:ph sz="quarter" idx="44"/>
          </p:nvPr>
        </p:nvSpPr>
        <p:spPr>
          <a:xfrm>
            <a:off x="555625"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45"/>
          </p:nvPr>
        </p:nvSpPr>
        <p:spPr>
          <a:xfrm>
            <a:off x="2605087"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6"/>
          <p:cNvSpPr>
            <a:spLocks noGrp="1"/>
          </p:cNvSpPr>
          <p:nvPr>
            <p:ph sz="quarter" idx="46"/>
          </p:nvPr>
        </p:nvSpPr>
        <p:spPr>
          <a:xfrm>
            <a:off x="4645025"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Content Placeholder 6"/>
          <p:cNvSpPr>
            <a:spLocks noGrp="1"/>
          </p:cNvSpPr>
          <p:nvPr>
            <p:ph sz="quarter" idx="47"/>
          </p:nvPr>
        </p:nvSpPr>
        <p:spPr>
          <a:xfrm>
            <a:off x="6692900" y="3957188"/>
            <a:ext cx="1912938" cy="1730375"/>
          </a:xfrm>
        </p:spPr>
        <p:txBody>
          <a:bodyPr>
            <a:noAutofit/>
          </a:bodyPr>
          <a:lstStyle>
            <a:lvl1pPr>
              <a:defRPr sz="1100" b="0">
                <a:latin typeface="Baskerville"/>
                <a:cs typeface="Baskerville"/>
              </a:defRPr>
            </a:lvl1pPr>
            <a:lvl2pPr>
              <a:defRPr sz="1100" b="0">
                <a:latin typeface="Baskerville"/>
                <a:cs typeface="Baskerville"/>
              </a:defRPr>
            </a:lvl2pPr>
            <a:lvl3pPr>
              <a:defRPr sz="1100" b="0">
                <a:latin typeface="Baskerville"/>
                <a:cs typeface="Baskerville"/>
              </a:defRPr>
            </a:lvl3pPr>
            <a:lvl4pPr>
              <a:defRPr sz="1100" b="0">
                <a:latin typeface="Baskerville"/>
                <a:cs typeface="Baskerville"/>
              </a:defRPr>
            </a:lvl4pPr>
            <a:lvl5pPr>
              <a:defRPr sz="11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5"/>
          <p:cNvSpPr>
            <a:spLocks noGrp="1"/>
          </p:cNvSpPr>
          <p:nvPr>
            <p:ph type="pic" sz="quarter" idx="23"/>
          </p:nvPr>
        </p:nvSpPr>
        <p:spPr>
          <a:xfrm>
            <a:off x="555625" y="1374619"/>
            <a:ext cx="1912938" cy="2012051"/>
          </a:xfrm>
        </p:spPr>
        <p:txBody>
          <a:bodyPr/>
          <a:lstStyle/>
          <a:p>
            <a:endParaRPr lang="en-US"/>
          </a:p>
        </p:txBody>
      </p:sp>
      <p:sp>
        <p:nvSpPr>
          <p:cNvPr id="21" name="Picture Placeholder 5"/>
          <p:cNvSpPr>
            <a:spLocks noGrp="1"/>
          </p:cNvSpPr>
          <p:nvPr>
            <p:ph type="pic" sz="quarter" idx="48"/>
          </p:nvPr>
        </p:nvSpPr>
        <p:spPr>
          <a:xfrm>
            <a:off x="2605087" y="1374619"/>
            <a:ext cx="1912938" cy="2012051"/>
          </a:xfrm>
        </p:spPr>
        <p:txBody>
          <a:bodyPr/>
          <a:lstStyle/>
          <a:p>
            <a:endParaRPr lang="en-US"/>
          </a:p>
        </p:txBody>
      </p:sp>
      <p:sp>
        <p:nvSpPr>
          <p:cNvPr id="22" name="Picture Placeholder 5"/>
          <p:cNvSpPr>
            <a:spLocks noGrp="1"/>
          </p:cNvSpPr>
          <p:nvPr>
            <p:ph type="pic" sz="quarter" idx="49"/>
          </p:nvPr>
        </p:nvSpPr>
        <p:spPr>
          <a:xfrm>
            <a:off x="4645025" y="1374619"/>
            <a:ext cx="1912938" cy="2012051"/>
          </a:xfrm>
        </p:spPr>
        <p:txBody>
          <a:bodyPr/>
          <a:lstStyle/>
          <a:p>
            <a:endParaRPr lang="en-US"/>
          </a:p>
        </p:txBody>
      </p:sp>
      <p:sp>
        <p:nvSpPr>
          <p:cNvPr id="23" name="Picture Placeholder 5"/>
          <p:cNvSpPr>
            <a:spLocks noGrp="1"/>
          </p:cNvSpPr>
          <p:nvPr>
            <p:ph type="pic" sz="quarter" idx="50"/>
          </p:nvPr>
        </p:nvSpPr>
        <p:spPr>
          <a:xfrm>
            <a:off x="6696075" y="1374619"/>
            <a:ext cx="1912938" cy="2012051"/>
          </a:xfrm>
        </p:spPr>
        <p:txBody>
          <a:bodyPr/>
          <a:lstStyle/>
          <a:p>
            <a:endParaRPr lang="en-US"/>
          </a:p>
        </p:txBody>
      </p:sp>
      <p:sp>
        <p:nvSpPr>
          <p:cNvPr id="24"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1505777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Alternate 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5" name="Content Placeholder 6"/>
          <p:cNvSpPr>
            <a:spLocks noGrp="1"/>
          </p:cNvSpPr>
          <p:nvPr>
            <p:ph sz="quarter" idx="13" hasCustomPrompt="1"/>
          </p:nvPr>
        </p:nvSpPr>
        <p:spPr>
          <a:xfrm>
            <a:off x="56110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7" name="Content Placeholder 6"/>
          <p:cNvSpPr>
            <a:spLocks noGrp="1"/>
          </p:cNvSpPr>
          <p:nvPr>
            <p:ph sz="quarter" idx="33" hasCustomPrompt="1"/>
          </p:nvPr>
        </p:nvSpPr>
        <p:spPr>
          <a:xfrm>
            <a:off x="465526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1" name="Content Placeholder 6"/>
          <p:cNvSpPr>
            <a:spLocks noGrp="1"/>
          </p:cNvSpPr>
          <p:nvPr>
            <p:ph sz="quarter" idx="37" hasCustomPrompt="1"/>
          </p:nvPr>
        </p:nvSpPr>
        <p:spPr>
          <a:xfrm>
            <a:off x="56110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5" name="Content Placeholder 6"/>
          <p:cNvSpPr>
            <a:spLocks noGrp="1"/>
          </p:cNvSpPr>
          <p:nvPr>
            <p:ph sz="quarter" idx="41" hasCustomPrompt="1"/>
          </p:nvPr>
        </p:nvSpPr>
        <p:spPr>
          <a:xfrm>
            <a:off x="46552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9" name="Content Placeholder 6"/>
          <p:cNvSpPr>
            <a:spLocks noGrp="1"/>
          </p:cNvSpPr>
          <p:nvPr>
            <p:ph sz="quarter" idx="45"/>
          </p:nvPr>
        </p:nvSpPr>
        <p:spPr>
          <a:xfrm>
            <a:off x="2605087" y="3686702"/>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Content Placeholder 6"/>
          <p:cNvSpPr>
            <a:spLocks noGrp="1"/>
          </p:cNvSpPr>
          <p:nvPr>
            <p:ph sz="quarter" idx="47"/>
          </p:nvPr>
        </p:nvSpPr>
        <p:spPr>
          <a:xfrm>
            <a:off x="6692900" y="3686702"/>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6"/>
          <p:cNvSpPr>
            <a:spLocks noGrp="1"/>
          </p:cNvSpPr>
          <p:nvPr>
            <p:ph sz="quarter" idx="49"/>
          </p:nvPr>
        </p:nvSpPr>
        <p:spPr>
          <a:xfrm>
            <a:off x="2605087" y="1316040"/>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51"/>
          </p:nvPr>
        </p:nvSpPr>
        <p:spPr>
          <a:xfrm>
            <a:off x="6692900" y="1316040"/>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387652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rows by 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5" name="Content Placeholder 6"/>
          <p:cNvSpPr>
            <a:spLocks noGrp="1"/>
          </p:cNvSpPr>
          <p:nvPr>
            <p:ph sz="quarter" idx="13" hasCustomPrompt="1"/>
          </p:nvPr>
        </p:nvSpPr>
        <p:spPr>
          <a:xfrm>
            <a:off x="56110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1" name="Content Placeholder 6"/>
          <p:cNvSpPr>
            <a:spLocks noGrp="1"/>
          </p:cNvSpPr>
          <p:nvPr>
            <p:ph sz="quarter" idx="37" hasCustomPrompt="1"/>
          </p:nvPr>
        </p:nvSpPr>
        <p:spPr>
          <a:xfrm>
            <a:off x="56110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9" name="Content Placeholder 6"/>
          <p:cNvSpPr>
            <a:spLocks noGrp="1"/>
          </p:cNvSpPr>
          <p:nvPr>
            <p:ph sz="quarter" idx="45"/>
          </p:nvPr>
        </p:nvSpPr>
        <p:spPr>
          <a:xfrm>
            <a:off x="2605087" y="3686702"/>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Content Placeholder 6"/>
          <p:cNvSpPr>
            <a:spLocks noGrp="1"/>
          </p:cNvSpPr>
          <p:nvPr>
            <p:ph sz="quarter" idx="47"/>
          </p:nvPr>
        </p:nvSpPr>
        <p:spPr>
          <a:xfrm>
            <a:off x="6692900" y="3686702"/>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6"/>
          <p:cNvSpPr>
            <a:spLocks noGrp="1"/>
          </p:cNvSpPr>
          <p:nvPr>
            <p:ph sz="quarter" idx="49"/>
          </p:nvPr>
        </p:nvSpPr>
        <p:spPr>
          <a:xfrm>
            <a:off x="2605087" y="1316040"/>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Content Placeholder 6"/>
          <p:cNvSpPr>
            <a:spLocks noGrp="1"/>
          </p:cNvSpPr>
          <p:nvPr>
            <p:ph sz="quarter" idx="51"/>
          </p:nvPr>
        </p:nvSpPr>
        <p:spPr>
          <a:xfrm>
            <a:off x="6692900" y="1316040"/>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6"/>
          <p:cNvSpPr>
            <a:spLocks noGrp="1"/>
          </p:cNvSpPr>
          <p:nvPr>
            <p:ph sz="quarter" idx="52"/>
          </p:nvPr>
        </p:nvSpPr>
        <p:spPr>
          <a:xfrm>
            <a:off x="4645025" y="3686702"/>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53"/>
          </p:nvPr>
        </p:nvSpPr>
        <p:spPr>
          <a:xfrm>
            <a:off x="4645025" y="1316040"/>
            <a:ext cx="1912938" cy="2046821"/>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200969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Alternate 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5" name="Content Placeholder 6"/>
          <p:cNvSpPr>
            <a:spLocks noGrp="1"/>
          </p:cNvSpPr>
          <p:nvPr>
            <p:ph sz="quarter" idx="13" hasCustomPrompt="1"/>
          </p:nvPr>
        </p:nvSpPr>
        <p:spPr>
          <a:xfrm>
            <a:off x="56110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5" name="Content Placeholder 6"/>
          <p:cNvSpPr>
            <a:spLocks noGrp="1"/>
          </p:cNvSpPr>
          <p:nvPr>
            <p:ph sz="quarter" idx="31" hasCustomPrompt="1"/>
          </p:nvPr>
        </p:nvSpPr>
        <p:spPr>
          <a:xfrm>
            <a:off x="2610567"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1" name="Content Placeholder 6"/>
          <p:cNvSpPr>
            <a:spLocks noGrp="1"/>
          </p:cNvSpPr>
          <p:nvPr>
            <p:ph sz="quarter" idx="37" hasCustomPrompt="1"/>
          </p:nvPr>
        </p:nvSpPr>
        <p:spPr>
          <a:xfrm>
            <a:off x="56110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3" name="Content Placeholder 6"/>
          <p:cNvSpPr>
            <a:spLocks noGrp="1"/>
          </p:cNvSpPr>
          <p:nvPr>
            <p:ph sz="quarter" idx="39" hasCustomPrompt="1"/>
          </p:nvPr>
        </p:nvSpPr>
        <p:spPr>
          <a:xfrm>
            <a:off x="26105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7" name="Content Placeholder 6"/>
          <p:cNvSpPr>
            <a:spLocks noGrp="1"/>
          </p:cNvSpPr>
          <p:nvPr>
            <p:ph sz="quarter" idx="44"/>
          </p:nvPr>
        </p:nvSpPr>
        <p:spPr>
          <a:xfrm>
            <a:off x="555625"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45"/>
          </p:nvPr>
        </p:nvSpPr>
        <p:spPr>
          <a:xfrm>
            <a:off x="2605087"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Placeholder 6"/>
          <p:cNvSpPr>
            <a:spLocks noGrp="1"/>
          </p:cNvSpPr>
          <p:nvPr>
            <p:ph sz="quarter" idx="48"/>
          </p:nvPr>
        </p:nvSpPr>
        <p:spPr>
          <a:xfrm>
            <a:off x="555625" y="1586527"/>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6"/>
          <p:cNvSpPr>
            <a:spLocks noGrp="1"/>
          </p:cNvSpPr>
          <p:nvPr>
            <p:ph sz="quarter" idx="49"/>
          </p:nvPr>
        </p:nvSpPr>
        <p:spPr>
          <a:xfrm>
            <a:off x="2605087" y="1586527"/>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5"/>
          <p:cNvSpPr>
            <a:spLocks noGrp="1"/>
          </p:cNvSpPr>
          <p:nvPr>
            <p:ph type="pic" sz="quarter" idx="15"/>
          </p:nvPr>
        </p:nvSpPr>
        <p:spPr>
          <a:xfrm>
            <a:off x="4645029" y="1365514"/>
            <a:ext cx="3959995" cy="4897703"/>
          </a:xfrm>
        </p:spPr>
        <p:txBody>
          <a:bodyPr/>
          <a:lstStyle/>
          <a:p>
            <a:endParaRPr lang="en-US"/>
          </a:p>
        </p:txBody>
      </p:sp>
      <p:sp>
        <p:nvSpPr>
          <p:cNvPr id="21"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3303123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Alternate 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15" name="Content Placeholder 6"/>
          <p:cNvSpPr>
            <a:spLocks noGrp="1"/>
          </p:cNvSpPr>
          <p:nvPr>
            <p:ph sz="quarter" idx="13" hasCustomPrompt="1"/>
          </p:nvPr>
        </p:nvSpPr>
        <p:spPr>
          <a:xfrm>
            <a:off x="4652094"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25" name="Content Placeholder 6"/>
          <p:cNvSpPr>
            <a:spLocks noGrp="1"/>
          </p:cNvSpPr>
          <p:nvPr>
            <p:ph sz="quarter" idx="31" hasCustomPrompt="1"/>
          </p:nvPr>
        </p:nvSpPr>
        <p:spPr>
          <a:xfrm>
            <a:off x="6701555" y="1318157"/>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1" name="Content Placeholder 6"/>
          <p:cNvSpPr>
            <a:spLocks noGrp="1"/>
          </p:cNvSpPr>
          <p:nvPr>
            <p:ph sz="quarter" idx="37" hasCustomPrompt="1"/>
          </p:nvPr>
        </p:nvSpPr>
        <p:spPr>
          <a:xfrm>
            <a:off x="4652094"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3" name="Content Placeholder 6"/>
          <p:cNvSpPr>
            <a:spLocks noGrp="1"/>
          </p:cNvSpPr>
          <p:nvPr>
            <p:ph sz="quarter" idx="39" hasCustomPrompt="1"/>
          </p:nvPr>
        </p:nvSpPr>
        <p:spPr>
          <a:xfrm>
            <a:off x="6701555"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7" name="Content Placeholder 6"/>
          <p:cNvSpPr>
            <a:spLocks noGrp="1"/>
          </p:cNvSpPr>
          <p:nvPr>
            <p:ph sz="quarter" idx="44"/>
          </p:nvPr>
        </p:nvSpPr>
        <p:spPr>
          <a:xfrm>
            <a:off x="4646614"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45"/>
          </p:nvPr>
        </p:nvSpPr>
        <p:spPr>
          <a:xfrm>
            <a:off x="6696075"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Content Placeholder 6"/>
          <p:cNvSpPr>
            <a:spLocks noGrp="1"/>
          </p:cNvSpPr>
          <p:nvPr>
            <p:ph sz="quarter" idx="48"/>
          </p:nvPr>
        </p:nvSpPr>
        <p:spPr>
          <a:xfrm>
            <a:off x="4646614" y="1586527"/>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3" name="Content Placeholder 6"/>
          <p:cNvSpPr>
            <a:spLocks noGrp="1"/>
          </p:cNvSpPr>
          <p:nvPr>
            <p:ph sz="quarter" idx="49"/>
          </p:nvPr>
        </p:nvSpPr>
        <p:spPr>
          <a:xfrm>
            <a:off x="6696075" y="1586527"/>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5"/>
          <p:cNvSpPr>
            <a:spLocks noGrp="1"/>
          </p:cNvSpPr>
          <p:nvPr>
            <p:ph type="pic" sz="quarter" idx="15"/>
          </p:nvPr>
        </p:nvSpPr>
        <p:spPr>
          <a:xfrm>
            <a:off x="558034" y="1365514"/>
            <a:ext cx="3959995" cy="4897703"/>
          </a:xfrm>
        </p:spPr>
        <p:txBody>
          <a:bodyPr/>
          <a:lstStyle/>
          <a:p>
            <a:endParaRPr lang="en-US"/>
          </a:p>
        </p:txBody>
      </p:sp>
      <p:sp>
        <p:nvSpPr>
          <p:cNvPr id="13"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285278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ernate Section Header">
    <p:spTree>
      <p:nvGrpSpPr>
        <p:cNvPr id="1" name=""/>
        <p:cNvGrpSpPr/>
        <p:nvPr/>
      </p:nvGrpSpPr>
      <p:grpSpPr>
        <a:xfrm>
          <a:off x="0" y="0"/>
          <a:ext cx="0" cy="0"/>
          <a:chOff x="0" y="0"/>
          <a:chExt cx="0" cy="0"/>
        </a:xfrm>
      </p:grpSpPr>
      <p:sp>
        <p:nvSpPr>
          <p:cNvPr id="3" name="Rectangle 2"/>
          <p:cNvSpPr/>
          <p:nvPr userDrawn="1"/>
        </p:nvSpPr>
        <p:spPr>
          <a:xfrm>
            <a:off x="-26736" y="-26735"/>
            <a:ext cx="9237579" cy="69515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9" name="Text Placeholder 8"/>
          <p:cNvSpPr>
            <a:spLocks noGrp="1"/>
          </p:cNvSpPr>
          <p:nvPr>
            <p:ph type="body" sz="quarter" idx="13" hasCustomPrompt="1"/>
          </p:nvPr>
        </p:nvSpPr>
        <p:spPr>
          <a:xfrm>
            <a:off x="569433" y="4678617"/>
            <a:ext cx="3325637" cy="811060"/>
          </a:xfrm>
          <a:prstGeom prst="rect">
            <a:avLst/>
          </a:prstGeom>
        </p:spPr>
        <p:txBody>
          <a:bodyPr vert="horz" lIns="0" tIns="0" rIns="0" bIns="0"/>
          <a:lstStyle>
            <a:lvl1pPr marL="0" indent="0">
              <a:buNone/>
              <a:defRPr sz="2200" b="0">
                <a:solidFill>
                  <a:srgbClr val="FFFFFF"/>
                </a:solidFill>
                <a:latin typeface="Baskerville"/>
                <a:cs typeface="Baskerville"/>
              </a:defRPr>
            </a:lvl1pPr>
            <a:lvl2pPr>
              <a:defRPr sz="1400">
                <a:solidFill>
                  <a:srgbClr val="FFFFFF"/>
                </a:solidFill>
                <a:latin typeface="Helvetica"/>
                <a:cs typeface="Helvetica"/>
              </a:defRPr>
            </a:lvl2pPr>
            <a:lvl3pPr>
              <a:defRPr sz="1400">
                <a:solidFill>
                  <a:srgbClr val="FFFFFF"/>
                </a:solidFill>
                <a:latin typeface="Helvetica"/>
                <a:cs typeface="Helvetica"/>
              </a:defRPr>
            </a:lvl3pPr>
            <a:lvl4pPr>
              <a:defRPr sz="1400">
                <a:solidFill>
                  <a:srgbClr val="FFFFFF"/>
                </a:solidFill>
                <a:latin typeface="Helvetica"/>
                <a:cs typeface="Helvetica"/>
              </a:defRPr>
            </a:lvl4pPr>
            <a:lvl5pPr>
              <a:defRPr sz="1400">
                <a:solidFill>
                  <a:srgbClr val="FFFFFF"/>
                </a:solidFill>
                <a:latin typeface="Helvetica"/>
                <a:cs typeface="Helvetica"/>
              </a:defRPr>
            </a:lvl5pPr>
          </a:lstStyle>
          <a:p>
            <a:pPr lvl="0"/>
            <a:r>
              <a:rPr lang="en-US" dirty="0" smtClean="0"/>
              <a:t>Secondary Information</a:t>
            </a:r>
            <a:endParaRPr lang="en-US" dirty="0"/>
          </a:p>
        </p:txBody>
      </p:sp>
      <p:sp>
        <p:nvSpPr>
          <p:cNvPr id="2" name="Title 1"/>
          <p:cNvSpPr>
            <a:spLocks noGrp="1"/>
          </p:cNvSpPr>
          <p:nvPr>
            <p:ph type="title" hasCustomPrompt="1"/>
          </p:nvPr>
        </p:nvSpPr>
        <p:spPr>
          <a:xfrm>
            <a:off x="549564" y="2563062"/>
            <a:ext cx="6210443" cy="1715862"/>
          </a:xfrm>
        </p:spPr>
        <p:txBody>
          <a:bodyPr lIns="0" tIns="0" rIns="0" bIns="0" anchor="t" anchorCtr="0"/>
          <a:lstStyle>
            <a:lvl1pPr algn="l">
              <a:lnSpc>
                <a:spcPct val="80000"/>
              </a:lnSpc>
              <a:defRPr sz="4200" b="0" cap="none" baseline="0">
                <a:solidFill>
                  <a:srgbClr val="BF311A"/>
                </a:solidFill>
                <a:latin typeface="Helvetica"/>
                <a:cs typeface="Helvetica"/>
              </a:defRPr>
            </a:lvl1pPr>
          </a:lstStyle>
          <a:p>
            <a:r>
              <a:rPr lang="en-US" dirty="0" smtClean="0"/>
              <a:t>Section Header</a:t>
            </a:r>
            <a:br>
              <a:rPr lang="en-US" dirty="0" smtClean="0"/>
            </a:br>
            <a:r>
              <a:rPr lang="en-US" dirty="0" smtClean="0"/>
              <a:t>Title Here</a:t>
            </a:r>
            <a:endParaRPr lang="en-US" dirty="0"/>
          </a:p>
        </p:txBody>
      </p:sp>
    </p:spTree>
    <p:extLst>
      <p:ext uri="{BB962C8B-B14F-4D97-AF65-F5344CB8AC3E}">
        <p14:creationId xmlns:p14="http://schemas.microsoft.com/office/powerpoint/2010/main" val="1990202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Alternate 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US" dirty="0"/>
          </a:p>
        </p:txBody>
      </p:sp>
      <p:sp>
        <p:nvSpPr>
          <p:cNvPr id="31" name="Content Placeholder 6"/>
          <p:cNvSpPr>
            <a:spLocks noGrp="1"/>
          </p:cNvSpPr>
          <p:nvPr>
            <p:ph sz="quarter" idx="37" hasCustomPrompt="1"/>
          </p:nvPr>
        </p:nvSpPr>
        <p:spPr>
          <a:xfrm>
            <a:off x="56110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3" name="Content Placeholder 6"/>
          <p:cNvSpPr>
            <a:spLocks noGrp="1"/>
          </p:cNvSpPr>
          <p:nvPr>
            <p:ph sz="quarter" idx="39" hasCustomPrompt="1"/>
          </p:nvPr>
        </p:nvSpPr>
        <p:spPr>
          <a:xfrm>
            <a:off x="26105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5" name="Content Placeholder 6"/>
          <p:cNvSpPr>
            <a:spLocks noGrp="1"/>
          </p:cNvSpPr>
          <p:nvPr>
            <p:ph sz="quarter" idx="41" hasCustomPrompt="1"/>
          </p:nvPr>
        </p:nvSpPr>
        <p:spPr>
          <a:xfrm>
            <a:off x="4655267"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37" name="Content Placeholder 6"/>
          <p:cNvSpPr>
            <a:spLocks noGrp="1"/>
          </p:cNvSpPr>
          <p:nvPr>
            <p:ph sz="quarter" idx="43" hasCustomPrompt="1"/>
          </p:nvPr>
        </p:nvSpPr>
        <p:spPr>
          <a:xfrm>
            <a:off x="6692900" y="3688818"/>
            <a:ext cx="1907458" cy="354010"/>
          </a:xfrm>
          <a:prstGeom prst="rect">
            <a:avLst/>
          </a:prstGeom>
        </p:spPr>
        <p:txBody>
          <a:bodyPr>
            <a:noAutofit/>
          </a:bodyPr>
          <a:lstStyle>
            <a:lvl1pPr marL="0" indent="0">
              <a:buNone/>
              <a:defRPr sz="1400" b="1" baseline="0">
                <a:solidFill>
                  <a:srgbClr val="3D403F"/>
                </a:solidFill>
                <a:latin typeface="Helvetica"/>
                <a:cs typeface="Helvetica"/>
              </a:defRPr>
            </a:lvl1pPr>
            <a:lvl2pPr marL="0" indent="0">
              <a:buNone/>
              <a:defRPr/>
            </a:lvl2pPr>
            <a:lvl3pPr marL="0" indent="0">
              <a:buNone/>
              <a:defRPr/>
            </a:lvl3pPr>
            <a:lvl4pPr marL="0" indent="0">
              <a:buNone/>
              <a:defRPr/>
            </a:lvl4pPr>
            <a:lvl5pPr marL="0" indent="0">
              <a:buNone/>
              <a:defRPr/>
            </a:lvl5pPr>
          </a:lstStyle>
          <a:p>
            <a:pPr lvl="0"/>
            <a:r>
              <a:rPr lang="en-US" dirty="0" smtClean="0"/>
              <a:t>Section Header Here</a:t>
            </a:r>
          </a:p>
        </p:txBody>
      </p:sp>
      <p:sp>
        <p:nvSpPr>
          <p:cNvPr id="7" name="Content Placeholder 6"/>
          <p:cNvSpPr>
            <a:spLocks noGrp="1"/>
          </p:cNvSpPr>
          <p:nvPr>
            <p:ph sz="quarter" idx="44"/>
          </p:nvPr>
        </p:nvSpPr>
        <p:spPr>
          <a:xfrm>
            <a:off x="555625"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9" name="Content Placeholder 6"/>
          <p:cNvSpPr>
            <a:spLocks noGrp="1"/>
          </p:cNvSpPr>
          <p:nvPr>
            <p:ph sz="quarter" idx="45"/>
          </p:nvPr>
        </p:nvSpPr>
        <p:spPr>
          <a:xfrm>
            <a:off x="2605087"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0" name="Content Placeholder 6"/>
          <p:cNvSpPr>
            <a:spLocks noGrp="1"/>
          </p:cNvSpPr>
          <p:nvPr>
            <p:ph sz="quarter" idx="46"/>
          </p:nvPr>
        </p:nvSpPr>
        <p:spPr>
          <a:xfrm>
            <a:off x="4645025"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1" name="Content Placeholder 6"/>
          <p:cNvSpPr>
            <a:spLocks noGrp="1"/>
          </p:cNvSpPr>
          <p:nvPr>
            <p:ph sz="quarter" idx="47"/>
          </p:nvPr>
        </p:nvSpPr>
        <p:spPr>
          <a:xfrm>
            <a:off x="6692900" y="3957188"/>
            <a:ext cx="1912938" cy="1730375"/>
          </a:xfrm>
        </p:spPr>
        <p:txBody>
          <a:bodyPr>
            <a:noAutofit/>
          </a:bodyPr>
          <a:lstStyle>
            <a:lvl1pPr>
              <a:defRPr sz="1200" b="0">
                <a:latin typeface="Baskerville"/>
                <a:cs typeface="Baskerville"/>
              </a:defRPr>
            </a:lvl1pPr>
            <a:lvl2pPr>
              <a:defRPr sz="1200" b="0">
                <a:latin typeface="Baskerville"/>
                <a:cs typeface="Baskerville"/>
              </a:defRPr>
            </a:lvl2pPr>
            <a:lvl3pPr>
              <a:defRPr sz="1200" b="0">
                <a:latin typeface="Baskerville"/>
                <a:cs typeface="Baskerville"/>
              </a:defRPr>
            </a:lvl3pPr>
            <a:lvl4pPr>
              <a:defRPr sz="1200" b="0">
                <a:latin typeface="Baskerville"/>
                <a:cs typeface="Baskerville"/>
              </a:defRPr>
            </a:lvl4pPr>
            <a:lvl5pPr>
              <a:defRPr sz="1200" b="0">
                <a:latin typeface="Baskerville"/>
                <a:cs typeface="Baskervill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5"/>
          <p:cNvSpPr>
            <a:spLocks noGrp="1"/>
          </p:cNvSpPr>
          <p:nvPr>
            <p:ph type="pic" sz="quarter" idx="23"/>
          </p:nvPr>
        </p:nvSpPr>
        <p:spPr>
          <a:xfrm>
            <a:off x="555625" y="1253669"/>
            <a:ext cx="8053388" cy="2229763"/>
          </a:xfrm>
        </p:spPr>
        <p:txBody>
          <a:bodyPr/>
          <a:lstStyle/>
          <a:p>
            <a:endParaRPr lang="en-US"/>
          </a:p>
        </p:txBody>
      </p:sp>
      <p:sp>
        <p:nvSpPr>
          <p:cNvPr id="21"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2352657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26736" y="-26735"/>
            <a:ext cx="9237579" cy="6951579"/>
          </a:xfrm>
          <a:prstGeom prst="rect">
            <a:avLst/>
          </a:prstGeom>
          <a:solidFill>
            <a:srgbClr val="BF311A"/>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38950" t="17921" r="37845" b="49582"/>
          <a:stretch/>
        </p:blipFill>
        <p:spPr>
          <a:xfrm>
            <a:off x="628323" y="5736866"/>
            <a:ext cx="661647" cy="714159"/>
          </a:xfrm>
          <a:prstGeom prst="rect">
            <a:avLst/>
          </a:prstGeom>
        </p:spPr>
      </p:pic>
      <p:grpSp>
        <p:nvGrpSpPr>
          <p:cNvPr id="13" name="Group 12"/>
          <p:cNvGrpSpPr/>
          <p:nvPr userDrawn="1"/>
        </p:nvGrpSpPr>
        <p:grpSpPr>
          <a:xfrm>
            <a:off x="1493538" y="6038049"/>
            <a:ext cx="6195733" cy="369332"/>
            <a:chOff x="1493535" y="5663738"/>
            <a:chExt cx="6195733" cy="369331"/>
          </a:xfrm>
        </p:grpSpPr>
        <p:sp>
          <p:nvSpPr>
            <p:cNvPr id="16" name="TextBox 15"/>
            <p:cNvSpPr txBox="1"/>
            <p:nvPr userDrawn="1"/>
          </p:nvSpPr>
          <p:spPr>
            <a:xfrm>
              <a:off x="1493535" y="5663738"/>
              <a:ext cx="6195733" cy="369331"/>
            </a:xfrm>
            <a:prstGeom prst="rect">
              <a:avLst/>
            </a:prstGeom>
            <a:noFill/>
          </p:spPr>
          <p:txBody>
            <a:bodyPr wrap="square" lIns="0" tIns="0" rIns="0" bIns="0" rtlCol="0">
              <a:spAutoFit/>
            </a:bodyPr>
            <a:lstStyle/>
            <a:p>
              <a:pPr marL="0" marR="0" indent="0" algn="l" defTabSz="457154" rtl="0" eaLnBrk="1" fontAlgn="base" latinLnBrk="0" hangingPunct="1">
                <a:lnSpc>
                  <a:spcPct val="100000"/>
                </a:lnSpc>
                <a:spcBef>
                  <a:spcPct val="0"/>
                </a:spcBef>
                <a:spcAft>
                  <a:spcPct val="0"/>
                </a:spcAft>
                <a:buClrTx/>
                <a:buSzTx/>
                <a:buFontTx/>
                <a:buNone/>
                <a:tabLst/>
                <a:defRPr/>
              </a:pPr>
              <a:r>
                <a:rPr lang="en-US" sz="1200" b="0" dirty="0" smtClean="0">
                  <a:solidFill>
                    <a:srgbClr val="FFFFFF"/>
                  </a:solidFill>
                  <a:latin typeface="Helvetica"/>
                  <a:cs typeface="Helvetica"/>
                </a:rPr>
                <a:t>LUMINARY LABS          WWW.LUMINARY -LABS.COM          @LUMINARYLABS</a:t>
              </a:r>
            </a:p>
            <a:p>
              <a:endParaRPr lang="en-US" sz="1200" b="0" dirty="0">
                <a:solidFill>
                  <a:srgbClr val="FFFFFF"/>
                </a:solidFill>
                <a:latin typeface="Helvetica"/>
                <a:cs typeface="Helvetica"/>
              </a:endParaRPr>
            </a:p>
          </p:txBody>
        </p:sp>
        <p:cxnSp>
          <p:nvCxnSpPr>
            <p:cNvPr id="12" name="Straight Connector 11"/>
            <p:cNvCxnSpPr/>
            <p:nvPr userDrawn="1"/>
          </p:nvCxnSpPr>
          <p:spPr>
            <a:xfrm>
              <a:off x="5472540" y="5689600"/>
              <a:ext cx="0" cy="181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2912220" y="5689600"/>
              <a:ext cx="0" cy="181033"/>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userDrawn="1"/>
        </p:nvSpPr>
        <p:spPr>
          <a:xfrm>
            <a:off x="496469" y="2493838"/>
            <a:ext cx="4075545" cy="1801511"/>
          </a:xfrm>
          <a:prstGeom prst="rect">
            <a:avLst/>
          </a:prstGeom>
          <a:noFill/>
        </p:spPr>
        <p:txBody>
          <a:bodyPr wrap="square" lIns="91431" tIns="45716" rIns="91431" bIns="45716" rtlCol="0">
            <a:spAutoFit/>
          </a:bodyPr>
          <a:lstStyle/>
          <a:p>
            <a:pPr>
              <a:lnSpc>
                <a:spcPct val="80000"/>
              </a:lnSpc>
            </a:pPr>
            <a:r>
              <a:rPr lang="en-US" sz="6800" b="1" dirty="0" smtClean="0">
                <a:solidFill>
                  <a:schemeClr val="bg1"/>
                </a:solidFill>
                <a:latin typeface="Helvetica"/>
                <a:cs typeface="Helvetica"/>
              </a:rPr>
              <a:t>THANK</a:t>
            </a:r>
            <a:br>
              <a:rPr lang="en-US" sz="6800" b="1" dirty="0" smtClean="0">
                <a:solidFill>
                  <a:schemeClr val="bg1"/>
                </a:solidFill>
                <a:latin typeface="Helvetica"/>
                <a:cs typeface="Helvetica"/>
              </a:rPr>
            </a:br>
            <a:r>
              <a:rPr lang="en-US" sz="6800" b="1" dirty="0" smtClean="0">
                <a:solidFill>
                  <a:schemeClr val="bg1"/>
                </a:solidFill>
                <a:latin typeface="Helvetica"/>
                <a:cs typeface="Helvetica"/>
              </a:rPr>
              <a:t>YOU!</a:t>
            </a:r>
            <a:endParaRPr lang="en-US" sz="6800" b="1" dirty="0">
              <a:solidFill>
                <a:schemeClr val="bg1"/>
              </a:solidFill>
              <a:latin typeface="Helvetica"/>
              <a:cs typeface="Helvetica"/>
            </a:endParaRPr>
          </a:p>
        </p:txBody>
      </p:sp>
    </p:spTree>
    <p:extLst>
      <p:ext uri="{BB962C8B-B14F-4D97-AF65-F5344CB8AC3E}">
        <p14:creationId xmlns:p14="http://schemas.microsoft.com/office/powerpoint/2010/main" val="3101875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26736" y="-26735"/>
            <a:ext cx="9237579" cy="6951579"/>
          </a:xfrm>
          <a:prstGeom prst="rect">
            <a:avLst/>
          </a:prstGeom>
          <a:solidFill>
            <a:srgbClr val="BF311A"/>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l="9484" t="16965" r="10958" b="15173"/>
          <a:stretch/>
        </p:blipFill>
        <p:spPr>
          <a:xfrm>
            <a:off x="2747815" y="2209803"/>
            <a:ext cx="3657600" cy="2404533"/>
          </a:xfrm>
          <a:prstGeom prst="rect">
            <a:avLst/>
          </a:prstGeom>
        </p:spPr>
      </p:pic>
    </p:spTree>
    <p:extLst>
      <p:ext uri="{BB962C8B-B14F-4D97-AF65-F5344CB8AC3E}">
        <p14:creationId xmlns:p14="http://schemas.microsoft.com/office/powerpoint/2010/main" val="3687817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all" spc="0">
                <a:ln w="19050">
                  <a:solidFill>
                    <a:schemeClr val="tx2">
                      <a:tint val="1000"/>
                    </a:schemeClr>
                  </a:solidFill>
                  <a:prstDash val="solid"/>
                </a:ln>
                <a:solidFill>
                  <a:srgbClr val="800000"/>
                </a:solidFill>
                <a:effectLst>
                  <a:outerShdw blurRad="50000" dist="50800" dir="7500000" algn="tl">
                    <a:srgbClr val="000000">
                      <a:shade val="5000"/>
                      <a:alpha val="35000"/>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lIns="91431" tIns="45716" rIns="91431" bIns="45716"/>
          <a:lstStyle/>
          <a:p>
            <a:fld id="{D2EAAFEC-67F8-1841-BE11-252897ED9D81}" type="datetime4">
              <a:rPr lang="en-US" smtClean="0"/>
              <a:t>February 10, 2014</a:t>
            </a:fld>
            <a:endParaRPr lang="en-US"/>
          </a:p>
        </p:txBody>
      </p:sp>
      <p:sp>
        <p:nvSpPr>
          <p:cNvPr id="5" name="Footer Placeholder 4"/>
          <p:cNvSpPr>
            <a:spLocks noGrp="1"/>
          </p:cNvSpPr>
          <p:nvPr>
            <p:ph type="ftr" sz="quarter" idx="11"/>
          </p:nvPr>
        </p:nvSpPr>
        <p:spPr>
          <a:xfrm>
            <a:off x="457200" y="6492878"/>
            <a:ext cx="3429000" cy="283845"/>
          </a:xfrm>
          <a:prstGeom prst="rect">
            <a:avLst/>
          </a:prstGeom>
        </p:spPr>
        <p:txBody>
          <a:bodyPr lIns="91431" tIns="45716" rIns="91431" bIns="45716"/>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70500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vel 1 Section Header">
    <p:spTree>
      <p:nvGrpSpPr>
        <p:cNvPr id="1" name=""/>
        <p:cNvGrpSpPr/>
        <p:nvPr/>
      </p:nvGrpSpPr>
      <p:grpSpPr>
        <a:xfrm>
          <a:off x="0" y="0"/>
          <a:ext cx="0" cy="0"/>
          <a:chOff x="0" y="0"/>
          <a:chExt cx="0" cy="0"/>
        </a:xfrm>
      </p:grpSpPr>
      <p:sp>
        <p:nvSpPr>
          <p:cNvPr id="3" name="Rectangle 2"/>
          <p:cNvSpPr/>
          <p:nvPr userDrawn="1"/>
        </p:nvSpPr>
        <p:spPr>
          <a:xfrm>
            <a:off x="-26736" y="-26735"/>
            <a:ext cx="9237579" cy="695157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2" name="Title 1"/>
          <p:cNvSpPr>
            <a:spLocks noGrp="1"/>
          </p:cNvSpPr>
          <p:nvPr>
            <p:ph type="title" hasCustomPrompt="1"/>
          </p:nvPr>
        </p:nvSpPr>
        <p:spPr>
          <a:xfrm>
            <a:off x="549564" y="2563062"/>
            <a:ext cx="6210443" cy="1715862"/>
          </a:xfrm>
        </p:spPr>
        <p:txBody>
          <a:bodyPr lIns="0" tIns="0" rIns="0" bIns="0" anchor="t" anchorCtr="0"/>
          <a:lstStyle>
            <a:lvl1pPr algn="l">
              <a:lnSpc>
                <a:spcPct val="80000"/>
              </a:lnSpc>
              <a:defRPr sz="4200" b="0" cap="none" baseline="0">
                <a:solidFill>
                  <a:srgbClr val="FFFFFF"/>
                </a:solidFill>
                <a:latin typeface="Helvetica"/>
                <a:cs typeface="Helvetica"/>
              </a:defRPr>
            </a:lvl1pPr>
          </a:lstStyle>
          <a:p>
            <a:r>
              <a:rPr lang="en-US" dirty="0" smtClean="0"/>
              <a:t>Section Header</a:t>
            </a:r>
            <a:br>
              <a:rPr lang="en-US" dirty="0" smtClean="0"/>
            </a:br>
            <a:r>
              <a:rPr lang="en-US" dirty="0" smtClean="0"/>
              <a:t>Title Here</a:t>
            </a:r>
            <a:endParaRPr lang="en-US" dirty="0"/>
          </a:p>
        </p:txBody>
      </p:sp>
      <p:sp>
        <p:nvSpPr>
          <p:cNvPr id="9" name="Text Placeholder 8"/>
          <p:cNvSpPr>
            <a:spLocks noGrp="1"/>
          </p:cNvSpPr>
          <p:nvPr>
            <p:ph type="body" sz="quarter" idx="13" hasCustomPrompt="1"/>
          </p:nvPr>
        </p:nvSpPr>
        <p:spPr>
          <a:xfrm>
            <a:off x="569433" y="4678617"/>
            <a:ext cx="3325637" cy="811060"/>
          </a:xfrm>
          <a:prstGeom prst="rect">
            <a:avLst/>
          </a:prstGeom>
        </p:spPr>
        <p:txBody>
          <a:bodyPr vert="horz" lIns="0" tIns="0" rIns="0" bIns="0"/>
          <a:lstStyle>
            <a:lvl1pPr marL="0" indent="0">
              <a:buNone/>
              <a:defRPr sz="2200" b="0">
                <a:solidFill>
                  <a:srgbClr val="FFFFFF"/>
                </a:solidFill>
                <a:latin typeface="Baskerville"/>
                <a:cs typeface="Baskerville"/>
              </a:defRPr>
            </a:lvl1pPr>
            <a:lvl2pPr>
              <a:defRPr sz="1400">
                <a:solidFill>
                  <a:srgbClr val="FFFFFF"/>
                </a:solidFill>
                <a:latin typeface="Helvetica"/>
                <a:cs typeface="Helvetica"/>
              </a:defRPr>
            </a:lvl2pPr>
            <a:lvl3pPr>
              <a:defRPr sz="1400">
                <a:solidFill>
                  <a:srgbClr val="FFFFFF"/>
                </a:solidFill>
                <a:latin typeface="Helvetica"/>
                <a:cs typeface="Helvetica"/>
              </a:defRPr>
            </a:lvl3pPr>
            <a:lvl4pPr>
              <a:defRPr sz="1400">
                <a:solidFill>
                  <a:srgbClr val="FFFFFF"/>
                </a:solidFill>
                <a:latin typeface="Helvetica"/>
                <a:cs typeface="Helvetica"/>
              </a:defRPr>
            </a:lvl4pPr>
            <a:lvl5pPr>
              <a:defRPr sz="1400">
                <a:solidFill>
                  <a:srgbClr val="FFFFFF"/>
                </a:solidFill>
                <a:latin typeface="Helvetica"/>
                <a:cs typeface="Helvetica"/>
              </a:defRPr>
            </a:lvl5pPr>
          </a:lstStyle>
          <a:p>
            <a:pPr lvl="0"/>
            <a:r>
              <a:rPr lang="en-US" dirty="0" smtClean="0"/>
              <a:t>Secondary Information</a:t>
            </a:r>
            <a:endParaRPr lang="en-US" dirty="0"/>
          </a:p>
        </p:txBody>
      </p:sp>
    </p:spTree>
    <p:extLst>
      <p:ext uri="{BB962C8B-B14F-4D97-AF65-F5344CB8AC3E}">
        <p14:creationId xmlns:p14="http://schemas.microsoft.com/office/powerpoint/2010/main" val="319587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ase Study Layout">
    <p:spTree>
      <p:nvGrpSpPr>
        <p:cNvPr id="1" name=""/>
        <p:cNvGrpSpPr/>
        <p:nvPr/>
      </p:nvGrpSpPr>
      <p:grpSpPr>
        <a:xfrm>
          <a:off x="0" y="0"/>
          <a:ext cx="0" cy="0"/>
          <a:chOff x="0" y="0"/>
          <a:chExt cx="0" cy="0"/>
        </a:xfrm>
      </p:grpSpPr>
      <p:sp>
        <p:nvSpPr>
          <p:cNvPr id="9" name="Rectangle 8"/>
          <p:cNvSpPr/>
          <p:nvPr userDrawn="1"/>
        </p:nvSpPr>
        <p:spPr>
          <a:xfrm>
            <a:off x="0" y="2"/>
            <a:ext cx="3149600" cy="6942667"/>
          </a:xfrm>
          <a:prstGeom prst="rect">
            <a:avLst/>
          </a:prstGeom>
          <a:solidFill>
            <a:srgbClr val="BF311A"/>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19" name="Text Placeholder 18"/>
          <p:cNvSpPr>
            <a:spLocks noGrp="1"/>
          </p:cNvSpPr>
          <p:nvPr>
            <p:ph type="body" sz="quarter" idx="10" hasCustomPrompt="1"/>
          </p:nvPr>
        </p:nvSpPr>
        <p:spPr>
          <a:xfrm>
            <a:off x="422276" y="1910787"/>
            <a:ext cx="2383270" cy="2825372"/>
          </a:xfrm>
          <a:prstGeom prst="rect">
            <a:avLst/>
          </a:prstGeom>
        </p:spPr>
        <p:txBody>
          <a:bodyPr vert="horz" lIns="0" tIns="0" rIns="0" bIns="0"/>
          <a:lstStyle>
            <a:lvl1pPr marL="0" indent="0">
              <a:buNone/>
              <a:defRPr sz="1800" b="0" cap="none" baseline="0">
                <a:solidFill>
                  <a:srgbClr val="FFFFFF"/>
                </a:solidFill>
                <a:latin typeface="Helvetica"/>
                <a:cs typeface="Helvetica"/>
              </a:defRPr>
            </a:lvl1pPr>
            <a:lvl2pPr marL="457154" indent="0">
              <a:buNone/>
              <a:defRPr sz="2000" cap="all">
                <a:latin typeface="Helvetica"/>
                <a:cs typeface="Helvetica"/>
              </a:defRPr>
            </a:lvl2pPr>
            <a:lvl3pPr marL="914309" indent="0">
              <a:buNone/>
              <a:defRPr sz="2000" cap="all">
                <a:latin typeface="Helvetica"/>
                <a:cs typeface="Helvetica"/>
              </a:defRPr>
            </a:lvl3pPr>
            <a:lvl4pPr marL="1371463" indent="0">
              <a:buNone/>
              <a:defRPr sz="2000" cap="all">
                <a:latin typeface="Helvetica"/>
                <a:cs typeface="Helvetica"/>
              </a:defRPr>
            </a:lvl4pPr>
            <a:lvl5pPr marL="1828618" indent="0">
              <a:buNone/>
              <a:defRPr sz="2000" cap="all">
                <a:latin typeface="Helvetica"/>
                <a:cs typeface="Helvetica"/>
              </a:defRPr>
            </a:lvl5pPr>
          </a:lstStyle>
          <a:p>
            <a:pPr lvl="0"/>
            <a:r>
              <a:rPr lang="en-US" dirty="0" smtClean="0"/>
              <a:t>Click here to add </a:t>
            </a:r>
            <a:br>
              <a:rPr lang="en-US" dirty="0" smtClean="0"/>
            </a:br>
            <a:r>
              <a:rPr lang="en-US" dirty="0" smtClean="0"/>
              <a:t>large question which the following case study answers</a:t>
            </a:r>
          </a:p>
        </p:txBody>
      </p:sp>
      <p:sp>
        <p:nvSpPr>
          <p:cNvPr id="4" name="Text Placeholder 3"/>
          <p:cNvSpPr>
            <a:spLocks noGrp="1"/>
          </p:cNvSpPr>
          <p:nvPr>
            <p:ph type="body" sz="quarter" idx="11"/>
          </p:nvPr>
        </p:nvSpPr>
        <p:spPr>
          <a:xfrm>
            <a:off x="3285527" y="1934241"/>
            <a:ext cx="5306512" cy="4660900"/>
          </a:xfrm>
          <a:prstGeom prst="rect">
            <a:avLst/>
          </a:prstGeom>
        </p:spPr>
        <p:txBody>
          <a:bodyPr vert="horz" lIns="0" tIns="0" rIns="0" bIns="0">
            <a:normAutofit/>
          </a:bodyPr>
          <a:lstStyle>
            <a:lvl1pPr marL="0" indent="0">
              <a:buNone/>
              <a:defRPr sz="1400" b="0">
                <a:solidFill>
                  <a:srgbClr val="3D403F"/>
                </a:solidFill>
                <a:latin typeface="Helvetica"/>
                <a:cs typeface="Helvetica"/>
              </a:defRPr>
            </a:lvl1pPr>
            <a:lvl2pPr marL="457154" indent="0">
              <a:buNone/>
              <a:defRPr sz="1400" b="0">
                <a:solidFill>
                  <a:srgbClr val="3D403F"/>
                </a:solidFill>
                <a:latin typeface="Helvetica"/>
                <a:cs typeface="Helvetica"/>
              </a:defRPr>
            </a:lvl2pPr>
            <a:lvl3pPr marL="914309" indent="0">
              <a:buNone/>
              <a:defRPr sz="1400" b="0">
                <a:solidFill>
                  <a:srgbClr val="3D403F"/>
                </a:solidFill>
                <a:latin typeface="Helvetica"/>
                <a:cs typeface="Helvetica"/>
              </a:defRPr>
            </a:lvl3pPr>
            <a:lvl4pPr marL="1371463" indent="0">
              <a:buNone/>
              <a:defRPr sz="1400" b="0">
                <a:solidFill>
                  <a:srgbClr val="3D403F"/>
                </a:solidFill>
                <a:latin typeface="Helvetica"/>
                <a:cs typeface="Helvetica"/>
              </a:defRPr>
            </a:lvl4pPr>
            <a:lvl5pPr marL="1828618" indent="0">
              <a:buNone/>
              <a:defRPr sz="1400" b="0">
                <a:solidFill>
                  <a:srgbClr val="3D403F"/>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2" hasCustomPrompt="1"/>
          </p:nvPr>
        </p:nvSpPr>
        <p:spPr>
          <a:xfrm>
            <a:off x="3288074" y="1339281"/>
            <a:ext cx="5300205" cy="401564"/>
          </a:xfrm>
          <a:prstGeom prst="rect">
            <a:avLst/>
          </a:prstGeom>
        </p:spPr>
        <p:txBody>
          <a:bodyPr vert="horz"/>
          <a:lstStyle>
            <a:lvl1pPr marL="0" indent="0">
              <a:buNone/>
              <a:defRPr sz="1800" b="1">
                <a:solidFill>
                  <a:srgbClr val="BF311A"/>
                </a:solidFill>
                <a:latin typeface="Helvetica"/>
                <a:cs typeface="Helvetica"/>
              </a:defRPr>
            </a:lvl1pPr>
            <a:lvl2pPr marL="457154" indent="0">
              <a:buNone/>
              <a:defRPr/>
            </a:lvl2pPr>
          </a:lstStyle>
          <a:p>
            <a:pPr lvl="0"/>
            <a:r>
              <a:rPr lang="en-US" dirty="0" smtClean="0"/>
              <a:t>COMPANY NAME HERE</a:t>
            </a:r>
            <a:endParaRPr lang="en-US" dirty="0"/>
          </a:p>
        </p:txBody>
      </p:sp>
      <p:sp>
        <p:nvSpPr>
          <p:cNvPr id="3" name="TextBox 2"/>
          <p:cNvSpPr txBox="1"/>
          <p:nvPr userDrawn="1"/>
        </p:nvSpPr>
        <p:spPr>
          <a:xfrm>
            <a:off x="332939" y="409528"/>
            <a:ext cx="2227385" cy="307768"/>
          </a:xfrm>
          <a:prstGeom prst="rect">
            <a:avLst/>
          </a:prstGeom>
          <a:noFill/>
        </p:spPr>
        <p:txBody>
          <a:bodyPr wrap="square" lIns="91431" tIns="45716" rIns="91431" bIns="45716" rtlCol="0">
            <a:spAutoFit/>
          </a:bodyPr>
          <a:lstStyle/>
          <a:p>
            <a:r>
              <a:rPr lang="en-US" sz="1400" dirty="0" smtClean="0">
                <a:solidFill>
                  <a:schemeClr val="bg1"/>
                </a:solidFill>
                <a:latin typeface="Helvetica"/>
                <a:cs typeface="Helvetica"/>
              </a:rPr>
              <a:t>CASE STUDY</a:t>
            </a:r>
            <a:endParaRPr lang="en-US" sz="1400" dirty="0">
              <a:solidFill>
                <a:schemeClr val="bg1"/>
              </a:solidFill>
              <a:latin typeface="Helvetica"/>
              <a:cs typeface="Helvetica"/>
            </a:endParaRPr>
          </a:p>
        </p:txBody>
      </p:sp>
      <p:sp>
        <p:nvSpPr>
          <p:cNvPr id="10"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Tree>
    <p:extLst>
      <p:ext uri="{BB962C8B-B14F-4D97-AF65-F5344CB8AC3E}">
        <p14:creationId xmlns:p14="http://schemas.microsoft.com/office/powerpoint/2010/main" val="221876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ite text on photo top">
    <p:spTree>
      <p:nvGrpSpPr>
        <p:cNvPr id="1" name=""/>
        <p:cNvGrpSpPr/>
        <p:nvPr/>
      </p:nvGrpSpPr>
      <p:grpSpPr>
        <a:xfrm>
          <a:off x="0" y="0"/>
          <a:ext cx="0" cy="0"/>
          <a:chOff x="0" y="0"/>
          <a:chExt cx="0" cy="0"/>
        </a:xfrm>
      </p:grpSpPr>
      <p:sp>
        <p:nvSpPr>
          <p:cNvPr id="4" name="Rectangle 3"/>
          <p:cNvSpPr/>
          <p:nvPr userDrawn="1"/>
        </p:nvSpPr>
        <p:spPr>
          <a:xfrm>
            <a:off x="-84667" y="-96761"/>
            <a:ext cx="9313333" cy="705152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3" name="Content Placeholder 2"/>
          <p:cNvSpPr>
            <a:spLocks noGrp="1"/>
          </p:cNvSpPr>
          <p:nvPr>
            <p:ph idx="1" hasCustomPrompt="1"/>
          </p:nvPr>
        </p:nvSpPr>
        <p:spPr>
          <a:xfrm>
            <a:off x="581172" y="1034830"/>
            <a:ext cx="8023456" cy="2061554"/>
          </a:xfrm>
          <a:prstGeom prst="rect">
            <a:avLst/>
          </a:prstGeom>
        </p:spPr>
        <p:txBody>
          <a:bodyPr/>
          <a:lstStyle>
            <a:lvl1pPr>
              <a:defRPr sz="2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White Text on Large Photo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65615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text on photo bottom">
    <p:spTree>
      <p:nvGrpSpPr>
        <p:cNvPr id="1" name=""/>
        <p:cNvGrpSpPr/>
        <p:nvPr/>
      </p:nvGrpSpPr>
      <p:grpSpPr>
        <a:xfrm>
          <a:off x="0" y="0"/>
          <a:ext cx="0" cy="0"/>
          <a:chOff x="0" y="0"/>
          <a:chExt cx="0" cy="0"/>
        </a:xfrm>
      </p:grpSpPr>
      <p:sp>
        <p:nvSpPr>
          <p:cNvPr id="4" name="Rectangle 3"/>
          <p:cNvSpPr/>
          <p:nvPr userDrawn="1"/>
        </p:nvSpPr>
        <p:spPr>
          <a:xfrm>
            <a:off x="-84666" y="-145143"/>
            <a:ext cx="9325429" cy="708781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3" name="Content Placeholder 2"/>
          <p:cNvSpPr>
            <a:spLocks noGrp="1"/>
          </p:cNvSpPr>
          <p:nvPr>
            <p:ph idx="1" hasCustomPrompt="1"/>
          </p:nvPr>
        </p:nvSpPr>
        <p:spPr>
          <a:xfrm>
            <a:off x="581172" y="3910465"/>
            <a:ext cx="8023456" cy="2061554"/>
          </a:xfrm>
          <a:prstGeom prst="rect">
            <a:avLst/>
          </a:prstGeom>
        </p:spPr>
        <p:txBody>
          <a:bodyPr/>
          <a:lstStyle>
            <a:lvl1pPr>
              <a:defRPr sz="26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White Text on Large Photo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2545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3" name="Rectangle 2"/>
          <p:cNvSpPr/>
          <p:nvPr userDrawn="1"/>
        </p:nvSpPr>
        <p:spPr>
          <a:xfrm>
            <a:off x="-26736" y="-26735"/>
            <a:ext cx="9237579" cy="69515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9" name="Text Placeholder 8"/>
          <p:cNvSpPr>
            <a:spLocks noGrp="1"/>
          </p:cNvSpPr>
          <p:nvPr>
            <p:ph type="body" sz="quarter" idx="13" hasCustomPrompt="1"/>
          </p:nvPr>
        </p:nvSpPr>
        <p:spPr>
          <a:xfrm>
            <a:off x="5749636" y="5622635"/>
            <a:ext cx="2994524" cy="674256"/>
          </a:xfrm>
          <a:prstGeom prst="rect">
            <a:avLst/>
          </a:prstGeom>
        </p:spPr>
        <p:txBody>
          <a:bodyPr vert="horz" lIns="0" tIns="0" rIns="0" bIns="0">
            <a:normAutofit/>
          </a:bodyPr>
          <a:lstStyle>
            <a:lvl1pPr marL="0" indent="0" algn="r">
              <a:buNone/>
              <a:defRPr sz="1600" b="0">
                <a:solidFill>
                  <a:srgbClr val="FFFFFF"/>
                </a:solidFill>
                <a:latin typeface="Baskerville"/>
                <a:cs typeface="Baskerville"/>
              </a:defRPr>
            </a:lvl1pPr>
            <a:lvl2pPr>
              <a:defRPr sz="1400">
                <a:solidFill>
                  <a:srgbClr val="FFFFFF"/>
                </a:solidFill>
                <a:latin typeface="Helvetica"/>
                <a:cs typeface="Helvetica"/>
              </a:defRPr>
            </a:lvl2pPr>
            <a:lvl3pPr>
              <a:defRPr sz="1400">
                <a:solidFill>
                  <a:srgbClr val="FFFFFF"/>
                </a:solidFill>
                <a:latin typeface="Helvetica"/>
                <a:cs typeface="Helvetica"/>
              </a:defRPr>
            </a:lvl3pPr>
            <a:lvl4pPr>
              <a:defRPr sz="1400">
                <a:solidFill>
                  <a:srgbClr val="FFFFFF"/>
                </a:solidFill>
                <a:latin typeface="Helvetica"/>
                <a:cs typeface="Helvetica"/>
              </a:defRPr>
            </a:lvl4pPr>
            <a:lvl5pPr>
              <a:defRPr sz="1400">
                <a:solidFill>
                  <a:srgbClr val="FFFFFF"/>
                </a:solidFill>
                <a:latin typeface="Helvetica"/>
                <a:cs typeface="Helvetica"/>
              </a:defRPr>
            </a:lvl5pPr>
          </a:lstStyle>
          <a:p>
            <a:pPr lvl="0"/>
            <a:r>
              <a:rPr lang="en-US" dirty="0" smtClean="0"/>
              <a:t>Secondary Information</a:t>
            </a:r>
            <a:endParaRPr lang="en-US" dirty="0"/>
          </a:p>
        </p:txBody>
      </p:sp>
      <p:sp>
        <p:nvSpPr>
          <p:cNvPr id="2" name="Title 1"/>
          <p:cNvSpPr>
            <a:spLocks noGrp="1"/>
          </p:cNvSpPr>
          <p:nvPr>
            <p:ph type="title" hasCustomPrompt="1"/>
          </p:nvPr>
        </p:nvSpPr>
        <p:spPr>
          <a:xfrm>
            <a:off x="549560" y="1778002"/>
            <a:ext cx="8189628" cy="2851757"/>
          </a:xfrm>
        </p:spPr>
        <p:txBody>
          <a:bodyPr lIns="0" tIns="0" rIns="0" bIns="0" anchor="t" anchorCtr="0">
            <a:normAutofit/>
          </a:bodyPr>
          <a:lstStyle>
            <a:lvl1pPr algn="r">
              <a:lnSpc>
                <a:spcPct val="120000"/>
              </a:lnSpc>
              <a:defRPr sz="3200" b="0" cap="none" baseline="0">
                <a:solidFill>
                  <a:schemeClr val="accent6"/>
                </a:solidFill>
                <a:latin typeface="Baskerville"/>
                <a:cs typeface="Baskerville"/>
              </a:defRPr>
            </a:lvl1pPr>
          </a:lstStyle>
          <a:p>
            <a:r>
              <a:rPr lang="en-US" dirty="0" smtClean="0"/>
              <a:t>“Good balance of bigger picture ideas in new [click here to add great quote]directions, but practical understanding of </a:t>
            </a:r>
            <a:br>
              <a:rPr lang="en-US" dirty="0" smtClean="0"/>
            </a:br>
            <a:r>
              <a:rPr lang="en-US" dirty="0" smtClean="0"/>
              <a:t>getting things done in big companies.” </a:t>
            </a:r>
            <a:endParaRPr lang="en-US" dirty="0"/>
          </a:p>
        </p:txBody>
      </p:sp>
    </p:spTree>
    <p:extLst>
      <p:ext uri="{BB962C8B-B14F-4D97-AF65-F5344CB8AC3E}">
        <p14:creationId xmlns:p14="http://schemas.microsoft.com/office/powerpoint/2010/main" val="3878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arge quote">
    <p:spTree>
      <p:nvGrpSpPr>
        <p:cNvPr id="1" name=""/>
        <p:cNvGrpSpPr/>
        <p:nvPr/>
      </p:nvGrpSpPr>
      <p:grpSpPr>
        <a:xfrm>
          <a:off x="0" y="0"/>
          <a:ext cx="0" cy="0"/>
          <a:chOff x="0" y="0"/>
          <a:chExt cx="0" cy="0"/>
        </a:xfrm>
      </p:grpSpPr>
      <p:sp>
        <p:nvSpPr>
          <p:cNvPr id="3" name="Rectangle 2"/>
          <p:cNvSpPr/>
          <p:nvPr userDrawn="1"/>
        </p:nvSpPr>
        <p:spPr>
          <a:xfrm>
            <a:off x="-26736" y="-26735"/>
            <a:ext cx="9237579" cy="69515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9" name="Text Placeholder 8"/>
          <p:cNvSpPr>
            <a:spLocks noGrp="1"/>
          </p:cNvSpPr>
          <p:nvPr>
            <p:ph type="body" sz="quarter" idx="13" hasCustomPrompt="1"/>
          </p:nvPr>
        </p:nvSpPr>
        <p:spPr>
          <a:xfrm>
            <a:off x="5749636" y="5622635"/>
            <a:ext cx="2994524" cy="674256"/>
          </a:xfrm>
          <a:prstGeom prst="rect">
            <a:avLst/>
          </a:prstGeom>
        </p:spPr>
        <p:txBody>
          <a:bodyPr vert="horz" lIns="0" tIns="0" rIns="0" bIns="0">
            <a:normAutofit/>
          </a:bodyPr>
          <a:lstStyle>
            <a:lvl1pPr marL="0" indent="0" algn="r">
              <a:buNone/>
              <a:defRPr sz="1600" b="0">
                <a:solidFill>
                  <a:srgbClr val="FFFFFF"/>
                </a:solidFill>
                <a:latin typeface="Baskerville"/>
                <a:cs typeface="Baskerville"/>
              </a:defRPr>
            </a:lvl1pPr>
            <a:lvl2pPr>
              <a:defRPr sz="1400">
                <a:solidFill>
                  <a:srgbClr val="FFFFFF"/>
                </a:solidFill>
                <a:latin typeface="Helvetica"/>
                <a:cs typeface="Helvetica"/>
              </a:defRPr>
            </a:lvl2pPr>
            <a:lvl3pPr>
              <a:defRPr sz="1400">
                <a:solidFill>
                  <a:srgbClr val="FFFFFF"/>
                </a:solidFill>
                <a:latin typeface="Helvetica"/>
                <a:cs typeface="Helvetica"/>
              </a:defRPr>
            </a:lvl3pPr>
            <a:lvl4pPr>
              <a:defRPr sz="1400">
                <a:solidFill>
                  <a:srgbClr val="FFFFFF"/>
                </a:solidFill>
                <a:latin typeface="Helvetica"/>
                <a:cs typeface="Helvetica"/>
              </a:defRPr>
            </a:lvl4pPr>
            <a:lvl5pPr>
              <a:defRPr sz="1400">
                <a:solidFill>
                  <a:srgbClr val="FFFFFF"/>
                </a:solidFill>
                <a:latin typeface="Helvetica"/>
                <a:cs typeface="Helvetica"/>
              </a:defRPr>
            </a:lvl5pPr>
          </a:lstStyle>
          <a:p>
            <a:pPr lvl="0"/>
            <a:r>
              <a:rPr lang="en-US" dirty="0" smtClean="0"/>
              <a:t>Secondary Information</a:t>
            </a:r>
            <a:endParaRPr lang="en-US" dirty="0"/>
          </a:p>
        </p:txBody>
      </p:sp>
      <p:sp>
        <p:nvSpPr>
          <p:cNvPr id="2" name="Title 1"/>
          <p:cNvSpPr>
            <a:spLocks noGrp="1"/>
          </p:cNvSpPr>
          <p:nvPr>
            <p:ph type="title" hasCustomPrompt="1"/>
          </p:nvPr>
        </p:nvSpPr>
        <p:spPr>
          <a:xfrm>
            <a:off x="426639" y="1778002"/>
            <a:ext cx="7585906" cy="2851757"/>
          </a:xfrm>
        </p:spPr>
        <p:txBody>
          <a:bodyPr lIns="0" tIns="0" rIns="0" bIns="0" anchor="t" anchorCtr="0">
            <a:normAutofit/>
          </a:bodyPr>
          <a:lstStyle>
            <a:lvl1pPr algn="l">
              <a:lnSpc>
                <a:spcPct val="120000"/>
              </a:lnSpc>
              <a:defRPr sz="3200" b="0" cap="none" baseline="0">
                <a:solidFill>
                  <a:schemeClr val="accent6"/>
                </a:solidFill>
                <a:latin typeface="Baskerville"/>
                <a:cs typeface="Baskerville"/>
              </a:defRPr>
            </a:lvl1pPr>
          </a:lstStyle>
          <a:p>
            <a:r>
              <a:rPr lang="en-US" dirty="0" smtClean="0"/>
              <a:t>“Good balance of bigger picture ideas in new [click here to add great quote]directions, but practical understanding of </a:t>
            </a:r>
            <a:br>
              <a:rPr lang="en-US" dirty="0" smtClean="0"/>
            </a:br>
            <a:r>
              <a:rPr lang="en-US" dirty="0" smtClean="0"/>
              <a:t>getting things done in big companies.” </a:t>
            </a:r>
            <a:endParaRPr lang="en-US" dirty="0"/>
          </a:p>
        </p:txBody>
      </p:sp>
    </p:spTree>
    <p:extLst>
      <p:ext uri="{BB962C8B-B14F-4D97-AF65-F5344CB8AC3E}">
        <p14:creationId xmlns:p14="http://schemas.microsoft.com/office/powerpoint/2010/main" val="335604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rge quote">
    <p:spTree>
      <p:nvGrpSpPr>
        <p:cNvPr id="1" name=""/>
        <p:cNvGrpSpPr/>
        <p:nvPr/>
      </p:nvGrpSpPr>
      <p:grpSpPr>
        <a:xfrm>
          <a:off x="0" y="0"/>
          <a:ext cx="0" cy="0"/>
          <a:chOff x="0" y="0"/>
          <a:chExt cx="0" cy="0"/>
        </a:xfrm>
      </p:grpSpPr>
      <p:sp>
        <p:nvSpPr>
          <p:cNvPr id="5" name="Rectangle 4"/>
          <p:cNvSpPr/>
          <p:nvPr userDrawn="1"/>
        </p:nvSpPr>
        <p:spPr>
          <a:xfrm>
            <a:off x="2" y="0"/>
            <a:ext cx="9237579" cy="6951579"/>
          </a:xfrm>
          <a:prstGeom prst="rect">
            <a:avLst/>
          </a:prstGeom>
          <a:solidFill>
            <a:srgbClr val="BF311A"/>
          </a:solid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9" name="Text Placeholder 8"/>
          <p:cNvSpPr>
            <a:spLocks noGrp="1"/>
          </p:cNvSpPr>
          <p:nvPr>
            <p:ph type="body" sz="quarter" idx="13" hasCustomPrompt="1"/>
          </p:nvPr>
        </p:nvSpPr>
        <p:spPr>
          <a:xfrm>
            <a:off x="5749636" y="5622635"/>
            <a:ext cx="2994524" cy="674256"/>
          </a:xfrm>
          <a:prstGeom prst="rect">
            <a:avLst/>
          </a:prstGeom>
        </p:spPr>
        <p:txBody>
          <a:bodyPr vert="horz" lIns="0" tIns="0" rIns="0" bIns="0">
            <a:normAutofit/>
          </a:bodyPr>
          <a:lstStyle>
            <a:lvl1pPr marL="0" indent="0" algn="r">
              <a:buNone/>
              <a:defRPr sz="1600" b="0">
                <a:solidFill>
                  <a:schemeClr val="tx1">
                    <a:lumMod val="20000"/>
                    <a:lumOff val="80000"/>
                  </a:schemeClr>
                </a:solidFill>
                <a:latin typeface="Baskerville"/>
                <a:cs typeface="Baskerville"/>
              </a:defRPr>
            </a:lvl1pPr>
            <a:lvl2pPr>
              <a:defRPr sz="1400">
                <a:solidFill>
                  <a:srgbClr val="FFFFFF"/>
                </a:solidFill>
                <a:latin typeface="Helvetica"/>
                <a:cs typeface="Helvetica"/>
              </a:defRPr>
            </a:lvl2pPr>
            <a:lvl3pPr>
              <a:defRPr sz="1400">
                <a:solidFill>
                  <a:srgbClr val="FFFFFF"/>
                </a:solidFill>
                <a:latin typeface="Helvetica"/>
                <a:cs typeface="Helvetica"/>
              </a:defRPr>
            </a:lvl3pPr>
            <a:lvl4pPr>
              <a:defRPr sz="1400">
                <a:solidFill>
                  <a:srgbClr val="FFFFFF"/>
                </a:solidFill>
                <a:latin typeface="Helvetica"/>
                <a:cs typeface="Helvetica"/>
              </a:defRPr>
            </a:lvl4pPr>
            <a:lvl5pPr>
              <a:defRPr sz="1400">
                <a:solidFill>
                  <a:srgbClr val="FFFFFF"/>
                </a:solidFill>
                <a:latin typeface="Helvetica"/>
                <a:cs typeface="Helvetica"/>
              </a:defRPr>
            </a:lvl5pPr>
          </a:lstStyle>
          <a:p>
            <a:pPr lvl="0"/>
            <a:r>
              <a:rPr lang="en-US" dirty="0" smtClean="0"/>
              <a:t>Secondary Information</a:t>
            </a:r>
            <a:endParaRPr lang="en-US" dirty="0"/>
          </a:p>
        </p:txBody>
      </p:sp>
      <p:sp>
        <p:nvSpPr>
          <p:cNvPr id="2" name="Title 1"/>
          <p:cNvSpPr>
            <a:spLocks noGrp="1"/>
          </p:cNvSpPr>
          <p:nvPr>
            <p:ph type="title" hasCustomPrompt="1"/>
          </p:nvPr>
        </p:nvSpPr>
        <p:spPr>
          <a:xfrm>
            <a:off x="549560" y="1778002"/>
            <a:ext cx="8189628" cy="2851757"/>
          </a:xfrm>
        </p:spPr>
        <p:txBody>
          <a:bodyPr lIns="0" tIns="0" rIns="0" bIns="0" anchor="t" anchorCtr="0">
            <a:normAutofit/>
          </a:bodyPr>
          <a:lstStyle>
            <a:lvl1pPr algn="r">
              <a:lnSpc>
                <a:spcPct val="120000"/>
              </a:lnSpc>
              <a:defRPr sz="3200" b="0" cap="none" baseline="0">
                <a:solidFill>
                  <a:schemeClr val="bg1"/>
                </a:solidFill>
                <a:latin typeface="Baskerville"/>
                <a:cs typeface="Baskerville"/>
              </a:defRPr>
            </a:lvl1pPr>
          </a:lstStyle>
          <a:p>
            <a:r>
              <a:rPr lang="en-US" dirty="0" smtClean="0"/>
              <a:t>“Good balance of bigger picture ideas in new [click here to add great quote]directions, but practical understanding of </a:t>
            </a:r>
            <a:br>
              <a:rPr lang="en-US" dirty="0" smtClean="0"/>
            </a:br>
            <a:r>
              <a:rPr lang="en-US" dirty="0" smtClean="0"/>
              <a:t>getting things done in big companies.” </a:t>
            </a:r>
            <a:endParaRPr lang="en-US" dirty="0"/>
          </a:p>
        </p:txBody>
      </p:sp>
    </p:spTree>
    <p:extLst>
      <p:ext uri="{BB962C8B-B14F-4D97-AF65-F5344CB8AC3E}">
        <p14:creationId xmlns:p14="http://schemas.microsoft.com/office/powerpoint/2010/main" val="52854812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400803"/>
            <a:ext cx="2133600" cy="365125"/>
          </a:xfrm>
          <a:prstGeom prst="rect">
            <a:avLst/>
          </a:prstGeom>
        </p:spPr>
        <p:txBody>
          <a:bodyPr vert="horz" lIns="91431" tIns="45716" rIns="91431" bIns="45716" rtlCol="0" anchor="ctr"/>
          <a:lstStyle>
            <a:lvl1pPr algn="r" fontAlgn="auto">
              <a:spcBef>
                <a:spcPts val="0"/>
              </a:spcBef>
              <a:spcAft>
                <a:spcPts val="0"/>
              </a:spcAft>
              <a:defRPr sz="1100">
                <a:solidFill>
                  <a:schemeClr val="tx1">
                    <a:tint val="75000"/>
                  </a:schemeClr>
                </a:solidFill>
                <a:latin typeface="Baskerville"/>
                <a:ea typeface="+mn-ea"/>
                <a:cs typeface="Baskerville"/>
              </a:defRPr>
            </a:lvl1pPr>
          </a:lstStyle>
          <a:p>
            <a:pPr>
              <a:defRPr/>
            </a:pPr>
            <a:fld id="{901FD798-1F34-A743-BAF6-6425ADD45A95}" type="slidenum">
              <a:rPr lang="en-US" smtClean="0"/>
              <a:pPr>
                <a:defRPr/>
              </a:pPr>
              <a:t>‹#›</a:t>
            </a:fld>
            <a:endParaRPr lang="en-US" dirty="0"/>
          </a:p>
        </p:txBody>
      </p:sp>
      <p:sp>
        <p:nvSpPr>
          <p:cNvPr id="12" name="Title Placeholder 11"/>
          <p:cNvSpPr>
            <a:spLocks noGrp="1"/>
          </p:cNvSpPr>
          <p:nvPr>
            <p:ph type="title"/>
          </p:nvPr>
        </p:nvSpPr>
        <p:spPr>
          <a:xfrm>
            <a:off x="567789" y="291045"/>
            <a:ext cx="8012251" cy="817314"/>
          </a:xfrm>
          <a:prstGeom prst="rect">
            <a:avLst/>
          </a:prstGeom>
        </p:spPr>
        <p:txBody>
          <a:bodyPr vert="horz" lIns="0" tIns="0" rIns="0" bIns="0" rtlCol="0" anchor="ctr" anchorCtr="0">
            <a:normAutofit/>
          </a:bodyPr>
          <a:lstStyle/>
          <a:p>
            <a:r>
              <a:rPr lang="en-US" dirty="0" smtClean="0"/>
              <a:t>Click to edit Master title style</a:t>
            </a:r>
            <a:endParaRPr lang="en-US" dirty="0"/>
          </a:p>
        </p:txBody>
      </p:sp>
      <p:sp>
        <p:nvSpPr>
          <p:cNvPr id="13" name="Text Placeholder 12"/>
          <p:cNvSpPr>
            <a:spLocks noGrp="1"/>
          </p:cNvSpPr>
          <p:nvPr>
            <p:ph type="body" idx="1"/>
          </p:nvPr>
        </p:nvSpPr>
        <p:spPr>
          <a:xfrm>
            <a:off x="579336" y="1289091"/>
            <a:ext cx="8001105" cy="4525964"/>
          </a:xfrm>
          <a:prstGeom prst="rect">
            <a:avLst/>
          </a:prstGeom>
        </p:spPr>
        <p:txBody>
          <a:bodyPr vert="horz" lIns="0" tIns="0" rIns="0" bIns="0" rtlCol="0" anchor="t" anchorCtr="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67" r:id="rId4"/>
    <p:sldLayoutId id="2147483703" r:id="rId5"/>
    <p:sldLayoutId id="2147483704" r:id="rId6"/>
    <p:sldLayoutId id="2147483679" r:id="rId7"/>
    <p:sldLayoutId id="2147483682" r:id="rId8"/>
    <p:sldLayoutId id="2147483708" r:id="rId9"/>
    <p:sldLayoutId id="2147483684" r:id="rId10"/>
    <p:sldLayoutId id="2147483685" r:id="rId11"/>
    <p:sldLayoutId id="2147483702" r:id="rId12"/>
    <p:sldLayoutId id="2147483695" r:id="rId13"/>
    <p:sldLayoutId id="2147483705" r:id="rId14"/>
    <p:sldLayoutId id="2147483701" r:id="rId15"/>
    <p:sldLayoutId id="2147483699" r:id="rId16"/>
    <p:sldLayoutId id="2147483700" r:id="rId17"/>
    <p:sldLayoutId id="2147483697" r:id="rId18"/>
    <p:sldLayoutId id="2147483698" r:id="rId19"/>
    <p:sldLayoutId id="2147483696" r:id="rId20"/>
    <p:sldLayoutId id="2147483681" r:id="rId21"/>
    <p:sldLayoutId id="2147483683" r:id="rId22"/>
    <p:sldLayoutId id="2147483709" r:id="rId23"/>
  </p:sldLayoutIdLst>
  <p:hf hdr="0" ftr="0" dt="0"/>
  <p:txStyles>
    <p:titleStyle>
      <a:lvl1pPr algn="l" defTabSz="457154"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154"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154"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154"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154"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154" algn="ctr" defTabSz="457154"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309" algn="ctr" defTabSz="457154"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463" algn="ctr" defTabSz="457154"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618" algn="ctr" defTabSz="457154"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0" indent="0" algn="l" defTabSz="457154"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154"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3980" indent="0" algn="l" defTabSz="457154"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215" indent="52382" algn="l" defTabSz="457154" rtl="0" eaLnBrk="0" fontAlgn="base" hangingPunct="0">
        <a:spcBef>
          <a:spcPct val="20000"/>
        </a:spcBef>
        <a:spcAft>
          <a:spcPct val="0"/>
        </a:spcAft>
        <a:buFont typeface="Arial" charset="0"/>
        <a:buNone/>
        <a:tabLst>
          <a:tab pos="976215" algn="l"/>
        </a:tabLst>
        <a:defRPr sz="1400" kern="1200">
          <a:solidFill>
            <a:srgbClr val="404040"/>
          </a:solidFill>
          <a:latin typeface="Helvetica"/>
          <a:ea typeface="ＭＳ Ｐゴシック" pitchFamily="-65" charset="-128"/>
          <a:cs typeface="Helvetica"/>
        </a:defRPr>
      </a:lvl4pPr>
      <a:lvl5pPr marL="1430195" indent="0" algn="l" defTabSz="457154"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348"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502"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7"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12"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9" algn="l" defTabSz="457154" rtl="0" eaLnBrk="1" latinLnBrk="0" hangingPunct="1">
        <a:defRPr sz="1800" kern="1200">
          <a:solidFill>
            <a:schemeClr val="tx1"/>
          </a:solidFill>
          <a:latin typeface="+mn-lt"/>
          <a:ea typeface="+mn-ea"/>
          <a:cs typeface="+mn-cs"/>
        </a:defRPr>
      </a:lvl3pPr>
      <a:lvl4pPr marL="1371463" algn="l" defTabSz="457154" rtl="0" eaLnBrk="1" latinLnBrk="0" hangingPunct="1">
        <a:defRPr sz="1800" kern="1200">
          <a:solidFill>
            <a:schemeClr val="tx1"/>
          </a:solidFill>
          <a:latin typeface="+mn-lt"/>
          <a:ea typeface="+mn-ea"/>
          <a:cs typeface="+mn-cs"/>
        </a:defRPr>
      </a:lvl4pPr>
      <a:lvl5pPr marL="1828618" algn="l" defTabSz="457154" rtl="0" eaLnBrk="1" latinLnBrk="0" hangingPunct="1">
        <a:defRPr sz="1800" kern="1200">
          <a:solidFill>
            <a:schemeClr val="tx1"/>
          </a:solidFill>
          <a:latin typeface="+mn-lt"/>
          <a:ea typeface="+mn-ea"/>
          <a:cs typeface="+mn-cs"/>
        </a:defRPr>
      </a:lvl5pPr>
      <a:lvl6pPr marL="2285772" algn="l" defTabSz="457154" rtl="0" eaLnBrk="1" latinLnBrk="0" hangingPunct="1">
        <a:defRPr sz="1800" kern="1200">
          <a:solidFill>
            <a:schemeClr val="tx1"/>
          </a:solidFill>
          <a:latin typeface="+mn-lt"/>
          <a:ea typeface="+mn-ea"/>
          <a:cs typeface="+mn-cs"/>
        </a:defRPr>
      </a:lvl6pPr>
      <a:lvl7pPr marL="2742926" algn="l" defTabSz="457154" rtl="0" eaLnBrk="1" latinLnBrk="0" hangingPunct="1">
        <a:defRPr sz="1800" kern="1200">
          <a:solidFill>
            <a:schemeClr val="tx1"/>
          </a:solidFill>
          <a:latin typeface="+mn-lt"/>
          <a:ea typeface="+mn-ea"/>
          <a:cs typeface="+mn-cs"/>
        </a:defRPr>
      </a:lvl7pPr>
      <a:lvl8pPr marL="3200080" algn="l" defTabSz="457154" rtl="0" eaLnBrk="1" latinLnBrk="0" hangingPunct="1">
        <a:defRPr sz="1800" kern="1200">
          <a:solidFill>
            <a:schemeClr val="tx1"/>
          </a:solidFill>
          <a:latin typeface="+mn-lt"/>
          <a:ea typeface="+mn-ea"/>
          <a:cs typeface="+mn-cs"/>
        </a:defRPr>
      </a:lvl8pPr>
      <a:lvl9pPr marL="3657234"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observer.com/2009/06/vivek-kundra-at-pdf-help-us-build-the-future-of-federal-technology/" TargetMode="External"/><Relationship Id="rId4" Type="http://schemas.openxmlformats.org/officeDocument/2006/relationships/image" Target="../media/image19.png"/><Relationship Id="rId1" Type="http://schemas.openxmlformats.org/officeDocument/2006/relationships/slideLayout" Target="../slideLayouts/slideLayout2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hyperlink" Target="http://gov20radio.com/2012/10/launching-odi/" TargetMode="External"/><Relationship Id="rId4" Type="http://schemas.openxmlformats.org/officeDocument/2006/relationships/image" Target="../media/image20.png"/><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23.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8.xml"/><Relationship Id="rId3"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1.xml"/><Relationship Id="rId3" Type="http://schemas.openxmlformats.org/officeDocument/2006/relationships/image" Target="../media/image2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1" y="1347410"/>
            <a:ext cx="8038815" cy="4114800"/>
          </a:xfrm>
        </p:spPr>
        <p:txBody>
          <a:bodyPr>
            <a:noAutofit/>
          </a:bodyPr>
          <a:lstStyle/>
          <a:p>
            <a:pPr>
              <a:lnSpc>
                <a:spcPct val="90000"/>
              </a:lnSpc>
              <a:spcBef>
                <a:spcPts val="0"/>
              </a:spcBef>
            </a:pPr>
            <a:r>
              <a:rPr lang="en-US" sz="6200" dirty="0">
                <a:solidFill>
                  <a:srgbClr val="FFFFFF"/>
                </a:solidFill>
              </a:rPr>
              <a:t>OPEN DATA: </a:t>
            </a:r>
            <a:br>
              <a:rPr lang="en-US" sz="6200" dirty="0">
                <a:solidFill>
                  <a:srgbClr val="FFFFFF"/>
                </a:solidFill>
              </a:rPr>
            </a:br>
            <a:r>
              <a:rPr lang="en-US" sz="6200" dirty="0">
                <a:solidFill>
                  <a:srgbClr val="FFFFFF"/>
                </a:solidFill>
              </a:rPr>
              <a:t>IT’s NOT JUST FOR </a:t>
            </a:r>
            <a:r>
              <a:rPr lang="en-US" sz="6200" dirty="0" err="1">
                <a:solidFill>
                  <a:srgbClr val="FFFFFF"/>
                </a:solidFill>
              </a:rPr>
              <a:t>GOVernments</a:t>
            </a:r>
            <a:r>
              <a:rPr lang="en-US" sz="5800" dirty="0">
                <a:solidFill>
                  <a:srgbClr val="FFFFFF"/>
                </a:solidFill>
              </a:rPr>
              <a:t/>
            </a:r>
            <a:br>
              <a:rPr lang="en-US" sz="5800" dirty="0">
                <a:solidFill>
                  <a:srgbClr val="FFFFFF"/>
                </a:solidFill>
              </a:rPr>
            </a:br>
            <a:r>
              <a:rPr lang="en-US" sz="2400" b="0" cap="none" dirty="0">
                <a:solidFill>
                  <a:schemeClr val="tx2">
                    <a:lumMod val="20000"/>
                    <a:lumOff val="80000"/>
                  </a:schemeClr>
                </a:solidFill>
              </a:rPr>
              <a:t>Special Valentine’s Week Edition</a:t>
            </a:r>
            <a:r>
              <a:rPr lang="en-US" sz="6000" b="0" cap="none" dirty="0">
                <a:solidFill>
                  <a:schemeClr val="tx2">
                    <a:lumMod val="20000"/>
                    <a:lumOff val="80000"/>
                  </a:schemeClr>
                </a:solidFill>
              </a:rPr>
              <a:t/>
            </a:r>
            <a:br>
              <a:rPr lang="en-US" sz="6000" b="0" cap="none" dirty="0">
                <a:solidFill>
                  <a:schemeClr val="tx2">
                    <a:lumMod val="20000"/>
                    <a:lumOff val="80000"/>
                  </a:schemeClr>
                </a:solidFill>
              </a:rPr>
            </a:br>
            <a:r>
              <a:rPr lang="en-US" sz="2400" dirty="0">
                <a:solidFill>
                  <a:srgbClr val="FFFFFF"/>
                </a:solidFill>
              </a:rPr>
              <a:t> </a:t>
            </a:r>
            <a:r>
              <a:rPr lang="en-US" sz="5400" dirty="0">
                <a:solidFill>
                  <a:srgbClr val="FFFFFF"/>
                </a:solidFill>
              </a:rPr>
              <a:t/>
            </a:r>
            <a:br>
              <a:rPr lang="en-US" sz="5400" dirty="0">
                <a:solidFill>
                  <a:srgbClr val="FFFFFF"/>
                </a:solidFill>
              </a:rPr>
            </a:br>
            <a:r>
              <a:rPr lang="en-US" sz="800" dirty="0">
                <a:solidFill>
                  <a:srgbClr val="FFFFFF"/>
                </a:solidFill>
              </a:rPr>
              <a:t/>
            </a:r>
            <a:br>
              <a:rPr lang="en-US" sz="800" dirty="0">
                <a:solidFill>
                  <a:srgbClr val="FFFFFF"/>
                </a:solidFill>
              </a:rPr>
            </a:br>
            <a:r>
              <a:rPr lang="en-US" sz="4600" b="0" cap="none" dirty="0">
                <a:solidFill>
                  <a:srgbClr val="FFFFFF"/>
                </a:solidFill>
              </a:rPr>
              <a:t>Jen van der Meer</a:t>
            </a:r>
          </a:p>
        </p:txBody>
      </p:sp>
      <p:sp>
        <p:nvSpPr>
          <p:cNvPr id="3" name="Text Placeholder 2"/>
          <p:cNvSpPr>
            <a:spLocks noGrp="1"/>
          </p:cNvSpPr>
          <p:nvPr>
            <p:ph type="body" sz="quarter" idx="13"/>
          </p:nvPr>
        </p:nvSpPr>
        <p:spPr>
          <a:xfrm>
            <a:off x="569428" y="534417"/>
            <a:ext cx="8269772" cy="811059"/>
          </a:xfrm>
        </p:spPr>
        <p:txBody>
          <a:bodyPr>
            <a:normAutofit/>
          </a:bodyPr>
          <a:lstStyle/>
          <a:p>
            <a:r>
              <a:rPr lang="en-US" sz="1800" dirty="0"/>
              <a:t>STRATA SANTA CLARA 2014</a:t>
            </a:r>
          </a:p>
          <a:p>
            <a:r>
              <a:rPr lang="en-US" sz="1800" dirty="0"/>
              <a:t>MAKING DATA WORK | DATA DRIVEN BUSINESS DAY</a:t>
            </a:r>
          </a:p>
        </p:txBody>
      </p:sp>
    </p:spTree>
    <p:extLst>
      <p:ext uri="{BB962C8B-B14F-4D97-AF65-F5344CB8AC3E}">
        <p14:creationId xmlns:p14="http://schemas.microsoft.com/office/powerpoint/2010/main" val="37008064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28 at 2.38.21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9491" y="33868"/>
            <a:ext cx="7894913" cy="6858000"/>
          </a:xfrm>
          <a:prstGeom prst="rect">
            <a:avLst/>
          </a:prstGeom>
        </p:spPr>
      </p:pic>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76201" y="381003"/>
            <a:ext cx="9448801" cy="609599"/>
          </a:xfrm>
          <a:solidFill>
            <a:srgbClr val="C0504D"/>
          </a:solidFill>
        </p:spPr>
        <p:txBody>
          <a:bodyPr>
            <a:noAutofit/>
          </a:bodyPr>
          <a:lstStyle/>
          <a:p>
            <a:r>
              <a:rPr lang="en-US" sz="3600" dirty="0"/>
              <a:t>   LATER, THIS:</a:t>
            </a:r>
            <a:endParaRPr lang="en-US" sz="3200" dirty="0"/>
          </a:p>
        </p:txBody>
      </p:sp>
    </p:spTree>
    <p:extLst>
      <p:ext uri="{BB962C8B-B14F-4D97-AF65-F5344CB8AC3E}">
        <p14:creationId xmlns:p14="http://schemas.microsoft.com/office/powerpoint/2010/main" val="28957233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xecorder.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52397"/>
            <a:ext cx="9458876" cy="7128933"/>
          </a:xfrm>
          <a:prstGeom prst="rect">
            <a:avLst/>
          </a:prstGeom>
        </p:spPr>
      </p:pic>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accent1"/>
              </a:solidFill>
            </a:endParaRPr>
          </a:p>
        </p:txBody>
      </p:sp>
      <p:sp>
        <p:nvSpPr>
          <p:cNvPr id="6" name="Content Placeholder 1"/>
          <p:cNvSpPr>
            <a:spLocks noGrp="1"/>
          </p:cNvSpPr>
          <p:nvPr>
            <p:ph idx="1"/>
          </p:nvPr>
        </p:nvSpPr>
        <p:spPr>
          <a:xfrm>
            <a:off x="-152400" y="4571999"/>
            <a:ext cx="9448799" cy="685800"/>
          </a:xfrm>
          <a:solidFill>
            <a:srgbClr val="C0504D"/>
          </a:solidFill>
        </p:spPr>
        <p:txBody>
          <a:bodyPr>
            <a:noAutofit/>
          </a:bodyPr>
          <a:lstStyle/>
          <a:p>
            <a:r>
              <a:rPr lang="en-US" sz="3600" dirty="0">
                <a:solidFill>
                  <a:srgbClr val="FFFFFF"/>
                </a:solidFill>
              </a:rPr>
              <a:t>   WHICH MADE THIS POSSIBLE</a:t>
            </a:r>
            <a:endParaRPr lang="en-US" sz="3200" dirty="0">
              <a:solidFill>
                <a:srgbClr val="FFFFFF"/>
              </a:solidFill>
            </a:endParaRPr>
          </a:p>
        </p:txBody>
      </p:sp>
    </p:spTree>
    <p:extLst>
      <p:ext uri="{BB962C8B-B14F-4D97-AF65-F5344CB8AC3E}">
        <p14:creationId xmlns:p14="http://schemas.microsoft.com/office/powerpoint/2010/main" val="108758617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l="5885" r="1220"/>
          <a:stretch/>
        </p:blipFill>
        <p:spPr>
          <a:xfrm>
            <a:off x="4" y="1"/>
            <a:ext cx="9025467" cy="6858000"/>
          </a:xfrm>
          <a:prstGeom prst="rect">
            <a:avLst/>
          </a:prstGeom>
        </p:spPr>
      </p:pic>
      <p:sp>
        <p:nvSpPr>
          <p:cNvPr id="4" name="Content Placeholder 1"/>
          <p:cNvSpPr>
            <a:spLocks noGrp="1"/>
          </p:cNvSpPr>
          <p:nvPr>
            <p:ph idx="1"/>
          </p:nvPr>
        </p:nvSpPr>
        <p:spPr>
          <a:xfrm>
            <a:off x="0" y="5486400"/>
            <a:ext cx="9144000" cy="1143000"/>
          </a:xfrm>
          <a:solidFill>
            <a:srgbClr val="C0504D"/>
          </a:solidFill>
        </p:spPr>
        <p:txBody>
          <a:bodyPr>
            <a:noAutofit/>
          </a:bodyPr>
          <a:lstStyle/>
          <a:p>
            <a:pPr marL="236515"/>
            <a:r>
              <a:rPr lang="en-US" sz="3200" dirty="0">
                <a:solidFill>
                  <a:srgbClr val="FFFFFF"/>
                </a:solidFill>
              </a:rPr>
              <a:t>AND LET’S NOT FORGET WHAT A               BIG DEAL THIS WAS</a:t>
            </a:r>
            <a:endParaRPr lang="en-US" sz="2800" dirty="0">
              <a:solidFill>
                <a:srgbClr val="FFFFFF"/>
              </a:solidFill>
            </a:endParaRPr>
          </a:p>
        </p:txBody>
      </p:sp>
    </p:spTree>
    <p:extLst>
      <p:ext uri="{BB962C8B-B14F-4D97-AF65-F5344CB8AC3E}">
        <p14:creationId xmlns:p14="http://schemas.microsoft.com/office/powerpoint/2010/main" val="12311190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98760" y="939802"/>
            <a:ext cx="8189628" cy="2851757"/>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3600" cap="none" dirty="0">
                <a:solidFill>
                  <a:srgbClr val="FFFFFF"/>
                </a:solidFill>
              </a:rPr>
              <a:t>“Sunlight is said to be the best of  disinfectants.”</a:t>
            </a:r>
          </a:p>
          <a:p>
            <a:endParaRPr lang="en-US" sz="3600" cap="none" dirty="0">
              <a:solidFill>
                <a:srgbClr val="FFFFFF"/>
              </a:solidFill>
            </a:endParaRPr>
          </a:p>
        </p:txBody>
      </p:sp>
      <p:sp>
        <p:nvSpPr>
          <p:cNvPr id="3" name="Text Placeholder 1"/>
          <p:cNvSpPr txBox="1">
            <a:spLocks/>
          </p:cNvSpPr>
          <p:nvPr/>
        </p:nvSpPr>
        <p:spPr>
          <a:xfrm>
            <a:off x="569431" y="4678618"/>
            <a:ext cx="7939571" cy="1645982"/>
          </a:xfrm>
          <a:prstGeom prst="rect">
            <a:avLst/>
          </a:prstGeom>
        </p:spPr>
        <p:txBody>
          <a:bodyPr lIns="91431" tIns="45716" rIns="91431" bIns="45716">
            <a:noAutofit/>
          </a:bodyPr>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0" i="1" dirty="0">
                <a:solidFill>
                  <a:srgbClr val="FFFFFF"/>
                </a:solidFill>
                <a:latin typeface="Georgia"/>
                <a:cs typeface="Georgia"/>
              </a:rPr>
              <a:t>President Barack Obama, quoting Louis Brandeis, on signing the Freedom of Information Act memo to make open and machine readable the default setting for government. </a:t>
            </a:r>
          </a:p>
        </p:txBody>
      </p:sp>
    </p:spTree>
    <p:extLst>
      <p:ext uri="{BB962C8B-B14F-4D97-AF65-F5344CB8AC3E}">
        <p14:creationId xmlns:p14="http://schemas.microsoft.com/office/powerpoint/2010/main" val="3770545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0" y="1"/>
            <a:ext cx="9303488" cy="6858000"/>
          </a:xfrm>
          <a:prstGeom prst="rect">
            <a:avLst/>
          </a:prstGeom>
        </p:spPr>
      </p:pic>
      <p:sp>
        <p:nvSpPr>
          <p:cNvPr id="4" name="Content Placeholder 1"/>
          <p:cNvSpPr>
            <a:spLocks noGrp="1"/>
          </p:cNvSpPr>
          <p:nvPr>
            <p:ph idx="1"/>
          </p:nvPr>
        </p:nvSpPr>
        <p:spPr>
          <a:xfrm>
            <a:off x="2" y="4572000"/>
            <a:ext cx="9296399" cy="1143000"/>
          </a:xfrm>
          <a:solidFill>
            <a:srgbClr val="C0504D"/>
          </a:solidFill>
        </p:spPr>
        <p:txBody>
          <a:bodyPr>
            <a:noAutofit/>
          </a:bodyPr>
          <a:lstStyle/>
          <a:p>
            <a:pPr marL="236515"/>
            <a:r>
              <a:rPr lang="en-US" sz="3200" dirty="0">
                <a:solidFill>
                  <a:srgbClr val="FFFFFF"/>
                </a:solidFill>
              </a:rPr>
              <a:t>THEN, FIRST TO THE PARTY, </a:t>
            </a:r>
            <a:r>
              <a:rPr lang="en-US" sz="3200" dirty="0" smtClean="0">
                <a:solidFill>
                  <a:srgbClr val="FFFFFF"/>
                </a:solidFill>
              </a:rPr>
              <a:t>                     NOW </a:t>
            </a:r>
            <a:r>
              <a:rPr lang="en-US" sz="3200" dirty="0">
                <a:solidFill>
                  <a:srgbClr val="FFFFFF"/>
                </a:solidFill>
              </a:rPr>
              <a:t>BACK AGAIN</a:t>
            </a:r>
            <a:endParaRPr lang="en-US" sz="2800" dirty="0">
              <a:solidFill>
                <a:srgbClr val="FFFFFF"/>
              </a:solidFill>
            </a:endParaRPr>
          </a:p>
        </p:txBody>
      </p:sp>
    </p:spTree>
    <p:extLst>
      <p:ext uri="{BB962C8B-B14F-4D97-AF65-F5344CB8AC3E}">
        <p14:creationId xmlns:p14="http://schemas.microsoft.com/office/powerpoint/2010/main" val="354021326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8928" y="2563062"/>
            <a:ext cx="6210443" cy="1715862"/>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4000" dirty="0">
                <a:solidFill>
                  <a:srgbClr val="FFFFFF"/>
                </a:solidFill>
              </a:rPr>
              <a:t>WE DO NOT </a:t>
            </a:r>
          </a:p>
          <a:p>
            <a:r>
              <a:rPr lang="en-US" sz="4000" dirty="0">
                <a:solidFill>
                  <a:srgbClr val="FFFFFF"/>
                </a:solidFill>
              </a:rPr>
              <a:t>CLOSED DATA</a:t>
            </a:r>
          </a:p>
        </p:txBody>
      </p:sp>
      <p:sp>
        <p:nvSpPr>
          <p:cNvPr id="4" name="Rectangle 3"/>
          <p:cNvSpPr/>
          <p:nvPr/>
        </p:nvSpPr>
        <p:spPr>
          <a:xfrm>
            <a:off x="65416" y="6430942"/>
            <a:ext cx="4078965" cy="369324"/>
          </a:xfrm>
          <a:prstGeom prst="rect">
            <a:avLst/>
          </a:prstGeom>
        </p:spPr>
        <p:txBody>
          <a:bodyPr wrap="square" lIns="91431" tIns="45716" rIns="91431" bIns="45716">
            <a:spAutoFit/>
          </a:bodyPr>
          <a:lstStyle/>
          <a:p>
            <a:r>
              <a:rPr lang="en-US" dirty="0">
                <a:solidFill>
                  <a:srgbClr val="FFFFFF"/>
                </a:solidFill>
              </a:rPr>
              <a:t>@JENVANDERMEER</a:t>
            </a:r>
          </a:p>
        </p:txBody>
      </p:sp>
      <p:sp>
        <p:nvSpPr>
          <p:cNvPr id="5" name="TextBox 4"/>
          <p:cNvSpPr txBox="1"/>
          <p:nvPr/>
        </p:nvSpPr>
        <p:spPr>
          <a:xfrm>
            <a:off x="402167" y="1143000"/>
            <a:ext cx="1851270" cy="3785644"/>
          </a:xfrm>
          <a:prstGeom prst="rect">
            <a:avLst/>
          </a:prstGeom>
          <a:noFill/>
        </p:spPr>
        <p:txBody>
          <a:bodyPr wrap="none" lIns="91431" tIns="45716" rIns="91431" bIns="45716" rtlCol="0">
            <a:spAutoFit/>
          </a:bodyPr>
          <a:lstStyle/>
          <a:p>
            <a:r>
              <a:rPr lang="en-US" sz="24000" b="1" dirty="0">
                <a:solidFill>
                  <a:schemeClr val="tx1">
                    <a:lumMod val="60000"/>
                    <a:lumOff val="40000"/>
                  </a:schemeClr>
                </a:solidFill>
                <a:latin typeface="Baskerville"/>
                <a:cs typeface="Baskerville"/>
              </a:rPr>
              <a:t>2</a:t>
            </a:r>
          </a:p>
        </p:txBody>
      </p:sp>
      <p:sp>
        <p:nvSpPr>
          <p:cNvPr id="7" name="Heart 6"/>
          <p:cNvSpPr/>
          <p:nvPr/>
        </p:nvSpPr>
        <p:spPr>
          <a:xfrm>
            <a:off x="5486400" y="2667003"/>
            <a:ext cx="533400" cy="533399"/>
          </a:xfrm>
          <a:prstGeom prst="hear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extLst>
      <p:ext uri="{BB962C8B-B14F-4D97-AF65-F5344CB8AC3E}">
        <p14:creationId xmlns:p14="http://schemas.microsoft.com/office/powerpoint/2010/main" val="33060972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454026" y="762000"/>
            <a:ext cx="8689975" cy="5638800"/>
          </a:xfrm>
        </p:spPr>
        <p:txBody>
          <a:bodyPr>
            <a:noAutofit/>
          </a:bodyPr>
          <a:lstStyle/>
          <a:p>
            <a:r>
              <a:rPr lang="en-US" sz="4400" b="0" dirty="0"/>
              <a:t>SUPPLY SIDE OF OPEN DATA</a:t>
            </a:r>
          </a:p>
          <a:p>
            <a:endParaRPr lang="en-US" sz="4400" b="0" dirty="0"/>
          </a:p>
          <a:p>
            <a:r>
              <a:rPr lang="en-US" sz="4400" b="0" dirty="0"/>
              <a:t>DEMAND SIDE OF OPEN DATA</a:t>
            </a:r>
          </a:p>
          <a:p>
            <a:endParaRPr lang="en-US" sz="4400" b="0" dirty="0"/>
          </a:p>
          <a:p>
            <a:endParaRPr lang="en-US" sz="4400" b="0" dirty="0"/>
          </a:p>
          <a:p>
            <a:r>
              <a:rPr lang="en-US" sz="4400" b="0" i="1" dirty="0"/>
              <a:t>And back again</a:t>
            </a:r>
            <a:endParaRPr lang="en-US" sz="4000" b="0" i="1" dirty="0"/>
          </a:p>
        </p:txBody>
      </p:sp>
      <p:sp>
        <p:nvSpPr>
          <p:cNvPr id="2" name="TextBox 1"/>
          <p:cNvSpPr txBox="1"/>
          <p:nvPr/>
        </p:nvSpPr>
        <p:spPr>
          <a:xfrm>
            <a:off x="948267" y="5808132"/>
            <a:ext cx="184648" cy="369324"/>
          </a:xfrm>
          <a:prstGeom prst="rect">
            <a:avLst/>
          </a:prstGeom>
          <a:noFill/>
        </p:spPr>
        <p:txBody>
          <a:bodyPr wrap="none" lIns="91431" tIns="45716" rIns="91431" bIns="45716" rtlCol="0">
            <a:spAutoFit/>
          </a:bodyPr>
          <a:lstStyle/>
          <a:p>
            <a:endParaRPr lang="en-US" dirty="0"/>
          </a:p>
        </p:txBody>
      </p:sp>
    </p:spTree>
    <p:extLst>
      <p:ext uri="{BB962C8B-B14F-4D97-AF65-F5344CB8AC3E}">
        <p14:creationId xmlns:p14="http://schemas.microsoft.com/office/powerpoint/2010/main" val="20423534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4" name="Content Placeholder 1"/>
          <p:cNvSpPr>
            <a:spLocks noGrp="1"/>
          </p:cNvSpPr>
          <p:nvPr>
            <p:ph idx="1"/>
          </p:nvPr>
        </p:nvSpPr>
        <p:spPr>
          <a:xfrm>
            <a:off x="0" y="5638799"/>
            <a:ext cx="9144000" cy="685800"/>
          </a:xfrm>
          <a:solidFill>
            <a:srgbClr val="C0504D"/>
          </a:solidFill>
        </p:spPr>
        <p:txBody>
          <a:bodyPr>
            <a:noAutofit/>
          </a:bodyPr>
          <a:lstStyle/>
          <a:p>
            <a:r>
              <a:rPr lang="en-US" sz="3600" dirty="0">
                <a:solidFill>
                  <a:schemeClr val="bg1"/>
                </a:solidFill>
              </a:rPr>
              <a:t>   SUPPLY SIDE OF OPEN DATA: GPS</a:t>
            </a:r>
            <a:endParaRPr lang="en-US" sz="3200" dirty="0">
              <a:solidFill>
                <a:schemeClr val="bg1"/>
              </a:solidFill>
            </a:endParaRPr>
          </a:p>
        </p:txBody>
      </p:sp>
    </p:spTree>
    <p:extLst>
      <p:ext uri="{BB962C8B-B14F-4D97-AF65-F5344CB8AC3E}">
        <p14:creationId xmlns:p14="http://schemas.microsoft.com/office/powerpoint/2010/main" val="36905663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2-05 at 2.50.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2"/>
            <a:ext cx="9144000" cy="5627077"/>
          </a:xfrm>
          <a:prstGeom prst="rect">
            <a:avLst/>
          </a:prstGeom>
        </p:spPr>
      </p:pic>
      <p:sp>
        <p:nvSpPr>
          <p:cNvPr id="4" name="Content Placeholder 1"/>
          <p:cNvSpPr>
            <a:spLocks noGrp="1"/>
          </p:cNvSpPr>
          <p:nvPr>
            <p:ph idx="1"/>
          </p:nvPr>
        </p:nvSpPr>
        <p:spPr>
          <a:xfrm>
            <a:off x="0" y="5638799"/>
            <a:ext cx="9144000" cy="685800"/>
          </a:xfrm>
          <a:solidFill>
            <a:srgbClr val="C0504D"/>
          </a:solidFill>
        </p:spPr>
        <p:txBody>
          <a:bodyPr>
            <a:noAutofit/>
          </a:bodyPr>
          <a:lstStyle/>
          <a:p>
            <a:r>
              <a:rPr lang="en-US" sz="3600" dirty="0">
                <a:solidFill>
                  <a:schemeClr val="bg1"/>
                </a:solidFill>
              </a:rPr>
              <a:t>   DEMAND SIDE: FLU</a:t>
            </a:r>
            <a:endParaRPr lang="en-US" sz="3200" dirty="0">
              <a:solidFill>
                <a:schemeClr val="bg1"/>
              </a:solidFill>
            </a:endParaRPr>
          </a:p>
        </p:txBody>
      </p:sp>
    </p:spTree>
    <p:extLst>
      <p:ext uri="{BB962C8B-B14F-4D97-AF65-F5344CB8AC3E}">
        <p14:creationId xmlns:p14="http://schemas.microsoft.com/office/powerpoint/2010/main" val="220071824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yc_rats-600x450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 name="Content Placeholder 1"/>
          <p:cNvSpPr>
            <a:spLocks noGrp="1"/>
          </p:cNvSpPr>
          <p:nvPr>
            <p:ph idx="1"/>
          </p:nvPr>
        </p:nvSpPr>
        <p:spPr>
          <a:xfrm>
            <a:off x="0" y="5638799"/>
            <a:ext cx="9144000" cy="685800"/>
          </a:xfrm>
          <a:solidFill>
            <a:srgbClr val="C0504D"/>
          </a:solidFill>
        </p:spPr>
        <p:txBody>
          <a:bodyPr>
            <a:noAutofit/>
          </a:bodyPr>
          <a:lstStyle/>
          <a:p>
            <a:r>
              <a:rPr lang="en-US" sz="3600" dirty="0">
                <a:solidFill>
                  <a:schemeClr val="bg1"/>
                </a:solidFill>
              </a:rPr>
              <a:t>   DEMAND SIDE: RATS</a:t>
            </a:r>
            <a:endParaRPr lang="en-US" sz="3200" dirty="0">
              <a:solidFill>
                <a:schemeClr val="bg1"/>
              </a:solidFill>
            </a:endParaRPr>
          </a:p>
        </p:txBody>
      </p:sp>
    </p:spTree>
    <p:extLst>
      <p:ext uri="{BB962C8B-B14F-4D97-AF65-F5344CB8AC3E}">
        <p14:creationId xmlns:p14="http://schemas.microsoft.com/office/powerpoint/2010/main" val="42909171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38DF745-7D3F-47F4-83A3-874385CFAA69}" type="slidenum">
              <a:rPr lang="en-US" smtClean="0"/>
              <a:pPr/>
              <a:t>2</a:t>
            </a:fld>
            <a:endParaRPr lang="en-US" dirty="0"/>
          </a:p>
        </p:txBody>
      </p:sp>
      <p:pic>
        <p:nvPicPr>
          <p:cNvPr id="3" name="Picture 2" descr="luminary_logo_cmyk.eps"/>
          <p:cNvPicPr>
            <a:picLocks noChangeAspect="1"/>
          </p:cNvPicPr>
          <p:nvPr/>
        </p:nvPicPr>
        <p:blipFill rotWithShape="1">
          <a:blip r:embed="rId2" cstate="email">
            <a:extLst>
              <a:ext uri="{28A0092B-C50C-407E-A947-70E740481C1C}">
                <a14:useLocalDpi xmlns:a14="http://schemas.microsoft.com/office/drawing/2010/main"/>
              </a:ext>
            </a:extLst>
          </a:blip>
          <a:srcRect l="12367" t="17779" r="13427" b="14978"/>
          <a:stretch/>
        </p:blipFill>
        <p:spPr>
          <a:xfrm>
            <a:off x="6248403" y="3200400"/>
            <a:ext cx="2000251" cy="1397000"/>
          </a:xfrm>
          <a:prstGeom prst="rect">
            <a:avLst/>
          </a:prstGeom>
        </p:spPr>
      </p:pic>
      <p:pic>
        <p:nvPicPr>
          <p:cNvPr id="4" name="Picture 3" descr="jdv.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4" y="444254"/>
            <a:ext cx="1295399" cy="1522883"/>
          </a:xfrm>
          <a:prstGeom prst="rect">
            <a:avLst/>
          </a:prstGeom>
        </p:spPr>
      </p:pic>
      <p:pic>
        <p:nvPicPr>
          <p:cNvPr id="8" name="Picture 7" descr="imgres-1.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3339" y="2743203"/>
            <a:ext cx="1171575" cy="1171575"/>
          </a:xfrm>
          <a:prstGeom prst="rect">
            <a:avLst/>
          </a:prstGeom>
        </p:spPr>
      </p:pic>
      <p:pic>
        <p:nvPicPr>
          <p:cNvPr id="9" name="Picture 8" descr="url-4.jpe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962874" y="4267202"/>
            <a:ext cx="952500" cy="952501"/>
          </a:xfrm>
          <a:prstGeom prst="rect">
            <a:avLst/>
          </a:prstGeom>
        </p:spPr>
      </p:pic>
      <p:pic>
        <p:nvPicPr>
          <p:cNvPr id="12" name="Picture 11" descr="url-5.jpe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2800" y="2963879"/>
            <a:ext cx="1482424" cy="644532"/>
          </a:xfrm>
          <a:prstGeom prst="rect">
            <a:avLst/>
          </a:prstGeom>
        </p:spPr>
      </p:pic>
      <p:pic>
        <p:nvPicPr>
          <p:cNvPr id="13" name="Picture 12" descr="imgres-2.jpe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0" y="4384695"/>
            <a:ext cx="1828800" cy="585032"/>
          </a:xfrm>
          <a:prstGeom prst="rect">
            <a:avLst/>
          </a:prstGeom>
        </p:spPr>
      </p:pic>
      <p:pic>
        <p:nvPicPr>
          <p:cNvPr id="14" name="Picture 13" descr="imgres-3.jpe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2800" y="5544978"/>
            <a:ext cx="1808840" cy="474822"/>
          </a:xfrm>
          <a:prstGeom prst="rect">
            <a:avLst/>
          </a:prstGeom>
        </p:spPr>
      </p:pic>
      <p:pic>
        <p:nvPicPr>
          <p:cNvPr id="15" name="Picture 14" descr="imgres-4.jpe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72851" y="5288504"/>
            <a:ext cx="1332551" cy="999413"/>
          </a:xfrm>
          <a:prstGeom prst="rect">
            <a:avLst/>
          </a:prstGeom>
        </p:spPr>
      </p:pic>
      <p:sp>
        <p:nvSpPr>
          <p:cNvPr id="16" name="Title 3"/>
          <p:cNvSpPr>
            <a:spLocks noGrp="1"/>
          </p:cNvSpPr>
          <p:nvPr>
            <p:ph type="title" idx="4294967295"/>
          </p:nvPr>
        </p:nvSpPr>
        <p:spPr>
          <a:xfrm>
            <a:off x="2438400" y="2"/>
            <a:ext cx="5181600" cy="1716087"/>
          </a:xfrm>
        </p:spPr>
        <p:txBody>
          <a:bodyPr>
            <a:noAutofit/>
          </a:bodyPr>
          <a:lstStyle/>
          <a:p>
            <a:r>
              <a:rPr lang="en-US" sz="4400" b="1" cap="none" dirty="0">
                <a:solidFill>
                  <a:srgbClr val="A6A6A6"/>
                </a:solidFill>
              </a:rPr>
              <a:t>Jen van der Meer</a:t>
            </a:r>
          </a:p>
        </p:txBody>
      </p:sp>
      <p:sp>
        <p:nvSpPr>
          <p:cNvPr id="17" name="Title 3"/>
          <p:cNvSpPr>
            <a:spLocks noGrp="1"/>
          </p:cNvSpPr>
          <p:nvPr>
            <p:ph type="title" idx="4294967295"/>
          </p:nvPr>
        </p:nvSpPr>
        <p:spPr>
          <a:xfrm>
            <a:off x="2438400" y="1122739"/>
            <a:ext cx="5181600" cy="685800"/>
          </a:xfrm>
        </p:spPr>
        <p:txBody>
          <a:bodyPr>
            <a:noAutofit/>
          </a:bodyPr>
          <a:lstStyle/>
          <a:p>
            <a:r>
              <a:rPr lang="en-US" sz="3200" b="1" dirty="0">
                <a:solidFill>
                  <a:schemeClr val="bg1">
                    <a:lumMod val="50000"/>
                  </a:schemeClr>
                </a:solidFill>
              </a:rPr>
              <a:t>@</a:t>
            </a:r>
            <a:r>
              <a:rPr lang="en-US" sz="3200" b="1" dirty="0" err="1">
                <a:solidFill>
                  <a:schemeClr val="bg1">
                    <a:lumMod val="50000"/>
                  </a:schemeClr>
                </a:solidFill>
              </a:rPr>
              <a:t>jenvandermeer</a:t>
            </a:r>
            <a:endParaRPr lang="en-US" sz="3200" b="1" dirty="0">
              <a:solidFill>
                <a:schemeClr val="bg1">
                  <a:lumMod val="50000"/>
                </a:schemeClr>
              </a:solidFill>
            </a:endParaRPr>
          </a:p>
        </p:txBody>
      </p:sp>
      <p:pic>
        <p:nvPicPr>
          <p:cNvPr id="18" name="Picture 17" descr="HDChallenges_logo.png"/>
          <p:cNvPicPr>
            <a:picLocks noChangeAspect="1"/>
          </p:cNvPicPr>
          <p:nvPr/>
        </p:nvPicPr>
        <p:blipFill rotWithShape="1">
          <a:blip r:embed="rId10">
            <a:extLst>
              <a:ext uri="{28A0092B-C50C-407E-A947-70E740481C1C}">
                <a14:useLocalDpi xmlns:a14="http://schemas.microsoft.com/office/drawing/2010/main" val="0"/>
              </a:ext>
            </a:extLst>
          </a:blip>
          <a:srcRect r="14302"/>
          <a:stretch/>
        </p:blipFill>
        <p:spPr>
          <a:xfrm>
            <a:off x="6248400" y="5029201"/>
            <a:ext cx="2202798" cy="466236"/>
          </a:xfrm>
          <a:prstGeom prst="rect">
            <a:avLst/>
          </a:prstGeom>
        </p:spPr>
      </p:pic>
    </p:spTree>
    <p:extLst>
      <p:ext uri="{BB962C8B-B14F-4D97-AF65-F5344CB8AC3E}">
        <p14:creationId xmlns:p14="http://schemas.microsoft.com/office/powerpoint/2010/main" val="7549571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p-monocle-625x1000.jpg"/>
          <p:cNvPicPr>
            <a:picLocks noChangeAspect="1"/>
          </p:cNvPicPr>
          <p:nvPr/>
        </p:nvPicPr>
        <p:blipFill rotWithShape="1">
          <a:blip r:embed="rId3">
            <a:extLst>
              <a:ext uri="{28A0092B-C50C-407E-A947-70E740481C1C}">
                <a14:useLocalDpi xmlns:a14="http://schemas.microsoft.com/office/drawing/2010/main" val="0"/>
              </a:ext>
            </a:extLst>
          </a:blip>
          <a:srcRect l="11253"/>
          <a:stretch/>
        </p:blipFill>
        <p:spPr>
          <a:xfrm>
            <a:off x="0" y="1"/>
            <a:ext cx="9144000" cy="6858000"/>
          </a:xfrm>
          <a:prstGeom prst="rect">
            <a:avLst/>
          </a:prstGeom>
        </p:spPr>
      </p:pic>
      <p:sp>
        <p:nvSpPr>
          <p:cNvPr id="4" name="Content Placeholder 1"/>
          <p:cNvSpPr>
            <a:spLocks noGrp="1"/>
          </p:cNvSpPr>
          <p:nvPr>
            <p:ph idx="1"/>
          </p:nvPr>
        </p:nvSpPr>
        <p:spPr>
          <a:xfrm>
            <a:off x="0" y="5638799"/>
            <a:ext cx="9144000" cy="685800"/>
          </a:xfrm>
          <a:solidFill>
            <a:srgbClr val="C0504D"/>
          </a:solidFill>
        </p:spPr>
        <p:txBody>
          <a:bodyPr>
            <a:noAutofit/>
          </a:bodyPr>
          <a:lstStyle/>
          <a:p>
            <a:r>
              <a:rPr lang="en-US" sz="3600" dirty="0">
                <a:solidFill>
                  <a:schemeClr val="bg1"/>
                </a:solidFill>
              </a:rPr>
              <a:t>   DEMAND SIDE: YELP</a:t>
            </a:r>
            <a:endParaRPr lang="en-US" sz="3200" dirty="0">
              <a:solidFill>
                <a:schemeClr val="bg1"/>
              </a:solidFill>
            </a:endParaRPr>
          </a:p>
        </p:txBody>
      </p:sp>
    </p:spTree>
    <p:extLst>
      <p:ext uri="{BB962C8B-B14F-4D97-AF65-F5344CB8AC3E}">
        <p14:creationId xmlns:p14="http://schemas.microsoft.com/office/powerpoint/2010/main" val="12166065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454027" y="457200"/>
            <a:ext cx="8689975" cy="5638800"/>
          </a:xfrm>
        </p:spPr>
        <p:txBody>
          <a:bodyPr>
            <a:noAutofit/>
          </a:bodyPr>
          <a:lstStyle/>
          <a:p>
            <a:r>
              <a:rPr lang="en-US" sz="4000" dirty="0"/>
              <a:t>OPEN DATA HAS ECONOMIC, </a:t>
            </a:r>
            <a:r>
              <a:rPr lang="en-US" sz="4000" dirty="0" smtClean="0"/>
              <a:t>   NOT </a:t>
            </a:r>
            <a:r>
              <a:rPr lang="en-US" sz="4000" dirty="0"/>
              <a:t>JUST SOCIETAL BENEFITS </a:t>
            </a:r>
          </a:p>
          <a:p>
            <a:endParaRPr lang="en-US" sz="2800" b="0" dirty="0"/>
          </a:p>
          <a:p>
            <a:r>
              <a:rPr lang="en-US" sz="2800" b="0" dirty="0"/>
              <a:t>“</a:t>
            </a:r>
            <a:r>
              <a:rPr lang="en-US" sz="2400" b="0" dirty="0"/>
              <a:t>Making data more “liquid” (open, widely available, and in sharable formats) </a:t>
            </a:r>
            <a:r>
              <a:rPr lang="en-US" sz="2400" dirty="0"/>
              <a:t>has the potential to unlock large amounts of economic value</a:t>
            </a:r>
            <a:r>
              <a:rPr lang="en-US" sz="2400" b="0" dirty="0"/>
              <a:t>, by improving the efficiency and effectiveness of existing processes; making possible new products, services and markets; and </a:t>
            </a:r>
            <a:r>
              <a:rPr lang="en-US" sz="2400" dirty="0"/>
              <a:t>creating value for individual consumers and citizens</a:t>
            </a:r>
            <a:r>
              <a:rPr lang="en-US" sz="2400" b="0" dirty="0"/>
              <a:t>.”</a:t>
            </a:r>
          </a:p>
          <a:p>
            <a:endParaRPr lang="en-US" sz="2400" b="0" dirty="0"/>
          </a:p>
          <a:p>
            <a:r>
              <a:rPr lang="en-US" sz="2400" b="0" dirty="0"/>
              <a:t>“An estimated $</a:t>
            </a:r>
            <a:r>
              <a:rPr lang="en-US" sz="2400" dirty="0"/>
              <a:t>3 trillion </a:t>
            </a:r>
            <a:r>
              <a:rPr lang="en-US" sz="2400" b="0" dirty="0"/>
              <a:t>in annual economic potential.”</a:t>
            </a:r>
          </a:p>
          <a:p>
            <a:r>
              <a:rPr lang="en-US" sz="2400" b="0" dirty="0"/>
              <a:t> </a:t>
            </a:r>
          </a:p>
          <a:p>
            <a:r>
              <a:rPr lang="en-US" sz="2400" b="0" dirty="0" smtClean="0"/>
              <a:t>McKinsey </a:t>
            </a:r>
            <a:r>
              <a:rPr lang="en-US" sz="2400" b="0" dirty="0"/>
              <a:t>Global Institute Open Data </a:t>
            </a:r>
            <a:r>
              <a:rPr lang="en-US" sz="2400" b="0" dirty="0" smtClean="0"/>
              <a:t>2013</a:t>
            </a:r>
            <a:endParaRPr lang="en-US" sz="2400" b="0" dirty="0"/>
          </a:p>
        </p:txBody>
      </p:sp>
      <p:sp>
        <p:nvSpPr>
          <p:cNvPr id="2" name="TextBox 1"/>
          <p:cNvSpPr txBox="1"/>
          <p:nvPr/>
        </p:nvSpPr>
        <p:spPr>
          <a:xfrm>
            <a:off x="948267" y="5808132"/>
            <a:ext cx="184648" cy="369324"/>
          </a:xfrm>
          <a:prstGeom prst="rect">
            <a:avLst/>
          </a:prstGeom>
          <a:noFill/>
        </p:spPr>
        <p:txBody>
          <a:bodyPr wrap="none" lIns="91431" tIns="45716" rIns="91431" bIns="45716" rtlCol="0">
            <a:spAutoFit/>
          </a:bodyPr>
          <a:lstStyle/>
          <a:p>
            <a:endParaRPr lang="en-US" dirty="0"/>
          </a:p>
        </p:txBody>
      </p:sp>
    </p:spTree>
    <p:extLst>
      <p:ext uri="{BB962C8B-B14F-4D97-AF65-F5344CB8AC3E}">
        <p14:creationId xmlns:p14="http://schemas.microsoft.com/office/powerpoint/2010/main" val="8280896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mateCorporation.png"/>
          <p:cNvPicPr>
            <a:picLocks noChangeAspect="1"/>
          </p:cNvPicPr>
          <p:nvPr/>
        </p:nvPicPr>
        <p:blipFill rotWithShape="1">
          <a:blip r:embed="rId3">
            <a:extLst>
              <a:ext uri="{28A0092B-C50C-407E-A947-70E740481C1C}">
                <a14:useLocalDpi xmlns:a14="http://schemas.microsoft.com/office/drawing/2010/main" val="0"/>
              </a:ext>
            </a:extLst>
          </a:blip>
          <a:srcRect l="6144"/>
          <a:stretch/>
        </p:blipFill>
        <p:spPr>
          <a:xfrm>
            <a:off x="1" y="1"/>
            <a:ext cx="9177867" cy="6858000"/>
          </a:xfrm>
          <a:prstGeom prst="rect">
            <a:avLst/>
          </a:prstGeom>
        </p:spPr>
      </p:pic>
      <p:sp>
        <p:nvSpPr>
          <p:cNvPr id="4" name="Content Placeholder 1"/>
          <p:cNvSpPr>
            <a:spLocks noGrp="1"/>
          </p:cNvSpPr>
          <p:nvPr>
            <p:ph idx="1"/>
          </p:nvPr>
        </p:nvSpPr>
        <p:spPr>
          <a:xfrm>
            <a:off x="0" y="5638799"/>
            <a:ext cx="9144000" cy="685800"/>
          </a:xfrm>
          <a:solidFill>
            <a:srgbClr val="C0504D"/>
          </a:solidFill>
        </p:spPr>
        <p:txBody>
          <a:bodyPr>
            <a:noAutofit/>
          </a:bodyPr>
          <a:lstStyle/>
          <a:p>
            <a:r>
              <a:rPr lang="en-US" sz="3200" dirty="0">
                <a:solidFill>
                  <a:schemeClr val="bg1"/>
                </a:solidFill>
              </a:rPr>
              <a:t>   DEMAND SIDE OF OPEN DATA: INSURANCE</a:t>
            </a:r>
            <a:endParaRPr lang="en-US" sz="2800" dirty="0">
              <a:solidFill>
                <a:schemeClr val="bg1"/>
              </a:solidFill>
            </a:endParaRPr>
          </a:p>
        </p:txBody>
      </p:sp>
    </p:spTree>
    <p:extLst>
      <p:ext uri="{BB962C8B-B14F-4D97-AF65-F5344CB8AC3E}">
        <p14:creationId xmlns:p14="http://schemas.microsoft.com/office/powerpoint/2010/main" val="2183817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016885100100140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6703" y="2027495"/>
            <a:ext cx="3791144" cy="3382706"/>
          </a:xfrm>
          <a:prstGeom prst="rect">
            <a:avLst/>
          </a:prstGeom>
        </p:spPr>
      </p:pic>
      <p:sp>
        <p:nvSpPr>
          <p:cNvPr id="6" name="Slide Number Placeholder 5"/>
          <p:cNvSpPr>
            <a:spLocks noGrp="1"/>
          </p:cNvSpPr>
          <p:nvPr>
            <p:ph type="sldNum" sz="quarter" idx="12"/>
          </p:nvPr>
        </p:nvSpPr>
        <p:spPr/>
        <p:txBody>
          <a:bodyPr/>
          <a:lstStyle/>
          <a:p>
            <a:fld id="{F38DF745-7D3F-47F4-83A3-874385CFAA69}" type="slidenum">
              <a:rPr lang="en-US" smtClean="0"/>
              <a:pPr/>
              <a:t>23</a:t>
            </a:fld>
            <a:endParaRPr lang="en-US" dirty="0"/>
          </a:p>
        </p:txBody>
      </p:sp>
      <p:sp>
        <p:nvSpPr>
          <p:cNvPr id="7" name="Content Placeholder 1"/>
          <p:cNvSpPr>
            <a:spLocks noGrp="1"/>
          </p:cNvSpPr>
          <p:nvPr>
            <p:ph idx="1"/>
          </p:nvPr>
        </p:nvSpPr>
        <p:spPr>
          <a:xfrm>
            <a:off x="-79376" y="533404"/>
            <a:ext cx="9375776" cy="609599"/>
          </a:xfrm>
          <a:solidFill>
            <a:srgbClr val="C0504D"/>
          </a:solidFill>
        </p:spPr>
        <p:txBody>
          <a:bodyPr>
            <a:noAutofit/>
          </a:bodyPr>
          <a:lstStyle/>
          <a:p>
            <a:r>
              <a:rPr lang="en-US" sz="3200" dirty="0">
                <a:solidFill>
                  <a:srgbClr val="FFFFFF"/>
                </a:solidFill>
              </a:rPr>
              <a:t>  OPEN DATA IS A POSITIVE EXTERNALITY</a:t>
            </a:r>
            <a:endParaRPr lang="en-US" sz="2800" dirty="0">
              <a:solidFill>
                <a:srgbClr val="FFFFFF"/>
              </a:solidFill>
            </a:endParaRPr>
          </a:p>
        </p:txBody>
      </p:sp>
      <p:sp>
        <p:nvSpPr>
          <p:cNvPr id="8" name="Content Placeholder 1"/>
          <p:cNvSpPr txBox="1">
            <a:spLocks/>
          </p:cNvSpPr>
          <p:nvPr/>
        </p:nvSpPr>
        <p:spPr>
          <a:xfrm>
            <a:off x="-76200" y="5715003"/>
            <a:ext cx="9220200" cy="609599"/>
          </a:xfrm>
          <a:prstGeom prst="rect">
            <a:avLst/>
          </a:prstGeom>
          <a:solidFill>
            <a:srgbClr val="C0504D"/>
          </a:solidFill>
        </p:spPr>
        <p:txBody>
          <a:bodyPr vert="horz" lIns="0" tIns="0" rIns="0" bIns="0" rtlCol="0" anchor="t" anchorCtr="0">
            <a:noAutofit/>
          </a:bodyPr>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solidFill>
                  <a:srgbClr val="FFFFFF"/>
                </a:solidFill>
              </a:rPr>
              <a:t>  CLOSED DATA IS A NEGATIVE EXTERNALITY</a:t>
            </a:r>
            <a:endParaRPr lang="en-US" sz="2800" dirty="0">
              <a:solidFill>
                <a:srgbClr val="FFFFFF"/>
              </a:solidFill>
            </a:endParaRPr>
          </a:p>
        </p:txBody>
      </p:sp>
    </p:spTree>
    <p:extLst>
      <p:ext uri="{BB962C8B-B14F-4D97-AF65-F5344CB8AC3E}">
        <p14:creationId xmlns:p14="http://schemas.microsoft.com/office/powerpoint/2010/main" val="5612917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454029" y="457200"/>
            <a:ext cx="8385175" cy="5638800"/>
          </a:xfrm>
        </p:spPr>
        <p:txBody>
          <a:bodyPr>
            <a:noAutofit/>
          </a:bodyPr>
          <a:lstStyle/>
          <a:p>
            <a:r>
              <a:rPr lang="en-US" sz="4000" dirty="0"/>
              <a:t>BUT CLOSED DATA IS SOMETHING TO GET MAD </a:t>
            </a:r>
            <a:r>
              <a:rPr lang="en-US" sz="4000" dirty="0" smtClean="0"/>
              <a:t>ABOUT</a:t>
            </a:r>
          </a:p>
          <a:p>
            <a:pPr marL="571444" indent="-571444">
              <a:buFont typeface="Arial"/>
              <a:buChar char="•"/>
            </a:pPr>
            <a:endParaRPr lang="en-US" sz="3200" b="0" dirty="0" smtClean="0"/>
          </a:p>
          <a:p>
            <a:pPr marL="571444" indent="-571444">
              <a:buFont typeface="Arial"/>
              <a:buChar char="•"/>
            </a:pPr>
            <a:r>
              <a:rPr lang="en-US" sz="3200" b="0" dirty="0" smtClean="0"/>
              <a:t>Slower science</a:t>
            </a:r>
          </a:p>
          <a:p>
            <a:pPr marL="571444" indent="-571444">
              <a:buFont typeface="Arial"/>
              <a:buChar char="•"/>
            </a:pPr>
            <a:r>
              <a:rPr lang="en-US" sz="3200" b="0" dirty="0" smtClean="0"/>
              <a:t>Fewer medical breakthroughs</a:t>
            </a:r>
          </a:p>
          <a:p>
            <a:pPr marL="571444" indent="-571444">
              <a:buFont typeface="Arial"/>
              <a:buChar char="•"/>
            </a:pPr>
            <a:r>
              <a:rPr lang="en-US" sz="3200" b="0" dirty="0" smtClean="0"/>
              <a:t>More money chasing programs that do not work, but we do not know it yet</a:t>
            </a:r>
          </a:p>
          <a:p>
            <a:pPr marL="571444" indent="-571444">
              <a:buFont typeface="Arial"/>
              <a:buChar char="•"/>
            </a:pPr>
            <a:r>
              <a:rPr lang="en-US" sz="3200" b="0" dirty="0" smtClean="0"/>
              <a:t>Continued failure for all of us to understand the negative consequences that one actor incurs that we all pay</a:t>
            </a:r>
            <a:endParaRPr lang="en-US" sz="3200" b="0" dirty="0"/>
          </a:p>
        </p:txBody>
      </p:sp>
      <p:sp>
        <p:nvSpPr>
          <p:cNvPr id="2" name="TextBox 1"/>
          <p:cNvSpPr txBox="1"/>
          <p:nvPr/>
        </p:nvSpPr>
        <p:spPr>
          <a:xfrm>
            <a:off x="948267" y="5808132"/>
            <a:ext cx="184648" cy="369324"/>
          </a:xfrm>
          <a:prstGeom prst="rect">
            <a:avLst/>
          </a:prstGeom>
          <a:noFill/>
        </p:spPr>
        <p:txBody>
          <a:bodyPr wrap="none" lIns="91431" tIns="45716" rIns="91431" bIns="45716" rtlCol="0">
            <a:spAutoFit/>
          </a:bodyPr>
          <a:lstStyle/>
          <a:p>
            <a:endParaRPr lang="en-US" dirty="0"/>
          </a:p>
        </p:txBody>
      </p:sp>
    </p:spTree>
    <p:extLst>
      <p:ext uri="{BB962C8B-B14F-4D97-AF65-F5344CB8AC3E}">
        <p14:creationId xmlns:p14="http://schemas.microsoft.com/office/powerpoint/2010/main" val="3071653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454029" y="914402"/>
            <a:ext cx="7699375" cy="5486399"/>
          </a:xfrm>
        </p:spPr>
        <p:txBody>
          <a:bodyPr>
            <a:noAutofit/>
          </a:bodyPr>
          <a:lstStyle/>
          <a:p>
            <a:r>
              <a:rPr lang="en-US" sz="8000" dirty="0"/>
              <a:t>ASK NOT WHAT OPEN DATA CAN DO FOR YOU</a:t>
            </a:r>
            <a:endParaRPr lang="en-US" sz="7200" dirty="0"/>
          </a:p>
        </p:txBody>
      </p:sp>
    </p:spTree>
    <p:extLst>
      <p:ext uri="{BB962C8B-B14F-4D97-AF65-F5344CB8AC3E}">
        <p14:creationId xmlns:p14="http://schemas.microsoft.com/office/powerpoint/2010/main" val="38244644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145-600x45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990601"/>
            <a:ext cx="7620000" cy="5715000"/>
          </a:xfrm>
          <a:prstGeom prst="rect">
            <a:avLst/>
          </a:prstGeom>
        </p:spPr>
      </p:pic>
      <p:sp>
        <p:nvSpPr>
          <p:cNvPr id="6" name="TextBox 5"/>
          <p:cNvSpPr txBox="1"/>
          <p:nvPr/>
        </p:nvSpPr>
        <p:spPr>
          <a:xfrm>
            <a:off x="228600" y="6324600"/>
            <a:ext cx="4506344" cy="369324"/>
          </a:xfrm>
          <a:prstGeom prst="rect">
            <a:avLst/>
          </a:prstGeom>
          <a:noFill/>
        </p:spPr>
        <p:txBody>
          <a:bodyPr wrap="none" lIns="91431" tIns="45716" rIns="91431" bIns="45716" rtlCol="0">
            <a:spAutoFit/>
          </a:bodyPr>
          <a:lstStyle/>
          <a:p>
            <a:r>
              <a:rPr lang="en-US" dirty="0" smtClean="0">
                <a:latin typeface="Arial"/>
                <a:cs typeface="Arial"/>
              </a:rPr>
              <a:t>Joel </a:t>
            </a:r>
            <a:r>
              <a:rPr lang="en-US" dirty="0" err="1" smtClean="0">
                <a:latin typeface="Arial"/>
                <a:cs typeface="Arial"/>
              </a:rPr>
              <a:t>Gurin</a:t>
            </a:r>
            <a:r>
              <a:rPr lang="en-US" dirty="0" smtClean="0">
                <a:latin typeface="Arial"/>
                <a:cs typeface="Arial"/>
              </a:rPr>
              <a:t>, </a:t>
            </a:r>
            <a:r>
              <a:rPr lang="en-US" dirty="0" err="1" smtClean="0">
                <a:latin typeface="Arial"/>
                <a:cs typeface="Arial"/>
              </a:rPr>
              <a:t>NYUGovLab</a:t>
            </a:r>
            <a:r>
              <a:rPr lang="en-US" dirty="0" smtClean="0">
                <a:latin typeface="Arial"/>
                <a:cs typeface="Arial"/>
              </a:rPr>
              <a:t> : Open Data Now</a:t>
            </a:r>
            <a:endParaRPr lang="en-US" dirty="0">
              <a:latin typeface="Arial"/>
              <a:cs typeface="Arial"/>
            </a:endParaRPr>
          </a:p>
        </p:txBody>
      </p:sp>
      <p:sp>
        <p:nvSpPr>
          <p:cNvPr id="7" name="Content Placeholder 1"/>
          <p:cNvSpPr>
            <a:spLocks noGrp="1"/>
          </p:cNvSpPr>
          <p:nvPr>
            <p:ph idx="1"/>
          </p:nvPr>
        </p:nvSpPr>
        <p:spPr>
          <a:xfrm>
            <a:off x="-79376" y="533404"/>
            <a:ext cx="9375776" cy="609599"/>
          </a:xfrm>
          <a:solidFill>
            <a:srgbClr val="C0504D"/>
          </a:solidFill>
        </p:spPr>
        <p:txBody>
          <a:bodyPr>
            <a:noAutofit/>
          </a:bodyPr>
          <a:lstStyle/>
          <a:p>
            <a:r>
              <a:rPr lang="en-US" sz="3200" dirty="0">
                <a:solidFill>
                  <a:srgbClr val="FFFFFF"/>
                </a:solidFill>
              </a:rPr>
              <a:t>  OPEN DATA: IT’S FOR BUSINESS TOO </a:t>
            </a:r>
            <a:endParaRPr lang="en-US" sz="2800" dirty="0">
              <a:solidFill>
                <a:srgbClr val="FFFFFF"/>
              </a:solidFill>
            </a:endParaRPr>
          </a:p>
        </p:txBody>
      </p:sp>
    </p:spTree>
    <p:extLst>
      <p:ext uri="{BB962C8B-B14F-4D97-AF65-F5344CB8AC3E}">
        <p14:creationId xmlns:p14="http://schemas.microsoft.com/office/powerpoint/2010/main" val="9395631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latin typeface="Arial"/>
                <a:cs typeface="Arial"/>
              </a:rPr>
              <a:t>OPEN DATA 500</a:t>
            </a:r>
            <a:endParaRPr lang="en-US" dirty="0">
              <a:latin typeface="Arial"/>
              <a:cs typeface="Arial"/>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6" name="Content Placeholder 1"/>
          <p:cNvSpPr txBox="1">
            <a:spLocks/>
          </p:cNvSpPr>
          <p:nvPr/>
        </p:nvSpPr>
        <p:spPr>
          <a:xfrm>
            <a:off x="0" y="5715003"/>
            <a:ext cx="9220200" cy="609599"/>
          </a:xfrm>
          <a:prstGeom prst="rect">
            <a:avLst/>
          </a:prstGeom>
          <a:solidFill>
            <a:srgbClr val="C0504D"/>
          </a:solidFill>
        </p:spPr>
        <p:txBody>
          <a:bodyPr vert="horz" lIns="0" tIns="0" rIns="0" bIns="0" rtlCol="0" anchor="t" anchorCtr="0">
            <a:noAutofit/>
          </a:bodyPr>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a:solidFill>
                  <a:srgbClr val="FFFFFF"/>
                </a:solidFill>
              </a:rPr>
              <a:t>  OPEN DATA 500 – NYUGOVLAB</a:t>
            </a:r>
            <a:endParaRPr lang="en-US" sz="2800" dirty="0">
              <a:solidFill>
                <a:srgbClr val="FFFFFF"/>
              </a:solidFill>
            </a:endParaRPr>
          </a:p>
        </p:txBody>
      </p:sp>
    </p:spTree>
    <p:extLst>
      <p:ext uri="{BB962C8B-B14F-4D97-AF65-F5344CB8AC3E}">
        <p14:creationId xmlns:p14="http://schemas.microsoft.com/office/powerpoint/2010/main" val="230273244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454029" y="914402"/>
            <a:ext cx="6251575" cy="5486399"/>
          </a:xfrm>
        </p:spPr>
        <p:txBody>
          <a:bodyPr>
            <a:noAutofit/>
          </a:bodyPr>
          <a:lstStyle/>
          <a:p>
            <a:r>
              <a:rPr lang="en-US" sz="8000" dirty="0"/>
              <a:t>ASK WHAT YOU CAN DO FOR  OPEN DATA</a:t>
            </a:r>
            <a:endParaRPr lang="en-US" sz="7200" dirty="0"/>
          </a:p>
        </p:txBody>
      </p:sp>
    </p:spTree>
    <p:extLst>
      <p:ext uri="{BB962C8B-B14F-4D97-AF65-F5344CB8AC3E}">
        <p14:creationId xmlns:p14="http://schemas.microsoft.com/office/powerpoint/2010/main" val="3647380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8928" y="2286000"/>
            <a:ext cx="6210443" cy="1715862"/>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4000" dirty="0">
                <a:solidFill>
                  <a:srgbClr val="FFFFFF"/>
                </a:solidFill>
              </a:rPr>
              <a:t>SHOW THE     : </a:t>
            </a:r>
          </a:p>
          <a:p>
            <a:r>
              <a:rPr lang="en-US" sz="4000" dirty="0">
                <a:solidFill>
                  <a:srgbClr val="FFFFFF"/>
                </a:solidFill>
              </a:rPr>
              <a:t>A CALL TO</a:t>
            </a:r>
          </a:p>
          <a:p>
            <a:r>
              <a:rPr lang="en-US" sz="4000" dirty="0">
                <a:solidFill>
                  <a:srgbClr val="FFFFFF"/>
                </a:solidFill>
              </a:rPr>
              <a:t>PUBLIC SOURCE</a:t>
            </a:r>
          </a:p>
        </p:txBody>
      </p:sp>
      <p:sp>
        <p:nvSpPr>
          <p:cNvPr id="4" name="Rectangle 3"/>
          <p:cNvSpPr/>
          <p:nvPr/>
        </p:nvSpPr>
        <p:spPr>
          <a:xfrm>
            <a:off x="65416" y="6430942"/>
            <a:ext cx="4078965" cy="369324"/>
          </a:xfrm>
          <a:prstGeom prst="rect">
            <a:avLst/>
          </a:prstGeom>
        </p:spPr>
        <p:txBody>
          <a:bodyPr wrap="square" lIns="91431" tIns="45716" rIns="91431" bIns="45716">
            <a:spAutoFit/>
          </a:bodyPr>
          <a:lstStyle/>
          <a:p>
            <a:r>
              <a:rPr lang="en-US" dirty="0">
                <a:solidFill>
                  <a:srgbClr val="FFFFFF"/>
                </a:solidFill>
              </a:rPr>
              <a:t>@JENVANDERMEER</a:t>
            </a:r>
          </a:p>
        </p:txBody>
      </p:sp>
      <p:sp>
        <p:nvSpPr>
          <p:cNvPr id="5" name="TextBox 4"/>
          <p:cNvSpPr txBox="1"/>
          <p:nvPr/>
        </p:nvSpPr>
        <p:spPr>
          <a:xfrm>
            <a:off x="402167" y="1143000"/>
            <a:ext cx="1851270" cy="3785644"/>
          </a:xfrm>
          <a:prstGeom prst="rect">
            <a:avLst/>
          </a:prstGeom>
          <a:noFill/>
        </p:spPr>
        <p:txBody>
          <a:bodyPr wrap="none" lIns="91431" tIns="45716" rIns="91431" bIns="45716" rtlCol="0">
            <a:spAutoFit/>
          </a:bodyPr>
          <a:lstStyle/>
          <a:p>
            <a:r>
              <a:rPr lang="en-US" sz="24000" b="1" dirty="0">
                <a:solidFill>
                  <a:schemeClr val="tx1">
                    <a:lumMod val="60000"/>
                    <a:lumOff val="40000"/>
                  </a:schemeClr>
                </a:solidFill>
                <a:latin typeface="Baskerville"/>
                <a:cs typeface="Baskerville"/>
              </a:rPr>
              <a:t>3</a:t>
            </a:r>
          </a:p>
        </p:txBody>
      </p:sp>
      <p:sp>
        <p:nvSpPr>
          <p:cNvPr id="6" name="Heart 5"/>
          <p:cNvSpPr/>
          <p:nvPr/>
        </p:nvSpPr>
        <p:spPr>
          <a:xfrm>
            <a:off x="5181600" y="2438401"/>
            <a:ext cx="533400" cy="533399"/>
          </a:xfrm>
          <a:prstGeom prst="hear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Tree>
    <p:extLst>
      <p:ext uri="{BB962C8B-B14F-4D97-AF65-F5344CB8AC3E}">
        <p14:creationId xmlns:p14="http://schemas.microsoft.com/office/powerpoint/2010/main" val="33609508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68928" y="2563062"/>
            <a:ext cx="6210443" cy="1715862"/>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4000" dirty="0">
                <a:solidFill>
                  <a:srgbClr val="FFFFFF"/>
                </a:solidFill>
              </a:rPr>
              <a:t>GOVs </a:t>
            </a:r>
          </a:p>
          <a:p>
            <a:r>
              <a:rPr lang="en-US" sz="4000" dirty="0">
                <a:solidFill>
                  <a:srgbClr val="FFFFFF"/>
                </a:solidFill>
              </a:rPr>
              <a:t>OPEN DATA</a:t>
            </a:r>
          </a:p>
        </p:txBody>
      </p:sp>
      <p:sp>
        <p:nvSpPr>
          <p:cNvPr id="4" name="Rectangle 3"/>
          <p:cNvSpPr/>
          <p:nvPr/>
        </p:nvSpPr>
        <p:spPr>
          <a:xfrm>
            <a:off x="65416" y="6430942"/>
            <a:ext cx="4078965" cy="369324"/>
          </a:xfrm>
          <a:prstGeom prst="rect">
            <a:avLst/>
          </a:prstGeom>
        </p:spPr>
        <p:txBody>
          <a:bodyPr wrap="square" lIns="91431" tIns="45716" rIns="91431" bIns="45716">
            <a:spAutoFit/>
          </a:bodyPr>
          <a:lstStyle/>
          <a:p>
            <a:r>
              <a:rPr lang="en-US" dirty="0">
                <a:solidFill>
                  <a:srgbClr val="FFFFFF"/>
                </a:solidFill>
              </a:rPr>
              <a:t>@JENVANDERMEER</a:t>
            </a:r>
          </a:p>
        </p:txBody>
      </p:sp>
      <p:sp>
        <p:nvSpPr>
          <p:cNvPr id="5" name="TextBox 4"/>
          <p:cNvSpPr txBox="1"/>
          <p:nvPr/>
        </p:nvSpPr>
        <p:spPr>
          <a:xfrm>
            <a:off x="402167" y="1143000"/>
            <a:ext cx="1851270" cy="3785644"/>
          </a:xfrm>
          <a:prstGeom prst="rect">
            <a:avLst/>
          </a:prstGeom>
          <a:noFill/>
        </p:spPr>
        <p:txBody>
          <a:bodyPr wrap="none" lIns="91431" tIns="45716" rIns="91431" bIns="45716" rtlCol="0">
            <a:spAutoFit/>
          </a:bodyPr>
          <a:lstStyle/>
          <a:p>
            <a:r>
              <a:rPr lang="en-US" sz="24000" b="1" dirty="0">
                <a:solidFill>
                  <a:schemeClr val="tx1">
                    <a:lumMod val="60000"/>
                    <a:lumOff val="40000"/>
                  </a:schemeClr>
                </a:solidFill>
                <a:latin typeface="Baskerville"/>
                <a:cs typeface="Baskerville"/>
              </a:rPr>
              <a:t>1</a:t>
            </a:r>
          </a:p>
        </p:txBody>
      </p:sp>
      <p:sp>
        <p:nvSpPr>
          <p:cNvPr id="2" name="Heart 1"/>
          <p:cNvSpPr/>
          <p:nvPr/>
        </p:nvSpPr>
        <p:spPr>
          <a:xfrm>
            <a:off x="4038600" y="2667003"/>
            <a:ext cx="533400" cy="533399"/>
          </a:xfrm>
          <a:prstGeom prst="heart">
            <a:avLst/>
          </a:prstGeom>
          <a:solidFill>
            <a:schemeClr val="bg1"/>
          </a:solidFill>
          <a:ln>
            <a:solidFill>
              <a:srgbClr val="FFFFFF"/>
            </a:solidFill>
          </a:ln>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dirty="0"/>
          </a:p>
        </p:txBody>
      </p:sp>
      <p:sp>
        <p:nvSpPr>
          <p:cNvPr id="6" name="TextBox 5"/>
          <p:cNvSpPr txBox="1"/>
          <p:nvPr/>
        </p:nvSpPr>
        <p:spPr>
          <a:xfrm>
            <a:off x="3962400" y="2724092"/>
            <a:ext cx="685800" cy="400101"/>
          </a:xfrm>
          <a:prstGeom prst="rect">
            <a:avLst/>
          </a:prstGeom>
          <a:noFill/>
        </p:spPr>
        <p:txBody>
          <a:bodyPr wrap="square" lIns="91431" tIns="45716" rIns="91431" bIns="45716" rtlCol="0">
            <a:spAutoFit/>
          </a:bodyPr>
          <a:lstStyle/>
          <a:p>
            <a:pPr algn="ctr"/>
            <a:r>
              <a:rPr lang="en-US" sz="1000" dirty="0">
                <a:solidFill>
                  <a:schemeClr val="tx2">
                    <a:lumMod val="60000"/>
                    <a:lumOff val="40000"/>
                  </a:schemeClr>
                </a:solidFill>
              </a:rPr>
              <a:t>BE MINE</a:t>
            </a:r>
          </a:p>
        </p:txBody>
      </p:sp>
    </p:spTree>
    <p:extLst>
      <p:ext uri="{BB962C8B-B14F-4D97-AF65-F5344CB8AC3E}">
        <p14:creationId xmlns:p14="http://schemas.microsoft.com/office/powerpoint/2010/main" val="300242947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2169631" y="2106459"/>
            <a:ext cx="118317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9" name="Text Placeholder 2"/>
          <p:cNvSpPr txBox="1">
            <a:spLocks/>
          </p:cNvSpPr>
          <p:nvPr/>
        </p:nvSpPr>
        <p:spPr>
          <a:xfrm>
            <a:off x="609603" y="1868540"/>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solidFill>
                  <a:srgbClr val="FFFFFF"/>
                </a:solidFill>
              </a:rPr>
              <a:t>Closed</a:t>
            </a:r>
            <a:endParaRPr lang="en-US" dirty="0">
              <a:solidFill>
                <a:srgbClr val="FFFFFF"/>
              </a:solidFill>
            </a:endParaRPr>
          </a:p>
        </p:txBody>
      </p:sp>
      <p:sp>
        <p:nvSpPr>
          <p:cNvPr id="5" name="Text Placeholder 2"/>
          <p:cNvSpPr txBox="1">
            <a:spLocks/>
          </p:cNvSpPr>
          <p:nvPr/>
        </p:nvSpPr>
        <p:spPr>
          <a:xfrm>
            <a:off x="3465029" y="1676399"/>
            <a:ext cx="2438400" cy="811060"/>
          </a:xfrm>
          <a:prstGeom prst="rect">
            <a:avLst/>
          </a:prstGeom>
          <a:solidFill>
            <a:schemeClr val="accent6"/>
          </a:solidFill>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solidFill>
                  <a:srgbClr val="FFFFFF"/>
                </a:solidFill>
              </a:rPr>
              <a:t>Accessible, Interoperable, Liquid</a:t>
            </a:r>
            <a:endParaRPr lang="en-US" dirty="0">
              <a:solidFill>
                <a:srgbClr val="FFFFFF"/>
              </a:solidFill>
            </a:endParaRPr>
          </a:p>
        </p:txBody>
      </p:sp>
      <p:sp>
        <p:nvSpPr>
          <p:cNvPr id="7" name="Text Placeholder 2"/>
          <p:cNvSpPr txBox="1">
            <a:spLocks/>
          </p:cNvSpPr>
          <p:nvPr/>
        </p:nvSpPr>
        <p:spPr>
          <a:xfrm>
            <a:off x="6764823" y="1828803"/>
            <a:ext cx="1564171" cy="582459"/>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dirty="0" smtClean="0">
                <a:solidFill>
                  <a:srgbClr val="FFFFFF"/>
                </a:solidFill>
              </a:rPr>
              <a:t>Open</a:t>
            </a:r>
            <a:endParaRPr lang="en-US" dirty="0">
              <a:solidFill>
                <a:srgbClr val="FFFFFF"/>
              </a:solidFill>
            </a:endParaRPr>
          </a:p>
        </p:txBody>
      </p:sp>
      <p:sp>
        <p:nvSpPr>
          <p:cNvPr id="11" name="Text Placeholder 2"/>
          <p:cNvSpPr txBox="1">
            <a:spLocks/>
          </p:cNvSpPr>
          <p:nvPr/>
        </p:nvSpPr>
        <p:spPr>
          <a:xfrm>
            <a:off x="643561" y="3207927"/>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Available</a:t>
            </a:r>
          </a:p>
          <a:p>
            <a:pPr algn="ctr">
              <a:lnSpc>
                <a:spcPct val="80000"/>
              </a:lnSpc>
            </a:pPr>
            <a:r>
              <a:rPr lang="en-US" b="0" dirty="0">
                <a:solidFill>
                  <a:schemeClr val="bg1">
                    <a:lumMod val="75000"/>
                  </a:schemeClr>
                </a:solidFill>
              </a:rPr>
              <a:t>t</a:t>
            </a:r>
            <a:r>
              <a:rPr lang="en-US" b="0" dirty="0" smtClean="0">
                <a:solidFill>
                  <a:schemeClr val="bg1">
                    <a:lumMod val="75000"/>
                  </a:schemeClr>
                </a:solidFill>
              </a:rPr>
              <a:t>o some</a:t>
            </a:r>
            <a:endParaRPr lang="en-US" b="0" dirty="0">
              <a:solidFill>
                <a:schemeClr val="bg1">
                  <a:lumMod val="75000"/>
                </a:schemeClr>
              </a:solidFill>
            </a:endParaRPr>
          </a:p>
        </p:txBody>
      </p:sp>
      <p:sp>
        <p:nvSpPr>
          <p:cNvPr id="12" name="Text Placeholder 2"/>
          <p:cNvSpPr txBox="1">
            <a:spLocks/>
          </p:cNvSpPr>
          <p:nvPr/>
        </p:nvSpPr>
        <p:spPr>
          <a:xfrm>
            <a:off x="643561" y="4335717"/>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At cost</a:t>
            </a:r>
            <a:endParaRPr lang="en-US" b="0" dirty="0">
              <a:solidFill>
                <a:schemeClr val="bg1">
                  <a:lumMod val="75000"/>
                </a:schemeClr>
              </a:solidFill>
            </a:endParaRPr>
          </a:p>
        </p:txBody>
      </p:sp>
      <p:sp>
        <p:nvSpPr>
          <p:cNvPr id="13" name="Text Placeholder 2"/>
          <p:cNvSpPr txBox="1">
            <a:spLocks/>
          </p:cNvSpPr>
          <p:nvPr/>
        </p:nvSpPr>
        <p:spPr>
          <a:xfrm>
            <a:off x="643561" y="5364420"/>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Not sharable</a:t>
            </a:r>
            <a:endParaRPr lang="en-US" b="0" dirty="0">
              <a:solidFill>
                <a:schemeClr val="bg1">
                  <a:lumMod val="75000"/>
                </a:schemeClr>
              </a:solidFill>
            </a:endParaRPr>
          </a:p>
        </p:txBody>
      </p:sp>
      <p:sp>
        <p:nvSpPr>
          <p:cNvPr id="14" name="Text Placeholder 2"/>
          <p:cNvSpPr txBox="1">
            <a:spLocks/>
          </p:cNvSpPr>
          <p:nvPr/>
        </p:nvSpPr>
        <p:spPr>
          <a:xfrm>
            <a:off x="6798781" y="3207927"/>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Available </a:t>
            </a:r>
            <a:br>
              <a:rPr lang="en-US" b="0" dirty="0" smtClean="0">
                <a:solidFill>
                  <a:schemeClr val="bg1">
                    <a:lumMod val="75000"/>
                  </a:schemeClr>
                </a:solidFill>
              </a:rPr>
            </a:br>
            <a:r>
              <a:rPr lang="en-US" b="0" dirty="0" smtClean="0">
                <a:solidFill>
                  <a:schemeClr val="bg1">
                    <a:lumMod val="75000"/>
                  </a:schemeClr>
                </a:solidFill>
              </a:rPr>
              <a:t>to all</a:t>
            </a:r>
            <a:endParaRPr lang="en-US" b="0" dirty="0">
              <a:solidFill>
                <a:schemeClr val="bg1">
                  <a:lumMod val="75000"/>
                </a:schemeClr>
              </a:solidFill>
            </a:endParaRPr>
          </a:p>
        </p:txBody>
      </p:sp>
      <p:sp>
        <p:nvSpPr>
          <p:cNvPr id="15" name="Text Placeholder 2"/>
          <p:cNvSpPr txBox="1">
            <a:spLocks/>
          </p:cNvSpPr>
          <p:nvPr/>
        </p:nvSpPr>
        <p:spPr>
          <a:xfrm>
            <a:off x="6798781" y="4335717"/>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For free</a:t>
            </a:r>
            <a:endParaRPr lang="en-US" b="0" dirty="0">
              <a:solidFill>
                <a:schemeClr val="bg1">
                  <a:lumMod val="75000"/>
                </a:schemeClr>
              </a:solidFill>
            </a:endParaRPr>
          </a:p>
        </p:txBody>
      </p:sp>
      <p:sp>
        <p:nvSpPr>
          <p:cNvPr id="16" name="Text Placeholder 2"/>
          <p:cNvSpPr txBox="1">
            <a:spLocks/>
          </p:cNvSpPr>
          <p:nvPr/>
        </p:nvSpPr>
        <p:spPr>
          <a:xfrm>
            <a:off x="6798781" y="5364420"/>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Unlimited use</a:t>
            </a:r>
            <a:endParaRPr lang="en-US" b="0" dirty="0">
              <a:solidFill>
                <a:schemeClr val="bg1">
                  <a:lumMod val="75000"/>
                </a:schemeClr>
              </a:solidFill>
            </a:endParaRPr>
          </a:p>
        </p:txBody>
      </p:sp>
      <p:sp>
        <p:nvSpPr>
          <p:cNvPr id="18" name="Text Placeholder 2"/>
          <p:cNvSpPr txBox="1">
            <a:spLocks/>
          </p:cNvSpPr>
          <p:nvPr/>
        </p:nvSpPr>
        <p:spPr>
          <a:xfrm>
            <a:off x="3902146" y="3207927"/>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Available</a:t>
            </a:r>
          </a:p>
          <a:p>
            <a:pPr algn="ctr">
              <a:lnSpc>
                <a:spcPct val="80000"/>
              </a:lnSpc>
            </a:pPr>
            <a:r>
              <a:rPr lang="en-US" b="0" dirty="0">
                <a:solidFill>
                  <a:schemeClr val="bg1">
                    <a:lumMod val="75000"/>
                  </a:schemeClr>
                </a:solidFill>
              </a:rPr>
              <a:t>t</a:t>
            </a:r>
            <a:r>
              <a:rPr lang="en-US" b="0" dirty="0" smtClean="0">
                <a:solidFill>
                  <a:schemeClr val="bg1">
                    <a:lumMod val="75000"/>
                  </a:schemeClr>
                </a:solidFill>
              </a:rPr>
              <a:t>o some</a:t>
            </a:r>
            <a:endParaRPr lang="en-US" b="0" dirty="0">
              <a:solidFill>
                <a:schemeClr val="bg1">
                  <a:lumMod val="75000"/>
                </a:schemeClr>
              </a:solidFill>
            </a:endParaRPr>
          </a:p>
        </p:txBody>
      </p:sp>
      <p:sp>
        <p:nvSpPr>
          <p:cNvPr id="19" name="Text Placeholder 2"/>
          <p:cNvSpPr txBox="1">
            <a:spLocks/>
          </p:cNvSpPr>
          <p:nvPr/>
        </p:nvSpPr>
        <p:spPr>
          <a:xfrm>
            <a:off x="3902146" y="4335717"/>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Maybe free</a:t>
            </a:r>
            <a:endParaRPr lang="en-US" b="0" dirty="0">
              <a:solidFill>
                <a:schemeClr val="bg1">
                  <a:lumMod val="75000"/>
                </a:schemeClr>
              </a:solidFill>
            </a:endParaRPr>
          </a:p>
        </p:txBody>
      </p:sp>
      <p:sp>
        <p:nvSpPr>
          <p:cNvPr id="20" name="Text Placeholder 2"/>
          <p:cNvSpPr txBox="1">
            <a:spLocks/>
          </p:cNvSpPr>
          <p:nvPr/>
        </p:nvSpPr>
        <p:spPr>
          <a:xfrm>
            <a:off x="3902146" y="5364420"/>
            <a:ext cx="1564171" cy="502984"/>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lnSpc>
                <a:spcPct val="80000"/>
              </a:lnSpc>
            </a:pPr>
            <a:r>
              <a:rPr lang="en-US" b="0" dirty="0" smtClean="0">
                <a:solidFill>
                  <a:schemeClr val="bg1">
                    <a:lumMod val="75000"/>
                  </a:schemeClr>
                </a:solidFill>
              </a:rPr>
              <a:t>Sometimes sharable</a:t>
            </a:r>
            <a:endParaRPr lang="en-US" b="0" dirty="0">
              <a:solidFill>
                <a:schemeClr val="bg1">
                  <a:lumMod val="75000"/>
                </a:schemeClr>
              </a:solidFill>
            </a:endParaRPr>
          </a:p>
        </p:txBody>
      </p:sp>
      <p:sp>
        <p:nvSpPr>
          <p:cNvPr id="21" name="Content Placeholder 20"/>
          <p:cNvSpPr>
            <a:spLocks noGrp="1"/>
          </p:cNvSpPr>
          <p:nvPr>
            <p:ph idx="1"/>
          </p:nvPr>
        </p:nvSpPr>
        <p:spPr>
          <a:xfrm>
            <a:off x="609600" y="381000"/>
            <a:ext cx="8023456" cy="641573"/>
          </a:xfrm>
        </p:spPr>
        <p:txBody>
          <a:bodyPr>
            <a:noAutofit/>
          </a:bodyPr>
          <a:lstStyle/>
          <a:p>
            <a:r>
              <a:rPr lang="en-US" sz="3200" dirty="0"/>
              <a:t>PUBLIC SOURCE: IT’S JUST BETTER</a:t>
            </a:r>
          </a:p>
        </p:txBody>
      </p:sp>
      <p:cxnSp>
        <p:nvCxnSpPr>
          <p:cNvPr id="22" name="Straight Connector 21"/>
          <p:cNvCxnSpPr/>
          <p:nvPr/>
        </p:nvCxnSpPr>
        <p:spPr>
          <a:xfrm>
            <a:off x="5791203" y="2106459"/>
            <a:ext cx="1183171"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12213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05 at 3.24.1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624320"/>
          </a:xfrm>
          <a:prstGeom prst="rect">
            <a:avLst/>
          </a:prstGeom>
        </p:spPr>
      </p:pic>
      <p:sp>
        <p:nvSpPr>
          <p:cNvPr id="4" name="Content Placeholder 1"/>
          <p:cNvSpPr>
            <a:spLocks noGrp="1"/>
          </p:cNvSpPr>
          <p:nvPr>
            <p:ph idx="1"/>
          </p:nvPr>
        </p:nvSpPr>
        <p:spPr>
          <a:xfrm>
            <a:off x="0" y="3733800"/>
            <a:ext cx="9144000" cy="685800"/>
          </a:xfrm>
          <a:solidFill>
            <a:srgbClr val="C0504D"/>
          </a:solidFill>
        </p:spPr>
        <p:txBody>
          <a:bodyPr>
            <a:noAutofit/>
          </a:bodyPr>
          <a:lstStyle/>
          <a:p>
            <a:r>
              <a:rPr lang="en-US" sz="3600" dirty="0">
                <a:solidFill>
                  <a:schemeClr val="bg1"/>
                </a:solidFill>
              </a:rPr>
              <a:t>   DOES IT HAVE TO BE .ORG?</a:t>
            </a:r>
            <a:endParaRPr lang="en-US" sz="3200" dirty="0">
              <a:solidFill>
                <a:schemeClr val="bg1"/>
              </a:solidFill>
            </a:endParaRPr>
          </a:p>
        </p:txBody>
      </p:sp>
    </p:spTree>
    <p:extLst>
      <p:ext uri="{BB962C8B-B14F-4D97-AF65-F5344CB8AC3E}">
        <p14:creationId xmlns:p14="http://schemas.microsoft.com/office/powerpoint/2010/main" val="153368341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llerywidget_463_129443YODA_Conference1_2.JPG"/>
          <p:cNvPicPr>
            <a:picLocks noChangeAspect="1"/>
          </p:cNvPicPr>
          <p:nvPr/>
        </p:nvPicPr>
        <p:blipFill rotWithShape="1">
          <a:blip r:embed="rId3">
            <a:extLst>
              <a:ext uri="{28A0092B-C50C-407E-A947-70E740481C1C}">
                <a14:useLocalDpi xmlns:a14="http://schemas.microsoft.com/office/drawing/2010/main" val="0"/>
              </a:ext>
            </a:extLst>
          </a:blip>
          <a:srcRect l="2892" r="7871"/>
          <a:stretch/>
        </p:blipFill>
        <p:spPr>
          <a:xfrm>
            <a:off x="-1" y="1"/>
            <a:ext cx="9144001" cy="6866467"/>
          </a:xfrm>
          <a:prstGeom prst="rect">
            <a:avLst/>
          </a:prstGeom>
        </p:spPr>
      </p:pic>
      <p:sp>
        <p:nvSpPr>
          <p:cNvPr id="4" name="Content Placeholder 1"/>
          <p:cNvSpPr>
            <a:spLocks noGrp="1"/>
          </p:cNvSpPr>
          <p:nvPr>
            <p:ph idx="1"/>
          </p:nvPr>
        </p:nvSpPr>
        <p:spPr>
          <a:xfrm>
            <a:off x="8467" y="838201"/>
            <a:ext cx="9144000" cy="1219200"/>
          </a:xfrm>
          <a:solidFill>
            <a:srgbClr val="C0504D"/>
          </a:solidFill>
        </p:spPr>
        <p:txBody>
          <a:bodyPr>
            <a:noAutofit/>
          </a:bodyPr>
          <a:lstStyle/>
          <a:p>
            <a:pPr marL="287309"/>
            <a:r>
              <a:rPr lang="en-US" sz="3600" dirty="0">
                <a:solidFill>
                  <a:schemeClr val="bg1"/>
                </a:solidFill>
              </a:rPr>
              <a:t>WILL .EDU BE THE KEEPER OF PRIVATE SECTOR OPEN DATA?</a:t>
            </a:r>
            <a:endParaRPr lang="en-US" sz="3200" dirty="0">
              <a:solidFill>
                <a:schemeClr val="bg1"/>
              </a:solidFill>
            </a:endParaRPr>
          </a:p>
        </p:txBody>
      </p:sp>
      <p:sp>
        <p:nvSpPr>
          <p:cNvPr id="5" name="Rectangle 4"/>
          <p:cNvSpPr/>
          <p:nvPr/>
        </p:nvSpPr>
        <p:spPr>
          <a:xfrm>
            <a:off x="381000" y="6324599"/>
            <a:ext cx="8915400" cy="369324"/>
          </a:xfrm>
          <a:prstGeom prst="rect">
            <a:avLst/>
          </a:prstGeom>
        </p:spPr>
        <p:txBody>
          <a:bodyPr wrap="square" lIns="91431" tIns="45716" rIns="91431" bIns="45716">
            <a:spAutoFit/>
          </a:bodyPr>
          <a:lstStyle/>
          <a:p>
            <a:r>
              <a:rPr lang="en-US" i="1" dirty="0">
                <a:solidFill>
                  <a:srgbClr val="3D403F"/>
                </a:solidFill>
              </a:rPr>
              <a:t>Yale University Open Data Access (YODA) </a:t>
            </a:r>
            <a:r>
              <a:rPr lang="en-US" i="1" dirty="0" smtClean="0">
                <a:solidFill>
                  <a:srgbClr val="3D403F"/>
                </a:solidFill>
              </a:rPr>
              <a:t>Project: With J&amp;J, </a:t>
            </a:r>
            <a:r>
              <a:rPr lang="en-US" i="1" dirty="0" smtClean="0">
                <a:solidFill>
                  <a:srgbClr val="3D403F"/>
                </a:solidFill>
              </a:rPr>
              <a:t>Medtronic</a:t>
            </a:r>
            <a:endParaRPr lang="en-US" i="1" dirty="0">
              <a:solidFill>
                <a:srgbClr val="3D403F"/>
              </a:solidFill>
            </a:endParaRPr>
          </a:p>
        </p:txBody>
      </p:sp>
    </p:spTree>
    <p:extLst>
      <p:ext uri="{BB962C8B-B14F-4D97-AF65-F5344CB8AC3E}">
        <p14:creationId xmlns:p14="http://schemas.microsoft.com/office/powerpoint/2010/main" val="289531838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2-05 at 4.06.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3"/>
            <a:ext cx="9144000" cy="5425553"/>
          </a:xfrm>
          <a:prstGeom prst="rect">
            <a:avLst/>
          </a:prstGeom>
        </p:spPr>
      </p:pic>
      <p:sp>
        <p:nvSpPr>
          <p:cNvPr id="4" name="Content Placeholder 1"/>
          <p:cNvSpPr>
            <a:spLocks noGrp="1"/>
          </p:cNvSpPr>
          <p:nvPr>
            <p:ph idx="1"/>
          </p:nvPr>
        </p:nvSpPr>
        <p:spPr>
          <a:xfrm>
            <a:off x="0" y="5029200"/>
            <a:ext cx="9144000" cy="1143000"/>
          </a:xfrm>
          <a:solidFill>
            <a:srgbClr val="C0504D"/>
          </a:solidFill>
        </p:spPr>
        <p:txBody>
          <a:bodyPr>
            <a:noAutofit/>
          </a:bodyPr>
          <a:lstStyle/>
          <a:p>
            <a:pPr marL="627000" indent="-50796"/>
            <a:r>
              <a:rPr lang="en-US" sz="3600" dirty="0">
                <a:solidFill>
                  <a:schemeClr val="bg1"/>
                </a:solidFill>
              </a:rPr>
              <a:t>WILL THE NEW BREED OF OPEN STARTUPS SHOW THE WAY?</a:t>
            </a:r>
            <a:endParaRPr lang="en-US" sz="3200" dirty="0">
              <a:solidFill>
                <a:schemeClr val="bg1"/>
              </a:solidFill>
            </a:endParaRPr>
          </a:p>
        </p:txBody>
      </p:sp>
      <p:sp>
        <p:nvSpPr>
          <p:cNvPr id="6" name="Rectangle 5"/>
          <p:cNvSpPr/>
          <p:nvPr/>
        </p:nvSpPr>
        <p:spPr>
          <a:xfrm>
            <a:off x="381000" y="6324599"/>
            <a:ext cx="8915400" cy="369324"/>
          </a:xfrm>
          <a:prstGeom prst="rect">
            <a:avLst/>
          </a:prstGeom>
        </p:spPr>
        <p:txBody>
          <a:bodyPr wrap="square" lIns="91431" tIns="45716" rIns="91431" bIns="45716">
            <a:spAutoFit/>
          </a:bodyPr>
          <a:lstStyle/>
          <a:p>
            <a:r>
              <a:rPr lang="en-US" dirty="0" smtClean="0">
                <a:solidFill>
                  <a:srgbClr val="FFFFFF"/>
                </a:solidFill>
              </a:rPr>
              <a:t> </a:t>
            </a:r>
            <a:r>
              <a:rPr lang="en-US" dirty="0">
                <a:solidFill>
                  <a:srgbClr val="FFFFFF"/>
                </a:solidFill>
              </a:rPr>
              <a:t>University </a:t>
            </a:r>
            <a:r>
              <a:rPr lang="en-US" dirty="0">
                <a:solidFill>
                  <a:schemeClr val="accent6"/>
                </a:solidFill>
              </a:rPr>
              <a:t>Open</a:t>
            </a:r>
            <a:r>
              <a:rPr lang="en-US" dirty="0">
                <a:solidFill>
                  <a:srgbClr val="FFFFFF"/>
                </a:solidFill>
              </a:rPr>
              <a:t> Data Access (YODA) </a:t>
            </a:r>
            <a:r>
              <a:rPr lang="en-US" dirty="0" smtClean="0">
                <a:solidFill>
                  <a:srgbClr val="FFFFFF"/>
                </a:solidFill>
              </a:rPr>
              <a:t>Project: With J&amp;J, Medtronic, Microsoft </a:t>
            </a:r>
            <a:endParaRPr lang="en-US" dirty="0">
              <a:solidFill>
                <a:srgbClr val="FFFFFF"/>
              </a:solidFill>
            </a:endParaRPr>
          </a:p>
        </p:txBody>
      </p:sp>
      <p:sp>
        <p:nvSpPr>
          <p:cNvPr id="7" name="Rectangle 6"/>
          <p:cNvSpPr/>
          <p:nvPr/>
        </p:nvSpPr>
        <p:spPr>
          <a:xfrm>
            <a:off x="533400" y="6400800"/>
            <a:ext cx="8382000" cy="381001"/>
          </a:xfrm>
          <a:prstGeom prst="rect">
            <a:avLst/>
          </a:prstGeom>
          <a:solidFill>
            <a:srgbClr val="FFFFFF"/>
          </a:solidFill>
        </p:spPr>
        <p:txBody>
          <a:bodyPr wrap="square" lIns="91431" tIns="45716" rIns="91431" bIns="45716">
            <a:spAutoFit/>
          </a:bodyPr>
          <a:lstStyle/>
          <a:p>
            <a:r>
              <a:rPr lang="en-US" i="1" dirty="0" smtClean="0">
                <a:solidFill>
                  <a:schemeClr val="accent1"/>
                </a:solidFill>
              </a:rPr>
              <a:t>DISCLOSURE: Luminary Labs Ventures is an angel investor in Iodine</a:t>
            </a:r>
            <a:endParaRPr lang="en-US" i="1" dirty="0">
              <a:solidFill>
                <a:schemeClr val="accent1"/>
              </a:solidFill>
            </a:endParaRPr>
          </a:p>
        </p:txBody>
      </p:sp>
    </p:spTree>
    <p:extLst>
      <p:ext uri="{BB962C8B-B14F-4D97-AF65-F5344CB8AC3E}">
        <p14:creationId xmlns:p14="http://schemas.microsoft.com/office/powerpoint/2010/main" val="28940494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SJss3.jpg"/>
          <p:cNvPicPr>
            <a:picLocks noChangeAspect="1"/>
          </p:cNvPicPr>
          <p:nvPr/>
        </p:nvPicPr>
        <p:blipFill rotWithShape="1">
          <a:blip r:embed="rId3">
            <a:extLst>
              <a:ext uri="{28A0092B-C50C-407E-A947-70E740481C1C}">
                <a14:useLocalDpi xmlns:a14="http://schemas.microsoft.com/office/drawing/2010/main" val="0"/>
              </a:ext>
            </a:extLst>
          </a:blip>
          <a:srcRect l="8318" r="16782"/>
          <a:stretch/>
        </p:blipFill>
        <p:spPr>
          <a:xfrm>
            <a:off x="0" y="33868"/>
            <a:ext cx="9144000" cy="6858000"/>
          </a:xfrm>
          <a:prstGeom prst="rect">
            <a:avLst/>
          </a:prstGeom>
        </p:spPr>
      </p:pic>
      <p:sp>
        <p:nvSpPr>
          <p:cNvPr id="4" name="Content Placeholder 1"/>
          <p:cNvSpPr>
            <a:spLocks noGrp="1"/>
          </p:cNvSpPr>
          <p:nvPr>
            <p:ph idx="1"/>
          </p:nvPr>
        </p:nvSpPr>
        <p:spPr>
          <a:xfrm>
            <a:off x="8467" y="838200"/>
            <a:ext cx="9144000" cy="1143000"/>
          </a:xfrm>
          <a:solidFill>
            <a:srgbClr val="C0504D"/>
          </a:solidFill>
        </p:spPr>
        <p:txBody>
          <a:bodyPr>
            <a:noAutofit/>
          </a:bodyPr>
          <a:lstStyle/>
          <a:p>
            <a:pPr marL="627000" indent="-50796"/>
            <a:r>
              <a:rPr lang="en-US" sz="3600" dirty="0">
                <a:solidFill>
                  <a:schemeClr val="bg1"/>
                </a:solidFill>
              </a:rPr>
              <a:t>WILL PUBLIC PRIVATE PARNTERSHIPS REIGN? </a:t>
            </a:r>
            <a:endParaRPr lang="en-US" sz="3200" dirty="0">
              <a:solidFill>
                <a:schemeClr val="bg1"/>
              </a:solidFill>
            </a:endParaRPr>
          </a:p>
        </p:txBody>
      </p:sp>
      <p:sp>
        <p:nvSpPr>
          <p:cNvPr id="6" name="Rectangle 5"/>
          <p:cNvSpPr/>
          <p:nvPr/>
        </p:nvSpPr>
        <p:spPr>
          <a:xfrm>
            <a:off x="838200" y="5562604"/>
            <a:ext cx="7848600" cy="646323"/>
          </a:xfrm>
          <a:prstGeom prst="rect">
            <a:avLst/>
          </a:prstGeom>
        </p:spPr>
        <p:txBody>
          <a:bodyPr wrap="square" lIns="91431" tIns="45716" rIns="91431" bIns="45716">
            <a:spAutoFit/>
          </a:bodyPr>
          <a:lstStyle/>
          <a:p>
            <a:r>
              <a:rPr lang="en-US" i="1" dirty="0">
                <a:solidFill>
                  <a:srgbClr val="FFFFFF"/>
                </a:solidFill>
              </a:rPr>
              <a:t>Drug Companies Join NIH in Study of Alzheimer's, Diabetes, Rheumatoid Arthritis, </a:t>
            </a:r>
            <a:r>
              <a:rPr lang="en-US" i="1" dirty="0" smtClean="0">
                <a:solidFill>
                  <a:srgbClr val="FFFFFF"/>
                </a:solidFill>
              </a:rPr>
              <a:t>Lupus, taking a page from the Open Source Movement</a:t>
            </a:r>
            <a:endParaRPr lang="en-US" i="1" dirty="0">
              <a:solidFill>
                <a:srgbClr val="FFFFFF"/>
              </a:solidFill>
            </a:endParaRPr>
          </a:p>
        </p:txBody>
      </p:sp>
    </p:spTree>
    <p:extLst>
      <p:ext uri="{BB962C8B-B14F-4D97-AF65-F5344CB8AC3E}">
        <p14:creationId xmlns:p14="http://schemas.microsoft.com/office/powerpoint/2010/main" val="7670934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467" y="838200"/>
            <a:ext cx="9144000" cy="1143000"/>
          </a:xfrm>
          <a:solidFill>
            <a:srgbClr val="C0504D"/>
          </a:solidFill>
        </p:spPr>
        <p:txBody>
          <a:bodyPr>
            <a:noAutofit/>
          </a:bodyPr>
          <a:lstStyle/>
          <a:p>
            <a:pPr marL="627000" indent="-50796"/>
            <a:r>
              <a:rPr lang="en-US" sz="3600" dirty="0">
                <a:solidFill>
                  <a:schemeClr val="bg1"/>
                </a:solidFill>
              </a:rPr>
              <a:t>OR WILL APPLE SAVE US FROM OURSELVES? </a:t>
            </a:r>
            <a:endParaRPr lang="en-US" sz="3200" dirty="0">
              <a:solidFill>
                <a:schemeClr val="bg1"/>
              </a:solidFill>
            </a:endParaRPr>
          </a:p>
        </p:txBody>
      </p:sp>
      <p:sp>
        <p:nvSpPr>
          <p:cNvPr id="6" name="Rectangle 5"/>
          <p:cNvSpPr/>
          <p:nvPr/>
        </p:nvSpPr>
        <p:spPr>
          <a:xfrm>
            <a:off x="838200" y="5562604"/>
            <a:ext cx="7848600" cy="646323"/>
          </a:xfrm>
          <a:prstGeom prst="rect">
            <a:avLst/>
          </a:prstGeom>
        </p:spPr>
        <p:txBody>
          <a:bodyPr wrap="square" lIns="91431" tIns="45716" rIns="91431" bIns="45716">
            <a:spAutoFit/>
          </a:bodyPr>
          <a:lstStyle/>
          <a:p>
            <a:r>
              <a:rPr lang="en-US" dirty="0">
                <a:solidFill>
                  <a:srgbClr val="FFFFFF"/>
                </a:solidFill>
              </a:rPr>
              <a:t>Drug Companies Join NIH in Study of Alzheimer's, Diabetes, Rheumatoid Arthritis, </a:t>
            </a:r>
            <a:r>
              <a:rPr lang="en-US" dirty="0" smtClean="0">
                <a:solidFill>
                  <a:srgbClr val="FFFFFF"/>
                </a:solidFill>
              </a:rPr>
              <a:t>Lupus, taking a page from the Open Source Movement</a:t>
            </a:r>
            <a:endParaRPr lang="en-US" dirty="0">
              <a:solidFill>
                <a:srgbClr val="FFFFFF"/>
              </a:solidFill>
            </a:endParaRPr>
          </a:p>
        </p:txBody>
      </p:sp>
      <p:pic>
        <p:nvPicPr>
          <p:cNvPr id="2" name="Picture 1" descr="fitness-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685800"/>
            <a:ext cx="9169400" cy="4584700"/>
          </a:xfrm>
          <a:prstGeom prst="rect">
            <a:avLst/>
          </a:prstGeom>
        </p:spPr>
      </p:pic>
      <p:sp>
        <p:nvSpPr>
          <p:cNvPr id="7" name="Content Placeholder 1"/>
          <p:cNvSpPr txBox="1">
            <a:spLocks/>
          </p:cNvSpPr>
          <p:nvPr/>
        </p:nvSpPr>
        <p:spPr>
          <a:xfrm>
            <a:off x="0" y="5029200"/>
            <a:ext cx="9144000" cy="1143000"/>
          </a:xfrm>
          <a:prstGeom prst="rect">
            <a:avLst/>
          </a:prstGeom>
          <a:solidFill>
            <a:srgbClr val="C0504D"/>
          </a:solidFill>
        </p:spPr>
        <p:txBody>
          <a:bodyPr vert="horz" lIns="0" tIns="0" rIns="0" bIns="0" rtlCol="0" anchor="t" anchorCtr="0">
            <a:noAutofit/>
          </a:bodyPr>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27000" indent="-50796"/>
            <a:r>
              <a:rPr lang="en-US" sz="3600" dirty="0">
                <a:solidFill>
                  <a:schemeClr val="bg1"/>
                </a:solidFill>
              </a:rPr>
              <a:t>WILL APPLE TEMPT US WITH PERSUASIVE BUT CLOSED DATAVIZ?</a:t>
            </a:r>
            <a:endParaRPr lang="en-US" sz="3200" dirty="0">
              <a:solidFill>
                <a:schemeClr val="bg1"/>
              </a:solidFill>
            </a:endParaRPr>
          </a:p>
        </p:txBody>
      </p:sp>
    </p:spTree>
    <p:extLst>
      <p:ext uri="{BB962C8B-B14F-4D97-AF65-F5344CB8AC3E}">
        <p14:creationId xmlns:p14="http://schemas.microsoft.com/office/powerpoint/2010/main" val="296503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98760" y="939802"/>
            <a:ext cx="8189628" cy="2851757"/>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3600" cap="none" dirty="0">
                <a:solidFill>
                  <a:srgbClr val="FFFFFF"/>
                </a:solidFill>
              </a:rPr>
              <a:t>“To to my mind, the big question is not what </a:t>
            </a:r>
            <a:r>
              <a:rPr lang="en-US" sz="3600" cap="none" dirty="0" err="1">
                <a:solidFill>
                  <a:srgbClr val="FFFFFF"/>
                </a:solidFill>
              </a:rPr>
              <a:t>Healthbook</a:t>
            </a:r>
            <a:r>
              <a:rPr lang="en-US" sz="3600" cap="none" dirty="0">
                <a:solidFill>
                  <a:srgbClr val="FFFFFF"/>
                </a:solidFill>
              </a:rPr>
              <a:t> will look like </a:t>
            </a:r>
            <a:r>
              <a:rPr lang="en-US" sz="3600" b="1" cap="none" dirty="0">
                <a:solidFill>
                  <a:srgbClr val="FFFFFF"/>
                </a:solidFill>
              </a:rPr>
              <a:t>but whether Apple will make it easy to get our data out of it</a:t>
            </a:r>
            <a:r>
              <a:rPr lang="en-US" sz="3600" cap="none" dirty="0">
                <a:solidFill>
                  <a:srgbClr val="FFFFFF"/>
                </a:solidFill>
              </a:rPr>
              <a:t>. If they do, this will be a </a:t>
            </a:r>
            <a:r>
              <a:rPr lang="en-US" sz="3600" b="1" cap="none" dirty="0">
                <a:solidFill>
                  <a:srgbClr val="FFFFFF"/>
                </a:solidFill>
              </a:rPr>
              <a:t>massive game changer </a:t>
            </a:r>
            <a:r>
              <a:rPr lang="en-US" sz="3600" cap="none" dirty="0">
                <a:solidFill>
                  <a:srgbClr val="FFFFFF"/>
                </a:solidFill>
              </a:rPr>
              <a:t>for the quantified self, health, and wellness markets.”</a:t>
            </a:r>
          </a:p>
          <a:p>
            <a:endParaRPr lang="en-US" sz="3600" cap="none" dirty="0">
              <a:solidFill>
                <a:srgbClr val="FFFFFF"/>
              </a:solidFill>
            </a:endParaRPr>
          </a:p>
        </p:txBody>
      </p:sp>
      <p:sp>
        <p:nvSpPr>
          <p:cNvPr id="3" name="Text Placeholder 1"/>
          <p:cNvSpPr txBox="1">
            <a:spLocks/>
          </p:cNvSpPr>
          <p:nvPr/>
        </p:nvSpPr>
        <p:spPr>
          <a:xfrm>
            <a:off x="569431" y="5410201"/>
            <a:ext cx="7939571" cy="914400"/>
          </a:xfrm>
          <a:prstGeom prst="rect">
            <a:avLst/>
          </a:prstGeom>
        </p:spPr>
        <p:txBody>
          <a:bodyPr lIns="91431" tIns="45716" rIns="91431" bIns="45716">
            <a:noAutofit/>
          </a:bodyPr>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0" i="1" dirty="0">
                <a:solidFill>
                  <a:srgbClr val="FFFFFF"/>
                </a:solidFill>
                <a:latin typeface="Georgia"/>
                <a:cs typeface="Georgia"/>
              </a:rPr>
              <a:t>Fred Wilson, </a:t>
            </a:r>
            <a:r>
              <a:rPr lang="en-US" sz="2400" b="0" i="1" dirty="0" err="1">
                <a:solidFill>
                  <a:srgbClr val="FFFFFF"/>
                </a:solidFill>
                <a:latin typeface="Georgia"/>
                <a:cs typeface="Georgia"/>
              </a:rPr>
              <a:t>AVC.com</a:t>
            </a:r>
            <a:endParaRPr lang="en-US" sz="2400" b="0" i="1" dirty="0">
              <a:solidFill>
                <a:srgbClr val="FFFFFF"/>
              </a:solidFill>
              <a:latin typeface="Georgia"/>
              <a:cs typeface="Georgia"/>
            </a:endParaRPr>
          </a:p>
        </p:txBody>
      </p:sp>
    </p:spTree>
    <p:extLst>
      <p:ext uri="{BB962C8B-B14F-4D97-AF65-F5344CB8AC3E}">
        <p14:creationId xmlns:p14="http://schemas.microsoft.com/office/powerpoint/2010/main" val="25393282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454029" y="838200"/>
            <a:ext cx="8385171" cy="5334000"/>
          </a:xfrm>
        </p:spPr>
        <p:txBody>
          <a:bodyPr>
            <a:noAutofit/>
          </a:bodyPr>
          <a:lstStyle/>
          <a:p>
            <a:r>
              <a:rPr lang="en-US" sz="6600" dirty="0"/>
              <a:t>WHEN WE FINALLY HAVE OPEN DATA, WILL WE </a:t>
            </a:r>
            <a:r>
              <a:rPr lang="en-US" sz="6600" dirty="0" smtClean="0"/>
              <a:t>SEE EVERYTHING INTERCONNECTED? </a:t>
            </a:r>
            <a:endParaRPr lang="en-US" sz="6000" dirty="0"/>
          </a:p>
        </p:txBody>
      </p:sp>
      <p:sp>
        <p:nvSpPr>
          <p:cNvPr id="2" name="TextBox 1"/>
          <p:cNvSpPr txBox="1"/>
          <p:nvPr/>
        </p:nvSpPr>
        <p:spPr>
          <a:xfrm>
            <a:off x="948267" y="5808132"/>
            <a:ext cx="184648" cy="369324"/>
          </a:xfrm>
          <a:prstGeom prst="rect">
            <a:avLst/>
          </a:prstGeom>
          <a:noFill/>
        </p:spPr>
        <p:txBody>
          <a:bodyPr wrap="none" lIns="91431" tIns="45716" rIns="91431" bIns="45716" rtlCol="0">
            <a:spAutoFit/>
          </a:bodyPr>
          <a:lstStyle/>
          <a:p>
            <a:endParaRPr lang="en-US" dirty="0"/>
          </a:p>
        </p:txBody>
      </p:sp>
    </p:spTree>
    <p:extLst>
      <p:ext uri="{BB962C8B-B14F-4D97-AF65-F5344CB8AC3E}">
        <p14:creationId xmlns:p14="http://schemas.microsoft.com/office/powerpoint/2010/main" val="2822377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706644main_705852main_geos5_full_full1.jpeg"/>
          <p:cNvPicPr>
            <a:picLocks noGrp="1" noChangeAspect="1"/>
          </p:cNvPicPr>
          <p:nvPr>
            <p:ph idx="1"/>
          </p:nvPr>
        </p:nvPicPr>
        <p:blipFill rotWithShape="1">
          <a:blip r:embed="rId3">
            <a:extLst>
              <a:ext uri="{28A0092B-C50C-407E-A947-70E740481C1C}">
                <a14:useLocalDpi xmlns:a14="http://schemas.microsoft.com/office/drawing/2010/main" val="0"/>
              </a:ext>
            </a:extLst>
          </a:blip>
          <a:srcRect l="14908" t="-124" r="18295" b="124"/>
          <a:stretch/>
        </p:blipFill>
        <p:spPr>
          <a:xfrm>
            <a:off x="0" y="0"/>
            <a:ext cx="9144001" cy="6821311"/>
          </a:xfrm>
        </p:spPr>
      </p:pic>
    </p:spTree>
    <p:extLst>
      <p:ext uri="{BB962C8B-B14F-4D97-AF65-F5344CB8AC3E}">
        <p14:creationId xmlns:p14="http://schemas.microsoft.com/office/powerpoint/2010/main" val="9219650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98760" y="939802"/>
            <a:ext cx="8189628" cy="2851757"/>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endParaRPr lang="en-US" sz="3600" cap="none" dirty="0">
              <a:solidFill>
                <a:srgbClr val="FFFFFF"/>
              </a:solidFill>
            </a:endParaRPr>
          </a:p>
          <a:p>
            <a:r>
              <a:rPr lang="en-US" sz="3600" cap="none" dirty="0">
                <a:solidFill>
                  <a:srgbClr val="FFFFFF"/>
                </a:solidFill>
              </a:rPr>
              <a:t>“He had shown her all the workings of his soul, mistaking this for love.” </a:t>
            </a:r>
          </a:p>
          <a:p>
            <a:endParaRPr lang="en-US" sz="3600" cap="none" dirty="0">
              <a:solidFill>
                <a:srgbClr val="FFFFFF"/>
              </a:solidFill>
            </a:endParaRPr>
          </a:p>
        </p:txBody>
      </p:sp>
      <p:sp>
        <p:nvSpPr>
          <p:cNvPr id="3" name="Text Placeholder 1"/>
          <p:cNvSpPr txBox="1">
            <a:spLocks/>
          </p:cNvSpPr>
          <p:nvPr/>
        </p:nvSpPr>
        <p:spPr>
          <a:xfrm>
            <a:off x="569431" y="4678618"/>
            <a:ext cx="7939571" cy="1645982"/>
          </a:xfrm>
          <a:prstGeom prst="rect">
            <a:avLst/>
          </a:prstGeom>
        </p:spPr>
        <p:txBody>
          <a:bodyPr lIns="91431" tIns="45716" rIns="91431" bIns="45716">
            <a:noAutofit/>
          </a:bodyPr>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0" i="1" dirty="0">
                <a:solidFill>
                  <a:srgbClr val="FFFFFF"/>
                </a:solidFill>
                <a:latin typeface="Georgia"/>
                <a:cs typeface="Georgia"/>
              </a:rPr>
              <a:t>= EM Forster, The Longest Journey</a:t>
            </a:r>
          </a:p>
        </p:txBody>
      </p:sp>
    </p:spTree>
    <p:extLst>
      <p:ext uri="{BB962C8B-B14F-4D97-AF65-F5344CB8AC3E}">
        <p14:creationId xmlns:p14="http://schemas.microsoft.com/office/powerpoint/2010/main" val="2175532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82554226_1280.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68" y="-100821"/>
            <a:ext cx="9279468" cy="7035021"/>
          </a:xfrm>
          <a:prstGeom prst="rect">
            <a:avLst/>
          </a:prstGeom>
        </p:spPr>
      </p:pic>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76200" y="457204"/>
            <a:ext cx="9296400" cy="609599"/>
          </a:xfrm>
          <a:solidFill>
            <a:srgbClr val="C0504D"/>
          </a:solidFill>
        </p:spPr>
        <p:txBody>
          <a:bodyPr>
            <a:noAutofit/>
          </a:bodyPr>
          <a:lstStyle/>
          <a:p>
            <a:pPr marL="169845"/>
            <a:r>
              <a:rPr lang="en-US" sz="3600" dirty="0"/>
              <a:t> FIRST CAME THIS</a:t>
            </a:r>
            <a:endParaRPr lang="en-US" sz="3200" dirty="0"/>
          </a:p>
        </p:txBody>
      </p:sp>
    </p:spTree>
    <p:extLst>
      <p:ext uri="{BB962C8B-B14F-4D97-AF65-F5344CB8AC3E}">
        <p14:creationId xmlns:p14="http://schemas.microsoft.com/office/powerpoint/2010/main" val="22465915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304800"/>
            <a:ext cx="7839343" cy="685800"/>
          </a:xfrm>
        </p:spPr>
        <p:txBody>
          <a:bodyPr>
            <a:noAutofit/>
          </a:bodyPr>
          <a:lstStyle/>
          <a:p>
            <a:pPr algn="l"/>
            <a:r>
              <a:rPr lang="en-US" sz="5400" b="1" dirty="0">
                <a:solidFill>
                  <a:srgbClr val="FFFFFF"/>
                </a:solidFill>
                <a:latin typeface="Helvetica"/>
                <a:cs typeface="Helvetica"/>
              </a:rPr>
              <a:t>WHAT TO DO</a:t>
            </a:r>
            <a:endParaRPr lang="en-US" b="1" dirty="0">
              <a:solidFill>
                <a:srgbClr val="FFFFFF"/>
              </a:solidFill>
              <a:latin typeface="Helvetica"/>
              <a:cs typeface="Helvetica"/>
            </a:endParaRPr>
          </a:p>
        </p:txBody>
      </p:sp>
      <p:sp>
        <p:nvSpPr>
          <p:cNvPr id="3" name="Title 3"/>
          <p:cNvSpPr txBox="1">
            <a:spLocks/>
          </p:cNvSpPr>
          <p:nvPr/>
        </p:nvSpPr>
        <p:spPr>
          <a:xfrm>
            <a:off x="457200" y="5105400"/>
            <a:ext cx="8305800" cy="1676400"/>
          </a:xfrm>
          <a:prstGeom prst="rect">
            <a:avLst/>
          </a:prstGeom>
        </p:spPr>
        <p:txBody>
          <a:bodyPr vert="horz" lIns="0" tIns="0" rIns="0" bIns="0" rtlCol="0" anchor="t" anchorCtr="0">
            <a:noAutofit/>
          </a:bodyPr>
          <a:lstStyle>
            <a:lvl1pPr algn="r" defTabSz="457200" rtl="0" eaLnBrk="0" fontAlgn="base" hangingPunct="0">
              <a:lnSpc>
                <a:spcPct val="120000"/>
              </a:lnSpc>
              <a:spcBef>
                <a:spcPct val="0"/>
              </a:spcBef>
              <a:spcAft>
                <a:spcPct val="0"/>
              </a:spcAft>
              <a:defRPr lang="en-US" sz="3200" b="0" kern="1200" cap="none" spc="0" baseline="0">
                <a:solidFill>
                  <a:schemeClr val="bg1"/>
                </a:solidFill>
                <a:latin typeface="Baskerville"/>
                <a:ea typeface="ＭＳ Ｐゴシック" pitchFamily="-65" charset="-128"/>
                <a:cs typeface="Baskerville"/>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l"/>
            <a:r>
              <a:rPr lang="en-US" sz="5000" dirty="0">
                <a:solidFill>
                  <a:srgbClr val="FFFFFF"/>
                </a:solidFill>
                <a:latin typeface="Helvetica"/>
                <a:cs typeface="Helvetica"/>
              </a:rPr>
              <a:t/>
            </a:r>
            <a:br>
              <a:rPr lang="en-US" sz="5000" dirty="0">
                <a:solidFill>
                  <a:srgbClr val="FFFFFF"/>
                </a:solidFill>
                <a:latin typeface="Helvetica"/>
                <a:cs typeface="Helvetica"/>
              </a:rPr>
            </a:br>
            <a:r>
              <a:rPr lang="en-US" sz="2000" dirty="0">
                <a:solidFill>
                  <a:srgbClr val="FFFFFF"/>
                </a:solidFill>
                <a:latin typeface="Helvetica"/>
                <a:cs typeface="Helvetica"/>
              </a:rPr>
              <a:t>@JENVANDERMEER      |       @</a:t>
            </a:r>
            <a:r>
              <a:rPr lang="en-US" sz="2000" dirty="0" err="1">
                <a:solidFill>
                  <a:srgbClr val="FFFFFF"/>
                </a:solidFill>
                <a:latin typeface="Helvetica"/>
                <a:cs typeface="Helvetica"/>
              </a:rPr>
              <a:t>LuminaryLabs</a:t>
            </a:r>
            <a:r>
              <a:rPr lang="en-US" sz="2000" dirty="0">
                <a:solidFill>
                  <a:srgbClr val="FFFFFF"/>
                </a:solidFill>
                <a:latin typeface="Helvetica"/>
                <a:cs typeface="Helvetica"/>
              </a:rPr>
              <a:t>        |     @</a:t>
            </a:r>
            <a:r>
              <a:rPr lang="en-US" sz="2000" dirty="0" err="1">
                <a:solidFill>
                  <a:srgbClr val="FFFFFF"/>
                </a:solidFill>
                <a:latin typeface="Helvetica"/>
                <a:cs typeface="Helvetica"/>
              </a:rPr>
              <a:t>HDChallenges</a:t>
            </a:r>
            <a:endParaRPr lang="en-US" sz="2000" dirty="0">
              <a:solidFill>
                <a:srgbClr val="FFFFFF"/>
              </a:solidFill>
              <a:latin typeface="Helvetica"/>
              <a:cs typeface="Helvetica"/>
            </a:endParaRPr>
          </a:p>
        </p:txBody>
      </p:sp>
      <p:sp>
        <p:nvSpPr>
          <p:cNvPr id="5" name="TextBox 4"/>
          <p:cNvSpPr txBox="1"/>
          <p:nvPr/>
        </p:nvSpPr>
        <p:spPr>
          <a:xfrm>
            <a:off x="402168" y="1402145"/>
            <a:ext cx="1274233" cy="1569652"/>
          </a:xfrm>
          <a:prstGeom prst="rect">
            <a:avLst/>
          </a:prstGeom>
          <a:noFill/>
        </p:spPr>
        <p:txBody>
          <a:bodyPr wrap="square" lIns="91431" tIns="45716" rIns="91431" bIns="45716" rtlCol="0">
            <a:spAutoFit/>
          </a:bodyPr>
          <a:lstStyle/>
          <a:p>
            <a:r>
              <a:rPr lang="en-US" sz="9600" b="1" dirty="0">
                <a:solidFill>
                  <a:schemeClr val="tx1">
                    <a:lumMod val="60000"/>
                    <a:lumOff val="40000"/>
                  </a:schemeClr>
                </a:solidFill>
                <a:latin typeface="Baskerville"/>
                <a:cs typeface="Baskerville"/>
              </a:rPr>
              <a:t>1</a:t>
            </a:r>
          </a:p>
        </p:txBody>
      </p:sp>
      <p:sp>
        <p:nvSpPr>
          <p:cNvPr id="6" name="TextBox 5"/>
          <p:cNvSpPr txBox="1"/>
          <p:nvPr/>
        </p:nvSpPr>
        <p:spPr>
          <a:xfrm>
            <a:off x="402167" y="2819400"/>
            <a:ext cx="1561380" cy="1569652"/>
          </a:xfrm>
          <a:prstGeom prst="rect">
            <a:avLst/>
          </a:prstGeom>
          <a:noFill/>
        </p:spPr>
        <p:txBody>
          <a:bodyPr wrap="square" lIns="91431" tIns="45716" rIns="91431" bIns="45716" rtlCol="0">
            <a:spAutoFit/>
          </a:bodyPr>
          <a:lstStyle/>
          <a:p>
            <a:r>
              <a:rPr lang="en-US" sz="9600" b="1" dirty="0">
                <a:solidFill>
                  <a:schemeClr val="tx1">
                    <a:lumMod val="60000"/>
                    <a:lumOff val="40000"/>
                  </a:schemeClr>
                </a:solidFill>
                <a:latin typeface="Baskerville"/>
                <a:cs typeface="Baskerville"/>
              </a:rPr>
              <a:t>2</a:t>
            </a:r>
          </a:p>
        </p:txBody>
      </p:sp>
      <p:sp>
        <p:nvSpPr>
          <p:cNvPr id="7" name="TextBox 6"/>
          <p:cNvSpPr txBox="1"/>
          <p:nvPr/>
        </p:nvSpPr>
        <p:spPr>
          <a:xfrm>
            <a:off x="402167" y="4343400"/>
            <a:ext cx="716774" cy="1569652"/>
          </a:xfrm>
          <a:prstGeom prst="rect">
            <a:avLst/>
          </a:prstGeom>
          <a:noFill/>
        </p:spPr>
        <p:txBody>
          <a:bodyPr wrap="square" lIns="91431" tIns="45716" rIns="91431" bIns="45716" rtlCol="0">
            <a:spAutoFit/>
          </a:bodyPr>
          <a:lstStyle/>
          <a:p>
            <a:r>
              <a:rPr lang="en-US" sz="9600" b="1" dirty="0">
                <a:solidFill>
                  <a:schemeClr val="tx1">
                    <a:lumMod val="60000"/>
                    <a:lumOff val="40000"/>
                  </a:schemeClr>
                </a:solidFill>
                <a:latin typeface="Baskerville"/>
                <a:cs typeface="Baskerville"/>
              </a:rPr>
              <a:t>3</a:t>
            </a:r>
          </a:p>
        </p:txBody>
      </p:sp>
      <p:sp>
        <p:nvSpPr>
          <p:cNvPr id="8" name="Title 3"/>
          <p:cNvSpPr txBox="1">
            <a:spLocks/>
          </p:cNvSpPr>
          <p:nvPr/>
        </p:nvSpPr>
        <p:spPr>
          <a:xfrm>
            <a:off x="1447800" y="1905000"/>
            <a:ext cx="4419600" cy="838200"/>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3600" cap="none" dirty="0">
                <a:solidFill>
                  <a:srgbClr val="FFFFFF"/>
                </a:solidFill>
              </a:rPr>
              <a:t>Civically hack</a:t>
            </a:r>
          </a:p>
          <a:p>
            <a:endParaRPr lang="en-US" sz="3600" cap="none" dirty="0">
              <a:solidFill>
                <a:srgbClr val="FFFFFF"/>
              </a:solidFill>
            </a:endParaRPr>
          </a:p>
        </p:txBody>
      </p:sp>
      <p:sp>
        <p:nvSpPr>
          <p:cNvPr id="9" name="Title 3"/>
          <p:cNvSpPr txBox="1">
            <a:spLocks/>
          </p:cNvSpPr>
          <p:nvPr/>
        </p:nvSpPr>
        <p:spPr>
          <a:xfrm>
            <a:off x="1295400" y="3352800"/>
            <a:ext cx="8610600" cy="838200"/>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endParaRPr lang="en-US" sz="3600" cap="none" dirty="0">
              <a:solidFill>
                <a:srgbClr val="FFFFFF"/>
              </a:solidFill>
            </a:endParaRPr>
          </a:p>
        </p:txBody>
      </p:sp>
      <p:sp>
        <p:nvSpPr>
          <p:cNvPr id="10" name="Title 3"/>
          <p:cNvSpPr txBox="1">
            <a:spLocks/>
          </p:cNvSpPr>
          <p:nvPr/>
        </p:nvSpPr>
        <p:spPr>
          <a:xfrm>
            <a:off x="1447800" y="4572000"/>
            <a:ext cx="7467600" cy="838200"/>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3600" cap="none" dirty="0">
                <a:solidFill>
                  <a:srgbClr val="FFFFFF"/>
                </a:solidFill>
              </a:rPr>
              <a:t>Start an open data company </a:t>
            </a:r>
            <a:r>
              <a:rPr lang="en-US" sz="3600" cap="none" dirty="0" err="1">
                <a:solidFill>
                  <a:srgbClr val="FFFFFF"/>
                </a:solidFill>
              </a:rPr>
              <a:t>HealthDataChallenges.com</a:t>
            </a:r>
            <a:endParaRPr lang="en-US" sz="3600" cap="none" dirty="0">
              <a:solidFill>
                <a:srgbClr val="FFFFFF"/>
              </a:solidFill>
            </a:endParaRPr>
          </a:p>
          <a:p>
            <a:endParaRPr lang="en-US" sz="3600" cap="none" dirty="0">
              <a:solidFill>
                <a:srgbClr val="FFFFFF"/>
              </a:solidFill>
            </a:endParaRPr>
          </a:p>
        </p:txBody>
      </p:sp>
      <p:sp>
        <p:nvSpPr>
          <p:cNvPr id="11" name="Title 3"/>
          <p:cNvSpPr txBox="1">
            <a:spLocks/>
          </p:cNvSpPr>
          <p:nvPr/>
        </p:nvSpPr>
        <p:spPr>
          <a:xfrm>
            <a:off x="1447800" y="3276600"/>
            <a:ext cx="4419600" cy="838200"/>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endParaRPr lang="en-US" sz="3600" cap="none" dirty="0">
              <a:solidFill>
                <a:srgbClr val="FFFFFF"/>
              </a:solidFill>
            </a:endParaRPr>
          </a:p>
          <a:p>
            <a:endParaRPr lang="en-US" sz="3600" cap="none" dirty="0">
              <a:solidFill>
                <a:srgbClr val="FFFFFF"/>
              </a:solidFill>
            </a:endParaRPr>
          </a:p>
        </p:txBody>
      </p:sp>
      <p:sp>
        <p:nvSpPr>
          <p:cNvPr id="12" name="Title 3"/>
          <p:cNvSpPr txBox="1">
            <a:spLocks/>
          </p:cNvSpPr>
          <p:nvPr/>
        </p:nvSpPr>
        <p:spPr>
          <a:xfrm>
            <a:off x="1447800" y="3276600"/>
            <a:ext cx="4419600" cy="838200"/>
          </a:xfrm>
          <a:prstGeom prst="rect">
            <a:avLst/>
          </a:prstGeom>
        </p:spPr>
        <p:txBody>
          <a:bodyPr lIns="91431" tIns="45716" rIns="91431" bIns="45716"/>
          <a:lstStyle>
            <a:lvl1pPr algn="l" defTabSz="457200" rtl="0" eaLnBrk="0" fontAlgn="base" hangingPunct="0">
              <a:spcBef>
                <a:spcPct val="0"/>
              </a:spcBef>
              <a:spcAft>
                <a:spcPct val="0"/>
              </a:spcAft>
              <a:defRPr lang="en-US" sz="2800" b="0" kern="1200" cap="all" spc="0" dirty="0">
                <a:solidFill>
                  <a:srgbClr val="9E2E25"/>
                </a:solidFill>
                <a:latin typeface="Helvetica"/>
                <a:ea typeface="ＭＳ Ｐゴシック" pitchFamily="-65" charset="-128"/>
                <a:cs typeface="Helvetica"/>
              </a:defRPr>
            </a:lvl1pPr>
            <a:lvl2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4000" b="1">
                <a:solidFill>
                  <a:srgbClr val="BF311A"/>
                </a:solidFill>
                <a:latin typeface="Arial"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r>
              <a:rPr lang="en-US" sz="3600" cap="none" dirty="0">
                <a:solidFill>
                  <a:srgbClr val="FFFFFF"/>
                </a:solidFill>
              </a:rPr>
              <a:t>Publicly source </a:t>
            </a:r>
          </a:p>
          <a:p>
            <a:endParaRPr lang="en-US" sz="3600" cap="none" dirty="0">
              <a:solidFill>
                <a:srgbClr val="FFFFFF"/>
              </a:solidFill>
            </a:endParaRPr>
          </a:p>
        </p:txBody>
      </p:sp>
    </p:spTree>
    <p:extLst>
      <p:ext uri="{BB962C8B-B14F-4D97-AF65-F5344CB8AC3E}">
        <p14:creationId xmlns:p14="http://schemas.microsoft.com/office/powerpoint/2010/main" val="313080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orymaker-cave-paintings-artists-1111160-514x268.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 y="-76199"/>
            <a:ext cx="9372599" cy="7010400"/>
          </a:xfrm>
          <a:prstGeom prst="rect">
            <a:avLst/>
          </a:prstGeom>
        </p:spPr>
      </p:pic>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79376" y="533404"/>
            <a:ext cx="9375776" cy="609599"/>
          </a:xfrm>
          <a:solidFill>
            <a:srgbClr val="C0504D"/>
          </a:solidFill>
        </p:spPr>
        <p:txBody>
          <a:bodyPr>
            <a:noAutofit/>
          </a:bodyPr>
          <a:lstStyle/>
          <a:p>
            <a:r>
              <a:rPr lang="en-US" sz="3600" dirty="0"/>
              <a:t>   THEN THIS</a:t>
            </a:r>
            <a:endParaRPr lang="en-US" sz="3200" dirty="0"/>
          </a:p>
        </p:txBody>
      </p:sp>
    </p:spTree>
    <p:extLst>
      <p:ext uri="{BB962C8B-B14F-4D97-AF65-F5344CB8AC3E}">
        <p14:creationId xmlns:p14="http://schemas.microsoft.com/office/powerpoint/2010/main" val="1350440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neiform01.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72605" y="-152399"/>
            <a:ext cx="9572207" cy="7162800"/>
          </a:xfrm>
          <a:prstGeom prst="rect">
            <a:avLst/>
          </a:prstGeom>
        </p:spPr>
      </p:pic>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76200" y="5029203"/>
            <a:ext cx="9601200" cy="609599"/>
          </a:xfrm>
          <a:solidFill>
            <a:srgbClr val="C0504D"/>
          </a:solidFill>
        </p:spPr>
        <p:txBody>
          <a:bodyPr>
            <a:noAutofit/>
          </a:bodyPr>
          <a:lstStyle/>
          <a:p>
            <a:r>
              <a:rPr lang="en-US" sz="3600" dirty="0"/>
              <a:t>  THEN THIS</a:t>
            </a:r>
            <a:endParaRPr lang="en-US" sz="3200" dirty="0"/>
          </a:p>
        </p:txBody>
      </p:sp>
    </p:spTree>
    <p:extLst>
      <p:ext uri="{BB962C8B-B14F-4D97-AF65-F5344CB8AC3E}">
        <p14:creationId xmlns:p14="http://schemas.microsoft.com/office/powerpoint/2010/main" val="7656144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399"/>
            <a:ext cx="9448800" cy="70104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a:endParaRPr lang="en-US"/>
          </a:p>
        </p:txBody>
      </p:sp>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pic>
        <p:nvPicPr>
          <p:cNvPr id="2" name="Picture 1" descr="abacus-early-r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 y="381001"/>
            <a:ext cx="9321553" cy="6096000"/>
          </a:xfrm>
          <a:prstGeom prst="rect">
            <a:avLst/>
          </a:prstGeom>
        </p:spPr>
      </p:pic>
      <p:sp>
        <p:nvSpPr>
          <p:cNvPr id="6" name="Content Placeholder 1"/>
          <p:cNvSpPr>
            <a:spLocks noGrp="1"/>
          </p:cNvSpPr>
          <p:nvPr>
            <p:ph idx="1"/>
          </p:nvPr>
        </p:nvSpPr>
        <p:spPr>
          <a:xfrm>
            <a:off x="-152400" y="3962400"/>
            <a:ext cx="9448800" cy="685800"/>
          </a:xfrm>
          <a:solidFill>
            <a:srgbClr val="C0504D"/>
          </a:solidFill>
        </p:spPr>
        <p:txBody>
          <a:bodyPr>
            <a:noAutofit/>
          </a:bodyPr>
          <a:lstStyle/>
          <a:p>
            <a:r>
              <a:rPr lang="en-US" sz="3600" dirty="0"/>
              <a:t>  AND THIS </a:t>
            </a:r>
          </a:p>
          <a:p>
            <a:endParaRPr lang="en-US" sz="3200" dirty="0"/>
          </a:p>
        </p:txBody>
      </p:sp>
    </p:spTree>
    <p:extLst>
      <p:ext uri="{BB962C8B-B14F-4D97-AF65-F5344CB8AC3E}">
        <p14:creationId xmlns:p14="http://schemas.microsoft.com/office/powerpoint/2010/main" val="1095506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ow-cholera-map-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199" y="-169332"/>
            <a:ext cx="9398001" cy="7145865"/>
          </a:xfrm>
          <a:prstGeom prst="rect">
            <a:avLst/>
          </a:prstGeom>
        </p:spPr>
      </p:pic>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76198" y="5257803"/>
            <a:ext cx="9448799" cy="609599"/>
          </a:xfrm>
          <a:solidFill>
            <a:srgbClr val="C0504D"/>
          </a:solidFill>
        </p:spPr>
        <p:txBody>
          <a:bodyPr>
            <a:noAutofit/>
          </a:bodyPr>
          <a:lstStyle/>
          <a:p>
            <a:r>
              <a:rPr lang="en-US" sz="3600" dirty="0"/>
              <a:t>   THEN THESE DOTS</a:t>
            </a:r>
            <a:endParaRPr lang="en-US" sz="3200" dirty="0"/>
          </a:p>
        </p:txBody>
      </p:sp>
    </p:spTree>
    <p:extLst>
      <p:ext uri="{BB962C8B-B14F-4D97-AF65-F5344CB8AC3E}">
        <p14:creationId xmlns:p14="http://schemas.microsoft.com/office/powerpoint/2010/main" val="25855961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bage.jpg"/>
          <p:cNvPicPr>
            <a:picLocks noChangeAspect="1"/>
          </p:cNvPicPr>
          <p:nvPr/>
        </p:nvPicPr>
        <p:blipFill rotWithShape="1">
          <a:blip r:embed="rId3">
            <a:extLst>
              <a:ext uri="{28A0092B-C50C-407E-A947-70E740481C1C}">
                <a14:useLocalDpi xmlns:a14="http://schemas.microsoft.com/office/drawing/2010/main"/>
              </a:ext>
            </a:extLst>
          </a:blip>
          <a:srcRect l="3404" r="2966" b="4872"/>
          <a:stretch/>
        </p:blipFill>
        <p:spPr>
          <a:xfrm>
            <a:off x="-135466" y="-152397"/>
            <a:ext cx="9355667" cy="7128933"/>
          </a:xfrm>
          <a:prstGeom prst="rect">
            <a:avLst/>
          </a:prstGeom>
        </p:spPr>
      </p:pic>
      <p:sp>
        <p:nvSpPr>
          <p:cNvPr id="9" name="Text Placeholder 2"/>
          <p:cNvSpPr txBox="1">
            <a:spLocks/>
          </p:cNvSpPr>
          <p:nvPr/>
        </p:nvSpPr>
        <p:spPr>
          <a:xfrm>
            <a:off x="569431" y="4678617"/>
            <a:ext cx="6720371" cy="811060"/>
          </a:xfrm>
          <a:prstGeom prst="rect">
            <a:avLst/>
          </a:prstGeom>
        </p:spPr>
        <p:txBody>
          <a:bodyPr lIns="91431" tIns="45716" rIns="91431" bIns="45716"/>
          <a:lstStyle>
            <a:lvl1pPr marL="0" indent="0" algn="l" defTabSz="457200" rtl="0" eaLnBrk="0" fontAlgn="base" hangingPunct="0">
              <a:spcBef>
                <a:spcPct val="20000"/>
              </a:spcBef>
              <a:spcAft>
                <a:spcPct val="0"/>
              </a:spcAft>
              <a:buFont typeface="Arial" charset="0"/>
              <a:buNone/>
              <a:defRPr sz="2000" b="1" kern="1200">
                <a:solidFill>
                  <a:srgbClr val="404040"/>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rgbClr val="404040"/>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rgbClr val="404040"/>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rgbClr val="404040"/>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FFFFFF"/>
              </a:solidFill>
            </a:endParaRPr>
          </a:p>
        </p:txBody>
      </p:sp>
      <p:sp>
        <p:nvSpPr>
          <p:cNvPr id="6" name="Content Placeholder 1"/>
          <p:cNvSpPr>
            <a:spLocks noGrp="1"/>
          </p:cNvSpPr>
          <p:nvPr>
            <p:ph idx="1"/>
          </p:nvPr>
        </p:nvSpPr>
        <p:spPr>
          <a:xfrm>
            <a:off x="4" y="4876803"/>
            <a:ext cx="9143999" cy="1168399"/>
          </a:xfrm>
          <a:solidFill>
            <a:srgbClr val="C0504D"/>
          </a:solidFill>
        </p:spPr>
        <p:txBody>
          <a:bodyPr>
            <a:noAutofit/>
          </a:bodyPr>
          <a:lstStyle/>
          <a:p>
            <a:pPr marL="236515"/>
            <a:r>
              <a:rPr lang="en-US" sz="3600" dirty="0"/>
              <a:t>IT ISN’T STRATA UNTIL SOMEONE SHOWS YOU THE BABBAGE ENGINE </a:t>
            </a:r>
            <a:endParaRPr lang="en-US" sz="3200" dirty="0"/>
          </a:p>
        </p:txBody>
      </p:sp>
      <p:sp>
        <p:nvSpPr>
          <p:cNvPr id="5" name="Content Placeholder 1"/>
          <p:cNvSpPr txBox="1">
            <a:spLocks/>
          </p:cNvSpPr>
          <p:nvPr/>
        </p:nvSpPr>
        <p:spPr>
          <a:xfrm>
            <a:off x="2" y="4343403"/>
            <a:ext cx="9143999" cy="609599"/>
          </a:xfrm>
          <a:prstGeom prst="rect">
            <a:avLst/>
          </a:prstGeom>
          <a:solidFill>
            <a:srgbClr val="C0504D"/>
          </a:solidFill>
        </p:spPr>
        <p:txBody>
          <a:bodyPr vert="horz" lIns="0" tIns="0" rIns="0" bIns="0" rtlCol="0" anchor="t" anchorCtr="0">
            <a:noAutofit/>
          </a:bodyPr>
          <a:lstStyle>
            <a:lvl1pPr marL="0" indent="0" algn="l" defTabSz="457200" rtl="0" eaLnBrk="0" fontAlgn="base" hangingPunct="0">
              <a:spcBef>
                <a:spcPct val="20000"/>
              </a:spcBef>
              <a:spcAft>
                <a:spcPct val="0"/>
              </a:spcAft>
              <a:buFont typeface="Arial" charset="0"/>
              <a:buNone/>
              <a:defRPr sz="2600" b="1" kern="1200" baseline="0">
                <a:solidFill>
                  <a:schemeClr val="bg1"/>
                </a:solidFill>
                <a:latin typeface="Helvetica"/>
                <a:ea typeface="ＭＳ Ｐゴシック" pitchFamily="-65" charset="-128"/>
                <a:cs typeface="Helvetica"/>
              </a:defRPr>
            </a:lvl1pPr>
            <a:lvl2pPr marL="3175" indent="0" algn="l" defTabSz="457200" rtl="0" eaLnBrk="0" fontAlgn="base" hangingPunct="0">
              <a:spcBef>
                <a:spcPct val="20000"/>
              </a:spcBef>
              <a:spcAft>
                <a:spcPct val="0"/>
              </a:spcAft>
              <a:buFont typeface="Arial" charset="0"/>
              <a:buNone/>
              <a:defRPr sz="1400" kern="1200" baseline="0">
                <a:solidFill>
                  <a:schemeClr val="bg1"/>
                </a:solidFill>
                <a:latin typeface="Helvetica"/>
                <a:ea typeface="ＭＳ Ｐゴシック" pitchFamily="-65" charset="-128"/>
                <a:cs typeface="Helvetica"/>
              </a:defRPr>
            </a:lvl2pPr>
            <a:lvl3pPr marL="454025" indent="0" algn="l" defTabSz="457200" rtl="0" eaLnBrk="0" fontAlgn="base" hangingPunct="0">
              <a:spcBef>
                <a:spcPct val="20000"/>
              </a:spcBef>
              <a:spcAft>
                <a:spcPct val="0"/>
              </a:spcAft>
              <a:buFont typeface="Arial" charset="0"/>
              <a:buNone/>
              <a:defRPr sz="1400" kern="1200">
                <a:solidFill>
                  <a:schemeClr val="bg1"/>
                </a:solidFill>
                <a:latin typeface="Helvetica"/>
                <a:ea typeface="ＭＳ Ｐゴシック" pitchFamily="-65" charset="-128"/>
                <a:cs typeface="Helvetica"/>
              </a:defRPr>
            </a:lvl3pPr>
            <a:lvl4pPr marL="976313" indent="52388" algn="l" defTabSz="457200" rtl="0" eaLnBrk="0" fontAlgn="base" hangingPunct="0">
              <a:spcBef>
                <a:spcPct val="20000"/>
              </a:spcBef>
              <a:spcAft>
                <a:spcPct val="0"/>
              </a:spcAft>
              <a:buFont typeface="Arial" charset="0"/>
              <a:buNone/>
              <a:tabLst>
                <a:tab pos="976313" algn="l"/>
              </a:tabLst>
              <a:defRPr sz="1400" kern="1200">
                <a:solidFill>
                  <a:schemeClr val="bg1"/>
                </a:solidFill>
                <a:latin typeface="Helvetica"/>
                <a:ea typeface="ＭＳ Ｐゴシック" pitchFamily="-65" charset="-128"/>
                <a:cs typeface="Helvetica"/>
              </a:defRPr>
            </a:lvl4pPr>
            <a:lvl5pPr marL="1430338" indent="0" algn="l" defTabSz="457200" rtl="0" eaLnBrk="0" fontAlgn="base" hangingPunct="0">
              <a:spcBef>
                <a:spcPct val="20000"/>
              </a:spcBef>
              <a:spcAft>
                <a:spcPct val="0"/>
              </a:spcAft>
              <a:buFont typeface="Arial" charset="0"/>
              <a:buNone/>
              <a:defRPr sz="1400" kern="1200">
                <a:solidFill>
                  <a:schemeClr val="bg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6515"/>
            <a:r>
              <a:rPr lang="en-US" sz="3600" dirty="0"/>
              <a:t>THEN THIS!</a:t>
            </a:r>
          </a:p>
        </p:txBody>
      </p:sp>
    </p:spTree>
    <p:extLst>
      <p:ext uri="{BB962C8B-B14F-4D97-AF65-F5344CB8AC3E}">
        <p14:creationId xmlns:p14="http://schemas.microsoft.com/office/powerpoint/2010/main" val="30784449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theme/theme1.xml><?xml version="1.0" encoding="utf-8"?>
<a:theme xmlns:a="http://schemas.openxmlformats.org/drawingml/2006/main" name="Content Slides">
  <a:themeElements>
    <a:clrScheme name="Custom 3">
      <a:dk1>
        <a:srgbClr val="BF311A"/>
      </a:dk1>
      <a:lt1>
        <a:sysClr val="window" lastClr="FFFFFF"/>
      </a:lt1>
      <a:dk2>
        <a:srgbClr val="99201C"/>
      </a:dk2>
      <a:lt2>
        <a:srgbClr val="F4F2F0"/>
      </a:lt2>
      <a:accent1>
        <a:srgbClr val="262222"/>
      </a:accent1>
      <a:accent2>
        <a:srgbClr val="533E31"/>
      </a:accent2>
      <a:accent3>
        <a:srgbClr val="D1CCC4"/>
      </a:accent3>
      <a:accent4>
        <a:srgbClr val="DBD7D1"/>
      </a:accent4>
      <a:accent5>
        <a:srgbClr val="E7E4E0"/>
      </a:accent5>
      <a:accent6>
        <a:srgbClr val="3D403F"/>
      </a:accent6>
      <a:hlink>
        <a:srgbClr val="BF311A"/>
      </a:hlink>
      <a:folHlink>
        <a:srgbClr val="D487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42374</TotalTime>
  <Words>2516</Words>
  <Application>Microsoft Macintosh PowerPoint</Application>
  <PresentationFormat>On-screen Show (4:3)</PresentationFormat>
  <Paragraphs>211</Paragraphs>
  <Slides>40</Slides>
  <Notes>36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Content Slides</vt:lpstr>
      <vt:lpstr>OPEN DATA:  IT’s NOT JUST FOR GOVernments Special Valentine’s Week Edition    Jen van der Meer</vt:lpstr>
      <vt:lpstr>Jen van der Meer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DATA 500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TO DO</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Luminary Labs</cp:lastModifiedBy>
  <cp:revision>1006</cp:revision>
  <cp:lastPrinted>2014-02-05T20:37:16Z</cp:lastPrinted>
  <dcterms:created xsi:type="dcterms:W3CDTF">2012-07-02T01:36:12Z</dcterms:created>
  <dcterms:modified xsi:type="dcterms:W3CDTF">2014-02-11T19:01:18Z</dcterms:modified>
  <cp:category/>
</cp:coreProperties>
</file>