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99" r:id="rId2"/>
    <p:sldId id="524" r:id="rId3"/>
    <p:sldId id="525" r:id="rId4"/>
    <p:sldId id="526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7" r:id="rId16"/>
    <p:sldId id="414" r:id="rId17"/>
    <p:sldId id="415" r:id="rId18"/>
    <p:sldId id="416" r:id="rId19"/>
    <p:sldId id="570" r:id="rId20"/>
    <p:sldId id="424" r:id="rId21"/>
    <p:sldId id="578" r:id="rId22"/>
    <p:sldId id="579" r:id="rId23"/>
    <p:sldId id="580" r:id="rId24"/>
    <p:sldId id="267" r:id="rId25"/>
    <p:sldId id="581" r:id="rId26"/>
    <p:sldId id="582" r:id="rId27"/>
    <p:sldId id="583" r:id="rId28"/>
    <p:sldId id="584" r:id="rId29"/>
    <p:sldId id="481" r:id="rId30"/>
    <p:sldId id="480" r:id="rId31"/>
    <p:sldId id="455" r:id="rId32"/>
    <p:sldId id="475" r:id="rId33"/>
    <p:sldId id="474" r:id="rId34"/>
    <p:sldId id="478" r:id="rId35"/>
    <p:sldId id="576" r:id="rId36"/>
    <p:sldId id="577" r:id="rId37"/>
    <p:sldId id="38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2" autoAdjust="0"/>
  </p:normalViewPr>
  <p:slideViewPr>
    <p:cSldViewPr>
      <p:cViewPr varScale="1">
        <p:scale>
          <a:sx n="56" d="100"/>
          <a:sy n="5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Networked%20Work%20TO%20CHECK\Data\Energy%20levels\Summar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egen\Documents\Etc\Boston%20Properties%20University\Char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.waber\Documents\Book\Figures\figure%209.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>
                <a:latin typeface="Century Gothic" pitchFamily="34" charset="0"/>
              </a:rPr>
              <a:t>Activity levels by time of day</a:t>
            </a:r>
            <a:endParaRPr lang="en-US" b="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'Summary-bins'!$D$1</c:f>
              <c:strCache>
                <c:ptCount val="1"/>
                <c:pt idx="0">
                  <c:v>Percentage decrease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'Summary-bins'!$A$2:$A$5</c:f>
              <c:strCache>
                <c:ptCount val="4"/>
                <c:pt idx="0">
                  <c:v>8-11am</c:v>
                </c:pt>
                <c:pt idx="1">
                  <c:v>11-1pm</c:v>
                </c:pt>
                <c:pt idx="2">
                  <c:v>1-3pm</c:v>
                </c:pt>
                <c:pt idx="3">
                  <c:v>3-5pm</c:v>
                </c:pt>
              </c:strCache>
            </c:strRef>
          </c:cat>
          <c:val>
            <c:numRef>
              <c:f>'Summary-bins'!$D$2:$D$5</c:f>
              <c:numCache>
                <c:formatCode>0%</c:formatCode>
                <c:ptCount val="4"/>
                <c:pt idx="0">
                  <c:v>-0.21561214717304042</c:v>
                </c:pt>
                <c:pt idx="1">
                  <c:v>-7.9621436967222445E-2</c:v>
                </c:pt>
                <c:pt idx="2">
                  <c:v>-0.20252197831677182</c:v>
                </c:pt>
                <c:pt idx="3">
                  <c:v>-8.0207583553294132E-2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730976"/>
        <c:axId val="315729408"/>
      </c:barChart>
      <c:catAx>
        <c:axId val="3157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en-US"/>
          </a:p>
        </c:txPr>
        <c:crossAx val="315729408"/>
        <c:crosses val="autoZero"/>
        <c:auto val="1"/>
        <c:lblAlgn val="ctr"/>
        <c:lblOffset val="100"/>
        <c:noMultiLvlLbl val="0"/>
      </c:catAx>
      <c:valAx>
        <c:axId val="315729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1573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Century Gothic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</c:f>
              <c:strCache>
                <c:ptCount val="1"/>
                <c:pt idx="0">
                  <c:v>Change in employee engagement</c:v>
                </c:pt>
              </c:strCache>
            </c:strRef>
          </c:cat>
          <c:val>
            <c:numRef>
              <c:f>Sheet1!$C$8</c:f>
              <c:numCache>
                <c:formatCode>0%</c:formatCode>
                <c:ptCount val="1"/>
                <c:pt idx="0">
                  <c:v>-0.45454545454545447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728232"/>
        <c:axId val="315731368"/>
      </c:barChart>
      <c:catAx>
        <c:axId val="315728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en-US"/>
          </a:p>
        </c:txPr>
        <c:crossAx val="315731368"/>
        <c:crosses val="autoZero"/>
        <c:auto val="1"/>
        <c:lblAlgn val="ctr"/>
        <c:lblOffset val="100"/>
        <c:noMultiLvlLbl val="0"/>
      </c:catAx>
      <c:valAx>
        <c:axId val="315731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15728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b="0">
                <a:latin typeface="Century Gothic" pitchFamily="34" charset="0"/>
              </a:defRPr>
            </a:pPr>
            <a:r>
              <a:rPr lang="en-US" b="0" baseline="0" dirty="0" smtClean="0">
                <a:latin typeface="Century Gothic" pitchFamily="34" charset="0"/>
              </a:rPr>
              <a:t>Before and after redesign</a:t>
            </a:r>
            <a:endParaRPr lang="en-US" b="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4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 </c:v>
                </c:pt>
                <c:pt idx="1">
                  <c:v>After</c:v>
                </c:pt>
              </c:strCache>
            </c:strRef>
          </c:cat>
          <c:val>
            <c:numRef>
              <c:f>Sheet1!$B$5:$B$6</c:f>
              <c:numCache>
                <c:formatCode>0%</c:formatCode>
                <c:ptCount val="2"/>
                <c:pt idx="0">
                  <c:v>0.3</c:v>
                </c:pt>
                <c:pt idx="1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725696"/>
        <c:axId val="271725304"/>
      </c:barChart>
      <c:catAx>
        <c:axId val="2717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entury Gothic" pitchFamily="34" charset="0"/>
              </a:defRPr>
            </a:pPr>
            <a:endParaRPr lang="en-US"/>
          </a:p>
        </c:txPr>
        <c:crossAx val="271725304"/>
        <c:crosses val="autoZero"/>
        <c:auto val="1"/>
        <c:lblAlgn val="ctr"/>
        <c:lblOffset val="100"/>
        <c:noMultiLvlLbl val="0"/>
      </c:catAx>
      <c:valAx>
        <c:axId val="271725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172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Co-located</c:v>
                </c:pt>
              </c:strCache>
            </c:strRef>
          </c:tx>
          <c:invertIfNegative val="0"/>
          <c:cat>
            <c:strRef>
              <c:f>Sheet1!$B$5:$C$5</c:f>
              <c:strCache>
                <c:ptCount val="2"/>
                <c:pt idx="0">
                  <c:v>Congruence</c:v>
                </c:pt>
                <c:pt idx="1">
                  <c:v>Gap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55.469953775038519</c:v>
                </c:pt>
                <c:pt idx="1">
                  <c:v>44.530046224961481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Remote</c:v>
                </c:pt>
              </c:strCache>
            </c:strRef>
          </c:tx>
          <c:invertIfNegative val="0"/>
          <c:cat>
            <c:strRef>
              <c:f>Sheet1!$B$5:$C$5</c:f>
              <c:strCache>
                <c:ptCount val="2"/>
                <c:pt idx="0">
                  <c:v>Congruence</c:v>
                </c:pt>
                <c:pt idx="1">
                  <c:v>Gap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46.658259773013874</c:v>
                </c:pt>
                <c:pt idx="1">
                  <c:v>53.341740226986126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8088"/>
        <c:axId val="213317696"/>
      </c:barChart>
      <c:catAx>
        <c:axId val="21331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en-US"/>
          </a:p>
        </c:txPr>
        <c:crossAx val="213317696"/>
        <c:crosses val="autoZero"/>
        <c:auto val="1"/>
        <c:lblAlgn val="ctr"/>
        <c:lblOffset val="100"/>
        <c:noMultiLvlLbl val="0"/>
      </c:catAx>
      <c:valAx>
        <c:axId val="213317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Century Gothic" pitchFamily="34" charset="0"/>
                  </a:defRPr>
                </a:pPr>
                <a:r>
                  <a:rPr lang="en-US" sz="1800" dirty="0" smtClean="0">
                    <a:latin typeface="Century Gothic" pitchFamily="34" charset="0"/>
                  </a:rPr>
                  <a:t>Percentage </a:t>
                </a:r>
                <a:r>
                  <a:rPr lang="en-US" sz="1800" dirty="0">
                    <a:latin typeface="Century Gothic" pitchFamily="34" charset="0"/>
                  </a:rPr>
                  <a:t>of Dependencies</a:t>
                </a:r>
              </a:p>
            </c:rich>
          </c:tx>
          <c:layout>
            <c:manualLayout>
              <c:xMode val="edge"/>
              <c:yMode val="edge"/>
              <c:x val="0"/>
              <c:y val="0.102391294838145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en-US"/>
          </a:p>
        </c:txPr>
        <c:crossAx val="213318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Speaking</c:v>
                </c:pt>
                <c:pt idx="1">
                  <c:v>Listening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43AB4-2FB5-4342-BB06-CF47E168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99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9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8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5618A-B4A8-494C-B49A-05D4A2554BC2}" type="slidenum">
              <a:rPr lang="ko-KR" altLang="en-US" smtClean="0">
                <a:ea typeface="굴림" pitchFamily="34" charset="-127"/>
              </a:rPr>
              <a:pPr/>
              <a:t>21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1052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5618A-B4A8-494C-B49A-05D4A2554BC2}" type="slidenum">
              <a:rPr lang="ko-KR" altLang="en-US" smtClean="0">
                <a:ea typeface="굴림" pitchFamily="34" charset="-127"/>
              </a:rPr>
              <a:pPr/>
              <a:t>2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US" altLang="ko-KR" dirty="0" smtClean="0">
                <a:ea typeface="굴림" pitchFamily="34" charset="-127"/>
              </a:rPr>
              <a:t>Motivation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US" altLang="ko-KR" dirty="0" smtClean="0">
                <a:ea typeface="굴림" pitchFamily="34" charset="-127"/>
              </a:rPr>
              <a:t>Here’s how we measure it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US" altLang="ko-KR" dirty="0" smtClean="0">
                <a:ea typeface="굴림" pitchFamily="34" charset="-127"/>
              </a:rPr>
              <a:t>Here’s how Deloitte</a:t>
            </a:r>
            <a:r>
              <a:rPr lang="en-US" altLang="ko-KR" baseline="0" dirty="0" smtClean="0">
                <a:ea typeface="굴림" pitchFamily="34" charset="-127"/>
              </a:rPr>
              <a:t> is using it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US" altLang="ko-KR" baseline="0" dirty="0" smtClean="0">
                <a:ea typeface="굴림" pitchFamily="34" charset="-127"/>
              </a:rPr>
              <a:t>Here’s all the stuff we can do</a:t>
            </a:r>
          </a:p>
          <a:p>
            <a:pPr marL="171450" indent="-171450" eaLnBrk="1" hangingPunct="1">
              <a:buFont typeface="Arial" charset="0"/>
              <a:buChar char="•"/>
            </a:pPr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9640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251-53F7-4366-9182-3A640F189E4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8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itchFamily="34" charset="0"/>
              <a:buChar char="•"/>
            </a:pPr>
            <a:r>
              <a:rPr lang="en-US" dirty="0" smtClean="0"/>
              <a:t>Quantity</a:t>
            </a:r>
            <a:r>
              <a:rPr lang="en-US" baseline="0" dirty="0" smtClean="0"/>
              <a:t> represents the absolute difference in average energy level over all participants before and after the workspace redesign. The change in each time block was negative.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 smtClean="0"/>
              <a:t>Energy has been related to health and creativity.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3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itchFamily="34" charset="0"/>
              <a:buChar char="•"/>
            </a:pPr>
            <a:r>
              <a:rPr lang="en-US" dirty="0" smtClean="0"/>
              <a:t>Data is the</a:t>
            </a:r>
            <a:r>
              <a:rPr lang="en-US" baseline="0" dirty="0" smtClean="0"/>
              <a:t> </a:t>
            </a:r>
            <a:r>
              <a:rPr lang="en-US" dirty="0" smtClean="0"/>
              <a:t>betweenness centrality of the f2f network before</a:t>
            </a:r>
            <a:r>
              <a:rPr lang="en-US" baseline="0" dirty="0" smtClean="0"/>
              <a:t> and after the redesign.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 smtClean="0"/>
              <a:t>The employee network is less tightly-knit.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70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itchFamily="34" charset="0"/>
              <a:buChar char="•"/>
            </a:pPr>
            <a:r>
              <a:rPr lang="en-US" dirty="0" smtClean="0"/>
              <a:t>Percentage</a:t>
            </a:r>
            <a:r>
              <a:rPr lang="en-US" baseline="0" dirty="0" smtClean="0"/>
              <a:t> of participants with fixed location decreased from 90% (56) before to 57% (39) after redesign.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 smtClean="0"/>
              <a:t>This result is for people who were assigned a desk in phase 1, but not in phase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21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1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5618A-B4A8-494C-B49A-05D4A2554BC2}" type="slidenum">
              <a:rPr lang="ko-KR" altLang="en-US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306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5618A-B4A8-494C-B49A-05D4A2554BC2}" type="slidenum">
              <a:rPr lang="ko-KR" altLang="en-US" smtClean="0">
                <a:ea typeface="굴림" pitchFamily="34" charset="-127"/>
              </a:rPr>
              <a:pPr/>
              <a:t>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294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5618A-B4A8-494C-B49A-05D4A2554BC2}" type="slidenum">
              <a:rPr lang="ko-KR" altLang="en-US" smtClean="0">
                <a:ea typeface="굴림" pitchFamily="34" charset="-127"/>
              </a:rPr>
              <a:pPr/>
              <a:t>9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716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3AB4-2FB5-4342-BB06-CF47E168D7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>
                <a:latin typeface="Century Gothic" pitchFamily="34" charset="0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latin typeface="Century Gothic" pitchFamily="34" charset="0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latin typeface="Century Gothic" pitchFamily="34" charset="0"/>
              </a:defRPr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/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/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/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/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96-AF1E-43E8-A10B-781AF8EA5AA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3C17-36EC-4B50-A6AF-8658E97DC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Jun-2011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3C17-36EC-4B50-A6AF-8658E97DC7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457200"/>
            <a:ext cx="8763000" cy="0"/>
          </a:xfrm>
          <a:prstGeom prst="line">
            <a:avLst/>
          </a:prstGeom>
          <a:ln w="12700">
            <a:solidFill>
              <a:srgbClr val="00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64747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ＭＳ Ｐゴシック" charset="-128"/>
                <a:cs typeface="Arial" pitchFamily="34" charset="0"/>
              </a:rPr>
              <a:t>2014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ＭＳ Ｐゴシック" charset="-128"/>
                <a:cs typeface="Arial" pitchFamily="34" charset="0"/>
              </a:rPr>
              <a:t>Sociometric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ＭＳ Ｐゴシック" charset="-128"/>
                <a:cs typeface="Arial" pitchFamily="34" charset="0"/>
              </a:rPr>
              <a:t> Solutions All Rights Reserved.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26" name="Picture 2" descr="C:\Users\Public\Documents\Sociometric Solutions\BRANDING\LOGOs\logos_draft8a_FINA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8" y="12526"/>
            <a:ext cx="1143000" cy="4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640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400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400"/>
        </a:buClr>
        <a:buSzPct val="70000"/>
        <a:buFontTx/>
        <a:buBlip>
          <a:blip r:embed="rId14"/>
        </a:buBlip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400"/>
        </a:buClr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400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400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9.xml"/><Relationship Id="rId9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91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0374" y="5576215"/>
            <a:ext cx="411162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6400"/>
              </a:buClr>
              <a:buSzPct val="80000"/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00"/>
              </a:buClr>
              <a:buSzPct val="7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00"/>
              </a:buClr>
              <a:buSzPct val="70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00"/>
              </a:buClr>
              <a:buSzPct val="12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00"/>
              </a:buClr>
              <a:buSzPct val="12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Ben Waber</a:t>
            </a:r>
          </a:p>
        </p:txBody>
      </p:sp>
      <p:sp>
        <p:nvSpPr>
          <p:cNvPr id="2" name="AutoShape 2" descr="SSI_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SSI_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.google.com/mail/u/0/?ui=2&amp;ik=e5fd11f92e&amp;view=att&amp;th=1325df09d7f96f38&amp;attid=0.1&amp;disp=inline&amp;realattid=f_gshirzo90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mail.google.com/mail/u/0/?ui=2&amp;ik=e5fd11f92e&amp;view=att&amp;th=1325df09d7f96f38&amp;attid=0.1&amp;disp=inline&amp;realattid=f_gshirzo90&amp;z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626558"/>
            <a:ext cx="2132012" cy="7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0374" y="213042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0" dirty="0" smtClean="0">
                <a:latin typeface="Century Gothic" pitchFamily="34" charset="0"/>
              </a:rPr>
              <a:t>Sensing Best Practices</a:t>
            </a:r>
            <a:endParaRPr lang="en-US" sz="54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HdM3zPhNMg4/TTXzYei09DI/AAAAAAAAAQo/O3tyH9jcWO8/s1600/People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972" y="0"/>
            <a:ext cx="10293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80582300"/>
              </p:ext>
            </p:extLst>
          </p:nvPr>
        </p:nvGraphicFramePr>
        <p:xfrm>
          <a:off x="1524000" y="26670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3871644"/>
              </p:ext>
            </p:extLst>
          </p:nvPr>
        </p:nvGraphicFramePr>
        <p:xfrm>
          <a:off x="-381000" y="43434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37312654"/>
              </p:ext>
            </p:extLst>
          </p:nvPr>
        </p:nvGraphicFramePr>
        <p:xfrm>
          <a:off x="4630888" y="29718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53810203"/>
              </p:ext>
            </p:extLst>
          </p:nvPr>
        </p:nvGraphicFramePr>
        <p:xfrm>
          <a:off x="6781800" y="35814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Speaking Time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91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HdM3zPhNMg4/TTXzYei09DI/AAAAAAAAAQo/O3tyH9jcWO8/s1600/People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972" y="0"/>
            <a:ext cx="10293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Turn Taking</a:t>
            </a:r>
            <a:endParaRPr lang="en-US" sz="2800" b="1" dirty="0"/>
          </a:p>
        </p:txBody>
      </p:sp>
      <p:sp>
        <p:nvSpPr>
          <p:cNvPr id="7" name="Freeform 6"/>
          <p:cNvSpPr/>
          <p:nvPr/>
        </p:nvSpPr>
        <p:spPr>
          <a:xfrm>
            <a:off x="1030514" y="3643086"/>
            <a:ext cx="1915886" cy="1683657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3935453">
            <a:off x="3439913" y="2636978"/>
            <a:ext cx="2086372" cy="2271588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3935453">
            <a:off x="6274922" y="3575817"/>
            <a:ext cx="1831998" cy="1401634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842835">
            <a:off x="3477266" y="2433180"/>
            <a:ext cx="4145265" cy="3261640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5546233"/>
              </p:ext>
            </p:extLst>
          </p:nvPr>
        </p:nvGraphicFramePr>
        <p:xfrm>
          <a:off x="4630888" y="29718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5438206"/>
              </p:ext>
            </p:extLst>
          </p:nvPr>
        </p:nvGraphicFramePr>
        <p:xfrm>
          <a:off x="6781800" y="35814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24541588"/>
              </p:ext>
            </p:extLst>
          </p:nvPr>
        </p:nvGraphicFramePr>
        <p:xfrm>
          <a:off x="1524000" y="26670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98174733"/>
              </p:ext>
            </p:extLst>
          </p:nvPr>
        </p:nvGraphicFramePr>
        <p:xfrm>
          <a:off x="-381000" y="43434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81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HdM3zPhNMg4/TTXzYei09DI/AAAAAAAAAQo/O3tyH9jcWO8/s1600/People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972" y="0"/>
            <a:ext cx="10293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Interactivity</a:t>
            </a:r>
            <a:endParaRPr lang="en-US" sz="2800" b="1" dirty="0"/>
          </a:p>
        </p:txBody>
      </p:sp>
      <p:sp>
        <p:nvSpPr>
          <p:cNvPr id="7" name="Freeform 6"/>
          <p:cNvSpPr/>
          <p:nvPr/>
        </p:nvSpPr>
        <p:spPr>
          <a:xfrm>
            <a:off x="1030514" y="3643086"/>
            <a:ext cx="1915886" cy="1683657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3935453">
            <a:off x="3439913" y="2636978"/>
            <a:ext cx="2086372" cy="2271588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3935453">
            <a:off x="6274922" y="3575817"/>
            <a:ext cx="1831998" cy="1401634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842835">
            <a:off x="3477266" y="2433180"/>
            <a:ext cx="4145265" cy="3261640"/>
          </a:xfrm>
          <a:custGeom>
            <a:avLst/>
            <a:gdLst>
              <a:gd name="connsiteX0" fmla="*/ 0 w 1915886"/>
              <a:gd name="connsiteY0" fmla="*/ 1683657 h 1683657"/>
              <a:gd name="connsiteX1" fmla="*/ 1393372 w 1915886"/>
              <a:gd name="connsiteY1" fmla="*/ 1103085 h 1683657"/>
              <a:gd name="connsiteX2" fmla="*/ 1915886 w 1915886"/>
              <a:gd name="connsiteY2" fmla="*/ 0 h 1683657"/>
              <a:gd name="connsiteX3" fmla="*/ 1915886 w 1915886"/>
              <a:gd name="connsiteY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1683657">
                <a:moveTo>
                  <a:pt x="0" y="1683657"/>
                </a:moveTo>
                <a:cubicBezTo>
                  <a:pt x="537029" y="1533675"/>
                  <a:pt x="1074058" y="1383694"/>
                  <a:pt x="1393372" y="1103085"/>
                </a:cubicBezTo>
                <a:cubicBezTo>
                  <a:pt x="1712686" y="822475"/>
                  <a:pt x="1915886" y="0"/>
                  <a:pt x="1915886" y="0"/>
                </a:cubicBezTo>
                <a:lnTo>
                  <a:pt x="1915886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28169679"/>
              </p:ext>
            </p:extLst>
          </p:nvPr>
        </p:nvGraphicFramePr>
        <p:xfrm>
          <a:off x="1524000" y="26670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377">
            <a:off x="-380775" y="4334986"/>
            <a:ext cx="28225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6067">
            <a:off x="1538288" y="2686547"/>
            <a:ext cx="28162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8081">
            <a:off x="4649396" y="2989829"/>
            <a:ext cx="28162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5864">
            <a:off x="6791618" y="3565809"/>
            <a:ext cx="28162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454134"/>
            <a:ext cx="7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88%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3253859"/>
            <a:ext cx="7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38%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4064000"/>
            <a:ext cx="7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4634418"/>
            <a:ext cx="7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71%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674296437"/>
              </p:ext>
            </p:extLst>
          </p:nvPr>
        </p:nvGraphicFramePr>
        <p:xfrm>
          <a:off x="6781800" y="3581400"/>
          <a:ext cx="28194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791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udentbranding.com/wp-content/uploads/2010/05/sending-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73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Posture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718810"/>
            <a:ext cx="1905000" cy="3776990"/>
          </a:xfrm>
          <a:prstGeom prst="line">
            <a:avLst/>
          </a:prstGeom>
          <a:ln w="76200">
            <a:solidFill>
              <a:srgbClr val="92D05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29200" y="4495800"/>
            <a:ext cx="2438400" cy="0"/>
          </a:xfrm>
          <a:prstGeom prst="line">
            <a:avLst/>
          </a:prstGeom>
          <a:ln w="76200">
            <a:solidFill>
              <a:srgbClr val="92D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842911" y="3846286"/>
            <a:ext cx="254575" cy="653143"/>
          </a:xfrm>
          <a:custGeom>
            <a:avLst/>
            <a:gdLst>
              <a:gd name="connsiteX0" fmla="*/ 22346 w 254575"/>
              <a:gd name="connsiteY0" fmla="*/ 653143 h 653143"/>
              <a:gd name="connsiteX1" fmla="*/ 22346 w 254575"/>
              <a:gd name="connsiteY1" fmla="*/ 275771 h 653143"/>
              <a:gd name="connsiteX2" fmla="*/ 254575 w 254575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575" h="653143">
                <a:moveTo>
                  <a:pt x="22346" y="653143"/>
                </a:moveTo>
                <a:cubicBezTo>
                  <a:pt x="2993" y="518885"/>
                  <a:pt x="-16359" y="384628"/>
                  <a:pt x="22346" y="275771"/>
                </a:cubicBezTo>
                <a:cubicBezTo>
                  <a:pt x="61051" y="166914"/>
                  <a:pt x="157813" y="83457"/>
                  <a:pt x="254575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384628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30</a:t>
            </a:r>
            <a:r>
              <a:rPr lang="en-US" sz="3200" b="1" baseline="30000" dirty="0" smtClean="0">
                <a:solidFill>
                  <a:srgbClr val="92D050"/>
                </a:solidFill>
              </a:rPr>
              <a:t>◦</a:t>
            </a:r>
            <a:endParaRPr lang="en-US" sz="3200" b="1" baseline="30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udentbranding.com/wp-content/uploads/2010/05/sending-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73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Energy Level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718810"/>
            <a:ext cx="1905000" cy="3776990"/>
          </a:xfrm>
          <a:prstGeom prst="line">
            <a:avLst/>
          </a:prstGeom>
          <a:ln w="76200">
            <a:solidFill>
              <a:srgbClr val="92D05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029200" y="4495800"/>
            <a:ext cx="2438400" cy="0"/>
          </a:xfrm>
          <a:prstGeom prst="line">
            <a:avLst/>
          </a:prstGeom>
          <a:ln w="76200">
            <a:solidFill>
              <a:srgbClr val="92D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842911" y="3846286"/>
            <a:ext cx="254575" cy="653143"/>
          </a:xfrm>
          <a:custGeom>
            <a:avLst/>
            <a:gdLst>
              <a:gd name="connsiteX0" fmla="*/ 22346 w 254575"/>
              <a:gd name="connsiteY0" fmla="*/ 653143 h 653143"/>
              <a:gd name="connsiteX1" fmla="*/ 22346 w 254575"/>
              <a:gd name="connsiteY1" fmla="*/ 275771 h 653143"/>
              <a:gd name="connsiteX2" fmla="*/ 254575 w 254575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575" h="653143">
                <a:moveTo>
                  <a:pt x="22346" y="653143"/>
                </a:moveTo>
                <a:cubicBezTo>
                  <a:pt x="2993" y="518885"/>
                  <a:pt x="-16359" y="384628"/>
                  <a:pt x="22346" y="275771"/>
                </a:cubicBezTo>
                <a:cubicBezTo>
                  <a:pt x="61051" y="166914"/>
                  <a:pt x="157813" y="83457"/>
                  <a:pt x="254575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384628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30</a:t>
            </a:r>
            <a:r>
              <a:rPr lang="en-US" sz="3200" b="1" baseline="30000" dirty="0" smtClean="0">
                <a:solidFill>
                  <a:srgbClr val="92D050"/>
                </a:solidFill>
              </a:rPr>
              <a:t>◦</a:t>
            </a:r>
            <a:endParaRPr lang="en-US" sz="3200" b="1" baseline="300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/>
          <a:stretch/>
        </p:blipFill>
        <p:spPr bwMode="auto">
          <a:xfrm>
            <a:off x="2933700" y="4952999"/>
            <a:ext cx="555625" cy="15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46007"/>
          <a:stretch/>
        </p:blipFill>
        <p:spPr bwMode="auto">
          <a:xfrm>
            <a:off x="3810000" y="5399529"/>
            <a:ext cx="5556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57691"/>
          <a:stretch/>
        </p:blipFill>
        <p:spPr bwMode="auto">
          <a:xfrm>
            <a:off x="4751387" y="5630850"/>
            <a:ext cx="555625" cy="84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32862" r="343"/>
          <a:stretch/>
        </p:blipFill>
        <p:spPr bwMode="auto">
          <a:xfrm>
            <a:off x="5715001" y="5137364"/>
            <a:ext cx="533400" cy="13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7303"/>
          <a:stretch/>
        </p:blipFill>
        <p:spPr bwMode="auto">
          <a:xfrm>
            <a:off x="6683375" y="4724400"/>
            <a:ext cx="555625" cy="17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17526"/>
          <a:stretch/>
        </p:blipFill>
        <p:spPr bwMode="auto">
          <a:xfrm>
            <a:off x="7673975" y="4832564"/>
            <a:ext cx="555625" cy="163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149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 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449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41837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94337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 PM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824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PM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udentbranding.com/wp-content/uploads/2010/05/sending-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73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Digital Data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718810"/>
            <a:ext cx="1905000" cy="3776990"/>
          </a:xfrm>
          <a:prstGeom prst="line">
            <a:avLst/>
          </a:prstGeom>
          <a:ln w="76200">
            <a:solidFill>
              <a:srgbClr val="92D05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029200" y="4495800"/>
            <a:ext cx="2438400" cy="0"/>
          </a:xfrm>
          <a:prstGeom prst="line">
            <a:avLst/>
          </a:prstGeom>
          <a:ln w="76200">
            <a:solidFill>
              <a:srgbClr val="92D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842911" y="3846286"/>
            <a:ext cx="254575" cy="653143"/>
          </a:xfrm>
          <a:custGeom>
            <a:avLst/>
            <a:gdLst>
              <a:gd name="connsiteX0" fmla="*/ 22346 w 254575"/>
              <a:gd name="connsiteY0" fmla="*/ 653143 h 653143"/>
              <a:gd name="connsiteX1" fmla="*/ 22346 w 254575"/>
              <a:gd name="connsiteY1" fmla="*/ 275771 h 653143"/>
              <a:gd name="connsiteX2" fmla="*/ 254575 w 254575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575" h="653143">
                <a:moveTo>
                  <a:pt x="22346" y="653143"/>
                </a:moveTo>
                <a:cubicBezTo>
                  <a:pt x="2993" y="518885"/>
                  <a:pt x="-16359" y="384628"/>
                  <a:pt x="22346" y="275771"/>
                </a:cubicBezTo>
                <a:cubicBezTo>
                  <a:pt x="61051" y="166914"/>
                  <a:pt x="157813" y="83457"/>
                  <a:pt x="254575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384628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30</a:t>
            </a:r>
            <a:r>
              <a:rPr lang="en-US" sz="3200" b="1" baseline="30000" dirty="0" smtClean="0">
                <a:solidFill>
                  <a:srgbClr val="92D050"/>
                </a:solidFill>
              </a:rPr>
              <a:t>◦</a:t>
            </a:r>
            <a:endParaRPr lang="en-US" sz="3200" b="1" baseline="300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/>
          <a:stretch/>
        </p:blipFill>
        <p:spPr bwMode="auto">
          <a:xfrm>
            <a:off x="2933700" y="4952999"/>
            <a:ext cx="555625" cy="15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46007"/>
          <a:stretch/>
        </p:blipFill>
        <p:spPr bwMode="auto">
          <a:xfrm>
            <a:off x="3810000" y="5399529"/>
            <a:ext cx="5556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57691"/>
          <a:stretch/>
        </p:blipFill>
        <p:spPr bwMode="auto">
          <a:xfrm>
            <a:off x="4751387" y="5630850"/>
            <a:ext cx="555625" cy="84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32862" r="343"/>
          <a:stretch/>
        </p:blipFill>
        <p:spPr bwMode="auto">
          <a:xfrm>
            <a:off x="5715001" y="5137364"/>
            <a:ext cx="533400" cy="13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7303"/>
          <a:stretch/>
        </p:blipFill>
        <p:spPr bwMode="auto">
          <a:xfrm>
            <a:off x="6683375" y="4724400"/>
            <a:ext cx="555625" cy="17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17526"/>
          <a:stretch/>
        </p:blipFill>
        <p:spPr bwMode="auto">
          <a:xfrm>
            <a:off x="7673975" y="4832564"/>
            <a:ext cx="555625" cy="163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149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 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449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41837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94337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 PM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824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PM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6412468"/>
            <a:ext cx="9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PM</a:t>
            </a:r>
            <a:endParaRPr lang="en-US" dirty="0"/>
          </a:p>
        </p:txBody>
      </p:sp>
      <p:pic>
        <p:nvPicPr>
          <p:cNvPr id="1026" name="Picture 2" descr="http://info.singtel.com/android/images/apps/Gmail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4/4b/Skyp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143250" cy="13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n.waber\AppData\Local\Microsoft\Windows\Temporary Internet Files\Content.IE5\LZK2MMWD\MC900434804[2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104233" cy="11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s-images.forbes.com/jenniferrooney/files/2012/05/polycom-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27168" r="10565" b="27019"/>
          <a:stretch/>
        </p:blipFill>
        <p:spPr bwMode="auto">
          <a:xfrm>
            <a:off x="345317" y="3810000"/>
            <a:ext cx="2439141" cy="69601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ialhotsauce.com/wp-content/uploads/2012/05/business-people-talking-stock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"/>
            <a:ext cx="10432143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Tone of Voice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www.andrew.cmu.edu/user/shazra/random/transcrip/spectro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42249" r="49843" b="11818"/>
          <a:stretch/>
        </p:blipFill>
        <p:spPr bwMode="auto">
          <a:xfrm>
            <a:off x="3891900" y="2526984"/>
            <a:ext cx="1216330" cy="941702"/>
          </a:xfrm>
          <a:prstGeom prst="rect">
            <a:avLst/>
          </a:prstGeom>
          <a:noFill/>
          <a:ln>
            <a:solidFill>
              <a:srgbClr val="006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ndrew.cmu.edu/user/shazra/random/transcrip/spectro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42249" r="49843" b="11818"/>
          <a:stretch/>
        </p:blipFill>
        <p:spPr bwMode="auto">
          <a:xfrm>
            <a:off x="4495800" y="1066800"/>
            <a:ext cx="1223381" cy="947161"/>
          </a:xfrm>
          <a:prstGeom prst="rect">
            <a:avLst/>
          </a:prstGeom>
          <a:noFill/>
          <a:ln>
            <a:solidFill>
              <a:srgbClr val="006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ailymobile.net/wp-content/uploads/2012/09/black-wifi-icon-hi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 rot="6544142">
            <a:off x="2993318" y="1956798"/>
            <a:ext cx="995363" cy="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ailymobile.net/wp-content/uploads/2012/09/black-wifi-icon-hi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 rot="18707661">
            <a:off x="5631927" y="1948033"/>
            <a:ext cx="995363" cy="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ialhotsauce.com/wp-content/uploads/2012/05/business-people-talking-stock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"/>
            <a:ext cx="10432143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Speaking Speed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www.andrew.cmu.edu/user/shazra/random/transcrip/spectro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42249" r="49843" b="11818"/>
          <a:stretch/>
        </p:blipFill>
        <p:spPr bwMode="auto">
          <a:xfrm>
            <a:off x="3891900" y="2526984"/>
            <a:ext cx="1216330" cy="941702"/>
          </a:xfrm>
          <a:prstGeom prst="rect">
            <a:avLst/>
          </a:prstGeom>
          <a:noFill/>
          <a:ln>
            <a:solidFill>
              <a:srgbClr val="006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ndrew.cmu.edu/user/shazra/random/transcrip/spectro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42249" r="49843" b="11818"/>
          <a:stretch/>
        </p:blipFill>
        <p:spPr bwMode="auto">
          <a:xfrm>
            <a:off x="4495800" y="1066800"/>
            <a:ext cx="1223381" cy="947161"/>
          </a:xfrm>
          <a:prstGeom prst="rect">
            <a:avLst/>
          </a:prstGeom>
          <a:noFill/>
          <a:ln>
            <a:solidFill>
              <a:srgbClr val="006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ailymobile.net/wp-content/uploads/2012/09/black-wifi-icon-hi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 rot="6544142">
            <a:off x="2993318" y="1956798"/>
            <a:ext cx="995363" cy="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ailymobile.net/wp-content/uploads/2012/09/black-wifi-icon-hi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 rot="18707661">
            <a:off x="5631927" y="1948033"/>
            <a:ext cx="995363" cy="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1"/>
          <a:stretch/>
        </p:blipFill>
        <p:spPr bwMode="auto">
          <a:xfrm>
            <a:off x="688827" y="2743200"/>
            <a:ext cx="2212975" cy="1283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1"/>
          <a:stretch/>
        </p:blipFill>
        <p:spPr bwMode="auto">
          <a:xfrm>
            <a:off x="7247859" y="3667270"/>
            <a:ext cx="1719263" cy="1283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ialhotsauce.com/wp-content/uploads/2012/05/business-people-talking-stock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"/>
            <a:ext cx="10432143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Volume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www.andrew.cmu.edu/user/shazra/random/transcrip/spectro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42249" r="49843" b="11818"/>
          <a:stretch/>
        </p:blipFill>
        <p:spPr bwMode="auto">
          <a:xfrm>
            <a:off x="3891900" y="2526984"/>
            <a:ext cx="1216330" cy="941702"/>
          </a:xfrm>
          <a:prstGeom prst="rect">
            <a:avLst/>
          </a:prstGeom>
          <a:noFill/>
          <a:ln>
            <a:solidFill>
              <a:srgbClr val="006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ndrew.cmu.edu/user/shazra/random/transcrip/spectro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42249" r="49843" b="11818"/>
          <a:stretch/>
        </p:blipFill>
        <p:spPr bwMode="auto">
          <a:xfrm>
            <a:off x="4495800" y="1066800"/>
            <a:ext cx="1223381" cy="947161"/>
          </a:xfrm>
          <a:prstGeom prst="rect">
            <a:avLst/>
          </a:prstGeom>
          <a:noFill/>
          <a:ln>
            <a:solidFill>
              <a:srgbClr val="006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ailymobile.net/wp-content/uploads/2012/09/black-wifi-icon-hi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 rot="6544142">
            <a:off x="2993318" y="1956798"/>
            <a:ext cx="995363" cy="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ailymobile.net/wp-content/uploads/2012/09/black-wifi-icon-hi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 rot="18707661">
            <a:off x="5631927" y="1948033"/>
            <a:ext cx="995363" cy="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1"/>
          <a:stretch/>
        </p:blipFill>
        <p:spPr bwMode="auto">
          <a:xfrm>
            <a:off x="688827" y="2743200"/>
            <a:ext cx="2212975" cy="1283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24718"/>
            <a:ext cx="253682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7" y="5225752"/>
            <a:ext cx="253682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1"/>
          <a:stretch/>
        </p:blipFill>
        <p:spPr bwMode="auto">
          <a:xfrm>
            <a:off x="7247859" y="3667270"/>
            <a:ext cx="1719263" cy="1283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20857"/>
          <a:stretch/>
        </p:blipFill>
        <p:spPr bwMode="auto">
          <a:xfrm rot="15911304">
            <a:off x="1395775" y="881165"/>
            <a:ext cx="5917629" cy="6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5400" i="1" dirty="0" smtClean="0">
                <a:latin typeface="Century Gothic" pitchFamily="34" charset="0"/>
              </a:rPr>
              <a:t>“You can’t manage what you can’t measure”</a:t>
            </a:r>
            <a:br>
              <a:rPr lang="en-US" sz="5400" i="1" dirty="0" smtClean="0">
                <a:latin typeface="Century Gothic" pitchFamily="34" charset="0"/>
              </a:rPr>
            </a:br>
            <a:r>
              <a:rPr lang="en-US" sz="5400" dirty="0" smtClean="0">
                <a:latin typeface="Century Gothic" pitchFamily="34" charset="0"/>
              </a:rPr>
              <a:t/>
            </a:r>
            <a:br>
              <a:rPr lang="en-US" sz="5400" dirty="0" smtClean="0">
                <a:latin typeface="Century Gothic" pitchFamily="34" charset="0"/>
              </a:rPr>
            </a:br>
            <a:r>
              <a:rPr lang="en-US" sz="4400" dirty="0" smtClean="0">
                <a:latin typeface="Century Gothic" pitchFamily="34" charset="0"/>
              </a:rPr>
              <a:t>– Peter </a:t>
            </a:r>
            <a:r>
              <a:rPr lang="en-US" sz="4400" dirty="0" err="1" smtClean="0">
                <a:latin typeface="Century Gothic" pitchFamily="34" charset="0"/>
              </a:rPr>
              <a:t>Drucker</a:t>
            </a:r>
            <a:endParaRPr lang="en-US" sz="1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Sociometric Badge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429000" cy="4413468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67175" y="2526577"/>
            <a:ext cx="394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Browallia New" pitchFamily="34" charset="-34"/>
              </a:rPr>
              <a:t>Infra-Red (IR) Transceiver</a:t>
            </a:r>
            <a:endParaRPr lang="en-US" sz="2400" dirty="0">
              <a:latin typeface="Century Gothic" panose="020B0502020202020204" pitchFamily="34" charset="0"/>
              <a:cs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7177" y="313512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Browallia New" pitchFamily="34" charset="-34"/>
              </a:rPr>
              <a:t>Accelerometer</a:t>
            </a:r>
            <a:endParaRPr lang="en-US" sz="1600" dirty="0" smtClean="0">
              <a:latin typeface="Century Gothic" panose="020B0502020202020204" pitchFamily="34" charset="0"/>
              <a:cs typeface="Browall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7175" y="167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Browallia New" pitchFamily="34" charset="-34"/>
              </a:rPr>
              <a:t>Microphone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7177" y="525705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Browallia New" pitchFamily="34" charset="-34"/>
              </a:rPr>
              <a:t>Bluetooth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5290066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551866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3429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2057400" y="3396734"/>
            <a:ext cx="2743200" cy="260866"/>
          </a:xfrm>
          <a:prstGeom prst="bentConnector3">
            <a:avLst>
              <a:gd name="adj1" fmla="val 286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19300" y="2103440"/>
            <a:ext cx="7239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32" idx="6"/>
          </p:cNvCxnSpPr>
          <p:nvPr/>
        </p:nvCxnSpPr>
        <p:spPr>
          <a:xfrm flipV="1">
            <a:off x="2895600" y="1937265"/>
            <a:ext cx="1905000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14500" y="1819430"/>
            <a:ext cx="1181100" cy="2356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/>
          <p:nvPr/>
        </p:nvCxnSpPr>
        <p:spPr>
          <a:xfrm>
            <a:off x="2743200" y="2333093"/>
            <a:ext cx="2057400" cy="455094"/>
          </a:xfrm>
          <a:prstGeom prst="bentConnector3">
            <a:avLst>
              <a:gd name="adj1" fmla="val 226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4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7200" dirty="0" smtClean="0">
                <a:latin typeface="Century Gothic" pitchFamily="34" charset="0"/>
              </a:rPr>
              <a:t>A/B Test Everything</a:t>
            </a: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artuphustle.com/wp-content/uploads/2012/01/amazon-home-page-redesig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923495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-228600"/>
            <a:ext cx="457200" cy="73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1600" y="-457200"/>
            <a:ext cx="4572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741" y="3530014"/>
            <a:ext cx="45719" cy="542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45881" y="3471983"/>
            <a:ext cx="45719" cy="542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521490" y="-1397290"/>
            <a:ext cx="101016" cy="97536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artdraw.com/images/smartdraw_weblog/Posts/2008/September/Better%20Org%20Charts/Picture%20Org%20Cha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/>
          <a:stretch/>
        </p:blipFill>
        <p:spPr bwMode="auto">
          <a:xfrm>
            <a:off x="228600" y="1845593"/>
            <a:ext cx="4095184" cy="316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1EFF5"/>
              </a:clrFrom>
              <a:clrTo>
                <a:srgbClr val="F1E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429000"/>
            <a:ext cx="4073063" cy="288023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5" descr="http://desktopbackgrounds1.com/wp-content/uploads/2012/11/Money-Wallpapers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85" y="2095500"/>
            <a:ext cx="201168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needmotivation.com/blog/wp-content/uploads/2008/04/mon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172610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en.waber\Downloads\Ben_SSI_W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45" y="914401"/>
            <a:ext cx="1513138" cy="151313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20857"/>
          <a:stretch/>
        </p:blipFill>
        <p:spPr bwMode="auto">
          <a:xfrm rot="15911304">
            <a:off x="6884651" y="501819"/>
            <a:ext cx="1876399" cy="21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6600"/>
                </a:solidFill>
                <a:latin typeface="Century Gothic" pitchFamily="34" charset="0"/>
              </a:rPr>
              <a:t>Case </a:t>
            </a:r>
            <a:r>
              <a:rPr lang="en-US" sz="6600" dirty="0" smtClean="0">
                <a:solidFill>
                  <a:srgbClr val="006600"/>
                </a:solidFill>
                <a:latin typeface="Century Gothic" pitchFamily="34" charset="0"/>
              </a:rPr>
              <a:t>Study</a:t>
            </a:r>
            <a:endParaRPr lang="en-US" sz="6600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klife.com/wp-content/uploads/2009/02/offic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Energy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072056" y="2032000"/>
          <a:ext cx="71628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Engagement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447800" y="2032000"/>
          <a:ext cx="62484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5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Exploration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449324" y="2159000"/>
          <a:ext cx="6245352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6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6600"/>
                </a:solidFill>
                <a:latin typeface="Century Gothic" pitchFamily="34" charset="0"/>
              </a:rPr>
              <a:t>Perspectives</a:t>
            </a:r>
            <a:endParaRPr lang="en-US" sz="6600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6600" dirty="0" smtClean="0"/>
              <a:t>Largely u</a:t>
            </a:r>
            <a:r>
              <a:rPr lang="en-US" sz="6600" dirty="0" smtClean="0">
                <a:latin typeface="Century Gothic" pitchFamily="34" charset="0"/>
              </a:rPr>
              <a:t>nsolved for </a:t>
            </a:r>
            <a:r>
              <a:rPr lang="en-US" sz="6600" i="1" dirty="0" smtClean="0">
                <a:latin typeface="Century Gothic" pitchFamily="34" charset="0"/>
              </a:rPr>
              <a:t>people</a:t>
            </a:r>
            <a:endParaRPr lang="en-US" sz="2400" i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6600"/>
                </a:solidFill>
                <a:latin typeface="Century Gothic" pitchFamily="34" charset="0"/>
              </a:rPr>
              <a:t>Remote Work</a:t>
            </a:r>
            <a:endParaRPr lang="en-US" sz="6600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1038.r38.cf3.rackcdn.com/group5/building40938/media/dlsn_s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A Primer on Programming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28800"/>
            <a:ext cx="7629525" cy="43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Remote Work Effect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372772"/>
              </p:ext>
            </p:extLst>
          </p:nvPr>
        </p:nvGraphicFramePr>
        <p:xfrm>
          <a:off x="381000" y="16764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336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atin typeface="Century Gothic" pitchFamily="34" charset="0"/>
              </a:rPr>
              <a:t>$</a:t>
            </a:r>
            <a:r>
              <a:rPr lang="en-US" sz="11500" b="1" dirty="0" smtClean="0">
                <a:latin typeface="Century Gothic" pitchFamily="34" charset="0"/>
              </a:rPr>
              <a:t>150</a:t>
            </a:r>
            <a:r>
              <a:rPr lang="en-US" sz="9600" b="1" dirty="0" smtClean="0">
                <a:latin typeface="Century Gothic" pitchFamily="34" charset="0"/>
              </a:rPr>
              <a:t>M</a:t>
            </a:r>
            <a:r>
              <a:rPr lang="en-US" sz="9600" dirty="0" smtClean="0">
                <a:latin typeface="Century Gothic" pitchFamily="34" charset="0"/>
              </a:rPr>
              <a:t>/year</a:t>
            </a:r>
            <a:r>
              <a:rPr lang="en-US" sz="8000" dirty="0" smtClean="0">
                <a:latin typeface="Century Gothic" pitchFamily="34" charset="0"/>
              </a:rPr>
              <a:t> </a:t>
            </a:r>
            <a:endParaRPr lang="en-US" sz="8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6600"/>
                </a:solidFill>
                <a:latin typeface="Century Gothic" pitchFamily="34" charset="0"/>
              </a:rPr>
              <a:t>Gender @ Work</a:t>
            </a:r>
            <a:endParaRPr lang="en-US" sz="6600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 the workplace, we reward men for being parents but punish women—that’s gender b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6535579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Photograph by Stock Connection Blue/</a:t>
            </a:r>
            <a:r>
              <a:rPr lang="en-US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Alamy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0" smtClean="0">
                <a:latin typeface="Century Gothic" pitchFamily="34" charset="0"/>
              </a:rPr>
              <a:t>Questions?</a:t>
            </a:r>
            <a:endParaRPr lang="en-US" b="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0975"/>
            <a:ext cx="9144000" cy="1752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ben@socio-metric.com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t="1759" r="31271"/>
          <a:stretch/>
        </p:blipFill>
        <p:spPr bwMode="auto">
          <a:xfrm>
            <a:off x="3248740" y="2286000"/>
            <a:ext cx="2646520" cy="389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97188" y="3178629"/>
            <a:ext cx="3349625" cy="57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80007" y="3635514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400"/>
                </a:solidFill>
                <a:latin typeface="Century Gothic" pitchFamily="34" charset="0"/>
              </a:rPr>
              <a:t>analytics</a:t>
            </a:r>
            <a:endParaRPr lang="en-US" sz="4000" dirty="0">
              <a:solidFill>
                <a:srgbClr val="006400"/>
              </a:solidFill>
              <a:latin typeface="Century Gothic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35488" y="2240253"/>
            <a:ext cx="848950" cy="807747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2135672"/>
            <a:ext cx="0" cy="90198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00385" y="2496905"/>
            <a:ext cx="923585" cy="55109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01243" y="3757988"/>
            <a:ext cx="1149134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524000" y="3586563"/>
            <a:ext cx="1149134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86371" y="4419600"/>
            <a:ext cx="862781" cy="782917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0" y="4419600"/>
            <a:ext cx="0" cy="136662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47363" y="4419600"/>
            <a:ext cx="814814" cy="106569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ttp://www.gsr-inc.com/images/SA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7423"/>
            <a:ext cx="2218175" cy="8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nfo.singtel.com/android/images/apps/Gmail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7" y="2953766"/>
            <a:ext cx="1265594" cy="12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en.waber\AppData\Local\Microsoft\Windows\Temporary Internet Files\Content.IE5\LZK2MMWD\MC900434804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74" y="5036667"/>
            <a:ext cx="897252" cy="8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logs-images.forbes.com/jenniferrooney/files/2012/05/polycom-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27168" r="10565" b="27019"/>
          <a:stretch/>
        </p:blipFill>
        <p:spPr bwMode="auto">
          <a:xfrm>
            <a:off x="1295400" y="4919741"/>
            <a:ext cx="1981941" cy="5655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otorolasolutions.com/web/Business/Products/MOTOROLA_SB1/SB1_Front-Home_Badge_250x510_v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248400" y="1983602"/>
            <a:ext cx="951141" cy="970164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hoto : [Business Microscope]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5"/>
          <a:stretch/>
        </p:blipFill>
        <p:spPr bwMode="auto">
          <a:xfrm>
            <a:off x="1981200" y="1983602"/>
            <a:ext cx="708577" cy="51330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12214" y="5221921"/>
            <a:ext cx="675050" cy="11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3555" y="3200400"/>
            <a:ext cx="1253645" cy="1613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7200" dirty="0" smtClean="0">
                <a:latin typeface="Century Gothic" pitchFamily="34" charset="0"/>
              </a:rPr>
              <a:t>A Regular Day</a:t>
            </a: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HdM3zPhNMg4/TTXzYei09DI/AAAAAAAAAQo/O3tyH9jcWO8/s1600/People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972" y="0"/>
            <a:ext cx="10293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udentbranding.com/wp-content/uploads/2010/05/sending-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73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ialhotsauce.com/wp-content/uploads/2012/05/business-people-talking-stock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"/>
            <a:ext cx="10432143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7200" dirty="0" smtClean="0">
                <a:latin typeface="Century Gothic" pitchFamily="34" charset="0"/>
              </a:rPr>
              <a:t>Generating Data</a:t>
            </a: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Presentation08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24044</TotalTime>
  <Words>281</Words>
  <Application>Microsoft Office PowerPoint</Application>
  <PresentationFormat>On-screen Show (4:3)</PresentationFormat>
  <Paragraphs>95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굴림</vt:lpstr>
      <vt:lpstr>ＭＳ Ｐゴシック</vt:lpstr>
      <vt:lpstr>Arial</vt:lpstr>
      <vt:lpstr>Browallia New</vt:lpstr>
      <vt:lpstr>Calibri</vt:lpstr>
      <vt:lpstr>Cambria</vt:lpstr>
      <vt:lpstr>Century Gothic</vt:lpstr>
      <vt:lpstr>Courier New</vt:lpstr>
      <vt:lpstr>Presentation082011</vt:lpstr>
      <vt:lpstr>Sensing Best Practices</vt:lpstr>
      <vt:lpstr>PowerPoint Presentation</vt:lpstr>
      <vt:lpstr>PowerPoint Presentation</vt:lpstr>
      <vt:lpstr>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Organizations</vt:lpstr>
      <vt:lpstr>Sociometric 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</vt:lpstr>
      <vt:lpstr>Engagement</vt:lpstr>
      <vt:lpstr>Exploration</vt:lpstr>
      <vt:lpstr>PowerPoint Presentation</vt:lpstr>
      <vt:lpstr>PowerPoint Presentation</vt:lpstr>
      <vt:lpstr>PowerPoint Presentation</vt:lpstr>
      <vt:lpstr>A Primer on Programming</vt:lpstr>
      <vt:lpstr>Remote Work Effect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MayaO</dc:creator>
  <cp:lastModifiedBy>Ben Waber</cp:lastModifiedBy>
  <cp:revision>267</cp:revision>
  <dcterms:created xsi:type="dcterms:W3CDTF">2011-08-26T16:58:47Z</dcterms:created>
  <dcterms:modified xsi:type="dcterms:W3CDTF">2014-02-05T00:58:05Z</dcterms:modified>
</cp:coreProperties>
</file>