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charts/chart4.xml" ContentType="application/vnd.openxmlformats-officedocument.drawingml.chart+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m4a" ContentType="audio/unknown"/>
  <Override PartName="/ppt/slides/slide26.xml" ContentType="application/vnd.openxmlformats-officedocument.presentationml.slide+xml"/>
  <Override PartName="/ppt/charts/chart3.xml" ContentType="application/vnd.openxmlformats-officedocument.drawingml.char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drawings/drawing3.xml" ContentType="application/vnd.openxmlformats-officedocument.drawingml.chartshapes+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drawings/drawing2.xml" ContentType="application/vnd.openxmlformats-officedocument.drawingml.chartshape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10" r:id="rId1"/>
  </p:sldMasterIdLst>
  <p:notesMasterIdLst>
    <p:notesMasterId r:id="rId43"/>
  </p:notesMasterIdLst>
  <p:sldIdLst>
    <p:sldId id="256" r:id="rId2"/>
    <p:sldId id="298" r:id="rId3"/>
    <p:sldId id="258" r:id="rId4"/>
    <p:sldId id="260" r:id="rId5"/>
    <p:sldId id="257"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304" r:id="rId23"/>
    <p:sldId id="281" r:id="rId24"/>
    <p:sldId id="282" r:id="rId25"/>
    <p:sldId id="283" r:id="rId26"/>
    <p:sldId id="299" r:id="rId27"/>
    <p:sldId id="300" r:id="rId28"/>
    <p:sldId id="301" r:id="rId29"/>
    <p:sldId id="302" r:id="rId30"/>
    <p:sldId id="284" r:id="rId31"/>
    <p:sldId id="285" r:id="rId32"/>
    <p:sldId id="286" r:id="rId33"/>
    <p:sldId id="287" r:id="rId34"/>
    <p:sldId id="305" r:id="rId35"/>
    <p:sldId id="288" r:id="rId36"/>
    <p:sldId id="293" r:id="rId37"/>
    <p:sldId id="303" r:id="rId38"/>
    <p:sldId id="291" r:id="rId39"/>
    <p:sldId id="292" r:id="rId40"/>
    <p:sldId id="306" r:id="rId41"/>
    <p:sldId id="28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581" autoAdjust="0"/>
  </p:normalViewPr>
  <p:slideViewPr>
    <p:cSldViewPr snapToGrid="0" snapToObjects="1">
      <p:cViewPr>
        <p:scale>
          <a:sx n="66" d="100"/>
          <a:sy n="66" d="100"/>
        </p:scale>
        <p:origin x="-2112" y="-6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ndard"/>
        <c:ser>
          <c:idx val="0"/>
          <c:order val="0"/>
          <c:tx>
            <c:strRef>
              <c:f>Sheet1!$B$1</c:f>
              <c:strCache>
                <c:ptCount val="1"/>
                <c:pt idx="0">
                  <c:v>Near-elite (good)</c:v>
                </c:pt>
              </c:strCache>
            </c:strRef>
          </c:tx>
          <c:cat>
            <c:strRef>
              <c:f>Sheet1!$A$2:$A$3</c:f>
              <c:strCache>
                <c:ptCount val="2"/>
                <c:pt idx="0">
                  <c:v>15 to 18</c:v>
                </c:pt>
                <c:pt idx="1">
                  <c:v>18 to 21</c:v>
                </c:pt>
              </c:strCache>
            </c:strRef>
          </c:cat>
          <c:val>
            <c:numRef>
              <c:f>Sheet1!$B$2:$B$3</c:f>
              <c:numCache>
                <c:formatCode>General</c:formatCode>
                <c:ptCount val="2"/>
                <c:pt idx="0">
                  <c:v>9.57</c:v>
                </c:pt>
                <c:pt idx="1">
                  <c:v>6.48</c:v>
                </c:pt>
              </c:numCache>
            </c:numRef>
          </c:val>
        </c:ser>
        <c:ser>
          <c:idx val="1"/>
          <c:order val="1"/>
          <c:tx>
            <c:strRef>
              <c:f>Sheet1!$C$1</c:f>
              <c:strCache>
                <c:ptCount val="1"/>
                <c:pt idx="0">
                  <c:v>Elite (great)</c:v>
                </c:pt>
              </c:strCache>
            </c:strRef>
          </c:tx>
          <c:cat>
            <c:strRef>
              <c:f>Sheet1!$A$2:$A$3</c:f>
              <c:strCache>
                <c:ptCount val="2"/>
                <c:pt idx="0">
                  <c:v>15 to 18</c:v>
                </c:pt>
                <c:pt idx="1">
                  <c:v>18 to 21</c:v>
                </c:pt>
              </c:strCache>
            </c:strRef>
          </c:cat>
          <c:val>
            <c:numRef>
              <c:f>Sheet1!$C$2:$C$3</c:f>
              <c:numCache>
                <c:formatCode>General</c:formatCode>
                <c:ptCount val="2"/>
                <c:pt idx="0">
                  <c:v>14.43</c:v>
                </c:pt>
                <c:pt idx="1">
                  <c:v>14.29</c:v>
                </c:pt>
              </c:numCache>
            </c:numRef>
          </c:val>
        </c:ser>
        <c:dLbls/>
        <c:marker val="1"/>
        <c:axId val="94157832"/>
        <c:axId val="93474328"/>
      </c:lineChart>
      <c:catAx>
        <c:axId val="94157832"/>
        <c:scaling>
          <c:orientation val="minMax"/>
        </c:scaling>
        <c:axPos val="b"/>
        <c:tickLblPos val="nextTo"/>
        <c:crossAx val="93474328"/>
        <c:crosses val="autoZero"/>
        <c:auto val="1"/>
        <c:lblAlgn val="ctr"/>
        <c:lblOffset val="100"/>
      </c:catAx>
      <c:valAx>
        <c:axId val="93474328"/>
        <c:scaling>
          <c:orientation val="minMax"/>
        </c:scaling>
        <c:axPos val="l"/>
        <c:majorGridlines/>
        <c:numFmt formatCode="General" sourceLinked="1"/>
        <c:tickLblPos val="nextTo"/>
        <c:crossAx val="9415783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41108559346748"/>
          <c:y val="0.0583654793466053"/>
          <c:w val="0.641146714299601"/>
          <c:h val="0.840065418122066"/>
        </c:manualLayout>
      </c:layout>
      <c:lineChart>
        <c:grouping val="standard"/>
        <c:ser>
          <c:idx val="0"/>
          <c:order val="0"/>
          <c:tx>
            <c:strRef>
              <c:f>Sheet1!$B$1</c:f>
              <c:strCache>
                <c:ptCount val="1"/>
                <c:pt idx="0">
                  <c:v>Near-elite (good)</c:v>
                </c:pt>
              </c:strCache>
            </c:strRef>
          </c:tx>
          <c:cat>
            <c:strRef>
              <c:f>Sheet1!$A$2:$A$6</c:f>
              <c:strCache>
                <c:ptCount val="5"/>
                <c:pt idx="0">
                  <c:v>0 to 9</c:v>
                </c:pt>
                <c:pt idx="1">
                  <c:v>9 to 12</c:v>
                </c:pt>
                <c:pt idx="2">
                  <c:v>12 to 15</c:v>
                </c:pt>
                <c:pt idx="3">
                  <c:v>15 to 18</c:v>
                </c:pt>
                <c:pt idx="4">
                  <c:v>18 to 21</c:v>
                </c:pt>
              </c:strCache>
            </c:strRef>
          </c:cat>
          <c:val>
            <c:numRef>
              <c:f>Sheet1!$B$2:$B$6</c:f>
              <c:numCache>
                <c:formatCode>General</c:formatCode>
                <c:ptCount val="5"/>
                <c:pt idx="0">
                  <c:v>0.58</c:v>
                </c:pt>
                <c:pt idx="1">
                  <c:v>5.07</c:v>
                </c:pt>
                <c:pt idx="2">
                  <c:v>10.49</c:v>
                </c:pt>
                <c:pt idx="3">
                  <c:v>9.57</c:v>
                </c:pt>
                <c:pt idx="4">
                  <c:v>6.48</c:v>
                </c:pt>
              </c:numCache>
            </c:numRef>
          </c:val>
        </c:ser>
        <c:ser>
          <c:idx val="1"/>
          <c:order val="1"/>
          <c:tx>
            <c:strRef>
              <c:f>Sheet1!$C$1</c:f>
              <c:strCache>
                <c:ptCount val="1"/>
                <c:pt idx="0">
                  <c:v>Elite (great)</c:v>
                </c:pt>
              </c:strCache>
            </c:strRef>
          </c:tx>
          <c:cat>
            <c:strRef>
              <c:f>Sheet1!$A$2:$A$6</c:f>
              <c:strCache>
                <c:ptCount val="5"/>
                <c:pt idx="0">
                  <c:v>0 to 9</c:v>
                </c:pt>
                <c:pt idx="1">
                  <c:v>9 to 12</c:v>
                </c:pt>
                <c:pt idx="2">
                  <c:v>12 to 15</c:v>
                </c:pt>
                <c:pt idx="3">
                  <c:v>15 to 18</c:v>
                </c:pt>
                <c:pt idx="4">
                  <c:v>18 to 21</c:v>
                </c:pt>
              </c:strCache>
            </c:strRef>
          </c:cat>
          <c:val>
            <c:numRef>
              <c:f>Sheet1!$C$2:$C$6</c:f>
              <c:numCache>
                <c:formatCode>General</c:formatCode>
                <c:ptCount val="5"/>
                <c:pt idx="0">
                  <c:v>0.24</c:v>
                </c:pt>
                <c:pt idx="1">
                  <c:v>3.02</c:v>
                </c:pt>
                <c:pt idx="2">
                  <c:v>8.140000000000001</c:v>
                </c:pt>
                <c:pt idx="3">
                  <c:v>14.43</c:v>
                </c:pt>
                <c:pt idx="4">
                  <c:v>14.29</c:v>
                </c:pt>
              </c:numCache>
            </c:numRef>
          </c:val>
        </c:ser>
        <c:dLbls/>
        <c:marker val="1"/>
        <c:axId val="522552648"/>
        <c:axId val="522542936"/>
      </c:lineChart>
      <c:catAx>
        <c:axId val="522552648"/>
        <c:scaling>
          <c:orientation val="minMax"/>
        </c:scaling>
        <c:axPos val="b"/>
        <c:tickLblPos val="nextTo"/>
        <c:crossAx val="522542936"/>
        <c:crosses val="autoZero"/>
        <c:auto val="1"/>
        <c:lblAlgn val="ctr"/>
        <c:lblOffset val="100"/>
      </c:catAx>
      <c:valAx>
        <c:axId val="522542936"/>
        <c:scaling>
          <c:orientation val="minMax"/>
          <c:max val="16.0"/>
        </c:scaling>
        <c:axPos val="l"/>
        <c:majorGridlines/>
        <c:numFmt formatCode="General" sourceLinked="1"/>
        <c:tickLblPos val="nextTo"/>
        <c:crossAx val="522552648"/>
        <c:crosses val="autoZero"/>
        <c:crossBetween val="between"/>
      </c:valAx>
    </c:plotArea>
    <c:legend>
      <c:legendPos val="r"/>
      <c:layout>
        <c:manualLayout>
          <c:xMode val="edge"/>
          <c:yMode val="edge"/>
          <c:x val="0.715761640905998"/>
          <c:y val="0.203274971536444"/>
          <c:w val="0.259411393020317"/>
          <c:h val="0.179795106588366"/>
        </c:manualLayout>
      </c:layout>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41108559346748"/>
          <c:y val="0.0583654793466053"/>
          <c:w val="0.641146714299601"/>
          <c:h val="0.840065418122066"/>
        </c:manualLayout>
      </c:layout>
      <c:lineChart>
        <c:grouping val="standard"/>
        <c:ser>
          <c:idx val="0"/>
          <c:order val="0"/>
          <c:tx>
            <c:strRef>
              <c:f>Sheet1!$B$1</c:f>
              <c:strCache>
                <c:ptCount val="1"/>
                <c:pt idx="0">
                  <c:v>Near-elite (good)</c:v>
                </c:pt>
              </c:strCache>
            </c:strRef>
          </c:tx>
          <c:cat>
            <c:strRef>
              <c:f>Sheet1!$A$2:$A$6</c:f>
              <c:strCache>
                <c:ptCount val="5"/>
                <c:pt idx="0">
                  <c:v>0 to 9</c:v>
                </c:pt>
                <c:pt idx="1">
                  <c:v>9 to 12</c:v>
                </c:pt>
                <c:pt idx="2">
                  <c:v>12 to 15</c:v>
                </c:pt>
                <c:pt idx="3">
                  <c:v>15 to 18</c:v>
                </c:pt>
                <c:pt idx="4">
                  <c:v>18 to 21</c:v>
                </c:pt>
              </c:strCache>
            </c:strRef>
          </c:cat>
          <c:val>
            <c:numRef>
              <c:f>Sheet1!$B$2:$B$6</c:f>
              <c:numCache>
                <c:formatCode>General</c:formatCode>
                <c:ptCount val="5"/>
                <c:pt idx="0">
                  <c:v>0.58</c:v>
                </c:pt>
                <c:pt idx="1">
                  <c:v>5.07</c:v>
                </c:pt>
                <c:pt idx="2">
                  <c:v>10.49</c:v>
                </c:pt>
                <c:pt idx="3">
                  <c:v>9.57</c:v>
                </c:pt>
                <c:pt idx="4">
                  <c:v>6.48</c:v>
                </c:pt>
              </c:numCache>
            </c:numRef>
          </c:val>
        </c:ser>
        <c:ser>
          <c:idx val="1"/>
          <c:order val="1"/>
          <c:tx>
            <c:strRef>
              <c:f>Sheet1!$C$1</c:f>
              <c:strCache>
                <c:ptCount val="1"/>
                <c:pt idx="0">
                  <c:v>Elite (great)</c:v>
                </c:pt>
              </c:strCache>
            </c:strRef>
          </c:tx>
          <c:cat>
            <c:strRef>
              <c:f>Sheet1!$A$2:$A$6</c:f>
              <c:strCache>
                <c:ptCount val="5"/>
                <c:pt idx="0">
                  <c:v>0 to 9</c:v>
                </c:pt>
                <c:pt idx="1">
                  <c:v>9 to 12</c:v>
                </c:pt>
                <c:pt idx="2">
                  <c:v>12 to 15</c:v>
                </c:pt>
                <c:pt idx="3">
                  <c:v>15 to 18</c:v>
                </c:pt>
                <c:pt idx="4">
                  <c:v>18 to 21</c:v>
                </c:pt>
              </c:strCache>
            </c:strRef>
          </c:cat>
          <c:val>
            <c:numRef>
              <c:f>Sheet1!$C$2:$C$6</c:f>
              <c:numCache>
                <c:formatCode>General</c:formatCode>
                <c:ptCount val="5"/>
                <c:pt idx="0">
                  <c:v>0.24</c:v>
                </c:pt>
                <c:pt idx="1">
                  <c:v>3.02</c:v>
                </c:pt>
                <c:pt idx="2">
                  <c:v>8.140000000000001</c:v>
                </c:pt>
                <c:pt idx="3">
                  <c:v>14.43</c:v>
                </c:pt>
                <c:pt idx="4">
                  <c:v>14.29</c:v>
                </c:pt>
              </c:numCache>
            </c:numRef>
          </c:val>
        </c:ser>
        <c:dLbls/>
        <c:marker val="1"/>
        <c:axId val="513930312"/>
        <c:axId val="452185960"/>
      </c:lineChart>
      <c:catAx>
        <c:axId val="513930312"/>
        <c:scaling>
          <c:orientation val="minMax"/>
        </c:scaling>
        <c:axPos val="b"/>
        <c:tickLblPos val="nextTo"/>
        <c:crossAx val="452185960"/>
        <c:crosses val="autoZero"/>
        <c:auto val="1"/>
        <c:lblAlgn val="ctr"/>
        <c:lblOffset val="100"/>
      </c:catAx>
      <c:valAx>
        <c:axId val="452185960"/>
        <c:scaling>
          <c:orientation val="minMax"/>
          <c:max val="16.0"/>
        </c:scaling>
        <c:axPos val="l"/>
        <c:majorGridlines/>
        <c:numFmt formatCode="General" sourceLinked="1"/>
        <c:tickLblPos val="nextTo"/>
        <c:crossAx val="513930312"/>
        <c:crosses val="autoZero"/>
        <c:crossBetween val="between"/>
      </c:valAx>
    </c:plotArea>
    <c:legend>
      <c:legendPos val="r"/>
      <c:layout>
        <c:manualLayout>
          <c:xMode val="edge"/>
          <c:yMode val="edge"/>
          <c:x val="0.715761640905998"/>
          <c:y val="0.203274971536444"/>
          <c:w val="0.259411393020317"/>
          <c:h val="0.179795106588366"/>
        </c:manualLayout>
      </c:layout>
    </c:legend>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41108559346748"/>
          <c:y val="0.0583654793466053"/>
          <c:w val="0.641146714299601"/>
          <c:h val="0.840065418122066"/>
        </c:manualLayout>
      </c:layout>
      <c:lineChart>
        <c:grouping val="standard"/>
        <c:ser>
          <c:idx val="0"/>
          <c:order val="0"/>
          <c:tx>
            <c:strRef>
              <c:f>Sheet1!$B$1</c:f>
              <c:strCache>
                <c:ptCount val="1"/>
                <c:pt idx="0">
                  <c:v>Near-elite (good)</c:v>
                </c:pt>
              </c:strCache>
            </c:strRef>
          </c:tx>
          <c:cat>
            <c:strRef>
              <c:f>Sheet1!$A$2:$A$6</c:f>
              <c:strCache>
                <c:ptCount val="5"/>
                <c:pt idx="0">
                  <c:v>0 to 9</c:v>
                </c:pt>
                <c:pt idx="1">
                  <c:v>9 to 12</c:v>
                </c:pt>
                <c:pt idx="2">
                  <c:v>12 to 15</c:v>
                </c:pt>
                <c:pt idx="3">
                  <c:v>15 to 18</c:v>
                </c:pt>
                <c:pt idx="4">
                  <c:v>18 to 21</c:v>
                </c:pt>
              </c:strCache>
            </c:strRef>
          </c:cat>
          <c:val>
            <c:numRef>
              <c:f>Sheet1!$B$2:$B$6</c:f>
              <c:numCache>
                <c:formatCode>General</c:formatCode>
                <c:ptCount val="5"/>
                <c:pt idx="0">
                  <c:v>0.58</c:v>
                </c:pt>
                <c:pt idx="1">
                  <c:v>5.07</c:v>
                </c:pt>
                <c:pt idx="2">
                  <c:v>10.49</c:v>
                </c:pt>
                <c:pt idx="3">
                  <c:v>9.57</c:v>
                </c:pt>
                <c:pt idx="4">
                  <c:v>6.48</c:v>
                </c:pt>
              </c:numCache>
            </c:numRef>
          </c:val>
        </c:ser>
        <c:ser>
          <c:idx val="1"/>
          <c:order val="1"/>
          <c:tx>
            <c:strRef>
              <c:f>Sheet1!$C$1</c:f>
              <c:strCache>
                <c:ptCount val="1"/>
                <c:pt idx="0">
                  <c:v>Elite (great)</c:v>
                </c:pt>
              </c:strCache>
            </c:strRef>
          </c:tx>
          <c:cat>
            <c:strRef>
              <c:f>Sheet1!$A$2:$A$6</c:f>
              <c:strCache>
                <c:ptCount val="5"/>
                <c:pt idx="0">
                  <c:v>0 to 9</c:v>
                </c:pt>
                <c:pt idx="1">
                  <c:v>9 to 12</c:v>
                </c:pt>
                <c:pt idx="2">
                  <c:v>12 to 15</c:v>
                </c:pt>
                <c:pt idx="3">
                  <c:v>15 to 18</c:v>
                </c:pt>
                <c:pt idx="4">
                  <c:v>18 to 21</c:v>
                </c:pt>
              </c:strCache>
            </c:strRef>
          </c:cat>
          <c:val>
            <c:numRef>
              <c:f>Sheet1!$C$2:$C$6</c:f>
              <c:numCache>
                <c:formatCode>General</c:formatCode>
                <c:ptCount val="5"/>
                <c:pt idx="0">
                  <c:v>0.24</c:v>
                </c:pt>
                <c:pt idx="1">
                  <c:v>3.02</c:v>
                </c:pt>
                <c:pt idx="2">
                  <c:v>8.140000000000001</c:v>
                </c:pt>
                <c:pt idx="3">
                  <c:v>14.43</c:v>
                </c:pt>
                <c:pt idx="4">
                  <c:v>14.29</c:v>
                </c:pt>
              </c:numCache>
            </c:numRef>
          </c:val>
        </c:ser>
        <c:dLbls/>
        <c:marker val="1"/>
        <c:axId val="453550872"/>
        <c:axId val="453555736"/>
      </c:lineChart>
      <c:catAx>
        <c:axId val="453550872"/>
        <c:scaling>
          <c:orientation val="minMax"/>
        </c:scaling>
        <c:axPos val="b"/>
        <c:tickLblPos val="nextTo"/>
        <c:crossAx val="453555736"/>
        <c:crosses val="autoZero"/>
        <c:auto val="1"/>
        <c:lblAlgn val="ctr"/>
        <c:lblOffset val="100"/>
      </c:catAx>
      <c:valAx>
        <c:axId val="453555736"/>
        <c:scaling>
          <c:orientation val="minMax"/>
          <c:max val="16.0"/>
        </c:scaling>
        <c:axPos val="l"/>
        <c:majorGridlines/>
        <c:numFmt formatCode="General" sourceLinked="1"/>
        <c:tickLblPos val="nextTo"/>
        <c:crossAx val="453550872"/>
        <c:crosses val="autoZero"/>
        <c:crossBetween val="between"/>
      </c:valAx>
    </c:plotArea>
    <c:legend>
      <c:legendPos val="r"/>
      <c:layout>
        <c:manualLayout>
          <c:xMode val="edge"/>
          <c:yMode val="edge"/>
          <c:x val="0.715761640905998"/>
          <c:y val="0.203274971536444"/>
          <c:w val="0.259411393020317"/>
          <c:h val="0.179795106588366"/>
        </c:manualLayout>
      </c:layout>
    </c:legend>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0.02381</cdr:x>
      <cdr:y>0</cdr:y>
    </cdr:from>
    <cdr:to>
      <cdr:x>0.07011</cdr:x>
      <cdr:y>0.84101</cdr:y>
    </cdr:to>
    <cdr:sp macro="" textlink="">
      <cdr:nvSpPr>
        <cdr:cNvPr id="2" name="TextBox 1"/>
        <cdr:cNvSpPr txBox="1"/>
      </cdr:nvSpPr>
      <cdr:spPr>
        <a:xfrm xmlns:a="http://schemas.openxmlformats.org/drawingml/2006/main" rot="16200000">
          <a:off x="-1516743" y="1712685"/>
          <a:ext cx="3806373" cy="381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Average Weekly Practice Hours</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0.02893</cdr:x>
      <cdr:y>2.20947E-7</cdr:y>
    </cdr:from>
    <cdr:to>
      <cdr:x>0.07381</cdr:x>
      <cdr:y>0.84502</cdr:y>
    </cdr:to>
    <cdr:sp macro="" textlink="">
      <cdr:nvSpPr>
        <cdr:cNvPr id="4" name="TextBox 3"/>
        <cdr:cNvSpPr txBox="1"/>
      </cdr:nvSpPr>
      <cdr:spPr>
        <a:xfrm xmlns:a="http://schemas.openxmlformats.org/drawingml/2006/main" rot="16200000">
          <a:off x="-1489528" y="1727593"/>
          <a:ext cx="38245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Average Weekly Practice Hours</a:t>
          </a: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0.02893</cdr:x>
      <cdr:y>2.20947E-7</cdr:y>
    </cdr:from>
    <cdr:to>
      <cdr:x>0.07381</cdr:x>
      <cdr:y>0.84502</cdr:y>
    </cdr:to>
    <cdr:sp macro="" textlink="">
      <cdr:nvSpPr>
        <cdr:cNvPr id="4" name="TextBox 3"/>
        <cdr:cNvSpPr txBox="1"/>
      </cdr:nvSpPr>
      <cdr:spPr>
        <a:xfrm xmlns:a="http://schemas.openxmlformats.org/drawingml/2006/main" rot="16200000">
          <a:off x="-1489528" y="1727593"/>
          <a:ext cx="38245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Average Weekly Practice Hours</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BDC41-1E2E-3C49-B96F-854AD6A3B374}" type="datetimeFigureOut">
              <a:rPr lang="en-US" smtClean="0"/>
              <a:pPr/>
              <a:t>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E6E64-633D-1A46-BFD9-6486D55F76A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3902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mention </a:t>
            </a:r>
            <a:r>
              <a:rPr lang="en-US" dirty="0" err="1" smtClean="0"/>
              <a:t>Neeru</a:t>
            </a:r>
            <a:r>
              <a:rPr lang="en-US" dirty="0" smtClean="0"/>
              <a:t> </a:t>
            </a:r>
            <a:r>
              <a:rPr lang="en-US" dirty="0" err="1" smtClean="0"/>
              <a:t>Jayanthi</a:t>
            </a:r>
            <a:r>
              <a:rPr lang="en-US" baseline="0" dirty="0" smtClean="0"/>
              <a:t> and butterfly goal</a:t>
            </a:r>
            <a:r>
              <a:rPr lang="en-US" baseline="0" smtClean="0"/>
              <a:t>-tending</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52870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learned the English language, because we all put in our 10,000 hours. </a:t>
            </a:r>
            <a:r>
              <a:rPr lang="en-US" u="sng" baseline="0" dirty="0" smtClean="0"/>
              <a:t>So maybe we could all become Major League Baseball players if we put in our 10,000 hours</a:t>
            </a:r>
            <a:r>
              <a:rPr lang="en-US" baseline="0" dirty="0" smtClean="0"/>
              <a:t>. But the guy who supposedly invented the 10,000 hour rule doesn’t seem to think so. YOU”VE HEARD OF THE RULE, BUT RAISE YOUR HAND IF YOU’VE READ THE ACTUAL STUDY????</a:t>
            </a:r>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20901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always read primary sources. I’M SURE IF YOU’VE READ ABOUT MEDICINE IN THE MAINSTREAM MEDIA, YOU CAN SYMPATHIZE!</a:t>
            </a:r>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71743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aren’t we all Barry</a:t>
            </a:r>
            <a:r>
              <a:rPr lang="en-US" baseline="0" dirty="0" smtClean="0"/>
              <a:t> Bonds…well, here’s one reason</a:t>
            </a:r>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65472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a:t>
            </a:r>
            <a:r>
              <a:rPr lang="en-US" baseline="0" dirty="0" smtClean="0"/>
              <a:t> visual acuity is genetically determined, by the density of cones …and there are many other genetic gifts that are important to sports. Kids start self selecting out in Little League. And in a fantastic study in Belgium, picked women with varying degrees of depth perception. </a:t>
            </a:r>
            <a:endParaRPr lang="en-US" dirty="0"/>
          </a:p>
        </p:txBody>
      </p:sp>
      <p:sp>
        <p:nvSpPr>
          <p:cNvPr id="4" name="Slide Number Placeholder 3"/>
          <p:cNvSpPr>
            <a:spLocks noGrp="1"/>
          </p:cNvSpPr>
          <p:nvPr>
            <p:ph type="sldNum" sz="quarter" idx="10"/>
          </p:nvPr>
        </p:nvSpPr>
        <p:spPr/>
        <p:txBody>
          <a:bodyPr/>
          <a:lstStyle/>
          <a:p>
            <a:fld id="{C07D7F94-8BC0-5941-AEDA-AD97FFD9D500}"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51189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tell a little story that I tell in chapter two of my book that exemplifies</a:t>
            </a:r>
            <a:r>
              <a:rPr lang="en-US" baseline="0" dirty="0" smtClean="0"/>
              <a:t> the VARIABILITY AROUND THAT 10,000 HOURS I was just discussing.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24455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Stefan Holm’s father (Johnny</a:t>
            </a:r>
            <a:r>
              <a:rPr lang="en-US" baseline="0" dirty="0" smtClean="0"/>
              <a:t> Holm)</a:t>
            </a:r>
            <a:r>
              <a:rPr lang="en-US" dirty="0" smtClean="0"/>
              <a:t> called him “en </a:t>
            </a:r>
            <a:r>
              <a:rPr lang="en-US" dirty="0" err="1" smtClean="0"/>
              <a:t>javla</a:t>
            </a:r>
            <a:r>
              <a:rPr lang="en-US" dirty="0" smtClean="0"/>
              <a:t> </a:t>
            </a:r>
            <a:r>
              <a:rPr lang="en-US" dirty="0" err="1" smtClean="0"/>
              <a:t>pajas</a:t>
            </a:r>
            <a:r>
              <a:rPr lang="en-US" dirty="0" smtClean="0"/>
              <a:t>” …a buffoon. The reported suggested he teach him some form. “I doubt that is possible.” he appears to be right!</a:t>
            </a:r>
          </a:p>
          <a:p>
            <a:r>
              <a:rPr lang="en-US" dirty="0" smtClean="0"/>
              <a:t>http://</a:t>
            </a:r>
            <a:r>
              <a:rPr lang="en-US" dirty="0" err="1" smtClean="0"/>
              <a:t>www.expressen.se</a:t>
            </a:r>
            <a:r>
              <a:rPr lang="en-US" dirty="0" smtClean="0"/>
              <a:t>/sport/</a:t>
            </a:r>
            <a:r>
              <a:rPr lang="en-US" dirty="0" err="1" smtClean="0"/>
              <a:t>friidrott</a:t>
            </a:r>
            <a:r>
              <a:rPr lang="en-US" dirty="0" smtClean="0"/>
              <a:t>/</a:t>
            </a:r>
            <a:r>
              <a:rPr lang="en-US" dirty="0" err="1" smtClean="0"/>
              <a:t>han</a:t>
            </a:r>
            <a:r>
              <a:rPr lang="en-US" dirty="0" smtClean="0"/>
              <a:t>-</a:t>
            </a:r>
            <a:r>
              <a:rPr lang="en-US" dirty="0" err="1" smtClean="0"/>
              <a:t>ar</a:t>
            </a:r>
            <a:r>
              <a:rPr lang="en-US" dirty="0" smtClean="0"/>
              <a:t>-en-</a:t>
            </a:r>
            <a:r>
              <a:rPr lang="en-US" dirty="0" err="1" smtClean="0"/>
              <a:t>javla</a:t>
            </a:r>
            <a:r>
              <a:rPr lang="en-US" dirty="0" smtClean="0"/>
              <a:t>-</a:t>
            </a:r>
            <a:r>
              <a:rPr lang="en-US" dirty="0" err="1" smtClean="0"/>
              <a:t>pajas</a:t>
            </a:r>
            <a:r>
              <a:rPr lang="en-US" dirty="0" smtClean="0"/>
              <a:t>/</a:t>
            </a:r>
            <a:endParaRPr lang="en-US" dirty="0"/>
          </a:p>
        </p:txBody>
      </p:sp>
      <p:sp>
        <p:nvSpPr>
          <p:cNvPr id="4" name="Slide Number Placeholder 3"/>
          <p:cNvSpPr>
            <a:spLocks noGrp="1"/>
          </p:cNvSpPr>
          <p:nvPr>
            <p:ph type="sldNum" sz="quarter" idx="10"/>
          </p:nvPr>
        </p:nvSpPr>
        <p:spPr/>
        <p:txBody>
          <a:bodyPr/>
          <a:lstStyle/>
          <a:p>
            <a:fld id="{C07D7F94-8BC0-5941-AEDA-AD97FFD9D500}"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82863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r>
              <a:rPr lang="en-US" baseline="0" dirty="0" smtClean="0"/>
              <a:t> RIDING AN INVISIBLE DECK CHAIR THROUGH THE AIR. LIKE “OH HELLO, HOW DID I GET UP HERE??”</a:t>
            </a:r>
            <a:endParaRPr lang="en-US" dirty="0"/>
          </a:p>
        </p:txBody>
      </p:sp>
      <p:sp>
        <p:nvSpPr>
          <p:cNvPr id="4" name="Slide Number Placeholder 3"/>
          <p:cNvSpPr>
            <a:spLocks noGrp="1"/>
          </p:cNvSpPr>
          <p:nvPr>
            <p:ph type="sldNum" sz="quarter" idx="10"/>
          </p:nvPr>
        </p:nvSpPr>
        <p:spPr/>
        <p:txBody>
          <a:bodyPr/>
          <a:lstStyle/>
          <a:p>
            <a:fld id="{C07D7F94-8BC0-5941-AEDA-AD97FFD9D500}"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14470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Johnny Holm</a:t>
            </a:r>
            <a:r>
              <a:rPr lang="en-US" baseline="0" dirty="0" smtClean="0"/>
              <a:t> says “doubt it’s possible” to teach Donald Thomas technique</a:t>
            </a:r>
            <a:endParaRPr lang="en-US"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363509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some empirical</a:t>
            </a:r>
            <a:r>
              <a:rPr lang="en-US" baseline="0" dirty="0" smtClean="0"/>
              <a:t> evidence that the length and flexibility (or stiffness) of the tendon have a significant impact on running economy. (R=0.69)  …and COL5A1 gene correlates only with the running part of a </a:t>
            </a:r>
            <a:r>
              <a:rPr lang="en-US" baseline="0" dirty="0" err="1" smtClean="0"/>
              <a:t>traithlon</a:t>
            </a:r>
            <a:r>
              <a:rPr lang="en-US" baseline="0" dirty="0" smtClean="0"/>
              <a:t>.</a:t>
            </a:r>
            <a:r>
              <a:rPr lang="en-US" u="sng" baseline="0" dirty="0" smtClean="0"/>
              <a:t> DONALD THOMAS WAS LUCK. BUT SYSTEMATIC TALENT SEARCH AND TRANSFER IN SMALL SPORTS WORKS. </a:t>
            </a:r>
            <a:endParaRPr lang="en-US" u="sng" dirty="0"/>
          </a:p>
        </p:txBody>
      </p:sp>
      <p:sp>
        <p:nvSpPr>
          <p:cNvPr id="4" name="Slide Number Placeholder 3"/>
          <p:cNvSpPr>
            <a:spLocks noGrp="1"/>
          </p:cNvSpPr>
          <p:nvPr>
            <p:ph type="sldNum" sz="quarter" idx="10"/>
          </p:nvPr>
        </p:nvSpPr>
        <p:spPr/>
        <p:txBody>
          <a:bodyPr/>
          <a:lstStyle/>
          <a:p>
            <a:fld id="{C07D7F94-8BC0-5941-AEDA-AD97FFD9D500}"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749617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Richard Jefferies, a British rugby player turned canoeist, nearly had a similar triumph in 2010. With just 40 meters left, the inexperienced Jeffries, in his first international season, was leading the 200-meter race at the world championships when he fell out of his canoe into the water. </a:t>
            </a:r>
            <a:endParaRPr lang="en-US" b="1" u="sng" dirty="0"/>
          </a:p>
        </p:txBody>
      </p:sp>
      <p:sp>
        <p:nvSpPr>
          <p:cNvPr id="4" name="Slide Number Placeholder 3"/>
          <p:cNvSpPr>
            <a:spLocks noGrp="1"/>
          </p:cNvSpPr>
          <p:nvPr>
            <p:ph type="sldNum" sz="quarter" idx="10"/>
          </p:nvPr>
        </p:nvSpPr>
        <p:spPr/>
        <p:txBody>
          <a:bodyPr/>
          <a:lstStyle/>
          <a:p>
            <a:fld id="{C3A2011B-7A47-EA4D-8DE7-75A23ADD507F}"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14314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52870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Greece didn’t invest</a:t>
            </a:r>
            <a:r>
              <a:rPr lang="en-US" baseline="0" dirty="0" smtClean="0"/>
              <a:t> in talent search. YOU HAVE TO TAKE AN EYE TOWARD TRIAL AND ERROR. These other three countries engaged in NICHE HUNTING. </a:t>
            </a:r>
            <a:endParaRPr lang="en-US" b="1" u="sng"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11544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THEIR NICHES. The more specialized we get, the more information there</a:t>
            </a:r>
            <a:r>
              <a:rPr lang="en-US" baseline="0" dirty="0" smtClean="0"/>
              <a:t> is as to what our best niche is. And this is one reason why athletes have gotten so much better in recent generations. They’re simply doing a better job of niche-finding. In 1925 the average elite shot putter and high jumper were the same height and weight. Today, the shot putter is 2.5 inches taller and 130 </a:t>
            </a:r>
            <a:r>
              <a:rPr lang="en-US" baseline="0" dirty="0" err="1" smtClean="0"/>
              <a:t>lbs</a:t>
            </a:r>
            <a:r>
              <a:rPr lang="en-US" baseline="0" dirty="0" smtClean="0"/>
              <a:t> heavier</a:t>
            </a:r>
            <a:endParaRPr lang="en-US" b="1" u="sng" dirty="0"/>
          </a:p>
        </p:txBody>
      </p:sp>
      <p:sp>
        <p:nvSpPr>
          <p:cNvPr id="4" name="Slide Number Placeholder 3"/>
          <p:cNvSpPr>
            <a:spLocks noGrp="1"/>
          </p:cNvSpPr>
          <p:nvPr>
            <p:ph type="sldNum" sz="quarter" idx="10"/>
          </p:nvPr>
        </p:nvSpPr>
        <p:spPr/>
        <p:txBody>
          <a:bodyPr/>
          <a:lstStyle/>
          <a:p>
            <a:fld id="{C07D7F94-8BC0-5941-AEDA-AD97FFD9D500}"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0418727"/>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are less obvious…gymnasts have shrunk, and </a:t>
            </a:r>
            <a:r>
              <a:rPr lang="en-US" baseline="0" dirty="0" err="1" smtClean="0"/>
              <a:t>waterpolo</a:t>
            </a:r>
            <a:r>
              <a:rPr lang="en-US" baseline="0" dirty="0" smtClean="0"/>
              <a:t> players have longer forearms.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2591089"/>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REALIZE THIS MAY SEEM JARRING TO WESTERNERS. </a:t>
            </a:r>
            <a:r>
              <a:rPr lang="en-US" smtClean="0"/>
              <a:t>THEN AGAIN, IT MIGHT ALSO BE CONSIDERED REALLY SMART NOT</a:t>
            </a:r>
            <a:r>
              <a:rPr lang="en-US" baseline="0" smtClean="0"/>
              <a:t> TO SIMPLY KEEP KIDS IN THE SPORT THEY STARTED FIRST BECAUSE THEY STARTED IT FIRST…BUT TO MOVE THEM. </a:t>
            </a:r>
            <a:endParaRPr lang="en-US" dirty="0" smtClean="0"/>
          </a:p>
          <a:p>
            <a:endParaRPr lang="en-US" dirty="0" smtClean="0"/>
          </a:p>
          <a:p>
            <a:r>
              <a:rPr lang="en-US" dirty="0" smtClean="0"/>
              <a:t>Draconian?</a:t>
            </a:r>
            <a:r>
              <a:rPr lang="en-US" baseline="0" dirty="0" smtClean="0"/>
              <a:t> Saving those kids time and getting them a better experience? Depends on your perspective I suppose.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224663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Turns</a:t>
            </a:r>
            <a:r>
              <a:rPr lang="en-US" baseline="0" dirty="0" smtClean="0"/>
              <a:t> out that what is happening in these e</a:t>
            </a:r>
            <a:r>
              <a:rPr lang="en-US" u="sng" baseline="0" dirty="0" smtClean="0"/>
              <a:t>arly years is the sampling period. Looking for best environment</a:t>
            </a:r>
          </a:p>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NEERU JAYANTHI. NOT LESS TOTAL TIME IN SPORTS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t>And MUSIC. Let me give a personal example of sampling, and of not being best right away</a:t>
            </a:r>
          </a:p>
        </p:txBody>
      </p:sp>
      <p:sp>
        <p:nvSpPr>
          <p:cNvPr id="4" name="Slide Number Placeholder 3"/>
          <p:cNvSpPr>
            <a:spLocks noGrp="1"/>
          </p:cNvSpPr>
          <p:nvPr>
            <p:ph type="sldNum" sz="quarter" idx="10"/>
          </p:nvPr>
        </p:nvSpPr>
        <p:spPr/>
        <p:txBody>
          <a:bodyPr/>
          <a:lstStyle/>
          <a:p>
            <a:fld id="{1F5E6E64-633D-1A46-BFD9-6486D55F76A3}"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976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a:t>
            </a:r>
            <a:r>
              <a:rPr lang="en-US" b="0" u="none" baseline="0" dirty="0" smtClean="0"/>
              <a:t> had a sampling period, which mean I WAS WAY BEHIND WHEN I GOT TO COLLEGE! So, if only practice matters, I would never catch up, right? …I wasn’t even thinking about body types, I just liked this sport psychologically. I had played football, basketball and baseball. </a:t>
            </a:r>
            <a:endParaRPr lang="en-US" b="1" u="sng"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16417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85725" marR="0" indent="-85725" algn="l" defTabSz="4572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r>
              <a:rPr lang="en-GB" dirty="0">
                <a:latin typeface="Arial" charset="0"/>
                <a:cs typeface="msgothic" charset="0"/>
              </a:rPr>
              <a:t>Distribution of the 481 subjects by classes of increase (delta) </a:t>
            </a:r>
            <a:r>
              <a:rPr lang="en-GB" dirty="0" err="1">
                <a:latin typeface="Arial" charset="0"/>
                <a:cs typeface="msgothic" charset="0"/>
              </a:rPr>
              <a:t>inV˙o</a:t>
            </a:r>
            <a:r>
              <a:rPr lang="en-GB" dirty="0">
                <a:latin typeface="Arial" charset="0"/>
                <a:cs typeface="msgothic" charset="0"/>
              </a:rPr>
              <a:t> 2 max from baseline levels</a:t>
            </a:r>
            <a:r>
              <a:rPr lang="en-GB" dirty="0" smtClean="0">
                <a:latin typeface="Arial" charset="0"/>
                <a:cs typeface="msgothic" charset="0"/>
              </a:rPr>
              <a:t>. </a:t>
            </a:r>
            <a:r>
              <a:rPr lang="en-US" dirty="0" smtClean="0"/>
              <a:t>I’M JUST A DUMMY SO I STUCK WITH IT. AT THIS POINT, I DON’T SEE MUCH USE IN MOST GENE SCREENING. BUT I DO THINK THAT YOU CAN’T JUST EVALUATE PEOPLE FROM A </a:t>
            </a:r>
            <a:r>
              <a:rPr lang="en-US" b="1" u="sng" dirty="0" smtClean="0"/>
              <a:t>TIME TRIAL. YOU WANT “RESPONDERS.” THE 10,000 HOURS THINKING IS A DISASTER TO FINDING TALENT. THANKFULLY, THEY HAVEN’T HEARD OF THE 10,000 HOUR RULE IN KENYA. </a:t>
            </a:r>
          </a:p>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Totally</a:t>
            </a:r>
            <a:r>
              <a:rPr lang="en-US" baseline="0" dirty="0" smtClean="0"/>
              <a:t> uncorrelated from baseline… and I ended up running at US track and field national championships in 2003, ok.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818832"/>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ONCE YOU FIND THE RIGHT FIT SHOULD</a:t>
            </a:r>
            <a:r>
              <a:rPr lang="en-US" baseline="0" dirty="0" smtClean="0"/>
              <a:t> YOU LOOK FOR THE 0.5%</a:t>
            </a:r>
            <a:endParaRPr lang="en-US" dirty="0" smtClean="0"/>
          </a:p>
          <a:p>
            <a:endParaRPr lang="en-US" dirty="0" smtClean="0"/>
          </a:p>
          <a:p>
            <a:r>
              <a:rPr lang="en-US" dirty="0" smtClean="0"/>
              <a:t>I think </a:t>
            </a:r>
            <a:r>
              <a:rPr lang="en-US" b="1" dirty="0" smtClean="0"/>
              <a:t>WALLY</a:t>
            </a:r>
            <a:r>
              <a:rPr lang="en-US" b="1" baseline="0" dirty="0" smtClean="0"/>
              <a:t> </a:t>
            </a:r>
            <a:r>
              <a:rPr lang="en-US" dirty="0" smtClean="0"/>
              <a:t>DIDN’T EMBRACE HIS SAMPLING PERIOD. DIDN’T FIND THE RIGHT ENVIRONMENT</a:t>
            </a:r>
            <a:r>
              <a:rPr lang="en-US" baseline="0" dirty="0" smtClean="0"/>
              <a:t> FOR HIMSELF, AND NOW IS DISCOURAGED [</a:t>
            </a:r>
            <a:r>
              <a:rPr lang="en-US" b="1" baseline="0" dirty="0" smtClean="0"/>
              <a:t>female character is Alice]</a:t>
            </a:r>
          </a:p>
          <a:p>
            <a:r>
              <a:rPr lang="en-US" b="1" baseline="0" dirty="0" smtClean="0"/>
              <a:t>“people used to think it took 10,000 hours of practice to become an expert”</a:t>
            </a:r>
            <a:endParaRPr lang="en-US" b="0" baseline="0" dirty="0"/>
          </a:p>
          <a:p>
            <a:r>
              <a:rPr lang="en-US" b="0" baseline="0" dirty="0" smtClean="0"/>
              <a:t>“but now people think the amount of practice you need depends on your genetic makeup”</a:t>
            </a:r>
          </a:p>
          <a:p>
            <a:r>
              <a:rPr lang="en-US" b="0" baseline="0" dirty="0" smtClean="0"/>
              <a:t>“so you’d be good after a million or so hours”</a:t>
            </a:r>
          </a:p>
          <a:p>
            <a:endParaRPr lang="en-US" b="0" baseline="0" dirty="0" smtClean="0"/>
          </a:p>
          <a:p>
            <a:r>
              <a:rPr lang="en-US" b="0" baseline="0" dirty="0" smtClean="0"/>
              <a:t>“SEE WHY I DON’T BOTHER?” ….(well, actually, Wally is extremely good at gaming the system. I think he has talents, he just hasn’t found his niche)</a:t>
            </a:r>
            <a:endParaRPr lang="en-US" b="1" baseline="0" dirty="0" smtClean="0"/>
          </a:p>
        </p:txBody>
      </p:sp>
      <p:sp>
        <p:nvSpPr>
          <p:cNvPr id="4" name="Slide Number Placeholder 3"/>
          <p:cNvSpPr>
            <a:spLocks noGrp="1"/>
          </p:cNvSpPr>
          <p:nvPr>
            <p:ph type="sldNum" sz="quarter" idx="10"/>
          </p:nvPr>
        </p:nvSpPr>
        <p:spPr/>
        <p:txBody>
          <a:bodyPr/>
          <a:lstStyle/>
          <a:p>
            <a:fld id="{1F5E6E64-633D-1A46-BFD9-6486D55F76A3}"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223287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find the environment</a:t>
            </a:r>
            <a:r>
              <a:rPr lang="en-US" baseline="0" dirty="0" smtClean="0"/>
              <a:t> that caters to your strengths, </a:t>
            </a:r>
            <a:r>
              <a:rPr lang="en-US" u="sng" baseline="0" dirty="0" smtClean="0"/>
              <a:t>and then you look for your 0.5%</a:t>
            </a:r>
            <a:r>
              <a:rPr lang="en-US" baseline="0" dirty="0" smtClean="0"/>
              <a:t>. Let me show you a great example of finding the 0.5%. FROM SPORTS</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79646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SPORT THEY</a:t>
            </a:r>
            <a:r>
              <a:rPr lang="en-US" baseline="0" dirty="0" smtClean="0"/>
              <a:t> EVENTUALLY BECOME ELITE IN.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971384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wrong place to find the 0.5%</a:t>
            </a:r>
            <a:endParaRPr lang="en-US"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1177001"/>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Brits learned this and hired first ever BIOMECHANICS PhD</a:t>
            </a:r>
            <a:r>
              <a:rPr lang="en-US" baseline="0" dirty="0" smtClean="0"/>
              <a:t> as “horizontal jumps specialist” ONCE YOU FIND THAT NICHE, YOU INNOVATE! </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556940"/>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FIGURED</a:t>
            </a:r>
            <a:r>
              <a:rPr lang="en-US" baseline="0" dirty="0" smtClean="0"/>
              <a:t> OUT THAT 50% OF VARIANCE IN FINISH IS DETERMINED BY THE FIRST 10 FEET ..INSERT SKELETON PHOTO</a:t>
            </a:r>
          </a:p>
          <a:p>
            <a:endParaRPr lang="en-US" baseline="0" dirty="0" smtClean="0"/>
          </a:p>
          <a:p>
            <a:r>
              <a:rPr lang="en-US" baseline="0" dirty="0" smtClean="0"/>
              <a:t>In honor of winter </a:t>
            </a:r>
            <a:r>
              <a:rPr lang="en-US" baseline="0" dirty="0" err="1" smtClean="0"/>
              <a:t>olympics</a:t>
            </a:r>
            <a:r>
              <a:rPr lang="en-US" baseline="0" dirty="0" smtClean="0"/>
              <a:t>, there’s a woman competing this week named Michelle Steele</a:t>
            </a:r>
            <a:endParaRPr lang="en-US"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386936"/>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going to begin to have much more control over your environment.</a:t>
            </a:r>
            <a:r>
              <a:rPr lang="en-US" baseline="0" dirty="0" smtClean="0"/>
              <a:t> </a:t>
            </a:r>
            <a:r>
              <a:rPr lang="en-US" b="1" u="sng" baseline="0" dirty="0" smtClean="0"/>
              <a:t>And it will be up to you to find the right fit for your talents, the right fit for your passion, and then to find the 0.5%</a:t>
            </a:r>
            <a:r>
              <a:rPr lang="en-US" baseline="0" dirty="0" smtClean="0"/>
              <a:t>. I did this myself, I started in science, and realized what made me stood out was being a good writer. Then I switched to writing, and realized that what made me stand out was being science-minded about answering questions. I SAMPLED NOT ONLY IN MY ATHLETIC CAREER, BUT IN MY ACADEMIC AND PROFESSIONAL CAREER.    </a:t>
            </a:r>
            <a:r>
              <a:rPr lang="en-US" b="1" baseline="0" dirty="0" smtClean="0"/>
              <a:t>10,000 hours is causing us to move away from sampling and </a:t>
            </a:r>
            <a:r>
              <a:rPr lang="en-US" b="1" baseline="0" smtClean="0"/>
              <a:t>talent transfer</a:t>
            </a:r>
            <a:endParaRPr lang="en-US"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96777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where you are now. (I want to talk to you about one of the things that is occurring over here, on the left) You have to find the activity that will spur you stay on this trajectory, not that one. You will have to get obsessed with something. Prior to now, it was easy to keep on track. There was an easy goal: Harvard. Or college, and your peers had somewhat similar goals. Other things were often handled for you. Someone else bought your toilet paper and did your laundry. Well, I have to tell, it’s going to get much harder very soon to stay focused. You’ll have many more opportunities, socially and academically. And that will be even more true four years from now when you graduate. So the trick will be to find something that is passionate enough to keep you on the red trajectory, not the blue trajectory, so that ultimately you can get to the place where identify the 0.5% in your field that makes a difference. I want to talk a bit about what I found to be passionate about, and to discuss in terms of my book. I didn’t go to Harvard. I probably wouldn’t have gotten in, if I had to guess, but I wrote a best seller, so by the rules of society I can tell you something or other. </a:t>
            </a:r>
            <a:r>
              <a:rPr lang="en-US" b="1" u="sng" baseline="0" dirty="0" smtClean="0"/>
              <a:t>WHAT IS HAPPENING IN THOSE EARLY YEARS?? ARE THEY JUST LAZY?  …while we think about that, I want to talk first a bit about practice, which allows you to do all sorts of amazing things, as I learned during the reporting of my book. </a:t>
            </a:r>
            <a:endParaRPr lang="en-US" b="1" u="sng" dirty="0"/>
          </a:p>
        </p:txBody>
      </p:sp>
      <p:sp>
        <p:nvSpPr>
          <p:cNvPr id="4" name="Slide Number Placeholder 3"/>
          <p:cNvSpPr>
            <a:spLocks noGrp="1"/>
          </p:cNvSpPr>
          <p:nvPr>
            <p:ph type="sldNum" sz="quarter" idx="10"/>
          </p:nvPr>
        </p:nvSpPr>
        <p:spPr/>
        <p:txBody>
          <a:bodyPr/>
          <a:lstStyle/>
          <a:p>
            <a:fld id="{1F5E6E64-633D-1A46-BFD9-6486D55F76A3}"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976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THE IMPORTANCE OF PRACTICE</a:t>
            </a:r>
            <a:endParaRPr lang="en-US" dirty="0"/>
          </a:p>
        </p:txBody>
      </p:sp>
      <p:sp>
        <p:nvSpPr>
          <p:cNvPr id="4" name="Slide Number Placeholder 3"/>
          <p:cNvSpPr>
            <a:spLocks noGrp="1"/>
          </p:cNvSpPr>
          <p:nvPr>
            <p:ph type="sldNum" sz="quarter" idx="10"/>
          </p:nvPr>
        </p:nvSpPr>
        <p:spPr/>
        <p:txBody>
          <a:bodyPr/>
          <a:lstStyle/>
          <a:p>
            <a:fld id="{9FA946DB-535C-0C41-8ABD-68E81BE14FD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860395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explain why Barry couldn’t do this because he had</a:t>
            </a:r>
            <a:r>
              <a:rPr lang="en-US" baseline="0" dirty="0" smtClean="0"/>
              <a:t> only practiced in baseball. Why couldn’t he? It’s call the 10,000 hours rule. </a:t>
            </a:r>
            <a:r>
              <a:rPr lang="en-US" u="sng" baseline="0" dirty="0" smtClean="0"/>
              <a:t>You need domain-specific practice. </a:t>
            </a:r>
            <a:endParaRPr lang="en-US" u="sng"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46202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if I believe it…  it wasn’t actually that he had faster reflexes, Barry</a:t>
            </a:r>
            <a:r>
              <a:rPr lang="en-US" baseline="0" dirty="0" smtClean="0"/>
              <a:t> had learned </a:t>
            </a:r>
            <a:r>
              <a:rPr lang="en-US" baseline="0" dirty="0" err="1" smtClean="0"/>
              <a:t>perceputal</a:t>
            </a:r>
            <a:r>
              <a:rPr lang="en-US" baseline="0" dirty="0" smtClean="0"/>
              <a:t> cues, and something called chunking. Explain his chunking. We all chunk in things we’re expert every day. …I’m going to show you a slide with 20 words, and I want you to remember as many as you can. JUST BECAUSE YOU’RE A BIRD DOESN’T MEAN YOU’RE AN ORNITHOLOGIST. THEY ARE THE WORST EQUIPPED BECAUSE THEY’VE AUTOMATED THE SKILL. THIS WAS LIKE WHEN MICHAEL JORDAN TRIED TO BE A COACH, AND JUST KEPT TELLING PLAYERS THEY WERE DOING IT WRONG</a:t>
            </a:r>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43511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27456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3A94D-A683-8D4D-AF23-F847178D1E28}"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489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59F767A-A0BE-F34E-B442-B822C670B81F}" type="datetimeFigureOut">
              <a:rPr lang="en-US" smtClean="0"/>
              <a:pPr/>
              <a:t>2/12/14</a:t>
            </a:fld>
            <a:endParaRPr lang="en-US"/>
          </a:p>
        </p:txBody>
      </p:sp>
      <p:sp>
        <p:nvSpPr>
          <p:cNvPr id="8" name="Slide Number Placeholder 7"/>
          <p:cNvSpPr>
            <a:spLocks noGrp="1"/>
          </p:cNvSpPr>
          <p:nvPr>
            <p:ph type="sldNum" sz="quarter" idx="11"/>
          </p:nvPr>
        </p:nvSpPr>
        <p:spPr/>
        <p:txBody>
          <a:bodyPr/>
          <a:lstStyle/>
          <a:p>
            <a:fld id="{38237106-F2ED-405E-BC33-CC3CF426205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F767A-A0BE-F34E-B442-B822C670B81F}"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F767A-A0BE-F34E-B442-B822C670B81F}"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59F767A-A0BE-F34E-B442-B822C670B81F}"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F767A-A0BE-F34E-B442-B822C670B81F}"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BEDF-DA8C-114C-A4C2-EFC44557F15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59F767A-A0BE-F34E-B442-B822C670B81F}"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BEDF-DA8C-114C-A4C2-EFC44557F15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9F767A-A0BE-F34E-B442-B822C670B81F}" type="datetimeFigureOut">
              <a:rPr lang="en-US" smtClean="0"/>
              <a:pPr/>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0BEDF-DA8C-114C-A4C2-EFC44557F15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9F767A-A0BE-F34E-B442-B822C670B81F}" type="datetimeFigureOut">
              <a:rPr lang="en-US" smtClean="0"/>
              <a:pPr/>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F767A-A0BE-F34E-B442-B822C670B81F}" type="datetimeFigureOut">
              <a:rPr lang="en-US" smtClean="0"/>
              <a:pPr/>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F767A-A0BE-F34E-B442-B822C670B81F}"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F767A-A0BE-F34E-B442-B822C670B81F}"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BEDF-DA8C-114C-A4C2-EFC44557F1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59F767A-A0BE-F34E-B442-B822C670B81F}" type="datetimeFigureOut">
              <a:rPr lang="en-US" smtClean="0"/>
              <a:pPr/>
              <a:t>2/12/14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310BEDF-DA8C-114C-A4C2-EFC44557F15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microsoft.com/office/2007/relationships/media" Target="../media/media1.m4a"/><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audio" Target="../media/media1.m4a"/><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microsoft.com/office/2007/relationships/media" Target="../media/media1.m4a"/><Relationship Id="rId5" Type="http://schemas.openxmlformats.org/officeDocument/2006/relationships/image" Target="../media/image2.png"/><Relationship Id="rId1" Type="http://schemas.openxmlformats.org/officeDocument/2006/relationships/audio" Target="../media/media1.m4a"/><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100m men v2.m4a">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4"/>
              </p:ext>
            </p:extLst>
          </p:nvPr>
        </p:nvPicPr>
        <p:blipFill>
          <a:blip r:embed="rId5"/>
          <a:stretch>
            <a:fillRect/>
          </a:stretch>
        </p:blipFill>
        <p:spPr>
          <a:xfrm>
            <a:off x="8458200" y="5965392"/>
            <a:ext cx="413615" cy="413615"/>
          </a:xfrm>
          <a:prstGeom prst="rect">
            <a:avLst/>
          </a:prstGeom>
        </p:spPr>
      </p:pic>
      <p:sp>
        <p:nvSpPr>
          <p:cNvPr id="5" name="Title 4"/>
          <p:cNvSpPr>
            <a:spLocks noGrp="1"/>
          </p:cNvSpPr>
          <p:nvPr>
            <p:ph type="ctrTitle"/>
          </p:nvPr>
        </p:nvSpPr>
        <p:spPr/>
        <p:txBody>
          <a:bodyPr/>
          <a:lstStyle/>
          <a:p>
            <a:endParaRPr lang="en-US" dirty="0"/>
          </a:p>
        </p:txBody>
      </p:sp>
      <p:pic>
        <p:nvPicPr>
          <p:cNvPr id="7" name="Picture 6" descr="Bolt AP photo of start.jpg"/>
          <p:cNvPicPr>
            <a:picLocks noChangeAspect="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937"/>
          <a:stretch/>
        </p:blipFill>
        <p:spPr>
          <a:xfrm>
            <a:off x="0" y="914400"/>
            <a:ext cx="9144000" cy="48202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592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07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TWENTY WORDS ARE MUCH EASIER TO REMEMBER IN A MEANINGFUL SENTENCE BECAUSE YOU CAN CHUNK FAMILIAR PATTERNS INTO GROUPS. </a:t>
            </a: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9483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58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114300">
                    <a:prstClr val="black"/>
                  </a:innerShdw>
                </a:effectLst>
              </a:rPr>
              <a:t>“THE DANGER OF DELEGATING EDUCATION TO JOURNALISTS”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114300">
                  <a:prstClr val="black"/>
                </a:innerShdw>
              </a:effectLst>
            </a:endParaRPr>
          </a:p>
        </p:txBody>
      </p:sp>
      <p:sp>
        <p:nvSpPr>
          <p:cNvPr id="4" name="TextBox 3"/>
          <p:cNvSpPr txBox="1"/>
          <p:nvPr/>
        </p:nvSpPr>
        <p:spPr>
          <a:xfrm>
            <a:off x="2935977" y="3447557"/>
            <a:ext cx="3463792" cy="707886"/>
          </a:xfrm>
          <a:prstGeom prst="rect">
            <a:avLst/>
          </a:prstGeom>
          <a:noFill/>
        </p:spPr>
        <p:txBody>
          <a:bodyPr wrap="square" rtlCol="0">
            <a:spAutoFit/>
          </a:bodyPr>
          <a:lstStyle/>
          <a:p>
            <a:pPr algn="ctr"/>
            <a:r>
              <a:rPr lang="en-US" sz="4000" b="1" dirty="0" smtClean="0">
                <a:solidFill>
                  <a:schemeClr val="accent5"/>
                </a:solidFill>
              </a:rPr>
              <a:t>11,053</a:t>
            </a:r>
            <a:endParaRPr lang="en-US" sz="4000" b="1" dirty="0">
              <a:solidFill>
                <a:schemeClr val="accent5"/>
              </a:solidFill>
            </a:endParaRPr>
          </a:p>
        </p:txBody>
      </p:sp>
      <p:sp>
        <p:nvSpPr>
          <p:cNvPr id="5" name="TextBox 4"/>
          <p:cNvSpPr txBox="1"/>
          <p:nvPr/>
        </p:nvSpPr>
        <p:spPr>
          <a:xfrm>
            <a:off x="692759" y="4552755"/>
            <a:ext cx="2243218" cy="707886"/>
          </a:xfrm>
          <a:prstGeom prst="rect">
            <a:avLst/>
          </a:prstGeom>
          <a:noFill/>
        </p:spPr>
        <p:txBody>
          <a:bodyPr wrap="square" rtlCol="0">
            <a:spAutoFit/>
          </a:bodyPr>
          <a:lstStyle/>
          <a:p>
            <a:pPr algn="ctr"/>
            <a:r>
              <a:rPr lang="en-US" sz="4000" dirty="0" smtClean="0">
                <a:solidFill>
                  <a:srgbClr val="0000FF"/>
                </a:solidFill>
              </a:rPr>
              <a:t>3,000</a:t>
            </a:r>
            <a:endParaRPr lang="en-US" sz="4000" dirty="0">
              <a:solidFill>
                <a:srgbClr val="0000FF"/>
              </a:solidFill>
            </a:endParaRPr>
          </a:p>
        </p:txBody>
      </p:sp>
      <p:sp>
        <p:nvSpPr>
          <p:cNvPr id="6" name="TextBox 5"/>
          <p:cNvSpPr txBox="1"/>
          <p:nvPr/>
        </p:nvSpPr>
        <p:spPr>
          <a:xfrm>
            <a:off x="6003907" y="4404296"/>
            <a:ext cx="2682893" cy="1323439"/>
          </a:xfrm>
          <a:prstGeom prst="rect">
            <a:avLst/>
          </a:prstGeom>
          <a:noFill/>
        </p:spPr>
        <p:txBody>
          <a:bodyPr wrap="square" rtlCol="0">
            <a:spAutoFit/>
          </a:bodyPr>
          <a:lstStyle/>
          <a:p>
            <a:pPr algn="ctr"/>
            <a:r>
              <a:rPr lang="en-US" sz="4000" dirty="0" smtClean="0">
                <a:solidFill>
                  <a:srgbClr val="FF0000"/>
                </a:solidFill>
              </a:rPr>
              <a:t>25,000 and counting…</a:t>
            </a:r>
            <a:endParaRPr lang="en-US" sz="40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3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495"/>
            <a:ext cx="8229600" cy="1600200"/>
          </a:xfrm>
        </p:spPr>
        <p:txBody>
          <a:bodyPr/>
          <a:lstStyle/>
          <a:p>
            <a:r>
              <a:rPr lang="en-US" dirty="0" smtClean="0"/>
              <a:t>The 10,000-hours-plus-or-minus-10,000-hours Rule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178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7489" y="1"/>
            <a:ext cx="7985377" cy="778310"/>
          </a:xfrm>
        </p:spPr>
        <p:style>
          <a:lnRef idx="1">
            <a:schemeClr val="accent1"/>
          </a:lnRef>
          <a:fillRef idx="2">
            <a:schemeClr val="accent1"/>
          </a:fillRef>
          <a:effectRef idx="1">
            <a:schemeClr val="accent1"/>
          </a:effectRef>
          <a:fontRef idx="minor">
            <a:schemeClr val="dk1"/>
          </a:fontRef>
        </p:style>
        <p:txBody>
          <a:bodyPr>
            <a:noAutofit/>
          </a:bodyPr>
          <a:lstStyle/>
          <a:p>
            <a:pPr>
              <a:lnSpc>
                <a:spcPct val="100000"/>
              </a:lnSpc>
            </a:pPr>
            <a:r>
              <a:rPr lang="en-US" sz="2400" dirty="0" smtClean="0"/>
              <a:t>MLB Hitter </a:t>
            </a:r>
            <a:r>
              <a:rPr lang="en-US" sz="2400" dirty="0" err="1" smtClean="0"/>
              <a:t>Avg</a:t>
            </a:r>
            <a:r>
              <a:rPr lang="en-US" sz="2400" dirty="0" smtClean="0"/>
              <a:t>: 20/12 (several guys 20/8, approaching theoretical limit)</a:t>
            </a:r>
            <a:endParaRPr lang="en-US" sz="2400" dirty="0"/>
          </a:p>
        </p:txBody>
      </p:sp>
      <p:pic>
        <p:nvPicPr>
          <p:cNvPr id="4" name="Content Placeholder 3" descr="Landolt Rings down to 20:10.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0919" r="-90919"/>
          <a:stretch>
            <a:fillRect/>
          </a:stretch>
        </p:blipFill>
        <p:spPr>
          <a:xfrm>
            <a:off x="-2082705" y="1600200"/>
            <a:ext cx="8229600" cy="4525963"/>
          </a:xfrm>
        </p:spPr>
      </p:pic>
      <p:pic>
        <p:nvPicPr>
          <p:cNvPr id="5" name="Picture 4" descr="Snellen Eye Chart to 20:15.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93893" y="1620160"/>
            <a:ext cx="4506003" cy="4506003"/>
          </a:xfrm>
          <a:prstGeom prst="rect">
            <a:avLst/>
          </a:prstGeom>
        </p:spPr>
      </p:pic>
      <p:sp>
        <p:nvSpPr>
          <p:cNvPr id="3" name="TextBox 2"/>
          <p:cNvSpPr txBox="1"/>
          <p:nvPr/>
        </p:nvSpPr>
        <p:spPr>
          <a:xfrm>
            <a:off x="1675443" y="6295647"/>
            <a:ext cx="2594234" cy="153888"/>
          </a:xfrm>
          <a:prstGeom prst="rect">
            <a:avLst/>
          </a:prstGeom>
          <a:noFill/>
        </p:spPr>
        <p:txBody>
          <a:bodyPr wrap="square" rtlCol="0">
            <a:spAutoFit/>
          </a:bodyPr>
          <a:lstStyle/>
          <a:p>
            <a:r>
              <a:rPr lang="en-US" sz="400" dirty="0" smtClean="0"/>
              <a:t>See what I mean? </a:t>
            </a:r>
            <a:endParaRPr lang="en-US" sz="400" dirty="0"/>
          </a:p>
        </p:txBody>
      </p:sp>
      <p:sp>
        <p:nvSpPr>
          <p:cNvPr id="7" name="TextBox 6"/>
          <p:cNvSpPr txBox="1"/>
          <p:nvPr/>
        </p:nvSpPr>
        <p:spPr>
          <a:xfrm>
            <a:off x="4769608" y="6295647"/>
            <a:ext cx="2823932" cy="153888"/>
          </a:xfrm>
          <a:prstGeom prst="rect">
            <a:avLst/>
          </a:prstGeom>
          <a:noFill/>
        </p:spPr>
        <p:txBody>
          <a:bodyPr wrap="square" rtlCol="0">
            <a:spAutoFit/>
          </a:bodyPr>
          <a:lstStyle/>
          <a:p>
            <a:r>
              <a:rPr lang="en-US" sz="400" dirty="0" smtClean="0"/>
              <a:t>This talk is for </a:t>
            </a:r>
            <a:r>
              <a:rPr lang="en-US" sz="400" dirty="0" err="1" smtClean="0"/>
              <a:t>MLB’ers</a:t>
            </a:r>
            <a:r>
              <a:rPr lang="en-US" sz="400" dirty="0" smtClean="0"/>
              <a:t>.</a:t>
            </a:r>
            <a:endParaRPr lang="en-US" sz="400" dirty="0"/>
          </a:p>
        </p:txBody>
      </p:sp>
      <p:sp>
        <p:nvSpPr>
          <p:cNvPr id="6" name="TextBox 5"/>
          <p:cNvSpPr txBox="1"/>
          <p:nvPr/>
        </p:nvSpPr>
        <p:spPr>
          <a:xfrm>
            <a:off x="2003050" y="891811"/>
            <a:ext cx="4533253" cy="5847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smtClean="0"/>
              <a:t>You: Not 20/12</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3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1" nodeType="clickEffect">
                                  <p:stCondLst>
                                    <p:cond delay="0"/>
                                  </p:stCondLst>
                                  <p:childTnLst>
                                    <p:animRot by="21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6"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High Jumpers</a:t>
            </a:r>
            <a:endParaRPr lang="en-US" dirty="0"/>
          </a:p>
        </p:txBody>
      </p:sp>
      <p:pic>
        <p:nvPicPr>
          <p:cNvPr id="4" name="Content Placeholder 3" descr="Stefan Holm's first jump.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5449" r="-45449"/>
          <a:stretch/>
        </p:blipFill>
        <p:spPr>
          <a:xfrm>
            <a:off x="-1401011" y="1600200"/>
            <a:ext cx="8229600" cy="4525963"/>
          </a:xfrm>
        </p:spPr>
      </p:pic>
      <p:pic>
        <p:nvPicPr>
          <p:cNvPr id="5" name="Picture 4" descr="Donald w BBall.pn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295" r="11177"/>
          <a:stretch/>
        </p:blipFill>
        <p:spPr>
          <a:xfrm>
            <a:off x="5117432" y="1807745"/>
            <a:ext cx="3569368" cy="25770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448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Stefan Holm, quintessential progression</a:t>
            </a:r>
            <a:endParaRPr lang="en-US" dirty="0"/>
          </a:p>
        </p:txBody>
      </p:sp>
      <p:pic>
        <p:nvPicPr>
          <p:cNvPr id="4" name="Content Placeholder 3" descr="Holm adolescent.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331" b="7331"/>
          <a:stretch>
            <a:fillRect/>
          </a:stretch>
        </p:blipFill>
        <p:spPr>
          <a:xfrm>
            <a:off x="457200" y="1600200"/>
            <a:ext cx="3410401" cy="1875589"/>
          </a:xfrm>
        </p:spPr>
      </p:pic>
      <p:pic>
        <p:nvPicPr>
          <p:cNvPr id="5" name="Picture 4" descr="Holm still jumping.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17701" y="2930571"/>
            <a:ext cx="3521002" cy="2323218"/>
          </a:xfrm>
          <a:prstGeom prst="rect">
            <a:avLst/>
          </a:prstGeom>
        </p:spPr>
      </p:pic>
      <p:pic>
        <p:nvPicPr>
          <p:cNvPr id="6" name="Picture 5" descr="Stefan Holm gold at the Acropolis.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22982" y="4376822"/>
            <a:ext cx="3463818" cy="23207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8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57"/>
          </a:xfrm>
        </p:spPr>
        <p:txBody>
          <a:bodyPr>
            <a:normAutofit fontScale="90000"/>
          </a:bodyPr>
          <a:lstStyle/>
          <a:p>
            <a:r>
              <a:rPr lang="en-US" dirty="0" smtClean="0"/>
              <a:t>A Champion’s Obsession</a:t>
            </a:r>
            <a:endParaRPr lang="en-US" dirty="0"/>
          </a:p>
        </p:txBody>
      </p:sp>
      <p:pic>
        <p:nvPicPr>
          <p:cNvPr id="4" name="Content Placeholder 3" descr="Stefan's obsessive Web site.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1902" b="11902"/>
          <a:stretch>
            <a:fillRect/>
          </a:stretch>
        </p:blipFill>
        <p:spPr>
          <a:xfrm>
            <a:off x="0" y="975895"/>
            <a:ext cx="6344369" cy="3489159"/>
          </a:xfrm>
        </p:spPr>
      </p:pic>
      <p:pic>
        <p:nvPicPr>
          <p:cNvPr id="5" name="Picture 4" descr="Stefan Holm signing Autograph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52211" y="4331368"/>
            <a:ext cx="4491789" cy="25266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719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Donald’s first competition</a:t>
            </a:r>
            <a:endParaRPr lang="en-US" dirty="0"/>
          </a:p>
        </p:txBody>
      </p:sp>
      <p:pic>
        <p:nvPicPr>
          <p:cNvPr id="4" name="Content Placeholder 3" descr="Donald Thomas poor form Eastern Illinois.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8238" b="18238"/>
          <a:stretch>
            <a:fillRect/>
          </a:stretch>
        </p:blipFill>
        <p:spPr>
          <a:xfrm>
            <a:off x="457200" y="1600201"/>
            <a:ext cx="3896560" cy="2142958"/>
          </a:xfrm>
        </p:spPr>
      </p:pic>
      <p:pic>
        <p:nvPicPr>
          <p:cNvPr id="5" name="Picture 4" descr="Donald Thomas scared landing.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32350" y="3943027"/>
            <a:ext cx="3188703" cy="25253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7463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1887"/>
            <a:ext cx="7772400" cy="1966685"/>
          </a:xfrm>
        </p:spPr>
        <p:txBody>
          <a:bodyPr/>
          <a:lstStyle/>
          <a:p>
            <a:r>
              <a:rPr lang="en-US" dirty="0" smtClean="0"/>
              <a:t>0.5%</a:t>
            </a:r>
            <a:endParaRPr lang="en-US" dirty="0"/>
          </a:p>
        </p:txBody>
      </p:sp>
      <p:pic>
        <p:nvPicPr>
          <p:cNvPr id="5" name="100m men v2.m4a">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4"/>
              </p:ext>
            </p:extLst>
          </p:nvPr>
        </p:nvPicPr>
        <p:blipFill>
          <a:blip r:embed="rId5"/>
          <a:stretch>
            <a:fillRect/>
          </a:stretch>
        </p:blipFill>
        <p:spPr>
          <a:xfrm>
            <a:off x="8458200" y="5965392"/>
            <a:ext cx="413615" cy="41361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34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World Championships</a:t>
            </a:r>
            <a:endParaRPr lang="en-US" dirty="0"/>
          </a:p>
        </p:txBody>
      </p:sp>
      <p:pic>
        <p:nvPicPr>
          <p:cNvPr id="4" name="Content Placeholder 3" descr="Stefan Holm 2007 IAAF Final.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753" b="8753"/>
          <a:stretch>
            <a:fillRect/>
          </a:stretch>
        </p:blipFill>
        <p:spPr>
          <a:xfrm>
            <a:off x="457200" y="1600200"/>
            <a:ext cx="4091023" cy="2249905"/>
          </a:xfrm>
        </p:spPr>
      </p:pic>
      <p:pic>
        <p:nvPicPr>
          <p:cNvPr id="5" name="Picture 4" descr="Donald Thomas still terrible form.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12633" y="1600200"/>
            <a:ext cx="4077368" cy="2293519"/>
          </a:xfrm>
          <a:prstGeom prst="rect">
            <a:avLst/>
          </a:prstGeom>
        </p:spPr>
      </p:pic>
      <p:pic>
        <p:nvPicPr>
          <p:cNvPr id="6" name="Picture 5" descr="Donald is World Champ.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33893" y="2947380"/>
            <a:ext cx="2507580" cy="3621054"/>
          </a:xfrm>
          <a:prstGeom prst="rect">
            <a:avLst/>
          </a:prstGeom>
        </p:spPr>
      </p:pic>
      <p:pic>
        <p:nvPicPr>
          <p:cNvPr id="3" name="Picture 2" descr="Screen shot 2012-05-18 at 6.07.17 PM.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18978" y="4146198"/>
            <a:ext cx="2671023" cy="271180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84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6"/>
            <a:ext cx="8229600" cy="995236"/>
          </a:xfrm>
        </p:spPr>
        <p:txBody>
          <a:bodyPr>
            <a:normAutofit/>
          </a:bodyPr>
          <a:lstStyle/>
          <a:p>
            <a:r>
              <a:rPr lang="en-US" sz="3200" dirty="0" smtClean="0"/>
              <a:t>“I doubt it’s possible.” –Johnny Holm</a:t>
            </a:r>
            <a:endParaRPr lang="en-US" sz="3200" dirty="0"/>
          </a:p>
        </p:txBody>
      </p:sp>
      <p:pic>
        <p:nvPicPr>
          <p:cNvPr id="4" name="Content Placeholder 3" descr="Donald Thomas is scared of high jumping.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881" r="-48881"/>
          <a:stretch>
            <a:fillRect/>
          </a:stretch>
        </p:blipFill>
        <p:spPr>
          <a:xfrm>
            <a:off x="-1735221" y="1600200"/>
            <a:ext cx="8807115" cy="4843573"/>
          </a:xfrm>
        </p:spPr>
      </p:pic>
      <p:sp>
        <p:nvSpPr>
          <p:cNvPr id="5" name="TextBox 4"/>
          <p:cNvSpPr txBox="1"/>
          <p:nvPr/>
        </p:nvSpPr>
        <p:spPr>
          <a:xfrm>
            <a:off x="5251115" y="1871579"/>
            <a:ext cx="3558471" cy="1754327"/>
          </a:xfrm>
          <a:prstGeom prst="rect">
            <a:avLst/>
          </a:prstGeom>
          <a:noFill/>
        </p:spPr>
        <p:txBody>
          <a:bodyPr wrap="square" rtlCol="0">
            <a:spAutoFit/>
          </a:bodyPr>
          <a:lstStyle/>
          <a:p>
            <a:r>
              <a:rPr lang="en-US" sz="3600" dirty="0" smtClean="0"/>
              <a:t>“Kind of boring.” –Donald Thomas</a:t>
            </a:r>
            <a:endParaRPr lang="en-US" sz="3600" dirty="0"/>
          </a:p>
        </p:txBody>
      </p:sp>
      <p:pic>
        <p:nvPicPr>
          <p:cNvPr id="6" name="Picture 5" descr="Holm and Thomas Shirtless.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54052" y="3974766"/>
            <a:ext cx="3664770" cy="28832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513164" y="6120018"/>
            <a:ext cx="2972560" cy="246221"/>
          </a:xfrm>
          <a:prstGeom prst="rect">
            <a:avLst/>
          </a:prstGeom>
          <a:noFill/>
        </p:spPr>
        <p:txBody>
          <a:bodyPr wrap="square" rtlCol="0">
            <a:spAutoFit/>
          </a:bodyPr>
          <a:lstStyle/>
          <a:p>
            <a:r>
              <a:rPr lang="en-US" sz="1000" dirty="0" smtClean="0"/>
              <a:t>Hunter et. al (2011); MSSE.</a:t>
            </a:r>
            <a:endParaRPr lang="en-US" sz="1000" dirty="0"/>
          </a:p>
        </p:txBody>
      </p:sp>
      <p:pic>
        <p:nvPicPr>
          <p:cNvPr id="3" name="Picture 2" descr="kangaroo-motion-imag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2064" y="520581"/>
            <a:ext cx="7507705" cy="5845658"/>
          </a:xfrm>
          <a:prstGeom prst="rect">
            <a:avLst/>
          </a:prstGeom>
        </p:spPr>
      </p:pic>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0550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2842"/>
          </a:xfrm>
        </p:spPr>
        <p:txBody>
          <a:bodyPr/>
          <a:lstStyle/>
          <a:p>
            <a:r>
              <a:rPr lang="en-US" sz="4800" dirty="0" smtClean="0"/>
              <a:t>Niche Finding</a:t>
            </a:r>
            <a:endParaRPr lang="en-US" sz="4800" dirty="0"/>
          </a:p>
        </p:txBody>
      </p:sp>
      <p:pic>
        <p:nvPicPr>
          <p:cNvPr id="4" name="Content Placeholder 3" descr="Helen Glover.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6373" r="-86373"/>
          <a:stretch>
            <a:fillRect/>
          </a:stretch>
        </p:blipFill>
        <p:spPr>
          <a:xfrm>
            <a:off x="-2122905" y="1974515"/>
            <a:ext cx="8229600" cy="4525963"/>
          </a:xfrm>
        </p:spPr>
      </p:pic>
      <p:sp>
        <p:nvSpPr>
          <p:cNvPr id="5" name="TextBox 4"/>
          <p:cNvSpPr txBox="1"/>
          <p:nvPr/>
        </p:nvSpPr>
        <p:spPr>
          <a:xfrm>
            <a:off x="213895" y="1129008"/>
            <a:ext cx="3435684" cy="646331"/>
          </a:xfrm>
          <a:prstGeom prst="rect">
            <a:avLst/>
          </a:prstGeom>
          <a:noFill/>
        </p:spPr>
        <p:txBody>
          <a:bodyPr wrap="square" rtlCol="0">
            <a:spAutoFit/>
          </a:bodyPr>
          <a:lstStyle/>
          <a:p>
            <a:pPr algn="ctr"/>
            <a:r>
              <a:rPr lang="en-US" dirty="0" smtClean="0"/>
              <a:t>HELEN GLOVER</a:t>
            </a:r>
          </a:p>
          <a:p>
            <a:pPr algn="ctr"/>
            <a:r>
              <a:rPr lang="en-US" dirty="0" smtClean="0"/>
              <a:t>“SPORTING GIANTS”</a:t>
            </a:r>
            <a:endParaRPr lang="en-US" dirty="0"/>
          </a:p>
        </p:txBody>
      </p:sp>
      <p:pic>
        <p:nvPicPr>
          <p:cNvPr id="6" name="Picture 5" descr="Alissa Camplin.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43158" y="2652378"/>
            <a:ext cx="2540000" cy="3848100"/>
          </a:xfrm>
          <a:prstGeom prst="rect">
            <a:avLst/>
          </a:prstGeom>
        </p:spPr>
      </p:pic>
      <p:sp>
        <p:nvSpPr>
          <p:cNvPr id="7" name="TextBox 6"/>
          <p:cNvSpPr txBox="1"/>
          <p:nvPr/>
        </p:nvSpPr>
        <p:spPr>
          <a:xfrm>
            <a:off x="3649579" y="1960005"/>
            <a:ext cx="2633579" cy="646331"/>
          </a:xfrm>
          <a:prstGeom prst="rect">
            <a:avLst/>
          </a:prstGeom>
          <a:noFill/>
        </p:spPr>
        <p:txBody>
          <a:bodyPr wrap="square" rtlCol="0">
            <a:spAutoFit/>
          </a:bodyPr>
          <a:lstStyle/>
          <a:p>
            <a:pPr algn="ctr"/>
            <a:r>
              <a:rPr lang="en-US" dirty="0" smtClean="0"/>
              <a:t>Alisa </a:t>
            </a:r>
            <a:r>
              <a:rPr lang="en-US" dirty="0" err="1" smtClean="0"/>
              <a:t>Camplin</a:t>
            </a:r>
            <a:endParaRPr lang="en-US" dirty="0" smtClean="0"/>
          </a:p>
          <a:p>
            <a:pPr algn="ctr"/>
            <a:r>
              <a:rPr lang="en-US" dirty="0" smtClean="0"/>
              <a:t>Talent Transfer</a:t>
            </a:r>
            <a:endParaRPr lang="en-US" dirty="0"/>
          </a:p>
        </p:txBody>
      </p:sp>
      <p:pic>
        <p:nvPicPr>
          <p:cNvPr id="8" name="Picture 7" descr="AlisaCamplinMedal.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44666" y="2000082"/>
            <a:ext cx="3199334" cy="4500396"/>
          </a:xfrm>
          <a:prstGeom prst="rect">
            <a:avLst/>
          </a:prstGeom>
        </p:spPr>
      </p:pic>
      <p:sp>
        <p:nvSpPr>
          <p:cNvPr id="9" name="TextBox 8"/>
          <p:cNvSpPr txBox="1"/>
          <p:nvPr/>
        </p:nvSpPr>
        <p:spPr>
          <a:xfrm>
            <a:off x="5944666" y="1036675"/>
            <a:ext cx="3199334" cy="923330"/>
          </a:xfrm>
          <a:prstGeom prst="rect">
            <a:avLst/>
          </a:prstGeom>
          <a:noFill/>
        </p:spPr>
        <p:txBody>
          <a:bodyPr wrap="square" rtlCol="0">
            <a:spAutoFit/>
          </a:bodyPr>
          <a:lstStyle/>
          <a:p>
            <a:r>
              <a:rPr lang="en-US" dirty="0" smtClean="0"/>
              <a:t>Sydney Games:</a:t>
            </a:r>
          </a:p>
          <a:p>
            <a:r>
              <a:rPr lang="en-US" dirty="0" smtClean="0"/>
              <a:t>U.S.: 0.33 per million</a:t>
            </a:r>
          </a:p>
          <a:p>
            <a:r>
              <a:rPr lang="en-US" dirty="0" smtClean="0"/>
              <a:t>AUS: 3.03 per million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Olympic medals at prior-to-home Games and home Games</a:t>
            </a:r>
            <a:endParaRPr lang="en-US" sz="4000" dirty="0"/>
          </a:p>
        </p:txBody>
      </p:sp>
      <p:pic>
        <p:nvPicPr>
          <p:cNvPr id="4" name="Picture 3" descr="australian flag.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705" t="8306" r="5000" b="10127"/>
          <a:stretch/>
        </p:blipFill>
        <p:spPr>
          <a:xfrm>
            <a:off x="120587" y="1767336"/>
            <a:ext cx="1715480" cy="1093671"/>
          </a:xfrm>
          <a:prstGeom prst="rect">
            <a:avLst/>
          </a:prstGeom>
        </p:spPr>
      </p:pic>
      <p:pic>
        <p:nvPicPr>
          <p:cNvPr id="6" name="Picture 5" descr="china flag.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86099" y="1767336"/>
            <a:ext cx="2009236" cy="1125172"/>
          </a:xfrm>
          <a:prstGeom prst="rect">
            <a:avLst/>
          </a:prstGeom>
        </p:spPr>
      </p:pic>
      <p:pic>
        <p:nvPicPr>
          <p:cNvPr id="7" name="Picture 6" descr="England flag.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52468" y="1767336"/>
            <a:ext cx="1891532" cy="1178877"/>
          </a:xfrm>
          <a:prstGeom prst="rect">
            <a:avLst/>
          </a:prstGeom>
        </p:spPr>
      </p:pic>
      <p:sp>
        <p:nvSpPr>
          <p:cNvPr id="8" name="TextBox 7"/>
          <p:cNvSpPr txBox="1"/>
          <p:nvPr/>
        </p:nvSpPr>
        <p:spPr>
          <a:xfrm>
            <a:off x="120587" y="3258793"/>
            <a:ext cx="8876145" cy="523220"/>
          </a:xfrm>
          <a:prstGeom prst="rect">
            <a:avLst/>
          </a:prstGeom>
          <a:noFill/>
        </p:spPr>
        <p:txBody>
          <a:bodyPr wrap="square" rtlCol="0">
            <a:spAutoFit/>
          </a:bodyPr>
          <a:lstStyle/>
          <a:p>
            <a:r>
              <a:rPr lang="en-US" sz="2800" dirty="0" smtClean="0"/>
              <a:t>      41					   13					63				     47	</a:t>
            </a:r>
            <a:endParaRPr lang="en-US" sz="2800" dirty="0"/>
          </a:p>
        </p:txBody>
      </p:sp>
      <p:sp>
        <p:nvSpPr>
          <p:cNvPr id="9" name="TextBox 8"/>
          <p:cNvSpPr txBox="1"/>
          <p:nvPr/>
        </p:nvSpPr>
        <p:spPr>
          <a:xfrm>
            <a:off x="120587" y="4268560"/>
            <a:ext cx="8876145" cy="954107"/>
          </a:xfrm>
          <a:prstGeom prst="rect">
            <a:avLst/>
          </a:prstGeom>
          <a:noFill/>
        </p:spPr>
        <p:txBody>
          <a:bodyPr wrap="square" rtlCol="0">
            <a:spAutoFit/>
          </a:bodyPr>
          <a:lstStyle/>
          <a:p>
            <a:r>
              <a:rPr lang="en-US" dirty="0" smtClean="0"/>
              <a:t>         </a:t>
            </a:r>
            <a:r>
              <a:rPr lang="en-US" sz="2800" dirty="0" smtClean="0"/>
              <a:t>58					   16                       100			     65			   </a:t>
            </a:r>
            <a:endParaRPr lang="en-US" dirty="0"/>
          </a:p>
        </p:txBody>
      </p:sp>
      <p:pic>
        <p:nvPicPr>
          <p:cNvPr id="3" name="Picture 2" descr="greece flag.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52842" y="1767336"/>
            <a:ext cx="1998519" cy="1124167"/>
          </a:xfrm>
          <a:prstGeom prst="rect">
            <a:avLst/>
          </a:prstGeom>
        </p:spPr>
      </p:pic>
      <p:sp>
        <p:nvSpPr>
          <p:cNvPr id="13" name="Plus 12"/>
          <p:cNvSpPr/>
          <p:nvPr/>
        </p:nvSpPr>
        <p:spPr>
          <a:xfrm>
            <a:off x="596452" y="5061113"/>
            <a:ext cx="673414" cy="6735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lus 13"/>
          <p:cNvSpPr/>
          <p:nvPr/>
        </p:nvSpPr>
        <p:spPr>
          <a:xfrm>
            <a:off x="5578192" y="5061113"/>
            <a:ext cx="673414" cy="6735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lus 14"/>
          <p:cNvSpPr/>
          <p:nvPr/>
        </p:nvSpPr>
        <p:spPr>
          <a:xfrm>
            <a:off x="7829319" y="5078807"/>
            <a:ext cx="673414" cy="6735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qual 15"/>
          <p:cNvSpPr/>
          <p:nvPr/>
        </p:nvSpPr>
        <p:spPr>
          <a:xfrm>
            <a:off x="2924542" y="5144143"/>
            <a:ext cx="1038981" cy="529672"/>
          </a:xfrm>
          <a:prstGeom prst="mathEqua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42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1858"/>
          </a:xfrm>
        </p:spPr>
        <p:txBody>
          <a:bodyPr>
            <a:normAutofit/>
          </a:bodyPr>
          <a:lstStyle/>
          <a:p>
            <a:r>
              <a:rPr lang="en-US" sz="2800" dirty="0" smtClean="0"/>
              <a:t>“Big Bang of </a:t>
            </a:r>
            <a:r>
              <a:rPr lang="en-US" sz="2800" dirty="0" err="1" smtClean="0"/>
              <a:t>Bodytypes</a:t>
            </a:r>
            <a:r>
              <a:rPr lang="en-US" sz="2800" dirty="0" smtClean="0"/>
              <a:t>” (Norton and Olds)</a:t>
            </a:r>
            <a:endParaRPr lang="en-US" sz="2800" dirty="0"/>
          </a:p>
        </p:txBody>
      </p:sp>
      <p:pic>
        <p:nvPicPr>
          <p:cNvPr id="4" name="Content Placeholder 3" descr="Big Bang Graphic_Olds.pdf"/>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2945" r="-42945"/>
          <a:stretch>
            <a:fillRect/>
          </a:stretch>
        </p:blipFill>
        <p:spPr/>
      </p:pic>
      <p:sp>
        <p:nvSpPr>
          <p:cNvPr id="3" name="TextBox 2"/>
          <p:cNvSpPr txBox="1"/>
          <p:nvPr/>
        </p:nvSpPr>
        <p:spPr>
          <a:xfrm>
            <a:off x="5810004" y="6126163"/>
            <a:ext cx="2876796" cy="553998"/>
          </a:xfrm>
          <a:prstGeom prst="rect">
            <a:avLst/>
          </a:prstGeom>
          <a:noFill/>
        </p:spPr>
        <p:txBody>
          <a:bodyPr wrap="square" rtlCol="0">
            <a:spAutoFit/>
          </a:bodyPr>
          <a:lstStyle/>
          <a:p>
            <a:r>
              <a:rPr lang="en-US" sz="1000" dirty="0" smtClean="0"/>
              <a:t>Courtesy Tim Olds (University of South Australia); also appears in </a:t>
            </a:r>
            <a:r>
              <a:rPr lang="en-US" sz="1000" dirty="0" err="1" smtClean="0"/>
              <a:t>Maughan</a:t>
            </a:r>
            <a:r>
              <a:rPr lang="en-US" sz="1000" dirty="0"/>
              <a:t> </a:t>
            </a:r>
            <a:r>
              <a:rPr lang="en-US" sz="1000" dirty="0" smtClean="0"/>
              <a:t>ed., The Olympic Textbook of Science in Sport (2009) </a:t>
            </a:r>
            <a:endParaRPr lang="en-US" sz="1000" dirty="0"/>
          </a:p>
        </p:txBody>
      </p:sp>
      <p:sp>
        <p:nvSpPr>
          <p:cNvPr id="5" name="TextBox 4"/>
          <p:cNvSpPr txBox="1"/>
          <p:nvPr/>
        </p:nvSpPr>
        <p:spPr>
          <a:xfrm>
            <a:off x="243209" y="1471223"/>
            <a:ext cx="1864606" cy="4339649"/>
          </a:xfrm>
          <a:prstGeom prst="rect">
            <a:avLst/>
          </a:prstGeom>
          <a:noFill/>
        </p:spPr>
        <p:txBody>
          <a:bodyPr wrap="square" rtlCol="0">
            <a:spAutoFit/>
          </a:bodyPr>
          <a:lstStyle/>
          <a:p>
            <a:r>
              <a:rPr lang="en-US" sz="1200" u="sng" dirty="0" smtClean="0"/>
              <a:t>[1925-2000]</a:t>
            </a:r>
          </a:p>
          <a:p>
            <a:r>
              <a:rPr lang="en-US" sz="1200" dirty="0" smtClean="0"/>
              <a:t>1 running-distance</a:t>
            </a:r>
          </a:p>
          <a:p>
            <a:r>
              <a:rPr lang="en-US" sz="1200" dirty="0" smtClean="0"/>
              <a:t>2 running-marathon</a:t>
            </a:r>
          </a:p>
          <a:p>
            <a:r>
              <a:rPr lang="en-US" sz="1200" dirty="0" smtClean="0"/>
              <a:t>3 diving</a:t>
            </a:r>
          </a:p>
          <a:p>
            <a:r>
              <a:rPr lang="en-US" sz="1200" dirty="0" smtClean="0"/>
              <a:t>4 running-sprint</a:t>
            </a:r>
          </a:p>
          <a:p>
            <a:r>
              <a:rPr lang="en-US" sz="1200" dirty="0" smtClean="0"/>
              <a:t>5 gymnastics</a:t>
            </a:r>
          </a:p>
          <a:p>
            <a:r>
              <a:rPr lang="en-US" sz="1200" dirty="0" smtClean="0"/>
              <a:t>6 running-800-1500m</a:t>
            </a:r>
          </a:p>
          <a:p>
            <a:r>
              <a:rPr lang="en-US" sz="1200" dirty="0" smtClean="0"/>
              <a:t>7 running-400m</a:t>
            </a:r>
          </a:p>
          <a:p>
            <a:r>
              <a:rPr lang="en-US" sz="1200" dirty="0" smtClean="0"/>
              <a:t>8 long jump</a:t>
            </a:r>
          </a:p>
          <a:p>
            <a:r>
              <a:rPr lang="en-US" sz="1200" dirty="0" smtClean="0"/>
              <a:t>9 cycling-road</a:t>
            </a:r>
          </a:p>
          <a:p>
            <a:r>
              <a:rPr lang="en-US" sz="1200" dirty="0" smtClean="0"/>
              <a:t>10 swimming</a:t>
            </a:r>
          </a:p>
          <a:p>
            <a:r>
              <a:rPr lang="en-US" sz="1200" dirty="0" smtClean="0"/>
              <a:t>11 </a:t>
            </a:r>
            <a:r>
              <a:rPr lang="en-US" sz="1200" dirty="0" err="1" smtClean="0"/>
              <a:t>waterpolo</a:t>
            </a:r>
            <a:endParaRPr lang="en-US" sz="1200" dirty="0" smtClean="0"/>
          </a:p>
          <a:p>
            <a:r>
              <a:rPr lang="en-US" sz="1200" dirty="0" smtClean="0"/>
              <a:t>12 high jump</a:t>
            </a:r>
          </a:p>
          <a:p>
            <a:r>
              <a:rPr lang="en-US" sz="1200" dirty="0" smtClean="0"/>
              <a:t>13 rowing</a:t>
            </a:r>
          </a:p>
          <a:p>
            <a:r>
              <a:rPr lang="en-US" sz="1200" dirty="0" smtClean="0"/>
              <a:t>14</a:t>
            </a:r>
            <a:r>
              <a:rPr lang="en-US" sz="1200" dirty="0"/>
              <a:t> </a:t>
            </a:r>
            <a:r>
              <a:rPr lang="en-US" sz="1200" dirty="0" smtClean="0"/>
              <a:t>Australian football</a:t>
            </a:r>
          </a:p>
          <a:p>
            <a:r>
              <a:rPr lang="en-US" sz="1200" dirty="0" smtClean="0"/>
              <a:t>15 rugby union</a:t>
            </a:r>
          </a:p>
          <a:p>
            <a:r>
              <a:rPr lang="en-US" sz="1200" dirty="0" smtClean="0"/>
              <a:t>16 volleyball</a:t>
            </a:r>
          </a:p>
          <a:p>
            <a:r>
              <a:rPr lang="en-US" sz="1200" dirty="0" smtClean="0"/>
              <a:t>17 throwing (other than shot)</a:t>
            </a:r>
          </a:p>
          <a:p>
            <a:r>
              <a:rPr lang="en-US" sz="1200" dirty="0" smtClean="0"/>
              <a:t>18 shot-put</a:t>
            </a:r>
          </a:p>
          <a:p>
            <a:r>
              <a:rPr lang="en-US" sz="1200" dirty="0" smtClean="0"/>
              <a:t>19 basketball-NBA</a:t>
            </a:r>
          </a:p>
          <a:p>
            <a:r>
              <a:rPr lang="en-US" sz="1200" dirty="0" smtClean="0"/>
              <a:t>20 football-NFL</a:t>
            </a:r>
          </a:p>
          <a:p>
            <a:r>
              <a:rPr lang="en-US" sz="1200" dirty="0" smtClean="0"/>
              <a:t>21 boxing-heavyweight</a:t>
            </a:r>
          </a:p>
        </p:txBody>
      </p:sp>
      <p:sp>
        <p:nvSpPr>
          <p:cNvPr id="10" name="Freeform 9"/>
          <p:cNvSpPr/>
          <p:nvPr/>
        </p:nvSpPr>
        <p:spPr>
          <a:xfrm>
            <a:off x="3186486" y="3319056"/>
            <a:ext cx="1545051" cy="2055466"/>
          </a:xfrm>
          <a:custGeom>
            <a:avLst/>
            <a:gdLst>
              <a:gd name="connsiteX0" fmla="*/ 907540 w 1545051"/>
              <a:gd name="connsiteY0" fmla="*/ 125987 h 2055466"/>
              <a:gd name="connsiteX1" fmla="*/ 2260 w 1545051"/>
              <a:gd name="connsiteY1" fmla="*/ 1801224 h 2055466"/>
              <a:gd name="connsiteX2" fmla="*/ 677842 w 1545051"/>
              <a:gd name="connsiteY2" fmla="*/ 1895794 h 2055466"/>
              <a:gd name="connsiteX3" fmla="*/ 1542587 w 1545051"/>
              <a:gd name="connsiteY3" fmla="*/ 315127 h 2055466"/>
              <a:gd name="connsiteX4" fmla="*/ 907540 w 1545051"/>
              <a:gd name="connsiteY4" fmla="*/ 125987 h 205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051" h="2055466">
                <a:moveTo>
                  <a:pt x="907540" y="125987"/>
                </a:moveTo>
                <a:cubicBezTo>
                  <a:pt x="650819" y="373670"/>
                  <a:pt x="40543" y="1506256"/>
                  <a:pt x="2260" y="1801224"/>
                </a:cubicBezTo>
                <a:cubicBezTo>
                  <a:pt x="-36023" y="2096192"/>
                  <a:pt x="421121" y="2143477"/>
                  <a:pt x="677842" y="1895794"/>
                </a:cubicBezTo>
                <a:cubicBezTo>
                  <a:pt x="934563" y="1648111"/>
                  <a:pt x="1504304" y="605591"/>
                  <a:pt x="1542587" y="315127"/>
                </a:cubicBezTo>
                <a:cubicBezTo>
                  <a:pt x="1580870" y="24663"/>
                  <a:pt x="1164261" y="-121696"/>
                  <a:pt x="907540" y="125987"/>
                </a:cubicBez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2966223" y="1987041"/>
            <a:ext cx="3922327" cy="3208180"/>
          </a:xfrm>
          <a:custGeom>
            <a:avLst/>
            <a:gdLst>
              <a:gd name="connsiteX0" fmla="*/ 1884455 w 3922327"/>
              <a:gd name="connsiteY0" fmla="*/ 107005 h 3208180"/>
              <a:gd name="connsiteX1" fmla="*/ 46872 w 3922327"/>
              <a:gd name="connsiteY1" fmla="*/ 3200789 h 3208180"/>
              <a:gd name="connsiteX2" fmla="*/ 3884177 w 3922327"/>
              <a:gd name="connsiteY2" fmla="*/ 944623 h 3208180"/>
              <a:gd name="connsiteX3" fmla="*/ 1884455 w 3922327"/>
              <a:gd name="connsiteY3" fmla="*/ 107005 h 3208180"/>
            </a:gdLst>
            <a:ahLst/>
            <a:cxnLst>
              <a:cxn ang="0">
                <a:pos x="connsiteX0" y="connsiteY0"/>
              </a:cxn>
              <a:cxn ang="0">
                <a:pos x="connsiteX1" y="connsiteY1"/>
              </a:cxn>
              <a:cxn ang="0">
                <a:pos x="connsiteX2" y="connsiteY2"/>
              </a:cxn>
              <a:cxn ang="0">
                <a:pos x="connsiteX3" y="connsiteY3"/>
              </a:cxn>
            </a:cxnLst>
            <a:rect l="l" t="t" r="r" b="b"/>
            <a:pathLst>
              <a:path w="3922327" h="3208180">
                <a:moveTo>
                  <a:pt x="1884455" y="107005"/>
                </a:moveTo>
                <a:cubicBezTo>
                  <a:pt x="1244904" y="483033"/>
                  <a:pt x="-286415" y="3061186"/>
                  <a:pt x="46872" y="3200789"/>
                </a:cubicBezTo>
                <a:cubicBezTo>
                  <a:pt x="380159" y="3340392"/>
                  <a:pt x="3573409" y="1462505"/>
                  <a:pt x="3884177" y="944623"/>
                </a:cubicBezTo>
                <a:cubicBezTo>
                  <a:pt x="4194945" y="426741"/>
                  <a:pt x="2524006" y="-269023"/>
                  <a:pt x="1884455" y="107005"/>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0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truvian Man.jp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02" r="1446"/>
          <a:stretch/>
        </p:blipFill>
        <p:spPr>
          <a:xfrm>
            <a:off x="2212644" y="353526"/>
            <a:ext cx="4502255" cy="634177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4737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hony Davis screenshot.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217" r="31"/>
          <a:stretch/>
        </p:blipFill>
        <p:spPr>
          <a:xfrm>
            <a:off x="1731637" y="230925"/>
            <a:ext cx="5962644" cy="628971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0718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helps and Bowman.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6510" r="-86510"/>
          <a:stretch>
            <a:fillRect/>
          </a:stretch>
        </p:blipFill>
        <p:spPr>
          <a:xfrm>
            <a:off x="-2861511" y="820120"/>
            <a:ext cx="10063480" cy="5534526"/>
          </a:xfrm>
        </p:spPr>
      </p:pic>
      <p:pic>
        <p:nvPicPr>
          <p:cNvPr id="5" name="Picture 4" descr="michael-phelps-skipping-2012-olympics.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5088"/>
          <a:stretch/>
        </p:blipFill>
        <p:spPr>
          <a:xfrm>
            <a:off x="4254749" y="885164"/>
            <a:ext cx="1917700" cy="5492909"/>
          </a:xfrm>
          <a:prstGeom prst="rect">
            <a:avLst/>
          </a:prstGeom>
        </p:spPr>
      </p:pic>
      <p:pic>
        <p:nvPicPr>
          <p:cNvPr id="6" name="Picture 5" descr="g_Guerrouj_i.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72449" y="1929237"/>
            <a:ext cx="2971551" cy="4448836"/>
          </a:xfrm>
          <a:prstGeom prst="rect">
            <a:avLst/>
          </a:prstGeom>
        </p:spPr>
      </p:pic>
      <p:sp>
        <p:nvSpPr>
          <p:cNvPr id="7" name="TextBox 6"/>
          <p:cNvSpPr txBox="1"/>
          <p:nvPr/>
        </p:nvSpPr>
        <p:spPr>
          <a:xfrm>
            <a:off x="4655801" y="173789"/>
            <a:ext cx="1917700" cy="646331"/>
          </a:xfrm>
          <a:prstGeom prst="rect">
            <a:avLst/>
          </a:prstGeom>
          <a:noFill/>
        </p:spPr>
        <p:txBody>
          <a:bodyPr wrap="square" rtlCol="0">
            <a:spAutoFit/>
          </a:bodyPr>
          <a:lstStyle/>
          <a:p>
            <a:r>
              <a:rPr lang="en-US" sz="3600" dirty="0" smtClean="0"/>
              <a:t>6’4”</a:t>
            </a:r>
            <a:endParaRPr lang="en-US" sz="3600" dirty="0"/>
          </a:p>
        </p:txBody>
      </p:sp>
      <p:sp>
        <p:nvSpPr>
          <p:cNvPr id="9" name="TextBox 8"/>
          <p:cNvSpPr txBox="1"/>
          <p:nvPr/>
        </p:nvSpPr>
        <p:spPr>
          <a:xfrm>
            <a:off x="6840869" y="1143285"/>
            <a:ext cx="1875341" cy="646331"/>
          </a:xfrm>
          <a:prstGeom prst="rect">
            <a:avLst/>
          </a:prstGeom>
          <a:noFill/>
        </p:spPr>
        <p:txBody>
          <a:bodyPr wrap="square" rtlCol="0">
            <a:spAutoFit/>
          </a:bodyPr>
          <a:lstStyle/>
          <a:p>
            <a:r>
              <a:rPr lang="en-US" sz="3600" dirty="0" smtClean="0"/>
              <a:t>5’9”</a:t>
            </a:r>
            <a:endParaRPr lang="en-US" sz="3600" dirty="0"/>
          </a:p>
        </p:txBody>
      </p:sp>
      <p:sp>
        <p:nvSpPr>
          <p:cNvPr id="10" name="TextBox 9"/>
          <p:cNvSpPr txBox="1"/>
          <p:nvPr/>
        </p:nvSpPr>
        <p:spPr>
          <a:xfrm>
            <a:off x="3756526" y="2032000"/>
            <a:ext cx="7657639" cy="70788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SAME SIZE PANTS!!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8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nese child divers.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 r="-177"/>
          <a:stretch/>
        </p:blipFill>
        <p:spPr>
          <a:xfrm>
            <a:off x="1366067" y="1077652"/>
            <a:ext cx="6739011" cy="504851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38666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25405061"/>
              </p:ext>
            </p:extLst>
          </p:nvPr>
        </p:nvGraphicFramePr>
        <p:xfrm>
          <a:off x="914400" y="214448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1974336" y="3389477"/>
            <a:ext cx="4971143" cy="369332"/>
          </a:xfrm>
          <a:prstGeom prst="rect">
            <a:avLst/>
          </a:prstGeom>
          <a:noFill/>
        </p:spPr>
        <p:txBody>
          <a:bodyPr wrap="square" rtlCol="0">
            <a:spAutoFit/>
          </a:bodyPr>
          <a:lstStyle/>
          <a:p>
            <a:r>
              <a:rPr lang="en-US" dirty="0" smtClean="0"/>
              <a:t>Average Weekly Practice Hours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31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Being Best Right Away</a:t>
            </a:r>
            <a:br>
              <a:rPr lang="en-US" sz="4800" dirty="0" smtClean="0"/>
            </a:br>
            <a:r>
              <a:rPr lang="en-US" sz="4800" dirty="0" smtClean="0"/>
              <a:t>Isn’t Important</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70882656"/>
              </p:ext>
            </p:extLst>
          </p:nvPr>
        </p:nvGraphicFramePr>
        <p:xfrm>
          <a:off x="457200" y="203562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Arrow 4"/>
          <p:cNvSpPr/>
          <p:nvPr/>
        </p:nvSpPr>
        <p:spPr>
          <a:xfrm>
            <a:off x="4463773" y="4233630"/>
            <a:ext cx="923539" cy="500338"/>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12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4x800 at Reggie Lewis Center.jpg"/>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5399" r="-85399"/>
          <a:stretch>
            <a:fillRect/>
          </a:stretch>
        </p:blipFill>
        <p:spPr>
          <a:xfrm>
            <a:off x="1578825" y="1013248"/>
            <a:ext cx="9998080" cy="5498559"/>
          </a:xfrm>
        </p:spPr>
      </p:pic>
      <p:pic>
        <p:nvPicPr>
          <p:cNvPr id="5" name="Picture 4" descr="Scott Moncur at Duathlon Worlds.jp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1766" t="10372" r="3952"/>
          <a:stretch/>
        </p:blipFill>
        <p:spPr>
          <a:xfrm>
            <a:off x="1040396" y="1013248"/>
            <a:ext cx="3134700" cy="54637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348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“…achieved significant athletic success in the face of unusual challenge and difficulty.”</a:t>
            </a:r>
            <a:endParaRPr lang="en-US" sz="3200" dirty="0"/>
          </a:p>
        </p:txBody>
      </p:sp>
      <p:pic>
        <p:nvPicPr>
          <p:cNvPr id="4" name="Content Placeholder 3" descr="Jaeger Prize truer color.jp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63" t="13336" r="13565" b="9923"/>
          <a:stretch/>
        </p:blipFill>
        <p:spPr>
          <a:xfrm rot="16200000">
            <a:off x="2267311" y="2493383"/>
            <a:ext cx="4680317" cy="348600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7850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Distribution of the 481 subjects by classes of increase (delta) inV˙o 2 max from baseline levels.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56960" y="5989590"/>
            <a:ext cx="4052160" cy="6466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6480" y="979303"/>
            <a:ext cx="7516800" cy="489363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16481" y="5972308"/>
            <a:ext cx="3918240" cy="2318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FFFFFF"/>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Bouchard C et al. J Appl Physiol 1999;87:1003-1008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©1999 by American Physiological Society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9805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y Pulmonary Function Asthma Test.pdf"/>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2" r="5856" b="39311"/>
          <a:stretch/>
        </p:blipFill>
        <p:spPr>
          <a:xfrm>
            <a:off x="645277" y="141923"/>
            <a:ext cx="7903446" cy="6716077"/>
          </a:xfrm>
        </p:spPr>
      </p:pic>
      <p:cxnSp>
        <p:nvCxnSpPr>
          <p:cNvPr id="8" name="Straight Connector 7"/>
          <p:cNvCxnSpPr/>
          <p:nvPr/>
        </p:nvCxnSpPr>
        <p:spPr>
          <a:xfrm>
            <a:off x="1269866" y="3021273"/>
            <a:ext cx="5291110" cy="115462"/>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45277" y="3082271"/>
            <a:ext cx="7320249"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t>“EARLIEST STAGES OF EMPHYSEMA”</a:t>
            </a: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66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Content Placeholder 3" descr="Dilbert genetics comic strip.tiff"/>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94" b="-993"/>
          <a:stretch/>
        </p:blipFill>
        <p:spPr>
          <a:xfrm>
            <a:off x="457200" y="1695442"/>
            <a:ext cx="8229600" cy="25856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425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1887"/>
            <a:ext cx="7772400" cy="1966685"/>
          </a:xfrm>
        </p:spPr>
        <p:txBody>
          <a:bodyPr/>
          <a:lstStyle/>
          <a:p>
            <a:r>
              <a:rPr lang="en-US" dirty="0" smtClean="0"/>
              <a:t>0.5%</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2985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NFL scouts with stopwatches.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773" b="8773"/>
          <a:stretch>
            <a:fillRect/>
          </a:stretch>
        </p:blipFill>
        <p:spPr>
          <a:xfrm>
            <a:off x="457201" y="3795362"/>
            <a:ext cx="5493598" cy="3021268"/>
          </a:xfrm>
        </p:spPr>
      </p:pic>
      <p:pic>
        <p:nvPicPr>
          <p:cNvPr id="5" name="Picture 4" descr="T rex bench press.jp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501" b="13343"/>
          <a:stretch/>
        </p:blipFill>
        <p:spPr>
          <a:xfrm>
            <a:off x="2161347" y="1225764"/>
            <a:ext cx="6982654" cy="2441989"/>
          </a:xfrm>
          <a:prstGeom prst="rect">
            <a:avLst/>
          </a:prstGeom>
        </p:spPr>
      </p:pic>
      <p:sp>
        <p:nvSpPr>
          <p:cNvPr id="6" name="TextBox 5"/>
          <p:cNvSpPr txBox="1"/>
          <p:nvPr/>
        </p:nvSpPr>
        <p:spPr>
          <a:xfrm>
            <a:off x="324857" y="324901"/>
            <a:ext cx="8593958" cy="58477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3200" dirty="0" smtClean="0"/>
              <a:t>THIS IS THEATER. NOT SCIENCE. </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367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457200" y="0"/>
            <a:ext cx="7797800" cy="1179287"/>
          </a:xfrm>
        </p:spPr>
        <p:style>
          <a:lnRef idx="2">
            <a:schemeClr val="dk1">
              <a:shade val="50000"/>
            </a:schemeClr>
          </a:lnRef>
          <a:fillRef idx="1">
            <a:schemeClr val="dk1"/>
          </a:fillRef>
          <a:effectRef idx="0">
            <a:schemeClr val="dk1"/>
          </a:effectRef>
          <a:fontRef idx="minor">
            <a:schemeClr val="lt1"/>
          </a:fontRef>
        </p:style>
        <p:txBody>
          <a:bodyPr/>
          <a:lstStyle/>
          <a:p>
            <a:pPr algn="l" eaLnBrk="1" hangingPunct="1">
              <a:lnSpc>
                <a:spcPct val="100000"/>
              </a:lnSpc>
            </a:pPr>
            <a:r>
              <a:rPr lang="en-US" sz="3600" dirty="0"/>
              <a:t>Biomechanics of shot put</a:t>
            </a:r>
            <a:r>
              <a:rPr lang="en-US" sz="2800" dirty="0"/>
              <a:t/>
            </a:r>
            <a:br>
              <a:rPr lang="en-US" sz="2800" dirty="0"/>
            </a:br>
            <a:r>
              <a:rPr lang="en-US" sz="2800" dirty="0"/>
              <a:t>Brute strength, power and one degree of error</a:t>
            </a: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126" t="48000" r="40625" b="21001"/>
          <a:stretch>
            <a:fillRect/>
          </a:stretch>
        </p:blipFill>
        <p:spPr bwMode="auto">
          <a:xfrm>
            <a:off x="914400" y="2819400"/>
            <a:ext cx="2590800" cy="2362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12291" name="Text Box 4"/>
          <p:cNvSpPr txBox="1">
            <a:spLocks noChangeArrowheads="1"/>
          </p:cNvSpPr>
          <p:nvPr/>
        </p:nvSpPr>
        <p:spPr bwMode="auto">
          <a:xfrm>
            <a:off x="457200" y="1339850"/>
            <a:ext cx="3292475" cy="641350"/>
          </a:xfrm>
          <a:prstGeom prst="rect">
            <a:avLst/>
          </a:prstGeom>
          <a:solidFill>
            <a:srgbClr val="5F87D7"/>
          </a:solidFill>
          <a:ln w="9525">
            <a:noFill/>
            <a:miter lim="800000"/>
            <a:headEnd/>
            <a:tailEnd/>
          </a:ln>
          <a:effectLst>
            <a:prstShdw prst="shdw17" dist="17961" dir="2700000">
              <a:srgbClr val="395181">
                <a:alpha val="74997"/>
              </a:srgbClr>
            </a:prstShdw>
          </a:effectLst>
        </p:spPr>
        <p:txBody>
          <a:bodyPr>
            <a:prstTxWarp prst="textNoShape">
              <a:avLst/>
            </a:prstTxWarp>
            <a:spAutoFit/>
          </a:bodyPr>
          <a:lstStyle/>
          <a:p>
            <a:pPr algn="ctr"/>
            <a:r>
              <a:rPr lang="en-US" dirty="0">
                <a:solidFill>
                  <a:schemeClr val="bg1"/>
                </a:solidFill>
                <a:latin typeface="Tahoma" charset="0"/>
              </a:rPr>
              <a:t>There are </a:t>
            </a:r>
            <a:r>
              <a:rPr lang="en-US" b="1" dirty="0">
                <a:solidFill>
                  <a:schemeClr val="bg1"/>
                </a:solidFill>
                <a:latin typeface="Tahoma" charset="0"/>
              </a:rPr>
              <a:t>three factors</a:t>
            </a:r>
            <a:r>
              <a:rPr lang="en-US" dirty="0">
                <a:solidFill>
                  <a:schemeClr val="bg1"/>
                </a:solidFill>
                <a:latin typeface="Tahoma" charset="0"/>
              </a:rPr>
              <a:t> that affect the length of the put:</a:t>
            </a:r>
          </a:p>
        </p:txBody>
      </p:sp>
      <p:sp>
        <p:nvSpPr>
          <p:cNvPr id="104453" name="AutoShape 5"/>
          <p:cNvSpPr>
            <a:spLocks noChangeArrowheads="1"/>
          </p:cNvSpPr>
          <p:nvPr/>
        </p:nvSpPr>
        <p:spPr bwMode="auto">
          <a:xfrm>
            <a:off x="2181225" y="5243513"/>
            <a:ext cx="4267200" cy="381000"/>
          </a:xfrm>
          <a:prstGeom prst="homePlate">
            <a:avLst>
              <a:gd name="adj" fmla="val 54600"/>
            </a:avLst>
          </a:prstGeom>
          <a:solidFill>
            <a:srgbClr val="00CC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chemeClr val="bg1"/>
                </a:solidFill>
                <a:latin typeface="Tahoma" charset="0"/>
                <a:ea typeface="ＭＳ Ｐゴシック" charset="0"/>
                <a:cs typeface="Arial" charset="0"/>
              </a:rPr>
              <a:t>Performance outcome</a:t>
            </a:r>
          </a:p>
        </p:txBody>
      </p:sp>
      <p:sp>
        <p:nvSpPr>
          <p:cNvPr id="104454" name="Line 6"/>
          <p:cNvSpPr>
            <a:spLocks noChangeShapeType="1"/>
          </p:cNvSpPr>
          <p:nvPr/>
        </p:nvSpPr>
        <p:spPr bwMode="auto">
          <a:xfrm>
            <a:off x="609600" y="5029200"/>
            <a:ext cx="7102475" cy="0"/>
          </a:xfrm>
          <a:prstGeom prst="line">
            <a:avLst/>
          </a:prstGeom>
          <a:noFill/>
          <a:ln w="9525">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55" name="Line 7"/>
          <p:cNvSpPr>
            <a:spLocks noChangeShapeType="1"/>
          </p:cNvSpPr>
          <p:nvPr/>
        </p:nvSpPr>
        <p:spPr bwMode="auto">
          <a:xfrm>
            <a:off x="1843088" y="3262313"/>
            <a:ext cx="0" cy="1676400"/>
          </a:xfrm>
          <a:prstGeom prst="line">
            <a:avLst/>
          </a:prstGeom>
          <a:noFill/>
          <a:ln w="9525">
            <a:solidFill>
              <a:srgbClr val="CC0099"/>
            </a:solidFill>
            <a:round/>
            <a:headEnd type="triangle" w="med" len="me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56" name="Text Box 8"/>
          <p:cNvSpPr txBox="1">
            <a:spLocks noChangeArrowheads="1"/>
          </p:cNvSpPr>
          <p:nvPr/>
        </p:nvSpPr>
        <p:spPr bwMode="auto">
          <a:xfrm>
            <a:off x="228600" y="3733800"/>
            <a:ext cx="1295400" cy="641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CC0099"/>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lvl1pPr marL="280988" indent="-280988">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defRPr/>
            </a:pPr>
            <a:r>
              <a:rPr lang="en-US" smtClean="0">
                <a:solidFill>
                  <a:srgbClr val="CC0099"/>
                </a:solidFill>
                <a:latin typeface="Tahoma" charset="0"/>
              </a:rPr>
              <a:t>2. Release height</a:t>
            </a:r>
          </a:p>
        </p:txBody>
      </p:sp>
      <p:sp>
        <p:nvSpPr>
          <p:cNvPr id="104457" name="Text Box 9"/>
          <p:cNvSpPr txBox="1">
            <a:spLocks noChangeArrowheads="1"/>
          </p:cNvSpPr>
          <p:nvPr/>
        </p:nvSpPr>
        <p:spPr bwMode="auto">
          <a:xfrm>
            <a:off x="762000" y="2057400"/>
            <a:ext cx="2058988"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99"/>
                </a:solidFill>
                <a:latin typeface="Tahoma" charset="0"/>
                <a:ea typeface="ＭＳ Ｐゴシック" charset="0"/>
                <a:cs typeface="Arial" charset="0"/>
              </a:rPr>
              <a:t>1. Release velocity</a:t>
            </a:r>
          </a:p>
        </p:txBody>
      </p:sp>
      <p:sp>
        <p:nvSpPr>
          <p:cNvPr id="104458" name="Freeform 10"/>
          <p:cNvSpPr>
            <a:spLocks/>
          </p:cNvSpPr>
          <p:nvPr/>
        </p:nvSpPr>
        <p:spPr bwMode="auto">
          <a:xfrm>
            <a:off x="2209800" y="2654300"/>
            <a:ext cx="4191000" cy="2374900"/>
          </a:xfrm>
          <a:custGeom>
            <a:avLst/>
            <a:gdLst>
              <a:gd name="T0" fmla="*/ 0 w 2640"/>
              <a:gd name="T1" fmla="*/ 344 h 1496"/>
              <a:gd name="T2" fmla="*/ 384 w 2640"/>
              <a:gd name="T3" fmla="*/ 104 h 1496"/>
              <a:gd name="T4" fmla="*/ 816 w 2640"/>
              <a:gd name="T5" fmla="*/ 8 h 1496"/>
              <a:gd name="T6" fmla="*/ 1200 w 2640"/>
              <a:gd name="T7" fmla="*/ 56 h 1496"/>
              <a:gd name="T8" fmla="*/ 1440 w 2640"/>
              <a:gd name="T9" fmla="*/ 152 h 1496"/>
              <a:gd name="T10" fmla="*/ 1728 w 2640"/>
              <a:gd name="T11" fmla="*/ 344 h 1496"/>
              <a:gd name="T12" fmla="*/ 2112 w 2640"/>
              <a:gd name="T13" fmla="*/ 728 h 1496"/>
              <a:gd name="T14" fmla="*/ 2400 w 2640"/>
              <a:gd name="T15" fmla="*/ 1112 h 1496"/>
              <a:gd name="T16" fmla="*/ 2640 w 2640"/>
              <a:gd name="T17" fmla="*/ 14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496">
                <a:moveTo>
                  <a:pt x="0" y="344"/>
                </a:moveTo>
                <a:cubicBezTo>
                  <a:pt x="124" y="252"/>
                  <a:pt x="248" y="160"/>
                  <a:pt x="384" y="104"/>
                </a:cubicBezTo>
                <a:cubicBezTo>
                  <a:pt x="520" y="48"/>
                  <a:pt x="680" y="16"/>
                  <a:pt x="816" y="8"/>
                </a:cubicBezTo>
                <a:cubicBezTo>
                  <a:pt x="952" y="0"/>
                  <a:pt x="1096" y="32"/>
                  <a:pt x="1200" y="56"/>
                </a:cubicBezTo>
                <a:cubicBezTo>
                  <a:pt x="1304" y="80"/>
                  <a:pt x="1352" y="104"/>
                  <a:pt x="1440" y="152"/>
                </a:cubicBezTo>
                <a:cubicBezTo>
                  <a:pt x="1528" y="200"/>
                  <a:pt x="1616" y="248"/>
                  <a:pt x="1728" y="344"/>
                </a:cubicBezTo>
                <a:cubicBezTo>
                  <a:pt x="1840" y="440"/>
                  <a:pt x="2000" y="600"/>
                  <a:pt x="2112" y="728"/>
                </a:cubicBezTo>
                <a:cubicBezTo>
                  <a:pt x="2224" y="856"/>
                  <a:pt x="2312" y="984"/>
                  <a:pt x="2400" y="1112"/>
                </a:cubicBezTo>
                <a:cubicBezTo>
                  <a:pt x="2488" y="1240"/>
                  <a:pt x="2564" y="1368"/>
                  <a:pt x="2640" y="149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59" name="Line 11"/>
          <p:cNvSpPr>
            <a:spLocks noChangeShapeType="1"/>
          </p:cNvSpPr>
          <p:nvPr/>
        </p:nvSpPr>
        <p:spPr bwMode="auto">
          <a:xfrm>
            <a:off x="2209800" y="3200400"/>
            <a:ext cx="1371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60" name="Text Box 12"/>
          <p:cNvSpPr txBox="1">
            <a:spLocks noChangeArrowheads="1"/>
          </p:cNvSpPr>
          <p:nvPr/>
        </p:nvSpPr>
        <p:spPr bwMode="auto">
          <a:xfrm>
            <a:off x="2533650" y="2827338"/>
            <a:ext cx="331788"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l-GR" sz="2000">
                <a:latin typeface="Tahoma" charset="0"/>
              </a:rPr>
              <a:t>α</a:t>
            </a:r>
          </a:p>
        </p:txBody>
      </p:sp>
      <p:sp>
        <p:nvSpPr>
          <p:cNvPr id="104461" name="Text Box 13"/>
          <p:cNvSpPr txBox="1">
            <a:spLocks noChangeArrowheads="1"/>
          </p:cNvSpPr>
          <p:nvPr/>
        </p:nvSpPr>
        <p:spPr bwMode="auto">
          <a:xfrm>
            <a:off x="2819400" y="3886200"/>
            <a:ext cx="1524000" cy="641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lvl1pPr marL="280988" indent="-280988">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defRPr/>
            </a:pPr>
            <a:r>
              <a:rPr lang="en-US" smtClean="0">
                <a:solidFill>
                  <a:srgbClr val="CC0000"/>
                </a:solidFill>
                <a:latin typeface="Tahoma" charset="0"/>
              </a:rPr>
              <a:t>3. Release angle</a:t>
            </a:r>
          </a:p>
        </p:txBody>
      </p:sp>
      <p:sp>
        <p:nvSpPr>
          <p:cNvPr id="104462" name="Line 14"/>
          <p:cNvSpPr>
            <a:spLocks noChangeShapeType="1"/>
          </p:cNvSpPr>
          <p:nvPr/>
        </p:nvSpPr>
        <p:spPr bwMode="auto">
          <a:xfrm flipH="1" flipV="1">
            <a:off x="2514600" y="3124200"/>
            <a:ext cx="533400" cy="6096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63" name="Text Box 15"/>
          <p:cNvSpPr txBox="1">
            <a:spLocks noChangeArrowheads="1"/>
          </p:cNvSpPr>
          <p:nvPr/>
        </p:nvSpPr>
        <p:spPr bwMode="auto">
          <a:xfrm>
            <a:off x="5715000" y="1981200"/>
            <a:ext cx="3124200" cy="1190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ahoma" charset="0"/>
                <a:ea typeface="ＭＳ Ｐゴシック" charset="0"/>
                <a:cs typeface="Arial" charset="0"/>
              </a:rPr>
              <a:t>What determined the final result of the 2007 Osaka World Championships in Athletics? </a:t>
            </a:r>
          </a:p>
        </p:txBody>
      </p:sp>
      <p:sp>
        <p:nvSpPr>
          <p:cNvPr id="104464" name="Line 16"/>
          <p:cNvSpPr>
            <a:spLocks noChangeShapeType="1"/>
          </p:cNvSpPr>
          <p:nvPr/>
        </p:nvSpPr>
        <p:spPr bwMode="auto">
          <a:xfrm flipV="1">
            <a:off x="2209800" y="2438400"/>
            <a:ext cx="990600" cy="7620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Arial" charset="0"/>
            </a:endParaRPr>
          </a:p>
        </p:txBody>
      </p:sp>
      <p:sp>
        <p:nvSpPr>
          <p:cNvPr id="104465" name="Text Box 17"/>
          <p:cNvSpPr txBox="1">
            <a:spLocks noChangeArrowheads="1"/>
          </p:cNvSpPr>
          <p:nvPr/>
        </p:nvSpPr>
        <p:spPr bwMode="auto">
          <a:xfrm>
            <a:off x="3200400" y="2108200"/>
            <a:ext cx="42386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2000">
                <a:solidFill>
                  <a:srgbClr val="000099"/>
                </a:solidFill>
                <a:latin typeface="Tahoma" charset="0"/>
              </a:rPr>
              <a:t>V</a:t>
            </a:r>
            <a:r>
              <a:rPr lang="en-US" sz="2000" baseline="-25000">
                <a:solidFill>
                  <a:srgbClr val="000099"/>
                </a:solidFill>
                <a:latin typeface="Tahoma" charset="0"/>
              </a:rPr>
              <a:t>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16049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58"/>
                                        </p:tgtEl>
                                        <p:attrNameLst>
                                          <p:attrName>style.visibility</p:attrName>
                                        </p:attrNameLst>
                                      </p:cBhvr>
                                      <p:to>
                                        <p:strVal val="visible"/>
                                      </p:to>
                                    </p:set>
                                    <p:animEffect transition="in" filter="wipe(left)">
                                      <p:cBhvr>
                                        <p:cTn id="7" dur="2000"/>
                                        <p:tgtEl>
                                          <p:spTgt spid="1044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wipe(left)">
                                      <p:cBhvr>
                                        <p:cTn id="10" dur="2000"/>
                                        <p:tgtEl>
                                          <p:spTgt spid="1044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4457"/>
                                        </p:tgtEl>
                                        <p:attrNameLst>
                                          <p:attrName>style.visibility</p:attrName>
                                        </p:attrNameLst>
                                      </p:cBhvr>
                                      <p:to>
                                        <p:strVal val="visible"/>
                                      </p:to>
                                    </p:set>
                                    <p:animEffect transition="in" filter="box(in)">
                                      <p:cBhvr>
                                        <p:cTn id="15" dur="500"/>
                                        <p:tgtEl>
                                          <p:spTgt spid="104457"/>
                                        </p:tgtEl>
                                      </p:cBhvr>
                                    </p:animEffect>
                                  </p:childTnLst>
                                </p:cTn>
                              </p:par>
                              <p:par>
                                <p:cTn id="16" presetID="4" presetClass="entr" presetSubtype="16" fill="hold" nodeType="withEffect">
                                  <p:stCondLst>
                                    <p:cond delay="0"/>
                                  </p:stCondLst>
                                  <p:childTnLst>
                                    <p:set>
                                      <p:cBhvr>
                                        <p:cTn id="17" dur="1" fill="hold">
                                          <p:stCondLst>
                                            <p:cond delay="0"/>
                                          </p:stCondLst>
                                        </p:cTn>
                                        <p:tgtEl>
                                          <p:spTgt spid="104464"/>
                                        </p:tgtEl>
                                        <p:attrNameLst>
                                          <p:attrName>style.visibility</p:attrName>
                                        </p:attrNameLst>
                                      </p:cBhvr>
                                      <p:to>
                                        <p:strVal val="visible"/>
                                      </p:to>
                                    </p:set>
                                    <p:animEffect transition="in" filter="box(in)">
                                      <p:cBhvr>
                                        <p:cTn id="18" dur="500"/>
                                        <p:tgtEl>
                                          <p:spTgt spid="10446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4465"/>
                                        </p:tgtEl>
                                        <p:attrNameLst>
                                          <p:attrName>style.visibility</p:attrName>
                                        </p:attrNameLst>
                                      </p:cBhvr>
                                      <p:to>
                                        <p:strVal val="visible"/>
                                      </p:to>
                                    </p:set>
                                    <p:animEffect transition="in" filter="box(in)">
                                      <p:cBhvr>
                                        <p:cTn id="21" dur="500"/>
                                        <p:tgtEl>
                                          <p:spTgt spid="1044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4456"/>
                                        </p:tgtEl>
                                        <p:attrNameLst>
                                          <p:attrName>style.visibility</p:attrName>
                                        </p:attrNameLst>
                                      </p:cBhvr>
                                      <p:to>
                                        <p:strVal val="visible"/>
                                      </p:to>
                                    </p:set>
                                    <p:animEffect transition="in" filter="box(in)">
                                      <p:cBhvr>
                                        <p:cTn id="26" dur="500"/>
                                        <p:tgtEl>
                                          <p:spTgt spid="104456"/>
                                        </p:tgtEl>
                                      </p:cBhvr>
                                    </p:animEffect>
                                  </p:childTnLst>
                                </p:cTn>
                              </p:par>
                              <p:par>
                                <p:cTn id="27" presetID="4" presetClass="entr" presetSubtype="16" fill="hold" nodeType="withEffect">
                                  <p:stCondLst>
                                    <p:cond delay="0"/>
                                  </p:stCondLst>
                                  <p:childTnLst>
                                    <p:set>
                                      <p:cBhvr>
                                        <p:cTn id="28" dur="1" fill="hold">
                                          <p:stCondLst>
                                            <p:cond delay="0"/>
                                          </p:stCondLst>
                                        </p:cTn>
                                        <p:tgtEl>
                                          <p:spTgt spid="104455"/>
                                        </p:tgtEl>
                                        <p:attrNameLst>
                                          <p:attrName>style.visibility</p:attrName>
                                        </p:attrNameLst>
                                      </p:cBhvr>
                                      <p:to>
                                        <p:strVal val="visible"/>
                                      </p:to>
                                    </p:set>
                                    <p:animEffect transition="in" filter="box(in)">
                                      <p:cBhvr>
                                        <p:cTn id="29" dur="500"/>
                                        <p:tgtEl>
                                          <p:spTgt spid="10445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4460"/>
                                        </p:tgtEl>
                                        <p:attrNameLst>
                                          <p:attrName>style.visibility</p:attrName>
                                        </p:attrNameLst>
                                      </p:cBhvr>
                                      <p:to>
                                        <p:strVal val="visible"/>
                                      </p:to>
                                    </p:set>
                                    <p:animEffect transition="in" filter="box(in)">
                                      <p:cBhvr>
                                        <p:cTn id="34" dur="500"/>
                                        <p:tgtEl>
                                          <p:spTgt spid="104460"/>
                                        </p:tgtEl>
                                      </p:cBhvr>
                                    </p:animEffect>
                                  </p:childTnLst>
                                </p:cTn>
                              </p:par>
                              <p:par>
                                <p:cTn id="35" presetID="4" presetClass="entr" presetSubtype="16" fill="hold" nodeType="withEffect">
                                  <p:stCondLst>
                                    <p:cond delay="0"/>
                                  </p:stCondLst>
                                  <p:childTnLst>
                                    <p:set>
                                      <p:cBhvr>
                                        <p:cTn id="36" dur="1" fill="hold">
                                          <p:stCondLst>
                                            <p:cond delay="0"/>
                                          </p:stCondLst>
                                        </p:cTn>
                                        <p:tgtEl>
                                          <p:spTgt spid="104459"/>
                                        </p:tgtEl>
                                        <p:attrNameLst>
                                          <p:attrName>style.visibility</p:attrName>
                                        </p:attrNameLst>
                                      </p:cBhvr>
                                      <p:to>
                                        <p:strVal val="visible"/>
                                      </p:to>
                                    </p:set>
                                    <p:animEffect transition="in" filter="box(in)">
                                      <p:cBhvr>
                                        <p:cTn id="37" dur="500"/>
                                        <p:tgtEl>
                                          <p:spTgt spid="104459"/>
                                        </p:tgtEl>
                                      </p:cBhvr>
                                    </p:animEffect>
                                  </p:childTnLst>
                                </p:cTn>
                              </p:par>
                              <p:par>
                                <p:cTn id="38" presetID="4" presetClass="entr" presetSubtype="16" fill="hold" nodeType="withEffect">
                                  <p:stCondLst>
                                    <p:cond delay="0"/>
                                  </p:stCondLst>
                                  <p:childTnLst>
                                    <p:set>
                                      <p:cBhvr>
                                        <p:cTn id="39" dur="1" fill="hold">
                                          <p:stCondLst>
                                            <p:cond delay="0"/>
                                          </p:stCondLst>
                                        </p:cTn>
                                        <p:tgtEl>
                                          <p:spTgt spid="104462"/>
                                        </p:tgtEl>
                                        <p:attrNameLst>
                                          <p:attrName>style.visibility</p:attrName>
                                        </p:attrNameLst>
                                      </p:cBhvr>
                                      <p:to>
                                        <p:strVal val="visible"/>
                                      </p:to>
                                    </p:set>
                                    <p:animEffect transition="in" filter="box(in)">
                                      <p:cBhvr>
                                        <p:cTn id="40" dur="500"/>
                                        <p:tgtEl>
                                          <p:spTgt spid="10446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4461"/>
                                        </p:tgtEl>
                                        <p:attrNameLst>
                                          <p:attrName>style.visibility</p:attrName>
                                        </p:attrNameLst>
                                      </p:cBhvr>
                                      <p:to>
                                        <p:strVal val="visible"/>
                                      </p:to>
                                    </p:set>
                                    <p:animEffect transition="in" filter="box(in)">
                                      <p:cBhvr>
                                        <p:cTn id="43" dur="500"/>
                                        <p:tgtEl>
                                          <p:spTgt spid="10446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4463"/>
                                        </p:tgtEl>
                                        <p:attrNameLst>
                                          <p:attrName>style.visibility</p:attrName>
                                        </p:attrNameLst>
                                      </p:cBhvr>
                                      <p:to>
                                        <p:strVal val="visible"/>
                                      </p:to>
                                    </p:set>
                                    <p:animEffect transition="in" filter="box(in)">
                                      <p:cBhvr>
                                        <p:cTn id="48"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6" grpId="0"/>
      <p:bldP spid="104457" grpId="0"/>
      <p:bldP spid="104460" grpId="0"/>
      <p:bldP spid="104461" grpId="0"/>
      <p:bldP spid="104463" grpId="0"/>
      <p:bldP spid="104465"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71488" y="5715000"/>
            <a:ext cx="1828800" cy="990600"/>
          </a:xfrm>
          <a:prstGeom prst="rect">
            <a:avLst/>
          </a:prstGeom>
          <a:gradFill rotWithShape="1">
            <a:gsLst>
              <a:gs pos="0">
                <a:srgbClr val="EAEAEA"/>
              </a:gs>
              <a:gs pos="50000">
                <a:srgbClr val="F8F8F8"/>
              </a:gs>
              <a:gs pos="100000">
                <a:srgbClr val="EAEAEA"/>
              </a:gs>
            </a:gsLst>
            <a:lin ang="2700000" scaled="1"/>
          </a:gradFill>
          <a:ln w="9525">
            <a:noFill/>
            <a:miter lim="800000"/>
            <a:headEnd/>
            <a:tailEnd/>
          </a:ln>
          <a:effectLst>
            <a:prstShdw prst="shdw17" dist="17961" dir="2700000">
              <a:srgbClr val="959595">
                <a:alpha val="74997"/>
              </a:srgbClr>
            </a:prstShdw>
          </a:effectLst>
        </p:spPr>
        <p:txBody>
          <a:bodyPr wrap="none" anchor="ctr">
            <a:prstTxWarp prst="textNoShape">
              <a:avLst/>
            </a:prstTxWarp>
          </a:bodyPr>
          <a:lstStyle/>
          <a:p>
            <a:endParaRPr lang="en-US"/>
          </a:p>
        </p:txBody>
      </p:sp>
      <p:sp>
        <p:nvSpPr>
          <p:cNvPr id="105475" name="Rectangle 3"/>
          <p:cNvSpPr>
            <a:spLocks noChangeArrowheads="1"/>
          </p:cNvSpPr>
          <p:nvPr/>
        </p:nvSpPr>
        <p:spPr bwMode="auto">
          <a:xfrm>
            <a:off x="3352800" y="5715000"/>
            <a:ext cx="2615058" cy="990600"/>
          </a:xfrm>
          <a:prstGeom prst="rect">
            <a:avLst/>
          </a:prstGeom>
          <a:gradFill rotWithShape="1">
            <a:gsLst>
              <a:gs pos="0">
                <a:srgbClr val="EAEAEA"/>
              </a:gs>
              <a:gs pos="50000">
                <a:srgbClr val="F8F8F8"/>
              </a:gs>
              <a:gs pos="100000">
                <a:srgbClr val="EAEAEA"/>
              </a:gs>
            </a:gsLst>
            <a:lin ang="2700000" scaled="1"/>
          </a:gradFill>
          <a:ln w="9525">
            <a:noFill/>
            <a:miter lim="800000"/>
            <a:headEnd/>
            <a:tailEnd/>
          </a:ln>
          <a:effectLst>
            <a:prstShdw prst="shdw17" dist="17961" dir="2700000">
              <a:srgbClr val="959595">
                <a:alpha val="74997"/>
              </a:srgbClr>
            </a:prstShdw>
          </a:effectLst>
        </p:spPr>
        <p:txBody>
          <a:bodyPr wrap="none" anchor="ctr">
            <a:prstTxWarp prst="textNoShape">
              <a:avLst/>
            </a:prstTxWarp>
          </a:bodyPr>
          <a:lstStyle/>
          <a:p>
            <a:endParaRPr lang="en-US"/>
          </a:p>
        </p:txBody>
      </p:sp>
      <p:sp>
        <p:nvSpPr>
          <p:cNvPr id="13315" name="Rectangle 4"/>
          <p:cNvSpPr>
            <a:spLocks noGrp="1" noChangeArrowheads="1"/>
          </p:cNvSpPr>
          <p:nvPr>
            <p:ph type="title"/>
          </p:nvPr>
        </p:nvSpPr>
        <p:spPr>
          <a:xfrm>
            <a:off x="457200" y="0"/>
            <a:ext cx="8229600" cy="852714"/>
          </a:xfrm>
        </p:spPr>
        <p:txBody>
          <a:bodyPr/>
          <a:lstStyle/>
          <a:p>
            <a:pPr eaLnBrk="1" hangingPunct="1"/>
            <a:r>
              <a:rPr lang="en-US" sz="3200" dirty="0" smtClean="0"/>
              <a:t>A result with hidden margins</a:t>
            </a:r>
            <a:endParaRPr lang="en-US" sz="3200" dirty="0"/>
          </a:p>
        </p:txBody>
      </p:sp>
      <p:pic>
        <p:nvPicPr>
          <p:cNvPr id="13316" name="Picture 5" descr="reese Hoffa"/>
          <p:cNvPicPr>
            <a:picLocks noChangeAspect="1" noChangeArrowheads="1"/>
          </p:cNvPicPr>
          <p:nvPr/>
        </p:nvPicPr>
        <p:blipFill>
          <a:blip r:embed="rId3"/>
          <a:srcRect t="3789" b="16653"/>
          <a:stretch>
            <a:fillRect/>
          </a:stretch>
        </p:blipFill>
        <p:spPr bwMode="auto">
          <a:xfrm>
            <a:off x="1547813" y="1219200"/>
            <a:ext cx="1347787" cy="1600200"/>
          </a:xfrm>
          <a:prstGeom prst="rect">
            <a:avLst/>
          </a:prstGeom>
          <a:noFill/>
          <a:ln w="9525">
            <a:noFill/>
            <a:miter lim="800000"/>
            <a:headEnd/>
            <a:tailEnd/>
          </a:ln>
        </p:spPr>
      </p:pic>
      <p:sp>
        <p:nvSpPr>
          <p:cNvPr id="105478" name="Text Box 6"/>
          <p:cNvSpPr txBox="1">
            <a:spLocks noChangeArrowheads="1"/>
          </p:cNvSpPr>
          <p:nvPr/>
        </p:nvSpPr>
        <p:spPr bwMode="auto">
          <a:xfrm>
            <a:off x="3822700" y="990600"/>
            <a:ext cx="949325"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ahoma" charset="0"/>
                <a:ea typeface="ＭＳ Ｐゴシック" charset="0"/>
                <a:cs typeface="Arial" charset="0"/>
              </a:rPr>
              <a:t>Height</a:t>
            </a:r>
          </a:p>
        </p:txBody>
      </p:sp>
      <p:sp>
        <p:nvSpPr>
          <p:cNvPr id="105479" name="Text Box 7"/>
          <p:cNvSpPr txBox="1">
            <a:spLocks noChangeArrowheads="1"/>
          </p:cNvSpPr>
          <p:nvPr/>
        </p:nvSpPr>
        <p:spPr bwMode="auto">
          <a:xfrm>
            <a:off x="5616575" y="990600"/>
            <a:ext cx="1100138"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ahoma" charset="0"/>
                <a:ea typeface="ＭＳ Ｐゴシック" charset="0"/>
                <a:cs typeface="Arial" charset="0"/>
              </a:rPr>
              <a:t>Velocity</a:t>
            </a:r>
          </a:p>
        </p:txBody>
      </p:sp>
      <p:sp>
        <p:nvSpPr>
          <p:cNvPr id="105480" name="Text Box 8"/>
          <p:cNvSpPr txBox="1">
            <a:spLocks noChangeArrowheads="1"/>
          </p:cNvSpPr>
          <p:nvPr/>
        </p:nvSpPr>
        <p:spPr bwMode="auto">
          <a:xfrm>
            <a:off x="7558088" y="990600"/>
            <a:ext cx="836612"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CC0000"/>
                </a:solidFill>
                <a:latin typeface="Tahoma" charset="0"/>
                <a:ea typeface="ＭＳ Ｐゴシック" charset="0"/>
                <a:cs typeface="Arial" charset="0"/>
              </a:rPr>
              <a:t>Angle</a:t>
            </a:r>
          </a:p>
        </p:txBody>
      </p:sp>
      <p:pic>
        <p:nvPicPr>
          <p:cNvPr id="13320" name="Picture 9" descr="Silver medal"/>
          <p:cNvPicPr>
            <a:picLocks noChangeAspect="1" noChangeArrowheads="1"/>
          </p:cNvPicPr>
          <p:nvPr/>
        </p:nvPicPr>
        <p:blipFill>
          <a:blip r:embed="rId4"/>
          <a:srcRect/>
          <a:stretch>
            <a:fillRect/>
          </a:stretch>
        </p:blipFill>
        <p:spPr bwMode="auto">
          <a:xfrm>
            <a:off x="447675" y="3295650"/>
            <a:ext cx="914400" cy="914400"/>
          </a:xfrm>
          <a:prstGeom prst="rect">
            <a:avLst/>
          </a:prstGeom>
          <a:noFill/>
          <a:ln w="9525">
            <a:noFill/>
            <a:miter lim="800000"/>
            <a:headEnd/>
            <a:tailEnd/>
          </a:ln>
        </p:spPr>
      </p:pic>
      <p:pic>
        <p:nvPicPr>
          <p:cNvPr id="13321" name="Picture 10" descr="Gold medal"/>
          <p:cNvPicPr>
            <a:picLocks noChangeAspect="1" noChangeArrowheads="1"/>
          </p:cNvPicPr>
          <p:nvPr/>
        </p:nvPicPr>
        <p:blipFill>
          <a:blip r:embed="rId5"/>
          <a:srcRect/>
          <a:stretch>
            <a:fillRect/>
          </a:stretch>
        </p:blipFill>
        <p:spPr bwMode="auto">
          <a:xfrm>
            <a:off x="446088" y="1490663"/>
            <a:ext cx="914400" cy="914400"/>
          </a:xfrm>
          <a:prstGeom prst="rect">
            <a:avLst/>
          </a:prstGeom>
          <a:noFill/>
          <a:ln w="9525">
            <a:noFill/>
            <a:miter lim="800000"/>
            <a:headEnd/>
            <a:tailEnd/>
          </a:ln>
        </p:spPr>
      </p:pic>
      <p:pic>
        <p:nvPicPr>
          <p:cNvPr id="13322" name="Picture 11" descr="Adam Nelson"/>
          <p:cNvPicPr>
            <a:picLocks noChangeAspect="1" noChangeArrowheads="1"/>
          </p:cNvPicPr>
          <p:nvPr/>
        </p:nvPicPr>
        <p:blipFill>
          <a:blip r:embed="rId6"/>
          <a:srcRect t="24469"/>
          <a:stretch>
            <a:fillRect/>
          </a:stretch>
        </p:blipFill>
        <p:spPr bwMode="auto">
          <a:xfrm>
            <a:off x="1549400" y="3276600"/>
            <a:ext cx="1343025" cy="1411288"/>
          </a:xfrm>
          <a:prstGeom prst="rect">
            <a:avLst/>
          </a:prstGeom>
          <a:noFill/>
          <a:ln w="9525">
            <a:noFill/>
            <a:miter lim="800000"/>
            <a:headEnd/>
            <a:tailEnd/>
          </a:ln>
        </p:spPr>
      </p:pic>
      <p:sp>
        <p:nvSpPr>
          <p:cNvPr id="105484" name="Text Box 12"/>
          <p:cNvSpPr txBox="1">
            <a:spLocks noChangeArrowheads="1"/>
          </p:cNvSpPr>
          <p:nvPr/>
        </p:nvSpPr>
        <p:spPr bwMode="auto">
          <a:xfrm>
            <a:off x="430213" y="2376488"/>
            <a:ext cx="71045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latin typeface="Tahoma" charset="0"/>
                <a:ea typeface="ＭＳ Ｐゴシック" charset="0"/>
                <a:cs typeface="Arial" charset="0"/>
              </a:rPr>
              <a:t>72’4”</a:t>
            </a:r>
            <a:endParaRPr lang="en-US" dirty="0">
              <a:latin typeface="Tahoma" charset="0"/>
              <a:ea typeface="ＭＳ Ｐゴシック" charset="0"/>
              <a:cs typeface="Arial" charset="0"/>
            </a:endParaRPr>
          </a:p>
        </p:txBody>
      </p:sp>
      <p:sp>
        <p:nvSpPr>
          <p:cNvPr id="105485" name="Text Box 13"/>
          <p:cNvSpPr txBox="1">
            <a:spLocks noChangeArrowheads="1"/>
          </p:cNvSpPr>
          <p:nvPr/>
        </p:nvSpPr>
        <p:spPr bwMode="auto">
          <a:xfrm>
            <a:off x="430213" y="4191000"/>
            <a:ext cx="83869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latin typeface="Tahoma" charset="0"/>
                <a:ea typeface="ＭＳ Ｐゴシック" charset="0"/>
                <a:cs typeface="Arial" charset="0"/>
              </a:rPr>
              <a:t>70’11”</a:t>
            </a:r>
            <a:endParaRPr lang="en-US" dirty="0">
              <a:latin typeface="Tahoma" charset="0"/>
              <a:ea typeface="ＭＳ Ｐゴシック" charset="0"/>
              <a:cs typeface="Arial" charset="0"/>
            </a:endParaRPr>
          </a:p>
        </p:txBody>
      </p:sp>
      <p:sp>
        <p:nvSpPr>
          <p:cNvPr id="105486" name="Text Box 14"/>
          <p:cNvSpPr txBox="1">
            <a:spLocks noChangeArrowheads="1"/>
          </p:cNvSpPr>
          <p:nvPr/>
        </p:nvSpPr>
        <p:spPr bwMode="auto">
          <a:xfrm>
            <a:off x="3851275" y="1965325"/>
            <a:ext cx="595035"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latin typeface="Tahoma" charset="0"/>
                <a:ea typeface="ＭＳ Ｐゴシック" charset="0"/>
                <a:cs typeface="Arial" charset="0"/>
              </a:rPr>
              <a:t>7’7”</a:t>
            </a:r>
            <a:endParaRPr lang="en-US" dirty="0">
              <a:latin typeface="Tahoma" charset="0"/>
              <a:ea typeface="ＭＳ Ｐゴシック" charset="0"/>
              <a:cs typeface="Arial" charset="0"/>
            </a:endParaRPr>
          </a:p>
        </p:txBody>
      </p:sp>
      <p:sp>
        <p:nvSpPr>
          <p:cNvPr id="105487" name="Text Box 15"/>
          <p:cNvSpPr txBox="1">
            <a:spLocks noChangeArrowheads="1"/>
          </p:cNvSpPr>
          <p:nvPr/>
        </p:nvSpPr>
        <p:spPr bwMode="auto">
          <a:xfrm>
            <a:off x="3851275" y="3570288"/>
            <a:ext cx="595035"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latin typeface="Tahoma" charset="0"/>
                <a:ea typeface="ＭＳ Ｐゴシック" charset="0"/>
                <a:cs typeface="Arial" charset="0"/>
              </a:rPr>
              <a:t>7’9”</a:t>
            </a:r>
            <a:endParaRPr lang="en-US" dirty="0">
              <a:latin typeface="Tahoma" charset="0"/>
              <a:ea typeface="ＭＳ Ｐゴシック" charset="0"/>
              <a:cs typeface="Arial" charset="0"/>
            </a:endParaRPr>
          </a:p>
        </p:txBody>
      </p:sp>
      <p:sp>
        <p:nvSpPr>
          <p:cNvPr id="105488" name="Text Box 16"/>
          <p:cNvSpPr txBox="1">
            <a:spLocks noChangeArrowheads="1"/>
          </p:cNvSpPr>
          <p:nvPr/>
        </p:nvSpPr>
        <p:spPr bwMode="auto">
          <a:xfrm>
            <a:off x="5562600" y="1965325"/>
            <a:ext cx="1208088"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cs typeface="Arial" charset="0"/>
              </a:rPr>
              <a:t>14.27 m/s</a:t>
            </a:r>
          </a:p>
        </p:txBody>
      </p:sp>
      <p:sp>
        <p:nvSpPr>
          <p:cNvPr id="105489" name="Text Box 17"/>
          <p:cNvSpPr txBox="1">
            <a:spLocks noChangeArrowheads="1"/>
          </p:cNvSpPr>
          <p:nvPr/>
        </p:nvSpPr>
        <p:spPr bwMode="auto">
          <a:xfrm>
            <a:off x="5562600" y="3570288"/>
            <a:ext cx="1208088"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cs typeface="Arial" charset="0"/>
              </a:rPr>
              <a:t>14.30 m/s</a:t>
            </a:r>
          </a:p>
        </p:txBody>
      </p:sp>
      <p:sp>
        <p:nvSpPr>
          <p:cNvPr id="105490" name="Text Box 18"/>
          <p:cNvSpPr txBox="1">
            <a:spLocks noChangeArrowheads="1"/>
          </p:cNvSpPr>
          <p:nvPr/>
        </p:nvSpPr>
        <p:spPr bwMode="auto">
          <a:xfrm>
            <a:off x="7716838" y="1965325"/>
            <a:ext cx="517525"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Tahoma" charset="0"/>
                <a:ea typeface="ＭＳ Ｐゴシック" charset="0"/>
                <a:cs typeface="Arial" charset="0"/>
              </a:rPr>
              <a:t>33</a:t>
            </a:r>
            <a:r>
              <a:rPr lang="en-US" baseline="30000">
                <a:solidFill>
                  <a:srgbClr val="CC0000"/>
                </a:solidFill>
                <a:latin typeface="Tahoma" charset="0"/>
                <a:ea typeface="ＭＳ Ｐゴシック" charset="0"/>
                <a:cs typeface="Arial" charset="0"/>
              </a:rPr>
              <a:t>o</a:t>
            </a:r>
          </a:p>
        </p:txBody>
      </p:sp>
      <p:sp>
        <p:nvSpPr>
          <p:cNvPr id="105491" name="Text Box 19"/>
          <p:cNvSpPr txBox="1">
            <a:spLocks noChangeArrowheads="1"/>
          </p:cNvSpPr>
          <p:nvPr/>
        </p:nvSpPr>
        <p:spPr bwMode="auto">
          <a:xfrm>
            <a:off x="7620000" y="3570288"/>
            <a:ext cx="712788"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00"/>
                </a:solidFill>
                <a:latin typeface="Tahoma" charset="0"/>
                <a:ea typeface="ＭＳ Ｐゴシック" charset="0"/>
                <a:cs typeface="Arial" charset="0"/>
              </a:rPr>
              <a:t>31.5</a:t>
            </a:r>
            <a:r>
              <a:rPr lang="en-US" baseline="30000">
                <a:solidFill>
                  <a:srgbClr val="CC0000"/>
                </a:solidFill>
                <a:latin typeface="Tahoma" charset="0"/>
                <a:ea typeface="ＭＳ Ｐゴシック" charset="0"/>
                <a:cs typeface="Arial" charset="0"/>
              </a:rPr>
              <a:t>o</a:t>
            </a:r>
          </a:p>
        </p:txBody>
      </p:sp>
      <p:sp>
        <p:nvSpPr>
          <p:cNvPr id="105492" name="Text Box 20"/>
          <p:cNvSpPr txBox="1">
            <a:spLocks noChangeArrowheads="1"/>
          </p:cNvSpPr>
          <p:nvPr/>
        </p:nvSpPr>
        <p:spPr bwMode="auto">
          <a:xfrm>
            <a:off x="5875338" y="3032125"/>
            <a:ext cx="582612"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4000" b="1">
                <a:solidFill>
                  <a:srgbClr val="00CC00"/>
                </a:solidFill>
                <a:latin typeface="Tahoma" charset="0"/>
                <a:sym typeface="Wingdings" charset="2"/>
              </a:rPr>
              <a:t></a:t>
            </a:r>
          </a:p>
        </p:txBody>
      </p:sp>
      <p:sp>
        <p:nvSpPr>
          <p:cNvPr id="105493" name="Text Box 21"/>
          <p:cNvSpPr txBox="1">
            <a:spLocks noChangeArrowheads="1"/>
          </p:cNvSpPr>
          <p:nvPr/>
        </p:nvSpPr>
        <p:spPr bwMode="auto">
          <a:xfrm>
            <a:off x="7685088" y="1373188"/>
            <a:ext cx="582612"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4000" b="1">
                <a:solidFill>
                  <a:srgbClr val="00CC00"/>
                </a:solidFill>
                <a:latin typeface="Tahoma" charset="0"/>
                <a:sym typeface="Wingdings" charset="2"/>
              </a:rPr>
              <a:t></a:t>
            </a:r>
          </a:p>
        </p:txBody>
      </p:sp>
      <p:sp>
        <p:nvSpPr>
          <p:cNvPr id="105494" name="Rectangle 22"/>
          <p:cNvSpPr>
            <a:spLocks noChangeArrowheads="1"/>
          </p:cNvSpPr>
          <p:nvPr/>
        </p:nvSpPr>
        <p:spPr bwMode="auto">
          <a:xfrm>
            <a:off x="4267200" y="4724400"/>
            <a:ext cx="609600" cy="609600"/>
          </a:xfrm>
          <a:prstGeom prst="rect">
            <a:avLst/>
          </a:prstGeom>
          <a:solidFill>
            <a:srgbClr val="CC0000"/>
          </a:solidFill>
          <a:ln w="9525">
            <a:noFill/>
            <a:miter lim="800000"/>
            <a:headEnd/>
            <a:tailEnd/>
          </a:ln>
          <a:effectLst>
            <a:prstShdw prst="shdw17" dist="17961" dir="2700000">
              <a:srgbClr val="7A0000">
                <a:alpha val="74997"/>
              </a:srgbClr>
            </a:prstShdw>
          </a:effectLst>
        </p:spPr>
        <p:txBody>
          <a:bodyPr wrap="none" anchor="ctr">
            <a:prstTxWarp prst="textNoShape">
              <a:avLst/>
            </a:prstTxWarp>
          </a:bodyPr>
          <a:lstStyle/>
          <a:p>
            <a:pPr algn="ctr"/>
            <a:r>
              <a:rPr lang="en-US" b="1">
                <a:solidFill>
                  <a:schemeClr val="bg1"/>
                </a:solidFill>
                <a:latin typeface="Tahoma" charset="0"/>
              </a:rPr>
              <a:t>IF</a:t>
            </a:r>
            <a:endParaRPr lang="en-US">
              <a:solidFill>
                <a:schemeClr val="bg1"/>
              </a:solidFill>
              <a:latin typeface="Tahoma" charset="0"/>
            </a:endParaRPr>
          </a:p>
        </p:txBody>
      </p:sp>
      <p:sp>
        <p:nvSpPr>
          <p:cNvPr id="105495" name="Text Box 23"/>
          <p:cNvSpPr txBox="1">
            <a:spLocks noChangeArrowheads="1"/>
          </p:cNvSpPr>
          <p:nvPr/>
        </p:nvSpPr>
        <p:spPr bwMode="auto">
          <a:xfrm>
            <a:off x="1176338" y="5638800"/>
            <a:ext cx="419100" cy="5794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l-GR" sz="3200">
                <a:latin typeface="Tahoma" charset="0"/>
              </a:rPr>
              <a:t>α</a:t>
            </a:r>
          </a:p>
        </p:txBody>
      </p:sp>
      <p:sp>
        <p:nvSpPr>
          <p:cNvPr id="105496" name="Text Box 24"/>
          <p:cNvSpPr txBox="1">
            <a:spLocks noChangeArrowheads="1"/>
          </p:cNvSpPr>
          <p:nvPr/>
        </p:nvSpPr>
        <p:spPr bwMode="auto">
          <a:xfrm>
            <a:off x="442913" y="6172200"/>
            <a:ext cx="763587"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2000">
                <a:latin typeface="Tahoma" charset="0"/>
              </a:rPr>
              <a:t>31.5</a:t>
            </a:r>
            <a:r>
              <a:rPr lang="en-US" sz="2000" baseline="30000">
                <a:latin typeface="Tahoma" charset="0"/>
              </a:rPr>
              <a:t>o</a:t>
            </a:r>
            <a:endParaRPr lang="el-GR" sz="2000" baseline="30000">
              <a:latin typeface="Tahoma" charset="0"/>
            </a:endParaRPr>
          </a:p>
        </p:txBody>
      </p:sp>
      <p:sp>
        <p:nvSpPr>
          <p:cNvPr id="105497" name="Text Box 25"/>
          <p:cNvSpPr txBox="1">
            <a:spLocks noChangeArrowheads="1"/>
          </p:cNvSpPr>
          <p:nvPr/>
        </p:nvSpPr>
        <p:spPr bwMode="auto">
          <a:xfrm>
            <a:off x="1600200" y="6172200"/>
            <a:ext cx="763588"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2000">
                <a:latin typeface="Tahoma" charset="0"/>
              </a:rPr>
              <a:t>32.5</a:t>
            </a:r>
            <a:r>
              <a:rPr lang="en-US" sz="2000" baseline="30000">
                <a:latin typeface="Tahoma" charset="0"/>
              </a:rPr>
              <a:t>o</a:t>
            </a:r>
            <a:endParaRPr lang="el-GR" sz="2000" baseline="30000">
              <a:latin typeface="Tahoma" charset="0"/>
            </a:endParaRPr>
          </a:p>
        </p:txBody>
      </p:sp>
      <p:sp>
        <p:nvSpPr>
          <p:cNvPr id="105498" name="AutoShape 26"/>
          <p:cNvSpPr>
            <a:spLocks noChangeAspect="1" noChangeArrowheads="1"/>
          </p:cNvSpPr>
          <p:nvPr/>
        </p:nvSpPr>
        <p:spPr bwMode="auto">
          <a:xfrm>
            <a:off x="1139825" y="6237288"/>
            <a:ext cx="493713" cy="247650"/>
          </a:xfrm>
          <a:prstGeom prst="rightArrow">
            <a:avLst>
              <a:gd name="adj1" fmla="val 50000"/>
              <a:gd name="adj2" fmla="val 49840"/>
            </a:avLst>
          </a:prstGeom>
          <a:solidFill>
            <a:srgbClr val="00CC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Arial" charset="0"/>
            </a:endParaRPr>
          </a:p>
        </p:txBody>
      </p:sp>
      <p:sp>
        <p:nvSpPr>
          <p:cNvPr id="105499" name="Text Box 27"/>
          <p:cNvSpPr txBox="1">
            <a:spLocks noChangeArrowheads="1"/>
          </p:cNvSpPr>
          <p:nvPr/>
        </p:nvSpPr>
        <p:spPr bwMode="auto">
          <a:xfrm>
            <a:off x="2447925" y="6019800"/>
            <a:ext cx="752475"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cs typeface="Arial" charset="0"/>
              </a:rPr>
              <a:t>THEN</a:t>
            </a:r>
          </a:p>
        </p:txBody>
      </p:sp>
      <p:sp>
        <p:nvSpPr>
          <p:cNvPr id="105500" name="Text Box 28"/>
          <p:cNvSpPr txBox="1">
            <a:spLocks noChangeArrowheads="1"/>
          </p:cNvSpPr>
          <p:nvPr/>
        </p:nvSpPr>
        <p:spPr bwMode="auto">
          <a:xfrm>
            <a:off x="3892550" y="5729288"/>
            <a:ext cx="1358900"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2000">
                <a:latin typeface="Tahoma" charset="0"/>
              </a:rPr>
              <a:t>DISTANCE</a:t>
            </a:r>
            <a:endParaRPr lang="el-GR" sz="2000">
              <a:latin typeface="Tahoma" charset="0"/>
            </a:endParaRPr>
          </a:p>
        </p:txBody>
      </p:sp>
      <p:pic>
        <p:nvPicPr>
          <p:cNvPr id="105501" name="Picture 29" descr="Gold medal"/>
          <p:cNvPicPr>
            <a:picLocks noChangeAspect="1" noChangeArrowheads="1"/>
          </p:cNvPicPr>
          <p:nvPr/>
        </p:nvPicPr>
        <p:blipFill>
          <a:blip r:embed="rId5"/>
          <a:srcRect/>
          <a:stretch>
            <a:fillRect/>
          </a:stretch>
        </p:blipFill>
        <p:spPr bwMode="auto">
          <a:xfrm>
            <a:off x="8382000" y="5857875"/>
            <a:ext cx="685800" cy="685800"/>
          </a:xfrm>
          <a:prstGeom prst="rect">
            <a:avLst/>
          </a:prstGeom>
          <a:noFill/>
          <a:ln w="9525">
            <a:noFill/>
            <a:miter lim="800000"/>
            <a:headEnd/>
            <a:tailEnd/>
          </a:ln>
        </p:spPr>
      </p:pic>
      <p:pic>
        <p:nvPicPr>
          <p:cNvPr id="105502" name="Picture 30" descr="Silver medal"/>
          <p:cNvPicPr>
            <a:picLocks noChangeAspect="1" noChangeArrowheads="1"/>
          </p:cNvPicPr>
          <p:nvPr/>
        </p:nvPicPr>
        <p:blipFill>
          <a:blip r:embed="rId4"/>
          <a:srcRect/>
          <a:stretch>
            <a:fillRect/>
          </a:stretch>
        </p:blipFill>
        <p:spPr bwMode="auto">
          <a:xfrm>
            <a:off x="6858000" y="5857875"/>
            <a:ext cx="685800" cy="685800"/>
          </a:xfrm>
          <a:prstGeom prst="rect">
            <a:avLst/>
          </a:prstGeom>
          <a:noFill/>
          <a:ln w="9525">
            <a:noFill/>
            <a:miter lim="800000"/>
            <a:headEnd/>
            <a:tailEnd/>
          </a:ln>
        </p:spPr>
      </p:pic>
      <p:sp>
        <p:nvSpPr>
          <p:cNvPr id="105503" name="AutoShape 31"/>
          <p:cNvSpPr>
            <a:spLocks noChangeAspect="1" noChangeArrowheads="1"/>
          </p:cNvSpPr>
          <p:nvPr/>
        </p:nvSpPr>
        <p:spPr bwMode="auto">
          <a:xfrm>
            <a:off x="7715250" y="6076950"/>
            <a:ext cx="493713" cy="247650"/>
          </a:xfrm>
          <a:prstGeom prst="rightArrow">
            <a:avLst>
              <a:gd name="adj1" fmla="val 50000"/>
              <a:gd name="adj2" fmla="val 49840"/>
            </a:avLst>
          </a:prstGeom>
          <a:solidFill>
            <a:srgbClr val="00CC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Arial" charset="0"/>
            </a:endParaRPr>
          </a:p>
        </p:txBody>
      </p:sp>
      <p:sp>
        <p:nvSpPr>
          <p:cNvPr id="105504" name="Text Box 32"/>
          <p:cNvSpPr txBox="1">
            <a:spLocks noChangeArrowheads="1"/>
          </p:cNvSpPr>
          <p:nvPr/>
        </p:nvSpPr>
        <p:spPr bwMode="auto">
          <a:xfrm>
            <a:off x="3429000" y="6172200"/>
            <a:ext cx="83869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latin typeface="Tahoma" charset="0"/>
                <a:ea typeface="ＭＳ Ｐゴシック" charset="0"/>
                <a:cs typeface="Arial" charset="0"/>
              </a:rPr>
              <a:t>70’11”</a:t>
            </a:r>
            <a:endParaRPr lang="en-US" dirty="0">
              <a:latin typeface="Tahoma" charset="0"/>
              <a:ea typeface="ＭＳ Ｐゴシック" charset="0"/>
              <a:cs typeface="Arial" charset="0"/>
            </a:endParaRPr>
          </a:p>
        </p:txBody>
      </p:sp>
      <p:sp>
        <p:nvSpPr>
          <p:cNvPr id="105505" name="AutoShape 33"/>
          <p:cNvSpPr>
            <a:spLocks noChangeAspect="1" noChangeArrowheads="1"/>
          </p:cNvSpPr>
          <p:nvPr/>
        </p:nvSpPr>
        <p:spPr bwMode="auto">
          <a:xfrm>
            <a:off x="4324350" y="6248400"/>
            <a:ext cx="493713" cy="247650"/>
          </a:xfrm>
          <a:prstGeom prst="rightArrow">
            <a:avLst>
              <a:gd name="adj1" fmla="val 50000"/>
              <a:gd name="adj2" fmla="val 49840"/>
            </a:avLst>
          </a:prstGeom>
          <a:solidFill>
            <a:srgbClr val="00CC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Arial" charset="0"/>
            </a:endParaRPr>
          </a:p>
        </p:txBody>
      </p:sp>
      <p:sp>
        <p:nvSpPr>
          <p:cNvPr id="105506" name="Text Box 34"/>
          <p:cNvSpPr txBox="1">
            <a:spLocks noChangeArrowheads="1"/>
          </p:cNvSpPr>
          <p:nvPr/>
        </p:nvSpPr>
        <p:spPr bwMode="auto">
          <a:xfrm>
            <a:off x="4946650" y="6172200"/>
            <a:ext cx="1021208"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smtClean="0">
                <a:latin typeface="Tahoma" charset="0"/>
                <a:ea typeface="ＭＳ Ｐゴシック" charset="0"/>
                <a:cs typeface="Arial" charset="0"/>
              </a:rPr>
              <a:t>72’4.5”</a:t>
            </a:r>
            <a:endParaRPr lang="en-US" b="1" dirty="0">
              <a:latin typeface="Tahoma" charset="0"/>
              <a:ea typeface="ＭＳ Ｐゴシック" charset="0"/>
              <a:cs typeface="Arial" charset="0"/>
            </a:endParaRPr>
          </a:p>
        </p:txBody>
      </p:sp>
      <p:sp>
        <p:nvSpPr>
          <p:cNvPr id="105507" name="Text Box 35"/>
          <p:cNvSpPr txBox="1">
            <a:spLocks noChangeArrowheads="1"/>
          </p:cNvSpPr>
          <p:nvPr/>
        </p:nvSpPr>
        <p:spPr bwMode="auto">
          <a:xfrm>
            <a:off x="6076950" y="6019800"/>
            <a:ext cx="6286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cs typeface="Arial" charset="0"/>
              </a:rPr>
              <a:t>AND</a:t>
            </a:r>
          </a:p>
        </p:txBody>
      </p:sp>
      <p:sp>
        <p:nvSpPr>
          <p:cNvPr id="105508" name="Text Box 36"/>
          <p:cNvSpPr txBox="1">
            <a:spLocks noChangeArrowheads="1"/>
          </p:cNvSpPr>
          <p:nvPr/>
        </p:nvSpPr>
        <p:spPr bwMode="auto">
          <a:xfrm>
            <a:off x="4006850" y="3032125"/>
            <a:ext cx="582613" cy="7016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prstTxWarp prst="textNoShape">
              <a:avLst/>
            </a:prstTxWarp>
            <a:spAutoFit/>
          </a:bodyPr>
          <a:lstStyle/>
          <a:p>
            <a:r>
              <a:rPr lang="en-US" sz="4000" b="1" dirty="0">
                <a:solidFill>
                  <a:srgbClr val="00CC00"/>
                </a:solidFill>
                <a:latin typeface="Tahoma" charset="0"/>
                <a:sym typeface="Wingdings" charset="2"/>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8638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box(in)">
                                      <p:cBhvr>
                                        <p:cTn id="7" dur="500"/>
                                        <p:tgtEl>
                                          <p:spTgt spid="1054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5486"/>
                                        </p:tgtEl>
                                        <p:attrNameLst>
                                          <p:attrName>style.visibility</p:attrName>
                                        </p:attrNameLst>
                                      </p:cBhvr>
                                      <p:to>
                                        <p:strVal val="visible"/>
                                      </p:to>
                                    </p:set>
                                    <p:animEffect transition="in" filter="box(in)">
                                      <p:cBhvr>
                                        <p:cTn id="10" dur="500"/>
                                        <p:tgtEl>
                                          <p:spTgt spid="10548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5508"/>
                                        </p:tgtEl>
                                        <p:attrNameLst>
                                          <p:attrName>style.visibility</p:attrName>
                                        </p:attrNameLst>
                                      </p:cBhvr>
                                      <p:to>
                                        <p:strVal val="visible"/>
                                      </p:to>
                                    </p:set>
                                    <p:animEffect transition="in" filter="box(in)">
                                      <p:cBhvr>
                                        <p:cTn id="13" dur="500"/>
                                        <p:tgtEl>
                                          <p:spTgt spid="10550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5487"/>
                                        </p:tgtEl>
                                        <p:attrNameLst>
                                          <p:attrName>style.visibility</p:attrName>
                                        </p:attrNameLst>
                                      </p:cBhvr>
                                      <p:to>
                                        <p:strVal val="visible"/>
                                      </p:to>
                                    </p:set>
                                    <p:animEffect transition="in" filter="box(in)">
                                      <p:cBhvr>
                                        <p:cTn id="16" dur="500"/>
                                        <p:tgtEl>
                                          <p:spTgt spid="1054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5479"/>
                                        </p:tgtEl>
                                        <p:attrNameLst>
                                          <p:attrName>style.visibility</p:attrName>
                                        </p:attrNameLst>
                                      </p:cBhvr>
                                      <p:to>
                                        <p:strVal val="visible"/>
                                      </p:to>
                                    </p:set>
                                    <p:animEffect transition="in" filter="box(in)">
                                      <p:cBhvr>
                                        <p:cTn id="21" dur="500"/>
                                        <p:tgtEl>
                                          <p:spTgt spid="10547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5488"/>
                                        </p:tgtEl>
                                        <p:attrNameLst>
                                          <p:attrName>style.visibility</p:attrName>
                                        </p:attrNameLst>
                                      </p:cBhvr>
                                      <p:to>
                                        <p:strVal val="visible"/>
                                      </p:to>
                                    </p:set>
                                    <p:animEffect transition="in" filter="box(in)">
                                      <p:cBhvr>
                                        <p:cTn id="24" dur="500"/>
                                        <p:tgtEl>
                                          <p:spTgt spid="1054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05489"/>
                                        </p:tgtEl>
                                        <p:attrNameLst>
                                          <p:attrName>style.visibility</p:attrName>
                                        </p:attrNameLst>
                                      </p:cBhvr>
                                      <p:to>
                                        <p:strVal val="visible"/>
                                      </p:to>
                                    </p:set>
                                    <p:animEffect transition="in" filter="box(in)">
                                      <p:cBhvr>
                                        <p:cTn id="27" dur="500"/>
                                        <p:tgtEl>
                                          <p:spTgt spid="1054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5492"/>
                                        </p:tgtEl>
                                        <p:attrNameLst>
                                          <p:attrName>style.visibility</p:attrName>
                                        </p:attrNameLst>
                                      </p:cBhvr>
                                      <p:to>
                                        <p:strVal val="visible"/>
                                      </p:to>
                                    </p:set>
                                    <p:animEffect transition="in" filter="box(in)">
                                      <p:cBhvr>
                                        <p:cTn id="30" dur="500"/>
                                        <p:tgtEl>
                                          <p:spTgt spid="1054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5480"/>
                                        </p:tgtEl>
                                        <p:attrNameLst>
                                          <p:attrName>style.visibility</p:attrName>
                                        </p:attrNameLst>
                                      </p:cBhvr>
                                      <p:to>
                                        <p:strVal val="visible"/>
                                      </p:to>
                                    </p:set>
                                    <p:animEffect transition="in" filter="box(in)">
                                      <p:cBhvr>
                                        <p:cTn id="35" dur="500"/>
                                        <p:tgtEl>
                                          <p:spTgt spid="10548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5490"/>
                                        </p:tgtEl>
                                        <p:attrNameLst>
                                          <p:attrName>style.visibility</p:attrName>
                                        </p:attrNameLst>
                                      </p:cBhvr>
                                      <p:to>
                                        <p:strVal val="visible"/>
                                      </p:to>
                                    </p:set>
                                    <p:animEffect transition="in" filter="box(in)">
                                      <p:cBhvr>
                                        <p:cTn id="38" dur="500"/>
                                        <p:tgtEl>
                                          <p:spTgt spid="105490"/>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05491"/>
                                        </p:tgtEl>
                                        <p:attrNameLst>
                                          <p:attrName>style.visibility</p:attrName>
                                        </p:attrNameLst>
                                      </p:cBhvr>
                                      <p:to>
                                        <p:strVal val="visible"/>
                                      </p:to>
                                    </p:set>
                                    <p:animEffect transition="in" filter="box(in)">
                                      <p:cBhvr>
                                        <p:cTn id="41" dur="500"/>
                                        <p:tgtEl>
                                          <p:spTgt spid="10549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05493"/>
                                        </p:tgtEl>
                                        <p:attrNameLst>
                                          <p:attrName>style.visibility</p:attrName>
                                        </p:attrNameLst>
                                      </p:cBhvr>
                                      <p:to>
                                        <p:strVal val="visible"/>
                                      </p:to>
                                    </p:set>
                                    <p:animEffect transition="in" filter="box(in)">
                                      <p:cBhvr>
                                        <p:cTn id="46" dur="500"/>
                                        <p:tgtEl>
                                          <p:spTgt spid="1054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5494"/>
                                        </p:tgtEl>
                                        <p:attrNameLst>
                                          <p:attrName>style.visibility</p:attrName>
                                        </p:attrNameLst>
                                      </p:cBhvr>
                                      <p:to>
                                        <p:strVal val="visible"/>
                                      </p:to>
                                    </p:set>
                                    <p:animEffect transition="in" filter="box(in)">
                                      <p:cBhvr>
                                        <p:cTn id="51" dur="500"/>
                                        <p:tgtEl>
                                          <p:spTgt spid="1054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05474"/>
                                        </p:tgtEl>
                                        <p:attrNameLst>
                                          <p:attrName>style.visibility</p:attrName>
                                        </p:attrNameLst>
                                      </p:cBhvr>
                                      <p:to>
                                        <p:strVal val="visible"/>
                                      </p:to>
                                    </p:set>
                                    <p:animEffect transition="in" filter="box(in)">
                                      <p:cBhvr>
                                        <p:cTn id="56" dur="500"/>
                                        <p:tgtEl>
                                          <p:spTgt spid="105474"/>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05495"/>
                                        </p:tgtEl>
                                        <p:attrNameLst>
                                          <p:attrName>style.visibility</p:attrName>
                                        </p:attrNameLst>
                                      </p:cBhvr>
                                      <p:to>
                                        <p:strVal val="visible"/>
                                      </p:to>
                                    </p:set>
                                    <p:animEffect transition="in" filter="box(in)">
                                      <p:cBhvr>
                                        <p:cTn id="59" dur="500"/>
                                        <p:tgtEl>
                                          <p:spTgt spid="105495"/>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05496"/>
                                        </p:tgtEl>
                                        <p:attrNameLst>
                                          <p:attrName>style.visibility</p:attrName>
                                        </p:attrNameLst>
                                      </p:cBhvr>
                                      <p:to>
                                        <p:strVal val="visible"/>
                                      </p:to>
                                    </p:set>
                                    <p:animEffect transition="in" filter="box(in)">
                                      <p:cBhvr>
                                        <p:cTn id="62" dur="500"/>
                                        <p:tgtEl>
                                          <p:spTgt spid="105496"/>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05497"/>
                                        </p:tgtEl>
                                        <p:attrNameLst>
                                          <p:attrName>style.visibility</p:attrName>
                                        </p:attrNameLst>
                                      </p:cBhvr>
                                      <p:to>
                                        <p:strVal val="visible"/>
                                      </p:to>
                                    </p:set>
                                    <p:animEffect transition="in" filter="box(in)">
                                      <p:cBhvr>
                                        <p:cTn id="65" dur="500"/>
                                        <p:tgtEl>
                                          <p:spTgt spid="105497"/>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05498"/>
                                        </p:tgtEl>
                                        <p:attrNameLst>
                                          <p:attrName>style.visibility</p:attrName>
                                        </p:attrNameLst>
                                      </p:cBhvr>
                                      <p:to>
                                        <p:strVal val="visible"/>
                                      </p:to>
                                    </p:set>
                                    <p:animEffect transition="in" filter="box(in)">
                                      <p:cBhvr>
                                        <p:cTn id="68" dur="500"/>
                                        <p:tgtEl>
                                          <p:spTgt spid="10549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05499"/>
                                        </p:tgtEl>
                                        <p:attrNameLst>
                                          <p:attrName>style.visibility</p:attrName>
                                        </p:attrNameLst>
                                      </p:cBhvr>
                                      <p:to>
                                        <p:strVal val="visible"/>
                                      </p:to>
                                    </p:set>
                                    <p:animEffect transition="in" filter="box(in)">
                                      <p:cBhvr>
                                        <p:cTn id="73" dur="500"/>
                                        <p:tgtEl>
                                          <p:spTgt spid="10549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05500"/>
                                        </p:tgtEl>
                                        <p:attrNameLst>
                                          <p:attrName>style.visibility</p:attrName>
                                        </p:attrNameLst>
                                      </p:cBhvr>
                                      <p:to>
                                        <p:strVal val="visible"/>
                                      </p:to>
                                    </p:set>
                                    <p:animEffect transition="in" filter="box(in)">
                                      <p:cBhvr>
                                        <p:cTn id="78" dur="500"/>
                                        <p:tgtEl>
                                          <p:spTgt spid="10550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05475"/>
                                        </p:tgtEl>
                                        <p:attrNameLst>
                                          <p:attrName>style.visibility</p:attrName>
                                        </p:attrNameLst>
                                      </p:cBhvr>
                                      <p:to>
                                        <p:strVal val="visible"/>
                                      </p:to>
                                    </p:set>
                                    <p:animEffect transition="in" filter="box(in)">
                                      <p:cBhvr>
                                        <p:cTn id="81" dur="500"/>
                                        <p:tgtEl>
                                          <p:spTgt spid="10547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05504"/>
                                        </p:tgtEl>
                                        <p:attrNameLst>
                                          <p:attrName>style.visibility</p:attrName>
                                        </p:attrNameLst>
                                      </p:cBhvr>
                                      <p:to>
                                        <p:strVal val="visible"/>
                                      </p:to>
                                    </p:set>
                                    <p:animEffect transition="in" filter="wipe(left)">
                                      <p:cBhvr>
                                        <p:cTn id="84" dur="500"/>
                                        <p:tgtEl>
                                          <p:spTgt spid="10550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5505"/>
                                        </p:tgtEl>
                                        <p:attrNameLst>
                                          <p:attrName>style.visibility</p:attrName>
                                        </p:attrNameLst>
                                      </p:cBhvr>
                                      <p:to>
                                        <p:strVal val="visible"/>
                                      </p:to>
                                    </p:set>
                                    <p:animEffect transition="in" filter="wipe(left)">
                                      <p:cBhvr>
                                        <p:cTn id="87" dur="500"/>
                                        <p:tgtEl>
                                          <p:spTgt spid="10550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5506"/>
                                        </p:tgtEl>
                                        <p:attrNameLst>
                                          <p:attrName>style.visibility</p:attrName>
                                        </p:attrNameLst>
                                      </p:cBhvr>
                                      <p:to>
                                        <p:strVal val="visible"/>
                                      </p:to>
                                    </p:set>
                                    <p:animEffect transition="in" filter="wipe(left)">
                                      <p:cBhvr>
                                        <p:cTn id="90" dur="500"/>
                                        <p:tgtEl>
                                          <p:spTgt spid="10550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05507"/>
                                        </p:tgtEl>
                                        <p:attrNameLst>
                                          <p:attrName>style.visibility</p:attrName>
                                        </p:attrNameLst>
                                      </p:cBhvr>
                                      <p:to>
                                        <p:strVal val="visible"/>
                                      </p:to>
                                    </p:set>
                                    <p:animEffect transition="in" filter="box(in)">
                                      <p:cBhvr>
                                        <p:cTn id="95" dur="500"/>
                                        <p:tgtEl>
                                          <p:spTgt spid="105507"/>
                                        </p:tgtEl>
                                      </p:cBhvr>
                                    </p:animEffect>
                                  </p:childTnLst>
                                </p:cTn>
                              </p:par>
                              <p:par>
                                <p:cTn id="96" presetID="4" presetClass="entr" presetSubtype="16" fill="hold" nodeType="withEffect">
                                  <p:stCondLst>
                                    <p:cond delay="0"/>
                                  </p:stCondLst>
                                  <p:childTnLst>
                                    <p:set>
                                      <p:cBhvr>
                                        <p:cTn id="97" dur="1" fill="hold">
                                          <p:stCondLst>
                                            <p:cond delay="0"/>
                                          </p:stCondLst>
                                        </p:cTn>
                                        <p:tgtEl>
                                          <p:spTgt spid="105502"/>
                                        </p:tgtEl>
                                        <p:attrNameLst>
                                          <p:attrName>style.visibility</p:attrName>
                                        </p:attrNameLst>
                                      </p:cBhvr>
                                      <p:to>
                                        <p:strVal val="visible"/>
                                      </p:to>
                                    </p:set>
                                    <p:animEffect transition="in" filter="box(in)">
                                      <p:cBhvr>
                                        <p:cTn id="98" dur="500"/>
                                        <p:tgtEl>
                                          <p:spTgt spid="105502"/>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05503"/>
                                        </p:tgtEl>
                                        <p:attrNameLst>
                                          <p:attrName>style.visibility</p:attrName>
                                        </p:attrNameLst>
                                      </p:cBhvr>
                                      <p:to>
                                        <p:strVal val="visible"/>
                                      </p:to>
                                    </p:set>
                                    <p:animEffect transition="in" filter="box(in)">
                                      <p:cBhvr>
                                        <p:cTn id="101" dur="500"/>
                                        <p:tgtEl>
                                          <p:spTgt spid="105503"/>
                                        </p:tgtEl>
                                      </p:cBhvr>
                                    </p:animEffect>
                                  </p:childTnLst>
                                </p:cTn>
                              </p:par>
                              <p:par>
                                <p:cTn id="102" presetID="4" presetClass="entr" presetSubtype="16" fill="hold" nodeType="withEffect">
                                  <p:stCondLst>
                                    <p:cond delay="0"/>
                                  </p:stCondLst>
                                  <p:childTnLst>
                                    <p:set>
                                      <p:cBhvr>
                                        <p:cTn id="103" dur="1" fill="hold">
                                          <p:stCondLst>
                                            <p:cond delay="0"/>
                                          </p:stCondLst>
                                        </p:cTn>
                                        <p:tgtEl>
                                          <p:spTgt spid="105501"/>
                                        </p:tgtEl>
                                        <p:attrNameLst>
                                          <p:attrName>style.visibility</p:attrName>
                                        </p:attrNameLst>
                                      </p:cBhvr>
                                      <p:to>
                                        <p:strVal val="visible"/>
                                      </p:to>
                                    </p:set>
                                    <p:animEffect transition="in" filter="box(in)">
                                      <p:cBhvr>
                                        <p:cTn id="104" dur="500"/>
                                        <p:tgtEl>
                                          <p:spTgt spid="105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8" grpId="0"/>
      <p:bldP spid="105479" grpId="0"/>
      <p:bldP spid="105480" grpId="0"/>
      <p:bldP spid="105486" grpId="0"/>
      <p:bldP spid="105487" grpId="0"/>
      <p:bldP spid="105488" grpId="0"/>
      <p:bldP spid="105489" grpId="0"/>
      <p:bldP spid="105490" grpId="0"/>
      <p:bldP spid="105491" grpId="0"/>
      <p:bldP spid="105492" grpId="0"/>
      <p:bldP spid="105493" grpId="0"/>
      <p:bldP spid="105494" grpId="0" animBg="1"/>
      <p:bldP spid="105495" grpId="0"/>
      <p:bldP spid="105496" grpId="0"/>
      <p:bldP spid="105497" grpId="0"/>
      <p:bldP spid="105498" grpId="0" animBg="1"/>
      <p:bldP spid="105499" grpId="0"/>
      <p:bldP spid="105500" grpId="0"/>
      <p:bldP spid="105503" grpId="0" animBg="1"/>
      <p:bldP spid="105504" grpId="0"/>
      <p:bldP spid="105505" grpId="0" animBg="1"/>
      <p:bldP spid="105506" grpId="0"/>
      <p:bldP spid="105507" grpId="0"/>
      <p:bldP spid="10550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47041314"/>
              </p:ext>
            </p:extLst>
          </p:nvPr>
        </p:nvGraphicFramePr>
        <p:xfrm>
          <a:off x="457200" y="2035629"/>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1697827" y="2189162"/>
            <a:ext cx="3559128" cy="394312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610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970"/>
            <a:ext cx="8229600" cy="1600200"/>
          </a:xfrm>
        </p:spPr>
        <p:txBody>
          <a:bodyPr/>
          <a:lstStyle/>
          <a:p>
            <a:r>
              <a:rPr lang="en-US" dirty="0" smtClean="0"/>
              <a:t>“ICE NOVICE TO WINTER OLYMPIAN IN 14 MONTHS”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1465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09053" y="1911684"/>
            <a:ext cx="7472947"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t>“</a:t>
            </a:r>
            <a:r>
              <a:rPr lang="en-US" sz="3200" dirty="0" smtClean="0"/>
              <a:t>Everyone has a different genotype. Therefore, for optimal development, everyone should have a different environment.”</a:t>
            </a:r>
          </a:p>
          <a:p>
            <a:pPr algn="ctr"/>
            <a:endParaRPr lang="en-US" sz="3200" dirty="0"/>
          </a:p>
          <a:p>
            <a:pPr algn="ctr"/>
            <a:r>
              <a:rPr lang="en-US" sz="3200" dirty="0" smtClean="0"/>
              <a:t>-J.M. Tanner</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73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21365221"/>
              </p:ext>
            </p:extLst>
          </p:nvPr>
        </p:nvGraphicFramePr>
        <p:xfrm>
          <a:off x="457200" y="2035629"/>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13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9420108" cy="5171824"/>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Bonds teasing Finch.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76950" y="717681"/>
            <a:ext cx="5694986" cy="48666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849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era man staring at feet.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611" b="8611"/>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515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394"/>
            <a:ext cx="8229600" cy="1600200"/>
          </a:xfrm>
        </p:spPr>
        <p:txBody>
          <a:bodyPr/>
          <a:lstStyle/>
          <a:p>
            <a:r>
              <a:rPr lang="en-US" dirty="0" smtClean="0"/>
              <a:t>The 10,000-hours Rule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86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4000" b="1" dirty="0" smtClean="0">
                <a:ln w="11430"/>
                <a:solidFill>
                  <a:srgbClr val="FF0000"/>
                </a:solidFill>
                <a:effectLst>
                  <a:outerShdw blurRad="50800" dist="39000" dir="5460000" algn="tl">
                    <a:srgbClr val="000000">
                      <a:alpha val="38000"/>
                    </a:srgbClr>
                  </a:outerShdw>
                </a:effectLst>
              </a:rPr>
              <a:t>BECAUSE GROUPS TWENTY PATTERNS MEANINGFUL ARE WORDS EASIER INTO CHUNK REMEMBER WORD </a:t>
            </a:r>
            <a:r>
              <a:rPr lang="en-US" sz="4000" b="1" smtClean="0">
                <a:ln w="11430"/>
                <a:solidFill>
                  <a:srgbClr val="FF0000"/>
                </a:solidFill>
                <a:effectLst>
                  <a:outerShdw blurRad="50800" dist="39000" dir="5460000" algn="tl">
                    <a:srgbClr val="000000">
                      <a:alpha val="38000"/>
                    </a:srgbClr>
                  </a:outerShdw>
                </a:effectLst>
              </a:rPr>
              <a:t>SENTENCE FAMILIAR </a:t>
            </a:r>
            <a:r>
              <a:rPr lang="en-US" sz="4000" b="1" dirty="0" smtClean="0">
                <a:ln w="11430"/>
                <a:solidFill>
                  <a:srgbClr val="FF0000"/>
                </a:solidFill>
                <a:effectLst>
                  <a:outerShdw blurRad="50800" dist="39000" dir="5460000" algn="tl">
                    <a:srgbClr val="000000">
                      <a:alpha val="38000"/>
                    </a:srgbClr>
                  </a:outerShdw>
                </a:effectLst>
              </a:rPr>
              <a:t>CAN TO YOU MUCH IN A. </a:t>
            </a:r>
            <a:endParaRPr lang="en-US" sz="40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3068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21922</TotalTime>
  <Words>2261</Words>
  <Application>Microsoft Macintosh PowerPoint</Application>
  <PresentationFormat>On-screen Show (4:3)</PresentationFormat>
  <Paragraphs>186</Paragraphs>
  <Slides>41</Slides>
  <Notes>33</Notes>
  <HiddenSlides>0</HiddenSlides>
  <MMClips>2</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Executive</vt:lpstr>
      <vt:lpstr>Slide 1</vt:lpstr>
      <vt:lpstr>0.5%</vt:lpstr>
      <vt:lpstr>Slide 3</vt:lpstr>
      <vt:lpstr>Slide 4</vt:lpstr>
      <vt:lpstr>Slide 5</vt:lpstr>
      <vt:lpstr>Slide 6</vt:lpstr>
      <vt:lpstr>Slide 7</vt:lpstr>
      <vt:lpstr>The 10,000-hours Rule</vt:lpstr>
      <vt:lpstr>Slide 9</vt:lpstr>
      <vt:lpstr>Slide 10</vt:lpstr>
      <vt:lpstr>Slide 11</vt:lpstr>
      <vt:lpstr>Slide 12</vt:lpstr>
      <vt:lpstr>Slide 13</vt:lpstr>
      <vt:lpstr>The 10,000-hours-plus-or-minus-10,000-hours Rule</vt:lpstr>
      <vt:lpstr>MLB Hitter Avg: 20/12 (several guys 20/8, approaching theoretical limit)</vt:lpstr>
      <vt:lpstr>A Tale of Two High Jumpers</vt:lpstr>
      <vt:lpstr>Stefan Holm, quintessential progression</vt:lpstr>
      <vt:lpstr>A Champion’s Obsession</vt:lpstr>
      <vt:lpstr>Donald’s first competition</vt:lpstr>
      <vt:lpstr>2007 World Championships</vt:lpstr>
      <vt:lpstr>“I doubt it’s possible.” –Johnny Holm</vt:lpstr>
      <vt:lpstr>Slide 22</vt:lpstr>
      <vt:lpstr>Niche Finding</vt:lpstr>
      <vt:lpstr>Olympic medals at prior-to-home Games and home Games</vt:lpstr>
      <vt:lpstr>“Big Bang of Bodytypes” (Norton and Olds)</vt:lpstr>
      <vt:lpstr>Slide 26</vt:lpstr>
      <vt:lpstr>Slide 27</vt:lpstr>
      <vt:lpstr>Slide 28</vt:lpstr>
      <vt:lpstr>Slide 29</vt:lpstr>
      <vt:lpstr>Being Best Right Away Isn’t Important</vt:lpstr>
      <vt:lpstr>Slide 31</vt:lpstr>
      <vt:lpstr>“…achieved significant athletic success in the face of unusual challenge and difficulty.”</vt:lpstr>
      <vt:lpstr>Slide 33</vt:lpstr>
      <vt:lpstr>Slide 34</vt:lpstr>
      <vt:lpstr>Slide 35</vt:lpstr>
      <vt:lpstr>0.5%</vt:lpstr>
      <vt:lpstr>Slide 37</vt:lpstr>
      <vt:lpstr>Biomechanics of shot put Brute strength, power and one degree of error</vt:lpstr>
      <vt:lpstr>A result with hidden margins</vt:lpstr>
      <vt:lpstr>“ICE NOVICE TO WINTER OLYMPIAN IN 14 MONTHS”</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Epstein</dc:creator>
  <cp:lastModifiedBy>Sophia DeMartini</cp:lastModifiedBy>
  <cp:revision>55</cp:revision>
  <dcterms:created xsi:type="dcterms:W3CDTF">2014-02-12T15:07:13Z</dcterms:created>
  <dcterms:modified xsi:type="dcterms:W3CDTF">2014-02-12T15:07:41Z</dcterms:modified>
</cp:coreProperties>
</file>