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handoutMasterIdLst>
    <p:handoutMasterId r:id="rId92"/>
  </p:handoutMasterIdLst>
  <p:sldIdLst>
    <p:sldId id="459" r:id="rId2"/>
    <p:sldId id="517" r:id="rId3"/>
    <p:sldId id="591" r:id="rId4"/>
    <p:sldId id="529" r:id="rId5"/>
    <p:sldId id="503" r:id="rId6"/>
    <p:sldId id="699" r:id="rId7"/>
    <p:sldId id="700" r:id="rId8"/>
    <p:sldId id="701" r:id="rId9"/>
    <p:sldId id="507" r:id="rId10"/>
    <p:sldId id="506" r:id="rId11"/>
    <p:sldId id="568" r:id="rId12"/>
    <p:sldId id="536" r:id="rId13"/>
    <p:sldId id="505" r:id="rId14"/>
    <p:sldId id="530" r:id="rId15"/>
    <p:sldId id="570" r:id="rId16"/>
    <p:sldId id="504" r:id="rId17"/>
    <p:sldId id="580" r:id="rId18"/>
    <p:sldId id="702" r:id="rId19"/>
    <p:sldId id="611" r:id="rId20"/>
    <p:sldId id="706" r:id="rId21"/>
    <p:sldId id="705" r:id="rId22"/>
    <p:sldId id="707" r:id="rId23"/>
    <p:sldId id="615" r:id="rId24"/>
    <p:sldId id="711" r:id="rId25"/>
    <p:sldId id="539" r:id="rId26"/>
    <p:sldId id="540" r:id="rId27"/>
    <p:sldId id="745" r:id="rId28"/>
    <p:sldId id="538" r:id="rId29"/>
    <p:sldId id="555" r:id="rId30"/>
    <p:sldId id="577" r:id="rId31"/>
    <p:sldId id="663" r:id="rId32"/>
    <p:sldId id="525" r:id="rId33"/>
    <p:sldId id="526" r:id="rId34"/>
    <p:sldId id="708" r:id="rId35"/>
    <p:sldId id="662" r:id="rId36"/>
    <p:sldId id="665" r:id="rId37"/>
    <p:sldId id="558" r:id="rId38"/>
    <p:sldId id="633" r:id="rId39"/>
    <p:sldId id="634" r:id="rId40"/>
    <p:sldId id="544" r:id="rId41"/>
    <p:sldId id="573" r:id="rId42"/>
    <p:sldId id="710" r:id="rId43"/>
    <p:sldId id="667" r:id="rId44"/>
    <p:sldId id="666" r:id="rId45"/>
    <p:sldId id="669" r:id="rId46"/>
    <p:sldId id="547" r:id="rId47"/>
    <p:sldId id="602" r:id="rId48"/>
    <p:sldId id="603" r:id="rId49"/>
    <p:sldId id="604" r:id="rId50"/>
    <p:sldId id="746" r:id="rId51"/>
    <p:sldId id="733" r:id="rId52"/>
    <p:sldId id="742" r:id="rId53"/>
    <p:sldId id="743" r:id="rId54"/>
    <p:sldId id="712" r:id="rId55"/>
    <p:sldId id="672" r:id="rId56"/>
    <p:sldId id="713" r:id="rId57"/>
    <p:sldId id="673" r:id="rId58"/>
    <p:sldId id="670" r:id="rId59"/>
    <p:sldId id="714" r:id="rId60"/>
    <p:sldId id="719" r:id="rId61"/>
    <p:sldId id="718" r:id="rId62"/>
    <p:sldId id="683" r:id="rId63"/>
    <p:sldId id="725" r:id="rId64"/>
    <p:sldId id="679" r:id="rId65"/>
    <p:sldId id="739" r:id="rId66"/>
    <p:sldId id="594" r:id="rId67"/>
    <p:sldId id="620" r:id="rId68"/>
    <p:sldId id="635" r:id="rId69"/>
    <p:sldId id="636" r:id="rId70"/>
    <p:sldId id="637" r:id="rId71"/>
    <p:sldId id="638" r:id="rId72"/>
    <p:sldId id="741" r:id="rId73"/>
    <p:sldId id="716" r:id="rId74"/>
    <p:sldId id="747" r:id="rId75"/>
    <p:sldId id="721" r:id="rId76"/>
    <p:sldId id="720" r:id="rId77"/>
    <p:sldId id="548" r:id="rId78"/>
    <p:sldId id="584" r:id="rId79"/>
    <p:sldId id="723" r:id="rId80"/>
    <p:sldId id="624" r:id="rId81"/>
    <p:sldId id="626" r:id="rId82"/>
    <p:sldId id="625" r:id="rId83"/>
    <p:sldId id="724" r:id="rId84"/>
    <p:sldId id="686" r:id="rId85"/>
    <p:sldId id="687" r:id="rId86"/>
    <p:sldId id="689" r:id="rId87"/>
    <p:sldId id="697" r:id="rId88"/>
    <p:sldId id="571" r:id="rId89"/>
    <p:sldId id="63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56331"/>
    <a:srgbClr val="2B1500"/>
    <a:srgbClr val="83D52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85417" autoAdjust="0"/>
  </p:normalViewPr>
  <p:slideViewPr>
    <p:cSldViewPr>
      <p:cViewPr varScale="1">
        <p:scale>
          <a:sx n="95" d="100"/>
          <a:sy n="95" d="100"/>
        </p:scale>
        <p:origin x="-1392" y="-104"/>
      </p:cViewPr>
      <p:guideLst>
        <p:guide orient="horz" pos="2160"/>
        <p:guide pos="2880"/>
      </p:guideLst>
    </p:cSldViewPr>
  </p:slideViewPr>
  <p:notesTextViewPr>
    <p:cViewPr>
      <p:scale>
        <a:sx n="1" d="1"/>
        <a:sy n="1" d="1"/>
      </p:scale>
      <p:origin x="0" y="0"/>
    </p:cViewPr>
  </p:notesTextViewPr>
  <p:sorterViewPr>
    <p:cViewPr>
      <p:scale>
        <a:sx n="119" d="100"/>
        <a:sy n="119" d="100"/>
      </p:scale>
      <p:origin x="0" y="637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215F2-A3DC-B447-8C16-BDE39806ACB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C55808A-45FD-2F4F-A81F-0CF445DEAD67}">
      <dgm:prSet phldrT="[Text]"/>
      <dgm:spPr>
        <a:solidFill>
          <a:schemeClr val="accent5"/>
        </a:solidFill>
      </dgm:spPr>
      <dgm:t>
        <a:bodyPr/>
        <a:lstStyle/>
        <a:p>
          <a:r>
            <a:rPr lang="en-US" dirty="0" smtClean="0"/>
            <a:t>Identify opportunity </a:t>
          </a:r>
          <a:endParaRPr lang="en-US" dirty="0"/>
        </a:p>
      </dgm:t>
    </dgm:pt>
    <dgm:pt modelId="{B0162CD6-6562-6540-9052-1E7E26720F31}" type="parTrans" cxnId="{C1AAFB5D-DD20-4243-B253-AECD62ADB5D8}">
      <dgm:prSet/>
      <dgm:spPr/>
      <dgm:t>
        <a:bodyPr/>
        <a:lstStyle/>
        <a:p>
          <a:endParaRPr lang="en-US"/>
        </a:p>
      </dgm:t>
    </dgm:pt>
    <dgm:pt modelId="{F77B7748-BF43-A743-8365-0169A9DB6428}" type="sibTrans" cxnId="{C1AAFB5D-DD20-4243-B253-AECD62ADB5D8}">
      <dgm:prSet/>
      <dgm:spPr>
        <a:ln w="28575" cmpd="sng">
          <a:solidFill>
            <a:schemeClr val="accent5"/>
          </a:solidFill>
        </a:ln>
      </dgm:spPr>
      <dgm:t>
        <a:bodyPr/>
        <a:lstStyle/>
        <a:p>
          <a:endParaRPr lang="en-US"/>
        </a:p>
      </dgm:t>
    </dgm:pt>
    <dgm:pt modelId="{E1972B6E-5206-7347-9B25-86F12509E2E3}">
      <dgm:prSet phldrT="[Text]"/>
      <dgm:spPr>
        <a:solidFill>
          <a:schemeClr val="accent5"/>
        </a:solidFill>
      </dgm:spPr>
      <dgm:t>
        <a:bodyPr/>
        <a:lstStyle/>
        <a:p>
          <a:r>
            <a:rPr lang="en-US" dirty="0" smtClean="0"/>
            <a:t>Form a hypothesis</a:t>
          </a:r>
          <a:endParaRPr lang="en-US" dirty="0"/>
        </a:p>
      </dgm:t>
    </dgm:pt>
    <dgm:pt modelId="{7E4AFEB7-E873-1D4C-A03F-D5A641E1E17E}" type="parTrans" cxnId="{2743A142-EDC5-D14E-8F44-198A84AB7072}">
      <dgm:prSet/>
      <dgm:spPr/>
      <dgm:t>
        <a:bodyPr/>
        <a:lstStyle/>
        <a:p>
          <a:endParaRPr lang="en-US"/>
        </a:p>
      </dgm:t>
    </dgm:pt>
    <dgm:pt modelId="{6DD85A9F-1670-5742-8AEC-D31A85322AA5}" type="sibTrans" cxnId="{2743A142-EDC5-D14E-8F44-198A84AB7072}">
      <dgm:prSet/>
      <dgm:spPr/>
      <dgm:t>
        <a:bodyPr/>
        <a:lstStyle/>
        <a:p>
          <a:endParaRPr lang="en-US"/>
        </a:p>
      </dgm:t>
    </dgm:pt>
    <dgm:pt modelId="{7750AA40-22A4-2E4D-970A-324BA9F03F5A}">
      <dgm:prSet phldrT="[Text]"/>
      <dgm:spPr>
        <a:solidFill>
          <a:schemeClr val="accent5"/>
        </a:solidFill>
      </dgm:spPr>
      <dgm:t>
        <a:bodyPr/>
        <a:lstStyle/>
        <a:p>
          <a:r>
            <a:rPr lang="en-US" dirty="0" smtClean="0"/>
            <a:t>Model the $$$</a:t>
          </a:r>
          <a:endParaRPr lang="en-US" dirty="0"/>
        </a:p>
      </dgm:t>
    </dgm:pt>
    <dgm:pt modelId="{83B98E54-10F6-D944-8960-83AC804BD1EC}" type="parTrans" cxnId="{A0CC3D9E-19CD-6147-9060-AD660E812844}">
      <dgm:prSet/>
      <dgm:spPr/>
      <dgm:t>
        <a:bodyPr/>
        <a:lstStyle/>
        <a:p>
          <a:endParaRPr lang="en-US"/>
        </a:p>
      </dgm:t>
    </dgm:pt>
    <dgm:pt modelId="{06FF4160-12C3-1C4E-AF54-85AE987281D0}" type="sibTrans" cxnId="{A0CC3D9E-19CD-6147-9060-AD660E812844}">
      <dgm:prSet/>
      <dgm:spPr/>
      <dgm:t>
        <a:bodyPr/>
        <a:lstStyle/>
        <a:p>
          <a:endParaRPr lang="en-US"/>
        </a:p>
      </dgm:t>
    </dgm:pt>
    <dgm:pt modelId="{654B5E78-7F5B-8840-81A6-00AC001DB998}">
      <dgm:prSet phldrT="[Text]"/>
      <dgm:spPr>
        <a:solidFill>
          <a:schemeClr val="accent5"/>
        </a:solidFill>
      </dgm:spPr>
      <dgm:t>
        <a:bodyPr/>
        <a:lstStyle/>
        <a:p>
          <a:r>
            <a:rPr lang="en-US" dirty="0" smtClean="0"/>
            <a:t>Worth it?</a:t>
          </a:r>
          <a:endParaRPr lang="en-US" dirty="0"/>
        </a:p>
      </dgm:t>
    </dgm:pt>
    <dgm:pt modelId="{6746123E-8D5E-F741-AD8D-207199700AA5}" type="parTrans" cxnId="{1C56614D-5CA9-4A4E-93BA-CF7C97D0879F}">
      <dgm:prSet/>
      <dgm:spPr/>
      <dgm:t>
        <a:bodyPr/>
        <a:lstStyle/>
        <a:p>
          <a:endParaRPr lang="en-US"/>
        </a:p>
      </dgm:t>
    </dgm:pt>
    <dgm:pt modelId="{A21D574E-EFC5-DB4C-970E-EB28CC7FC8D9}" type="sibTrans" cxnId="{1C56614D-5CA9-4A4E-93BA-CF7C97D0879F}">
      <dgm:prSet/>
      <dgm:spPr>
        <a:ln w="38100" cmpd="sng">
          <a:solidFill>
            <a:schemeClr val="accent5"/>
          </a:solidFill>
        </a:ln>
      </dgm:spPr>
      <dgm:t>
        <a:bodyPr/>
        <a:lstStyle/>
        <a:p>
          <a:endParaRPr lang="en-US"/>
        </a:p>
      </dgm:t>
    </dgm:pt>
    <dgm:pt modelId="{D87CF8D4-8120-2F42-B4DA-1AAEB77E356F}" type="pres">
      <dgm:prSet presAssocID="{F44215F2-A3DC-B447-8C16-BDE39806ACBF}" presName="Name0" presStyleCnt="0">
        <dgm:presLayoutVars>
          <dgm:dir/>
          <dgm:animLvl val="lvl"/>
          <dgm:resizeHandles val="exact"/>
        </dgm:presLayoutVars>
      </dgm:prSet>
      <dgm:spPr/>
      <dgm:t>
        <a:bodyPr/>
        <a:lstStyle/>
        <a:p>
          <a:endParaRPr lang="en-US"/>
        </a:p>
      </dgm:t>
    </dgm:pt>
    <dgm:pt modelId="{11A4E879-DD07-E345-907B-D017774F2046}" type="pres">
      <dgm:prSet presAssocID="{654B5E78-7F5B-8840-81A6-00AC001DB998}" presName="boxAndChildren" presStyleCnt="0"/>
      <dgm:spPr/>
    </dgm:pt>
    <dgm:pt modelId="{BC2F1E82-7928-574C-9F63-E71B36564AFF}" type="pres">
      <dgm:prSet presAssocID="{654B5E78-7F5B-8840-81A6-00AC001DB998}" presName="parentTextBox" presStyleLbl="node1" presStyleIdx="0" presStyleCnt="4"/>
      <dgm:spPr/>
      <dgm:t>
        <a:bodyPr/>
        <a:lstStyle/>
        <a:p>
          <a:endParaRPr lang="en-US"/>
        </a:p>
      </dgm:t>
    </dgm:pt>
    <dgm:pt modelId="{3C9D75CF-B876-F041-B321-6F3F675180DC}" type="pres">
      <dgm:prSet presAssocID="{06FF4160-12C3-1C4E-AF54-85AE987281D0}" presName="sp" presStyleCnt="0"/>
      <dgm:spPr/>
    </dgm:pt>
    <dgm:pt modelId="{45CDEBF5-4741-2249-BD6F-B4C512980863}" type="pres">
      <dgm:prSet presAssocID="{7750AA40-22A4-2E4D-970A-324BA9F03F5A}" presName="arrowAndChildren" presStyleCnt="0"/>
      <dgm:spPr/>
    </dgm:pt>
    <dgm:pt modelId="{0AF39887-5524-954A-9FBD-02067207AB81}" type="pres">
      <dgm:prSet presAssocID="{7750AA40-22A4-2E4D-970A-324BA9F03F5A}" presName="parentTextArrow" presStyleLbl="node1" presStyleIdx="1" presStyleCnt="4"/>
      <dgm:spPr/>
      <dgm:t>
        <a:bodyPr/>
        <a:lstStyle/>
        <a:p>
          <a:endParaRPr lang="en-US"/>
        </a:p>
      </dgm:t>
    </dgm:pt>
    <dgm:pt modelId="{D3B90941-975C-3C49-A243-6756472F324E}" type="pres">
      <dgm:prSet presAssocID="{6DD85A9F-1670-5742-8AEC-D31A85322AA5}" presName="sp" presStyleCnt="0"/>
      <dgm:spPr/>
    </dgm:pt>
    <dgm:pt modelId="{2E43F4A6-EA60-464C-973E-DC1BC5841B53}" type="pres">
      <dgm:prSet presAssocID="{E1972B6E-5206-7347-9B25-86F12509E2E3}" presName="arrowAndChildren" presStyleCnt="0"/>
      <dgm:spPr/>
    </dgm:pt>
    <dgm:pt modelId="{F7B532E2-8200-A048-BFAA-02881B3C3412}" type="pres">
      <dgm:prSet presAssocID="{E1972B6E-5206-7347-9B25-86F12509E2E3}" presName="parentTextArrow" presStyleLbl="node1" presStyleIdx="2" presStyleCnt="4"/>
      <dgm:spPr/>
      <dgm:t>
        <a:bodyPr/>
        <a:lstStyle/>
        <a:p>
          <a:endParaRPr lang="en-US"/>
        </a:p>
      </dgm:t>
    </dgm:pt>
    <dgm:pt modelId="{36551843-C307-A641-93F8-D48570A09A0A}" type="pres">
      <dgm:prSet presAssocID="{F77B7748-BF43-A743-8365-0169A9DB6428}" presName="sp" presStyleCnt="0"/>
      <dgm:spPr/>
    </dgm:pt>
    <dgm:pt modelId="{7F73BE94-C27F-474A-863A-A917FC801764}" type="pres">
      <dgm:prSet presAssocID="{CC55808A-45FD-2F4F-A81F-0CF445DEAD67}" presName="arrowAndChildren" presStyleCnt="0"/>
      <dgm:spPr/>
    </dgm:pt>
    <dgm:pt modelId="{7B5BFFFD-A213-8540-A98F-D16F4526D865}" type="pres">
      <dgm:prSet presAssocID="{CC55808A-45FD-2F4F-A81F-0CF445DEAD67}" presName="parentTextArrow" presStyleLbl="node1" presStyleIdx="3" presStyleCnt="4"/>
      <dgm:spPr/>
      <dgm:t>
        <a:bodyPr/>
        <a:lstStyle/>
        <a:p>
          <a:endParaRPr lang="en-US"/>
        </a:p>
      </dgm:t>
    </dgm:pt>
  </dgm:ptLst>
  <dgm:cxnLst>
    <dgm:cxn modelId="{3AD83B30-9148-A54B-87EB-59D8E727FE08}" type="presOf" srcId="{E1972B6E-5206-7347-9B25-86F12509E2E3}" destId="{F7B532E2-8200-A048-BFAA-02881B3C3412}" srcOrd="0" destOrd="0" presId="urn:microsoft.com/office/officeart/2005/8/layout/process4"/>
    <dgm:cxn modelId="{1C56614D-5CA9-4A4E-93BA-CF7C97D0879F}" srcId="{F44215F2-A3DC-B447-8C16-BDE39806ACBF}" destId="{654B5E78-7F5B-8840-81A6-00AC001DB998}" srcOrd="3" destOrd="0" parTransId="{6746123E-8D5E-F741-AD8D-207199700AA5}" sibTransId="{A21D574E-EFC5-DB4C-970E-EB28CC7FC8D9}"/>
    <dgm:cxn modelId="{C1AAFB5D-DD20-4243-B253-AECD62ADB5D8}" srcId="{F44215F2-A3DC-B447-8C16-BDE39806ACBF}" destId="{CC55808A-45FD-2F4F-A81F-0CF445DEAD67}" srcOrd="0" destOrd="0" parTransId="{B0162CD6-6562-6540-9052-1E7E26720F31}" sibTransId="{F77B7748-BF43-A743-8365-0169A9DB6428}"/>
    <dgm:cxn modelId="{74B46AC9-E615-AA4C-9DFE-00906C691493}" type="presOf" srcId="{7750AA40-22A4-2E4D-970A-324BA9F03F5A}" destId="{0AF39887-5524-954A-9FBD-02067207AB81}" srcOrd="0" destOrd="0" presId="urn:microsoft.com/office/officeart/2005/8/layout/process4"/>
    <dgm:cxn modelId="{4455BCC6-5F47-DB43-A13F-540C6AE10168}" type="presOf" srcId="{F44215F2-A3DC-B447-8C16-BDE39806ACBF}" destId="{D87CF8D4-8120-2F42-B4DA-1AAEB77E356F}" srcOrd="0" destOrd="0" presId="urn:microsoft.com/office/officeart/2005/8/layout/process4"/>
    <dgm:cxn modelId="{A0CC3D9E-19CD-6147-9060-AD660E812844}" srcId="{F44215F2-A3DC-B447-8C16-BDE39806ACBF}" destId="{7750AA40-22A4-2E4D-970A-324BA9F03F5A}" srcOrd="2" destOrd="0" parTransId="{83B98E54-10F6-D944-8960-83AC804BD1EC}" sibTransId="{06FF4160-12C3-1C4E-AF54-85AE987281D0}"/>
    <dgm:cxn modelId="{31852C64-3F4E-EA46-B288-A1858B414DB5}" type="presOf" srcId="{CC55808A-45FD-2F4F-A81F-0CF445DEAD67}" destId="{7B5BFFFD-A213-8540-A98F-D16F4526D865}" srcOrd="0" destOrd="0" presId="urn:microsoft.com/office/officeart/2005/8/layout/process4"/>
    <dgm:cxn modelId="{2743A142-EDC5-D14E-8F44-198A84AB7072}" srcId="{F44215F2-A3DC-B447-8C16-BDE39806ACBF}" destId="{E1972B6E-5206-7347-9B25-86F12509E2E3}" srcOrd="1" destOrd="0" parTransId="{7E4AFEB7-E873-1D4C-A03F-D5A641E1E17E}" sibTransId="{6DD85A9F-1670-5742-8AEC-D31A85322AA5}"/>
    <dgm:cxn modelId="{D8C89FAD-6146-1849-85EE-9CB20F9D5B24}" type="presOf" srcId="{654B5E78-7F5B-8840-81A6-00AC001DB998}" destId="{BC2F1E82-7928-574C-9F63-E71B36564AFF}" srcOrd="0" destOrd="0" presId="urn:microsoft.com/office/officeart/2005/8/layout/process4"/>
    <dgm:cxn modelId="{A79A6A37-B2CF-394E-A4B5-F6C62C868383}" type="presParOf" srcId="{D87CF8D4-8120-2F42-B4DA-1AAEB77E356F}" destId="{11A4E879-DD07-E345-907B-D017774F2046}" srcOrd="0" destOrd="0" presId="urn:microsoft.com/office/officeart/2005/8/layout/process4"/>
    <dgm:cxn modelId="{856235DA-4E8A-6346-B451-A633B4B54DA7}" type="presParOf" srcId="{11A4E879-DD07-E345-907B-D017774F2046}" destId="{BC2F1E82-7928-574C-9F63-E71B36564AFF}" srcOrd="0" destOrd="0" presId="urn:microsoft.com/office/officeart/2005/8/layout/process4"/>
    <dgm:cxn modelId="{10654831-D4E9-CB4F-ACE4-8F10625571C4}" type="presParOf" srcId="{D87CF8D4-8120-2F42-B4DA-1AAEB77E356F}" destId="{3C9D75CF-B876-F041-B321-6F3F675180DC}" srcOrd="1" destOrd="0" presId="urn:microsoft.com/office/officeart/2005/8/layout/process4"/>
    <dgm:cxn modelId="{28B4798B-96A4-CF4E-9F1A-0BA6A410D642}" type="presParOf" srcId="{D87CF8D4-8120-2F42-B4DA-1AAEB77E356F}" destId="{45CDEBF5-4741-2249-BD6F-B4C512980863}" srcOrd="2" destOrd="0" presId="urn:microsoft.com/office/officeart/2005/8/layout/process4"/>
    <dgm:cxn modelId="{5393F618-D04C-264A-82EA-CC60AE2ABEB4}" type="presParOf" srcId="{45CDEBF5-4741-2249-BD6F-B4C512980863}" destId="{0AF39887-5524-954A-9FBD-02067207AB81}" srcOrd="0" destOrd="0" presId="urn:microsoft.com/office/officeart/2005/8/layout/process4"/>
    <dgm:cxn modelId="{096E390F-6024-A84F-8D48-E23A969A9548}" type="presParOf" srcId="{D87CF8D4-8120-2F42-B4DA-1AAEB77E356F}" destId="{D3B90941-975C-3C49-A243-6756472F324E}" srcOrd="3" destOrd="0" presId="urn:microsoft.com/office/officeart/2005/8/layout/process4"/>
    <dgm:cxn modelId="{167FB503-6961-EE4C-9C0B-6ACC2020EEDF}" type="presParOf" srcId="{D87CF8D4-8120-2F42-B4DA-1AAEB77E356F}" destId="{2E43F4A6-EA60-464C-973E-DC1BC5841B53}" srcOrd="4" destOrd="0" presId="urn:microsoft.com/office/officeart/2005/8/layout/process4"/>
    <dgm:cxn modelId="{67668BA3-80CD-E74B-B3F2-37A78FD669E8}" type="presParOf" srcId="{2E43F4A6-EA60-464C-973E-DC1BC5841B53}" destId="{F7B532E2-8200-A048-BFAA-02881B3C3412}" srcOrd="0" destOrd="0" presId="urn:microsoft.com/office/officeart/2005/8/layout/process4"/>
    <dgm:cxn modelId="{69DFB1F4-B06C-5D44-8239-9ED3BE60E677}" type="presParOf" srcId="{D87CF8D4-8120-2F42-B4DA-1AAEB77E356F}" destId="{36551843-C307-A641-93F8-D48570A09A0A}" srcOrd="5" destOrd="0" presId="urn:microsoft.com/office/officeart/2005/8/layout/process4"/>
    <dgm:cxn modelId="{3D8E3C67-28BE-4047-9040-53C306E5F98C}" type="presParOf" srcId="{D87CF8D4-8120-2F42-B4DA-1AAEB77E356F}" destId="{7F73BE94-C27F-474A-863A-A917FC801764}" srcOrd="6" destOrd="0" presId="urn:microsoft.com/office/officeart/2005/8/layout/process4"/>
    <dgm:cxn modelId="{1010F71F-49DB-404E-A130-ED3EAB8F9FDC}" type="presParOf" srcId="{7F73BE94-C27F-474A-863A-A917FC801764}" destId="{7B5BFFFD-A213-8540-A98F-D16F4526D8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215F2-A3DC-B447-8C16-BDE39806ACB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C55808A-45FD-2F4F-A81F-0CF445DEAD67}">
      <dgm:prSet phldrT="[Text]"/>
      <dgm:spPr>
        <a:solidFill>
          <a:schemeClr val="accent5"/>
        </a:solidFill>
      </dgm:spPr>
      <dgm:t>
        <a:bodyPr/>
        <a:lstStyle/>
        <a:p>
          <a:r>
            <a:rPr lang="en-US" dirty="0" smtClean="0"/>
            <a:t>Identify opportunity </a:t>
          </a:r>
          <a:endParaRPr lang="en-US" dirty="0"/>
        </a:p>
      </dgm:t>
    </dgm:pt>
    <dgm:pt modelId="{B0162CD6-6562-6540-9052-1E7E26720F31}" type="parTrans" cxnId="{C1AAFB5D-DD20-4243-B253-AECD62ADB5D8}">
      <dgm:prSet/>
      <dgm:spPr/>
      <dgm:t>
        <a:bodyPr/>
        <a:lstStyle/>
        <a:p>
          <a:endParaRPr lang="en-US"/>
        </a:p>
      </dgm:t>
    </dgm:pt>
    <dgm:pt modelId="{F77B7748-BF43-A743-8365-0169A9DB6428}" type="sibTrans" cxnId="{C1AAFB5D-DD20-4243-B253-AECD62ADB5D8}">
      <dgm:prSet/>
      <dgm:spPr>
        <a:ln w="28575" cmpd="sng">
          <a:solidFill>
            <a:schemeClr val="accent5"/>
          </a:solidFill>
        </a:ln>
      </dgm:spPr>
      <dgm:t>
        <a:bodyPr/>
        <a:lstStyle/>
        <a:p>
          <a:endParaRPr lang="en-US"/>
        </a:p>
      </dgm:t>
    </dgm:pt>
    <dgm:pt modelId="{E1972B6E-5206-7347-9B25-86F12509E2E3}">
      <dgm:prSet phldrT="[Text]"/>
      <dgm:spPr>
        <a:solidFill>
          <a:schemeClr val="accent5"/>
        </a:solidFill>
      </dgm:spPr>
      <dgm:t>
        <a:bodyPr/>
        <a:lstStyle/>
        <a:p>
          <a:r>
            <a:rPr lang="en-US" dirty="0" smtClean="0"/>
            <a:t>Form a hypothesis</a:t>
          </a:r>
          <a:endParaRPr lang="en-US" dirty="0"/>
        </a:p>
      </dgm:t>
    </dgm:pt>
    <dgm:pt modelId="{7E4AFEB7-E873-1D4C-A03F-D5A641E1E17E}" type="parTrans" cxnId="{2743A142-EDC5-D14E-8F44-198A84AB7072}">
      <dgm:prSet/>
      <dgm:spPr/>
      <dgm:t>
        <a:bodyPr/>
        <a:lstStyle/>
        <a:p>
          <a:endParaRPr lang="en-US"/>
        </a:p>
      </dgm:t>
    </dgm:pt>
    <dgm:pt modelId="{6DD85A9F-1670-5742-8AEC-D31A85322AA5}" type="sibTrans" cxnId="{2743A142-EDC5-D14E-8F44-198A84AB7072}">
      <dgm:prSet/>
      <dgm:spPr/>
      <dgm:t>
        <a:bodyPr/>
        <a:lstStyle/>
        <a:p>
          <a:endParaRPr lang="en-US"/>
        </a:p>
      </dgm:t>
    </dgm:pt>
    <dgm:pt modelId="{7750AA40-22A4-2E4D-970A-324BA9F03F5A}">
      <dgm:prSet phldrT="[Text]"/>
      <dgm:spPr>
        <a:solidFill>
          <a:schemeClr val="accent5"/>
        </a:solidFill>
      </dgm:spPr>
      <dgm:t>
        <a:bodyPr/>
        <a:lstStyle/>
        <a:p>
          <a:r>
            <a:rPr lang="en-US" dirty="0" smtClean="0"/>
            <a:t>Model the $$$</a:t>
          </a:r>
          <a:endParaRPr lang="en-US" dirty="0"/>
        </a:p>
      </dgm:t>
    </dgm:pt>
    <dgm:pt modelId="{83B98E54-10F6-D944-8960-83AC804BD1EC}" type="parTrans" cxnId="{A0CC3D9E-19CD-6147-9060-AD660E812844}">
      <dgm:prSet/>
      <dgm:spPr/>
      <dgm:t>
        <a:bodyPr/>
        <a:lstStyle/>
        <a:p>
          <a:endParaRPr lang="en-US"/>
        </a:p>
      </dgm:t>
    </dgm:pt>
    <dgm:pt modelId="{06FF4160-12C3-1C4E-AF54-85AE987281D0}" type="sibTrans" cxnId="{A0CC3D9E-19CD-6147-9060-AD660E812844}">
      <dgm:prSet/>
      <dgm:spPr/>
      <dgm:t>
        <a:bodyPr/>
        <a:lstStyle/>
        <a:p>
          <a:endParaRPr lang="en-US"/>
        </a:p>
      </dgm:t>
    </dgm:pt>
    <dgm:pt modelId="{654B5E78-7F5B-8840-81A6-00AC001DB998}">
      <dgm:prSet phldrT="[Text]"/>
      <dgm:spPr>
        <a:solidFill>
          <a:schemeClr val="accent5"/>
        </a:solidFill>
      </dgm:spPr>
      <dgm:t>
        <a:bodyPr/>
        <a:lstStyle/>
        <a:p>
          <a:r>
            <a:rPr lang="en-US" dirty="0" smtClean="0"/>
            <a:t>Worth it?</a:t>
          </a:r>
          <a:endParaRPr lang="en-US" dirty="0"/>
        </a:p>
      </dgm:t>
    </dgm:pt>
    <dgm:pt modelId="{6746123E-8D5E-F741-AD8D-207199700AA5}" type="parTrans" cxnId="{1C56614D-5CA9-4A4E-93BA-CF7C97D0879F}">
      <dgm:prSet/>
      <dgm:spPr/>
      <dgm:t>
        <a:bodyPr/>
        <a:lstStyle/>
        <a:p>
          <a:endParaRPr lang="en-US"/>
        </a:p>
      </dgm:t>
    </dgm:pt>
    <dgm:pt modelId="{A21D574E-EFC5-DB4C-970E-EB28CC7FC8D9}" type="sibTrans" cxnId="{1C56614D-5CA9-4A4E-93BA-CF7C97D0879F}">
      <dgm:prSet/>
      <dgm:spPr>
        <a:ln w="38100" cmpd="sng">
          <a:solidFill>
            <a:schemeClr val="accent5"/>
          </a:solidFill>
        </a:ln>
      </dgm:spPr>
      <dgm:t>
        <a:bodyPr/>
        <a:lstStyle/>
        <a:p>
          <a:endParaRPr lang="en-US"/>
        </a:p>
      </dgm:t>
    </dgm:pt>
    <dgm:pt modelId="{D87CF8D4-8120-2F42-B4DA-1AAEB77E356F}" type="pres">
      <dgm:prSet presAssocID="{F44215F2-A3DC-B447-8C16-BDE39806ACBF}" presName="Name0" presStyleCnt="0">
        <dgm:presLayoutVars>
          <dgm:dir/>
          <dgm:animLvl val="lvl"/>
          <dgm:resizeHandles val="exact"/>
        </dgm:presLayoutVars>
      </dgm:prSet>
      <dgm:spPr/>
      <dgm:t>
        <a:bodyPr/>
        <a:lstStyle/>
        <a:p>
          <a:endParaRPr lang="en-US"/>
        </a:p>
      </dgm:t>
    </dgm:pt>
    <dgm:pt modelId="{11A4E879-DD07-E345-907B-D017774F2046}" type="pres">
      <dgm:prSet presAssocID="{654B5E78-7F5B-8840-81A6-00AC001DB998}" presName="boxAndChildren" presStyleCnt="0"/>
      <dgm:spPr/>
    </dgm:pt>
    <dgm:pt modelId="{BC2F1E82-7928-574C-9F63-E71B36564AFF}" type="pres">
      <dgm:prSet presAssocID="{654B5E78-7F5B-8840-81A6-00AC001DB998}" presName="parentTextBox" presStyleLbl="node1" presStyleIdx="0" presStyleCnt="4"/>
      <dgm:spPr/>
      <dgm:t>
        <a:bodyPr/>
        <a:lstStyle/>
        <a:p>
          <a:endParaRPr lang="en-US"/>
        </a:p>
      </dgm:t>
    </dgm:pt>
    <dgm:pt modelId="{3C9D75CF-B876-F041-B321-6F3F675180DC}" type="pres">
      <dgm:prSet presAssocID="{06FF4160-12C3-1C4E-AF54-85AE987281D0}" presName="sp" presStyleCnt="0"/>
      <dgm:spPr/>
    </dgm:pt>
    <dgm:pt modelId="{45CDEBF5-4741-2249-BD6F-B4C512980863}" type="pres">
      <dgm:prSet presAssocID="{7750AA40-22A4-2E4D-970A-324BA9F03F5A}" presName="arrowAndChildren" presStyleCnt="0"/>
      <dgm:spPr/>
    </dgm:pt>
    <dgm:pt modelId="{0AF39887-5524-954A-9FBD-02067207AB81}" type="pres">
      <dgm:prSet presAssocID="{7750AA40-22A4-2E4D-970A-324BA9F03F5A}" presName="parentTextArrow" presStyleLbl="node1" presStyleIdx="1" presStyleCnt="4"/>
      <dgm:spPr/>
      <dgm:t>
        <a:bodyPr/>
        <a:lstStyle/>
        <a:p>
          <a:endParaRPr lang="en-US"/>
        </a:p>
      </dgm:t>
    </dgm:pt>
    <dgm:pt modelId="{D3B90941-975C-3C49-A243-6756472F324E}" type="pres">
      <dgm:prSet presAssocID="{6DD85A9F-1670-5742-8AEC-D31A85322AA5}" presName="sp" presStyleCnt="0"/>
      <dgm:spPr/>
    </dgm:pt>
    <dgm:pt modelId="{2E43F4A6-EA60-464C-973E-DC1BC5841B53}" type="pres">
      <dgm:prSet presAssocID="{E1972B6E-5206-7347-9B25-86F12509E2E3}" presName="arrowAndChildren" presStyleCnt="0"/>
      <dgm:spPr/>
    </dgm:pt>
    <dgm:pt modelId="{F7B532E2-8200-A048-BFAA-02881B3C3412}" type="pres">
      <dgm:prSet presAssocID="{E1972B6E-5206-7347-9B25-86F12509E2E3}" presName="parentTextArrow" presStyleLbl="node1" presStyleIdx="2" presStyleCnt="4"/>
      <dgm:spPr/>
      <dgm:t>
        <a:bodyPr/>
        <a:lstStyle/>
        <a:p>
          <a:endParaRPr lang="en-US"/>
        </a:p>
      </dgm:t>
    </dgm:pt>
    <dgm:pt modelId="{36551843-C307-A641-93F8-D48570A09A0A}" type="pres">
      <dgm:prSet presAssocID="{F77B7748-BF43-A743-8365-0169A9DB6428}" presName="sp" presStyleCnt="0"/>
      <dgm:spPr/>
    </dgm:pt>
    <dgm:pt modelId="{7F73BE94-C27F-474A-863A-A917FC801764}" type="pres">
      <dgm:prSet presAssocID="{CC55808A-45FD-2F4F-A81F-0CF445DEAD67}" presName="arrowAndChildren" presStyleCnt="0"/>
      <dgm:spPr/>
    </dgm:pt>
    <dgm:pt modelId="{7B5BFFFD-A213-8540-A98F-D16F4526D865}" type="pres">
      <dgm:prSet presAssocID="{CC55808A-45FD-2F4F-A81F-0CF445DEAD67}" presName="parentTextArrow" presStyleLbl="node1" presStyleIdx="3" presStyleCnt="4"/>
      <dgm:spPr/>
      <dgm:t>
        <a:bodyPr/>
        <a:lstStyle/>
        <a:p>
          <a:endParaRPr lang="en-US"/>
        </a:p>
      </dgm:t>
    </dgm:pt>
  </dgm:ptLst>
  <dgm:cxnLst>
    <dgm:cxn modelId="{2743A142-EDC5-D14E-8F44-198A84AB7072}" srcId="{F44215F2-A3DC-B447-8C16-BDE39806ACBF}" destId="{E1972B6E-5206-7347-9B25-86F12509E2E3}" srcOrd="1" destOrd="0" parTransId="{7E4AFEB7-E873-1D4C-A03F-D5A641E1E17E}" sibTransId="{6DD85A9F-1670-5742-8AEC-D31A85322AA5}"/>
    <dgm:cxn modelId="{A0CC3D9E-19CD-6147-9060-AD660E812844}" srcId="{F44215F2-A3DC-B447-8C16-BDE39806ACBF}" destId="{7750AA40-22A4-2E4D-970A-324BA9F03F5A}" srcOrd="2" destOrd="0" parTransId="{83B98E54-10F6-D944-8960-83AC804BD1EC}" sibTransId="{06FF4160-12C3-1C4E-AF54-85AE987281D0}"/>
    <dgm:cxn modelId="{F2943954-0CEA-2849-93E7-45F0EDC33173}" type="presOf" srcId="{CC55808A-45FD-2F4F-A81F-0CF445DEAD67}" destId="{7B5BFFFD-A213-8540-A98F-D16F4526D865}" srcOrd="0" destOrd="0" presId="urn:microsoft.com/office/officeart/2005/8/layout/process4"/>
    <dgm:cxn modelId="{1C56614D-5CA9-4A4E-93BA-CF7C97D0879F}" srcId="{F44215F2-A3DC-B447-8C16-BDE39806ACBF}" destId="{654B5E78-7F5B-8840-81A6-00AC001DB998}" srcOrd="3" destOrd="0" parTransId="{6746123E-8D5E-F741-AD8D-207199700AA5}" sibTransId="{A21D574E-EFC5-DB4C-970E-EB28CC7FC8D9}"/>
    <dgm:cxn modelId="{31967120-27E4-6740-AFBF-DA4ECDA132C7}" type="presOf" srcId="{654B5E78-7F5B-8840-81A6-00AC001DB998}" destId="{BC2F1E82-7928-574C-9F63-E71B36564AFF}" srcOrd="0" destOrd="0" presId="urn:microsoft.com/office/officeart/2005/8/layout/process4"/>
    <dgm:cxn modelId="{C3510209-70DC-A14D-B06C-5F08BDD2FAE7}" type="presOf" srcId="{7750AA40-22A4-2E4D-970A-324BA9F03F5A}" destId="{0AF39887-5524-954A-9FBD-02067207AB81}" srcOrd="0" destOrd="0" presId="urn:microsoft.com/office/officeart/2005/8/layout/process4"/>
    <dgm:cxn modelId="{C1AAFB5D-DD20-4243-B253-AECD62ADB5D8}" srcId="{F44215F2-A3DC-B447-8C16-BDE39806ACBF}" destId="{CC55808A-45FD-2F4F-A81F-0CF445DEAD67}" srcOrd="0" destOrd="0" parTransId="{B0162CD6-6562-6540-9052-1E7E26720F31}" sibTransId="{F77B7748-BF43-A743-8365-0169A9DB6428}"/>
    <dgm:cxn modelId="{AC31E9A8-FC3C-A44C-8E88-698ACB5CD0B5}" type="presOf" srcId="{E1972B6E-5206-7347-9B25-86F12509E2E3}" destId="{F7B532E2-8200-A048-BFAA-02881B3C3412}" srcOrd="0" destOrd="0" presId="urn:microsoft.com/office/officeart/2005/8/layout/process4"/>
    <dgm:cxn modelId="{0EDDB489-A74E-1443-9F56-7F70E5F63A72}" type="presOf" srcId="{F44215F2-A3DC-B447-8C16-BDE39806ACBF}" destId="{D87CF8D4-8120-2F42-B4DA-1AAEB77E356F}" srcOrd="0" destOrd="0" presId="urn:microsoft.com/office/officeart/2005/8/layout/process4"/>
    <dgm:cxn modelId="{8377F70F-C0EF-4742-8C5D-B80F9081F754}" type="presParOf" srcId="{D87CF8D4-8120-2F42-B4DA-1AAEB77E356F}" destId="{11A4E879-DD07-E345-907B-D017774F2046}" srcOrd="0" destOrd="0" presId="urn:microsoft.com/office/officeart/2005/8/layout/process4"/>
    <dgm:cxn modelId="{F3459C93-893F-A743-B4A5-B68CEBF180AE}" type="presParOf" srcId="{11A4E879-DD07-E345-907B-D017774F2046}" destId="{BC2F1E82-7928-574C-9F63-E71B36564AFF}" srcOrd="0" destOrd="0" presId="urn:microsoft.com/office/officeart/2005/8/layout/process4"/>
    <dgm:cxn modelId="{18598FAF-D83A-5C49-A270-400C51732E41}" type="presParOf" srcId="{D87CF8D4-8120-2F42-B4DA-1AAEB77E356F}" destId="{3C9D75CF-B876-F041-B321-6F3F675180DC}" srcOrd="1" destOrd="0" presId="urn:microsoft.com/office/officeart/2005/8/layout/process4"/>
    <dgm:cxn modelId="{5DE03B55-36A4-E14F-9C33-1AE3A2F94418}" type="presParOf" srcId="{D87CF8D4-8120-2F42-B4DA-1AAEB77E356F}" destId="{45CDEBF5-4741-2249-BD6F-B4C512980863}" srcOrd="2" destOrd="0" presId="urn:microsoft.com/office/officeart/2005/8/layout/process4"/>
    <dgm:cxn modelId="{225610C9-ADA0-054A-8693-9430693C136D}" type="presParOf" srcId="{45CDEBF5-4741-2249-BD6F-B4C512980863}" destId="{0AF39887-5524-954A-9FBD-02067207AB81}" srcOrd="0" destOrd="0" presId="urn:microsoft.com/office/officeart/2005/8/layout/process4"/>
    <dgm:cxn modelId="{1CAF42F9-061F-0546-B6A5-41D853DCE6FB}" type="presParOf" srcId="{D87CF8D4-8120-2F42-B4DA-1AAEB77E356F}" destId="{D3B90941-975C-3C49-A243-6756472F324E}" srcOrd="3" destOrd="0" presId="urn:microsoft.com/office/officeart/2005/8/layout/process4"/>
    <dgm:cxn modelId="{C9CC5286-F8EE-4647-B6BE-9AD6D0EFD80D}" type="presParOf" srcId="{D87CF8D4-8120-2F42-B4DA-1AAEB77E356F}" destId="{2E43F4A6-EA60-464C-973E-DC1BC5841B53}" srcOrd="4" destOrd="0" presId="urn:microsoft.com/office/officeart/2005/8/layout/process4"/>
    <dgm:cxn modelId="{A1FF86CF-2101-2540-8C20-AB729767C78A}" type="presParOf" srcId="{2E43F4A6-EA60-464C-973E-DC1BC5841B53}" destId="{F7B532E2-8200-A048-BFAA-02881B3C3412}" srcOrd="0" destOrd="0" presId="urn:microsoft.com/office/officeart/2005/8/layout/process4"/>
    <dgm:cxn modelId="{FAAB330F-87E8-A04F-A07C-0A5896726B29}" type="presParOf" srcId="{D87CF8D4-8120-2F42-B4DA-1AAEB77E356F}" destId="{36551843-C307-A641-93F8-D48570A09A0A}" srcOrd="5" destOrd="0" presId="urn:microsoft.com/office/officeart/2005/8/layout/process4"/>
    <dgm:cxn modelId="{475D8050-E974-BE4B-B566-4A267922BECB}" type="presParOf" srcId="{D87CF8D4-8120-2F42-B4DA-1AAEB77E356F}" destId="{7F73BE94-C27F-474A-863A-A917FC801764}" srcOrd="6" destOrd="0" presId="urn:microsoft.com/office/officeart/2005/8/layout/process4"/>
    <dgm:cxn modelId="{B2FDD481-0FBA-1543-87E2-F4ED4316063B}" type="presParOf" srcId="{7F73BE94-C27F-474A-863A-A917FC801764}" destId="{7B5BFFFD-A213-8540-A98F-D16F4526D8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4215F2-A3DC-B447-8C16-BDE39806ACB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C55808A-45FD-2F4F-A81F-0CF445DEAD67}">
      <dgm:prSet phldrT="[Text]"/>
      <dgm:spPr>
        <a:solidFill>
          <a:schemeClr val="accent5"/>
        </a:solidFill>
      </dgm:spPr>
      <dgm:t>
        <a:bodyPr/>
        <a:lstStyle/>
        <a:p>
          <a:r>
            <a:rPr lang="en-US" dirty="0" smtClean="0"/>
            <a:t>Identify opportunity</a:t>
          </a:r>
          <a:endParaRPr lang="en-US" dirty="0"/>
        </a:p>
      </dgm:t>
    </dgm:pt>
    <dgm:pt modelId="{B0162CD6-6562-6540-9052-1E7E26720F31}" type="parTrans" cxnId="{C1AAFB5D-DD20-4243-B253-AECD62ADB5D8}">
      <dgm:prSet/>
      <dgm:spPr/>
      <dgm:t>
        <a:bodyPr/>
        <a:lstStyle/>
        <a:p>
          <a:endParaRPr lang="en-US"/>
        </a:p>
      </dgm:t>
    </dgm:pt>
    <dgm:pt modelId="{F77B7748-BF43-A743-8365-0169A9DB6428}" type="sibTrans" cxnId="{C1AAFB5D-DD20-4243-B253-AECD62ADB5D8}">
      <dgm:prSet/>
      <dgm:spPr>
        <a:ln w="28575" cmpd="sng">
          <a:solidFill>
            <a:schemeClr val="accent5"/>
          </a:solidFill>
        </a:ln>
      </dgm:spPr>
      <dgm:t>
        <a:bodyPr/>
        <a:lstStyle/>
        <a:p>
          <a:endParaRPr lang="en-US"/>
        </a:p>
      </dgm:t>
    </dgm:pt>
    <dgm:pt modelId="{E1972B6E-5206-7347-9B25-86F12509E2E3}">
      <dgm:prSet phldrT="[Text]"/>
      <dgm:spPr>
        <a:solidFill>
          <a:schemeClr val="accent5"/>
        </a:solidFill>
      </dgm:spPr>
      <dgm:t>
        <a:bodyPr/>
        <a:lstStyle/>
        <a:p>
          <a:r>
            <a:rPr lang="en-US" dirty="0" smtClean="0"/>
            <a:t>Form a hypothesis</a:t>
          </a:r>
          <a:endParaRPr lang="en-US" dirty="0"/>
        </a:p>
      </dgm:t>
    </dgm:pt>
    <dgm:pt modelId="{7E4AFEB7-E873-1D4C-A03F-D5A641E1E17E}" type="parTrans" cxnId="{2743A142-EDC5-D14E-8F44-198A84AB7072}">
      <dgm:prSet/>
      <dgm:spPr/>
      <dgm:t>
        <a:bodyPr/>
        <a:lstStyle/>
        <a:p>
          <a:endParaRPr lang="en-US"/>
        </a:p>
      </dgm:t>
    </dgm:pt>
    <dgm:pt modelId="{6DD85A9F-1670-5742-8AEC-D31A85322AA5}" type="sibTrans" cxnId="{2743A142-EDC5-D14E-8F44-198A84AB7072}">
      <dgm:prSet/>
      <dgm:spPr/>
      <dgm:t>
        <a:bodyPr/>
        <a:lstStyle/>
        <a:p>
          <a:endParaRPr lang="en-US"/>
        </a:p>
      </dgm:t>
    </dgm:pt>
    <dgm:pt modelId="{7750AA40-22A4-2E4D-970A-324BA9F03F5A}">
      <dgm:prSet phldrT="[Text]"/>
      <dgm:spPr>
        <a:solidFill>
          <a:schemeClr val="accent5"/>
        </a:solidFill>
      </dgm:spPr>
      <dgm:t>
        <a:bodyPr/>
        <a:lstStyle/>
        <a:p>
          <a:r>
            <a:rPr lang="en-US" dirty="0" smtClean="0"/>
            <a:t>Model the $$$</a:t>
          </a:r>
          <a:endParaRPr lang="en-US" dirty="0"/>
        </a:p>
      </dgm:t>
    </dgm:pt>
    <dgm:pt modelId="{83B98E54-10F6-D944-8960-83AC804BD1EC}" type="parTrans" cxnId="{A0CC3D9E-19CD-6147-9060-AD660E812844}">
      <dgm:prSet/>
      <dgm:spPr/>
      <dgm:t>
        <a:bodyPr/>
        <a:lstStyle/>
        <a:p>
          <a:endParaRPr lang="en-US"/>
        </a:p>
      </dgm:t>
    </dgm:pt>
    <dgm:pt modelId="{06FF4160-12C3-1C4E-AF54-85AE987281D0}" type="sibTrans" cxnId="{A0CC3D9E-19CD-6147-9060-AD660E812844}">
      <dgm:prSet/>
      <dgm:spPr/>
      <dgm:t>
        <a:bodyPr/>
        <a:lstStyle/>
        <a:p>
          <a:endParaRPr lang="en-US"/>
        </a:p>
      </dgm:t>
    </dgm:pt>
    <dgm:pt modelId="{654B5E78-7F5B-8840-81A6-00AC001DB998}">
      <dgm:prSet phldrT="[Text]"/>
      <dgm:spPr>
        <a:solidFill>
          <a:schemeClr val="accent5"/>
        </a:solidFill>
      </dgm:spPr>
      <dgm:t>
        <a:bodyPr/>
        <a:lstStyle/>
        <a:p>
          <a:r>
            <a:rPr lang="en-US" dirty="0" smtClean="0"/>
            <a:t>Worth it?</a:t>
          </a:r>
          <a:endParaRPr lang="en-US" dirty="0"/>
        </a:p>
      </dgm:t>
    </dgm:pt>
    <dgm:pt modelId="{6746123E-8D5E-F741-AD8D-207199700AA5}" type="parTrans" cxnId="{1C56614D-5CA9-4A4E-93BA-CF7C97D0879F}">
      <dgm:prSet/>
      <dgm:spPr/>
      <dgm:t>
        <a:bodyPr/>
        <a:lstStyle/>
        <a:p>
          <a:endParaRPr lang="en-US"/>
        </a:p>
      </dgm:t>
    </dgm:pt>
    <dgm:pt modelId="{A21D574E-EFC5-DB4C-970E-EB28CC7FC8D9}" type="sibTrans" cxnId="{1C56614D-5CA9-4A4E-93BA-CF7C97D0879F}">
      <dgm:prSet/>
      <dgm:spPr>
        <a:ln w="38100" cmpd="sng">
          <a:solidFill>
            <a:schemeClr val="accent5"/>
          </a:solidFill>
        </a:ln>
      </dgm:spPr>
      <dgm:t>
        <a:bodyPr/>
        <a:lstStyle/>
        <a:p>
          <a:endParaRPr lang="en-US"/>
        </a:p>
      </dgm:t>
    </dgm:pt>
    <dgm:pt modelId="{D87CF8D4-8120-2F42-B4DA-1AAEB77E356F}" type="pres">
      <dgm:prSet presAssocID="{F44215F2-A3DC-B447-8C16-BDE39806ACBF}" presName="Name0" presStyleCnt="0">
        <dgm:presLayoutVars>
          <dgm:dir/>
          <dgm:animLvl val="lvl"/>
          <dgm:resizeHandles val="exact"/>
        </dgm:presLayoutVars>
      </dgm:prSet>
      <dgm:spPr/>
      <dgm:t>
        <a:bodyPr/>
        <a:lstStyle/>
        <a:p>
          <a:endParaRPr lang="en-US"/>
        </a:p>
      </dgm:t>
    </dgm:pt>
    <dgm:pt modelId="{11A4E879-DD07-E345-907B-D017774F2046}" type="pres">
      <dgm:prSet presAssocID="{654B5E78-7F5B-8840-81A6-00AC001DB998}" presName="boxAndChildren" presStyleCnt="0"/>
      <dgm:spPr/>
    </dgm:pt>
    <dgm:pt modelId="{BC2F1E82-7928-574C-9F63-E71B36564AFF}" type="pres">
      <dgm:prSet presAssocID="{654B5E78-7F5B-8840-81A6-00AC001DB998}" presName="parentTextBox" presStyleLbl="node1" presStyleIdx="0" presStyleCnt="4"/>
      <dgm:spPr/>
      <dgm:t>
        <a:bodyPr/>
        <a:lstStyle/>
        <a:p>
          <a:endParaRPr lang="en-US"/>
        </a:p>
      </dgm:t>
    </dgm:pt>
    <dgm:pt modelId="{3C9D75CF-B876-F041-B321-6F3F675180DC}" type="pres">
      <dgm:prSet presAssocID="{06FF4160-12C3-1C4E-AF54-85AE987281D0}" presName="sp" presStyleCnt="0"/>
      <dgm:spPr/>
    </dgm:pt>
    <dgm:pt modelId="{45CDEBF5-4741-2249-BD6F-B4C512980863}" type="pres">
      <dgm:prSet presAssocID="{7750AA40-22A4-2E4D-970A-324BA9F03F5A}" presName="arrowAndChildren" presStyleCnt="0"/>
      <dgm:spPr/>
    </dgm:pt>
    <dgm:pt modelId="{0AF39887-5524-954A-9FBD-02067207AB81}" type="pres">
      <dgm:prSet presAssocID="{7750AA40-22A4-2E4D-970A-324BA9F03F5A}" presName="parentTextArrow" presStyleLbl="node1" presStyleIdx="1" presStyleCnt="4"/>
      <dgm:spPr/>
      <dgm:t>
        <a:bodyPr/>
        <a:lstStyle/>
        <a:p>
          <a:endParaRPr lang="en-US"/>
        </a:p>
      </dgm:t>
    </dgm:pt>
    <dgm:pt modelId="{D3B90941-975C-3C49-A243-6756472F324E}" type="pres">
      <dgm:prSet presAssocID="{6DD85A9F-1670-5742-8AEC-D31A85322AA5}" presName="sp" presStyleCnt="0"/>
      <dgm:spPr/>
    </dgm:pt>
    <dgm:pt modelId="{2E43F4A6-EA60-464C-973E-DC1BC5841B53}" type="pres">
      <dgm:prSet presAssocID="{E1972B6E-5206-7347-9B25-86F12509E2E3}" presName="arrowAndChildren" presStyleCnt="0"/>
      <dgm:spPr/>
    </dgm:pt>
    <dgm:pt modelId="{F7B532E2-8200-A048-BFAA-02881B3C3412}" type="pres">
      <dgm:prSet presAssocID="{E1972B6E-5206-7347-9B25-86F12509E2E3}" presName="parentTextArrow" presStyleLbl="node1" presStyleIdx="2" presStyleCnt="4"/>
      <dgm:spPr/>
      <dgm:t>
        <a:bodyPr/>
        <a:lstStyle/>
        <a:p>
          <a:endParaRPr lang="en-US"/>
        </a:p>
      </dgm:t>
    </dgm:pt>
    <dgm:pt modelId="{36551843-C307-A641-93F8-D48570A09A0A}" type="pres">
      <dgm:prSet presAssocID="{F77B7748-BF43-A743-8365-0169A9DB6428}" presName="sp" presStyleCnt="0"/>
      <dgm:spPr/>
    </dgm:pt>
    <dgm:pt modelId="{7F73BE94-C27F-474A-863A-A917FC801764}" type="pres">
      <dgm:prSet presAssocID="{CC55808A-45FD-2F4F-A81F-0CF445DEAD67}" presName="arrowAndChildren" presStyleCnt="0"/>
      <dgm:spPr/>
    </dgm:pt>
    <dgm:pt modelId="{7B5BFFFD-A213-8540-A98F-D16F4526D865}" type="pres">
      <dgm:prSet presAssocID="{CC55808A-45FD-2F4F-A81F-0CF445DEAD67}" presName="parentTextArrow" presStyleLbl="node1" presStyleIdx="3" presStyleCnt="4"/>
      <dgm:spPr/>
      <dgm:t>
        <a:bodyPr/>
        <a:lstStyle/>
        <a:p>
          <a:endParaRPr lang="en-US"/>
        </a:p>
      </dgm:t>
    </dgm:pt>
  </dgm:ptLst>
  <dgm:cxnLst>
    <dgm:cxn modelId="{E6A12678-608F-894B-A482-CC8BE99D80AF}" type="presOf" srcId="{E1972B6E-5206-7347-9B25-86F12509E2E3}" destId="{F7B532E2-8200-A048-BFAA-02881B3C3412}" srcOrd="0" destOrd="0" presId="urn:microsoft.com/office/officeart/2005/8/layout/process4"/>
    <dgm:cxn modelId="{C452D310-D25D-1944-8E54-350D299B3C38}" type="presOf" srcId="{CC55808A-45FD-2F4F-A81F-0CF445DEAD67}" destId="{7B5BFFFD-A213-8540-A98F-D16F4526D865}" srcOrd="0" destOrd="0" presId="urn:microsoft.com/office/officeart/2005/8/layout/process4"/>
    <dgm:cxn modelId="{A0CC3D9E-19CD-6147-9060-AD660E812844}" srcId="{F44215F2-A3DC-B447-8C16-BDE39806ACBF}" destId="{7750AA40-22A4-2E4D-970A-324BA9F03F5A}" srcOrd="2" destOrd="0" parTransId="{83B98E54-10F6-D944-8960-83AC804BD1EC}" sibTransId="{06FF4160-12C3-1C4E-AF54-85AE987281D0}"/>
    <dgm:cxn modelId="{2743A142-EDC5-D14E-8F44-198A84AB7072}" srcId="{F44215F2-A3DC-B447-8C16-BDE39806ACBF}" destId="{E1972B6E-5206-7347-9B25-86F12509E2E3}" srcOrd="1" destOrd="0" parTransId="{7E4AFEB7-E873-1D4C-A03F-D5A641E1E17E}" sibTransId="{6DD85A9F-1670-5742-8AEC-D31A85322AA5}"/>
    <dgm:cxn modelId="{4FA4519C-3769-1E47-B47A-1E6A3FEB4616}" type="presOf" srcId="{7750AA40-22A4-2E4D-970A-324BA9F03F5A}" destId="{0AF39887-5524-954A-9FBD-02067207AB81}" srcOrd="0" destOrd="0" presId="urn:microsoft.com/office/officeart/2005/8/layout/process4"/>
    <dgm:cxn modelId="{1C56614D-5CA9-4A4E-93BA-CF7C97D0879F}" srcId="{F44215F2-A3DC-B447-8C16-BDE39806ACBF}" destId="{654B5E78-7F5B-8840-81A6-00AC001DB998}" srcOrd="3" destOrd="0" parTransId="{6746123E-8D5E-F741-AD8D-207199700AA5}" sibTransId="{A21D574E-EFC5-DB4C-970E-EB28CC7FC8D9}"/>
    <dgm:cxn modelId="{D0170C60-E2C8-B949-8344-3C5C9DBCB6FF}" type="presOf" srcId="{F44215F2-A3DC-B447-8C16-BDE39806ACBF}" destId="{D87CF8D4-8120-2F42-B4DA-1AAEB77E356F}" srcOrd="0" destOrd="0" presId="urn:microsoft.com/office/officeart/2005/8/layout/process4"/>
    <dgm:cxn modelId="{C1AAFB5D-DD20-4243-B253-AECD62ADB5D8}" srcId="{F44215F2-A3DC-B447-8C16-BDE39806ACBF}" destId="{CC55808A-45FD-2F4F-A81F-0CF445DEAD67}" srcOrd="0" destOrd="0" parTransId="{B0162CD6-6562-6540-9052-1E7E26720F31}" sibTransId="{F77B7748-BF43-A743-8365-0169A9DB6428}"/>
    <dgm:cxn modelId="{4493CB98-A427-F24F-B51A-58E13EEF75D2}" type="presOf" srcId="{654B5E78-7F5B-8840-81A6-00AC001DB998}" destId="{BC2F1E82-7928-574C-9F63-E71B36564AFF}" srcOrd="0" destOrd="0" presId="urn:microsoft.com/office/officeart/2005/8/layout/process4"/>
    <dgm:cxn modelId="{2816D530-3B49-734B-A54B-E2BF1831AF03}" type="presParOf" srcId="{D87CF8D4-8120-2F42-B4DA-1AAEB77E356F}" destId="{11A4E879-DD07-E345-907B-D017774F2046}" srcOrd="0" destOrd="0" presId="urn:microsoft.com/office/officeart/2005/8/layout/process4"/>
    <dgm:cxn modelId="{E327BADB-3BC3-5843-B6B8-96AB8B54E1F0}" type="presParOf" srcId="{11A4E879-DD07-E345-907B-D017774F2046}" destId="{BC2F1E82-7928-574C-9F63-E71B36564AFF}" srcOrd="0" destOrd="0" presId="urn:microsoft.com/office/officeart/2005/8/layout/process4"/>
    <dgm:cxn modelId="{169C86F9-DA43-F84F-BA50-CC7A35C8C13B}" type="presParOf" srcId="{D87CF8D4-8120-2F42-B4DA-1AAEB77E356F}" destId="{3C9D75CF-B876-F041-B321-6F3F675180DC}" srcOrd="1" destOrd="0" presId="urn:microsoft.com/office/officeart/2005/8/layout/process4"/>
    <dgm:cxn modelId="{10055033-A03F-B044-AB96-E96A9161CB49}" type="presParOf" srcId="{D87CF8D4-8120-2F42-B4DA-1AAEB77E356F}" destId="{45CDEBF5-4741-2249-BD6F-B4C512980863}" srcOrd="2" destOrd="0" presId="urn:microsoft.com/office/officeart/2005/8/layout/process4"/>
    <dgm:cxn modelId="{701E7335-AC6F-6143-B4D9-446869B6DE86}" type="presParOf" srcId="{45CDEBF5-4741-2249-BD6F-B4C512980863}" destId="{0AF39887-5524-954A-9FBD-02067207AB81}" srcOrd="0" destOrd="0" presId="urn:microsoft.com/office/officeart/2005/8/layout/process4"/>
    <dgm:cxn modelId="{F6EC8B1A-9DD8-A749-8714-F999DEB466A7}" type="presParOf" srcId="{D87CF8D4-8120-2F42-B4DA-1AAEB77E356F}" destId="{D3B90941-975C-3C49-A243-6756472F324E}" srcOrd="3" destOrd="0" presId="urn:microsoft.com/office/officeart/2005/8/layout/process4"/>
    <dgm:cxn modelId="{52C88FB9-69E3-EA4D-A7A7-12556136E367}" type="presParOf" srcId="{D87CF8D4-8120-2F42-B4DA-1AAEB77E356F}" destId="{2E43F4A6-EA60-464C-973E-DC1BC5841B53}" srcOrd="4" destOrd="0" presId="urn:microsoft.com/office/officeart/2005/8/layout/process4"/>
    <dgm:cxn modelId="{68F25E23-C790-484E-95D6-0E3BD0D89ABB}" type="presParOf" srcId="{2E43F4A6-EA60-464C-973E-DC1BC5841B53}" destId="{F7B532E2-8200-A048-BFAA-02881B3C3412}" srcOrd="0" destOrd="0" presId="urn:microsoft.com/office/officeart/2005/8/layout/process4"/>
    <dgm:cxn modelId="{04E0D67B-F61F-E84C-9CC9-D4A2DC010CBD}" type="presParOf" srcId="{D87CF8D4-8120-2F42-B4DA-1AAEB77E356F}" destId="{36551843-C307-A641-93F8-D48570A09A0A}" srcOrd="5" destOrd="0" presId="urn:microsoft.com/office/officeart/2005/8/layout/process4"/>
    <dgm:cxn modelId="{400FAE12-6CBA-B947-B35F-FBC94907A3ED}" type="presParOf" srcId="{D87CF8D4-8120-2F42-B4DA-1AAEB77E356F}" destId="{7F73BE94-C27F-474A-863A-A917FC801764}" srcOrd="6" destOrd="0" presId="urn:microsoft.com/office/officeart/2005/8/layout/process4"/>
    <dgm:cxn modelId="{E0F093BD-B810-F74F-A4A5-8E08DBE67EFA}" type="presParOf" srcId="{7F73BE94-C27F-474A-863A-A917FC801764}" destId="{7B5BFFFD-A213-8540-A98F-D16F4526D8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215F2-A3DC-B447-8C16-BDE39806ACB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1972B6E-5206-7347-9B25-86F12509E2E3}">
      <dgm:prSet phldrT="[Text]"/>
      <dgm:spPr>
        <a:solidFill>
          <a:schemeClr val="accent5"/>
        </a:solidFill>
      </dgm:spPr>
      <dgm:t>
        <a:bodyPr/>
        <a:lstStyle/>
        <a:p>
          <a:r>
            <a:rPr lang="en-US" dirty="0" smtClean="0"/>
            <a:t>Form a hypothesis with a goal</a:t>
          </a:r>
          <a:endParaRPr lang="en-US" dirty="0"/>
        </a:p>
      </dgm:t>
    </dgm:pt>
    <dgm:pt modelId="{7E4AFEB7-E873-1D4C-A03F-D5A641E1E17E}" type="parTrans" cxnId="{2743A142-EDC5-D14E-8F44-198A84AB7072}">
      <dgm:prSet/>
      <dgm:spPr/>
      <dgm:t>
        <a:bodyPr/>
        <a:lstStyle/>
        <a:p>
          <a:endParaRPr lang="en-US"/>
        </a:p>
      </dgm:t>
    </dgm:pt>
    <dgm:pt modelId="{6DD85A9F-1670-5742-8AEC-D31A85322AA5}" type="sibTrans" cxnId="{2743A142-EDC5-D14E-8F44-198A84AB7072}">
      <dgm:prSet/>
      <dgm:spPr/>
      <dgm:t>
        <a:bodyPr/>
        <a:lstStyle/>
        <a:p>
          <a:endParaRPr lang="en-US"/>
        </a:p>
      </dgm:t>
    </dgm:pt>
    <dgm:pt modelId="{7750AA40-22A4-2E4D-970A-324BA9F03F5A}">
      <dgm:prSet phldrT="[Text]"/>
      <dgm:spPr>
        <a:solidFill>
          <a:schemeClr val="accent5"/>
        </a:solidFill>
      </dgm:spPr>
      <dgm:t>
        <a:bodyPr/>
        <a:lstStyle/>
        <a:p>
          <a:r>
            <a:rPr lang="en-US" dirty="0" smtClean="0"/>
            <a:t>Model ROI of the goal improvement</a:t>
          </a:r>
          <a:endParaRPr lang="en-US" dirty="0"/>
        </a:p>
      </dgm:t>
    </dgm:pt>
    <dgm:pt modelId="{83B98E54-10F6-D944-8960-83AC804BD1EC}" type="parTrans" cxnId="{A0CC3D9E-19CD-6147-9060-AD660E812844}">
      <dgm:prSet/>
      <dgm:spPr/>
      <dgm:t>
        <a:bodyPr/>
        <a:lstStyle/>
        <a:p>
          <a:endParaRPr lang="en-US"/>
        </a:p>
      </dgm:t>
    </dgm:pt>
    <dgm:pt modelId="{06FF4160-12C3-1C4E-AF54-85AE987281D0}" type="sibTrans" cxnId="{A0CC3D9E-19CD-6147-9060-AD660E812844}">
      <dgm:prSet/>
      <dgm:spPr/>
      <dgm:t>
        <a:bodyPr/>
        <a:lstStyle/>
        <a:p>
          <a:endParaRPr lang="en-US"/>
        </a:p>
      </dgm:t>
    </dgm:pt>
    <dgm:pt modelId="{654B5E78-7F5B-8840-81A6-00AC001DB998}">
      <dgm:prSet phldrT="[Text]"/>
      <dgm:spPr>
        <a:solidFill>
          <a:schemeClr val="accent5"/>
        </a:solidFill>
      </dgm:spPr>
      <dgm:t>
        <a:bodyPr/>
        <a:lstStyle/>
        <a:p>
          <a:r>
            <a:rPr lang="en-US" dirty="0" smtClean="0"/>
            <a:t>Does it meet the threshold?</a:t>
          </a:r>
          <a:endParaRPr lang="en-US" dirty="0"/>
        </a:p>
      </dgm:t>
    </dgm:pt>
    <dgm:pt modelId="{6746123E-8D5E-F741-AD8D-207199700AA5}" type="parTrans" cxnId="{1C56614D-5CA9-4A4E-93BA-CF7C97D0879F}">
      <dgm:prSet/>
      <dgm:spPr/>
      <dgm:t>
        <a:bodyPr/>
        <a:lstStyle/>
        <a:p>
          <a:endParaRPr lang="en-US"/>
        </a:p>
      </dgm:t>
    </dgm:pt>
    <dgm:pt modelId="{A21D574E-EFC5-DB4C-970E-EB28CC7FC8D9}" type="sibTrans" cxnId="{1C56614D-5CA9-4A4E-93BA-CF7C97D0879F}">
      <dgm:prSet/>
      <dgm:spPr>
        <a:ln w="38100" cmpd="sng">
          <a:solidFill>
            <a:schemeClr val="accent5"/>
          </a:solidFill>
        </a:ln>
      </dgm:spPr>
      <dgm:t>
        <a:bodyPr/>
        <a:lstStyle/>
        <a:p>
          <a:endParaRPr lang="en-US"/>
        </a:p>
      </dgm:t>
    </dgm:pt>
    <dgm:pt modelId="{CC55808A-45FD-2F4F-A81F-0CF445DEAD67}">
      <dgm:prSet phldrT="[Text]"/>
      <dgm:spPr>
        <a:solidFill>
          <a:schemeClr val="accent5"/>
        </a:solidFill>
      </dgm:spPr>
      <dgm:t>
        <a:bodyPr/>
        <a:lstStyle/>
        <a:p>
          <a:r>
            <a:rPr lang="en-US" dirty="0" smtClean="0"/>
            <a:t>Identify an area of opportunity</a:t>
          </a:r>
          <a:endParaRPr lang="en-US" dirty="0"/>
        </a:p>
      </dgm:t>
    </dgm:pt>
    <dgm:pt modelId="{F77B7748-BF43-A743-8365-0169A9DB6428}" type="sibTrans" cxnId="{C1AAFB5D-DD20-4243-B253-AECD62ADB5D8}">
      <dgm:prSet/>
      <dgm:spPr>
        <a:ln w="28575" cmpd="sng">
          <a:solidFill>
            <a:schemeClr val="accent5"/>
          </a:solidFill>
        </a:ln>
      </dgm:spPr>
      <dgm:t>
        <a:bodyPr/>
        <a:lstStyle/>
        <a:p>
          <a:endParaRPr lang="en-US"/>
        </a:p>
      </dgm:t>
    </dgm:pt>
    <dgm:pt modelId="{B0162CD6-6562-6540-9052-1E7E26720F31}" type="parTrans" cxnId="{C1AAFB5D-DD20-4243-B253-AECD62ADB5D8}">
      <dgm:prSet/>
      <dgm:spPr/>
      <dgm:t>
        <a:bodyPr/>
        <a:lstStyle/>
        <a:p>
          <a:endParaRPr lang="en-US"/>
        </a:p>
      </dgm:t>
    </dgm:pt>
    <dgm:pt modelId="{D87CF8D4-8120-2F42-B4DA-1AAEB77E356F}" type="pres">
      <dgm:prSet presAssocID="{F44215F2-A3DC-B447-8C16-BDE39806ACBF}" presName="Name0" presStyleCnt="0">
        <dgm:presLayoutVars>
          <dgm:dir/>
          <dgm:animLvl val="lvl"/>
          <dgm:resizeHandles val="exact"/>
        </dgm:presLayoutVars>
      </dgm:prSet>
      <dgm:spPr/>
      <dgm:t>
        <a:bodyPr/>
        <a:lstStyle/>
        <a:p>
          <a:endParaRPr lang="en-US"/>
        </a:p>
      </dgm:t>
    </dgm:pt>
    <dgm:pt modelId="{11A4E879-DD07-E345-907B-D017774F2046}" type="pres">
      <dgm:prSet presAssocID="{654B5E78-7F5B-8840-81A6-00AC001DB998}" presName="boxAndChildren" presStyleCnt="0"/>
      <dgm:spPr/>
    </dgm:pt>
    <dgm:pt modelId="{BC2F1E82-7928-574C-9F63-E71B36564AFF}" type="pres">
      <dgm:prSet presAssocID="{654B5E78-7F5B-8840-81A6-00AC001DB998}" presName="parentTextBox" presStyleLbl="node1" presStyleIdx="0" presStyleCnt="4"/>
      <dgm:spPr/>
      <dgm:t>
        <a:bodyPr/>
        <a:lstStyle/>
        <a:p>
          <a:endParaRPr lang="en-US"/>
        </a:p>
      </dgm:t>
    </dgm:pt>
    <dgm:pt modelId="{3C9D75CF-B876-F041-B321-6F3F675180DC}" type="pres">
      <dgm:prSet presAssocID="{06FF4160-12C3-1C4E-AF54-85AE987281D0}" presName="sp" presStyleCnt="0"/>
      <dgm:spPr/>
    </dgm:pt>
    <dgm:pt modelId="{45CDEBF5-4741-2249-BD6F-B4C512980863}" type="pres">
      <dgm:prSet presAssocID="{7750AA40-22A4-2E4D-970A-324BA9F03F5A}" presName="arrowAndChildren" presStyleCnt="0"/>
      <dgm:spPr/>
    </dgm:pt>
    <dgm:pt modelId="{0AF39887-5524-954A-9FBD-02067207AB81}" type="pres">
      <dgm:prSet presAssocID="{7750AA40-22A4-2E4D-970A-324BA9F03F5A}" presName="parentTextArrow" presStyleLbl="node1" presStyleIdx="1" presStyleCnt="4"/>
      <dgm:spPr/>
      <dgm:t>
        <a:bodyPr/>
        <a:lstStyle/>
        <a:p>
          <a:endParaRPr lang="en-US"/>
        </a:p>
      </dgm:t>
    </dgm:pt>
    <dgm:pt modelId="{D3B90941-975C-3C49-A243-6756472F324E}" type="pres">
      <dgm:prSet presAssocID="{6DD85A9F-1670-5742-8AEC-D31A85322AA5}" presName="sp" presStyleCnt="0"/>
      <dgm:spPr/>
    </dgm:pt>
    <dgm:pt modelId="{2E43F4A6-EA60-464C-973E-DC1BC5841B53}" type="pres">
      <dgm:prSet presAssocID="{E1972B6E-5206-7347-9B25-86F12509E2E3}" presName="arrowAndChildren" presStyleCnt="0"/>
      <dgm:spPr/>
    </dgm:pt>
    <dgm:pt modelId="{F7B532E2-8200-A048-BFAA-02881B3C3412}" type="pres">
      <dgm:prSet presAssocID="{E1972B6E-5206-7347-9B25-86F12509E2E3}" presName="parentTextArrow" presStyleLbl="node1" presStyleIdx="2" presStyleCnt="4"/>
      <dgm:spPr/>
      <dgm:t>
        <a:bodyPr/>
        <a:lstStyle/>
        <a:p>
          <a:endParaRPr lang="en-US"/>
        </a:p>
      </dgm:t>
    </dgm:pt>
    <dgm:pt modelId="{36551843-C307-A641-93F8-D48570A09A0A}" type="pres">
      <dgm:prSet presAssocID="{F77B7748-BF43-A743-8365-0169A9DB6428}" presName="sp" presStyleCnt="0"/>
      <dgm:spPr/>
    </dgm:pt>
    <dgm:pt modelId="{7F73BE94-C27F-474A-863A-A917FC801764}" type="pres">
      <dgm:prSet presAssocID="{CC55808A-45FD-2F4F-A81F-0CF445DEAD67}" presName="arrowAndChildren" presStyleCnt="0"/>
      <dgm:spPr/>
    </dgm:pt>
    <dgm:pt modelId="{7B5BFFFD-A213-8540-A98F-D16F4526D865}" type="pres">
      <dgm:prSet presAssocID="{CC55808A-45FD-2F4F-A81F-0CF445DEAD67}" presName="parentTextArrow" presStyleLbl="node1" presStyleIdx="3" presStyleCnt="4"/>
      <dgm:spPr/>
      <dgm:t>
        <a:bodyPr/>
        <a:lstStyle/>
        <a:p>
          <a:endParaRPr lang="en-US"/>
        </a:p>
      </dgm:t>
    </dgm:pt>
  </dgm:ptLst>
  <dgm:cxnLst>
    <dgm:cxn modelId="{2743A142-EDC5-D14E-8F44-198A84AB7072}" srcId="{F44215F2-A3DC-B447-8C16-BDE39806ACBF}" destId="{E1972B6E-5206-7347-9B25-86F12509E2E3}" srcOrd="1" destOrd="0" parTransId="{7E4AFEB7-E873-1D4C-A03F-D5A641E1E17E}" sibTransId="{6DD85A9F-1670-5742-8AEC-D31A85322AA5}"/>
    <dgm:cxn modelId="{A0CC3D9E-19CD-6147-9060-AD660E812844}" srcId="{F44215F2-A3DC-B447-8C16-BDE39806ACBF}" destId="{7750AA40-22A4-2E4D-970A-324BA9F03F5A}" srcOrd="2" destOrd="0" parTransId="{83B98E54-10F6-D944-8960-83AC804BD1EC}" sibTransId="{06FF4160-12C3-1C4E-AF54-85AE987281D0}"/>
    <dgm:cxn modelId="{1C56614D-5CA9-4A4E-93BA-CF7C97D0879F}" srcId="{F44215F2-A3DC-B447-8C16-BDE39806ACBF}" destId="{654B5E78-7F5B-8840-81A6-00AC001DB998}" srcOrd="3" destOrd="0" parTransId="{6746123E-8D5E-F741-AD8D-207199700AA5}" sibTransId="{A21D574E-EFC5-DB4C-970E-EB28CC7FC8D9}"/>
    <dgm:cxn modelId="{B5995210-F95E-CB45-99D2-5F990FC78975}" type="presOf" srcId="{E1972B6E-5206-7347-9B25-86F12509E2E3}" destId="{F7B532E2-8200-A048-BFAA-02881B3C3412}" srcOrd="0" destOrd="0" presId="urn:microsoft.com/office/officeart/2005/8/layout/process4"/>
    <dgm:cxn modelId="{7D2737C2-6F3E-6B4D-948F-88AB1B071543}" type="presOf" srcId="{F44215F2-A3DC-B447-8C16-BDE39806ACBF}" destId="{D87CF8D4-8120-2F42-B4DA-1AAEB77E356F}" srcOrd="0" destOrd="0" presId="urn:microsoft.com/office/officeart/2005/8/layout/process4"/>
    <dgm:cxn modelId="{846D34B4-E757-F744-856D-AE1D6032FBA8}" type="presOf" srcId="{7750AA40-22A4-2E4D-970A-324BA9F03F5A}" destId="{0AF39887-5524-954A-9FBD-02067207AB81}" srcOrd="0" destOrd="0" presId="urn:microsoft.com/office/officeart/2005/8/layout/process4"/>
    <dgm:cxn modelId="{C1AAFB5D-DD20-4243-B253-AECD62ADB5D8}" srcId="{F44215F2-A3DC-B447-8C16-BDE39806ACBF}" destId="{CC55808A-45FD-2F4F-A81F-0CF445DEAD67}" srcOrd="0" destOrd="0" parTransId="{B0162CD6-6562-6540-9052-1E7E26720F31}" sibTransId="{F77B7748-BF43-A743-8365-0169A9DB6428}"/>
    <dgm:cxn modelId="{E0A1217B-9A86-FA47-9F05-D47E4C082955}" type="presOf" srcId="{CC55808A-45FD-2F4F-A81F-0CF445DEAD67}" destId="{7B5BFFFD-A213-8540-A98F-D16F4526D865}" srcOrd="0" destOrd="0" presId="urn:microsoft.com/office/officeart/2005/8/layout/process4"/>
    <dgm:cxn modelId="{D7A04F9A-6A55-E94A-AEB1-B9C7B3B26F42}" type="presOf" srcId="{654B5E78-7F5B-8840-81A6-00AC001DB998}" destId="{BC2F1E82-7928-574C-9F63-E71B36564AFF}" srcOrd="0" destOrd="0" presId="urn:microsoft.com/office/officeart/2005/8/layout/process4"/>
    <dgm:cxn modelId="{C1083213-80E7-5B42-8061-97E579276831}" type="presParOf" srcId="{D87CF8D4-8120-2F42-B4DA-1AAEB77E356F}" destId="{11A4E879-DD07-E345-907B-D017774F2046}" srcOrd="0" destOrd="0" presId="urn:microsoft.com/office/officeart/2005/8/layout/process4"/>
    <dgm:cxn modelId="{4AB2E9F8-E833-DC49-9428-8C9C4D13AB7B}" type="presParOf" srcId="{11A4E879-DD07-E345-907B-D017774F2046}" destId="{BC2F1E82-7928-574C-9F63-E71B36564AFF}" srcOrd="0" destOrd="0" presId="urn:microsoft.com/office/officeart/2005/8/layout/process4"/>
    <dgm:cxn modelId="{16692822-B5A3-4946-AC62-A14D6BB2D83B}" type="presParOf" srcId="{D87CF8D4-8120-2F42-B4DA-1AAEB77E356F}" destId="{3C9D75CF-B876-F041-B321-6F3F675180DC}" srcOrd="1" destOrd="0" presId="urn:microsoft.com/office/officeart/2005/8/layout/process4"/>
    <dgm:cxn modelId="{C2D4D890-993A-0F46-BDA5-CCCAD082C2C3}" type="presParOf" srcId="{D87CF8D4-8120-2F42-B4DA-1AAEB77E356F}" destId="{45CDEBF5-4741-2249-BD6F-B4C512980863}" srcOrd="2" destOrd="0" presId="urn:microsoft.com/office/officeart/2005/8/layout/process4"/>
    <dgm:cxn modelId="{450E7819-D992-EF47-B821-1421DDC06766}" type="presParOf" srcId="{45CDEBF5-4741-2249-BD6F-B4C512980863}" destId="{0AF39887-5524-954A-9FBD-02067207AB81}" srcOrd="0" destOrd="0" presId="urn:microsoft.com/office/officeart/2005/8/layout/process4"/>
    <dgm:cxn modelId="{21818AAB-25F8-A746-8F6E-EEB24EA9E300}" type="presParOf" srcId="{D87CF8D4-8120-2F42-B4DA-1AAEB77E356F}" destId="{D3B90941-975C-3C49-A243-6756472F324E}" srcOrd="3" destOrd="0" presId="urn:microsoft.com/office/officeart/2005/8/layout/process4"/>
    <dgm:cxn modelId="{0C761A38-A304-3049-9450-368751BF5625}" type="presParOf" srcId="{D87CF8D4-8120-2F42-B4DA-1AAEB77E356F}" destId="{2E43F4A6-EA60-464C-973E-DC1BC5841B53}" srcOrd="4" destOrd="0" presId="urn:microsoft.com/office/officeart/2005/8/layout/process4"/>
    <dgm:cxn modelId="{4A22B10B-B23D-1845-BEC4-1A2DD5ADCFB2}" type="presParOf" srcId="{2E43F4A6-EA60-464C-973E-DC1BC5841B53}" destId="{F7B532E2-8200-A048-BFAA-02881B3C3412}" srcOrd="0" destOrd="0" presId="urn:microsoft.com/office/officeart/2005/8/layout/process4"/>
    <dgm:cxn modelId="{1E6B5707-027E-6847-8BA4-0B8E7657CADA}" type="presParOf" srcId="{D87CF8D4-8120-2F42-B4DA-1AAEB77E356F}" destId="{36551843-C307-A641-93F8-D48570A09A0A}" srcOrd="5" destOrd="0" presId="urn:microsoft.com/office/officeart/2005/8/layout/process4"/>
    <dgm:cxn modelId="{E963E33F-BE0B-E642-A98B-6E2C6D31EF15}" type="presParOf" srcId="{D87CF8D4-8120-2F42-B4DA-1AAEB77E356F}" destId="{7F73BE94-C27F-474A-863A-A917FC801764}" srcOrd="6" destOrd="0" presId="urn:microsoft.com/office/officeart/2005/8/layout/process4"/>
    <dgm:cxn modelId="{14E96975-6F79-A44D-AE05-5A0A1B52C10A}" type="presParOf" srcId="{7F73BE94-C27F-474A-863A-A917FC801764}" destId="{7B5BFFFD-A213-8540-A98F-D16F4526D8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BEECBB-CA8A-2447-9480-8FA024EA6FC6}" type="datetimeFigureOut">
              <a:rPr lang="en-US" smtClean="0"/>
              <a:t>2/13/14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19640F-C5BC-C149-9D0A-8EA48B724CFC}" type="slidenum">
              <a:rPr lang="en-US" smtClean="0"/>
              <a:t>‹#›</a:t>
            </a:fld>
            <a:endParaRPr lang="en-US"/>
          </a:p>
        </p:txBody>
      </p:sp>
    </p:spTree>
    <p:extLst>
      <p:ext uri="{BB962C8B-B14F-4D97-AF65-F5344CB8AC3E}">
        <p14:creationId xmlns:p14="http://schemas.microsoft.com/office/powerpoint/2010/main" val="218418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BFC2F-D073-4DE6-BBA8-1BAB317193FD}" type="datetimeFigureOut">
              <a:rPr lang="en-US" smtClean="0"/>
              <a:t>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08BB9-1179-49AB-A039-374F5F5C508F}" type="slidenum">
              <a:rPr lang="en-US" smtClean="0"/>
              <a:t>‹#›</a:t>
            </a:fld>
            <a:endParaRPr lang="en-US"/>
          </a:p>
        </p:txBody>
      </p:sp>
    </p:spTree>
    <p:extLst>
      <p:ext uri="{BB962C8B-B14F-4D97-AF65-F5344CB8AC3E}">
        <p14:creationId xmlns:p14="http://schemas.microsoft.com/office/powerpoint/2010/main" val="278022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a:t>
            </a:fld>
            <a:endParaRPr lang="en-US"/>
          </a:p>
        </p:txBody>
      </p:sp>
    </p:spTree>
    <p:extLst>
      <p:ext uri="{BB962C8B-B14F-4D97-AF65-F5344CB8AC3E}">
        <p14:creationId xmlns:p14="http://schemas.microsoft.com/office/powerpoint/2010/main" val="285215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where we are. Early phases of development of a large and complex field. When our servers are fast enough, we still won’t be there yet. There are more ways and directions for this field to grow. </a:t>
            </a:r>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552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solidFill>
              </a:rPr>
              <a:t>Data science is a new social technology – not just physical technology,</a:t>
            </a:r>
            <a:r>
              <a:rPr lang="en-US" baseline="0" dirty="0" smtClean="0">
                <a:solidFill>
                  <a:schemeClr val="accent5"/>
                </a:solidFill>
              </a:rPr>
              <a:t> but a social technology, involving how to incorporate the potential power of large data stores into </a:t>
            </a:r>
            <a:r>
              <a:rPr lang="en-US" b="1" baseline="0" dirty="0" smtClean="0">
                <a:solidFill>
                  <a:schemeClr val="accent5"/>
                </a:solidFill>
              </a:rPr>
              <a:t>meaningful action</a:t>
            </a:r>
            <a:r>
              <a:rPr lang="en-US" baseline="0" dirty="0" smtClean="0">
                <a:solidFill>
                  <a:schemeClr val="accent5"/>
                </a:solidFill>
              </a:rPr>
              <a:t>.</a:t>
            </a:r>
            <a:endParaRPr lang="en-US" dirty="0" smtClean="0">
              <a:solidFill>
                <a:schemeClr val="accent5"/>
              </a:solidFill>
            </a:endParaRPr>
          </a:p>
          <a:p>
            <a:endParaRPr lang="en-US" dirty="0" smtClean="0">
              <a:solidFill>
                <a:schemeClr val="accent5"/>
              </a:solidFill>
            </a:endParaRPr>
          </a:p>
          <a:p>
            <a:r>
              <a:rPr lang="en-US" dirty="0" smtClean="0">
                <a:solidFill>
                  <a:schemeClr val="accent5"/>
                </a:solidFill>
              </a:rPr>
              <a:t>Introduce diffusion of innovations – of the 100%</a:t>
            </a:r>
            <a:r>
              <a:rPr lang="en-US" baseline="0" dirty="0" smtClean="0">
                <a:solidFill>
                  <a:schemeClr val="accent5"/>
                </a:solidFill>
              </a:rPr>
              <a:t> of potential adopters. We are just at the beginning – we are the early adopters of this technology and we’re setting an example for everyone else. We, the people at this </a:t>
            </a:r>
            <a:r>
              <a:rPr lang="en-US" baseline="0" dirty="0" err="1" smtClean="0">
                <a:solidFill>
                  <a:schemeClr val="accent5"/>
                </a:solidFill>
              </a:rPr>
              <a:t>converence</a:t>
            </a:r>
            <a:r>
              <a:rPr lang="en-US" baseline="0" dirty="0" smtClean="0">
                <a:solidFill>
                  <a:schemeClr val="accent5"/>
                </a:solidFill>
              </a:rPr>
              <a:t>, are modeling behavior for every other company that will follow us.</a:t>
            </a:r>
          </a:p>
          <a:p>
            <a:endParaRPr lang="en-US" baseline="0" dirty="0" smtClean="0">
              <a:solidFill>
                <a:schemeClr val="accent5"/>
              </a:solidFill>
            </a:endParaRPr>
          </a:p>
          <a:p>
            <a:r>
              <a:rPr lang="en-US" baseline="0" dirty="0" smtClean="0">
                <a:solidFill>
                  <a:schemeClr val="accent5"/>
                </a:solidFill>
              </a:rPr>
              <a:t>As such we have a huge responsibility. We can crash this wave of adoption. </a:t>
            </a:r>
            <a:endParaRPr lang="en-US" dirty="0" smtClean="0">
              <a:solidFill>
                <a:schemeClr val="accent5"/>
              </a:solidFill>
            </a:endParaRPr>
          </a:p>
          <a:p>
            <a:endParaRPr lang="en-US" dirty="0" smtClean="0">
              <a:solidFill>
                <a:schemeClr val="accent5"/>
              </a:solidFill>
            </a:endParaRPr>
          </a:p>
          <a:p>
            <a:r>
              <a:rPr lang="en-US" dirty="0" smtClean="0">
                <a:solidFill>
                  <a:schemeClr val="accent5"/>
                </a:solidFill>
              </a:rPr>
              <a:t>[K2]</a:t>
            </a:r>
            <a:r>
              <a:rPr lang="en-US" baseline="0" dirty="0" smtClean="0">
                <a:solidFill>
                  <a:schemeClr val="accent5"/>
                </a:solidFill>
              </a:rPr>
              <a:t> Address the audience. </a:t>
            </a:r>
            <a:endParaRPr lang="en-US" dirty="0" smtClean="0">
              <a:solidFill>
                <a:schemeClr val="accent5"/>
              </a:solidFill>
            </a:endParaRPr>
          </a:p>
          <a:p>
            <a:pPr marL="628650" lvl="1" indent="-171450">
              <a:buFontTx/>
              <a:buChar char="-"/>
            </a:pPr>
            <a:r>
              <a:rPr lang="en-US" dirty="0" smtClean="0">
                <a:solidFill>
                  <a:schemeClr val="accent5"/>
                </a:solidFill>
              </a:rPr>
              <a:t>You’re not typical.</a:t>
            </a:r>
            <a:r>
              <a:rPr lang="en-US" baseline="0" dirty="0" smtClean="0">
                <a:solidFill>
                  <a:schemeClr val="accent5"/>
                </a:solidFill>
              </a:rPr>
              <a:t> </a:t>
            </a:r>
            <a:r>
              <a:rPr lang="en-US" dirty="0" smtClean="0">
                <a:solidFill>
                  <a:schemeClr val="accent5"/>
                </a:solidFill>
              </a:rPr>
              <a:t>This conference is full of the intellectual elite. </a:t>
            </a:r>
          </a:p>
          <a:p>
            <a:pPr marL="628650" lvl="1" indent="-171450">
              <a:buFontTx/>
              <a:buChar char="-"/>
            </a:pPr>
            <a:r>
              <a:rPr lang="en-US" dirty="0" smtClean="0">
                <a:solidFill>
                  <a:schemeClr val="accent5"/>
                </a:solidFill>
              </a:rPr>
              <a:t>We’re the different ones. We’re the cool kids. We’re the </a:t>
            </a:r>
            <a:r>
              <a:rPr lang="en-US" b="1" dirty="0" smtClean="0">
                <a:solidFill>
                  <a:schemeClr val="accent5"/>
                </a:solidFill>
              </a:rPr>
              <a:t>influencers</a:t>
            </a:r>
            <a:r>
              <a:rPr lang="en-US" dirty="0" smtClean="0">
                <a:solidFill>
                  <a:schemeClr val="accent5"/>
                </a:solidFill>
              </a:rPr>
              <a:t>. We’re the ones they’re</a:t>
            </a:r>
            <a:r>
              <a:rPr lang="en-US" baseline="0" dirty="0" smtClean="0">
                <a:solidFill>
                  <a:schemeClr val="accent5"/>
                </a:solidFill>
              </a:rPr>
              <a:t> trying to emulate. </a:t>
            </a:r>
          </a:p>
          <a:p>
            <a:pPr marL="628650" lvl="1" indent="-171450">
              <a:buFontTx/>
              <a:buChar char="-"/>
            </a:pPr>
            <a:r>
              <a:rPr lang="en-US" baseline="0" dirty="0" smtClean="0">
                <a:solidFill>
                  <a:schemeClr val="accent5"/>
                </a:solidFill>
              </a:rPr>
              <a:t>So everything we model here, is setting the tone </a:t>
            </a:r>
            <a:r>
              <a:rPr lang="en-US" b="1" baseline="0" dirty="0" smtClean="0">
                <a:solidFill>
                  <a:schemeClr val="accent5"/>
                </a:solidFill>
              </a:rPr>
              <a:t>for the future of data</a:t>
            </a:r>
            <a:r>
              <a:rPr lang="en-US" baseline="0" dirty="0" smtClean="0">
                <a:solidFill>
                  <a:schemeClr val="accent5"/>
                </a:solidFill>
              </a:rPr>
              <a:t>. </a:t>
            </a:r>
          </a:p>
          <a:p>
            <a:pPr marL="171450" indent="-171450">
              <a:buFontTx/>
              <a:buChar char="-"/>
            </a:pPr>
            <a:r>
              <a:rPr lang="en-US" dirty="0" smtClean="0">
                <a:solidFill>
                  <a:schemeClr val="accent5"/>
                </a:solidFill>
              </a:rPr>
              <a:t/>
            </a:r>
            <a:br>
              <a:rPr lang="en-US" dirty="0" smtClean="0">
                <a:solidFill>
                  <a:schemeClr val="accent5"/>
                </a:solidFill>
              </a:rPr>
            </a:br>
            <a:r>
              <a:rPr lang="en-US" dirty="0" smtClean="0">
                <a:solidFill>
                  <a:schemeClr val="accent5"/>
                </a:solidFill>
              </a:rPr>
              <a:t>-</a:t>
            </a:r>
            <a:r>
              <a:rPr lang="en-US" baseline="0" dirty="0" smtClean="0">
                <a:solidFill>
                  <a:schemeClr val="accent5"/>
                </a:solidFill>
              </a:rPr>
              <a:t> </a:t>
            </a:r>
            <a:r>
              <a:rPr lang="en-US" dirty="0" smtClean="0">
                <a:solidFill>
                  <a:schemeClr val="accent5"/>
                </a:solidFill>
              </a:rPr>
              <a:t>Everybody is trying to implement this right now. </a:t>
            </a:r>
            <a:br>
              <a:rPr lang="en-US" dirty="0" smtClean="0">
                <a:solidFill>
                  <a:schemeClr val="accent5"/>
                </a:solidFill>
              </a:rPr>
            </a:br>
            <a:r>
              <a:rPr lang="en-US" dirty="0" smtClean="0">
                <a:solidFill>
                  <a:schemeClr val="accent5"/>
                </a:solidFill>
              </a:rPr>
              <a:t/>
            </a:r>
            <a:br>
              <a:rPr lang="en-US" dirty="0" smtClean="0">
                <a:solidFill>
                  <a:schemeClr val="accent5"/>
                </a:solidFill>
              </a:rPr>
            </a:br>
            <a:r>
              <a:rPr lang="en-US" dirty="0" smtClean="0">
                <a:solidFill>
                  <a:schemeClr val="accent5"/>
                </a:solidFill>
              </a:rPr>
              <a:t>We’re talking about is data activism. Reaching out to the average person to make this a successfully adopted technology. We </a:t>
            </a:r>
            <a:r>
              <a:rPr lang="en-US" dirty="0" err="1" smtClean="0">
                <a:solidFill>
                  <a:schemeClr val="accent5"/>
                </a:solidFill>
              </a:rPr>
              <a:t>should’t</a:t>
            </a:r>
            <a:r>
              <a:rPr lang="en-US" dirty="0" smtClean="0">
                <a:solidFill>
                  <a:schemeClr val="accent5"/>
                </a:solidFill>
              </a:rPr>
              <a:t> increase the distance. </a:t>
            </a:r>
            <a:br>
              <a:rPr lang="en-US" dirty="0" smtClean="0">
                <a:solidFill>
                  <a:schemeClr val="accent5"/>
                </a:solidFill>
              </a:rPr>
            </a:br>
            <a:r>
              <a:rPr lang="en-US" dirty="0" smtClean="0">
                <a:solidFill>
                  <a:schemeClr val="accent5"/>
                </a:solidFill>
              </a:rPr>
              <a:t/>
            </a:r>
            <a:br>
              <a:rPr lang="en-US" dirty="0" smtClean="0">
                <a:solidFill>
                  <a:schemeClr val="accent5"/>
                </a:solidFill>
              </a:rPr>
            </a:br>
            <a:r>
              <a:rPr lang="en-US" dirty="0" smtClean="0">
                <a:solidFill>
                  <a:schemeClr val="accent5"/>
                </a:solidFill>
              </a:rPr>
              <a:t>EVANGELIZE AND EDUCATE.</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11</a:t>
            </a:fld>
            <a:endParaRPr lang="en-US"/>
          </a:p>
        </p:txBody>
      </p:sp>
    </p:spTree>
    <p:extLst>
      <p:ext uri="{BB962C8B-B14F-4D97-AF65-F5344CB8AC3E}">
        <p14:creationId xmlns:p14="http://schemas.microsoft.com/office/powerpoint/2010/main" val="126291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Big data is like </a:t>
            </a:r>
            <a:r>
              <a:rPr lang="en-US" sz="1200" b="1" kern="1200" dirty="0" smtClean="0">
                <a:solidFill>
                  <a:schemeClr val="tx1"/>
                </a:solidFill>
                <a:effectLst/>
                <a:latin typeface="+mn-lt"/>
                <a:ea typeface="+mn-ea"/>
                <a:cs typeface="+mn-cs"/>
              </a:rPr>
              <a:t>teenage sex</a:t>
            </a:r>
            <a:r>
              <a:rPr lang="en-US" sz="1200" b="0" kern="1200" dirty="0" smtClean="0">
                <a:solidFill>
                  <a:schemeClr val="tx1"/>
                </a:solidFill>
                <a:effectLst/>
                <a:latin typeface="+mn-lt"/>
                <a:ea typeface="+mn-ea"/>
                <a:cs typeface="+mn-cs"/>
              </a:rPr>
              <a:t>:</a:t>
            </a:r>
          </a:p>
          <a:p>
            <a:r>
              <a:rPr lang="en-US" sz="1200" b="0" kern="1200" dirty="0" smtClean="0">
                <a:solidFill>
                  <a:schemeClr val="tx1"/>
                </a:solidFill>
                <a:effectLst/>
                <a:latin typeface="+mn-lt"/>
                <a:ea typeface="+mn-ea"/>
                <a:cs typeface="+mn-cs"/>
              </a:rPr>
              <a:t>Everyone </a:t>
            </a:r>
            <a:r>
              <a:rPr lang="en-US" sz="1200" b="1" kern="1200" dirty="0" smtClean="0">
                <a:solidFill>
                  <a:schemeClr val="tx1"/>
                </a:solidFill>
                <a:effectLst/>
                <a:latin typeface="+mn-lt"/>
                <a:ea typeface="+mn-ea"/>
                <a:cs typeface="+mn-cs"/>
              </a:rPr>
              <a:t>talks </a:t>
            </a:r>
            <a:r>
              <a:rPr lang="en-US" sz="1200" b="0" kern="1200" dirty="0" smtClean="0">
                <a:solidFill>
                  <a:schemeClr val="tx1"/>
                </a:solidFill>
                <a:effectLst/>
                <a:latin typeface="+mn-lt"/>
                <a:ea typeface="+mn-ea"/>
                <a:cs typeface="+mn-cs"/>
              </a:rPr>
              <a:t>about it, </a:t>
            </a:r>
          </a:p>
          <a:p>
            <a:r>
              <a:rPr lang="en-US" sz="1200" b="0" kern="1200" dirty="0" smtClean="0">
                <a:solidFill>
                  <a:schemeClr val="tx1"/>
                </a:solidFill>
                <a:effectLst/>
                <a:latin typeface="+mn-lt"/>
                <a:ea typeface="+mn-ea"/>
                <a:cs typeface="+mn-cs"/>
              </a:rPr>
              <a:t>Nobody really </a:t>
            </a:r>
            <a:r>
              <a:rPr lang="en-US" sz="1200" b="1" kern="1200" dirty="0" smtClean="0">
                <a:solidFill>
                  <a:schemeClr val="tx1"/>
                </a:solidFill>
                <a:effectLst/>
                <a:latin typeface="+mn-lt"/>
                <a:ea typeface="+mn-ea"/>
                <a:cs typeface="+mn-cs"/>
              </a:rPr>
              <a:t>knows how </a:t>
            </a:r>
            <a:r>
              <a:rPr lang="en-US" sz="1200" b="0" kern="1200" dirty="0" smtClean="0">
                <a:solidFill>
                  <a:schemeClr val="tx1"/>
                </a:solidFill>
                <a:effectLst/>
                <a:latin typeface="+mn-lt"/>
                <a:ea typeface="+mn-ea"/>
                <a:cs typeface="+mn-cs"/>
              </a:rPr>
              <a:t>to do it, </a:t>
            </a:r>
          </a:p>
          <a:p>
            <a:r>
              <a:rPr lang="en-US" sz="1200" b="0" kern="1200" dirty="0" smtClean="0">
                <a:solidFill>
                  <a:schemeClr val="tx1"/>
                </a:solidFill>
                <a:effectLst/>
                <a:latin typeface="+mn-lt"/>
                <a:ea typeface="+mn-ea"/>
                <a:cs typeface="+mn-cs"/>
              </a:rPr>
              <a:t>Everyone thinks </a:t>
            </a:r>
            <a:r>
              <a:rPr lang="en-US" sz="1200" b="1" kern="1200" dirty="0" smtClean="0">
                <a:solidFill>
                  <a:schemeClr val="tx1"/>
                </a:solidFill>
                <a:effectLst/>
                <a:latin typeface="+mn-lt"/>
                <a:ea typeface="+mn-ea"/>
                <a:cs typeface="+mn-cs"/>
              </a:rPr>
              <a:t>everyone else </a:t>
            </a:r>
            <a:r>
              <a:rPr lang="en-US" sz="1200" b="0" kern="1200" dirty="0" smtClean="0">
                <a:solidFill>
                  <a:schemeClr val="tx1"/>
                </a:solidFill>
                <a:effectLst/>
                <a:latin typeface="+mn-lt"/>
                <a:ea typeface="+mn-ea"/>
                <a:cs typeface="+mn-cs"/>
              </a:rPr>
              <a:t>is doing it,</a:t>
            </a:r>
          </a:p>
          <a:p>
            <a:r>
              <a:rPr lang="en-US" sz="1200" b="0" kern="1200" dirty="0" smtClean="0">
                <a:solidFill>
                  <a:schemeClr val="tx1"/>
                </a:solidFill>
                <a:effectLst/>
                <a:latin typeface="+mn-lt"/>
                <a:ea typeface="+mn-ea"/>
                <a:cs typeface="+mn-cs"/>
              </a:rPr>
              <a:t>So everyone </a:t>
            </a:r>
            <a:r>
              <a:rPr lang="en-US" sz="1200" b="1" kern="1200" dirty="0" smtClean="0">
                <a:solidFill>
                  <a:schemeClr val="tx1"/>
                </a:solidFill>
                <a:effectLst/>
                <a:latin typeface="+mn-lt"/>
                <a:ea typeface="+mn-ea"/>
                <a:cs typeface="+mn-cs"/>
              </a:rPr>
              <a:t>claims </a:t>
            </a:r>
            <a:r>
              <a:rPr lang="en-US" sz="1200" b="0" kern="1200" dirty="0" smtClean="0">
                <a:solidFill>
                  <a:schemeClr val="tx1"/>
                </a:solidFill>
                <a:effectLst/>
                <a:latin typeface="+mn-lt"/>
                <a:ea typeface="+mn-ea"/>
                <a:cs typeface="+mn-cs"/>
              </a:rPr>
              <a:t>they are doing it...</a:t>
            </a:r>
          </a:p>
          <a:p>
            <a:endParaRPr lang="en-US" dirty="0" smtClean="0"/>
          </a:p>
          <a:p>
            <a:r>
              <a:rPr lang="en-US" dirty="0" smtClean="0"/>
              <a:t>Data</a:t>
            </a:r>
            <a:r>
              <a:rPr lang="en-US" baseline="0" dirty="0" smtClean="0"/>
              <a:t> science is described as a sexy job. And it is! It still is – the potential is great. </a:t>
            </a:r>
            <a:r>
              <a:rPr lang="en-US" dirty="0" smtClean="0"/>
              <a:t>But we all have the same problems. All of us! We’re all coming up against the same hurdles. </a:t>
            </a:r>
          </a:p>
          <a:p>
            <a:r>
              <a:rPr lang="en-US" dirty="0" smtClean="0"/>
              <a:t>We’re competitors</a:t>
            </a:r>
            <a:r>
              <a:rPr lang="en-US" baseline="0" dirty="0" smtClean="0"/>
              <a:t> in this space, and we’re all incented to perform for each other. To act as though we’re getting a lot of value out of our systems. But the big secret is that </a:t>
            </a:r>
            <a:r>
              <a:rPr lang="en-US" b="1" baseline="0" dirty="0" smtClean="0"/>
              <a:t>nobody is yet</a:t>
            </a:r>
            <a:r>
              <a:rPr lang="en-US" baseline="0" dirty="0" smtClean="0"/>
              <a:t>. </a:t>
            </a:r>
          </a:p>
          <a:p>
            <a:r>
              <a:rPr lang="en-US" baseline="0" dirty="0" smtClean="0"/>
              <a:t>We need to find ways to expose and communicate the complexities in the social implementation of data, so that we can model solving those problems for the world at large. Only thus, will data adoption be demonstrably worth the money, time, effort and learning curve. </a:t>
            </a:r>
          </a:p>
          <a:p>
            <a:endParaRPr lang="en-US" baseline="0" dirty="0" smtClean="0"/>
          </a:p>
          <a:p>
            <a:r>
              <a:rPr lang="en-US" sz="1200" i="1" dirty="0" smtClean="0">
                <a:solidFill>
                  <a:schemeClr val="tx1"/>
                </a:solidFill>
              </a:rPr>
              <a:t>“But how robust is his data pipeline?”</a:t>
            </a:r>
          </a:p>
          <a:p>
            <a:r>
              <a:rPr lang="en-US" dirty="0" smtClean="0"/>
              <a:t>---- ?</a:t>
            </a:r>
          </a:p>
          <a:p>
            <a:r>
              <a:rPr lang="en-US" dirty="0" smtClean="0"/>
              <a:t>Why? It’s not because data is an</a:t>
            </a:r>
            <a:r>
              <a:rPr lang="en-US" baseline="0" dirty="0" smtClean="0"/>
              <a:t> untested frontier. It’s that </a:t>
            </a:r>
            <a:r>
              <a:rPr lang="en-US" b="1" baseline="0" dirty="0" smtClean="0"/>
              <a:t>any</a:t>
            </a:r>
            <a:r>
              <a:rPr lang="en-US" baseline="0" dirty="0" smtClean="0"/>
              <a:t> research methodology involves a process of integration, as it creates a new systems feedback loop. </a:t>
            </a:r>
            <a:endParaRPr lang="en-US" dirty="0" smtClean="0"/>
          </a:p>
          <a:p>
            <a:r>
              <a:rPr lang="en-US" dirty="0" smtClean="0"/>
              <a:t>And that’s what data is. Data is not a </a:t>
            </a:r>
            <a:r>
              <a:rPr lang="en-US" b="1" dirty="0" smtClean="0"/>
              <a:t>technology.</a:t>
            </a:r>
            <a:r>
              <a:rPr lang="en-US" dirty="0" smtClean="0"/>
              <a:t> A </a:t>
            </a:r>
            <a:r>
              <a:rPr lang="en-US" b="1" dirty="0" smtClean="0"/>
              <a:t>research</a:t>
            </a:r>
            <a:r>
              <a:rPr lang="en-US" b="1" baseline="0" dirty="0" smtClean="0"/>
              <a:t> methodology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12</a:t>
            </a:fld>
            <a:endParaRPr lang="en-US"/>
          </a:p>
        </p:txBody>
      </p:sp>
    </p:spTree>
    <p:extLst>
      <p:ext uri="{BB962C8B-B14F-4D97-AF65-F5344CB8AC3E}">
        <p14:creationId xmlns:p14="http://schemas.microsoft.com/office/powerpoint/2010/main" val="126328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human factors</a:t>
            </a:r>
            <a:r>
              <a:rPr lang="en-US" sz="1200" b="1" kern="1200" baseline="0" dirty="0" smtClean="0">
                <a:solidFill>
                  <a:schemeClr val="tx1"/>
                </a:solidFill>
                <a:effectLst/>
                <a:latin typeface="+mn-lt"/>
                <a:ea typeface="+mn-ea"/>
                <a:cs typeface="+mn-cs"/>
              </a:rPr>
              <a:t> are what’s broken. I introduce the </a:t>
            </a:r>
            <a:r>
              <a:rPr lang="en-US" sz="1200" b="1" kern="1200" baseline="0" dirty="0" err="1" smtClean="0">
                <a:solidFill>
                  <a:schemeClr val="tx1"/>
                </a:solidFill>
                <a:effectLst/>
                <a:latin typeface="+mn-lt"/>
                <a:ea typeface="+mn-ea"/>
                <a:cs typeface="+mn-cs"/>
              </a:rPr>
              <a:t>intrerviews</a:t>
            </a:r>
            <a:r>
              <a:rPr lang="en-US" sz="1200" b="1" kern="1200" baseline="0" dirty="0" smtClean="0">
                <a:solidFill>
                  <a:schemeClr val="tx1"/>
                </a:solidFill>
                <a:effectLst/>
                <a:latin typeface="+mn-lt"/>
                <a:ea typeface="+mn-ea"/>
                <a:cs typeface="+mn-cs"/>
              </a:rPr>
              <a:t> I’ve been doing. Focus groups. What I hear.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K2</a:t>
            </a:r>
            <a:r>
              <a:rPr lang="en-US" sz="1200" b="1" kern="1200" baseline="0" dirty="0" smtClean="0">
                <a:solidFill>
                  <a:schemeClr val="tx1"/>
                </a:solidFill>
                <a:effectLst/>
                <a:latin typeface="+mn-lt"/>
                <a:ea typeface="+mn-ea"/>
                <a:cs typeface="+mn-cs"/>
              </a:rPr>
              <a:t> references other stuff from this general space. </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a:t>
            </a:r>
            <a:r>
              <a:rPr lang="en-US" sz="1200" kern="1200" baseline="0" dirty="0" smtClean="0">
                <a:solidFill>
                  <a:schemeClr val="tx1"/>
                </a:solidFill>
                <a:effectLst/>
                <a:latin typeface="+mn-lt"/>
                <a:ea typeface="+mn-ea"/>
                <a:cs typeface="+mn-cs"/>
              </a:rPr>
              <a:t> 2 Business people don’t know how to get value from big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an industry we have put huge investments in building the technology to process big data, and yet, people STILL don’t know how to use it</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5520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Problem 6:</a:t>
            </a:r>
            <a:r>
              <a:rPr lang="en-US" baseline="0" dirty="0" smtClean="0"/>
              <a:t> As an industry we talk about Data Science in a vacuum and there is little talk about why analysis are done or what people did with them, or even more importantly how to they help the company. </a:t>
            </a:r>
            <a:r>
              <a:rPr lang="en-US" sz="1200" b="0" dirty="0" smtClean="0">
                <a:ln w="22225">
                  <a:solidFill>
                    <a:schemeClr val="accent6">
                      <a:lumMod val="50000"/>
                    </a:schemeClr>
                  </a:solidFill>
                  <a:prstDash val="solid"/>
                </a:ln>
                <a:solidFill>
                  <a:schemeClr val="accent6">
                    <a:lumMod val="75000"/>
                  </a:schemeClr>
                </a:solidFill>
              </a:rPr>
              <a:t>We’re talking in a</a:t>
            </a:r>
            <a:r>
              <a:rPr lang="en-US" sz="1200" b="0" baseline="0" dirty="0" smtClean="0">
                <a:ln w="22225">
                  <a:solidFill>
                    <a:schemeClr val="accent6">
                      <a:lumMod val="50000"/>
                    </a:schemeClr>
                  </a:solidFill>
                  <a:prstDash val="solid"/>
                </a:ln>
                <a:solidFill>
                  <a:schemeClr val="accent6">
                    <a:lumMod val="75000"/>
                  </a:schemeClr>
                </a:solidFill>
              </a:rPr>
              <a:t> b</a:t>
            </a:r>
            <a:r>
              <a:rPr lang="en-US" sz="1200" b="0" dirty="0" smtClean="0">
                <a:ln w="22225">
                  <a:solidFill>
                    <a:schemeClr val="accent6">
                      <a:lumMod val="50000"/>
                    </a:schemeClr>
                  </a:solidFill>
                  <a:prstDash val="solid"/>
                </a:ln>
                <a:solidFill>
                  <a:schemeClr val="accent6">
                    <a:lumMod val="75000"/>
                  </a:schemeClr>
                </a:solidFill>
              </a:rPr>
              <a:t>ubble and nobody gets it.</a:t>
            </a:r>
          </a:p>
          <a:p>
            <a:endParaRPr lang="en-US" dirty="0" smtClean="0"/>
          </a:p>
          <a:p>
            <a:r>
              <a:rPr lang="en-US" dirty="0" smtClean="0"/>
              <a:t>We are teaching the rest of the industry how to use these techniques – we’re on stage for the world right now. But we’re only showing them how to use the</a:t>
            </a:r>
            <a:r>
              <a:rPr lang="en-US" baseline="0" dirty="0" smtClean="0"/>
              <a:t> physical technologies. We’re not demonstrating how to do them to </a:t>
            </a:r>
            <a:r>
              <a:rPr lang="en-US" b="1" baseline="0" dirty="0" smtClean="0"/>
              <a:t>accomplish change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14</a:t>
            </a:fld>
            <a:endParaRPr lang="en-US"/>
          </a:p>
        </p:txBody>
      </p:sp>
    </p:spTree>
    <p:extLst>
      <p:ext uri="{BB962C8B-B14F-4D97-AF65-F5344CB8AC3E}">
        <p14:creationId xmlns:p14="http://schemas.microsoft.com/office/powerpoint/2010/main" val="15589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"That's not data SCIENCE. That's just DATA." </a:t>
            </a:r>
          </a:p>
          <a:p>
            <a:r>
              <a:rPr lang="en-US" sz="1200" dirty="0" smtClean="0"/>
              <a:t>Science is the assertion</a:t>
            </a:r>
            <a:r>
              <a:rPr lang="en-US" sz="1200" baseline="0" dirty="0" smtClean="0"/>
              <a:t> of a testable hypothesis</a:t>
            </a:r>
            <a:r>
              <a:rPr lang="en-US" sz="1200" dirty="0" smtClean="0"/>
              <a:t>, </a:t>
            </a:r>
          </a:p>
          <a:p>
            <a:r>
              <a:rPr lang="en-US" sz="1200" dirty="0" smtClean="0"/>
              <a:t>followed by a cycle of validation</a:t>
            </a:r>
          </a:p>
          <a:p>
            <a:r>
              <a:rPr lang="en-US" sz="1200" baseline="0" dirty="0" smtClean="0"/>
              <a:t>In pursuit of usable </a:t>
            </a:r>
            <a:r>
              <a:rPr lang="en-US" sz="1200" b="1" baseline="0" dirty="0" smtClean="0"/>
              <a:t>theories</a:t>
            </a:r>
            <a:r>
              <a:rPr lang="en-US" sz="1200" baseline="0" dirty="0" smtClean="0"/>
              <a:t>.</a:t>
            </a:r>
          </a:p>
          <a:p>
            <a:endParaRPr lang="en-US" sz="1200" dirty="0" smtClean="0"/>
          </a:p>
          <a:p>
            <a:r>
              <a:rPr lang="en-US" sz="1200" dirty="0" smtClean="0"/>
              <a:t>***************</a:t>
            </a:r>
          </a:p>
          <a:p>
            <a:endParaRPr lang="en-US" sz="1200" dirty="0" smtClean="0"/>
          </a:p>
          <a:p>
            <a:r>
              <a:rPr lang="en-US" sz="1200" dirty="0" smtClean="0"/>
              <a:t>We’re fucking up this responsibility of setting an</a:t>
            </a:r>
            <a:r>
              <a:rPr lang="en-US" sz="1200" baseline="0" dirty="0" smtClean="0"/>
              <a:t> example – fucking up the responsibility of addressing the real problems that are making it hard to realize our data goals.</a:t>
            </a:r>
            <a:endParaRPr lang="en-US" sz="1200" dirty="0" smtClean="0"/>
          </a:p>
          <a:p>
            <a:endParaRPr lang="en-US" sz="1200" dirty="0" smtClean="0"/>
          </a:p>
          <a:p>
            <a:r>
              <a:rPr lang="en-US" sz="1200" dirty="0" smtClean="0"/>
              <a:t>What</a:t>
            </a:r>
            <a:r>
              <a:rPr lang="en-US" sz="1200" baseline="0" dirty="0" smtClean="0"/>
              <a:t> we have to do now, is </a:t>
            </a:r>
            <a:r>
              <a:rPr lang="en-US" sz="1200" b="1" baseline="0" dirty="0" smtClean="0"/>
              <a:t>buffer the effects of the hype cycle </a:t>
            </a:r>
            <a:r>
              <a:rPr lang="en-US" sz="1200" baseline="0" dirty="0" smtClean="0"/>
              <a:t>crash by showing value</a:t>
            </a:r>
          </a:p>
          <a:p>
            <a:r>
              <a:rPr lang="en-US" sz="1200" baseline="0" dirty="0" smtClean="0"/>
              <a:t>Take advantage of neighboring research disciplines which have been around for a while and </a:t>
            </a:r>
            <a:r>
              <a:rPr lang="en-US" sz="1200" b="1" baseline="0" dirty="0" smtClean="0"/>
              <a:t>learn from the past</a:t>
            </a:r>
            <a:r>
              <a:rPr lang="en-US" sz="1200" baseline="0" dirty="0" smtClean="0"/>
              <a:t>, </a:t>
            </a:r>
          </a:p>
          <a:p>
            <a:r>
              <a:rPr lang="en-US" sz="1200" baseline="0" dirty="0" smtClean="0"/>
              <a:t>And take leadership to </a:t>
            </a:r>
            <a:r>
              <a:rPr lang="en-US" sz="1200" b="1" baseline="0" dirty="0" smtClean="0"/>
              <a:t>set an example </a:t>
            </a:r>
            <a:r>
              <a:rPr lang="en-US" sz="1200" baseline="0" dirty="0" smtClean="0"/>
              <a:t>of the huge wave of adopters who are about to follow us in. </a:t>
            </a:r>
            <a:endParaRPr lang="en-US" sz="1200" dirty="0" smtClean="0"/>
          </a:p>
        </p:txBody>
      </p:sp>
      <p:sp>
        <p:nvSpPr>
          <p:cNvPr id="4" name="Slide Number Placeholder 3"/>
          <p:cNvSpPr>
            <a:spLocks noGrp="1"/>
          </p:cNvSpPr>
          <p:nvPr>
            <p:ph type="sldNum" sz="quarter" idx="10"/>
          </p:nvPr>
        </p:nvSpPr>
        <p:spPr/>
        <p:txBody>
          <a:bodyPr/>
          <a:lstStyle/>
          <a:p>
            <a:fld id="{914F6CCC-AA9E-4F86-877E-94C22BBAB04E}" type="slidenum">
              <a:rPr lang="en-US" smtClean="0"/>
              <a:t>15</a:t>
            </a:fld>
            <a:endParaRPr lang="en-US"/>
          </a:p>
        </p:txBody>
      </p:sp>
    </p:spTree>
    <p:extLst>
      <p:ext uri="{BB962C8B-B14F-4D97-AF65-F5344CB8AC3E}">
        <p14:creationId xmlns:p14="http://schemas.microsoft.com/office/powerpoint/2010/main" val="402744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Problem one – where</a:t>
            </a:r>
            <a:r>
              <a:rPr lang="en-US" sz="1200" kern="1200" baseline="0" dirty="0" smtClean="0">
                <a:solidFill>
                  <a:schemeClr val="tx1"/>
                </a:solidFill>
                <a:effectLst/>
                <a:latin typeface="+mn-lt"/>
                <a:ea typeface="+mn-ea"/>
                <a:cs typeface="+mn-cs"/>
              </a:rPr>
              <a:t> we are as an industry.  We are about to pay the price for the vast investment and the HYPE around data science</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55204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we take in the lessons from the neighboring social technologies of research and</a:t>
            </a:r>
            <a:r>
              <a:rPr lang="en-US" baseline="0" dirty="0" smtClean="0"/>
              <a:t> analysis, so that we can achieve our goals.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17</a:t>
            </a:fld>
            <a:endParaRPr lang="en-US"/>
          </a:p>
        </p:txBody>
      </p:sp>
    </p:spTree>
    <p:extLst>
      <p:ext uri="{BB962C8B-B14F-4D97-AF65-F5344CB8AC3E}">
        <p14:creationId xmlns:p14="http://schemas.microsoft.com/office/powerpoint/2010/main" val="2519910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we take in the lessons from the neighboring social technologies of research and</a:t>
            </a:r>
            <a:r>
              <a:rPr lang="en-US" baseline="0" dirty="0" smtClean="0"/>
              <a:t> analysis, so that we can achieve our goals.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18</a:t>
            </a:fld>
            <a:endParaRPr lang="en-US"/>
          </a:p>
        </p:txBody>
      </p:sp>
    </p:spTree>
    <p:extLst>
      <p:ext uri="{BB962C8B-B14F-4D97-AF65-F5344CB8AC3E}">
        <p14:creationId xmlns:p14="http://schemas.microsoft.com/office/powerpoint/2010/main" val="926719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19</a:t>
            </a:fld>
            <a:endParaRPr lang="en-US"/>
          </a:p>
        </p:txBody>
      </p:sp>
    </p:spTree>
    <p:extLst>
      <p:ext uri="{BB962C8B-B14F-4D97-AF65-F5344CB8AC3E}">
        <p14:creationId xmlns:p14="http://schemas.microsoft.com/office/powerpoint/2010/main" val="28624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society we're just getting used to big data </a:t>
            </a:r>
          </a:p>
          <a:p>
            <a:r>
              <a:rPr lang="en-US" sz="1200" kern="1200" dirty="0" smtClean="0">
                <a:solidFill>
                  <a:schemeClr val="tx1"/>
                </a:solidFill>
                <a:effectLst/>
                <a:latin typeface="+mn-lt"/>
                <a:ea typeface="+mn-ea"/>
                <a:cs typeface="+mn-cs"/>
              </a:rPr>
              <a:t>and we're also super excited about it. But when the wrapping is all the way off, this is how we'll see data: made of people.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talking about data anthropology, or what </a:t>
            </a:r>
            <a:r>
              <a:rPr lang="en-US" sz="1200" kern="1200" dirty="0" err="1" smtClean="0">
                <a:solidFill>
                  <a:schemeClr val="tx1"/>
                </a:solidFill>
                <a:effectLst/>
                <a:latin typeface="+mn-lt"/>
                <a:ea typeface="+mn-ea"/>
                <a:cs typeface="+mn-cs"/>
              </a:rPr>
              <a:t>Cameran</a:t>
            </a:r>
            <a:r>
              <a:rPr lang="en-US" sz="1200" kern="1200" dirty="0" smtClean="0">
                <a:solidFill>
                  <a:schemeClr val="tx1"/>
                </a:solidFill>
                <a:effectLst/>
                <a:latin typeface="+mn-lt"/>
                <a:ea typeface="+mn-ea"/>
                <a:cs typeface="+mn-cs"/>
              </a:rPr>
              <a:t> and I call "human factors in data adoption." </a:t>
            </a:r>
          </a:p>
          <a:p>
            <a:r>
              <a:rPr lang="en-US" sz="1200" kern="1200" dirty="0" smtClean="0">
                <a:solidFill>
                  <a:schemeClr val="tx1"/>
                </a:solidFill>
                <a:effectLst/>
                <a:latin typeface="+mn-lt"/>
                <a:ea typeface="+mn-ea"/>
                <a:cs typeface="+mn-cs"/>
              </a:rPr>
              <a:t>Yes, the dreaded human! Messy, error prone, imprecise humans. </a:t>
            </a:r>
          </a:p>
          <a:p>
            <a:r>
              <a:rPr lang="en-US" sz="1200" kern="1200" dirty="0" smtClean="0">
                <a:solidFill>
                  <a:schemeClr val="tx1"/>
                </a:solidFill>
                <a:effectLst/>
                <a:latin typeface="+mn-lt"/>
                <a:ea typeface="+mn-ea"/>
                <a:cs typeface="+mn-cs"/>
              </a:rPr>
              <a:t>We suffuse every part of big data. </a:t>
            </a:r>
          </a:p>
          <a:p>
            <a:r>
              <a:rPr lang="en-US" sz="1200" kern="1200" dirty="0" smtClean="0">
                <a:solidFill>
                  <a:schemeClr val="tx1"/>
                </a:solidFill>
                <a:effectLst/>
                <a:latin typeface="+mn-lt"/>
                <a:ea typeface="+mn-ea"/>
                <a:cs typeface="+mn-cs"/>
              </a:rPr>
              <a:t>Humans generate data, </a:t>
            </a:r>
          </a:p>
          <a:p>
            <a:r>
              <a:rPr lang="en-US" sz="1200" kern="1200" dirty="0" smtClean="0">
                <a:solidFill>
                  <a:schemeClr val="tx1"/>
                </a:solidFill>
                <a:effectLst/>
                <a:latin typeface="+mn-lt"/>
                <a:ea typeface="+mn-ea"/>
                <a:cs typeface="+mn-cs"/>
              </a:rPr>
              <a:t>which is used by and for humans to achieve human goals. Each step in the analysis process involves human interpretation, and all of the innate biases and errors we bring to everything we touch.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data, our tools pose problems that are, for sure, hard. </a:t>
            </a:r>
          </a:p>
          <a:p>
            <a:r>
              <a:rPr lang="en-US" sz="1200" kern="1200" dirty="0" smtClean="0">
                <a:solidFill>
                  <a:schemeClr val="tx1"/>
                </a:solidFill>
                <a:effectLst/>
                <a:latin typeface="+mn-lt"/>
                <a:ea typeface="+mn-ea"/>
                <a:cs typeface="+mn-cs"/>
              </a:rPr>
              <a:t>The messy human problems of data are way harder. </a:t>
            </a:r>
          </a:p>
          <a:p>
            <a:r>
              <a:rPr lang="en-US" sz="1200" kern="1200" dirty="0" smtClean="0">
                <a:solidFill>
                  <a:schemeClr val="tx1"/>
                </a:solidFill>
                <a:effectLst/>
                <a:latin typeface="+mn-lt"/>
                <a:ea typeface="+mn-ea"/>
                <a:cs typeface="+mn-cs"/>
              </a:rPr>
              <a:t>For some reason we spend a lot of time talking about the former, and almost no time talking about the humans that use the tools to do the real work. The full data ecosystem is both, working in tandem. </a:t>
            </a:r>
          </a:p>
          <a:p>
            <a:r>
              <a:rPr lang="en-US" sz="1200" kern="1200" dirty="0" smtClean="0">
                <a:solidFill>
                  <a:schemeClr val="tx1"/>
                </a:solidFill>
                <a:effectLst/>
                <a:latin typeface="+mn-lt"/>
                <a:ea typeface="+mn-ea"/>
                <a:cs typeface="+mn-cs"/>
              </a:rPr>
              <a:t>Each part of that ecosystem can and does break down, </a:t>
            </a:r>
          </a:p>
          <a:p>
            <a:r>
              <a:rPr lang="en-US" sz="1200" kern="1200" dirty="0" smtClean="0">
                <a:solidFill>
                  <a:schemeClr val="tx1"/>
                </a:solidFill>
                <a:effectLst/>
                <a:latin typeface="+mn-lt"/>
                <a:ea typeface="+mn-ea"/>
                <a:cs typeface="+mn-cs"/>
              </a:rPr>
              <a:t>so if we want data to work, we need to analyze and solve both the physical and human parts together.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Optional,</a:t>
            </a:r>
            <a:r>
              <a:rPr lang="en-US" sz="1200" kern="1200" baseline="0" dirty="0" smtClean="0">
                <a:solidFill>
                  <a:schemeClr val="tx1"/>
                </a:solidFill>
                <a:effectLst/>
                <a:latin typeface="+mn-lt"/>
                <a:ea typeface="+mn-ea"/>
                <a:cs typeface="+mn-cs"/>
              </a:rPr>
              <a:t> to parse down: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Combine your best algorithms and smartest data architecture, and what do you get? Without humans, you have an expensive, high tech brick.  Humans generate data, which is used by and for humans to achieve human goals. If you want your data department to earn its keep by showing real value, you must build your social systems as meticulously as you build your pipeline. </a:t>
            </a: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B708BB9-1179-49AB-A039-374F5F5C508F}" type="slidenum">
              <a:rPr lang="en-US" smtClean="0"/>
              <a:t>2</a:t>
            </a:fld>
            <a:endParaRPr lang="en-US"/>
          </a:p>
        </p:txBody>
      </p:sp>
    </p:spTree>
    <p:extLst>
      <p:ext uri="{BB962C8B-B14F-4D97-AF65-F5344CB8AC3E}">
        <p14:creationId xmlns:p14="http://schemas.microsoft.com/office/powerpoint/2010/main" val="38441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20</a:t>
            </a:fld>
            <a:endParaRPr lang="en-US"/>
          </a:p>
        </p:txBody>
      </p:sp>
    </p:spTree>
    <p:extLst>
      <p:ext uri="{BB962C8B-B14F-4D97-AF65-F5344CB8AC3E}">
        <p14:creationId xmlns:p14="http://schemas.microsoft.com/office/powerpoint/2010/main" val="304048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21</a:t>
            </a:fld>
            <a:endParaRPr lang="en-US"/>
          </a:p>
        </p:txBody>
      </p:sp>
    </p:spTree>
    <p:extLst>
      <p:ext uri="{BB962C8B-B14F-4D97-AF65-F5344CB8AC3E}">
        <p14:creationId xmlns:p14="http://schemas.microsoft.com/office/powerpoint/2010/main" val="179172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22</a:t>
            </a:fld>
            <a:endParaRPr lang="en-US"/>
          </a:p>
        </p:txBody>
      </p:sp>
    </p:spTree>
    <p:extLst>
      <p:ext uri="{BB962C8B-B14F-4D97-AF65-F5344CB8AC3E}">
        <p14:creationId xmlns:p14="http://schemas.microsoft.com/office/powerpoint/2010/main" val="1500675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we take in the lessons from the neighboring social technologies of research and</a:t>
            </a:r>
            <a:r>
              <a:rPr lang="en-US" baseline="0" dirty="0" smtClean="0"/>
              <a:t> analysis, so that we can achieve our goals. </a:t>
            </a:r>
          </a:p>
          <a:p>
            <a:endParaRPr lang="en-US" baseline="0" dirty="0" smtClean="0"/>
          </a:p>
          <a:p>
            <a:r>
              <a:rPr lang="en-US" baseline="0" dirty="0" smtClean="0"/>
              <a:t>We’re going to give you tools for solving these problems within our organization, </a:t>
            </a:r>
          </a:p>
          <a:p>
            <a:endParaRPr lang="en-US" baseline="0" dirty="0" smtClean="0"/>
          </a:p>
          <a:p>
            <a:r>
              <a:rPr lang="en-US" baseline="0" dirty="0" smtClean="0"/>
              <a:t>Then put out a call to action for startups, consultancies, talks, and changes we want to help bring about in the industry at large.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23</a:t>
            </a:fld>
            <a:endParaRPr lang="en-US"/>
          </a:p>
        </p:txBody>
      </p:sp>
    </p:spTree>
    <p:extLst>
      <p:ext uri="{BB962C8B-B14F-4D97-AF65-F5344CB8AC3E}">
        <p14:creationId xmlns:p14="http://schemas.microsoft.com/office/powerpoint/2010/main" val="4109738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24</a:t>
            </a:fld>
            <a:endParaRPr lang="en-US"/>
          </a:p>
        </p:txBody>
      </p:sp>
    </p:spTree>
    <p:extLst>
      <p:ext uri="{BB962C8B-B14F-4D97-AF65-F5344CB8AC3E}">
        <p14:creationId xmlns:p14="http://schemas.microsoft.com/office/powerpoint/2010/main" val="375529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SOME THOUGHTS ON HOW TO CONVEY</a:t>
            </a:r>
            <a:r>
              <a:rPr lang="en-US" sz="1200" kern="1200" baseline="0" dirty="0" smtClean="0">
                <a:solidFill>
                  <a:schemeClr val="tx1"/>
                </a:solidFill>
                <a:effectLst/>
                <a:latin typeface="+mn-lt"/>
                <a:ea typeface="+mn-ea"/>
                <a:cs typeface="+mn-cs"/>
              </a:rPr>
              <a:t>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Problem 5</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7519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a:t>
            </a:r>
            <a:r>
              <a:rPr lang="en-US" sz="1200" kern="1200" baseline="0" dirty="0" smtClean="0">
                <a:solidFill>
                  <a:schemeClr val="tx1"/>
                </a:solidFill>
                <a:effectLst/>
                <a:latin typeface="+mn-lt"/>
                <a:ea typeface="+mn-ea"/>
                <a:cs typeface="+mn-cs"/>
              </a:rPr>
              <a:t> 5</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[K2] HAHAHAHA…. This made me laugh out loud. Let’s keep it</a:t>
            </a:r>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50389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Still think I’m missing</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Data </a:t>
            </a:r>
            <a:r>
              <a:rPr lang="en-US" sz="1200" kern="1200" baseline="0" dirty="0" err="1" smtClean="0">
                <a:solidFill>
                  <a:schemeClr val="tx1"/>
                </a:solidFill>
                <a:effectLst/>
                <a:latin typeface="+mn-lt"/>
                <a:ea typeface="+mn-ea"/>
                <a:cs typeface="+mn-cs"/>
              </a:rPr>
              <a:t>Adv</a:t>
            </a:r>
            <a:r>
              <a:rPr lang="en-US" sz="1200" kern="1200" baseline="0" dirty="0" smtClean="0">
                <a:solidFill>
                  <a:schemeClr val="tx1"/>
                </a:solidFill>
                <a:effectLst/>
                <a:latin typeface="+mn-lt"/>
                <a:ea typeface="+mn-ea"/>
                <a:cs typeface="+mn-cs"/>
              </a:rPr>
              <a:t> / Leadership</a:t>
            </a:r>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2638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People</a:t>
            </a:r>
            <a:r>
              <a:rPr lang="en-US" sz="1200" kern="1200" baseline="0" dirty="0" smtClean="0">
                <a:solidFill>
                  <a:schemeClr val="tx1"/>
                </a:solidFill>
                <a:effectLst/>
                <a:latin typeface="+mn-lt"/>
                <a:ea typeface="+mn-ea"/>
                <a:cs typeface="+mn-cs"/>
              </a:rPr>
              <a:t> try to hire someone with all the skills and they don’t exist.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11973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[K2] The answer: </a:t>
            </a:r>
            <a:r>
              <a:rPr lang="en-US" b="1" dirty="0" smtClean="0"/>
              <a:t>CLUSTER THEM. </a:t>
            </a:r>
            <a:r>
              <a:rPr lang="en-US" b="0" dirty="0" smtClean="0"/>
              <a:t>This isn’t going to be a team full of people with </a:t>
            </a:r>
            <a:r>
              <a:rPr lang="en-US" b="1" dirty="0" smtClean="0"/>
              <a:t>identical roles. </a:t>
            </a:r>
            <a:r>
              <a:rPr lang="en-US" b="0" dirty="0" smtClean="0"/>
              <a:t>It’ll be a diverse team of people who play </a:t>
            </a:r>
            <a:r>
              <a:rPr lang="en-US" b="1" dirty="0" smtClean="0"/>
              <a:t>distinct, complimentary</a:t>
            </a:r>
            <a:r>
              <a:rPr lang="en-US" b="0" baseline="0" dirty="0" smtClean="0"/>
              <a:t> </a:t>
            </a:r>
            <a:r>
              <a:rPr lang="en-US" b="1" baseline="0" dirty="0" smtClean="0"/>
              <a:t>roles. </a:t>
            </a:r>
          </a:p>
          <a:p>
            <a:endParaRPr lang="en-US" b="1" baseline="0" dirty="0" smtClean="0"/>
          </a:p>
          <a:p>
            <a:r>
              <a:rPr lang="en-US" b="0" baseline="0" dirty="0" smtClean="0"/>
              <a:t>We’re talking about </a:t>
            </a:r>
            <a:r>
              <a:rPr lang="en-US" b="1" baseline="0" dirty="0" smtClean="0"/>
              <a:t>social design, </a:t>
            </a:r>
            <a:r>
              <a:rPr lang="en-US" b="0" baseline="0" dirty="0" smtClean="0"/>
              <a:t>which is an essential component of creating a useful team.</a:t>
            </a:r>
            <a:endParaRPr lang="en-US" b="0" dirty="0" smtClean="0"/>
          </a:p>
          <a:p>
            <a:endParaRPr lang="en-US" b="0" dirty="0" smtClean="0"/>
          </a:p>
          <a:p>
            <a:r>
              <a:rPr lang="en-US" b="0" dirty="0" smtClean="0"/>
              <a:t>This is a short slide to deliver the gag, then we start talking about roles in data science. </a:t>
            </a:r>
            <a:endParaRPr lang="en-US" b="0" dirty="0"/>
          </a:p>
        </p:txBody>
      </p:sp>
      <p:sp>
        <p:nvSpPr>
          <p:cNvPr id="4" name="Slide Number Placeholder 3"/>
          <p:cNvSpPr>
            <a:spLocks noGrp="1"/>
          </p:cNvSpPr>
          <p:nvPr>
            <p:ph type="sldNum" sz="quarter" idx="10"/>
          </p:nvPr>
        </p:nvSpPr>
        <p:spPr/>
        <p:txBody>
          <a:bodyPr/>
          <a:lstStyle/>
          <a:p>
            <a:fld id="{AB708BB9-1179-49AB-A039-374F5F5C508F}" type="slidenum">
              <a:rPr lang="en-US" smtClean="0"/>
              <a:t>30</a:t>
            </a:fld>
            <a:endParaRPr lang="en-US"/>
          </a:p>
        </p:txBody>
      </p:sp>
    </p:spTree>
    <p:extLst>
      <p:ext uri="{BB962C8B-B14F-4D97-AF65-F5344CB8AC3E}">
        <p14:creationId xmlns:p14="http://schemas.microsoft.com/office/powerpoint/2010/main" val="401763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 we want to talk her about the difference between recommender engines, vs like medical/environmental data exploration, vs data consumption</a:t>
            </a:r>
            <a:r>
              <a:rPr lang="en-US" baseline="0" dirty="0" smtClean="0"/>
              <a:t> as product research. </a:t>
            </a:r>
            <a:endParaRPr lang="en-US" dirty="0" smtClean="0"/>
          </a:p>
          <a:p>
            <a:endParaRPr lang="en-US" dirty="0" smtClean="0"/>
          </a:p>
          <a:p>
            <a:r>
              <a:rPr lang="en-US" dirty="0" smtClean="0"/>
              <a:t>These goals are the same goals we’ve always had in the business.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a:t>
            </a:fld>
            <a:endParaRPr lang="en-US"/>
          </a:p>
        </p:txBody>
      </p:sp>
    </p:spTree>
    <p:extLst>
      <p:ext uri="{BB962C8B-B14F-4D97-AF65-F5344CB8AC3E}">
        <p14:creationId xmlns:p14="http://schemas.microsoft.com/office/powerpoint/2010/main" val="1597664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{k2] The</a:t>
            </a:r>
            <a:r>
              <a:rPr lang="en-US" baseline="0" dirty="0" smtClean="0"/>
              <a:t> centrism of </a:t>
            </a:r>
            <a:r>
              <a:rPr lang="en-US" dirty="0" smtClean="0"/>
              <a:t>Pathologically false</a:t>
            </a:r>
          </a:p>
          <a:p>
            <a:endParaRPr lang="en-US" dirty="0" smtClean="0"/>
          </a:p>
          <a:p>
            <a:r>
              <a:rPr lang="en-US" dirty="0" smtClean="0"/>
              <a:t>Statisticians and computer scientists are well positioned to write the code</a:t>
            </a:r>
          </a:p>
          <a:p>
            <a:r>
              <a:rPr lang="en-US" dirty="0" smtClean="0"/>
              <a:t>But</a:t>
            </a:r>
            <a:r>
              <a:rPr lang="en-US" baseline="0" dirty="0" smtClean="0"/>
              <a:t> are not well positioned to perform the or</a:t>
            </a:r>
          </a:p>
          <a:p>
            <a:endParaRPr lang="en-US" baseline="0" dirty="0" smtClean="0"/>
          </a:p>
          <a:p>
            <a:r>
              <a:rPr lang="en-US" baseline="0" dirty="0" smtClean="0"/>
              <a:t>May reference verbal training – programs that are out there.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32</a:t>
            </a:fld>
            <a:endParaRPr lang="en-US"/>
          </a:p>
        </p:txBody>
      </p:sp>
    </p:spTree>
    <p:extLst>
      <p:ext uri="{BB962C8B-B14F-4D97-AF65-F5344CB8AC3E}">
        <p14:creationId xmlns:p14="http://schemas.microsoft.com/office/powerpoint/2010/main" val="2981196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Genevieve Bell?</a:t>
            </a:r>
          </a:p>
          <a:p>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mn-ea"/>
              </a:rPr>
              <a:t>Maybe joke about digging into data</a:t>
            </a:r>
          </a:p>
          <a:p>
            <a:endParaRPr lang="en-US" dirty="0" smtClean="0"/>
          </a:p>
          <a:p>
            <a:r>
              <a:rPr lang="en-US" dirty="0" smtClean="0"/>
              <a:t>Earnest undergrads</a:t>
            </a:r>
            <a:r>
              <a:rPr lang="en-US" baseline="0" dirty="0" smtClean="0"/>
              <a:t> who will never actually get paying jobs. And there’s some validity to that. If you want people to dig into your data to understand human behavior, pick these guys. </a:t>
            </a:r>
          </a:p>
          <a:p>
            <a:endParaRPr lang="en-US" baseline="0" dirty="0" smtClean="0"/>
          </a:p>
          <a:p>
            <a:r>
              <a:rPr lang="en-US" dirty="0" smtClean="0"/>
              <a:t>{k2] The centrism of Pathologically false</a:t>
            </a:r>
          </a:p>
          <a:p>
            <a:r>
              <a:rPr lang="en-US" dirty="0" smtClean="0"/>
              <a:t>Education: They won’t be any better able to solve the problems that we’re having, </a:t>
            </a:r>
            <a:r>
              <a:rPr lang="en-US" b="1" dirty="0" smtClean="0"/>
              <a:t>than we are right now. </a:t>
            </a:r>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33</a:t>
            </a:fld>
            <a:endParaRPr lang="en-US"/>
          </a:p>
        </p:txBody>
      </p:sp>
    </p:spTree>
    <p:extLst>
      <p:ext uri="{BB962C8B-B14F-4D97-AF65-F5344CB8AC3E}">
        <p14:creationId xmlns:p14="http://schemas.microsoft.com/office/powerpoint/2010/main" val="2572266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34</a:t>
            </a:fld>
            <a:endParaRPr lang="en-US"/>
          </a:p>
        </p:txBody>
      </p:sp>
    </p:spTree>
    <p:extLst>
      <p:ext uri="{BB962C8B-B14F-4D97-AF65-F5344CB8AC3E}">
        <p14:creationId xmlns:p14="http://schemas.microsoft.com/office/powerpoint/2010/main" val="3461092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35</a:t>
            </a:fld>
            <a:endParaRPr lang="en-US"/>
          </a:p>
        </p:txBody>
      </p:sp>
    </p:spTree>
    <p:extLst>
      <p:ext uri="{BB962C8B-B14F-4D97-AF65-F5344CB8AC3E}">
        <p14:creationId xmlns:p14="http://schemas.microsoft.com/office/powerpoint/2010/main" val="3935171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5: Another Slide </a:t>
            </a:r>
          </a:p>
          <a:p>
            <a:endParaRPr lang="en-US" dirty="0" smtClean="0"/>
          </a:p>
          <a:p>
            <a:r>
              <a:rPr lang="en-US" dirty="0" smtClean="0"/>
              <a:t>McKinsey</a:t>
            </a:r>
            <a:r>
              <a:rPr lang="en-US" baseline="0" dirty="0" smtClean="0"/>
              <a:t> – </a:t>
            </a:r>
            <a:r>
              <a:rPr lang="en-US" baseline="0" dirty="0" err="1" smtClean="0"/>
              <a:t>Manyika</a:t>
            </a:r>
            <a:r>
              <a:rPr lang="en-US" baseline="0" dirty="0" smtClean="0"/>
              <a:t> 2011</a:t>
            </a:r>
          </a:p>
          <a:p>
            <a:endParaRPr lang="en-US" baseline="0" dirty="0" smtClean="0"/>
          </a:p>
          <a:p>
            <a:r>
              <a:rPr lang="en-US" baseline="0" dirty="0" smtClean="0"/>
              <a:t>[K2] – This is setup for grouping them to get them into </a:t>
            </a:r>
            <a:r>
              <a:rPr lang="en-US" baseline="0" dirty="0" err="1" smtClean="0"/>
              <a:t>hireable</a:t>
            </a:r>
            <a:r>
              <a:rPr lang="en-US" baseline="0" dirty="0" smtClean="0"/>
              <a:t> clusters. Which is in and of itself setup for putting them into *trainable* clusters. </a:t>
            </a:r>
          </a:p>
          <a:p>
            <a:endParaRPr lang="en-US" baseline="0" dirty="0" smtClean="0"/>
          </a:p>
          <a:p>
            <a:r>
              <a:rPr lang="en-US" baseline="0" dirty="0" smtClean="0"/>
              <a:t>but where are you going to get them, right? You have to hire trained people for your team. But they don’t exist!</a:t>
            </a:r>
          </a:p>
        </p:txBody>
      </p:sp>
      <p:sp>
        <p:nvSpPr>
          <p:cNvPr id="4" name="Slide Number Placeholder 3"/>
          <p:cNvSpPr>
            <a:spLocks noGrp="1"/>
          </p:cNvSpPr>
          <p:nvPr>
            <p:ph type="sldNum" sz="quarter" idx="10"/>
          </p:nvPr>
        </p:nvSpPr>
        <p:spPr/>
        <p:txBody>
          <a:bodyPr/>
          <a:lstStyle/>
          <a:p>
            <a:fld id="{AB708BB9-1179-49AB-A039-374F5F5C508F}" type="slidenum">
              <a:rPr lang="en-US" smtClean="0"/>
              <a:t>36</a:t>
            </a:fld>
            <a:endParaRPr lang="en-US"/>
          </a:p>
        </p:txBody>
      </p:sp>
    </p:spTree>
    <p:extLst>
      <p:ext uri="{BB962C8B-B14F-4D97-AF65-F5344CB8AC3E}">
        <p14:creationId xmlns:p14="http://schemas.microsoft.com/office/powerpoint/2010/main" val="3756426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We’ve all heard the stats on the deficit</a:t>
            </a:r>
            <a:r>
              <a:rPr lang="en-US" sz="1200" baseline="0" dirty="0" smtClean="0">
                <a:solidFill>
                  <a:schemeClr val="tx1"/>
                </a:solidFill>
              </a:rPr>
              <a:t> of trained data scientists out there now, and projected for the future. </a:t>
            </a:r>
          </a:p>
          <a:p>
            <a:endParaRPr lang="en-US" sz="1200" baseline="0" dirty="0" smtClean="0">
              <a:solidFill>
                <a:schemeClr val="tx1"/>
              </a:solidFill>
            </a:endParaRPr>
          </a:p>
          <a:p>
            <a:r>
              <a:rPr lang="en-US" sz="1200" baseline="0" dirty="0" smtClean="0">
                <a:solidFill>
                  <a:schemeClr val="tx1"/>
                </a:solidFill>
              </a:rPr>
              <a:t>Even if you break down your team and job descriptions into achievable, </a:t>
            </a:r>
            <a:r>
              <a:rPr lang="en-US" sz="1200" baseline="0" dirty="0" err="1" smtClean="0">
                <a:solidFill>
                  <a:schemeClr val="tx1"/>
                </a:solidFill>
              </a:rPr>
              <a:t>interoperative</a:t>
            </a:r>
            <a:r>
              <a:rPr lang="en-US" sz="1200" baseline="0" dirty="0" smtClean="0">
                <a:solidFill>
                  <a:schemeClr val="tx1"/>
                </a:solidFill>
              </a:rPr>
              <a:t> roles, they’re all still going to need training. </a:t>
            </a:r>
          </a:p>
          <a:p>
            <a:endParaRPr lang="en-US" sz="1200" baseline="0" dirty="0" smtClean="0">
              <a:solidFill>
                <a:schemeClr val="tx1"/>
              </a:solidFill>
            </a:endParaRPr>
          </a:p>
          <a:p>
            <a:r>
              <a:rPr lang="en-US" sz="1200" dirty="0" smtClean="0">
                <a:solidFill>
                  <a:schemeClr val="tx1"/>
                </a:solidFill>
              </a:rPr>
              <a:t>There is literally </a:t>
            </a:r>
            <a:r>
              <a:rPr lang="en-US" sz="1200" dirty="0" smtClean="0">
                <a:solidFill>
                  <a:schemeClr val="accent5"/>
                </a:solidFill>
              </a:rPr>
              <a:t>only one way </a:t>
            </a:r>
            <a:r>
              <a:rPr lang="en-US" sz="1200" dirty="0" smtClean="0">
                <a:solidFill>
                  <a:schemeClr val="tx1"/>
                </a:solidFill>
              </a:rPr>
              <a:t>to get a trained data team soon.</a:t>
            </a:r>
            <a:r>
              <a:rPr lang="en-US" sz="1200" dirty="0" smtClean="0">
                <a:solidFill>
                  <a:schemeClr val="accent5"/>
                </a:solidFill>
              </a:rPr>
              <a:t> </a:t>
            </a:r>
          </a:p>
          <a:p>
            <a:endParaRPr lang="en-US" dirty="0" smtClean="0"/>
          </a:p>
          <a:p>
            <a:r>
              <a:rPr lang="en-US" dirty="0" smtClean="0"/>
              <a:t>You can hire no people, until</a:t>
            </a:r>
            <a:r>
              <a:rPr lang="en-US" baseline="0" dirty="0" smtClean="0"/>
              <a:t> the market produces a lot more trained people</a:t>
            </a:r>
          </a:p>
          <a:p>
            <a:r>
              <a:rPr lang="en-US" baseline="0" dirty="0" smtClean="0"/>
              <a:t>You can hire untrained people and leave them untrained</a:t>
            </a:r>
          </a:p>
          <a:p>
            <a:r>
              <a:rPr lang="en-US" baseline="0" dirty="0" smtClean="0"/>
              <a:t>You can hire untrained people with high potential and </a:t>
            </a:r>
            <a:r>
              <a:rPr lang="en-US" b="1" baseline="0" dirty="0" smtClean="0"/>
              <a:t>train them yourself</a:t>
            </a:r>
            <a:r>
              <a:rPr lang="en-US" baseline="0" dirty="0" smtClean="0"/>
              <a:t>. </a:t>
            </a:r>
            <a:endParaRPr lang="en-US" dirty="0" smtClean="0"/>
          </a:p>
          <a:p>
            <a:endParaRPr lang="en-US" dirty="0" smtClean="0"/>
          </a:p>
          <a:p>
            <a:r>
              <a:rPr lang="en-US" dirty="0" smtClean="0"/>
              <a:t>We need organizations to provide</a:t>
            </a:r>
            <a:r>
              <a:rPr lang="en-US" baseline="0" dirty="0" smtClean="0"/>
              <a:t> training in analytics and hard skills </a:t>
            </a:r>
            <a:r>
              <a:rPr lang="en-US" b="1" baseline="0" dirty="0" smtClean="0"/>
              <a:t>directly to organizations</a:t>
            </a:r>
            <a:r>
              <a:rPr lang="en-US" baseline="0" dirty="0" smtClean="0"/>
              <a:t>. This is a brilliant startup. If you want to do it, I will help you.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37</a:t>
            </a:fld>
            <a:endParaRPr lang="en-US"/>
          </a:p>
        </p:txBody>
      </p:sp>
    </p:spTree>
    <p:extLst>
      <p:ext uri="{BB962C8B-B14F-4D97-AF65-F5344CB8AC3E}">
        <p14:creationId xmlns:p14="http://schemas.microsoft.com/office/powerpoint/2010/main" val="900781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We’ve all heard the stats on the deficit</a:t>
            </a:r>
            <a:r>
              <a:rPr lang="en-US" sz="1200" baseline="0" dirty="0" smtClean="0">
                <a:solidFill>
                  <a:schemeClr val="tx1"/>
                </a:solidFill>
              </a:rPr>
              <a:t> of trained data scientists out there now, and projected for the future. </a:t>
            </a:r>
          </a:p>
          <a:p>
            <a:endParaRPr lang="en-US" sz="1200" baseline="0" dirty="0" smtClean="0">
              <a:solidFill>
                <a:schemeClr val="tx1"/>
              </a:solidFill>
            </a:endParaRPr>
          </a:p>
          <a:p>
            <a:r>
              <a:rPr lang="en-US" sz="1200" baseline="0" dirty="0" smtClean="0">
                <a:solidFill>
                  <a:schemeClr val="tx1"/>
                </a:solidFill>
              </a:rPr>
              <a:t>Even if you break down your team and job descriptions into achievable, </a:t>
            </a:r>
            <a:r>
              <a:rPr lang="en-US" sz="1200" baseline="0" dirty="0" err="1" smtClean="0">
                <a:solidFill>
                  <a:schemeClr val="tx1"/>
                </a:solidFill>
              </a:rPr>
              <a:t>interoperative</a:t>
            </a:r>
            <a:r>
              <a:rPr lang="en-US" sz="1200" baseline="0" dirty="0" smtClean="0">
                <a:solidFill>
                  <a:schemeClr val="tx1"/>
                </a:solidFill>
              </a:rPr>
              <a:t> roles, they’re all still going to need training. </a:t>
            </a:r>
          </a:p>
          <a:p>
            <a:endParaRPr lang="en-US" sz="1200" baseline="0" dirty="0" smtClean="0">
              <a:solidFill>
                <a:schemeClr val="tx1"/>
              </a:solidFill>
            </a:endParaRPr>
          </a:p>
          <a:p>
            <a:r>
              <a:rPr lang="en-US" sz="1200" dirty="0" smtClean="0">
                <a:solidFill>
                  <a:schemeClr val="tx1"/>
                </a:solidFill>
              </a:rPr>
              <a:t>There is literally </a:t>
            </a:r>
            <a:r>
              <a:rPr lang="en-US" sz="1200" dirty="0" smtClean="0">
                <a:solidFill>
                  <a:schemeClr val="accent5"/>
                </a:solidFill>
              </a:rPr>
              <a:t>only one way </a:t>
            </a:r>
            <a:r>
              <a:rPr lang="en-US" sz="1200" dirty="0" smtClean="0">
                <a:solidFill>
                  <a:schemeClr val="tx1"/>
                </a:solidFill>
              </a:rPr>
              <a:t>to get a trained data team soon.</a:t>
            </a:r>
            <a:r>
              <a:rPr lang="en-US" sz="1200" dirty="0" smtClean="0">
                <a:solidFill>
                  <a:schemeClr val="accent5"/>
                </a:solidFill>
              </a:rPr>
              <a:t> </a:t>
            </a:r>
          </a:p>
          <a:p>
            <a:endParaRPr lang="en-US" dirty="0" smtClean="0"/>
          </a:p>
          <a:p>
            <a:r>
              <a:rPr lang="en-US" dirty="0" smtClean="0"/>
              <a:t>You can hire no people, until</a:t>
            </a:r>
            <a:r>
              <a:rPr lang="en-US" baseline="0" dirty="0" smtClean="0"/>
              <a:t> the market produces a lot more trained people</a:t>
            </a:r>
          </a:p>
          <a:p>
            <a:r>
              <a:rPr lang="en-US" baseline="0" dirty="0" smtClean="0"/>
              <a:t>You can hire untrained people and leave them untrained</a:t>
            </a:r>
          </a:p>
          <a:p>
            <a:r>
              <a:rPr lang="en-US" baseline="0" dirty="0" smtClean="0"/>
              <a:t>You can hire untrained people with high potential and </a:t>
            </a:r>
            <a:r>
              <a:rPr lang="en-US" b="1" baseline="0" dirty="0" smtClean="0"/>
              <a:t>train them yourself</a:t>
            </a:r>
            <a:r>
              <a:rPr lang="en-US" baseline="0" dirty="0" smtClean="0"/>
              <a:t>. </a:t>
            </a:r>
            <a:endParaRPr lang="en-US" dirty="0" smtClean="0"/>
          </a:p>
          <a:p>
            <a:endParaRPr lang="en-US" dirty="0" smtClean="0"/>
          </a:p>
          <a:p>
            <a:r>
              <a:rPr lang="en-US" dirty="0" smtClean="0"/>
              <a:t>We need organizations to provide</a:t>
            </a:r>
            <a:r>
              <a:rPr lang="en-US" baseline="0" dirty="0" smtClean="0"/>
              <a:t> training in analytics and hard skills </a:t>
            </a:r>
            <a:r>
              <a:rPr lang="en-US" b="1" baseline="0" dirty="0" smtClean="0"/>
              <a:t>directly to organizations</a:t>
            </a:r>
            <a:r>
              <a:rPr lang="en-US" baseline="0" dirty="0" smtClean="0"/>
              <a:t>. This is a brilliant startup. If you want to do it, I will help you.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38</a:t>
            </a:fld>
            <a:endParaRPr lang="en-US"/>
          </a:p>
        </p:txBody>
      </p:sp>
    </p:spTree>
    <p:extLst>
      <p:ext uri="{BB962C8B-B14F-4D97-AF65-F5344CB8AC3E}">
        <p14:creationId xmlns:p14="http://schemas.microsoft.com/office/powerpoint/2010/main" val="3193395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We’ve all heard the stats on the deficit</a:t>
            </a:r>
            <a:r>
              <a:rPr lang="en-US" sz="1200" baseline="0" dirty="0" smtClean="0">
                <a:solidFill>
                  <a:schemeClr val="tx1"/>
                </a:solidFill>
              </a:rPr>
              <a:t> of trained data scientists out there now, and projected for the future. </a:t>
            </a:r>
          </a:p>
          <a:p>
            <a:endParaRPr lang="en-US" sz="1200" baseline="0" dirty="0" smtClean="0">
              <a:solidFill>
                <a:schemeClr val="tx1"/>
              </a:solidFill>
            </a:endParaRPr>
          </a:p>
          <a:p>
            <a:r>
              <a:rPr lang="en-US" sz="1200" baseline="0" dirty="0" smtClean="0">
                <a:solidFill>
                  <a:schemeClr val="tx1"/>
                </a:solidFill>
              </a:rPr>
              <a:t>I can’t tell you how many companies I’ve talked to that would rather search for six months for a person, than take a person with potential and </a:t>
            </a:r>
            <a:r>
              <a:rPr lang="en-US" sz="1200" b="1" baseline="0" dirty="0" smtClean="0">
                <a:solidFill>
                  <a:schemeClr val="tx1"/>
                </a:solidFill>
              </a:rPr>
              <a:t>train them </a:t>
            </a:r>
            <a:r>
              <a:rPr lang="en-US" sz="1200" baseline="0" dirty="0" smtClean="0">
                <a:solidFill>
                  <a:schemeClr val="tx1"/>
                </a:solidFill>
              </a:rPr>
              <a:t>for three months. </a:t>
            </a:r>
          </a:p>
          <a:p>
            <a:endParaRPr lang="en-US" sz="1200" baseline="0" dirty="0" smtClean="0">
              <a:solidFill>
                <a:schemeClr val="tx1"/>
              </a:solidFill>
            </a:endParaRPr>
          </a:p>
          <a:p>
            <a:r>
              <a:rPr lang="en-US" sz="1200" baseline="0" dirty="0" smtClean="0">
                <a:solidFill>
                  <a:schemeClr val="tx1"/>
                </a:solidFill>
              </a:rPr>
              <a:t>Even if you break down your team and job descriptions into achievable, </a:t>
            </a:r>
            <a:r>
              <a:rPr lang="en-US" sz="1200" baseline="0" dirty="0" err="1" smtClean="0">
                <a:solidFill>
                  <a:schemeClr val="tx1"/>
                </a:solidFill>
              </a:rPr>
              <a:t>interoperative</a:t>
            </a:r>
            <a:r>
              <a:rPr lang="en-US" sz="1200" baseline="0" dirty="0" smtClean="0">
                <a:solidFill>
                  <a:schemeClr val="tx1"/>
                </a:solidFill>
              </a:rPr>
              <a:t> roles, they’re all still going to need training. </a:t>
            </a:r>
          </a:p>
          <a:p>
            <a:endParaRPr lang="en-US" sz="1200" baseline="0" dirty="0" smtClean="0">
              <a:solidFill>
                <a:schemeClr val="tx1"/>
              </a:solidFill>
            </a:endParaRPr>
          </a:p>
          <a:p>
            <a:r>
              <a:rPr lang="en-US" sz="1200" dirty="0" smtClean="0">
                <a:solidFill>
                  <a:schemeClr val="tx1"/>
                </a:solidFill>
              </a:rPr>
              <a:t>There is literally </a:t>
            </a:r>
            <a:r>
              <a:rPr lang="en-US" sz="1200" dirty="0" smtClean="0">
                <a:solidFill>
                  <a:schemeClr val="accent5"/>
                </a:solidFill>
              </a:rPr>
              <a:t>only one way </a:t>
            </a:r>
            <a:r>
              <a:rPr lang="en-US" sz="1200" dirty="0" smtClean="0">
                <a:solidFill>
                  <a:schemeClr val="tx1"/>
                </a:solidFill>
              </a:rPr>
              <a:t>to get a trained data team soon.</a:t>
            </a:r>
            <a:r>
              <a:rPr lang="en-US" sz="1200" dirty="0" smtClean="0">
                <a:solidFill>
                  <a:schemeClr val="accent5"/>
                </a:solidFill>
              </a:rPr>
              <a:t> </a:t>
            </a:r>
          </a:p>
          <a:p>
            <a:endParaRPr lang="en-US" dirty="0" smtClean="0"/>
          </a:p>
          <a:p>
            <a:r>
              <a:rPr lang="en-US" dirty="0" smtClean="0"/>
              <a:t>You can hire no people, until</a:t>
            </a:r>
            <a:r>
              <a:rPr lang="en-US" baseline="0" dirty="0" smtClean="0"/>
              <a:t> the market produces a lot more trained people</a:t>
            </a:r>
          </a:p>
          <a:p>
            <a:r>
              <a:rPr lang="en-US" baseline="0" dirty="0" smtClean="0"/>
              <a:t>You can hire untrained people and leave them untrained</a:t>
            </a:r>
          </a:p>
          <a:p>
            <a:r>
              <a:rPr lang="en-US" baseline="0" dirty="0" smtClean="0"/>
              <a:t>You can hire untrained people with high potential and </a:t>
            </a:r>
            <a:r>
              <a:rPr lang="en-US" b="1" baseline="0" dirty="0" smtClean="0"/>
              <a:t>train them yourself</a:t>
            </a:r>
            <a:r>
              <a:rPr lang="en-US" baseline="0" dirty="0" smtClean="0"/>
              <a:t>. </a:t>
            </a:r>
            <a:endParaRPr lang="en-US" dirty="0" smtClean="0"/>
          </a:p>
          <a:p>
            <a:endParaRPr lang="en-US" dirty="0" smtClean="0"/>
          </a:p>
          <a:p>
            <a:r>
              <a:rPr lang="en-US" dirty="0" smtClean="0"/>
              <a:t>We need organizations to provide</a:t>
            </a:r>
            <a:r>
              <a:rPr lang="en-US" baseline="0" dirty="0" smtClean="0"/>
              <a:t> training in analytics and hard skills </a:t>
            </a:r>
            <a:r>
              <a:rPr lang="en-US" b="1" baseline="0" dirty="0" smtClean="0"/>
              <a:t>directly to organizations</a:t>
            </a:r>
            <a:r>
              <a:rPr lang="en-US" baseline="0" dirty="0" smtClean="0"/>
              <a:t>. This is a brilliant startup. If you want to do it, I will help you.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39</a:t>
            </a:fld>
            <a:endParaRPr lang="en-US"/>
          </a:p>
        </p:txBody>
      </p:sp>
    </p:spTree>
    <p:extLst>
      <p:ext uri="{BB962C8B-B14F-4D97-AF65-F5344CB8AC3E}">
        <p14:creationId xmlns:p14="http://schemas.microsoft.com/office/powerpoint/2010/main" val="1364507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rPr>
              <a:t>TEACH PEOPLE THAT GET RESEARCH / DATA HOW TO USE THE TOOLS</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LOADS OF CLASSES FOR THAT</a:t>
            </a:r>
          </a:p>
          <a:p>
            <a:endParaRPr lang="en-US" b="1" dirty="0" smtClean="0"/>
          </a:p>
          <a:p>
            <a:r>
              <a:rPr lang="en-US" b="1" dirty="0" smtClean="0"/>
              <a:t>But train them in what?</a:t>
            </a:r>
          </a:p>
          <a:p>
            <a:endParaRPr lang="en-US" dirty="0" smtClean="0"/>
          </a:p>
          <a:p>
            <a:r>
              <a:rPr lang="en-US" dirty="0" smtClean="0"/>
              <a:t>First bullet: use “come back again” metaphor. Working with a woman who was a BRILLIANT programmer. </a:t>
            </a:r>
          </a:p>
          <a:p>
            <a:endParaRPr lang="en-US" dirty="0" smtClean="0"/>
          </a:p>
          <a:p>
            <a:r>
              <a:rPr lang="en-US" dirty="0" smtClean="0"/>
              <a:t>We spent </a:t>
            </a:r>
            <a:r>
              <a:rPr lang="en-US" b="1" dirty="0" smtClean="0"/>
              <a:t>days </a:t>
            </a:r>
            <a:r>
              <a:rPr lang="en-US" dirty="0" smtClean="0"/>
              <a:t>taking about it until I found out</a:t>
            </a:r>
            <a:r>
              <a:rPr lang="en-US" baseline="0" dirty="0" smtClean="0"/>
              <a:t> about it</a:t>
            </a:r>
            <a:r>
              <a:rPr lang="en-US" dirty="0" smtClean="0"/>
              <a:t>.</a:t>
            </a:r>
            <a:r>
              <a:rPr lang="en-US" baseline="0" dirty="0" smtClean="0"/>
              <a:t> Development time. How much wasted money, chasing a solution based on a spurious conclusion? It made my </a:t>
            </a:r>
            <a:r>
              <a:rPr lang="en-US" b="1" baseline="0" dirty="0" smtClean="0"/>
              <a:t>eyes bleed</a:t>
            </a:r>
            <a:r>
              <a:rPr lang="en-US" baseline="0" dirty="0" smtClean="0"/>
              <a:t>. </a:t>
            </a:r>
            <a:endParaRPr lang="en-US" dirty="0" smtClean="0"/>
          </a:p>
          <a:p>
            <a:endParaRPr lang="en-US" dirty="0" smtClean="0"/>
          </a:p>
          <a:p>
            <a:r>
              <a:rPr lang="en-US" dirty="0" smtClean="0"/>
              <a:t>* Correlation is not causation</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40</a:t>
            </a:fld>
            <a:endParaRPr lang="en-US"/>
          </a:p>
        </p:txBody>
      </p:sp>
    </p:spTree>
    <p:extLst>
      <p:ext uri="{BB962C8B-B14F-4D97-AF65-F5344CB8AC3E}">
        <p14:creationId xmlns:p14="http://schemas.microsoft.com/office/powerpoint/2010/main" val="1498781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Liken intelligence analysis to </a:t>
            </a:r>
          </a:p>
          <a:p>
            <a:endParaRPr lang="en-US" dirty="0" smtClean="0"/>
          </a:p>
          <a:p>
            <a:r>
              <a:rPr lang="en-US" dirty="0" smtClean="0"/>
              <a:t>Even</a:t>
            </a:r>
            <a:r>
              <a:rPr lang="en-US" baseline="0" dirty="0" smtClean="0"/>
              <a:t> mention </a:t>
            </a:r>
            <a:r>
              <a:rPr lang="en-US" baseline="0" dirty="0" err="1" smtClean="0"/>
              <a:t>Palantir</a:t>
            </a:r>
            <a:r>
              <a:rPr lang="en-US" baseline="0" dirty="0" smtClean="0"/>
              <a:t>. Blowing people’s minds by implying that there will always </a:t>
            </a:r>
            <a:r>
              <a:rPr lang="en-US" baseline="0" dirty="0" err="1" smtClean="0"/>
              <a:t>beb</a:t>
            </a:r>
            <a:r>
              <a:rPr lang="en-US" baseline="0" dirty="0" smtClean="0"/>
              <a:t> humans involved in conducting analysis. You’re not just paying for buggy data tools, you’re also paying for buggy data people. They’re expensive too. So read the user’s manual!!</a:t>
            </a:r>
            <a:endParaRPr lang="en-US" dirty="0" smtClean="0"/>
          </a:p>
          <a:p>
            <a:endParaRPr lang="en-US" dirty="0" smtClean="0"/>
          </a:p>
          <a:p>
            <a:r>
              <a:rPr lang="en-US" dirty="0" smtClean="0"/>
              <a:t>Free, on internet, CIA. </a:t>
            </a:r>
          </a:p>
          <a:p>
            <a:endParaRPr lang="en-US" dirty="0" smtClean="0"/>
          </a:p>
          <a:p>
            <a:r>
              <a:rPr lang="en-US" dirty="0" smtClean="0"/>
              <a:t>Slight coverage of what intelligence analysis is. The issues they face, and why they’re relevant. </a:t>
            </a:r>
          </a:p>
          <a:p>
            <a:endParaRPr lang="en-US" dirty="0" smtClean="0"/>
          </a:p>
          <a:p>
            <a:r>
              <a:rPr lang="en-US" dirty="0" smtClean="0"/>
              <a:t>Table of</a:t>
            </a:r>
            <a:r>
              <a:rPr lang="en-US" baseline="0" dirty="0" smtClean="0"/>
              <a:t> contents of the book. </a:t>
            </a:r>
          </a:p>
          <a:p>
            <a:r>
              <a:rPr lang="en-US" baseline="0" dirty="0" smtClean="0"/>
              <a:t>Don’t just train the people doing the analysis. Train the people who will be consuming it. Everyone in the organization of tomorrow is going to be consuming data. They should all know how to do so without drawing unsubstantiated conclusions that lead to your product getting worse!</a:t>
            </a:r>
            <a:endParaRPr lang="en-US" dirty="0" smtClean="0"/>
          </a:p>
          <a:p>
            <a:endParaRPr lang="en-US" dirty="0" smtClean="0"/>
          </a:p>
          <a:p>
            <a:r>
              <a:rPr lang="en-US" dirty="0" smtClean="0"/>
              <a:t>https://www.cia.gov/library/center-for-the-study-of-intelligence/csi-publications/books-and-monographs/psychology-of-intelligence-analysis/</a:t>
            </a:r>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41</a:t>
            </a:fld>
            <a:endParaRPr lang="en-US"/>
          </a:p>
        </p:txBody>
      </p:sp>
    </p:spTree>
    <p:extLst>
      <p:ext uri="{BB962C8B-B14F-4D97-AF65-F5344CB8AC3E}">
        <p14:creationId xmlns:p14="http://schemas.microsoft.com/office/powerpoint/2010/main" val="177905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There are two players in that game. </a:t>
            </a:r>
          </a:p>
          <a:p>
            <a:r>
              <a:rPr lang="en-US" sz="1200" i="0" kern="1200" dirty="0" smtClean="0">
                <a:solidFill>
                  <a:schemeClr val="tx1"/>
                </a:solidFill>
                <a:effectLst/>
                <a:latin typeface="+mn-lt"/>
                <a:ea typeface="+mn-ea"/>
                <a:cs typeface="+mn-cs"/>
              </a:rPr>
              <a:t>On the left hand, there’s the data scientists;</a:t>
            </a:r>
            <a:r>
              <a:rPr lang="en-US" sz="1200" i="0" kern="1200" baseline="0" dirty="0" smtClean="0">
                <a:solidFill>
                  <a:schemeClr val="tx1"/>
                </a:solidFill>
                <a:effectLst/>
                <a:latin typeface="+mn-lt"/>
                <a:ea typeface="+mn-ea"/>
                <a:cs typeface="+mn-cs"/>
              </a:rPr>
              <a:t> on the right, the company who hires them.</a:t>
            </a:r>
          </a:p>
          <a:p>
            <a:r>
              <a:rPr lang="en-US" sz="1200" i="0" kern="1200" baseline="0" dirty="0" smtClean="0">
                <a:solidFill>
                  <a:schemeClr val="tx1"/>
                </a:solidFill>
                <a:effectLst/>
                <a:latin typeface="+mn-lt"/>
                <a:ea typeface="+mn-ea"/>
                <a:cs typeface="+mn-cs"/>
              </a:rPr>
              <a:t>We are each part of a broad organization that must operate in tandem to achieve our goal of having actionable insights that have a direct impact on the organization, making data science a financially sustainable aspect of a company. </a:t>
            </a:r>
          </a:p>
        </p:txBody>
      </p:sp>
      <p:sp>
        <p:nvSpPr>
          <p:cNvPr id="4" name="Slide Number Placeholder 3"/>
          <p:cNvSpPr>
            <a:spLocks noGrp="1"/>
          </p:cNvSpPr>
          <p:nvPr>
            <p:ph type="sldNum" sz="quarter" idx="10"/>
          </p:nvPr>
        </p:nvSpPr>
        <p:spPr/>
        <p:txBody>
          <a:bodyPr/>
          <a:lstStyle/>
          <a:p>
            <a:fld id="{AB708BB9-1179-49AB-A039-374F5F5C508F}" type="slidenum">
              <a:rPr lang="en-US" smtClean="0"/>
              <a:t>4</a:t>
            </a:fld>
            <a:endParaRPr lang="en-US"/>
          </a:p>
        </p:txBody>
      </p:sp>
    </p:spTree>
    <p:extLst>
      <p:ext uri="{BB962C8B-B14F-4D97-AF65-F5344CB8AC3E}">
        <p14:creationId xmlns:p14="http://schemas.microsoft.com/office/powerpoint/2010/main" val="3436254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42</a:t>
            </a:fld>
            <a:endParaRPr lang="en-US"/>
          </a:p>
        </p:txBody>
      </p:sp>
    </p:spTree>
    <p:extLst>
      <p:ext uri="{BB962C8B-B14F-4D97-AF65-F5344CB8AC3E}">
        <p14:creationId xmlns:p14="http://schemas.microsoft.com/office/powerpoint/2010/main" val="2668727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43</a:t>
            </a:fld>
            <a:endParaRPr lang="en-US"/>
          </a:p>
        </p:txBody>
      </p:sp>
    </p:spTree>
    <p:extLst>
      <p:ext uri="{BB962C8B-B14F-4D97-AF65-F5344CB8AC3E}">
        <p14:creationId xmlns:p14="http://schemas.microsoft.com/office/powerpoint/2010/main" val="2248589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44</a:t>
            </a:fld>
            <a:endParaRPr lang="en-US"/>
          </a:p>
        </p:txBody>
      </p:sp>
    </p:spTree>
    <p:extLst>
      <p:ext uri="{BB962C8B-B14F-4D97-AF65-F5344CB8AC3E}">
        <p14:creationId xmlns:p14="http://schemas.microsoft.com/office/powerpoint/2010/main" val="2813826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45</a:t>
            </a:fld>
            <a:endParaRPr lang="en-US"/>
          </a:p>
        </p:txBody>
      </p:sp>
    </p:spTree>
    <p:extLst>
      <p:ext uri="{BB962C8B-B14F-4D97-AF65-F5344CB8AC3E}">
        <p14:creationId xmlns:p14="http://schemas.microsoft.com/office/powerpoint/2010/main" val="2500035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“boiling the ocean”. I have been here. Hundreds of people.</a:t>
            </a:r>
            <a:r>
              <a:rPr lang="en-US" baseline="0" dirty="0" smtClean="0"/>
              <a:t> I have solved this problem. Here is what I learned. </a:t>
            </a:r>
            <a:endParaRPr lang="en-US" dirty="0" smtClean="0"/>
          </a:p>
          <a:p>
            <a:endParaRPr lang="en-US" dirty="0" smtClean="0"/>
          </a:p>
          <a:p>
            <a:r>
              <a:rPr lang="en-US" dirty="0" smtClean="0"/>
              <a:t>“Not being reactive – instead, being</a:t>
            </a:r>
            <a:r>
              <a:rPr lang="en-US" baseline="0" dirty="0" smtClean="0"/>
              <a:t> the leader of the research &amp; product insights effort. </a:t>
            </a:r>
            <a:endParaRPr lang="en-US" dirty="0" smtClean="0"/>
          </a:p>
          <a:p>
            <a:endParaRPr lang="en-US" dirty="0" smtClean="0"/>
          </a:p>
          <a:p>
            <a:r>
              <a:rPr lang="en-US" dirty="0" smtClean="0"/>
              <a:t>Which means talking about</a:t>
            </a:r>
            <a:r>
              <a:rPr lang="en-US" baseline="0" dirty="0" smtClean="0"/>
              <a:t> prioritization, which means having priorities. This is how we get into goals (priorities) and questions (how to best pursue and satisfy the goals). Data is the third step:  </a:t>
            </a:r>
          </a:p>
          <a:p>
            <a:endParaRPr lang="en-US" baseline="0" dirty="0" smtClean="0"/>
          </a:p>
          <a:p>
            <a:r>
              <a:rPr lang="en-US" baseline="0" dirty="0" smtClean="0"/>
              <a:t>We don’t have more business questions. We have more data to answer them. </a:t>
            </a:r>
          </a:p>
          <a:p>
            <a:endParaRPr lang="en-US" baseline="0" dirty="0" smtClean="0"/>
          </a:p>
          <a:p>
            <a:r>
              <a:rPr lang="en-US" baseline="0" dirty="0" smtClean="0"/>
              <a:t>The potential number of things you can look into is so much greater than it used to be, that prioritizing them is orders of magnitude more important. </a:t>
            </a:r>
          </a:p>
          <a:p>
            <a:endParaRPr lang="en-US" baseline="0" dirty="0" smtClean="0"/>
          </a:p>
          <a:p>
            <a:r>
              <a:rPr lang="en-US" baseline="0" dirty="0" smtClean="0"/>
              <a:t>Or create an infinitely expanding team of people you can’t find, who are expensive, and who waste their time on analysis that provides no business value.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you're not prioritizing your requests, your assessment of needed headcount will be heavily skewed. Potential financial value out of each hire should be quantifiable, based on potential financial benefit over a year. </a:t>
            </a:r>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46</a:t>
            </a:fld>
            <a:endParaRPr lang="en-US"/>
          </a:p>
        </p:txBody>
      </p:sp>
    </p:spTree>
    <p:extLst>
      <p:ext uri="{BB962C8B-B14F-4D97-AF65-F5344CB8AC3E}">
        <p14:creationId xmlns:p14="http://schemas.microsoft.com/office/powerpoint/2010/main" val="2792312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First he identifies the goal of the factory.</a:t>
            </a:r>
            <a:r>
              <a:rPr lang="en-US" baseline="0" dirty="0" smtClean="0"/>
              <a:t>  Don’t let the simple-ness of the statement trip you up here … The goal of the factory is to make money</a:t>
            </a:r>
          </a:p>
          <a:p>
            <a:pPr marL="171450" indent="-171450">
              <a:buFontTx/>
              <a:buChar char="-"/>
            </a:pPr>
            <a:r>
              <a:rPr lang="en-US" baseline="0" dirty="0" smtClean="0"/>
              <a:t>And the goals of your company is to make money</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47</a:t>
            </a:fld>
            <a:endParaRPr lang="en-US"/>
          </a:p>
        </p:txBody>
      </p:sp>
    </p:spTree>
    <p:extLst>
      <p:ext uri="{BB962C8B-B14F-4D97-AF65-F5344CB8AC3E}">
        <p14:creationId xmlns:p14="http://schemas.microsoft.com/office/powerpoint/2010/main" val="608778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a:t>
            </a:r>
            <a:r>
              <a:rPr lang="en-US" baseline="0" dirty="0" smtClean="0"/>
              <a:t> there are two ways to do this, right?</a:t>
            </a:r>
          </a:p>
          <a:p>
            <a:pPr marL="171450" indent="-171450">
              <a:buFontTx/>
              <a:buChar char="-"/>
            </a:pPr>
            <a:r>
              <a:rPr lang="en-US" baseline="0" dirty="0" smtClean="0"/>
              <a:t>Increase revenue </a:t>
            </a:r>
          </a:p>
          <a:p>
            <a:pPr marL="171450" indent="-171450">
              <a:buFontTx/>
              <a:buChar char="-"/>
            </a:pPr>
            <a:r>
              <a:rPr lang="en-US" baseline="0" dirty="0" smtClean="0"/>
              <a:t>Or decrease cost</a:t>
            </a:r>
          </a:p>
          <a:p>
            <a:pPr marL="171450" indent="-171450">
              <a:buFontTx/>
              <a:buChar char="-"/>
            </a:pPr>
            <a:endParaRPr lang="en-US" baseline="0" dirty="0" smtClean="0"/>
          </a:p>
          <a:p>
            <a:pPr marL="171450" indent="-171450">
              <a:buFontTx/>
              <a:buChar char="-"/>
            </a:pPr>
            <a:r>
              <a:rPr lang="en-US" baseline="0" dirty="0" smtClean="0"/>
              <a:t>While sometimes we do need to cost cut.  Even if our costs are $0 we still make no money if our revenue is $0</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48</a:t>
            </a:fld>
            <a:endParaRPr lang="en-US"/>
          </a:p>
        </p:txBody>
      </p:sp>
    </p:spTree>
    <p:extLst>
      <p:ext uri="{BB962C8B-B14F-4D97-AF65-F5344CB8AC3E}">
        <p14:creationId xmlns:p14="http://schemas.microsoft.com/office/powerpoint/2010/main" val="947506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FFFFFF"/>
                </a:solidFill>
                <a:latin typeface="Chalkduster"/>
                <a:cs typeface="Chalkduster"/>
              </a:rPr>
              <a:t>Increase the number of </a:t>
            </a:r>
            <a:r>
              <a:rPr lang="en-US" sz="1200" b="1" dirty="0" smtClean="0">
                <a:solidFill>
                  <a:schemeClr val="accent5"/>
                </a:solidFill>
                <a:latin typeface="Chalkduster"/>
                <a:cs typeface="Chalkduster"/>
              </a:rPr>
              <a:t>customers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FFFFFF"/>
                </a:solidFill>
                <a:latin typeface="Chalkduster"/>
                <a:cs typeface="Chalkduster"/>
              </a:rPr>
              <a:t>Increase </a:t>
            </a:r>
            <a:r>
              <a:rPr lang="en-US" sz="1200" b="1" dirty="0" smtClean="0">
                <a:solidFill>
                  <a:srgbClr val="4BACC6"/>
                </a:solidFill>
                <a:latin typeface="Chalkduster"/>
                <a:cs typeface="Chalkduster"/>
              </a:rPr>
              <a:t>renewal rates</a:t>
            </a:r>
            <a:r>
              <a:rPr lang="en-US" sz="1200" dirty="0" smtClean="0">
                <a:solidFill>
                  <a:srgbClr val="4BACC6"/>
                </a:solidFill>
                <a:latin typeface="Chalkduster"/>
                <a:cs typeface="Chalkduster"/>
              </a:rPr>
              <a:t> </a:t>
            </a:r>
            <a:r>
              <a:rPr lang="en-US" sz="1200" dirty="0" smtClean="0">
                <a:solidFill>
                  <a:srgbClr val="FFFFFF"/>
                </a:solidFill>
                <a:latin typeface="Chalkduster"/>
                <a:cs typeface="Chalkduster"/>
              </a:rPr>
              <a:t>/   </a:t>
            </a:r>
            <a:r>
              <a:rPr lang="en-US" sz="1200" b="1" dirty="0" smtClean="0">
                <a:solidFill>
                  <a:srgbClr val="4BACC6"/>
                </a:solidFill>
                <a:latin typeface="Chalkduster"/>
                <a:cs typeface="Chalkduster"/>
              </a:rPr>
              <a:t>frequency</a:t>
            </a:r>
            <a:r>
              <a:rPr lang="en-US" sz="1200" dirty="0" smtClean="0">
                <a:solidFill>
                  <a:srgbClr val="4BACC6"/>
                </a:solidFill>
                <a:latin typeface="Chalkduster"/>
                <a:cs typeface="Chalkduster"/>
              </a:rPr>
              <a:t> </a:t>
            </a:r>
            <a:r>
              <a:rPr lang="en-US" sz="1200" dirty="0" smtClean="0">
                <a:solidFill>
                  <a:srgbClr val="FFFFFF"/>
                </a:solidFill>
                <a:latin typeface="Chalkduster"/>
                <a:cs typeface="Chalkduster"/>
              </a:rPr>
              <a:t>of purchase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FFFFFF"/>
                </a:solidFill>
                <a:latin typeface="Chalkduster"/>
                <a:cs typeface="Chalkduster"/>
              </a:rPr>
              <a:t>Sell </a:t>
            </a:r>
            <a:r>
              <a:rPr lang="en-US" sz="1200" b="1" dirty="0" smtClean="0">
                <a:solidFill>
                  <a:srgbClr val="4BACC6"/>
                </a:solidFill>
                <a:latin typeface="Chalkduster"/>
                <a:cs typeface="Chalkduster"/>
              </a:rPr>
              <a:t>more skews </a:t>
            </a:r>
            <a:r>
              <a:rPr lang="en-US" sz="1200" dirty="0" smtClean="0">
                <a:solidFill>
                  <a:srgbClr val="FFFFFF"/>
                </a:solidFill>
                <a:latin typeface="Chalkduster"/>
                <a:cs typeface="Chalkduster"/>
              </a:rPr>
              <a:t>to customers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FFFFFF"/>
                </a:solidFill>
                <a:latin typeface="Chalkduster"/>
                <a:cs typeface="Chalkduster"/>
              </a:rPr>
              <a:t>Increase the unit </a:t>
            </a:r>
            <a:r>
              <a:rPr lang="en-US" sz="1200" b="1" dirty="0" smtClean="0">
                <a:solidFill>
                  <a:srgbClr val="4BACC6"/>
                </a:solidFill>
                <a:latin typeface="Chalkduster"/>
                <a:cs typeface="Chalkduster"/>
              </a:rPr>
              <a:t>price</a:t>
            </a:r>
            <a:endParaRPr lang="en-US" sz="1200" dirty="0" smtClean="0">
              <a:solidFill>
                <a:srgbClr val="FFFFFF"/>
              </a:solidFill>
              <a:latin typeface="Chalkduster"/>
              <a:cs typeface="Chalkduster"/>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solidFill>
                <a:srgbClr val="FFFFFF"/>
              </a:solidFill>
              <a:latin typeface="Chalkduster"/>
              <a:cs typeface="Chalkduster"/>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smtClean="0">
              <a:solidFill>
                <a:schemeClr val="accent5"/>
              </a:solidFill>
              <a:latin typeface="Chalkduster"/>
              <a:cs typeface="Chalkduster"/>
            </a:endParaRPr>
          </a:p>
          <a:p>
            <a:endParaRPr lang="en-US" dirty="0" smtClean="0"/>
          </a:p>
          <a:p>
            <a:endParaRPr lang="en-US" dirty="0" smtClean="0"/>
          </a:p>
          <a:p>
            <a:endParaRPr lang="en-US" dirty="0" smtClean="0"/>
          </a:p>
          <a:p>
            <a:r>
              <a:rPr lang="en-US" dirty="0" smtClean="0"/>
              <a:t>Types of software companies</a:t>
            </a:r>
          </a:p>
          <a:p>
            <a:r>
              <a:rPr lang="en-US" dirty="0" smtClean="0"/>
              <a:t>E-commerce</a:t>
            </a:r>
          </a:p>
          <a:p>
            <a:r>
              <a:rPr lang="en-US" dirty="0" smtClean="0"/>
              <a:t>2 sided market place</a:t>
            </a:r>
          </a:p>
          <a:p>
            <a:r>
              <a:rPr lang="en-US" dirty="0" err="1" smtClean="0"/>
              <a:t>SaaS</a:t>
            </a:r>
            <a:r>
              <a:rPr lang="en-US" dirty="0" smtClean="0"/>
              <a:t> (B2B</a:t>
            </a:r>
            <a:r>
              <a:rPr lang="en-US" baseline="0" dirty="0" smtClean="0"/>
              <a:t> or B2C)</a:t>
            </a:r>
            <a:endParaRPr lang="en-US" dirty="0" smtClean="0"/>
          </a:p>
          <a:p>
            <a:r>
              <a:rPr lang="en-US" dirty="0" smtClean="0"/>
              <a:t>Mobile Apps</a:t>
            </a:r>
          </a:p>
          <a:p>
            <a:r>
              <a:rPr lang="en-US" dirty="0" smtClean="0"/>
              <a:t>User- generated</a:t>
            </a:r>
            <a:r>
              <a:rPr lang="en-US" baseline="0" dirty="0" smtClean="0"/>
              <a:t> content</a:t>
            </a:r>
          </a:p>
          <a:p>
            <a:r>
              <a:rPr lang="en-US" baseline="0" dirty="0" smtClean="0"/>
              <a:t>Media</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49</a:t>
            </a:fld>
            <a:endParaRPr lang="en-US"/>
          </a:p>
        </p:txBody>
      </p:sp>
    </p:spTree>
    <p:extLst>
      <p:ext uri="{BB962C8B-B14F-4D97-AF65-F5344CB8AC3E}">
        <p14:creationId xmlns:p14="http://schemas.microsoft.com/office/powerpoint/2010/main" val="1032492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dirty="0" smtClean="0">
                <a:latin typeface="+mn-lt"/>
                <a:ea typeface="+mn-ea"/>
              </a:rPr>
              <a:t>Process</a:t>
            </a:r>
          </a:p>
          <a:p>
            <a:pPr algn="l"/>
            <a:endParaRPr lang="en-US" sz="1000" dirty="0" smtClean="0"/>
          </a:p>
          <a:p>
            <a:pPr marL="457200" indent="-457200" algn="l">
              <a:buAutoNum type="arabicPeriod"/>
            </a:pPr>
            <a:r>
              <a:rPr lang="en-US" sz="1200" dirty="0" smtClean="0"/>
              <a:t>Translate each </a:t>
            </a:r>
            <a:r>
              <a:rPr lang="en-US" sz="1200" dirty="0" smtClean="0">
                <a:solidFill>
                  <a:schemeClr val="accent5"/>
                </a:solidFill>
              </a:rPr>
              <a:t>revenue driver </a:t>
            </a:r>
            <a:r>
              <a:rPr lang="en-US" sz="1200" dirty="0" smtClean="0"/>
              <a:t>into a </a:t>
            </a:r>
            <a:r>
              <a:rPr lang="en-US" sz="1200" dirty="0" smtClean="0">
                <a:solidFill>
                  <a:schemeClr val="accent5"/>
                </a:solidFill>
              </a:rPr>
              <a:t>metric</a:t>
            </a:r>
          </a:p>
          <a:p>
            <a:pPr marL="457200" indent="-457200" algn="l">
              <a:buAutoNum type="arabicPeriod" startAt="2"/>
            </a:pPr>
            <a:r>
              <a:rPr lang="en-US" sz="1200" dirty="0" smtClean="0"/>
              <a:t>Identify the factors / metrics that </a:t>
            </a:r>
            <a:r>
              <a:rPr lang="en-US" sz="1200" dirty="0" smtClean="0">
                <a:solidFill>
                  <a:schemeClr val="accent5"/>
                </a:solidFill>
              </a:rPr>
              <a:t>impact each revenue driver</a:t>
            </a:r>
            <a:r>
              <a:rPr lang="en-US" sz="1200" dirty="0" smtClean="0"/>
              <a:t> at a high level</a:t>
            </a:r>
          </a:p>
          <a:p>
            <a:pPr marL="457200" indent="-457200" algn="l">
              <a:buAutoNum type="arabicPeriod" startAt="2"/>
            </a:pPr>
            <a:r>
              <a:rPr lang="en-US" sz="1200" dirty="0" smtClean="0"/>
              <a:t>Teach your organization how to interpret each of these metrics and WHY they are important</a:t>
            </a:r>
          </a:p>
          <a:p>
            <a:pPr marL="457200" indent="-457200" algn="l">
              <a:buAutoNum type="arabicPeriod" startAt="2"/>
            </a:pPr>
            <a:r>
              <a:rPr lang="en-US" sz="1200" dirty="0" smtClean="0"/>
              <a:t>Continue to track and partner with team to identify areas of opportunity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50</a:t>
            </a:fld>
            <a:endParaRPr lang="en-US"/>
          </a:p>
        </p:txBody>
      </p:sp>
    </p:spTree>
    <p:extLst>
      <p:ext uri="{BB962C8B-B14F-4D97-AF65-F5344CB8AC3E}">
        <p14:creationId xmlns:p14="http://schemas.microsoft.com/office/powerpoint/2010/main" val="2019768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is small bandwidth and it </a:t>
            </a:r>
            <a:r>
              <a:rPr lang="en-US" b="1" baseline="0" dirty="0" smtClean="0"/>
              <a:t>requires context</a:t>
            </a:r>
            <a:r>
              <a:rPr lang="en-US" baseline="0" dirty="0" smtClean="0"/>
              <a:t>. Low bandwidth social technology. </a:t>
            </a:r>
          </a:p>
          <a:p>
            <a:endParaRPr lang="en-US" baseline="0" dirty="0" smtClean="0"/>
          </a:p>
          <a:p>
            <a:r>
              <a:rPr lang="en-US" baseline="0" dirty="0" smtClean="0"/>
              <a:t>Once you have your hypothesis, you have to ask yourself what the best way is to answer that.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51</a:t>
            </a:fld>
            <a:endParaRPr lang="en-US"/>
          </a:p>
        </p:txBody>
      </p:sp>
    </p:spTree>
    <p:extLst>
      <p:ext uri="{BB962C8B-B14F-4D97-AF65-F5344CB8AC3E}">
        <p14:creationId xmlns:p14="http://schemas.microsoft.com/office/powerpoint/2010/main" val="41064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trying to highlight problems here – scope out the issues</a:t>
            </a:r>
            <a:r>
              <a:rPr lang="en-US" baseline="0" dirty="0" smtClean="0"/>
              <a:t> as a preface to how it’s actually an easy and intuitive fix.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a:t>
            </a:fld>
            <a:endParaRPr lang="en-US"/>
          </a:p>
        </p:txBody>
      </p:sp>
    </p:spTree>
    <p:extLst>
      <p:ext uri="{BB962C8B-B14F-4D97-AF65-F5344CB8AC3E}">
        <p14:creationId xmlns:p14="http://schemas.microsoft.com/office/powerpoint/2010/main" val="3307460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[K2] Can display these one at a time. There’s a narrative behind each</a:t>
            </a:r>
            <a:r>
              <a:rPr lang="en-US" baseline="0" dirty="0" smtClean="0"/>
              <a:t> one. This can take a few minutes.</a:t>
            </a:r>
            <a:r>
              <a:rPr lang="en-US" dirty="0" smtClean="0"/>
              <a:t> K2</a:t>
            </a:r>
            <a:r>
              <a:rPr lang="en-US" baseline="0" dirty="0" smtClean="0"/>
              <a:t> can take this segment easy. </a:t>
            </a:r>
            <a:endParaRPr lang="en-US" dirty="0" smtClean="0"/>
          </a:p>
          <a:p>
            <a:r>
              <a:rPr lang="en-US" dirty="0" smtClean="0"/>
              <a:t>Don’t treat it like a </a:t>
            </a:r>
            <a:r>
              <a:rPr lang="en-US" b="1" dirty="0" smtClean="0"/>
              <a:t>data project</a:t>
            </a:r>
            <a:r>
              <a:rPr lang="en-US" dirty="0" smtClean="0"/>
              <a:t>. Treat it like a </a:t>
            </a:r>
            <a:r>
              <a:rPr lang="en-US" b="1" dirty="0" smtClean="0"/>
              <a:t>research project. </a:t>
            </a:r>
            <a:endParaRPr lang="en-US" dirty="0" smtClean="0"/>
          </a:p>
          <a:p>
            <a:r>
              <a:rPr lang="en-US" baseline="0" dirty="0" err="1" smtClean="0"/>
              <a:t>Threshhold</a:t>
            </a:r>
            <a:r>
              <a:rPr lang="en-US" baseline="0" dirty="0" smtClean="0"/>
              <a:t> for action is the first time we see a number</a:t>
            </a:r>
          </a:p>
          <a:p>
            <a:r>
              <a:rPr lang="en-US" baseline="0" dirty="0" smtClean="0"/>
              <a:t>Ask yourself, is it repeatable. </a:t>
            </a:r>
          </a:p>
          <a:p>
            <a:endParaRPr lang="en-US" baseline="0" dirty="0" smtClean="0"/>
          </a:p>
          <a:p>
            <a:r>
              <a:rPr lang="en-US" b="1" baseline="0" dirty="0" smtClean="0"/>
              <a:t>Justify new headcount goes here. </a:t>
            </a:r>
          </a:p>
          <a:p>
            <a:endParaRPr lang="en-US" baseline="0" dirty="0" smtClean="0"/>
          </a:p>
          <a:p>
            <a:r>
              <a:rPr lang="en-US" dirty="0" smtClean="0"/>
              <a:t>K2 goes into something here about doing the diligence of how the data’s going to be used. </a:t>
            </a:r>
            <a:r>
              <a:rPr lang="en-US" dirty="0" smtClean="0">
                <a:solidFill>
                  <a:schemeClr val="accent5"/>
                </a:solidFill>
              </a:rPr>
              <a:t>Numerical </a:t>
            </a:r>
            <a:r>
              <a:rPr lang="en-US" dirty="0" err="1" smtClean="0">
                <a:solidFill>
                  <a:schemeClr val="accent5"/>
                </a:solidFill>
              </a:rPr>
              <a:t>threadhold</a:t>
            </a:r>
            <a:r>
              <a:rPr lang="en-US" dirty="0" smtClean="0">
                <a:solidFill>
                  <a:schemeClr val="accent5"/>
                </a:solidFill>
              </a:rPr>
              <a:t> for action</a:t>
            </a:r>
            <a:r>
              <a:rPr lang="en-US" dirty="0" smtClean="0"/>
              <a:t>, and whether folks have the *power* to act. </a:t>
            </a:r>
          </a:p>
          <a:p>
            <a:r>
              <a:rPr lang="en-US" dirty="0" smtClean="0"/>
              <a:t>Start out with a scenario where you answer the toolbar question – what’s your threshold for action?</a:t>
            </a:r>
          </a:p>
          <a:p>
            <a:r>
              <a:rPr lang="en-US" baseline="0" dirty="0" smtClean="0"/>
              <a:t>Talk here about assigning a possible numerical value to your research project, and then following up to see if you achieved impact or not. </a:t>
            </a:r>
          </a:p>
          <a:p>
            <a:endParaRPr lang="en-US" baseline="0" dirty="0" smtClean="0"/>
          </a:p>
          <a:p>
            <a:r>
              <a:rPr lang="en-US" b="1" baseline="0" dirty="0" smtClean="0"/>
              <a:t>Lastly, data isn’t magic. It’s a research tool.</a:t>
            </a:r>
          </a:p>
          <a:p>
            <a:r>
              <a:rPr lang="en-US" b="0" baseline="0" dirty="0" smtClean="0"/>
              <a:t>If you want usable insight, </a:t>
            </a:r>
          </a:p>
          <a:p>
            <a:r>
              <a:rPr lang="en-US" b="1" baseline="0" dirty="0" smtClean="0"/>
              <a:t>use ALL your tools. </a:t>
            </a:r>
            <a:r>
              <a:rPr lang="en-US" sz="1200" b="0" kern="1200" baseline="0" dirty="0" smtClean="0">
                <a:solidFill>
                  <a:schemeClr val="tx1"/>
                </a:solidFill>
                <a:effectLst/>
                <a:latin typeface="+mn-lt"/>
                <a:ea typeface="+mn-ea"/>
                <a:cs typeface="+mn-cs"/>
              </a:rPr>
              <a:t>Quant AND qual.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708BB9-1179-49AB-A039-374F5F5C508F}" type="slidenum">
              <a:rPr lang="en-US" smtClean="0"/>
              <a:t>52</a:t>
            </a:fld>
            <a:endParaRPr lang="en-US"/>
          </a:p>
        </p:txBody>
      </p:sp>
    </p:spTree>
    <p:extLst>
      <p:ext uri="{BB962C8B-B14F-4D97-AF65-F5344CB8AC3E}">
        <p14:creationId xmlns:p14="http://schemas.microsoft.com/office/powerpoint/2010/main" val="3427629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is small bandwidth and it </a:t>
            </a:r>
            <a:r>
              <a:rPr lang="en-US" b="1" baseline="0" dirty="0" smtClean="0"/>
              <a:t>requires context</a:t>
            </a:r>
            <a:r>
              <a:rPr lang="en-US" baseline="0" dirty="0" smtClean="0"/>
              <a:t>. Low bandwidth social technology. </a:t>
            </a:r>
          </a:p>
          <a:p>
            <a:endParaRPr lang="en-US" baseline="0" dirty="0" smtClean="0"/>
          </a:p>
          <a:p>
            <a:r>
              <a:rPr lang="en-US" baseline="0" dirty="0" smtClean="0"/>
              <a:t>Once you have your hypothesis, you have to ask yourself what the best way is to answer that.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53</a:t>
            </a:fld>
            <a:endParaRPr lang="en-US"/>
          </a:p>
        </p:txBody>
      </p:sp>
    </p:spTree>
    <p:extLst>
      <p:ext uri="{BB962C8B-B14F-4D97-AF65-F5344CB8AC3E}">
        <p14:creationId xmlns:p14="http://schemas.microsoft.com/office/powerpoint/2010/main" val="410643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54</a:t>
            </a:fld>
            <a:endParaRPr lang="en-US"/>
          </a:p>
        </p:txBody>
      </p:sp>
    </p:spTree>
    <p:extLst>
      <p:ext uri="{BB962C8B-B14F-4D97-AF65-F5344CB8AC3E}">
        <p14:creationId xmlns:p14="http://schemas.microsoft.com/office/powerpoint/2010/main" val="3551492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55</a:t>
            </a:fld>
            <a:endParaRPr lang="en-US"/>
          </a:p>
        </p:txBody>
      </p:sp>
    </p:spTree>
    <p:extLst>
      <p:ext uri="{BB962C8B-B14F-4D97-AF65-F5344CB8AC3E}">
        <p14:creationId xmlns:p14="http://schemas.microsoft.com/office/powerpoint/2010/main" val="11932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r>
              <a:rPr lang="en-US" baseline="0" dirty="0" smtClean="0"/>
              <a:t>You want headcount?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56</a:t>
            </a:fld>
            <a:endParaRPr lang="en-US"/>
          </a:p>
        </p:txBody>
      </p:sp>
    </p:spTree>
    <p:extLst>
      <p:ext uri="{BB962C8B-B14F-4D97-AF65-F5344CB8AC3E}">
        <p14:creationId xmlns:p14="http://schemas.microsoft.com/office/powerpoint/2010/main" val="2693318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you can improve on</a:t>
            </a:r>
            <a:r>
              <a:rPr lang="en-US" baseline="0" dirty="0" smtClean="0"/>
              <a:t> it. </a:t>
            </a:r>
          </a:p>
          <a:p>
            <a:r>
              <a:rPr lang="en-US" baseline="0" dirty="0" smtClean="0"/>
              <a:t>You want headcount?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57</a:t>
            </a:fld>
            <a:endParaRPr lang="en-US"/>
          </a:p>
        </p:txBody>
      </p:sp>
    </p:spTree>
    <p:extLst>
      <p:ext uri="{BB962C8B-B14F-4D97-AF65-F5344CB8AC3E}">
        <p14:creationId xmlns:p14="http://schemas.microsoft.com/office/powerpoint/2010/main" val="3976893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58</a:t>
            </a:fld>
            <a:endParaRPr lang="en-US"/>
          </a:p>
        </p:txBody>
      </p:sp>
    </p:spTree>
    <p:extLst>
      <p:ext uri="{BB962C8B-B14F-4D97-AF65-F5344CB8AC3E}">
        <p14:creationId xmlns:p14="http://schemas.microsoft.com/office/powerpoint/2010/main" val="1095486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59</a:t>
            </a:fld>
            <a:endParaRPr lang="en-US"/>
          </a:p>
        </p:txBody>
      </p:sp>
    </p:spTree>
    <p:extLst>
      <p:ext uri="{BB962C8B-B14F-4D97-AF65-F5344CB8AC3E}">
        <p14:creationId xmlns:p14="http://schemas.microsoft.com/office/powerpoint/2010/main" val="37561025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numbers being good for</a:t>
            </a:r>
            <a:r>
              <a:rPr lang="en-US" baseline="0" dirty="0" smtClean="0"/>
              <a:t> some things and not other things. Great for trending.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60</a:t>
            </a:fld>
            <a:endParaRPr lang="en-US"/>
          </a:p>
        </p:txBody>
      </p:sp>
    </p:spTree>
    <p:extLst>
      <p:ext uri="{BB962C8B-B14F-4D97-AF65-F5344CB8AC3E}">
        <p14:creationId xmlns:p14="http://schemas.microsoft.com/office/powerpoint/2010/main" val="22557766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numbers being good for</a:t>
            </a:r>
            <a:r>
              <a:rPr lang="en-US" baseline="0" dirty="0" smtClean="0"/>
              <a:t> some things and not other things. Great for trending.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61</a:t>
            </a:fld>
            <a:endParaRPr lang="en-US"/>
          </a:p>
        </p:txBody>
      </p:sp>
    </p:spTree>
    <p:extLst>
      <p:ext uri="{BB962C8B-B14F-4D97-AF65-F5344CB8AC3E}">
        <p14:creationId xmlns:p14="http://schemas.microsoft.com/office/powerpoint/2010/main" val="222765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1" cap="none" spc="0" dirty="0" smtClean="0">
              <a:ln w="22225">
                <a:noFill/>
                <a:prstDash val="solid"/>
              </a:ln>
              <a:solidFill>
                <a:schemeClr val="accent5"/>
              </a:solidFill>
              <a:effectLst/>
            </a:endParaRPr>
          </a:p>
          <a:p>
            <a:pPr algn="l"/>
            <a:r>
              <a:rPr lang="en-US" sz="1200" b="1" cap="none" spc="0" dirty="0" smtClean="0">
                <a:ln w="22225">
                  <a:noFill/>
                  <a:prstDash val="solid"/>
                </a:ln>
                <a:effectLst/>
              </a:rPr>
              <a:t>This is expensive</a:t>
            </a:r>
          </a:p>
          <a:p>
            <a:pPr algn="l"/>
            <a:r>
              <a:rPr lang="en-US" sz="1200" b="1" dirty="0" smtClean="0">
                <a:ln w="22225">
                  <a:noFill/>
                  <a:prstDash val="solid"/>
                </a:ln>
              </a:rPr>
              <a:t>and it doesn’t do anything</a:t>
            </a:r>
            <a:endParaRPr lang="en-US" sz="1200" b="1" cap="none" spc="0" dirty="0" smtClean="0">
              <a:ln w="22225">
                <a:noFill/>
                <a:prstDash val="solid"/>
              </a:ln>
              <a:effectLst/>
            </a:endParaRPr>
          </a:p>
          <a:p>
            <a:endParaRPr lang="en-US" baseline="0" dirty="0" smtClean="0"/>
          </a:p>
          <a:p>
            <a:r>
              <a:rPr lang="en-US" baseline="0" dirty="0" smtClean="0"/>
              <a:t>Where “Expensive” = time as well as money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Replacing </a:t>
            </a:r>
            <a:r>
              <a:rPr lang="en-US" sz="1200" b="1" i="1" dirty="0" smtClean="0">
                <a:solidFill>
                  <a:srgbClr val="FFFF00"/>
                </a:solidFill>
              </a:rPr>
              <a:t>If they don’t get it, they aren’t going to fund it</a:t>
            </a: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75346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Start with how you want them to behave. </a:t>
            </a:r>
          </a:p>
          <a:p>
            <a:r>
              <a:rPr lang="en-US" sz="1200" kern="1200" dirty="0" smtClean="0">
                <a:solidFill>
                  <a:schemeClr val="tx1"/>
                </a:solidFill>
                <a:effectLst/>
                <a:latin typeface="+mn-lt"/>
                <a:ea typeface="+mn-ea"/>
                <a:cs typeface="+mn-cs"/>
              </a:rPr>
              <a:t>Data people, it’s </a:t>
            </a:r>
            <a:r>
              <a:rPr lang="en-US" sz="1200" b="1" kern="1200" dirty="0" smtClean="0">
                <a:solidFill>
                  <a:schemeClr val="tx1"/>
                </a:solidFill>
                <a:effectLst/>
                <a:latin typeface="+mn-lt"/>
                <a:ea typeface="+mn-ea"/>
                <a:cs typeface="+mn-cs"/>
              </a:rPr>
              <a:t>on us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turn those goals </a:t>
            </a:r>
          </a:p>
          <a:p>
            <a:r>
              <a:rPr lang="en-US" sz="1200" kern="1200" dirty="0" smtClean="0">
                <a:solidFill>
                  <a:schemeClr val="tx1"/>
                </a:solidFill>
                <a:effectLst/>
                <a:latin typeface="+mn-lt"/>
                <a:ea typeface="+mn-ea"/>
                <a:cs typeface="+mn-cs"/>
              </a:rPr>
              <a:t>into KPIS that do the right things. </a:t>
            </a:r>
          </a:p>
          <a:p>
            <a:r>
              <a:rPr lang="en-US" sz="1200" kern="1200" dirty="0" smtClean="0">
                <a:solidFill>
                  <a:schemeClr val="tx1"/>
                </a:solidFill>
                <a:effectLst/>
                <a:latin typeface="+mn-lt"/>
                <a:ea typeface="+mn-ea"/>
                <a:cs typeface="+mn-cs"/>
              </a:rPr>
              <a:t>KPIs aren’t numbers. </a:t>
            </a:r>
          </a:p>
          <a:p>
            <a:r>
              <a:rPr lang="en-US" sz="1200" kern="1200" dirty="0" smtClean="0">
                <a:solidFill>
                  <a:schemeClr val="tx1"/>
                </a:solidFill>
                <a:effectLst/>
                <a:latin typeface="+mn-lt"/>
                <a:ea typeface="+mn-ea"/>
                <a:cs typeface="+mn-cs"/>
              </a:rPr>
              <a:t>They’re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powerful</a:t>
            </a:r>
            <a:r>
              <a:rPr lang="en-US" sz="1200" b="1" kern="1200" baseline="0" dirty="0" smtClean="0">
                <a:solidFill>
                  <a:schemeClr val="tx1"/>
                </a:solidFill>
                <a:effectLst/>
                <a:latin typeface="+mn-lt"/>
                <a:ea typeface="+mn-ea"/>
                <a:cs typeface="+mn-cs"/>
              </a:rPr>
              <a:t> social devices</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a:t>
            </a:r>
            <a:r>
              <a:rPr lang="en-US" sz="1200" kern="1200" baseline="0" dirty="0" smtClean="0">
                <a:solidFill>
                  <a:schemeClr val="tx1"/>
                </a:solidFill>
                <a:effectLst/>
                <a:latin typeface="+mn-lt"/>
                <a:ea typeface="+mn-ea"/>
                <a:cs typeface="+mn-cs"/>
              </a:rPr>
              <a:t>rassroots movements can start by changing just one KPI. </a:t>
            </a:r>
          </a:p>
          <a:p>
            <a:r>
              <a:rPr lang="en-US" sz="1200" kern="1200" baseline="0" dirty="0" smtClean="0">
                <a:solidFill>
                  <a:schemeClr val="tx1"/>
                </a:solidFill>
                <a:effectLst/>
                <a:latin typeface="+mn-lt"/>
                <a:ea typeface="+mn-ea"/>
                <a:cs typeface="+mn-cs"/>
              </a:rPr>
              <a:t>	Think twice!</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4F6CCC-AA9E-4F86-877E-94C22BBAB04E}" type="slidenum">
              <a:rPr lang="en-US" smtClean="0"/>
              <a:t>62</a:t>
            </a:fld>
            <a:endParaRPr lang="en-US"/>
          </a:p>
        </p:txBody>
      </p:sp>
    </p:spTree>
    <p:extLst>
      <p:ext uri="{BB962C8B-B14F-4D97-AF65-F5344CB8AC3E}">
        <p14:creationId xmlns:p14="http://schemas.microsoft.com/office/powerpoint/2010/main" val="20860028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63</a:t>
            </a:fld>
            <a:endParaRPr lang="en-US"/>
          </a:p>
        </p:txBody>
      </p:sp>
    </p:spTree>
    <p:extLst>
      <p:ext uri="{BB962C8B-B14F-4D97-AF65-F5344CB8AC3E}">
        <p14:creationId xmlns:p14="http://schemas.microsoft.com/office/powerpoint/2010/main" val="1791859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64</a:t>
            </a:fld>
            <a:endParaRPr lang="en-US"/>
          </a:p>
        </p:txBody>
      </p:sp>
    </p:spTree>
    <p:extLst>
      <p:ext uri="{BB962C8B-B14F-4D97-AF65-F5344CB8AC3E}">
        <p14:creationId xmlns:p14="http://schemas.microsoft.com/office/powerpoint/2010/main" val="3672507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is small bandwidth and it </a:t>
            </a:r>
            <a:r>
              <a:rPr lang="en-US" b="1" baseline="0" dirty="0" smtClean="0"/>
              <a:t>requires context</a:t>
            </a:r>
            <a:r>
              <a:rPr lang="en-US" baseline="0" dirty="0" smtClean="0"/>
              <a:t>. Low bandwidth social technology. </a:t>
            </a:r>
          </a:p>
          <a:p>
            <a:endParaRPr lang="en-US" baseline="0" dirty="0" smtClean="0"/>
          </a:p>
          <a:p>
            <a:r>
              <a:rPr lang="en-US" baseline="0" dirty="0" smtClean="0"/>
              <a:t>Once you have your hypothesis, you have to ask yourself what the best way is to answer that.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65</a:t>
            </a:fld>
            <a:endParaRPr lang="en-US"/>
          </a:p>
        </p:txBody>
      </p:sp>
    </p:spTree>
    <p:extLst>
      <p:ext uri="{BB962C8B-B14F-4D97-AF65-F5344CB8AC3E}">
        <p14:creationId xmlns:p14="http://schemas.microsoft.com/office/powerpoint/2010/main" val="4106431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pathology of big data, is that people</a:t>
            </a:r>
            <a:r>
              <a:rPr lang="en-US" baseline="0" dirty="0" smtClean="0"/>
              <a:t> think it is completely new. </a:t>
            </a:r>
          </a:p>
          <a:p>
            <a:endParaRPr lang="en-US" baseline="0" dirty="0" smtClean="0"/>
          </a:p>
          <a:p>
            <a:r>
              <a:rPr lang="en-US" baseline="0" dirty="0" smtClean="0"/>
              <a:t>The human race has always sought to answer questions with data.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66</a:t>
            </a:fld>
            <a:endParaRPr lang="en-US"/>
          </a:p>
        </p:txBody>
      </p:sp>
    </p:spTree>
    <p:extLst>
      <p:ext uri="{BB962C8B-B14F-4D97-AF65-F5344CB8AC3E}">
        <p14:creationId xmlns:p14="http://schemas.microsoft.com/office/powerpoint/2010/main" val="40887640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bandwidth forms, low bandwidth</a:t>
            </a:r>
            <a:r>
              <a:rPr lang="en-US" baseline="0" dirty="0" smtClean="0"/>
              <a:t> forms. </a:t>
            </a:r>
          </a:p>
          <a:p>
            <a:r>
              <a:rPr lang="en-US" baseline="0" dirty="0" smtClean="0"/>
              <a:t>I’ve done some of all of these. Each individual form is useless on its own, but very powerful when combined effectively. Mixed-Methods approach.</a:t>
            </a:r>
          </a:p>
          <a:p>
            <a:endParaRPr lang="en-US" baseline="0" dirty="0" smtClean="0"/>
          </a:p>
          <a:p>
            <a:r>
              <a:rPr lang="en-US" baseline="0" dirty="0" smtClean="0"/>
              <a:t>Observation in the form of ethnography or usability studies. </a:t>
            </a:r>
          </a:p>
          <a:p>
            <a:endParaRPr lang="en-US" baseline="0" dirty="0" smtClean="0"/>
          </a:p>
          <a:p>
            <a:r>
              <a:rPr lang="en-US" baseline="0" dirty="0" smtClean="0"/>
              <a:t>You might start with a survey to identify </a:t>
            </a:r>
          </a:p>
          <a:p>
            <a:endParaRPr lang="en-US" baseline="0" dirty="0" smtClean="0"/>
          </a:p>
          <a:p>
            <a:r>
              <a:rPr lang="en-US" baseline="0" dirty="0" smtClean="0"/>
              <a:t>THEN move on to data. </a:t>
            </a:r>
          </a:p>
          <a:p>
            <a:endParaRPr lang="en-US" baseline="0" dirty="0" smtClean="0"/>
          </a:p>
          <a:p>
            <a:r>
              <a:rPr lang="en-US" baseline="0" dirty="0" smtClean="0"/>
              <a:t>You might start with data to identify a trend – like poor retention – and then move on to interview research to find out why.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67</a:t>
            </a:fld>
            <a:endParaRPr lang="en-US"/>
          </a:p>
        </p:txBody>
      </p:sp>
    </p:spTree>
    <p:extLst>
      <p:ext uri="{BB962C8B-B14F-4D97-AF65-F5344CB8AC3E}">
        <p14:creationId xmlns:p14="http://schemas.microsoft.com/office/powerpoint/2010/main" val="37137912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bandwidth forms, low bandwidth</a:t>
            </a:r>
            <a:r>
              <a:rPr lang="en-US" baseline="0" dirty="0" smtClean="0"/>
              <a:t> forms. </a:t>
            </a:r>
          </a:p>
          <a:p>
            <a:r>
              <a:rPr lang="en-US" baseline="0" dirty="0" smtClean="0"/>
              <a:t>I’ve done some of all of these. Each individual form is useless on its own, but very powerful when combined effectively. Mixed-Methods approach.</a:t>
            </a:r>
          </a:p>
          <a:p>
            <a:endParaRPr lang="en-US" baseline="0" dirty="0" smtClean="0"/>
          </a:p>
          <a:p>
            <a:r>
              <a:rPr lang="en-US" baseline="0" dirty="0" smtClean="0"/>
              <a:t>Observation in the form of ethnography or usability studies. </a:t>
            </a:r>
          </a:p>
          <a:p>
            <a:endParaRPr lang="en-US" baseline="0" dirty="0" smtClean="0"/>
          </a:p>
          <a:p>
            <a:r>
              <a:rPr lang="en-US" baseline="0" dirty="0" smtClean="0"/>
              <a:t>You might start with a survey to identify </a:t>
            </a:r>
          </a:p>
          <a:p>
            <a:endParaRPr lang="en-US" baseline="0" dirty="0" smtClean="0"/>
          </a:p>
          <a:p>
            <a:r>
              <a:rPr lang="en-US" baseline="0" dirty="0" smtClean="0"/>
              <a:t>THEN move on to data. </a:t>
            </a:r>
          </a:p>
          <a:p>
            <a:endParaRPr lang="en-US" baseline="0" dirty="0" smtClean="0"/>
          </a:p>
          <a:p>
            <a:r>
              <a:rPr lang="en-US" baseline="0" dirty="0" smtClean="0"/>
              <a:t>You might start with data to identify a trend – like poor retention – and then move on to interview research to find out why.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68</a:t>
            </a:fld>
            <a:endParaRPr lang="en-US"/>
          </a:p>
        </p:txBody>
      </p:sp>
    </p:spTree>
    <p:extLst>
      <p:ext uri="{BB962C8B-B14F-4D97-AF65-F5344CB8AC3E}">
        <p14:creationId xmlns:p14="http://schemas.microsoft.com/office/powerpoint/2010/main" val="39204456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bandwidth forms, low bandwidth</a:t>
            </a:r>
            <a:r>
              <a:rPr lang="en-US" baseline="0" dirty="0" smtClean="0"/>
              <a:t> forms. </a:t>
            </a:r>
          </a:p>
          <a:p>
            <a:r>
              <a:rPr lang="en-US" baseline="0" dirty="0" smtClean="0"/>
              <a:t>I’ve done some of all of these. Each individual form is useless on its own, but very powerful when combined effectively. Mixed-Methods approach.</a:t>
            </a:r>
          </a:p>
          <a:p>
            <a:endParaRPr lang="en-US" baseline="0" dirty="0" smtClean="0"/>
          </a:p>
          <a:p>
            <a:r>
              <a:rPr lang="en-US" baseline="0" dirty="0" smtClean="0"/>
              <a:t>Observation in the form of ethnography or usability studies. </a:t>
            </a:r>
          </a:p>
          <a:p>
            <a:endParaRPr lang="en-US" baseline="0" dirty="0" smtClean="0"/>
          </a:p>
          <a:p>
            <a:r>
              <a:rPr lang="en-US" baseline="0" dirty="0" smtClean="0"/>
              <a:t>You might start with a survey to identify </a:t>
            </a:r>
          </a:p>
          <a:p>
            <a:endParaRPr lang="en-US" baseline="0" dirty="0" smtClean="0"/>
          </a:p>
          <a:p>
            <a:r>
              <a:rPr lang="en-US" baseline="0" dirty="0" smtClean="0"/>
              <a:t>THEN move on to data. </a:t>
            </a:r>
          </a:p>
          <a:p>
            <a:endParaRPr lang="en-US" baseline="0" dirty="0" smtClean="0"/>
          </a:p>
          <a:p>
            <a:r>
              <a:rPr lang="en-US" baseline="0" dirty="0" smtClean="0"/>
              <a:t>You might start with data to identify a trend – like poor retention – and then move on to interview research to find out why.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69</a:t>
            </a:fld>
            <a:endParaRPr lang="en-US"/>
          </a:p>
        </p:txBody>
      </p:sp>
    </p:spTree>
    <p:extLst>
      <p:ext uri="{BB962C8B-B14F-4D97-AF65-F5344CB8AC3E}">
        <p14:creationId xmlns:p14="http://schemas.microsoft.com/office/powerpoint/2010/main" val="7354159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bandwidth forms, low bandwidth</a:t>
            </a:r>
            <a:r>
              <a:rPr lang="en-US" baseline="0" dirty="0" smtClean="0"/>
              <a:t> forms. </a:t>
            </a:r>
          </a:p>
          <a:p>
            <a:r>
              <a:rPr lang="en-US" baseline="0" dirty="0" smtClean="0"/>
              <a:t>I’ve done some of all of these. Each individual form is useless on its own, but very powerful when combined effectively. Mixed-Methods approach.</a:t>
            </a:r>
          </a:p>
          <a:p>
            <a:endParaRPr lang="en-US" baseline="0" dirty="0" smtClean="0"/>
          </a:p>
          <a:p>
            <a:r>
              <a:rPr lang="en-US" baseline="0" dirty="0" smtClean="0"/>
              <a:t>Observation in the form of ethnography or usability studies. </a:t>
            </a:r>
          </a:p>
          <a:p>
            <a:endParaRPr lang="en-US" baseline="0" dirty="0" smtClean="0"/>
          </a:p>
          <a:p>
            <a:r>
              <a:rPr lang="en-US" baseline="0" dirty="0" smtClean="0"/>
              <a:t>You might start with a survey to identify </a:t>
            </a:r>
          </a:p>
          <a:p>
            <a:endParaRPr lang="en-US" baseline="0" dirty="0" smtClean="0"/>
          </a:p>
          <a:p>
            <a:r>
              <a:rPr lang="en-US" baseline="0" dirty="0" smtClean="0"/>
              <a:t>THEN move on to data. </a:t>
            </a:r>
          </a:p>
          <a:p>
            <a:endParaRPr lang="en-US" baseline="0" dirty="0" smtClean="0"/>
          </a:p>
          <a:p>
            <a:r>
              <a:rPr lang="en-US" baseline="0" dirty="0" smtClean="0"/>
              <a:t>You might start with data to identify a trend – like poor retention – and then move on to interview research to find out why.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70</a:t>
            </a:fld>
            <a:endParaRPr lang="en-US"/>
          </a:p>
        </p:txBody>
      </p:sp>
    </p:spTree>
    <p:extLst>
      <p:ext uri="{BB962C8B-B14F-4D97-AF65-F5344CB8AC3E}">
        <p14:creationId xmlns:p14="http://schemas.microsoft.com/office/powerpoint/2010/main" val="2755486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on their own</a:t>
            </a:r>
            <a:r>
              <a:rPr lang="en-US" baseline="0" dirty="0" smtClean="0"/>
              <a:t> is not useful, but together, useful!</a:t>
            </a:r>
          </a:p>
          <a:p>
            <a:endParaRPr lang="en-US" dirty="0" smtClean="0"/>
          </a:p>
          <a:p>
            <a:r>
              <a:rPr lang="en-US" dirty="0" smtClean="0"/>
              <a:t>High bandwidth forms, low bandwidth</a:t>
            </a:r>
            <a:r>
              <a:rPr lang="en-US" baseline="0" dirty="0" smtClean="0"/>
              <a:t> forms. </a:t>
            </a:r>
          </a:p>
          <a:p>
            <a:r>
              <a:rPr lang="en-US" baseline="0" dirty="0" smtClean="0"/>
              <a:t>I’ve done some of all of these. Each individual form is useless on its own, but very powerful when combined effectively. Mixed-Methods approach.</a:t>
            </a:r>
          </a:p>
          <a:p>
            <a:endParaRPr lang="en-US" baseline="0" dirty="0" smtClean="0"/>
          </a:p>
          <a:p>
            <a:r>
              <a:rPr lang="en-US" baseline="0" dirty="0" smtClean="0"/>
              <a:t>Observation in the form of ethnography or usability studies. </a:t>
            </a:r>
          </a:p>
          <a:p>
            <a:endParaRPr lang="en-US" baseline="0" dirty="0" smtClean="0"/>
          </a:p>
          <a:p>
            <a:r>
              <a:rPr lang="en-US" baseline="0" dirty="0" smtClean="0"/>
              <a:t>You might start with a survey to identify </a:t>
            </a:r>
          </a:p>
          <a:p>
            <a:endParaRPr lang="en-US" baseline="0" dirty="0" smtClean="0"/>
          </a:p>
          <a:p>
            <a:r>
              <a:rPr lang="en-US" baseline="0" dirty="0" smtClean="0"/>
              <a:t>THEN move on to data. </a:t>
            </a:r>
          </a:p>
          <a:p>
            <a:endParaRPr lang="en-US" baseline="0" dirty="0" smtClean="0"/>
          </a:p>
          <a:p>
            <a:r>
              <a:rPr lang="en-US" baseline="0" dirty="0" smtClean="0"/>
              <a:t>You might start with data to identify a trend – like poor retention – and then move on to interview research to find out why.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71</a:t>
            </a:fld>
            <a:endParaRPr lang="en-US"/>
          </a:p>
        </p:txBody>
      </p:sp>
    </p:spTree>
    <p:extLst>
      <p:ext uri="{BB962C8B-B14F-4D97-AF65-F5344CB8AC3E}">
        <p14:creationId xmlns:p14="http://schemas.microsoft.com/office/powerpoint/2010/main" val="16069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1" cap="none" spc="0" dirty="0" smtClean="0">
              <a:ln w="22225">
                <a:noFill/>
                <a:prstDash val="solid"/>
              </a:ln>
              <a:solidFill>
                <a:schemeClr val="accent5"/>
              </a:solidFill>
              <a:effectLst/>
            </a:endParaRPr>
          </a:p>
          <a:p>
            <a:pPr algn="l"/>
            <a:r>
              <a:rPr lang="en-US" sz="1200" b="1" cap="none" spc="0" dirty="0" smtClean="0">
                <a:ln w="22225">
                  <a:noFill/>
                  <a:prstDash val="solid"/>
                </a:ln>
                <a:effectLst/>
              </a:rPr>
              <a:t>This is expensive</a:t>
            </a:r>
          </a:p>
          <a:p>
            <a:pPr algn="l"/>
            <a:r>
              <a:rPr lang="en-US" sz="1200" b="1" dirty="0" smtClean="0">
                <a:ln w="22225">
                  <a:noFill/>
                  <a:prstDash val="solid"/>
                </a:ln>
              </a:rPr>
              <a:t>and it doesn’t do anything</a:t>
            </a:r>
            <a:endParaRPr lang="en-US" sz="1200" b="1" cap="none" spc="0" dirty="0" smtClean="0">
              <a:ln w="22225">
                <a:noFill/>
                <a:prstDash val="solid"/>
              </a:ln>
              <a:effectLst/>
            </a:endParaRPr>
          </a:p>
          <a:p>
            <a:endParaRPr lang="en-US" baseline="0" dirty="0" smtClean="0"/>
          </a:p>
          <a:p>
            <a:r>
              <a:rPr lang="en-US" baseline="0" dirty="0" smtClean="0"/>
              <a:t>Where “Expensive” = time as well as money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Replacing </a:t>
            </a:r>
            <a:r>
              <a:rPr lang="en-US" sz="1200" b="1" i="1" dirty="0" smtClean="0">
                <a:solidFill>
                  <a:srgbClr val="FFFF00"/>
                </a:solidFill>
              </a:rPr>
              <a:t>If they don’t get it, they aren’t going to fund it</a:t>
            </a: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17396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is small bandwidth and it </a:t>
            </a:r>
            <a:r>
              <a:rPr lang="en-US" b="1" baseline="0" dirty="0" smtClean="0"/>
              <a:t>requires context</a:t>
            </a:r>
            <a:r>
              <a:rPr lang="en-US" baseline="0" dirty="0" smtClean="0"/>
              <a:t>. Low bandwidth social technology. </a:t>
            </a:r>
          </a:p>
          <a:p>
            <a:endParaRPr lang="en-US" baseline="0" dirty="0" smtClean="0"/>
          </a:p>
          <a:p>
            <a:r>
              <a:rPr lang="en-US" baseline="0" dirty="0" smtClean="0"/>
              <a:t>Once you have your hypothesis, you have to ask yourself what the best way is to answer that.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72</a:t>
            </a:fld>
            <a:endParaRPr lang="en-US"/>
          </a:p>
        </p:txBody>
      </p:sp>
    </p:spTree>
    <p:extLst>
      <p:ext uri="{BB962C8B-B14F-4D97-AF65-F5344CB8AC3E}">
        <p14:creationId xmlns:p14="http://schemas.microsoft.com/office/powerpoint/2010/main" val="4106431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r>
              <a:rPr lang="en-US" sz="1200" dirty="0" smtClean="0"/>
              <a:t>Don’t start with data. Start with the goal: to learn the important stuff.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73</a:t>
            </a:fld>
            <a:endParaRPr lang="en-US"/>
          </a:p>
        </p:txBody>
      </p:sp>
    </p:spTree>
    <p:extLst>
      <p:ext uri="{BB962C8B-B14F-4D97-AF65-F5344CB8AC3E}">
        <p14:creationId xmlns:p14="http://schemas.microsoft.com/office/powerpoint/2010/main" val="3962731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r>
              <a:rPr lang="en-US" sz="1200" dirty="0" smtClean="0"/>
              <a:t>Don’t start with data. Start with the goal: to learn the important stuff.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74</a:t>
            </a:fld>
            <a:endParaRPr lang="en-US"/>
          </a:p>
        </p:txBody>
      </p:sp>
    </p:spTree>
    <p:extLst>
      <p:ext uri="{BB962C8B-B14F-4D97-AF65-F5344CB8AC3E}">
        <p14:creationId xmlns:p14="http://schemas.microsoft.com/office/powerpoint/2010/main" val="38157557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75</a:t>
            </a:fld>
            <a:endParaRPr lang="en-US"/>
          </a:p>
        </p:txBody>
      </p:sp>
    </p:spTree>
    <p:extLst>
      <p:ext uri="{BB962C8B-B14F-4D97-AF65-F5344CB8AC3E}">
        <p14:creationId xmlns:p14="http://schemas.microsoft.com/office/powerpoint/2010/main" val="18693309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76</a:t>
            </a:fld>
            <a:endParaRPr lang="en-US"/>
          </a:p>
        </p:txBody>
      </p:sp>
    </p:spTree>
    <p:extLst>
      <p:ext uri="{BB962C8B-B14F-4D97-AF65-F5344CB8AC3E}">
        <p14:creationId xmlns:p14="http://schemas.microsoft.com/office/powerpoint/2010/main" val="19188455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education and rumor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solidFill>
              </a:rPr>
              <a:t>How much data do you give designers and PMs?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are adding daily active users together and suddenly it’s on a board deck, and you’re like </a:t>
            </a:r>
            <a:r>
              <a:rPr lang="en-US" dirty="0" err="1" smtClean="0"/>
              <a:t>aaaaah</a:t>
            </a:r>
            <a:r>
              <a:rPr lang="en-US" dirty="0" smtClean="0"/>
              <a:t> it doesn’t work like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[K2] Each layer of analysis is done by a human being, who filters and modifies the </a:t>
            </a:r>
            <a:r>
              <a:rPr lang="en-US" b="1" dirty="0" smtClean="0"/>
              <a:t>model </a:t>
            </a:r>
            <a:r>
              <a:rPr lang="en-US" dirty="0" smtClean="0"/>
              <a:t>you are building of the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layer of analysis (and opportunity for error) was done by the brain designing the tracking.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and third layers of analysis was done by the analyst when they asked the </a:t>
            </a:r>
            <a:r>
              <a:rPr lang="en-US" b="1" dirty="0" smtClean="0"/>
              <a:t>question </a:t>
            </a:r>
            <a:r>
              <a:rPr lang="en-US" dirty="0" smtClean="0"/>
              <a:t>&amp; performed the </a:t>
            </a:r>
            <a:r>
              <a:rPr lang="en-US" b="1" dirty="0" smtClean="0"/>
              <a:t>analysis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fourth happens with each data consumer as they </a:t>
            </a:r>
            <a:r>
              <a:rPr lang="en-US" b="1" dirty="0" smtClean="0"/>
              <a:t>interpret and act </a:t>
            </a:r>
            <a:r>
              <a:rPr lang="en-US" dirty="0" smtClean="0"/>
              <a:t>on the infor</a:t>
            </a:r>
            <a:r>
              <a:rPr lang="en-US" baseline="0" dirty="0" smtClean="0"/>
              <a:t>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everyone THEY tell, there is a </a:t>
            </a:r>
            <a:r>
              <a:rPr lang="en-US" b="1" baseline="0" dirty="0" smtClean="0"/>
              <a:t>fifth layer of analysis</a:t>
            </a:r>
            <a:r>
              <a:rPr lang="en-US" baseline="0" dirty="0" smtClean="0"/>
              <a:t>.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77</a:t>
            </a:fld>
            <a:endParaRPr lang="en-US"/>
          </a:p>
        </p:txBody>
      </p:sp>
    </p:spTree>
    <p:extLst>
      <p:ext uri="{BB962C8B-B14F-4D97-AF65-F5344CB8AC3E}">
        <p14:creationId xmlns:p14="http://schemas.microsoft.com/office/powerpoint/2010/main" val="5590030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cap="none" spc="0" dirty="0" smtClean="0">
                <a:ln w="22225">
                  <a:solidFill>
                    <a:schemeClr val="accent2"/>
                  </a:solidFill>
                  <a:prstDash val="solid"/>
                </a:ln>
                <a:solidFill>
                  <a:schemeClr val="accent2">
                    <a:lumMod val="40000"/>
                    <a:lumOff val="60000"/>
                  </a:schemeClr>
                </a:solidFill>
                <a:effectLst/>
              </a:rPr>
              <a:t>Data teams serve the business, it is our job to make their job easier</a:t>
            </a:r>
          </a:p>
          <a:p>
            <a:pPr algn="l"/>
            <a:r>
              <a:rPr lang="en-US" sz="1200" b="1" dirty="0" smtClean="0">
                <a:ln w="22225">
                  <a:solidFill>
                    <a:schemeClr val="accent2"/>
                  </a:solidFill>
                  <a:prstDash val="solid"/>
                </a:ln>
                <a:solidFill>
                  <a:schemeClr val="accent2">
                    <a:lumMod val="40000"/>
                    <a:lumOff val="60000"/>
                  </a:schemeClr>
                </a:solidFill>
              </a:rPr>
              <a:t>Don’t overwhelm with data</a:t>
            </a:r>
          </a:p>
          <a:p>
            <a:pPr algn="l"/>
            <a:r>
              <a:rPr lang="en-US" sz="1200" b="1" cap="none" spc="0" dirty="0" smtClean="0">
                <a:ln w="22225">
                  <a:solidFill>
                    <a:schemeClr val="accent2"/>
                  </a:solidFill>
                  <a:prstDash val="solid"/>
                </a:ln>
                <a:solidFill>
                  <a:schemeClr val="accent2">
                    <a:lumMod val="40000"/>
                    <a:lumOff val="60000"/>
                  </a:schemeClr>
                </a:solidFill>
                <a:effectLst/>
              </a:rPr>
              <a:t>Data requires more than just expertise, it requires an attention span.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Subjective interpretation is heavily colored by what you want to believe, especially if you're not trained in this. </a:t>
            </a:r>
          </a:p>
          <a:p>
            <a:r>
              <a:rPr lang="en-US" dirty="0" smtClean="0"/>
              <a:t>So, only expose people to the raw data, in proportion to their expertise with data. If you give them something you think they could</a:t>
            </a:r>
            <a:r>
              <a:rPr lang="en-US" baseline="0" dirty="0" smtClean="0"/>
              <a:t> misinterpret, then </a:t>
            </a:r>
            <a:r>
              <a:rPr lang="en-US" b="1" baseline="0" dirty="0" smtClean="0"/>
              <a:t>stay in touch with them</a:t>
            </a:r>
            <a:r>
              <a:rPr lang="en-US" baseline="0" dirty="0" smtClean="0"/>
              <a:t>. </a:t>
            </a:r>
          </a:p>
          <a:p>
            <a:endParaRPr lang="en-US" baseline="0" dirty="0" smtClean="0"/>
          </a:p>
          <a:p>
            <a:r>
              <a:rPr lang="en-US" baseline="0" dirty="0" smtClean="0"/>
              <a:t>Speak here to the hub and spoke method.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78</a:t>
            </a:fld>
            <a:endParaRPr lang="en-US"/>
          </a:p>
        </p:txBody>
      </p:sp>
    </p:spTree>
    <p:extLst>
      <p:ext uri="{BB962C8B-B14F-4D97-AF65-F5344CB8AC3E}">
        <p14:creationId xmlns:p14="http://schemas.microsoft.com/office/powerpoint/2010/main" val="3928583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back-end statistician / programmer geek </a:t>
            </a:r>
            <a:r>
              <a:rPr lang="en-US" b="1" dirty="0" smtClean="0"/>
              <a:t>does not go in this role</a:t>
            </a:r>
            <a:r>
              <a:rPr lang="en-US" dirty="0" smtClean="0"/>
              <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79</a:t>
            </a:fld>
            <a:endParaRPr lang="en-US"/>
          </a:p>
        </p:txBody>
      </p:sp>
    </p:spTree>
    <p:extLst>
      <p:ext uri="{BB962C8B-B14F-4D97-AF65-F5344CB8AC3E}">
        <p14:creationId xmlns:p14="http://schemas.microsoft.com/office/powerpoint/2010/main" val="10340855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back-end statistician / programmer geek </a:t>
            </a:r>
            <a:r>
              <a:rPr lang="en-US" b="1" dirty="0" smtClean="0"/>
              <a:t>does not go in this role</a:t>
            </a:r>
            <a:r>
              <a:rPr lang="en-US" dirty="0" smtClean="0"/>
              <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80</a:t>
            </a:fld>
            <a:endParaRPr lang="en-US"/>
          </a:p>
        </p:txBody>
      </p:sp>
    </p:spTree>
    <p:extLst>
      <p:ext uri="{BB962C8B-B14F-4D97-AF65-F5344CB8AC3E}">
        <p14:creationId xmlns:p14="http://schemas.microsoft.com/office/powerpoint/2010/main" val="18594816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back-end statistician </a:t>
            </a:r>
            <a:r>
              <a:rPr lang="en-US" smtClean="0"/>
              <a:t>/ programmer geek </a:t>
            </a:r>
            <a:r>
              <a:rPr lang="en-US" b="1" smtClean="0"/>
              <a:t>does </a:t>
            </a:r>
            <a:r>
              <a:rPr lang="en-US" b="1" dirty="0" smtClean="0"/>
              <a:t>not go in this role</a:t>
            </a:r>
            <a:r>
              <a:rPr lang="en-US" dirty="0" smtClean="0"/>
              <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81</a:t>
            </a:fld>
            <a:endParaRPr lang="en-US"/>
          </a:p>
        </p:txBody>
      </p:sp>
    </p:spTree>
    <p:extLst>
      <p:ext uri="{BB962C8B-B14F-4D97-AF65-F5344CB8AC3E}">
        <p14:creationId xmlns:p14="http://schemas.microsoft.com/office/powerpoint/2010/main" val="50827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1" cap="none" spc="0" dirty="0" smtClean="0">
              <a:ln w="22225">
                <a:noFill/>
                <a:prstDash val="solid"/>
              </a:ln>
              <a:solidFill>
                <a:schemeClr val="accent5"/>
              </a:solidFill>
              <a:effectLst/>
            </a:endParaRPr>
          </a:p>
          <a:p>
            <a:pPr algn="l"/>
            <a:r>
              <a:rPr lang="en-US" sz="1200" b="1" cap="none" spc="0" dirty="0" smtClean="0">
                <a:ln w="22225">
                  <a:noFill/>
                  <a:prstDash val="solid"/>
                </a:ln>
                <a:effectLst/>
              </a:rPr>
              <a:t>This is expensive</a:t>
            </a:r>
          </a:p>
          <a:p>
            <a:pPr algn="l"/>
            <a:r>
              <a:rPr lang="en-US" sz="1200" b="1" dirty="0" smtClean="0">
                <a:ln w="22225">
                  <a:noFill/>
                  <a:prstDash val="solid"/>
                </a:ln>
              </a:rPr>
              <a:t>and it doesn’t do anything</a:t>
            </a:r>
            <a:endParaRPr lang="en-US" sz="1200" b="1" cap="none" spc="0" dirty="0" smtClean="0">
              <a:ln w="22225">
                <a:noFill/>
                <a:prstDash val="solid"/>
              </a:ln>
              <a:effectLst/>
            </a:endParaRPr>
          </a:p>
          <a:p>
            <a:endParaRPr lang="en-US" baseline="0" dirty="0" smtClean="0"/>
          </a:p>
          <a:p>
            <a:r>
              <a:rPr lang="en-US" baseline="0" dirty="0" smtClean="0"/>
              <a:t>Where “Expensive” = time as well as money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Replacing </a:t>
            </a:r>
            <a:r>
              <a:rPr lang="en-US" sz="1200" b="1" i="1" dirty="0" smtClean="0">
                <a:solidFill>
                  <a:srgbClr val="FFFF00"/>
                </a:solidFill>
              </a:rPr>
              <a:t>If they don’t get it, they aren’t going to fund it</a:t>
            </a: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006759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back-end statistician / programmer geek </a:t>
            </a:r>
            <a:r>
              <a:rPr lang="en-US" b="1" dirty="0" smtClean="0"/>
              <a:t>does not go in this role</a:t>
            </a:r>
            <a:r>
              <a:rPr lang="en-US" dirty="0" smtClean="0"/>
              <a:t>.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82</a:t>
            </a:fld>
            <a:endParaRPr lang="en-US"/>
          </a:p>
        </p:txBody>
      </p:sp>
    </p:spTree>
    <p:extLst>
      <p:ext uri="{BB962C8B-B14F-4D97-AF65-F5344CB8AC3E}">
        <p14:creationId xmlns:p14="http://schemas.microsoft.com/office/powerpoint/2010/main" val="16428043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83</a:t>
            </a:fld>
            <a:endParaRPr lang="en-US"/>
          </a:p>
        </p:txBody>
      </p:sp>
    </p:spTree>
    <p:extLst>
      <p:ext uri="{BB962C8B-B14F-4D97-AF65-F5344CB8AC3E}">
        <p14:creationId xmlns:p14="http://schemas.microsoft.com/office/powerpoint/2010/main" val="27934463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84</a:t>
            </a:fld>
            <a:endParaRPr lang="en-US"/>
          </a:p>
        </p:txBody>
      </p:sp>
    </p:spTree>
    <p:extLst>
      <p:ext uri="{BB962C8B-B14F-4D97-AF65-F5344CB8AC3E}">
        <p14:creationId xmlns:p14="http://schemas.microsoft.com/office/powerpoint/2010/main" val="10287494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85</a:t>
            </a:fld>
            <a:endParaRPr lang="en-US"/>
          </a:p>
        </p:txBody>
      </p:sp>
    </p:spTree>
    <p:extLst>
      <p:ext uri="{BB962C8B-B14F-4D97-AF65-F5344CB8AC3E}">
        <p14:creationId xmlns:p14="http://schemas.microsoft.com/office/powerpoint/2010/main" val="13828587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86</a:t>
            </a:fld>
            <a:endParaRPr lang="en-US"/>
          </a:p>
        </p:txBody>
      </p:sp>
    </p:spTree>
    <p:extLst>
      <p:ext uri="{BB962C8B-B14F-4D97-AF65-F5344CB8AC3E}">
        <p14:creationId xmlns:p14="http://schemas.microsoft.com/office/powerpoint/2010/main" val="23121168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 – the standalone</a:t>
            </a:r>
            <a:r>
              <a:rPr lang="en-US" baseline="0" dirty="0" smtClean="0"/>
              <a:t> studies are rarely actionable.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"Businesses are complex systems, so if you optimize one element, it rarely creates sustainable value." originally by Peter Drucker. </a:t>
            </a:r>
            <a:endParaRPr lang="en-US" dirty="0" smtClean="0"/>
          </a:p>
          <a:p>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87</a:t>
            </a:fld>
            <a:endParaRPr lang="en-US"/>
          </a:p>
        </p:txBody>
      </p:sp>
    </p:spTree>
    <p:extLst>
      <p:ext uri="{BB962C8B-B14F-4D97-AF65-F5344CB8AC3E}">
        <p14:creationId xmlns:p14="http://schemas.microsoft.com/office/powerpoint/2010/main" val="14675346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the frontrunners</a:t>
            </a:r>
            <a:r>
              <a:rPr lang="en-US" baseline="0" dirty="0" smtClean="0"/>
              <a:t> on this. It’s up to us to set an example, and do the outreach. </a:t>
            </a:r>
            <a:endParaRPr lang="en-US" dirty="0" smtClean="0"/>
          </a:p>
          <a:p>
            <a:r>
              <a:rPr lang="en-US" dirty="0" smtClean="0"/>
              <a:t>So, we share a vision.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we share a fear. Is data a fad?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fad is something</a:t>
            </a:r>
            <a:r>
              <a:rPr lang="en-US" baseline="0" dirty="0" smtClean="0"/>
              <a:t> that </a:t>
            </a:r>
            <a:r>
              <a:rPr lang="en-US" b="1" baseline="0" dirty="0" smtClean="0"/>
              <a:t>sounded </a:t>
            </a:r>
            <a:r>
              <a:rPr lang="en-US" baseline="0" dirty="0" smtClean="0"/>
              <a:t>great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a:t>
            </a:r>
            <a:r>
              <a:rPr lang="en-US" b="1" baseline="0" dirty="0" smtClean="0"/>
              <a:t>never provided real value</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worry about whether data’s a fad.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Because we all determine</a:t>
            </a:r>
            <a:r>
              <a:rPr lang="en-US" sz="1200" kern="1200" dirty="0" smtClean="0">
                <a:solidFill>
                  <a:schemeClr val="tx1"/>
                </a:solidFill>
                <a:effectLst/>
                <a:latin typeface="+mn-lt"/>
                <a:ea typeface="+mn-ea"/>
                <a:cs typeface="+mn-cs"/>
              </a:rPr>
              <a:t> whether data’s a fad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the way we </a:t>
            </a:r>
            <a:r>
              <a:rPr lang="en-US" sz="1200" b="1" kern="1200" dirty="0" smtClean="0">
                <a:solidFill>
                  <a:schemeClr val="tx1"/>
                </a:solidFill>
                <a:effectLst/>
                <a:latin typeface="+mn-lt"/>
                <a:ea typeface="+mn-ea"/>
                <a:cs typeface="+mn-cs"/>
              </a:rPr>
              <a:t>use it.</a:t>
            </a:r>
          </a:p>
        </p:txBody>
      </p:sp>
      <p:sp>
        <p:nvSpPr>
          <p:cNvPr id="4" name="Slide Number Placeholder 3"/>
          <p:cNvSpPr>
            <a:spLocks noGrp="1"/>
          </p:cNvSpPr>
          <p:nvPr>
            <p:ph type="sldNum" sz="quarter" idx="10"/>
          </p:nvPr>
        </p:nvSpPr>
        <p:spPr/>
        <p:txBody>
          <a:bodyPr/>
          <a:lstStyle/>
          <a:p>
            <a:fld id="{914F6CCC-AA9E-4F86-877E-94C22BBAB04E}" type="slidenum">
              <a:rPr lang="en-US" smtClean="0"/>
              <a:t>88</a:t>
            </a:fld>
            <a:endParaRPr lang="en-US"/>
          </a:p>
        </p:txBody>
      </p:sp>
    </p:spTree>
    <p:extLst>
      <p:ext uri="{BB962C8B-B14F-4D97-AF65-F5344CB8AC3E}">
        <p14:creationId xmlns:p14="http://schemas.microsoft.com/office/powerpoint/2010/main" val="6010397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be doing</a:t>
            </a:r>
            <a:r>
              <a:rPr lang="en-US" baseline="0" dirty="0" smtClean="0"/>
              <a:t> a lot more work on this frontier. If you want to join us, we’ll be glad to have you. </a:t>
            </a:r>
            <a:endParaRPr lang="en-US" dirty="0"/>
          </a:p>
        </p:txBody>
      </p:sp>
      <p:sp>
        <p:nvSpPr>
          <p:cNvPr id="4" name="Slide Number Placeholder 3"/>
          <p:cNvSpPr>
            <a:spLocks noGrp="1"/>
          </p:cNvSpPr>
          <p:nvPr>
            <p:ph type="sldNum" sz="quarter" idx="10"/>
          </p:nvPr>
        </p:nvSpPr>
        <p:spPr/>
        <p:txBody>
          <a:bodyPr/>
          <a:lstStyle/>
          <a:p>
            <a:fld id="{AB708BB9-1179-49AB-A039-374F5F5C508F}" type="slidenum">
              <a:rPr lang="en-US" smtClean="0"/>
              <a:t>89</a:t>
            </a:fld>
            <a:endParaRPr lang="en-US"/>
          </a:p>
        </p:txBody>
      </p:sp>
    </p:spTree>
    <p:extLst>
      <p:ext uri="{BB962C8B-B14F-4D97-AF65-F5344CB8AC3E}">
        <p14:creationId xmlns:p14="http://schemas.microsoft.com/office/powerpoint/2010/main" val="148631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3: BIG</a:t>
            </a:r>
            <a:r>
              <a:rPr lang="en-US" sz="1200" kern="1200" baseline="0" dirty="0" smtClean="0">
                <a:solidFill>
                  <a:schemeClr val="tx1"/>
                </a:solidFill>
                <a:effectLst/>
                <a:latin typeface="+mn-lt"/>
                <a:ea typeface="+mn-ea"/>
                <a:cs typeface="+mn-cs"/>
              </a:rPr>
              <a:t> data is still so new</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6C0B8E-C557-43B9-AA6A-A81C040ECBC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5520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a:prstGeom prst="rect">
            <a:avLst/>
          </a:prstGeo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6"/>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userDrawn="1"/>
        </p:nvSpPr>
        <p:spPr bwMode="gray">
          <a:xfrm>
            <a:off x="6524625" y="6696045"/>
            <a:ext cx="2343150" cy="189714"/>
          </a:xfrm>
          <a:prstGeom prst="rect">
            <a:avLst/>
          </a:prstGeom>
          <a:noFill/>
        </p:spPr>
        <p:txBody>
          <a:bodyPr wrap="square" lIns="91411" tIns="45706" rIns="91411" bIns="45706" rtlCol="0">
            <a:spAutoFit/>
          </a:bodyPr>
          <a:lstStyle/>
          <a:p>
            <a:pPr algn="r" fontAlgn="base">
              <a:spcBef>
                <a:spcPct val="0"/>
              </a:spcBef>
              <a:spcAft>
                <a:spcPct val="0"/>
              </a:spcAft>
            </a:pPr>
            <a:r>
              <a:rPr lang="en-US" sz="600" dirty="0">
                <a:solidFill>
                  <a:srgbClr val="C0C0C0">
                    <a:lumMod val="75000"/>
                  </a:srgbClr>
                </a:solidFill>
                <a:cs typeface="Arial" pitchFamily="-65" charset="0"/>
              </a:rPr>
              <a:t>© 2009 VMware Inc. All rights reserved</a:t>
            </a:r>
          </a:p>
        </p:txBody>
      </p:sp>
    </p:spTree>
    <p:extLst>
      <p:ext uri="{BB962C8B-B14F-4D97-AF65-F5344CB8AC3E}">
        <p14:creationId xmlns:p14="http://schemas.microsoft.com/office/powerpoint/2010/main" val="11349963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Head, Subhead and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434707" y="6545461"/>
            <a:ext cx="210964" cy="223242"/>
          </a:xfrm>
          <a:prstGeom prst="rect">
            <a:avLst/>
          </a:prstGeom>
        </p:spPr>
        <p:txBody>
          <a:bodyPr lIns="64291" tIns="32146" rIns="64291" bIns="32146"/>
          <a:lstStyle/>
          <a:p>
            <a:pPr fontAlgn="base">
              <a:spcBef>
                <a:spcPct val="0"/>
              </a:spcBef>
              <a:spcAft>
                <a:spcPct val="0"/>
              </a:spcAft>
              <a:defRPr/>
            </a:pPr>
            <a:fld id="{254FCC9D-4A3D-4C50-B13D-32F636AD2480}" type="slidenum">
              <a:rPr lang="en-US" sz="1600">
                <a:solidFill>
                  <a:srgbClr val="FFFFFF"/>
                </a:solidFill>
                <a:cs typeface="Arial" pitchFamily="-65" charset="0"/>
              </a:rPr>
              <a:pPr fontAlgn="base">
                <a:spcBef>
                  <a:spcPct val="0"/>
                </a:spcBef>
                <a:spcAft>
                  <a:spcPct val="0"/>
                </a:spcAft>
                <a:defRPr/>
              </a:pPr>
              <a:t>‹#›</a:t>
            </a:fld>
            <a:endParaRPr lang="en-US" sz="1600">
              <a:solidFill>
                <a:srgbClr val="FFFFFF"/>
              </a:solidFill>
              <a:cs typeface="Arial" pitchFamily="-65" charset="0"/>
            </a:endParaRPr>
          </a:p>
        </p:txBody>
      </p:sp>
      <p:sp>
        <p:nvSpPr>
          <p:cNvPr id="5" name="Content Placeholder 4"/>
          <p:cNvSpPr>
            <a:spLocks noGrp="1"/>
          </p:cNvSpPr>
          <p:nvPr>
            <p:ph sz="quarter" idx="11"/>
          </p:nvPr>
        </p:nvSpPr>
        <p:spPr>
          <a:xfrm>
            <a:off x="446491" y="1964531"/>
            <a:ext cx="8304609" cy="3875484"/>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446485" y="1071563"/>
            <a:ext cx="8251031" cy="625214"/>
          </a:xfrm>
        </p:spPr>
        <p:txBody>
          <a:bodyPr>
            <a:spAutoFit/>
          </a:bodyPr>
          <a:lstStyle>
            <a:lvl1pPr marL="0" indent="0">
              <a:spcBef>
                <a:spcPts val="0"/>
              </a:spcBef>
              <a:buNone/>
              <a:defRPr sz="2000"/>
            </a:lvl1pPr>
            <a:lvl2pPr algn="r">
              <a:spcBef>
                <a:spcPts val="422"/>
              </a:spcBef>
              <a:buFont typeface="Lucida Grande CE"/>
              <a:buChar char="—"/>
              <a:defRPr sz="1100" i="1"/>
            </a:lvl2pPr>
          </a:lstStyle>
          <a:p>
            <a:pPr lvl="0"/>
            <a:r>
              <a:rPr lang="en-US" dirty="0" smtClean="0"/>
              <a:t>Subhead goes here.</a:t>
            </a:r>
          </a:p>
          <a:p>
            <a:pPr lvl="1"/>
            <a:r>
              <a:rPr lang="en-US" dirty="0" smtClean="0"/>
              <a:t>Attribution for a quote </a:t>
            </a:r>
            <a:endParaRPr lang="en-US" dirty="0"/>
          </a:p>
        </p:txBody>
      </p:sp>
      <p:sp>
        <p:nvSpPr>
          <p:cNvPr id="9" name="Title 8"/>
          <p:cNvSpPr>
            <a:spLocks noGrp="1"/>
          </p:cNvSpPr>
          <p:nvPr>
            <p:ph type="title"/>
          </p:nvPr>
        </p:nvSpPr>
        <p:spPr>
          <a:xfrm>
            <a:off x="457647" y="1"/>
            <a:ext cx="8228707" cy="910827"/>
          </a:xfrm>
          <a:prstGeom prst="rect">
            <a:avLst/>
          </a:prstGeom>
        </p:spPr>
        <p:txBody>
          <a:bodyPr/>
          <a:lstStyle>
            <a:lvl1pPr>
              <a:defRPr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25276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70893D-845D-4100-938B-5266B198A173}" type="datetimeFigureOut">
              <a:rPr lang="en-US" smtClean="0"/>
              <a:t>2/13/14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CA630E0-9D2B-4AD3-AC81-C4C77E2170C2}" type="slidenum">
              <a:rPr lang="en-US" smtClean="0"/>
              <a:t>‹#›</a:t>
            </a:fld>
            <a:endParaRPr lang="en-US"/>
          </a:p>
        </p:txBody>
      </p:sp>
    </p:spTree>
    <p:extLst>
      <p:ext uri="{BB962C8B-B14F-4D97-AF65-F5344CB8AC3E}">
        <p14:creationId xmlns:p14="http://schemas.microsoft.com/office/powerpoint/2010/main" val="421060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74910" y="171456"/>
            <a:ext cx="8473821" cy="333375"/>
          </a:xfrm>
          <a:prstGeom prst="rect">
            <a:avLst/>
          </a:prstGeo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77517" y="5943600"/>
            <a:ext cx="8382000" cy="228600"/>
          </a:xfrm>
          <a:prstGeom prst="rect">
            <a:avLst/>
          </a:prstGeom>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291" indent="-233291">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9169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910" y="171456"/>
            <a:ext cx="8473821" cy="333375"/>
          </a:xfrm>
          <a:prstGeom prst="rect">
            <a:avLst/>
          </a:prstGeom>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xfrm>
            <a:off x="377517" y="5943600"/>
            <a:ext cx="8382000" cy="228600"/>
          </a:xfrm>
          <a:prstGeom prst="rect">
            <a:avLst/>
          </a:prstGeom>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6194390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a:prstGeom prst="rect">
            <a:avLst/>
          </a:prstGeo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xfrm>
            <a:off x="377517" y="5943600"/>
            <a:ext cx="8382000" cy="228600"/>
          </a:xfrm>
          <a:prstGeom prst="rect">
            <a:avLst/>
          </a:prstGeom>
          <a:ln/>
        </p:spPr>
        <p:txBody>
          <a:bodyPr/>
          <a:lstStyle>
            <a:lvl1pPr>
              <a:defRPr/>
            </a:lvl1pPr>
          </a:lstStyle>
          <a:p>
            <a:pPr>
              <a:defRPr/>
            </a:pPr>
            <a:endParaRPr lang="en-US" dirty="0">
              <a:solidFill>
                <a:srgbClr val="333333"/>
              </a:solidFill>
            </a:endParaRPr>
          </a:p>
        </p:txBody>
      </p:sp>
      <p:sp>
        <p:nvSpPr>
          <p:cNvPr id="8" name="Text Placeholder 7"/>
          <p:cNvSpPr>
            <a:spLocks noGrp="1"/>
          </p:cNvSpPr>
          <p:nvPr>
            <p:ph type="body" sz="quarter" idx="12"/>
          </p:nvPr>
        </p:nvSpPr>
        <p:spPr>
          <a:xfrm>
            <a:off x="361950" y="2210441"/>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9705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5"/>
            <a:ext cx="7254240" cy="1241425"/>
          </a:xfrm>
          <a:prstGeom prst="rect">
            <a:avLst/>
          </a:prstGeo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xfrm>
            <a:off x="377517" y="5943600"/>
            <a:ext cx="8382000" cy="228600"/>
          </a:xfrm>
          <a:prstGeom prst="rect">
            <a:avLst/>
          </a:prstGeom>
          <a:ln/>
        </p:spPr>
        <p:txBody>
          <a:bodyPr/>
          <a:lstStyle>
            <a:lvl1pPr>
              <a:defRPr/>
            </a:lvl1pPr>
          </a:lstStyle>
          <a:p>
            <a:pPr>
              <a:defRPr/>
            </a:pPr>
            <a:endParaRPr lang="en-US" dirty="0">
              <a:solidFill>
                <a:srgbClr val="333333"/>
              </a:solidFill>
            </a:endParaRPr>
          </a:p>
        </p:txBody>
      </p:sp>
      <p:sp>
        <p:nvSpPr>
          <p:cNvPr id="8" name="Text Placeholder 7"/>
          <p:cNvSpPr>
            <a:spLocks noGrp="1"/>
          </p:cNvSpPr>
          <p:nvPr>
            <p:ph type="body" sz="quarter" idx="12"/>
          </p:nvPr>
        </p:nvSpPr>
        <p:spPr>
          <a:xfrm>
            <a:off x="923931"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extLst>
      <p:ext uri="{BB962C8B-B14F-4D97-AF65-F5344CB8AC3E}">
        <p14:creationId xmlns:p14="http://schemas.microsoft.com/office/powerpoint/2010/main" val="15914028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374910" y="171456"/>
            <a:ext cx="8473821" cy="33337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31"/>
            <a:ext cx="4038600" cy="5006975"/>
          </a:xfrm>
        </p:spPr>
        <p:txBody>
          <a:bodyPr/>
          <a:lstStyle>
            <a:lvl1pPr marL="233291" indent="-233291">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31"/>
            <a:ext cx="4038600" cy="5006975"/>
          </a:xfrm>
        </p:spPr>
        <p:txBody>
          <a:bodyPr/>
          <a:lstStyle>
            <a:lvl1pPr marL="233291" indent="-233291">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xfrm>
            <a:off x="377517" y="5943600"/>
            <a:ext cx="8382000" cy="228600"/>
          </a:xfrm>
          <a:prstGeom prst="rect">
            <a:avLst/>
          </a:prstGeom>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3833624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xfrm>
            <a:off x="4434707" y="6545461"/>
            <a:ext cx="210964" cy="223242"/>
          </a:xfrm>
          <a:prstGeom prst="rect">
            <a:avLst/>
          </a:prstGeom>
          <a:ln/>
        </p:spPr>
        <p:txBody>
          <a:bodyPr lIns="64291" tIns="32146" rIns="64291" bIns="32146"/>
          <a:lstStyle>
            <a:lvl1pPr>
              <a:defRPr/>
            </a:lvl1pPr>
          </a:lstStyle>
          <a:p>
            <a:pPr fontAlgn="base">
              <a:spcBef>
                <a:spcPct val="0"/>
              </a:spcBef>
              <a:spcAft>
                <a:spcPct val="0"/>
              </a:spcAft>
              <a:defRPr/>
            </a:pPr>
            <a:fld id="{7332A752-9CB7-4B9B-9248-7D5973308025}" type="slidenum">
              <a:rPr lang="en-US" sz="1600">
                <a:solidFill>
                  <a:srgbClr val="FFFFFF"/>
                </a:solidFill>
                <a:cs typeface="Arial" pitchFamily="-65" charset="0"/>
              </a:rPr>
              <a:pPr fontAlgn="base">
                <a:spcBef>
                  <a:spcPct val="0"/>
                </a:spcBef>
                <a:spcAft>
                  <a:spcPct val="0"/>
                </a:spcAft>
                <a:defRPr/>
              </a:pPr>
              <a:t>‹#›</a:t>
            </a:fld>
            <a:endParaRPr lang="en-US" sz="1600">
              <a:solidFill>
                <a:srgbClr val="FFFFFF"/>
              </a:solidFill>
              <a:cs typeface="Arial" pitchFamily="-65" charset="0"/>
            </a:endParaRPr>
          </a:p>
        </p:txBody>
      </p:sp>
    </p:spTree>
    <p:extLst>
      <p:ext uri="{BB962C8B-B14F-4D97-AF65-F5344CB8AC3E}">
        <p14:creationId xmlns:p14="http://schemas.microsoft.com/office/powerpoint/2010/main" val="3039861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3" name="Text Box 1"/>
          <p:cNvSpPr txBox="1">
            <a:spLocks noGrp="1" noChangeArrowheads="1"/>
          </p:cNvSpPr>
          <p:nvPr>
            <p:ph type="sldNum" sz="quarter" idx="10"/>
          </p:nvPr>
        </p:nvSpPr>
        <p:spPr>
          <a:xfrm>
            <a:off x="4434707" y="6545461"/>
            <a:ext cx="210964" cy="223242"/>
          </a:xfrm>
          <a:prstGeom prst="rect">
            <a:avLst/>
          </a:prstGeom>
          <a:ln/>
        </p:spPr>
        <p:txBody>
          <a:bodyPr lIns="64291" tIns="32146" rIns="64291" bIns="32146"/>
          <a:lstStyle>
            <a:lvl1pPr>
              <a:defRPr/>
            </a:lvl1pPr>
          </a:lstStyle>
          <a:p>
            <a:pPr fontAlgn="base">
              <a:spcBef>
                <a:spcPct val="0"/>
              </a:spcBef>
              <a:spcAft>
                <a:spcPct val="0"/>
              </a:spcAft>
              <a:defRPr/>
            </a:pPr>
            <a:fld id="{3AC1FE53-20EC-4907-A3AB-1479231B7B82}" type="slidenum">
              <a:rPr lang="en-US" sz="1600">
                <a:solidFill>
                  <a:srgbClr val="FFFFFF"/>
                </a:solidFill>
                <a:cs typeface="Arial" pitchFamily="-65" charset="0"/>
              </a:rPr>
              <a:pPr fontAlgn="base">
                <a:spcBef>
                  <a:spcPct val="0"/>
                </a:spcBef>
                <a:spcAft>
                  <a:spcPct val="0"/>
                </a:spcAft>
                <a:defRPr/>
              </a:pPr>
              <a:t>‹#›</a:t>
            </a:fld>
            <a:endParaRPr lang="en-US" sz="1600">
              <a:solidFill>
                <a:srgbClr val="FFFFFF"/>
              </a:solidFill>
              <a:cs typeface="Arial" pitchFamily="-65" charset="0"/>
            </a:endParaRPr>
          </a:p>
        </p:txBody>
      </p:sp>
      <p:sp>
        <p:nvSpPr>
          <p:cNvPr id="5" name="Title 4"/>
          <p:cNvSpPr>
            <a:spLocks noGrp="1"/>
          </p:cNvSpPr>
          <p:nvPr>
            <p:ph type="title"/>
          </p:nvPr>
        </p:nvSpPr>
        <p:spPr>
          <a:xfrm>
            <a:off x="374910" y="171456"/>
            <a:ext cx="8473821" cy="33337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8" name="Text Placeholder 7"/>
          <p:cNvSpPr>
            <a:spLocks noGrp="1"/>
          </p:cNvSpPr>
          <p:nvPr>
            <p:ph type="body" sz="quarter" idx="12" hasCustomPrompt="1"/>
          </p:nvPr>
        </p:nvSpPr>
        <p:spPr>
          <a:xfrm>
            <a:off x="446485" y="1071563"/>
            <a:ext cx="8251031" cy="625214"/>
          </a:xfrm>
        </p:spPr>
        <p:txBody>
          <a:bodyPr>
            <a:spAutoFit/>
          </a:bodyPr>
          <a:lstStyle>
            <a:lvl1pPr marL="0" indent="0">
              <a:spcBef>
                <a:spcPts val="0"/>
              </a:spcBef>
              <a:buNone/>
              <a:defRPr sz="2000"/>
            </a:lvl1pPr>
            <a:lvl2pPr algn="r">
              <a:spcBef>
                <a:spcPts val="422"/>
              </a:spcBef>
              <a:buFont typeface="Lucida Grande CE"/>
              <a:buChar char="—"/>
              <a:defRPr sz="1100" i="1"/>
            </a:lvl2pPr>
          </a:lstStyle>
          <a:p>
            <a:pPr lvl="0"/>
            <a:r>
              <a:rPr lang="en-US" dirty="0" smtClean="0"/>
              <a:t>Subhead goes here.</a:t>
            </a:r>
          </a:p>
          <a:p>
            <a:pPr lvl="1"/>
            <a:r>
              <a:rPr lang="en-US" dirty="0" smtClean="0"/>
              <a:t>Attribution for a quote </a:t>
            </a:r>
            <a:endParaRPr lang="en-US" dirty="0"/>
          </a:p>
        </p:txBody>
      </p:sp>
    </p:spTree>
    <p:extLst>
      <p:ext uri="{BB962C8B-B14F-4D97-AF65-F5344CB8AC3E}">
        <p14:creationId xmlns:p14="http://schemas.microsoft.com/office/powerpoint/2010/main" val="41863277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434707" y="6545461"/>
            <a:ext cx="210964" cy="223242"/>
          </a:xfrm>
          <a:prstGeom prst="rect">
            <a:avLst/>
          </a:prstGeom>
        </p:spPr>
        <p:txBody>
          <a:bodyPr lIns="64291" tIns="32146" rIns="64291" bIns="32146"/>
          <a:lstStyle/>
          <a:p>
            <a:pPr fontAlgn="base">
              <a:spcBef>
                <a:spcPct val="0"/>
              </a:spcBef>
              <a:spcAft>
                <a:spcPct val="0"/>
              </a:spcAft>
              <a:defRPr/>
            </a:pPr>
            <a:fld id="{254FCC9D-4A3D-4C50-B13D-32F636AD2480}" type="slidenum">
              <a:rPr lang="en-US" sz="1600">
                <a:solidFill>
                  <a:srgbClr val="FFFFFF"/>
                </a:solidFill>
                <a:cs typeface="Arial" pitchFamily="-65" charset="0"/>
              </a:rPr>
              <a:pPr fontAlgn="base">
                <a:spcBef>
                  <a:spcPct val="0"/>
                </a:spcBef>
                <a:spcAft>
                  <a:spcPct val="0"/>
                </a:spcAft>
                <a:defRPr/>
              </a:pPr>
              <a:t>‹#›</a:t>
            </a:fld>
            <a:endParaRPr lang="en-US" sz="1600">
              <a:solidFill>
                <a:srgbClr val="FFFFFF"/>
              </a:solidFill>
              <a:cs typeface="Arial" pitchFamily="-65" charset="0"/>
            </a:endParaRPr>
          </a:p>
        </p:txBody>
      </p:sp>
      <p:sp>
        <p:nvSpPr>
          <p:cNvPr id="5" name="Content Placeholder 4"/>
          <p:cNvSpPr>
            <a:spLocks noGrp="1"/>
          </p:cNvSpPr>
          <p:nvPr>
            <p:ph sz="quarter" idx="11"/>
          </p:nvPr>
        </p:nvSpPr>
        <p:spPr>
          <a:xfrm>
            <a:off x="446491" y="1472289"/>
            <a:ext cx="8304609" cy="4367733"/>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374910" y="171456"/>
            <a:ext cx="8473821" cy="333375"/>
          </a:xfrm>
          <a:prstGeom prst="rect">
            <a:avLst/>
          </a:prstGeom>
        </p:spPr>
        <p:txBody>
          <a:bodyPr/>
          <a:lstStyle>
            <a:lvl1pPr>
              <a:defRPr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5737269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2426" y="784231"/>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203730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059"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118"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18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239"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291" indent="-233291"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chemeClr val="tx1"/>
          </a:solidFill>
          <a:latin typeface="+mn-lt"/>
          <a:ea typeface="+mn-ea"/>
          <a:cs typeface="+mn-cs"/>
        </a:defRPr>
      </a:lvl1pPr>
      <a:lvl2pPr marL="399925" indent="-171397"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chemeClr val="tx1"/>
          </a:solidFill>
          <a:latin typeface="+mn-lt"/>
          <a:ea typeface="+mn-ea"/>
        </a:defRPr>
      </a:lvl2pPr>
      <a:lvl3pPr marL="628457" indent="-171397"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chemeClr val="tx1"/>
          </a:solidFill>
          <a:latin typeface="+mn-lt"/>
          <a:ea typeface="+mn-ea"/>
        </a:defRPr>
      </a:lvl3pPr>
      <a:lvl4pPr marL="914118" indent="-171397"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chemeClr val="tx1"/>
          </a:solidFill>
          <a:latin typeface="+mn-lt"/>
          <a:ea typeface="+mn-ea"/>
        </a:defRPr>
      </a:lvl4pPr>
      <a:lvl5pPr marL="1199780" indent="-171397"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chemeClr val="tx1"/>
          </a:solidFill>
          <a:latin typeface="+mn-lt"/>
          <a:ea typeface="+mn-ea"/>
        </a:defRPr>
      </a:lvl5pPr>
      <a:lvl6pPr marL="1599708" indent="-171397"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6770" indent="-171397"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3830" indent="-171397"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0888" indent="-171397"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hyperlink" Target="http://www.visualphotos.com/photo/2x1902718/teen_girls_flirting_with_a_boy_at_a_cafe_FAN1005381.jpg"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tatic3.wikia.nocookie.net/__cb20100129235334/simpsons/images/0/07/Soylentgreen.gif" TargetMode="Externa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hyperlink" Target="http://blog.korea.net/wp-content/uploads/2011/04/1104_schung_greetings.jpg" TargetMode="Externa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hyperlink" Target="http://searchengineland.com/figz/wp-content/seloads/2011/08/Chango_SEL_drowning-in-numbers.jpg"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 Id="rId3" Type="http://schemas.openxmlformats.org/officeDocument/2006/relationships/image" Target="../media/image3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4.gif"/></Relationships>
</file>

<file path=ppt/slides/_rels/slide68.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jpe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jpeg"/><Relationship Id="rId5" Type="http://schemas.openxmlformats.org/officeDocument/2006/relationships/image" Target="../media/image37.jpe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jpeg"/><Relationship Id="rId5" Type="http://schemas.openxmlformats.org/officeDocument/2006/relationships/image" Target="../media/image38.jpeg"/><Relationship Id="rId6" Type="http://schemas.openxmlformats.org/officeDocument/2006/relationships/image" Target="../media/image37.jpe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2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4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2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29.jpeg"/></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9.jpeg"/></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15.jpeg"/><Relationship Id="rId1" Type="http://schemas.openxmlformats.org/officeDocument/2006/relationships/slideLayout" Target="../slideLayouts/slideLayout11.xml"/><Relationship Id="rId2"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3" Type="http://schemas.openxmlformats.org/officeDocument/2006/relationships/hyperlink" Target="mailto:Stedman.Kimberly@gmail.com" TargetMode="External"/><Relationship Id="rId4" Type="http://schemas.openxmlformats.org/officeDocument/2006/relationships/hyperlink" Target="mailto:cameranhetrick@gmail.com" TargetMode="External"/><Relationship Id="rId1" Type="http://schemas.openxmlformats.org/officeDocument/2006/relationships/slideLayout" Target="../slideLayouts/slideLayout11.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81000" y="685800"/>
            <a:ext cx="8385048" cy="3886200"/>
          </a:xfrm>
        </p:spPr>
        <p:txBody>
          <a:bodyPr/>
          <a:lstStyle/>
          <a:p>
            <a:pPr marL="0" indent="0" algn="ctr">
              <a:buNone/>
            </a:pPr>
            <a:endParaRPr lang="en-US" sz="7200" dirty="0" smtClean="0">
              <a:solidFill>
                <a:schemeClr val="accent5"/>
              </a:solidFill>
            </a:endParaRPr>
          </a:p>
          <a:p>
            <a:pPr marL="0" indent="0" algn="ctr">
              <a:buNone/>
            </a:pPr>
            <a:endParaRPr lang="en-US" sz="7200" dirty="0">
              <a:solidFill>
                <a:schemeClr val="accent5"/>
              </a:solidFill>
            </a:endParaRPr>
          </a:p>
          <a:p>
            <a:pPr marL="0" indent="0" algn="ctr">
              <a:buNone/>
            </a:pPr>
            <a:endParaRPr lang="en-US" sz="7200" dirty="0" smtClean="0">
              <a:solidFill>
                <a:schemeClr val="accent5"/>
              </a:solidFill>
            </a:endParaRPr>
          </a:p>
          <a:p>
            <a:pPr marL="0" indent="0" algn="ctr">
              <a:buNone/>
            </a:pPr>
            <a:r>
              <a:rPr lang="en-US" sz="9600" dirty="0" smtClean="0">
                <a:solidFill>
                  <a:schemeClr val="accent5"/>
                </a:solidFill>
              </a:rPr>
              <a:t>Soylent Mean</a:t>
            </a:r>
          </a:p>
          <a:p>
            <a:pPr marL="0" indent="0" algn="ctr">
              <a:buNone/>
            </a:pPr>
            <a:endParaRPr lang="en-US" sz="4000" b="0" dirty="0" smtClean="0"/>
          </a:p>
          <a:p>
            <a:pPr marL="0" indent="0" algn="ctr">
              <a:buNone/>
            </a:pPr>
            <a:endParaRPr lang="en-US" sz="4000" b="0" i="1" dirty="0" smtClean="0"/>
          </a:p>
          <a:p>
            <a:pPr marL="0" indent="0" algn="ctr">
              <a:buNone/>
            </a:pPr>
            <a:r>
              <a:rPr lang="en-US" sz="4000" b="0" dirty="0" smtClean="0"/>
              <a:t>Data Science </a:t>
            </a:r>
            <a:br>
              <a:rPr lang="en-US" sz="4000" b="0" dirty="0" smtClean="0"/>
            </a:br>
            <a:endParaRPr lang="en-US" sz="4000" b="0" dirty="0" smtClean="0"/>
          </a:p>
          <a:p>
            <a:pPr marL="0" indent="0" algn="ctr">
              <a:buNone/>
            </a:pPr>
            <a:r>
              <a:rPr lang="en-US" sz="4000" b="0" dirty="0" smtClean="0"/>
              <a:t>is Made of People</a:t>
            </a:r>
            <a:endParaRPr lang="en-US" sz="2400" b="0" dirty="0"/>
          </a:p>
        </p:txBody>
      </p:sp>
      <p:cxnSp>
        <p:nvCxnSpPr>
          <p:cNvPr id="4" name="Straight Connector 3"/>
          <p:cNvCxnSpPr/>
          <p:nvPr/>
        </p:nvCxnSpPr>
        <p:spPr bwMode="auto">
          <a:xfrm flipH="1">
            <a:off x="1600200" y="6248400"/>
            <a:ext cx="5867400"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bwMode="auto">
          <a:xfrm flipH="1">
            <a:off x="1752600" y="533400"/>
            <a:ext cx="5867400"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04800" y="4648200"/>
            <a:ext cx="8534400" cy="954107"/>
          </a:xfrm>
          <a:prstGeom prst="rect">
            <a:avLst/>
          </a:prstGeom>
          <a:noFill/>
        </p:spPr>
        <p:txBody>
          <a:bodyPr wrap="square" rtlCol="0">
            <a:spAutoFit/>
          </a:bodyPr>
          <a:lstStyle/>
          <a:p>
            <a:pPr algn="ctr"/>
            <a:r>
              <a:rPr lang="en-US" sz="2800" dirty="0" smtClean="0"/>
              <a:t>Kim Stedman   </a:t>
            </a:r>
            <a:r>
              <a:rPr lang="en-US" sz="2800" dirty="0" smtClean="0">
                <a:solidFill>
                  <a:srgbClr val="4BACC6"/>
                </a:solidFill>
              </a:rPr>
              <a:t>@KimSted</a:t>
            </a:r>
          </a:p>
          <a:p>
            <a:pPr algn="ctr"/>
            <a:r>
              <a:rPr lang="en-US" sz="2800" dirty="0" smtClean="0"/>
              <a:t>Cameran Hetrick   </a:t>
            </a:r>
            <a:r>
              <a:rPr lang="en-US" sz="2800" dirty="0" smtClean="0">
                <a:solidFill>
                  <a:srgbClr val="4BACC6"/>
                </a:solidFill>
              </a:rPr>
              <a:t>@CameranHetrick</a:t>
            </a:r>
          </a:p>
        </p:txBody>
      </p:sp>
    </p:spTree>
    <p:extLst>
      <p:ext uri="{BB962C8B-B14F-4D97-AF65-F5344CB8AC3E}">
        <p14:creationId xmlns:p14="http://schemas.microsoft.com/office/powerpoint/2010/main" val="33982280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3733800"/>
            <a:ext cx="6934200" cy="2438400"/>
          </a:xfrm>
          <a:prstGeom prst="rect">
            <a:avLst/>
          </a:prstGeom>
        </p:spPr>
        <p:txBody>
          <a:bodyPr rtlCol="0" anchor="ctr">
            <a:noAutofit/>
          </a:bodyPr>
          <a:lstStyle/>
          <a:p>
            <a:pPr algn="ctr"/>
            <a:endParaRPr lang="en-US" sz="1200" b="1" dirty="0" smtClean="0"/>
          </a:p>
        </p:txBody>
      </p:sp>
      <p:sp>
        <p:nvSpPr>
          <p:cNvPr id="6" name="Right Triangle 5"/>
          <p:cNvSpPr/>
          <p:nvPr/>
        </p:nvSpPr>
        <p:spPr>
          <a:xfrm>
            <a:off x="381000" y="990600"/>
            <a:ext cx="1143000" cy="3429000"/>
          </a:xfrm>
          <a:prstGeom prst="rtTriangle">
            <a:avLst/>
          </a:prstGeom>
        </p:spPr>
        <p:txBody>
          <a:bodyPr rtlCol="0" anchor="ctr">
            <a:noAutofit/>
          </a:bodyPr>
          <a:lstStyle/>
          <a:p>
            <a:pPr algn="ctr"/>
            <a:endParaRPr lang="en-US" sz="1200" b="1" dirty="0" smtClean="0"/>
          </a:p>
        </p:txBody>
      </p:sp>
      <p:sp>
        <p:nvSpPr>
          <p:cNvPr id="21" name="TextBox 20"/>
          <p:cNvSpPr txBox="1"/>
          <p:nvPr/>
        </p:nvSpPr>
        <p:spPr>
          <a:xfrm>
            <a:off x="304800" y="838200"/>
            <a:ext cx="4191000" cy="4955203"/>
          </a:xfrm>
          <a:prstGeom prst="rect">
            <a:avLst/>
          </a:prstGeom>
          <a:noFill/>
        </p:spPr>
        <p:txBody>
          <a:bodyPr wrap="square" rtlCol="0">
            <a:spAutoFit/>
          </a:bodyPr>
          <a:lstStyle/>
          <a:p>
            <a:pPr algn="ctr"/>
            <a:r>
              <a:rPr lang="en-US" sz="9600" dirty="0" smtClean="0">
                <a:solidFill>
                  <a:srgbClr val="FFFF00"/>
                </a:solidFill>
              </a:rPr>
              <a:t>30% </a:t>
            </a:r>
          </a:p>
          <a:p>
            <a:pPr algn="ctr"/>
            <a:r>
              <a:rPr lang="en-US" sz="4400" dirty="0" smtClean="0">
                <a:solidFill>
                  <a:srgbClr val="D9D9D9"/>
                </a:solidFill>
              </a:rPr>
              <a:t>of companies have invested in big data technology</a:t>
            </a:r>
          </a:p>
          <a:p>
            <a:endParaRPr lang="en-US" sz="4400" dirty="0" smtClean="0">
              <a:solidFill>
                <a:srgbClr val="FFFF00"/>
              </a:solidFill>
            </a:endParaRPr>
          </a:p>
        </p:txBody>
      </p:sp>
      <p:sp>
        <p:nvSpPr>
          <p:cNvPr id="5" name="TextBox 4"/>
          <p:cNvSpPr txBox="1"/>
          <p:nvPr/>
        </p:nvSpPr>
        <p:spPr>
          <a:xfrm>
            <a:off x="38100" y="6477000"/>
            <a:ext cx="8610600" cy="246221"/>
          </a:xfrm>
          <a:prstGeom prst="rect">
            <a:avLst/>
          </a:prstGeom>
          <a:noFill/>
        </p:spPr>
        <p:txBody>
          <a:bodyPr wrap="square" rtlCol="0">
            <a:spAutoFit/>
          </a:bodyPr>
          <a:lstStyle/>
          <a:p>
            <a:r>
              <a:rPr lang="en-US" sz="1000" dirty="0" smtClean="0"/>
              <a:t>Source: Gartner’s 2013 Big Data Survey</a:t>
            </a:r>
          </a:p>
        </p:txBody>
      </p:sp>
      <p:sp>
        <p:nvSpPr>
          <p:cNvPr id="7" name="TextBox 6"/>
          <p:cNvSpPr txBox="1"/>
          <p:nvPr/>
        </p:nvSpPr>
        <p:spPr>
          <a:xfrm>
            <a:off x="4953000" y="835997"/>
            <a:ext cx="3962400" cy="4955203"/>
          </a:xfrm>
          <a:prstGeom prst="rect">
            <a:avLst/>
          </a:prstGeom>
          <a:noFill/>
        </p:spPr>
        <p:txBody>
          <a:bodyPr wrap="square" rtlCol="0">
            <a:spAutoFit/>
          </a:bodyPr>
          <a:lstStyle/>
          <a:p>
            <a:pPr algn="ctr"/>
            <a:r>
              <a:rPr lang="en-US" sz="9600" dirty="0" smtClean="0">
                <a:solidFill>
                  <a:srgbClr val="FFFF00"/>
                </a:solidFill>
              </a:rPr>
              <a:t>8% </a:t>
            </a:r>
          </a:p>
          <a:p>
            <a:pPr algn="ctr"/>
            <a:r>
              <a:rPr lang="en-US" sz="4400" dirty="0" smtClean="0">
                <a:solidFill>
                  <a:schemeClr val="tx1">
                    <a:lumMod val="85000"/>
                  </a:schemeClr>
                </a:solidFill>
              </a:rPr>
              <a:t>of </a:t>
            </a:r>
            <a:r>
              <a:rPr lang="en-US" sz="4400" dirty="0">
                <a:solidFill>
                  <a:schemeClr val="tx1">
                    <a:lumMod val="85000"/>
                  </a:schemeClr>
                </a:solidFill>
              </a:rPr>
              <a:t>companies have deployed big data solutions</a:t>
            </a:r>
          </a:p>
          <a:p>
            <a:endParaRPr lang="en-US" sz="4400" dirty="0" smtClean="0">
              <a:solidFill>
                <a:srgbClr val="FFFF00"/>
              </a:solidFill>
            </a:endParaRPr>
          </a:p>
        </p:txBody>
      </p:sp>
      <p:cxnSp>
        <p:nvCxnSpPr>
          <p:cNvPr id="4" name="Straight Connector 3"/>
          <p:cNvCxnSpPr/>
          <p:nvPr/>
        </p:nvCxnSpPr>
        <p:spPr bwMode="auto">
          <a:xfrm>
            <a:off x="4724400" y="685800"/>
            <a:ext cx="0" cy="5410200"/>
          </a:xfrm>
          <a:prstGeom prst="line">
            <a:avLst/>
          </a:prstGeom>
          <a:solidFill>
            <a:srgbClr val="0095D3"/>
          </a:solidFill>
          <a:ln w="9525"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16264949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57200"/>
            <a:ext cx="5726398" cy="769441"/>
          </a:xfrm>
          <a:prstGeom prst="rect">
            <a:avLst/>
          </a:prstGeom>
          <a:noFill/>
        </p:spPr>
        <p:txBody>
          <a:bodyPr wrap="none" rtlCol="0">
            <a:spAutoFit/>
          </a:bodyPr>
          <a:lstStyle/>
          <a:p>
            <a:pPr algn="l"/>
            <a:r>
              <a:rPr lang="en-US" sz="4400" dirty="0" smtClean="0">
                <a:latin typeface="+mn-lt"/>
                <a:ea typeface="+mn-ea"/>
              </a:rPr>
              <a:t>Diffusion of </a:t>
            </a:r>
            <a:r>
              <a:rPr lang="en-US" sz="4400" dirty="0"/>
              <a:t>I</a:t>
            </a:r>
            <a:r>
              <a:rPr lang="en-US" sz="4400" dirty="0" smtClean="0">
                <a:latin typeface="+mn-lt"/>
                <a:ea typeface="+mn-ea"/>
              </a:rPr>
              <a:t>nnovation</a:t>
            </a:r>
          </a:p>
        </p:txBody>
      </p:sp>
      <p:sp>
        <p:nvSpPr>
          <p:cNvPr id="7" name="Rectangle 6"/>
          <p:cNvSpPr/>
          <p:nvPr/>
        </p:nvSpPr>
        <p:spPr>
          <a:xfrm>
            <a:off x="762000" y="1676400"/>
            <a:ext cx="7543800" cy="4267200"/>
          </a:xfrm>
          <a:prstGeom prst="rect">
            <a:avLst/>
          </a:prstGeom>
        </p:spPr>
        <p:txBody>
          <a:bodyPr rtlCol="0" anchor="ctr">
            <a:noAutofit/>
          </a:bodyPr>
          <a:lstStyle/>
          <a:p>
            <a:pPr algn="ctr"/>
            <a:endParaRPr lang="en-US" sz="1200" b="1" dirty="0" smtClean="0"/>
          </a:p>
        </p:txBody>
      </p:sp>
      <p:pic>
        <p:nvPicPr>
          <p:cNvPr id="19" name="Picture 18"/>
          <p:cNvPicPr>
            <a:picLocks noChangeAspect="1"/>
          </p:cNvPicPr>
          <p:nvPr/>
        </p:nvPicPr>
        <p:blipFill>
          <a:blip r:embed="rId3"/>
          <a:stretch>
            <a:fillRect/>
          </a:stretch>
        </p:blipFill>
        <p:spPr>
          <a:xfrm>
            <a:off x="381000" y="1524000"/>
            <a:ext cx="8458200" cy="4510045"/>
          </a:xfrm>
          <a:prstGeom prst="rect">
            <a:avLst/>
          </a:prstGeom>
        </p:spPr>
      </p:pic>
      <p:cxnSp>
        <p:nvCxnSpPr>
          <p:cNvPr id="21" name="Straight Connector 20"/>
          <p:cNvCxnSpPr/>
          <p:nvPr/>
        </p:nvCxnSpPr>
        <p:spPr>
          <a:xfrm flipV="1">
            <a:off x="1905000" y="5748865"/>
            <a:ext cx="0" cy="118535"/>
          </a:xfrm>
          <a:prstGeom prst="line">
            <a:avLst/>
          </a:prstGeom>
          <a:ln w="9525" cmpd="sng">
            <a:solidFill>
              <a:schemeClr val="tx2"/>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971800" y="4953000"/>
            <a:ext cx="8652" cy="914400"/>
          </a:xfrm>
          <a:prstGeom prst="line">
            <a:avLst/>
          </a:prstGeom>
          <a:ln w="9525" cmpd="sng">
            <a:solidFill>
              <a:schemeClr val="tx2"/>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248400" y="4977146"/>
            <a:ext cx="0" cy="890254"/>
          </a:xfrm>
          <a:prstGeom prst="line">
            <a:avLst/>
          </a:prstGeom>
          <a:ln w="9525" cmpd="sng">
            <a:solidFill>
              <a:schemeClr val="tx2"/>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648200" y="2514600"/>
            <a:ext cx="76200" cy="3404854"/>
          </a:xfrm>
          <a:prstGeom prst="line">
            <a:avLst/>
          </a:prstGeom>
          <a:ln w="9525" cmpd="sng">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1000" y="6172200"/>
            <a:ext cx="1600200" cy="400110"/>
          </a:xfrm>
          <a:prstGeom prst="rect">
            <a:avLst/>
          </a:prstGeom>
          <a:noFill/>
        </p:spPr>
        <p:txBody>
          <a:bodyPr wrap="square" rtlCol="0">
            <a:spAutoFit/>
          </a:bodyPr>
          <a:lstStyle/>
          <a:p>
            <a:pPr algn="ctr"/>
            <a:r>
              <a:rPr lang="en-US" sz="2000" dirty="0" smtClean="0"/>
              <a:t>Innovators</a:t>
            </a:r>
          </a:p>
        </p:txBody>
      </p:sp>
      <p:sp>
        <p:nvSpPr>
          <p:cNvPr id="31" name="TextBox 30"/>
          <p:cNvSpPr txBox="1"/>
          <p:nvPr/>
        </p:nvSpPr>
        <p:spPr>
          <a:xfrm>
            <a:off x="1676400" y="6096000"/>
            <a:ext cx="1600200" cy="707886"/>
          </a:xfrm>
          <a:prstGeom prst="rect">
            <a:avLst/>
          </a:prstGeom>
          <a:noFill/>
        </p:spPr>
        <p:txBody>
          <a:bodyPr wrap="square" rtlCol="0">
            <a:spAutoFit/>
          </a:bodyPr>
          <a:lstStyle/>
          <a:p>
            <a:pPr algn="ctr"/>
            <a:r>
              <a:rPr lang="en-US" sz="2000" dirty="0" smtClean="0"/>
              <a:t>Early</a:t>
            </a:r>
            <a:r>
              <a:rPr lang="en-US" sz="1200" dirty="0" smtClean="0"/>
              <a:t> </a:t>
            </a:r>
            <a:r>
              <a:rPr lang="en-US" sz="2000" dirty="0" smtClean="0"/>
              <a:t>Adopters</a:t>
            </a:r>
          </a:p>
        </p:txBody>
      </p:sp>
      <p:sp>
        <p:nvSpPr>
          <p:cNvPr id="32" name="TextBox 31"/>
          <p:cNvSpPr txBox="1"/>
          <p:nvPr/>
        </p:nvSpPr>
        <p:spPr>
          <a:xfrm>
            <a:off x="3124200" y="6096000"/>
            <a:ext cx="1600200" cy="707886"/>
          </a:xfrm>
          <a:prstGeom prst="rect">
            <a:avLst/>
          </a:prstGeom>
          <a:noFill/>
        </p:spPr>
        <p:txBody>
          <a:bodyPr wrap="square" rtlCol="0">
            <a:spAutoFit/>
          </a:bodyPr>
          <a:lstStyle/>
          <a:p>
            <a:pPr algn="ctr"/>
            <a:r>
              <a:rPr lang="en-US" sz="2000" dirty="0" smtClean="0"/>
              <a:t>Early</a:t>
            </a:r>
            <a:r>
              <a:rPr lang="en-US" sz="1200" dirty="0" smtClean="0"/>
              <a:t> </a:t>
            </a:r>
            <a:r>
              <a:rPr lang="en-US" sz="2000" dirty="0" smtClean="0"/>
              <a:t>Majority</a:t>
            </a:r>
          </a:p>
        </p:txBody>
      </p:sp>
      <p:sp>
        <p:nvSpPr>
          <p:cNvPr id="33" name="TextBox 32"/>
          <p:cNvSpPr txBox="1"/>
          <p:nvPr/>
        </p:nvSpPr>
        <p:spPr>
          <a:xfrm>
            <a:off x="4724400" y="6096000"/>
            <a:ext cx="1600200" cy="707886"/>
          </a:xfrm>
          <a:prstGeom prst="rect">
            <a:avLst/>
          </a:prstGeom>
          <a:noFill/>
        </p:spPr>
        <p:txBody>
          <a:bodyPr wrap="square" rtlCol="0">
            <a:spAutoFit/>
          </a:bodyPr>
          <a:lstStyle/>
          <a:p>
            <a:pPr algn="ctr"/>
            <a:r>
              <a:rPr lang="en-US" sz="2000" dirty="0" smtClean="0"/>
              <a:t>Late Majority</a:t>
            </a:r>
          </a:p>
        </p:txBody>
      </p:sp>
      <p:sp>
        <p:nvSpPr>
          <p:cNvPr id="34" name="TextBox 33"/>
          <p:cNvSpPr txBox="1"/>
          <p:nvPr/>
        </p:nvSpPr>
        <p:spPr>
          <a:xfrm>
            <a:off x="6248400" y="6150114"/>
            <a:ext cx="1600200" cy="400110"/>
          </a:xfrm>
          <a:prstGeom prst="rect">
            <a:avLst/>
          </a:prstGeom>
          <a:noFill/>
        </p:spPr>
        <p:txBody>
          <a:bodyPr wrap="square" rtlCol="0">
            <a:spAutoFit/>
          </a:bodyPr>
          <a:lstStyle/>
          <a:p>
            <a:pPr algn="ctr"/>
            <a:r>
              <a:rPr lang="en-US" sz="2000" dirty="0" smtClean="0"/>
              <a:t>Laggards</a:t>
            </a:r>
          </a:p>
        </p:txBody>
      </p:sp>
      <p:sp>
        <p:nvSpPr>
          <p:cNvPr id="35" name="TextBox 34"/>
          <p:cNvSpPr txBox="1"/>
          <p:nvPr/>
        </p:nvSpPr>
        <p:spPr>
          <a:xfrm>
            <a:off x="457200" y="5486400"/>
            <a:ext cx="1371600" cy="400110"/>
          </a:xfrm>
          <a:prstGeom prst="rect">
            <a:avLst/>
          </a:prstGeom>
          <a:noFill/>
        </p:spPr>
        <p:txBody>
          <a:bodyPr wrap="square" rtlCol="0">
            <a:spAutoFit/>
          </a:bodyPr>
          <a:lstStyle/>
          <a:p>
            <a:pPr algn="ctr"/>
            <a:r>
              <a:rPr lang="en-US" sz="2000" dirty="0" smtClean="0">
                <a:solidFill>
                  <a:srgbClr val="333333"/>
                </a:solidFill>
                <a:latin typeface="+mn-lt"/>
                <a:ea typeface="+mn-ea"/>
              </a:rPr>
              <a:t>2.5%</a:t>
            </a:r>
          </a:p>
        </p:txBody>
      </p:sp>
      <p:sp>
        <p:nvSpPr>
          <p:cNvPr id="36" name="TextBox 35"/>
          <p:cNvSpPr txBox="1"/>
          <p:nvPr/>
        </p:nvSpPr>
        <p:spPr>
          <a:xfrm>
            <a:off x="1905000" y="5486400"/>
            <a:ext cx="1143000" cy="400110"/>
          </a:xfrm>
          <a:prstGeom prst="rect">
            <a:avLst/>
          </a:prstGeom>
          <a:noFill/>
        </p:spPr>
        <p:txBody>
          <a:bodyPr wrap="square" rtlCol="0">
            <a:spAutoFit/>
          </a:bodyPr>
          <a:lstStyle/>
          <a:p>
            <a:pPr algn="ctr"/>
            <a:r>
              <a:rPr lang="en-US" sz="2000" dirty="0" smtClean="0">
                <a:solidFill>
                  <a:srgbClr val="333333"/>
                </a:solidFill>
                <a:latin typeface="+mn-lt"/>
                <a:ea typeface="+mn-ea"/>
              </a:rPr>
              <a:t>13.5%</a:t>
            </a:r>
          </a:p>
        </p:txBody>
      </p:sp>
      <p:sp>
        <p:nvSpPr>
          <p:cNvPr id="37" name="TextBox 36"/>
          <p:cNvSpPr txBox="1"/>
          <p:nvPr/>
        </p:nvSpPr>
        <p:spPr>
          <a:xfrm>
            <a:off x="3048000" y="5486400"/>
            <a:ext cx="1676400" cy="400110"/>
          </a:xfrm>
          <a:prstGeom prst="rect">
            <a:avLst/>
          </a:prstGeom>
          <a:noFill/>
        </p:spPr>
        <p:txBody>
          <a:bodyPr wrap="square" rtlCol="0">
            <a:spAutoFit/>
          </a:bodyPr>
          <a:lstStyle/>
          <a:p>
            <a:pPr algn="ctr"/>
            <a:r>
              <a:rPr lang="en-US" sz="2000" dirty="0" smtClean="0">
                <a:solidFill>
                  <a:srgbClr val="333333"/>
                </a:solidFill>
                <a:latin typeface="+mn-lt"/>
                <a:ea typeface="+mn-ea"/>
              </a:rPr>
              <a:t>34%</a:t>
            </a:r>
          </a:p>
        </p:txBody>
      </p:sp>
      <p:sp>
        <p:nvSpPr>
          <p:cNvPr id="39" name="TextBox 38"/>
          <p:cNvSpPr txBox="1"/>
          <p:nvPr/>
        </p:nvSpPr>
        <p:spPr>
          <a:xfrm>
            <a:off x="4724400" y="5486400"/>
            <a:ext cx="1524000" cy="400110"/>
          </a:xfrm>
          <a:prstGeom prst="rect">
            <a:avLst/>
          </a:prstGeom>
          <a:noFill/>
        </p:spPr>
        <p:txBody>
          <a:bodyPr wrap="square" rtlCol="0">
            <a:spAutoFit/>
          </a:bodyPr>
          <a:lstStyle/>
          <a:p>
            <a:pPr algn="ctr"/>
            <a:r>
              <a:rPr lang="en-US" sz="2000" dirty="0" smtClean="0">
                <a:solidFill>
                  <a:srgbClr val="333333"/>
                </a:solidFill>
                <a:latin typeface="+mn-lt"/>
                <a:ea typeface="+mn-ea"/>
              </a:rPr>
              <a:t>34%</a:t>
            </a:r>
          </a:p>
        </p:txBody>
      </p:sp>
      <p:sp>
        <p:nvSpPr>
          <p:cNvPr id="40" name="TextBox 39"/>
          <p:cNvSpPr txBox="1"/>
          <p:nvPr/>
        </p:nvSpPr>
        <p:spPr>
          <a:xfrm>
            <a:off x="6248400" y="5486400"/>
            <a:ext cx="2209800" cy="400110"/>
          </a:xfrm>
          <a:prstGeom prst="rect">
            <a:avLst/>
          </a:prstGeom>
          <a:noFill/>
        </p:spPr>
        <p:txBody>
          <a:bodyPr wrap="square" rtlCol="0">
            <a:spAutoFit/>
          </a:bodyPr>
          <a:lstStyle/>
          <a:p>
            <a:pPr algn="ctr"/>
            <a:r>
              <a:rPr lang="en-US" sz="2000" dirty="0" smtClean="0">
                <a:solidFill>
                  <a:srgbClr val="333333"/>
                </a:solidFill>
                <a:latin typeface="+mn-lt"/>
                <a:ea typeface="+mn-ea"/>
              </a:rPr>
              <a:t>16%</a:t>
            </a:r>
          </a:p>
        </p:txBody>
      </p:sp>
      <p:sp>
        <p:nvSpPr>
          <p:cNvPr id="41" name="Left Arrow 40"/>
          <p:cNvSpPr/>
          <p:nvPr/>
        </p:nvSpPr>
        <p:spPr>
          <a:xfrm rot="16200000" flipV="1">
            <a:off x="999307" y="4029893"/>
            <a:ext cx="2480048" cy="363862"/>
          </a:xfrm>
          <a:prstGeom prst="leftArrow">
            <a:avLst/>
          </a:prstGeom>
          <a:solidFill>
            <a:srgbClr val="FFFF00"/>
          </a:solidFill>
        </p:spPr>
        <p:txBody>
          <a:bodyPr rtlCol="0" anchor="ctr">
            <a:noAutofit/>
          </a:bodyPr>
          <a:lstStyle/>
          <a:p>
            <a:pPr algn="ctr"/>
            <a:endParaRPr lang="en-US" sz="1200" b="1" dirty="0" smtClean="0"/>
          </a:p>
        </p:txBody>
      </p:sp>
      <p:sp>
        <p:nvSpPr>
          <p:cNvPr id="42" name="TextBox 41"/>
          <p:cNvSpPr txBox="1"/>
          <p:nvPr/>
        </p:nvSpPr>
        <p:spPr>
          <a:xfrm>
            <a:off x="914400" y="2234624"/>
            <a:ext cx="3124200" cy="584776"/>
          </a:xfrm>
          <a:prstGeom prst="rect">
            <a:avLst/>
          </a:prstGeom>
          <a:noFill/>
        </p:spPr>
        <p:txBody>
          <a:bodyPr wrap="square" rtlCol="0">
            <a:spAutoFit/>
          </a:bodyPr>
          <a:lstStyle/>
          <a:p>
            <a:pPr algn="l"/>
            <a:r>
              <a:rPr lang="en-US" sz="3200" b="1" dirty="0" smtClean="0">
                <a:solidFill>
                  <a:srgbClr val="333333"/>
                </a:solidFill>
                <a:latin typeface="+mn-lt"/>
                <a:ea typeface="+mn-ea"/>
              </a:rPr>
              <a:t>WE ARE HERE</a:t>
            </a:r>
          </a:p>
        </p:txBody>
      </p:sp>
    </p:spTree>
    <p:extLst>
      <p:ext uri="{BB962C8B-B14F-4D97-AF65-F5344CB8AC3E}">
        <p14:creationId xmlns:p14="http://schemas.microsoft.com/office/powerpoint/2010/main" val="21904258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ualphotos.com/photo/2x1902718/teen_girls_flirting_with_a_boy_at_a_cafe_FAN100538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30"/>
          <a:stretch/>
        </p:blipFill>
        <p:spPr bwMode="auto">
          <a:xfrm>
            <a:off x="1333500" y="1066800"/>
            <a:ext cx="66675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424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3733800"/>
            <a:ext cx="6934200" cy="2438400"/>
          </a:xfrm>
          <a:prstGeom prst="rect">
            <a:avLst/>
          </a:prstGeom>
        </p:spPr>
        <p:txBody>
          <a:bodyPr rtlCol="0" anchor="ctr">
            <a:noAutofit/>
          </a:bodyPr>
          <a:lstStyle/>
          <a:p>
            <a:pPr algn="ctr"/>
            <a:endParaRPr lang="en-US" sz="1200" b="1" dirty="0" smtClean="0"/>
          </a:p>
        </p:txBody>
      </p:sp>
      <p:sp>
        <p:nvSpPr>
          <p:cNvPr id="6" name="Right Triangle 5"/>
          <p:cNvSpPr/>
          <p:nvPr/>
        </p:nvSpPr>
        <p:spPr>
          <a:xfrm>
            <a:off x="381000" y="990600"/>
            <a:ext cx="1143000" cy="3429000"/>
          </a:xfrm>
          <a:prstGeom prst="rtTriangle">
            <a:avLst/>
          </a:prstGeom>
        </p:spPr>
        <p:txBody>
          <a:bodyPr rtlCol="0" anchor="ctr">
            <a:noAutofit/>
          </a:bodyPr>
          <a:lstStyle/>
          <a:p>
            <a:pPr algn="ctr"/>
            <a:endParaRPr lang="en-US" sz="1200" b="1" dirty="0" smtClean="0"/>
          </a:p>
        </p:txBody>
      </p:sp>
      <p:sp>
        <p:nvSpPr>
          <p:cNvPr id="5" name="TextBox 4"/>
          <p:cNvSpPr txBox="1"/>
          <p:nvPr/>
        </p:nvSpPr>
        <p:spPr>
          <a:xfrm>
            <a:off x="38100" y="6477000"/>
            <a:ext cx="8610600" cy="246221"/>
          </a:xfrm>
          <a:prstGeom prst="rect">
            <a:avLst/>
          </a:prstGeom>
          <a:noFill/>
        </p:spPr>
        <p:txBody>
          <a:bodyPr wrap="square" rtlCol="0">
            <a:spAutoFit/>
          </a:bodyPr>
          <a:lstStyle/>
          <a:p>
            <a:r>
              <a:rPr lang="en-US" sz="1000" dirty="0" smtClean="0"/>
              <a:t>Source: Gartner’s 2013 Big Data Survey</a:t>
            </a:r>
          </a:p>
        </p:txBody>
      </p:sp>
      <p:pic>
        <p:nvPicPr>
          <p:cNvPr id="2" name="Picture 1" descr="graph.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74198"/>
            <a:ext cx="7620000" cy="5326602"/>
          </a:xfrm>
          <a:prstGeom prst="rect">
            <a:avLst/>
          </a:prstGeom>
        </p:spPr>
      </p:pic>
      <p:sp>
        <p:nvSpPr>
          <p:cNvPr id="7" name="TextBox 6"/>
          <p:cNvSpPr txBox="1"/>
          <p:nvPr/>
        </p:nvSpPr>
        <p:spPr>
          <a:xfrm>
            <a:off x="533400" y="76200"/>
            <a:ext cx="8610600" cy="769441"/>
          </a:xfrm>
          <a:prstGeom prst="rect">
            <a:avLst/>
          </a:prstGeom>
          <a:noFill/>
        </p:spPr>
        <p:txBody>
          <a:bodyPr wrap="square" rtlCol="0">
            <a:spAutoFit/>
          </a:bodyPr>
          <a:lstStyle/>
          <a:p>
            <a:r>
              <a:rPr lang="en-US" sz="4400" b="1" dirty="0" smtClean="0"/>
              <a:t>Top Challenges of Big Data</a:t>
            </a:r>
          </a:p>
        </p:txBody>
      </p:sp>
      <p:sp>
        <p:nvSpPr>
          <p:cNvPr id="4" name="Right Arrow 3"/>
          <p:cNvSpPr/>
          <p:nvPr/>
        </p:nvSpPr>
        <p:spPr>
          <a:xfrm>
            <a:off x="152400" y="1150398"/>
            <a:ext cx="838200" cy="3736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sz="1200" b="1" dirty="0" smtClean="0"/>
          </a:p>
        </p:txBody>
      </p:sp>
    </p:spTree>
    <p:extLst>
      <p:ext uri="{BB962C8B-B14F-4D97-AF65-F5344CB8AC3E}">
        <p14:creationId xmlns:p14="http://schemas.microsoft.com/office/powerpoint/2010/main" val="26999110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FFFF"/>
                </a:solidFill>
              </a:rPr>
              <a:t>80% of USA lives </a:t>
            </a:r>
            <a:br>
              <a:rPr lang="en-US" dirty="0">
                <a:solidFill>
                  <a:srgbClr val="FFFFFF"/>
                </a:solidFill>
              </a:rPr>
            </a:br>
            <a:r>
              <a:rPr lang="en-US" dirty="0">
                <a:solidFill>
                  <a:srgbClr val="FFFFFF"/>
                </a:solidFill>
              </a:rPr>
              <a:t>within 20 miles of a Starbucks</a:t>
            </a:r>
          </a:p>
        </p:txBody>
      </p:sp>
      <p:pic>
        <p:nvPicPr>
          <p:cNvPr id="4" name="Picture 3" descr="http://2.bp.blogspot.com/-UKTDhr3FTYA/UHTVyGpMViI/AAAAAAAAA3c/JqTQfuOCcXQ/s1600/vorono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546" y="1273175"/>
            <a:ext cx="6676654" cy="45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484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09800" y="228600"/>
            <a:ext cx="4724400" cy="64008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That’</a:t>
            </a:r>
            <a:endParaRPr lang="en-US" dirty="0"/>
          </a:p>
        </p:txBody>
      </p:sp>
      <p:pic>
        <p:nvPicPr>
          <p:cNvPr id="3076" name="Picture 4" descr="C:\Users\Kim.Stedman\Downloads\Data,_23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877" y="1866900"/>
            <a:ext cx="2192246" cy="3124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89168" y="381000"/>
            <a:ext cx="3536674" cy="1200329"/>
          </a:xfrm>
          <a:prstGeom prst="rect">
            <a:avLst/>
          </a:prstGeom>
          <a:noFill/>
        </p:spPr>
        <p:txBody>
          <a:bodyPr wrap="none" rtlCol="0">
            <a:spAutoFit/>
          </a:bodyPr>
          <a:lstStyle/>
          <a:p>
            <a:pPr algn="ctr"/>
            <a:r>
              <a:rPr lang="en-US" sz="3600" dirty="0" smtClean="0">
                <a:latin typeface="Arial Black" pitchFamily="34" charset="0"/>
              </a:rPr>
              <a:t>That’s Not </a:t>
            </a:r>
          </a:p>
          <a:p>
            <a:pPr algn="ctr"/>
            <a:r>
              <a:rPr lang="en-US" sz="3600" b="1" dirty="0" smtClean="0">
                <a:latin typeface="Arial Black" pitchFamily="34" charset="0"/>
              </a:rPr>
              <a:t>Data </a:t>
            </a:r>
            <a:r>
              <a:rPr lang="en-US" sz="3600" b="1" dirty="0" smtClean="0">
                <a:solidFill>
                  <a:schemeClr val="accent2"/>
                </a:solidFill>
                <a:latin typeface="Arial Black" pitchFamily="34" charset="0"/>
              </a:rPr>
              <a:t>Science</a:t>
            </a:r>
            <a:endParaRPr lang="en-US" sz="3600" b="1" dirty="0">
              <a:solidFill>
                <a:schemeClr val="accent2"/>
              </a:solidFill>
              <a:latin typeface="Arial Black" pitchFamily="34" charset="0"/>
            </a:endParaRPr>
          </a:p>
        </p:txBody>
      </p:sp>
      <p:sp>
        <p:nvSpPr>
          <p:cNvPr id="9" name="TextBox 8"/>
          <p:cNvSpPr txBox="1"/>
          <p:nvPr/>
        </p:nvSpPr>
        <p:spPr>
          <a:xfrm>
            <a:off x="2852753" y="5285660"/>
            <a:ext cx="3140475" cy="1200329"/>
          </a:xfrm>
          <a:prstGeom prst="rect">
            <a:avLst/>
          </a:prstGeom>
          <a:noFill/>
        </p:spPr>
        <p:txBody>
          <a:bodyPr wrap="none" rtlCol="0">
            <a:spAutoFit/>
          </a:bodyPr>
          <a:lstStyle/>
          <a:p>
            <a:pPr algn="ctr"/>
            <a:r>
              <a:rPr lang="en-US" sz="3600" dirty="0" smtClean="0">
                <a:latin typeface="Arial Black" pitchFamily="34" charset="0"/>
              </a:rPr>
              <a:t>That’s Just </a:t>
            </a:r>
          </a:p>
          <a:p>
            <a:pPr algn="ctr"/>
            <a:r>
              <a:rPr lang="en-US" sz="3600" b="1" dirty="0" smtClean="0">
                <a:solidFill>
                  <a:schemeClr val="accent2"/>
                </a:solidFill>
                <a:latin typeface="Arial Black" pitchFamily="34" charset="0"/>
              </a:rPr>
              <a:t>DATA</a:t>
            </a:r>
            <a:endParaRPr lang="en-US" sz="3600" b="1" dirty="0">
              <a:solidFill>
                <a:schemeClr val="accent2"/>
              </a:solidFill>
              <a:latin typeface="Arial Black" pitchFamily="34" charset="0"/>
            </a:endParaRPr>
          </a:p>
        </p:txBody>
      </p:sp>
      <p:sp>
        <p:nvSpPr>
          <p:cNvPr id="6" name="Rectangle 5"/>
          <p:cNvSpPr/>
          <p:nvPr/>
        </p:nvSpPr>
        <p:spPr>
          <a:xfrm>
            <a:off x="2362200" y="381000"/>
            <a:ext cx="4419600" cy="60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62200" y="381000"/>
            <a:ext cx="4419600" cy="60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06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76200"/>
            <a:ext cx="8610600" cy="769441"/>
          </a:xfrm>
          <a:prstGeom prst="rect">
            <a:avLst/>
          </a:prstGeom>
          <a:noFill/>
        </p:spPr>
        <p:txBody>
          <a:bodyPr wrap="square" rtlCol="0">
            <a:spAutoFit/>
          </a:bodyPr>
          <a:lstStyle/>
          <a:p>
            <a:r>
              <a:rPr lang="en-US" sz="4400" b="1" dirty="0" smtClean="0">
                <a:solidFill>
                  <a:schemeClr val="accent5"/>
                </a:solidFill>
              </a:rPr>
              <a:t>Gartner Hype Cycle: Big Data</a:t>
            </a:r>
          </a:p>
        </p:txBody>
      </p:sp>
      <p:grpSp>
        <p:nvGrpSpPr>
          <p:cNvPr id="17" name="Group 16"/>
          <p:cNvGrpSpPr/>
          <p:nvPr/>
        </p:nvGrpSpPr>
        <p:grpSpPr>
          <a:xfrm>
            <a:off x="685800" y="914401"/>
            <a:ext cx="7848600" cy="5498637"/>
            <a:chOff x="381000" y="609600"/>
            <a:chExt cx="8458200" cy="5803436"/>
          </a:xfrm>
        </p:grpSpPr>
        <p:pic>
          <p:nvPicPr>
            <p:cNvPr id="19" name="Picture 18" descr="GartnerHypeCycl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0"/>
              <a:ext cx="8458200" cy="5803436"/>
            </a:xfrm>
            <a:prstGeom prst="rect">
              <a:avLst/>
            </a:prstGeom>
          </p:spPr>
        </p:pic>
        <p:sp>
          <p:nvSpPr>
            <p:cNvPr id="20" name="Rectangle 19"/>
            <p:cNvSpPr/>
            <p:nvPr/>
          </p:nvSpPr>
          <p:spPr>
            <a:xfrm>
              <a:off x="1676400" y="3733800"/>
              <a:ext cx="6934200" cy="2438400"/>
            </a:xfrm>
            <a:prstGeom prst="rect">
              <a:avLst/>
            </a:prstGeom>
          </p:spPr>
          <p:txBody>
            <a:bodyPr rtlCol="0" anchor="ctr">
              <a:noAutofit/>
            </a:bodyPr>
            <a:lstStyle/>
            <a:p>
              <a:pPr algn="ctr"/>
              <a:endParaRPr lang="en-US" sz="1200" b="1" dirty="0" smtClean="0"/>
            </a:p>
          </p:txBody>
        </p:sp>
      </p:grpSp>
      <p:sp>
        <p:nvSpPr>
          <p:cNvPr id="2" name="TextBox 1"/>
          <p:cNvSpPr txBox="1"/>
          <p:nvPr/>
        </p:nvSpPr>
        <p:spPr>
          <a:xfrm>
            <a:off x="1219200" y="3409890"/>
            <a:ext cx="1066800" cy="400110"/>
          </a:xfrm>
          <a:prstGeom prst="rect">
            <a:avLst/>
          </a:prstGeom>
          <a:noFill/>
        </p:spPr>
        <p:txBody>
          <a:bodyPr wrap="square" rtlCol="0">
            <a:spAutoFit/>
          </a:bodyPr>
          <a:lstStyle/>
          <a:p>
            <a:pPr algn="l"/>
            <a:r>
              <a:rPr lang="en-US" sz="2000" dirty="0" smtClean="0">
                <a:solidFill>
                  <a:srgbClr val="333333"/>
                </a:solidFill>
                <a:latin typeface="+mn-lt"/>
                <a:ea typeface="+mn-ea"/>
              </a:rPr>
              <a:t>2011</a:t>
            </a:r>
          </a:p>
        </p:txBody>
      </p:sp>
      <p:sp>
        <p:nvSpPr>
          <p:cNvPr id="27" name="TextBox 26"/>
          <p:cNvSpPr txBox="1"/>
          <p:nvPr/>
        </p:nvSpPr>
        <p:spPr>
          <a:xfrm>
            <a:off x="1524000" y="1905000"/>
            <a:ext cx="762000" cy="400110"/>
          </a:xfrm>
          <a:prstGeom prst="rect">
            <a:avLst/>
          </a:prstGeom>
          <a:noFill/>
        </p:spPr>
        <p:txBody>
          <a:bodyPr wrap="square" rtlCol="0">
            <a:spAutoFit/>
          </a:bodyPr>
          <a:lstStyle/>
          <a:p>
            <a:pPr algn="l"/>
            <a:r>
              <a:rPr lang="en-US" sz="2000" dirty="0" smtClean="0">
                <a:solidFill>
                  <a:srgbClr val="333333"/>
                </a:solidFill>
                <a:latin typeface="+mn-lt"/>
                <a:ea typeface="+mn-ea"/>
              </a:rPr>
              <a:t>2012</a:t>
            </a:r>
          </a:p>
        </p:txBody>
      </p:sp>
      <p:sp>
        <p:nvSpPr>
          <p:cNvPr id="28" name="TextBox 27"/>
          <p:cNvSpPr txBox="1"/>
          <p:nvPr/>
        </p:nvSpPr>
        <p:spPr>
          <a:xfrm>
            <a:off x="1676400" y="1447800"/>
            <a:ext cx="1066800" cy="400110"/>
          </a:xfrm>
          <a:prstGeom prst="rect">
            <a:avLst/>
          </a:prstGeom>
          <a:noFill/>
        </p:spPr>
        <p:txBody>
          <a:bodyPr wrap="square" rtlCol="0">
            <a:spAutoFit/>
          </a:bodyPr>
          <a:lstStyle/>
          <a:p>
            <a:pPr algn="l"/>
            <a:r>
              <a:rPr lang="en-US" sz="2000" dirty="0" smtClean="0">
                <a:solidFill>
                  <a:srgbClr val="333333"/>
                </a:solidFill>
                <a:latin typeface="+mn-lt"/>
                <a:ea typeface="+mn-ea"/>
              </a:rPr>
              <a:t>2013</a:t>
            </a:r>
          </a:p>
        </p:txBody>
      </p:sp>
      <p:sp>
        <p:nvSpPr>
          <p:cNvPr id="4" name="Oval 3"/>
          <p:cNvSpPr/>
          <p:nvPr/>
        </p:nvSpPr>
        <p:spPr>
          <a:xfrm>
            <a:off x="1981200" y="3531810"/>
            <a:ext cx="164592" cy="164592"/>
          </a:xfrm>
          <a:prstGeom prst="ellipse">
            <a:avLst/>
          </a:prstGeom>
          <a:solidFill>
            <a:schemeClr val="bg1">
              <a:lumMod val="95000"/>
              <a:lumOff val="5000"/>
            </a:schemeClr>
          </a:solidFill>
        </p:spPr>
        <p:txBody>
          <a:bodyPr rtlCol="0" anchor="ctr">
            <a:noAutofit/>
          </a:bodyPr>
          <a:lstStyle/>
          <a:p>
            <a:pPr algn="ctr"/>
            <a:endParaRPr lang="en-US" sz="1200" b="1" dirty="0" smtClean="0"/>
          </a:p>
        </p:txBody>
      </p:sp>
      <p:sp>
        <p:nvSpPr>
          <p:cNvPr id="29" name="Oval 28"/>
          <p:cNvSpPr/>
          <p:nvPr/>
        </p:nvSpPr>
        <p:spPr>
          <a:xfrm>
            <a:off x="2350008" y="2057400"/>
            <a:ext cx="164592" cy="164592"/>
          </a:xfrm>
          <a:prstGeom prst="ellipse">
            <a:avLst/>
          </a:prstGeom>
          <a:solidFill>
            <a:schemeClr val="bg1">
              <a:lumMod val="95000"/>
              <a:lumOff val="5000"/>
            </a:schemeClr>
          </a:solidFill>
        </p:spPr>
        <p:txBody>
          <a:bodyPr rtlCol="0" anchor="ctr">
            <a:noAutofit/>
          </a:bodyPr>
          <a:lstStyle/>
          <a:p>
            <a:pPr algn="ctr"/>
            <a:endParaRPr lang="en-US" sz="1200" b="1" dirty="0" smtClean="0"/>
          </a:p>
        </p:txBody>
      </p:sp>
      <p:sp>
        <p:nvSpPr>
          <p:cNvPr id="30" name="Oval 29"/>
          <p:cNvSpPr/>
          <p:nvPr/>
        </p:nvSpPr>
        <p:spPr>
          <a:xfrm>
            <a:off x="2502408" y="1511808"/>
            <a:ext cx="164592" cy="164592"/>
          </a:xfrm>
          <a:prstGeom prst="ellipse">
            <a:avLst/>
          </a:prstGeom>
          <a:solidFill>
            <a:schemeClr val="bg1">
              <a:lumMod val="95000"/>
              <a:lumOff val="5000"/>
            </a:schemeClr>
          </a:solidFill>
        </p:spPr>
        <p:txBody>
          <a:bodyPr rtlCol="0" anchor="ctr">
            <a:noAutofit/>
          </a:bodyPr>
          <a:lstStyle/>
          <a:p>
            <a:pPr algn="ctr"/>
            <a:endParaRPr lang="en-US" sz="1200" b="1" dirty="0" smtClean="0"/>
          </a:p>
        </p:txBody>
      </p:sp>
      <p:cxnSp>
        <p:nvCxnSpPr>
          <p:cNvPr id="7" name="Straight Arrow Connector 6"/>
          <p:cNvCxnSpPr/>
          <p:nvPr/>
        </p:nvCxnSpPr>
        <p:spPr bwMode="auto">
          <a:xfrm flipV="1">
            <a:off x="1295400" y="3124200"/>
            <a:ext cx="7086600" cy="2209800"/>
          </a:xfrm>
          <a:prstGeom prst="straightConnector1">
            <a:avLst/>
          </a:prstGeom>
          <a:solidFill>
            <a:srgbClr val="0095D3"/>
          </a:solidFill>
          <a:ln w="9525" cap="flat" cmpd="sng" algn="ctr">
            <a:noFill/>
            <a:prstDash val="solid"/>
            <a:round/>
            <a:headEnd type="none" w="med" len="med"/>
            <a:tailEnd type="arrow"/>
          </a:ln>
          <a:effectLst/>
        </p:spPr>
      </p:cxnSp>
      <p:cxnSp>
        <p:nvCxnSpPr>
          <p:cNvPr id="9" name="Straight Arrow Connector 8"/>
          <p:cNvCxnSpPr/>
          <p:nvPr/>
        </p:nvCxnSpPr>
        <p:spPr bwMode="auto">
          <a:xfrm flipV="1">
            <a:off x="1219200" y="3124200"/>
            <a:ext cx="7162800" cy="2209800"/>
          </a:xfrm>
          <a:prstGeom prst="straightConnector1">
            <a:avLst/>
          </a:prstGeom>
          <a:solidFill>
            <a:srgbClr val="0095D3"/>
          </a:solidFill>
          <a:ln w="9525" cap="flat" cmpd="sng" algn="ctr">
            <a:noFill/>
            <a:prstDash val="solid"/>
            <a:round/>
            <a:headEnd type="none" w="med" len="med"/>
            <a:tailEnd type="arrow"/>
          </a:ln>
          <a:effectLst/>
        </p:spPr>
      </p:cxnSp>
      <p:cxnSp>
        <p:nvCxnSpPr>
          <p:cNvPr id="11" name="Straight Arrow Connector 10"/>
          <p:cNvCxnSpPr/>
          <p:nvPr/>
        </p:nvCxnSpPr>
        <p:spPr bwMode="auto">
          <a:xfrm flipV="1">
            <a:off x="1295400" y="3048000"/>
            <a:ext cx="7162800" cy="2286000"/>
          </a:xfrm>
          <a:prstGeom prst="straightConnector1">
            <a:avLst/>
          </a:prstGeom>
          <a:solidFill>
            <a:srgbClr val="0095D3"/>
          </a:solidFill>
          <a:ln w="539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740460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79" y="1981200"/>
            <a:ext cx="8473821" cy="2209800"/>
          </a:xfrm>
        </p:spPr>
        <p:txBody>
          <a:bodyPr/>
          <a:lstStyle/>
          <a:p>
            <a:pPr algn="ctr"/>
            <a:r>
              <a:rPr lang="en-US" sz="6000" dirty="0" smtClean="0">
                <a:solidFill>
                  <a:schemeClr val="tx1"/>
                </a:solidFill>
              </a:rPr>
              <a:t>What’s Broken</a:t>
            </a:r>
            <a:endParaRPr lang="en-US" sz="6000" dirty="0">
              <a:solidFill>
                <a:schemeClr val="accent3"/>
              </a:solidFill>
            </a:endParaRPr>
          </a:p>
        </p:txBody>
      </p:sp>
    </p:spTree>
    <p:extLst>
      <p:ext uri="{BB962C8B-B14F-4D97-AF65-F5344CB8AC3E}">
        <p14:creationId xmlns:p14="http://schemas.microsoft.com/office/powerpoint/2010/main" val="10924196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79" y="1981200"/>
            <a:ext cx="8473821" cy="2209800"/>
          </a:xfrm>
        </p:spPr>
        <p:txBody>
          <a:bodyPr/>
          <a:lstStyle/>
          <a:p>
            <a:pPr algn="ctr"/>
            <a:r>
              <a:rPr lang="en-US" sz="6000" dirty="0" smtClean="0">
                <a:solidFill>
                  <a:schemeClr val="tx1"/>
                </a:solidFill>
              </a:rPr>
              <a:t>What’s Broken</a:t>
            </a:r>
            <a:endParaRPr lang="en-US" sz="6000" dirty="0">
              <a:solidFill>
                <a:schemeClr val="accent3"/>
              </a:solidFill>
            </a:endParaRPr>
          </a:p>
        </p:txBody>
      </p:sp>
      <p:sp>
        <p:nvSpPr>
          <p:cNvPr id="3" name="TextBox 2"/>
          <p:cNvSpPr txBox="1"/>
          <p:nvPr/>
        </p:nvSpPr>
        <p:spPr>
          <a:xfrm>
            <a:off x="1666911" y="3505200"/>
            <a:ext cx="6000168" cy="1569660"/>
          </a:xfrm>
          <a:prstGeom prst="rect">
            <a:avLst/>
          </a:prstGeom>
          <a:noFill/>
        </p:spPr>
        <p:txBody>
          <a:bodyPr wrap="none" rtlCol="0">
            <a:spAutoFit/>
          </a:bodyPr>
          <a:lstStyle/>
          <a:p>
            <a:pPr algn="ctr"/>
            <a:r>
              <a:rPr lang="en-US" sz="4800" i="1" dirty="0" smtClean="0">
                <a:solidFill>
                  <a:schemeClr val="accent5"/>
                </a:solidFill>
                <a:latin typeface="Tw Cen MT" panose="020B0602020104020603" pitchFamily="34" charset="0"/>
                <a:ea typeface="Segoe UI Black" panose="020B0A02040204020203" pitchFamily="34" charset="0"/>
                <a:cs typeface="Segoe UI Black" panose="020B0A02040204020203" pitchFamily="34" charset="0"/>
              </a:rPr>
              <a:t>We’ve got 99 problems</a:t>
            </a:r>
          </a:p>
          <a:p>
            <a:pPr algn="ctr"/>
            <a:r>
              <a:rPr lang="en-US" sz="4800" i="1" dirty="0" smtClean="0">
                <a:solidFill>
                  <a:schemeClr val="accent5"/>
                </a:solidFill>
                <a:latin typeface="Tw Cen MT" panose="020B0602020104020603" pitchFamily="34" charset="0"/>
                <a:ea typeface="Segoe UI Black" panose="020B0A02040204020203" pitchFamily="34" charset="0"/>
                <a:cs typeface="Segoe UI Black" panose="020B0A02040204020203" pitchFamily="34" charset="0"/>
              </a:rPr>
              <a:t>and our tools ain’t one</a:t>
            </a:r>
          </a:p>
        </p:txBody>
      </p:sp>
    </p:spTree>
    <p:extLst>
      <p:ext uri="{BB962C8B-B14F-4D97-AF65-F5344CB8AC3E}">
        <p14:creationId xmlns:p14="http://schemas.microsoft.com/office/powerpoint/2010/main" val="10512930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653649" cy="6863417"/>
          </a:xfrm>
          <a:prstGeom prst="rect">
            <a:avLst/>
          </a:prstGeom>
          <a:noFill/>
        </p:spPr>
        <p:txBody>
          <a:bodyPr wrap="square" rtlCol="0">
            <a:spAutoFit/>
          </a:bodyPr>
          <a:lstStyle/>
          <a:p>
            <a:r>
              <a:rPr lang="en-US" sz="3600" dirty="0" smtClean="0"/>
              <a:t>Use </a:t>
            </a:r>
            <a:r>
              <a:rPr lang="en-US" sz="3600" dirty="0">
                <a:solidFill>
                  <a:schemeClr val="accent5"/>
                </a:solidFill>
              </a:rPr>
              <a:t>data</a:t>
            </a:r>
            <a:r>
              <a:rPr lang="en-US" sz="3600" dirty="0"/>
              <a:t> </a:t>
            </a:r>
            <a:endParaRPr lang="en-US" sz="3600" dirty="0" smtClean="0"/>
          </a:p>
          <a:p>
            <a:endParaRPr lang="en-US" sz="2000" dirty="0" smtClean="0"/>
          </a:p>
          <a:p>
            <a:pPr marL="914400" lvl="1" indent="-457200">
              <a:buFont typeface="Arial" panose="020B0604020202020204" pitchFamily="34" charset="0"/>
              <a:buChar char="•"/>
            </a:pPr>
            <a:r>
              <a:rPr lang="en-US" sz="2000" dirty="0" smtClean="0"/>
              <a:t>We can’t find </a:t>
            </a:r>
            <a:r>
              <a:rPr lang="en-US" sz="2000" dirty="0" smtClean="0">
                <a:solidFill>
                  <a:schemeClr val="accent5"/>
                </a:solidFill>
              </a:rPr>
              <a:t>data scientists to hire</a:t>
            </a:r>
          </a:p>
          <a:p>
            <a:pPr marL="914400" lvl="1" indent="-457200">
              <a:buFont typeface="Arial" panose="020B0604020202020204" pitchFamily="34" charset="0"/>
              <a:buChar char="•"/>
            </a:pPr>
            <a:r>
              <a:rPr lang="en-US" sz="2000" dirty="0" smtClean="0"/>
              <a:t>Nobody has the </a:t>
            </a:r>
            <a:r>
              <a:rPr lang="en-US" sz="2000" dirty="0" smtClean="0">
                <a:solidFill>
                  <a:schemeClr val="accent5"/>
                </a:solidFill>
              </a:rPr>
              <a:t>right training </a:t>
            </a:r>
            <a:r>
              <a:rPr lang="en-US" sz="2000" dirty="0" smtClean="0"/>
              <a:t>yet</a:t>
            </a:r>
          </a:p>
          <a:p>
            <a:pPr marL="457200" indent="-457200" algn="l">
              <a:buAutoNum type="arabicPeriod"/>
            </a:pPr>
            <a:endParaRPr lang="en-US" sz="2000" dirty="0" smtClean="0"/>
          </a:p>
          <a:p>
            <a:pPr algn="l"/>
            <a:r>
              <a:rPr lang="en-US" sz="3600" dirty="0" smtClean="0"/>
              <a:t>To discover </a:t>
            </a:r>
            <a:r>
              <a:rPr lang="en-US" sz="3600" dirty="0" smtClean="0">
                <a:solidFill>
                  <a:schemeClr val="accent5"/>
                </a:solidFill>
              </a:rPr>
              <a:t>truths</a:t>
            </a:r>
          </a:p>
          <a:p>
            <a:pPr algn="l"/>
            <a:endParaRPr lang="en-US" sz="2000" dirty="0" smtClean="0">
              <a:solidFill>
                <a:schemeClr val="accent5"/>
              </a:solidFill>
            </a:endParaRPr>
          </a:p>
          <a:p>
            <a:pPr marL="800100" lvl="1" indent="-342900">
              <a:buFont typeface="Arial" panose="020B0604020202020204" pitchFamily="34" charset="0"/>
              <a:buChar char="•"/>
            </a:pPr>
            <a:r>
              <a:rPr lang="en-US" sz="2000" dirty="0" smtClean="0"/>
              <a:t>There’s too much data &amp; we </a:t>
            </a:r>
            <a:r>
              <a:rPr lang="en-US" sz="2000" dirty="0" smtClean="0">
                <a:solidFill>
                  <a:schemeClr val="accent5"/>
                </a:solidFill>
              </a:rPr>
              <a:t>don’t know where to start.</a:t>
            </a:r>
          </a:p>
          <a:p>
            <a:pPr marL="800100" lvl="1" indent="-342900">
              <a:buFont typeface="Arial" panose="020B0604020202020204" pitchFamily="34" charset="0"/>
              <a:buChar char="•"/>
            </a:pPr>
            <a:r>
              <a:rPr lang="en-US" sz="2000" dirty="0"/>
              <a:t>We can’t get the $$ for </a:t>
            </a:r>
            <a:r>
              <a:rPr lang="en-US" sz="2000" dirty="0">
                <a:solidFill>
                  <a:schemeClr val="accent5"/>
                </a:solidFill>
              </a:rPr>
              <a:t>headcount </a:t>
            </a:r>
            <a:r>
              <a:rPr lang="en-US" sz="2000" dirty="0"/>
              <a:t>or </a:t>
            </a:r>
            <a:r>
              <a:rPr lang="en-US" sz="2000" dirty="0">
                <a:solidFill>
                  <a:schemeClr val="accent5"/>
                </a:solidFill>
              </a:rPr>
              <a:t>tools.</a:t>
            </a:r>
            <a:endParaRPr lang="en-US" sz="2000" dirty="0" smtClean="0">
              <a:solidFill>
                <a:schemeClr val="accent5"/>
              </a:solidFill>
            </a:endParaRPr>
          </a:p>
          <a:p>
            <a:pPr algn="l"/>
            <a:endParaRPr lang="en-US" sz="2000" dirty="0"/>
          </a:p>
          <a:p>
            <a:pPr algn="l"/>
            <a:r>
              <a:rPr lang="en-US" sz="3600" dirty="0" smtClean="0">
                <a:latin typeface="+mn-lt"/>
                <a:ea typeface="+mn-ea"/>
              </a:rPr>
              <a:t>That cause </a:t>
            </a:r>
            <a:r>
              <a:rPr lang="en-US" sz="3600" dirty="0" smtClean="0">
                <a:solidFill>
                  <a:schemeClr val="accent5"/>
                </a:solidFill>
                <a:latin typeface="+mn-lt"/>
                <a:ea typeface="+mn-ea"/>
              </a:rPr>
              <a:t>change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t>Standalone </a:t>
            </a:r>
            <a:r>
              <a:rPr lang="en-US" sz="2000" dirty="0"/>
              <a:t>data studies are </a:t>
            </a:r>
            <a:r>
              <a:rPr lang="en-US" sz="2000" dirty="0">
                <a:solidFill>
                  <a:schemeClr val="accent5"/>
                </a:solidFill>
              </a:rPr>
              <a:t>rarely </a:t>
            </a:r>
            <a:r>
              <a:rPr lang="en-US" sz="2000" dirty="0" smtClean="0">
                <a:solidFill>
                  <a:schemeClr val="accent5"/>
                </a:solidFill>
              </a:rPr>
              <a:t>actionable.</a:t>
            </a:r>
          </a:p>
          <a:p>
            <a:pPr marL="800100" lvl="1" indent="-342900">
              <a:buFont typeface="Arial" panose="020B0604020202020204" pitchFamily="34" charset="0"/>
              <a:buChar char="•"/>
            </a:pPr>
            <a:r>
              <a:rPr lang="en-US" sz="2000" dirty="0" smtClean="0"/>
              <a:t>Our KPIs make people </a:t>
            </a:r>
            <a:r>
              <a:rPr lang="en-US" sz="2000" dirty="0" smtClean="0">
                <a:solidFill>
                  <a:schemeClr val="accent5"/>
                </a:solidFill>
              </a:rPr>
              <a:t>act the opposite of what </a:t>
            </a:r>
            <a:r>
              <a:rPr lang="en-US" sz="2000" dirty="0" smtClean="0"/>
              <a:t>we wanted.</a:t>
            </a:r>
            <a:endParaRPr lang="en-US" sz="2000" dirty="0">
              <a:solidFill>
                <a:schemeClr val="accent5"/>
              </a:solidFill>
            </a:endParaRPr>
          </a:p>
          <a:p>
            <a:endParaRPr lang="en-US" sz="2000" dirty="0" smtClean="0"/>
          </a:p>
          <a:p>
            <a:pPr algn="l"/>
            <a:r>
              <a:rPr lang="en-US" sz="3600" dirty="0" smtClean="0">
                <a:latin typeface="+mn-lt"/>
                <a:ea typeface="+mn-ea"/>
              </a:rPr>
              <a:t>That </a:t>
            </a:r>
            <a:r>
              <a:rPr lang="en-US" sz="3600" dirty="0" smtClean="0">
                <a:solidFill>
                  <a:schemeClr val="accent5"/>
                </a:solidFill>
                <a:latin typeface="+mn-lt"/>
                <a:ea typeface="+mn-ea"/>
              </a:rPr>
              <a:t>improves the stuff we make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latin typeface="+mn-lt"/>
                <a:ea typeface="+mn-ea"/>
              </a:rPr>
              <a:t>Our results take on </a:t>
            </a:r>
            <a:r>
              <a:rPr lang="en-US" sz="2000" dirty="0" smtClean="0">
                <a:solidFill>
                  <a:schemeClr val="accent5"/>
                </a:solidFill>
                <a:latin typeface="+mn-lt"/>
                <a:ea typeface="+mn-ea"/>
              </a:rPr>
              <a:t>horrible lives of their own</a:t>
            </a:r>
          </a:p>
        </p:txBody>
      </p:sp>
      <p:pic>
        <p:nvPicPr>
          <p:cNvPr id="1026"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12039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192015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3719918"/>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5519679"/>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 y="1920157"/>
            <a:ext cx="8641080" cy="4785443"/>
          </a:xfrm>
          <a:prstGeom prst="rect">
            <a:avLst/>
          </a:prstGeom>
          <a:solidFill>
            <a:schemeClr val="bg1"/>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35011195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73821" cy="1755648"/>
          </a:xfrm>
        </p:spPr>
        <p:txBody>
          <a:bodyPr/>
          <a:lstStyle/>
          <a:p>
            <a:pPr algn="ctr"/>
            <a:r>
              <a:rPr lang="en-US" sz="4400" b="0" dirty="0">
                <a:solidFill>
                  <a:schemeClr val="tx1"/>
                </a:solidFill>
              </a:rPr>
              <a:t>Data Science is of the people,</a:t>
            </a:r>
            <a:br>
              <a:rPr lang="en-US" sz="4400" b="0" dirty="0">
                <a:solidFill>
                  <a:schemeClr val="tx1"/>
                </a:solidFill>
              </a:rPr>
            </a:br>
            <a:r>
              <a:rPr lang="en-US" sz="4400" b="0" dirty="0">
                <a:solidFill>
                  <a:schemeClr val="tx1"/>
                </a:solidFill>
              </a:rPr>
              <a:t>by the people, for the people</a:t>
            </a:r>
            <a:r>
              <a:rPr lang="en-US" sz="4400" b="0" dirty="0" smtClean="0">
                <a:solidFill>
                  <a:schemeClr val="accent3"/>
                </a:solidFill>
              </a:rPr>
              <a:t/>
            </a:r>
            <a:br>
              <a:rPr lang="en-US" sz="4400" b="0" dirty="0" smtClean="0">
                <a:solidFill>
                  <a:schemeClr val="accent3"/>
                </a:solidFill>
              </a:rPr>
            </a:br>
            <a:endParaRPr lang="en-US" sz="4400" b="0" dirty="0">
              <a:solidFill>
                <a:schemeClr val="accent3"/>
              </a:solidFill>
            </a:endParaRPr>
          </a:p>
        </p:txBody>
      </p:sp>
      <p:pic>
        <p:nvPicPr>
          <p:cNvPr id="3" name="Picture 2" descr="http://static3.wikia.nocookie.net/__cb20100129235334/simpsons/images/0/07/Soylentgreen.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711" y="1908048"/>
            <a:ext cx="4927997" cy="444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20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653649" cy="6863417"/>
          </a:xfrm>
          <a:prstGeom prst="rect">
            <a:avLst/>
          </a:prstGeom>
          <a:noFill/>
        </p:spPr>
        <p:txBody>
          <a:bodyPr wrap="square" rtlCol="0">
            <a:spAutoFit/>
          </a:bodyPr>
          <a:lstStyle/>
          <a:p>
            <a:r>
              <a:rPr lang="en-US" sz="3600" dirty="0" smtClean="0"/>
              <a:t>Use </a:t>
            </a:r>
            <a:r>
              <a:rPr lang="en-US" sz="3600" dirty="0">
                <a:solidFill>
                  <a:schemeClr val="accent5"/>
                </a:solidFill>
              </a:rPr>
              <a:t>data</a:t>
            </a:r>
            <a:r>
              <a:rPr lang="en-US" sz="3600" dirty="0"/>
              <a:t> </a:t>
            </a:r>
            <a:endParaRPr lang="en-US" sz="3600" dirty="0" smtClean="0"/>
          </a:p>
          <a:p>
            <a:endParaRPr lang="en-US" sz="2000" dirty="0" smtClean="0"/>
          </a:p>
          <a:p>
            <a:pPr marL="914400" lvl="1" indent="-457200">
              <a:buFont typeface="Arial" panose="020B0604020202020204" pitchFamily="34" charset="0"/>
              <a:buChar char="•"/>
            </a:pPr>
            <a:r>
              <a:rPr lang="en-US" sz="2000" dirty="0" smtClean="0"/>
              <a:t>We can’t find </a:t>
            </a:r>
            <a:r>
              <a:rPr lang="en-US" sz="2000" dirty="0" smtClean="0">
                <a:solidFill>
                  <a:schemeClr val="accent5"/>
                </a:solidFill>
              </a:rPr>
              <a:t>data scientists to hire</a:t>
            </a:r>
          </a:p>
          <a:p>
            <a:pPr marL="914400" lvl="1" indent="-457200">
              <a:buFont typeface="Arial" panose="020B0604020202020204" pitchFamily="34" charset="0"/>
              <a:buChar char="•"/>
            </a:pPr>
            <a:r>
              <a:rPr lang="en-US" sz="2000" dirty="0" smtClean="0"/>
              <a:t>Nobody has the </a:t>
            </a:r>
            <a:r>
              <a:rPr lang="en-US" sz="2000" dirty="0" smtClean="0">
                <a:solidFill>
                  <a:schemeClr val="accent5"/>
                </a:solidFill>
              </a:rPr>
              <a:t>right training </a:t>
            </a:r>
            <a:r>
              <a:rPr lang="en-US" sz="2000" dirty="0" smtClean="0"/>
              <a:t>yet</a:t>
            </a:r>
          </a:p>
          <a:p>
            <a:pPr marL="457200" indent="-457200" algn="l">
              <a:buAutoNum type="arabicPeriod"/>
            </a:pPr>
            <a:endParaRPr lang="en-US" sz="2000" dirty="0" smtClean="0"/>
          </a:p>
          <a:p>
            <a:pPr algn="l"/>
            <a:r>
              <a:rPr lang="en-US" sz="3600" dirty="0" smtClean="0"/>
              <a:t>To discover </a:t>
            </a:r>
            <a:r>
              <a:rPr lang="en-US" sz="3600" dirty="0" smtClean="0">
                <a:solidFill>
                  <a:schemeClr val="accent5"/>
                </a:solidFill>
              </a:rPr>
              <a:t>truths</a:t>
            </a:r>
          </a:p>
          <a:p>
            <a:pPr algn="l"/>
            <a:endParaRPr lang="en-US" sz="2000" dirty="0" smtClean="0">
              <a:solidFill>
                <a:schemeClr val="accent5"/>
              </a:solidFill>
            </a:endParaRPr>
          </a:p>
          <a:p>
            <a:pPr marL="800100" lvl="1" indent="-342900">
              <a:buFont typeface="Arial" panose="020B0604020202020204" pitchFamily="34" charset="0"/>
              <a:buChar char="•"/>
            </a:pPr>
            <a:r>
              <a:rPr lang="en-US" sz="2000" dirty="0" smtClean="0"/>
              <a:t>There’s too much data &amp; we </a:t>
            </a:r>
            <a:r>
              <a:rPr lang="en-US" sz="2000" dirty="0" smtClean="0">
                <a:solidFill>
                  <a:schemeClr val="accent5"/>
                </a:solidFill>
              </a:rPr>
              <a:t>don’t know where to start.</a:t>
            </a:r>
          </a:p>
          <a:p>
            <a:pPr marL="800100" lvl="1" indent="-342900">
              <a:buFont typeface="Arial" panose="020B0604020202020204" pitchFamily="34" charset="0"/>
              <a:buChar char="•"/>
            </a:pPr>
            <a:r>
              <a:rPr lang="en-US" sz="2000" dirty="0"/>
              <a:t>We can’t get the $$ for </a:t>
            </a:r>
            <a:r>
              <a:rPr lang="en-US" sz="2000" dirty="0">
                <a:solidFill>
                  <a:schemeClr val="accent5"/>
                </a:solidFill>
              </a:rPr>
              <a:t>headcount </a:t>
            </a:r>
            <a:r>
              <a:rPr lang="en-US" sz="2000" dirty="0"/>
              <a:t>or </a:t>
            </a:r>
            <a:r>
              <a:rPr lang="en-US" sz="2000" dirty="0">
                <a:solidFill>
                  <a:schemeClr val="accent5"/>
                </a:solidFill>
              </a:rPr>
              <a:t>tools.</a:t>
            </a:r>
            <a:endParaRPr lang="en-US" sz="2000" dirty="0" smtClean="0">
              <a:solidFill>
                <a:schemeClr val="accent5"/>
              </a:solidFill>
            </a:endParaRPr>
          </a:p>
          <a:p>
            <a:pPr algn="l"/>
            <a:endParaRPr lang="en-US" sz="2000" dirty="0"/>
          </a:p>
          <a:p>
            <a:pPr algn="l"/>
            <a:r>
              <a:rPr lang="en-US" sz="3600" dirty="0" smtClean="0">
                <a:latin typeface="+mn-lt"/>
                <a:ea typeface="+mn-ea"/>
              </a:rPr>
              <a:t>That cause </a:t>
            </a:r>
            <a:r>
              <a:rPr lang="en-US" sz="3600" dirty="0" smtClean="0">
                <a:solidFill>
                  <a:schemeClr val="accent5"/>
                </a:solidFill>
                <a:latin typeface="+mn-lt"/>
                <a:ea typeface="+mn-ea"/>
              </a:rPr>
              <a:t>change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t>Standalone </a:t>
            </a:r>
            <a:r>
              <a:rPr lang="en-US" sz="2000" dirty="0"/>
              <a:t>data studies are </a:t>
            </a:r>
            <a:r>
              <a:rPr lang="en-US" sz="2000" dirty="0">
                <a:solidFill>
                  <a:schemeClr val="accent5"/>
                </a:solidFill>
              </a:rPr>
              <a:t>rarely </a:t>
            </a:r>
            <a:r>
              <a:rPr lang="en-US" sz="2000" dirty="0" smtClean="0">
                <a:solidFill>
                  <a:schemeClr val="accent5"/>
                </a:solidFill>
              </a:rPr>
              <a:t>actionable.</a:t>
            </a:r>
          </a:p>
          <a:p>
            <a:pPr marL="800100" lvl="1" indent="-342900">
              <a:buFont typeface="Arial" panose="020B0604020202020204" pitchFamily="34" charset="0"/>
              <a:buChar char="•"/>
            </a:pPr>
            <a:r>
              <a:rPr lang="en-US" sz="2000" dirty="0" smtClean="0"/>
              <a:t>Our KPIs make people </a:t>
            </a:r>
            <a:r>
              <a:rPr lang="en-US" sz="2000" dirty="0" smtClean="0">
                <a:solidFill>
                  <a:schemeClr val="accent5"/>
                </a:solidFill>
              </a:rPr>
              <a:t>act the opposite of what </a:t>
            </a:r>
            <a:r>
              <a:rPr lang="en-US" sz="2000" dirty="0" smtClean="0"/>
              <a:t>we wanted.</a:t>
            </a:r>
            <a:endParaRPr lang="en-US" sz="2000" dirty="0">
              <a:solidFill>
                <a:schemeClr val="accent5"/>
              </a:solidFill>
            </a:endParaRPr>
          </a:p>
          <a:p>
            <a:endParaRPr lang="en-US" sz="2000" dirty="0" smtClean="0"/>
          </a:p>
          <a:p>
            <a:pPr algn="l"/>
            <a:r>
              <a:rPr lang="en-US" sz="3600" dirty="0" smtClean="0">
                <a:latin typeface="+mn-lt"/>
                <a:ea typeface="+mn-ea"/>
              </a:rPr>
              <a:t>That </a:t>
            </a:r>
            <a:r>
              <a:rPr lang="en-US" sz="3600" dirty="0" smtClean="0">
                <a:solidFill>
                  <a:schemeClr val="accent5"/>
                </a:solidFill>
                <a:latin typeface="+mn-lt"/>
                <a:ea typeface="+mn-ea"/>
              </a:rPr>
              <a:t>improves the stuff we make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latin typeface="+mn-lt"/>
                <a:ea typeface="+mn-ea"/>
              </a:rPr>
              <a:t>Our results take on </a:t>
            </a:r>
            <a:r>
              <a:rPr lang="en-US" sz="2000" dirty="0" smtClean="0">
                <a:solidFill>
                  <a:schemeClr val="accent5"/>
                </a:solidFill>
                <a:latin typeface="+mn-lt"/>
                <a:ea typeface="+mn-ea"/>
              </a:rPr>
              <a:t>horrible lives of their own</a:t>
            </a:r>
          </a:p>
        </p:txBody>
      </p:sp>
      <p:pic>
        <p:nvPicPr>
          <p:cNvPr id="1026"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12039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192015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3719918"/>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5519679"/>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 y="3719918"/>
            <a:ext cx="8641080" cy="2985682"/>
          </a:xfrm>
          <a:prstGeom prst="rect">
            <a:avLst/>
          </a:prstGeom>
          <a:solidFill>
            <a:schemeClr val="bg1"/>
          </a:solidFill>
        </p:spPr>
        <p:txBody>
          <a:bodyPr rtlCol="0" anchor="ctr">
            <a:noAutofit/>
          </a:bodyPr>
          <a:lstStyle/>
          <a:p>
            <a:pPr algn="ctr"/>
            <a:endParaRPr lang="en-US" sz="1200" b="1" dirty="0" smtClean="0"/>
          </a:p>
        </p:txBody>
      </p:sp>
      <p:sp>
        <p:nvSpPr>
          <p:cNvPr id="10" name="Rectangle 9"/>
          <p:cNvSpPr/>
          <p:nvPr/>
        </p:nvSpPr>
        <p:spPr>
          <a:xfrm>
            <a:off x="274320" y="103831"/>
            <a:ext cx="6858000" cy="1816326"/>
          </a:xfrm>
          <a:prstGeom prst="rect">
            <a:avLst/>
          </a:prstGeom>
          <a:solidFill>
            <a:schemeClr val="bg1">
              <a:alpha val="69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2088293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653649" cy="6863417"/>
          </a:xfrm>
          <a:prstGeom prst="rect">
            <a:avLst/>
          </a:prstGeom>
          <a:noFill/>
        </p:spPr>
        <p:txBody>
          <a:bodyPr wrap="square" rtlCol="0">
            <a:spAutoFit/>
          </a:bodyPr>
          <a:lstStyle/>
          <a:p>
            <a:r>
              <a:rPr lang="en-US" sz="3600" dirty="0" smtClean="0"/>
              <a:t>Use </a:t>
            </a:r>
            <a:r>
              <a:rPr lang="en-US" sz="3600" dirty="0">
                <a:solidFill>
                  <a:schemeClr val="accent5"/>
                </a:solidFill>
              </a:rPr>
              <a:t>data</a:t>
            </a:r>
            <a:r>
              <a:rPr lang="en-US" sz="3600" dirty="0"/>
              <a:t> </a:t>
            </a:r>
            <a:endParaRPr lang="en-US" sz="3600" dirty="0" smtClean="0"/>
          </a:p>
          <a:p>
            <a:endParaRPr lang="en-US" sz="2000" dirty="0" smtClean="0"/>
          </a:p>
          <a:p>
            <a:pPr marL="914400" lvl="1" indent="-457200">
              <a:buFont typeface="Arial" panose="020B0604020202020204" pitchFamily="34" charset="0"/>
              <a:buChar char="•"/>
            </a:pPr>
            <a:r>
              <a:rPr lang="en-US" sz="2000" dirty="0" smtClean="0"/>
              <a:t>We can’t find </a:t>
            </a:r>
            <a:r>
              <a:rPr lang="en-US" sz="2000" dirty="0" smtClean="0">
                <a:solidFill>
                  <a:schemeClr val="accent5"/>
                </a:solidFill>
              </a:rPr>
              <a:t>data scientists to hire</a:t>
            </a:r>
          </a:p>
          <a:p>
            <a:pPr marL="914400" lvl="1" indent="-457200">
              <a:buFont typeface="Arial" panose="020B0604020202020204" pitchFamily="34" charset="0"/>
              <a:buChar char="•"/>
            </a:pPr>
            <a:r>
              <a:rPr lang="en-US" sz="2000" dirty="0" smtClean="0"/>
              <a:t>Nobody has the </a:t>
            </a:r>
            <a:r>
              <a:rPr lang="en-US" sz="2000" dirty="0" smtClean="0">
                <a:solidFill>
                  <a:schemeClr val="accent5"/>
                </a:solidFill>
              </a:rPr>
              <a:t>right training </a:t>
            </a:r>
            <a:r>
              <a:rPr lang="en-US" sz="2000" dirty="0" smtClean="0"/>
              <a:t>yet</a:t>
            </a:r>
          </a:p>
          <a:p>
            <a:pPr marL="457200" indent="-457200" algn="l">
              <a:buAutoNum type="arabicPeriod"/>
            </a:pPr>
            <a:endParaRPr lang="en-US" sz="2000" dirty="0" smtClean="0"/>
          </a:p>
          <a:p>
            <a:pPr algn="l"/>
            <a:r>
              <a:rPr lang="en-US" sz="3600" dirty="0" smtClean="0"/>
              <a:t>To discover </a:t>
            </a:r>
            <a:r>
              <a:rPr lang="en-US" sz="3600" dirty="0" smtClean="0">
                <a:solidFill>
                  <a:schemeClr val="accent5"/>
                </a:solidFill>
              </a:rPr>
              <a:t>truths</a:t>
            </a:r>
          </a:p>
          <a:p>
            <a:pPr algn="l"/>
            <a:endParaRPr lang="en-US" sz="2000" dirty="0" smtClean="0">
              <a:solidFill>
                <a:schemeClr val="accent5"/>
              </a:solidFill>
            </a:endParaRPr>
          </a:p>
          <a:p>
            <a:pPr marL="800100" lvl="1" indent="-342900">
              <a:buFont typeface="Arial" panose="020B0604020202020204" pitchFamily="34" charset="0"/>
              <a:buChar char="•"/>
            </a:pPr>
            <a:r>
              <a:rPr lang="en-US" sz="2000" dirty="0" smtClean="0"/>
              <a:t>There’s too much data &amp; we </a:t>
            </a:r>
            <a:r>
              <a:rPr lang="en-US" sz="2000" dirty="0" smtClean="0">
                <a:solidFill>
                  <a:schemeClr val="accent5"/>
                </a:solidFill>
              </a:rPr>
              <a:t>don’t know where to start.</a:t>
            </a:r>
          </a:p>
          <a:p>
            <a:pPr marL="800100" lvl="1" indent="-342900">
              <a:buFont typeface="Arial" panose="020B0604020202020204" pitchFamily="34" charset="0"/>
              <a:buChar char="•"/>
            </a:pPr>
            <a:r>
              <a:rPr lang="en-US" sz="2000" dirty="0"/>
              <a:t>We can’t get the $$ for </a:t>
            </a:r>
            <a:r>
              <a:rPr lang="en-US" sz="2000" dirty="0">
                <a:solidFill>
                  <a:schemeClr val="accent5"/>
                </a:solidFill>
              </a:rPr>
              <a:t>headcount </a:t>
            </a:r>
            <a:r>
              <a:rPr lang="en-US" sz="2000" dirty="0"/>
              <a:t>or </a:t>
            </a:r>
            <a:r>
              <a:rPr lang="en-US" sz="2000" dirty="0">
                <a:solidFill>
                  <a:schemeClr val="accent5"/>
                </a:solidFill>
              </a:rPr>
              <a:t>tools.</a:t>
            </a:r>
            <a:endParaRPr lang="en-US" sz="2000" dirty="0" smtClean="0">
              <a:solidFill>
                <a:schemeClr val="accent5"/>
              </a:solidFill>
            </a:endParaRPr>
          </a:p>
          <a:p>
            <a:pPr algn="l"/>
            <a:endParaRPr lang="en-US" sz="2000" dirty="0"/>
          </a:p>
          <a:p>
            <a:pPr algn="l"/>
            <a:r>
              <a:rPr lang="en-US" sz="3600" dirty="0" smtClean="0">
                <a:latin typeface="+mn-lt"/>
                <a:ea typeface="+mn-ea"/>
              </a:rPr>
              <a:t>That cause </a:t>
            </a:r>
            <a:r>
              <a:rPr lang="en-US" sz="3600" dirty="0" smtClean="0">
                <a:solidFill>
                  <a:schemeClr val="accent5"/>
                </a:solidFill>
                <a:latin typeface="+mn-lt"/>
                <a:ea typeface="+mn-ea"/>
              </a:rPr>
              <a:t>change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t>Standalone </a:t>
            </a:r>
            <a:r>
              <a:rPr lang="en-US" sz="2000" dirty="0"/>
              <a:t>data studies are </a:t>
            </a:r>
            <a:r>
              <a:rPr lang="en-US" sz="2000" dirty="0">
                <a:solidFill>
                  <a:schemeClr val="accent5"/>
                </a:solidFill>
              </a:rPr>
              <a:t>rarely </a:t>
            </a:r>
            <a:r>
              <a:rPr lang="en-US" sz="2000" dirty="0" smtClean="0">
                <a:solidFill>
                  <a:schemeClr val="accent5"/>
                </a:solidFill>
              </a:rPr>
              <a:t>actionable.</a:t>
            </a:r>
          </a:p>
          <a:p>
            <a:pPr marL="800100" lvl="1" indent="-342900">
              <a:buFont typeface="Arial" panose="020B0604020202020204" pitchFamily="34" charset="0"/>
              <a:buChar char="•"/>
            </a:pPr>
            <a:r>
              <a:rPr lang="en-US" sz="2000" dirty="0" smtClean="0"/>
              <a:t>Our KPIs make people </a:t>
            </a:r>
            <a:r>
              <a:rPr lang="en-US" sz="2000" dirty="0" smtClean="0">
                <a:solidFill>
                  <a:schemeClr val="accent5"/>
                </a:solidFill>
              </a:rPr>
              <a:t>act the opposite of what </a:t>
            </a:r>
            <a:r>
              <a:rPr lang="en-US" sz="2000" dirty="0" smtClean="0"/>
              <a:t>we wanted.</a:t>
            </a:r>
            <a:endParaRPr lang="en-US" sz="2000" dirty="0">
              <a:solidFill>
                <a:schemeClr val="accent5"/>
              </a:solidFill>
            </a:endParaRPr>
          </a:p>
          <a:p>
            <a:endParaRPr lang="en-US" sz="2000" dirty="0" smtClean="0"/>
          </a:p>
          <a:p>
            <a:pPr algn="l"/>
            <a:r>
              <a:rPr lang="en-US" sz="3600" dirty="0" smtClean="0">
                <a:latin typeface="+mn-lt"/>
                <a:ea typeface="+mn-ea"/>
              </a:rPr>
              <a:t>That </a:t>
            </a:r>
            <a:r>
              <a:rPr lang="en-US" sz="3600" dirty="0" smtClean="0">
                <a:solidFill>
                  <a:schemeClr val="accent5"/>
                </a:solidFill>
                <a:latin typeface="+mn-lt"/>
                <a:ea typeface="+mn-ea"/>
              </a:rPr>
              <a:t>improves the stuff we make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latin typeface="+mn-lt"/>
                <a:ea typeface="+mn-ea"/>
              </a:rPr>
              <a:t>Our results take on </a:t>
            </a:r>
            <a:r>
              <a:rPr lang="en-US" sz="2000" dirty="0" smtClean="0">
                <a:solidFill>
                  <a:schemeClr val="accent5"/>
                </a:solidFill>
                <a:latin typeface="+mn-lt"/>
                <a:ea typeface="+mn-ea"/>
              </a:rPr>
              <a:t>horrible lives of their own</a:t>
            </a:r>
          </a:p>
        </p:txBody>
      </p:sp>
      <p:pic>
        <p:nvPicPr>
          <p:cNvPr id="1026"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12039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192015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3719918"/>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5519679"/>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 y="5479922"/>
            <a:ext cx="8641080" cy="1185921"/>
          </a:xfrm>
          <a:prstGeom prst="rect">
            <a:avLst/>
          </a:prstGeom>
          <a:solidFill>
            <a:schemeClr val="bg1"/>
          </a:solidFill>
        </p:spPr>
        <p:txBody>
          <a:bodyPr rtlCol="0" anchor="ctr">
            <a:noAutofit/>
          </a:bodyPr>
          <a:lstStyle/>
          <a:p>
            <a:pPr algn="ctr"/>
            <a:endParaRPr lang="en-US" sz="1200" b="1" dirty="0" smtClean="0"/>
          </a:p>
        </p:txBody>
      </p:sp>
      <p:sp>
        <p:nvSpPr>
          <p:cNvPr id="11" name="Rectangle 10"/>
          <p:cNvSpPr/>
          <p:nvPr/>
        </p:nvSpPr>
        <p:spPr>
          <a:xfrm>
            <a:off x="274320" y="103831"/>
            <a:ext cx="7802880" cy="3616086"/>
          </a:xfrm>
          <a:prstGeom prst="rect">
            <a:avLst/>
          </a:prstGeom>
          <a:solidFill>
            <a:schemeClr val="bg1">
              <a:alpha val="69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673900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653649" cy="6863417"/>
          </a:xfrm>
          <a:prstGeom prst="rect">
            <a:avLst/>
          </a:prstGeom>
          <a:noFill/>
        </p:spPr>
        <p:txBody>
          <a:bodyPr wrap="square" rtlCol="0">
            <a:spAutoFit/>
          </a:bodyPr>
          <a:lstStyle/>
          <a:p>
            <a:r>
              <a:rPr lang="en-US" sz="3600" dirty="0" smtClean="0"/>
              <a:t>Use </a:t>
            </a:r>
            <a:r>
              <a:rPr lang="en-US" sz="3600" dirty="0">
                <a:solidFill>
                  <a:schemeClr val="accent5"/>
                </a:solidFill>
              </a:rPr>
              <a:t>data</a:t>
            </a:r>
            <a:r>
              <a:rPr lang="en-US" sz="3600" dirty="0"/>
              <a:t> </a:t>
            </a:r>
            <a:endParaRPr lang="en-US" sz="3600" dirty="0" smtClean="0"/>
          </a:p>
          <a:p>
            <a:endParaRPr lang="en-US" sz="2000" dirty="0" smtClean="0"/>
          </a:p>
          <a:p>
            <a:pPr marL="914400" lvl="1" indent="-457200">
              <a:buFont typeface="Arial" panose="020B0604020202020204" pitchFamily="34" charset="0"/>
              <a:buChar char="•"/>
            </a:pPr>
            <a:r>
              <a:rPr lang="en-US" sz="2000" dirty="0" smtClean="0"/>
              <a:t>We can’t find </a:t>
            </a:r>
            <a:r>
              <a:rPr lang="en-US" sz="2000" dirty="0" smtClean="0">
                <a:solidFill>
                  <a:schemeClr val="accent5"/>
                </a:solidFill>
              </a:rPr>
              <a:t>data scientists to hire</a:t>
            </a:r>
          </a:p>
          <a:p>
            <a:pPr marL="914400" lvl="1" indent="-457200">
              <a:buFont typeface="Arial" panose="020B0604020202020204" pitchFamily="34" charset="0"/>
              <a:buChar char="•"/>
            </a:pPr>
            <a:r>
              <a:rPr lang="en-US" sz="2000" dirty="0" smtClean="0"/>
              <a:t>Nobody has the </a:t>
            </a:r>
            <a:r>
              <a:rPr lang="en-US" sz="2000" dirty="0" smtClean="0">
                <a:solidFill>
                  <a:schemeClr val="accent5"/>
                </a:solidFill>
              </a:rPr>
              <a:t>right training </a:t>
            </a:r>
            <a:r>
              <a:rPr lang="en-US" sz="2000" dirty="0" smtClean="0"/>
              <a:t>yet</a:t>
            </a:r>
          </a:p>
          <a:p>
            <a:pPr marL="457200" indent="-457200" algn="l">
              <a:buAutoNum type="arabicPeriod"/>
            </a:pPr>
            <a:endParaRPr lang="en-US" sz="2000" dirty="0" smtClean="0"/>
          </a:p>
          <a:p>
            <a:pPr algn="l"/>
            <a:r>
              <a:rPr lang="en-US" sz="3600" dirty="0" smtClean="0"/>
              <a:t>To discover </a:t>
            </a:r>
            <a:r>
              <a:rPr lang="en-US" sz="3600" dirty="0" smtClean="0">
                <a:solidFill>
                  <a:schemeClr val="accent5"/>
                </a:solidFill>
              </a:rPr>
              <a:t>truths</a:t>
            </a:r>
          </a:p>
          <a:p>
            <a:pPr algn="l"/>
            <a:endParaRPr lang="en-US" sz="2000" dirty="0" smtClean="0">
              <a:solidFill>
                <a:schemeClr val="accent5"/>
              </a:solidFill>
            </a:endParaRPr>
          </a:p>
          <a:p>
            <a:pPr marL="800100" lvl="1" indent="-342900">
              <a:buFont typeface="Arial" panose="020B0604020202020204" pitchFamily="34" charset="0"/>
              <a:buChar char="•"/>
            </a:pPr>
            <a:r>
              <a:rPr lang="en-US" sz="2000" dirty="0" smtClean="0"/>
              <a:t>There’s too much data &amp; we </a:t>
            </a:r>
            <a:r>
              <a:rPr lang="en-US" sz="2000" dirty="0" smtClean="0">
                <a:solidFill>
                  <a:schemeClr val="accent5"/>
                </a:solidFill>
              </a:rPr>
              <a:t>don’t know where to start.</a:t>
            </a:r>
          </a:p>
          <a:p>
            <a:pPr marL="800100" lvl="1" indent="-342900">
              <a:buFont typeface="Arial" panose="020B0604020202020204" pitchFamily="34" charset="0"/>
              <a:buChar char="•"/>
            </a:pPr>
            <a:r>
              <a:rPr lang="en-US" sz="2000" dirty="0"/>
              <a:t>We can’t get the $$ for </a:t>
            </a:r>
            <a:r>
              <a:rPr lang="en-US" sz="2000" dirty="0">
                <a:solidFill>
                  <a:schemeClr val="accent5"/>
                </a:solidFill>
              </a:rPr>
              <a:t>headcount </a:t>
            </a:r>
            <a:r>
              <a:rPr lang="en-US" sz="2000" dirty="0"/>
              <a:t>or </a:t>
            </a:r>
            <a:r>
              <a:rPr lang="en-US" sz="2000" dirty="0">
                <a:solidFill>
                  <a:schemeClr val="accent5"/>
                </a:solidFill>
              </a:rPr>
              <a:t>tools.</a:t>
            </a:r>
            <a:endParaRPr lang="en-US" sz="2000" dirty="0" smtClean="0">
              <a:solidFill>
                <a:schemeClr val="accent5"/>
              </a:solidFill>
            </a:endParaRPr>
          </a:p>
          <a:p>
            <a:pPr algn="l"/>
            <a:endParaRPr lang="en-US" sz="2000" dirty="0"/>
          </a:p>
          <a:p>
            <a:pPr algn="l"/>
            <a:r>
              <a:rPr lang="en-US" sz="3600" dirty="0" smtClean="0">
                <a:latin typeface="+mn-lt"/>
                <a:ea typeface="+mn-ea"/>
              </a:rPr>
              <a:t>That cause </a:t>
            </a:r>
            <a:r>
              <a:rPr lang="en-US" sz="3600" dirty="0" smtClean="0">
                <a:solidFill>
                  <a:schemeClr val="accent5"/>
                </a:solidFill>
                <a:latin typeface="+mn-lt"/>
                <a:ea typeface="+mn-ea"/>
              </a:rPr>
              <a:t>change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t>Standalone </a:t>
            </a:r>
            <a:r>
              <a:rPr lang="en-US" sz="2000" dirty="0"/>
              <a:t>data studies are </a:t>
            </a:r>
            <a:r>
              <a:rPr lang="en-US" sz="2000" dirty="0">
                <a:solidFill>
                  <a:schemeClr val="accent5"/>
                </a:solidFill>
              </a:rPr>
              <a:t>rarely </a:t>
            </a:r>
            <a:r>
              <a:rPr lang="en-US" sz="2000" dirty="0" smtClean="0">
                <a:solidFill>
                  <a:schemeClr val="accent5"/>
                </a:solidFill>
              </a:rPr>
              <a:t>actionable.</a:t>
            </a:r>
          </a:p>
          <a:p>
            <a:pPr marL="800100" lvl="1" indent="-342900">
              <a:buFont typeface="Arial" panose="020B0604020202020204" pitchFamily="34" charset="0"/>
              <a:buChar char="•"/>
            </a:pPr>
            <a:r>
              <a:rPr lang="en-US" sz="2000" dirty="0" smtClean="0"/>
              <a:t>Our KPIs make people </a:t>
            </a:r>
            <a:r>
              <a:rPr lang="en-US" sz="2000" dirty="0" smtClean="0">
                <a:solidFill>
                  <a:schemeClr val="accent5"/>
                </a:solidFill>
              </a:rPr>
              <a:t>act the opposite of what </a:t>
            </a:r>
            <a:r>
              <a:rPr lang="en-US" sz="2000" dirty="0" smtClean="0"/>
              <a:t>we wanted.</a:t>
            </a:r>
            <a:endParaRPr lang="en-US" sz="2000" dirty="0">
              <a:solidFill>
                <a:schemeClr val="accent5"/>
              </a:solidFill>
            </a:endParaRPr>
          </a:p>
          <a:p>
            <a:endParaRPr lang="en-US" sz="2000" dirty="0" smtClean="0"/>
          </a:p>
          <a:p>
            <a:pPr algn="l"/>
            <a:r>
              <a:rPr lang="en-US" sz="3600" dirty="0" smtClean="0">
                <a:latin typeface="+mn-lt"/>
                <a:ea typeface="+mn-ea"/>
              </a:rPr>
              <a:t>That </a:t>
            </a:r>
            <a:r>
              <a:rPr lang="en-US" sz="3600" dirty="0" smtClean="0">
                <a:solidFill>
                  <a:schemeClr val="accent5"/>
                </a:solidFill>
                <a:latin typeface="+mn-lt"/>
                <a:ea typeface="+mn-ea"/>
              </a:rPr>
              <a:t>improves the stuff we make</a:t>
            </a:r>
          </a:p>
          <a:p>
            <a:pPr algn="l"/>
            <a:endParaRPr lang="en-US" sz="2000" dirty="0" smtClean="0">
              <a:solidFill>
                <a:schemeClr val="accent5"/>
              </a:solidFill>
              <a:latin typeface="+mn-lt"/>
              <a:ea typeface="+mn-ea"/>
            </a:endParaRPr>
          </a:p>
          <a:p>
            <a:pPr marL="800100" lvl="1" indent="-342900">
              <a:buFont typeface="Arial" panose="020B0604020202020204" pitchFamily="34" charset="0"/>
              <a:buChar char="•"/>
            </a:pPr>
            <a:r>
              <a:rPr lang="en-US" sz="2000" dirty="0" smtClean="0">
                <a:latin typeface="+mn-lt"/>
                <a:ea typeface="+mn-ea"/>
              </a:rPr>
              <a:t>Our results take on </a:t>
            </a:r>
            <a:r>
              <a:rPr lang="en-US" sz="2000" dirty="0" smtClean="0">
                <a:solidFill>
                  <a:schemeClr val="accent5"/>
                </a:solidFill>
                <a:latin typeface="+mn-lt"/>
                <a:ea typeface="+mn-ea"/>
              </a:rPr>
              <a:t>horrible lives of their own</a:t>
            </a:r>
          </a:p>
        </p:txBody>
      </p:sp>
      <p:pic>
        <p:nvPicPr>
          <p:cNvPr id="1026"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12039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192015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3719918"/>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5519679"/>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4320" y="103830"/>
            <a:ext cx="8641080" cy="5230169"/>
          </a:xfrm>
          <a:prstGeom prst="rect">
            <a:avLst/>
          </a:prstGeom>
          <a:solidFill>
            <a:schemeClr val="bg1">
              <a:alpha val="69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30009692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05" y="304800"/>
            <a:ext cx="8473821" cy="2209800"/>
          </a:xfrm>
        </p:spPr>
        <p:txBody>
          <a:bodyPr/>
          <a:lstStyle/>
          <a:p>
            <a:pPr algn="ctr"/>
            <a:r>
              <a:rPr lang="en-US" sz="6000" dirty="0" smtClean="0">
                <a:solidFill>
                  <a:schemeClr val="tx1"/>
                </a:solidFill>
              </a:rPr>
              <a:t>We are </a:t>
            </a:r>
            <a:r>
              <a:rPr lang="en-US" sz="6000" dirty="0" err="1" smtClean="0">
                <a:solidFill>
                  <a:schemeClr val="tx1"/>
                </a:solidFill>
              </a:rPr>
              <a:t>smrt</a:t>
            </a:r>
            <a:r>
              <a:rPr lang="en-US" sz="6000" dirty="0" smtClean="0">
                <a:solidFill>
                  <a:schemeClr val="tx1"/>
                </a:solidFill>
              </a:rPr>
              <a:t>. </a:t>
            </a:r>
            <a:endParaRPr lang="en-US" sz="6000" dirty="0">
              <a:solidFill>
                <a:schemeClr val="accent3"/>
              </a:solidFill>
            </a:endParaRPr>
          </a:p>
        </p:txBody>
      </p:sp>
      <p:pic>
        <p:nvPicPr>
          <p:cNvPr id="4" name="Picture 2" descr="http://behance.vo.llnwd.net/profiles20/446783/projects/5958295/b123735a33c8af9937681450c733ce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851" y="1600200"/>
            <a:ext cx="2755328" cy="2895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4800600"/>
            <a:ext cx="8473821" cy="1066800"/>
          </a:xfrm>
          <a:prstGeom prst="rect">
            <a:avLst/>
          </a:prstGeom>
        </p:spPr>
        <p:txBody>
          <a:bodyPr/>
          <a:lst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059"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118"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18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239"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algn="ctr"/>
            <a:r>
              <a:rPr lang="en-US" sz="6000" kern="0" dirty="0" smtClean="0">
                <a:solidFill>
                  <a:schemeClr val="tx1"/>
                </a:solidFill>
              </a:rPr>
              <a:t>We should solve </a:t>
            </a:r>
          </a:p>
          <a:p>
            <a:pPr algn="ctr"/>
            <a:r>
              <a:rPr lang="en-US" sz="6000" kern="0" dirty="0" smtClean="0">
                <a:solidFill>
                  <a:schemeClr val="tx1"/>
                </a:solidFill>
              </a:rPr>
              <a:t>the things. </a:t>
            </a:r>
            <a:endParaRPr lang="en-US" sz="6000" kern="0" dirty="0">
              <a:solidFill>
                <a:schemeClr val="accent3"/>
              </a:solidFill>
            </a:endParaRPr>
          </a:p>
        </p:txBody>
      </p:sp>
    </p:spTree>
    <p:extLst>
      <p:ext uri="{BB962C8B-B14F-4D97-AF65-F5344CB8AC3E}">
        <p14:creationId xmlns:p14="http://schemas.microsoft.com/office/powerpoint/2010/main" val="1794942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3847207"/>
          </a:xfrm>
          <a:prstGeom prst="rect">
            <a:avLst/>
          </a:prstGeom>
        </p:spPr>
        <p:txBody>
          <a:bodyPr wrap="square">
            <a:spAutoFit/>
          </a:bodyPr>
          <a:lstStyle/>
          <a:p>
            <a:r>
              <a:rPr lang="en-US" sz="6000" dirty="0"/>
              <a:t>Use </a:t>
            </a:r>
            <a:r>
              <a:rPr lang="en-US" sz="6000" dirty="0" smtClean="0">
                <a:solidFill>
                  <a:schemeClr val="accent5"/>
                </a:solidFill>
              </a:rPr>
              <a:t>data</a:t>
            </a:r>
          </a:p>
          <a:p>
            <a:endParaRPr lang="en-US" sz="3200" dirty="0">
              <a:solidFill>
                <a:schemeClr val="accent5"/>
              </a:solidFill>
            </a:endParaRPr>
          </a:p>
          <a:p>
            <a:pPr marL="914400" lvl="1" indent="-457200">
              <a:buFont typeface="Arial" panose="020B0604020202020204" pitchFamily="34" charset="0"/>
              <a:buChar char="•"/>
            </a:pPr>
            <a:r>
              <a:rPr lang="en-US" sz="3200" dirty="0"/>
              <a:t>We can’t find </a:t>
            </a:r>
            <a:r>
              <a:rPr lang="en-US" sz="3200" dirty="0">
                <a:solidFill>
                  <a:schemeClr val="accent5"/>
                </a:solidFill>
              </a:rPr>
              <a:t>data scientists to hire</a:t>
            </a:r>
          </a:p>
          <a:p>
            <a:pPr marL="914400" lvl="1" indent="-457200">
              <a:buFont typeface="Arial" panose="020B0604020202020204" pitchFamily="34" charset="0"/>
              <a:buChar char="•"/>
            </a:pPr>
            <a:r>
              <a:rPr lang="en-US" sz="3200" dirty="0"/>
              <a:t>Nobody has the </a:t>
            </a:r>
            <a:r>
              <a:rPr lang="en-US" sz="3200" dirty="0">
                <a:solidFill>
                  <a:schemeClr val="accent5"/>
                </a:solidFill>
              </a:rPr>
              <a:t>right training </a:t>
            </a:r>
            <a:r>
              <a:rPr lang="en-US" sz="3200" dirty="0"/>
              <a:t>yet</a:t>
            </a:r>
          </a:p>
          <a:p>
            <a:r>
              <a:rPr lang="en-US" sz="6000" dirty="0" smtClean="0"/>
              <a:t> </a:t>
            </a:r>
            <a:br>
              <a:rPr lang="en-US" sz="6000" dirty="0" smtClean="0"/>
            </a:br>
            <a:endParaRPr lang="en-US" sz="2800" dirty="0"/>
          </a:p>
        </p:txBody>
      </p:sp>
    </p:spTree>
    <p:extLst>
      <p:ext uri="{BB962C8B-B14F-4D97-AF65-F5344CB8AC3E}">
        <p14:creationId xmlns:p14="http://schemas.microsoft.com/office/powerpoint/2010/main" val="36715716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3733800"/>
            <a:ext cx="6934200" cy="2438400"/>
          </a:xfrm>
          <a:prstGeom prst="rect">
            <a:avLst/>
          </a:prstGeom>
        </p:spPr>
        <p:txBody>
          <a:bodyPr rtlCol="0" anchor="ctr">
            <a:noAutofit/>
          </a:bodyPr>
          <a:lstStyle/>
          <a:p>
            <a:pPr algn="ctr"/>
            <a:endParaRPr lang="en-US" sz="1200" b="1" dirty="0" smtClean="0"/>
          </a:p>
        </p:txBody>
      </p:sp>
      <p:sp>
        <p:nvSpPr>
          <p:cNvPr id="6" name="Right Triangle 5"/>
          <p:cNvSpPr/>
          <p:nvPr/>
        </p:nvSpPr>
        <p:spPr>
          <a:xfrm>
            <a:off x="381000" y="990600"/>
            <a:ext cx="1143000" cy="3429000"/>
          </a:xfrm>
          <a:prstGeom prst="rtTriangle">
            <a:avLst/>
          </a:prstGeom>
        </p:spPr>
        <p:txBody>
          <a:bodyPr rtlCol="0" anchor="ctr">
            <a:noAutofit/>
          </a:bodyPr>
          <a:lstStyle/>
          <a:p>
            <a:pPr algn="ctr"/>
            <a:endParaRPr lang="en-US" sz="1200" b="1" dirty="0" smtClean="0"/>
          </a:p>
        </p:txBody>
      </p:sp>
      <p:sp>
        <p:nvSpPr>
          <p:cNvPr id="4" name="Oval 3"/>
          <p:cNvSpPr/>
          <p:nvPr/>
        </p:nvSpPr>
        <p:spPr>
          <a:xfrm>
            <a:off x="1905000" y="1295400"/>
            <a:ext cx="2743200" cy="2743200"/>
          </a:xfrm>
          <a:prstGeom prst="ellipse">
            <a:avLst/>
          </a:prstGeom>
          <a:solidFill>
            <a:schemeClr val="accent1">
              <a:lumMod val="75000"/>
              <a:alpha val="61000"/>
            </a:schemeClr>
          </a:solidFill>
        </p:spPr>
        <p:txBody>
          <a:bodyPr rtlCol="0" anchor="ctr">
            <a:noAutofit/>
          </a:bodyPr>
          <a:lstStyle/>
          <a:p>
            <a:pPr algn="ctr"/>
            <a:endParaRPr lang="en-US" sz="1200" b="1" dirty="0" smtClean="0"/>
          </a:p>
        </p:txBody>
      </p:sp>
      <p:sp>
        <p:nvSpPr>
          <p:cNvPr id="8" name="Oval 7"/>
          <p:cNvSpPr/>
          <p:nvPr/>
        </p:nvSpPr>
        <p:spPr>
          <a:xfrm>
            <a:off x="3657600" y="1295400"/>
            <a:ext cx="2743200" cy="2743200"/>
          </a:xfrm>
          <a:prstGeom prst="ellipse">
            <a:avLst/>
          </a:prstGeom>
          <a:solidFill>
            <a:schemeClr val="accent3">
              <a:alpha val="61000"/>
            </a:schemeClr>
          </a:solidFill>
        </p:spPr>
        <p:txBody>
          <a:bodyPr rtlCol="0" anchor="ctr">
            <a:noAutofit/>
          </a:bodyPr>
          <a:lstStyle/>
          <a:p>
            <a:pPr algn="ctr"/>
            <a:endParaRPr lang="en-US" sz="1200" b="1" dirty="0" smtClean="0"/>
          </a:p>
        </p:txBody>
      </p:sp>
      <p:sp>
        <p:nvSpPr>
          <p:cNvPr id="9" name="Oval 8"/>
          <p:cNvSpPr/>
          <p:nvPr/>
        </p:nvSpPr>
        <p:spPr>
          <a:xfrm>
            <a:off x="2971800" y="2590800"/>
            <a:ext cx="2743200" cy="2743200"/>
          </a:xfrm>
          <a:prstGeom prst="ellipse">
            <a:avLst/>
          </a:prstGeom>
          <a:solidFill>
            <a:srgbClr val="FF0000">
              <a:alpha val="61000"/>
            </a:srgbClr>
          </a:solidFill>
        </p:spPr>
        <p:txBody>
          <a:bodyPr rtlCol="0" anchor="ctr">
            <a:noAutofit/>
          </a:bodyPr>
          <a:lstStyle/>
          <a:p>
            <a:pPr algn="ctr"/>
            <a:endParaRPr lang="en-US" sz="1200" b="1" dirty="0" smtClean="0"/>
          </a:p>
        </p:txBody>
      </p:sp>
      <p:sp>
        <p:nvSpPr>
          <p:cNvPr id="5" name="TextBox 4"/>
          <p:cNvSpPr txBox="1"/>
          <p:nvPr/>
        </p:nvSpPr>
        <p:spPr>
          <a:xfrm>
            <a:off x="2057400" y="2057400"/>
            <a:ext cx="1295400" cy="707886"/>
          </a:xfrm>
          <a:prstGeom prst="rect">
            <a:avLst/>
          </a:prstGeom>
          <a:noFill/>
        </p:spPr>
        <p:txBody>
          <a:bodyPr wrap="square" rtlCol="0">
            <a:spAutoFit/>
          </a:bodyPr>
          <a:lstStyle/>
          <a:p>
            <a:pPr algn="ctr"/>
            <a:r>
              <a:rPr lang="en-US" sz="2000" dirty="0" smtClean="0">
                <a:solidFill>
                  <a:srgbClr val="FFFFFF"/>
                </a:solidFill>
                <a:latin typeface="+mn-lt"/>
                <a:ea typeface="+mn-ea"/>
              </a:rPr>
              <a:t>Hacking Skills</a:t>
            </a:r>
          </a:p>
        </p:txBody>
      </p:sp>
      <p:sp>
        <p:nvSpPr>
          <p:cNvPr id="10" name="TextBox 9"/>
          <p:cNvSpPr txBox="1"/>
          <p:nvPr/>
        </p:nvSpPr>
        <p:spPr>
          <a:xfrm>
            <a:off x="4724400" y="2057400"/>
            <a:ext cx="2057400" cy="707886"/>
          </a:xfrm>
          <a:prstGeom prst="rect">
            <a:avLst/>
          </a:prstGeom>
          <a:noFill/>
        </p:spPr>
        <p:txBody>
          <a:bodyPr wrap="square" rtlCol="0">
            <a:spAutoFit/>
          </a:bodyPr>
          <a:lstStyle/>
          <a:p>
            <a:pPr algn="l"/>
            <a:r>
              <a:rPr lang="en-US" sz="2000" dirty="0" smtClean="0">
                <a:solidFill>
                  <a:srgbClr val="FFFFFF"/>
                </a:solidFill>
              </a:rPr>
              <a:t>Statistics / Mathematics</a:t>
            </a:r>
            <a:endParaRPr lang="en-US" sz="2000" dirty="0" smtClean="0">
              <a:solidFill>
                <a:srgbClr val="FFFFFF"/>
              </a:solidFill>
              <a:latin typeface="+mn-lt"/>
              <a:ea typeface="+mn-ea"/>
            </a:endParaRPr>
          </a:p>
        </p:txBody>
      </p:sp>
      <p:sp>
        <p:nvSpPr>
          <p:cNvPr id="11" name="TextBox 10"/>
          <p:cNvSpPr txBox="1"/>
          <p:nvPr/>
        </p:nvSpPr>
        <p:spPr>
          <a:xfrm>
            <a:off x="3581400" y="4191000"/>
            <a:ext cx="1524000" cy="707886"/>
          </a:xfrm>
          <a:prstGeom prst="rect">
            <a:avLst/>
          </a:prstGeom>
          <a:noFill/>
        </p:spPr>
        <p:txBody>
          <a:bodyPr wrap="square" rtlCol="0">
            <a:spAutoFit/>
          </a:bodyPr>
          <a:lstStyle/>
          <a:p>
            <a:pPr algn="ctr"/>
            <a:r>
              <a:rPr lang="en-US" sz="2000" dirty="0">
                <a:solidFill>
                  <a:srgbClr val="FFFFFF"/>
                </a:solidFill>
              </a:rPr>
              <a:t>Business Knowledge</a:t>
            </a:r>
          </a:p>
        </p:txBody>
      </p:sp>
      <p:cxnSp>
        <p:nvCxnSpPr>
          <p:cNvPr id="13" name="Straight Arrow Connector 12"/>
          <p:cNvCxnSpPr/>
          <p:nvPr/>
        </p:nvCxnSpPr>
        <p:spPr bwMode="auto">
          <a:xfrm flipH="1">
            <a:off x="4267200" y="2743200"/>
            <a:ext cx="3200400" cy="228600"/>
          </a:xfrm>
          <a:prstGeom prst="straightConnector1">
            <a:avLst/>
          </a:prstGeom>
          <a:solidFill>
            <a:srgbClr val="0095D3"/>
          </a:solidFill>
          <a:ln w="88900" cap="flat" cmpd="sng" algn="ctr">
            <a:solidFill>
              <a:schemeClr val="tx1"/>
            </a:solidFill>
            <a:prstDash val="solid"/>
            <a:round/>
            <a:headEnd type="none" w="med" len="med"/>
            <a:tailEnd type="arrow"/>
          </a:ln>
          <a:effectLst/>
        </p:spPr>
      </p:cxnSp>
      <p:sp>
        <p:nvSpPr>
          <p:cNvPr id="15" name="TextBox 14"/>
          <p:cNvSpPr txBox="1"/>
          <p:nvPr/>
        </p:nvSpPr>
        <p:spPr>
          <a:xfrm>
            <a:off x="6858000" y="2057400"/>
            <a:ext cx="2057400" cy="400110"/>
          </a:xfrm>
          <a:prstGeom prst="rect">
            <a:avLst/>
          </a:prstGeom>
          <a:noFill/>
        </p:spPr>
        <p:txBody>
          <a:bodyPr wrap="square" rtlCol="0">
            <a:spAutoFit/>
          </a:bodyPr>
          <a:lstStyle/>
          <a:p>
            <a:pPr algn="l"/>
            <a:r>
              <a:rPr lang="en-US" sz="2000" dirty="0" smtClean="0">
                <a:solidFill>
                  <a:srgbClr val="FFFFFF"/>
                </a:solidFill>
              </a:rPr>
              <a:t>Good Luck</a:t>
            </a:r>
            <a:endParaRPr lang="en-US" sz="2000" dirty="0" smtClean="0">
              <a:solidFill>
                <a:srgbClr val="FFFFFF"/>
              </a:solidFill>
              <a:latin typeface="+mn-lt"/>
              <a:ea typeface="+mn-ea"/>
            </a:endParaRPr>
          </a:p>
        </p:txBody>
      </p:sp>
    </p:spTree>
    <p:extLst>
      <p:ext uri="{BB962C8B-B14F-4D97-AF65-F5344CB8AC3E}">
        <p14:creationId xmlns:p14="http://schemas.microsoft.com/office/powerpoint/2010/main" val="10391344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3733800"/>
            <a:ext cx="6934200" cy="2438400"/>
          </a:xfrm>
          <a:prstGeom prst="rect">
            <a:avLst/>
          </a:prstGeom>
        </p:spPr>
        <p:txBody>
          <a:bodyPr rtlCol="0" anchor="ctr">
            <a:noAutofit/>
          </a:bodyPr>
          <a:lstStyle/>
          <a:p>
            <a:pPr algn="ctr"/>
            <a:endParaRPr lang="en-US" sz="1200" b="1" dirty="0" smtClean="0"/>
          </a:p>
        </p:txBody>
      </p:sp>
      <p:sp>
        <p:nvSpPr>
          <p:cNvPr id="6" name="Right Triangle 5"/>
          <p:cNvSpPr/>
          <p:nvPr/>
        </p:nvSpPr>
        <p:spPr>
          <a:xfrm>
            <a:off x="381000" y="990600"/>
            <a:ext cx="1143000" cy="3429000"/>
          </a:xfrm>
          <a:prstGeom prst="rtTriangle">
            <a:avLst/>
          </a:prstGeom>
        </p:spPr>
        <p:txBody>
          <a:bodyPr rtlCol="0" anchor="ctr">
            <a:noAutofit/>
          </a:bodyPr>
          <a:lstStyle/>
          <a:p>
            <a:pPr algn="ctr"/>
            <a:endParaRPr lang="en-US" sz="1200" b="1" dirty="0" smtClean="0"/>
          </a:p>
        </p:txBody>
      </p:sp>
      <p:sp>
        <p:nvSpPr>
          <p:cNvPr id="4" name="Oval 3"/>
          <p:cNvSpPr/>
          <p:nvPr/>
        </p:nvSpPr>
        <p:spPr>
          <a:xfrm>
            <a:off x="1905000" y="1295400"/>
            <a:ext cx="2743200" cy="2743200"/>
          </a:xfrm>
          <a:prstGeom prst="ellipse">
            <a:avLst/>
          </a:prstGeom>
          <a:solidFill>
            <a:schemeClr val="accent1">
              <a:lumMod val="75000"/>
              <a:alpha val="61000"/>
            </a:schemeClr>
          </a:solidFill>
        </p:spPr>
        <p:txBody>
          <a:bodyPr rtlCol="0" anchor="ctr">
            <a:noAutofit/>
          </a:bodyPr>
          <a:lstStyle/>
          <a:p>
            <a:pPr algn="ctr"/>
            <a:endParaRPr lang="en-US" sz="1200" b="1" dirty="0" smtClean="0"/>
          </a:p>
        </p:txBody>
      </p:sp>
      <p:sp>
        <p:nvSpPr>
          <p:cNvPr id="8" name="Oval 7"/>
          <p:cNvSpPr/>
          <p:nvPr/>
        </p:nvSpPr>
        <p:spPr>
          <a:xfrm>
            <a:off x="3657600" y="1295400"/>
            <a:ext cx="2743200" cy="2743200"/>
          </a:xfrm>
          <a:prstGeom prst="ellipse">
            <a:avLst/>
          </a:prstGeom>
          <a:solidFill>
            <a:schemeClr val="accent3">
              <a:alpha val="61000"/>
            </a:schemeClr>
          </a:solidFill>
        </p:spPr>
        <p:txBody>
          <a:bodyPr rtlCol="0" anchor="ctr">
            <a:noAutofit/>
          </a:bodyPr>
          <a:lstStyle/>
          <a:p>
            <a:pPr algn="ctr"/>
            <a:endParaRPr lang="en-US" sz="1200" b="1" dirty="0" smtClean="0"/>
          </a:p>
        </p:txBody>
      </p:sp>
      <p:sp>
        <p:nvSpPr>
          <p:cNvPr id="9" name="Oval 8"/>
          <p:cNvSpPr/>
          <p:nvPr/>
        </p:nvSpPr>
        <p:spPr>
          <a:xfrm>
            <a:off x="1981200" y="3124200"/>
            <a:ext cx="2743200" cy="2743200"/>
          </a:xfrm>
          <a:prstGeom prst="ellipse">
            <a:avLst/>
          </a:prstGeom>
          <a:solidFill>
            <a:srgbClr val="FF0000">
              <a:alpha val="61000"/>
            </a:srgbClr>
          </a:solidFill>
        </p:spPr>
        <p:txBody>
          <a:bodyPr rtlCol="0" anchor="ctr">
            <a:noAutofit/>
          </a:bodyPr>
          <a:lstStyle/>
          <a:p>
            <a:pPr algn="ctr"/>
            <a:endParaRPr lang="en-US" sz="1200" b="1" dirty="0" smtClean="0"/>
          </a:p>
        </p:txBody>
      </p:sp>
      <p:sp>
        <p:nvSpPr>
          <p:cNvPr id="5" name="TextBox 4"/>
          <p:cNvSpPr txBox="1"/>
          <p:nvPr/>
        </p:nvSpPr>
        <p:spPr>
          <a:xfrm>
            <a:off x="2133600" y="2057400"/>
            <a:ext cx="1447800" cy="707886"/>
          </a:xfrm>
          <a:prstGeom prst="rect">
            <a:avLst/>
          </a:prstGeom>
          <a:noFill/>
        </p:spPr>
        <p:txBody>
          <a:bodyPr wrap="square" rtlCol="0">
            <a:spAutoFit/>
          </a:bodyPr>
          <a:lstStyle/>
          <a:p>
            <a:pPr algn="ctr"/>
            <a:r>
              <a:rPr lang="en-US" sz="2000" dirty="0" smtClean="0">
                <a:solidFill>
                  <a:srgbClr val="FFFFFF"/>
                </a:solidFill>
                <a:latin typeface="+mn-lt"/>
                <a:ea typeface="+mn-ea"/>
              </a:rPr>
              <a:t>Hacking Skills</a:t>
            </a:r>
          </a:p>
        </p:txBody>
      </p:sp>
      <p:sp>
        <p:nvSpPr>
          <p:cNvPr id="10" name="TextBox 9"/>
          <p:cNvSpPr txBox="1"/>
          <p:nvPr/>
        </p:nvSpPr>
        <p:spPr>
          <a:xfrm>
            <a:off x="4724400" y="2057400"/>
            <a:ext cx="2057400" cy="707886"/>
          </a:xfrm>
          <a:prstGeom prst="rect">
            <a:avLst/>
          </a:prstGeom>
          <a:noFill/>
        </p:spPr>
        <p:txBody>
          <a:bodyPr wrap="square" rtlCol="0">
            <a:spAutoFit/>
          </a:bodyPr>
          <a:lstStyle/>
          <a:p>
            <a:pPr algn="l"/>
            <a:r>
              <a:rPr lang="en-US" sz="2000" dirty="0" smtClean="0">
                <a:solidFill>
                  <a:srgbClr val="FFFFFF"/>
                </a:solidFill>
              </a:rPr>
              <a:t>Statistics / Mathematics</a:t>
            </a:r>
            <a:endParaRPr lang="en-US" sz="2000" dirty="0" smtClean="0">
              <a:solidFill>
                <a:srgbClr val="FFFFFF"/>
              </a:solidFill>
              <a:latin typeface="+mn-lt"/>
              <a:ea typeface="+mn-ea"/>
            </a:endParaRPr>
          </a:p>
        </p:txBody>
      </p:sp>
      <p:sp>
        <p:nvSpPr>
          <p:cNvPr id="11" name="TextBox 10"/>
          <p:cNvSpPr txBox="1"/>
          <p:nvPr/>
        </p:nvSpPr>
        <p:spPr>
          <a:xfrm>
            <a:off x="2209800" y="4267200"/>
            <a:ext cx="1447800" cy="707886"/>
          </a:xfrm>
          <a:prstGeom prst="rect">
            <a:avLst/>
          </a:prstGeom>
          <a:noFill/>
        </p:spPr>
        <p:txBody>
          <a:bodyPr wrap="square" rtlCol="0">
            <a:spAutoFit/>
          </a:bodyPr>
          <a:lstStyle/>
          <a:p>
            <a:pPr algn="ctr"/>
            <a:r>
              <a:rPr lang="en-US" sz="2000" dirty="0" smtClean="0">
                <a:solidFill>
                  <a:srgbClr val="FFFFFF"/>
                </a:solidFill>
              </a:rPr>
              <a:t>Domain Expertise</a:t>
            </a:r>
            <a:endParaRPr lang="en-US" sz="2000" dirty="0" smtClean="0">
              <a:solidFill>
                <a:srgbClr val="FFFFFF"/>
              </a:solidFill>
              <a:latin typeface="+mn-lt"/>
              <a:ea typeface="+mn-ea"/>
            </a:endParaRPr>
          </a:p>
        </p:txBody>
      </p:sp>
      <p:cxnSp>
        <p:nvCxnSpPr>
          <p:cNvPr id="13" name="Straight Arrow Connector 12"/>
          <p:cNvCxnSpPr/>
          <p:nvPr/>
        </p:nvCxnSpPr>
        <p:spPr bwMode="auto">
          <a:xfrm flipH="1">
            <a:off x="4114800" y="2743200"/>
            <a:ext cx="3352800" cy="838200"/>
          </a:xfrm>
          <a:prstGeom prst="straightConnector1">
            <a:avLst/>
          </a:prstGeom>
          <a:solidFill>
            <a:srgbClr val="0095D3"/>
          </a:solidFill>
          <a:ln w="88900" cap="flat" cmpd="sng" algn="ctr">
            <a:solidFill>
              <a:schemeClr val="tx1"/>
            </a:solidFill>
            <a:prstDash val="solid"/>
            <a:round/>
            <a:headEnd type="none" w="med" len="med"/>
            <a:tailEnd type="arrow"/>
          </a:ln>
          <a:effectLst/>
        </p:spPr>
      </p:cxnSp>
      <p:sp>
        <p:nvSpPr>
          <p:cNvPr id="15" name="TextBox 14"/>
          <p:cNvSpPr txBox="1"/>
          <p:nvPr/>
        </p:nvSpPr>
        <p:spPr>
          <a:xfrm>
            <a:off x="6629400" y="2057400"/>
            <a:ext cx="2514600" cy="400110"/>
          </a:xfrm>
          <a:prstGeom prst="rect">
            <a:avLst/>
          </a:prstGeom>
          <a:noFill/>
        </p:spPr>
        <p:txBody>
          <a:bodyPr wrap="square" rtlCol="0">
            <a:spAutoFit/>
          </a:bodyPr>
          <a:lstStyle/>
          <a:p>
            <a:pPr algn="l"/>
            <a:r>
              <a:rPr lang="en-US" sz="2000" dirty="0" smtClean="0">
                <a:solidFill>
                  <a:srgbClr val="FFFFFF"/>
                </a:solidFill>
              </a:rPr>
              <a:t>Good Fucking Luck</a:t>
            </a:r>
            <a:endParaRPr lang="en-US" sz="2000" dirty="0" smtClean="0">
              <a:solidFill>
                <a:srgbClr val="FFFFFF"/>
              </a:solidFill>
              <a:latin typeface="+mn-lt"/>
              <a:ea typeface="+mn-ea"/>
            </a:endParaRPr>
          </a:p>
        </p:txBody>
      </p:sp>
      <p:sp>
        <p:nvSpPr>
          <p:cNvPr id="12" name="Oval 11"/>
          <p:cNvSpPr/>
          <p:nvPr/>
        </p:nvSpPr>
        <p:spPr>
          <a:xfrm>
            <a:off x="3581400" y="3200400"/>
            <a:ext cx="2743200" cy="2743200"/>
          </a:xfrm>
          <a:prstGeom prst="ellipse">
            <a:avLst/>
          </a:prstGeom>
          <a:solidFill>
            <a:srgbClr val="FFFF00">
              <a:alpha val="61000"/>
            </a:srgbClr>
          </a:solidFill>
        </p:spPr>
        <p:txBody>
          <a:bodyPr rtlCol="0" anchor="ctr">
            <a:noAutofit/>
          </a:bodyPr>
          <a:lstStyle/>
          <a:p>
            <a:pPr algn="ctr"/>
            <a:endParaRPr lang="en-US" sz="1200" b="1" dirty="0" smtClean="0"/>
          </a:p>
        </p:txBody>
      </p:sp>
      <p:sp>
        <p:nvSpPr>
          <p:cNvPr id="14" name="TextBox 13"/>
          <p:cNvSpPr txBox="1"/>
          <p:nvPr/>
        </p:nvSpPr>
        <p:spPr>
          <a:xfrm>
            <a:off x="4419600" y="4495800"/>
            <a:ext cx="2057400" cy="400110"/>
          </a:xfrm>
          <a:prstGeom prst="rect">
            <a:avLst/>
          </a:prstGeom>
          <a:noFill/>
        </p:spPr>
        <p:txBody>
          <a:bodyPr wrap="square" rtlCol="0">
            <a:spAutoFit/>
          </a:bodyPr>
          <a:lstStyle/>
          <a:p>
            <a:pPr algn="ctr"/>
            <a:r>
              <a:rPr lang="en-US" sz="2000" dirty="0" smtClean="0">
                <a:solidFill>
                  <a:srgbClr val="FFFFFF"/>
                </a:solidFill>
              </a:rPr>
              <a:t>Visualization</a:t>
            </a:r>
            <a:endParaRPr lang="en-US" sz="2000" dirty="0" smtClean="0">
              <a:solidFill>
                <a:srgbClr val="FFFFFF"/>
              </a:solidFill>
              <a:latin typeface="+mn-lt"/>
              <a:ea typeface="+mn-ea"/>
            </a:endParaRPr>
          </a:p>
        </p:txBody>
      </p:sp>
    </p:spTree>
    <p:extLst>
      <p:ext uri="{BB962C8B-B14F-4D97-AF65-F5344CB8AC3E}">
        <p14:creationId xmlns:p14="http://schemas.microsoft.com/office/powerpoint/2010/main" val="23339100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rot="19330427">
            <a:off x="4994938" y="1267401"/>
            <a:ext cx="1172342" cy="786955"/>
          </a:xfrm>
          <a:prstGeom prst="wedgeEllipseCallout">
            <a:avLst>
              <a:gd name="adj1" fmla="val -135679"/>
              <a:gd name="adj2" fmla="val 76879"/>
            </a:avLst>
          </a:prstGeom>
          <a:solidFill>
            <a:schemeClr val="accent3">
              <a:lumMod val="75000"/>
            </a:schemeClr>
          </a:solidFill>
        </p:spPr>
        <p:txBody>
          <a:bodyPr rtlCol="0" anchor="ctr">
            <a:noAutofit/>
          </a:bodyPr>
          <a:lstStyle/>
          <a:p>
            <a:pPr algn="ctr"/>
            <a:endParaRPr lang="en-US" sz="1200" b="1" dirty="0" smtClean="0"/>
          </a:p>
        </p:txBody>
      </p:sp>
      <p:sp>
        <p:nvSpPr>
          <p:cNvPr id="29" name="Oval Callout 28"/>
          <p:cNvSpPr/>
          <p:nvPr/>
        </p:nvSpPr>
        <p:spPr>
          <a:xfrm rot="21017428">
            <a:off x="5544365" y="1998224"/>
            <a:ext cx="1172342" cy="786955"/>
          </a:xfrm>
          <a:prstGeom prst="wedgeEllipseCallout">
            <a:avLst>
              <a:gd name="adj1" fmla="val -135679"/>
              <a:gd name="adj2" fmla="val 76879"/>
            </a:avLst>
          </a:prstGeom>
          <a:solidFill>
            <a:schemeClr val="accent3">
              <a:lumMod val="75000"/>
            </a:schemeClr>
          </a:solidFill>
        </p:spPr>
        <p:txBody>
          <a:bodyPr rtlCol="0" anchor="ctr">
            <a:noAutofit/>
          </a:bodyPr>
          <a:lstStyle/>
          <a:p>
            <a:pPr algn="ctr"/>
            <a:endParaRPr lang="en-US" sz="1200" b="1" dirty="0" smtClean="0"/>
          </a:p>
        </p:txBody>
      </p:sp>
      <p:sp>
        <p:nvSpPr>
          <p:cNvPr id="30" name="Oval Callout 29"/>
          <p:cNvSpPr/>
          <p:nvPr/>
        </p:nvSpPr>
        <p:spPr>
          <a:xfrm rot="1058143">
            <a:off x="5730461" y="2673696"/>
            <a:ext cx="1172342" cy="786955"/>
          </a:xfrm>
          <a:prstGeom prst="wedgeEllipseCallout">
            <a:avLst>
              <a:gd name="adj1" fmla="val -135679"/>
              <a:gd name="adj2" fmla="val 76879"/>
            </a:avLst>
          </a:prstGeom>
          <a:solidFill>
            <a:schemeClr val="accent3">
              <a:lumMod val="75000"/>
            </a:schemeClr>
          </a:solidFill>
        </p:spPr>
        <p:txBody>
          <a:bodyPr rtlCol="0" anchor="ctr">
            <a:noAutofit/>
          </a:bodyPr>
          <a:lstStyle/>
          <a:p>
            <a:pPr algn="ctr"/>
            <a:endParaRPr lang="en-US" sz="1200" b="1" dirty="0" smtClean="0"/>
          </a:p>
        </p:txBody>
      </p:sp>
      <p:sp>
        <p:nvSpPr>
          <p:cNvPr id="31" name="Oval Callout 30"/>
          <p:cNvSpPr/>
          <p:nvPr/>
        </p:nvSpPr>
        <p:spPr>
          <a:xfrm rot="2677216">
            <a:off x="5572672" y="3410524"/>
            <a:ext cx="1172342" cy="786955"/>
          </a:xfrm>
          <a:prstGeom prst="wedgeEllipseCallout">
            <a:avLst>
              <a:gd name="adj1" fmla="val -135679"/>
              <a:gd name="adj2" fmla="val 76879"/>
            </a:avLst>
          </a:prstGeom>
          <a:solidFill>
            <a:schemeClr val="accent3">
              <a:lumMod val="75000"/>
            </a:schemeClr>
          </a:solidFill>
        </p:spPr>
        <p:txBody>
          <a:bodyPr rtlCol="0" anchor="ctr">
            <a:noAutofit/>
          </a:bodyPr>
          <a:lstStyle/>
          <a:p>
            <a:pPr algn="ctr"/>
            <a:endParaRPr lang="en-US" sz="1200" b="1" dirty="0" smtClean="0"/>
          </a:p>
        </p:txBody>
      </p:sp>
      <p:sp>
        <p:nvSpPr>
          <p:cNvPr id="32" name="Oval Callout 31"/>
          <p:cNvSpPr/>
          <p:nvPr/>
        </p:nvSpPr>
        <p:spPr>
          <a:xfrm rot="4107113">
            <a:off x="5131870" y="3887802"/>
            <a:ext cx="1172342" cy="786955"/>
          </a:xfrm>
          <a:prstGeom prst="wedgeEllipseCallout">
            <a:avLst>
              <a:gd name="adj1" fmla="val -135679"/>
              <a:gd name="adj2" fmla="val 76879"/>
            </a:avLst>
          </a:prstGeom>
          <a:solidFill>
            <a:srgbClr val="FFFF00"/>
          </a:solidFill>
        </p:spPr>
        <p:txBody>
          <a:bodyPr rtlCol="0" anchor="ctr">
            <a:noAutofit/>
          </a:bodyPr>
          <a:lstStyle/>
          <a:p>
            <a:pPr algn="ctr"/>
            <a:endParaRPr lang="en-US" sz="1200" b="1" dirty="0" smtClean="0"/>
          </a:p>
        </p:txBody>
      </p:sp>
      <p:sp>
        <p:nvSpPr>
          <p:cNvPr id="33" name="Oval Callout 32"/>
          <p:cNvSpPr/>
          <p:nvPr/>
        </p:nvSpPr>
        <p:spPr>
          <a:xfrm rot="5694672">
            <a:off x="4567096" y="4182444"/>
            <a:ext cx="1172342" cy="786955"/>
          </a:xfrm>
          <a:prstGeom prst="wedgeEllipseCallout">
            <a:avLst>
              <a:gd name="adj1" fmla="val -135679"/>
              <a:gd name="adj2" fmla="val 76879"/>
            </a:avLst>
          </a:prstGeom>
          <a:solidFill>
            <a:srgbClr val="FFFF00"/>
          </a:solidFill>
        </p:spPr>
        <p:txBody>
          <a:bodyPr rtlCol="0" anchor="ctr">
            <a:noAutofit/>
          </a:bodyPr>
          <a:lstStyle/>
          <a:p>
            <a:pPr algn="ctr"/>
            <a:endParaRPr lang="en-US" sz="1200" b="1" dirty="0" smtClean="0"/>
          </a:p>
        </p:txBody>
      </p:sp>
      <p:sp>
        <p:nvSpPr>
          <p:cNvPr id="34" name="Oval Callout 33"/>
          <p:cNvSpPr/>
          <p:nvPr/>
        </p:nvSpPr>
        <p:spPr>
          <a:xfrm rot="17949769">
            <a:off x="4310266" y="1150652"/>
            <a:ext cx="1172342" cy="786955"/>
          </a:xfrm>
          <a:prstGeom prst="wedgeEllipseCallout">
            <a:avLst>
              <a:gd name="adj1" fmla="val -135679"/>
              <a:gd name="adj2" fmla="val 76879"/>
            </a:avLst>
          </a:prstGeom>
          <a:solidFill>
            <a:schemeClr val="accent1">
              <a:lumMod val="75000"/>
            </a:schemeClr>
          </a:solidFill>
        </p:spPr>
        <p:txBody>
          <a:bodyPr rtlCol="0" anchor="ctr">
            <a:noAutofit/>
          </a:bodyPr>
          <a:lstStyle/>
          <a:p>
            <a:pPr algn="ctr"/>
            <a:endParaRPr lang="en-US" sz="1200" b="1" dirty="0" smtClean="0"/>
          </a:p>
        </p:txBody>
      </p:sp>
      <p:sp>
        <p:nvSpPr>
          <p:cNvPr id="43" name="Oval Callout 42"/>
          <p:cNvSpPr/>
          <p:nvPr/>
        </p:nvSpPr>
        <p:spPr>
          <a:xfrm rot="10294029">
            <a:off x="2730018" y="3525913"/>
            <a:ext cx="1172342" cy="786955"/>
          </a:xfrm>
          <a:prstGeom prst="wedgeEllipseCallout">
            <a:avLst>
              <a:gd name="adj1" fmla="val -135679"/>
              <a:gd name="adj2" fmla="val 76879"/>
            </a:avLst>
          </a:prstGeom>
          <a:solidFill>
            <a:srgbClr val="FF0000"/>
          </a:solidFill>
        </p:spPr>
        <p:txBody>
          <a:bodyPr rtlCol="0" anchor="ctr">
            <a:noAutofit/>
          </a:bodyPr>
          <a:lstStyle/>
          <a:p>
            <a:pPr algn="ctr"/>
            <a:endParaRPr lang="en-US" sz="1200" b="1" dirty="0" smtClean="0"/>
          </a:p>
        </p:txBody>
      </p:sp>
      <p:sp>
        <p:nvSpPr>
          <p:cNvPr id="44" name="Oval Callout 43"/>
          <p:cNvSpPr/>
          <p:nvPr/>
        </p:nvSpPr>
        <p:spPr>
          <a:xfrm rot="11889793">
            <a:off x="2455650" y="2783726"/>
            <a:ext cx="1172342" cy="786955"/>
          </a:xfrm>
          <a:prstGeom prst="wedgeEllipseCallout">
            <a:avLst>
              <a:gd name="adj1" fmla="val -135679"/>
              <a:gd name="adj2" fmla="val 76879"/>
            </a:avLst>
          </a:prstGeom>
          <a:solidFill>
            <a:srgbClr val="FF0000"/>
          </a:solidFill>
        </p:spPr>
        <p:txBody>
          <a:bodyPr rtlCol="0" anchor="ctr">
            <a:noAutofit/>
          </a:bodyPr>
          <a:lstStyle/>
          <a:p>
            <a:pPr algn="ctr"/>
            <a:endParaRPr lang="en-US" sz="1200" b="1" dirty="0" smtClean="0"/>
          </a:p>
        </p:txBody>
      </p:sp>
      <p:sp>
        <p:nvSpPr>
          <p:cNvPr id="45" name="Oval Callout 44"/>
          <p:cNvSpPr/>
          <p:nvPr/>
        </p:nvSpPr>
        <p:spPr>
          <a:xfrm rot="13501525">
            <a:off x="2597491" y="2079656"/>
            <a:ext cx="1172342" cy="786955"/>
          </a:xfrm>
          <a:prstGeom prst="wedgeEllipseCallout">
            <a:avLst>
              <a:gd name="adj1" fmla="val -135679"/>
              <a:gd name="adj2" fmla="val 76879"/>
            </a:avLst>
          </a:prstGeom>
          <a:solidFill>
            <a:schemeClr val="accent1">
              <a:lumMod val="75000"/>
            </a:schemeClr>
          </a:solidFill>
        </p:spPr>
        <p:txBody>
          <a:bodyPr rtlCol="0" anchor="ctr">
            <a:noAutofit/>
          </a:bodyPr>
          <a:lstStyle/>
          <a:p>
            <a:pPr algn="ctr"/>
            <a:endParaRPr lang="en-US" sz="1200" b="1" dirty="0" smtClean="0"/>
          </a:p>
        </p:txBody>
      </p:sp>
      <p:sp>
        <p:nvSpPr>
          <p:cNvPr id="46" name="Oval Callout 45"/>
          <p:cNvSpPr/>
          <p:nvPr/>
        </p:nvSpPr>
        <p:spPr>
          <a:xfrm rot="14721839">
            <a:off x="3002821" y="1522559"/>
            <a:ext cx="1172342" cy="786955"/>
          </a:xfrm>
          <a:prstGeom prst="wedgeEllipseCallout">
            <a:avLst>
              <a:gd name="adj1" fmla="val -135679"/>
              <a:gd name="adj2" fmla="val 76879"/>
            </a:avLst>
          </a:prstGeom>
          <a:solidFill>
            <a:schemeClr val="accent1">
              <a:lumMod val="75000"/>
            </a:schemeClr>
          </a:solidFill>
        </p:spPr>
        <p:txBody>
          <a:bodyPr rtlCol="0" anchor="ctr">
            <a:noAutofit/>
          </a:bodyPr>
          <a:lstStyle/>
          <a:p>
            <a:pPr algn="ctr"/>
            <a:endParaRPr lang="en-US" sz="1200" b="1" dirty="0" smtClean="0"/>
          </a:p>
        </p:txBody>
      </p:sp>
      <p:sp>
        <p:nvSpPr>
          <p:cNvPr id="48" name="Oval Callout 47"/>
          <p:cNvSpPr/>
          <p:nvPr/>
        </p:nvSpPr>
        <p:spPr>
          <a:xfrm rot="16383214">
            <a:off x="3571773" y="1127222"/>
            <a:ext cx="1172342" cy="786955"/>
          </a:xfrm>
          <a:prstGeom prst="wedgeEllipseCallout">
            <a:avLst>
              <a:gd name="adj1" fmla="val -135679"/>
              <a:gd name="adj2" fmla="val 76879"/>
            </a:avLst>
          </a:prstGeom>
          <a:solidFill>
            <a:schemeClr val="accent1">
              <a:lumMod val="75000"/>
            </a:schemeClr>
          </a:solidFill>
        </p:spPr>
        <p:txBody>
          <a:bodyPr rtlCol="0" anchor="ctr">
            <a:noAutofit/>
          </a:bodyPr>
          <a:lstStyle/>
          <a:p>
            <a:pPr algn="ctr"/>
            <a:endParaRPr lang="en-US" sz="1200" b="1" dirty="0" smtClean="0"/>
          </a:p>
        </p:txBody>
      </p:sp>
      <p:sp>
        <p:nvSpPr>
          <p:cNvPr id="49" name="Oval Callout 48"/>
          <p:cNvSpPr/>
          <p:nvPr/>
        </p:nvSpPr>
        <p:spPr>
          <a:xfrm rot="7238168">
            <a:off x="3784889" y="4311858"/>
            <a:ext cx="1172342" cy="786955"/>
          </a:xfrm>
          <a:prstGeom prst="wedgeEllipseCallout">
            <a:avLst>
              <a:gd name="adj1" fmla="val -135679"/>
              <a:gd name="adj2" fmla="val 76879"/>
            </a:avLst>
          </a:prstGeom>
          <a:solidFill>
            <a:srgbClr val="FFFF00"/>
          </a:solidFill>
        </p:spPr>
        <p:txBody>
          <a:bodyPr rtlCol="0" anchor="ctr">
            <a:noAutofit/>
          </a:bodyPr>
          <a:lstStyle/>
          <a:p>
            <a:pPr algn="ctr"/>
            <a:endParaRPr lang="en-US" sz="1200" b="1" dirty="0" smtClean="0"/>
          </a:p>
        </p:txBody>
      </p:sp>
      <p:sp>
        <p:nvSpPr>
          <p:cNvPr id="15" name="TextBox 14"/>
          <p:cNvSpPr txBox="1"/>
          <p:nvPr/>
        </p:nvSpPr>
        <p:spPr>
          <a:xfrm>
            <a:off x="5486400" y="2876490"/>
            <a:ext cx="3733800" cy="400110"/>
          </a:xfrm>
          <a:prstGeom prst="rect">
            <a:avLst/>
          </a:prstGeom>
          <a:noFill/>
        </p:spPr>
        <p:txBody>
          <a:bodyPr wrap="square" rtlCol="0">
            <a:spAutoFit/>
          </a:bodyPr>
          <a:lstStyle/>
          <a:p>
            <a:pPr algn="l"/>
            <a:r>
              <a:rPr lang="en-US" sz="2000" b="1" dirty="0" smtClean="0">
                <a:solidFill>
                  <a:srgbClr val="FFFFFF"/>
                </a:solidFill>
              </a:rPr>
              <a:t>Human Computer Interaction</a:t>
            </a:r>
            <a:endParaRPr lang="en-US" sz="2000" b="1" dirty="0" smtClean="0">
              <a:solidFill>
                <a:srgbClr val="FFFFFF"/>
              </a:solidFill>
              <a:latin typeface="+mn-lt"/>
              <a:ea typeface="+mn-ea"/>
            </a:endParaRPr>
          </a:p>
        </p:txBody>
      </p:sp>
      <p:sp>
        <p:nvSpPr>
          <p:cNvPr id="14" name="TextBox 13"/>
          <p:cNvSpPr txBox="1"/>
          <p:nvPr/>
        </p:nvSpPr>
        <p:spPr>
          <a:xfrm rot="18319541">
            <a:off x="4509721" y="1246226"/>
            <a:ext cx="2514600" cy="400110"/>
          </a:xfrm>
          <a:prstGeom prst="rect">
            <a:avLst/>
          </a:prstGeom>
          <a:noFill/>
        </p:spPr>
        <p:txBody>
          <a:bodyPr wrap="square" rtlCol="0">
            <a:spAutoFit/>
          </a:bodyPr>
          <a:lstStyle/>
          <a:p>
            <a:pPr algn="l"/>
            <a:r>
              <a:rPr lang="en-US" sz="2000" b="1" dirty="0" smtClean="0">
                <a:solidFill>
                  <a:srgbClr val="FFFFFF"/>
                </a:solidFill>
              </a:rPr>
              <a:t>Statistics / Math</a:t>
            </a:r>
            <a:endParaRPr lang="en-US" sz="2000" b="1" dirty="0" smtClean="0">
              <a:solidFill>
                <a:srgbClr val="FFFFFF"/>
              </a:solidFill>
              <a:latin typeface="+mn-lt"/>
              <a:ea typeface="+mn-ea"/>
            </a:endParaRPr>
          </a:p>
        </p:txBody>
      </p:sp>
      <p:sp>
        <p:nvSpPr>
          <p:cNvPr id="24" name="TextBox 23"/>
          <p:cNvSpPr txBox="1"/>
          <p:nvPr/>
        </p:nvSpPr>
        <p:spPr>
          <a:xfrm rot="2606147">
            <a:off x="4655487" y="4733985"/>
            <a:ext cx="3733800" cy="400110"/>
          </a:xfrm>
          <a:prstGeom prst="rect">
            <a:avLst/>
          </a:prstGeom>
          <a:noFill/>
        </p:spPr>
        <p:txBody>
          <a:bodyPr wrap="square" rtlCol="0">
            <a:spAutoFit/>
          </a:bodyPr>
          <a:lstStyle/>
          <a:p>
            <a:pPr algn="l"/>
            <a:r>
              <a:rPr lang="en-US" sz="2000" b="1" dirty="0" smtClean="0">
                <a:solidFill>
                  <a:schemeClr val="tx1">
                    <a:lumMod val="65000"/>
                  </a:schemeClr>
                </a:solidFill>
              </a:rPr>
              <a:t>Visualization Tools</a:t>
            </a:r>
          </a:p>
        </p:txBody>
      </p:sp>
      <p:sp>
        <p:nvSpPr>
          <p:cNvPr id="25" name="TextBox 24"/>
          <p:cNvSpPr txBox="1"/>
          <p:nvPr/>
        </p:nvSpPr>
        <p:spPr>
          <a:xfrm rot="5678499">
            <a:off x="3128305" y="5125262"/>
            <a:ext cx="2584263" cy="400110"/>
          </a:xfrm>
          <a:prstGeom prst="rect">
            <a:avLst/>
          </a:prstGeom>
          <a:noFill/>
        </p:spPr>
        <p:txBody>
          <a:bodyPr wrap="square" rtlCol="0">
            <a:spAutoFit/>
          </a:bodyPr>
          <a:lstStyle/>
          <a:p>
            <a:pPr algn="l"/>
            <a:r>
              <a:rPr lang="en-US" sz="2000" b="1" dirty="0" smtClean="0">
                <a:solidFill>
                  <a:srgbClr val="A6A6A6"/>
                </a:solidFill>
              </a:rPr>
              <a:t>Communication</a:t>
            </a:r>
          </a:p>
        </p:txBody>
      </p:sp>
      <p:sp>
        <p:nvSpPr>
          <p:cNvPr id="50" name="TextBox 49"/>
          <p:cNvSpPr txBox="1"/>
          <p:nvPr/>
        </p:nvSpPr>
        <p:spPr>
          <a:xfrm rot="4283953">
            <a:off x="3972210" y="4878055"/>
            <a:ext cx="2817321" cy="400110"/>
          </a:xfrm>
          <a:prstGeom prst="rect">
            <a:avLst/>
          </a:prstGeom>
          <a:noFill/>
        </p:spPr>
        <p:txBody>
          <a:bodyPr wrap="square" rtlCol="0">
            <a:spAutoFit/>
          </a:bodyPr>
          <a:lstStyle/>
          <a:p>
            <a:pPr algn="l"/>
            <a:r>
              <a:rPr lang="en-US" sz="2000" b="1" dirty="0" smtClean="0">
                <a:solidFill>
                  <a:srgbClr val="A6A6A6"/>
                </a:solidFill>
              </a:rPr>
              <a:t>Storytelling</a:t>
            </a:r>
          </a:p>
        </p:txBody>
      </p:sp>
      <p:sp>
        <p:nvSpPr>
          <p:cNvPr id="13" name="TextBox 12"/>
          <p:cNvSpPr txBox="1"/>
          <p:nvPr/>
        </p:nvSpPr>
        <p:spPr>
          <a:xfrm rot="5897750">
            <a:off x="3773529" y="996754"/>
            <a:ext cx="2514600" cy="400110"/>
          </a:xfrm>
          <a:prstGeom prst="rect">
            <a:avLst/>
          </a:prstGeom>
          <a:noFill/>
        </p:spPr>
        <p:txBody>
          <a:bodyPr wrap="square" rtlCol="0">
            <a:spAutoFit/>
          </a:bodyPr>
          <a:lstStyle/>
          <a:p>
            <a:pPr algn="r"/>
            <a:r>
              <a:rPr lang="en-US" sz="2000" b="1" dirty="0" smtClean="0">
                <a:solidFill>
                  <a:srgbClr val="FFFFFF"/>
                </a:solidFill>
                <a:latin typeface="+mn-lt"/>
                <a:ea typeface="+mn-ea"/>
              </a:rPr>
              <a:t>Data Manipulation</a:t>
            </a:r>
          </a:p>
        </p:txBody>
      </p:sp>
      <p:sp>
        <p:nvSpPr>
          <p:cNvPr id="27" name="TextBox 26"/>
          <p:cNvSpPr txBox="1"/>
          <p:nvPr/>
        </p:nvSpPr>
        <p:spPr>
          <a:xfrm rot="21130533">
            <a:off x="1310575" y="3070091"/>
            <a:ext cx="2590799" cy="400110"/>
          </a:xfrm>
          <a:prstGeom prst="rect">
            <a:avLst/>
          </a:prstGeom>
          <a:noFill/>
        </p:spPr>
        <p:txBody>
          <a:bodyPr wrap="square" rtlCol="0">
            <a:spAutoFit/>
          </a:bodyPr>
          <a:lstStyle/>
          <a:p>
            <a:pPr algn="r"/>
            <a:r>
              <a:rPr lang="en-US" sz="2000" b="1" dirty="0" smtClean="0">
                <a:solidFill>
                  <a:srgbClr val="FFFFFF"/>
                </a:solidFill>
                <a:latin typeface="+mn-lt"/>
                <a:ea typeface="+mn-ea"/>
              </a:rPr>
              <a:t>Business Strategy</a:t>
            </a:r>
          </a:p>
        </p:txBody>
      </p:sp>
      <p:sp>
        <p:nvSpPr>
          <p:cNvPr id="3" name="TextBox 2"/>
          <p:cNvSpPr txBox="1"/>
          <p:nvPr/>
        </p:nvSpPr>
        <p:spPr>
          <a:xfrm rot="1955027">
            <a:off x="1967243" y="1560010"/>
            <a:ext cx="2514600" cy="400110"/>
          </a:xfrm>
          <a:prstGeom prst="rect">
            <a:avLst/>
          </a:prstGeom>
          <a:noFill/>
        </p:spPr>
        <p:txBody>
          <a:bodyPr wrap="square" rtlCol="0">
            <a:spAutoFit/>
          </a:bodyPr>
          <a:lstStyle/>
          <a:p>
            <a:pPr algn="l"/>
            <a:r>
              <a:rPr lang="en-US" sz="2000" b="1" dirty="0" smtClean="0">
                <a:solidFill>
                  <a:srgbClr val="FFFFFF"/>
                </a:solidFill>
                <a:latin typeface="+mn-lt"/>
                <a:ea typeface="+mn-ea"/>
              </a:rPr>
              <a:t>Big Data Software</a:t>
            </a:r>
          </a:p>
        </p:txBody>
      </p:sp>
      <p:sp>
        <p:nvSpPr>
          <p:cNvPr id="26" name="TextBox 25"/>
          <p:cNvSpPr txBox="1"/>
          <p:nvPr/>
        </p:nvSpPr>
        <p:spPr>
          <a:xfrm rot="19662100">
            <a:off x="1493240" y="3984189"/>
            <a:ext cx="2764375" cy="400110"/>
          </a:xfrm>
          <a:prstGeom prst="rect">
            <a:avLst/>
          </a:prstGeom>
          <a:noFill/>
        </p:spPr>
        <p:txBody>
          <a:bodyPr wrap="square" rtlCol="0">
            <a:spAutoFit/>
          </a:bodyPr>
          <a:lstStyle/>
          <a:p>
            <a:pPr algn="l"/>
            <a:r>
              <a:rPr lang="en-US" sz="2000" b="1" dirty="0" smtClean="0">
                <a:solidFill>
                  <a:srgbClr val="FFFFFF"/>
                </a:solidFill>
                <a:latin typeface="+mn-lt"/>
                <a:ea typeface="+mn-ea"/>
              </a:rPr>
              <a:t>Business Knowledge</a:t>
            </a:r>
          </a:p>
        </p:txBody>
      </p:sp>
      <p:sp>
        <p:nvSpPr>
          <p:cNvPr id="51" name="TextBox 50"/>
          <p:cNvSpPr txBox="1"/>
          <p:nvPr/>
        </p:nvSpPr>
        <p:spPr>
          <a:xfrm rot="3874318">
            <a:off x="2739831" y="1097544"/>
            <a:ext cx="2514600" cy="400110"/>
          </a:xfrm>
          <a:prstGeom prst="rect">
            <a:avLst/>
          </a:prstGeom>
          <a:noFill/>
        </p:spPr>
        <p:txBody>
          <a:bodyPr wrap="square" rtlCol="0">
            <a:spAutoFit/>
          </a:bodyPr>
          <a:lstStyle/>
          <a:p>
            <a:pPr algn="l"/>
            <a:r>
              <a:rPr lang="en-US" sz="2000" b="1" dirty="0" smtClean="0">
                <a:solidFill>
                  <a:srgbClr val="FFFFFF"/>
                </a:solidFill>
                <a:latin typeface="+mn-lt"/>
                <a:ea typeface="+mn-ea"/>
              </a:rPr>
              <a:t>Machine Learning</a:t>
            </a:r>
          </a:p>
        </p:txBody>
      </p:sp>
      <p:sp>
        <p:nvSpPr>
          <p:cNvPr id="52" name="TextBox 51"/>
          <p:cNvSpPr txBox="1"/>
          <p:nvPr/>
        </p:nvSpPr>
        <p:spPr>
          <a:xfrm rot="907131">
            <a:off x="1761259" y="2302208"/>
            <a:ext cx="2514600" cy="400110"/>
          </a:xfrm>
          <a:prstGeom prst="rect">
            <a:avLst/>
          </a:prstGeom>
          <a:noFill/>
        </p:spPr>
        <p:txBody>
          <a:bodyPr wrap="square" rtlCol="0">
            <a:spAutoFit/>
          </a:bodyPr>
          <a:lstStyle/>
          <a:p>
            <a:pPr algn="l"/>
            <a:r>
              <a:rPr lang="en-US" sz="2000" b="1" dirty="0" smtClean="0">
                <a:solidFill>
                  <a:srgbClr val="FFFFFF"/>
                </a:solidFill>
                <a:latin typeface="+mn-lt"/>
                <a:ea typeface="+mn-ea"/>
              </a:rPr>
              <a:t>Data Warehousing</a:t>
            </a:r>
          </a:p>
        </p:txBody>
      </p:sp>
      <p:sp>
        <p:nvSpPr>
          <p:cNvPr id="53" name="TextBox 52"/>
          <p:cNvSpPr txBox="1"/>
          <p:nvPr/>
        </p:nvSpPr>
        <p:spPr>
          <a:xfrm rot="20032539">
            <a:off x="5345711" y="1980978"/>
            <a:ext cx="2530223" cy="400110"/>
          </a:xfrm>
          <a:prstGeom prst="rect">
            <a:avLst/>
          </a:prstGeom>
          <a:noFill/>
        </p:spPr>
        <p:txBody>
          <a:bodyPr wrap="square" rtlCol="0">
            <a:spAutoFit/>
          </a:bodyPr>
          <a:lstStyle/>
          <a:p>
            <a:pPr algn="l"/>
            <a:r>
              <a:rPr lang="en-US" sz="2000" b="1" dirty="0" smtClean="0">
                <a:solidFill>
                  <a:srgbClr val="FFFFFF"/>
                </a:solidFill>
              </a:rPr>
              <a:t>Natural Curiosity</a:t>
            </a:r>
            <a:endParaRPr lang="en-US" sz="2000" b="1" dirty="0" smtClean="0">
              <a:solidFill>
                <a:srgbClr val="FFFFFF"/>
              </a:solidFill>
              <a:latin typeface="+mn-lt"/>
              <a:ea typeface="+mn-ea"/>
            </a:endParaRPr>
          </a:p>
        </p:txBody>
      </p:sp>
      <p:sp>
        <p:nvSpPr>
          <p:cNvPr id="54" name="TextBox 53"/>
          <p:cNvSpPr txBox="1"/>
          <p:nvPr/>
        </p:nvSpPr>
        <p:spPr>
          <a:xfrm rot="1306340">
            <a:off x="5316770" y="3950891"/>
            <a:ext cx="3733800" cy="400110"/>
          </a:xfrm>
          <a:prstGeom prst="rect">
            <a:avLst/>
          </a:prstGeom>
          <a:noFill/>
        </p:spPr>
        <p:txBody>
          <a:bodyPr wrap="square" rtlCol="0">
            <a:spAutoFit/>
          </a:bodyPr>
          <a:lstStyle/>
          <a:p>
            <a:pPr algn="l"/>
            <a:r>
              <a:rPr lang="en-US" sz="2000" b="1" dirty="0" smtClean="0">
                <a:solidFill>
                  <a:srgbClr val="FFFFFF"/>
                </a:solidFill>
              </a:rPr>
              <a:t>Problem Solving</a:t>
            </a:r>
            <a:endParaRPr lang="en-US" sz="2000" b="1" dirty="0" smtClean="0">
              <a:solidFill>
                <a:srgbClr val="FFFFFF"/>
              </a:solidFill>
              <a:latin typeface="+mn-lt"/>
              <a:ea typeface="+mn-ea"/>
            </a:endParaRPr>
          </a:p>
        </p:txBody>
      </p:sp>
      <p:sp>
        <p:nvSpPr>
          <p:cNvPr id="55" name="Oval Callout 54"/>
          <p:cNvSpPr/>
          <p:nvPr/>
        </p:nvSpPr>
        <p:spPr>
          <a:xfrm rot="8927892">
            <a:off x="3060309" y="4071694"/>
            <a:ext cx="1172342" cy="786955"/>
          </a:xfrm>
          <a:prstGeom prst="wedgeEllipseCallout">
            <a:avLst>
              <a:gd name="adj1" fmla="val -135679"/>
              <a:gd name="adj2" fmla="val 76879"/>
            </a:avLst>
          </a:prstGeom>
          <a:solidFill>
            <a:srgbClr val="FF0000"/>
          </a:solidFill>
        </p:spPr>
        <p:txBody>
          <a:bodyPr rtlCol="0" anchor="ctr">
            <a:noAutofit/>
          </a:bodyPr>
          <a:lstStyle/>
          <a:p>
            <a:pPr algn="ctr"/>
            <a:endParaRPr lang="en-US" sz="1200" b="1" dirty="0" smtClean="0"/>
          </a:p>
        </p:txBody>
      </p:sp>
      <p:sp>
        <p:nvSpPr>
          <p:cNvPr id="56" name="TextBox 55"/>
          <p:cNvSpPr txBox="1"/>
          <p:nvPr/>
        </p:nvSpPr>
        <p:spPr>
          <a:xfrm rot="18629522">
            <a:off x="2285532" y="4541463"/>
            <a:ext cx="2218492" cy="400110"/>
          </a:xfrm>
          <a:prstGeom prst="rect">
            <a:avLst/>
          </a:prstGeom>
          <a:noFill/>
        </p:spPr>
        <p:txBody>
          <a:bodyPr wrap="square" rtlCol="0">
            <a:spAutoFit/>
          </a:bodyPr>
          <a:lstStyle/>
          <a:p>
            <a:pPr algn="l"/>
            <a:r>
              <a:rPr lang="en-US" sz="2000" b="1" dirty="0" smtClean="0">
                <a:solidFill>
                  <a:srgbClr val="FFFFFF"/>
                </a:solidFill>
                <a:latin typeface="+mn-lt"/>
                <a:ea typeface="+mn-ea"/>
              </a:rPr>
              <a:t>Data Leadership</a:t>
            </a:r>
          </a:p>
        </p:txBody>
      </p:sp>
      <p:sp>
        <p:nvSpPr>
          <p:cNvPr id="6" name="Oval 5"/>
          <p:cNvSpPr/>
          <p:nvPr/>
        </p:nvSpPr>
        <p:spPr>
          <a:xfrm>
            <a:off x="4572000" y="2971800"/>
            <a:ext cx="301752" cy="301752"/>
          </a:xfrm>
          <a:prstGeom prst="ellipse">
            <a:avLst/>
          </a:prstGeom>
          <a:solidFill>
            <a:schemeClr val="tx1"/>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25245455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3733800"/>
            <a:ext cx="6934200" cy="2438400"/>
          </a:xfrm>
          <a:prstGeom prst="rect">
            <a:avLst/>
          </a:prstGeom>
        </p:spPr>
        <p:txBody>
          <a:bodyPr rtlCol="0" anchor="ctr">
            <a:noAutofit/>
          </a:bodyPr>
          <a:lstStyle/>
          <a:p>
            <a:pPr algn="ctr"/>
            <a:endParaRPr lang="en-US" sz="1200" b="1" dirty="0" smtClean="0"/>
          </a:p>
        </p:txBody>
      </p:sp>
      <p:sp>
        <p:nvSpPr>
          <p:cNvPr id="6" name="Right Triangle 5"/>
          <p:cNvSpPr/>
          <p:nvPr/>
        </p:nvSpPr>
        <p:spPr>
          <a:xfrm>
            <a:off x="381000" y="990600"/>
            <a:ext cx="1143000" cy="3429000"/>
          </a:xfrm>
          <a:prstGeom prst="rtTriangle">
            <a:avLst/>
          </a:prstGeom>
        </p:spPr>
        <p:txBody>
          <a:bodyPr rtlCol="0" anchor="ctr">
            <a:noAutofit/>
          </a:bodyPr>
          <a:lstStyle/>
          <a:p>
            <a:pPr algn="ctr"/>
            <a:endParaRPr lang="en-US" sz="1200" b="1" dirty="0" smtClean="0"/>
          </a:p>
        </p:txBody>
      </p:sp>
      <p:pic>
        <p:nvPicPr>
          <p:cNvPr id="3074" name="Picture 2" descr="http://static3.wikia.nocookie.net/__cb20070205134211/uncyclopedia/images/e/e1/Narwhal_unic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486400" cy="3733800"/>
          </a:xfrm>
          <a:prstGeom prst="rect">
            <a:avLst/>
          </a:prstGeom>
          <a:noFill/>
          <a:ln w="76200">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159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10" y="171455"/>
            <a:ext cx="8468839" cy="2885643"/>
          </a:xfrm>
        </p:spPr>
        <p:txBody>
          <a:bodyPr/>
          <a:lstStyle/>
          <a:p>
            <a:pPr algn="ctr"/>
            <a:r>
              <a:rPr lang="en-US" dirty="0" smtClean="0">
                <a:solidFill>
                  <a:schemeClr val="accent5"/>
                </a:solidFill>
              </a:rPr>
              <a:t/>
            </a:r>
            <a:br>
              <a:rPr lang="en-US" dirty="0" smtClean="0">
                <a:solidFill>
                  <a:schemeClr val="accent5"/>
                </a:solidFill>
              </a:rPr>
            </a:br>
            <a:r>
              <a:rPr lang="en-US" sz="3600" b="0" i="1" dirty="0" smtClean="0">
                <a:solidFill>
                  <a:schemeClr val="tx1"/>
                </a:solidFill>
              </a:rPr>
              <a:t>”Will you be my unicorn?”</a:t>
            </a:r>
            <a:endParaRPr lang="en-US" sz="3600" b="0" i="1" dirty="0">
              <a:solidFill>
                <a:schemeClr val="tx1"/>
              </a:solidFill>
            </a:endParaRPr>
          </a:p>
        </p:txBody>
      </p:sp>
      <p:pic>
        <p:nvPicPr>
          <p:cNvPr id="4" name="Picture 3"/>
          <p:cNvPicPr>
            <a:picLocks noChangeAspect="1"/>
          </p:cNvPicPr>
          <p:nvPr/>
        </p:nvPicPr>
        <p:blipFill rotWithShape="1">
          <a:blip r:embed="rId2"/>
          <a:srcRect r="50833" b="10000"/>
          <a:stretch/>
        </p:blipFill>
        <p:spPr>
          <a:xfrm>
            <a:off x="1520020" y="1399561"/>
            <a:ext cx="6557180" cy="5001239"/>
          </a:xfrm>
          <a:prstGeom prst="rect">
            <a:avLst/>
          </a:prstGeom>
        </p:spPr>
      </p:pic>
      <p:sp>
        <p:nvSpPr>
          <p:cNvPr id="5" name="TextBox 4"/>
          <p:cNvSpPr txBox="1"/>
          <p:nvPr/>
        </p:nvSpPr>
        <p:spPr>
          <a:xfrm rot="1467802">
            <a:off x="6166542" y="4337807"/>
            <a:ext cx="809837" cy="707886"/>
          </a:xfrm>
          <a:prstGeom prst="rect">
            <a:avLst/>
          </a:prstGeom>
          <a:noFill/>
        </p:spPr>
        <p:txBody>
          <a:bodyPr wrap="none" rtlCol="0">
            <a:spAutoFit/>
          </a:bodyPr>
          <a:lstStyle/>
          <a:p>
            <a:pPr algn="l"/>
            <a:r>
              <a:rPr lang="en-US" sz="4000" b="1" dirty="0" smtClean="0">
                <a:solidFill>
                  <a:srgbClr val="333333"/>
                </a:solidFill>
                <a:latin typeface="Gisha" panose="020B0502040204020203" pitchFamily="34" charset="-79"/>
                <a:cs typeface="Gisha" panose="020B0502040204020203" pitchFamily="34" charset="-79"/>
              </a:rPr>
              <a:t>no</a:t>
            </a:r>
          </a:p>
        </p:txBody>
      </p:sp>
    </p:spTree>
    <p:extLst>
      <p:ext uri="{BB962C8B-B14F-4D97-AF65-F5344CB8AC3E}">
        <p14:creationId xmlns:p14="http://schemas.microsoft.com/office/powerpoint/2010/main" val="13473474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8473821" cy="5334000"/>
          </a:xfrm>
        </p:spPr>
        <p:txBody>
          <a:bodyPr/>
          <a:lstStyle/>
          <a:p>
            <a:r>
              <a:rPr lang="en-US" sz="4400" b="0" dirty="0" smtClean="0">
                <a:solidFill>
                  <a:schemeClr val="tx1"/>
                </a:solidFill>
              </a:rPr>
              <a:t>Use </a:t>
            </a:r>
            <a:r>
              <a:rPr lang="en-US" sz="4400" b="0" dirty="0" smtClean="0">
                <a:solidFill>
                  <a:schemeClr val="accent5"/>
                </a:solidFill>
              </a:rPr>
              <a:t>data</a:t>
            </a:r>
            <a:r>
              <a:rPr lang="en-US" sz="4400" b="0" dirty="0" smtClean="0">
                <a:solidFill>
                  <a:schemeClr val="tx1"/>
                </a:solidFill>
              </a:rPr>
              <a:t> </a:t>
            </a:r>
            <a:r>
              <a:rPr lang="en-US" sz="4400" b="0" dirty="0">
                <a:solidFill>
                  <a:schemeClr val="tx1"/>
                </a:solidFill>
              </a:rPr>
              <a:t/>
            </a:r>
            <a:br>
              <a:rPr lang="en-US" sz="4400" b="0" dirty="0">
                <a:solidFill>
                  <a:schemeClr val="tx1"/>
                </a:solidFill>
              </a:rPr>
            </a:br>
            <a:r>
              <a:rPr lang="en-US" sz="4400" b="0" dirty="0" smtClean="0">
                <a:solidFill>
                  <a:schemeClr val="tx1"/>
                </a:solidFill>
              </a:rPr>
              <a:t>to discover </a:t>
            </a:r>
            <a:r>
              <a:rPr lang="en-US" sz="4400" b="0" dirty="0" smtClean="0">
                <a:solidFill>
                  <a:schemeClr val="accent5"/>
                </a:solidFill>
              </a:rPr>
              <a:t>truths</a:t>
            </a:r>
            <a:r>
              <a:rPr lang="en-US" sz="4400" b="0" dirty="0">
                <a:solidFill>
                  <a:schemeClr val="tx1"/>
                </a:solidFill>
              </a:rPr>
              <a:t/>
            </a:r>
            <a:br>
              <a:rPr lang="en-US" sz="4400" b="0" dirty="0">
                <a:solidFill>
                  <a:schemeClr val="tx1"/>
                </a:solidFill>
              </a:rPr>
            </a:br>
            <a:r>
              <a:rPr lang="en-US" sz="4400" b="0" dirty="0" smtClean="0">
                <a:solidFill>
                  <a:schemeClr val="tx1"/>
                </a:solidFill>
              </a:rPr>
              <a:t>that cause </a:t>
            </a:r>
            <a:r>
              <a:rPr lang="en-US" sz="4400" b="0" dirty="0" smtClean="0">
                <a:solidFill>
                  <a:schemeClr val="accent5"/>
                </a:solidFill>
              </a:rPr>
              <a:t>changes</a:t>
            </a:r>
            <a:r>
              <a:rPr lang="en-US" sz="4400" b="0" dirty="0">
                <a:solidFill>
                  <a:schemeClr val="tx1"/>
                </a:solidFill>
              </a:rPr>
              <a:t/>
            </a:r>
            <a:br>
              <a:rPr lang="en-US" sz="4400" b="0" dirty="0">
                <a:solidFill>
                  <a:schemeClr val="tx1"/>
                </a:solidFill>
              </a:rPr>
            </a:br>
            <a:r>
              <a:rPr lang="en-US" sz="4400" b="0" dirty="0" smtClean="0">
                <a:solidFill>
                  <a:schemeClr val="tx1"/>
                </a:solidFill>
              </a:rPr>
              <a:t>that </a:t>
            </a:r>
            <a:r>
              <a:rPr lang="en-US" sz="4400" b="0" dirty="0" smtClean="0">
                <a:solidFill>
                  <a:schemeClr val="accent5"/>
                </a:solidFill>
              </a:rPr>
              <a:t>improve the stuff we make.</a:t>
            </a:r>
            <a:br>
              <a:rPr lang="en-US" sz="4400" b="0" dirty="0" smtClean="0">
                <a:solidFill>
                  <a:schemeClr val="accent5"/>
                </a:solidFill>
              </a:rPr>
            </a:br>
            <a:r>
              <a:rPr lang="en-US" sz="4000" b="0" dirty="0">
                <a:solidFill>
                  <a:schemeClr val="accent5"/>
                </a:solidFill>
              </a:rPr>
              <a:t/>
            </a:r>
            <a:br>
              <a:rPr lang="en-US" sz="4000" b="0" dirty="0">
                <a:solidFill>
                  <a:schemeClr val="accent5"/>
                </a:solidFill>
              </a:rPr>
            </a:br>
            <a:endParaRPr lang="en-US" sz="4400" b="0" dirty="0">
              <a:solidFill>
                <a:schemeClr val="tx1"/>
              </a:solidFill>
            </a:endParaRPr>
          </a:p>
        </p:txBody>
      </p:sp>
      <p:sp>
        <p:nvSpPr>
          <p:cNvPr id="4" name="Text Placeholder 2"/>
          <p:cNvSpPr>
            <a:spLocks noGrp="1"/>
          </p:cNvSpPr>
          <p:nvPr>
            <p:ph type="body" sz="quarter" idx="13"/>
          </p:nvPr>
        </p:nvSpPr>
        <p:spPr>
          <a:xfrm>
            <a:off x="301752" y="685800"/>
            <a:ext cx="8385048" cy="1181100"/>
          </a:xfrm>
        </p:spPr>
        <p:txBody>
          <a:bodyPr/>
          <a:lstStyle/>
          <a:p>
            <a:pPr marL="0" indent="0" algn="ctr">
              <a:buNone/>
            </a:pPr>
            <a:endParaRPr lang="en-US" sz="7200" dirty="0">
              <a:solidFill>
                <a:schemeClr val="accent5"/>
              </a:solidFill>
            </a:endParaRPr>
          </a:p>
          <a:p>
            <a:pPr marL="0" indent="0" algn="ctr">
              <a:buNone/>
            </a:pPr>
            <a:r>
              <a:rPr lang="en-US" sz="7200" b="0" dirty="0" smtClean="0"/>
              <a:t>The Goal of All This</a:t>
            </a:r>
            <a:endParaRPr lang="en-US" sz="9600" b="0" dirty="0" smtClean="0"/>
          </a:p>
        </p:txBody>
      </p:sp>
    </p:spTree>
    <p:extLst>
      <p:ext uri="{BB962C8B-B14F-4D97-AF65-F5344CB8AC3E}">
        <p14:creationId xmlns:p14="http://schemas.microsoft.com/office/powerpoint/2010/main" val="32610935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_DBYF1AdFaHw/TE-fz0sbuwI/AAAAAAAACZY/vjQguCzbTPk/s1600/unicorn-narwhal-ve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81100"/>
            <a:ext cx="4457700" cy="4457700"/>
          </a:xfrm>
          <a:prstGeom prst="rect">
            <a:avLst/>
          </a:prstGeom>
          <a:noFill/>
          <a:ln w="76200">
            <a:solidFill>
              <a:schemeClr val="accent5"/>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a:off x="1600200" y="559558"/>
            <a:ext cx="379863" cy="354842"/>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bwMode="auto">
          <a:xfrm>
            <a:off x="1298448" y="3448050"/>
            <a:ext cx="530352"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bwMode="auto">
          <a:xfrm flipV="1">
            <a:off x="4495800" y="6172200"/>
            <a:ext cx="0" cy="53340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bwMode="auto">
          <a:xfrm flipV="1">
            <a:off x="4419600" y="228600"/>
            <a:ext cx="0" cy="53340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bwMode="auto">
          <a:xfrm>
            <a:off x="7125268" y="5926541"/>
            <a:ext cx="379863" cy="354842"/>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bwMode="auto">
          <a:xfrm flipV="1">
            <a:off x="7125268" y="562970"/>
            <a:ext cx="379863" cy="354842"/>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bwMode="auto">
          <a:xfrm flipV="1">
            <a:off x="1622946" y="5923698"/>
            <a:ext cx="379863" cy="354842"/>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bwMode="auto">
          <a:xfrm>
            <a:off x="7315199" y="3448050"/>
            <a:ext cx="530352"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947065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mEUle6uwKAs/SNLuSgV1arI/AAAAAAAABD8/nWZZksed3lA/s320/comp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049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Not every future </a:t>
            </a:r>
            <a:r>
              <a:rPr lang="en-US" sz="4000" dirty="0" smtClean="0">
                <a:solidFill>
                  <a:schemeClr val="accent5"/>
                </a:solidFill>
              </a:rPr>
              <a:t>data scientist</a:t>
            </a:r>
          </a:p>
          <a:p>
            <a:pPr marL="0" indent="0" algn="ctr">
              <a:buNone/>
            </a:pPr>
            <a:endParaRPr lang="en-US" sz="4000" dirty="0" smtClean="0"/>
          </a:p>
          <a:p>
            <a:pPr marL="0" indent="0" algn="ctr">
              <a:buNone/>
            </a:pPr>
            <a:r>
              <a:rPr lang="en-US" sz="4000" dirty="0"/>
              <a:t>i</a:t>
            </a:r>
            <a:r>
              <a:rPr lang="en-US" sz="4000" dirty="0" smtClean="0"/>
              <a:t>s a former </a:t>
            </a:r>
            <a:r>
              <a:rPr lang="en-US" sz="4000" dirty="0" smtClean="0">
                <a:solidFill>
                  <a:schemeClr val="accent5"/>
                </a:solidFill>
              </a:rPr>
              <a:t>computer scientist</a:t>
            </a:r>
          </a:p>
          <a:p>
            <a:pPr marL="0" indent="0" algn="ctr">
              <a:buNone/>
            </a:pPr>
            <a:endParaRPr lang="en-US" sz="4000" dirty="0">
              <a:solidFill>
                <a:schemeClr val="accent5"/>
              </a:solidFill>
            </a:endParaRPr>
          </a:p>
          <a:p>
            <a:pPr marL="0" indent="0" algn="ctr">
              <a:buNone/>
            </a:pPr>
            <a:r>
              <a:rPr lang="en-US" sz="4000" dirty="0"/>
              <a:t>o</a:t>
            </a:r>
            <a:r>
              <a:rPr lang="en-US" sz="4000" dirty="0" smtClean="0"/>
              <a:t>r </a:t>
            </a:r>
            <a:r>
              <a:rPr lang="en-US" sz="4000" dirty="0" smtClean="0">
                <a:solidFill>
                  <a:schemeClr val="accent5"/>
                </a:solidFill>
              </a:rPr>
              <a:t>statistician</a:t>
            </a:r>
            <a:endParaRPr lang="en-US" sz="4000" dirty="0">
              <a:solidFill>
                <a:schemeClr val="accent5"/>
              </a:solidFill>
            </a:endParaRPr>
          </a:p>
        </p:txBody>
      </p:sp>
    </p:spTree>
    <p:extLst>
      <p:ext uri="{BB962C8B-B14F-4D97-AF65-F5344CB8AC3E}">
        <p14:creationId xmlns:p14="http://schemas.microsoft.com/office/powerpoint/2010/main" val="20201836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up.edu/uploadedImages/Units/Al_-_Ar/Anthropology/FIELD%20SCHOOL%20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84310"/>
            <a:ext cx="67818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594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674864"/>
            <a:ext cx="7162800" cy="2246769"/>
          </a:xfrm>
          <a:prstGeom prst="rect">
            <a:avLst/>
          </a:prstGeom>
          <a:noFill/>
        </p:spPr>
        <p:txBody>
          <a:bodyPr wrap="square" rtlCol="0">
            <a:spAutoFit/>
          </a:bodyPr>
          <a:lstStyle/>
          <a:p>
            <a:endParaRPr lang="en-US" sz="2800" dirty="0" smtClean="0"/>
          </a:p>
          <a:p>
            <a:pPr marL="914400" lvl="1" indent="-457200">
              <a:buFont typeface="Arial" panose="020B0604020202020204" pitchFamily="34" charset="0"/>
              <a:buChar char="•"/>
            </a:pPr>
            <a:r>
              <a:rPr lang="en-US" sz="2800" dirty="0" smtClean="0"/>
              <a:t>We can’t find </a:t>
            </a:r>
            <a:r>
              <a:rPr lang="en-US" sz="2800" dirty="0" smtClean="0">
                <a:solidFill>
                  <a:schemeClr val="accent5"/>
                </a:solidFill>
              </a:rPr>
              <a:t>data scientists to hire</a:t>
            </a:r>
          </a:p>
          <a:p>
            <a:pPr marL="914400" lvl="1" indent="-457200">
              <a:buFont typeface="Arial" panose="020B0604020202020204" pitchFamily="34" charset="0"/>
              <a:buChar char="•"/>
            </a:pPr>
            <a:endParaRPr lang="en-US" sz="2800" dirty="0">
              <a:solidFill>
                <a:schemeClr val="accent5"/>
              </a:solidFill>
            </a:endParaRPr>
          </a:p>
          <a:p>
            <a:pPr marL="914400" lvl="1" indent="-457200">
              <a:buFont typeface="Arial" panose="020B0604020202020204" pitchFamily="34" charset="0"/>
              <a:buChar char="•"/>
            </a:pPr>
            <a:endParaRPr lang="en-US" sz="2800" dirty="0" smtClean="0">
              <a:solidFill>
                <a:schemeClr val="accent5"/>
              </a:solidFill>
            </a:endParaRPr>
          </a:p>
          <a:p>
            <a:pPr marL="457200" indent="-457200" algn="l">
              <a:buAutoNum type="arabicPeriod"/>
            </a:pPr>
            <a:endParaRPr lang="en-US" sz="2800" dirty="0" smtClean="0"/>
          </a:p>
        </p:txBody>
      </p:sp>
      <p:pic>
        <p:nvPicPr>
          <p:cNvPr id="3076" name="Picture 4" descr="http://www.clker.com/cliparts/e/5/d/a/12387001401184200908Anonymous_Man_silhouette.svg.hi.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8353" y="1808380"/>
            <a:ext cx="1210447" cy="35067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52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674864"/>
            <a:ext cx="7162800" cy="3539430"/>
          </a:xfrm>
          <a:prstGeom prst="rect">
            <a:avLst/>
          </a:prstGeom>
          <a:noFill/>
        </p:spPr>
        <p:txBody>
          <a:bodyPr wrap="square" rtlCol="0">
            <a:spAutoFit/>
          </a:bodyPr>
          <a:lstStyle/>
          <a:p>
            <a:endParaRPr lang="en-US" sz="2800" dirty="0" smtClean="0"/>
          </a:p>
          <a:p>
            <a:pPr marL="914400" lvl="1" indent="-457200">
              <a:buFont typeface="Arial" panose="020B0604020202020204" pitchFamily="34" charset="0"/>
              <a:buChar char="•"/>
            </a:pPr>
            <a:r>
              <a:rPr lang="en-US" sz="2800" strike="sngStrike" dirty="0" smtClean="0"/>
              <a:t>We can’t find </a:t>
            </a:r>
            <a:r>
              <a:rPr lang="en-US" sz="2800" strike="sngStrike" dirty="0" smtClean="0">
                <a:solidFill>
                  <a:schemeClr val="accent5"/>
                </a:solidFill>
              </a:rPr>
              <a:t>data scientists to hire</a:t>
            </a:r>
          </a:p>
          <a:p>
            <a:pPr marL="914400" lvl="1" indent="-457200">
              <a:buFont typeface="Arial" panose="020B0604020202020204" pitchFamily="34" charset="0"/>
              <a:buChar char="•"/>
            </a:pPr>
            <a:endParaRPr lang="en-US" sz="2800" dirty="0">
              <a:solidFill>
                <a:schemeClr val="accent5"/>
              </a:solidFill>
            </a:endParaRPr>
          </a:p>
          <a:p>
            <a:pPr lvl="1"/>
            <a:r>
              <a:rPr lang="en-US" sz="2800" dirty="0" smtClean="0"/>
              <a:t>Hire people from </a:t>
            </a:r>
            <a:r>
              <a:rPr lang="en-US" sz="2800" dirty="0" smtClean="0">
                <a:solidFill>
                  <a:schemeClr val="accent5"/>
                </a:solidFill>
              </a:rPr>
              <a:t>diverse backgrounds </a:t>
            </a:r>
          </a:p>
          <a:p>
            <a:pPr lvl="1"/>
            <a:r>
              <a:rPr lang="en-US" sz="2800" dirty="0" smtClean="0"/>
              <a:t>into</a:t>
            </a:r>
            <a:r>
              <a:rPr lang="en-US" sz="2800" dirty="0" smtClean="0">
                <a:solidFill>
                  <a:schemeClr val="accent5"/>
                </a:solidFill>
              </a:rPr>
              <a:t> complimentary roles </a:t>
            </a:r>
          </a:p>
          <a:p>
            <a:pPr lvl="1"/>
            <a:r>
              <a:rPr lang="en-US" sz="2800" dirty="0" smtClean="0"/>
              <a:t>within your</a:t>
            </a:r>
            <a:r>
              <a:rPr lang="en-US" sz="2800" dirty="0" smtClean="0">
                <a:solidFill>
                  <a:schemeClr val="accent5"/>
                </a:solidFill>
              </a:rPr>
              <a:t> data team.</a:t>
            </a:r>
          </a:p>
          <a:p>
            <a:pPr marL="914400" lvl="1" indent="-457200">
              <a:buFont typeface="Arial" panose="020B0604020202020204" pitchFamily="34" charset="0"/>
              <a:buChar char="•"/>
            </a:pPr>
            <a:endParaRPr lang="en-US" sz="2800" dirty="0" smtClean="0">
              <a:solidFill>
                <a:schemeClr val="accent5"/>
              </a:solidFill>
            </a:endParaRPr>
          </a:p>
          <a:p>
            <a:pPr marL="457200" indent="-457200" algn="l">
              <a:buAutoNum type="arabicPeriod"/>
            </a:pPr>
            <a:endParaRPr lang="en-US" sz="2800" dirty="0" smtClean="0"/>
          </a:p>
        </p:txBody>
      </p:sp>
      <p:pic>
        <p:nvPicPr>
          <p:cNvPr id="3076" name="Picture 4" descr="http://www.clker.com/cliparts/e/5/d/a/12387001401184200908Anonymous_Man_silhouette.svg.hi.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8353" y="1808380"/>
            <a:ext cx="1210447" cy="35067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8800" y="1808380"/>
            <a:ext cx="6858000" cy="906309"/>
          </a:xfrm>
          <a:prstGeom prst="rect">
            <a:avLst/>
          </a:prstGeom>
          <a:solidFill>
            <a:schemeClr val="bg1">
              <a:alpha val="68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7390750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473821" cy="4495800"/>
          </a:xfrm>
        </p:spPr>
        <p:txBody>
          <a:bodyPr/>
          <a:lstStyle/>
          <a:p>
            <a:pPr algn="ctr"/>
            <a:r>
              <a:rPr lang="en-US" sz="4000" b="0" dirty="0" smtClean="0">
                <a:solidFill>
                  <a:schemeClr val="tx1"/>
                </a:solidFill>
              </a:rPr>
              <a:t>“By 2018, the United States alone could face a shortage of 140,000 to 190,000 people with </a:t>
            </a:r>
            <a:r>
              <a:rPr lang="en-US" sz="4000" b="0" dirty="0" smtClean="0">
                <a:solidFill>
                  <a:schemeClr val="accent5"/>
                </a:solidFill>
              </a:rPr>
              <a:t>deep analytical skills </a:t>
            </a:r>
            <a:r>
              <a:rPr lang="en-US" sz="4000" b="0" dirty="0" smtClean="0">
                <a:solidFill>
                  <a:schemeClr val="tx1"/>
                </a:solidFill>
              </a:rPr>
              <a:t>as well as 1.5 million managers and analytics with the know-how to use the analysis of big data to make effective decisions”</a:t>
            </a:r>
            <a:endParaRPr lang="en-US" sz="4000" b="0" dirty="0">
              <a:solidFill>
                <a:schemeClr val="tx1"/>
              </a:solidFill>
            </a:endParaRPr>
          </a:p>
        </p:txBody>
      </p:sp>
      <p:sp>
        <p:nvSpPr>
          <p:cNvPr id="3" name="TextBox 2"/>
          <p:cNvSpPr txBox="1"/>
          <p:nvPr/>
        </p:nvSpPr>
        <p:spPr>
          <a:xfrm>
            <a:off x="0" y="6400800"/>
            <a:ext cx="8991600" cy="261610"/>
          </a:xfrm>
          <a:prstGeom prst="rect">
            <a:avLst/>
          </a:prstGeom>
          <a:noFill/>
        </p:spPr>
        <p:txBody>
          <a:bodyPr wrap="square" rtlCol="0">
            <a:spAutoFit/>
          </a:bodyPr>
          <a:lstStyle/>
          <a:p>
            <a:pPr algn="l"/>
            <a:r>
              <a:rPr lang="en-US" sz="1100" dirty="0" smtClean="0">
                <a:latin typeface="+mn-lt"/>
                <a:ea typeface="+mn-ea"/>
              </a:rPr>
              <a:t>McKinsey &amp; Company: Big Data: The next frontier for competition</a:t>
            </a:r>
          </a:p>
        </p:txBody>
      </p:sp>
    </p:spTree>
    <p:extLst>
      <p:ext uri="{BB962C8B-B14F-4D97-AF65-F5344CB8AC3E}">
        <p14:creationId xmlns:p14="http://schemas.microsoft.com/office/powerpoint/2010/main" val="3628837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89915" y="1024385"/>
            <a:ext cx="2420808" cy="4766818"/>
          </a:xfrm>
          <a:prstGeom prst="rect">
            <a:avLst/>
          </a:prstGeom>
          <a:solidFill>
            <a:schemeClr val="tx1"/>
          </a:solidFill>
        </p:spPr>
        <p:txBody>
          <a:bodyPr rtlCol="0" anchor="ctr">
            <a:noAutofit/>
          </a:bodyPr>
          <a:lstStyle/>
          <a:p>
            <a:pPr algn="ctr"/>
            <a:endParaRPr lang="en-US" sz="1200" b="1" dirty="0" smtClean="0"/>
          </a:p>
        </p:txBody>
      </p:sp>
      <p:sp>
        <p:nvSpPr>
          <p:cNvPr id="11" name="Rectangle 10"/>
          <p:cNvSpPr/>
          <p:nvPr/>
        </p:nvSpPr>
        <p:spPr>
          <a:xfrm>
            <a:off x="3350530" y="990487"/>
            <a:ext cx="2421171" cy="4800716"/>
          </a:xfrm>
          <a:prstGeom prst="rect">
            <a:avLst/>
          </a:prstGeom>
          <a:solidFill>
            <a:schemeClr val="tx1"/>
          </a:solidFill>
        </p:spPr>
        <p:txBody>
          <a:bodyPr rtlCol="0" anchor="ctr">
            <a:noAutofit/>
          </a:bodyPr>
          <a:lstStyle/>
          <a:p>
            <a:pPr algn="ctr"/>
            <a:endParaRPr lang="en-US" sz="1200" b="1" dirty="0" smtClean="0"/>
          </a:p>
        </p:txBody>
      </p:sp>
      <p:pic>
        <p:nvPicPr>
          <p:cNvPr id="2060" name="Picture 12" descr="http://images4.wikia.nocookie.net/__cb20070121222860/uncyclopedia/images/a/a3/F-spot-question-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655" y="838200"/>
            <a:ext cx="2288345" cy="22883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c08.deviantart.net/fs71/f/2011/077/e/d/awesome_weirdo___emoticon_by_sparticusx-d3bwrt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315" y="3276602"/>
            <a:ext cx="2145323" cy="21453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ishslapsababy.com/wp-content/uploads/2011/02/Awesome_Smiley_Nerd_by_pols14anim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063" y="3294851"/>
            <a:ext cx="2215656" cy="21281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1144" y="990487"/>
            <a:ext cx="2421171" cy="4800716"/>
          </a:xfrm>
          <a:prstGeom prst="rect">
            <a:avLst/>
          </a:prstGeom>
          <a:solidFill>
            <a:schemeClr val="tx1"/>
          </a:solidFill>
        </p:spPr>
        <p:txBody>
          <a:bodyPr rtlCol="0" anchor="ctr">
            <a:noAutofit/>
          </a:bodyPr>
          <a:lstStyle/>
          <a:p>
            <a:pPr algn="ctr"/>
            <a:endParaRPr lang="en-US" sz="1200" b="1" dirty="0" smtClean="0"/>
          </a:p>
        </p:txBody>
      </p:sp>
      <p:pic>
        <p:nvPicPr>
          <p:cNvPr id="2058" name="Picture 10" descr="http://upload.wikimedia.org/wikipedia/commons/1/1c/No-Symbo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516" y="3429003"/>
            <a:ext cx="1953302" cy="19533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1.gstatic.com/images?q=tbn:ANd9GcQFL-MuAOhsd-7JBedIwMrAt7n7kgF3kJN22cIMvO231iXncuN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90711">
            <a:off x="6911058" y="1084453"/>
            <a:ext cx="1583847" cy="16745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53301" y="457200"/>
            <a:ext cx="5604899" cy="533287"/>
          </a:xfrm>
          <a:prstGeom prst="rect">
            <a:avLst/>
          </a:prstGeom>
          <a:solidFill>
            <a:schemeClr val="bg1"/>
          </a:solidFill>
        </p:spPr>
        <p:txBody>
          <a:bodyPr rtlCol="0" anchor="ctr">
            <a:noAutofit/>
          </a:bodyPr>
          <a:lstStyle/>
          <a:p>
            <a:pPr algn="ctr"/>
            <a:endParaRPr lang="en-US" sz="1200" b="1" dirty="0" smtClean="0"/>
          </a:p>
        </p:txBody>
      </p:sp>
      <p:sp>
        <p:nvSpPr>
          <p:cNvPr id="21" name="Rectangle 20"/>
          <p:cNvSpPr/>
          <p:nvPr/>
        </p:nvSpPr>
        <p:spPr>
          <a:xfrm rot="5400000">
            <a:off x="6133121" y="3701986"/>
            <a:ext cx="5604899" cy="249698"/>
          </a:xfrm>
          <a:prstGeom prst="rect">
            <a:avLst/>
          </a:prstGeom>
          <a:solidFill>
            <a:schemeClr val="bg1"/>
          </a:solidFill>
        </p:spPr>
        <p:txBody>
          <a:bodyPr rtlCol="0" anchor="ctr">
            <a:noAutofit/>
          </a:bodyPr>
          <a:lstStyle/>
          <a:p>
            <a:pPr algn="ctr"/>
            <a:endParaRPr lang="en-US" sz="1200" b="1" dirty="0" smtClean="0"/>
          </a:p>
        </p:txBody>
      </p:sp>
      <p:sp>
        <p:nvSpPr>
          <p:cNvPr id="10" name="Rectangle 9"/>
          <p:cNvSpPr/>
          <p:nvPr/>
        </p:nvSpPr>
        <p:spPr>
          <a:xfrm>
            <a:off x="6389915" y="1024385"/>
            <a:ext cx="2420806" cy="4766818"/>
          </a:xfrm>
          <a:prstGeom prst="rect">
            <a:avLst/>
          </a:prstGeom>
          <a:ln w="76200">
            <a:solidFill>
              <a:srgbClr val="FFFF00"/>
            </a:solidFill>
          </a:ln>
        </p:spPr>
        <p:txBody>
          <a:bodyPr rtlCol="0" anchor="ctr">
            <a:noAutofit/>
          </a:bodyPr>
          <a:lstStyle/>
          <a:p>
            <a:pPr algn="ctr"/>
            <a:endParaRPr lang="en-US" sz="1200" b="1" dirty="0" smtClean="0"/>
          </a:p>
        </p:txBody>
      </p:sp>
      <p:sp>
        <p:nvSpPr>
          <p:cNvPr id="14" name="Rectangle 13"/>
          <p:cNvSpPr/>
          <p:nvPr/>
        </p:nvSpPr>
        <p:spPr>
          <a:xfrm>
            <a:off x="2971800" y="533400"/>
            <a:ext cx="6088620" cy="5368613"/>
          </a:xfrm>
          <a:prstGeom prst="rect">
            <a:avLst/>
          </a:prstGeom>
          <a:solidFill>
            <a:schemeClr val="bg1"/>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3853248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89915" y="1024385"/>
            <a:ext cx="2420808" cy="4766818"/>
          </a:xfrm>
          <a:prstGeom prst="rect">
            <a:avLst/>
          </a:prstGeom>
          <a:solidFill>
            <a:schemeClr val="tx1"/>
          </a:solidFill>
        </p:spPr>
        <p:txBody>
          <a:bodyPr rtlCol="0" anchor="ctr">
            <a:noAutofit/>
          </a:bodyPr>
          <a:lstStyle/>
          <a:p>
            <a:pPr algn="ctr"/>
            <a:endParaRPr lang="en-US" sz="1200" b="1" dirty="0" smtClean="0"/>
          </a:p>
        </p:txBody>
      </p:sp>
      <p:sp>
        <p:nvSpPr>
          <p:cNvPr id="11" name="Rectangle 10"/>
          <p:cNvSpPr/>
          <p:nvPr/>
        </p:nvSpPr>
        <p:spPr>
          <a:xfrm>
            <a:off x="3350530" y="990487"/>
            <a:ext cx="2421171" cy="4800716"/>
          </a:xfrm>
          <a:prstGeom prst="rect">
            <a:avLst/>
          </a:prstGeom>
          <a:solidFill>
            <a:schemeClr val="tx1"/>
          </a:solidFill>
        </p:spPr>
        <p:txBody>
          <a:bodyPr rtlCol="0" anchor="ctr">
            <a:noAutofit/>
          </a:bodyPr>
          <a:lstStyle/>
          <a:p>
            <a:pPr algn="ctr"/>
            <a:endParaRPr lang="en-US" sz="1200" b="1" dirty="0" smtClean="0"/>
          </a:p>
        </p:txBody>
      </p:sp>
      <p:pic>
        <p:nvPicPr>
          <p:cNvPr id="2060" name="Picture 12" descr="http://images4.wikia.nocookie.net/__cb20070121222860/uncyclopedia/images/a/a3/F-spot-question-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655" y="838200"/>
            <a:ext cx="2288345" cy="22883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c08.deviantart.net/fs71/f/2011/077/e/d/awesome_weirdo___emoticon_by_sparticusx-d3bwrt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315" y="3276602"/>
            <a:ext cx="2145323" cy="21453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ishslapsababy.com/wp-content/uploads/2011/02/Awesome_Smiley_Nerd_by_pols14anim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063" y="3294851"/>
            <a:ext cx="2215656" cy="21281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1144" y="990487"/>
            <a:ext cx="2421171" cy="4800716"/>
          </a:xfrm>
          <a:prstGeom prst="rect">
            <a:avLst/>
          </a:prstGeom>
          <a:solidFill>
            <a:schemeClr val="tx1"/>
          </a:solidFill>
        </p:spPr>
        <p:txBody>
          <a:bodyPr rtlCol="0" anchor="ctr">
            <a:noAutofit/>
          </a:bodyPr>
          <a:lstStyle/>
          <a:p>
            <a:pPr algn="ctr"/>
            <a:endParaRPr lang="en-US" sz="1200" b="1" dirty="0" smtClean="0"/>
          </a:p>
        </p:txBody>
      </p:sp>
      <p:pic>
        <p:nvPicPr>
          <p:cNvPr id="2058" name="Picture 10" descr="http://upload.wikimedia.org/wikipedia/commons/1/1c/No-Symbo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516" y="3429003"/>
            <a:ext cx="1953302" cy="19533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1.gstatic.com/images?q=tbn:ANd9GcQFL-MuAOhsd-7JBedIwMrAt7n7kgF3kJN22cIMvO231iXncuN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90711">
            <a:off x="6911058" y="1084453"/>
            <a:ext cx="1583847" cy="16745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53301" y="457200"/>
            <a:ext cx="5604899" cy="533287"/>
          </a:xfrm>
          <a:prstGeom prst="rect">
            <a:avLst/>
          </a:prstGeom>
          <a:solidFill>
            <a:schemeClr val="bg1"/>
          </a:solidFill>
        </p:spPr>
        <p:txBody>
          <a:bodyPr rtlCol="0" anchor="ctr">
            <a:noAutofit/>
          </a:bodyPr>
          <a:lstStyle/>
          <a:p>
            <a:pPr algn="ctr"/>
            <a:endParaRPr lang="en-US" sz="1200" b="1" dirty="0" smtClean="0"/>
          </a:p>
        </p:txBody>
      </p:sp>
      <p:sp>
        <p:nvSpPr>
          <p:cNvPr id="21" name="Rectangle 20"/>
          <p:cNvSpPr/>
          <p:nvPr/>
        </p:nvSpPr>
        <p:spPr>
          <a:xfrm rot="5400000">
            <a:off x="6133121" y="3701986"/>
            <a:ext cx="5604899" cy="249698"/>
          </a:xfrm>
          <a:prstGeom prst="rect">
            <a:avLst/>
          </a:prstGeom>
          <a:solidFill>
            <a:schemeClr val="bg1"/>
          </a:solidFill>
        </p:spPr>
        <p:txBody>
          <a:bodyPr rtlCol="0" anchor="ctr">
            <a:noAutofit/>
          </a:bodyPr>
          <a:lstStyle/>
          <a:p>
            <a:pPr algn="ctr"/>
            <a:endParaRPr lang="en-US" sz="1200" b="1" dirty="0" smtClean="0"/>
          </a:p>
        </p:txBody>
      </p:sp>
      <p:sp>
        <p:nvSpPr>
          <p:cNvPr id="10" name="Rectangle 9"/>
          <p:cNvSpPr/>
          <p:nvPr/>
        </p:nvSpPr>
        <p:spPr>
          <a:xfrm>
            <a:off x="6389915" y="1024385"/>
            <a:ext cx="2420806" cy="4766818"/>
          </a:xfrm>
          <a:prstGeom prst="rect">
            <a:avLst/>
          </a:prstGeom>
          <a:ln w="76200">
            <a:solidFill>
              <a:srgbClr val="FFFF00"/>
            </a:solidFill>
          </a:ln>
        </p:spPr>
        <p:txBody>
          <a:bodyPr rtlCol="0" anchor="ctr">
            <a:noAutofit/>
          </a:bodyPr>
          <a:lstStyle/>
          <a:p>
            <a:pPr algn="ctr"/>
            <a:endParaRPr lang="en-US" sz="1200" b="1" dirty="0" smtClean="0"/>
          </a:p>
        </p:txBody>
      </p:sp>
      <p:sp>
        <p:nvSpPr>
          <p:cNvPr id="14" name="Rectangle 13"/>
          <p:cNvSpPr/>
          <p:nvPr/>
        </p:nvSpPr>
        <p:spPr>
          <a:xfrm>
            <a:off x="6268930" y="533400"/>
            <a:ext cx="2791490" cy="5368613"/>
          </a:xfrm>
          <a:prstGeom prst="rect">
            <a:avLst/>
          </a:prstGeom>
          <a:solidFill>
            <a:schemeClr val="bg1"/>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7289403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89915" y="1024385"/>
            <a:ext cx="2420808" cy="4766818"/>
          </a:xfrm>
          <a:prstGeom prst="rect">
            <a:avLst/>
          </a:prstGeom>
          <a:solidFill>
            <a:schemeClr val="tx1"/>
          </a:solidFill>
        </p:spPr>
        <p:txBody>
          <a:bodyPr rtlCol="0" anchor="ctr">
            <a:noAutofit/>
          </a:bodyPr>
          <a:lstStyle/>
          <a:p>
            <a:pPr algn="ctr"/>
            <a:endParaRPr lang="en-US" sz="1200" b="1" dirty="0" smtClean="0"/>
          </a:p>
        </p:txBody>
      </p:sp>
      <p:sp>
        <p:nvSpPr>
          <p:cNvPr id="11" name="Rectangle 10"/>
          <p:cNvSpPr/>
          <p:nvPr/>
        </p:nvSpPr>
        <p:spPr>
          <a:xfrm>
            <a:off x="3350530" y="990487"/>
            <a:ext cx="2421171" cy="4800716"/>
          </a:xfrm>
          <a:prstGeom prst="rect">
            <a:avLst/>
          </a:prstGeom>
          <a:solidFill>
            <a:schemeClr val="tx1"/>
          </a:solidFill>
        </p:spPr>
        <p:txBody>
          <a:bodyPr rtlCol="0" anchor="ctr">
            <a:noAutofit/>
          </a:bodyPr>
          <a:lstStyle/>
          <a:p>
            <a:pPr algn="ctr"/>
            <a:endParaRPr lang="en-US" sz="1200" b="1" dirty="0" smtClean="0"/>
          </a:p>
        </p:txBody>
      </p:sp>
      <p:pic>
        <p:nvPicPr>
          <p:cNvPr id="2060" name="Picture 12" descr="http://images4.wikia.nocookie.net/__cb20070121222860/uncyclopedia/images/a/a3/F-spot-question-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655" y="838200"/>
            <a:ext cx="2288345" cy="22883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c08.deviantart.net/fs71/f/2011/077/e/d/awesome_weirdo___emoticon_by_sparticusx-d3bwrt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315" y="3276602"/>
            <a:ext cx="2145323" cy="21453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ishslapsababy.com/wp-content/uploads/2011/02/Awesome_Smiley_Nerd_by_pols14anim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063" y="3294851"/>
            <a:ext cx="2215656" cy="21281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1144" y="990487"/>
            <a:ext cx="2421171" cy="4800716"/>
          </a:xfrm>
          <a:prstGeom prst="rect">
            <a:avLst/>
          </a:prstGeom>
          <a:solidFill>
            <a:schemeClr val="tx1"/>
          </a:solidFill>
        </p:spPr>
        <p:txBody>
          <a:bodyPr rtlCol="0" anchor="ctr">
            <a:noAutofit/>
          </a:bodyPr>
          <a:lstStyle/>
          <a:p>
            <a:pPr algn="ctr"/>
            <a:endParaRPr lang="en-US" sz="1200" b="1" dirty="0" smtClean="0"/>
          </a:p>
        </p:txBody>
      </p:sp>
      <p:pic>
        <p:nvPicPr>
          <p:cNvPr id="2058" name="Picture 10" descr="http://upload.wikimedia.org/wikipedia/commons/1/1c/No-Symbo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516" y="3429003"/>
            <a:ext cx="1953302" cy="19533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1.gstatic.com/images?q=tbn:ANd9GcQFL-MuAOhsd-7JBedIwMrAt7n7kgF3kJN22cIMvO231iXncuN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90711">
            <a:off x="6911058" y="1084453"/>
            <a:ext cx="1583847" cy="16745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53301" y="457200"/>
            <a:ext cx="5604899" cy="533287"/>
          </a:xfrm>
          <a:prstGeom prst="rect">
            <a:avLst/>
          </a:prstGeom>
          <a:solidFill>
            <a:schemeClr val="bg1"/>
          </a:solidFill>
        </p:spPr>
        <p:txBody>
          <a:bodyPr rtlCol="0" anchor="ctr">
            <a:noAutofit/>
          </a:bodyPr>
          <a:lstStyle/>
          <a:p>
            <a:pPr algn="ctr"/>
            <a:endParaRPr lang="en-US" sz="1200" b="1" dirty="0" smtClean="0"/>
          </a:p>
        </p:txBody>
      </p:sp>
      <p:sp>
        <p:nvSpPr>
          <p:cNvPr id="21" name="Rectangle 20"/>
          <p:cNvSpPr/>
          <p:nvPr/>
        </p:nvSpPr>
        <p:spPr>
          <a:xfrm rot="5400000">
            <a:off x="6133121" y="3701986"/>
            <a:ext cx="5604899" cy="249698"/>
          </a:xfrm>
          <a:prstGeom prst="rect">
            <a:avLst/>
          </a:prstGeom>
          <a:solidFill>
            <a:schemeClr val="bg1"/>
          </a:solidFill>
        </p:spPr>
        <p:txBody>
          <a:bodyPr rtlCol="0" anchor="ctr">
            <a:noAutofit/>
          </a:bodyPr>
          <a:lstStyle/>
          <a:p>
            <a:pPr algn="ctr"/>
            <a:endParaRPr lang="en-US" sz="1200" b="1" dirty="0" smtClean="0"/>
          </a:p>
        </p:txBody>
      </p:sp>
      <p:sp>
        <p:nvSpPr>
          <p:cNvPr id="10" name="Rectangle 9"/>
          <p:cNvSpPr/>
          <p:nvPr/>
        </p:nvSpPr>
        <p:spPr>
          <a:xfrm>
            <a:off x="6389915" y="1024385"/>
            <a:ext cx="2420806" cy="4766818"/>
          </a:xfrm>
          <a:prstGeom prst="rect">
            <a:avLst/>
          </a:prstGeom>
          <a:ln w="76200">
            <a:solidFill>
              <a:srgbClr val="FFFF00"/>
            </a:solidFill>
          </a:ln>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1823088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7400" y="819150"/>
            <a:ext cx="5276850" cy="5276850"/>
            <a:chOff x="-79452" y="536798"/>
            <a:chExt cx="5276850" cy="5276850"/>
          </a:xfrm>
        </p:grpSpPr>
        <p:pic>
          <p:nvPicPr>
            <p:cNvPr id="4" name="Picture 3" descr="http://blog.korea.net/wp-content/uploads/2011/04/1104_schung_greeting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52" y="536798"/>
              <a:ext cx="5276850" cy="5276850"/>
            </a:xfrm>
            <a:prstGeom prst="rect">
              <a:avLst/>
            </a:prstGeom>
            <a:noFill/>
            <a:ln w="1905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4724400"/>
              <a:ext cx="207168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129129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73821" cy="1200144"/>
          </a:xfrm>
        </p:spPr>
        <p:txBody>
          <a:bodyPr/>
          <a:lstStyle/>
          <a:p>
            <a:pPr algn="ctr"/>
            <a:r>
              <a:rPr lang="en-US" sz="4400" dirty="0" smtClean="0">
                <a:solidFill>
                  <a:schemeClr val="tx1"/>
                </a:solidFill>
              </a:rPr>
              <a:t>Analytic Rigor is a </a:t>
            </a:r>
            <a:r>
              <a:rPr lang="en-US" sz="4400" dirty="0" smtClean="0">
                <a:solidFill>
                  <a:schemeClr val="accent5"/>
                </a:solidFill>
              </a:rPr>
              <a:t>Thing</a:t>
            </a:r>
            <a:endParaRPr lang="en-US" sz="4400" dirty="0">
              <a:solidFill>
                <a:schemeClr val="accent5"/>
              </a:solidFill>
            </a:endParaRPr>
          </a:p>
        </p:txBody>
      </p:sp>
      <p:pic>
        <p:nvPicPr>
          <p:cNvPr id="7" name="Picture 2" descr="http://www.nutraingredients.com/var/plain_site/storage/images/publications/food-beverage-nutrition/nutraingredients.com/research/caffeine-slows-growth-of-children-s-plastic-brains-rat-study/8441825-1-eng-GB/Caffeine-slows-growth-of-children-s-plastic-brains-Rat-study_strict_x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2" y="1734502"/>
            <a:ext cx="7485568" cy="420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93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9" y="1905000"/>
            <a:ext cx="3435091" cy="2190744"/>
          </a:xfrm>
        </p:spPr>
        <p:txBody>
          <a:bodyPr/>
          <a:lstStyle/>
          <a:p>
            <a:pPr algn="r"/>
            <a:r>
              <a:rPr lang="en-US" sz="3600" dirty="0" smtClean="0">
                <a:solidFill>
                  <a:schemeClr val="tx1"/>
                </a:solidFill>
              </a:rPr>
              <a:t>Why isn’t </a:t>
            </a:r>
            <a:br>
              <a:rPr lang="en-US" sz="3600" dirty="0" smtClean="0">
                <a:solidFill>
                  <a:schemeClr val="tx1"/>
                </a:solidFill>
              </a:rPr>
            </a:br>
            <a:r>
              <a:rPr lang="en-US" sz="3600" dirty="0" smtClean="0">
                <a:solidFill>
                  <a:schemeClr val="tx1"/>
                </a:solidFill>
              </a:rPr>
              <a:t>everyone</a:t>
            </a:r>
            <a:br>
              <a:rPr lang="en-US" sz="3600" dirty="0" smtClean="0">
                <a:solidFill>
                  <a:schemeClr val="tx1"/>
                </a:solidFill>
              </a:rPr>
            </a:br>
            <a:r>
              <a:rPr lang="en-US" sz="3600" dirty="0" smtClean="0">
                <a:solidFill>
                  <a:schemeClr val="tx1"/>
                </a:solidFill>
              </a:rPr>
              <a:t>talking about</a:t>
            </a:r>
            <a:br>
              <a:rPr lang="en-US" sz="3600" dirty="0" smtClean="0">
                <a:solidFill>
                  <a:schemeClr val="tx1"/>
                </a:solidFill>
              </a:rPr>
            </a:br>
            <a:r>
              <a:rPr lang="en-US" sz="3600" dirty="0" smtClean="0">
                <a:solidFill>
                  <a:schemeClr val="tx1"/>
                </a:solidFill>
              </a:rPr>
              <a:t>this book</a:t>
            </a:r>
            <a:endParaRPr lang="en-US" sz="3600" dirty="0">
              <a:solidFill>
                <a:schemeClr val="tx1"/>
              </a:solidFill>
            </a:endParaRPr>
          </a:p>
        </p:txBody>
      </p:sp>
      <p:sp>
        <p:nvSpPr>
          <p:cNvPr id="3" name="Rectangle 2"/>
          <p:cNvSpPr/>
          <p:nvPr/>
        </p:nvSpPr>
        <p:spPr>
          <a:xfrm>
            <a:off x="4532180" y="609600"/>
            <a:ext cx="3849820" cy="5715000"/>
          </a:xfrm>
          <a:prstGeom prst="rect">
            <a:avLst/>
          </a:prstGeom>
          <a:solidFill>
            <a:schemeClr val="tx1">
              <a:lumMod val="95000"/>
            </a:schemeClr>
          </a:solidFill>
        </p:spPr>
        <p:txBody>
          <a:bodyPr rtlCol="0" anchor="ctr">
            <a:noAutofit/>
          </a:bodyPr>
          <a:lstStyle/>
          <a:p>
            <a:pPr algn="ctr"/>
            <a:endParaRPr lang="en-US" sz="1200" b="1" dirty="0" smtClean="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6928" t="10000" r="14052" b="8889"/>
          <a:stretch/>
        </p:blipFill>
        <p:spPr>
          <a:xfrm>
            <a:off x="4611820" y="685800"/>
            <a:ext cx="3657600" cy="5562600"/>
          </a:xfrm>
          <a:prstGeom prst="rect">
            <a:avLst/>
          </a:prstGeom>
        </p:spPr>
      </p:pic>
    </p:spTree>
    <p:extLst>
      <p:ext uri="{BB962C8B-B14F-4D97-AF65-F5344CB8AC3E}">
        <p14:creationId xmlns:p14="http://schemas.microsoft.com/office/powerpoint/2010/main" val="13506073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6369" y="533400"/>
            <a:ext cx="7162800" cy="2246769"/>
          </a:xfrm>
          <a:prstGeom prst="rect">
            <a:avLst/>
          </a:prstGeom>
          <a:noFill/>
        </p:spPr>
        <p:txBody>
          <a:bodyPr wrap="square" rtlCol="0">
            <a:spAutoFit/>
          </a:bodyPr>
          <a:lstStyle/>
          <a:p>
            <a:endParaRPr lang="en-US" sz="2800" dirty="0" smtClean="0"/>
          </a:p>
          <a:p>
            <a:pPr marL="914400" lvl="1" indent="-457200">
              <a:buFont typeface="Arial" panose="020B0604020202020204" pitchFamily="34" charset="0"/>
              <a:buChar char="•"/>
            </a:pPr>
            <a:r>
              <a:rPr lang="en-US" sz="2800" dirty="0"/>
              <a:t>Nobody has the </a:t>
            </a:r>
            <a:r>
              <a:rPr lang="en-US" sz="2800" dirty="0">
                <a:solidFill>
                  <a:schemeClr val="accent5"/>
                </a:solidFill>
              </a:rPr>
              <a:t>right training </a:t>
            </a:r>
            <a:r>
              <a:rPr lang="en-US" sz="2800" dirty="0" smtClean="0"/>
              <a:t>yet</a:t>
            </a:r>
            <a:endParaRPr lang="en-US" sz="2800" dirty="0" smtClean="0">
              <a:solidFill>
                <a:schemeClr val="accent5"/>
              </a:solidFill>
            </a:endParaRPr>
          </a:p>
          <a:p>
            <a:pPr marL="914400" lvl="1" indent="-457200">
              <a:buFont typeface="Arial" panose="020B0604020202020204" pitchFamily="34" charset="0"/>
              <a:buChar char="•"/>
            </a:pPr>
            <a:endParaRPr lang="en-US" sz="2800" dirty="0">
              <a:solidFill>
                <a:schemeClr val="accent5"/>
              </a:solidFill>
            </a:endParaRPr>
          </a:p>
          <a:p>
            <a:pPr lvl="1"/>
            <a:r>
              <a:rPr lang="en-US" sz="2800" b="1" dirty="0" smtClean="0"/>
              <a:t/>
            </a:r>
            <a:br>
              <a:rPr lang="en-US" sz="2800" b="1" dirty="0" smtClean="0"/>
            </a:br>
            <a:endParaRPr lang="en-US" sz="2800" dirty="0" smtClean="0"/>
          </a:p>
        </p:txBody>
      </p:sp>
      <p:pic>
        <p:nvPicPr>
          <p:cNvPr id="5"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120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6369" y="533400"/>
            <a:ext cx="7162800" cy="5262979"/>
          </a:xfrm>
          <a:prstGeom prst="rect">
            <a:avLst/>
          </a:prstGeom>
          <a:noFill/>
        </p:spPr>
        <p:txBody>
          <a:bodyPr wrap="square" rtlCol="0">
            <a:spAutoFit/>
          </a:bodyPr>
          <a:lstStyle/>
          <a:p>
            <a:endParaRPr lang="en-US" sz="2800" dirty="0" smtClean="0"/>
          </a:p>
          <a:p>
            <a:pPr marL="914400" lvl="1" indent="-457200">
              <a:buFont typeface="Arial" panose="020B0604020202020204" pitchFamily="34" charset="0"/>
              <a:buChar char="•"/>
            </a:pPr>
            <a:r>
              <a:rPr lang="en-US" sz="2800" strike="sngStrike" dirty="0"/>
              <a:t>Nobody has the </a:t>
            </a:r>
            <a:r>
              <a:rPr lang="en-US" sz="2800" strike="sngStrike" dirty="0">
                <a:solidFill>
                  <a:schemeClr val="accent5"/>
                </a:solidFill>
              </a:rPr>
              <a:t>right training </a:t>
            </a:r>
            <a:r>
              <a:rPr lang="en-US" sz="2800" strike="sngStrike" dirty="0" smtClean="0"/>
              <a:t>yet</a:t>
            </a:r>
            <a:endParaRPr lang="en-US" sz="2800" strike="sngStrike" dirty="0" smtClean="0">
              <a:solidFill>
                <a:schemeClr val="accent5"/>
              </a:solidFill>
            </a:endParaRPr>
          </a:p>
          <a:p>
            <a:pPr marL="914400" lvl="1" indent="-457200">
              <a:buFont typeface="Arial" panose="020B0604020202020204" pitchFamily="34" charset="0"/>
              <a:buChar char="•"/>
            </a:pPr>
            <a:endParaRPr lang="en-US" sz="2800" dirty="0">
              <a:solidFill>
                <a:schemeClr val="accent5"/>
              </a:solidFill>
            </a:endParaRPr>
          </a:p>
          <a:p>
            <a:pPr lvl="1"/>
            <a:r>
              <a:rPr lang="en-US" sz="2800" b="1" dirty="0" smtClean="0"/>
              <a:t/>
            </a:r>
            <a:br>
              <a:rPr lang="en-US" sz="2800" b="1" dirty="0" smtClean="0"/>
            </a:br>
            <a:r>
              <a:rPr lang="en-US" sz="2800" b="1" dirty="0" smtClean="0"/>
              <a:t>So train people.</a:t>
            </a:r>
          </a:p>
          <a:p>
            <a:pPr lvl="1"/>
            <a:endParaRPr lang="en-US" sz="2800" dirty="0" smtClean="0"/>
          </a:p>
          <a:p>
            <a:pPr marL="914400" lvl="1" indent="-457200">
              <a:buFontTx/>
              <a:buChar char="-"/>
            </a:pPr>
            <a:r>
              <a:rPr lang="en-US" sz="2800" dirty="0" smtClean="0"/>
              <a:t>Train soft skills people in </a:t>
            </a:r>
            <a:r>
              <a:rPr lang="en-US" sz="2800" dirty="0" smtClean="0">
                <a:solidFill>
                  <a:schemeClr val="accent5"/>
                </a:solidFill>
              </a:rPr>
              <a:t>tech tools</a:t>
            </a:r>
            <a:r>
              <a:rPr lang="en-US" sz="2800" dirty="0" smtClean="0"/>
              <a:t>. </a:t>
            </a:r>
          </a:p>
          <a:p>
            <a:pPr lvl="1"/>
            <a:endParaRPr lang="en-US" sz="2800" dirty="0" smtClean="0"/>
          </a:p>
          <a:p>
            <a:pPr marL="914400" lvl="1" indent="-457200">
              <a:buFontTx/>
              <a:buChar char="-"/>
            </a:pPr>
            <a:r>
              <a:rPr lang="en-US" sz="2800" dirty="0" smtClean="0"/>
              <a:t>Train hard skills people in </a:t>
            </a:r>
            <a:r>
              <a:rPr lang="en-US" sz="2800" dirty="0" smtClean="0">
                <a:solidFill>
                  <a:schemeClr val="accent5"/>
                </a:solidFill>
              </a:rPr>
              <a:t>research methods</a:t>
            </a:r>
            <a:r>
              <a:rPr lang="en-US" sz="2800" dirty="0" smtClean="0"/>
              <a:t> and </a:t>
            </a:r>
            <a:r>
              <a:rPr lang="en-US" sz="2800" dirty="0" smtClean="0">
                <a:solidFill>
                  <a:schemeClr val="accent5"/>
                </a:solidFill>
              </a:rPr>
              <a:t>social analysis</a:t>
            </a:r>
            <a:r>
              <a:rPr lang="en-US" sz="2800" dirty="0" smtClean="0"/>
              <a:t>.</a:t>
            </a:r>
          </a:p>
          <a:p>
            <a:pPr marL="914400" lvl="1" indent="-457200">
              <a:buFontTx/>
              <a:buChar char="-"/>
            </a:pPr>
            <a:endParaRPr lang="en-US" sz="2800" dirty="0" smtClean="0"/>
          </a:p>
          <a:p>
            <a:pPr marL="914400" lvl="1" indent="-457200">
              <a:buFontTx/>
              <a:buChar char="-"/>
            </a:pPr>
            <a:r>
              <a:rPr lang="en-US" sz="2800" dirty="0" smtClean="0"/>
              <a:t>Train organizations in </a:t>
            </a:r>
            <a:r>
              <a:rPr lang="en-US" sz="2800" dirty="0" smtClean="0">
                <a:solidFill>
                  <a:schemeClr val="accent5"/>
                </a:solidFill>
              </a:rPr>
              <a:t>data use</a:t>
            </a:r>
            <a:r>
              <a:rPr lang="en-US" sz="2800" dirty="0" smtClean="0"/>
              <a:t>.</a:t>
            </a:r>
          </a:p>
        </p:txBody>
      </p:sp>
      <p:sp>
        <p:nvSpPr>
          <p:cNvPr id="6" name="Rectangle 5"/>
          <p:cNvSpPr/>
          <p:nvPr/>
        </p:nvSpPr>
        <p:spPr>
          <a:xfrm>
            <a:off x="2016369" y="838200"/>
            <a:ext cx="6858000" cy="906309"/>
          </a:xfrm>
          <a:prstGeom prst="rect">
            <a:avLst/>
          </a:prstGeom>
          <a:solidFill>
            <a:schemeClr val="bg1">
              <a:alpha val="69000"/>
            </a:schemeClr>
          </a:solidFill>
        </p:spPr>
        <p:txBody>
          <a:bodyPr rtlCol="0" anchor="ctr">
            <a:noAutofit/>
          </a:bodyPr>
          <a:lstStyle/>
          <a:p>
            <a:pPr algn="ctr"/>
            <a:endParaRPr lang="en-US" sz="1200" b="1" dirty="0" smtClean="0"/>
          </a:p>
        </p:txBody>
      </p:sp>
      <p:pic>
        <p:nvPicPr>
          <p:cNvPr id="5"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540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5693866"/>
          </a:xfrm>
          <a:prstGeom prst="rect">
            <a:avLst/>
          </a:prstGeom>
        </p:spPr>
        <p:txBody>
          <a:bodyPr wrap="square">
            <a:spAutoFit/>
          </a:bodyPr>
          <a:lstStyle/>
          <a:p>
            <a:r>
              <a:rPr lang="en-US" sz="6000" dirty="0"/>
              <a:t>Use </a:t>
            </a:r>
            <a:r>
              <a:rPr lang="en-US" sz="6000" dirty="0">
                <a:solidFill>
                  <a:schemeClr val="accent5"/>
                </a:solidFill>
              </a:rPr>
              <a:t>data</a:t>
            </a:r>
            <a:r>
              <a:rPr lang="en-US" sz="6000" dirty="0"/>
              <a:t> </a:t>
            </a:r>
            <a:r>
              <a:rPr lang="en-US" sz="6000" dirty="0" smtClean="0"/>
              <a:t/>
            </a:r>
            <a:br>
              <a:rPr lang="en-US" sz="6000" dirty="0" smtClean="0"/>
            </a:br>
            <a:endParaRPr lang="en-US" sz="2800" dirty="0"/>
          </a:p>
          <a:p>
            <a:r>
              <a:rPr lang="en-US" sz="6000" dirty="0" smtClean="0"/>
              <a:t>To </a:t>
            </a:r>
            <a:r>
              <a:rPr lang="en-US" sz="6000" dirty="0"/>
              <a:t>discover </a:t>
            </a:r>
            <a:r>
              <a:rPr lang="en-US" sz="6000" dirty="0">
                <a:solidFill>
                  <a:schemeClr val="accent5"/>
                </a:solidFill>
              </a:rPr>
              <a:t>truths</a:t>
            </a:r>
          </a:p>
          <a:p>
            <a:endParaRPr lang="en-US" sz="2000" dirty="0">
              <a:solidFill>
                <a:schemeClr val="accent5"/>
              </a:solidFill>
            </a:endParaRPr>
          </a:p>
          <a:p>
            <a:pPr marL="800100" lvl="1" indent="-342900">
              <a:buFont typeface="Arial" panose="020B0604020202020204" pitchFamily="34" charset="0"/>
              <a:buChar char="•"/>
            </a:pPr>
            <a:r>
              <a:rPr lang="en-US" sz="2400" dirty="0" smtClean="0"/>
              <a:t>It’s </a:t>
            </a:r>
            <a:r>
              <a:rPr lang="en-US" sz="2400" dirty="0"/>
              <a:t>too much </a:t>
            </a:r>
            <a:r>
              <a:rPr lang="en-US" sz="2400" dirty="0" smtClean="0"/>
              <a:t>data. We </a:t>
            </a:r>
            <a:r>
              <a:rPr lang="en-US" sz="2400" dirty="0" smtClean="0">
                <a:solidFill>
                  <a:schemeClr val="accent5"/>
                </a:solidFill>
              </a:rPr>
              <a:t>don’t </a:t>
            </a:r>
            <a:r>
              <a:rPr lang="en-US" sz="2400" dirty="0">
                <a:solidFill>
                  <a:schemeClr val="accent5"/>
                </a:solidFill>
              </a:rPr>
              <a:t>know where to start.</a:t>
            </a:r>
          </a:p>
          <a:p>
            <a:pPr marL="800100" lvl="1" indent="-342900">
              <a:buFont typeface="Arial" panose="020B0604020202020204" pitchFamily="34" charset="0"/>
              <a:buChar char="•"/>
            </a:pPr>
            <a:r>
              <a:rPr lang="en-US" sz="2400" dirty="0"/>
              <a:t>We can’t get the $$ for </a:t>
            </a:r>
            <a:r>
              <a:rPr lang="en-US" sz="2400" dirty="0">
                <a:solidFill>
                  <a:schemeClr val="accent5"/>
                </a:solidFill>
              </a:rPr>
              <a:t>headcount </a:t>
            </a:r>
            <a:r>
              <a:rPr lang="en-US" sz="2400" dirty="0"/>
              <a:t>or </a:t>
            </a:r>
            <a:r>
              <a:rPr lang="en-US" sz="2400" dirty="0">
                <a:solidFill>
                  <a:schemeClr val="accent5"/>
                </a:solidFill>
              </a:rPr>
              <a:t>tools.</a:t>
            </a:r>
          </a:p>
          <a:p>
            <a:endParaRPr lang="en-US" sz="2000" dirty="0"/>
          </a:p>
          <a:p>
            <a:r>
              <a:rPr lang="en-US" sz="6000" dirty="0"/>
              <a:t>That cause </a:t>
            </a:r>
            <a:r>
              <a:rPr lang="en-US" sz="6000" dirty="0" smtClean="0">
                <a:solidFill>
                  <a:schemeClr val="accent5"/>
                </a:solidFill>
              </a:rPr>
              <a:t>changes</a:t>
            </a:r>
            <a:endParaRPr lang="en-US" sz="6000" dirty="0">
              <a:solidFill>
                <a:schemeClr val="accent5"/>
              </a:solidFill>
            </a:endParaRPr>
          </a:p>
          <a:p>
            <a:endParaRPr lang="en-US" sz="2000" dirty="0">
              <a:solidFill>
                <a:schemeClr val="accent5"/>
              </a:solidFill>
            </a:endParaRPr>
          </a:p>
          <a:p>
            <a:pPr marL="800100" lvl="1" indent="-342900">
              <a:buFont typeface="Arial" panose="020B0604020202020204" pitchFamily="34" charset="0"/>
              <a:buChar char="•"/>
            </a:pPr>
            <a:r>
              <a:rPr lang="en-US" sz="2400" dirty="0"/>
              <a:t>Standalone data studies are </a:t>
            </a:r>
            <a:r>
              <a:rPr lang="en-US" sz="2400" dirty="0">
                <a:solidFill>
                  <a:schemeClr val="accent5"/>
                </a:solidFill>
              </a:rPr>
              <a:t>rarely actionable.</a:t>
            </a:r>
          </a:p>
          <a:p>
            <a:pPr marL="800100" lvl="1" indent="-342900">
              <a:buFont typeface="Arial" panose="020B0604020202020204" pitchFamily="34" charset="0"/>
              <a:buChar char="•"/>
            </a:pPr>
            <a:r>
              <a:rPr lang="en-US" sz="2400" dirty="0"/>
              <a:t>Our KPIs </a:t>
            </a:r>
            <a:r>
              <a:rPr lang="en-US" sz="2400" dirty="0" smtClean="0"/>
              <a:t>incent people to </a:t>
            </a:r>
            <a:r>
              <a:rPr lang="en-US" sz="2400" dirty="0"/>
              <a:t>act </a:t>
            </a:r>
            <a:r>
              <a:rPr lang="en-US" sz="2400" dirty="0" smtClean="0"/>
              <a:t>in </a:t>
            </a:r>
            <a:r>
              <a:rPr lang="en-US" sz="2400" dirty="0" smtClean="0">
                <a:solidFill>
                  <a:schemeClr val="accent5"/>
                </a:solidFill>
              </a:rPr>
              <a:t>useless ways.</a:t>
            </a:r>
            <a:endParaRPr lang="en-US" sz="2400" dirty="0">
              <a:solidFill>
                <a:schemeClr val="accent5"/>
              </a:solidFill>
            </a:endParaRPr>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1676400"/>
            <a:ext cx="8458200" cy="4572000"/>
          </a:xfrm>
          <a:prstGeom prst="rect">
            <a:avLst/>
          </a:prstGeom>
          <a:solidFill>
            <a:schemeClr val="bg1"/>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31068197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4647426"/>
          </a:xfrm>
          <a:prstGeom prst="rect">
            <a:avLst/>
          </a:prstGeom>
        </p:spPr>
        <p:txBody>
          <a:bodyPr wrap="square">
            <a:spAutoFit/>
          </a:bodyPr>
          <a:lstStyle/>
          <a:p>
            <a:r>
              <a:rPr lang="en-US" sz="6000" dirty="0"/>
              <a:t>Use </a:t>
            </a:r>
            <a:r>
              <a:rPr lang="en-US" sz="6000" dirty="0">
                <a:solidFill>
                  <a:schemeClr val="accent5"/>
                </a:solidFill>
              </a:rPr>
              <a:t>data</a:t>
            </a:r>
            <a:r>
              <a:rPr lang="en-US" sz="6000" dirty="0"/>
              <a:t> </a:t>
            </a:r>
            <a:r>
              <a:rPr lang="en-US" sz="6000" dirty="0" smtClean="0"/>
              <a:t/>
            </a:r>
            <a:br>
              <a:rPr lang="en-US" sz="6000" dirty="0" smtClean="0"/>
            </a:br>
            <a:endParaRPr lang="en-US" sz="2800" dirty="0"/>
          </a:p>
          <a:p>
            <a:r>
              <a:rPr lang="en-US" sz="6000" dirty="0" smtClean="0"/>
              <a:t>To </a:t>
            </a:r>
            <a:r>
              <a:rPr lang="en-US" sz="6000" dirty="0"/>
              <a:t>discover </a:t>
            </a:r>
            <a:r>
              <a:rPr lang="en-US" sz="6000" dirty="0">
                <a:solidFill>
                  <a:schemeClr val="accent5"/>
                </a:solidFill>
              </a:rPr>
              <a:t>truths</a:t>
            </a:r>
          </a:p>
          <a:p>
            <a:endParaRPr lang="en-US" sz="2000" dirty="0">
              <a:solidFill>
                <a:schemeClr val="accent5"/>
              </a:solidFill>
            </a:endParaRPr>
          </a:p>
          <a:p>
            <a:pPr marL="800100" lvl="1" indent="-342900">
              <a:buFont typeface="Arial" panose="020B0604020202020204" pitchFamily="34" charset="0"/>
              <a:buChar char="•"/>
            </a:pPr>
            <a:r>
              <a:rPr lang="en-US" sz="3200" dirty="0" smtClean="0"/>
              <a:t>It’s </a:t>
            </a:r>
            <a:r>
              <a:rPr lang="en-US" sz="3200" dirty="0"/>
              <a:t>too much </a:t>
            </a:r>
            <a:r>
              <a:rPr lang="en-US" sz="3200" dirty="0" smtClean="0"/>
              <a:t>data. We </a:t>
            </a:r>
            <a:r>
              <a:rPr lang="en-US" sz="3200" dirty="0" smtClean="0">
                <a:solidFill>
                  <a:schemeClr val="accent5"/>
                </a:solidFill>
              </a:rPr>
              <a:t>don’t </a:t>
            </a:r>
            <a:r>
              <a:rPr lang="en-US" sz="3200" dirty="0">
                <a:solidFill>
                  <a:schemeClr val="accent5"/>
                </a:solidFill>
              </a:rPr>
              <a:t>know where to start</a:t>
            </a:r>
            <a:r>
              <a:rPr lang="en-US" sz="3200" dirty="0" smtClean="0">
                <a:solidFill>
                  <a:schemeClr val="accent5"/>
                </a:solidFill>
              </a:rPr>
              <a:t>.</a:t>
            </a:r>
            <a:endParaRPr lang="en-US" sz="3200" dirty="0">
              <a:solidFill>
                <a:schemeClr val="accent5"/>
              </a:solidFill>
            </a:endParaRPr>
          </a:p>
          <a:p>
            <a:pPr marL="800100" lvl="1" indent="-342900">
              <a:buFont typeface="Arial" panose="020B0604020202020204" pitchFamily="34" charset="0"/>
              <a:buChar char="•"/>
            </a:pPr>
            <a:r>
              <a:rPr lang="en-US" sz="3200" dirty="0"/>
              <a:t>We can’t get the $$ for </a:t>
            </a:r>
            <a:r>
              <a:rPr lang="en-US" sz="3200" dirty="0">
                <a:solidFill>
                  <a:schemeClr val="accent5"/>
                </a:solidFill>
              </a:rPr>
              <a:t>headcount </a:t>
            </a:r>
            <a:r>
              <a:rPr lang="en-US" sz="3200" dirty="0"/>
              <a:t>or </a:t>
            </a:r>
            <a:r>
              <a:rPr lang="en-US" sz="3200" dirty="0">
                <a:solidFill>
                  <a:schemeClr val="accent5"/>
                </a:solidFill>
              </a:rPr>
              <a:t>tools</a:t>
            </a:r>
            <a:r>
              <a:rPr lang="en-US" sz="3200" dirty="0" smtClean="0">
                <a:solidFill>
                  <a:schemeClr val="accent5"/>
                </a:solidFill>
              </a:rPr>
              <a:t>.</a:t>
            </a:r>
            <a:endParaRPr lang="en-US" sz="3200" dirty="0">
              <a:solidFill>
                <a:schemeClr val="accent5"/>
              </a:solidFill>
            </a:endParaRPr>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233712"/>
            <a:ext cx="6858000" cy="933082"/>
          </a:xfrm>
          <a:prstGeom prst="rect">
            <a:avLst/>
          </a:prstGeom>
          <a:solidFill>
            <a:schemeClr val="bg1">
              <a:alpha val="50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20076932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archengineland.com/figz/wp-content/seloads/2011/08/Chango_SEL_drowning-in-number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1" y="1752600"/>
            <a:ext cx="7761557" cy="367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823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ll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6200"/>
            <a:ext cx="5867400" cy="6652380"/>
          </a:xfrm>
          <a:prstGeom prst="rect">
            <a:avLst/>
          </a:prstGeom>
        </p:spPr>
      </p:pic>
    </p:spTree>
    <p:extLst>
      <p:ext uri="{BB962C8B-B14F-4D97-AF65-F5344CB8AC3E}">
        <p14:creationId xmlns:p14="http://schemas.microsoft.com/office/powerpoint/2010/main" val="36631376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8473821" cy="5943600"/>
          </a:xfrm>
        </p:spPr>
        <p:txBody>
          <a:bodyPr/>
          <a:lstStyle/>
          <a:p>
            <a:r>
              <a:rPr lang="en-US" sz="4400" b="0" dirty="0" smtClean="0">
                <a:solidFill>
                  <a:srgbClr val="FFFFFF"/>
                </a:solidFill>
              </a:rPr>
              <a:t/>
            </a:r>
            <a:br>
              <a:rPr lang="en-US" sz="4400" b="0" dirty="0" smtClean="0">
                <a:solidFill>
                  <a:srgbClr val="FFFFFF"/>
                </a:solidFill>
              </a:rPr>
            </a:br>
            <a:endParaRPr lang="en-US" sz="4400" b="0" dirty="0">
              <a:solidFill>
                <a:schemeClr val="accent5"/>
              </a:solidFill>
            </a:endParaRPr>
          </a:p>
        </p:txBody>
      </p:sp>
      <p:sp>
        <p:nvSpPr>
          <p:cNvPr id="2" name="TextBox 1"/>
          <p:cNvSpPr txBox="1"/>
          <p:nvPr/>
        </p:nvSpPr>
        <p:spPr>
          <a:xfrm>
            <a:off x="1676400" y="990600"/>
            <a:ext cx="6096000" cy="4893647"/>
          </a:xfrm>
          <a:prstGeom prst="rect">
            <a:avLst/>
          </a:prstGeom>
          <a:noFill/>
        </p:spPr>
        <p:txBody>
          <a:bodyPr wrap="square" rtlCol="0">
            <a:spAutoFit/>
          </a:bodyPr>
          <a:lstStyle/>
          <a:p>
            <a:pPr algn="l"/>
            <a:r>
              <a:rPr lang="en-US" sz="9600" dirty="0" smtClean="0">
                <a:solidFill>
                  <a:srgbClr val="FFFFFF"/>
                </a:solidFill>
                <a:latin typeface="Chalkduster"/>
                <a:cs typeface="Chalkduster"/>
              </a:rPr>
              <a:t>Revenue </a:t>
            </a:r>
          </a:p>
          <a:p>
            <a:pPr algn="l"/>
            <a:r>
              <a:rPr lang="en-US" sz="9600" dirty="0" smtClean="0">
                <a:solidFill>
                  <a:srgbClr val="FFFFFF"/>
                </a:solidFill>
                <a:latin typeface="Chalkduster"/>
                <a:cs typeface="Chalkduster"/>
              </a:rPr>
              <a:t>– Cost </a:t>
            </a:r>
          </a:p>
          <a:p>
            <a:r>
              <a:rPr lang="en-US" sz="2400" dirty="0" smtClean="0">
                <a:solidFill>
                  <a:srgbClr val="FFFFFF"/>
                </a:solidFill>
                <a:latin typeface="Chalkduster"/>
                <a:cs typeface="Chalkduster"/>
              </a:rPr>
              <a:t>__________________________</a:t>
            </a:r>
            <a:r>
              <a:rPr lang="en-US" sz="2400" dirty="0">
                <a:solidFill>
                  <a:srgbClr val="FFFFFF"/>
                </a:solidFill>
                <a:latin typeface="Chalkduster"/>
                <a:cs typeface="Chalkduster"/>
              </a:rPr>
              <a:t>__</a:t>
            </a:r>
          </a:p>
          <a:p>
            <a:pPr algn="l"/>
            <a:r>
              <a:rPr lang="en-US" sz="9600" dirty="0" smtClean="0">
                <a:solidFill>
                  <a:srgbClr val="FFFFFF"/>
                </a:solidFill>
                <a:latin typeface="Chalkduster"/>
                <a:cs typeface="Chalkduster"/>
              </a:rPr>
              <a:t> Profit</a:t>
            </a:r>
          </a:p>
        </p:txBody>
      </p:sp>
    </p:spTree>
    <p:extLst>
      <p:ext uri="{BB962C8B-B14F-4D97-AF65-F5344CB8AC3E}">
        <p14:creationId xmlns:p14="http://schemas.microsoft.com/office/powerpoint/2010/main" val="22978509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8473821" cy="1219200"/>
          </a:xfrm>
        </p:spPr>
        <p:txBody>
          <a:bodyPr/>
          <a:lstStyle/>
          <a:p>
            <a:r>
              <a:rPr lang="en-US" sz="4400" b="0" dirty="0" smtClean="0">
                <a:solidFill>
                  <a:srgbClr val="FFFFFF"/>
                </a:solidFill>
              </a:rPr>
              <a:t/>
            </a:r>
            <a:br>
              <a:rPr lang="en-US" sz="4400" b="0" dirty="0" smtClean="0">
                <a:solidFill>
                  <a:srgbClr val="FFFFFF"/>
                </a:solidFill>
              </a:rPr>
            </a:br>
            <a:endParaRPr lang="en-US" sz="4400" b="0" dirty="0">
              <a:solidFill>
                <a:schemeClr val="accent5"/>
              </a:solidFill>
            </a:endParaRPr>
          </a:p>
        </p:txBody>
      </p:sp>
      <p:sp>
        <p:nvSpPr>
          <p:cNvPr id="4" name="TextBox 3"/>
          <p:cNvSpPr txBox="1"/>
          <p:nvPr/>
        </p:nvSpPr>
        <p:spPr>
          <a:xfrm>
            <a:off x="609600" y="1371600"/>
            <a:ext cx="8077200" cy="646331"/>
          </a:xfrm>
          <a:prstGeom prst="rect">
            <a:avLst/>
          </a:prstGeom>
          <a:noFill/>
        </p:spPr>
        <p:txBody>
          <a:bodyPr wrap="square" rtlCol="0">
            <a:spAutoFit/>
          </a:bodyPr>
          <a:lstStyle/>
          <a:p>
            <a:pPr algn="l"/>
            <a:r>
              <a:rPr lang="en-US" sz="3600" dirty="0" smtClean="0">
                <a:solidFill>
                  <a:srgbClr val="FFFFFF"/>
                </a:solidFill>
                <a:latin typeface="Chalkduster"/>
                <a:cs typeface="Chalkduster"/>
              </a:rPr>
              <a:t>1.  Increase </a:t>
            </a:r>
            <a:r>
              <a:rPr lang="en-US" sz="3600" b="1" dirty="0" smtClean="0">
                <a:solidFill>
                  <a:schemeClr val="accent5"/>
                </a:solidFill>
                <a:latin typeface="Chalkduster"/>
                <a:cs typeface="Chalkduster"/>
              </a:rPr>
              <a:t>customers</a:t>
            </a:r>
          </a:p>
        </p:txBody>
      </p:sp>
      <p:sp>
        <p:nvSpPr>
          <p:cNvPr id="5" name="TextBox 4"/>
          <p:cNvSpPr txBox="1"/>
          <p:nvPr/>
        </p:nvSpPr>
        <p:spPr>
          <a:xfrm>
            <a:off x="609600" y="2514600"/>
            <a:ext cx="8077200" cy="646331"/>
          </a:xfrm>
          <a:prstGeom prst="rect">
            <a:avLst/>
          </a:prstGeom>
          <a:noFill/>
        </p:spPr>
        <p:txBody>
          <a:bodyPr wrap="square" rtlCol="0">
            <a:spAutoFit/>
          </a:bodyPr>
          <a:lstStyle/>
          <a:p>
            <a:pPr marL="742950" indent="-742950" algn="l">
              <a:buAutoNum type="arabicPeriod" startAt="2"/>
            </a:pPr>
            <a:r>
              <a:rPr lang="en-US" sz="3600" dirty="0" smtClean="0">
                <a:solidFill>
                  <a:srgbClr val="FFFFFF"/>
                </a:solidFill>
                <a:latin typeface="Chalkduster"/>
                <a:cs typeface="Chalkduster"/>
              </a:rPr>
              <a:t>Increase </a:t>
            </a:r>
            <a:r>
              <a:rPr lang="en-US" sz="3600" b="1" dirty="0" smtClean="0">
                <a:solidFill>
                  <a:schemeClr val="accent5"/>
                </a:solidFill>
                <a:latin typeface="Chalkduster"/>
                <a:cs typeface="Chalkduster"/>
              </a:rPr>
              <a:t>frequency</a:t>
            </a:r>
          </a:p>
        </p:txBody>
      </p:sp>
      <p:sp>
        <p:nvSpPr>
          <p:cNvPr id="6" name="TextBox 5"/>
          <p:cNvSpPr txBox="1"/>
          <p:nvPr/>
        </p:nvSpPr>
        <p:spPr>
          <a:xfrm>
            <a:off x="609600" y="3657600"/>
            <a:ext cx="8077200" cy="646331"/>
          </a:xfrm>
          <a:prstGeom prst="rect">
            <a:avLst/>
          </a:prstGeom>
          <a:noFill/>
        </p:spPr>
        <p:txBody>
          <a:bodyPr wrap="square" rtlCol="0">
            <a:spAutoFit/>
          </a:bodyPr>
          <a:lstStyle/>
          <a:p>
            <a:pPr algn="l"/>
            <a:r>
              <a:rPr lang="en-US" sz="3600" dirty="0" smtClean="0">
                <a:solidFill>
                  <a:srgbClr val="FFFFFF"/>
                </a:solidFill>
                <a:latin typeface="Chalkduster"/>
                <a:cs typeface="Chalkduster"/>
              </a:rPr>
              <a:t>3.  Sell </a:t>
            </a:r>
            <a:r>
              <a:rPr lang="en-US" sz="3600" b="1" dirty="0" smtClean="0">
                <a:solidFill>
                  <a:srgbClr val="4BACC6"/>
                </a:solidFill>
                <a:latin typeface="Chalkduster"/>
                <a:cs typeface="Chalkduster"/>
              </a:rPr>
              <a:t>more products</a:t>
            </a:r>
            <a:endParaRPr lang="en-US" sz="3600" dirty="0" smtClean="0">
              <a:solidFill>
                <a:srgbClr val="FFFFFF"/>
              </a:solidFill>
              <a:latin typeface="Chalkduster"/>
              <a:cs typeface="Chalkduster"/>
            </a:endParaRPr>
          </a:p>
        </p:txBody>
      </p:sp>
      <p:sp>
        <p:nvSpPr>
          <p:cNvPr id="7" name="TextBox 6"/>
          <p:cNvSpPr txBox="1"/>
          <p:nvPr/>
        </p:nvSpPr>
        <p:spPr>
          <a:xfrm>
            <a:off x="609600" y="4800600"/>
            <a:ext cx="8077200" cy="646331"/>
          </a:xfrm>
          <a:prstGeom prst="rect">
            <a:avLst/>
          </a:prstGeom>
          <a:noFill/>
        </p:spPr>
        <p:txBody>
          <a:bodyPr wrap="square" rtlCol="0">
            <a:spAutoFit/>
          </a:bodyPr>
          <a:lstStyle/>
          <a:p>
            <a:pPr algn="l"/>
            <a:r>
              <a:rPr lang="en-US" sz="3600" dirty="0">
                <a:solidFill>
                  <a:srgbClr val="FFFFFF"/>
                </a:solidFill>
                <a:latin typeface="Chalkduster"/>
                <a:cs typeface="Chalkduster"/>
              </a:rPr>
              <a:t>4</a:t>
            </a:r>
            <a:r>
              <a:rPr lang="en-US" sz="3600" dirty="0" smtClean="0">
                <a:solidFill>
                  <a:srgbClr val="FFFFFF"/>
                </a:solidFill>
                <a:latin typeface="Chalkduster"/>
                <a:cs typeface="Chalkduster"/>
              </a:rPr>
              <a:t>.  Increase </a:t>
            </a:r>
            <a:r>
              <a:rPr lang="en-US" sz="3600" b="1" dirty="0" smtClean="0">
                <a:solidFill>
                  <a:srgbClr val="4BACC6"/>
                </a:solidFill>
                <a:latin typeface="Chalkduster"/>
                <a:cs typeface="Chalkduster"/>
              </a:rPr>
              <a:t>price</a:t>
            </a:r>
          </a:p>
        </p:txBody>
      </p:sp>
      <p:sp>
        <p:nvSpPr>
          <p:cNvPr id="8" name="TextBox 7"/>
          <p:cNvSpPr txBox="1"/>
          <p:nvPr/>
        </p:nvSpPr>
        <p:spPr>
          <a:xfrm>
            <a:off x="685800" y="304800"/>
            <a:ext cx="8077200" cy="769441"/>
          </a:xfrm>
          <a:prstGeom prst="rect">
            <a:avLst/>
          </a:prstGeom>
          <a:noFill/>
        </p:spPr>
        <p:txBody>
          <a:bodyPr wrap="square" rtlCol="0">
            <a:spAutoFit/>
          </a:bodyPr>
          <a:lstStyle/>
          <a:p>
            <a:pPr algn="l"/>
            <a:r>
              <a:rPr lang="en-US" sz="4400" dirty="0" smtClean="0">
                <a:solidFill>
                  <a:srgbClr val="FFFFFF"/>
                </a:solidFill>
                <a:latin typeface="Chalkduster"/>
                <a:cs typeface="Chalkduster"/>
              </a:rPr>
              <a:t>REVENUE DRIVERS</a:t>
            </a:r>
            <a:endParaRPr lang="en-US" sz="4400" b="1" dirty="0" smtClean="0">
              <a:solidFill>
                <a:schemeClr val="accent5"/>
              </a:solidFill>
              <a:latin typeface="Chalkduster"/>
              <a:cs typeface="Chalkduster"/>
            </a:endParaRPr>
          </a:p>
        </p:txBody>
      </p:sp>
    </p:spTree>
    <p:extLst>
      <p:ext uri="{BB962C8B-B14F-4D97-AF65-F5344CB8AC3E}">
        <p14:creationId xmlns:p14="http://schemas.microsoft.com/office/powerpoint/2010/main" val="25524282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5379" y="2590800"/>
            <a:ext cx="8473821" cy="1600200"/>
          </a:xfrm>
          <a:prstGeom prst="rect">
            <a:avLst/>
          </a:prstGeom>
        </p:spPr>
        <p:txBody>
          <a:bodyPr/>
          <a:lst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059"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118"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18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239"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pPr algn="ctr"/>
            <a:r>
              <a:rPr lang="en-US" sz="6000" kern="0" dirty="0" smtClean="0">
                <a:solidFill>
                  <a:schemeClr val="accent5"/>
                </a:solidFill>
              </a:rPr>
              <a:t>The Three Futures </a:t>
            </a:r>
          </a:p>
          <a:p>
            <a:pPr algn="ctr"/>
            <a:r>
              <a:rPr lang="en-US" sz="6000" kern="0" dirty="0" smtClean="0">
                <a:solidFill>
                  <a:schemeClr val="accent5"/>
                </a:solidFill>
              </a:rPr>
              <a:t>of Data</a:t>
            </a:r>
            <a:endParaRPr lang="en-US" sz="6000" kern="0" dirty="0">
              <a:solidFill>
                <a:schemeClr val="accent5"/>
              </a:solidFill>
            </a:endParaRPr>
          </a:p>
        </p:txBody>
      </p:sp>
    </p:spTree>
    <p:extLst>
      <p:ext uri="{BB962C8B-B14F-4D97-AF65-F5344CB8AC3E}">
        <p14:creationId xmlns:p14="http://schemas.microsoft.com/office/powerpoint/2010/main" val="36468965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8473821" cy="1219200"/>
          </a:xfrm>
        </p:spPr>
        <p:txBody>
          <a:bodyPr/>
          <a:lstStyle/>
          <a:p>
            <a:r>
              <a:rPr lang="en-US" sz="4400" b="0" dirty="0" smtClean="0">
                <a:solidFill>
                  <a:srgbClr val="FFFFFF"/>
                </a:solidFill>
              </a:rPr>
              <a:t/>
            </a:r>
            <a:br>
              <a:rPr lang="en-US" sz="4400" b="0" dirty="0" smtClean="0">
                <a:solidFill>
                  <a:srgbClr val="FFFFFF"/>
                </a:solidFill>
              </a:rPr>
            </a:br>
            <a:endParaRPr lang="en-US" sz="4400" b="0" dirty="0">
              <a:solidFill>
                <a:schemeClr val="accent5"/>
              </a:solidFill>
            </a:endParaRPr>
          </a:p>
        </p:txBody>
      </p:sp>
      <p:sp>
        <p:nvSpPr>
          <p:cNvPr id="8" name="TextBox 7"/>
          <p:cNvSpPr txBox="1"/>
          <p:nvPr/>
        </p:nvSpPr>
        <p:spPr>
          <a:xfrm>
            <a:off x="381000" y="304800"/>
            <a:ext cx="8534400" cy="4093429"/>
          </a:xfrm>
          <a:prstGeom prst="rect">
            <a:avLst/>
          </a:prstGeom>
          <a:noFill/>
        </p:spPr>
        <p:txBody>
          <a:bodyPr wrap="square" rtlCol="0">
            <a:spAutoFit/>
          </a:bodyPr>
          <a:lstStyle/>
          <a:p>
            <a:pPr algn="l"/>
            <a:r>
              <a:rPr lang="en-US" sz="4400" dirty="0" smtClean="0">
                <a:latin typeface="Chalkduster"/>
                <a:cs typeface="Chalkduster"/>
              </a:rPr>
              <a:t>Process</a:t>
            </a:r>
            <a:r>
              <a:rPr lang="en-US" sz="2000" dirty="0" smtClean="0">
                <a:latin typeface="Chalkduster"/>
                <a:cs typeface="Chalkduster"/>
              </a:rPr>
              <a:t/>
            </a:r>
            <a:br>
              <a:rPr lang="en-US" sz="2000" dirty="0" smtClean="0">
                <a:latin typeface="Chalkduster"/>
                <a:cs typeface="Chalkduster"/>
              </a:rPr>
            </a:br>
            <a:endParaRPr lang="en-US" sz="2000" dirty="0">
              <a:latin typeface="Chalkduster"/>
              <a:cs typeface="Chalkduster"/>
            </a:endParaRPr>
          </a:p>
          <a:p>
            <a:pPr marL="457200" indent="-457200" algn="l">
              <a:buAutoNum type="arabicPeriod"/>
            </a:pPr>
            <a:r>
              <a:rPr lang="en-US" sz="2800" dirty="0" smtClean="0">
                <a:latin typeface="Chalkduster"/>
                <a:cs typeface="Chalkduster"/>
              </a:rPr>
              <a:t>Translate each driver into a KPI</a:t>
            </a:r>
          </a:p>
          <a:p>
            <a:pPr marL="457200" indent="-457200" algn="l">
              <a:buAutoNum type="arabicPeriod"/>
            </a:pPr>
            <a:endParaRPr lang="en-US" sz="2800" dirty="0">
              <a:latin typeface="Chalkduster"/>
              <a:cs typeface="Chalkduster"/>
            </a:endParaRPr>
          </a:p>
          <a:p>
            <a:pPr marL="457200" indent="-457200" algn="l">
              <a:buAutoNum type="arabicPeriod" startAt="2"/>
            </a:pPr>
            <a:r>
              <a:rPr lang="en-US" sz="2800" dirty="0" smtClean="0">
                <a:latin typeface="Chalkduster"/>
                <a:cs typeface="Chalkduster"/>
              </a:rPr>
              <a:t>Understand what moves your KPIs</a:t>
            </a:r>
          </a:p>
          <a:p>
            <a:pPr marL="457200" indent="-457200" algn="l">
              <a:buAutoNum type="arabicPeriod" startAt="2"/>
            </a:pPr>
            <a:endParaRPr lang="en-US" sz="2800" dirty="0" smtClean="0">
              <a:latin typeface="Chalkduster"/>
              <a:cs typeface="Chalkduster"/>
            </a:endParaRPr>
          </a:p>
          <a:p>
            <a:pPr marL="457200" indent="-457200" algn="l">
              <a:buAutoNum type="arabicPeriod" startAt="2"/>
            </a:pPr>
            <a:r>
              <a:rPr lang="en-US" sz="2800" dirty="0" smtClean="0">
                <a:latin typeface="Chalkduster"/>
                <a:cs typeface="Chalkduster"/>
              </a:rPr>
              <a:t>Teach your organization</a:t>
            </a:r>
          </a:p>
          <a:p>
            <a:pPr marL="457200" indent="-457200" algn="l">
              <a:buAutoNum type="arabicPeriod" startAt="2"/>
            </a:pPr>
            <a:endParaRPr lang="en-US" sz="2800" dirty="0" smtClean="0">
              <a:latin typeface="Chalkduster"/>
              <a:cs typeface="Chalkduster"/>
            </a:endParaRPr>
          </a:p>
          <a:p>
            <a:pPr marL="457200" indent="-457200" algn="l">
              <a:buAutoNum type="arabicPeriod" startAt="2"/>
            </a:pPr>
            <a:r>
              <a:rPr lang="en-US" sz="2800" dirty="0">
                <a:latin typeface="Chalkduster"/>
                <a:cs typeface="Chalkduster"/>
              </a:rPr>
              <a:t> </a:t>
            </a:r>
            <a:r>
              <a:rPr lang="en-US" sz="2800" dirty="0" smtClean="0">
                <a:latin typeface="Chalkduster"/>
                <a:cs typeface="Chalkduster"/>
              </a:rPr>
              <a:t>Identify the focus</a:t>
            </a:r>
          </a:p>
        </p:txBody>
      </p:sp>
    </p:spTree>
    <p:extLst>
      <p:ext uri="{BB962C8B-B14F-4D97-AF65-F5344CB8AC3E}">
        <p14:creationId xmlns:p14="http://schemas.microsoft.com/office/powerpoint/2010/main" val="39859645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32036757"/>
              </p:ext>
            </p:extLst>
          </p:nvPr>
        </p:nvGraphicFramePr>
        <p:xfrm>
          <a:off x="1219200" y="3048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Up Arrow 30"/>
          <p:cNvSpPr/>
          <p:nvPr/>
        </p:nvSpPr>
        <p:spPr>
          <a:xfrm rot="10800000">
            <a:off x="3657600" y="49530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2" name="Up Arrow 31"/>
          <p:cNvSpPr/>
          <p:nvPr/>
        </p:nvSpPr>
        <p:spPr>
          <a:xfrm rot="10800000">
            <a:off x="4725060" y="4952999"/>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40274013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447800"/>
            <a:ext cx="7315200" cy="3354765"/>
          </a:xfrm>
          <a:prstGeom prst="rect">
            <a:avLst/>
          </a:prstGeom>
          <a:noFill/>
        </p:spPr>
        <p:txBody>
          <a:bodyPr wrap="square" lIns="91440" tIns="45720" rIns="91440" bIns="45720">
            <a:spAutoFit/>
          </a:bodyPr>
          <a:lstStyle/>
          <a:p>
            <a:r>
              <a:rPr lang="en-US" sz="3600" dirty="0" smtClean="0">
                <a:ln w="22225">
                  <a:noFill/>
                  <a:prstDash val="solid"/>
                </a:ln>
              </a:rPr>
              <a:t>Goals</a:t>
            </a:r>
            <a:r>
              <a:rPr lang="en-US" sz="3600" dirty="0" smtClean="0">
                <a:ln w="22225">
                  <a:noFill/>
                  <a:prstDash val="solid"/>
                </a:ln>
                <a:solidFill>
                  <a:schemeClr val="accent5"/>
                </a:solidFill>
              </a:rPr>
              <a:t> </a:t>
            </a:r>
            <a:r>
              <a:rPr lang="en-US" sz="3600" dirty="0">
                <a:ln w="22225">
                  <a:noFill/>
                  <a:prstDash val="solid"/>
                </a:ln>
                <a:solidFill>
                  <a:schemeClr val="accent5"/>
                </a:solidFill>
                <a:sym typeface="Wingdings" panose="05000000000000000000" pitchFamily="2" charset="2"/>
              </a:rPr>
              <a:t> </a:t>
            </a:r>
            <a:r>
              <a:rPr lang="en-US" sz="3600" dirty="0" smtClean="0">
                <a:ln w="22225">
                  <a:noFill/>
                  <a:prstDash val="solid"/>
                </a:ln>
                <a:sym typeface="Wingdings" panose="05000000000000000000" pitchFamily="2" charset="2"/>
              </a:rPr>
              <a:t>Hypothesis </a:t>
            </a:r>
            <a:r>
              <a:rPr lang="en-US" sz="3600" dirty="0">
                <a:ln w="22225">
                  <a:noFill/>
                  <a:prstDash val="solid"/>
                </a:ln>
                <a:solidFill>
                  <a:schemeClr val="accent5"/>
                </a:solidFill>
                <a:sym typeface="Wingdings" panose="05000000000000000000" pitchFamily="2" charset="2"/>
              </a:rPr>
              <a:t> </a:t>
            </a:r>
            <a:r>
              <a:rPr lang="en-US" sz="3600" dirty="0" smtClean="0">
                <a:ln w="22225">
                  <a:noFill/>
                  <a:prstDash val="solid"/>
                </a:ln>
                <a:solidFill>
                  <a:schemeClr val="accent5"/>
                </a:solidFill>
                <a:sym typeface="Wingdings" panose="05000000000000000000" pitchFamily="2" charset="2"/>
              </a:rPr>
              <a:t>Prioritize.</a:t>
            </a:r>
          </a:p>
          <a:p>
            <a:r>
              <a:rPr lang="en-US" sz="2800" dirty="0" smtClean="0">
                <a:ln w="22225">
                  <a:noFill/>
                  <a:prstDash val="solid"/>
                </a:ln>
                <a:sym typeface="Wingdings" panose="05000000000000000000" pitchFamily="2" charset="2"/>
              </a:rPr>
              <a:t/>
            </a:r>
            <a:br>
              <a:rPr lang="en-US" sz="2800" dirty="0" smtClean="0">
                <a:ln w="22225">
                  <a:noFill/>
                  <a:prstDash val="solid"/>
                </a:ln>
                <a:sym typeface="Wingdings" panose="05000000000000000000" pitchFamily="2" charset="2"/>
              </a:rPr>
            </a:br>
            <a:endParaRPr lang="en-US" sz="2800" dirty="0" smtClean="0">
              <a:ln w="22225">
                <a:noFill/>
                <a:prstDash val="solid"/>
              </a:ln>
              <a:sym typeface="Wingdings" panose="05000000000000000000" pitchFamily="2" charset="2"/>
            </a:endParaRPr>
          </a:p>
          <a:p>
            <a:r>
              <a:rPr lang="en-US" sz="2400" dirty="0">
                <a:ln w="22225">
                  <a:noFill/>
                  <a:prstDash val="solid"/>
                </a:ln>
                <a:sym typeface="Wingdings" panose="05000000000000000000" pitchFamily="2" charset="2"/>
              </a:rPr>
              <a:t>	</a:t>
            </a:r>
            <a:r>
              <a:rPr lang="en-US" sz="2400" dirty="0" smtClean="0">
                <a:ln w="22225">
                  <a:noFill/>
                  <a:prstDash val="solid"/>
                </a:ln>
                <a:sym typeface="Wingdings" panose="05000000000000000000" pitchFamily="2" charset="2"/>
              </a:rPr>
              <a:t>1. Potential </a:t>
            </a:r>
            <a:r>
              <a:rPr lang="en-US" sz="2400" dirty="0">
                <a:ln w="22225">
                  <a:noFill/>
                  <a:prstDash val="solid"/>
                </a:ln>
                <a:sym typeface="Wingdings" panose="05000000000000000000" pitchFamily="2" charset="2"/>
              </a:rPr>
              <a:t>Impact </a:t>
            </a:r>
            <a:r>
              <a:rPr lang="en-US" sz="2400" dirty="0" smtClean="0">
                <a:ln w="22225">
                  <a:noFill/>
                  <a:prstDash val="solid"/>
                </a:ln>
                <a:sym typeface="Wingdings" panose="05000000000000000000" pitchFamily="2" charset="2"/>
              </a:rPr>
              <a:t>($$$) </a:t>
            </a:r>
            <a:r>
              <a:rPr lang="en-US" sz="2400" dirty="0" smtClean="0">
                <a:ln w="22225">
                  <a:noFill/>
                  <a:prstDash val="solid"/>
                </a:ln>
                <a:solidFill>
                  <a:schemeClr val="accent5"/>
                </a:solidFill>
                <a:sym typeface="Wingdings" panose="05000000000000000000" pitchFamily="2" charset="2"/>
              </a:rPr>
              <a:t></a:t>
            </a:r>
            <a:br>
              <a:rPr lang="en-US" sz="2400" dirty="0" smtClean="0">
                <a:ln w="22225">
                  <a:noFill/>
                  <a:prstDash val="solid"/>
                </a:ln>
                <a:solidFill>
                  <a:schemeClr val="accent5"/>
                </a:solidFill>
                <a:sym typeface="Wingdings" panose="05000000000000000000" pitchFamily="2" charset="2"/>
              </a:rPr>
            </a:br>
            <a:endParaRPr lang="en-US" sz="2400" dirty="0" smtClean="0">
              <a:ln w="22225">
                <a:noFill/>
                <a:prstDash val="solid"/>
              </a:ln>
              <a:solidFill>
                <a:schemeClr val="accent5"/>
              </a:solidFill>
              <a:sym typeface="Wingdings" panose="05000000000000000000" pitchFamily="2" charset="2"/>
            </a:endParaRPr>
          </a:p>
          <a:p>
            <a:r>
              <a:rPr lang="en-US" sz="2400" dirty="0" smtClean="0">
                <a:ln w="22225">
                  <a:noFill/>
                  <a:prstDash val="solid"/>
                </a:ln>
                <a:sym typeface="Wingdings" panose="05000000000000000000" pitchFamily="2" charset="2"/>
              </a:rPr>
              <a:t>	2. Actionability </a:t>
            </a:r>
            <a:r>
              <a:rPr lang="en-US" sz="2400" dirty="0" smtClean="0">
                <a:ln w="22225">
                  <a:noFill/>
                  <a:prstDash val="solid"/>
                </a:ln>
                <a:solidFill>
                  <a:schemeClr val="accent5"/>
                </a:solidFill>
                <a:sym typeface="Wingdings" panose="05000000000000000000" pitchFamily="2" charset="2"/>
              </a:rPr>
              <a:t></a:t>
            </a:r>
            <a:br>
              <a:rPr lang="en-US" sz="2400" dirty="0" smtClean="0">
                <a:ln w="22225">
                  <a:noFill/>
                  <a:prstDash val="solid"/>
                </a:ln>
                <a:solidFill>
                  <a:schemeClr val="accent5"/>
                </a:solidFill>
                <a:sym typeface="Wingdings" panose="05000000000000000000" pitchFamily="2" charset="2"/>
              </a:rPr>
            </a:br>
            <a:endParaRPr lang="en-US" sz="2400" dirty="0" smtClean="0">
              <a:ln w="22225">
                <a:noFill/>
                <a:prstDash val="solid"/>
              </a:ln>
              <a:solidFill>
                <a:schemeClr val="accent5"/>
              </a:solidFill>
              <a:sym typeface="Wingdings" panose="05000000000000000000" pitchFamily="2" charset="2"/>
            </a:endParaRPr>
          </a:p>
          <a:p>
            <a:r>
              <a:rPr lang="en-US" sz="2400" dirty="0" smtClean="0">
                <a:ln w="22225">
                  <a:noFill/>
                  <a:prstDash val="solid"/>
                </a:ln>
                <a:sym typeface="Wingdings" panose="05000000000000000000" pitchFamily="2" charset="2"/>
              </a:rPr>
              <a:t>	3. Threshold for Action</a:t>
            </a:r>
            <a:endParaRPr lang="en-US" sz="2400" dirty="0" smtClean="0">
              <a:ln w="22225">
                <a:noFill/>
                <a:prstDash val="solid"/>
              </a:ln>
              <a:solidFill>
                <a:schemeClr val="accent5"/>
              </a:solidFill>
              <a:sym typeface="Wingdings" panose="05000000000000000000" pitchFamily="2" charset="2"/>
            </a:endParaRPr>
          </a:p>
        </p:txBody>
      </p:sp>
    </p:spTree>
    <p:extLst>
      <p:ext uri="{BB962C8B-B14F-4D97-AF65-F5344CB8AC3E}">
        <p14:creationId xmlns:p14="http://schemas.microsoft.com/office/powerpoint/2010/main" val="34303828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19200" y="5410200"/>
            <a:ext cx="3200400" cy="838200"/>
          </a:xfrm>
          <a:prstGeom prst="rect">
            <a:avLst/>
          </a:prstGeom>
          <a:solidFill>
            <a:schemeClr val="accent5"/>
          </a:solidFill>
        </p:spPr>
        <p:txBody>
          <a:bodyPr rtlCol="0" anchor="ctr">
            <a:noAutofit/>
          </a:bodyPr>
          <a:lstStyle/>
          <a:p>
            <a:pPr algn="ctr"/>
            <a:endParaRPr lang="en-US" sz="1200" b="1" dirty="0" smtClean="0"/>
          </a:p>
        </p:txBody>
      </p:sp>
      <p:graphicFrame>
        <p:nvGraphicFramePr>
          <p:cNvPr id="2" name="Diagram 1"/>
          <p:cNvGraphicFramePr/>
          <p:nvPr>
            <p:extLst>
              <p:ext uri="{D42A27DB-BD31-4B8C-83A1-F6EECF244321}">
                <p14:modId xmlns:p14="http://schemas.microsoft.com/office/powerpoint/2010/main" val="1727500997"/>
              </p:ext>
            </p:extLst>
          </p:nvPr>
        </p:nvGraphicFramePr>
        <p:xfrm>
          <a:off x="1219200" y="3048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p:cNvSpPr/>
          <p:nvPr/>
        </p:nvSpPr>
        <p:spPr>
          <a:xfrm>
            <a:off x="1219200" y="5410200"/>
            <a:ext cx="3200400" cy="838200"/>
          </a:xfrm>
          <a:prstGeom prst="rect">
            <a:avLst/>
          </a:prstGeom>
        </p:spPr>
        <p:txBody>
          <a:bodyPr rtlCol="0" anchor="ctr">
            <a:noAutofit/>
          </a:bodyPr>
          <a:lstStyle/>
          <a:p>
            <a:pPr algn="ctr"/>
            <a:r>
              <a:rPr lang="en-US" sz="3000" dirty="0" smtClean="0"/>
              <a:t>Yes, Continue</a:t>
            </a:r>
          </a:p>
        </p:txBody>
      </p:sp>
      <p:sp>
        <p:nvSpPr>
          <p:cNvPr id="24" name="Rectangle 23"/>
          <p:cNvSpPr/>
          <p:nvPr/>
        </p:nvSpPr>
        <p:spPr>
          <a:xfrm>
            <a:off x="1066800" y="5638800"/>
            <a:ext cx="2590800" cy="914400"/>
          </a:xfrm>
          <a:prstGeom prst="rect">
            <a:avLst/>
          </a:prstGeom>
        </p:spPr>
        <p:txBody>
          <a:bodyPr rtlCol="0" anchor="ctr">
            <a:noAutofit/>
          </a:bodyPr>
          <a:lstStyle/>
          <a:p>
            <a:pPr algn="ctr"/>
            <a:endParaRPr lang="en-US" sz="1200" b="1" dirty="0" smtClean="0"/>
          </a:p>
        </p:txBody>
      </p:sp>
      <p:sp>
        <p:nvSpPr>
          <p:cNvPr id="26" name="Rectangle 25"/>
          <p:cNvSpPr/>
          <p:nvPr/>
        </p:nvSpPr>
        <p:spPr>
          <a:xfrm>
            <a:off x="4800600" y="5410200"/>
            <a:ext cx="3200400" cy="838200"/>
          </a:xfrm>
          <a:prstGeom prst="rect">
            <a:avLst/>
          </a:prstGeom>
          <a:solidFill>
            <a:schemeClr val="accent5"/>
          </a:solidFill>
        </p:spPr>
        <p:txBody>
          <a:bodyPr rtlCol="0" anchor="ctr">
            <a:noAutofit/>
          </a:bodyPr>
          <a:lstStyle/>
          <a:p>
            <a:pPr algn="ctr"/>
            <a:endParaRPr lang="en-US" sz="1200" b="1" dirty="0" smtClean="0"/>
          </a:p>
        </p:txBody>
      </p:sp>
      <p:sp>
        <p:nvSpPr>
          <p:cNvPr id="27" name="Rectangle 26"/>
          <p:cNvSpPr/>
          <p:nvPr/>
        </p:nvSpPr>
        <p:spPr>
          <a:xfrm>
            <a:off x="4800600" y="5410200"/>
            <a:ext cx="3200400" cy="838200"/>
          </a:xfrm>
          <a:prstGeom prst="rect">
            <a:avLst/>
          </a:prstGeom>
        </p:spPr>
        <p:txBody>
          <a:bodyPr rtlCol="0" anchor="ctr">
            <a:noAutofit/>
          </a:bodyPr>
          <a:lstStyle/>
          <a:p>
            <a:pPr algn="ctr"/>
            <a:r>
              <a:rPr lang="en-US" sz="3000" dirty="0" smtClean="0"/>
              <a:t>No, Return</a:t>
            </a:r>
          </a:p>
        </p:txBody>
      </p:sp>
      <p:sp>
        <p:nvSpPr>
          <p:cNvPr id="29" name="Curved Up Arrow 28"/>
          <p:cNvSpPr/>
          <p:nvPr/>
        </p:nvSpPr>
        <p:spPr>
          <a:xfrm rot="16200000">
            <a:off x="6438900" y="3467100"/>
            <a:ext cx="4267200" cy="838200"/>
          </a:xfrm>
          <a:prstGeom prst="curvedUpArrow">
            <a:avLst/>
          </a:prstGeom>
          <a:solidFill>
            <a:schemeClr val="accent5"/>
          </a:solidFill>
        </p:spPr>
        <p:txBody>
          <a:bodyPr rtlCol="0" anchor="ctr">
            <a:noAutofit/>
          </a:bodyPr>
          <a:lstStyle/>
          <a:p>
            <a:pPr algn="ctr"/>
            <a:endParaRPr lang="en-US" sz="1200" b="1" dirty="0" smtClean="0"/>
          </a:p>
        </p:txBody>
      </p:sp>
      <p:sp>
        <p:nvSpPr>
          <p:cNvPr id="30" name="Up Arrow 29"/>
          <p:cNvSpPr/>
          <p:nvPr/>
        </p:nvSpPr>
        <p:spPr>
          <a:xfrm rot="10800000">
            <a:off x="2302148" y="61722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1" name="Up Arrow 30"/>
          <p:cNvSpPr/>
          <p:nvPr/>
        </p:nvSpPr>
        <p:spPr>
          <a:xfrm rot="10800000">
            <a:off x="3657600" y="49530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2" name="Up Arrow 31"/>
          <p:cNvSpPr/>
          <p:nvPr/>
        </p:nvSpPr>
        <p:spPr>
          <a:xfrm rot="10800000">
            <a:off x="4725060" y="4952999"/>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3930578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416308"/>
            <a:ext cx="7162800" cy="2677656"/>
          </a:xfrm>
          <a:prstGeom prst="rect">
            <a:avLst/>
          </a:prstGeom>
          <a:noFill/>
        </p:spPr>
        <p:txBody>
          <a:bodyPr wrap="square" rtlCol="0">
            <a:spAutoFit/>
          </a:bodyPr>
          <a:lstStyle/>
          <a:p>
            <a:endParaRPr lang="en-US" sz="2800" dirty="0" smtClean="0"/>
          </a:p>
          <a:p>
            <a:pPr marL="800100" lvl="1" indent="-342900">
              <a:buFont typeface="Arial" panose="020B0604020202020204" pitchFamily="34" charset="0"/>
              <a:buChar char="•"/>
            </a:pPr>
            <a:r>
              <a:rPr lang="en-US" sz="2800" dirty="0"/>
              <a:t>It’s too much data.</a:t>
            </a:r>
          </a:p>
          <a:p>
            <a:pPr lvl="1"/>
            <a:r>
              <a:rPr lang="en-US" sz="2800" dirty="0"/>
              <a:t>	We </a:t>
            </a:r>
            <a:r>
              <a:rPr lang="en-US" sz="2800" dirty="0">
                <a:solidFill>
                  <a:schemeClr val="accent5"/>
                </a:solidFill>
              </a:rPr>
              <a:t>don’t know where to start.</a:t>
            </a:r>
          </a:p>
          <a:p>
            <a:pPr lvl="1"/>
            <a:endParaRPr lang="en-US" sz="2800" dirty="0" smtClean="0"/>
          </a:p>
          <a:p>
            <a:pPr lvl="1"/>
            <a:endParaRPr lang="en-US" sz="2800" dirty="0" smtClean="0">
              <a:solidFill>
                <a:schemeClr val="accent5"/>
              </a:solidFill>
            </a:endParaRPr>
          </a:p>
          <a:p>
            <a:pPr marL="457200" indent="-457200" algn="l">
              <a:buAutoNum type="arabicPeriod"/>
            </a:pPr>
            <a:endParaRPr lang="en-US" sz="2800" dirty="0" smtClean="0"/>
          </a:p>
        </p:txBody>
      </p:sp>
      <p:pic>
        <p:nvPicPr>
          <p:cNvPr id="3076" name="Picture 4" descr="http://www.clker.com/cliparts/e/5/d/a/12387001401184200908Anonymous_Man_silhouette.svg.hi.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8353" y="1808380"/>
            <a:ext cx="1210447" cy="35067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436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416308"/>
            <a:ext cx="7162800" cy="4832092"/>
          </a:xfrm>
          <a:prstGeom prst="rect">
            <a:avLst/>
          </a:prstGeom>
          <a:noFill/>
        </p:spPr>
        <p:txBody>
          <a:bodyPr wrap="square" rtlCol="0">
            <a:spAutoFit/>
          </a:bodyPr>
          <a:lstStyle/>
          <a:p>
            <a:endParaRPr lang="en-US" sz="2800" dirty="0" smtClean="0"/>
          </a:p>
          <a:p>
            <a:pPr marL="800100" lvl="1" indent="-342900">
              <a:buFont typeface="Arial" panose="020B0604020202020204" pitchFamily="34" charset="0"/>
              <a:buChar char="•"/>
            </a:pPr>
            <a:r>
              <a:rPr lang="en-US" sz="2800" strike="sngStrike" dirty="0"/>
              <a:t>It’s too much data.</a:t>
            </a:r>
          </a:p>
          <a:p>
            <a:pPr lvl="1"/>
            <a:r>
              <a:rPr lang="en-US" sz="2800" strike="sngStrike" dirty="0"/>
              <a:t>	We </a:t>
            </a:r>
            <a:r>
              <a:rPr lang="en-US" sz="2800" strike="sngStrike" dirty="0">
                <a:solidFill>
                  <a:schemeClr val="accent5"/>
                </a:solidFill>
              </a:rPr>
              <a:t>don’t know where to start.</a:t>
            </a:r>
          </a:p>
          <a:p>
            <a:pPr lvl="1"/>
            <a:endParaRPr lang="en-US" sz="2800" dirty="0" smtClean="0"/>
          </a:p>
          <a:p>
            <a:pPr lvl="1"/>
            <a:r>
              <a:rPr lang="en-US" sz="2800" b="1" dirty="0" smtClean="0"/>
              <a:t>Have goals.</a:t>
            </a:r>
          </a:p>
          <a:p>
            <a:pPr lvl="1"/>
            <a:endParaRPr lang="en-US" sz="2800" dirty="0" smtClean="0"/>
          </a:p>
          <a:p>
            <a:pPr lvl="1"/>
            <a:r>
              <a:rPr lang="en-US" sz="2800" dirty="0" smtClean="0"/>
              <a:t>Start with the studies that will </a:t>
            </a:r>
          </a:p>
          <a:p>
            <a:pPr lvl="1"/>
            <a:r>
              <a:rPr lang="en-US" sz="2800" dirty="0" smtClean="0"/>
              <a:t>have the </a:t>
            </a:r>
            <a:r>
              <a:rPr lang="en-US" sz="2800" dirty="0" smtClean="0">
                <a:solidFill>
                  <a:schemeClr val="accent5"/>
                </a:solidFill>
              </a:rPr>
              <a:t>biggest impact,</a:t>
            </a:r>
            <a:r>
              <a:rPr lang="en-US" sz="2800" dirty="0" smtClean="0"/>
              <a:t> </a:t>
            </a:r>
          </a:p>
          <a:p>
            <a:pPr lvl="1"/>
            <a:r>
              <a:rPr lang="en-US" sz="2800" dirty="0"/>
              <a:t>t</a:t>
            </a:r>
            <a:r>
              <a:rPr lang="en-US" sz="2800" dirty="0" smtClean="0"/>
              <a:t>hat you can </a:t>
            </a:r>
            <a:r>
              <a:rPr lang="en-US" sz="2800" dirty="0" smtClean="0">
                <a:solidFill>
                  <a:schemeClr val="accent5"/>
                </a:solidFill>
              </a:rPr>
              <a:t>actually act on. </a:t>
            </a:r>
          </a:p>
          <a:p>
            <a:pPr lvl="1"/>
            <a:endParaRPr lang="en-US" sz="2800" dirty="0" smtClean="0">
              <a:solidFill>
                <a:schemeClr val="accent5"/>
              </a:solidFill>
            </a:endParaRPr>
          </a:p>
          <a:p>
            <a:pPr marL="457200" indent="-457200" algn="l">
              <a:buAutoNum type="arabicPeriod"/>
            </a:pPr>
            <a:endParaRPr lang="en-US" sz="2800" dirty="0" smtClean="0"/>
          </a:p>
        </p:txBody>
      </p:sp>
      <p:pic>
        <p:nvPicPr>
          <p:cNvPr id="3076" name="Picture 4" descr="http://www.clker.com/cliparts/e/5/d/a/12387001401184200908Anonymous_Man_silhouette.svg.hi.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8353" y="1808380"/>
            <a:ext cx="1210447" cy="35067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981200" y="1875044"/>
            <a:ext cx="6858000" cy="906309"/>
          </a:xfrm>
          <a:prstGeom prst="rect">
            <a:avLst/>
          </a:prstGeom>
          <a:solidFill>
            <a:schemeClr val="bg1">
              <a:alpha val="69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2234660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219200"/>
            <a:ext cx="7162800" cy="1815882"/>
          </a:xfrm>
          <a:prstGeom prst="rect">
            <a:avLst/>
          </a:prstGeom>
          <a:noFill/>
        </p:spPr>
        <p:txBody>
          <a:bodyPr wrap="square" rtlCol="0">
            <a:spAutoFit/>
          </a:bodyPr>
          <a:lstStyle/>
          <a:p>
            <a:endParaRPr lang="en-US" sz="2800" dirty="0" smtClean="0"/>
          </a:p>
          <a:p>
            <a:pPr marL="914400" lvl="1" indent="-457200">
              <a:buFont typeface="Arial" panose="020B0604020202020204" pitchFamily="34" charset="0"/>
              <a:buChar char="•"/>
            </a:pPr>
            <a:r>
              <a:rPr lang="en-US" sz="2800" dirty="0"/>
              <a:t>We can’t get the $$ for </a:t>
            </a:r>
            <a:r>
              <a:rPr lang="en-US" sz="2800" dirty="0">
                <a:solidFill>
                  <a:schemeClr val="accent5"/>
                </a:solidFill>
              </a:rPr>
              <a:t>headcount </a:t>
            </a:r>
            <a:r>
              <a:rPr lang="en-US" sz="2800" dirty="0"/>
              <a:t>or </a:t>
            </a:r>
            <a:r>
              <a:rPr lang="en-US" sz="2800" dirty="0">
                <a:solidFill>
                  <a:schemeClr val="accent5"/>
                </a:solidFill>
              </a:rPr>
              <a:t>tools.</a:t>
            </a:r>
            <a:endParaRPr lang="en-US" sz="2800" dirty="0" smtClean="0">
              <a:solidFill>
                <a:schemeClr val="accent5"/>
              </a:solidFill>
            </a:endParaRPr>
          </a:p>
          <a:p>
            <a:pPr marL="914400" lvl="1" indent="-457200">
              <a:buFont typeface="Arial" panose="020B0604020202020204" pitchFamily="34" charset="0"/>
              <a:buChar char="•"/>
            </a:pPr>
            <a:endParaRPr lang="en-US" sz="2800" dirty="0">
              <a:solidFill>
                <a:schemeClr val="accent5"/>
              </a:solidFill>
            </a:endParaRPr>
          </a:p>
        </p:txBody>
      </p:sp>
      <p:pic>
        <p:nvPicPr>
          <p:cNvPr id="3078"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377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219200"/>
            <a:ext cx="7162800" cy="4401205"/>
          </a:xfrm>
          <a:prstGeom prst="rect">
            <a:avLst/>
          </a:prstGeom>
          <a:noFill/>
        </p:spPr>
        <p:txBody>
          <a:bodyPr wrap="square" rtlCol="0">
            <a:spAutoFit/>
          </a:bodyPr>
          <a:lstStyle/>
          <a:p>
            <a:endParaRPr lang="en-US" sz="2800" dirty="0" smtClean="0"/>
          </a:p>
          <a:p>
            <a:pPr marL="914400" lvl="1" indent="-457200">
              <a:buFont typeface="Arial" panose="020B0604020202020204" pitchFamily="34" charset="0"/>
              <a:buChar char="•"/>
            </a:pPr>
            <a:r>
              <a:rPr lang="en-US" sz="2800" strike="sngStrike" dirty="0"/>
              <a:t>We can’t get the $$ for </a:t>
            </a:r>
            <a:r>
              <a:rPr lang="en-US" sz="2800" strike="sngStrike" dirty="0">
                <a:solidFill>
                  <a:schemeClr val="accent5"/>
                </a:solidFill>
              </a:rPr>
              <a:t>headcount </a:t>
            </a:r>
            <a:r>
              <a:rPr lang="en-US" sz="2800" strike="sngStrike" dirty="0"/>
              <a:t>or </a:t>
            </a:r>
            <a:r>
              <a:rPr lang="en-US" sz="2800" strike="sngStrike" dirty="0">
                <a:solidFill>
                  <a:schemeClr val="accent5"/>
                </a:solidFill>
              </a:rPr>
              <a:t>tools.</a:t>
            </a:r>
            <a:endParaRPr lang="en-US" sz="2800" strike="sngStrike" dirty="0" smtClean="0">
              <a:solidFill>
                <a:schemeClr val="accent5"/>
              </a:solidFill>
            </a:endParaRPr>
          </a:p>
          <a:p>
            <a:pPr marL="914400" lvl="1" indent="-457200">
              <a:buFont typeface="Arial" panose="020B0604020202020204" pitchFamily="34" charset="0"/>
              <a:buChar char="•"/>
            </a:pPr>
            <a:endParaRPr lang="en-US" sz="2800" dirty="0">
              <a:solidFill>
                <a:schemeClr val="accent5"/>
              </a:solidFill>
            </a:endParaRPr>
          </a:p>
          <a:p>
            <a:pPr lvl="1"/>
            <a:r>
              <a:rPr lang="en-US" sz="2800" b="1" dirty="0" smtClean="0"/>
              <a:t>Track your value.</a:t>
            </a:r>
          </a:p>
          <a:p>
            <a:pPr lvl="1"/>
            <a:endParaRPr lang="en-US" sz="2800" dirty="0" smtClean="0"/>
          </a:p>
          <a:p>
            <a:pPr lvl="1"/>
            <a:r>
              <a:rPr lang="en-US" sz="2800" dirty="0" smtClean="0"/>
              <a:t>Data is about </a:t>
            </a:r>
            <a:r>
              <a:rPr lang="en-US" sz="2800" dirty="0" smtClean="0">
                <a:solidFill>
                  <a:schemeClr val="accent5"/>
                </a:solidFill>
              </a:rPr>
              <a:t>feedback loops</a:t>
            </a:r>
            <a:r>
              <a:rPr lang="en-US" sz="2800" dirty="0" smtClean="0"/>
              <a:t>. </a:t>
            </a:r>
          </a:p>
          <a:p>
            <a:pPr lvl="1"/>
            <a:r>
              <a:rPr lang="en-US" sz="2800" dirty="0" smtClean="0"/>
              <a:t>We are not exempt. </a:t>
            </a:r>
          </a:p>
          <a:p>
            <a:pPr lvl="1"/>
            <a:r>
              <a:rPr lang="en-US" sz="2800" dirty="0" smtClean="0"/>
              <a:t>Asses your </a:t>
            </a:r>
            <a:r>
              <a:rPr lang="en-US" sz="2800" dirty="0" smtClean="0">
                <a:solidFill>
                  <a:schemeClr val="accent5"/>
                </a:solidFill>
              </a:rPr>
              <a:t>team’s effectiveness</a:t>
            </a:r>
          </a:p>
          <a:p>
            <a:pPr lvl="1"/>
            <a:r>
              <a:rPr lang="en-US" sz="2800" dirty="0"/>
              <a:t>a</a:t>
            </a:r>
            <a:r>
              <a:rPr lang="en-US" sz="2800" dirty="0" smtClean="0"/>
              <a:t>t </a:t>
            </a:r>
            <a:r>
              <a:rPr lang="en-US" sz="2800" dirty="0" smtClean="0">
                <a:solidFill>
                  <a:schemeClr val="accent5"/>
                </a:solidFill>
              </a:rPr>
              <a:t>meeting your goal</a:t>
            </a:r>
            <a:r>
              <a:rPr lang="en-US" sz="2800" dirty="0" smtClean="0"/>
              <a:t>.</a:t>
            </a:r>
          </a:p>
        </p:txBody>
      </p:sp>
      <p:sp>
        <p:nvSpPr>
          <p:cNvPr id="6" name="Rectangle 5"/>
          <p:cNvSpPr/>
          <p:nvPr/>
        </p:nvSpPr>
        <p:spPr>
          <a:xfrm>
            <a:off x="2133600" y="1686027"/>
            <a:ext cx="6858000" cy="906309"/>
          </a:xfrm>
          <a:prstGeom prst="rect">
            <a:avLst/>
          </a:prstGeom>
          <a:solidFill>
            <a:schemeClr val="bg1">
              <a:alpha val="68000"/>
            </a:schemeClr>
          </a:solidFill>
        </p:spPr>
        <p:txBody>
          <a:bodyPr rtlCol="0" anchor="ctr">
            <a:noAutofit/>
          </a:bodyPr>
          <a:lstStyle/>
          <a:p>
            <a:pPr algn="ctr"/>
            <a:endParaRPr lang="en-US" sz="1200" b="1" dirty="0" smtClean="0"/>
          </a:p>
        </p:txBody>
      </p:sp>
      <p:pic>
        <p:nvPicPr>
          <p:cNvPr id="3078"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402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4031873"/>
          </a:xfrm>
          <a:prstGeom prst="rect">
            <a:avLst/>
          </a:prstGeom>
        </p:spPr>
        <p:txBody>
          <a:bodyPr wrap="square">
            <a:spAutoFit/>
          </a:bodyPr>
          <a:lstStyle/>
          <a:p>
            <a:r>
              <a:rPr lang="en-US" sz="5400" dirty="0"/>
              <a:t>Use </a:t>
            </a:r>
            <a:r>
              <a:rPr lang="en-US" sz="5400" dirty="0">
                <a:solidFill>
                  <a:schemeClr val="accent5"/>
                </a:solidFill>
              </a:rPr>
              <a:t>data</a:t>
            </a:r>
            <a:r>
              <a:rPr lang="en-US" sz="5400" dirty="0"/>
              <a:t> </a:t>
            </a:r>
            <a:r>
              <a:rPr lang="en-US" sz="5400" dirty="0" smtClean="0"/>
              <a:t/>
            </a:r>
            <a:br>
              <a:rPr lang="en-US" sz="5400" dirty="0" smtClean="0"/>
            </a:br>
            <a:endParaRPr lang="en-US" sz="2400" dirty="0"/>
          </a:p>
          <a:p>
            <a:r>
              <a:rPr lang="en-US" sz="5400" dirty="0" smtClean="0"/>
              <a:t>To </a:t>
            </a:r>
            <a:r>
              <a:rPr lang="en-US" sz="5400" dirty="0"/>
              <a:t>discover </a:t>
            </a:r>
            <a:r>
              <a:rPr lang="en-US" sz="5400" dirty="0" smtClean="0">
                <a:solidFill>
                  <a:schemeClr val="accent5"/>
                </a:solidFill>
              </a:rPr>
              <a:t>truths</a:t>
            </a:r>
          </a:p>
          <a:p>
            <a:endParaRPr lang="en-US" sz="2400" dirty="0"/>
          </a:p>
          <a:p>
            <a:endParaRPr lang="en-US" sz="6000" dirty="0">
              <a:solidFill>
                <a:schemeClr val="accent5"/>
              </a:solidFill>
            </a:endParaRPr>
          </a:p>
          <a:p>
            <a:endParaRPr lang="en-US" sz="2000" dirty="0">
              <a:solidFill>
                <a:schemeClr val="accent5"/>
              </a:solidFill>
            </a:endParaRPr>
          </a:p>
          <a:p>
            <a:endParaRPr lang="en-US" sz="2000" dirty="0"/>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227" y="1524000"/>
            <a:ext cx="729049" cy="83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071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5416868"/>
          </a:xfrm>
          <a:prstGeom prst="rect">
            <a:avLst/>
          </a:prstGeom>
        </p:spPr>
        <p:txBody>
          <a:bodyPr wrap="square">
            <a:spAutoFit/>
          </a:bodyPr>
          <a:lstStyle/>
          <a:p>
            <a:r>
              <a:rPr lang="en-US" sz="5400" dirty="0"/>
              <a:t>Use </a:t>
            </a:r>
            <a:r>
              <a:rPr lang="en-US" sz="5400" dirty="0">
                <a:solidFill>
                  <a:schemeClr val="accent5"/>
                </a:solidFill>
              </a:rPr>
              <a:t>data</a:t>
            </a:r>
            <a:r>
              <a:rPr lang="en-US" sz="5400" dirty="0"/>
              <a:t> </a:t>
            </a:r>
            <a:r>
              <a:rPr lang="en-US" sz="5400" dirty="0" smtClean="0"/>
              <a:t/>
            </a:r>
            <a:br>
              <a:rPr lang="en-US" sz="5400" dirty="0" smtClean="0"/>
            </a:br>
            <a:endParaRPr lang="en-US" sz="2400" dirty="0"/>
          </a:p>
          <a:p>
            <a:r>
              <a:rPr lang="en-US" sz="5400" dirty="0" smtClean="0"/>
              <a:t>To </a:t>
            </a:r>
            <a:r>
              <a:rPr lang="en-US" sz="5400" dirty="0"/>
              <a:t>discover </a:t>
            </a:r>
            <a:r>
              <a:rPr lang="en-US" sz="5400" dirty="0" smtClean="0">
                <a:solidFill>
                  <a:schemeClr val="accent5"/>
                </a:solidFill>
              </a:rPr>
              <a:t>truths</a:t>
            </a:r>
          </a:p>
          <a:p>
            <a:endParaRPr lang="en-US" sz="2400" dirty="0"/>
          </a:p>
          <a:p>
            <a:r>
              <a:rPr lang="en-US" sz="5400" dirty="0" smtClean="0"/>
              <a:t>That </a:t>
            </a:r>
            <a:r>
              <a:rPr lang="en-US" sz="5400" dirty="0"/>
              <a:t>cause </a:t>
            </a:r>
            <a:r>
              <a:rPr lang="en-US" sz="5400" dirty="0" smtClean="0">
                <a:solidFill>
                  <a:schemeClr val="accent5"/>
                </a:solidFill>
              </a:rPr>
              <a:t>changes</a:t>
            </a:r>
            <a:br>
              <a:rPr lang="en-US" sz="5400" dirty="0" smtClean="0">
                <a:solidFill>
                  <a:schemeClr val="accent5"/>
                </a:solidFill>
              </a:rPr>
            </a:br>
            <a:endParaRPr lang="en-US" sz="2400" dirty="0">
              <a:solidFill>
                <a:schemeClr val="accent5"/>
              </a:solidFill>
            </a:endParaRPr>
          </a:p>
          <a:p>
            <a:pPr marL="800100" lvl="1" indent="-342900">
              <a:buFont typeface="Arial" panose="020B0604020202020204" pitchFamily="34" charset="0"/>
              <a:buChar char="•"/>
            </a:pPr>
            <a:r>
              <a:rPr lang="en-US" sz="2400" dirty="0" smtClean="0"/>
              <a:t>Our </a:t>
            </a:r>
            <a:r>
              <a:rPr lang="en-US" sz="2400" dirty="0"/>
              <a:t>KPIs incent people to act in </a:t>
            </a:r>
            <a:r>
              <a:rPr lang="en-US" sz="2400" dirty="0">
                <a:solidFill>
                  <a:schemeClr val="accent5"/>
                </a:solidFill>
              </a:rPr>
              <a:t>useless ways</a:t>
            </a:r>
            <a:r>
              <a:rPr lang="en-US" sz="2400" dirty="0" smtClean="0">
                <a:solidFill>
                  <a:schemeClr val="accent5"/>
                </a:solidFill>
              </a:rPr>
              <a:t>.</a:t>
            </a:r>
          </a:p>
          <a:p>
            <a:pPr marL="800100" lvl="1" indent="-342900">
              <a:buFont typeface="Arial" panose="020B0604020202020204" pitchFamily="34" charset="0"/>
              <a:buChar char="•"/>
            </a:pPr>
            <a:r>
              <a:rPr lang="en-US" sz="2400" dirty="0"/>
              <a:t>Standalone data studies are </a:t>
            </a:r>
            <a:r>
              <a:rPr lang="en-US" sz="2400" dirty="0">
                <a:solidFill>
                  <a:schemeClr val="accent5"/>
                </a:solidFill>
              </a:rPr>
              <a:t>rarely actionable.</a:t>
            </a:r>
          </a:p>
          <a:p>
            <a:pPr lvl="1"/>
            <a:endParaRPr lang="en-US" sz="2400" dirty="0">
              <a:solidFill>
                <a:schemeClr val="accent5"/>
              </a:solidFill>
            </a:endParaRPr>
          </a:p>
          <a:p>
            <a:endParaRPr lang="en-US" sz="2000" dirty="0">
              <a:solidFill>
                <a:schemeClr val="accent5"/>
              </a:solidFill>
            </a:endParaRPr>
          </a:p>
          <a:p>
            <a:endParaRPr lang="en-US" sz="2000" dirty="0"/>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227" y="1524000"/>
            <a:ext cx="729049" cy="839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9050"/>
            <a:ext cx="7696200" cy="2560976"/>
          </a:xfrm>
          <a:prstGeom prst="rect">
            <a:avLst/>
          </a:prstGeom>
          <a:solidFill>
            <a:schemeClr val="bg1">
              <a:alpha val="50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1543964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914918"/>
            <a:ext cx="1326004" cy="1323439"/>
          </a:xfrm>
          <a:prstGeom prst="rect">
            <a:avLst/>
          </a:prstGeom>
          <a:noFill/>
        </p:spPr>
        <p:txBody>
          <a:bodyPr wrap="none" rtlCol="0">
            <a:spAutoFit/>
          </a:bodyPr>
          <a:lstStyle/>
          <a:p>
            <a:pPr algn="l"/>
            <a:r>
              <a:rPr lang="en-US" sz="8000" dirty="0" smtClean="0">
                <a:latin typeface="+mn-lt"/>
                <a:ea typeface="+mn-ea"/>
              </a:rPr>
              <a:t>#1</a:t>
            </a:r>
          </a:p>
        </p:txBody>
      </p:sp>
      <p:pic>
        <p:nvPicPr>
          <p:cNvPr id="1032" name="Picture 8" descr="http://ontwoshores.com/wp-content/uploads/2013/09/Money_Down_The_Toi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6096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13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52600"/>
            <a:ext cx="3886200" cy="4419600"/>
          </a:xfrm>
          <a:prstGeom prst="rect">
            <a:avLst/>
          </a:prstGeom>
          <a:solidFill>
            <a:schemeClr val="tx1"/>
          </a:solidFill>
        </p:spPr>
        <p:txBody>
          <a:bodyPr rtlCol="0" anchor="ctr">
            <a:noAutofit/>
          </a:bodyPr>
          <a:lstStyle/>
          <a:p>
            <a:pPr algn="ctr"/>
            <a:endParaRPr lang="en-US" sz="1200" b="1" u="sng" dirty="0" smtClean="0"/>
          </a:p>
        </p:txBody>
      </p:sp>
      <p:sp>
        <p:nvSpPr>
          <p:cNvPr id="4" name="Rectangle 3"/>
          <p:cNvSpPr/>
          <p:nvPr/>
        </p:nvSpPr>
        <p:spPr>
          <a:xfrm>
            <a:off x="838200" y="4076700"/>
            <a:ext cx="457200" cy="1790700"/>
          </a:xfrm>
          <a:prstGeom prst="rect">
            <a:avLst/>
          </a:prstGeom>
          <a:solidFill>
            <a:schemeClr val="accent5"/>
          </a:solidFill>
        </p:spPr>
        <p:txBody>
          <a:bodyPr rtlCol="0" anchor="ctr">
            <a:noAutofit/>
          </a:bodyPr>
          <a:lstStyle/>
          <a:p>
            <a:pPr algn="ctr"/>
            <a:endParaRPr lang="en-US" sz="1200" b="1" dirty="0" smtClean="0"/>
          </a:p>
        </p:txBody>
      </p:sp>
      <p:sp>
        <p:nvSpPr>
          <p:cNvPr id="5" name="Rectangle 4"/>
          <p:cNvSpPr/>
          <p:nvPr/>
        </p:nvSpPr>
        <p:spPr>
          <a:xfrm>
            <a:off x="1447800" y="3479800"/>
            <a:ext cx="457200" cy="2387600"/>
          </a:xfrm>
          <a:prstGeom prst="rect">
            <a:avLst/>
          </a:prstGeom>
          <a:solidFill>
            <a:schemeClr val="accent5"/>
          </a:solidFill>
        </p:spPr>
        <p:txBody>
          <a:bodyPr rtlCol="0" anchor="ctr">
            <a:noAutofit/>
          </a:bodyPr>
          <a:lstStyle/>
          <a:p>
            <a:pPr algn="ctr"/>
            <a:endParaRPr lang="en-US" sz="1200" b="1" dirty="0" smtClean="0"/>
          </a:p>
        </p:txBody>
      </p:sp>
      <p:sp>
        <p:nvSpPr>
          <p:cNvPr id="6" name="Rectangle 5"/>
          <p:cNvSpPr/>
          <p:nvPr/>
        </p:nvSpPr>
        <p:spPr>
          <a:xfrm>
            <a:off x="2133600" y="2286000"/>
            <a:ext cx="457200" cy="3581400"/>
          </a:xfrm>
          <a:prstGeom prst="rect">
            <a:avLst/>
          </a:prstGeom>
          <a:solidFill>
            <a:schemeClr val="accent5"/>
          </a:solidFill>
        </p:spPr>
        <p:txBody>
          <a:bodyPr rtlCol="0" anchor="ctr">
            <a:noAutofit/>
          </a:bodyPr>
          <a:lstStyle/>
          <a:p>
            <a:pPr algn="ctr"/>
            <a:endParaRPr lang="en-US" sz="1200" b="1" dirty="0" smtClean="0"/>
          </a:p>
        </p:txBody>
      </p:sp>
      <p:sp>
        <p:nvSpPr>
          <p:cNvPr id="7" name="Rectangle 6"/>
          <p:cNvSpPr/>
          <p:nvPr/>
        </p:nvSpPr>
        <p:spPr>
          <a:xfrm>
            <a:off x="2819400" y="2982383"/>
            <a:ext cx="457200" cy="2885017"/>
          </a:xfrm>
          <a:prstGeom prst="rect">
            <a:avLst/>
          </a:prstGeom>
          <a:solidFill>
            <a:schemeClr val="accent5"/>
          </a:solidFill>
        </p:spPr>
        <p:txBody>
          <a:bodyPr rtlCol="0" anchor="ctr">
            <a:noAutofit/>
          </a:bodyPr>
          <a:lstStyle/>
          <a:p>
            <a:pPr algn="ctr"/>
            <a:endParaRPr lang="en-US" sz="1200" b="1" dirty="0" smtClean="0"/>
          </a:p>
        </p:txBody>
      </p:sp>
      <p:sp>
        <p:nvSpPr>
          <p:cNvPr id="8" name="Rectangle 7"/>
          <p:cNvSpPr/>
          <p:nvPr/>
        </p:nvSpPr>
        <p:spPr>
          <a:xfrm>
            <a:off x="3505200" y="3479800"/>
            <a:ext cx="457200" cy="2387600"/>
          </a:xfrm>
          <a:prstGeom prst="rect">
            <a:avLst/>
          </a:prstGeom>
          <a:solidFill>
            <a:schemeClr val="accent5"/>
          </a:solidFill>
        </p:spPr>
        <p:txBody>
          <a:bodyPr rtlCol="0" anchor="ctr">
            <a:noAutofit/>
          </a:bodyPr>
          <a:lstStyle/>
          <a:p>
            <a:pPr algn="ctr"/>
            <a:endParaRPr lang="en-US" sz="1200" b="1" dirty="0" smtClean="0"/>
          </a:p>
        </p:txBody>
      </p:sp>
      <p:sp>
        <p:nvSpPr>
          <p:cNvPr id="9" name="Rectangle 8"/>
          <p:cNvSpPr/>
          <p:nvPr/>
        </p:nvSpPr>
        <p:spPr>
          <a:xfrm>
            <a:off x="4800600" y="1752600"/>
            <a:ext cx="3886200" cy="4419600"/>
          </a:xfrm>
          <a:prstGeom prst="rect">
            <a:avLst/>
          </a:prstGeom>
          <a:solidFill>
            <a:schemeClr val="tx1"/>
          </a:solidFill>
        </p:spPr>
        <p:txBody>
          <a:bodyPr rtlCol="0" anchor="ctr">
            <a:noAutofit/>
          </a:bodyPr>
          <a:lstStyle/>
          <a:p>
            <a:pPr algn="ctr"/>
            <a:endParaRPr lang="en-US" sz="1200" b="1" u="sng" dirty="0" smtClean="0"/>
          </a:p>
        </p:txBody>
      </p:sp>
      <p:sp>
        <p:nvSpPr>
          <p:cNvPr id="10" name="Rectangle 9"/>
          <p:cNvSpPr/>
          <p:nvPr/>
        </p:nvSpPr>
        <p:spPr>
          <a:xfrm>
            <a:off x="5181600" y="4764405"/>
            <a:ext cx="457200" cy="1102995"/>
          </a:xfrm>
          <a:prstGeom prst="rect">
            <a:avLst/>
          </a:prstGeom>
          <a:solidFill>
            <a:schemeClr val="accent5"/>
          </a:solidFill>
        </p:spPr>
        <p:txBody>
          <a:bodyPr rtlCol="0" anchor="ctr">
            <a:noAutofit/>
          </a:bodyPr>
          <a:lstStyle/>
          <a:p>
            <a:pPr algn="ctr"/>
            <a:endParaRPr lang="en-US" sz="1200" b="1" dirty="0" smtClean="0"/>
          </a:p>
        </p:txBody>
      </p:sp>
      <p:sp>
        <p:nvSpPr>
          <p:cNvPr id="11" name="Rectangle 10"/>
          <p:cNvSpPr/>
          <p:nvPr/>
        </p:nvSpPr>
        <p:spPr>
          <a:xfrm>
            <a:off x="5791200" y="4543806"/>
            <a:ext cx="457200" cy="1323594"/>
          </a:xfrm>
          <a:prstGeom prst="rect">
            <a:avLst/>
          </a:prstGeom>
          <a:solidFill>
            <a:schemeClr val="accent5"/>
          </a:solidFill>
        </p:spPr>
        <p:txBody>
          <a:bodyPr rtlCol="0" anchor="ctr">
            <a:noAutofit/>
          </a:bodyPr>
          <a:lstStyle/>
          <a:p>
            <a:pPr algn="ctr"/>
            <a:endParaRPr lang="en-US" sz="1200" b="1" dirty="0" smtClean="0"/>
          </a:p>
        </p:txBody>
      </p:sp>
      <p:sp>
        <p:nvSpPr>
          <p:cNvPr id="12" name="Rectangle 11"/>
          <p:cNvSpPr/>
          <p:nvPr/>
        </p:nvSpPr>
        <p:spPr>
          <a:xfrm>
            <a:off x="6477000" y="3661410"/>
            <a:ext cx="457200" cy="2205990"/>
          </a:xfrm>
          <a:prstGeom prst="rect">
            <a:avLst/>
          </a:prstGeom>
          <a:solidFill>
            <a:schemeClr val="accent5"/>
          </a:solidFill>
        </p:spPr>
        <p:txBody>
          <a:bodyPr rtlCol="0" anchor="ctr">
            <a:noAutofit/>
          </a:bodyPr>
          <a:lstStyle/>
          <a:p>
            <a:pPr algn="ctr"/>
            <a:endParaRPr lang="en-US" sz="1200" b="1" dirty="0" smtClean="0"/>
          </a:p>
        </p:txBody>
      </p:sp>
      <p:sp>
        <p:nvSpPr>
          <p:cNvPr id="13" name="Rectangle 12"/>
          <p:cNvSpPr/>
          <p:nvPr/>
        </p:nvSpPr>
        <p:spPr>
          <a:xfrm>
            <a:off x="7162800" y="3551110"/>
            <a:ext cx="457200" cy="2316290"/>
          </a:xfrm>
          <a:prstGeom prst="rect">
            <a:avLst/>
          </a:prstGeom>
          <a:solidFill>
            <a:schemeClr val="accent5"/>
          </a:solidFill>
        </p:spPr>
        <p:txBody>
          <a:bodyPr rtlCol="0" anchor="ctr">
            <a:noAutofit/>
          </a:bodyPr>
          <a:lstStyle/>
          <a:p>
            <a:pPr algn="ctr"/>
            <a:endParaRPr lang="en-US" sz="1200" b="1" dirty="0" smtClean="0"/>
          </a:p>
        </p:txBody>
      </p:sp>
      <p:sp>
        <p:nvSpPr>
          <p:cNvPr id="14" name="Rectangle 13"/>
          <p:cNvSpPr/>
          <p:nvPr/>
        </p:nvSpPr>
        <p:spPr>
          <a:xfrm>
            <a:off x="7848600" y="4102608"/>
            <a:ext cx="457200" cy="1764792"/>
          </a:xfrm>
          <a:prstGeom prst="rect">
            <a:avLst/>
          </a:prstGeom>
          <a:solidFill>
            <a:schemeClr val="accent5"/>
          </a:solidFill>
        </p:spPr>
        <p:txBody>
          <a:bodyPr rtlCol="0" anchor="ctr">
            <a:noAutofit/>
          </a:bodyPr>
          <a:lstStyle/>
          <a:p>
            <a:pPr algn="ctr"/>
            <a:endParaRPr lang="en-US" sz="1200" b="1" dirty="0" smtClean="0"/>
          </a:p>
        </p:txBody>
      </p:sp>
      <p:sp>
        <p:nvSpPr>
          <p:cNvPr id="3" name="TextBox 2"/>
          <p:cNvSpPr txBox="1"/>
          <p:nvPr/>
        </p:nvSpPr>
        <p:spPr>
          <a:xfrm>
            <a:off x="2000190" y="247471"/>
            <a:ext cx="800219" cy="1200329"/>
          </a:xfrm>
          <a:prstGeom prst="rect">
            <a:avLst/>
          </a:prstGeom>
          <a:noFill/>
        </p:spPr>
        <p:txBody>
          <a:bodyPr wrap="none" rtlCol="0">
            <a:spAutoFit/>
          </a:bodyPr>
          <a:lstStyle/>
          <a:p>
            <a:pPr algn="l"/>
            <a:r>
              <a:rPr lang="en-US" sz="7200" dirty="0"/>
              <a:t>A</a:t>
            </a:r>
            <a:endParaRPr lang="en-US" sz="7200" dirty="0" smtClean="0"/>
          </a:p>
        </p:txBody>
      </p:sp>
      <p:sp>
        <p:nvSpPr>
          <p:cNvPr id="25" name="TextBox 24"/>
          <p:cNvSpPr txBox="1"/>
          <p:nvPr/>
        </p:nvSpPr>
        <p:spPr>
          <a:xfrm>
            <a:off x="6381690" y="247471"/>
            <a:ext cx="800219" cy="1200329"/>
          </a:xfrm>
          <a:prstGeom prst="rect">
            <a:avLst/>
          </a:prstGeom>
          <a:noFill/>
        </p:spPr>
        <p:txBody>
          <a:bodyPr wrap="none" rtlCol="0">
            <a:spAutoFit/>
          </a:bodyPr>
          <a:lstStyle/>
          <a:p>
            <a:pPr algn="l"/>
            <a:r>
              <a:rPr lang="en-US" sz="7200" dirty="0" smtClean="0"/>
              <a:t>B</a:t>
            </a:r>
          </a:p>
        </p:txBody>
      </p:sp>
    </p:spTree>
    <p:extLst>
      <p:ext uri="{BB962C8B-B14F-4D97-AF65-F5344CB8AC3E}">
        <p14:creationId xmlns:p14="http://schemas.microsoft.com/office/powerpoint/2010/main" val="1192539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52600"/>
            <a:ext cx="3886200" cy="4419600"/>
          </a:xfrm>
          <a:prstGeom prst="rect">
            <a:avLst/>
          </a:prstGeom>
          <a:solidFill>
            <a:schemeClr val="tx1"/>
          </a:solidFill>
        </p:spPr>
        <p:txBody>
          <a:bodyPr rtlCol="0" anchor="ctr">
            <a:noAutofit/>
          </a:bodyPr>
          <a:lstStyle/>
          <a:p>
            <a:pPr algn="ctr"/>
            <a:endParaRPr lang="en-US" sz="1200" b="1" u="sng" dirty="0" smtClean="0"/>
          </a:p>
        </p:txBody>
      </p:sp>
      <p:sp>
        <p:nvSpPr>
          <p:cNvPr id="4" name="Rectangle 3"/>
          <p:cNvSpPr/>
          <p:nvPr/>
        </p:nvSpPr>
        <p:spPr>
          <a:xfrm>
            <a:off x="838200" y="4076700"/>
            <a:ext cx="457200" cy="1790700"/>
          </a:xfrm>
          <a:prstGeom prst="rect">
            <a:avLst/>
          </a:prstGeom>
          <a:solidFill>
            <a:schemeClr val="accent5"/>
          </a:solidFill>
        </p:spPr>
        <p:txBody>
          <a:bodyPr rtlCol="0" anchor="ctr">
            <a:noAutofit/>
          </a:bodyPr>
          <a:lstStyle/>
          <a:p>
            <a:pPr algn="ctr"/>
            <a:endParaRPr lang="en-US" sz="1200" b="1" dirty="0" smtClean="0"/>
          </a:p>
        </p:txBody>
      </p:sp>
      <p:sp>
        <p:nvSpPr>
          <p:cNvPr id="5" name="Rectangle 4"/>
          <p:cNvSpPr/>
          <p:nvPr/>
        </p:nvSpPr>
        <p:spPr>
          <a:xfrm>
            <a:off x="1447800" y="3479800"/>
            <a:ext cx="457200" cy="2387600"/>
          </a:xfrm>
          <a:prstGeom prst="rect">
            <a:avLst/>
          </a:prstGeom>
          <a:solidFill>
            <a:schemeClr val="accent5"/>
          </a:solidFill>
        </p:spPr>
        <p:txBody>
          <a:bodyPr rtlCol="0" anchor="ctr">
            <a:noAutofit/>
          </a:bodyPr>
          <a:lstStyle/>
          <a:p>
            <a:pPr algn="ctr"/>
            <a:endParaRPr lang="en-US" sz="1200" b="1" dirty="0" smtClean="0"/>
          </a:p>
        </p:txBody>
      </p:sp>
      <p:sp>
        <p:nvSpPr>
          <p:cNvPr id="6" name="Rectangle 5"/>
          <p:cNvSpPr/>
          <p:nvPr/>
        </p:nvSpPr>
        <p:spPr>
          <a:xfrm>
            <a:off x="2133600" y="2286000"/>
            <a:ext cx="457200" cy="3581400"/>
          </a:xfrm>
          <a:prstGeom prst="rect">
            <a:avLst/>
          </a:prstGeom>
          <a:solidFill>
            <a:schemeClr val="accent5"/>
          </a:solidFill>
        </p:spPr>
        <p:txBody>
          <a:bodyPr rtlCol="0" anchor="ctr">
            <a:noAutofit/>
          </a:bodyPr>
          <a:lstStyle/>
          <a:p>
            <a:pPr algn="ctr"/>
            <a:endParaRPr lang="en-US" sz="1200" b="1" dirty="0" smtClean="0"/>
          </a:p>
        </p:txBody>
      </p:sp>
      <p:sp>
        <p:nvSpPr>
          <p:cNvPr id="7" name="Rectangle 6"/>
          <p:cNvSpPr/>
          <p:nvPr/>
        </p:nvSpPr>
        <p:spPr>
          <a:xfrm>
            <a:off x="2819400" y="2982383"/>
            <a:ext cx="457200" cy="2885017"/>
          </a:xfrm>
          <a:prstGeom prst="rect">
            <a:avLst/>
          </a:prstGeom>
          <a:solidFill>
            <a:schemeClr val="accent5"/>
          </a:solidFill>
        </p:spPr>
        <p:txBody>
          <a:bodyPr rtlCol="0" anchor="ctr">
            <a:noAutofit/>
          </a:bodyPr>
          <a:lstStyle/>
          <a:p>
            <a:pPr algn="ctr"/>
            <a:endParaRPr lang="en-US" sz="1200" b="1" dirty="0" smtClean="0"/>
          </a:p>
        </p:txBody>
      </p:sp>
      <p:sp>
        <p:nvSpPr>
          <p:cNvPr id="8" name="Rectangle 7"/>
          <p:cNvSpPr/>
          <p:nvPr/>
        </p:nvSpPr>
        <p:spPr>
          <a:xfrm>
            <a:off x="3505200" y="3479800"/>
            <a:ext cx="457200" cy="2387600"/>
          </a:xfrm>
          <a:prstGeom prst="rect">
            <a:avLst/>
          </a:prstGeom>
          <a:solidFill>
            <a:schemeClr val="accent5"/>
          </a:solidFill>
        </p:spPr>
        <p:txBody>
          <a:bodyPr rtlCol="0" anchor="ctr">
            <a:noAutofit/>
          </a:bodyPr>
          <a:lstStyle/>
          <a:p>
            <a:pPr algn="ctr"/>
            <a:endParaRPr lang="en-US" sz="1200" b="1" dirty="0" smtClean="0"/>
          </a:p>
        </p:txBody>
      </p:sp>
      <p:sp>
        <p:nvSpPr>
          <p:cNvPr id="9" name="Rectangle 8"/>
          <p:cNvSpPr/>
          <p:nvPr/>
        </p:nvSpPr>
        <p:spPr>
          <a:xfrm>
            <a:off x="4800600" y="1752600"/>
            <a:ext cx="3886200" cy="4419600"/>
          </a:xfrm>
          <a:prstGeom prst="rect">
            <a:avLst/>
          </a:prstGeom>
          <a:solidFill>
            <a:schemeClr val="tx1"/>
          </a:solidFill>
        </p:spPr>
        <p:txBody>
          <a:bodyPr rtlCol="0" anchor="ctr">
            <a:noAutofit/>
          </a:bodyPr>
          <a:lstStyle/>
          <a:p>
            <a:pPr algn="ctr"/>
            <a:endParaRPr lang="en-US" sz="1200" b="1" u="sng" dirty="0" smtClean="0"/>
          </a:p>
        </p:txBody>
      </p:sp>
      <p:sp>
        <p:nvSpPr>
          <p:cNvPr id="10" name="Rectangle 9"/>
          <p:cNvSpPr/>
          <p:nvPr/>
        </p:nvSpPr>
        <p:spPr>
          <a:xfrm>
            <a:off x="5181600" y="4764405"/>
            <a:ext cx="457200" cy="1102995"/>
          </a:xfrm>
          <a:prstGeom prst="rect">
            <a:avLst/>
          </a:prstGeom>
          <a:solidFill>
            <a:schemeClr val="accent5"/>
          </a:solidFill>
        </p:spPr>
        <p:txBody>
          <a:bodyPr rtlCol="0" anchor="ctr">
            <a:noAutofit/>
          </a:bodyPr>
          <a:lstStyle/>
          <a:p>
            <a:pPr algn="ctr"/>
            <a:endParaRPr lang="en-US" sz="1200" b="1" dirty="0" smtClean="0"/>
          </a:p>
        </p:txBody>
      </p:sp>
      <p:sp>
        <p:nvSpPr>
          <p:cNvPr id="11" name="Rectangle 10"/>
          <p:cNvSpPr/>
          <p:nvPr/>
        </p:nvSpPr>
        <p:spPr>
          <a:xfrm>
            <a:off x="5791200" y="4543806"/>
            <a:ext cx="457200" cy="1323594"/>
          </a:xfrm>
          <a:prstGeom prst="rect">
            <a:avLst/>
          </a:prstGeom>
          <a:solidFill>
            <a:schemeClr val="accent5"/>
          </a:solidFill>
        </p:spPr>
        <p:txBody>
          <a:bodyPr rtlCol="0" anchor="ctr">
            <a:noAutofit/>
          </a:bodyPr>
          <a:lstStyle/>
          <a:p>
            <a:pPr algn="ctr"/>
            <a:endParaRPr lang="en-US" sz="1200" b="1" dirty="0" smtClean="0"/>
          </a:p>
        </p:txBody>
      </p:sp>
      <p:sp>
        <p:nvSpPr>
          <p:cNvPr id="12" name="Rectangle 11"/>
          <p:cNvSpPr/>
          <p:nvPr/>
        </p:nvSpPr>
        <p:spPr>
          <a:xfrm>
            <a:off x="6477000" y="3661410"/>
            <a:ext cx="457200" cy="2205990"/>
          </a:xfrm>
          <a:prstGeom prst="rect">
            <a:avLst/>
          </a:prstGeom>
          <a:solidFill>
            <a:schemeClr val="accent5"/>
          </a:solidFill>
        </p:spPr>
        <p:txBody>
          <a:bodyPr rtlCol="0" anchor="ctr">
            <a:noAutofit/>
          </a:bodyPr>
          <a:lstStyle/>
          <a:p>
            <a:pPr algn="ctr"/>
            <a:endParaRPr lang="en-US" sz="1200" b="1" dirty="0" smtClean="0"/>
          </a:p>
        </p:txBody>
      </p:sp>
      <p:sp>
        <p:nvSpPr>
          <p:cNvPr id="13" name="Rectangle 12"/>
          <p:cNvSpPr/>
          <p:nvPr/>
        </p:nvSpPr>
        <p:spPr>
          <a:xfrm>
            <a:off x="7162800" y="3551110"/>
            <a:ext cx="457200" cy="2316290"/>
          </a:xfrm>
          <a:prstGeom prst="rect">
            <a:avLst/>
          </a:prstGeom>
          <a:solidFill>
            <a:schemeClr val="accent5"/>
          </a:solidFill>
        </p:spPr>
        <p:txBody>
          <a:bodyPr rtlCol="0" anchor="ctr">
            <a:noAutofit/>
          </a:bodyPr>
          <a:lstStyle/>
          <a:p>
            <a:pPr algn="ctr"/>
            <a:endParaRPr lang="en-US" sz="1200" b="1" dirty="0" smtClean="0"/>
          </a:p>
        </p:txBody>
      </p:sp>
      <p:sp>
        <p:nvSpPr>
          <p:cNvPr id="14" name="Rectangle 13"/>
          <p:cNvSpPr/>
          <p:nvPr/>
        </p:nvSpPr>
        <p:spPr>
          <a:xfrm>
            <a:off x="7848600" y="4102608"/>
            <a:ext cx="457200" cy="1764792"/>
          </a:xfrm>
          <a:prstGeom prst="rect">
            <a:avLst/>
          </a:prstGeom>
          <a:solidFill>
            <a:schemeClr val="accent5"/>
          </a:solidFill>
        </p:spPr>
        <p:txBody>
          <a:bodyPr rtlCol="0" anchor="ctr">
            <a:noAutofit/>
          </a:bodyPr>
          <a:lstStyle/>
          <a:p>
            <a:pPr algn="ctr"/>
            <a:endParaRPr lang="en-US" sz="1200" b="1" dirty="0" smtClean="0"/>
          </a:p>
        </p:txBody>
      </p:sp>
      <p:sp>
        <p:nvSpPr>
          <p:cNvPr id="15" name="Rectangle 14"/>
          <p:cNvSpPr/>
          <p:nvPr/>
        </p:nvSpPr>
        <p:spPr>
          <a:xfrm>
            <a:off x="838200" y="4076700"/>
            <a:ext cx="457200" cy="1371600"/>
          </a:xfrm>
          <a:prstGeom prst="rect">
            <a:avLst/>
          </a:prstGeom>
          <a:solidFill>
            <a:schemeClr val="accent6"/>
          </a:solidFill>
        </p:spPr>
        <p:txBody>
          <a:bodyPr rtlCol="0" anchor="ctr">
            <a:noAutofit/>
          </a:bodyPr>
          <a:lstStyle/>
          <a:p>
            <a:pPr algn="ctr"/>
            <a:endParaRPr lang="en-US" sz="1200" b="1" dirty="0" smtClean="0"/>
          </a:p>
        </p:txBody>
      </p:sp>
      <p:sp>
        <p:nvSpPr>
          <p:cNvPr id="16" name="Rectangle 15"/>
          <p:cNvSpPr/>
          <p:nvPr/>
        </p:nvSpPr>
        <p:spPr>
          <a:xfrm>
            <a:off x="1447800" y="3479800"/>
            <a:ext cx="457200" cy="1828800"/>
          </a:xfrm>
          <a:prstGeom prst="rect">
            <a:avLst/>
          </a:prstGeom>
          <a:solidFill>
            <a:schemeClr val="accent6"/>
          </a:solidFill>
        </p:spPr>
        <p:txBody>
          <a:bodyPr rtlCol="0" anchor="ctr">
            <a:noAutofit/>
          </a:bodyPr>
          <a:lstStyle/>
          <a:p>
            <a:pPr algn="ctr"/>
            <a:endParaRPr lang="en-US" sz="1200" b="1" dirty="0" smtClean="0"/>
          </a:p>
        </p:txBody>
      </p:sp>
      <p:sp>
        <p:nvSpPr>
          <p:cNvPr id="17" name="Rectangle 16"/>
          <p:cNvSpPr/>
          <p:nvPr/>
        </p:nvSpPr>
        <p:spPr>
          <a:xfrm>
            <a:off x="2133600" y="2286000"/>
            <a:ext cx="457200" cy="3474720"/>
          </a:xfrm>
          <a:prstGeom prst="rect">
            <a:avLst/>
          </a:prstGeom>
          <a:solidFill>
            <a:schemeClr val="accent6"/>
          </a:solidFill>
        </p:spPr>
        <p:txBody>
          <a:bodyPr rtlCol="0" anchor="ctr">
            <a:noAutofit/>
          </a:bodyPr>
          <a:lstStyle/>
          <a:p>
            <a:pPr algn="ctr"/>
            <a:endParaRPr lang="en-US" sz="1200" b="1" dirty="0" smtClean="0"/>
          </a:p>
        </p:txBody>
      </p:sp>
      <p:sp>
        <p:nvSpPr>
          <p:cNvPr id="18" name="Rectangle 17"/>
          <p:cNvSpPr/>
          <p:nvPr/>
        </p:nvSpPr>
        <p:spPr>
          <a:xfrm>
            <a:off x="2819400" y="2982383"/>
            <a:ext cx="457200" cy="2286000"/>
          </a:xfrm>
          <a:prstGeom prst="rect">
            <a:avLst/>
          </a:prstGeom>
          <a:solidFill>
            <a:schemeClr val="accent6"/>
          </a:solidFill>
        </p:spPr>
        <p:txBody>
          <a:bodyPr rtlCol="0" anchor="ctr">
            <a:noAutofit/>
          </a:bodyPr>
          <a:lstStyle/>
          <a:p>
            <a:pPr algn="ctr"/>
            <a:endParaRPr lang="en-US" sz="1200" b="1" dirty="0" smtClean="0"/>
          </a:p>
        </p:txBody>
      </p:sp>
      <p:sp>
        <p:nvSpPr>
          <p:cNvPr id="19" name="Rectangle 18"/>
          <p:cNvSpPr/>
          <p:nvPr/>
        </p:nvSpPr>
        <p:spPr>
          <a:xfrm>
            <a:off x="3505200" y="3479800"/>
            <a:ext cx="457200" cy="2011680"/>
          </a:xfrm>
          <a:prstGeom prst="rect">
            <a:avLst/>
          </a:prstGeom>
          <a:solidFill>
            <a:schemeClr val="accent6"/>
          </a:solidFill>
        </p:spPr>
        <p:txBody>
          <a:bodyPr rtlCol="0" anchor="ctr">
            <a:noAutofit/>
          </a:bodyPr>
          <a:lstStyle/>
          <a:p>
            <a:pPr algn="ctr"/>
            <a:endParaRPr lang="en-US" sz="1200" b="1" dirty="0" smtClean="0"/>
          </a:p>
        </p:txBody>
      </p:sp>
      <p:sp>
        <p:nvSpPr>
          <p:cNvPr id="20" name="Rectangle 19"/>
          <p:cNvSpPr/>
          <p:nvPr/>
        </p:nvSpPr>
        <p:spPr>
          <a:xfrm>
            <a:off x="5181600" y="4709350"/>
            <a:ext cx="457200" cy="110300"/>
          </a:xfrm>
          <a:prstGeom prst="rect">
            <a:avLst/>
          </a:prstGeom>
          <a:solidFill>
            <a:schemeClr val="accent6"/>
          </a:solidFill>
        </p:spPr>
        <p:txBody>
          <a:bodyPr rtlCol="0" anchor="ctr">
            <a:noAutofit/>
          </a:bodyPr>
          <a:lstStyle/>
          <a:p>
            <a:pPr algn="ctr"/>
            <a:endParaRPr lang="en-US" sz="1200" b="1" dirty="0" smtClean="0"/>
          </a:p>
        </p:txBody>
      </p:sp>
      <p:sp>
        <p:nvSpPr>
          <p:cNvPr id="21" name="Rectangle 20"/>
          <p:cNvSpPr/>
          <p:nvPr/>
        </p:nvSpPr>
        <p:spPr>
          <a:xfrm>
            <a:off x="5791200" y="4526470"/>
            <a:ext cx="457200" cy="110300"/>
          </a:xfrm>
          <a:prstGeom prst="rect">
            <a:avLst/>
          </a:prstGeom>
          <a:solidFill>
            <a:schemeClr val="accent6"/>
          </a:solidFill>
        </p:spPr>
        <p:txBody>
          <a:bodyPr rtlCol="0" anchor="ctr">
            <a:noAutofit/>
          </a:bodyPr>
          <a:lstStyle/>
          <a:p>
            <a:pPr algn="ctr"/>
            <a:endParaRPr lang="en-US" sz="1200" b="1" dirty="0" smtClean="0"/>
          </a:p>
        </p:txBody>
      </p:sp>
      <p:sp>
        <p:nvSpPr>
          <p:cNvPr id="22" name="Rectangle 21"/>
          <p:cNvSpPr/>
          <p:nvPr/>
        </p:nvSpPr>
        <p:spPr>
          <a:xfrm>
            <a:off x="6477000" y="3657600"/>
            <a:ext cx="457200" cy="274320"/>
          </a:xfrm>
          <a:prstGeom prst="rect">
            <a:avLst/>
          </a:prstGeom>
          <a:solidFill>
            <a:schemeClr val="accent6"/>
          </a:solidFill>
        </p:spPr>
        <p:txBody>
          <a:bodyPr rtlCol="0" anchor="ctr">
            <a:noAutofit/>
          </a:bodyPr>
          <a:lstStyle/>
          <a:p>
            <a:pPr algn="ctr"/>
            <a:endParaRPr lang="en-US" sz="1200" b="1" dirty="0" smtClean="0"/>
          </a:p>
        </p:txBody>
      </p:sp>
      <p:sp>
        <p:nvSpPr>
          <p:cNvPr id="23" name="Rectangle 22"/>
          <p:cNvSpPr/>
          <p:nvPr/>
        </p:nvSpPr>
        <p:spPr>
          <a:xfrm>
            <a:off x="7162800" y="3547300"/>
            <a:ext cx="457200" cy="640080"/>
          </a:xfrm>
          <a:prstGeom prst="rect">
            <a:avLst/>
          </a:prstGeom>
          <a:solidFill>
            <a:schemeClr val="accent6"/>
          </a:solidFill>
        </p:spPr>
        <p:txBody>
          <a:bodyPr rtlCol="0" anchor="ctr">
            <a:noAutofit/>
          </a:bodyPr>
          <a:lstStyle/>
          <a:p>
            <a:pPr algn="ctr"/>
            <a:endParaRPr lang="en-US" sz="1200" b="1" dirty="0" smtClean="0"/>
          </a:p>
        </p:txBody>
      </p:sp>
      <p:sp>
        <p:nvSpPr>
          <p:cNvPr id="24" name="Rectangle 23"/>
          <p:cNvSpPr/>
          <p:nvPr/>
        </p:nvSpPr>
        <p:spPr>
          <a:xfrm>
            <a:off x="7848600" y="4098798"/>
            <a:ext cx="457200" cy="365760"/>
          </a:xfrm>
          <a:prstGeom prst="rect">
            <a:avLst/>
          </a:prstGeom>
          <a:solidFill>
            <a:schemeClr val="accent6"/>
          </a:solidFill>
        </p:spPr>
        <p:txBody>
          <a:bodyPr rtlCol="0" anchor="ctr">
            <a:noAutofit/>
          </a:bodyPr>
          <a:lstStyle/>
          <a:p>
            <a:pPr algn="ctr"/>
            <a:endParaRPr lang="en-US" sz="1200" b="1" dirty="0" smtClean="0"/>
          </a:p>
        </p:txBody>
      </p:sp>
      <p:sp>
        <p:nvSpPr>
          <p:cNvPr id="3" name="TextBox 2"/>
          <p:cNvSpPr txBox="1"/>
          <p:nvPr/>
        </p:nvSpPr>
        <p:spPr>
          <a:xfrm>
            <a:off x="2000190" y="247471"/>
            <a:ext cx="800219" cy="1200329"/>
          </a:xfrm>
          <a:prstGeom prst="rect">
            <a:avLst/>
          </a:prstGeom>
          <a:noFill/>
        </p:spPr>
        <p:txBody>
          <a:bodyPr wrap="none" rtlCol="0">
            <a:spAutoFit/>
          </a:bodyPr>
          <a:lstStyle/>
          <a:p>
            <a:pPr algn="l"/>
            <a:r>
              <a:rPr lang="en-US" sz="7200" dirty="0"/>
              <a:t>A</a:t>
            </a:r>
            <a:endParaRPr lang="en-US" sz="7200" dirty="0" smtClean="0"/>
          </a:p>
        </p:txBody>
      </p:sp>
      <p:sp>
        <p:nvSpPr>
          <p:cNvPr id="25" name="TextBox 24"/>
          <p:cNvSpPr txBox="1"/>
          <p:nvPr/>
        </p:nvSpPr>
        <p:spPr>
          <a:xfrm>
            <a:off x="6381690" y="247471"/>
            <a:ext cx="800219" cy="1200329"/>
          </a:xfrm>
          <a:prstGeom prst="rect">
            <a:avLst/>
          </a:prstGeom>
          <a:noFill/>
        </p:spPr>
        <p:txBody>
          <a:bodyPr wrap="none" rtlCol="0">
            <a:spAutoFit/>
          </a:bodyPr>
          <a:lstStyle/>
          <a:p>
            <a:pPr algn="l"/>
            <a:r>
              <a:rPr lang="en-US" sz="7200" dirty="0" smtClean="0"/>
              <a:t>B</a:t>
            </a:r>
          </a:p>
        </p:txBody>
      </p:sp>
    </p:spTree>
    <p:extLst>
      <p:ext uri="{BB962C8B-B14F-4D97-AF65-F5344CB8AC3E}">
        <p14:creationId xmlns:p14="http://schemas.microsoft.com/office/powerpoint/2010/main" val="33288533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_hzGJFjjcf4s/TTEsaDhhexI/AAAAAAAAAHM/qhlGDEBTxGM/s320/number+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322110"/>
            <a:ext cx="2457450" cy="4053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381000"/>
            <a:ext cx="7078733" cy="769441"/>
          </a:xfrm>
          <a:prstGeom prst="rect">
            <a:avLst/>
          </a:prstGeom>
        </p:spPr>
        <p:txBody>
          <a:bodyPr wrap="none">
            <a:spAutoFit/>
          </a:bodyPr>
          <a:lstStyle/>
          <a:p>
            <a:r>
              <a:rPr lang="en-US" sz="4400" b="1" dirty="0">
                <a:latin typeface="Arial Black" pitchFamily="34" charset="0"/>
              </a:rPr>
              <a:t>Numbers make </a:t>
            </a:r>
            <a:r>
              <a:rPr lang="en-US" sz="4400" b="1" dirty="0" smtClean="0">
                <a:latin typeface="Arial Black" pitchFamily="34" charset="0"/>
              </a:rPr>
              <a:t>people</a:t>
            </a:r>
            <a:endParaRPr lang="en-US" sz="4400" b="1" dirty="0">
              <a:latin typeface="Arial Black" pitchFamily="34" charset="0"/>
            </a:endParaRPr>
          </a:p>
        </p:txBody>
      </p:sp>
      <p:sp>
        <p:nvSpPr>
          <p:cNvPr id="6" name="Rectangle 5"/>
          <p:cNvSpPr/>
          <p:nvPr/>
        </p:nvSpPr>
        <p:spPr>
          <a:xfrm>
            <a:off x="2722444" y="5638798"/>
            <a:ext cx="4022961" cy="769441"/>
          </a:xfrm>
          <a:prstGeom prst="rect">
            <a:avLst/>
          </a:prstGeom>
        </p:spPr>
        <p:txBody>
          <a:bodyPr wrap="none">
            <a:spAutoFit/>
          </a:bodyPr>
          <a:lstStyle/>
          <a:p>
            <a:r>
              <a:rPr lang="en-US" sz="4400" b="1" dirty="0">
                <a:latin typeface="Arial Black" pitchFamily="34" charset="0"/>
              </a:rPr>
              <a:t>a</a:t>
            </a:r>
            <a:r>
              <a:rPr lang="en-US" sz="4400" b="1" dirty="0" smtClean="0">
                <a:latin typeface="Arial Black" pitchFamily="34" charset="0"/>
              </a:rPr>
              <a:t>ct different</a:t>
            </a:r>
            <a:endParaRPr lang="en-US" sz="4400" b="1" dirty="0">
              <a:latin typeface="Arial Black" pitchFamily="34" charset="0"/>
            </a:endParaRPr>
          </a:p>
        </p:txBody>
      </p:sp>
    </p:spTree>
    <p:extLst>
      <p:ext uri="{BB962C8B-B14F-4D97-AF65-F5344CB8AC3E}">
        <p14:creationId xmlns:p14="http://schemas.microsoft.com/office/powerpoint/2010/main" val="387365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219200"/>
            <a:ext cx="7162800" cy="1815882"/>
          </a:xfrm>
          <a:prstGeom prst="rect">
            <a:avLst/>
          </a:prstGeom>
          <a:noFill/>
        </p:spPr>
        <p:txBody>
          <a:bodyPr wrap="square" rtlCol="0">
            <a:spAutoFit/>
          </a:bodyPr>
          <a:lstStyle/>
          <a:p>
            <a:endParaRPr lang="en-US" sz="2800" strike="sngStrike" dirty="0" smtClean="0"/>
          </a:p>
          <a:p>
            <a:pPr marL="914400" lvl="1" indent="-457200">
              <a:buFont typeface="Arial" panose="020B0604020202020204" pitchFamily="34" charset="0"/>
              <a:buChar char="•"/>
            </a:pPr>
            <a:r>
              <a:rPr lang="en-US" sz="2800" dirty="0"/>
              <a:t>Our KPIs incent people to act in </a:t>
            </a:r>
            <a:r>
              <a:rPr lang="en-US" sz="2800" dirty="0">
                <a:solidFill>
                  <a:schemeClr val="accent5"/>
                </a:solidFill>
              </a:rPr>
              <a:t>useless ways</a:t>
            </a:r>
            <a:r>
              <a:rPr lang="en-US" sz="2800" dirty="0" smtClean="0">
                <a:solidFill>
                  <a:schemeClr val="accent5"/>
                </a:solidFill>
              </a:rPr>
              <a:t>.</a:t>
            </a:r>
          </a:p>
          <a:p>
            <a:pPr marL="914400" lvl="1" indent="-457200">
              <a:buFont typeface="Arial" panose="020B0604020202020204" pitchFamily="34" charset="0"/>
              <a:buChar char="•"/>
            </a:pPr>
            <a:endParaRPr lang="en-US" sz="2800" dirty="0">
              <a:solidFill>
                <a:schemeClr val="accent5"/>
              </a:solidFill>
            </a:endParaRPr>
          </a:p>
        </p:txBody>
      </p:sp>
      <p:pic>
        <p:nvPicPr>
          <p:cNvPr id="5"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602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219200"/>
            <a:ext cx="7162800" cy="4832093"/>
          </a:xfrm>
          <a:prstGeom prst="rect">
            <a:avLst/>
          </a:prstGeom>
          <a:noFill/>
        </p:spPr>
        <p:txBody>
          <a:bodyPr wrap="square" rtlCol="0">
            <a:spAutoFit/>
          </a:bodyPr>
          <a:lstStyle/>
          <a:p>
            <a:endParaRPr lang="en-US" sz="2800" strike="sngStrike" dirty="0" smtClean="0"/>
          </a:p>
          <a:p>
            <a:pPr marL="914400" lvl="1" indent="-457200">
              <a:buFont typeface="Arial" panose="020B0604020202020204" pitchFamily="34" charset="0"/>
              <a:buChar char="•"/>
            </a:pPr>
            <a:r>
              <a:rPr lang="en-US" sz="2800" strike="sngStrike" dirty="0"/>
              <a:t>Our KPIs incent people to act in </a:t>
            </a:r>
            <a:r>
              <a:rPr lang="en-US" sz="2800" strike="sngStrike" dirty="0">
                <a:solidFill>
                  <a:schemeClr val="accent5"/>
                </a:solidFill>
              </a:rPr>
              <a:t>useless ways</a:t>
            </a:r>
            <a:r>
              <a:rPr lang="en-US" sz="2800" strike="sngStrike" dirty="0" smtClean="0">
                <a:solidFill>
                  <a:schemeClr val="accent5"/>
                </a:solidFill>
              </a:rPr>
              <a:t>.</a:t>
            </a:r>
          </a:p>
          <a:p>
            <a:pPr marL="914400" lvl="1" indent="-457200">
              <a:buFont typeface="Arial" panose="020B0604020202020204" pitchFamily="34" charset="0"/>
              <a:buChar char="•"/>
            </a:pPr>
            <a:endParaRPr lang="en-US" sz="2800" dirty="0">
              <a:solidFill>
                <a:schemeClr val="accent5"/>
              </a:solidFill>
            </a:endParaRPr>
          </a:p>
          <a:p>
            <a:pPr lvl="1"/>
            <a:r>
              <a:rPr lang="en-US" sz="2800" b="1" dirty="0" smtClean="0"/>
              <a:t>Start with how you want people to serve the business.</a:t>
            </a:r>
          </a:p>
          <a:p>
            <a:pPr lvl="1"/>
            <a:endParaRPr lang="en-US" sz="2800" dirty="0" smtClean="0"/>
          </a:p>
          <a:p>
            <a:pPr lvl="1"/>
            <a:r>
              <a:rPr lang="en-US" sz="2800" dirty="0" smtClean="0"/>
              <a:t>Then turn that into KPIs. </a:t>
            </a:r>
          </a:p>
          <a:p>
            <a:pPr lvl="1"/>
            <a:r>
              <a:rPr lang="en-US" sz="2800" dirty="0" smtClean="0"/>
              <a:t>Where you want two groups to </a:t>
            </a:r>
          </a:p>
          <a:p>
            <a:pPr lvl="1"/>
            <a:r>
              <a:rPr lang="en-US" sz="2800" dirty="0"/>
              <a:t> </a:t>
            </a:r>
            <a:r>
              <a:rPr lang="en-US" sz="2800" dirty="0" smtClean="0"/>
              <a:t>     </a:t>
            </a:r>
            <a:r>
              <a:rPr lang="en-US" sz="2800" dirty="0" smtClean="0">
                <a:solidFill>
                  <a:schemeClr val="accent5"/>
                </a:solidFill>
              </a:rPr>
              <a:t>act different </a:t>
            </a:r>
            <a:r>
              <a:rPr lang="en-US" sz="2800" dirty="0" smtClean="0"/>
              <a:t>from each other</a:t>
            </a:r>
          </a:p>
          <a:p>
            <a:pPr lvl="1"/>
            <a:r>
              <a:rPr lang="en-US" sz="2800" dirty="0"/>
              <a:t> </a:t>
            </a:r>
            <a:r>
              <a:rPr lang="en-US" sz="2800" dirty="0" smtClean="0"/>
              <a:t>     give them </a:t>
            </a:r>
            <a:r>
              <a:rPr lang="en-US" sz="2800" dirty="0" smtClean="0">
                <a:solidFill>
                  <a:schemeClr val="accent5"/>
                </a:solidFill>
              </a:rPr>
              <a:t>different KPIs</a:t>
            </a:r>
            <a:r>
              <a:rPr lang="en-US" sz="2800" dirty="0" smtClean="0"/>
              <a:t>. </a:t>
            </a:r>
          </a:p>
        </p:txBody>
      </p:sp>
      <p:sp>
        <p:nvSpPr>
          <p:cNvPr id="6" name="Rectangle 5"/>
          <p:cNvSpPr/>
          <p:nvPr/>
        </p:nvSpPr>
        <p:spPr>
          <a:xfrm>
            <a:off x="1981200" y="1676400"/>
            <a:ext cx="6858000" cy="906309"/>
          </a:xfrm>
          <a:prstGeom prst="rect">
            <a:avLst/>
          </a:prstGeom>
          <a:solidFill>
            <a:schemeClr val="bg1">
              <a:alpha val="69000"/>
            </a:schemeClr>
          </a:solidFill>
        </p:spPr>
        <p:txBody>
          <a:bodyPr rtlCol="0" anchor="ctr">
            <a:noAutofit/>
          </a:bodyPr>
          <a:lstStyle/>
          <a:p>
            <a:pPr algn="ctr"/>
            <a:endParaRPr lang="en-US" sz="1200" b="1" dirty="0" smtClean="0"/>
          </a:p>
        </p:txBody>
      </p:sp>
      <p:pic>
        <p:nvPicPr>
          <p:cNvPr id="5"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283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228600"/>
            <a:ext cx="6934200" cy="5791200"/>
            <a:chOff x="1066800" y="304800"/>
            <a:chExt cx="7924800" cy="6324600"/>
          </a:xfrm>
        </p:grpSpPr>
        <p:sp>
          <p:nvSpPr>
            <p:cNvPr id="25" name="Rectangle 24"/>
            <p:cNvSpPr/>
            <p:nvPr/>
          </p:nvSpPr>
          <p:spPr>
            <a:xfrm>
              <a:off x="1219200" y="5410200"/>
              <a:ext cx="3200400" cy="838200"/>
            </a:xfrm>
            <a:prstGeom prst="rect">
              <a:avLst/>
            </a:prstGeom>
            <a:solidFill>
              <a:schemeClr val="accent5"/>
            </a:solidFill>
          </p:spPr>
          <p:txBody>
            <a:bodyPr rtlCol="0" anchor="ctr">
              <a:noAutofit/>
            </a:bodyPr>
            <a:lstStyle/>
            <a:p>
              <a:pPr algn="ctr"/>
              <a:endParaRPr lang="en-US" sz="1200" b="1" dirty="0" smtClean="0"/>
            </a:p>
          </p:txBody>
        </p:sp>
        <p:graphicFrame>
          <p:nvGraphicFramePr>
            <p:cNvPr id="2" name="Diagram 1"/>
            <p:cNvGraphicFramePr/>
            <p:nvPr>
              <p:extLst>
                <p:ext uri="{D42A27DB-BD31-4B8C-83A1-F6EECF244321}">
                  <p14:modId xmlns:p14="http://schemas.microsoft.com/office/powerpoint/2010/main" val="4202794579"/>
                </p:ext>
              </p:extLst>
            </p:nvPr>
          </p:nvGraphicFramePr>
          <p:xfrm>
            <a:off x="1219200" y="3048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p:cNvSpPr/>
            <p:nvPr/>
          </p:nvSpPr>
          <p:spPr>
            <a:xfrm>
              <a:off x="1219200" y="5410200"/>
              <a:ext cx="3200400" cy="838200"/>
            </a:xfrm>
            <a:prstGeom prst="rect">
              <a:avLst/>
            </a:prstGeom>
          </p:spPr>
          <p:txBody>
            <a:bodyPr rtlCol="0" anchor="ctr">
              <a:noAutofit/>
            </a:bodyPr>
            <a:lstStyle/>
            <a:p>
              <a:pPr algn="ctr"/>
              <a:r>
                <a:rPr lang="en-US" sz="3000" dirty="0" smtClean="0"/>
                <a:t>Yes, Continue</a:t>
              </a:r>
            </a:p>
          </p:txBody>
        </p:sp>
        <p:sp>
          <p:nvSpPr>
            <p:cNvPr id="24" name="Rectangle 23"/>
            <p:cNvSpPr/>
            <p:nvPr/>
          </p:nvSpPr>
          <p:spPr>
            <a:xfrm>
              <a:off x="1066800" y="5638800"/>
              <a:ext cx="2590800" cy="914400"/>
            </a:xfrm>
            <a:prstGeom prst="rect">
              <a:avLst/>
            </a:prstGeom>
          </p:spPr>
          <p:txBody>
            <a:bodyPr rtlCol="0" anchor="ctr">
              <a:noAutofit/>
            </a:bodyPr>
            <a:lstStyle/>
            <a:p>
              <a:pPr algn="ctr"/>
              <a:endParaRPr lang="en-US" sz="1200" b="1" dirty="0" smtClean="0"/>
            </a:p>
          </p:txBody>
        </p:sp>
        <p:sp>
          <p:nvSpPr>
            <p:cNvPr id="26" name="Rectangle 25"/>
            <p:cNvSpPr/>
            <p:nvPr/>
          </p:nvSpPr>
          <p:spPr>
            <a:xfrm>
              <a:off x="4800600" y="5410200"/>
              <a:ext cx="3200400" cy="838200"/>
            </a:xfrm>
            <a:prstGeom prst="rect">
              <a:avLst/>
            </a:prstGeom>
            <a:solidFill>
              <a:schemeClr val="accent5"/>
            </a:solidFill>
          </p:spPr>
          <p:txBody>
            <a:bodyPr rtlCol="0" anchor="ctr">
              <a:noAutofit/>
            </a:bodyPr>
            <a:lstStyle/>
            <a:p>
              <a:pPr algn="ctr"/>
              <a:endParaRPr lang="en-US" sz="1200" b="1" dirty="0" smtClean="0"/>
            </a:p>
          </p:txBody>
        </p:sp>
        <p:sp>
          <p:nvSpPr>
            <p:cNvPr id="27" name="Rectangle 26"/>
            <p:cNvSpPr/>
            <p:nvPr/>
          </p:nvSpPr>
          <p:spPr>
            <a:xfrm>
              <a:off x="4800600" y="5410200"/>
              <a:ext cx="3200400" cy="838200"/>
            </a:xfrm>
            <a:prstGeom prst="rect">
              <a:avLst/>
            </a:prstGeom>
          </p:spPr>
          <p:txBody>
            <a:bodyPr rtlCol="0" anchor="ctr">
              <a:noAutofit/>
            </a:bodyPr>
            <a:lstStyle/>
            <a:p>
              <a:pPr algn="ctr"/>
              <a:r>
                <a:rPr lang="en-US" sz="3000" dirty="0" smtClean="0"/>
                <a:t>No, Return</a:t>
              </a:r>
            </a:p>
          </p:txBody>
        </p:sp>
        <p:sp>
          <p:nvSpPr>
            <p:cNvPr id="29" name="Curved Up Arrow 28"/>
            <p:cNvSpPr/>
            <p:nvPr/>
          </p:nvSpPr>
          <p:spPr>
            <a:xfrm rot="16200000">
              <a:off x="6438900" y="3467100"/>
              <a:ext cx="4267200" cy="838200"/>
            </a:xfrm>
            <a:prstGeom prst="curvedUpArrow">
              <a:avLst/>
            </a:prstGeom>
            <a:solidFill>
              <a:schemeClr val="accent5"/>
            </a:solidFill>
          </p:spPr>
          <p:txBody>
            <a:bodyPr rtlCol="0" anchor="ctr">
              <a:noAutofit/>
            </a:bodyPr>
            <a:lstStyle/>
            <a:p>
              <a:pPr algn="ctr"/>
              <a:endParaRPr lang="en-US" sz="1200" b="1" dirty="0" smtClean="0"/>
            </a:p>
          </p:txBody>
        </p:sp>
        <p:sp>
          <p:nvSpPr>
            <p:cNvPr id="30" name="Up Arrow 29"/>
            <p:cNvSpPr/>
            <p:nvPr/>
          </p:nvSpPr>
          <p:spPr>
            <a:xfrm rot="10800000">
              <a:off x="2302148" y="61722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1" name="Up Arrow 30"/>
            <p:cNvSpPr/>
            <p:nvPr/>
          </p:nvSpPr>
          <p:spPr>
            <a:xfrm rot="10800000">
              <a:off x="3657600" y="49530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2" name="Up Arrow 31"/>
            <p:cNvSpPr/>
            <p:nvPr/>
          </p:nvSpPr>
          <p:spPr>
            <a:xfrm rot="10800000">
              <a:off x="4725060" y="4952999"/>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grpSp>
      <p:sp>
        <p:nvSpPr>
          <p:cNvPr id="13" name="Rectangle 12"/>
          <p:cNvSpPr/>
          <p:nvPr/>
        </p:nvSpPr>
        <p:spPr>
          <a:xfrm>
            <a:off x="1295400" y="6015186"/>
            <a:ext cx="6096000" cy="690414"/>
          </a:xfrm>
          <a:prstGeom prst="rect">
            <a:avLst/>
          </a:prstGeom>
          <a:solidFill>
            <a:schemeClr val="accent6"/>
          </a:solidFill>
        </p:spPr>
        <p:txBody>
          <a:bodyPr rtlCol="0" anchor="ctr">
            <a:noAutofit/>
          </a:bodyPr>
          <a:lstStyle/>
          <a:p>
            <a:pPr algn="ctr"/>
            <a:endParaRPr lang="en-US" sz="1200" b="1" dirty="0" smtClean="0"/>
          </a:p>
        </p:txBody>
      </p:sp>
      <p:sp>
        <p:nvSpPr>
          <p:cNvPr id="14" name="Rectangle 13"/>
          <p:cNvSpPr/>
          <p:nvPr/>
        </p:nvSpPr>
        <p:spPr>
          <a:xfrm>
            <a:off x="1219200" y="6019800"/>
            <a:ext cx="6172200" cy="685800"/>
          </a:xfrm>
          <a:prstGeom prst="rect">
            <a:avLst/>
          </a:prstGeom>
        </p:spPr>
        <p:txBody>
          <a:bodyPr rtlCol="0" anchor="ctr">
            <a:noAutofit/>
          </a:bodyPr>
          <a:lstStyle/>
          <a:p>
            <a:pPr algn="ctr"/>
            <a:r>
              <a:rPr lang="en-US" sz="3000" dirty="0" smtClean="0"/>
              <a:t>Launch a test</a:t>
            </a:r>
          </a:p>
        </p:txBody>
      </p:sp>
    </p:spTree>
    <p:extLst>
      <p:ext uri="{BB962C8B-B14F-4D97-AF65-F5344CB8AC3E}">
        <p14:creationId xmlns:p14="http://schemas.microsoft.com/office/powerpoint/2010/main" val="30632255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2133600"/>
            <a:ext cx="6858000" cy="2431435"/>
          </a:xfrm>
          <a:prstGeom prst="rect">
            <a:avLst/>
          </a:prstGeom>
          <a:noFill/>
        </p:spPr>
        <p:txBody>
          <a:bodyPr wrap="square" rtlCol="0">
            <a:spAutoFit/>
          </a:bodyPr>
          <a:lstStyle/>
          <a:p>
            <a:pPr algn="ctr"/>
            <a:endParaRPr lang="en-US" sz="2000" dirty="0" smtClean="0">
              <a:latin typeface="+mn-lt"/>
              <a:ea typeface="+mn-ea"/>
            </a:endParaRPr>
          </a:p>
          <a:p>
            <a:pPr algn="ctr"/>
            <a:r>
              <a:rPr lang="en-US" sz="4400" dirty="0" smtClean="0"/>
              <a:t>Big data is a new </a:t>
            </a:r>
            <a:r>
              <a:rPr lang="en-US" sz="4400" b="1" dirty="0" smtClean="0">
                <a:solidFill>
                  <a:schemeClr val="accent5"/>
                </a:solidFill>
              </a:rPr>
              <a:t>phase </a:t>
            </a:r>
          </a:p>
          <a:p>
            <a:pPr algn="ctr"/>
            <a:r>
              <a:rPr lang="en-US" sz="4400" dirty="0" smtClean="0"/>
              <a:t>in an ongoing</a:t>
            </a:r>
          </a:p>
          <a:p>
            <a:pPr algn="ctr"/>
            <a:r>
              <a:rPr lang="en-US" sz="4400" b="1" dirty="0" smtClean="0">
                <a:solidFill>
                  <a:schemeClr val="accent5"/>
                </a:solidFill>
              </a:rPr>
              <a:t>research tradition</a:t>
            </a:r>
            <a:endParaRPr lang="en-US" sz="4400" b="1" dirty="0">
              <a:solidFill>
                <a:schemeClr val="accent5"/>
              </a:solidFill>
            </a:endParaRPr>
          </a:p>
        </p:txBody>
      </p:sp>
    </p:spTree>
    <p:extLst>
      <p:ext uri="{BB962C8B-B14F-4D97-AF65-F5344CB8AC3E}">
        <p14:creationId xmlns:p14="http://schemas.microsoft.com/office/powerpoint/2010/main" val="38424602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kmaheshwari.com/WP/wp-content/uploads/2011/06/intervi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283954" cy="328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839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kmaheshwari.com/WP/wp-content/uploads/2011/06/intervi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283954" cy="32839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errehaute.in.gov/customer-surv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164" y="1752600"/>
            <a:ext cx="3278036" cy="28764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975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kmaheshwari.com/WP/wp-content/uploads/2011/06/intervi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283954" cy="32839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errehaute.in.gov/customer-surv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164" y="1752600"/>
            <a:ext cx="3278036" cy="28764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943600" y="156077"/>
            <a:ext cx="2703270" cy="3429000"/>
            <a:chOff x="7882716" y="533400"/>
            <a:chExt cx="2703270" cy="3429000"/>
          </a:xfrm>
        </p:grpSpPr>
        <p:sp>
          <p:nvSpPr>
            <p:cNvPr id="4" name="Rectangle 3"/>
            <p:cNvSpPr/>
            <p:nvPr/>
          </p:nvSpPr>
          <p:spPr>
            <a:xfrm>
              <a:off x="7882716" y="533400"/>
              <a:ext cx="2703270" cy="3429000"/>
            </a:xfrm>
            <a:prstGeom prst="rect">
              <a:avLst/>
            </a:prstGeom>
            <a:solidFill>
              <a:schemeClr val="tx1"/>
            </a:solidFill>
            <a:ln w="38100">
              <a:solidFill>
                <a:schemeClr val="bg1"/>
              </a:solidFill>
            </a:ln>
          </p:spPr>
          <p:txBody>
            <a:bodyPr rtlCol="0" anchor="ctr">
              <a:noAutofit/>
            </a:bodyPr>
            <a:lstStyle/>
            <a:p>
              <a:pPr algn="ctr"/>
              <a:endParaRPr lang="en-US" sz="1200" b="1" dirty="0" smtClean="0"/>
            </a:p>
          </p:txBody>
        </p:sp>
        <p:pic>
          <p:nvPicPr>
            <p:cNvPr id="4106" name="Picture 10" descr="http://www.clker.com/cliparts/X/W/g/V/M/t/magnifying-glass-observe-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5305" y="844322"/>
              <a:ext cx="2114550" cy="2857500"/>
            </a:xfrm>
            <a:prstGeom prst="rect">
              <a:avLst/>
            </a:prstGeom>
            <a:noFill/>
            <a:ln w="38100">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97004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914918"/>
            <a:ext cx="1326004" cy="1323439"/>
          </a:xfrm>
          <a:prstGeom prst="rect">
            <a:avLst/>
          </a:prstGeom>
          <a:noFill/>
        </p:spPr>
        <p:txBody>
          <a:bodyPr wrap="none" rtlCol="0">
            <a:spAutoFit/>
          </a:bodyPr>
          <a:lstStyle/>
          <a:p>
            <a:pPr algn="l"/>
            <a:r>
              <a:rPr lang="en-US" sz="8000" dirty="0" smtClean="0">
                <a:latin typeface="+mn-lt"/>
                <a:ea typeface="+mn-ea"/>
              </a:rPr>
              <a:t>#2</a:t>
            </a:r>
          </a:p>
        </p:txBody>
      </p:sp>
      <p:pic>
        <p:nvPicPr>
          <p:cNvPr id="5" name="Picture 4" descr="http://moreintelligentlife.com/sites/default/files/legacy/Ba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752" y="1219200"/>
            <a:ext cx="6099048" cy="45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48400" y="1929196"/>
            <a:ext cx="1636987" cy="3170099"/>
          </a:xfrm>
          <a:prstGeom prst="rect">
            <a:avLst/>
          </a:prstGeom>
          <a:noFill/>
        </p:spPr>
        <p:txBody>
          <a:bodyPr wrap="none" rtlCol="0">
            <a:spAutoFit/>
          </a:bodyPr>
          <a:lstStyle/>
          <a:p>
            <a:pPr algn="l"/>
            <a:r>
              <a:rPr lang="en-US" sz="4000" b="1" dirty="0" smtClean="0">
                <a:solidFill>
                  <a:srgbClr val="333333"/>
                </a:solidFill>
              </a:rPr>
              <a:t>Nope</a:t>
            </a:r>
          </a:p>
          <a:p>
            <a:pPr algn="l"/>
            <a:endParaRPr lang="en-US" sz="4000" b="1" dirty="0" smtClean="0">
              <a:solidFill>
                <a:srgbClr val="333333"/>
              </a:solidFill>
            </a:endParaRPr>
          </a:p>
          <a:p>
            <a:pPr algn="l"/>
            <a:r>
              <a:rPr lang="en-US" sz="4000" b="1" dirty="0" smtClean="0">
                <a:solidFill>
                  <a:srgbClr val="333333"/>
                </a:solidFill>
              </a:rPr>
              <a:t>Still </a:t>
            </a:r>
          </a:p>
          <a:p>
            <a:pPr algn="l"/>
            <a:r>
              <a:rPr lang="en-US" sz="4000" b="1" dirty="0" smtClean="0">
                <a:solidFill>
                  <a:srgbClr val="333333"/>
                </a:solidFill>
              </a:rPr>
              <a:t>Don’t </a:t>
            </a:r>
          </a:p>
          <a:p>
            <a:pPr algn="l"/>
            <a:r>
              <a:rPr lang="en-US" sz="4000" b="1" dirty="0" smtClean="0">
                <a:solidFill>
                  <a:srgbClr val="333333"/>
                </a:solidFill>
              </a:rPr>
              <a:t>Know</a:t>
            </a:r>
          </a:p>
        </p:txBody>
      </p:sp>
    </p:spTree>
    <p:extLst>
      <p:ext uri="{BB962C8B-B14F-4D97-AF65-F5344CB8AC3E}">
        <p14:creationId xmlns:p14="http://schemas.microsoft.com/office/powerpoint/2010/main" val="3826949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kmaheshwari.com/WP/wp-content/uploads/2011/06/intervi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283954" cy="32839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errehaute.in.gov/customer-surv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164" y="1752600"/>
            <a:ext cx="3278036" cy="28764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104" name="Picture 8" descr="http://www.transcend.net/library/html/img/grou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18" y="4127040"/>
            <a:ext cx="3505200" cy="229941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943600" y="156077"/>
            <a:ext cx="2703270" cy="3429000"/>
            <a:chOff x="7882716" y="533400"/>
            <a:chExt cx="2703270" cy="3429000"/>
          </a:xfrm>
        </p:grpSpPr>
        <p:sp>
          <p:nvSpPr>
            <p:cNvPr id="4" name="Rectangle 3"/>
            <p:cNvSpPr/>
            <p:nvPr/>
          </p:nvSpPr>
          <p:spPr>
            <a:xfrm>
              <a:off x="7882716" y="533400"/>
              <a:ext cx="2703270" cy="3429000"/>
            </a:xfrm>
            <a:prstGeom prst="rect">
              <a:avLst/>
            </a:prstGeom>
            <a:solidFill>
              <a:schemeClr val="tx1"/>
            </a:solidFill>
            <a:ln w="38100">
              <a:solidFill>
                <a:schemeClr val="bg1"/>
              </a:solidFill>
            </a:ln>
          </p:spPr>
          <p:txBody>
            <a:bodyPr rtlCol="0" anchor="ctr">
              <a:noAutofit/>
            </a:bodyPr>
            <a:lstStyle/>
            <a:p>
              <a:pPr algn="ctr"/>
              <a:endParaRPr lang="en-US" sz="1200" b="1" dirty="0" smtClean="0"/>
            </a:p>
          </p:txBody>
        </p:sp>
        <p:pic>
          <p:nvPicPr>
            <p:cNvPr id="4106" name="Picture 10" descr="http://www.clker.com/cliparts/X/W/g/V/M/t/magnifying-glass-observe-m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305" y="844322"/>
              <a:ext cx="2114550" cy="2857500"/>
            </a:xfrm>
            <a:prstGeom prst="rect">
              <a:avLst/>
            </a:prstGeom>
            <a:noFill/>
            <a:ln w="38100">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70358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kmaheshwari.com/WP/wp-content/uploads/2011/06/intervie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283954" cy="32839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errehaute.in.gov/customer-surv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164" y="1752600"/>
            <a:ext cx="3278036" cy="28764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100" name="Picture 4" descr="http://ej.iop.org/images/1367-2630/16/1/015012/Full/nj480797f1_on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962400"/>
            <a:ext cx="3312870" cy="262869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104" name="Picture 8" descr="http://www.transcend.net/library/html/img/group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18" y="4127040"/>
            <a:ext cx="3505200" cy="229941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943600" y="156077"/>
            <a:ext cx="2703270" cy="3429000"/>
            <a:chOff x="7882716" y="533400"/>
            <a:chExt cx="2703270" cy="3429000"/>
          </a:xfrm>
        </p:grpSpPr>
        <p:sp>
          <p:nvSpPr>
            <p:cNvPr id="4" name="Rectangle 3"/>
            <p:cNvSpPr/>
            <p:nvPr/>
          </p:nvSpPr>
          <p:spPr>
            <a:xfrm>
              <a:off x="7882716" y="533400"/>
              <a:ext cx="2703270" cy="3429000"/>
            </a:xfrm>
            <a:prstGeom prst="rect">
              <a:avLst/>
            </a:prstGeom>
            <a:solidFill>
              <a:schemeClr val="tx1"/>
            </a:solidFill>
            <a:ln w="38100">
              <a:solidFill>
                <a:schemeClr val="bg1"/>
              </a:solidFill>
            </a:ln>
          </p:spPr>
          <p:txBody>
            <a:bodyPr rtlCol="0" anchor="ctr">
              <a:noAutofit/>
            </a:bodyPr>
            <a:lstStyle/>
            <a:p>
              <a:pPr algn="ctr"/>
              <a:endParaRPr lang="en-US" sz="1200" b="1" dirty="0" smtClean="0"/>
            </a:p>
          </p:txBody>
        </p:sp>
        <p:pic>
          <p:nvPicPr>
            <p:cNvPr id="4106" name="Picture 10" descr="http://www.clker.com/cliparts/X/W/g/V/M/t/magnifying-glass-observe-m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5305" y="844322"/>
              <a:ext cx="2114550" cy="2857500"/>
            </a:xfrm>
            <a:prstGeom prst="rect">
              <a:avLst/>
            </a:prstGeom>
            <a:noFill/>
            <a:ln w="38100">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97942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00" y="152400"/>
            <a:ext cx="5334000" cy="6248400"/>
            <a:chOff x="1295400" y="228600"/>
            <a:chExt cx="6248400" cy="6530518"/>
          </a:xfrm>
        </p:grpSpPr>
        <p:grpSp>
          <p:nvGrpSpPr>
            <p:cNvPr id="5" name="Group 4"/>
            <p:cNvGrpSpPr/>
            <p:nvPr/>
          </p:nvGrpSpPr>
          <p:grpSpPr>
            <a:xfrm>
              <a:off x="1828800" y="228600"/>
              <a:ext cx="5715000" cy="5562600"/>
              <a:chOff x="1219200" y="228600"/>
              <a:chExt cx="5867400" cy="5715000"/>
            </a:xfrm>
          </p:grpSpPr>
          <p:grpSp>
            <p:nvGrpSpPr>
              <p:cNvPr id="4" name="Group 3"/>
              <p:cNvGrpSpPr/>
              <p:nvPr/>
            </p:nvGrpSpPr>
            <p:grpSpPr>
              <a:xfrm>
                <a:off x="1219200" y="228600"/>
                <a:ext cx="5867400" cy="4953000"/>
                <a:chOff x="1219200" y="228600"/>
                <a:chExt cx="6934200" cy="6477000"/>
              </a:xfrm>
            </p:grpSpPr>
            <p:grpSp>
              <p:nvGrpSpPr>
                <p:cNvPr id="3" name="Group 2"/>
                <p:cNvGrpSpPr/>
                <p:nvPr/>
              </p:nvGrpSpPr>
              <p:grpSpPr>
                <a:xfrm>
                  <a:off x="1219200" y="228600"/>
                  <a:ext cx="6934200" cy="5791200"/>
                  <a:chOff x="1066800" y="304800"/>
                  <a:chExt cx="7924800" cy="6324600"/>
                </a:xfrm>
              </p:grpSpPr>
              <p:sp>
                <p:nvSpPr>
                  <p:cNvPr id="25" name="Rectangle 24"/>
                  <p:cNvSpPr/>
                  <p:nvPr/>
                </p:nvSpPr>
                <p:spPr>
                  <a:xfrm>
                    <a:off x="1219200" y="5410200"/>
                    <a:ext cx="3200400" cy="838200"/>
                  </a:xfrm>
                  <a:prstGeom prst="rect">
                    <a:avLst/>
                  </a:prstGeom>
                  <a:solidFill>
                    <a:schemeClr val="accent5"/>
                  </a:solidFill>
                </p:spPr>
                <p:txBody>
                  <a:bodyPr rtlCol="0" anchor="ctr">
                    <a:noAutofit/>
                  </a:bodyPr>
                  <a:lstStyle/>
                  <a:p>
                    <a:pPr algn="ctr"/>
                    <a:endParaRPr lang="en-US" sz="1200" b="1" dirty="0" smtClean="0"/>
                  </a:p>
                </p:txBody>
              </p:sp>
              <p:graphicFrame>
                <p:nvGraphicFramePr>
                  <p:cNvPr id="2" name="Diagram 1"/>
                  <p:cNvGraphicFramePr/>
                  <p:nvPr>
                    <p:extLst>
                      <p:ext uri="{D42A27DB-BD31-4B8C-83A1-F6EECF244321}">
                        <p14:modId xmlns:p14="http://schemas.microsoft.com/office/powerpoint/2010/main" val="52889867"/>
                      </p:ext>
                    </p:extLst>
                  </p:nvPr>
                </p:nvGraphicFramePr>
                <p:xfrm>
                  <a:off x="1219200" y="3048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p:cNvSpPr/>
                  <p:nvPr/>
                </p:nvSpPr>
                <p:spPr>
                  <a:xfrm>
                    <a:off x="1219200" y="5410200"/>
                    <a:ext cx="3200400" cy="838200"/>
                  </a:xfrm>
                  <a:prstGeom prst="rect">
                    <a:avLst/>
                  </a:prstGeom>
                </p:spPr>
                <p:txBody>
                  <a:bodyPr rtlCol="0" anchor="ctr">
                    <a:noAutofit/>
                  </a:bodyPr>
                  <a:lstStyle/>
                  <a:p>
                    <a:pPr algn="ctr"/>
                    <a:r>
                      <a:rPr lang="en-US" sz="2000" dirty="0" smtClean="0"/>
                      <a:t>Yes, Continue</a:t>
                    </a:r>
                  </a:p>
                </p:txBody>
              </p:sp>
              <p:sp>
                <p:nvSpPr>
                  <p:cNvPr id="24" name="Rectangle 23"/>
                  <p:cNvSpPr/>
                  <p:nvPr/>
                </p:nvSpPr>
                <p:spPr>
                  <a:xfrm>
                    <a:off x="1066800" y="5638800"/>
                    <a:ext cx="2590800" cy="914400"/>
                  </a:xfrm>
                  <a:prstGeom prst="rect">
                    <a:avLst/>
                  </a:prstGeom>
                </p:spPr>
                <p:txBody>
                  <a:bodyPr rtlCol="0" anchor="ctr">
                    <a:noAutofit/>
                  </a:bodyPr>
                  <a:lstStyle/>
                  <a:p>
                    <a:pPr algn="ctr"/>
                    <a:endParaRPr lang="en-US" sz="1200" b="1" dirty="0" smtClean="0"/>
                  </a:p>
                </p:txBody>
              </p:sp>
              <p:sp>
                <p:nvSpPr>
                  <p:cNvPr id="26" name="Rectangle 25"/>
                  <p:cNvSpPr/>
                  <p:nvPr/>
                </p:nvSpPr>
                <p:spPr>
                  <a:xfrm>
                    <a:off x="4800600" y="5410200"/>
                    <a:ext cx="3200400" cy="838200"/>
                  </a:xfrm>
                  <a:prstGeom prst="rect">
                    <a:avLst/>
                  </a:prstGeom>
                  <a:solidFill>
                    <a:schemeClr val="accent5"/>
                  </a:solidFill>
                </p:spPr>
                <p:txBody>
                  <a:bodyPr rtlCol="0" anchor="ctr">
                    <a:noAutofit/>
                  </a:bodyPr>
                  <a:lstStyle/>
                  <a:p>
                    <a:pPr algn="ctr"/>
                    <a:endParaRPr lang="en-US" sz="1200" b="1" dirty="0" smtClean="0"/>
                  </a:p>
                </p:txBody>
              </p:sp>
              <p:sp>
                <p:nvSpPr>
                  <p:cNvPr id="27" name="Rectangle 26"/>
                  <p:cNvSpPr/>
                  <p:nvPr/>
                </p:nvSpPr>
                <p:spPr>
                  <a:xfrm>
                    <a:off x="4800600" y="5410200"/>
                    <a:ext cx="3200400" cy="838200"/>
                  </a:xfrm>
                  <a:prstGeom prst="rect">
                    <a:avLst/>
                  </a:prstGeom>
                </p:spPr>
                <p:txBody>
                  <a:bodyPr rtlCol="0" anchor="ctr">
                    <a:noAutofit/>
                  </a:bodyPr>
                  <a:lstStyle/>
                  <a:p>
                    <a:pPr algn="ctr"/>
                    <a:r>
                      <a:rPr lang="en-US" sz="1900" dirty="0" smtClean="0"/>
                      <a:t>No, Return</a:t>
                    </a:r>
                  </a:p>
                </p:txBody>
              </p:sp>
              <p:sp>
                <p:nvSpPr>
                  <p:cNvPr id="29" name="Curved Up Arrow 28"/>
                  <p:cNvSpPr/>
                  <p:nvPr/>
                </p:nvSpPr>
                <p:spPr>
                  <a:xfrm rot="16200000">
                    <a:off x="6438900" y="3467100"/>
                    <a:ext cx="4267200" cy="838200"/>
                  </a:xfrm>
                  <a:prstGeom prst="curvedUpArrow">
                    <a:avLst/>
                  </a:prstGeom>
                  <a:solidFill>
                    <a:schemeClr val="accent5"/>
                  </a:solidFill>
                </p:spPr>
                <p:txBody>
                  <a:bodyPr rtlCol="0" anchor="ctr">
                    <a:noAutofit/>
                  </a:bodyPr>
                  <a:lstStyle/>
                  <a:p>
                    <a:pPr algn="ctr"/>
                    <a:endParaRPr lang="en-US" sz="1200" b="1" dirty="0" smtClean="0"/>
                  </a:p>
                </p:txBody>
              </p:sp>
              <p:sp>
                <p:nvSpPr>
                  <p:cNvPr id="30" name="Up Arrow 29"/>
                  <p:cNvSpPr/>
                  <p:nvPr/>
                </p:nvSpPr>
                <p:spPr>
                  <a:xfrm rot="10800000">
                    <a:off x="2302148" y="61722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1" name="Up Arrow 30"/>
                  <p:cNvSpPr/>
                  <p:nvPr/>
                </p:nvSpPr>
                <p:spPr>
                  <a:xfrm rot="10800000">
                    <a:off x="3657600" y="4953000"/>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sp>
                <p:nvSpPr>
                  <p:cNvPr id="32" name="Up Arrow 31"/>
                  <p:cNvSpPr/>
                  <p:nvPr/>
                </p:nvSpPr>
                <p:spPr>
                  <a:xfrm rot="10800000">
                    <a:off x="4725060" y="4952999"/>
                    <a:ext cx="837540" cy="457200"/>
                  </a:xfrm>
                  <a:prstGeom prst="upArrow">
                    <a:avLst>
                      <a:gd name="adj1" fmla="val 50000"/>
                      <a:gd name="adj2" fmla="val 45897"/>
                    </a:avLst>
                  </a:prstGeom>
                  <a:solidFill>
                    <a:schemeClr val="accent5"/>
                  </a:solidFill>
                </p:spPr>
                <p:txBody>
                  <a:bodyPr rtlCol="0" anchor="ctr">
                    <a:noAutofit/>
                  </a:bodyPr>
                  <a:lstStyle/>
                  <a:p>
                    <a:pPr algn="ctr"/>
                    <a:endParaRPr lang="en-US" sz="1200" b="1" dirty="0" smtClean="0"/>
                  </a:p>
                </p:txBody>
              </p:sp>
            </p:grpSp>
            <p:sp>
              <p:nvSpPr>
                <p:cNvPr id="13" name="Rectangle 12"/>
                <p:cNvSpPr/>
                <p:nvPr/>
              </p:nvSpPr>
              <p:spPr>
                <a:xfrm>
                  <a:off x="1295400" y="6015186"/>
                  <a:ext cx="6096000" cy="690414"/>
                </a:xfrm>
                <a:prstGeom prst="rect">
                  <a:avLst/>
                </a:prstGeom>
                <a:solidFill>
                  <a:schemeClr val="accent6"/>
                </a:solidFill>
              </p:spPr>
              <p:txBody>
                <a:bodyPr rtlCol="0" anchor="ctr">
                  <a:noAutofit/>
                </a:bodyPr>
                <a:lstStyle/>
                <a:p>
                  <a:pPr algn="ctr"/>
                  <a:endParaRPr lang="en-US" sz="1200" b="1" dirty="0" smtClean="0"/>
                </a:p>
              </p:txBody>
            </p:sp>
            <p:sp>
              <p:nvSpPr>
                <p:cNvPr id="14" name="Rectangle 13"/>
                <p:cNvSpPr/>
                <p:nvPr/>
              </p:nvSpPr>
              <p:spPr>
                <a:xfrm>
                  <a:off x="1219200" y="6019800"/>
                  <a:ext cx="6172200" cy="685800"/>
                </a:xfrm>
                <a:prstGeom prst="rect">
                  <a:avLst/>
                </a:prstGeom>
              </p:spPr>
              <p:txBody>
                <a:bodyPr rtlCol="0" anchor="ctr">
                  <a:noAutofit/>
                </a:bodyPr>
                <a:lstStyle/>
                <a:p>
                  <a:pPr algn="ctr"/>
                  <a:r>
                    <a:rPr lang="en-US" sz="2200" dirty="0" smtClean="0"/>
                    <a:t>Launch a test</a:t>
                  </a:r>
                </a:p>
              </p:txBody>
            </p:sp>
          </p:grpSp>
          <p:sp>
            <p:nvSpPr>
              <p:cNvPr id="16" name="Rectangle 15"/>
              <p:cNvSpPr/>
              <p:nvPr/>
            </p:nvSpPr>
            <p:spPr>
              <a:xfrm>
                <a:off x="1295400" y="5410200"/>
                <a:ext cx="5181600" cy="533400"/>
              </a:xfrm>
              <a:prstGeom prst="rect">
                <a:avLst/>
              </a:prstGeom>
              <a:solidFill>
                <a:schemeClr val="accent6"/>
              </a:solidFill>
            </p:spPr>
            <p:txBody>
              <a:bodyPr rtlCol="0" anchor="ctr">
                <a:noAutofit/>
              </a:bodyPr>
              <a:lstStyle/>
              <a:p>
                <a:pPr algn="ctr"/>
                <a:endParaRPr lang="en-US" sz="1200" b="1" dirty="0" smtClean="0"/>
              </a:p>
            </p:txBody>
          </p:sp>
          <p:sp>
            <p:nvSpPr>
              <p:cNvPr id="17" name="Rectangle 16"/>
              <p:cNvSpPr/>
              <p:nvPr/>
            </p:nvSpPr>
            <p:spPr>
              <a:xfrm>
                <a:off x="1295400" y="5410200"/>
                <a:ext cx="5181600" cy="533400"/>
              </a:xfrm>
              <a:prstGeom prst="rect">
                <a:avLst/>
              </a:prstGeom>
            </p:spPr>
            <p:txBody>
              <a:bodyPr rtlCol="0" anchor="ctr">
                <a:noAutofit/>
              </a:bodyPr>
              <a:lstStyle/>
              <a:p>
                <a:pPr algn="ctr"/>
                <a:r>
                  <a:rPr lang="en-US" sz="1900" dirty="0" smtClean="0"/>
                  <a:t>Measure results</a:t>
                </a:r>
              </a:p>
            </p:txBody>
          </p:sp>
          <p:sp>
            <p:nvSpPr>
              <p:cNvPr id="18" name="Up Arrow 17"/>
              <p:cNvSpPr/>
              <p:nvPr/>
            </p:nvSpPr>
            <p:spPr>
              <a:xfrm rot="10800000">
                <a:off x="2133601" y="5105400"/>
                <a:ext cx="620102" cy="320137"/>
              </a:xfrm>
              <a:prstGeom prst="upArrow">
                <a:avLst>
                  <a:gd name="adj1" fmla="val 50000"/>
                  <a:gd name="adj2" fmla="val 45897"/>
                </a:avLst>
              </a:prstGeom>
              <a:solidFill>
                <a:schemeClr val="accent6"/>
              </a:solidFill>
            </p:spPr>
            <p:txBody>
              <a:bodyPr rtlCol="0" anchor="ctr">
                <a:noAutofit/>
              </a:bodyPr>
              <a:lstStyle/>
              <a:p>
                <a:pPr algn="ctr"/>
                <a:endParaRPr lang="en-US" sz="1200" b="1" dirty="0" smtClean="0"/>
              </a:p>
            </p:txBody>
          </p:sp>
        </p:grpSp>
        <p:sp>
          <p:nvSpPr>
            <p:cNvPr id="20" name="Rectangle 19"/>
            <p:cNvSpPr/>
            <p:nvPr/>
          </p:nvSpPr>
          <p:spPr>
            <a:xfrm>
              <a:off x="1295400" y="6172200"/>
              <a:ext cx="2369527" cy="586918"/>
            </a:xfrm>
            <a:prstGeom prst="rect">
              <a:avLst/>
            </a:prstGeom>
          </p:spPr>
          <p:txBody>
            <a:bodyPr rtlCol="0" anchor="ctr">
              <a:noAutofit/>
            </a:bodyPr>
            <a:lstStyle/>
            <a:p>
              <a:pPr algn="ctr"/>
              <a:endParaRPr lang="en-US" sz="2200" dirty="0" smtClean="0"/>
            </a:p>
          </p:txBody>
        </p:sp>
        <p:sp>
          <p:nvSpPr>
            <p:cNvPr id="28" name="Rectangle 27"/>
            <p:cNvSpPr/>
            <p:nvPr/>
          </p:nvSpPr>
          <p:spPr>
            <a:xfrm>
              <a:off x="1905000" y="6019800"/>
              <a:ext cx="5047013" cy="519176"/>
            </a:xfrm>
            <a:prstGeom prst="rect">
              <a:avLst/>
            </a:prstGeom>
            <a:solidFill>
              <a:schemeClr val="accent6"/>
            </a:solidFill>
          </p:spPr>
          <p:txBody>
            <a:bodyPr rtlCol="0" anchor="ctr">
              <a:noAutofit/>
            </a:bodyPr>
            <a:lstStyle/>
            <a:p>
              <a:pPr algn="ctr"/>
              <a:r>
                <a:rPr lang="en-US" sz="2200" dirty="0" smtClean="0"/>
                <a:t>Did it meet the goal?</a:t>
              </a:r>
            </a:p>
          </p:txBody>
        </p:sp>
      </p:grpSp>
      <p:sp>
        <p:nvSpPr>
          <p:cNvPr id="33" name="Rectangle 32"/>
          <p:cNvSpPr/>
          <p:nvPr/>
        </p:nvSpPr>
        <p:spPr>
          <a:xfrm>
            <a:off x="2438400" y="6297996"/>
            <a:ext cx="1970228" cy="546588"/>
          </a:xfrm>
          <a:prstGeom prst="rect">
            <a:avLst/>
          </a:prstGeom>
          <a:solidFill>
            <a:schemeClr val="accent5"/>
          </a:solidFill>
        </p:spPr>
        <p:txBody>
          <a:bodyPr rtlCol="0" anchor="ctr">
            <a:noAutofit/>
          </a:bodyPr>
          <a:lstStyle/>
          <a:p>
            <a:pPr algn="ctr"/>
            <a:r>
              <a:rPr lang="en-US" sz="1900" dirty="0" smtClean="0"/>
              <a:t>Yes, next improvement</a:t>
            </a:r>
            <a:endParaRPr lang="en-US" sz="1900" dirty="0"/>
          </a:p>
        </p:txBody>
      </p:sp>
      <p:sp>
        <p:nvSpPr>
          <p:cNvPr id="34" name="Rectangle 33"/>
          <p:cNvSpPr/>
          <p:nvPr/>
        </p:nvSpPr>
        <p:spPr>
          <a:xfrm>
            <a:off x="4648200" y="6297996"/>
            <a:ext cx="2057400" cy="546588"/>
          </a:xfrm>
          <a:prstGeom prst="rect">
            <a:avLst/>
          </a:prstGeom>
          <a:solidFill>
            <a:schemeClr val="accent6"/>
          </a:solidFill>
        </p:spPr>
        <p:txBody>
          <a:bodyPr rtlCol="0" anchor="ctr">
            <a:noAutofit/>
          </a:bodyPr>
          <a:lstStyle/>
          <a:p>
            <a:pPr algn="ctr"/>
            <a:r>
              <a:rPr lang="en-US" sz="2000" dirty="0" smtClean="0"/>
              <a:t>No, iterate, reset or quit</a:t>
            </a:r>
          </a:p>
        </p:txBody>
      </p:sp>
    </p:spTree>
    <p:extLst>
      <p:ext uri="{BB962C8B-B14F-4D97-AF65-F5344CB8AC3E}">
        <p14:creationId xmlns:p14="http://schemas.microsoft.com/office/powerpoint/2010/main" val="3766311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416308"/>
            <a:ext cx="7162800" cy="2246769"/>
          </a:xfrm>
          <a:prstGeom prst="rect">
            <a:avLst/>
          </a:prstGeom>
          <a:noFill/>
        </p:spPr>
        <p:txBody>
          <a:bodyPr wrap="square" rtlCol="0">
            <a:spAutoFit/>
          </a:bodyPr>
          <a:lstStyle/>
          <a:p>
            <a:endParaRPr lang="en-US" sz="2800" dirty="0" smtClean="0"/>
          </a:p>
          <a:p>
            <a:pPr marL="800100" lvl="1" indent="-342900">
              <a:buFont typeface="Arial" panose="020B0604020202020204" pitchFamily="34" charset="0"/>
              <a:buChar char="•"/>
            </a:pPr>
            <a:r>
              <a:rPr lang="en-US" sz="2800" dirty="0"/>
              <a:t>Standalone data studies are </a:t>
            </a:r>
            <a:r>
              <a:rPr lang="en-US" sz="2800" dirty="0">
                <a:solidFill>
                  <a:schemeClr val="accent5"/>
                </a:solidFill>
              </a:rPr>
              <a:t>rarely actionable.</a:t>
            </a:r>
          </a:p>
          <a:p>
            <a:pPr lvl="1"/>
            <a:endParaRPr lang="en-US" sz="2800" dirty="0" smtClean="0"/>
          </a:p>
          <a:p>
            <a:pPr marL="457200" indent="-457200" algn="l">
              <a:buAutoNum type="arabicPeriod"/>
            </a:pPr>
            <a:endParaRPr lang="en-US" sz="2800" dirty="0" smtClean="0"/>
          </a:p>
        </p:txBody>
      </p:sp>
      <p:pic>
        <p:nvPicPr>
          <p:cNvPr id="3076" name="Picture 4" descr="http://www.clker.com/cliparts/e/5/d/a/12387001401184200908Anonymous_Man_silhouette.svg.hi.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8353" y="1808380"/>
            <a:ext cx="1210447" cy="35067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007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416308"/>
            <a:ext cx="7162800" cy="4401205"/>
          </a:xfrm>
          <a:prstGeom prst="rect">
            <a:avLst/>
          </a:prstGeom>
          <a:noFill/>
        </p:spPr>
        <p:txBody>
          <a:bodyPr wrap="square" rtlCol="0">
            <a:spAutoFit/>
          </a:bodyPr>
          <a:lstStyle/>
          <a:p>
            <a:endParaRPr lang="en-US" sz="2800" dirty="0" smtClean="0"/>
          </a:p>
          <a:p>
            <a:pPr marL="800100" lvl="1" indent="-342900">
              <a:buFont typeface="Arial" panose="020B0604020202020204" pitchFamily="34" charset="0"/>
              <a:buChar char="•"/>
            </a:pPr>
            <a:r>
              <a:rPr lang="en-US" sz="2800" strike="sngStrike" dirty="0"/>
              <a:t>Standalone data studies are </a:t>
            </a:r>
            <a:r>
              <a:rPr lang="en-US" sz="2800" strike="sngStrike" dirty="0">
                <a:solidFill>
                  <a:schemeClr val="accent5"/>
                </a:solidFill>
              </a:rPr>
              <a:t>rarely actionable.</a:t>
            </a:r>
          </a:p>
          <a:p>
            <a:pPr lvl="1"/>
            <a:endParaRPr lang="en-US" sz="2800" dirty="0" smtClean="0"/>
          </a:p>
          <a:p>
            <a:pPr lvl="1"/>
            <a:r>
              <a:rPr lang="en-US" sz="2800" b="1" dirty="0" smtClean="0"/>
              <a:t>Conduct studies within a larger business process.</a:t>
            </a:r>
          </a:p>
          <a:p>
            <a:pPr lvl="1"/>
            <a:endParaRPr lang="en-US" sz="2800" dirty="0" smtClean="0"/>
          </a:p>
          <a:p>
            <a:pPr lvl="1"/>
            <a:r>
              <a:rPr lang="en-US" sz="2800" dirty="0" smtClean="0"/>
              <a:t>Translate </a:t>
            </a:r>
            <a:r>
              <a:rPr lang="en-US" sz="2800" dirty="0" smtClean="0">
                <a:solidFill>
                  <a:srgbClr val="4BACC6"/>
                </a:solidFill>
              </a:rPr>
              <a:t>hypothesis</a:t>
            </a:r>
            <a:r>
              <a:rPr lang="en-US" sz="2800" dirty="0" smtClean="0"/>
              <a:t> into data questions and use the right </a:t>
            </a:r>
            <a:r>
              <a:rPr lang="en-US" sz="2800" dirty="0" smtClean="0">
                <a:solidFill>
                  <a:schemeClr val="accent5"/>
                </a:solidFill>
              </a:rPr>
              <a:t>tool for the job</a:t>
            </a:r>
            <a:r>
              <a:rPr lang="en-US" sz="2800" dirty="0" smtClean="0"/>
              <a:t>. </a:t>
            </a:r>
            <a:endParaRPr lang="en-US" sz="2800" dirty="0" smtClean="0">
              <a:solidFill>
                <a:schemeClr val="accent5"/>
              </a:solidFill>
            </a:endParaRPr>
          </a:p>
          <a:p>
            <a:pPr marL="457200" indent="-457200" algn="l">
              <a:buAutoNum type="arabicPeriod"/>
            </a:pPr>
            <a:endParaRPr lang="en-US" sz="2800" dirty="0" smtClean="0"/>
          </a:p>
        </p:txBody>
      </p:sp>
      <p:pic>
        <p:nvPicPr>
          <p:cNvPr id="3076" name="Picture 4" descr="http://www.clker.com/cliparts/e/5/d/a/12387001401184200908Anonymous_Man_silhouette.svg.hi.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8353" y="1808380"/>
            <a:ext cx="1210447" cy="35067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1913091"/>
            <a:ext cx="6858000" cy="906309"/>
          </a:xfrm>
          <a:prstGeom prst="rect">
            <a:avLst/>
          </a:prstGeom>
          <a:solidFill>
            <a:schemeClr val="bg1">
              <a:alpha val="69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20294685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3847207"/>
          </a:xfrm>
          <a:prstGeom prst="rect">
            <a:avLst/>
          </a:prstGeom>
        </p:spPr>
        <p:txBody>
          <a:bodyPr wrap="square">
            <a:spAutoFit/>
          </a:bodyPr>
          <a:lstStyle/>
          <a:p>
            <a:r>
              <a:rPr lang="en-US" sz="5400" dirty="0"/>
              <a:t>Use </a:t>
            </a:r>
            <a:r>
              <a:rPr lang="en-US" sz="5400" dirty="0">
                <a:solidFill>
                  <a:schemeClr val="accent5"/>
                </a:solidFill>
              </a:rPr>
              <a:t>data</a:t>
            </a:r>
            <a:r>
              <a:rPr lang="en-US" sz="5400" dirty="0"/>
              <a:t> </a:t>
            </a:r>
            <a:r>
              <a:rPr lang="en-US" sz="5400" dirty="0" smtClean="0"/>
              <a:t/>
            </a:r>
            <a:br>
              <a:rPr lang="en-US" sz="5400" dirty="0" smtClean="0"/>
            </a:br>
            <a:endParaRPr lang="en-US" sz="2400" dirty="0"/>
          </a:p>
          <a:p>
            <a:r>
              <a:rPr lang="en-US" sz="5400" dirty="0" smtClean="0"/>
              <a:t>To </a:t>
            </a:r>
            <a:r>
              <a:rPr lang="en-US" sz="5400" dirty="0"/>
              <a:t>discover </a:t>
            </a:r>
            <a:r>
              <a:rPr lang="en-US" sz="5400" dirty="0" smtClean="0">
                <a:solidFill>
                  <a:schemeClr val="accent5"/>
                </a:solidFill>
              </a:rPr>
              <a:t>truths</a:t>
            </a:r>
          </a:p>
          <a:p>
            <a:endParaRPr lang="en-US" sz="2400" dirty="0"/>
          </a:p>
          <a:p>
            <a:r>
              <a:rPr lang="en-US" sz="5400" dirty="0" smtClean="0"/>
              <a:t>That </a:t>
            </a:r>
            <a:r>
              <a:rPr lang="en-US" sz="5400" dirty="0"/>
              <a:t>cause </a:t>
            </a:r>
            <a:r>
              <a:rPr lang="en-US" sz="5400" dirty="0" smtClean="0">
                <a:solidFill>
                  <a:schemeClr val="accent5"/>
                </a:solidFill>
              </a:rPr>
              <a:t>changes</a:t>
            </a:r>
          </a:p>
          <a:p>
            <a:endParaRPr lang="en-US" sz="2400" dirty="0">
              <a:solidFill>
                <a:schemeClr val="accent5"/>
              </a:solidFill>
            </a:endParaRPr>
          </a:p>
          <a:p>
            <a:endParaRPr lang="en-US" sz="1000" dirty="0"/>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0999" y="1527401"/>
            <a:ext cx="729049" cy="839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0541"/>
            <a:ext cx="7696200" cy="2570260"/>
          </a:xfrm>
          <a:prstGeom prst="rect">
            <a:avLst/>
          </a:prstGeom>
          <a:solidFill>
            <a:schemeClr val="bg1">
              <a:alpha val="50000"/>
            </a:schemeClr>
          </a:solidFill>
        </p:spPr>
        <p:txBody>
          <a:bodyPr rtlCol="0" anchor="ctr">
            <a:noAutofit/>
          </a:bodyPr>
          <a:lstStyle/>
          <a:p>
            <a:pPr algn="ctr"/>
            <a:endParaRPr lang="en-US" sz="1200" b="1" dirty="0" smtClean="0"/>
          </a:p>
        </p:txBody>
      </p:sp>
      <p:pic>
        <p:nvPicPr>
          <p:cNvPr id="7"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0050" y="2796378"/>
            <a:ext cx="729049" cy="83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100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6247864"/>
          </a:xfrm>
          <a:prstGeom prst="rect">
            <a:avLst/>
          </a:prstGeom>
        </p:spPr>
        <p:txBody>
          <a:bodyPr wrap="square">
            <a:spAutoFit/>
          </a:bodyPr>
          <a:lstStyle/>
          <a:p>
            <a:r>
              <a:rPr lang="en-US" sz="5400" dirty="0"/>
              <a:t>Use </a:t>
            </a:r>
            <a:r>
              <a:rPr lang="en-US" sz="5400" dirty="0">
                <a:solidFill>
                  <a:schemeClr val="accent5"/>
                </a:solidFill>
              </a:rPr>
              <a:t>data</a:t>
            </a:r>
            <a:r>
              <a:rPr lang="en-US" sz="5400" dirty="0"/>
              <a:t> </a:t>
            </a:r>
            <a:r>
              <a:rPr lang="en-US" sz="5400" dirty="0" smtClean="0"/>
              <a:t/>
            </a:r>
            <a:br>
              <a:rPr lang="en-US" sz="5400" dirty="0" smtClean="0"/>
            </a:br>
            <a:endParaRPr lang="en-US" sz="2400" dirty="0"/>
          </a:p>
          <a:p>
            <a:r>
              <a:rPr lang="en-US" sz="5400" dirty="0" smtClean="0"/>
              <a:t>To </a:t>
            </a:r>
            <a:r>
              <a:rPr lang="en-US" sz="5400" dirty="0"/>
              <a:t>discover </a:t>
            </a:r>
            <a:r>
              <a:rPr lang="en-US" sz="5400" dirty="0" smtClean="0">
                <a:solidFill>
                  <a:schemeClr val="accent5"/>
                </a:solidFill>
              </a:rPr>
              <a:t>truths</a:t>
            </a:r>
          </a:p>
          <a:p>
            <a:endParaRPr lang="en-US" sz="2400" dirty="0"/>
          </a:p>
          <a:p>
            <a:r>
              <a:rPr lang="en-US" sz="5400" dirty="0" smtClean="0"/>
              <a:t>That </a:t>
            </a:r>
            <a:r>
              <a:rPr lang="en-US" sz="5400" dirty="0"/>
              <a:t>cause </a:t>
            </a:r>
            <a:r>
              <a:rPr lang="en-US" sz="5400" dirty="0" smtClean="0">
                <a:solidFill>
                  <a:schemeClr val="accent5"/>
                </a:solidFill>
              </a:rPr>
              <a:t>changes</a:t>
            </a:r>
          </a:p>
          <a:p>
            <a:endParaRPr lang="en-US" sz="2400" dirty="0">
              <a:solidFill>
                <a:schemeClr val="accent5"/>
              </a:solidFill>
            </a:endParaRPr>
          </a:p>
          <a:p>
            <a:endParaRPr lang="en-US" sz="1000" dirty="0"/>
          </a:p>
          <a:p>
            <a:r>
              <a:rPr lang="en-US" sz="5400" dirty="0"/>
              <a:t>That </a:t>
            </a:r>
            <a:r>
              <a:rPr lang="en-US" sz="5400" dirty="0" smtClean="0">
                <a:solidFill>
                  <a:schemeClr val="accent5"/>
                </a:solidFill>
              </a:rPr>
              <a:t>improve the stuff we make.</a:t>
            </a:r>
            <a:br>
              <a:rPr lang="en-US" sz="5400" dirty="0" smtClean="0">
                <a:solidFill>
                  <a:schemeClr val="accent5"/>
                </a:solidFill>
              </a:rPr>
            </a:br>
            <a:endParaRPr lang="en-US" sz="2400" dirty="0" smtClean="0">
              <a:solidFill>
                <a:schemeClr val="accent5"/>
              </a:solidFill>
            </a:endParaRPr>
          </a:p>
          <a:p>
            <a:pPr marL="800100" lvl="1" indent="-342900">
              <a:buFont typeface="Arial" panose="020B0604020202020204" pitchFamily="34" charset="0"/>
              <a:buChar char="•"/>
            </a:pPr>
            <a:r>
              <a:rPr lang="en-US" sz="2400" dirty="0"/>
              <a:t>Our results take on </a:t>
            </a:r>
            <a:r>
              <a:rPr lang="en-US" sz="2400" dirty="0">
                <a:solidFill>
                  <a:schemeClr val="accent5"/>
                </a:solidFill>
              </a:rPr>
              <a:t>horrible lives of their </a:t>
            </a:r>
            <a:r>
              <a:rPr lang="en-US" sz="2400" dirty="0" smtClean="0">
                <a:solidFill>
                  <a:schemeClr val="accent5"/>
                </a:solidFill>
              </a:rPr>
              <a:t>own</a:t>
            </a:r>
            <a:endParaRPr lang="en-US" sz="5400" dirty="0"/>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0999" y="1527401"/>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0050" y="2796378"/>
            <a:ext cx="729049" cy="839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0540"/>
            <a:ext cx="7696200" cy="3941859"/>
          </a:xfrm>
          <a:prstGeom prst="rect">
            <a:avLst/>
          </a:prstGeom>
          <a:solidFill>
            <a:schemeClr val="bg1">
              <a:alpha val="50000"/>
            </a:schemeClr>
          </a:solidFill>
        </p:spPr>
        <p:txBody>
          <a:bodyPr rtlCol="0" anchor="ctr">
            <a:noAutofit/>
          </a:bodyPr>
          <a:lstStyle/>
          <a:p>
            <a:pPr algn="ctr"/>
            <a:endParaRPr lang="en-US" sz="1200" b="1" dirty="0" smtClean="0"/>
          </a:p>
        </p:txBody>
      </p:sp>
    </p:spTree>
    <p:extLst>
      <p:ext uri="{BB962C8B-B14F-4D97-AF65-F5344CB8AC3E}">
        <p14:creationId xmlns:p14="http://schemas.microsoft.com/office/powerpoint/2010/main" val="1314464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greenconferencing.typepad.com/photos/uncategorized/2008/06/25/july_8_boys_can_telephon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0898"/>
            <a:ext cx="6705028"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037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43000"/>
            <a:ext cx="7086600" cy="4876800"/>
          </a:xfrm>
          <a:prstGeom prst="rect">
            <a:avLst/>
          </a:prstGeom>
          <a:ln w="57150">
            <a:noFill/>
          </a:ln>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US" sz="1200" b="1" dirty="0" smtClean="0"/>
          </a:p>
        </p:txBody>
      </p:sp>
      <p:cxnSp>
        <p:nvCxnSpPr>
          <p:cNvPr id="6" name="Straight Connector 5"/>
          <p:cNvCxnSpPr/>
          <p:nvPr/>
        </p:nvCxnSpPr>
        <p:spPr bwMode="auto">
          <a:xfrm flipH="1" flipV="1">
            <a:off x="2133600" y="1752600"/>
            <a:ext cx="14068" cy="3581400"/>
          </a:xfrm>
          <a:prstGeom prst="line">
            <a:avLst/>
          </a:prstGeom>
          <a:solidFill>
            <a:srgbClr val="0095D3"/>
          </a:solidFill>
          <a:ln w="38100" cap="flat" cmpd="sng" algn="ctr">
            <a:solidFill>
              <a:schemeClr val="accent5">
                <a:lumMod val="75000"/>
              </a:schemeClr>
            </a:solidFill>
            <a:prstDash val="solid"/>
            <a:round/>
            <a:headEnd type="none" w="med" len="med"/>
            <a:tailEnd type="arrow" w="med" len="med"/>
          </a:ln>
          <a:effectLst/>
        </p:spPr>
      </p:cxnSp>
      <p:cxnSp>
        <p:nvCxnSpPr>
          <p:cNvPr id="8" name="Straight Connector 7"/>
          <p:cNvCxnSpPr/>
          <p:nvPr/>
        </p:nvCxnSpPr>
        <p:spPr bwMode="auto">
          <a:xfrm>
            <a:off x="1905000" y="5085472"/>
            <a:ext cx="5486400" cy="19928"/>
          </a:xfrm>
          <a:prstGeom prst="line">
            <a:avLst/>
          </a:prstGeom>
          <a:solidFill>
            <a:srgbClr val="0095D3"/>
          </a:solidFill>
          <a:ln w="38100" cap="flat" cmpd="sng" algn="ctr">
            <a:solidFill>
              <a:schemeClr val="accent5">
                <a:lumMod val="75000"/>
              </a:schemeClr>
            </a:solidFill>
            <a:prstDash val="solid"/>
            <a:round/>
            <a:headEnd type="none" w="med" len="med"/>
            <a:tailEnd type="arrow" w="med" len="med"/>
          </a:ln>
          <a:effectLst/>
        </p:spPr>
      </p:cxnSp>
      <p:sp>
        <p:nvSpPr>
          <p:cNvPr id="16" name="TextBox 15"/>
          <p:cNvSpPr txBox="1"/>
          <p:nvPr/>
        </p:nvSpPr>
        <p:spPr>
          <a:xfrm rot="16200000">
            <a:off x="877852" y="3170437"/>
            <a:ext cx="1683474" cy="523220"/>
          </a:xfrm>
          <a:prstGeom prst="rect">
            <a:avLst/>
          </a:prstGeom>
          <a:noFill/>
        </p:spPr>
        <p:txBody>
          <a:bodyPr wrap="none" rtlCol="0">
            <a:spAutoFit/>
          </a:bodyPr>
          <a:lstStyle/>
          <a:p>
            <a:pPr algn="l"/>
            <a:r>
              <a:rPr lang="en-US" sz="2800" dirty="0" smtClean="0">
                <a:solidFill>
                  <a:srgbClr val="333333"/>
                </a:solidFill>
                <a:latin typeface="+mn-lt"/>
                <a:ea typeface="+mn-ea"/>
              </a:rPr>
              <a:t>Expertise</a:t>
            </a:r>
          </a:p>
        </p:txBody>
      </p:sp>
      <p:sp>
        <p:nvSpPr>
          <p:cNvPr id="17" name="TextBox 16"/>
          <p:cNvSpPr txBox="1"/>
          <p:nvPr/>
        </p:nvSpPr>
        <p:spPr>
          <a:xfrm>
            <a:off x="3214468" y="5160763"/>
            <a:ext cx="1704313" cy="523220"/>
          </a:xfrm>
          <a:prstGeom prst="rect">
            <a:avLst/>
          </a:prstGeom>
          <a:noFill/>
        </p:spPr>
        <p:txBody>
          <a:bodyPr wrap="none" rtlCol="0">
            <a:spAutoFit/>
          </a:bodyPr>
          <a:lstStyle/>
          <a:p>
            <a:pPr algn="l"/>
            <a:r>
              <a:rPr lang="en-US" sz="2800" dirty="0" smtClean="0">
                <a:solidFill>
                  <a:srgbClr val="333333"/>
                </a:solidFill>
                <a:latin typeface="+mn-lt"/>
                <a:ea typeface="+mn-ea"/>
              </a:rPr>
              <a:t>Exposure</a:t>
            </a:r>
          </a:p>
        </p:txBody>
      </p:sp>
      <p:cxnSp>
        <p:nvCxnSpPr>
          <p:cNvPr id="19" name="Straight Arrow Connector 18"/>
          <p:cNvCxnSpPr/>
          <p:nvPr/>
        </p:nvCxnSpPr>
        <p:spPr bwMode="auto">
          <a:xfrm flipV="1">
            <a:off x="2223868" y="2362200"/>
            <a:ext cx="3719732" cy="2657036"/>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325806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stretch>
            <a:fillRect/>
          </a:stretch>
        </p:blipFill>
        <p:spPr>
          <a:xfrm>
            <a:off x="710504" y="228600"/>
            <a:ext cx="2952750" cy="2890912"/>
          </a:xfrm>
          <a:prstGeom prst="rect">
            <a:avLst/>
          </a:prstGeom>
        </p:spPr>
      </p:pic>
      <p:pic>
        <p:nvPicPr>
          <p:cNvPr id="122" name="Picture 121"/>
          <p:cNvPicPr>
            <a:picLocks noChangeAspect="1"/>
          </p:cNvPicPr>
          <p:nvPr/>
        </p:nvPicPr>
        <p:blipFill>
          <a:blip r:embed="rId3"/>
          <a:stretch>
            <a:fillRect/>
          </a:stretch>
        </p:blipFill>
        <p:spPr>
          <a:xfrm flipH="1">
            <a:off x="5162550" y="228600"/>
            <a:ext cx="2952750" cy="2890912"/>
          </a:xfrm>
          <a:prstGeom prst="rect">
            <a:avLst/>
          </a:prstGeom>
        </p:spPr>
      </p:pic>
      <p:pic>
        <p:nvPicPr>
          <p:cNvPr id="123" name="Picture 122"/>
          <p:cNvPicPr>
            <a:picLocks noChangeAspect="1"/>
          </p:cNvPicPr>
          <p:nvPr/>
        </p:nvPicPr>
        <p:blipFill>
          <a:blip r:embed="rId3"/>
          <a:stretch>
            <a:fillRect/>
          </a:stretch>
        </p:blipFill>
        <p:spPr>
          <a:xfrm flipH="1" flipV="1">
            <a:off x="5181600" y="3662288"/>
            <a:ext cx="2952750" cy="2890912"/>
          </a:xfrm>
          <a:prstGeom prst="rect">
            <a:avLst/>
          </a:prstGeom>
        </p:spPr>
      </p:pic>
      <p:pic>
        <p:nvPicPr>
          <p:cNvPr id="124" name="Picture 123"/>
          <p:cNvPicPr>
            <a:picLocks noChangeAspect="1"/>
          </p:cNvPicPr>
          <p:nvPr/>
        </p:nvPicPr>
        <p:blipFill>
          <a:blip r:embed="rId3"/>
          <a:stretch>
            <a:fillRect/>
          </a:stretch>
        </p:blipFill>
        <p:spPr>
          <a:xfrm flipV="1">
            <a:off x="801883" y="3662288"/>
            <a:ext cx="2952750" cy="2890912"/>
          </a:xfrm>
          <a:prstGeom prst="rect">
            <a:avLst/>
          </a:prstGeom>
        </p:spPr>
      </p:pic>
      <p:cxnSp>
        <p:nvCxnSpPr>
          <p:cNvPr id="53" name="Straight Connector 52"/>
          <p:cNvCxnSpPr/>
          <p:nvPr/>
        </p:nvCxnSpPr>
        <p:spPr bwMode="auto">
          <a:xfrm>
            <a:off x="2514600" y="2057400"/>
            <a:ext cx="1525207" cy="886666"/>
          </a:xfrm>
          <a:prstGeom prst="line">
            <a:avLst/>
          </a:prstGeom>
          <a:solidFill>
            <a:srgbClr val="0095D3"/>
          </a:solidFill>
          <a:ln w="28575" cap="flat" cmpd="sng" algn="ctr">
            <a:solidFill>
              <a:schemeClr val="accent6">
                <a:lumMod val="75000"/>
              </a:schemeClr>
            </a:solidFill>
            <a:prstDash val="solid"/>
            <a:round/>
            <a:headEnd type="none" w="med" len="med"/>
            <a:tailEnd type="none" w="med" len="med"/>
          </a:ln>
          <a:effectLst/>
        </p:spPr>
      </p:cxnSp>
      <p:cxnSp>
        <p:nvCxnSpPr>
          <p:cNvPr id="128" name="Straight Connector 127"/>
          <p:cNvCxnSpPr>
            <a:endCxn id="51" idx="7"/>
          </p:cNvCxnSpPr>
          <p:nvPr/>
        </p:nvCxnSpPr>
        <p:spPr bwMode="auto">
          <a:xfrm flipH="1">
            <a:off x="4972626" y="2057400"/>
            <a:ext cx="1294824" cy="810466"/>
          </a:xfrm>
          <a:prstGeom prst="line">
            <a:avLst/>
          </a:prstGeom>
          <a:solidFill>
            <a:srgbClr val="0095D3"/>
          </a:solidFill>
          <a:ln w="28575" cap="flat" cmpd="sng" algn="ctr">
            <a:solidFill>
              <a:schemeClr val="accent6">
                <a:lumMod val="75000"/>
              </a:schemeClr>
            </a:solidFill>
            <a:prstDash val="solid"/>
            <a:round/>
            <a:headEnd type="none" w="med" len="med"/>
            <a:tailEnd type="none" w="med" len="med"/>
          </a:ln>
          <a:effectLst/>
        </p:spPr>
      </p:cxnSp>
      <p:cxnSp>
        <p:nvCxnSpPr>
          <p:cNvPr id="131" name="Straight Connector 130"/>
          <p:cNvCxnSpPr/>
          <p:nvPr/>
        </p:nvCxnSpPr>
        <p:spPr bwMode="auto">
          <a:xfrm flipH="1" flipV="1">
            <a:off x="4972626" y="3662288"/>
            <a:ext cx="1313874" cy="1053428"/>
          </a:xfrm>
          <a:prstGeom prst="line">
            <a:avLst/>
          </a:prstGeom>
          <a:solidFill>
            <a:srgbClr val="0095D3"/>
          </a:solidFill>
          <a:ln w="28575" cap="flat" cmpd="sng" algn="ctr">
            <a:solidFill>
              <a:schemeClr val="accent6">
                <a:lumMod val="75000"/>
              </a:schemeClr>
            </a:solidFill>
            <a:prstDash val="solid"/>
            <a:round/>
            <a:headEnd type="none" w="med" len="med"/>
            <a:tailEnd type="none" w="med" len="med"/>
          </a:ln>
          <a:effectLst/>
        </p:spPr>
      </p:cxnSp>
      <p:cxnSp>
        <p:nvCxnSpPr>
          <p:cNvPr id="138" name="Straight Connector 137"/>
          <p:cNvCxnSpPr/>
          <p:nvPr/>
        </p:nvCxnSpPr>
        <p:spPr bwMode="auto">
          <a:xfrm flipV="1">
            <a:off x="2647950" y="3674968"/>
            <a:ext cx="1294824" cy="1011332"/>
          </a:xfrm>
          <a:prstGeom prst="line">
            <a:avLst/>
          </a:prstGeom>
          <a:solidFill>
            <a:srgbClr val="0095D3"/>
          </a:solidFill>
          <a:ln w="28575" cap="flat" cmpd="sng" algn="ctr">
            <a:solidFill>
              <a:schemeClr val="accent6">
                <a:lumMod val="75000"/>
              </a:schemeClr>
            </a:solidFill>
            <a:prstDash val="solid"/>
            <a:round/>
            <a:headEnd type="none" w="med" len="med"/>
            <a:tailEnd type="none" w="med" len="med"/>
          </a:ln>
          <a:effectLst/>
        </p:spPr>
      </p:cxnSp>
      <p:sp>
        <p:nvSpPr>
          <p:cNvPr id="51" name="Oval 50"/>
          <p:cNvSpPr/>
          <p:nvPr/>
        </p:nvSpPr>
        <p:spPr>
          <a:xfrm>
            <a:off x="3754633" y="2667000"/>
            <a:ext cx="1426967" cy="1371600"/>
          </a:xfrm>
          <a:prstGeom prst="ellipse">
            <a:avLst/>
          </a:prstGeom>
          <a:solidFill>
            <a:schemeClr val="accent6">
              <a:lumMod val="40000"/>
              <a:lumOff val="60000"/>
            </a:schemeClr>
          </a:solidFill>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2400" b="1" dirty="0" smtClean="0"/>
              <a:t>Data</a:t>
            </a:r>
          </a:p>
          <a:p>
            <a:pPr algn="ctr"/>
            <a:r>
              <a:rPr lang="en-US" sz="2400" b="1" dirty="0" smtClean="0"/>
              <a:t>Team</a:t>
            </a:r>
          </a:p>
        </p:txBody>
      </p:sp>
    </p:spTree>
    <p:extLst>
      <p:ext uri="{BB962C8B-B14F-4D97-AF65-F5344CB8AC3E}">
        <p14:creationId xmlns:p14="http://schemas.microsoft.com/office/powerpoint/2010/main" val="13785651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914918"/>
            <a:ext cx="1326004" cy="1323439"/>
          </a:xfrm>
          <a:prstGeom prst="rect">
            <a:avLst/>
          </a:prstGeom>
          <a:noFill/>
        </p:spPr>
        <p:txBody>
          <a:bodyPr wrap="none" rtlCol="0">
            <a:spAutoFit/>
          </a:bodyPr>
          <a:lstStyle/>
          <a:p>
            <a:pPr algn="l"/>
            <a:r>
              <a:rPr lang="en-US" sz="8000" dirty="0" smtClean="0">
                <a:latin typeface="+mn-lt"/>
                <a:ea typeface="+mn-ea"/>
              </a:rPr>
              <a:t>#3</a:t>
            </a:r>
          </a:p>
        </p:txBody>
      </p:sp>
      <p:pic>
        <p:nvPicPr>
          <p:cNvPr id="7" name="Picture 4" descr="http://s.mlpforums.com/uploads/post_images/img-1348221-1-rainbow_dash_awesome_by_kamikazedelbvh-d3ic8r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454" y="228600"/>
            <a:ext cx="4649346" cy="644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317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62400" y="2514600"/>
            <a:ext cx="1335220" cy="1386840"/>
          </a:xfrm>
          <a:prstGeom prst="ellipse">
            <a:avLst/>
          </a:prstGeom>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600" b="1" dirty="0" smtClean="0"/>
              <a:t>Data</a:t>
            </a:r>
          </a:p>
          <a:p>
            <a:pPr algn="ctr"/>
            <a:r>
              <a:rPr lang="en-US" sz="1600" b="1" dirty="0" smtClean="0"/>
              <a:t>Person</a:t>
            </a:r>
          </a:p>
        </p:txBody>
      </p:sp>
      <p:sp>
        <p:nvSpPr>
          <p:cNvPr id="6" name="Oval 5"/>
          <p:cNvSpPr/>
          <p:nvPr/>
        </p:nvSpPr>
        <p:spPr>
          <a:xfrm>
            <a:off x="5939393" y="1214846"/>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7" name="Oval 6"/>
          <p:cNvSpPr/>
          <p:nvPr/>
        </p:nvSpPr>
        <p:spPr>
          <a:xfrm>
            <a:off x="6581166" y="3392975"/>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8" name="Oval 7"/>
          <p:cNvSpPr/>
          <p:nvPr/>
        </p:nvSpPr>
        <p:spPr>
          <a:xfrm>
            <a:off x="4202210" y="5046183"/>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9" name="Oval 8"/>
          <p:cNvSpPr/>
          <p:nvPr/>
        </p:nvSpPr>
        <p:spPr>
          <a:xfrm>
            <a:off x="1905000" y="3505200"/>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10" name="Oval 9"/>
          <p:cNvSpPr/>
          <p:nvPr/>
        </p:nvSpPr>
        <p:spPr>
          <a:xfrm>
            <a:off x="2449128" y="1219200"/>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cxnSp>
        <p:nvCxnSpPr>
          <p:cNvPr id="13" name="Straight Connector 12"/>
          <p:cNvCxnSpPr>
            <a:stCxn id="10" idx="5"/>
            <a:endCxn id="4" idx="1"/>
          </p:cNvCxnSpPr>
          <p:nvPr/>
        </p:nvCxnSpPr>
        <p:spPr bwMode="auto">
          <a:xfrm>
            <a:off x="3170676" y="1947657"/>
            <a:ext cx="987262" cy="770041"/>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17" name="Straight Connector 16"/>
          <p:cNvCxnSpPr>
            <a:stCxn id="6" idx="3"/>
            <a:endCxn id="4" idx="7"/>
          </p:cNvCxnSpPr>
          <p:nvPr/>
        </p:nvCxnSpPr>
        <p:spPr bwMode="auto">
          <a:xfrm flipH="1">
            <a:off x="5102082" y="1943303"/>
            <a:ext cx="961109" cy="774395"/>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0" name="Straight Connector 19"/>
          <p:cNvCxnSpPr>
            <a:stCxn id="7" idx="2"/>
            <a:endCxn id="4" idx="6"/>
          </p:cNvCxnSpPr>
          <p:nvPr/>
        </p:nvCxnSpPr>
        <p:spPr bwMode="auto">
          <a:xfrm flipH="1" flipV="1">
            <a:off x="5297620" y="3208020"/>
            <a:ext cx="1283546" cy="611675"/>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3" name="Straight Connector 22"/>
          <p:cNvCxnSpPr>
            <a:stCxn id="8" idx="0"/>
            <a:endCxn id="4" idx="4"/>
          </p:cNvCxnSpPr>
          <p:nvPr/>
        </p:nvCxnSpPr>
        <p:spPr bwMode="auto">
          <a:xfrm flipV="1">
            <a:off x="4624883" y="3901440"/>
            <a:ext cx="5127" cy="1144743"/>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6" name="Straight Connector 25"/>
          <p:cNvCxnSpPr>
            <a:stCxn id="9" idx="7"/>
            <a:endCxn id="4" idx="2"/>
          </p:cNvCxnSpPr>
          <p:nvPr/>
        </p:nvCxnSpPr>
        <p:spPr bwMode="auto">
          <a:xfrm flipV="1">
            <a:off x="2626548" y="3208020"/>
            <a:ext cx="1335852" cy="422163"/>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sp>
        <p:nvSpPr>
          <p:cNvPr id="34" name="Oval 33"/>
          <p:cNvSpPr/>
          <p:nvPr/>
        </p:nvSpPr>
        <p:spPr>
          <a:xfrm>
            <a:off x="1095103" y="457200"/>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5" name="Oval 34"/>
          <p:cNvSpPr/>
          <p:nvPr/>
        </p:nvSpPr>
        <p:spPr>
          <a:xfrm>
            <a:off x="1169183" y="791397"/>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6" name="Oval 35"/>
          <p:cNvSpPr/>
          <p:nvPr/>
        </p:nvSpPr>
        <p:spPr>
          <a:xfrm>
            <a:off x="1585986" y="49584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7" name="Oval 36"/>
          <p:cNvSpPr/>
          <p:nvPr/>
        </p:nvSpPr>
        <p:spPr>
          <a:xfrm>
            <a:off x="789842" y="883920"/>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cxnSp>
        <p:nvCxnSpPr>
          <p:cNvPr id="7171" name="Straight Connector 7170"/>
          <p:cNvCxnSpPr>
            <a:stCxn id="10" idx="1"/>
            <a:endCxn id="36" idx="5"/>
          </p:cNvCxnSpPr>
          <p:nvPr/>
        </p:nvCxnSpPr>
        <p:spPr bwMode="auto">
          <a:xfrm flipH="1" flipV="1">
            <a:off x="1846149" y="756005"/>
            <a:ext cx="726777" cy="588178"/>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0" name="Straight Connector 39"/>
          <p:cNvCxnSpPr>
            <a:stCxn id="10" idx="1"/>
            <a:endCxn id="35" idx="5"/>
          </p:cNvCxnSpPr>
          <p:nvPr/>
        </p:nvCxnSpPr>
        <p:spPr bwMode="auto">
          <a:xfrm flipH="1" flipV="1">
            <a:off x="1429346" y="1051560"/>
            <a:ext cx="1143580" cy="292623"/>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3" name="Straight Connector 42"/>
          <p:cNvCxnSpPr>
            <a:stCxn id="10" idx="1"/>
            <a:endCxn id="37" idx="5"/>
          </p:cNvCxnSpPr>
          <p:nvPr/>
        </p:nvCxnSpPr>
        <p:spPr bwMode="auto">
          <a:xfrm flipH="1" flipV="1">
            <a:off x="1050005" y="1144083"/>
            <a:ext cx="1522921" cy="200100"/>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6" name="Straight Connector 45"/>
          <p:cNvCxnSpPr>
            <a:stCxn id="10" idx="1"/>
            <a:endCxn id="34" idx="5"/>
          </p:cNvCxnSpPr>
          <p:nvPr/>
        </p:nvCxnSpPr>
        <p:spPr bwMode="auto">
          <a:xfrm flipH="1" flipV="1">
            <a:off x="1355266" y="717363"/>
            <a:ext cx="1217660" cy="626820"/>
          </a:xfrm>
          <a:prstGeom prst="line">
            <a:avLst/>
          </a:prstGeom>
          <a:solidFill>
            <a:srgbClr val="0095D3"/>
          </a:solidFill>
          <a:ln w="9525" cap="flat" cmpd="sng" algn="ctr">
            <a:solidFill>
              <a:schemeClr val="accent5"/>
            </a:solidFill>
            <a:prstDash val="solid"/>
            <a:round/>
            <a:headEnd type="none" w="med" len="med"/>
            <a:tailEnd type="none" w="med" len="med"/>
          </a:ln>
          <a:effectLst/>
        </p:spPr>
      </p:cxnSp>
      <p:sp>
        <p:nvSpPr>
          <p:cNvPr id="54" name="Oval 53"/>
          <p:cNvSpPr/>
          <p:nvPr/>
        </p:nvSpPr>
        <p:spPr>
          <a:xfrm>
            <a:off x="886925" y="465037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5" name="Oval 54"/>
          <p:cNvSpPr/>
          <p:nvPr/>
        </p:nvSpPr>
        <p:spPr>
          <a:xfrm>
            <a:off x="961005" y="4984569"/>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6" name="Oval 55"/>
          <p:cNvSpPr/>
          <p:nvPr/>
        </p:nvSpPr>
        <p:spPr>
          <a:xfrm>
            <a:off x="1377808" y="4689014"/>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7" name="Oval 56"/>
          <p:cNvSpPr/>
          <p:nvPr/>
        </p:nvSpPr>
        <p:spPr>
          <a:xfrm>
            <a:off x="581664" y="507709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cxnSp>
        <p:nvCxnSpPr>
          <p:cNvPr id="58" name="Straight Connector 57"/>
          <p:cNvCxnSpPr>
            <a:stCxn id="9" idx="3"/>
            <a:endCxn id="56" idx="7"/>
          </p:cNvCxnSpPr>
          <p:nvPr/>
        </p:nvCxnSpPr>
        <p:spPr bwMode="auto">
          <a:xfrm flipH="1">
            <a:off x="1637971" y="4233657"/>
            <a:ext cx="390827" cy="499994"/>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59" name="Straight Connector 58"/>
          <p:cNvCxnSpPr>
            <a:stCxn id="9" idx="3"/>
            <a:endCxn id="55" idx="7"/>
          </p:cNvCxnSpPr>
          <p:nvPr/>
        </p:nvCxnSpPr>
        <p:spPr bwMode="auto">
          <a:xfrm flipH="1">
            <a:off x="1221168" y="4233657"/>
            <a:ext cx="807630" cy="795549"/>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60" name="Straight Connector 59"/>
          <p:cNvCxnSpPr>
            <a:stCxn id="9" idx="3"/>
            <a:endCxn id="57" idx="7"/>
          </p:cNvCxnSpPr>
          <p:nvPr/>
        </p:nvCxnSpPr>
        <p:spPr bwMode="auto">
          <a:xfrm flipH="1">
            <a:off x="841827" y="4233657"/>
            <a:ext cx="1186971" cy="888072"/>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61" name="Straight Connector 60"/>
          <p:cNvCxnSpPr>
            <a:stCxn id="9" idx="3"/>
            <a:endCxn id="54" idx="7"/>
          </p:cNvCxnSpPr>
          <p:nvPr/>
        </p:nvCxnSpPr>
        <p:spPr bwMode="auto">
          <a:xfrm flipH="1">
            <a:off x="1147088" y="4233657"/>
            <a:ext cx="881710" cy="461352"/>
          </a:xfrm>
          <a:prstGeom prst="line">
            <a:avLst/>
          </a:prstGeom>
          <a:solidFill>
            <a:srgbClr val="0095D3"/>
          </a:solidFill>
          <a:ln w="9525"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41487038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62400" y="2514600"/>
            <a:ext cx="1335220" cy="138684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600" b="1" dirty="0" smtClean="0"/>
              <a:t>Data</a:t>
            </a:r>
          </a:p>
          <a:p>
            <a:pPr algn="ctr"/>
            <a:r>
              <a:rPr lang="en-US" sz="1600" b="1" dirty="0" smtClean="0"/>
              <a:t>Person</a:t>
            </a:r>
          </a:p>
        </p:txBody>
      </p:sp>
      <p:sp>
        <p:nvSpPr>
          <p:cNvPr id="6" name="Oval 5"/>
          <p:cNvSpPr/>
          <p:nvPr/>
        </p:nvSpPr>
        <p:spPr>
          <a:xfrm>
            <a:off x="5939393" y="1214846"/>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7" name="Oval 6"/>
          <p:cNvSpPr/>
          <p:nvPr/>
        </p:nvSpPr>
        <p:spPr>
          <a:xfrm>
            <a:off x="6581166" y="3392975"/>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8" name="Oval 7"/>
          <p:cNvSpPr/>
          <p:nvPr/>
        </p:nvSpPr>
        <p:spPr>
          <a:xfrm>
            <a:off x="4202210" y="5046183"/>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9" name="Oval 8"/>
          <p:cNvSpPr/>
          <p:nvPr/>
        </p:nvSpPr>
        <p:spPr>
          <a:xfrm>
            <a:off x="1905000" y="3505200"/>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10" name="Oval 9"/>
          <p:cNvSpPr/>
          <p:nvPr/>
        </p:nvSpPr>
        <p:spPr>
          <a:xfrm>
            <a:off x="2449128" y="1219200"/>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cxnSp>
        <p:nvCxnSpPr>
          <p:cNvPr id="13" name="Straight Connector 12"/>
          <p:cNvCxnSpPr>
            <a:stCxn id="10" idx="5"/>
          </p:cNvCxnSpPr>
          <p:nvPr/>
        </p:nvCxnSpPr>
        <p:spPr bwMode="auto">
          <a:xfrm>
            <a:off x="3170676" y="1947657"/>
            <a:ext cx="944124" cy="770041"/>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17" name="Straight Connector 16"/>
          <p:cNvCxnSpPr>
            <a:stCxn id="6" idx="3"/>
            <a:endCxn id="4" idx="7"/>
          </p:cNvCxnSpPr>
          <p:nvPr/>
        </p:nvCxnSpPr>
        <p:spPr bwMode="auto">
          <a:xfrm flipH="1">
            <a:off x="5102082" y="1943303"/>
            <a:ext cx="961109" cy="774395"/>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0" name="Straight Connector 19"/>
          <p:cNvCxnSpPr>
            <a:stCxn id="7" idx="2"/>
            <a:endCxn id="4" idx="6"/>
          </p:cNvCxnSpPr>
          <p:nvPr/>
        </p:nvCxnSpPr>
        <p:spPr bwMode="auto">
          <a:xfrm flipH="1" flipV="1">
            <a:off x="5297620" y="3208020"/>
            <a:ext cx="1283546" cy="611675"/>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3" name="Straight Connector 22"/>
          <p:cNvCxnSpPr>
            <a:stCxn id="8" idx="0"/>
            <a:endCxn id="4" idx="4"/>
          </p:cNvCxnSpPr>
          <p:nvPr/>
        </p:nvCxnSpPr>
        <p:spPr bwMode="auto">
          <a:xfrm flipV="1">
            <a:off x="4624883" y="3901440"/>
            <a:ext cx="5127" cy="1144743"/>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6" name="Straight Connector 25"/>
          <p:cNvCxnSpPr>
            <a:stCxn id="9" idx="7"/>
            <a:endCxn id="4" idx="2"/>
          </p:cNvCxnSpPr>
          <p:nvPr/>
        </p:nvCxnSpPr>
        <p:spPr bwMode="auto">
          <a:xfrm flipV="1">
            <a:off x="2626548" y="3208020"/>
            <a:ext cx="1335852" cy="422163"/>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sp>
        <p:nvSpPr>
          <p:cNvPr id="34" name="Oval 33"/>
          <p:cNvSpPr/>
          <p:nvPr/>
        </p:nvSpPr>
        <p:spPr>
          <a:xfrm>
            <a:off x="1095103" y="457200"/>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5" name="Oval 34"/>
          <p:cNvSpPr/>
          <p:nvPr/>
        </p:nvSpPr>
        <p:spPr>
          <a:xfrm>
            <a:off x="1169183" y="791397"/>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6" name="Oval 35"/>
          <p:cNvSpPr/>
          <p:nvPr/>
        </p:nvSpPr>
        <p:spPr>
          <a:xfrm>
            <a:off x="1585986" y="49584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7" name="Oval 36"/>
          <p:cNvSpPr/>
          <p:nvPr/>
        </p:nvSpPr>
        <p:spPr>
          <a:xfrm>
            <a:off x="789842" y="883920"/>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cxnSp>
        <p:nvCxnSpPr>
          <p:cNvPr id="7171" name="Straight Connector 7170"/>
          <p:cNvCxnSpPr>
            <a:stCxn id="10" idx="1"/>
            <a:endCxn id="36" idx="5"/>
          </p:cNvCxnSpPr>
          <p:nvPr/>
        </p:nvCxnSpPr>
        <p:spPr bwMode="auto">
          <a:xfrm flipH="1" flipV="1">
            <a:off x="1846149" y="756005"/>
            <a:ext cx="726777" cy="588178"/>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0" name="Straight Connector 39"/>
          <p:cNvCxnSpPr>
            <a:stCxn id="10" idx="1"/>
            <a:endCxn id="35" idx="5"/>
          </p:cNvCxnSpPr>
          <p:nvPr/>
        </p:nvCxnSpPr>
        <p:spPr bwMode="auto">
          <a:xfrm flipH="1" flipV="1">
            <a:off x="1429346" y="1051560"/>
            <a:ext cx="1143580" cy="292623"/>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3" name="Straight Connector 42"/>
          <p:cNvCxnSpPr>
            <a:stCxn id="10" idx="1"/>
            <a:endCxn id="37" idx="5"/>
          </p:cNvCxnSpPr>
          <p:nvPr/>
        </p:nvCxnSpPr>
        <p:spPr bwMode="auto">
          <a:xfrm flipH="1" flipV="1">
            <a:off x="1050005" y="1144083"/>
            <a:ext cx="1522921" cy="200100"/>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6" name="Straight Connector 45"/>
          <p:cNvCxnSpPr>
            <a:stCxn id="10" idx="1"/>
            <a:endCxn id="34" idx="5"/>
          </p:cNvCxnSpPr>
          <p:nvPr/>
        </p:nvCxnSpPr>
        <p:spPr bwMode="auto">
          <a:xfrm flipH="1" flipV="1">
            <a:off x="1355266" y="717363"/>
            <a:ext cx="1217660" cy="626820"/>
          </a:xfrm>
          <a:prstGeom prst="line">
            <a:avLst/>
          </a:prstGeom>
          <a:solidFill>
            <a:srgbClr val="0095D3"/>
          </a:solidFill>
          <a:ln w="9525" cap="flat" cmpd="sng" algn="ctr">
            <a:solidFill>
              <a:schemeClr val="accent5"/>
            </a:solidFill>
            <a:prstDash val="solid"/>
            <a:round/>
            <a:headEnd type="none" w="med" len="med"/>
            <a:tailEnd type="none" w="med" len="med"/>
          </a:ln>
          <a:effectLst/>
        </p:spPr>
      </p:cxnSp>
      <p:sp>
        <p:nvSpPr>
          <p:cNvPr id="54" name="Oval 53"/>
          <p:cNvSpPr/>
          <p:nvPr/>
        </p:nvSpPr>
        <p:spPr>
          <a:xfrm>
            <a:off x="886925" y="465037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5" name="Oval 54"/>
          <p:cNvSpPr/>
          <p:nvPr/>
        </p:nvSpPr>
        <p:spPr>
          <a:xfrm>
            <a:off x="961005" y="4984569"/>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6" name="Oval 55"/>
          <p:cNvSpPr/>
          <p:nvPr/>
        </p:nvSpPr>
        <p:spPr>
          <a:xfrm>
            <a:off x="1377808" y="4689014"/>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7" name="Oval 56"/>
          <p:cNvSpPr/>
          <p:nvPr/>
        </p:nvSpPr>
        <p:spPr>
          <a:xfrm>
            <a:off x="581664" y="507709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cxnSp>
        <p:nvCxnSpPr>
          <p:cNvPr id="58" name="Straight Connector 57"/>
          <p:cNvCxnSpPr>
            <a:stCxn id="9" idx="3"/>
            <a:endCxn id="56" idx="7"/>
          </p:cNvCxnSpPr>
          <p:nvPr/>
        </p:nvCxnSpPr>
        <p:spPr bwMode="auto">
          <a:xfrm flipH="1">
            <a:off x="1637971" y="4233657"/>
            <a:ext cx="390827" cy="499994"/>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59" name="Straight Connector 58"/>
          <p:cNvCxnSpPr>
            <a:stCxn id="9" idx="3"/>
            <a:endCxn id="55" idx="7"/>
          </p:cNvCxnSpPr>
          <p:nvPr/>
        </p:nvCxnSpPr>
        <p:spPr bwMode="auto">
          <a:xfrm flipH="1">
            <a:off x="1221168" y="4233657"/>
            <a:ext cx="807630" cy="795549"/>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60" name="Straight Connector 59"/>
          <p:cNvCxnSpPr>
            <a:stCxn id="9" idx="3"/>
            <a:endCxn id="57" idx="7"/>
          </p:cNvCxnSpPr>
          <p:nvPr/>
        </p:nvCxnSpPr>
        <p:spPr bwMode="auto">
          <a:xfrm flipH="1">
            <a:off x="841827" y="4233657"/>
            <a:ext cx="1186971" cy="888072"/>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61" name="Straight Connector 60"/>
          <p:cNvCxnSpPr>
            <a:stCxn id="9" idx="3"/>
            <a:endCxn id="54" idx="7"/>
          </p:cNvCxnSpPr>
          <p:nvPr/>
        </p:nvCxnSpPr>
        <p:spPr bwMode="auto">
          <a:xfrm flipH="1">
            <a:off x="1147088" y="4233657"/>
            <a:ext cx="881710" cy="461352"/>
          </a:xfrm>
          <a:prstGeom prst="line">
            <a:avLst/>
          </a:prstGeom>
          <a:solidFill>
            <a:srgbClr val="0095D3"/>
          </a:solidFill>
          <a:ln w="9525" cap="flat" cmpd="sng" algn="ctr">
            <a:solidFill>
              <a:schemeClr val="accent5"/>
            </a:solidFill>
            <a:prstDash val="solid"/>
            <a:round/>
            <a:headEnd type="none" w="med" len="med"/>
            <a:tailEnd type="none" w="med" len="med"/>
          </a:ln>
          <a:effectLst/>
        </p:spPr>
      </p:cxnSp>
      <p:pic>
        <p:nvPicPr>
          <p:cNvPr id="11" name="Picture 10"/>
          <p:cNvPicPr>
            <a:picLocks noChangeAspect="1"/>
          </p:cNvPicPr>
          <p:nvPr/>
        </p:nvPicPr>
        <p:blipFill rotWithShape="1">
          <a:blip r:embed="rId3"/>
          <a:srcRect r="7880"/>
          <a:stretch/>
        </p:blipFill>
        <p:spPr>
          <a:xfrm>
            <a:off x="3823632" y="2363078"/>
            <a:ext cx="1652433" cy="1689884"/>
          </a:xfrm>
          <a:prstGeom prst="rect">
            <a:avLst/>
          </a:prstGeom>
        </p:spPr>
      </p:pic>
    </p:spTree>
    <p:extLst>
      <p:ext uri="{BB962C8B-B14F-4D97-AF65-F5344CB8AC3E}">
        <p14:creationId xmlns:p14="http://schemas.microsoft.com/office/powerpoint/2010/main" val="29536043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62400" y="2514600"/>
            <a:ext cx="1335220" cy="138684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600" b="1" dirty="0" smtClean="0"/>
              <a:t>Data</a:t>
            </a:r>
          </a:p>
          <a:p>
            <a:pPr algn="ctr"/>
            <a:r>
              <a:rPr lang="en-US" sz="1600" b="1" dirty="0" smtClean="0"/>
              <a:t>Person</a:t>
            </a:r>
          </a:p>
        </p:txBody>
      </p:sp>
      <p:sp>
        <p:nvSpPr>
          <p:cNvPr id="6" name="Oval 5"/>
          <p:cNvSpPr/>
          <p:nvPr/>
        </p:nvSpPr>
        <p:spPr>
          <a:xfrm>
            <a:off x="5939393" y="1214846"/>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7" name="Oval 6"/>
          <p:cNvSpPr/>
          <p:nvPr/>
        </p:nvSpPr>
        <p:spPr>
          <a:xfrm>
            <a:off x="6581166" y="3392975"/>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8" name="Oval 7"/>
          <p:cNvSpPr/>
          <p:nvPr/>
        </p:nvSpPr>
        <p:spPr>
          <a:xfrm>
            <a:off x="4202210" y="5046183"/>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9" name="Oval 8"/>
          <p:cNvSpPr/>
          <p:nvPr/>
        </p:nvSpPr>
        <p:spPr>
          <a:xfrm>
            <a:off x="1905000" y="3505200"/>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sp>
        <p:nvSpPr>
          <p:cNvPr id="10" name="Oval 9"/>
          <p:cNvSpPr/>
          <p:nvPr/>
        </p:nvSpPr>
        <p:spPr>
          <a:xfrm>
            <a:off x="2449128" y="1219200"/>
            <a:ext cx="845346" cy="853440"/>
          </a:xfrm>
          <a:prstGeom prst="ellipse">
            <a:avLst/>
          </a:prstGeom>
          <a:solidFill>
            <a:schemeClr val="accent5">
              <a:lumMod val="60000"/>
              <a:lumOff val="40000"/>
            </a:schemeClr>
          </a:solidFill>
        </p:spPr>
        <p:txBody>
          <a:bodyPr rtlCol="0" anchor="ctr">
            <a:noAutofit/>
          </a:bodyPr>
          <a:lstStyle/>
          <a:p>
            <a:pPr algn="ctr"/>
            <a:endParaRPr lang="en-US" sz="1200" b="1" dirty="0" smtClean="0"/>
          </a:p>
        </p:txBody>
      </p:sp>
      <p:cxnSp>
        <p:nvCxnSpPr>
          <p:cNvPr id="13" name="Straight Connector 12"/>
          <p:cNvCxnSpPr>
            <a:stCxn id="10" idx="5"/>
            <a:endCxn id="4" idx="1"/>
          </p:cNvCxnSpPr>
          <p:nvPr/>
        </p:nvCxnSpPr>
        <p:spPr bwMode="auto">
          <a:xfrm>
            <a:off x="3170676" y="1947657"/>
            <a:ext cx="987262" cy="770041"/>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17" name="Straight Connector 16"/>
          <p:cNvCxnSpPr>
            <a:stCxn id="6" idx="3"/>
            <a:endCxn id="4" idx="7"/>
          </p:cNvCxnSpPr>
          <p:nvPr/>
        </p:nvCxnSpPr>
        <p:spPr bwMode="auto">
          <a:xfrm flipH="1">
            <a:off x="5102082" y="1943303"/>
            <a:ext cx="961109" cy="774395"/>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0" name="Straight Connector 19"/>
          <p:cNvCxnSpPr>
            <a:stCxn id="7" idx="2"/>
            <a:endCxn id="4" idx="6"/>
          </p:cNvCxnSpPr>
          <p:nvPr/>
        </p:nvCxnSpPr>
        <p:spPr bwMode="auto">
          <a:xfrm flipH="1" flipV="1">
            <a:off x="5297620" y="3208020"/>
            <a:ext cx="1283546" cy="611675"/>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3" name="Straight Connector 22"/>
          <p:cNvCxnSpPr>
            <a:stCxn id="8" idx="0"/>
            <a:endCxn id="4" idx="4"/>
          </p:cNvCxnSpPr>
          <p:nvPr/>
        </p:nvCxnSpPr>
        <p:spPr bwMode="auto">
          <a:xfrm flipV="1">
            <a:off x="4624883" y="3901440"/>
            <a:ext cx="5127" cy="1144743"/>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cxnSp>
        <p:nvCxnSpPr>
          <p:cNvPr id="26" name="Straight Connector 25"/>
          <p:cNvCxnSpPr>
            <a:stCxn id="9" idx="7"/>
            <a:endCxn id="4" idx="2"/>
          </p:cNvCxnSpPr>
          <p:nvPr/>
        </p:nvCxnSpPr>
        <p:spPr bwMode="auto">
          <a:xfrm flipV="1">
            <a:off x="2626548" y="3208020"/>
            <a:ext cx="1335852" cy="422163"/>
          </a:xfrm>
          <a:prstGeom prst="line">
            <a:avLst/>
          </a:prstGeom>
          <a:solidFill>
            <a:srgbClr val="0095D3"/>
          </a:solidFill>
          <a:ln w="9525" cap="flat" cmpd="sng" algn="ctr">
            <a:solidFill>
              <a:schemeClr val="accent5">
                <a:lumMod val="60000"/>
                <a:lumOff val="40000"/>
              </a:schemeClr>
            </a:solidFill>
            <a:prstDash val="solid"/>
            <a:round/>
            <a:headEnd type="none" w="med" len="med"/>
            <a:tailEnd type="none" w="med" len="med"/>
          </a:ln>
          <a:effectLst/>
        </p:spPr>
      </p:cxnSp>
      <p:sp>
        <p:nvSpPr>
          <p:cNvPr id="34" name="Oval 33"/>
          <p:cNvSpPr/>
          <p:nvPr/>
        </p:nvSpPr>
        <p:spPr>
          <a:xfrm>
            <a:off x="1095103" y="457200"/>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5" name="Oval 34"/>
          <p:cNvSpPr/>
          <p:nvPr/>
        </p:nvSpPr>
        <p:spPr>
          <a:xfrm>
            <a:off x="1169183" y="791397"/>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6" name="Oval 35"/>
          <p:cNvSpPr/>
          <p:nvPr/>
        </p:nvSpPr>
        <p:spPr>
          <a:xfrm>
            <a:off x="1585986" y="49584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37" name="Oval 36"/>
          <p:cNvSpPr/>
          <p:nvPr/>
        </p:nvSpPr>
        <p:spPr>
          <a:xfrm>
            <a:off x="789842" y="883920"/>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cxnSp>
        <p:nvCxnSpPr>
          <p:cNvPr id="7171" name="Straight Connector 7170"/>
          <p:cNvCxnSpPr>
            <a:stCxn id="10" idx="1"/>
            <a:endCxn id="36" idx="5"/>
          </p:cNvCxnSpPr>
          <p:nvPr/>
        </p:nvCxnSpPr>
        <p:spPr bwMode="auto">
          <a:xfrm flipH="1" flipV="1">
            <a:off x="1846149" y="756005"/>
            <a:ext cx="726777" cy="588178"/>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0" name="Straight Connector 39"/>
          <p:cNvCxnSpPr>
            <a:stCxn id="10" idx="1"/>
            <a:endCxn id="35" idx="5"/>
          </p:cNvCxnSpPr>
          <p:nvPr/>
        </p:nvCxnSpPr>
        <p:spPr bwMode="auto">
          <a:xfrm flipH="1" flipV="1">
            <a:off x="1429346" y="1051560"/>
            <a:ext cx="1143580" cy="292623"/>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3" name="Straight Connector 42"/>
          <p:cNvCxnSpPr>
            <a:stCxn id="10" idx="1"/>
            <a:endCxn id="37" idx="5"/>
          </p:cNvCxnSpPr>
          <p:nvPr/>
        </p:nvCxnSpPr>
        <p:spPr bwMode="auto">
          <a:xfrm flipH="1" flipV="1">
            <a:off x="1050005" y="1144083"/>
            <a:ext cx="1522921" cy="200100"/>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46" name="Straight Connector 45"/>
          <p:cNvCxnSpPr>
            <a:stCxn id="10" idx="1"/>
            <a:endCxn id="34" idx="5"/>
          </p:cNvCxnSpPr>
          <p:nvPr/>
        </p:nvCxnSpPr>
        <p:spPr bwMode="auto">
          <a:xfrm flipH="1" flipV="1">
            <a:off x="1355266" y="717363"/>
            <a:ext cx="1217660" cy="626820"/>
          </a:xfrm>
          <a:prstGeom prst="line">
            <a:avLst/>
          </a:prstGeom>
          <a:solidFill>
            <a:srgbClr val="0095D3"/>
          </a:solidFill>
          <a:ln w="9525" cap="flat" cmpd="sng" algn="ctr">
            <a:solidFill>
              <a:schemeClr val="accent5"/>
            </a:solidFill>
            <a:prstDash val="solid"/>
            <a:round/>
            <a:headEnd type="none" w="med" len="med"/>
            <a:tailEnd type="none" w="med" len="med"/>
          </a:ln>
          <a:effectLst/>
        </p:spPr>
      </p:cxnSp>
      <p:sp>
        <p:nvSpPr>
          <p:cNvPr id="54" name="Oval 53"/>
          <p:cNvSpPr/>
          <p:nvPr/>
        </p:nvSpPr>
        <p:spPr>
          <a:xfrm>
            <a:off x="886925" y="465037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5" name="Oval 54"/>
          <p:cNvSpPr/>
          <p:nvPr/>
        </p:nvSpPr>
        <p:spPr>
          <a:xfrm>
            <a:off x="961005" y="4984569"/>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6" name="Oval 55"/>
          <p:cNvSpPr/>
          <p:nvPr/>
        </p:nvSpPr>
        <p:spPr>
          <a:xfrm>
            <a:off x="1377808" y="4689014"/>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sp>
        <p:nvSpPr>
          <p:cNvPr id="57" name="Oval 56"/>
          <p:cNvSpPr/>
          <p:nvPr/>
        </p:nvSpPr>
        <p:spPr>
          <a:xfrm>
            <a:off x="581664" y="5077092"/>
            <a:ext cx="304800" cy="304800"/>
          </a:xfrm>
          <a:prstGeom prst="ellipse">
            <a:avLst/>
          </a:prstGeom>
          <a:solidFill>
            <a:schemeClr val="accent5">
              <a:lumMod val="75000"/>
            </a:schemeClr>
          </a:solidFill>
        </p:spPr>
        <p:txBody>
          <a:bodyPr rtlCol="0" anchor="ctr">
            <a:noAutofit/>
          </a:bodyPr>
          <a:lstStyle/>
          <a:p>
            <a:pPr algn="ctr"/>
            <a:endParaRPr lang="en-US" sz="1200" b="1" dirty="0" smtClean="0"/>
          </a:p>
        </p:txBody>
      </p:sp>
      <p:cxnSp>
        <p:nvCxnSpPr>
          <p:cNvPr id="58" name="Straight Connector 57"/>
          <p:cNvCxnSpPr>
            <a:stCxn id="9" idx="3"/>
            <a:endCxn id="56" idx="7"/>
          </p:cNvCxnSpPr>
          <p:nvPr/>
        </p:nvCxnSpPr>
        <p:spPr bwMode="auto">
          <a:xfrm flipH="1">
            <a:off x="1637971" y="4233657"/>
            <a:ext cx="390827" cy="499994"/>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59" name="Straight Connector 58"/>
          <p:cNvCxnSpPr>
            <a:stCxn id="9" idx="3"/>
            <a:endCxn id="55" idx="7"/>
          </p:cNvCxnSpPr>
          <p:nvPr/>
        </p:nvCxnSpPr>
        <p:spPr bwMode="auto">
          <a:xfrm flipH="1">
            <a:off x="1221168" y="4233657"/>
            <a:ext cx="807630" cy="795549"/>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60" name="Straight Connector 59"/>
          <p:cNvCxnSpPr>
            <a:stCxn id="9" idx="3"/>
            <a:endCxn id="57" idx="7"/>
          </p:cNvCxnSpPr>
          <p:nvPr/>
        </p:nvCxnSpPr>
        <p:spPr bwMode="auto">
          <a:xfrm flipH="1">
            <a:off x="841827" y="4233657"/>
            <a:ext cx="1186971" cy="888072"/>
          </a:xfrm>
          <a:prstGeom prst="line">
            <a:avLst/>
          </a:prstGeom>
          <a:solidFill>
            <a:srgbClr val="0095D3"/>
          </a:solidFill>
          <a:ln w="9525" cap="flat" cmpd="sng" algn="ctr">
            <a:solidFill>
              <a:schemeClr val="accent5"/>
            </a:solidFill>
            <a:prstDash val="solid"/>
            <a:round/>
            <a:headEnd type="none" w="med" len="med"/>
            <a:tailEnd type="none" w="med" len="med"/>
          </a:ln>
          <a:effectLst/>
        </p:spPr>
      </p:cxnSp>
      <p:cxnSp>
        <p:nvCxnSpPr>
          <p:cNvPr id="61" name="Straight Connector 60"/>
          <p:cNvCxnSpPr>
            <a:stCxn id="9" idx="3"/>
            <a:endCxn id="54" idx="7"/>
          </p:cNvCxnSpPr>
          <p:nvPr/>
        </p:nvCxnSpPr>
        <p:spPr bwMode="auto">
          <a:xfrm flipH="1">
            <a:off x="1147088" y="4233657"/>
            <a:ext cx="881710" cy="461352"/>
          </a:xfrm>
          <a:prstGeom prst="line">
            <a:avLst/>
          </a:prstGeom>
          <a:solidFill>
            <a:srgbClr val="0095D3"/>
          </a:solidFill>
          <a:ln w="9525" cap="flat" cmpd="sng" algn="ctr">
            <a:solidFill>
              <a:schemeClr val="accent5"/>
            </a:solidFill>
            <a:prstDash val="solid"/>
            <a:round/>
            <a:headEnd type="none" w="med" len="med"/>
            <a:tailEnd type="none" w="med" len="med"/>
          </a:ln>
          <a:effectLst/>
        </p:spPr>
      </p:cxnSp>
      <p:pic>
        <p:nvPicPr>
          <p:cNvPr id="11" name="Picture 10"/>
          <p:cNvPicPr>
            <a:picLocks noChangeAspect="1"/>
          </p:cNvPicPr>
          <p:nvPr/>
        </p:nvPicPr>
        <p:blipFill rotWithShape="1">
          <a:blip r:embed="rId3"/>
          <a:srcRect r="7880"/>
          <a:stretch/>
        </p:blipFill>
        <p:spPr>
          <a:xfrm>
            <a:off x="3823632" y="2363078"/>
            <a:ext cx="1652433" cy="1689884"/>
          </a:xfrm>
          <a:prstGeom prst="rect">
            <a:avLst/>
          </a:prstGeom>
        </p:spPr>
      </p:pic>
      <p:grpSp>
        <p:nvGrpSpPr>
          <p:cNvPr id="14" name="Group 13"/>
          <p:cNvGrpSpPr/>
          <p:nvPr/>
        </p:nvGrpSpPr>
        <p:grpSpPr>
          <a:xfrm>
            <a:off x="3468189" y="2039771"/>
            <a:ext cx="2386339" cy="2277503"/>
            <a:chOff x="3429000" y="1981200"/>
            <a:chExt cx="2386339" cy="2277503"/>
          </a:xfrm>
        </p:grpSpPr>
        <p:sp>
          <p:nvSpPr>
            <p:cNvPr id="3" name="Oval 2"/>
            <p:cNvSpPr/>
            <p:nvPr/>
          </p:nvSpPr>
          <p:spPr>
            <a:xfrm>
              <a:off x="3429000" y="1981200"/>
              <a:ext cx="2386339" cy="2277503"/>
            </a:xfrm>
            <a:prstGeom prst="ellipse">
              <a:avLst/>
            </a:prstGeom>
            <a:noFill/>
            <a:ln w="146050">
              <a:solidFill>
                <a:srgbClr val="C00000"/>
              </a:solidFill>
            </a:ln>
          </p:spPr>
          <p:txBody>
            <a:bodyPr rtlCol="0" anchor="ctr">
              <a:noAutofit/>
            </a:bodyPr>
            <a:lstStyle/>
            <a:p>
              <a:pPr algn="ctr"/>
              <a:endParaRPr lang="en-US" sz="1200" b="1" dirty="0" smtClean="0"/>
            </a:p>
          </p:txBody>
        </p:sp>
        <p:cxnSp>
          <p:nvCxnSpPr>
            <p:cNvPr id="12" name="Straight Connector 11"/>
            <p:cNvCxnSpPr>
              <a:stCxn id="3" idx="1"/>
              <a:endCxn id="3" idx="5"/>
            </p:cNvCxnSpPr>
            <p:nvPr/>
          </p:nvCxnSpPr>
          <p:spPr bwMode="auto">
            <a:xfrm>
              <a:off x="3778471" y="2314733"/>
              <a:ext cx="1687397" cy="1610437"/>
            </a:xfrm>
            <a:prstGeom prst="line">
              <a:avLst/>
            </a:prstGeom>
            <a:solidFill>
              <a:srgbClr val="0095D3"/>
            </a:solidFill>
            <a:ln w="14605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23368754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219200"/>
            <a:ext cx="7162800" cy="1815882"/>
          </a:xfrm>
          <a:prstGeom prst="rect">
            <a:avLst/>
          </a:prstGeom>
          <a:noFill/>
        </p:spPr>
        <p:txBody>
          <a:bodyPr wrap="square" rtlCol="0">
            <a:spAutoFit/>
          </a:bodyPr>
          <a:lstStyle/>
          <a:p>
            <a:endParaRPr lang="en-US" sz="2800" strike="sngStrike" dirty="0" smtClean="0"/>
          </a:p>
          <a:p>
            <a:pPr marL="914400" lvl="1" indent="-457200">
              <a:buFont typeface="Arial" panose="020B0604020202020204" pitchFamily="34" charset="0"/>
              <a:buChar char="•"/>
            </a:pPr>
            <a:r>
              <a:rPr lang="en-US" sz="2800" dirty="0"/>
              <a:t>Our results take on </a:t>
            </a:r>
            <a:r>
              <a:rPr lang="en-US" sz="2800" dirty="0">
                <a:solidFill>
                  <a:schemeClr val="accent5"/>
                </a:solidFill>
              </a:rPr>
              <a:t>horrible lives of their </a:t>
            </a:r>
            <a:r>
              <a:rPr lang="en-US" sz="2800" dirty="0" smtClean="0">
                <a:solidFill>
                  <a:schemeClr val="accent5"/>
                </a:solidFill>
              </a:rPr>
              <a:t>own</a:t>
            </a:r>
          </a:p>
          <a:p>
            <a:pPr marL="914400" lvl="1" indent="-457200">
              <a:buFont typeface="Arial" panose="020B0604020202020204" pitchFamily="34" charset="0"/>
              <a:buChar char="•"/>
            </a:pPr>
            <a:endParaRPr lang="en-US" sz="2800" dirty="0">
              <a:solidFill>
                <a:schemeClr val="accent5"/>
              </a:solidFill>
            </a:endParaRPr>
          </a:p>
        </p:txBody>
      </p:sp>
      <p:pic>
        <p:nvPicPr>
          <p:cNvPr id="5"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94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219200"/>
            <a:ext cx="7162800" cy="4832092"/>
          </a:xfrm>
          <a:prstGeom prst="rect">
            <a:avLst/>
          </a:prstGeom>
          <a:noFill/>
        </p:spPr>
        <p:txBody>
          <a:bodyPr wrap="square" rtlCol="0">
            <a:spAutoFit/>
          </a:bodyPr>
          <a:lstStyle/>
          <a:p>
            <a:endParaRPr lang="en-US" sz="2800" strike="sngStrike" dirty="0" smtClean="0"/>
          </a:p>
          <a:p>
            <a:pPr marL="914400" lvl="1" indent="-457200">
              <a:buFont typeface="Arial" panose="020B0604020202020204" pitchFamily="34" charset="0"/>
              <a:buChar char="•"/>
            </a:pPr>
            <a:r>
              <a:rPr lang="en-US" sz="2800" strike="sngStrike" dirty="0"/>
              <a:t>Our results take on </a:t>
            </a:r>
            <a:r>
              <a:rPr lang="en-US" sz="2800" strike="sngStrike" dirty="0">
                <a:solidFill>
                  <a:schemeClr val="accent5"/>
                </a:solidFill>
              </a:rPr>
              <a:t>horrible lives of their </a:t>
            </a:r>
            <a:r>
              <a:rPr lang="en-US" sz="2800" strike="sngStrike" dirty="0" smtClean="0">
                <a:solidFill>
                  <a:schemeClr val="accent5"/>
                </a:solidFill>
              </a:rPr>
              <a:t>own</a:t>
            </a:r>
          </a:p>
          <a:p>
            <a:pPr marL="914400" lvl="1" indent="-457200">
              <a:buFont typeface="Arial" panose="020B0604020202020204" pitchFamily="34" charset="0"/>
              <a:buChar char="•"/>
            </a:pPr>
            <a:endParaRPr lang="en-US" sz="2800" dirty="0">
              <a:solidFill>
                <a:schemeClr val="accent5"/>
              </a:solidFill>
            </a:endParaRPr>
          </a:p>
          <a:p>
            <a:pPr lvl="1"/>
            <a:r>
              <a:rPr lang="en-US" sz="2800" b="1" dirty="0" smtClean="0"/>
              <a:t>Stay involved.</a:t>
            </a:r>
          </a:p>
          <a:p>
            <a:pPr lvl="1"/>
            <a:endParaRPr lang="en-US" sz="2800" dirty="0" smtClean="0"/>
          </a:p>
          <a:p>
            <a:pPr lvl="1"/>
            <a:r>
              <a:rPr lang="en-US" sz="2800" dirty="0" smtClean="0"/>
              <a:t>A data team is not just </a:t>
            </a:r>
          </a:p>
          <a:p>
            <a:pPr lvl="1"/>
            <a:r>
              <a:rPr lang="en-US" sz="2800" dirty="0"/>
              <a:t> </a:t>
            </a:r>
            <a:r>
              <a:rPr lang="en-US" sz="2800" dirty="0" smtClean="0"/>
              <a:t>  programmers &amp; statisticians. </a:t>
            </a:r>
          </a:p>
          <a:p>
            <a:pPr lvl="1"/>
            <a:r>
              <a:rPr lang="en-US" sz="2800" dirty="0" smtClean="0"/>
              <a:t>We are a </a:t>
            </a:r>
            <a:r>
              <a:rPr lang="en-US" sz="2800" dirty="0" smtClean="0">
                <a:solidFill>
                  <a:schemeClr val="accent5"/>
                </a:solidFill>
              </a:rPr>
              <a:t>change agency</a:t>
            </a:r>
            <a:r>
              <a:rPr lang="en-US" sz="2800" dirty="0" smtClean="0"/>
              <a:t>. </a:t>
            </a:r>
          </a:p>
          <a:p>
            <a:pPr lvl="1"/>
            <a:r>
              <a:rPr lang="en-US" sz="2800" dirty="0" smtClean="0"/>
              <a:t>We must </a:t>
            </a:r>
            <a:r>
              <a:rPr lang="en-US" sz="2800" dirty="0" smtClean="0">
                <a:solidFill>
                  <a:schemeClr val="accent5"/>
                </a:solidFill>
              </a:rPr>
              <a:t>take responsibility </a:t>
            </a:r>
            <a:r>
              <a:rPr lang="en-US" sz="2800" dirty="0" smtClean="0"/>
              <a:t>for the </a:t>
            </a:r>
          </a:p>
          <a:p>
            <a:pPr lvl="1"/>
            <a:r>
              <a:rPr lang="en-US" sz="2800" dirty="0"/>
              <a:t> </a:t>
            </a:r>
            <a:r>
              <a:rPr lang="en-US" sz="2800" dirty="0" smtClean="0"/>
              <a:t>  changes we drive.</a:t>
            </a:r>
          </a:p>
        </p:txBody>
      </p:sp>
      <p:sp>
        <p:nvSpPr>
          <p:cNvPr id="6" name="Rectangle 5"/>
          <p:cNvSpPr/>
          <p:nvPr/>
        </p:nvSpPr>
        <p:spPr>
          <a:xfrm>
            <a:off x="2133600" y="1642344"/>
            <a:ext cx="6858000" cy="906309"/>
          </a:xfrm>
          <a:prstGeom prst="rect">
            <a:avLst/>
          </a:prstGeom>
          <a:solidFill>
            <a:schemeClr val="bg1">
              <a:alpha val="70000"/>
            </a:schemeClr>
          </a:solidFill>
        </p:spPr>
        <p:txBody>
          <a:bodyPr rtlCol="0" anchor="ctr">
            <a:noAutofit/>
          </a:bodyPr>
          <a:lstStyle/>
          <a:p>
            <a:pPr algn="ctr"/>
            <a:endParaRPr lang="en-US" sz="1200" b="1" dirty="0" smtClean="0"/>
          </a:p>
        </p:txBody>
      </p:sp>
      <p:pic>
        <p:nvPicPr>
          <p:cNvPr id="5" name="Picture 6" descr="http://t1.gstatic.com/images?q=tbn:ANd9GcSFqZr2rdA8scyTG28tLWX62iU7Uw3nUlsZNsllMAlMiWObRcagHA"/>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057399"/>
            <a:ext cx="1607581"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990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58425"/>
            <a:ext cx="7696200" cy="7232749"/>
          </a:xfrm>
          <a:prstGeom prst="rect">
            <a:avLst/>
          </a:prstGeom>
        </p:spPr>
        <p:txBody>
          <a:bodyPr wrap="square">
            <a:spAutoFit/>
          </a:bodyPr>
          <a:lstStyle/>
          <a:p>
            <a:r>
              <a:rPr lang="en-US" sz="6000" dirty="0"/>
              <a:t>Use </a:t>
            </a:r>
            <a:r>
              <a:rPr lang="en-US" sz="6000" dirty="0">
                <a:solidFill>
                  <a:schemeClr val="accent5"/>
                </a:solidFill>
              </a:rPr>
              <a:t>data</a:t>
            </a:r>
            <a:r>
              <a:rPr lang="en-US" sz="6000" dirty="0"/>
              <a:t> </a:t>
            </a:r>
            <a:r>
              <a:rPr lang="en-US" sz="6000" dirty="0" smtClean="0"/>
              <a:t/>
            </a:r>
            <a:br>
              <a:rPr lang="en-US" sz="6000" dirty="0" smtClean="0"/>
            </a:br>
            <a:endParaRPr lang="en-US" sz="2800" dirty="0"/>
          </a:p>
          <a:p>
            <a:r>
              <a:rPr lang="en-US" sz="6000" dirty="0" smtClean="0"/>
              <a:t>To </a:t>
            </a:r>
            <a:r>
              <a:rPr lang="en-US" sz="6000" dirty="0"/>
              <a:t>discover </a:t>
            </a:r>
            <a:r>
              <a:rPr lang="en-US" sz="6000" dirty="0" smtClean="0">
                <a:solidFill>
                  <a:schemeClr val="accent5"/>
                </a:solidFill>
              </a:rPr>
              <a:t>truths</a:t>
            </a:r>
            <a:endParaRPr lang="en-US" sz="2000" dirty="0">
              <a:solidFill>
                <a:schemeClr val="accent5"/>
              </a:solidFill>
            </a:endParaRPr>
          </a:p>
          <a:p>
            <a:endParaRPr lang="en-US" sz="2800" dirty="0"/>
          </a:p>
          <a:p>
            <a:r>
              <a:rPr lang="en-US" sz="6000" dirty="0"/>
              <a:t>That cause </a:t>
            </a:r>
            <a:r>
              <a:rPr lang="en-US" sz="6000" dirty="0" smtClean="0">
                <a:solidFill>
                  <a:schemeClr val="accent5"/>
                </a:solidFill>
              </a:rPr>
              <a:t>changes</a:t>
            </a:r>
          </a:p>
          <a:p>
            <a:endParaRPr lang="en-US" sz="2800" dirty="0">
              <a:solidFill>
                <a:schemeClr val="accent5"/>
              </a:solidFill>
            </a:endParaRPr>
          </a:p>
          <a:p>
            <a:r>
              <a:rPr lang="en-US" sz="6000" dirty="0" smtClean="0"/>
              <a:t>That </a:t>
            </a:r>
            <a:r>
              <a:rPr lang="en-US" sz="6000" dirty="0">
                <a:solidFill>
                  <a:schemeClr val="accent5"/>
                </a:solidFill>
              </a:rPr>
              <a:t>improve the stuff we make</a:t>
            </a:r>
            <a:r>
              <a:rPr lang="en-US" sz="6000" dirty="0" smtClean="0">
                <a:solidFill>
                  <a:schemeClr val="accent5"/>
                </a:solidFill>
              </a:rPr>
              <a:t>.</a:t>
            </a:r>
          </a:p>
          <a:p>
            <a:endParaRPr lang="en-US" sz="6000" dirty="0">
              <a:solidFill>
                <a:schemeClr val="accent5"/>
              </a:solidFill>
            </a:endParaRPr>
          </a:p>
          <a:p>
            <a:endParaRPr lang="en-US" sz="2000" dirty="0">
              <a:solidFill>
                <a:schemeClr val="accent5"/>
              </a:solidFill>
            </a:endParaRPr>
          </a:p>
        </p:txBody>
      </p:sp>
      <p:pic>
        <p:nvPicPr>
          <p:cNvPr id="4"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58425"/>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676400"/>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3114956"/>
            <a:ext cx="729049" cy="839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lker.com/cliparts/e/2/a/d/1206574733930851359Ryan_Taylor_Green_Tick.svg.hi.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0999" y="4588681"/>
            <a:ext cx="729049" cy="83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905000"/>
            <a:ext cx="8534400" cy="4647426"/>
          </a:xfrm>
          <a:prstGeom prst="rect">
            <a:avLst/>
          </a:prstGeom>
          <a:noFill/>
        </p:spPr>
        <p:txBody>
          <a:bodyPr wrap="square" rtlCol="0">
            <a:spAutoFit/>
          </a:bodyPr>
          <a:lstStyle/>
          <a:p>
            <a:r>
              <a:rPr lang="en-US" sz="3600" dirty="0" smtClean="0"/>
              <a:t> </a:t>
            </a:r>
          </a:p>
          <a:p>
            <a:endParaRPr lang="en-US" sz="2000" dirty="0" smtClean="0"/>
          </a:p>
          <a:p>
            <a:pPr marL="914400" lvl="1" indent="-457200">
              <a:buFont typeface="+mj-lt"/>
              <a:buAutoNum type="arabicPeriod"/>
            </a:pPr>
            <a:r>
              <a:rPr lang="en-US" sz="2400" dirty="0" smtClean="0"/>
              <a:t>We can’t find </a:t>
            </a:r>
            <a:r>
              <a:rPr lang="en-US" sz="2400" dirty="0" smtClean="0">
                <a:solidFill>
                  <a:schemeClr val="accent5"/>
                </a:solidFill>
              </a:rPr>
              <a:t>data scientists to hire</a:t>
            </a:r>
          </a:p>
          <a:p>
            <a:pPr marL="914400" lvl="1" indent="-457200">
              <a:buFont typeface="+mj-lt"/>
              <a:buAutoNum type="arabicPeriod"/>
            </a:pPr>
            <a:r>
              <a:rPr lang="en-US" sz="2400" dirty="0" smtClean="0"/>
              <a:t>Nobody has the </a:t>
            </a:r>
            <a:r>
              <a:rPr lang="en-US" sz="2400" dirty="0" smtClean="0">
                <a:solidFill>
                  <a:schemeClr val="accent5"/>
                </a:solidFill>
              </a:rPr>
              <a:t>right training </a:t>
            </a:r>
            <a:r>
              <a:rPr lang="en-US" sz="2400" dirty="0" smtClean="0"/>
              <a:t>yet</a:t>
            </a:r>
          </a:p>
          <a:p>
            <a:pPr algn="l"/>
            <a:endParaRPr lang="en-US" sz="2400" dirty="0" smtClean="0">
              <a:solidFill>
                <a:schemeClr val="accent5"/>
              </a:solidFill>
            </a:endParaRPr>
          </a:p>
          <a:p>
            <a:pPr marL="914400" lvl="1" indent="-457200">
              <a:buAutoNum type="arabicPeriod" startAt="3"/>
            </a:pPr>
            <a:r>
              <a:rPr lang="en-US" sz="2400" dirty="0" smtClean="0"/>
              <a:t>There’s too much data &amp; we </a:t>
            </a:r>
            <a:r>
              <a:rPr lang="en-US" sz="2400" dirty="0" smtClean="0">
                <a:solidFill>
                  <a:schemeClr val="accent5"/>
                </a:solidFill>
              </a:rPr>
              <a:t>don’t know where to start.</a:t>
            </a:r>
          </a:p>
          <a:p>
            <a:pPr marL="914400" lvl="1" indent="-457200">
              <a:buAutoNum type="arabicPeriod" startAt="3"/>
            </a:pPr>
            <a:r>
              <a:rPr lang="en-US" sz="2400" dirty="0" smtClean="0"/>
              <a:t>We </a:t>
            </a:r>
            <a:r>
              <a:rPr lang="en-US" sz="2400" dirty="0"/>
              <a:t>can’t get the $$ for </a:t>
            </a:r>
            <a:r>
              <a:rPr lang="en-US" sz="2400" dirty="0">
                <a:solidFill>
                  <a:schemeClr val="accent5"/>
                </a:solidFill>
              </a:rPr>
              <a:t>headcount </a:t>
            </a:r>
            <a:r>
              <a:rPr lang="en-US" sz="2400" dirty="0"/>
              <a:t>or </a:t>
            </a:r>
            <a:r>
              <a:rPr lang="en-US" sz="2400" dirty="0">
                <a:solidFill>
                  <a:schemeClr val="accent5"/>
                </a:solidFill>
              </a:rPr>
              <a:t>tools.</a:t>
            </a:r>
            <a:endParaRPr lang="en-US" sz="2400" dirty="0" smtClean="0">
              <a:solidFill>
                <a:schemeClr val="accent5"/>
              </a:solidFill>
            </a:endParaRPr>
          </a:p>
          <a:p>
            <a:pPr algn="l"/>
            <a:endParaRPr lang="en-US" sz="2400" dirty="0" smtClean="0">
              <a:solidFill>
                <a:schemeClr val="accent5"/>
              </a:solidFill>
            </a:endParaRPr>
          </a:p>
          <a:p>
            <a:pPr marL="914400" lvl="1" indent="-457200">
              <a:buFontTx/>
              <a:buAutoNum type="arabicPeriod" startAt="5"/>
            </a:pPr>
            <a:r>
              <a:rPr lang="en-US" sz="2400" dirty="0"/>
              <a:t>Our KPIs make people </a:t>
            </a:r>
            <a:r>
              <a:rPr lang="en-US" sz="2400" dirty="0">
                <a:solidFill>
                  <a:schemeClr val="accent5"/>
                </a:solidFill>
              </a:rPr>
              <a:t>act the opposite </a:t>
            </a:r>
            <a:r>
              <a:rPr lang="en-US" sz="2400" dirty="0"/>
              <a:t>than we want.</a:t>
            </a:r>
          </a:p>
          <a:p>
            <a:pPr marL="914400" lvl="1" indent="-457200">
              <a:buAutoNum type="arabicPeriod" startAt="5"/>
            </a:pPr>
            <a:r>
              <a:rPr lang="en-US" sz="2400" dirty="0" smtClean="0"/>
              <a:t>Standalone </a:t>
            </a:r>
            <a:r>
              <a:rPr lang="en-US" sz="2400" dirty="0"/>
              <a:t>data studies are </a:t>
            </a:r>
            <a:r>
              <a:rPr lang="en-US" sz="2400" dirty="0">
                <a:solidFill>
                  <a:schemeClr val="accent5"/>
                </a:solidFill>
              </a:rPr>
              <a:t>rarely </a:t>
            </a:r>
            <a:r>
              <a:rPr lang="en-US" sz="2400" dirty="0" smtClean="0">
                <a:solidFill>
                  <a:schemeClr val="accent5"/>
                </a:solidFill>
              </a:rPr>
              <a:t>actionable.</a:t>
            </a:r>
          </a:p>
          <a:p>
            <a:pPr lvl="1"/>
            <a:endParaRPr lang="en-US" sz="2400" dirty="0">
              <a:solidFill>
                <a:schemeClr val="accent5"/>
              </a:solidFill>
            </a:endParaRPr>
          </a:p>
          <a:p>
            <a:pPr lvl="1"/>
            <a:r>
              <a:rPr lang="en-US" sz="2400" dirty="0" smtClean="0"/>
              <a:t>7.  Our results take on </a:t>
            </a:r>
            <a:r>
              <a:rPr lang="en-US" sz="2400" dirty="0" smtClean="0">
                <a:solidFill>
                  <a:schemeClr val="accent5"/>
                </a:solidFill>
              </a:rPr>
              <a:t>horrible lives of their own</a:t>
            </a:r>
          </a:p>
        </p:txBody>
      </p:sp>
      <p:pic>
        <p:nvPicPr>
          <p:cNvPr id="5" name="Picture 2" descr="http://upload.wikimedia.org/wikipedia/commons/thumb/8/8b/Red_X_Freehand.svg/600px-Red_X_Freeh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334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125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905774"/>
            <a:ext cx="8534400" cy="4647426"/>
          </a:xfrm>
          <a:prstGeom prst="rect">
            <a:avLst/>
          </a:prstGeom>
          <a:noFill/>
        </p:spPr>
        <p:txBody>
          <a:bodyPr wrap="square" rtlCol="0">
            <a:spAutoFit/>
          </a:bodyPr>
          <a:lstStyle/>
          <a:p>
            <a:r>
              <a:rPr lang="en-US" sz="3600" dirty="0" smtClean="0"/>
              <a:t> </a:t>
            </a:r>
          </a:p>
          <a:p>
            <a:endParaRPr lang="en-US" sz="2000" dirty="0" smtClean="0"/>
          </a:p>
          <a:p>
            <a:pPr marL="914400" lvl="1" indent="-457200">
              <a:buFont typeface="+mj-lt"/>
              <a:buAutoNum type="arabicPeriod"/>
            </a:pPr>
            <a:r>
              <a:rPr lang="en-US" sz="2400" dirty="0" smtClean="0"/>
              <a:t>Hire people with </a:t>
            </a:r>
            <a:r>
              <a:rPr lang="en-US" sz="2400" dirty="0" smtClean="0">
                <a:solidFill>
                  <a:schemeClr val="accent5"/>
                </a:solidFill>
              </a:rPr>
              <a:t>complimentary skill sets</a:t>
            </a:r>
            <a:r>
              <a:rPr lang="en-US" sz="2400" dirty="0" smtClean="0"/>
              <a:t>. </a:t>
            </a:r>
            <a:endParaRPr lang="en-US" sz="2400" dirty="0" smtClean="0">
              <a:solidFill>
                <a:schemeClr val="accent5"/>
              </a:solidFill>
            </a:endParaRPr>
          </a:p>
          <a:p>
            <a:pPr marL="914400" lvl="1" indent="-457200">
              <a:buFont typeface="+mj-lt"/>
              <a:buAutoNum type="arabicPeriod"/>
            </a:pPr>
            <a:r>
              <a:rPr lang="en-US" sz="2400" dirty="0" smtClean="0">
                <a:solidFill>
                  <a:schemeClr val="accent5"/>
                </a:solidFill>
              </a:rPr>
              <a:t>Train </a:t>
            </a:r>
            <a:r>
              <a:rPr lang="en-US" sz="2400" dirty="0" smtClean="0"/>
              <a:t>people at multiple levels. </a:t>
            </a:r>
          </a:p>
          <a:p>
            <a:pPr marL="457200" indent="-457200" algn="l">
              <a:buFont typeface="+mj-lt"/>
              <a:buAutoNum type="arabicPeriod"/>
            </a:pPr>
            <a:endParaRPr lang="en-US" sz="2400" dirty="0" smtClean="0">
              <a:solidFill>
                <a:schemeClr val="accent5"/>
              </a:solidFill>
            </a:endParaRPr>
          </a:p>
          <a:p>
            <a:pPr marL="914400" lvl="1" indent="-457200">
              <a:buAutoNum type="arabicPeriod" startAt="3"/>
            </a:pPr>
            <a:r>
              <a:rPr lang="en-US" sz="2400" dirty="0" smtClean="0"/>
              <a:t>Have </a:t>
            </a:r>
            <a:r>
              <a:rPr lang="en-US" sz="2400" dirty="0" smtClean="0">
                <a:solidFill>
                  <a:schemeClr val="accent5"/>
                </a:solidFill>
              </a:rPr>
              <a:t>goals</a:t>
            </a:r>
            <a:r>
              <a:rPr lang="en-US" sz="2400" dirty="0" smtClean="0"/>
              <a:t>. Use them to </a:t>
            </a:r>
            <a:r>
              <a:rPr lang="en-US" sz="2400" dirty="0" smtClean="0">
                <a:solidFill>
                  <a:schemeClr val="accent5"/>
                </a:solidFill>
              </a:rPr>
              <a:t>triage research</a:t>
            </a:r>
            <a:r>
              <a:rPr lang="en-US" sz="2400" dirty="0" smtClean="0"/>
              <a:t>. </a:t>
            </a:r>
          </a:p>
          <a:p>
            <a:pPr marL="914400" lvl="1" indent="-457200">
              <a:buAutoNum type="arabicPeriod" startAt="3"/>
            </a:pPr>
            <a:r>
              <a:rPr lang="en-US" sz="2400" dirty="0" smtClean="0">
                <a:solidFill>
                  <a:schemeClr val="accent5"/>
                </a:solidFill>
              </a:rPr>
              <a:t>Track your efficacy </a:t>
            </a:r>
            <a:r>
              <a:rPr lang="en-US" sz="2400" dirty="0" smtClean="0"/>
              <a:t>and your ROI. </a:t>
            </a:r>
            <a:endParaRPr lang="en-US" sz="2400" dirty="0" smtClean="0">
              <a:solidFill>
                <a:schemeClr val="accent5"/>
              </a:solidFill>
            </a:endParaRPr>
          </a:p>
          <a:p>
            <a:pPr algn="l"/>
            <a:endParaRPr lang="en-US" sz="2400" dirty="0" smtClean="0">
              <a:solidFill>
                <a:schemeClr val="accent5"/>
              </a:solidFill>
            </a:endParaRPr>
          </a:p>
          <a:p>
            <a:pPr marL="914400" lvl="1" indent="-457200">
              <a:buFontTx/>
              <a:buAutoNum type="arabicPeriod" startAt="5"/>
            </a:pPr>
            <a:r>
              <a:rPr lang="en-US" sz="2400" dirty="0"/>
              <a:t>Choose your </a:t>
            </a:r>
            <a:r>
              <a:rPr lang="en-US" sz="2400" dirty="0">
                <a:solidFill>
                  <a:schemeClr val="accent5"/>
                </a:solidFill>
              </a:rPr>
              <a:t>KPIs </a:t>
            </a:r>
            <a:r>
              <a:rPr lang="en-US" sz="2400" dirty="0"/>
              <a:t>by how you want </a:t>
            </a:r>
            <a:r>
              <a:rPr lang="en-US" sz="2400" dirty="0">
                <a:solidFill>
                  <a:schemeClr val="accent5"/>
                </a:solidFill>
              </a:rPr>
              <a:t>people to act</a:t>
            </a:r>
            <a:r>
              <a:rPr lang="en-US" sz="2400" dirty="0"/>
              <a:t>. </a:t>
            </a:r>
            <a:endParaRPr lang="en-US" sz="2400" dirty="0" smtClean="0"/>
          </a:p>
          <a:p>
            <a:pPr marL="914400" lvl="1" indent="-457200">
              <a:buAutoNum type="arabicPeriod" startAt="5"/>
            </a:pPr>
            <a:r>
              <a:rPr lang="en-US" sz="2400" dirty="0" smtClean="0"/>
              <a:t>Use the </a:t>
            </a:r>
            <a:r>
              <a:rPr lang="en-US" sz="2400" dirty="0" smtClean="0">
                <a:solidFill>
                  <a:schemeClr val="accent5"/>
                </a:solidFill>
              </a:rPr>
              <a:t>right tool for the job</a:t>
            </a:r>
            <a:r>
              <a:rPr lang="en-US" sz="2400" dirty="0" smtClean="0"/>
              <a:t>. It’s not always quant.</a:t>
            </a:r>
            <a:endParaRPr lang="en-US" sz="2400" dirty="0" smtClean="0">
              <a:solidFill>
                <a:schemeClr val="accent5"/>
              </a:solidFill>
            </a:endParaRPr>
          </a:p>
          <a:p>
            <a:pPr lvl="1"/>
            <a:endParaRPr lang="en-US" sz="2400" dirty="0">
              <a:solidFill>
                <a:schemeClr val="accent5"/>
              </a:solidFill>
            </a:endParaRPr>
          </a:p>
          <a:p>
            <a:pPr lvl="1"/>
            <a:r>
              <a:rPr lang="en-US" sz="2400" dirty="0" smtClean="0"/>
              <a:t>7.  </a:t>
            </a:r>
            <a:r>
              <a:rPr lang="en-US" sz="2400" dirty="0" smtClean="0">
                <a:solidFill>
                  <a:schemeClr val="accent5"/>
                </a:solidFill>
              </a:rPr>
              <a:t>Stay involved</a:t>
            </a:r>
            <a:r>
              <a:rPr lang="en-US" sz="2400" dirty="0" smtClean="0"/>
              <a:t>. Take responsibility for change.</a:t>
            </a:r>
            <a:endParaRPr lang="en-US" sz="2400" dirty="0" smtClean="0">
              <a:solidFill>
                <a:schemeClr val="accent5"/>
              </a:solidFill>
            </a:endParaRPr>
          </a:p>
        </p:txBody>
      </p:sp>
      <p:grpSp>
        <p:nvGrpSpPr>
          <p:cNvPr id="6" name="Group 5"/>
          <p:cNvGrpSpPr/>
          <p:nvPr/>
        </p:nvGrpSpPr>
        <p:grpSpPr>
          <a:xfrm>
            <a:off x="3352800" y="304801"/>
            <a:ext cx="2209800" cy="1828800"/>
            <a:chOff x="3352800" y="152400"/>
            <a:chExt cx="2362200" cy="2137229"/>
          </a:xfrm>
        </p:grpSpPr>
        <p:pic>
          <p:nvPicPr>
            <p:cNvPr id="5" name="Picture 2" descr="http://4.bp.blogspot.com/_mEUle6uwKAs/SNLuSgV1arI/AAAAAAAABD8/nWZZksed3lA/s320/comp_6.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60" r="15254" b="35593"/>
            <a:stretch/>
          </p:blipFill>
          <p:spPr bwMode="auto">
            <a:xfrm>
              <a:off x="3352800" y="152400"/>
              <a:ext cx="2362200" cy="21372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800" y="2240280"/>
              <a:ext cx="1600200" cy="45720"/>
            </a:xfrm>
            <a:prstGeom prst="rect">
              <a:avLst/>
            </a:prstGeom>
            <a:solidFill>
              <a:schemeClr val="tx1"/>
            </a:solidFill>
          </p:spPr>
          <p:txBody>
            <a:bodyPr rtlCol="0" anchor="ctr">
              <a:noAutofit/>
            </a:bodyPr>
            <a:lstStyle/>
            <a:p>
              <a:pPr algn="ctr"/>
              <a:endParaRPr lang="en-US" sz="1200" b="1" dirty="0" smtClean="0"/>
            </a:p>
          </p:txBody>
        </p:sp>
      </p:grpSp>
    </p:spTree>
    <p:extLst>
      <p:ext uri="{BB962C8B-B14F-4D97-AF65-F5344CB8AC3E}">
        <p14:creationId xmlns:p14="http://schemas.microsoft.com/office/powerpoint/2010/main" val="955268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upload.wikimedia.org/wikipedia/en/d/d8/Crystal-pep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56624"/>
            <a:ext cx="3418260" cy="264345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6" name="Picture 2" descr="http://behance.vo.llnwd.net/profiles20/446783/projects/5958295/b123735a33c8af9937681450c733ce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36" y="2004480"/>
            <a:ext cx="2755328" cy="2895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62400" y="3067559"/>
            <a:ext cx="904415" cy="769441"/>
          </a:xfrm>
          <a:prstGeom prst="rect">
            <a:avLst/>
          </a:prstGeom>
          <a:noFill/>
        </p:spPr>
        <p:txBody>
          <a:bodyPr wrap="none" rtlCol="0">
            <a:spAutoFit/>
          </a:bodyPr>
          <a:lstStyle/>
          <a:p>
            <a:r>
              <a:rPr lang="en-US" sz="4400" b="1" dirty="0" smtClean="0">
                <a:latin typeface="Arial Black" pitchFamily="34" charset="0"/>
              </a:rPr>
              <a:t>Or</a:t>
            </a:r>
            <a:endParaRPr lang="en-US" sz="4400" b="1" dirty="0">
              <a:latin typeface="Arial Black" pitchFamily="34" charset="0"/>
            </a:endParaRPr>
          </a:p>
        </p:txBody>
      </p:sp>
    </p:spTree>
    <p:extLst>
      <p:ext uri="{BB962C8B-B14F-4D97-AF65-F5344CB8AC3E}">
        <p14:creationId xmlns:p14="http://schemas.microsoft.com/office/powerpoint/2010/main" val="85511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5"/>
                </a:solidFill>
              </a:rPr>
              <a:t>But wait. There’s more.</a:t>
            </a:r>
            <a:endParaRPr lang="en-US" sz="4800" dirty="0"/>
          </a:p>
        </p:txBody>
      </p:sp>
      <p:sp>
        <p:nvSpPr>
          <p:cNvPr id="3" name="Content Placeholder 2"/>
          <p:cNvSpPr>
            <a:spLocks noGrp="1"/>
          </p:cNvSpPr>
          <p:nvPr>
            <p:ph idx="1"/>
          </p:nvPr>
        </p:nvSpPr>
        <p:spPr>
          <a:xfrm>
            <a:off x="352426" y="1905000"/>
            <a:ext cx="8382000" cy="3886206"/>
          </a:xfrm>
        </p:spPr>
        <p:txBody>
          <a:bodyPr/>
          <a:lstStyle/>
          <a:p>
            <a:pPr marL="0" indent="0">
              <a:buNone/>
            </a:pPr>
            <a:r>
              <a:rPr lang="en-US" sz="4000" dirty="0" smtClean="0">
                <a:solidFill>
                  <a:srgbClr val="4BACC6"/>
                </a:solidFill>
                <a:hlinkClick r:id="rId3"/>
              </a:rPr>
              <a:t>Stedman.Kimberly@gmail.com</a:t>
            </a:r>
            <a:r>
              <a:rPr lang="en-US" sz="4000" dirty="0" smtClean="0">
                <a:solidFill>
                  <a:srgbClr val="4BACC6"/>
                </a:solidFill>
              </a:rPr>
              <a:t/>
            </a:r>
            <a:br>
              <a:rPr lang="en-US" sz="4000" dirty="0" smtClean="0">
                <a:solidFill>
                  <a:srgbClr val="4BACC6"/>
                </a:solidFill>
              </a:rPr>
            </a:br>
            <a:endParaRPr lang="en-US" sz="4000" dirty="0" smtClean="0">
              <a:solidFill>
                <a:srgbClr val="4BACC6"/>
              </a:solidFill>
            </a:endParaRPr>
          </a:p>
          <a:p>
            <a:pPr marL="0" indent="0">
              <a:buNone/>
            </a:pPr>
            <a:r>
              <a:rPr lang="en-US" sz="4000" b="0" dirty="0" smtClean="0"/>
              <a:t>@KimSted</a:t>
            </a:r>
          </a:p>
          <a:p>
            <a:pPr marL="0" indent="0">
              <a:buNone/>
            </a:pPr>
            <a:endParaRPr lang="en-US" sz="4000" dirty="0"/>
          </a:p>
          <a:p>
            <a:pPr marL="0" indent="0">
              <a:buNone/>
            </a:pPr>
            <a:endParaRPr lang="en-US" sz="4000" dirty="0" smtClean="0"/>
          </a:p>
          <a:p>
            <a:pPr marL="0" indent="0">
              <a:buNone/>
            </a:pPr>
            <a:r>
              <a:rPr lang="en-US" sz="4000" dirty="0" smtClean="0">
                <a:solidFill>
                  <a:srgbClr val="4BACC6"/>
                </a:solidFill>
                <a:hlinkClick r:id="rId4"/>
              </a:rPr>
              <a:t>cameranhetrick@gmail.com</a:t>
            </a:r>
            <a:r>
              <a:rPr lang="en-US" sz="4000" dirty="0" smtClean="0">
                <a:solidFill>
                  <a:srgbClr val="4BACC6"/>
                </a:solidFill>
              </a:rPr>
              <a:t/>
            </a:r>
            <a:br>
              <a:rPr lang="en-US" sz="4000" dirty="0" smtClean="0">
                <a:solidFill>
                  <a:srgbClr val="4BACC6"/>
                </a:solidFill>
              </a:rPr>
            </a:br>
            <a:endParaRPr lang="en-US" sz="4000" dirty="0" smtClean="0">
              <a:solidFill>
                <a:srgbClr val="4BACC6"/>
              </a:solidFill>
            </a:endParaRPr>
          </a:p>
          <a:p>
            <a:pPr marL="0" indent="0">
              <a:buNone/>
            </a:pPr>
            <a:r>
              <a:rPr lang="en-US" sz="4000" b="0" dirty="0"/>
              <a:t>@cameranhetrick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382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3733800"/>
            <a:ext cx="6934200" cy="2438400"/>
          </a:xfrm>
          <a:prstGeom prst="rect">
            <a:avLst/>
          </a:prstGeom>
        </p:spPr>
        <p:txBody>
          <a:bodyPr rtlCol="0" anchor="ctr">
            <a:noAutofit/>
          </a:bodyPr>
          <a:lstStyle/>
          <a:p>
            <a:pPr algn="ctr"/>
            <a:endParaRPr lang="en-US" sz="1200" b="1" dirty="0" smtClean="0"/>
          </a:p>
        </p:txBody>
      </p:sp>
      <p:sp>
        <p:nvSpPr>
          <p:cNvPr id="6" name="Right Triangle 5"/>
          <p:cNvSpPr/>
          <p:nvPr/>
        </p:nvSpPr>
        <p:spPr>
          <a:xfrm>
            <a:off x="381000" y="990600"/>
            <a:ext cx="1143000" cy="3429000"/>
          </a:xfrm>
          <a:prstGeom prst="rtTriangle">
            <a:avLst/>
          </a:prstGeom>
        </p:spPr>
        <p:txBody>
          <a:bodyPr rtlCol="0" anchor="ctr">
            <a:noAutofit/>
          </a:bodyPr>
          <a:lstStyle/>
          <a:p>
            <a:pPr algn="ctr"/>
            <a:endParaRPr lang="en-US" sz="1200" b="1" dirty="0" smtClean="0"/>
          </a:p>
        </p:txBody>
      </p:sp>
      <p:pic>
        <p:nvPicPr>
          <p:cNvPr id="2" name="Picture 1" descr="world dat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772400" cy="5851807"/>
          </a:xfrm>
          <a:prstGeom prst="rect">
            <a:avLst/>
          </a:prstGeom>
        </p:spPr>
      </p:pic>
      <p:sp>
        <p:nvSpPr>
          <p:cNvPr id="9" name="TextBox 8"/>
          <p:cNvSpPr txBox="1"/>
          <p:nvPr/>
        </p:nvSpPr>
        <p:spPr>
          <a:xfrm>
            <a:off x="533400" y="1447800"/>
            <a:ext cx="8229600" cy="5386089"/>
          </a:xfrm>
          <a:prstGeom prst="rect">
            <a:avLst/>
          </a:prstGeom>
          <a:noFill/>
        </p:spPr>
        <p:txBody>
          <a:bodyPr wrap="square" rtlCol="0">
            <a:spAutoFit/>
          </a:bodyPr>
          <a:lstStyle/>
          <a:p>
            <a:pPr algn="ctr"/>
            <a:r>
              <a:rPr lang="en-US" sz="12000" b="1" dirty="0" smtClean="0">
                <a:solidFill>
                  <a:srgbClr val="FFFF00"/>
                </a:solidFill>
              </a:rPr>
              <a:t>90%</a:t>
            </a:r>
          </a:p>
          <a:p>
            <a:pPr algn="ctr"/>
            <a:r>
              <a:rPr lang="en-US" sz="1600" b="1" dirty="0" smtClean="0">
                <a:solidFill>
                  <a:srgbClr val="FFFF00"/>
                </a:solidFill>
              </a:rPr>
              <a:t> </a:t>
            </a:r>
            <a:endParaRPr lang="en-US" sz="1600" b="1" dirty="0" smtClean="0"/>
          </a:p>
          <a:p>
            <a:pPr algn="ctr"/>
            <a:endParaRPr lang="en-US" sz="1600" b="1" dirty="0"/>
          </a:p>
          <a:p>
            <a:pPr algn="ctr"/>
            <a:endParaRPr lang="en-US" sz="1600" b="1" dirty="0" smtClean="0"/>
          </a:p>
          <a:p>
            <a:pPr algn="ctr"/>
            <a:endParaRPr lang="en-US" sz="4400" b="1" dirty="0" smtClean="0"/>
          </a:p>
          <a:p>
            <a:pPr algn="ctr"/>
            <a:r>
              <a:rPr lang="en-US" sz="4400" b="1" dirty="0" smtClean="0"/>
              <a:t>Of the world’s data has been created in the last two years</a:t>
            </a:r>
          </a:p>
          <a:p>
            <a:endParaRPr lang="en-US" sz="4400" dirty="0" smtClean="0">
              <a:solidFill>
                <a:srgbClr val="FFFF00"/>
              </a:solidFill>
            </a:endParaRPr>
          </a:p>
        </p:txBody>
      </p:sp>
      <p:sp>
        <p:nvSpPr>
          <p:cNvPr id="4" name="TextBox 3"/>
          <p:cNvSpPr txBox="1"/>
          <p:nvPr/>
        </p:nvSpPr>
        <p:spPr>
          <a:xfrm>
            <a:off x="76200" y="6520190"/>
            <a:ext cx="2209800" cy="261610"/>
          </a:xfrm>
          <a:prstGeom prst="rect">
            <a:avLst/>
          </a:prstGeom>
          <a:noFill/>
        </p:spPr>
        <p:txBody>
          <a:bodyPr wrap="square" rtlCol="0">
            <a:spAutoFit/>
          </a:bodyPr>
          <a:lstStyle/>
          <a:p>
            <a:pPr algn="l"/>
            <a:r>
              <a:rPr lang="en-US" sz="1100" dirty="0" smtClean="0">
                <a:solidFill>
                  <a:srgbClr val="FFFFFF"/>
                </a:solidFill>
              </a:rPr>
              <a:t>Source: IBM</a:t>
            </a:r>
          </a:p>
        </p:txBody>
      </p:sp>
    </p:spTree>
    <p:extLst>
      <p:ext uri="{BB962C8B-B14F-4D97-AF65-F5344CB8AC3E}">
        <p14:creationId xmlns:p14="http://schemas.microsoft.com/office/powerpoint/2010/main" val="31701870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VMware Non-Confid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noAutofit/>
      </a:bodyPr>
      <a:lstStyle>
        <a:defPPr algn="ctr">
          <a:defRPr sz="1200" b="1" dirty="0" smtClean="0"/>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25177</TotalTime>
  <Words>6121</Words>
  <Application>Microsoft Macintosh PowerPoint</Application>
  <PresentationFormat>On-screen Show (4:3)</PresentationFormat>
  <Paragraphs>939</Paragraphs>
  <Slides>89</Slides>
  <Notes>87</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VMware Non-Confidential</vt:lpstr>
      <vt:lpstr>PowerPoint Presentation</vt:lpstr>
      <vt:lpstr>Data Science is of the people, by the people, for the people </vt:lpstr>
      <vt:lpstr>Use data  to discover truths that cause changes that improve the stuff we make.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 of USA lives  within 20 miles of a Starbucks</vt:lpstr>
      <vt:lpstr>PowerPoint Presentation</vt:lpstr>
      <vt:lpstr>PowerPoint Presentation</vt:lpstr>
      <vt:lpstr>What’s Broken</vt:lpstr>
      <vt:lpstr>What’s Broken</vt:lpstr>
      <vt:lpstr>PowerPoint Presentation</vt:lpstr>
      <vt:lpstr>PowerPoint Presentation</vt:lpstr>
      <vt:lpstr>PowerPoint Presentation</vt:lpstr>
      <vt:lpstr>PowerPoint Presentation</vt:lpstr>
      <vt:lpstr>We are smrt. </vt:lpstr>
      <vt:lpstr>PowerPoint Presentation</vt:lpstr>
      <vt:lpstr>PowerPoint Presentation</vt:lpstr>
      <vt:lpstr>PowerPoint Presentation</vt:lpstr>
      <vt:lpstr>PowerPoint Presentation</vt:lpstr>
      <vt:lpstr>PowerPoint Presentation</vt:lpstr>
      <vt:lpstr> ”Will you be my unicorn?”</vt:lpstr>
      <vt:lpstr>PowerPoint Presentation</vt:lpstr>
      <vt:lpstr>PowerPoint Presentation</vt:lpstr>
      <vt:lpstr>PowerPoint Presentation</vt:lpstr>
      <vt:lpstr>PowerPoint Presentation</vt:lpstr>
      <vt:lpstr>PowerPoint Presentation</vt:lpstr>
      <vt:lpstr>PowerPoint Presentation</vt:lpstr>
      <vt:lpstr>“By 2018, the United States alone could face a shortage of 140,000 to 190,000 people with deep analytical skills as well as 1.5 million managers and analytics with the know-how to use the analysis of big data to make effective decisions”</vt:lpstr>
      <vt:lpstr>PowerPoint Presentation</vt:lpstr>
      <vt:lpstr>PowerPoint Presentation</vt:lpstr>
      <vt:lpstr>PowerPoint Presentation</vt:lpstr>
      <vt:lpstr>Analytic Rigor is a Thing</vt:lpstr>
      <vt:lpstr>Why isn’t  everyone talking about this book</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wait. There’s more.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Social Business</dc:title>
  <dc:creator>Martha Olsen</dc:creator>
  <cp:lastModifiedBy>Cameran Evans</cp:lastModifiedBy>
  <cp:revision>716</cp:revision>
  <cp:lastPrinted>2012-02-16T19:21:20Z</cp:lastPrinted>
  <dcterms:created xsi:type="dcterms:W3CDTF">2012-02-14T17:18:29Z</dcterms:created>
  <dcterms:modified xsi:type="dcterms:W3CDTF">2014-02-13T21:46:06Z</dcterms:modified>
</cp:coreProperties>
</file>