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2" r:id="rId2"/>
    <p:sldId id="299" r:id="rId3"/>
    <p:sldId id="302" r:id="rId4"/>
    <p:sldId id="268" r:id="rId5"/>
    <p:sldId id="291" r:id="rId6"/>
    <p:sldId id="293" r:id="rId7"/>
    <p:sldId id="292" r:id="rId8"/>
    <p:sldId id="294" r:id="rId9"/>
    <p:sldId id="295" r:id="rId10"/>
    <p:sldId id="265" r:id="rId11"/>
    <p:sldId id="270" r:id="rId12"/>
    <p:sldId id="271" r:id="rId13"/>
    <p:sldId id="273" r:id="rId14"/>
    <p:sldId id="303" r:id="rId15"/>
    <p:sldId id="279" r:id="rId16"/>
    <p:sldId id="307" r:id="rId17"/>
    <p:sldId id="312" r:id="rId18"/>
    <p:sldId id="257" r:id="rId19"/>
    <p:sldId id="258" r:id="rId20"/>
    <p:sldId id="259" r:id="rId21"/>
    <p:sldId id="304" r:id="rId22"/>
    <p:sldId id="313" r:id="rId23"/>
    <p:sldId id="284" r:id="rId24"/>
    <p:sldId id="281" r:id="rId25"/>
    <p:sldId id="314" r:id="rId26"/>
    <p:sldId id="315" r:id="rId27"/>
    <p:sldId id="300" r:id="rId28"/>
    <p:sldId id="311" r:id="rId29"/>
    <p:sldId id="305" r:id="rId30"/>
    <p:sldId id="290" r:id="rId31"/>
    <p:sldId id="297" r:id="rId32"/>
    <p:sldId id="298" r:id="rId33"/>
    <p:sldId id="283" r:id="rId34"/>
    <p:sldId id="308" r:id="rId35"/>
    <p:sldId id="309" r:id="rId36"/>
    <p:sldId id="310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8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meyerov:Dropbox:Research:spindles:bb:leo-personal:socio:results%20and%20code:influenceproj-as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meyerov:Dropbox:Research:parallelbrowser:bb:projects:superconductor:webcl:examples:election-treemapGen:benchmarkgpuvsj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20200448703036"/>
          <c:y val="0.0499160482211399"/>
          <c:w val="0.789325795998104"/>
          <c:h val="0.95008395177886"/>
        </c:manualLayout>
      </c:layout>
      <c:lineChart>
        <c:grouping val="standard"/>
        <c:varyColors val="0"/>
        <c:ser>
          <c:idx val="0"/>
          <c:order val="0"/>
          <c:tx>
            <c:strRef>
              <c:f>Sheet1!$BO$68</c:f>
              <c:strCache>
                <c:ptCount val="1"/>
                <c:pt idx="0">
                  <c:v>all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Sheet1!$BP$68:$CB$68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Sheet1!$BO$69</c:f>
              <c:strCache>
                <c:ptCount val="1"/>
                <c:pt idx="0">
                  <c:v>work project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Sheet1!$BP$69:$CB$69</c:f>
              <c:numCache>
                <c:formatCode>General</c:formatCode>
                <c:ptCount val="13"/>
                <c:pt idx="0">
                  <c:v>-0.00198578983467615</c:v>
                </c:pt>
                <c:pt idx="1">
                  <c:v>0.00275153250365256</c:v>
                </c:pt>
                <c:pt idx="2">
                  <c:v>-0.00205085722114136</c:v>
                </c:pt>
                <c:pt idx="3">
                  <c:v>0.00496109417120748</c:v>
                </c:pt>
                <c:pt idx="4">
                  <c:v>0.00501169415754517</c:v>
                </c:pt>
                <c:pt idx="5">
                  <c:v>-0.00252692267490379</c:v>
                </c:pt>
                <c:pt idx="6">
                  <c:v>-0.00250983653768241</c:v>
                </c:pt>
                <c:pt idx="7">
                  <c:v>-0.000777205255341473</c:v>
                </c:pt>
                <c:pt idx="8">
                  <c:v>-0.00178229450900963</c:v>
                </c:pt>
                <c:pt idx="9">
                  <c:v>0.00283008563794045</c:v>
                </c:pt>
                <c:pt idx="10">
                  <c:v>-0.00217459030419326</c:v>
                </c:pt>
                <c:pt idx="11">
                  <c:v>0.00117416988465809</c:v>
                </c:pt>
                <c:pt idx="12">
                  <c:v>-0.00292108001805581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Sheet1!$BO$70</c:f>
              <c:strCache>
                <c:ptCount val="1"/>
                <c:pt idx="0">
                  <c:v>hobby project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Sheet1!$BP$70:$CB$70</c:f>
              <c:numCache>
                <c:formatCode>General</c:formatCode>
                <c:ptCount val="13"/>
                <c:pt idx="0">
                  <c:v>0.00955600646014184</c:v>
                </c:pt>
                <c:pt idx="1">
                  <c:v>-0.0130769795043266</c:v>
                </c:pt>
                <c:pt idx="2">
                  <c:v>0.0124262638489035</c:v>
                </c:pt>
                <c:pt idx="3">
                  <c:v>-0.0229679685721015</c:v>
                </c:pt>
                <c:pt idx="4">
                  <c:v>-0.0280114651019704</c:v>
                </c:pt>
                <c:pt idx="5">
                  <c:v>0.0118273352138596</c:v>
                </c:pt>
                <c:pt idx="6">
                  <c:v>0.014235256428241</c:v>
                </c:pt>
                <c:pt idx="7">
                  <c:v>0.00325135617026595</c:v>
                </c:pt>
                <c:pt idx="8">
                  <c:v>0.00791136030688937</c:v>
                </c:pt>
                <c:pt idx="9">
                  <c:v>-0.0138363770635697</c:v>
                </c:pt>
                <c:pt idx="10">
                  <c:v>0.0</c:v>
                </c:pt>
                <c:pt idx="11">
                  <c:v>-0.00623911677963775</c:v>
                </c:pt>
                <c:pt idx="12">
                  <c:v>0.00733316139346605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Sheet1!$BO$71</c:f>
              <c:strCache>
                <c:ptCount val="1"/>
                <c:pt idx="0">
                  <c:v>manager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Sheet1!$BP$71:$CB$71</c:f>
              <c:numCache>
                <c:formatCode>General</c:formatCode>
                <c:ptCount val="13"/>
                <c:pt idx="0">
                  <c:v>-0.000533768664780387</c:v>
                </c:pt>
                <c:pt idx="1">
                  <c:v>0.00194133035907565</c:v>
                </c:pt>
                <c:pt idx="2">
                  <c:v>-0.00173359839739463</c:v>
                </c:pt>
                <c:pt idx="3">
                  <c:v>0.00169480927994993</c:v>
                </c:pt>
                <c:pt idx="4">
                  <c:v>0.00678380921426202</c:v>
                </c:pt>
                <c:pt idx="5">
                  <c:v>-0.00337894854228098</c:v>
                </c:pt>
                <c:pt idx="6">
                  <c:v>-0.00309553439903513</c:v>
                </c:pt>
                <c:pt idx="7">
                  <c:v>0.00111830483127864</c:v>
                </c:pt>
                <c:pt idx="8">
                  <c:v>-0.00142702185107103</c:v>
                </c:pt>
                <c:pt idx="9">
                  <c:v>0.00175691176585556</c:v>
                </c:pt>
                <c:pt idx="10">
                  <c:v>-0.00379549618142948</c:v>
                </c:pt>
                <c:pt idx="11">
                  <c:v>0.00289621336584599</c:v>
                </c:pt>
                <c:pt idx="12">
                  <c:v>-0.00222701078027626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Sheet1!$BO$72</c:f>
              <c:strCache>
                <c:ptCount val="1"/>
                <c:pt idx="0">
                  <c:v>female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Sheet1!$BP$72:$CB$72</c:f>
              <c:numCache>
                <c:formatCode>General</c:formatCode>
                <c:ptCount val="13"/>
                <c:pt idx="0">
                  <c:v>0.00331852674440126</c:v>
                </c:pt>
                <c:pt idx="1">
                  <c:v>-0.00448176938737739</c:v>
                </c:pt>
                <c:pt idx="2">
                  <c:v>0.00218397186748102</c:v>
                </c:pt>
                <c:pt idx="3">
                  <c:v>0.0162270960577457</c:v>
                </c:pt>
                <c:pt idx="4">
                  <c:v>-0.0103988524893578</c:v>
                </c:pt>
                <c:pt idx="5">
                  <c:v>0.00800018508236164</c:v>
                </c:pt>
                <c:pt idx="6">
                  <c:v>0.00375347029428094</c:v>
                </c:pt>
                <c:pt idx="7">
                  <c:v>-0.0208032574495651</c:v>
                </c:pt>
                <c:pt idx="8">
                  <c:v>0.00317323709050525</c:v>
                </c:pt>
                <c:pt idx="9">
                  <c:v>0.00810475661669443</c:v>
                </c:pt>
                <c:pt idx="10">
                  <c:v>-0.0103424023690542</c:v>
                </c:pt>
                <c:pt idx="11">
                  <c:v>0.00838793263002035</c:v>
                </c:pt>
                <c:pt idx="12">
                  <c:v>-0.00712289468813622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Sheet1!$BO$73</c:f>
              <c:strCache>
                <c:ptCount val="1"/>
                <c:pt idx="0">
                  <c:v>1 employee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Sheet1!$BP$73:$CB$73</c:f>
              <c:numCache>
                <c:formatCode>General</c:formatCode>
                <c:ptCount val="13"/>
                <c:pt idx="0">
                  <c:v>0.00287179134921224</c:v>
                </c:pt>
                <c:pt idx="1">
                  <c:v>0.00512304160918618</c:v>
                </c:pt>
                <c:pt idx="2">
                  <c:v>0.00850699592246384</c:v>
                </c:pt>
                <c:pt idx="3">
                  <c:v>-0.0131715293718076</c:v>
                </c:pt>
                <c:pt idx="4">
                  <c:v>-0.0150552098776739</c:v>
                </c:pt>
                <c:pt idx="5">
                  <c:v>0.0141685699620867</c:v>
                </c:pt>
                <c:pt idx="6">
                  <c:v>0.00794591015682389</c:v>
                </c:pt>
                <c:pt idx="7">
                  <c:v>0.00661942296280607</c:v>
                </c:pt>
                <c:pt idx="8">
                  <c:v>-0.0185621580984982</c:v>
                </c:pt>
                <c:pt idx="9">
                  <c:v>-0.00326981383004098</c:v>
                </c:pt>
                <c:pt idx="10">
                  <c:v>0.0102074258096399</c:v>
                </c:pt>
                <c:pt idx="11">
                  <c:v>-0.0032959161672305</c:v>
                </c:pt>
                <c:pt idx="12">
                  <c:v>-0.00208853042696784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Sheet1!$BO$74</c:f>
              <c:strCache>
                <c:ptCount val="1"/>
                <c:pt idx="0">
                  <c:v>2-4 employees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Sheet1!$BP$74:$CB$74</c:f>
              <c:numCache>
                <c:formatCode>General</c:formatCode>
                <c:ptCount val="13"/>
                <c:pt idx="0">
                  <c:v>0.0114137648396393</c:v>
                </c:pt>
                <c:pt idx="1">
                  <c:v>-0.00982190544179914</c:v>
                </c:pt>
                <c:pt idx="2">
                  <c:v>7.10111918171552E-6</c:v>
                </c:pt>
                <c:pt idx="3">
                  <c:v>0.00646519129584093</c:v>
                </c:pt>
                <c:pt idx="4">
                  <c:v>0.00228822234057421</c:v>
                </c:pt>
                <c:pt idx="5">
                  <c:v>-0.00278212784280843</c:v>
                </c:pt>
                <c:pt idx="6">
                  <c:v>-0.0109404072567395</c:v>
                </c:pt>
                <c:pt idx="7">
                  <c:v>0.0020538854075778</c:v>
                </c:pt>
                <c:pt idx="8">
                  <c:v>0.00844534593404267</c:v>
                </c:pt>
                <c:pt idx="9">
                  <c:v>-0.00325578760099264</c:v>
                </c:pt>
                <c:pt idx="10">
                  <c:v>-0.0106145112125916</c:v>
                </c:pt>
                <c:pt idx="11">
                  <c:v>0.00702738841233328</c:v>
                </c:pt>
                <c:pt idx="12">
                  <c:v>-0.000286159994258663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Sheet1!$BO$75</c:f>
              <c:strCache>
                <c:ptCount val="1"/>
                <c:pt idx="0">
                  <c:v>5-9 employees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Sheet1!$BP$75:$CB$75</c:f>
              <c:numCache>
                <c:formatCode>General</c:formatCode>
                <c:ptCount val="13"/>
                <c:pt idx="0">
                  <c:v>-0.00185877822013773</c:v>
                </c:pt>
                <c:pt idx="1">
                  <c:v>-0.0119640388909235</c:v>
                </c:pt>
                <c:pt idx="2">
                  <c:v>-0.00178765933819273</c:v>
                </c:pt>
                <c:pt idx="3">
                  <c:v>-0.00579418053799897</c:v>
                </c:pt>
                <c:pt idx="4">
                  <c:v>0.00729618297163514</c:v>
                </c:pt>
                <c:pt idx="5">
                  <c:v>0.011156213451156</c:v>
                </c:pt>
                <c:pt idx="6">
                  <c:v>0.0024768745496001</c:v>
                </c:pt>
                <c:pt idx="7">
                  <c:v>0.000331494323484588</c:v>
                </c:pt>
                <c:pt idx="8">
                  <c:v>-0.0207629331222607</c:v>
                </c:pt>
                <c:pt idx="9">
                  <c:v>0.00165085590747459</c:v>
                </c:pt>
                <c:pt idx="10">
                  <c:v>0.00653703025505926</c:v>
                </c:pt>
                <c:pt idx="11">
                  <c:v>0.0119340319208005</c:v>
                </c:pt>
                <c:pt idx="12">
                  <c:v>0.000784906730303507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Sheet1!$BO$76</c:f>
              <c:strCache>
                <c:ptCount val="1"/>
                <c:pt idx="0">
                  <c:v>10-19 employees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Sheet1!$BP$76:$CB$76</c:f>
              <c:numCache>
                <c:formatCode>General</c:formatCode>
                <c:ptCount val="13"/>
                <c:pt idx="0">
                  <c:v>0.0101447449419001</c:v>
                </c:pt>
                <c:pt idx="1">
                  <c:v>0.000328493657038284</c:v>
                </c:pt>
                <c:pt idx="2">
                  <c:v>-0.0148233588785302</c:v>
                </c:pt>
                <c:pt idx="3">
                  <c:v>0.0134263198611092</c:v>
                </c:pt>
                <c:pt idx="4">
                  <c:v>0.00590343297851628</c:v>
                </c:pt>
                <c:pt idx="5">
                  <c:v>-0.00271348460284752</c:v>
                </c:pt>
                <c:pt idx="6">
                  <c:v>0.00654777818561339</c:v>
                </c:pt>
                <c:pt idx="7">
                  <c:v>0.0021894118044237</c:v>
                </c:pt>
                <c:pt idx="8">
                  <c:v>-0.0174929983558078</c:v>
                </c:pt>
                <c:pt idx="9">
                  <c:v>0.00258944829414159</c:v>
                </c:pt>
                <c:pt idx="10">
                  <c:v>-0.00158000478388823</c:v>
                </c:pt>
                <c:pt idx="11">
                  <c:v>-0.0039449694829594</c:v>
                </c:pt>
                <c:pt idx="12">
                  <c:v>-0.000574813618709757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Sheet1!$BO$77</c:f>
              <c:strCache>
                <c:ptCount val="1"/>
                <c:pt idx="0">
                  <c:v>20-100 employees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Sheet1!$BP$77:$CB$77</c:f>
              <c:numCache>
                <c:formatCode>General</c:formatCode>
                <c:ptCount val="13"/>
                <c:pt idx="0">
                  <c:v>-0.00778429613112895</c:v>
                </c:pt>
                <c:pt idx="1">
                  <c:v>0.0041572535759106</c:v>
                </c:pt>
                <c:pt idx="2">
                  <c:v>-0.00207520613456665</c:v>
                </c:pt>
                <c:pt idx="3">
                  <c:v>0.00995460812444162</c:v>
                </c:pt>
                <c:pt idx="4">
                  <c:v>0.0109577366579291</c:v>
                </c:pt>
                <c:pt idx="5">
                  <c:v>-0.0101269174479879</c:v>
                </c:pt>
                <c:pt idx="6">
                  <c:v>-0.00428514313266071</c:v>
                </c:pt>
                <c:pt idx="7">
                  <c:v>-0.00261399315235869</c:v>
                </c:pt>
                <c:pt idx="8">
                  <c:v>-0.00162053210651096</c:v>
                </c:pt>
                <c:pt idx="9">
                  <c:v>-0.00230477972965631</c:v>
                </c:pt>
                <c:pt idx="10">
                  <c:v>-0.000490127979702159</c:v>
                </c:pt>
                <c:pt idx="11">
                  <c:v>0.00929476311122556</c:v>
                </c:pt>
                <c:pt idx="12">
                  <c:v>-0.00306336565493452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Sheet1!$BO$78</c:f>
              <c:strCache>
                <c:ptCount val="1"/>
                <c:pt idx="0">
                  <c:v>100-499 employees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Sheet1!$BP$78:$CB$78</c:f>
              <c:numCache>
                <c:formatCode>General</c:formatCode>
                <c:ptCount val="13"/>
                <c:pt idx="0">
                  <c:v>-0.0095376245656803</c:v>
                </c:pt>
                <c:pt idx="1">
                  <c:v>0.00244778119391707</c:v>
                </c:pt>
                <c:pt idx="2">
                  <c:v>-0.0010920996230621</c:v>
                </c:pt>
                <c:pt idx="3">
                  <c:v>0.00753110438674102</c:v>
                </c:pt>
                <c:pt idx="4">
                  <c:v>0.0100739915155008</c:v>
                </c:pt>
                <c:pt idx="5">
                  <c:v>-0.00745443924524551</c:v>
                </c:pt>
                <c:pt idx="6">
                  <c:v>-0.00805288056464669</c:v>
                </c:pt>
                <c:pt idx="7">
                  <c:v>0.00707111353776793</c:v>
                </c:pt>
                <c:pt idx="8">
                  <c:v>-0.00155086493968734</c:v>
                </c:pt>
                <c:pt idx="9">
                  <c:v>0.00327567454138643</c:v>
                </c:pt>
                <c:pt idx="10">
                  <c:v>-0.00589333070499037</c:v>
                </c:pt>
                <c:pt idx="11">
                  <c:v>0.00366816861822094</c:v>
                </c:pt>
                <c:pt idx="12">
                  <c:v>-0.000486594150221932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Sheet1!$BO$79</c:f>
              <c:strCache>
                <c:ptCount val="1"/>
                <c:pt idx="0">
                  <c:v>500 employees or more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Sheet1!$BP$79:$CB$79</c:f>
              <c:numCache>
                <c:formatCode>General</c:formatCode>
                <c:ptCount val="13"/>
                <c:pt idx="0">
                  <c:v>-0.00946293020924113</c:v>
                </c:pt>
                <c:pt idx="1">
                  <c:v>0.00289602941426247</c:v>
                </c:pt>
                <c:pt idx="2">
                  <c:v>-0.00237610381842246</c:v>
                </c:pt>
                <c:pt idx="3">
                  <c:v>0.00630751233021495</c:v>
                </c:pt>
                <c:pt idx="4">
                  <c:v>0.00749613331953534</c:v>
                </c:pt>
                <c:pt idx="5">
                  <c:v>-0.00732778716614041</c:v>
                </c:pt>
                <c:pt idx="6">
                  <c:v>-0.00592171103652952</c:v>
                </c:pt>
                <c:pt idx="7">
                  <c:v>0.00233770754570456</c:v>
                </c:pt>
                <c:pt idx="8">
                  <c:v>-0.00087122837780125</c:v>
                </c:pt>
                <c:pt idx="9">
                  <c:v>0.00728167241612677</c:v>
                </c:pt>
                <c:pt idx="10">
                  <c:v>-0.00296933393638314</c:v>
                </c:pt>
                <c:pt idx="11">
                  <c:v>0.0087348263543975</c:v>
                </c:pt>
                <c:pt idx="12">
                  <c:v>-0.00612478683572372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Sheet1!$BO$80</c:f>
              <c:strCache>
                <c:ptCount val="1"/>
                <c:pt idx="0">
                  <c:v>is tech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Sheet1!$BP$80:$CB$80</c:f>
              <c:numCache>
                <c:formatCode>General</c:formatCode>
                <c:ptCount val="13"/>
                <c:pt idx="0">
                  <c:v>-0.00281008128679844</c:v>
                </c:pt>
                <c:pt idx="1">
                  <c:v>0.00711007243744178</c:v>
                </c:pt>
                <c:pt idx="2">
                  <c:v>-0.0046246352567509</c:v>
                </c:pt>
                <c:pt idx="3">
                  <c:v>0.00877148079347795</c:v>
                </c:pt>
                <c:pt idx="4">
                  <c:v>0.00820044914545166</c:v>
                </c:pt>
                <c:pt idx="5">
                  <c:v>-0.00156299656061051</c:v>
                </c:pt>
                <c:pt idx="6">
                  <c:v>-0.00618326870306618</c:v>
                </c:pt>
                <c:pt idx="7">
                  <c:v>-0.00108033610634578</c:v>
                </c:pt>
                <c:pt idx="8">
                  <c:v>-0.00183152449033959</c:v>
                </c:pt>
                <c:pt idx="9">
                  <c:v>0.00571875112953936</c:v>
                </c:pt>
                <c:pt idx="10">
                  <c:v>-0.00606060747981767</c:v>
                </c:pt>
                <c:pt idx="11">
                  <c:v>-0.000459538063583266</c:v>
                </c:pt>
                <c:pt idx="12">
                  <c:v>-0.00518776555859855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Sheet1!$BO$81</c:f>
              <c:strCache>
                <c:ptCount val="1"/>
                <c:pt idx="0">
                  <c:v>manager peer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Sheet1!$BP$81:$CB$81</c:f>
              <c:numCache>
                <c:formatCode>General</c:formatCode>
                <c:ptCount val="13"/>
                <c:pt idx="0">
                  <c:v>-0.00161866749069064</c:v>
                </c:pt>
                <c:pt idx="1">
                  <c:v>0.00402147006786524</c:v>
                </c:pt>
                <c:pt idx="2">
                  <c:v>-0.000560309502345757</c:v>
                </c:pt>
                <c:pt idx="3">
                  <c:v>0.00652658038936014</c:v>
                </c:pt>
                <c:pt idx="4">
                  <c:v>0.00544935589355906</c:v>
                </c:pt>
                <c:pt idx="5">
                  <c:v>-0.00447039537512878</c:v>
                </c:pt>
                <c:pt idx="6">
                  <c:v>-0.00266461776601259</c:v>
                </c:pt>
                <c:pt idx="7">
                  <c:v>-0.00100093033069688</c:v>
                </c:pt>
                <c:pt idx="8">
                  <c:v>-0.00285611634067284</c:v>
                </c:pt>
                <c:pt idx="9">
                  <c:v>0.00278874445220945</c:v>
                </c:pt>
                <c:pt idx="10">
                  <c:v>-0.00397720337394647</c:v>
                </c:pt>
                <c:pt idx="11">
                  <c:v>0.000576878815396524</c:v>
                </c:pt>
                <c:pt idx="12">
                  <c:v>-0.0022147894388965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Sheet1!$BO$82</c:f>
              <c:strCache>
                <c:ptCount val="1"/>
                <c:pt idx="0">
                  <c:v>under 20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Sheet1!$BP$82:$CB$82</c:f>
              <c:numCache>
                <c:formatCode>General</c:formatCode>
                <c:ptCount val="13"/>
                <c:pt idx="0">
                  <c:v>0.00921596264183716</c:v>
                </c:pt>
                <c:pt idx="1">
                  <c:v>0.00333874343313545</c:v>
                </c:pt>
                <c:pt idx="2">
                  <c:v>-0.0142262845427754</c:v>
                </c:pt>
                <c:pt idx="3">
                  <c:v>0.00738094221159187</c:v>
                </c:pt>
                <c:pt idx="4">
                  <c:v>0.00767807058756531</c:v>
                </c:pt>
                <c:pt idx="5">
                  <c:v>0.00941044149261805</c:v>
                </c:pt>
                <c:pt idx="6">
                  <c:v>0.000676547217357867</c:v>
                </c:pt>
                <c:pt idx="7">
                  <c:v>-0.0100340266803343</c:v>
                </c:pt>
                <c:pt idx="8">
                  <c:v>-0.0205447116274434</c:v>
                </c:pt>
                <c:pt idx="9">
                  <c:v>0.0211816796936175</c:v>
                </c:pt>
                <c:pt idx="10">
                  <c:v>-0.00598342801007986</c:v>
                </c:pt>
                <c:pt idx="11">
                  <c:v>-0.000586426344338614</c:v>
                </c:pt>
                <c:pt idx="12">
                  <c:v>-0.00750751007275159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Sheet1!$BO$83</c:f>
              <c:strCache>
                <c:ptCount val="1"/>
                <c:pt idx="0">
                  <c:v>30+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Sheet1!$BP$83:$CB$83</c:f>
              <c:numCache>
                <c:formatCode>General</c:formatCode>
                <c:ptCount val="13"/>
                <c:pt idx="0">
                  <c:v>-0.00211649630716638</c:v>
                </c:pt>
                <c:pt idx="1">
                  <c:v>0.00301590355413403</c:v>
                </c:pt>
                <c:pt idx="2">
                  <c:v>-0.000870442973129173</c:v>
                </c:pt>
                <c:pt idx="3">
                  <c:v>0.00479127359314435</c:v>
                </c:pt>
                <c:pt idx="4">
                  <c:v>0.00525666619829074</c:v>
                </c:pt>
                <c:pt idx="5">
                  <c:v>-0.00289959261510982</c:v>
                </c:pt>
                <c:pt idx="6">
                  <c:v>-0.00328092636789588</c:v>
                </c:pt>
                <c:pt idx="7">
                  <c:v>-0.000415377865259858</c:v>
                </c:pt>
                <c:pt idx="8">
                  <c:v>-0.00188359789093304</c:v>
                </c:pt>
                <c:pt idx="9">
                  <c:v>0.00253109563352589</c:v>
                </c:pt>
                <c:pt idx="10">
                  <c:v>-0.0029312960033173</c:v>
                </c:pt>
                <c:pt idx="11">
                  <c:v>0.00171009608260858</c:v>
                </c:pt>
                <c:pt idx="12">
                  <c:v>-0.00290730503889239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Sheet1!$BO$84</c:f>
              <c:strCache>
                <c:ptCount val="1"/>
                <c:pt idx="0">
                  <c:v>20-30</c:v>
                </c:pt>
              </c:strCache>
            </c:strRef>
          </c:tx>
          <c:marker>
            <c:symbol val="none"/>
          </c:marker>
          <c:cat>
            <c:strRef>
              <c:f>Sheet1!$BP$67:$CB$67</c:f>
              <c:strCache>
                <c:ptCount val="13"/>
                <c:pt idx="0">
                  <c:v>open source</c:v>
                </c:pt>
                <c:pt idx="1">
                  <c:v>proj legacy</c:v>
                </c:pt>
                <c:pt idx="2">
                  <c:v>self famil</c:v>
                </c:pt>
                <c:pt idx="3">
                  <c:v> group legacy</c:v>
                </c:pt>
                <c:pt idx="4">
                  <c:v>team familiarity</c:v>
                </c:pt>
                <c:pt idx="5">
                  <c:v>portability</c:v>
                </c:pt>
                <c:pt idx="6">
                  <c:v>dev speed</c:v>
                </c:pt>
                <c:pt idx="7">
                  <c:v>tools</c:v>
                </c:pt>
                <c:pt idx="8">
                  <c:v>correctness</c:v>
                </c:pt>
                <c:pt idx="9">
                  <c:v>hiring</c:v>
                </c:pt>
                <c:pt idx="10">
                  <c:v>#REF!</c:v>
                </c:pt>
                <c:pt idx="11">
                  <c:v>comm. libs</c:v>
                </c:pt>
                <c:pt idx="12">
                  <c:v> feature</c:v>
                </c:pt>
              </c:strCache>
            </c:strRef>
          </c:cat>
          <c:val>
            <c:numRef>
              <c:f>Sheet1!$BP$84:$CB$84</c:f>
              <c:numCache>
                <c:formatCode>General</c:formatCode>
                <c:ptCount val="13"/>
                <c:pt idx="0">
                  <c:v>-0.00169592292944896</c:v>
                </c:pt>
                <c:pt idx="1">
                  <c:v>0.00255274469073342</c:v>
                </c:pt>
                <c:pt idx="2">
                  <c:v>-0.00581371618470294</c:v>
                </c:pt>
                <c:pt idx="3">
                  <c:v>0.00560410869088912</c:v>
                </c:pt>
                <c:pt idx="4">
                  <c:v>0.00463252394528844</c:v>
                </c:pt>
                <c:pt idx="5">
                  <c:v>-0.00230490945979013</c:v>
                </c:pt>
                <c:pt idx="6">
                  <c:v>0.000543165612586605</c:v>
                </c:pt>
                <c:pt idx="7">
                  <c:v>-0.00205336066152113</c:v>
                </c:pt>
                <c:pt idx="8">
                  <c:v>-0.00147749365014373</c:v>
                </c:pt>
                <c:pt idx="9">
                  <c:v>0.00426444615513057</c:v>
                </c:pt>
                <c:pt idx="10">
                  <c:v>0.000728524887159132</c:v>
                </c:pt>
                <c:pt idx="11">
                  <c:v>-0.000686462547917064</c:v>
                </c:pt>
                <c:pt idx="12">
                  <c:v>-0.00429364854826338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1452072"/>
        <c:axId val="-2111454696"/>
      </c:lineChart>
      <c:catAx>
        <c:axId val="-2111452072"/>
        <c:scaling>
          <c:orientation val="minMax"/>
        </c:scaling>
        <c:delete val="1"/>
        <c:axPos val="b"/>
        <c:majorTickMark val="out"/>
        <c:minorTickMark val="none"/>
        <c:tickLblPos val="nextTo"/>
        <c:crossAx val="-2111454696"/>
        <c:crosses val="autoZero"/>
        <c:auto val="1"/>
        <c:lblAlgn val="ctr"/>
        <c:lblOffset val="100"/>
        <c:noMultiLvlLbl val="0"/>
      </c:catAx>
      <c:valAx>
        <c:axId val="-2111454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11452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003511682098"/>
          <c:y val="0.167981972575902"/>
          <c:w val="0.166634114261289"/>
          <c:h val="0.66659565076300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Sheet1!$J$19</c:f>
              <c:strCache>
                <c:ptCount val="1"/>
                <c:pt idx="0">
                  <c:v>Naïve JS (Chrome 26)</c:v>
                </c:pt>
              </c:strCache>
            </c:strRef>
          </c:tx>
          <c:spPr>
            <a:solidFill>
              <a:schemeClr val="tx1"/>
            </a:solidFill>
            <a:ln w="38100" cmpd="sng"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</c:dPt>
          <c:cat>
            <c:strRef>
              <c:f>Sheet1!$O$18:$Q$18</c:f>
              <c:strCache>
                <c:ptCount val="3"/>
                <c:pt idx="0">
                  <c:v>layout (4 passes)</c:v>
                </c:pt>
                <c:pt idx="1">
                  <c:v>rendering pass</c:v>
                </c:pt>
                <c:pt idx="2">
                  <c:v>TOTAL</c:v>
                </c:pt>
              </c:strCache>
            </c:strRef>
          </c:cat>
          <c:val>
            <c:numRef>
              <c:f>Sheet1!$O$19:$Q$19</c:f>
              <c:numCache>
                <c:formatCode>0</c:formatCode>
                <c:ptCount val="3"/>
                <c:pt idx="0">
                  <c:v>2224.33333333334</c:v>
                </c:pt>
                <c:pt idx="1">
                  <c:v>502.1333333333333</c:v>
                </c:pt>
                <c:pt idx="2">
                  <c:v>2726.466666666664</c:v>
                </c:pt>
              </c:numCache>
            </c:numRef>
          </c:val>
        </c:ser>
        <c:ser>
          <c:idx val="5"/>
          <c:order val="1"/>
          <c:tx>
            <c:strRef>
              <c:f>Sheet1!$J$24</c:f>
              <c:strCache>
                <c:ptCount val="1"/>
                <c:pt idx="0">
                  <c:v>GPU (Safari + WebCL 11/3)</c:v>
                </c:pt>
              </c:strCache>
            </c:strRef>
          </c:tx>
          <c:spPr>
            <a:solidFill>
              <a:srgbClr val="CCFFCC"/>
            </a:solidFill>
            <a:ln w="38100" cmpd="sng"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spPr>
              <a:pattFill prst="ltUpDiag">
                <a:fgClr>
                  <a:srgbClr val="CCFFCC"/>
                </a:fgClr>
                <a:bgClr>
                  <a:srgbClr val="008000"/>
                </a:bgClr>
              </a:pattFill>
              <a:ln w="38100" cmpd="sng">
                <a:solidFill>
                  <a:schemeClr val="tx1"/>
                </a:solidFill>
              </a:ln>
            </c:spPr>
          </c:dPt>
          <c:cat>
            <c:strRef>
              <c:f>Sheet1!$O$18:$Q$18</c:f>
              <c:strCache>
                <c:ptCount val="3"/>
                <c:pt idx="0">
                  <c:v>layout (4 passes)</c:v>
                </c:pt>
                <c:pt idx="1">
                  <c:v>rendering pass</c:v>
                </c:pt>
                <c:pt idx="2">
                  <c:v>TOTAL</c:v>
                </c:pt>
              </c:strCache>
            </c:strRef>
          </c:cat>
          <c:val>
            <c:numRef>
              <c:f>Sheet1!$O$24:$Q$24</c:f>
              <c:numCache>
                <c:formatCode>0</c:formatCode>
                <c:ptCount val="3"/>
                <c:pt idx="0">
                  <c:v>33.13333333333333</c:v>
                </c:pt>
                <c:pt idx="1">
                  <c:v>17.46666666666666</c:v>
                </c:pt>
                <c:pt idx="2">
                  <c:v>50.6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8476920"/>
        <c:axId val="-2108479912"/>
      </c:barChart>
      <c:lineChart>
        <c:grouping val="standard"/>
        <c:varyColors val="0"/>
        <c:ser>
          <c:idx val="6"/>
          <c:order val="2"/>
          <c:tx>
            <c:strRef>
              <c:f>Sheet1!$J$25</c:f>
              <c:strCache>
                <c:ptCount val="1"/>
                <c:pt idx="0">
                  <c:v>24fps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strRef>
              <c:f>Sheet1!$O$18:$Q$18</c:f>
              <c:strCache>
                <c:ptCount val="3"/>
                <c:pt idx="0">
                  <c:v>layout (4 passes)</c:v>
                </c:pt>
                <c:pt idx="1">
                  <c:v>rendering pass</c:v>
                </c:pt>
                <c:pt idx="2">
                  <c:v>TOTAL</c:v>
                </c:pt>
              </c:strCache>
            </c:strRef>
          </c:cat>
          <c:val>
            <c:numRef>
              <c:f>Sheet1!$O$25:$Q$25</c:f>
              <c:numCache>
                <c:formatCode>0</c:formatCode>
                <c:ptCount val="3"/>
                <c:pt idx="0">
                  <c:v>41.66666666666636</c:v>
                </c:pt>
                <c:pt idx="1">
                  <c:v>41.66666666666636</c:v>
                </c:pt>
                <c:pt idx="2">
                  <c:v>41.66666666666636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8476920"/>
        <c:axId val="-2108479912"/>
      </c:lineChart>
      <c:catAx>
        <c:axId val="-210847692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08479912"/>
        <c:crosses val="autoZero"/>
        <c:auto val="1"/>
        <c:lblAlgn val="ctr"/>
        <c:lblOffset val="100"/>
        <c:noMultiLvlLbl val="0"/>
      </c:catAx>
      <c:valAx>
        <c:axId val="-2108479912"/>
        <c:scaling>
          <c:logBase val="10.0"/>
          <c:orientation val="minMax"/>
          <c:min val="1.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(ms)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-2108476920"/>
        <c:crosses val="autoZero"/>
        <c:crossBetween val="between"/>
      </c:valAx>
      <c:spPr>
        <a:solidFill>
          <a:schemeClr val="bg1"/>
        </a:solidFill>
        <a:ln>
          <a:solidFill>
            <a:srgbClr val="000000"/>
          </a:solidFill>
        </a:ln>
      </c:spPr>
    </c:plotArea>
    <c:legend>
      <c:legendPos val="t"/>
      <c:legendEntry>
        <c:idx val="2"/>
        <c:txPr>
          <a:bodyPr/>
          <a:lstStyle/>
          <a:p>
            <a:pPr>
              <a:defRPr sz="2000" b="1">
                <a:solidFill>
                  <a:srgbClr val="FF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9.32996582974295E-5"/>
          <c:y val="0.000552296402043229"/>
          <c:w val="0.999906700341703"/>
          <c:h val="0.19128771514180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400">
          <a:latin typeface="Minion Pro"/>
          <a:cs typeface="Minion Pro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FB87A-2E4D-B544-8BAD-03B5C3C1C15F}" type="datetimeFigureOut">
              <a:rPr lang="en-US" smtClean="0"/>
              <a:t>2/14/14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07142-8D62-A447-874E-227AB6D09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37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003CF-AE33-7745-B292-84C85E8AFCB5}" type="datetimeFigureOut">
              <a:rPr lang="en-US" smtClean="0"/>
              <a:t>2/14/14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6A140-40BE-6D43-B56E-BD1B3ECA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362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Gloss</a:t>
            </a:r>
            <a:r>
              <a:rPr lang="en-US" baseline="0" dirty="0" smtClean="0"/>
              <a:t> over details of what is going on. Take away should be: this stuff is complicated, but don’t worry, compiler does it all for you.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[what is meant by ‘</a:t>
            </a:r>
            <a:r>
              <a:rPr lang="en-US" baseline="0" dirty="0" err="1" smtClean="0"/>
              <a:t>subtree</a:t>
            </a:r>
            <a:r>
              <a:rPr lang="en-US" baseline="0" dirty="0" smtClean="0"/>
              <a:t>’ here? And ‘including edges’? Get this slide clarified.]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8CA66-D627-42A0-BF1C-84F239AF9F4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2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Gloss</a:t>
            </a:r>
            <a:r>
              <a:rPr lang="en-US" baseline="0" dirty="0" smtClean="0"/>
              <a:t> over details of what is going on. Take away should be: this stuff is complicated, but don’t worry, compiler does it all for you.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[what is meant by ‘</a:t>
            </a:r>
            <a:r>
              <a:rPr lang="en-US" baseline="0" dirty="0" err="1" smtClean="0"/>
              <a:t>subtree</a:t>
            </a:r>
            <a:r>
              <a:rPr lang="en-US" baseline="0" dirty="0" smtClean="0"/>
              <a:t>’ here? And ‘including edges’? Get this slide clarified.]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8CA66-D627-42A0-BF1C-84F239AF9F4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2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[MENTION THAT WE STAY ON GPU HERE. Rewrite to include this.]</a:t>
            </a:r>
          </a:p>
          <a:p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 err="1" smtClean="0"/>
              <a:t>malloc</a:t>
            </a:r>
            <a:r>
              <a:rPr lang="en-US" dirty="0" smtClean="0"/>
              <a:t>’ is what</a:t>
            </a:r>
            <a:r>
              <a:rPr lang="en-US" baseline="0" dirty="0" smtClean="0"/>
              <a:t> we want, but can’t have. Need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8CA66-D627-42A0-BF1C-84F239AF9F4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21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8CA66-D627-42A0-BF1C-84F239AF9F4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3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4C3E6-F846-B944-BC40-67D6CD6EADF0}" type="datetime1">
              <a:rPr lang="en-US" smtClean="0"/>
              <a:t>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3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00D6-2760-3D49-AF92-D5E90ADEFDC2}" type="datetime1">
              <a:rPr lang="en-US" smtClean="0"/>
              <a:t>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7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EA85E-19CE-754B-B73C-9F57DA7BF6B0}" type="datetime1">
              <a:rPr lang="en-US" smtClean="0"/>
              <a:t>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8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BAAB-62F9-2342-923E-6FFC464C3C16}" type="datetime1">
              <a:rPr lang="en-US" smtClean="0"/>
              <a:t>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7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DDB-D578-3447-BACC-D157C1E9974E}" type="datetime1">
              <a:rPr lang="en-US" smtClean="0"/>
              <a:t>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6163-6682-BA4B-83E6-A552C04E5899}" type="datetime1">
              <a:rPr lang="en-US" smtClean="0"/>
              <a:t>2/14/14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5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8E2E7-576C-1844-9B25-F59D0C7ACF58}" type="datetime1">
              <a:rPr lang="en-US" smtClean="0"/>
              <a:t>2/14/14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AEC2-69CF-D34E-A6AF-FA51EC41837B}" type="datetime1">
              <a:rPr lang="en-US" smtClean="0"/>
              <a:t>2/14/14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1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5027-D4DB-D243-9232-B3D56D29F340}" type="datetime1">
              <a:rPr lang="en-US" smtClean="0"/>
              <a:t>2/14/14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E886-A3BD-4840-9B33-3E4A2DCDC77E}" type="datetime1">
              <a:rPr lang="en-US" smtClean="0"/>
              <a:t>2/14/14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2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9BE9-BF30-1A41-AA2D-61FC3807609D}" type="datetime1">
              <a:rPr lang="en-US" smtClean="0"/>
              <a:t>2/14/14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5E8BD-5A34-864F-81D3-84ADCD2A702B}" type="datetime1">
              <a:rPr lang="en-US" smtClean="0"/>
              <a:t>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634BF-62E6-E043-B4F6-20E98F27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8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microsoft.com/office/2007/relationships/hdphoto" Target="../media/hdphoto2.wdp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microsoft.com/office/2007/relationships/hdphoto" Target="../media/hdphoto3.wdp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-4134"/>
            <a:ext cx="9166615" cy="5147634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ctrTitle"/>
          </p:nvPr>
        </p:nvSpPr>
        <p:spPr>
          <a:xfrm>
            <a:off x="13" y="2594222"/>
            <a:ext cx="9143999" cy="768349"/>
          </a:xfrm>
          <a:solidFill>
            <a:schemeClr val="tx1">
              <a:alpha val="64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n w="38100" cmpd="sng">
                  <a:noFill/>
                </a:ln>
                <a:solidFill>
                  <a:srgbClr val="FFFFFF"/>
                </a:solidFill>
                <a:effectLst/>
                <a:latin typeface="Avenir Light"/>
                <a:cs typeface="Avenir Light"/>
              </a:rPr>
              <a:t>Scaling Charts with Design and GPUs</a:t>
            </a:r>
            <a:endParaRPr lang="en-US" sz="3200" b="1" dirty="0">
              <a:ln w="38100" cmpd="sng">
                <a:noFill/>
              </a:ln>
              <a:solidFill>
                <a:srgbClr val="FFFFFF"/>
              </a:solidFill>
              <a:effectLst/>
              <a:latin typeface="Avenir Light"/>
              <a:cs typeface="Avenir Light"/>
            </a:endParaRP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12708" y="4457773"/>
            <a:ext cx="4063992" cy="745982"/>
          </a:xfrm>
          <a:solidFill>
            <a:srgbClr val="000000">
              <a:alpha val="64000"/>
            </a:srgb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Leo Meyerovich (@</a:t>
            </a:r>
            <a:r>
              <a:rPr lang="en-US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LMeyerov</a:t>
            </a:r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)</a:t>
            </a:r>
            <a:b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</a:br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CEO of </a:t>
            </a:r>
            <a:r>
              <a:rPr lang="en-US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Graphistry.com</a:t>
            </a:r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 | UC Berkeley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21E3-B7DA-B94E-87D7-8C29BC908647}" type="slidenum">
              <a:rPr lang="en-US" smtClean="0"/>
              <a:t>1</a:t>
            </a:fld>
            <a:endParaRPr lang="en-US"/>
          </a:p>
        </p:txBody>
      </p:sp>
      <p:sp>
        <p:nvSpPr>
          <p:cNvPr id="8" name="Subtitle 23"/>
          <p:cNvSpPr txBox="1">
            <a:spLocks/>
          </p:cNvSpPr>
          <p:nvPr/>
        </p:nvSpPr>
        <p:spPr>
          <a:xfrm>
            <a:off x="0" y="1538408"/>
            <a:ext cx="9144000" cy="1055811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spc="30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Superconductor</a:t>
            </a:r>
            <a:endParaRPr lang="en-US" sz="5400" b="1" spc="3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8"/>
    </mc:Choice>
    <mc:Fallback xmlns="">
      <p:transition xmlns:p14="http://schemas.microsoft.com/office/powerpoint/2010/main" spd="slow" advTm="120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203" y="1800110"/>
            <a:ext cx="8378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venir Light"/>
                <a:cs typeface="Avenir Light"/>
              </a:rPr>
              <a:t>For visibility,</a:t>
            </a:r>
          </a:p>
          <a:p>
            <a:pPr algn="ctr">
              <a:lnSpc>
                <a:spcPct val="130000"/>
              </a:lnSpc>
            </a:pPr>
            <a:r>
              <a:rPr lang="en-US" sz="4000" dirty="0" smtClean="0">
                <a:latin typeface="Avenir Light"/>
                <a:cs typeface="Avenir Light"/>
              </a:rPr>
              <a:t>speed  </a:t>
            </a:r>
            <a:r>
              <a:rPr lang="en-US" sz="4000" b="1" dirty="0" smtClean="0">
                <a:solidFill>
                  <a:srgbClr val="FF0000"/>
                </a:solidFill>
                <a:latin typeface="Avenir Black"/>
                <a:cs typeface="Avenir Black"/>
                <a:sym typeface="Symbol"/>
              </a:rPr>
              <a:t></a:t>
            </a:r>
            <a:r>
              <a:rPr lang="en-US" sz="4000" dirty="0" smtClean="0">
                <a:latin typeface="Avenir Light"/>
                <a:cs typeface="Avenir Light"/>
                <a:sym typeface="Symbol"/>
              </a:rPr>
              <a:t>  </a:t>
            </a:r>
            <a:r>
              <a:rPr lang="en-US" sz="4000" dirty="0">
                <a:latin typeface="Avenir Light"/>
                <a:cs typeface="Avenir Light"/>
              </a:rPr>
              <a:t>design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5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678509"/>
              </p:ext>
            </p:extLst>
          </p:nvPr>
        </p:nvGraphicFramePr>
        <p:xfrm>
          <a:off x="137305" y="84556"/>
          <a:ext cx="9804703" cy="4961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8546238" y="923815"/>
            <a:ext cx="1189837" cy="32982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" y="8581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venir Light"/>
                <a:cs typeface="Avenir Light"/>
              </a:rPr>
              <a:t>Problem: Plot 10+ Time Series Signals</a:t>
            </a:r>
            <a:endParaRPr lang="en-US" sz="40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03719" y="866477"/>
            <a:ext cx="579809" cy="337275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6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" y="857250"/>
            <a:ext cx="9143999" cy="4286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Design 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  <a:sym typeface="Wingdings"/>
              </a:rPr>
              <a:t>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 200 Time Series Signals</a:t>
            </a:r>
            <a:endParaRPr lang="en-US" sz="4000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4" y="908757"/>
            <a:ext cx="7831489" cy="4080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3146" y="2068128"/>
            <a:ext cx="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100 s</a:t>
            </a:r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890" y="2252794"/>
            <a:ext cx="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0 s</a:t>
            </a:r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4984" y="2336542"/>
            <a:ext cx="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0 s</a:t>
            </a:r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5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" y="857250"/>
            <a:ext cx="9143999" cy="4286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" y="0"/>
            <a:ext cx="9143999" cy="85725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Speed 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  <a:sym typeface="Wingdings"/>
              </a:rPr>
              <a:t>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 Pan/Zoom Interactions</a:t>
            </a:r>
            <a:endParaRPr lang="en-US" sz="4000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9" y="901061"/>
            <a:ext cx="7691418" cy="4156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3146" y="2068128"/>
            <a:ext cx="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38 s</a:t>
            </a:r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890" y="2252794"/>
            <a:ext cx="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37 s</a:t>
            </a:r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4984" y="2336542"/>
            <a:ext cx="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37 s</a:t>
            </a:r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2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5488" y="63198"/>
            <a:ext cx="901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venir Light"/>
                <a:cs typeface="Avenir Light"/>
              </a:rPr>
              <a:t>CPU Bottlenecks: naïve and offline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" y="1689101"/>
            <a:ext cx="7696200" cy="26520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5400" y="1435102"/>
            <a:ext cx="4686300" cy="1016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93900" y="659826"/>
            <a:ext cx="6740718" cy="3055738"/>
            <a:chOff x="1739887" y="879756"/>
            <a:chExt cx="6740718" cy="4074319"/>
          </a:xfrm>
        </p:grpSpPr>
        <p:sp>
          <p:nvSpPr>
            <p:cNvPr id="7" name="TextBox 6"/>
            <p:cNvSpPr txBox="1"/>
            <p:nvPr/>
          </p:nvSpPr>
          <p:spPr>
            <a:xfrm>
              <a:off x="1739887" y="3517784"/>
              <a:ext cx="4148626" cy="143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                    Transform</a:t>
              </a:r>
            </a:p>
            <a:p>
              <a:r>
                <a:rPr lang="en-US" sz="3200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Parse</a:t>
              </a:r>
              <a:endParaRPr lang="en-US" sz="3200" dirty="0">
                <a:solidFill>
                  <a:srgbClr val="008000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82776" y="1473191"/>
              <a:ext cx="1713411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3366FF"/>
                  </a:solidFill>
                  <a:latin typeface="Avenir Light"/>
                  <a:cs typeface="Avenir Light"/>
                </a:rPr>
                <a:t>Layout</a:t>
              </a:r>
              <a:endParaRPr lang="en-US" sz="3200" dirty="0">
                <a:solidFill>
                  <a:srgbClr val="3366FF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11769" y="879756"/>
              <a:ext cx="1568836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3366FF"/>
                  </a:solidFill>
                  <a:latin typeface="Avenir Light"/>
                  <a:cs typeface="Avenir Light"/>
                </a:rPr>
                <a:t>Render</a:t>
              </a:r>
              <a:endParaRPr lang="en-US" sz="3200" dirty="0">
                <a:solidFill>
                  <a:srgbClr val="3366FF"/>
                </a:solidFill>
                <a:latin typeface="Avenir Light"/>
                <a:cs typeface="Avenir Ligh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27109" y="4506110"/>
            <a:ext cx="13478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Light"/>
                <a:cs typeface="Avenir Light"/>
              </a:rPr>
              <a:t>0ms</a:t>
            </a:r>
            <a:endParaRPr lang="en-US" sz="3200" dirty="0"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8730" y="4539392"/>
            <a:ext cx="20874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Light"/>
                <a:cs typeface="Avenir Light"/>
              </a:rPr>
              <a:t>1600ms</a:t>
            </a:r>
            <a:endParaRPr lang="en-US" sz="3200" dirty="0">
              <a:latin typeface="Avenir Light"/>
              <a:cs typeface="Avenir Ligh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7114" y="4403594"/>
            <a:ext cx="7643873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 rot="5400000">
            <a:off x="-35082" y="2956081"/>
            <a:ext cx="2597459" cy="292101"/>
          </a:xfrm>
          <a:prstGeom prst="leftBrace">
            <a:avLst>
              <a:gd name="adj1" fmla="val 12099"/>
              <a:gd name="adj2" fmla="val 54031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0111" y="906290"/>
            <a:ext cx="1062273" cy="224676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Avenir Light"/>
                <a:cs typeface="Avenir Light"/>
              </a:rPr>
              <a:t>real-</a:t>
            </a:r>
            <a:br>
              <a:rPr lang="en-US" sz="2800" dirty="0" smtClean="0">
                <a:solidFill>
                  <a:srgbClr val="FFFFFF"/>
                </a:solidFill>
                <a:latin typeface="Avenir Light"/>
                <a:cs typeface="Avenir Light"/>
              </a:rPr>
            </a:br>
            <a:r>
              <a:rPr lang="en-US" sz="2800" dirty="0" smtClean="0">
                <a:solidFill>
                  <a:srgbClr val="FFFFFF"/>
                </a:solidFill>
                <a:latin typeface="Avenir Light"/>
                <a:cs typeface="Avenir Light"/>
              </a:rPr>
              <a:t>time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Avenir Light"/>
                <a:cs typeface="Avenir Light"/>
              </a:rPr>
              <a:t>is</a:t>
            </a:r>
            <a:br>
              <a:rPr lang="en-US" sz="2800" dirty="0" smtClean="0">
                <a:solidFill>
                  <a:srgbClr val="FFFFFF"/>
                </a:solidFill>
                <a:latin typeface="Avenir Light"/>
                <a:cs typeface="Avenir Light"/>
              </a:rPr>
            </a:br>
            <a:r>
              <a:rPr lang="en-US" sz="2800" dirty="0" smtClean="0">
                <a:solidFill>
                  <a:srgbClr val="FFFFFF"/>
                </a:solidFill>
                <a:latin typeface="Avenir Light"/>
                <a:cs typeface="Avenir Light"/>
              </a:rPr>
              <a:t>30</a:t>
            </a:r>
            <a:br>
              <a:rPr lang="en-US" sz="2800" dirty="0" smtClean="0">
                <a:solidFill>
                  <a:srgbClr val="FFFFFF"/>
                </a:solidFill>
                <a:latin typeface="Avenir Light"/>
                <a:cs typeface="Avenir Light"/>
              </a:rPr>
            </a:br>
            <a:r>
              <a:rPr lang="en-US" sz="2800" dirty="0" err="1" smtClean="0">
                <a:solidFill>
                  <a:srgbClr val="FFFFFF"/>
                </a:solidFill>
                <a:latin typeface="Avenir Light"/>
                <a:cs typeface="Avenir Light"/>
              </a:rPr>
              <a:t>ms</a:t>
            </a:r>
            <a:endParaRPr lang="en-US" sz="2800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5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92" y="1423680"/>
            <a:ext cx="1743117" cy="2857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380" y="850900"/>
            <a:ext cx="2106431" cy="1003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1205" y="3206378"/>
            <a:ext cx="922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Avenir Light"/>
                <a:cs typeface="Avenir Light"/>
              </a:rPr>
              <a:t>Prep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6379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venir Light"/>
                <a:cs typeface="Avenir Light"/>
              </a:rPr>
              <a:t>Optimize Binary Data, Multicore Layout, GPU Render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8705" y="1208056"/>
            <a:ext cx="1249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Avenir Light"/>
                <a:cs typeface="Avenir Light"/>
              </a:rPr>
              <a:t>Layout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0081" y="900460"/>
            <a:ext cx="1335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Avenir Light"/>
                <a:cs typeface="Avenir Light"/>
              </a:rPr>
              <a:t>Render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92E6-15C7-3946-9384-DF405C3BF635}" type="slidenum">
              <a:rPr lang="en-US" smtClean="0"/>
              <a:t>15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576055" y="1854568"/>
            <a:ext cx="5907231" cy="2372363"/>
            <a:chOff x="2512547" y="2838439"/>
            <a:chExt cx="5907231" cy="2797457"/>
          </a:xfrm>
        </p:grpSpPr>
        <p:sp>
          <p:nvSpPr>
            <p:cNvPr id="16" name="Freeform 15"/>
            <p:cNvSpPr/>
            <p:nvPr/>
          </p:nvSpPr>
          <p:spPr>
            <a:xfrm>
              <a:off x="2512547" y="2838439"/>
              <a:ext cx="1032613" cy="2797457"/>
            </a:xfrm>
            <a:custGeom>
              <a:avLst/>
              <a:gdLst>
                <a:gd name="connsiteX0" fmla="*/ 93410 w 1032613"/>
                <a:gd name="connsiteY0" fmla="*/ 3228298 h 3228298"/>
                <a:gd name="connsiteX1" fmla="*/ 66954 w 1032613"/>
                <a:gd name="connsiteY1" fmla="*/ 489728 h 3228298"/>
                <a:gd name="connsiteX2" fmla="*/ 847418 w 1032613"/>
                <a:gd name="connsiteY2" fmla="*/ 251592 h 3228298"/>
                <a:gd name="connsiteX3" fmla="*/ 1032613 w 1032613"/>
                <a:gd name="connsiteY3" fmla="*/ 3162149 h 322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2613" h="3228298">
                  <a:moveTo>
                    <a:pt x="93410" y="3228298"/>
                  </a:moveTo>
                  <a:cubicBezTo>
                    <a:pt x="17348" y="2107072"/>
                    <a:pt x="-58714" y="985846"/>
                    <a:pt x="66954" y="489728"/>
                  </a:cubicBezTo>
                  <a:cubicBezTo>
                    <a:pt x="192622" y="-6390"/>
                    <a:pt x="686475" y="-193811"/>
                    <a:pt x="847418" y="251592"/>
                  </a:cubicBezTo>
                  <a:cubicBezTo>
                    <a:pt x="1008361" y="696995"/>
                    <a:pt x="968677" y="2677056"/>
                    <a:pt x="1032613" y="3162149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731202" y="2838439"/>
              <a:ext cx="1032613" cy="2797457"/>
            </a:xfrm>
            <a:custGeom>
              <a:avLst/>
              <a:gdLst>
                <a:gd name="connsiteX0" fmla="*/ 93410 w 1032613"/>
                <a:gd name="connsiteY0" fmla="*/ 3228298 h 3228298"/>
                <a:gd name="connsiteX1" fmla="*/ 66954 w 1032613"/>
                <a:gd name="connsiteY1" fmla="*/ 489728 h 3228298"/>
                <a:gd name="connsiteX2" fmla="*/ 847418 w 1032613"/>
                <a:gd name="connsiteY2" fmla="*/ 251592 h 3228298"/>
                <a:gd name="connsiteX3" fmla="*/ 1032613 w 1032613"/>
                <a:gd name="connsiteY3" fmla="*/ 3162149 h 322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2613" h="3228298">
                  <a:moveTo>
                    <a:pt x="93410" y="3228298"/>
                  </a:moveTo>
                  <a:cubicBezTo>
                    <a:pt x="17348" y="2107072"/>
                    <a:pt x="-58714" y="985846"/>
                    <a:pt x="66954" y="489728"/>
                  </a:cubicBezTo>
                  <a:cubicBezTo>
                    <a:pt x="192622" y="-6390"/>
                    <a:pt x="686475" y="-193811"/>
                    <a:pt x="847418" y="251592"/>
                  </a:cubicBezTo>
                  <a:cubicBezTo>
                    <a:pt x="1008361" y="696995"/>
                    <a:pt x="968677" y="2677056"/>
                    <a:pt x="1032613" y="3162149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168511" y="2838439"/>
              <a:ext cx="1032613" cy="2797457"/>
            </a:xfrm>
            <a:custGeom>
              <a:avLst/>
              <a:gdLst>
                <a:gd name="connsiteX0" fmla="*/ 93410 w 1032613"/>
                <a:gd name="connsiteY0" fmla="*/ 3228298 h 3228298"/>
                <a:gd name="connsiteX1" fmla="*/ 66954 w 1032613"/>
                <a:gd name="connsiteY1" fmla="*/ 489728 h 3228298"/>
                <a:gd name="connsiteX2" fmla="*/ 847418 w 1032613"/>
                <a:gd name="connsiteY2" fmla="*/ 251592 h 3228298"/>
                <a:gd name="connsiteX3" fmla="*/ 1032613 w 1032613"/>
                <a:gd name="connsiteY3" fmla="*/ 3162149 h 322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2613" h="3228298">
                  <a:moveTo>
                    <a:pt x="93410" y="3228298"/>
                  </a:moveTo>
                  <a:cubicBezTo>
                    <a:pt x="17348" y="2107072"/>
                    <a:pt x="-58714" y="985846"/>
                    <a:pt x="66954" y="489728"/>
                  </a:cubicBezTo>
                  <a:cubicBezTo>
                    <a:pt x="192622" y="-6390"/>
                    <a:pt x="686475" y="-193811"/>
                    <a:pt x="847418" y="251592"/>
                  </a:cubicBezTo>
                  <a:cubicBezTo>
                    <a:pt x="1008361" y="696995"/>
                    <a:pt x="968677" y="2677056"/>
                    <a:pt x="1032613" y="3162149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949857" y="2838439"/>
              <a:ext cx="1032613" cy="2797457"/>
            </a:xfrm>
            <a:custGeom>
              <a:avLst/>
              <a:gdLst>
                <a:gd name="connsiteX0" fmla="*/ 93410 w 1032613"/>
                <a:gd name="connsiteY0" fmla="*/ 3228298 h 3228298"/>
                <a:gd name="connsiteX1" fmla="*/ 66954 w 1032613"/>
                <a:gd name="connsiteY1" fmla="*/ 489728 h 3228298"/>
                <a:gd name="connsiteX2" fmla="*/ 847418 w 1032613"/>
                <a:gd name="connsiteY2" fmla="*/ 251592 h 3228298"/>
                <a:gd name="connsiteX3" fmla="*/ 1032613 w 1032613"/>
                <a:gd name="connsiteY3" fmla="*/ 3162149 h 322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2613" h="3228298">
                  <a:moveTo>
                    <a:pt x="93410" y="3228298"/>
                  </a:moveTo>
                  <a:cubicBezTo>
                    <a:pt x="17348" y="2107072"/>
                    <a:pt x="-58714" y="985846"/>
                    <a:pt x="66954" y="489728"/>
                  </a:cubicBezTo>
                  <a:cubicBezTo>
                    <a:pt x="192622" y="-6390"/>
                    <a:pt x="686475" y="-193811"/>
                    <a:pt x="847418" y="251592"/>
                  </a:cubicBezTo>
                  <a:cubicBezTo>
                    <a:pt x="1008361" y="696995"/>
                    <a:pt x="968677" y="2677056"/>
                    <a:pt x="1032613" y="3162149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7387165" y="2838439"/>
              <a:ext cx="1032613" cy="2797457"/>
            </a:xfrm>
            <a:custGeom>
              <a:avLst/>
              <a:gdLst>
                <a:gd name="connsiteX0" fmla="*/ 93410 w 1032613"/>
                <a:gd name="connsiteY0" fmla="*/ 3228298 h 3228298"/>
                <a:gd name="connsiteX1" fmla="*/ 66954 w 1032613"/>
                <a:gd name="connsiteY1" fmla="*/ 489728 h 3228298"/>
                <a:gd name="connsiteX2" fmla="*/ 847418 w 1032613"/>
                <a:gd name="connsiteY2" fmla="*/ 251592 h 3228298"/>
                <a:gd name="connsiteX3" fmla="*/ 1032613 w 1032613"/>
                <a:gd name="connsiteY3" fmla="*/ 3162149 h 322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2613" h="3228298">
                  <a:moveTo>
                    <a:pt x="93410" y="3228298"/>
                  </a:moveTo>
                  <a:cubicBezTo>
                    <a:pt x="17348" y="2107072"/>
                    <a:pt x="-58714" y="985846"/>
                    <a:pt x="66954" y="489728"/>
                  </a:cubicBezTo>
                  <a:cubicBezTo>
                    <a:pt x="192622" y="-6390"/>
                    <a:pt x="686475" y="-193811"/>
                    <a:pt x="847418" y="251592"/>
                  </a:cubicBezTo>
                  <a:cubicBezTo>
                    <a:pt x="1008361" y="696995"/>
                    <a:pt x="968677" y="2677056"/>
                    <a:pt x="1032613" y="3162149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27109" y="4506110"/>
            <a:ext cx="13478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Light"/>
                <a:cs typeface="Avenir Light"/>
              </a:rPr>
              <a:t>0ms</a:t>
            </a:r>
            <a:endParaRPr lang="en-US" sz="3200" dirty="0">
              <a:latin typeface="Avenir Light"/>
              <a:cs typeface="Avenir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8730" y="4539392"/>
            <a:ext cx="20874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Light"/>
                <a:cs typeface="Avenir Light"/>
              </a:rPr>
              <a:t>1600ms</a:t>
            </a:r>
            <a:endParaRPr lang="en-US" sz="3200" dirty="0">
              <a:latin typeface="Avenir Light"/>
              <a:cs typeface="Avenir Ligh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7114" y="4403594"/>
            <a:ext cx="7643873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59060" y="798863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8000"/>
                </a:solidFill>
                <a:latin typeface="Avenir Light"/>
                <a:cs typeface="Avenir Light"/>
              </a:rPr>
              <a:t>Real-time interaction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8000"/>
                </a:solidFill>
                <a:latin typeface="Avenir Light"/>
                <a:cs typeface="Avenir Light"/>
              </a:rPr>
              <a:t>Stream from server 12MB+/s</a:t>
            </a:r>
            <a:endParaRPr lang="en-US" sz="2800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757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350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Graphs: Placing Nodes and Edges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8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Direct Feedback on Settings</a:t>
            </a:r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64" y="1109664"/>
            <a:ext cx="3634712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1" y="1082774"/>
            <a:ext cx="3641368" cy="3684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201" y="981174"/>
            <a:ext cx="1077550" cy="39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" y="0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17" y="857250"/>
            <a:ext cx="865011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" y="0"/>
            <a:ext cx="9143999" cy="85725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venir Light"/>
                <a:cs typeface="Avenir Light"/>
              </a:rPr>
              <a:t>Uber</a:t>
            </a:r>
            <a:r>
              <a:rPr lang="en-US" sz="4000" dirty="0" smtClean="0">
                <a:solidFill>
                  <a:schemeClr val="bg1"/>
                </a:solidFill>
                <a:latin typeface="Avenir Light"/>
                <a:cs typeface="Avenir Light"/>
              </a:rPr>
              <a:t>: Trip </a:t>
            </a:r>
            <a:r>
              <a:rPr lang="en-US" sz="4000" dirty="0" smtClean="0">
                <a:solidFill>
                  <a:srgbClr val="FF0000"/>
                </a:solidFill>
                <a:latin typeface="Avenir Light"/>
                <a:cs typeface="Avenir Light"/>
              </a:rPr>
              <a:t>Start</a:t>
            </a:r>
            <a:r>
              <a:rPr lang="en-US" sz="4000" dirty="0" smtClean="0">
                <a:solidFill>
                  <a:schemeClr val="bg1"/>
                </a:solidFill>
                <a:latin typeface="Avenir Light"/>
                <a:cs typeface="Avenir Light"/>
              </a:rPr>
              <a:t> to </a:t>
            </a:r>
            <a:r>
              <a:rPr lang="en-US" sz="4000" dirty="0" smtClean="0">
                <a:solidFill>
                  <a:srgbClr val="FFFF00"/>
                </a:solidFill>
                <a:latin typeface="Avenir Light"/>
                <a:cs typeface="Avenir Light"/>
              </a:rPr>
              <a:t>End</a:t>
            </a:r>
            <a:endParaRPr lang="en-US" sz="4000" dirty="0">
              <a:solidFill>
                <a:srgbClr val="FFFF00"/>
              </a:solidFill>
              <a:latin typeface="Avenir Light"/>
              <a:cs typeface="Avenir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" y="857250"/>
            <a:ext cx="9143999" cy="4286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900" y="857250"/>
            <a:ext cx="7654954" cy="5105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" y="0"/>
            <a:ext cx="9143999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Direct Edge Placement: </a:t>
            </a:r>
            <a:r>
              <a:rPr lang="en-US" sz="4000" dirty="0" err="1" smtClean="0">
                <a:solidFill>
                  <a:srgbClr val="008000"/>
                </a:solidFill>
                <a:latin typeface="Avenir Light"/>
                <a:cs typeface="Avenir Light"/>
              </a:rPr>
              <a:t>Overplotting</a:t>
            </a:r>
            <a:endParaRPr lang="en-US" sz="4000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1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2451"/>
            <a:ext cx="8229600" cy="9080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Avenir Light"/>
                <a:cs typeface="Avenir Light"/>
              </a:rPr>
              <a:t>Visibility</a:t>
            </a:r>
            <a:endParaRPr lang="en-US" sz="4400" dirty="0">
              <a:latin typeface="Avenir Light"/>
              <a:cs typeface="Avenir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" y="857250"/>
            <a:ext cx="9143999" cy="4286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8" y="857250"/>
            <a:ext cx="7359805" cy="4889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" y="0"/>
            <a:ext cx="9143999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Speed 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  <a:sym typeface="Wingdings"/>
              </a:rPr>
              <a:t>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 Design 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  <a:sym typeface="Wingdings"/>
              </a:rPr>
              <a:t> 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Edge Bundling</a:t>
            </a:r>
            <a:endParaRPr lang="en-US" sz="4000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1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304" y="0"/>
            <a:ext cx="560190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8830"/>
            <a:ext cx="9144000" cy="36822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28950" y="386160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sz="5400" dirty="0" smtClean="0">
                <a:solidFill>
                  <a:srgbClr val="3366FF"/>
                </a:solidFill>
                <a:latin typeface="Avenir Light"/>
                <a:cs typeface="Avenir Light"/>
              </a:rPr>
              <a:t> web</a:t>
            </a:r>
            <a:endParaRPr lang="en-US" sz="5400" dirty="0">
              <a:solidFill>
                <a:srgbClr val="3366FF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102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80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venir Light"/>
                <a:cs typeface="Avenir Light"/>
              </a:rPr>
              <a:t>Bare Metal in the Browser</a:t>
            </a:r>
            <a:endParaRPr lang="en-US" sz="3800" dirty="0">
              <a:latin typeface="Avenir Light"/>
              <a:cs typeface="Avenir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27100" y="914612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3366FF"/>
                </a:solidFill>
                <a:latin typeface="Avenir Light"/>
                <a:cs typeface="Avenir Light"/>
              </a:rPr>
              <a:t>Sequential</a:t>
            </a:r>
            <a:endParaRPr lang="en-US" sz="3200" dirty="0">
              <a:solidFill>
                <a:srgbClr val="3366FF"/>
              </a:solidFill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69900" y="2401740"/>
            <a:ext cx="2590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3366FF"/>
                </a:solidFill>
                <a:latin typeface="Avenir Light"/>
                <a:cs typeface="Avenir Light"/>
              </a:rPr>
              <a:t>Multicore</a:t>
            </a:r>
            <a:endParaRPr lang="en-US" sz="3200" dirty="0">
              <a:solidFill>
                <a:srgbClr val="3366FF"/>
              </a:solidFill>
              <a:latin typeface="Avenir Light"/>
              <a:cs typeface="Avenir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544452"/>
            <a:ext cx="2120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3366FF"/>
                </a:solidFill>
                <a:latin typeface="Avenir Light"/>
                <a:cs typeface="Avenir Light"/>
              </a:rPr>
              <a:t>GPU</a:t>
            </a:r>
            <a:endParaRPr lang="en-US" sz="3200" dirty="0">
              <a:solidFill>
                <a:srgbClr val="3366FF"/>
              </a:solidFill>
              <a:latin typeface="Avenir Light"/>
              <a:cs typeface="Avenir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3819" y="1092412"/>
            <a:ext cx="2008610" cy="3453900"/>
            <a:chOff x="2463799" y="1092412"/>
            <a:chExt cx="2008610" cy="34539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914"/>
            <a:stretch/>
          </p:blipFill>
          <p:spPr>
            <a:xfrm>
              <a:off x="2846809" y="1092412"/>
              <a:ext cx="1625600" cy="6223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6809" y="2297234"/>
              <a:ext cx="1422400" cy="77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799" y="3505912"/>
              <a:ext cx="1838073" cy="10404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214998" y="1014720"/>
            <a:ext cx="1814705" cy="3319342"/>
            <a:chOff x="6048457" y="-144256"/>
            <a:chExt cx="2818659" cy="51557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1705" y="-25260"/>
              <a:ext cx="828500" cy="8526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457" y="-144256"/>
              <a:ext cx="1136743" cy="10906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1705" y="2033613"/>
              <a:ext cx="828500" cy="8526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457" y="1914617"/>
              <a:ext cx="1136743" cy="109062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1705" y="4039823"/>
              <a:ext cx="828500" cy="8526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457" y="3920827"/>
              <a:ext cx="1136743" cy="10906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0206" y="2002339"/>
              <a:ext cx="871205" cy="871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5911" y="4039644"/>
              <a:ext cx="871205" cy="87120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247900" y="1002020"/>
            <a:ext cx="2222500" cy="3124025"/>
            <a:chOff x="2247900" y="1002019"/>
            <a:chExt cx="2222500" cy="3124025"/>
          </a:xfrm>
        </p:grpSpPr>
        <p:sp>
          <p:nvSpPr>
            <p:cNvPr id="11" name="TextBox 10"/>
            <p:cNvSpPr txBox="1"/>
            <p:nvPr/>
          </p:nvSpPr>
          <p:spPr>
            <a:xfrm>
              <a:off x="2362200" y="1002019"/>
              <a:ext cx="13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5 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47900" y="2463296"/>
              <a:ext cx="1790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4+ cores</a:t>
              </a:r>
              <a:endParaRPr lang="en-US" sz="2800" dirty="0">
                <a:solidFill>
                  <a:srgbClr val="008000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7900" y="3602824"/>
              <a:ext cx="222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1024 lanes</a:t>
              </a:r>
              <a:endParaRPr lang="en-US" sz="2800" dirty="0">
                <a:solidFill>
                  <a:srgbClr val="008000"/>
                </a:solidFill>
                <a:latin typeface="Avenir Light"/>
                <a:cs typeface="Avenir Ligh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1600" y="1461225"/>
            <a:ext cx="6950720" cy="2873423"/>
            <a:chOff x="101600" y="1461223"/>
            <a:chExt cx="6950720" cy="287342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55729" y="3626799"/>
              <a:ext cx="1496591" cy="707847"/>
            </a:xfrm>
            <a:prstGeom prst="rect">
              <a:avLst/>
            </a:prstGeom>
            <a:ln w="28575" cmpd="sng">
              <a:solidFill>
                <a:srgbClr val="FF0000"/>
              </a:solidFill>
              <a:prstDash val="dash"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936128" y="1486623"/>
              <a:ext cx="1188421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dirty="0">
                  <a:solidFill>
                    <a:srgbClr val="3366FF"/>
                  </a:solidFill>
                  <a:latin typeface="Avenir Light"/>
                  <a:cs typeface="Avenir Light"/>
                </a:rPr>
                <a:t>SIMD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62200" y="1461223"/>
              <a:ext cx="144735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8000"/>
                  </a:solidFill>
                  <a:latin typeface="Avenir Light"/>
                  <a:cs typeface="Avenir Light"/>
                </a:rPr>
                <a:t>4 lanes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1600" y="1525239"/>
              <a:ext cx="3822700" cy="54616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3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4229109" y="1000435"/>
            <a:ext cx="2888733" cy="29807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" y="33219"/>
            <a:ext cx="9235377" cy="857250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>
                <a:latin typeface="Avenir Light"/>
                <a:cs typeface="Avenir Light"/>
              </a:rPr>
              <a:t>Superconductor</a:t>
            </a:r>
            <a:r>
              <a:rPr lang="en-US" b="1" dirty="0" smtClean="0">
                <a:latin typeface="Avenir Light"/>
                <a:cs typeface="Avenir Light"/>
              </a:rPr>
              <a:t>: Parallel JS </a:t>
            </a:r>
            <a:r>
              <a:rPr lang="en-US" b="1" dirty="0" err="1" smtClean="0">
                <a:latin typeface="Avenir Light"/>
                <a:cs typeface="Avenir Light"/>
              </a:rPr>
              <a:t>Viz</a:t>
            </a:r>
            <a:r>
              <a:rPr lang="en-US" b="1" dirty="0" smtClean="0">
                <a:latin typeface="Avenir Light"/>
                <a:cs typeface="Avenir Light"/>
              </a:rPr>
              <a:t> Engine</a:t>
            </a:r>
            <a:endParaRPr lang="en-US" b="1" dirty="0">
              <a:latin typeface="Avenir Light"/>
              <a:cs typeface="Avenir Light"/>
            </a:endParaRPr>
          </a:p>
        </p:txBody>
      </p:sp>
      <p:sp>
        <p:nvSpPr>
          <p:cNvPr id="9" name="Document 8"/>
          <p:cNvSpPr/>
          <p:nvPr/>
        </p:nvSpPr>
        <p:spPr>
          <a:xfrm>
            <a:off x="7355403" y="1281380"/>
            <a:ext cx="1728202" cy="1211015"/>
          </a:xfrm>
          <a:prstGeom prst="flowChartDocument">
            <a:avLst/>
          </a:prstGeom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F7F7F"/>
                </a:solidFill>
              </a:rPr>
              <a:t>HTML data</a:t>
            </a:r>
          </a:p>
          <a:p>
            <a:pPr algn="ctr"/>
            <a:r>
              <a:rPr lang="en-US" sz="2400" dirty="0" smtClean="0">
                <a:solidFill>
                  <a:srgbClr val="7F7F7F"/>
                </a:solidFill>
              </a:rPr>
              <a:t>CSS styling</a:t>
            </a:r>
          </a:p>
          <a:p>
            <a:pPr algn="ctr"/>
            <a:r>
              <a:rPr lang="en-US" sz="2400" dirty="0" smtClean="0">
                <a:solidFill>
                  <a:srgbClr val="7F7F7F"/>
                </a:solidFill>
              </a:rPr>
              <a:t>JS script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10" name="Document 9"/>
          <p:cNvSpPr/>
          <p:nvPr/>
        </p:nvSpPr>
        <p:spPr>
          <a:xfrm>
            <a:off x="7355403" y="3124934"/>
            <a:ext cx="1728202" cy="582445"/>
          </a:xfrm>
          <a:prstGeom prst="flowChartDocument">
            <a:avLst/>
          </a:prstGeom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F7F7F"/>
                </a:solidFill>
              </a:rPr>
              <a:t>Pixels</a:t>
            </a:r>
            <a:endParaRPr lang="en-US" sz="3200" dirty="0">
              <a:solidFill>
                <a:srgbClr val="7F7F7F"/>
              </a:solidFill>
            </a:endParaRPr>
          </a:p>
        </p:txBody>
      </p:sp>
      <p:cxnSp>
        <p:nvCxnSpPr>
          <p:cNvPr id="12" name="Straight Arrow Connector 11"/>
          <p:cNvCxnSpPr>
            <a:endCxn id="5" idx="3"/>
          </p:cNvCxnSpPr>
          <p:nvPr/>
        </p:nvCxnSpPr>
        <p:spPr>
          <a:xfrm flipH="1">
            <a:off x="6898555" y="1451522"/>
            <a:ext cx="456863" cy="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183109" y="1242842"/>
            <a:ext cx="1715439" cy="417367"/>
          </a:xfrm>
          <a:prstGeom prst="rect">
            <a:avLst/>
          </a:prstGeom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Parser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3109" y="1879603"/>
            <a:ext cx="1715439" cy="417367"/>
          </a:xfrm>
          <a:prstGeom prst="rect">
            <a:avLst/>
          </a:prstGeom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Selectors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3109" y="2492396"/>
            <a:ext cx="1715439" cy="417367"/>
          </a:xfrm>
          <a:prstGeom prst="rect">
            <a:avLst/>
          </a:prstGeom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Layout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3109" y="3212040"/>
            <a:ext cx="1715439" cy="417367"/>
          </a:xfrm>
          <a:prstGeom prst="rect">
            <a:avLst/>
          </a:prstGeom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Renderer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>
            <a:off x="6040821" y="1660212"/>
            <a:ext cx="0" cy="219391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  <a:endCxn id="7" idx="0"/>
          </p:cNvCxnSpPr>
          <p:nvPr/>
        </p:nvCxnSpPr>
        <p:spPr>
          <a:xfrm>
            <a:off x="6040821" y="2296963"/>
            <a:ext cx="0" cy="195428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2"/>
            <a:endCxn id="8" idx="0"/>
          </p:cNvCxnSpPr>
          <p:nvPr/>
        </p:nvCxnSpPr>
        <p:spPr>
          <a:xfrm>
            <a:off x="6040821" y="2909758"/>
            <a:ext cx="0" cy="302276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16200000">
            <a:off x="3378286" y="2118071"/>
            <a:ext cx="2466177" cy="55648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JavaScript VM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stCxn id="7" idx="1"/>
          </p:cNvCxnSpPr>
          <p:nvPr/>
        </p:nvCxnSpPr>
        <p:spPr>
          <a:xfrm flipH="1">
            <a:off x="4889615" y="2701074"/>
            <a:ext cx="293486" cy="14142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6" idx="1"/>
          </p:cNvCxnSpPr>
          <p:nvPr/>
        </p:nvCxnSpPr>
        <p:spPr>
          <a:xfrm>
            <a:off x="4889629" y="2087399"/>
            <a:ext cx="293487" cy="887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5" idx="1"/>
          </p:cNvCxnSpPr>
          <p:nvPr/>
        </p:nvCxnSpPr>
        <p:spPr>
          <a:xfrm>
            <a:off x="4889613" y="1451522"/>
            <a:ext cx="293488" cy="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98540" y="3416150"/>
            <a:ext cx="740110" cy="0"/>
          </a:xfrm>
          <a:prstGeom prst="straightConnector1">
            <a:avLst/>
          </a:prstGeom>
          <a:ln w="38100" cmpd="sng">
            <a:solidFill>
              <a:srgbClr val="7F7F7F"/>
            </a:solidFill>
            <a:tailEnd type="oval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32665" y="1783779"/>
            <a:ext cx="2080358" cy="19235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2037594" y="2979826"/>
            <a:ext cx="1805109" cy="649574"/>
            <a:chOff x="2037579" y="3973101"/>
            <a:chExt cx="1805109" cy="866098"/>
          </a:xfrm>
        </p:grpSpPr>
        <p:sp>
          <p:nvSpPr>
            <p:cNvPr id="48" name="Rectangle 47"/>
            <p:cNvSpPr/>
            <p:nvPr/>
          </p:nvSpPr>
          <p:spPr>
            <a:xfrm>
              <a:off x="2037579" y="4282710"/>
              <a:ext cx="1805109" cy="556489"/>
            </a:xfrm>
            <a:prstGeom prst="rect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3366FF"/>
                  </a:solidFill>
                </a:rPr>
                <a:t>Renderer.GL</a:t>
              </a:r>
              <a:endParaRPr lang="en-US" sz="2400" b="1" dirty="0">
                <a:solidFill>
                  <a:srgbClr val="3366FF"/>
                </a:solidFill>
              </a:endParaRPr>
            </a:p>
          </p:txBody>
        </p:sp>
        <p:cxnSp>
          <p:nvCxnSpPr>
            <p:cNvPr id="52" name="Straight Arrow Connector 51"/>
            <p:cNvCxnSpPr>
              <a:stCxn id="57" idx="2"/>
              <a:endCxn id="48" idx="0"/>
            </p:cNvCxnSpPr>
            <p:nvPr/>
          </p:nvCxnSpPr>
          <p:spPr>
            <a:xfrm>
              <a:off x="2940134" y="3973101"/>
              <a:ext cx="0" cy="309609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4" name="TextBox 143"/>
          <p:cNvSpPr txBox="1"/>
          <p:nvPr/>
        </p:nvSpPr>
        <p:spPr>
          <a:xfrm>
            <a:off x="7446790" y="801569"/>
            <a:ext cx="178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F7F7F"/>
                </a:solidFill>
              </a:rPr>
              <a:t>webpage</a:t>
            </a:r>
            <a:endParaRPr lang="en-US" sz="2800" b="1" dirty="0">
              <a:solidFill>
                <a:srgbClr val="7F7F7F"/>
              </a:solidFill>
            </a:endParaRPr>
          </a:p>
        </p:txBody>
      </p:sp>
      <p:sp>
        <p:nvSpPr>
          <p:cNvPr id="147" name="Slide Number Placeholder 1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F46F-3AA8-DF45-B87A-BD2E618CA5DB}" type="slidenum">
              <a:rPr lang="en-US" smtClean="0"/>
              <a:t>24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37594" y="1879602"/>
            <a:ext cx="1805109" cy="1134737"/>
            <a:chOff x="2037579" y="2506127"/>
            <a:chExt cx="1805109" cy="1512982"/>
          </a:xfrm>
        </p:grpSpPr>
        <p:sp>
          <p:nvSpPr>
            <p:cNvPr id="57" name="Document 56"/>
            <p:cNvSpPr/>
            <p:nvPr/>
          </p:nvSpPr>
          <p:spPr>
            <a:xfrm>
              <a:off x="2037579" y="3323187"/>
              <a:ext cx="1805109" cy="695922"/>
            </a:xfrm>
            <a:prstGeom prst="flowChartDocumen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008000"/>
                  </a:solidFill>
                </a:rPr>
                <a:t>Layout.CL</a:t>
              </a:r>
              <a:endParaRPr lang="en-US" sz="2800" b="1" dirty="0" smtClean="0">
                <a:solidFill>
                  <a:srgbClr val="00800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037579" y="2506127"/>
              <a:ext cx="1805109" cy="817060"/>
              <a:chOff x="2037579" y="2506127"/>
              <a:chExt cx="1805109" cy="81706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2037579" y="2506127"/>
                <a:ext cx="1805109" cy="556489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 smtClean="0">
                    <a:solidFill>
                      <a:srgbClr val="008000"/>
                    </a:solidFill>
                  </a:rPr>
                  <a:t>Selectors.CL</a:t>
                </a:r>
                <a:endParaRPr lang="en-US" sz="2400" b="1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51" name="Straight Arrow Connector 50"/>
              <p:cNvCxnSpPr>
                <a:stCxn id="49" idx="2"/>
              </p:cNvCxnSpPr>
              <p:nvPr/>
            </p:nvCxnSpPr>
            <p:spPr>
              <a:xfrm>
                <a:off x="2940134" y="3062616"/>
                <a:ext cx="0" cy="260571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 53"/>
          <p:cNvSpPr/>
          <p:nvPr/>
        </p:nvSpPr>
        <p:spPr>
          <a:xfrm>
            <a:off x="1040205" y="2335849"/>
            <a:ext cx="892475" cy="532892"/>
          </a:xfrm>
          <a:prstGeom prst="rect">
            <a:avLst/>
          </a:prstGeom>
          <a:solidFill>
            <a:srgbClr val="CCC1DA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GPU</a:t>
            </a:r>
            <a:endParaRPr lang="en-US" sz="2400" b="1" dirty="0">
              <a:solidFill>
                <a:srgbClr val="660066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798" y="748825"/>
            <a:ext cx="4214343" cy="3139112"/>
            <a:chOff x="118783" y="998433"/>
            <a:chExt cx="4214343" cy="4185476"/>
          </a:xfrm>
        </p:grpSpPr>
        <p:grpSp>
          <p:nvGrpSpPr>
            <p:cNvPr id="146" name="Group 145"/>
            <p:cNvGrpSpPr/>
            <p:nvPr/>
          </p:nvGrpSpPr>
          <p:grpSpPr>
            <a:xfrm>
              <a:off x="118783" y="998433"/>
              <a:ext cx="4214343" cy="4185476"/>
              <a:chOff x="118783" y="998433"/>
              <a:chExt cx="4214343" cy="4185476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118783" y="1547701"/>
                <a:ext cx="4214343" cy="3636208"/>
                <a:chOff x="118783" y="1547701"/>
                <a:chExt cx="4214343" cy="3636208"/>
              </a:xfrm>
            </p:grpSpPr>
            <p:grpSp>
              <p:nvGrpSpPr>
                <p:cNvPr id="129" name="Group 128"/>
                <p:cNvGrpSpPr/>
                <p:nvPr/>
              </p:nvGrpSpPr>
              <p:grpSpPr>
                <a:xfrm>
                  <a:off x="118783" y="1547701"/>
                  <a:ext cx="4214343" cy="3636208"/>
                  <a:chOff x="118783" y="1547701"/>
                  <a:chExt cx="4214343" cy="3636208"/>
                </a:xfrm>
              </p:grpSpPr>
              <p:sp>
                <p:nvSpPr>
                  <p:cNvPr id="39" name="Document 38"/>
                  <p:cNvSpPr/>
                  <p:nvPr/>
                </p:nvSpPr>
                <p:spPr>
                  <a:xfrm>
                    <a:off x="1820333" y="1547701"/>
                    <a:ext cx="2301394" cy="3636208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1876"/>
                      <a:gd name="connsiteX1" fmla="*/ 21600 w 21600"/>
                      <a:gd name="connsiteY1" fmla="*/ 0 h 21876"/>
                      <a:gd name="connsiteX2" fmla="*/ 21508 w 21600"/>
                      <a:gd name="connsiteY2" fmla="*/ 20314 h 21876"/>
                      <a:gd name="connsiteX3" fmla="*/ 0 w 21600"/>
                      <a:gd name="connsiteY3" fmla="*/ 20172 h 21876"/>
                      <a:gd name="connsiteX4" fmla="*/ 0 w 21600"/>
                      <a:gd name="connsiteY4" fmla="*/ 0 h 21876"/>
                      <a:gd name="connsiteX0" fmla="*/ 0 w 21600"/>
                      <a:gd name="connsiteY0" fmla="*/ 0 h 23217"/>
                      <a:gd name="connsiteX1" fmla="*/ 21600 w 21600"/>
                      <a:gd name="connsiteY1" fmla="*/ 0 h 23217"/>
                      <a:gd name="connsiteX2" fmla="*/ 21508 w 21600"/>
                      <a:gd name="connsiteY2" fmla="*/ 20314 h 23217"/>
                      <a:gd name="connsiteX3" fmla="*/ 0 w 21600"/>
                      <a:gd name="connsiteY3" fmla="*/ 21878 h 23217"/>
                      <a:gd name="connsiteX4" fmla="*/ 0 w 21600"/>
                      <a:gd name="connsiteY4" fmla="*/ 0 h 23217"/>
                      <a:gd name="connsiteX0" fmla="*/ 0 w 21600"/>
                      <a:gd name="connsiteY0" fmla="*/ 0 h 22591"/>
                      <a:gd name="connsiteX1" fmla="*/ 21600 w 21600"/>
                      <a:gd name="connsiteY1" fmla="*/ 0 h 22591"/>
                      <a:gd name="connsiteX2" fmla="*/ 21508 w 21600"/>
                      <a:gd name="connsiteY2" fmla="*/ 20314 h 22591"/>
                      <a:gd name="connsiteX3" fmla="*/ 0 w 21600"/>
                      <a:gd name="connsiteY3" fmla="*/ 21108 h 22591"/>
                      <a:gd name="connsiteX4" fmla="*/ 0 w 21600"/>
                      <a:gd name="connsiteY4" fmla="*/ 0 h 22591"/>
                      <a:gd name="connsiteX0" fmla="*/ 0 w 21600"/>
                      <a:gd name="connsiteY0" fmla="*/ 0 h 21303"/>
                      <a:gd name="connsiteX1" fmla="*/ 21600 w 21600"/>
                      <a:gd name="connsiteY1" fmla="*/ 0 h 21303"/>
                      <a:gd name="connsiteX2" fmla="*/ 21508 w 21600"/>
                      <a:gd name="connsiteY2" fmla="*/ 20314 h 21303"/>
                      <a:gd name="connsiteX3" fmla="*/ 0 w 21600"/>
                      <a:gd name="connsiteY3" fmla="*/ 21108 h 21303"/>
                      <a:gd name="connsiteX4" fmla="*/ 0 w 21600"/>
                      <a:gd name="connsiteY4" fmla="*/ 0 h 21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00" h="21303">
                        <a:moveTo>
                          <a:pt x="0" y="0"/>
                        </a:moveTo>
                        <a:lnTo>
                          <a:pt x="21600" y="0"/>
                        </a:lnTo>
                        <a:cubicBezTo>
                          <a:pt x="21600" y="5774"/>
                          <a:pt x="21508" y="14540"/>
                          <a:pt x="21508" y="20314"/>
                        </a:cubicBezTo>
                        <a:cubicBezTo>
                          <a:pt x="10708" y="20314"/>
                          <a:pt x="14028" y="21832"/>
                          <a:pt x="0" y="21108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58" name="Straight Arrow Connector 57"/>
                  <p:cNvCxnSpPr/>
                  <p:nvPr/>
                </p:nvCxnSpPr>
                <p:spPr>
                  <a:xfrm flipH="1">
                    <a:off x="3842688" y="1935362"/>
                    <a:ext cx="490438" cy="0"/>
                  </a:xfrm>
                  <a:prstGeom prst="straightConnector1">
                    <a:avLst/>
                  </a:prstGeom>
                  <a:ln w="38100" cmpd="sng"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Document 108"/>
                  <p:cNvSpPr/>
                  <p:nvPr/>
                </p:nvSpPr>
                <p:spPr>
                  <a:xfrm>
                    <a:off x="118783" y="1657117"/>
                    <a:ext cx="1452806" cy="1405502"/>
                  </a:xfrm>
                  <a:prstGeom prst="flowChartDocumen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0000"/>
                        </a:solidFill>
                      </a:rPr>
                      <a:t>data</a:t>
                    </a:r>
                  </a:p>
                  <a:p>
                    <a:pPr algn="ctr"/>
                    <a:r>
                      <a:rPr lang="en-US" sz="2000" dirty="0" smtClean="0">
                        <a:solidFill>
                          <a:srgbClr val="FF0000"/>
                        </a:solidFill>
                      </a:rPr>
                      <a:t>styling</a:t>
                    </a:r>
                  </a:p>
                  <a:p>
                    <a:pPr algn="ctr"/>
                    <a:r>
                      <a:rPr lang="en-US" sz="2000" b="1" u="sng" dirty="0" smtClean="0">
                        <a:solidFill>
                          <a:srgbClr val="FF0000"/>
                        </a:solidFill>
                      </a:rPr>
                      <a:t>widgets</a:t>
                    </a:r>
                    <a:endParaRPr lang="en-US" sz="2000" b="1" u="sng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59" name="Straight Arrow Connector 58"/>
                  <p:cNvCxnSpPr/>
                  <p:nvPr/>
                </p:nvCxnSpPr>
                <p:spPr>
                  <a:xfrm flipH="1">
                    <a:off x="3842688" y="2783189"/>
                    <a:ext cx="490438" cy="1183"/>
                  </a:xfrm>
                  <a:prstGeom prst="straightConnector1">
                    <a:avLst/>
                  </a:prstGeom>
                  <a:ln w="38100" cmpd="sng"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0" name="Straight Arrow Connector 139"/>
                <p:cNvCxnSpPr/>
                <p:nvPr/>
              </p:nvCxnSpPr>
              <p:spPr>
                <a:xfrm flipH="1">
                  <a:off x="3842688" y="3554054"/>
                  <a:ext cx="490438" cy="0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TextBox 144"/>
              <p:cNvSpPr txBox="1"/>
              <p:nvPr/>
            </p:nvSpPr>
            <p:spPr>
              <a:xfrm>
                <a:off x="164468" y="998433"/>
                <a:ext cx="1788597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data </a:t>
                </a:r>
                <a:r>
                  <a:rPr lang="en-US" sz="2800" b="1" dirty="0" err="1" smtClean="0">
                    <a:solidFill>
                      <a:srgbClr val="FF0000"/>
                    </a:solidFill>
                  </a:rPr>
                  <a:t>viz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2" name="Straight Arrow Connector 61"/>
            <p:cNvCxnSpPr>
              <a:stCxn id="109" idx="3"/>
            </p:cNvCxnSpPr>
            <p:nvPr/>
          </p:nvCxnSpPr>
          <p:spPr>
            <a:xfrm flipV="1">
              <a:off x="1571589" y="2082802"/>
              <a:ext cx="465990" cy="27706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791905" y="609263"/>
            <a:ext cx="5654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83213" y="2088285"/>
            <a:ext cx="1954381" cy="1593218"/>
            <a:chOff x="83203" y="2784366"/>
            <a:chExt cx="1954381" cy="2124284"/>
          </a:xfrm>
        </p:grpSpPr>
        <p:sp>
          <p:nvSpPr>
            <p:cNvPr id="66" name="TextBox 65"/>
            <p:cNvSpPr txBox="1"/>
            <p:nvPr/>
          </p:nvSpPr>
          <p:spPr>
            <a:xfrm>
              <a:off x="83203" y="4211025"/>
              <a:ext cx="1538265" cy="69762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Compiler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621468" y="2784366"/>
              <a:ext cx="416116" cy="1776571"/>
              <a:chOff x="1621468" y="2784366"/>
              <a:chExt cx="416116" cy="1776571"/>
            </a:xfrm>
          </p:grpSpPr>
          <p:cxnSp>
            <p:nvCxnSpPr>
              <p:cNvPr id="70" name="Straight Arrow Connector 54"/>
              <p:cNvCxnSpPr>
                <a:stCxn id="66" idx="3"/>
                <a:endCxn id="57" idx="1"/>
              </p:cNvCxnSpPr>
              <p:nvPr/>
            </p:nvCxnSpPr>
            <p:spPr>
              <a:xfrm flipV="1">
                <a:off x="1621468" y="3671139"/>
                <a:ext cx="416116" cy="888698"/>
              </a:xfrm>
              <a:prstGeom prst="bentConnector3">
                <a:avLst>
                  <a:gd name="adj1" fmla="val 50000"/>
                </a:avLst>
              </a:prstGeom>
              <a:ln w="381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54"/>
              <p:cNvCxnSpPr>
                <a:stCxn id="66" idx="3"/>
                <a:endCxn id="49" idx="1"/>
              </p:cNvCxnSpPr>
              <p:nvPr/>
            </p:nvCxnSpPr>
            <p:spPr>
              <a:xfrm flipV="1">
                <a:off x="1621468" y="2784366"/>
                <a:ext cx="416116" cy="1775471"/>
              </a:xfrm>
              <a:prstGeom prst="bentConnector3">
                <a:avLst>
                  <a:gd name="adj1" fmla="val 50000"/>
                </a:avLst>
              </a:prstGeom>
              <a:ln w="381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54"/>
              <p:cNvCxnSpPr>
                <a:stCxn id="66" idx="3"/>
                <a:endCxn id="48" idx="1"/>
              </p:cNvCxnSpPr>
              <p:nvPr/>
            </p:nvCxnSpPr>
            <p:spPr>
              <a:xfrm>
                <a:off x="1621468" y="4559838"/>
                <a:ext cx="416116" cy="1099"/>
              </a:xfrm>
              <a:prstGeom prst="bentConnector3">
                <a:avLst>
                  <a:gd name="adj1" fmla="val 50000"/>
                </a:avLst>
              </a:prstGeom>
              <a:ln w="381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Arrow Connector 68"/>
            <p:cNvCxnSpPr>
              <a:stCxn id="109" idx="2"/>
              <a:endCxn id="66" idx="0"/>
            </p:cNvCxnSpPr>
            <p:nvPr/>
          </p:nvCxnSpPr>
          <p:spPr>
            <a:xfrm>
              <a:off x="845191" y="2969687"/>
              <a:ext cx="7145" cy="124133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037594" y="1242838"/>
            <a:ext cx="1805109" cy="636758"/>
            <a:chOff x="2037579" y="1657117"/>
            <a:chExt cx="1805109" cy="849010"/>
          </a:xfrm>
        </p:grpSpPr>
        <p:sp>
          <p:nvSpPr>
            <p:cNvPr id="75" name="Rectangle 74"/>
            <p:cNvSpPr/>
            <p:nvPr/>
          </p:nvSpPr>
          <p:spPr>
            <a:xfrm>
              <a:off x="2037579" y="1657117"/>
              <a:ext cx="1805109" cy="556489"/>
            </a:xfrm>
            <a:prstGeom prst="rect">
              <a:avLst/>
            </a:prstGeom>
            <a:ln>
              <a:solidFill>
                <a:srgbClr val="98480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984807"/>
                  </a:solidFill>
                </a:rPr>
                <a:t>Parser.js</a:t>
              </a:r>
              <a:endParaRPr lang="en-US" sz="2400" b="1" dirty="0">
                <a:solidFill>
                  <a:srgbClr val="984807"/>
                </a:solidFill>
              </a:endParaRPr>
            </a:p>
          </p:txBody>
        </p:sp>
        <p:cxnSp>
          <p:nvCxnSpPr>
            <p:cNvPr id="76" name="Straight Arrow Connector 75"/>
            <p:cNvCxnSpPr>
              <a:stCxn id="75" idx="2"/>
            </p:cNvCxnSpPr>
            <p:nvPr/>
          </p:nvCxnSpPr>
          <p:spPr>
            <a:xfrm>
              <a:off x="2940134" y="2213606"/>
              <a:ext cx="0" cy="292521"/>
            </a:xfrm>
            <a:prstGeom prst="straightConnector1">
              <a:avLst/>
            </a:prstGeom>
            <a:ln w="38100" cmpd="sng">
              <a:solidFill>
                <a:srgbClr val="984807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889619" y="4131470"/>
            <a:ext cx="175843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BROWSER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86124" y="4131470"/>
            <a:ext cx="3088525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 err="1" smtClean="0">
                <a:solidFill>
                  <a:schemeClr val="bg1"/>
                </a:solidFill>
              </a:rPr>
              <a:t>SUPERCONDUCTOR</a:t>
            </a:r>
            <a:r>
              <a:rPr lang="en-US" sz="2400" b="1" dirty="0" err="1" smtClean="0">
                <a:solidFill>
                  <a:schemeClr val="bg1"/>
                </a:solidFill>
              </a:rPr>
              <a:t>.js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9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4" grpId="0" animBg="1"/>
      <p:bldP spid="7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008025" y="1507826"/>
            <a:ext cx="1475041" cy="1819443"/>
            <a:chOff x="7008018" y="2010433"/>
            <a:chExt cx="1475041" cy="2425924"/>
          </a:xfrm>
        </p:grpSpPr>
        <p:grpSp>
          <p:nvGrpSpPr>
            <p:cNvPr id="13" name="Group 12"/>
            <p:cNvGrpSpPr/>
            <p:nvPr/>
          </p:nvGrpSpPr>
          <p:grpSpPr>
            <a:xfrm>
              <a:off x="7139298" y="2070670"/>
              <a:ext cx="1343761" cy="2365687"/>
              <a:chOff x="7139298" y="2070670"/>
              <a:chExt cx="1343761" cy="236568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7562040" y="2070670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562040" y="2720029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8020412" y="3407586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71" name="Straight Arrow Connector 70"/>
              <p:cNvCxnSpPr>
                <a:stCxn id="67" idx="4"/>
                <a:endCxn id="68" idx="0"/>
              </p:cNvCxnSpPr>
              <p:nvPr/>
            </p:nvCxnSpPr>
            <p:spPr>
              <a:xfrm rot="5400000">
                <a:off x="7657534" y="2605437"/>
                <a:ext cx="229186" cy="796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stCxn id="68" idx="3"/>
              </p:cNvCxnSpPr>
              <p:nvPr/>
            </p:nvCxnSpPr>
            <p:spPr>
              <a:xfrm rot="5400000">
                <a:off x="7323306" y="3107318"/>
                <a:ext cx="328916" cy="271620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stCxn id="68" idx="5"/>
                <a:endCxn id="69" idx="0"/>
              </p:cNvCxnSpPr>
              <p:nvPr/>
            </p:nvCxnSpPr>
            <p:spPr>
              <a:xfrm rot="16200000" flipH="1">
                <a:off x="7911132" y="3088219"/>
                <a:ext cx="328916" cy="30981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8062885" y="4016183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7143246" y="4016183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65" name="Straight Arrow Connector 64"/>
              <p:cNvCxnSpPr>
                <a:stCxn id="66" idx="4"/>
                <a:endCxn id="63" idx="0"/>
              </p:cNvCxnSpPr>
              <p:nvPr/>
            </p:nvCxnSpPr>
            <p:spPr>
              <a:xfrm>
                <a:off x="7349385" y="3825195"/>
                <a:ext cx="923587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>
                <a:off x="7139298" y="3405021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62" name="Straight Arrow Connector 61"/>
              <p:cNvCxnSpPr>
                <a:stCxn id="66" idx="4"/>
                <a:endCxn id="64" idx="0"/>
              </p:cNvCxnSpPr>
              <p:nvPr/>
            </p:nvCxnSpPr>
            <p:spPr>
              <a:xfrm>
                <a:off x="7349385" y="3825195"/>
                <a:ext cx="3948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215"/>
            <p:cNvCxnSpPr>
              <a:cxnSpLocks noChangeShapeType="1"/>
            </p:cNvCxnSpPr>
            <p:nvPr/>
          </p:nvCxnSpPr>
          <p:spPr bwMode="auto">
            <a:xfrm flipV="1">
              <a:off x="7008018" y="2010433"/>
              <a:ext cx="0" cy="233986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27" name="Group 26"/>
          <p:cNvGrpSpPr/>
          <p:nvPr/>
        </p:nvGrpSpPr>
        <p:grpSpPr>
          <a:xfrm>
            <a:off x="3864084" y="1525741"/>
            <a:ext cx="1643942" cy="1841834"/>
            <a:chOff x="3864084" y="2034320"/>
            <a:chExt cx="1643942" cy="2455779"/>
          </a:xfrm>
        </p:grpSpPr>
        <p:grpSp>
          <p:nvGrpSpPr>
            <p:cNvPr id="12" name="Group 11"/>
            <p:cNvGrpSpPr/>
            <p:nvPr/>
          </p:nvGrpSpPr>
          <p:grpSpPr>
            <a:xfrm>
              <a:off x="4164265" y="2124412"/>
              <a:ext cx="1343761" cy="2365687"/>
              <a:chOff x="4164265" y="2124412"/>
              <a:chExt cx="1343761" cy="2365687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4587007" y="2124412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587007" y="2773771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045379" y="3461328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39" name="Straight Arrow Connector 38"/>
              <p:cNvCxnSpPr>
                <a:stCxn id="35" idx="4"/>
                <a:endCxn id="36" idx="0"/>
              </p:cNvCxnSpPr>
              <p:nvPr/>
            </p:nvCxnSpPr>
            <p:spPr>
              <a:xfrm rot="5400000">
                <a:off x="4682501" y="2659179"/>
                <a:ext cx="229186" cy="796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6" idx="3"/>
              </p:cNvCxnSpPr>
              <p:nvPr/>
            </p:nvCxnSpPr>
            <p:spPr>
              <a:xfrm rot="5400000">
                <a:off x="4348273" y="3161060"/>
                <a:ext cx="328916" cy="271620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stCxn id="36" idx="5"/>
                <a:endCxn id="37" idx="0"/>
              </p:cNvCxnSpPr>
              <p:nvPr/>
            </p:nvCxnSpPr>
            <p:spPr>
              <a:xfrm rot="16200000" flipH="1">
                <a:off x="4936099" y="3141961"/>
                <a:ext cx="328916" cy="30981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5087852" y="4069925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168213" y="4069925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33" name="Straight Arrow Connector 32"/>
              <p:cNvCxnSpPr>
                <a:stCxn id="34" idx="4"/>
                <a:endCxn id="31" idx="0"/>
              </p:cNvCxnSpPr>
              <p:nvPr/>
            </p:nvCxnSpPr>
            <p:spPr>
              <a:xfrm>
                <a:off x="4374352" y="3878937"/>
                <a:ext cx="923587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4164265" y="3458763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30" name="Straight Arrow Connector 29"/>
              <p:cNvCxnSpPr>
                <a:stCxn id="34" idx="4"/>
                <a:endCxn id="32" idx="0"/>
              </p:cNvCxnSpPr>
              <p:nvPr/>
            </p:nvCxnSpPr>
            <p:spPr>
              <a:xfrm>
                <a:off x="4374352" y="3878937"/>
                <a:ext cx="3948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Arrow Connector 216"/>
            <p:cNvCxnSpPr>
              <a:cxnSpLocks noChangeShapeType="1"/>
            </p:cNvCxnSpPr>
            <p:nvPr/>
          </p:nvCxnSpPr>
          <p:spPr bwMode="auto">
            <a:xfrm>
              <a:off x="3864084" y="2034320"/>
              <a:ext cx="0" cy="233986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9" name="Oval 8"/>
          <p:cNvSpPr/>
          <p:nvPr/>
        </p:nvSpPr>
        <p:spPr>
          <a:xfrm>
            <a:off x="5310152" y="1728247"/>
            <a:ext cx="411185" cy="22651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effectLst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41239" y="1557622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41239" y="2044641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99611" y="2560309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21066" y="2560309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dirty="0">
                <a:effectLst/>
              </a:rPr>
              <a:t>Leaf</a:t>
            </a:r>
          </a:p>
        </p:txBody>
      </p:sp>
      <p:cxnSp>
        <p:nvCxnSpPr>
          <p:cNvPr id="23" name="Straight Arrow Connector 22"/>
          <p:cNvCxnSpPr>
            <a:stCxn id="19" idx="4"/>
            <a:endCxn id="20" idx="0"/>
          </p:cNvCxnSpPr>
          <p:nvPr/>
        </p:nvCxnSpPr>
        <p:spPr>
          <a:xfrm rot="5400000">
            <a:off x="1565377" y="1958595"/>
            <a:ext cx="171890" cy="796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  <a:endCxn id="22" idx="0"/>
          </p:cNvCxnSpPr>
          <p:nvPr/>
        </p:nvCxnSpPr>
        <p:spPr>
          <a:xfrm rot="5400000">
            <a:off x="1243616" y="2301152"/>
            <a:ext cx="246687" cy="271620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5"/>
            <a:endCxn id="21" idx="0"/>
          </p:cNvCxnSpPr>
          <p:nvPr/>
        </p:nvCxnSpPr>
        <p:spPr>
          <a:xfrm rot="16200000" flipH="1">
            <a:off x="1831442" y="2282053"/>
            <a:ext cx="246687" cy="309818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942077" y="3016756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22438" y="3016756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cxnSp>
        <p:nvCxnSpPr>
          <p:cNvPr id="17" name="Straight Arrow Connector 16"/>
          <p:cNvCxnSpPr>
            <a:stCxn id="18" idx="4"/>
            <a:endCxn id="15" idx="0"/>
          </p:cNvCxnSpPr>
          <p:nvPr/>
        </p:nvCxnSpPr>
        <p:spPr>
          <a:xfrm>
            <a:off x="1228578" y="2873513"/>
            <a:ext cx="923587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018490" y="2558385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cxnSp>
        <p:nvCxnSpPr>
          <p:cNvPr id="14" name="Straight Arrow Connector 13"/>
          <p:cNvCxnSpPr>
            <a:stCxn id="18" idx="4"/>
            <a:endCxn id="16" idx="0"/>
          </p:cNvCxnSpPr>
          <p:nvPr/>
        </p:nvCxnSpPr>
        <p:spPr>
          <a:xfrm>
            <a:off x="1228577" y="2873513"/>
            <a:ext cx="3948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4954448" y="1633809"/>
            <a:ext cx="0" cy="401627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4522175" y="2035435"/>
            <a:ext cx="881752" cy="598409"/>
            <a:chOff x="4522175" y="3999097"/>
            <a:chExt cx="881752" cy="797878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 flipH="1">
              <a:off x="4522175" y="3999097"/>
              <a:ext cx="432273" cy="79787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4954448" y="3999097"/>
              <a:ext cx="449479" cy="7978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4522175" y="2583841"/>
            <a:ext cx="924764" cy="482274"/>
            <a:chOff x="4522175" y="4730308"/>
            <a:chExt cx="924764" cy="643032"/>
          </a:xfrm>
        </p:grpSpPr>
        <p:cxnSp>
          <p:nvCxnSpPr>
            <p:cNvPr id="45" name="Straight Arrow Connector 44"/>
            <p:cNvCxnSpPr/>
            <p:nvPr/>
          </p:nvCxnSpPr>
          <p:spPr bwMode="auto">
            <a:xfrm flipH="1">
              <a:off x="4522175" y="4730308"/>
              <a:ext cx="0" cy="64303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537229" y="4794826"/>
              <a:ext cx="909710" cy="578514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7476862" y="1593310"/>
            <a:ext cx="922613" cy="1432310"/>
            <a:chOff x="7476855" y="3409599"/>
            <a:chExt cx="922613" cy="1909746"/>
          </a:xfrm>
        </p:grpSpPr>
        <p:cxnSp>
          <p:nvCxnSpPr>
            <p:cNvPr id="79" name="Straight Arrow Connector 78"/>
            <p:cNvCxnSpPr/>
            <p:nvPr/>
          </p:nvCxnSpPr>
          <p:spPr bwMode="auto">
            <a:xfrm>
              <a:off x="7906978" y="3409599"/>
              <a:ext cx="0" cy="53550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 bwMode="auto">
            <a:xfrm flipH="1">
              <a:off x="7476855" y="3945102"/>
              <a:ext cx="430123" cy="79787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 bwMode="auto">
            <a:xfrm>
              <a:off x="7906978" y="3945102"/>
              <a:ext cx="449478" cy="7978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flipH="1">
              <a:off x="7476855" y="4676313"/>
              <a:ext cx="0" cy="64303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 bwMode="auto">
            <a:xfrm>
              <a:off x="7491909" y="4740831"/>
              <a:ext cx="907559" cy="578514"/>
            </a:xfrm>
            <a:prstGeom prst="straightConnector1">
              <a:avLst/>
            </a:prstGeom>
            <a:ln w="38100" cmpd="sng">
              <a:solidFill>
                <a:srgbClr val="217436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2"/>
          <p:cNvCxnSpPr>
            <a:cxnSpLocks noChangeShapeType="1"/>
          </p:cNvCxnSpPr>
          <p:nvPr/>
        </p:nvCxnSpPr>
        <p:spPr bwMode="auto">
          <a:xfrm flipV="1">
            <a:off x="518145" y="1487293"/>
            <a:ext cx="0" cy="1754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85725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venir Light"/>
                <a:cs typeface="Avenir Light"/>
              </a:rPr>
              <a:t>Layout as Parallel Tree Traversals</a:t>
            </a:r>
            <a:endParaRPr lang="en-US" sz="3800" dirty="0">
              <a:latin typeface="Avenir Light"/>
              <a:cs typeface="Avenir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13937" y="3331894"/>
            <a:ext cx="2227642" cy="591456"/>
            <a:chOff x="913937" y="5727699"/>
            <a:chExt cx="2227642" cy="788607"/>
          </a:xfrm>
        </p:grpSpPr>
        <p:sp>
          <p:nvSpPr>
            <p:cNvPr id="6" name="TextBox 5"/>
            <p:cNvSpPr txBox="1"/>
            <p:nvPr/>
          </p:nvSpPr>
          <p:spPr>
            <a:xfrm>
              <a:off x="913937" y="5727699"/>
              <a:ext cx="119575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w,h</a:t>
              </a:r>
              <a:endParaRPr lang="en-US" sz="3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880621" y="5736606"/>
              <a:ext cx="126095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008000"/>
                  </a:solidFill>
                </a:rPr>
                <a:t>w,h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36868" y="2283307"/>
            <a:ext cx="3072606" cy="863864"/>
            <a:chOff x="536868" y="4329596"/>
            <a:chExt cx="3072606" cy="1151819"/>
          </a:xfrm>
        </p:grpSpPr>
        <p:sp>
          <p:nvSpPr>
            <p:cNvPr id="89" name="TextBox 88"/>
            <p:cNvSpPr txBox="1"/>
            <p:nvPr/>
          </p:nvSpPr>
          <p:spPr>
            <a:xfrm>
              <a:off x="2296860" y="4701713"/>
              <a:ext cx="1312614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FF0000"/>
                  </a:solidFill>
                </a:rPr>
                <a:t>w,h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36868" y="4329596"/>
              <a:ext cx="1742188" cy="996779"/>
              <a:chOff x="536868" y="4329596"/>
              <a:chExt cx="1742188" cy="996779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flipH="1">
                <a:off x="1354292" y="4683341"/>
                <a:ext cx="0" cy="64303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 bwMode="auto">
              <a:xfrm>
                <a:off x="1369347" y="4747859"/>
                <a:ext cx="909709" cy="578516"/>
              </a:xfrm>
              <a:prstGeom prst="straightConnector1">
                <a:avLst/>
              </a:prstGeom>
              <a:ln w="38100" cmpd="sng">
                <a:solidFill>
                  <a:srgbClr val="217436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536868" y="4329596"/>
                <a:ext cx="1202009" cy="779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/>
                  <a:t>w,h</a:t>
                </a:r>
                <a:endParaRPr lang="en-US" sz="3200" dirty="0"/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819442" y="1873048"/>
            <a:ext cx="1416607" cy="723956"/>
            <a:chOff x="819437" y="3782584"/>
            <a:chExt cx="1416607" cy="965275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 flipH="1">
              <a:off x="1354292" y="3949982"/>
              <a:ext cx="432274" cy="79787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786566" y="3949982"/>
              <a:ext cx="449478" cy="7978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819437" y="3782584"/>
              <a:ext cx="1280094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w,h</a:t>
              </a:r>
              <a:endParaRPr lang="en-US" sz="32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87252" y="1294319"/>
            <a:ext cx="1470248" cy="704281"/>
            <a:chOff x="887252" y="3010941"/>
            <a:chExt cx="1470248" cy="939041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1786566" y="3414479"/>
              <a:ext cx="0" cy="53550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87252" y="3010941"/>
              <a:ext cx="1470248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w,h</a:t>
              </a:r>
              <a:endParaRPr lang="en-US" sz="32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537236" y="1131617"/>
            <a:ext cx="11841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x,y</a:t>
            </a:r>
            <a:endParaRPr lang="en-US" sz="3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7630202" y="1126832"/>
            <a:ext cx="6292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193" name="TextBox 192"/>
          <p:cNvSpPr txBox="1"/>
          <p:nvPr/>
        </p:nvSpPr>
        <p:spPr>
          <a:xfrm>
            <a:off x="819438" y="4073649"/>
            <a:ext cx="753286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Avenir Light"/>
                <a:cs typeface="Avenir Light"/>
              </a:rPr>
              <a:t>1.</a:t>
            </a:r>
            <a:r>
              <a:rPr lang="en-US" sz="3200" b="1" dirty="0" smtClean="0">
                <a:solidFill>
                  <a:srgbClr val="3366FF"/>
                </a:solidFill>
                <a:latin typeface="Avenir Light"/>
                <a:cs typeface="Avenir Light"/>
              </a:rPr>
              <a:t> </a:t>
            </a:r>
            <a:r>
              <a:rPr lang="en-US" sz="3200" dirty="0" smtClean="0">
                <a:solidFill>
                  <a:srgbClr val="3366FF"/>
                </a:solidFill>
                <a:latin typeface="Avenir Light"/>
                <a:cs typeface="Avenir Light"/>
              </a:rPr>
              <a:t>Works for all data sets</a:t>
            </a:r>
          </a:p>
          <a:p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</a:rPr>
              <a:t>2.</a:t>
            </a:r>
            <a:r>
              <a:rPr lang="en-US" sz="3200" b="1" dirty="0" smtClean="0">
                <a:solidFill>
                  <a:srgbClr val="008000"/>
                </a:solidFill>
                <a:latin typeface="Avenir Light"/>
                <a:cs typeface="Avenir Light"/>
              </a:rPr>
              <a:t>  </a:t>
            </a:r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</a:rPr>
              <a:t>Compiler:  CSS </a:t>
            </a:r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  <a:sym typeface="Wingdings"/>
              </a:rPr>
              <a:t></a:t>
            </a:r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</a:rPr>
              <a:t> Schedule</a:t>
            </a:r>
          </a:p>
        </p:txBody>
      </p:sp>
      <p:sp>
        <p:nvSpPr>
          <p:cNvPr id="98" name="Rectangular Callout 97"/>
          <p:cNvSpPr/>
          <p:nvPr/>
        </p:nvSpPr>
        <p:spPr>
          <a:xfrm>
            <a:off x="426641" y="1028703"/>
            <a:ext cx="2448560" cy="605105"/>
          </a:xfrm>
          <a:prstGeom prst="wedgeRectCallout">
            <a:avLst>
              <a:gd name="adj1" fmla="val -8837"/>
              <a:gd name="adj2" fmla="val 151586"/>
            </a:avLst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Light"/>
                <a:cs typeface="Avenir Light"/>
              </a:rPr>
              <a:t>logical joins</a:t>
            </a:r>
            <a:endParaRPr lang="en-US" sz="3200" i="1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99" name="Rectangular Callout 98"/>
          <p:cNvSpPr/>
          <p:nvPr/>
        </p:nvSpPr>
        <p:spPr>
          <a:xfrm>
            <a:off x="5855038" y="1711608"/>
            <a:ext cx="3022262" cy="583986"/>
          </a:xfrm>
          <a:prstGeom prst="wedgeRectCallout">
            <a:avLst>
              <a:gd name="adj1" fmla="val -75427"/>
              <a:gd name="adj2" fmla="val 40185"/>
            </a:avLst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Light"/>
                <a:cs typeface="Avenir Light"/>
              </a:rPr>
              <a:t>logical spawns</a:t>
            </a:r>
            <a:endParaRPr lang="en-US" sz="3200" i="1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141579" y="3359429"/>
            <a:ext cx="734067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Avenir Light"/>
                <a:cs typeface="Avenir Light"/>
              </a:rPr>
              <a:t>Parallelism in each traversal!</a:t>
            </a:r>
            <a:endParaRPr lang="en-US" sz="3200" b="1" dirty="0">
              <a:solidFill>
                <a:srgbClr val="3366FF"/>
              </a:solidFill>
              <a:latin typeface="Avenir Light"/>
              <a:cs typeface="Avenir Light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93" grpId="0"/>
      <p:bldP spid="98" grpId="0" animBg="1"/>
      <p:bldP spid="99" grpId="0" animBg="1"/>
      <p:bldP spid="10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76401" y="3333054"/>
            <a:ext cx="7269158" cy="830997"/>
            <a:chOff x="2011682" y="3861129"/>
            <a:chExt cx="13116761" cy="99719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011682" y="4112974"/>
              <a:ext cx="6879213" cy="333852"/>
            </a:xfrm>
            <a:prstGeom prst="rect">
              <a:avLst/>
            </a:prstGeom>
            <a:noFill/>
            <a:ln w="57150" cmpd="sng">
              <a:solidFill>
                <a:srgbClr val="008000"/>
              </a:solidFill>
              <a:prstDash val="sysDash"/>
              <a:headEnd type="oval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58750" algn="l"/>
                  <a:tab pos="1757363" algn="l"/>
                  <a:tab pos="3357563" algn="l"/>
                  <a:tab pos="4956175" algn="l"/>
                  <a:tab pos="6553200" algn="l"/>
                </a:tabLst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9459910" y="3861129"/>
              <a:ext cx="5668533" cy="99719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parallel for loop</a:t>
              </a:r>
            </a:p>
            <a:p>
              <a:r>
                <a:rPr lang="en-US" sz="2400" b="1" i="1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level synchronous</a:t>
              </a:r>
              <a:endParaRPr lang="en-US" sz="2400" b="1" dirty="0" smtClean="0">
                <a:solidFill>
                  <a:srgbClr val="008000"/>
                </a:solidFill>
                <a:latin typeface="Avenir Light"/>
                <a:cs typeface="Avenir Light"/>
              </a:endParaRPr>
            </a:p>
          </p:txBody>
        </p:sp>
      </p:grpSp>
      <p:grpSp>
        <p:nvGrpSpPr>
          <p:cNvPr id="1018" name="Group 1017"/>
          <p:cNvGrpSpPr/>
          <p:nvPr/>
        </p:nvGrpSpPr>
        <p:grpSpPr>
          <a:xfrm>
            <a:off x="1778000" y="1258450"/>
            <a:ext cx="3683000" cy="2514600"/>
            <a:chOff x="3429000" y="1371600"/>
            <a:chExt cx="4419600" cy="3017520"/>
          </a:xfrm>
        </p:grpSpPr>
        <p:grpSp>
          <p:nvGrpSpPr>
            <p:cNvPr id="1019" name="Group 1018"/>
            <p:cNvGrpSpPr/>
            <p:nvPr/>
          </p:nvGrpSpPr>
          <p:grpSpPr>
            <a:xfrm>
              <a:off x="3733799" y="1371600"/>
              <a:ext cx="4114801" cy="2743200"/>
              <a:chOff x="1371599" y="1371600"/>
              <a:chExt cx="4114801" cy="2743200"/>
            </a:xfrm>
          </p:grpSpPr>
          <p:sp>
            <p:nvSpPr>
              <p:cNvPr id="1204" name="Rectangle 1203"/>
              <p:cNvSpPr/>
              <p:nvPr/>
            </p:nvSpPr>
            <p:spPr>
              <a:xfrm>
                <a:off x="1371599" y="1371600"/>
                <a:ext cx="45339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5" name="Rectangle 1204"/>
              <p:cNvSpPr/>
              <p:nvPr/>
            </p:nvSpPr>
            <p:spPr>
              <a:xfrm>
                <a:off x="1371600" y="1851660"/>
                <a:ext cx="91154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6" name="Rectangle 1205"/>
              <p:cNvSpPr/>
              <p:nvPr/>
            </p:nvSpPr>
            <p:spPr>
              <a:xfrm>
                <a:off x="1371600" y="281178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7" name="Rectangle 1206"/>
              <p:cNvSpPr/>
              <p:nvPr/>
            </p:nvSpPr>
            <p:spPr>
              <a:xfrm>
                <a:off x="1371600" y="2331720"/>
                <a:ext cx="1826894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>
              <a:xfrm>
                <a:off x="1371600" y="329184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9" name="Rectangle 1208"/>
              <p:cNvSpPr/>
              <p:nvPr/>
            </p:nvSpPr>
            <p:spPr>
              <a:xfrm>
                <a:off x="1371600" y="377190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12" name="Straight Connector 1211"/>
              <p:cNvCxnSpPr/>
              <p:nvPr/>
            </p:nvCxnSpPr>
            <p:spPr>
              <a:xfrm rot="5400000">
                <a:off x="1658303" y="20221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7" name="Straight Connector 1216"/>
              <p:cNvCxnSpPr/>
              <p:nvPr/>
            </p:nvCxnSpPr>
            <p:spPr>
              <a:xfrm rot="5400000">
                <a:off x="1658303" y="25022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8" name="Straight Connector 1217"/>
              <p:cNvCxnSpPr/>
              <p:nvPr/>
            </p:nvCxnSpPr>
            <p:spPr>
              <a:xfrm rot="5400000">
                <a:off x="2116456" y="25015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9" name="Straight Connector 1218"/>
              <p:cNvCxnSpPr/>
              <p:nvPr/>
            </p:nvCxnSpPr>
            <p:spPr>
              <a:xfrm rot="5400000">
                <a:off x="2573656" y="25022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Straight Connector 1224"/>
              <p:cNvCxnSpPr/>
              <p:nvPr/>
            </p:nvCxnSpPr>
            <p:spPr>
              <a:xfrm rot="5400000">
                <a:off x="1658303" y="29822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6" name="Straight Connector 1225"/>
              <p:cNvCxnSpPr/>
              <p:nvPr/>
            </p:nvCxnSpPr>
            <p:spPr>
              <a:xfrm rot="5400000">
                <a:off x="2116456" y="29815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Connector 1226"/>
              <p:cNvCxnSpPr/>
              <p:nvPr/>
            </p:nvCxnSpPr>
            <p:spPr>
              <a:xfrm rot="5400000">
                <a:off x="2573656" y="29822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Straight Connector 1232"/>
              <p:cNvCxnSpPr/>
              <p:nvPr/>
            </p:nvCxnSpPr>
            <p:spPr>
              <a:xfrm rot="5400000">
                <a:off x="1654492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Straight Connector 1233"/>
              <p:cNvCxnSpPr/>
              <p:nvPr/>
            </p:nvCxnSpPr>
            <p:spPr>
              <a:xfrm rot="5400000">
                <a:off x="2112644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Straight Connector 1234"/>
              <p:cNvCxnSpPr/>
              <p:nvPr/>
            </p:nvCxnSpPr>
            <p:spPr>
              <a:xfrm rot="5400000">
                <a:off x="2569844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Straight Connector 1235"/>
              <p:cNvCxnSpPr/>
              <p:nvPr/>
            </p:nvCxnSpPr>
            <p:spPr>
              <a:xfrm rot="5400000">
                <a:off x="3027997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Straight Connector 1236"/>
              <p:cNvCxnSpPr/>
              <p:nvPr/>
            </p:nvCxnSpPr>
            <p:spPr>
              <a:xfrm rot="5400000">
                <a:off x="3480433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Straight Connector 1237"/>
              <p:cNvCxnSpPr/>
              <p:nvPr/>
            </p:nvCxnSpPr>
            <p:spPr>
              <a:xfrm rot="5400000">
                <a:off x="3938586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Straight Connector 1238"/>
              <p:cNvCxnSpPr/>
              <p:nvPr/>
            </p:nvCxnSpPr>
            <p:spPr>
              <a:xfrm rot="5400000">
                <a:off x="4395786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0" name="Straight Connector 1239"/>
              <p:cNvCxnSpPr/>
              <p:nvPr/>
            </p:nvCxnSpPr>
            <p:spPr>
              <a:xfrm rot="5400000">
                <a:off x="4853939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Connector 1240"/>
              <p:cNvCxnSpPr/>
              <p:nvPr/>
            </p:nvCxnSpPr>
            <p:spPr>
              <a:xfrm rot="5400000">
                <a:off x="1654492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Connector 1241"/>
              <p:cNvCxnSpPr/>
              <p:nvPr/>
            </p:nvCxnSpPr>
            <p:spPr>
              <a:xfrm rot="5400000">
                <a:off x="2112644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3" name="Straight Connector 1242"/>
              <p:cNvCxnSpPr/>
              <p:nvPr/>
            </p:nvCxnSpPr>
            <p:spPr>
              <a:xfrm rot="5400000">
                <a:off x="2569844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Straight Connector 1243"/>
              <p:cNvCxnSpPr/>
              <p:nvPr/>
            </p:nvCxnSpPr>
            <p:spPr>
              <a:xfrm rot="5400000">
                <a:off x="3027997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Straight Connector 1244"/>
              <p:cNvCxnSpPr/>
              <p:nvPr/>
            </p:nvCxnSpPr>
            <p:spPr>
              <a:xfrm rot="5400000">
                <a:off x="3480433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6" name="Straight Connector 1245"/>
              <p:cNvCxnSpPr/>
              <p:nvPr/>
            </p:nvCxnSpPr>
            <p:spPr>
              <a:xfrm rot="5400000">
                <a:off x="3938586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7" name="Straight Connector 1246"/>
              <p:cNvCxnSpPr/>
              <p:nvPr/>
            </p:nvCxnSpPr>
            <p:spPr>
              <a:xfrm rot="5400000">
                <a:off x="4395786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8" name="Straight Connector 1247"/>
              <p:cNvCxnSpPr/>
              <p:nvPr/>
            </p:nvCxnSpPr>
            <p:spPr>
              <a:xfrm rot="5400000">
                <a:off x="4853939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0" name="Group 1019"/>
            <p:cNvGrpSpPr/>
            <p:nvPr/>
          </p:nvGrpSpPr>
          <p:grpSpPr>
            <a:xfrm>
              <a:off x="3638550" y="1440895"/>
              <a:ext cx="4133850" cy="2742485"/>
              <a:chOff x="2571750" y="1440895"/>
              <a:chExt cx="4133850" cy="2742485"/>
            </a:xfrm>
          </p:grpSpPr>
          <p:sp>
            <p:nvSpPr>
              <p:cNvPr id="1159" name="Rectangle 1158"/>
              <p:cNvSpPr/>
              <p:nvPr/>
            </p:nvSpPr>
            <p:spPr>
              <a:xfrm>
                <a:off x="2571750" y="1440895"/>
                <a:ext cx="47243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0" name="Rectangle 1159"/>
              <p:cNvSpPr/>
              <p:nvPr/>
            </p:nvSpPr>
            <p:spPr>
              <a:xfrm>
                <a:off x="2590800" y="1920240"/>
                <a:ext cx="91154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1" name="Rectangle 1160"/>
              <p:cNvSpPr/>
              <p:nvPr/>
            </p:nvSpPr>
            <p:spPr>
              <a:xfrm>
                <a:off x="2590801" y="2880360"/>
                <a:ext cx="1826894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2" name="Rectangle 1161"/>
              <p:cNvSpPr/>
              <p:nvPr/>
            </p:nvSpPr>
            <p:spPr>
              <a:xfrm>
                <a:off x="2590800" y="240030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>
              <a:xfrm>
                <a:off x="2590800" y="336042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4" name="Rectangle 1163"/>
              <p:cNvSpPr/>
              <p:nvPr/>
            </p:nvSpPr>
            <p:spPr>
              <a:xfrm>
                <a:off x="2590800" y="384048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67" name="Straight Connector 1166"/>
              <p:cNvCxnSpPr/>
              <p:nvPr/>
            </p:nvCxnSpPr>
            <p:spPr>
              <a:xfrm rot="5400000">
                <a:off x="2877503" y="20907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2" name="Straight Connector 1171"/>
              <p:cNvCxnSpPr/>
              <p:nvPr/>
            </p:nvCxnSpPr>
            <p:spPr>
              <a:xfrm rot="5400000">
                <a:off x="2877503" y="25707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Straight Connector 1172"/>
              <p:cNvCxnSpPr/>
              <p:nvPr/>
            </p:nvCxnSpPr>
            <p:spPr>
              <a:xfrm rot="5400000">
                <a:off x="3335656" y="25700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4" name="Straight Connector 1173"/>
              <p:cNvCxnSpPr/>
              <p:nvPr/>
            </p:nvCxnSpPr>
            <p:spPr>
              <a:xfrm rot="5400000">
                <a:off x="3792856" y="25707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0" name="Straight Connector 1179"/>
              <p:cNvCxnSpPr/>
              <p:nvPr/>
            </p:nvCxnSpPr>
            <p:spPr>
              <a:xfrm rot="5400000">
                <a:off x="2877503" y="30508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1" name="Straight Connector 1180"/>
              <p:cNvCxnSpPr/>
              <p:nvPr/>
            </p:nvCxnSpPr>
            <p:spPr>
              <a:xfrm rot="5400000">
                <a:off x="3335656" y="30501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2" name="Straight Connector 1181"/>
              <p:cNvCxnSpPr/>
              <p:nvPr/>
            </p:nvCxnSpPr>
            <p:spPr>
              <a:xfrm rot="5400000">
                <a:off x="3792856" y="30508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Straight Connector 1187"/>
              <p:cNvCxnSpPr/>
              <p:nvPr/>
            </p:nvCxnSpPr>
            <p:spPr>
              <a:xfrm rot="5400000">
                <a:off x="2873692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Straight Connector 1188"/>
              <p:cNvCxnSpPr/>
              <p:nvPr/>
            </p:nvCxnSpPr>
            <p:spPr>
              <a:xfrm rot="5400000">
                <a:off x="3331844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0" name="Straight Connector 1189"/>
              <p:cNvCxnSpPr/>
              <p:nvPr/>
            </p:nvCxnSpPr>
            <p:spPr>
              <a:xfrm rot="5400000">
                <a:off x="3789044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Straight Connector 1190"/>
              <p:cNvCxnSpPr/>
              <p:nvPr/>
            </p:nvCxnSpPr>
            <p:spPr>
              <a:xfrm rot="5400000">
                <a:off x="4247197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2" name="Straight Connector 1191"/>
              <p:cNvCxnSpPr/>
              <p:nvPr/>
            </p:nvCxnSpPr>
            <p:spPr>
              <a:xfrm rot="5400000">
                <a:off x="4699633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3" name="Straight Connector 1192"/>
              <p:cNvCxnSpPr/>
              <p:nvPr/>
            </p:nvCxnSpPr>
            <p:spPr>
              <a:xfrm rot="5400000">
                <a:off x="5157786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Straight Connector 1193"/>
              <p:cNvCxnSpPr/>
              <p:nvPr/>
            </p:nvCxnSpPr>
            <p:spPr>
              <a:xfrm rot="5400000">
                <a:off x="5614986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Straight Connector 1194"/>
              <p:cNvCxnSpPr/>
              <p:nvPr/>
            </p:nvCxnSpPr>
            <p:spPr>
              <a:xfrm rot="5400000">
                <a:off x="6073139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6" name="Straight Connector 1195"/>
              <p:cNvCxnSpPr/>
              <p:nvPr/>
            </p:nvCxnSpPr>
            <p:spPr>
              <a:xfrm rot="5400000">
                <a:off x="2873692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Straight Connector 1196"/>
              <p:cNvCxnSpPr/>
              <p:nvPr/>
            </p:nvCxnSpPr>
            <p:spPr>
              <a:xfrm rot="5400000">
                <a:off x="3331844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8" name="Straight Connector 1197"/>
              <p:cNvCxnSpPr/>
              <p:nvPr/>
            </p:nvCxnSpPr>
            <p:spPr>
              <a:xfrm rot="5400000">
                <a:off x="3789044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9" name="Straight Connector 1198"/>
              <p:cNvCxnSpPr/>
              <p:nvPr/>
            </p:nvCxnSpPr>
            <p:spPr>
              <a:xfrm rot="5400000">
                <a:off x="4247197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0" name="Straight Connector 1199"/>
              <p:cNvCxnSpPr/>
              <p:nvPr/>
            </p:nvCxnSpPr>
            <p:spPr>
              <a:xfrm rot="5400000">
                <a:off x="4699633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1" name="Straight Connector 1200"/>
              <p:cNvCxnSpPr/>
              <p:nvPr/>
            </p:nvCxnSpPr>
            <p:spPr>
              <a:xfrm rot="5400000">
                <a:off x="5157786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2" name="Straight Connector 1201"/>
              <p:cNvCxnSpPr/>
              <p:nvPr/>
            </p:nvCxnSpPr>
            <p:spPr>
              <a:xfrm rot="5400000">
                <a:off x="5614986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3" name="Straight Connector 1202"/>
              <p:cNvCxnSpPr/>
              <p:nvPr/>
            </p:nvCxnSpPr>
            <p:spPr>
              <a:xfrm rot="5400000">
                <a:off x="6073139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1" name="Group 1020"/>
            <p:cNvGrpSpPr/>
            <p:nvPr/>
          </p:nvGrpSpPr>
          <p:grpSpPr>
            <a:xfrm>
              <a:off x="3581400" y="1508760"/>
              <a:ext cx="4114800" cy="2743200"/>
              <a:chOff x="2514600" y="1508760"/>
              <a:chExt cx="4114800" cy="2743200"/>
            </a:xfrm>
          </p:grpSpPr>
          <p:sp>
            <p:nvSpPr>
              <p:cNvPr id="1114" name="Rectangle 1113"/>
              <p:cNvSpPr/>
              <p:nvPr/>
            </p:nvSpPr>
            <p:spPr>
              <a:xfrm>
                <a:off x="2514600" y="1508760"/>
                <a:ext cx="45338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5" name="Rectangle 1114"/>
              <p:cNvSpPr/>
              <p:nvPr/>
            </p:nvSpPr>
            <p:spPr>
              <a:xfrm>
                <a:off x="2514600" y="1988820"/>
                <a:ext cx="91154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6" name="Rectangle 1115"/>
              <p:cNvSpPr/>
              <p:nvPr/>
            </p:nvSpPr>
            <p:spPr>
              <a:xfrm>
                <a:off x="2514601" y="294894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7" name="Rectangle 1116"/>
              <p:cNvSpPr/>
              <p:nvPr/>
            </p:nvSpPr>
            <p:spPr>
              <a:xfrm>
                <a:off x="2514600" y="2468880"/>
                <a:ext cx="183261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8" name="Rectangle 1117"/>
              <p:cNvSpPr/>
              <p:nvPr/>
            </p:nvSpPr>
            <p:spPr>
              <a:xfrm>
                <a:off x="2514600" y="342900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9" name="Rectangle 1118"/>
              <p:cNvSpPr/>
              <p:nvPr/>
            </p:nvSpPr>
            <p:spPr>
              <a:xfrm>
                <a:off x="2514600" y="390906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2" name="Straight Connector 1121"/>
              <p:cNvCxnSpPr/>
              <p:nvPr/>
            </p:nvCxnSpPr>
            <p:spPr>
              <a:xfrm rot="5400000">
                <a:off x="2801303" y="21593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7" name="Straight Connector 1126"/>
              <p:cNvCxnSpPr/>
              <p:nvPr/>
            </p:nvCxnSpPr>
            <p:spPr>
              <a:xfrm rot="5400000">
                <a:off x="2801303" y="26393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8" name="Straight Connector 1127"/>
              <p:cNvCxnSpPr/>
              <p:nvPr/>
            </p:nvCxnSpPr>
            <p:spPr>
              <a:xfrm rot="5400000">
                <a:off x="3259456" y="26386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9" name="Straight Connector 1128"/>
              <p:cNvCxnSpPr/>
              <p:nvPr/>
            </p:nvCxnSpPr>
            <p:spPr>
              <a:xfrm rot="5400000">
                <a:off x="3716656" y="26393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5" name="Straight Connector 1134"/>
              <p:cNvCxnSpPr/>
              <p:nvPr/>
            </p:nvCxnSpPr>
            <p:spPr>
              <a:xfrm rot="5400000">
                <a:off x="2801303" y="31194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6" name="Straight Connector 1135"/>
              <p:cNvCxnSpPr/>
              <p:nvPr/>
            </p:nvCxnSpPr>
            <p:spPr>
              <a:xfrm rot="5400000">
                <a:off x="3259456" y="31187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7" name="Straight Connector 1136"/>
              <p:cNvCxnSpPr/>
              <p:nvPr/>
            </p:nvCxnSpPr>
            <p:spPr>
              <a:xfrm rot="5400000">
                <a:off x="3716656" y="31194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3" name="Straight Connector 1142"/>
              <p:cNvCxnSpPr/>
              <p:nvPr/>
            </p:nvCxnSpPr>
            <p:spPr>
              <a:xfrm rot="5400000">
                <a:off x="2797492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4" name="Straight Connector 1143"/>
              <p:cNvCxnSpPr/>
              <p:nvPr/>
            </p:nvCxnSpPr>
            <p:spPr>
              <a:xfrm rot="5400000">
                <a:off x="3255644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5" name="Straight Connector 1144"/>
              <p:cNvCxnSpPr/>
              <p:nvPr/>
            </p:nvCxnSpPr>
            <p:spPr>
              <a:xfrm rot="5400000">
                <a:off x="3712844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6" name="Straight Connector 1145"/>
              <p:cNvCxnSpPr/>
              <p:nvPr/>
            </p:nvCxnSpPr>
            <p:spPr>
              <a:xfrm rot="5400000">
                <a:off x="4170997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7" name="Straight Connector 1146"/>
              <p:cNvCxnSpPr/>
              <p:nvPr/>
            </p:nvCxnSpPr>
            <p:spPr>
              <a:xfrm rot="5400000">
                <a:off x="4623433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8" name="Straight Connector 1147"/>
              <p:cNvCxnSpPr/>
              <p:nvPr/>
            </p:nvCxnSpPr>
            <p:spPr>
              <a:xfrm rot="5400000">
                <a:off x="5081586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9" name="Straight Connector 1148"/>
              <p:cNvCxnSpPr/>
              <p:nvPr/>
            </p:nvCxnSpPr>
            <p:spPr>
              <a:xfrm rot="5400000">
                <a:off x="5538786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0" name="Straight Connector 1149"/>
              <p:cNvCxnSpPr/>
              <p:nvPr/>
            </p:nvCxnSpPr>
            <p:spPr>
              <a:xfrm rot="5400000">
                <a:off x="5996939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Straight Connector 1150"/>
              <p:cNvCxnSpPr/>
              <p:nvPr/>
            </p:nvCxnSpPr>
            <p:spPr>
              <a:xfrm rot="5400000">
                <a:off x="2797492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Straight Connector 1151"/>
              <p:cNvCxnSpPr/>
              <p:nvPr/>
            </p:nvCxnSpPr>
            <p:spPr>
              <a:xfrm rot="5400000">
                <a:off x="3255644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Straight Connector 1152"/>
              <p:cNvCxnSpPr/>
              <p:nvPr/>
            </p:nvCxnSpPr>
            <p:spPr>
              <a:xfrm rot="5400000">
                <a:off x="3712844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Straight Connector 1153"/>
              <p:cNvCxnSpPr/>
              <p:nvPr/>
            </p:nvCxnSpPr>
            <p:spPr>
              <a:xfrm rot="5400000">
                <a:off x="4170997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Straight Connector 1154"/>
              <p:cNvCxnSpPr/>
              <p:nvPr/>
            </p:nvCxnSpPr>
            <p:spPr>
              <a:xfrm rot="5400000">
                <a:off x="4623433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Straight Connector 1155"/>
              <p:cNvCxnSpPr/>
              <p:nvPr/>
            </p:nvCxnSpPr>
            <p:spPr>
              <a:xfrm rot="5400000">
                <a:off x="5081586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Straight Connector 1156"/>
              <p:cNvCxnSpPr/>
              <p:nvPr/>
            </p:nvCxnSpPr>
            <p:spPr>
              <a:xfrm rot="5400000">
                <a:off x="5538786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Straight Connector 1157"/>
              <p:cNvCxnSpPr/>
              <p:nvPr/>
            </p:nvCxnSpPr>
            <p:spPr>
              <a:xfrm rot="5400000">
                <a:off x="5996939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2" name="Group 1021"/>
            <p:cNvGrpSpPr/>
            <p:nvPr/>
          </p:nvGrpSpPr>
          <p:grpSpPr>
            <a:xfrm>
              <a:off x="3505200" y="1577340"/>
              <a:ext cx="4114800" cy="2743200"/>
              <a:chOff x="2514600" y="1577340"/>
              <a:chExt cx="4114800" cy="2743200"/>
            </a:xfrm>
          </p:grpSpPr>
          <p:sp>
            <p:nvSpPr>
              <p:cNvPr id="1069" name="Rectangle 1068"/>
              <p:cNvSpPr/>
              <p:nvPr/>
            </p:nvSpPr>
            <p:spPr>
              <a:xfrm>
                <a:off x="2514600" y="1577340"/>
                <a:ext cx="45338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0" name="Rectangle 1069"/>
              <p:cNvSpPr/>
              <p:nvPr/>
            </p:nvSpPr>
            <p:spPr>
              <a:xfrm>
                <a:off x="2514600" y="2057400"/>
                <a:ext cx="917258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1" name="Rectangle 1070"/>
              <p:cNvSpPr/>
              <p:nvPr/>
            </p:nvSpPr>
            <p:spPr>
              <a:xfrm>
                <a:off x="2514601" y="3017520"/>
                <a:ext cx="1830705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2" name="Rectangle 1071"/>
              <p:cNvSpPr/>
              <p:nvPr/>
            </p:nvSpPr>
            <p:spPr>
              <a:xfrm>
                <a:off x="2514601" y="2537460"/>
                <a:ext cx="1826894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3" name="Rectangle 1072"/>
              <p:cNvSpPr/>
              <p:nvPr/>
            </p:nvSpPr>
            <p:spPr>
              <a:xfrm>
                <a:off x="2514600" y="349758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4" name="Rectangle 1073"/>
              <p:cNvSpPr/>
              <p:nvPr/>
            </p:nvSpPr>
            <p:spPr>
              <a:xfrm>
                <a:off x="2514600" y="397764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77" name="Straight Connector 1076"/>
              <p:cNvCxnSpPr/>
              <p:nvPr/>
            </p:nvCxnSpPr>
            <p:spPr>
              <a:xfrm rot="5400000">
                <a:off x="2801303" y="22278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2" name="Straight Connector 1081"/>
              <p:cNvCxnSpPr/>
              <p:nvPr/>
            </p:nvCxnSpPr>
            <p:spPr>
              <a:xfrm rot="5400000">
                <a:off x="2801303" y="27079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Straight Connector 1082"/>
              <p:cNvCxnSpPr/>
              <p:nvPr/>
            </p:nvCxnSpPr>
            <p:spPr>
              <a:xfrm rot="5400000">
                <a:off x="3259456" y="27072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Straight Connector 1083"/>
              <p:cNvCxnSpPr/>
              <p:nvPr/>
            </p:nvCxnSpPr>
            <p:spPr>
              <a:xfrm rot="5400000">
                <a:off x="3716656" y="27079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/>
              <p:cNvCxnSpPr/>
              <p:nvPr/>
            </p:nvCxnSpPr>
            <p:spPr>
              <a:xfrm rot="5400000">
                <a:off x="2801303" y="31880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/>
              <p:cNvCxnSpPr/>
              <p:nvPr/>
            </p:nvCxnSpPr>
            <p:spPr>
              <a:xfrm rot="5400000">
                <a:off x="3259456" y="31873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Straight Connector 1091"/>
              <p:cNvCxnSpPr/>
              <p:nvPr/>
            </p:nvCxnSpPr>
            <p:spPr>
              <a:xfrm rot="5400000">
                <a:off x="3716656" y="31880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Straight Connector 1097"/>
              <p:cNvCxnSpPr/>
              <p:nvPr/>
            </p:nvCxnSpPr>
            <p:spPr>
              <a:xfrm rot="5400000">
                <a:off x="2797492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/>
              <p:cNvCxnSpPr/>
              <p:nvPr/>
            </p:nvCxnSpPr>
            <p:spPr>
              <a:xfrm rot="5400000">
                <a:off x="3255644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/>
              <p:cNvCxnSpPr/>
              <p:nvPr/>
            </p:nvCxnSpPr>
            <p:spPr>
              <a:xfrm rot="5400000">
                <a:off x="3712844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/>
              <p:cNvCxnSpPr/>
              <p:nvPr/>
            </p:nvCxnSpPr>
            <p:spPr>
              <a:xfrm rot="5400000">
                <a:off x="4170997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2" name="Straight Connector 1101"/>
              <p:cNvCxnSpPr/>
              <p:nvPr/>
            </p:nvCxnSpPr>
            <p:spPr>
              <a:xfrm rot="5400000">
                <a:off x="4623433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3" name="Straight Connector 1102"/>
              <p:cNvCxnSpPr/>
              <p:nvPr/>
            </p:nvCxnSpPr>
            <p:spPr>
              <a:xfrm rot="5400000">
                <a:off x="5081586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/>
              <p:cNvCxnSpPr/>
              <p:nvPr/>
            </p:nvCxnSpPr>
            <p:spPr>
              <a:xfrm rot="5400000">
                <a:off x="5538786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Straight Connector 1104"/>
              <p:cNvCxnSpPr/>
              <p:nvPr/>
            </p:nvCxnSpPr>
            <p:spPr>
              <a:xfrm rot="5400000">
                <a:off x="5996939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/>
              <p:cNvCxnSpPr/>
              <p:nvPr/>
            </p:nvCxnSpPr>
            <p:spPr>
              <a:xfrm rot="5400000">
                <a:off x="2797492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Straight Connector 1106"/>
              <p:cNvCxnSpPr/>
              <p:nvPr/>
            </p:nvCxnSpPr>
            <p:spPr>
              <a:xfrm rot="5400000">
                <a:off x="3255644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Straight Connector 1107"/>
              <p:cNvCxnSpPr/>
              <p:nvPr/>
            </p:nvCxnSpPr>
            <p:spPr>
              <a:xfrm rot="5400000">
                <a:off x="3712844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/>
              <p:cNvCxnSpPr/>
              <p:nvPr/>
            </p:nvCxnSpPr>
            <p:spPr>
              <a:xfrm rot="5400000">
                <a:off x="4170997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/>
              <p:cNvCxnSpPr/>
              <p:nvPr/>
            </p:nvCxnSpPr>
            <p:spPr>
              <a:xfrm rot="5400000">
                <a:off x="4623433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/>
              <p:cNvCxnSpPr/>
              <p:nvPr/>
            </p:nvCxnSpPr>
            <p:spPr>
              <a:xfrm rot="5400000">
                <a:off x="5081586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Straight Connector 1111"/>
              <p:cNvCxnSpPr/>
              <p:nvPr/>
            </p:nvCxnSpPr>
            <p:spPr>
              <a:xfrm rot="5400000">
                <a:off x="5538786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Straight Connector 1112"/>
              <p:cNvCxnSpPr/>
              <p:nvPr/>
            </p:nvCxnSpPr>
            <p:spPr>
              <a:xfrm rot="5400000">
                <a:off x="5996939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3" name="Group 1022"/>
            <p:cNvGrpSpPr/>
            <p:nvPr/>
          </p:nvGrpSpPr>
          <p:grpSpPr>
            <a:xfrm>
              <a:off x="3429000" y="1645920"/>
              <a:ext cx="4114800" cy="2743200"/>
              <a:chOff x="2590800" y="1645920"/>
              <a:chExt cx="4114800" cy="2743200"/>
            </a:xfrm>
          </p:grpSpPr>
          <p:sp>
            <p:nvSpPr>
              <p:cNvPr id="1024" name="Rectangle 1023"/>
              <p:cNvSpPr/>
              <p:nvPr/>
            </p:nvSpPr>
            <p:spPr>
              <a:xfrm>
                <a:off x="2590800" y="1645920"/>
                <a:ext cx="45338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" name="Rectangle 1024"/>
              <p:cNvSpPr/>
              <p:nvPr/>
            </p:nvSpPr>
            <p:spPr>
              <a:xfrm>
                <a:off x="2590800" y="2125980"/>
                <a:ext cx="917258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" name="Rectangle 1025"/>
              <p:cNvSpPr/>
              <p:nvPr/>
            </p:nvSpPr>
            <p:spPr>
              <a:xfrm>
                <a:off x="2590800" y="308610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" name="Rectangle 1026"/>
              <p:cNvSpPr/>
              <p:nvPr/>
            </p:nvSpPr>
            <p:spPr>
              <a:xfrm>
                <a:off x="2590800" y="260604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" name="Rectangle 1027"/>
              <p:cNvSpPr/>
              <p:nvPr/>
            </p:nvSpPr>
            <p:spPr>
              <a:xfrm>
                <a:off x="2590800" y="356616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" name="Rectangle 1028"/>
              <p:cNvSpPr/>
              <p:nvPr/>
            </p:nvSpPr>
            <p:spPr>
              <a:xfrm>
                <a:off x="2590800" y="404622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 rot="5400000">
                <a:off x="2877503" y="22964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rot="5400000">
                <a:off x="2877503" y="27765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rot="5400000">
                <a:off x="3335656" y="27758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rot="5400000">
                <a:off x="3792856" y="27765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Straight Connector 1044"/>
              <p:cNvCxnSpPr/>
              <p:nvPr/>
            </p:nvCxnSpPr>
            <p:spPr>
              <a:xfrm rot="5400000">
                <a:off x="2877503" y="32565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Straight Connector 1045"/>
              <p:cNvCxnSpPr/>
              <p:nvPr/>
            </p:nvCxnSpPr>
            <p:spPr>
              <a:xfrm rot="5400000">
                <a:off x="3335656" y="32558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7" name="Straight Connector 1046"/>
              <p:cNvCxnSpPr/>
              <p:nvPr/>
            </p:nvCxnSpPr>
            <p:spPr>
              <a:xfrm rot="5400000">
                <a:off x="3792856" y="32565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3" name="Straight Connector 1052"/>
              <p:cNvCxnSpPr/>
              <p:nvPr/>
            </p:nvCxnSpPr>
            <p:spPr>
              <a:xfrm rot="5400000">
                <a:off x="2873692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Straight Connector 1053"/>
              <p:cNvCxnSpPr/>
              <p:nvPr/>
            </p:nvCxnSpPr>
            <p:spPr>
              <a:xfrm rot="5400000">
                <a:off x="3331844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Straight Connector 1054"/>
              <p:cNvCxnSpPr/>
              <p:nvPr/>
            </p:nvCxnSpPr>
            <p:spPr>
              <a:xfrm rot="5400000">
                <a:off x="3789044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Connector 1055"/>
              <p:cNvCxnSpPr/>
              <p:nvPr/>
            </p:nvCxnSpPr>
            <p:spPr>
              <a:xfrm rot="5400000">
                <a:off x="4247197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Connector 1056"/>
              <p:cNvCxnSpPr/>
              <p:nvPr/>
            </p:nvCxnSpPr>
            <p:spPr>
              <a:xfrm rot="5400000">
                <a:off x="4699633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Connector 1057"/>
              <p:cNvCxnSpPr/>
              <p:nvPr/>
            </p:nvCxnSpPr>
            <p:spPr>
              <a:xfrm rot="5400000">
                <a:off x="5157786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Connector 1058"/>
              <p:cNvCxnSpPr/>
              <p:nvPr/>
            </p:nvCxnSpPr>
            <p:spPr>
              <a:xfrm rot="5400000">
                <a:off x="5614986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Straight Connector 1059"/>
              <p:cNvCxnSpPr/>
              <p:nvPr/>
            </p:nvCxnSpPr>
            <p:spPr>
              <a:xfrm rot="5400000">
                <a:off x="6073139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1" name="Straight Connector 1060"/>
              <p:cNvCxnSpPr/>
              <p:nvPr/>
            </p:nvCxnSpPr>
            <p:spPr>
              <a:xfrm rot="5400000">
                <a:off x="2873692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2" name="Straight Connector 1061"/>
              <p:cNvCxnSpPr/>
              <p:nvPr/>
            </p:nvCxnSpPr>
            <p:spPr>
              <a:xfrm rot="5400000">
                <a:off x="3331844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Straight Connector 1062"/>
              <p:cNvCxnSpPr/>
              <p:nvPr/>
            </p:nvCxnSpPr>
            <p:spPr>
              <a:xfrm rot="5400000">
                <a:off x="3789044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4" name="Straight Connector 1063"/>
              <p:cNvCxnSpPr/>
              <p:nvPr/>
            </p:nvCxnSpPr>
            <p:spPr>
              <a:xfrm rot="5400000">
                <a:off x="4247197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Straight Connector 1064"/>
              <p:cNvCxnSpPr/>
              <p:nvPr/>
            </p:nvCxnSpPr>
            <p:spPr>
              <a:xfrm rot="5400000">
                <a:off x="4699633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Straight Connector 1065"/>
              <p:cNvCxnSpPr/>
              <p:nvPr/>
            </p:nvCxnSpPr>
            <p:spPr>
              <a:xfrm rot="5400000">
                <a:off x="5157786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Straight Connector 1066"/>
              <p:cNvCxnSpPr/>
              <p:nvPr/>
            </p:nvCxnSpPr>
            <p:spPr>
              <a:xfrm rot="5400000">
                <a:off x="5614986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Straight Connector 1067"/>
              <p:cNvCxnSpPr/>
              <p:nvPr/>
            </p:nvCxnSpPr>
            <p:spPr>
              <a:xfrm rot="5400000">
                <a:off x="6073139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9" name="Group 1248"/>
          <p:cNvGrpSpPr/>
          <p:nvPr/>
        </p:nvGrpSpPr>
        <p:grpSpPr>
          <a:xfrm>
            <a:off x="1714500" y="1535733"/>
            <a:ext cx="3429000" cy="2286000"/>
            <a:chOff x="6705600" y="1714500"/>
            <a:chExt cx="4114800" cy="2743200"/>
          </a:xfrm>
        </p:grpSpPr>
        <p:sp>
          <p:nvSpPr>
            <p:cNvPr id="1250" name="Rectangle 1249"/>
            <p:cNvSpPr/>
            <p:nvPr/>
          </p:nvSpPr>
          <p:spPr>
            <a:xfrm>
              <a:off x="6705600" y="1714500"/>
              <a:ext cx="459106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1" name="Rectangle 1250"/>
            <p:cNvSpPr/>
            <p:nvPr/>
          </p:nvSpPr>
          <p:spPr>
            <a:xfrm>
              <a:off x="6705600" y="2194560"/>
              <a:ext cx="911542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2" name="Rectangle 1251"/>
            <p:cNvSpPr/>
            <p:nvPr/>
          </p:nvSpPr>
          <p:spPr>
            <a:xfrm>
              <a:off x="6705600" y="3154680"/>
              <a:ext cx="1826894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3" name="Rectangle 1252"/>
            <p:cNvSpPr/>
            <p:nvPr/>
          </p:nvSpPr>
          <p:spPr>
            <a:xfrm>
              <a:off x="6705600" y="2674620"/>
              <a:ext cx="1832611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4" name="Rectangle 1253"/>
            <p:cNvSpPr/>
            <p:nvPr/>
          </p:nvSpPr>
          <p:spPr>
            <a:xfrm>
              <a:off x="6705600" y="3634740"/>
              <a:ext cx="4114800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5" name="Rectangle 1254"/>
            <p:cNvSpPr/>
            <p:nvPr/>
          </p:nvSpPr>
          <p:spPr>
            <a:xfrm>
              <a:off x="6705600" y="4114800"/>
              <a:ext cx="4114800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58" name="Straight Connector 1257"/>
            <p:cNvCxnSpPr/>
            <p:nvPr/>
          </p:nvCxnSpPr>
          <p:spPr>
            <a:xfrm rot="5400000">
              <a:off x="6992303" y="236505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3" name="Straight Connector 1262"/>
            <p:cNvCxnSpPr/>
            <p:nvPr/>
          </p:nvCxnSpPr>
          <p:spPr>
            <a:xfrm rot="5400000">
              <a:off x="6992303" y="284511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4" name="Straight Connector 1263"/>
            <p:cNvCxnSpPr/>
            <p:nvPr/>
          </p:nvCxnSpPr>
          <p:spPr>
            <a:xfrm rot="5400000">
              <a:off x="7450456" y="284440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5" name="Straight Connector 1264"/>
            <p:cNvCxnSpPr/>
            <p:nvPr/>
          </p:nvCxnSpPr>
          <p:spPr>
            <a:xfrm rot="5400000">
              <a:off x="7907656" y="284511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1" name="Straight Connector 1270"/>
            <p:cNvCxnSpPr/>
            <p:nvPr/>
          </p:nvCxnSpPr>
          <p:spPr>
            <a:xfrm rot="5400000">
              <a:off x="6992303" y="332517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Straight Connector 1271"/>
            <p:cNvCxnSpPr/>
            <p:nvPr/>
          </p:nvCxnSpPr>
          <p:spPr>
            <a:xfrm rot="5400000">
              <a:off x="7450456" y="332446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3" name="Straight Connector 1272"/>
            <p:cNvCxnSpPr/>
            <p:nvPr/>
          </p:nvCxnSpPr>
          <p:spPr>
            <a:xfrm rot="5400000">
              <a:off x="7907656" y="332517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9" name="Straight Connector 1278"/>
            <p:cNvCxnSpPr/>
            <p:nvPr/>
          </p:nvCxnSpPr>
          <p:spPr>
            <a:xfrm rot="5400000">
              <a:off x="6988492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0" name="Straight Connector 1279"/>
            <p:cNvCxnSpPr/>
            <p:nvPr/>
          </p:nvCxnSpPr>
          <p:spPr>
            <a:xfrm rot="5400000">
              <a:off x="7446644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1" name="Straight Connector 1280"/>
            <p:cNvCxnSpPr/>
            <p:nvPr/>
          </p:nvCxnSpPr>
          <p:spPr>
            <a:xfrm rot="5400000">
              <a:off x="7903844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/>
            <p:cNvCxnSpPr/>
            <p:nvPr/>
          </p:nvCxnSpPr>
          <p:spPr>
            <a:xfrm rot="5400000">
              <a:off x="8361997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3" name="Straight Connector 1282"/>
            <p:cNvCxnSpPr/>
            <p:nvPr/>
          </p:nvCxnSpPr>
          <p:spPr>
            <a:xfrm rot="5400000">
              <a:off x="8814433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/>
            <p:cNvCxnSpPr/>
            <p:nvPr/>
          </p:nvCxnSpPr>
          <p:spPr>
            <a:xfrm rot="5400000">
              <a:off x="9272586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/>
            <p:cNvCxnSpPr/>
            <p:nvPr/>
          </p:nvCxnSpPr>
          <p:spPr>
            <a:xfrm rot="5400000">
              <a:off x="9729786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/>
            <p:cNvCxnSpPr/>
            <p:nvPr/>
          </p:nvCxnSpPr>
          <p:spPr>
            <a:xfrm rot="5400000">
              <a:off x="10187939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/>
            <p:cNvCxnSpPr/>
            <p:nvPr/>
          </p:nvCxnSpPr>
          <p:spPr>
            <a:xfrm rot="5400000">
              <a:off x="6988492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/>
            <p:cNvCxnSpPr/>
            <p:nvPr/>
          </p:nvCxnSpPr>
          <p:spPr>
            <a:xfrm rot="5400000">
              <a:off x="7446644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/>
            <p:cNvCxnSpPr/>
            <p:nvPr/>
          </p:nvCxnSpPr>
          <p:spPr>
            <a:xfrm rot="5400000">
              <a:off x="7903844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/>
            <p:cNvCxnSpPr/>
            <p:nvPr/>
          </p:nvCxnSpPr>
          <p:spPr>
            <a:xfrm rot="5400000">
              <a:off x="8361997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/>
            <p:cNvCxnSpPr/>
            <p:nvPr/>
          </p:nvCxnSpPr>
          <p:spPr>
            <a:xfrm rot="5400000">
              <a:off x="8814433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/>
            <p:cNvCxnSpPr/>
            <p:nvPr/>
          </p:nvCxnSpPr>
          <p:spPr>
            <a:xfrm rot="5400000">
              <a:off x="9272586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/>
            <p:cNvCxnSpPr/>
            <p:nvPr/>
          </p:nvCxnSpPr>
          <p:spPr>
            <a:xfrm rot="5400000">
              <a:off x="9729786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/>
            <p:cNvCxnSpPr/>
            <p:nvPr/>
          </p:nvCxnSpPr>
          <p:spPr>
            <a:xfrm rot="5400000">
              <a:off x="10187939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97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GPU Traversals: Flat &amp; Level-Synchronous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46624" y="1518803"/>
            <a:ext cx="121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venir Light"/>
                <a:cs typeface="Avenir Light"/>
              </a:rPr>
              <a:t>level 1</a:t>
            </a:r>
            <a:endParaRPr lang="en-US" sz="2400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grpSp>
        <p:nvGrpSpPr>
          <p:cNvPr id="890" name="Group 889"/>
          <p:cNvGrpSpPr/>
          <p:nvPr/>
        </p:nvGrpSpPr>
        <p:grpSpPr>
          <a:xfrm>
            <a:off x="1752600" y="1601350"/>
            <a:ext cx="609600" cy="571500"/>
            <a:chOff x="1752600" y="1981200"/>
            <a:chExt cx="609600" cy="762000"/>
          </a:xfrm>
          <a:solidFill>
            <a:schemeClr val="tx2">
              <a:lumMod val="20000"/>
              <a:lumOff val="80000"/>
            </a:schemeClr>
          </a:solidFill>
          <a:effectLst/>
        </p:grpSpPr>
        <p:sp>
          <p:nvSpPr>
            <p:cNvPr id="98" name="Oval 97"/>
            <p:cNvSpPr/>
            <p:nvPr/>
          </p:nvSpPr>
          <p:spPr>
            <a:xfrm>
              <a:off x="1752600" y="1981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752600" y="25146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2133600" y="25146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5" name="Straight Connector 164"/>
            <p:cNvCxnSpPr>
              <a:stCxn id="98" idx="4"/>
              <a:endCxn id="138" idx="0"/>
            </p:cNvCxnSpPr>
            <p:nvPr/>
          </p:nvCxnSpPr>
          <p:spPr>
            <a:xfrm rot="5400000">
              <a:off x="1714500" y="23622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68" name="Straight Connector 167"/>
            <p:cNvCxnSpPr>
              <a:endCxn id="139" idx="0"/>
            </p:cNvCxnSpPr>
            <p:nvPr/>
          </p:nvCxnSpPr>
          <p:spPr>
            <a:xfrm>
              <a:off x="1867694" y="2209800"/>
              <a:ext cx="380206" cy="304800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891" name="Group 890"/>
          <p:cNvGrpSpPr/>
          <p:nvPr/>
        </p:nvGrpSpPr>
        <p:grpSpPr>
          <a:xfrm>
            <a:off x="1752600" y="2182473"/>
            <a:ext cx="1371600" cy="790480"/>
            <a:chOff x="1752600" y="2756027"/>
            <a:chExt cx="1371600" cy="1053973"/>
          </a:xfrm>
          <a:solidFill>
            <a:schemeClr val="tx2">
              <a:lumMod val="20000"/>
              <a:lumOff val="80000"/>
            </a:schemeClr>
          </a:solidFill>
          <a:effectLst/>
        </p:grpSpPr>
        <p:sp>
          <p:nvSpPr>
            <p:cNvPr id="140" name="Oval 139"/>
            <p:cNvSpPr/>
            <p:nvPr/>
          </p:nvSpPr>
          <p:spPr>
            <a:xfrm>
              <a:off x="1752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133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2514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2895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2133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2514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2895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0" name="Straight Connector 169"/>
            <p:cNvCxnSpPr>
              <a:stCxn id="138" idx="4"/>
              <a:endCxn id="140" idx="0"/>
            </p:cNvCxnSpPr>
            <p:nvPr/>
          </p:nvCxnSpPr>
          <p:spPr>
            <a:xfrm>
              <a:off x="1866900" y="2756027"/>
              <a:ext cx="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2" name="Straight Connector 171"/>
            <p:cNvCxnSpPr>
              <a:stCxn id="139" idx="4"/>
              <a:endCxn id="142" idx="0"/>
            </p:cNvCxnSpPr>
            <p:nvPr/>
          </p:nvCxnSpPr>
          <p:spPr>
            <a:xfrm>
              <a:off x="2247900" y="2756027"/>
              <a:ext cx="38100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4" name="Straight Connector 173"/>
            <p:cNvCxnSpPr>
              <a:stCxn id="138" idx="4"/>
              <a:endCxn id="141" idx="0"/>
            </p:cNvCxnSpPr>
            <p:nvPr/>
          </p:nvCxnSpPr>
          <p:spPr>
            <a:xfrm>
              <a:off x="1866900" y="2756027"/>
              <a:ext cx="38100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6" name="Straight Connector 175"/>
            <p:cNvCxnSpPr>
              <a:stCxn id="139" idx="4"/>
              <a:endCxn id="143" idx="0"/>
            </p:cNvCxnSpPr>
            <p:nvPr/>
          </p:nvCxnSpPr>
          <p:spPr>
            <a:xfrm>
              <a:off x="2247900" y="2756027"/>
              <a:ext cx="76200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8" name="Straight Connector 177"/>
            <p:cNvCxnSpPr>
              <a:stCxn id="140" idx="4"/>
              <a:endCxn id="144" idx="0"/>
            </p:cNvCxnSpPr>
            <p:nvPr/>
          </p:nvCxnSpPr>
          <p:spPr>
            <a:xfrm rot="5400000">
              <a:off x="1714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0" name="Straight Connector 179"/>
            <p:cNvCxnSpPr>
              <a:stCxn id="141" idx="4"/>
              <a:endCxn id="145" idx="0"/>
            </p:cNvCxnSpPr>
            <p:nvPr/>
          </p:nvCxnSpPr>
          <p:spPr>
            <a:xfrm rot="5400000">
              <a:off x="2095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2" name="Straight Connector 181"/>
            <p:cNvCxnSpPr>
              <a:stCxn id="142" idx="4"/>
              <a:endCxn id="146" idx="0"/>
            </p:cNvCxnSpPr>
            <p:nvPr/>
          </p:nvCxnSpPr>
          <p:spPr>
            <a:xfrm rot="5400000">
              <a:off x="2476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4" name="Straight Connector 183"/>
            <p:cNvCxnSpPr>
              <a:stCxn id="143" idx="4"/>
              <a:endCxn id="147" idx="0"/>
            </p:cNvCxnSpPr>
            <p:nvPr/>
          </p:nvCxnSpPr>
          <p:spPr>
            <a:xfrm rot="5400000">
              <a:off x="2857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892" name="Group 891"/>
          <p:cNvGrpSpPr/>
          <p:nvPr/>
        </p:nvGrpSpPr>
        <p:grpSpPr>
          <a:xfrm>
            <a:off x="1752600" y="2982574"/>
            <a:ext cx="1371600" cy="790478"/>
            <a:chOff x="1752600" y="3822829"/>
            <a:chExt cx="1371600" cy="1053971"/>
          </a:xfrm>
          <a:solidFill>
            <a:schemeClr val="tx2">
              <a:lumMod val="20000"/>
              <a:lumOff val="80000"/>
            </a:schemeClr>
          </a:solidFill>
          <a:effectLst/>
        </p:grpSpPr>
        <p:sp>
          <p:nvSpPr>
            <p:cNvPr id="148" name="Oval 147"/>
            <p:cNvSpPr/>
            <p:nvPr/>
          </p:nvSpPr>
          <p:spPr>
            <a:xfrm>
              <a:off x="1752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2133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2514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2895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752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2133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2514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2895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6" name="Straight Connector 185"/>
            <p:cNvCxnSpPr>
              <a:stCxn id="144" idx="4"/>
              <a:endCxn id="148" idx="0"/>
            </p:cNvCxnSpPr>
            <p:nvPr/>
          </p:nvCxnSpPr>
          <p:spPr>
            <a:xfrm>
              <a:off x="1866900" y="3822829"/>
              <a:ext cx="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8" name="Straight Connector 187"/>
            <p:cNvCxnSpPr>
              <a:stCxn id="145" idx="4"/>
              <a:endCxn id="150" idx="0"/>
            </p:cNvCxnSpPr>
            <p:nvPr/>
          </p:nvCxnSpPr>
          <p:spPr>
            <a:xfrm>
              <a:off x="2247900" y="3822829"/>
              <a:ext cx="38100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0" name="Straight Connector 199"/>
            <p:cNvCxnSpPr>
              <a:stCxn id="144" idx="4"/>
              <a:endCxn id="149" idx="0"/>
            </p:cNvCxnSpPr>
            <p:nvPr/>
          </p:nvCxnSpPr>
          <p:spPr>
            <a:xfrm>
              <a:off x="1866900" y="3822829"/>
              <a:ext cx="38100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2" name="Straight Connector 201"/>
            <p:cNvCxnSpPr>
              <a:stCxn id="145" idx="4"/>
              <a:endCxn id="151" idx="0"/>
            </p:cNvCxnSpPr>
            <p:nvPr/>
          </p:nvCxnSpPr>
          <p:spPr>
            <a:xfrm>
              <a:off x="2247900" y="3822829"/>
              <a:ext cx="76200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14" name="Straight Connector 213"/>
            <p:cNvCxnSpPr>
              <a:stCxn id="148" idx="4"/>
              <a:endCxn id="152" idx="0"/>
            </p:cNvCxnSpPr>
            <p:nvPr/>
          </p:nvCxnSpPr>
          <p:spPr>
            <a:xfrm rot="5400000">
              <a:off x="1714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16" name="Straight Connector 215"/>
            <p:cNvCxnSpPr>
              <a:stCxn id="149" idx="4"/>
              <a:endCxn id="153" idx="0"/>
            </p:cNvCxnSpPr>
            <p:nvPr/>
          </p:nvCxnSpPr>
          <p:spPr>
            <a:xfrm rot="5400000">
              <a:off x="2095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18" name="Straight Connector 217"/>
            <p:cNvCxnSpPr>
              <a:stCxn id="150" idx="4"/>
              <a:endCxn id="154" idx="0"/>
            </p:cNvCxnSpPr>
            <p:nvPr/>
          </p:nvCxnSpPr>
          <p:spPr>
            <a:xfrm rot="5400000">
              <a:off x="2476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20" name="Straight Connector 219"/>
            <p:cNvCxnSpPr>
              <a:stCxn id="151" idx="4"/>
              <a:endCxn id="155" idx="0"/>
            </p:cNvCxnSpPr>
            <p:nvPr/>
          </p:nvCxnSpPr>
          <p:spPr>
            <a:xfrm rot="5400000">
              <a:off x="2857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628900" y="2982574"/>
            <a:ext cx="2436018" cy="790478"/>
            <a:chOff x="3154680" y="3440546"/>
            <a:chExt cx="2923222" cy="948574"/>
          </a:xfrm>
          <a:solidFill>
            <a:schemeClr val="tx2">
              <a:lumMod val="20000"/>
              <a:lumOff val="80000"/>
            </a:schemeClr>
          </a:solidFill>
          <a:effectLst/>
        </p:grpSpPr>
        <p:grpSp>
          <p:nvGrpSpPr>
            <p:cNvPr id="893" name="Group 892"/>
            <p:cNvGrpSpPr/>
            <p:nvPr/>
          </p:nvGrpSpPr>
          <p:grpSpPr>
            <a:xfrm>
              <a:off x="3154680" y="3440546"/>
              <a:ext cx="2423160" cy="948574"/>
              <a:chOff x="2628900" y="3822829"/>
              <a:chExt cx="2019300" cy="1053971"/>
            </a:xfrm>
            <a:grpFill/>
          </p:grpSpPr>
          <p:sp>
            <p:nvSpPr>
              <p:cNvPr id="156" name="Oval 155"/>
              <p:cNvSpPr/>
              <p:nvPr/>
            </p:nvSpPr>
            <p:spPr>
              <a:xfrm>
                <a:off x="3276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3657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4038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4419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276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657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038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419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6" name="Straight Connector 205"/>
              <p:cNvCxnSpPr>
                <a:stCxn id="146" idx="4"/>
                <a:endCxn id="156" idx="0"/>
              </p:cNvCxnSpPr>
              <p:nvPr/>
            </p:nvCxnSpPr>
            <p:spPr>
              <a:xfrm>
                <a:off x="2628900" y="3822829"/>
                <a:ext cx="762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08" name="Straight Connector 207"/>
              <p:cNvCxnSpPr>
                <a:stCxn id="146" idx="4"/>
                <a:endCxn id="157" idx="0"/>
              </p:cNvCxnSpPr>
              <p:nvPr/>
            </p:nvCxnSpPr>
            <p:spPr>
              <a:xfrm>
                <a:off x="2628900" y="3822829"/>
                <a:ext cx="1143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10" name="Straight Connector 209"/>
              <p:cNvCxnSpPr>
                <a:stCxn id="147" idx="4"/>
                <a:endCxn id="158" idx="0"/>
              </p:cNvCxnSpPr>
              <p:nvPr/>
            </p:nvCxnSpPr>
            <p:spPr>
              <a:xfrm>
                <a:off x="3009900" y="3822829"/>
                <a:ext cx="1143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12" name="Straight Connector 211"/>
              <p:cNvCxnSpPr>
                <a:stCxn id="147" idx="4"/>
                <a:endCxn id="159" idx="0"/>
              </p:cNvCxnSpPr>
              <p:nvPr/>
            </p:nvCxnSpPr>
            <p:spPr>
              <a:xfrm>
                <a:off x="3009900" y="3822829"/>
                <a:ext cx="1524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2" name="Straight Connector 221"/>
              <p:cNvCxnSpPr>
                <a:stCxn id="156" idx="4"/>
                <a:endCxn id="160" idx="0"/>
              </p:cNvCxnSpPr>
              <p:nvPr/>
            </p:nvCxnSpPr>
            <p:spPr>
              <a:xfrm rot="5400000">
                <a:off x="3238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4" name="Straight Connector 223"/>
              <p:cNvCxnSpPr>
                <a:stCxn id="157" idx="4"/>
                <a:endCxn id="161" idx="0"/>
              </p:cNvCxnSpPr>
              <p:nvPr/>
            </p:nvCxnSpPr>
            <p:spPr>
              <a:xfrm rot="5400000">
                <a:off x="3619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6" name="Straight Connector 225"/>
              <p:cNvCxnSpPr>
                <a:stCxn id="158" idx="4"/>
                <a:endCxn id="162" idx="0"/>
              </p:cNvCxnSpPr>
              <p:nvPr/>
            </p:nvCxnSpPr>
            <p:spPr>
              <a:xfrm rot="5400000">
                <a:off x="4000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8" name="Straight Connector 227"/>
              <p:cNvCxnSpPr>
                <a:stCxn id="159" idx="4"/>
                <a:endCxn id="163" idx="0"/>
              </p:cNvCxnSpPr>
              <p:nvPr/>
            </p:nvCxnSpPr>
            <p:spPr>
              <a:xfrm rot="5400000">
                <a:off x="4381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1296" name="Oval 1295"/>
            <p:cNvSpPr/>
            <p:nvPr/>
          </p:nvSpPr>
          <p:spPr>
            <a:xfrm>
              <a:off x="5801676" y="3698735"/>
              <a:ext cx="274320" cy="20574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97" name="Oval 1296"/>
            <p:cNvSpPr/>
            <p:nvPr/>
          </p:nvSpPr>
          <p:spPr>
            <a:xfrm>
              <a:off x="5803582" y="4181142"/>
              <a:ext cx="274320" cy="20574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98" name="Straight Connector 1297"/>
            <p:cNvCxnSpPr>
              <a:stCxn id="1296" idx="4"/>
              <a:endCxn id="1297" idx="0"/>
            </p:cNvCxnSpPr>
            <p:nvPr/>
          </p:nvCxnSpPr>
          <p:spPr>
            <a:xfrm>
              <a:off x="5938836" y="3904475"/>
              <a:ext cx="1906" cy="276667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299" name="Straight Connector 1298"/>
            <p:cNvCxnSpPr>
              <a:stCxn id="1296" idx="0"/>
              <a:endCxn id="147" idx="4"/>
            </p:cNvCxnSpPr>
            <p:nvPr/>
          </p:nvCxnSpPr>
          <p:spPr>
            <a:xfrm flipH="1" flipV="1">
              <a:off x="3611880" y="3440546"/>
              <a:ext cx="2326956" cy="258189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10" name="TextBox 9"/>
          <p:cNvSpPr txBox="1"/>
          <p:nvPr/>
        </p:nvSpPr>
        <p:spPr bwMode="auto">
          <a:xfrm>
            <a:off x="2605890" y="3948289"/>
            <a:ext cx="3322639" cy="46166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Tree</a:t>
            </a:r>
          </a:p>
        </p:txBody>
      </p:sp>
      <p:sp>
        <p:nvSpPr>
          <p:cNvPr id="1301" name="TextBox 1300"/>
          <p:cNvSpPr txBox="1"/>
          <p:nvPr/>
        </p:nvSpPr>
        <p:spPr>
          <a:xfrm>
            <a:off x="-169333" y="3449757"/>
            <a:ext cx="215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venir Light"/>
                <a:cs typeface="Avenir Light"/>
              </a:rPr>
              <a:t>level </a:t>
            </a:r>
            <a:r>
              <a:rPr lang="en-US" sz="2400" i="1" dirty="0" smtClean="0">
                <a:solidFill>
                  <a:srgbClr val="008000"/>
                </a:solidFill>
                <a:latin typeface="Avenir Light"/>
                <a:cs typeface="Avenir Light"/>
              </a:rPr>
              <a:t>n</a:t>
            </a:r>
            <a:endParaRPr lang="en-US" sz="2400" i="1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265774" y="1080887"/>
            <a:ext cx="702733" cy="58477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48616" y="684433"/>
            <a:ext cx="1131169" cy="861470"/>
            <a:chOff x="1858330" y="682779"/>
            <a:chExt cx="1357403" cy="1033764"/>
          </a:xfrm>
        </p:grpSpPr>
        <p:sp>
          <p:nvSpPr>
            <p:cNvPr id="1302" name="TextBox 1301"/>
            <p:cNvSpPr txBox="1"/>
            <p:nvPr/>
          </p:nvSpPr>
          <p:spPr bwMode="auto">
            <a:xfrm>
              <a:off x="1858330" y="1014812"/>
              <a:ext cx="843280" cy="7017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4"/>
                  </a:solidFill>
                  <a:latin typeface="Tahoma" pitchFamily="34" charset="0"/>
                  <a:cs typeface="Tahoma" pitchFamily="34" charset="0"/>
                </a:rPr>
                <a:t>h</a:t>
              </a:r>
            </a:p>
          </p:txBody>
        </p:sp>
        <p:sp>
          <p:nvSpPr>
            <p:cNvPr id="1303" name="TextBox 1302"/>
            <p:cNvSpPr txBox="1"/>
            <p:nvPr/>
          </p:nvSpPr>
          <p:spPr bwMode="auto">
            <a:xfrm>
              <a:off x="2107262" y="846075"/>
              <a:ext cx="843280" cy="7017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4"/>
                  </a:solidFill>
                  <a:latin typeface="Tahoma" pitchFamily="34" charset="0"/>
                  <a:cs typeface="Tahoma" pitchFamily="34" charset="0"/>
                </a:rPr>
                <a:t>x</a:t>
              </a:r>
            </a:p>
          </p:txBody>
        </p:sp>
        <p:sp>
          <p:nvSpPr>
            <p:cNvPr id="1304" name="TextBox 1303"/>
            <p:cNvSpPr txBox="1"/>
            <p:nvPr/>
          </p:nvSpPr>
          <p:spPr bwMode="auto">
            <a:xfrm>
              <a:off x="2372453" y="682779"/>
              <a:ext cx="843280" cy="7017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4"/>
                  </a:solidFill>
                  <a:latin typeface="Tahoma" pitchFamily="34" charset="0"/>
                  <a:cs typeface="Tahoma" pitchFamily="34" charset="0"/>
                </a:rPr>
                <a:t>y</a:t>
              </a:r>
            </a:p>
          </p:txBody>
        </p:sp>
      </p:grpSp>
      <p:sp>
        <p:nvSpPr>
          <p:cNvPr id="16" name="Rectangular Callout 15"/>
          <p:cNvSpPr/>
          <p:nvPr/>
        </p:nvSpPr>
        <p:spPr bwMode="auto">
          <a:xfrm>
            <a:off x="5774213" y="2839042"/>
            <a:ext cx="2912588" cy="982094"/>
          </a:xfrm>
          <a:prstGeom prst="wedgeRectCallout">
            <a:avLst>
              <a:gd name="adj1" fmla="val -67407"/>
              <a:gd name="adj2" fmla="val -9573"/>
            </a:avLst>
          </a:prstGeom>
          <a:ln>
            <a:solidFill>
              <a:srgbClr val="FF0000"/>
            </a:solidFill>
            <a:headEnd type="oval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8750" algn="l"/>
                <a:tab pos="1757363" algn="l"/>
                <a:tab pos="3357563" algn="l"/>
                <a:tab pos="4956175" algn="l"/>
                <a:tab pos="6553200" algn="l"/>
              </a:tabLst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rPr>
              <a:t>Nodes in arrays</a:t>
            </a:r>
            <a:b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Avenir Light"/>
                <a:ea typeface="Tahoma" pitchFamily="34" charset="0"/>
                <a:cs typeface="Avenir Light"/>
                <a:sym typeface="Myriad Set Text" charset="0"/>
              </a:rPr>
              <a:t>flat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venir Light"/>
              <a:ea typeface="Tahoma" pitchFamily="34" charset="0"/>
              <a:cs typeface="Avenir Light"/>
              <a:sym typeface="Myriad Set Text" charset="0"/>
            </a:endParaRPr>
          </a:p>
        </p:txBody>
      </p:sp>
      <p:sp>
        <p:nvSpPr>
          <p:cNvPr id="1305" name="Rectangular Callout 1304"/>
          <p:cNvSpPr/>
          <p:nvPr/>
        </p:nvSpPr>
        <p:spPr bwMode="auto">
          <a:xfrm>
            <a:off x="3241677" y="902295"/>
            <a:ext cx="3197224" cy="471055"/>
          </a:xfrm>
          <a:prstGeom prst="wedgeRectCallout">
            <a:avLst>
              <a:gd name="adj1" fmla="val -88973"/>
              <a:gd name="adj2" fmla="val 9399"/>
            </a:avLst>
          </a:prstGeom>
          <a:ln>
            <a:solidFill>
              <a:schemeClr val="accent4"/>
            </a:solidFill>
            <a:headEnd type="oval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8750" algn="l"/>
                <a:tab pos="1757363" algn="l"/>
                <a:tab pos="3357563" algn="l"/>
                <a:tab pos="4956175" algn="l"/>
                <a:tab pos="6553200" algn="l"/>
              </a:tabLst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8064A2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rPr>
              <a:t>Array per attribute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816900" y="4356749"/>
            <a:ext cx="8128660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  <a:latin typeface="Avenir Black"/>
                <a:cs typeface="Avenir Black"/>
              </a:rPr>
              <a:t>Compiler handles transform of code &amp;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9259E-7 2.05346E-6 L -5.09259E-7 -0.07402 " pathEditMode="relative" ptsTypes="AA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8148E-7 -0.07408 L -6.48148E-7 -0.1512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8148E-7 -0.15124 L 0.00015 -0.3845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305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More Scalable Designs</a:t>
            </a:r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092200"/>
            <a:ext cx="2717800" cy="1880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00" y="1185746"/>
            <a:ext cx="2931198" cy="1787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700" y="3535636"/>
            <a:ext cx="3352800" cy="1458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00" y="762000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Immens</a:t>
            </a:r>
            <a:r>
              <a:rPr lang="en-US" dirty="0" smtClean="0"/>
              <a:t> (Stanford)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32100" y="768350"/>
            <a:ext cx="2931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Nanocubes</a:t>
            </a:r>
            <a:r>
              <a:rPr lang="en-US" dirty="0" smtClean="0"/>
              <a:t> (AT&amp;T)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100" y="1185746"/>
            <a:ext cx="3073400" cy="1810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0100" y="807482"/>
            <a:ext cx="30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MapD</a:t>
            </a:r>
            <a:r>
              <a:rPr lang="en-US" dirty="0" smtClean="0"/>
              <a:t> (MIT)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98" y="3442963"/>
            <a:ext cx="3190202" cy="1500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7800" y="3118222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 Rendering (Continuum)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00700" y="3118222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Synerscope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7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28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5274" y="2571129"/>
            <a:ext cx="8293453" cy="2196135"/>
            <a:chOff x="188401" y="2571129"/>
            <a:chExt cx="8293453" cy="21961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9274" y="2571130"/>
              <a:ext cx="2168592" cy="21736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401" y="2571129"/>
              <a:ext cx="2900385" cy="21961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8354" y="2643845"/>
              <a:ext cx="2603500" cy="212341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19651" y="209030"/>
            <a:ext cx="8104699" cy="2196134"/>
            <a:chOff x="188401" y="209030"/>
            <a:chExt cx="8104699" cy="21961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5821" y="209030"/>
              <a:ext cx="2168592" cy="207834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401" y="209030"/>
              <a:ext cx="2819753" cy="20783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2080" y="209030"/>
              <a:ext cx="2221020" cy="2196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238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203" y="1088912"/>
            <a:ext cx="83789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venir Light"/>
                <a:cs typeface="Avenir Light"/>
              </a:rPr>
              <a:t>Achieve </a:t>
            </a:r>
            <a:r>
              <a:rPr lang="en-US" sz="4000" dirty="0" smtClean="0">
                <a:solidFill>
                  <a:srgbClr val="FF0000"/>
                </a:solidFill>
                <a:latin typeface="Avenir Light"/>
                <a:cs typeface="Avenir Light"/>
              </a:rPr>
              <a:t>data visibility </a:t>
            </a:r>
            <a:r>
              <a:rPr lang="en-US" sz="4000" dirty="0" smtClean="0">
                <a:latin typeface="Avenir Light"/>
                <a:cs typeface="Avenir Light"/>
              </a:rPr>
              <a:t>through</a:t>
            </a:r>
            <a:br>
              <a:rPr lang="en-US" sz="4000" dirty="0" smtClean="0">
                <a:latin typeface="Avenir Light"/>
                <a:cs typeface="Avenir Light"/>
              </a:rPr>
            </a:br>
            <a:r>
              <a:rPr lang="en-US" sz="4000" dirty="0" smtClean="0">
                <a:solidFill>
                  <a:srgbClr val="3366FF"/>
                </a:solidFill>
                <a:latin typeface="Avenir Light"/>
                <a:cs typeface="Avenir Light"/>
              </a:rPr>
              <a:t>hardware-accelerated</a:t>
            </a:r>
            <a:r>
              <a:rPr lang="en-US" sz="4000" dirty="0" smtClean="0">
                <a:latin typeface="Avenir Light"/>
                <a:cs typeface="Avenir Light"/>
              </a:rPr>
              <a:t> </a:t>
            </a:r>
            <a:r>
              <a:rPr lang="en-US" sz="4000" dirty="0" smtClean="0">
                <a:solidFill>
                  <a:srgbClr val="008000"/>
                </a:solidFill>
                <a:latin typeface="Avenir Light"/>
                <a:cs typeface="Avenir Light"/>
              </a:rPr>
              <a:t>designs</a:t>
            </a:r>
          </a:p>
          <a:p>
            <a:pPr algn="ctr"/>
            <a:r>
              <a:rPr lang="en-US" sz="4000" dirty="0">
                <a:solidFill>
                  <a:srgbClr val="008000"/>
                </a:solidFill>
                <a:latin typeface="Avenir Light"/>
                <a:cs typeface="Avenir Light"/>
              </a:rPr>
              <a:t/>
            </a:r>
            <a:br>
              <a:rPr lang="en-US" sz="4000" dirty="0">
                <a:solidFill>
                  <a:srgbClr val="008000"/>
                </a:solidFill>
                <a:latin typeface="Avenir Light"/>
                <a:cs typeface="Avenir Light"/>
              </a:rPr>
            </a:br>
            <a:r>
              <a:rPr lang="en-US" sz="3200" dirty="0" smtClean="0">
                <a:solidFill>
                  <a:srgbClr val="000000"/>
                </a:solidFill>
                <a:latin typeface="Avenir Light"/>
                <a:cs typeface="Avenir Light"/>
              </a:rPr>
              <a:t>(and deploy on the web </a:t>
            </a:r>
            <a:r>
              <a:rPr lang="en-US" sz="3200" dirty="0" smtClean="0">
                <a:solidFill>
                  <a:srgbClr val="000000"/>
                </a:solidFill>
                <a:latin typeface="Avenir Light"/>
                <a:cs typeface="Avenir Light"/>
                <a:sym typeface="Wingdings"/>
              </a:rPr>
              <a:t> </a:t>
            </a:r>
            <a:r>
              <a:rPr lang="en-US" sz="3200" dirty="0" smtClean="0">
                <a:solidFill>
                  <a:srgbClr val="000000"/>
                </a:solidFill>
                <a:latin typeface="Avenir Light"/>
                <a:cs typeface="Avenir Light"/>
              </a:rPr>
              <a:t>)</a:t>
            </a:r>
            <a:endParaRPr lang="en-US" sz="32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4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203" y="1800110"/>
            <a:ext cx="8378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venir Light"/>
                <a:cs typeface="Avenir Light"/>
              </a:rPr>
              <a:t>Visibility through</a:t>
            </a:r>
            <a:endParaRPr lang="en-US" sz="4000" dirty="0">
              <a:latin typeface="Avenir Light"/>
              <a:cs typeface="Avenir Light"/>
            </a:endParaRPr>
          </a:p>
          <a:p>
            <a:pPr algn="ctr">
              <a:lnSpc>
                <a:spcPct val="130000"/>
              </a:lnSpc>
            </a:pPr>
            <a:r>
              <a:rPr lang="en-US" sz="4000" dirty="0" smtClean="0">
                <a:solidFill>
                  <a:srgbClr val="3366FF"/>
                </a:solidFill>
                <a:latin typeface="Avenir Black"/>
                <a:cs typeface="Avenir Black"/>
              </a:rPr>
              <a:t>design</a:t>
            </a:r>
            <a:r>
              <a:rPr lang="en-US" sz="4000" dirty="0" smtClean="0">
                <a:solidFill>
                  <a:srgbClr val="008000"/>
                </a:solidFill>
                <a:latin typeface="Avenir Black"/>
                <a:cs typeface="Avenir Black"/>
              </a:rPr>
              <a:t>  </a:t>
            </a:r>
            <a:r>
              <a:rPr lang="en-US" sz="4000" dirty="0">
                <a:latin typeface="Avenir Black"/>
                <a:cs typeface="Avenir Black"/>
                <a:sym typeface="Symbol"/>
              </a:rPr>
              <a:t>+</a:t>
            </a:r>
            <a:r>
              <a:rPr lang="en-US" sz="4000" dirty="0" smtClean="0">
                <a:latin typeface="Avenir Black"/>
                <a:cs typeface="Avenir Black"/>
                <a:sym typeface="Symbol"/>
              </a:rPr>
              <a:t>  </a:t>
            </a:r>
            <a:r>
              <a:rPr lang="en-US" sz="4000" dirty="0" smtClean="0">
                <a:solidFill>
                  <a:srgbClr val="008000"/>
                </a:solidFill>
                <a:latin typeface="Avenir Black"/>
                <a:cs typeface="Avenir Black"/>
              </a:rPr>
              <a:t>speed</a:t>
            </a:r>
            <a:endParaRPr lang="en-US" sz="4000" dirty="0">
              <a:solidFill>
                <a:srgbClr val="008000"/>
              </a:solidFill>
              <a:latin typeface="Avenir Black"/>
              <a:cs typeface="Avenir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4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-4134"/>
            <a:ext cx="9166615" cy="5147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101" y="209550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4" t="21573" r="1222" b="5142"/>
          <a:stretch/>
        </p:blipFill>
        <p:spPr>
          <a:xfrm>
            <a:off x="9474200" y="0"/>
            <a:ext cx="9144000" cy="5143500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ctrTitle"/>
          </p:nvPr>
        </p:nvSpPr>
        <p:spPr>
          <a:xfrm>
            <a:off x="13" y="2594222"/>
            <a:ext cx="9143999" cy="768349"/>
          </a:xfrm>
          <a:solidFill>
            <a:schemeClr val="tx1">
              <a:alpha val="64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n w="38100" cmpd="sng">
                  <a:noFill/>
                </a:ln>
                <a:solidFill>
                  <a:srgbClr val="FFFFFF"/>
                </a:solidFill>
                <a:effectLst/>
                <a:latin typeface="Avenir Light"/>
                <a:cs typeface="Avenir Light"/>
              </a:rPr>
              <a:t>Visualize Magnitudes More Data in the Browser</a:t>
            </a:r>
            <a:endParaRPr lang="en-US" sz="3200" b="1" dirty="0">
              <a:ln w="38100" cmpd="sng">
                <a:noFill/>
              </a:ln>
              <a:solidFill>
                <a:srgbClr val="FFFFFF"/>
              </a:solidFill>
              <a:effectLst/>
              <a:latin typeface="Avenir Light"/>
              <a:cs typeface="Avenir Light"/>
            </a:endParaRP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12708" y="4457773"/>
            <a:ext cx="3873492" cy="745982"/>
          </a:xfrm>
          <a:solidFill>
            <a:srgbClr val="000000">
              <a:alpha val="64000"/>
            </a:srgbClr>
          </a:solidFill>
          <a:effectLst/>
        </p:spPr>
        <p:txBody>
          <a:bodyPr>
            <a:normAutofit fontScale="92500"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Leo Meyerovich (@</a:t>
            </a:r>
            <a:r>
              <a:rPr lang="en-US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LMeyerov</a:t>
            </a:r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)</a:t>
            </a:r>
            <a:b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</a:br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CEO of </a:t>
            </a:r>
            <a:r>
              <a:rPr lang="en-US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Graphistry.com</a:t>
            </a:r>
            <a:r>
              <a:rPr lang="en-US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venir Light"/>
                <a:cs typeface="Avenir Light"/>
              </a:rPr>
              <a:t> | UC Berkeley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21E3-B7DA-B94E-87D7-8C29BC908647}" type="slidenum">
              <a:rPr lang="en-US" smtClean="0"/>
              <a:t>30</a:t>
            </a:fld>
            <a:endParaRPr lang="en-US"/>
          </a:p>
        </p:txBody>
      </p:sp>
      <p:sp>
        <p:nvSpPr>
          <p:cNvPr id="8" name="Subtitle 23"/>
          <p:cNvSpPr txBox="1">
            <a:spLocks/>
          </p:cNvSpPr>
          <p:nvPr/>
        </p:nvSpPr>
        <p:spPr>
          <a:xfrm>
            <a:off x="0" y="1538408"/>
            <a:ext cx="9144000" cy="1055811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enir Light"/>
                <a:ea typeface="+mn-ea"/>
                <a:cs typeface="Avenir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spc="300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Graphistry</a:t>
            </a:r>
            <a:endParaRPr lang="en-US" sz="5400" b="1" spc="3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67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8"/>
    </mc:Choice>
    <mc:Fallback xmlns="">
      <p:transition xmlns:p14="http://schemas.microsoft.com/office/powerpoint/2010/main" spd="slow" advTm="120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008025" y="1507826"/>
            <a:ext cx="1475041" cy="1819443"/>
            <a:chOff x="7008018" y="2010433"/>
            <a:chExt cx="1475041" cy="2425924"/>
          </a:xfrm>
        </p:grpSpPr>
        <p:grpSp>
          <p:nvGrpSpPr>
            <p:cNvPr id="13" name="Group 12"/>
            <p:cNvGrpSpPr/>
            <p:nvPr/>
          </p:nvGrpSpPr>
          <p:grpSpPr>
            <a:xfrm>
              <a:off x="7139298" y="2070670"/>
              <a:ext cx="1343761" cy="2365687"/>
              <a:chOff x="7139298" y="2070670"/>
              <a:chExt cx="1343761" cy="236568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7562040" y="2070670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562040" y="2720029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8020412" y="3407586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71" name="Straight Arrow Connector 70"/>
              <p:cNvCxnSpPr>
                <a:stCxn id="67" idx="4"/>
                <a:endCxn id="68" idx="0"/>
              </p:cNvCxnSpPr>
              <p:nvPr/>
            </p:nvCxnSpPr>
            <p:spPr>
              <a:xfrm rot="5400000">
                <a:off x="7657534" y="2605437"/>
                <a:ext cx="229186" cy="796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stCxn id="68" idx="3"/>
              </p:cNvCxnSpPr>
              <p:nvPr/>
            </p:nvCxnSpPr>
            <p:spPr>
              <a:xfrm rot="5400000">
                <a:off x="7323306" y="3107318"/>
                <a:ext cx="328916" cy="271620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stCxn id="68" idx="5"/>
                <a:endCxn id="69" idx="0"/>
              </p:cNvCxnSpPr>
              <p:nvPr/>
            </p:nvCxnSpPr>
            <p:spPr>
              <a:xfrm rot="16200000" flipH="1">
                <a:off x="7911132" y="3088219"/>
                <a:ext cx="328916" cy="30981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8062885" y="4016183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7143246" y="4016183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65" name="Straight Arrow Connector 64"/>
              <p:cNvCxnSpPr>
                <a:stCxn id="66" idx="4"/>
                <a:endCxn id="63" idx="0"/>
              </p:cNvCxnSpPr>
              <p:nvPr/>
            </p:nvCxnSpPr>
            <p:spPr>
              <a:xfrm>
                <a:off x="7349385" y="3825195"/>
                <a:ext cx="923587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>
                <a:off x="7139298" y="3405021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62" name="Straight Arrow Connector 61"/>
              <p:cNvCxnSpPr>
                <a:stCxn id="66" idx="4"/>
                <a:endCxn id="64" idx="0"/>
              </p:cNvCxnSpPr>
              <p:nvPr/>
            </p:nvCxnSpPr>
            <p:spPr>
              <a:xfrm>
                <a:off x="7349385" y="3825195"/>
                <a:ext cx="3948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215"/>
            <p:cNvCxnSpPr>
              <a:cxnSpLocks noChangeShapeType="1"/>
            </p:cNvCxnSpPr>
            <p:nvPr/>
          </p:nvCxnSpPr>
          <p:spPr bwMode="auto">
            <a:xfrm flipV="1">
              <a:off x="7008018" y="2010433"/>
              <a:ext cx="0" cy="233986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27" name="Group 26"/>
          <p:cNvGrpSpPr/>
          <p:nvPr/>
        </p:nvGrpSpPr>
        <p:grpSpPr>
          <a:xfrm>
            <a:off x="3864084" y="1525741"/>
            <a:ext cx="1643942" cy="1841834"/>
            <a:chOff x="3864084" y="2034320"/>
            <a:chExt cx="1643942" cy="2455779"/>
          </a:xfrm>
        </p:grpSpPr>
        <p:grpSp>
          <p:nvGrpSpPr>
            <p:cNvPr id="12" name="Group 11"/>
            <p:cNvGrpSpPr/>
            <p:nvPr/>
          </p:nvGrpSpPr>
          <p:grpSpPr>
            <a:xfrm>
              <a:off x="4164265" y="2124412"/>
              <a:ext cx="1343761" cy="2365687"/>
              <a:chOff x="4164265" y="2124412"/>
              <a:chExt cx="1343761" cy="2365687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4587007" y="2124412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587007" y="2773771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045379" y="3461328"/>
                <a:ext cx="420173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39" name="Straight Arrow Connector 38"/>
              <p:cNvCxnSpPr>
                <a:stCxn id="35" idx="4"/>
                <a:endCxn id="36" idx="0"/>
              </p:cNvCxnSpPr>
              <p:nvPr/>
            </p:nvCxnSpPr>
            <p:spPr>
              <a:xfrm rot="5400000">
                <a:off x="4682501" y="2659179"/>
                <a:ext cx="229186" cy="796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6" idx="3"/>
              </p:cNvCxnSpPr>
              <p:nvPr/>
            </p:nvCxnSpPr>
            <p:spPr>
              <a:xfrm rot="5400000">
                <a:off x="4348273" y="3161060"/>
                <a:ext cx="328916" cy="271620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stCxn id="36" idx="5"/>
                <a:endCxn id="37" idx="0"/>
              </p:cNvCxnSpPr>
              <p:nvPr/>
            </p:nvCxnSpPr>
            <p:spPr>
              <a:xfrm rot="16200000" flipH="1">
                <a:off x="4936099" y="3141961"/>
                <a:ext cx="328916" cy="30981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5087852" y="4069925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168213" y="4069925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33" name="Straight Arrow Connector 32"/>
              <p:cNvCxnSpPr>
                <a:stCxn id="34" idx="4"/>
                <a:endCxn id="31" idx="0"/>
              </p:cNvCxnSpPr>
              <p:nvPr/>
            </p:nvCxnSpPr>
            <p:spPr>
              <a:xfrm>
                <a:off x="4374352" y="3878937"/>
                <a:ext cx="923587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4164265" y="3458763"/>
                <a:ext cx="420174" cy="4201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sz="3200" dirty="0">
                  <a:effectLst/>
                </a:endParaRPr>
              </a:p>
            </p:txBody>
          </p:sp>
          <p:cxnSp>
            <p:nvCxnSpPr>
              <p:cNvPr id="30" name="Straight Arrow Connector 29"/>
              <p:cNvCxnSpPr>
                <a:stCxn id="34" idx="4"/>
                <a:endCxn id="32" idx="0"/>
              </p:cNvCxnSpPr>
              <p:nvPr/>
            </p:nvCxnSpPr>
            <p:spPr>
              <a:xfrm>
                <a:off x="4374352" y="3878937"/>
                <a:ext cx="3948" cy="190988"/>
              </a:xfrm>
              <a:prstGeom prst="straightConnector1">
                <a:avLst/>
              </a:prstGeom>
              <a:solidFill>
                <a:srgbClr val="FFFFFF"/>
              </a:solidFill>
              <a:ln w="3175" cmpd="sng">
                <a:solidFill>
                  <a:srgbClr val="7F7F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Arrow Connector 216"/>
            <p:cNvCxnSpPr>
              <a:cxnSpLocks noChangeShapeType="1"/>
            </p:cNvCxnSpPr>
            <p:nvPr/>
          </p:nvCxnSpPr>
          <p:spPr bwMode="auto">
            <a:xfrm>
              <a:off x="3864084" y="2034320"/>
              <a:ext cx="0" cy="233986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9" name="Oval 8"/>
          <p:cNvSpPr/>
          <p:nvPr/>
        </p:nvSpPr>
        <p:spPr>
          <a:xfrm>
            <a:off x="5310152" y="1728247"/>
            <a:ext cx="411185" cy="22651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effectLst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41239" y="1557622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41239" y="2044641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99611" y="2560309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21066" y="2560309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dirty="0">
                <a:effectLst/>
              </a:rPr>
              <a:t>Leaf</a:t>
            </a:r>
          </a:p>
        </p:txBody>
      </p:sp>
      <p:cxnSp>
        <p:nvCxnSpPr>
          <p:cNvPr id="23" name="Straight Arrow Connector 22"/>
          <p:cNvCxnSpPr>
            <a:stCxn id="19" idx="4"/>
            <a:endCxn id="20" idx="0"/>
          </p:cNvCxnSpPr>
          <p:nvPr/>
        </p:nvCxnSpPr>
        <p:spPr>
          <a:xfrm rot="5400000">
            <a:off x="1565377" y="1958595"/>
            <a:ext cx="171890" cy="796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  <a:endCxn id="22" idx="0"/>
          </p:cNvCxnSpPr>
          <p:nvPr/>
        </p:nvCxnSpPr>
        <p:spPr>
          <a:xfrm rot="5400000">
            <a:off x="1243616" y="2301152"/>
            <a:ext cx="246687" cy="271620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5"/>
            <a:endCxn id="21" idx="0"/>
          </p:cNvCxnSpPr>
          <p:nvPr/>
        </p:nvCxnSpPr>
        <p:spPr>
          <a:xfrm rot="16200000" flipH="1">
            <a:off x="1831442" y="2282053"/>
            <a:ext cx="246687" cy="309818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942077" y="3016756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22438" y="3016756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cxnSp>
        <p:nvCxnSpPr>
          <p:cNvPr id="17" name="Straight Arrow Connector 16"/>
          <p:cNvCxnSpPr>
            <a:stCxn id="18" idx="4"/>
            <a:endCxn id="15" idx="0"/>
          </p:cNvCxnSpPr>
          <p:nvPr/>
        </p:nvCxnSpPr>
        <p:spPr>
          <a:xfrm>
            <a:off x="1228578" y="2873513"/>
            <a:ext cx="923587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018490" y="2558385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effectLst/>
            </a:endParaRPr>
          </a:p>
        </p:txBody>
      </p:sp>
      <p:cxnSp>
        <p:nvCxnSpPr>
          <p:cNvPr id="14" name="Straight Arrow Connector 13"/>
          <p:cNvCxnSpPr>
            <a:stCxn id="18" idx="4"/>
            <a:endCxn id="16" idx="0"/>
          </p:cNvCxnSpPr>
          <p:nvPr/>
        </p:nvCxnSpPr>
        <p:spPr>
          <a:xfrm>
            <a:off x="1228577" y="2873513"/>
            <a:ext cx="3948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4954448" y="1633809"/>
            <a:ext cx="0" cy="401627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4522175" y="2035435"/>
            <a:ext cx="881752" cy="598409"/>
            <a:chOff x="4522175" y="3999097"/>
            <a:chExt cx="881752" cy="797878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 flipH="1">
              <a:off x="4522175" y="3999097"/>
              <a:ext cx="432273" cy="79787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4954448" y="3999097"/>
              <a:ext cx="449479" cy="7978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4522175" y="2583841"/>
            <a:ext cx="924764" cy="482274"/>
            <a:chOff x="4522175" y="4730308"/>
            <a:chExt cx="924764" cy="643032"/>
          </a:xfrm>
        </p:grpSpPr>
        <p:cxnSp>
          <p:nvCxnSpPr>
            <p:cNvPr id="45" name="Straight Arrow Connector 44"/>
            <p:cNvCxnSpPr/>
            <p:nvPr/>
          </p:nvCxnSpPr>
          <p:spPr bwMode="auto">
            <a:xfrm flipH="1">
              <a:off x="4522175" y="4730308"/>
              <a:ext cx="0" cy="64303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537229" y="4794826"/>
              <a:ext cx="909710" cy="578514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prstDash val="sysDash"/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7476862" y="1593310"/>
            <a:ext cx="922613" cy="1432310"/>
            <a:chOff x="7476855" y="3409599"/>
            <a:chExt cx="922613" cy="1909746"/>
          </a:xfrm>
        </p:grpSpPr>
        <p:cxnSp>
          <p:nvCxnSpPr>
            <p:cNvPr id="79" name="Straight Arrow Connector 78"/>
            <p:cNvCxnSpPr/>
            <p:nvPr/>
          </p:nvCxnSpPr>
          <p:spPr bwMode="auto">
            <a:xfrm>
              <a:off x="7906978" y="3409599"/>
              <a:ext cx="0" cy="53550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 bwMode="auto">
            <a:xfrm flipH="1">
              <a:off x="7476855" y="3945102"/>
              <a:ext cx="430123" cy="79787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 bwMode="auto">
            <a:xfrm>
              <a:off x="7906978" y="3945102"/>
              <a:ext cx="449478" cy="7978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flipH="1">
              <a:off x="7476855" y="4676313"/>
              <a:ext cx="0" cy="64303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 bwMode="auto">
            <a:xfrm>
              <a:off x="7491909" y="4740831"/>
              <a:ext cx="907559" cy="578514"/>
            </a:xfrm>
            <a:prstGeom prst="straightConnector1">
              <a:avLst/>
            </a:prstGeom>
            <a:ln w="38100" cmpd="sng">
              <a:solidFill>
                <a:srgbClr val="217436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2"/>
          <p:cNvCxnSpPr>
            <a:cxnSpLocks noChangeShapeType="1"/>
          </p:cNvCxnSpPr>
          <p:nvPr/>
        </p:nvCxnSpPr>
        <p:spPr bwMode="auto">
          <a:xfrm flipV="1">
            <a:off x="518145" y="1487293"/>
            <a:ext cx="0" cy="1754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85725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venir Light"/>
                <a:cs typeface="Avenir Light"/>
              </a:rPr>
              <a:t>Layout as Parallel Tree Traversals</a:t>
            </a:r>
            <a:endParaRPr lang="en-US" sz="3800" dirty="0">
              <a:latin typeface="Avenir Light"/>
              <a:cs typeface="Avenir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13937" y="3331894"/>
            <a:ext cx="2227642" cy="591456"/>
            <a:chOff x="913937" y="5727699"/>
            <a:chExt cx="2227642" cy="788607"/>
          </a:xfrm>
        </p:grpSpPr>
        <p:sp>
          <p:nvSpPr>
            <p:cNvPr id="6" name="TextBox 5"/>
            <p:cNvSpPr txBox="1"/>
            <p:nvPr/>
          </p:nvSpPr>
          <p:spPr>
            <a:xfrm>
              <a:off x="913937" y="5727699"/>
              <a:ext cx="119575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w,h</a:t>
              </a:r>
              <a:endParaRPr lang="en-US" sz="3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880621" y="5736606"/>
              <a:ext cx="126095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008000"/>
                  </a:solidFill>
                </a:rPr>
                <a:t>w,h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36868" y="2283307"/>
            <a:ext cx="3072606" cy="863864"/>
            <a:chOff x="536868" y="4329596"/>
            <a:chExt cx="3072606" cy="1151819"/>
          </a:xfrm>
        </p:grpSpPr>
        <p:sp>
          <p:nvSpPr>
            <p:cNvPr id="89" name="TextBox 88"/>
            <p:cNvSpPr txBox="1"/>
            <p:nvPr/>
          </p:nvSpPr>
          <p:spPr>
            <a:xfrm>
              <a:off x="2296860" y="4701713"/>
              <a:ext cx="1312614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FF0000"/>
                  </a:solidFill>
                </a:rPr>
                <a:t>w,h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36868" y="4329596"/>
              <a:ext cx="1742188" cy="996779"/>
              <a:chOff x="536868" y="4329596"/>
              <a:chExt cx="1742188" cy="996779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flipH="1">
                <a:off x="1354292" y="4683341"/>
                <a:ext cx="0" cy="64303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 bwMode="auto">
              <a:xfrm>
                <a:off x="1369347" y="4747859"/>
                <a:ext cx="909709" cy="578516"/>
              </a:xfrm>
              <a:prstGeom prst="straightConnector1">
                <a:avLst/>
              </a:prstGeom>
              <a:ln w="38100" cmpd="sng">
                <a:solidFill>
                  <a:srgbClr val="217436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536868" y="4329596"/>
                <a:ext cx="1202009" cy="779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/>
                  <a:t>w,h</a:t>
                </a:r>
                <a:endParaRPr lang="en-US" sz="3200" dirty="0"/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819442" y="1873048"/>
            <a:ext cx="1416607" cy="723956"/>
            <a:chOff x="819437" y="3782584"/>
            <a:chExt cx="1416607" cy="965275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 flipH="1">
              <a:off x="1354292" y="3949982"/>
              <a:ext cx="432274" cy="79787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786566" y="3949982"/>
              <a:ext cx="449478" cy="7978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819437" y="3782584"/>
              <a:ext cx="1280094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w,h</a:t>
              </a:r>
              <a:endParaRPr lang="en-US" sz="32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87252" y="1294319"/>
            <a:ext cx="1470248" cy="704281"/>
            <a:chOff x="887252" y="3010941"/>
            <a:chExt cx="1470248" cy="939041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1786566" y="3414479"/>
              <a:ext cx="0" cy="53550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87252" y="3010941"/>
              <a:ext cx="1470248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w,h</a:t>
              </a:r>
              <a:endParaRPr lang="en-US" sz="32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537236" y="1131617"/>
            <a:ext cx="11841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x,y</a:t>
            </a:r>
            <a:endParaRPr lang="en-US" sz="3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7630202" y="1126832"/>
            <a:ext cx="6292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193" name="TextBox 192"/>
          <p:cNvSpPr txBox="1"/>
          <p:nvPr/>
        </p:nvSpPr>
        <p:spPr>
          <a:xfrm>
            <a:off x="819438" y="4073649"/>
            <a:ext cx="753286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Avenir Light"/>
                <a:cs typeface="Avenir Light"/>
              </a:rPr>
              <a:t>1.</a:t>
            </a:r>
            <a:r>
              <a:rPr lang="en-US" sz="3200" b="1" dirty="0" smtClean="0">
                <a:solidFill>
                  <a:srgbClr val="3366FF"/>
                </a:solidFill>
                <a:latin typeface="Avenir Light"/>
                <a:cs typeface="Avenir Light"/>
              </a:rPr>
              <a:t> </a:t>
            </a:r>
            <a:r>
              <a:rPr lang="en-US" sz="3200" dirty="0" smtClean="0">
                <a:solidFill>
                  <a:srgbClr val="3366FF"/>
                </a:solidFill>
                <a:latin typeface="Avenir Light"/>
                <a:cs typeface="Avenir Light"/>
              </a:rPr>
              <a:t>Works for all data sets</a:t>
            </a:r>
          </a:p>
          <a:p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</a:rPr>
              <a:t>2.</a:t>
            </a:r>
            <a:r>
              <a:rPr lang="en-US" sz="3200" b="1" dirty="0" smtClean="0">
                <a:solidFill>
                  <a:srgbClr val="008000"/>
                </a:solidFill>
                <a:latin typeface="Avenir Light"/>
                <a:cs typeface="Avenir Light"/>
              </a:rPr>
              <a:t>  </a:t>
            </a:r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</a:rPr>
              <a:t>Compiler:  CSS </a:t>
            </a:r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  <a:sym typeface="Wingdings"/>
              </a:rPr>
              <a:t></a:t>
            </a:r>
            <a:r>
              <a:rPr lang="en-US" sz="3200" dirty="0" smtClean="0">
                <a:solidFill>
                  <a:srgbClr val="008000"/>
                </a:solidFill>
                <a:latin typeface="Avenir Light"/>
                <a:cs typeface="Avenir Light"/>
              </a:rPr>
              <a:t> Schedule</a:t>
            </a:r>
          </a:p>
        </p:txBody>
      </p:sp>
      <p:sp>
        <p:nvSpPr>
          <p:cNvPr id="98" name="Rectangular Callout 97"/>
          <p:cNvSpPr/>
          <p:nvPr/>
        </p:nvSpPr>
        <p:spPr>
          <a:xfrm>
            <a:off x="426641" y="1028703"/>
            <a:ext cx="2448560" cy="605105"/>
          </a:xfrm>
          <a:prstGeom prst="wedgeRectCallout">
            <a:avLst>
              <a:gd name="adj1" fmla="val -8837"/>
              <a:gd name="adj2" fmla="val 151586"/>
            </a:avLst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Light"/>
                <a:cs typeface="Avenir Light"/>
              </a:rPr>
              <a:t>logical joins</a:t>
            </a:r>
            <a:endParaRPr lang="en-US" sz="3200" i="1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99" name="Rectangular Callout 98"/>
          <p:cNvSpPr/>
          <p:nvPr/>
        </p:nvSpPr>
        <p:spPr>
          <a:xfrm>
            <a:off x="5855038" y="1711608"/>
            <a:ext cx="3022262" cy="583986"/>
          </a:xfrm>
          <a:prstGeom prst="wedgeRectCallout">
            <a:avLst>
              <a:gd name="adj1" fmla="val -75427"/>
              <a:gd name="adj2" fmla="val 40185"/>
            </a:avLst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Light"/>
                <a:cs typeface="Avenir Light"/>
              </a:rPr>
              <a:t>logical spawns</a:t>
            </a:r>
            <a:endParaRPr lang="en-US" sz="3200" i="1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141579" y="3359429"/>
            <a:ext cx="734067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Avenir Light"/>
                <a:cs typeface="Avenir Light"/>
              </a:rPr>
              <a:t>Parallelism in each traversal!</a:t>
            </a:r>
            <a:endParaRPr lang="en-US" sz="3200" b="1" dirty="0">
              <a:solidFill>
                <a:srgbClr val="3366FF"/>
              </a:solidFill>
              <a:latin typeface="Avenir Light"/>
              <a:cs typeface="Avenir Light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93" grpId="0"/>
      <p:bldP spid="98" grpId="0" animBg="1"/>
      <p:bldP spid="99" grpId="0" animBg="1"/>
      <p:bldP spid="10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76401" y="3333054"/>
            <a:ext cx="7269158" cy="830997"/>
            <a:chOff x="2011682" y="3861129"/>
            <a:chExt cx="13116761" cy="99719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011682" y="4112974"/>
              <a:ext cx="6879213" cy="333852"/>
            </a:xfrm>
            <a:prstGeom prst="rect">
              <a:avLst/>
            </a:prstGeom>
            <a:noFill/>
            <a:ln w="57150" cmpd="sng">
              <a:solidFill>
                <a:srgbClr val="008000"/>
              </a:solidFill>
              <a:prstDash val="sysDash"/>
              <a:headEnd type="oval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58750" algn="l"/>
                  <a:tab pos="1757363" algn="l"/>
                  <a:tab pos="3357563" algn="l"/>
                  <a:tab pos="4956175" algn="l"/>
                  <a:tab pos="6553200" algn="l"/>
                </a:tabLst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9459910" y="3861129"/>
              <a:ext cx="5668533" cy="99719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parallel for loop</a:t>
              </a:r>
            </a:p>
            <a:p>
              <a:r>
                <a:rPr lang="en-US" sz="2400" b="1" i="1" dirty="0" smtClean="0">
                  <a:solidFill>
                    <a:srgbClr val="008000"/>
                  </a:solidFill>
                  <a:latin typeface="Avenir Light"/>
                  <a:cs typeface="Avenir Light"/>
                </a:rPr>
                <a:t>level synchronous</a:t>
              </a:r>
              <a:endParaRPr lang="en-US" sz="2400" b="1" dirty="0" smtClean="0">
                <a:solidFill>
                  <a:srgbClr val="008000"/>
                </a:solidFill>
                <a:latin typeface="Avenir Light"/>
                <a:cs typeface="Avenir Light"/>
              </a:endParaRPr>
            </a:p>
          </p:txBody>
        </p:sp>
      </p:grpSp>
      <p:grpSp>
        <p:nvGrpSpPr>
          <p:cNvPr id="1018" name="Group 1017"/>
          <p:cNvGrpSpPr/>
          <p:nvPr/>
        </p:nvGrpSpPr>
        <p:grpSpPr>
          <a:xfrm>
            <a:off x="1778000" y="1258450"/>
            <a:ext cx="3683000" cy="2514600"/>
            <a:chOff x="3429000" y="1371600"/>
            <a:chExt cx="4419600" cy="3017520"/>
          </a:xfrm>
        </p:grpSpPr>
        <p:grpSp>
          <p:nvGrpSpPr>
            <p:cNvPr id="1019" name="Group 1018"/>
            <p:cNvGrpSpPr/>
            <p:nvPr/>
          </p:nvGrpSpPr>
          <p:grpSpPr>
            <a:xfrm>
              <a:off x="3733799" y="1371600"/>
              <a:ext cx="4114801" cy="2743200"/>
              <a:chOff x="1371599" y="1371600"/>
              <a:chExt cx="4114801" cy="2743200"/>
            </a:xfrm>
          </p:grpSpPr>
          <p:sp>
            <p:nvSpPr>
              <p:cNvPr id="1204" name="Rectangle 1203"/>
              <p:cNvSpPr/>
              <p:nvPr/>
            </p:nvSpPr>
            <p:spPr>
              <a:xfrm>
                <a:off x="1371599" y="1371600"/>
                <a:ext cx="45339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5" name="Rectangle 1204"/>
              <p:cNvSpPr/>
              <p:nvPr/>
            </p:nvSpPr>
            <p:spPr>
              <a:xfrm>
                <a:off x="1371600" y="1851660"/>
                <a:ext cx="91154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6" name="Rectangle 1205"/>
              <p:cNvSpPr/>
              <p:nvPr/>
            </p:nvSpPr>
            <p:spPr>
              <a:xfrm>
                <a:off x="1371600" y="281178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7" name="Rectangle 1206"/>
              <p:cNvSpPr/>
              <p:nvPr/>
            </p:nvSpPr>
            <p:spPr>
              <a:xfrm>
                <a:off x="1371600" y="2331720"/>
                <a:ext cx="1826894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>
              <a:xfrm>
                <a:off x="1371600" y="329184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9" name="Rectangle 1208"/>
              <p:cNvSpPr/>
              <p:nvPr/>
            </p:nvSpPr>
            <p:spPr>
              <a:xfrm>
                <a:off x="1371600" y="377190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12" name="Straight Connector 1211"/>
              <p:cNvCxnSpPr/>
              <p:nvPr/>
            </p:nvCxnSpPr>
            <p:spPr>
              <a:xfrm rot="5400000">
                <a:off x="1658303" y="20221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7" name="Straight Connector 1216"/>
              <p:cNvCxnSpPr/>
              <p:nvPr/>
            </p:nvCxnSpPr>
            <p:spPr>
              <a:xfrm rot="5400000">
                <a:off x="1658303" y="25022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8" name="Straight Connector 1217"/>
              <p:cNvCxnSpPr/>
              <p:nvPr/>
            </p:nvCxnSpPr>
            <p:spPr>
              <a:xfrm rot="5400000">
                <a:off x="2116456" y="25015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9" name="Straight Connector 1218"/>
              <p:cNvCxnSpPr/>
              <p:nvPr/>
            </p:nvCxnSpPr>
            <p:spPr>
              <a:xfrm rot="5400000">
                <a:off x="2573656" y="25022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Straight Connector 1224"/>
              <p:cNvCxnSpPr/>
              <p:nvPr/>
            </p:nvCxnSpPr>
            <p:spPr>
              <a:xfrm rot="5400000">
                <a:off x="1658303" y="29822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6" name="Straight Connector 1225"/>
              <p:cNvCxnSpPr/>
              <p:nvPr/>
            </p:nvCxnSpPr>
            <p:spPr>
              <a:xfrm rot="5400000">
                <a:off x="2116456" y="29815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Connector 1226"/>
              <p:cNvCxnSpPr/>
              <p:nvPr/>
            </p:nvCxnSpPr>
            <p:spPr>
              <a:xfrm rot="5400000">
                <a:off x="2573656" y="29822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Straight Connector 1232"/>
              <p:cNvCxnSpPr/>
              <p:nvPr/>
            </p:nvCxnSpPr>
            <p:spPr>
              <a:xfrm rot="5400000">
                <a:off x="1654492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Straight Connector 1233"/>
              <p:cNvCxnSpPr/>
              <p:nvPr/>
            </p:nvCxnSpPr>
            <p:spPr>
              <a:xfrm rot="5400000">
                <a:off x="2112644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Straight Connector 1234"/>
              <p:cNvCxnSpPr/>
              <p:nvPr/>
            </p:nvCxnSpPr>
            <p:spPr>
              <a:xfrm rot="5400000">
                <a:off x="2569844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Straight Connector 1235"/>
              <p:cNvCxnSpPr/>
              <p:nvPr/>
            </p:nvCxnSpPr>
            <p:spPr>
              <a:xfrm rot="5400000">
                <a:off x="3027997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Straight Connector 1236"/>
              <p:cNvCxnSpPr/>
              <p:nvPr/>
            </p:nvCxnSpPr>
            <p:spPr>
              <a:xfrm rot="5400000">
                <a:off x="3480433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Straight Connector 1237"/>
              <p:cNvCxnSpPr/>
              <p:nvPr/>
            </p:nvCxnSpPr>
            <p:spPr>
              <a:xfrm rot="5400000">
                <a:off x="3938586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Straight Connector 1238"/>
              <p:cNvCxnSpPr/>
              <p:nvPr/>
            </p:nvCxnSpPr>
            <p:spPr>
              <a:xfrm rot="5400000">
                <a:off x="4395786" y="34623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0" name="Straight Connector 1239"/>
              <p:cNvCxnSpPr/>
              <p:nvPr/>
            </p:nvCxnSpPr>
            <p:spPr>
              <a:xfrm rot="5400000">
                <a:off x="4853939" y="34616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Connector 1240"/>
              <p:cNvCxnSpPr/>
              <p:nvPr/>
            </p:nvCxnSpPr>
            <p:spPr>
              <a:xfrm rot="5400000">
                <a:off x="1654492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Connector 1241"/>
              <p:cNvCxnSpPr/>
              <p:nvPr/>
            </p:nvCxnSpPr>
            <p:spPr>
              <a:xfrm rot="5400000">
                <a:off x="2112644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3" name="Straight Connector 1242"/>
              <p:cNvCxnSpPr/>
              <p:nvPr/>
            </p:nvCxnSpPr>
            <p:spPr>
              <a:xfrm rot="5400000">
                <a:off x="2569844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Straight Connector 1243"/>
              <p:cNvCxnSpPr/>
              <p:nvPr/>
            </p:nvCxnSpPr>
            <p:spPr>
              <a:xfrm rot="5400000">
                <a:off x="3027997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Straight Connector 1244"/>
              <p:cNvCxnSpPr/>
              <p:nvPr/>
            </p:nvCxnSpPr>
            <p:spPr>
              <a:xfrm rot="5400000">
                <a:off x="3480433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6" name="Straight Connector 1245"/>
              <p:cNvCxnSpPr/>
              <p:nvPr/>
            </p:nvCxnSpPr>
            <p:spPr>
              <a:xfrm rot="5400000">
                <a:off x="3938586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7" name="Straight Connector 1246"/>
              <p:cNvCxnSpPr/>
              <p:nvPr/>
            </p:nvCxnSpPr>
            <p:spPr>
              <a:xfrm rot="5400000">
                <a:off x="4395786" y="39423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8" name="Straight Connector 1247"/>
              <p:cNvCxnSpPr/>
              <p:nvPr/>
            </p:nvCxnSpPr>
            <p:spPr>
              <a:xfrm rot="5400000">
                <a:off x="4853939" y="39416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0" name="Group 1019"/>
            <p:cNvGrpSpPr/>
            <p:nvPr/>
          </p:nvGrpSpPr>
          <p:grpSpPr>
            <a:xfrm>
              <a:off x="3638550" y="1440895"/>
              <a:ext cx="4133850" cy="2742485"/>
              <a:chOff x="2571750" y="1440895"/>
              <a:chExt cx="4133850" cy="2742485"/>
            </a:xfrm>
          </p:grpSpPr>
          <p:sp>
            <p:nvSpPr>
              <p:cNvPr id="1159" name="Rectangle 1158"/>
              <p:cNvSpPr/>
              <p:nvPr/>
            </p:nvSpPr>
            <p:spPr>
              <a:xfrm>
                <a:off x="2571750" y="1440895"/>
                <a:ext cx="47243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0" name="Rectangle 1159"/>
              <p:cNvSpPr/>
              <p:nvPr/>
            </p:nvSpPr>
            <p:spPr>
              <a:xfrm>
                <a:off x="2590800" y="1920240"/>
                <a:ext cx="91154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1" name="Rectangle 1160"/>
              <p:cNvSpPr/>
              <p:nvPr/>
            </p:nvSpPr>
            <p:spPr>
              <a:xfrm>
                <a:off x="2590801" y="2880360"/>
                <a:ext cx="1826894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2" name="Rectangle 1161"/>
              <p:cNvSpPr/>
              <p:nvPr/>
            </p:nvSpPr>
            <p:spPr>
              <a:xfrm>
                <a:off x="2590800" y="240030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>
              <a:xfrm>
                <a:off x="2590800" y="336042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4" name="Rectangle 1163"/>
              <p:cNvSpPr/>
              <p:nvPr/>
            </p:nvSpPr>
            <p:spPr>
              <a:xfrm>
                <a:off x="2590800" y="384048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67" name="Straight Connector 1166"/>
              <p:cNvCxnSpPr/>
              <p:nvPr/>
            </p:nvCxnSpPr>
            <p:spPr>
              <a:xfrm rot="5400000">
                <a:off x="2877503" y="20907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2" name="Straight Connector 1171"/>
              <p:cNvCxnSpPr/>
              <p:nvPr/>
            </p:nvCxnSpPr>
            <p:spPr>
              <a:xfrm rot="5400000">
                <a:off x="2877503" y="25707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Straight Connector 1172"/>
              <p:cNvCxnSpPr/>
              <p:nvPr/>
            </p:nvCxnSpPr>
            <p:spPr>
              <a:xfrm rot="5400000">
                <a:off x="3335656" y="25700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4" name="Straight Connector 1173"/>
              <p:cNvCxnSpPr/>
              <p:nvPr/>
            </p:nvCxnSpPr>
            <p:spPr>
              <a:xfrm rot="5400000">
                <a:off x="3792856" y="25707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0" name="Straight Connector 1179"/>
              <p:cNvCxnSpPr/>
              <p:nvPr/>
            </p:nvCxnSpPr>
            <p:spPr>
              <a:xfrm rot="5400000">
                <a:off x="2877503" y="30508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1" name="Straight Connector 1180"/>
              <p:cNvCxnSpPr/>
              <p:nvPr/>
            </p:nvCxnSpPr>
            <p:spPr>
              <a:xfrm rot="5400000">
                <a:off x="3335656" y="30501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2" name="Straight Connector 1181"/>
              <p:cNvCxnSpPr/>
              <p:nvPr/>
            </p:nvCxnSpPr>
            <p:spPr>
              <a:xfrm rot="5400000">
                <a:off x="3792856" y="30508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Straight Connector 1187"/>
              <p:cNvCxnSpPr/>
              <p:nvPr/>
            </p:nvCxnSpPr>
            <p:spPr>
              <a:xfrm rot="5400000">
                <a:off x="2873692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Straight Connector 1188"/>
              <p:cNvCxnSpPr/>
              <p:nvPr/>
            </p:nvCxnSpPr>
            <p:spPr>
              <a:xfrm rot="5400000">
                <a:off x="3331844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0" name="Straight Connector 1189"/>
              <p:cNvCxnSpPr/>
              <p:nvPr/>
            </p:nvCxnSpPr>
            <p:spPr>
              <a:xfrm rot="5400000">
                <a:off x="3789044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Straight Connector 1190"/>
              <p:cNvCxnSpPr/>
              <p:nvPr/>
            </p:nvCxnSpPr>
            <p:spPr>
              <a:xfrm rot="5400000">
                <a:off x="4247197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2" name="Straight Connector 1191"/>
              <p:cNvCxnSpPr/>
              <p:nvPr/>
            </p:nvCxnSpPr>
            <p:spPr>
              <a:xfrm rot="5400000">
                <a:off x="4699633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3" name="Straight Connector 1192"/>
              <p:cNvCxnSpPr/>
              <p:nvPr/>
            </p:nvCxnSpPr>
            <p:spPr>
              <a:xfrm rot="5400000">
                <a:off x="5157786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Straight Connector 1193"/>
              <p:cNvCxnSpPr/>
              <p:nvPr/>
            </p:nvCxnSpPr>
            <p:spPr>
              <a:xfrm rot="5400000">
                <a:off x="5614986" y="35309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Straight Connector 1194"/>
              <p:cNvCxnSpPr/>
              <p:nvPr/>
            </p:nvCxnSpPr>
            <p:spPr>
              <a:xfrm rot="5400000">
                <a:off x="6073139" y="35302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6" name="Straight Connector 1195"/>
              <p:cNvCxnSpPr/>
              <p:nvPr/>
            </p:nvCxnSpPr>
            <p:spPr>
              <a:xfrm rot="5400000">
                <a:off x="2873692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Straight Connector 1196"/>
              <p:cNvCxnSpPr/>
              <p:nvPr/>
            </p:nvCxnSpPr>
            <p:spPr>
              <a:xfrm rot="5400000">
                <a:off x="3331844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8" name="Straight Connector 1197"/>
              <p:cNvCxnSpPr/>
              <p:nvPr/>
            </p:nvCxnSpPr>
            <p:spPr>
              <a:xfrm rot="5400000">
                <a:off x="3789044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9" name="Straight Connector 1198"/>
              <p:cNvCxnSpPr/>
              <p:nvPr/>
            </p:nvCxnSpPr>
            <p:spPr>
              <a:xfrm rot="5400000">
                <a:off x="4247197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0" name="Straight Connector 1199"/>
              <p:cNvCxnSpPr/>
              <p:nvPr/>
            </p:nvCxnSpPr>
            <p:spPr>
              <a:xfrm rot="5400000">
                <a:off x="4699633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1" name="Straight Connector 1200"/>
              <p:cNvCxnSpPr/>
              <p:nvPr/>
            </p:nvCxnSpPr>
            <p:spPr>
              <a:xfrm rot="5400000">
                <a:off x="5157786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2" name="Straight Connector 1201"/>
              <p:cNvCxnSpPr/>
              <p:nvPr/>
            </p:nvCxnSpPr>
            <p:spPr>
              <a:xfrm rot="5400000">
                <a:off x="5614986" y="40109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3" name="Straight Connector 1202"/>
              <p:cNvCxnSpPr/>
              <p:nvPr/>
            </p:nvCxnSpPr>
            <p:spPr>
              <a:xfrm rot="5400000">
                <a:off x="6073139" y="40102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1" name="Group 1020"/>
            <p:cNvGrpSpPr/>
            <p:nvPr/>
          </p:nvGrpSpPr>
          <p:grpSpPr>
            <a:xfrm>
              <a:off x="3581400" y="1508760"/>
              <a:ext cx="4114800" cy="2743200"/>
              <a:chOff x="2514600" y="1508760"/>
              <a:chExt cx="4114800" cy="2743200"/>
            </a:xfrm>
          </p:grpSpPr>
          <p:sp>
            <p:nvSpPr>
              <p:cNvPr id="1114" name="Rectangle 1113"/>
              <p:cNvSpPr/>
              <p:nvPr/>
            </p:nvSpPr>
            <p:spPr>
              <a:xfrm>
                <a:off x="2514600" y="1508760"/>
                <a:ext cx="45338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5" name="Rectangle 1114"/>
              <p:cNvSpPr/>
              <p:nvPr/>
            </p:nvSpPr>
            <p:spPr>
              <a:xfrm>
                <a:off x="2514600" y="1988820"/>
                <a:ext cx="91154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6" name="Rectangle 1115"/>
              <p:cNvSpPr/>
              <p:nvPr/>
            </p:nvSpPr>
            <p:spPr>
              <a:xfrm>
                <a:off x="2514601" y="294894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7" name="Rectangle 1116"/>
              <p:cNvSpPr/>
              <p:nvPr/>
            </p:nvSpPr>
            <p:spPr>
              <a:xfrm>
                <a:off x="2514600" y="2468880"/>
                <a:ext cx="1832612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8" name="Rectangle 1117"/>
              <p:cNvSpPr/>
              <p:nvPr/>
            </p:nvSpPr>
            <p:spPr>
              <a:xfrm>
                <a:off x="2514600" y="342900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9" name="Rectangle 1118"/>
              <p:cNvSpPr/>
              <p:nvPr/>
            </p:nvSpPr>
            <p:spPr>
              <a:xfrm>
                <a:off x="2514600" y="390906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2" name="Straight Connector 1121"/>
              <p:cNvCxnSpPr/>
              <p:nvPr/>
            </p:nvCxnSpPr>
            <p:spPr>
              <a:xfrm rot="5400000">
                <a:off x="2801303" y="21593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7" name="Straight Connector 1126"/>
              <p:cNvCxnSpPr/>
              <p:nvPr/>
            </p:nvCxnSpPr>
            <p:spPr>
              <a:xfrm rot="5400000">
                <a:off x="2801303" y="26393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8" name="Straight Connector 1127"/>
              <p:cNvCxnSpPr/>
              <p:nvPr/>
            </p:nvCxnSpPr>
            <p:spPr>
              <a:xfrm rot="5400000">
                <a:off x="3259456" y="26386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9" name="Straight Connector 1128"/>
              <p:cNvCxnSpPr/>
              <p:nvPr/>
            </p:nvCxnSpPr>
            <p:spPr>
              <a:xfrm rot="5400000">
                <a:off x="3716656" y="26393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5" name="Straight Connector 1134"/>
              <p:cNvCxnSpPr/>
              <p:nvPr/>
            </p:nvCxnSpPr>
            <p:spPr>
              <a:xfrm rot="5400000">
                <a:off x="2801303" y="31194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6" name="Straight Connector 1135"/>
              <p:cNvCxnSpPr/>
              <p:nvPr/>
            </p:nvCxnSpPr>
            <p:spPr>
              <a:xfrm rot="5400000">
                <a:off x="3259456" y="31187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7" name="Straight Connector 1136"/>
              <p:cNvCxnSpPr/>
              <p:nvPr/>
            </p:nvCxnSpPr>
            <p:spPr>
              <a:xfrm rot="5400000">
                <a:off x="3716656" y="31194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3" name="Straight Connector 1142"/>
              <p:cNvCxnSpPr/>
              <p:nvPr/>
            </p:nvCxnSpPr>
            <p:spPr>
              <a:xfrm rot="5400000">
                <a:off x="2797492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4" name="Straight Connector 1143"/>
              <p:cNvCxnSpPr/>
              <p:nvPr/>
            </p:nvCxnSpPr>
            <p:spPr>
              <a:xfrm rot="5400000">
                <a:off x="3255644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5" name="Straight Connector 1144"/>
              <p:cNvCxnSpPr/>
              <p:nvPr/>
            </p:nvCxnSpPr>
            <p:spPr>
              <a:xfrm rot="5400000">
                <a:off x="3712844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6" name="Straight Connector 1145"/>
              <p:cNvCxnSpPr/>
              <p:nvPr/>
            </p:nvCxnSpPr>
            <p:spPr>
              <a:xfrm rot="5400000">
                <a:off x="4170997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7" name="Straight Connector 1146"/>
              <p:cNvCxnSpPr/>
              <p:nvPr/>
            </p:nvCxnSpPr>
            <p:spPr>
              <a:xfrm rot="5400000">
                <a:off x="4623433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8" name="Straight Connector 1147"/>
              <p:cNvCxnSpPr/>
              <p:nvPr/>
            </p:nvCxnSpPr>
            <p:spPr>
              <a:xfrm rot="5400000">
                <a:off x="5081586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9" name="Straight Connector 1148"/>
              <p:cNvCxnSpPr/>
              <p:nvPr/>
            </p:nvCxnSpPr>
            <p:spPr>
              <a:xfrm rot="5400000">
                <a:off x="5538786" y="35994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0" name="Straight Connector 1149"/>
              <p:cNvCxnSpPr/>
              <p:nvPr/>
            </p:nvCxnSpPr>
            <p:spPr>
              <a:xfrm rot="5400000">
                <a:off x="5996939" y="35987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Straight Connector 1150"/>
              <p:cNvCxnSpPr/>
              <p:nvPr/>
            </p:nvCxnSpPr>
            <p:spPr>
              <a:xfrm rot="5400000">
                <a:off x="2797492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Straight Connector 1151"/>
              <p:cNvCxnSpPr/>
              <p:nvPr/>
            </p:nvCxnSpPr>
            <p:spPr>
              <a:xfrm rot="5400000">
                <a:off x="3255644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Straight Connector 1152"/>
              <p:cNvCxnSpPr/>
              <p:nvPr/>
            </p:nvCxnSpPr>
            <p:spPr>
              <a:xfrm rot="5400000">
                <a:off x="3712844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Straight Connector 1153"/>
              <p:cNvCxnSpPr/>
              <p:nvPr/>
            </p:nvCxnSpPr>
            <p:spPr>
              <a:xfrm rot="5400000">
                <a:off x="4170997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Straight Connector 1154"/>
              <p:cNvCxnSpPr/>
              <p:nvPr/>
            </p:nvCxnSpPr>
            <p:spPr>
              <a:xfrm rot="5400000">
                <a:off x="4623433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Straight Connector 1155"/>
              <p:cNvCxnSpPr/>
              <p:nvPr/>
            </p:nvCxnSpPr>
            <p:spPr>
              <a:xfrm rot="5400000">
                <a:off x="5081586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Straight Connector 1156"/>
              <p:cNvCxnSpPr/>
              <p:nvPr/>
            </p:nvCxnSpPr>
            <p:spPr>
              <a:xfrm rot="5400000">
                <a:off x="5538786" y="40795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Straight Connector 1157"/>
              <p:cNvCxnSpPr/>
              <p:nvPr/>
            </p:nvCxnSpPr>
            <p:spPr>
              <a:xfrm rot="5400000">
                <a:off x="5996939" y="40788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2" name="Group 1021"/>
            <p:cNvGrpSpPr/>
            <p:nvPr/>
          </p:nvGrpSpPr>
          <p:grpSpPr>
            <a:xfrm>
              <a:off x="3505200" y="1577340"/>
              <a:ext cx="4114800" cy="2743200"/>
              <a:chOff x="2514600" y="1577340"/>
              <a:chExt cx="4114800" cy="2743200"/>
            </a:xfrm>
          </p:grpSpPr>
          <p:sp>
            <p:nvSpPr>
              <p:cNvPr id="1069" name="Rectangle 1068"/>
              <p:cNvSpPr/>
              <p:nvPr/>
            </p:nvSpPr>
            <p:spPr>
              <a:xfrm>
                <a:off x="2514600" y="1577340"/>
                <a:ext cx="45338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0" name="Rectangle 1069"/>
              <p:cNvSpPr/>
              <p:nvPr/>
            </p:nvSpPr>
            <p:spPr>
              <a:xfrm>
                <a:off x="2514600" y="2057400"/>
                <a:ext cx="917258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1" name="Rectangle 1070"/>
              <p:cNvSpPr/>
              <p:nvPr/>
            </p:nvSpPr>
            <p:spPr>
              <a:xfrm>
                <a:off x="2514601" y="3017520"/>
                <a:ext cx="1830705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2" name="Rectangle 1071"/>
              <p:cNvSpPr/>
              <p:nvPr/>
            </p:nvSpPr>
            <p:spPr>
              <a:xfrm>
                <a:off x="2514601" y="2537460"/>
                <a:ext cx="1826894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3" name="Rectangle 1072"/>
              <p:cNvSpPr/>
              <p:nvPr/>
            </p:nvSpPr>
            <p:spPr>
              <a:xfrm>
                <a:off x="2514600" y="349758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4" name="Rectangle 1073"/>
              <p:cNvSpPr/>
              <p:nvPr/>
            </p:nvSpPr>
            <p:spPr>
              <a:xfrm>
                <a:off x="2514600" y="397764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77" name="Straight Connector 1076"/>
              <p:cNvCxnSpPr/>
              <p:nvPr/>
            </p:nvCxnSpPr>
            <p:spPr>
              <a:xfrm rot="5400000">
                <a:off x="2801303" y="22278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2" name="Straight Connector 1081"/>
              <p:cNvCxnSpPr/>
              <p:nvPr/>
            </p:nvCxnSpPr>
            <p:spPr>
              <a:xfrm rot="5400000">
                <a:off x="2801303" y="27079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Straight Connector 1082"/>
              <p:cNvCxnSpPr/>
              <p:nvPr/>
            </p:nvCxnSpPr>
            <p:spPr>
              <a:xfrm rot="5400000">
                <a:off x="3259456" y="27072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Straight Connector 1083"/>
              <p:cNvCxnSpPr/>
              <p:nvPr/>
            </p:nvCxnSpPr>
            <p:spPr>
              <a:xfrm rot="5400000">
                <a:off x="3716656" y="27079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/>
              <p:cNvCxnSpPr/>
              <p:nvPr/>
            </p:nvCxnSpPr>
            <p:spPr>
              <a:xfrm rot="5400000">
                <a:off x="2801303" y="31880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/>
              <p:cNvCxnSpPr/>
              <p:nvPr/>
            </p:nvCxnSpPr>
            <p:spPr>
              <a:xfrm rot="5400000">
                <a:off x="3259456" y="31873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Straight Connector 1091"/>
              <p:cNvCxnSpPr/>
              <p:nvPr/>
            </p:nvCxnSpPr>
            <p:spPr>
              <a:xfrm rot="5400000">
                <a:off x="3716656" y="31880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Straight Connector 1097"/>
              <p:cNvCxnSpPr/>
              <p:nvPr/>
            </p:nvCxnSpPr>
            <p:spPr>
              <a:xfrm rot="5400000">
                <a:off x="2797492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/>
              <p:cNvCxnSpPr/>
              <p:nvPr/>
            </p:nvCxnSpPr>
            <p:spPr>
              <a:xfrm rot="5400000">
                <a:off x="3255644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/>
              <p:cNvCxnSpPr/>
              <p:nvPr/>
            </p:nvCxnSpPr>
            <p:spPr>
              <a:xfrm rot="5400000">
                <a:off x="3712844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/>
              <p:cNvCxnSpPr/>
              <p:nvPr/>
            </p:nvCxnSpPr>
            <p:spPr>
              <a:xfrm rot="5400000">
                <a:off x="4170997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2" name="Straight Connector 1101"/>
              <p:cNvCxnSpPr/>
              <p:nvPr/>
            </p:nvCxnSpPr>
            <p:spPr>
              <a:xfrm rot="5400000">
                <a:off x="4623433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3" name="Straight Connector 1102"/>
              <p:cNvCxnSpPr/>
              <p:nvPr/>
            </p:nvCxnSpPr>
            <p:spPr>
              <a:xfrm rot="5400000">
                <a:off x="5081586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/>
              <p:cNvCxnSpPr/>
              <p:nvPr/>
            </p:nvCxnSpPr>
            <p:spPr>
              <a:xfrm rot="5400000">
                <a:off x="5538786" y="36680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Straight Connector 1104"/>
              <p:cNvCxnSpPr/>
              <p:nvPr/>
            </p:nvCxnSpPr>
            <p:spPr>
              <a:xfrm rot="5400000">
                <a:off x="5996939" y="366736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/>
              <p:cNvCxnSpPr/>
              <p:nvPr/>
            </p:nvCxnSpPr>
            <p:spPr>
              <a:xfrm rot="5400000">
                <a:off x="2797492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Straight Connector 1106"/>
              <p:cNvCxnSpPr/>
              <p:nvPr/>
            </p:nvCxnSpPr>
            <p:spPr>
              <a:xfrm rot="5400000">
                <a:off x="3255644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Straight Connector 1107"/>
              <p:cNvCxnSpPr/>
              <p:nvPr/>
            </p:nvCxnSpPr>
            <p:spPr>
              <a:xfrm rot="5400000">
                <a:off x="3712844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/>
              <p:cNvCxnSpPr/>
              <p:nvPr/>
            </p:nvCxnSpPr>
            <p:spPr>
              <a:xfrm rot="5400000">
                <a:off x="4170997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/>
              <p:cNvCxnSpPr/>
              <p:nvPr/>
            </p:nvCxnSpPr>
            <p:spPr>
              <a:xfrm rot="5400000">
                <a:off x="4623433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/>
              <p:cNvCxnSpPr/>
              <p:nvPr/>
            </p:nvCxnSpPr>
            <p:spPr>
              <a:xfrm rot="5400000">
                <a:off x="5081586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Straight Connector 1111"/>
              <p:cNvCxnSpPr/>
              <p:nvPr/>
            </p:nvCxnSpPr>
            <p:spPr>
              <a:xfrm rot="5400000">
                <a:off x="5538786" y="41481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Straight Connector 1112"/>
              <p:cNvCxnSpPr/>
              <p:nvPr/>
            </p:nvCxnSpPr>
            <p:spPr>
              <a:xfrm rot="5400000">
                <a:off x="5996939" y="41474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3" name="Group 1022"/>
            <p:cNvGrpSpPr/>
            <p:nvPr/>
          </p:nvGrpSpPr>
          <p:grpSpPr>
            <a:xfrm>
              <a:off x="3429000" y="1645920"/>
              <a:ext cx="4114800" cy="2743200"/>
              <a:chOff x="2590800" y="1645920"/>
              <a:chExt cx="4114800" cy="2743200"/>
            </a:xfrm>
          </p:grpSpPr>
          <p:sp>
            <p:nvSpPr>
              <p:cNvPr id="1024" name="Rectangle 1023"/>
              <p:cNvSpPr/>
              <p:nvPr/>
            </p:nvSpPr>
            <p:spPr>
              <a:xfrm>
                <a:off x="2590800" y="1645920"/>
                <a:ext cx="453389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" name="Rectangle 1024"/>
              <p:cNvSpPr/>
              <p:nvPr/>
            </p:nvSpPr>
            <p:spPr>
              <a:xfrm>
                <a:off x="2590800" y="2125980"/>
                <a:ext cx="917258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" name="Rectangle 1025"/>
              <p:cNvSpPr/>
              <p:nvPr/>
            </p:nvSpPr>
            <p:spPr>
              <a:xfrm>
                <a:off x="2590800" y="308610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" name="Rectangle 1026"/>
              <p:cNvSpPr/>
              <p:nvPr/>
            </p:nvSpPr>
            <p:spPr>
              <a:xfrm>
                <a:off x="2590800" y="2606040"/>
                <a:ext cx="1832611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" name="Rectangle 1027"/>
              <p:cNvSpPr/>
              <p:nvPr/>
            </p:nvSpPr>
            <p:spPr>
              <a:xfrm>
                <a:off x="2590800" y="356616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" name="Rectangle 1028"/>
              <p:cNvSpPr/>
              <p:nvPr/>
            </p:nvSpPr>
            <p:spPr>
              <a:xfrm>
                <a:off x="2590800" y="4046220"/>
                <a:ext cx="4114800" cy="3429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 rot="5400000">
                <a:off x="2877503" y="229647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rot="5400000">
                <a:off x="2877503" y="27765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rot="5400000">
                <a:off x="3335656" y="277582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rot="5400000">
                <a:off x="3792856" y="277653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Straight Connector 1044"/>
              <p:cNvCxnSpPr/>
              <p:nvPr/>
            </p:nvCxnSpPr>
            <p:spPr>
              <a:xfrm rot="5400000">
                <a:off x="2877503" y="32565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Straight Connector 1045"/>
              <p:cNvCxnSpPr/>
              <p:nvPr/>
            </p:nvCxnSpPr>
            <p:spPr>
              <a:xfrm rot="5400000">
                <a:off x="3335656" y="325588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7" name="Straight Connector 1046"/>
              <p:cNvCxnSpPr/>
              <p:nvPr/>
            </p:nvCxnSpPr>
            <p:spPr>
              <a:xfrm rot="5400000">
                <a:off x="3792856" y="325659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3" name="Straight Connector 1052"/>
              <p:cNvCxnSpPr/>
              <p:nvPr/>
            </p:nvCxnSpPr>
            <p:spPr>
              <a:xfrm rot="5400000">
                <a:off x="2873692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Straight Connector 1053"/>
              <p:cNvCxnSpPr/>
              <p:nvPr/>
            </p:nvCxnSpPr>
            <p:spPr>
              <a:xfrm rot="5400000">
                <a:off x="3331844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Straight Connector 1054"/>
              <p:cNvCxnSpPr/>
              <p:nvPr/>
            </p:nvCxnSpPr>
            <p:spPr>
              <a:xfrm rot="5400000">
                <a:off x="3789044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Connector 1055"/>
              <p:cNvCxnSpPr/>
              <p:nvPr/>
            </p:nvCxnSpPr>
            <p:spPr>
              <a:xfrm rot="5400000">
                <a:off x="4247197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Connector 1056"/>
              <p:cNvCxnSpPr/>
              <p:nvPr/>
            </p:nvCxnSpPr>
            <p:spPr>
              <a:xfrm rot="5400000">
                <a:off x="4699633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Connector 1057"/>
              <p:cNvCxnSpPr/>
              <p:nvPr/>
            </p:nvCxnSpPr>
            <p:spPr>
              <a:xfrm rot="5400000">
                <a:off x="5157786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Connector 1058"/>
              <p:cNvCxnSpPr/>
              <p:nvPr/>
            </p:nvCxnSpPr>
            <p:spPr>
              <a:xfrm rot="5400000">
                <a:off x="5614986" y="373665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Straight Connector 1059"/>
              <p:cNvCxnSpPr/>
              <p:nvPr/>
            </p:nvCxnSpPr>
            <p:spPr>
              <a:xfrm rot="5400000">
                <a:off x="6073139" y="373594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1" name="Straight Connector 1060"/>
              <p:cNvCxnSpPr/>
              <p:nvPr/>
            </p:nvCxnSpPr>
            <p:spPr>
              <a:xfrm rot="5400000">
                <a:off x="2873692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2" name="Straight Connector 1061"/>
              <p:cNvCxnSpPr/>
              <p:nvPr/>
            </p:nvCxnSpPr>
            <p:spPr>
              <a:xfrm rot="5400000">
                <a:off x="3331844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Straight Connector 1062"/>
              <p:cNvCxnSpPr/>
              <p:nvPr/>
            </p:nvCxnSpPr>
            <p:spPr>
              <a:xfrm rot="5400000">
                <a:off x="3789044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4" name="Straight Connector 1063"/>
              <p:cNvCxnSpPr/>
              <p:nvPr/>
            </p:nvCxnSpPr>
            <p:spPr>
              <a:xfrm rot="5400000">
                <a:off x="4247197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Straight Connector 1064"/>
              <p:cNvCxnSpPr/>
              <p:nvPr/>
            </p:nvCxnSpPr>
            <p:spPr>
              <a:xfrm rot="5400000">
                <a:off x="4699633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Straight Connector 1065"/>
              <p:cNvCxnSpPr/>
              <p:nvPr/>
            </p:nvCxnSpPr>
            <p:spPr>
              <a:xfrm rot="5400000">
                <a:off x="5157786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Straight Connector 1066"/>
              <p:cNvCxnSpPr/>
              <p:nvPr/>
            </p:nvCxnSpPr>
            <p:spPr>
              <a:xfrm rot="5400000">
                <a:off x="5614986" y="4216717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Straight Connector 1067"/>
              <p:cNvCxnSpPr/>
              <p:nvPr/>
            </p:nvCxnSpPr>
            <p:spPr>
              <a:xfrm rot="5400000">
                <a:off x="6073139" y="4216003"/>
                <a:ext cx="342900" cy="1906"/>
              </a:xfrm>
              <a:prstGeom prst="line">
                <a:avLst/>
              </a:prstGeom>
              <a:ln w="254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9" name="Group 1248"/>
          <p:cNvGrpSpPr/>
          <p:nvPr/>
        </p:nvGrpSpPr>
        <p:grpSpPr>
          <a:xfrm>
            <a:off x="1714500" y="1535733"/>
            <a:ext cx="3429000" cy="2286000"/>
            <a:chOff x="6705600" y="1714500"/>
            <a:chExt cx="4114800" cy="2743200"/>
          </a:xfrm>
        </p:grpSpPr>
        <p:sp>
          <p:nvSpPr>
            <p:cNvPr id="1250" name="Rectangle 1249"/>
            <p:cNvSpPr/>
            <p:nvPr/>
          </p:nvSpPr>
          <p:spPr>
            <a:xfrm>
              <a:off x="6705600" y="1714500"/>
              <a:ext cx="459106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1" name="Rectangle 1250"/>
            <p:cNvSpPr/>
            <p:nvPr/>
          </p:nvSpPr>
          <p:spPr>
            <a:xfrm>
              <a:off x="6705600" y="2194560"/>
              <a:ext cx="911542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2" name="Rectangle 1251"/>
            <p:cNvSpPr/>
            <p:nvPr/>
          </p:nvSpPr>
          <p:spPr>
            <a:xfrm>
              <a:off x="6705600" y="3154680"/>
              <a:ext cx="1826894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3" name="Rectangle 1252"/>
            <p:cNvSpPr/>
            <p:nvPr/>
          </p:nvSpPr>
          <p:spPr>
            <a:xfrm>
              <a:off x="6705600" y="2674620"/>
              <a:ext cx="1832611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4" name="Rectangle 1253"/>
            <p:cNvSpPr/>
            <p:nvPr/>
          </p:nvSpPr>
          <p:spPr>
            <a:xfrm>
              <a:off x="6705600" y="3634740"/>
              <a:ext cx="4114800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5" name="Rectangle 1254"/>
            <p:cNvSpPr/>
            <p:nvPr/>
          </p:nvSpPr>
          <p:spPr>
            <a:xfrm>
              <a:off x="6705600" y="4114800"/>
              <a:ext cx="4114800" cy="3429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58" name="Straight Connector 1257"/>
            <p:cNvCxnSpPr/>
            <p:nvPr/>
          </p:nvCxnSpPr>
          <p:spPr>
            <a:xfrm rot="5400000">
              <a:off x="6992303" y="236505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3" name="Straight Connector 1262"/>
            <p:cNvCxnSpPr/>
            <p:nvPr/>
          </p:nvCxnSpPr>
          <p:spPr>
            <a:xfrm rot="5400000">
              <a:off x="6992303" y="284511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4" name="Straight Connector 1263"/>
            <p:cNvCxnSpPr/>
            <p:nvPr/>
          </p:nvCxnSpPr>
          <p:spPr>
            <a:xfrm rot="5400000">
              <a:off x="7450456" y="284440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5" name="Straight Connector 1264"/>
            <p:cNvCxnSpPr/>
            <p:nvPr/>
          </p:nvCxnSpPr>
          <p:spPr>
            <a:xfrm rot="5400000">
              <a:off x="7907656" y="284511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1" name="Straight Connector 1270"/>
            <p:cNvCxnSpPr/>
            <p:nvPr/>
          </p:nvCxnSpPr>
          <p:spPr>
            <a:xfrm rot="5400000">
              <a:off x="6992303" y="332517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Straight Connector 1271"/>
            <p:cNvCxnSpPr/>
            <p:nvPr/>
          </p:nvCxnSpPr>
          <p:spPr>
            <a:xfrm rot="5400000">
              <a:off x="7450456" y="332446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3" name="Straight Connector 1272"/>
            <p:cNvCxnSpPr/>
            <p:nvPr/>
          </p:nvCxnSpPr>
          <p:spPr>
            <a:xfrm rot="5400000">
              <a:off x="7907656" y="332517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9" name="Straight Connector 1278"/>
            <p:cNvCxnSpPr/>
            <p:nvPr/>
          </p:nvCxnSpPr>
          <p:spPr>
            <a:xfrm rot="5400000">
              <a:off x="6988492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0" name="Straight Connector 1279"/>
            <p:cNvCxnSpPr/>
            <p:nvPr/>
          </p:nvCxnSpPr>
          <p:spPr>
            <a:xfrm rot="5400000">
              <a:off x="7446644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1" name="Straight Connector 1280"/>
            <p:cNvCxnSpPr/>
            <p:nvPr/>
          </p:nvCxnSpPr>
          <p:spPr>
            <a:xfrm rot="5400000">
              <a:off x="7903844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/>
            <p:cNvCxnSpPr/>
            <p:nvPr/>
          </p:nvCxnSpPr>
          <p:spPr>
            <a:xfrm rot="5400000">
              <a:off x="8361997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3" name="Straight Connector 1282"/>
            <p:cNvCxnSpPr/>
            <p:nvPr/>
          </p:nvCxnSpPr>
          <p:spPr>
            <a:xfrm rot="5400000">
              <a:off x="8814433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/>
            <p:cNvCxnSpPr/>
            <p:nvPr/>
          </p:nvCxnSpPr>
          <p:spPr>
            <a:xfrm rot="5400000">
              <a:off x="9272586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/>
            <p:cNvCxnSpPr/>
            <p:nvPr/>
          </p:nvCxnSpPr>
          <p:spPr>
            <a:xfrm rot="5400000">
              <a:off x="9729786" y="380523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/>
            <p:cNvCxnSpPr/>
            <p:nvPr/>
          </p:nvCxnSpPr>
          <p:spPr>
            <a:xfrm rot="5400000">
              <a:off x="10187939" y="380452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/>
            <p:cNvCxnSpPr/>
            <p:nvPr/>
          </p:nvCxnSpPr>
          <p:spPr>
            <a:xfrm rot="5400000">
              <a:off x="6988492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/>
            <p:cNvCxnSpPr/>
            <p:nvPr/>
          </p:nvCxnSpPr>
          <p:spPr>
            <a:xfrm rot="5400000">
              <a:off x="7446644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/>
            <p:cNvCxnSpPr/>
            <p:nvPr/>
          </p:nvCxnSpPr>
          <p:spPr>
            <a:xfrm rot="5400000">
              <a:off x="7903844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/>
            <p:cNvCxnSpPr/>
            <p:nvPr/>
          </p:nvCxnSpPr>
          <p:spPr>
            <a:xfrm rot="5400000">
              <a:off x="8361997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/>
            <p:cNvCxnSpPr/>
            <p:nvPr/>
          </p:nvCxnSpPr>
          <p:spPr>
            <a:xfrm rot="5400000">
              <a:off x="8814433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/>
            <p:cNvCxnSpPr/>
            <p:nvPr/>
          </p:nvCxnSpPr>
          <p:spPr>
            <a:xfrm rot="5400000">
              <a:off x="9272586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/>
            <p:cNvCxnSpPr/>
            <p:nvPr/>
          </p:nvCxnSpPr>
          <p:spPr>
            <a:xfrm rot="5400000">
              <a:off x="9729786" y="4285297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/>
            <p:cNvCxnSpPr/>
            <p:nvPr/>
          </p:nvCxnSpPr>
          <p:spPr>
            <a:xfrm rot="5400000">
              <a:off x="10187939" y="4284583"/>
              <a:ext cx="342900" cy="190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97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GPU Traversals: Flat &amp; Level-Synchronous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46624" y="1518803"/>
            <a:ext cx="121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venir Light"/>
                <a:cs typeface="Avenir Light"/>
              </a:rPr>
              <a:t>level 1</a:t>
            </a:r>
            <a:endParaRPr lang="en-US" sz="2400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grpSp>
        <p:nvGrpSpPr>
          <p:cNvPr id="890" name="Group 889"/>
          <p:cNvGrpSpPr/>
          <p:nvPr/>
        </p:nvGrpSpPr>
        <p:grpSpPr>
          <a:xfrm>
            <a:off x="1752600" y="1601350"/>
            <a:ext cx="609600" cy="571500"/>
            <a:chOff x="1752600" y="1981200"/>
            <a:chExt cx="609600" cy="762000"/>
          </a:xfrm>
          <a:solidFill>
            <a:schemeClr val="tx2">
              <a:lumMod val="20000"/>
              <a:lumOff val="80000"/>
            </a:schemeClr>
          </a:solidFill>
          <a:effectLst/>
        </p:grpSpPr>
        <p:sp>
          <p:nvSpPr>
            <p:cNvPr id="98" name="Oval 97"/>
            <p:cNvSpPr/>
            <p:nvPr/>
          </p:nvSpPr>
          <p:spPr>
            <a:xfrm>
              <a:off x="1752600" y="1981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752600" y="25146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2133600" y="25146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5" name="Straight Connector 164"/>
            <p:cNvCxnSpPr>
              <a:stCxn id="98" idx="4"/>
              <a:endCxn id="138" idx="0"/>
            </p:cNvCxnSpPr>
            <p:nvPr/>
          </p:nvCxnSpPr>
          <p:spPr>
            <a:xfrm rot="5400000">
              <a:off x="1714500" y="23622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68" name="Straight Connector 167"/>
            <p:cNvCxnSpPr>
              <a:endCxn id="139" idx="0"/>
            </p:cNvCxnSpPr>
            <p:nvPr/>
          </p:nvCxnSpPr>
          <p:spPr>
            <a:xfrm>
              <a:off x="1867694" y="2209800"/>
              <a:ext cx="380206" cy="304800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891" name="Group 890"/>
          <p:cNvGrpSpPr/>
          <p:nvPr/>
        </p:nvGrpSpPr>
        <p:grpSpPr>
          <a:xfrm>
            <a:off x="1752600" y="2182473"/>
            <a:ext cx="1371600" cy="790480"/>
            <a:chOff x="1752600" y="2756027"/>
            <a:chExt cx="1371600" cy="1053973"/>
          </a:xfrm>
          <a:solidFill>
            <a:schemeClr val="tx2">
              <a:lumMod val="20000"/>
              <a:lumOff val="80000"/>
            </a:schemeClr>
          </a:solidFill>
          <a:effectLst/>
        </p:grpSpPr>
        <p:sp>
          <p:nvSpPr>
            <p:cNvPr id="140" name="Oval 139"/>
            <p:cNvSpPr/>
            <p:nvPr/>
          </p:nvSpPr>
          <p:spPr>
            <a:xfrm>
              <a:off x="1752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133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2514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2895600" y="30480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2133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2514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2895600" y="35814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0" name="Straight Connector 169"/>
            <p:cNvCxnSpPr>
              <a:stCxn id="138" idx="4"/>
              <a:endCxn id="140" idx="0"/>
            </p:cNvCxnSpPr>
            <p:nvPr/>
          </p:nvCxnSpPr>
          <p:spPr>
            <a:xfrm>
              <a:off x="1866900" y="2756027"/>
              <a:ext cx="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2" name="Straight Connector 171"/>
            <p:cNvCxnSpPr>
              <a:stCxn id="139" idx="4"/>
              <a:endCxn id="142" idx="0"/>
            </p:cNvCxnSpPr>
            <p:nvPr/>
          </p:nvCxnSpPr>
          <p:spPr>
            <a:xfrm>
              <a:off x="2247900" y="2756027"/>
              <a:ext cx="38100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4" name="Straight Connector 173"/>
            <p:cNvCxnSpPr>
              <a:stCxn id="138" idx="4"/>
              <a:endCxn id="141" idx="0"/>
            </p:cNvCxnSpPr>
            <p:nvPr/>
          </p:nvCxnSpPr>
          <p:spPr>
            <a:xfrm>
              <a:off x="1866900" y="2756027"/>
              <a:ext cx="38100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6" name="Straight Connector 175"/>
            <p:cNvCxnSpPr>
              <a:stCxn id="139" idx="4"/>
              <a:endCxn id="143" idx="0"/>
            </p:cNvCxnSpPr>
            <p:nvPr/>
          </p:nvCxnSpPr>
          <p:spPr>
            <a:xfrm>
              <a:off x="2247900" y="2756027"/>
              <a:ext cx="762000" cy="291973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78" name="Straight Connector 177"/>
            <p:cNvCxnSpPr>
              <a:stCxn id="140" idx="4"/>
              <a:endCxn id="144" idx="0"/>
            </p:cNvCxnSpPr>
            <p:nvPr/>
          </p:nvCxnSpPr>
          <p:spPr>
            <a:xfrm rot="5400000">
              <a:off x="1714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0" name="Straight Connector 179"/>
            <p:cNvCxnSpPr>
              <a:stCxn id="141" idx="4"/>
              <a:endCxn id="145" idx="0"/>
            </p:cNvCxnSpPr>
            <p:nvPr/>
          </p:nvCxnSpPr>
          <p:spPr>
            <a:xfrm rot="5400000">
              <a:off x="2095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2" name="Straight Connector 181"/>
            <p:cNvCxnSpPr>
              <a:stCxn id="142" idx="4"/>
              <a:endCxn id="146" idx="0"/>
            </p:cNvCxnSpPr>
            <p:nvPr/>
          </p:nvCxnSpPr>
          <p:spPr>
            <a:xfrm rot="5400000">
              <a:off x="2476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4" name="Straight Connector 183"/>
            <p:cNvCxnSpPr>
              <a:stCxn id="143" idx="4"/>
              <a:endCxn id="147" idx="0"/>
            </p:cNvCxnSpPr>
            <p:nvPr/>
          </p:nvCxnSpPr>
          <p:spPr>
            <a:xfrm rot="5400000">
              <a:off x="2857500" y="34290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892" name="Group 891"/>
          <p:cNvGrpSpPr/>
          <p:nvPr/>
        </p:nvGrpSpPr>
        <p:grpSpPr>
          <a:xfrm>
            <a:off x="1752600" y="2982574"/>
            <a:ext cx="1371600" cy="790478"/>
            <a:chOff x="1752600" y="3822829"/>
            <a:chExt cx="1371600" cy="1053971"/>
          </a:xfrm>
          <a:solidFill>
            <a:schemeClr val="tx2">
              <a:lumMod val="20000"/>
              <a:lumOff val="80000"/>
            </a:schemeClr>
          </a:solidFill>
          <a:effectLst/>
        </p:grpSpPr>
        <p:sp>
          <p:nvSpPr>
            <p:cNvPr id="148" name="Oval 147"/>
            <p:cNvSpPr/>
            <p:nvPr/>
          </p:nvSpPr>
          <p:spPr>
            <a:xfrm>
              <a:off x="1752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2133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2514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2895600" y="41148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752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2133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2514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2895600" y="4648200"/>
              <a:ext cx="228600" cy="22860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6" name="Straight Connector 185"/>
            <p:cNvCxnSpPr>
              <a:stCxn id="144" idx="4"/>
              <a:endCxn id="148" idx="0"/>
            </p:cNvCxnSpPr>
            <p:nvPr/>
          </p:nvCxnSpPr>
          <p:spPr>
            <a:xfrm>
              <a:off x="1866900" y="3822829"/>
              <a:ext cx="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8" name="Straight Connector 187"/>
            <p:cNvCxnSpPr>
              <a:stCxn id="145" idx="4"/>
              <a:endCxn id="150" idx="0"/>
            </p:cNvCxnSpPr>
            <p:nvPr/>
          </p:nvCxnSpPr>
          <p:spPr>
            <a:xfrm>
              <a:off x="2247900" y="3822829"/>
              <a:ext cx="38100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0" name="Straight Connector 199"/>
            <p:cNvCxnSpPr>
              <a:stCxn id="144" idx="4"/>
              <a:endCxn id="149" idx="0"/>
            </p:cNvCxnSpPr>
            <p:nvPr/>
          </p:nvCxnSpPr>
          <p:spPr>
            <a:xfrm>
              <a:off x="1866900" y="3822829"/>
              <a:ext cx="38100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2" name="Straight Connector 201"/>
            <p:cNvCxnSpPr>
              <a:stCxn id="145" idx="4"/>
              <a:endCxn id="151" idx="0"/>
            </p:cNvCxnSpPr>
            <p:nvPr/>
          </p:nvCxnSpPr>
          <p:spPr>
            <a:xfrm>
              <a:off x="2247900" y="3822829"/>
              <a:ext cx="762000" cy="291971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14" name="Straight Connector 213"/>
            <p:cNvCxnSpPr>
              <a:stCxn id="148" idx="4"/>
              <a:endCxn id="152" idx="0"/>
            </p:cNvCxnSpPr>
            <p:nvPr/>
          </p:nvCxnSpPr>
          <p:spPr>
            <a:xfrm rot="5400000">
              <a:off x="1714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16" name="Straight Connector 215"/>
            <p:cNvCxnSpPr>
              <a:stCxn id="149" idx="4"/>
              <a:endCxn id="153" idx="0"/>
            </p:cNvCxnSpPr>
            <p:nvPr/>
          </p:nvCxnSpPr>
          <p:spPr>
            <a:xfrm rot="5400000">
              <a:off x="2095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18" name="Straight Connector 217"/>
            <p:cNvCxnSpPr>
              <a:stCxn id="150" idx="4"/>
              <a:endCxn id="154" idx="0"/>
            </p:cNvCxnSpPr>
            <p:nvPr/>
          </p:nvCxnSpPr>
          <p:spPr>
            <a:xfrm rot="5400000">
              <a:off x="2476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20" name="Straight Connector 219"/>
            <p:cNvCxnSpPr>
              <a:stCxn id="151" idx="4"/>
              <a:endCxn id="155" idx="0"/>
            </p:cNvCxnSpPr>
            <p:nvPr/>
          </p:nvCxnSpPr>
          <p:spPr>
            <a:xfrm rot="5400000">
              <a:off x="2857500" y="4495800"/>
              <a:ext cx="304800" cy="1588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628900" y="2982574"/>
            <a:ext cx="2436018" cy="790478"/>
            <a:chOff x="3154680" y="3440546"/>
            <a:chExt cx="2923222" cy="948574"/>
          </a:xfrm>
          <a:solidFill>
            <a:schemeClr val="tx2">
              <a:lumMod val="20000"/>
              <a:lumOff val="80000"/>
            </a:schemeClr>
          </a:solidFill>
          <a:effectLst/>
        </p:grpSpPr>
        <p:grpSp>
          <p:nvGrpSpPr>
            <p:cNvPr id="893" name="Group 892"/>
            <p:cNvGrpSpPr/>
            <p:nvPr/>
          </p:nvGrpSpPr>
          <p:grpSpPr>
            <a:xfrm>
              <a:off x="3154680" y="3440546"/>
              <a:ext cx="2423160" cy="948574"/>
              <a:chOff x="2628900" y="3822829"/>
              <a:chExt cx="2019300" cy="1053971"/>
            </a:xfrm>
            <a:grpFill/>
          </p:grpSpPr>
          <p:sp>
            <p:nvSpPr>
              <p:cNvPr id="156" name="Oval 155"/>
              <p:cNvSpPr/>
              <p:nvPr/>
            </p:nvSpPr>
            <p:spPr>
              <a:xfrm>
                <a:off x="3276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3657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4038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4419600" y="41148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276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657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038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419600" y="4648200"/>
                <a:ext cx="228600" cy="228600"/>
              </a:xfrm>
              <a:prstGeom prst="ellipse">
                <a:avLst/>
              </a:prstGeom>
              <a:grpFill/>
              <a:ln w="28575" cmpd="sng"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6" name="Straight Connector 205"/>
              <p:cNvCxnSpPr>
                <a:stCxn id="146" idx="4"/>
                <a:endCxn id="156" idx="0"/>
              </p:cNvCxnSpPr>
              <p:nvPr/>
            </p:nvCxnSpPr>
            <p:spPr>
              <a:xfrm>
                <a:off x="2628900" y="3822829"/>
                <a:ext cx="762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08" name="Straight Connector 207"/>
              <p:cNvCxnSpPr>
                <a:stCxn id="146" idx="4"/>
                <a:endCxn id="157" idx="0"/>
              </p:cNvCxnSpPr>
              <p:nvPr/>
            </p:nvCxnSpPr>
            <p:spPr>
              <a:xfrm>
                <a:off x="2628900" y="3822829"/>
                <a:ext cx="1143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10" name="Straight Connector 209"/>
              <p:cNvCxnSpPr>
                <a:stCxn id="147" idx="4"/>
                <a:endCxn id="158" idx="0"/>
              </p:cNvCxnSpPr>
              <p:nvPr/>
            </p:nvCxnSpPr>
            <p:spPr>
              <a:xfrm>
                <a:off x="3009900" y="3822829"/>
                <a:ext cx="1143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12" name="Straight Connector 211"/>
              <p:cNvCxnSpPr>
                <a:stCxn id="147" idx="4"/>
                <a:endCxn id="159" idx="0"/>
              </p:cNvCxnSpPr>
              <p:nvPr/>
            </p:nvCxnSpPr>
            <p:spPr>
              <a:xfrm>
                <a:off x="3009900" y="3822829"/>
                <a:ext cx="1524000" cy="291971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2" name="Straight Connector 221"/>
              <p:cNvCxnSpPr>
                <a:stCxn id="156" idx="4"/>
                <a:endCxn id="160" idx="0"/>
              </p:cNvCxnSpPr>
              <p:nvPr/>
            </p:nvCxnSpPr>
            <p:spPr>
              <a:xfrm rot="5400000">
                <a:off x="3238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4" name="Straight Connector 223"/>
              <p:cNvCxnSpPr>
                <a:stCxn id="157" idx="4"/>
                <a:endCxn id="161" idx="0"/>
              </p:cNvCxnSpPr>
              <p:nvPr/>
            </p:nvCxnSpPr>
            <p:spPr>
              <a:xfrm rot="5400000">
                <a:off x="3619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6" name="Straight Connector 225"/>
              <p:cNvCxnSpPr>
                <a:stCxn id="158" idx="4"/>
                <a:endCxn id="162" idx="0"/>
              </p:cNvCxnSpPr>
              <p:nvPr/>
            </p:nvCxnSpPr>
            <p:spPr>
              <a:xfrm rot="5400000">
                <a:off x="4000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8" name="Straight Connector 227"/>
              <p:cNvCxnSpPr>
                <a:stCxn id="159" idx="4"/>
                <a:endCxn id="163" idx="0"/>
              </p:cNvCxnSpPr>
              <p:nvPr/>
            </p:nvCxnSpPr>
            <p:spPr>
              <a:xfrm rot="5400000">
                <a:off x="4381500" y="4495800"/>
                <a:ext cx="304800" cy="1588"/>
              </a:xfrm>
              <a:prstGeom prst="line">
                <a:avLst/>
              </a:prstGeom>
              <a:grpFill/>
              <a:ln w="28575" cmpd="sng">
                <a:solidFill>
                  <a:srgbClr val="3366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1296" name="Oval 1295"/>
            <p:cNvSpPr/>
            <p:nvPr/>
          </p:nvSpPr>
          <p:spPr>
            <a:xfrm>
              <a:off x="5801676" y="3698735"/>
              <a:ext cx="274320" cy="20574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97" name="Oval 1296"/>
            <p:cNvSpPr/>
            <p:nvPr/>
          </p:nvSpPr>
          <p:spPr>
            <a:xfrm>
              <a:off x="5803582" y="4181142"/>
              <a:ext cx="274320" cy="205740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98" name="Straight Connector 1297"/>
            <p:cNvCxnSpPr>
              <a:stCxn id="1296" idx="4"/>
              <a:endCxn id="1297" idx="0"/>
            </p:cNvCxnSpPr>
            <p:nvPr/>
          </p:nvCxnSpPr>
          <p:spPr>
            <a:xfrm>
              <a:off x="5938836" y="3904475"/>
              <a:ext cx="1906" cy="276667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299" name="Straight Connector 1298"/>
            <p:cNvCxnSpPr>
              <a:stCxn id="1296" idx="0"/>
              <a:endCxn id="147" idx="4"/>
            </p:cNvCxnSpPr>
            <p:nvPr/>
          </p:nvCxnSpPr>
          <p:spPr>
            <a:xfrm flipH="1" flipV="1">
              <a:off x="3611880" y="3440546"/>
              <a:ext cx="2326956" cy="258189"/>
            </a:xfrm>
            <a:prstGeom prst="lin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10" name="TextBox 9"/>
          <p:cNvSpPr txBox="1"/>
          <p:nvPr/>
        </p:nvSpPr>
        <p:spPr bwMode="auto">
          <a:xfrm>
            <a:off x="2605890" y="3948289"/>
            <a:ext cx="3322639" cy="46166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Tree</a:t>
            </a:r>
          </a:p>
        </p:txBody>
      </p:sp>
      <p:sp>
        <p:nvSpPr>
          <p:cNvPr id="1301" name="TextBox 1300"/>
          <p:cNvSpPr txBox="1"/>
          <p:nvPr/>
        </p:nvSpPr>
        <p:spPr>
          <a:xfrm>
            <a:off x="-169333" y="3449757"/>
            <a:ext cx="215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venir Light"/>
                <a:cs typeface="Avenir Light"/>
              </a:rPr>
              <a:t>level </a:t>
            </a:r>
            <a:r>
              <a:rPr lang="en-US" sz="2400" i="1" dirty="0" smtClean="0">
                <a:solidFill>
                  <a:srgbClr val="008000"/>
                </a:solidFill>
                <a:latin typeface="Avenir Light"/>
                <a:cs typeface="Avenir Light"/>
              </a:rPr>
              <a:t>n</a:t>
            </a:r>
            <a:endParaRPr lang="en-US" sz="2400" i="1" dirty="0">
              <a:solidFill>
                <a:srgbClr val="008000"/>
              </a:solidFill>
              <a:latin typeface="Avenir Light"/>
              <a:cs typeface="Avenir Ligh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265774" y="1080887"/>
            <a:ext cx="702733" cy="58477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48616" y="684433"/>
            <a:ext cx="1131169" cy="861470"/>
            <a:chOff x="1858330" y="682779"/>
            <a:chExt cx="1357403" cy="1033764"/>
          </a:xfrm>
        </p:grpSpPr>
        <p:sp>
          <p:nvSpPr>
            <p:cNvPr id="1302" name="TextBox 1301"/>
            <p:cNvSpPr txBox="1"/>
            <p:nvPr/>
          </p:nvSpPr>
          <p:spPr bwMode="auto">
            <a:xfrm>
              <a:off x="1858330" y="1014812"/>
              <a:ext cx="843280" cy="7017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4"/>
                  </a:solidFill>
                  <a:latin typeface="Tahoma" pitchFamily="34" charset="0"/>
                  <a:cs typeface="Tahoma" pitchFamily="34" charset="0"/>
                </a:rPr>
                <a:t>h</a:t>
              </a:r>
            </a:p>
          </p:txBody>
        </p:sp>
        <p:sp>
          <p:nvSpPr>
            <p:cNvPr id="1303" name="TextBox 1302"/>
            <p:cNvSpPr txBox="1"/>
            <p:nvPr/>
          </p:nvSpPr>
          <p:spPr bwMode="auto">
            <a:xfrm>
              <a:off x="2107262" y="846075"/>
              <a:ext cx="843280" cy="7017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4"/>
                  </a:solidFill>
                  <a:latin typeface="Tahoma" pitchFamily="34" charset="0"/>
                  <a:cs typeface="Tahoma" pitchFamily="34" charset="0"/>
                </a:rPr>
                <a:t>x</a:t>
              </a:r>
            </a:p>
          </p:txBody>
        </p:sp>
        <p:sp>
          <p:nvSpPr>
            <p:cNvPr id="1304" name="TextBox 1303"/>
            <p:cNvSpPr txBox="1"/>
            <p:nvPr/>
          </p:nvSpPr>
          <p:spPr bwMode="auto">
            <a:xfrm>
              <a:off x="2372453" y="682779"/>
              <a:ext cx="843280" cy="7017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4"/>
                  </a:solidFill>
                  <a:latin typeface="Tahoma" pitchFamily="34" charset="0"/>
                  <a:cs typeface="Tahoma" pitchFamily="34" charset="0"/>
                </a:rPr>
                <a:t>y</a:t>
              </a:r>
            </a:p>
          </p:txBody>
        </p:sp>
      </p:grpSp>
      <p:sp>
        <p:nvSpPr>
          <p:cNvPr id="16" name="Rectangular Callout 15"/>
          <p:cNvSpPr/>
          <p:nvPr/>
        </p:nvSpPr>
        <p:spPr bwMode="auto">
          <a:xfrm>
            <a:off x="5774213" y="2839042"/>
            <a:ext cx="2912588" cy="982094"/>
          </a:xfrm>
          <a:prstGeom prst="wedgeRectCallout">
            <a:avLst>
              <a:gd name="adj1" fmla="val -67407"/>
              <a:gd name="adj2" fmla="val -9573"/>
            </a:avLst>
          </a:prstGeom>
          <a:ln>
            <a:solidFill>
              <a:srgbClr val="FF0000"/>
            </a:solidFill>
            <a:headEnd type="oval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8750" algn="l"/>
                <a:tab pos="1757363" algn="l"/>
                <a:tab pos="3357563" algn="l"/>
                <a:tab pos="4956175" algn="l"/>
                <a:tab pos="6553200" algn="l"/>
              </a:tabLst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rPr>
              <a:t>Nodes in arrays</a:t>
            </a:r>
            <a:b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Avenir Light"/>
                <a:ea typeface="Tahoma" pitchFamily="34" charset="0"/>
                <a:cs typeface="Avenir Light"/>
                <a:sym typeface="Myriad Set Text" charset="0"/>
              </a:rPr>
              <a:t>flat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venir Light"/>
              <a:ea typeface="Tahoma" pitchFamily="34" charset="0"/>
              <a:cs typeface="Avenir Light"/>
              <a:sym typeface="Myriad Set Text" charset="0"/>
            </a:endParaRPr>
          </a:p>
        </p:txBody>
      </p:sp>
      <p:sp>
        <p:nvSpPr>
          <p:cNvPr id="1305" name="Rectangular Callout 1304"/>
          <p:cNvSpPr/>
          <p:nvPr/>
        </p:nvSpPr>
        <p:spPr bwMode="auto">
          <a:xfrm>
            <a:off x="3241677" y="902295"/>
            <a:ext cx="3197224" cy="471055"/>
          </a:xfrm>
          <a:prstGeom prst="wedgeRectCallout">
            <a:avLst>
              <a:gd name="adj1" fmla="val -88973"/>
              <a:gd name="adj2" fmla="val 9399"/>
            </a:avLst>
          </a:prstGeom>
          <a:ln>
            <a:solidFill>
              <a:schemeClr val="accent4"/>
            </a:solidFill>
            <a:headEnd type="oval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8750" algn="l"/>
                <a:tab pos="1757363" algn="l"/>
                <a:tab pos="3357563" algn="l"/>
                <a:tab pos="4956175" algn="l"/>
                <a:tab pos="6553200" algn="l"/>
              </a:tabLst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8064A2"/>
                </a:solidFill>
                <a:effectLst/>
                <a:latin typeface="Avenir Light"/>
                <a:ea typeface="Tahoma" pitchFamily="34" charset="0"/>
                <a:cs typeface="Avenir Light"/>
                <a:sym typeface="Myriad Set Text" charset="0"/>
              </a:rPr>
              <a:t>Array per attribute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816900" y="4356749"/>
            <a:ext cx="8128660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  <a:latin typeface="Avenir Black"/>
                <a:cs typeface="Avenir Black"/>
              </a:rPr>
              <a:t>Compiler handles transform of code &amp;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9259E-7 2.05346E-6 L -5.09259E-7 -0.07402 " pathEditMode="relative" ptsTypes="AA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8148E-7 -0.07408 L -6.48148E-7 -0.1512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8148E-7 -0.15124 L 0.00015 -0.3845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305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8"/>
          <p:cNvGrpSpPr/>
          <p:nvPr/>
        </p:nvGrpSpPr>
        <p:grpSpPr>
          <a:xfrm>
            <a:off x="1006832" y="3054653"/>
            <a:ext cx="3295271" cy="1287678"/>
            <a:chOff x="685821" y="4165134"/>
            <a:chExt cx="3295271" cy="1716901"/>
          </a:xfrm>
        </p:grpSpPr>
        <p:sp>
          <p:nvSpPr>
            <p:cNvPr id="140" name="Rectangle 139"/>
            <p:cNvSpPr/>
            <p:nvPr/>
          </p:nvSpPr>
          <p:spPr>
            <a:xfrm>
              <a:off x="685821" y="4165134"/>
              <a:ext cx="2601919" cy="779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 cmpd="sng"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dirty="0" smtClean="0">
                  <a:solidFill>
                    <a:schemeClr val="bg1"/>
                  </a:solidFill>
                  <a:cs typeface="Montara Std Gothic"/>
                </a:rPr>
                <a:t>L2: 1MB</a:t>
              </a:r>
              <a:endParaRPr lang="en-US" sz="3200" dirty="0">
                <a:solidFill>
                  <a:schemeClr val="bg1"/>
                </a:solidFill>
                <a:cs typeface="Montara Std Gothic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85821" y="5102335"/>
              <a:ext cx="3295271" cy="779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 cmpd="sng"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dirty="0" smtClean="0">
                  <a:solidFill>
                    <a:schemeClr val="bg1"/>
                  </a:solidFill>
                  <a:cs typeface="Montara Std Gothic"/>
                </a:rPr>
                <a:t>RAM: 2GB</a:t>
              </a:r>
              <a:endParaRPr lang="en-US" sz="3200" dirty="0">
                <a:solidFill>
                  <a:schemeClr val="bg1"/>
                </a:solidFill>
                <a:cs typeface="Montara Std Gothic"/>
              </a:endParaRPr>
            </a:p>
          </p:txBody>
        </p:sp>
        <p:cxnSp>
          <p:nvCxnSpPr>
            <p:cNvPr id="110" name="Straight Connector 39"/>
            <p:cNvCxnSpPr/>
            <p:nvPr/>
          </p:nvCxnSpPr>
          <p:spPr>
            <a:xfrm flipV="1">
              <a:off x="2878682" y="4749910"/>
              <a:ext cx="0" cy="340883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1756867" y="1140419"/>
            <a:ext cx="3834511" cy="1554480"/>
            <a:chOff x="-219365" y="1708728"/>
            <a:chExt cx="3834511" cy="2072639"/>
          </a:xfrm>
        </p:grpSpPr>
        <p:sp>
          <p:nvSpPr>
            <p:cNvPr id="134" name="Rectangle 133"/>
            <p:cNvSpPr/>
            <p:nvPr/>
          </p:nvSpPr>
          <p:spPr>
            <a:xfrm>
              <a:off x="-219365" y="1708728"/>
              <a:ext cx="3834511" cy="2072639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-184726" y="1850111"/>
              <a:ext cx="3672877" cy="779701"/>
            </a:xfrm>
            <a:prstGeom prst="rect">
              <a:avLst/>
            </a:prstGeom>
            <a:solidFill>
              <a:srgbClr val="8064A2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sz="3200" i="1" dirty="0">
                <a:solidFill>
                  <a:schemeClr val="bg1"/>
                </a:solidFill>
                <a:cs typeface="Montara Std Gothic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12678" y="2864443"/>
              <a:ext cx="2555016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rgbClr val="3366FF"/>
                  </a:solidFill>
                </a:rPr>
                <a:t>4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  <p:cxnSp>
        <p:nvCxnSpPr>
          <p:cNvPr id="87" name="Straight Connector 41"/>
          <p:cNvCxnSpPr/>
          <p:nvPr/>
        </p:nvCxnSpPr>
        <p:spPr>
          <a:xfrm>
            <a:off x="2794053" y="2694899"/>
            <a:ext cx="0" cy="35974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1258486" y="1045167"/>
            <a:ext cx="3922005" cy="1554480"/>
            <a:chOff x="-80821" y="1708728"/>
            <a:chExt cx="3922005" cy="2072639"/>
          </a:xfrm>
        </p:grpSpPr>
        <p:sp>
          <p:nvSpPr>
            <p:cNvPr id="129" name="Rectangle 128"/>
            <p:cNvSpPr/>
            <p:nvPr/>
          </p:nvSpPr>
          <p:spPr>
            <a:xfrm>
              <a:off x="140466" y="1708728"/>
              <a:ext cx="3700718" cy="2072639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-80821" y="1850111"/>
              <a:ext cx="3807696" cy="779701"/>
            </a:xfrm>
            <a:prstGeom prst="rect">
              <a:avLst/>
            </a:prstGeom>
            <a:solidFill>
              <a:srgbClr val="8064A2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sz="3200" i="1" dirty="0">
                <a:solidFill>
                  <a:schemeClr val="bg1"/>
                </a:solidFill>
                <a:cs typeface="Montara Std Gothic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286036" y="2789541"/>
              <a:ext cx="2555016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rgbClr val="3366FF"/>
                  </a:solidFill>
                </a:rPr>
                <a:t>3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  <p:cxnSp>
        <p:nvCxnSpPr>
          <p:cNvPr id="82" name="Straight Connector 41"/>
          <p:cNvCxnSpPr/>
          <p:nvPr/>
        </p:nvCxnSpPr>
        <p:spPr>
          <a:xfrm>
            <a:off x="2426523" y="2599648"/>
            <a:ext cx="0" cy="45500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/>
          <p:nvPr/>
        </p:nvGrpSpPr>
        <p:grpSpPr>
          <a:xfrm>
            <a:off x="1096850" y="975316"/>
            <a:ext cx="3719956" cy="1554480"/>
            <a:chOff x="394460" y="1708728"/>
            <a:chExt cx="3719956" cy="2072639"/>
          </a:xfrm>
        </p:grpSpPr>
        <p:sp>
          <p:nvSpPr>
            <p:cNvPr id="124" name="Rectangle 123"/>
            <p:cNvSpPr/>
            <p:nvPr/>
          </p:nvSpPr>
          <p:spPr>
            <a:xfrm>
              <a:off x="394460" y="1708728"/>
              <a:ext cx="3719956" cy="2072639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94460" y="1850111"/>
              <a:ext cx="3581412" cy="779701"/>
            </a:xfrm>
            <a:prstGeom prst="rect">
              <a:avLst/>
            </a:prstGeom>
            <a:solidFill>
              <a:srgbClr val="8064A2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sz="3200" i="1" dirty="0">
                <a:solidFill>
                  <a:schemeClr val="bg1"/>
                </a:solidFill>
                <a:cs typeface="Montara Std Gothic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513219" y="2745530"/>
              <a:ext cx="2555016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rgbClr val="3366FF"/>
                  </a:solidFill>
                </a:rPr>
                <a:t>2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4302091" y="3109183"/>
            <a:ext cx="4429388" cy="1389675"/>
            <a:chOff x="3981093" y="4237848"/>
            <a:chExt cx="4429388" cy="1852900"/>
          </a:xfrm>
        </p:grpSpPr>
        <p:grpSp>
          <p:nvGrpSpPr>
            <p:cNvPr id="182" name="Group 181"/>
            <p:cNvGrpSpPr/>
            <p:nvPr/>
          </p:nvGrpSpPr>
          <p:grpSpPr>
            <a:xfrm>
              <a:off x="5863551" y="4493531"/>
              <a:ext cx="2546930" cy="1597217"/>
              <a:chOff x="-242454" y="1518228"/>
              <a:chExt cx="2546930" cy="1597217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-242454" y="1518228"/>
                <a:ext cx="2546930" cy="1541626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-184726" y="1659611"/>
                <a:ext cx="2408386" cy="779701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en-US" sz="3200" i="1" dirty="0">
                  <a:solidFill>
                    <a:srgbClr val="008000"/>
                  </a:solidFill>
                  <a:cs typeface="Montara Std Gothic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-120071" y="2335744"/>
                <a:ext cx="2424546" cy="77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 smtClean="0">
                    <a:solidFill>
                      <a:srgbClr val="008000"/>
                    </a:solidFill>
                  </a:rPr>
                  <a:t>4</a:t>
                </a:r>
                <a:endParaRPr lang="en-US" sz="32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5361455" y="4402948"/>
              <a:ext cx="2673925" cy="1597217"/>
              <a:chOff x="-242455" y="1569028"/>
              <a:chExt cx="2673925" cy="1597217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-242455" y="1569028"/>
                <a:ext cx="2673925" cy="1541626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-57731" y="1710411"/>
                <a:ext cx="2398202" cy="779701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en-US" sz="3200" i="1" dirty="0">
                  <a:solidFill>
                    <a:srgbClr val="008000"/>
                  </a:solidFill>
                  <a:cs typeface="Montara Std Gothic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6923" y="2386544"/>
                <a:ext cx="2424547" cy="77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>
                    <a:solidFill>
                      <a:srgbClr val="008000"/>
                    </a:solidFill>
                  </a:rPr>
                  <a:t>3</a:t>
                </a: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4859359" y="4314048"/>
              <a:ext cx="2789375" cy="1597217"/>
              <a:chOff x="-242455" y="1632528"/>
              <a:chExt cx="2789375" cy="1597217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-242455" y="1632528"/>
                <a:ext cx="2789375" cy="1541626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-80821" y="1773911"/>
                <a:ext cx="2530844" cy="779701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en-US" sz="3200" i="1" dirty="0">
                  <a:solidFill>
                    <a:srgbClr val="008000"/>
                  </a:solidFill>
                  <a:cs typeface="Montara Std Gothic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122374" y="2450044"/>
                <a:ext cx="2424546" cy="77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 smtClean="0">
                    <a:solidFill>
                      <a:srgbClr val="008000"/>
                    </a:solidFill>
                  </a:rPr>
                  <a:t>2</a:t>
                </a:r>
                <a:endParaRPr lang="en-US" sz="3200" dirty="0">
                  <a:solidFill>
                    <a:srgbClr val="008000"/>
                  </a:solidFill>
                </a:endParaRPr>
              </a:p>
            </p:txBody>
          </p:sp>
        </p:grpSp>
        <p:cxnSp>
          <p:nvCxnSpPr>
            <p:cNvPr id="199" name="Straight Connector 41"/>
            <p:cNvCxnSpPr/>
            <p:nvPr/>
          </p:nvCxnSpPr>
          <p:spPr>
            <a:xfrm flipH="1">
              <a:off x="3981093" y="5315529"/>
              <a:ext cx="1685151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41"/>
            <p:cNvCxnSpPr/>
            <p:nvPr/>
          </p:nvCxnSpPr>
          <p:spPr>
            <a:xfrm flipH="1">
              <a:off x="3981093" y="5467929"/>
              <a:ext cx="1685151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41"/>
            <p:cNvCxnSpPr/>
            <p:nvPr/>
          </p:nvCxnSpPr>
          <p:spPr>
            <a:xfrm flipH="1">
              <a:off x="3981093" y="5620329"/>
              <a:ext cx="1685151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/>
            <p:cNvGrpSpPr/>
            <p:nvPr/>
          </p:nvGrpSpPr>
          <p:grpSpPr>
            <a:xfrm>
              <a:off x="4357263" y="4237848"/>
              <a:ext cx="2927919" cy="1597217"/>
              <a:chOff x="-242455" y="1708728"/>
              <a:chExt cx="2927919" cy="1597217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-242455" y="1708728"/>
                <a:ext cx="2927919" cy="1541626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-103911" y="1850111"/>
                <a:ext cx="2650830" cy="779701"/>
              </a:xfrm>
              <a:prstGeom prst="rect">
                <a:avLst/>
              </a:prstGeom>
              <a:solidFill>
                <a:srgbClr val="008000"/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3200" dirty="0" smtClean="0">
                    <a:solidFill>
                      <a:schemeClr val="bg1"/>
                    </a:solidFill>
                    <a:cs typeface="Montara Std Gothic"/>
                  </a:rPr>
                  <a:t>256-way SIMT</a:t>
                </a:r>
                <a:endParaRPr lang="en-US" sz="3200" i="1" dirty="0">
                  <a:solidFill>
                    <a:schemeClr val="bg1"/>
                  </a:solidFill>
                  <a:cs typeface="Montara Std Gothic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-150091" y="2526244"/>
                <a:ext cx="2697011" cy="77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 smtClean="0">
                    <a:solidFill>
                      <a:srgbClr val="008000"/>
                    </a:solidFill>
                  </a:rPr>
                  <a:t>GPGPU core 1</a:t>
                </a:r>
                <a:endParaRPr lang="en-US" sz="3200" dirty="0">
                  <a:solidFill>
                    <a:srgbClr val="008000"/>
                  </a:solidFill>
                </a:endParaRPr>
              </a:p>
            </p:txBody>
          </p:sp>
        </p:grpSp>
        <p:cxnSp>
          <p:nvCxnSpPr>
            <p:cNvPr id="186" name="Straight Connector 41"/>
            <p:cNvCxnSpPr/>
            <p:nvPr/>
          </p:nvCxnSpPr>
          <p:spPr>
            <a:xfrm flipH="1">
              <a:off x="3981093" y="5163129"/>
              <a:ext cx="37617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>
            <a:off x="2058992" y="2529802"/>
            <a:ext cx="0" cy="52485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842856" y="892765"/>
            <a:ext cx="3570596" cy="1554480"/>
            <a:chOff x="-242455" y="1708728"/>
            <a:chExt cx="3570596" cy="2072639"/>
          </a:xfrm>
        </p:grpSpPr>
        <p:sp>
          <p:nvSpPr>
            <p:cNvPr id="4" name="Rectangle 3"/>
            <p:cNvSpPr/>
            <p:nvPr/>
          </p:nvSpPr>
          <p:spPr>
            <a:xfrm>
              <a:off x="-242455" y="1708728"/>
              <a:ext cx="3570596" cy="2072639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103912" y="1850111"/>
              <a:ext cx="3253491" cy="77970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dirty="0" smtClean="0">
                  <a:solidFill>
                    <a:schemeClr val="bg1"/>
                  </a:solidFill>
                  <a:cs typeface="Montara Std Gothic"/>
                </a:rPr>
                <a:t>4-way SIMD</a:t>
              </a:r>
              <a:endParaRPr lang="en-US" sz="3200" i="1" dirty="0">
                <a:solidFill>
                  <a:schemeClr val="bg1"/>
                </a:solidFill>
                <a:cs typeface="Montara Std Gothic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1006819" y="1700589"/>
            <a:ext cx="2015854" cy="584776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mpd="sng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 smtClean="0">
                <a:solidFill>
                  <a:schemeClr val="bg1"/>
                </a:solidFill>
                <a:cs typeface="Montara Std Gothic"/>
              </a:rPr>
              <a:t>L1</a:t>
            </a:r>
            <a:r>
              <a:rPr lang="en-US" sz="3200" i="1" dirty="0" smtClean="0">
                <a:solidFill>
                  <a:schemeClr val="bg1"/>
                </a:solidFill>
                <a:cs typeface="Montara Std Gothic"/>
              </a:rPr>
              <a:t>d</a:t>
            </a:r>
            <a:r>
              <a:rPr lang="en-US" sz="3200" dirty="0" smtClean="0">
                <a:solidFill>
                  <a:schemeClr val="bg1"/>
                </a:solidFill>
                <a:cs typeface="Montara Std Gothic"/>
              </a:rPr>
              <a:t>: 	32KB</a:t>
            </a:r>
            <a:endParaRPr lang="en-US" sz="3200" dirty="0">
              <a:solidFill>
                <a:schemeClr val="bg1"/>
              </a:solidFill>
              <a:cs typeface="Montara Std Gothic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691461" y="2340240"/>
            <a:ext cx="0" cy="71441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itle 1"/>
          <p:cNvSpPr txBox="1">
            <a:spLocks/>
          </p:cNvSpPr>
          <p:nvPr/>
        </p:nvSpPr>
        <p:spPr>
          <a:xfrm>
            <a:off x="0" y="-10499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atin typeface="Avenir Light"/>
                <a:cs typeface="Avenir Light"/>
              </a:rPr>
              <a:t>Today’s Supercomputer-in-a-Pocket</a:t>
            </a:r>
            <a:endParaRPr lang="en-US" sz="3300" dirty="0">
              <a:latin typeface="Avenir Light"/>
              <a:cs typeface="Avenir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17838" y="1631033"/>
            <a:ext cx="15170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3366FF"/>
                </a:solidFill>
              </a:rPr>
              <a:t>core </a:t>
            </a:r>
            <a:r>
              <a:rPr lang="en-US" sz="3200" dirty="0" smtClean="0">
                <a:solidFill>
                  <a:schemeClr val="bg1"/>
                </a:solidFill>
              </a:rPr>
              <a:t>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627879" y="2850964"/>
            <a:ext cx="2133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Minion Pro"/>
                <a:cs typeface="Minion Pro"/>
              </a:rPr>
              <a:t>Prefetch</a:t>
            </a:r>
            <a:r>
              <a:rPr lang="en-US" sz="3200" dirty="0" smtClean="0">
                <a:latin typeface="Minion Pro"/>
                <a:cs typeface="Minion Pro"/>
              </a:rPr>
              <a:t> Engine</a:t>
            </a:r>
            <a:endParaRPr lang="en-US" sz="3200" dirty="0">
              <a:latin typeface="Minion Pro"/>
              <a:cs typeface="Minion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06241" y="1645386"/>
            <a:ext cx="3926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1</a:t>
            </a:r>
            <a:endParaRPr lang="en-US" sz="3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33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211238" y="647700"/>
            <a:ext cx="9779000" cy="411956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411016" y="2548568"/>
            <a:ext cx="6241267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venir Black"/>
                <a:cs typeface="Avenir Black"/>
              </a:rPr>
              <a:t>Challenge:</a:t>
            </a:r>
            <a:r>
              <a:rPr lang="en-US" sz="3600" dirty="0" smtClean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venir Light"/>
                <a:cs typeface="Avenir Light"/>
              </a:rPr>
              <a:t>Parallelize Data Visualization</a:t>
            </a:r>
            <a:endParaRPr lang="en-US" sz="36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085" y="1116456"/>
            <a:ext cx="1453105" cy="1254844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5647706" y="1139906"/>
            <a:ext cx="232203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u="sng" dirty="0" smtClean="0">
                <a:latin typeface="Minion Pro"/>
                <a:cs typeface="Minion Pro"/>
              </a:rPr>
              <a:t>Phone</a:t>
            </a:r>
          </a:p>
          <a:p>
            <a:pPr algn="r"/>
            <a:r>
              <a:rPr lang="en-US" sz="2400" dirty="0" smtClean="0">
                <a:solidFill>
                  <a:srgbClr val="3366FF"/>
                </a:solidFill>
                <a:latin typeface="Minion Pro"/>
                <a:cs typeface="Minion Pro"/>
              </a:rPr>
              <a:t>16-lane CPU</a:t>
            </a:r>
          </a:p>
          <a:p>
            <a:pPr algn="r"/>
            <a:r>
              <a:rPr lang="en-US" sz="2400" dirty="0" smtClean="0">
                <a:solidFill>
                  <a:srgbClr val="008000"/>
                </a:solidFill>
                <a:latin typeface="Minion Pro"/>
                <a:cs typeface="Minion Pro"/>
              </a:rPr>
              <a:t>1024-lane GPU</a:t>
            </a:r>
            <a:endParaRPr lang="en-US" sz="2400" dirty="0">
              <a:solidFill>
                <a:srgbClr val="008000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2513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63" grpId="0"/>
      <p:bldP spid="10" grpId="0"/>
      <p:bldP spid="11" grpId="0"/>
      <p:bldP spid="20" grpId="0" animBg="1"/>
      <p:bldP spid="6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945616" y="2388196"/>
            <a:ext cx="180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Minion Pro"/>
                <a:cs typeface="Minion Pro"/>
              </a:rPr>
              <a:t>circ</a:t>
            </a:r>
            <a:r>
              <a:rPr lang="en-US" sz="2400" dirty="0" smtClean="0">
                <a:solidFill>
                  <a:schemeClr val="accent4"/>
                </a:solidFill>
                <a:latin typeface="Minion Pro"/>
                <a:cs typeface="Minion Pro"/>
              </a:rPr>
              <a:t>(…)</a:t>
            </a:r>
            <a:endParaRPr lang="en-US" sz="2400" dirty="0">
              <a:solidFill>
                <a:schemeClr val="accent4"/>
              </a:solidFill>
              <a:latin typeface="Minion Pro"/>
              <a:cs typeface="Minion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>
                <a:latin typeface="Avenir Light"/>
                <a:cs typeface="Avenir Light"/>
              </a:rPr>
              <a:t>Problem</a:t>
            </a:r>
            <a:r>
              <a:rPr lang="en-US" sz="3600" dirty="0" smtClean="0">
                <a:latin typeface="Avenir Light"/>
                <a:cs typeface="Avenir Light"/>
              </a:rPr>
              <a:t>: Dynamic Memory Allocation on GPU?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89992" y="1603961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>
          <a:xfrm>
            <a:off x="2089992" y="2090980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Oval 5"/>
          <p:cNvSpPr/>
          <p:nvPr/>
        </p:nvSpPr>
        <p:spPr>
          <a:xfrm>
            <a:off x="2548364" y="2606648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7" name="Straight Arrow Connector 6"/>
          <p:cNvCxnSpPr>
            <a:stCxn id="4" idx="4"/>
            <a:endCxn id="5" idx="0"/>
          </p:cNvCxnSpPr>
          <p:nvPr/>
        </p:nvCxnSpPr>
        <p:spPr>
          <a:xfrm rot="5400000">
            <a:off x="2214132" y="2004936"/>
            <a:ext cx="171890" cy="796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</p:cNvCxnSpPr>
          <p:nvPr/>
        </p:nvCxnSpPr>
        <p:spPr>
          <a:xfrm flipH="1">
            <a:off x="1811347" y="2359961"/>
            <a:ext cx="340179" cy="51450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5"/>
            <a:endCxn id="6" idx="0"/>
          </p:cNvCxnSpPr>
          <p:nvPr/>
        </p:nvCxnSpPr>
        <p:spPr>
          <a:xfrm rot="16200000" flipH="1">
            <a:off x="2480196" y="2328394"/>
            <a:ext cx="246687" cy="309818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590834" y="3063095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71196" y="3063095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12" name="Straight Arrow Connector 11"/>
          <p:cNvCxnSpPr>
            <a:stCxn id="13" idx="4"/>
            <a:endCxn id="10" idx="0"/>
          </p:cNvCxnSpPr>
          <p:nvPr/>
        </p:nvCxnSpPr>
        <p:spPr>
          <a:xfrm>
            <a:off x="1877337" y="2919853"/>
            <a:ext cx="923587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667247" y="2604724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14" name="Straight Arrow Connector 13"/>
          <p:cNvCxnSpPr>
            <a:stCxn id="13" idx="4"/>
            <a:endCxn id="11" idx="0"/>
          </p:cNvCxnSpPr>
          <p:nvPr/>
        </p:nvCxnSpPr>
        <p:spPr>
          <a:xfrm>
            <a:off x="1877334" y="2919853"/>
            <a:ext cx="3948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"/>
          <p:cNvCxnSpPr>
            <a:cxnSpLocks noChangeShapeType="1"/>
          </p:cNvCxnSpPr>
          <p:nvPr/>
        </p:nvCxnSpPr>
        <p:spPr bwMode="auto">
          <a:xfrm flipV="1">
            <a:off x="547729" y="1475554"/>
            <a:ext cx="0" cy="17549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32" name="Rectangle 31"/>
          <p:cNvSpPr/>
          <p:nvPr/>
        </p:nvSpPr>
        <p:spPr bwMode="auto">
          <a:xfrm>
            <a:off x="2974479" y="2335343"/>
            <a:ext cx="1190691" cy="483893"/>
          </a:xfrm>
          <a:prstGeom prst="rect">
            <a:avLst/>
          </a:prstGeom>
          <a:noFill/>
          <a:ln>
            <a:headEnd type="oval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8750" algn="l"/>
                <a:tab pos="1757363" algn="l"/>
                <a:tab pos="3357563" algn="l"/>
                <a:tab pos="4956175" algn="l"/>
                <a:tab pos="6553200" algn="l"/>
              </a:tabLst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Myriad Set Text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71189" y="1098711"/>
            <a:ext cx="4707831" cy="2699756"/>
            <a:chOff x="1178954" y="1318451"/>
            <a:chExt cx="4918660" cy="3239708"/>
          </a:xfrm>
        </p:grpSpPr>
        <p:grpSp>
          <p:nvGrpSpPr>
            <p:cNvPr id="16" name="Group 15"/>
            <p:cNvGrpSpPr/>
            <p:nvPr/>
          </p:nvGrpSpPr>
          <p:grpSpPr>
            <a:xfrm>
              <a:off x="1356413" y="3996143"/>
              <a:ext cx="4741201" cy="562016"/>
              <a:chOff x="846203" y="5727698"/>
              <a:chExt cx="3530067" cy="62446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46203" y="5727698"/>
                <a:ext cx="1755994" cy="61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8000"/>
                    </a:solidFill>
                    <a:latin typeface="Minion Pro"/>
                    <a:cs typeface="Minion Pro"/>
                  </a:rPr>
                  <a:t>square(…)</a:t>
                </a:r>
                <a:endParaRPr lang="en-US" sz="2400" dirty="0">
                  <a:solidFill>
                    <a:srgbClr val="008000"/>
                  </a:solidFill>
                  <a:latin typeface="Minion Pro"/>
                  <a:cs typeface="Minion Pro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602197" y="5736607"/>
                <a:ext cx="177407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008000"/>
                    </a:solidFill>
                    <a:latin typeface="Minion Pro"/>
                    <a:cs typeface="Minion Pro"/>
                  </a:rPr>
                  <a:t>rect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Minion Pro"/>
                    <a:cs typeface="Minion Pro"/>
                  </a:rPr>
                  <a:t>(…); …</a:t>
                </a:r>
                <a:endParaRPr lang="en-US" sz="2400" dirty="0">
                  <a:solidFill>
                    <a:srgbClr val="008000"/>
                  </a:solidFill>
                  <a:latin typeface="Minion Pro"/>
                  <a:cs typeface="Minion Pro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03659" y="2163588"/>
              <a:ext cx="3297968" cy="1008426"/>
              <a:chOff x="1354292" y="3627386"/>
              <a:chExt cx="2748308" cy="112047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110376" y="3627386"/>
                <a:ext cx="199222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8000"/>
                    </a:solidFill>
                    <a:latin typeface="Minion Pro"/>
                    <a:cs typeface="Minion Pro"/>
                  </a:rPr>
                  <a:t>line(…); …</a:t>
                </a:r>
                <a:endParaRPr lang="en-US" sz="2400" dirty="0">
                  <a:solidFill>
                    <a:srgbClr val="008000"/>
                  </a:solidFill>
                  <a:latin typeface="Minion Pro"/>
                  <a:cs typeface="Minion Pro"/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 bwMode="auto">
              <a:xfrm flipH="1">
                <a:off x="1354292" y="3949982"/>
                <a:ext cx="432274" cy="79787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1786566" y="3949982"/>
                <a:ext cx="449478" cy="797877"/>
              </a:xfrm>
              <a:prstGeom prst="straightConnector1">
                <a:avLst/>
              </a:prstGeom>
              <a:ln w="38100" cmpd="sng">
                <a:solidFill>
                  <a:schemeClr val="accent4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2000696" y="1318451"/>
              <a:ext cx="2828711" cy="1135473"/>
              <a:chOff x="1018490" y="2688345"/>
              <a:chExt cx="2357259" cy="1261637"/>
            </a:xfrm>
          </p:grpSpPr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1786566" y="3414479"/>
                <a:ext cx="0" cy="5355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018490" y="2688345"/>
                <a:ext cx="2357259" cy="61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8000"/>
                    </a:solidFill>
                    <a:latin typeface="Minion Pro"/>
                    <a:cs typeface="Minion Pro"/>
                  </a:rPr>
                  <a:t>r</a:t>
                </a:r>
                <a:r>
                  <a:rPr lang="en-US" sz="2400" dirty="0" err="1" smtClean="0">
                    <a:solidFill>
                      <a:srgbClr val="008000"/>
                    </a:solidFill>
                    <a:latin typeface="Minion Pro"/>
                    <a:cs typeface="Minion Pro"/>
                  </a:rPr>
                  <a:t>ect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Minion Pro"/>
                    <a:cs typeface="Minion Pro"/>
                  </a:rPr>
                  <a:t>(…); …</a:t>
                </a:r>
                <a:endParaRPr lang="en-US" sz="2400" dirty="0">
                  <a:solidFill>
                    <a:srgbClr val="008000"/>
                  </a:solidFill>
                  <a:latin typeface="Minion Pro"/>
                  <a:cs typeface="Minion Pro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178954" y="2511773"/>
              <a:ext cx="2334419" cy="1221054"/>
              <a:chOff x="1178954" y="2511773"/>
              <a:chExt cx="2334419" cy="122105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403656" y="3154097"/>
                <a:ext cx="1109717" cy="578730"/>
                <a:chOff x="1354292" y="4683341"/>
                <a:chExt cx="924764" cy="643034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 bwMode="auto">
                <a:xfrm flipH="1">
                  <a:off x="1354292" y="4683341"/>
                  <a:ext cx="0" cy="643034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prstDash val="sysDash"/>
                  <a:headEnd type="triangle" w="lg" len="lg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 bwMode="auto">
                <a:xfrm>
                  <a:off x="1369347" y="4747859"/>
                  <a:ext cx="909709" cy="578516"/>
                </a:xfrm>
                <a:prstGeom prst="straightConnector1">
                  <a:avLst/>
                </a:prstGeom>
                <a:ln w="38100" cmpd="sng">
                  <a:solidFill>
                    <a:srgbClr val="217436"/>
                  </a:solidFill>
                  <a:prstDash val="sysDash"/>
                  <a:headEnd type="triangle" w="lg" len="lg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1178954" y="2511773"/>
                <a:ext cx="20897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8000"/>
                    </a:solidFill>
                    <a:latin typeface="Minion Pro"/>
                    <a:cs typeface="Minion Pro"/>
                  </a:rPr>
                  <a:t>oval(…)</a:t>
                </a:r>
                <a:endParaRPr lang="en-US" sz="2400" dirty="0">
                  <a:solidFill>
                    <a:srgbClr val="008000"/>
                  </a:solidFill>
                  <a:latin typeface="Minion Pro"/>
                  <a:cs typeface="Minion Pro"/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34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411889" y="3668483"/>
            <a:ext cx="3008394" cy="384647"/>
            <a:chOff x="2590835" y="5678112"/>
            <a:chExt cx="3008394" cy="512862"/>
          </a:xfrm>
        </p:grpSpPr>
        <p:sp>
          <p:nvSpPr>
            <p:cNvPr id="24" name="Rectangle 23"/>
            <p:cNvSpPr/>
            <p:nvPr/>
          </p:nvSpPr>
          <p:spPr>
            <a:xfrm>
              <a:off x="2590835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095728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92239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097133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89441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94335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387468" y="3687682"/>
            <a:ext cx="409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Minion Pro"/>
                <a:cs typeface="Minion Pro"/>
              </a:rPr>
              <a:t>1.0  0.8  0.5  0.2   0    0.2</a:t>
            </a:r>
            <a:endParaRPr lang="en-US" sz="2400" dirty="0">
              <a:solidFill>
                <a:srgbClr val="FF0000"/>
              </a:solidFill>
              <a:latin typeface="Minion Pro"/>
              <a:cs typeface="Minion Pr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24509" y="1110191"/>
            <a:ext cx="4981187" cy="2491018"/>
            <a:chOff x="4024506" y="1480254"/>
            <a:chExt cx="4981187" cy="332135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589441" y="1480254"/>
              <a:ext cx="4416252" cy="2390794"/>
            </a:xfrm>
            <a:prstGeom prst="rect">
              <a:avLst/>
            </a:prstGeom>
            <a:noFill/>
            <a:ln>
              <a:headEnd type="oval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58750" algn="l"/>
                  <a:tab pos="1757363" algn="l"/>
                  <a:tab pos="3357563" algn="l"/>
                  <a:tab pos="4956175" algn="l"/>
                  <a:tab pos="6553200" algn="l"/>
                </a:tabLst>
              </a:pPr>
              <a:r>
                <a:rPr kumimoji="0" lang="en-US" sz="2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inion Pro"/>
                  <a:ea typeface="Tahoma" pitchFamily="34" charset="0"/>
                  <a:cs typeface="Minion Pro"/>
                  <a:sym typeface="Myriad Set Text" charset="0"/>
                </a:rPr>
                <a:t> function </a:t>
              </a:r>
              <a:r>
                <a:rPr kumimoji="0" lang="en-US" sz="2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inion Pro"/>
                  <a:ea typeface="Tahoma" pitchFamily="34" charset="0"/>
                  <a:cs typeface="Minion Pro"/>
                  <a:sym typeface="Myriad Set Text" charset="0"/>
                </a:rPr>
                <a:t>circ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inion Pro"/>
                  <a:ea typeface="Tahoma" pitchFamily="34" charset="0"/>
                  <a:cs typeface="Minion Pro"/>
                  <a:sym typeface="Myriad Set Text" charset="0"/>
                </a:rPr>
                <a:t> </a:t>
              </a:r>
              <a:r>
                <a:rPr kumimoji="0" lang="en-US" sz="2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inion Pro"/>
                  <a:ea typeface="Tahoma" pitchFamily="34" charset="0"/>
                  <a:cs typeface="Minion Pro"/>
                  <a:sym typeface="Myriad Set Text" charset="0"/>
                </a:rPr>
                <a:t>(</a:t>
              </a:r>
              <a:r>
                <a:rPr kumimoji="0" lang="en-US" sz="28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inion Pro"/>
                  <a:ea typeface="Tahoma" pitchFamily="34" charset="0"/>
                  <a:cs typeface="Minion Pro"/>
                  <a:sym typeface="Myriad Set Text" charset="0"/>
                </a:rPr>
                <a:t>x,y,r</a:t>
              </a:r>
              <a:r>
                <a:rPr kumimoji="0" lang="en-US" sz="2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inion Pro"/>
                  <a:ea typeface="Tahoma" pitchFamily="34" charset="0"/>
                  <a:cs typeface="Minion Pro"/>
                  <a:sym typeface="Myriad Set Text" charset="0"/>
                </a:rPr>
                <a:t>) {</a:t>
              </a:r>
            </a:p>
            <a:p>
              <a:pPr marL="0" marR="0" indent="0" algn="l" defTabSz="914400" rtl="0" eaLnBrk="1" fontAlgn="base" latinLnBrk="0" hangingPunct="1">
                <a:lnSpc>
                  <a:spcPct val="9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58750" algn="l"/>
                  <a:tab pos="1757363" algn="l"/>
                  <a:tab pos="3357563" algn="l"/>
                  <a:tab pos="4956175" algn="l"/>
                  <a:tab pos="6553200" algn="l"/>
                </a:tabLst>
              </a:pPr>
              <a:r>
                <a:rPr lang="en-US" sz="2800" dirty="0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	    buffer = 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new Array(</a:t>
              </a:r>
              <a:r>
                <a:rPr lang="en-US" sz="2800" u="sng" dirty="0" smtClean="0">
                  <a:solidFill>
                    <a:srgbClr val="3366FF"/>
                  </a:solidFill>
                  <a:latin typeface="Minion Pro"/>
                  <a:ea typeface="Tahoma" pitchFamily="34" charset="0"/>
                  <a:cs typeface="Minion Pro"/>
                </a:rPr>
                <a:t>r 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* 10)</a:t>
              </a:r>
            </a:p>
            <a:p>
              <a:pPr marL="0" marR="0" indent="0" algn="l" defTabSz="914400" rtl="0" eaLnBrk="1" fontAlgn="base" latinLnBrk="0" hangingPunct="1">
                <a:lnSpc>
                  <a:spcPct val="9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58750" algn="l"/>
                  <a:tab pos="1757363" algn="l"/>
                  <a:tab pos="3357563" algn="l"/>
                  <a:tab pos="4956175" algn="l"/>
                  <a:tab pos="6553200" algn="l"/>
                </a:tabLst>
              </a:pPr>
              <a:r>
                <a:rPr lang="en-US" sz="2800" dirty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 </a:t>
              </a:r>
              <a:r>
                <a:rPr lang="en-US" sz="2800" dirty="0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     for (</a:t>
              </a:r>
              <a:r>
                <a:rPr lang="en-US" sz="2800" dirty="0" err="1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i</a:t>
              </a:r>
              <a:r>
                <a:rPr lang="en-US" sz="2800" dirty="0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 = 0; </a:t>
              </a:r>
              <a:r>
                <a:rPr lang="en-US" sz="2800" dirty="0" err="1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i</a:t>
              </a:r>
              <a:r>
                <a:rPr lang="en-US" sz="2800" dirty="0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 &lt; </a:t>
              </a:r>
              <a:r>
                <a:rPr lang="en-US" sz="2800" u="sng" dirty="0" smtClean="0">
                  <a:solidFill>
                    <a:srgbClr val="3366FF"/>
                  </a:solidFill>
                  <a:latin typeface="Minion Pro"/>
                  <a:ea typeface="Tahoma" pitchFamily="34" charset="0"/>
                  <a:cs typeface="Minion Pro"/>
                </a:rPr>
                <a:t>r</a:t>
              </a:r>
              <a:r>
                <a:rPr lang="en-US" sz="2800" dirty="0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 * 10; </a:t>
              </a:r>
              <a:r>
                <a:rPr lang="en-US" sz="2800" dirty="0" err="1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i</a:t>
              </a:r>
              <a:r>
                <a:rPr lang="en-US" sz="2800" dirty="0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++)</a:t>
              </a:r>
            </a:p>
            <a:p>
              <a:pPr marL="0" marR="0" indent="0" algn="l" defTabSz="914400" rtl="0" eaLnBrk="1" fontAlgn="base" latinLnBrk="0" hangingPunct="1">
                <a:lnSpc>
                  <a:spcPct val="9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58750" algn="l"/>
                  <a:tab pos="1757363" algn="l"/>
                  <a:tab pos="3357563" algn="l"/>
                  <a:tab pos="4956175" algn="l"/>
                  <a:tab pos="6553200" algn="l"/>
                </a:tabLst>
              </a:pPr>
              <a:r>
                <a:rPr lang="en-US" sz="2800" dirty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	</a:t>
              </a:r>
              <a:r>
                <a:rPr lang="en-US" sz="2800" dirty="0" smtClean="0">
                  <a:solidFill>
                    <a:schemeClr val="tx1"/>
                  </a:solidFill>
                  <a:latin typeface="Minion Pro"/>
                  <a:ea typeface="Tahoma" pitchFamily="34" charset="0"/>
                  <a:cs typeface="Minion Pro"/>
                </a:rPr>
                <a:t>	       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buffer[</a:t>
              </a:r>
              <a:r>
                <a:rPr lang="en-US" sz="2800" dirty="0" err="1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i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] = </a:t>
              </a:r>
              <a:r>
                <a:rPr lang="en-US" sz="2800" dirty="0" err="1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cos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(</a:t>
              </a:r>
              <a:r>
                <a:rPr lang="en-US" sz="2800" dirty="0" err="1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i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ea typeface="Tahoma" pitchFamily="34" charset="0"/>
                  <a:cs typeface="Minion Pro"/>
                </a:rPr>
                <a:t>)</a:t>
              </a:r>
            </a:p>
            <a:p>
              <a:pPr marL="0" marR="0" indent="0" algn="l" defTabSz="914400" rtl="0" eaLnBrk="1" fontAlgn="base" latinLnBrk="0" hangingPunct="1">
                <a:lnSpc>
                  <a:spcPct val="99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58750" algn="l"/>
                  <a:tab pos="1757363" algn="l"/>
                  <a:tab pos="3357563" algn="l"/>
                  <a:tab pos="4956175" algn="l"/>
                  <a:tab pos="6553200" algn="l"/>
                </a:tabLst>
              </a:pPr>
              <a:r>
                <a:rPr kumimoji="0" lang="en-US" sz="2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inion Pro"/>
                  <a:ea typeface="Tahoma" pitchFamily="34" charset="0"/>
                  <a:cs typeface="Minion Pro"/>
                  <a:sym typeface="Myriad Set Text" charset="0"/>
                </a:rPr>
                <a:t>}</a:t>
              </a:r>
              <a:endParaRPr kumimoji="0" lang="en-US" sz="28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Minion Pro"/>
                <a:ea typeface="Tahoma" pitchFamily="34" charset="0"/>
                <a:cs typeface="Minion Pro"/>
                <a:sym typeface="Myriad Set Text" charset="0"/>
              </a:endParaRPr>
            </a:p>
          </p:txBody>
        </p:sp>
        <p:cxnSp>
          <p:nvCxnSpPr>
            <p:cNvPr id="34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4024506" y="2138613"/>
              <a:ext cx="860436" cy="108724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lg" len="lg"/>
            </a:ln>
          </p:spPr>
        </p:cxnSp>
        <p:sp>
          <p:nvSpPr>
            <p:cNvPr id="37" name="TextBox 36"/>
            <p:cNvSpPr txBox="1"/>
            <p:nvPr/>
          </p:nvSpPr>
          <p:spPr bwMode="auto">
            <a:xfrm>
              <a:off x="4751358" y="3755170"/>
              <a:ext cx="4004148" cy="104644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 b="1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dynamic allocation</a:t>
              </a:r>
              <a:r>
                <a:rPr lang="en-US" sz="3600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Wingdings"/>
                </a:rPr>
                <a:t> </a:t>
              </a:r>
              <a:endParaRPr lang="en-US" sz="28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4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71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Dynamic Allocation as SIMD Traversals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48366" y="1373060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>
          <a:xfrm>
            <a:off x="1448366" y="1860080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Oval 5"/>
          <p:cNvSpPr/>
          <p:nvPr/>
        </p:nvSpPr>
        <p:spPr>
          <a:xfrm>
            <a:off x="1906737" y="2375748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7" name="Straight Arrow Connector 6"/>
          <p:cNvCxnSpPr>
            <a:stCxn id="4" idx="4"/>
            <a:endCxn id="5" idx="0"/>
          </p:cNvCxnSpPr>
          <p:nvPr/>
        </p:nvCxnSpPr>
        <p:spPr>
          <a:xfrm rot="5400000">
            <a:off x="1572505" y="1774036"/>
            <a:ext cx="171890" cy="796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</p:cNvCxnSpPr>
          <p:nvPr/>
        </p:nvCxnSpPr>
        <p:spPr>
          <a:xfrm flipH="1">
            <a:off x="1169720" y="2129061"/>
            <a:ext cx="340179" cy="51450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5"/>
            <a:endCxn id="6" idx="0"/>
          </p:cNvCxnSpPr>
          <p:nvPr/>
        </p:nvCxnSpPr>
        <p:spPr>
          <a:xfrm rot="16200000" flipH="1">
            <a:off x="1838570" y="2097494"/>
            <a:ext cx="246687" cy="309818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949207" y="2832196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29569" y="2832196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12" name="Straight Arrow Connector 11"/>
          <p:cNvCxnSpPr>
            <a:stCxn id="13" idx="4"/>
            <a:endCxn id="10" idx="0"/>
          </p:cNvCxnSpPr>
          <p:nvPr/>
        </p:nvCxnSpPr>
        <p:spPr>
          <a:xfrm>
            <a:off x="1235710" y="2688955"/>
            <a:ext cx="923587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025621" y="2373824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14" name="Straight Arrow Connector 13"/>
          <p:cNvCxnSpPr>
            <a:stCxn id="13" idx="4"/>
            <a:endCxn id="11" idx="0"/>
          </p:cNvCxnSpPr>
          <p:nvPr/>
        </p:nvCxnSpPr>
        <p:spPr>
          <a:xfrm>
            <a:off x="1235707" y="2688955"/>
            <a:ext cx="3948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"/>
          <p:cNvCxnSpPr>
            <a:cxnSpLocks noChangeShapeType="1"/>
          </p:cNvCxnSpPr>
          <p:nvPr/>
        </p:nvCxnSpPr>
        <p:spPr bwMode="auto">
          <a:xfrm flipV="1">
            <a:off x="762000" y="1244656"/>
            <a:ext cx="0" cy="175490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lg" len="lg"/>
          </a:ln>
        </p:spPr>
      </p:cxnSp>
      <p:sp>
        <p:nvSpPr>
          <p:cNvPr id="16" name="TextBox 15"/>
          <p:cNvSpPr txBox="1"/>
          <p:nvPr/>
        </p:nvSpPr>
        <p:spPr>
          <a:xfrm>
            <a:off x="2303991" y="2157294"/>
            <a:ext cx="287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3366FF"/>
                </a:solidFill>
                <a:latin typeface="Minion Pro"/>
                <a:cs typeface="Minion Pro"/>
              </a:rPr>
              <a:t>allocCirc</a:t>
            </a:r>
            <a:r>
              <a:rPr lang="en-US" sz="2800" b="1" dirty="0" smtClean="0">
                <a:solidFill>
                  <a:srgbClr val="3366FF"/>
                </a:solidFill>
                <a:latin typeface="Minion Pro"/>
                <a:cs typeface="Minion Pro"/>
              </a:rPr>
              <a:t>(…)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Minion Pro"/>
                <a:cs typeface="Minion Pro"/>
                <a:sym typeface="Wingdings"/>
              </a:rPr>
              <a:t> 4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Minion Pro"/>
              <a:cs typeface="Minion Pro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25623" y="867810"/>
            <a:ext cx="4571893" cy="2344363"/>
            <a:chOff x="2000696" y="1318451"/>
            <a:chExt cx="5486270" cy="2813235"/>
          </a:xfrm>
        </p:grpSpPr>
        <p:sp>
          <p:nvSpPr>
            <p:cNvPr id="32" name="TextBox 31"/>
            <p:cNvSpPr txBox="1"/>
            <p:nvPr/>
          </p:nvSpPr>
          <p:spPr>
            <a:xfrm>
              <a:off x="3741445" y="3503822"/>
              <a:ext cx="3745521" cy="62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3366FF"/>
                  </a:solidFill>
                  <a:latin typeface="Minion Pro"/>
                  <a:cs typeface="Minion Pro"/>
                </a:rPr>
                <a:t>allocRect</a:t>
              </a:r>
              <a:r>
                <a:rPr lang="en-US" sz="2800" dirty="0" smtClean="0">
                  <a:solidFill>
                    <a:srgbClr val="3366FF"/>
                  </a:solidFill>
                  <a:latin typeface="Minion Pro"/>
                  <a:cs typeface="Minion Pro"/>
                </a:rPr>
                <a:t>(…)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cs typeface="Minion Pro"/>
                  <a:sym typeface="Wingdings"/>
                </a:rPr>
                <a:t> 6</a:t>
              </a:r>
              <a:endParaRPr lang="en-US" sz="2800" dirty="0">
                <a:solidFill>
                  <a:srgbClr val="FF0000"/>
                </a:solidFill>
                <a:latin typeface="Minion Pro"/>
                <a:cs typeface="Minion Pro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403659" y="2163588"/>
              <a:ext cx="4300074" cy="1008426"/>
              <a:chOff x="1354292" y="3627386"/>
              <a:chExt cx="3583396" cy="1120473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 flipH="1">
                <a:off x="1354292" y="3949982"/>
                <a:ext cx="432274" cy="79787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1786566" y="3949982"/>
                <a:ext cx="449478" cy="797877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2110375" y="3627386"/>
                <a:ext cx="2827313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3366FF"/>
                    </a:solidFill>
                    <a:latin typeface="Minion Pro"/>
                    <a:cs typeface="Minion Pro"/>
                  </a:rPr>
                  <a:t>allocLine</a:t>
                </a:r>
                <a:r>
                  <a:rPr lang="en-US" sz="2800" dirty="0" smtClean="0">
                    <a:solidFill>
                      <a:srgbClr val="3366FF"/>
                    </a:solidFill>
                    <a:latin typeface="Minion Pro"/>
                    <a:cs typeface="Minion Pro"/>
                  </a:rPr>
                  <a:t>(…)</a:t>
                </a:r>
                <a:r>
                  <a:rPr lang="en-US" sz="2800" dirty="0" smtClean="0">
                    <a:solidFill>
                      <a:schemeClr val="accent4"/>
                    </a:solidFill>
                    <a:latin typeface="Minion Pro"/>
                    <a:cs typeface="Minion Pro"/>
                    <a:sym typeface="Wingdings"/>
                  </a:rPr>
                  <a:t> 6</a:t>
                </a:r>
                <a:endParaRPr lang="en-US" sz="2800" dirty="0">
                  <a:solidFill>
                    <a:schemeClr val="accent4"/>
                  </a:solidFill>
                  <a:latin typeface="Minion Pro"/>
                  <a:cs typeface="Minion Pro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000696" y="1318451"/>
              <a:ext cx="3707015" cy="1135473"/>
              <a:chOff x="1018490" y="2688345"/>
              <a:chExt cx="3089179" cy="1261637"/>
            </a:xfrm>
          </p:grpSpPr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1786566" y="3414479"/>
                <a:ext cx="0" cy="5355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1018490" y="2688345"/>
                <a:ext cx="3089179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3366FF"/>
                    </a:solidFill>
                    <a:latin typeface="Minion Pro"/>
                    <a:cs typeface="Minion Pro"/>
                  </a:rPr>
                  <a:t>allocRect</a:t>
                </a:r>
                <a:r>
                  <a:rPr lang="en-US" sz="2800" dirty="0" smtClean="0">
                    <a:solidFill>
                      <a:srgbClr val="3366FF"/>
                    </a:solidFill>
                    <a:latin typeface="Minion Pro"/>
                    <a:cs typeface="Minion Pro"/>
                  </a:rPr>
                  <a:t>(…)</a:t>
                </a:r>
                <a:r>
                  <a:rPr lang="en-US" sz="2800" dirty="0" smtClean="0">
                    <a:solidFill>
                      <a:schemeClr val="accent5"/>
                    </a:solidFill>
                    <a:latin typeface="Minion Pro"/>
                    <a:cs typeface="Minion Pro"/>
                    <a:sym typeface="Wingdings"/>
                  </a:rPr>
                  <a:t> 7</a:t>
                </a:r>
                <a:endParaRPr lang="en-US" sz="2800" dirty="0">
                  <a:solidFill>
                    <a:schemeClr val="accent5"/>
                  </a:solidFill>
                  <a:latin typeface="Minion Pro"/>
                  <a:cs typeface="Minion Pro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403656" y="3154097"/>
              <a:ext cx="1109717" cy="578730"/>
              <a:chOff x="1354292" y="4683341"/>
              <a:chExt cx="924764" cy="643034"/>
            </a:xfrm>
          </p:grpSpPr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1354292" y="4683341"/>
                <a:ext cx="0" cy="64303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369347" y="4747859"/>
                <a:ext cx="909709" cy="578516"/>
              </a:xfrm>
              <a:prstGeom prst="straightConnector1">
                <a:avLst/>
              </a:prstGeom>
              <a:ln w="38100" cmpd="sng">
                <a:solidFill>
                  <a:srgbClr val="217436"/>
                </a:solidFill>
                <a:prstDash val="sysDash"/>
                <a:headEnd type="triangle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Oval 32"/>
          <p:cNvSpPr/>
          <p:nvPr/>
        </p:nvSpPr>
        <p:spPr>
          <a:xfrm>
            <a:off x="5876161" y="1374990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876161" y="1862009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34532" y="2377677"/>
            <a:ext cx="420173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36" name="Straight Arrow Connector 35"/>
          <p:cNvCxnSpPr>
            <a:stCxn id="33" idx="4"/>
            <a:endCxn id="34" idx="0"/>
          </p:cNvCxnSpPr>
          <p:nvPr/>
        </p:nvCxnSpPr>
        <p:spPr>
          <a:xfrm rot="5400000">
            <a:off x="6000300" y="1775965"/>
            <a:ext cx="171890" cy="796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3"/>
          </p:cNvCxnSpPr>
          <p:nvPr/>
        </p:nvCxnSpPr>
        <p:spPr>
          <a:xfrm flipH="1">
            <a:off x="5597515" y="2130990"/>
            <a:ext cx="340179" cy="51450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5"/>
            <a:endCxn id="35" idx="0"/>
          </p:cNvCxnSpPr>
          <p:nvPr/>
        </p:nvCxnSpPr>
        <p:spPr>
          <a:xfrm rot="16200000" flipH="1">
            <a:off x="6266365" y="2099424"/>
            <a:ext cx="246687" cy="309818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377002" y="2834125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457364" y="2834125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41" name="Straight Arrow Connector 40"/>
          <p:cNvCxnSpPr>
            <a:stCxn id="42" idx="4"/>
            <a:endCxn id="39" idx="0"/>
          </p:cNvCxnSpPr>
          <p:nvPr/>
        </p:nvCxnSpPr>
        <p:spPr>
          <a:xfrm>
            <a:off x="5663505" y="2690884"/>
            <a:ext cx="923587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5453416" y="2375753"/>
            <a:ext cx="420174" cy="3151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43" name="Straight Arrow Connector 42"/>
          <p:cNvCxnSpPr>
            <a:stCxn id="42" idx="4"/>
            <a:endCxn id="40" idx="0"/>
          </p:cNvCxnSpPr>
          <p:nvPr/>
        </p:nvCxnSpPr>
        <p:spPr>
          <a:xfrm>
            <a:off x="5663502" y="2690884"/>
            <a:ext cx="3948" cy="143241"/>
          </a:xfrm>
          <a:prstGeom prst="straightConnector1">
            <a:avLst/>
          </a:prstGeom>
          <a:solidFill>
            <a:schemeClr val="bg1"/>
          </a:solidFill>
          <a:ln w="31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2"/>
          <p:cNvCxnSpPr>
            <a:cxnSpLocks noChangeShapeType="1"/>
          </p:cNvCxnSpPr>
          <p:nvPr/>
        </p:nvCxnSpPr>
        <p:spPr bwMode="auto">
          <a:xfrm flipV="1">
            <a:off x="5189795" y="1246585"/>
            <a:ext cx="0" cy="17549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 type="triangle"/>
            <a:tailEnd type="none" w="lg" len="lg"/>
          </a:ln>
        </p:spPr>
      </p:cxnSp>
      <p:sp>
        <p:nvSpPr>
          <p:cNvPr id="45" name="TextBox 44"/>
          <p:cNvSpPr txBox="1"/>
          <p:nvPr/>
        </p:nvSpPr>
        <p:spPr>
          <a:xfrm>
            <a:off x="6731783" y="2159224"/>
            <a:ext cx="257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  <a:latin typeface="Minion Pro"/>
                <a:cs typeface="Minion Pro"/>
              </a:rPr>
              <a:t>fillCirc</a:t>
            </a:r>
            <a:r>
              <a:rPr lang="en-US" sz="2800" b="1" dirty="0" smtClean="0">
                <a:solidFill>
                  <a:srgbClr val="008000"/>
                </a:solidFill>
                <a:latin typeface="Minion Pro"/>
                <a:cs typeface="Minion Pro"/>
              </a:rPr>
              <a:t>(…)</a:t>
            </a:r>
            <a:endParaRPr lang="en-US" sz="2800" b="1" dirty="0">
              <a:solidFill>
                <a:srgbClr val="008000"/>
              </a:solidFill>
              <a:latin typeface="Minion Pro"/>
              <a:cs typeface="Minion Pro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453415" y="869740"/>
            <a:ext cx="3805888" cy="2433745"/>
            <a:chOff x="2000696" y="1318451"/>
            <a:chExt cx="4567063" cy="2920494"/>
          </a:xfrm>
        </p:grpSpPr>
        <p:sp>
          <p:nvSpPr>
            <p:cNvPr id="47" name="TextBox 46"/>
            <p:cNvSpPr txBox="1"/>
            <p:nvPr/>
          </p:nvSpPr>
          <p:spPr>
            <a:xfrm>
              <a:off x="3709665" y="3611081"/>
              <a:ext cx="2858094" cy="62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  <a:latin typeface="Minion Pro"/>
                  <a:cs typeface="Minion Pro"/>
                </a:rPr>
                <a:t>fillRect</a:t>
              </a:r>
              <a:r>
                <a:rPr lang="en-US" sz="2800" dirty="0" smtClean="0">
                  <a:solidFill>
                    <a:srgbClr val="FF0000"/>
                  </a:solidFill>
                  <a:latin typeface="Minion Pro"/>
                  <a:cs typeface="Minion Pro"/>
                </a:rPr>
                <a:t>(…)</a:t>
              </a:r>
              <a:endParaRPr lang="en-US" sz="2800" dirty="0">
                <a:solidFill>
                  <a:srgbClr val="FF0000"/>
                </a:solidFill>
                <a:latin typeface="Minion Pro"/>
                <a:cs typeface="Minion Pro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403659" y="2163588"/>
              <a:ext cx="3773321" cy="1008426"/>
              <a:chOff x="1354292" y="3627386"/>
              <a:chExt cx="3144435" cy="1120473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 flipH="1">
                <a:off x="1354292" y="3949982"/>
                <a:ext cx="432274" cy="79787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none" w="lg" len="lg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 bwMode="auto">
              <a:xfrm>
                <a:off x="1786566" y="3949982"/>
                <a:ext cx="449478" cy="797877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prstDash val="sysDash"/>
                <a:headEnd type="none" w="lg" len="lg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2110375" y="3627386"/>
                <a:ext cx="2388352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chemeClr val="accent4"/>
                    </a:solidFill>
                    <a:latin typeface="Minion Pro"/>
                    <a:cs typeface="Minion Pro"/>
                  </a:rPr>
                  <a:t>fillLine</a:t>
                </a:r>
                <a:r>
                  <a:rPr lang="en-US" sz="2800" dirty="0" smtClean="0">
                    <a:solidFill>
                      <a:schemeClr val="accent4"/>
                    </a:solidFill>
                    <a:latin typeface="Minion Pro"/>
                    <a:cs typeface="Minion Pro"/>
                  </a:rPr>
                  <a:t>(…)</a:t>
                </a:r>
                <a:endParaRPr lang="en-US" sz="2800" dirty="0">
                  <a:solidFill>
                    <a:schemeClr val="accent4"/>
                  </a:solidFill>
                  <a:latin typeface="Minion Pro"/>
                  <a:cs typeface="Minion Pro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000696" y="1318451"/>
              <a:ext cx="2828711" cy="1135473"/>
              <a:chOff x="1018490" y="2688345"/>
              <a:chExt cx="2357259" cy="1261637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>
                <a:off x="1786566" y="3414479"/>
                <a:ext cx="0" cy="5355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none" w="lg" len="lg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1018490" y="2688345"/>
                <a:ext cx="2357259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chemeClr val="accent5"/>
                    </a:solidFill>
                    <a:latin typeface="Minion Pro"/>
                    <a:cs typeface="Minion Pro"/>
                  </a:rPr>
                  <a:t>fillRect</a:t>
                </a:r>
                <a:r>
                  <a:rPr lang="en-US" sz="2800" dirty="0" smtClean="0">
                    <a:solidFill>
                      <a:schemeClr val="accent5"/>
                    </a:solidFill>
                    <a:latin typeface="Minion Pro"/>
                    <a:cs typeface="Minion Pro"/>
                  </a:rPr>
                  <a:t>(…)</a:t>
                </a:r>
                <a:endParaRPr lang="en-US" sz="2800" dirty="0">
                  <a:solidFill>
                    <a:schemeClr val="accent5"/>
                  </a:solidFill>
                  <a:latin typeface="Minion Pro"/>
                  <a:cs typeface="Minion Pro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403656" y="3154097"/>
              <a:ext cx="1109717" cy="578730"/>
              <a:chOff x="1354292" y="4683341"/>
              <a:chExt cx="924764" cy="643034"/>
            </a:xfrm>
          </p:grpSpPr>
          <p:cxnSp>
            <p:nvCxnSpPr>
              <p:cNvPr id="51" name="Straight Arrow Connector 50"/>
              <p:cNvCxnSpPr/>
              <p:nvPr/>
            </p:nvCxnSpPr>
            <p:spPr bwMode="auto">
              <a:xfrm flipH="1">
                <a:off x="1354292" y="4683341"/>
                <a:ext cx="0" cy="64303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none" w="lg" len="lg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369347" y="4747859"/>
                <a:ext cx="909709" cy="578516"/>
              </a:xfrm>
              <a:prstGeom prst="straightConnector1">
                <a:avLst/>
              </a:prstGeom>
              <a:ln w="38100" cmpd="sng">
                <a:solidFill>
                  <a:srgbClr val="217436"/>
                </a:solidFill>
                <a:prstDash val="sysDash"/>
                <a:headEnd type="none" w="lg" len="lg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TextBox 57"/>
          <p:cNvSpPr txBox="1"/>
          <p:nvPr/>
        </p:nvSpPr>
        <p:spPr bwMode="auto">
          <a:xfrm>
            <a:off x="3" y="3684751"/>
            <a:ext cx="4934151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Minion Pro"/>
                <a:cs typeface="Minion Pro"/>
              </a:rPr>
              <a:t>1. Prefix sum for needed space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762003" y="4173920"/>
            <a:ext cx="3771543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Minion Pro"/>
                <a:cs typeface="Minion Pro"/>
              </a:rPr>
              <a:t>2. Allocate buffers</a:t>
            </a:r>
          </a:p>
        </p:txBody>
      </p:sp>
      <p:sp>
        <p:nvSpPr>
          <p:cNvPr id="60" name="TextBox 59"/>
          <p:cNvSpPr txBox="1"/>
          <p:nvPr/>
        </p:nvSpPr>
        <p:spPr bwMode="auto">
          <a:xfrm>
            <a:off x="4568553" y="3684751"/>
            <a:ext cx="4736240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Minion Pro"/>
                <a:cs typeface="Minion Pro"/>
              </a:rPr>
              <a:t>3. Distribute offsets &amp; compute</a:t>
            </a:r>
          </a:p>
        </p:txBody>
      </p:sp>
      <p:sp>
        <p:nvSpPr>
          <p:cNvPr id="61" name="TextBox 60"/>
          <p:cNvSpPr txBox="1"/>
          <p:nvPr/>
        </p:nvSpPr>
        <p:spPr bwMode="auto">
          <a:xfrm>
            <a:off x="4267203" y="4173920"/>
            <a:ext cx="4831935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Minion Pro"/>
                <a:cs typeface="Minion Pro"/>
              </a:rPr>
              <a:t>4. Give OpenGL buffer pointer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35</a:t>
            </a:fld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540074" y="3300105"/>
            <a:ext cx="3008394" cy="384647"/>
            <a:chOff x="2590835" y="5678112"/>
            <a:chExt cx="3008394" cy="512862"/>
          </a:xfrm>
        </p:grpSpPr>
        <p:sp>
          <p:nvSpPr>
            <p:cNvPr id="63" name="Rectangle 62"/>
            <p:cNvSpPr/>
            <p:nvPr/>
          </p:nvSpPr>
          <p:spPr>
            <a:xfrm>
              <a:off x="2590835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95728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592239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097133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589441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094335" y="5678112"/>
              <a:ext cx="504894" cy="5128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506618" y="3340137"/>
            <a:ext cx="30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Minion Pro"/>
                <a:cs typeface="Minion Pro"/>
              </a:rPr>
              <a:t>1.0  0.8  0.5  0.2   0    0.2</a:t>
            </a:r>
            <a:endParaRPr lang="en-US" sz="2400" dirty="0">
              <a:solidFill>
                <a:srgbClr val="FF0000"/>
              </a:solidFill>
              <a:latin typeface="Minion Pro"/>
              <a:cs typeface="Minion Pro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561476" y="3295348"/>
            <a:ext cx="2011192" cy="384647"/>
            <a:chOff x="2590835" y="5678112"/>
            <a:chExt cx="2011192" cy="512862"/>
          </a:xfrm>
          <a:solidFill>
            <a:schemeClr val="bg1"/>
          </a:solidFill>
        </p:grpSpPr>
        <p:sp>
          <p:nvSpPr>
            <p:cNvPr id="71" name="Rectangle 70"/>
            <p:cNvSpPr/>
            <p:nvPr/>
          </p:nvSpPr>
          <p:spPr>
            <a:xfrm>
              <a:off x="2590835" y="5678112"/>
              <a:ext cx="504894" cy="512862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095728" y="5678112"/>
              <a:ext cx="504894" cy="512862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592239" y="5678112"/>
              <a:ext cx="504894" cy="512862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097133" y="5678112"/>
              <a:ext cx="504894" cy="512862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600089" y="3295348"/>
            <a:ext cx="3008394" cy="384647"/>
            <a:chOff x="2590835" y="5678112"/>
            <a:chExt cx="3008394" cy="512862"/>
          </a:xfrm>
        </p:grpSpPr>
        <p:sp>
          <p:nvSpPr>
            <p:cNvPr id="78" name="Rectangle 77"/>
            <p:cNvSpPr/>
            <p:nvPr/>
          </p:nvSpPr>
          <p:spPr>
            <a:xfrm>
              <a:off x="2590835" y="5678112"/>
              <a:ext cx="504894" cy="51286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095728" y="5678112"/>
              <a:ext cx="504894" cy="51286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592239" y="5678112"/>
              <a:ext cx="504894" cy="51286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097133" y="5678112"/>
              <a:ext cx="504894" cy="51286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589441" y="5678112"/>
              <a:ext cx="504894" cy="51286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094335" y="5678112"/>
              <a:ext cx="504894" cy="51286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3602793" y="3327580"/>
            <a:ext cx="224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  <a:latin typeface="Minion Pro"/>
                <a:cs typeface="Minion Pro"/>
              </a:rPr>
              <a:t>1.0  0.8  0.5  0.2</a:t>
            </a:r>
            <a:endParaRPr lang="en-US" sz="2400" dirty="0">
              <a:solidFill>
                <a:schemeClr val="accent4"/>
              </a:solidFill>
              <a:latin typeface="Minion Pro"/>
              <a:cs typeface="Minion Pro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58272" y="3321821"/>
            <a:ext cx="30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  <a:latin typeface="Minion Pro"/>
                <a:cs typeface="Minion Pro"/>
              </a:rPr>
              <a:t>1.0  0.8  0.5  0.2   0    0.2</a:t>
            </a:r>
            <a:endParaRPr lang="en-US" sz="2400" dirty="0">
              <a:solidFill>
                <a:schemeClr val="accent5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3120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9" grpId="0"/>
      <p:bldP spid="84" grpId="0"/>
      <p:bldP spid="8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745546"/>
              </p:ext>
            </p:extLst>
          </p:nvPr>
        </p:nvGraphicFramePr>
        <p:xfrm>
          <a:off x="127000" y="732965"/>
          <a:ext cx="9017000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660066"/>
                </a:solidFill>
                <a:latin typeface="Avenir Black"/>
                <a:cs typeface="Avenir Black"/>
              </a:rPr>
              <a:t>CPU</a:t>
            </a:r>
            <a:r>
              <a:rPr lang="en-US" sz="3200" dirty="0" smtClean="0">
                <a:solidFill>
                  <a:srgbClr val="660066"/>
                </a:solidFill>
                <a:latin typeface="Avenir Black"/>
                <a:cs typeface="Avenir Black"/>
              </a:rPr>
              <a:t> </a:t>
            </a:r>
            <a:r>
              <a:rPr lang="en-US" sz="3200" dirty="0" smtClean="0">
                <a:latin typeface="Avenir Black"/>
                <a:cs typeface="Avenir Black"/>
              </a:rPr>
              <a:t>vs. </a:t>
            </a:r>
            <a:r>
              <a:rPr lang="en-US" sz="32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GPU</a:t>
            </a:r>
            <a:r>
              <a:rPr lang="en-US" sz="3200" dirty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n-US" sz="3200" dirty="0" smtClean="0">
                <a:latin typeface="Avenir Black"/>
                <a:cs typeface="Avenir Black"/>
              </a:rPr>
              <a:t>for Election </a:t>
            </a:r>
            <a:r>
              <a:rPr lang="en-US" sz="3200" dirty="0" err="1" smtClean="0">
                <a:latin typeface="Avenir Black"/>
                <a:cs typeface="Avenir Black"/>
              </a:rPr>
              <a:t>Treemap</a:t>
            </a:r>
            <a:r>
              <a:rPr lang="en-US" sz="3200" i="1" dirty="0" smtClean="0">
                <a:latin typeface="Avenir Black"/>
                <a:cs typeface="Avenir Black"/>
              </a:rPr>
              <a:t>: </a:t>
            </a:r>
            <a:br>
              <a:rPr lang="en-US" sz="3200" i="1" dirty="0" smtClean="0">
                <a:latin typeface="Avenir Black"/>
                <a:cs typeface="Avenir Black"/>
              </a:rPr>
            </a:br>
            <a:r>
              <a:rPr lang="en-US" sz="3200" dirty="0" smtClean="0"/>
              <a:t>5 traversals over 100K nodes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36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249986" y="2174380"/>
            <a:ext cx="3646114" cy="306290"/>
            <a:chOff x="3249986" y="2899174"/>
            <a:chExt cx="3646114" cy="408386"/>
          </a:xfrm>
        </p:grpSpPr>
        <p:sp>
          <p:nvSpPr>
            <p:cNvPr id="10" name="Rectangular Callout 9"/>
            <p:cNvSpPr/>
            <p:nvPr/>
          </p:nvSpPr>
          <p:spPr>
            <a:xfrm>
              <a:off x="5156200" y="2908303"/>
              <a:ext cx="1739900" cy="399257"/>
            </a:xfrm>
            <a:prstGeom prst="wedgeRectCallout">
              <a:avLst>
                <a:gd name="adj1" fmla="val 3793"/>
                <a:gd name="adj2" fmla="val 352560"/>
              </a:avLst>
            </a:prstGeom>
            <a:solidFill>
              <a:srgbClr val="0000FF">
                <a:alpha val="80000"/>
              </a:srgbClr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Minion Pro"/>
                  <a:cs typeface="Minion Pro"/>
                </a:rPr>
                <a:t>WebCL: 30X</a:t>
              </a:r>
            </a:p>
            <a:p>
              <a:endParaRPr lang="en-US" sz="2400" dirty="0">
                <a:solidFill>
                  <a:schemeClr val="bg1"/>
                </a:solidFill>
                <a:latin typeface="Minion Pro"/>
                <a:cs typeface="Minion Pro"/>
              </a:endParaRPr>
            </a:p>
          </p:txBody>
        </p:sp>
        <p:sp>
          <p:nvSpPr>
            <p:cNvPr id="12" name="Rectangular Callout 11"/>
            <p:cNvSpPr/>
            <p:nvPr/>
          </p:nvSpPr>
          <p:spPr>
            <a:xfrm>
              <a:off x="3249986" y="2899174"/>
              <a:ext cx="1804614" cy="399256"/>
            </a:xfrm>
            <a:prstGeom prst="wedgeRectCallout">
              <a:avLst>
                <a:gd name="adj1" fmla="val -49309"/>
                <a:gd name="adj2" fmla="val 242443"/>
              </a:avLst>
            </a:prstGeom>
            <a:solidFill>
              <a:srgbClr val="0000FF">
                <a:alpha val="80000"/>
              </a:srgbClr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Minion Pro"/>
                  <a:cs typeface="Minion Pro"/>
                </a:rPr>
                <a:t>WebCL: 70X</a:t>
              </a:r>
            </a:p>
            <a:p>
              <a:endParaRPr lang="en-US" sz="2400" dirty="0" smtClean="0">
                <a:solidFill>
                  <a:schemeClr val="bg1"/>
                </a:solidFill>
                <a:latin typeface="Minion Pro"/>
                <a:cs typeface="Minion Pro"/>
              </a:endParaRPr>
            </a:p>
            <a:p>
              <a:endParaRPr lang="en-US" sz="2400" dirty="0">
                <a:solidFill>
                  <a:schemeClr val="bg1"/>
                </a:solidFill>
                <a:latin typeface="Minion Pro"/>
                <a:cs typeface="Minion Pro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2" y="814895"/>
            <a:ext cx="8915399" cy="4248150"/>
            <a:chOff x="302920" y="1130300"/>
            <a:chExt cx="8915399" cy="5664200"/>
          </a:xfrm>
        </p:grpSpPr>
        <p:sp>
          <p:nvSpPr>
            <p:cNvPr id="3" name="Rectangle 2"/>
            <p:cNvSpPr/>
            <p:nvPr/>
          </p:nvSpPr>
          <p:spPr>
            <a:xfrm>
              <a:off x="302920" y="1130300"/>
              <a:ext cx="8915399" cy="566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8329" y="1143000"/>
              <a:ext cx="6881180" cy="5537200"/>
            </a:xfrm>
            <a:prstGeom prst="rect">
              <a:avLst/>
            </a:prstGeom>
          </p:spPr>
        </p:pic>
      </p:grpSp>
      <p:sp>
        <p:nvSpPr>
          <p:cNvPr id="13" name="Rectangular Callout 12"/>
          <p:cNvSpPr/>
          <p:nvPr/>
        </p:nvSpPr>
        <p:spPr>
          <a:xfrm>
            <a:off x="6057900" y="1664499"/>
            <a:ext cx="2870200" cy="299443"/>
          </a:xfrm>
          <a:prstGeom prst="wedgeRectCallout">
            <a:avLst>
              <a:gd name="adj1" fmla="val 32696"/>
              <a:gd name="adj2" fmla="val 403455"/>
            </a:avLst>
          </a:prstGeom>
          <a:solidFill>
            <a:srgbClr val="660066">
              <a:alpha val="80000"/>
            </a:srgb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Minion Pro"/>
                <a:cs typeface="Minion Pro"/>
              </a:rPr>
              <a:t>COMBINED: 54X !</a:t>
            </a:r>
          </a:p>
          <a:p>
            <a:endParaRPr lang="en-US" sz="2400" b="1" dirty="0">
              <a:solidFill>
                <a:schemeClr val="bg1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86513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venir Light"/>
                <a:cs typeface="Avenir Light"/>
              </a:rPr>
              <a:t>Histogram of Voter Turnout by Town</a:t>
            </a:r>
            <a:endParaRPr lang="en-US" sz="4000" dirty="0">
              <a:latin typeface="Avenir Light"/>
              <a:cs typeface="Avenir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FBF3-B4C0-8943-A352-9CC9A79AEAB1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15900" y="1129541"/>
            <a:ext cx="8851900" cy="2569067"/>
            <a:chOff x="968445" y="1837773"/>
            <a:chExt cx="6629400" cy="267459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8445" y="1837773"/>
              <a:ext cx="6629400" cy="267459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616200" y="3701227"/>
              <a:ext cx="3200400" cy="81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8304" y="395879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inion Pro"/>
                <a:cs typeface="Minion Pro"/>
              </a:rPr>
              <a:t>0%							25%							50%					75%				100%	</a:t>
            </a:r>
            <a:endParaRPr lang="en-US" sz="2400" dirty="0">
              <a:latin typeface="Minion Pro"/>
              <a:cs typeface="Minion Pro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15900" y="3963120"/>
            <a:ext cx="88519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82260" y="4433754"/>
            <a:ext cx="2635579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Minion Pro"/>
                <a:cs typeface="Minion Pro"/>
              </a:rPr>
              <a:t>Voter Turnout</a:t>
            </a:r>
            <a:endParaRPr lang="en-US" sz="2800" b="1" dirty="0">
              <a:latin typeface="Minion Pro"/>
              <a:cs typeface="Minion Pro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15900" y="1195554"/>
            <a:ext cx="0" cy="27632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7344" y="1195553"/>
            <a:ext cx="142012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Minion Pro"/>
                <a:cs typeface="Minion Pro"/>
              </a:rPr>
              <a:t># Towns</a:t>
            </a:r>
            <a:endParaRPr lang="en-US" sz="2800" b="1" dirty="0">
              <a:latin typeface="Minion Pro"/>
              <a:cs typeface="Minion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0115" y="2893727"/>
            <a:ext cx="3233607" cy="954107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M</a:t>
            </a:r>
            <a:r>
              <a:rPr lang="en-US" sz="2800" dirty="0" smtClean="0">
                <a:solidFill>
                  <a:schemeClr val="bg1"/>
                </a:solidFill>
                <a:latin typeface="Avenir Light"/>
                <a:cs typeface="Avenir Light"/>
              </a:rPr>
              <a:t>ost towns had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venir Light"/>
                <a:cs typeface="Avenir Light"/>
              </a:rPr>
              <a:t>~40% people vote</a:t>
            </a:r>
            <a:endParaRPr lang="en-US" sz="28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603910" y="915781"/>
            <a:ext cx="3386455" cy="984206"/>
            <a:chOff x="5603906" y="1221039"/>
            <a:chExt cx="3386455" cy="1312275"/>
          </a:xfrm>
        </p:grpSpPr>
        <p:sp>
          <p:nvSpPr>
            <p:cNvPr id="36" name="TextBox 35"/>
            <p:cNvSpPr txBox="1"/>
            <p:nvPr/>
          </p:nvSpPr>
          <p:spPr>
            <a:xfrm>
              <a:off x="5603906" y="1221039"/>
              <a:ext cx="3386454" cy="69762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  <a:latin typeface="Avenir Light"/>
                  <a:cs typeface="Avenir Light"/>
                </a:rPr>
                <a:t>ballot box stuffing?</a:t>
              </a:r>
            </a:p>
          </p:txBody>
        </p:sp>
        <p:sp>
          <p:nvSpPr>
            <p:cNvPr id="37" name="Left Brace 36"/>
            <p:cNvSpPr/>
            <p:nvPr/>
          </p:nvSpPr>
          <p:spPr>
            <a:xfrm rot="5400000">
              <a:off x="6995372" y="538326"/>
              <a:ext cx="603523" cy="3386454"/>
            </a:xfrm>
            <a:prstGeom prst="leftBrac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815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72" y="330200"/>
            <a:ext cx="8897928" cy="45922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000" y="1663702"/>
            <a:ext cx="2286000" cy="4445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9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432" y="1225551"/>
            <a:ext cx="5935980" cy="31369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2646680" y="3092450"/>
            <a:ext cx="1468120" cy="457200"/>
          </a:xfrm>
          <a:prstGeom prst="line">
            <a:avLst/>
          </a:prstGeom>
          <a:ln w="38100" cmpd="sng">
            <a:solidFill>
              <a:schemeClr val="bg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6080" y="3303320"/>
            <a:ext cx="2260600" cy="5232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venir Black"/>
                <a:cs typeface="Avenir Black"/>
              </a:rPr>
              <a:t>Opposition</a:t>
            </a:r>
            <a:endParaRPr lang="en-US" sz="2800" dirty="0">
              <a:latin typeface="Avenir Black"/>
              <a:cs typeface="Avenir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080" y="1515150"/>
            <a:ext cx="2260600" cy="523220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venir Black"/>
                <a:cs typeface="Avenir Black"/>
              </a:rPr>
              <a:t>Incumbent</a:t>
            </a:r>
            <a:endParaRPr lang="en-US" sz="2800" dirty="0">
              <a:latin typeface="Avenir Black"/>
              <a:cs typeface="Avenir Black"/>
            </a:endParaRPr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>
            <a:off x="2646680" y="1776760"/>
            <a:ext cx="1112520" cy="604490"/>
          </a:xfrm>
          <a:prstGeom prst="line">
            <a:avLst/>
          </a:prstGeom>
          <a:ln w="381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5406" y="228600"/>
            <a:ext cx="821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Light"/>
                <a:cs typeface="Avenir Light"/>
              </a:rPr>
              <a:t>Tiny square shows town size (area) and vote (color)</a:t>
            </a:r>
            <a:endParaRPr lang="en-US" sz="2800" dirty="0">
              <a:latin typeface="Avenir Light"/>
              <a:cs typeface="Avenir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0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46893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7300" y="3987800"/>
            <a:ext cx="1282700" cy="917481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67500" y="3022602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venir Light"/>
                <a:cs typeface="Avenir Light"/>
              </a:rPr>
              <a:t>Filter for towns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venir Light"/>
                <a:cs typeface="Avenir Light"/>
              </a:rPr>
              <a:t>w/ high turnout</a:t>
            </a:r>
            <a:endParaRPr lang="en-US" sz="24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2"/>
            <a:ext cx="9144000" cy="47270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5700" y="1155703"/>
            <a:ext cx="1625600" cy="4445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68700" y="1282702"/>
            <a:ext cx="218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venir Light"/>
                <a:cs typeface="Avenir Light"/>
              </a:rPr>
              <a:t>Tag suspicious </a:t>
            </a:r>
            <a:br>
              <a:rPr lang="en-US" sz="2400" dirty="0" smtClean="0">
                <a:solidFill>
                  <a:srgbClr val="FF0000"/>
                </a:solidFill>
                <a:latin typeface="Avenir Light"/>
                <a:cs typeface="Avenir Light"/>
              </a:rPr>
            </a:br>
            <a:r>
              <a:rPr lang="en-US" sz="2400" dirty="0" smtClean="0">
                <a:solidFill>
                  <a:srgbClr val="FF0000"/>
                </a:solidFill>
                <a:latin typeface="Avenir Light"/>
                <a:cs typeface="Avenir Light"/>
              </a:rPr>
              <a:t>with black</a:t>
            </a:r>
            <a:endParaRPr lang="en-US" sz="2400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9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2"/>
            <a:ext cx="9144000" cy="46999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4BF-62E6-E043-B4F6-20E98F2772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7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6939</TotalTime>
  <Words>828</Words>
  <Application>Microsoft Macintosh PowerPoint</Application>
  <PresentationFormat>On-screen Show (16:9)</PresentationFormat>
  <Paragraphs>257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Scaling Charts with Design and GPUs</vt:lpstr>
      <vt:lpstr>PowerPoint Presentation</vt:lpstr>
      <vt:lpstr>PowerPoint Presentation</vt:lpstr>
      <vt:lpstr>Histogram of Voter Turnout by 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 200 Time Series Signals</vt:lpstr>
      <vt:lpstr>Speed  Pan/Zoom Interactions</vt:lpstr>
      <vt:lpstr>PowerPoint Presentation</vt:lpstr>
      <vt:lpstr>PowerPoint Presentation</vt:lpstr>
      <vt:lpstr>Graphs: Placing Nodes and Edges</vt:lpstr>
      <vt:lpstr>Direct Feedback on Settings</vt:lpstr>
      <vt:lpstr>Uber: Trip Start to End</vt:lpstr>
      <vt:lpstr>PowerPoint Presentation</vt:lpstr>
      <vt:lpstr>PowerPoint Presentation</vt:lpstr>
      <vt:lpstr>PowerPoint Presentation</vt:lpstr>
      <vt:lpstr>PowerPoint Presentation</vt:lpstr>
      <vt:lpstr>Bare Metal in the Browser</vt:lpstr>
      <vt:lpstr>Superconductor: Parallel JS Viz Engine</vt:lpstr>
      <vt:lpstr>Layout as Parallel Tree Traversals</vt:lpstr>
      <vt:lpstr>GPU Traversals: Flat &amp; Level-Synchronous</vt:lpstr>
      <vt:lpstr>More Scalable Designs</vt:lpstr>
      <vt:lpstr>PowerPoint Presentation</vt:lpstr>
      <vt:lpstr>PowerPoint Presentation</vt:lpstr>
      <vt:lpstr>Visualize Magnitudes More Data in the Browser</vt:lpstr>
      <vt:lpstr>Layout as Parallel Tree Traversals</vt:lpstr>
      <vt:lpstr>GPU Traversals: Flat &amp; Level-Synchronous</vt:lpstr>
      <vt:lpstr>PowerPoint Presentation</vt:lpstr>
      <vt:lpstr>Problem: Dynamic Memory Allocation on GPU?</vt:lpstr>
      <vt:lpstr>Dynamic Allocation as SIMD Traversals</vt:lpstr>
      <vt:lpstr>CPU vs. GPU for Election Treemap:  5 traversals over 100K nodes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Meyerovich</dc:creator>
  <cp:lastModifiedBy>Leo Meyerovich</cp:lastModifiedBy>
  <cp:revision>216</cp:revision>
  <dcterms:created xsi:type="dcterms:W3CDTF">2014-02-09T22:41:21Z</dcterms:created>
  <dcterms:modified xsi:type="dcterms:W3CDTF">2014-02-17T19:09:43Z</dcterms:modified>
</cp:coreProperties>
</file>