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257" r:id="rId2"/>
    <p:sldId id="325" r:id="rId3"/>
    <p:sldId id="313" r:id="rId4"/>
    <p:sldId id="292" r:id="rId5"/>
    <p:sldId id="291" r:id="rId6"/>
    <p:sldId id="294" r:id="rId7"/>
    <p:sldId id="295" r:id="rId8"/>
    <p:sldId id="300" r:id="rId9"/>
    <p:sldId id="304" r:id="rId10"/>
    <p:sldId id="305" r:id="rId11"/>
    <p:sldId id="307" r:id="rId12"/>
    <p:sldId id="301" r:id="rId13"/>
    <p:sldId id="302" r:id="rId14"/>
    <p:sldId id="306" r:id="rId15"/>
    <p:sldId id="308" r:id="rId16"/>
    <p:sldId id="296" r:id="rId17"/>
    <p:sldId id="297" r:id="rId18"/>
    <p:sldId id="298" r:id="rId19"/>
    <p:sldId id="299" r:id="rId20"/>
    <p:sldId id="309" r:id="rId21"/>
    <p:sldId id="320" r:id="rId22"/>
    <p:sldId id="311" r:id="rId23"/>
    <p:sldId id="342" r:id="rId24"/>
    <p:sldId id="312" r:id="rId25"/>
    <p:sldId id="314" r:id="rId26"/>
    <p:sldId id="321" r:id="rId27"/>
    <p:sldId id="317" r:id="rId28"/>
    <p:sldId id="326" r:id="rId29"/>
    <p:sldId id="316" r:id="rId30"/>
    <p:sldId id="322" r:id="rId31"/>
    <p:sldId id="323" r:id="rId32"/>
    <p:sldId id="328" r:id="rId33"/>
    <p:sldId id="329" r:id="rId34"/>
    <p:sldId id="331" r:id="rId35"/>
    <p:sldId id="332" r:id="rId36"/>
    <p:sldId id="327" r:id="rId37"/>
    <p:sldId id="333" r:id="rId38"/>
    <p:sldId id="337" r:id="rId39"/>
    <p:sldId id="334" r:id="rId40"/>
    <p:sldId id="336" r:id="rId41"/>
    <p:sldId id="338" r:id="rId42"/>
    <p:sldId id="339" r:id="rId43"/>
    <p:sldId id="340" r:id="rId44"/>
    <p:sldId id="344" r:id="rId45"/>
    <p:sldId id="345" r:id="rId46"/>
    <p:sldId id="346" r:id="rId47"/>
    <p:sldId id="349" r:id="rId48"/>
    <p:sldId id="348" r:id="rId49"/>
    <p:sldId id="350" r:id="rId50"/>
    <p:sldId id="351" r:id="rId51"/>
    <p:sldId id="352" r:id="rId52"/>
    <p:sldId id="343" r:id="rId53"/>
    <p:sldId id="347" r:id="rId54"/>
    <p:sldId id="353" r:id="rId5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366713" indent="9048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733425" indent="18097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101725" indent="26987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468438" indent="360363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8"/>
    <a:srgbClr val="001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7" autoAdjust="0"/>
    <p:restoredTop sz="87050" autoAdjust="0"/>
  </p:normalViewPr>
  <p:slideViewPr>
    <p:cSldViewPr>
      <p:cViewPr>
        <p:scale>
          <a:sx n="115" d="100"/>
          <a:sy n="115" d="100"/>
        </p:scale>
        <p:origin x="-690" y="-72"/>
      </p:cViewPr>
      <p:guideLst>
        <p:guide orient="horz" pos="1458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4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B4E66F-13B5-BB4C-AB5E-24A7FDB8B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3667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7334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1017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468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1836801" algn="l" defTabSz="3673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04161" algn="l" defTabSz="3673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71521" algn="l" defTabSz="3673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8882" algn="l" defTabSz="3673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6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7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6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5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6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E66F-13B5-BB4C-AB5E-24A7FDB8B36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3246438"/>
            <a:ext cx="7566025" cy="1381125"/>
            <a:chOff x="3" y="3246203"/>
            <a:chExt cx="7565571" cy="1380567"/>
          </a:xfrm>
        </p:grpSpPr>
        <p:sp>
          <p:nvSpPr>
            <p:cNvPr id="5" name="Rectangle 4"/>
            <p:cNvSpPr/>
            <p:nvPr userDrawn="1"/>
          </p:nvSpPr>
          <p:spPr>
            <a:xfrm>
              <a:off x="3" y="3246203"/>
              <a:ext cx="7565571" cy="138056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" y="3246203"/>
              <a:ext cx="658773" cy="13805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7" name="Slide Number Placeholder 5"/>
          <p:cNvSpPr txBox="1">
            <a:spLocks/>
          </p:cNvSpPr>
          <p:nvPr/>
        </p:nvSpPr>
        <p:spPr>
          <a:xfrm>
            <a:off x="8321675" y="4819650"/>
            <a:ext cx="730250" cy="209550"/>
          </a:xfrm>
          <a:prstGeom prst="rect">
            <a:avLst/>
          </a:prstGeom>
        </p:spPr>
        <p:txBody>
          <a:bodyPr lIns="91429" tIns="45714" rIns="91429" bIns="0" anchor="b"/>
          <a:lstStyle>
            <a:lvl1pPr marL="0" algn="r" defTabSz="457200" rtl="0" eaLnBrk="1" latinLnBrk="0" hangingPunct="1">
              <a:defRPr kumimoji="0" lang="en-US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43" fontAlgn="auto">
              <a:spcBef>
                <a:spcPts val="0"/>
              </a:spcBef>
              <a:spcAft>
                <a:spcPts val="0"/>
              </a:spcAft>
              <a:defRPr/>
            </a:pPr>
            <a:fld id="{2AFAA4F4-4BC1-DA46-B7A0-6FC47AE08AFE}" type="slidenum">
              <a:rPr/>
              <a:pPr defTabSz="45714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688" y="3794761"/>
            <a:ext cx="6528816" cy="777240"/>
          </a:xfrm>
          <a:noFill/>
          <a:ln>
            <a:noFill/>
          </a:ln>
        </p:spPr>
        <p:txBody>
          <a:bodyPr tIns="0" rIns="45714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3000" b="1" i="0" kern="1200" cap="none" baseline="0" dirty="0" smtClean="0">
                <a:solidFill>
                  <a:srgbClr val="D62406"/>
                </a:solidFill>
                <a:effectLst>
                  <a:outerShdw blurRad="50800" dist="38100" dir="2700000" algn="tl">
                    <a:srgbClr val="000000">
                      <a:alpha val="42745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688" y="3337560"/>
            <a:ext cx="6528816" cy="438912"/>
          </a:xfrm>
        </p:spPr>
        <p:txBody>
          <a:bodyPr tIns="0" rIns="45714" bIns="0" rtlCol="0" anchor="b">
            <a:normAutofit/>
          </a:bodyPr>
          <a:lstStyle>
            <a:lvl1pPr marL="0" indent="0" algn="l" defTabSz="914286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kumimoji="0" lang="en-US" sz="20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7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2" indent="0">
              <a:buNone/>
              <a:defRPr sz="2000"/>
            </a:lvl5pPr>
            <a:lvl6pPr marL="2285715" indent="0">
              <a:buNone/>
              <a:defRPr sz="2000"/>
            </a:lvl6pPr>
            <a:lvl7pPr marL="2742858" indent="0">
              <a:buNone/>
              <a:defRPr sz="2000"/>
            </a:lvl7pPr>
            <a:lvl8pPr marL="3200001" indent="0">
              <a:buNone/>
              <a:defRPr sz="2000"/>
            </a:lvl8pPr>
            <a:lvl9pPr marL="3657144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29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D936-A231-694C-AF71-8097C479A36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56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6350"/>
            <a:ext cx="6276975" cy="81121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816350"/>
            <a:ext cx="180975" cy="811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906016"/>
            <a:ext cx="5742414" cy="331451"/>
          </a:xfrm>
        </p:spPr>
        <p:txBody>
          <a:bodyPr anchor="t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4226048"/>
            <a:ext cx="5742414" cy="32004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457143" rtl="0" eaLnBrk="1" latinLnBrk="0" hangingPunct="1">
              <a:defRPr kumimoji="0" lang="en-US"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72F487-531D-E340-BF81-BDD111A8023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92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D624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429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4E8B-103A-2D40-8422-186A0D99233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6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0664"/>
            <a:ext cx="4038600" cy="429768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300"/>
              </a:spcBef>
              <a:spcAft>
                <a:spcPts val="300"/>
              </a:spcAft>
              <a:defRPr sz="1800"/>
            </a:lvl2pPr>
            <a:lvl3pPr>
              <a:spcBef>
                <a:spcPts val="200"/>
              </a:spcBef>
              <a:spcAft>
                <a:spcPts val="200"/>
              </a:spcAft>
              <a:defRPr sz="1600"/>
            </a:lvl3pPr>
            <a:lvl4pPr>
              <a:spcBef>
                <a:spcPts val="200"/>
              </a:spcBef>
              <a:spcAft>
                <a:spcPts val="200"/>
              </a:spcAft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740664"/>
            <a:ext cx="4038600" cy="429768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300"/>
              </a:spcBef>
              <a:spcAft>
                <a:spcPts val="300"/>
              </a:spcAft>
              <a:defRPr sz="1800"/>
            </a:lvl2pPr>
            <a:lvl3pPr>
              <a:spcBef>
                <a:spcPts val="200"/>
              </a:spcBef>
              <a:spcAft>
                <a:spcPts val="200"/>
              </a:spcAft>
              <a:defRPr sz="1600"/>
            </a:lvl3pPr>
            <a:lvl4pPr>
              <a:spcBef>
                <a:spcPts val="200"/>
              </a:spcBef>
              <a:spcAft>
                <a:spcPts val="200"/>
              </a:spcAft>
              <a:defRPr sz="1400"/>
            </a:lvl4pPr>
            <a:lvl5pPr>
              <a:spcBef>
                <a:spcPts val="200"/>
              </a:spcBef>
              <a:spcAft>
                <a:spcPts val="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F769-E565-7E4B-8EF0-26ECF615627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16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46" y="742971"/>
            <a:ext cx="2743170" cy="4297633"/>
          </a:xfrm>
        </p:spPr>
        <p:txBody>
          <a:bodyPr tIns="0">
            <a:norm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spcBef>
                <a:spcPts val="200"/>
              </a:spcBef>
              <a:spcAft>
                <a:spcPts val="200"/>
              </a:spcAft>
              <a:defRPr sz="1200"/>
            </a:lvl4pPr>
            <a:lvl5pPr>
              <a:spcBef>
                <a:spcPts val="20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291854" y="742971"/>
            <a:ext cx="2560293" cy="4297633"/>
          </a:xfrm>
        </p:spPr>
        <p:txBody>
          <a:bodyPr tIns="0">
            <a:norm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200"/>
            </a:lvl4pPr>
            <a:lvl5pPr>
              <a:spcBef>
                <a:spcPts val="20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5943585" y="742971"/>
            <a:ext cx="2743170" cy="4297633"/>
          </a:xfrm>
        </p:spPr>
        <p:txBody>
          <a:bodyPr tIns="0">
            <a:norm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200"/>
            </a:lvl4pPr>
            <a:lvl5pPr>
              <a:spcBef>
                <a:spcPts val="20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9DAC-D2C1-4A45-89C7-2616105CA57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71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684E-26DB-F54C-84DD-54482166102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42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B2CD-DC98-284F-9D99-9E39EA0CDF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4409"/>
            <a:ext cx="5111750" cy="4023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834410"/>
            <a:ext cx="3008313" cy="3970996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29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8229600" cy="5486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5EF9-6839-FC43-A939-3803A7CC3BF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92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652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4"/>
            <a:ext cx="3008313" cy="3729081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29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7098-CF7F-8244-AF71-32AB0EDB1E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17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8026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95349"/>
            <a:ext cx="8229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675" y="4819650"/>
            <a:ext cx="730250" cy="209550"/>
          </a:xfrm>
          <a:prstGeom prst="rect">
            <a:avLst/>
          </a:prstGeom>
        </p:spPr>
        <p:txBody>
          <a:bodyPr vert="horz" lIns="91429" tIns="45714" rIns="91429" bIns="0" rtlCol="0" anchor="b"/>
          <a:lstStyle>
            <a:lvl1pPr marL="0" algn="r" defTabSz="457143" rtl="0" eaLnBrk="1" latinLnBrk="0" hangingPunct="1">
              <a:defRPr kumimoji="0" lang="en-US"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75C740-4201-4F48-9D18-FC0BA1490D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</p:sldLayoutIdLst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912813" rtl="0" eaLnBrk="0" fontAlgn="base" hangingPunct="0"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213" indent="-284163" algn="l" defTabSz="912813" rtl="0" eaLnBrk="0" fontAlgn="base" hangingPunct="0">
        <a:spcBef>
          <a:spcPts val="4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2813" indent="-227013" algn="l" defTabSz="912813" rtl="0" eaLnBrk="0" fontAlgn="base" hangingPunct="0"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1413" indent="-227013" algn="l" defTabSz="912813" rtl="0" eaLnBrk="0" fontAlgn="base" hangingPunct="0"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0013" indent="-227013" algn="l" defTabSz="912813" rtl="0" eaLnBrk="0" fontAlgn="base" hangingPunct="0"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.jpeg"/><Relationship Id="rId5" Type="http://schemas.openxmlformats.org/officeDocument/2006/relationships/image" Target="../media/image11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jpe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Relationship Id="rId1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jobs.netflix.com/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688" y="3341671"/>
            <a:ext cx="6528816" cy="77724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ffectLst/>
              </a:rPr>
              <a:t>The Netflix Data Platform </a:t>
            </a:r>
            <a:r>
              <a:rPr lang="en-US" dirty="0" smtClean="0">
                <a:effectLst/>
              </a:rPr>
              <a:t>–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Recipe for High Business Impact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078345"/>
            <a:ext cx="6527800" cy="439738"/>
          </a:xfrm>
        </p:spPr>
        <p:txBody>
          <a:bodyPr/>
          <a:lstStyle/>
          <a:p>
            <a:pPr>
              <a:defRPr/>
            </a:pPr>
            <a:r>
              <a:rPr dirty="0" smtClean="0"/>
              <a:t>Kurt Brown, Director, Data Platform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tacenterdynamics.com/sites/default/files/Amazon%20Redshif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302" y="1437410"/>
            <a:ext cx="3003796" cy="23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gleanster.com/system/images/BAhbBlsHOgZmSSItMjAxMi8wNy8wMi8wNC81MS8yMy80OC90ZXJhZGF0YV9sb2dvLmpwZwY6BkVU/teradat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0" r="7768"/>
          <a:stretch>
            <a:fillRect/>
          </a:stretch>
        </p:blipFill>
        <p:spPr bwMode="auto">
          <a:xfrm>
            <a:off x="4635958" y="1880742"/>
            <a:ext cx="4201005" cy="186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Magnetic Disk 3"/>
          <p:cNvSpPr/>
          <p:nvPr/>
        </p:nvSpPr>
        <p:spPr bwMode="auto">
          <a:xfrm>
            <a:off x="4607855" y="1515005"/>
            <a:ext cx="4155452" cy="2112017"/>
          </a:xfrm>
          <a:prstGeom prst="flowChartMagneticDisk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2356" y="2271430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+mn-lt"/>
              </a:rPr>
              <a:t>v</a:t>
            </a:r>
            <a:r>
              <a:rPr lang="en-US" sz="4800" dirty="0" smtClean="0">
                <a:solidFill>
                  <a:srgbClr val="002060"/>
                </a:solidFill>
                <a:latin typeface="+mn-lt"/>
              </a:rPr>
              <a:t>s.</a:t>
            </a:r>
            <a:endParaRPr lang="en-US" sz="4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5545" y="659979"/>
            <a:ext cx="7452911" cy="3823543"/>
            <a:chOff x="611436" y="351850"/>
            <a:chExt cx="7452911" cy="3823543"/>
          </a:xfrm>
        </p:grpSpPr>
        <p:grpSp>
          <p:nvGrpSpPr>
            <p:cNvPr id="3" name="Group 2"/>
            <p:cNvGrpSpPr/>
            <p:nvPr/>
          </p:nvGrpSpPr>
          <p:grpSpPr>
            <a:xfrm>
              <a:off x="2306927" y="1080740"/>
              <a:ext cx="4229108" cy="2226640"/>
              <a:chOff x="6910731" y="4928576"/>
              <a:chExt cx="2029870" cy="1011475"/>
            </a:xfrm>
          </p:grpSpPr>
          <p:pic>
            <p:nvPicPr>
              <p:cNvPr id="5" name="Picture 4" descr="http://www.gleanster.com/system/images/BAhbBlsHOgZmSSItMjAxMi8wNy8wMi8wNC81MS8yMy80OC90ZXJhZGF0YV9sb2dvLmpwZwY6BkVU/teradata-log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170" r="7768"/>
              <a:stretch>
                <a:fillRect/>
              </a:stretch>
            </p:blipFill>
            <p:spPr bwMode="auto">
              <a:xfrm>
                <a:off x="6924220" y="5094716"/>
                <a:ext cx="2016381" cy="845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Flowchart: Magnetic Disk 5"/>
              <p:cNvSpPr/>
              <p:nvPr/>
            </p:nvSpPr>
            <p:spPr bwMode="auto">
              <a:xfrm>
                <a:off x="6910731" y="4928576"/>
                <a:ext cx="1994517" cy="959406"/>
              </a:xfrm>
              <a:prstGeom prst="flowChartMagneticDisk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" name="Cloud 3"/>
            <p:cNvSpPr/>
            <p:nvPr/>
          </p:nvSpPr>
          <p:spPr>
            <a:xfrm>
              <a:off x="611436" y="351850"/>
              <a:ext cx="7452911" cy="3823543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0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tacenterdynamics.com/sites/default/files/Amazon%20Redshi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981" y="612489"/>
            <a:ext cx="6206038" cy="36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brown\Downloads\Depositphotos_2220245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520873"/>
            <a:ext cx="6172200" cy="4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144" y="438151"/>
            <a:ext cx="3969712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9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ubrown\Downloads\Depositphotos_10929477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66063"/>
            <a:ext cx="7924800" cy="27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ortonworks.com/wp-content/uploads/2012/09/cassandr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1909705"/>
            <a:ext cx="61722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3.googleusercontent.com/3NIkMZ8kRgJ_BbiiWnjyi8ux2GV2pr84Oean-0s8g7ya6vvnQd4BGRI9kC772ZhWSrFkw4Y8tU5aMWy5b9_f11dfTk1EuPzk2t_YfzohUdJOgvkpJ9_XOted2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isplaying aegisthus-logo-l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948278"/>
            <a:ext cx="6181725" cy="31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8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SERQUEhQWFBQWFhUYGBQXGBYUFxUXGhQXGBQYGRUaHCggGBolGxQYITEhJSkrLi4uFx8zODMsNygtLisBCgoKDg0OGxAQGywkICQxLiwsLCw2NDQsLCwsLDAsLCwsLDQsLCwsNCwsLCwsLCwsLCwsLCwsLCwsLCw0LCwsLP/AABEIAH0BlAMBEQACEQEDEQH/xAAbAAEAAgMBAQAAAAAAAAAAAAAABQYBAwQHAv/EAEoQAAECAwMFCgkKBgEFAAAAAAEAAgMEEQUGIRIxQVFxIjJSYXKBkaGxshMzNEJTc7PB0QcVFiRigpKT0/AUIzWDosJDRNLh4vH/xAAaAQEAAgMBAAAAAAAAAAAAAAAABAUBAgMG/8QAOhEAAQMCAQcKBQQCAwEAAAAAAAECAwQRBRIhMTJxkbETM0FRUmGBocHRFCI04fAVQnLSkvEjguJD/9oADAMBAAIRAxEAPwCUtu0YwmY4EWIAI0UAB7gAA80AFV6KCJixtuiaE4HiauolSd6I9dZeles4hacf00XT57tW1dOSj7KbiP8AEzdt29R86R/TRNHnu+KclH2U3D4mbtu3qYNpx9EaL+N/xTko+ym4fEzdtd6mfnOP6aJp892ranJR9lNxj4mbtu3qPnOPXx0WnLf8U5KPspuHxM3bXeoFpx/TRNHnu+KclH2U3GfiZu27eo+c4/pov43fFOSj7KbjHxM3bdvU+oVoTLjQRYxdoAe8k8wKLHGmdUTyNmz1Dls1zl8VJaSsq04mbwzRrfEczqJr1KM+alb1eCE6OlxCTQrk2rb1uTMvdOczxJss5Loju0hRnVkP7WX3E5mF1X75lTYqr6obf4OUheNn4riNAjHutqeta8pK/VjTcdORpoucncv/AG9s5j6R2fC3vhoh43RHdURwHUs/C1D9Nk3eiGP1Cii1cp29eKmmL8oAGEOXw1ucB1Ae9bJhqrrOObsdamozepwR7+zR3rYTeZxPW6nUuzcOiTSqkZ+OTroRE/NpN3It2PMxIojOBDWtIAaBQknViotbTxxNTJLDCq2ape/lF0WLeq4uwgCAIAgCAIAgCAIAgCAIAgCAIAgCAIAgCAIAgPnwg1jpWLoZspkFZMGUAQBAEAQBAEAQBAEB4tbw+tTHrovtHL00HNN2JwPB1n1En8l4nFkldSNcxRAKIBRAbZaVfEdkw2ue7gtBcdtAtXPa1LuWxvHG+RcliKq9xZbOuJMvxiFsIce7d0DDrUKTEY26uctocEnfneqN81/PEs0hcaVh4vyop+0aD8LaddVBkxCV2jMW0ODU7Na7tpIzk3KyTKkMhg5mMaA51NQGfauLGSzuzXUlSy09GzPZvcmlfAp1qX7jPqIDRDbwjRz/AIDrVjFhzEzvW5RVGOSOzRJZOvSvtxKzOT8aKaxYjn8TnEjmGYKcyJjNVLFTLUyy67lU5aLocRklAKIBRAXX5MPGR+Q3vFVmJ6rT0GA679iHoSpz0pyWlaDIDMp52AZ3HUAuM0zYm5TjrDC6V2S0q0S3pqO4tgNLRqaMoja44DqVUtZPMto0ts9y0SjghS8i32+xn5knom/iU4nRHHqbULPwlU/WXevsPiqVmqm5DP0Uj+kZ0v8Ags/p03aTzH6hF2V8jH0enGbyIPuxHjtAWPgqluq7zUfGUztZvkh8PnJ+Bv8AKIGlwDxzuGbpWqy1cOtfj5myR0kurbh5E7du13TDX5YaC0je1xrXQdisKOpdMi5SaCBWUzYVTJXSTKmEMr98Jl8OHDLHOaS8glpIruSq/EJHMY1WrbOT8Pja96o5L5jtu1Gc+WhucS5xy6kmpNIjgMdgXaic50KK5brn4qcaxqNmVGpZM3BCTUojBAEAQBAQd7ph8OC0scWnLAqDQ0yXKDiEjmRorVtnJ1Axr5FRyXzG668dz5drnuLjlOxJqd8t6F7nworluuc0rWtbKqNS2gllLIhTZ6fiieyBEcG+EhjJqaUOTUU51TSzSJVZKOW109C4ihjWmylRL2X1LbMTDYbS57g1o0lW73tYmU5bIVLGOetmpdSsTt6HvdkSzCToJGU47GDNzqrkxBzlyYU/NhZx0DWplSr+bTR8zTsbGI/JGpzz3W4Ln8LVS53rbavoh0+JposzE3J6qZ+hr/SM6Cs/pbu0hj9Tb2VO+79iRZeMXOLSwsIwJz1aRgRxFd6Skkhkuq5rexwqqqOaOyJnuWNWRXERat4IUElu/fwW6OUdHaoc9bHFm0r1e5Lgo5Jc+hCB+eJ2YP8AKaQPsNw53u09CgfFVM2om73J/wANTQ667/Yz8xTsTfvpxOiOPZUJ8HVP1l3r/sx8XTM1U3IZ+ikx6Rn4n/8Aas/p03aTzH6hD2V8jHzHOw94+vJiOHeoFj4SqZqruX/Q+LpX6yb0MC2pyXNIzSR9ttK7HjA9afF1MK2kTf7mfhaeZPkXd7E/ZNvQo+53j+A7TyTp7VYQVkcubQvV7ECejfFn0p1kspZECA8Wt4/Wpj10XvuXpoOabsTgeDrPqJP5LxOLK93UupGUV/fOgJGybEjzB/lMJbpedy0c+nYKlcJaiOLWXwJdPQzVC/Imbr6C62VcOEzdR3GI7gjcs+J6tirJcReuZiW4l/T4JEzPKuUu5PctUrKshtyYbGsbqaAB1KA57nLdy3LiONkaZLERE7jctTciryWy2Ugl5xcdyxut1NPEM5/8rvTwLM/J6Okh1tW2miy109Cd55LOzz4zy+I4uca1J2YAagNS9CyNrG5LdB4uaZ8r1e9bqaK+5bnIEhACaoAXe/sQCulAK6UBdPkw8ZG5De8VWYnqtPQYDrv2IehKnPSlFvPEMWb8HXAFjBxZVCT0u6lQ1rlkqMjqsm8vKJqRwZW1dxc5KUZCYGMFAOs6SdZV1HG2NuS0ppJHSOynG9dDQIAgCA1QZZjC4taGl1K0FK019K0axrVVUS1zZz3OREVdBtW5qVq/Pi4fLPdKrMT1G7fQssN13bDuup5JD+/7Ry70H07fHipwrufd4cEJdTCIEAQBAEBXr7eIb6wd1yrsT5pNvopYYbzq7DfdDyVvKf3lvh/MJtU0r+eXwJpTiEUG2YoZPOccQ2Ix1NgaV5+odk1Su6lT0L6nblUyN60X1OuBLxp9+W85EIHDUOJus63f/F2ayWsdlOzNT8ze5yc+Okbktzu/NPsWqRkIcFuTDaBrOk7TpVrFCyJLMQqpZnyLdynSupzCAICu3qtowh4KGaPIq5w80cXGepVtdVLH8jNPAsaGlR/zu0cTmsC7YIESOK1xEM9rtezpXOkoUVMuTd7nSqrlRciPf7FqY0AUAAAzAYAK1RETMhVqqrnUysmAgCA+XsDgQ4Ag5wcQeZYVEVLKZRVRboVK8N3gwGLAqAMXMHm/abs1Koq6LJTLj3eqFtSVuUuRJv8Ackbr2yYzch5/mNGfhN17RpUmhquVTJdpTzQj1tNya5TdC+RPKeQDxe3vKpj18X2jl6WDmm7E4Hg6z6iT+S8TRJST4zwyG0ucdA2410AcZW75GsTKctkOUUT5XIxiXU9AsG48OHR0xSI/gCuQ3bwufDiVRPiDnZmZk8/semo8Gjj+aX5l6uhPctrGgAAAADMBgBzKuVbl0iIiWQ+kMhAEB5/8p7XZcA+bkvA1B1RXqp0K3wxUs5OnMebx5HXYvRnKSRRWh54zk/vmqsAwFkwphDJlwogDhRACKIC6fJj42PyGdpVZieq09BgGs/Yh6Eqc9KU299nubE8O2uS7JqR5rhQA7MBzhUuIQua/lU0L5KXFBM1zOSXTxQlLIvJDiANiEQ38eDXcYOjYVLp69j0s/MvkRaihexbszp5k6Cp5BMoAgCAIAgK1fnxcPlnulVmJ6jdvoWWG67th3XU8kh/f9o5d6D6dvjxU4V3Pu8OCEuphECAIAgCAr19vEN9YO65V2Jc0m33LDDedXYb7oeSt5T+8Vvh/MJ48TSv55fAmlOIRQbXhB08WnM6JDB2ENBXn6hqOqlRelU9C+p3K2mRU6EX1L3BhBrQ1oAAFABoCv2tRqWTQUTnK5bqfayYCAID5iPDQScwBJ2BYVbJdTKJdbIUSxYX8TN5T8RUxHDYdyNlSBsCoaZvL1GU7aXtS7kIMluwvqvyhCAIAgCAIAUBQZtv8JOVbg0ODhyHZx0EjmXn5E+GqLpoTP4KX0a/EU9l06PFC/Ar0BQnjlpy7ok9GYwVc6YiADjMRy9JE5GwNcvQicDw88bpKt7G6VcvE9Pu/YkOVh5LcXmmW/S4+4DQFRTzumdddHQh62jo2UzMlunpXrJRcCWEAQBAEBwW1ZbJmEYb8NLXaWuGYj95iV1hmdE/KQj1VMyojWN3+lPJbXsuLLRCyINjs7XDWCvQwzMlbdp4uppZKd+S9Ni9Zwiq6kY+2wnnENNNdMFi6IbZKql7H2yWeRgMOxYV7QjFXoMiAdYTKMWMZDR53Ul16hmG4HCKZxmLl8mhb4SNSu8bn5RVbiV8lpf4Drv2IX9VB6Uw5oIIIqDnBxBWFRFzKZRVTOhXrQupDfUwyYZ1b5vRnCr5cOY7OxbcCfFiL25npfiRPzTOy/iy4j7Dqj8Bz9Ch/DVUOp5exL+Ipptfz9z7h3omIZpFYDygWO+HUtkxCZmZ6b8y/ngYWghfnYvr+byVlb2QXb8OYdmUOkY9SlsxKJdZFQivw6RNWyk1LTTIgqxwcOI16dSmska9LtW5CfG5i2cljctzQICtX58XD5Z7pVZieo3b6Flhuu7Yd11PJIf3/AGjl3oPp2+PFThXc+7w4IS6mEQIAgCAICvX28Q31g7rlXYlzSbfcsMN51dhvuh5K3lP7xXTD+YTx4mlfzy+BNKaQii2j/Uf7sL/RUM31finoXsP0ngvqXpXxRBAEAQHDbjqS8bkO6xRcKpbQu2Kd6ZLzN2oV+4rd1FPEwdJd8FX4Wmdy7PUn4muZqbS3K3KkIAgCAIAgCApd+G/zmHWzscfiqXE0/wCRF7i5w1f+NU7y2We6sKGdbGH/ABCtolvG1e5CqlSz3J3qeayM2yFaz3voG+HjCpzDKc9oPSV6F7FfSIjepDxsUrY8RVztGU7zuepKiPXBAEAQBAEAQHNPSMOM3IitD26joOsHQVuyRzFu1bHKWFkrcl6XQolv3XiwN3AHhIYpgN+wDWBvhxjo0q1p6tknyvzL5Hm63C5IV5SLOib09yqPm3Egg0poGFFYIxEKZZHKtzW+ITpPTmWyIhrlKfBxzLJgzX3rBgD99CGS5/Jh4yNyG94qtxPVaegwHXfsQ9CVOelCAIAgPiJDa4UcARqIBCwrUXMplHKmdCLm7uS7/MyDrYcnqzdSiSUML+i2z8sSmVszOm+0g527MaCcuA4upq3Lxspvv3goMtBJH80a34/cnR10cnyyJbgdd37xlzhCj5zg1+ap1OGvjXWkrlcuRJ4L7nKqokamXHu9i0K1KsrV+fFw+We6VWYnqN2+hZYbru2HddTySH9/2jl3oPp2+PFThXc+7w4IS6mEQIAgCAICvX28Q31g7rlXYlzSbfcsMN51dhvuh5K3lP7xXTD+YTx4mlfzy+BNKaQii2h/Uf7sL/RUM31ninoXkX0ngvqXpXxRhAEAQHJa0LKgRWjOWOptoaLjO3Kicncp1gdkyNXvQrFx41IkRvCaCPun/wBlV4Y753J1pw/2WeJN+Rq9SlyV0U4QBAEAQBAEBR76RcqOGjzWAc5JPZRUeJOvLZOhC7w5torr0qXOVh5LGt4LWjoFFdMbktRCme7KcqnjdvD61Meui+0cvUQc03YnA8DWfUSfyXiTV3r4xYADIg8LCGA4bRqB0jiPSotRQtkXKbmXyJ1Fi74URkmdvmhe7KvBLzHi3jK4Dty7oOfmqqqWmki1k8T0dPXQT6js/V0kouBLCAIAgCAIAgK1eK6EKYq9lIUXhAblx+03XxjHaptPWvizLnQq63C45/mb8rvJdvuec2nZcWXfkRWlp0HzXDW06VdRTMkS7VPK1FNJA7JkS3qcdF0OBnJ0IBkoC6fJh4yPyG94qsxPVaegwHXfsQ9CVOelCAIAgCAIAgKJfCCGTFW4FzQ404VSK9SocRajZrp0pcvcPcrorL0LYu8s4ljSc5aCdtFeMW7UVSkelnKiEDfaHWC06nivO0jtooGJNvEi9Sk7DXWkVO46LoRQZVo4Lng/iLuxwXTD3XgROq/G5pXttMq9dvYmlNIQQBAEBhxAFTgNaKtgiXKbeq2WRQIcPdBrql+gmhFBrz51S11UyRMhnR0lzQ0zo1y3biZuh5K3lP7xU3D+YTx4kOv55fAmlNIRRbQ/qP8Adhf6Khm+s8U9C8i+k8F9S9K+KMIAgCAICgzUN0nN1A3IOU3jYc45sRzLz70Wlnumjo2F8xUqYLLp6dpeZaO2I0PYatIqCr5j0e1HN0KUb2KxytdpNq2NQgCAIAgNE7NNhMc95oAOnUBxlaSSNjarnG8cbpHI1pS7GgOmpoxHDAOy3avsN6hzAqkpmLUT5btq+iF1UPSCDITYnqpe1fFEeLW8frUx66L7Ry9NBzTdicDwdZ9RJ/JeJxsBJoAui5iMdcGCBxns41zVbmyZs5YbPvVMQqAkRG6n1J5nZx+8FDko4392wtIMWnjzLnTv9y1WZe2Xi0Dz4J2p+95n5umigS0UjM6Z07vYu6fF4JczvlXv0b9G+xPA1UQtDKAIAgCAIDmn5GHGYWRWhzToOjjBzg8YW7JHMXKatjlNCyZuS9Loec3kuhEl6vhViQtPDYNNQM44x1K5pq1snyuzL5KeWrsJfD88edvmn51lXylPKgZSAuvyYeMj8hveKrMT1WnoMB137EPQlTnpSuz14zBmHw3tymDJoRg4VaCc+Bz8Srpa5YplY5Lp56CxiouViR7VsvlpJCVt2XiZojQdTtwevPzKQyshfodvzEd9JMzS3dnJBkQOxBBHEaqQiougjqippPpZMHzEiBoq4gDWTRYVUTSZRFXQRM/eOBDGDvCO1MxHO7MFElromJmW693uS4qKV+lLJ3+xW5KWiTscveNzUZR0ADMwcfxqqyON9XLlO0dPsWMj2UsWS3T0e5fFflEc1oygiw3Qz5wz6jnB5iuc0aSMVi9J0ikWN6OToKZZU8+SjOZEack74Dqc3WqSCZ1LIrXpm6fdC5nibUxo5i5+j2UuUpaMKKKse08VaHnacQrqOeORPlVCnfDIzWQ6l1ORomJ2Gzfva3a4DqXN8rGayohu2J79VFUhp29cFuEMGIfwt6Tj1KHJiMbdTPwJseHSO1sxDF83PGgwh15MMbTncelQr1FWtujy+5MtT0qd/n9jZbliMl4DSCXPLwC7NhkuwA0DBbVVI2GJF0rfSa01U6aVU0JbQTd0PJW8p/eKnYfzCePEhV/PL4E0ppCKLaP9R/uwv9FQzfV+KeheQ/SeC+pelfFGEAQBAEBwWxZjZhmS7AjFruCfeOJR6inbM2y6ehTvTzuhddPFCpQZiYkX5LhVpOY7x3G12g/shVDXzUjrKmbyXYWzmQ1bbpp802ljkryy8TO7wZ1PwH4syso6+F+lbbffQV0lDKzQl9nsS0KM12LXBw4iD2KW1yO0KRXNVulD7Wxqa4sdjcXOa0cZA7Vq57W6VsbNY52hLkTPXmgQ96fCO1NzfizdFVElr4maFuvd7kuOglfpSyd/sV5zpifiYCjAfuM2nS7r2KtVZqx/d5J7lgiQ0je/zUuFl2eyBDDGbS7S46yrmCFsLclpUTTOldlOOtdjieMW/wCVR6emi+0cvSwc03YnA8HWfUSfyXibJZoDBSmOXjQcAEY8RWHLn3cTVmr/AJcDdTGlNzrpo15S1vmv0nS3zWt8vp13MBuIFNzhjTRpNUvm7zFvmRETN+Z7gjCoAJoNAzVdU05gnTnC6Lomf/fRuO+zbYjQBuHUFCSw4tzim583mouMkDJNKeJJgrJoE+Vei9ujT1dHhYuFmXphRDkxP5bq0xxaTytHOq6Ske3O3Oh6CnxOORcl2ZfLf7k8CohZGUAQBAEAQFPvRc1sSsSXAbExJh5mv2cF3UeLOrGlrlb8smjr6ijxDCWyXkhzO6uhfZTzx8MtcWuGS4GhBFCNYIVwioqXQ8w5qtVWuzKXH5MfGRuQ3vFV2J6rS9wDXf4HoSpz0xwz1kQYxq9gLuEMHdIz864S00UmdyZzvHUyx5mrmIiPc+Gd5Ec3aA74KG/DGLquVCW3EnprNRTifc6IDuYjDtBb2VXBcLf0OQ7JibOlqmPorMekZ+J/wT9Om7SeZn9Qh7K+R9Muc8ndRGjYC7tosphblXO5DC4m1NDVJGUunBbi8uiHUdyOgY9akx4dE3WupGkxGR2rmJ2FCa0BrQGgZgBQDmU9rUalkQgucrlup9rJgIDktGzYUcUiNrTMRg4bCuM0DJUs5DtFO+JbtUrkzc4/8cQEaninWPgq1+Fr+128sWYmn7m7jm+iUfNlQ6bXdmSuX6bLoun54HT9Ri6l/PE3QLnP8+I0ckE9tF0ZhbulyeBo7E2/tapMSV2peHiQYh1vxH4c3SpkdBCzSl9pDkrpX5kW2wmAKYBTSGcFtWZ/EMDMrJo4OrSugjXxqPU0/LNyb2JFNPyLsq1z7siQ8BCEPKyqEmtKZzXMtqeHkWZF7ms83KvyrWO1djiQcxd0OmPDeEpumuycng0wrXiUF9EjpeUyulF3E5lbkxcnk9CpvJxTiCEAQBAEAQHxGhNeC1wDgdBFR0LVzUclnJdDZrlat0WxCTd1IDsWF0M8RqOg/FQZMOidq3QmsxCVutnIyLc5/mxGna0jsqozsLd0OQktxNvS1T4+icx6RnS74LH6dL2k8zP6jF1L5GyFc1/nRGjY0ntIWW4W7pchh2Jt6GknKXWgMxdlRD9o0HQPepUeHxN05yLJiErtGYm4cMNADQABmAFAOZTkRGpZCEqqq3U+lkwEB4vbw+tTHrovtHL0sHNN2JwPB1n1En8l4nNBiluGcLoqXI97HXCeHDAjYTSq5qljo1Fcmk2eDPNtzU19K1uhnIdb88x4M6OmuHHjoS6DIdfNvHgjrBz411Y9KZSDk1UeDOsDjrhj2pdDOQ5OklrGtuPL4Ah0PgOOFK0q0+b2cSjzQRy6cy9ZOpKyenzIt29Srw6uHcX6yrUhzDasOIwc052nj+KqZYnRrZT1FPUxztu1dGlOlDuXIkBAEAQBAV29d2GzTctlGxgMHaH/AGXe46FMpatYVsuqVmIYc2pTKbmd19fcpB/JxAdDjzDHgtc1rQQc4OUVKxFyOY1U0FfgjHMlka5LKli/KpPRhAEAQBAEAQBAEAQBAEAQBAEAQBAEAQBAEAQBAEAQBAEAQBAEAQBAEAQBAeL28frUx66N3yvSwc03YnA8HWfUSfyXicOV7updiMpiqA2smXAUrgefTX3LVWIbZTrWudMKeFKEGhrUjm0cy0WNb3Q3bIiJkqb4cZug116NBAw51qrV6TZr2t0fmZU9TJeCKGujHjAosWstzKvRUsvcC8UoNVP8gUt0mFelrJ+Z7m+Un3Qnh7CQ4FxHOMxGkYYhaPjR7clx1iqXRPy2Zluq7z0iwbXbMwsoYOGD28E/A6CqaeFYnWXR0HraKsbUx5SaelOpSSXAmBAEAQBAaRKsEQxAKPLQ0nWAaiuxbZa5OT0GiRtR+XbPoNy1NwgCAIAgCAIAgCAIAgCAIAgCAIAgCAIAgCAIAgCAIAgCAIAgCAIAgCAIAgPGLcH1qY9fF9o5elg5puxOB4Os+ok/kvE4KdnvXYjBwosAzk/vmqsgw0V6lgDMsg6IUzTOMrpBWitvoNmuTpS52wYjHGgGlopU1xBrpXJyOQ7tWNy2t0p9xQAgUrWmONcdWjSmfSa2aiolurz6iaurM+CmGUzP3DgMxq4hp6QOlRapuXGvdnLLDX8lOip05l78+ZfzrPR1THrAgCAIAgCAIAgCAIAgCAIAgCAIAgCAIAgCAIAgCAIAgCAIAgCAIAgCAIAgCAIAgCAIAgPFre8qmPXRfaOXpoOabsTgeDrPqJP5LxOHFdSMKlAMUAJKAVKAYoACUB0wJtwwJNNekc60cxFN0kciWuWS6Ek6LMMcK5EPdE6NbRznsKhVkiMjVOlSzwqB8s7XJobnX23npSpD14QBAEAQBAEAQBAEAQBAEAQBAEAQBAEAQBAEAQBAEAQBAEAQBAEAQBAEAQBAEAQBAEAQHi9un61Meui+0cvSwc03YnA8HW/USfyXicK7EYzpqsAV93YgDcEBgYIAsgFAhOWHdmPMkEDIh4ViOFAR9kZ3dnGok9XHF3r1FhSYbNUZ7Wb1r6dfDvPTbJsyHLwhDhjAZyc7jpJ41RyyuldlOPXU9OyBiMYdq5ncIAgCAID5yxWlRWlaaaa6LNs1zF0vY+lgyEAQBAEAQBAEAQBAEAQBAEAQBAEAQBAEAQBAEAQBAEAQBAEAQBAEAQBAEB5PbNhTLpiO5sGIWuixCCGmhBeSDsV/DURJG1FcmhOB42qoah073NYtlVeJyC7k36CJ+FdPioe0hw/T6rsKfQu1Nn/gfzinvT4uHtIZ/TqrsKbG3SnTmgnnLB/stVrYE/dxN0wurX9nmnudMO5E4fNa3a8e6q0XEIU6Tq3BqpdKInid0D5PYx38WG3YHO+C5OxNnQ1SQzApV1nImzP7EnK/J7BHjIr3ckBg964OxJ66qIhMjwKJNZyr5e5OyF25WDiyE2o8527PNlVpzKLJVSv0uLCGgp4s7Wpfvzkso5MCAIAgPl7wBUkAazgiJcwqomkjZ28MtC30QE6m7s9S7sppX6EIc2IU8Ws7dn4FftO+TiKQW5IOZ7qOdmBqG5hnGeuxS4qFL/MpWVGMLb/jS3eund+bBcaI50aM57i8uYw5RxJ3RWa5ERjURLaTGDuc6WRzlvdEzrtUuirD0IQBAEAQBAEAQBAEAQBAEAQBAEAQBAEAQBAEAQBAEAQBAEAQBAEAQBAEAQFYmWTnhH5M3ktynUaYLHZIqaCtcaDBTmrDkpdnmpVSNqctcmWyXXNkpmMNM6P+qadsBvuci8j2PP7BPik/+if4/c2iNN+mh/kn9Ra5MPZXf9jfLqe2n+P/AKPsTU36SD+S79VYyIupd/2M8pUdpu5f7H1/GTXDg/kv/WTIi6l3p7GeVqO03cv9h/GTPDg/lP8A1ljIi6l3p7GOVqO03/Ff7H1/GzHChflP/VTIj6l3/Y25WfrbuX+xgzkzw4P5T/1UyIupd/2McrUdbdy/2Mtmpo+fB/Kf+sisi6l3p7DlKhf3N/xX+wMaa9LC/Kd+qsWi6l3/AGGVU9pv+K/2NEQTZzTLW7ILfe4rdFhT9nn9jk5KtdEqJ/1+5zR5Gadnm3DYwt7HrdskSfs8/scnwVL057cn3OKNdp76l0epOktcdueJguratG6G/m4jPwx79MmfYv8AY+DdYnPFBxrvDh/ms/GImhvn9jC4Uq6Xpu/9D6LHTFBGrwZwwphu0+MTs+f2MfpSrpem7/0TN17IMCJEOXlVa0UycmlCftHWo1TPyjUSxYYfRrA9yq690Toto8VLGoZah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RQUEhQWFBQWFhUYGBQXGBYUFxUXGhQXGBQYGRUaHCggGBolGxQYITEhJSkrLi4uFx8zODMsNygtLisBCgoKDg0OGxAQGywkICQxLiwsLCw2NDQsLCwsLDAsLCwsLDQsLCwsNCwsLCwsLCwsLCwsLCwsLCwsLCw0LCwsLP/AABEIAH0BlAMBEQACEQEDEQH/xAAbAAEAAgMBAQAAAAAAAAAAAAAABQYBAwQHAv/EAEoQAAECAwMFCgkKBgEFAAAAAAEAAgMEEQUGIRIxQVFxIjJSYXKBkaGxshMzNEJTc7PB0QcVFiRigpKT0/AUIzWDosJDRNLh4vH/xAAaAQEAAgMBAAAAAAAAAAAAAAAABAUBAgMG/8QAOhEAAQMCAQcKBQQCAwEAAAAAAAECAwQRBRIhMTJxkbETM0FRUmGBocHRFCI04fAVQnLSkvEjguJD/9oADAMBAAIRAxEAPwCUtu0YwmY4EWIAI0UAB7gAA80AFV6KCJixtuiaE4HiauolSd6I9dZeles4hacf00XT57tW1dOSj7KbiP8AEzdt29R86R/TRNHnu+KclH2U3D4mbtu3qYNpx9EaL+N/xTko+ym4fEzdtd6mfnOP6aJp892ranJR9lNxj4mbtu3qPnOPXx0WnLf8U5KPspuHxM3bXeoFpx/TRNHnu+KclH2U3GfiZu27eo+c4/pov43fFOSj7KbjHxM3bdvU+oVoTLjQRYxdoAe8k8wKLHGmdUTyNmz1Dls1zl8VJaSsq04mbwzRrfEczqJr1KM+alb1eCE6OlxCTQrk2rb1uTMvdOczxJss5Loju0hRnVkP7WX3E5mF1X75lTYqr6obf4OUheNn4riNAjHutqeta8pK/VjTcdORpoucncv/AG9s5j6R2fC3vhoh43RHdURwHUs/C1D9Nk3eiGP1Cii1cp29eKmmL8oAGEOXw1ucB1Ae9bJhqrrOObsdamozepwR7+zR3rYTeZxPW6nUuzcOiTSqkZ+OTroRE/NpN3It2PMxIojOBDWtIAaBQknViotbTxxNTJLDCq2ape/lF0WLeq4uwgCAIAgCAIAgCAIAgCAIAgCAIAgCAIAgCAIAgPnwg1jpWLoZspkFZMGUAQBAEAQBAEAQBAEB4tbw+tTHrovtHL00HNN2JwPB1n1En8l4nFkldSNcxRAKIBRAbZaVfEdkw2ue7gtBcdtAtXPa1LuWxvHG+RcliKq9xZbOuJMvxiFsIce7d0DDrUKTEY26uctocEnfneqN81/PEs0hcaVh4vyop+0aD8LaddVBkxCV2jMW0ODU7Na7tpIzk3KyTKkMhg5mMaA51NQGfauLGSzuzXUlSy09GzPZvcmlfAp1qX7jPqIDRDbwjRz/AIDrVjFhzEzvW5RVGOSOzRJZOvSvtxKzOT8aKaxYjn8TnEjmGYKcyJjNVLFTLUyy67lU5aLocRklAKIBRAXX5MPGR+Q3vFVmJ6rT0GA679iHoSpz0pyWlaDIDMp52AZ3HUAuM0zYm5TjrDC6V2S0q0S3pqO4tgNLRqaMoja44DqVUtZPMto0ts9y0SjghS8i32+xn5knom/iU4nRHHqbULPwlU/WXevsPiqVmqm5DP0Uj+kZ0v8Ags/p03aTzH6hF2V8jH0enGbyIPuxHjtAWPgqluq7zUfGUztZvkh8PnJ+Bv8AKIGlwDxzuGbpWqy1cOtfj5myR0kurbh5E7du13TDX5YaC0je1xrXQdisKOpdMi5SaCBWUzYVTJXSTKmEMr98Jl8OHDLHOaS8glpIruSq/EJHMY1WrbOT8Pja96o5L5jtu1Gc+WhucS5xy6kmpNIjgMdgXaic50KK5brn4qcaxqNmVGpZM3BCTUojBAEAQBAQd7ph8OC0scWnLAqDQ0yXKDiEjmRorVtnJ1Axr5FRyXzG668dz5drnuLjlOxJqd8t6F7nworluuc0rWtbKqNS2gllLIhTZ6fiieyBEcG+EhjJqaUOTUU51TSzSJVZKOW109C4ihjWmylRL2X1LbMTDYbS57g1o0lW73tYmU5bIVLGOetmpdSsTt6HvdkSzCToJGU47GDNzqrkxBzlyYU/NhZx0DWplSr+bTR8zTsbGI/JGpzz3W4Ln8LVS53rbavoh0+JposzE3J6qZ+hr/SM6Cs/pbu0hj9Tb2VO+79iRZeMXOLSwsIwJz1aRgRxFd6Skkhkuq5rexwqqqOaOyJnuWNWRXERat4IUElu/fwW6OUdHaoc9bHFm0r1e5Lgo5Jc+hCB+eJ2YP8AKaQPsNw53u09CgfFVM2om73J/wANTQ667/Yz8xTsTfvpxOiOPZUJ8HVP1l3r/sx8XTM1U3IZ+ikx6Rn4n/8Aas/p03aTzH6hD2V8jHzHOw94+vJiOHeoFj4SqZqruX/Q+LpX6yb0MC2pyXNIzSR9ttK7HjA9afF1MK2kTf7mfhaeZPkXd7E/ZNvQo+53j+A7TyTp7VYQVkcubQvV7ECejfFn0p1kspZECA8Wt4/Wpj10XvuXpoOabsTgeDrPqJP5LxOLK93UupGUV/fOgJGybEjzB/lMJbpedy0c+nYKlcJaiOLWXwJdPQzVC/Imbr6C62VcOEzdR3GI7gjcs+J6tirJcReuZiW4l/T4JEzPKuUu5PctUrKshtyYbGsbqaAB1KA57nLdy3LiONkaZLERE7jctTciryWy2Ugl5xcdyxut1NPEM5/8rvTwLM/J6Okh1tW2miy109Cd55LOzz4zy+I4uca1J2YAagNS9CyNrG5LdB4uaZ8r1e9bqaK+5bnIEhACaoAXe/sQCulAK6UBdPkw8ZG5De8VWYnqtPQYDrv2IehKnPSlFvPEMWb8HXAFjBxZVCT0u6lQ1rlkqMjqsm8vKJqRwZW1dxc5KUZCYGMFAOs6SdZV1HG2NuS0ppJHSOynG9dDQIAgCA1QZZjC4taGl1K0FK019K0axrVVUS1zZz3OREVdBtW5qVq/Pi4fLPdKrMT1G7fQssN13bDuup5JD+/7Ry70H07fHipwrufd4cEJdTCIEAQBAEBXr7eIb6wd1yrsT5pNvopYYbzq7DfdDyVvKf3lvh/MJtU0r+eXwJpTiEUG2YoZPOccQ2Ix1NgaV5+odk1Su6lT0L6nblUyN60X1OuBLxp9+W85EIHDUOJus63f/F2ayWsdlOzNT8ze5yc+Okbktzu/NPsWqRkIcFuTDaBrOk7TpVrFCyJLMQqpZnyLdynSupzCAICu3qtowh4KGaPIq5w80cXGepVtdVLH8jNPAsaGlR/zu0cTmsC7YIESOK1xEM9rtezpXOkoUVMuTd7nSqrlRciPf7FqY0AUAAAzAYAK1RETMhVqqrnUysmAgCA+XsDgQ4Ag5wcQeZYVEVLKZRVRboVK8N3gwGLAqAMXMHm/abs1Koq6LJTLj3eqFtSVuUuRJv8Ackbr2yYzch5/mNGfhN17RpUmhquVTJdpTzQj1tNya5TdC+RPKeQDxe3vKpj18X2jl6WDmm7E4Hg6z6iT+S8TRJST4zwyG0ucdA2410AcZW75GsTKctkOUUT5XIxiXU9AsG48OHR0xSI/gCuQ3bwufDiVRPiDnZmZk8/semo8Gjj+aX5l6uhPctrGgAAAADMBgBzKuVbl0iIiWQ+kMhAEB5/8p7XZcA+bkvA1B1RXqp0K3wxUs5OnMebx5HXYvRnKSRRWh54zk/vmqsAwFkwphDJlwogDhRACKIC6fJj42PyGdpVZieq09BgGs/Yh6Eqc9KU299nubE8O2uS7JqR5rhQA7MBzhUuIQua/lU0L5KXFBM1zOSXTxQlLIvJDiANiEQ38eDXcYOjYVLp69j0s/MvkRaihexbszp5k6Cp5BMoAgCAIAgK1fnxcPlnulVmJ6jdvoWWG67th3XU8kh/f9o5d6D6dvjxU4V3Pu8OCEuphECAIAgCAr19vEN9YO65V2Jc0m33LDDedXYb7oeSt5T+8Vvh/MJ48TSv55fAmlOIRQbXhB08WnM6JDB2ENBXn6hqOqlRelU9C+p3K2mRU6EX1L3BhBrQ1oAAFABoCv2tRqWTQUTnK5bqfayYCAID5iPDQScwBJ2BYVbJdTKJdbIUSxYX8TN5T8RUxHDYdyNlSBsCoaZvL1GU7aXtS7kIMluwvqvyhCAIAgCAIAUBQZtv8JOVbg0ODhyHZx0EjmXn5E+GqLpoTP4KX0a/EU9l06PFC/Ar0BQnjlpy7ok9GYwVc6YiADjMRy9JE5GwNcvQicDw88bpKt7G6VcvE9Pu/YkOVh5LcXmmW/S4+4DQFRTzumdddHQh62jo2UzMlunpXrJRcCWEAQBAEBwW1ZbJmEYb8NLXaWuGYj95iV1hmdE/KQj1VMyojWN3+lPJbXsuLLRCyINjs7XDWCvQwzMlbdp4uppZKd+S9Ni9Zwiq6kY+2wnnENNNdMFi6IbZKql7H2yWeRgMOxYV7QjFXoMiAdYTKMWMZDR53Ul16hmG4HCKZxmLl8mhb4SNSu8bn5RVbiV8lpf4Drv2IX9VB6Uw5oIIIqDnBxBWFRFzKZRVTOhXrQupDfUwyYZ1b5vRnCr5cOY7OxbcCfFiL25npfiRPzTOy/iy4j7Dqj8Bz9Ch/DVUOp5exL+Ipptfz9z7h3omIZpFYDygWO+HUtkxCZmZ6b8y/ngYWghfnYvr+byVlb2QXb8OYdmUOkY9SlsxKJdZFQivw6RNWyk1LTTIgqxwcOI16dSmska9LtW5CfG5i2cljctzQICtX58XD5Z7pVZieo3b6Flhuu7Yd11PJIf3/AGjl3oPp2+PFThXc+7w4IS6mEQIAgCAICvX28Q31g7rlXYlzSbfcsMN51dhvuh5K3lP7xXTD+YTx4mlfzy+BNKaQii2j/Uf7sL/RUM31finoXsP0ngvqXpXxRBAEAQHDbjqS8bkO6xRcKpbQu2Kd6ZLzN2oV+4rd1FPEwdJd8FX4Wmdy7PUn4muZqbS3K3KkIAgCAIAgCApd+G/zmHWzscfiqXE0/wCRF7i5w1f+NU7y2We6sKGdbGH/ABCtolvG1e5CqlSz3J3qeayM2yFaz3voG+HjCpzDKc9oPSV6F7FfSIjepDxsUrY8RVztGU7zuepKiPXBAEAQBAEAQHNPSMOM3IitD26joOsHQVuyRzFu1bHKWFkrcl6XQolv3XiwN3AHhIYpgN+wDWBvhxjo0q1p6tknyvzL5Hm63C5IV5SLOib09yqPm3Egg0poGFFYIxEKZZHKtzW+ITpPTmWyIhrlKfBxzLJgzX3rBgD99CGS5/Jh4yNyG94qtxPVaegwHXfsQ9CVOelCAIAgPiJDa4UcARqIBCwrUXMplHKmdCLm7uS7/MyDrYcnqzdSiSUML+i2z8sSmVszOm+0g527MaCcuA4upq3Lxspvv3goMtBJH80a34/cnR10cnyyJbgdd37xlzhCj5zg1+ap1OGvjXWkrlcuRJ4L7nKqokamXHu9i0K1KsrV+fFw+We6VWYnqN2+hZYbru2HddTySH9/2jl3oPp2+PFThXc+7w4IS6mEQIAgCAICvX28Q31g7rlXYlzSbfcsMN51dhvuh5K3lP7xXTD+YTx4mlfzy+BNKaQii2h/Uf7sL/RUM31ninoXkX0ngvqXpXxRhAEAQHJa0LKgRWjOWOptoaLjO3Kicncp1gdkyNXvQrFx41IkRvCaCPun/wBlV4Y753J1pw/2WeJN+Rq9SlyV0U4QBAEAQBAEBR76RcqOGjzWAc5JPZRUeJOvLZOhC7w5torr0qXOVh5LGt4LWjoFFdMbktRCme7KcqnjdvD61Meui+0cvUQc03YnA8DWfUSfyXiTV3r4xYADIg8LCGA4bRqB0jiPSotRQtkXKbmXyJ1Fi74URkmdvmhe7KvBLzHi3jK4Dty7oOfmqqqWmki1k8T0dPXQT6js/V0kouBLCAIAgCAIAgK1eK6EKYq9lIUXhAblx+03XxjHaptPWvizLnQq63C45/mb8rvJdvuec2nZcWXfkRWlp0HzXDW06VdRTMkS7VPK1FNJA7JkS3qcdF0OBnJ0IBkoC6fJh4yPyG94qsxPVaegwHXfsQ9CVOelCAIAgCAIAgKJfCCGTFW4FzQ404VSK9SocRajZrp0pcvcPcrorL0LYu8s4ljSc5aCdtFeMW7UVSkelnKiEDfaHWC06nivO0jtooGJNvEi9Sk7DXWkVO46LoRQZVo4Lng/iLuxwXTD3XgROq/G5pXttMq9dvYmlNIQQBAEBhxAFTgNaKtgiXKbeq2WRQIcPdBrql+gmhFBrz51S11UyRMhnR0lzQ0zo1y3biZuh5K3lP7xU3D+YTx4kOv55fAmlNIRRbQ/qP8Adhf6Khm+s8U9C8i+k8F9S9K+KMIAgCAICgzUN0nN1A3IOU3jYc45sRzLz70Wlnumjo2F8xUqYLLp6dpeZaO2I0PYatIqCr5j0e1HN0KUb2KxytdpNq2NQgCAIAgNE7NNhMc95oAOnUBxlaSSNjarnG8cbpHI1pS7GgOmpoxHDAOy3avsN6hzAqkpmLUT5btq+iF1UPSCDITYnqpe1fFEeLW8frUx66L7Ry9NBzTdicDwdZ9RJ/JeJxsBJoAui5iMdcGCBxns41zVbmyZs5YbPvVMQqAkRG6n1J5nZx+8FDko4392wtIMWnjzLnTv9y1WZe2Xi0Dz4J2p+95n5umigS0UjM6Z07vYu6fF4JczvlXv0b9G+xPA1UQtDKAIAgCAIDmn5GHGYWRWhzToOjjBzg8YW7JHMXKatjlNCyZuS9Loec3kuhEl6vhViQtPDYNNQM44x1K5pq1snyuzL5KeWrsJfD88edvmn51lXylPKgZSAuvyYeMj8hveKrMT1WnoMB137EPQlTnpSuz14zBmHw3tymDJoRg4VaCc+Bz8Srpa5YplY5Lp56CxiouViR7VsvlpJCVt2XiZojQdTtwevPzKQyshfodvzEd9JMzS3dnJBkQOxBBHEaqQiougjqippPpZMHzEiBoq4gDWTRYVUTSZRFXQRM/eOBDGDvCO1MxHO7MFElromJmW693uS4qKV+lLJ3+xW5KWiTscveNzUZR0ADMwcfxqqyON9XLlO0dPsWMj2UsWS3T0e5fFflEc1oygiw3Qz5wz6jnB5iuc0aSMVi9J0ikWN6OToKZZU8+SjOZEack74Dqc3WqSCZ1LIrXpm6fdC5nibUxo5i5+j2UuUpaMKKKse08VaHnacQrqOeORPlVCnfDIzWQ6l1ORomJ2Gzfva3a4DqXN8rGayohu2J79VFUhp29cFuEMGIfwt6Tj1KHJiMbdTPwJseHSO1sxDF83PGgwh15MMbTncelQr1FWtujy+5MtT0qd/n9jZbliMl4DSCXPLwC7NhkuwA0DBbVVI2GJF0rfSa01U6aVU0JbQTd0PJW8p/eKnYfzCePEhV/PL4E0ppCKLaP9R/uwv9FQzfV+KeheQ/SeC+pelfFGEAQBAEBwWxZjZhmS7AjFruCfeOJR6inbM2y6ehTvTzuhddPFCpQZiYkX5LhVpOY7x3G12g/shVDXzUjrKmbyXYWzmQ1bbpp802ljkryy8TO7wZ1PwH4syso6+F+lbbffQV0lDKzQl9nsS0KM12LXBw4iD2KW1yO0KRXNVulD7Wxqa4sdjcXOa0cZA7Vq57W6VsbNY52hLkTPXmgQ96fCO1NzfizdFVElr4maFuvd7kuOglfpSyd/sV5zpifiYCjAfuM2nS7r2KtVZqx/d5J7lgiQ0je/zUuFl2eyBDDGbS7S46yrmCFsLclpUTTOldlOOtdjieMW/wCVR6emi+0cvSwc03YnA8HWfUSfyXibJZoDBSmOXjQcAEY8RWHLn3cTVmr/AJcDdTGlNzrpo15S1vmv0nS3zWt8vp13MBuIFNzhjTRpNUvm7zFvmRETN+Z7gjCoAJoNAzVdU05gnTnC6Lomf/fRuO+zbYjQBuHUFCSw4tzim583mouMkDJNKeJJgrJoE+Vei9ujT1dHhYuFmXphRDkxP5bq0xxaTytHOq6Ske3O3Oh6CnxOORcl2ZfLf7k8CohZGUAQBAEAQFPvRc1sSsSXAbExJh5mv2cF3UeLOrGlrlb8smjr6ijxDCWyXkhzO6uhfZTzx8MtcWuGS4GhBFCNYIVwioqXQ8w5qtVWuzKXH5MfGRuQ3vFV2J6rS9wDXf4HoSpz0xwz1kQYxq9gLuEMHdIz864S00UmdyZzvHUyx5mrmIiPc+Gd5Ec3aA74KG/DGLquVCW3EnprNRTifc6IDuYjDtBb2VXBcLf0OQ7JibOlqmPorMekZ+J/wT9Om7SeZn9Qh7K+R9Muc8ndRGjYC7tosphblXO5DC4m1NDVJGUunBbi8uiHUdyOgY9akx4dE3WupGkxGR2rmJ2FCa0BrQGgZgBQDmU9rUalkQgucrlup9rJgIDktGzYUcUiNrTMRg4bCuM0DJUs5DtFO+JbtUrkzc4/8cQEaninWPgq1+Fr+128sWYmn7m7jm+iUfNlQ6bXdmSuX6bLoun54HT9Ri6l/PE3QLnP8+I0ckE9tF0ZhbulyeBo7E2/tapMSV2peHiQYh1vxH4c3SpkdBCzSl9pDkrpX5kW2wmAKYBTSGcFtWZ/EMDMrJo4OrSugjXxqPU0/LNyb2JFNPyLsq1z7siQ8BCEPKyqEmtKZzXMtqeHkWZF7ms83KvyrWO1djiQcxd0OmPDeEpumuycng0wrXiUF9EjpeUyulF3E5lbkxcnk9CpvJxTiCEAQBAEAQHxGhNeC1wDgdBFR0LVzUclnJdDZrlat0WxCTd1IDsWF0M8RqOg/FQZMOidq3QmsxCVutnIyLc5/mxGna0jsqozsLd0OQktxNvS1T4+icx6RnS74LH6dL2k8zP6jF1L5GyFc1/nRGjY0ntIWW4W7pchh2Jt6GknKXWgMxdlRD9o0HQPepUeHxN05yLJiErtGYm4cMNADQABmAFAOZTkRGpZCEqqq3U+lkwEB4vbw+tTHrovtHL0sHNN2JwPB1n1En8l4nNBiluGcLoqXI97HXCeHDAjYTSq5qljo1Fcmk2eDPNtzU19K1uhnIdb88x4M6OmuHHjoS6DIdfNvHgjrBz411Y9KZSDk1UeDOsDjrhj2pdDOQ5OklrGtuPL4Ah0PgOOFK0q0+b2cSjzQRy6cy9ZOpKyenzIt29Srw6uHcX6yrUhzDasOIwc052nj+KqZYnRrZT1FPUxztu1dGlOlDuXIkBAEAQBAV29d2GzTctlGxgMHaH/AGXe46FMpatYVsuqVmIYc2pTKbmd19fcpB/JxAdDjzDHgtc1rQQc4OUVKxFyOY1U0FfgjHMlka5LKli/KpPRhAEAQBAEAQBAEAQBAEAQBAEAQBAEAQBAEAQBAEAQBAEAQBAEAQBAEAQBAeL28frUx66N3yvSwc03YnA8HWfUSfyXicOV7updiMpiqA2smXAUrgefTX3LVWIbZTrWudMKeFKEGhrUjm0cy0WNb3Q3bIiJkqb4cZug116NBAw51qrV6TZr2t0fmZU9TJeCKGujHjAosWstzKvRUsvcC8UoNVP8gUt0mFelrJ+Z7m+Un3Qnh7CQ4FxHOMxGkYYhaPjR7clx1iqXRPy2Zluq7z0iwbXbMwsoYOGD28E/A6CqaeFYnWXR0HraKsbUx5SaelOpSSXAmBAEAQBAaRKsEQxAKPLQ0nWAaiuxbZa5OT0GiRtR+XbPoNy1NwgCAIAgCAIAgCAIAgCAIAgCAIAgCAIAgCAIAgCAIAgCAIAgCAIAgCAIAgPGLcH1qY9fF9o5elg5puxOB4Os+ok/kvE4KdnvXYjBwosAzk/vmqsgw0V6lgDMsg6IUzTOMrpBWitvoNmuTpS52wYjHGgGlopU1xBrpXJyOQ7tWNy2t0p9xQAgUrWmONcdWjSmfSa2aiolurz6iaurM+CmGUzP3DgMxq4hp6QOlRapuXGvdnLLDX8lOip05l78+ZfzrPR1THrAgCAIAgCAIAgCAIAgCAIAgCAIAgCAIAgCAIAgCAIAgCAIAgCAIAgCAIAgCAIAgCAIAgPFre8qmPXRfaOXpoOabsTgeDrPqJP5LxOHFdSMKlAMUAJKAVKAYoACUB0wJtwwJNNekc60cxFN0kciWuWS6Ek6LMMcK5EPdE6NbRznsKhVkiMjVOlSzwqB8s7XJobnX23npSpD14QBAEAQBAEAQBAEAQBAEAQBAEAQBAEAQBAEAQBAEAQBAEAQBAEAQBAEAQBAEAQBAEAQHi9un61Meui+0cvSwc03YnA8HW/USfyXicK7EYzpqsAV93YgDcEBgYIAsgFAhOWHdmPMkEDIh4ViOFAR9kZ3dnGok9XHF3r1FhSYbNUZ7Wb1r6dfDvPTbJsyHLwhDhjAZyc7jpJ41RyyuldlOPXU9OyBiMYdq5ncIAgCAID5yxWlRWlaaaa6LNs1zF0vY+lgyEAQBAEAQBAEAQBAEAQBAEAQBAEAQBAEAQBAEAQBAEAQBAEAQBAEAQBAEB5PbNhTLpiO5sGIWuixCCGmhBeSDsV/DURJG1FcmhOB42qoah073NYtlVeJyC7k36CJ+FdPioe0hw/T6rsKfQu1Nn/gfzinvT4uHtIZ/TqrsKbG3SnTmgnnLB/stVrYE/dxN0wurX9nmnudMO5E4fNa3a8e6q0XEIU6Tq3BqpdKInid0D5PYx38WG3YHO+C5OxNnQ1SQzApV1nImzP7EnK/J7BHjIr3ckBg964OxJ66qIhMjwKJNZyr5e5OyF25WDiyE2o8527PNlVpzKLJVSv0uLCGgp4s7Wpfvzkso5MCAIAgPl7wBUkAazgiJcwqomkjZ28MtC30QE6m7s9S7sppX6EIc2IU8Ws7dn4FftO+TiKQW5IOZ7qOdmBqG5hnGeuxS4qFL/MpWVGMLb/jS3eund+bBcaI50aM57i8uYw5RxJ3RWa5ERjURLaTGDuc6WRzlvdEzrtUuirD0IQBAEAQBAEAQBAEAQBAEAQBAEAQBAEAQBAEAQBAEAQBAEAQBAEAQBAEAQFYmWTnhH5M3ktynUaYLHZIqaCtcaDBTmrDkpdnmpVSNqctcmWyXXNkpmMNM6P+qadsBvuci8j2PP7BPik/+if4/c2iNN+mh/kn9Ra5MPZXf9jfLqe2n+P/AKPsTU36SD+S79VYyIupd/2M8pUdpu5f7H1/GTXDg/kv/WTIi6l3p7GeVqO03cv9h/GTPDg/lP8A1ljIi6l3p7GOVqO03/Ff7H1/GzHChflP/VTIj6l3/Y25WfrbuX+xgzkzw4P5T/1UyIupd/2McrUdbdy/2Mtmpo+fB/Kf+sisi6l3p7DlKhf3N/xX+wMaa9LC/Kd+qsWi6l3/AGGVU9pv+K/2NEQTZzTLW7ILfe4rdFhT9nn9jk5KtdEqJ/1+5zR5Gadnm3DYwt7HrdskSfs8/scnwVL057cn3OKNdp76l0epOktcdueJguratG6G/m4jPwx79MmfYv8AY+DdYnPFBxrvDh/ms/GImhvn9jC4Uq6Xpu/9D6LHTFBGrwZwwphu0+MTs+f2MfpSrpem7/0TN17IMCJEOXlVa0UycmlCftHWo1TPyjUSxYYfRrA9yq690Toto8VLGoZah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" y="1328253"/>
            <a:ext cx="7372350" cy="248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8426" y="313981"/>
            <a:ext cx="4987149" cy="4515539"/>
            <a:chOff x="2317926" y="365760"/>
            <a:chExt cx="6695440" cy="6080760"/>
          </a:xfrm>
        </p:grpSpPr>
        <p:pic>
          <p:nvPicPr>
            <p:cNvPr id="3" name="Picture 2" descr="https://svn.apache.org/repos/asf/hadoop/logos/out_rgb/pig_bi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182" y="365760"/>
              <a:ext cx="6430928" cy="543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http://9littlebees.com/wp-content/uploads/python-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926" y="4695190"/>
              <a:ext cx="6695440" cy="175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Cloud</a:t>
            </a:r>
          </a:p>
          <a:p>
            <a:r>
              <a:rPr lang="en-US" dirty="0"/>
              <a:t>OSS</a:t>
            </a:r>
          </a:p>
          <a:p>
            <a:r>
              <a:rPr lang="en-US" dirty="0" smtClean="0"/>
              <a:t>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ableau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790945"/>
            <a:ext cx="3581400" cy="7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udedeemprego.com.br/uploads/logo/MICROSTRATEGY-LOGO-Conver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" y="331291"/>
            <a:ext cx="5353515" cy="17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1916199"/>
            <a:ext cx="26260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dirty="0" smtClean="0">
                <a:solidFill>
                  <a:srgbClr val="FF9900"/>
                </a:solidFill>
                <a:latin typeface="Forte" pitchFamily="66" charset="0"/>
              </a:rPr>
              <a:t>Sting</a:t>
            </a:r>
            <a:endParaRPr lang="en-US" sz="8800" dirty="0">
              <a:solidFill>
                <a:srgbClr val="FF990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juuchini.com/wp-content/uploads/2013/07/java-oracle-juuch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050" y="742950"/>
            <a:ext cx="3771900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lindinglab.org/external-files/images/Rlogo1.png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04" y="438150"/>
            <a:ext cx="2710453" cy="20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vn.apache.org/repos/asf/hadoop/logos/out_rgb/pig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192320"/>
            <a:ext cx="1173302" cy="16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9littlebees.com/wp-content/uploads/python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257550"/>
            <a:ext cx="2627201" cy="83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7992" y="4268806"/>
            <a:ext cx="1377023" cy="508251"/>
            <a:chOff x="410210" y="5161088"/>
            <a:chExt cx="2104390" cy="692660"/>
          </a:xfrm>
        </p:grpSpPr>
        <p:pic>
          <p:nvPicPr>
            <p:cNvPr id="6" name="Picture 5" descr="http://www.newhorizons.com/LOCALWEBADMIN/images/306/outlines/partner%20images/logo-oracle-lar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57" y="5389406"/>
              <a:ext cx="2035769" cy="3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lowchart: Magnetic Disk 6"/>
            <p:cNvSpPr/>
            <p:nvPr/>
          </p:nvSpPr>
          <p:spPr bwMode="auto">
            <a:xfrm>
              <a:off x="410210" y="5161088"/>
              <a:ext cx="2104390" cy="692660"/>
            </a:xfrm>
            <a:prstGeom prst="flowChartMagneticDisk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7" descr="http://www.questit.ltd.uk/images/partner_logo_abiniti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947" y="4312762"/>
            <a:ext cx="1564956" cy="4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878839" y="4485456"/>
            <a:ext cx="334537" cy="1461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0" name="Picture 9" descr="http://www.storsimple.com/Portals/65157/images/amazon-web-services1%20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423" y="1931659"/>
            <a:ext cx="2020415" cy="144669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46609" y="2460630"/>
            <a:ext cx="1457293" cy="175432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400" b="1" dirty="0" smtClean="0">
                <a:latin typeface="Microsoft PhagsPa" pitchFamily="34" charset="0"/>
                <a:ea typeface="Arial Unicode MS" pitchFamily="34" charset="-128"/>
                <a:cs typeface="Arial Unicode MS" pitchFamily="34" charset="-128"/>
              </a:rPr>
              <a:t>S3</a:t>
            </a:r>
          </a:p>
          <a:p>
            <a:pPr eaLnBrk="1" hangingPunct="1"/>
            <a:endParaRPr lang="en-US" sz="6000" b="1" dirty="0">
              <a:latin typeface="Microsoft PhagsP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-1" y="3259246"/>
            <a:ext cx="9147583" cy="566221"/>
          </a:xfrm>
          <a:custGeom>
            <a:avLst/>
            <a:gdLst>
              <a:gd name="connsiteX0" fmla="*/ 24400042 w 24400042"/>
              <a:gd name="connsiteY0" fmla="*/ 577529 h 1132040"/>
              <a:gd name="connsiteX1" fmla="*/ 22691558 w 24400042"/>
              <a:gd name="connsiteY1" fmla="*/ 1106918 h 1132040"/>
              <a:gd name="connsiteX2" fmla="*/ 20429621 w 24400042"/>
              <a:gd name="connsiteY2" fmla="*/ 264708 h 1132040"/>
              <a:gd name="connsiteX3" fmla="*/ 17999242 w 24400042"/>
              <a:gd name="connsiteY3" fmla="*/ 1130981 h 1132040"/>
              <a:gd name="connsiteX4" fmla="*/ 15448547 w 24400042"/>
              <a:gd name="connsiteY4" fmla="*/ 48139 h 1132040"/>
              <a:gd name="connsiteX5" fmla="*/ 12921916 w 24400042"/>
              <a:gd name="connsiteY5" fmla="*/ 1058792 h 1132040"/>
              <a:gd name="connsiteX6" fmla="*/ 10323095 w 24400042"/>
              <a:gd name="connsiteY6" fmla="*/ 144392 h 1132040"/>
              <a:gd name="connsiteX7" fmla="*/ 8205537 w 24400042"/>
              <a:gd name="connsiteY7" fmla="*/ 890350 h 1132040"/>
              <a:gd name="connsiteX8" fmla="*/ 5919537 w 24400042"/>
              <a:gd name="connsiteY8" fmla="*/ 13 h 1132040"/>
              <a:gd name="connsiteX9" fmla="*/ 3609474 w 24400042"/>
              <a:gd name="connsiteY9" fmla="*/ 914413 h 1132040"/>
              <a:gd name="connsiteX10" fmla="*/ 1540042 w 24400042"/>
              <a:gd name="connsiteY10" fmla="*/ 168455 h 1132040"/>
              <a:gd name="connsiteX11" fmla="*/ 0 w 24400042"/>
              <a:gd name="connsiteY11" fmla="*/ 914413 h 113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0042" h="1132040">
                <a:moveTo>
                  <a:pt x="24400042" y="577529"/>
                </a:moveTo>
                <a:cubicBezTo>
                  <a:pt x="23876668" y="868292"/>
                  <a:pt x="23353295" y="1159055"/>
                  <a:pt x="22691558" y="1106918"/>
                </a:cubicBezTo>
                <a:cubicBezTo>
                  <a:pt x="22029821" y="1054781"/>
                  <a:pt x="21211674" y="260698"/>
                  <a:pt x="20429621" y="264708"/>
                </a:cubicBezTo>
                <a:cubicBezTo>
                  <a:pt x="19647568" y="268718"/>
                  <a:pt x="18829421" y="1167076"/>
                  <a:pt x="17999242" y="1130981"/>
                </a:cubicBezTo>
                <a:cubicBezTo>
                  <a:pt x="17169063" y="1094886"/>
                  <a:pt x="16294768" y="60170"/>
                  <a:pt x="15448547" y="48139"/>
                </a:cubicBezTo>
                <a:cubicBezTo>
                  <a:pt x="14602326" y="36108"/>
                  <a:pt x="13776158" y="1042750"/>
                  <a:pt x="12921916" y="1058792"/>
                </a:cubicBezTo>
                <a:cubicBezTo>
                  <a:pt x="12067674" y="1074834"/>
                  <a:pt x="11109158" y="172466"/>
                  <a:pt x="10323095" y="144392"/>
                </a:cubicBezTo>
                <a:cubicBezTo>
                  <a:pt x="9537032" y="116318"/>
                  <a:pt x="8939463" y="914413"/>
                  <a:pt x="8205537" y="890350"/>
                </a:cubicBezTo>
                <a:cubicBezTo>
                  <a:pt x="7471611" y="866287"/>
                  <a:pt x="6685547" y="-3997"/>
                  <a:pt x="5919537" y="13"/>
                </a:cubicBezTo>
                <a:cubicBezTo>
                  <a:pt x="5153527" y="4023"/>
                  <a:pt x="4339390" y="886339"/>
                  <a:pt x="3609474" y="914413"/>
                </a:cubicBezTo>
                <a:cubicBezTo>
                  <a:pt x="2879558" y="942487"/>
                  <a:pt x="2141621" y="168455"/>
                  <a:pt x="1540042" y="168455"/>
                </a:cubicBezTo>
                <a:cubicBezTo>
                  <a:pt x="938463" y="168455"/>
                  <a:pt x="922421" y="332887"/>
                  <a:pt x="0" y="914413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827" y="718375"/>
            <a:ext cx="1186526" cy="127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http://pentahoadmin.files.wordpress.com/2010/08/hadoopelephant_rgb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358" y="1993620"/>
            <a:ext cx="2374133" cy="5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-Right Arrow 14"/>
          <p:cNvSpPr/>
          <p:nvPr/>
        </p:nvSpPr>
        <p:spPr>
          <a:xfrm>
            <a:off x="5947528" y="2223006"/>
            <a:ext cx="466344" cy="155448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70266">
            <a:off x="3788226" y="1942939"/>
            <a:ext cx="468629" cy="1517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8" name="Picture 17" descr="http://socialtimes.com/files/2010/03/cassand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3" y="1763555"/>
            <a:ext cx="1130654" cy="107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3320828" y="2579140"/>
            <a:ext cx="468629" cy="1517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21" name="Picture 20" descr="https://svn.apache.org/repos/asf/hadoop/logos/out_rgb/pig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604" y="555651"/>
            <a:ext cx="644498" cy="8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://9littlebees.com/wp-content/uploads/python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761" y="1453951"/>
            <a:ext cx="1314053" cy="41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45"/>
          <p:cNvSpPr txBox="1"/>
          <p:nvPr/>
        </p:nvSpPr>
        <p:spPr>
          <a:xfrm>
            <a:off x="4701980" y="957074"/>
            <a:ext cx="1011046" cy="54483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C000"/>
                </a:solidFill>
                <a:latin typeface="Forte" pitchFamily="66" charset="0"/>
              </a:rPr>
              <a:t>Sting</a:t>
            </a:r>
          </a:p>
        </p:txBody>
      </p:sp>
      <p:sp>
        <p:nvSpPr>
          <p:cNvPr id="26" name="Right Arrow 25"/>
          <p:cNvSpPr/>
          <p:nvPr/>
        </p:nvSpPr>
        <p:spPr>
          <a:xfrm rot="16200000">
            <a:off x="5004327" y="1607876"/>
            <a:ext cx="406352" cy="15173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961171" y="75547"/>
            <a:ext cx="3221659" cy="6296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Data Platform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415670">
            <a:off x="1228876" y="2349640"/>
            <a:ext cx="430551" cy="14541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31" name="Picture 30" descr="http://www.mudedeemprego.com.br/uploads/logo/MICROSTRATEGY-LOGO-Convert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961" y="4203779"/>
            <a:ext cx="2117745" cy="7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31"/>
          <p:cNvSpPr/>
          <p:nvPr/>
        </p:nvSpPr>
        <p:spPr>
          <a:xfrm>
            <a:off x="4027880" y="4485457"/>
            <a:ext cx="334537" cy="1461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110365" y="4486072"/>
            <a:ext cx="334537" cy="1461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506300" y="4234809"/>
            <a:ext cx="1501261" cy="590871"/>
            <a:chOff x="6910731" y="4928576"/>
            <a:chExt cx="2029870" cy="1011475"/>
          </a:xfrm>
        </p:grpSpPr>
        <p:pic>
          <p:nvPicPr>
            <p:cNvPr id="35" name="Picture 34" descr="http://www.gleanster.com/system/images/BAhbBlsHOgZmSSItMjAxMi8wNy8wMi8wNC81MS8yMy80OC90ZXJhZGF0YV9sb2dvLmpwZwY6BkVU/teradata-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70" r="7768"/>
            <a:stretch>
              <a:fillRect/>
            </a:stretch>
          </p:blipFill>
          <p:spPr bwMode="auto">
            <a:xfrm>
              <a:off x="6924220" y="5094716"/>
              <a:ext cx="2016381" cy="84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lowchart: Magnetic Disk 35"/>
            <p:cNvSpPr/>
            <p:nvPr/>
          </p:nvSpPr>
          <p:spPr bwMode="auto">
            <a:xfrm>
              <a:off x="6910731" y="4928576"/>
              <a:ext cx="1994517" cy="959406"/>
            </a:xfrm>
            <a:prstGeom prst="flowChartMagneticDisk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Cloud 36"/>
          <p:cNvSpPr/>
          <p:nvPr/>
        </p:nvSpPr>
        <p:spPr>
          <a:xfrm>
            <a:off x="4102379" y="4122286"/>
            <a:ext cx="2246705" cy="80944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015" y="2845181"/>
            <a:ext cx="650075" cy="55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2494351">
            <a:off x="5955791" y="2695266"/>
            <a:ext cx="304803" cy="151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 descr="Suro: Netflix's Data Pipe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527" y="1568346"/>
            <a:ext cx="1549147" cy="4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3NIkMZ8kRgJ_BbiiWnjyi8ux2GV2pr84Oean-0s8g7ya6vvnQd4BGRI9kC772ZhWSrFkw4Y8tU5aMWy5b9_f11dfTk1EuPzk2t_YfzohUdJOgvkpJ9_XOted2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647" y="2261097"/>
            <a:ext cx="1684546" cy="7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eft-Right Arrow 42"/>
          <p:cNvSpPr/>
          <p:nvPr/>
        </p:nvSpPr>
        <p:spPr>
          <a:xfrm rot="5400000">
            <a:off x="4828395" y="3596113"/>
            <a:ext cx="830923" cy="157187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" name="Left-Right Arrow 43"/>
          <p:cNvSpPr/>
          <p:nvPr/>
        </p:nvSpPr>
        <p:spPr>
          <a:xfrm rot="5400000">
            <a:off x="6442671" y="3798766"/>
            <a:ext cx="662325" cy="170055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9385" y="1257107"/>
            <a:ext cx="2197255" cy="246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799" y="1332057"/>
            <a:ext cx="2384160" cy="2479386"/>
            <a:chOff x="82044" y="1262690"/>
            <a:chExt cx="2384160" cy="2479386"/>
          </a:xfrm>
        </p:grpSpPr>
        <p:pic>
          <p:nvPicPr>
            <p:cNvPr id="3" name="Picture 2" descr="http://www.datacenterdynamics.com/sites/default/files/Amazon%20Redshif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4" y="2365401"/>
              <a:ext cx="2361449" cy="137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http://www.gleanster.com/system/images/BAhbBlsHOgZmSSItMjAxMi8wNy8wMi8wNC81MS8yMy80OC90ZXJhZGF0YV9sb2dvLmpwZwY6BkVU/teradata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70" r="7768"/>
            <a:stretch>
              <a:fillRect/>
            </a:stretch>
          </p:blipFill>
          <p:spPr bwMode="auto">
            <a:xfrm>
              <a:off x="290623" y="1381299"/>
              <a:ext cx="1964481" cy="87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lowchart: Magnetic Disk 4"/>
            <p:cNvSpPr/>
            <p:nvPr/>
          </p:nvSpPr>
          <p:spPr bwMode="auto">
            <a:xfrm>
              <a:off x="82044" y="1262690"/>
              <a:ext cx="2384160" cy="845460"/>
            </a:xfrm>
            <a:prstGeom prst="flowChartMagneticDisk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pic>
        <p:nvPicPr>
          <p:cNvPr id="25602" name="Picture 2" descr="Apache Ta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565" y="1474351"/>
            <a:ext cx="1981200" cy="6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stodb.io/static/presto-o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039" y="352717"/>
            <a:ext cx="1986029" cy="9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84755" y="4145055"/>
            <a:ext cx="1078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Tez</a:t>
            </a:r>
            <a:endParaRPr lang="en-US" sz="5400" b="1" dirty="0">
              <a:solidFill>
                <a:srgbClr val="92D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5604" name="Picture 4" descr="https://lh4.googleusercontent.com/-nOORmfGJvXY/AAAAAAAAAAI/AAAAAAAAAGA/956Yk3OhG2Q/phot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3761" y="2224602"/>
            <a:ext cx="3005137" cy="12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spark.incubator.apache.org/images/spark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573" y="3243645"/>
            <a:ext cx="1905000" cy="10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6165" y="3526220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 Shark</a:t>
            </a:r>
            <a:endParaRPr lang="en-US" sz="4800" i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608" name="Picture 8" descr="http://blog.cloudera.com/wp-content/uploads/2012/11/impala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400" y="1386697"/>
            <a:ext cx="817062" cy="15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8694217" y="3464906"/>
            <a:ext cx="381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pic>
        <p:nvPicPr>
          <p:cNvPr id="10" name="Picture 9" descr="http://www.storsimple.com/Portals/65157/images/amazon-web-services1%20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423" y="1931659"/>
            <a:ext cx="2020415" cy="144669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46609" y="2460630"/>
            <a:ext cx="1457293" cy="175432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400" b="1" dirty="0" smtClean="0">
                <a:latin typeface="Microsoft PhagsPa" pitchFamily="34" charset="0"/>
                <a:ea typeface="Arial Unicode MS" pitchFamily="34" charset="-128"/>
                <a:cs typeface="Arial Unicode MS" pitchFamily="34" charset="-128"/>
              </a:rPr>
              <a:t>S3</a:t>
            </a:r>
          </a:p>
          <a:p>
            <a:pPr eaLnBrk="1" hangingPunct="1"/>
            <a:endParaRPr lang="en-US" sz="6000" b="1" dirty="0">
              <a:latin typeface="Microsoft PhagsP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827" y="718375"/>
            <a:ext cx="1186526" cy="127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http://pentahoadmin.files.wordpress.com/2010/08/hadoopelephant_rg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358" y="1993620"/>
            <a:ext cx="2374133" cy="5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-Right Arrow 14"/>
          <p:cNvSpPr/>
          <p:nvPr/>
        </p:nvSpPr>
        <p:spPr>
          <a:xfrm>
            <a:off x="5947528" y="2223006"/>
            <a:ext cx="466344" cy="155448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70266">
            <a:off x="3788226" y="1942939"/>
            <a:ext cx="468629" cy="1517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8" name="Picture 17" descr="http://socialtimes.com/files/2010/03/cassand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3" y="1763555"/>
            <a:ext cx="1130654" cy="107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3320828" y="2579140"/>
            <a:ext cx="468629" cy="1517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21" name="Picture 20" descr="https://svn.apache.org/repos/asf/hadoop/logos/out_rgb/pig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604" y="555651"/>
            <a:ext cx="644498" cy="8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://9littlebees.com/wp-content/uploads/python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761" y="1453951"/>
            <a:ext cx="1314053" cy="41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2961171" y="75547"/>
            <a:ext cx="3221659" cy="6296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Data Platform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415670">
            <a:off x="1228876" y="2349640"/>
            <a:ext cx="430551" cy="14541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015" y="2845181"/>
            <a:ext cx="650075" cy="55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2494351">
            <a:off x="5955791" y="2695266"/>
            <a:ext cx="304803" cy="1517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 descr="Suro: Netflix's Data Pipel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527" y="1568346"/>
            <a:ext cx="1549147" cy="4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3NIkMZ8kRgJ_BbiiWnjyi8ux2GV2pr84Oean-0s8g7ya6vvnQd4BGRI9kC772ZhWSrFkw4Y8tU5aMWy5b9_f11dfTk1EuPzk2t_YfzohUdJOgvkpJ9_XOted2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647" y="2261097"/>
            <a:ext cx="1684546" cy="7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prestodb.io/static/presto-o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777" y="3515043"/>
            <a:ext cx="1449453" cy="6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551265" y="2416765"/>
            <a:ext cx="1078276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Tez</a:t>
            </a:r>
            <a:endParaRPr lang="en-US" sz="3600" b="1" dirty="0">
              <a:solidFill>
                <a:srgbClr val="92D050"/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71655" y="2876417"/>
            <a:ext cx="1414514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Yarn</a:t>
            </a:r>
            <a:endParaRPr lang="en-US" sz="36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1240182" y="3490422"/>
            <a:ext cx="1448460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???</a:t>
            </a:r>
          </a:p>
        </p:txBody>
      </p:sp>
      <p:sp>
        <p:nvSpPr>
          <p:cNvPr id="48" name="TextBox 45"/>
          <p:cNvSpPr txBox="1"/>
          <p:nvPr/>
        </p:nvSpPr>
        <p:spPr>
          <a:xfrm>
            <a:off x="4701980" y="957074"/>
            <a:ext cx="1011046" cy="54483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C000"/>
                </a:solidFill>
                <a:latin typeface="Forte" pitchFamily="66" charset="0"/>
              </a:rPr>
              <a:t>Sting</a:t>
            </a:r>
          </a:p>
        </p:txBody>
      </p:sp>
      <p:sp>
        <p:nvSpPr>
          <p:cNvPr id="49" name="Right Arrow 48"/>
          <p:cNvSpPr/>
          <p:nvPr/>
        </p:nvSpPr>
        <p:spPr>
          <a:xfrm rot="16200000">
            <a:off x="5004327" y="1607876"/>
            <a:ext cx="406352" cy="15173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5" name="Picture 54" descr="http://www.mudedeemprego.com.br/uploads/logo/MICROSTRATEGY-LOGO-Converte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961" y="4203779"/>
            <a:ext cx="2117745" cy="7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ight Arrow 56"/>
          <p:cNvSpPr/>
          <p:nvPr/>
        </p:nvSpPr>
        <p:spPr>
          <a:xfrm>
            <a:off x="6110365" y="4486072"/>
            <a:ext cx="334537" cy="1461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506300" y="4234809"/>
            <a:ext cx="1501261" cy="590871"/>
            <a:chOff x="6910731" y="4928576"/>
            <a:chExt cx="2029870" cy="1011475"/>
          </a:xfrm>
        </p:grpSpPr>
        <p:pic>
          <p:nvPicPr>
            <p:cNvPr id="59" name="Picture 58" descr="http://www.gleanster.com/system/images/BAhbBlsHOgZmSSItMjAxMi8wNy8wMi8wNC81MS8yMy80OC90ZXJhZGF0YV9sb2dvLmpwZwY6BkVU/teradata-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70" r="7768"/>
            <a:stretch>
              <a:fillRect/>
            </a:stretch>
          </p:blipFill>
          <p:spPr bwMode="auto">
            <a:xfrm>
              <a:off x="6924220" y="5094716"/>
              <a:ext cx="2016381" cy="84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lowchart: Magnetic Disk 59"/>
            <p:cNvSpPr/>
            <p:nvPr/>
          </p:nvSpPr>
          <p:spPr bwMode="auto">
            <a:xfrm>
              <a:off x="6910731" y="4928576"/>
              <a:ext cx="1994517" cy="959406"/>
            </a:xfrm>
            <a:prstGeom prst="flowChartMagneticDisk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61" name="Left-Right Arrow 60"/>
          <p:cNvSpPr/>
          <p:nvPr/>
        </p:nvSpPr>
        <p:spPr>
          <a:xfrm rot="5400000">
            <a:off x="4828395" y="3596113"/>
            <a:ext cx="830923" cy="157187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62" name="Left-Right Arrow 61"/>
          <p:cNvSpPr/>
          <p:nvPr/>
        </p:nvSpPr>
        <p:spPr>
          <a:xfrm rot="5400000">
            <a:off x="6442671" y="3798766"/>
            <a:ext cx="662325" cy="170055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63" name="Cloud 62"/>
          <p:cNvSpPr/>
          <p:nvPr/>
        </p:nvSpPr>
        <p:spPr>
          <a:xfrm>
            <a:off x="4102379" y="4122286"/>
            <a:ext cx="2246705" cy="80944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066800" y="3123785"/>
            <a:ext cx="1621842" cy="170189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091532"/>
            <a:ext cx="8229600" cy="9604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400" dirty="0" smtClean="0"/>
              <a:t>Cloud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19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914400" y="648960"/>
            <a:ext cx="7239000" cy="403860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9192" y="2015679"/>
            <a:ext cx="13392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Yes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091532"/>
            <a:ext cx="8229600" cy="9604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400" dirty="0" smtClean="0"/>
              <a:t>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536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914400" y="648960"/>
            <a:ext cx="7239000" cy="403860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14400" y="648960"/>
            <a:ext cx="7239000" cy="403860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3800" y="1962150"/>
            <a:ext cx="190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Cost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091532"/>
            <a:ext cx="8229600" cy="9604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400" dirty="0" smtClean="0"/>
              <a:t>Architecture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171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14400" y="648960"/>
            <a:ext cx="7239000" cy="403860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 bwMode="auto">
          <a:xfrm>
            <a:off x="775074" y="1131784"/>
            <a:ext cx="7638676" cy="2945262"/>
          </a:xfrm>
          <a:prstGeom prst="mathMultiply">
            <a:avLst/>
          </a:prstGeom>
          <a:solidFill>
            <a:srgbClr val="C00000">
              <a:alpha val="37000"/>
            </a:srgbClr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 smtClean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1962150"/>
            <a:ext cx="190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Cost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</a:p>
          <a:p>
            <a:r>
              <a:rPr lang="en-US" dirty="0" smtClean="0"/>
              <a:t>Spikes</a:t>
            </a:r>
          </a:p>
          <a:p>
            <a:r>
              <a:rPr lang="en-US" dirty="0" smtClean="0"/>
              <a:t>Self-service</a:t>
            </a:r>
            <a:endParaRPr lang="en-US" dirty="0"/>
          </a:p>
        </p:txBody>
      </p:sp>
      <p:pic>
        <p:nvPicPr>
          <p:cNvPr id="5122" name="Picture 2" descr="C:\Users\kubrown\Downloads\Depositphotos_22406159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742950"/>
            <a:ext cx="3657598" cy="25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SQS, EMR, S3,…</a:t>
            </a:r>
          </a:p>
          <a:p>
            <a:r>
              <a:rPr lang="en-US" dirty="0" smtClean="0"/>
              <a:t>Available</a:t>
            </a:r>
          </a:p>
          <a:p>
            <a:r>
              <a:rPr lang="en-US" dirty="0" smtClean="0"/>
              <a:t>Focus!</a:t>
            </a:r>
            <a:endParaRPr lang="en-US" dirty="0"/>
          </a:p>
        </p:txBody>
      </p:sp>
      <p:pic>
        <p:nvPicPr>
          <p:cNvPr id="4" name="Picture 8" descr="http://www.storsimple.com/Portals/65157/images/amazon-web-services1%20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00" y="913275"/>
            <a:ext cx="3962400" cy="15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61100" y="2485565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/ Global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Multi-DC</a:t>
            </a:r>
          </a:p>
          <a:p>
            <a:r>
              <a:rPr lang="en-US" dirty="0" smtClean="0"/>
              <a:t>International</a:t>
            </a:r>
            <a:endParaRPr lang="en-US" dirty="0"/>
          </a:p>
        </p:txBody>
      </p:sp>
      <p:pic>
        <p:nvPicPr>
          <p:cNvPr id="6146" name="Picture 2" descr="C:\Users\kubrown\Downloads\Depositphotos_5172848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971550"/>
            <a:ext cx="2895600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ubrown\Downloads\Depositphotos_7999582_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8021" y="622583"/>
            <a:ext cx="3495979" cy="30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for failure</a:t>
            </a:r>
          </a:p>
          <a:p>
            <a:r>
              <a:rPr lang="en-US" dirty="0" smtClean="0"/>
              <a:t>Swing systems</a:t>
            </a:r>
          </a:p>
          <a:p>
            <a:r>
              <a:rPr lang="en-US" dirty="0" smtClean="0"/>
              <a:t>Excess capacity</a:t>
            </a:r>
          </a:p>
        </p:txBody>
      </p:sp>
      <p:cxnSp>
        <p:nvCxnSpPr>
          <p:cNvPr id="7" name="Straight Connector 6"/>
          <p:cNvCxnSpPr>
            <a:stCxn id="9" idx="3"/>
            <a:endCxn id="9" idx="7"/>
          </p:cNvCxnSpPr>
          <p:nvPr/>
        </p:nvCxnSpPr>
        <p:spPr>
          <a:xfrm flipV="1">
            <a:off x="5951433" y="1208345"/>
            <a:ext cx="2316905" cy="1828614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471586" y="829626"/>
            <a:ext cx="3276599" cy="2586052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ubrown\Downloads\Depositphotos_3617104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0258" y="1123950"/>
            <a:ext cx="3413742" cy="20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for everyone?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Google or Facebook?</a:t>
            </a:r>
          </a:p>
          <a:p>
            <a:r>
              <a:rPr lang="en-US" dirty="0" smtClean="0"/>
              <a:t>Netflix</a:t>
            </a:r>
          </a:p>
          <a:p>
            <a:r>
              <a:rPr lang="en-US" dirty="0" smtClean="0"/>
              <a:t>Undifferentiated</a:t>
            </a:r>
          </a:p>
          <a:p>
            <a:r>
              <a:rPr lang="en-US" dirty="0"/>
              <a:t>Opportunity </a:t>
            </a:r>
            <a:r>
              <a:rPr lang="en-US" dirty="0" smtClean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31771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14400" y="648960"/>
            <a:ext cx="7239000" cy="403860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80010" y="1962150"/>
            <a:ext cx="213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Cost?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091532"/>
            <a:ext cx="8229600" cy="9604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400" dirty="0" smtClean="0"/>
              <a:t>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245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Pooled goodness</a:t>
            </a:r>
          </a:p>
          <a:p>
            <a:r>
              <a:rPr lang="en-US" dirty="0" smtClean="0"/>
              <a:t>Manage own destiny</a:t>
            </a:r>
          </a:p>
          <a:p>
            <a:r>
              <a:rPr lang="en-US" dirty="0" smtClean="0"/>
              <a:t>Vendor relationships</a:t>
            </a:r>
          </a:p>
          <a:p>
            <a:r>
              <a:rPr lang="en-US" dirty="0" smtClean="0"/>
              <a:t>Conflicting agendas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304" y="862844"/>
            <a:ext cx="1276576" cy="13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pentahoadmin.files.wordpress.com/2010/08/hadoopelephant_rg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272432"/>
            <a:ext cx="3190960" cy="7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svn.apache.org/repos/asf/hadoop/logos/out_rgb/pig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763" y="949140"/>
            <a:ext cx="789397" cy="10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1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hotos4.meetupstatic.com/photos/event/7/8/f/c/global_2499909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594" y="1071199"/>
            <a:ext cx="2165006" cy="21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OSS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Netflix needs</a:t>
            </a:r>
          </a:p>
          <a:p>
            <a:r>
              <a:rPr lang="en-US" dirty="0" smtClean="0"/>
              <a:t>Shared direction</a:t>
            </a:r>
          </a:p>
          <a:p>
            <a:r>
              <a:rPr lang="en-US" dirty="0" smtClean="0"/>
              <a:t>Recruiting &amp; Retention</a:t>
            </a:r>
          </a:p>
          <a:p>
            <a:r>
              <a:rPr lang="en-US" dirty="0" smtClean="0"/>
              <a:t>Code quality</a:t>
            </a:r>
          </a:p>
          <a:p>
            <a:r>
              <a:rPr lang="en-US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flickr.com/3785/10690693964_1c2baacd7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463" y="1075450"/>
            <a:ext cx="2998874" cy="12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33400" y="514350"/>
            <a:ext cx="7848600" cy="2514600"/>
          </a:xfrm>
          <a:prstGeom prst="cloud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kubrown\Downloads\Depositphotos_26537969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597329"/>
            <a:ext cx="1676400" cy="11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Platform OSS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Genie</a:t>
            </a:r>
          </a:p>
          <a:p>
            <a:r>
              <a:rPr lang="en-US" dirty="0" smtClean="0"/>
              <a:t>Lipstick</a:t>
            </a:r>
          </a:p>
          <a:p>
            <a:r>
              <a:rPr lang="en-US" dirty="0" smtClean="0"/>
              <a:t>Aegisthus</a:t>
            </a:r>
          </a:p>
          <a:p>
            <a:r>
              <a:rPr lang="en-US" dirty="0" smtClean="0"/>
              <a:t>S3mper</a:t>
            </a:r>
          </a:p>
          <a:p>
            <a:r>
              <a:rPr lang="en-US" dirty="0" smtClean="0"/>
              <a:t>Suro</a:t>
            </a:r>
          </a:p>
          <a:p>
            <a:r>
              <a:rPr lang="en-US" dirty="0" smtClean="0"/>
              <a:t>Future: </a:t>
            </a:r>
            <a:r>
              <a:rPr lang="en-US" dirty="0" err="1" smtClean="0"/>
              <a:t>Inviso</a:t>
            </a:r>
            <a:endParaRPr lang="en-US" dirty="0"/>
          </a:p>
        </p:txBody>
      </p:sp>
      <p:pic>
        <p:nvPicPr>
          <p:cNvPr id="8" name="Picture 7" descr="C:\Users\kubrown\Downloads\lips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417" y="1159810"/>
            <a:ext cx="1143000" cy="102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ubrown\Downloads\geni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9143" y="855010"/>
            <a:ext cx="1704488" cy="12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087" y="2114102"/>
            <a:ext cx="1752600" cy="8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517" y="3262340"/>
            <a:ext cx="2057400" cy="69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https://lh5.googleusercontent.com/49oZccuA4RPODMsC4tmNmhsGH9Y390f302BuoFqFF2PIztdr84wlHTDCId83TCHF63zR2-mdyEn4Yk1hEqM_fTU4QGqYtSvqtGkXLiWEC5GG3gP1phGQO_tnX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274" y="2464705"/>
            <a:ext cx="1828798" cy="7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ubrown\Downloads\Depositphotos_5880541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453" y="906486"/>
            <a:ext cx="2218382" cy="33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open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all using it</a:t>
            </a:r>
          </a:p>
          <a:p>
            <a:r>
              <a:rPr lang="en-US" dirty="0" smtClean="0"/>
              <a:t>You get value</a:t>
            </a:r>
          </a:p>
          <a:p>
            <a:r>
              <a:rPr lang="en-US" dirty="0" smtClean="0"/>
              <a:t>Others would get value</a:t>
            </a:r>
          </a:p>
          <a:p>
            <a:r>
              <a:rPr lang="en-US" dirty="0" smtClean="0"/>
              <a:t>Will invest some time</a:t>
            </a:r>
          </a:p>
        </p:txBody>
      </p:sp>
      <p:cxnSp>
        <p:nvCxnSpPr>
          <p:cNvPr id="5" name="Straight Connector 4"/>
          <p:cNvCxnSpPr>
            <a:stCxn id="6" idx="3"/>
            <a:endCxn id="6" idx="7"/>
          </p:cNvCxnSpPr>
          <p:nvPr/>
        </p:nvCxnSpPr>
        <p:spPr>
          <a:xfrm flipV="1">
            <a:off x="6628919" y="1574663"/>
            <a:ext cx="1893451" cy="199026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236772" y="1162467"/>
            <a:ext cx="2677745" cy="2814652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091532"/>
            <a:ext cx="8229600" cy="9604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400" dirty="0" smtClean="0"/>
              <a:t>Philosophy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08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Expense Policy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2057" y="2133169"/>
            <a:ext cx="54398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“Act in Netflix’s Best Interest”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ubrown\Downloads\Depositphotos_4275800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7248" y="959619"/>
            <a:ext cx="1491304" cy="17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&amp; Deployment Flow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59959" y="2800350"/>
            <a:ext cx="4343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120" y="2261741"/>
            <a:ext cx="18710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Best</a:t>
            </a:r>
          </a:p>
          <a:p>
            <a:r>
              <a:rPr lang="en-US" sz="3200" dirty="0" smtClean="0">
                <a:latin typeface="+mn-lt"/>
              </a:rPr>
              <a:t>Practices</a:t>
            </a:r>
            <a:endParaRPr lang="en-US" sz="3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7949" y="2903440"/>
            <a:ext cx="250741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Components</a:t>
            </a:r>
          </a:p>
          <a:p>
            <a:pPr algn="ctr"/>
            <a:r>
              <a:rPr lang="en-US" sz="3200" dirty="0" smtClean="0">
                <a:latin typeface="+mn-lt"/>
              </a:rPr>
              <a:t>Consultation</a:t>
            </a:r>
          </a:p>
          <a:p>
            <a:pPr algn="ctr"/>
            <a:r>
              <a:rPr lang="en-US" sz="3200" dirty="0" smtClean="0">
                <a:latin typeface="+mn-lt"/>
              </a:rPr>
              <a:t>Tools</a:t>
            </a:r>
          </a:p>
          <a:p>
            <a:pPr algn="ctr"/>
            <a:r>
              <a:rPr lang="en-US" sz="3200" dirty="0" smtClean="0">
                <a:latin typeface="+mn-lt"/>
              </a:rPr>
              <a:t>Automation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7777" y="2507962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Clean-up</a:t>
            </a:r>
          </a:p>
        </p:txBody>
      </p:sp>
      <p:cxnSp>
        <p:nvCxnSpPr>
          <p:cNvPr id="13" name="Straight Connector 12"/>
          <p:cNvCxnSpPr>
            <a:stCxn id="14" idx="3"/>
            <a:endCxn id="14" idx="7"/>
          </p:cNvCxnSpPr>
          <p:nvPr/>
        </p:nvCxnSpPr>
        <p:spPr>
          <a:xfrm flipV="1">
            <a:off x="3836897" y="1222392"/>
            <a:ext cx="1293156" cy="12610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69075" y="961224"/>
            <a:ext cx="1828800" cy="17833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DBAs?</a:t>
            </a:r>
            <a:endParaRPr lang="en-US" dirty="0"/>
          </a:p>
        </p:txBody>
      </p:sp>
      <p:pic>
        <p:nvPicPr>
          <p:cNvPr id="11266" name="Picture 2" descr="C:\Users\kubrown\Downloads\Depositphotos_5738210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447" y="851679"/>
            <a:ext cx="3441106" cy="41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Team?</a:t>
            </a:r>
            <a:endParaRPr lang="en-US" dirty="0"/>
          </a:p>
        </p:txBody>
      </p:sp>
      <p:pic>
        <p:nvPicPr>
          <p:cNvPr id="12290" name="Picture 2" descr="C:\Users\kubrown\Downloads\Depositphotos_32388067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2369" y="809065"/>
            <a:ext cx="2919262" cy="40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13314" name="Picture 2" descr="C:\Users\kubrown\Downloads\Depositphotos_8332321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182" y="819150"/>
            <a:ext cx="6476936" cy="42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 things WILL break</a:t>
            </a:r>
            <a:endParaRPr lang="en-US" dirty="0"/>
          </a:p>
        </p:txBody>
      </p:sp>
      <p:pic>
        <p:nvPicPr>
          <p:cNvPr id="15362" name="Picture 2" descr="C:\Users\kubrown\Downloads\Depositphotos_1794167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814675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Nets</a:t>
            </a:r>
            <a:endParaRPr lang="en-US" dirty="0"/>
          </a:p>
        </p:txBody>
      </p:sp>
      <p:pic>
        <p:nvPicPr>
          <p:cNvPr id="14338" name="Picture 2" descr="C:\Users\kubrown\Downloads\Depositphotos_32454505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800703"/>
            <a:ext cx="2743200" cy="41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40746" y="1033266"/>
            <a:ext cx="2819638" cy="2254401"/>
            <a:chOff x="3923423" y="1931659"/>
            <a:chExt cx="2020415" cy="1446692"/>
          </a:xfrm>
        </p:grpSpPr>
        <p:pic>
          <p:nvPicPr>
            <p:cNvPr id="5" name="Picture 4" descr="http://www.storsimple.com/Portals/65157/images/amazon-web-services1%20log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423" y="1931659"/>
              <a:ext cx="2020415" cy="14466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5181600" y="2495550"/>
              <a:ext cx="762238" cy="8828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840945" y="1911985"/>
            <a:ext cx="1049391" cy="101566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accent1"/>
                </a:solidFill>
                <a:latin typeface="Microsoft PhagsPa" pitchFamily="34" charset="0"/>
                <a:ea typeface="Arial Unicode MS" pitchFamily="34" charset="-128"/>
                <a:cs typeface="Arial Unicode MS" pitchFamily="34" charset="-128"/>
              </a:rPr>
              <a:t>S3</a:t>
            </a:r>
          </a:p>
        </p:txBody>
      </p:sp>
      <p:sp>
        <p:nvSpPr>
          <p:cNvPr id="10" name="Cloud 9"/>
          <p:cNvSpPr/>
          <p:nvPr/>
        </p:nvSpPr>
        <p:spPr>
          <a:xfrm>
            <a:off x="533400" y="514350"/>
            <a:ext cx="8077200" cy="3276600"/>
          </a:xfrm>
          <a:prstGeom prst="cloud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folks what they need</a:t>
            </a:r>
            <a:endParaRPr lang="en-US" dirty="0"/>
          </a:p>
        </p:txBody>
      </p:sp>
      <p:pic>
        <p:nvPicPr>
          <p:cNvPr id="53251" name="Picture 3" descr="C:\Users\kubrown\Downloads\phot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7579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Reports</a:t>
            </a:r>
          </a:p>
          <a:p>
            <a:r>
              <a:rPr lang="en-US" dirty="0" smtClean="0"/>
              <a:t>Tickets</a:t>
            </a:r>
          </a:p>
          <a:p>
            <a:r>
              <a:rPr lang="en-US" dirty="0" smtClean="0"/>
              <a:t>Documentation</a:t>
            </a:r>
          </a:p>
        </p:txBody>
      </p:sp>
      <p:pic>
        <p:nvPicPr>
          <p:cNvPr id="16386" name="Picture 2" descr="C:\Users\kubrown\Downloads\Depositphotos_13453406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840443"/>
            <a:ext cx="4114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vs. Ask</a:t>
            </a:r>
            <a:endParaRPr lang="en-US" dirty="0"/>
          </a:p>
        </p:txBody>
      </p:sp>
      <p:pic>
        <p:nvPicPr>
          <p:cNvPr id="17410" name="Picture 2" descr="C:\Users\kubrown\Downloads\Depositphotos_38122559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599" y="744071"/>
            <a:ext cx="2590802" cy="42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really matter?</a:t>
            </a:r>
            <a:endParaRPr lang="en-US" dirty="0"/>
          </a:p>
        </p:txBody>
      </p:sp>
      <p:pic>
        <p:nvPicPr>
          <p:cNvPr id="18434" name="Picture 2" descr="C:\Users\kubrown\Downloads\Depositphotos_24098449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944" y="796740"/>
            <a:ext cx="6130112" cy="40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dn.mobiletor.com/img/netflix-logo-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492" y="566267"/>
            <a:ext cx="4583017" cy="32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305" y="34290"/>
            <a:ext cx="2179390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Questions?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9532" y="4214234"/>
            <a:ext cx="306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  <a:hlinkClick r:id="rId3"/>
              </a:rPr>
              <a:t>http://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hlinkClick r:id="rId3"/>
              </a:rPr>
              <a:t>jobs.netflix.com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524" y="3847241"/>
            <a:ext cx="3150953" cy="3890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kurtbrown@netflix.com</a:t>
            </a:r>
            <a:endParaRPr lang="en-US" sz="2400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6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533400" y="514350"/>
            <a:ext cx="8077200" cy="3276600"/>
          </a:xfrm>
          <a:prstGeom prst="cloud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2480" y="4095750"/>
            <a:ext cx="187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+mn-lt"/>
              </a:rPr>
              <a:t>~5 PB</a:t>
            </a:r>
            <a:endParaRPr lang="en-US" sz="48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40746" y="1033266"/>
            <a:ext cx="2819638" cy="2254401"/>
            <a:chOff x="3923423" y="1931659"/>
            <a:chExt cx="2020415" cy="1446692"/>
          </a:xfrm>
        </p:grpSpPr>
        <p:pic>
          <p:nvPicPr>
            <p:cNvPr id="11" name="Picture 10" descr="http://www.storsimple.com/Portals/65157/images/amazon-web-services1%20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423" y="1931659"/>
              <a:ext cx="2020415" cy="14466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</p:pic>
        <p:sp>
          <p:nvSpPr>
            <p:cNvPr id="12" name="Rectangle 11"/>
            <p:cNvSpPr/>
            <p:nvPr/>
          </p:nvSpPr>
          <p:spPr>
            <a:xfrm>
              <a:off x="5181600" y="2495550"/>
              <a:ext cx="762238" cy="8828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840945" y="1911985"/>
            <a:ext cx="1049391" cy="101566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accent1"/>
                </a:solidFill>
                <a:latin typeface="Microsoft PhagsPa" pitchFamily="34" charset="0"/>
                <a:ea typeface="Arial Unicode MS" pitchFamily="34" charset="-128"/>
                <a:cs typeface="Arial Unicode MS" pitchFamily="34" charset="-128"/>
              </a:rPr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25398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brown\Downloads\Depositphotos_10193723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742422"/>
            <a:ext cx="5486400" cy="36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57446" y="1458430"/>
            <a:ext cx="4229108" cy="2226640"/>
            <a:chOff x="2541036" y="1257013"/>
            <a:chExt cx="4229108" cy="2226640"/>
          </a:xfrm>
        </p:grpSpPr>
        <p:pic>
          <p:nvPicPr>
            <p:cNvPr id="3" name="Picture 2" descr="http://www.gleanster.com/system/images/BAhbBlsHOgZmSSItMjAxMi8wNy8wMi8wNC81MS8yMy80OC90ZXJhZGF0YV9sb2dvLmpwZwY6BkVU/teradata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70" r="7768"/>
            <a:stretch>
              <a:fillRect/>
            </a:stretch>
          </p:blipFill>
          <p:spPr bwMode="auto">
            <a:xfrm>
              <a:off x="2569139" y="1622750"/>
              <a:ext cx="4201005" cy="186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lowchart: Magnetic Disk 3"/>
            <p:cNvSpPr/>
            <p:nvPr/>
          </p:nvSpPr>
          <p:spPr bwMode="auto">
            <a:xfrm>
              <a:off x="2541036" y="1257013"/>
              <a:ext cx="4155452" cy="2112017"/>
            </a:xfrm>
            <a:prstGeom prst="flowChartMagneticDisk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77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brown\Downloads\Depositphotos_25679275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86" y="174418"/>
            <a:ext cx="4343828" cy="47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BR Template">
  <a:themeElements>
    <a:clrScheme name="Netflix">
      <a:dk1>
        <a:srgbClr val="666666"/>
      </a:dk1>
      <a:lt1>
        <a:srgbClr val="FFFFFF"/>
      </a:lt1>
      <a:dk2>
        <a:srgbClr val="D62406"/>
      </a:dk2>
      <a:lt2>
        <a:srgbClr val="FFFFFF"/>
      </a:lt2>
      <a:accent1>
        <a:srgbClr val="000000"/>
      </a:accent1>
      <a:accent2>
        <a:srgbClr val="BFBFBF"/>
      </a:accent2>
      <a:accent3>
        <a:srgbClr val="FFC000"/>
      </a:accent3>
      <a:accent4>
        <a:srgbClr val="FFFF00"/>
      </a:accent4>
      <a:accent5>
        <a:srgbClr val="008000"/>
      </a:accent5>
      <a:accent6>
        <a:srgbClr val="0070C0"/>
      </a:accent6>
      <a:hlink>
        <a:srgbClr val="00206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91189</TotalTime>
  <Words>224</Words>
  <Application>Microsoft Office PowerPoint</Application>
  <PresentationFormat>On-screen Show (16:9)</PresentationFormat>
  <Paragraphs>118</Paragraphs>
  <Slides>54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QBR Template</vt:lpstr>
      <vt:lpstr>The Netflix Data Platform –  A Recipe for High Business Impact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Flexibility</vt:lpstr>
      <vt:lpstr>Services</vt:lpstr>
      <vt:lpstr>Redundancy / Global Presence</vt:lpstr>
      <vt:lpstr>Cloud Native</vt:lpstr>
      <vt:lpstr>Right for everyone?</vt:lpstr>
      <vt:lpstr>PowerPoint Presentation</vt:lpstr>
      <vt:lpstr>PowerPoint Presentation</vt:lpstr>
      <vt:lpstr>General OSS</vt:lpstr>
      <vt:lpstr>Netflix OSS</vt:lpstr>
      <vt:lpstr>Data Platform OSS</vt:lpstr>
      <vt:lpstr>Should you open source?</vt:lpstr>
      <vt:lpstr>PowerPoint Presentation</vt:lpstr>
      <vt:lpstr>Netflix Expense Policy</vt:lpstr>
      <vt:lpstr>Development &amp; Deployment Flow</vt:lpstr>
      <vt:lpstr>DBAs?</vt:lpstr>
      <vt:lpstr>QA Team?</vt:lpstr>
      <vt:lpstr>Testing</vt:lpstr>
      <vt:lpstr>Accept things WILL break</vt:lpstr>
      <vt:lpstr>Safety Nets</vt:lpstr>
      <vt:lpstr>Give folks what they need</vt:lpstr>
      <vt:lpstr>Eliminate Process</vt:lpstr>
      <vt:lpstr>Tell vs. Ask</vt:lpstr>
      <vt:lpstr>Does it really matter?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Kurt Brown</cp:lastModifiedBy>
  <cp:revision>729</cp:revision>
  <cp:lastPrinted>2012-02-13T06:34:04Z</cp:lastPrinted>
  <dcterms:created xsi:type="dcterms:W3CDTF">2004-05-06T09:28:21Z</dcterms:created>
  <dcterms:modified xsi:type="dcterms:W3CDTF">2014-02-13T19:15:27Z</dcterms:modified>
</cp:coreProperties>
</file>