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1" r:id="rId4"/>
    <p:sldId id="275" r:id="rId5"/>
    <p:sldId id="288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60" r:id="rId15"/>
    <p:sldId id="267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ACD8F4"/>
    <a:srgbClr val="AED9F1"/>
    <a:srgbClr val="7A7A7A"/>
    <a:srgbClr val="F4995A"/>
    <a:srgbClr val="F4853C"/>
    <a:srgbClr val="1B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D0F04-4CEC-5B47-954A-BE77EE088D92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C14A2-FCC0-4A48-B398-4D70C4DBE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03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EE815-9F1B-8B42-91F0-CAAA8B866ACD}" type="datetimeFigureOut">
              <a:rPr lang="en-US" smtClean="0"/>
              <a:t>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9A64C-63E3-E643-B29B-2D212C16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pIt_Powerpoint_CoverPag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ol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980" y="1258449"/>
            <a:ext cx="3440113" cy="44343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4422482" y="1258449"/>
            <a:ext cx="4191771" cy="44343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chart/graph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irline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682" y="2921001"/>
            <a:ext cx="6384637" cy="1270000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9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Tr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9682" y="2921001"/>
            <a:ext cx="6384637" cy="1270000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5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9682" y="2921001"/>
            <a:ext cx="6384637" cy="1270000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6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ol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682" y="2921001"/>
            <a:ext cx="6384637" cy="1270000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Transition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60154"/>
            <a:ext cx="56673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10" name="Picture 9" descr="iphone5-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37" y="986499"/>
            <a:ext cx="2965693" cy="5379398"/>
          </a:xfrm>
          <a:prstGeom prst="rect">
            <a:avLst/>
          </a:prstGeom>
        </p:spPr>
      </p:pic>
      <p:sp>
        <p:nvSpPr>
          <p:cNvPr id="1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638925" y="1939925"/>
            <a:ext cx="1916113" cy="33702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icon to add</a:t>
            </a:r>
          </a:p>
          <a:p>
            <a:r>
              <a:rPr lang="en-US" dirty="0" smtClean="0"/>
              <a:t>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0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oi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560154"/>
            <a:ext cx="56673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11" name="Picture 10" descr="HTC_One_X_templa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4" y="789056"/>
            <a:ext cx="4277185" cy="5702913"/>
          </a:xfrm>
          <a:prstGeom prst="rect">
            <a:avLst/>
          </a:prstGeom>
        </p:spPr>
      </p:pic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488937" y="1731963"/>
            <a:ext cx="2062288" cy="36480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icon to add</a:t>
            </a:r>
          </a:p>
          <a:p>
            <a:r>
              <a:rPr lang="en-US" dirty="0" smtClean="0"/>
              <a:t>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6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4963" y="1560154"/>
            <a:ext cx="504002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963" y="404381"/>
            <a:ext cx="7886700" cy="9623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tripit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01-iPad-Air-Mock-u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56" y="1254925"/>
            <a:ext cx="3770588" cy="5181600"/>
          </a:xfrm>
          <a:prstGeom prst="rect">
            <a:avLst/>
          </a:prstGeom>
        </p:spPr>
      </p:pic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889496" y="1823403"/>
            <a:ext cx="2776983" cy="373411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icon to add</a:t>
            </a:r>
          </a:p>
          <a:p>
            <a:r>
              <a:rPr lang="en-US" dirty="0" smtClean="0"/>
              <a:t>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25538" y="777352"/>
            <a:ext cx="6892925" cy="33628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5538" y="4429130"/>
            <a:ext cx="6892925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copy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25538" y="4429130"/>
            <a:ext cx="6892925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Movie copy 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1125538" y="762000"/>
            <a:ext cx="6892925" cy="3378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948" cy="68662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38112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05224"/>
            <a:ext cx="6858000" cy="91472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CD8F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0" y="5646738"/>
            <a:ext cx="3028950" cy="107473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8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ipIt_Powerpoint_Clos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02"/>
            <a:ext cx="3158067" cy="6859502"/>
          </a:xfrm>
          <a:prstGeom prst="rect">
            <a:avLst/>
          </a:prstGeom>
          <a:solidFill>
            <a:srgbClr val="1B6EB6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261533"/>
            <a:ext cx="31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Agenda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99396" y="1261533"/>
            <a:ext cx="4902735" cy="4555067"/>
          </a:xfrm>
        </p:spPr>
        <p:txBody>
          <a:bodyPr/>
          <a:lstStyle>
            <a:lvl1pPr marL="344488" indent="-344488">
              <a:defRPr sz="2800">
                <a:solidFill>
                  <a:srgbClr val="1B6EB6"/>
                </a:solidFill>
              </a:defRPr>
            </a:lvl1pPr>
            <a:lvl2pPr marL="796925" indent="-339725">
              <a:defRPr>
                <a:solidFill>
                  <a:srgbClr val="1B6EB6"/>
                </a:solidFill>
              </a:defRPr>
            </a:lvl2pPr>
            <a:lvl3pPr>
              <a:defRPr>
                <a:solidFill>
                  <a:srgbClr val="1B6EB6"/>
                </a:solidFill>
              </a:defRPr>
            </a:lvl3pPr>
            <a:lvl4pPr>
              <a:defRPr>
                <a:solidFill>
                  <a:srgbClr val="1B6EB6"/>
                </a:solidFill>
              </a:defRPr>
            </a:lvl4pPr>
            <a:lvl5pPr>
              <a:defRPr>
                <a:solidFill>
                  <a:srgbClr val="1B6EB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69" y="6285581"/>
            <a:ext cx="151825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3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553497"/>
            <a:ext cx="4982104" cy="4450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11813" y="1553497"/>
            <a:ext cx="3175000" cy="44504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tripit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9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1636" y="2077243"/>
            <a:ext cx="3798310" cy="392668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057400"/>
            <a:ext cx="3798310" cy="39459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467644"/>
            <a:ext cx="6858000" cy="423069"/>
          </a:xfrm>
        </p:spPr>
        <p:txBody>
          <a:bodyPr anchor="b">
            <a:normAutofit/>
          </a:bodyPr>
          <a:lstStyle>
            <a:lvl1pPr marL="0" indent="0">
              <a:buNone/>
              <a:defRPr sz="23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42546" y="6356350"/>
            <a:ext cx="2057400" cy="365125"/>
          </a:xfrm>
        </p:spPr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4963" y="404381"/>
            <a:ext cx="7886700" cy="9623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4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334963" y="1464732"/>
            <a:ext cx="8462962" cy="39391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chart/graph</a:t>
            </a:r>
            <a:endParaRPr lang="en-US" dirty="0"/>
          </a:p>
        </p:txBody>
      </p:sp>
      <p:pic>
        <p:nvPicPr>
          <p:cNvPr id="5" name="Picture 4" descr="tripit_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6285581"/>
            <a:ext cx="1518251" cy="402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" y="-1502"/>
            <a:ext cx="9143992" cy="892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003425" y="5542107"/>
            <a:ext cx="5137150" cy="58853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 Light"/>
              </a:defRPr>
            </a:lvl1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404381"/>
            <a:ext cx="7886700" cy="962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560154"/>
            <a:ext cx="81803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2F13-E7C6-4645-96AB-0BB9A3430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701" r:id="rId4"/>
    <p:sldLayoutId id="2147483718" r:id="rId5"/>
    <p:sldLayoutId id="2147483708" r:id="rId6"/>
    <p:sldLayoutId id="2147483699" r:id="rId7"/>
    <p:sldLayoutId id="2147483700" r:id="rId8"/>
    <p:sldLayoutId id="2147483710" r:id="rId9"/>
    <p:sldLayoutId id="2147483709" r:id="rId10"/>
    <p:sldLayoutId id="2147483698" r:id="rId11"/>
    <p:sldLayoutId id="2147483716" r:id="rId12"/>
    <p:sldLayoutId id="2147483717" r:id="rId13"/>
    <p:sldLayoutId id="2147483711" r:id="rId14"/>
    <p:sldLayoutId id="2147483712" r:id="rId15"/>
    <p:sldLayoutId id="2147483713" r:id="rId16"/>
    <p:sldLayoutId id="2147483715" r:id="rId17"/>
    <p:sldLayoutId id="2147483704" r:id="rId18"/>
    <p:sldLayoutId id="2147483714" r:id="rId19"/>
    <p:sldLayoutId id="2147483706" r:id="rId2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buClr>
          <a:srgbClr val="1B6EB6"/>
        </a:buClr>
        <a:buSzPct val="120000"/>
        <a:buFont typeface="Arial"/>
        <a:buChar char="•"/>
        <a:defRPr sz="2400" b="0" i="0" kern="1200">
          <a:solidFill>
            <a:srgbClr val="1B6EB6"/>
          </a:solidFill>
          <a:latin typeface="+mn-lt"/>
          <a:ea typeface="+mn-ea"/>
          <a:cs typeface="+mn-cs"/>
        </a:defRPr>
      </a:lvl1pPr>
      <a:lvl2pPr marL="796925" indent="-339725" algn="l" defTabSz="914400" rtl="0" eaLnBrk="1" latinLnBrk="0" hangingPunct="1">
        <a:lnSpc>
          <a:spcPct val="90000"/>
        </a:lnSpc>
        <a:spcBef>
          <a:spcPts val="500"/>
        </a:spcBef>
        <a:buClr>
          <a:srgbClr val="1B6EB6"/>
        </a:buClr>
        <a:buFont typeface="Lucida Grande"/>
        <a:buChar char="­"/>
        <a:defRPr sz="2000" kern="1200">
          <a:solidFill>
            <a:srgbClr val="1B6EB6"/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90000"/>
        </a:lnSpc>
        <a:spcBef>
          <a:spcPts val="500"/>
        </a:spcBef>
        <a:buClrTx/>
        <a:buSzPct val="100000"/>
        <a:buFont typeface="Arial"/>
        <a:buChar char="•"/>
        <a:defRPr sz="1600" kern="1200">
          <a:solidFill>
            <a:srgbClr val="1B6EB6"/>
          </a:solidFill>
          <a:latin typeface="+mn-lt"/>
          <a:ea typeface="+mn-ea"/>
          <a:cs typeface="+mn-cs"/>
        </a:defRPr>
      </a:lvl3pPr>
      <a:lvl4pPr marL="1711325" indent="-339725" algn="l" defTabSz="914400" rtl="0" eaLnBrk="1" latinLnBrk="0" hangingPunct="1">
        <a:lnSpc>
          <a:spcPct val="90000"/>
        </a:lnSpc>
        <a:spcBef>
          <a:spcPts val="500"/>
        </a:spcBef>
        <a:buClrTx/>
        <a:buSzPct val="80000"/>
        <a:buFont typeface="Lucida Grande"/>
        <a:buChar char="­"/>
        <a:defRPr sz="1600" kern="1200">
          <a:solidFill>
            <a:srgbClr val="1B6EB6"/>
          </a:solidFill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90000"/>
        </a:lnSpc>
        <a:spcBef>
          <a:spcPts val="500"/>
        </a:spcBef>
        <a:buClr>
          <a:srgbClr val="1B6EB6"/>
        </a:buClr>
        <a:buSzPct val="70000"/>
        <a:buFont typeface="Arial"/>
        <a:buChar char="•"/>
        <a:defRPr sz="1400" kern="1200">
          <a:solidFill>
            <a:srgbClr val="1B6EB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2" Type="http://schemas.openxmlformats.org/officeDocument/2006/relationships/hyperlink" Target="mailto:plans@tripit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939" y="1122363"/>
            <a:ext cx="7736359" cy="13811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TripIt</a:t>
            </a:r>
            <a:r>
              <a:rPr lang="en-US" dirty="0" smtClean="0"/>
              <a:t> Uses Data to Organize Itineraries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No Matter </a:t>
            </a:r>
            <a:r>
              <a:rPr lang="en-US" i="1" dirty="0"/>
              <a:t>W</a:t>
            </a:r>
            <a:r>
              <a:rPr lang="en-US" i="1" dirty="0" smtClean="0"/>
              <a:t>here </a:t>
            </a:r>
            <a:r>
              <a:rPr lang="en-US" i="1" dirty="0"/>
              <a:t>Y</a:t>
            </a:r>
            <a:r>
              <a:rPr lang="en-US" i="1" dirty="0" smtClean="0"/>
              <a:t>ou Book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Edith Harbaugh</a:t>
            </a:r>
          </a:p>
          <a:p>
            <a:r>
              <a:rPr lang="en-US" dirty="0" smtClean="0"/>
              <a:t>Director, Product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rcRect t="2469" b="246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Time to get organized!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to the rescue!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1" y="504934"/>
            <a:ext cx="8186039" cy="962304"/>
          </a:xfrm>
        </p:spPr>
        <p:txBody>
          <a:bodyPr/>
          <a:lstStyle/>
          <a:p>
            <a:r>
              <a:rPr lang="en-US" dirty="0" smtClean="0"/>
              <a:t>What are our most common inbound itinerary emails?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64386" y="5370196"/>
            <a:ext cx="5137150" cy="5885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we have coverage on most common vendors &amp; templates?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75" y="2627704"/>
            <a:ext cx="114300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2" y="1658712"/>
            <a:ext cx="1143000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335" y="2152013"/>
            <a:ext cx="1143000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386" y="1202336"/>
            <a:ext cx="1143000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835" y="1089250"/>
            <a:ext cx="1143000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28" y="4798696"/>
            <a:ext cx="1143000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567" y="3866513"/>
            <a:ext cx="1143000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8067" y="1262224"/>
            <a:ext cx="1143000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4835" y="2512696"/>
            <a:ext cx="1143000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2814" y="3655696"/>
            <a:ext cx="1143000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5953" y="3770704"/>
            <a:ext cx="1143000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111" y="3295013"/>
            <a:ext cx="1143000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1150" y="500951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rcRect t="2530" b="253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How are confirmation emails evolving?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03424" y="5542107"/>
            <a:ext cx="5569013" cy="588530"/>
          </a:xfrm>
        </p:spPr>
        <p:txBody>
          <a:bodyPr>
            <a:noAutofit/>
          </a:bodyPr>
          <a:lstStyle/>
          <a:p>
            <a:r>
              <a:rPr lang="en-US" dirty="0" smtClean="0"/>
              <a:t>Reporting to track vendors, formats,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2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Today…</a:t>
            </a:r>
            <a:r>
              <a:rPr lang="en-US" dirty="0" err="1"/>
              <a:t>TripIt</a:t>
            </a:r>
            <a:r>
              <a:rPr lang="en-US" dirty="0"/>
              <a:t> supports </a:t>
            </a:r>
            <a:r>
              <a:rPr lang="en-US" dirty="0" smtClean="0"/>
              <a:t>3,000+ </a:t>
            </a:r>
            <a:r>
              <a:rPr lang="en-US" dirty="0"/>
              <a:t>vendors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04200" y="5542107"/>
            <a:ext cx="5436375" cy="588530"/>
          </a:xfrm>
        </p:spPr>
        <p:txBody>
          <a:bodyPr>
            <a:noAutofit/>
          </a:bodyPr>
          <a:lstStyle/>
          <a:p>
            <a:r>
              <a:rPr lang="en-US" dirty="0" smtClean="0"/>
              <a:t>Trains, planes, automobiles, events, concerts, everything our users need for a stress-free trip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90" y="1467238"/>
            <a:ext cx="6213442" cy="34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7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72231"/>
            <a:ext cx="7886700" cy="962304"/>
          </a:xfrm>
        </p:spPr>
        <p:txBody>
          <a:bodyPr/>
          <a:lstStyle/>
          <a:p>
            <a:r>
              <a:rPr lang="en-US" dirty="0" smtClean="0"/>
              <a:t>How can you use your own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on low hanging fruit </a:t>
            </a:r>
          </a:p>
          <a:p>
            <a:pPr lvl="1"/>
            <a:r>
              <a:rPr lang="en-US" dirty="0" smtClean="0"/>
              <a:t>Use common sense with small datasets</a:t>
            </a:r>
          </a:p>
          <a:p>
            <a:r>
              <a:rPr lang="en-US" dirty="0" smtClean="0"/>
              <a:t>Growing pains</a:t>
            </a:r>
          </a:p>
          <a:p>
            <a:pPr lvl="1"/>
            <a:r>
              <a:rPr lang="en-US" dirty="0" smtClean="0"/>
              <a:t>Once enough data, build reports around most common needs</a:t>
            </a:r>
          </a:p>
          <a:p>
            <a:r>
              <a:rPr lang="en-US" dirty="0" smtClean="0"/>
              <a:t>Critical mass  </a:t>
            </a:r>
          </a:p>
          <a:p>
            <a:pPr lvl="1"/>
            <a:r>
              <a:rPr lang="en-US" dirty="0" smtClean="0"/>
              <a:t>Use dataset as a “push” for customer requests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5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8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TripIt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</a:t>
            </a:r>
            <a:r>
              <a:rPr lang="en-US" dirty="0" err="1" smtClean="0"/>
              <a:t>TripIt</a:t>
            </a:r>
            <a:r>
              <a:rPr lang="en-US" dirty="0" smtClean="0"/>
              <a:t> uses data</a:t>
            </a:r>
          </a:p>
          <a:p>
            <a:r>
              <a:rPr lang="en-US" dirty="0" smtClean="0"/>
              <a:t>How can </a:t>
            </a:r>
            <a:r>
              <a:rPr lang="en-US" i="1" dirty="0" smtClean="0"/>
              <a:t>you</a:t>
            </a:r>
            <a:r>
              <a:rPr lang="en-US" dirty="0" smtClean="0"/>
              <a:t> use your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7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4963" y="1553497"/>
            <a:ext cx="6256756" cy="4450428"/>
          </a:xfrm>
        </p:spPr>
        <p:txBody>
          <a:bodyPr/>
          <a:lstStyle/>
          <a:p>
            <a:r>
              <a:rPr lang="en-US" dirty="0" smtClean="0"/>
              <a:t>Customer Insights &amp; Analytics</a:t>
            </a:r>
          </a:p>
          <a:p>
            <a:r>
              <a:rPr lang="en-US" dirty="0" smtClean="0"/>
              <a:t>Founder of </a:t>
            </a:r>
            <a:r>
              <a:rPr lang="en-US" dirty="0" err="1" smtClean="0"/>
              <a:t>TripIt</a:t>
            </a:r>
            <a:r>
              <a:rPr lang="en-US" dirty="0" smtClean="0"/>
              <a:t> for Teams</a:t>
            </a:r>
          </a:p>
          <a:p>
            <a:r>
              <a:rPr lang="en-US" dirty="0" smtClean="0"/>
              <a:t>10+ years consumer &amp; enterprise startups</a:t>
            </a:r>
          </a:p>
          <a:p>
            <a:r>
              <a:rPr lang="en-US" dirty="0" smtClean="0"/>
              <a:t>2 patents in portal sharing</a:t>
            </a:r>
          </a:p>
          <a:p>
            <a:r>
              <a:rPr lang="en-US" dirty="0" smtClean="0"/>
              <a:t>BS Engineering, Harvey </a:t>
            </a:r>
            <a:r>
              <a:rPr lang="en-US" dirty="0" err="1" smtClean="0"/>
              <a:t>Mudd</a:t>
            </a:r>
            <a:r>
              <a:rPr lang="en-US" dirty="0" smtClean="0"/>
              <a:t> College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963" y="404381"/>
            <a:ext cx="6530070" cy="962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Edith Harbaugh, Director of Product Marketing </a:t>
            </a:r>
            <a:r>
              <a:rPr lang="en-US" sz="2400" b="1" dirty="0" err="1" smtClean="0"/>
              <a:t>TripIt</a:t>
            </a:r>
            <a:r>
              <a:rPr lang="en-US" sz="2400" b="1" dirty="0" smtClean="0"/>
              <a:t> (@</a:t>
            </a:r>
            <a:r>
              <a:rPr lang="en-US" sz="2400" b="1" dirty="0" err="1" smtClean="0"/>
              <a:t>tripit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502" r="14502"/>
          <a:stretch>
            <a:fillRect/>
          </a:stretch>
        </p:blipFill>
        <p:spPr>
          <a:xfrm>
            <a:off x="6865033" y="449814"/>
            <a:ext cx="1929284" cy="2704296"/>
          </a:xfrm>
        </p:spPr>
      </p:pic>
    </p:spTree>
    <p:extLst>
      <p:ext uri="{BB962C8B-B14F-4D97-AF65-F5344CB8AC3E}">
        <p14:creationId xmlns:p14="http://schemas.microsoft.com/office/powerpoint/2010/main" val="388048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TripIt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Book anywhere – send your itinerary to </a:t>
            </a:r>
            <a:r>
              <a:rPr lang="en-US" dirty="0" smtClean="0">
                <a:hlinkClick r:id="rId2"/>
              </a:rPr>
              <a:t>plans@tripit.com</a:t>
            </a:r>
            <a:r>
              <a:rPr lang="en-US" dirty="0" smtClean="0"/>
              <a:t>, and our “elves” will make a beautiful, easy to read mobile itinerary</a:t>
            </a:r>
            <a:endParaRPr lang="en-US" dirty="0"/>
          </a:p>
        </p:txBody>
      </p:sp>
      <p:sp>
        <p:nvSpPr>
          <p:cNvPr id="5" name="Rectangle 8"/>
          <p:cNvSpPr>
            <a:spLocks/>
          </p:cNvSpPr>
          <p:nvPr/>
        </p:nvSpPr>
        <p:spPr bwMode="auto">
          <a:xfrm>
            <a:off x="1028700" y="881521"/>
            <a:ext cx="263024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spc="-50" dirty="0">
                <a:gradFill flip="none" rotWithShape="1">
                  <a:gsLst>
                    <a:gs pos="76000">
                      <a:srgbClr val="1295C9">
                        <a:lumMod val="75000"/>
                      </a:srgbClr>
                    </a:gs>
                    <a:gs pos="38000">
                      <a:srgbClr val="1295C9">
                        <a:lumMod val="75000"/>
                      </a:srgbClr>
                    </a:gs>
                  </a:gsLst>
                  <a:lin ang="16200000" scaled="1"/>
                  <a:tileRect/>
                </a:gradFill>
                <a:sym typeface="Helvetica Neue" charset="0"/>
              </a:rPr>
              <a:t>Most people </a:t>
            </a:r>
            <a:r>
              <a:rPr lang="en-US" sz="2800" b="1" spc="-50" dirty="0">
                <a:gradFill flip="none" rotWithShape="1">
                  <a:gsLst>
                    <a:gs pos="76000">
                      <a:srgbClr val="1295C9">
                        <a:lumMod val="75000"/>
                      </a:srgbClr>
                    </a:gs>
                    <a:gs pos="38000">
                      <a:srgbClr val="1295C9">
                        <a:lumMod val="75000"/>
                      </a:srgbClr>
                    </a:gs>
                  </a:gsLst>
                  <a:lin ang="16200000" scaled="1"/>
                  <a:tileRect/>
                </a:gradFill>
                <a:latin typeface="Calibri" pitchFamily="34" charset="0"/>
                <a:cs typeface="Calibri" pitchFamily="34" charset="0"/>
                <a:sym typeface="Helvetica Neue" charset="0"/>
              </a:rPr>
              <a:t>travel</a:t>
            </a:r>
            <a:r>
              <a:rPr lang="en-US" sz="2800" b="1" spc="-50" dirty="0">
                <a:gradFill flip="none" rotWithShape="1">
                  <a:gsLst>
                    <a:gs pos="76000">
                      <a:srgbClr val="1295C9">
                        <a:lumMod val="75000"/>
                      </a:srgbClr>
                    </a:gs>
                    <a:gs pos="38000">
                      <a:srgbClr val="1295C9">
                        <a:lumMod val="75000"/>
                      </a:srgbClr>
                    </a:gs>
                  </a:gsLst>
                  <a:lin ang="16200000" scaled="1"/>
                  <a:tileRect/>
                </a:gradFill>
                <a:sym typeface="Helvetica Neue" charset="0"/>
              </a:rPr>
              <a:t> like this…</a:t>
            </a: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5270277" y="881521"/>
            <a:ext cx="285540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1313" indent="-341313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spc="-50" dirty="0">
                <a:gradFill flip="none" rotWithShape="1">
                  <a:gsLst>
                    <a:gs pos="76000">
                      <a:srgbClr val="1295C9">
                        <a:lumMod val="75000"/>
                      </a:srgbClr>
                    </a:gs>
                    <a:gs pos="38000">
                      <a:srgbClr val="1295C9">
                        <a:lumMod val="75000"/>
                      </a:srgbClr>
                    </a:gs>
                  </a:gsLst>
                  <a:lin ang="16200000" scaled="1"/>
                  <a:tileRect/>
                </a:gradFill>
                <a:latin typeface="Calibri" pitchFamily="34" charset="0"/>
                <a:cs typeface="Calibri" pitchFamily="34" charset="0"/>
                <a:sym typeface="Calibri" pitchFamily="34" charset="0"/>
              </a:rPr>
              <a:t>…</a:t>
            </a:r>
            <a:r>
              <a:rPr lang="en-US" sz="2800" b="1" spc="-50" dirty="0">
                <a:gradFill flip="none" rotWithShape="1">
                  <a:gsLst>
                    <a:gs pos="76000">
                      <a:srgbClr val="1295C9">
                        <a:lumMod val="75000"/>
                      </a:srgbClr>
                    </a:gs>
                    <a:gs pos="38000">
                      <a:srgbClr val="1295C9">
                        <a:lumMod val="75000"/>
                      </a:srgbClr>
                    </a:gs>
                  </a:gsLst>
                  <a:lin ang="16200000" scaled="1"/>
                  <a:tileRect/>
                </a:gradFill>
                <a:latin typeface="Calibri" pitchFamily="34" charset="0"/>
                <a:cs typeface="Calibri" pitchFamily="34" charset="0"/>
                <a:sym typeface="Helvetica Neue" charset="0"/>
              </a:rPr>
              <a:t>when they could travel like this!</a:t>
            </a:r>
          </a:p>
        </p:txBody>
      </p:sp>
      <p:pic>
        <p:nvPicPr>
          <p:cNvPr id="7" name="Picture 2" descr="C:\Users\Raquel\Desktop\_SFP\CONCUR\4-02387_Fusion2011Conference_Albrecht\Art\folder and papers cut o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5" y="1891405"/>
            <a:ext cx="4009410" cy="29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9776379076_9c989cb48b_b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0" y="1760422"/>
            <a:ext cx="1873104" cy="33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Why do people love </a:t>
            </a:r>
            <a:r>
              <a:rPr lang="en-US" dirty="0" err="1" smtClean="0"/>
              <a:t>TripIt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million + users, #1 </a:t>
            </a:r>
            <a:r>
              <a:rPr lang="en-US" dirty="0" err="1" smtClean="0"/>
              <a:t>iOS</a:t>
            </a:r>
            <a:r>
              <a:rPr lang="en-US" dirty="0" smtClean="0"/>
              <a:t> App for Travel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113" y="1229720"/>
            <a:ext cx="648580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tripit</a:t>
            </a:r>
            <a:r>
              <a:rPr lang="en-US" dirty="0">
                <a:solidFill>
                  <a:schemeClr val="tx1"/>
                </a:solidFill>
              </a:rPr>
              <a:t> is too cool, I know all of you that already use it know that, but I only just found out! that first time </a:t>
            </a:r>
            <a:r>
              <a:rPr lang="en-US" dirty="0" err="1">
                <a:solidFill>
                  <a:schemeClr val="tx1"/>
                </a:solidFill>
              </a:rPr>
              <a:t>automagic</a:t>
            </a:r>
            <a:r>
              <a:rPr lang="en-US" dirty="0">
                <a:solidFill>
                  <a:schemeClr val="tx1"/>
                </a:solidFill>
              </a:rPr>
              <a:t> joy is fab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113" y="2084139"/>
            <a:ext cx="2993779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Just finished booking </a:t>
            </a:r>
            <a:r>
              <a:rPr lang="en-US" dirty="0" smtClean="0">
                <a:solidFill>
                  <a:srgbClr val="333333"/>
                </a:solidFill>
              </a:rPr>
              <a:t>tra</a:t>
            </a:r>
            <a:r>
              <a:rPr lang="en-US" dirty="0">
                <a:solidFill>
                  <a:srgbClr val="333333"/>
                </a:solidFill>
              </a:rPr>
              <a:t>v</a:t>
            </a:r>
            <a:r>
              <a:rPr lang="en-US" dirty="0" smtClean="0">
                <a:solidFill>
                  <a:srgbClr val="333333"/>
                </a:solidFill>
              </a:rPr>
              <a:t>el </a:t>
            </a:r>
            <a:r>
              <a:rPr lang="en-US" dirty="0">
                <a:solidFill>
                  <a:srgbClr val="333333"/>
                </a:solidFill>
              </a:rPr>
              <a:t>for next few months. Looks like I'll be traveling in 13 of the next 15 weeks! Thank goodness for @</a:t>
            </a:r>
            <a:r>
              <a:rPr lang="en-US" dirty="0" err="1">
                <a:solidFill>
                  <a:srgbClr val="333333"/>
                </a:solidFill>
              </a:rPr>
              <a:t>Tripit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314" y="2222643"/>
            <a:ext cx="314360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Wow, the @</a:t>
            </a:r>
            <a:r>
              <a:rPr lang="en-US" dirty="0" err="1">
                <a:solidFill>
                  <a:srgbClr val="333333"/>
                </a:solidFill>
              </a:rPr>
              <a:t>tripit</a:t>
            </a:r>
            <a:r>
              <a:rPr lang="en-US" dirty="0">
                <a:solidFill>
                  <a:srgbClr val="333333"/>
                </a:solidFill>
              </a:rPr>
              <a:t> app for </a:t>
            </a:r>
            <a:r>
              <a:rPr lang="en-US" dirty="0" err="1">
                <a:solidFill>
                  <a:srgbClr val="333333"/>
                </a:solidFill>
              </a:rPr>
              <a:t>iphone</a:t>
            </a:r>
            <a:r>
              <a:rPr lang="en-US" dirty="0">
                <a:solidFill>
                  <a:srgbClr val="333333"/>
                </a:solidFill>
              </a:rPr>
              <a:t> is actually useful and really easy to use. </a:t>
            </a:r>
            <a:r>
              <a:rPr lang="en-US" dirty="0" err="1">
                <a:solidFill>
                  <a:srgbClr val="333333"/>
                </a:solidFill>
              </a:rPr>
              <a:t>Colour</a:t>
            </a:r>
            <a:r>
              <a:rPr lang="en-US" dirty="0">
                <a:solidFill>
                  <a:srgbClr val="333333"/>
                </a:solidFill>
              </a:rPr>
              <a:t> me impressed.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1054" y="1069317"/>
            <a:ext cx="184460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If you travel/fly lots, there is no reason not to be using @</a:t>
            </a:r>
            <a:r>
              <a:rPr lang="en-US" dirty="0" err="1">
                <a:solidFill>
                  <a:srgbClr val="333333"/>
                </a:solidFill>
              </a:rPr>
              <a:t>tripit</a:t>
            </a:r>
            <a:r>
              <a:rPr lang="en-US" dirty="0">
                <a:solidFill>
                  <a:srgbClr val="333333"/>
                </a:solidFill>
              </a:rPr>
              <a:t>. Already plugging in honeymoon travel details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1879" y="3561467"/>
            <a:ext cx="299377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Just booked my flight to Atlanta for </a:t>
            </a:r>
            <a:r>
              <a:rPr lang="en-US" dirty="0" err="1">
                <a:solidFill>
                  <a:srgbClr val="333333"/>
                </a:solidFill>
              </a:rPr>
              <a:t>TechEd</a:t>
            </a:r>
            <a:r>
              <a:rPr lang="en-US" dirty="0">
                <a:solidFill>
                  <a:srgbClr val="333333"/>
                </a:solidFill>
              </a:rPr>
              <a:t>... Simple email to </a:t>
            </a:r>
            <a:r>
              <a:rPr lang="en-US" dirty="0" err="1">
                <a:solidFill>
                  <a:srgbClr val="333333"/>
                </a:solidFill>
              </a:rPr>
              <a:t>TripIt</a:t>
            </a:r>
            <a:r>
              <a:rPr lang="en-US" dirty="0">
                <a:solidFill>
                  <a:srgbClr val="333333"/>
                </a:solidFill>
              </a:rPr>
              <a:t> and its all updated - love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113" y="3862986"/>
            <a:ext cx="495484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My new </a:t>
            </a:r>
            <a:r>
              <a:rPr lang="en-US" dirty="0" err="1">
                <a:solidFill>
                  <a:srgbClr val="333333"/>
                </a:solidFill>
              </a:rPr>
              <a:t>fav</a:t>
            </a:r>
            <a:r>
              <a:rPr lang="en-US" dirty="0">
                <a:solidFill>
                  <a:srgbClr val="333333"/>
                </a:solidFill>
              </a:rPr>
              <a:t> travel app is "</a:t>
            </a:r>
            <a:r>
              <a:rPr lang="en-US" dirty="0" err="1">
                <a:solidFill>
                  <a:srgbClr val="333333"/>
                </a:solidFill>
              </a:rPr>
              <a:t>tripit</a:t>
            </a:r>
            <a:r>
              <a:rPr lang="en-US" dirty="0">
                <a:solidFill>
                  <a:srgbClr val="333333"/>
                </a:solidFill>
              </a:rPr>
              <a:t>". I can't figure out how it does what it does, maybe magic, but it's really cool.</a:t>
            </a:r>
          </a:p>
        </p:txBody>
      </p:sp>
    </p:spTree>
    <p:extLst>
      <p:ext uri="{BB962C8B-B14F-4D97-AF65-F5344CB8AC3E}">
        <p14:creationId xmlns:p14="http://schemas.microsoft.com/office/powerpoint/2010/main" val="360094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TripIt</a:t>
            </a:r>
            <a:r>
              <a:rPr lang="en-US" dirty="0" smtClean="0"/>
              <a:t> “</a:t>
            </a:r>
            <a:r>
              <a:rPr lang="en-US" dirty="0" err="1" smtClean="0"/>
              <a:t>DoIt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94364" y="5542107"/>
            <a:ext cx="6041387" cy="588530"/>
          </a:xfrm>
        </p:spPr>
        <p:txBody>
          <a:bodyPr>
            <a:noAutofit/>
          </a:bodyPr>
          <a:lstStyle/>
          <a:p>
            <a:r>
              <a:rPr lang="en-US" dirty="0" smtClean="0"/>
              <a:t>A template for every vendor email, which “reads” the relevant information, formats and stores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25" y="1135207"/>
            <a:ext cx="4851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In the beginning, data was easy…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airlines, top hotel chains…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6" y="1467238"/>
            <a:ext cx="4667516" cy="3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rt Placeholder 4"/>
          <p:cNvPicPr>
            <a:picLocks noGrp="1" noChangeAspect="1"/>
          </p:cNvPicPr>
          <p:nvPr>
            <p:ph type="chart" sz="quarter" idx="13"/>
          </p:nvPr>
        </p:nvPicPr>
        <p:blipFill>
          <a:blip r:embed="rId2"/>
          <a:srcRect t="15096" b="1509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…as we grew, we could still eyeball logs…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“Wow, </a:t>
            </a:r>
            <a:r>
              <a:rPr lang="en-US" dirty="0" err="1" smtClean="0"/>
              <a:t>OpenTable</a:t>
            </a:r>
            <a:r>
              <a:rPr lang="en-US" dirty="0" smtClean="0"/>
              <a:t> &amp; </a:t>
            </a:r>
            <a:r>
              <a:rPr lang="en-US" dirty="0" err="1" smtClean="0"/>
              <a:t>Eventbrite</a:t>
            </a:r>
            <a:r>
              <a:rPr lang="en-US" dirty="0" smtClean="0"/>
              <a:t> keep showing up in our logs – let’s add them!”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112" y="504934"/>
            <a:ext cx="7886700" cy="962304"/>
          </a:xfrm>
        </p:spPr>
        <p:txBody>
          <a:bodyPr/>
          <a:lstStyle/>
          <a:p>
            <a:r>
              <a:rPr lang="en-US" dirty="0" smtClean="0"/>
              <a:t>…then with 1 million monthly emails we were at an inflection point…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03424" y="5542107"/>
            <a:ext cx="5906637" cy="5885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Vendors changing confirmations for holidays, promotions, and “just cause.”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99" y="1483312"/>
            <a:ext cx="6328090" cy="38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ipIt_Final_Template_2013">
  <a:themeElements>
    <a:clrScheme name="Tripit Colors">
      <a:dk1>
        <a:srgbClr val="333333"/>
      </a:dk1>
      <a:lt1>
        <a:srgbClr val="FFFFFF"/>
      </a:lt1>
      <a:dk2>
        <a:srgbClr val="1B6EB6"/>
      </a:dk2>
      <a:lt2>
        <a:srgbClr val="F4853C"/>
      </a:lt2>
      <a:accent1>
        <a:srgbClr val="AED9F1"/>
      </a:accent1>
      <a:accent2>
        <a:srgbClr val="22549F"/>
      </a:accent2>
      <a:accent3>
        <a:srgbClr val="F4853C"/>
      </a:accent3>
      <a:accent4>
        <a:srgbClr val="FFCC66"/>
      </a:accent4>
      <a:accent5>
        <a:srgbClr val="66CCFF"/>
      </a:accent5>
      <a:accent6>
        <a:srgbClr val="004080"/>
      </a:accent6>
      <a:hlink>
        <a:srgbClr val="0081FF"/>
      </a:hlink>
      <a:folHlink>
        <a:srgbClr val="2F9DFF"/>
      </a:folHlink>
    </a:clrScheme>
    <a:fontScheme name="Custom 4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ipit_template_2013_v2_jm.potx" id="{E50269D9-1A27-45A5-8C06-7C2291B46566}" vid="{5D573E9A-1B1C-4F57-819F-037B46006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TripIt_Final_Template_2013.potx</Template>
  <TotalTime>13583</TotalTime>
  <Words>498</Words>
  <Application>Microsoft Macintosh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TripIt_Final_Template_2013</vt:lpstr>
      <vt:lpstr>How TripIt Uses Data to Organize Itineraries No Matter Where You Book</vt:lpstr>
      <vt:lpstr>PowerPoint Presentation</vt:lpstr>
      <vt:lpstr>Edith Harbaugh, Director of Product Marketing TripIt (@tripit)</vt:lpstr>
      <vt:lpstr>What is TripIt? </vt:lpstr>
      <vt:lpstr>Why do people love TripIt? </vt:lpstr>
      <vt:lpstr>How does TripIt “DoIt”?</vt:lpstr>
      <vt:lpstr>In the beginning, data was easy…</vt:lpstr>
      <vt:lpstr>…as we grew, we could still eyeball logs…</vt:lpstr>
      <vt:lpstr>…then with 1 million monthly emails we were at an inflection point… </vt:lpstr>
      <vt:lpstr>Time to get organized!</vt:lpstr>
      <vt:lpstr>What are our most common inbound itinerary emails?</vt:lpstr>
      <vt:lpstr>How are confirmation emails evolving? </vt:lpstr>
      <vt:lpstr>Today…TripIt supports 3,000+ vendors </vt:lpstr>
      <vt:lpstr>How can you use your own data?</vt:lpstr>
      <vt:lpstr>Questions?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JessicaM</dc:creator>
  <cp:lastModifiedBy>Edith Harbaugh</cp:lastModifiedBy>
  <cp:revision>35</cp:revision>
  <cp:lastPrinted>2014-01-28T22:30:49Z</cp:lastPrinted>
  <dcterms:created xsi:type="dcterms:W3CDTF">2013-11-12T18:15:00Z</dcterms:created>
  <dcterms:modified xsi:type="dcterms:W3CDTF">2014-02-05T18:52:37Z</dcterms:modified>
</cp:coreProperties>
</file>