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handoutMasterIdLst>
    <p:handoutMasterId r:id="rId59"/>
  </p:handoutMasterIdLst>
  <p:sldIdLst>
    <p:sldId id="256" r:id="rId2"/>
    <p:sldId id="299" r:id="rId3"/>
    <p:sldId id="315" r:id="rId4"/>
    <p:sldId id="311" r:id="rId5"/>
    <p:sldId id="312" r:id="rId6"/>
    <p:sldId id="313" r:id="rId7"/>
    <p:sldId id="328" r:id="rId8"/>
    <p:sldId id="314" r:id="rId9"/>
    <p:sldId id="271" r:id="rId10"/>
    <p:sldId id="272" r:id="rId11"/>
    <p:sldId id="316" r:id="rId12"/>
    <p:sldId id="324" r:id="rId13"/>
    <p:sldId id="276" r:id="rId14"/>
    <p:sldId id="290" r:id="rId15"/>
    <p:sldId id="262" r:id="rId16"/>
    <p:sldId id="331" r:id="rId17"/>
    <p:sldId id="263" r:id="rId18"/>
    <p:sldId id="266" r:id="rId19"/>
    <p:sldId id="267" r:id="rId20"/>
    <p:sldId id="268" r:id="rId21"/>
    <p:sldId id="317" r:id="rId22"/>
    <p:sldId id="277" r:id="rId23"/>
    <p:sldId id="278" r:id="rId24"/>
    <p:sldId id="294" r:id="rId25"/>
    <p:sldId id="333" r:id="rId26"/>
    <p:sldId id="318" r:id="rId27"/>
    <p:sldId id="330" r:id="rId28"/>
    <p:sldId id="296" r:id="rId29"/>
    <p:sldId id="329" r:id="rId30"/>
    <p:sldId id="326" r:id="rId31"/>
    <p:sldId id="297" r:id="rId32"/>
    <p:sldId id="292" r:id="rId33"/>
    <p:sldId id="301" r:id="rId34"/>
    <p:sldId id="302" r:id="rId35"/>
    <p:sldId id="305" r:id="rId36"/>
    <p:sldId id="332" r:id="rId37"/>
    <p:sldId id="300" r:id="rId38"/>
    <p:sldId id="304" r:id="rId39"/>
    <p:sldId id="319" r:id="rId40"/>
    <p:sldId id="258" r:id="rId41"/>
    <p:sldId id="327" r:id="rId42"/>
    <p:sldId id="306" r:id="rId43"/>
    <p:sldId id="307" r:id="rId44"/>
    <p:sldId id="321" r:id="rId45"/>
    <p:sldId id="309" r:id="rId46"/>
    <p:sldId id="322" r:id="rId47"/>
    <p:sldId id="320" r:id="rId48"/>
    <p:sldId id="275" r:id="rId49"/>
    <p:sldId id="280" r:id="rId50"/>
    <p:sldId id="259" r:id="rId51"/>
    <p:sldId id="260" r:id="rId52"/>
    <p:sldId id="285" r:id="rId53"/>
    <p:sldId id="287" r:id="rId54"/>
    <p:sldId id="323" r:id="rId55"/>
    <p:sldId id="325" r:id="rId56"/>
    <p:sldId id="334" r:id="rId57"/>
  </p:sldIdLst>
  <p:sldSz cx="9144000" cy="5143500" type="screen16x9"/>
  <p:notesSz cx="6858000" cy="9144000"/>
  <p:defaultTex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torm Design Patterns" id="{0B87D47A-46E6-8A4F-9F29-7D98C5ED7358}">
          <p14:sldIdLst>
            <p14:sldId id="256"/>
            <p14:sldId id="299"/>
            <p14:sldId id="315"/>
            <p14:sldId id="311"/>
            <p14:sldId id="312"/>
            <p14:sldId id="313"/>
            <p14:sldId id="328"/>
            <p14:sldId id="314"/>
            <p14:sldId id="271"/>
            <p14:sldId id="272"/>
            <p14:sldId id="316"/>
            <p14:sldId id="324"/>
          </p14:sldIdLst>
        </p14:section>
        <p14:section name="External Lookup" id="{E786BA52-02D7-5744-B8B8-1FBDB0604257}">
          <p14:sldIdLst>
            <p14:sldId id="276"/>
            <p14:sldId id="290"/>
            <p14:sldId id="262"/>
            <p14:sldId id="331"/>
            <p14:sldId id="263"/>
            <p14:sldId id="266"/>
            <p14:sldId id="267"/>
            <p14:sldId id="268"/>
            <p14:sldId id="317"/>
          </p14:sldIdLst>
        </p14:section>
        <p14:section name="Responsive Shuffeling" id="{BB9BAB5E-8205-1944-B18E-BE5CDFC914A2}">
          <p14:sldIdLst>
            <p14:sldId id="277"/>
            <p14:sldId id="278"/>
            <p14:sldId id="294"/>
            <p14:sldId id="333"/>
            <p14:sldId id="318"/>
            <p14:sldId id="330"/>
            <p14:sldId id="296"/>
            <p14:sldId id="329"/>
            <p14:sldId id="326"/>
            <p14:sldId id="297"/>
            <p14:sldId id="292"/>
          </p14:sldIdLst>
        </p14:section>
        <p14:section name="Out-of-Order Events" id="{B594A4AD-3BFA-354B-A8CB-C09C54359B7B}">
          <p14:sldIdLst>
            <p14:sldId id="301"/>
            <p14:sldId id="302"/>
            <p14:sldId id="305"/>
            <p14:sldId id="332"/>
            <p14:sldId id="300"/>
            <p14:sldId id="304"/>
            <p14:sldId id="319"/>
          </p14:sldIdLst>
        </p14:section>
        <p14:section name="Pause" id="{8FE6D40A-D3B4-D04A-9CAA-7C2E91E3493A}">
          <p14:sldIdLst>
            <p14:sldId id="258"/>
          </p14:sldIdLst>
        </p14:section>
        <p14:section name="Appendix" id="{6418DB52-616F-1847-9BAE-9D51C3A29337}">
          <p14:sldIdLst>
            <p14:sldId id="327"/>
          </p14:sldIdLst>
        </p14:section>
        <p14:section name="Data Security In Kafka" id="{BFC8FA13-D11F-F04F-9BD6-EA65204CA140}">
          <p14:sldIdLst>
            <p14:sldId id="306"/>
            <p14:sldId id="307"/>
            <p14:sldId id="321"/>
            <p14:sldId id="309"/>
            <p14:sldId id="322"/>
            <p14:sldId id="320"/>
          </p14:sldIdLst>
        </p14:section>
        <p14:section name="Microbatching" id="{C4658F57-268F-5445-9024-B00A21540976}">
          <p14:sldIdLst>
            <p14:sldId id="275"/>
            <p14:sldId id="280"/>
            <p14:sldId id="259"/>
            <p14:sldId id="260"/>
            <p14:sldId id="285"/>
            <p14:sldId id="287"/>
            <p14:sldId id="323"/>
            <p14:sldId id="325"/>
          </p14:sldIdLst>
        </p14:section>
        <p14:section name="Closing" id="{3A4BF3C8-DE70-A943-B393-477776C69CBE}">
          <p14:sldIdLst>
            <p14:sldId id="33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cJanne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F6F"/>
    <a:srgbClr val="2F8B20"/>
    <a:srgbClr val="65B032"/>
    <a:srgbClr val="5FBD71"/>
    <a:srgbClr val="CC6600"/>
    <a:srgbClr val="F79646"/>
    <a:srgbClr val="4F81BD"/>
    <a:srgbClr val="8064A2"/>
    <a:srgbClr val="385D8A"/>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2" autoAdjust="0"/>
    <p:restoredTop sz="84992" autoAdjust="0"/>
  </p:normalViewPr>
  <p:slideViewPr>
    <p:cSldViewPr snapToGrid="0" snapToObjects="1">
      <p:cViewPr varScale="1">
        <p:scale>
          <a:sx n="77" d="100"/>
          <a:sy n="77" d="100"/>
        </p:scale>
        <p:origin x="-112" y="-768"/>
      </p:cViewPr>
      <p:guideLst>
        <p:guide orient="horz" pos="1620"/>
        <p:guide pos="288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DE6F6-8C56-5647-8342-C8624296E708}" type="doc">
      <dgm:prSet loTypeId="urn:microsoft.com/office/officeart/2005/8/layout/hProcess6" loCatId="" qsTypeId="urn:microsoft.com/office/officeart/2005/8/quickstyle/simple1" qsCatId="simple" csTypeId="urn:microsoft.com/office/officeart/2005/8/colors/colorful1" csCatId="colorful" phldr="1"/>
      <dgm:spPr/>
      <dgm:t>
        <a:bodyPr/>
        <a:lstStyle/>
        <a:p>
          <a:endParaRPr lang="en-US"/>
        </a:p>
      </dgm:t>
    </dgm:pt>
    <dgm:pt modelId="{0D830686-59AE-4344-9F04-7CD46F1912E9}">
      <dgm:prSet phldrT="[Text]" custT="1"/>
      <dgm:spPr>
        <a:solidFill>
          <a:srgbClr val="69BE28"/>
        </a:solidFill>
        <a:ln w="28575" cmpd="sng">
          <a:solidFill>
            <a:srgbClr val="FFFFFF"/>
          </a:solidFill>
        </a:ln>
      </dgm:spPr>
      <dgm:t>
        <a:bodyPr/>
        <a:lstStyle/>
        <a:p>
          <a:r>
            <a:rPr lang="en-US" sz="1400" dirty="0" smtClean="0">
              <a:solidFill>
                <a:schemeClr val="tx2"/>
              </a:solidFill>
              <a:latin typeface="Gill Sans"/>
              <a:cs typeface="Gill Sans"/>
            </a:rPr>
            <a:t>Reusable</a:t>
          </a:r>
          <a:endParaRPr lang="en-US" sz="1400" dirty="0">
            <a:solidFill>
              <a:schemeClr val="tx2"/>
            </a:solidFill>
            <a:latin typeface="Gill Sans"/>
            <a:cs typeface="Gill Sans"/>
          </a:endParaRPr>
        </a:p>
      </dgm:t>
    </dgm:pt>
    <dgm:pt modelId="{B806FC75-FD1E-ED43-8009-2F6753F96EAA}" type="parTrans" cxnId="{7E3CF129-862A-0D44-905A-94D6D83BC975}">
      <dgm:prSet/>
      <dgm:spPr/>
      <dgm:t>
        <a:bodyPr/>
        <a:lstStyle/>
        <a:p>
          <a:endParaRPr lang="en-US" sz="1400">
            <a:latin typeface="Gill Sans"/>
            <a:cs typeface="Gill Sans"/>
          </a:endParaRPr>
        </a:p>
      </dgm:t>
    </dgm:pt>
    <dgm:pt modelId="{E075C1A0-9C25-2549-A434-8FBB16D2FD50}" type="sibTrans" cxnId="{7E3CF129-862A-0D44-905A-94D6D83BC975}">
      <dgm:prSet/>
      <dgm:spPr/>
      <dgm:t>
        <a:bodyPr/>
        <a:lstStyle/>
        <a:p>
          <a:endParaRPr lang="en-US" sz="1400">
            <a:latin typeface="Gill Sans"/>
            <a:cs typeface="Gill Sans"/>
          </a:endParaRPr>
        </a:p>
      </dgm:t>
    </dgm:pt>
    <dgm:pt modelId="{A96F0EC5-008E-8144-9BBD-1A40C9201CB0}">
      <dgm:prSet phldrT="[Text]" custT="1"/>
      <dgm:spPr>
        <a:solidFill>
          <a:schemeClr val="accent1">
            <a:lumMod val="40000"/>
            <a:lumOff val="60000"/>
            <a:alpha val="90000"/>
          </a:schemeClr>
        </a:solidFill>
        <a:ln>
          <a:solidFill>
            <a:schemeClr val="accent1">
              <a:lumMod val="60000"/>
              <a:lumOff val="40000"/>
              <a:alpha val="90000"/>
            </a:schemeClr>
          </a:solidFill>
        </a:ln>
      </dgm:spPr>
      <dgm:t>
        <a:bodyPr/>
        <a:lstStyle/>
        <a:p>
          <a:r>
            <a:rPr lang="en-US" sz="1400" dirty="0" smtClean="0">
              <a:solidFill>
                <a:schemeClr val="accent1">
                  <a:lumMod val="75000"/>
                </a:schemeClr>
              </a:solidFill>
              <a:latin typeface="Gill Sans"/>
              <a:cs typeface="Gill Sans"/>
            </a:rPr>
            <a:t>Solution</a:t>
          </a:r>
          <a:endParaRPr lang="en-US" sz="1400" dirty="0">
            <a:solidFill>
              <a:schemeClr val="accent1">
                <a:lumMod val="75000"/>
              </a:schemeClr>
            </a:solidFill>
            <a:latin typeface="Gill Sans"/>
            <a:cs typeface="Gill Sans"/>
          </a:endParaRPr>
        </a:p>
      </dgm:t>
    </dgm:pt>
    <dgm:pt modelId="{6A496CA4-BB05-B043-9EAB-F85992C33824}" type="parTrans" cxnId="{261D95B3-6213-2849-8335-825AEE5719FA}">
      <dgm:prSet/>
      <dgm:spPr/>
      <dgm:t>
        <a:bodyPr/>
        <a:lstStyle/>
        <a:p>
          <a:endParaRPr lang="en-US" sz="1400">
            <a:latin typeface="Gill Sans"/>
            <a:cs typeface="Gill Sans"/>
          </a:endParaRPr>
        </a:p>
      </dgm:t>
    </dgm:pt>
    <dgm:pt modelId="{BFCA5518-BBC2-794B-8926-D1D5E5AEFCE7}" type="sibTrans" cxnId="{261D95B3-6213-2849-8335-825AEE5719FA}">
      <dgm:prSet/>
      <dgm:spPr/>
      <dgm:t>
        <a:bodyPr/>
        <a:lstStyle/>
        <a:p>
          <a:endParaRPr lang="en-US" sz="1400">
            <a:latin typeface="Gill Sans"/>
            <a:cs typeface="Gill Sans"/>
          </a:endParaRPr>
        </a:p>
      </dgm:t>
    </dgm:pt>
    <dgm:pt modelId="{8D591EF5-8D30-E944-BDF6-2DD9B275D811}">
      <dgm:prSet phldrT="[Text]" custT="1"/>
      <dgm:spPr>
        <a:solidFill>
          <a:schemeClr val="accent5"/>
        </a:solidFill>
        <a:ln w="28575" cmpd="sng">
          <a:solidFill>
            <a:srgbClr val="FFFFFF"/>
          </a:solidFill>
        </a:ln>
      </dgm:spPr>
      <dgm:t>
        <a:bodyPr/>
        <a:lstStyle/>
        <a:p>
          <a:r>
            <a:rPr lang="en-US" sz="1400" dirty="0" smtClean="0">
              <a:solidFill>
                <a:srgbClr val="FFFFFF"/>
              </a:solidFill>
              <a:latin typeface="Gill Sans"/>
              <a:cs typeface="Gill Sans"/>
            </a:rPr>
            <a:t>Commonly Occurring</a:t>
          </a:r>
          <a:endParaRPr lang="en-US" sz="1400" dirty="0">
            <a:solidFill>
              <a:srgbClr val="FFFFFF"/>
            </a:solidFill>
            <a:latin typeface="Gill Sans"/>
            <a:cs typeface="Gill Sans"/>
          </a:endParaRPr>
        </a:p>
      </dgm:t>
    </dgm:pt>
    <dgm:pt modelId="{E3B30985-C2B5-A749-A16E-E3D80FEA2D8C}" type="parTrans" cxnId="{B8CD11E7-E910-C94F-82B4-1083C9BEC90A}">
      <dgm:prSet/>
      <dgm:spPr/>
      <dgm:t>
        <a:bodyPr/>
        <a:lstStyle/>
        <a:p>
          <a:endParaRPr lang="en-US" sz="1400">
            <a:latin typeface="Gill Sans"/>
            <a:cs typeface="Gill Sans"/>
          </a:endParaRPr>
        </a:p>
      </dgm:t>
    </dgm:pt>
    <dgm:pt modelId="{DF01F3BA-8268-5D46-99AC-E164BA2D83C5}" type="sibTrans" cxnId="{B8CD11E7-E910-C94F-82B4-1083C9BEC90A}">
      <dgm:prSet/>
      <dgm:spPr/>
      <dgm:t>
        <a:bodyPr/>
        <a:lstStyle/>
        <a:p>
          <a:endParaRPr lang="en-US" sz="1400">
            <a:latin typeface="Gill Sans"/>
            <a:cs typeface="Gill Sans"/>
          </a:endParaRPr>
        </a:p>
      </dgm:t>
    </dgm:pt>
    <dgm:pt modelId="{148E1047-7A65-0C40-BF4A-D980277EE099}">
      <dgm:prSet phldrT="[Text]" custT="1"/>
      <dgm:spPr>
        <a:solidFill>
          <a:schemeClr val="accent5">
            <a:lumMod val="40000"/>
            <a:lumOff val="60000"/>
            <a:alpha val="90000"/>
          </a:schemeClr>
        </a:solidFill>
        <a:ln>
          <a:solidFill>
            <a:schemeClr val="accent5">
              <a:lumMod val="60000"/>
              <a:lumOff val="40000"/>
              <a:alpha val="90000"/>
            </a:schemeClr>
          </a:solidFill>
        </a:ln>
      </dgm:spPr>
      <dgm:t>
        <a:bodyPr/>
        <a:lstStyle/>
        <a:p>
          <a:r>
            <a:rPr lang="en-US" sz="1400" dirty="0" smtClean="0">
              <a:solidFill>
                <a:schemeClr val="accent5">
                  <a:lumMod val="75000"/>
                </a:schemeClr>
              </a:solidFill>
              <a:latin typeface="Gill Sans"/>
              <a:cs typeface="Gill Sans"/>
            </a:rPr>
            <a:t>Problem</a:t>
          </a:r>
          <a:endParaRPr lang="en-US" sz="1400" dirty="0">
            <a:solidFill>
              <a:schemeClr val="accent5">
                <a:lumMod val="75000"/>
              </a:schemeClr>
            </a:solidFill>
            <a:latin typeface="Gill Sans"/>
            <a:cs typeface="Gill Sans"/>
          </a:endParaRPr>
        </a:p>
      </dgm:t>
    </dgm:pt>
    <dgm:pt modelId="{03BF12CD-53F9-7E4C-9ABF-F5A395E480D7}" type="parTrans" cxnId="{268913F7-653E-CD41-B7D3-84C90209DB12}">
      <dgm:prSet/>
      <dgm:spPr/>
      <dgm:t>
        <a:bodyPr/>
        <a:lstStyle/>
        <a:p>
          <a:endParaRPr lang="en-US" sz="1400">
            <a:latin typeface="Gill Sans"/>
            <a:cs typeface="Gill Sans"/>
          </a:endParaRPr>
        </a:p>
      </dgm:t>
    </dgm:pt>
    <dgm:pt modelId="{1971E9B6-362B-9D43-907A-0806FA177E72}" type="sibTrans" cxnId="{268913F7-653E-CD41-B7D3-84C90209DB12}">
      <dgm:prSet/>
      <dgm:spPr/>
      <dgm:t>
        <a:bodyPr/>
        <a:lstStyle/>
        <a:p>
          <a:endParaRPr lang="en-US" sz="1400">
            <a:latin typeface="Gill Sans"/>
            <a:cs typeface="Gill Sans"/>
          </a:endParaRPr>
        </a:p>
      </dgm:t>
    </dgm:pt>
    <dgm:pt modelId="{E07A8972-24B8-D54C-89BF-4F36ED2B0DA2}">
      <dgm:prSet phldrT="[Text]" custT="1"/>
      <dgm:spPr>
        <a:solidFill>
          <a:schemeClr val="accent3"/>
        </a:solidFill>
        <a:ln w="28575" cmpd="sng">
          <a:solidFill>
            <a:schemeClr val="bg2"/>
          </a:solidFill>
        </a:ln>
      </dgm:spPr>
      <dgm:t>
        <a:bodyPr/>
        <a:lstStyle/>
        <a:p>
          <a:r>
            <a:rPr lang="en-US" sz="1400" dirty="0" smtClean="0">
              <a:solidFill>
                <a:srgbClr val="FFFFFF"/>
              </a:solidFill>
              <a:latin typeface="Gill Sans"/>
              <a:cs typeface="Gill Sans"/>
            </a:rPr>
            <a:t>Contextual</a:t>
          </a:r>
          <a:endParaRPr lang="en-US" sz="1400" dirty="0">
            <a:solidFill>
              <a:srgbClr val="FFFFFF"/>
            </a:solidFill>
            <a:latin typeface="Gill Sans"/>
            <a:cs typeface="Gill Sans"/>
          </a:endParaRPr>
        </a:p>
      </dgm:t>
    </dgm:pt>
    <dgm:pt modelId="{F842926D-A3B8-A645-B911-85D6AA407F50}" type="parTrans" cxnId="{384BA38F-B856-7D4E-988E-D9B2F8E02C9F}">
      <dgm:prSet/>
      <dgm:spPr/>
      <dgm:t>
        <a:bodyPr/>
        <a:lstStyle/>
        <a:p>
          <a:endParaRPr lang="en-US" sz="1400">
            <a:latin typeface="Gill Sans"/>
            <a:cs typeface="Gill Sans"/>
          </a:endParaRPr>
        </a:p>
      </dgm:t>
    </dgm:pt>
    <dgm:pt modelId="{8A978FBB-53C8-194F-94D2-707DEADBF534}" type="sibTrans" cxnId="{384BA38F-B856-7D4E-988E-D9B2F8E02C9F}">
      <dgm:prSet/>
      <dgm:spPr/>
      <dgm:t>
        <a:bodyPr/>
        <a:lstStyle/>
        <a:p>
          <a:endParaRPr lang="en-US" sz="1400">
            <a:latin typeface="Gill Sans"/>
            <a:cs typeface="Gill Sans"/>
          </a:endParaRPr>
        </a:p>
      </dgm:t>
    </dgm:pt>
    <dgm:pt modelId="{7895A515-683E-F546-BCE7-A89000CD8F23}">
      <dgm:prSet phldrT="[Text]" custT="1"/>
      <dgm:spPr>
        <a:solidFill>
          <a:schemeClr val="accent3">
            <a:lumMod val="40000"/>
            <a:lumOff val="60000"/>
            <a:alpha val="90000"/>
          </a:schemeClr>
        </a:solidFill>
        <a:ln>
          <a:solidFill>
            <a:schemeClr val="accent3">
              <a:lumMod val="60000"/>
              <a:lumOff val="40000"/>
              <a:alpha val="90000"/>
            </a:schemeClr>
          </a:solidFill>
        </a:ln>
      </dgm:spPr>
      <dgm:t>
        <a:bodyPr/>
        <a:lstStyle/>
        <a:p>
          <a:r>
            <a:rPr lang="en-US" sz="1400" dirty="0" smtClean="0">
              <a:solidFill>
                <a:schemeClr val="accent3">
                  <a:lumMod val="75000"/>
                </a:schemeClr>
              </a:solidFill>
              <a:latin typeface="Gill Sans"/>
              <a:cs typeface="Gill Sans"/>
            </a:rPr>
            <a:t>Software Design</a:t>
          </a:r>
          <a:endParaRPr lang="en-US" sz="1400" dirty="0">
            <a:solidFill>
              <a:schemeClr val="accent3">
                <a:lumMod val="75000"/>
              </a:schemeClr>
            </a:solidFill>
            <a:latin typeface="Gill Sans"/>
            <a:cs typeface="Gill Sans"/>
          </a:endParaRPr>
        </a:p>
      </dgm:t>
    </dgm:pt>
    <dgm:pt modelId="{609FF3AD-9D55-4243-9331-F9E136C273E6}" type="parTrans" cxnId="{504FC122-8E75-6848-AFD7-F99E22F74AE1}">
      <dgm:prSet/>
      <dgm:spPr/>
      <dgm:t>
        <a:bodyPr/>
        <a:lstStyle/>
        <a:p>
          <a:endParaRPr lang="en-US" sz="1400">
            <a:latin typeface="Gill Sans"/>
            <a:cs typeface="Gill Sans"/>
          </a:endParaRPr>
        </a:p>
      </dgm:t>
    </dgm:pt>
    <dgm:pt modelId="{1EF802AA-432D-6B49-B7E8-93FB60111E2F}" type="sibTrans" cxnId="{504FC122-8E75-6848-AFD7-F99E22F74AE1}">
      <dgm:prSet/>
      <dgm:spPr/>
      <dgm:t>
        <a:bodyPr/>
        <a:lstStyle/>
        <a:p>
          <a:endParaRPr lang="en-US" sz="1400">
            <a:latin typeface="Gill Sans"/>
            <a:cs typeface="Gill Sans"/>
          </a:endParaRPr>
        </a:p>
      </dgm:t>
    </dgm:pt>
    <dgm:pt modelId="{DF0CD19D-3566-3D48-AB07-4C3E4204147F}" type="pres">
      <dgm:prSet presAssocID="{F10DE6F6-8C56-5647-8342-C8624296E708}" presName="theList" presStyleCnt="0">
        <dgm:presLayoutVars>
          <dgm:dir/>
          <dgm:animLvl val="lvl"/>
          <dgm:resizeHandles val="exact"/>
        </dgm:presLayoutVars>
      </dgm:prSet>
      <dgm:spPr/>
      <dgm:t>
        <a:bodyPr/>
        <a:lstStyle/>
        <a:p>
          <a:endParaRPr lang="en-US"/>
        </a:p>
      </dgm:t>
    </dgm:pt>
    <dgm:pt modelId="{4860F91F-26AB-FB4B-9979-149B6392A3E4}" type="pres">
      <dgm:prSet presAssocID="{0D830686-59AE-4344-9F04-7CD46F1912E9}" presName="compNode" presStyleCnt="0"/>
      <dgm:spPr/>
    </dgm:pt>
    <dgm:pt modelId="{857843AD-F7C4-7B4B-A136-B059440D45A0}" type="pres">
      <dgm:prSet presAssocID="{0D830686-59AE-4344-9F04-7CD46F1912E9}" presName="noGeometry" presStyleCnt="0"/>
      <dgm:spPr/>
    </dgm:pt>
    <dgm:pt modelId="{4CB80D66-7DF0-CB42-8478-758C350435E6}" type="pres">
      <dgm:prSet presAssocID="{0D830686-59AE-4344-9F04-7CD46F1912E9}" presName="childTextVisible" presStyleLbl="bgAccFollowNode1" presStyleIdx="0" presStyleCnt="3" custScaleX="81947" custScaleY="81947">
        <dgm:presLayoutVars>
          <dgm:bulletEnabled val="1"/>
        </dgm:presLayoutVars>
      </dgm:prSet>
      <dgm:spPr/>
      <dgm:t>
        <a:bodyPr/>
        <a:lstStyle/>
        <a:p>
          <a:endParaRPr lang="en-US"/>
        </a:p>
      </dgm:t>
    </dgm:pt>
    <dgm:pt modelId="{F75952B2-9377-A24E-88AC-A96DC0E831B8}" type="pres">
      <dgm:prSet presAssocID="{0D830686-59AE-4344-9F04-7CD46F1912E9}" presName="childTextHidden" presStyleLbl="bgAccFollowNode1" presStyleIdx="0" presStyleCnt="3"/>
      <dgm:spPr/>
      <dgm:t>
        <a:bodyPr/>
        <a:lstStyle/>
        <a:p>
          <a:endParaRPr lang="en-US"/>
        </a:p>
      </dgm:t>
    </dgm:pt>
    <dgm:pt modelId="{4D603DF1-FB4A-8044-8433-5011AEB87104}" type="pres">
      <dgm:prSet presAssocID="{0D830686-59AE-4344-9F04-7CD46F1912E9}" presName="parentText" presStyleLbl="node1" presStyleIdx="0" presStyleCnt="3" custScaleX="123125" custScaleY="123125">
        <dgm:presLayoutVars>
          <dgm:chMax val="1"/>
          <dgm:bulletEnabled val="1"/>
        </dgm:presLayoutVars>
      </dgm:prSet>
      <dgm:spPr/>
      <dgm:t>
        <a:bodyPr/>
        <a:lstStyle/>
        <a:p>
          <a:endParaRPr lang="en-US"/>
        </a:p>
      </dgm:t>
    </dgm:pt>
    <dgm:pt modelId="{5106B4BE-62FF-0548-8DF0-95592706B24F}" type="pres">
      <dgm:prSet presAssocID="{0D830686-59AE-4344-9F04-7CD46F1912E9}" presName="aSpace" presStyleCnt="0"/>
      <dgm:spPr/>
    </dgm:pt>
    <dgm:pt modelId="{C805A4D7-0595-F14A-994B-AFC1C5BFCEF1}" type="pres">
      <dgm:prSet presAssocID="{8D591EF5-8D30-E944-BDF6-2DD9B275D811}" presName="compNode" presStyleCnt="0"/>
      <dgm:spPr/>
    </dgm:pt>
    <dgm:pt modelId="{F92870CF-23E5-5B42-9767-43CCAFD7F71A}" type="pres">
      <dgm:prSet presAssocID="{8D591EF5-8D30-E944-BDF6-2DD9B275D811}" presName="noGeometry" presStyleCnt="0"/>
      <dgm:spPr/>
    </dgm:pt>
    <dgm:pt modelId="{2774A33F-4B5A-6D40-9269-0FF9357EC6FF}" type="pres">
      <dgm:prSet presAssocID="{8D591EF5-8D30-E944-BDF6-2DD9B275D811}" presName="childTextVisible" presStyleLbl="bgAccFollowNode1" presStyleIdx="1" presStyleCnt="3" custScaleX="82771" custScaleY="82771">
        <dgm:presLayoutVars>
          <dgm:bulletEnabled val="1"/>
        </dgm:presLayoutVars>
      </dgm:prSet>
      <dgm:spPr/>
      <dgm:t>
        <a:bodyPr/>
        <a:lstStyle/>
        <a:p>
          <a:endParaRPr lang="en-US"/>
        </a:p>
      </dgm:t>
    </dgm:pt>
    <dgm:pt modelId="{EB500916-E34D-0445-95E5-8BD250B91E03}" type="pres">
      <dgm:prSet presAssocID="{8D591EF5-8D30-E944-BDF6-2DD9B275D811}" presName="childTextHidden" presStyleLbl="bgAccFollowNode1" presStyleIdx="1" presStyleCnt="3"/>
      <dgm:spPr/>
      <dgm:t>
        <a:bodyPr/>
        <a:lstStyle/>
        <a:p>
          <a:endParaRPr lang="en-US"/>
        </a:p>
      </dgm:t>
    </dgm:pt>
    <dgm:pt modelId="{21C27826-92D4-6244-A5A1-F569B967F36D}" type="pres">
      <dgm:prSet presAssocID="{8D591EF5-8D30-E944-BDF6-2DD9B275D811}" presName="parentText" presStyleLbl="node1" presStyleIdx="1" presStyleCnt="3" custScaleX="124107" custScaleY="124107">
        <dgm:presLayoutVars>
          <dgm:chMax val="1"/>
          <dgm:bulletEnabled val="1"/>
        </dgm:presLayoutVars>
      </dgm:prSet>
      <dgm:spPr/>
      <dgm:t>
        <a:bodyPr/>
        <a:lstStyle/>
        <a:p>
          <a:endParaRPr lang="en-US"/>
        </a:p>
      </dgm:t>
    </dgm:pt>
    <dgm:pt modelId="{09D2F781-0C06-BF40-9FF0-30BCED0F1B8C}" type="pres">
      <dgm:prSet presAssocID="{8D591EF5-8D30-E944-BDF6-2DD9B275D811}" presName="aSpace" presStyleCnt="0"/>
      <dgm:spPr/>
    </dgm:pt>
    <dgm:pt modelId="{15548C49-752B-BB4F-9100-D07E92436E7C}" type="pres">
      <dgm:prSet presAssocID="{E07A8972-24B8-D54C-89BF-4F36ED2B0DA2}" presName="compNode" presStyleCnt="0"/>
      <dgm:spPr/>
    </dgm:pt>
    <dgm:pt modelId="{4BC63EA5-B40D-6543-AE7F-4568B8858E7B}" type="pres">
      <dgm:prSet presAssocID="{E07A8972-24B8-D54C-89BF-4F36ED2B0DA2}" presName="noGeometry" presStyleCnt="0"/>
      <dgm:spPr/>
    </dgm:pt>
    <dgm:pt modelId="{C7043712-8B00-9943-A5CD-9CB0F8B418C4}" type="pres">
      <dgm:prSet presAssocID="{E07A8972-24B8-D54C-89BF-4F36ED2B0DA2}" presName="childTextVisible" presStyleLbl="bgAccFollowNode1" presStyleIdx="2" presStyleCnt="3" custScaleX="83303" custScaleY="83303">
        <dgm:presLayoutVars>
          <dgm:bulletEnabled val="1"/>
        </dgm:presLayoutVars>
      </dgm:prSet>
      <dgm:spPr/>
      <dgm:t>
        <a:bodyPr/>
        <a:lstStyle/>
        <a:p>
          <a:endParaRPr lang="en-US"/>
        </a:p>
      </dgm:t>
    </dgm:pt>
    <dgm:pt modelId="{E283FADA-3522-6E46-BC21-B6FAC3E1B620}" type="pres">
      <dgm:prSet presAssocID="{E07A8972-24B8-D54C-89BF-4F36ED2B0DA2}" presName="childTextHidden" presStyleLbl="bgAccFollowNode1" presStyleIdx="2" presStyleCnt="3"/>
      <dgm:spPr/>
      <dgm:t>
        <a:bodyPr/>
        <a:lstStyle/>
        <a:p>
          <a:endParaRPr lang="en-US"/>
        </a:p>
      </dgm:t>
    </dgm:pt>
    <dgm:pt modelId="{512238F1-CDE8-6E46-BBEC-894A6764D8A3}" type="pres">
      <dgm:prSet presAssocID="{E07A8972-24B8-D54C-89BF-4F36ED2B0DA2}" presName="parentText" presStyleLbl="node1" presStyleIdx="2" presStyleCnt="3" custScaleX="119537" custScaleY="119537">
        <dgm:presLayoutVars>
          <dgm:chMax val="1"/>
          <dgm:bulletEnabled val="1"/>
        </dgm:presLayoutVars>
      </dgm:prSet>
      <dgm:spPr/>
      <dgm:t>
        <a:bodyPr/>
        <a:lstStyle/>
        <a:p>
          <a:endParaRPr lang="en-US"/>
        </a:p>
      </dgm:t>
    </dgm:pt>
  </dgm:ptLst>
  <dgm:cxnLst>
    <dgm:cxn modelId="{A11E4FD2-65B6-E143-B380-6DF2BC98ECD0}" type="presOf" srcId="{A96F0EC5-008E-8144-9BBD-1A40C9201CB0}" destId="{4CB80D66-7DF0-CB42-8478-758C350435E6}" srcOrd="0" destOrd="0" presId="urn:microsoft.com/office/officeart/2005/8/layout/hProcess6"/>
    <dgm:cxn modelId="{3DCC17F1-43EC-CA43-B7FB-80AB80D679D4}" type="presOf" srcId="{148E1047-7A65-0C40-BF4A-D980277EE099}" destId="{EB500916-E34D-0445-95E5-8BD250B91E03}" srcOrd="1" destOrd="0" presId="urn:microsoft.com/office/officeart/2005/8/layout/hProcess6"/>
    <dgm:cxn modelId="{504FC122-8E75-6848-AFD7-F99E22F74AE1}" srcId="{E07A8972-24B8-D54C-89BF-4F36ED2B0DA2}" destId="{7895A515-683E-F546-BCE7-A89000CD8F23}" srcOrd="0" destOrd="0" parTransId="{609FF3AD-9D55-4243-9331-F9E136C273E6}" sibTransId="{1EF802AA-432D-6B49-B7E8-93FB60111E2F}"/>
    <dgm:cxn modelId="{384BA38F-B856-7D4E-988E-D9B2F8E02C9F}" srcId="{F10DE6F6-8C56-5647-8342-C8624296E708}" destId="{E07A8972-24B8-D54C-89BF-4F36ED2B0DA2}" srcOrd="2" destOrd="0" parTransId="{F842926D-A3B8-A645-B911-85D6AA407F50}" sibTransId="{8A978FBB-53C8-194F-94D2-707DEADBF534}"/>
    <dgm:cxn modelId="{1569F0F2-F6A6-2A4D-961D-10245B9C6B95}" type="presOf" srcId="{F10DE6F6-8C56-5647-8342-C8624296E708}" destId="{DF0CD19D-3566-3D48-AB07-4C3E4204147F}" srcOrd="0" destOrd="0" presId="urn:microsoft.com/office/officeart/2005/8/layout/hProcess6"/>
    <dgm:cxn modelId="{B8CD11E7-E910-C94F-82B4-1083C9BEC90A}" srcId="{F10DE6F6-8C56-5647-8342-C8624296E708}" destId="{8D591EF5-8D30-E944-BDF6-2DD9B275D811}" srcOrd="1" destOrd="0" parTransId="{E3B30985-C2B5-A749-A16E-E3D80FEA2D8C}" sibTransId="{DF01F3BA-8268-5D46-99AC-E164BA2D83C5}"/>
    <dgm:cxn modelId="{BAD9223E-D577-D442-B5AA-3D4147261A18}" type="presOf" srcId="{148E1047-7A65-0C40-BF4A-D980277EE099}" destId="{2774A33F-4B5A-6D40-9269-0FF9357EC6FF}" srcOrd="0" destOrd="0" presId="urn:microsoft.com/office/officeart/2005/8/layout/hProcess6"/>
    <dgm:cxn modelId="{268913F7-653E-CD41-B7D3-84C90209DB12}" srcId="{8D591EF5-8D30-E944-BDF6-2DD9B275D811}" destId="{148E1047-7A65-0C40-BF4A-D980277EE099}" srcOrd="0" destOrd="0" parTransId="{03BF12CD-53F9-7E4C-9ABF-F5A395E480D7}" sibTransId="{1971E9B6-362B-9D43-907A-0806FA177E72}"/>
    <dgm:cxn modelId="{8001958B-6F58-4E4D-959D-DDCD7B6C407F}" type="presOf" srcId="{E07A8972-24B8-D54C-89BF-4F36ED2B0DA2}" destId="{512238F1-CDE8-6E46-BBEC-894A6764D8A3}" srcOrd="0" destOrd="0" presId="urn:microsoft.com/office/officeart/2005/8/layout/hProcess6"/>
    <dgm:cxn modelId="{61F6C2A3-E6A0-8041-ACEE-6E31B2B6253C}" type="presOf" srcId="{0D830686-59AE-4344-9F04-7CD46F1912E9}" destId="{4D603DF1-FB4A-8044-8433-5011AEB87104}" srcOrd="0" destOrd="0" presId="urn:microsoft.com/office/officeart/2005/8/layout/hProcess6"/>
    <dgm:cxn modelId="{BC3AD42F-1376-6047-9102-2DC5A1E9CDEE}" type="presOf" srcId="{7895A515-683E-F546-BCE7-A89000CD8F23}" destId="{C7043712-8B00-9943-A5CD-9CB0F8B418C4}" srcOrd="0" destOrd="0" presId="urn:microsoft.com/office/officeart/2005/8/layout/hProcess6"/>
    <dgm:cxn modelId="{54C4FA1E-A0A4-4B49-ABAC-CCC0BB964E06}" type="presOf" srcId="{8D591EF5-8D30-E944-BDF6-2DD9B275D811}" destId="{21C27826-92D4-6244-A5A1-F569B967F36D}" srcOrd="0" destOrd="0" presId="urn:microsoft.com/office/officeart/2005/8/layout/hProcess6"/>
    <dgm:cxn modelId="{A741F911-4889-6D4B-B965-C8A0C6BEC9AD}" type="presOf" srcId="{A96F0EC5-008E-8144-9BBD-1A40C9201CB0}" destId="{F75952B2-9377-A24E-88AC-A96DC0E831B8}" srcOrd="1" destOrd="0" presId="urn:microsoft.com/office/officeart/2005/8/layout/hProcess6"/>
    <dgm:cxn modelId="{261D95B3-6213-2849-8335-825AEE5719FA}" srcId="{0D830686-59AE-4344-9F04-7CD46F1912E9}" destId="{A96F0EC5-008E-8144-9BBD-1A40C9201CB0}" srcOrd="0" destOrd="0" parTransId="{6A496CA4-BB05-B043-9EAB-F85992C33824}" sibTransId="{BFCA5518-BBC2-794B-8926-D1D5E5AEFCE7}"/>
    <dgm:cxn modelId="{7E3CF129-862A-0D44-905A-94D6D83BC975}" srcId="{F10DE6F6-8C56-5647-8342-C8624296E708}" destId="{0D830686-59AE-4344-9F04-7CD46F1912E9}" srcOrd="0" destOrd="0" parTransId="{B806FC75-FD1E-ED43-8009-2F6753F96EAA}" sibTransId="{E075C1A0-9C25-2549-A434-8FBB16D2FD50}"/>
    <dgm:cxn modelId="{D2777D76-F588-8E43-9B54-3CAF545FC590}" type="presOf" srcId="{7895A515-683E-F546-BCE7-A89000CD8F23}" destId="{E283FADA-3522-6E46-BC21-B6FAC3E1B620}" srcOrd="1" destOrd="0" presId="urn:microsoft.com/office/officeart/2005/8/layout/hProcess6"/>
    <dgm:cxn modelId="{18E0B4A4-1CC8-6D41-92A2-A232635634A1}" type="presParOf" srcId="{DF0CD19D-3566-3D48-AB07-4C3E4204147F}" destId="{4860F91F-26AB-FB4B-9979-149B6392A3E4}" srcOrd="0" destOrd="0" presId="urn:microsoft.com/office/officeart/2005/8/layout/hProcess6"/>
    <dgm:cxn modelId="{497EBA5A-D412-024A-B1F6-20D6B9C045F4}" type="presParOf" srcId="{4860F91F-26AB-FB4B-9979-149B6392A3E4}" destId="{857843AD-F7C4-7B4B-A136-B059440D45A0}" srcOrd="0" destOrd="0" presId="urn:microsoft.com/office/officeart/2005/8/layout/hProcess6"/>
    <dgm:cxn modelId="{FF86810A-E95D-C542-82EF-4975EEDD9958}" type="presParOf" srcId="{4860F91F-26AB-FB4B-9979-149B6392A3E4}" destId="{4CB80D66-7DF0-CB42-8478-758C350435E6}" srcOrd="1" destOrd="0" presId="urn:microsoft.com/office/officeart/2005/8/layout/hProcess6"/>
    <dgm:cxn modelId="{0C0B71C5-DD1F-EF46-9394-86E2EF5FDDBC}" type="presParOf" srcId="{4860F91F-26AB-FB4B-9979-149B6392A3E4}" destId="{F75952B2-9377-A24E-88AC-A96DC0E831B8}" srcOrd="2" destOrd="0" presId="urn:microsoft.com/office/officeart/2005/8/layout/hProcess6"/>
    <dgm:cxn modelId="{D6E3ECC6-EBFB-B541-8D6D-E091AC5D46F5}" type="presParOf" srcId="{4860F91F-26AB-FB4B-9979-149B6392A3E4}" destId="{4D603DF1-FB4A-8044-8433-5011AEB87104}" srcOrd="3" destOrd="0" presId="urn:microsoft.com/office/officeart/2005/8/layout/hProcess6"/>
    <dgm:cxn modelId="{DC55F2BC-3608-7946-B374-F8CCD4701BAB}" type="presParOf" srcId="{DF0CD19D-3566-3D48-AB07-4C3E4204147F}" destId="{5106B4BE-62FF-0548-8DF0-95592706B24F}" srcOrd="1" destOrd="0" presId="urn:microsoft.com/office/officeart/2005/8/layout/hProcess6"/>
    <dgm:cxn modelId="{4BD5C4CB-DC76-BA4D-B9F6-16711412300C}" type="presParOf" srcId="{DF0CD19D-3566-3D48-AB07-4C3E4204147F}" destId="{C805A4D7-0595-F14A-994B-AFC1C5BFCEF1}" srcOrd="2" destOrd="0" presId="urn:microsoft.com/office/officeart/2005/8/layout/hProcess6"/>
    <dgm:cxn modelId="{ACD55EDD-45AF-2F4B-B5AA-DEA0AEBE3E84}" type="presParOf" srcId="{C805A4D7-0595-F14A-994B-AFC1C5BFCEF1}" destId="{F92870CF-23E5-5B42-9767-43CCAFD7F71A}" srcOrd="0" destOrd="0" presId="urn:microsoft.com/office/officeart/2005/8/layout/hProcess6"/>
    <dgm:cxn modelId="{C0F8600F-EF27-E047-8AD0-A6DD49487EE7}" type="presParOf" srcId="{C805A4D7-0595-F14A-994B-AFC1C5BFCEF1}" destId="{2774A33F-4B5A-6D40-9269-0FF9357EC6FF}" srcOrd="1" destOrd="0" presId="urn:microsoft.com/office/officeart/2005/8/layout/hProcess6"/>
    <dgm:cxn modelId="{8D44778E-7E96-9D4B-BD1C-11407F1310F9}" type="presParOf" srcId="{C805A4D7-0595-F14A-994B-AFC1C5BFCEF1}" destId="{EB500916-E34D-0445-95E5-8BD250B91E03}" srcOrd="2" destOrd="0" presId="urn:microsoft.com/office/officeart/2005/8/layout/hProcess6"/>
    <dgm:cxn modelId="{73AB3827-B2D2-1F44-A795-D3EA5CEF0AAD}" type="presParOf" srcId="{C805A4D7-0595-F14A-994B-AFC1C5BFCEF1}" destId="{21C27826-92D4-6244-A5A1-F569B967F36D}" srcOrd="3" destOrd="0" presId="urn:microsoft.com/office/officeart/2005/8/layout/hProcess6"/>
    <dgm:cxn modelId="{4A5B1005-191D-9E44-B2B2-2B5FD887044C}" type="presParOf" srcId="{DF0CD19D-3566-3D48-AB07-4C3E4204147F}" destId="{09D2F781-0C06-BF40-9FF0-30BCED0F1B8C}" srcOrd="3" destOrd="0" presId="urn:microsoft.com/office/officeart/2005/8/layout/hProcess6"/>
    <dgm:cxn modelId="{BF53538D-8E59-C346-855C-9021A0D71E1C}" type="presParOf" srcId="{DF0CD19D-3566-3D48-AB07-4C3E4204147F}" destId="{15548C49-752B-BB4F-9100-D07E92436E7C}" srcOrd="4" destOrd="0" presId="urn:microsoft.com/office/officeart/2005/8/layout/hProcess6"/>
    <dgm:cxn modelId="{457F70A6-5B82-9C4D-B410-0682741602F7}" type="presParOf" srcId="{15548C49-752B-BB4F-9100-D07E92436E7C}" destId="{4BC63EA5-B40D-6543-AE7F-4568B8858E7B}" srcOrd="0" destOrd="0" presId="urn:microsoft.com/office/officeart/2005/8/layout/hProcess6"/>
    <dgm:cxn modelId="{8B3B7942-D6CB-6042-A293-549E145DF3C1}" type="presParOf" srcId="{15548C49-752B-BB4F-9100-D07E92436E7C}" destId="{C7043712-8B00-9943-A5CD-9CB0F8B418C4}" srcOrd="1" destOrd="0" presId="urn:microsoft.com/office/officeart/2005/8/layout/hProcess6"/>
    <dgm:cxn modelId="{19136C0B-29D2-A248-8CEF-0DCE6C928BD3}" type="presParOf" srcId="{15548C49-752B-BB4F-9100-D07E92436E7C}" destId="{E283FADA-3522-6E46-BC21-B6FAC3E1B620}" srcOrd="2" destOrd="0" presId="urn:microsoft.com/office/officeart/2005/8/layout/hProcess6"/>
    <dgm:cxn modelId="{BA8C8A99-E0C5-0C4A-BAE9-A10DDB300644}" type="presParOf" srcId="{15548C49-752B-BB4F-9100-D07E92436E7C}" destId="{512238F1-CDE8-6E46-BBEC-894A6764D8A3}"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06929-9C01-E845-A7F0-5933B22B7EFA}" type="doc">
      <dgm:prSet loTypeId="urn:microsoft.com/office/officeart/2005/8/layout/hierarchy3" loCatId="" qsTypeId="urn:microsoft.com/office/officeart/2005/8/quickstyle/simple4" qsCatId="simple" csTypeId="urn:microsoft.com/office/officeart/2005/8/colors/accent1_2" csCatId="accent1" phldr="0"/>
      <dgm:spPr/>
      <dgm:t>
        <a:bodyPr/>
        <a:lstStyle/>
        <a:p>
          <a:endParaRPr lang="en-US"/>
        </a:p>
      </dgm:t>
    </dgm:pt>
    <dgm:pt modelId="{8D409179-8611-DA4B-B6F7-89E56A531490}" type="pres">
      <dgm:prSet presAssocID="{C2306929-9C01-E845-A7F0-5933B22B7EFA}" presName="diagram" presStyleCnt="0">
        <dgm:presLayoutVars>
          <dgm:chPref val="1"/>
          <dgm:dir/>
          <dgm:animOne val="branch"/>
          <dgm:animLvl val="lvl"/>
          <dgm:resizeHandles/>
        </dgm:presLayoutVars>
      </dgm:prSet>
      <dgm:spPr/>
      <dgm:t>
        <a:bodyPr/>
        <a:lstStyle/>
        <a:p>
          <a:endParaRPr lang="en-US"/>
        </a:p>
      </dgm:t>
    </dgm:pt>
  </dgm:ptLst>
  <dgm:cxnLst>
    <dgm:cxn modelId="{5DC22906-82C4-D24F-9763-81A98785847A}" type="presOf" srcId="{C2306929-9C01-E845-A7F0-5933B22B7EFA}" destId="{8D409179-8611-DA4B-B6F7-89E56A531490}"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34CF6-E0BF-2F46-A040-2A216664E9D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EF3AF00A-4FB7-DF44-AABD-A36556910E1E}">
      <dgm:prSet phldrT="[Text]"/>
      <dgm:spPr>
        <a:ln w="9525" cmpd="sng">
          <a:solidFill>
            <a:schemeClr val="accent1"/>
          </a:solidFill>
        </a:ln>
      </dgm:spPr>
      <dgm:t>
        <a:bodyPr/>
        <a:lstStyle/>
        <a:p>
          <a:r>
            <a:rPr lang="en-US" dirty="0" smtClean="0">
              <a:solidFill>
                <a:schemeClr val="bg2"/>
              </a:solidFill>
              <a:latin typeface="Gill Sans"/>
              <a:cs typeface="Gill Sans"/>
            </a:rPr>
            <a:t>Architectural Patterns</a:t>
          </a:r>
          <a:endParaRPr lang="en-US" dirty="0">
            <a:solidFill>
              <a:schemeClr val="bg2"/>
            </a:solidFill>
            <a:latin typeface="Gill Sans"/>
            <a:cs typeface="Gill Sans"/>
          </a:endParaRPr>
        </a:p>
      </dgm:t>
    </dgm:pt>
    <dgm:pt modelId="{C49ECE88-9DF2-CF46-80BC-EFFF03F61689}" type="parTrans" cxnId="{18E78B99-725E-2D4E-A317-C0BAB56D8C33}">
      <dgm:prSet/>
      <dgm:spPr/>
      <dgm:t>
        <a:bodyPr/>
        <a:lstStyle/>
        <a:p>
          <a:endParaRPr lang="en-US">
            <a:solidFill>
              <a:schemeClr val="tx1">
                <a:lumMod val="65000"/>
                <a:lumOff val="35000"/>
              </a:schemeClr>
            </a:solidFill>
            <a:latin typeface="Gill Sans"/>
            <a:cs typeface="Gill Sans"/>
          </a:endParaRPr>
        </a:p>
      </dgm:t>
    </dgm:pt>
    <dgm:pt modelId="{C5D06FD1-A6BF-214E-9075-2D9D9AE7836C}" type="sibTrans" cxnId="{18E78B99-725E-2D4E-A317-C0BAB56D8C33}">
      <dgm:prSet/>
      <dgm:spPr/>
      <dgm:t>
        <a:bodyPr/>
        <a:lstStyle/>
        <a:p>
          <a:endParaRPr lang="en-US">
            <a:solidFill>
              <a:schemeClr val="tx1">
                <a:lumMod val="65000"/>
                <a:lumOff val="35000"/>
              </a:schemeClr>
            </a:solidFill>
            <a:latin typeface="Gill Sans"/>
            <a:cs typeface="Gill Sans"/>
          </a:endParaRPr>
        </a:p>
      </dgm:t>
    </dgm:pt>
    <dgm:pt modelId="{15415347-2186-4847-BCDF-7887DF243E15}">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Real-time Streaming</a:t>
          </a:r>
          <a:endParaRPr lang="en-US" sz="1600" dirty="0">
            <a:solidFill>
              <a:schemeClr val="tx1">
                <a:lumMod val="65000"/>
                <a:lumOff val="35000"/>
              </a:schemeClr>
            </a:solidFill>
            <a:latin typeface="Gill Sans"/>
            <a:cs typeface="Gill Sans"/>
          </a:endParaRPr>
        </a:p>
      </dgm:t>
    </dgm:pt>
    <dgm:pt modelId="{9813DD47-A787-CF42-9D34-36AAA169301D}" type="parTrans" cxnId="{B14BCFBB-A78F-1940-832A-8A370C870619}">
      <dgm:prSet/>
      <dgm:spPr/>
      <dgm:t>
        <a:bodyPr/>
        <a:lstStyle/>
        <a:p>
          <a:endParaRPr lang="en-US">
            <a:solidFill>
              <a:schemeClr val="tx1">
                <a:lumMod val="65000"/>
                <a:lumOff val="35000"/>
              </a:schemeClr>
            </a:solidFill>
            <a:latin typeface="Gill Sans"/>
            <a:cs typeface="Gill Sans"/>
          </a:endParaRPr>
        </a:p>
      </dgm:t>
    </dgm:pt>
    <dgm:pt modelId="{A73CC74D-1449-5648-9253-4D8E174DCC5E}" type="sibTrans" cxnId="{B14BCFBB-A78F-1940-832A-8A370C870619}">
      <dgm:prSet/>
      <dgm:spPr/>
      <dgm:t>
        <a:bodyPr/>
        <a:lstStyle/>
        <a:p>
          <a:endParaRPr lang="en-US">
            <a:solidFill>
              <a:schemeClr val="tx1">
                <a:lumMod val="65000"/>
                <a:lumOff val="35000"/>
              </a:schemeClr>
            </a:solidFill>
            <a:latin typeface="Gill Sans"/>
            <a:cs typeface="Gill Sans"/>
          </a:endParaRPr>
        </a:p>
      </dgm:t>
    </dgm:pt>
    <dgm:pt modelId="{A73C5B99-8B2C-8343-933B-6C44C33358C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Near-real-time Streaming</a:t>
          </a:r>
          <a:endParaRPr lang="en-US" sz="1600" dirty="0">
            <a:solidFill>
              <a:schemeClr val="tx1">
                <a:lumMod val="65000"/>
                <a:lumOff val="35000"/>
              </a:schemeClr>
            </a:solidFill>
            <a:latin typeface="Gill Sans"/>
            <a:cs typeface="Gill Sans"/>
          </a:endParaRPr>
        </a:p>
      </dgm:t>
    </dgm:pt>
    <dgm:pt modelId="{33AC26A8-0468-0C43-8254-1111AED61B2E}" type="parTrans" cxnId="{0C92825B-0095-CB40-971D-603A4E32ECD8}">
      <dgm:prSet/>
      <dgm:spPr/>
      <dgm:t>
        <a:bodyPr/>
        <a:lstStyle/>
        <a:p>
          <a:endParaRPr lang="en-US">
            <a:solidFill>
              <a:schemeClr val="tx1">
                <a:lumMod val="65000"/>
                <a:lumOff val="35000"/>
              </a:schemeClr>
            </a:solidFill>
            <a:latin typeface="Gill Sans"/>
            <a:cs typeface="Gill Sans"/>
          </a:endParaRPr>
        </a:p>
      </dgm:t>
    </dgm:pt>
    <dgm:pt modelId="{395ED6CD-A3F1-3040-AF94-DC08433949BC}" type="sibTrans" cxnId="{0C92825B-0095-CB40-971D-603A4E32ECD8}">
      <dgm:prSet/>
      <dgm:spPr/>
      <dgm:t>
        <a:bodyPr/>
        <a:lstStyle/>
        <a:p>
          <a:endParaRPr lang="en-US">
            <a:solidFill>
              <a:schemeClr val="tx1">
                <a:lumMod val="65000"/>
                <a:lumOff val="35000"/>
              </a:schemeClr>
            </a:solidFill>
            <a:latin typeface="Gill Sans"/>
            <a:cs typeface="Gill Sans"/>
          </a:endParaRPr>
        </a:p>
      </dgm:t>
    </dgm:pt>
    <dgm:pt modelId="{E2C68B23-3006-FE49-862E-5E7559CAB986}">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Lambda Architecture</a:t>
          </a:r>
          <a:endParaRPr lang="en-US" sz="1600" dirty="0">
            <a:solidFill>
              <a:schemeClr val="tx1">
                <a:lumMod val="65000"/>
                <a:lumOff val="35000"/>
              </a:schemeClr>
            </a:solidFill>
            <a:latin typeface="Gill Sans"/>
            <a:cs typeface="Gill Sans"/>
          </a:endParaRPr>
        </a:p>
      </dgm:t>
    </dgm:pt>
    <dgm:pt modelId="{893AED74-1D45-9445-B15A-94D73874A2AB}" type="parTrans" cxnId="{0F489AF5-434B-3F46-8B35-4EC3C7C2E53C}">
      <dgm:prSet/>
      <dgm:spPr/>
      <dgm:t>
        <a:bodyPr/>
        <a:lstStyle/>
        <a:p>
          <a:endParaRPr lang="en-US">
            <a:solidFill>
              <a:schemeClr val="tx1">
                <a:lumMod val="65000"/>
                <a:lumOff val="35000"/>
              </a:schemeClr>
            </a:solidFill>
            <a:latin typeface="Gill Sans"/>
            <a:cs typeface="Gill Sans"/>
          </a:endParaRPr>
        </a:p>
      </dgm:t>
    </dgm:pt>
    <dgm:pt modelId="{35C79B51-A795-A44A-A679-F146DF2571C7}" type="sibTrans" cxnId="{0F489AF5-434B-3F46-8B35-4EC3C7C2E53C}">
      <dgm:prSet/>
      <dgm:spPr/>
      <dgm:t>
        <a:bodyPr/>
        <a:lstStyle/>
        <a:p>
          <a:endParaRPr lang="en-US">
            <a:solidFill>
              <a:schemeClr val="tx1">
                <a:lumMod val="65000"/>
                <a:lumOff val="35000"/>
              </a:schemeClr>
            </a:solidFill>
            <a:latin typeface="Gill Sans"/>
            <a:cs typeface="Gill Sans"/>
          </a:endParaRPr>
        </a:p>
      </dgm:t>
    </dgm:pt>
    <dgm:pt modelId="{1576D0EC-7E24-C44B-ACCC-69385FD4B854}">
      <dgm:prSet phldrT="[Text]"/>
      <dgm:spPr>
        <a:ln w="9525" cmpd="sng">
          <a:solidFill>
            <a:schemeClr val="accent1"/>
          </a:solidFill>
        </a:ln>
      </dgm:spPr>
      <dgm:t>
        <a:bodyPr/>
        <a:lstStyle/>
        <a:p>
          <a:r>
            <a:rPr lang="en-US" dirty="0" smtClean="0">
              <a:solidFill>
                <a:srgbClr val="FFFFFF"/>
              </a:solidFill>
              <a:latin typeface="Gill Sans"/>
              <a:cs typeface="Gill Sans"/>
            </a:rPr>
            <a:t>Functional Patterns</a:t>
          </a:r>
          <a:endParaRPr lang="en-US" dirty="0">
            <a:solidFill>
              <a:srgbClr val="FFFFFF"/>
            </a:solidFill>
            <a:latin typeface="Gill Sans"/>
            <a:cs typeface="Gill Sans"/>
          </a:endParaRPr>
        </a:p>
      </dgm:t>
    </dgm:pt>
    <dgm:pt modelId="{F563C337-84F9-214C-A73C-12491EDA4628}" type="parTrans" cxnId="{5C4622CE-F783-B741-ABF1-B1D9B40ED3E8}">
      <dgm:prSet/>
      <dgm:spPr/>
      <dgm:t>
        <a:bodyPr/>
        <a:lstStyle/>
        <a:p>
          <a:endParaRPr lang="en-US">
            <a:solidFill>
              <a:schemeClr val="tx1">
                <a:lumMod val="65000"/>
                <a:lumOff val="35000"/>
              </a:schemeClr>
            </a:solidFill>
            <a:latin typeface="Gill Sans"/>
            <a:cs typeface="Gill Sans"/>
          </a:endParaRPr>
        </a:p>
      </dgm:t>
    </dgm:pt>
    <dgm:pt modelId="{69D181ED-64CE-F147-B121-E60D49A3EFB4}" type="sibTrans" cxnId="{5C4622CE-F783-B741-ABF1-B1D9B40ED3E8}">
      <dgm:prSet/>
      <dgm:spPr/>
      <dgm:t>
        <a:bodyPr/>
        <a:lstStyle/>
        <a:p>
          <a:endParaRPr lang="en-US">
            <a:solidFill>
              <a:schemeClr val="tx1">
                <a:lumMod val="65000"/>
                <a:lumOff val="35000"/>
              </a:schemeClr>
            </a:solidFill>
            <a:latin typeface="Gill Sans"/>
            <a:cs typeface="Gill Sans"/>
          </a:endParaRPr>
        </a:p>
      </dgm:t>
    </dgm:pt>
    <dgm:pt modelId="{B91F6B23-8FAF-184E-BB47-91CDE473D437}">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Stream Joins</a:t>
          </a:r>
          <a:endParaRPr lang="en-US" sz="1600" dirty="0">
            <a:solidFill>
              <a:schemeClr val="tx1">
                <a:lumMod val="65000"/>
                <a:lumOff val="35000"/>
              </a:schemeClr>
            </a:solidFill>
            <a:latin typeface="Gill Sans"/>
            <a:cs typeface="Gill Sans"/>
          </a:endParaRPr>
        </a:p>
      </dgm:t>
    </dgm:pt>
    <dgm:pt modelId="{BF78D81B-8C15-584B-8BEA-5BEF2654D1E1}" type="parTrans" cxnId="{BDB0B5C9-0B44-A647-8518-6695903F6966}">
      <dgm:prSet/>
      <dgm:spPr/>
      <dgm:t>
        <a:bodyPr/>
        <a:lstStyle/>
        <a:p>
          <a:endParaRPr lang="en-US">
            <a:solidFill>
              <a:schemeClr val="tx1">
                <a:lumMod val="65000"/>
                <a:lumOff val="35000"/>
              </a:schemeClr>
            </a:solidFill>
            <a:latin typeface="Gill Sans"/>
            <a:cs typeface="Gill Sans"/>
          </a:endParaRPr>
        </a:p>
      </dgm:t>
    </dgm:pt>
    <dgm:pt modelId="{56710905-D714-3041-835A-3B72C3E84A6B}" type="sibTrans" cxnId="{BDB0B5C9-0B44-A647-8518-6695903F6966}">
      <dgm:prSet/>
      <dgm:spPr/>
      <dgm:t>
        <a:bodyPr/>
        <a:lstStyle/>
        <a:p>
          <a:endParaRPr lang="en-US">
            <a:solidFill>
              <a:schemeClr val="tx1">
                <a:lumMod val="65000"/>
                <a:lumOff val="35000"/>
              </a:schemeClr>
            </a:solidFill>
            <a:latin typeface="Gill Sans"/>
            <a:cs typeface="Gill Sans"/>
          </a:endParaRPr>
        </a:p>
      </dgm:t>
    </dgm:pt>
    <dgm:pt modelId="{FF64E5F9-218D-2547-8CFE-0080310FD8F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Top N (Trending)</a:t>
          </a:r>
          <a:endParaRPr lang="en-US" sz="1600" dirty="0">
            <a:solidFill>
              <a:schemeClr val="tx1">
                <a:lumMod val="65000"/>
                <a:lumOff val="35000"/>
              </a:schemeClr>
            </a:solidFill>
            <a:latin typeface="Gill Sans"/>
            <a:cs typeface="Gill Sans"/>
          </a:endParaRPr>
        </a:p>
      </dgm:t>
    </dgm:pt>
    <dgm:pt modelId="{246A7FCC-3A18-D044-9F2A-E00AADE03881}" type="parTrans" cxnId="{6708708B-B79A-6D45-8C63-BD0E3A01FFB7}">
      <dgm:prSet/>
      <dgm:spPr/>
      <dgm:t>
        <a:bodyPr/>
        <a:lstStyle/>
        <a:p>
          <a:endParaRPr lang="en-US">
            <a:solidFill>
              <a:schemeClr val="tx1">
                <a:lumMod val="65000"/>
                <a:lumOff val="35000"/>
              </a:schemeClr>
            </a:solidFill>
            <a:latin typeface="Gill Sans"/>
            <a:cs typeface="Gill Sans"/>
          </a:endParaRPr>
        </a:p>
      </dgm:t>
    </dgm:pt>
    <dgm:pt modelId="{456D72D6-1BD6-F64F-A3DE-42695944C25E}" type="sibTrans" cxnId="{6708708B-B79A-6D45-8C63-BD0E3A01FFB7}">
      <dgm:prSet/>
      <dgm:spPr/>
      <dgm:t>
        <a:bodyPr/>
        <a:lstStyle/>
        <a:p>
          <a:endParaRPr lang="en-US">
            <a:solidFill>
              <a:schemeClr val="tx1">
                <a:lumMod val="65000"/>
                <a:lumOff val="35000"/>
              </a:schemeClr>
            </a:solidFill>
            <a:latin typeface="Gill Sans"/>
            <a:cs typeface="Gill Sans"/>
          </a:endParaRPr>
        </a:p>
      </dgm:t>
    </dgm:pt>
    <dgm:pt modelId="{DA51653B-BD94-474E-93F5-DD331A4B2B37}">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Rolling Windows</a:t>
          </a:r>
          <a:endParaRPr lang="en-US" sz="1600" dirty="0">
            <a:solidFill>
              <a:schemeClr val="tx1">
                <a:lumMod val="65000"/>
                <a:lumOff val="35000"/>
              </a:schemeClr>
            </a:solidFill>
            <a:latin typeface="Gill Sans"/>
            <a:cs typeface="Gill Sans"/>
          </a:endParaRPr>
        </a:p>
      </dgm:t>
    </dgm:pt>
    <dgm:pt modelId="{A07D20CB-A224-EB42-9603-D2D4F8675969}" type="parTrans" cxnId="{5493A8E0-C48F-6F40-AA45-6865162A8C46}">
      <dgm:prSet/>
      <dgm:spPr/>
      <dgm:t>
        <a:bodyPr/>
        <a:lstStyle/>
        <a:p>
          <a:endParaRPr lang="en-US">
            <a:solidFill>
              <a:schemeClr val="tx1">
                <a:lumMod val="65000"/>
                <a:lumOff val="35000"/>
              </a:schemeClr>
            </a:solidFill>
            <a:latin typeface="Gill Sans"/>
            <a:cs typeface="Gill Sans"/>
          </a:endParaRPr>
        </a:p>
      </dgm:t>
    </dgm:pt>
    <dgm:pt modelId="{FDC45CE2-0592-F54D-A466-5D80D96CEF52}" type="sibTrans" cxnId="{5493A8E0-C48F-6F40-AA45-6865162A8C46}">
      <dgm:prSet/>
      <dgm:spPr/>
      <dgm:t>
        <a:bodyPr/>
        <a:lstStyle/>
        <a:p>
          <a:endParaRPr lang="en-US">
            <a:solidFill>
              <a:schemeClr val="tx1">
                <a:lumMod val="65000"/>
                <a:lumOff val="35000"/>
              </a:schemeClr>
            </a:solidFill>
            <a:latin typeface="Gill Sans"/>
            <a:cs typeface="Gill Sans"/>
          </a:endParaRPr>
        </a:p>
      </dgm:t>
    </dgm:pt>
    <dgm:pt modelId="{3F6010EA-40F7-9543-AD68-7E4E379C64BD}">
      <dgm:prSet phldrT="[Text]"/>
      <dgm:spPr>
        <a:ln w="9525" cmpd="sng">
          <a:solidFill>
            <a:schemeClr val="accent1"/>
          </a:solidFill>
        </a:ln>
      </dgm:spPr>
      <dgm:t>
        <a:bodyPr/>
        <a:lstStyle/>
        <a:p>
          <a:r>
            <a:rPr lang="en-US" dirty="0" smtClean="0">
              <a:solidFill>
                <a:srgbClr val="FFFFFF"/>
              </a:solidFill>
              <a:latin typeface="Gill Sans"/>
              <a:cs typeface="Gill Sans"/>
            </a:rPr>
            <a:t>Data Management Patterns</a:t>
          </a:r>
          <a:endParaRPr lang="en-US" dirty="0">
            <a:solidFill>
              <a:srgbClr val="FFFFFF"/>
            </a:solidFill>
            <a:latin typeface="Gill Sans"/>
            <a:cs typeface="Gill Sans"/>
          </a:endParaRPr>
        </a:p>
      </dgm:t>
    </dgm:pt>
    <dgm:pt modelId="{5094667A-1427-8841-A48A-4278D305E0C8}" type="parTrans" cxnId="{FA5B8D11-E411-1C4F-9C5C-D7FC16B46946}">
      <dgm:prSet/>
      <dgm:spPr/>
      <dgm:t>
        <a:bodyPr/>
        <a:lstStyle/>
        <a:p>
          <a:endParaRPr lang="en-US">
            <a:solidFill>
              <a:schemeClr val="tx1">
                <a:lumMod val="65000"/>
                <a:lumOff val="35000"/>
              </a:schemeClr>
            </a:solidFill>
            <a:latin typeface="Gill Sans"/>
            <a:cs typeface="Gill Sans"/>
          </a:endParaRPr>
        </a:p>
      </dgm:t>
    </dgm:pt>
    <dgm:pt modelId="{40B32698-EE73-0749-8245-9D9D5A45162F}" type="sibTrans" cxnId="{FA5B8D11-E411-1C4F-9C5C-D7FC16B46946}">
      <dgm:prSet/>
      <dgm:spPr/>
      <dgm:t>
        <a:bodyPr/>
        <a:lstStyle/>
        <a:p>
          <a:endParaRPr lang="en-US">
            <a:solidFill>
              <a:schemeClr val="tx1">
                <a:lumMod val="65000"/>
                <a:lumOff val="35000"/>
              </a:schemeClr>
            </a:solidFill>
            <a:latin typeface="Gill Sans"/>
            <a:cs typeface="Gill Sans"/>
          </a:endParaRPr>
        </a:p>
      </dgm:t>
    </dgm:pt>
    <dgm:pt modelId="{9C496854-BAA7-5245-9E7E-EDDDE55B986F}">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External Lookup</a:t>
          </a:r>
          <a:endParaRPr lang="en-US" sz="1600" dirty="0">
            <a:solidFill>
              <a:schemeClr val="tx1">
                <a:lumMod val="65000"/>
                <a:lumOff val="35000"/>
              </a:schemeClr>
            </a:solidFill>
            <a:latin typeface="Gill Sans"/>
            <a:cs typeface="Gill Sans"/>
          </a:endParaRPr>
        </a:p>
      </dgm:t>
    </dgm:pt>
    <dgm:pt modelId="{A8F47548-B22C-D843-8A58-AA0726D51A49}" type="parTrans" cxnId="{CA260358-6A98-B745-92F0-5BB1E2862E63}">
      <dgm:prSet/>
      <dgm:spPr/>
      <dgm:t>
        <a:bodyPr/>
        <a:lstStyle/>
        <a:p>
          <a:endParaRPr lang="en-US">
            <a:solidFill>
              <a:schemeClr val="tx1">
                <a:lumMod val="65000"/>
                <a:lumOff val="35000"/>
              </a:schemeClr>
            </a:solidFill>
            <a:latin typeface="Gill Sans"/>
            <a:cs typeface="Gill Sans"/>
          </a:endParaRPr>
        </a:p>
      </dgm:t>
    </dgm:pt>
    <dgm:pt modelId="{1B9354FB-8860-3746-ABD0-A7E9FE0EF7AA}" type="sibTrans" cxnId="{CA260358-6A98-B745-92F0-5BB1E2862E63}">
      <dgm:prSet/>
      <dgm:spPr/>
      <dgm:t>
        <a:bodyPr/>
        <a:lstStyle/>
        <a:p>
          <a:endParaRPr lang="en-US">
            <a:solidFill>
              <a:schemeClr val="tx1">
                <a:lumMod val="65000"/>
                <a:lumOff val="35000"/>
              </a:schemeClr>
            </a:solidFill>
            <a:latin typeface="Gill Sans"/>
            <a:cs typeface="Gill Sans"/>
          </a:endParaRPr>
        </a:p>
      </dgm:t>
    </dgm:pt>
    <dgm:pt modelId="{4BC17886-2614-654F-BB45-F68E6125A3A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Responsive Shuffling</a:t>
          </a:r>
          <a:endParaRPr lang="en-US" sz="1600" dirty="0">
            <a:solidFill>
              <a:schemeClr val="tx1">
                <a:lumMod val="65000"/>
                <a:lumOff val="35000"/>
              </a:schemeClr>
            </a:solidFill>
            <a:latin typeface="Gill Sans"/>
            <a:cs typeface="Gill Sans"/>
          </a:endParaRPr>
        </a:p>
      </dgm:t>
    </dgm:pt>
    <dgm:pt modelId="{20B56260-1D47-744D-A8C9-58A161B73F96}" type="parTrans" cxnId="{37068696-B713-6E41-9F11-1811FC5DAE2A}">
      <dgm:prSet/>
      <dgm:spPr/>
      <dgm:t>
        <a:bodyPr/>
        <a:lstStyle/>
        <a:p>
          <a:endParaRPr lang="en-US">
            <a:solidFill>
              <a:schemeClr val="tx1">
                <a:lumMod val="65000"/>
                <a:lumOff val="35000"/>
              </a:schemeClr>
            </a:solidFill>
            <a:latin typeface="Gill Sans"/>
            <a:cs typeface="Gill Sans"/>
          </a:endParaRPr>
        </a:p>
      </dgm:t>
    </dgm:pt>
    <dgm:pt modelId="{B310D6FE-6B6E-3F46-869A-7BD2CE8303E7}" type="sibTrans" cxnId="{37068696-B713-6E41-9F11-1811FC5DAE2A}">
      <dgm:prSet/>
      <dgm:spPr/>
      <dgm:t>
        <a:bodyPr/>
        <a:lstStyle/>
        <a:p>
          <a:endParaRPr lang="en-US">
            <a:solidFill>
              <a:schemeClr val="tx1">
                <a:lumMod val="65000"/>
                <a:lumOff val="35000"/>
              </a:schemeClr>
            </a:solidFill>
            <a:latin typeface="Gill Sans"/>
            <a:cs typeface="Gill Sans"/>
          </a:endParaRPr>
        </a:p>
      </dgm:t>
    </dgm:pt>
    <dgm:pt modelId="{986E31E2-FD17-E149-9696-AB9B08F33D3B}">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Out-of-Sequence Events</a:t>
          </a:r>
          <a:endParaRPr lang="en-US" sz="1600" dirty="0">
            <a:solidFill>
              <a:schemeClr val="tx1">
                <a:lumMod val="65000"/>
                <a:lumOff val="35000"/>
              </a:schemeClr>
            </a:solidFill>
            <a:latin typeface="Gill Sans"/>
            <a:cs typeface="Gill Sans"/>
          </a:endParaRPr>
        </a:p>
      </dgm:t>
    </dgm:pt>
    <dgm:pt modelId="{7915BD65-BA5D-9141-9EA3-244DDE05A600}" type="parTrans" cxnId="{A7D4478F-91BF-844E-892B-18C1B7AC0904}">
      <dgm:prSet/>
      <dgm:spPr/>
      <dgm:t>
        <a:bodyPr/>
        <a:lstStyle/>
        <a:p>
          <a:endParaRPr lang="en-US">
            <a:solidFill>
              <a:schemeClr val="tx1">
                <a:lumMod val="65000"/>
                <a:lumOff val="35000"/>
              </a:schemeClr>
            </a:solidFill>
            <a:latin typeface="Gill Sans"/>
            <a:cs typeface="Gill Sans"/>
          </a:endParaRPr>
        </a:p>
      </dgm:t>
    </dgm:pt>
    <dgm:pt modelId="{D301126F-39F9-AD47-99D4-EDF5B880477F}" type="sibTrans" cxnId="{A7D4478F-91BF-844E-892B-18C1B7AC0904}">
      <dgm:prSet/>
      <dgm:spPr/>
      <dgm:t>
        <a:bodyPr/>
        <a:lstStyle/>
        <a:p>
          <a:endParaRPr lang="en-US">
            <a:solidFill>
              <a:schemeClr val="tx1">
                <a:lumMod val="65000"/>
                <a:lumOff val="35000"/>
              </a:schemeClr>
            </a:solidFill>
            <a:latin typeface="Gill Sans"/>
            <a:cs typeface="Gill Sans"/>
          </a:endParaRPr>
        </a:p>
      </dgm:t>
    </dgm:pt>
    <dgm:pt modelId="{D9E396DC-FF60-5044-9544-A36F9F9C451F}">
      <dgm:prSet phldrT="[Text]"/>
      <dgm:spPr>
        <a:ln w="9525" cmpd="sng">
          <a:solidFill>
            <a:schemeClr val="accent1"/>
          </a:solidFill>
        </a:ln>
      </dgm:spPr>
      <dgm:t>
        <a:bodyPr/>
        <a:lstStyle/>
        <a:p>
          <a:r>
            <a:rPr lang="en-US" dirty="0" smtClean="0">
              <a:solidFill>
                <a:srgbClr val="FFFFFF"/>
              </a:solidFill>
              <a:latin typeface="Gill Sans"/>
              <a:cs typeface="Gill Sans"/>
            </a:rPr>
            <a:t>Stream Security Patterns</a:t>
          </a:r>
          <a:endParaRPr lang="en-US" dirty="0">
            <a:solidFill>
              <a:srgbClr val="FFFFFF"/>
            </a:solidFill>
            <a:latin typeface="Gill Sans"/>
            <a:cs typeface="Gill Sans"/>
          </a:endParaRPr>
        </a:p>
      </dgm:t>
    </dgm:pt>
    <dgm:pt modelId="{F3EFA444-C814-3D43-9793-180EB28E5347}" type="parTrans" cxnId="{757429DD-914D-0A4B-8BE2-0B21FC530DFD}">
      <dgm:prSet/>
      <dgm:spPr/>
      <dgm:t>
        <a:bodyPr/>
        <a:lstStyle/>
        <a:p>
          <a:endParaRPr lang="en-US">
            <a:solidFill>
              <a:schemeClr val="tx1">
                <a:lumMod val="65000"/>
                <a:lumOff val="35000"/>
              </a:schemeClr>
            </a:solidFill>
            <a:latin typeface="Gill Sans"/>
            <a:cs typeface="Gill Sans"/>
          </a:endParaRPr>
        </a:p>
      </dgm:t>
    </dgm:pt>
    <dgm:pt modelId="{C00BDEFA-18AD-424E-AD97-F2C7F731E22A}" type="sibTrans" cxnId="{757429DD-914D-0A4B-8BE2-0B21FC530DFD}">
      <dgm:prSet/>
      <dgm:spPr/>
      <dgm:t>
        <a:bodyPr/>
        <a:lstStyle/>
        <a:p>
          <a:endParaRPr lang="en-US">
            <a:solidFill>
              <a:schemeClr val="tx1">
                <a:lumMod val="65000"/>
                <a:lumOff val="35000"/>
              </a:schemeClr>
            </a:solidFill>
            <a:latin typeface="Gill Sans"/>
            <a:cs typeface="Gill Sans"/>
          </a:endParaRPr>
        </a:p>
      </dgm:t>
    </dgm:pt>
    <dgm:pt modelId="{D035E9C6-D19A-DF48-BBAD-2E3F99097D0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Kappa Architecture</a:t>
          </a:r>
          <a:endParaRPr lang="en-US" sz="1600" dirty="0">
            <a:solidFill>
              <a:schemeClr val="tx1">
                <a:lumMod val="65000"/>
                <a:lumOff val="35000"/>
              </a:schemeClr>
            </a:solidFill>
            <a:latin typeface="Gill Sans"/>
            <a:cs typeface="Gill Sans"/>
          </a:endParaRPr>
        </a:p>
      </dgm:t>
    </dgm:pt>
    <dgm:pt modelId="{01C7A4AF-AC69-3741-98AF-ECD01803A823}" type="parTrans" cxnId="{B6434961-CDF0-174A-BA75-D25897017760}">
      <dgm:prSet/>
      <dgm:spPr/>
      <dgm:t>
        <a:bodyPr/>
        <a:lstStyle/>
        <a:p>
          <a:endParaRPr lang="en-US"/>
        </a:p>
      </dgm:t>
    </dgm:pt>
    <dgm:pt modelId="{605B33A9-8255-5D41-AF8A-47A932E3F094}" type="sibTrans" cxnId="{B6434961-CDF0-174A-BA75-D25897017760}">
      <dgm:prSet/>
      <dgm:spPr/>
      <dgm:t>
        <a:bodyPr/>
        <a:lstStyle/>
        <a:p>
          <a:endParaRPr lang="en-US"/>
        </a:p>
      </dgm:t>
    </dgm:pt>
    <dgm:pt modelId="{B9D94450-55B1-2840-9667-EABCAA859EB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Message Encryption</a:t>
          </a:r>
          <a:endParaRPr lang="en-US" sz="1600" dirty="0">
            <a:solidFill>
              <a:schemeClr val="tx1">
                <a:lumMod val="65000"/>
                <a:lumOff val="35000"/>
              </a:schemeClr>
            </a:solidFill>
            <a:latin typeface="Gill Sans"/>
            <a:cs typeface="Gill Sans"/>
          </a:endParaRPr>
        </a:p>
      </dgm:t>
    </dgm:pt>
    <dgm:pt modelId="{E1011A24-6BC2-0047-9DDC-3CE0EA820E5E}" type="parTrans" cxnId="{1063FF44-4FEE-6849-A6BA-1CAB303A9212}">
      <dgm:prSet/>
      <dgm:spPr/>
      <dgm:t>
        <a:bodyPr/>
        <a:lstStyle/>
        <a:p>
          <a:endParaRPr lang="en-US"/>
        </a:p>
      </dgm:t>
    </dgm:pt>
    <dgm:pt modelId="{38F9C03A-4055-AD4F-8919-11621171F9E4}" type="sibTrans" cxnId="{1063FF44-4FEE-6849-A6BA-1CAB303A9212}">
      <dgm:prSet/>
      <dgm:spPr/>
      <dgm:t>
        <a:bodyPr/>
        <a:lstStyle/>
        <a:p>
          <a:endParaRPr lang="en-US"/>
        </a:p>
      </dgm:t>
    </dgm:pt>
    <dgm:pt modelId="{6FFBDD26-E108-C640-A21F-CE7EBF68120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Authorized Access</a:t>
          </a:r>
          <a:endParaRPr lang="en-US" sz="1600" dirty="0">
            <a:solidFill>
              <a:schemeClr val="tx1">
                <a:lumMod val="65000"/>
                <a:lumOff val="35000"/>
              </a:schemeClr>
            </a:solidFill>
            <a:latin typeface="Gill Sans"/>
            <a:cs typeface="Gill Sans"/>
          </a:endParaRPr>
        </a:p>
      </dgm:t>
    </dgm:pt>
    <dgm:pt modelId="{AA33E5D9-B6CA-3C43-9790-AFEE718BA61B}" type="parTrans" cxnId="{E3E17A7C-40BF-5045-BD2F-D17CE13C4FCC}">
      <dgm:prSet/>
      <dgm:spPr/>
      <dgm:t>
        <a:bodyPr/>
        <a:lstStyle/>
        <a:p>
          <a:endParaRPr lang="en-US"/>
        </a:p>
      </dgm:t>
    </dgm:pt>
    <dgm:pt modelId="{CF2FAEDF-A3E5-A24A-A167-CFDF0DCBFACA}" type="sibTrans" cxnId="{E3E17A7C-40BF-5045-BD2F-D17CE13C4FCC}">
      <dgm:prSet/>
      <dgm:spPr/>
      <dgm:t>
        <a:bodyPr/>
        <a:lstStyle/>
        <a:p>
          <a:endParaRPr lang="en-US"/>
        </a:p>
      </dgm:t>
    </dgm:pt>
    <dgm:pt modelId="{FC659583-9264-6548-8CCA-8EE8997DE672}">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Secure Cluster Authentication</a:t>
          </a:r>
          <a:endParaRPr lang="en-US" sz="1600" dirty="0">
            <a:solidFill>
              <a:schemeClr val="tx1">
                <a:lumMod val="65000"/>
                <a:lumOff val="35000"/>
              </a:schemeClr>
            </a:solidFill>
            <a:latin typeface="Gill Sans"/>
            <a:cs typeface="Gill Sans"/>
          </a:endParaRPr>
        </a:p>
      </dgm:t>
    </dgm:pt>
    <dgm:pt modelId="{4CDD2957-2C58-0144-9BDC-A495DEA9924A}" type="parTrans" cxnId="{60CFFDF3-70DE-BB47-97D9-CD5B899079D1}">
      <dgm:prSet/>
      <dgm:spPr/>
      <dgm:t>
        <a:bodyPr/>
        <a:lstStyle/>
        <a:p>
          <a:endParaRPr lang="en-US"/>
        </a:p>
      </dgm:t>
    </dgm:pt>
    <dgm:pt modelId="{82862E6B-C481-D54C-9772-2E8903ADDBF2}" type="sibTrans" cxnId="{60CFFDF3-70DE-BB47-97D9-CD5B899079D1}">
      <dgm:prSet/>
      <dgm:spPr/>
      <dgm:t>
        <a:bodyPr/>
        <a:lstStyle/>
        <a:p>
          <a:endParaRPr lang="en-US"/>
        </a:p>
      </dgm:t>
    </dgm:pt>
    <dgm:pt modelId="{2ECACCB8-8927-A241-92EA-BBC4921FD2F6}" type="pres">
      <dgm:prSet presAssocID="{76934CF6-E0BF-2F46-A040-2A216664E9D5}" presName="Name0" presStyleCnt="0">
        <dgm:presLayoutVars>
          <dgm:dir/>
          <dgm:animLvl val="lvl"/>
          <dgm:resizeHandles val="exact"/>
        </dgm:presLayoutVars>
      </dgm:prSet>
      <dgm:spPr/>
      <dgm:t>
        <a:bodyPr/>
        <a:lstStyle/>
        <a:p>
          <a:endParaRPr lang="en-US"/>
        </a:p>
      </dgm:t>
    </dgm:pt>
    <dgm:pt modelId="{02DDA3FA-B985-1F48-84BE-D0AC4998648D}" type="pres">
      <dgm:prSet presAssocID="{EF3AF00A-4FB7-DF44-AABD-A36556910E1E}" presName="composite" presStyleCnt="0"/>
      <dgm:spPr/>
    </dgm:pt>
    <dgm:pt modelId="{4D1E00AE-A8CB-8B43-914F-A69D14B4B0D0}" type="pres">
      <dgm:prSet presAssocID="{EF3AF00A-4FB7-DF44-AABD-A36556910E1E}" presName="parTx" presStyleLbl="alignNode1" presStyleIdx="0" presStyleCnt="4">
        <dgm:presLayoutVars>
          <dgm:chMax val="0"/>
          <dgm:chPref val="0"/>
          <dgm:bulletEnabled val="1"/>
        </dgm:presLayoutVars>
      </dgm:prSet>
      <dgm:spPr/>
      <dgm:t>
        <a:bodyPr/>
        <a:lstStyle/>
        <a:p>
          <a:endParaRPr lang="en-US"/>
        </a:p>
      </dgm:t>
    </dgm:pt>
    <dgm:pt modelId="{1BE7371F-DE83-464F-9118-9273736999B8}" type="pres">
      <dgm:prSet presAssocID="{EF3AF00A-4FB7-DF44-AABD-A36556910E1E}" presName="desTx" presStyleLbl="alignAccFollowNode1" presStyleIdx="0" presStyleCnt="4">
        <dgm:presLayoutVars>
          <dgm:bulletEnabled val="1"/>
        </dgm:presLayoutVars>
      </dgm:prSet>
      <dgm:spPr/>
      <dgm:t>
        <a:bodyPr/>
        <a:lstStyle/>
        <a:p>
          <a:endParaRPr lang="en-US"/>
        </a:p>
      </dgm:t>
    </dgm:pt>
    <dgm:pt modelId="{E5C62659-4A9C-7C4B-963E-E65663776E57}" type="pres">
      <dgm:prSet presAssocID="{C5D06FD1-A6BF-214E-9075-2D9D9AE7836C}" presName="space" presStyleCnt="0"/>
      <dgm:spPr/>
    </dgm:pt>
    <dgm:pt modelId="{92A83BA6-61F2-E14D-A8A4-CBB5C0831539}" type="pres">
      <dgm:prSet presAssocID="{1576D0EC-7E24-C44B-ACCC-69385FD4B854}" presName="composite" presStyleCnt="0"/>
      <dgm:spPr/>
    </dgm:pt>
    <dgm:pt modelId="{EBDF12AA-AD08-A646-BF15-3CEB5D8E9816}" type="pres">
      <dgm:prSet presAssocID="{1576D0EC-7E24-C44B-ACCC-69385FD4B854}" presName="parTx" presStyleLbl="alignNode1" presStyleIdx="1" presStyleCnt="4">
        <dgm:presLayoutVars>
          <dgm:chMax val="0"/>
          <dgm:chPref val="0"/>
          <dgm:bulletEnabled val="1"/>
        </dgm:presLayoutVars>
      </dgm:prSet>
      <dgm:spPr/>
      <dgm:t>
        <a:bodyPr/>
        <a:lstStyle/>
        <a:p>
          <a:endParaRPr lang="en-US"/>
        </a:p>
      </dgm:t>
    </dgm:pt>
    <dgm:pt modelId="{6E426CA3-6B74-024A-A8D7-A960C5BD27A4}" type="pres">
      <dgm:prSet presAssocID="{1576D0EC-7E24-C44B-ACCC-69385FD4B854}" presName="desTx" presStyleLbl="alignAccFollowNode1" presStyleIdx="1" presStyleCnt="4">
        <dgm:presLayoutVars>
          <dgm:bulletEnabled val="1"/>
        </dgm:presLayoutVars>
      </dgm:prSet>
      <dgm:spPr/>
      <dgm:t>
        <a:bodyPr/>
        <a:lstStyle/>
        <a:p>
          <a:endParaRPr lang="en-US"/>
        </a:p>
      </dgm:t>
    </dgm:pt>
    <dgm:pt modelId="{EBE24EB0-71A3-E345-9007-5E608A516D9C}" type="pres">
      <dgm:prSet presAssocID="{69D181ED-64CE-F147-B121-E60D49A3EFB4}" presName="space" presStyleCnt="0"/>
      <dgm:spPr/>
    </dgm:pt>
    <dgm:pt modelId="{5A5E5B4E-F93E-114D-B08E-5F2C88390E9C}" type="pres">
      <dgm:prSet presAssocID="{3F6010EA-40F7-9543-AD68-7E4E379C64BD}" presName="composite" presStyleCnt="0"/>
      <dgm:spPr/>
    </dgm:pt>
    <dgm:pt modelId="{01623435-B35F-4342-8DD9-3CEBC2AD6046}" type="pres">
      <dgm:prSet presAssocID="{3F6010EA-40F7-9543-AD68-7E4E379C64BD}" presName="parTx" presStyleLbl="alignNode1" presStyleIdx="2" presStyleCnt="4">
        <dgm:presLayoutVars>
          <dgm:chMax val="0"/>
          <dgm:chPref val="0"/>
          <dgm:bulletEnabled val="1"/>
        </dgm:presLayoutVars>
      </dgm:prSet>
      <dgm:spPr/>
      <dgm:t>
        <a:bodyPr/>
        <a:lstStyle/>
        <a:p>
          <a:endParaRPr lang="en-US"/>
        </a:p>
      </dgm:t>
    </dgm:pt>
    <dgm:pt modelId="{F5052774-96E7-4542-AED6-1BA934056B0A}" type="pres">
      <dgm:prSet presAssocID="{3F6010EA-40F7-9543-AD68-7E4E379C64BD}" presName="desTx" presStyleLbl="alignAccFollowNode1" presStyleIdx="2" presStyleCnt="4">
        <dgm:presLayoutVars>
          <dgm:bulletEnabled val="1"/>
        </dgm:presLayoutVars>
      </dgm:prSet>
      <dgm:spPr/>
      <dgm:t>
        <a:bodyPr/>
        <a:lstStyle/>
        <a:p>
          <a:endParaRPr lang="en-US"/>
        </a:p>
      </dgm:t>
    </dgm:pt>
    <dgm:pt modelId="{6CB219AB-B761-1A40-8D72-AFE0C38F6CE9}" type="pres">
      <dgm:prSet presAssocID="{40B32698-EE73-0749-8245-9D9D5A45162F}" presName="space" presStyleCnt="0"/>
      <dgm:spPr/>
    </dgm:pt>
    <dgm:pt modelId="{B169DEE8-EBE0-264E-B18B-C6446E23C295}" type="pres">
      <dgm:prSet presAssocID="{D9E396DC-FF60-5044-9544-A36F9F9C451F}" presName="composite" presStyleCnt="0"/>
      <dgm:spPr/>
    </dgm:pt>
    <dgm:pt modelId="{D5C6B7E9-200C-3E4B-9D23-01632DEE2B48}" type="pres">
      <dgm:prSet presAssocID="{D9E396DC-FF60-5044-9544-A36F9F9C451F}" presName="parTx" presStyleLbl="alignNode1" presStyleIdx="3" presStyleCnt="4">
        <dgm:presLayoutVars>
          <dgm:chMax val="0"/>
          <dgm:chPref val="0"/>
          <dgm:bulletEnabled val="1"/>
        </dgm:presLayoutVars>
      </dgm:prSet>
      <dgm:spPr/>
      <dgm:t>
        <a:bodyPr/>
        <a:lstStyle/>
        <a:p>
          <a:endParaRPr lang="en-US"/>
        </a:p>
      </dgm:t>
    </dgm:pt>
    <dgm:pt modelId="{16B89863-A3AB-B447-8188-71D22FCCE680}" type="pres">
      <dgm:prSet presAssocID="{D9E396DC-FF60-5044-9544-A36F9F9C451F}" presName="desTx" presStyleLbl="alignAccFollowNode1" presStyleIdx="3" presStyleCnt="4">
        <dgm:presLayoutVars>
          <dgm:bulletEnabled val="1"/>
        </dgm:presLayoutVars>
      </dgm:prSet>
      <dgm:spPr/>
      <dgm:t>
        <a:bodyPr/>
        <a:lstStyle/>
        <a:p>
          <a:endParaRPr lang="en-US"/>
        </a:p>
      </dgm:t>
    </dgm:pt>
  </dgm:ptLst>
  <dgm:cxnLst>
    <dgm:cxn modelId="{0F489AF5-434B-3F46-8B35-4EC3C7C2E53C}" srcId="{EF3AF00A-4FB7-DF44-AABD-A36556910E1E}" destId="{E2C68B23-3006-FE49-862E-5E7559CAB986}" srcOrd="2" destOrd="0" parTransId="{893AED74-1D45-9445-B15A-94D73874A2AB}" sibTransId="{35C79B51-A795-A44A-A679-F146DF2571C7}"/>
    <dgm:cxn modelId="{DE3004E8-CBF4-064D-A0B6-54282C76E742}" type="presOf" srcId="{3F6010EA-40F7-9543-AD68-7E4E379C64BD}" destId="{01623435-B35F-4342-8DD9-3CEBC2AD6046}" srcOrd="0" destOrd="0" presId="urn:microsoft.com/office/officeart/2005/8/layout/hList1"/>
    <dgm:cxn modelId="{B6434961-CDF0-174A-BA75-D25897017760}" srcId="{EF3AF00A-4FB7-DF44-AABD-A36556910E1E}" destId="{D035E9C6-D19A-DF48-BBAD-2E3F99097D09}" srcOrd="3" destOrd="0" parTransId="{01C7A4AF-AC69-3741-98AF-ECD01803A823}" sibTransId="{605B33A9-8255-5D41-AF8A-47A932E3F094}"/>
    <dgm:cxn modelId="{FB27A7A8-D3D3-0A44-A08C-75037A355FC5}" type="presOf" srcId="{FF64E5F9-218D-2547-8CFE-0080310FD8F9}" destId="{6E426CA3-6B74-024A-A8D7-A960C5BD27A4}" srcOrd="0" destOrd="1" presId="urn:microsoft.com/office/officeart/2005/8/layout/hList1"/>
    <dgm:cxn modelId="{188DFC01-2EC2-9541-AE5E-40AF3A1CFB52}" type="presOf" srcId="{9C496854-BAA7-5245-9E7E-EDDDE55B986F}" destId="{F5052774-96E7-4542-AED6-1BA934056B0A}" srcOrd="0" destOrd="0" presId="urn:microsoft.com/office/officeart/2005/8/layout/hList1"/>
    <dgm:cxn modelId="{43C37ED2-F22D-7F44-A43D-F888F3903016}" type="presOf" srcId="{EF3AF00A-4FB7-DF44-AABD-A36556910E1E}" destId="{4D1E00AE-A8CB-8B43-914F-A69D14B4B0D0}" srcOrd="0" destOrd="0" presId="urn:microsoft.com/office/officeart/2005/8/layout/hList1"/>
    <dgm:cxn modelId="{6708708B-B79A-6D45-8C63-BD0E3A01FFB7}" srcId="{1576D0EC-7E24-C44B-ACCC-69385FD4B854}" destId="{FF64E5F9-218D-2547-8CFE-0080310FD8F9}" srcOrd="1" destOrd="0" parTransId="{246A7FCC-3A18-D044-9F2A-E00AADE03881}" sibTransId="{456D72D6-1BD6-F64F-A3DE-42695944C25E}"/>
    <dgm:cxn modelId="{E133650B-AB5D-3840-99F5-4DDE406CE754}" type="presOf" srcId="{B91F6B23-8FAF-184E-BB47-91CDE473D437}" destId="{6E426CA3-6B74-024A-A8D7-A960C5BD27A4}" srcOrd="0" destOrd="0" presId="urn:microsoft.com/office/officeart/2005/8/layout/hList1"/>
    <dgm:cxn modelId="{BDB0B5C9-0B44-A647-8518-6695903F6966}" srcId="{1576D0EC-7E24-C44B-ACCC-69385FD4B854}" destId="{B91F6B23-8FAF-184E-BB47-91CDE473D437}" srcOrd="0" destOrd="0" parTransId="{BF78D81B-8C15-584B-8BEA-5BEF2654D1E1}" sibTransId="{56710905-D714-3041-835A-3B72C3E84A6B}"/>
    <dgm:cxn modelId="{959F2B86-200A-0E41-998E-FAC285C38BE6}" type="presOf" srcId="{986E31E2-FD17-E149-9696-AB9B08F33D3B}" destId="{F5052774-96E7-4542-AED6-1BA934056B0A}" srcOrd="0" destOrd="2" presId="urn:microsoft.com/office/officeart/2005/8/layout/hList1"/>
    <dgm:cxn modelId="{ECF8C5C6-824A-D142-9A13-F5BBEB81D75A}" type="presOf" srcId="{E2C68B23-3006-FE49-862E-5E7559CAB986}" destId="{1BE7371F-DE83-464F-9118-9273736999B8}" srcOrd="0" destOrd="2" presId="urn:microsoft.com/office/officeart/2005/8/layout/hList1"/>
    <dgm:cxn modelId="{A7D4478F-91BF-844E-892B-18C1B7AC0904}" srcId="{3F6010EA-40F7-9543-AD68-7E4E379C64BD}" destId="{986E31E2-FD17-E149-9696-AB9B08F33D3B}" srcOrd="2" destOrd="0" parTransId="{7915BD65-BA5D-9141-9EA3-244DDE05A600}" sibTransId="{D301126F-39F9-AD47-99D4-EDF5B880477F}"/>
    <dgm:cxn modelId="{757429DD-914D-0A4B-8BE2-0B21FC530DFD}" srcId="{76934CF6-E0BF-2F46-A040-2A216664E9D5}" destId="{D9E396DC-FF60-5044-9544-A36F9F9C451F}" srcOrd="3" destOrd="0" parTransId="{F3EFA444-C814-3D43-9793-180EB28E5347}" sibTransId="{C00BDEFA-18AD-424E-AD97-F2C7F731E22A}"/>
    <dgm:cxn modelId="{37068696-B713-6E41-9F11-1811FC5DAE2A}" srcId="{3F6010EA-40F7-9543-AD68-7E4E379C64BD}" destId="{4BC17886-2614-654F-BB45-F68E6125A3AA}" srcOrd="1" destOrd="0" parTransId="{20B56260-1D47-744D-A8C9-58A161B73F96}" sibTransId="{B310D6FE-6B6E-3F46-869A-7BD2CE8303E7}"/>
    <dgm:cxn modelId="{66628E4B-6F82-5C4B-9385-9F4D86EEF08A}" type="presOf" srcId="{B9D94450-55B1-2840-9667-EABCAA859EB9}" destId="{16B89863-A3AB-B447-8188-71D22FCCE680}" srcOrd="0" destOrd="0" presId="urn:microsoft.com/office/officeart/2005/8/layout/hList1"/>
    <dgm:cxn modelId="{26DE6E6C-6C6A-B747-BA4C-0C75522E912F}" type="presOf" srcId="{1576D0EC-7E24-C44B-ACCC-69385FD4B854}" destId="{EBDF12AA-AD08-A646-BF15-3CEB5D8E9816}" srcOrd="0" destOrd="0" presId="urn:microsoft.com/office/officeart/2005/8/layout/hList1"/>
    <dgm:cxn modelId="{E3E17A7C-40BF-5045-BD2F-D17CE13C4FCC}" srcId="{D9E396DC-FF60-5044-9544-A36F9F9C451F}" destId="{6FFBDD26-E108-C640-A21F-CE7EBF68120A}" srcOrd="1" destOrd="0" parTransId="{AA33E5D9-B6CA-3C43-9790-AFEE718BA61B}" sibTransId="{CF2FAEDF-A3E5-A24A-A167-CFDF0DCBFACA}"/>
    <dgm:cxn modelId="{5C4622CE-F783-B741-ABF1-B1D9B40ED3E8}" srcId="{76934CF6-E0BF-2F46-A040-2A216664E9D5}" destId="{1576D0EC-7E24-C44B-ACCC-69385FD4B854}" srcOrd="1" destOrd="0" parTransId="{F563C337-84F9-214C-A73C-12491EDA4628}" sibTransId="{69D181ED-64CE-F147-B121-E60D49A3EFB4}"/>
    <dgm:cxn modelId="{7A2FF49D-DBF6-6241-9D6C-57800945D3BD}" type="presOf" srcId="{76934CF6-E0BF-2F46-A040-2A216664E9D5}" destId="{2ECACCB8-8927-A241-92EA-BBC4921FD2F6}" srcOrd="0" destOrd="0" presId="urn:microsoft.com/office/officeart/2005/8/layout/hList1"/>
    <dgm:cxn modelId="{1063FF44-4FEE-6849-A6BA-1CAB303A9212}" srcId="{D9E396DC-FF60-5044-9544-A36F9F9C451F}" destId="{B9D94450-55B1-2840-9667-EABCAA859EB9}" srcOrd="0" destOrd="0" parTransId="{E1011A24-6BC2-0047-9DDC-3CE0EA820E5E}" sibTransId="{38F9C03A-4055-AD4F-8919-11621171F9E4}"/>
    <dgm:cxn modelId="{C17FE96D-2678-524E-84FF-D42D7DC4AA8D}" type="presOf" srcId="{6FFBDD26-E108-C640-A21F-CE7EBF68120A}" destId="{16B89863-A3AB-B447-8188-71D22FCCE680}" srcOrd="0" destOrd="1" presId="urn:microsoft.com/office/officeart/2005/8/layout/hList1"/>
    <dgm:cxn modelId="{CA260358-6A98-B745-92F0-5BB1E2862E63}" srcId="{3F6010EA-40F7-9543-AD68-7E4E379C64BD}" destId="{9C496854-BAA7-5245-9E7E-EDDDE55B986F}" srcOrd="0" destOrd="0" parTransId="{A8F47548-B22C-D843-8A58-AA0726D51A49}" sibTransId="{1B9354FB-8860-3746-ABD0-A7E9FE0EF7AA}"/>
    <dgm:cxn modelId="{598431C2-803F-E34D-9973-839E42E1BB12}" type="presOf" srcId="{D9E396DC-FF60-5044-9544-A36F9F9C451F}" destId="{D5C6B7E9-200C-3E4B-9D23-01632DEE2B48}" srcOrd="0" destOrd="0" presId="urn:microsoft.com/office/officeart/2005/8/layout/hList1"/>
    <dgm:cxn modelId="{18E78B99-725E-2D4E-A317-C0BAB56D8C33}" srcId="{76934CF6-E0BF-2F46-A040-2A216664E9D5}" destId="{EF3AF00A-4FB7-DF44-AABD-A36556910E1E}" srcOrd="0" destOrd="0" parTransId="{C49ECE88-9DF2-CF46-80BC-EFFF03F61689}" sibTransId="{C5D06FD1-A6BF-214E-9075-2D9D9AE7836C}"/>
    <dgm:cxn modelId="{FA5B8D11-E411-1C4F-9C5C-D7FC16B46946}" srcId="{76934CF6-E0BF-2F46-A040-2A216664E9D5}" destId="{3F6010EA-40F7-9543-AD68-7E4E379C64BD}" srcOrd="2" destOrd="0" parTransId="{5094667A-1427-8841-A48A-4278D305E0C8}" sibTransId="{40B32698-EE73-0749-8245-9D9D5A45162F}"/>
    <dgm:cxn modelId="{AEB12769-DCC2-9443-B981-EFF1EFB5892E}" type="presOf" srcId="{DA51653B-BD94-474E-93F5-DD331A4B2B37}" destId="{6E426CA3-6B74-024A-A8D7-A960C5BD27A4}" srcOrd="0" destOrd="2" presId="urn:microsoft.com/office/officeart/2005/8/layout/hList1"/>
    <dgm:cxn modelId="{9FB90049-7D49-4F4C-AF3A-176D5601E4A5}" type="presOf" srcId="{FC659583-9264-6548-8CCA-8EE8997DE672}" destId="{16B89863-A3AB-B447-8188-71D22FCCE680}" srcOrd="0" destOrd="2" presId="urn:microsoft.com/office/officeart/2005/8/layout/hList1"/>
    <dgm:cxn modelId="{5493A8E0-C48F-6F40-AA45-6865162A8C46}" srcId="{1576D0EC-7E24-C44B-ACCC-69385FD4B854}" destId="{DA51653B-BD94-474E-93F5-DD331A4B2B37}" srcOrd="2" destOrd="0" parTransId="{A07D20CB-A224-EB42-9603-D2D4F8675969}" sibTransId="{FDC45CE2-0592-F54D-A466-5D80D96CEF52}"/>
    <dgm:cxn modelId="{B14BCFBB-A78F-1940-832A-8A370C870619}" srcId="{EF3AF00A-4FB7-DF44-AABD-A36556910E1E}" destId="{15415347-2186-4847-BCDF-7887DF243E15}" srcOrd="0" destOrd="0" parTransId="{9813DD47-A787-CF42-9D34-36AAA169301D}" sibTransId="{A73CC74D-1449-5648-9253-4D8E174DCC5E}"/>
    <dgm:cxn modelId="{A3B39B54-0E29-D945-988B-54A5EA07DBC1}" type="presOf" srcId="{D035E9C6-D19A-DF48-BBAD-2E3F99097D09}" destId="{1BE7371F-DE83-464F-9118-9273736999B8}" srcOrd="0" destOrd="3" presId="urn:microsoft.com/office/officeart/2005/8/layout/hList1"/>
    <dgm:cxn modelId="{60CFFDF3-70DE-BB47-97D9-CD5B899079D1}" srcId="{D9E396DC-FF60-5044-9544-A36F9F9C451F}" destId="{FC659583-9264-6548-8CCA-8EE8997DE672}" srcOrd="2" destOrd="0" parTransId="{4CDD2957-2C58-0144-9BDC-A495DEA9924A}" sibTransId="{82862E6B-C481-D54C-9772-2E8903ADDBF2}"/>
    <dgm:cxn modelId="{9FDBAF32-5996-A346-96B6-579422AD63A8}" type="presOf" srcId="{A73C5B99-8B2C-8343-933B-6C44C33358C9}" destId="{1BE7371F-DE83-464F-9118-9273736999B8}" srcOrd="0" destOrd="1" presId="urn:microsoft.com/office/officeart/2005/8/layout/hList1"/>
    <dgm:cxn modelId="{8DE8EE7B-E202-6C4F-9DD2-59BF630B2901}" type="presOf" srcId="{4BC17886-2614-654F-BB45-F68E6125A3AA}" destId="{F5052774-96E7-4542-AED6-1BA934056B0A}" srcOrd="0" destOrd="1" presId="urn:microsoft.com/office/officeart/2005/8/layout/hList1"/>
    <dgm:cxn modelId="{14F3D74F-C5E1-5A44-8ED7-EBB8330320CA}" type="presOf" srcId="{15415347-2186-4847-BCDF-7887DF243E15}" destId="{1BE7371F-DE83-464F-9118-9273736999B8}" srcOrd="0" destOrd="0" presId="urn:microsoft.com/office/officeart/2005/8/layout/hList1"/>
    <dgm:cxn modelId="{0C92825B-0095-CB40-971D-603A4E32ECD8}" srcId="{EF3AF00A-4FB7-DF44-AABD-A36556910E1E}" destId="{A73C5B99-8B2C-8343-933B-6C44C33358C9}" srcOrd="1" destOrd="0" parTransId="{33AC26A8-0468-0C43-8254-1111AED61B2E}" sibTransId="{395ED6CD-A3F1-3040-AF94-DC08433949BC}"/>
    <dgm:cxn modelId="{5AEFC9D4-F927-984E-881E-0B3E57992BC6}" type="presParOf" srcId="{2ECACCB8-8927-A241-92EA-BBC4921FD2F6}" destId="{02DDA3FA-B985-1F48-84BE-D0AC4998648D}" srcOrd="0" destOrd="0" presId="urn:microsoft.com/office/officeart/2005/8/layout/hList1"/>
    <dgm:cxn modelId="{47607CAB-8C34-1B43-BAB6-EC53DAD2809D}" type="presParOf" srcId="{02DDA3FA-B985-1F48-84BE-D0AC4998648D}" destId="{4D1E00AE-A8CB-8B43-914F-A69D14B4B0D0}" srcOrd="0" destOrd="0" presId="urn:microsoft.com/office/officeart/2005/8/layout/hList1"/>
    <dgm:cxn modelId="{52A0C27B-4BA6-2840-A863-F86AF824CEC5}" type="presParOf" srcId="{02DDA3FA-B985-1F48-84BE-D0AC4998648D}" destId="{1BE7371F-DE83-464F-9118-9273736999B8}" srcOrd="1" destOrd="0" presId="urn:microsoft.com/office/officeart/2005/8/layout/hList1"/>
    <dgm:cxn modelId="{555A9693-DA99-5E49-BDB5-3C15533A9AE2}" type="presParOf" srcId="{2ECACCB8-8927-A241-92EA-BBC4921FD2F6}" destId="{E5C62659-4A9C-7C4B-963E-E65663776E57}" srcOrd="1" destOrd="0" presId="urn:microsoft.com/office/officeart/2005/8/layout/hList1"/>
    <dgm:cxn modelId="{CA07670C-6771-1348-9A43-ADFA596B6986}" type="presParOf" srcId="{2ECACCB8-8927-A241-92EA-BBC4921FD2F6}" destId="{92A83BA6-61F2-E14D-A8A4-CBB5C0831539}" srcOrd="2" destOrd="0" presId="urn:microsoft.com/office/officeart/2005/8/layout/hList1"/>
    <dgm:cxn modelId="{C3C18562-979B-5C4F-B7E4-EEE137DE9C47}" type="presParOf" srcId="{92A83BA6-61F2-E14D-A8A4-CBB5C0831539}" destId="{EBDF12AA-AD08-A646-BF15-3CEB5D8E9816}" srcOrd="0" destOrd="0" presId="urn:microsoft.com/office/officeart/2005/8/layout/hList1"/>
    <dgm:cxn modelId="{F04383D0-9B6F-6649-B1D5-C442087678CE}" type="presParOf" srcId="{92A83BA6-61F2-E14D-A8A4-CBB5C0831539}" destId="{6E426CA3-6B74-024A-A8D7-A960C5BD27A4}" srcOrd="1" destOrd="0" presId="urn:microsoft.com/office/officeart/2005/8/layout/hList1"/>
    <dgm:cxn modelId="{FFFB6D92-415A-C645-99A2-084FE31C185C}" type="presParOf" srcId="{2ECACCB8-8927-A241-92EA-BBC4921FD2F6}" destId="{EBE24EB0-71A3-E345-9007-5E608A516D9C}" srcOrd="3" destOrd="0" presId="urn:microsoft.com/office/officeart/2005/8/layout/hList1"/>
    <dgm:cxn modelId="{3C855FC6-4FA5-5E44-8E6E-CF104AAE86D1}" type="presParOf" srcId="{2ECACCB8-8927-A241-92EA-BBC4921FD2F6}" destId="{5A5E5B4E-F93E-114D-B08E-5F2C88390E9C}" srcOrd="4" destOrd="0" presId="urn:microsoft.com/office/officeart/2005/8/layout/hList1"/>
    <dgm:cxn modelId="{F0CD053E-DBF7-5C45-B731-E01DA454726E}" type="presParOf" srcId="{5A5E5B4E-F93E-114D-B08E-5F2C88390E9C}" destId="{01623435-B35F-4342-8DD9-3CEBC2AD6046}" srcOrd="0" destOrd="0" presId="urn:microsoft.com/office/officeart/2005/8/layout/hList1"/>
    <dgm:cxn modelId="{907BAB7A-22EE-D848-9575-F65952E14FD7}" type="presParOf" srcId="{5A5E5B4E-F93E-114D-B08E-5F2C88390E9C}" destId="{F5052774-96E7-4542-AED6-1BA934056B0A}" srcOrd="1" destOrd="0" presId="urn:microsoft.com/office/officeart/2005/8/layout/hList1"/>
    <dgm:cxn modelId="{FBC9EFDB-A938-BC4F-9CDB-A32EFD19F558}" type="presParOf" srcId="{2ECACCB8-8927-A241-92EA-BBC4921FD2F6}" destId="{6CB219AB-B761-1A40-8D72-AFE0C38F6CE9}" srcOrd="5" destOrd="0" presId="urn:microsoft.com/office/officeart/2005/8/layout/hList1"/>
    <dgm:cxn modelId="{D35A5F94-1427-994E-BC4F-437C465367C7}" type="presParOf" srcId="{2ECACCB8-8927-A241-92EA-BBC4921FD2F6}" destId="{B169DEE8-EBE0-264E-B18B-C6446E23C295}" srcOrd="6" destOrd="0" presId="urn:microsoft.com/office/officeart/2005/8/layout/hList1"/>
    <dgm:cxn modelId="{E36EE8FB-98EB-234E-924A-3074F5D45DCC}" type="presParOf" srcId="{B169DEE8-EBE0-264E-B18B-C6446E23C295}" destId="{D5C6B7E9-200C-3E4B-9D23-01632DEE2B48}" srcOrd="0" destOrd="0" presId="urn:microsoft.com/office/officeart/2005/8/layout/hList1"/>
    <dgm:cxn modelId="{89A1A627-4DB3-5E4A-8114-2FA590AFCCEE}" type="presParOf" srcId="{B169DEE8-EBE0-264E-B18B-C6446E23C295}" destId="{16B89863-A3AB-B447-8188-71D22FCCE68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06929-9C01-E845-A7F0-5933B22B7EFA}" type="doc">
      <dgm:prSet loTypeId="urn:microsoft.com/office/officeart/2005/8/layout/hierarchy3" loCatId="" qsTypeId="urn:microsoft.com/office/officeart/2005/8/quickstyle/simple4" qsCatId="simple" csTypeId="urn:microsoft.com/office/officeart/2005/8/colors/accent1_2" csCatId="accent1" phldr="0"/>
      <dgm:spPr/>
      <dgm:t>
        <a:bodyPr/>
        <a:lstStyle/>
        <a:p>
          <a:endParaRPr lang="en-US"/>
        </a:p>
      </dgm:t>
    </dgm:pt>
    <dgm:pt modelId="{8D409179-8611-DA4B-B6F7-89E56A531490}" type="pres">
      <dgm:prSet presAssocID="{C2306929-9C01-E845-A7F0-5933B22B7EFA}" presName="diagram" presStyleCnt="0">
        <dgm:presLayoutVars>
          <dgm:chPref val="1"/>
          <dgm:dir/>
          <dgm:animOne val="branch"/>
          <dgm:animLvl val="lvl"/>
          <dgm:resizeHandles/>
        </dgm:presLayoutVars>
      </dgm:prSet>
      <dgm:spPr/>
      <dgm:t>
        <a:bodyPr/>
        <a:lstStyle/>
        <a:p>
          <a:endParaRPr lang="en-US"/>
        </a:p>
      </dgm:t>
    </dgm:pt>
  </dgm:ptLst>
  <dgm:cxnLst>
    <dgm:cxn modelId="{299B4125-7127-BA49-99BF-50787528F442}" type="presOf" srcId="{C2306929-9C01-E845-A7F0-5933B22B7EFA}" destId="{8D409179-8611-DA4B-B6F7-89E56A531490}"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34CF6-E0BF-2F46-A040-2A216664E9D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EF3AF00A-4FB7-DF44-AABD-A36556910E1E}">
      <dgm:prSet phldrT="[Text]"/>
      <dgm:spPr>
        <a:ln w="9525" cmpd="sng">
          <a:solidFill>
            <a:schemeClr val="accent1"/>
          </a:solidFill>
        </a:ln>
      </dgm:spPr>
      <dgm:t>
        <a:bodyPr/>
        <a:lstStyle/>
        <a:p>
          <a:r>
            <a:rPr lang="en-US" dirty="0" smtClean="0">
              <a:solidFill>
                <a:schemeClr val="bg2"/>
              </a:solidFill>
              <a:latin typeface="Gill Sans"/>
              <a:cs typeface="Gill Sans"/>
            </a:rPr>
            <a:t>Architectural Patterns</a:t>
          </a:r>
          <a:endParaRPr lang="en-US" dirty="0">
            <a:solidFill>
              <a:schemeClr val="bg2"/>
            </a:solidFill>
            <a:latin typeface="Gill Sans"/>
            <a:cs typeface="Gill Sans"/>
          </a:endParaRPr>
        </a:p>
      </dgm:t>
    </dgm:pt>
    <dgm:pt modelId="{C49ECE88-9DF2-CF46-80BC-EFFF03F61689}" type="parTrans" cxnId="{18E78B99-725E-2D4E-A317-C0BAB56D8C33}">
      <dgm:prSet/>
      <dgm:spPr/>
      <dgm:t>
        <a:bodyPr/>
        <a:lstStyle/>
        <a:p>
          <a:endParaRPr lang="en-US">
            <a:solidFill>
              <a:schemeClr val="tx1">
                <a:lumMod val="65000"/>
                <a:lumOff val="35000"/>
              </a:schemeClr>
            </a:solidFill>
            <a:latin typeface="Gill Sans"/>
            <a:cs typeface="Gill Sans"/>
          </a:endParaRPr>
        </a:p>
      </dgm:t>
    </dgm:pt>
    <dgm:pt modelId="{C5D06FD1-A6BF-214E-9075-2D9D9AE7836C}" type="sibTrans" cxnId="{18E78B99-725E-2D4E-A317-C0BAB56D8C33}">
      <dgm:prSet/>
      <dgm:spPr/>
      <dgm:t>
        <a:bodyPr/>
        <a:lstStyle/>
        <a:p>
          <a:endParaRPr lang="en-US">
            <a:solidFill>
              <a:schemeClr val="tx1">
                <a:lumMod val="65000"/>
                <a:lumOff val="35000"/>
              </a:schemeClr>
            </a:solidFill>
            <a:latin typeface="Gill Sans"/>
            <a:cs typeface="Gill Sans"/>
          </a:endParaRPr>
        </a:p>
      </dgm:t>
    </dgm:pt>
    <dgm:pt modelId="{15415347-2186-4847-BCDF-7887DF243E15}">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Real-time Streaming</a:t>
          </a:r>
          <a:endParaRPr lang="en-US" sz="1600" dirty="0">
            <a:solidFill>
              <a:schemeClr val="tx1">
                <a:lumMod val="65000"/>
                <a:lumOff val="35000"/>
              </a:schemeClr>
            </a:solidFill>
            <a:latin typeface="Gill Sans"/>
            <a:cs typeface="Gill Sans"/>
          </a:endParaRPr>
        </a:p>
      </dgm:t>
    </dgm:pt>
    <dgm:pt modelId="{9813DD47-A787-CF42-9D34-36AAA169301D}" type="parTrans" cxnId="{B14BCFBB-A78F-1940-832A-8A370C870619}">
      <dgm:prSet/>
      <dgm:spPr/>
      <dgm:t>
        <a:bodyPr/>
        <a:lstStyle/>
        <a:p>
          <a:endParaRPr lang="en-US">
            <a:solidFill>
              <a:schemeClr val="tx1">
                <a:lumMod val="65000"/>
                <a:lumOff val="35000"/>
              </a:schemeClr>
            </a:solidFill>
            <a:latin typeface="Gill Sans"/>
            <a:cs typeface="Gill Sans"/>
          </a:endParaRPr>
        </a:p>
      </dgm:t>
    </dgm:pt>
    <dgm:pt modelId="{A73CC74D-1449-5648-9253-4D8E174DCC5E}" type="sibTrans" cxnId="{B14BCFBB-A78F-1940-832A-8A370C870619}">
      <dgm:prSet/>
      <dgm:spPr/>
      <dgm:t>
        <a:bodyPr/>
        <a:lstStyle/>
        <a:p>
          <a:endParaRPr lang="en-US">
            <a:solidFill>
              <a:schemeClr val="tx1">
                <a:lumMod val="65000"/>
                <a:lumOff val="35000"/>
              </a:schemeClr>
            </a:solidFill>
            <a:latin typeface="Gill Sans"/>
            <a:cs typeface="Gill Sans"/>
          </a:endParaRPr>
        </a:p>
      </dgm:t>
    </dgm:pt>
    <dgm:pt modelId="{A73C5B99-8B2C-8343-933B-6C44C33358C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Near-real-time Streaming</a:t>
          </a:r>
          <a:endParaRPr lang="en-US" sz="1600" dirty="0">
            <a:solidFill>
              <a:schemeClr val="tx1">
                <a:lumMod val="65000"/>
                <a:lumOff val="35000"/>
              </a:schemeClr>
            </a:solidFill>
            <a:latin typeface="Gill Sans"/>
            <a:cs typeface="Gill Sans"/>
          </a:endParaRPr>
        </a:p>
      </dgm:t>
    </dgm:pt>
    <dgm:pt modelId="{33AC26A8-0468-0C43-8254-1111AED61B2E}" type="parTrans" cxnId="{0C92825B-0095-CB40-971D-603A4E32ECD8}">
      <dgm:prSet/>
      <dgm:spPr/>
      <dgm:t>
        <a:bodyPr/>
        <a:lstStyle/>
        <a:p>
          <a:endParaRPr lang="en-US">
            <a:solidFill>
              <a:schemeClr val="tx1">
                <a:lumMod val="65000"/>
                <a:lumOff val="35000"/>
              </a:schemeClr>
            </a:solidFill>
            <a:latin typeface="Gill Sans"/>
            <a:cs typeface="Gill Sans"/>
          </a:endParaRPr>
        </a:p>
      </dgm:t>
    </dgm:pt>
    <dgm:pt modelId="{395ED6CD-A3F1-3040-AF94-DC08433949BC}" type="sibTrans" cxnId="{0C92825B-0095-CB40-971D-603A4E32ECD8}">
      <dgm:prSet/>
      <dgm:spPr/>
      <dgm:t>
        <a:bodyPr/>
        <a:lstStyle/>
        <a:p>
          <a:endParaRPr lang="en-US">
            <a:solidFill>
              <a:schemeClr val="tx1">
                <a:lumMod val="65000"/>
                <a:lumOff val="35000"/>
              </a:schemeClr>
            </a:solidFill>
            <a:latin typeface="Gill Sans"/>
            <a:cs typeface="Gill Sans"/>
          </a:endParaRPr>
        </a:p>
      </dgm:t>
    </dgm:pt>
    <dgm:pt modelId="{E2C68B23-3006-FE49-862E-5E7559CAB986}">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Lambda Architecture</a:t>
          </a:r>
          <a:endParaRPr lang="en-US" sz="1600" dirty="0">
            <a:solidFill>
              <a:schemeClr val="tx1">
                <a:lumMod val="65000"/>
                <a:lumOff val="35000"/>
              </a:schemeClr>
            </a:solidFill>
            <a:latin typeface="Gill Sans"/>
            <a:cs typeface="Gill Sans"/>
          </a:endParaRPr>
        </a:p>
      </dgm:t>
    </dgm:pt>
    <dgm:pt modelId="{893AED74-1D45-9445-B15A-94D73874A2AB}" type="parTrans" cxnId="{0F489AF5-434B-3F46-8B35-4EC3C7C2E53C}">
      <dgm:prSet/>
      <dgm:spPr/>
      <dgm:t>
        <a:bodyPr/>
        <a:lstStyle/>
        <a:p>
          <a:endParaRPr lang="en-US">
            <a:solidFill>
              <a:schemeClr val="tx1">
                <a:lumMod val="65000"/>
                <a:lumOff val="35000"/>
              </a:schemeClr>
            </a:solidFill>
            <a:latin typeface="Gill Sans"/>
            <a:cs typeface="Gill Sans"/>
          </a:endParaRPr>
        </a:p>
      </dgm:t>
    </dgm:pt>
    <dgm:pt modelId="{35C79B51-A795-A44A-A679-F146DF2571C7}" type="sibTrans" cxnId="{0F489AF5-434B-3F46-8B35-4EC3C7C2E53C}">
      <dgm:prSet/>
      <dgm:spPr/>
      <dgm:t>
        <a:bodyPr/>
        <a:lstStyle/>
        <a:p>
          <a:endParaRPr lang="en-US">
            <a:solidFill>
              <a:schemeClr val="tx1">
                <a:lumMod val="65000"/>
                <a:lumOff val="35000"/>
              </a:schemeClr>
            </a:solidFill>
            <a:latin typeface="Gill Sans"/>
            <a:cs typeface="Gill Sans"/>
          </a:endParaRPr>
        </a:p>
      </dgm:t>
    </dgm:pt>
    <dgm:pt modelId="{1576D0EC-7E24-C44B-ACCC-69385FD4B854}">
      <dgm:prSet phldrT="[Text]"/>
      <dgm:spPr>
        <a:ln w="9525" cmpd="sng">
          <a:solidFill>
            <a:schemeClr val="accent1"/>
          </a:solidFill>
        </a:ln>
      </dgm:spPr>
      <dgm:t>
        <a:bodyPr/>
        <a:lstStyle/>
        <a:p>
          <a:r>
            <a:rPr lang="en-US" dirty="0" smtClean="0">
              <a:solidFill>
                <a:srgbClr val="FFFFFF"/>
              </a:solidFill>
              <a:latin typeface="Gill Sans"/>
              <a:cs typeface="Gill Sans"/>
            </a:rPr>
            <a:t>Functional Patterns</a:t>
          </a:r>
          <a:endParaRPr lang="en-US" dirty="0">
            <a:solidFill>
              <a:srgbClr val="FFFFFF"/>
            </a:solidFill>
            <a:latin typeface="Gill Sans"/>
            <a:cs typeface="Gill Sans"/>
          </a:endParaRPr>
        </a:p>
      </dgm:t>
    </dgm:pt>
    <dgm:pt modelId="{F563C337-84F9-214C-A73C-12491EDA4628}" type="parTrans" cxnId="{5C4622CE-F783-B741-ABF1-B1D9B40ED3E8}">
      <dgm:prSet/>
      <dgm:spPr/>
      <dgm:t>
        <a:bodyPr/>
        <a:lstStyle/>
        <a:p>
          <a:endParaRPr lang="en-US">
            <a:solidFill>
              <a:schemeClr val="tx1">
                <a:lumMod val="65000"/>
                <a:lumOff val="35000"/>
              </a:schemeClr>
            </a:solidFill>
            <a:latin typeface="Gill Sans"/>
            <a:cs typeface="Gill Sans"/>
          </a:endParaRPr>
        </a:p>
      </dgm:t>
    </dgm:pt>
    <dgm:pt modelId="{69D181ED-64CE-F147-B121-E60D49A3EFB4}" type="sibTrans" cxnId="{5C4622CE-F783-B741-ABF1-B1D9B40ED3E8}">
      <dgm:prSet/>
      <dgm:spPr/>
      <dgm:t>
        <a:bodyPr/>
        <a:lstStyle/>
        <a:p>
          <a:endParaRPr lang="en-US">
            <a:solidFill>
              <a:schemeClr val="tx1">
                <a:lumMod val="65000"/>
                <a:lumOff val="35000"/>
              </a:schemeClr>
            </a:solidFill>
            <a:latin typeface="Gill Sans"/>
            <a:cs typeface="Gill Sans"/>
          </a:endParaRPr>
        </a:p>
      </dgm:t>
    </dgm:pt>
    <dgm:pt modelId="{B91F6B23-8FAF-184E-BB47-91CDE473D437}">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Stream Joins</a:t>
          </a:r>
          <a:endParaRPr lang="en-US" sz="1600" dirty="0">
            <a:solidFill>
              <a:schemeClr val="tx1">
                <a:lumMod val="65000"/>
                <a:lumOff val="35000"/>
              </a:schemeClr>
            </a:solidFill>
            <a:latin typeface="Gill Sans"/>
            <a:cs typeface="Gill Sans"/>
          </a:endParaRPr>
        </a:p>
      </dgm:t>
    </dgm:pt>
    <dgm:pt modelId="{BF78D81B-8C15-584B-8BEA-5BEF2654D1E1}" type="parTrans" cxnId="{BDB0B5C9-0B44-A647-8518-6695903F6966}">
      <dgm:prSet/>
      <dgm:spPr/>
      <dgm:t>
        <a:bodyPr/>
        <a:lstStyle/>
        <a:p>
          <a:endParaRPr lang="en-US">
            <a:solidFill>
              <a:schemeClr val="tx1">
                <a:lumMod val="65000"/>
                <a:lumOff val="35000"/>
              </a:schemeClr>
            </a:solidFill>
            <a:latin typeface="Gill Sans"/>
            <a:cs typeface="Gill Sans"/>
          </a:endParaRPr>
        </a:p>
      </dgm:t>
    </dgm:pt>
    <dgm:pt modelId="{56710905-D714-3041-835A-3B72C3E84A6B}" type="sibTrans" cxnId="{BDB0B5C9-0B44-A647-8518-6695903F6966}">
      <dgm:prSet/>
      <dgm:spPr/>
      <dgm:t>
        <a:bodyPr/>
        <a:lstStyle/>
        <a:p>
          <a:endParaRPr lang="en-US">
            <a:solidFill>
              <a:schemeClr val="tx1">
                <a:lumMod val="65000"/>
                <a:lumOff val="35000"/>
              </a:schemeClr>
            </a:solidFill>
            <a:latin typeface="Gill Sans"/>
            <a:cs typeface="Gill Sans"/>
          </a:endParaRPr>
        </a:p>
      </dgm:t>
    </dgm:pt>
    <dgm:pt modelId="{FF64E5F9-218D-2547-8CFE-0080310FD8F9}">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Top N (Trending)</a:t>
          </a:r>
          <a:endParaRPr lang="en-US" sz="1600" dirty="0">
            <a:solidFill>
              <a:schemeClr val="tx1">
                <a:lumMod val="65000"/>
                <a:lumOff val="35000"/>
              </a:schemeClr>
            </a:solidFill>
            <a:latin typeface="Gill Sans"/>
            <a:cs typeface="Gill Sans"/>
          </a:endParaRPr>
        </a:p>
      </dgm:t>
    </dgm:pt>
    <dgm:pt modelId="{246A7FCC-3A18-D044-9F2A-E00AADE03881}" type="parTrans" cxnId="{6708708B-B79A-6D45-8C63-BD0E3A01FFB7}">
      <dgm:prSet/>
      <dgm:spPr/>
      <dgm:t>
        <a:bodyPr/>
        <a:lstStyle/>
        <a:p>
          <a:endParaRPr lang="en-US">
            <a:solidFill>
              <a:schemeClr val="tx1">
                <a:lumMod val="65000"/>
                <a:lumOff val="35000"/>
              </a:schemeClr>
            </a:solidFill>
            <a:latin typeface="Gill Sans"/>
            <a:cs typeface="Gill Sans"/>
          </a:endParaRPr>
        </a:p>
      </dgm:t>
    </dgm:pt>
    <dgm:pt modelId="{456D72D6-1BD6-F64F-A3DE-42695944C25E}" type="sibTrans" cxnId="{6708708B-B79A-6D45-8C63-BD0E3A01FFB7}">
      <dgm:prSet/>
      <dgm:spPr/>
      <dgm:t>
        <a:bodyPr/>
        <a:lstStyle/>
        <a:p>
          <a:endParaRPr lang="en-US">
            <a:solidFill>
              <a:schemeClr val="tx1">
                <a:lumMod val="65000"/>
                <a:lumOff val="35000"/>
              </a:schemeClr>
            </a:solidFill>
            <a:latin typeface="Gill Sans"/>
            <a:cs typeface="Gill Sans"/>
          </a:endParaRPr>
        </a:p>
      </dgm:t>
    </dgm:pt>
    <dgm:pt modelId="{DA51653B-BD94-474E-93F5-DD331A4B2B37}">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Rolling Windows</a:t>
          </a:r>
          <a:endParaRPr lang="en-US" sz="1600" dirty="0">
            <a:solidFill>
              <a:schemeClr val="tx1">
                <a:lumMod val="65000"/>
                <a:lumOff val="35000"/>
              </a:schemeClr>
            </a:solidFill>
            <a:latin typeface="Gill Sans"/>
            <a:cs typeface="Gill Sans"/>
          </a:endParaRPr>
        </a:p>
      </dgm:t>
    </dgm:pt>
    <dgm:pt modelId="{A07D20CB-A224-EB42-9603-D2D4F8675969}" type="parTrans" cxnId="{5493A8E0-C48F-6F40-AA45-6865162A8C46}">
      <dgm:prSet/>
      <dgm:spPr/>
      <dgm:t>
        <a:bodyPr/>
        <a:lstStyle/>
        <a:p>
          <a:endParaRPr lang="en-US">
            <a:solidFill>
              <a:schemeClr val="tx1">
                <a:lumMod val="65000"/>
                <a:lumOff val="35000"/>
              </a:schemeClr>
            </a:solidFill>
            <a:latin typeface="Gill Sans"/>
            <a:cs typeface="Gill Sans"/>
          </a:endParaRPr>
        </a:p>
      </dgm:t>
    </dgm:pt>
    <dgm:pt modelId="{FDC45CE2-0592-F54D-A466-5D80D96CEF52}" type="sibTrans" cxnId="{5493A8E0-C48F-6F40-AA45-6865162A8C46}">
      <dgm:prSet/>
      <dgm:spPr/>
      <dgm:t>
        <a:bodyPr/>
        <a:lstStyle/>
        <a:p>
          <a:endParaRPr lang="en-US">
            <a:solidFill>
              <a:schemeClr val="tx1">
                <a:lumMod val="65000"/>
                <a:lumOff val="35000"/>
              </a:schemeClr>
            </a:solidFill>
            <a:latin typeface="Gill Sans"/>
            <a:cs typeface="Gill Sans"/>
          </a:endParaRPr>
        </a:p>
      </dgm:t>
    </dgm:pt>
    <dgm:pt modelId="{3F6010EA-40F7-9543-AD68-7E4E379C64BD}">
      <dgm:prSet phldrT="[Text]"/>
      <dgm:spPr>
        <a:ln w="9525" cmpd="sng">
          <a:solidFill>
            <a:schemeClr val="accent1"/>
          </a:solidFill>
        </a:ln>
      </dgm:spPr>
      <dgm:t>
        <a:bodyPr/>
        <a:lstStyle/>
        <a:p>
          <a:r>
            <a:rPr lang="en-US" dirty="0" smtClean="0">
              <a:solidFill>
                <a:srgbClr val="FFFFFF"/>
              </a:solidFill>
              <a:latin typeface="Gill Sans"/>
              <a:cs typeface="Gill Sans"/>
            </a:rPr>
            <a:t>Data Management Patterns</a:t>
          </a:r>
          <a:endParaRPr lang="en-US" dirty="0">
            <a:solidFill>
              <a:srgbClr val="FFFFFF"/>
            </a:solidFill>
            <a:latin typeface="Gill Sans"/>
            <a:cs typeface="Gill Sans"/>
          </a:endParaRPr>
        </a:p>
      </dgm:t>
    </dgm:pt>
    <dgm:pt modelId="{5094667A-1427-8841-A48A-4278D305E0C8}" type="parTrans" cxnId="{FA5B8D11-E411-1C4F-9C5C-D7FC16B46946}">
      <dgm:prSet/>
      <dgm:spPr/>
      <dgm:t>
        <a:bodyPr/>
        <a:lstStyle/>
        <a:p>
          <a:endParaRPr lang="en-US">
            <a:solidFill>
              <a:schemeClr val="tx1">
                <a:lumMod val="65000"/>
                <a:lumOff val="35000"/>
              </a:schemeClr>
            </a:solidFill>
            <a:latin typeface="Gill Sans"/>
            <a:cs typeface="Gill Sans"/>
          </a:endParaRPr>
        </a:p>
      </dgm:t>
    </dgm:pt>
    <dgm:pt modelId="{40B32698-EE73-0749-8245-9D9D5A45162F}" type="sibTrans" cxnId="{FA5B8D11-E411-1C4F-9C5C-D7FC16B46946}">
      <dgm:prSet/>
      <dgm:spPr/>
      <dgm:t>
        <a:bodyPr/>
        <a:lstStyle/>
        <a:p>
          <a:endParaRPr lang="en-US">
            <a:solidFill>
              <a:schemeClr val="tx1">
                <a:lumMod val="65000"/>
                <a:lumOff val="35000"/>
              </a:schemeClr>
            </a:solidFill>
            <a:latin typeface="Gill Sans"/>
            <a:cs typeface="Gill Sans"/>
          </a:endParaRPr>
        </a:p>
      </dgm:t>
    </dgm:pt>
    <dgm:pt modelId="{9C496854-BAA7-5245-9E7E-EDDDE55B986F}">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External Lookup</a:t>
          </a:r>
          <a:endParaRPr lang="en-US" sz="1600" dirty="0">
            <a:solidFill>
              <a:schemeClr val="tx1">
                <a:lumMod val="65000"/>
                <a:lumOff val="35000"/>
              </a:schemeClr>
            </a:solidFill>
            <a:latin typeface="Gill Sans"/>
            <a:cs typeface="Gill Sans"/>
          </a:endParaRPr>
        </a:p>
      </dgm:t>
    </dgm:pt>
    <dgm:pt modelId="{A8F47548-B22C-D843-8A58-AA0726D51A49}" type="parTrans" cxnId="{CA260358-6A98-B745-92F0-5BB1E2862E63}">
      <dgm:prSet/>
      <dgm:spPr/>
      <dgm:t>
        <a:bodyPr/>
        <a:lstStyle/>
        <a:p>
          <a:endParaRPr lang="en-US">
            <a:solidFill>
              <a:schemeClr val="tx1">
                <a:lumMod val="65000"/>
                <a:lumOff val="35000"/>
              </a:schemeClr>
            </a:solidFill>
            <a:latin typeface="Gill Sans"/>
            <a:cs typeface="Gill Sans"/>
          </a:endParaRPr>
        </a:p>
      </dgm:t>
    </dgm:pt>
    <dgm:pt modelId="{1B9354FB-8860-3746-ABD0-A7E9FE0EF7AA}" type="sibTrans" cxnId="{CA260358-6A98-B745-92F0-5BB1E2862E63}">
      <dgm:prSet/>
      <dgm:spPr/>
      <dgm:t>
        <a:bodyPr/>
        <a:lstStyle/>
        <a:p>
          <a:endParaRPr lang="en-US">
            <a:solidFill>
              <a:schemeClr val="tx1">
                <a:lumMod val="65000"/>
                <a:lumOff val="35000"/>
              </a:schemeClr>
            </a:solidFill>
            <a:latin typeface="Gill Sans"/>
            <a:cs typeface="Gill Sans"/>
          </a:endParaRPr>
        </a:p>
      </dgm:t>
    </dgm:pt>
    <dgm:pt modelId="{4BC17886-2614-654F-BB45-F68E6125A3A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Responsive Shuffling</a:t>
          </a:r>
          <a:endParaRPr lang="en-US" sz="1600" dirty="0">
            <a:solidFill>
              <a:schemeClr val="tx1">
                <a:lumMod val="65000"/>
                <a:lumOff val="35000"/>
              </a:schemeClr>
            </a:solidFill>
            <a:latin typeface="Gill Sans"/>
            <a:cs typeface="Gill Sans"/>
          </a:endParaRPr>
        </a:p>
      </dgm:t>
    </dgm:pt>
    <dgm:pt modelId="{20B56260-1D47-744D-A8C9-58A161B73F96}" type="parTrans" cxnId="{37068696-B713-6E41-9F11-1811FC5DAE2A}">
      <dgm:prSet/>
      <dgm:spPr/>
      <dgm:t>
        <a:bodyPr/>
        <a:lstStyle/>
        <a:p>
          <a:endParaRPr lang="en-US">
            <a:solidFill>
              <a:schemeClr val="tx1">
                <a:lumMod val="65000"/>
                <a:lumOff val="35000"/>
              </a:schemeClr>
            </a:solidFill>
            <a:latin typeface="Gill Sans"/>
            <a:cs typeface="Gill Sans"/>
          </a:endParaRPr>
        </a:p>
      </dgm:t>
    </dgm:pt>
    <dgm:pt modelId="{B310D6FE-6B6E-3F46-869A-7BD2CE8303E7}" type="sibTrans" cxnId="{37068696-B713-6E41-9F11-1811FC5DAE2A}">
      <dgm:prSet/>
      <dgm:spPr/>
      <dgm:t>
        <a:bodyPr/>
        <a:lstStyle/>
        <a:p>
          <a:endParaRPr lang="en-US">
            <a:solidFill>
              <a:schemeClr val="tx1">
                <a:lumMod val="65000"/>
                <a:lumOff val="35000"/>
              </a:schemeClr>
            </a:solidFill>
            <a:latin typeface="Gill Sans"/>
            <a:cs typeface="Gill Sans"/>
          </a:endParaRPr>
        </a:p>
      </dgm:t>
    </dgm:pt>
    <dgm:pt modelId="{986E31E2-FD17-E149-9696-AB9B08F33D3B}">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Out-of-Sequence Events</a:t>
          </a:r>
          <a:endParaRPr lang="en-US" sz="1600" dirty="0">
            <a:solidFill>
              <a:schemeClr val="tx1">
                <a:lumMod val="65000"/>
                <a:lumOff val="35000"/>
              </a:schemeClr>
            </a:solidFill>
            <a:latin typeface="Gill Sans"/>
            <a:cs typeface="Gill Sans"/>
          </a:endParaRPr>
        </a:p>
      </dgm:t>
    </dgm:pt>
    <dgm:pt modelId="{7915BD65-BA5D-9141-9EA3-244DDE05A600}" type="parTrans" cxnId="{A7D4478F-91BF-844E-892B-18C1B7AC0904}">
      <dgm:prSet/>
      <dgm:spPr/>
      <dgm:t>
        <a:bodyPr/>
        <a:lstStyle/>
        <a:p>
          <a:endParaRPr lang="en-US">
            <a:solidFill>
              <a:schemeClr val="tx1">
                <a:lumMod val="65000"/>
                <a:lumOff val="35000"/>
              </a:schemeClr>
            </a:solidFill>
            <a:latin typeface="Gill Sans"/>
            <a:cs typeface="Gill Sans"/>
          </a:endParaRPr>
        </a:p>
      </dgm:t>
    </dgm:pt>
    <dgm:pt modelId="{D301126F-39F9-AD47-99D4-EDF5B880477F}" type="sibTrans" cxnId="{A7D4478F-91BF-844E-892B-18C1B7AC0904}">
      <dgm:prSet/>
      <dgm:spPr/>
      <dgm:t>
        <a:bodyPr/>
        <a:lstStyle/>
        <a:p>
          <a:endParaRPr lang="en-US">
            <a:solidFill>
              <a:schemeClr val="tx1">
                <a:lumMod val="65000"/>
                <a:lumOff val="35000"/>
              </a:schemeClr>
            </a:solidFill>
            <a:latin typeface="Gill Sans"/>
            <a:cs typeface="Gill Sans"/>
          </a:endParaRPr>
        </a:p>
      </dgm:t>
    </dgm:pt>
    <dgm:pt modelId="{D9E396DC-FF60-5044-9544-A36F9F9C451F}">
      <dgm:prSet phldrT="[Text]"/>
      <dgm:spPr>
        <a:ln w="9525" cmpd="sng">
          <a:solidFill>
            <a:schemeClr val="accent1"/>
          </a:solidFill>
        </a:ln>
      </dgm:spPr>
      <dgm:t>
        <a:bodyPr/>
        <a:lstStyle/>
        <a:p>
          <a:r>
            <a:rPr lang="en-US" dirty="0" smtClean="0">
              <a:solidFill>
                <a:srgbClr val="FFFFFF"/>
              </a:solidFill>
              <a:latin typeface="Gill Sans"/>
              <a:cs typeface="Gill Sans"/>
            </a:rPr>
            <a:t>Stream Security Patterns</a:t>
          </a:r>
          <a:endParaRPr lang="en-US" dirty="0">
            <a:solidFill>
              <a:srgbClr val="FFFFFF"/>
            </a:solidFill>
            <a:latin typeface="Gill Sans"/>
            <a:cs typeface="Gill Sans"/>
          </a:endParaRPr>
        </a:p>
      </dgm:t>
    </dgm:pt>
    <dgm:pt modelId="{F3EFA444-C814-3D43-9793-180EB28E5347}" type="parTrans" cxnId="{757429DD-914D-0A4B-8BE2-0B21FC530DFD}">
      <dgm:prSet/>
      <dgm:spPr/>
      <dgm:t>
        <a:bodyPr/>
        <a:lstStyle/>
        <a:p>
          <a:endParaRPr lang="en-US">
            <a:solidFill>
              <a:schemeClr val="tx1">
                <a:lumMod val="65000"/>
                <a:lumOff val="35000"/>
              </a:schemeClr>
            </a:solidFill>
            <a:latin typeface="Gill Sans"/>
            <a:cs typeface="Gill Sans"/>
          </a:endParaRPr>
        </a:p>
      </dgm:t>
    </dgm:pt>
    <dgm:pt modelId="{C00BDEFA-18AD-424E-AD97-F2C7F731E22A}" type="sibTrans" cxnId="{757429DD-914D-0A4B-8BE2-0B21FC530DFD}">
      <dgm:prSet/>
      <dgm:spPr/>
      <dgm:t>
        <a:bodyPr/>
        <a:lstStyle/>
        <a:p>
          <a:endParaRPr lang="en-US">
            <a:solidFill>
              <a:schemeClr val="tx1">
                <a:lumMod val="65000"/>
                <a:lumOff val="35000"/>
              </a:schemeClr>
            </a:solidFill>
            <a:latin typeface="Gill Sans"/>
            <a:cs typeface="Gill Sans"/>
          </a:endParaRPr>
        </a:p>
      </dgm:t>
    </dgm:pt>
    <dgm:pt modelId="{377BBB08-5658-0847-AAED-A6F9F5F78FF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Kappa Architecture</a:t>
          </a:r>
          <a:endParaRPr lang="en-US" sz="1600" dirty="0">
            <a:solidFill>
              <a:schemeClr val="tx1">
                <a:lumMod val="65000"/>
                <a:lumOff val="35000"/>
              </a:schemeClr>
            </a:solidFill>
            <a:latin typeface="Gill Sans"/>
            <a:cs typeface="Gill Sans"/>
          </a:endParaRPr>
        </a:p>
      </dgm:t>
    </dgm:pt>
    <dgm:pt modelId="{B9610E7F-4EE2-E847-B479-B4B6722C7667}" type="parTrans" cxnId="{62E3FAF6-52CF-764B-935D-15F446482B18}">
      <dgm:prSet/>
      <dgm:spPr/>
      <dgm:t>
        <a:bodyPr/>
        <a:lstStyle/>
        <a:p>
          <a:endParaRPr lang="en-US"/>
        </a:p>
      </dgm:t>
    </dgm:pt>
    <dgm:pt modelId="{19BCD30B-A71C-AD41-BD0C-69D358C5F528}" type="sibTrans" cxnId="{62E3FAF6-52CF-764B-935D-15F446482B18}">
      <dgm:prSet/>
      <dgm:spPr/>
      <dgm:t>
        <a:bodyPr/>
        <a:lstStyle/>
        <a:p>
          <a:endParaRPr lang="en-US"/>
        </a:p>
      </dgm:t>
    </dgm:pt>
    <dgm:pt modelId="{7D1CCD01-94CE-6B4C-AD56-BAC737B74D2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Message encryption</a:t>
          </a:r>
          <a:endParaRPr lang="en-US" sz="1600" dirty="0">
            <a:solidFill>
              <a:schemeClr val="tx1">
                <a:lumMod val="65000"/>
                <a:lumOff val="35000"/>
              </a:schemeClr>
            </a:solidFill>
            <a:latin typeface="Gill Sans"/>
            <a:cs typeface="Gill Sans"/>
          </a:endParaRPr>
        </a:p>
      </dgm:t>
    </dgm:pt>
    <dgm:pt modelId="{7FE47FB6-2A3C-314C-9161-18052E73AB67}" type="parTrans" cxnId="{BB861F3E-1F30-2C45-A6A9-13E959AE5B01}">
      <dgm:prSet/>
      <dgm:spPr/>
      <dgm:t>
        <a:bodyPr/>
        <a:lstStyle/>
        <a:p>
          <a:endParaRPr lang="en-US"/>
        </a:p>
      </dgm:t>
    </dgm:pt>
    <dgm:pt modelId="{2AD90642-2512-584C-BC76-39063897F3A5}" type="sibTrans" cxnId="{BB861F3E-1F30-2C45-A6A9-13E959AE5B01}">
      <dgm:prSet/>
      <dgm:spPr/>
      <dgm:t>
        <a:bodyPr/>
        <a:lstStyle/>
        <a:p>
          <a:endParaRPr lang="en-US"/>
        </a:p>
      </dgm:t>
    </dgm:pt>
    <dgm:pt modelId="{0F432622-DDB0-064C-8D15-237BBE3FA44D}">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Authorized Access</a:t>
          </a:r>
          <a:endParaRPr lang="en-US" sz="1600" dirty="0">
            <a:solidFill>
              <a:schemeClr val="tx1">
                <a:lumMod val="65000"/>
                <a:lumOff val="35000"/>
              </a:schemeClr>
            </a:solidFill>
            <a:latin typeface="Gill Sans"/>
            <a:cs typeface="Gill Sans"/>
          </a:endParaRPr>
        </a:p>
      </dgm:t>
    </dgm:pt>
    <dgm:pt modelId="{4A4F921B-DC98-3643-ACEB-F18EE8505F0E}" type="parTrans" cxnId="{F94AE674-03A6-1542-A1E8-67EE90F58337}">
      <dgm:prSet/>
      <dgm:spPr/>
      <dgm:t>
        <a:bodyPr/>
        <a:lstStyle/>
        <a:p>
          <a:endParaRPr lang="en-US"/>
        </a:p>
      </dgm:t>
    </dgm:pt>
    <dgm:pt modelId="{CE3B0A8A-C42D-344C-BE76-FEF5BE836D45}" type="sibTrans" cxnId="{F94AE674-03A6-1542-A1E8-67EE90F58337}">
      <dgm:prSet/>
      <dgm:spPr/>
      <dgm:t>
        <a:bodyPr/>
        <a:lstStyle/>
        <a:p>
          <a:endParaRPr lang="en-US"/>
        </a:p>
      </dgm:t>
    </dgm:pt>
    <dgm:pt modelId="{0B96CABB-1F23-9940-93A4-FCBC0E4275DA}">
      <dgm:prSet phldrT="[Text]" custT="1"/>
      <dgm:spPr>
        <a:ln w="9525" cmpd="sng">
          <a:solidFill>
            <a:schemeClr val="accent1"/>
          </a:solidFill>
        </a:ln>
      </dgm:spPr>
      <dgm:t>
        <a:bodyPr/>
        <a:lstStyle/>
        <a:p>
          <a:pPr>
            <a:spcBef>
              <a:spcPts val="600"/>
            </a:spcBef>
            <a:spcAft>
              <a:spcPts val="1500"/>
            </a:spcAft>
          </a:pPr>
          <a:r>
            <a:rPr lang="en-US" sz="1600" dirty="0" smtClean="0">
              <a:solidFill>
                <a:schemeClr val="tx1">
                  <a:lumMod val="65000"/>
                  <a:lumOff val="35000"/>
                </a:schemeClr>
              </a:solidFill>
              <a:latin typeface="Gill Sans"/>
              <a:cs typeface="Gill Sans"/>
            </a:rPr>
            <a:t>Secure Cluster Authentication</a:t>
          </a:r>
          <a:endParaRPr lang="en-US" sz="1600" dirty="0">
            <a:solidFill>
              <a:schemeClr val="tx1">
                <a:lumMod val="65000"/>
                <a:lumOff val="35000"/>
              </a:schemeClr>
            </a:solidFill>
            <a:latin typeface="Gill Sans"/>
            <a:cs typeface="Gill Sans"/>
          </a:endParaRPr>
        </a:p>
      </dgm:t>
    </dgm:pt>
    <dgm:pt modelId="{86FD111B-2C09-0243-A294-10F44F5B62A4}" type="parTrans" cxnId="{69829AF1-5319-074C-AAE4-3186888679EA}">
      <dgm:prSet/>
      <dgm:spPr/>
      <dgm:t>
        <a:bodyPr/>
        <a:lstStyle/>
        <a:p>
          <a:endParaRPr lang="en-US"/>
        </a:p>
      </dgm:t>
    </dgm:pt>
    <dgm:pt modelId="{082098DA-B0AD-234F-9A7E-0B445B6F583B}" type="sibTrans" cxnId="{69829AF1-5319-074C-AAE4-3186888679EA}">
      <dgm:prSet/>
      <dgm:spPr/>
      <dgm:t>
        <a:bodyPr/>
        <a:lstStyle/>
        <a:p>
          <a:endParaRPr lang="en-US"/>
        </a:p>
      </dgm:t>
    </dgm:pt>
    <dgm:pt modelId="{2ECACCB8-8927-A241-92EA-BBC4921FD2F6}" type="pres">
      <dgm:prSet presAssocID="{76934CF6-E0BF-2F46-A040-2A216664E9D5}" presName="Name0" presStyleCnt="0">
        <dgm:presLayoutVars>
          <dgm:dir/>
          <dgm:animLvl val="lvl"/>
          <dgm:resizeHandles val="exact"/>
        </dgm:presLayoutVars>
      </dgm:prSet>
      <dgm:spPr/>
      <dgm:t>
        <a:bodyPr/>
        <a:lstStyle/>
        <a:p>
          <a:endParaRPr lang="en-US"/>
        </a:p>
      </dgm:t>
    </dgm:pt>
    <dgm:pt modelId="{02DDA3FA-B985-1F48-84BE-D0AC4998648D}" type="pres">
      <dgm:prSet presAssocID="{EF3AF00A-4FB7-DF44-AABD-A36556910E1E}" presName="composite" presStyleCnt="0"/>
      <dgm:spPr/>
    </dgm:pt>
    <dgm:pt modelId="{4D1E00AE-A8CB-8B43-914F-A69D14B4B0D0}" type="pres">
      <dgm:prSet presAssocID="{EF3AF00A-4FB7-DF44-AABD-A36556910E1E}" presName="parTx" presStyleLbl="alignNode1" presStyleIdx="0" presStyleCnt="4">
        <dgm:presLayoutVars>
          <dgm:chMax val="0"/>
          <dgm:chPref val="0"/>
          <dgm:bulletEnabled val="1"/>
        </dgm:presLayoutVars>
      </dgm:prSet>
      <dgm:spPr/>
      <dgm:t>
        <a:bodyPr/>
        <a:lstStyle/>
        <a:p>
          <a:endParaRPr lang="en-US"/>
        </a:p>
      </dgm:t>
    </dgm:pt>
    <dgm:pt modelId="{1BE7371F-DE83-464F-9118-9273736999B8}" type="pres">
      <dgm:prSet presAssocID="{EF3AF00A-4FB7-DF44-AABD-A36556910E1E}" presName="desTx" presStyleLbl="alignAccFollowNode1" presStyleIdx="0" presStyleCnt="4">
        <dgm:presLayoutVars>
          <dgm:bulletEnabled val="1"/>
        </dgm:presLayoutVars>
      </dgm:prSet>
      <dgm:spPr/>
      <dgm:t>
        <a:bodyPr/>
        <a:lstStyle/>
        <a:p>
          <a:endParaRPr lang="en-US"/>
        </a:p>
      </dgm:t>
    </dgm:pt>
    <dgm:pt modelId="{E5C62659-4A9C-7C4B-963E-E65663776E57}" type="pres">
      <dgm:prSet presAssocID="{C5D06FD1-A6BF-214E-9075-2D9D9AE7836C}" presName="space" presStyleCnt="0"/>
      <dgm:spPr/>
    </dgm:pt>
    <dgm:pt modelId="{92A83BA6-61F2-E14D-A8A4-CBB5C0831539}" type="pres">
      <dgm:prSet presAssocID="{1576D0EC-7E24-C44B-ACCC-69385FD4B854}" presName="composite" presStyleCnt="0"/>
      <dgm:spPr/>
    </dgm:pt>
    <dgm:pt modelId="{EBDF12AA-AD08-A646-BF15-3CEB5D8E9816}" type="pres">
      <dgm:prSet presAssocID="{1576D0EC-7E24-C44B-ACCC-69385FD4B854}" presName="parTx" presStyleLbl="alignNode1" presStyleIdx="1" presStyleCnt="4">
        <dgm:presLayoutVars>
          <dgm:chMax val="0"/>
          <dgm:chPref val="0"/>
          <dgm:bulletEnabled val="1"/>
        </dgm:presLayoutVars>
      </dgm:prSet>
      <dgm:spPr/>
      <dgm:t>
        <a:bodyPr/>
        <a:lstStyle/>
        <a:p>
          <a:endParaRPr lang="en-US"/>
        </a:p>
      </dgm:t>
    </dgm:pt>
    <dgm:pt modelId="{6E426CA3-6B74-024A-A8D7-A960C5BD27A4}" type="pres">
      <dgm:prSet presAssocID="{1576D0EC-7E24-C44B-ACCC-69385FD4B854}" presName="desTx" presStyleLbl="alignAccFollowNode1" presStyleIdx="1" presStyleCnt="4">
        <dgm:presLayoutVars>
          <dgm:bulletEnabled val="1"/>
        </dgm:presLayoutVars>
      </dgm:prSet>
      <dgm:spPr/>
      <dgm:t>
        <a:bodyPr/>
        <a:lstStyle/>
        <a:p>
          <a:endParaRPr lang="en-US"/>
        </a:p>
      </dgm:t>
    </dgm:pt>
    <dgm:pt modelId="{EBE24EB0-71A3-E345-9007-5E608A516D9C}" type="pres">
      <dgm:prSet presAssocID="{69D181ED-64CE-F147-B121-E60D49A3EFB4}" presName="space" presStyleCnt="0"/>
      <dgm:spPr/>
    </dgm:pt>
    <dgm:pt modelId="{5A5E5B4E-F93E-114D-B08E-5F2C88390E9C}" type="pres">
      <dgm:prSet presAssocID="{3F6010EA-40F7-9543-AD68-7E4E379C64BD}" presName="composite" presStyleCnt="0"/>
      <dgm:spPr/>
    </dgm:pt>
    <dgm:pt modelId="{01623435-B35F-4342-8DD9-3CEBC2AD6046}" type="pres">
      <dgm:prSet presAssocID="{3F6010EA-40F7-9543-AD68-7E4E379C64BD}" presName="parTx" presStyleLbl="alignNode1" presStyleIdx="2" presStyleCnt="4">
        <dgm:presLayoutVars>
          <dgm:chMax val="0"/>
          <dgm:chPref val="0"/>
          <dgm:bulletEnabled val="1"/>
        </dgm:presLayoutVars>
      </dgm:prSet>
      <dgm:spPr/>
      <dgm:t>
        <a:bodyPr/>
        <a:lstStyle/>
        <a:p>
          <a:endParaRPr lang="en-US"/>
        </a:p>
      </dgm:t>
    </dgm:pt>
    <dgm:pt modelId="{F5052774-96E7-4542-AED6-1BA934056B0A}" type="pres">
      <dgm:prSet presAssocID="{3F6010EA-40F7-9543-AD68-7E4E379C64BD}" presName="desTx" presStyleLbl="alignAccFollowNode1" presStyleIdx="2" presStyleCnt="4">
        <dgm:presLayoutVars>
          <dgm:bulletEnabled val="1"/>
        </dgm:presLayoutVars>
      </dgm:prSet>
      <dgm:spPr/>
      <dgm:t>
        <a:bodyPr/>
        <a:lstStyle/>
        <a:p>
          <a:endParaRPr lang="en-US"/>
        </a:p>
      </dgm:t>
    </dgm:pt>
    <dgm:pt modelId="{6CB219AB-B761-1A40-8D72-AFE0C38F6CE9}" type="pres">
      <dgm:prSet presAssocID="{40B32698-EE73-0749-8245-9D9D5A45162F}" presName="space" presStyleCnt="0"/>
      <dgm:spPr/>
    </dgm:pt>
    <dgm:pt modelId="{B169DEE8-EBE0-264E-B18B-C6446E23C295}" type="pres">
      <dgm:prSet presAssocID="{D9E396DC-FF60-5044-9544-A36F9F9C451F}" presName="composite" presStyleCnt="0"/>
      <dgm:spPr/>
    </dgm:pt>
    <dgm:pt modelId="{D5C6B7E9-200C-3E4B-9D23-01632DEE2B48}" type="pres">
      <dgm:prSet presAssocID="{D9E396DC-FF60-5044-9544-A36F9F9C451F}" presName="parTx" presStyleLbl="alignNode1" presStyleIdx="3" presStyleCnt="4">
        <dgm:presLayoutVars>
          <dgm:chMax val="0"/>
          <dgm:chPref val="0"/>
          <dgm:bulletEnabled val="1"/>
        </dgm:presLayoutVars>
      </dgm:prSet>
      <dgm:spPr/>
      <dgm:t>
        <a:bodyPr/>
        <a:lstStyle/>
        <a:p>
          <a:endParaRPr lang="en-US"/>
        </a:p>
      </dgm:t>
    </dgm:pt>
    <dgm:pt modelId="{16B89863-A3AB-B447-8188-71D22FCCE680}" type="pres">
      <dgm:prSet presAssocID="{D9E396DC-FF60-5044-9544-A36F9F9C451F}" presName="desTx" presStyleLbl="alignAccFollowNode1" presStyleIdx="3" presStyleCnt="4">
        <dgm:presLayoutVars>
          <dgm:bulletEnabled val="1"/>
        </dgm:presLayoutVars>
      </dgm:prSet>
      <dgm:spPr/>
      <dgm:t>
        <a:bodyPr/>
        <a:lstStyle/>
        <a:p>
          <a:endParaRPr lang="en-US"/>
        </a:p>
      </dgm:t>
    </dgm:pt>
  </dgm:ptLst>
  <dgm:cxnLst>
    <dgm:cxn modelId="{0F489AF5-434B-3F46-8B35-4EC3C7C2E53C}" srcId="{EF3AF00A-4FB7-DF44-AABD-A36556910E1E}" destId="{E2C68B23-3006-FE49-862E-5E7559CAB986}" srcOrd="2" destOrd="0" parTransId="{893AED74-1D45-9445-B15A-94D73874A2AB}" sibTransId="{35C79B51-A795-A44A-A679-F146DF2571C7}"/>
    <dgm:cxn modelId="{BB861F3E-1F30-2C45-A6A9-13E959AE5B01}" srcId="{D9E396DC-FF60-5044-9544-A36F9F9C451F}" destId="{7D1CCD01-94CE-6B4C-AD56-BAC737B74D2A}" srcOrd="0" destOrd="0" parTransId="{7FE47FB6-2A3C-314C-9161-18052E73AB67}" sibTransId="{2AD90642-2512-584C-BC76-39063897F3A5}"/>
    <dgm:cxn modelId="{53CF0EDD-F48A-734C-A976-75981C256DC2}" type="presOf" srcId="{0F432622-DDB0-064C-8D15-237BBE3FA44D}" destId="{16B89863-A3AB-B447-8188-71D22FCCE680}" srcOrd="0" destOrd="1" presId="urn:microsoft.com/office/officeart/2005/8/layout/hList1"/>
    <dgm:cxn modelId="{E9A6AEAB-8D01-2140-B51E-E5E0DFDB9887}" type="presOf" srcId="{EF3AF00A-4FB7-DF44-AABD-A36556910E1E}" destId="{4D1E00AE-A8CB-8B43-914F-A69D14B4B0D0}" srcOrd="0" destOrd="0" presId="urn:microsoft.com/office/officeart/2005/8/layout/hList1"/>
    <dgm:cxn modelId="{6708708B-B79A-6D45-8C63-BD0E3A01FFB7}" srcId="{1576D0EC-7E24-C44B-ACCC-69385FD4B854}" destId="{FF64E5F9-218D-2547-8CFE-0080310FD8F9}" srcOrd="1" destOrd="0" parTransId="{246A7FCC-3A18-D044-9F2A-E00AADE03881}" sibTransId="{456D72D6-1BD6-F64F-A3DE-42695944C25E}"/>
    <dgm:cxn modelId="{BDB0B5C9-0B44-A647-8518-6695903F6966}" srcId="{1576D0EC-7E24-C44B-ACCC-69385FD4B854}" destId="{B91F6B23-8FAF-184E-BB47-91CDE473D437}" srcOrd="0" destOrd="0" parTransId="{BF78D81B-8C15-584B-8BEA-5BEF2654D1E1}" sibTransId="{56710905-D714-3041-835A-3B72C3E84A6B}"/>
    <dgm:cxn modelId="{67E8647E-C499-5944-84C6-7855E338279E}" type="presOf" srcId="{D9E396DC-FF60-5044-9544-A36F9F9C451F}" destId="{D5C6B7E9-200C-3E4B-9D23-01632DEE2B48}" srcOrd="0" destOrd="0" presId="urn:microsoft.com/office/officeart/2005/8/layout/hList1"/>
    <dgm:cxn modelId="{48137394-DB51-4B49-AAFB-2A881CEDC9DA}" type="presOf" srcId="{15415347-2186-4847-BCDF-7887DF243E15}" destId="{1BE7371F-DE83-464F-9118-9273736999B8}" srcOrd="0" destOrd="0" presId="urn:microsoft.com/office/officeart/2005/8/layout/hList1"/>
    <dgm:cxn modelId="{ED9CD0E5-3BDA-114A-943B-3C90AAEDAEBE}" type="presOf" srcId="{4BC17886-2614-654F-BB45-F68E6125A3AA}" destId="{F5052774-96E7-4542-AED6-1BA934056B0A}" srcOrd="0" destOrd="1" presId="urn:microsoft.com/office/officeart/2005/8/layout/hList1"/>
    <dgm:cxn modelId="{A7D4478F-91BF-844E-892B-18C1B7AC0904}" srcId="{3F6010EA-40F7-9543-AD68-7E4E379C64BD}" destId="{986E31E2-FD17-E149-9696-AB9B08F33D3B}" srcOrd="2" destOrd="0" parTransId="{7915BD65-BA5D-9141-9EA3-244DDE05A600}" sibTransId="{D301126F-39F9-AD47-99D4-EDF5B880477F}"/>
    <dgm:cxn modelId="{757429DD-914D-0A4B-8BE2-0B21FC530DFD}" srcId="{76934CF6-E0BF-2F46-A040-2A216664E9D5}" destId="{D9E396DC-FF60-5044-9544-A36F9F9C451F}" srcOrd="3" destOrd="0" parTransId="{F3EFA444-C814-3D43-9793-180EB28E5347}" sibTransId="{C00BDEFA-18AD-424E-AD97-F2C7F731E22A}"/>
    <dgm:cxn modelId="{B853B7C5-50EC-BE48-B8DA-3CF43DF43E29}" type="presOf" srcId="{DA51653B-BD94-474E-93F5-DD331A4B2B37}" destId="{6E426CA3-6B74-024A-A8D7-A960C5BD27A4}" srcOrd="0" destOrd="2" presId="urn:microsoft.com/office/officeart/2005/8/layout/hList1"/>
    <dgm:cxn modelId="{37068696-B713-6E41-9F11-1811FC5DAE2A}" srcId="{3F6010EA-40F7-9543-AD68-7E4E379C64BD}" destId="{4BC17886-2614-654F-BB45-F68E6125A3AA}" srcOrd="1" destOrd="0" parTransId="{20B56260-1D47-744D-A8C9-58A161B73F96}" sibTransId="{B310D6FE-6B6E-3F46-869A-7BD2CE8303E7}"/>
    <dgm:cxn modelId="{C06E829F-033D-2843-9FEC-D8D22099B4BF}" type="presOf" srcId="{FF64E5F9-218D-2547-8CFE-0080310FD8F9}" destId="{6E426CA3-6B74-024A-A8D7-A960C5BD27A4}" srcOrd="0" destOrd="1" presId="urn:microsoft.com/office/officeart/2005/8/layout/hList1"/>
    <dgm:cxn modelId="{F94AE674-03A6-1542-A1E8-67EE90F58337}" srcId="{D9E396DC-FF60-5044-9544-A36F9F9C451F}" destId="{0F432622-DDB0-064C-8D15-237BBE3FA44D}" srcOrd="1" destOrd="0" parTransId="{4A4F921B-DC98-3643-ACEB-F18EE8505F0E}" sibTransId="{CE3B0A8A-C42D-344C-BE76-FEF5BE836D45}"/>
    <dgm:cxn modelId="{80160C7A-67E4-7E46-A2A8-B0B95204AF4E}" type="presOf" srcId="{E2C68B23-3006-FE49-862E-5E7559CAB986}" destId="{1BE7371F-DE83-464F-9118-9273736999B8}" srcOrd="0" destOrd="2" presId="urn:microsoft.com/office/officeart/2005/8/layout/hList1"/>
    <dgm:cxn modelId="{62E3FAF6-52CF-764B-935D-15F446482B18}" srcId="{EF3AF00A-4FB7-DF44-AABD-A36556910E1E}" destId="{377BBB08-5658-0847-AAED-A6F9F5F78FFA}" srcOrd="3" destOrd="0" parTransId="{B9610E7F-4EE2-E847-B479-B4B6722C7667}" sibTransId="{19BCD30B-A71C-AD41-BD0C-69D358C5F528}"/>
    <dgm:cxn modelId="{DCC3FD1A-DDE2-D14B-B801-3F204D49728C}" type="presOf" srcId="{B91F6B23-8FAF-184E-BB47-91CDE473D437}" destId="{6E426CA3-6B74-024A-A8D7-A960C5BD27A4}" srcOrd="0" destOrd="0" presId="urn:microsoft.com/office/officeart/2005/8/layout/hList1"/>
    <dgm:cxn modelId="{148909D3-1B62-2541-BE30-107A232DB9F9}" type="presOf" srcId="{76934CF6-E0BF-2F46-A040-2A216664E9D5}" destId="{2ECACCB8-8927-A241-92EA-BBC4921FD2F6}" srcOrd="0" destOrd="0" presId="urn:microsoft.com/office/officeart/2005/8/layout/hList1"/>
    <dgm:cxn modelId="{729525C4-C9A6-9648-9C42-05D3A9E87E04}" type="presOf" srcId="{9C496854-BAA7-5245-9E7E-EDDDE55B986F}" destId="{F5052774-96E7-4542-AED6-1BA934056B0A}" srcOrd="0" destOrd="0" presId="urn:microsoft.com/office/officeart/2005/8/layout/hList1"/>
    <dgm:cxn modelId="{5C4622CE-F783-B741-ABF1-B1D9B40ED3E8}" srcId="{76934CF6-E0BF-2F46-A040-2A216664E9D5}" destId="{1576D0EC-7E24-C44B-ACCC-69385FD4B854}" srcOrd="1" destOrd="0" parTransId="{F563C337-84F9-214C-A73C-12491EDA4628}" sibTransId="{69D181ED-64CE-F147-B121-E60D49A3EFB4}"/>
    <dgm:cxn modelId="{CA260358-6A98-B745-92F0-5BB1E2862E63}" srcId="{3F6010EA-40F7-9543-AD68-7E4E379C64BD}" destId="{9C496854-BAA7-5245-9E7E-EDDDE55B986F}" srcOrd="0" destOrd="0" parTransId="{A8F47548-B22C-D843-8A58-AA0726D51A49}" sibTransId="{1B9354FB-8860-3746-ABD0-A7E9FE0EF7AA}"/>
    <dgm:cxn modelId="{18E78B99-725E-2D4E-A317-C0BAB56D8C33}" srcId="{76934CF6-E0BF-2F46-A040-2A216664E9D5}" destId="{EF3AF00A-4FB7-DF44-AABD-A36556910E1E}" srcOrd="0" destOrd="0" parTransId="{C49ECE88-9DF2-CF46-80BC-EFFF03F61689}" sibTransId="{C5D06FD1-A6BF-214E-9075-2D9D9AE7836C}"/>
    <dgm:cxn modelId="{FA5B8D11-E411-1C4F-9C5C-D7FC16B46946}" srcId="{76934CF6-E0BF-2F46-A040-2A216664E9D5}" destId="{3F6010EA-40F7-9543-AD68-7E4E379C64BD}" srcOrd="2" destOrd="0" parTransId="{5094667A-1427-8841-A48A-4278D305E0C8}" sibTransId="{40B32698-EE73-0749-8245-9D9D5A45162F}"/>
    <dgm:cxn modelId="{5493A8E0-C48F-6F40-AA45-6865162A8C46}" srcId="{1576D0EC-7E24-C44B-ACCC-69385FD4B854}" destId="{DA51653B-BD94-474E-93F5-DD331A4B2B37}" srcOrd="2" destOrd="0" parTransId="{A07D20CB-A224-EB42-9603-D2D4F8675969}" sibTransId="{FDC45CE2-0592-F54D-A466-5D80D96CEF52}"/>
    <dgm:cxn modelId="{8E9D1ED1-90B0-F841-AA09-4C75191DE6D3}" type="presOf" srcId="{1576D0EC-7E24-C44B-ACCC-69385FD4B854}" destId="{EBDF12AA-AD08-A646-BF15-3CEB5D8E9816}" srcOrd="0" destOrd="0" presId="urn:microsoft.com/office/officeart/2005/8/layout/hList1"/>
    <dgm:cxn modelId="{B14BCFBB-A78F-1940-832A-8A370C870619}" srcId="{EF3AF00A-4FB7-DF44-AABD-A36556910E1E}" destId="{15415347-2186-4847-BCDF-7887DF243E15}" srcOrd="0" destOrd="0" parTransId="{9813DD47-A787-CF42-9D34-36AAA169301D}" sibTransId="{A73CC74D-1449-5648-9253-4D8E174DCC5E}"/>
    <dgm:cxn modelId="{6ECD2423-D4C4-CD49-A53D-25F6949A570F}" type="presOf" srcId="{3F6010EA-40F7-9543-AD68-7E4E379C64BD}" destId="{01623435-B35F-4342-8DD9-3CEBC2AD6046}" srcOrd="0" destOrd="0" presId="urn:microsoft.com/office/officeart/2005/8/layout/hList1"/>
    <dgm:cxn modelId="{1C790C71-B997-B84D-A3D7-25359647B1AD}" type="presOf" srcId="{7D1CCD01-94CE-6B4C-AD56-BAC737B74D2A}" destId="{16B89863-A3AB-B447-8188-71D22FCCE680}" srcOrd="0" destOrd="0" presId="urn:microsoft.com/office/officeart/2005/8/layout/hList1"/>
    <dgm:cxn modelId="{6897B397-EDD8-D44F-B6A6-5A66444B5A11}" type="presOf" srcId="{A73C5B99-8B2C-8343-933B-6C44C33358C9}" destId="{1BE7371F-DE83-464F-9118-9273736999B8}" srcOrd="0" destOrd="1" presId="urn:microsoft.com/office/officeart/2005/8/layout/hList1"/>
    <dgm:cxn modelId="{1ED85845-EBDD-A941-87C0-C424BC2089DB}" type="presOf" srcId="{986E31E2-FD17-E149-9696-AB9B08F33D3B}" destId="{F5052774-96E7-4542-AED6-1BA934056B0A}" srcOrd="0" destOrd="2" presId="urn:microsoft.com/office/officeart/2005/8/layout/hList1"/>
    <dgm:cxn modelId="{84FDCD9F-8508-6E4A-B5F5-C92342DD86C0}" type="presOf" srcId="{377BBB08-5658-0847-AAED-A6F9F5F78FFA}" destId="{1BE7371F-DE83-464F-9118-9273736999B8}" srcOrd="0" destOrd="3" presId="urn:microsoft.com/office/officeart/2005/8/layout/hList1"/>
    <dgm:cxn modelId="{69829AF1-5319-074C-AAE4-3186888679EA}" srcId="{D9E396DC-FF60-5044-9544-A36F9F9C451F}" destId="{0B96CABB-1F23-9940-93A4-FCBC0E4275DA}" srcOrd="2" destOrd="0" parTransId="{86FD111B-2C09-0243-A294-10F44F5B62A4}" sibTransId="{082098DA-B0AD-234F-9A7E-0B445B6F583B}"/>
    <dgm:cxn modelId="{0C92825B-0095-CB40-971D-603A4E32ECD8}" srcId="{EF3AF00A-4FB7-DF44-AABD-A36556910E1E}" destId="{A73C5B99-8B2C-8343-933B-6C44C33358C9}" srcOrd="1" destOrd="0" parTransId="{33AC26A8-0468-0C43-8254-1111AED61B2E}" sibTransId="{395ED6CD-A3F1-3040-AF94-DC08433949BC}"/>
    <dgm:cxn modelId="{5A909EBF-E953-2D4E-A7E6-1D7D57C377FB}" type="presOf" srcId="{0B96CABB-1F23-9940-93A4-FCBC0E4275DA}" destId="{16B89863-A3AB-B447-8188-71D22FCCE680}" srcOrd="0" destOrd="2" presId="urn:microsoft.com/office/officeart/2005/8/layout/hList1"/>
    <dgm:cxn modelId="{0A8EE646-CECA-EA4C-A8FE-9C94434662EE}" type="presParOf" srcId="{2ECACCB8-8927-A241-92EA-BBC4921FD2F6}" destId="{02DDA3FA-B985-1F48-84BE-D0AC4998648D}" srcOrd="0" destOrd="0" presId="urn:microsoft.com/office/officeart/2005/8/layout/hList1"/>
    <dgm:cxn modelId="{B23BA3C6-8772-4F4E-B41C-EEDA078C9D14}" type="presParOf" srcId="{02DDA3FA-B985-1F48-84BE-D0AC4998648D}" destId="{4D1E00AE-A8CB-8B43-914F-A69D14B4B0D0}" srcOrd="0" destOrd="0" presId="urn:microsoft.com/office/officeart/2005/8/layout/hList1"/>
    <dgm:cxn modelId="{01654AA2-30C0-694C-8E53-66FED3F60C7D}" type="presParOf" srcId="{02DDA3FA-B985-1F48-84BE-D0AC4998648D}" destId="{1BE7371F-DE83-464F-9118-9273736999B8}" srcOrd="1" destOrd="0" presId="urn:microsoft.com/office/officeart/2005/8/layout/hList1"/>
    <dgm:cxn modelId="{7664AA94-35A9-6345-A3CA-A33A50FAE0E1}" type="presParOf" srcId="{2ECACCB8-8927-A241-92EA-BBC4921FD2F6}" destId="{E5C62659-4A9C-7C4B-963E-E65663776E57}" srcOrd="1" destOrd="0" presId="urn:microsoft.com/office/officeart/2005/8/layout/hList1"/>
    <dgm:cxn modelId="{C228A812-9ECF-A346-A38A-375A9D1AB197}" type="presParOf" srcId="{2ECACCB8-8927-A241-92EA-BBC4921FD2F6}" destId="{92A83BA6-61F2-E14D-A8A4-CBB5C0831539}" srcOrd="2" destOrd="0" presId="urn:microsoft.com/office/officeart/2005/8/layout/hList1"/>
    <dgm:cxn modelId="{11EDEA6F-0FBE-A641-AE97-2D070FCD1665}" type="presParOf" srcId="{92A83BA6-61F2-E14D-A8A4-CBB5C0831539}" destId="{EBDF12AA-AD08-A646-BF15-3CEB5D8E9816}" srcOrd="0" destOrd="0" presId="urn:microsoft.com/office/officeart/2005/8/layout/hList1"/>
    <dgm:cxn modelId="{B38243C6-57D0-4242-B6C6-4AA6641480F5}" type="presParOf" srcId="{92A83BA6-61F2-E14D-A8A4-CBB5C0831539}" destId="{6E426CA3-6B74-024A-A8D7-A960C5BD27A4}" srcOrd="1" destOrd="0" presId="urn:microsoft.com/office/officeart/2005/8/layout/hList1"/>
    <dgm:cxn modelId="{798722E9-A881-8E4A-B55B-653716172D05}" type="presParOf" srcId="{2ECACCB8-8927-A241-92EA-BBC4921FD2F6}" destId="{EBE24EB0-71A3-E345-9007-5E608A516D9C}" srcOrd="3" destOrd="0" presId="urn:microsoft.com/office/officeart/2005/8/layout/hList1"/>
    <dgm:cxn modelId="{DB891F2D-A5F0-D446-A20B-96708B53C833}" type="presParOf" srcId="{2ECACCB8-8927-A241-92EA-BBC4921FD2F6}" destId="{5A5E5B4E-F93E-114D-B08E-5F2C88390E9C}" srcOrd="4" destOrd="0" presId="urn:microsoft.com/office/officeart/2005/8/layout/hList1"/>
    <dgm:cxn modelId="{4DBC0255-D160-C845-8386-E2044A9527BF}" type="presParOf" srcId="{5A5E5B4E-F93E-114D-B08E-5F2C88390E9C}" destId="{01623435-B35F-4342-8DD9-3CEBC2AD6046}" srcOrd="0" destOrd="0" presId="urn:microsoft.com/office/officeart/2005/8/layout/hList1"/>
    <dgm:cxn modelId="{485FC942-AA3D-0148-B61D-A9052C9002DA}" type="presParOf" srcId="{5A5E5B4E-F93E-114D-B08E-5F2C88390E9C}" destId="{F5052774-96E7-4542-AED6-1BA934056B0A}" srcOrd="1" destOrd="0" presId="urn:microsoft.com/office/officeart/2005/8/layout/hList1"/>
    <dgm:cxn modelId="{97E70586-E512-9848-BF3A-D78B1F00D87D}" type="presParOf" srcId="{2ECACCB8-8927-A241-92EA-BBC4921FD2F6}" destId="{6CB219AB-B761-1A40-8D72-AFE0C38F6CE9}" srcOrd="5" destOrd="0" presId="urn:microsoft.com/office/officeart/2005/8/layout/hList1"/>
    <dgm:cxn modelId="{203C002E-B36D-6346-9964-C67734EB1EC9}" type="presParOf" srcId="{2ECACCB8-8927-A241-92EA-BBC4921FD2F6}" destId="{B169DEE8-EBE0-264E-B18B-C6446E23C295}" srcOrd="6" destOrd="0" presId="urn:microsoft.com/office/officeart/2005/8/layout/hList1"/>
    <dgm:cxn modelId="{69A9444E-707C-B849-81C5-EFE32C5AC0E0}" type="presParOf" srcId="{B169DEE8-EBE0-264E-B18B-C6446E23C295}" destId="{D5C6B7E9-200C-3E4B-9D23-01632DEE2B48}" srcOrd="0" destOrd="0" presId="urn:microsoft.com/office/officeart/2005/8/layout/hList1"/>
    <dgm:cxn modelId="{2E41AEEF-D545-E646-BF62-B006DDC78B3F}" type="presParOf" srcId="{B169DEE8-EBE0-264E-B18B-C6446E23C295}" destId="{16B89863-A3AB-B447-8188-71D22FCCE68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0D66-7DF0-CB42-8478-758C350435E6}">
      <dsp:nvSpPr>
        <dsp:cNvPr id="0" name=""/>
        <dsp:cNvSpPr/>
      </dsp:nvSpPr>
      <dsp:spPr>
        <a:xfrm>
          <a:off x="912152" y="155515"/>
          <a:ext cx="1615149" cy="1411843"/>
        </a:xfrm>
        <a:prstGeom prst="rightArrow">
          <a:avLst>
            <a:gd name="adj1" fmla="val 70000"/>
            <a:gd name="adj2" fmla="val 50000"/>
          </a:avLst>
        </a:prstGeom>
        <a:solidFill>
          <a:schemeClr val="accent1">
            <a:lumMod val="40000"/>
            <a:lumOff val="60000"/>
            <a:alpha val="90000"/>
          </a:schemeClr>
        </a:solidFill>
        <a:ln w="25400" cap="flat" cmpd="sng" algn="ctr">
          <a:solidFill>
            <a:schemeClr val="accent1">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1">
                  <a:lumMod val="75000"/>
                </a:schemeClr>
              </a:solidFill>
              <a:latin typeface="Gill Sans"/>
              <a:cs typeface="Gill Sans"/>
            </a:rPr>
            <a:t>Solution</a:t>
          </a:r>
          <a:endParaRPr lang="en-US" sz="1400" kern="1200" dirty="0">
            <a:solidFill>
              <a:schemeClr val="accent1">
                <a:lumMod val="75000"/>
              </a:schemeClr>
            </a:solidFill>
            <a:latin typeface="Gill Sans"/>
            <a:cs typeface="Gill Sans"/>
          </a:endParaRPr>
        </a:p>
      </dsp:txBody>
      <dsp:txXfrm>
        <a:off x="1315939" y="367291"/>
        <a:ext cx="787385" cy="988291"/>
      </dsp:txXfrm>
    </dsp:sp>
    <dsp:sp modelId="{4D603DF1-FB4A-8044-8433-5011AEB87104}">
      <dsp:nvSpPr>
        <dsp:cNvPr id="0" name=""/>
        <dsp:cNvSpPr/>
      </dsp:nvSpPr>
      <dsp:spPr>
        <a:xfrm>
          <a:off x="127554" y="254748"/>
          <a:ext cx="1213377" cy="1213377"/>
        </a:xfrm>
        <a:prstGeom prst="ellipse">
          <a:avLst/>
        </a:prstGeom>
        <a:solidFill>
          <a:srgbClr val="69BE28"/>
        </a:solidFill>
        <a:ln w="28575"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solidFill>
              <a:latin typeface="Gill Sans"/>
              <a:cs typeface="Gill Sans"/>
            </a:rPr>
            <a:t>Reusable</a:t>
          </a:r>
          <a:endParaRPr lang="en-US" sz="1400" kern="1200" dirty="0">
            <a:solidFill>
              <a:schemeClr val="tx2"/>
            </a:solidFill>
            <a:latin typeface="Gill Sans"/>
            <a:cs typeface="Gill Sans"/>
          </a:endParaRPr>
        </a:p>
      </dsp:txBody>
      <dsp:txXfrm>
        <a:off x="305249" y="432443"/>
        <a:ext cx="857987" cy="857987"/>
      </dsp:txXfrm>
    </dsp:sp>
    <dsp:sp modelId="{2774A33F-4B5A-6D40-9269-0FF9357EC6FF}">
      <dsp:nvSpPr>
        <dsp:cNvPr id="0" name=""/>
        <dsp:cNvSpPr/>
      </dsp:nvSpPr>
      <dsp:spPr>
        <a:xfrm>
          <a:off x="3613708" y="148416"/>
          <a:ext cx="1631389" cy="1426040"/>
        </a:xfrm>
        <a:prstGeom prst="rightArrow">
          <a:avLst>
            <a:gd name="adj1" fmla="val 70000"/>
            <a:gd name="adj2" fmla="val 50000"/>
          </a:avLst>
        </a:prstGeom>
        <a:solidFill>
          <a:schemeClr val="accent5">
            <a:lumMod val="40000"/>
            <a:lumOff val="60000"/>
            <a:alpha val="9000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5">
                  <a:lumMod val="75000"/>
                </a:schemeClr>
              </a:solidFill>
              <a:latin typeface="Gill Sans"/>
              <a:cs typeface="Gill Sans"/>
            </a:rPr>
            <a:t>Problem</a:t>
          </a:r>
          <a:endParaRPr lang="en-US" sz="1400" kern="1200" dirty="0">
            <a:solidFill>
              <a:schemeClr val="accent5">
                <a:lumMod val="75000"/>
              </a:schemeClr>
            </a:solidFill>
            <a:latin typeface="Gill Sans"/>
            <a:cs typeface="Gill Sans"/>
          </a:endParaRPr>
        </a:p>
      </dsp:txBody>
      <dsp:txXfrm>
        <a:off x="4021555" y="362322"/>
        <a:ext cx="795302" cy="998228"/>
      </dsp:txXfrm>
    </dsp:sp>
    <dsp:sp modelId="{21C27826-92D4-6244-A5A1-F569B967F36D}">
      <dsp:nvSpPr>
        <dsp:cNvPr id="0" name=""/>
        <dsp:cNvSpPr/>
      </dsp:nvSpPr>
      <dsp:spPr>
        <a:xfrm>
          <a:off x="2832392" y="249909"/>
          <a:ext cx="1223054" cy="1223054"/>
        </a:xfrm>
        <a:prstGeom prst="ellipse">
          <a:avLst/>
        </a:prstGeom>
        <a:solidFill>
          <a:schemeClr val="accent5"/>
        </a:solidFill>
        <a:ln w="28575"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Gill Sans"/>
              <a:cs typeface="Gill Sans"/>
            </a:rPr>
            <a:t>Commonly Occurring</a:t>
          </a:r>
          <a:endParaRPr lang="en-US" sz="1400" kern="1200" dirty="0">
            <a:solidFill>
              <a:srgbClr val="FFFFFF"/>
            </a:solidFill>
            <a:latin typeface="Gill Sans"/>
            <a:cs typeface="Gill Sans"/>
          </a:endParaRPr>
        </a:p>
      </dsp:txBody>
      <dsp:txXfrm>
        <a:off x="3011504" y="429021"/>
        <a:ext cx="864830" cy="864830"/>
      </dsp:txXfrm>
    </dsp:sp>
    <dsp:sp modelId="{C7043712-8B00-9943-A5CD-9CB0F8B418C4}">
      <dsp:nvSpPr>
        <dsp:cNvPr id="0" name=""/>
        <dsp:cNvSpPr/>
      </dsp:nvSpPr>
      <dsp:spPr>
        <a:xfrm>
          <a:off x="6295623" y="143834"/>
          <a:ext cx="1641875" cy="1435205"/>
        </a:xfrm>
        <a:prstGeom prst="rightArrow">
          <a:avLst>
            <a:gd name="adj1" fmla="val 70000"/>
            <a:gd name="adj2" fmla="val 50000"/>
          </a:avLst>
        </a:prstGeom>
        <a:solidFill>
          <a:schemeClr val="accent3">
            <a:lumMod val="40000"/>
            <a:lumOff val="6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3">
                  <a:lumMod val="75000"/>
                </a:schemeClr>
              </a:solidFill>
              <a:latin typeface="Gill Sans"/>
              <a:cs typeface="Gill Sans"/>
            </a:rPr>
            <a:t>Software Design</a:t>
          </a:r>
          <a:endParaRPr lang="en-US" sz="1400" kern="1200" dirty="0">
            <a:solidFill>
              <a:schemeClr val="accent3">
                <a:lumMod val="75000"/>
              </a:schemeClr>
            </a:solidFill>
            <a:latin typeface="Gill Sans"/>
            <a:cs typeface="Gill Sans"/>
          </a:endParaRPr>
        </a:p>
      </dsp:txBody>
      <dsp:txXfrm>
        <a:off x="6706092" y="359115"/>
        <a:ext cx="800414" cy="1004643"/>
      </dsp:txXfrm>
    </dsp:sp>
    <dsp:sp modelId="{512238F1-CDE8-6E46-BBEC-894A6764D8A3}">
      <dsp:nvSpPr>
        <dsp:cNvPr id="0" name=""/>
        <dsp:cNvSpPr/>
      </dsp:nvSpPr>
      <dsp:spPr>
        <a:xfrm>
          <a:off x="5542068" y="272428"/>
          <a:ext cx="1178017" cy="1178017"/>
        </a:xfrm>
        <a:prstGeom prst="ellipse">
          <a:avLst/>
        </a:prstGeom>
        <a:solidFill>
          <a:schemeClr val="accent3"/>
        </a:solidFill>
        <a:ln w="28575"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Gill Sans"/>
              <a:cs typeface="Gill Sans"/>
            </a:rPr>
            <a:t>Contextual</a:t>
          </a:r>
          <a:endParaRPr lang="en-US" sz="1400" kern="1200" dirty="0">
            <a:solidFill>
              <a:srgbClr val="FFFFFF"/>
            </a:solidFill>
            <a:latin typeface="Gill Sans"/>
            <a:cs typeface="Gill Sans"/>
          </a:endParaRPr>
        </a:p>
      </dsp:txBody>
      <dsp:txXfrm>
        <a:off x="5714585" y="444945"/>
        <a:ext cx="832983" cy="83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E00AE-A8CB-8B43-914F-A69D14B4B0D0}">
      <dsp:nvSpPr>
        <dsp:cNvPr id="0" name=""/>
        <dsp:cNvSpPr/>
      </dsp:nvSpPr>
      <dsp:spPr>
        <a:xfrm>
          <a:off x="3094"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latin typeface="Gill Sans"/>
              <a:cs typeface="Gill Sans"/>
            </a:rPr>
            <a:t>Architectural Patterns</a:t>
          </a:r>
          <a:endParaRPr lang="en-US" sz="1700" kern="1200" dirty="0">
            <a:solidFill>
              <a:schemeClr val="bg2"/>
            </a:solidFill>
            <a:latin typeface="Gill Sans"/>
            <a:cs typeface="Gill Sans"/>
          </a:endParaRPr>
        </a:p>
      </dsp:txBody>
      <dsp:txXfrm>
        <a:off x="3094" y="333115"/>
        <a:ext cx="1860500" cy="608943"/>
      </dsp:txXfrm>
    </dsp:sp>
    <dsp:sp modelId="{1BE7371F-DE83-464F-9118-9273736999B8}">
      <dsp:nvSpPr>
        <dsp:cNvPr id="0" name=""/>
        <dsp:cNvSpPr/>
      </dsp:nvSpPr>
      <dsp:spPr>
        <a:xfrm>
          <a:off x="3094"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Real-time Streaming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Near-real-time Streaming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Lambda Architecture</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Kappa Architecture</a:t>
          </a:r>
          <a:endParaRPr lang="en-US" sz="1600" kern="1200" dirty="0">
            <a:solidFill>
              <a:schemeClr val="tx1">
                <a:lumMod val="65000"/>
                <a:lumOff val="35000"/>
              </a:schemeClr>
            </a:solidFill>
            <a:latin typeface="Gill Sans"/>
            <a:cs typeface="Gill Sans"/>
          </a:endParaRPr>
        </a:p>
      </dsp:txBody>
      <dsp:txXfrm>
        <a:off x="3094" y="942059"/>
        <a:ext cx="1860500" cy="2566575"/>
      </dsp:txXfrm>
    </dsp:sp>
    <dsp:sp modelId="{EBDF12AA-AD08-A646-BF15-3CEB5D8E9816}">
      <dsp:nvSpPr>
        <dsp:cNvPr id="0" name=""/>
        <dsp:cNvSpPr/>
      </dsp:nvSpPr>
      <dsp:spPr>
        <a:xfrm>
          <a:off x="2124064"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Functional Patterns</a:t>
          </a:r>
          <a:endParaRPr lang="en-US" sz="1700" kern="1200" dirty="0">
            <a:solidFill>
              <a:srgbClr val="FFFFFF"/>
            </a:solidFill>
            <a:latin typeface="Gill Sans"/>
            <a:cs typeface="Gill Sans"/>
          </a:endParaRPr>
        </a:p>
      </dsp:txBody>
      <dsp:txXfrm>
        <a:off x="2124064" y="333115"/>
        <a:ext cx="1860500" cy="608943"/>
      </dsp:txXfrm>
    </dsp:sp>
    <dsp:sp modelId="{6E426CA3-6B74-024A-A8D7-A960C5BD27A4}">
      <dsp:nvSpPr>
        <dsp:cNvPr id="0" name=""/>
        <dsp:cNvSpPr/>
      </dsp:nvSpPr>
      <dsp:spPr>
        <a:xfrm>
          <a:off x="2124064"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Stream Joins</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Top N (Trending)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Rolling Windows</a:t>
          </a:r>
          <a:endParaRPr lang="en-US" sz="1600" kern="1200" dirty="0">
            <a:solidFill>
              <a:schemeClr val="tx1">
                <a:lumMod val="65000"/>
                <a:lumOff val="35000"/>
              </a:schemeClr>
            </a:solidFill>
            <a:latin typeface="Gill Sans"/>
            <a:cs typeface="Gill Sans"/>
          </a:endParaRPr>
        </a:p>
      </dsp:txBody>
      <dsp:txXfrm>
        <a:off x="2124064" y="942059"/>
        <a:ext cx="1860500" cy="2566575"/>
      </dsp:txXfrm>
    </dsp:sp>
    <dsp:sp modelId="{01623435-B35F-4342-8DD9-3CEBC2AD6046}">
      <dsp:nvSpPr>
        <dsp:cNvPr id="0" name=""/>
        <dsp:cNvSpPr/>
      </dsp:nvSpPr>
      <dsp:spPr>
        <a:xfrm>
          <a:off x="4245035"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Data Management Patterns</a:t>
          </a:r>
          <a:endParaRPr lang="en-US" sz="1700" kern="1200" dirty="0">
            <a:solidFill>
              <a:srgbClr val="FFFFFF"/>
            </a:solidFill>
            <a:latin typeface="Gill Sans"/>
            <a:cs typeface="Gill Sans"/>
          </a:endParaRPr>
        </a:p>
      </dsp:txBody>
      <dsp:txXfrm>
        <a:off x="4245035" y="333115"/>
        <a:ext cx="1860500" cy="608943"/>
      </dsp:txXfrm>
    </dsp:sp>
    <dsp:sp modelId="{F5052774-96E7-4542-AED6-1BA934056B0A}">
      <dsp:nvSpPr>
        <dsp:cNvPr id="0" name=""/>
        <dsp:cNvSpPr/>
      </dsp:nvSpPr>
      <dsp:spPr>
        <a:xfrm>
          <a:off x="4245035"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External Lookup</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Responsive Shuffling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Out-of-Sequence Events</a:t>
          </a:r>
          <a:endParaRPr lang="en-US" sz="1600" kern="1200" dirty="0">
            <a:solidFill>
              <a:schemeClr val="tx1">
                <a:lumMod val="65000"/>
                <a:lumOff val="35000"/>
              </a:schemeClr>
            </a:solidFill>
            <a:latin typeface="Gill Sans"/>
            <a:cs typeface="Gill Sans"/>
          </a:endParaRPr>
        </a:p>
      </dsp:txBody>
      <dsp:txXfrm>
        <a:off x="4245035" y="942059"/>
        <a:ext cx="1860500" cy="2566575"/>
      </dsp:txXfrm>
    </dsp:sp>
    <dsp:sp modelId="{D5C6B7E9-200C-3E4B-9D23-01632DEE2B48}">
      <dsp:nvSpPr>
        <dsp:cNvPr id="0" name=""/>
        <dsp:cNvSpPr/>
      </dsp:nvSpPr>
      <dsp:spPr>
        <a:xfrm>
          <a:off x="6366005"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Stream Security Patterns</a:t>
          </a:r>
          <a:endParaRPr lang="en-US" sz="1700" kern="1200" dirty="0">
            <a:solidFill>
              <a:srgbClr val="FFFFFF"/>
            </a:solidFill>
            <a:latin typeface="Gill Sans"/>
            <a:cs typeface="Gill Sans"/>
          </a:endParaRPr>
        </a:p>
      </dsp:txBody>
      <dsp:txXfrm>
        <a:off x="6366005" y="333115"/>
        <a:ext cx="1860500" cy="608943"/>
      </dsp:txXfrm>
    </dsp:sp>
    <dsp:sp modelId="{16B89863-A3AB-B447-8188-71D22FCCE680}">
      <dsp:nvSpPr>
        <dsp:cNvPr id="0" name=""/>
        <dsp:cNvSpPr/>
      </dsp:nvSpPr>
      <dsp:spPr>
        <a:xfrm>
          <a:off x="6366005"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Message Encryption</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Authorized Access</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Secure Cluster Authentication</a:t>
          </a:r>
          <a:endParaRPr lang="en-US" sz="1600" kern="1200" dirty="0">
            <a:solidFill>
              <a:schemeClr val="tx1">
                <a:lumMod val="65000"/>
                <a:lumOff val="35000"/>
              </a:schemeClr>
            </a:solidFill>
            <a:latin typeface="Gill Sans"/>
            <a:cs typeface="Gill Sans"/>
          </a:endParaRPr>
        </a:p>
      </dsp:txBody>
      <dsp:txXfrm>
        <a:off x="6366005" y="942059"/>
        <a:ext cx="1860500" cy="2566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E00AE-A8CB-8B43-914F-A69D14B4B0D0}">
      <dsp:nvSpPr>
        <dsp:cNvPr id="0" name=""/>
        <dsp:cNvSpPr/>
      </dsp:nvSpPr>
      <dsp:spPr>
        <a:xfrm>
          <a:off x="3094"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latin typeface="Gill Sans"/>
              <a:cs typeface="Gill Sans"/>
            </a:rPr>
            <a:t>Architectural Patterns</a:t>
          </a:r>
          <a:endParaRPr lang="en-US" sz="1700" kern="1200" dirty="0">
            <a:solidFill>
              <a:schemeClr val="bg2"/>
            </a:solidFill>
            <a:latin typeface="Gill Sans"/>
            <a:cs typeface="Gill Sans"/>
          </a:endParaRPr>
        </a:p>
      </dsp:txBody>
      <dsp:txXfrm>
        <a:off x="3094" y="333115"/>
        <a:ext cx="1860500" cy="608943"/>
      </dsp:txXfrm>
    </dsp:sp>
    <dsp:sp modelId="{1BE7371F-DE83-464F-9118-9273736999B8}">
      <dsp:nvSpPr>
        <dsp:cNvPr id="0" name=""/>
        <dsp:cNvSpPr/>
      </dsp:nvSpPr>
      <dsp:spPr>
        <a:xfrm>
          <a:off x="3094"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Real-time Streaming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Near-real-time Streaming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Lambda Architecture</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Kappa Architecture</a:t>
          </a:r>
          <a:endParaRPr lang="en-US" sz="1600" kern="1200" dirty="0">
            <a:solidFill>
              <a:schemeClr val="tx1">
                <a:lumMod val="65000"/>
                <a:lumOff val="35000"/>
              </a:schemeClr>
            </a:solidFill>
            <a:latin typeface="Gill Sans"/>
            <a:cs typeface="Gill Sans"/>
          </a:endParaRPr>
        </a:p>
      </dsp:txBody>
      <dsp:txXfrm>
        <a:off x="3094" y="942059"/>
        <a:ext cx="1860500" cy="2566575"/>
      </dsp:txXfrm>
    </dsp:sp>
    <dsp:sp modelId="{EBDF12AA-AD08-A646-BF15-3CEB5D8E9816}">
      <dsp:nvSpPr>
        <dsp:cNvPr id="0" name=""/>
        <dsp:cNvSpPr/>
      </dsp:nvSpPr>
      <dsp:spPr>
        <a:xfrm>
          <a:off x="2124064"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Functional Patterns</a:t>
          </a:r>
          <a:endParaRPr lang="en-US" sz="1700" kern="1200" dirty="0">
            <a:solidFill>
              <a:srgbClr val="FFFFFF"/>
            </a:solidFill>
            <a:latin typeface="Gill Sans"/>
            <a:cs typeface="Gill Sans"/>
          </a:endParaRPr>
        </a:p>
      </dsp:txBody>
      <dsp:txXfrm>
        <a:off x="2124064" y="333115"/>
        <a:ext cx="1860500" cy="608943"/>
      </dsp:txXfrm>
    </dsp:sp>
    <dsp:sp modelId="{6E426CA3-6B74-024A-A8D7-A960C5BD27A4}">
      <dsp:nvSpPr>
        <dsp:cNvPr id="0" name=""/>
        <dsp:cNvSpPr/>
      </dsp:nvSpPr>
      <dsp:spPr>
        <a:xfrm>
          <a:off x="2124064"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Stream Joins</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Top N (Trending)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Rolling Windows</a:t>
          </a:r>
          <a:endParaRPr lang="en-US" sz="1600" kern="1200" dirty="0">
            <a:solidFill>
              <a:schemeClr val="tx1">
                <a:lumMod val="65000"/>
                <a:lumOff val="35000"/>
              </a:schemeClr>
            </a:solidFill>
            <a:latin typeface="Gill Sans"/>
            <a:cs typeface="Gill Sans"/>
          </a:endParaRPr>
        </a:p>
      </dsp:txBody>
      <dsp:txXfrm>
        <a:off x="2124064" y="942059"/>
        <a:ext cx="1860500" cy="2566575"/>
      </dsp:txXfrm>
    </dsp:sp>
    <dsp:sp modelId="{01623435-B35F-4342-8DD9-3CEBC2AD6046}">
      <dsp:nvSpPr>
        <dsp:cNvPr id="0" name=""/>
        <dsp:cNvSpPr/>
      </dsp:nvSpPr>
      <dsp:spPr>
        <a:xfrm>
          <a:off x="4245035"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Data Management Patterns</a:t>
          </a:r>
          <a:endParaRPr lang="en-US" sz="1700" kern="1200" dirty="0">
            <a:solidFill>
              <a:srgbClr val="FFFFFF"/>
            </a:solidFill>
            <a:latin typeface="Gill Sans"/>
            <a:cs typeface="Gill Sans"/>
          </a:endParaRPr>
        </a:p>
      </dsp:txBody>
      <dsp:txXfrm>
        <a:off x="4245035" y="333115"/>
        <a:ext cx="1860500" cy="608943"/>
      </dsp:txXfrm>
    </dsp:sp>
    <dsp:sp modelId="{F5052774-96E7-4542-AED6-1BA934056B0A}">
      <dsp:nvSpPr>
        <dsp:cNvPr id="0" name=""/>
        <dsp:cNvSpPr/>
      </dsp:nvSpPr>
      <dsp:spPr>
        <a:xfrm>
          <a:off x="4245035"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External Lookup</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Responsive Shuffling</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Out-of-Sequence Events</a:t>
          </a:r>
          <a:endParaRPr lang="en-US" sz="1600" kern="1200" dirty="0">
            <a:solidFill>
              <a:schemeClr val="tx1">
                <a:lumMod val="65000"/>
                <a:lumOff val="35000"/>
              </a:schemeClr>
            </a:solidFill>
            <a:latin typeface="Gill Sans"/>
            <a:cs typeface="Gill Sans"/>
          </a:endParaRPr>
        </a:p>
      </dsp:txBody>
      <dsp:txXfrm>
        <a:off x="4245035" y="942059"/>
        <a:ext cx="1860500" cy="2566575"/>
      </dsp:txXfrm>
    </dsp:sp>
    <dsp:sp modelId="{D5C6B7E9-200C-3E4B-9D23-01632DEE2B48}">
      <dsp:nvSpPr>
        <dsp:cNvPr id="0" name=""/>
        <dsp:cNvSpPr/>
      </dsp:nvSpPr>
      <dsp:spPr>
        <a:xfrm>
          <a:off x="6366005" y="333115"/>
          <a:ext cx="1860500" cy="608943"/>
        </a:xfrm>
        <a:prstGeom prst="rect">
          <a:avLst/>
        </a:prstGeom>
        <a:solidFill>
          <a:schemeClr val="accent1">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Gill Sans"/>
              <a:cs typeface="Gill Sans"/>
            </a:rPr>
            <a:t>Stream Security Patterns</a:t>
          </a:r>
          <a:endParaRPr lang="en-US" sz="1700" kern="1200" dirty="0">
            <a:solidFill>
              <a:srgbClr val="FFFFFF"/>
            </a:solidFill>
            <a:latin typeface="Gill Sans"/>
            <a:cs typeface="Gill Sans"/>
          </a:endParaRPr>
        </a:p>
      </dsp:txBody>
      <dsp:txXfrm>
        <a:off x="6366005" y="333115"/>
        <a:ext cx="1860500" cy="608943"/>
      </dsp:txXfrm>
    </dsp:sp>
    <dsp:sp modelId="{16B89863-A3AB-B447-8188-71D22FCCE680}">
      <dsp:nvSpPr>
        <dsp:cNvPr id="0" name=""/>
        <dsp:cNvSpPr/>
      </dsp:nvSpPr>
      <dsp:spPr>
        <a:xfrm>
          <a:off x="6366005" y="942059"/>
          <a:ext cx="1860500" cy="2566575"/>
        </a:xfrm>
        <a:prstGeom prst="rect">
          <a:avLst/>
        </a:prstGeom>
        <a:solidFill>
          <a:schemeClr val="accent1">
            <a:alpha val="90000"/>
            <a:tint val="4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Message encryption</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Authorized Access</a:t>
          </a:r>
          <a:endParaRPr lang="en-US" sz="1600" kern="1200" dirty="0">
            <a:solidFill>
              <a:schemeClr val="tx1">
                <a:lumMod val="65000"/>
                <a:lumOff val="35000"/>
              </a:schemeClr>
            </a:solidFill>
            <a:latin typeface="Gill Sans"/>
            <a:cs typeface="Gill Sans"/>
          </a:endParaRPr>
        </a:p>
        <a:p>
          <a:pPr marL="171450" lvl="1" indent="-171450" algn="l" defTabSz="711200">
            <a:lnSpc>
              <a:spcPct val="90000"/>
            </a:lnSpc>
            <a:spcBef>
              <a:spcPct val="0"/>
            </a:spcBef>
            <a:spcAft>
              <a:spcPts val="1500"/>
            </a:spcAft>
            <a:buChar char="••"/>
          </a:pPr>
          <a:r>
            <a:rPr lang="en-US" sz="1600" kern="1200" dirty="0" smtClean="0">
              <a:solidFill>
                <a:schemeClr val="tx1">
                  <a:lumMod val="65000"/>
                  <a:lumOff val="35000"/>
                </a:schemeClr>
              </a:solidFill>
              <a:latin typeface="Gill Sans"/>
              <a:cs typeface="Gill Sans"/>
            </a:rPr>
            <a:t>Secure Cluster Authentication</a:t>
          </a:r>
          <a:endParaRPr lang="en-US" sz="1600" kern="1200" dirty="0">
            <a:solidFill>
              <a:schemeClr val="tx1">
                <a:lumMod val="65000"/>
                <a:lumOff val="35000"/>
              </a:schemeClr>
            </a:solidFill>
            <a:latin typeface="Gill Sans"/>
            <a:cs typeface="Gill Sans"/>
          </a:endParaRPr>
        </a:p>
      </dsp:txBody>
      <dsp:txXfrm>
        <a:off x="6366005" y="942059"/>
        <a:ext cx="1860500" cy="25665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A712E4-16E2-3546-BEE8-BF686527E0AB}" type="datetimeFigureOut">
              <a:rPr lang="en-US" smtClean="0"/>
              <a:t>2/18/15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3ED54-26F3-BA45-8332-245FA7EE4EAE}" type="slidenum">
              <a:rPr lang="en-US" smtClean="0"/>
              <a:t>‹#›</a:t>
            </a:fld>
            <a:endParaRPr lang="en-US" dirty="0"/>
          </a:p>
        </p:txBody>
      </p:sp>
    </p:spTree>
    <p:extLst>
      <p:ext uri="{BB962C8B-B14F-4D97-AF65-F5344CB8AC3E}">
        <p14:creationId xmlns:p14="http://schemas.microsoft.com/office/powerpoint/2010/main" val="698009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AAD08-77AB-C840-8F52-1CD9AC3D73F9}" type="datetimeFigureOut">
              <a:rPr lang="en-US" smtClean="0"/>
              <a:t>2/18/15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E8096-F329-7647-8BCC-856D6F856EB3}" type="slidenum">
              <a:rPr lang="en-US" smtClean="0"/>
              <a:t>‹#›</a:t>
            </a:fld>
            <a:endParaRPr lang="en-US" dirty="0"/>
          </a:p>
        </p:txBody>
      </p:sp>
    </p:spTree>
    <p:extLst>
      <p:ext uri="{BB962C8B-B14F-4D97-AF65-F5344CB8AC3E}">
        <p14:creationId xmlns:p14="http://schemas.microsoft.com/office/powerpoint/2010/main" val="1648031759"/>
      </p:ext>
    </p:extLst>
  </p:cSld>
  <p:clrMap bg1="lt1" tx1="dk1" bg2="lt2" tx2="dk2" accent1="accent1" accent2="accent2" accent3="accent3" accent4="accent4" accent5="accent5" accent6="accent6" hlink="hlink" folHlink="folHlink"/>
  <p:hf hdr="0" ftr="0" dt="0"/>
  <p:notesStyle>
    <a:lvl1pPr marL="0" algn="l" defTabSz="342946" rtl="0" eaLnBrk="1" latinLnBrk="0" hangingPunct="1">
      <a:defRPr sz="900" kern="1200">
        <a:solidFill>
          <a:schemeClr val="tx1"/>
        </a:solidFill>
        <a:latin typeface="+mn-lt"/>
        <a:ea typeface="+mn-ea"/>
        <a:cs typeface="+mn-cs"/>
      </a:defRPr>
    </a:lvl1pPr>
    <a:lvl2pPr marL="342946" algn="l" defTabSz="342946" rtl="0" eaLnBrk="1" latinLnBrk="0" hangingPunct="1">
      <a:defRPr sz="900" kern="1200">
        <a:solidFill>
          <a:schemeClr val="tx1"/>
        </a:solidFill>
        <a:latin typeface="+mn-lt"/>
        <a:ea typeface="+mn-ea"/>
        <a:cs typeface="+mn-cs"/>
      </a:defRPr>
    </a:lvl2pPr>
    <a:lvl3pPr marL="685891" algn="l" defTabSz="342946" rtl="0" eaLnBrk="1" latinLnBrk="0" hangingPunct="1">
      <a:defRPr sz="900" kern="1200">
        <a:solidFill>
          <a:schemeClr val="tx1"/>
        </a:solidFill>
        <a:latin typeface="+mn-lt"/>
        <a:ea typeface="+mn-ea"/>
        <a:cs typeface="+mn-cs"/>
      </a:defRPr>
    </a:lvl3pPr>
    <a:lvl4pPr marL="1028837" algn="l" defTabSz="342946" rtl="0" eaLnBrk="1" latinLnBrk="0" hangingPunct="1">
      <a:defRPr sz="900" kern="1200">
        <a:solidFill>
          <a:schemeClr val="tx1"/>
        </a:solidFill>
        <a:latin typeface="+mn-lt"/>
        <a:ea typeface="+mn-ea"/>
        <a:cs typeface="+mn-cs"/>
      </a:defRPr>
    </a:lvl4pPr>
    <a:lvl5pPr marL="1371783" algn="l" defTabSz="342946" rtl="0" eaLnBrk="1" latinLnBrk="0" hangingPunct="1">
      <a:defRPr sz="900" kern="1200">
        <a:solidFill>
          <a:schemeClr val="tx1"/>
        </a:solidFill>
        <a:latin typeface="+mn-lt"/>
        <a:ea typeface="+mn-ea"/>
        <a:cs typeface="+mn-cs"/>
      </a:defRPr>
    </a:lvl5pPr>
    <a:lvl6pPr marL="1714729" algn="l" defTabSz="342946" rtl="0" eaLnBrk="1" latinLnBrk="0" hangingPunct="1">
      <a:defRPr sz="900" kern="1200">
        <a:solidFill>
          <a:schemeClr val="tx1"/>
        </a:solidFill>
        <a:latin typeface="+mn-lt"/>
        <a:ea typeface="+mn-ea"/>
        <a:cs typeface="+mn-cs"/>
      </a:defRPr>
    </a:lvl6pPr>
    <a:lvl7pPr marL="2057674" algn="l" defTabSz="342946" rtl="0" eaLnBrk="1" latinLnBrk="0" hangingPunct="1">
      <a:defRPr sz="900" kern="1200">
        <a:solidFill>
          <a:schemeClr val="tx1"/>
        </a:solidFill>
        <a:latin typeface="+mn-lt"/>
        <a:ea typeface="+mn-ea"/>
        <a:cs typeface="+mn-cs"/>
      </a:defRPr>
    </a:lvl7pPr>
    <a:lvl8pPr marL="2400620" algn="l" defTabSz="342946" rtl="0" eaLnBrk="1" latinLnBrk="0" hangingPunct="1">
      <a:defRPr sz="900" kern="1200">
        <a:solidFill>
          <a:schemeClr val="tx1"/>
        </a:solidFill>
        <a:latin typeface="+mn-lt"/>
        <a:ea typeface="+mn-ea"/>
        <a:cs typeface="+mn-cs"/>
      </a:defRPr>
    </a:lvl8pPr>
    <a:lvl9pPr marL="2743566" algn="l" defTabSz="3429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a:t>
            </a:fld>
            <a:endParaRPr lang="en-US" dirty="0"/>
          </a:p>
        </p:txBody>
      </p:sp>
    </p:spTree>
    <p:extLst>
      <p:ext uri="{BB962C8B-B14F-4D97-AF65-F5344CB8AC3E}">
        <p14:creationId xmlns:p14="http://schemas.microsoft.com/office/powerpoint/2010/main" val="412992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Separation of concerns – Separate the processing responsibilities between typical event processing and exceptional event processing</a:t>
            </a:r>
          </a:p>
          <a:p>
            <a:pPr marL="171450" indent="-171450">
              <a:buFont typeface="Arial"/>
              <a:buChar char="•"/>
            </a:pPr>
            <a:r>
              <a:rPr lang="en-US" dirty="0" smtClean="0"/>
              <a:t>Typical processing components and Special handling components can be scaled independently (parallelism, memory needs, latency needs)</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38</a:t>
            </a:fld>
            <a:endParaRPr lang="en-US" dirty="0"/>
          </a:p>
        </p:txBody>
      </p:sp>
    </p:spTree>
    <p:extLst>
      <p:ext uri="{BB962C8B-B14F-4D97-AF65-F5344CB8AC3E}">
        <p14:creationId xmlns:p14="http://schemas.microsoft.com/office/powerpoint/2010/main" val="240450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946" rtl="0" eaLnBrk="1" fontAlgn="auto" latinLnBrk="0" hangingPunct="1">
              <a:lnSpc>
                <a:spcPct val="100000"/>
              </a:lnSpc>
              <a:spcBef>
                <a:spcPts val="0"/>
              </a:spcBef>
              <a:spcAft>
                <a:spcPts val="0"/>
              </a:spcAft>
              <a:buClrTx/>
              <a:buSzTx/>
              <a:buFontTx/>
              <a:buNone/>
              <a:tabLst/>
              <a:defRPr/>
            </a:pPr>
            <a:r>
              <a:rPr lang="en-US" dirty="0" smtClean="0"/>
              <a:t>When order of events matter  - Input stream may have out-of-sequence events that need to be processed appropriately</a:t>
            </a:r>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39</a:t>
            </a:fld>
            <a:endParaRPr lang="en-US" dirty="0"/>
          </a:p>
        </p:txBody>
      </p:sp>
    </p:spTree>
    <p:extLst>
      <p:ext uri="{BB962C8B-B14F-4D97-AF65-F5344CB8AC3E}">
        <p14:creationId xmlns:p14="http://schemas.microsoft.com/office/powerpoint/2010/main" val="289866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55</a:t>
            </a:fld>
            <a:endParaRPr lang="en-US" dirty="0"/>
          </a:p>
        </p:txBody>
      </p:sp>
    </p:spTree>
    <p:extLst>
      <p:ext uri="{BB962C8B-B14F-4D97-AF65-F5344CB8AC3E}">
        <p14:creationId xmlns:p14="http://schemas.microsoft.com/office/powerpoint/2010/main" val="202693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businesses are realizing the power Hadoop and large data analytics, many businesses are demanding large scale real time streaming data analytics. Apache Storm and Apache Spark are platforms that can process large amount of data in real time. However building applications on these platforms that can scale, reliably process data without any loss, satisfy functional needs and at the same time meet the strict latency requirements, takes lot of work to get it right.</a:t>
            </a:r>
          </a:p>
          <a:p>
            <a:r>
              <a:rPr lang="en-US" dirty="0" smtClean="0"/>
              <a:t>After implementing multiple large real time data processing applications using these technologies in various business domains, we distilled commonly required solutions into generalized design patterns. These patterns are proven in the very large production deployments where they process millions of events per second, tens of billions of events per day and tens of terabytes of data per day.</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4</a:t>
            </a:fld>
            <a:endParaRPr lang="en-US" dirty="0"/>
          </a:p>
        </p:txBody>
      </p:sp>
    </p:spTree>
    <p:extLst>
      <p:ext uri="{BB962C8B-B14F-4D97-AF65-F5344CB8AC3E}">
        <p14:creationId xmlns:p14="http://schemas.microsoft.com/office/powerpoint/2010/main" val="230017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All data is dispatched to both the batch layer and the speed layer</a:t>
            </a:r>
          </a:p>
          <a:p>
            <a:pPr marL="228600" indent="-228600">
              <a:buAutoNum type="arabicPeriod"/>
            </a:pPr>
            <a:r>
              <a:rPr lang="en-US" dirty="0" smtClean="0"/>
              <a:t>batch layer  - (i) manage the master dataset  and (ii) to pre-compute the batch views.</a:t>
            </a:r>
          </a:p>
          <a:p>
            <a:pPr marL="228600" indent="-228600">
              <a:buAutoNum type="arabicPeriod"/>
            </a:pPr>
            <a:r>
              <a:rPr lang="en-US" dirty="0" smtClean="0"/>
              <a:t>The serving layer indexes the batch views for low-latency, ad-hoc queries</a:t>
            </a:r>
          </a:p>
          <a:p>
            <a:pPr marL="228600" indent="-228600">
              <a:buAutoNum type="arabicPeriod"/>
            </a:pPr>
            <a:r>
              <a:rPr lang="en-US" dirty="0" smtClean="0"/>
              <a:t>The speed layer compensates for the high latency and deals with recent data only</a:t>
            </a:r>
          </a:p>
          <a:p>
            <a:pPr marL="228600" indent="-228600">
              <a:buAutoNum type="arabicPeriod"/>
            </a:pPr>
            <a:r>
              <a:rPr lang="en-US" dirty="0" smtClean="0"/>
              <a:t>incoming query can be answered by merging batch and real-time views</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6</a:t>
            </a:fld>
            <a:endParaRPr lang="en-US" dirty="0"/>
          </a:p>
        </p:txBody>
      </p:sp>
    </p:spTree>
    <p:extLst>
      <p:ext uri="{BB962C8B-B14F-4D97-AF65-F5344CB8AC3E}">
        <p14:creationId xmlns:p14="http://schemas.microsoft.com/office/powerpoint/2010/main" val="409598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Use Kafka or some other system that will let you retain the full log of the data you want to be able to reprocess and that allows for multiple subscribers. For example, if you want to reprocess up to 30 days of data, set your retention in Kafka to 30 days.</a:t>
            </a:r>
          </a:p>
          <a:p>
            <a:pPr marL="228600" indent="-228600">
              <a:buAutoNum type="arabicPeriod"/>
            </a:pPr>
            <a:r>
              <a:rPr lang="en-US" dirty="0" smtClean="0"/>
              <a:t>When you want to do the reprocessing, start a second instance of your stream processing job that starts processing from the beginning of the retained data, but direct this output data to a new output table.</a:t>
            </a:r>
          </a:p>
          <a:p>
            <a:pPr marL="228600" indent="-228600">
              <a:buAutoNum type="arabicPeriod"/>
            </a:pPr>
            <a:r>
              <a:rPr lang="en-US" dirty="0" smtClean="0"/>
              <a:t>When the second job has caught up, switch the application to read from the new table.</a:t>
            </a:r>
          </a:p>
          <a:p>
            <a:pPr marL="228600" indent="-228600">
              <a:buAutoNum type="arabicPeriod"/>
            </a:pPr>
            <a:r>
              <a:rPr lang="en-US" dirty="0" smtClean="0"/>
              <a:t>Stop the old version of the job, and delete the old output table.</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7</a:t>
            </a:fld>
            <a:endParaRPr lang="en-US" dirty="0"/>
          </a:p>
        </p:txBody>
      </p:sp>
    </p:spTree>
    <p:extLst>
      <p:ext uri="{BB962C8B-B14F-4D97-AF65-F5344CB8AC3E}">
        <p14:creationId xmlns:p14="http://schemas.microsoft.com/office/powerpoint/2010/main" val="409598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a finished design that can be transformed directly into source or machine code.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a description or template for how to solve a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Patterns are formalized best practices</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9</a:t>
            </a:fld>
            <a:endParaRPr lang="en-US" dirty="0"/>
          </a:p>
        </p:txBody>
      </p:sp>
    </p:spTree>
    <p:extLst>
      <p:ext uri="{BB962C8B-B14F-4D97-AF65-F5344CB8AC3E}">
        <p14:creationId xmlns:p14="http://schemas.microsoft.com/office/powerpoint/2010/main" val="319451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96" lvl="1" indent="-171450">
              <a:buFontTx/>
              <a:buChar char="•"/>
            </a:pPr>
            <a:r>
              <a:rPr lang="en-US" dirty="0" smtClean="0"/>
              <a:t>Credit card transaction data comes as stream (typically through Kafka)</a:t>
            </a:r>
          </a:p>
          <a:p>
            <a:pPr marL="514396" lvl="1" indent="-171450">
              <a:buFontTx/>
              <a:buChar char="•"/>
            </a:pPr>
            <a:r>
              <a:rPr lang="en-US" dirty="0" smtClean="0"/>
              <a:t>An external system has information about the credit card holder’s recent location (collected from GPS on mobile device and/or from mobile towers)</a:t>
            </a:r>
          </a:p>
          <a:p>
            <a:pPr marL="514396" lvl="1" indent="-171450">
              <a:buFontTx/>
              <a:buChar char="•"/>
            </a:pPr>
            <a:r>
              <a:rPr lang="en-US" dirty="0" smtClean="0"/>
              <a:t>Each credit card transaction is looked up against user’s current location</a:t>
            </a:r>
          </a:p>
          <a:p>
            <a:pPr marL="514396" lvl="1" indent="-171450">
              <a:buFontTx/>
              <a:buChar char="•"/>
            </a:pPr>
            <a:r>
              <a:rPr lang="en-US" dirty="0" smtClean="0"/>
              <a:t>If the geographic distance between the credit card transaction location and user’s recent known location is significant (say 100 miles), the credit card transaction is flagged as potential fraud</a:t>
            </a:r>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17</a:t>
            </a:fld>
            <a:endParaRPr lang="en-US" dirty="0"/>
          </a:p>
        </p:txBody>
      </p:sp>
    </p:spTree>
    <p:extLst>
      <p:ext uri="{BB962C8B-B14F-4D97-AF65-F5344CB8AC3E}">
        <p14:creationId xmlns:p14="http://schemas.microsoft.com/office/powerpoint/2010/main" val="57058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required data is cached (on demand)</a:t>
            </a:r>
          </a:p>
          <a:p>
            <a:pPr lvl="1"/>
            <a:r>
              <a:rPr lang="en-US" dirty="0" smtClean="0"/>
              <a:t>Hence reduced cache size requirements</a:t>
            </a:r>
          </a:p>
          <a:p>
            <a:r>
              <a:rPr lang="en-US" dirty="0" smtClean="0"/>
              <a:t>Each bolt caches only partition of reference data</a:t>
            </a:r>
          </a:p>
          <a:p>
            <a:pPr lvl="1"/>
            <a:r>
              <a:rPr lang="en-US" dirty="0" smtClean="0"/>
              <a:t>No duplicate caching. Reduced cache size requirements</a:t>
            </a:r>
          </a:p>
          <a:p>
            <a:pPr lvl="1"/>
            <a:r>
              <a:rPr lang="en-US" dirty="0" smtClean="0"/>
              <a:t>Can process more data with same RAM available</a:t>
            </a:r>
          </a:p>
          <a:p>
            <a:r>
              <a:rPr lang="en-US" dirty="0" smtClean="0"/>
              <a:t>Data is locally cached so trips to external system are reduced</a:t>
            </a:r>
          </a:p>
          <a:p>
            <a:pPr lvl="1"/>
            <a:r>
              <a:rPr lang="en-US" dirty="0" smtClean="0"/>
              <a:t>Reduced latency and increased system throughput</a:t>
            </a:r>
          </a:p>
          <a:p>
            <a:pPr lvl="1"/>
            <a:r>
              <a:rPr lang="en-US" dirty="0" smtClean="0"/>
              <a:t>Reduced load on external system</a:t>
            </a:r>
          </a:p>
          <a:p>
            <a:r>
              <a:rPr lang="en-US" dirty="0" smtClean="0"/>
              <a:t>Cache is time sensitive</a:t>
            </a:r>
          </a:p>
          <a:p>
            <a:pPr lvl="1"/>
            <a:r>
              <a:rPr lang="en-US" dirty="0" smtClean="0"/>
              <a:t>Provides ability to refresh cache after certain intervals for dynamic reference data</a:t>
            </a:r>
          </a:p>
          <a:p>
            <a:pPr marL="0" marR="0" indent="0" algn="l" defTabSz="342946" rtl="0" eaLnBrk="1" fontAlgn="auto" latinLnBrk="0" hangingPunct="1">
              <a:lnSpc>
                <a:spcPct val="100000"/>
              </a:lnSpc>
              <a:spcBef>
                <a:spcPts val="0"/>
              </a:spcBef>
              <a:spcAft>
                <a:spcPts val="0"/>
              </a:spcAft>
              <a:buClrTx/>
              <a:buSzTx/>
              <a:buFontTx/>
              <a:buNone/>
              <a:tabLst/>
              <a:defRPr/>
            </a:pPr>
            <a:r>
              <a:rPr lang="en-US" dirty="0" smtClean="0"/>
              <a:t>On the go cache building handles failures elegantly</a:t>
            </a:r>
          </a:p>
          <a:p>
            <a:r>
              <a:rPr lang="en-US" dirty="0" smtClean="0"/>
              <a:t>	Cache gets auto built as the events are re processed and no additional handling needed</a:t>
            </a:r>
          </a:p>
          <a:p>
            <a:r>
              <a:rPr lang="en-US" dirty="0" smtClean="0"/>
              <a:t>	Also the data</a:t>
            </a:r>
            <a:r>
              <a:rPr lang="en-US" baseline="0" dirty="0" smtClean="0"/>
              <a:t> patterns are more predictable so you can also pre build cache on component start</a:t>
            </a:r>
            <a:endParaRPr lang="en-US" dirty="0" smtClean="0"/>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20</a:t>
            </a:fld>
            <a:endParaRPr lang="en-US" dirty="0"/>
          </a:p>
        </p:txBody>
      </p:sp>
    </p:spTree>
    <p:extLst>
      <p:ext uri="{BB962C8B-B14F-4D97-AF65-F5344CB8AC3E}">
        <p14:creationId xmlns:p14="http://schemas.microsoft.com/office/powerpoint/2010/main" val="157565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26</a:t>
            </a:fld>
            <a:endParaRPr lang="en-US" dirty="0"/>
          </a:p>
        </p:txBody>
      </p:sp>
    </p:spTree>
    <p:extLst>
      <p:ext uri="{BB962C8B-B14F-4D97-AF65-F5344CB8AC3E}">
        <p14:creationId xmlns:p14="http://schemas.microsoft.com/office/powerpoint/2010/main" val="57058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Out-of-sequence events can come very late and processing them would need referencing of relevant data</a:t>
            </a:r>
          </a:p>
          <a:p>
            <a:pPr marL="171450" indent="-171450">
              <a:buFont typeface="Arial"/>
              <a:buChar char="•"/>
            </a:pPr>
            <a:r>
              <a:rPr lang="en-US" dirty="0" smtClean="0"/>
              <a:t>In streaming applications, it is hard to determine if all events in given window have been received</a:t>
            </a:r>
          </a:p>
          <a:p>
            <a:pPr marL="171450" indent="-171450">
              <a:buFont typeface="Arial"/>
              <a:buChar char="•"/>
            </a:pPr>
            <a:r>
              <a:rPr lang="en-US" dirty="0" smtClean="0"/>
              <a:t>Out-of-sequence events can come very late that it can build more pressure on processing components as they need to wait longer as well as do additional processing for very old events</a:t>
            </a:r>
          </a:p>
          <a:p>
            <a:pPr marL="171450" indent="-171450">
              <a:buFont typeface="Arial"/>
              <a:buChar char="•"/>
            </a:pPr>
            <a:r>
              <a:rPr lang="en-US" dirty="0" smtClean="0"/>
              <a:t>The complexity can increase latency of events processed and degrade overall system performance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35</a:t>
            </a:fld>
            <a:endParaRPr lang="en-US" dirty="0"/>
          </a:p>
        </p:txBody>
      </p:sp>
    </p:spTree>
    <p:extLst>
      <p:ext uri="{BB962C8B-B14F-4D97-AF65-F5344CB8AC3E}">
        <p14:creationId xmlns:p14="http://schemas.microsoft.com/office/powerpoint/2010/main" val="211500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PPT_image2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161"/>
          </a:xfrm>
          <a:prstGeom prst="rect">
            <a:avLst/>
          </a:prstGeom>
        </p:spPr>
      </p:pic>
      <p:sp>
        <p:nvSpPr>
          <p:cNvPr id="4" name="Rectangle 3"/>
          <p:cNvSpPr/>
          <p:nvPr userDrawn="1"/>
        </p:nvSpPr>
        <p:spPr>
          <a:xfrm>
            <a:off x="0" y="0"/>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5" name="TextBox 4"/>
          <p:cNvSpPr txBox="1"/>
          <p:nvPr userDrawn="1"/>
        </p:nvSpPr>
        <p:spPr>
          <a:xfrm>
            <a:off x="630238" y="740569"/>
            <a:ext cx="138518" cy="284703"/>
          </a:xfrm>
          <a:prstGeom prst="rect">
            <a:avLst/>
          </a:prstGeom>
          <a:noFill/>
        </p:spPr>
        <p:txBody>
          <a:bodyPr wrap="none" lIns="68589" tIns="34295" rIns="68589" bIns="34295">
            <a:spAutoFit/>
          </a:bodyPr>
          <a:lstStyle/>
          <a:p>
            <a:pPr>
              <a:defRPr/>
            </a:pPr>
            <a:endParaRPr lang="en-US" dirty="0">
              <a:solidFill>
                <a:prstClr val="black"/>
              </a:solidFill>
              <a:latin typeface="Gill Sans"/>
              <a:ea typeface="ヒラギノ角ゴ Pro W3" charset="-128"/>
              <a:cs typeface="Gill Sans"/>
            </a:endParaRPr>
          </a:p>
        </p:txBody>
      </p:sp>
      <p:sp>
        <p:nvSpPr>
          <p:cNvPr id="2" name="Title 1"/>
          <p:cNvSpPr>
            <a:spLocks noGrp="1"/>
          </p:cNvSpPr>
          <p:nvPr>
            <p:ph type="ctrTitle" hasCustomPrompt="1"/>
          </p:nvPr>
        </p:nvSpPr>
        <p:spPr>
          <a:xfrm>
            <a:off x="426916" y="1363456"/>
            <a:ext cx="8431088" cy="1091877"/>
          </a:xfrm>
          <a:prstGeom prst="rect">
            <a:avLst/>
          </a:prstGeom>
        </p:spPr>
        <p:txBody>
          <a:bodyPr lIns="68589" tIns="34295" rIns="68589" bIns="34295" anchor="b" anchorCtr="0">
            <a:noAutofit/>
          </a:bodyPr>
          <a:lstStyle>
            <a:lvl1pPr marL="0" indent="0" algn="l" defTabSz="340564">
              <a:tabLst/>
              <a:defRPr sz="3300" baseline="0">
                <a:solidFill>
                  <a:schemeClr val="bg2"/>
                </a:solidFill>
                <a:latin typeface="Gill Sans"/>
                <a:cs typeface="Gill Sans"/>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17" y="4733663"/>
            <a:ext cx="3390723" cy="353085"/>
          </a:xfrm>
          <a:prstGeom prst="rect">
            <a:avLst/>
          </a:prstGeom>
        </p:spPr>
        <p:txBody>
          <a:bodyPr vert="horz" lIns="68589" tIns="34295" rIns="68589" bIns="34295"/>
          <a:lstStyle>
            <a:lvl1pPr algn="l">
              <a:buFont typeface="Arial"/>
              <a:buNone/>
              <a:defRPr sz="1400">
                <a:solidFill>
                  <a:srgbClr val="2F8B20"/>
                </a:solidFill>
                <a:latin typeface="Gill Sans"/>
                <a:cs typeface="Gill Sans"/>
              </a:defRPr>
            </a:lvl1pPr>
            <a:lvl2pPr marL="342946" indent="0">
              <a:buFontTx/>
              <a:buNone/>
              <a:defRPr sz="900"/>
            </a:lvl2pPr>
            <a:lvl3pPr marL="685891"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0" y="2580055"/>
            <a:ext cx="3951111" cy="480203"/>
          </a:xfrm>
          <a:prstGeom prst="rect">
            <a:avLst/>
          </a:prstGeom>
          <a:solidFill>
            <a:schemeClr val="bg1">
              <a:alpha val="86000"/>
            </a:schemeClr>
          </a:solidFill>
        </p:spPr>
        <p:txBody>
          <a:bodyPr lIns="68589" tIns="34295" rIns="68589" bIns="34295" anchor="ctr" anchorCtr="0">
            <a:noAutofit/>
          </a:bodyPr>
          <a:lstStyle>
            <a:lvl1pPr marL="82307" indent="0" algn="l">
              <a:buNone/>
              <a:defRPr sz="1500" baseline="0">
                <a:solidFill>
                  <a:schemeClr val="bg2"/>
                </a:solidFill>
                <a:latin typeface="Gill Sans"/>
                <a:cs typeface="Gill San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17880746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idential 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4" name="TextBox 3"/>
          <p:cNvSpPr txBox="1"/>
          <p:nvPr userDrawn="1"/>
        </p:nvSpPr>
        <p:spPr>
          <a:xfrm>
            <a:off x="3373282" y="4799059"/>
            <a:ext cx="3459377" cy="184935"/>
          </a:xfrm>
          <a:prstGeom prst="rect">
            <a:avLst/>
          </a:prstGeom>
          <a:ln>
            <a:solidFill>
              <a:srgbClr val="FF0000"/>
            </a:solidFill>
          </a:ln>
        </p:spPr>
        <p:txBody>
          <a:bodyPr vert="horz" wrap="square" lIns="68589" tIns="68589" rIns="68589" bIns="68589" rtlCol="0" anchor="ctr" anchorCtr="0">
            <a:noAutofit/>
          </a:bodyPr>
          <a:lstStyle/>
          <a:p>
            <a:pPr algn="ctr"/>
            <a:r>
              <a:rPr lang="en-US" sz="800" kern="1200" dirty="0" smtClean="0">
                <a:solidFill>
                  <a:srgbClr val="FF0000"/>
                </a:solidFill>
                <a:latin typeface="+mn-lt"/>
                <a:ea typeface="+mn-ea"/>
                <a:cs typeface="+mn-cs"/>
              </a:rPr>
              <a:t>HORTONWORKS CONFIDENTIAL &amp; PROPRIETARY INFORMATION</a:t>
            </a:r>
            <a:endParaRPr lang="en-US" sz="800" dirty="0">
              <a:solidFill>
                <a:srgbClr val="FF0000"/>
              </a:solidFill>
            </a:endParaRPr>
          </a:p>
        </p:txBody>
      </p:sp>
      <p:sp>
        <p:nvSpPr>
          <p:cNvPr id="7" name="Text Placeholder 15"/>
          <p:cNvSpPr>
            <a:spLocks noGrp="1"/>
          </p:cNvSpPr>
          <p:nvPr>
            <p:ph type="body" sz="quarter" idx="11" hasCustomPrompt="1"/>
          </p:nvPr>
        </p:nvSpPr>
        <p:spPr>
          <a:xfrm>
            <a:off x="457200" y="829826"/>
            <a:ext cx="8229600" cy="3715941"/>
          </a:xfrm>
          <a:prstGeom prst="rect">
            <a:avLst/>
          </a:prstGeom>
        </p:spPr>
        <p:txBody>
          <a:bodyPr vert="horz" lIns="68589" tIns="34295" rIns="68589" bIns="34295"/>
          <a:lstStyle>
            <a:lvl1pPr marL="342946" indent="-342946">
              <a:spcBef>
                <a:spcPts val="924"/>
              </a:spcBef>
              <a:buClr>
                <a:srgbClr val="69BE28"/>
              </a:buClr>
              <a:buFont typeface="Arial"/>
              <a:buChar char="•"/>
              <a:defRPr sz="2400" b="0" i="0">
                <a:solidFill>
                  <a:schemeClr val="tx1">
                    <a:lumMod val="65000"/>
                    <a:lumOff val="35000"/>
                  </a:schemeClr>
                </a:solidFill>
                <a:latin typeface="Gill Sans"/>
                <a:cs typeface="Gill Sans"/>
              </a:defRPr>
            </a:lvl1pPr>
            <a:lvl2pPr marL="651359" indent="-350090">
              <a:spcBef>
                <a:spcPts val="582"/>
              </a:spcBef>
              <a:spcAft>
                <a:spcPts val="0"/>
              </a:spcAft>
              <a:buClr>
                <a:schemeClr val="accent1"/>
              </a:buClr>
              <a:buSzPct val="80000"/>
              <a:buFont typeface="Courier New"/>
              <a:buChar char="o"/>
              <a:defRPr sz="2100" b="0">
                <a:solidFill>
                  <a:schemeClr val="tx1">
                    <a:lumMod val="65000"/>
                    <a:lumOff val="35000"/>
                  </a:schemeClr>
                </a:solidFill>
                <a:latin typeface="Gill Sans"/>
                <a:cs typeface="Gill Sans"/>
              </a:defRPr>
            </a:lvl2pPr>
            <a:lvl3pPr marL="857364" indent="-301269">
              <a:spcBef>
                <a:spcPts val="582"/>
              </a:spcBef>
              <a:spcAft>
                <a:spcPts val="0"/>
              </a:spcAft>
              <a:buClr>
                <a:schemeClr val="accent1"/>
              </a:buClr>
              <a:buSzPct val="80000"/>
              <a:buFont typeface="Lucida Grande"/>
              <a:buChar char="-"/>
              <a:defRPr sz="2100" b="0">
                <a:solidFill>
                  <a:schemeClr val="tx1">
                    <a:lumMod val="65000"/>
                    <a:lumOff val="35000"/>
                  </a:schemeClr>
                </a:solidFill>
                <a:latin typeface="Gill Sans"/>
                <a:cs typeface="Gill Sans"/>
              </a:defRPr>
            </a:lvl3pPr>
            <a:lvl4pPr marL="857364" indent="-253637" defTabSz="600155">
              <a:spcBef>
                <a:spcPts val="582"/>
              </a:spcBef>
              <a:spcAft>
                <a:spcPts val="0"/>
              </a:spcAft>
              <a:buClr>
                <a:schemeClr val="accent1">
                  <a:lumMod val="75000"/>
                </a:schemeClr>
              </a:buClr>
              <a:buFont typeface="Arial"/>
              <a:buChar char="–"/>
              <a:defRPr sz="1500" b="0" baseline="0">
                <a:solidFill>
                  <a:schemeClr val="tx1">
                    <a:lumMod val="65000"/>
                    <a:lumOff val="35000"/>
                  </a:schemeClr>
                </a:solidFill>
                <a:latin typeface="Gill Sans"/>
                <a:cs typeface="Gill Sans"/>
              </a:defRPr>
            </a:lvl4pPr>
            <a:lvl5pPr marL="341755" indent="0">
              <a:spcBef>
                <a:spcPts val="582"/>
              </a:spcBef>
              <a:spcAft>
                <a:spcPts val="0"/>
              </a:spcAft>
              <a:buFont typeface="Lucida Grande"/>
              <a:buNone/>
              <a:tabLst/>
              <a:defRPr sz="1400" b="0">
                <a:solidFill>
                  <a:schemeClr val="tx1">
                    <a:lumMod val="65000"/>
                    <a:lumOff val="35000"/>
                  </a:schemeClr>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p:txBody>
      </p:sp>
    </p:spTree>
    <p:extLst>
      <p:ext uri="{BB962C8B-B14F-4D97-AF65-F5344CB8AC3E}">
        <p14:creationId xmlns:p14="http://schemas.microsoft.com/office/powerpoint/2010/main" val="1146132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idential 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89" tIns="34295" rIns="68589" bIns="34295"/>
          <a:lstStyle>
            <a:lvl1pPr marL="0" indent="0">
              <a:spcBef>
                <a:spcPts val="924"/>
              </a:spcBef>
              <a:buClr>
                <a:srgbClr val="69BE28"/>
              </a:buClr>
              <a:buFont typeface="Wingdings" charset="2"/>
              <a:buNone/>
              <a:defRPr sz="1800" b="1" i="0">
                <a:solidFill>
                  <a:srgbClr val="595959"/>
                </a:solidFill>
                <a:latin typeface="Gill Sans"/>
                <a:cs typeface="Gill Sans"/>
              </a:defRPr>
            </a:lvl1pPr>
            <a:lvl2pPr marL="0" indent="0">
              <a:spcBef>
                <a:spcPts val="582"/>
              </a:spcBef>
              <a:spcAft>
                <a:spcPts val="0"/>
              </a:spcAft>
              <a:buFont typeface="Lucida Grande"/>
              <a:buNone/>
              <a:defRPr sz="1500">
                <a:solidFill>
                  <a:srgbClr val="595959"/>
                </a:solidFill>
                <a:latin typeface="Gill Sans"/>
                <a:cs typeface="Gill Sans"/>
              </a:defRPr>
            </a:lvl2pPr>
            <a:lvl3pPr marL="125033" indent="-125033">
              <a:spcBef>
                <a:spcPts val="582"/>
              </a:spcBef>
              <a:spcAft>
                <a:spcPts val="0"/>
              </a:spcAft>
              <a:buClr>
                <a:schemeClr val="accent1"/>
              </a:buClr>
              <a:buFont typeface="Arial"/>
              <a:buChar char="•"/>
              <a:defRPr sz="1400">
                <a:solidFill>
                  <a:srgbClr val="595959"/>
                </a:solidFill>
                <a:latin typeface="Gill Sans"/>
                <a:cs typeface="Gill Sans"/>
              </a:defRPr>
            </a:lvl3pPr>
            <a:lvl4pPr marL="296506" indent="-120270" defTabSz="-126223">
              <a:spcBef>
                <a:spcPts val="582"/>
              </a:spcBef>
              <a:spcAft>
                <a:spcPts val="0"/>
              </a:spcAft>
              <a:defRPr sz="1200" baseline="0">
                <a:solidFill>
                  <a:srgbClr val="595959"/>
                </a:solidFill>
                <a:latin typeface="Gill Sans"/>
                <a:cs typeface="Gill Sans"/>
              </a:defRPr>
            </a:lvl4pPr>
            <a:lvl5pPr marL="473932" indent="-132177">
              <a:spcBef>
                <a:spcPts val="582"/>
              </a:spcBef>
              <a:spcAft>
                <a:spcPts val="0"/>
              </a:spcAft>
              <a:buFont typeface="Lucida Grande"/>
              <a:buChar char="-"/>
              <a:tabLst/>
              <a:defRPr sz="1100">
                <a:solidFill>
                  <a:srgbClr val="595959"/>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5"/>
            <a:ext cx="3911600" cy="3715941"/>
          </a:xfrm>
          <a:prstGeom prst="rect">
            <a:avLst/>
          </a:prstGeom>
        </p:spPr>
        <p:txBody>
          <a:bodyPr vert="horz" lIns="68589" tIns="34295" rIns="68589" bIns="34295"/>
          <a:lstStyle>
            <a:lvl1pPr marL="0" indent="0">
              <a:spcBef>
                <a:spcPts val="924"/>
              </a:spcBef>
              <a:buClr>
                <a:srgbClr val="69BE28"/>
              </a:buClr>
              <a:buFont typeface="Wingdings" charset="2"/>
              <a:buNone/>
              <a:defRPr sz="1800" b="1" i="0">
                <a:solidFill>
                  <a:srgbClr val="595959"/>
                </a:solidFill>
                <a:latin typeface="Gill Sans"/>
                <a:cs typeface="Gill Sans"/>
              </a:defRPr>
            </a:lvl1pPr>
            <a:lvl2pPr marL="0" indent="0">
              <a:spcBef>
                <a:spcPts val="582"/>
              </a:spcBef>
              <a:spcAft>
                <a:spcPts val="0"/>
              </a:spcAft>
              <a:buFont typeface="Lucida Grande"/>
              <a:buNone/>
              <a:defRPr sz="1500">
                <a:solidFill>
                  <a:srgbClr val="595959"/>
                </a:solidFill>
                <a:latin typeface="Gill Sans"/>
                <a:cs typeface="Gill Sans"/>
              </a:defRPr>
            </a:lvl2pPr>
            <a:lvl3pPr marL="125033" indent="-125033">
              <a:spcBef>
                <a:spcPts val="582"/>
              </a:spcBef>
              <a:spcAft>
                <a:spcPts val="0"/>
              </a:spcAft>
              <a:buClr>
                <a:schemeClr val="accent1"/>
              </a:buClr>
              <a:buFont typeface="Arial"/>
              <a:buChar char="•"/>
              <a:tabLst/>
              <a:defRPr sz="1400">
                <a:solidFill>
                  <a:srgbClr val="595959"/>
                </a:solidFill>
                <a:latin typeface="Gill Sans"/>
                <a:cs typeface="Gill Sans"/>
              </a:defRPr>
            </a:lvl3pPr>
            <a:lvl4pPr marL="294124" indent="-128605">
              <a:spcBef>
                <a:spcPts val="582"/>
              </a:spcBef>
              <a:spcAft>
                <a:spcPts val="0"/>
              </a:spcAft>
              <a:defRPr sz="1200">
                <a:solidFill>
                  <a:srgbClr val="595959"/>
                </a:solidFill>
                <a:latin typeface="Gill Sans"/>
                <a:cs typeface="Gill Sans"/>
              </a:defRPr>
            </a:lvl4pPr>
            <a:lvl5pPr marL="473932" indent="-132177">
              <a:spcBef>
                <a:spcPts val="582"/>
              </a:spcBef>
              <a:spcAft>
                <a:spcPts val="0"/>
              </a:spcAft>
              <a:buFont typeface="Lucida Grande"/>
              <a:buChar char="-"/>
              <a:tabLst/>
              <a:defRPr sz="1100">
                <a:solidFill>
                  <a:srgbClr val="595959"/>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6" name="TextBox 5"/>
          <p:cNvSpPr txBox="1"/>
          <p:nvPr userDrawn="1"/>
        </p:nvSpPr>
        <p:spPr>
          <a:xfrm>
            <a:off x="3373282" y="4799059"/>
            <a:ext cx="3459377" cy="184935"/>
          </a:xfrm>
          <a:prstGeom prst="rect">
            <a:avLst/>
          </a:prstGeom>
          <a:ln>
            <a:solidFill>
              <a:srgbClr val="FF0000"/>
            </a:solidFill>
          </a:ln>
        </p:spPr>
        <p:txBody>
          <a:bodyPr vert="horz" wrap="square" lIns="68589" tIns="68589" rIns="68589" bIns="68589" rtlCol="0" anchor="ctr" anchorCtr="0">
            <a:noAutofit/>
          </a:bodyPr>
          <a:lstStyle/>
          <a:p>
            <a:pPr algn="ctr"/>
            <a:r>
              <a:rPr lang="en-US" sz="800" kern="1200" dirty="0" smtClean="0">
                <a:solidFill>
                  <a:srgbClr val="FF0000"/>
                </a:solidFill>
                <a:latin typeface="+mn-lt"/>
                <a:ea typeface="+mn-ea"/>
                <a:cs typeface="+mn-cs"/>
              </a:rPr>
              <a:t>HORTONWORKS CONFIDENTIAL &amp; PROPRIETARY INFORMATION</a:t>
            </a:r>
            <a:endParaRPr lang="en-US" sz="800" dirty="0">
              <a:solidFill>
                <a:srgbClr val="FF0000"/>
              </a:solidFill>
            </a:endParaRPr>
          </a:p>
        </p:txBody>
      </p:sp>
    </p:spTree>
    <p:extLst>
      <p:ext uri="{BB962C8B-B14F-4D97-AF65-F5344CB8AC3E}">
        <p14:creationId xmlns:p14="http://schemas.microsoft.com/office/powerpoint/2010/main" val="2598978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 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chemeClr val="tx1">
                    <a:lumMod val="65000"/>
                    <a:lumOff val="35000"/>
                  </a:schemeClr>
                </a:solidFill>
                <a:latin typeface="Gill Sans"/>
                <a:cs typeface="Gill Sans"/>
              </a:defRPr>
            </a:lvl1pPr>
            <a:lvl2pPr marL="0" indent="0">
              <a:spcBef>
                <a:spcPts val="474"/>
              </a:spcBef>
              <a:spcAft>
                <a:spcPts val="0"/>
              </a:spcAft>
              <a:buFont typeface="Lucida Grande"/>
              <a:buNone/>
              <a:defRPr sz="1400">
                <a:solidFill>
                  <a:schemeClr val="tx1">
                    <a:lumMod val="65000"/>
                    <a:lumOff val="35000"/>
                  </a:schemeClr>
                </a:solidFill>
                <a:latin typeface="Gill Sans"/>
                <a:cs typeface="Gill Sans"/>
              </a:defRPr>
            </a:lvl2pPr>
            <a:lvl3pPr marL="125033" indent="-125033">
              <a:spcBef>
                <a:spcPts val="474"/>
              </a:spcBef>
              <a:spcAft>
                <a:spcPts val="0"/>
              </a:spcAft>
              <a:buClr>
                <a:schemeClr val="accent1"/>
              </a:buClr>
              <a:buFont typeface="Arial"/>
              <a:buChar char="•"/>
              <a:tabLst/>
              <a:defRPr sz="1200">
                <a:solidFill>
                  <a:schemeClr val="tx1">
                    <a:lumMod val="65000"/>
                    <a:lumOff val="35000"/>
                  </a:schemeClr>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chemeClr val="tx1">
                    <a:lumMod val="65000"/>
                    <a:lumOff val="35000"/>
                  </a:schemeClr>
                </a:solidFill>
                <a:latin typeface="Gill Sans"/>
                <a:cs typeface="Gill Sans"/>
              </a:defRPr>
            </a:lvl4pPr>
            <a:lvl5pPr marL="425110" indent="-128605">
              <a:spcBef>
                <a:spcPts val="474"/>
              </a:spcBef>
              <a:spcAft>
                <a:spcPts val="0"/>
              </a:spcAft>
              <a:buFont typeface="Lucida Grande"/>
              <a:buChar char="-"/>
              <a:tabLst/>
              <a:defRPr sz="900">
                <a:solidFill>
                  <a:schemeClr val="tx1">
                    <a:lumMod val="65000"/>
                    <a:lumOff val="35000"/>
                  </a:schemeClr>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chemeClr val="tx1">
                    <a:lumMod val="65000"/>
                    <a:lumOff val="35000"/>
                  </a:schemeClr>
                </a:solidFill>
                <a:latin typeface="Gill Sans"/>
                <a:cs typeface="Gill Sans"/>
              </a:defRPr>
            </a:lvl1pPr>
            <a:lvl2pPr marL="0" indent="0">
              <a:spcBef>
                <a:spcPts val="474"/>
              </a:spcBef>
              <a:spcAft>
                <a:spcPts val="0"/>
              </a:spcAft>
              <a:buFont typeface="Lucida Grande"/>
              <a:buNone/>
              <a:defRPr sz="1400">
                <a:solidFill>
                  <a:schemeClr val="tx1">
                    <a:lumMod val="65000"/>
                    <a:lumOff val="35000"/>
                  </a:schemeClr>
                </a:solidFill>
                <a:latin typeface="Gill Sans"/>
                <a:cs typeface="Gill Sans"/>
              </a:defRPr>
            </a:lvl2pPr>
            <a:lvl3pPr marL="125033" indent="-125033">
              <a:spcBef>
                <a:spcPts val="474"/>
              </a:spcBef>
              <a:spcAft>
                <a:spcPts val="0"/>
              </a:spcAft>
              <a:buClr>
                <a:schemeClr val="accent1"/>
              </a:buClr>
              <a:buFont typeface="Arial"/>
              <a:buChar char="•"/>
              <a:tabLst/>
              <a:defRPr sz="1200">
                <a:solidFill>
                  <a:schemeClr val="tx1">
                    <a:lumMod val="65000"/>
                    <a:lumOff val="35000"/>
                  </a:schemeClr>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chemeClr val="tx1">
                    <a:lumMod val="65000"/>
                    <a:lumOff val="35000"/>
                  </a:schemeClr>
                </a:solidFill>
                <a:latin typeface="Gill Sans"/>
                <a:cs typeface="Gill Sans"/>
              </a:defRPr>
            </a:lvl4pPr>
            <a:lvl5pPr marL="425110" indent="-128605">
              <a:spcBef>
                <a:spcPts val="474"/>
              </a:spcBef>
              <a:spcAft>
                <a:spcPts val="0"/>
              </a:spcAft>
              <a:buFont typeface="Lucida Grande"/>
              <a:buChar char="-"/>
              <a:tabLst/>
              <a:defRPr sz="900">
                <a:solidFill>
                  <a:schemeClr val="tx1">
                    <a:lumMod val="65000"/>
                    <a:lumOff val="35000"/>
                  </a:schemeClr>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chemeClr val="tx1">
                    <a:lumMod val="65000"/>
                    <a:lumOff val="35000"/>
                  </a:schemeClr>
                </a:solidFill>
                <a:latin typeface="Gill Sans"/>
                <a:cs typeface="Gill Sans"/>
              </a:defRPr>
            </a:lvl1pPr>
            <a:lvl2pPr marL="0" indent="0">
              <a:spcBef>
                <a:spcPts val="474"/>
              </a:spcBef>
              <a:spcAft>
                <a:spcPts val="0"/>
              </a:spcAft>
              <a:buFont typeface="Lucida Grande"/>
              <a:buNone/>
              <a:defRPr sz="1400">
                <a:solidFill>
                  <a:schemeClr val="tx1">
                    <a:lumMod val="65000"/>
                    <a:lumOff val="35000"/>
                  </a:schemeClr>
                </a:solidFill>
                <a:latin typeface="Gill Sans"/>
                <a:cs typeface="Gill Sans"/>
              </a:defRPr>
            </a:lvl2pPr>
            <a:lvl3pPr marL="125033" indent="-125033">
              <a:spcBef>
                <a:spcPts val="474"/>
              </a:spcBef>
              <a:spcAft>
                <a:spcPts val="0"/>
              </a:spcAft>
              <a:buClr>
                <a:schemeClr val="accent1"/>
              </a:buClr>
              <a:buFont typeface="Arial"/>
              <a:buChar char="•"/>
              <a:tabLst/>
              <a:defRPr sz="1200">
                <a:solidFill>
                  <a:schemeClr val="tx1">
                    <a:lumMod val="65000"/>
                    <a:lumOff val="35000"/>
                  </a:schemeClr>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chemeClr val="tx1">
                    <a:lumMod val="65000"/>
                    <a:lumOff val="35000"/>
                  </a:schemeClr>
                </a:solidFill>
                <a:latin typeface="Gill Sans"/>
                <a:cs typeface="Gill Sans"/>
              </a:defRPr>
            </a:lvl4pPr>
            <a:lvl5pPr marL="425110" indent="-128605">
              <a:spcBef>
                <a:spcPts val="474"/>
              </a:spcBef>
              <a:spcAft>
                <a:spcPts val="0"/>
              </a:spcAft>
              <a:buFont typeface="Lucida Grande"/>
              <a:buChar char="-"/>
              <a:tabLst/>
              <a:defRPr sz="900">
                <a:solidFill>
                  <a:schemeClr val="tx1">
                    <a:lumMod val="65000"/>
                    <a:lumOff val="35000"/>
                  </a:schemeClr>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10" name="TextBox 9"/>
          <p:cNvSpPr txBox="1"/>
          <p:nvPr userDrawn="1"/>
        </p:nvSpPr>
        <p:spPr>
          <a:xfrm>
            <a:off x="3373282" y="4799059"/>
            <a:ext cx="3459377" cy="184935"/>
          </a:xfrm>
          <a:prstGeom prst="rect">
            <a:avLst/>
          </a:prstGeom>
          <a:ln>
            <a:solidFill>
              <a:srgbClr val="FF0000"/>
            </a:solidFill>
          </a:ln>
        </p:spPr>
        <p:txBody>
          <a:bodyPr vert="horz" wrap="square" lIns="68589" tIns="68589" rIns="68589" bIns="68589" rtlCol="0" anchor="ctr" anchorCtr="0">
            <a:noAutofit/>
          </a:bodyPr>
          <a:lstStyle/>
          <a:p>
            <a:pPr algn="ctr"/>
            <a:r>
              <a:rPr lang="en-US" sz="800" kern="1200" dirty="0" smtClean="0">
                <a:solidFill>
                  <a:srgbClr val="FF0000"/>
                </a:solidFill>
                <a:latin typeface="+mn-lt"/>
                <a:ea typeface="+mn-ea"/>
                <a:cs typeface="+mn-cs"/>
              </a:rPr>
              <a:t>HORTONWORKS CONFIDENTIAL &amp; PROPRIETARY INFORMATION</a:t>
            </a:r>
            <a:endParaRPr lang="en-US" sz="800" dirty="0">
              <a:solidFill>
                <a:srgbClr val="FF0000"/>
              </a:solidFill>
            </a:endParaRPr>
          </a:p>
        </p:txBody>
      </p:sp>
    </p:spTree>
    <p:extLst>
      <p:ext uri="{BB962C8B-B14F-4D97-AF65-F5344CB8AC3E}">
        <p14:creationId xmlns:p14="http://schemas.microsoft.com/office/powerpoint/2010/main" val="2184696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idential 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5" name="TextBox 4"/>
          <p:cNvSpPr txBox="1"/>
          <p:nvPr userDrawn="1"/>
        </p:nvSpPr>
        <p:spPr>
          <a:xfrm>
            <a:off x="3373282" y="4799059"/>
            <a:ext cx="3459377" cy="184935"/>
          </a:xfrm>
          <a:prstGeom prst="rect">
            <a:avLst/>
          </a:prstGeom>
          <a:ln>
            <a:solidFill>
              <a:srgbClr val="FF0000"/>
            </a:solidFill>
          </a:ln>
        </p:spPr>
        <p:txBody>
          <a:bodyPr vert="horz" wrap="square" lIns="68589" tIns="68589" rIns="68589" bIns="68589" rtlCol="0" anchor="ctr" anchorCtr="0">
            <a:noAutofit/>
          </a:bodyPr>
          <a:lstStyle/>
          <a:p>
            <a:pPr algn="ctr"/>
            <a:r>
              <a:rPr lang="en-US" sz="800" kern="1200" dirty="0" smtClean="0">
                <a:solidFill>
                  <a:srgbClr val="FF0000"/>
                </a:solidFill>
                <a:latin typeface="+mn-lt"/>
                <a:ea typeface="+mn-ea"/>
                <a:cs typeface="+mn-cs"/>
              </a:rPr>
              <a:t>HORTONWORKS CONFIDENTIAL &amp; PROPRIETARY INFORMATION</a:t>
            </a:r>
            <a:endParaRPr lang="en-US" sz="800" dirty="0">
              <a:solidFill>
                <a:srgbClr val="FF0000"/>
              </a:solidFill>
            </a:endParaRPr>
          </a:p>
        </p:txBody>
      </p:sp>
    </p:spTree>
    <p:extLst>
      <p:ext uri="{BB962C8B-B14F-4D97-AF65-F5344CB8AC3E}">
        <p14:creationId xmlns:p14="http://schemas.microsoft.com/office/powerpoint/2010/main" val="342082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28650"/>
          </a:xfrm>
          <a:prstGeom prst="rect">
            <a:avLst/>
          </a:prstGeom>
        </p:spPr>
        <p:txBody>
          <a:bodyPr lIns="68589" tIns="34295" rIns="68589" bIns="34295"/>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1028700"/>
            <a:ext cx="8382000" cy="3600450"/>
          </a:xfrm>
          <a:prstGeom prst="rect">
            <a:avLst/>
          </a:prstGeom>
        </p:spPr>
        <p:txBody>
          <a:bodyPr lIns="68589" tIns="34295" rIns="68589" bIns="34295">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381000" y="4768888"/>
            <a:ext cx="3261360" cy="174587"/>
          </a:xfrm>
          <a:prstGeom prst="rect">
            <a:avLst/>
          </a:prstGeom>
          <a:ln/>
        </p:spPr>
        <p:txBody>
          <a:bodyPr lIns="68589" tIns="34295" rIns="68589" bIns="34295"/>
          <a:lstStyle>
            <a:lvl1pPr>
              <a:defRPr/>
            </a:lvl1pPr>
          </a:lstStyle>
          <a:p>
            <a:pPr>
              <a:defRPr/>
            </a:pPr>
            <a:r>
              <a:rPr lang="en-US" dirty="0" smtClean="0"/>
              <a:t>Symantec Template How-To-Guide</a:t>
            </a:r>
            <a:endParaRPr lang="en-US" dirty="0"/>
          </a:p>
        </p:txBody>
      </p:sp>
      <p:sp>
        <p:nvSpPr>
          <p:cNvPr id="5" name="Rectangle 6"/>
          <p:cNvSpPr>
            <a:spLocks noGrp="1" noChangeArrowheads="1"/>
          </p:cNvSpPr>
          <p:nvPr>
            <p:ph type="sldNum" sz="quarter" idx="11"/>
          </p:nvPr>
        </p:nvSpPr>
        <p:spPr>
          <a:xfrm>
            <a:off x="8548896" y="4798474"/>
            <a:ext cx="153888" cy="115416"/>
          </a:xfrm>
          <a:prstGeom prst="rect">
            <a:avLst/>
          </a:prstGeom>
          <a:ln/>
        </p:spPr>
        <p:txBody>
          <a:bodyPr lIns="68589" tIns="34295" rIns="68589" bIns="34295"/>
          <a:lstStyle>
            <a:lvl1pPr>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846701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PPT_image5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161"/>
          </a:xfrm>
          <a:prstGeom prst="rect">
            <a:avLst/>
          </a:prstGeom>
        </p:spPr>
      </p:pic>
      <p:sp>
        <p:nvSpPr>
          <p:cNvPr id="4" name="Rectangle 3"/>
          <p:cNvSpPr/>
          <p:nvPr userDrawn="1"/>
        </p:nvSpPr>
        <p:spPr>
          <a:xfrm>
            <a:off x="0" y="0"/>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5" name="TextBox 4"/>
          <p:cNvSpPr txBox="1"/>
          <p:nvPr userDrawn="1"/>
        </p:nvSpPr>
        <p:spPr>
          <a:xfrm>
            <a:off x="630238" y="740569"/>
            <a:ext cx="138518" cy="284703"/>
          </a:xfrm>
          <a:prstGeom prst="rect">
            <a:avLst/>
          </a:prstGeom>
          <a:noFill/>
        </p:spPr>
        <p:txBody>
          <a:bodyPr wrap="none" lIns="68589" tIns="34295" rIns="68589" bIns="34295">
            <a:spAutoFit/>
          </a:bodyPr>
          <a:lstStyle/>
          <a:p>
            <a:pPr>
              <a:defRPr/>
            </a:pPr>
            <a:endParaRPr lang="en-US" dirty="0">
              <a:solidFill>
                <a:prstClr val="black"/>
              </a:solidFill>
              <a:latin typeface="Gill Sans"/>
              <a:ea typeface="ヒラギノ角ゴ Pro W3" charset="-128"/>
              <a:cs typeface="Gill Sans"/>
            </a:endParaRPr>
          </a:p>
        </p:txBody>
      </p:sp>
      <p:sp>
        <p:nvSpPr>
          <p:cNvPr id="2" name="Title 1"/>
          <p:cNvSpPr>
            <a:spLocks noGrp="1"/>
          </p:cNvSpPr>
          <p:nvPr>
            <p:ph type="ctrTitle" hasCustomPrompt="1"/>
          </p:nvPr>
        </p:nvSpPr>
        <p:spPr>
          <a:xfrm>
            <a:off x="426916" y="1363456"/>
            <a:ext cx="8431088" cy="1091877"/>
          </a:xfrm>
          <a:prstGeom prst="rect">
            <a:avLst/>
          </a:prstGeom>
        </p:spPr>
        <p:txBody>
          <a:bodyPr lIns="68589" tIns="34295" rIns="68589" bIns="34295" anchor="b" anchorCtr="0">
            <a:noAutofit/>
          </a:bodyPr>
          <a:lstStyle>
            <a:lvl1pPr marL="0" indent="0" algn="l" defTabSz="340564">
              <a:tabLst/>
              <a:defRPr sz="3300" baseline="0">
                <a:solidFill>
                  <a:schemeClr val="bg2"/>
                </a:solidFill>
                <a:latin typeface="Gill Sans"/>
                <a:cs typeface="Gill Sans"/>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17" y="4733663"/>
            <a:ext cx="3390723" cy="353085"/>
          </a:xfrm>
          <a:prstGeom prst="rect">
            <a:avLst/>
          </a:prstGeom>
        </p:spPr>
        <p:txBody>
          <a:bodyPr vert="horz" lIns="68589" tIns="34295" rIns="68589" bIns="34295"/>
          <a:lstStyle>
            <a:lvl1pPr algn="l">
              <a:buFont typeface="Arial"/>
              <a:buNone/>
              <a:defRPr sz="1400">
                <a:solidFill>
                  <a:srgbClr val="2F8B20"/>
                </a:solidFill>
                <a:latin typeface="Gill Sans"/>
                <a:cs typeface="Gill Sans"/>
              </a:defRPr>
            </a:lvl1pPr>
            <a:lvl2pPr marL="342946" indent="0">
              <a:buFontTx/>
              <a:buNone/>
              <a:defRPr sz="900"/>
            </a:lvl2pPr>
            <a:lvl3pPr marL="685891"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0" y="2580055"/>
            <a:ext cx="3951111" cy="480203"/>
          </a:xfrm>
          <a:prstGeom prst="rect">
            <a:avLst/>
          </a:prstGeom>
          <a:solidFill>
            <a:schemeClr val="bg1">
              <a:alpha val="86000"/>
            </a:schemeClr>
          </a:solidFill>
        </p:spPr>
        <p:txBody>
          <a:bodyPr lIns="68589" tIns="34295" rIns="68589" bIns="34295" anchor="ctr" anchorCtr="0">
            <a:noAutofit/>
          </a:bodyPr>
          <a:lstStyle>
            <a:lvl1pPr marL="82307" indent="0" algn="l">
              <a:buNone/>
              <a:defRPr sz="1500">
                <a:solidFill>
                  <a:schemeClr val="bg2"/>
                </a:solidFill>
                <a:latin typeface="Gill Sans"/>
                <a:cs typeface="Gill San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618363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7" name="Title 1"/>
          <p:cNvSpPr>
            <a:spLocks noGrp="1"/>
          </p:cNvSpPr>
          <p:nvPr>
            <p:ph type="ctrTitle" hasCustomPrompt="1"/>
          </p:nvPr>
        </p:nvSpPr>
        <p:spPr>
          <a:xfrm>
            <a:off x="426916" y="1285297"/>
            <a:ext cx="8259884" cy="1695197"/>
          </a:xfrm>
          <a:prstGeom prst="rect">
            <a:avLst/>
          </a:prstGeom>
        </p:spPr>
        <p:txBody>
          <a:bodyPr lIns="68589" tIns="34295" rIns="68589" bIns="34295" anchor="b" anchorCtr="0">
            <a:noAutofit/>
          </a:bodyPr>
          <a:lstStyle>
            <a:lvl1pPr marL="0" indent="0" algn="l" defTabSz="340564">
              <a:tabLst/>
              <a:defRPr sz="3600" baseline="0">
                <a:solidFill>
                  <a:schemeClr val="bg2"/>
                </a:solidFill>
                <a:latin typeface="Gill Sans"/>
                <a:cs typeface="Gill Sans"/>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6" y="3020180"/>
            <a:ext cx="8259884" cy="681217"/>
          </a:xfrm>
          <a:prstGeom prst="rect">
            <a:avLst/>
          </a:prstGeom>
        </p:spPr>
        <p:txBody>
          <a:bodyPr lIns="68589" tIns="34295" rIns="68589" bIns="34295">
            <a:noAutofit/>
          </a:bodyPr>
          <a:lstStyle>
            <a:lvl1pPr marL="0" indent="0" algn="l">
              <a:buNone/>
              <a:defRPr sz="1800">
                <a:solidFill>
                  <a:srgbClr val="2F8B20"/>
                </a:solidFill>
                <a:latin typeface="Gill Sans"/>
                <a:cs typeface="Gill San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Optional Subhead or Speaker Name (maximum two lines)</a:t>
            </a:r>
            <a:endParaRPr lang="en-US" dirty="0"/>
          </a:p>
        </p:txBody>
      </p:sp>
      <p:pic>
        <p:nvPicPr>
          <p:cNvPr id="5" name="Picture 4" descr="Hor_Whit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4664" y="4567890"/>
            <a:ext cx="977391" cy="379997"/>
          </a:xfrm>
          <a:prstGeom prst="rect">
            <a:avLst/>
          </a:prstGeom>
        </p:spPr>
      </p:pic>
    </p:spTree>
    <p:extLst>
      <p:ext uri="{BB962C8B-B14F-4D97-AF65-F5344CB8AC3E}">
        <p14:creationId xmlns:p14="http://schemas.microsoft.com/office/powerpoint/2010/main" val="344755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2" name="Picture 1" descr="PPT_image4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161"/>
          </a:xfrm>
          <a:prstGeom prst="rect">
            <a:avLst/>
          </a:prstGeom>
        </p:spPr>
      </p:pic>
      <p:sp>
        <p:nvSpPr>
          <p:cNvPr id="6" name="Rectangle 5"/>
          <p:cNvSpPr/>
          <p:nvPr userDrawn="1"/>
        </p:nvSpPr>
        <p:spPr>
          <a:xfrm>
            <a:off x="0" y="1"/>
            <a:ext cx="9144000" cy="235459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9" name="Rectangle 8"/>
          <p:cNvSpPr/>
          <p:nvPr userDrawn="1"/>
        </p:nvSpPr>
        <p:spPr>
          <a:xfrm>
            <a:off x="0" y="4285882"/>
            <a:ext cx="9144000" cy="85761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7" name="Title 1"/>
          <p:cNvSpPr>
            <a:spLocks noGrp="1"/>
          </p:cNvSpPr>
          <p:nvPr>
            <p:ph type="ctrTitle" hasCustomPrompt="1"/>
          </p:nvPr>
        </p:nvSpPr>
        <p:spPr>
          <a:xfrm>
            <a:off x="426916" y="712000"/>
            <a:ext cx="8259884" cy="1140257"/>
          </a:xfrm>
          <a:prstGeom prst="rect">
            <a:avLst/>
          </a:prstGeom>
        </p:spPr>
        <p:txBody>
          <a:bodyPr lIns="68589" tIns="34295" rIns="68589" bIns="34295" anchor="b" anchorCtr="0">
            <a:noAutofit/>
          </a:bodyPr>
          <a:lstStyle>
            <a:lvl1pPr marL="0" indent="0" algn="l" defTabSz="340564">
              <a:tabLst/>
              <a:defRPr sz="3600" baseline="0">
                <a:solidFill>
                  <a:schemeClr val="bg2"/>
                </a:solidFill>
                <a:latin typeface="Gill Sans"/>
                <a:cs typeface="Gill Sans"/>
              </a:defRPr>
            </a:lvl1pPr>
          </a:lstStyle>
          <a:p>
            <a:r>
              <a:rPr lang="en-US" dirty="0" smtClean="0"/>
              <a:t>Section Divider Title Goes Here (maximum two lines)</a:t>
            </a:r>
            <a:endParaRPr lang="en-US" dirty="0"/>
          </a:p>
        </p:txBody>
      </p:sp>
      <p:sp>
        <p:nvSpPr>
          <p:cNvPr id="8" name="Subtitle 2"/>
          <p:cNvSpPr>
            <a:spLocks noGrp="1"/>
          </p:cNvSpPr>
          <p:nvPr>
            <p:ph type="subTitle" idx="1" hasCustomPrompt="1"/>
          </p:nvPr>
        </p:nvSpPr>
        <p:spPr>
          <a:xfrm>
            <a:off x="426916" y="1891942"/>
            <a:ext cx="8259884" cy="480203"/>
          </a:xfrm>
          <a:prstGeom prst="rect">
            <a:avLst/>
          </a:prstGeom>
        </p:spPr>
        <p:txBody>
          <a:bodyPr lIns="68589" tIns="34295" rIns="68589" bIns="34295">
            <a:noAutofit/>
          </a:bodyPr>
          <a:lstStyle>
            <a:lvl1pPr marL="0" indent="0" algn="l">
              <a:buNone/>
              <a:defRPr sz="1800" baseline="0">
                <a:solidFill>
                  <a:srgbClr val="2F8B20"/>
                </a:solidFill>
                <a:latin typeface="Gill Sans"/>
                <a:cs typeface="Gill San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Optional Subhead or Speaker Name (maximum one line)</a:t>
            </a:r>
            <a:endParaRPr lang="en-US" dirty="0"/>
          </a:p>
        </p:txBody>
      </p:sp>
      <p:pic>
        <p:nvPicPr>
          <p:cNvPr id="10" name="Picture 9" descr="Hor_Wh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664" y="4567890"/>
            <a:ext cx="977391" cy="379997"/>
          </a:xfrm>
          <a:prstGeom prst="rect">
            <a:avLst/>
          </a:prstGeom>
        </p:spPr>
      </p:pic>
    </p:spTree>
    <p:extLst>
      <p:ext uri="{BB962C8B-B14F-4D97-AF65-F5344CB8AC3E}">
        <p14:creationId xmlns:p14="http://schemas.microsoft.com/office/powerpoint/2010/main" val="1836925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6" name="Rectangle 5"/>
          <p:cNvSpPr/>
          <p:nvPr userDrawn="1"/>
        </p:nvSpPr>
        <p:spPr>
          <a:xfrm>
            <a:off x="0" y="1"/>
            <a:ext cx="9144000" cy="298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Gill Sans"/>
              <a:cs typeface="Gill Sans"/>
            </a:endParaRPr>
          </a:p>
        </p:txBody>
      </p:sp>
      <p:sp>
        <p:nvSpPr>
          <p:cNvPr id="7" name="Title 1"/>
          <p:cNvSpPr>
            <a:spLocks noGrp="1"/>
          </p:cNvSpPr>
          <p:nvPr>
            <p:ph type="ctrTitle" hasCustomPrompt="1"/>
          </p:nvPr>
        </p:nvSpPr>
        <p:spPr>
          <a:xfrm>
            <a:off x="426916" y="1285297"/>
            <a:ext cx="8259884" cy="1695197"/>
          </a:xfrm>
          <a:prstGeom prst="rect">
            <a:avLst/>
          </a:prstGeom>
          <a:noFill/>
        </p:spPr>
        <p:txBody>
          <a:bodyPr wrap="square" lIns="68589" tIns="34295" rIns="68589" bIns="102884" anchor="b" anchorCtr="0">
            <a:noAutofit/>
          </a:bodyPr>
          <a:lstStyle>
            <a:lvl1pPr marL="0" indent="0" algn="l" defTabSz="340564">
              <a:spcAft>
                <a:spcPts val="0"/>
              </a:spcAft>
              <a:tabLst/>
              <a:defRPr sz="3600" baseline="0">
                <a:solidFill>
                  <a:schemeClr val="bg2"/>
                </a:solidFill>
                <a:latin typeface="Gill Sans"/>
                <a:cs typeface="Gill Sans"/>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6" y="3042222"/>
            <a:ext cx="8259884" cy="721201"/>
          </a:xfrm>
          <a:prstGeom prst="rect">
            <a:avLst/>
          </a:prstGeom>
        </p:spPr>
        <p:txBody>
          <a:bodyPr lIns="68589" tIns="34295" rIns="68589" bIns="34295">
            <a:noAutofit/>
          </a:bodyPr>
          <a:lstStyle>
            <a:lvl1pPr marL="0" indent="0" algn="l">
              <a:buNone/>
              <a:defRPr sz="2100" baseline="0">
                <a:solidFill>
                  <a:srgbClr val="2F8B20"/>
                </a:solidFill>
                <a:latin typeface="Gill Sans"/>
                <a:cs typeface="Gill San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Optional Subhead or Speaker Name (maximum two lines)</a:t>
            </a:r>
            <a:endParaRPr lang="en-US" dirty="0"/>
          </a:p>
        </p:txBody>
      </p:sp>
    </p:spTree>
    <p:extLst>
      <p:ext uri="{BB962C8B-B14F-4D97-AF65-F5344CB8AC3E}">
        <p14:creationId xmlns:p14="http://schemas.microsoft.com/office/powerpoint/2010/main" val="1188928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7" name="Text Placeholder 15"/>
          <p:cNvSpPr>
            <a:spLocks noGrp="1"/>
          </p:cNvSpPr>
          <p:nvPr>
            <p:ph type="body" sz="quarter" idx="11" hasCustomPrompt="1"/>
          </p:nvPr>
        </p:nvSpPr>
        <p:spPr>
          <a:xfrm>
            <a:off x="457200" y="829826"/>
            <a:ext cx="8229600" cy="3715941"/>
          </a:xfrm>
          <a:prstGeom prst="rect">
            <a:avLst/>
          </a:prstGeom>
        </p:spPr>
        <p:txBody>
          <a:bodyPr vert="horz" lIns="68589" tIns="34295" rIns="68589" bIns="34295"/>
          <a:lstStyle>
            <a:lvl1pPr marL="342946" indent="-342946">
              <a:spcBef>
                <a:spcPts val="900"/>
              </a:spcBef>
              <a:spcAft>
                <a:spcPts val="600"/>
              </a:spcAft>
              <a:buClr>
                <a:srgbClr val="69BE28"/>
              </a:buClr>
              <a:buFont typeface="Arial"/>
              <a:buChar char="•"/>
              <a:defRPr sz="2100" b="0" i="0">
                <a:solidFill>
                  <a:schemeClr val="tx1">
                    <a:lumMod val="65000"/>
                    <a:lumOff val="35000"/>
                  </a:schemeClr>
                </a:solidFill>
                <a:latin typeface="Gill Sans"/>
                <a:cs typeface="Gill Sans"/>
              </a:defRPr>
            </a:lvl1pPr>
            <a:lvl2pPr marL="651359" indent="-350090">
              <a:spcBef>
                <a:spcPts val="900"/>
              </a:spcBef>
              <a:spcAft>
                <a:spcPts val="600"/>
              </a:spcAft>
              <a:buClr>
                <a:schemeClr val="accent1"/>
              </a:buClr>
              <a:buSzPct val="80000"/>
              <a:buFont typeface="Courier New"/>
              <a:buChar char="o"/>
              <a:defRPr sz="1800" b="0">
                <a:solidFill>
                  <a:schemeClr val="tx1">
                    <a:lumMod val="65000"/>
                    <a:lumOff val="35000"/>
                  </a:schemeClr>
                </a:solidFill>
                <a:latin typeface="Gill Sans"/>
                <a:cs typeface="Gill Sans"/>
              </a:defRPr>
            </a:lvl2pPr>
            <a:lvl3pPr marL="857364" indent="-301269">
              <a:spcBef>
                <a:spcPts val="900"/>
              </a:spcBef>
              <a:spcAft>
                <a:spcPts val="600"/>
              </a:spcAft>
              <a:buClr>
                <a:schemeClr val="accent1"/>
              </a:buClr>
              <a:buSzPct val="80000"/>
              <a:buFont typeface="Lucida Grande"/>
              <a:buChar char="-"/>
              <a:defRPr sz="1800" b="0">
                <a:solidFill>
                  <a:schemeClr val="tx1">
                    <a:lumMod val="65000"/>
                    <a:lumOff val="35000"/>
                  </a:schemeClr>
                </a:solidFill>
                <a:latin typeface="Gill Sans"/>
                <a:cs typeface="Gill Sans"/>
              </a:defRPr>
            </a:lvl3pPr>
            <a:lvl4pPr marL="857364" indent="-253637" defTabSz="600155">
              <a:spcBef>
                <a:spcPts val="582"/>
              </a:spcBef>
              <a:spcAft>
                <a:spcPts val="0"/>
              </a:spcAft>
              <a:buClr>
                <a:schemeClr val="accent1">
                  <a:lumMod val="75000"/>
                </a:schemeClr>
              </a:buClr>
              <a:buFont typeface="Arial"/>
              <a:buChar char="–"/>
              <a:defRPr sz="1500" b="0" baseline="0">
                <a:solidFill>
                  <a:schemeClr val="tx1">
                    <a:lumMod val="65000"/>
                    <a:lumOff val="35000"/>
                  </a:schemeClr>
                </a:solidFill>
                <a:latin typeface="Gill Sans"/>
                <a:cs typeface="Gill Sans"/>
              </a:defRPr>
            </a:lvl4pPr>
            <a:lvl5pPr marL="341755" indent="0">
              <a:spcBef>
                <a:spcPts val="582"/>
              </a:spcBef>
              <a:spcAft>
                <a:spcPts val="0"/>
              </a:spcAft>
              <a:buFont typeface="Lucida Grande"/>
              <a:buNone/>
              <a:tabLst/>
              <a:defRPr sz="1400" b="0">
                <a:solidFill>
                  <a:schemeClr val="tx1">
                    <a:lumMod val="65000"/>
                    <a:lumOff val="35000"/>
                  </a:schemeClr>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p:txBody>
      </p:sp>
    </p:spTree>
    <p:extLst>
      <p:ext uri="{BB962C8B-B14F-4D97-AF65-F5344CB8AC3E}">
        <p14:creationId xmlns:p14="http://schemas.microsoft.com/office/powerpoint/2010/main" val="33356773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89" tIns="34295" rIns="68589" bIns="34295"/>
          <a:lstStyle>
            <a:lvl1pPr marL="0" indent="0">
              <a:spcBef>
                <a:spcPts val="924"/>
              </a:spcBef>
              <a:buClr>
                <a:srgbClr val="69BE28"/>
              </a:buClr>
              <a:buFont typeface="Wingdings" charset="2"/>
              <a:buNone/>
              <a:defRPr sz="1800" b="1" i="0">
                <a:solidFill>
                  <a:schemeClr val="tx1">
                    <a:lumMod val="65000"/>
                    <a:lumOff val="35000"/>
                  </a:schemeClr>
                </a:solidFill>
                <a:latin typeface="Gill Sans"/>
                <a:cs typeface="Gill Sans"/>
              </a:defRPr>
            </a:lvl1pPr>
            <a:lvl2pPr marL="0" indent="0">
              <a:spcBef>
                <a:spcPts val="582"/>
              </a:spcBef>
              <a:spcAft>
                <a:spcPts val="0"/>
              </a:spcAft>
              <a:buFont typeface="Lucida Grande"/>
              <a:buNone/>
              <a:defRPr sz="1500">
                <a:solidFill>
                  <a:schemeClr val="tx1">
                    <a:lumMod val="65000"/>
                    <a:lumOff val="35000"/>
                  </a:schemeClr>
                </a:solidFill>
                <a:latin typeface="Gill Sans"/>
                <a:cs typeface="Gill Sans"/>
              </a:defRPr>
            </a:lvl2pPr>
            <a:lvl3pPr marL="125033" indent="-125033">
              <a:spcBef>
                <a:spcPts val="582"/>
              </a:spcBef>
              <a:spcAft>
                <a:spcPts val="0"/>
              </a:spcAft>
              <a:buClr>
                <a:schemeClr val="accent1"/>
              </a:buClr>
              <a:buFont typeface="Arial"/>
              <a:buChar char="•"/>
              <a:defRPr sz="1400">
                <a:solidFill>
                  <a:schemeClr val="tx1">
                    <a:lumMod val="65000"/>
                    <a:lumOff val="35000"/>
                  </a:schemeClr>
                </a:solidFill>
                <a:latin typeface="Gill Sans"/>
                <a:cs typeface="Gill Sans"/>
              </a:defRPr>
            </a:lvl3pPr>
            <a:lvl4pPr marL="296506" indent="-120270" defTabSz="-126223">
              <a:spcBef>
                <a:spcPts val="582"/>
              </a:spcBef>
              <a:spcAft>
                <a:spcPts val="0"/>
              </a:spcAft>
              <a:defRPr sz="1200" baseline="0">
                <a:solidFill>
                  <a:schemeClr val="tx1">
                    <a:lumMod val="65000"/>
                    <a:lumOff val="35000"/>
                  </a:schemeClr>
                </a:solidFill>
                <a:latin typeface="Gill Sans"/>
                <a:cs typeface="Gill Sans"/>
              </a:defRPr>
            </a:lvl4pPr>
            <a:lvl5pPr marL="473932" indent="-132177">
              <a:spcBef>
                <a:spcPts val="582"/>
              </a:spcBef>
              <a:spcAft>
                <a:spcPts val="0"/>
              </a:spcAft>
              <a:buFont typeface="Lucida Grande"/>
              <a:buChar char="-"/>
              <a:tabLst/>
              <a:defRPr sz="1100">
                <a:solidFill>
                  <a:schemeClr val="tx1">
                    <a:lumMod val="65000"/>
                    <a:lumOff val="35000"/>
                  </a:schemeClr>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5"/>
            <a:ext cx="3911600" cy="3715941"/>
          </a:xfrm>
          <a:prstGeom prst="rect">
            <a:avLst/>
          </a:prstGeom>
        </p:spPr>
        <p:txBody>
          <a:bodyPr vert="horz" lIns="68589" tIns="34295" rIns="68589" bIns="34295"/>
          <a:lstStyle>
            <a:lvl1pPr marL="0" indent="0">
              <a:spcBef>
                <a:spcPts val="924"/>
              </a:spcBef>
              <a:buClr>
                <a:srgbClr val="69BE28"/>
              </a:buClr>
              <a:buFont typeface="Wingdings" charset="2"/>
              <a:buNone/>
              <a:defRPr sz="1800" b="1" i="0">
                <a:solidFill>
                  <a:schemeClr val="tx1">
                    <a:lumMod val="65000"/>
                    <a:lumOff val="35000"/>
                  </a:schemeClr>
                </a:solidFill>
                <a:latin typeface="Gill Sans"/>
                <a:cs typeface="Gill Sans"/>
              </a:defRPr>
            </a:lvl1pPr>
            <a:lvl2pPr marL="0" indent="0">
              <a:spcBef>
                <a:spcPts val="582"/>
              </a:spcBef>
              <a:spcAft>
                <a:spcPts val="0"/>
              </a:spcAft>
              <a:buFont typeface="Lucida Grande"/>
              <a:buNone/>
              <a:defRPr sz="1500">
                <a:solidFill>
                  <a:schemeClr val="tx1">
                    <a:lumMod val="65000"/>
                    <a:lumOff val="35000"/>
                  </a:schemeClr>
                </a:solidFill>
                <a:latin typeface="Gill Sans"/>
                <a:cs typeface="Gill Sans"/>
              </a:defRPr>
            </a:lvl2pPr>
            <a:lvl3pPr marL="125033" indent="-125033">
              <a:spcBef>
                <a:spcPts val="582"/>
              </a:spcBef>
              <a:spcAft>
                <a:spcPts val="0"/>
              </a:spcAft>
              <a:buClr>
                <a:schemeClr val="accent1"/>
              </a:buClr>
              <a:buFont typeface="Arial"/>
              <a:buChar char="•"/>
              <a:tabLst/>
              <a:defRPr sz="1400">
                <a:solidFill>
                  <a:schemeClr val="tx1">
                    <a:lumMod val="65000"/>
                    <a:lumOff val="35000"/>
                  </a:schemeClr>
                </a:solidFill>
                <a:latin typeface="Gill Sans"/>
                <a:cs typeface="Gill Sans"/>
              </a:defRPr>
            </a:lvl3pPr>
            <a:lvl4pPr marL="294124" indent="-128605">
              <a:spcBef>
                <a:spcPts val="582"/>
              </a:spcBef>
              <a:spcAft>
                <a:spcPts val="0"/>
              </a:spcAft>
              <a:defRPr sz="1200">
                <a:solidFill>
                  <a:schemeClr val="tx1">
                    <a:lumMod val="65000"/>
                    <a:lumOff val="35000"/>
                  </a:schemeClr>
                </a:solidFill>
                <a:latin typeface="Gill Sans"/>
                <a:cs typeface="Gill Sans"/>
              </a:defRPr>
            </a:lvl4pPr>
            <a:lvl5pPr marL="473932" indent="-132177">
              <a:spcBef>
                <a:spcPts val="582"/>
              </a:spcBef>
              <a:spcAft>
                <a:spcPts val="0"/>
              </a:spcAft>
              <a:buFont typeface="Lucida Grande"/>
              <a:buChar char="-"/>
              <a:tabLst/>
              <a:defRPr sz="1100">
                <a:solidFill>
                  <a:schemeClr val="tx1">
                    <a:lumMod val="65000"/>
                    <a:lumOff val="35000"/>
                  </a:schemeClr>
                </a:solidFill>
                <a:latin typeface="Gill Sans"/>
                <a:cs typeface="Gill Sans"/>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293524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rgbClr val="595959"/>
                </a:solidFill>
                <a:latin typeface="Gill Sans"/>
                <a:cs typeface="Gill Sans"/>
              </a:defRPr>
            </a:lvl1pPr>
            <a:lvl2pPr marL="0" indent="0">
              <a:spcBef>
                <a:spcPts val="474"/>
              </a:spcBef>
              <a:spcAft>
                <a:spcPts val="0"/>
              </a:spcAft>
              <a:buFont typeface="Lucida Grande"/>
              <a:buNone/>
              <a:defRPr sz="1400">
                <a:solidFill>
                  <a:srgbClr val="595959"/>
                </a:solidFill>
                <a:latin typeface="Gill Sans"/>
                <a:cs typeface="Gill Sans"/>
              </a:defRPr>
            </a:lvl2pPr>
            <a:lvl3pPr marL="125033" indent="-125033">
              <a:spcBef>
                <a:spcPts val="474"/>
              </a:spcBef>
              <a:spcAft>
                <a:spcPts val="0"/>
              </a:spcAft>
              <a:buClr>
                <a:schemeClr val="accent1"/>
              </a:buClr>
              <a:buFont typeface="Arial"/>
              <a:buChar char="•"/>
              <a:tabLst/>
              <a:defRPr sz="1200">
                <a:solidFill>
                  <a:srgbClr val="595959"/>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rgbClr val="595959"/>
                </a:solidFill>
                <a:latin typeface="Gill Sans"/>
                <a:cs typeface="Gill Sans"/>
              </a:defRPr>
            </a:lvl4pPr>
            <a:lvl5pPr marL="425110" indent="-128605">
              <a:spcBef>
                <a:spcPts val="474"/>
              </a:spcBef>
              <a:spcAft>
                <a:spcPts val="0"/>
              </a:spcAft>
              <a:buFont typeface="Lucida Grande"/>
              <a:buChar char="-"/>
              <a:tabLst/>
              <a:defRPr sz="900">
                <a:solidFill>
                  <a:srgbClr val="595959"/>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rgbClr val="595959"/>
                </a:solidFill>
                <a:latin typeface="Gill Sans"/>
                <a:cs typeface="Gill Sans"/>
              </a:defRPr>
            </a:lvl1pPr>
            <a:lvl2pPr marL="0" indent="0">
              <a:spcBef>
                <a:spcPts val="474"/>
              </a:spcBef>
              <a:spcAft>
                <a:spcPts val="0"/>
              </a:spcAft>
              <a:buFont typeface="Lucida Grande"/>
              <a:buNone/>
              <a:defRPr sz="1400">
                <a:solidFill>
                  <a:srgbClr val="595959"/>
                </a:solidFill>
                <a:latin typeface="Gill Sans"/>
                <a:cs typeface="Gill Sans"/>
              </a:defRPr>
            </a:lvl2pPr>
            <a:lvl3pPr marL="125033" indent="-125033">
              <a:spcBef>
                <a:spcPts val="474"/>
              </a:spcBef>
              <a:spcAft>
                <a:spcPts val="0"/>
              </a:spcAft>
              <a:buClr>
                <a:schemeClr val="accent1"/>
              </a:buClr>
              <a:buFont typeface="Arial"/>
              <a:buChar char="•"/>
              <a:tabLst/>
              <a:defRPr sz="1200">
                <a:solidFill>
                  <a:srgbClr val="595959"/>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rgbClr val="595959"/>
                </a:solidFill>
                <a:latin typeface="Gill Sans"/>
                <a:cs typeface="Gill Sans"/>
              </a:defRPr>
            </a:lvl4pPr>
            <a:lvl5pPr marL="425110" indent="-128605">
              <a:spcBef>
                <a:spcPts val="474"/>
              </a:spcBef>
              <a:spcAft>
                <a:spcPts val="0"/>
              </a:spcAft>
              <a:buFont typeface="Lucida Grande"/>
              <a:buChar char="-"/>
              <a:tabLst/>
              <a:defRPr sz="900">
                <a:solidFill>
                  <a:srgbClr val="595959"/>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89" tIns="34295" rIns="68589" bIns="34295"/>
          <a:lstStyle>
            <a:lvl1pPr marL="0" indent="0">
              <a:spcBef>
                <a:spcPts val="474"/>
              </a:spcBef>
              <a:buClr>
                <a:srgbClr val="69BE28"/>
              </a:buClr>
              <a:buFont typeface="Wingdings" charset="2"/>
              <a:buNone/>
              <a:defRPr sz="1700" b="1" i="0">
                <a:solidFill>
                  <a:srgbClr val="595959"/>
                </a:solidFill>
                <a:latin typeface="Gill Sans"/>
                <a:cs typeface="Gill Sans"/>
              </a:defRPr>
            </a:lvl1pPr>
            <a:lvl2pPr marL="0" indent="0">
              <a:spcBef>
                <a:spcPts val="474"/>
              </a:spcBef>
              <a:spcAft>
                <a:spcPts val="0"/>
              </a:spcAft>
              <a:buFont typeface="Lucida Grande"/>
              <a:buNone/>
              <a:defRPr sz="1400">
                <a:solidFill>
                  <a:srgbClr val="595959"/>
                </a:solidFill>
                <a:latin typeface="Gill Sans"/>
                <a:cs typeface="Gill Sans"/>
              </a:defRPr>
            </a:lvl2pPr>
            <a:lvl3pPr marL="125033" indent="-125033">
              <a:spcBef>
                <a:spcPts val="474"/>
              </a:spcBef>
              <a:spcAft>
                <a:spcPts val="0"/>
              </a:spcAft>
              <a:buClr>
                <a:schemeClr val="accent1"/>
              </a:buClr>
              <a:buFont typeface="Arial"/>
              <a:buChar char="•"/>
              <a:tabLst/>
              <a:defRPr sz="1200">
                <a:solidFill>
                  <a:srgbClr val="595959"/>
                </a:solidFill>
                <a:latin typeface="Gill Sans"/>
                <a:cs typeface="Gill Sans"/>
              </a:defRPr>
            </a:lvl3pPr>
            <a:lvl4pPr marL="296506" marR="0" indent="-120270" algn="l" defTabSz="301269" rtl="0" eaLnBrk="1" fontAlgn="base" latinLnBrk="0" hangingPunct="1">
              <a:lnSpc>
                <a:spcPct val="100000"/>
              </a:lnSpc>
              <a:spcBef>
                <a:spcPts val="474"/>
              </a:spcBef>
              <a:spcAft>
                <a:spcPts val="0"/>
              </a:spcAft>
              <a:buClrTx/>
              <a:buSzTx/>
              <a:buFont typeface="Arial" charset="0"/>
              <a:buChar char="–"/>
              <a:tabLst/>
              <a:defRPr sz="1100">
                <a:solidFill>
                  <a:srgbClr val="595959"/>
                </a:solidFill>
                <a:latin typeface="Gill Sans"/>
                <a:cs typeface="Gill Sans"/>
              </a:defRPr>
            </a:lvl4pPr>
            <a:lvl5pPr marL="425110" indent="-128605">
              <a:spcBef>
                <a:spcPts val="474"/>
              </a:spcBef>
              <a:spcAft>
                <a:spcPts val="0"/>
              </a:spcAft>
              <a:buFont typeface="Lucida Grande"/>
              <a:buChar char="-"/>
              <a:tabLst/>
              <a:defRPr sz="900">
                <a:solidFill>
                  <a:srgbClr val="595959"/>
                </a:solidFill>
                <a:latin typeface="Gill Sans"/>
                <a:cs typeface="Gill Sans"/>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4254793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0" y="0"/>
            <a:ext cx="8229600" cy="762000"/>
          </a:xfrm>
          <a:prstGeom prst="rect">
            <a:avLst/>
          </a:prstGeom>
        </p:spPr>
        <p:txBody>
          <a:bodyPr vert="horz" lIns="68589" tIns="34295" rIns="68589" bIns="34295" rtlCol="0" anchor="ctr">
            <a:noAutofit/>
          </a:bodyPr>
          <a:lstStyle>
            <a:lvl1pPr>
              <a:defRPr>
                <a:solidFill>
                  <a:srgbClr val="2F8B20"/>
                </a:solidFill>
                <a:latin typeface="Gill Sans"/>
                <a:cs typeface="Gill Sans"/>
              </a:defRPr>
            </a:lvl1pPr>
          </a:lstStyle>
          <a:p>
            <a:r>
              <a:rPr lang="en-US" dirty="0" smtClean="0"/>
              <a:t>Headline Goes Here (maximum one line)</a:t>
            </a:r>
            <a:endParaRPr lang="en-US" dirty="0"/>
          </a:p>
        </p:txBody>
      </p:sp>
    </p:spTree>
    <p:extLst>
      <p:ext uri="{BB962C8B-B14F-4D97-AF65-F5344CB8AC3E}">
        <p14:creationId xmlns:p14="http://schemas.microsoft.com/office/powerpoint/2010/main" val="114544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36576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pic>
        <p:nvPicPr>
          <p:cNvPr id="7" name="Picture 6" descr="Hor_RGBLogo.png"/>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7644790" y="4573558"/>
            <a:ext cx="974090" cy="366572"/>
          </a:xfrm>
          <a:prstGeom prst="rect">
            <a:avLst/>
          </a:prstGeom>
        </p:spPr>
      </p:pic>
      <p:sp>
        <p:nvSpPr>
          <p:cNvPr id="8" name="TextBox 7"/>
          <p:cNvSpPr txBox="1"/>
          <p:nvPr userDrawn="1"/>
        </p:nvSpPr>
        <p:spPr>
          <a:xfrm>
            <a:off x="519875" y="4857355"/>
            <a:ext cx="721460" cy="171450"/>
          </a:xfrm>
          <a:prstGeom prst="rect">
            <a:avLst/>
          </a:prstGeom>
          <a:noFill/>
        </p:spPr>
        <p:txBody>
          <a:bodyPr wrap="square" lIns="0" tIns="0" rIns="0" bIns="0" rtlCol="0">
            <a:noAutofit/>
          </a:bodyPr>
          <a:lstStyle/>
          <a:p>
            <a:pPr algn="l">
              <a:lnSpc>
                <a:spcPct val="90000"/>
              </a:lnSpc>
            </a:pPr>
            <a:r>
              <a:rPr lang="en-US" sz="700" b="1" spc="-53" dirty="0" smtClean="0">
                <a:solidFill>
                  <a:srgbClr val="2F8B20"/>
                </a:solidFill>
                <a:latin typeface="+mn-lt"/>
              </a:rPr>
              <a:t>Page </a:t>
            </a:r>
            <a:fld id="{9484F7A5-6A8F-8446-A111-2677E1911D97}" type="slidenum">
              <a:rPr lang="en-US" sz="700" b="1" spc="-53" smtClean="0">
                <a:solidFill>
                  <a:srgbClr val="2F8B20"/>
                </a:solidFill>
                <a:latin typeface="+mn-lt"/>
              </a:rPr>
              <a:pPr algn="l">
                <a:lnSpc>
                  <a:spcPct val="90000"/>
                </a:lnSpc>
              </a:pPr>
              <a:t>‹#›</a:t>
            </a:fld>
            <a:endParaRPr lang="en-US" sz="700" b="1" spc="-53" dirty="0" smtClean="0">
              <a:solidFill>
                <a:srgbClr val="2F8B20"/>
              </a:solidFill>
              <a:latin typeface="+mn-lt"/>
            </a:endParaRPr>
          </a:p>
        </p:txBody>
      </p:sp>
      <p:sp>
        <p:nvSpPr>
          <p:cNvPr id="9" name="TextBox 8"/>
          <p:cNvSpPr txBox="1"/>
          <p:nvPr userDrawn="1"/>
        </p:nvSpPr>
        <p:spPr>
          <a:xfrm>
            <a:off x="1241335" y="4857355"/>
            <a:ext cx="2407691" cy="171450"/>
          </a:xfrm>
          <a:prstGeom prst="rect">
            <a:avLst/>
          </a:prstGeom>
        </p:spPr>
        <p:txBody>
          <a:bodyPr lIns="0" tIns="0" rIns="0" bIns="0">
            <a:noAutofit/>
          </a:bodyPr>
          <a:lstStyle/>
          <a:p>
            <a:pPr>
              <a:spcBef>
                <a:spcPts val="0"/>
              </a:spcBef>
              <a:buFont typeface="Arial"/>
              <a:buNone/>
              <a:defRPr/>
            </a:pPr>
            <a:r>
              <a:rPr lang="en-US" sz="700" dirty="0" smtClean="0">
                <a:solidFill>
                  <a:srgbClr val="2F8B20"/>
                </a:solidFill>
                <a:latin typeface="+mn-lt"/>
                <a:ea typeface="ヒラギノ角ゴ Pro W3" charset="-128"/>
                <a:cs typeface="ヒラギノ角ゴ Pro W3" charset="-128"/>
              </a:rPr>
              <a:t>©</a:t>
            </a:r>
            <a:r>
              <a:rPr lang="en-US" sz="700" baseline="0" dirty="0" smtClean="0">
                <a:solidFill>
                  <a:srgbClr val="2F8B20"/>
                </a:solidFill>
                <a:latin typeface="+mn-lt"/>
                <a:ea typeface="ヒラギノ角ゴ Pro W3" charset="-128"/>
                <a:cs typeface="ヒラギノ角ゴ Pro W3" charset="-128"/>
              </a:rPr>
              <a:t> Hortonworks </a:t>
            </a:r>
            <a:r>
              <a:rPr lang="en-US" sz="700" dirty="0" smtClean="0">
                <a:solidFill>
                  <a:srgbClr val="2F8B20"/>
                </a:solidFill>
                <a:latin typeface="+mn-lt"/>
                <a:ea typeface="ヒラギノ角ゴ Pro W3" charset="-128"/>
                <a:cs typeface="ヒラギノ角ゴ Pro W3" charset="-128"/>
              </a:rPr>
              <a:t>Inc. 2011 – 2014. All Rights Reserved</a:t>
            </a:r>
            <a:endParaRPr lang="en-US" sz="700" dirty="0">
              <a:solidFill>
                <a:srgbClr val="2F8B20"/>
              </a:solidFill>
              <a:latin typeface="+mn-lt"/>
              <a:ea typeface="ヒラギノ角ゴ Pro W3" charset="-128"/>
              <a:cs typeface="ヒラギノ角ゴ Pro W3" charset="-128"/>
            </a:endParaRPr>
          </a:p>
        </p:txBody>
      </p:sp>
    </p:spTree>
    <p:extLst>
      <p:ext uri="{BB962C8B-B14F-4D97-AF65-F5344CB8AC3E}">
        <p14:creationId xmlns:p14="http://schemas.microsoft.com/office/powerpoint/2010/main" val="67085838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9" r:id="rId3"/>
    <p:sldLayoutId id="2147483675" r:id="rId4"/>
    <p:sldLayoutId id="2147483676" r:id="rId5"/>
    <p:sldLayoutId id="2147483671" r:id="rId6"/>
    <p:sldLayoutId id="2147483672" r:id="rId7"/>
    <p:sldLayoutId id="2147483673" r:id="rId8"/>
    <p:sldLayoutId id="2147483667" r:id="rId9"/>
    <p:sldLayoutId id="2147483677" r:id="rId10"/>
    <p:sldLayoutId id="2147483678" r:id="rId11"/>
    <p:sldLayoutId id="2147483679" r:id="rId12"/>
    <p:sldLayoutId id="2147483680" r:id="rId13"/>
    <p:sldLayoutId id="2147483681" r:id="rId14"/>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hf hdr="0" ftr="0" dt="0"/>
  <p:txStyles>
    <p:titleStyle>
      <a:lvl1pPr algn="l" defTabSz="342946" rtl="0" eaLnBrk="1" fontAlgn="base" hangingPunct="1">
        <a:spcBef>
          <a:spcPct val="0"/>
        </a:spcBef>
        <a:spcAft>
          <a:spcPct val="0"/>
        </a:spcAft>
        <a:defRPr sz="2700" kern="1200">
          <a:solidFill>
            <a:schemeClr val="tx1"/>
          </a:solidFill>
          <a:latin typeface="+mj-lt"/>
          <a:ea typeface="ヒラギノ角ゴ Pro W3" charset="-128"/>
          <a:cs typeface="ヒラギノ角ゴ Pro W3" charset="-128"/>
        </a:defRPr>
      </a:lvl1pPr>
      <a:lvl2pPr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2pPr>
      <a:lvl3pPr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3pPr>
      <a:lvl4pPr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4pPr>
      <a:lvl5pPr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5pPr>
      <a:lvl6pPr marL="342946"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6pPr>
      <a:lvl7pPr marL="685891"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7pPr>
      <a:lvl8pPr marL="1028837"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8pPr>
      <a:lvl9pPr marL="1371783" algn="l" defTabSz="342946"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9pPr>
    </p:titleStyle>
    <p:bodyStyle>
      <a:lvl1pPr marL="257209" indent="-257209" algn="l" defTabSz="342946"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1pPr>
      <a:lvl2pPr marL="557287" indent="-214341" algn="l" defTabSz="342946" rtl="0" eaLnBrk="1" fontAlgn="base" hangingPunct="1">
        <a:spcBef>
          <a:spcPct val="20000"/>
        </a:spcBef>
        <a:spcAft>
          <a:spcPct val="0"/>
        </a:spcAft>
        <a:buFont typeface="Arial" charset="0"/>
        <a:buChar char="–"/>
        <a:defRPr sz="2100" kern="1200">
          <a:solidFill>
            <a:schemeClr val="tx1"/>
          </a:solidFill>
          <a:latin typeface="+mn-lt"/>
          <a:ea typeface="ヒラギノ角ゴ Pro W3" charset="-128"/>
          <a:cs typeface="ヒラギノ角ゴ Pro W3" charset="-128"/>
        </a:defRPr>
      </a:lvl2pPr>
      <a:lvl3pPr marL="857364" indent="-171473" algn="l" defTabSz="342946"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310" indent="-171473" algn="l" defTabSz="342946"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4pPr>
      <a:lvl5pPr marL="1543256" indent="-171473" algn="l" defTabSz="342946"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Patterns For Real Time </a:t>
            </a:r>
            <a:r>
              <a:rPr lang="en-US" dirty="0" smtClean="0"/>
              <a:t>Streaming Analytics</a:t>
            </a:r>
            <a:endParaRPr lang="en-US" dirty="0"/>
          </a:p>
        </p:txBody>
      </p:sp>
      <p:sp>
        <p:nvSpPr>
          <p:cNvPr id="3" name="Text Placeholder 2"/>
          <p:cNvSpPr>
            <a:spLocks noGrp="1"/>
          </p:cNvSpPr>
          <p:nvPr>
            <p:ph type="body" sz="quarter" idx="10"/>
          </p:nvPr>
        </p:nvSpPr>
        <p:spPr/>
        <p:txBody>
          <a:bodyPr/>
          <a:lstStyle/>
          <a:p>
            <a:r>
              <a:rPr lang="en-US" dirty="0" smtClean="0"/>
              <a:t>19 Feb 2015</a:t>
            </a:r>
            <a:endParaRPr lang="en-US" dirty="0"/>
          </a:p>
        </p:txBody>
      </p:sp>
      <p:sp>
        <p:nvSpPr>
          <p:cNvPr id="4" name="Subtitle 3"/>
          <p:cNvSpPr>
            <a:spLocks noGrp="1"/>
          </p:cNvSpPr>
          <p:nvPr>
            <p:ph type="subTitle" idx="1"/>
          </p:nvPr>
        </p:nvSpPr>
        <p:spPr>
          <a:xfrm>
            <a:off x="5192890" y="2580055"/>
            <a:ext cx="3951111" cy="605528"/>
          </a:xfrm>
        </p:spPr>
        <p:txBody>
          <a:bodyPr/>
          <a:lstStyle/>
          <a:p>
            <a:r>
              <a:rPr lang="en-US" dirty="0" smtClean="0"/>
              <a:t>Sheetal Dolas</a:t>
            </a:r>
          </a:p>
          <a:p>
            <a:r>
              <a:rPr lang="en-US" dirty="0" smtClean="0"/>
              <a:t>Principal Architect, Hortonworks</a:t>
            </a:r>
          </a:p>
        </p:txBody>
      </p:sp>
    </p:spTree>
    <p:extLst>
      <p:ext uri="{BB962C8B-B14F-4D97-AF65-F5344CB8AC3E}">
        <p14:creationId xmlns:p14="http://schemas.microsoft.com/office/powerpoint/2010/main" val="3539153140"/>
      </p:ext>
    </p:extLst>
  </p:cSld>
  <p:clrMapOvr>
    <a:masterClrMapping/>
  </p:clrMapOvr>
  <mc:AlternateContent xmlns:mc="http://schemas.openxmlformats.org/markup-compatibility/2006" xmlns:p14="http://schemas.microsoft.com/office/powerpoint/2010/main">
    <mc:Choice Requires="p14">
      <p:transition p14:dur="0" advClick="0" advTm="28546"/>
    </mc:Choice>
    <mc:Fallback xmlns="">
      <p:transition xmlns:p14="http://schemas.microsoft.com/office/powerpoint/2010/main" advClick="0" advTm="2854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Patterns – Why ?</a:t>
            </a:r>
            <a:endParaRPr lang="en-US" dirty="0"/>
          </a:p>
        </p:txBody>
      </p:sp>
      <p:sp>
        <p:nvSpPr>
          <p:cNvPr id="6" name="Text Placeholder 5"/>
          <p:cNvSpPr>
            <a:spLocks noGrp="1"/>
          </p:cNvSpPr>
          <p:nvPr>
            <p:ph type="body" sz="quarter" idx="11"/>
          </p:nvPr>
        </p:nvSpPr>
        <p:spPr/>
        <p:txBody>
          <a:bodyPr/>
          <a:lstStyle/>
          <a:p>
            <a:r>
              <a:rPr lang="en-US" dirty="0" smtClean="0"/>
              <a:t>Streaming use cases have distinct characteristics</a:t>
            </a:r>
          </a:p>
          <a:p>
            <a:pPr lvl="1"/>
            <a:r>
              <a:rPr lang="en-US" dirty="0" smtClean="0"/>
              <a:t>Unpredictable incoming data patterns</a:t>
            </a:r>
          </a:p>
          <a:p>
            <a:pPr lvl="1"/>
            <a:r>
              <a:rPr lang="en-US" dirty="0" smtClean="0"/>
              <a:t>Correlating multiple streams</a:t>
            </a:r>
          </a:p>
          <a:p>
            <a:pPr lvl="1"/>
            <a:r>
              <a:rPr lang="en-US" dirty="0" smtClean="0"/>
              <a:t>Out-of-sequence and late events</a:t>
            </a:r>
          </a:p>
          <a:p>
            <a:r>
              <a:rPr lang="en-US" dirty="0" smtClean="0"/>
              <a:t>High scale and continuous streams pose new challenges</a:t>
            </a:r>
          </a:p>
          <a:p>
            <a:pPr lvl="1"/>
            <a:r>
              <a:rPr lang="en-US" dirty="0" smtClean="0"/>
              <a:t>Peaks and valleys</a:t>
            </a:r>
          </a:p>
          <a:p>
            <a:pPr lvl="1"/>
            <a:r>
              <a:rPr lang="en-US" dirty="0" smtClean="0"/>
              <a:t>Changing data characteristics over period of time</a:t>
            </a:r>
          </a:p>
          <a:p>
            <a:pPr lvl="1"/>
            <a:r>
              <a:rPr lang="en-US" dirty="0" smtClean="0"/>
              <a:t>Maintain the latency and throughput SLAs</a:t>
            </a:r>
          </a:p>
          <a:p>
            <a:pPr lvl="1"/>
            <a:endParaRPr lang="en-US" dirty="0" smtClean="0"/>
          </a:p>
        </p:txBody>
      </p:sp>
    </p:spTree>
    <p:extLst>
      <p:ext uri="{BB962C8B-B14F-4D97-AF65-F5344CB8AC3E}">
        <p14:creationId xmlns:p14="http://schemas.microsoft.com/office/powerpoint/2010/main" val="1464916500"/>
      </p:ext>
    </p:extLst>
  </p:cSld>
  <p:clrMapOvr>
    <a:masterClrMapping/>
  </p:clrMapOvr>
  <mc:AlternateContent xmlns:mc="http://schemas.openxmlformats.org/markup-compatibility/2006" xmlns:p14="http://schemas.microsoft.com/office/powerpoint/2010/main">
    <mc:Choice Requires="p14">
      <p:transition p14:dur="0" advClick="0" advTm="183515"/>
    </mc:Choice>
    <mc:Fallback xmlns="">
      <p:transition xmlns:p14="http://schemas.microsoft.com/office/powerpoint/2010/main" advClick="0" advTm="18351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Streaming Patterns</a:t>
            </a:r>
            <a:endParaRPr lang="en-US" dirty="0"/>
          </a:p>
        </p:txBody>
      </p:sp>
      <p:graphicFrame>
        <p:nvGraphicFramePr>
          <p:cNvPr id="2" name="Diagram 1"/>
          <p:cNvGraphicFramePr/>
          <p:nvPr>
            <p:extLst>
              <p:ext uri="{D42A27DB-BD31-4B8C-83A1-F6EECF244321}">
                <p14:modId xmlns:p14="http://schemas.microsoft.com/office/powerpoint/2010/main" val="81155411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001911044"/>
              </p:ext>
            </p:extLst>
          </p:nvPr>
        </p:nvGraphicFramePr>
        <p:xfrm>
          <a:off x="457200" y="762000"/>
          <a:ext cx="8229600" cy="3841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20504412"/>
      </p:ext>
    </p:extLst>
  </p:cSld>
  <p:clrMapOvr>
    <a:masterClrMapping/>
  </p:clrMapOvr>
  <mc:AlternateContent xmlns:mc="http://schemas.openxmlformats.org/markup-compatibility/2006" xmlns:p14="http://schemas.microsoft.com/office/powerpoint/2010/main">
    <mc:Choice Requires="p14">
      <p:transition p14:dur="0" advClick="0" advTm="79316"/>
    </mc:Choice>
    <mc:Fallback xmlns="">
      <p:transition xmlns:p14="http://schemas.microsoft.com/office/powerpoint/2010/main" advClick="0" advTm="7931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Streaming Patterns </a:t>
            </a:r>
            <a:r>
              <a:rPr lang="en-US" dirty="0" smtClean="0"/>
              <a:t>–  Being Discussed</a:t>
            </a:r>
            <a:endParaRPr lang="en-US" dirty="0"/>
          </a:p>
        </p:txBody>
      </p:sp>
      <p:graphicFrame>
        <p:nvGraphicFramePr>
          <p:cNvPr id="2" name="Diagram 1"/>
          <p:cNvGraphicFramePr/>
          <p:nvPr>
            <p:extLst>
              <p:ext uri="{D42A27DB-BD31-4B8C-83A1-F6EECF244321}">
                <p14:modId xmlns:p14="http://schemas.microsoft.com/office/powerpoint/2010/main" val="137150731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016890281"/>
              </p:ext>
            </p:extLst>
          </p:nvPr>
        </p:nvGraphicFramePr>
        <p:xfrm>
          <a:off x="457200" y="762000"/>
          <a:ext cx="8229600" cy="3841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p:cNvGrpSpPr/>
          <p:nvPr/>
        </p:nvGrpSpPr>
        <p:grpSpPr>
          <a:xfrm>
            <a:off x="284025" y="889001"/>
            <a:ext cx="8516078" cy="3598332"/>
            <a:chOff x="317500" y="889000"/>
            <a:chExt cx="8516078" cy="3598332"/>
          </a:xfrm>
        </p:grpSpPr>
        <p:sp>
          <p:nvSpPr>
            <p:cNvPr id="6" name="Rectangle 5"/>
            <p:cNvSpPr/>
            <p:nvPr/>
          </p:nvSpPr>
          <p:spPr>
            <a:xfrm>
              <a:off x="317500" y="889000"/>
              <a:ext cx="4279900" cy="3598332"/>
            </a:xfrm>
            <a:prstGeom prst="rect">
              <a:avLst/>
            </a:prstGeom>
            <a:solidFill>
              <a:schemeClr val="bg1">
                <a:lumMod val="25000"/>
                <a:lumOff val="75000"/>
                <a:alpha val="70000"/>
              </a:schemeClr>
            </a:solidFill>
            <a:ln w="28575" cmpd="sng">
              <a:solidFill>
                <a:schemeClr val="bg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1" name="Rectangle 10"/>
            <p:cNvSpPr/>
            <p:nvPr/>
          </p:nvSpPr>
          <p:spPr>
            <a:xfrm>
              <a:off x="6744519" y="889000"/>
              <a:ext cx="2089059" cy="3598332"/>
            </a:xfrm>
            <a:prstGeom prst="rect">
              <a:avLst/>
            </a:prstGeom>
            <a:solidFill>
              <a:schemeClr val="bg1">
                <a:lumMod val="25000"/>
                <a:lumOff val="75000"/>
                <a:alpha val="70000"/>
              </a:schemeClr>
            </a:solidFill>
            <a:ln w="28575" cmpd="sng">
              <a:solidFill>
                <a:schemeClr val="bg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 name="Rectangle 6"/>
            <p:cNvSpPr/>
            <p:nvPr/>
          </p:nvSpPr>
          <p:spPr>
            <a:xfrm>
              <a:off x="4597400" y="889000"/>
              <a:ext cx="2124439" cy="3598332"/>
            </a:xfrm>
            <a:prstGeom prst="rect">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Tree>
    <p:extLst>
      <p:ext uri="{BB962C8B-B14F-4D97-AF65-F5344CB8AC3E}">
        <p14:creationId xmlns:p14="http://schemas.microsoft.com/office/powerpoint/2010/main" val="1069632279"/>
      </p:ext>
    </p:extLst>
  </p:cSld>
  <p:clrMapOvr>
    <a:masterClrMapping/>
  </p:clrMapOvr>
  <mc:AlternateContent xmlns:mc="http://schemas.openxmlformats.org/markup-compatibility/2006" xmlns:p14="http://schemas.microsoft.com/office/powerpoint/2010/main">
    <mc:Choice Requires="p14">
      <p:transition p14:dur="0" advClick="0" advTm="37090"/>
    </mc:Choice>
    <mc:Fallback xmlns="">
      <p:transition xmlns:p14="http://schemas.microsoft.com/office/powerpoint/2010/main" advClick="0" advTm="3709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External Lookup</a:t>
            </a:r>
            <a:endParaRPr lang="en-US" dirty="0"/>
          </a:p>
        </p:txBody>
      </p:sp>
      <p:sp>
        <p:nvSpPr>
          <p:cNvPr id="3" name="Subtitle 2"/>
          <p:cNvSpPr>
            <a:spLocks noGrp="1"/>
          </p:cNvSpPr>
          <p:nvPr>
            <p:ph type="subTitle" idx="1"/>
          </p:nvPr>
        </p:nvSpPr>
        <p:spPr/>
        <p:txBody>
          <a:bodyPr/>
          <a:lstStyle/>
          <a:p>
            <a:r>
              <a:rPr lang="en-US" dirty="0"/>
              <a:t>Dynamic, High Speed Enrichments With External </a:t>
            </a:r>
            <a:r>
              <a:rPr lang="en-US" dirty="0" smtClean="0"/>
              <a:t>Data Lookup</a:t>
            </a:r>
            <a:endParaRPr lang="en-US" dirty="0"/>
          </a:p>
        </p:txBody>
      </p:sp>
    </p:spTree>
    <p:extLst>
      <p:ext uri="{BB962C8B-B14F-4D97-AF65-F5344CB8AC3E}">
        <p14:creationId xmlns:p14="http://schemas.microsoft.com/office/powerpoint/2010/main" val="3475863298"/>
      </p:ext>
    </p:extLst>
  </p:cSld>
  <p:clrMapOvr>
    <a:masterClrMapping/>
  </p:clrMapOvr>
  <mc:AlternateContent xmlns:mc="http://schemas.openxmlformats.org/markup-compatibility/2006" xmlns:p14="http://schemas.microsoft.com/office/powerpoint/2010/main">
    <mc:Choice Requires="p14">
      <p:transition p14:dur="0" advClick="0" advTm="5424"/>
    </mc:Choice>
    <mc:Fallback xmlns="">
      <p:transition xmlns:p14="http://schemas.microsoft.com/office/powerpoint/2010/main" advClick="0" advTm="5424"/>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Description</a:t>
            </a:r>
            <a:endParaRPr lang="en-US" dirty="0"/>
          </a:p>
        </p:txBody>
      </p:sp>
      <p:sp>
        <p:nvSpPr>
          <p:cNvPr id="3" name="Content Placeholder 2"/>
          <p:cNvSpPr>
            <a:spLocks noGrp="1"/>
          </p:cNvSpPr>
          <p:nvPr>
            <p:ph type="body" sz="quarter" idx="11"/>
          </p:nvPr>
        </p:nvSpPr>
        <p:spPr/>
        <p:txBody>
          <a:bodyPr anchor="ctr">
            <a:normAutofit/>
          </a:bodyPr>
          <a:lstStyle/>
          <a:p>
            <a:pPr marL="0" indent="0" algn="ctr">
              <a:buNone/>
            </a:pPr>
            <a:r>
              <a:rPr lang="en-US" dirty="0"/>
              <a:t>Referencing frequently changing </a:t>
            </a:r>
            <a:r>
              <a:rPr lang="en-US" dirty="0" smtClean="0"/>
              <a:t>external system data for event enrichments, filters or validations </a:t>
            </a:r>
          </a:p>
          <a:p>
            <a:pPr marL="0" indent="0" algn="ctr">
              <a:buNone/>
            </a:pPr>
            <a:r>
              <a:rPr lang="en-US" dirty="0" smtClean="0"/>
              <a:t>by minimizing the event processing latencies, system bottlenecks and maintaining high throughput.</a:t>
            </a:r>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813713074"/>
      </p:ext>
    </p:extLst>
  </p:cSld>
  <p:clrMapOvr>
    <a:masterClrMapping/>
  </p:clrMapOvr>
  <mc:AlternateContent xmlns:mc="http://schemas.openxmlformats.org/markup-compatibility/2006" xmlns:p14="http://schemas.microsoft.com/office/powerpoint/2010/main">
    <mc:Choice Requires="p14">
      <p:transition p14:dur="0" advClick="0" advTm="35079"/>
    </mc:Choice>
    <mc:Fallback xmlns="">
      <p:transition xmlns:p14="http://schemas.microsoft.com/office/powerpoint/2010/main" advClick="0" advTm="3507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Lookup - </a:t>
            </a:r>
            <a:r>
              <a:rPr lang="en-US" dirty="0" smtClean="0"/>
              <a:t>Challenges</a:t>
            </a:r>
            <a:endParaRPr lang="en-US" dirty="0"/>
          </a:p>
        </p:txBody>
      </p:sp>
      <p:sp>
        <p:nvSpPr>
          <p:cNvPr id="3" name="Content Placeholder 2"/>
          <p:cNvSpPr>
            <a:spLocks noGrp="1"/>
          </p:cNvSpPr>
          <p:nvPr>
            <p:ph type="body" sz="quarter" idx="11"/>
          </p:nvPr>
        </p:nvSpPr>
        <p:spPr/>
        <p:txBody>
          <a:bodyPr>
            <a:normAutofit/>
          </a:bodyPr>
          <a:lstStyle/>
          <a:p>
            <a:r>
              <a:rPr lang="en-US" dirty="0" smtClean="0"/>
              <a:t>Increased latency due to frequent external system calls</a:t>
            </a:r>
          </a:p>
          <a:p>
            <a:r>
              <a:rPr lang="en-US" dirty="0" smtClean="0"/>
              <a:t>Insufficient memory to hold all reference data in memory</a:t>
            </a:r>
          </a:p>
          <a:p>
            <a:r>
              <a:rPr lang="en-US" dirty="0" smtClean="0"/>
              <a:t>Scalability and performance issues with large data reference sets</a:t>
            </a:r>
          </a:p>
          <a:p>
            <a:r>
              <a:rPr lang="en-US" dirty="0"/>
              <a:t>Dynamic reference data needs frequent cache purge and refreshes</a:t>
            </a:r>
          </a:p>
          <a:p>
            <a:r>
              <a:rPr lang="en-US" dirty="0" smtClean="0"/>
              <a:t>External systems can become a bottleneck</a:t>
            </a:r>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86653548"/>
      </p:ext>
    </p:extLst>
  </p:cSld>
  <p:clrMapOvr>
    <a:masterClrMapping/>
  </p:clrMapOvr>
  <mc:AlternateContent xmlns:mc="http://schemas.openxmlformats.org/markup-compatibility/2006" xmlns:p14="http://schemas.microsoft.com/office/powerpoint/2010/main">
    <mc:Choice Requires="p14">
      <p:transition p14:dur="0" advClick="0" advTm="89598"/>
    </mc:Choice>
    <mc:Fallback xmlns="">
      <p:transition xmlns:p14="http://schemas.microsoft.com/office/powerpoint/2010/main" advClick="0" advTm="8959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Potential Options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0445464"/>
              </p:ext>
            </p:extLst>
          </p:nvPr>
        </p:nvGraphicFramePr>
        <p:xfrm>
          <a:off x="1276611" y="993371"/>
          <a:ext cx="6395040" cy="3287332"/>
        </p:xfrm>
        <a:graphic>
          <a:graphicData uri="http://schemas.openxmlformats.org/drawingml/2006/table">
            <a:tbl>
              <a:tblPr firstRow="1" bandRow="1">
                <a:tableStyleId>{69CF1AB2-1976-4502-BF36-3FF5EA218861}</a:tableStyleId>
              </a:tblPr>
              <a:tblGrid>
                <a:gridCol w="1598760"/>
                <a:gridCol w="1598760"/>
                <a:gridCol w="1598760"/>
                <a:gridCol w="1598760"/>
              </a:tblGrid>
              <a:tr h="821833">
                <a:tc>
                  <a:txBody>
                    <a:bodyPr/>
                    <a:lstStyle/>
                    <a:p>
                      <a:pPr algn="ctr"/>
                      <a:endParaRPr lang="en-US" dirty="0">
                        <a:solidFill>
                          <a:schemeClr val="bg2"/>
                        </a:solidFill>
                        <a:latin typeface="Gill Sans"/>
                        <a:cs typeface="Gill Sans"/>
                      </a:endParaRPr>
                    </a:p>
                  </a:txBody>
                  <a:tcPr>
                    <a:lnL w="12700" cap="flat" cmpd="sng" algn="ctr">
                      <a:no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2AF6F"/>
                      </a:solidFill>
                      <a:prstDash val="solid"/>
                      <a:round/>
                      <a:headEnd type="none" w="med" len="med"/>
                      <a:tailEnd type="none" w="med" len="med"/>
                    </a:lnB>
                    <a:noFill/>
                  </a:tcPr>
                </a:tc>
                <a:tc>
                  <a:txBody>
                    <a:bodyPr/>
                    <a:lstStyle/>
                    <a:p>
                      <a:pPr algn="ctr"/>
                      <a:r>
                        <a:rPr lang="en-US" b="0" dirty="0" smtClean="0">
                          <a:solidFill>
                            <a:schemeClr val="bg2"/>
                          </a:solidFill>
                          <a:latin typeface="Gill Sans"/>
                          <a:cs typeface="Gill Sans"/>
                        </a:rPr>
                        <a:t>Performance</a:t>
                      </a:r>
                      <a:endParaRPr lang="en-US" b="0" dirty="0">
                        <a:solidFill>
                          <a:schemeClr val="bg2"/>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Scalability</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Fault</a:t>
                      </a:r>
                      <a:r>
                        <a:rPr lang="en-US" b="0" baseline="0" dirty="0" smtClean="0">
                          <a:solidFill>
                            <a:schemeClr val="bg2"/>
                          </a:solidFill>
                          <a:latin typeface="Gill Sans"/>
                          <a:cs typeface="Gill Sans"/>
                        </a:rPr>
                        <a:t> Tolerance</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r>
              <a:tr h="821833">
                <a:tc>
                  <a:txBody>
                    <a:bodyPr/>
                    <a:lstStyle/>
                    <a:p>
                      <a:pPr algn="ctr"/>
                      <a:r>
                        <a:rPr lang="en-US" dirty="0" smtClean="0">
                          <a:solidFill>
                            <a:srgbClr val="FFFFFF"/>
                          </a:solidFill>
                          <a:latin typeface="Gill Sans"/>
                          <a:cs typeface="Gill Sans"/>
                        </a:rPr>
                        <a:t>Always Fetch</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r h="821833">
                <a:tc>
                  <a:txBody>
                    <a:bodyPr/>
                    <a:lstStyle/>
                    <a:p>
                      <a:pPr algn="ctr"/>
                      <a:r>
                        <a:rPr lang="en-US" dirty="0" smtClean="0">
                          <a:solidFill>
                            <a:srgbClr val="FFFFFF"/>
                          </a:solidFill>
                          <a:latin typeface="Gill Sans"/>
                          <a:cs typeface="Gill Sans"/>
                        </a:rPr>
                        <a:t>Cache</a:t>
                      </a:r>
                      <a:r>
                        <a:rPr lang="en-US" baseline="0" dirty="0" smtClean="0">
                          <a:solidFill>
                            <a:srgbClr val="FFFFFF"/>
                          </a:solidFill>
                          <a:latin typeface="Gill Sans"/>
                          <a:cs typeface="Gill Sans"/>
                        </a:rPr>
                        <a:t> Everything</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r h="821833">
                <a:tc>
                  <a:txBody>
                    <a:bodyPr/>
                    <a:lstStyle/>
                    <a:p>
                      <a:pPr algn="ctr"/>
                      <a:r>
                        <a:rPr lang="en-US" dirty="0" smtClean="0">
                          <a:solidFill>
                            <a:srgbClr val="FFFFFF"/>
                          </a:solidFill>
                          <a:latin typeface="Gill Sans"/>
                          <a:cs typeface="Gill Sans"/>
                        </a:rPr>
                        <a:t>Partition and Cache</a:t>
                      </a:r>
                      <a:r>
                        <a:rPr lang="en-US" baseline="0" dirty="0" smtClean="0">
                          <a:solidFill>
                            <a:srgbClr val="FFFFFF"/>
                          </a:solidFill>
                          <a:latin typeface="Gill Sans"/>
                          <a:cs typeface="Gill Sans"/>
                        </a:rPr>
                        <a:t> on the go</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bl>
          </a:graphicData>
        </a:graphic>
      </p:graphicFrame>
      <p:grpSp>
        <p:nvGrpSpPr>
          <p:cNvPr id="40" name="Group 39"/>
          <p:cNvGrpSpPr/>
          <p:nvPr/>
        </p:nvGrpSpPr>
        <p:grpSpPr>
          <a:xfrm>
            <a:off x="6609078" y="3658668"/>
            <a:ext cx="389215" cy="389215"/>
            <a:chOff x="8154446" y="2730622"/>
            <a:chExt cx="389215" cy="389215"/>
          </a:xfrm>
        </p:grpSpPr>
        <p:sp>
          <p:nvSpPr>
            <p:cNvPr id="41" name="Oval 40"/>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2" name="Pie 41"/>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3" name="Group 42"/>
          <p:cNvGrpSpPr/>
          <p:nvPr/>
        </p:nvGrpSpPr>
        <p:grpSpPr>
          <a:xfrm>
            <a:off x="6609078" y="1999611"/>
            <a:ext cx="389215" cy="389215"/>
            <a:chOff x="8154446" y="2730622"/>
            <a:chExt cx="389215" cy="389215"/>
          </a:xfrm>
        </p:grpSpPr>
        <p:sp>
          <p:nvSpPr>
            <p:cNvPr id="44" name="Oval 43"/>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5" name="Pie 44"/>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6" name="Group 45"/>
          <p:cNvGrpSpPr/>
          <p:nvPr/>
        </p:nvGrpSpPr>
        <p:grpSpPr>
          <a:xfrm>
            <a:off x="6609078" y="2838153"/>
            <a:ext cx="389215" cy="389215"/>
            <a:chOff x="8154446" y="2730622"/>
            <a:chExt cx="389215" cy="389215"/>
          </a:xfrm>
        </p:grpSpPr>
        <p:sp>
          <p:nvSpPr>
            <p:cNvPr id="47" name="Oval 46"/>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8" name="Pie 47"/>
            <p:cNvSpPr/>
            <p:nvPr/>
          </p:nvSpPr>
          <p:spPr>
            <a:xfrm>
              <a:off x="8159567" y="2735773"/>
              <a:ext cx="378973" cy="378913"/>
            </a:xfrm>
            <a:prstGeom prst="pie">
              <a:avLst>
                <a:gd name="adj1" fmla="val 21540906"/>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9" name="Group 48"/>
          <p:cNvGrpSpPr/>
          <p:nvPr/>
        </p:nvGrpSpPr>
        <p:grpSpPr>
          <a:xfrm>
            <a:off x="3409530" y="1999611"/>
            <a:ext cx="389215" cy="389215"/>
            <a:chOff x="8154446" y="2730622"/>
            <a:chExt cx="389215" cy="389215"/>
          </a:xfrm>
        </p:grpSpPr>
        <p:sp>
          <p:nvSpPr>
            <p:cNvPr id="50" name="Oval 49"/>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1" name="Pie 50"/>
            <p:cNvSpPr/>
            <p:nvPr/>
          </p:nvSpPr>
          <p:spPr>
            <a:xfrm>
              <a:off x="8159567" y="2735773"/>
              <a:ext cx="378973" cy="378913"/>
            </a:xfrm>
            <a:prstGeom prst="pie">
              <a:avLst>
                <a:gd name="adj1" fmla="val 1090643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2" name="Group 51"/>
          <p:cNvGrpSpPr/>
          <p:nvPr/>
        </p:nvGrpSpPr>
        <p:grpSpPr>
          <a:xfrm>
            <a:off x="3409530" y="3658668"/>
            <a:ext cx="389215" cy="389215"/>
            <a:chOff x="8154446" y="2730622"/>
            <a:chExt cx="389215" cy="389215"/>
          </a:xfrm>
        </p:grpSpPr>
        <p:sp>
          <p:nvSpPr>
            <p:cNvPr id="53" name="Oval 52"/>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4" name="Pie 53"/>
            <p:cNvSpPr/>
            <p:nvPr/>
          </p:nvSpPr>
          <p:spPr>
            <a:xfrm>
              <a:off x="8159567" y="2735773"/>
              <a:ext cx="378973" cy="378913"/>
            </a:xfrm>
            <a:prstGeom prst="pie">
              <a:avLst>
                <a:gd name="adj1" fmla="val 21540906"/>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5" name="Group 54"/>
          <p:cNvGrpSpPr/>
          <p:nvPr/>
        </p:nvGrpSpPr>
        <p:grpSpPr>
          <a:xfrm>
            <a:off x="5017608" y="3658668"/>
            <a:ext cx="389215" cy="389215"/>
            <a:chOff x="8154446" y="2730622"/>
            <a:chExt cx="389215" cy="389215"/>
          </a:xfrm>
        </p:grpSpPr>
        <p:sp>
          <p:nvSpPr>
            <p:cNvPr id="56" name="Oval 55"/>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7" name="Pie 56"/>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8" name="Group 57"/>
          <p:cNvGrpSpPr/>
          <p:nvPr/>
        </p:nvGrpSpPr>
        <p:grpSpPr>
          <a:xfrm>
            <a:off x="3409530" y="2838153"/>
            <a:ext cx="389215" cy="389215"/>
            <a:chOff x="8154446" y="2730622"/>
            <a:chExt cx="389215" cy="389215"/>
          </a:xfrm>
        </p:grpSpPr>
        <p:sp>
          <p:nvSpPr>
            <p:cNvPr id="59" name="Oval 58"/>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0" name="Pie 59"/>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1" name="Group 60"/>
          <p:cNvGrpSpPr/>
          <p:nvPr/>
        </p:nvGrpSpPr>
        <p:grpSpPr>
          <a:xfrm>
            <a:off x="5017608" y="1999611"/>
            <a:ext cx="389215" cy="389215"/>
            <a:chOff x="8154446" y="2730622"/>
            <a:chExt cx="389215" cy="389215"/>
          </a:xfrm>
        </p:grpSpPr>
        <p:sp>
          <p:nvSpPr>
            <p:cNvPr id="62" name="Oval 61"/>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3" name="Pie 62"/>
            <p:cNvSpPr/>
            <p:nvPr/>
          </p:nvSpPr>
          <p:spPr>
            <a:xfrm>
              <a:off x="8159567" y="2735773"/>
              <a:ext cx="378973" cy="378913"/>
            </a:xfrm>
            <a:prstGeom prst="pie">
              <a:avLst>
                <a:gd name="adj1" fmla="val 1090643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4" name="Group 63"/>
          <p:cNvGrpSpPr/>
          <p:nvPr/>
        </p:nvGrpSpPr>
        <p:grpSpPr>
          <a:xfrm>
            <a:off x="5017608" y="2838153"/>
            <a:ext cx="389215" cy="389215"/>
            <a:chOff x="8154446" y="2730622"/>
            <a:chExt cx="389215" cy="389215"/>
          </a:xfrm>
        </p:grpSpPr>
        <p:sp>
          <p:nvSpPr>
            <p:cNvPr id="65" name="Oval 64"/>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6" name="Pie 65"/>
            <p:cNvSpPr/>
            <p:nvPr/>
          </p:nvSpPr>
          <p:spPr>
            <a:xfrm>
              <a:off x="8159567" y="2735773"/>
              <a:ext cx="378973" cy="378913"/>
            </a:xfrm>
            <a:prstGeom prst="pie">
              <a:avLst>
                <a:gd name="adj1" fmla="val 1090643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Tree>
    <p:extLst>
      <p:ext uri="{BB962C8B-B14F-4D97-AF65-F5344CB8AC3E}">
        <p14:creationId xmlns:p14="http://schemas.microsoft.com/office/powerpoint/2010/main" val="3928012097"/>
      </p:ext>
    </p:extLst>
  </p:cSld>
  <p:clrMapOvr>
    <a:masterClrMapping/>
  </p:clrMapOvr>
  <mc:AlternateContent xmlns:mc="http://schemas.openxmlformats.org/markup-compatibility/2006" xmlns:p14="http://schemas.microsoft.com/office/powerpoint/2010/main">
    <mc:Choice Requires="p14">
      <p:transition p14:dur="0" advClick="0" advTm="155080"/>
    </mc:Choice>
    <mc:Fallback xmlns="">
      <p:transition xmlns:p14="http://schemas.microsoft.com/office/powerpoint/2010/main" advClick="0" advTm="15508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A Reference Use Case</a:t>
            </a:r>
            <a:endParaRPr lang="en-US" dirty="0"/>
          </a:p>
        </p:txBody>
      </p:sp>
      <p:sp>
        <p:nvSpPr>
          <p:cNvPr id="3" name="Content Placeholder 2"/>
          <p:cNvSpPr>
            <a:spLocks noGrp="1"/>
          </p:cNvSpPr>
          <p:nvPr>
            <p:ph type="body" sz="quarter" idx="11"/>
          </p:nvPr>
        </p:nvSpPr>
        <p:spPr/>
        <p:txBody>
          <a:bodyPr>
            <a:normAutofit/>
          </a:bodyPr>
          <a:lstStyle/>
          <a:p>
            <a:r>
              <a:rPr lang="en-US" dirty="0" smtClean="0"/>
              <a:t>Real Time Credit Card Fraud Identification and Alert</a:t>
            </a:r>
          </a:p>
          <a:p>
            <a:pPr lvl="1"/>
            <a:r>
              <a:rPr lang="en-US" dirty="0" smtClean="0"/>
              <a:t>Credit card transaction data comes as stream (typically through Kafka)</a:t>
            </a:r>
          </a:p>
          <a:p>
            <a:pPr lvl="1"/>
            <a:r>
              <a:rPr lang="en-US" dirty="0" smtClean="0"/>
              <a:t>External system holds information about the card holder’s recent location </a:t>
            </a:r>
          </a:p>
          <a:p>
            <a:pPr lvl="1"/>
            <a:r>
              <a:rPr lang="en-US" dirty="0" smtClean="0"/>
              <a:t>Each credit card transaction is looked up against user’s current location</a:t>
            </a:r>
          </a:p>
          <a:p>
            <a:pPr lvl="1"/>
            <a:r>
              <a:rPr lang="en-US" dirty="0" smtClean="0"/>
              <a:t>If the geographic distance between the credit card transaction location and user’s recent known location is significant, the credit card transaction is flagged as potential fraud</a:t>
            </a:r>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26003680"/>
      </p:ext>
    </p:extLst>
  </p:cSld>
  <p:clrMapOvr>
    <a:masterClrMapping/>
  </p:clrMapOvr>
  <mc:AlternateContent xmlns:mc="http://schemas.openxmlformats.org/markup-compatibility/2006" xmlns:p14="http://schemas.microsoft.com/office/powerpoint/2010/main">
    <mc:Choice Requires="p14">
      <p:transition p14:dur="0" advClick="0" advTm="79536"/>
    </mc:Choice>
    <mc:Fallback xmlns="">
      <p:transition xmlns:p14="http://schemas.microsoft.com/office/powerpoint/2010/main" advClick="0" advTm="79536"/>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Topology Overview</a:t>
            </a:r>
            <a:endParaRPr lang="en-US" dirty="0"/>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18</a:t>
            </a:fld>
            <a:endParaRPr lang="en-US" dirty="0">
              <a:solidFill>
                <a:prstClr val="black"/>
              </a:solidFill>
            </a:endParaRPr>
          </a:p>
        </p:txBody>
      </p:sp>
      <p:grpSp>
        <p:nvGrpSpPr>
          <p:cNvPr id="53" name="Group 52"/>
          <p:cNvGrpSpPr/>
          <p:nvPr/>
        </p:nvGrpSpPr>
        <p:grpSpPr>
          <a:xfrm>
            <a:off x="2029317" y="818438"/>
            <a:ext cx="4123438" cy="3745647"/>
            <a:chOff x="298978" y="1428828"/>
            <a:chExt cx="1422994" cy="3092485"/>
          </a:xfrm>
        </p:grpSpPr>
        <p:sp>
          <p:nvSpPr>
            <p:cNvPr id="54" name="Rounded Rectangle 53"/>
            <p:cNvSpPr/>
            <p:nvPr/>
          </p:nvSpPr>
          <p:spPr>
            <a:xfrm>
              <a:off x="298978" y="1428828"/>
              <a:ext cx="1422992" cy="493200"/>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defRPr/>
              </a:pPr>
              <a:r>
                <a:rPr lang="en-US" sz="1200" b="1" kern="0" dirty="0">
                  <a:solidFill>
                    <a:sysClr val="windowText" lastClr="000000">
                      <a:lumMod val="65000"/>
                      <a:lumOff val="35000"/>
                    </a:sysClr>
                  </a:solidFill>
                  <a:latin typeface="Gill Sans"/>
                  <a:cs typeface="Gill Sans"/>
                </a:rPr>
                <a:t>Storm</a:t>
              </a:r>
            </a:p>
          </p:txBody>
        </p:sp>
        <p:sp>
          <p:nvSpPr>
            <p:cNvPr id="55" name="Rounded Rectangle 54"/>
            <p:cNvSpPr/>
            <p:nvPr/>
          </p:nvSpPr>
          <p:spPr>
            <a:xfrm rot="5400000">
              <a:off x="-347412" y="2451930"/>
              <a:ext cx="2715775" cy="1422992"/>
            </a:xfrm>
            <a:prstGeom prst="roundRect">
              <a:avLst>
                <a:gd name="adj" fmla="val 1519"/>
              </a:avLst>
            </a:prstGeom>
            <a:solidFill>
              <a:srgbClr val="FFFFFF"/>
            </a:solidFill>
            <a:ln w="12700" cap="flat" cmpd="sng" algn="ctr">
              <a:solidFill>
                <a:srgbClr val="818A8F"/>
              </a:solidFill>
              <a:prstDash val="solid"/>
            </a:ln>
            <a:effectLst/>
          </p:spPr>
          <p:txBody>
            <a:bodyPr lIns="0" tIns="0" rIns="0" bIns="0" rtlCol="0" anchor="t">
              <a:noAutofit/>
            </a:bodyPr>
            <a:lstStyle/>
            <a:p>
              <a:pPr algn="ctr" defTabSz="1273769">
                <a:defRPr/>
              </a:pPr>
              <a:endParaRPr lang="en-US" sz="1200" b="1" kern="0" dirty="0">
                <a:solidFill>
                  <a:sysClr val="windowText" lastClr="000000">
                    <a:lumMod val="65000"/>
                    <a:lumOff val="35000"/>
                  </a:sysClr>
                </a:solidFill>
                <a:latin typeface="Gill Sans"/>
                <a:cs typeface="Gill Sans"/>
              </a:endParaRPr>
            </a:p>
          </p:txBody>
        </p:sp>
      </p:grpSp>
      <p:grpSp>
        <p:nvGrpSpPr>
          <p:cNvPr id="59" name="Group 58"/>
          <p:cNvGrpSpPr/>
          <p:nvPr/>
        </p:nvGrpSpPr>
        <p:grpSpPr>
          <a:xfrm>
            <a:off x="443395" y="818439"/>
            <a:ext cx="1588912" cy="3745646"/>
            <a:chOff x="298978" y="1428834"/>
            <a:chExt cx="1422994" cy="3192499"/>
          </a:xfrm>
        </p:grpSpPr>
        <p:sp>
          <p:nvSpPr>
            <p:cNvPr id="60" name="Rounded Rectangle 59"/>
            <p:cNvSpPr/>
            <p:nvPr/>
          </p:nvSpPr>
          <p:spPr>
            <a:xfrm>
              <a:off x="298978" y="1428834"/>
              <a:ext cx="1422992" cy="493201"/>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defRPr/>
              </a:pPr>
              <a:r>
                <a:rPr lang="en-US" sz="1200" b="1" kern="0" dirty="0">
                  <a:solidFill>
                    <a:sysClr val="windowText" lastClr="000000">
                      <a:lumMod val="65000"/>
                      <a:lumOff val="35000"/>
                    </a:sysClr>
                  </a:solidFill>
                  <a:latin typeface="Gill Sans"/>
                  <a:cs typeface="Gill Sans"/>
                </a:rPr>
                <a:t>Source Stream</a:t>
              </a:r>
            </a:p>
          </p:txBody>
        </p:sp>
        <p:sp>
          <p:nvSpPr>
            <p:cNvPr id="61" name="Rounded Rectangle 60"/>
            <p:cNvSpPr/>
            <p:nvPr/>
          </p:nvSpPr>
          <p:spPr>
            <a:xfrm rot="5400000">
              <a:off x="-397424" y="2501938"/>
              <a:ext cx="2815799" cy="1422992"/>
            </a:xfrm>
            <a:prstGeom prst="roundRect">
              <a:avLst>
                <a:gd name="adj" fmla="val 5758"/>
              </a:avLst>
            </a:prstGeom>
            <a:solidFill>
              <a:srgbClr val="FFFFFF"/>
            </a:solidFill>
            <a:ln w="12700" cap="flat" cmpd="sng" algn="ctr">
              <a:solidFill>
                <a:srgbClr val="818A8F"/>
              </a:solidFill>
              <a:prstDash val="solid"/>
            </a:ln>
            <a:effectLst/>
          </p:spPr>
          <p:txBody>
            <a:bodyPr lIns="0" tIns="0" rIns="0" bIns="0" rtlCol="0" anchor="t">
              <a:noAutofit/>
            </a:bodyPr>
            <a:lstStyle/>
            <a:p>
              <a:pPr algn="ctr" defTabSz="1273769">
                <a:defRPr/>
              </a:pPr>
              <a:endParaRPr lang="en-US" sz="1200" b="1" kern="0" dirty="0">
                <a:solidFill>
                  <a:sysClr val="windowText" lastClr="000000">
                    <a:lumMod val="65000"/>
                    <a:lumOff val="35000"/>
                  </a:sysClr>
                </a:solidFill>
                <a:latin typeface="Gill Sans"/>
                <a:cs typeface="Gill Sans"/>
              </a:endParaRPr>
            </a:p>
          </p:txBody>
        </p:sp>
      </p:grpSp>
      <p:sp>
        <p:nvSpPr>
          <p:cNvPr id="62" name="Rounded Rectangle 61"/>
          <p:cNvSpPr/>
          <p:nvPr/>
        </p:nvSpPr>
        <p:spPr>
          <a:xfrm>
            <a:off x="557470" y="2538027"/>
            <a:ext cx="1316272" cy="636973"/>
          </a:xfrm>
          <a:prstGeom prst="roundRect">
            <a:avLst>
              <a:gd name="adj" fmla="val 12532"/>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defRPr/>
            </a:pPr>
            <a:r>
              <a:rPr lang="en-US" kern="0" dirty="0">
                <a:solidFill>
                  <a:schemeClr val="accent5">
                    <a:lumMod val="75000"/>
                  </a:schemeClr>
                </a:solidFill>
                <a:latin typeface="Gill Sans"/>
                <a:cs typeface="Gill Sans"/>
              </a:rPr>
              <a:t>Credit Card Transaction Spout</a:t>
            </a:r>
          </a:p>
        </p:txBody>
      </p:sp>
      <p:sp>
        <p:nvSpPr>
          <p:cNvPr id="64" name="Rounded Rectangle 63"/>
          <p:cNvSpPr/>
          <p:nvPr/>
        </p:nvSpPr>
        <p:spPr>
          <a:xfrm>
            <a:off x="2714382" y="2548381"/>
            <a:ext cx="1155244" cy="636973"/>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Partitioner Bolt</a:t>
            </a:r>
          </a:p>
        </p:txBody>
      </p:sp>
      <p:cxnSp>
        <p:nvCxnSpPr>
          <p:cNvPr id="65" name="Straight Arrow Connector 64"/>
          <p:cNvCxnSpPr>
            <a:stCxn id="62" idx="3"/>
            <a:endCxn id="64" idx="1"/>
          </p:cNvCxnSpPr>
          <p:nvPr/>
        </p:nvCxnSpPr>
        <p:spPr>
          <a:xfrm>
            <a:off x="1873742" y="2856514"/>
            <a:ext cx="840640" cy="10354"/>
          </a:xfrm>
          <a:prstGeom prst="straightConnector1">
            <a:avLst/>
          </a:prstGeom>
          <a:noFill/>
          <a:ln w="25400" cap="flat" cmpd="sng" algn="ctr">
            <a:solidFill>
              <a:srgbClr val="CC6600"/>
            </a:solidFill>
            <a:prstDash val="solid"/>
            <a:tailEnd type="arrow"/>
          </a:ln>
          <a:effectLst/>
        </p:spPr>
      </p:cxnSp>
      <p:grpSp>
        <p:nvGrpSpPr>
          <p:cNvPr id="69" name="Group 68"/>
          <p:cNvGrpSpPr/>
          <p:nvPr/>
        </p:nvGrpSpPr>
        <p:grpSpPr>
          <a:xfrm>
            <a:off x="7515885" y="818438"/>
            <a:ext cx="1388535" cy="3745646"/>
            <a:chOff x="298978" y="1428828"/>
            <a:chExt cx="1422992" cy="3092485"/>
          </a:xfrm>
        </p:grpSpPr>
        <p:sp>
          <p:nvSpPr>
            <p:cNvPr id="70" name="Rounded Rectangle 69"/>
            <p:cNvSpPr/>
            <p:nvPr/>
          </p:nvSpPr>
          <p:spPr>
            <a:xfrm>
              <a:off x="298978" y="1428828"/>
              <a:ext cx="1422992" cy="493201"/>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defRPr/>
              </a:pPr>
              <a:r>
                <a:rPr lang="en-US" sz="1200" b="1" kern="0" dirty="0">
                  <a:solidFill>
                    <a:sysClr val="windowText" lastClr="000000">
                      <a:lumMod val="65000"/>
                      <a:lumOff val="35000"/>
                    </a:sysClr>
                  </a:solidFill>
                  <a:latin typeface="Gill Sans"/>
                  <a:cs typeface="Gill Sans"/>
                </a:rPr>
                <a:t>Alerting System</a:t>
              </a:r>
            </a:p>
          </p:txBody>
        </p:sp>
        <p:sp>
          <p:nvSpPr>
            <p:cNvPr id="71" name="Rounded Rectangle 70"/>
            <p:cNvSpPr/>
            <p:nvPr/>
          </p:nvSpPr>
          <p:spPr>
            <a:xfrm rot="5400000">
              <a:off x="-347414" y="2451929"/>
              <a:ext cx="2715776" cy="1422992"/>
            </a:xfrm>
            <a:prstGeom prst="roundRect">
              <a:avLst>
                <a:gd name="adj" fmla="val 5758"/>
              </a:avLst>
            </a:prstGeom>
            <a:solidFill>
              <a:srgbClr val="FFFFFF"/>
            </a:solidFill>
            <a:ln w="12700" cap="flat" cmpd="sng" algn="ctr">
              <a:solidFill>
                <a:srgbClr val="818A8F"/>
              </a:solidFill>
              <a:prstDash val="solid"/>
            </a:ln>
            <a:effectLst/>
          </p:spPr>
          <p:txBody>
            <a:bodyPr lIns="0" tIns="0" rIns="0" bIns="0" rtlCol="0" anchor="t">
              <a:noAutofit/>
            </a:bodyPr>
            <a:lstStyle/>
            <a:p>
              <a:pPr algn="ctr" defTabSz="1273769">
                <a:defRPr/>
              </a:pPr>
              <a:endParaRPr lang="en-US" sz="1200" b="1" kern="0" dirty="0">
                <a:solidFill>
                  <a:sysClr val="windowText" lastClr="000000">
                    <a:lumMod val="65000"/>
                    <a:lumOff val="35000"/>
                  </a:sysClr>
                </a:solidFill>
                <a:latin typeface="Gill Sans"/>
                <a:cs typeface="Gill Sans"/>
              </a:endParaRPr>
            </a:p>
          </p:txBody>
        </p:sp>
      </p:grpSp>
      <p:grpSp>
        <p:nvGrpSpPr>
          <p:cNvPr id="72" name="Group 71"/>
          <p:cNvGrpSpPr/>
          <p:nvPr/>
        </p:nvGrpSpPr>
        <p:grpSpPr>
          <a:xfrm>
            <a:off x="6152751" y="818439"/>
            <a:ext cx="1368779" cy="3745644"/>
            <a:chOff x="298978" y="1428829"/>
            <a:chExt cx="1422992" cy="3092483"/>
          </a:xfrm>
        </p:grpSpPr>
        <p:sp>
          <p:nvSpPr>
            <p:cNvPr id="73" name="Rounded Rectangle 72"/>
            <p:cNvSpPr/>
            <p:nvPr/>
          </p:nvSpPr>
          <p:spPr>
            <a:xfrm>
              <a:off x="298978" y="1428829"/>
              <a:ext cx="1422992" cy="476009"/>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defRPr/>
              </a:pPr>
              <a:r>
                <a:rPr lang="en-US" sz="1200" b="1" kern="0" dirty="0">
                  <a:solidFill>
                    <a:sysClr val="windowText" lastClr="000000">
                      <a:lumMod val="65000"/>
                      <a:lumOff val="35000"/>
                    </a:sysClr>
                  </a:solidFill>
                  <a:latin typeface="Gill Sans"/>
                  <a:cs typeface="Gill Sans"/>
                </a:rPr>
                <a:t>External Reference Data</a:t>
              </a:r>
            </a:p>
          </p:txBody>
        </p:sp>
        <p:sp>
          <p:nvSpPr>
            <p:cNvPr id="74" name="Rounded Rectangle 73"/>
            <p:cNvSpPr/>
            <p:nvPr/>
          </p:nvSpPr>
          <p:spPr>
            <a:xfrm rot="5400000">
              <a:off x="-347415" y="2451928"/>
              <a:ext cx="2715777" cy="1422992"/>
            </a:xfrm>
            <a:prstGeom prst="roundRect">
              <a:avLst>
                <a:gd name="adj" fmla="val 5758"/>
              </a:avLst>
            </a:prstGeom>
            <a:solidFill>
              <a:srgbClr val="FFFFFF"/>
            </a:solidFill>
            <a:ln w="12700" cap="flat" cmpd="sng" algn="ctr">
              <a:solidFill>
                <a:srgbClr val="818A8F"/>
              </a:solidFill>
              <a:prstDash val="solid"/>
            </a:ln>
            <a:effectLst/>
          </p:spPr>
          <p:txBody>
            <a:bodyPr lIns="0" tIns="0" rIns="0" bIns="0" rtlCol="0" anchor="t">
              <a:noAutofit/>
            </a:bodyPr>
            <a:lstStyle/>
            <a:p>
              <a:pPr algn="ctr" defTabSz="1273769">
                <a:defRPr/>
              </a:pPr>
              <a:endParaRPr lang="en-US" sz="1200" b="1" kern="0" dirty="0">
                <a:solidFill>
                  <a:sysClr val="windowText" lastClr="000000">
                    <a:lumMod val="65000"/>
                    <a:lumOff val="35000"/>
                  </a:sysClr>
                </a:solidFill>
                <a:latin typeface="Gill Sans"/>
                <a:cs typeface="Gill Sans"/>
              </a:endParaRPr>
            </a:p>
          </p:txBody>
        </p:sp>
      </p:grpSp>
      <p:cxnSp>
        <p:nvCxnSpPr>
          <p:cNvPr id="81" name="Straight Arrow Connector 31"/>
          <p:cNvCxnSpPr>
            <a:stCxn id="94" idx="0"/>
            <a:endCxn id="88" idx="2"/>
          </p:cNvCxnSpPr>
          <p:nvPr/>
        </p:nvCxnSpPr>
        <p:spPr>
          <a:xfrm flipH="1" flipV="1">
            <a:off x="5235601" y="3200194"/>
            <a:ext cx="148834" cy="256573"/>
          </a:xfrm>
          <a:prstGeom prst="straightConnector1">
            <a:avLst/>
          </a:prstGeom>
          <a:noFill/>
          <a:ln w="19050" cap="flat" cmpd="sng" algn="ctr">
            <a:solidFill>
              <a:srgbClr val="818A8F"/>
            </a:solidFill>
            <a:prstDash val="sysDash"/>
            <a:headEnd type="none"/>
            <a:tailEnd type="none"/>
          </a:ln>
          <a:effectLst/>
        </p:spPr>
      </p:cxnSp>
      <p:sp>
        <p:nvSpPr>
          <p:cNvPr id="88" name="Rounded Rectangle 87"/>
          <p:cNvSpPr/>
          <p:nvPr/>
        </p:nvSpPr>
        <p:spPr>
          <a:xfrm>
            <a:off x="4657979" y="2563221"/>
            <a:ext cx="1155244" cy="636973"/>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Fraud Analyzer Bolt</a:t>
            </a:r>
          </a:p>
        </p:txBody>
      </p:sp>
      <p:sp>
        <p:nvSpPr>
          <p:cNvPr id="94" name="Folded Corner 93"/>
          <p:cNvSpPr/>
          <p:nvPr/>
        </p:nvSpPr>
        <p:spPr>
          <a:xfrm>
            <a:off x="4731520" y="3456767"/>
            <a:ext cx="1305829" cy="964195"/>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Locally caches the user location data. Cache validity is time bound</a:t>
            </a:r>
          </a:p>
        </p:txBody>
      </p:sp>
      <p:sp>
        <p:nvSpPr>
          <p:cNvPr id="96" name="Folded Corner 95"/>
          <p:cNvSpPr/>
          <p:nvPr/>
        </p:nvSpPr>
        <p:spPr>
          <a:xfrm>
            <a:off x="2137138" y="3673663"/>
            <a:ext cx="1512297" cy="743810"/>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Partitions data based on area code of the mobile numbers</a:t>
            </a:r>
          </a:p>
        </p:txBody>
      </p:sp>
      <p:cxnSp>
        <p:nvCxnSpPr>
          <p:cNvPr id="101" name="Straight Arrow Connector 100"/>
          <p:cNvCxnSpPr>
            <a:stCxn id="64" idx="3"/>
            <a:endCxn id="88" idx="1"/>
          </p:cNvCxnSpPr>
          <p:nvPr/>
        </p:nvCxnSpPr>
        <p:spPr>
          <a:xfrm>
            <a:off x="3869626" y="2866868"/>
            <a:ext cx="788353" cy="14840"/>
          </a:xfrm>
          <a:prstGeom prst="straightConnector1">
            <a:avLst/>
          </a:prstGeom>
          <a:noFill/>
          <a:ln w="25400" cap="flat" cmpd="sng" algn="ctr">
            <a:solidFill>
              <a:srgbClr val="CC6600"/>
            </a:solidFill>
            <a:prstDash val="solid"/>
            <a:tailEnd type="arrow"/>
          </a:ln>
          <a:effectLst/>
        </p:spPr>
      </p:cxnSp>
      <p:cxnSp>
        <p:nvCxnSpPr>
          <p:cNvPr id="104" name="Straight Arrow Connector 31"/>
          <p:cNvCxnSpPr>
            <a:stCxn id="64" idx="2"/>
            <a:endCxn id="96" idx="0"/>
          </p:cNvCxnSpPr>
          <p:nvPr/>
        </p:nvCxnSpPr>
        <p:spPr>
          <a:xfrm flipH="1">
            <a:off x="2893287" y="3185354"/>
            <a:ext cx="398717" cy="488309"/>
          </a:xfrm>
          <a:prstGeom prst="straightConnector1">
            <a:avLst/>
          </a:prstGeom>
          <a:noFill/>
          <a:ln w="19050" cap="flat" cmpd="sng" algn="ctr">
            <a:solidFill>
              <a:srgbClr val="818A8F"/>
            </a:solidFill>
            <a:prstDash val="sysDash"/>
            <a:headEnd type="none"/>
            <a:tailEnd type="none"/>
          </a:ln>
          <a:effectLst/>
        </p:spPr>
      </p:cxnSp>
      <p:sp>
        <p:nvSpPr>
          <p:cNvPr id="108" name="Rounded Rectangle 107"/>
          <p:cNvSpPr/>
          <p:nvPr/>
        </p:nvSpPr>
        <p:spPr>
          <a:xfrm>
            <a:off x="6266348" y="1559256"/>
            <a:ext cx="1150760" cy="465667"/>
          </a:xfrm>
          <a:prstGeom prst="roundRect">
            <a:avLst>
              <a:gd name="adj" fmla="val 5758"/>
            </a:avLst>
          </a:prstGeom>
          <a:ln/>
        </p:spPr>
        <p:style>
          <a:lnRef idx="2">
            <a:schemeClr val="accent5">
              <a:shade val="50000"/>
            </a:schemeClr>
          </a:lnRef>
          <a:fillRef idx="1">
            <a:schemeClr val="accent5"/>
          </a:fillRef>
          <a:effectRef idx="0">
            <a:schemeClr val="accent5"/>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User Location Information</a:t>
            </a:r>
          </a:p>
        </p:txBody>
      </p:sp>
      <p:sp>
        <p:nvSpPr>
          <p:cNvPr id="113" name="Rounded Rectangle 112"/>
          <p:cNvSpPr/>
          <p:nvPr/>
        </p:nvSpPr>
        <p:spPr>
          <a:xfrm>
            <a:off x="7718549" y="3444142"/>
            <a:ext cx="959555" cy="465667"/>
          </a:xfrm>
          <a:prstGeom prst="roundRect">
            <a:avLst>
              <a:gd name="adj" fmla="val 5758"/>
            </a:avLst>
          </a:prstGeom>
          <a:ln/>
        </p:spPr>
        <p:style>
          <a:lnRef idx="2">
            <a:schemeClr val="accent5">
              <a:shade val="50000"/>
            </a:schemeClr>
          </a:lnRef>
          <a:fillRef idx="1">
            <a:schemeClr val="accent5"/>
          </a:fillRef>
          <a:effectRef idx="0">
            <a:schemeClr val="accent5"/>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Fraud Alert Email</a:t>
            </a:r>
          </a:p>
        </p:txBody>
      </p:sp>
      <p:sp>
        <p:nvSpPr>
          <p:cNvPr id="114" name="Folded Corner 113"/>
          <p:cNvSpPr/>
          <p:nvPr/>
        </p:nvSpPr>
        <p:spPr>
          <a:xfrm>
            <a:off x="2587382" y="1394985"/>
            <a:ext cx="2310489" cy="964195"/>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Looks up user’s current location from external system and finds geo distance between transaction location and user location</a:t>
            </a:r>
          </a:p>
        </p:txBody>
      </p:sp>
      <p:cxnSp>
        <p:nvCxnSpPr>
          <p:cNvPr id="115" name="Straight Arrow Connector 31"/>
          <p:cNvCxnSpPr>
            <a:stCxn id="88" idx="0"/>
            <a:endCxn id="114" idx="2"/>
          </p:cNvCxnSpPr>
          <p:nvPr/>
        </p:nvCxnSpPr>
        <p:spPr>
          <a:xfrm flipH="1" flipV="1">
            <a:off x="3742627" y="2359180"/>
            <a:ext cx="1492974" cy="204041"/>
          </a:xfrm>
          <a:prstGeom prst="straightConnector1">
            <a:avLst/>
          </a:prstGeom>
          <a:noFill/>
          <a:ln w="19050" cap="flat" cmpd="sng" algn="ctr">
            <a:solidFill>
              <a:srgbClr val="818A8F"/>
            </a:solidFill>
            <a:prstDash val="sysDash"/>
            <a:headEnd type="none"/>
            <a:tailEnd type="none"/>
          </a:ln>
          <a:effectLst/>
        </p:spPr>
      </p:cxnSp>
      <p:cxnSp>
        <p:nvCxnSpPr>
          <p:cNvPr id="118" name="Straight Arrow Connector 117"/>
          <p:cNvCxnSpPr>
            <a:stCxn id="88" idx="0"/>
            <a:endCxn id="108" idx="1"/>
          </p:cNvCxnSpPr>
          <p:nvPr/>
        </p:nvCxnSpPr>
        <p:spPr>
          <a:xfrm rot="5400000" flipH="1" flipV="1">
            <a:off x="5365409" y="1662283"/>
            <a:ext cx="771131" cy="1030747"/>
          </a:xfrm>
          <a:prstGeom prst="bentConnector2">
            <a:avLst/>
          </a:prstGeom>
          <a:ln w="19050" cmpd="sng">
            <a:prstDash val="sysDash"/>
            <a:tailEnd type="arrow"/>
          </a:ln>
        </p:spPr>
        <p:style>
          <a:lnRef idx="1">
            <a:schemeClr val="accent5"/>
          </a:lnRef>
          <a:fillRef idx="0">
            <a:schemeClr val="accent5"/>
          </a:fillRef>
          <a:effectRef idx="0">
            <a:schemeClr val="accent5"/>
          </a:effectRef>
          <a:fontRef idx="minor">
            <a:schemeClr val="tx1"/>
          </a:fontRef>
        </p:style>
      </p:cxnSp>
      <p:cxnSp>
        <p:nvCxnSpPr>
          <p:cNvPr id="121" name="Straight Arrow Connector 117"/>
          <p:cNvCxnSpPr>
            <a:stCxn id="88" idx="3"/>
            <a:endCxn id="113" idx="0"/>
          </p:cNvCxnSpPr>
          <p:nvPr/>
        </p:nvCxnSpPr>
        <p:spPr>
          <a:xfrm>
            <a:off x="5813223" y="2881708"/>
            <a:ext cx="2385104" cy="562434"/>
          </a:xfrm>
          <a:prstGeom prst="bentConnector2">
            <a:avLst/>
          </a:prstGeom>
          <a:ln w="19050" cmpd="sng">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31221829"/>
      </p:ext>
    </p:extLst>
  </p:cSld>
  <p:clrMapOvr>
    <a:masterClrMapping/>
  </p:clrMapOvr>
  <mc:AlternateContent xmlns:mc="http://schemas.openxmlformats.org/markup-compatibility/2006" xmlns:p14="http://schemas.microsoft.com/office/powerpoint/2010/main">
    <mc:Choice Requires="p14">
      <p:transition p14:dur="0" advClick="0" advTm="63970"/>
    </mc:Choice>
    <mc:Fallback xmlns="">
      <p:transition xmlns:p14="http://schemas.microsoft.com/office/powerpoint/2010/main" advClick="0" advTm="6397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Peek in the Bolts</a:t>
            </a:r>
            <a:endParaRPr lang="en-US" dirty="0"/>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19</a:t>
            </a:fld>
            <a:endParaRPr lang="en-US" dirty="0">
              <a:solidFill>
                <a:prstClr val="black"/>
              </a:solidFill>
            </a:endParaRPr>
          </a:p>
        </p:txBody>
      </p:sp>
      <p:grpSp>
        <p:nvGrpSpPr>
          <p:cNvPr id="53" name="Group 52"/>
          <p:cNvGrpSpPr/>
          <p:nvPr/>
        </p:nvGrpSpPr>
        <p:grpSpPr>
          <a:xfrm>
            <a:off x="814488" y="762342"/>
            <a:ext cx="7219947" cy="3778651"/>
            <a:chOff x="298978" y="1501599"/>
            <a:chExt cx="1422993" cy="3119734"/>
          </a:xfrm>
        </p:grpSpPr>
        <p:sp>
          <p:nvSpPr>
            <p:cNvPr id="54" name="Rounded Rectangle 53"/>
            <p:cNvSpPr/>
            <p:nvPr/>
          </p:nvSpPr>
          <p:spPr>
            <a:xfrm>
              <a:off x="298978" y="1501599"/>
              <a:ext cx="1422992" cy="303936"/>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defRPr/>
              </a:pPr>
              <a:r>
                <a:rPr lang="en-US" kern="0" dirty="0">
                  <a:solidFill>
                    <a:sysClr val="windowText" lastClr="000000">
                      <a:lumMod val="65000"/>
                      <a:lumOff val="35000"/>
                    </a:sysClr>
                  </a:solidFill>
                  <a:latin typeface="Gill Sans"/>
                  <a:cs typeface="Gill Sans"/>
                </a:rPr>
                <a:t>Storm</a:t>
              </a:r>
            </a:p>
          </p:txBody>
        </p:sp>
        <p:sp>
          <p:nvSpPr>
            <p:cNvPr id="55" name="Rounded Rectangle 54"/>
            <p:cNvSpPr/>
            <p:nvPr/>
          </p:nvSpPr>
          <p:spPr>
            <a:xfrm rot="5400000">
              <a:off x="-423536" y="2475826"/>
              <a:ext cx="2868022" cy="1422992"/>
            </a:xfrm>
            <a:prstGeom prst="roundRect">
              <a:avLst>
                <a:gd name="adj" fmla="val 1519"/>
              </a:avLst>
            </a:prstGeom>
            <a:solidFill>
              <a:srgbClr val="FFFFFF"/>
            </a:solidFill>
            <a:ln w="12700" cap="flat" cmpd="sng" algn="ctr">
              <a:solidFill>
                <a:srgbClr val="818A8F"/>
              </a:solidFill>
              <a:prstDash val="solid"/>
            </a:ln>
            <a:effectLst/>
          </p:spPr>
          <p:txBody>
            <a:bodyPr lIns="0" tIns="0" rIns="0" bIns="0" rtlCol="0" anchor="t">
              <a:noAutofit/>
            </a:bodyPr>
            <a:lstStyle/>
            <a:p>
              <a:pPr algn="ctr" defTabSz="1273769">
                <a:defRPr/>
              </a:pPr>
              <a:endParaRPr lang="en-US" kern="0" dirty="0">
                <a:solidFill>
                  <a:sysClr val="windowText" lastClr="000000">
                    <a:lumMod val="65000"/>
                    <a:lumOff val="35000"/>
                  </a:sysClr>
                </a:solidFill>
                <a:latin typeface="Gill Sans"/>
                <a:cs typeface="Gill Sans"/>
              </a:endParaRPr>
            </a:p>
          </p:txBody>
        </p:sp>
      </p:grpSp>
      <p:sp>
        <p:nvSpPr>
          <p:cNvPr id="64" name="Rounded Rectangle 63"/>
          <p:cNvSpPr/>
          <p:nvPr/>
        </p:nvSpPr>
        <p:spPr>
          <a:xfrm>
            <a:off x="1481667" y="2404145"/>
            <a:ext cx="1523999"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Partitioner Bolt</a:t>
            </a:r>
          </a:p>
          <a:p>
            <a:pPr algn="ctr" defTabSz="1273769"/>
            <a:r>
              <a:rPr lang="en-US" kern="0" dirty="0">
                <a:solidFill>
                  <a:schemeClr val="accent5">
                    <a:lumMod val="75000"/>
                  </a:schemeClr>
                </a:solidFill>
                <a:latin typeface="Gill Sans"/>
                <a:cs typeface="Gill Sans"/>
              </a:rPr>
              <a:t>Instance 2</a:t>
            </a:r>
          </a:p>
        </p:txBody>
      </p:sp>
      <p:cxnSp>
        <p:nvCxnSpPr>
          <p:cNvPr id="101" name="Straight Arrow Connector 100"/>
          <p:cNvCxnSpPr>
            <a:stCxn id="64" idx="3"/>
            <a:endCxn id="67" idx="1"/>
          </p:cNvCxnSpPr>
          <p:nvPr/>
        </p:nvCxnSpPr>
        <p:spPr>
          <a:xfrm flipV="1">
            <a:off x="3005666" y="2572049"/>
            <a:ext cx="1425223" cy="64930"/>
          </a:xfrm>
          <a:prstGeom prst="straightConnector1">
            <a:avLst/>
          </a:prstGeom>
          <a:noFill/>
          <a:ln w="25400" cap="flat" cmpd="sng" algn="ctr">
            <a:solidFill>
              <a:srgbClr val="69BE28"/>
            </a:solidFill>
            <a:prstDash val="solid"/>
            <a:tailEnd type="arrow"/>
          </a:ln>
          <a:effectLst/>
        </p:spPr>
      </p:cxnSp>
      <p:sp>
        <p:nvSpPr>
          <p:cNvPr id="35" name="Rounded Rectangle 34"/>
          <p:cNvSpPr/>
          <p:nvPr/>
        </p:nvSpPr>
        <p:spPr>
          <a:xfrm>
            <a:off x="1468409" y="1752228"/>
            <a:ext cx="1523999"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Partitioner Bolt</a:t>
            </a:r>
          </a:p>
          <a:p>
            <a:pPr algn="ctr" defTabSz="1273769"/>
            <a:r>
              <a:rPr lang="en-US" kern="0" dirty="0">
                <a:solidFill>
                  <a:schemeClr val="accent5">
                    <a:lumMod val="75000"/>
                  </a:schemeClr>
                </a:solidFill>
                <a:latin typeface="Gill Sans"/>
                <a:cs typeface="Gill Sans"/>
              </a:rPr>
              <a:t>Instance 1</a:t>
            </a:r>
          </a:p>
        </p:txBody>
      </p:sp>
      <p:sp>
        <p:nvSpPr>
          <p:cNvPr id="36" name="Rounded Rectangle 35"/>
          <p:cNvSpPr/>
          <p:nvPr/>
        </p:nvSpPr>
        <p:spPr>
          <a:xfrm>
            <a:off x="1482214" y="3481395"/>
            <a:ext cx="1523999"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Partitioner Bolt</a:t>
            </a:r>
          </a:p>
          <a:p>
            <a:pPr algn="ctr" defTabSz="1273769"/>
            <a:r>
              <a:rPr lang="en-US" kern="0" dirty="0">
                <a:solidFill>
                  <a:schemeClr val="accent5">
                    <a:lumMod val="75000"/>
                  </a:schemeClr>
                </a:solidFill>
                <a:latin typeface="Gill Sans"/>
                <a:cs typeface="Gill Sans"/>
              </a:rPr>
              <a:t>Instance n</a:t>
            </a:r>
          </a:p>
        </p:txBody>
      </p:sp>
      <p:cxnSp>
        <p:nvCxnSpPr>
          <p:cNvPr id="37" name="Straight Arrow Connector 36"/>
          <p:cNvCxnSpPr/>
          <p:nvPr/>
        </p:nvCxnSpPr>
        <p:spPr>
          <a:xfrm>
            <a:off x="2250194" y="2993119"/>
            <a:ext cx="0" cy="352046"/>
          </a:xfrm>
          <a:prstGeom prst="straightConnector1">
            <a:avLst/>
          </a:prstGeom>
          <a:ln>
            <a:prstDash val="sysDash"/>
          </a:ln>
        </p:spPr>
        <p:style>
          <a:lnRef idx="2">
            <a:schemeClr val="accent6">
              <a:shade val="50000"/>
            </a:schemeClr>
          </a:lnRef>
          <a:fillRef idx="1">
            <a:schemeClr val="accent6"/>
          </a:fillRef>
          <a:effectRef idx="0">
            <a:schemeClr val="accent6"/>
          </a:effectRef>
          <a:fontRef idx="minor">
            <a:schemeClr val="lt1"/>
          </a:fontRef>
        </p:style>
      </p:cxnSp>
      <p:sp>
        <p:nvSpPr>
          <p:cNvPr id="50" name="Rounded Rectangle 49"/>
          <p:cNvSpPr/>
          <p:nvPr/>
        </p:nvSpPr>
        <p:spPr>
          <a:xfrm>
            <a:off x="4430343" y="1259706"/>
            <a:ext cx="1580444" cy="697982"/>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b">
            <a:normAutofit/>
          </a:bodyPr>
          <a:lstStyle/>
          <a:p>
            <a:pPr algn="ctr" defTabSz="1273769"/>
            <a:r>
              <a:rPr lang="en-US" kern="0" dirty="0">
                <a:solidFill>
                  <a:schemeClr val="accent5">
                    <a:lumMod val="75000"/>
                  </a:schemeClr>
                </a:solidFill>
                <a:latin typeface="Gill Sans"/>
                <a:cs typeface="Gill Sans"/>
              </a:rPr>
              <a:t>Fraud Analyzer Bolt </a:t>
            </a:r>
          </a:p>
          <a:p>
            <a:pPr algn="ctr" defTabSz="1273769"/>
            <a:r>
              <a:rPr lang="en-US" kern="0" dirty="0">
                <a:solidFill>
                  <a:schemeClr val="accent5">
                    <a:lumMod val="75000"/>
                  </a:schemeClr>
                </a:solidFill>
                <a:latin typeface="Gill Sans"/>
                <a:cs typeface="Gill Sans"/>
              </a:rPr>
              <a:t>Instance 1</a:t>
            </a:r>
          </a:p>
        </p:txBody>
      </p:sp>
      <p:sp>
        <p:nvSpPr>
          <p:cNvPr id="52" name="Rounded Rectangle 51"/>
          <p:cNvSpPr/>
          <p:nvPr/>
        </p:nvSpPr>
        <p:spPr>
          <a:xfrm>
            <a:off x="4639517" y="127005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CA</a:t>
            </a:r>
          </a:p>
        </p:txBody>
      </p:sp>
      <p:sp>
        <p:nvSpPr>
          <p:cNvPr id="56" name="Rounded Rectangle 55"/>
          <p:cNvSpPr/>
          <p:nvPr/>
        </p:nvSpPr>
        <p:spPr>
          <a:xfrm>
            <a:off x="4929965" y="127005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NV</a:t>
            </a:r>
          </a:p>
        </p:txBody>
      </p:sp>
      <p:sp>
        <p:nvSpPr>
          <p:cNvPr id="63" name="Rounded Rectangle 62"/>
          <p:cNvSpPr/>
          <p:nvPr/>
        </p:nvSpPr>
        <p:spPr>
          <a:xfrm>
            <a:off x="5605854" y="127005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TX</a:t>
            </a:r>
          </a:p>
        </p:txBody>
      </p:sp>
      <p:cxnSp>
        <p:nvCxnSpPr>
          <p:cNvPr id="66" name="Straight Arrow Connector 65"/>
          <p:cNvCxnSpPr/>
          <p:nvPr/>
        </p:nvCxnSpPr>
        <p:spPr>
          <a:xfrm rot="5400000">
            <a:off x="5406859" y="1203932"/>
            <a:ext cx="0" cy="286515"/>
          </a:xfrm>
          <a:prstGeom prst="straightConnector1">
            <a:avLst/>
          </a:prstGeom>
          <a:ln>
            <a:prstDash val="sysDash"/>
          </a:ln>
        </p:spPr>
        <p:style>
          <a:lnRef idx="2">
            <a:schemeClr val="accent4">
              <a:shade val="50000"/>
            </a:schemeClr>
          </a:lnRef>
          <a:fillRef idx="1">
            <a:schemeClr val="accent4"/>
          </a:fillRef>
          <a:effectRef idx="0">
            <a:schemeClr val="accent4"/>
          </a:effectRef>
          <a:fontRef idx="minor">
            <a:schemeClr val="lt1"/>
          </a:fontRef>
        </p:style>
      </p:cxnSp>
      <p:sp>
        <p:nvSpPr>
          <p:cNvPr id="67" name="Rounded Rectangle 66"/>
          <p:cNvSpPr/>
          <p:nvPr/>
        </p:nvSpPr>
        <p:spPr>
          <a:xfrm>
            <a:off x="4430889" y="2223058"/>
            <a:ext cx="1580444" cy="697982"/>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b">
            <a:normAutofit/>
          </a:bodyPr>
          <a:lstStyle/>
          <a:p>
            <a:pPr algn="ctr" defTabSz="1273769"/>
            <a:r>
              <a:rPr lang="en-US" kern="0" dirty="0">
                <a:solidFill>
                  <a:schemeClr val="accent5">
                    <a:lumMod val="75000"/>
                  </a:schemeClr>
                </a:solidFill>
                <a:latin typeface="Gill Sans"/>
                <a:cs typeface="Gill Sans"/>
              </a:rPr>
              <a:t>Fraud Analyzer Bolt </a:t>
            </a:r>
          </a:p>
          <a:p>
            <a:pPr algn="ctr" defTabSz="1273769"/>
            <a:r>
              <a:rPr lang="en-US" kern="0" dirty="0">
                <a:solidFill>
                  <a:schemeClr val="accent5">
                    <a:lumMod val="75000"/>
                  </a:schemeClr>
                </a:solidFill>
                <a:latin typeface="Gill Sans"/>
                <a:cs typeface="Gill Sans"/>
              </a:rPr>
              <a:t>Instance 2</a:t>
            </a:r>
          </a:p>
        </p:txBody>
      </p:sp>
      <p:sp>
        <p:nvSpPr>
          <p:cNvPr id="68" name="Rounded Rectangle 67"/>
          <p:cNvSpPr/>
          <p:nvPr/>
        </p:nvSpPr>
        <p:spPr>
          <a:xfrm>
            <a:off x="4640063" y="2233411"/>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NY</a:t>
            </a:r>
          </a:p>
        </p:txBody>
      </p:sp>
      <p:sp>
        <p:nvSpPr>
          <p:cNvPr id="75" name="Rounded Rectangle 74"/>
          <p:cNvSpPr/>
          <p:nvPr/>
        </p:nvSpPr>
        <p:spPr>
          <a:xfrm>
            <a:off x="4930511" y="2233411"/>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CT</a:t>
            </a:r>
          </a:p>
        </p:txBody>
      </p:sp>
      <p:sp>
        <p:nvSpPr>
          <p:cNvPr id="76" name="Rounded Rectangle 75"/>
          <p:cNvSpPr/>
          <p:nvPr/>
        </p:nvSpPr>
        <p:spPr>
          <a:xfrm>
            <a:off x="5606400" y="2233411"/>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MA</a:t>
            </a:r>
          </a:p>
        </p:txBody>
      </p:sp>
      <p:cxnSp>
        <p:nvCxnSpPr>
          <p:cNvPr id="77" name="Straight Arrow Connector 76"/>
          <p:cNvCxnSpPr/>
          <p:nvPr/>
        </p:nvCxnSpPr>
        <p:spPr>
          <a:xfrm rot="5400000">
            <a:off x="5407405" y="2167284"/>
            <a:ext cx="0" cy="286515"/>
          </a:xfrm>
          <a:prstGeom prst="straightConnector1">
            <a:avLst/>
          </a:prstGeom>
          <a:ln>
            <a:prstDash val="sysDash"/>
          </a:ln>
        </p:spPr>
        <p:style>
          <a:lnRef idx="2">
            <a:schemeClr val="accent4">
              <a:shade val="50000"/>
            </a:schemeClr>
          </a:lnRef>
          <a:fillRef idx="1">
            <a:schemeClr val="accent4"/>
          </a:fillRef>
          <a:effectRef idx="0">
            <a:schemeClr val="accent4"/>
          </a:effectRef>
          <a:fontRef idx="minor">
            <a:schemeClr val="lt1"/>
          </a:fontRef>
        </p:style>
      </p:cxnSp>
      <p:sp>
        <p:nvSpPr>
          <p:cNvPr id="78" name="Rounded Rectangle 77"/>
          <p:cNvSpPr/>
          <p:nvPr/>
        </p:nvSpPr>
        <p:spPr>
          <a:xfrm>
            <a:off x="4430889" y="3610536"/>
            <a:ext cx="1580444" cy="697982"/>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b">
            <a:normAutofit/>
          </a:bodyPr>
          <a:lstStyle/>
          <a:p>
            <a:pPr algn="ctr" defTabSz="1273769"/>
            <a:r>
              <a:rPr lang="en-US" kern="0" dirty="0">
                <a:solidFill>
                  <a:schemeClr val="accent5">
                    <a:lumMod val="75000"/>
                  </a:schemeClr>
                </a:solidFill>
                <a:latin typeface="Gill Sans"/>
                <a:cs typeface="Gill Sans"/>
              </a:rPr>
              <a:t>Fraud Analyzer Bolt </a:t>
            </a:r>
          </a:p>
          <a:p>
            <a:pPr algn="ctr" defTabSz="1273769"/>
            <a:r>
              <a:rPr lang="en-US" kern="0" dirty="0">
                <a:solidFill>
                  <a:schemeClr val="accent5">
                    <a:lumMod val="75000"/>
                  </a:schemeClr>
                </a:solidFill>
                <a:latin typeface="Gill Sans"/>
                <a:cs typeface="Gill Sans"/>
              </a:rPr>
              <a:t>Instance n</a:t>
            </a:r>
          </a:p>
        </p:txBody>
      </p:sp>
      <p:sp>
        <p:nvSpPr>
          <p:cNvPr id="79" name="Rounded Rectangle 78"/>
          <p:cNvSpPr/>
          <p:nvPr/>
        </p:nvSpPr>
        <p:spPr>
          <a:xfrm>
            <a:off x="4640063" y="362088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FL</a:t>
            </a:r>
          </a:p>
        </p:txBody>
      </p:sp>
      <p:sp>
        <p:nvSpPr>
          <p:cNvPr id="80" name="Rounded Rectangle 79"/>
          <p:cNvSpPr/>
          <p:nvPr/>
        </p:nvSpPr>
        <p:spPr>
          <a:xfrm>
            <a:off x="4930511" y="362088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NC</a:t>
            </a:r>
          </a:p>
        </p:txBody>
      </p:sp>
      <p:sp>
        <p:nvSpPr>
          <p:cNvPr id="82" name="Rounded Rectangle 81"/>
          <p:cNvSpPr/>
          <p:nvPr/>
        </p:nvSpPr>
        <p:spPr>
          <a:xfrm>
            <a:off x="5606400" y="3620889"/>
            <a:ext cx="275017" cy="149206"/>
          </a:xfrm>
          <a:prstGeom prst="roundRect">
            <a:avLst>
              <a:gd name="adj" fmla="val 5758"/>
            </a:avLst>
          </a:prstGeom>
          <a:solidFill>
            <a:schemeClr val="accent5">
              <a:lumMod val="20000"/>
              <a:lumOff val="80000"/>
            </a:schemeClr>
          </a:solidFill>
          <a:ln w="12700" cmpd="sng">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normAutofit fontScale="77500" lnSpcReduction="20000"/>
          </a:bodyPr>
          <a:lstStyle/>
          <a:p>
            <a:pPr algn="ctr" defTabSz="1273769"/>
            <a:r>
              <a:rPr lang="en-US" kern="0" dirty="0">
                <a:solidFill>
                  <a:schemeClr val="accent5">
                    <a:lumMod val="75000"/>
                  </a:schemeClr>
                </a:solidFill>
                <a:latin typeface="Gill Sans"/>
                <a:cs typeface="Gill Sans"/>
              </a:rPr>
              <a:t>OH</a:t>
            </a:r>
          </a:p>
        </p:txBody>
      </p:sp>
      <p:cxnSp>
        <p:nvCxnSpPr>
          <p:cNvPr id="83" name="Straight Arrow Connector 82"/>
          <p:cNvCxnSpPr/>
          <p:nvPr/>
        </p:nvCxnSpPr>
        <p:spPr>
          <a:xfrm rot="5400000">
            <a:off x="5407405" y="3554762"/>
            <a:ext cx="0" cy="286515"/>
          </a:xfrm>
          <a:prstGeom prst="straightConnector1">
            <a:avLst/>
          </a:prstGeom>
          <a:ln>
            <a:prstDash val="sysDash"/>
          </a:ln>
        </p:spPr>
        <p:style>
          <a:lnRef idx="2">
            <a:schemeClr val="accent4">
              <a:shade val="50000"/>
            </a:schemeClr>
          </a:lnRef>
          <a:fillRef idx="1">
            <a:schemeClr val="accent4"/>
          </a:fillRef>
          <a:effectRef idx="0">
            <a:schemeClr val="accent4"/>
          </a:effectRef>
          <a:fontRef idx="minor">
            <a:schemeClr val="lt1"/>
          </a:fontRef>
        </p:style>
      </p:cxnSp>
      <p:cxnSp>
        <p:nvCxnSpPr>
          <p:cNvPr id="84" name="Straight Arrow Connector 83"/>
          <p:cNvCxnSpPr>
            <a:stCxn id="35" idx="3"/>
            <a:endCxn id="67" idx="1"/>
          </p:cNvCxnSpPr>
          <p:nvPr/>
        </p:nvCxnSpPr>
        <p:spPr>
          <a:xfrm>
            <a:off x="2992408" y="1985062"/>
            <a:ext cx="1438481" cy="586987"/>
          </a:xfrm>
          <a:prstGeom prst="straightConnector1">
            <a:avLst/>
          </a:prstGeom>
          <a:noFill/>
          <a:ln w="25400" cap="flat" cmpd="sng" algn="ctr">
            <a:solidFill>
              <a:srgbClr val="69BE28"/>
            </a:solidFill>
            <a:prstDash val="solid"/>
            <a:tailEnd type="arrow"/>
          </a:ln>
          <a:effectLst/>
        </p:spPr>
      </p:cxnSp>
      <p:cxnSp>
        <p:nvCxnSpPr>
          <p:cNvPr id="85" name="Straight Arrow Connector 84"/>
          <p:cNvCxnSpPr>
            <a:stCxn id="36" idx="3"/>
            <a:endCxn id="67" idx="1"/>
          </p:cNvCxnSpPr>
          <p:nvPr/>
        </p:nvCxnSpPr>
        <p:spPr>
          <a:xfrm flipV="1">
            <a:off x="3006213" y="2572049"/>
            <a:ext cx="1424676" cy="1142180"/>
          </a:xfrm>
          <a:prstGeom prst="straightConnector1">
            <a:avLst/>
          </a:prstGeom>
          <a:noFill/>
          <a:ln w="25400" cap="flat" cmpd="sng" algn="ctr">
            <a:solidFill>
              <a:srgbClr val="69BE28"/>
            </a:solidFill>
            <a:prstDash val="solid"/>
            <a:tailEnd type="arrow"/>
          </a:ln>
          <a:effectLst/>
        </p:spPr>
      </p:cxnSp>
      <p:cxnSp>
        <p:nvCxnSpPr>
          <p:cNvPr id="86" name="Straight Arrow Connector 85"/>
          <p:cNvCxnSpPr>
            <a:stCxn id="35" idx="3"/>
            <a:endCxn id="50" idx="1"/>
          </p:cNvCxnSpPr>
          <p:nvPr/>
        </p:nvCxnSpPr>
        <p:spPr>
          <a:xfrm flipV="1">
            <a:off x="2992408" y="1608697"/>
            <a:ext cx="1437935" cy="376365"/>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64" idx="3"/>
            <a:endCxn id="50" idx="1"/>
          </p:cNvCxnSpPr>
          <p:nvPr/>
        </p:nvCxnSpPr>
        <p:spPr>
          <a:xfrm flipV="1">
            <a:off x="3005666" y="1608697"/>
            <a:ext cx="1424677" cy="1028282"/>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89" name="Straight Arrow Connector 88"/>
          <p:cNvCxnSpPr>
            <a:stCxn id="36" idx="3"/>
            <a:endCxn id="50" idx="1"/>
          </p:cNvCxnSpPr>
          <p:nvPr/>
        </p:nvCxnSpPr>
        <p:spPr>
          <a:xfrm flipV="1">
            <a:off x="3006213" y="1608697"/>
            <a:ext cx="1424130" cy="2105532"/>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90" name="Straight Arrow Connector 89"/>
          <p:cNvCxnSpPr>
            <a:stCxn id="35" idx="3"/>
            <a:endCxn id="78" idx="1"/>
          </p:cNvCxnSpPr>
          <p:nvPr/>
        </p:nvCxnSpPr>
        <p:spPr>
          <a:xfrm>
            <a:off x="2992408" y="1985062"/>
            <a:ext cx="1438481" cy="1974465"/>
          </a:xfrm>
          <a:prstGeom prst="straightConnector1">
            <a:avLst/>
          </a:prstGeom>
          <a:ln w="28575" cmpd="sng">
            <a:solidFill>
              <a:schemeClr val="accent5"/>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91" name="Straight Arrow Connector 90"/>
          <p:cNvCxnSpPr>
            <a:stCxn id="64" idx="3"/>
            <a:endCxn id="78" idx="1"/>
          </p:cNvCxnSpPr>
          <p:nvPr/>
        </p:nvCxnSpPr>
        <p:spPr>
          <a:xfrm>
            <a:off x="3005666" y="2636979"/>
            <a:ext cx="1425223" cy="1322548"/>
          </a:xfrm>
          <a:prstGeom prst="straightConnector1">
            <a:avLst/>
          </a:prstGeom>
          <a:ln w="28575" cmpd="sng">
            <a:solidFill>
              <a:schemeClr val="accent5"/>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92" name="Straight Arrow Connector 91"/>
          <p:cNvCxnSpPr>
            <a:stCxn id="36" idx="3"/>
            <a:endCxn id="78" idx="1"/>
          </p:cNvCxnSpPr>
          <p:nvPr/>
        </p:nvCxnSpPr>
        <p:spPr>
          <a:xfrm>
            <a:off x="3006213" y="3714229"/>
            <a:ext cx="1424676" cy="245298"/>
          </a:xfrm>
          <a:prstGeom prst="straightConnector1">
            <a:avLst/>
          </a:prstGeom>
          <a:ln w="28575" cmpd="sng">
            <a:solidFill>
              <a:schemeClr val="accent5"/>
            </a:solidFill>
            <a:tailEnd type="arrow"/>
          </a:ln>
          <a:effectLst/>
        </p:spPr>
        <p:style>
          <a:lnRef idx="3">
            <a:schemeClr val="accent1"/>
          </a:lnRef>
          <a:fillRef idx="0">
            <a:schemeClr val="accent1"/>
          </a:fillRef>
          <a:effectRef idx="2">
            <a:schemeClr val="accent1"/>
          </a:effectRef>
          <a:fontRef idx="minor">
            <a:schemeClr val="tx1"/>
          </a:fontRef>
        </p:style>
      </p:cxnSp>
      <p:sp>
        <p:nvSpPr>
          <p:cNvPr id="93" name="Folded Corner 92"/>
          <p:cNvSpPr/>
          <p:nvPr/>
        </p:nvSpPr>
        <p:spPr>
          <a:xfrm>
            <a:off x="987778" y="1154828"/>
            <a:ext cx="1660409" cy="523426"/>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Stream is partitioned based on area code</a:t>
            </a:r>
          </a:p>
        </p:txBody>
      </p:sp>
      <p:cxnSp>
        <p:nvCxnSpPr>
          <p:cNvPr id="95" name="Straight Arrow Connector 31"/>
          <p:cNvCxnSpPr>
            <a:endCxn id="93" idx="3"/>
          </p:cNvCxnSpPr>
          <p:nvPr/>
        </p:nvCxnSpPr>
        <p:spPr>
          <a:xfrm flipH="1" flipV="1">
            <a:off x="2648187" y="1416541"/>
            <a:ext cx="1193852" cy="325634"/>
          </a:xfrm>
          <a:prstGeom prst="straightConnector1">
            <a:avLst/>
          </a:prstGeom>
          <a:noFill/>
          <a:ln w="19050" cap="flat" cmpd="sng" algn="ctr">
            <a:solidFill>
              <a:srgbClr val="818A8F"/>
            </a:solidFill>
            <a:prstDash val="sysDash"/>
            <a:headEnd type="none"/>
            <a:tailEnd type="none"/>
          </a:ln>
          <a:effectLst/>
        </p:spPr>
      </p:cxnSp>
      <p:sp>
        <p:nvSpPr>
          <p:cNvPr id="97" name="Folded Corner 96"/>
          <p:cNvSpPr/>
          <p:nvPr/>
        </p:nvSpPr>
        <p:spPr>
          <a:xfrm>
            <a:off x="6306536" y="1167925"/>
            <a:ext cx="1643228" cy="1184580"/>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Local cache</a:t>
            </a:r>
          </a:p>
          <a:p>
            <a:pPr algn="ctr" defTabSz="1273769"/>
            <a:r>
              <a:rPr lang="en-US" sz="1200" kern="0" dirty="0">
                <a:solidFill>
                  <a:srgbClr val="4F81BD"/>
                </a:solidFill>
                <a:latin typeface="Tekton Pro Bold"/>
                <a:cs typeface="Tekton Pro Bold"/>
              </a:rPr>
              <a:t>(time sensitive)</a:t>
            </a:r>
          </a:p>
          <a:p>
            <a:pPr algn="ctr" defTabSz="1273769"/>
            <a:r>
              <a:rPr lang="en-US" sz="1200" kern="0" dirty="0">
                <a:solidFill>
                  <a:srgbClr val="4F81BD"/>
                </a:solidFill>
                <a:latin typeface="Tekton Pro Bold"/>
                <a:cs typeface="Tekton Pro Bold"/>
              </a:rPr>
              <a:t>(Use lightweight caching solution like Guava)</a:t>
            </a:r>
          </a:p>
        </p:txBody>
      </p:sp>
      <p:cxnSp>
        <p:nvCxnSpPr>
          <p:cNvPr id="98" name="Straight Arrow Connector 31"/>
          <p:cNvCxnSpPr>
            <a:stCxn id="63" idx="3"/>
            <a:endCxn id="97" idx="1"/>
          </p:cNvCxnSpPr>
          <p:nvPr/>
        </p:nvCxnSpPr>
        <p:spPr>
          <a:xfrm>
            <a:off x="5880871" y="1344662"/>
            <a:ext cx="425665" cy="415553"/>
          </a:xfrm>
          <a:prstGeom prst="straightConnector1">
            <a:avLst/>
          </a:prstGeom>
          <a:noFill/>
          <a:ln w="19050" cap="flat" cmpd="sng" algn="ctr">
            <a:solidFill>
              <a:schemeClr val="accent6">
                <a:lumMod val="75000"/>
              </a:schemeClr>
            </a:solidFill>
            <a:prstDash val="solid"/>
            <a:headEnd type="none"/>
            <a:tailEnd type="none"/>
          </a:ln>
          <a:effectLst/>
        </p:spPr>
      </p:cxnSp>
    </p:spTree>
    <p:extLst>
      <p:ext uri="{BB962C8B-B14F-4D97-AF65-F5344CB8AC3E}">
        <p14:creationId xmlns:p14="http://schemas.microsoft.com/office/powerpoint/2010/main" val="4167875747"/>
      </p:ext>
    </p:extLst>
  </p:cSld>
  <p:clrMapOvr>
    <a:masterClrMapping/>
  </p:clrMapOvr>
  <mc:AlternateContent xmlns:mc="http://schemas.openxmlformats.org/markup-compatibility/2006" xmlns:p14="http://schemas.microsoft.com/office/powerpoint/2010/main">
    <mc:Choice Requires="p14">
      <p:transition p14:dur="0" advClick="0" advTm="234467"/>
    </mc:Choice>
    <mc:Fallback xmlns="">
      <p:transition xmlns:p14="http://schemas.microsoft.com/office/powerpoint/2010/main" advClick="0" advTm="234467"/>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a:t>
            </a:r>
            <a:endParaRPr lang="en-US" dirty="0"/>
          </a:p>
        </p:txBody>
      </p:sp>
      <p:sp>
        <p:nvSpPr>
          <p:cNvPr id="4" name="Text Placeholder 3"/>
          <p:cNvSpPr>
            <a:spLocks noGrp="1"/>
          </p:cNvSpPr>
          <p:nvPr>
            <p:ph type="body" sz="quarter" idx="11"/>
          </p:nvPr>
        </p:nvSpPr>
        <p:spPr/>
        <p:txBody>
          <a:bodyPr/>
          <a:lstStyle/>
          <a:p>
            <a:r>
              <a:rPr lang="en-US" dirty="0" smtClean="0"/>
              <a:t>Principal Architect @ Hortonworks</a:t>
            </a:r>
          </a:p>
          <a:p>
            <a:r>
              <a:rPr lang="en-US" dirty="0" smtClean="0"/>
              <a:t>Most of the career has been in field, solving real life business problems</a:t>
            </a:r>
          </a:p>
          <a:p>
            <a:r>
              <a:rPr lang="en-US" dirty="0" smtClean="0"/>
              <a:t>Last 5+ years in Big Data including Hadoop, Storm etc.</a:t>
            </a:r>
          </a:p>
          <a:p>
            <a:r>
              <a:rPr lang="en-US" dirty="0" smtClean="0"/>
              <a:t>Co-developed Cisco OpenSOC</a:t>
            </a:r>
            <a:r>
              <a:rPr lang="en-US" dirty="0"/>
              <a:t> </a:t>
            </a:r>
            <a:r>
              <a:rPr lang="en-US" dirty="0" smtClean="0"/>
              <a:t>( http</a:t>
            </a:r>
            <a:r>
              <a:rPr lang="en-US" dirty="0"/>
              <a:t>://</a:t>
            </a:r>
            <a:r>
              <a:rPr lang="en-US" dirty="0" smtClean="0"/>
              <a:t>opensoc.github.io )</a:t>
            </a:r>
          </a:p>
          <a:p>
            <a:endParaRPr lang="en-US" dirty="0" smtClean="0"/>
          </a:p>
          <a:p>
            <a:pPr marL="0" indent="0">
              <a:buNone/>
            </a:pPr>
            <a:r>
              <a:rPr lang="en-US" dirty="0" smtClean="0"/>
              <a:t>sheetal@hortonworks.com</a:t>
            </a:r>
          </a:p>
          <a:p>
            <a:pPr marL="0" indent="0">
              <a:buNone/>
            </a:pPr>
            <a:r>
              <a:rPr lang="en-US" dirty="0" smtClean="0"/>
              <a:t>@sheetal_dolas</a:t>
            </a:r>
          </a:p>
          <a:p>
            <a:endParaRPr lang="en-US" dirty="0"/>
          </a:p>
        </p:txBody>
      </p:sp>
    </p:spTree>
    <p:extLst>
      <p:ext uri="{BB962C8B-B14F-4D97-AF65-F5344CB8AC3E}">
        <p14:creationId xmlns:p14="http://schemas.microsoft.com/office/powerpoint/2010/main" val="1563355740"/>
      </p:ext>
    </p:extLst>
  </p:cSld>
  <p:clrMapOvr>
    <a:masterClrMapping/>
  </p:clrMapOvr>
  <mc:AlternateContent xmlns:mc="http://schemas.openxmlformats.org/markup-compatibility/2006" xmlns:p14="http://schemas.microsoft.com/office/powerpoint/2010/main">
    <mc:Choice Requires="p14">
      <p:transition p14:dur="0" advClick="0" advTm="59592"/>
    </mc:Choice>
    <mc:Fallback xmlns="">
      <p:transition xmlns:p14="http://schemas.microsoft.com/office/powerpoint/2010/main" advClick="0" advTm="5959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Lookup - Benefits </a:t>
            </a:r>
            <a:r>
              <a:rPr lang="en-US" dirty="0" smtClean="0"/>
              <a:t>of the approach</a:t>
            </a:r>
            <a:endParaRPr lang="en-US" dirty="0"/>
          </a:p>
        </p:txBody>
      </p:sp>
      <p:sp>
        <p:nvSpPr>
          <p:cNvPr id="3" name="Content Placeholder 2"/>
          <p:cNvSpPr>
            <a:spLocks noGrp="1"/>
          </p:cNvSpPr>
          <p:nvPr>
            <p:ph type="body" sz="quarter" idx="11"/>
          </p:nvPr>
        </p:nvSpPr>
        <p:spPr/>
        <p:txBody>
          <a:bodyPr>
            <a:normAutofit/>
          </a:bodyPr>
          <a:lstStyle/>
          <a:p>
            <a:r>
              <a:rPr lang="en-US" dirty="0" smtClean="0"/>
              <a:t>Only required data is cached (on demand)</a:t>
            </a:r>
          </a:p>
          <a:p>
            <a:r>
              <a:rPr lang="en-US" dirty="0" smtClean="0"/>
              <a:t>Each bolt caches only partition of reference data</a:t>
            </a:r>
          </a:p>
          <a:p>
            <a:r>
              <a:rPr lang="en-US" dirty="0" smtClean="0"/>
              <a:t>Data is locally cached so trips to external system are reduced</a:t>
            </a:r>
          </a:p>
          <a:p>
            <a:r>
              <a:rPr lang="en-US" dirty="0" smtClean="0"/>
              <a:t>Cache is time sensitive</a:t>
            </a:r>
          </a:p>
          <a:p>
            <a:r>
              <a:rPr lang="en-US" dirty="0" smtClean="0"/>
              <a:t>On the go cache building handles failures elegantly</a:t>
            </a:r>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119493299"/>
      </p:ext>
    </p:extLst>
  </p:cSld>
  <p:clrMapOvr>
    <a:masterClrMapping/>
  </p:clrMapOvr>
  <mc:AlternateContent xmlns:mc="http://schemas.openxmlformats.org/markup-compatibility/2006" xmlns:p14="http://schemas.microsoft.com/office/powerpoint/2010/main">
    <mc:Choice Requires="p14">
      <p:transition p14:dur="0" advClick="0" advTm="95279"/>
    </mc:Choice>
    <mc:Fallback xmlns="">
      <p:transition xmlns:p14="http://schemas.microsoft.com/office/powerpoint/2010/main" advClick="0" advTm="9527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External Lookup </a:t>
            </a:r>
            <a:r>
              <a:rPr lang="en-US" dirty="0" smtClean="0"/>
              <a:t>– Applicability</a:t>
            </a:r>
            <a:endParaRPr lang="en-US" dirty="0"/>
          </a:p>
        </p:txBody>
      </p:sp>
      <p:sp>
        <p:nvSpPr>
          <p:cNvPr id="6" name="Text Placeholder 5"/>
          <p:cNvSpPr>
            <a:spLocks noGrp="1"/>
          </p:cNvSpPr>
          <p:nvPr>
            <p:ph type="body" sz="quarter" idx="11"/>
          </p:nvPr>
        </p:nvSpPr>
        <p:spPr/>
        <p:txBody>
          <a:bodyPr/>
          <a:lstStyle/>
          <a:p>
            <a:r>
              <a:rPr lang="en-US" dirty="0" smtClean="0"/>
              <a:t>Stream processing depends on external data</a:t>
            </a:r>
          </a:p>
          <a:p>
            <a:r>
              <a:rPr lang="en-US" dirty="0" smtClean="0"/>
              <a:t>External data is sufficiently large that could not be hold in memory of each task</a:t>
            </a:r>
          </a:p>
          <a:p>
            <a:r>
              <a:rPr lang="en-US" dirty="0" smtClean="0"/>
              <a:t>External data keeps changing</a:t>
            </a:r>
          </a:p>
          <a:p>
            <a:r>
              <a:rPr lang="en-US" dirty="0" smtClean="0"/>
              <a:t>External system has scalability limitations</a:t>
            </a:r>
          </a:p>
          <a:p>
            <a:endParaRPr lang="en-US" dirty="0"/>
          </a:p>
        </p:txBody>
      </p:sp>
    </p:spTree>
    <p:extLst>
      <p:ext uri="{BB962C8B-B14F-4D97-AF65-F5344CB8AC3E}">
        <p14:creationId xmlns:p14="http://schemas.microsoft.com/office/powerpoint/2010/main" val="2190289003"/>
      </p:ext>
    </p:extLst>
  </p:cSld>
  <p:clrMapOvr>
    <a:masterClrMapping/>
  </p:clrMapOvr>
  <mc:AlternateContent xmlns:mc="http://schemas.openxmlformats.org/markup-compatibility/2006" xmlns:p14="http://schemas.microsoft.com/office/powerpoint/2010/main">
    <mc:Choice Requires="p14">
      <p:transition p14:dur="0" advClick="0" advTm="31621"/>
    </mc:Choice>
    <mc:Fallback xmlns="">
      <p:transition xmlns:p14="http://schemas.microsoft.com/office/powerpoint/2010/main" advClick="0" advTm="31621"/>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Responsive Shuffling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1949394"/>
      </p:ext>
    </p:extLst>
  </p:cSld>
  <p:clrMapOvr>
    <a:masterClrMapping/>
  </p:clrMapOvr>
  <mc:AlternateContent xmlns:mc="http://schemas.openxmlformats.org/markup-compatibility/2006" xmlns:p14="http://schemas.microsoft.com/office/powerpoint/2010/main">
    <mc:Choice Requires="p14">
      <p:transition p14:dur="0" advClick="0" advTm="4520"/>
    </mc:Choice>
    <mc:Fallback xmlns="">
      <p:transition xmlns:p14="http://schemas.microsoft.com/office/powerpoint/2010/main" advClick="0" advTm="452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Shuffling - Description</a:t>
            </a:r>
            <a:endParaRPr lang="en-US" dirty="0"/>
          </a:p>
        </p:txBody>
      </p:sp>
      <p:sp>
        <p:nvSpPr>
          <p:cNvPr id="5" name="Text Placeholder 4"/>
          <p:cNvSpPr>
            <a:spLocks noGrp="1"/>
          </p:cNvSpPr>
          <p:nvPr>
            <p:ph type="body" sz="quarter" idx="11"/>
          </p:nvPr>
        </p:nvSpPr>
        <p:spPr/>
        <p:txBody>
          <a:bodyPr anchor="ctr"/>
          <a:lstStyle/>
          <a:p>
            <a:pPr marL="0" indent="0" algn="ctr">
              <a:buNone/>
            </a:pPr>
            <a:r>
              <a:rPr lang="en-US" dirty="0" smtClean="0"/>
              <a:t>Automatically adjust shuffling for better performance and throughput during peaks and varying data skews in streams</a:t>
            </a:r>
            <a:endParaRPr lang="en-US" dirty="0"/>
          </a:p>
        </p:txBody>
      </p:sp>
    </p:spTree>
    <p:extLst>
      <p:ext uri="{BB962C8B-B14F-4D97-AF65-F5344CB8AC3E}">
        <p14:creationId xmlns:p14="http://schemas.microsoft.com/office/powerpoint/2010/main" val="3505133210"/>
      </p:ext>
    </p:extLst>
  </p:cSld>
  <p:clrMapOvr>
    <a:masterClrMapping/>
  </p:clrMapOvr>
  <mc:AlternateContent xmlns:mc="http://schemas.openxmlformats.org/markup-compatibility/2006" xmlns:p14="http://schemas.microsoft.com/office/powerpoint/2010/main">
    <mc:Choice Requires="p14">
      <p:transition p14:dur="0" advClick="0" advTm="112246"/>
    </mc:Choice>
    <mc:Fallback xmlns="">
      <p:transition xmlns:p14="http://schemas.microsoft.com/office/powerpoint/2010/main" advClick="0" advTm="11224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Shuffling - Challenges</a:t>
            </a:r>
            <a:endParaRPr lang="en-US" dirty="0"/>
          </a:p>
        </p:txBody>
      </p:sp>
      <p:sp>
        <p:nvSpPr>
          <p:cNvPr id="5" name="Text Placeholder 4"/>
          <p:cNvSpPr>
            <a:spLocks noGrp="1"/>
          </p:cNvSpPr>
          <p:nvPr>
            <p:ph type="body" sz="quarter" idx="11"/>
          </p:nvPr>
        </p:nvSpPr>
        <p:spPr/>
        <p:txBody>
          <a:bodyPr anchor="t"/>
          <a:lstStyle/>
          <a:p>
            <a:r>
              <a:rPr lang="en-US" dirty="0" smtClean="0"/>
              <a:t>Incoming data stream is unpredictable and can be skewed</a:t>
            </a:r>
          </a:p>
          <a:p>
            <a:r>
              <a:rPr lang="en-US" dirty="0" smtClean="0"/>
              <a:t>Skew can change from time to time</a:t>
            </a:r>
          </a:p>
          <a:p>
            <a:r>
              <a:rPr lang="en-US" dirty="0" smtClean="0"/>
              <a:t>Managing latency and throughput with skews is difficult</a:t>
            </a:r>
          </a:p>
          <a:p>
            <a:r>
              <a:rPr lang="en-US" dirty="0" smtClean="0"/>
              <a:t>Since streams are continuously flowing, restarting topology with new </a:t>
            </a:r>
            <a:r>
              <a:rPr lang="en-US" dirty="0"/>
              <a:t>shuffling </a:t>
            </a:r>
            <a:r>
              <a:rPr lang="en-US" dirty="0" smtClean="0"/>
              <a:t>logic is practically not possible</a:t>
            </a:r>
          </a:p>
        </p:txBody>
      </p:sp>
    </p:spTree>
    <p:extLst>
      <p:ext uri="{BB962C8B-B14F-4D97-AF65-F5344CB8AC3E}">
        <p14:creationId xmlns:p14="http://schemas.microsoft.com/office/powerpoint/2010/main" val="123443748"/>
      </p:ext>
    </p:extLst>
  </p:cSld>
  <p:clrMapOvr>
    <a:masterClrMapping/>
  </p:clrMapOvr>
  <mc:AlternateContent xmlns:mc="http://schemas.openxmlformats.org/markup-compatibility/2006" xmlns:p14="http://schemas.microsoft.com/office/powerpoint/2010/main">
    <mc:Choice Requires="p14">
      <p:transition p14:dur="0" advClick="0" advTm="42000"/>
    </mc:Choice>
    <mc:Fallback xmlns="">
      <p:transition xmlns:p14="http://schemas.microsoft.com/office/powerpoint/2010/main" advClick="0" advTm="4200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Shuffling  – Potential Options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78207715"/>
              </p:ext>
            </p:extLst>
          </p:nvPr>
        </p:nvGraphicFramePr>
        <p:xfrm>
          <a:off x="1276611" y="993371"/>
          <a:ext cx="6395040" cy="2465499"/>
        </p:xfrm>
        <a:graphic>
          <a:graphicData uri="http://schemas.openxmlformats.org/drawingml/2006/table">
            <a:tbl>
              <a:tblPr firstRow="1" bandRow="1">
                <a:tableStyleId>{69CF1AB2-1976-4502-BF36-3FF5EA218861}</a:tableStyleId>
              </a:tblPr>
              <a:tblGrid>
                <a:gridCol w="1598760"/>
                <a:gridCol w="1598760"/>
                <a:gridCol w="1598760"/>
                <a:gridCol w="1598760"/>
              </a:tblGrid>
              <a:tr h="821833">
                <a:tc>
                  <a:txBody>
                    <a:bodyPr/>
                    <a:lstStyle/>
                    <a:p>
                      <a:pPr algn="ctr"/>
                      <a:endParaRPr lang="en-US" dirty="0">
                        <a:solidFill>
                          <a:schemeClr val="bg2"/>
                        </a:solidFill>
                        <a:latin typeface="Gill Sans"/>
                        <a:cs typeface="Gill Sans"/>
                      </a:endParaRPr>
                    </a:p>
                  </a:txBody>
                  <a:tcPr>
                    <a:lnL w="12700" cap="flat" cmpd="sng" algn="ctr">
                      <a:no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2AF6F"/>
                      </a:solidFill>
                      <a:prstDash val="solid"/>
                      <a:round/>
                      <a:headEnd type="none" w="med" len="med"/>
                      <a:tailEnd type="none" w="med" len="med"/>
                    </a:lnB>
                    <a:noFill/>
                  </a:tcPr>
                </a:tc>
                <a:tc>
                  <a:txBody>
                    <a:bodyPr/>
                    <a:lstStyle/>
                    <a:p>
                      <a:pPr algn="ctr"/>
                      <a:r>
                        <a:rPr lang="en-US" b="0" dirty="0" smtClean="0">
                          <a:solidFill>
                            <a:schemeClr val="bg2"/>
                          </a:solidFill>
                          <a:latin typeface="Gill Sans"/>
                          <a:cs typeface="Gill Sans"/>
                        </a:rPr>
                        <a:t>Latency &amp; Throughput</a:t>
                      </a:r>
                      <a:endParaRPr lang="en-US" b="0" dirty="0">
                        <a:solidFill>
                          <a:schemeClr val="bg2"/>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System Reliability</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Uptime</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r>
              <a:tr h="821833">
                <a:tc>
                  <a:txBody>
                    <a:bodyPr/>
                    <a:lstStyle/>
                    <a:p>
                      <a:pPr algn="ctr"/>
                      <a:r>
                        <a:rPr lang="en-US" sz="1400" kern="1200" dirty="0" smtClean="0">
                          <a:solidFill>
                            <a:srgbClr val="FFFFFF"/>
                          </a:solidFill>
                          <a:latin typeface="Gill Sans"/>
                          <a:ea typeface="+mn-ea"/>
                          <a:cs typeface="Gill Sans"/>
                        </a:rPr>
                        <a:t>Static</a:t>
                      </a:r>
                      <a:r>
                        <a:rPr lang="en-US" dirty="0" smtClean="0">
                          <a:solidFill>
                            <a:srgbClr val="FFFFFF"/>
                          </a:solidFill>
                          <a:latin typeface="Gill Sans"/>
                          <a:cs typeface="Gill Sans"/>
                        </a:rPr>
                        <a:t> Shuffle</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r h="821833">
                <a:tc>
                  <a:txBody>
                    <a:bodyPr/>
                    <a:lstStyle/>
                    <a:p>
                      <a:pPr algn="ctr"/>
                      <a:r>
                        <a:rPr lang="en-US" dirty="0" smtClean="0">
                          <a:solidFill>
                            <a:srgbClr val="FFFFFF"/>
                          </a:solidFill>
                          <a:latin typeface="Gill Sans"/>
                          <a:cs typeface="Gill Sans"/>
                        </a:rPr>
                        <a:t>Responsive Shuffle</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bl>
          </a:graphicData>
        </a:graphic>
      </p:graphicFrame>
      <p:grpSp>
        <p:nvGrpSpPr>
          <p:cNvPr id="40" name="Group 39"/>
          <p:cNvGrpSpPr/>
          <p:nvPr/>
        </p:nvGrpSpPr>
        <p:grpSpPr>
          <a:xfrm>
            <a:off x="6609078" y="2849629"/>
            <a:ext cx="389215" cy="389215"/>
            <a:chOff x="8154446" y="2730622"/>
            <a:chExt cx="389215" cy="389215"/>
          </a:xfrm>
        </p:grpSpPr>
        <p:sp>
          <p:nvSpPr>
            <p:cNvPr id="41" name="Oval 40"/>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2" name="Pie 41"/>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3" name="Group 42"/>
          <p:cNvGrpSpPr/>
          <p:nvPr/>
        </p:nvGrpSpPr>
        <p:grpSpPr>
          <a:xfrm>
            <a:off x="6609078" y="1999611"/>
            <a:ext cx="389215" cy="389215"/>
            <a:chOff x="8154446" y="2730622"/>
            <a:chExt cx="389215" cy="389215"/>
          </a:xfrm>
        </p:grpSpPr>
        <p:sp>
          <p:nvSpPr>
            <p:cNvPr id="44" name="Oval 43"/>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5" name="Pie 44"/>
            <p:cNvSpPr/>
            <p:nvPr/>
          </p:nvSpPr>
          <p:spPr>
            <a:xfrm>
              <a:off x="8159567" y="2735773"/>
              <a:ext cx="378973" cy="378913"/>
            </a:xfrm>
            <a:prstGeom prst="pie">
              <a:avLst>
                <a:gd name="adj1" fmla="val 5371265"/>
                <a:gd name="adj2" fmla="val 162073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9" name="Group 48"/>
          <p:cNvGrpSpPr/>
          <p:nvPr/>
        </p:nvGrpSpPr>
        <p:grpSpPr>
          <a:xfrm>
            <a:off x="3409530" y="1999611"/>
            <a:ext cx="389215" cy="389215"/>
            <a:chOff x="8154446" y="2730622"/>
            <a:chExt cx="389215" cy="389215"/>
          </a:xfrm>
        </p:grpSpPr>
        <p:sp>
          <p:nvSpPr>
            <p:cNvPr id="50" name="Oval 49"/>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1" name="Pie 50"/>
            <p:cNvSpPr/>
            <p:nvPr/>
          </p:nvSpPr>
          <p:spPr>
            <a:xfrm>
              <a:off x="8159567" y="2735773"/>
              <a:ext cx="378973" cy="378913"/>
            </a:xfrm>
            <a:prstGeom prst="pie">
              <a:avLst>
                <a:gd name="adj1" fmla="val 5419192"/>
                <a:gd name="adj2" fmla="val 16248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2" name="Group 51"/>
          <p:cNvGrpSpPr/>
          <p:nvPr/>
        </p:nvGrpSpPr>
        <p:grpSpPr>
          <a:xfrm>
            <a:off x="3409530" y="2849629"/>
            <a:ext cx="389215" cy="389215"/>
            <a:chOff x="8154446" y="2730622"/>
            <a:chExt cx="389215" cy="389215"/>
          </a:xfrm>
        </p:grpSpPr>
        <p:sp>
          <p:nvSpPr>
            <p:cNvPr id="53" name="Oval 52"/>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4" name="Pie 53"/>
            <p:cNvSpPr/>
            <p:nvPr/>
          </p:nvSpPr>
          <p:spPr>
            <a:xfrm>
              <a:off x="8159567" y="2735773"/>
              <a:ext cx="378973" cy="378913"/>
            </a:xfrm>
            <a:prstGeom prst="pie">
              <a:avLst>
                <a:gd name="adj1" fmla="val 16270301"/>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5" name="Group 54"/>
          <p:cNvGrpSpPr/>
          <p:nvPr/>
        </p:nvGrpSpPr>
        <p:grpSpPr>
          <a:xfrm>
            <a:off x="5017608" y="2849629"/>
            <a:ext cx="389215" cy="389215"/>
            <a:chOff x="8154446" y="2730622"/>
            <a:chExt cx="389215" cy="389215"/>
          </a:xfrm>
        </p:grpSpPr>
        <p:sp>
          <p:nvSpPr>
            <p:cNvPr id="56" name="Oval 55"/>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7" name="Pie 56"/>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1" name="Group 60"/>
          <p:cNvGrpSpPr/>
          <p:nvPr/>
        </p:nvGrpSpPr>
        <p:grpSpPr>
          <a:xfrm>
            <a:off x="5017608" y="1999611"/>
            <a:ext cx="389215" cy="389215"/>
            <a:chOff x="8154446" y="2730622"/>
            <a:chExt cx="389215" cy="389215"/>
          </a:xfrm>
        </p:grpSpPr>
        <p:sp>
          <p:nvSpPr>
            <p:cNvPr id="62" name="Oval 61"/>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3" name="Pie 62"/>
            <p:cNvSpPr/>
            <p:nvPr/>
          </p:nvSpPr>
          <p:spPr>
            <a:xfrm>
              <a:off x="8159567" y="2735773"/>
              <a:ext cx="378973" cy="378913"/>
            </a:xfrm>
            <a:prstGeom prst="pie">
              <a:avLst>
                <a:gd name="adj1" fmla="val 10822869"/>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Tree>
    <p:extLst>
      <p:ext uri="{BB962C8B-B14F-4D97-AF65-F5344CB8AC3E}">
        <p14:creationId xmlns:p14="http://schemas.microsoft.com/office/powerpoint/2010/main" val="3942668651"/>
      </p:ext>
    </p:extLst>
  </p:cSld>
  <p:clrMapOvr>
    <a:masterClrMapping/>
  </p:clrMapOvr>
  <mc:AlternateContent xmlns:mc="http://schemas.openxmlformats.org/markup-compatibility/2006" xmlns:p14="http://schemas.microsoft.com/office/powerpoint/2010/main">
    <mc:Choice Requires="p14">
      <p:transition p14:dur="0" advClick="0" advTm="87887"/>
    </mc:Choice>
    <mc:Fallback xmlns="">
      <p:transition xmlns:p14="http://schemas.microsoft.com/office/powerpoint/2010/main" advClick="0" advTm="87887"/>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t>
            </a:r>
            <a:r>
              <a:rPr lang="en-US" dirty="0" smtClean="0"/>
              <a:t>Lookup - A Reference Use Case</a:t>
            </a:r>
            <a:endParaRPr lang="en-US" dirty="0"/>
          </a:p>
        </p:txBody>
      </p:sp>
      <p:sp>
        <p:nvSpPr>
          <p:cNvPr id="3" name="Content Placeholder 2"/>
          <p:cNvSpPr>
            <a:spLocks noGrp="1"/>
          </p:cNvSpPr>
          <p:nvPr>
            <p:ph type="body" sz="quarter" idx="11"/>
          </p:nvPr>
        </p:nvSpPr>
        <p:spPr/>
        <p:txBody>
          <a:bodyPr>
            <a:normAutofit/>
          </a:bodyPr>
          <a:lstStyle/>
          <a:p>
            <a:r>
              <a:rPr lang="en-US" dirty="0" smtClean="0"/>
              <a:t>Optimized HBase Inserts</a:t>
            </a:r>
          </a:p>
          <a:p>
            <a:pPr lvl="1"/>
            <a:r>
              <a:rPr lang="en-US" dirty="0" smtClean="0"/>
              <a:t>Event data is stored in HBase after storm processing</a:t>
            </a:r>
          </a:p>
          <a:p>
            <a:pPr lvl="1"/>
            <a:r>
              <a:rPr lang="en-US" dirty="0"/>
              <a:t>Group events </a:t>
            </a:r>
            <a:r>
              <a:rPr lang="en-US" dirty="0" smtClean="0"/>
              <a:t>such that </a:t>
            </a:r>
            <a:r>
              <a:rPr lang="en-US" dirty="0"/>
              <a:t>a bolts can insert more events in HBase with less trips to region servers</a:t>
            </a:r>
          </a:p>
          <a:p>
            <a:pPr lvl="1"/>
            <a:r>
              <a:rPr lang="en-US" dirty="0" smtClean="0"/>
              <a:t>Over period of time HBase regions can split/merge</a:t>
            </a:r>
          </a:p>
          <a:p>
            <a:pPr lvl="1"/>
            <a:r>
              <a:rPr lang="en-US" dirty="0" smtClean="0"/>
              <a:t>Automatically adjust the event grouping as HBase region layout changes over period of time</a:t>
            </a:r>
          </a:p>
        </p:txBody>
      </p:sp>
      <p:sp>
        <p:nvSpPr>
          <p:cNvPr id="6" name="Slide Number Placeholder 4"/>
          <p:cNvSpPr>
            <a:spLocks noGrp="1"/>
          </p:cNvSpPr>
          <p:nvPr/>
        </p:nvSpPr>
        <p:spPr>
          <a:xfrm>
            <a:off x="6553201" y="4869657"/>
            <a:ext cx="2133600" cy="273844"/>
          </a:xfrm>
          <a:prstGeom prst="rect">
            <a:avLst/>
          </a:prstGeom>
        </p:spPr>
        <p:txBody>
          <a:bodyPr vert="horz" lIns="68589" tIns="34295" rIns="68589" bIns="34295" rtlCol="0" anchor="ctr"/>
          <a:lstStyle>
            <a:defPPr>
              <a:defRPr lang="en-US"/>
            </a:defPPr>
            <a:lvl1pPr algn="r" defTabSz="457200" rtl="0" fontAlgn="auto">
              <a:spcBef>
                <a:spcPts val="0"/>
              </a:spcBef>
              <a:spcAft>
                <a:spcPts val="0"/>
              </a:spcAft>
              <a:defRPr sz="800" kern="1200" dirty="0" smtClean="0">
                <a:solidFill>
                  <a:schemeClr val="tx1"/>
                </a:solidFill>
                <a:latin typeface="Gill Sans"/>
                <a:ea typeface="+mn-ea"/>
                <a:cs typeface="Gill San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r>
              <a:rPr lang="en-US" dirty="0">
                <a:solidFill>
                  <a:prstClr val="black"/>
                </a:solidFill>
              </a:rPr>
              <a:t>Page </a:t>
            </a:r>
            <a:fld id="{55195364-CB26-204E-9D19-22CA26A13F79}"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91195410"/>
      </p:ext>
    </p:extLst>
  </p:cSld>
  <p:clrMapOvr>
    <a:masterClrMapping/>
  </p:clrMapOvr>
  <mc:AlternateContent xmlns:mc="http://schemas.openxmlformats.org/markup-compatibility/2006" xmlns:p14="http://schemas.microsoft.com/office/powerpoint/2010/main">
    <mc:Choice Requires="p14">
      <p:transition p14:dur="0" advClick="0" advTm="90735"/>
    </mc:Choice>
    <mc:Fallback xmlns="">
      <p:transition xmlns:p14="http://schemas.microsoft.com/office/powerpoint/2010/main" advClick="0" advTm="90735"/>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HBase writes w/o responsive shuffling</a:t>
            </a:r>
            <a:endParaRPr lang="en-US" dirty="0"/>
          </a:p>
        </p:txBody>
      </p:sp>
      <p:sp>
        <p:nvSpPr>
          <p:cNvPr id="84" name="Rounded Rectangle 83"/>
          <p:cNvSpPr/>
          <p:nvPr/>
        </p:nvSpPr>
        <p:spPr>
          <a:xfrm>
            <a:off x="3619405" y="2059748"/>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2</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cxnSp>
        <p:nvCxnSpPr>
          <p:cNvPr id="85" name="Straight Arrow Connector 84"/>
          <p:cNvCxnSpPr>
            <a:stCxn id="84" idx="3"/>
            <a:endCxn id="89" idx="1"/>
          </p:cNvCxnSpPr>
          <p:nvPr/>
        </p:nvCxnSpPr>
        <p:spPr>
          <a:xfrm>
            <a:off x="5221130" y="2446137"/>
            <a:ext cx="1027317" cy="0"/>
          </a:xfrm>
          <a:prstGeom prst="straightConnector1">
            <a:avLst/>
          </a:prstGeom>
          <a:noFill/>
          <a:ln w="25400" cap="flat" cmpd="sng" algn="ctr">
            <a:solidFill>
              <a:srgbClr val="8064A2"/>
            </a:solidFill>
            <a:prstDash val="solid"/>
            <a:tailEnd type="arrow"/>
          </a:ln>
          <a:effectLst/>
        </p:spPr>
      </p:cxnSp>
      <p:sp>
        <p:nvSpPr>
          <p:cNvPr id="86" name="Rounded Rectangle 85"/>
          <p:cNvSpPr/>
          <p:nvPr/>
        </p:nvSpPr>
        <p:spPr>
          <a:xfrm>
            <a:off x="3619405" y="1096386"/>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1</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7" name="Rounded Rectangle 86"/>
          <p:cNvSpPr/>
          <p:nvPr/>
        </p:nvSpPr>
        <p:spPr>
          <a:xfrm>
            <a:off x="3619405" y="3023108"/>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3</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8" name="Rounded Rectangle 87"/>
          <p:cNvSpPr/>
          <p:nvPr/>
        </p:nvSpPr>
        <p:spPr>
          <a:xfrm>
            <a:off x="6248447" y="1096386"/>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1</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9" name="Rounded Rectangle 88"/>
          <p:cNvSpPr/>
          <p:nvPr/>
        </p:nvSpPr>
        <p:spPr>
          <a:xfrm>
            <a:off x="6248447" y="2059748"/>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2</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90" name="Rounded Rectangle 89"/>
          <p:cNvSpPr/>
          <p:nvPr/>
        </p:nvSpPr>
        <p:spPr>
          <a:xfrm>
            <a:off x="6248447" y="3023108"/>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3</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cxnSp>
        <p:nvCxnSpPr>
          <p:cNvPr id="93" name="Straight Arrow Connector 92"/>
          <p:cNvCxnSpPr>
            <a:stCxn id="86" idx="3"/>
            <a:endCxn id="88" idx="1"/>
          </p:cNvCxnSpPr>
          <p:nvPr/>
        </p:nvCxnSpPr>
        <p:spPr>
          <a:xfrm>
            <a:off x="5221130" y="1482775"/>
            <a:ext cx="1027317" cy="0"/>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98" name="Straight Arrow Connector 97"/>
          <p:cNvCxnSpPr>
            <a:stCxn id="87" idx="3"/>
            <a:endCxn id="90" idx="1"/>
          </p:cNvCxnSpPr>
          <p:nvPr/>
        </p:nvCxnSpPr>
        <p:spPr>
          <a:xfrm>
            <a:off x="5221130" y="3409497"/>
            <a:ext cx="1027317" cy="0"/>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
        <p:nvSpPr>
          <p:cNvPr id="112" name="TextBox 111"/>
          <p:cNvSpPr txBox="1"/>
          <p:nvPr/>
        </p:nvSpPr>
        <p:spPr>
          <a:xfrm>
            <a:off x="3924335" y="3846539"/>
            <a:ext cx="929000" cy="480060"/>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3</a:t>
            </a:r>
            <a:r>
              <a:rPr lang="en-US" dirty="0" smtClean="0">
                <a:solidFill>
                  <a:schemeClr val="tx1">
                    <a:lumMod val="65000"/>
                    <a:lumOff val="35000"/>
                  </a:schemeClr>
                </a:solidFill>
                <a:latin typeface="Gill Sans"/>
                <a:cs typeface="Gill Sans"/>
              </a:rPr>
              <a:t>00 </a:t>
            </a:r>
            <a:r>
              <a:rPr lang="en-US" dirty="0">
                <a:solidFill>
                  <a:schemeClr val="tx1">
                    <a:lumMod val="65000"/>
                    <a:lumOff val="35000"/>
                  </a:schemeClr>
                </a:solidFill>
                <a:latin typeface="Gill Sans"/>
                <a:cs typeface="Gill Sans"/>
              </a:rPr>
              <a:t>events sent</a:t>
            </a:r>
          </a:p>
        </p:txBody>
      </p:sp>
      <p:sp>
        <p:nvSpPr>
          <p:cNvPr id="113" name="TextBox 112"/>
          <p:cNvSpPr txBox="1"/>
          <p:nvPr/>
        </p:nvSpPr>
        <p:spPr>
          <a:xfrm>
            <a:off x="6667174" y="3841462"/>
            <a:ext cx="929000" cy="480060"/>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3</a:t>
            </a:r>
            <a:r>
              <a:rPr lang="en-US" dirty="0" smtClean="0">
                <a:solidFill>
                  <a:schemeClr val="tx1">
                    <a:lumMod val="65000"/>
                    <a:lumOff val="35000"/>
                  </a:schemeClr>
                </a:solidFill>
                <a:latin typeface="Gill Sans"/>
                <a:cs typeface="Gill Sans"/>
              </a:rPr>
              <a:t>00 </a:t>
            </a:r>
            <a:r>
              <a:rPr lang="en-US" dirty="0">
                <a:solidFill>
                  <a:schemeClr val="tx1">
                    <a:lumMod val="65000"/>
                    <a:lumOff val="35000"/>
                  </a:schemeClr>
                </a:solidFill>
                <a:latin typeface="Gill Sans"/>
                <a:cs typeface="Gill Sans"/>
              </a:rPr>
              <a:t>events received</a:t>
            </a:r>
          </a:p>
        </p:txBody>
      </p:sp>
      <p:sp>
        <p:nvSpPr>
          <p:cNvPr id="114" name="TextBox 113"/>
          <p:cNvSpPr txBox="1"/>
          <p:nvPr/>
        </p:nvSpPr>
        <p:spPr>
          <a:xfrm>
            <a:off x="5170655" y="3846539"/>
            <a:ext cx="929000" cy="480060"/>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9</a:t>
            </a:r>
            <a:r>
              <a:rPr lang="en-US" dirty="0" smtClean="0">
                <a:solidFill>
                  <a:schemeClr val="tx1">
                    <a:lumMod val="65000"/>
                    <a:lumOff val="35000"/>
                  </a:schemeClr>
                </a:solidFill>
                <a:latin typeface="Gill Sans"/>
                <a:cs typeface="Gill Sans"/>
              </a:rPr>
              <a:t> </a:t>
            </a:r>
            <a:r>
              <a:rPr lang="en-US" dirty="0">
                <a:solidFill>
                  <a:schemeClr val="tx1">
                    <a:lumMod val="65000"/>
                    <a:lumOff val="35000"/>
                  </a:schemeClr>
                </a:solidFill>
                <a:latin typeface="Gill Sans"/>
                <a:cs typeface="Gill Sans"/>
              </a:rPr>
              <a:t>trips to region servers</a:t>
            </a:r>
          </a:p>
        </p:txBody>
      </p:sp>
      <p:cxnSp>
        <p:nvCxnSpPr>
          <p:cNvPr id="124" name="Straight Arrow Connector 123"/>
          <p:cNvCxnSpPr>
            <a:stCxn id="123" idx="3"/>
            <a:endCxn id="84" idx="1"/>
          </p:cNvCxnSpPr>
          <p:nvPr/>
        </p:nvCxnSpPr>
        <p:spPr>
          <a:xfrm flipV="1">
            <a:off x="2350442" y="2446137"/>
            <a:ext cx="1268963" cy="664"/>
          </a:xfrm>
          <a:prstGeom prst="straightConnector1">
            <a:avLst/>
          </a:prstGeom>
          <a:noFill/>
          <a:ln w="25400" cap="flat" cmpd="sng" algn="ctr">
            <a:solidFill>
              <a:srgbClr val="8064A2"/>
            </a:solidFill>
            <a:prstDash val="solid"/>
            <a:tailEnd type="arrow"/>
          </a:ln>
          <a:effectLst/>
        </p:spPr>
      </p:cxnSp>
      <p:cxnSp>
        <p:nvCxnSpPr>
          <p:cNvPr id="127" name="Straight Arrow Connector 126"/>
          <p:cNvCxnSpPr>
            <a:stCxn id="125" idx="3"/>
            <a:endCxn id="86" idx="1"/>
          </p:cNvCxnSpPr>
          <p:nvPr/>
        </p:nvCxnSpPr>
        <p:spPr>
          <a:xfrm flipV="1">
            <a:off x="2350442" y="1482775"/>
            <a:ext cx="1268963" cy="665"/>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28" name="Straight Arrow Connector 127"/>
          <p:cNvCxnSpPr>
            <a:stCxn id="126" idx="3"/>
            <a:endCxn id="87" idx="1"/>
          </p:cNvCxnSpPr>
          <p:nvPr/>
        </p:nvCxnSpPr>
        <p:spPr>
          <a:xfrm flipV="1">
            <a:off x="2350442" y="3409497"/>
            <a:ext cx="1268963" cy="665"/>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
        <p:nvSpPr>
          <p:cNvPr id="143" name="TextBox 142"/>
          <p:cNvSpPr txBox="1"/>
          <p:nvPr/>
        </p:nvSpPr>
        <p:spPr>
          <a:xfrm>
            <a:off x="1141680" y="3846539"/>
            <a:ext cx="929000" cy="480060"/>
          </a:xfrm>
          <a:prstGeom prst="rect">
            <a:avLst/>
          </a:prstGeom>
        </p:spPr>
        <p:txBody>
          <a:bodyPr vert="horz" wrap="square" lIns="68589" tIns="68589" rIns="68589" bIns="68589" rtlCol="0" anchor="t">
            <a:noAutofit/>
          </a:bodyPr>
          <a:lstStyle/>
          <a:p>
            <a:pPr algn="ctr"/>
            <a:r>
              <a:rPr lang="en-US" dirty="0" smtClean="0">
                <a:solidFill>
                  <a:schemeClr val="tx1">
                    <a:lumMod val="65000"/>
                    <a:lumOff val="35000"/>
                  </a:schemeClr>
                </a:solidFill>
                <a:latin typeface="Gill Sans"/>
                <a:cs typeface="Gill Sans"/>
              </a:rPr>
              <a:t>300 </a:t>
            </a:r>
            <a:r>
              <a:rPr lang="en-US" dirty="0">
                <a:solidFill>
                  <a:schemeClr val="tx1">
                    <a:lumMod val="65000"/>
                    <a:lumOff val="35000"/>
                  </a:schemeClr>
                </a:solidFill>
                <a:latin typeface="Gill Sans"/>
                <a:cs typeface="Gill Sans"/>
              </a:rPr>
              <a:t>events sent</a:t>
            </a:r>
          </a:p>
        </p:txBody>
      </p:sp>
      <p:sp>
        <p:nvSpPr>
          <p:cNvPr id="125" name="Rounded Rectangle 124"/>
          <p:cNvSpPr/>
          <p:nvPr/>
        </p:nvSpPr>
        <p:spPr>
          <a:xfrm>
            <a:off x="721552" y="1097051"/>
            <a:ext cx="162889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1</a:t>
            </a:r>
          </a:p>
          <a:p>
            <a:pPr algn="ctr" defTabSz="1273769"/>
            <a:r>
              <a:rPr lang="en-US" kern="0" dirty="0">
                <a:solidFill>
                  <a:schemeClr val="accent5">
                    <a:lumMod val="75000"/>
                  </a:schemeClr>
                </a:solidFill>
                <a:latin typeface="Gill Sans"/>
                <a:cs typeface="Gill Sans"/>
              </a:rPr>
              <a:t>(100 events)</a:t>
            </a:r>
          </a:p>
        </p:txBody>
      </p:sp>
      <p:sp>
        <p:nvSpPr>
          <p:cNvPr id="123" name="Rounded Rectangle 122"/>
          <p:cNvSpPr/>
          <p:nvPr/>
        </p:nvSpPr>
        <p:spPr>
          <a:xfrm>
            <a:off x="721552" y="2060412"/>
            <a:ext cx="162889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2</a:t>
            </a:r>
          </a:p>
          <a:p>
            <a:pPr algn="ctr" defTabSz="1273769"/>
            <a:r>
              <a:rPr lang="en-US" kern="0" dirty="0">
                <a:solidFill>
                  <a:schemeClr val="accent5">
                    <a:lumMod val="75000"/>
                  </a:schemeClr>
                </a:solidFill>
                <a:latin typeface="Gill Sans"/>
                <a:cs typeface="Gill Sans"/>
              </a:rPr>
              <a:t>(100 events)</a:t>
            </a:r>
          </a:p>
        </p:txBody>
      </p:sp>
      <p:sp>
        <p:nvSpPr>
          <p:cNvPr id="126" name="Rounded Rectangle 125"/>
          <p:cNvSpPr/>
          <p:nvPr/>
        </p:nvSpPr>
        <p:spPr>
          <a:xfrm>
            <a:off x="721552" y="3023773"/>
            <a:ext cx="162889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3</a:t>
            </a:r>
          </a:p>
          <a:p>
            <a:pPr algn="ctr" defTabSz="1273769"/>
            <a:r>
              <a:rPr lang="en-US" kern="0" dirty="0">
                <a:solidFill>
                  <a:schemeClr val="accent5">
                    <a:lumMod val="75000"/>
                  </a:schemeClr>
                </a:solidFill>
                <a:latin typeface="Gill Sans"/>
                <a:cs typeface="Gill Sans"/>
              </a:rPr>
              <a:t>(100 events)</a:t>
            </a:r>
          </a:p>
        </p:txBody>
      </p:sp>
      <p:cxnSp>
        <p:nvCxnSpPr>
          <p:cNvPr id="160" name="Straight Arrow Connector 159"/>
          <p:cNvCxnSpPr>
            <a:stCxn id="125" idx="3"/>
            <a:endCxn id="84" idx="1"/>
          </p:cNvCxnSpPr>
          <p:nvPr/>
        </p:nvCxnSpPr>
        <p:spPr>
          <a:xfrm>
            <a:off x="2350442" y="1483440"/>
            <a:ext cx="1268963" cy="962697"/>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63" name="Straight Arrow Connector 162"/>
          <p:cNvCxnSpPr>
            <a:stCxn id="125" idx="3"/>
            <a:endCxn id="87" idx="1"/>
          </p:cNvCxnSpPr>
          <p:nvPr/>
        </p:nvCxnSpPr>
        <p:spPr>
          <a:xfrm>
            <a:off x="2350442" y="1483440"/>
            <a:ext cx="1268963" cy="1926057"/>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69" name="Straight Arrow Connector 168"/>
          <p:cNvCxnSpPr>
            <a:stCxn id="123" idx="3"/>
            <a:endCxn id="86" idx="1"/>
          </p:cNvCxnSpPr>
          <p:nvPr/>
        </p:nvCxnSpPr>
        <p:spPr>
          <a:xfrm flipV="1">
            <a:off x="2350442" y="1482775"/>
            <a:ext cx="1268963" cy="964026"/>
          </a:xfrm>
          <a:prstGeom prst="straightConnector1">
            <a:avLst/>
          </a:prstGeom>
          <a:noFill/>
          <a:ln w="25400" cap="flat" cmpd="sng" algn="ctr">
            <a:solidFill>
              <a:srgbClr val="8064A2"/>
            </a:solidFill>
            <a:prstDash val="solid"/>
            <a:tailEnd type="arrow"/>
          </a:ln>
          <a:effectLst/>
        </p:spPr>
      </p:cxnSp>
      <p:cxnSp>
        <p:nvCxnSpPr>
          <p:cNvPr id="172" name="Straight Arrow Connector 171"/>
          <p:cNvCxnSpPr>
            <a:stCxn id="123" idx="3"/>
            <a:endCxn id="87" idx="1"/>
          </p:cNvCxnSpPr>
          <p:nvPr/>
        </p:nvCxnSpPr>
        <p:spPr>
          <a:xfrm>
            <a:off x="2350442" y="2446801"/>
            <a:ext cx="1268963" cy="962696"/>
          </a:xfrm>
          <a:prstGeom prst="straightConnector1">
            <a:avLst/>
          </a:prstGeom>
          <a:noFill/>
          <a:ln w="25400" cap="flat" cmpd="sng" algn="ctr">
            <a:solidFill>
              <a:srgbClr val="8064A2"/>
            </a:solidFill>
            <a:prstDash val="solid"/>
            <a:tailEnd type="arrow"/>
          </a:ln>
          <a:effectLst/>
        </p:spPr>
      </p:cxnSp>
      <p:cxnSp>
        <p:nvCxnSpPr>
          <p:cNvPr id="182" name="Straight Arrow Connector 181"/>
          <p:cNvCxnSpPr>
            <a:stCxn id="126" idx="3"/>
            <a:endCxn id="84" idx="1"/>
          </p:cNvCxnSpPr>
          <p:nvPr/>
        </p:nvCxnSpPr>
        <p:spPr>
          <a:xfrm flipV="1">
            <a:off x="2350442" y="2446137"/>
            <a:ext cx="1268963" cy="964025"/>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186" name="Straight Arrow Connector 185"/>
          <p:cNvCxnSpPr>
            <a:stCxn id="126" idx="3"/>
            <a:endCxn id="86" idx="1"/>
          </p:cNvCxnSpPr>
          <p:nvPr/>
        </p:nvCxnSpPr>
        <p:spPr>
          <a:xfrm flipV="1">
            <a:off x="2350442" y="1482775"/>
            <a:ext cx="1268963" cy="1927387"/>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a:stCxn id="86" idx="3"/>
            <a:endCxn id="89" idx="1"/>
          </p:cNvCxnSpPr>
          <p:nvPr/>
        </p:nvCxnSpPr>
        <p:spPr>
          <a:xfrm>
            <a:off x="5221130" y="1482775"/>
            <a:ext cx="1027317" cy="963362"/>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71" name="Straight Arrow Connector 70"/>
          <p:cNvCxnSpPr>
            <a:stCxn id="86" idx="3"/>
            <a:endCxn id="90" idx="1"/>
          </p:cNvCxnSpPr>
          <p:nvPr/>
        </p:nvCxnSpPr>
        <p:spPr>
          <a:xfrm>
            <a:off x="5221130" y="1482775"/>
            <a:ext cx="1027317" cy="1926722"/>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74" name="Straight Arrow Connector 73"/>
          <p:cNvCxnSpPr>
            <a:stCxn id="84" idx="3"/>
            <a:endCxn id="88" idx="1"/>
          </p:cNvCxnSpPr>
          <p:nvPr/>
        </p:nvCxnSpPr>
        <p:spPr>
          <a:xfrm flipV="1">
            <a:off x="5221130" y="1482775"/>
            <a:ext cx="1027317" cy="963362"/>
          </a:xfrm>
          <a:prstGeom prst="straightConnector1">
            <a:avLst/>
          </a:prstGeom>
          <a:noFill/>
          <a:ln w="25400" cap="flat" cmpd="sng" algn="ctr">
            <a:solidFill>
              <a:srgbClr val="8064A2"/>
            </a:solidFill>
            <a:prstDash val="solid"/>
            <a:tailEnd type="arrow"/>
          </a:ln>
          <a:effectLst/>
        </p:spPr>
      </p:cxnSp>
      <p:cxnSp>
        <p:nvCxnSpPr>
          <p:cNvPr id="77" name="Straight Arrow Connector 76"/>
          <p:cNvCxnSpPr>
            <a:stCxn id="84" idx="3"/>
            <a:endCxn id="90" idx="1"/>
          </p:cNvCxnSpPr>
          <p:nvPr/>
        </p:nvCxnSpPr>
        <p:spPr>
          <a:xfrm>
            <a:off x="5221130" y="2446137"/>
            <a:ext cx="1027317" cy="963360"/>
          </a:xfrm>
          <a:prstGeom prst="straightConnector1">
            <a:avLst/>
          </a:prstGeom>
          <a:noFill/>
          <a:ln w="25400" cap="flat" cmpd="sng" algn="ctr">
            <a:solidFill>
              <a:srgbClr val="8064A2"/>
            </a:solidFill>
            <a:prstDash val="solid"/>
            <a:tailEnd type="arrow"/>
          </a:ln>
          <a:effectLst/>
        </p:spPr>
      </p:cxnSp>
      <p:cxnSp>
        <p:nvCxnSpPr>
          <p:cNvPr id="80" name="Straight Arrow Connector 79"/>
          <p:cNvCxnSpPr>
            <a:stCxn id="87" idx="3"/>
            <a:endCxn id="88" idx="1"/>
          </p:cNvCxnSpPr>
          <p:nvPr/>
        </p:nvCxnSpPr>
        <p:spPr>
          <a:xfrm flipV="1">
            <a:off x="5221130" y="1482775"/>
            <a:ext cx="1027317" cy="1926722"/>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87" idx="3"/>
            <a:endCxn id="89" idx="1"/>
          </p:cNvCxnSpPr>
          <p:nvPr/>
        </p:nvCxnSpPr>
        <p:spPr>
          <a:xfrm flipV="1">
            <a:off x="5221130" y="2446137"/>
            <a:ext cx="1027317" cy="963360"/>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8574277"/>
      </p:ext>
    </p:extLst>
  </p:cSld>
  <p:clrMapOvr>
    <a:masterClrMapping/>
  </p:clrMapOvr>
  <mc:AlternateContent xmlns:mc="http://schemas.openxmlformats.org/markup-compatibility/2006" xmlns:p14="http://schemas.microsoft.com/office/powerpoint/2010/main">
    <mc:Choice Requires="p14">
      <p:transition p14:dur="0" advClick="0" advTm="42922"/>
    </mc:Choice>
    <mc:Fallback xmlns="">
      <p:transition xmlns:p14="http://schemas.microsoft.com/office/powerpoint/2010/main" advClick="0" advTm="42922"/>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 Shuffling - Design</a:t>
            </a:r>
            <a:endParaRPr lang="en-US" dirty="0"/>
          </a:p>
        </p:txBody>
      </p:sp>
      <p:pic>
        <p:nvPicPr>
          <p:cNvPr id="5" name="Picture 4"/>
          <p:cNvPicPr>
            <a:picLocks noChangeAspect="1"/>
          </p:cNvPicPr>
          <p:nvPr/>
        </p:nvPicPr>
        <p:blipFill>
          <a:blip r:embed="rId2"/>
          <a:stretch>
            <a:fillRect/>
          </a:stretch>
        </p:blipFill>
        <p:spPr>
          <a:xfrm>
            <a:off x="1340739" y="1284112"/>
            <a:ext cx="6856406" cy="2645833"/>
          </a:xfrm>
          <a:prstGeom prst="rect">
            <a:avLst/>
          </a:prstGeom>
        </p:spPr>
      </p:pic>
    </p:spTree>
    <p:extLst>
      <p:ext uri="{BB962C8B-B14F-4D97-AF65-F5344CB8AC3E}">
        <p14:creationId xmlns:p14="http://schemas.microsoft.com/office/powerpoint/2010/main" val="3232355466"/>
      </p:ext>
    </p:extLst>
  </p:cSld>
  <p:clrMapOvr>
    <a:masterClrMapping/>
  </p:clrMapOvr>
  <mc:AlternateContent xmlns:mc="http://schemas.openxmlformats.org/markup-compatibility/2006" xmlns:p14="http://schemas.microsoft.com/office/powerpoint/2010/main">
    <mc:Choice Requires="p14">
      <p:transition p14:dur="0" advClick="0" advTm="44516"/>
    </mc:Choice>
    <mc:Fallback xmlns="">
      <p:transition xmlns:p14="http://schemas.microsoft.com/office/powerpoint/2010/main" advClick="0" advTm="44516"/>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HBase writes with responsive shuffling</a:t>
            </a:r>
            <a:endParaRPr lang="en-US" dirty="0"/>
          </a:p>
        </p:txBody>
      </p:sp>
      <p:sp>
        <p:nvSpPr>
          <p:cNvPr id="84" name="Rounded Rectangle 83"/>
          <p:cNvSpPr/>
          <p:nvPr/>
        </p:nvSpPr>
        <p:spPr>
          <a:xfrm>
            <a:off x="4732297" y="2059748"/>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2</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cxnSp>
        <p:nvCxnSpPr>
          <p:cNvPr id="85" name="Straight Arrow Connector 84"/>
          <p:cNvCxnSpPr>
            <a:stCxn id="84" idx="3"/>
            <a:endCxn id="89" idx="1"/>
          </p:cNvCxnSpPr>
          <p:nvPr/>
        </p:nvCxnSpPr>
        <p:spPr>
          <a:xfrm>
            <a:off x="6334022" y="2446137"/>
            <a:ext cx="745097" cy="0"/>
          </a:xfrm>
          <a:prstGeom prst="straightConnector1">
            <a:avLst/>
          </a:prstGeom>
          <a:noFill/>
          <a:ln w="25400" cap="flat" cmpd="sng" algn="ctr">
            <a:solidFill>
              <a:srgbClr val="8064A2"/>
            </a:solidFill>
            <a:prstDash val="solid"/>
            <a:tailEnd type="arrow"/>
          </a:ln>
          <a:effectLst/>
        </p:spPr>
      </p:cxnSp>
      <p:sp>
        <p:nvSpPr>
          <p:cNvPr id="86" name="Rounded Rectangle 85"/>
          <p:cNvSpPr/>
          <p:nvPr/>
        </p:nvSpPr>
        <p:spPr>
          <a:xfrm>
            <a:off x="4732297" y="1096386"/>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1</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7" name="Rounded Rectangle 86"/>
          <p:cNvSpPr/>
          <p:nvPr/>
        </p:nvSpPr>
        <p:spPr>
          <a:xfrm>
            <a:off x="4732297" y="3023108"/>
            <a:ext cx="1601725" cy="772777"/>
          </a:xfrm>
          <a:prstGeom prst="roundRect">
            <a:avLst>
              <a:gd name="adj" fmla="val 5758"/>
            </a:avLst>
          </a:prstGeom>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algn="ctr" defTabSz="1273769"/>
            <a:r>
              <a:rPr lang="en-US" kern="0" dirty="0">
                <a:solidFill>
                  <a:schemeClr val="bg2"/>
                </a:solidFill>
                <a:latin typeface="Gill Sans"/>
                <a:cs typeface="Gill Sans"/>
              </a:rPr>
              <a:t>HBase Bolt</a:t>
            </a:r>
          </a:p>
          <a:p>
            <a:pPr algn="ctr" defTabSz="1273769"/>
            <a:r>
              <a:rPr lang="en-US" kern="0" dirty="0">
                <a:solidFill>
                  <a:schemeClr val="bg2"/>
                </a:solidFill>
                <a:latin typeface="Gill Sans"/>
                <a:cs typeface="Gill Sans"/>
              </a:rPr>
              <a:t>Instance 3</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8" name="Rounded Rectangle 87"/>
          <p:cNvSpPr/>
          <p:nvPr/>
        </p:nvSpPr>
        <p:spPr>
          <a:xfrm>
            <a:off x="7079119" y="1096386"/>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1</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89" name="Rounded Rectangle 88"/>
          <p:cNvSpPr/>
          <p:nvPr/>
        </p:nvSpPr>
        <p:spPr>
          <a:xfrm>
            <a:off x="7079119" y="2059748"/>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2</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sp>
        <p:nvSpPr>
          <p:cNvPr id="90" name="Rounded Rectangle 89"/>
          <p:cNvSpPr/>
          <p:nvPr/>
        </p:nvSpPr>
        <p:spPr>
          <a:xfrm>
            <a:off x="7079119" y="3023108"/>
            <a:ext cx="1601725" cy="772777"/>
          </a:xfrm>
          <a:prstGeom prst="roundRect">
            <a:avLst>
              <a:gd name="adj" fmla="val 5758"/>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b">
            <a:normAutofit/>
          </a:bodyPr>
          <a:lstStyle/>
          <a:p>
            <a:pPr algn="ctr" defTabSz="1273769"/>
            <a:r>
              <a:rPr lang="en-US" kern="0" dirty="0">
                <a:solidFill>
                  <a:schemeClr val="bg2"/>
                </a:solidFill>
                <a:latin typeface="Gill Sans"/>
                <a:cs typeface="Gill Sans"/>
              </a:rPr>
              <a:t>Region Server</a:t>
            </a:r>
          </a:p>
          <a:p>
            <a:pPr algn="ctr" defTabSz="1273769"/>
            <a:r>
              <a:rPr lang="en-US" kern="0" dirty="0">
                <a:solidFill>
                  <a:schemeClr val="bg2"/>
                </a:solidFill>
                <a:latin typeface="Gill Sans"/>
                <a:cs typeface="Gill Sans"/>
              </a:rPr>
              <a:t>Instance 3</a:t>
            </a:r>
          </a:p>
          <a:p>
            <a:pPr algn="ctr" defTabSz="1273769"/>
            <a:r>
              <a:rPr lang="en-US" kern="0" dirty="0" smtClean="0">
                <a:solidFill>
                  <a:schemeClr val="bg2"/>
                </a:solidFill>
                <a:latin typeface="Gill Sans"/>
                <a:cs typeface="Gill Sans"/>
              </a:rPr>
              <a:t>(100 events)</a:t>
            </a:r>
            <a:endParaRPr lang="en-US" kern="0" dirty="0">
              <a:solidFill>
                <a:schemeClr val="bg2"/>
              </a:solidFill>
              <a:latin typeface="Gill Sans"/>
              <a:cs typeface="Gill Sans"/>
            </a:endParaRPr>
          </a:p>
        </p:txBody>
      </p:sp>
      <p:cxnSp>
        <p:nvCxnSpPr>
          <p:cNvPr id="93" name="Straight Arrow Connector 92"/>
          <p:cNvCxnSpPr>
            <a:stCxn id="86" idx="3"/>
            <a:endCxn id="88" idx="1"/>
          </p:cNvCxnSpPr>
          <p:nvPr/>
        </p:nvCxnSpPr>
        <p:spPr>
          <a:xfrm>
            <a:off x="6334022" y="1482775"/>
            <a:ext cx="745097" cy="0"/>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98" name="Straight Arrow Connector 97"/>
          <p:cNvCxnSpPr>
            <a:stCxn id="87" idx="3"/>
            <a:endCxn id="90" idx="1"/>
          </p:cNvCxnSpPr>
          <p:nvPr/>
        </p:nvCxnSpPr>
        <p:spPr>
          <a:xfrm>
            <a:off x="6334022" y="3409497"/>
            <a:ext cx="745097" cy="0"/>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
        <p:nvSpPr>
          <p:cNvPr id="112" name="TextBox 111"/>
          <p:cNvSpPr txBox="1"/>
          <p:nvPr/>
        </p:nvSpPr>
        <p:spPr>
          <a:xfrm>
            <a:off x="5037227" y="3846539"/>
            <a:ext cx="929000" cy="480060"/>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3</a:t>
            </a:r>
            <a:r>
              <a:rPr lang="en-US" dirty="0" smtClean="0">
                <a:solidFill>
                  <a:schemeClr val="tx1">
                    <a:lumMod val="65000"/>
                    <a:lumOff val="35000"/>
                  </a:schemeClr>
                </a:solidFill>
                <a:latin typeface="Gill Sans"/>
                <a:cs typeface="Gill Sans"/>
              </a:rPr>
              <a:t>00 </a:t>
            </a:r>
            <a:r>
              <a:rPr lang="en-US" dirty="0">
                <a:solidFill>
                  <a:schemeClr val="tx1">
                    <a:lumMod val="65000"/>
                    <a:lumOff val="35000"/>
                  </a:schemeClr>
                </a:solidFill>
                <a:latin typeface="Gill Sans"/>
                <a:cs typeface="Gill Sans"/>
              </a:rPr>
              <a:t>events sent</a:t>
            </a:r>
          </a:p>
        </p:txBody>
      </p:sp>
      <p:sp>
        <p:nvSpPr>
          <p:cNvPr id="113" name="TextBox 112"/>
          <p:cNvSpPr txBox="1"/>
          <p:nvPr/>
        </p:nvSpPr>
        <p:spPr>
          <a:xfrm>
            <a:off x="7497846" y="3841462"/>
            <a:ext cx="929000" cy="480060"/>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3</a:t>
            </a:r>
            <a:r>
              <a:rPr lang="en-US" dirty="0" smtClean="0">
                <a:solidFill>
                  <a:schemeClr val="tx1">
                    <a:lumMod val="65000"/>
                    <a:lumOff val="35000"/>
                  </a:schemeClr>
                </a:solidFill>
                <a:latin typeface="Gill Sans"/>
                <a:cs typeface="Gill Sans"/>
              </a:rPr>
              <a:t>00 </a:t>
            </a:r>
            <a:r>
              <a:rPr lang="en-US" dirty="0">
                <a:solidFill>
                  <a:schemeClr val="tx1">
                    <a:lumMod val="65000"/>
                    <a:lumOff val="35000"/>
                  </a:schemeClr>
                </a:solidFill>
                <a:latin typeface="Gill Sans"/>
                <a:cs typeface="Gill Sans"/>
              </a:rPr>
              <a:t>events received</a:t>
            </a:r>
          </a:p>
        </p:txBody>
      </p:sp>
      <p:sp>
        <p:nvSpPr>
          <p:cNvPr id="114" name="TextBox 113"/>
          <p:cNvSpPr txBox="1"/>
          <p:nvPr/>
        </p:nvSpPr>
        <p:spPr>
          <a:xfrm>
            <a:off x="6283547" y="3846539"/>
            <a:ext cx="929000" cy="480060"/>
          </a:xfrm>
          <a:prstGeom prst="rect">
            <a:avLst/>
          </a:prstGeom>
        </p:spPr>
        <p:txBody>
          <a:bodyPr vert="horz" wrap="square" lIns="68589" tIns="68589" rIns="68589" bIns="68589" rtlCol="0" anchor="t">
            <a:noAutofit/>
          </a:bodyPr>
          <a:lstStyle/>
          <a:p>
            <a:pPr algn="ctr"/>
            <a:r>
              <a:rPr lang="en-US" dirty="0" smtClean="0">
                <a:solidFill>
                  <a:schemeClr val="tx1">
                    <a:lumMod val="65000"/>
                    <a:lumOff val="35000"/>
                  </a:schemeClr>
                </a:solidFill>
                <a:latin typeface="Gill Sans"/>
                <a:cs typeface="Gill Sans"/>
              </a:rPr>
              <a:t>3 </a:t>
            </a:r>
            <a:r>
              <a:rPr lang="en-US" dirty="0">
                <a:solidFill>
                  <a:schemeClr val="tx1">
                    <a:lumMod val="65000"/>
                    <a:lumOff val="35000"/>
                  </a:schemeClr>
                </a:solidFill>
                <a:latin typeface="Gill Sans"/>
                <a:cs typeface="Gill Sans"/>
              </a:rPr>
              <a:t>trips to region servers</a:t>
            </a:r>
          </a:p>
        </p:txBody>
      </p:sp>
      <p:cxnSp>
        <p:nvCxnSpPr>
          <p:cNvPr id="124" name="Straight Arrow Connector 123"/>
          <p:cNvCxnSpPr>
            <a:stCxn id="123" idx="3"/>
            <a:endCxn id="84" idx="1"/>
          </p:cNvCxnSpPr>
          <p:nvPr/>
        </p:nvCxnSpPr>
        <p:spPr>
          <a:xfrm flipV="1">
            <a:off x="3463333" y="2446137"/>
            <a:ext cx="1268964" cy="664"/>
          </a:xfrm>
          <a:prstGeom prst="straightConnector1">
            <a:avLst/>
          </a:prstGeom>
          <a:noFill/>
          <a:ln w="25400" cap="flat" cmpd="sng" algn="ctr">
            <a:solidFill>
              <a:srgbClr val="8064A2"/>
            </a:solidFill>
            <a:prstDash val="solid"/>
            <a:tailEnd type="arrow"/>
          </a:ln>
          <a:effectLst/>
        </p:spPr>
      </p:cxnSp>
      <p:cxnSp>
        <p:nvCxnSpPr>
          <p:cNvPr id="127" name="Straight Arrow Connector 126"/>
          <p:cNvCxnSpPr>
            <a:stCxn id="125" idx="3"/>
            <a:endCxn id="86" idx="1"/>
          </p:cNvCxnSpPr>
          <p:nvPr/>
        </p:nvCxnSpPr>
        <p:spPr>
          <a:xfrm flipV="1">
            <a:off x="3463333" y="1482775"/>
            <a:ext cx="1268964" cy="665"/>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28" name="Straight Arrow Connector 127"/>
          <p:cNvCxnSpPr>
            <a:stCxn id="126" idx="3"/>
            <a:endCxn id="87" idx="1"/>
          </p:cNvCxnSpPr>
          <p:nvPr/>
        </p:nvCxnSpPr>
        <p:spPr>
          <a:xfrm flipV="1">
            <a:off x="3463333" y="3409497"/>
            <a:ext cx="1268964" cy="665"/>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
        <p:nvSpPr>
          <p:cNvPr id="143" name="TextBox 142"/>
          <p:cNvSpPr txBox="1"/>
          <p:nvPr/>
        </p:nvSpPr>
        <p:spPr>
          <a:xfrm>
            <a:off x="2254572" y="3846539"/>
            <a:ext cx="929000" cy="480060"/>
          </a:xfrm>
          <a:prstGeom prst="rect">
            <a:avLst/>
          </a:prstGeom>
        </p:spPr>
        <p:txBody>
          <a:bodyPr vert="horz" wrap="square" lIns="68589" tIns="68589" rIns="68589" bIns="68589" rtlCol="0" anchor="t">
            <a:noAutofit/>
          </a:bodyPr>
          <a:lstStyle/>
          <a:p>
            <a:pPr algn="ctr"/>
            <a:r>
              <a:rPr lang="en-US" dirty="0" smtClean="0">
                <a:solidFill>
                  <a:schemeClr val="tx1">
                    <a:lumMod val="65000"/>
                    <a:lumOff val="35000"/>
                  </a:schemeClr>
                </a:solidFill>
                <a:latin typeface="Gill Sans"/>
                <a:cs typeface="Gill Sans"/>
              </a:rPr>
              <a:t>300 </a:t>
            </a:r>
            <a:r>
              <a:rPr lang="en-US" dirty="0">
                <a:solidFill>
                  <a:schemeClr val="tx1">
                    <a:lumMod val="65000"/>
                    <a:lumOff val="35000"/>
                  </a:schemeClr>
                </a:solidFill>
                <a:latin typeface="Gill Sans"/>
                <a:cs typeface="Gill Sans"/>
              </a:rPr>
              <a:t>events sent</a:t>
            </a:r>
          </a:p>
        </p:txBody>
      </p:sp>
      <p:sp>
        <p:nvSpPr>
          <p:cNvPr id="125" name="Rounded Rectangle 124"/>
          <p:cNvSpPr/>
          <p:nvPr/>
        </p:nvSpPr>
        <p:spPr>
          <a:xfrm>
            <a:off x="2413000" y="1097051"/>
            <a:ext cx="1050333" cy="772777"/>
          </a:xfrm>
          <a:prstGeom prst="roundRect">
            <a:avLst>
              <a:gd name="adj" fmla="val 5758"/>
            </a:avLst>
          </a:prstGeom>
          <a:ln/>
        </p:spPr>
        <p:style>
          <a:lnRef idx="2">
            <a:schemeClr val="accent5">
              <a:shade val="50000"/>
            </a:schemeClr>
          </a:lnRef>
          <a:fillRef idx="1">
            <a:schemeClr val="accent5"/>
          </a:fillRef>
          <a:effectRef idx="0">
            <a:schemeClr val="accent5"/>
          </a:effectRef>
          <a:fontRef idx="minor">
            <a:schemeClr val="lt1"/>
          </a:fontRef>
        </p:style>
        <p:txBody>
          <a:bodyPr vert="horz" lIns="0" tIns="0" rIns="0" bIns="0" rtlCol="0" anchor="ctr">
            <a:noAutofit/>
          </a:bodyPr>
          <a:lstStyle/>
          <a:p>
            <a:pPr algn="ctr" defTabSz="1273769"/>
            <a:r>
              <a:rPr lang="en-US" kern="0" dirty="0">
                <a:solidFill>
                  <a:schemeClr val="bg2"/>
                </a:solidFill>
                <a:latin typeface="Gill Sans"/>
                <a:cs typeface="Gill Sans"/>
              </a:rPr>
              <a:t>RS Aware Partitioner</a:t>
            </a:r>
          </a:p>
        </p:txBody>
      </p:sp>
      <p:sp>
        <p:nvSpPr>
          <p:cNvPr id="123" name="Rounded Rectangle 122"/>
          <p:cNvSpPr/>
          <p:nvPr/>
        </p:nvSpPr>
        <p:spPr>
          <a:xfrm>
            <a:off x="2413000" y="2060412"/>
            <a:ext cx="1050333" cy="772777"/>
          </a:xfrm>
          <a:prstGeom prst="roundRect">
            <a:avLst>
              <a:gd name="adj" fmla="val 5758"/>
            </a:avLst>
          </a:prstGeom>
          <a:ln/>
        </p:spPr>
        <p:style>
          <a:lnRef idx="2">
            <a:schemeClr val="accent5">
              <a:shade val="50000"/>
            </a:schemeClr>
          </a:lnRef>
          <a:fillRef idx="1">
            <a:schemeClr val="accent5"/>
          </a:fillRef>
          <a:effectRef idx="0">
            <a:schemeClr val="accent5"/>
          </a:effectRef>
          <a:fontRef idx="minor">
            <a:schemeClr val="lt1"/>
          </a:fontRef>
        </p:style>
        <p:txBody>
          <a:bodyPr vert="horz" lIns="0" tIns="0" rIns="0" bIns="0" rtlCol="0" anchor="ctr">
            <a:noAutofit/>
          </a:bodyPr>
          <a:lstStyle/>
          <a:p>
            <a:pPr algn="ctr" defTabSz="1273769"/>
            <a:r>
              <a:rPr lang="en-US" kern="0" dirty="0">
                <a:solidFill>
                  <a:schemeClr val="bg2"/>
                </a:solidFill>
                <a:latin typeface="Gill Sans"/>
                <a:cs typeface="Gill Sans"/>
              </a:rPr>
              <a:t>RS Aware Partitioner</a:t>
            </a:r>
          </a:p>
        </p:txBody>
      </p:sp>
      <p:sp>
        <p:nvSpPr>
          <p:cNvPr id="126" name="Rounded Rectangle 125"/>
          <p:cNvSpPr/>
          <p:nvPr/>
        </p:nvSpPr>
        <p:spPr>
          <a:xfrm>
            <a:off x="2413000" y="3023773"/>
            <a:ext cx="1050333" cy="772777"/>
          </a:xfrm>
          <a:prstGeom prst="roundRect">
            <a:avLst>
              <a:gd name="adj" fmla="val 5758"/>
            </a:avLst>
          </a:prstGeom>
          <a:ln/>
        </p:spPr>
        <p:style>
          <a:lnRef idx="2">
            <a:schemeClr val="accent5">
              <a:shade val="50000"/>
            </a:schemeClr>
          </a:lnRef>
          <a:fillRef idx="1">
            <a:schemeClr val="accent5"/>
          </a:fillRef>
          <a:effectRef idx="0">
            <a:schemeClr val="accent5"/>
          </a:effectRef>
          <a:fontRef idx="minor">
            <a:schemeClr val="lt1"/>
          </a:fontRef>
        </p:style>
        <p:txBody>
          <a:bodyPr vert="horz" lIns="0" tIns="0" rIns="0" bIns="0" rtlCol="0" anchor="ctr">
            <a:noAutofit/>
          </a:bodyPr>
          <a:lstStyle/>
          <a:p>
            <a:pPr algn="ctr" defTabSz="1273769"/>
            <a:r>
              <a:rPr lang="en-US" kern="0" dirty="0">
                <a:solidFill>
                  <a:schemeClr val="bg2"/>
                </a:solidFill>
                <a:latin typeface="Gill Sans"/>
                <a:cs typeface="Gill Sans"/>
              </a:rPr>
              <a:t>RS Aware Partitioner</a:t>
            </a:r>
          </a:p>
        </p:txBody>
      </p:sp>
      <p:cxnSp>
        <p:nvCxnSpPr>
          <p:cNvPr id="160" name="Straight Arrow Connector 159"/>
          <p:cNvCxnSpPr>
            <a:stCxn id="125" idx="3"/>
            <a:endCxn id="84" idx="1"/>
          </p:cNvCxnSpPr>
          <p:nvPr/>
        </p:nvCxnSpPr>
        <p:spPr>
          <a:xfrm>
            <a:off x="3463333" y="1483440"/>
            <a:ext cx="1268964" cy="962697"/>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63" name="Straight Arrow Connector 162"/>
          <p:cNvCxnSpPr>
            <a:stCxn id="125" idx="3"/>
            <a:endCxn id="87" idx="1"/>
          </p:cNvCxnSpPr>
          <p:nvPr/>
        </p:nvCxnSpPr>
        <p:spPr>
          <a:xfrm>
            <a:off x="3463333" y="1483440"/>
            <a:ext cx="1268964" cy="1926057"/>
          </a:xfrm>
          <a:prstGeom prst="straightConnector1">
            <a:avLst/>
          </a:prstGeom>
          <a:ln>
            <a:solidFill>
              <a:srgbClr val="4F81BD"/>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169" name="Straight Arrow Connector 168"/>
          <p:cNvCxnSpPr>
            <a:stCxn id="123" idx="3"/>
            <a:endCxn id="86" idx="1"/>
          </p:cNvCxnSpPr>
          <p:nvPr/>
        </p:nvCxnSpPr>
        <p:spPr>
          <a:xfrm flipV="1">
            <a:off x="3463333" y="1482775"/>
            <a:ext cx="1268964" cy="964026"/>
          </a:xfrm>
          <a:prstGeom prst="straightConnector1">
            <a:avLst/>
          </a:prstGeom>
          <a:noFill/>
          <a:ln w="25400" cap="flat" cmpd="sng" algn="ctr">
            <a:solidFill>
              <a:srgbClr val="8064A2"/>
            </a:solidFill>
            <a:prstDash val="solid"/>
            <a:tailEnd type="arrow"/>
          </a:ln>
          <a:effectLst/>
        </p:spPr>
      </p:cxnSp>
      <p:cxnSp>
        <p:nvCxnSpPr>
          <p:cNvPr id="172" name="Straight Arrow Connector 171"/>
          <p:cNvCxnSpPr>
            <a:stCxn id="123" idx="3"/>
            <a:endCxn id="87" idx="1"/>
          </p:cNvCxnSpPr>
          <p:nvPr/>
        </p:nvCxnSpPr>
        <p:spPr>
          <a:xfrm>
            <a:off x="3463333" y="2446801"/>
            <a:ext cx="1268964" cy="962696"/>
          </a:xfrm>
          <a:prstGeom prst="straightConnector1">
            <a:avLst/>
          </a:prstGeom>
          <a:noFill/>
          <a:ln w="25400" cap="flat" cmpd="sng" algn="ctr">
            <a:solidFill>
              <a:srgbClr val="8064A2"/>
            </a:solidFill>
            <a:prstDash val="solid"/>
            <a:tailEnd type="arrow"/>
          </a:ln>
          <a:effectLst/>
        </p:spPr>
      </p:cxnSp>
      <p:cxnSp>
        <p:nvCxnSpPr>
          <p:cNvPr id="182" name="Straight Arrow Connector 181"/>
          <p:cNvCxnSpPr>
            <a:stCxn id="126" idx="3"/>
            <a:endCxn id="84" idx="1"/>
          </p:cNvCxnSpPr>
          <p:nvPr/>
        </p:nvCxnSpPr>
        <p:spPr>
          <a:xfrm flipV="1">
            <a:off x="3463333" y="2446137"/>
            <a:ext cx="1268964" cy="964025"/>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186" name="Straight Arrow Connector 185"/>
          <p:cNvCxnSpPr>
            <a:stCxn id="126" idx="3"/>
            <a:endCxn id="86" idx="1"/>
          </p:cNvCxnSpPr>
          <p:nvPr/>
        </p:nvCxnSpPr>
        <p:spPr>
          <a:xfrm flipV="1">
            <a:off x="3463333" y="1482775"/>
            <a:ext cx="1268964" cy="1927387"/>
          </a:xfrm>
          <a:prstGeom prst="straightConnector1">
            <a:avLst/>
          </a:prstGeom>
          <a:ln w="28575" cmpd="sng">
            <a:solidFill>
              <a:srgbClr val="F79646"/>
            </a:solidFill>
            <a:tailEnd type="arrow"/>
          </a:ln>
          <a:effectLst/>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112889" y="1869163"/>
            <a:ext cx="1255888" cy="1550058"/>
          </a:xfrm>
          <a:prstGeom prst="rect">
            <a:avLst/>
          </a:prstGeom>
        </p:spPr>
        <p:txBody>
          <a:bodyPr vert="horz" wrap="square" lIns="68589" tIns="68589" rIns="68589" bIns="68589" rtlCol="0" anchor="t">
            <a:noAutofit/>
          </a:bodyPr>
          <a:lstStyle/>
          <a:p>
            <a:pPr algn="ctr"/>
            <a:r>
              <a:rPr lang="en-US" dirty="0">
                <a:solidFill>
                  <a:schemeClr val="tx1">
                    <a:lumMod val="65000"/>
                    <a:lumOff val="35000"/>
                  </a:schemeClr>
                </a:solidFill>
                <a:latin typeface="Gill Sans"/>
                <a:cs typeface="Gill Sans"/>
              </a:rPr>
              <a:t>Partitioner automatically adapts to splitting/merging HBase regions</a:t>
            </a:r>
          </a:p>
        </p:txBody>
      </p:sp>
      <p:sp>
        <p:nvSpPr>
          <p:cNvPr id="54" name="Rounded Rectangle 53"/>
          <p:cNvSpPr/>
          <p:nvPr/>
        </p:nvSpPr>
        <p:spPr>
          <a:xfrm>
            <a:off x="1368779" y="1098981"/>
            <a:ext cx="114300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1</a:t>
            </a:r>
          </a:p>
          <a:p>
            <a:pPr algn="ctr" defTabSz="1273769"/>
            <a:r>
              <a:rPr lang="en-US" kern="0" dirty="0" smtClean="0">
                <a:solidFill>
                  <a:schemeClr val="accent5">
                    <a:lumMod val="75000"/>
                  </a:schemeClr>
                </a:solidFill>
                <a:latin typeface="Gill Sans"/>
                <a:cs typeface="Gill Sans"/>
              </a:rPr>
              <a:t>(100 events)</a:t>
            </a:r>
            <a:endParaRPr lang="en-US" kern="0" dirty="0">
              <a:solidFill>
                <a:schemeClr val="accent5">
                  <a:lumMod val="75000"/>
                </a:schemeClr>
              </a:solidFill>
              <a:latin typeface="Gill Sans"/>
              <a:cs typeface="Gill Sans"/>
            </a:endParaRPr>
          </a:p>
        </p:txBody>
      </p:sp>
      <p:sp>
        <p:nvSpPr>
          <p:cNvPr id="55" name="Rounded Rectangle 54"/>
          <p:cNvSpPr/>
          <p:nvPr/>
        </p:nvSpPr>
        <p:spPr>
          <a:xfrm>
            <a:off x="1368779" y="2062342"/>
            <a:ext cx="114300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2</a:t>
            </a:r>
          </a:p>
          <a:p>
            <a:pPr algn="ctr" defTabSz="1273769"/>
            <a:r>
              <a:rPr lang="en-US" kern="0" dirty="0" smtClean="0">
                <a:solidFill>
                  <a:schemeClr val="accent5">
                    <a:lumMod val="75000"/>
                  </a:schemeClr>
                </a:solidFill>
                <a:latin typeface="Gill Sans"/>
                <a:cs typeface="Gill Sans"/>
              </a:rPr>
              <a:t>(100 events)</a:t>
            </a:r>
            <a:endParaRPr lang="en-US" kern="0" dirty="0">
              <a:solidFill>
                <a:schemeClr val="accent5">
                  <a:lumMod val="75000"/>
                </a:schemeClr>
              </a:solidFill>
              <a:latin typeface="Gill Sans"/>
              <a:cs typeface="Gill Sans"/>
            </a:endParaRPr>
          </a:p>
        </p:txBody>
      </p:sp>
      <p:sp>
        <p:nvSpPr>
          <p:cNvPr id="56" name="Rounded Rectangle 55"/>
          <p:cNvSpPr/>
          <p:nvPr/>
        </p:nvSpPr>
        <p:spPr>
          <a:xfrm>
            <a:off x="1368779" y="3025703"/>
            <a:ext cx="1143000" cy="77277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Autofit/>
          </a:bodyPr>
          <a:lstStyle/>
          <a:p>
            <a:pPr algn="ctr" defTabSz="1273769"/>
            <a:r>
              <a:rPr lang="en-US" kern="0" dirty="0">
                <a:solidFill>
                  <a:schemeClr val="accent5">
                    <a:lumMod val="75000"/>
                  </a:schemeClr>
                </a:solidFill>
                <a:latin typeface="Gill Sans"/>
                <a:cs typeface="Gill Sans"/>
              </a:rPr>
              <a:t>App Bolt</a:t>
            </a:r>
          </a:p>
          <a:p>
            <a:pPr algn="ctr" defTabSz="1273769"/>
            <a:r>
              <a:rPr lang="en-US" kern="0" dirty="0">
                <a:solidFill>
                  <a:schemeClr val="accent5">
                    <a:lumMod val="75000"/>
                  </a:schemeClr>
                </a:solidFill>
                <a:latin typeface="Gill Sans"/>
                <a:cs typeface="Gill Sans"/>
              </a:rPr>
              <a:t>Instance 3</a:t>
            </a:r>
          </a:p>
          <a:p>
            <a:pPr algn="ctr" defTabSz="1273769"/>
            <a:r>
              <a:rPr lang="en-US" kern="0" dirty="0" smtClean="0">
                <a:solidFill>
                  <a:schemeClr val="accent5">
                    <a:lumMod val="75000"/>
                  </a:schemeClr>
                </a:solidFill>
                <a:latin typeface="Gill Sans"/>
                <a:cs typeface="Gill Sans"/>
              </a:rPr>
              <a:t>(100 events)</a:t>
            </a:r>
            <a:endParaRPr lang="en-US" kern="0" dirty="0">
              <a:solidFill>
                <a:schemeClr val="accent5">
                  <a:lumMod val="75000"/>
                </a:schemeClr>
              </a:solidFill>
              <a:latin typeface="Gill Sans"/>
              <a:cs typeface="Gill Sans"/>
            </a:endParaRPr>
          </a:p>
        </p:txBody>
      </p:sp>
    </p:spTree>
    <p:extLst>
      <p:ext uri="{BB962C8B-B14F-4D97-AF65-F5344CB8AC3E}">
        <p14:creationId xmlns:p14="http://schemas.microsoft.com/office/powerpoint/2010/main" val="2428088120"/>
      </p:ext>
    </p:extLst>
  </p:cSld>
  <p:clrMapOvr>
    <a:masterClrMapping/>
  </p:clrMapOvr>
  <mc:AlternateContent xmlns:mc="http://schemas.openxmlformats.org/markup-compatibility/2006" xmlns:p14="http://schemas.microsoft.com/office/powerpoint/2010/main">
    <mc:Choice Requires="p14">
      <p:transition p14:dur="0" advClick="0" advTm="99253"/>
    </mc:Choice>
    <mc:Fallback xmlns="">
      <p:transition xmlns:p14="http://schemas.microsoft.com/office/powerpoint/2010/main" advClick="0" advTm="9925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1"/>
          </p:nvPr>
        </p:nvSpPr>
        <p:spPr/>
        <p:txBody>
          <a:bodyPr/>
          <a:lstStyle/>
          <a:p>
            <a:r>
              <a:rPr lang="en-US" dirty="0" smtClean="0"/>
              <a:t>Streaming Architectural Patterns - Overview</a:t>
            </a:r>
          </a:p>
          <a:p>
            <a:r>
              <a:rPr lang="en-US" dirty="0" smtClean="0"/>
              <a:t>Design Patterns</a:t>
            </a:r>
          </a:p>
          <a:p>
            <a:pPr lvl="1"/>
            <a:r>
              <a:rPr lang="en-US" dirty="0" smtClean="0"/>
              <a:t>What</a:t>
            </a:r>
          </a:p>
          <a:p>
            <a:pPr lvl="1"/>
            <a:r>
              <a:rPr lang="en-US" dirty="0" smtClean="0"/>
              <a:t>Why</a:t>
            </a:r>
          </a:p>
          <a:p>
            <a:pPr lvl="1"/>
            <a:r>
              <a:rPr lang="en-US" dirty="0" smtClean="0"/>
              <a:t>Illustrations</a:t>
            </a:r>
          </a:p>
          <a:p>
            <a:r>
              <a:rPr lang="en-US" dirty="0" smtClean="0"/>
              <a:t>QA</a:t>
            </a:r>
            <a:endParaRPr lang="en-US" dirty="0"/>
          </a:p>
        </p:txBody>
      </p:sp>
    </p:spTree>
    <p:extLst>
      <p:ext uri="{BB962C8B-B14F-4D97-AF65-F5344CB8AC3E}">
        <p14:creationId xmlns:p14="http://schemas.microsoft.com/office/powerpoint/2010/main" val="1243801533"/>
      </p:ext>
    </p:extLst>
  </p:cSld>
  <p:clrMapOvr>
    <a:masterClrMapping/>
  </p:clrMapOvr>
  <mc:AlternateContent xmlns:mc="http://schemas.openxmlformats.org/markup-compatibility/2006" xmlns:p14="http://schemas.microsoft.com/office/powerpoint/2010/main">
    <mc:Choice Requires="p14">
      <p:transition p14:dur="0" advClick="0" advTm="37279"/>
    </mc:Choice>
    <mc:Fallback xmlns="">
      <p:transition xmlns:p14="http://schemas.microsoft.com/office/powerpoint/2010/main" advClick="0" advTm="37279"/>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Responsive </a:t>
            </a:r>
            <a:r>
              <a:rPr lang="en-US" dirty="0" smtClean="0"/>
              <a:t>Shuffling – Sample Code</a:t>
            </a:r>
            <a:endParaRPr lang="en-US" dirty="0"/>
          </a:p>
        </p:txBody>
      </p:sp>
      <p:sp>
        <p:nvSpPr>
          <p:cNvPr id="8" name="Rectangle 7"/>
          <p:cNvSpPr/>
          <p:nvPr/>
        </p:nvSpPr>
        <p:spPr>
          <a:xfrm>
            <a:off x="457200" y="1165997"/>
            <a:ext cx="1044504" cy="307777"/>
          </a:xfrm>
          <a:prstGeom prst="rect">
            <a:avLst/>
          </a:prstGeom>
          <a:ln>
            <a:solidFill>
              <a:schemeClr val="accent1"/>
            </a:solidFill>
          </a:ln>
        </p:spPr>
        <p:txBody>
          <a:bodyPr wrap="square">
            <a:spAutoFit/>
          </a:bodyPr>
          <a:lstStyle/>
          <a:p>
            <a:pPr algn="r" defTabSz="1273769"/>
            <a:r>
              <a:rPr lang="en-US" kern="0" dirty="0" smtClean="0">
                <a:solidFill>
                  <a:schemeClr val="tx1">
                    <a:lumMod val="65000"/>
                    <a:lumOff val="35000"/>
                  </a:schemeClr>
                </a:solidFill>
                <a:latin typeface="Gill Sans"/>
                <a:cs typeface="Gill Sans"/>
              </a:rPr>
              <a:t>In App Bolt</a:t>
            </a:r>
            <a:endParaRPr lang="en-US" kern="0" dirty="0">
              <a:solidFill>
                <a:schemeClr val="tx1">
                  <a:lumMod val="65000"/>
                  <a:lumOff val="35000"/>
                </a:schemeClr>
              </a:solidFill>
              <a:latin typeface="Gill Sans"/>
              <a:cs typeface="Gill Sans"/>
            </a:endParaRPr>
          </a:p>
        </p:txBody>
      </p:sp>
      <p:sp>
        <p:nvSpPr>
          <p:cNvPr id="9" name="Right Arrow 8"/>
          <p:cNvSpPr/>
          <p:nvPr/>
        </p:nvSpPr>
        <p:spPr>
          <a:xfrm>
            <a:off x="1498600" y="1222020"/>
            <a:ext cx="215900" cy="18825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 name="Rectangle 9"/>
          <p:cNvSpPr/>
          <p:nvPr/>
        </p:nvSpPr>
        <p:spPr>
          <a:xfrm>
            <a:off x="457200" y="2772260"/>
            <a:ext cx="1044504" cy="738664"/>
          </a:xfrm>
          <a:prstGeom prst="rect">
            <a:avLst/>
          </a:prstGeom>
          <a:ln>
            <a:solidFill>
              <a:schemeClr val="accent1"/>
            </a:solidFill>
          </a:ln>
        </p:spPr>
        <p:txBody>
          <a:bodyPr wrap="square">
            <a:spAutoFit/>
          </a:bodyPr>
          <a:lstStyle/>
          <a:p>
            <a:pPr algn="r" defTabSz="1273769"/>
            <a:r>
              <a:rPr lang="en-US" kern="0" dirty="0" smtClean="0">
                <a:solidFill>
                  <a:srgbClr val="595959"/>
                </a:solidFill>
                <a:latin typeface="Gill Sans"/>
                <a:cs typeface="Gill Sans"/>
              </a:rPr>
              <a:t>In RS Aware Partitioner</a:t>
            </a:r>
            <a:endParaRPr lang="en-US" kern="0" dirty="0">
              <a:solidFill>
                <a:srgbClr val="595959"/>
              </a:solidFill>
              <a:latin typeface="Gill Sans"/>
              <a:cs typeface="Gill Sans"/>
            </a:endParaRPr>
          </a:p>
        </p:txBody>
      </p:sp>
      <p:sp>
        <p:nvSpPr>
          <p:cNvPr id="11" name="Right Arrow 10"/>
          <p:cNvSpPr/>
          <p:nvPr/>
        </p:nvSpPr>
        <p:spPr>
          <a:xfrm>
            <a:off x="1498600" y="3070993"/>
            <a:ext cx="215900" cy="18825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4" name="Rectangle 13"/>
          <p:cNvSpPr/>
          <p:nvPr/>
        </p:nvSpPr>
        <p:spPr>
          <a:xfrm>
            <a:off x="457200" y="2074178"/>
            <a:ext cx="1044504" cy="307777"/>
          </a:xfrm>
          <a:prstGeom prst="rect">
            <a:avLst/>
          </a:prstGeom>
          <a:ln>
            <a:solidFill>
              <a:schemeClr val="accent1"/>
            </a:solidFill>
          </a:ln>
        </p:spPr>
        <p:txBody>
          <a:bodyPr wrap="square">
            <a:spAutoFit/>
          </a:bodyPr>
          <a:lstStyle/>
          <a:p>
            <a:pPr algn="r" defTabSz="1273769"/>
            <a:r>
              <a:rPr lang="en-US" kern="0" dirty="0" smtClean="0">
                <a:solidFill>
                  <a:schemeClr val="tx1">
                    <a:lumMod val="65000"/>
                    <a:lumOff val="35000"/>
                  </a:schemeClr>
                </a:solidFill>
                <a:latin typeface="Gill Sans"/>
                <a:cs typeface="Gill Sans"/>
              </a:rPr>
              <a:t>In Topology</a:t>
            </a:r>
            <a:endParaRPr lang="en-US" kern="0" dirty="0">
              <a:solidFill>
                <a:schemeClr val="tx1">
                  <a:lumMod val="65000"/>
                  <a:lumOff val="35000"/>
                </a:schemeClr>
              </a:solidFill>
              <a:latin typeface="Gill Sans"/>
              <a:cs typeface="Gill Sans"/>
            </a:endParaRPr>
          </a:p>
        </p:txBody>
      </p:sp>
      <p:sp>
        <p:nvSpPr>
          <p:cNvPr id="15" name="Right Arrow 14"/>
          <p:cNvSpPr/>
          <p:nvPr/>
        </p:nvSpPr>
        <p:spPr>
          <a:xfrm>
            <a:off x="1498600" y="2130201"/>
            <a:ext cx="215900" cy="18825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cxnSp>
        <p:nvCxnSpPr>
          <p:cNvPr id="17" name="Straight Connector 16"/>
          <p:cNvCxnSpPr/>
          <p:nvPr/>
        </p:nvCxnSpPr>
        <p:spPr>
          <a:xfrm>
            <a:off x="416783" y="1797412"/>
            <a:ext cx="8453462"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6783" y="2671227"/>
            <a:ext cx="8453462" cy="0"/>
          </a:xfrm>
          <a:prstGeom prst="line">
            <a:avLst/>
          </a:prstGeom>
          <a:ln w="190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012245" y="1011347"/>
            <a:ext cx="6858000" cy="647700"/>
          </a:xfrm>
          <a:prstGeom prst="rect">
            <a:avLst/>
          </a:prstGeom>
        </p:spPr>
      </p:pic>
      <p:pic>
        <p:nvPicPr>
          <p:cNvPr id="13" name="Picture 12"/>
          <p:cNvPicPr>
            <a:picLocks noChangeAspect="1"/>
          </p:cNvPicPr>
          <p:nvPr/>
        </p:nvPicPr>
        <p:blipFill>
          <a:blip r:embed="rId3"/>
          <a:stretch>
            <a:fillRect/>
          </a:stretch>
        </p:blipFill>
        <p:spPr>
          <a:xfrm>
            <a:off x="2012245" y="1991084"/>
            <a:ext cx="6858000" cy="495300"/>
          </a:xfrm>
          <a:prstGeom prst="rect">
            <a:avLst/>
          </a:prstGeom>
        </p:spPr>
      </p:pic>
      <p:pic>
        <p:nvPicPr>
          <p:cNvPr id="16" name="Picture 15"/>
          <p:cNvPicPr>
            <a:picLocks noChangeAspect="1"/>
          </p:cNvPicPr>
          <p:nvPr/>
        </p:nvPicPr>
        <p:blipFill>
          <a:blip r:embed="rId4"/>
          <a:stretch>
            <a:fillRect/>
          </a:stretch>
        </p:blipFill>
        <p:spPr>
          <a:xfrm>
            <a:off x="2012245" y="2782711"/>
            <a:ext cx="6858000" cy="2374900"/>
          </a:xfrm>
          <a:prstGeom prst="rect">
            <a:avLst/>
          </a:prstGeom>
        </p:spPr>
      </p:pic>
    </p:spTree>
    <p:extLst>
      <p:ext uri="{BB962C8B-B14F-4D97-AF65-F5344CB8AC3E}">
        <p14:creationId xmlns:p14="http://schemas.microsoft.com/office/powerpoint/2010/main" val="2729086811"/>
      </p:ext>
    </p:extLst>
  </p:cSld>
  <p:clrMapOvr>
    <a:masterClrMapping/>
  </p:clrMapOvr>
  <mc:AlternateContent xmlns:mc="http://schemas.openxmlformats.org/markup-compatibility/2006">
    <mc:Choice xmlns:p14="http://schemas.microsoft.com/office/powerpoint/2010/main" Requires="p14">
      <p:transition p14:dur="0" advClick="0" advTm="57431"/>
    </mc:Choice>
    <mc:Fallback>
      <p:transition xmlns:p14="http://schemas.microsoft.com/office/powerpoint/2010/main" advClick="0" advTm="57431"/>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Shuffling - Benefits</a:t>
            </a:r>
            <a:endParaRPr lang="en-US" dirty="0"/>
          </a:p>
        </p:txBody>
      </p:sp>
      <p:sp>
        <p:nvSpPr>
          <p:cNvPr id="5" name="Text Placeholder 4"/>
          <p:cNvSpPr>
            <a:spLocks noGrp="1"/>
          </p:cNvSpPr>
          <p:nvPr>
            <p:ph type="body" sz="quarter" idx="11"/>
          </p:nvPr>
        </p:nvSpPr>
        <p:spPr/>
        <p:txBody>
          <a:bodyPr anchor="t"/>
          <a:lstStyle/>
          <a:p>
            <a:r>
              <a:rPr lang="en-US" dirty="0" smtClean="0"/>
              <a:t>Topology responds to changes in data patterns and adopts accordingly</a:t>
            </a:r>
          </a:p>
          <a:p>
            <a:r>
              <a:rPr lang="en-US" dirty="0" smtClean="0"/>
              <a:t>Maintains high level of SLA and throughput adherence</a:t>
            </a:r>
          </a:p>
          <a:p>
            <a:r>
              <a:rPr lang="en-US" dirty="0" smtClean="0"/>
              <a:t>Minimizes needs for maintenance &amp; hence downtimes</a:t>
            </a:r>
          </a:p>
        </p:txBody>
      </p:sp>
    </p:spTree>
    <p:extLst>
      <p:ext uri="{BB962C8B-B14F-4D97-AF65-F5344CB8AC3E}">
        <p14:creationId xmlns:p14="http://schemas.microsoft.com/office/powerpoint/2010/main" val="1581370957"/>
      </p:ext>
    </p:extLst>
  </p:cSld>
  <p:clrMapOvr>
    <a:masterClrMapping/>
  </p:clrMapOvr>
  <mc:AlternateContent xmlns:mc="http://schemas.openxmlformats.org/markup-compatibility/2006" xmlns:p14="http://schemas.microsoft.com/office/powerpoint/2010/main">
    <mc:Choice Requires="p14">
      <p:transition p14:dur="0" advClick="0" advTm="44260"/>
    </mc:Choice>
    <mc:Fallback xmlns="">
      <p:transition xmlns:p14="http://schemas.microsoft.com/office/powerpoint/2010/main" advClick="0" advTm="4426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Shuffling - Applicability</a:t>
            </a:r>
            <a:endParaRPr lang="en-US" dirty="0"/>
          </a:p>
        </p:txBody>
      </p:sp>
      <p:sp>
        <p:nvSpPr>
          <p:cNvPr id="5" name="Text Placeholder 4"/>
          <p:cNvSpPr>
            <a:spLocks noGrp="1"/>
          </p:cNvSpPr>
          <p:nvPr>
            <p:ph type="body" sz="quarter" idx="11"/>
          </p:nvPr>
        </p:nvSpPr>
        <p:spPr/>
        <p:txBody>
          <a:bodyPr anchor="t"/>
          <a:lstStyle/>
          <a:p>
            <a:r>
              <a:rPr lang="en-US" dirty="0" smtClean="0"/>
              <a:t>Change in shuffle pattern does not impact final outcome</a:t>
            </a:r>
          </a:p>
          <a:p>
            <a:r>
              <a:rPr lang="en-US" dirty="0" smtClean="0"/>
              <a:t>Data stream has varying skews</a:t>
            </a:r>
          </a:p>
          <a:p>
            <a:r>
              <a:rPr lang="en-US" dirty="0" smtClean="0"/>
              <a:t>Target/Reference system specifications change over period of time</a:t>
            </a:r>
          </a:p>
        </p:txBody>
      </p:sp>
    </p:spTree>
    <p:extLst>
      <p:ext uri="{BB962C8B-B14F-4D97-AF65-F5344CB8AC3E}">
        <p14:creationId xmlns:p14="http://schemas.microsoft.com/office/powerpoint/2010/main" val="3528103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Out-of-Sequence Events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93691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Out-of-Sequence </a:t>
            </a:r>
            <a:r>
              <a:rPr lang="en-US" dirty="0"/>
              <a:t>Events</a:t>
            </a:r>
            <a:r>
              <a:rPr lang="en-US" dirty="0" smtClean="0"/>
              <a:t> - Description</a:t>
            </a:r>
            <a:endParaRPr lang="en-US" dirty="0"/>
          </a:p>
        </p:txBody>
      </p:sp>
      <p:sp>
        <p:nvSpPr>
          <p:cNvPr id="5" name="Text Placeholder 4"/>
          <p:cNvSpPr>
            <a:spLocks noGrp="1"/>
          </p:cNvSpPr>
          <p:nvPr>
            <p:ph type="body" sz="quarter" idx="11"/>
          </p:nvPr>
        </p:nvSpPr>
        <p:spPr/>
        <p:txBody>
          <a:bodyPr anchor="ctr"/>
          <a:lstStyle/>
          <a:p>
            <a:pPr marL="0" indent="0" algn="ctr">
              <a:buNone/>
            </a:pPr>
            <a:r>
              <a:rPr lang="en-US" dirty="0"/>
              <a:t>An </a:t>
            </a:r>
            <a:r>
              <a:rPr lang="en-US" dirty="0" smtClean="0"/>
              <a:t>out-of-sequence </a:t>
            </a:r>
            <a:r>
              <a:rPr lang="en-US" dirty="0"/>
              <a:t>event is one that's received late, sufficiently late that you've already processed events that should have been processed after the </a:t>
            </a:r>
            <a:r>
              <a:rPr lang="en-US" dirty="0" smtClean="0"/>
              <a:t>out-of-sequence </a:t>
            </a:r>
            <a:r>
              <a:rPr lang="en-US" dirty="0"/>
              <a:t>event was received.</a:t>
            </a:r>
          </a:p>
        </p:txBody>
      </p:sp>
    </p:spTree>
    <p:extLst>
      <p:ext uri="{BB962C8B-B14F-4D97-AF65-F5344CB8AC3E}">
        <p14:creationId xmlns:p14="http://schemas.microsoft.com/office/powerpoint/2010/main" val="3875903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Out-of-Sequence </a:t>
            </a:r>
            <a:r>
              <a:rPr lang="en-US" dirty="0"/>
              <a:t>Events - </a:t>
            </a:r>
            <a:r>
              <a:rPr lang="en-US" dirty="0" smtClean="0"/>
              <a:t>Challenges</a:t>
            </a:r>
            <a:endParaRPr lang="en-US" dirty="0"/>
          </a:p>
        </p:txBody>
      </p:sp>
      <p:sp>
        <p:nvSpPr>
          <p:cNvPr id="5" name="Text Placeholder 4"/>
          <p:cNvSpPr>
            <a:spLocks noGrp="1"/>
          </p:cNvSpPr>
          <p:nvPr>
            <p:ph type="body" sz="quarter" idx="11"/>
          </p:nvPr>
        </p:nvSpPr>
        <p:spPr/>
        <p:txBody>
          <a:bodyPr anchor="t"/>
          <a:lstStyle/>
          <a:p>
            <a:r>
              <a:rPr lang="en-US" dirty="0"/>
              <a:t>Hard to determine if all events in given window have been received</a:t>
            </a:r>
          </a:p>
          <a:p>
            <a:r>
              <a:rPr lang="en-US" dirty="0" smtClean="0"/>
              <a:t>Need referencing of relevant data for late events</a:t>
            </a:r>
          </a:p>
          <a:p>
            <a:r>
              <a:rPr lang="en-US" dirty="0" smtClean="0"/>
              <a:t>Builds more pressure on processing components</a:t>
            </a:r>
          </a:p>
          <a:p>
            <a:r>
              <a:rPr lang="en-US" dirty="0" smtClean="0"/>
              <a:t>Increased latency and degraded overall system performance</a:t>
            </a:r>
            <a:endParaRPr lang="en-US" dirty="0"/>
          </a:p>
        </p:txBody>
      </p:sp>
    </p:spTree>
    <p:extLst>
      <p:ext uri="{BB962C8B-B14F-4D97-AF65-F5344CB8AC3E}">
        <p14:creationId xmlns:p14="http://schemas.microsoft.com/office/powerpoint/2010/main" val="32264389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Out-of-Sequence </a:t>
            </a:r>
            <a:r>
              <a:rPr lang="en-US" dirty="0" smtClean="0"/>
              <a:t>Events – Potential Options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3264748"/>
              </p:ext>
            </p:extLst>
          </p:nvPr>
        </p:nvGraphicFramePr>
        <p:xfrm>
          <a:off x="1276611" y="993371"/>
          <a:ext cx="6395040" cy="3287332"/>
        </p:xfrm>
        <a:graphic>
          <a:graphicData uri="http://schemas.openxmlformats.org/drawingml/2006/table">
            <a:tbl>
              <a:tblPr firstRow="1" bandRow="1">
                <a:tableStyleId>{69CF1AB2-1976-4502-BF36-3FF5EA218861}</a:tableStyleId>
              </a:tblPr>
              <a:tblGrid>
                <a:gridCol w="1598760"/>
                <a:gridCol w="1598760"/>
                <a:gridCol w="1598760"/>
                <a:gridCol w="1598760"/>
              </a:tblGrid>
              <a:tr h="821833">
                <a:tc>
                  <a:txBody>
                    <a:bodyPr/>
                    <a:lstStyle/>
                    <a:p>
                      <a:pPr algn="ctr"/>
                      <a:endParaRPr lang="en-US" dirty="0">
                        <a:solidFill>
                          <a:schemeClr val="bg2"/>
                        </a:solidFill>
                        <a:latin typeface="Gill Sans"/>
                        <a:cs typeface="Gill Sans"/>
                      </a:endParaRPr>
                    </a:p>
                  </a:txBody>
                  <a:tcPr>
                    <a:lnL w="12700" cap="flat" cmpd="sng" algn="ctr">
                      <a:no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2AF6F"/>
                      </a:solidFill>
                      <a:prstDash val="solid"/>
                      <a:round/>
                      <a:headEnd type="none" w="med" len="med"/>
                      <a:tailEnd type="none" w="med" len="med"/>
                    </a:lnB>
                    <a:noFill/>
                  </a:tcPr>
                </a:tc>
                <a:tc>
                  <a:txBody>
                    <a:bodyPr/>
                    <a:lstStyle/>
                    <a:p>
                      <a:pPr algn="ctr"/>
                      <a:r>
                        <a:rPr lang="en-US" b="0" dirty="0" smtClean="0">
                          <a:solidFill>
                            <a:schemeClr val="bg2"/>
                          </a:solidFill>
                          <a:latin typeface="Gill Sans"/>
                          <a:cs typeface="Gill Sans"/>
                        </a:rPr>
                        <a:t>Latency</a:t>
                      </a:r>
                      <a:endParaRPr lang="en-US" b="0" dirty="0">
                        <a:solidFill>
                          <a:schemeClr val="bg2"/>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Result Accuracy</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69BE28">
                          <a:lumMod val="20000"/>
                          <a:lumOff val="80000"/>
                        </a:srgbClr>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r>
                        <a:rPr lang="en-US" b="0" dirty="0" smtClean="0">
                          <a:solidFill>
                            <a:schemeClr val="bg2"/>
                          </a:solidFill>
                          <a:latin typeface="Gill Sans"/>
                          <a:cs typeface="Gill Sans"/>
                        </a:rPr>
                        <a:t>Operational Ease</a:t>
                      </a:r>
                      <a:endParaRPr lang="en-US" b="0" dirty="0">
                        <a:solidFill>
                          <a:schemeClr val="bg2"/>
                        </a:solidFill>
                        <a:latin typeface="Gill Sans"/>
                        <a:cs typeface="Gill Sans"/>
                      </a:endParaRPr>
                    </a:p>
                  </a:txBody>
                  <a:tcPr anchor="ctr">
                    <a:lnL w="12700" cap="flat" cmpd="sng" algn="ctr">
                      <a:solidFill>
                        <a:srgbClr val="69BE28">
                          <a:lumMod val="20000"/>
                          <a:lumOff val="80000"/>
                        </a:srgbClr>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r>
              <a:tr h="821833">
                <a:tc>
                  <a:txBody>
                    <a:bodyPr/>
                    <a:lstStyle/>
                    <a:p>
                      <a:pPr algn="ctr"/>
                      <a:r>
                        <a:rPr lang="en-US" dirty="0" smtClean="0">
                          <a:solidFill>
                            <a:srgbClr val="FFFFFF"/>
                          </a:solidFill>
                          <a:latin typeface="Gill Sans"/>
                          <a:cs typeface="Gill Sans"/>
                        </a:rPr>
                        <a:t>Drop</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r h="821833">
                <a:tc>
                  <a:txBody>
                    <a:bodyPr/>
                    <a:lstStyle/>
                    <a:p>
                      <a:pPr algn="ctr"/>
                      <a:r>
                        <a:rPr lang="en-US" dirty="0" smtClean="0">
                          <a:solidFill>
                            <a:srgbClr val="FFFFFF"/>
                          </a:solidFill>
                          <a:latin typeface="Gill Sans"/>
                          <a:cs typeface="Gill Sans"/>
                        </a:rPr>
                        <a:t>Wait</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r h="821833">
                <a:tc>
                  <a:txBody>
                    <a:bodyPr/>
                    <a:lstStyle/>
                    <a:p>
                      <a:pPr algn="ctr"/>
                      <a:r>
                        <a:rPr lang="en-US" dirty="0" smtClean="0">
                          <a:solidFill>
                            <a:srgbClr val="FFFFFF"/>
                          </a:solidFill>
                          <a:latin typeface="Gill Sans"/>
                          <a:cs typeface="Gill Sans"/>
                        </a:rPr>
                        <a:t>Fan Out</a:t>
                      </a:r>
                      <a:endParaRPr lang="en-US" dirty="0">
                        <a:solidFill>
                          <a:srgbClr val="FFFFFF"/>
                        </a:solidFill>
                        <a:latin typeface="Gill Sans"/>
                        <a:cs typeface="Gill Sans"/>
                      </a:endParaRPr>
                    </a:p>
                  </a:txBody>
                  <a:tcPr anchor="ct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solidFill>
                      <a:srgbClr val="82AF6F"/>
                    </a:solidFill>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c>
                  <a:txBody>
                    <a:bodyPr/>
                    <a:lstStyle/>
                    <a:p>
                      <a:pPr algn="ctr"/>
                      <a:endParaRPr lang="en-US" dirty="0">
                        <a:solidFill>
                          <a:schemeClr val="tx1">
                            <a:lumMod val="65000"/>
                            <a:lumOff val="35000"/>
                          </a:schemeClr>
                        </a:solidFill>
                        <a:latin typeface="Gill Sans"/>
                        <a:cs typeface="Gill Sans"/>
                      </a:endParaRPr>
                    </a:p>
                  </a:txBody>
                  <a:tcPr>
                    <a:lnL w="12700" cap="flat" cmpd="sng" algn="ctr">
                      <a:solidFill>
                        <a:srgbClr val="82AF6F"/>
                      </a:solidFill>
                      <a:prstDash val="solid"/>
                      <a:round/>
                      <a:headEnd type="none" w="med" len="med"/>
                      <a:tailEnd type="none" w="med" len="med"/>
                    </a:lnL>
                    <a:lnR w="12700" cap="flat" cmpd="sng" algn="ctr">
                      <a:solidFill>
                        <a:srgbClr val="82AF6F"/>
                      </a:solidFill>
                      <a:prstDash val="solid"/>
                      <a:round/>
                      <a:headEnd type="none" w="med" len="med"/>
                      <a:tailEnd type="none" w="med" len="med"/>
                    </a:lnR>
                    <a:lnT w="12700" cap="flat" cmpd="sng" algn="ctr">
                      <a:solidFill>
                        <a:srgbClr val="82AF6F"/>
                      </a:solidFill>
                      <a:prstDash val="solid"/>
                      <a:round/>
                      <a:headEnd type="none" w="med" len="med"/>
                      <a:tailEnd type="none" w="med" len="med"/>
                    </a:lnT>
                    <a:lnB w="12700" cap="flat" cmpd="sng" algn="ctr">
                      <a:solidFill>
                        <a:srgbClr val="82AF6F"/>
                      </a:solidFill>
                      <a:prstDash val="solid"/>
                      <a:round/>
                      <a:headEnd type="none" w="med" len="med"/>
                      <a:tailEnd type="none" w="med" len="med"/>
                    </a:lnB>
                  </a:tcPr>
                </a:tc>
              </a:tr>
            </a:tbl>
          </a:graphicData>
        </a:graphic>
      </p:graphicFrame>
      <p:grpSp>
        <p:nvGrpSpPr>
          <p:cNvPr id="40" name="Group 39"/>
          <p:cNvGrpSpPr/>
          <p:nvPr/>
        </p:nvGrpSpPr>
        <p:grpSpPr>
          <a:xfrm>
            <a:off x="6609078" y="3658668"/>
            <a:ext cx="389215" cy="389215"/>
            <a:chOff x="8154446" y="2730622"/>
            <a:chExt cx="389215" cy="389215"/>
          </a:xfrm>
        </p:grpSpPr>
        <p:sp>
          <p:nvSpPr>
            <p:cNvPr id="41" name="Oval 40"/>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2" name="Pie 41"/>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3" name="Group 42"/>
          <p:cNvGrpSpPr/>
          <p:nvPr/>
        </p:nvGrpSpPr>
        <p:grpSpPr>
          <a:xfrm>
            <a:off x="6609078" y="1999611"/>
            <a:ext cx="389215" cy="389215"/>
            <a:chOff x="8154446" y="2730622"/>
            <a:chExt cx="389215" cy="389215"/>
          </a:xfrm>
        </p:grpSpPr>
        <p:sp>
          <p:nvSpPr>
            <p:cNvPr id="44" name="Oval 43"/>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5" name="Pie 44"/>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6" name="Group 45"/>
          <p:cNvGrpSpPr/>
          <p:nvPr/>
        </p:nvGrpSpPr>
        <p:grpSpPr>
          <a:xfrm>
            <a:off x="6609078" y="2838153"/>
            <a:ext cx="389215" cy="389215"/>
            <a:chOff x="8154446" y="2730622"/>
            <a:chExt cx="389215" cy="389215"/>
          </a:xfrm>
        </p:grpSpPr>
        <p:sp>
          <p:nvSpPr>
            <p:cNvPr id="47" name="Oval 46"/>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8" name="Pie 47"/>
            <p:cNvSpPr/>
            <p:nvPr/>
          </p:nvSpPr>
          <p:spPr>
            <a:xfrm>
              <a:off x="8159567" y="2735773"/>
              <a:ext cx="378973" cy="378913"/>
            </a:xfrm>
            <a:prstGeom prst="pie">
              <a:avLst>
                <a:gd name="adj1" fmla="val 10920085"/>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49" name="Group 48"/>
          <p:cNvGrpSpPr/>
          <p:nvPr/>
        </p:nvGrpSpPr>
        <p:grpSpPr>
          <a:xfrm>
            <a:off x="3409530" y="1999611"/>
            <a:ext cx="389215" cy="389215"/>
            <a:chOff x="8154446" y="2730622"/>
            <a:chExt cx="389215" cy="389215"/>
          </a:xfrm>
        </p:grpSpPr>
        <p:sp>
          <p:nvSpPr>
            <p:cNvPr id="50" name="Oval 49"/>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1" name="Pie 50"/>
            <p:cNvSpPr/>
            <p:nvPr/>
          </p:nvSpPr>
          <p:spPr>
            <a:xfrm>
              <a:off x="8159567" y="2735773"/>
              <a:ext cx="378973" cy="378913"/>
            </a:xfrm>
            <a:prstGeom prst="pie">
              <a:avLst>
                <a:gd name="adj1" fmla="val 16277504"/>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2" name="Group 51"/>
          <p:cNvGrpSpPr/>
          <p:nvPr/>
        </p:nvGrpSpPr>
        <p:grpSpPr>
          <a:xfrm>
            <a:off x="3409530" y="3658668"/>
            <a:ext cx="389215" cy="389215"/>
            <a:chOff x="8154446" y="2730622"/>
            <a:chExt cx="389215" cy="389215"/>
          </a:xfrm>
        </p:grpSpPr>
        <p:sp>
          <p:nvSpPr>
            <p:cNvPr id="53" name="Oval 52"/>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4" name="Pie 53"/>
            <p:cNvSpPr/>
            <p:nvPr/>
          </p:nvSpPr>
          <p:spPr>
            <a:xfrm>
              <a:off x="8159567" y="2735773"/>
              <a:ext cx="378973" cy="378913"/>
            </a:xfrm>
            <a:prstGeom prst="pie">
              <a:avLst>
                <a:gd name="adj1" fmla="val 16270301"/>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5" name="Group 54"/>
          <p:cNvGrpSpPr/>
          <p:nvPr/>
        </p:nvGrpSpPr>
        <p:grpSpPr>
          <a:xfrm>
            <a:off x="5017608" y="3658668"/>
            <a:ext cx="389215" cy="389215"/>
            <a:chOff x="8154446" y="2730622"/>
            <a:chExt cx="389215" cy="389215"/>
          </a:xfrm>
        </p:grpSpPr>
        <p:sp>
          <p:nvSpPr>
            <p:cNvPr id="56" name="Oval 55"/>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7" name="Pie 56"/>
            <p:cNvSpPr/>
            <p:nvPr/>
          </p:nvSpPr>
          <p:spPr>
            <a:xfrm>
              <a:off x="8159567" y="2735773"/>
              <a:ext cx="378973" cy="378913"/>
            </a:xfrm>
            <a:prstGeom prst="pie">
              <a:avLst>
                <a:gd name="adj1" fmla="val 1628019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58" name="Group 57"/>
          <p:cNvGrpSpPr/>
          <p:nvPr/>
        </p:nvGrpSpPr>
        <p:grpSpPr>
          <a:xfrm>
            <a:off x="3409530" y="2838153"/>
            <a:ext cx="389215" cy="389215"/>
            <a:chOff x="8154446" y="2730622"/>
            <a:chExt cx="389215" cy="389215"/>
          </a:xfrm>
        </p:grpSpPr>
        <p:sp>
          <p:nvSpPr>
            <p:cNvPr id="59" name="Oval 58"/>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0" name="Pie 59"/>
            <p:cNvSpPr/>
            <p:nvPr/>
          </p:nvSpPr>
          <p:spPr>
            <a:xfrm>
              <a:off x="8159567" y="2735773"/>
              <a:ext cx="378973" cy="378913"/>
            </a:xfrm>
            <a:prstGeom prst="pie">
              <a:avLst>
                <a:gd name="adj1" fmla="val 10940957"/>
                <a:gd name="adj2" fmla="val 163016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1" name="Group 60"/>
          <p:cNvGrpSpPr/>
          <p:nvPr/>
        </p:nvGrpSpPr>
        <p:grpSpPr>
          <a:xfrm>
            <a:off x="5017608" y="1999611"/>
            <a:ext cx="389215" cy="389215"/>
            <a:chOff x="8154446" y="2730622"/>
            <a:chExt cx="389215" cy="389215"/>
          </a:xfrm>
        </p:grpSpPr>
        <p:sp>
          <p:nvSpPr>
            <p:cNvPr id="62" name="Oval 61"/>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3" name="Pie 62"/>
            <p:cNvSpPr/>
            <p:nvPr/>
          </p:nvSpPr>
          <p:spPr>
            <a:xfrm>
              <a:off x="8159567" y="2735773"/>
              <a:ext cx="378973" cy="378913"/>
            </a:xfrm>
            <a:prstGeom prst="pie">
              <a:avLst>
                <a:gd name="adj1" fmla="val 10906430"/>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4" name="Group 63"/>
          <p:cNvGrpSpPr/>
          <p:nvPr/>
        </p:nvGrpSpPr>
        <p:grpSpPr>
          <a:xfrm>
            <a:off x="5017608" y="2838153"/>
            <a:ext cx="389215" cy="389215"/>
            <a:chOff x="8154446" y="2730622"/>
            <a:chExt cx="389215" cy="389215"/>
          </a:xfrm>
        </p:grpSpPr>
        <p:sp>
          <p:nvSpPr>
            <p:cNvPr id="65" name="Oval 64"/>
            <p:cNvSpPr/>
            <p:nvPr/>
          </p:nvSpPr>
          <p:spPr>
            <a:xfrm>
              <a:off x="8154446" y="2730622"/>
              <a:ext cx="389215" cy="389215"/>
            </a:xfrm>
            <a:prstGeom prst="ellipse">
              <a:avLst/>
            </a:prstGeom>
            <a:solidFill>
              <a:srgbClr val="FFFFFF"/>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6" name="Pie 65"/>
            <p:cNvSpPr/>
            <p:nvPr/>
          </p:nvSpPr>
          <p:spPr>
            <a:xfrm>
              <a:off x="8159567" y="2735773"/>
              <a:ext cx="378973" cy="378913"/>
            </a:xfrm>
            <a:prstGeom prst="pie">
              <a:avLst>
                <a:gd name="adj1" fmla="val 16239255"/>
                <a:gd name="adj2" fmla="val 162156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Tree>
    <p:extLst>
      <p:ext uri="{BB962C8B-B14F-4D97-AF65-F5344CB8AC3E}">
        <p14:creationId xmlns:p14="http://schemas.microsoft.com/office/powerpoint/2010/main" val="1881521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Out-of-Sequence </a:t>
            </a:r>
            <a:r>
              <a:rPr lang="en-US" dirty="0"/>
              <a:t>Events - </a:t>
            </a:r>
            <a:r>
              <a:rPr lang="en-US" dirty="0" smtClean="0"/>
              <a:t>Processing</a:t>
            </a:r>
            <a:endParaRPr lang="en-US" dirty="0"/>
          </a:p>
        </p:txBody>
      </p:sp>
      <p:grpSp>
        <p:nvGrpSpPr>
          <p:cNvPr id="3" name="Group 2"/>
          <p:cNvGrpSpPr/>
          <p:nvPr/>
        </p:nvGrpSpPr>
        <p:grpSpPr>
          <a:xfrm>
            <a:off x="721690" y="762001"/>
            <a:ext cx="6968866" cy="3697771"/>
            <a:chOff x="721690" y="1400855"/>
            <a:chExt cx="5792645" cy="3036471"/>
          </a:xfrm>
        </p:grpSpPr>
        <p:sp>
          <p:nvSpPr>
            <p:cNvPr id="37" name="Rounded Rectangle 36"/>
            <p:cNvSpPr/>
            <p:nvPr/>
          </p:nvSpPr>
          <p:spPr>
            <a:xfrm>
              <a:off x="721690" y="2538027"/>
              <a:ext cx="1093306" cy="465667"/>
            </a:xfrm>
            <a:prstGeom prst="roundRect">
              <a:avLst>
                <a:gd name="adj" fmla="val 12532"/>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defRPr/>
              </a:pPr>
              <a:r>
                <a:rPr lang="en-US" kern="0" dirty="0">
                  <a:solidFill>
                    <a:schemeClr val="accent5">
                      <a:lumMod val="75000"/>
                    </a:schemeClr>
                  </a:solidFill>
                  <a:latin typeface="Gill Sans"/>
                  <a:cs typeface="Gill Sans"/>
                </a:rPr>
                <a:t>Source Spout</a:t>
              </a:r>
            </a:p>
          </p:txBody>
        </p:sp>
        <p:sp>
          <p:nvSpPr>
            <p:cNvPr id="38" name="Rounded Rectangle 37"/>
            <p:cNvSpPr/>
            <p:nvPr/>
          </p:nvSpPr>
          <p:spPr>
            <a:xfrm>
              <a:off x="2968493" y="2538027"/>
              <a:ext cx="959555"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Event </a:t>
              </a:r>
              <a:r>
                <a:rPr lang="en-US" kern="0" dirty="0" smtClean="0">
                  <a:solidFill>
                    <a:schemeClr val="accent5">
                      <a:lumMod val="75000"/>
                    </a:schemeClr>
                  </a:solidFill>
                  <a:latin typeface="Gill Sans"/>
                  <a:cs typeface="Gill Sans"/>
                </a:rPr>
                <a:t>Filter Bolt</a:t>
              </a:r>
              <a:endParaRPr lang="en-US" kern="0" dirty="0">
                <a:solidFill>
                  <a:schemeClr val="accent5">
                    <a:lumMod val="75000"/>
                  </a:schemeClr>
                </a:solidFill>
                <a:latin typeface="Gill Sans"/>
                <a:cs typeface="Gill Sans"/>
              </a:endParaRPr>
            </a:p>
          </p:txBody>
        </p:sp>
        <p:cxnSp>
          <p:nvCxnSpPr>
            <p:cNvPr id="39" name="Straight Arrow Connector 38"/>
            <p:cNvCxnSpPr>
              <a:stCxn id="37" idx="3"/>
              <a:endCxn id="38" idx="1"/>
            </p:cNvCxnSpPr>
            <p:nvPr/>
          </p:nvCxnSpPr>
          <p:spPr>
            <a:xfrm>
              <a:off x="1814996" y="2770861"/>
              <a:ext cx="1153497" cy="0"/>
            </a:xfrm>
            <a:prstGeom prst="straightConnector1">
              <a:avLst/>
            </a:prstGeom>
            <a:noFill/>
            <a:ln w="25400" cap="flat" cmpd="sng" algn="ctr">
              <a:solidFill>
                <a:srgbClr val="CC6600"/>
              </a:solidFill>
              <a:prstDash val="solid"/>
              <a:tailEnd type="arrow"/>
            </a:ln>
            <a:effectLst/>
          </p:spPr>
        </p:cxnSp>
        <p:sp>
          <p:nvSpPr>
            <p:cNvPr id="47" name="Rounded Rectangle 46"/>
            <p:cNvSpPr/>
            <p:nvPr/>
          </p:nvSpPr>
          <p:spPr>
            <a:xfrm>
              <a:off x="5466146" y="2538027"/>
              <a:ext cx="959555"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Typical Processing Bolt</a:t>
              </a:r>
            </a:p>
          </p:txBody>
        </p:sp>
        <p:sp>
          <p:nvSpPr>
            <p:cNvPr id="49" name="Folded Corner 48"/>
            <p:cNvSpPr/>
            <p:nvPr/>
          </p:nvSpPr>
          <p:spPr>
            <a:xfrm>
              <a:off x="1200914" y="1400855"/>
              <a:ext cx="1659780" cy="791761"/>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defRPr/>
              </a:pPr>
              <a:r>
                <a:rPr lang="en-US" sz="1200" kern="0" dirty="0">
                  <a:solidFill>
                    <a:srgbClr val="4F81BD"/>
                  </a:solidFill>
                  <a:latin typeface="Tekton Pro Bold"/>
                  <a:cs typeface="Tekton Pro Bold"/>
                </a:rPr>
                <a:t>Monitors currently being processed events and identifying out-of-sequence events</a:t>
              </a:r>
            </a:p>
          </p:txBody>
        </p:sp>
        <p:cxnSp>
          <p:nvCxnSpPr>
            <p:cNvPr id="50" name="Straight Arrow Connector 49"/>
            <p:cNvCxnSpPr>
              <a:stCxn id="38" idx="3"/>
              <a:endCxn id="47" idx="1"/>
            </p:cNvCxnSpPr>
            <p:nvPr/>
          </p:nvCxnSpPr>
          <p:spPr>
            <a:xfrm>
              <a:off x="3928048" y="2770861"/>
              <a:ext cx="1538098" cy="0"/>
            </a:xfrm>
            <a:prstGeom prst="straightConnector1">
              <a:avLst/>
            </a:prstGeom>
            <a:noFill/>
            <a:ln w="25400" cap="flat" cmpd="sng" algn="ctr">
              <a:solidFill>
                <a:srgbClr val="CC6600"/>
              </a:solidFill>
              <a:prstDash val="solid"/>
              <a:tailEnd type="arrow"/>
            </a:ln>
            <a:effectLst/>
          </p:spPr>
        </p:cxnSp>
        <p:cxnSp>
          <p:nvCxnSpPr>
            <p:cNvPr id="51" name="Straight Arrow Connector 31"/>
            <p:cNvCxnSpPr>
              <a:stCxn id="38" idx="0"/>
              <a:endCxn id="49" idx="2"/>
            </p:cNvCxnSpPr>
            <p:nvPr/>
          </p:nvCxnSpPr>
          <p:spPr>
            <a:xfrm flipH="1" flipV="1">
              <a:off x="2030804" y="2192616"/>
              <a:ext cx="1417467" cy="345411"/>
            </a:xfrm>
            <a:prstGeom prst="straightConnector1">
              <a:avLst/>
            </a:prstGeom>
            <a:noFill/>
            <a:ln w="19050" cap="flat" cmpd="sng" algn="ctr">
              <a:solidFill>
                <a:srgbClr val="818A8F"/>
              </a:solidFill>
              <a:prstDash val="sysDash"/>
              <a:headEnd type="none"/>
              <a:tailEnd type="none"/>
            </a:ln>
            <a:effectLst/>
          </p:spPr>
        </p:cxnSp>
        <p:cxnSp>
          <p:nvCxnSpPr>
            <p:cNvPr id="59" name="Straight Arrow Connector 58"/>
            <p:cNvCxnSpPr>
              <a:stCxn id="38" idx="2"/>
              <a:endCxn id="69" idx="0"/>
            </p:cNvCxnSpPr>
            <p:nvPr/>
          </p:nvCxnSpPr>
          <p:spPr>
            <a:xfrm>
              <a:off x="3448271" y="3003694"/>
              <a:ext cx="684137" cy="960896"/>
            </a:xfrm>
            <a:prstGeom prst="straightConnector1">
              <a:avLst/>
            </a:prstGeom>
            <a:noFill/>
            <a:ln w="25400" cap="flat" cmpd="sng" algn="ctr">
              <a:solidFill>
                <a:srgbClr val="CC6600"/>
              </a:solidFill>
              <a:prstDash val="solid"/>
              <a:tailEnd type="arrow"/>
            </a:ln>
            <a:effectLst/>
          </p:spPr>
        </p:cxnSp>
        <p:sp>
          <p:nvSpPr>
            <p:cNvPr id="62" name="Folded Corner 61"/>
            <p:cNvSpPr/>
            <p:nvPr/>
          </p:nvSpPr>
          <p:spPr>
            <a:xfrm>
              <a:off x="4213385" y="2446141"/>
              <a:ext cx="995121" cy="248846"/>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Ordered events</a:t>
              </a:r>
            </a:p>
          </p:txBody>
        </p:sp>
        <p:sp>
          <p:nvSpPr>
            <p:cNvPr id="68" name="Folded Corner 67"/>
            <p:cNvSpPr/>
            <p:nvPr/>
          </p:nvSpPr>
          <p:spPr>
            <a:xfrm>
              <a:off x="3332593" y="3163691"/>
              <a:ext cx="995121" cy="429818"/>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Out-of-Sequence events</a:t>
              </a:r>
            </a:p>
          </p:txBody>
        </p:sp>
        <p:sp>
          <p:nvSpPr>
            <p:cNvPr id="69" name="Rounded Rectangle 68"/>
            <p:cNvSpPr/>
            <p:nvPr/>
          </p:nvSpPr>
          <p:spPr>
            <a:xfrm>
              <a:off x="3652630" y="3964591"/>
              <a:ext cx="959555" cy="465667"/>
            </a:xfrm>
            <a:prstGeom prst="roundRect">
              <a:avLst>
                <a:gd name="adj" fmla="val 5758"/>
              </a:avLst>
            </a:prstGeom>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a:bodyPr>
            <a:lstStyle/>
            <a:p>
              <a:pPr algn="ctr" defTabSz="1273769"/>
              <a:r>
                <a:rPr lang="en-US" kern="0" dirty="0">
                  <a:solidFill>
                    <a:schemeClr val="accent5">
                      <a:lumMod val="75000"/>
                    </a:schemeClr>
                  </a:solidFill>
                  <a:latin typeface="Gill Sans"/>
                  <a:cs typeface="Gill Sans"/>
                </a:rPr>
                <a:t>Special Handling Bolt</a:t>
              </a:r>
            </a:p>
          </p:txBody>
        </p:sp>
        <p:sp>
          <p:nvSpPr>
            <p:cNvPr id="76" name="Folded Corner 75"/>
            <p:cNvSpPr/>
            <p:nvPr/>
          </p:nvSpPr>
          <p:spPr>
            <a:xfrm>
              <a:off x="5208506" y="3645565"/>
              <a:ext cx="1305829" cy="791761"/>
            </a:xfrm>
            <a:prstGeom prst="foldedCorner">
              <a:avLst/>
            </a:prstGeom>
            <a:solidFill>
              <a:srgbClr val="FCFFAE"/>
            </a:solidFill>
            <a:ln w="3175" cap="rnd" cmpd="sng" algn="ctr">
              <a:solidFill>
                <a:srgbClr val="C7C7C7"/>
              </a:solidFill>
              <a:prstDash val="solid"/>
              <a:round/>
            </a:ln>
            <a:effectLst/>
          </p:spPr>
          <p:txBody>
            <a:bodyPr vert="horz" wrap="square" lIns="68589" tIns="34295" rIns="68589" bIns="34295" rtlCol="0" anchor="t">
              <a:spAutoFit/>
            </a:bodyPr>
            <a:lstStyle/>
            <a:p>
              <a:pPr algn="ctr" defTabSz="1273769"/>
              <a:r>
                <a:rPr lang="en-US" sz="1200" kern="0" dirty="0">
                  <a:solidFill>
                    <a:srgbClr val="4F81BD"/>
                  </a:solidFill>
                  <a:latin typeface="Tekton Pro Bold"/>
                  <a:cs typeface="Tekton Pro Bold"/>
                </a:rPr>
                <a:t>Based on complexities in processing, this can be extended as different topology</a:t>
              </a:r>
            </a:p>
          </p:txBody>
        </p:sp>
        <p:cxnSp>
          <p:nvCxnSpPr>
            <p:cNvPr id="77" name="Straight Arrow Connector 31"/>
            <p:cNvCxnSpPr>
              <a:stCxn id="69" idx="3"/>
              <a:endCxn id="76" idx="1"/>
            </p:cNvCxnSpPr>
            <p:nvPr/>
          </p:nvCxnSpPr>
          <p:spPr>
            <a:xfrm flipV="1">
              <a:off x="4612185" y="4041446"/>
              <a:ext cx="596321" cy="155979"/>
            </a:xfrm>
            <a:prstGeom prst="straightConnector1">
              <a:avLst/>
            </a:prstGeom>
            <a:noFill/>
            <a:ln w="19050" cap="flat" cmpd="sng" algn="ctr">
              <a:solidFill>
                <a:srgbClr val="818A8F"/>
              </a:solidFill>
              <a:prstDash val="sysDash"/>
              <a:headEnd type="none"/>
              <a:tailEnd type="none"/>
            </a:ln>
            <a:effectLst/>
          </p:spPr>
        </p:cxnSp>
      </p:grpSp>
    </p:spTree>
    <p:extLst>
      <p:ext uri="{BB962C8B-B14F-4D97-AF65-F5344CB8AC3E}">
        <p14:creationId xmlns:p14="http://schemas.microsoft.com/office/powerpoint/2010/main" val="1331540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Out-of-Sequence </a:t>
            </a:r>
            <a:r>
              <a:rPr lang="en-US" dirty="0"/>
              <a:t>Events </a:t>
            </a:r>
            <a:r>
              <a:rPr lang="en-US" dirty="0" smtClean="0"/>
              <a:t>– Benefits</a:t>
            </a:r>
            <a:endParaRPr lang="en-US" dirty="0"/>
          </a:p>
        </p:txBody>
      </p:sp>
      <p:sp>
        <p:nvSpPr>
          <p:cNvPr id="5" name="Text Placeholder 4"/>
          <p:cNvSpPr>
            <a:spLocks noGrp="1"/>
          </p:cNvSpPr>
          <p:nvPr>
            <p:ph type="body" sz="quarter" idx="11"/>
          </p:nvPr>
        </p:nvSpPr>
        <p:spPr/>
        <p:txBody>
          <a:bodyPr anchor="t"/>
          <a:lstStyle/>
          <a:p>
            <a:r>
              <a:rPr lang="en-US" dirty="0" smtClean="0"/>
              <a:t>Separation of concerns</a:t>
            </a:r>
          </a:p>
          <a:p>
            <a:r>
              <a:rPr lang="en-US" dirty="0" smtClean="0"/>
              <a:t>Maintain the the overall throughput and latency requirements</a:t>
            </a:r>
          </a:p>
          <a:p>
            <a:r>
              <a:rPr lang="en-US" dirty="0" smtClean="0"/>
              <a:t>Independent scaling of components</a:t>
            </a:r>
          </a:p>
          <a:p>
            <a:endParaRPr lang="en-US" dirty="0"/>
          </a:p>
        </p:txBody>
      </p:sp>
    </p:spTree>
    <p:extLst>
      <p:ext uri="{BB962C8B-B14F-4D97-AF65-F5344CB8AC3E}">
        <p14:creationId xmlns:p14="http://schemas.microsoft.com/office/powerpoint/2010/main" val="3278686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Out-of-Sequence </a:t>
            </a:r>
            <a:r>
              <a:rPr lang="en-US" dirty="0"/>
              <a:t>Events - </a:t>
            </a:r>
            <a:r>
              <a:rPr lang="en-US" dirty="0" smtClean="0"/>
              <a:t>Applicability</a:t>
            </a:r>
            <a:endParaRPr lang="en-US" dirty="0"/>
          </a:p>
        </p:txBody>
      </p:sp>
      <p:sp>
        <p:nvSpPr>
          <p:cNvPr id="5" name="Text Placeholder 4"/>
          <p:cNvSpPr>
            <a:spLocks noGrp="1"/>
          </p:cNvSpPr>
          <p:nvPr>
            <p:ph type="body" sz="quarter" idx="11"/>
          </p:nvPr>
        </p:nvSpPr>
        <p:spPr/>
        <p:txBody>
          <a:bodyPr anchor="t"/>
          <a:lstStyle/>
          <a:p>
            <a:r>
              <a:rPr lang="en-US" dirty="0" smtClean="0"/>
              <a:t>When order of events matter</a:t>
            </a:r>
          </a:p>
          <a:p>
            <a:r>
              <a:rPr lang="en-US" dirty="0" smtClean="0"/>
              <a:t>Processing out-of-sequence events needs special and complex logic</a:t>
            </a:r>
          </a:p>
          <a:p>
            <a:r>
              <a:rPr lang="en-US" dirty="0"/>
              <a:t>Stream has relatively low volume of </a:t>
            </a:r>
            <a:r>
              <a:rPr lang="en-US" dirty="0" smtClean="0"/>
              <a:t>out-of-sequence events</a:t>
            </a:r>
            <a:endParaRPr lang="en-US" dirty="0"/>
          </a:p>
        </p:txBody>
      </p:sp>
    </p:spTree>
    <p:extLst>
      <p:ext uri="{BB962C8B-B14F-4D97-AF65-F5344CB8AC3E}">
        <p14:creationId xmlns:p14="http://schemas.microsoft.com/office/powerpoint/2010/main" val="3052246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Streaming Architectural Patterns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1799873"/>
      </p:ext>
    </p:extLst>
  </p:cSld>
  <p:clrMapOvr>
    <a:masterClrMapping/>
  </p:clrMapOvr>
  <mc:AlternateContent xmlns:mc="http://schemas.openxmlformats.org/markup-compatibility/2006" xmlns:p14="http://schemas.microsoft.com/office/powerpoint/2010/main">
    <mc:Choice Requires="p14">
      <p:transition p14:dur="0" advClick="0" advTm="85326"/>
    </mc:Choice>
    <mc:Fallback xmlns="">
      <p:transition xmlns:p14="http://schemas.microsoft.com/office/powerpoint/2010/main" advClick="0" advTm="85326"/>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solidFill>
                  <a:schemeClr val="accent1">
                    <a:lumMod val="40000"/>
                    <a:lumOff val="60000"/>
                  </a:schemeClr>
                </a:solidFill>
              </a:rPr>
              <a:t>sheetal@hortonworks.com</a:t>
            </a:r>
          </a:p>
          <a:p>
            <a:r>
              <a:rPr lang="en-US" dirty="0" smtClean="0">
                <a:solidFill>
                  <a:schemeClr val="accent1">
                    <a:lumMod val="40000"/>
                    <a:lumOff val="60000"/>
                  </a:schemeClr>
                </a:solidFill>
              </a:rPr>
              <a:t>@sheetal_dolas</a:t>
            </a:r>
          </a:p>
          <a:p>
            <a:endParaRPr lang="en-US" dirty="0">
              <a:solidFill>
                <a:schemeClr val="accent1">
                  <a:lumMod val="40000"/>
                  <a:lumOff val="60000"/>
                </a:schemeClr>
              </a:solidFill>
            </a:endParaRPr>
          </a:p>
        </p:txBody>
      </p:sp>
    </p:spTree>
    <p:extLst>
      <p:ext uri="{BB962C8B-B14F-4D97-AF65-F5344CB8AC3E}">
        <p14:creationId xmlns:p14="http://schemas.microsoft.com/office/powerpoint/2010/main" val="1489389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85875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Data Security in Kafka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8731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Security in Kafka</a:t>
            </a:r>
            <a:r>
              <a:rPr lang="en-US" dirty="0" smtClean="0"/>
              <a:t> - Description</a:t>
            </a:r>
            <a:endParaRPr lang="en-US" dirty="0"/>
          </a:p>
        </p:txBody>
      </p:sp>
      <p:sp>
        <p:nvSpPr>
          <p:cNvPr id="5" name="Text Placeholder 4"/>
          <p:cNvSpPr>
            <a:spLocks noGrp="1"/>
          </p:cNvSpPr>
          <p:nvPr>
            <p:ph type="body" sz="quarter" idx="11"/>
          </p:nvPr>
        </p:nvSpPr>
        <p:spPr/>
        <p:txBody>
          <a:bodyPr anchor="ctr"/>
          <a:lstStyle/>
          <a:p>
            <a:pPr marL="0" indent="0" algn="ctr">
              <a:buNone/>
            </a:pPr>
            <a:r>
              <a:rPr lang="en-US" dirty="0" smtClean="0"/>
              <a:t>Ability to use Kafka as secure data transfer mechanism.</a:t>
            </a:r>
          </a:p>
          <a:p>
            <a:pPr marL="0" indent="0" algn="ctr">
              <a:buNone/>
            </a:pPr>
            <a:r>
              <a:rPr lang="en-US" dirty="0" smtClean="0"/>
              <a:t>Apache Kafka is widely used messaging platform in streaming applications. Unfortunately Kafka does not have built in support for Authentication &amp; Authorization (yet)</a:t>
            </a:r>
            <a:endParaRPr lang="en-US" dirty="0"/>
          </a:p>
        </p:txBody>
      </p:sp>
    </p:spTree>
    <p:extLst>
      <p:ext uri="{BB962C8B-B14F-4D97-AF65-F5344CB8AC3E}">
        <p14:creationId xmlns:p14="http://schemas.microsoft.com/office/powerpoint/2010/main" val="21645459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Security in </a:t>
            </a:r>
            <a:r>
              <a:rPr lang="en-US" dirty="0" smtClean="0"/>
              <a:t>Kafka - Flow</a:t>
            </a:r>
            <a:endParaRPr lang="en-US" dirty="0"/>
          </a:p>
        </p:txBody>
      </p:sp>
      <p:grpSp>
        <p:nvGrpSpPr>
          <p:cNvPr id="6" name="Group 5"/>
          <p:cNvGrpSpPr/>
          <p:nvPr/>
        </p:nvGrpSpPr>
        <p:grpSpPr>
          <a:xfrm>
            <a:off x="465192" y="762000"/>
            <a:ext cx="1630294" cy="3788852"/>
            <a:chOff x="92102" y="753802"/>
            <a:chExt cx="1539427" cy="3522790"/>
          </a:xfrm>
        </p:grpSpPr>
        <p:sp>
          <p:nvSpPr>
            <p:cNvPr id="15" name="Rounded Rectangle 14"/>
            <p:cNvSpPr/>
            <p:nvPr/>
          </p:nvSpPr>
          <p:spPr>
            <a:xfrm>
              <a:off x="92103" y="753802"/>
              <a:ext cx="1537737" cy="676286"/>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Source Systems</a:t>
              </a:r>
            </a:p>
          </p:txBody>
        </p:sp>
        <p:sp>
          <p:nvSpPr>
            <p:cNvPr id="16" name="Rounded Rectangle 15"/>
            <p:cNvSpPr/>
            <p:nvPr/>
          </p:nvSpPr>
          <p:spPr>
            <a:xfrm rot="5400000">
              <a:off x="-640608" y="2004454"/>
              <a:ext cx="3004848" cy="1539427"/>
            </a:xfrm>
            <a:prstGeom prst="roundRect">
              <a:avLst>
                <a:gd name="adj" fmla="val 3987"/>
              </a:avLst>
            </a:prstGeom>
            <a:solidFill>
              <a:schemeClr val="bg2">
                <a:lumMod val="95000"/>
              </a:schemeClr>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7" name="Group 6"/>
          <p:cNvGrpSpPr/>
          <p:nvPr/>
        </p:nvGrpSpPr>
        <p:grpSpPr>
          <a:xfrm>
            <a:off x="634828" y="1463081"/>
            <a:ext cx="1284557" cy="2953694"/>
            <a:chOff x="612817" y="1900880"/>
            <a:chExt cx="1117879" cy="1847836"/>
          </a:xfrm>
        </p:grpSpPr>
        <p:grpSp>
          <p:nvGrpSpPr>
            <p:cNvPr id="8" name="Group 7"/>
            <p:cNvGrpSpPr/>
            <p:nvPr/>
          </p:nvGrpSpPr>
          <p:grpSpPr>
            <a:xfrm>
              <a:off x="612817" y="1900880"/>
              <a:ext cx="1117879" cy="1847836"/>
              <a:chOff x="1062743" y="1318416"/>
              <a:chExt cx="1149447" cy="981105"/>
            </a:xfrm>
          </p:grpSpPr>
          <p:sp>
            <p:nvSpPr>
              <p:cNvPr id="13" name="Rounded Rectangle 12"/>
              <p:cNvSpPr/>
              <p:nvPr/>
            </p:nvSpPr>
            <p:spPr>
              <a:xfrm>
                <a:off x="1062744" y="1318416"/>
                <a:ext cx="1149446" cy="223004"/>
              </a:xfrm>
              <a:prstGeom prst="roundRect">
                <a:avLst>
                  <a:gd name="adj" fmla="val 7347"/>
                </a:avLst>
              </a:prstGeom>
              <a:solidFill>
                <a:srgbClr val="272A48">
                  <a:lumMod val="40000"/>
                  <a:lumOff val="60000"/>
                </a:srgbClr>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b="1" kern="0" dirty="0" smtClean="0">
                    <a:solidFill>
                      <a:srgbClr val="272A48"/>
                    </a:solidFill>
                    <a:latin typeface="Gill Sans"/>
                    <a:cs typeface="Gill Sans"/>
                  </a:rPr>
                  <a:t>Sources</a:t>
                </a:r>
                <a:endParaRPr lang="en-US" b="1" kern="0" dirty="0">
                  <a:solidFill>
                    <a:srgbClr val="272A48"/>
                  </a:solidFill>
                  <a:latin typeface="Gill Sans"/>
                  <a:cs typeface="Gill Sans"/>
                </a:endParaRPr>
              </a:p>
            </p:txBody>
          </p:sp>
          <p:sp>
            <p:nvSpPr>
              <p:cNvPr id="14" name="Rounded Rectangle 13"/>
              <p:cNvSpPr/>
              <p:nvPr/>
            </p:nvSpPr>
            <p:spPr>
              <a:xfrm rot="5400000">
                <a:off x="1236781" y="1324113"/>
                <a:ext cx="801370" cy="1149446"/>
              </a:xfrm>
              <a:prstGeom prst="roundRect">
                <a:avLst>
                  <a:gd name="adj" fmla="val 4015"/>
                </a:avLst>
              </a:prstGeom>
              <a:solidFill>
                <a:srgbClr val="FFFFFF"/>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kern="0" dirty="0">
                  <a:solidFill>
                    <a:srgbClr val="272A48"/>
                  </a:solidFill>
                  <a:latin typeface="Gill Sans"/>
                  <a:cs typeface="Gill Sans"/>
                </a:endParaRPr>
              </a:p>
            </p:txBody>
          </p:sp>
        </p:grpSp>
        <p:sp>
          <p:nvSpPr>
            <p:cNvPr id="9" name="Rounded Rectangle 8"/>
            <p:cNvSpPr/>
            <p:nvPr/>
          </p:nvSpPr>
          <p:spPr>
            <a:xfrm>
              <a:off x="708694" y="2717864"/>
              <a:ext cx="935126" cy="395243"/>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kern="0" dirty="0">
                  <a:solidFill>
                    <a:srgbClr val="272A48"/>
                  </a:solidFill>
                  <a:latin typeface="Gill Sans"/>
                  <a:cs typeface="Gill Sans"/>
                </a:rPr>
                <a:t>Syslog</a:t>
              </a:r>
            </a:p>
          </p:txBody>
        </p:sp>
      </p:grpSp>
      <p:grpSp>
        <p:nvGrpSpPr>
          <p:cNvPr id="20" name="Group 19"/>
          <p:cNvGrpSpPr/>
          <p:nvPr/>
        </p:nvGrpSpPr>
        <p:grpSpPr>
          <a:xfrm>
            <a:off x="2094760" y="762000"/>
            <a:ext cx="1306762" cy="3788847"/>
            <a:chOff x="1630844" y="753801"/>
            <a:chExt cx="1233927" cy="3522785"/>
          </a:xfrm>
        </p:grpSpPr>
        <p:sp>
          <p:nvSpPr>
            <p:cNvPr id="29" name="Rounded Rectangle 28"/>
            <p:cNvSpPr/>
            <p:nvPr/>
          </p:nvSpPr>
          <p:spPr>
            <a:xfrm>
              <a:off x="1630844" y="753801"/>
              <a:ext cx="1233926" cy="676285"/>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Data Collection</a:t>
              </a:r>
            </a:p>
          </p:txBody>
        </p:sp>
        <p:sp>
          <p:nvSpPr>
            <p:cNvPr id="30" name="Rounded Rectangle 29"/>
            <p:cNvSpPr/>
            <p:nvPr/>
          </p:nvSpPr>
          <p:spPr>
            <a:xfrm rot="5400000">
              <a:off x="744554" y="2156370"/>
              <a:ext cx="3006507" cy="1233926"/>
            </a:xfrm>
            <a:prstGeom prst="roundRect">
              <a:avLst>
                <a:gd name="adj" fmla="val 5758"/>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21" name="Group 20"/>
          <p:cNvGrpSpPr/>
          <p:nvPr/>
        </p:nvGrpSpPr>
        <p:grpSpPr>
          <a:xfrm>
            <a:off x="2233082" y="1463085"/>
            <a:ext cx="1053706" cy="2953693"/>
            <a:chOff x="2003689" y="1900880"/>
            <a:chExt cx="916982" cy="1835872"/>
          </a:xfrm>
        </p:grpSpPr>
        <p:grpSp>
          <p:nvGrpSpPr>
            <p:cNvPr id="22" name="Group 21"/>
            <p:cNvGrpSpPr/>
            <p:nvPr/>
          </p:nvGrpSpPr>
          <p:grpSpPr>
            <a:xfrm>
              <a:off x="2003689" y="1900880"/>
              <a:ext cx="916982" cy="1835872"/>
              <a:chOff x="1062744" y="1334090"/>
              <a:chExt cx="1149446" cy="882848"/>
            </a:xfrm>
          </p:grpSpPr>
          <p:sp>
            <p:nvSpPr>
              <p:cNvPr id="27" name="Rounded Rectangle 26"/>
              <p:cNvSpPr/>
              <p:nvPr/>
            </p:nvSpPr>
            <p:spPr>
              <a:xfrm>
                <a:off x="1062744" y="1334090"/>
                <a:ext cx="1149446" cy="202273"/>
              </a:xfrm>
              <a:prstGeom prst="roundRect">
                <a:avLst>
                  <a:gd name="adj" fmla="val 7347"/>
                </a:avLst>
              </a:prstGeom>
              <a:solidFill>
                <a:srgbClr val="272A48">
                  <a:lumMod val="40000"/>
                  <a:lumOff val="60000"/>
                </a:srgbClr>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b="1" kern="0" dirty="0" smtClean="0">
                    <a:solidFill>
                      <a:srgbClr val="272A48"/>
                    </a:solidFill>
                    <a:latin typeface="Gill Sans"/>
                    <a:cs typeface="Gill Sans"/>
                  </a:rPr>
                  <a:t>Custom Collector</a:t>
                </a:r>
                <a:endParaRPr lang="en-US" b="1" kern="0" dirty="0">
                  <a:solidFill>
                    <a:srgbClr val="272A48"/>
                  </a:solidFill>
                  <a:latin typeface="Gill Sans"/>
                  <a:cs typeface="Gill Sans"/>
                </a:endParaRPr>
              </a:p>
            </p:txBody>
          </p:sp>
          <p:sp>
            <p:nvSpPr>
              <p:cNvPr id="28" name="Rounded Rectangle 27"/>
              <p:cNvSpPr/>
              <p:nvPr/>
            </p:nvSpPr>
            <p:spPr>
              <a:xfrm rot="5400000">
                <a:off x="1278073" y="1282821"/>
                <a:ext cx="718788" cy="1149446"/>
              </a:xfrm>
              <a:prstGeom prst="roundRect">
                <a:avLst>
                  <a:gd name="adj" fmla="val 4015"/>
                </a:avLst>
              </a:prstGeom>
              <a:solidFill>
                <a:srgbClr val="FFFFFF"/>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kern="0" dirty="0">
                  <a:solidFill>
                    <a:srgbClr val="272A48"/>
                  </a:solidFill>
                  <a:latin typeface="Gill Sans"/>
                  <a:cs typeface="Gill Sans"/>
                </a:endParaRPr>
              </a:p>
            </p:txBody>
          </p:sp>
        </p:grpSp>
        <p:sp>
          <p:nvSpPr>
            <p:cNvPr id="23" name="Rounded Rectangle 22"/>
            <p:cNvSpPr/>
            <p:nvPr/>
          </p:nvSpPr>
          <p:spPr>
            <a:xfrm>
              <a:off x="2066927" y="2712572"/>
              <a:ext cx="796235" cy="392684"/>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kern="0" dirty="0" smtClean="0">
                  <a:solidFill>
                    <a:srgbClr val="582D42"/>
                  </a:solidFill>
                  <a:latin typeface="Gill Sans"/>
                  <a:cs typeface="Gill Sans"/>
                </a:rPr>
                <a:t>Encrypting Producer</a:t>
              </a:r>
              <a:endParaRPr lang="en-US" kern="0" dirty="0">
                <a:solidFill>
                  <a:srgbClr val="272A48"/>
                </a:solidFill>
                <a:latin typeface="Gill Sans"/>
                <a:cs typeface="Gill Sans"/>
              </a:endParaRPr>
            </a:p>
          </p:txBody>
        </p:sp>
      </p:grpSp>
      <p:sp>
        <p:nvSpPr>
          <p:cNvPr id="19" name="Right Arrow 18"/>
          <p:cNvSpPr/>
          <p:nvPr/>
        </p:nvSpPr>
        <p:spPr>
          <a:xfrm>
            <a:off x="1914516" y="2856013"/>
            <a:ext cx="334789" cy="43765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kern="0" dirty="0">
              <a:solidFill>
                <a:srgbClr val="000000"/>
              </a:solidFill>
              <a:latin typeface="Gill Sans"/>
              <a:cs typeface="Gill Sans"/>
            </a:endParaRPr>
          </a:p>
        </p:txBody>
      </p:sp>
      <p:grpSp>
        <p:nvGrpSpPr>
          <p:cNvPr id="34" name="Group 33"/>
          <p:cNvGrpSpPr/>
          <p:nvPr/>
        </p:nvGrpSpPr>
        <p:grpSpPr>
          <a:xfrm>
            <a:off x="3398920" y="762000"/>
            <a:ext cx="1509562" cy="3788847"/>
            <a:chOff x="2862315" y="753801"/>
            <a:chExt cx="1425423" cy="3522785"/>
          </a:xfrm>
        </p:grpSpPr>
        <p:sp>
          <p:nvSpPr>
            <p:cNvPr id="43" name="Rounded Rectangle 42"/>
            <p:cNvSpPr/>
            <p:nvPr/>
          </p:nvSpPr>
          <p:spPr>
            <a:xfrm>
              <a:off x="2862315" y="753801"/>
              <a:ext cx="1425423" cy="676288"/>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Messaging System</a:t>
              </a:r>
            </a:p>
          </p:txBody>
        </p:sp>
        <p:sp>
          <p:nvSpPr>
            <p:cNvPr id="44" name="Rounded Rectangle 43"/>
            <p:cNvSpPr/>
            <p:nvPr/>
          </p:nvSpPr>
          <p:spPr>
            <a:xfrm rot="5400000">
              <a:off x="2071772" y="2060620"/>
              <a:ext cx="3006509" cy="1425423"/>
            </a:xfrm>
            <a:prstGeom prst="roundRect">
              <a:avLst>
                <a:gd name="adj" fmla="val 4432"/>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35" name="Group 34"/>
          <p:cNvGrpSpPr/>
          <p:nvPr/>
        </p:nvGrpSpPr>
        <p:grpSpPr>
          <a:xfrm>
            <a:off x="3563810" y="1489364"/>
            <a:ext cx="1143828" cy="2927414"/>
            <a:chOff x="3161749" y="1900877"/>
            <a:chExt cx="995410" cy="1823916"/>
          </a:xfrm>
        </p:grpSpPr>
        <p:grpSp>
          <p:nvGrpSpPr>
            <p:cNvPr id="36" name="Group 35"/>
            <p:cNvGrpSpPr/>
            <p:nvPr/>
          </p:nvGrpSpPr>
          <p:grpSpPr>
            <a:xfrm>
              <a:off x="3161749" y="1900877"/>
              <a:ext cx="995410" cy="1823916"/>
              <a:chOff x="1062744" y="1323531"/>
              <a:chExt cx="1149446" cy="1354278"/>
            </a:xfrm>
          </p:grpSpPr>
          <p:sp>
            <p:nvSpPr>
              <p:cNvPr id="41" name="Rounded Rectangle 40"/>
              <p:cNvSpPr/>
              <p:nvPr/>
            </p:nvSpPr>
            <p:spPr>
              <a:xfrm>
                <a:off x="1062744" y="1323531"/>
                <a:ext cx="1149446" cy="311864"/>
              </a:xfrm>
              <a:prstGeom prst="roundRect">
                <a:avLst>
                  <a:gd name="adj" fmla="val 7347"/>
                </a:avLst>
              </a:prstGeom>
              <a:solidFill>
                <a:srgbClr val="582D42">
                  <a:lumMod val="60000"/>
                  <a:lumOff val="40000"/>
                </a:srgbClr>
              </a:solidFill>
              <a:ln w="12700" cap="flat" cmpd="sng" algn="ctr">
                <a:solidFill>
                  <a:srgbClr val="814B67"/>
                </a:solidFill>
                <a:prstDash val="solid"/>
              </a:ln>
              <a:effectLst/>
            </p:spPr>
            <p:txBody>
              <a:bodyPr vert="horz" lIns="91440" tIns="45720" rIns="91440" bIns="45720" rtlCol="0" anchor="t">
                <a:normAutofit/>
              </a:bodyPr>
              <a:lstStyle/>
              <a:p>
                <a:pPr algn="ctr" defTabSz="1273769"/>
                <a:r>
                  <a:rPr lang="en-US" b="1" kern="0" dirty="0">
                    <a:solidFill>
                      <a:srgbClr val="582D42"/>
                    </a:solidFill>
                    <a:latin typeface="Gill Sans"/>
                    <a:cs typeface="Gill Sans"/>
                  </a:rPr>
                  <a:t>Kafka</a:t>
                </a:r>
              </a:p>
            </p:txBody>
          </p:sp>
          <p:sp>
            <p:nvSpPr>
              <p:cNvPr id="42" name="Rounded Rectangle 41"/>
              <p:cNvSpPr/>
              <p:nvPr/>
            </p:nvSpPr>
            <p:spPr>
              <a:xfrm rot="5400000">
                <a:off x="1086005" y="1551625"/>
                <a:ext cx="1102923" cy="1149445"/>
              </a:xfrm>
              <a:prstGeom prst="roundRect">
                <a:avLst>
                  <a:gd name="adj" fmla="val 4015"/>
                </a:avLst>
              </a:prstGeom>
              <a:solidFill>
                <a:srgbClr val="FFFFFF"/>
              </a:solidFill>
              <a:ln w="12700" cap="flat" cmpd="sng" algn="ctr">
                <a:solidFill>
                  <a:srgbClr val="814B67"/>
                </a:solidFill>
                <a:prstDash val="solid"/>
              </a:ln>
              <a:effectLst/>
            </p:spPr>
            <p:txBody>
              <a:bodyPr vert="horz" lIns="91440" tIns="45720" rIns="91440" bIns="45720" rtlCol="0" anchor="t">
                <a:normAutofit/>
              </a:bodyPr>
              <a:lstStyle/>
              <a:p>
                <a:pPr algn="ctr" defTabSz="1273769"/>
                <a:endParaRPr lang="en-US" kern="0" dirty="0">
                  <a:solidFill>
                    <a:srgbClr val="582D42"/>
                  </a:solidFill>
                  <a:latin typeface="Gill Sans"/>
                  <a:cs typeface="Gill Sans"/>
                </a:endParaRPr>
              </a:p>
            </p:txBody>
          </p:sp>
        </p:grpSp>
        <p:sp>
          <p:nvSpPr>
            <p:cNvPr id="39" name="Rectangle 38"/>
            <p:cNvSpPr/>
            <p:nvPr/>
          </p:nvSpPr>
          <p:spPr>
            <a:xfrm>
              <a:off x="3221631" y="2698149"/>
              <a:ext cx="873921" cy="379333"/>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kern="0" dirty="0" smtClean="0">
                  <a:solidFill>
                    <a:srgbClr val="582D42"/>
                  </a:solidFill>
                  <a:latin typeface="Gill Sans"/>
                  <a:cs typeface="Gill Sans"/>
                </a:rPr>
                <a:t>Encrypted Messages</a:t>
              </a:r>
              <a:endParaRPr lang="en-US" kern="0" dirty="0">
                <a:solidFill>
                  <a:srgbClr val="582D42"/>
                </a:solidFill>
                <a:latin typeface="Gill Sans"/>
                <a:cs typeface="Gill Sans"/>
              </a:endParaRPr>
            </a:p>
          </p:txBody>
        </p:sp>
      </p:grpSp>
      <p:sp>
        <p:nvSpPr>
          <p:cNvPr id="33" name="Right Arrow 32"/>
          <p:cNvSpPr/>
          <p:nvPr/>
        </p:nvSpPr>
        <p:spPr>
          <a:xfrm>
            <a:off x="3280124" y="2857219"/>
            <a:ext cx="334789" cy="43765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kern="0" dirty="0">
              <a:solidFill>
                <a:srgbClr val="000000"/>
              </a:solidFill>
              <a:latin typeface="Gill Sans"/>
              <a:cs typeface="Gill Sans"/>
            </a:endParaRPr>
          </a:p>
        </p:txBody>
      </p:sp>
      <p:grpSp>
        <p:nvGrpSpPr>
          <p:cNvPr id="48" name="Group 47"/>
          <p:cNvGrpSpPr/>
          <p:nvPr/>
        </p:nvGrpSpPr>
        <p:grpSpPr>
          <a:xfrm>
            <a:off x="4903970" y="762000"/>
            <a:ext cx="3782830" cy="3789093"/>
            <a:chOff x="4287739" y="753571"/>
            <a:chExt cx="1639802" cy="3523014"/>
          </a:xfrm>
        </p:grpSpPr>
        <p:sp>
          <p:nvSpPr>
            <p:cNvPr id="57" name="Rounded Rectangle 56"/>
            <p:cNvSpPr/>
            <p:nvPr/>
          </p:nvSpPr>
          <p:spPr>
            <a:xfrm>
              <a:off x="4287740" y="753571"/>
              <a:ext cx="1639801" cy="651853"/>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Real Time Processing</a:t>
              </a:r>
            </a:p>
          </p:txBody>
        </p:sp>
        <p:sp>
          <p:nvSpPr>
            <p:cNvPr id="58" name="Rounded Rectangle 57"/>
            <p:cNvSpPr/>
            <p:nvPr/>
          </p:nvSpPr>
          <p:spPr>
            <a:xfrm rot="5400000">
              <a:off x="3604387" y="1953431"/>
              <a:ext cx="3006506" cy="1639801"/>
            </a:xfrm>
            <a:prstGeom prst="roundRect">
              <a:avLst>
                <a:gd name="adj" fmla="val 2475"/>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49" name="Group 48"/>
          <p:cNvGrpSpPr/>
          <p:nvPr/>
        </p:nvGrpSpPr>
        <p:grpSpPr>
          <a:xfrm>
            <a:off x="5042273" y="1489364"/>
            <a:ext cx="3523171" cy="2927414"/>
            <a:chOff x="4494307" y="1900882"/>
            <a:chExt cx="1136575" cy="1823919"/>
          </a:xfrm>
        </p:grpSpPr>
        <p:grpSp>
          <p:nvGrpSpPr>
            <p:cNvPr id="50" name="Group 49"/>
            <p:cNvGrpSpPr/>
            <p:nvPr/>
          </p:nvGrpSpPr>
          <p:grpSpPr>
            <a:xfrm>
              <a:off x="4494307" y="1900882"/>
              <a:ext cx="1136575" cy="1823919"/>
              <a:chOff x="1062743" y="1323531"/>
              <a:chExt cx="1149447" cy="854689"/>
            </a:xfrm>
            <a:solidFill>
              <a:srgbClr val="E64E25">
                <a:lumMod val="40000"/>
                <a:lumOff val="60000"/>
              </a:srgbClr>
            </a:solidFill>
          </p:grpSpPr>
          <p:sp>
            <p:nvSpPr>
              <p:cNvPr id="55" name="Rounded Rectangle 54"/>
              <p:cNvSpPr/>
              <p:nvPr/>
            </p:nvSpPr>
            <p:spPr>
              <a:xfrm>
                <a:off x="1062744" y="1323531"/>
                <a:ext cx="1149446" cy="197103"/>
              </a:xfrm>
              <a:prstGeom prst="roundRect">
                <a:avLst>
                  <a:gd name="adj" fmla="val 7347"/>
                </a:avLst>
              </a:prstGeom>
              <a:grpFill/>
              <a:ln w="12700" cap="flat" cmpd="sng" algn="ctr">
                <a:solidFill>
                  <a:srgbClr val="E64E25">
                    <a:lumMod val="60000"/>
                    <a:lumOff val="40000"/>
                  </a:srgbClr>
                </a:solidFill>
                <a:prstDash val="solid"/>
              </a:ln>
              <a:effectLst/>
            </p:spPr>
            <p:txBody>
              <a:bodyPr lIns="91440" tIns="45720" rIns="91440" bIns="45720" rtlCol="0" anchor="t">
                <a:noAutofit/>
              </a:bodyPr>
              <a:lstStyle/>
              <a:p>
                <a:pPr algn="ctr" defTabSz="1273769"/>
                <a:r>
                  <a:rPr lang="en-US" b="1" kern="0" dirty="0" smtClean="0">
                    <a:solidFill>
                      <a:srgbClr val="E64E25">
                        <a:lumMod val="50000"/>
                      </a:srgbClr>
                    </a:solidFill>
                    <a:latin typeface="Gill Sans"/>
                    <a:cs typeface="Gill Sans"/>
                  </a:rPr>
                  <a:t>Storm</a:t>
                </a:r>
                <a:endParaRPr lang="en-US" b="1" kern="0" dirty="0">
                  <a:solidFill>
                    <a:srgbClr val="E64E25">
                      <a:lumMod val="50000"/>
                    </a:srgbClr>
                  </a:solidFill>
                  <a:latin typeface="Gill Sans"/>
                  <a:cs typeface="Gill Sans"/>
                </a:endParaRPr>
              </a:p>
            </p:txBody>
          </p:sp>
          <p:sp>
            <p:nvSpPr>
              <p:cNvPr id="56" name="Rounded Rectangle 55"/>
              <p:cNvSpPr/>
              <p:nvPr/>
            </p:nvSpPr>
            <p:spPr>
              <a:xfrm rot="5400000">
                <a:off x="1290003" y="1256034"/>
                <a:ext cx="694926" cy="1149446"/>
              </a:xfrm>
              <a:prstGeom prst="roundRect">
                <a:avLst>
                  <a:gd name="adj" fmla="val 3612"/>
                </a:avLst>
              </a:prstGeom>
              <a:solidFill>
                <a:srgbClr val="FFFFFF"/>
              </a:solidFill>
              <a:ln w="12700" cap="flat" cmpd="sng" algn="ctr">
                <a:solidFill>
                  <a:srgbClr val="E64E25">
                    <a:lumMod val="60000"/>
                    <a:lumOff val="40000"/>
                  </a:srgbClr>
                </a:solidFill>
                <a:prstDash val="solid"/>
              </a:ln>
              <a:effectLst/>
            </p:spPr>
            <p:txBody>
              <a:bodyPr lIns="0" tIns="0" rIns="0" bIns="0" rtlCol="0" anchor="t">
                <a:noAutofit/>
              </a:bodyPr>
              <a:lstStyle/>
              <a:p>
                <a:pPr algn="ctr" defTabSz="1273769"/>
                <a:endParaRPr lang="en-US" kern="0" dirty="0">
                  <a:solidFill>
                    <a:srgbClr val="E64E25">
                      <a:lumMod val="50000"/>
                    </a:srgbClr>
                  </a:solidFill>
                  <a:latin typeface="Gill Sans"/>
                  <a:cs typeface="Gill Sans"/>
                </a:endParaRPr>
              </a:p>
            </p:txBody>
          </p:sp>
        </p:grpSp>
        <p:sp>
          <p:nvSpPr>
            <p:cNvPr id="53" name="Rectangle 52"/>
            <p:cNvSpPr/>
            <p:nvPr/>
          </p:nvSpPr>
          <p:spPr>
            <a:xfrm>
              <a:off x="4534764" y="2698155"/>
              <a:ext cx="253953" cy="377560"/>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Kafka Spout</a:t>
              </a:r>
              <a:endParaRPr lang="en-US" kern="0" dirty="0">
                <a:solidFill>
                  <a:srgbClr val="E64E25">
                    <a:lumMod val="50000"/>
                  </a:srgbClr>
                </a:solidFill>
                <a:latin typeface="Gill Sans"/>
                <a:cs typeface="Gill Sans"/>
              </a:endParaRPr>
            </a:p>
          </p:txBody>
        </p:sp>
      </p:grpSp>
      <p:sp>
        <p:nvSpPr>
          <p:cNvPr id="47" name="Right Arrow 46"/>
          <p:cNvSpPr/>
          <p:nvPr/>
        </p:nvSpPr>
        <p:spPr>
          <a:xfrm>
            <a:off x="4707638" y="2853168"/>
            <a:ext cx="334638" cy="43765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kern="0" dirty="0">
              <a:solidFill>
                <a:srgbClr val="000000"/>
              </a:solidFill>
              <a:latin typeface="Gill Sans"/>
              <a:cs typeface="Gill Sans"/>
            </a:endParaRPr>
          </a:p>
        </p:txBody>
      </p:sp>
      <p:sp>
        <p:nvSpPr>
          <p:cNvPr id="105" name="Rectangle 104"/>
          <p:cNvSpPr/>
          <p:nvPr/>
        </p:nvSpPr>
        <p:spPr>
          <a:xfrm>
            <a:off x="6321971" y="2768998"/>
            <a:ext cx="931140" cy="605989"/>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Decrypting Bolt</a:t>
            </a:r>
            <a:endParaRPr lang="en-US" kern="0" dirty="0">
              <a:solidFill>
                <a:srgbClr val="E64E25">
                  <a:lumMod val="50000"/>
                </a:srgbClr>
              </a:solidFill>
              <a:latin typeface="Gill Sans"/>
              <a:cs typeface="Gill Sans"/>
            </a:endParaRPr>
          </a:p>
        </p:txBody>
      </p:sp>
      <p:sp>
        <p:nvSpPr>
          <p:cNvPr id="106" name="Rectangle 105"/>
          <p:cNvSpPr/>
          <p:nvPr/>
        </p:nvSpPr>
        <p:spPr>
          <a:xfrm>
            <a:off x="7606081" y="2768998"/>
            <a:ext cx="787207" cy="605989"/>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App Bolt</a:t>
            </a:r>
            <a:endParaRPr lang="en-US" kern="0" dirty="0">
              <a:solidFill>
                <a:srgbClr val="E64E25">
                  <a:lumMod val="50000"/>
                </a:srgbClr>
              </a:solidFill>
              <a:latin typeface="Gill Sans"/>
              <a:cs typeface="Gill Sans"/>
            </a:endParaRPr>
          </a:p>
        </p:txBody>
      </p:sp>
      <p:cxnSp>
        <p:nvCxnSpPr>
          <p:cNvPr id="107" name="Straight Arrow Connector 106"/>
          <p:cNvCxnSpPr>
            <a:stCxn id="53" idx="3"/>
            <a:endCxn id="105" idx="1"/>
          </p:cNvCxnSpPr>
          <p:nvPr/>
        </p:nvCxnSpPr>
        <p:spPr>
          <a:xfrm>
            <a:off x="5954889" y="3071993"/>
            <a:ext cx="367082" cy="0"/>
          </a:xfrm>
          <a:prstGeom prst="straightConnector1">
            <a:avLst/>
          </a:prstGeom>
          <a:solidFill>
            <a:srgbClr val="FFFFFF"/>
          </a:solidFill>
          <a:ln w="19050" cap="flat" cmpd="sng" algn="ctr">
            <a:solidFill>
              <a:srgbClr val="E64E25">
                <a:lumMod val="60000"/>
                <a:lumOff val="40000"/>
              </a:srgbClr>
            </a:solidFill>
            <a:prstDash val="solid"/>
            <a:headEnd type="none"/>
            <a:tailEnd type="arrow"/>
          </a:ln>
          <a:effectLst/>
        </p:spPr>
      </p:cxnSp>
      <p:cxnSp>
        <p:nvCxnSpPr>
          <p:cNvPr id="110" name="Straight Arrow Connector 109"/>
          <p:cNvCxnSpPr>
            <a:stCxn id="105" idx="3"/>
            <a:endCxn id="106" idx="1"/>
          </p:cNvCxnSpPr>
          <p:nvPr/>
        </p:nvCxnSpPr>
        <p:spPr>
          <a:xfrm>
            <a:off x="7253111" y="3071993"/>
            <a:ext cx="352970" cy="0"/>
          </a:xfrm>
          <a:prstGeom prst="straightConnector1">
            <a:avLst/>
          </a:prstGeom>
          <a:solidFill>
            <a:srgbClr val="FFFFFF"/>
          </a:solidFill>
          <a:ln w="19050" cap="flat" cmpd="sng" algn="ctr">
            <a:solidFill>
              <a:srgbClr val="E64E25">
                <a:lumMod val="60000"/>
                <a:lumOff val="40000"/>
              </a:srgbClr>
            </a:solidFill>
            <a:prstDash val="solid"/>
            <a:headEnd type="none"/>
            <a:tailEnd type="arrow"/>
          </a:ln>
          <a:effectLst/>
        </p:spPr>
      </p:cxnSp>
    </p:spTree>
    <p:extLst>
      <p:ext uri="{BB962C8B-B14F-4D97-AF65-F5344CB8AC3E}">
        <p14:creationId xmlns:p14="http://schemas.microsoft.com/office/powerpoint/2010/main" val="24247860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Security in </a:t>
            </a:r>
            <a:r>
              <a:rPr lang="en-US" dirty="0" smtClean="0"/>
              <a:t>Kafka – Encryption Details</a:t>
            </a:r>
            <a:endParaRPr lang="en-US" dirty="0"/>
          </a:p>
        </p:txBody>
      </p:sp>
      <p:grpSp>
        <p:nvGrpSpPr>
          <p:cNvPr id="13" name="Group 12"/>
          <p:cNvGrpSpPr/>
          <p:nvPr/>
        </p:nvGrpSpPr>
        <p:grpSpPr>
          <a:xfrm>
            <a:off x="462885" y="762003"/>
            <a:ext cx="3415809" cy="4035775"/>
            <a:chOff x="1630844" y="766923"/>
            <a:chExt cx="1233927" cy="3752373"/>
          </a:xfrm>
        </p:grpSpPr>
        <p:sp>
          <p:nvSpPr>
            <p:cNvPr id="14" name="Rounded Rectangle 13"/>
            <p:cNvSpPr/>
            <p:nvPr/>
          </p:nvSpPr>
          <p:spPr>
            <a:xfrm>
              <a:off x="1630844" y="766923"/>
              <a:ext cx="1233926" cy="663163"/>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Data Collection</a:t>
              </a:r>
            </a:p>
          </p:txBody>
        </p:sp>
        <p:sp>
          <p:nvSpPr>
            <p:cNvPr id="15" name="Rounded Rectangle 14"/>
            <p:cNvSpPr/>
            <p:nvPr/>
          </p:nvSpPr>
          <p:spPr>
            <a:xfrm rot="5400000">
              <a:off x="623199" y="2277725"/>
              <a:ext cx="3249217" cy="1233926"/>
            </a:xfrm>
            <a:prstGeom prst="roundRect">
              <a:avLst>
                <a:gd name="adj" fmla="val 2397"/>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17" name="Group 16"/>
          <p:cNvGrpSpPr/>
          <p:nvPr/>
        </p:nvGrpSpPr>
        <p:grpSpPr>
          <a:xfrm>
            <a:off x="634999" y="1446687"/>
            <a:ext cx="3082385" cy="3238202"/>
            <a:chOff x="1062744" y="1333466"/>
            <a:chExt cx="1149447" cy="883472"/>
          </a:xfrm>
        </p:grpSpPr>
        <p:sp>
          <p:nvSpPr>
            <p:cNvPr id="19" name="Rounded Rectangle 18"/>
            <p:cNvSpPr/>
            <p:nvPr/>
          </p:nvSpPr>
          <p:spPr>
            <a:xfrm>
              <a:off x="1062744" y="1333466"/>
              <a:ext cx="1149446" cy="202897"/>
            </a:xfrm>
            <a:prstGeom prst="roundRect">
              <a:avLst>
                <a:gd name="adj" fmla="val 7347"/>
              </a:avLst>
            </a:prstGeom>
            <a:solidFill>
              <a:srgbClr val="272A48">
                <a:lumMod val="40000"/>
                <a:lumOff val="60000"/>
              </a:srgbClr>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b="1" kern="0" dirty="0" smtClean="0">
                  <a:solidFill>
                    <a:srgbClr val="272A48"/>
                  </a:solidFill>
                  <a:latin typeface="Gill Sans"/>
                  <a:cs typeface="Gill Sans"/>
                </a:rPr>
                <a:t>Event Producer</a:t>
              </a:r>
              <a:endParaRPr lang="en-US" b="1" kern="0" dirty="0">
                <a:solidFill>
                  <a:srgbClr val="272A48"/>
                </a:solidFill>
                <a:latin typeface="Gill Sans"/>
                <a:cs typeface="Gill Sans"/>
              </a:endParaRPr>
            </a:p>
          </p:txBody>
        </p:sp>
        <p:sp>
          <p:nvSpPr>
            <p:cNvPr id="20" name="Rounded Rectangle 19"/>
            <p:cNvSpPr/>
            <p:nvPr/>
          </p:nvSpPr>
          <p:spPr>
            <a:xfrm rot="5400000">
              <a:off x="1262102" y="1266850"/>
              <a:ext cx="750731" cy="1149446"/>
            </a:xfrm>
            <a:prstGeom prst="roundRect">
              <a:avLst>
                <a:gd name="adj" fmla="val 1354"/>
              </a:avLst>
            </a:prstGeom>
            <a:solidFill>
              <a:srgbClr val="FFFFFF"/>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kern="0" dirty="0">
                <a:solidFill>
                  <a:srgbClr val="272A48"/>
                </a:solidFill>
                <a:latin typeface="Gill Sans"/>
                <a:cs typeface="Gill Sans"/>
              </a:endParaRPr>
            </a:p>
          </p:txBody>
        </p:sp>
      </p:grpSp>
      <p:grpSp>
        <p:nvGrpSpPr>
          <p:cNvPr id="22" name="Group 21"/>
          <p:cNvGrpSpPr/>
          <p:nvPr/>
        </p:nvGrpSpPr>
        <p:grpSpPr>
          <a:xfrm>
            <a:off x="3878695" y="762002"/>
            <a:ext cx="1509562" cy="4033492"/>
            <a:chOff x="2862315" y="769050"/>
            <a:chExt cx="1425423" cy="3750251"/>
          </a:xfrm>
        </p:grpSpPr>
        <p:sp>
          <p:nvSpPr>
            <p:cNvPr id="23" name="Rounded Rectangle 22"/>
            <p:cNvSpPr/>
            <p:nvPr/>
          </p:nvSpPr>
          <p:spPr>
            <a:xfrm>
              <a:off x="2862315" y="769050"/>
              <a:ext cx="1425423" cy="661038"/>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Messaging System</a:t>
              </a:r>
            </a:p>
          </p:txBody>
        </p:sp>
        <p:sp>
          <p:nvSpPr>
            <p:cNvPr id="24" name="Rounded Rectangle 23"/>
            <p:cNvSpPr/>
            <p:nvPr/>
          </p:nvSpPr>
          <p:spPr>
            <a:xfrm rot="5400000">
              <a:off x="1950532" y="2182094"/>
              <a:ext cx="3248990" cy="1425423"/>
            </a:xfrm>
            <a:prstGeom prst="roundRect">
              <a:avLst>
                <a:gd name="adj" fmla="val 4432"/>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25" name="Group 24"/>
          <p:cNvGrpSpPr/>
          <p:nvPr/>
        </p:nvGrpSpPr>
        <p:grpSpPr>
          <a:xfrm>
            <a:off x="4043585" y="1446687"/>
            <a:ext cx="1143828" cy="3235918"/>
            <a:chOff x="3161749" y="1884504"/>
            <a:chExt cx="995410" cy="2016128"/>
          </a:xfrm>
        </p:grpSpPr>
        <p:grpSp>
          <p:nvGrpSpPr>
            <p:cNvPr id="26" name="Group 25"/>
            <p:cNvGrpSpPr/>
            <p:nvPr/>
          </p:nvGrpSpPr>
          <p:grpSpPr>
            <a:xfrm>
              <a:off x="3161749" y="1884504"/>
              <a:ext cx="995410" cy="2016128"/>
              <a:chOff x="1062744" y="1311374"/>
              <a:chExt cx="1149446" cy="1496998"/>
            </a:xfrm>
          </p:grpSpPr>
          <p:sp>
            <p:nvSpPr>
              <p:cNvPr id="28" name="Rounded Rectangle 27"/>
              <p:cNvSpPr/>
              <p:nvPr/>
            </p:nvSpPr>
            <p:spPr>
              <a:xfrm>
                <a:off x="1062744" y="1311374"/>
                <a:ext cx="1149446" cy="324021"/>
              </a:xfrm>
              <a:prstGeom prst="roundRect">
                <a:avLst>
                  <a:gd name="adj" fmla="val 7347"/>
                </a:avLst>
              </a:prstGeom>
              <a:solidFill>
                <a:srgbClr val="582D42">
                  <a:lumMod val="60000"/>
                  <a:lumOff val="40000"/>
                </a:srgbClr>
              </a:solidFill>
              <a:ln w="12700" cap="flat" cmpd="sng" algn="ctr">
                <a:solidFill>
                  <a:srgbClr val="814B67"/>
                </a:solidFill>
                <a:prstDash val="solid"/>
              </a:ln>
              <a:effectLst/>
            </p:spPr>
            <p:txBody>
              <a:bodyPr vert="horz" lIns="91440" tIns="45720" rIns="91440" bIns="45720" rtlCol="0" anchor="t">
                <a:normAutofit/>
              </a:bodyPr>
              <a:lstStyle/>
              <a:p>
                <a:pPr algn="ctr" defTabSz="1273769"/>
                <a:r>
                  <a:rPr lang="en-US" b="1" kern="0" dirty="0" smtClean="0">
                    <a:solidFill>
                      <a:srgbClr val="582D42"/>
                    </a:solidFill>
                    <a:latin typeface="Gill Sans"/>
                    <a:cs typeface="Gill Sans"/>
                  </a:rPr>
                  <a:t>Kafka Topic</a:t>
                </a:r>
                <a:endParaRPr lang="en-US" b="1" kern="0" dirty="0">
                  <a:solidFill>
                    <a:srgbClr val="582D42"/>
                  </a:solidFill>
                  <a:latin typeface="Gill Sans"/>
                  <a:cs typeface="Gill Sans"/>
                </a:endParaRPr>
              </a:p>
            </p:txBody>
          </p:sp>
          <p:sp>
            <p:nvSpPr>
              <p:cNvPr id="29" name="Rounded Rectangle 28"/>
              <p:cNvSpPr/>
              <p:nvPr/>
            </p:nvSpPr>
            <p:spPr>
              <a:xfrm rot="5400000">
                <a:off x="1001509" y="1597691"/>
                <a:ext cx="1271916" cy="1149445"/>
              </a:xfrm>
              <a:prstGeom prst="roundRect">
                <a:avLst>
                  <a:gd name="adj" fmla="val 4015"/>
                </a:avLst>
              </a:prstGeom>
              <a:solidFill>
                <a:srgbClr val="FFFFFF"/>
              </a:solidFill>
              <a:ln w="12700" cap="flat" cmpd="sng" algn="ctr">
                <a:solidFill>
                  <a:srgbClr val="814B67"/>
                </a:solidFill>
                <a:prstDash val="solid"/>
              </a:ln>
              <a:effectLst/>
            </p:spPr>
            <p:txBody>
              <a:bodyPr vert="horz" lIns="91440" tIns="45720" rIns="91440" bIns="45720" rtlCol="0" anchor="t">
                <a:normAutofit/>
              </a:bodyPr>
              <a:lstStyle/>
              <a:p>
                <a:pPr algn="ctr" defTabSz="1273769"/>
                <a:endParaRPr lang="en-US" kern="0" dirty="0">
                  <a:solidFill>
                    <a:srgbClr val="582D42"/>
                  </a:solidFill>
                  <a:latin typeface="Gill Sans"/>
                  <a:cs typeface="Gill Sans"/>
                </a:endParaRPr>
              </a:p>
            </p:txBody>
          </p:sp>
        </p:grpSp>
        <p:sp>
          <p:nvSpPr>
            <p:cNvPr id="27" name="Rectangle 26"/>
            <p:cNvSpPr/>
            <p:nvPr/>
          </p:nvSpPr>
          <p:spPr>
            <a:xfrm>
              <a:off x="3221631" y="2321742"/>
              <a:ext cx="873921" cy="333136"/>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kern="0" dirty="0" smtClean="0">
                  <a:solidFill>
                    <a:srgbClr val="582D42"/>
                  </a:solidFill>
                  <a:latin typeface="Gill Sans"/>
                  <a:cs typeface="Gill Sans"/>
                </a:rPr>
                <a:t>Event(s) </a:t>
              </a:r>
              <a:r>
                <a:rPr lang="en-US" kern="0" dirty="0">
                  <a:solidFill>
                    <a:srgbClr val="582D42"/>
                  </a:solidFill>
                  <a:latin typeface="Gill Sans"/>
                  <a:cs typeface="Gill Sans"/>
                </a:rPr>
                <a:t>E</a:t>
              </a:r>
              <a:r>
                <a:rPr lang="en-US" kern="0" dirty="0" smtClean="0">
                  <a:solidFill>
                    <a:srgbClr val="582D42"/>
                  </a:solidFill>
                  <a:latin typeface="Gill Sans"/>
                  <a:cs typeface="Gill Sans"/>
                </a:rPr>
                <a:t>nvelope</a:t>
              </a:r>
              <a:endParaRPr lang="en-US" kern="0" dirty="0">
                <a:solidFill>
                  <a:srgbClr val="582D42"/>
                </a:solidFill>
                <a:latin typeface="Gill Sans"/>
                <a:cs typeface="Gill Sans"/>
              </a:endParaRPr>
            </a:p>
          </p:txBody>
        </p:sp>
      </p:grpSp>
      <p:sp>
        <p:nvSpPr>
          <p:cNvPr id="30" name="Right Arrow 29"/>
          <p:cNvSpPr/>
          <p:nvPr/>
        </p:nvSpPr>
        <p:spPr>
          <a:xfrm>
            <a:off x="3708796" y="3645730"/>
            <a:ext cx="334789" cy="43765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300" kern="0" dirty="0">
              <a:solidFill>
                <a:srgbClr val="000000"/>
              </a:solidFill>
              <a:latin typeface="Gill Sans"/>
              <a:cs typeface="Gill Sans"/>
            </a:endParaRPr>
          </a:p>
        </p:txBody>
      </p:sp>
      <p:grpSp>
        <p:nvGrpSpPr>
          <p:cNvPr id="31" name="Group 30"/>
          <p:cNvGrpSpPr/>
          <p:nvPr/>
        </p:nvGrpSpPr>
        <p:grpSpPr>
          <a:xfrm>
            <a:off x="5383745" y="762001"/>
            <a:ext cx="3351030" cy="4033494"/>
            <a:chOff x="4287739" y="768818"/>
            <a:chExt cx="1639802" cy="3750252"/>
          </a:xfrm>
        </p:grpSpPr>
        <p:sp>
          <p:nvSpPr>
            <p:cNvPr id="32" name="Rounded Rectangle 31"/>
            <p:cNvSpPr/>
            <p:nvPr/>
          </p:nvSpPr>
          <p:spPr>
            <a:xfrm>
              <a:off x="4287740" y="768818"/>
              <a:ext cx="1639801" cy="636607"/>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b="1" kern="0" dirty="0">
                  <a:solidFill>
                    <a:srgbClr val="000000">
                      <a:lumMod val="65000"/>
                      <a:lumOff val="35000"/>
                    </a:srgbClr>
                  </a:solidFill>
                  <a:latin typeface="Gill Sans"/>
                  <a:cs typeface="Gill Sans"/>
                </a:rPr>
                <a:t>Real Time Processing</a:t>
              </a:r>
            </a:p>
          </p:txBody>
        </p:sp>
        <p:sp>
          <p:nvSpPr>
            <p:cNvPr id="33" name="Rounded Rectangle 32"/>
            <p:cNvSpPr/>
            <p:nvPr/>
          </p:nvSpPr>
          <p:spPr>
            <a:xfrm rot="5400000">
              <a:off x="3483145" y="2074674"/>
              <a:ext cx="3248990" cy="1639801"/>
            </a:xfrm>
            <a:prstGeom prst="roundRect">
              <a:avLst>
                <a:gd name="adj" fmla="val 2039"/>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kern="0" dirty="0">
                <a:solidFill>
                  <a:srgbClr val="000000">
                    <a:lumMod val="65000"/>
                    <a:lumOff val="35000"/>
                  </a:srgbClr>
                </a:solidFill>
                <a:latin typeface="Gill Sans"/>
                <a:cs typeface="Gill Sans"/>
              </a:endParaRPr>
            </a:p>
          </p:txBody>
        </p:sp>
      </p:grpSp>
      <p:grpSp>
        <p:nvGrpSpPr>
          <p:cNvPr id="35" name="Group 34"/>
          <p:cNvGrpSpPr/>
          <p:nvPr/>
        </p:nvGrpSpPr>
        <p:grpSpPr>
          <a:xfrm>
            <a:off x="5475358" y="1446689"/>
            <a:ext cx="3075974" cy="3235915"/>
            <a:chOff x="1059696" y="1315859"/>
            <a:chExt cx="1152494" cy="944759"/>
          </a:xfrm>
          <a:solidFill>
            <a:srgbClr val="E64E25">
              <a:lumMod val="40000"/>
              <a:lumOff val="60000"/>
            </a:srgbClr>
          </a:solidFill>
        </p:grpSpPr>
        <p:sp>
          <p:nvSpPr>
            <p:cNvPr id="37" name="Rounded Rectangle 36"/>
            <p:cNvSpPr/>
            <p:nvPr/>
          </p:nvSpPr>
          <p:spPr>
            <a:xfrm>
              <a:off x="1062744" y="1315859"/>
              <a:ext cx="1149446" cy="204775"/>
            </a:xfrm>
            <a:prstGeom prst="roundRect">
              <a:avLst>
                <a:gd name="adj" fmla="val 7347"/>
              </a:avLst>
            </a:prstGeom>
            <a:grpFill/>
            <a:ln w="12700" cap="flat" cmpd="sng" algn="ctr">
              <a:solidFill>
                <a:srgbClr val="E64E25">
                  <a:lumMod val="60000"/>
                  <a:lumOff val="40000"/>
                </a:srgbClr>
              </a:solidFill>
              <a:prstDash val="solid"/>
            </a:ln>
            <a:effectLst/>
          </p:spPr>
          <p:txBody>
            <a:bodyPr lIns="91440" tIns="45720" rIns="91440" bIns="45720" rtlCol="0" anchor="t">
              <a:noAutofit/>
            </a:bodyPr>
            <a:lstStyle/>
            <a:p>
              <a:pPr algn="ctr" defTabSz="1273769"/>
              <a:r>
                <a:rPr lang="en-US" b="1" kern="0" dirty="0" smtClean="0">
                  <a:solidFill>
                    <a:srgbClr val="E64E25">
                      <a:lumMod val="50000"/>
                    </a:srgbClr>
                  </a:solidFill>
                  <a:latin typeface="Gill Sans"/>
                  <a:cs typeface="Gill Sans"/>
                </a:rPr>
                <a:t>Storm Decrypting Bolt</a:t>
              </a:r>
              <a:endParaRPr lang="en-US" b="1" kern="0" dirty="0">
                <a:solidFill>
                  <a:srgbClr val="E64E25">
                    <a:lumMod val="50000"/>
                  </a:srgbClr>
                </a:solidFill>
                <a:latin typeface="Gill Sans"/>
                <a:cs typeface="Gill Sans"/>
              </a:endParaRPr>
            </a:p>
          </p:txBody>
        </p:sp>
        <p:sp>
          <p:nvSpPr>
            <p:cNvPr id="38" name="Rounded Rectangle 37"/>
            <p:cNvSpPr/>
            <p:nvPr/>
          </p:nvSpPr>
          <p:spPr>
            <a:xfrm rot="5400000">
              <a:off x="1233064" y="1284540"/>
              <a:ext cx="802710" cy="1149446"/>
            </a:xfrm>
            <a:prstGeom prst="roundRect">
              <a:avLst>
                <a:gd name="adj" fmla="val 1642"/>
              </a:avLst>
            </a:prstGeom>
            <a:solidFill>
              <a:srgbClr val="FFFFFF"/>
            </a:solidFill>
            <a:ln w="12700" cap="flat" cmpd="sng" algn="ctr">
              <a:solidFill>
                <a:srgbClr val="E64E25">
                  <a:lumMod val="60000"/>
                  <a:lumOff val="40000"/>
                </a:srgbClr>
              </a:solidFill>
              <a:prstDash val="solid"/>
            </a:ln>
            <a:effectLst/>
          </p:spPr>
          <p:txBody>
            <a:bodyPr lIns="0" tIns="0" rIns="0" bIns="0" rtlCol="0" anchor="t">
              <a:noAutofit/>
            </a:bodyPr>
            <a:lstStyle/>
            <a:p>
              <a:pPr algn="ctr" defTabSz="1273769"/>
              <a:endParaRPr lang="en-US" kern="0" dirty="0">
                <a:solidFill>
                  <a:srgbClr val="E64E25">
                    <a:lumMod val="50000"/>
                  </a:srgbClr>
                </a:solidFill>
                <a:latin typeface="Gill Sans"/>
                <a:cs typeface="Gill Sans"/>
              </a:endParaRPr>
            </a:p>
          </p:txBody>
        </p:sp>
      </p:grpSp>
      <p:sp>
        <p:nvSpPr>
          <p:cNvPr id="39" name="Right Arrow 38"/>
          <p:cNvSpPr/>
          <p:nvPr/>
        </p:nvSpPr>
        <p:spPr>
          <a:xfrm>
            <a:off x="5187413" y="2836770"/>
            <a:ext cx="334638" cy="43765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300" kern="0" dirty="0">
              <a:solidFill>
                <a:srgbClr val="000000"/>
              </a:solidFill>
              <a:latin typeface="Gill Sans"/>
              <a:cs typeface="Gill Sans"/>
            </a:endParaRPr>
          </a:p>
        </p:txBody>
      </p:sp>
      <p:sp>
        <p:nvSpPr>
          <p:cNvPr id="47" name="Rounded Rectangle 46"/>
          <p:cNvSpPr/>
          <p:nvPr/>
        </p:nvSpPr>
        <p:spPr>
          <a:xfrm>
            <a:off x="1580959" y="3279091"/>
            <a:ext cx="1878907" cy="1363463"/>
          </a:xfrm>
          <a:prstGeom prst="roundRect">
            <a:avLst>
              <a:gd name="adj" fmla="val 2516"/>
            </a:avLst>
          </a:prstGeom>
          <a:noFill/>
          <a:ln w="19050" cap="flat" cmpd="sng" algn="ctr">
            <a:solidFill>
              <a:srgbClr val="272A48">
                <a:lumMod val="40000"/>
                <a:lumOff val="60000"/>
              </a:srgbClr>
            </a:solidFill>
            <a:prstDash val="solid"/>
          </a:ln>
          <a:effectLst/>
        </p:spPr>
        <p:txBody>
          <a:bodyPr vert="horz" lIns="68589" tIns="34295" rIns="68589" bIns="34295" rtlCol="0" anchor="t">
            <a:normAutofit/>
          </a:bodyPr>
          <a:lstStyle/>
          <a:p>
            <a:pPr algn="ctr" defTabSz="1273769"/>
            <a:r>
              <a:rPr lang="en-US" sz="1300" kern="0" dirty="0" smtClean="0">
                <a:solidFill>
                  <a:srgbClr val="272A48"/>
                </a:solidFill>
                <a:latin typeface="Gill Sans"/>
                <a:cs typeface="Gill Sans"/>
              </a:rPr>
              <a:t>Event(s) Envelope</a:t>
            </a:r>
            <a:endParaRPr lang="en-US" sz="1300" kern="0" dirty="0">
              <a:solidFill>
                <a:srgbClr val="272A48"/>
              </a:solidFill>
              <a:latin typeface="Gill Sans"/>
              <a:cs typeface="Gill Sans"/>
            </a:endParaRPr>
          </a:p>
        </p:txBody>
      </p:sp>
      <p:sp>
        <p:nvSpPr>
          <p:cNvPr id="45" name="Rounded Rectangle 44"/>
          <p:cNvSpPr/>
          <p:nvPr/>
        </p:nvSpPr>
        <p:spPr>
          <a:xfrm>
            <a:off x="1707444" y="3554262"/>
            <a:ext cx="1595744" cy="463903"/>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Autofit/>
          </a:bodyPr>
          <a:lstStyle/>
          <a:p>
            <a:pPr algn="ctr" defTabSz="1273769"/>
            <a:r>
              <a:rPr lang="en-US" sz="1300" kern="0" dirty="0" smtClean="0">
                <a:solidFill>
                  <a:srgbClr val="582D42"/>
                </a:solidFill>
                <a:latin typeface="Gill Sans"/>
                <a:cs typeface="Gill Sans"/>
              </a:rPr>
              <a:t>Encrypted AES Key (w/</a:t>
            </a:r>
            <a:r>
              <a:rPr lang="en-US" sz="1300" kern="0" dirty="0">
                <a:solidFill>
                  <a:srgbClr val="582D42"/>
                </a:solidFill>
                <a:latin typeface="Gill Sans"/>
                <a:cs typeface="Gill Sans"/>
              </a:rPr>
              <a:t> </a:t>
            </a:r>
            <a:r>
              <a:rPr lang="en-US" sz="1300" kern="0" dirty="0" smtClean="0">
                <a:solidFill>
                  <a:srgbClr val="582D42"/>
                </a:solidFill>
                <a:latin typeface="Gill Sans"/>
                <a:cs typeface="Gill Sans"/>
              </a:rPr>
              <a:t>RSA)</a:t>
            </a:r>
            <a:endParaRPr lang="en-US" sz="1300" kern="0" dirty="0">
              <a:solidFill>
                <a:srgbClr val="272A48"/>
              </a:solidFill>
              <a:latin typeface="Gill Sans"/>
              <a:cs typeface="Gill Sans"/>
            </a:endParaRPr>
          </a:p>
        </p:txBody>
      </p:sp>
      <p:sp>
        <p:nvSpPr>
          <p:cNvPr id="46" name="Rounded Rectangle 45"/>
          <p:cNvSpPr/>
          <p:nvPr/>
        </p:nvSpPr>
        <p:spPr>
          <a:xfrm>
            <a:off x="1707444" y="4083380"/>
            <a:ext cx="1595744" cy="463903"/>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Autofit/>
          </a:bodyPr>
          <a:lstStyle/>
          <a:p>
            <a:pPr algn="ctr" defTabSz="1273769"/>
            <a:r>
              <a:rPr lang="en-US" sz="1300" kern="0" dirty="0" smtClean="0">
                <a:solidFill>
                  <a:srgbClr val="582D42"/>
                </a:solidFill>
                <a:latin typeface="Gill Sans"/>
                <a:cs typeface="Gill Sans"/>
              </a:rPr>
              <a:t>Encrypted Event </a:t>
            </a:r>
          </a:p>
          <a:p>
            <a:pPr algn="ctr" defTabSz="1273769"/>
            <a:r>
              <a:rPr lang="en-US" sz="1300" kern="0" dirty="0" smtClean="0">
                <a:solidFill>
                  <a:srgbClr val="582D42"/>
                </a:solidFill>
                <a:latin typeface="Gill Sans"/>
                <a:cs typeface="Gill Sans"/>
              </a:rPr>
              <a:t>(w/ AES)</a:t>
            </a:r>
            <a:endParaRPr lang="en-US" sz="1300" kern="0" dirty="0">
              <a:solidFill>
                <a:srgbClr val="272A48"/>
              </a:solidFill>
              <a:latin typeface="Gill Sans"/>
              <a:cs typeface="Gill Sans"/>
            </a:endParaRPr>
          </a:p>
        </p:txBody>
      </p:sp>
      <p:sp>
        <p:nvSpPr>
          <p:cNvPr id="48" name="Rectangle 47"/>
          <p:cNvSpPr/>
          <p:nvPr/>
        </p:nvSpPr>
        <p:spPr>
          <a:xfrm>
            <a:off x="4112396" y="2919447"/>
            <a:ext cx="1004225" cy="492674"/>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sz="1300" kern="0" dirty="0" smtClean="0">
                <a:solidFill>
                  <a:srgbClr val="582D42"/>
                </a:solidFill>
                <a:latin typeface="Gill Sans"/>
                <a:cs typeface="Gill Sans"/>
              </a:rPr>
              <a:t>Event(s) </a:t>
            </a:r>
            <a:r>
              <a:rPr lang="en-US" sz="1300" kern="0" dirty="0">
                <a:solidFill>
                  <a:srgbClr val="582D42"/>
                </a:solidFill>
                <a:latin typeface="Gill Sans"/>
                <a:cs typeface="Gill Sans"/>
              </a:rPr>
              <a:t>E</a:t>
            </a:r>
            <a:r>
              <a:rPr lang="en-US" sz="1300" kern="0" dirty="0" smtClean="0">
                <a:solidFill>
                  <a:srgbClr val="582D42"/>
                </a:solidFill>
                <a:latin typeface="Gill Sans"/>
                <a:cs typeface="Gill Sans"/>
              </a:rPr>
              <a:t>nvelope</a:t>
            </a:r>
            <a:endParaRPr lang="en-US" sz="1300" kern="0" dirty="0">
              <a:solidFill>
                <a:srgbClr val="582D42"/>
              </a:solidFill>
              <a:latin typeface="Gill Sans"/>
              <a:cs typeface="Gill Sans"/>
            </a:endParaRPr>
          </a:p>
        </p:txBody>
      </p:sp>
      <p:sp>
        <p:nvSpPr>
          <p:cNvPr id="50" name="Rectangle 49"/>
          <p:cNvSpPr/>
          <p:nvPr/>
        </p:nvSpPr>
        <p:spPr>
          <a:xfrm>
            <a:off x="4117201" y="3968911"/>
            <a:ext cx="1004225" cy="547864"/>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sz="1300" kern="0" dirty="0" smtClean="0">
                <a:solidFill>
                  <a:srgbClr val="582D42"/>
                </a:solidFill>
                <a:latin typeface="Gill Sans"/>
                <a:cs typeface="Gill Sans"/>
              </a:rPr>
              <a:t>Event(s) </a:t>
            </a:r>
            <a:r>
              <a:rPr lang="en-US" sz="1300" kern="0" dirty="0">
                <a:solidFill>
                  <a:srgbClr val="582D42"/>
                </a:solidFill>
                <a:latin typeface="Gill Sans"/>
                <a:cs typeface="Gill Sans"/>
              </a:rPr>
              <a:t>E</a:t>
            </a:r>
            <a:r>
              <a:rPr lang="en-US" sz="1300" kern="0" dirty="0" smtClean="0">
                <a:solidFill>
                  <a:srgbClr val="582D42"/>
                </a:solidFill>
                <a:latin typeface="Gill Sans"/>
                <a:cs typeface="Gill Sans"/>
              </a:rPr>
              <a:t>nvelope</a:t>
            </a:r>
            <a:endParaRPr lang="en-US" sz="1300" kern="0" dirty="0">
              <a:solidFill>
                <a:srgbClr val="582D42"/>
              </a:solidFill>
              <a:latin typeface="Gill Sans"/>
              <a:cs typeface="Gill Sans"/>
            </a:endParaRPr>
          </a:p>
        </p:txBody>
      </p:sp>
      <p:cxnSp>
        <p:nvCxnSpPr>
          <p:cNvPr id="51" name="Straight Arrow Connector 50"/>
          <p:cNvCxnSpPr/>
          <p:nvPr/>
        </p:nvCxnSpPr>
        <p:spPr>
          <a:xfrm>
            <a:off x="4561012" y="3518712"/>
            <a:ext cx="0" cy="210312"/>
          </a:xfrm>
          <a:prstGeom prst="straightConnector1">
            <a:avLst/>
          </a:prstGeom>
          <a:solidFill>
            <a:srgbClr val="582D42">
              <a:lumMod val="20000"/>
              <a:lumOff val="80000"/>
            </a:srgbClr>
          </a:solidFill>
          <a:ln w="28575" cap="flat" cmpd="sng" algn="ctr">
            <a:solidFill>
              <a:srgbClr val="814B67"/>
            </a:solidFill>
            <a:prstDash val="sysDash"/>
          </a:ln>
          <a:effectLst/>
        </p:spPr>
      </p:cxnSp>
      <p:sp>
        <p:nvSpPr>
          <p:cNvPr id="2" name="Multidocument 1"/>
          <p:cNvSpPr/>
          <p:nvPr/>
        </p:nvSpPr>
        <p:spPr>
          <a:xfrm>
            <a:off x="681238" y="2150746"/>
            <a:ext cx="815583" cy="713837"/>
          </a:xfrm>
          <a:prstGeom prst="flowChartMultidocument">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sz="1300" kern="0" dirty="0" smtClean="0">
                <a:solidFill>
                  <a:srgbClr val="582D42"/>
                </a:solidFill>
                <a:latin typeface="Gill Sans"/>
                <a:cs typeface="Gill Sans"/>
              </a:rPr>
              <a:t>Event</a:t>
            </a:r>
            <a:endParaRPr lang="en-US" sz="1300" kern="0" dirty="0">
              <a:solidFill>
                <a:srgbClr val="582D42"/>
              </a:solidFill>
              <a:latin typeface="Gill Sans"/>
              <a:cs typeface="Gill Sans"/>
            </a:endParaRPr>
          </a:p>
        </p:txBody>
      </p:sp>
      <p:sp>
        <p:nvSpPr>
          <p:cNvPr id="52" name="Rounded Rectangle 51"/>
          <p:cNvSpPr/>
          <p:nvPr/>
        </p:nvSpPr>
        <p:spPr>
          <a:xfrm>
            <a:off x="1750292" y="2033925"/>
            <a:ext cx="860701" cy="95763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sz="1300" kern="0" dirty="0" smtClean="0">
                <a:solidFill>
                  <a:srgbClr val="582D42"/>
                </a:solidFill>
                <a:latin typeface="Gill Sans"/>
                <a:cs typeface="Gill Sans"/>
              </a:rPr>
              <a:t>Encrypt event(s) w/ AES</a:t>
            </a:r>
            <a:endParaRPr lang="en-US" sz="1300" kern="0" dirty="0">
              <a:solidFill>
                <a:srgbClr val="272A48"/>
              </a:solidFill>
              <a:latin typeface="Gill Sans"/>
              <a:cs typeface="Gill Sans"/>
            </a:endParaRPr>
          </a:p>
        </p:txBody>
      </p:sp>
      <p:sp>
        <p:nvSpPr>
          <p:cNvPr id="53" name="Rounded Rectangle 52"/>
          <p:cNvSpPr/>
          <p:nvPr/>
        </p:nvSpPr>
        <p:spPr>
          <a:xfrm>
            <a:off x="2855786" y="2040612"/>
            <a:ext cx="778691" cy="954091"/>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Autofit/>
          </a:bodyPr>
          <a:lstStyle/>
          <a:p>
            <a:pPr algn="ctr" defTabSz="1273769"/>
            <a:r>
              <a:rPr lang="en-US" sz="1300" kern="0" dirty="0" smtClean="0">
                <a:solidFill>
                  <a:srgbClr val="582D42"/>
                </a:solidFill>
                <a:latin typeface="Gill Sans"/>
                <a:cs typeface="Gill Sans"/>
              </a:rPr>
              <a:t>Encrypt AES key w/ RSA</a:t>
            </a:r>
            <a:endParaRPr lang="en-US" sz="1300" kern="0" dirty="0">
              <a:solidFill>
                <a:srgbClr val="272A48"/>
              </a:solidFill>
              <a:latin typeface="Gill Sans"/>
              <a:cs typeface="Gill Sans"/>
            </a:endParaRPr>
          </a:p>
        </p:txBody>
      </p:sp>
      <p:cxnSp>
        <p:nvCxnSpPr>
          <p:cNvPr id="54" name="Straight Arrow Connector 53"/>
          <p:cNvCxnSpPr>
            <a:stCxn id="2" idx="3"/>
            <a:endCxn id="52" idx="1"/>
          </p:cNvCxnSpPr>
          <p:nvPr/>
        </p:nvCxnSpPr>
        <p:spPr>
          <a:xfrm>
            <a:off x="1496821" y="2507665"/>
            <a:ext cx="253471" cy="5076"/>
          </a:xfrm>
          <a:prstGeom prst="straightConnector1">
            <a:avLst/>
          </a:prstGeom>
          <a:solidFill>
            <a:srgbClr val="272A48">
              <a:lumMod val="20000"/>
              <a:lumOff val="80000"/>
            </a:srgbClr>
          </a:solidFill>
          <a:ln w="19050" cap="flat" cmpd="sng" algn="ctr">
            <a:solidFill>
              <a:srgbClr val="272A48">
                <a:lumMod val="40000"/>
                <a:lumOff val="60000"/>
              </a:srgbClr>
            </a:solidFill>
            <a:prstDash val="solid"/>
            <a:headEnd type="none"/>
            <a:tailEnd type="arrow"/>
          </a:ln>
          <a:effectLst/>
        </p:spPr>
      </p:cxnSp>
      <p:cxnSp>
        <p:nvCxnSpPr>
          <p:cNvPr id="57" name="Straight Arrow Connector 56"/>
          <p:cNvCxnSpPr>
            <a:stCxn id="52" idx="3"/>
            <a:endCxn id="53" idx="1"/>
          </p:cNvCxnSpPr>
          <p:nvPr/>
        </p:nvCxnSpPr>
        <p:spPr>
          <a:xfrm>
            <a:off x="2610993" y="2512741"/>
            <a:ext cx="244793" cy="4917"/>
          </a:xfrm>
          <a:prstGeom prst="straightConnector1">
            <a:avLst/>
          </a:prstGeom>
          <a:solidFill>
            <a:srgbClr val="272A48">
              <a:lumMod val="20000"/>
              <a:lumOff val="80000"/>
            </a:srgbClr>
          </a:solidFill>
          <a:ln w="19050" cap="flat" cmpd="sng" algn="ctr">
            <a:solidFill>
              <a:srgbClr val="272A48">
                <a:lumMod val="40000"/>
                <a:lumOff val="60000"/>
              </a:srgbClr>
            </a:solidFill>
            <a:prstDash val="solid"/>
            <a:headEnd type="none"/>
            <a:tailEnd type="arrow"/>
          </a:ln>
          <a:effectLst/>
        </p:spPr>
      </p:cxnSp>
      <p:cxnSp>
        <p:nvCxnSpPr>
          <p:cNvPr id="60" name="Straight Arrow Connector 59"/>
          <p:cNvCxnSpPr>
            <a:stCxn id="53" idx="2"/>
            <a:endCxn id="47" idx="0"/>
          </p:cNvCxnSpPr>
          <p:nvPr/>
        </p:nvCxnSpPr>
        <p:spPr>
          <a:xfrm rot="5400000">
            <a:off x="2740579" y="2774538"/>
            <a:ext cx="284388" cy="724719"/>
          </a:xfrm>
          <a:prstGeom prst="bentConnector3">
            <a:avLst>
              <a:gd name="adj1" fmla="val 50000"/>
            </a:avLst>
          </a:prstGeom>
          <a:solidFill>
            <a:srgbClr val="272A48">
              <a:lumMod val="20000"/>
              <a:lumOff val="80000"/>
            </a:srgbClr>
          </a:solidFill>
          <a:ln w="19050" cap="flat" cmpd="sng" algn="ctr">
            <a:solidFill>
              <a:srgbClr val="272A48">
                <a:lumMod val="40000"/>
                <a:lumOff val="60000"/>
              </a:srgbClr>
            </a:solidFill>
            <a:prstDash val="solid"/>
            <a:headEnd type="none"/>
            <a:tailEnd type="arrow"/>
          </a:ln>
          <a:effectLst/>
        </p:spPr>
      </p:cxnSp>
      <p:sp>
        <p:nvSpPr>
          <p:cNvPr id="74" name="Multidocument 73"/>
          <p:cNvSpPr/>
          <p:nvPr/>
        </p:nvSpPr>
        <p:spPr>
          <a:xfrm>
            <a:off x="7659221" y="2659172"/>
            <a:ext cx="704088" cy="713232"/>
          </a:xfrm>
          <a:prstGeom prst="flowChartMultidocumen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300" kern="0" dirty="0">
                <a:solidFill>
                  <a:srgbClr val="E64E25">
                    <a:lumMod val="50000"/>
                  </a:srgbClr>
                </a:solidFill>
                <a:latin typeface="Gill Sans"/>
                <a:cs typeface="Gill Sans"/>
              </a:rPr>
              <a:t>Event</a:t>
            </a:r>
          </a:p>
        </p:txBody>
      </p:sp>
      <p:sp>
        <p:nvSpPr>
          <p:cNvPr id="75" name="Rounded Rectangle 74"/>
          <p:cNvSpPr/>
          <p:nvPr/>
        </p:nvSpPr>
        <p:spPr>
          <a:xfrm>
            <a:off x="6678812" y="2531295"/>
            <a:ext cx="740664" cy="960119"/>
          </a:xfrm>
          <a:prstGeom prst="roundRect">
            <a:avLst>
              <a:gd name="adj" fmla="val 5380"/>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300" kern="0" dirty="0" smtClean="0">
                <a:solidFill>
                  <a:srgbClr val="E64E25">
                    <a:lumMod val="50000"/>
                  </a:srgbClr>
                </a:solidFill>
                <a:latin typeface="Gill Sans"/>
                <a:cs typeface="Gill Sans"/>
              </a:rPr>
              <a:t>Decrypt </a:t>
            </a:r>
            <a:r>
              <a:rPr lang="en-US" sz="1300" kern="0" dirty="0">
                <a:solidFill>
                  <a:srgbClr val="E64E25">
                    <a:lumMod val="50000"/>
                  </a:srgbClr>
                </a:solidFill>
                <a:latin typeface="Gill Sans"/>
                <a:cs typeface="Gill Sans"/>
              </a:rPr>
              <a:t>event(s) w/ </a:t>
            </a:r>
            <a:r>
              <a:rPr lang="en-US" sz="1300" kern="0" dirty="0" smtClean="0">
                <a:solidFill>
                  <a:srgbClr val="E64E25">
                    <a:lumMod val="50000"/>
                  </a:srgbClr>
                </a:solidFill>
                <a:latin typeface="Gill Sans"/>
                <a:cs typeface="Gill Sans"/>
              </a:rPr>
              <a:t>AES</a:t>
            </a:r>
            <a:endParaRPr lang="en-US" sz="1300" kern="0" dirty="0">
              <a:solidFill>
                <a:srgbClr val="E64E25">
                  <a:lumMod val="50000"/>
                </a:srgbClr>
              </a:solidFill>
              <a:latin typeface="Gill Sans"/>
              <a:cs typeface="Gill Sans"/>
            </a:endParaRPr>
          </a:p>
        </p:txBody>
      </p:sp>
      <p:sp>
        <p:nvSpPr>
          <p:cNvPr id="76" name="Rounded Rectangle 75"/>
          <p:cNvSpPr/>
          <p:nvPr/>
        </p:nvSpPr>
        <p:spPr>
          <a:xfrm>
            <a:off x="5669941" y="2531295"/>
            <a:ext cx="740664" cy="960119"/>
          </a:xfrm>
          <a:prstGeom prst="roundRect">
            <a:avLst>
              <a:gd name="adj" fmla="val 5380"/>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300" kern="0" dirty="0">
                <a:solidFill>
                  <a:srgbClr val="E64E25">
                    <a:lumMod val="50000"/>
                  </a:srgbClr>
                </a:solidFill>
                <a:latin typeface="Gill Sans"/>
                <a:cs typeface="Gill Sans"/>
              </a:rPr>
              <a:t>Decrypt AES key w/ </a:t>
            </a:r>
            <a:r>
              <a:rPr lang="en-US" sz="1300" kern="0" dirty="0" smtClean="0">
                <a:solidFill>
                  <a:srgbClr val="E64E25">
                    <a:lumMod val="50000"/>
                  </a:srgbClr>
                </a:solidFill>
                <a:latin typeface="Gill Sans"/>
                <a:cs typeface="Gill Sans"/>
              </a:rPr>
              <a:t>RSA</a:t>
            </a:r>
            <a:endParaRPr lang="en-US" sz="1300" kern="0" dirty="0">
              <a:solidFill>
                <a:srgbClr val="E64E25">
                  <a:lumMod val="50000"/>
                </a:srgbClr>
              </a:solidFill>
              <a:latin typeface="Gill Sans"/>
              <a:cs typeface="Gill Sans"/>
            </a:endParaRPr>
          </a:p>
        </p:txBody>
      </p:sp>
      <p:cxnSp>
        <p:nvCxnSpPr>
          <p:cNvPr id="77" name="Straight Arrow Connector 76"/>
          <p:cNvCxnSpPr>
            <a:stCxn id="75" idx="3"/>
            <a:endCxn id="74" idx="1"/>
          </p:cNvCxnSpPr>
          <p:nvPr/>
        </p:nvCxnSpPr>
        <p:spPr>
          <a:xfrm>
            <a:off x="7419476" y="3011355"/>
            <a:ext cx="239745" cy="4433"/>
          </a:xfrm>
          <a:prstGeom prst="straightConnector1">
            <a:avLst/>
          </a:prstGeom>
          <a:solidFill>
            <a:srgbClr val="FFFFFF"/>
          </a:solidFill>
          <a:ln w="19050" cap="flat" cmpd="sng" algn="ctr">
            <a:solidFill>
              <a:srgbClr val="E64E25">
                <a:lumMod val="60000"/>
                <a:lumOff val="40000"/>
              </a:srgbClr>
            </a:solidFill>
            <a:prstDash val="solid"/>
            <a:headEnd type="none"/>
            <a:tailEnd type="arrow"/>
          </a:ln>
          <a:effectLst/>
        </p:spPr>
      </p:cxnSp>
      <p:cxnSp>
        <p:nvCxnSpPr>
          <p:cNvPr id="78" name="Straight Arrow Connector 77"/>
          <p:cNvCxnSpPr>
            <a:stCxn id="76" idx="3"/>
            <a:endCxn id="75" idx="1"/>
          </p:cNvCxnSpPr>
          <p:nvPr/>
        </p:nvCxnSpPr>
        <p:spPr>
          <a:xfrm>
            <a:off x="6410605" y="3011355"/>
            <a:ext cx="268207" cy="0"/>
          </a:xfrm>
          <a:prstGeom prst="straightConnector1">
            <a:avLst/>
          </a:prstGeom>
          <a:solidFill>
            <a:srgbClr val="FFFFFF"/>
          </a:solidFill>
          <a:ln w="19050" cap="flat" cmpd="sng" algn="ctr">
            <a:solidFill>
              <a:srgbClr val="E64E25">
                <a:lumMod val="60000"/>
                <a:lumOff val="40000"/>
              </a:srgbClr>
            </a:solidFill>
            <a:prstDash val="solid"/>
            <a:headEnd type="none"/>
            <a:tailEnd type="arrow"/>
          </a:ln>
          <a:effectLst/>
        </p:spPr>
      </p:cxnSp>
    </p:spTree>
    <p:extLst>
      <p:ext uri="{BB962C8B-B14F-4D97-AF65-F5344CB8AC3E}">
        <p14:creationId xmlns:p14="http://schemas.microsoft.com/office/powerpoint/2010/main" val="42428332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Security in Kafka – Encryption Details</a:t>
            </a:r>
          </a:p>
        </p:txBody>
      </p:sp>
      <p:sp>
        <p:nvSpPr>
          <p:cNvPr id="5" name="Text Placeholder 4"/>
          <p:cNvSpPr>
            <a:spLocks noGrp="1"/>
          </p:cNvSpPr>
          <p:nvPr>
            <p:ph type="body" sz="quarter" idx="11"/>
          </p:nvPr>
        </p:nvSpPr>
        <p:spPr/>
        <p:txBody>
          <a:bodyPr anchor="t"/>
          <a:lstStyle/>
          <a:p>
            <a:r>
              <a:rPr lang="en-US" dirty="0" smtClean="0"/>
              <a:t>RSA public/private keys are generated ahead of time and securely shared with topology</a:t>
            </a:r>
          </a:p>
          <a:p>
            <a:r>
              <a:rPr lang="en-US" dirty="0" smtClean="0"/>
              <a:t>AES key is randomly generated and periodically refreshed</a:t>
            </a:r>
          </a:p>
          <a:p>
            <a:r>
              <a:rPr lang="en-US" dirty="0" smtClean="0"/>
              <a:t>Only user having appropriate RSA private key can read the data</a:t>
            </a:r>
          </a:p>
          <a:p>
            <a:r>
              <a:rPr lang="en-US" dirty="0" smtClean="0"/>
              <a:t>One event or a batch of events can be encrypted together as per needs</a:t>
            </a:r>
          </a:p>
        </p:txBody>
      </p:sp>
    </p:spTree>
    <p:extLst>
      <p:ext uri="{BB962C8B-B14F-4D97-AF65-F5344CB8AC3E}">
        <p14:creationId xmlns:p14="http://schemas.microsoft.com/office/powerpoint/2010/main" val="27998525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Security in </a:t>
            </a:r>
            <a:r>
              <a:rPr lang="en-US" dirty="0" smtClean="0"/>
              <a:t>Kafka </a:t>
            </a:r>
            <a:r>
              <a:rPr lang="en-US" dirty="0"/>
              <a:t>- </a:t>
            </a:r>
            <a:r>
              <a:rPr lang="en-US" dirty="0" smtClean="0"/>
              <a:t>Applicability</a:t>
            </a:r>
            <a:endParaRPr lang="en-US" dirty="0"/>
          </a:p>
        </p:txBody>
      </p:sp>
      <p:sp>
        <p:nvSpPr>
          <p:cNvPr id="5" name="Text Placeholder 4"/>
          <p:cNvSpPr>
            <a:spLocks noGrp="1"/>
          </p:cNvSpPr>
          <p:nvPr>
            <p:ph type="body" sz="quarter" idx="11"/>
          </p:nvPr>
        </p:nvSpPr>
        <p:spPr/>
        <p:txBody>
          <a:bodyPr anchor="t"/>
          <a:lstStyle/>
          <a:p>
            <a:r>
              <a:rPr lang="en-US" dirty="0" smtClean="0"/>
              <a:t>Multiple applications want to use Kafka as their source to the stream</a:t>
            </a:r>
          </a:p>
          <a:p>
            <a:r>
              <a:rPr lang="en-US" dirty="0" smtClean="0"/>
              <a:t>Data is sensitive and can not be shared between applications</a:t>
            </a:r>
          </a:p>
          <a:p>
            <a:r>
              <a:rPr lang="en-US" dirty="0" smtClean="0"/>
              <a:t>Other components in the pipeline are secured</a:t>
            </a:r>
            <a:endParaRPr lang="en-US" dirty="0"/>
          </a:p>
        </p:txBody>
      </p:sp>
    </p:spTree>
    <p:extLst>
      <p:ext uri="{BB962C8B-B14F-4D97-AF65-F5344CB8AC3E}">
        <p14:creationId xmlns:p14="http://schemas.microsoft.com/office/powerpoint/2010/main" val="2694005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Micro Batching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915339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 Batching - Description</a:t>
            </a:r>
            <a:endParaRPr lang="en-US" dirty="0"/>
          </a:p>
        </p:txBody>
      </p:sp>
      <p:sp>
        <p:nvSpPr>
          <p:cNvPr id="6" name="Text Placeholder 5"/>
          <p:cNvSpPr>
            <a:spLocks noGrp="1"/>
          </p:cNvSpPr>
          <p:nvPr>
            <p:ph type="body" sz="quarter" idx="11"/>
          </p:nvPr>
        </p:nvSpPr>
        <p:spPr/>
        <p:txBody>
          <a:bodyPr anchor="ctr"/>
          <a:lstStyle/>
          <a:p>
            <a:pPr marL="0" indent="0" algn="ctr">
              <a:buNone/>
            </a:pPr>
            <a:r>
              <a:rPr lang="en-US" dirty="0"/>
              <a:t>Micro-batching is a technique that allows a process or task to treat a </a:t>
            </a:r>
            <a:r>
              <a:rPr lang="en-US" b="1" dirty="0"/>
              <a:t>stream as a sequence of small batches </a:t>
            </a:r>
            <a:r>
              <a:rPr lang="en-US" dirty="0"/>
              <a:t>or chunks of data. </a:t>
            </a:r>
            <a:endParaRPr lang="en-US" dirty="0" smtClean="0"/>
          </a:p>
          <a:p>
            <a:pPr marL="0" indent="0" algn="ctr">
              <a:buNone/>
            </a:pPr>
            <a:r>
              <a:rPr lang="en-US" dirty="0" smtClean="0"/>
              <a:t>For </a:t>
            </a:r>
            <a:r>
              <a:rPr lang="en-US" dirty="0"/>
              <a:t>incoming streams, the events can be packaged into small batches and delivered to a batch system for processing</a:t>
            </a:r>
          </a:p>
        </p:txBody>
      </p:sp>
    </p:spTree>
    <p:extLst>
      <p:ext uri="{BB962C8B-B14F-4D97-AF65-F5344CB8AC3E}">
        <p14:creationId xmlns:p14="http://schemas.microsoft.com/office/powerpoint/2010/main" val="40123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 Time Streaming Architecture</a:t>
            </a:r>
            <a:endParaRPr lang="en-US" dirty="0"/>
          </a:p>
        </p:txBody>
      </p:sp>
      <p:grpSp>
        <p:nvGrpSpPr>
          <p:cNvPr id="214" name="Group 213"/>
          <p:cNvGrpSpPr/>
          <p:nvPr/>
        </p:nvGrpSpPr>
        <p:grpSpPr>
          <a:xfrm>
            <a:off x="457200" y="832555"/>
            <a:ext cx="1418755" cy="3708834"/>
            <a:chOff x="465192" y="852435"/>
            <a:chExt cx="1418755" cy="3345870"/>
          </a:xfrm>
        </p:grpSpPr>
        <p:grpSp>
          <p:nvGrpSpPr>
            <p:cNvPr id="110" name="Group 109"/>
            <p:cNvGrpSpPr/>
            <p:nvPr/>
          </p:nvGrpSpPr>
          <p:grpSpPr>
            <a:xfrm>
              <a:off x="465192" y="852435"/>
              <a:ext cx="1418755" cy="3345870"/>
              <a:chOff x="92102" y="828201"/>
              <a:chExt cx="1539427" cy="3448391"/>
            </a:xfrm>
          </p:grpSpPr>
          <p:sp>
            <p:nvSpPr>
              <p:cNvPr id="111" name="Rounded Rectangle 110"/>
              <p:cNvSpPr/>
              <p:nvPr/>
            </p:nvSpPr>
            <p:spPr>
              <a:xfrm>
                <a:off x="92103" y="828201"/>
                <a:ext cx="1537736" cy="601888"/>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Source Systems</a:t>
                </a:r>
              </a:p>
            </p:txBody>
          </p:sp>
          <p:sp>
            <p:nvSpPr>
              <p:cNvPr id="112" name="Rounded Rectangle 111"/>
              <p:cNvSpPr/>
              <p:nvPr/>
            </p:nvSpPr>
            <p:spPr>
              <a:xfrm rot="5400000">
                <a:off x="-640608" y="2004454"/>
                <a:ext cx="3004848" cy="1539427"/>
              </a:xfrm>
              <a:prstGeom prst="roundRect">
                <a:avLst>
                  <a:gd name="adj" fmla="val 3987"/>
                </a:avLst>
              </a:prstGeom>
              <a:solidFill>
                <a:schemeClr val="bg2">
                  <a:lumMod val="95000"/>
                </a:schemeClr>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04" name="Group 203"/>
            <p:cNvGrpSpPr/>
            <p:nvPr/>
          </p:nvGrpSpPr>
          <p:grpSpPr>
            <a:xfrm>
              <a:off x="612818" y="1900882"/>
              <a:ext cx="1117878" cy="1847835"/>
              <a:chOff x="612818" y="1900882"/>
              <a:chExt cx="1117878" cy="1847835"/>
            </a:xfrm>
          </p:grpSpPr>
          <p:grpSp>
            <p:nvGrpSpPr>
              <p:cNvPr id="157" name="Group 156"/>
              <p:cNvGrpSpPr/>
              <p:nvPr/>
            </p:nvGrpSpPr>
            <p:grpSpPr>
              <a:xfrm>
                <a:off x="612818" y="1900882"/>
                <a:ext cx="1117878" cy="1847835"/>
                <a:chOff x="1062744" y="1318416"/>
                <a:chExt cx="1149446" cy="981104"/>
              </a:xfrm>
            </p:grpSpPr>
            <p:sp>
              <p:nvSpPr>
                <p:cNvPr id="158" name="Rounded Rectangle 157"/>
                <p:cNvSpPr/>
                <p:nvPr/>
              </p:nvSpPr>
              <p:spPr>
                <a:xfrm>
                  <a:off x="1062744" y="1318416"/>
                  <a:ext cx="1149446" cy="223004"/>
                </a:xfrm>
                <a:prstGeom prst="roundRect">
                  <a:avLst>
                    <a:gd name="adj" fmla="val 7347"/>
                  </a:avLst>
                </a:prstGeom>
                <a:solidFill>
                  <a:srgbClr val="272A48">
                    <a:lumMod val="40000"/>
                    <a:lumOff val="60000"/>
                  </a:srgbClr>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sz="1200" b="1" kern="0" dirty="0" smtClean="0">
                      <a:solidFill>
                        <a:srgbClr val="272A48"/>
                      </a:solidFill>
                      <a:latin typeface="Gill Sans"/>
                      <a:cs typeface="Gill Sans"/>
                    </a:rPr>
                    <a:t>Sources</a:t>
                  </a:r>
                  <a:endParaRPr lang="en-US" sz="1200" b="1" kern="0" dirty="0">
                    <a:solidFill>
                      <a:srgbClr val="272A48"/>
                    </a:solidFill>
                    <a:latin typeface="Gill Sans"/>
                    <a:cs typeface="Gill Sans"/>
                  </a:endParaRPr>
                </a:p>
              </p:txBody>
            </p:sp>
            <p:sp>
              <p:nvSpPr>
                <p:cNvPr id="159" name="Rounded Rectangle 158"/>
                <p:cNvSpPr/>
                <p:nvPr/>
              </p:nvSpPr>
              <p:spPr>
                <a:xfrm rot="5400000">
                  <a:off x="1236782" y="1324112"/>
                  <a:ext cx="801370" cy="1149446"/>
                </a:xfrm>
                <a:prstGeom prst="roundRect">
                  <a:avLst>
                    <a:gd name="adj" fmla="val 4015"/>
                  </a:avLst>
                </a:prstGeom>
                <a:solidFill>
                  <a:srgbClr val="FFFFFF"/>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sz="1200" kern="0" dirty="0">
                    <a:solidFill>
                      <a:srgbClr val="272A48"/>
                    </a:solidFill>
                    <a:latin typeface="Gill Sans"/>
                    <a:cs typeface="Gill Sans"/>
                  </a:endParaRPr>
                </a:p>
              </p:txBody>
            </p:sp>
          </p:grpSp>
          <p:sp>
            <p:nvSpPr>
              <p:cNvPr id="160" name="Rounded Rectangle 159"/>
              <p:cNvSpPr/>
              <p:nvPr/>
            </p:nvSpPr>
            <p:spPr>
              <a:xfrm>
                <a:off x="708694" y="2320892"/>
                <a:ext cx="935126" cy="21845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lnSpcReduction="10000"/>
              </a:bodyPr>
              <a:lstStyle/>
              <a:p>
                <a:pPr algn="ctr" defTabSz="1273769"/>
                <a:r>
                  <a:rPr lang="en-US" sz="1200" kern="0" dirty="0">
                    <a:solidFill>
                      <a:srgbClr val="272A48"/>
                    </a:solidFill>
                    <a:latin typeface="Gill Sans"/>
                    <a:cs typeface="Gill Sans"/>
                  </a:rPr>
                  <a:t>Syslog</a:t>
                </a:r>
              </a:p>
            </p:txBody>
          </p:sp>
          <p:sp>
            <p:nvSpPr>
              <p:cNvPr id="161" name="Rounded Rectangle 160"/>
              <p:cNvSpPr/>
              <p:nvPr/>
            </p:nvSpPr>
            <p:spPr>
              <a:xfrm>
                <a:off x="708694" y="2696524"/>
                <a:ext cx="935126" cy="21845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fontScale="92500" lnSpcReduction="10000"/>
              </a:bodyPr>
              <a:lstStyle/>
              <a:p>
                <a:pPr algn="ctr" defTabSz="1273769"/>
                <a:r>
                  <a:rPr lang="en-US" sz="1200" kern="0" dirty="0">
                    <a:solidFill>
                      <a:srgbClr val="272A48"/>
                    </a:solidFill>
                    <a:latin typeface="Gill Sans"/>
                    <a:cs typeface="Gill Sans"/>
                  </a:rPr>
                  <a:t>Machine </a:t>
                </a:r>
                <a:r>
                  <a:rPr lang="en-US" sz="1200" kern="0" dirty="0" smtClean="0">
                    <a:solidFill>
                      <a:srgbClr val="272A48"/>
                    </a:solidFill>
                    <a:latin typeface="Gill Sans"/>
                    <a:cs typeface="Gill Sans"/>
                  </a:rPr>
                  <a:t>Data</a:t>
                </a:r>
                <a:endParaRPr lang="en-US" sz="1200" kern="0" dirty="0">
                  <a:solidFill>
                    <a:srgbClr val="272A48"/>
                  </a:solidFill>
                  <a:latin typeface="Gill Sans"/>
                  <a:cs typeface="Gill Sans"/>
                </a:endParaRPr>
              </a:p>
            </p:txBody>
          </p:sp>
          <p:sp>
            <p:nvSpPr>
              <p:cNvPr id="162" name="Rounded Rectangle 161"/>
              <p:cNvSpPr/>
              <p:nvPr/>
            </p:nvSpPr>
            <p:spPr>
              <a:xfrm>
                <a:off x="708694" y="2992914"/>
                <a:ext cx="935126" cy="330966"/>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fontScale="92500" lnSpcReduction="20000"/>
              </a:bodyPr>
              <a:lstStyle/>
              <a:p>
                <a:pPr algn="ctr" defTabSz="1273769"/>
                <a:r>
                  <a:rPr lang="en-US" sz="1200" kern="0" dirty="0" smtClean="0">
                    <a:solidFill>
                      <a:srgbClr val="272A48"/>
                    </a:solidFill>
                    <a:latin typeface="Gill Sans"/>
                    <a:cs typeface="Gill Sans"/>
                  </a:rPr>
                  <a:t>External</a:t>
                </a:r>
              </a:p>
              <a:p>
                <a:pPr algn="ctr" defTabSz="1273769"/>
                <a:r>
                  <a:rPr lang="en-US" sz="1200" kern="0" dirty="0" smtClean="0">
                    <a:solidFill>
                      <a:srgbClr val="272A48"/>
                    </a:solidFill>
                    <a:latin typeface="Gill Sans"/>
                    <a:cs typeface="Gill Sans"/>
                  </a:rPr>
                  <a:t>Streams</a:t>
                </a:r>
                <a:endParaRPr lang="en-US" sz="1200" kern="0" dirty="0">
                  <a:solidFill>
                    <a:srgbClr val="272A48"/>
                  </a:solidFill>
                  <a:latin typeface="Gill Sans"/>
                  <a:cs typeface="Gill Sans"/>
                </a:endParaRPr>
              </a:p>
            </p:txBody>
          </p:sp>
          <p:sp>
            <p:nvSpPr>
              <p:cNvPr id="163" name="Rounded Rectangle 162"/>
              <p:cNvSpPr/>
              <p:nvPr/>
            </p:nvSpPr>
            <p:spPr>
              <a:xfrm>
                <a:off x="700705" y="3447791"/>
                <a:ext cx="935126" cy="21845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fontScale="92500" lnSpcReduction="10000"/>
              </a:bodyPr>
              <a:lstStyle/>
              <a:p>
                <a:pPr algn="ctr" defTabSz="1273769"/>
                <a:r>
                  <a:rPr lang="en-US" sz="1200" kern="0" dirty="0" smtClean="0">
                    <a:solidFill>
                      <a:srgbClr val="272A48"/>
                    </a:solidFill>
                    <a:latin typeface="Gill Sans"/>
                    <a:cs typeface="Gill Sans"/>
                  </a:rPr>
                  <a:t>Other</a:t>
                </a:r>
                <a:endParaRPr lang="en-US" sz="1200" kern="0" dirty="0">
                  <a:solidFill>
                    <a:srgbClr val="272A48"/>
                  </a:solidFill>
                  <a:latin typeface="Gill Sans"/>
                  <a:cs typeface="Gill Sans"/>
                </a:endParaRPr>
              </a:p>
            </p:txBody>
          </p:sp>
        </p:grpSp>
      </p:grpSp>
      <p:grpSp>
        <p:nvGrpSpPr>
          <p:cNvPr id="220" name="Group 219"/>
          <p:cNvGrpSpPr/>
          <p:nvPr/>
        </p:nvGrpSpPr>
        <p:grpSpPr>
          <a:xfrm>
            <a:off x="1718467" y="832555"/>
            <a:ext cx="1294059" cy="3708829"/>
            <a:chOff x="1726459" y="852435"/>
            <a:chExt cx="1294059" cy="3345866"/>
          </a:xfrm>
        </p:grpSpPr>
        <p:grpSp>
          <p:nvGrpSpPr>
            <p:cNvPr id="215" name="Group 214"/>
            <p:cNvGrpSpPr/>
            <p:nvPr/>
          </p:nvGrpSpPr>
          <p:grpSpPr>
            <a:xfrm>
              <a:off x="1883315" y="852435"/>
              <a:ext cx="1137203" cy="3345866"/>
              <a:chOff x="1883315" y="852435"/>
              <a:chExt cx="1137203" cy="3345866"/>
            </a:xfrm>
          </p:grpSpPr>
          <p:grpSp>
            <p:nvGrpSpPr>
              <p:cNvPr id="107" name="Group 106"/>
              <p:cNvGrpSpPr/>
              <p:nvPr/>
            </p:nvGrpSpPr>
            <p:grpSpPr>
              <a:xfrm>
                <a:off x="1883315" y="852435"/>
                <a:ext cx="1137203" cy="3345866"/>
                <a:chOff x="1630844" y="828200"/>
                <a:chExt cx="1233927" cy="3448386"/>
              </a:xfrm>
            </p:grpSpPr>
            <p:sp>
              <p:nvSpPr>
                <p:cNvPr id="108" name="Rounded Rectangle 107"/>
                <p:cNvSpPr/>
                <p:nvPr/>
              </p:nvSpPr>
              <p:spPr>
                <a:xfrm>
                  <a:off x="1630844" y="828200"/>
                  <a:ext cx="1233926" cy="601886"/>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Data Collection</a:t>
                  </a:r>
                </a:p>
              </p:txBody>
            </p:sp>
            <p:sp>
              <p:nvSpPr>
                <p:cNvPr id="109" name="Rounded Rectangle 108"/>
                <p:cNvSpPr/>
                <p:nvPr/>
              </p:nvSpPr>
              <p:spPr>
                <a:xfrm rot="5400000">
                  <a:off x="744554" y="2156370"/>
                  <a:ext cx="3006507" cy="1233926"/>
                </a:xfrm>
                <a:prstGeom prst="roundRect">
                  <a:avLst>
                    <a:gd name="adj" fmla="val 5758"/>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05" name="Group 204"/>
              <p:cNvGrpSpPr/>
              <p:nvPr/>
            </p:nvGrpSpPr>
            <p:grpSpPr>
              <a:xfrm>
                <a:off x="2003689" y="1900880"/>
                <a:ext cx="916982" cy="1835872"/>
                <a:chOff x="2003689" y="1900880"/>
                <a:chExt cx="916982" cy="1835872"/>
              </a:xfrm>
            </p:grpSpPr>
            <p:grpSp>
              <p:nvGrpSpPr>
                <p:cNvPr id="164" name="Group 163"/>
                <p:cNvGrpSpPr/>
                <p:nvPr/>
              </p:nvGrpSpPr>
              <p:grpSpPr>
                <a:xfrm>
                  <a:off x="2003689" y="1900880"/>
                  <a:ext cx="916982" cy="1835872"/>
                  <a:chOff x="1062744" y="1334090"/>
                  <a:chExt cx="1149446" cy="882848"/>
                </a:xfrm>
              </p:grpSpPr>
              <p:sp>
                <p:nvSpPr>
                  <p:cNvPr id="165" name="Rounded Rectangle 164"/>
                  <p:cNvSpPr/>
                  <p:nvPr/>
                </p:nvSpPr>
                <p:spPr>
                  <a:xfrm>
                    <a:off x="1062744" y="1334090"/>
                    <a:ext cx="1149446" cy="202273"/>
                  </a:xfrm>
                  <a:prstGeom prst="roundRect">
                    <a:avLst>
                      <a:gd name="adj" fmla="val 7347"/>
                    </a:avLst>
                  </a:prstGeom>
                  <a:solidFill>
                    <a:srgbClr val="272A48">
                      <a:lumMod val="40000"/>
                      <a:lumOff val="60000"/>
                    </a:srgbClr>
                  </a:solidFill>
                  <a:ln w="12700" cap="flat" cmpd="sng" algn="ctr">
                    <a:solidFill>
                      <a:srgbClr val="272A48">
                        <a:lumMod val="60000"/>
                        <a:lumOff val="40000"/>
                      </a:srgbClr>
                    </a:solidFill>
                    <a:prstDash val="solid"/>
                  </a:ln>
                  <a:effectLst/>
                </p:spPr>
                <p:txBody>
                  <a:bodyPr vert="horz" lIns="91440" tIns="45720" rIns="91440" bIns="45720" rtlCol="0" anchor="t">
                    <a:normAutofit lnSpcReduction="10000"/>
                  </a:bodyPr>
                  <a:lstStyle/>
                  <a:p>
                    <a:pPr algn="ctr" defTabSz="1273769"/>
                    <a:r>
                      <a:rPr lang="en-US" sz="1200" b="1" kern="0" dirty="0" smtClean="0">
                        <a:solidFill>
                          <a:srgbClr val="272A48"/>
                        </a:solidFill>
                        <a:latin typeface="Gill Sans"/>
                        <a:cs typeface="Gill Sans"/>
                      </a:rPr>
                      <a:t>Flume / Custom</a:t>
                    </a:r>
                    <a:endParaRPr lang="en-US" sz="1200" b="1" kern="0" dirty="0">
                      <a:solidFill>
                        <a:srgbClr val="272A48"/>
                      </a:solidFill>
                      <a:latin typeface="Gill Sans"/>
                      <a:cs typeface="Gill Sans"/>
                    </a:endParaRPr>
                  </a:p>
                </p:txBody>
              </p:sp>
              <p:sp>
                <p:nvSpPr>
                  <p:cNvPr id="166" name="Rounded Rectangle 165"/>
                  <p:cNvSpPr/>
                  <p:nvPr/>
                </p:nvSpPr>
                <p:spPr>
                  <a:xfrm rot="5400000">
                    <a:off x="1278073" y="1282821"/>
                    <a:ext cx="718788" cy="1149446"/>
                  </a:xfrm>
                  <a:prstGeom prst="roundRect">
                    <a:avLst>
                      <a:gd name="adj" fmla="val 4015"/>
                    </a:avLst>
                  </a:prstGeom>
                  <a:solidFill>
                    <a:srgbClr val="FFFFFF"/>
                  </a:solidFill>
                  <a:ln w="1270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sz="1200" kern="0" dirty="0">
                      <a:solidFill>
                        <a:srgbClr val="272A48"/>
                      </a:solidFill>
                      <a:latin typeface="Gill Sans"/>
                      <a:cs typeface="Gill Sans"/>
                    </a:endParaRPr>
                  </a:p>
                </p:txBody>
              </p:sp>
            </p:grpSp>
            <p:sp>
              <p:nvSpPr>
                <p:cNvPr id="167" name="Rounded Rectangle 166"/>
                <p:cNvSpPr/>
                <p:nvPr/>
              </p:nvSpPr>
              <p:spPr>
                <a:xfrm>
                  <a:off x="2074582" y="2414365"/>
                  <a:ext cx="762645" cy="25729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sz="1200" kern="0" dirty="0">
                      <a:solidFill>
                        <a:srgbClr val="272A48"/>
                      </a:solidFill>
                      <a:latin typeface="Gill Sans"/>
                      <a:cs typeface="Gill Sans"/>
                    </a:rPr>
                    <a:t>Agent A</a:t>
                  </a:r>
                </a:p>
              </p:txBody>
            </p:sp>
            <p:sp>
              <p:nvSpPr>
                <p:cNvPr id="168" name="Rounded Rectangle 167"/>
                <p:cNvSpPr/>
                <p:nvPr/>
              </p:nvSpPr>
              <p:spPr>
                <a:xfrm>
                  <a:off x="2074582" y="2828685"/>
                  <a:ext cx="762645" cy="25729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sz="1200" kern="0" dirty="0">
                      <a:solidFill>
                        <a:srgbClr val="272A48"/>
                      </a:solidFill>
                      <a:latin typeface="Gill Sans"/>
                      <a:cs typeface="Gill Sans"/>
                    </a:rPr>
                    <a:t>Agent B</a:t>
                  </a:r>
                </a:p>
              </p:txBody>
            </p:sp>
            <p:sp>
              <p:nvSpPr>
                <p:cNvPr id="169" name="Rounded Rectangle 168"/>
                <p:cNvSpPr/>
                <p:nvPr/>
              </p:nvSpPr>
              <p:spPr>
                <a:xfrm>
                  <a:off x="2066593" y="3385021"/>
                  <a:ext cx="762645" cy="257292"/>
                </a:xfrm>
                <a:prstGeom prst="roundRect">
                  <a:avLst>
                    <a:gd name="adj" fmla="val 5380"/>
                  </a:avLst>
                </a:prstGeom>
                <a:solidFill>
                  <a:srgbClr val="272A48">
                    <a:lumMod val="20000"/>
                    <a:lumOff val="80000"/>
                  </a:srgbClr>
                </a:solidFill>
                <a:ln w="1270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sz="1200" kern="0" dirty="0">
                      <a:solidFill>
                        <a:srgbClr val="272A48"/>
                      </a:solidFill>
                      <a:latin typeface="Gill Sans"/>
                      <a:cs typeface="Gill Sans"/>
                    </a:rPr>
                    <a:t>Agent N</a:t>
                  </a:r>
                </a:p>
              </p:txBody>
            </p:sp>
            <p:cxnSp>
              <p:nvCxnSpPr>
                <p:cNvPr id="170" name="Straight Arrow Connector 169"/>
                <p:cNvCxnSpPr/>
                <p:nvPr/>
              </p:nvCxnSpPr>
              <p:spPr>
                <a:xfrm>
                  <a:off x="2455893" y="3131014"/>
                  <a:ext cx="0" cy="186992"/>
                </a:xfrm>
                <a:prstGeom prst="straightConnector1">
                  <a:avLst/>
                </a:prstGeom>
                <a:noFill/>
                <a:ln w="28575" cap="flat" cmpd="sng" algn="ctr">
                  <a:solidFill>
                    <a:srgbClr val="000000">
                      <a:lumMod val="65000"/>
                      <a:lumOff val="35000"/>
                    </a:srgbClr>
                  </a:solidFill>
                  <a:prstDash val="sysDash"/>
                  <a:headEnd type="none"/>
                  <a:tailEnd type="none"/>
                </a:ln>
                <a:effectLst/>
              </p:spPr>
            </p:cxnSp>
          </p:grpSp>
        </p:grpSp>
        <p:sp>
          <p:nvSpPr>
            <p:cNvPr id="174" name="Right Arrow 173"/>
            <p:cNvSpPr/>
            <p:nvPr/>
          </p:nvSpPr>
          <p:spPr>
            <a:xfrm>
              <a:off x="1726459" y="2628378"/>
              <a:ext cx="291348" cy="39482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grpSp>
        <p:nvGrpSpPr>
          <p:cNvPr id="221" name="Group 220"/>
          <p:cNvGrpSpPr/>
          <p:nvPr/>
        </p:nvGrpSpPr>
        <p:grpSpPr>
          <a:xfrm>
            <a:off x="2906880" y="832555"/>
            <a:ext cx="1417070" cy="3708828"/>
            <a:chOff x="2914872" y="852435"/>
            <a:chExt cx="1417070" cy="3345865"/>
          </a:xfrm>
        </p:grpSpPr>
        <p:grpSp>
          <p:nvGrpSpPr>
            <p:cNvPr id="216" name="Group 215"/>
            <p:cNvGrpSpPr/>
            <p:nvPr/>
          </p:nvGrpSpPr>
          <p:grpSpPr>
            <a:xfrm>
              <a:off x="3018254" y="852435"/>
              <a:ext cx="1313688" cy="3345865"/>
              <a:chOff x="3018254" y="852435"/>
              <a:chExt cx="1313688" cy="3345865"/>
            </a:xfrm>
          </p:grpSpPr>
          <p:grpSp>
            <p:nvGrpSpPr>
              <p:cNvPr id="104" name="Group 103"/>
              <p:cNvGrpSpPr/>
              <p:nvPr/>
            </p:nvGrpSpPr>
            <p:grpSpPr>
              <a:xfrm>
                <a:off x="3018254" y="852435"/>
                <a:ext cx="1313688" cy="3345865"/>
                <a:chOff x="2862315" y="828201"/>
                <a:chExt cx="1425423" cy="3448385"/>
              </a:xfrm>
            </p:grpSpPr>
            <p:sp>
              <p:nvSpPr>
                <p:cNvPr id="105" name="Rounded Rectangle 104"/>
                <p:cNvSpPr/>
                <p:nvPr/>
              </p:nvSpPr>
              <p:spPr>
                <a:xfrm>
                  <a:off x="2862315" y="828201"/>
                  <a:ext cx="1425423" cy="601888"/>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Messaging System</a:t>
                  </a:r>
                </a:p>
              </p:txBody>
            </p:sp>
            <p:sp>
              <p:nvSpPr>
                <p:cNvPr id="106" name="Rounded Rectangle 105"/>
                <p:cNvSpPr/>
                <p:nvPr/>
              </p:nvSpPr>
              <p:spPr>
                <a:xfrm rot="5400000">
                  <a:off x="2071772" y="2060620"/>
                  <a:ext cx="3006509" cy="1425423"/>
                </a:xfrm>
                <a:prstGeom prst="roundRect">
                  <a:avLst>
                    <a:gd name="adj" fmla="val 4432"/>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06" name="Group 205"/>
              <p:cNvGrpSpPr/>
              <p:nvPr/>
            </p:nvGrpSpPr>
            <p:grpSpPr>
              <a:xfrm>
                <a:off x="3161749" y="1900877"/>
                <a:ext cx="995410" cy="1823916"/>
                <a:chOff x="3161749" y="1900877"/>
                <a:chExt cx="995410" cy="1823916"/>
              </a:xfrm>
            </p:grpSpPr>
            <p:grpSp>
              <p:nvGrpSpPr>
                <p:cNvPr id="122" name="Group 121"/>
                <p:cNvGrpSpPr/>
                <p:nvPr/>
              </p:nvGrpSpPr>
              <p:grpSpPr>
                <a:xfrm>
                  <a:off x="3161749" y="1900877"/>
                  <a:ext cx="995410" cy="1823916"/>
                  <a:chOff x="1062744" y="1323531"/>
                  <a:chExt cx="1149446" cy="1354278"/>
                </a:xfrm>
              </p:grpSpPr>
              <p:sp>
                <p:nvSpPr>
                  <p:cNvPr id="123" name="Rounded Rectangle 122"/>
                  <p:cNvSpPr/>
                  <p:nvPr/>
                </p:nvSpPr>
                <p:spPr>
                  <a:xfrm>
                    <a:off x="1062744" y="1323531"/>
                    <a:ext cx="1149446" cy="311864"/>
                  </a:xfrm>
                  <a:prstGeom prst="roundRect">
                    <a:avLst>
                      <a:gd name="adj" fmla="val 7347"/>
                    </a:avLst>
                  </a:prstGeom>
                  <a:solidFill>
                    <a:srgbClr val="582D42">
                      <a:lumMod val="60000"/>
                      <a:lumOff val="40000"/>
                    </a:srgbClr>
                  </a:solidFill>
                  <a:ln w="12700" cap="flat" cmpd="sng" algn="ctr">
                    <a:solidFill>
                      <a:srgbClr val="814B67"/>
                    </a:solidFill>
                    <a:prstDash val="solid"/>
                  </a:ln>
                  <a:effectLst/>
                </p:spPr>
                <p:txBody>
                  <a:bodyPr vert="horz" lIns="91440" tIns="45720" rIns="91440" bIns="45720" rtlCol="0" anchor="t">
                    <a:normAutofit/>
                  </a:bodyPr>
                  <a:lstStyle/>
                  <a:p>
                    <a:pPr algn="ctr" defTabSz="1273769"/>
                    <a:r>
                      <a:rPr lang="en-US" sz="1200" b="1" kern="0" dirty="0">
                        <a:solidFill>
                          <a:srgbClr val="582D42"/>
                        </a:solidFill>
                        <a:latin typeface="Gill Sans"/>
                        <a:cs typeface="Gill Sans"/>
                      </a:rPr>
                      <a:t>Kafka</a:t>
                    </a:r>
                  </a:p>
                </p:txBody>
              </p:sp>
              <p:sp>
                <p:nvSpPr>
                  <p:cNvPr id="124" name="Rounded Rectangle 123"/>
                  <p:cNvSpPr/>
                  <p:nvPr/>
                </p:nvSpPr>
                <p:spPr>
                  <a:xfrm rot="5400000">
                    <a:off x="1086005" y="1551625"/>
                    <a:ext cx="1102923" cy="1149445"/>
                  </a:xfrm>
                  <a:prstGeom prst="roundRect">
                    <a:avLst>
                      <a:gd name="adj" fmla="val 4015"/>
                    </a:avLst>
                  </a:prstGeom>
                  <a:solidFill>
                    <a:srgbClr val="FFFFFF"/>
                  </a:solidFill>
                  <a:ln w="12700" cap="flat" cmpd="sng" algn="ctr">
                    <a:solidFill>
                      <a:srgbClr val="814B67"/>
                    </a:solidFill>
                    <a:prstDash val="solid"/>
                  </a:ln>
                  <a:effectLst/>
                </p:spPr>
                <p:txBody>
                  <a:bodyPr vert="horz" lIns="91440" tIns="45720" rIns="91440" bIns="45720" rtlCol="0" anchor="t">
                    <a:normAutofit/>
                  </a:bodyPr>
                  <a:lstStyle/>
                  <a:p>
                    <a:pPr algn="ctr" defTabSz="1273769"/>
                    <a:endParaRPr lang="en-US" sz="1200" kern="0" dirty="0">
                      <a:solidFill>
                        <a:srgbClr val="582D42"/>
                      </a:solidFill>
                      <a:latin typeface="Gill Sans"/>
                      <a:cs typeface="Gill Sans"/>
                    </a:endParaRPr>
                  </a:p>
                </p:txBody>
              </p:sp>
            </p:grpSp>
            <p:sp>
              <p:nvSpPr>
                <p:cNvPr id="125" name="Rectangle 124"/>
                <p:cNvSpPr/>
                <p:nvPr/>
              </p:nvSpPr>
              <p:spPr>
                <a:xfrm>
                  <a:off x="3225117" y="2805784"/>
                  <a:ext cx="873921" cy="256358"/>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82D42"/>
                      </a:solidFill>
                      <a:latin typeface="Gill Sans"/>
                      <a:cs typeface="Gill Sans"/>
                    </a:rPr>
                    <a:t>Topic B</a:t>
                  </a:r>
                  <a:endParaRPr lang="en-US" sz="1200" kern="0" dirty="0">
                    <a:solidFill>
                      <a:srgbClr val="582D42"/>
                    </a:solidFill>
                    <a:latin typeface="Gill Sans"/>
                    <a:cs typeface="Gill Sans"/>
                  </a:endParaRPr>
                </a:p>
              </p:txBody>
            </p:sp>
            <p:sp>
              <p:nvSpPr>
                <p:cNvPr id="126" name="Rectangle 125"/>
                <p:cNvSpPr/>
                <p:nvPr/>
              </p:nvSpPr>
              <p:spPr>
                <a:xfrm>
                  <a:off x="3229317" y="3372291"/>
                  <a:ext cx="873921" cy="256358"/>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82D42"/>
                      </a:solidFill>
                      <a:latin typeface="Gill Sans"/>
                      <a:cs typeface="Gill Sans"/>
                    </a:rPr>
                    <a:t>Topic N</a:t>
                  </a:r>
                  <a:endParaRPr lang="en-US" sz="1200" kern="0" dirty="0">
                    <a:solidFill>
                      <a:srgbClr val="582D42"/>
                    </a:solidFill>
                    <a:latin typeface="Gill Sans"/>
                    <a:cs typeface="Gill Sans"/>
                  </a:endParaRPr>
                </a:p>
              </p:txBody>
            </p:sp>
            <p:sp>
              <p:nvSpPr>
                <p:cNvPr id="155" name="Rectangle 154"/>
                <p:cNvSpPr/>
                <p:nvPr/>
              </p:nvSpPr>
              <p:spPr>
                <a:xfrm>
                  <a:off x="3221631" y="2413520"/>
                  <a:ext cx="873921" cy="256358"/>
                </a:xfrm>
                <a:prstGeom prst="rect">
                  <a:avLst/>
                </a:prstGeom>
                <a:solidFill>
                  <a:srgbClr val="582D42">
                    <a:lumMod val="20000"/>
                    <a:lumOff val="80000"/>
                  </a:srgbClr>
                </a:solidFill>
                <a:ln w="12700" cap="flat" cmpd="sng" algn="ctr">
                  <a:solidFill>
                    <a:srgbClr val="582D42">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82D42"/>
                      </a:solidFill>
                      <a:latin typeface="Gill Sans"/>
                      <a:cs typeface="Gill Sans"/>
                    </a:rPr>
                    <a:t>Topic A</a:t>
                  </a:r>
                  <a:endParaRPr lang="en-US" sz="1200" kern="0" dirty="0">
                    <a:solidFill>
                      <a:srgbClr val="582D42"/>
                    </a:solidFill>
                    <a:latin typeface="Gill Sans"/>
                    <a:cs typeface="Gill Sans"/>
                  </a:endParaRPr>
                </a:p>
              </p:txBody>
            </p:sp>
            <p:cxnSp>
              <p:nvCxnSpPr>
                <p:cNvPr id="156" name="Straight Arrow Connector 155"/>
                <p:cNvCxnSpPr/>
                <p:nvPr/>
              </p:nvCxnSpPr>
              <p:spPr>
                <a:xfrm>
                  <a:off x="3672015" y="3113781"/>
                  <a:ext cx="0" cy="189730"/>
                </a:xfrm>
                <a:prstGeom prst="straightConnector1">
                  <a:avLst/>
                </a:prstGeom>
                <a:solidFill>
                  <a:srgbClr val="582D42">
                    <a:lumMod val="20000"/>
                    <a:lumOff val="80000"/>
                  </a:srgbClr>
                </a:solidFill>
                <a:ln w="28575" cap="flat" cmpd="sng" algn="ctr">
                  <a:solidFill>
                    <a:srgbClr val="814B67"/>
                  </a:solidFill>
                  <a:prstDash val="sysDash"/>
                </a:ln>
                <a:effectLst/>
              </p:spPr>
            </p:cxnSp>
          </p:grpSp>
        </p:grpSp>
        <p:sp>
          <p:nvSpPr>
            <p:cNvPr id="175" name="Right Arrow 174"/>
            <p:cNvSpPr/>
            <p:nvPr/>
          </p:nvSpPr>
          <p:spPr>
            <a:xfrm>
              <a:off x="2914872" y="2632675"/>
              <a:ext cx="291348" cy="39482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grpSp>
        <p:nvGrpSpPr>
          <p:cNvPr id="222" name="Group 221"/>
          <p:cNvGrpSpPr/>
          <p:nvPr/>
        </p:nvGrpSpPr>
        <p:grpSpPr>
          <a:xfrm>
            <a:off x="4207529" y="832555"/>
            <a:ext cx="1627684" cy="3709075"/>
            <a:chOff x="4215521" y="852211"/>
            <a:chExt cx="1627684" cy="3346088"/>
          </a:xfrm>
        </p:grpSpPr>
        <p:grpSp>
          <p:nvGrpSpPr>
            <p:cNvPr id="217" name="Group 216"/>
            <p:cNvGrpSpPr/>
            <p:nvPr/>
          </p:nvGrpSpPr>
          <p:grpSpPr>
            <a:xfrm>
              <a:off x="4331943" y="852211"/>
              <a:ext cx="1511262" cy="3346088"/>
              <a:chOff x="4331943" y="852211"/>
              <a:chExt cx="1511262" cy="3346088"/>
            </a:xfrm>
          </p:grpSpPr>
          <p:grpSp>
            <p:nvGrpSpPr>
              <p:cNvPr id="116" name="Group 115"/>
              <p:cNvGrpSpPr/>
              <p:nvPr/>
            </p:nvGrpSpPr>
            <p:grpSpPr>
              <a:xfrm>
                <a:off x="4331943" y="852211"/>
                <a:ext cx="1511262" cy="3346088"/>
                <a:chOff x="4287739" y="827970"/>
                <a:chExt cx="1639802" cy="3448615"/>
              </a:xfrm>
            </p:grpSpPr>
            <p:sp>
              <p:nvSpPr>
                <p:cNvPr id="117" name="Rounded Rectangle 116"/>
                <p:cNvSpPr/>
                <p:nvPr/>
              </p:nvSpPr>
              <p:spPr>
                <a:xfrm>
                  <a:off x="4287740" y="827970"/>
                  <a:ext cx="1639801" cy="577454"/>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Real Time Processing</a:t>
                  </a:r>
                </a:p>
              </p:txBody>
            </p:sp>
            <p:sp>
              <p:nvSpPr>
                <p:cNvPr id="118" name="Rounded Rectangle 117"/>
                <p:cNvSpPr/>
                <p:nvPr/>
              </p:nvSpPr>
              <p:spPr>
                <a:xfrm rot="5400000">
                  <a:off x="3604387" y="1953431"/>
                  <a:ext cx="3006506" cy="1639801"/>
                </a:xfrm>
                <a:prstGeom prst="roundRect">
                  <a:avLst>
                    <a:gd name="adj" fmla="val 3348"/>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07" name="Group 206"/>
              <p:cNvGrpSpPr/>
              <p:nvPr/>
            </p:nvGrpSpPr>
            <p:grpSpPr>
              <a:xfrm>
                <a:off x="4494307" y="1900882"/>
                <a:ext cx="1136575" cy="1823919"/>
                <a:chOff x="4494307" y="1900882"/>
                <a:chExt cx="1136575" cy="1823919"/>
              </a:xfrm>
            </p:grpSpPr>
            <p:grpSp>
              <p:nvGrpSpPr>
                <p:cNvPr id="119" name="Group 118"/>
                <p:cNvGrpSpPr/>
                <p:nvPr/>
              </p:nvGrpSpPr>
              <p:grpSpPr>
                <a:xfrm>
                  <a:off x="4494307" y="1900882"/>
                  <a:ext cx="1136575" cy="1823919"/>
                  <a:chOff x="1062743" y="1323531"/>
                  <a:chExt cx="1149447" cy="854689"/>
                </a:xfrm>
                <a:solidFill>
                  <a:srgbClr val="E64E25">
                    <a:lumMod val="40000"/>
                    <a:lumOff val="60000"/>
                  </a:srgbClr>
                </a:solidFill>
              </p:grpSpPr>
              <p:sp>
                <p:nvSpPr>
                  <p:cNvPr id="120" name="Rounded Rectangle 119"/>
                  <p:cNvSpPr/>
                  <p:nvPr/>
                </p:nvSpPr>
                <p:spPr>
                  <a:xfrm>
                    <a:off x="1062744" y="1323531"/>
                    <a:ext cx="1149446" cy="197103"/>
                  </a:xfrm>
                  <a:prstGeom prst="roundRect">
                    <a:avLst>
                      <a:gd name="adj" fmla="val 7347"/>
                    </a:avLst>
                  </a:prstGeom>
                  <a:grpFill/>
                  <a:ln w="12700" cap="flat" cmpd="sng" algn="ctr">
                    <a:solidFill>
                      <a:srgbClr val="E64E25">
                        <a:lumMod val="60000"/>
                        <a:lumOff val="40000"/>
                      </a:srgbClr>
                    </a:solidFill>
                    <a:prstDash val="solid"/>
                  </a:ln>
                  <a:effectLst/>
                </p:spPr>
                <p:txBody>
                  <a:bodyPr lIns="0" tIns="0" rIns="0" bIns="0" rtlCol="0" anchor="t">
                    <a:noAutofit/>
                  </a:bodyPr>
                  <a:lstStyle/>
                  <a:p>
                    <a:pPr algn="ctr" defTabSz="1273769"/>
                    <a:r>
                      <a:rPr lang="en-US" sz="1200" b="1" kern="0" dirty="0" smtClean="0">
                        <a:solidFill>
                          <a:srgbClr val="E64E25">
                            <a:lumMod val="50000"/>
                          </a:srgbClr>
                        </a:solidFill>
                        <a:latin typeface="Gill Sans"/>
                        <a:cs typeface="Gill Sans"/>
                      </a:rPr>
                      <a:t>Storm</a:t>
                    </a:r>
                    <a:endParaRPr lang="en-US" sz="1200" b="1" kern="0" dirty="0">
                      <a:solidFill>
                        <a:srgbClr val="E64E25">
                          <a:lumMod val="50000"/>
                        </a:srgbClr>
                      </a:solidFill>
                      <a:latin typeface="Gill Sans"/>
                      <a:cs typeface="Gill Sans"/>
                    </a:endParaRPr>
                  </a:p>
                </p:txBody>
              </p:sp>
              <p:sp>
                <p:nvSpPr>
                  <p:cNvPr id="121" name="Rounded Rectangle 120"/>
                  <p:cNvSpPr/>
                  <p:nvPr/>
                </p:nvSpPr>
                <p:spPr>
                  <a:xfrm rot="5400000">
                    <a:off x="1290003" y="1256034"/>
                    <a:ext cx="694926" cy="1149446"/>
                  </a:xfrm>
                  <a:prstGeom prst="roundRect">
                    <a:avLst>
                      <a:gd name="adj" fmla="val 3612"/>
                    </a:avLst>
                  </a:prstGeom>
                  <a:solidFill>
                    <a:srgbClr val="FFFFFF"/>
                  </a:solidFill>
                  <a:ln w="12700" cap="flat" cmpd="sng" algn="ctr">
                    <a:solidFill>
                      <a:srgbClr val="E64E25">
                        <a:lumMod val="60000"/>
                        <a:lumOff val="40000"/>
                      </a:srgbClr>
                    </a:solidFill>
                    <a:prstDash val="solid"/>
                  </a:ln>
                  <a:effectLst/>
                </p:spPr>
                <p:txBody>
                  <a:bodyPr lIns="0" tIns="0" rIns="0" bIns="0" rtlCol="0" anchor="t">
                    <a:noAutofit/>
                  </a:bodyPr>
                  <a:lstStyle/>
                  <a:p>
                    <a:pPr algn="ctr" defTabSz="1273769"/>
                    <a:endParaRPr lang="en-US" sz="1200" kern="0" dirty="0">
                      <a:solidFill>
                        <a:srgbClr val="E64E25">
                          <a:lumMod val="50000"/>
                        </a:srgbClr>
                      </a:solidFill>
                      <a:latin typeface="Gill Sans"/>
                      <a:cs typeface="Gill Sans"/>
                    </a:endParaRPr>
                  </a:p>
                </p:txBody>
              </p:sp>
            </p:grpSp>
            <p:sp>
              <p:nvSpPr>
                <p:cNvPr id="171" name="Rectangle 170"/>
                <p:cNvSpPr/>
                <p:nvPr/>
              </p:nvSpPr>
              <p:spPr>
                <a:xfrm>
                  <a:off x="4601535" y="2799758"/>
                  <a:ext cx="873921" cy="256358"/>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200" kern="0" dirty="0" smtClean="0">
                      <a:solidFill>
                        <a:srgbClr val="E64E25">
                          <a:lumMod val="50000"/>
                        </a:srgbClr>
                      </a:solidFill>
                      <a:latin typeface="Gill Sans"/>
                      <a:cs typeface="Gill Sans"/>
                    </a:rPr>
                    <a:t>Topology B</a:t>
                  </a:r>
                  <a:endParaRPr lang="en-US" sz="1200" kern="0" dirty="0">
                    <a:solidFill>
                      <a:srgbClr val="E64E25">
                        <a:lumMod val="50000"/>
                      </a:srgbClr>
                    </a:solidFill>
                    <a:latin typeface="Gill Sans"/>
                    <a:cs typeface="Gill Sans"/>
                  </a:endParaRPr>
                </a:p>
              </p:txBody>
            </p:sp>
            <p:sp>
              <p:nvSpPr>
                <p:cNvPr id="172" name="Rectangle 171"/>
                <p:cNvSpPr/>
                <p:nvPr/>
              </p:nvSpPr>
              <p:spPr>
                <a:xfrm>
                  <a:off x="4601535" y="3374294"/>
                  <a:ext cx="873921" cy="256358"/>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200" kern="0" dirty="0" smtClean="0">
                      <a:solidFill>
                        <a:srgbClr val="E64E25">
                          <a:lumMod val="50000"/>
                        </a:srgbClr>
                      </a:solidFill>
                      <a:latin typeface="Gill Sans"/>
                      <a:cs typeface="Gill Sans"/>
                    </a:rPr>
                    <a:t>Topology N</a:t>
                  </a:r>
                  <a:endParaRPr lang="en-US" sz="1200" kern="0" dirty="0">
                    <a:solidFill>
                      <a:srgbClr val="E64E25">
                        <a:lumMod val="50000"/>
                      </a:srgbClr>
                    </a:solidFill>
                    <a:latin typeface="Gill Sans"/>
                    <a:cs typeface="Gill Sans"/>
                  </a:endParaRPr>
                </a:p>
              </p:txBody>
            </p:sp>
            <p:sp>
              <p:nvSpPr>
                <p:cNvPr id="173" name="Rectangle 172"/>
                <p:cNvSpPr/>
                <p:nvPr/>
              </p:nvSpPr>
              <p:spPr>
                <a:xfrm>
                  <a:off x="4607599" y="2415299"/>
                  <a:ext cx="873921" cy="256358"/>
                </a:xfrm>
                <a:prstGeom prst="rect">
                  <a:avLst/>
                </a:prstGeom>
                <a:solidFill>
                  <a:srgbClr val="E64E25">
                    <a:lumMod val="40000"/>
                    <a:lumOff val="60000"/>
                  </a:srgbClr>
                </a:solidFill>
                <a:ln w="1270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sz="1200" kern="0" dirty="0" smtClean="0">
                      <a:solidFill>
                        <a:srgbClr val="E64E25">
                          <a:lumMod val="50000"/>
                        </a:srgbClr>
                      </a:solidFill>
                      <a:latin typeface="Gill Sans"/>
                      <a:cs typeface="Gill Sans"/>
                    </a:rPr>
                    <a:t>Topology A</a:t>
                  </a:r>
                  <a:endParaRPr lang="en-US" sz="1200" kern="0" dirty="0">
                    <a:solidFill>
                      <a:srgbClr val="E64E25">
                        <a:lumMod val="50000"/>
                      </a:srgbClr>
                    </a:solidFill>
                    <a:latin typeface="Gill Sans"/>
                    <a:cs typeface="Gill Sans"/>
                  </a:endParaRPr>
                </a:p>
              </p:txBody>
            </p:sp>
            <p:cxnSp>
              <p:nvCxnSpPr>
                <p:cNvPr id="184" name="Straight Arrow Connector 183"/>
                <p:cNvCxnSpPr/>
                <p:nvPr/>
              </p:nvCxnSpPr>
              <p:spPr>
                <a:xfrm>
                  <a:off x="5038496" y="3127581"/>
                  <a:ext cx="0" cy="184886"/>
                </a:xfrm>
                <a:prstGeom prst="straightConnector1">
                  <a:avLst/>
                </a:prstGeom>
                <a:solidFill>
                  <a:srgbClr val="E64E25">
                    <a:lumMod val="40000"/>
                    <a:lumOff val="60000"/>
                  </a:srgbClr>
                </a:solidFill>
                <a:ln w="28575" cap="flat" cmpd="sng" algn="ctr">
                  <a:solidFill>
                    <a:srgbClr val="E64E25">
                      <a:lumMod val="60000"/>
                      <a:lumOff val="40000"/>
                    </a:srgbClr>
                  </a:solidFill>
                  <a:prstDash val="sysDash"/>
                </a:ln>
                <a:effectLst/>
              </p:spPr>
            </p:cxnSp>
          </p:grpSp>
        </p:grpSp>
        <p:sp>
          <p:nvSpPr>
            <p:cNvPr id="176" name="Right Arrow 175"/>
            <p:cNvSpPr/>
            <p:nvPr/>
          </p:nvSpPr>
          <p:spPr>
            <a:xfrm>
              <a:off x="4215521" y="2626290"/>
              <a:ext cx="291348" cy="39482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grpSp>
        <p:nvGrpSpPr>
          <p:cNvPr id="223" name="Group 222"/>
          <p:cNvGrpSpPr/>
          <p:nvPr/>
        </p:nvGrpSpPr>
        <p:grpSpPr>
          <a:xfrm>
            <a:off x="5687118" y="832556"/>
            <a:ext cx="1584425" cy="3709074"/>
            <a:chOff x="5695110" y="852212"/>
            <a:chExt cx="1584425" cy="3346087"/>
          </a:xfrm>
        </p:grpSpPr>
        <p:grpSp>
          <p:nvGrpSpPr>
            <p:cNvPr id="218" name="Group 217"/>
            <p:cNvGrpSpPr/>
            <p:nvPr/>
          </p:nvGrpSpPr>
          <p:grpSpPr>
            <a:xfrm>
              <a:off x="5843208" y="852212"/>
              <a:ext cx="1436327" cy="3346087"/>
              <a:chOff x="5843208" y="852212"/>
              <a:chExt cx="1436327" cy="3346087"/>
            </a:xfrm>
          </p:grpSpPr>
          <p:grpSp>
            <p:nvGrpSpPr>
              <p:cNvPr id="113" name="Group 112"/>
              <p:cNvGrpSpPr/>
              <p:nvPr/>
            </p:nvGrpSpPr>
            <p:grpSpPr>
              <a:xfrm>
                <a:off x="5843208" y="852212"/>
                <a:ext cx="1436327" cy="3346087"/>
                <a:chOff x="5927543" y="827971"/>
                <a:chExt cx="1558493" cy="3448615"/>
              </a:xfrm>
            </p:grpSpPr>
            <p:sp>
              <p:nvSpPr>
                <p:cNvPr id="114" name="Rounded Rectangle 113"/>
                <p:cNvSpPr/>
                <p:nvPr/>
              </p:nvSpPr>
              <p:spPr>
                <a:xfrm>
                  <a:off x="5927543" y="827971"/>
                  <a:ext cx="1558490" cy="516090"/>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Storage</a:t>
                  </a:r>
                </a:p>
              </p:txBody>
            </p:sp>
            <p:sp>
              <p:nvSpPr>
                <p:cNvPr id="115" name="Rounded Rectangle 114"/>
                <p:cNvSpPr/>
                <p:nvPr/>
              </p:nvSpPr>
              <p:spPr>
                <a:xfrm rot="5400000">
                  <a:off x="5203537" y="1994087"/>
                  <a:ext cx="3006508" cy="1558490"/>
                </a:xfrm>
                <a:prstGeom prst="roundRect">
                  <a:avLst>
                    <a:gd name="adj" fmla="val 3468"/>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09" name="Group 208"/>
              <p:cNvGrpSpPr/>
              <p:nvPr/>
            </p:nvGrpSpPr>
            <p:grpSpPr>
              <a:xfrm>
                <a:off x="6018342" y="2240551"/>
                <a:ext cx="1012540" cy="752139"/>
                <a:chOff x="6018342" y="2416951"/>
                <a:chExt cx="1012540" cy="752139"/>
              </a:xfrm>
            </p:grpSpPr>
            <p:grpSp>
              <p:nvGrpSpPr>
                <p:cNvPr id="127" name="Group 126"/>
                <p:cNvGrpSpPr/>
                <p:nvPr/>
              </p:nvGrpSpPr>
              <p:grpSpPr>
                <a:xfrm>
                  <a:off x="6018342" y="2416951"/>
                  <a:ext cx="1012540" cy="752139"/>
                  <a:chOff x="1062744" y="1182463"/>
                  <a:chExt cx="1149448" cy="327763"/>
                </a:xfrm>
              </p:grpSpPr>
              <p:sp>
                <p:nvSpPr>
                  <p:cNvPr id="128" name="Rounded Rectangle 127"/>
                  <p:cNvSpPr/>
                  <p:nvPr/>
                </p:nvSpPr>
                <p:spPr>
                  <a:xfrm>
                    <a:off x="1062744" y="1182463"/>
                    <a:ext cx="1149446" cy="183297"/>
                  </a:xfrm>
                  <a:prstGeom prst="roundRect">
                    <a:avLst>
                      <a:gd name="adj" fmla="val 7347"/>
                    </a:avLst>
                  </a:prstGeom>
                  <a:solidFill>
                    <a:srgbClr val="66CCFF"/>
                  </a:solidFill>
                  <a:ln w="12700" cap="flat" cmpd="sng" algn="ctr">
                    <a:solidFill>
                      <a:srgbClr val="4BACC6"/>
                    </a:solidFill>
                    <a:prstDash val="solid"/>
                  </a:ln>
                  <a:effectLst/>
                </p:spPr>
                <p:txBody>
                  <a:bodyPr vert="horz" lIns="0" tIns="0" rIns="0" bIns="0" rtlCol="0" anchor="t">
                    <a:normAutofit/>
                  </a:bodyPr>
                  <a:lstStyle/>
                  <a:p>
                    <a:pPr algn="ctr" defTabSz="1273769"/>
                    <a:r>
                      <a:rPr lang="en-US" sz="1200" b="1" kern="0" dirty="0" smtClean="0">
                        <a:solidFill>
                          <a:srgbClr val="385D8A"/>
                        </a:solidFill>
                        <a:latin typeface="Gill Sans"/>
                        <a:cs typeface="Gill Sans"/>
                      </a:rPr>
                      <a:t>Search</a:t>
                    </a:r>
                    <a:endParaRPr lang="en-US" sz="1200" b="1" kern="0" dirty="0">
                      <a:solidFill>
                        <a:srgbClr val="385D8A"/>
                      </a:solidFill>
                      <a:latin typeface="Gill Sans"/>
                      <a:cs typeface="Gill Sans"/>
                    </a:endParaRPr>
                  </a:p>
                </p:txBody>
              </p:sp>
              <p:sp>
                <p:nvSpPr>
                  <p:cNvPr id="129" name="Rounded Rectangle 128"/>
                  <p:cNvSpPr/>
                  <p:nvPr/>
                </p:nvSpPr>
                <p:spPr>
                  <a:xfrm rot="5400000">
                    <a:off x="1541889" y="839924"/>
                    <a:ext cx="191159" cy="1149446"/>
                  </a:xfrm>
                  <a:prstGeom prst="roundRect">
                    <a:avLst>
                      <a:gd name="adj" fmla="val 4015"/>
                    </a:avLst>
                  </a:prstGeom>
                  <a:solidFill>
                    <a:srgbClr val="FFFFFF"/>
                  </a:solidFill>
                  <a:ln w="12700" cap="flat" cmpd="sng" algn="ctr">
                    <a:solidFill>
                      <a:srgbClr val="4BACC6"/>
                    </a:solidFill>
                    <a:prstDash val="solid"/>
                  </a:ln>
                  <a:effectLst/>
                </p:spPr>
                <p:txBody>
                  <a:bodyPr vert="horz" lIns="0" tIns="0" rIns="0" bIns="0" rtlCol="0" anchor="t">
                    <a:normAutofit/>
                  </a:bodyPr>
                  <a:lstStyle/>
                  <a:p>
                    <a:pPr algn="ctr" defTabSz="1273769"/>
                    <a:endParaRPr lang="en-US" sz="1200" kern="0" dirty="0">
                      <a:solidFill>
                        <a:srgbClr val="385D8A"/>
                      </a:solidFill>
                      <a:latin typeface="Gill Sans"/>
                      <a:cs typeface="Gill Sans"/>
                    </a:endParaRPr>
                  </a:p>
                </p:txBody>
              </p:sp>
            </p:grpSp>
            <p:sp>
              <p:nvSpPr>
                <p:cNvPr id="130" name="Rectangle 129"/>
                <p:cNvSpPr/>
                <p:nvPr/>
              </p:nvSpPr>
              <p:spPr>
                <a:xfrm>
                  <a:off x="6114657" y="2818969"/>
                  <a:ext cx="827110" cy="256032"/>
                </a:xfrm>
                <a:prstGeom prst="rect">
                  <a:avLst/>
                </a:prstGeom>
                <a:solidFill>
                  <a:srgbClr val="BCEAFF"/>
                </a:solidFill>
                <a:ln w="12700" cap="flat" cmpd="sng" algn="ctr">
                  <a:solidFill>
                    <a:srgbClr val="66CCFF"/>
                  </a:solidFill>
                  <a:prstDash val="solid"/>
                </a:ln>
                <a:effectLst/>
              </p:spPr>
              <p:txBody>
                <a:bodyPr vert="horz" lIns="0" tIns="0" rIns="0" bIns="0" rtlCol="0" anchor="ctr">
                  <a:normAutofit fontScale="92500" lnSpcReduction="20000"/>
                </a:bodyPr>
                <a:lstStyle/>
                <a:p>
                  <a:pPr algn="ctr" defTabSz="1273769"/>
                  <a:r>
                    <a:rPr lang="en-US" sz="1200" kern="0" dirty="0" smtClean="0">
                      <a:solidFill>
                        <a:srgbClr val="385D8A"/>
                      </a:solidFill>
                      <a:latin typeface="Gill Sans"/>
                      <a:cs typeface="Gill Sans"/>
                    </a:rPr>
                    <a:t>Elastic Search / Solr</a:t>
                  </a:r>
                  <a:endParaRPr lang="en-US" sz="1200" kern="0" dirty="0">
                    <a:solidFill>
                      <a:srgbClr val="385D8A"/>
                    </a:solidFill>
                    <a:latin typeface="Gill Sans"/>
                    <a:cs typeface="Gill Sans"/>
                  </a:endParaRPr>
                </a:p>
              </p:txBody>
            </p:sp>
          </p:grpSp>
          <p:grpSp>
            <p:nvGrpSpPr>
              <p:cNvPr id="210" name="Group 209"/>
              <p:cNvGrpSpPr/>
              <p:nvPr/>
            </p:nvGrpSpPr>
            <p:grpSpPr>
              <a:xfrm>
                <a:off x="6018342" y="3070590"/>
                <a:ext cx="1012541" cy="737600"/>
                <a:chOff x="6018342" y="3141150"/>
                <a:chExt cx="1012541" cy="737600"/>
              </a:xfrm>
            </p:grpSpPr>
            <p:grpSp>
              <p:nvGrpSpPr>
                <p:cNvPr id="136" name="Group 135"/>
                <p:cNvGrpSpPr/>
                <p:nvPr/>
              </p:nvGrpSpPr>
              <p:grpSpPr>
                <a:xfrm>
                  <a:off x="6018342" y="3141150"/>
                  <a:ext cx="1012541" cy="737600"/>
                  <a:chOff x="1062744" y="1040032"/>
                  <a:chExt cx="1149449" cy="324759"/>
                </a:xfrm>
              </p:grpSpPr>
              <p:sp>
                <p:nvSpPr>
                  <p:cNvPr id="137" name="Rounded Rectangle 136"/>
                  <p:cNvSpPr/>
                  <p:nvPr/>
                </p:nvSpPr>
                <p:spPr>
                  <a:xfrm>
                    <a:off x="1062744" y="1040032"/>
                    <a:ext cx="1149444" cy="185196"/>
                  </a:xfrm>
                  <a:prstGeom prst="roundRect">
                    <a:avLst>
                      <a:gd name="adj" fmla="val 7347"/>
                    </a:avLst>
                  </a:prstGeom>
                  <a:solidFill>
                    <a:srgbClr val="357D91"/>
                  </a:solidFill>
                  <a:ln w="12700" cap="flat" cmpd="sng" algn="ctr">
                    <a:solidFill>
                      <a:srgbClr val="357D91"/>
                    </a:solidFill>
                    <a:prstDash val="solid"/>
                  </a:ln>
                  <a:effectLst/>
                </p:spPr>
                <p:txBody>
                  <a:bodyPr vert="horz" lIns="0" tIns="0" rIns="0" bIns="0" rtlCol="0" anchor="t">
                    <a:normAutofit/>
                  </a:bodyPr>
                  <a:lstStyle/>
                  <a:p>
                    <a:pPr algn="ctr" defTabSz="1273769"/>
                    <a:r>
                      <a:rPr lang="en-US" sz="1200" b="1" kern="0" dirty="0" smtClean="0">
                        <a:solidFill>
                          <a:srgbClr val="FFFFFF"/>
                        </a:solidFill>
                        <a:latin typeface="Gill Sans"/>
                        <a:cs typeface="Gill Sans"/>
                      </a:rPr>
                      <a:t>Low Latency NoSql</a:t>
                    </a:r>
                    <a:endParaRPr lang="en-US" sz="1200" b="1" kern="0" dirty="0">
                      <a:solidFill>
                        <a:srgbClr val="FFFFFF"/>
                      </a:solidFill>
                      <a:latin typeface="Gill Sans"/>
                      <a:cs typeface="Gill Sans"/>
                    </a:endParaRPr>
                  </a:p>
                </p:txBody>
              </p:sp>
              <p:sp>
                <p:nvSpPr>
                  <p:cNvPr id="138" name="Rounded Rectangle 137"/>
                  <p:cNvSpPr/>
                  <p:nvPr/>
                </p:nvSpPr>
                <p:spPr>
                  <a:xfrm rot="5400000">
                    <a:off x="1548995" y="701594"/>
                    <a:ext cx="176951" cy="1149444"/>
                  </a:xfrm>
                  <a:prstGeom prst="roundRect">
                    <a:avLst>
                      <a:gd name="adj" fmla="val 4015"/>
                    </a:avLst>
                  </a:prstGeom>
                  <a:solidFill>
                    <a:srgbClr val="FFFFFF"/>
                  </a:solidFill>
                  <a:ln w="12700" cap="flat" cmpd="sng" algn="ctr">
                    <a:solidFill>
                      <a:srgbClr val="357D91"/>
                    </a:solidFill>
                    <a:prstDash val="solid"/>
                  </a:ln>
                  <a:effectLst/>
                </p:spPr>
                <p:txBody>
                  <a:bodyPr vert="horz" lIns="0" tIns="0" rIns="0" bIns="0" rtlCol="0" anchor="t">
                    <a:normAutofit/>
                  </a:bodyPr>
                  <a:lstStyle/>
                  <a:p>
                    <a:pPr algn="ctr" defTabSz="1273769"/>
                    <a:endParaRPr lang="en-US" sz="1200" kern="0" dirty="0">
                      <a:solidFill>
                        <a:srgbClr val="FFFFFF"/>
                      </a:solidFill>
                      <a:latin typeface="Gill Sans"/>
                      <a:cs typeface="Gill Sans"/>
                    </a:endParaRPr>
                  </a:p>
                </p:txBody>
              </p:sp>
            </p:grpSp>
            <p:sp>
              <p:nvSpPr>
                <p:cNvPr id="139" name="Rectangle 138"/>
                <p:cNvSpPr/>
                <p:nvPr/>
              </p:nvSpPr>
              <p:spPr>
                <a:xfrm>
                  <a:off x="6114657" y="3552173"/>
                  <a:ext cx="827110" cy="256032"/>
                </a:xfrm>
                <a:prstGeom prst="rect">
                  <a:avLst/>
                </a:prstGeom>
                <a:solidFill>
                  <a:srgbClr val="4BACC6"/>
                </a:solidFill>
                <a:ln w="12700" cap="flat" cmpd="sng" algn="ctr">
                  <a:solidFill>
                    <a:srgbClr val="357D91"/>
                  </a:solidFill>
                  <a:prstDash val="solid"/>
                </a:ln>
                <a:effectLst/>
              </p:spPr>
              <p:txBody>
                <a:bodyPr vert="horz" lIns="0" tIns="0" rIns="0" bIns="0" rtlCol="0" anchor="ctr">
                  <a:normAutofit/>
                </a:bodyPr>
                <a:lstStyle/>
                <a:p>
                  <a:pPr algn="ctr" defTabSz="1273769"/>
                  <a:r>
                    <a:rPr lang="en-US" sz="1200" kern="0" dirty="0" smtClean="0">
                      <a:solidFill>
                        <a:srgbClr val="FFFFFF"/>
                      </a:solidFill>
                      <a:latin typeface="Gill Sans"/>
                      <a:cs typeface="Gill Sans"/>
                    </a:rPr>
                    <a:t>HBase</a:t>
                  </a:r>
                  <a:endParaRPr lang="en-US" sz="1200" kern="0" dirty="0">
                    <a:solidFill>
                      <a:srgbClr val="FFFFFF"/>
                    </a:solidFill>
                    <a:latin typeface="Gill Sans"/>
                    <a:cs typeface="Gill Sans"/>
                  </a:endParaRPr>
                </a:p>
              </p:txBody>
            </p:sp>
          </p:grpSp>
          <p:grpSp>
            <p:nvGrpSpPr>
              <p:cNvPr id="208" name="Group 207"/>
              <p:cNvGrpSpPr/>
              <p:nvPr/>
            </p:nvGrpSpPr>
            <p:grpSpPr>
              <a:xfrm>
                <a:off x="6017481" y="1385738"/>
                <a:ext cx="1012539" cy="766503"/>
                <a:chOff x="6017481" y="1385738"/>
                <a:chExt cx="1012539" cy="766503"/>
              </a:xfrm>
            </p:grpSpPr>
            <p:grpSp>
              <p:nvGrpSpPr>
                <p:cNvPr id="146" name="Group 145"/>
                <p:cNvGrpSpPr/>
                <p:nvPr/>
              </p:nvGrpSpPr>
              <p:grpSpPr>
                <a:xfrm>
                  <a:off x="6017481" y="1385738"/>
                  <a:ext cx="1012539" cy="766503"/>
                  <a:chOff x="1062743" y="1317144"/>
                  <a:chExt cx="1149447" cy="318872"/>
                </a:xfrm>
              </p:grpSpPr>
              <p:sp>
                <p:nvSpPr>
                  <p:cNvPr id="147" name="Rounded Rectangle 146"/>
                  <p:cNvSpPr/>
                  <p:nvPr/>
                </p:nvSpPr>
                <p:spPr>
                  <a:xfrm>
                    <a:off x="1062744" y="1317144"/>
                    <a:ext cx="1149446" cy="174983"/>
                  </a:xfrm>
                  <a:prstGeom prst="roundRect">
                    <a:avLst>
                      <a:gd name="adj" fmla="val 7347"/>
                    </a:avLst>
                  </a:prstGeom>
                  <a:solidFill>
                    <a:srgbClr val="A4E274"/>
                  </a:solidFill>
                  <a:ln w="12700" cap="flat" cmpd="sng" algn="ctr">
                    <a:solidFill>
                      <a:srgbClr val="5FBD71"/>
                    </a:solidFill>
                    <a:prstDash val="solid"/>
                  </a:ln>
                  <a:effectLst/>
                </p:spPr>
                <p:txBody>
                  <a:bodyPr lIns="0" tIns="0" rIns="0" bIns="91440" rtlCol="0" anchor="t">
                    <a:noAutofit/>
                  </a:bodyPr>
                  <a:lstStyle/>
                  <a:p>
                    <a:pPr algn="ctr" defTabSz="1273769"/>
                    <a:r>
                      <a:rPr lang="en-US" sz="1200" b="1" kern="0" dirty="0" smtClean="0">
                        <a:solidFill>
                          <a:srgbClr val="008000"/>
                        </a:solidFill>
                        <a:latin typeface="Gill Sans"/>
                        <a:cs typeface="Gill Sans"/>
                      </a:rPr>
                      <a:t>Historic</a:t>
                    </a:r>
                    <a:endParaRPr lang="en-US" sz="1200" b="1" kern="0" dirty="0">
                      <a:solidFill>
                        <a:srgbClr val="008000"/>
                      </a:solidFill>
                      <a:latin typeface="Gill Sans"/>
                      <a:cs typeface="Gill Sans"/>
                    </a:endParaRPr>
                  </a:p>
                </p:txBody>
              </p:sp>
              <p:sp>
                <p:nvSpPr>
                  <p:cNvPr id="148" name="Rounded Rectangle 147"/>
                  <p:cNvSpPr/>
                  <p:nvPr/>
                </p:nvSpPr>
                <p:spPr>
                  <a:xfrm rot="5400000">
                    <a:off x="1546332" y="970159"/>
                    <a:ext cx="182268" cy="1149446"/>
                  </a:xfrm>
                  <a:prstGeom prst="roundRect">
                    <a:avLst>
                      <a:gd name="adj" fmla="val 4015"/>
                    </a:avLst>
                  </a:prstGeom>
                  <a:solidFill>
                    <a:srgbClr val="FFFFFF"/>
                  </a:solidFill>
                  <a:ln w="12700" cap="flat" cmpd="sng" algn="ctr">
                    <a:solidFill>
                      <a:srgbClr val="5FBD71"/>
                    </a:solidFill>
                    <a:prstDash val="solid"/>
                  </a:ln>
                  <a:effectLst/>
                </p:spPr>
                <p:txBody>
                  <a:bodyPr lIns="0" tIns="0" rIns="0" bIns="91440" rtlCol="0" anchor="t">
                    <a:noAutofit/>
                  </a:bodyPr>
                  <a:lstStyle/>
                  <a:p>
                    <a:pPr algn="ctr" defTabSz="1273769"/>
                    <a:endParaRPr lang="en-US" sz="1200" kern="0" dirty="0">
                      <a:solidFill>
                        <a:srgbClr val="008000"/>
                      </a:solidFill>
                      <a:latin typeface="Gill Sans"/>
                      <a:cs typeface="Gill Sans"/>
                    </a:endParaRPr>
                  </a:p>
                </p:txBody>
              </p:sp>
            </p:grpSp>
            <p:sp>
              <p:nvSpPr>
                <p:cNvPr id="149" name="Rectangle 148"/>
                <p:cNvSpPr/>
                <p:nvPr/>
              </p:nvSpPr>
              <p:spPr>
                <a:xfrm>
                  <a:off x="6113796" y="1809442"/>
                  <a:ext cx="827110" cy="256032"/>
                </a:xfrm>
                <a:prstGeom prst="rect">
                  <a:avLst/>
                </a:prstGeom>
                <a:solidFill>
                  <a:srgbClr val="69BE28">
                    <a:lumMod val="20000"/>
                    <a:lumOff val="80000"/>
                  </a:srgbClr>
                </a:solidFill>
                <a:ln w="12700" cap="flat" cmpd="sng" algn="ctr">
                  <a:solidFill>
                    <a:srgbClr val="A4E274"/>
                  </a:solidFill>
                  <a:prstDash val="solid"/>
                </a:ln>
                <a:effectLst/>
              </p:spPr>
              <p:txBody>
                <a:bodyPr lIns="0" tIns="0" rIns="0" bIns="68589" rtlCol="0" anchor="ctr">
                  <a:noAutofit/>
                </a:bodyPr>
                <a:lstStyle/>
                <a:p>
                  <a:pPr algn="ctr" defTabSz="1273769"/>
                  <a:r>
                    <a:rPr lang="en-US" sz="1200" kern="0" dirty="0" smtClean="0">
                      <a:solidFill>
                        <a:srgbClr val="008000"/>
                      </a:solidFill>
                      <a:latin typeface="Gill Sans"/>
                      <a:cs typeface="Gill Sans"/>
                    </a:rPr>
                    <a:t>Hive / HDFS</a:t>
                  </a:r>
                  <a:endParaRPr lang="en-US" sz="1200" kern="0" dirty="0">
                    <a:solidFill>
                      <a:srgbClr val="008000"/>
                    </a:solidFill>
                    <a:latin typeface="Gill Sans"/>
                    <a:cs typeface="Gill Sans"/>
                  </a:endParaRPr>
                </a:p>
              </p:txBody>
            </p:sp>
          </p:grpSp>
        </p:grpSp>
        <p:sp>
          <p:nvSpPr>
            <p:cNvPr id="178" name="Right Arrow 177"/>
            <p:cNvSpPr/>
            <p:nvPr/>
          </p:nvSpPr>
          <p:spPr>
            <a:xfrm>
              <a:off x="5695110" y="2560457"/>
              <a:ext cx="291348" cy="39482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grpSp>
        <p:nvGrpSpPr>
          <p:cNvPr id="3" name="Group 2"/>
          <p:cNvGrpSpPr/>
          <p:nvPr/>
        </p:nvGrpSpPr>
        <p:grpSpPr>
          <a:xfrm>
            <a:off x="5072141" y="832555"/>
            <a:ext cx="3606667" cy="3709660"/>
            <a:chOff x="5072141" y="663223"/>
            <a:chExt cx="3606667" cy="3709660"/>
          </a:xfrm>
        </p:grpSpPr>
        <p:grpSp>
          <p:nvGrpSpPr>
            <p:cNvPr id="224" name="Group 223"/>
            <p:cNvGrpSpPr/>
            <p:nvPr/>
          </p:nvGrpSpPr>
          <p:grpSpPr>
            <a:xfrm>
              <a:off x="7085369" y="663223"/>
              <a:ext cx="1593439" cy="3709660"/>
              <a:chOff x="7093361" y="851685"/>
              <a:chExt cx="1593439" cy="3346615"/>
            </a:xfrm>
          </p:grpSpPr>
          <p:grpSp>
            <p:nvGrpSpPr>
              <p:cNvPr id="219" name="Group 218"/>
              <p:cNvGrpSpPr/>
              <p:nvPr/>
            </p:nvGrpSpPr>
            <p:grpSpPr>
              <a:xfrm>
                <a:off x="7280236" y="851685"/>
                <a:ext cx="1406564" cy="3346615"/>
                <a:chOff x="7280236" y="851685"/>
                <a:chExt cx="1406564" cy="3346615"/>
              </a:xfrm>
            </p:grpSpPr>
            <p:grpSp>
              <p:nvGrpSpPr>
                <p:cNvPr id="101" name="Group 100"/>
                <p:cNvGrpSpPr/>
                <p:nvPr/>
              </p:nvGrpSpPr>
              <p:grpSpPr>
                <a:xfrm>
                  <a:off x="7280236" y="851685"/>
                  <a:ext cx="1406564" cy="3346615"/>
                  <a:chOff x="7486798" y="827428"/>
                  <a:chExt cx="1526199" cy="3449158"/>
                </a:xfrm>
              </p:grpSpPr>
              <p:sp>
                <p:nvSpPr>
                  <p:cNvPr id="102" name="Rounded Rectangle 101"/>
                  <p:cNvSpPr/>
                  <p:nvPr/>
                </p:nvSpPr>
                <p:spPr>
                  <a:xfrm>
                    <a:off x="7486798" y="827428"/>
                    <a:ext cx="1526199" cy="582680"/>
                  </a:xfrm>
                  <a:prstGeom prst="roundRect">
                    <a:avLst>
                      <a:gd name="adj" fmla="val 12532"/>
                    </a:avLst>
                  </a:prstGeom>
                  <a:solidFill>
                    <a:srgbClr val="C7C7C7"/>
                  </a:solidFill>
                  <a:ln w="12700" cap="flat" cmpd="sng" algn="ctr">
                    <a:solidFill>
                      <a:srgbClr val="818A8F"/>
                    </a:solidFill>
                    <a:prstDash val="solid"/>
                  </a:ln>
                  <a:effectLst/>
                </p:spPr>
                <p:txBody>
                  <a:bodyPr lIns="0" tIns="0" rIns="0" bIns="91440" rtlCol="0" anchor="ctr">
                    <a:noAutofit/>
                  </a:bodyPr>
                  <a:lstStyle/>
                  <a:p>
                    <a:pPr algn="ctr" defTabSz="1273769"/>
                    <a:r>
                      <a:rPr lang="en-US" sz="1200" b="1" kern="0" dirty="0">
                        <a:solidFill>
                          <a:srgbClr val="000000">
                            <a:lumMod val="65000"/>
                            <a:lumOff val="35000"/>
                          </a:srgbClr>
                        </a:solidFill>
                        <a:latin typeface="Gill Sans"/>
                        <a:cs typeface="Gill Sans"/>
                      </a:rPr>
                      <a:t>Access</a:t>
                    </a:r>
                  </a:p>
                </p:txBody>
              </p:sp>
              <p:sp>
                <p:nvSpPr>
                  <p:cNvPr id="103" name="Rounded Rectangle 102"/>
                  <p:cNvSpPr/>
                  <p:nvPr/>
                </p:nvSpPr>
                <p:spPr>
                  <a:xfrm rot="5400000">
                    <a:off x="6746646" y="2010234"/>
                    <a:ext cx="3006504" cy="1526199"/>
                  </a:xfrm>
                  <a:prstGeom prst="roundRect">
                    <a:avLst>
                      <a:gd name="adj" fmla="val 3094"/>
                    </a:avLst>
                  </a:prstGeom>
                  <a:solidFill>
                    <a:srgbClr val="F2F2F2"/>
                  </a:solidFill>
                  <a:ln w="9525" cap="flat" cmpd="sng" algn="ctr">
                    <a:solidFill>
                      <a:srgbClr val="808080"/>
                    </a:solidFill>
                    <a:prstDash val="solid"/>
                    <a:headEnd type="none" w="med" len="med"/>
                    <a:tailEnd type="none" w="med" len="med"/>
                  </a:ln>
                  <a:effectLst/>
                </p:spPr>
                <p:txBody>
                  <a:bodyPr rtlCol="0" anchor="t"/>
                  <a:lstStyle/>
                  <a:p>
                    <a:pPr algn="ctr" defTabSz="685891" fontAlgn="base">
                      <a:spcBef>
                        <a:spcPct val="0"/>
                      </a:spcBef>
                      <a:spcAft>
                        <a:spcPct val="0"/>
                      </a:spcAft>
                    </a:pPr>
                    <a:endParaRPr lang="en-US" sz="1200" b="1" kern="0" dirty="0">
                      <a:solidFill>
                        <a:srgbClr val="000000">
                          <a:lumMod val="65000"/>
                          <a:lumOff val="35000"/>
                        </a:srgbClr>
                      </a:solidFill>
                      <a:latin typeface="CiscoSansTT Light"/>
                    </a:endParaRPr>
                  </a:p>
                </p:txBody>
              </p:sp>
            </p:grpSp>
            <p:grpSp>
              <p:nvGrpSpPr>
                <p:cNvPr id="212" name="Group 211"/>
                <p:cNvGrpSpPr/>
                <p:nvPr/>
              </p:nvGrpSpPr>
              <p:grpSpPr>
                <a:xfrm>
                  <a:off x="7403524" y="2500668"/>
                  <a:ext cx="1117878" cy="1062772"/>
                  <a:chOff x="7403524" y="2383068"/>
                  <a:chExt cx="1117878" cy="1062772"/>
                </a:xfrm>
              </p:grpSpPr>
              <p:grpSp>
                <p:nvGrpSpPr>
                  <p:cNvPr id="131" name="Group 130"/>
                  <p:cNvGrpSpPr/>
                  <p:nvPr/>
                </p:nvGrpSpPr>
                <p:grpSpPr>
                  <a:xfrm>
                    <a:off x="7403524" y="2383068"/>
                    <a:ext cx="1117878" cy="1062772"/>
                    <a:chOff x="1062744" y="1032215"/>
                    <a:chExt cx="1149446" cy="636359"/>
                  </a:xfrm>
                </p:grpSpPr>
                <p:sp>
                  <p:nvSpPr>
                    <p:cNvPr id="132" name="Rounded Rectangle 131"/>
                    <p:cNvSpPr/>
                    <p:nvPr/>
                  </p:nvSpPr>
                  <p:spPr>
                    <a:xfrm>
                      <a:off x="1062744" y="1032215"/>
                      <a:ext cx="1149446" cy="230246"/>
                    </a:xfrm>
                    <a:prstGeom prst="roundRect">
                      <a:avLst>
                        <a:gd name="adj" fmla="val 7347"/>
                      </a:avLst>
                    </a:prstGeom>
                    <a:solidFill>
                      <a:srgbClr val="52526D">
                        <a:lumMod val="40000"/>
                        <a:lumOff val="60000"/>
                      </a:srgbClr>
                    </a:solidFill>
                    <a:ln w="12700" cap="flat" cmpd="sng" algn="ctr">
                      <a:solidFill>
                        <a:srgbClr val="777777"/>
                      </a:solidFill>
                      <a:prstDash val="solid"/>
                    </a:ln>
                    <a:effectLst/>
                  </p:spPr>
                  <p:txBody>
                    <a:bodyPr vert="horz" lIns="91440" tIns="45720" rIns="91440" bIns="45720" rtlCol="0" anchor="t">
                      <a:normAutofit fontScale="92500" lnSpcReduction="10000"/>
                    </a:bodyPr>
                    <a:lstStyle/>
                    <a:p>
                      <a:pPr algn="ctr" defTabSz="1273769"/>
                      <a:r>
                        <a:rPr lang="en-US" sz="1200" b="1" kern="0" dirty="0">
                          <a:solidFill>
                            <a:srgbClr val="52526D"/>
                          </a:solidFill>
                          <a:latin typeface="Gill Sans"/>
                          <a:cs typeface="Gill Sans"/>
                        </a:rPr>
                        <a:t>Web Services</a:t>
                      </a:r>
                    </a:p>
                  </p:txBody>
                </p:sp>
                <p:sp>
                  <p:nvSpPr>
                    <p:cNvPr id="133" name="Rounded Rectangle 132"/>
                    <p:cNvSpPr/>
                    <p:nvPr/>
                  </p:nvSpPr>
                  <p:spPr>
                    <a:xfrm rot="5400000">
                      <a:off x="1414707" y="871092"/>
                      <a:ext cx="445519" cy="1149446"/>
                    </a:xfrm>
                    <a:prstGeom prst="roundRect">
                      <a:avLst>
                        <a:gd name="adj" fmla="val 4015"/>
                      </a:avLst>
                    </a:prstGeom>
                    <a:solidFill>
                      <a:srgbClr val="FFFFFF"/>
                    </a:solidFill>
                    <a:ln w="12700" cap="flat" cmpd="sng" algn="ctr">
                      <a:solidFill>
                        <a:srgbClr val="777777"/>
                      </a:solidFill>
                      <a:prstDash val="solid"/>
                    </a:ln>
                    <a:effectLst/>
                  </p:spPr>
                  <p:txBody>
                    <a:bodyPr vert="horz" lIns="91440" tIns="45720" rIns="91440" bIns="45720" rtlCol="0" anchor="t">
                      <a:normAutofit/>
                    </a:bodyPr>
                    <a:lstStyle/>
                    <a:p>
                      <a:pPr algn="ctr" defTabSz="1273769"/>
                      <a:endParaRPr lang="en-US" sz="1200" kern="0" dirty="0">
                        <a:solidFill>
                          <a:srgbClr val="52526D"/>
                        </a:solidFill>
                        <a:latin typeface="Gill Sans"/>
                        <a:cs typeface="Gill Sans"/>
                      </a:endParaRPr>
                    </a:p>
                  </p:txBody>
                </p:sp>
              </p:grpSp>
              <p:sp>
                <p:nvSpPr>
                  <p:cNvPr id="134" name="Rounded Rectangle 133"/>
                  <p:cNvSpPr/>
                  <p:nvPr/>
                </p:nvSpPr>
                <p:spPr>
                  <a:xfrm>
                    <a:off x="7463554" y="2784872"/>
                    <a:ext cx="1002495" cy="256032"/>
                  </a:xfrm>
                  <a:prstGeom prst="roundRect">
                    <a:avLst>
                      <a:gd name="adj" fmla="val 5380"/>
                    </a:avLst>
                  </a:prstGeom>
                  <a:solidFill>
                    <a:srgbClr val="52526D">
                      <a:lumMod val="20000"/>
                      <a:lumOff val="80000"/>
                    </a:srgbClr>
                  </a:solidFill>
                  <a:ln w="12700" cap="flat" cmpd="sng" algn="ctr">
                    <a:solidFill>
                      <a:srgbClr val="52526D">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2526D"/>
                        </a:solidFill>
                        <a:latin typeface="Gill Sans"/>
                        <a:cs typeface="Gill Sans"/>
                      </a:rPr>
                      <a:t>REST API</a:t>
                    </a:r>
                    <a:endParaRPr lang="en-US" sz="1200" kern="0" dirty="0">
                      <a:solidFill>
                        <a:srgbClr val="52526D"/>
                      </a:solidFill>
                      <a:latin typeface="Gill Sans"/>
                      <a:cs typeface="Gill Sans"/>
                    </a:endParaRPr>
                  </a:p>
                </p:txBody>
              </p:sp>
              <p:sp>
                <p:nvSpPr>
                  <p:cNvPr id="135" name="Rounded Rectangle 134"/>
                  <p:cNvSpPr/>
                  <p:nvPr/>
                </p:nvSpPr>
                <p:spPr>
                  <a:xfrm>
                    <a:off x="7462823" y="3106049"/>
                    <a:ext cx="1002495" cy="256032"/>
                  </a:xfrm>
                  <a:prstGeom prst="roundRect">
                    <a:avLst>
                      <a:gd name="adj" fmla="val 5380"/>
                    </a:avLst>
                  </a:prstGeom>
                  <a:solidFill>
                    <a:srgbClr val="52526D">
                      <a:lumMod val="20000"/>
                      <a:lumOff val="80000"/>
                    </a:srgbClr>
                  </a:solidFill>
                  <a:ln w="12700" cap="flat" cmpd="sng" algn="ctr">
                    <a:solidFill>
                      <a:srgbClr val="52526D">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2526D"/>
                        </a:solidFill>
                        <a:latin typeface="Gill Sans"/>
                        <a:cs typeface="Gill Sans"/>
                      </a:rPr>
                      <a:t>Web Apps</a:t>
                    </a:r>
                    <a:endParaRPr lang="en-US" sz="1200" kern="0" dirty="0">
                      <a:solidFill>
                        <a:srgbClr val="52526D"/>
                      </a:solidFill>
                      <a:latin typeface="Gill Sans"/>
                      <a:cs typeface="Gill Sans"/>
                    </a:endParaRPr>
                  </a:p>
                </p:txBody>
              </p:sp>
            </p:grpSp>
            <p:grpSp>
              <p:nvGrpSpPr>
                <p:cNvPr id="213" name="Group 212"/>
                <p:cNvGrpSpPr/>
                <p:nvPr/>
              </p:nvGrpSpPr>
              <p:grpSpPr>
                <a:xfrm>
                  <a:off x="7402662" y="1352432"/>
                  <a:ext cx="1117879" cy="1062341"/>
                  <a:chOff x="7402662" y="1352432"/>
                  <a:chExt cx="1117879" cy="1062341"/>
                </a:xfrm>
              </p:grpSpPr>
              <p:grpSp>
                <p:nvGrpSpPr>
                  <p:cNvPr id="140" name="Group 139"/>
                  <p:cNvGrpSpPr/>
                  <p:nvPr/>
                </p:nvGrpSpPr>
                <p:grpSpPr>
                  <a:xfrm>
                    <a:off x="7402662" y="1352432"/>
                    <a:ext cx="1117879" cy="1062341"/>
                    <a:chOff x="1062743" y="1310548"/>
                    <a:chExt cx="1149447" cy="564048"/>
                  </a:xfrm>
                </p:grpSpPr>
                <p:sp>
                  <p:nvSpPr>
                    <p:cNvPr id="141" name="Rounded Rectangle 140"/>
                    <p:cNvSpPr/>
                    <p:nvPr/>
                  </p:nvSpPr>
                  <p:spPr>
                    <a:xfrm>
                      <a:off x="1062744" y="1310548"/>
                      <a:ext cx="1149446" cy="236314"/>
                    </a:xfrm>
                    <a:prstGeom prst="roundRect">
                      <a:avLst>
                        <a:gd name="adj" fmla="val 7347"/>
                      </a:avLst>
                    </a:prstGeom>
                    <a:solidFill>
                      <a:srgbClr val="52526D">
                        <a:lumMod val="40000"/>
                        <a:lumOff val="60000"/>
                      </a:srgbClr>
                    </a:solidFill>
                    <a:ln w="12700" cap="flat" cmpd="sng" algn="ctr">
                      <a:solidFill>
                        <a:srgbClr val="777777"/>
                      </a:solidFill>
                      <a:prstDash val="solid"/>
                    </a:ln>
                    <a:effectLst/>
                  </p:spPr>
                  <p:txBody>
                    <a:bodyPr vert="horz" lIns="91440" tIns="45720" rIns="91440" bIns="45720" rtlCol="0" anchor="t">
                      <a:noAutofit/>
                    </a:bodyPr>
                    <a:lstStyle/>
                    <a:p>
                      <a:pPr algn="ctr" defTabSz="1273769"/>
                      <a:r>
                        <a:rPr lang="en-US" sz="1200" b="1" kern="0" dirty="0">
                          <a:solidFill>
                            <a:srgbClr val="52526D"/>
                          </a:solidFill>
                          <a:latin typeface="Gill Sans"/>
                          <a:cs typeface="Gill Sans"/>
                        </a:rPr>
                        <a:t>Analytic Tools</a:t>
                      </a:r>
                    </a:p>
                  </p:txBody>
                </p:sp>
                <p:sp>
                  <p:nvSpPr>
                    <p:cNvPr id="142" name="Rounded Rectangle 141"/>
                    <p:cNvSpPr/>
                    <p:nvPr/>
                  </p:nvSpPr>
                  <p:spPr>
                    <a:xfrm rot="5400000">
                      <a:off x="1451457" y="1113864"/>
                      <a:ext cx="372018" cy="1149446"/>
                    </a:xfrm>
                    <a:prstGeom prst="roundRect">
                      <a:avLst>
                        <a:gd name="adj" fmla="val 4015"/>
                      </a:avLst>
                    </a:prstGeom>
                    <a:solidFill>
                      <a:srgbClr val="FFFFFF"/>
                    </a:solidFill>
                    <a:ln w="12700" cap="flat" cmpd="sng" algn="ctr">
                      <a:solidFill>
                        <a:srgbClr val="777777"/>
                      </a:solidFill>
                      <a:prstDash val="solid"/>
                    </a:ln>
                    <a:effectLst/>
                  </p:spPr>
                  <p:txBody>
                    <a:bodyPr vert="horz" lIns="91440" tIns="45720" rIns="91440" bIns="45720" rtlCol="0" anchor="t">
                      <a:normAutofit/>
                    </a:bodyPr>
                    <a:lstStyle/>
                    <a:p>
                      <a:pPr algn="ctr" defTabSz="1273769"/>
                      <a:endParaRPr lang="en-US" sz="1200" kern="0" dirty="0">
                        <a:solidFill>
                          <a:srgbClr val="52526D"/>
                        </a:solidFill>
                        <a:latin typeface="Gill Sans"/>
                        <a:cs typeface="Gill Sans"/>
                      </a:endParaRPr>
                    </a:p>
                  </p:txBody>
                </p:sp>
              </p:grpSp>
              <p:sp>
                <p:nvSpPr>
                  <p:cNvPr id="143" name="Rounded Rectangle 142"/>
                  <p:cNvSpPr/>
                  <p:nvPr/>
                </p:nvSpPr>
                <p:spPr>
                  <a:xfrm>
                    <a:off x="7498539" y="1771389"/>
                    <a:ext cx="935126" cy="256032"/>
                  </a:xfrm>
                  <a:prstGeom prst="roundRect">
                    <a:avLst>
                      <a:gd name="adj" fmla="val 5380"/>
                    </a:avLst>
                  </a:prstGeom>
                  <a:solidFill>
                    <a:srgbClr val="52526D">
                      <a:lumMod val="20000"/>
                      <a:lumOff val="80000"/>
                    </a:srgbClr>
                  </a:solidFill>
                  <a:ln w="12700" cap="flat" cmpd="sng" algn="ctr">
                    <a:solidFill>
                      <a:srgbClr val="52526D">
                        <a:lumMod val="40000"/>
                        <a:lumOff val="60000"/>
                      </a:srgbClr>
                    </a:solidFill>
                    <a:prstDash val="solid"/>
                  </a:ln>
                  <a:effectLst/>
                </p:spPr>
                <p:txBody>
                  <a:bodyPr vert="horz" lIns="68589" tIns="34295" rIns="68589" bIns="34295" rtlCol="0" anchor="ctr">
                    <a:noAutofit/>
                  </a:bodyPr>
                  <a:lstStyle/>
                  <a:p>
                    <a:pPr algn="ctr" defTabSz="1273769"/>
                    <a:r>
                      <a:rPr lang="en-US" sz="1200" kern="0" dirty="0">
                        <a:solidFill>
                          <a:srgbClr val="52526D"/>
                        </a:solidFill>
                        <a:latin typeface="Gill Sans"/>
                        <a:cs typeface="Gill Sans"/>
                      </a:rPr>
                      <a:t>R / Python</a:t>
                    </a:r>
                  </a:p>
                </p:txBody>
              </p:sp>
              <p:sp>
                <p:nvSpPr>
                  <p:cNvPr id="144" name="Rounded Rectangle 143"/>
                  <p:cNvSpPr/>
                  <p:nvPr/>
                </p:nvSpPr>
                <p:spPr>
                  <a:xfrm>
                    <a:off x="7498539" y="2097681"/>
                    <a:ext cx="935126" cy="256032"/>
                  </a:xfrm>
                  <a:prstGeom prst="roundRect">
                    <a:avLst>
                      <a:gd name="adj" fmla="val 5380"/>
                    </a:avLst>
                  </a:prstGeom>
                  <a:solidFill>
                    <a:srgbClr val="52526D">
                      <a:lumMod val="20000"/>
                      <a:lumOff val="80000"/>
                    </a:srgbClr>
                  </a:solidFill>
                  <a:ln w="12700" cap="flat" cmpd="sng" algn="ctr">
                    <a:solidFill>
                      <a:srgbClr val="52526D">
                        <a:lumMod val="40000"/>
                        <a:lumOff val="60000"/>
                      </a:srgbClr>
                    </a:solidFill>
                    <a:prstDash val="solid"/>
                  </a:ln>
                  <a:effectLst/>
                </p:spPr>
                <p:txBody>
                  <a:bodyPr vert="horz" lIns="68589" tIns="34295" rIns="68589" bIns="34295" rtlCol="0" anchor="ctr">
                    <a:normAutofit/>
                  </a:bodyPr>
                  <a:lstStyle/>
                  <a:p>
                    <a:pPr algn="ctr" defTabSz="1273769"/>
                    <a:r>
                      <a:rPr lang="en-US" sz="1200" kern="0" dirty="0" smtClean="0">
                        <a:solidFill>
                          <a:srgbClr val="52526D"/>
                        </a:solidFill>
                        <a:latin typeface="Gill Sans"/>
                        <a:cs typeface="Gill Sans"/>
                      </a:rPr>
                      <a:t>BI Tools</a:t>
                    </a:r>
                    <a:endParaRPr lang="en-US" sz="1200" kern="0" dirty="0">
                      <a:solidFill>
                        <a:srgbClr val="52526D"/>
                      </a:solidFill>
                      <a:latin typeface="Gill Sans"/>
                      <a:cs typeface="Gill Sans"/>
                    </a:endParaRPr>
                  </a:p>
                </p:txBody>
              </p:sp>
            </p:grpSp>
          </p:grpSp>
          <p:sp>
            <p:nvSpPr>
              <p:cNvPr id="181" name="Right Arrow 180"/>
              <p:cNvSpPr/>
              <p:nvPr/>
            </p:nvSpPr>
            <p:spPr>
              <a:xfrm>
                <a:off x="7093361" y="2532628"/>
                <a:ext cx="291348" cy="394820"/>
              </a:xfrm>
              <a:prstGeom prst="rightArrow">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sp>
          <p:nvSpPr>
            <p:cNvPr id="100" name="Rounded Rectangle 99"/>
            <p:cNvSpPr/>
            <p:nvPr/>
          </p:nvSpPr>
          <p:spPr>
            <a:xfrm>
              <a:off x="7397464" y="3731876"/>
              <a:ext cx="1117878" cy="426244"/>
            </a:xfrm>
            <a:prstGeom prst="roundRect">
              <a:avLst>
                <a:gd name="adj" fmla="val 7347"/>
              </a:avLst>
            </a:prstGeom>
            <a:solidFill>
              <a:srgbClr val="52526D">
                <a:lumMod val="40000"/>
                <a:lumOff val="60000"/>
              </a:srgbClr>
            </a:solidFill>
            <a:ln w="12700" cap="flat" cmpd="sng" algn="ctr">
              <a:solidFill>
                <a:srgbClr val="777777"/>
              </a:solidFill>
              <a:prstDash val="solid"/>
            </a:ln>
            <a:effectLst/>
          </p:spPr>
          <p:txBody>
            <a:bodyPr vert="horz" lIns="91440" tIns="45720" rIns="91440" bIns="45720" rtlCol="0" anchor="t">
              <a:normAutofit fontScale="92500" lnSpcReduction="10000"/>
            </a:bodyPr>
            <a:lstStyle/>
            <a:p>
              <a:pPr algn="ctr" defTabSz="1273769"/>
              <a:r>
                <a:rPr lang="en-US" sz="1200" b="1" kern="0" dirty="0" smtClean="0">
                  <a:solidFill>
                    <a:srgbClr val="52526D"/>
                  </a:solidFill>
                  <a:latin typeface="Gill Sans"/>
                  <a:cs typeface="Gill Sans"/>
                </a:rPr>
                <a:t>Alerting Systems</a:t>
              </a:r>
              <a:endParaRPr lang="en-US" sz="1200" b="1" kern="0" dirty="0">
                <a:solidFill>
                  <a:srgbClr val="52526D"/>
                </a:solidFill>
                <a:latin typeface="Gill Sans"/>
                <a:cs typeface="Gill Sans"/>
              </a:endParaRPr>
            </a:p>
          </p:txBody>
        </p:sp>
        <p:sp>
          <p:nvSpPr>
            <p:cNvPr id="145" name="Rounded Rectangle 144"/>
            <p:cNvSpPr/>
            <p:nvPr/>
          </p:nvSpPr>
          <p:spPr>
            <a:xfrm rot="5400000">
              <a:off x="7856912" y="3625724"/>
              <a:ext cx="198982" cy="1117878"/>
            </a:xfrm>
            <a:prstGeom prst="roundRect">
              <a:avLst>
                <a:gd name="adj" fmla="val 13910"/>
              </a:avLst>
            </a:prstGeom>
            <a:solidFill>
              <a:srgbClr val="FFFFFF"/>
            </a:solidFill>
            <a:ln w="12700" cap="flat" cmpd="sng" algn="ctr">
              <a:solidFill>
                <a:srgbClr val="777777"/>
              </a:solidFill>
              <a:prstDash val="solid"/>
            </a:ln>
            <a:effectLst/>
          </p:spPr>
          <p:txBody>
            <a:bodyPr vert="horz" lIns="91440" tIns="45720" rIns="91440" bIns="45720" rtlCol="0" anchor="t">
              <a:normAutofit/>
            </a:bodyPr>
            <a:lstStyle/>
            <a:p>
              <a:pPr algn="ctr" defTabSz="1273769"/>
              <a:endParaRPr lang="en-US" sz="1200" kern="0" dirty="0">
                <a:solidFill>
                  <a:srgbClr val="52526D"/>
                </a:solidFill>
                <a:latin typeface="Gill Sans"/>
                <a:cs typeface="Gill Sans"/>
              </a:endParaRPr>
            </a:p>
          </p:txBody>
        </p:sp>
        <p:sp>
          <p:nvSpPr>
            <p:cNvPr id="2" name="Bent-Up Arrow 1"/>
            <p:cNvSpPr/>
            <p:nvPr/>
          </p:nvSpPr>
          <p:spPr>
            <a:xfrm rot="5400000">
              <a:off x="6007514" y="2912063"/>
              <a:ext cx="511944" cy="2382689"/>
            </a:xfrm>
            <a:prstGeom prst="bentUpArrow">
              <a:avLst>
                <a:gd name="adj1" fmla="val 38974"/>
                <a:gd name="adj2" fmla="val 45865"/>
                <a:gd name="adj3" fmla="val 36750"/>
              </a:avLst>
            </a:prstGeom>
            <a:gradFill rotWithShape="1">
              <a:gsLst>
                <a:gs pos="0">
                  <a:srgbClr val="C0353A">
                    <a:tint val="50000"/>
                    <a:satMod val="300000"/>
                  </a:srgbClr>
                </a:gs>
                <a:gs pos="35000">
                  <a:srgbClr val="C0353A">
                    <a:tint val="37000"/>
                    <a:satMod val="300000"/>
                  </a:srgbClr>
                </a:gs>
                <a:gs pos="100000">
                  <a:srgbClr val="C0353A">
                    <a:tint val="15000"/>
                    <a:satMod val="350000"/>
                  </a:srgbClr>
                </a:gs>
              </a:gsLst>
              <a:lin ang="16200000" scaled="1"/>
            </a:gradFill>
            <a:ln w="9525" cap="flat" cmpd="sng" algn="ctr">
              <a:solidFill>
                <a:srgbClr val="C0353A">
                  <a:shade val="95000"/>
                  <a:satMod val="105000"/>
                </a:srgbClr>
              </a:solidFill>
              <a:prstDash val="solid"/>
            </a:ln>
            <a:effectLst/>
          </p:spPr>
          <p:txBody>
            <a:bodyPr lIns="68589" tIns="34295" rIns="68589" bIns="34295" rtlCol="0" anchor="ctr"/>
            <a:lstStyle/>
            <a:p>
              <a:pPr algn="ctr" defTabSz="685891"/>
              <a:endParaRPr lang="en-US" sz="1200" kern="0" dirty="0">
                <a:solidFill>
                  <a:srgbClr val="000000"/>
                </a:solidFill>
                <a:latin typeface="CiscoSansTT Light"/>
              </a:endParaRPr>
            </a:p>
          </p:txBody>
        </p:sp>
      </p:grpSp>
    </p:spTree>
    <p:custDataLst>
      <p:tags r:id="rId1"/>
    </p:custDataLst>
    <p:extLst>
      <p:ext uri="{BB962C8B-B14F-4D97-AF65-F5344CB8AC3E}">
        <p14:creationId xmlns:p14="http://schemas.microsoft.com/office/powerpoint/2010/main" val="1605095757"/>
      </p:ext>
    </p:extLst>
  </p:cSld>
  <p:clrMapOvr>
    <a:masterClrMapping/>
  </p:clrMapOvr>
  <mc:AlternateContent xmlns:mc="http://schemas.openxmlformats.org/markup-compatibility/2006" xmlns:p14="http://schemas.microsoft.com/office/powerpoint/2010/main">
    <mc:Choice Requires="p14">
      <p:transition p14:dur="0" advClick="0" advTm="107480"/>
    </mc:Choice>
    <mc:Fallback xmlns="">
      <p:transition xmlns:p14="http://schemas.microsoft.com/office/powerpoint/2010/main" advClick="0" advTm="1074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 </a:t>
            </a:r>
            <a:r>
              <a:rPr lang="en-US" dirty="0"/>
              <a:t>Batching </a:t>
            </a:r>
            <a:r>
              <a:rPr lang="en-US" dirty="0" smtClean="0"/>
              <a:t>- Challenges</a:t>
            </a:r>
            <a:endParaRPr lang="en-US" dirty="0"/>
          </a:p>
        </p:txBody>
      </p:sp>
      <p:sp>
        <p:nvSpPr>
          <p:cNvPr id="6" name="Text Placeholder 5"/>
          <p:cNvSpPr>
            <a:spLocks noGrp="1"/>
          </p:cNvSpPr>
          <p:nvPr>
            <p:ph type="body" sz="quarter" idx="11"/>
          </p:nvPr>
        </p:nvSpPr>
        <p:spPr/>
        <p:txBody>
          <a:bodyPr/>
          <a:lstStyle/>
          <a:p>
            <a:r>
              <a:rPr lang="en-US" dirty="0" smtClean="0"/>
              <a:t>Data </a:t>
            </a:r>
            <a:r>
              <a:rPr lang="en-US" dirty="0"/>
              <a:t>delivery </a:t>
            </a:r>
            <a:r>
              <a:rPr lang="en-US" dirty="0" smtClean="0"/>
              <a:t>reliability</a:t>
            </a:r>
            <a:endParaRPr lang="en-US" dirty="0"/>
          </a:p>
          <a:p>
            <a:r>
              <a:rPr lang="en-US" dirty="0"/>
              <a:t>Unnecessary data </a:t>
            </a:r>
            <a:r>
              <a:rPr lang="en-US" dirty="0" smtClean="0"/>
              <a:t>duplication</a:t>
            </a:r>
          </a:p>
          <a:p>
            <a:r>
              <a:rPr lang="en-US" dirty="0" smtClean="0"/>
              <a:t>Increased latency</a:t>
            </a:r>
          </a:p>
          <a:p>
            <a:r>
              <a:rPr lang="en-US" dirty="0"/>
              <a:t>Complexity in time-bound batching</a:t>
            </a:r>
          </a:p>
        </p:txBody>
      </p:sp>
    </p:spTree>
    <p:extLst>
      <p:ext uri="{BB962C8B-B14F-4D97-AF65-F5344CB8AC3E}">
        <p14:creationId xmlns:p14="http://schemas.microsoft.com/office/powerpoint/2010/main" val="3767206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Micro Batching - Design </a:t>
            </a:r>
            <a:r>
              <a:rPr lang="en-US" dirty="0" smtClean="0"/>
              <a:t>Options</a:t>
            </a:r>
            <a:endParaRPr lang="en-US" dirty="0"/>
          </a:p>
        </p:txBody>
      </p:sp>
      <p:sp>
        <p:nvSpPr>
          <p:cNvPr id="6" name="Text Placeholder 5"/>
          <p:cNvSpPr>
            <a:spLocks noGrp="1"/>
          </p:cNvSpPr>
          <p:nvPr>
            <p:ph type="body" sz="quarter" idx="11"/>
          </p:nvPr>
        </p:nvSpPr>
        <p:spPr/>
        <p:txBody>
          <a:bodyPr/>
          <a:lstStyle/>
          <a:p>
            <a:r>
              <a:rPr lang="en-US" dirty="0"/>
              <a:t>Thread-based </a:t>
            </a:r>
            <a:r>
              <a:rPr lang="en-US" dirty="0" smtClean="0"/>
              <a:t>Model</a:t>
            </a:r>
          </a:p>
          <a:p>
            <a:r>
              <a:rPr lang="en-US" dirty="0" smtClean="0"/>
              <a:t>Controller stream to trigger batch flush</a:t>
            </a:r>
          </a:p>
          <a:p>
            <a:r>
              <a:rPr lang="en-US" dirty="0"/>
              <a:t>Use </a:t>
            </a:r>
            <a:r>
              <a:rPr lang="en-US" dirty="0" smtClean="0"/>
              <a:t>of Tick </a:t>
            </a:r>
            <a:r>
              <a:rPr lang="en-US" dirty="0"/>
              <a:t>Tuples</a:t>
            </a:r>
          </a:p>
        </p:txBody>
      </p:sp>
    </p:spTree>
    <p:extLst>
      <p:ext uri="{BB962C8B-B14F-4D97-AF65-F5344CB8AC3E}">
        <p14:creationId xmlns:p14="http://schemas.microsoft.com/office/powerpoint/2010/main" val="1582963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Tick Tuples</a:t>
            </a:r>
            <a:endParaRPr lang="en-US" dirty="0"/>
          </a:p>
        </p:txBody>
      </p:sp>
      <p:sp>
        <p:nvSpPr>
          <p:cNvPr id="6" name="Text Placeholder 5"/>
          <p:cNvSpPr>
            <a:spLocks noGrp="1"/>
          </p:cNvSpPr>
          <p:nvPr>
            <p:ph type="body" sz="quarter" idx="11"/>
          </p:nvPr>
        </p:nvSpPr>
        <p:spPr/>
        <p:txBody>
          <a:bodyPr anchor="ctr"/>
          <a:lstStyle/>
          <a:p>
            <a:pPr marL="0" indent="0" algn="ctr">
              <a:buNone/>
            </a:pPr>
            <a:r>
              <a:rPr lang="en-US" dirty="0"/>
              <a:t>Tick tuples are system generated tuples that Storm can send to your bolt if you need to perform some actions at a fixed </a:t>
            </a:r>
            <a:r>
              <a:rPr lang="en-US" dirty="0" smtClean="0"/>
              <a:t>interval</a:t>
            </a:r>
            <a:endParaRPr lang="en-US" dirty="0"/>
          </a:p>
        </p:txBody>
      </p:sp>
    </p:spTree>
    <p:extLst>
      <p:ext uri="{BB962C8B-B14F-4D97-AF65-F5344CB8AC3E}">
        <p14:creationId xmlns:p14="http://schemas.microsoft.com/office/powerpoint/2010/main" val="38160304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Micro Batching - Benefits</a:t>
            </a:r>
          </a:p>
        </p:txBody>
      </p:sp>
      <p:sp>
        <p:nvSpPr>
          <p:cNvPr id="6" name="Text Placeholder 5"/>
          <p:cNvSpPr>
            <a:spLocks noGrp="1"/>
          </p:cNvSpPr>
          <p:nvPr>
            <p:ph type="body" sz="quarter" idx="11"/>
          </p:nvPr>
        </p:nvSpPr>
        <p:spPr/>
        <p:txBody>
          <a:bodyPr/>
          <a:lstStyle/>
          <a:p>
            <a:r>
              <a:rPr lang="en-US" dirty="0" smtClean="0"/>
              <a:t>Takes advantages of system characteristic by batching events together</a:t>
            </a:r>
          </a:p>
          <a:p>
            <a:r>
              <a:rPr lang="en-US" dirty="0" smtClean="0"/>
              <a:t>Adheres to processing latency needs by ensuring that batches are executed by certain intervals</a:t>
            </a:r>
          </a:p>
          <a:p>
            <a:r>
              <a:rPr lang="en-US" dirty="0" smtClean="0"/>
              <a:t>Prevents data loss by acknowledging events only after successful processing</a:t>
            </a:r>
          </a:p>
          <a:p>
            <a:r>
              <a:rPr lang="en-US" dirty="0" smtClean="0"/>
              <a:t>Simple, elegant and easy to maintain code</a:t>
            </a:r>
          </a:p>
          <a:p>
            <a:endParaRPr lang="en-US" dirty="0"/>
          </a:p>
        </p:txBody>
      </p:sp>
    </p:spTree>
    <p:extLst>
      <p:ext uri="{BB962C8B-B14F-4D97-AF65-F5344CB8AC3E}">
        <p14:creationId xmlns:p14="http://schemas.microsoft.com/office/powerpoint/2010/main" val="2411448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Micro Batching - Applicability</a:t>
            </a:r>
          </a:p>
        </p:txBody>
      </p:sp>
      <p:sp>
        <p:nvSpPr>
          <p:cNvPr id="6" name="Text Placeholder 5"/>
          <p:cNvSpPr>
            <a:spLocks noGrp="1"/>
          </p:cNvSpPr>
          <p:nvPr>
            <p:ph type="body" sz="quarter" idx="11"/>
          </p:nvPr>
        </p:nvSpPr>
        <p:spPr/>
        <p:txBody>
          <a:bodyPr/>
          <a:lstStyle/>
          <a:p>
            <a:r>
              <a:rPr lang="en-US" dirty="0" smtClean="0"/>
              <a:t>Target systems are more efficient with bulk transactions</a:t>
            </a:r>
          </a:p>
          <a:p>
            <a:r>
              <a:rPr lang="en-US" dirty="0" smtClean="0"/>
              <a:t>Processing group of events is more efficient than individual event</a:t>
            </a:r>
          </a:p>
          <a:p>
            <a:r>
              <a:rPr lang="en-US" dirty="0" smtClean="0"/>
              <a:t>End to end event latency is not super sensitive</a:t>
            </a:r>
            <a:endParaRPr lang="en-US" dirty="0"/>
          </a:p>
        </p:txBody>
      </p:sp>
    </p:spTree>
    <p:extLst>
      <p:ext uri="{BB962C8B-B14F-4D97-AF65-F5344CB8AC3E}">
        <p14:creationId xmlns:p14="http://schemas.microsoft.com/office/powerpoint/2010/main" val="12951199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Micro Batching </a:t>
            </a:r>
            <a:r>
              <a:rPr lang="en-US" dirty="0" smtClean="0"/>
              <a:t>– Sample Code</a:t>
            </a:r>
            <a:endParaRPr lang="en-US" dirty="0"/>
          </a:p>
        </p:txBody>
      </p:sp>
      <p:pic>
        <p:nvPicPr>
          <p:cNvPr id="7" name="Picture 6"/>
          <p:cNvPicPr>
            <a:picLocks noChangeAspect="1"/>
          </p:cNvPicPr>
          <p:nvPr/>
        </p:nvPicPr>
        <p:blipFill>
          <a:blip r:embed="rId3"/>
          <a:stretch>
            <a:fillRect/>
          </a:stretch>
        </p:blipFill>
        <p:spPr>
          <a:xfrm>
            <a:off x="406400" y="809254"/>
            <a:ext cx="7226300" cy="4334246"/>
          </a:xfrm>
          <a:prstGeom prst="rect">
            <a:avLst/>
          </a:prstGeom>
        </p:spPr>
      </p:pic>
    </p:spTree>
    <p:extLst>
      <p:ext uri="{BB962C8B-B14F-4D97-AF65-F5344CB8AC3E}">
        <p14:creationId xmlns:p14="http://schemas.microsoft.com/office/powerpoint/2010/main" val="1942714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solidFill>
                  <a:schemeClr val="accent1">
                    <a:lumMod val="40000"/>
                    <a:lumOff val="60000"/>
                  </a:schemeClr>
                </a:solidFill>
              </a:rPr>
              <a:t>sheetal@hortonworks.com</a:t>
            </a:r>
          </a:p>
          <a:p>
            <a:r>
              <a:rPr lang="en-US" dirty="0" smtClean="0">
                <a:solidFill>
                  <a:schemeClr val="accent1">
                    <a:lumMod val="40000"/>
                    <a:lumOff val="60000"/>
                  </a:schemeClr>
                </a:solidFill>
              </a:rPr>
              <a:t>@sheetal_dolas</a:t>
            </a:r>
          </a:p>
          <a:p>
            <a:endParaRPr lang="en-US" dirty="0">
              <a:solidFill>
                <a:schemeClr val="accent1">
                  <a:lumMod val="40000"/>
                  <a:lumOff val="60000"/>
                </a:schemeClr>
              </a:solidFill>
            </a:endParaRPr>
          </a:p>
        </p:txBody>
      </p:sp>
    </p:spTree>
    <p:extLst>
      <p:ext uri="{BB962C8B-B14F-4D97-AF65-F5344CB8AC3E}">
        <p14:creationId xmlns:p14="http://schemas.microsoft.com/office/powerpoint/2010/main" val="813211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Lambda Architecture</a:t>
            </a:r>
            <a:endParaRPr lang="en-US" dirty="0"/>
          </a:p>
        </p:txBody>
      </p:sp>
      <p:grpSp>
        <p:nvGrpSpPr>
          <p:cNvPr id="63" name="Group 62"/>
          <p:cNvGrpSpPr/>
          <p:nvPr/>
        </p:nvGrpSpPr>
        <p:grpSpPr>
          <a:xfrm>
            <a:off x="836948" y="1815002"/>
            <a:ext cx="1117878" cy="1330775"/>
            <a:chOff x="612818" y="1876235"/>
            <a:chExt cx="1117878" cy="1330775"/>
          </a:xfrm>
        </p:grpSpPr>
        <p:grpSp>
          <p:nvGrpSpPr>
            <p:cNvPr id="62" name="Group 61"/>
            <p:cNvGrpSpPr/>
            <p:nvPr/>
          </p:nvGrpSpPr>
          <p:grpSpPr>
            <a:xfrm>
              <a:off x="612818" y="1876235"/>
              <a:ext cx="1117878" cy="1330775"/>
              <a:chOff x="612818" y="1876235"/>
              <a:chExt cx="1117878" cy="1330775"/>
            </a:xfrm>
          </p:grpSpPr>
          <p:sp>
            <p:nvSpPr>
              <p:cNvPr id="24" name="Rounded Rectangle 23"/>
              <p:cNvSpPr/>
              <p:nvPr/>
            </p:nvSpPr>
            <p:spPr>
              <a:xfrm>
                <a:off x="612818" y="1876235"/>
                <a:ext cx="1117878" cy="465574"/>
              </a:xfrm>
              <a:prstGeom prst="roundRect">
                <a:avLst>
                  <a:gd name="adj" fmla="val 7347"/>
                </a:avLst>
              </a:prstGeom>
              <a:solidFill>
                <a:srgbClr val="272A48">
                  <a:lumMod val="40000"/>
                  <a:lumOff val="60000"/>
                </a:srgbClr>
              </a:solidFill>
              <a:ln w="1905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b="1" kern="0" dirty="0" smtClean="0">
                    <a:solidFill>
                      <a:srgbClr val="272A48"/>
                    </a:solidFill>
                    <a:latin typeface="Gill Sans"/>
                    <a:cs typeface="Gill Sans"/>
                  </a:rPr>
                  <a:t>New Data</a:t>
                </a:r>
                <a:endParaRPr lang="en-US" b="1" kern="0" dirty="0">
                  <a:solidFill>
                    <a:srgbClr val="272A48"/>
                  </a:solidFill>
                  <a:latin typeface="Gill Sans"/>
                  <a:cs typeface="Gill Sans"/>
                </a:endParaRPr>
              </a:p>
            </p:txBody>
          </p:sp>
          <p:sp>
            <p:nvSpPr>
              <p:cNvPr id="25" name="Rounded Rectangle 24"/>
              <p:cNvSpPr/>
              <p:nvPr/>
            </p:nvSpPr>
            <p:spPr>
              <a:xfrm rot="5400000">
                <a:off x="693988" y="2170303"/>
                <a:ext cx="955537" cy="1117878"/>
              </a:xfrm>
              <a:prstGeom prst="roundRect">
                <a:avLst>
                  <a:gd name="adj" fmla="val 4015"/>
                </a:avLst>
              </a:prstGeom>
              <a:solidFill>
                <a:srgbClr val="FFFFFF"/>
              </a:solidFill>
              <a:ln w="1905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kern="0" dirty="0">
                  <a:solidFill>
                    <a:srgbClr val="272A48"/>
                  </a:solidFill>
                  <a:latin typeface="Gill Sans"/>
                  <a:cs typeface="Gill Sans"/>
                </a:endParaRPr>
              </a:p>
            </p:txBody>
          </p:sp>
        </p:grpSp>
        <p:sp>
          <p:nvSpPr>
            <p:cNvPr id="26" name="Rounded Rectangle 25"/>
            <p:cNvSpPr/>
            <p:nvPr/>
          </p:nvSpPr>
          <p:spPr>
            <a:xfrm>
              <a:off x="708694" y="2433874"/>
              <a:ext cx="935126" cy="499298"/>
            </a:xfrm>
            <a:prstGeom prst="roundRect">
              <a:avLst>
                <a:gd name="adj" fmla="val 5380"/>
              </a:avLst>
            </a:prstGeom>
            <a:solidFill>
              <a:srgbClr val="272A48">
                <a:lumMod val="20000"/>
                <a:lumOff val="80000"/>
              </a:srgbClr>
            </a:solidFill>
            <a:ln w="19050" cap="flat" cmpd="sng" algn="ctr">
              <a:solidFill>
                <a:srgbClr val="272A48">
                  <a:lumMod val="40000"/>
                  <a:lumOff val="60000"/>
                </a:srgbClr>
              </a:solidFill>
              <a:prstDash val="solid"/>
            </a:ln>
            <a:effectLst/>
          </p:spPr>
          <p:txBody>
            <a:bodyPr vert="horz" lIns="68589" tIns="34295" rIns="68589" bIns="34295" rtlCol="0" anchor="ctr">
              <a:normAutofit lnSpcReduction="10000"/>
            </a:bodyPr>
            <a:lstStyle/>
            <a:p>
              <a:pPr algn="ctr" defTabSz="1273769"/>
              <a:r>
                <a:rPr lang="en-US" kern="0" dirty="0" smtClean="0">
                  <a:solidFill>
                    <a:srgbClr val="272A48"/>
                  </a:solidFill>
                  <a:latin typeface="Gill Sans"/>
                  <a:cs typeface="Gill Sans"/>
                </a:rPr>
                <a:t>Data Stream</a:t>
              </a:r>
              <a:endParaRPr lang="en-US" kern="0" dirty="0">
                <a:solidFill>
                  <a:srgbClr val="272A48"/>
                </a:solidFill>
                <a:latin typeface="Gill Sans"/>
                <a:cs typeface="Gill Sans"/>
              </a:endParaRPr>
            </a:p>
          </p:txBody>
        </p:sp>
      </p:grpSp>
      <p:grpSp>
        <p:nvGrpSpPr>
          <p:cNvPr id="65" name="Group 64"/>
          <p:cNvGrpSpPr/>
          <p:nvPr/>
        </p:nvGrpSpPr>
        <p:grpSpPr>
          <a:xfrm>
            <a:off x="1954826" y="884163"/>
            <a:ext cx="2421040" cy="1783847"/>
            <a:chOff x="1730696" y="1157061"/>
            <a:chExt cx="2421040" cy="1783847"/>
          </a:xfrm>
        </p:grpSpPr>
        <p:grpSp>
          <p:nvGrpSpPr>
            <p:cNvPr id="64" name="Group 63"/>
            <p:cNvGrpSpPr/>
            <p:nvPr/>
          </p:nvGrpSpPr>
          <p:grpSpPr>
            <a:xfrm>
              <a:off x="2313967" y="1157061"/>
              <a:ext cx="1837769" cy="1776113"/>
              <a:chOff x="2313967" y="1157061"/>
              <a:chExt cx="1837769" cy="1776113"/>
            </a:xfrm>
          </p:grpSpPr>
          <p:grpSp>
            <p:nvGrpSpPr>
              <p:cNvPr id="23" name="Group 22"/>
              <p:cNvGrpSpPr/>
              <p:nvPr/>
            </p:nvGrpSpPr>
            <p:grpSpPr>
              <a:xfrm>
                <a:off x="2313967" y="1157061"/>
                <a:ext cx="1837769" cy="1776113"/>
                <a:chOff x="2625916" y="1157061"/>
                <a:chExt cx="1837769" cy="1776113"/>
              </a:xfrm>
            </p:grpSpPr>
            <p:grpSp>
              <p:nvGrpSpPr>
                <p:cNvPr id="22" name="Group 21"/>
                <p:cNvGrpSpPr/>
                <p:nvPr/>
              </p:nvGrpSpPr>
              <p:grpSpPr>
                <a:xfrm>
                  <a:off x="2625916" y="1157061"/>
                  <a:ext cx="1837769" cy="1776113"/>
                  <a:chOff x="2625916" y="1157061"/>
                  <a:chExt cx="1837769" cy="1776113"/>
                </a:xfrm>
              </p:grpSpPr>
              <p:sp>
                <p:nvSpPr>
                  <p:cNvPr id="9" name="Rounded Rectangle 8"/>
                  <p:cNvSpPr/>
                  <p:nvPr/>
                </p:nvSpPr>
                <p:spPr>
                  <a:xfrm>
                    <a:off x="2625917" y="1157061"/>
                    <a:ext cx="1837768" cy="466253"/>
                  </a:xfrm>
                  <a:prstGeom prst="roundRect">
                    <a:avLst>
                      <a:gd name="adj" fmla="val 7347"/>
                    </a:avLst>
                  </a:prstGeom>
                  <a:solidFill>
                    <a:srgbClr val="A4E274"/>
                  </a:solidFill>
                  <a:ln w="19050" cap="flat" cmpd="sng" algn="ctr">
                    <a:solidFill>
                      <a:srgbClr val="5FBD71"/>
                    </a:solidFill>
                    <a:prstDash val="solid"/>
                  </a:ln>
                  <a:effectLst/>
                </p:spPr>
                <p:txBody>
                  <a:bodyPr lIns="0" tIns="0" rIns="0" bIns="91440" rtlCol="0" anchor="t">
                    <a:noAutofit/>
                  </a:bodyPr>
                  <a:lstStyle/>
                  <a:p>
                    <a:pPr algn="ctr" defTabSz="1273769"/>
                    <a:r>
                      <a:rPr lang="en-US" b="1" kern="0" dirty="0" smtClean="0">
                        <a:solidFill>
                          <a:srgbClr val="008000"/>
                        </a:solidFill>
                        <a:latin typeface="Gill Sans"/>
                        <a:cs typeface="Gill Sans"/>
                      </a:rPr>
                      <a:t>Batch Layer</a:t>
                    </a:r>
                    <a:endParaRPr lang="en-US" b="1" kern="0" dirty="0">
                      <a:solidFill>
                        <a:srgbClr val="008000"/>
                      </a:solidFill>
                      <a:latin typeface="Gill Sans"/>
                      <a:cs typeface="Gill Sans"/>
                    </a:endParaRPr>
                  </a:p>
                </p:txBody>
              </p:sp>
              <p:sp>
                <p:nvSpPr>
                  <p:cNvPr id="10" name="Rounded Rectangle 9"/>
                  <p:cNvSpPr/>
                  <p:nvPr/>
                </p:nvSpPr>
                <p:spPr>
                  <a:xfrm rot="5400000">
                    <a:off x="2838738" y="1308229"/>
                    <a:ext cx="1412123" cy="1837768"/>
                  </a:xfrm>
                  <a:prstGeom prst="roundRect">
                    <a:avLst>
                      <a:gd name="adj" fmla="val 4015"/>
                    </a:avLst>
                  </a:prstGeom>
                  <a:solidFill>
                    <a:srgbClr val="FFFFFF"/>
                  </a:solidFill>
                  <a:ln w="19050" cap="flat" cmpd="sng" algn="ctr">
                    <a:solidFill>
                      <a:srgbClr val="5FBD71"/>
                    </a:solidFill>
                    <a:prstDash val="solid"/>
                  </a:ln>
                  <a:effectLst/>
                </p:spPr>
                <p:txBody>
                  <a:bodyPr lIns="0" tIns="0" rIns="0" bIns="91440" rtlCol="0" anchor="t">
                    <a:noAutofit/>
                  </a:bodyPr>
                  <a:lstStyle/>
                  <a:p>
                    <a:pPr algn="ctr" defTabSz="1273769"/>
                    <a:endParaRPr lang="en-US" kern="0" dirty="0">
                      <a:solidFill>
                        <a:srgbClr val="008000"/>
                      </a:solidFill>
                      <a:latin typeface="Gill Sans"/>
                      <a:cs typeface="Gill Sans"/>
                    </a:endParaRPr>
                  </a:p>
                </p:txBody>
              </p:sp>
            </p:grpSp>
            <p:sp>
              <p:nvSpPr>
                <p:cNvPr id="11" name="Rectangle 10"/>
                <p:cNvSpPr/>
                <p:nvPr/>
              </p:nvSpPr>
              <p:spPr>
                <a:xfrm>
                  <a:off x="2796942" y="1629056"/>
                  <a:ext cx="1501214" cy="479966"/>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smtClean="0">
                      <a:solidFill>
                        <a:srgbClr val="008000"/>
                      </a:solidFill>
                      <a:latin typeface="Gill Sans"/>
                      <a:cs typeface="Gill Sans"/>
                    </a:rPr>
                    <a:t>All Data</a:t>
                  </a:r>
                  <a:endParaRPr lang="en-US" kern="0" dirty="0">
                    <a:solidFill>
                      <a:srgbClr val="008000"/>
                    </a:solidFill>
                    <a:latin typeface="Gill Sans"/>
                    <a:cs typeface="Gill Sans"/>
                  </a:endParaRPr>
                </a:p>
              </p:txBody>
            </p:sp>
            <p:sp>
              <p:nvSpPr>
                <p:cNvPr id="16" name="Rectangle 15"/>
                <p:cNvSpPr/>
                <p:nvPr/>
              </p:nvSpPr>
              <p:spPr>
                <a:xfrm>
                  <a:off x="2796942" y="2318595"/>
                  <a:ext cx="1501214" cy="410648"/>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smtClean="0">
                      <a:solidFill>
                        <a:srgbClr val="008000"/>
                      </a:solidFill>
                      <a:latin typeface="Gill Sans"/>
                      <a:cs typeface="Gill Sans"/>
                    </a:rPr>
                    <a:t>Pre-compute Views</a:t>
                  </a:r>
                  <a:endParaRPr lang="en-US" kern="0" dirty="0">
                    <a:solidFill>
                      <a:srgbClr val="008000"/>
                    </a:solidFill>
                    <a:latin typeface="Gill Sans"/>
                    <a:cs typeface="Gill Sans"/>
                  </a:endParaRPr>
                </a:p>
              </p:txBody>
            </p:sp>
          </p:grpSp>
          <p:cxnSp>
            <p:nvCxnSpPr>
              <p:cNvPr id="33" name="Straight Arrow Connector 32"/>
              <p:cNvCxnSpPr>
                <a:stCxn id="11" idx="2"/>
                <a:endCxn id="16" idx="0"/>
              </p:cNvCxnSpPr>
              <p:nvPr/>
            </p:nvCxnSpPr>
            <p:spPr>
              <a:xfrm>
                <a:off x="3235600" y="2109022"/>
                <a:ext cx="0" cy="209573"/>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25" idx="0"/>
              <a:endCxn id="11" idx="1"/>
            </p:cNvCxnSpPr>
            <p:nvPr/>
          </p:nvCxnSpPr>
          <p:spPr>
            <a:xfrm flipV="1">
              <a:off x="1730696" y="1869039"/>
              <a:ext cx="754297" cy="1071869"/>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954826" y="2668010"/>
            <a:ext cx="4355961" cy="1633871"/>
            <a:chOff x="1660191" y="2463141"/>
            <a:chExt cx="4355961" cy="1633871"/>
          </a:xfrm>
        </p:grpSpPr>
        <p:grpSp>
          <p:nvGrpSpPr>
            <p:cNvPr id="70" name="Group 69"/>
            <p:cNvGrpSpPr/>
            <p:nvPr/>
          </p:nvGrpSpPr>
          <p:grpSpPr>
            <a:xfrm>
              <a:off x="2313969" y="2740760"/>
              <a:ext cx="3702183" cy="1356252"/>
              <a:chOff x="2313969" y="2740760"/>
              <a:chExt cx="3702183" cy="1356252"/>
            </a:xfrm>
          </p:grpSpPr>
          <p:grpSp>
            <p:nvGrpSpPr>
              <p:cNvPr id="69" name="Group 68"/>
              <p:cNvGrpSpPr/>
              <p:nvPr/>
            </p:nvGrpSpPr>
            <p:grpSpPr>
              <a:xfrm>
                <a:off x="2313969" y="2740760"/>
                <a:ext cx="3702183" cy="1356252"/>
                <a:chOff x="2313969" y="2740760"/>
                <a:chExt cx="3702183" cy="1356252"/>
              </a:xfrm>
            </p:grpSpPr>
            <p:sp>
              <p:nvSpPr>
                <p:cNvPr id="12" name="Rounded Rectangle 11"/>
                <p:cNvSpPr/>
                <p:nvPr/>
              </p:nvSpPr>
              <p:spPr>
                <a:xfrm>
                  <a:off x="2313970" y="2740760"/>
                  <a:ext cx="3702182" cy="466250"/>
                </a:xfrm>
                <a:prstGeom prst="roundRect">
                  <a:avLst>
                    <a:gd name="adj" fmla="val 7347"/>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91440" tIns="45720" rIns="91440" bIns="45720" rtlCol="0" anchor="t">
                  <a:noAutofit/>
                </a:bodyPr>
                <a:lstStyle/>
                <a:p>
                  <a:pPr algn="ctr" defTabSz="1273769"/>
                  <a:r>
                    <a:rPr lang="en-US" b="1" kern="0" dirty="0" smtClean="0">
                      <a:solidFill>
                        <a:srgbClr val="E64E25">
                          <a:lumMod val="50000"/>
                        </a:srgbClr>
                      </a:solidFill>
                      <a:latin typeface="Gill Sans"/>
                      <a:cs typeface="Gill Sans"/>
                    </a:rPr>
                    <a:t>Speed Layer</a:t>
                  </a:r>
                  <a:endParaRPr lang="en-US" b="1" kern="0" dirty="0">
                    <a:solidFill>
                      <a:srgbClr val="E64E25">
                        <a:lumMod val="50000"/>
                      </a:srgbClr>
                    </a:solidFill>
                    <a:latin typeface="Gill Sans"/>
                    <a:cs typeface="Gill Sans"/>
                  </a:endParaRPr>
                </a:p>
              </p:txBody>
            </p:sp>
            <p:sp>
              <p:nvSpPr>
                <p:cNvPr id="13" name="Rounded Rectangle 12"/>
                <p:cNvSpPr/>
                <p:nvPr/>
              </p:nvSpPr>
              <p:spPr>
                <a:xfrm rot="5400000">
                  <a:off x="3675897" y="1756758"/>
                  <a:ext cx="978326" cy="3702182"/>
                </a:xfrm>
                <a:prstGeom prst="roundRect">
                  <a:avLst>
                    <a:gd name="adj" fmla="val 3612"/>
                  </a:avLst>
                </a:prstGeom>
                <a:solidFill>
                  <a:srgbClr val="FFFFFF"/>
                </a:solidFill>
                <a:ln w="19050" cap="flat" cmpd="sng" algn="ctr">
                  <a:solidFill>
                    <a:srgbClr val="E64E25">
                      <a:lumMod val="60000"/>
                      <a:lumOff val="40000"/>
                    </a:srgbClr>
                  </a:solidFill>
                  <a:prstDash val="solid"/>
                </a:ln>
                <a:effectLst/>
              </p:spPr>
              <p:txBody>
                <a:bodyPr lIns="0" tIns="0" rIns="0" bIns="0" rtlCol="0" anchor="t">
                  <a:noAutofit/>
                </a:bodyPr>
                <a:lstStyle/>
                <a:p>
                  <a:pPr algn="ctr" defTabSz="1273769"/>
                  <a:endParaRPr lang="en-US" kern="0" dirty="0">
                    <a:solidFill>
                      <a:srgbClr val="E64E25">
                        <a:lumMod val="50000"/>
                      </a:srgbClr>
                    </a:solidFill>
                    <a:latin typeface="Gill Sans"/>
                    <a:cs typeface="Gill Sans"/>
                  </a:endParaRPr>
                </a:p>
              </p:txBody>
            </p:sp>
          </p:grpSp>
          <p:sp>
            <p:nvSpPr>
              <p:cNvPr id="14" name="Rectangle 13"/>
              <p:cNvSpPr/>
              <p:nvPr/>
            </p:nvSpPr>
            <p:spPr>
              <a:xfrm>
                <a:off x="2530856" y="3289639"/>
                <a:ext cx="1413073" cy="623926"/>
              </a:xfrm>
              <a:prstGeom prst="rect">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Stream Processing</a:t>
                </a:r>
                <a:endParaRPr lang="en-US" kern="0" dirty="0">
                  <a:solidFill>
                    <a:srgbClr val="E64E25">
                      <a:lumMod val="50000"/>
                    </a:srgbClr>
                  </a:solidFill>
                  <a:latin typeface="Gill Sans"/>
                  <a:cs typeface="Gill Sans"/>
                </a:endParaRPr>
              </a:p>
            </p:txBody>
          </p:sp>
          <p:sp>
            <p:nvSpPr>
              <p:cNvPr id="15" name="Rectangle 14"/>
              <p:cNvSpPr/>
              <p:nvPr/>
            </p:nvSpPr>
            <p:spPr>
              <a:xfrm>
                <a:off x="4380267" y="3289639"/>
                <a:ext cx="1413073" cy="623926"/>
              </a:xfrm>
              <a:prstGeom prst="rect">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Real Time View</a:t>
                </a:r>
                <a:endParaRPr lang="en-US" kern="0" dirty="0">
                  <a:solidFill>
                    <a:srgbClr val="E64E25">
                      <a:lumMod val="50000"/>
                    </a:srgbClr>
                  </a:solidFill>
                  <a:latin typeface="Gill Sans"/>
                  <a:cs typeface="Gill Sans"/>
                </a:endParaRPr>
              </a:p>
            </p:txBody>
          </p:sp>
          <p:cxnSp>
            <p:nvCxnSpPr>
              <p:cNvPr id="36" name="Straight Arrow Connector 35"/>
              <p:cNvCxnSpPr>
                <a:stCxn id="14" idx="3"/>
                <a:endCxn id="15" idx="1"/>
              </p:cNvCxnSpPr>
              <p:nvPr/>
            </p:nvCxnSpPr>
            <p:spPr>
              <a:xfrm>
                <a:off x="3943929" y="3601602"/>
                <a:ext cx="436338" cy="0"/>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a:stCxn id="25" idx="0"/>
              <a:endCxn id="14" idx="1"/>
            </p:cNvCxnSpPr>
            <p:nvPr/>
          </p:nvCxnSpPr>
          <p:spPr>
            <a:xfrm>
              <a:off x="1660191" y="2463141"/>
              <a:ext cx="870665" cy="1138461"/>
            </a:xfrm>
            <a:prstGeom prst="straightConnector1">
              <a:avLst/>
            </a:prstGeom>
            <a:ln w="1905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210337" y="887581"/>
            <a:ext cx="2857516" cy="1889930"/>
            <a:chOff x="3986207" y="1160479"/>
            <a:chExt cx="2857516" cy="1889930"/>
          </a:xfrm>
        </p:grpSpPr>
        <p:grpSp>
          <p:nvGrpSpPr>
            <p:cNvPr id="68" name="Group 67"/>
            <p:cNvGrpSpPr/>
            <p:nvPr/>
          </p:nvGrpSpPr>
          <p:grpSpPr>
            <a:xfrm>
              <a:off x="3986207" y="1160479"/>
              <a:ext cx="2029949" cy="1772698"/>
              <a:chOff x="3986207" y="1160479"/>
              <a:chExt cx="2029949" cy="1772698"/>
            </a:xfrm>
          </p:grpSpPr>
          <p:grpSp>
            <p:nvGrpSpPr>
              <p:cNvPr id="67" name="Group 66"/>
              <p:cNvGrpSpPr/>
              <p:nvPr/>
            </p:nvGrpSpPr>
            <p:grpSpPr>
              <a:xfrm>
                <a:off x="4324562" y="1160479"/>
                <a:ext cx="1691594" cy="1772698"/>
                <a:chOff x="4324562" y="1160479"/>
                <a:chExt cx="1691594" cy="1772698"/>
              </a:xfrm>
            </p:grpSpPr>
            <p:grpSp>
              <p:nvGrpSpPr>
                <p:cNvPr id="20" name="Group 19"/>
                <p:cNvGrpSpPr/>
                <p:nvPr/>
              </p:nvGrpSpPr>
              <p:grpSpPr>
                <a:xfrm>
                  <a:off x="4324562" y="1160479"/>
                  <a:ext cx="1691594" cy="1772698"/>
                  <a:chOff x="4848190" y="1160479"/>
                  <a:chExt cx="1012540" cy="1030521"/>
                </a:xfrm>
              </p:grpSpPr>
              <p:sp>
                <p:nvSpPr>
                  <p:cNvPr id="17" name="Rounded Rectangle 16"/>
                  <p:cNvSpPr/>
                  <p:nvPr/>
                </p:nvSpPr>
                <p:spPr>
                  <a:xfrm>
                    <a:off x="4848190" y="1160479"/>
                    <a:ext cx="1012537" cy="269060"/>
                  </a:xfrm>
                  <a:prstGeom prst="roundRect">
                    <a:avLst>
                      <a:gd name="adj" fmla="val 7347"/>
                    </a:avLst>
                  </a:prstGeom>
                  <a:solidFill>
                    <a:srgbClr val="A4E274"/>
                  </a:solidFill>
                  <a:ln w="19050" cap="flat" cmpd="sng" algn="ctr">
                    <a:solidFill>
                      <a:srgbClr val="5FBD71"/>
                    </a:solidFill>
                    <a:prstDash val="solid"/>
                  </a:ln>
                  <a:effectLst/>
                </p:spPr>
                <p:txBody>
                  <a:bodyPr lIns="0" tIns="0" rIns="0" bIns="91440" rtlCol="0" anchor="t">
                    <a:noAutofit/>
                  </a:bodyPr>
                  <a:lstStyle/>
                  <a:p>
                    <a:pPr algn="ctr" defTabSz="1273769"/>
                    <a:r>
                      <a:rPr lang="en-US" b="1" kern="0" dirty="0">
                        <a:solidFill>
                          <a:srgbClr val="008000"/>
                        </a:solidFill>
                        <a:latin typeface="Gill Sans"/>
                        <a:cs typeface="Gill Sans"/>
                      </a:rPr>
                      <a:t>Serving Layer</a:t>
                    </a:r>
                  </a:p>
                </p:txBody>
              </p:sp>
              <p:sp>
                <p:nvSpPr>
                  <p:cNvPr id="18" name="Rounded Rectangle 17"/>
                  <p:cNvSpPr/>
                  <p:nvPr/>
                </p:nvSpPr>
                <p:spPr>
                  <a:xfrm rot="5400000">
                    <a:off x="4944007" y="1274276"/>
                    <a:ext cx="820910" cy="1012537"/>
                  </a:xfrm>
                  <a:prstGeom prst="roundRect">
                    <a:avLst>
                      <a:gd name="adj" fmla="val 4015"/>
                    </a:avLst>
                  </a:prstGeom>
                  <a:solidFill>
                    <a:schemeClr val="bg2"/>
                  </a:solidFill>
                  <a:ln w="19050" cap="flat" cmpd="sng" algn="ctr">
                    <a:solidFill>
                      <a:srgbClr val="5FBD71"/>
                    </a:solidFill>
                    <a:prstDash val="solid"/>
                  </a:ln>
                  <a:effectLst/>
                </p:spPr>
                <p:txBody>
                  <a:bodyPr lIns="0" tIns="0" rIns="0" bIns="91440" rtlCol="0" anchor="t">
                    <a:noAutofit/>
                  </a:bodyPr>
                  <a:lstStyle/>
                  <a:p>
                    <a:pPr algn="ctr" defTabSz="1273769"/>
                    <a:endParaRPr lang="en-US" kern="0" dirty="0">
                      <a:solidFill>
                        <a:srgbClr val="008000"/>
                      </a:solidFill>
                      <a:latin typeface="Gill Sans"/>
                      <a:cs typeface="Gill Sans"/>
                    </a:endParaRPr>
                  </a:p>
                </p:txBody>
              </p:sp>
              <p:sp>
                <p:nvSpPr>
                  <p:cNvPr id="19" name="Rectangle 18"/>
                  <p:cNvSpPr/>
                  <p:nvPr/>
                </p:nvSpPr>
                <p:spPr>
                  <a:xfrm>
                    <a:off x="4944505" y="1432876"/>
                    <a:ext cx="827110" cy="279019"/>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a:solidFill>
                          <a:srgbClr val="008000"/>
                        </a:solidFill>
                        <a:latin typeface="Gill Sans"/>
                        <a:cs typeface="Gill Sans"/>
                      </a:rPr>
                      <a:t>Batch View</a:t>
                    </a:r>
                  </a:p>
                </p:txBody>
              </p:sp>
            </p:grpSp>
            <p:sp>
              <p:nvSpPr>
                <p:cNvPr id="21" name="Rectangle 20"/>
                <p:cNvSpPr/>
                <p:nvPr/>
              </p:nvSpPr>
              <p:spPr>
                <a:xfrm>
                  <a:off x="4485470" y="2322276"/>
                  <a:ext cx="1381806" cy="406967"/>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a:solidFill>
                        <a:srgbClr val="008000"/>
                      </a:solidFill>
                      <a:latin typeface="Gill Sans"/>
                      <a:cs typeface="Gill Sans"/>
                    </a:rPr>
                    <a:t>Batch View</a:t>
                  </a:r>
                </a:p>
              </p:txBody>
            </p:sp>
          </p:grpSp>
          <p:cxnSp>
            <p:nvCxnSpPr>
              <p:cNvPr id="39" name="Straight Arrow Connector 38"/>
              <p:cNvCxnSpPr>
                <a:stCxn id="16" idx="3"/>
                <a:endCxn id="19" idx="1"/>
              </p:cNvCxnSpPr>
              <p:nvPr/>
            </p:nvCxnSpPr>
            <p:spPr>
              <a:xfrm flipV="1">
                <a:off x="3986207" y="1869039"/>
                <a:ext cx="499263" cy="654880"/>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6" idx="3"/>
                <a:endCxn id="21" idx="1"/>
              </p:cNvCxnSpPr>
              <p:nvPr/>
            </p:nvCxnSpPr>
            <p:spPr>
              <a:xfrm>
                <a:off x="3986207" y="2523919"/>
                <a:ext cx="499263" cy="1841"/>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47" idx="2"/>
              <a:endCxn id="21" idx="3"/>
            </p:cNvCxnSpPr>
            <p:nvPr/>
          </p:nvCxnSpPr>
          <p:spPr>
            <a:xfrm flipH="1" flipV="1">
              <a:off x="5867276" y="2525760"/>
              <a:ext cx="976447" cy="524649"/>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7975" y="1946328"/>
            <a:ext cx="2281233" cy="1860143"/>
            <a:chOff x="5863845" y="1852340"/>
            <a:chExt cx="2281233" cy="1860143"/>
          </a:xfrm>
        </p:grpSpPr>
        <p:grpSp>
          <p:nvGrpSpPr>
            <p:cNvPr id="73" name="Group 72"/>
            <p:cNvGrpSpPr/>
            <p:nvPr/>
          </p:nvGrpSpPr>
          <p:grpSpPr>
            <a:xfrm>
              <a:off x="6843722" y="1852340"/>
              <a:ext cx="1301356" cy="1288564"/>
              <a:chOff x="6843722" y="1852340"/>
              <a:chExt cx="1301356" cy="1288564"/>
            </a:xfrm>
          </p:grpSpPr>
          <p:grpSp>
            <p:nvGrpSpPr>
              <p:cNvPr id="72" name="Group 71"/>
              <p:cNvGrpSpPr/>
              <p:nvPr/>
            </p:nvGrpSpPr>
            <p:grpSpPr>
              <a:xfrm>
                <a:off x="6843722" y="1852340"/>
                <a:ext cx="1301356" cy="1288564"/>
                <a:chOff x="6843722" y="1852340"/>
                <a:chExt cx="1301356" cy="1288564"/>
              </a:xfrm>
            </p:grpSpPr>
            <p:sp>
              <p:nvSpPr>
                <p:cNvPr id="46" name="Rounded Rectangle 45"/>
                <p:cNvSpPr/>
                <p:nvPr/>
              </p:nvSpPr>
              <p:spPr>
                <a:xfrm>
                  <a:off x="6843724" y="1852340"/>
                  <a:ext cx="1301354" cy="466255"/>
                </a:xfrm>
                <a:prstGeom prst="roundRect">
                  <a:avLst>
                    <a:gd name="adj" fmla="val 7347"/>
                  </a:avLst>
                </a:prstGeom>
                <a:solidFill>
                  <a:srgbClr val="52526D">
                    <a:lumMod val="40000"/>
                    <a:lumOff val="60000"/>
                  </a:srgbClr>
                </a:solidFill>
                <a:ln w="19050" cap="flat" cmpd="sng" algn="ctr">
                  <a:solidFill>
                    <a:srgbClr val="777777"/>
                  </a:solidFill>
                  <a:prstDash val="solid"/>
                </a:ln>
                <a:effectLst/>
              </p:spPr>
              <p:txBody>
                <a:bodyPr vert="horz" lIns="91440" tIns="45720" rIns="91440" bIns="45720" rtlCol="0" anchor="t">
                  <a:noAutofit/>
                </a:bodyPr>
                <a:lstStyle/>
                <a:p>
                  <a:pPr algn="ctr" defTabSz="1273769"/>
                  <a:r>
                    <a:rPr lang="en-US" b="1" kern="0" dirty="0" smtClean="0">
                      <a:solidFill>
                        <a:srgbClr val="52526D"/>
                      </a:solidFill>
                      <a:latin typeface="Gill Sans"/>
                      <a:cs typeface="Gill Sans"/>
                    </a:rPr>
                    <a:t>Data Access</a:t>
                  </a:r>
                  <a:endParaRPr lang="en-US" b="1" kern="0" dirty="0">
                    <a:solidFill>
                      <a:srgbClr val="52526D"/>
                    </a:solidFill>
                    <a:latin typeface="Gill Sans"/>
                    <a:cs typeface="Gill Sans"/>
                  </a:endParaRPr>
                </a:p>
              </p:txBody>
            </p:sp>
            <p:sp>
              <p:nvSpPr>
                <p:cNvPr id="47" name="Rounded Rectangle 46"/>
                <p:cNvSpPr/>
                <p:nvPr/>
              </p:nvSpPr>
              <p:spPr>
                <a:xfrm rot="5400000">
                  <a:off x="7037019" y="2032845"/>
                  <a:ext cx="914762" cy="1301355"/>
                </a:xfrm>
                <a:prstGeom prst="roundRect">
                  <a:avLst>
                    <a:gd name="adj" fmla="val 4015"/>
                  </a:avLst>
                </a:prstGeom>
                <a:solidFill>
                  <a:srgbClr val="FFFFFF"/>
                </a:solidFill>
                <a:ln w="19050" cap="flat" cmpd="sng" algn="ctr">
                  <a:solidFill>
                    <a:srgbClr val="777777"/>
                  </a:solidFill>
                  <a:prstDash val="solid"/>
                </a:ln>
                <a:effectLst/>
              </p:spPr>
              <p:txBody>
                <a:bodyPr vert="horz" lIns="91440" tIns="45720" rIns="91440" bIns="45720" rtlCol="0" anchor="t">
                  <a:normAutofit/>
                </a:bodyPr>
                <a:lstStyle/>
                <a:p>
                  <a:pPr algn="ctr" defTabSz="1273769"/>
                  <a:endParaRPr lang="en-US" kern="0" dirty="0">
                    <a:solidFill>
                      <a:srgbClr val="52526D"/>
                    </a:solidFill>
                    <a:latin typeface="Gill Sans"/>
                    <a:cs typeface="Gill Sans"/>
                  </a:endParaRPr>
                </a:p>
              </p:txBody>
            </p:sp>
          </p:grpSp>
          <p:sp>
            <p:nvSpPr>
              <p:cNvPr id="48" name="Rounded Rectangle 47"/>
              <p:cNvSpPr/>
              <p:nvPr/>
            </p:nvSpPr>
            <p:spPr>
              <a:xfrm>
                <a:off x="7024266" y="2433874"/>
                <a:ext cx="935126" cy="499298"/>
              </a:xfrm>
              <a:prstGeom prst="roundRect">
                <a:avLst>
                  <a:gd name="adj" fmla="val 5380"/>
                </a:avLst>
              </a:prstGeom>
              <a:solidFill>
                <a:srgbClr val="52526D">
                  <a:lumMod val="20000"/>
                  <a:lumOff val="80000"/>
                </a:srgbClr>
              </a:solidFill>
              <a:ln w="19050" cap="flat" cmpd="sng" algn="ctr">
                <a:solidFill>
                  <a:srgbClr val="52526D">
                    <a:lumMod val="40000"/>
                    <a:lumOff val="60000"/>
                  </a:srgbClr>
                </a:solidFill>
                <a:prstDash val="solid"/>
              </a:ln>
              <a:effectLst/>
            </p:spPr>
            <p:txBody>
              <a:bodyPr vert="horz" lIns="68589" tIns="34295" rIns="68589" bIns="34295" rtlCol="0" anchor="ctr">
                <a:noAutofit/>
              </a:bodyPr>
              <a:lstStyle/>
              <a:p>
                <a:pPr algn="ctr" defTabSz="1273769"/>
                <a:r>
                  <a:rPr lang="en-US" kern="0" dirty="0" smtClean="0">
                    <a:solidFill>
                      <a:srgbClr val="52526D"/>
                    </a:solidFill>
                    <a:latin typeface="Gill Sans"/>
                    <a:cs typeface="Gill Sans"/>
                  </a:rPr>
                  <a:t>Query</a:t>
                </a:r>
                <a:endParaRPr lang="en-US" kern="0" dirty="0">
                  <a:solidFill>
                    <a:srgbClr val="52526D"/>
                  </a:solidFill>
                  <a:latin typeface="Gill Sans"/>
                  <a:cs typeface="Gill Sans"/>
                </a:endParaRPr>
              </a:p>
            </p:txBody>
          </p:sp>
        </p:grpSp>
        <p:cxnSp>
          <p:nvCxnSpPr>
            <p:cNvPr id="53" name="Straight Arrow Connector 52"/>
            <p:cNvCxnSpPr>
              <a:stCxn id="47" idx="2"/>
              <a:endCxn id="15" idx="3"/>
            </p:cNvCxnSpPr>
            <p:nvPr/>
          </p:nvCxnSpPr>
          <p:spPr>
            <a:xfrm flipH="1">
              <a:off x="5863845" y="2683523"/>
              <a:ext cx="979878" cy="1028960"/>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6358212"/>
      </p:ext>
    </p:extLst>
  </p:cSld>
  <p:clrMapOvr>
    <a:masterClrMapping/>
  </p:clrMapOvr>
  <mc:AlternateContent xmlns:mc="http://schemas.openxmlformats.org/markup-compatibility/2006" xmlns:p14="http://schemas.microsoft.com/office/powerpoint/2010/main">
    <mc:Choice Requires="p14">
      <p:transition p14:dur="0" advClick="0" advTm="67391"/>
    </mc:Choice>
    <mc:Fallback xmlns="">
      <p:transition xmlns:p14="http://schemas.microsoft.com/office/powerpoint/2010/main" advClick="0" advTm="673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Kappa Architecture</a:t>
            </a:r>
            <a:endParaRPr lang="en-US" dirty="0"/>
          </a:p>
        </p:txBody>
      </p:sp>
      <p:grpSp>
        <p:nvGrpSpPr>
          <p:cNvPr id="63" name="Group 62"/>
          <p:cNvGrpSpPr/>
          <p:nvPr/>
        </p:nvGrpSpPr>
        <p:grpSpPr>
          <a:xfrm>
            <a:off x="612420" y="1397000"/>
            <a:ext cx="1273497" cy="2483556"/>
            <a:chOff x="457199" y="1834328"/>
            <a:chExt cx="1273497" cy="1442596"/>
          </a:xfrm>
        </p:grpSpPr>
        <p:grpSp>
          <p:nvGrpSpPr>
            <p:cNvPr id="62" name="Group 61"/>
            <p:cNvGrpSpPr/>
            <p:nvPr/>
          </p:nvGrpSpPr>
          <p:grpSpPr>
            <a:xfrm>
              <a:off x="457199" y="1834328"/>
              <a:ext cx="1273497" cy="1442596"/>
              <a:chOff x="457199" y="1834328"/>
              <a:chExt cx="1273497" cy="1442596"/>
            </a:xfrm>
          </p:grpSpPr>
          <p:sp>
            <p:nvSpPr>
              <p:cNvPr id="24" name="Rounded Rectangle 23"/>
              <p:cNvSpPr/>
              <p:nvPr/>
            </p:nvSpPr>
            <p:spPr>
              <a:xfrm>
                <a:off x="457200" y="1834328"/>
                <a:ext cx="1273496" cy="507481"/>
              </a:xfrm>
              <a:prstGeom prst="roundRect">
                <a:avLst>
                  <a:gd name="adj" fmla="val 7347"/>
                </a:avLst>
              </a:prstGeom>
              <a:solidFill>
                <a:srgbClr val="272A48">
                  <a:lumMod val="40000"/>
                  <a:lumOff val="60000"/>
                </a:srgbClr>
              </a:solidFill>
              <a:ln w="1905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r>
                  <a:rPr lang="en-US" b="1" kern="0" dirty="0" smtClean="0">
                    <a:solidFill>
                      <a:srgbClr val="272A48"/>
                    </a:solidFill>
                    <a:latin typeface="Gill Sans"/>
                    <a:cs typeface="Gill Sans"/>
                  </a:rPr>
                  <a:t>Data Source</a:t>
                </a:r>
                <a:endParaRPr lang="en-US" b="1" kern="0" dirty="0">
                  <a:solidFill>
                    <a:srgbClr val="272A48"/>
                  </a:solidFill>
                  <a:latin typeface="Gill Sans"/>
                  <a:cs typeface="Gill Sans"/>
                </a:endParaRPr>
              </a:p>
            </p:txBody>
          </p:sp>
          <p:sp>
            <p:nvSpPr>
              <p:cNvPr id="25" name="Rounded Rectangle 24"/>
              <p:cNvSpPr/>
              <p:nvPr/>
            </p:nvSpPr>
            <p:spPr>
              <a:xfrm rot="5400000">
                <a:off x="532482" y="2078712"/>
                <a:ext cx="1122929" cy="1273496"/>
              </a:xfrm>
              <a:prstGeom prst="roundRect">
                <a:avLst>
                  <a:gd name="adj" fmla="val 4015"/>
                </a:avLst>
              </a:prstGeom>
              <a:solidFill>
                <a:srgbClr val="FFFFFF"/>
              </a:solidFill>
              <a:ln w="19050" cap="flat" cmpd="sng" algn="ctr">
                <a:solidFill>
                  <a:srgbClr val="272A48">
                    <a:lumMod val="60000"/>
                    <a:lumOff val="40000"/>
                  </a:srgbClr>
                </a:solidFill>
                <a:prstDash val="solid"/>
              </a:ln>
              <a:effectLst/>
            </p:spPr>
            <p:txBody>
              <a:bodyPr vert="horz" lIns="91440" tIns="45720" rIns="91440" bIns="45720" rtlCol="0" anchor="t">
                <a:normAutofit/>
              </a:bodyPr>
              <a:lstStyle/>
              <a:p>
                <a:pPr algn="ctr" defTabSz="1273769"/>
                <a:endParaRPr lang="en-US" kern="0" dirty="0">
                  <a:solidFill>
                    <a:srgbClr val="272A48"/>
                  </a:solidFill>
                  <a:latin typeface="Gill Sans"/>
                  <a:cs typeface="Gill Sans"/>
                </a:endParaRPr>
              </a:p>
            </p:txBody>
          </p:sp>
        </p:grpSp>
        <p:sp>
          <p:nvSpPr>
            <p:cNvPr id="26" name="Rounded Rectangle 25"/>
            <p:cNvSpPr/>
            <p:nvPr/>
          </p:nvSpPr>
          <p:spPr>
            <a:xfrm>
              <a:off x="609917" y="2510723"/>
              <a:ext cx="935126" cy="324238"/>
            </a:xfrm>
            <a:prstGeom prst="roundRect">
              <a:avLst>
                <a:gd name="adj" fmla="val 5380"/>
              </a:avLst>
            </a:prstGeom>
            <a:solidFill>
              <a:srgbClr val="272A48">
                <a:lumMod val="20000"/>
                <a:lumOff val="80000"/>
              </a:srgbClr>
            </a:solidFill>
            <a:ln w="19050" cap="flat" cmpd="sng" algn="ctr">
              <a:solidFill>
                <a:srgbClr val="272A48">
                  <a:lumMod val="40000"/>
                  <a:lumOff val="60000"/>
                </a:srgbClr>
              </a:solidFill>
              <a:prstDash val="solid"/>
            </a:ln>
            <a:effectLst/>
          </p:spPr>
          <p:txBody>
            <a:bodyPr vert="horz" lIns="68589" tIns="34295" rIns="68589" bIns="34295" rtlCol="0" anchor="ctr">
              <a:normAutofit/>
            </a:bodyPr>
            <a:lstStyle/>
            <a:p>
              <a:pPr algn="ctr" defTabSz="1273769"/>
              <a:r>
                <a:rPr lang="en-US" kern="0" dirty="0" smtClean="0">
                  <a:solidFill>
                    <a:srgbClr val="272A48"/>
                  </a:solidFill>
                  <a:latin typeface="Gill Sans"/>
                  <a:cs typeface="Gill Sans"/>
                </a:rPr>
                <a:t>Data Stream</a:t>
              </a:r>
              <a:endParaRPr lang="en-US" kern="0" dirty="0">
                <a:solidFill>
                  <a:srgbClr val="272A48"/>
                </a:solidFill>
                <a:latin typeface="Gill Sans"/>
                <a:cs typeface="Gill Sans"/>
              </a:endParaRPr>
            </a:p>
          </p:txBody>
        </p:sp>
      </p:grpSp>
      <p:grpSp>
        <p:nvGrpSpPr>
          <p:cNvPr id="70" name="Group 69"/>
          <p:cNvGrpSpPr/>
          <p:nvPr/>
        </p:nvGrpSpPr>
        <p:grpSpPr>
          <a:xfrm>
            <a:off x="2362296" y="1397002"/>
            <a:ext cx="2350814" cy="2483548"/>
            <a:chOff x="2313968" y="2740760"/>
            <a:chExt cx="2350814" cy="1442591"/>
          </a:xfrm>
        </p:grpSpPr>
        <p:grpSp>
          <p:nvGrpSpPr>
            <p:cNvPr id="69" name="Group 68"/>
            <p:cNvGrpSpPr/>
            <p:nvPr/>
          </p:nvGrpSpPr>
          <p:grpSpPr>
            <a:xfrm>
              <a:off x="2313968" y="2740760"/>
              <a:ext cx="2350814" cy="1442591"/>
              <a:chOff x="2313968" y="2740760"/>
              <a:chExt cx="2350814" cy="1442591"/>
            </a:xfrm>
          </p:grpSpPr>
          <p:sp>
            <p:nvSpPr>
              <p:cNvPr id="12" name="Rounded Rectangle 11"/>
              <p:cNvSpPr/>
              <p:nvPr/>
            </p:nvSpPr>
            <p:spPr>
              <a:xfrm>
                <a:off x="2313970" y="2740760"/>
                <a:ext cx="2350812" cy="466250"/>
              </a:xfrm>
              <a:prstGeom prst="roundRect">
                <a:avLst>
                  <a:gd name="adj" fmla="val 7347"/>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91440" tIns="45720" rIns="91440" bIns="45720" rtlCol="0" anchor="t">
                <a:noAutofit/>
              </a:bodyPr>
              <a:lstStyle/>
              <a:p>
                <a:pPr algn="ctr" defTabSz="1273769"/>
                <a:r>
                  <a:rPr lang="en-US" b="1" kern="0" dirty="0" smtClean="0">
                    <a:solidFill>
                      <a:srgbClr val="E64E25">
                        <a:lumMod val="50000"/>
                      </a:srgbClr>
                    </a:solidFill>
                    <a:latin typeface="Gill Sans"/>
                    <a:cs typeface="Gill Sans"/>
                  </a:rPr>
                  <a:t>Stream Processing System</a:t>
                </a:r>
                <a:endParaRPr lang="en-US" b="1" kern="0" dirty="0">
                  <a:solidFill>
                    <a:srgbClr val="E64E25">
                      <a:lumMod val="50000"/>
                    </a:srgbClr>
                  </a:solidFill>
                  <a:latin typeface="Gill Sans"/>
                  <a:cs typeface="Gill Sans"/>
                </a:endParaRPr>
              </a:p>
            </p:txBody>
          </p:sp>
          <p:sp>
            <p:nvSpPr>
              <p:cNvPr id="13" name="Rounded Rectangle 12"/>
              <p:cNvSpPr/>
              <p:nvPr/>
            </p:nvSpPr>
            <p:spPr>
              <a:xfrm rot="5400000">
                <a:off x="2927912" y="2446482"/>
                <a:ext cx="1122925" cy="2350814"/>
              </a:xfrm>
              <a:prstGeom prst="roundRect">
                <a:avLst>
                  <a:gd name="adj" fmla="val 3612"/>
                </a:avLst>
              </a:prstGeom>
              <a:solidFill>
                <a:srgbClr val="FFFFFF"/>
              </a:solidFill>
              <a:ln w="19050" cap="flat" cmpd="sng" algn="ctr">
                <a:solidFill>
                  <a:srgbClr val="E64E25">
                    <a:lumMod val="60000"/>
                    <a:lumOff val="40000"/>
                  </a:srgbClr>
                </a:solidFill>
                <a:prstDash val="solid"/>
              </a:ln>
              <a:effectLst/>
            </p:spPr>
            <p:txBody>
              <a:bodyPr lIns="0" tIns="0" rIns="0" bIns="0" rtlCol="0" anchor="t">
                <a:noAutofit/>
              </a:bodyPr>
              <a:lstStyle/>
              <a:p>
                <a:pPr algn="ctr" defTabSz="1273769"/>
                <a:endParaRPr lang="en-US" kern="0" dirty="0">
                  <a:solidFill>
                    <a:srgbClr val="E64E25">
                      <a:lumMod val="50000"/>
                    </a:srgbClr>
                  </a:solidFill>
                  <a:latin typeface="Gill Sans"/>
                  <a:cs typeface="Gill Sans"/>
                </a:endParaRPr>
              </a:p>
            </p:txBody>
          </p:sp>
        </p:grpSp>
        <p:sp>
          <p:nvSpPr>
            <p:cNvPr id="14" name="Rectangle 13"/>
            <p:cNvSpPr/>
            <p:nvPr/>
          </p:nvSpPr>
          <p:spPr>
            <a:xfrm>
              <a:off x="2861452" y="3188921"/>
              <a:ext cx="1413073" cy="311040"/>
            </a:xfrm>
            <a:prstGeom prst="rect">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Job Version n</a:t>
              </a:r>
              <a:endParaRPr lang="en-US" kern="0" dirty="0">
                <a:solidFill>
                  <a:srgbClr val="E64E25">
                    <a:lumMod val="50000"/>
                  </a:srgbClr>
                </a:solidFill>
                <a:latin typeface="Gill Sans"/>
                <a:cs typeface="Gill Sans"/>
              </a:endParaRPr>
            </a:p>
          </p:txBody>
        </p:sp>
      </p:grpSp>
      <p:cxnSp>
        <p:nvCxnSpPr>
          <p:cNvPr id="30" name="Straight Arrow Connector 29"/>
          <p:cNvCxnSpPr>
            <a:stCxn id="25" idx="0"/>
            <a:endCxn id="14" idx="1"/>
          </p:cNvCxnSpPr>
          <p:nvPr/>
        </p:nvCxnSpPr>
        <p:spPr>
          <a:xfrm flipV="1">
            <a:off x="1885916" y="2436293"/>
            <a:ext cx="1023864" cy="477655"/>
          </a:xfrm>
          <a:prstGeom prst="straightConnector1">
            <a:avLst/>
          </a:prstGeom>
          <a:ln w="1905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5083569" y="1396999"/>
            <a:ext cx="1691594" cy="2483555"/>
            <a:chOff x="4324562" y="1093399"/>
            <a:chExt cx="1691594" cy="1442595"/>
          </a:xfrm>
        </p:grpSpPr>
        <p:grpSp>
          <p:nvGrpSpPr>
            <p:cNvPr id="20" name="Group 19"/>
            <p:cNvGrpSpPr/>
            <p:nvPr/>
          </p:nvGrpSpPr>
          <p:grpSpPr>
            <a:xfrm>
              <a:off x="4324562" y="1093399"/>
              <a:ext cx="1691594" cy="1442595"/>
              <a:chOff x="4848190" y="1121484"/>
              <a:chExt cx="1012540" cy="838623"/>
            </a:xfrm>
          </p:grpSpPr>
          <p:sp>
            <p:nvSpPr>
              <p:cNvPr id="17" name="Rounded Rectangle 16"/>
              <p:cNvSpPr/>
              <p:nvPr/>
            </p:nvSpPr>
            <p:spPr>
              <a:xfrm>
                <a:off x="4848190" y="1121484"/>
                <a:ext cx="1012537" cy="308055"/>
              </a:xfrm>
              <a:prstGeom prst="roundRect">
                <a:avLst>
                  <a:gd name="adj" fmla="val 7347"/>
                </a:avLst>
              </a:prstGeom>
              <a:solidFill>
                <a:srgbClr val="A4E274"/>
              </a:solidFill>
              <a:ln w="19050" cap="flat" cmpd="sng" algn="ctr">
                <a:solidFill>
                  <a:srgbClr val="5FBD71"/>
                </a:solidFill>
                <a:prstDash val="solid"/>
              </a:ln>
              <a:effectLst/>
            </p:spPr>
            <p:txBody>
              <a:bodyPr lIns="0" tIns="0" rIns="0" bIns="91440" rtlCol="0" anchor="t">
                <a:noAutofit/>
              </a:bodyPr>
              <a:lstStyle/>
              <a:p>
                <a:pPr algn="ctr" defTabSz="1273769"/>
                <a:r>
                  <a:rPr lang="en-US" b="1" kern="0" dirty="0">
                    <a:solidFill>
                      <a:srgbClr val="008000"/>
                    </a:solidFill>
                    <a:latin typeface="Gill Sans"/>
                    <a:cs typeface="Gill Sans"/>
                  </a:rPr>
                  <a:t>Serving DB</a:t>
                </a:r>
              </a:p>
            </p:txBody>
          </p:sp>
          <p:sp>
            <p:nvSpPr>
              <p:cNvPr id="18" name="Rounded Rectangle 17"/>
              <p:cNvSpPr/>
              <p:nvPr/>
            </p:nvSpPr>
            <p:spPr>
              <a:xfrm rot="5400000">
                <a:off x="5028066" y="1127443"/>
                <a:ext cx="652791" cy="1012537"/>
              </a:xfrm>
              <a:prstGeom prst="roundRect">
                <a:avLst>
                  <a:gd name="adj" fmla="val 4015"/>
                </a:avLst>
              </a:prstGeom>
              <a:solidFill>
                <a:srgbClr val="FFFFFF"/>
              </a:solidFill>
              <a:ln w="19050" cap="flat" cmpd="sng" algn="ctr">
                <a:solidFill>
                  <a:srgbClr val="5FBD71"/>
                </a:solidFill>
                <a:prstDash val="solid"/>
              </a:ln>
              <a:effectLst/>
            </p:spPr>
            <p:txBody>
              <a:bodyPr lIns="0" tIns="0" rIns="0" bIns="91440" rtlCol="0" anchor="t">
                <a:noAutofit/>
              </a:bodyPr>
              <a:lstStyle/>
              <a:p>
                <a:pPr algn="ctr" defTabSz="1273769"/>
                <a:endParaRPr lang="en-US" b="1" kern="0" dirty="0">
                  <a:solidFill>
                    <a:srgbClr val="008000"/>
                  </a:solidFill>
                  <a:latin typeface="Gill Sans"/>
                  <a:cs typeface="Gill Sans"/>
                </a:endParaRPr>
              </a:p>
            </p:txBody>
          </p:sp>
          <p:sp>
            <p:nvSpPr>
              <p:cNvPr id="19" name="Rectangle 18"/>
              <p:cNvSpPr/>
              <p:nvPr/>
            </p:nvSpPr>
            <p:spPr>
              <a:xfrm>
                <a:off x="4944505" y="1389991"/>
                <a:ext cx="827110" cy="163633"/>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a:solidFill>
                      <a:srgbClr val="008000"/>
                    </a:solidFill>
                    <a:latin typeface="Gill Sans"/>
                    <a:cs typeface="Gill Sans"/>
                  </a:rPr>
                  <a:t>Output table n</a:t>
                </a:r>
              </a:p>
            </p:txBody>
          </p:sp>
        </p:grpSp>
        <p:sp>
          <p:nvSpPr>
            <p:cNvPr id="21" name="Rectangle 20"/>
            <p:cNvSpPr/>
            <p:nvPr/>
          </p:nvSpPr>
          <p:spPr>
            <a:xfrm>
              <a:off x="4485470" y="2094953"/>
              <a:ext cx="1381806" cy="281481"/>
            </a:xfrm>
            <a:prstGeom prst="rect">
              <a:avLst/>
            </a:prstGeom>
            <a:solidFill>
              <a:srgbClr val="69BE28">
                <a:lumMod val="20000"/>
                <a:lumOff val="80000"/>
              </a:srgbClr>
            </a:solidFill>
            <a:ln w="19050" cap="flat" cmpd="sng" algn="ctr">
              <a:solidFill>
                <a:srgbClr val="A4E274"/>
              </a:solidFill>
              <a:prstDash val="solid"/>
            </a:ln>
            <a:effectLst/>
          </p:spPr>
          <p:txBody>
            <a:bodyPr lIns="0" tIns="0" rIns="0" bIns="68589" rtlCol="0" anchor="ctr">
              <a:noAutofit/>
            </a:bodyPr>
            <a:lstStyle/>
            <a:p>
              <a:pPr algn="ctr" defTabSz="1273769"/>
              <a:r>
                <a:rPr lang="en-US" kern="0" dirty="0">
                  <a:solidFill>
                    <a:srgbClr val="008000"/>
                  </a:solidFill>
                  <a:latin typeface="Gill Sans"/>
                  <a:cs typeface="Gill Sans"/>
                </a:rPr>
                <a:t>Output table n + 1</a:t>
              </a:r>
            </a:p>
          </p:txBody>
        </p:sp>
      </p:grpSp>
      <p:cxnSp>
        <p:nvCxnSpPr>
          <p:cNvPr id="39" name="Straight Arrow Connector 38"/>
          <p:cNvCxnSpPr>
            <a:stCxn id="14" idx="3"/>
            <a:endCxn id="19" idx="1"/>
          </p:cNvCxnSpPr>
          <p:nvPr/>
        </p:nvCxnSpPr>
        <p:spPr>
          <a:xfrm flipV="1">
            <a:off x="4322853" y="2434471"/>
            <a:ext cx="921622" cy="1822"/>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3"/>
            <a:endCxn id="21" idx="1"/>
          </p:cNvCxnSpPr>
          <p:nvPr/>
        </p:nvCxnSpPr>
        <p:spPr>
          <a:xfrm flipV="1">
            <a:off x="4322853" y="3363560"/>
            <a:ext cx="921624" cy="2781"/>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2"/>
            <a:endCxn id="18" idx="0"/>
          </p:cNvCxnSpPr>
          <p:nvPr/>
        </p:nvCxnSpPr>
        <p:spPr>
          <a:xfrm flipH="1" flipV="1">
            <a:off x="6775164" y="2913945"/>
            <a:ext cx="393587" cy="1"/>
          </a:xfrm>
          <a:prstGeom prst="straightConnector1">
            <a:avLst/>
          </a:prstGeom>
          <a:ln w="19050" cmpd="sng">
            <a:solidFill>
              <a:srgbClr val="4F8E1E"/>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7168750" y="1396998"/>
            <a:ext cx="1312027" cy="2483557"/>
            <a:chOff x="6843721" y="1852340"/>
            <a:chExt cx="1312027" cy="1442596"/>
          </a:xfrm>
        </p:grpSpPr>
        <p:grpSp>
          <p:nvGrpSpPr>
            <p:cNvPr id="72" name="Group 71"/>
            <p:cNvGrpSpPr/>
            <p:nvPr/>
          </p:nvGrpSpPr>
          <p:grpSpPr>
            <a:xfrm>
              <a:off x="6843721" y="1852340"/>
              <a:ext cx="1312027" cy="1442596"/>
              <a:chOff x="6843721" y="1852340"/>
              <a:chExt cx="1312027" cy="1442596"/>
            </a:xfrm>
          </p:grpSpPr>
          <p:sp>
            <p:nvSpPr>
              <p:cNvPr id="46" name="Rounded Rectangle 45"/>
              <p:cNvSpPr/>
              <p:nvPr/>
            </p:nvSpPr>
            <p:spPr>
              <a:xfrm>
                <a:off x="6843723" y="1852340"/>
                <a:ext cx="1312025" cy="466255"/>
              </a:xfrm>
              <a:prstGeom prst="roundRect">
                <a:avLst>
                  <a:gd name="adj" fmla="val 7347"/>
                </a:avLst>
              </a:prstGeom>
              <a:solidFill>
                <a:srgbClr val="52526D">
                  <a:lumMod val="40000"/>
                  <a:lumOff val="60000"/>
                </a:srgbClr>
              </a:solidFill>
              <a:ln w="19050" cap="flat" cmpd="sng" algn="ctr">
                <a:solidFill>
                  <a:srgbClr val="777777"/>
                </a:solidFill>
                <a:prstDash val="solid"/>
              </a:ln>
              <a:effectLst/>
            </p:spPr>
            <p:txBody>
              <a:bodyPr vert="horz" lIns="91440" tIns="45720" rIns="91440" bIns="45720" rtlCol="0" anchor="t">
                <a:noAutofit/>
              </a:bodyPr>
              <a:lstStyle/>
              <a:p>
                <a:pPr algn="ctr" defTabSz="1273769"/>
                <a:r>
                  <a:rPr lang="en-US" b="1" kern="0" dirty="0" smtClean="0">
                    <a:solidFill>
                      <a:srgbClr val="52526D"/>
                    </a:solidFill>
                    <a:latin typeface="Gill Sans"/>
                    <a:cs typeface="Gill Sans"/>
                  </a:rPr>
                  <a:t>Data Access</a:t>
                </a:r>
                <a:endParaRPr lang="en-US" b="1" kern="0" dirty="0">
                  <a:solidFill>
                    <a:srgbClr val="52526D"/>
                  </a:solidFill>
                  <a:latin typeface="Gill Sans"/>
                  <a:cs typeface="Gill Sans"/>
                </a:endParaRPr>
              </a:p>
            </p:txBody>
          </p:sp>
          <p:sp>
            <p:nvSpPr>
              <p:cNvPr id="47" name="Rounded Rectangle 46"/>
              <p:cNvSpPr/>
              <p:nvPr/>
            </p:nvSpPr>
            <p:spPr>
              <a:xfrm rot="5400000">
                <a:off x="6938271" y="2077460"/>
                <a:ext cx="1122926" cy="1312025"/>
              </a:xfrm>
              <a:prstGeom prst="roundRect">
                <a:avLst>
                  <a:gd name="adj" fmla="val 4015"/>
                </a:avLst>
              </a:prstGeom>
              <a:solidFill>
                <a:srgbClr val="FFFFFF"/>
              </a:solidFill>
              <a:ln w="19050" cap="flat" cmpd="sng" algn="ctr">
                <a:solidFill>
                  <a:srgbClr val="777777"/>
                </a:solidFill>
                <a:prstDash val="solid"/>
              </a:ln>
              <a:effectLst/>
            </p:spPr>
            <p:txBody>
              <a:bodyPr vert="horz" lIns="91440" tIns="45720" rIns="91440" bIns="45720" rtlCol="0" anchor="t">
                <a:normAutofit/>
              </a:bodyPr>
              <a:lstStyle/>
              <a:p>
                <a:pPr algn="ctr" defTabSz="1273769"/>
                <a:endParaRPr lang="en-US" kern="0" dirty="0">
                  <a:solidFill>
                    <a:srgbClr val="52526D"/>
                  </a:solidFill>
                  <a:latin typeface="Gill Sans"/>
                  <a:cs typeface="Gill Sans"/>
                </a:endParaRPr>
              </a:p>
            </p:txBody>
          </p:sp>
        </p:grpSp>
        <p:sp>
          <p:nvSpPr>
            <p:cNvPr id="48" name="Rounded Rectangle 47"/>
            <p:cNvSpPr/>
            <p:nvPr/>
          </p:nvSpPr>
          <p:spPr>
            <a:xfrm>
              <a:off x="7052488" y="2611543"/>
              <a:ext cx="935126" cy="283807"/>
            </a:xfrm>
            <a:prstGeom prst="roundRect">
              <a:avLst>
                <a:gd name="adj" fmla="val 5380"/>
              </a:avLst>
            </a:prstGeom>
            <a:solidFill>
              <a:srgbClr val="52526D">
                <a:lumMod val="20000"/>
                <a:lumOff val="80000"/>
              </a:srgbClr>
            </a:solidFill>
            <a:ln w="19050" cap="flat" cmpd="sng" algn="ctr">
              <a:solidFill>
                <a:srgbClr val="52526D">
                  <a:lumMod val="40000"/>
                  <a:lumOff val="60000"/>
                </a:srgbClr>
              </a:solidFill>
              <a:prstDash val="solid"/>
            </a:ln>
            <a:effectLst/>
          </p:spPr>
          <p:txBody>
            <a:bodyPr vert="horz" lIns="68589" tIns="34295" rIns="68589" bIns="34295" rtlCol="0" anchor="ctr">
              <a:noAutofit/>
            </a:bodyPr>
            <a:lstStyle/>
            <a:p>
              <a:pPr algn="ctr" defTabSz="1273769"/>
              <a:r>
                <a:rPr lang="en-US" kern="0" dirty="0" smtClean="0">
                  <a:solidFill>
                    <a:srgbClr val="52526D"/>
                  </a:solidFill>
                  <a:latin typeface="Gill Sans"/>
                  <a:cs typeface="Gill Sans"/>
                </a:rPr>
                <a:t>Query</a:t>
              </a:r>
              <a:endParaRPr lang="en-US" kern="0" dirty="0">
                <a:solidFill>
                  <a:srgbClr val="52526D"/>
                </a:solidFill>
                <a:latin typeface="Gill Sans"/>
                <a:cs typeface="Gill Sans"/>
              </a:endParaRPr>
            </a:p>
          </p:txBody>
        </p:sp>
      </p:grpSp>
      <p:sp>
        <p:nvSpPr>
          <p:cNvPr id="34" name="Rectangle 33"/>
          <p:cNvSpPr/>
          <p:nvPr/>
        </p:nvSpPr>
        <p:spPr>
          <a:xfrm>
            <a:off x="2909780" y="3098599"/>
            <a:ext cx="1413073" cy="535483"/>
          </a:xfrm>
          <a:prstGeom prst="rect">
            <a:avLst/>
          </a:prstGeom>
          <a:solidFill>
            <a:srgbClr val="E64E25">
              <a:lumMod val="40000"/>
              <a:lumOff val="60000"/>
            </a:srgbClr>
          </a:solidFill>
          <a:ln w="19050" cap="flat" cmpd="sng" algn="ctr">
            <a:solidFill>
              <a:srgbClr val="E64E25">
                <a:lumMod val="60000"/>
                <a:lumOff val="40000"/>
              </a:srgbClr>
            </a:solidFill>
            <a:prstDash val="solid"/>
          </a:ln>
          <a:effectLst/>
        </p:spPr>
        <p:txBody>
          <a:bodyPr lIns="51442" tIns="25721" rIns="51442" bIns="25721" rtlCol="0" anchor="ctr"/>
          <a:lstStyle/>
          <a:p>
            <a:pPr algn="ctr" defTabSz="685891"/>
            <a:r>
              <a:rPr lang="en-US" kern="0" dirty="0" smtClean="0">
                <a:solidFill>
                  <a:srgbClr val="E64E25">
                    <a:lumMod val="50000"/>
                  </a:srgbClr>
                </a:solidFill>
                <a:latin typeface="Gill Sans"/>
                <a:cs typeface="Gill Sans"/>
              </a:rPr>
              <a:t>Job Version n + 1</a:t>
            </a:r>
            <a:endParaRPr lang="en-US" kern="0" dirty="0">
              <a:solidFill>
                <a:srgbClr val="E64E25">
                  <a:lumMod val="50000"/>
                </a:srgbClr>
              </a:solidFill>
              <a:latin typeface="Gill Sans"/>
              <a:cs typeface="Gill Sans"/>
            </a:endParaRPr>
          </a:p>
        </p:txBody>
      </p:sp>
      <p:cxnSp>
        <p:nvCxnSpPr>
          <p:cNvPr id="35" name="Straight Arrow Connector 34"/>
          <p:cNvCxnSpPr>
            <a:stCxn id="25" idx="0"/>
            <a:endCxn id="34" idx="1"/>
          </p:cNvCxnSpPr>
          <p:nvPr/>
        </p:nvCxnSpPr>
        <p:spPr>
          <a:xfrm>
            <a:off x="1885916" y="2913948"/>
            <a:ext cx="1023864" cy="452393"/>
          </a:xfrm>
          <a:prstGeom prst="straightConnector1">
            <a:avLst/>
          </a:prstGeom>
          <a:ln w="1905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102191"/>
      </p:ext>
    </p:extLst>
  </p:cSld>
  <p:clrMapOvr>
    <a:masterClrMapping/>
  </p:clrMapOvr>
  <mc:AlternateContent xmlns:mc="http://schemas.openxmlformats.org/markup-compatibility/2006" xmlns:p14="http://schemas.microsoft.com/office/powerpoint/2010/main">
    <mc:Choice Requires="p14">
      <p:transition p14:dur="0" advClick="0" advTm="58908"/>
    </mc:Choice>
    <mc:Fallback xmlns="">
      <p:transition xmlns:p14="http://schemas.microsoft.com/office/powerpoint/2010/main" advClick="0" advTm="58908"/>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Design Patterns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15684669"/>
      </p:ext>
    </p:extLst>
  </p:cSld>
  <p:clrMapOvr>
    <a:masterClrMapping/>
  </p:clrMapOvr>
  <mc:AlternateContent xmlns:mc="http://schemas.openxmlformats.org/markup-compatibility/2006" xmlns:p14="http://schemas.microsoft.com/office/powerpoint/2010/main">
    <mc:Choice Requires="p14">
      <p:transition p14:dur="0" advClick="0" advTm="1103"/>
    </mc:Choice>
    <mc:Fallback xmlns="">
      <p:transition xmlns:p14="http://schemas.microsoft.com/office/powerpoint/2010/main" advClick="0" advTm="1103"/>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Pattern – What is it?</a:t>
            </a:r>
            <a:endParaRPr lang="en-US" dirty="0"/>
          </a:p>
        </p:txBody>
      </p:sp>
      <p:sp>
        <p:nvSpPr>
          <p:cNvPr id="3" name="Text Placeholder 2"/>
          <p:cNvSpPr>
            <a:spLocks noGrp="1"/>
          </p:cNvSpPr>
          <p:nvPr>
            <p:ph type="body" sz="quarter" idx="11"/>
          </p:nvPr>
        </p:nvSpPr>
        <p:spPr/>
        <p:txBody>
          <a:bodyPr anchor="ct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A General </a:t>
            </a:r>
            <a:r>
              <a:rPr lang="en-US" b="1" dirty="0">
                <a:solidFill>
                  <a:schemeClr val="accent1"/>
                </a:solidFill>
              </a:rPr>
              <a:t>reusable</a:t>
            </a:r>
            <a:r>
              <a:rPr lang="en-US" dirty="0">
                <a:solidFill>
                  <a:schemeClr val="accent1"/>
                </a:solidFill>
              </a:rPr>
              <a:t> </a:t>
            </a:r>
            <a:r>
              <a:rPr lang="en-US" dirty="0"/>
              <a:t>solution to a </a:t>
            </a:r>
            <a:r>
              <a:rPr lang="en-US" b="1" dirty="0">
                <a:solidFill>
                  <a:schemeClr val="accent5"/>
                </a:solidFill>
              </a:rPr>
              <a:t>commonly occurring</a:t>
            </a:r>
            <a:r>
              <a:rPr lang="en-US" dirty="0"/>
              <a:t> problem within a given </a:t>
            </a:r>
            <a:r>
              <a:rPr lang="en-US" b="1" dirty="0">
                <a:solidFill>
                  <a:schemeClr val="accent3"/>
                </a:solidFill>
              </a:rPr>
              <a:t>context</a:t>
            </a:r>
            <a:r>
              <a:rPr lang="en-US" dirty="0">
                <a:solidFill>
                  <a:schemeClr val="accent3"/>
                </a:solidFill>
              </a:rPr>
              <a:t> </a:t>
            </a:r>
            <a:r>
              <a:rPr lang="en-US" dirty="0"/>
              <a:t>in software design.</a:t>
            </a:r>
          </a:p>
        </p:txBody>
      </p:sp>
      <p:graphicFrame>
        <p:nvGraphicFramePr>
          <p:cNvPr id="4" name="Diagram 3"/>
          <p:cNvGraphicFramePr/>
          <p:nvPr>
            <p:extLst>
              <p:ext uri="{D42A27DB-BD31-4B8C-83A1-F6EECF244321}">
                <p14:modId xmlns:p14="http://schemas.microsoft.com/office/powerpoint/2010/main" val="1526372734"/>
              </p:ext>
            </p:extLst>
          </p:nvPr>
        </p:nvGraphicFramePr>
        <p:xfrm>
          <a:off x="457200" y="1210826"/>
          <a:ext cx="8229600" cy="172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575670"/>
      </p:ext>
    </p:extLst>
  </p:cSld>
  <p:clrMapOvr>
    <a:masterClrMapping/>
  </p:clrMapOvr>
  <mc:AlternateContent xmlns:mc="http://schemas.openxmlformats.org/markup-compatibility/2006" xmlns:p14="http://schemas.microsoft.com/office/powerpoint/2010/main">
    <mc:Choice Requires="p14">
      <p:transition p14:dur="0" advClick="0" advTm="39027"/>
    </mc:Choice>
    <mc:Fallback xmlns="">
      <p:transition xmlns:p14="http://schemas.microsoft.com/office/powerpoint/2010/main" advClick="0" advTm="39027"/>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9.3|10.5|8.8|9.8|28.7"/>
</p:tagLst>
</file>

<file path=ppt/theme/theme1.xml><?xml version="1.0" encoding="utf-8"?>
<a:theme xmlns:a="http://schemas.openxmlformats.org/drawingml/2006/main" name="Hortonworks_PPT_5temp">
  <a:themeElements>
    <a:clrScheme name="Hortonworks New">
      <a:dk1>
        <a:sysClr val="windowText" lastClr="000000"/>
      </a:dk1>
      <a:lt1>
        <a:srgbClr val="1E1E1E"/>
      </a:lt1>
      <a:dk2>
        <a:srgbClr val="FFFFFF"/>
      </a:dk2>
      <a:lt2>
        <a:srgbClr val="FFFFFF"/>
      </a:lt2>
      <a:accent1>
        <a:srgbClr val="69BE28"/>
      </a:accent1>
      <a:accent2>
        <a:srgbClr val="3DB5E6"/>
      </a:accent2>
      <a:accent3>
        <a:srgbClr val="44697D"/>
      </a:accent3>
      <a:accent4>
        <a:srgbClr val="818A8F"/>
      </a:accent4>
      <a:accent5>
        <a:srgbClr val="E17000"/>
      </a:accent5>
      <a:accent6>
        <a:srgbClr val="F6A8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tIns="91440" bIns="91440" rtlCol="0" anchor="t" anchorCtr="0"/>
      <a:lstStyle>
        <a:defPPr algn="l">
          <a:defRPr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91440" rIns="91440" bIns="91440"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88357</TotalTime>
  <Words>2606</Words>
  <Application>Microsoft Macintosh PowerPoint</Application>
  <PresentationFormat>On-screen Show (16:9)</PresentationFormat>
  <Paragraphs>489</Paragraphs>
  <Slides>56</Slides>
  <Notes>12</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Hortonworks_PPT_5temp</vt:lpstr>
      <vt:lpstr>Design Patterns For Real Time Streaming Analytics</vt:lpstr>
      <vt:lpstr>Who am I ?</vt:lpstr>
      <vt:lpstr>Agenda</vt:lpstr>
      <vt:lpstr>Streaming Architectural Patterns</vt:lpstr>
      <vt:lpstr>Real Time Streaming Architecture</vt:lpstr>
      <vt:lpstr>Lambda Architecture</vt:lpstr>
      <vt:lpstr>Kappa Architecture</vt:lpstr>
      <vt:lpstr>Design Patterns</vt:lpstr>
      <vt:lpstr>Design Pattern – What is it?</vt:lpstr>
      <vt:lpstr>Design Patterns – Why ?</vt:lpstr>
      <vt:lpstr>Streaming Patterns</vt:lpstr>
      <vt:lpstr>Streaming Patterns –  Being Discussed</vt:lpstr>
      <vt:lpstr>External Lookup</vt:lpstr>
      <vt:lpstr>External Lookup - Description</vt:lpstr>
      <vt:lpstr>External Lookup - Challenges</vt:lpstr>
      <vt:lpstr>External Lookup – Potential Options</vt:lpstr>
      <vt:lpstr>External Lookup - A Reference Use Case</vt:lpstr>
      <vt:lpstr>External Lookup - Topology Overview</vt:lpstr>
      <vt:lpstr>External Lookup -  Peek in the Bolts</vt:lpstr>
      <vt:lpstr>External Lookup - Benefits of the approach</vt:lpstr>
      <vt:lpstr>External Lookup – Applicability</vt:lpstr>
      <vt:lpstr>Responsive Shuffling</vt:lpstr>
      <vt:lpstr>Responsive Shuffling - Description</vt:lpstr>
      <vt:lpstr>Responsive Shuffling - Challenges</vt:lpstr>
      <vt:lpstr>Shuffling  – Potential Options</vt:lpstr>
      <vt:lpstr>External Lookup - A Reference Use Case</vt:lpstr>
      <vt:lpstr>Example – HBase writes w/o responsive shuffling</vt:lpstr>
      <vt:lpstr>Responsive Shuffling - Design</vt:lpstr>
      <vt:lpstr>Example – HBase writes with responsive shuffling</vt:lpstr>
      <vt:lpstr>Responsive Shuffling – Sample Code</vt:lpstr>
      <vt:lpstr>Responsive Shuffling - Benefits</vt:lpstr>
      <vt:lpstr>Responsive Shuffling - Applicability</vt:lpstr>
      <vt:lpstr>Out-of-Sequence Events</vt:lpstr>
      <vt:lpstr>Out-of-Sequence Events - Description</vt:lpstr>
      <vt:lpstr>Out-of-Sequence Events - Challenges</vt:lpstr>
      <vt:lpstr>Out-of-Sequence Events – Potential Options</vt:lpstr>
      <vt:lpstr>Out-of-Sequence Events - Processing</vt:lpstr>
      <vt:lpstr>Out-of-Sequence Events – Benefits</vt:lpstr>
      <vt:lpstr>Out-of-Sequence Events - Applicability</vt:lpstr>
      <vt:lpstr>Thank You!</vt:lpstr>
      <vt:lpstr>Appendix</vt:lpstr>
      <vt:lpstr>Data Security in Kafka</vt:lpstr>
      <vt:lpstr>Data Security in Kafka - Description</vt:lpstr>
      <vt:lpstr>Data Security in Kafka - Flow</vt:lpstr>
      <vt:lpstr>Data Security in Kafka – Encryption Details</vt:lpstr>
      <vt:lpstr>Data Security in Kafka – Encryption Details</vt:lpstr>
      <vt:lpstr>Data Security in Kafka - Applicability</vt:lpstr>
      <vt:lpstr>Micro Batching</vt:lpstr>
      <vt:lpstr>Micro Batching - Description</vt:lpstr>
      <vt:lpstr>Micro Batching - Challenges</vt:lpstr>
      <vt:lpstr>Micro Batching - Design Options</vt:lpstr>
      <vt:lpstr>Tick Tuples</vt:lpstr>
      <vt:lpstr>Micro Batching - Benefits</vt:lpstr>
      <vt:lpstr>Micro Batching - Applicability</vt:lpstr>
      <vt:lpstr>Micro Batching – Sample Code</vt:lpstr>
      <vt:lpstr>Thank You!</vt:lpstr>
    </vt:vector>
  </TitlesOfParts>
  <Manager/>
  <Company>Hortonworks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Puma</dc:title>
  <dc:subject/>
  <dc:creator>Sheetal Dolas</dc:creator>
  <cp:keywords/>
  <dc:description/>
  <cp:lastModifiedBy>Sophia DeMartini</cp:lastModifiedBy>
  <cp:revision>1520</cp:revision>
  <cp:lastPrinted>2014-06-19T20:04:43Z</cp:lastPrinted>
  <dcterms:created xsi:type="dcterms:W3CDTF">2013-08-30T22:02:02Z</dcterms:created>
  <dcterms:modified xsi:type="dcterms:W3CDTF">2015-02-19T00:08:45Z</dcterms:modified>
  <cp:category/>
</cp:coreProperties>
</file>