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  <p:sldMasterId id="2147483667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tz Fing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7" y="0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8135" y="0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7" y="8842032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5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DB922-CF65-42AE-A163-1D0C7B52C808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</p:spPr>
        <p:txBody>
          <a:bodyPr lIns="93225" tIns="46600" rIns="93225" bIns="466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</p:spPr>
        <p:txBody>
          <a:bodyPr lIns="93225" tIns="46600" rIns="93225" bIns="466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2310" y="4421822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450" tIns="93450" rIns="93450" bIns="93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</p:spPr>
        <p:txBody>
          <a:bodyPr lIns="93225" tIns="46600" rIns="93225" bIns="466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399" cy="4189199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978135" y="8842032"/>
            <a:ext cx="3043341" cy="465454"/>
          </a:xfrm>
          <a:prstGeom prst="rect">
            <a:avLst/>
          </a:prstGeom>
          <a:noFill/>
          <a:ln>
            <a:noFill/>
          </a:ln>
        </p:spPr>
        <p:txBody>
          <a:bodyPr lIns="93225" tIns="46600" rIns="93225" bIns="46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0724" y="998911"/>
            <a:ext cx="7966200" cy="35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5A5A5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buClr>
                <a:srgbClr val="A5A5A5"/>
              </a:buClr>
              <a:buFont typeface="Noto Symbol"/>
              <a:buChar char="▪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8" name="Shape 28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9" name="Shape 79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6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75052" y="204790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6" y="1076328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86" name="Shape 86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92290" y="459582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90" y="4025505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93" name="Shape 93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920801" y="-1201289"/>
            <a:ext cx="3565799" cy="79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indent="-129032" algn="l" rtl="0">
              <a:spcBef>
                <a:spcPts val="400"/>
              </a:spcBef>
              <a:buClr>
                <a:srgbClr val="A5A5A5"/>
              </a:buClr>
              <a:buFont typeface="Noto Symbol"/>
              <a:buChar char="▪"/>
              <a:defRPr/>
            </a:lvl1pPr>
            <a:lvl2pPr marL="742950" indent="-171450" algn="l" rtl="0">
              <a:spcBef>
                <a:spcPts val="360"/>
              </a:spcBef>
              <a:buClr>
                <a:srgbClr val="A5A5A5"/>
              </a:buClr>
              <a:buFont typeface="Arial"/>
              <a:buChar char="–"/>
              <a:defRPr/>
            </a:lvl2pPr>
            <a:lvl3pPr marL="1143000" indent="-127000" algn="l" rtl="0">
              <a:spcBef>
                <a:spcPts val="320"/>
              </a:spcBef>
              <a:buClr>
                <a:srgbClr val="A5A5A5"/>
              </a:buClr>
              <a:buFont typeface="Noto Symbol"/>
              <a:buChar char="▪"/>
              <a:defRPr/>
            </a:lvl3pPr>
            <a:lvl4pPr marL="1600200" indent="-139700" algn="l" rtl="0">
              <a:spcBef>
                <a:spcPts val="280"/>
              </a:spcBef>
              <a:buClr>
                <a:srgbClr val="A5A5A5"/>
              </a:buClr>
              <a:buFont typeface="Arial"/>
              <a:buChar char="–"/>
              <a:defRPr/>
            </a:lvl4pPr>
            <a:lvl5pPr marL="2057400" indent="-139700" algn="l" rtl="0">
              <a:spcBef>
                <a:spcPts val="280"/>
              </a:spcBef>
              <a:buClr>
                <a:srgbClr val="A5A5A5"/>
              </a:buClr>
              <a:buFont typeface="Merriweather Sans"/>
              <a:buChar char="·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99" name="Shape 99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8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indent="-129032" algn="l" rtl="0">
              <a:spcBef>
                <a:spcPts val="400"/>
              </a:spcBef>
              <a:buClr>
                <a:srgbClr val="A5A5A5"/>
              </a:buClr>
              <a:buFont typeface="Noto Symbol"/>
              <a:buChar char="▪"/>
              <a:defRPr/>
            </a:lvl1pPr>
            <a:lvl2pPr marL="742950" indent="-171450" algn="l" rtl="0">
              <a:spcBef>
                <a:spcPts val="360"/>
              </a:spcBef>
              <a:buClr>
                <a:srgbClr val="A5A5A5"/>
              </a:buClr>
              <a:buFont typeface="Arial"/>
              <a:buChar char="–"/>
              <a:defRPr/>
            </a:lvl2pPr>
            <a:lvl3pPr marL="1143000" indent="-127000" algn="l" rtl="0">
              <a:spcBef>
                <a:spcPts val="320"/>
              </a:spcBef>
              <a:buClr>
                <a:srgbClr val="A5A5A5"/>
              </a:buClr>
              <a:buFont typeface="Noto Symbol"/>
              <a:buChar char="▪"/>
              <a:defRPr/>
            </a:lvl3pPr>
            <a:lvl4pPr marL="1600200" indent="-139700" algn="l" rtl="0">
              <a:spcBef>
                <a:spcPts val="280"/>
              </a:spcBef>
              <a:buClr>
                <a:srgbClr val="A5A5A5"/>
              </a:buClr>
              <a:buFont typeface="Arial"/>
              <a:buChar char="–"/>
              <a:defRPr/>
            </a:lvl4pPr>
            <a:lvl5pPr marL="2057400" indent="-139700" algn="l" rtl="0">
              <a:spcBef>
                <a:spcPts val="280"/>
              </a:spcBef>
              <a:buClr>
                <a:srgbClr val="A5A5A5"/>
              </a:buClr>
              <a:buFont typeface="Merriweather Sans"/>
              <a:buChar char="·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5" name="Shape 105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92558" y="1720453"/>
            <a:ext cx="8858099" cy="3423000"/>
          </a:xfrm>
          <a:prstGeom prst="rect">
            <a:avLst/>
          </a:prstGeom>
          <a:gradFill>
            <a:gsLst>
              <a:gs pos="0">
                <a:schemeClr val="lt1"/>
              </a:gs>
              <a:gs pos="16000">
                <a:schemeClr val="lt1"/>
              </a:gs>
              <a:gs pos="75000">
                <a:schemeClr val="accent6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10" name="Shape 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871" y="794911"/>
            <a:ext cx="7818900" cy="38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20724" y="998911"/>
            <a:ext cx="7966200" cy="35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accent1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buClr>
                <a:schemeClr val="accent1"/>
              </a:buClr>
              <a:buFont typeface="Noto Symbol"/>
              <a:buChar char="▪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6" name="Shape 116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914416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C62F1C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16" y="1190625"/>
            <a:ext cx="7772400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698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254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381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381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5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>
            <a:lvl1pPr>
              <a:spcBef>
                <a:spcPts val="0"/>
              </a:spcBef>
              <a:buNone/>
              <a:defRPr sz="1300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63000">
              <a:schemeClr val="tx1">
                <a:lumMod val="85000"/>
                <a:lumOff val="1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2623711"/>
            <a:ext cx="7772400" cy="89855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3525692"/>
            <a:ext cx="6400800" cy="10287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in.png"/>
          <p:cNvPicPr>
            <a:picLocks noChangeAspect="1"/>
          </p:cNvPicPr>
          <p:nvPr userDrawn="1"/>
        </p:nvPicPr>
        <p:blipFill>
          <a:blip r:embed="rId2"/>
          <a:srcRect l="43556" t="29864"/>
          <a:stretch>
            <a:fillRect/>
          </a:stretch>
        </p:blipFill>
        <p:spPr>
          <a:xfrm>
            <a:off x="5273070" y="2437917"/>
            <a:ext cx="3870930" cy="27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68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211164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97609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3" name="Shape 33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286000" y="1285875"/>
            <a:ext cx="685800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11647"/>
            <a:ext cx="7772400" cy="1021556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976096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6743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3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accent1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buClr>
                <a:schemeClr val="accent5"/>
              </a:buClr>
              <a:buFont typeface="Arial"/>
              <a:buChar char="–"/>
              <a:defRPr/>
            </a:lvl2pPr>
            <a:lvl3pPr rtl="0">
              <a:spcBef>
                <a:spcPts val="0"/>
              </a:spcBef>
              <a:buClr>
                <a:schemeClr val="accent1"/>
              </a:buClr>
              <a:buFont typeface="Noto Symbol"/>
              <a:buChar char="▪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2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accent1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buClr>
                <a:schemeClr val="dk2"/>
              </a:buClr>
              <a:buFont typeface="Noto Symbol"/>
              <a:buChar char="▪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9" name="Shape 39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2" y="1151335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2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175718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8" name="Shape 48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53" name="Shape 53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57" name="Shape 57"/>
          <p:cNvSpPr/>
          <p:nvPr/>
        </p:nvSpPr>
        <p:spPr>
          <a:xfrm>
            <a:off x="294686" y="1515684"/>
            <a:ext cx="8849400" cy="1557899"/>
          </a:xfrm>
          <a:prstGeom prst="rect">
            <a:avLst/>
          </a:prstGeom>
          <a:gradFill>
            <a:gsLst>
              <a:gs pos="0">
                <a:srgbClr val="BFBFBF">
                  <a:alpha val="41960"/>
                </a:srgbClr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94686" y="2830733"/>
            <a:ext cx="8849400" cy="2312700"/>
          </a:xfrm>
          <a:prstGeom prst="rect">
            <a:avLst/>
          </a:prstGeom>
          <a:gradFill>
            <a:gsLst>
              <a:gs pos="0">
                <a:srgbClr val="BFBFBF">
                  <a:alpha val="80000"/>
                </a:srgbClr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3" name="Shape 63"/>
          <p:cNvSpPr/>
          <p:nvPr/>
        </p:nvSpPr>
        <p:spPr>
          <a:xfrm>
            <a:off x="2881525" y="4808532"/>
            <a:ext cx="2305200" cy="27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452" y="1"/>
            <a:ext cx="9144000" cy="5143499"/>
          </a:xfrm>
          <a:prstGeom prst="rect">
            <a:avLst/>
          </a:prstGeom>
          <a:gradFill>
            <a:gsLst>
              <a:gs pos="0">
                <a:srgbClr val="595959"/>
              </a:gs>
              <a:gs pos="66000">
                <a:srgbClr val="262626"/>
              </a:gs>
              <a:gs pos="100000">
                <a:srgbClr val="262626"/>
              </a:gs>
            </a:gsLst>
            <a:lin ang="7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04285" y="2074989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9" name="Shape 69"/>
          <p:cNvSpPr txBox="1"/>
          <p:nvPr/>
        </p:nvSpPr>
        <p:spPr>
          <a:xfrm>
            <a:off x="720727" y="1988829"/>
            <a:ext cx="7651499" cy="12875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452" y="1"/>
            <a:ext cx="9144000" cy="5143499"/>
          </a:xfrm>
          <a:prstGeom prst="rect">
            <a:avLst/>
          </a:prstGeom>
          <a:gradFill>
            <a:gsLst>
              <a:gs pos="0">
                <a:srgbClr val="595959"/>
              </a:gs>
              <a:gs pos="66000">
                <a:srgbClr val="262626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04285" y="2074989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17816" y="484321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5" name="Shape 75"/>
          <p:cNvSpPr txBox="1"/>
          <p:nvPr/>
        </p:nvSpPr>
        <p:spPr>
          <a:xfrm>
            <a:off x="720727" y="1988829"/>
            <a:ext cx="7651499" cy="12875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2.xml"/><Relationship Id="rId6" Type="http://schemas.openxmlformats.org/officeDocument/2006/relationships/vmlDrawing" Target="../drawings/vmlDrawing1.vml"/><Relationship Id="rId7" Type="http://schemas.openxmlformats.org/officeDocument/2006/relationships/tags" Target="../tags/tag1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-1" y="1"/>
            <a:ext cx="284999" cy="515039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262626"/>
              </a:gs>
              <a:gs pos="20000">
                <a:srgbClr val="262626"/>
              </a:gs>
              <a:gs pos="100000">
                <a:srgbClr val="595959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720724" y="998911"/>
            <a:ext cx="7966200" cy="35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indent="-129032" algn="l" rtl="0">
              <a:spcBef>
                <a:spcPts val="400"/>
              </a:spcBef>
              <a:buClr>
                <a:srgbClr val="A5A5A5"/>
              </a:buClr>
              <a:buFont typeface="Noto Symbol"/>
              <a:buChar char="▪"/>
              <a:defRPr/>
            </a:lvl1pPr>
            <a:lvl2pPr marL="742950" marR="0" indent="-171450" algn="l" rtl="0">
              <a:spcBef>
                <a:spcPts val="360"/>
              </a:spcBef>
              <a:buClr>
                <a:srgbClr val="A5A5A5"/>
              </a:buClr>
              <a:buFont typeface="Arial"/>
              <a:buChar char="–"/>
              <a:defRPr/>
            </a:lvl2pPr>
            <a:lvl3pPr marL="1143000" marR="0" indent="-127000" algn="l" rtl="0">
              <a:spcBef>
                <a:spcPts val="320"/>
              </a:spcBef>
              <a:buClr>
                <a:srgbClr val="A5A5A5"/>
              </a:buClr>
              <a:buFont typeface="Noto Symbol"/>
              <a:buChar char="▪"/>
              <a:defRPr/>
            </a:lvl3pPr>
            <a:lvl4pPr marL="1600200" marR="0" indent="-139700" algn="l" rtl="0">
              <a:spcBef>
                <a:spcPts val="280"/>
              </a:spcBef>
              <a:buClr>
                <a:srgbClr val="A5A5A5"/>
              </a:buClr>
              <a:buFont typeface="Arial"/>
              <a:buChar char="–"/>
              <a:defRPr/>
            </a:lvl4pPr>
            <a:lvl5pPr marL="2057400" marR="0" indent="-139700" algn="l" rtl="0">
              <a:spcBef>
                <a:spcPts val="280"/>
              </a:spcBef>
              <a:buClr>
                <a:srgbClr val="A5A5A5"/>
              </a:buClr>
              <a:buFont typeface="Merriweather Sans"/>
              <a:buChar char="·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8746" y="2368494"/>
            <a:ext cx="406499" cy="4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5489" y="2165238"/>
            <a:ext cx="812999" cy="8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1232" y="4919576"/>
            <a:ext cx="122099" cy="1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905125" y="4875610"/>
            <a:ext cx="3571800" cy="15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2014 LinkedIn   All rights reserved.  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6178982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 Same Side Corner Rectangle 12"/>
          <p:cNvSpPr/>
          <p:nvPr/>
        </p:nvSpPr>
        <p:spPr>
          <a:xfrm>
            <a:off x="-2" y="0"/>
            <a:ext cx="285070" cy="5150358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chemeClr val="tx1">
                  <a:lumMod val="65000"/>
                  <a:lumOff val="35000"/>
                </a:schemeClr>
              </a:gs>
              <a:gs pos="20000">
                <a:schemeClr val="tx1">
                  <a:lumMod val="85000"/>
                  <a:lumOff val="1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21" y="152314"/>
            <a:ext cx="7962938" cy="7543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998911"/>
            <a:ext cx="7966075" cy="356592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in_flat reverse_32x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745" y="2368494"/>
            <a:ext cx="406513" cy="406513"/>
          </a:xfrm>
          <a:prstGeom prst="rect">
            <a:avLst/>
          </a:prstGeom>
        </p:spPr>
      </p:pic>
      <p:pic>
        <p:nvPicPr>
          <p:cNvPr id="10" name="Picture 9" descr="in_flat reverse_64x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5487" y="2165238"/>
            <a:ext cx="813026" cy="813026"/>
          </a:xfrm>
          <a:prstGeom prst="rect">
            <a:avLst/>
          </a:prstGeom>
        </p:spPr>
      </p:pic>
      <p:pic>
        <p:nvPicPr>
          <p:cNvPr id="14" name="Picture 13" descr="in_flat reverse_128x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2" y="4919576"/>
            <a:ext cx="162605" cy="121954"/>
          </a:xfrm>
          <a:prstGeom prst="rect">
            <a:avLst/>
          </a:prstGeom>
        </p:spPr>
      </p:pic>
      <p:sp>
        <p:nvSpPr>
          <p:cNvPr id="11" name="Footer Placeholder 4"/>
          <p:cNvSpPr>
            <a:spLocks/>
          </p:cNvSpPr>
          <p:nvPr/>
        </p:nvSpPr>
        <p:spPr bwMode="auto">
          <a:xfrm>
            <a:off x="2905126" y="4875610"/>
            <a:ext cx="3571875" cy="1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defRPr/>
            </a:pPr>
            <a:r>
              <a:rPr lang="en-US" sz="1000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Web" charset="0"/>
                <a:ea typeface="ＭＳ Ｐゴシック" charset="0"/>
                <a:cs typeface="ＭＳ Ｐゴシック" charset="0"/>
              </a:rPr>
              <a:t>© 2014 LinkedIn   All rights reserved.   Confidential </a:t>
            </a:r>
            <a:endParaRPr lang="en-US" sz="1000" kern="1200" dirty="0">
              <a:solidFill>
                <a:prstClr val="black">
                  <a:lumMod val="50000"/>
                  <a:lumOff val="50000"/>
                </a:prstClr>
              </a:solidFill>
              <a:latin typeface="Myriad Web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8036" y="4886778"/>
            <a:ext cx="5013300" cy="23891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algn="r" defTabSz="4572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</a:pPr>
            <a:fld id="{75897B0D-BA2C-2244-86F3-025175B80EAC}" type="slidenum">
              <a:rPr lang="en-US" sz="1000" kern="1200" smtClean="0">
                <a:solidFill>
                  <a:prstClr val="black"/>
                </a:solidFill>
                <a:ea typeface="+mn-ea"/>
                <a:cs typeface="+mn-cs"/>
              </a:rPr>
              <a:pPr marL="342900" indent="-342900" algn="r" defTabSz="457200">
                <a:spcBef>
                  <a:spcPct val="20000"/>
                </a:spcBef>
                <a:buClr>
                  <a:srgbClr val="4F81BD"/>
                </a:buClr>
                <a:buFont typeface="Wingdings" pitchFamily="2" charset="2"/>
                <a:buNone/>
              </a:pPr>
              <a:t>‹#›</a:t>
            </a:fld>
            <a:endParaRPr lang="en-US" sz="1000" kern="1200" cap="all" dirty="0" smtClean="0">
              <a:solidFill>
                <a:prstClr val="white">
                  <a:lumMod val="50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6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import.io/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</a:rPr>
              <a:t>Designing Data Products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3184" y="3525692"/>
            <a:ext cx="8190184" cy="10287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A5A5A5"/>
              </a:buClr>
              <a:buSzPct val="25000"/>
            </a:pPr>
            <a:r>
              <a:rPr lang="en-US" dirty="0">
                <a:solidFill>
                  <a:srgbClr val="BFBFBF"/>
                </a:solidFill>
              </a:rPr>
              <a:t>Lutz Finger (@</a:t>
            </a:r>
            <a:r>
              <a:rPr lang="en-US" dirty="0" err="1">
                <a:solidFill>
                  <a:srgbClr val="BFBFBF"/>
                </a:solidFill>
              </a:rPr>
              <a:t>lutzfinger</a:t>
            </a:r>
            <a:r>
              <a:rPr lang="en-US" dirty="0">
                <a:solidFill>
                  <a:srgbClr val="BFBFBF"/>
                </a:solidFill>
              </a:rPr>
              <a:t>), Reza </a:t>
            </a:r>
            <a:r>
              <a:rPr lang="en-US" dirty="0" err="1">
                <a:solidFill>
                  <a:srgbClr val="BFBFBF"/>
                </a:solidFill>
              </a:rPr>
              <a:t>Rahman</a:t>
            </a:r>
            <a:r>
              <a:rPr lang="en-US" dirty="0">
                <a:solidFill>
                  <a:srgbClr val="BFBFBF"/>
                </a:solidFill>
              </a:rPr>
              <a:t> (@</a:t>
            </a:r>
            <a:r>
              <a:rPr lang="en-US" dirty="0" err="1">
                <a:solidFill>
                  <a:srgbClr val="BFBFBF"/>
                </a:solidFill>
              </a:rPr>
              <a:t>rezaur_reza</a:t>
            </a:r>
            <a:r>
              <a:rPr lang="en-US" dirty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6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84" y="1343209"/>
            <a:ext cx="4006800" cy="992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738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595877" y="80512"/>
            <a:ext cx="82040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1">
                <a:solidFill>
                  <a:srgbClr val="404040"/>
                </a:solidFill>
              </a:rPr>
              <a:t>Cross Functional Team </a:t>
            </a:r>
          </a:p>
        </p:txBody>
      </p:sp>
      <p:sp>
        <p:nvSpPr>
          <p:cNvPr id="286" name="Shape 286"/>
          <p:cNvSpPr/>
          <p:nvPr/>
        </p:nvSpPr>
        <p:spPr>
          <a:xfrm>
            <a:off x="2818977" y="983700"/>
            <a:ext cx="3301499" cy="652800"/>
          </a:xfrm>
          <a:prstGeom prst="cloudCallout">
            <a:avLst>
              <a:gd name="adj1" fmla="val -12369"/>
              <a:gd name="adj2" fmla="val 1729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/>
              <a:t>The right team with the right skills is crucial!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923750" y="159553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8761D"/>
                </a:solidFill>
              </a:rPr>
              <a:t>Team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365877" y="9356"/>
            <a:ext cx="1830299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Collaboration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7133402" y="531506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The right Skills?</a:t>
            </a:r>
          </a:p>
        </p:txBody>
      </p:sp>
      <p:sp>
        <p:nvSpPr>
          <p:cNvPr id="290" name="Shape 290"/>
          <p:cNvSpPr/>
          <p:nvPr/>
        </p:nvSpPr>
        <p:spPr>
          <a:xfrm>
            <a:off x="1079252" y="1841850"/>
            <a:ext cx="1254299" cy="754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/>
              <a:t>Business</a:t>
            </a:r>
          </a:p>
        </p:txBody>
      </p:sp>
      <p:sp>
        <p:nvSpPr>
          <p:cNvPr id="291" name="Shape 291"/>
          <p:cNvSpPr/>
          <p:nvPr/>
        </p:nvSpPr>
        <p:spPr>
          <a:xfrm>
            <a:off x="3909027" y="1785200"/>
            <a:ext cx="1254299" cy="754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Analytics</a:t>
            </a:r>
          </a:p>
        </p:txBody>
      </p:sp>
      <p:sp>
        <p:nvSpPr>
          <p:cNvPr id="292" name="Shape 292"/>
          <p:cNvSpPr/>
          <p:nvPr/>
        </p:nvSpPr>
        <p:spPr>
          <a:xfrm>
            <a:off x="6930027" y="1822575"/>
            <a:ext cx="1254299" cy="754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Platform</a:t>
            </a:r>
          </a:p>
        </p:txBody>
      </p:sp>
      <p:sp>
        <p:nvSpPr>
          <p:cNvPr id="293" name="Shape 293"/>
          <p:cNvSpPr/>
          <p:nvPr/>
        </p:nvSpPr>
        <p:spPr>
          <a:xfrm>
            <a:off x="2306752" y="3702075"/>
            <a:ext cx="1254299" cy="754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Data Infrastructure</a:t>
            </a:r>
          </a:p>
        </p:txBody>
      </p:sp>
      <p:sp>
        <p:nvSpPr>
          <p:cNvPr id="294" name="Shape 294"/>
          <p:cNvSpPr/>
          <p:nvPr/>
        </p:nvSpPr>
        <p:spPr>
          <a:xfrm>
            <a:off x="5865925" y="3728775"/>
            <a:ext cx="1254299" cy="754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Data Science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219800" y="2272601"/>
            <a:ext cx="1495800" cy="7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900"/>
              <a:t>(LMS Insights)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924475" y="2215351"/>
            <a:ext cx="1495800" cy="7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(Business Analytics)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082425" y="2238776"/>
            <a:ext cx="1495800" cy="7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(Data Solutions)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449700" y="4195651"/>
            <a:ext cx="1495800" cy="7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(Engineering)</a:t>
            </a:r>
          </a:p>
        </p:txBody>
      </p:sp>
      <p:sp>
        <p:nvSpPr>
          <p:cNvPr id="299" name="Shape 299"/>
          <p:cNvSpPr/>
          <p:nvPr/>
        </p:nvSpPr>
        <p:spPr>
          <a:xfrm rot="-1569369">
            <a:off x="1835136" y="2603622"/>
            <a:ext cx="150401" cy="1379512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 rot="-5400000">
            <a:off x="3046135" y="1529405"/>
            <a:ext cx="150299" cy="1379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 rot="-5400000">
            <a:off x="5971537" y="1510130"/>
            <a:ext cx="150299" cy="1379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 rot="-5400000">
            <a:off x="4638350" y="3463755"/>
            <a:ext cx="150299" cy="1379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 rot="782249">
            <a:off x="7320010" y="2631506"/>
            <a:ext cx="150273" cy="1379535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26801" y="80512"/>
            <a:ext cx="81566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1">
                <a:solidFill>
                  <a:srgbClr val="404040"/>
                </a:solidFill>
              </a:rPr>
              <a:t>Trending 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325350" y="885026"/>
            <a:ext cx="6858000" cy="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Let’s look at the Oil &amp; Energy Sector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47" y="1641281"/>
            <a:ext cx="5792148" cy="331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809802" y="1717476"/>
            <a:ext cx="649499" cy="333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770327" y="3587351"/>
            <a:ext cx="649499" cy="333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526801" y="80512"/>
            <a:ext cx="81566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1">
                <a:solidFill>
                  <a:srgbClr val="404040"/>
                </a:solidFill>
              </a:rPr>
              <a:t>Trending Content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325350" y="732626"/>
            <a:ext cx="6858000" cy="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4A86E8"/>
                </a:solidFill>
              </a:rPr>
              <a:t>Middle Managers are interested in resumes writing!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81000" y="1107626"/>
            <a:ext cx="2316900" cy="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 b="1"/>
              <a:t>Recruiting</a:t>
            </a:r>
            <a:r>
              <a:rPr lang="en-US" sz="1100"/>
              <a:t> is the 2nd most popular topic with Oil &amp; Gas professionals…</a:t>
            </a:r>
          </a:p>
        </p:txBody>
      </p:sp>
      <p:sp>
        <p:nvSpPr>
          <p:cNvPr id="324" name="Shape 324"/>
          <p:cNvSpPr/>
          <p:nvPr/>
        </p:nvSpPr>
        <p:spPr>
          <a:xfrm rot="5400000">
            <a:off x="1307126" y="3390319"/>
            <a:ext cx="2471699" cy="2411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1649E"/>
              </a:buClr>
              <a:buFont typeface="Noto Symbol"/>
              <a:buNone/>
            </a:pPr>
            <a:endParaRPr sz="1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l="40115" t="24968" r="31590" b="44662"/>
          <a:stretch/>
        </p:blipFill>
        <p:spPr>
          <a:xfrm>
            <a:off x="2719325" y="1878451"/>
            <a:ext cx="4071302" cy="27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642612" y="1107613"/>
            <a:ext cx="2316900" cy="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Development over time</a:t>
            </a:r>
          </a:p>
        </p:txBody>
      </p:sp>
      <p:sp>
        <p:nvSpPr>
          <p:cNvPr id="327" name="Shape 327"/>
          <p:cNvSpPr/>
          <p:nvPr/>
        </p:nvSpPr>
        <p:spPr>
          <a:xfrm rot="5400000">
            <a:off x="5944853" y="3390319"/>
            <a:ext cx="2471699" cy="2411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1649E"/>
              </a:buClr>
              <a:buFont typeface="Noto Symbol"/>
              <a:buNone/>
            </a:pPr>
            <a:endParaRPr sz="1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l="42146" t="12846" r="30267" b="39712"/>
          <a:stretch/>
        </p:blipFill>
        <p:spPr>
          <a:xfrm>
            <a:off x="7473452" y="1654876"/>
            <a:ext cx="1424147" cy="15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5">
            <a:alphaModFix/>
          </a:blip>
          <a:srcRect l="26381" t="20683" r="39169" b="21332"/>
          <a:stretch/>
        </p:blipFill>
        <p:spPr>
          <a:xfrm>
            <a:off x="7480637" y="3329275"/>
            <a:ext cx="1409772" cy="148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6663637" y="1107613"/>
            <a:ext cx="2316900" cy="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Driven by popular articles related to resumes and recruiting 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624" y="2909900"/>
            <a:ext cx="1751650" cy="100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152" y="2693822"/>
            <a:ext cx="976011" cy="97601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533402" y="3851456"/>
            <a:ext cx="3721799" cy="2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 b="1"/>
              <a:t>Lutz Finger</a:t>
            </a:r>
          </a:p>
          <a:p>
            <a:pPr algn="ctr" rtl="0">
              <a:spcBef>
                <a:spcPts val="0"/>
              </a:spcBef>
              <a:buNone/>
            </a:pPr>
            <a:endParaRPr sz="1800" i="1"/>
          </a:p>
          <a:p>
            <a:pPr algn="ctr" rtl="0">
              <a:spcBef>
                <a:spcPts val="0"/>
              </a:spcBef>
              <a:buNone/>
            </a:pPr>
            <a:r>
              <a:rPr lang="en-US" sz="1800" i="1"/>
              <a:t>lfinger@linkedin.com</a:t>
            </a:r>
          </a:p>
          <a:p>
            <a:pPr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340" name="Shape 340"/>
          <p:cNvSpPr txBox="1"/>
          <p:nvPr/>
        </p:nvSpPr>
        <p:spPr>
          <a:xfrm>
            <a:off x="5483875" y="3851456"/>
            <a:ext cx="3378000" cy="2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 b="1"/>
              <a:t>Reza Rahman</a:t>
            </a:r>
          </a:p>
          <a:p>
            <a:pPr algn="ctr" rtl="0">
              <a:spcBef>
                <a:spcPts val="0"/>
              </a:spcBef>
              <a:buNone/>
            </a:pPr>
            <a:endParaRPr sz="1800" b="1"/>
          </a:p>
          <a:p>
            <a:pPr lvl="0" algn="ctr" rtl="0">
              <a:spcBef>
                <a:spcPts val="0"/>
              </a:spcBef>
              <a:buNone/>
            </a:pPr>
            <a:r>
              <a:rPr lang="en-US" sz="1800" i="1"/>
              <a:t>rrahman@linkedin.com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655902" y="1551525"/>
            <a:ext cx="82040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1">
                <a:solidFill>
                  <a:srgbClr val="404040"/>
                </a:solidFill>
              </a:rPr>
              <a:t>We’re Hiring! </a:t>
            </a:r>
          </a:p>
          <a:p>
            <a:pPr marL="0" marR="0" lvl="0" indent="0" algn="ctr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1">
                <a:solidFill>
                  <a:srgbClr val="404040"/>
                </a:solidFill>
              </a:rPr>
              <a:t>Come join the most innovative and exciting team 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350" y="2620462"/>
            <a:ext cx="1122750" cy="11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152" y="537731"/>
            <a:ext cx="814387" cy="80724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hape 130"/>
          <p:cNvCxnSpPr/>
          <p:nvPr/>
        </p:nvCxnSpPr>
        <p:spPr>
          <a:xfrm>
            <a:off x="4589850" y="3083525"/>
            <a:ext cx="1500300" cy="118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" name="Shape 131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82563" y="16669"/>
            <a:ext cx="8961299" cy="55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Ingredients of Data Products</a:t>
            </a:r>
          </a:p>
        </p:txBody>
      </p:sp>
      <p:cxnSp>
        <p:nvCxnSpPr>
          <p:cNvPr id="134" name="Shape 134"/>
          <p:cNvCxnSpPr>
            <a:stCxn id="135" idx="0"/>
          </p:cNvCxnSpPr>
          <p:nvPr/>
        </p:nvCxnSpPr>
        <p:spPr>
          <a:xfrm rot="10800000">
            <a:off x="4418061" y="1419787"/>
            <a:ext cx="0" cy="128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2252177" y="1605421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question?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164675" y="1916606"/>
            <a:ext cx="9657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CC0000"/>
                </a:solidFill>
              </a:rPr>
              <a:t>Ask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252177" y="2567512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need?</a:t>
            </a:r>
          </a:p>
        </p:txBody>
      </p:sp>
      <p:cxnSp>
        <p:nvCxnSpPr>
          <p:cNvPr id="139" name="Shape 139"/>
          <p:cNvCxnSpPr/>
          <p:nvPr/>
        </p:nvCxnSpPr>
        <p:spPr>
          <a:xfrm flipH="1">
            <a:off x="2691933" y="3107224"/>
            <a:ext cx="1540200" cy="113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3130377" y="2003475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Why?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442750" y="1916606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C78D8"/>
                </a:solidFill>
              </a:rPr>
              <a:t>Measure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396027" y="2468484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Data?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695802" y="2997871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features?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977500" y="3653334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8761D"/>
                </a:solidFill>
              </a:rPr>
              <a:t>Team</a:t>
            </a:r>
          </a:p>
        </p:txBody>
      </p:sp>
      <p:sp>
        <p:nvSpPr>
          <p:cNvPr id="145" name="Shape 145"/>
          <p:cNvSpPr/>
          <p:nvPr/>
        </p:nvSpPr>
        <p:spPr>
          <a:xfrm>
            <a:off x="2957450" y="4828368"/>
            <a:ext cx="2941200" cy="2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879050" y="4628663"/>
            <a:ext cx="6540000" cy="5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All of them are necessary - None of them is sufficient!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235052" y="1479534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algorithms?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700" y="2705287"/>
            <a:ext cx="414722" cy="41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339552" y="4082437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The right Skills?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876827" y="3445987"/>
            <a:ext cx="1830299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Collaboration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82563" y="16669"/>
            <a:ext cx="8961299" cy="55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ASK is the hardest Part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425077" y="16659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question?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337575" y="213543"/>
            <a:ext cx="9657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CC0000"/>
                </a:solidFill>
              </a:rPr>
              <a:t>Ask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074677" y="300412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Why?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425077" y="635850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need?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99" y="2886732"/>
            <a:ext cx="2671098" cy="73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979" y="1376259"/>
            <a:ext cx="658083" cy="5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75" y="1747645"/>
            <a:ext cx="685276" cy="53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2600" y="1582791"/>
            <a:ext cx="724274" cy="73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4155" y="1745527"/>
            <a:ext cx="707031" cy="53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0486" y="1401671"/>
            <a:ext cx="690715" cy="5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426114" y="1604569"/>
            <a:ext cx="2819999" cy="5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>
                <a:solidFill>
                  <a:srgbClr val="4A86E8"/>
                </a:solidFill>
              </a:rPr>
              <a:t>Hack - Days &amp; Incubator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>
                <a:solidFill>
                  <a:srgbClr val="4A86E8"/>
                </a:solidFill>
              </a:rPr>
              <a:t>Internal Process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426114" y="2931732"/>
            <a:ext cx="2819999" cy="5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rgbClr val="4A86E8"/>
                </a:solidFill>
              </a:rPr>
              <a:t>External Competition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426125" y="4106500"/>
            <a:ext cx="3257400" cy="8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rgbClr val="4A86E8"/>
                </a:solidFill>
              </a:rPr>
              <a:t>Close Collaboration between Business &amp; Data Scientists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94539" y="4291326"/>
            <a:ext cx="3462599" cy="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“All we do is Data” - Jeff Weiner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6961200" y="134550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C78D8"/>
                </a:solidFill>
              </a:rPr>
              <a:t>Measure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687402" y="121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Data?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982652" y="518296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Algorithm?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20624" y="152306"/>
            <a:ext cx="6319200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The Right Data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25" y="807432"/>
            <a:ext cx="4287938" cy="334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5806052" y="1561831"/>
            <a:ext cx="2656799" cy="1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/>
              <a:t>Features of Data: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Causation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Noise Ratio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Cost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Privacy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955775" y="4368563"/>
            <a:ext cx="6540000" cy="5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‘right’ data set makes the difference. Not the amount. Not the algorithm.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025425" y="4796119"/>
            <a:ext cx="6540000" cy="57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i="1">
                <a:solidFill>
                  <a:srgbClr val="666666"/>
                </a:solidFill>
              </a:rPr>
              <a:t>chart: “Ask Measure Learn” by Lutz Finger and Soumitra Dutta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535" y="25876"/>
            <a:ext cx="72415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103737" y="2038351"/>
            <a:ext cx="17111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F1C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rgbClr val="C62F1C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Scientist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306898" y="2474099"/>
            <a:ext cx="13050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 Analyst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373173" y="2909848"/>
            <a:ext cx="11723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Engineer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924302" y="3345597"/>
            <a:ext cx="20699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50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rgbClr val="B3B50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Product Manager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219206" y="4732605"/>
            <a:ext cx="3126599" cy="3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Communication Skills 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930898" y="4732605"/>
            <a:ext cx="2853600" cy="3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Domain Knowledge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Team Culture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7923750" y="159553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8761D"/>
                </a:solidFill>
              </a:rPr>
              <a:t>Team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365877" y="9356"/>
            <a:ext cx="1830299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Collaboration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133402" y="531506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The right Skills?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82563" y="16669"/>
            <a:ext cx="8961299" cy="55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720622" y="152313"/>
            <a:ext cx="79628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Data Products - An Overview</a:t>
            </a:r>
          </a:p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957450" y="4828368"/>
            <a:ext cx="2941200" cy="2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772075" y="785213"/>
            <a:ext cx="6540000" cy="38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</a:rPr>
              <a:t>Benchmarking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</a:rPr>
              <a:t>&amp; Analytics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The easiest way to create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 Data Product.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Data Science Algorithms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Regression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Classification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i="1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750" y="727407"/>
            <a:ext cx="3355050" cy="1693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 rot="-5400000">
            <a:off x="7553549" y="947128"/>
            <a:ext cx="2689800" cy="3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Andrew Fogg at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import.io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 t="7790" b="-7789"/>
          <a:stretch/>
        </p:blipFill>
        <p:spPr>
          <a:xfrm>
            <a:off x="4366677" y="2593425"/>
            <a:ext cx="3245875" cy="11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550" y="3728379"/>
            <a:ext cx="2256824" cy="136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4492" y="3786168"/>
            <a:ext cx="1987200" cy="11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Shape 225"/>
          <p:cNvCxnSpPr/>
          <p:nvPr/>
        </p:nvCxnSpPr>
        <p:spPr>
          <a:xfrm rot="10800000" flipH="1">
            <a:off x="5206452" y="3773563"/>
            <a:ext cx="806999" cy="6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48352" y="152306"/>
            <a:ext cx="8911799" cy="75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404040"/>
                </a:solidFill>
              </a:rPr>
              <a:t>The ASK regarding LinkedIn content</a:t>
            </a:r>
          </a:p>
        </p:txBody>
      </p:sp>
      <p:sp>
        <p:nvSpPr>
          <p:cNvPr id="227" name="Shape 227"/>
          <p:cNvSpPr/>
          <p:nvPr/>
        </p:nvSpPr>
        <p:spPr>
          <a:xfrm>
            <a:off x="2957450" y="4828368"/>
            <a:ext cx="2941200" cy="2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991900" y="3369525"/>
            <a:ext cx="2484300" cy="7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/>
              <a:t>RECOMMENDATION &amp; PREDICTION</a:t>
            </a:r>
          </a:p>
        </p:txBody>
      </p:sp>
      <p:cxnSp>
        <p:nvCxnSpPr>
          <p:cNvPr id="229" name="Shape 229"/>
          <p:cNvCxnSpPr/>
          <p:nvPr/>
        </p:nvCxnSpPr>
        <p:spPr>
          <a:xfrm rot="10800000" flipH="1">
            <a:off x="5211602" y="2230624"/>
            <a:ext cx="801599" cy="3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0" name="Shape 230"/>
          <p:cNvSpPr txBox="1"/>
          <p:nvPr/>
        </p:nvSpPr>
        <p:spPr>
          <a:xfrm>
            <a:off x="5675577" y="1949175"/>
            <a:ext cx="3518999" cy="5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/>
              <a:t>Understand Content Ecosystem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893500" y="3483850"/>
            <a:ext cx="3242100" cy="5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/>
              <a:t>Develop the right content for the right audience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7337575" y="213543"/>
            <a:ext cx="9657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CC0000"/>
                </a:solidFill>
              </a:rPr>
              <a:t>Ask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074677" y="300412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Why?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7425077" y="635850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need?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7425077" y="16659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CC0000"/>
                </a:solidFill>
              </a:rPr>
              <a:t>The question?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21900" y="1470026"/>
            <a:ext cx="2162100" cy="300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-US" sz="1800">
                <a:solidFill>
                  <a:srgbClr val="4A86E8"/>
                </a:solidFill>
              </a:rPr>
              <a:t>50K+ articles posted weekly = lot of content on LinkedIn</a:t>
            </a: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sz="1800">
              <a:solidFill>
                <a:srgbClr val="4A86E8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991902" y="1825375"/>
            <a:ext cx="2462099" cy="7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/>
              <a:t>BENCHMARK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/>
        <p:spPr>
          <a:xfrm>
            <a:off x="1590" y="1191"/>
            <a:ext cx="1199" cy="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182563" y="16669"/>
            <a:ext cx="8961299" cy="55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10227" y="152306"/>
            <a:ext cx="85511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400" b="1" i="1">
                <a:solidFill>
                  <a:schemeClr val="dk1"/>
                </a:solidFill>
              </a:rPr>
              <a:t>Map the ASK to DATA?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16860" y="1076326"/>
            <a:ext cx="1770600" cy="2810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351277" y="2299625"/>
            <a:ext cx="1986899" cy="25953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What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Who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How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5812425" y="1124034"/>
            <a:ext cx="2644800" cy="3404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1" u="sng">
                <a:solidFill>
                  <a:schemeClr val="accent5"/>
                </a:solidFill>
              </a:rPr>
              <a:t>The Data Solution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771327" y="1854894"/>
            <a:ext cx="2726999" cy="27623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Topics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Audience / Demographics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dk1"/>
                </a:solidFill>
              </a:rPr>
              <a:t>Engagement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4075052" y="1962412"/>
            <a:ext cx="99389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4075052" y="3129906"/>
            <a:ext cx="99389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4057802" y="4541850"/>
            <a:ext cx="99389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4" name="Shape 254"/>
          <p:cNvSpPr txBox="1"/>
          <p:nvPr/>
        </p:nvSpPr>
        <p:spPr>
          <a:xfrm>
            <a:off x="1217575" y="1124012"/>
            <a:ext cx="2325900" cy="1857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1" u="sng">
                <a:solidFill>
                  <a:schemeClr val="accent5"/>
                </a:solidFill>
              </a:rPr>
              <a:t>The Business ASK</a:t>
            </a:r>
          </a:p>
        </p:txBody>
      </p:sp>
      <p:sp>
        <p:nvSpPr>
          <p:cNvPr id="255" name="Shape 255"/>
          <p:cNvSpPr/>
          <p:nvPr/>
        </p:nvSpPr>
        <p:spPr>
          <a:xfrm>
            <a:off x="1445575" y="4840068"/>
            <a:ext cx="2941200" cy="2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7189800" y="134550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C78D8"/>
                </a:solidFill>
              </a:rPr>
              <a:t>Measure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7916002" y="121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Data?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211250" y="518296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Algorithm?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46102" y="80520"/>
            <a:ext cx="8299499" cy="754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lang="en-US" sz="2350" b="1">
                <a:solidFill>
                  <a:srgbClr val="404040"/>
                </a:solidFill>
              </a:rPr>
              <a:t>80% of the work is Data Wrangling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37923"/>
          <a:stretch/>
        </p:blipFill>
        <p:spPr>
          <a:xfrm>
            <a:off x="597998" y="1701009"/>
            <a:ext cx="2068200" cy="16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-110050" y="1167963"/>
            <a:ext cx="3752700" cy="2000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342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b="1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LinkedIn Content</a:t>
            </a:r>
          </a:p>
          <a:p>
            <a:pPr marL="342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b="1" i="0" u="none" strike="noStrike" cap="none" baseline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 rot="5400000">
            <a:off x="5099401" y="2358982"/>
            <a:ext cx="2471699" cy="2411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1649E"/>
              </a:buClr>
              <a:buFont typeface="Noto Symbol"/>
              <a:buNone/>
            </a:pPr>
            <a:endParaRPr sz="1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756675" y="3053001"/>
            <a:ext cx="1442400" cy="1018199"/>
          </a:xfrm>
          <a:prstGeom prst="can">
            <a:avLst>
              <a:gd name="adj" fmla="val 25000"/>
            </a:avLst>
          </a:prstGeom>
          <a:solidFill>
            <a:srgbClr val="7F7F7F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1649E"/>
              </a:buClr>
              <a:buSzPct val="25000"/>
              <a:buFont typeface="Noto Symbol"/>
              <a:buNone/>
            </a:pPr>
            <a:r>
              <a:rPr lang="en-US" sz="1800" b="1">
                <a:solidFill>
                  <a:schemeClr val="lt1"/>
                </a:solidFill>
              </a:rPr>
              <a:t>DB</a:t>
            </a:r>
            <a:r>
              <a:rPr lang="en-US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l="54152" t="4000" r="20046"/>
          <a:stretch/>
        </p:blipFill>
        <p:spPr>
          <a:xfrm>
            <a:off x="6883499" y="1560120"/>
            <a:ext cx="1932600" cy="21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6864350" y="1097526"/>
            <a:ext cx="1932600" cy="2000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b="1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Front End </a:t>
            </a:r>
          </a:p>
        </p:txBody>
      </p:sp>
      <p:sp>
        <p:nvSpPr>
          <p:cNvPr id="272" name="Shape 272"/>
          <p:cNvSpPr/>
          <p:nvPr/>
        </p:nvSpPr>
        <p:spPr>
          <a:xfrm>
            <a:off x="4183800" y="4020862"/>
            <a:ext cx="4334700" cy="1062600"/>
          </a:xfrm>
          <a:prstGeom prst="cloudCallout">
            <a:avLst>
              <a:gd name="adj1" fmla="val -19247"/>
              <a:gd name="adj2" fmla="val -66870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/>
              <a:t>Tracking critical metrics is crucial - you can’t measure what you don’t track!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189800" y="134550"/>
            <a:ext cx="18732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C78D8"/>
                </a:solidFill>
              </a:rPr>
              <a:t>Measure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7916002" y="121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Data?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7211250" y="518296"/>
            <a:ext cx="1830299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The Algorithm?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561652" y="1361559"/>
            <a:ext cx="2426399" cy="14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/>
              <a:t>Structure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De-Dupe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Clean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Quality Check</a:t>
            </a:r>
          </a:p>
        </p:txBody>
      </p:sp>
      <p:sp>
        <p:nvSpPr>
          <p:cNvPr id="277" name="Shape 277"/>
          <p:cNvSpPr/>
          <p:nvPr/>
        </p:nvSpPr>
        <p:spPr>
          <a:xfrm rot="5400000">
            <a:off x="1820553" y="2451157"/>
            <a:ext cx="2471699" cy="2411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1649E"/>
              </a:buClr>
              <a:buFont typeface="Noto Symbol"/>
              <a:buNone/>
            </a:pPr>
            <a:endParaRPr sz="1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892297" y="4843210"/>
            <a:ext cx="21335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nkedIn_Grey_Ver">
  <a:themeElements>
    <a:clrScheme name="Custom 4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13509F"/>
      </a:accent1>
      <a:accent2>
        <a:srgbClr val="268714"/>
      </a:accent2>
      <a:accent3>
        <a:srgbClr val="F66100"/>
      </a:accent3>
      <a:accent4>
        <a:srgbClr val="343434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nkedIn_Grey_V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437</Words>
  <Application>Microsoft Macintosh PowerPoint</Application>
  <PresentationFormat>On-screen Show (16:9)</PresentationFormat>
  <Paragraphs>163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LinkedIn_Grey_Ver</vt:lpstr>
      <vt:lpstr>1_LinkedIn_Grey_Ver</vt:lpstr>
      <vt:lpstr>think-cell Slide</vt:lpstr>
      <vt:lpstr>Designing Data Products</vt:lpstr>
      <vt:lpstr>Ingredients of Data Products</vt:lpstr>
      <vt:lpstr>ASK is the hardest Part</vt:lpstr>
      <vt:lpstr>The Right Data</vt:lpstr>
      <vt:lpstr>Team Culture</vt:lpstr>
      <vt:lpstr>Data Products - An Overview </vt:lpstr>
      <vt:lpstr>The ASK regarding LinkedIn content</vt:lpstr>
      <vt:lpstr>Map the ASK to DATA?</vt:lpstr>
      <vt:lpstr>80% of the work is Data Wrangling</vt:lpstr>
      <vt:lpstr>Cross Functional Team </vt:lpstr>
      <vt:lpstr>Trending Content</vt:lpstr>
      <vt:lpstr>Trending Content</vt:lpstr>
      <vt:lpstr>We’re Hiring!  Come join the most innovative and exciting team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Data Products</dc:title>
  <cp:lastModifiedBy>Lutz Finger</cp:lastModifiedBy>
  <cp:revision>2</cp:revision>
  <dcterms:modified xsi:type="dcterms:W3CDTF">2015-02-18T15:53:22Z</dcterms:modified>
</cp:coreProperties>
</file>