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30"/>
  </p:notesMasterIdLst>
  <p:handoutMasterIdLst>
    <p:handoutMasterId r:id="rId31"/>
  </p:handoutMasterIdLst>
  <p:sldIdLst>
    <p:sldId id="257" r:id="rId5"/>
    <p:sldId id="292" r:id="rId6"/>
    <p:sldId id="288" r:id="rId7"/>
    <p:sldId id="291" r:id="rId8"/>
    <p:sldId id="290" r:id="rId9"/>
    <p:sldId id="278" r:id="rId10"/>
    <p:sldId id="259" r:id="rId11"/>
    <p:sldId id="260" r:id="rId12"/>
    <p:sldId id="279" r:id="rId13"/>
    <p:sldId id="262" r:id="rId14"/>
    <p:sldId id="276" r:id="rId15"/>
    <p:sldId id="275" r:id="rId16"/>
    <p:sldId id="261" r:id="rId17"/>
    <p:sldId id="271" r:id="rId18"/>
    <p:sldId id="285" r:id="rId19"/>
    <p:sldId id="286" r:id="rId20"/>
    <p:sldId id="264" r:id="rId21"/>
    <p:sldId id="265" r:id="rId22"/>
    <p:sldId id="267" r:id="rId23"/>
    <p:sldId id="266" r:id="rId24"/>
    <p:sldId id="280" r:id="rId25"/>
    <p:sldId id="268" r:id="rId26"/>
    <p:sldId id="270" r:id="rId27"/>
    <p:sldId id="283" r:id="rId28"/>
    <p:sldId id="293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66AF"/>
    <a:srgbClr val="0096D6"/>
    <a:srgbClr val="7F7F7F"/>
    <a:srgbClr val="A4D6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43" autoAdjust="0"/>
    <p:restoredTop sz="94660"/>
  </p:normalViewPr>
  <p:slideViewPr>
    <p:cSldViewPr>
      <p:cViewPr>
        <p:scale>
          <a:sx n="94" d="100"/>
          <a:sy n="94" d="100"/>
        </p:scale>
        <p:origin x="-1016" y="-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B0BC66-651C-4128-8262-93B63F4B5964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CE559E3-C798-404C-8146-7D84552E4F7B}">
      <dgm:prSet phldrT="[Text]" custT="1"/>
      <dgm:spPr/>
      <dgm:t>
        <a:bodyPr anchor="ctr"/>
        <a:lstStyle/>
        <a:p>
          <a:r>
            <a:rPr lang="en-US" sz="3200" dirty="0" smtClean="0">
              <a:latin typeface="+mn-lt"/>
              <a:cs typeface="Arial" panose="020B0604020202020204" pitchFamily="34" charset="0"/>
            </a:rPr>
            <a:t>Change Parameters</a:t>
          </a:r>
          <a:endParaRPr lang="en-US" sz="3200" dirty="0">
            <a:latin typeface="+mn-lt"/>
            <a:cs typeface="Arial" panose="020B0604020202020204" pitchFamily="34" charset="0"/>
          </a:endParaRPr>
        </a:p>
      </dgm:t>
    </dgm:pt>
    <dgm:pt modelId="{DA553A88-C857-46F7-A62C-657D939F71C0}" type="parTrans" cxnId="{BA72D60A-2225-4327-8BD8-52936F1DA78C}">
      <dgm:prSet/>
      <dgm:spPr/>
      <dgm:t>
        <a:bodyPr/>
        <a:lstStyle/>
        <a:p>
          <a:endParaRPr lang="en-US"/>
        </a:p>
      </dgm:t>
    </dgm:pt>
    <dgm:pt modelId="{36040D91-C04A-42A6-B5A4-1B260710B609}" type="sibTrans" cxnId="{BA72D60A-2225-4327-8BD8-52936F1DA78C}">
      <dgm:prSet/>
      <dgm:spPr>
        <a:solidFill>
          <a:srgbClr val="FFC000"/>
        </a:solidFill>
        <a:ln>
          <a:noFill/>
        </a:ln>
      </dgm:spPr>
      <dgm:t>
        <a:bodyPr/>
        <a:lstStyle/>
        <a:p>
          <a:endParaRPr lang="en-US">
            <a:solidFill>
              <a:srgbClr val="1666AF"/>
            </a:solidFill>
            <a:latin typeface="+mn-lt"/>
          </a:endParaRPr>
        </a:p>
      </dgm:t>
    </dgm:pt>
    <dgm:pt modelId="{0E2AA281-3252-47B4-8974-A357547101FB}">
      <dgm:prSet phldrT="[Text]" custT="1"/>
      <dgm:spPr/>
      <dgm:t>
        <a:bodyPr/>
        <a:lstStyle/>
        <a:p>
          <a:r>
            <a:rPr lang="en-US" sz="3200" dirty="0" smtClean="0">
              <a:latin typeface="+mn-lt"/>
              <a:cs typeface="Arial" panose="020B0604020202020204" pitchFamily="34" charset="0"/>
            </a:rPr>
            <a:t>Build Model</a:t>
          </a:r>
          <a:endParaRPr lang="en-US" sz="3200" dirty="0">
            <a:latin typeface="+mn-lt"/>
            <a:cs typeface="Arial" panose="020B0604020202020204" pitchFamily="34" charset="0"/>
          </a:endParaRPr>
        </a:p>
      </dgm:t>
    </dgm:pt>
    <dgm:pt modelId="{1F2A4B28-AEB9-4E0B-A5CF-3AF7FF9B167B}" type="parTrans" cxnId="{0F69827B-9B3C-43A4-97E5-1164C57054BF}">
      <dgm:prSet/>
      <dgm:spPr/>
      <dgm:t>
        <a:bodyPr/>
        <a:lstStyle/>
        <a:p>
          <a:endParaRPr lang="en-US"/>
        </a:p>
      </dgm:t>
    </dgm:pt>
    <dgm:pt modelId="{D34A5F39-DF6C-44EE-B3A1-777F2DE84E38}" type="sibTrans" cxnId="{0F69827B-9B3C-43A4-97E5-1164C57054BF}">
      <dgm:prSet/>
      <dgm:spPr>
        <a:solidFill>
          <a:srgbClr val="FFC000"/>
        </a:solidFill>
        <a:ln>
          <a:noFill/>
        </a:ln>
      </dgm:spPr>
      <dgm:t>
        <a:bodyPr/>
        <a:lstStyle/>
        <a:p>
          <a:endParaRPr lang="en-US">
            <a:latin typeface="+mn-lt"/>
          </a:endParaRPr>
        </a:p>
      </dgm:t>
    </dgm:pt>
    <dgm:pt modelId="{CB4A2399-71FC-450A-A96E-BA9913D28E96}">
      <dgm:prSet phldrT="[Text]" custT="1"/>
      <dgm:spPr>
        <a:scene3d>
          <a:camera prst="orthographicFront">
            <a:rot lat="0" lon="0" rev="0"/>
          </a:camera>
          <a:lightRig rig="threePt" dir="t"/>
        </a:scene3d>
      </dgm:spPr>
      <dgm:t>
        <a:bodyPr anchor="ctr"/>
        <a:lstStyle/>
        <a:p>
          <a:r>
            <a:rPr lang="en-US" sz="3200" dirty="0" smtClean="0">
              <a:latin typeface="+mn-lt"/>
              <a:cs typeface="Arial" panose="020B0604020202020204" pitchFamily="34" charset="0"/>
            </a:rPr>
            <a:t>Validate Model</a:t>
          </a:r>
          <a:endParaRPr lang="en-US" sz="3200" dirty="0">
            <a:latin typeface="+mn-lt"/>
            <a:cs typeface="Arial" panose="020B0604020202020204" pitchFamily="34" charset="0"/>
          </a:endParaRPr>
        </a:p>
      </dgm:t>
    </dgm:pt>
    <dgm:pt modelId="{7B8C6847-F8E4-4906-8942-313A7D941B9D}" type="parTrans" cxnId="{83CA3230-A044-4DF6-80C1-E2DD89208D68}">
      <dgm:prSet/>
      <dgm:spPr/>
      <dgm:t>
        <a:bodyPr/>
        <a:lstStyle/>
        <a:p>
          <a:endParaRPr lang="en-US"/>
        </a:p>
      </dgm:t>
    </dgm:pt>
    <dgm:pt modelId="{FE76EA5A-DA73-48A4-A1CE-516D5A472441}" type="sibTrans" cxnId="{83CA3230-A044-4DF6-80C1-E2DD89208D68}">
      <dgm:prSet/>
      <dgm:spPr>
        <a:solidFill>
          <a:srgbClr val="FFC000"/>
        </a:solidFill>
        <a:ln>
          <a:noFill/>
        </a:ln>
      </dgm:spPr>
      <dgm:t>
        <a:bodyPr/>
        <a:lstStyle/>
        <a:p>
          <a:endParaRPr lang="en-US">
            <a:latin typeface="+mn-lt"/>
          </a:endParaRPr>
        </a:p>
      </dgm:t>
    </dgm:pt>
    <dgm:pt modelId="{3152F729-7526-44DD-9746-A91B53B6268E}" type="pres">
      <dgm:prSet presAssocID="{63B0BC66-651C-4128-8262-93B63F4B596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B9CD3D-992D-418C-BAE2-BA788B3EBAAA}" type="pres">
      <dgm:prSet presAssocID="{5CE559E3-C798-404C-8146-7D84552E4F7B}" presName="dummy" presStyleCnt="0"/>
      <dgm:spPr/>
    </dgm:pt>
    <dgm:pt modelId="{BCCA323B-8F0E-4712-AE26-3D6131EFCB11}" type="pres">
      <dgm:prSet presAssocID="{5CE559E3-C798-404C-8146-7D84552E4F7B}" presName="node" presStyleLbl="revTx" presStyleIdx="0" presStyleCnt="3" custScaleX="1147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E9FAB-08C2-4653-A0E6-D0DF103A65B4}" type="pres">
      <dgm:prSet presAssocID="{36040D91-C04A-42A6-B5A4-1B260710B609}" presName="sibTrans" presStyleLbl="node1" presStyleIdx="0" presStyleCnt="3"/>
      <dgm:spPr/>
      <dgm:t>
        <a:bodyPr/>
        <a:lstStyle/>
        <a:p>
          <a:endParaRPr lang="en-US"/>
        </a:p>
      </dgm:t>
    </dgm:pt>
    <dgm:pt modelId="{C10C059D-158A-424F-ABB1-7DB15372A9D3}" type="pres">
      <dgm:prSet presAssocID="{0E2AA281-3252-47B4-8974-A357547101FB}" presName="dummy" presStyleCnt="0"/>
      <dgm:spPr/>
    </dgm:pt>
    <dgm:pt modelId="{67C0E2A0-C815-4CD7-8FE4-B3AAC66F6F79}" type="pres">
      <dgm:prSet presAssocID="{0E2AA281-3252-47B4-8974-A357547101FB}" presName="node" presStyleLbl="revTx" presStyleIdx="1" presStyleCnt="3" custScaleX="962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FF241B-6B42-4BB8-82E2-51B71B28C3D2}" type="pres">
      <dgm:prSet presAssocID="{D34A5F39-DF6C-44EE-B3A1-777F2DE84E38}" presName="sibTrans" presStyleLbl="node1" presStyleIdx="1" presStyleCnt="3"/>
      <dgm:spPr/>
      <dgm:t>
        <a:bodyPr/>
        <a:lstStyle/>
        <a:p>
          <a:endParaRPr lang="en-US"/>
        </a:p>
      </dgm:t>
    </dgm:pt>
    <dgm:pt modelId="{3604E737-B50E-4595-999F-8BD8162268B6}" type="pres">
      <dgm:prSet presAssocID="{CB4A2399-71FC-450A-A96E-BA9913D28E96}" presName="dummy" presStyleCnt="0"/>
      <dgm:spPr/>
    </dgm:pt>
    <dgm:pt modelId="{28B5EE46-63A2-4B09-A01A-4D7EEB24ED45}" type="pres">
      <dgm:prSet presAssocID="{CB4A2399-71FC-450A-A96E-BA9913D28E96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892A06-883D-497C-81B6-1ACBBC9CE600}" type="pres">
      <dgm:prSet presAssocID="{FE76EA5A-DA73-48A4-A1CE-516D5A472441}" presName="sibTrans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83CA3230-A044-4DF6-80C1-E2DD89208D68}" srcId="{63B0BC66-651C-4128-8262-93B63F4B5964}" destId="{CB4A2399-71FC-450A-A96E-BA9913D28E96}" srcOrd="2" destOrd="0" parTransId="{7B8C6847-F8E4-4906-8942-313A7D941B9D}" sibTransId="{FE76EA5A-DA73-48A4-A1CE-516D5A472441}"/>
    <dgm:cxn modelId="{FF69D375-E8C1-4F92-816C-6F5B7D8D9994}" type="presOf" srcId="{5CE559E3-C798-404C-8146-7D84552E4F7B}" destId="{BCCA323B-8F0E-4712-AE26-3D6131EFCB11}" srcOrd="0" destOrd="0" presId="urn:microsoft.com/office/officeart/2005/8/layout/cycle1"/>
    <dgm:cxn modelId="{BA72D60A-2225-4327-8BD8-52936F1DA78C}" srcId="{63B0BC66-651C-4128-8262-93B63F4B5964}" destId="{5CE559E3-C798-404C-8146-7D84552E4F7B}" srcOrd="0" destOrd="0" parTransId="{DA553A88-C857-46F7-A62C-657D939F71C0}" sibTransId="{36040D91-C04A-42A6-B5A4-1B260710B609}"/>
    <dgm:cxn modelId="{05F000DC-783B-479B-9DC9-93F3B41CD233}" type="presOf" srcId="{FE76EA5A-DA73-48A4-A1CE-516D5A472441}" destId="{88892A06-883D-497C-81B6-1ACBBC9CE600}" srcOrd="0" destOrd="0" presId="urn:microsoft.com/office/officeart/2005/8/layout/cycle1"/>
    <dgm:cxn modelId="{4718A30A-39E8-4F26-9C9E-4F952DD9CB1A}" type="presOf" srcId="{0E2AA281-3252-47B4-8974-A357547101FB}" destId="{67C0E2A0-C815-4CD7-8FE4-B3AAC66F6F79}" srcOrd="0" destOrd="0" presId="urn:microsoft.com/office/officeart/2005/8/layout/cycle1"/>
    <dgm:cxn modelId="{2057B04A-3351-47A6-A6E4-0CE409DFA25A}" type="presOf" srcId="{CB4A2399-71FC-450A-A96E-BA9913D28E96}" destId="{28B5EE46-63A2-4B09-A01A-4D7EEB24ED45}" srcOrd="0" destOrd="0" presId="urn:microsoft.com/office/officeart/2005/8/layout/cycle1"/>
    <dgm:cxn modelId="{732E3337-E76F-416B-ACFD-730EE6C926AC}" type="presOf" srcId="{36040D91-C04A-42A6-B5A4-1B260710B609}" destId="{8CFE9FAB-08C2-4653-A0E6-D0DF103A65B4}" srcOrd="0" destOrd="0" presId="urn:microsoft.com/office/officeart/2005/8/layout/cycle1"/>
    <dgm:cxn modelId="{0F69827B-9B3C-43A4-97E5-1164C57054BF}" srcId="{63B0BC66-651C-4128-8262-93B63F4B5964}" destId="{0E2AA281-3252-47B4-8974-A357547101FB}" srcOrd="1" destOrd="0" parTransId="{1F2A4B28-AEB9-4E0B-A5CF-3AF7FF9B167B}" sibTransId="{D34A5F39-DF6C-44EE-B3A1-777F2DE84E38}"/>
    <dgm:cxn modelId="{A78156FF-7A37-4B68-BD85-22F3867AC646}" type="presOf" srcId="{D34A5F39-DF6C-44EE-B3A1-777F2DE84E38}" destId="{4EFF241B-6B42-4BB8-82E2-51B71B28C3D2}" srcOrd="0" destOrd="0" presId="urn:microsoft.com/office/officeart/2005/8/layout/cycle1"/>
    <dgm:cxn modelId="{21D8C7B5-9F59-4AC6-9A98-31403098B875}" type="presOf" srcId="{63B0BC66-651C-4128-8262-93B63F4B5964}" destId="{3152F729-7526-44DD-9746-A91B53B6268E}" srcOrd="0" destOrd="0" presId="urn:microsoft.com/office/officeart/2005/8/layout/cycle1"/>
    <dgm:cxn modelId="{44EE3861-0432-45D2-9080-01E8BEDB09C4}" type="presParOf" srcId="{3152F729-7526-44DD-9746-A91B53B6268E}" destId="{6AB9CD3D-992D-418C-BAE2-BA788B3EBAAA}" srcOrd="0" destOrd="0" presId="urn:microsoft.com/office/officeart/2005/8/layout/cycle1"/>
    <dgm:cxn modelId="{CD4F3701-E3B2-4D18-B1B6-A5533AFCA49E}" type="presParOf" srcId="{3152F729-7526-44DD-9746-A91B53B6268E}" destId="{BCCA323B-8F0E-4712-AE26-3D6131EFCB11}" srcOrd="1" destOrd="0" presId="urn:microsoft.com/office/officeart/2005/8/layout/cycle1"/>
    <dgm:cxn modelId="{3113FA80-7E08-4E91-8391-686072169367}" type="presParOf" srcId="{3152F729-7526-44DD-9746-A91B53B6268E}" destId="{8CFE9FAB-08C2-4653-A0E6-D0DF103A65B4}" srcOrd="2" destOrd="0" presId="urn:microsoft.com/office/officeart/2005/8/layout/cycle1"/>
    <dgm:cxn modelId="{E043ED71-7146-47F1-8913-844D10240EB0}" type="presParOf" srcId="{3152F729-7526-44DD-9746-A91B53B6268E}" destId="{C10C059D-158A-424F-ABB1-7DB15372A9D3}" srcOrd="3" destOrd="0" presId="urn:microsoft.com/office/officeart/2005/8/layout/cycle1"/>
    <dgm:cxn modelId="{C472FB36-56A4-4B2E-8DAF-5647B925A178}" type="presParOf" srcId="{3152F729-7526-44DD-9746-A91B53B6268E}" destId="{67C0E2A0-C815-4CD7-8FE4-B3AAC66F6F79}" srcOrd="4" destOrd="0" presId="urn:microsoft.com/office/officeart/2005/8/layout/cycle1"/>
    <dgm:cxn modelId="{13AE6E5F-EA09-447C-8467-1D643E5C76B6}" type="presParOf" srcId="{3152F729-7526-44DD-9746-A91B53B6268E}" destId="{4EFF241B-6B42-4BB8-82E2-51B71B28C3D2}" srcOrd="5" destOrd="0" presId="urn:microsoft.com/office/officeart/2005/8/layout/cycle1"/>
    <dgm:cxn modelId="{7EF05155-2765-47FF-8320-F27B37234223}" type="presParOf" srcId="{3152F729-7526-44DD-9746-A91B53B6268E}" destId="{3604E737-B50E-4595-999F-8BD8162268B6}" srcOrd="6" destOrd="0" presId="urn:microsoft.com/office/officeart/2005/8/layout/cycle1"/>
    <dgm:cxn modelId="{BEB81C10-93F3-4698-95AF-C9AC4D075E5F}" type="presParOf" srcId="{3152F729-7526-44DD-9746-A91B53B6268E}" destId="{28B5EE46-63A2-4B09-A01A-4D7EEB24ED45}" srcOrd="7" destOrd="0" presId="urn:microsoft.com/office/officeart/2005/8/layout/cycle1"/>
    <dgm:cxn modelId="{69A4237D-2FE2-4A9A-B8C9-870088DBA2B4}" type="presParOf" srcId="{3152F729-7526-44DD-9746-A91B53B6268E}" destId="{88892A06-883D-497C-81B6-1ACBBC9CE600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08CB26-2393-4131-AE62-59CB4D3EBB66}" type="datetimeFigureOut">
              <a:rPr lang="en-US" smtClean="0"/>
              <a:t>2/20/15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1DB986-51E5-4785-92DF-E7051C8E3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963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F19DD9E-8F84-4389-B9FA-5DA31DDA60C0}" type="datetimeFigureOut">
              <a:rPr lang="en-US"/>
              <a:pPr>
                <a:defRPr/>
              </a:pPr>
              <a:t>2/20/15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FEC4532-B020-4BAE-B152-66E4F2DB3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746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00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069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1666A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 userDrawn="1"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4589" name="Picture 17" descr="all_grad_hor_rgb_pos.gif"/>
          <p:cNvPicPr>
            <a:picLocks noChangeAspect="1"/>
          </p:cNvPicPr>
          <p:nvPr userDrawn="1"/>
        </p:nvPicPr>
        <p:blipFill>
          <a:blip r:embed="rId2"/>
          <a:srcRect r="70833"/>
          <a:stretch>
            <a:fillRect/>
          </a:stretch>
        </p:blipFill>
        <p:spPr bwMode="auto">
          <a:xfrm>
            <a:off x="7599363" y="280988"/>
            <a:ext cx="1190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Placeholder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119063" indent="0" algn="ctr">
              <a:buFont typeface="Wingdings 2" pitchFamily="18" charset="2"/>
              <a:buNone/>
              <a:defRPr smtClean="0">
                <a:solidFill>
                  <a:srgbClr val="A4D6F4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1470025"/>
          </a:xfrm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 algn="ctr">
              <a:defRPr smtClean="0"/>
            </a:lvl1pPr>
          </a:lstStyle>
          <a:p>
            <a:r>
              <a:rPr lang="en-US" smtClean="0"/>
              <a:t>Click to edit Master title style</a:t>
            </a:r>
          </a:p>
        </p:txBody>
      </p:sp>
      <p:pic>
        <p:nvPicPr>
          <p:cNvPr id="10" name="Picture 3" descr="new qra 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57800"/>
            <a:ext cx="307975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4570DE-6901-4362-91A0-92F02D1837D4}" type="datetime1">
              <a:rPr lang="en-US"/>
              <a:pPr/>
              <a:t>2/20/15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6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1666A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17"/>
          <p:cNvSpPr txBox="1"/>
          <p:nvPr/>
        </p:nvSpPr>
        <p:spPr>
          <a:xfrm>
            <a:off x="1143000" y="6505575"/>
            <a:ext cx="49530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Quantitative Research and Analytics, Proprietary and Confidential</a:t>
            </a:r>
            <a:endParaRPr lang="en-US" sz="12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TextBox 18"/>
          <p:cNvSpPr txBox="1"/>
          <p:nvPr/>
        </p:nvSpPr>
        <p:spPr>
          <a:xfrm>
            <a:off x="6019800" y="6505575"/>
            <a:ext cx="6096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A503C96-9F72-45E8-ACDD-AB4D7991B35E}" type="slidenum">
              <a:rPr lang="en-US" sz="1200" i="1">
                <a:solidFill>
                  <a:schemeClr val="bg1">
                    <a:lumMod val="50000"/>
                  </a:schemeClr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" name="TextBox 19"/>
          <p:cNvSpPr txBox="1"/>
          <p:nvPr/>
        </p:nvSpPr>
        <p:spPr>
          <a:xfrm>
            <a:off x="457200" y="6505575"/>
            <a:ext cx="8382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4/4/2012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1666A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6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TextBox 17"/>
          <p:cNvSpPr txBox="1"/>
          <p:nvPr/>
        </p:nvSpPr>
        <p:spPr>
          <a:xfrm>
            <a:off x="1143000" y="6505575"/>
            <a:ext cx="51816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i="1" dirty="0">
                <a:solidFill>
                  <a:schemeClr val="tx1">
                    <a:lumMod val="50000"/>
                  </a:schemeClr>
                </a:solidFill>
                <a:latin typeface="+mn-lt"/>
              </a:rPr>
              <a:t>Quantitative Research and Analytics, Proprietary and Confidential</a:t>
            </a:r>
            <a:endParaRPr lang="en-US" sz="1200" i="1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TextBox 18"/>
          <p:cNvSpPr txBox="1"/>
          <p:nvPr/>
        </p:nvSpPr>
        <p:spPr>
          <a:xfrm>
            <a:off x="6248400" y="6505575"/>
            <a:ext cx="6096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8CED2D22-8737-4300-9356-544C02104A3D}" type="slidenum">
              <a:rPr lang="en-US" sz="1200" i="1">
                <a:solidFill>
                  <a:schemeClr val="tx1">
                    <a:lumMod val="50000"/>
                  </a:schemeClr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i="1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" name="TextBox 19"/>
          <p:cNvSpPr txBox="1"/>
          <p:nvPr/>
        </p:nvSpPr>
        <p:spPr>
          <a:xfrm>
            <a:off x="457200" y="6505575"/>
            <a:ext cx="8382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i="1" dirty="0">
                <a:solidFill>
                  <a:schemeClr val="tx1">
                    <a:lumMod val="50000"/>
                  </a:schemeClr>
                </a:solidFill>
                <a:latin typeface="+mn-lt"/>
              </a:rPr>
              <a:t>4/4/2012</a:t>
            </a:r>
          </a:p>
        </p:txBody>
      </p:sp>
      <p:pic>
        <p:nvPicPr>
          <p:cNvPr id="9" name="Picture 20" descr="QRA_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727700"/>
            <a:ext cx="2057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 i="0">
                <a:solidFill>
                  <a:srgbClr val="A4D6F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2E4246-BB67-441F-A970-3AD3E61147B4}" type="datetime1">
              <a:rPr lang="en-US"/>
              <a:pPr/>
              <a:t>2/20/15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38B75A-986A-48CC-92C6-398FD5D2C068}" type="datetime1">
              <a:rPr lang="en-US"/>
              <a:pPr/>
              <a:t>2/20/15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9D1282-36F4-4F96-9C2D-291C3E50F4D0}" type="datetime1">
              <a:rPr lang="en-US"/>
              <a:pPr/>
              <a:t>2/20/15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5"/>
          <p:cNvSpPr txBox="1"/>
          <p:nvPr/>
        </p:nvSpPr>
        <p:spPr>
          <a:xfrm>
            <a:off x="1143000" y="6505575"/>
            <a:ext cx="68580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i="1" dirty="0">
                <a:solidFill>
                  <a:schemeClr val="bg1"/>
                </a:solidFill>
                <a:latin typeface="+mn-lt"/>
              </a:rPr>
              <a:t>Quantitative Research and Analytics, Proprietary and Confidential</a:t>
            </a:r>
            <a:endParaRPr lang="en-US" sz="1200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TextBox 16"/>
          <p:cNvSpPr txBox="1"/>
          <p:nvPr/>
        </p:nvSpPr>
        <p:spPr>
          <a:xfrm>
            <a:off x="8229600" y="6505575"/>
            <a:ext cx="6096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EC05678-6049-4DCA-BFB1-8B6567E5AA9C}" type="slidenum">
              <a:rPr lang="en-US" sz="1200" i="1">
                <a:solidFill>
                  <a:schemeClr val="bg1"/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i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TextBox 17"/>
          <p:cNvSpPr txBox="1"/>
          <p:nvPr/>
        </p:nvSpPr>
        <p:spPr>
          <a:xfrm>
            <a:off x="457200" y="6505575"/>
            <a:ext cx="8382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i="1" dirty="0">
                <a:solidFill>
                  <a:schemeClr val="bg1"/>
                </a:solidFill>
                <a:latin typeface="+mn-lt"/>
              </a:rPr>
              <a:t>4/4/2012</a:t>
            </a:r>
          </a:p>
        </p:txBody>
      </p:sp>
      <p:sp>
        <p:nvSpPr>
          <p:cNvPr id="5" name="Rounded Rectangle 18"/>
          <p:cNvSpPr/>
          <p:nvPr/>
        </p:nvSpPr>
        <p:spPr>
          <a:xfrm>
            <a:off x="5943600" y="152400"/>
            <a:ext cx="3048000" cy="1981200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19" descr="QRA_Logo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304800"/>
            <a:ext cx="3057525" cy="167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1666A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10" descr="all_grad_hor_rgb_pos.gif"/>
          <p:cNvPicPr>
            <a:picLocks noChangeAspect="1"/>
          </p:cNvPicPr>
          <p:nvPr/>
        </p:nvPicPr>
        <p:blipFill>
          <a:blip r:embed="rId2"/>
          <a:srcRect r="70833"/>
          <a:stretch>
            <a:fillRect/>
          </a:stretch>
        </p:blipFill>
        <p:spPr bwMode="auto">
          <a:xfrm>
            <a:off x="7800975" y="304800"/>
            <a:ext cx="1190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1"/>
          <p:cNvSpPr txBox="1"/>
          <p:nvPr/>
        </p:nvSpPr>
        <p:spPr>
          <a:xfrm>
            <a:off x="1143000" y="6505575"/>
            <a:ext cx="51816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Quantitative Research and Analytics, Proprietary and Confidential</a:t>
            </a:r>
            <a:endParaRPr lang="en-US" sz="12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9" name="TextBox 12"/>
          <p:cNvSpPr txBox="1"/>
          <p:nvPr/>
        </p:nvSpPr>
        <p:spPr>
          <a:xfrm>
            <a:off x="6248400" y="6505575"/>
            <a:ext cx="6096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A9988408-9EFD-4555-9B58-2A45107F9456}" type="slidenum">
              <a:rPr lang="en-US" sz="1200" i="1">
                <a:solidFill>
                  <a:schemeClr val="bg1">
                    <a:lumMod val="50000"/>
                  </a:schemeClr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0" name="TextBox 13"/>
          <p:cNvSpPr txBox="1"/>
          <p:nvPr/>
        </p:nvSpPr>
        <p:spPr>
          <a:xfrm>
            <a:off x="457200" y="6505575"/>
            <a:ext cx="8382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4/4/2012</a:t>
            </a:r>
          </a:p>
        </p:txBody>
      </p:sp>
      <p:pic>
        <p:nvPicPr>
          <p:cNvPr id="11" name="Picture 14" descr="QRA_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5727700"/>
            <a:ext cx="2057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Rectangle 16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1666A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7" name="Picture 10" descr="all_grad_hor_rgb_pos.gif"/>
          <p:cNvPicPr>
            <a:picLocks noChangeAspect="1"/>
          </p:cNvPicPr>
          <p:nvPr/>
        </p:nvPicPr>
        <p:blipFill>
          <a:blip r:embed="rId2"/>
          <a:srcRect r="70833"/>
          <a:stretch>
            <a:fillRect/>
          </a:stretch>
        </p:blipFill>
        <p:spPr bwMode="auto">
          <a:xfrm>
            <a:off x="7800975" y="304800"/>
            <a:ext cx="1190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1"/>
          <p:cNvSpPr txBox="1"/>
          <p:nvPr/>
        </p:nvSpPr>
        <p:spPr>
          <a:xfrm>
            <a:off x="2982913" y="6505575"/>
            <a:ext cx="51816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Quantitative Research and Analytics, Proprietary and Confidential</a:t>
            </a:r>
            <a:endParaRPr lang="en-US" sz="12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9" name="Picture 14" descr="QRA_Logo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338" y="5727700"/>
            <a:ext cx="20574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2293938" y="6510338"/>
            <a:ext cx="2522537" cy="201612"/>
          </a:xfrm>
          <a:noFill/>
          <a:ln/>
        </p:spPr>
        <p:txBody>
          <a:bodyPr/>
          <a:lstStyle>
            <a:lvl1pPr>
              <a:defRPr/>
            </a:lvl1pPr>
          </a:lstStyle>
          <a:p>
            <a:fld id="{9F2503B0-F042-48C8-921B-1076D9193AB0}" type="datetime1">
              <a:rPr lang="en-US"/>
              <a:pPr/>
              <a:t>2/20/15</a:t>
            </a:fld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8105775" y="6532563"/>
            <a:ext cx="733425" cy="20161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1">
                <a:solidFill>
                  <a:srgbClr val="7F7F7F"/>
                </a:solidFill>
                <a:latin typeface="Corbel" pitchFamily="34" charset="0"/>
              </a:defRPr>
            </a:lvl1pPr>
          </a:lstStyle>
          <a:p>
            <a:fld id="{96761259-633F-4107-8078-ED01B20E7C1F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1666A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92250"/>
            <a:ext cx="82296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30" name="Picture 10" descr="all_grad_hor_rgb_pos.gif"/>
          <p:cNvPicPr>
            <a:picLocks noChangeAspect="1"/>
          </p:cNvPicPr>
          <p:nvPr/>
        </p:nvPicPr>
        <p:blipFill>
          <a:blip r:embed="rId13"/>
          <a:srcRect r="70833"/>
          <a:stretch>
            <a:fillRect/>
          </a:stretch>
        </p:blipFill>
        <p:spPr bwMode="auto">
          <a:xfrm>
            <a:off x="7800975" y="304800"/>
            <a:ext cx="11906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3276600" y="6505575"/>
            <a:ext cx="51816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Quantitative Research and Analytics, Proprietary and Confidential</a:t>
            </a:r>
            <a:endParaRPr lang="en-US" sz="12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2000" y="6505575"/>
            <a:ext cx="6096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92C4F6C0-3AA5-4657-A035-1128E99F939D}" type="slidenum">
              <a:rPr lang="en-US" sz="1200" i="1">
                <a:solidFill>
                  <a:schemeClr val="bg1">
                    <a:lumMod val="50000"/>
                  </a:schemeClr>
                </a:solidFill>
                <a:latin typeface="+mn-lt"/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90800" y="6510338"/>
            <a:ext cx="99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1">
                <a:solidFill>
                  <a:srgbClr val="7F7F7F"/>
                </a:solidFill>
                <a:latin typeface="Corbel" pitchFamily="34" charset="0"/>
              </a:defRPr>
            </a:lvl1pPr>
          </a:lstStyle>
          <a:p>
            <a:fld id="{E6F7ABFA-654C-4F27-AE20-65E603150E8B}" type="datetime1">
              <a:rPr lang="en-US"/>
              <a:pPr/>
              <a:t>2/20/15</a:t>
            </a:fld>
            <a:endParaRPr lang="en-US"/>
          </a:p>
        </p:txBody>
      </p:sp>
      <p:pic>
        <p:nvPicPr>
          <p:cNvPr id="11" name="Picture 3" descr="new qra logo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3" y="5655431"/>
            <a:ext cx="2020367" cy="121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6" r:id="rId3"/>
    <p:sldLayoutId id="2147483692" r:id="rId4"/>
    <p:sldLayoutId id="2147483693" r:id="rId5"/>
    <p:sldLayoutId id="2147483694" r:id="rId6"/>
    <p:sldLayoutId id="2147483697" r:id="rId7"/>
    <p:sldLayoutId id="2147483698" r:id="rId8"/>
    <p:sldLayoutId id="2147483699" r:id="rId9"/>
    <p:sldLayoutId id="2147483695" r:id="rId10"/>
    <p:sldLayoutId id="2147483700" r:id="rId11"/>
  </p:sldLayoutIdLst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5" name="Rectangle 9"/>
          <p:cNvSpPr>
            <a:spLocks noGrp="1"/>
          </p:cNvSpPr>
          <p:nvPr>
            <p:ph type="ctrTitle"/>
          </p:nvPr>
        </p:nvSpPr>
        <p:spPr bwMode="auto">
          <a:xfrm>
            <a:off x="650422" y="1828800"/>
            <a:ext cx="7843157" cy="1470025"/>
          </a:xfrm>
          <a:noFill/>
        </p:spPr>
        <p:txBody>
          <a:bodyPr>
            <a:normAutofit fontScale="90000"/>
          </a:bodyPr>
          <a:lstStyle/>
          <a:p>
            <a:r>
              <a:rPr lang="en-US" dirty="0">
                <a:cs typeface="Arial" panose="020B0604020202020204" pitchFamily="34" charset="0"/>
              </a:rPr>
              <a:t>Driving Better Business Results with Machine Learning on Hadoop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76067" y="3733800"/>
            <a:ext cx="332655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+mn-lt"/>
              </a:rPr>
              <a:t>Ryan </a:t>
            </a:r>
            <a:r>
              <a:rPr lang="en-US" sz="2800" dirty="0" err="1" smtClean="0">
                <a:solidFill>
                  <a:schemeClr val="bg1"/>
                </a:solidFill>
                <a:latin typeface="+mn-lt"/>
              </a:rPr>
              <a:t>Michaluk</a:t>
            </a:r>
            <a:endParaRPr lang="en-US" sz="2800" dirty="0" smtClean="0">
              <a:solidFill>
                <a:schemeClr val="bg1"/>
              </a:solidFill>
              <a:latin typeface="+mn-lt"/>
            </a:endParaRPr>
          </a:p>
          <a:p>
            <a:pPr algn="ctr"/>
            <a:r>
              <a:rPr lang="en-US" sz="2800" dirty="0" smtClean="0">
                <a:solidFill>
                  <a:schemeClr val="bg1"/>
                </a:solidFill>
                <a:latin typeface="+mn-lt"/>
              </a:rPr>
              <a:t>rmick@allstate.com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45920"/>
            <a:ext cx="7452681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Statistical models that find patterns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Descriptive (good)</a:t>
            </a:r>
          </a:p>
          <a:p>
            <a:r>
              <a:rPr lang="en-US" sz="2800" dirty="0">
                <a:latin typeface="+mn-lt"/>
              </a:rPr>
              <a:t>	W</a:t>
            </a:r>
            <a:r>
              <a:rPr lang="en-US" sz="2800" dirty="0" smtClean="0">
                <a:latin typeface="+mn-lt"/>
              </a:rPr>
              <a:t>hat happened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Predictive (better)</a:t>
            </a:r>
          </a:p>
          <a:p>
            <a:r>
              <a:rPr lang="en-US" sz="2800" dirty="0">
                <a:latin typeface="+mn-lt"/>
              </a:rPr>
              <a:t>	</a:t>
            </a:r>
            <a:r>
              <a:rPr lang="en-US" sz="2800" dirty="0" smtClean="0">
                <a:latin typeface="+mn-lt"/>
              </a:rPr>
              <a:t>What will happen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Prescriptive (best)</a:t>
            </a:r>
          </a:p>
          <a:p>
            <a:r>
              <a:rPr lang="en-US" sz="2800" dirty="0">
                <a:latin typeface="+mn-lt"/>
              </a:rPr>
              <a:t>	</a:t>
            </a:r>
            <a:r>
              <a:rPr lang="en-US" sz="2800" dirty="0" smtClean="0">
                <a:latin typeface="+mn-lt"/>
              </a:rPr>
              <a:t>What action will produce the best outcome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What is machine </a:t>
              </a:r>
              <a:r>
                <a:rPr lang="en-US" sz="3600" dirty="0"/>
                <a:t>l</a:t>
              </a:r>
              <a:r>
                <a:rPr lang="en-US" sz="3600" dirty="0" smtClean="0"/>
                <a:t>earning</a:t>
              </a:r>
              <a:endParaRPr lang="en-US" sz="1400" dirty="0"/>
            </a:p>
          </p:txBody>
        </p:sp>
        <p:pic>
          <p:nvPicPr>
            <p:cNvPr id="7" name="Picture 6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8018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579665" y="1562100"/>
            <a:ext cx="7984671" cy="4229100"/>
            <a:chOff x="549729" y="1562100"/>
            <a:chExt cx="7984671" cy="4229100"/>
          </a:xfrm>
        </p:grpSpPr>
        <p:sp>
          <p:nvSpPr>
            <p:cNvPr id="4" name="Rectangle 3"/>
            <p:cNvSpPr/>
            <p:nvPr/>
          </p:nvSpPr>
          <p:spPr>
            <a:xfrm>
              <a:off x="549729" y="156210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Action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49729" y="318135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Action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49729" y="480060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Action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07871" y="2619375"/>
              <a:ext cx="2895600" cy="211455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Predictive Model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629400" y="156210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Result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6629400" y="318135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Result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629400" y="480060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Result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cxnSp>
          <p:nvCxnSpPr>
            <p:cNvPr id="12" name="Straight Arrow Connector 11"/>
            <p:cNvCxnSpPr>
              <a:stCxn id="4" idx="3"/>
            </p:cNvCxnSpPr>
            <p:nvPr/>
          </p:nvCxnSpPr>
          <p:spPr>
            <a:xfrm>
              <a:off x="2454729" y="2057400"/>
              <a:ext cx="653142" cy="561975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6" idx="3"/>
              <a:endCxn id="8" idx="1"/>
            </p:cNvCxnSpPr>
            <p:nvPr/>
          </p:nvCxnSpPr>
          <p:spPr>
            <a:xfrm>
              <a:off x="2454729" y="3676650"/>
              <a:ext cx="653142" cy="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7" idx="3"/>
            </p:cNvCxnSpPr>
            <p:nvPr/>
          </p:nvCxnSpPr>
          <p:spPr>
            <a:xfrm flipV="1">
              <a:off x="2454729" y="4733925"/>
              <a:ext cx="653142" cy="561975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8" idx="3"/>
              <a:endCxn id="10" idx="1"/>
            </p:cNvCxnSpPr>
            <p:nvPr/>
          </p:nvCxnSpPr>
          <p:spPr>
            <a:xfrm>
              <a:off x="6003471" y="3676650"/>
              <a:ext cx="625929" cy="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endCxn id="9" idx="1"/>
            </p:cNvCxnSpPr>
            <p:nvPr/>
          </p:nvCxnSpPr>
          <p:spPr>
            <a:xfrm flipV="1">
              <a:off x="6003471" y="2057400"/>
              <a:ext cx="625929" cy="561975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endCxn id="11" idx="1"/>
            </p:cNvCxnSpPr>
            <p:nvPr/>
          </p:nvCxnSpPr>
          <p:spPr>
            <a:xfrm>
              <a:off x="6003471" y="4733926"/>
              <a:ext cx="625929" cy="561974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9" name="Rectangle 18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Predictive </a:t>
              </a:r>
              <a:r>
                <a:rPr lang="en-US" sz="3600" dirty="0"/>
                <a:t>m</a:t>
              </a:r>
              <a:r>
                <a:rPr lang="en-US" sz="3600" dirty="0" smtClean="0"/>
                <a:t>odel</a:t>
              </a:r>
              <a:endParaRPr lang="en-US" sz="1400" dirty="0"/>
            </a:p>
          </p:txBody>
        </p:sp>
        <p:pic>
          <p:nvPicPr>
            <p:cNvPr id="21" name="Picture 20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21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79125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202136" y="4495800"/>
            <a:ext cx="2819400" cy="1981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3600" dirty="0" smtClean="0">
                <a:cs typeface="Arial" panose="020B0604020202020204" pitchFamily="34" charset="0"/>
              </a:rPr>
              <a:t>Best Result</a:t>
            </a:r>
            <a:endParaRPr lang="en-US" sz="3600" dirty="0">
              <a:cs typeface="Arial" panose="020B0604020202020204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590800" y="5295900"/>
            <a:ext cx="3592289" cy="0"/>
          </a:xfrm>
          <a:prstGeom prst="straightConnector1">
            <a:avLst/>
          </a:prstGeom>
          <a:ln w="1270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851707" y="5478766"/>
            <a:ext cx="1440587" cy="58477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Do This</a:t>
            </a:r>
            <a:endParaRPr lang="en-US" sz="3200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30" name="Rectangle 29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Prescriptive model</a:t>
              </a:r>
              <a:endParaRPr lang="en-US" sz="1400" dirty="0"/>
            </a:p>
          </p:txBody>
        </p:sp>
        <p:pic>
          <p:nvPicPr>
            <p:cNvPr id="31" name="Picture 30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2" name="Rectangle 31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579665" y="1562100"/>
            <a:ext cx="7984671" cy="4229100"/>
            <a:chOff x="549729" y="1562100"/>
            <a:chExt cx="7984671" cy="4229100"/>
          </a:xfrm>
        </p:grpSpPr>
        <p:sp>
          <p:nvSpPr>
            <p:cNvPr id="34" name="Rectangle 33"/>
            <p:cNvSpPr/>
            <p:nvPr/>
          </p:nvSpPr>
          <p:spPr>
            <a:xfrm>
              <a:off x="549729" y="156210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Action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49729" y="318135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Action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49729" y="480060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Action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107871" y="2619375"/>
              <a:ext cx="2895600" cy="211455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Predictive Model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6629400" y="156210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Result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6629400" y="318135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Result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6629400" y="4800600"/>
              <a:ext cx="1905000" cy="9906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dirty="0" smtClean="0">
                  <a:cs typeface="Arial" panose="020B0604020202020204" pitchFamily="34" charset="0"/>
                </a:rPr>
                <a:t>Result</a:t>
              </a:r>
              <a:endParaRPr lang="en-US" sz="4400" dirty="0">
                <a:cs typeface="Arial" panose="020B0604020202020204" pitchFamily="34" charset="0"/>
              </a:endParaRPr>
            </a:p>
          </p:txBody>
        </p:sp>
        <p:cxnSp>
          <p:nvCxnSpPr>
            <p:cNvPr id="41" name="Straight Arrow Connector 40"/>
            <p:cNvCxnSpPr>
              <a:stCxn id="34" idx="3"/>
            </p:cNvCxnSpPr>
            <p:nvPr/>
          </p:nvCxnSpPr>
          <p:spPr>
            <a:xfrm>
              <a:off x="2454729" y="2057400"/>
              <a:ext cx="653142" cy="561975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35" idx="3"/>
              <a:endCxn id="37" idx="1"/>
            </p:cNvCxnSpPr>
            <p:nvPr/>
          </p:nvCxnSpPr>
          <p:spPr>
            <a:xfrm>
              <a:off x="2454729" y="3676650"/>
              <a:ext cx="653142" cy="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6" idx="3"/>
            </p:cNvCxnSpPr>
            <p:nvPr/>
          </p:nvCxnSpPr>
          <p:spPr>
            <a:xfrm flipV="1">
              <a:off x="2454729" y="4733925"/>
              <a:ext cx="653142" cy="561975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>
              <a:stCxn id="37" idx="3"/>
              <a:endCxn id="39" idx="1"/>
            </p:cNvCxnSpPr>
            <p:nvPr/>
          </p:nvCxnSpPr>
          <p:spPr>
            <a:xfrm>
              <a:off x="6003471" y="3676650"/>
              <a:ext cx="625929" cy="0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endCxn id="38" idx="1"/>
            </p:cNvCxnSpPr>
            <p:nvPr/>
          </p:nvCxnSpPr>
          <p:spPr>
            <a:xfrm flipV="1">
              <a:off x="6003471" y="2057400"/>
              <a:ext cx="625929" cy="561975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endCxn id="40" idx="1"/>
            </p:cNvCxnSpPr>
            <p:nvPr/>
          </p:nvCxnSpPr>
          <p:spPr>
            <a:xfrm>
              <a:off x="6003471" y="4733926"/>
              <a:ext cx="625929" cy="561974"/>
            </a:xfrm>
            <a:prstGeom prst="straightConnector1">
              <a:avLst/>
            </a:prstGeom>
            <a:ln w="28575">
              <a:solidFill>
                <a:srgbClr val="FFC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95837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45920"/>
            <a:ext cx="5159041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Make data driven decisions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Adapt to change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Power scales with amount of data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Machine learning has many benefits</a:t>
              </a:r>
              <a:endParaRPr lang="en-US" sz="1400" dirty="0"/>
            </a:p>
          </p:txBody>
        </p:sp>
        <p:pic>
          <p:nvPicPr>
            <p:cNvPr id="7" name="Picture 6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849287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1" y="1645920"/>
            <a:ext cx="8229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+mn-lt"/>
              </a:rPr>
              <a:t>Data Challenges - accessible, usable</a:t>
            </a:r>
            <a:endParaRPr lang="en-US" sz="2800" dirty="0">
              <a:latin typeface="+mn-lt"/>
            </a:endParaRP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Resource Challenges - people, tools, time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Cultural Challenges - information is valuable,</a:t>
            </a:r>
          </a:p>
          <a:p>
            <a:r>
              <a:rPr lang="en-US" sz="2800" dirty="0" smtClean="0">
                <a:latin typeface="+mn-lt"/>
              </a:rPr>
              <a:t>		</a:t>
            </a:r>
            <a:r>
              <a:rPr lang="en-US" sz="2800" dirty="0">
                <a:latin typeface="+mn-lt"/>
              </a:rPr>
              <a:t>		</a:t>
            </a:r>
            <a:r>
              <a:rPr lang="en-US" sz="2800" dirty="0" smtClean="0">
                <a:latin typeface="+mn-lt"/>
              </a:rPr>
              <a:t>algorithms are useful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… but can be difficult to implement</a:t>
              </a:r>
              <a:endParaRPr lang="en-US" sz="1400" dirty="0"/>
            </a:p>
          </p:txBody>
        </p:sp>
        <p:pic>
          <p:nvPicPr>
            <p:cNvPr id="8" name="Picture 7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918583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Machine learning creates a big impact</a:t>
              </a:r>
              <a:endParaRPr lang="en-US" sz="1400" dirty="0"/>
            </a:p>
          </p:txBody>
        </p:sp>
        <p:pic>
          <p:nvPicPr>
            <p:cNvPr id="7" name="Picture 6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645597"/>
              </p:ext>
            </p:extLst>
          </p:nvPr>
        </p:nvGraphicFramePr>
        <p:xfrm>
          <a:off x="457200" y="1645920"/>
          <a:ext cx="4419600" cy="376428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3048000"/>
                <a:gridCol w="1371600"/>
              </a:tblGrid>
              <a:tr h="9093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Model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Metric</a:t>
                      </a:r>
                      <a:endParaRPr lang="en-US" sz="2800" dirty="0"/>
                    </a:p>
                  </a:txBody>
                  <a:tcPr/>
                </a:tc>
              </a:tr>
              <a:tr h="9093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New Algorithm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.367</a:t>
                      </a:r>
                      <a:endParaRPr lang="en-US" sz="2800" dirty="0"/>
                    </a:p>
                  </a:txBody>
                  <a:tcPr/>
                </a:tc>
              </a:tr>
              <a:tr h="9093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Old Algorithm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.350</a:t>
                      </a:r>
                      <a:endParaRPr lang="en-US" sz="2800" dirty="0"/>
                    </a:p>
                  </a:txBody>
                  <a:tcPr/>
                </a:tc>
              </a:tr>
              <a:tr h="103618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Old</a:t>
                      </a:r>
                      <a:r>
                        <a:rPr lang="en-US" sz="2800" baseline="0" dirty="0" smtClean="0"/>
                        <a:t> without most important variable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.339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756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Machine </a:t>
              </a:r>
              <a:r>
                <a:rPr lang="en-US" sz="3600" dirty="0" smtClean="0"/>
                <a:t>learning </a:t>
              </a:r>
              <a:r>
                <a:rPr lang="en-US" sz="3600" dirty="0"/>
                <a:t>creates a big impact</a:t>
              </a:r>
              <a:endParaRPr lang="en-US" sz="1400" dirty="0"/>
            </a:p>
          </p:txBody>
        </p:sp>
        <p:pic>
          <p:nvPicPr>
            <p:cNvPr id="7" name="Picture 6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681726"/>
              </p:ext>
            </p:extLst>
          </p:nvPr>
        </p:nvGraphicFramePr>
        <p:xfrm>
          <a:off x="457200" y="1645920"/>
          <a:ext cx="4419600" cy="3764280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3048000"/>
                <a:gridCol w="1371600"/>
              </a:tblGrid>
              <a:tr h="9093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Model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Metric</a:t>
                      </a:r>
                      <a:endParaRPr lang="en-US" sz="2800" dirty="0"/>
                    </a:p>
                  </a:txBody>
                  <a:tcPr/>
                </a:tc>
              </a:tr>
              <a:tr h="9093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New Algorithm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.367</a:t>
                      </a:r>
                      <a:endParaRPr lang="en-US" sz="2800" dirty="0"/>
                    </a:p>
                  </a:txBody>
                  <a:tcPr/>
                </a:tc>
              </a:tr>
              <a:tr h="90936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Old Algorithm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.350</a:t>
                      </a:r>
                      <a:endParaRPr lang="en-US" sz="2800" dirty="0"/>
                    </a:p>
                  </a:txBody>
                  <a:tcPr/>
                </a:tc>
              </a:tr>
              <a:tr h="1036188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Old</a:t>
                      </a:r>
                      <a:r>
                        <a:rPr lang="en-US" sz="2800" baseline="0" dirty="0" smtClean="0"/>
                        <a:t> without most important variable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.339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105400" y="1645920"/>
            <a:ext cx="3543300" cy="317009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  <a:latin typeface="+mn-lt"/>
              </a:rPr>
              <a:t>Improvement comparable to including the most important variable</a:t>
            </a:r>
          </a:p>
        </p:txBody>
      </p:sp>
    </p:spTree>
    <p:extLst>
      <p:ext uri="{BB962C8B-B14F-4D97-AF65-F5344CB8AC3E}">
        <p14:creationId xmlns:p14="http://schemas.microsoft.com/office/powerpoint/2010/main" val="1418901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45920"/>
            <a:ext cx="613700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Better algorithms take more time</a:t>
            </a: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>
                <a:latin typeface="+mn-lt"/>
              </a:rPr>
              <a:t>	</a:t>
            </a:r>
            <a:r>
              <a:rPr lang="en-US" sz="2800" dirty="0" smtClean="0">
                <a:latin typeface="+mn-lt"/>
              </a:rPr>
              <a:t>GLM         Random Forest         GBM</a:t>
            </a:r>
          </a:p>
          <a:p>
            <a:r>
              <a:rPr lang="en-US" sz="2800" dirty="0" smtClean="0">
                <a:latin typeface="+mn-lt"/>
              </a:rPr>
              <a:t>	</a:t>
            </a:r>
          </a:p>
          <a:p>
            <a:r>
              <a:rPr lang="en-US" sz="2800" dirty="0">
                <a:latin typeface="+mn-lt"/>
              </a:rPr>
              <a:t>	</a:t>
            </a:r>
            <a:r>
              <a:rPr lang="en-US" sz="2800" dirty="0" smtClean="0">
                <a:latin typeface="+mn-lt"/>
              </a:rPr>
              <a:t>K-Means         Topological Methods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More data takes more time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Machine learning is a process</a:t>
            </a:r>
            <a:endParaRPr lang="en-US" sz="2800" dirty="0">
              <a:latin typeface="+mn-lt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2286000" y="2495659"/>
            <a:ext cx="489204" cy="48463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153406" y="2495659"/>
            <a:ext cx="489204" cy="48463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2878291" y="3337560"/>
            <a:ext cx="489204" cy="484632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Machine learning is hard</a:t>
              </a:r>
              <a:endParaRPr lang="en-US" sz="1400" dirty="0"/>
            </a:p>
          </p:txBody>
        </p:sp>
        <p:pic>
          <p:nvPicPr>
            <p:cNvPr id="10" name="Picture 9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151329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790267403"/>
              </p:ext>
            </p:extLst>
          </p:nvPr>
        </p:nvGraphicFramePr>
        <p:xfrm>
          <a:off x="533400" y="1426464"/>
          <a:ext cx="8077200" cy="591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Oval 9"/>
          <p:cNvSpPr/>
          <p:nvPr/>
        </p:nvSpPr>
        <p:spPr>
          <a:xfrm>
            <a:off x="3474720" y="3048000"/>
            <a:ext cx="2194560" cy="2194560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sz="2800" dirty="0" smtClean="0"/>
              <a:t>Model</a:t>
            </a:r>
          </a:p>
          <a:p>
            <a:pPr algn="ctr"/>
            <a:r>
              <a:rPr lang="en-US" sz="2800" dirty="0" smtClean="0"/>
              <a:t>Development</a:t>
            </a:r>
          </a:p>
          <a:p>
            <a:pPr algn="ctr"/>
            <a:r>
              <a:rPr lang="en-US" sz="2800" dirty="0" smtClean="0"/>
              <a:t>Cycle</a:t>
            </a:r>
            <a:endParaRPr lang="en-US" sz="2800" dirty="0"/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Machine learning is iterative</a:t>
              </a:r>
              <a:endParaRPr lang="en-US" sz="1400" dirty="0"/>
            </a:p>
          </p:txBody>
        </p:sp>
        <p:pic>
          <p:nvPicPr>
            <p:cNvPr id="8" name="Picture 7" descr="all_grad_hor_rgb_pos.gif"/>
            <p:cNvPicPr>
              <a:picLocks noChangeAspect="1"/>
            </p:cNvPicPr>
            <p:nvPr/>
          </p:nvPicPr>
          <p:blipFill>
            <a:blip r:embed="rId8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71015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inus 7"/>
          <p:cNvSpPr/>
          <p:nvPr/>
        </p:nvSpPr>
        <p:spPr>
          <a:xfrm>
            <a:off x="195942" y="2362199"/>
            <a:ext cx="5823858" cy="914400"/>
          </a:xfrm>
          <a:prstGeom prst="mathMinus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827314" y="1604473"/>
            <a:ext cx="7282542" cy="2389688"/>
            <a:chOff x="827314" y="1735530"/>
            <a:chExt cx="7282542" cy="2389688"/>
          </a:xfrm>
        </p:grpSpPr>
        <p:sp>
          <p:nvSpPr>
            <p:cNvPr id="5" name="TextBox 4"/>
            <p:cNvSpPr txBox="1"/>
            <p:nvPr/>
          </p:nvSpPr>
          <p:spPr>
            <a:xfrm>
              <a:off x="827314" y="1735530"/>
              <a:ext cx="108857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+mn-lt"/>
                </a:rPr>
                <a:t>Data Size</a:t>
              </a:r>
              <a:endParaRPr lang="en-US" sz="3200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102428" y="1735530"/>
              <a:ext cx="22860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+mn-lt"/>
                </a:rPr>
                <a:t>Model Complexity</a:t>
              </a:r>
              <a:endParaRPr lang="en-US" sz="3200" dirty="0">
                <a:latin typeface="+mn-lt"/>
              </a:endParaRPr>
            </a:p>
          </p:txBody>
        </p:sp>
        <p:sp>
          <p:nvSpPr>
            <p:cNvPr id="6" name="Equal 5"/>
            <p:cNvSpPr/>
            <p:nvPr/>
          </p:nvSpPr>
          <p:spPr>
            <a:xfrm>
              <a:off x="5410200" y="2493256"/>
              <a:ext cx="914400" cy="914400"/>
            </a:xfrm>
            <a:prstGeom prst="mathEqual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368143" y="2411847"/>
              <a:ext cx="1741713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+mn-lt"/>
                </a:rPr>
                <a:t>Iteration Time</a:t>
              </a:r>
            </a:p>
          </p:txBody>
        </p:sp>
        <p:sp>
          <p:nvSpPr>
            <p:cNvPr id="10" name="Multiply 9"/>
            <p:cNvSpPr/>
            <p:nvPr/>
          </p:nvSpPr>
          <p:spPr>
            <a:xfrm>
              <a:off x="2068286" y="1816939"/>
              <a:ext cx="914400" cy="914400"/>
            </a:xfrm>
            <a:prstGeom prst="mathMultiply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524000" y="3048000"/>
              <a:ext cx="250371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+mn-lt"/>
                </a:rPr>
                <a:t>Computation Speed</a:t>
              </a:r>
              <a:endParaRPr lang="en-US" sz="3200" dirty="0">
                <a:latin typeface="+mn-lt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838200" y="4495800"/>
            <a:ext cx="7434941" cy="1569660"/>
            <a:chOff x="827314" y="4325779"/>
            <a:chExt cx="7434941" cy="1569660"/>
          </a:xfrm>
        </p:grpSpPr>
        <p:sp>
          <p:nvSpPr>
            <p:cNvPr id="13" name="TextBox 12"/>
            <p:cNvSpPr txBox="1"/>
            <p:nvPr/>
          </p:nvSpPr>
          <p:spPr>
            <a:xfrm>
              <a:off x="827314" y="4572000"/>
              <a:ext cx="1687286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+mn-lt"/>
                </a:rPr>
                <a:t>Iteration Time</a:t>
              </a:r>
            </a:p>
          </p:txBody>
        </p:sp>
        <p:sp>
          <p:nvSpPr>
            <p:cNvPr id="14" name="Multiply 13"/>
            <p:cNvSpPr/>
            <p:nvPr/>
          </p:nvSpPr>
          <p:spPr>
            <a:xfrm>
              <a:off x="2514600" y="4653409"/>
              <a:ext cx="914400" cy="914400"/>
            </a:xfrm>
            <a:prstGeom prst="mathMultiply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450771" y="4572000"/>
              <a:ext cx="22860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+mn-lt"/>
                </a:rPr>
                <a:t># of Iterations</a:t>
              </a:r>
              <a:endParaRPr lang="en-US" sz="3200" dirty="0">
                <a:latin typeface="+mn-lt"/>
              </a:endParaRPr>
            </a:p>
          </p:txBody>
        </p:sp>
        <p:sp>
          <p:nvSpPr>
            <p:cNvPr id="16" name="Equal 15"/>
            <p:cNvSpPr/>
            <p:nvPr/>
          </p:nvSpPr>
          <p:spPr>
            <a:xfrm>
              <a:off x="5410200" y="4653409"/>
              <a:ext cx="914400" cy="914400"/>
            </a:xfrm>
            <a:prstGeom prst="mathEqual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520542" y="4325779"/>
              <a:ext cx="174171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>
                  <a:latin typeface="+mn-lt"/>
                </a:rPr>
                <a:t>Data Scientist Time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0" name="Rectangle 19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Data scientist </a:t>
              </a:r>
              <a:r>
                <a:rPr lang="en-US" sz="3600" dirty="0"/>
                <a:t>t</a:t>
              </a:r>
              <a:r>
                <a:rPr lang="en-US" sz="3600" dirty="0" smtClean="0"/>
                <a:t>ime</a:t>
              </a:r>
              <a:endParaRPr lang="en-US" sz="1400" dirty="0"/>
            </a:p>
          </p:txBody>
        </p:sp>
        <p:pic>
          <p:nvPicPr>
            <p:cNvPr id="21" name="Picture 20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21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834582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0" name="Rectangle 19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Introduction to Skytree</a:t>
              </a:r>
              <a:endParaRPr lang="en-US" sz="1400" dirty="0"/>
            </a:p>
          </p:txBody>
        </p:sp>
        <p:pic>
          <p:nvPicPr>
            <p:cNvPr id="21" name="Picture 20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21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  <p:pic>
        <p:nvPicPr>
          <p:cNvPr id="16" name="Picture 15" descr="tmlc-logo1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23" y="1524000"/>
            <a:ext cx="9144000" cy="23244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7528" y="4038600"/>
            <a:ext cx="6807272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/>
              <a:t>Since 2012</a:t>
            </a:r>
          </a:p>
          <a:p>
            <a:pPr algn="ctr"/>
            <a:endParaRPr lang="en-US" sz="3200"/>
          </a:p>
          <a:p>
            <a:pPr algn="ctr"/>
            <a:r>
              <a:rPr lang="en-US" sz="3200"/>
              <a:t>Leading Platform for ML on Big Data </a:t>
            </a:r>
          </a:p>
        </p:txBody>
      </p:sp>
    </p:spTree>
    <p:extLst>
      <p:ext uri="{BB962C8B-B14F-4D97-AF65-F5344CB8AC3E}">
        <p14:creationId xmlns:p14="http://schemas.microsoft.com/office/powerpoint/2010/main" val="2563337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45920"/>
            <a:ext cx="471315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n-lt"/>
                <a:sym typeface="Wingdings"/>
              </a:rPr>
              <a:t></a:t>
            </a:r>
            <a:r>
              <a:rPr lang="en-US" sz="2800" dirty="0" smtClean="0">
                <a:latin typeface="+mn-lt"/>
                <a:sym typeface="Wingdings"/>
              </a:rPr>
              <a:t> </a:t>
            </a:r>
            <a:r>
              <a:rPr lang="en-US" sz="2800" dirty="0" smtClean="0">
                <a:latin typeface="+mn-lt"/>
              </a:rPr>
              <a:t>Avoid </a:t>
            </a:r>
            <a:r>
              <a:rPr lang="en-US" sz="2800" dirty="0">
                <a:latin typeface="+mn-lt"/>
              </a:rPr>
              <a:t>hard / large </a:t>
            </a:r>
            <a:r>
              <a:rPr lang="en-US" sz="2800" dirty="0" smtClean="0">
                <a:latin typeface="+mn-lt"/>
              </a:rPr>
              <a:t>problems</a:t>
            </a:r>
            <a:endParaRPr lang="en-US" sz="2800" dirty="0">
              <a:latin typeface="+mn-lt"/>
            </a:endParaRP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>
                <a:solidFill>
                  <a:srgbClr val="FF0000"/>
                </a:solidFill>
                <a:latin typeface="+mn-lt"/>
                <a:sym typeface="Wingdings"/>
              </a:rPr>
              <a:t></a:t>
            </a:r>
            <a:r>
              <a:rPr lang="en-US" sz="2800" dirty="0" smtClean="0">
                <a:latin typeface="+mn-lt"/>
                <a:sym typeface="Wingdings"/>
              </a:rPr>
              <a:t> </a:t>
            </a:r>
            <a:r>
              <a:rPr lang="en-US" sz="2800" dirty="0" smtClean="0">
                <a:latin typeface="+mn-lt"/>
              </a:rPr>
              <a:t>Reduce data size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solidFill>
                  <a:srgbClr val="FF0000"/>
                </a:solidFill>
                <a:latin typeface="+mn-lt"/>
                <a:sym typeface="Wingdings"/>
              </a:rPr>
              <a:t></a:t>
            </a:r>
            <a:r>
              <a:rPr lang="en-US" sz="2800" dirty="0" smtClean="0">
                <a:latin typeface="+mn-lt"/>
                <a:sym typeface="Wingdings"/>
              </a:rPr>
              <a:t> </a:t>
            </a:r>
            <a:r>
              <a:rPr lang="en-US" sz="2800" dirty="0" smtClean="0">
                <a:latin typeface="+mn-lt"/>
              </a:rPr>
              <a:t>Reduce model complexity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solidFill>
                  <a:srgbClr val="FF0000"/>
                </a:solidFill>
                <a:latin typeface="+mn-lt"/>
                <a:sym typeface="Wingdings"/>
              </a:rPr>
              <a:t></a:t>
            </a:r>
            <a:r>
              <a:rPr lang="en-US" sz="2800" dirty="0" smtClean="0">
                <a:latin typeface="+mn-lt"/>
                <a:sym typeface="Wingdings"/>
              </a:rPr>
              <a:t> </a:t>
            </a:r>
            <a:r>
              <a:rPr lang="en-US" sz="2800" dirty="0" smtClean="0">
                <a:latin typeface="+mn-lt"/>
              </a:rPr>
              <a:t>Reduce # of iterations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solidFill>
                  <a:srgbClr val="92D050"/>
                </a:solidFill>
                <a:latin typeface="+mn-lt"/>
                <a:sym typeface="Wingdings"/>
              </a:rPr>
              <a:t></a:t>
            </a:r>
            <a:r>
              <a:rPr lang="en-US" sz="2800" dirty="0">
                <a:latin typeface="+mn-lt"/>
                <a:sym typeface="Wingdings"/>
              </a:rPr>
              <a:t> </a:t>
            </a:r>
            <a:r>
              <a:rPr lang="en-US" sz="2800" dirty="0" smtClean="0">
                <a:latin typeface="+mn-lt"/>
              </a:rPr>
              <a:t>Increase computation speed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Reducing time requires </a:t>
              </a:r>
              <a:r>
                <a:rPr lang="en-US" sz="3600" dirty="0"/>
                <a:t>t</a:t>
              </a:r>
              <a:r>
                <a:rPr lang="en-US" sz="3600" dirty="0" smtClean="0"/>
                <a:t>radeoffs</a:t>
              </a:r>
              <a:endParaRPr lang="en-US" sz="1400" dirty="0"/>
            </a:p>
          </p:txBody>
        </p:sp>
        <p:pic>
          <p:nvPicPr>
            <p:cNvPr id="8" name="Picture 7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99573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45920"/>
            <a:ext cx="471315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+mn-lt"/>
                <a:sym typeface="Wingdings"/>
              </a:rPr>
              <a:t></a:t>
            </a:r>
            <a:r>
              <a:rPr lang="en-US" sz="2800" dirty="0" smtClean="0">
                <a:latin typeface="+mn-lt"/>
                <a:sym typeface="Wingdings"/>
              </a:rPr>
              <a:t> </a:t>
            </a:r>
            <a:r>
              <a:rPr lang="en-US" sz="2800" dirty="0" smtClean="0">
                <a:latin typeface="+mn-lt"/>
              </a:rPr>
              <a:t>Avoid </a:t>
            </a:r>
            <a:r>
              <a:rPr lang="en-US" sz="2800" dirty="0">
                <a:latin typeface="+mn-lt"/>
              </a:rPr>
              <a:t>hard / large </a:t>
            </a:r>
            <a:r>
              <a:rPr lang="en-US" sz="2800" dirty="0" smtClean="0">
                <a:latin typeface="+mn-lt"/>
              </a:rPr>
              <a:t>problems</a:t>
            </a:r>
            <a:endParaRPr lang="en-US" sz="2800" dirty="0">
              <a:latin typeface="+mn-lt"/>
            </a:endParaRP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>
                <a:solidFill>
                  <a:srgbClr val="FF0000"/>
                </a:solidFill>
                <a:latin typeface="+mn-lt"/>
                <a:sym typeface="Wingdings"/>
              </a:rPr>
              <a:t></a:t>
            </a:r>
            <a:r>
              <a:rPr lang="en-US" sz="2800" dirty="0" smtClean="0">
                <a:latin typeface="+mn-lt"/>
                <a:sym typeface="Wingdings"/>
              </a:rPr>
              <a:t> </a:t>
            </a:r>
            <a:r>
              <a:rPr lang="en-US" sz="2800" dirty="0" smtClean="0">
                <a:latin typeface="+mn-lt"/>
              </a:rPr>
              <a:t>Reduce data size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solidFill>
                  <a:srgbClr val="FF0000"/>
                </a:solidFill>
                <a:latin typeface="+mn-lt"/>
                <a:sym typeface="Wingdings"/>
              </a:rPr>
              <a:t></a:t>
            </a:r>
            <a:r>
              <a:rPr lang="en-US" sz="2800" dirty="0" smtClean="0">
                <a:latin typeface="+mn-lt"/>
                <a:sym typeface="Wingdings"/>
              </a:rPr>
              <a:t> </a:t>
            </a:r>
            <a:r>
              <a:rPr lang="en-US" sz="2800" dirty="0" smtClean="0">
                <a:latin typeface="+mn-lt"/>
              </a:rPr>
              <a:t>Reduce model complexity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solidFill>
                  <a:srgbClr val="FF0000"/>
                </a:solidFill>
                <a:latin typeface="+mn-lt"/>
                <a:sym typeface="Wingdings"/>
              </a:rPr>
              <a:t></a:t>
            </a:r>
            <a:r>
              <a:rPr lang="en-US" sz="2800" dirty="0" smtClean="0">
                <a:latin typeface="+mn-lt"/>
                <a:sym typeface="Wingdings"/>
              </a:rPr>
              <a:t> </a:t>
            </a:r>
            <a:r>
              <a:rPr lang="en-US" sz="2800" dirty="0" smtClean="0">
                <a:latin typeface="+mn-lt"/>
              </a:rPr>
              <a:t>Reduce # of iterations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solidFill>
                  <a:srgbClr val="92D050"/>
                </a:solidFill>
                <a:latin typeface="+mn-lt"/>
                <a:sym typeface="Wingdings"/>
              </a:rPr>
              <a:t></a:t>
            </a:r>
            <a:r>
              <a:rPr lang="en-US" sz="2800" dirty="0">
                <a:latin typeface="+mn-lt"/>
                <a:sym typeface="Wingdings"/>
              </a:rPr>
              <a:t> </a:t>
            </a:r>
            <a:r>
              <a:rPr lang="en-US" sz="2800" dirty="0" smtClean="0">
                <a:latin typeface="+mn-lt"/>
              </a:rPr>
              <a:t>Increase computation speed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Reducing time requires tradeoffs</a:t>
              </a:r>
              <a:endParaRPr lang="en-US" sz="1400" dirty="0"/>
            </a:p>
          </p:txBody>
        </p:sp>
        <p:pic>
          <p:nvPicPr>
            <p:cNvPr id="8" name="Picture 7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5334000" y="1645920"/>
            <a:ext cx="3352800" cy="3785652"/>
          </a:xfrm>
          <a:prstGeom prst="rect">
            <a:avLst/>
          </a:prstGeom>
          <a:solidFill>
            <a:srgbClr val="FFC000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chemeClr val="bg1"/>
                </a:solidFill>
                <a:latin typeface="+mn-lt"/>
              </a:rPr>
              <a:t>Machine Learning on Hadoop</a:t>
            </a:r>
            <a:endParaRPr lang="en-US" sz="60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4403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45920"/>
            <a:ext cx="6545382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  <a:sym typeface="Wingdings"/>
              </a:rPr>
              <a:t>Challenges exist</a:t>
            </a:r>
          </a:p>
          <a:p>
            <a:r>
              <a:rPr lang="en-US" sz="2800" dirty="0" smtClean="0">
                <a:latin typeface="+mn-lt"/>
                <a:sym typeface="Wingdings"/>
              </a:rPr>
              <a:t>	Algorithms don’t parallelize easily</a:t>
            </a:r>
            <a:endParaRPr lang="en-US" sz="2800" dirty="0">
              <a:solidFill>
                <a:srgbClr val="FF0000"/>
              </a:solidFill>
              <a:latin typeface="+mn-lt"/>
              <a:sym typeface="Wingdings"/>
            </a:endParaRPr>
          </a:p>
          <a:p>
            <a:r>
              <a:rPr lang="en-US" sz="2800" dirty="0" smtClean="0">
                <a:latin typeface="+mn-lt"/>
                <a:sym typeface="Wingdings"/>
              </a:rPr>
              <a:t>	More than just model training</a:t>
            </a:r>
          </a:p>
          <a:p>
            <a:endParaRPr lang="en-US" sz="2800" dirty="0" smtClean="0">
              <a:latin typeface="+mn-lt"/>
              <a:sym typeface="Wingdings"/>
            </a:endParaRPr>
          </a:p>
          <a:p>
            <a:r>
              <a:rPr lang="en-US" sz="2800" dirty="0" smtClean="0">
                <a:latin typeface="+mn-lt"/>
                <a:sym typeface="Wingdings"/>
              </a:rPr>
              <a:t>Options</a:t>
            </a:r>
          </a:p>
          <a:p>
            <a:r>
              <a:rPr lang="en-US" sz="2800" dirty="0" smtClean="0">
                <a:latin typeface="+mn-lt"/>
                <a:sym typeface="Wingdings"/>
              </a:rPr>
              <a:t>	Build </a:t>
            </a:r>
            <a:r>
              <a:rPr lang="en-US" sz="2800" dirty="0">
                <a:latin typeface="+mn-lt"/>
                <a:sym typeface="Wingdings"/>
              </a:rPr>
              <a:t>your </a:t>
            </a:r>
            <a:r>
              <a:rPr lang="en-US" sz="2800" dirty="0" smtClean="0">
                <a:latin typeface="+mn-lt"/>
                <a:sym typeface="Wingdings"/>
              </a:rPr>
              <a:t>own</a:t>
            </a:r>
            <a:endParaRPr lang="en-US" sz="2800" dirty="0">
              <a:latin typeface="+mn-lt"/>
              <a:sym typeface="Wingdings"/>
            </a:endParaRPr>
          </a:p>
          <a:p>
            <a:r>
              <a:rPr lang="en-US" sz="2800" dirty="0">
                <a:latin typeface="+mn-lt"/>
                <a:sym typeface="Wingdings"/>
              </a:rPr>
              <a:t>	</a:t>
            </a:r>
            <a:r>
              <a:rPr lang="en-US" sz="2800" dirty="0" smtClean="0">
                <a:latin typeface="+mn-lt"/>
                <a:sym typeface="Wingdings"/>
              </a:rPr>
              <a:t>	Exactly </a:t>
            </a:r>
            <a:r>
              <a:rPr lang="en-US" sz="2800" dirty="0">
                <a:latin typeface="+mn-lt"/>
                <a:sym typeface="Wingdings"/>
              </a:rPr>
              <a:t>what you want, </a:t>
            </a:r>
            <a:r>
              <a:rPr lang="en-US" sz="2800" dirty="0" smtClean="0">
                <a:latin typeface="+mn-lt"/>
                <a:sym typeface="Wingdings"/>
              </a:rPr>
              <a:t>maybe</a:t>
            </a:r>
            <a:endParaRPr lang="en-US" sz="2800" dirty="0">
              <a:latin typeface="+mn-lt"/>
              <a:sym typeface="Wingdings"/>
            </a:endParaRPr>
          </a:p>
          <a:p>
            <a:r>
              <a:rPr lang="en-US" sz="2800" dirty="0">
                <a:latin typeface="+mn-lt"/>
                <a:sym typeface="Wingdings"/>
              </a:rPr>
              <a:t>	</a:t>
            </a:r>
            <a:r>
              <a:rPr lang="en-US" sz="2800" dirty="0" smtClean="0">
                <a:latin typeface="+mn-lt"/>
                <a:sym typeface="Wingdings"/>
              </a:rPr>
              <a:t>	Really hard</a:t>
            </a:r>
            <a:endParaRPr lang="en-US" sz="2800" dirty="0">
              <a:latin typeface="+mn-lt"/>
              <a:sym typeface="Wingdings"/>
            </a:endParaRPr>
          </a:p>
          <a:p>
            <a:r>
              <a:rPr lang="en-US" sz="2800" dirty="0">
                <a:latin typeface="+mn-lt"/>
                <a:sym typeface="Wingdings"/>
              </a:rPr>
              <a:t>	</a:t>
            </a:r>
            <a:r>
              <a:rPr lang="en-US" sz="2800" dirty="0" smtClean="0">
                <a:latin typeface="+mn-lt"/>
                <a:sym typeface="Wingdings"/>
              </a:rPr>
              <a:t>	Large </a:t>
            </a:r>
            <a:r>
              <a:rPr lang="en-US" sz="2800" dirty="0">
                <a:latin typeface="+mn-lt"/>
                <a:sym typeface="Wingdings"/>
              </a:rPr>
              <a:t>opportunity cost</a:t>
            </a:r>
          </a:p>
          <a:p>
            <a:r>
              <a:rPr lang="en-US" sz="2800" dirty="0" smtClean="0">
                <a:latin typeface="+mn-lt"/>
                <a:sym typeface="Wingdings"/>
              </a:rPr>
              <a:t>	Vended solution</a:t>
            </a:r>
            <a:endParaRPr lang="en-US" sz="2800" dirty="0">
              <a:latin typeface="+mn-lt"/>
              <a:sym typeface="Wingdings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Rectangle 5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Is ML on Hadoop right for you</a:t>
              </a:r>
              <a:endParaRPr lang="en-US" sz="1400" dirty="0"/>
            </a:p>
          </p:txBody>
        </p:sp>
        <p:pic>
          <p:nvPicPr>
            <p:cNvPr id="7" name="Picture 6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65105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45920"/>
            <a:ext cx="744626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  <a:sym typeface="Wingdings"/>
              </a:rPr>
              <a:t>Bring ML to data</a:t>
            </a:r>
          </a:p>
          <a:p>
            <a:endParaRPr lang="en-US" sz="2800" dirty="0">
              <a:latin typeface="+mn-lt"/>
              <a:sym typeface="Wingdings"/>
            </a:endParaRPr>
          </a:p>
          <a:p>
            <a:r>
              <a:rPr lang="en-US" sz="2800" dirty="0" smtClean="0">
                <a:latin typeface="+mn-lt"/>
                <a:sym typeface="Wingdings"/>
              </a:rPr>
              <a:t>Scalable ML environment</a:t>
            </a:r>
          </a:p>
          <a:p>
            <a:endParaRPr lang="en-US" sz="2800" dirty="0">
              <a:latin typeface="+mn-lt"/>
              <a:sym typeface="Wingdings"/>
            </a:endParaRPr>
          </a:p>
          <a:p>
            <a:r>
              <a:rPr lang="en-US" sz="2800" dirty="0" smtClean="0">
                <a:latin typeface="+mn-lt"/>
                <a:sym typeface="Wingdings"/>
              </a:rPr>
              <a:t>Improve existing solutions</a:t>
            </a:r>
          </a:p>
          <a:p>
            <a:endParaRPr lang="en-US" sz="2800" dirty="0">
              <a:latin typeface="+mn-lt"/>
              <a:sym typeface="Wingdings"/>
            </a:endParaRPr>
          </a:p>
          <a:p>
            <a:r>
              <a:rPr lang="en-US" sz="2800" dirty="0" smtClean="0">
                <a:latin typeface="+mn-lt"/>
                <a:sym typeface="Wingdings"/>
              </a:rPr>
              <a:t>Tackle new projects</a:t>
            </a:r>
          </a:p>
          <a:p>
            <a:endParaRPr lang="en-US" sz="2800" dirty="0">
              <a:latin typeface="+mn-lt"/>
              <a:sym typeface="Wingdings"/>
            </a:endParaRPr>
          </a:p>
          <a:p>
            <a:r>
              <a:rPr lang="en-US" sz="2800" dirty="0" smtClean="0">
                <a:latin typeface="+mn-lt"/>
                <a:sym typeface="Wingdings"/>
              </a:rPr>
              <a:t>Data scientists have more time to solve problems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ML on Hadoop is right for Allstate</a:t>
              </a:r>
              <a:endParaRPr lang="en-US" sz="1400" dirty="0"/>
            </a:p>
          </p:txBody>
        </p:sp>
        <p:pic>
          <p:nvPicPr>
            <p:cNvPr id="8" name="Picture 7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24107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ML on Hadoop is right for </a:t>
              </a:r>
              <a:r>
                <a:rPr lang="en-US" sz="3600" dirty="0" smtClean="0"/>
                <a:t>Allstate</a:t>
              </a:r>
              <a:endParaRPr lang="en-US" sz="1600" dirty="0"/>
            </a:p>
          </p:txBody>
        </p:sp>
        <p:pic>
          <p:nvPicPr>
            <p:cNvPr id="8" name="Picture 7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656458" y="2667000"/>
            <a:ext cx="5831083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dirty="0" smtClean="0">
                <a:latin typeface="+mn-lt"/>
              </a:rPr>
              <a:t>Good for the Business</a:t>
            </a:r>
          </a:p>
          <a:p>
            <a:pPr algn="ctr"/>
            <a:endParaRPr lang="en-US" sz="4400" dirty="0" smtClean="0">
              <a:latin typeface="+mn-lt"/>
            </a:endParaRPr>
          </a:p>
          <a:p>
            <a:pPr algn="ctr"/>
            <a:r>
              <a:rPr lang="en-US" sz="4400" dirty="0" smtClean="0">
                <a:latin typeface="+mn-lt"/>
              </a:rPr>
              <a:t>Good for Data Scientists</a:t>
            </a:r>
            <a:endParaRPr lang="en-US" sz="4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25960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Questions</a:t>
              </a:r>
              <a:endParaRPr lang="en-US" sz="1600" dirty="0"/>
            </a:p>
          </p:txBody>
        </p:sp>
        <p:pic>
          <p:nvPicPr>
            <p:cNvPr id="8" name="Picture 7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28993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52400" y="1600200"/>
            <a:ext cx="5715000" cy="2749345"/>
            <a:chOff x="228600" y="1735530"/>
            <a:chExt cx="5715000" cy="2749345"/>
          </a:xfrm>
        </p:grpSpPr>
        <p:sp>
          <p:nvSpPr>
            <p:cNvPr id="5" name="TextBox 4"/>
            <p:cNvSpPr txBox="1"/>
            <p:nvPr/>
          </p:nvSpPr>
          <p:spPr>
            <a:xfrm>
              <a:off x="827314" y="1735530"/>
              <a:ext cx="108857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+mn-lt"/>
                </a:rPr>
                <a:t>Data Size</a:t>
              </a:r>
              <a:endParaRPr lang="en-US" sz="3200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8600" y="3407657"/>
              <a:ext cx="22860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+mn-lt"/>
                </a:rPr>
                <a:t>Model Complexity</a:t>
              </a:r>
              <a:endParaRPr lang="en-US" sz="3200" dirty="0">
                <a:latin typeface="+mn-lt"/>
              </a:endParaRPr>
            </a:p>
          </p:txBody>
        </p:sp>
        <p:sp>
          <p:nvSpPr>
            <p:cNvPr id="6" name="Equal 5"/>
            <p:cNvSpPr/>
            <p:nvPr/>
          </p:nvSpPr>
          <p:spPr>
            <a:xfrm>
              <a:off x="5029200" y="3488130"/>
              <a:ext cx="914400" cy="914400"/>
            </a:xfrm>
            <a:prstGeom prst="mathEqual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0" name="Rectangle 19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Some laws of data science</a:t>
              </a:r>
              <a:endParaRPr lang="en-US" sz="1400" dirty="0"/>
            </a:p>
          </p:txBody>
        </p:sp>
        <p:pic>
          <p:nvPicPr>
            <p:cNvPr id="21" name="Picture 20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21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  <p:sp>
        <p:nvSpPr>
          <p:cNvPr id="2" name="Up Arrow 1"/>
          <p:cNvSpPr/>
          <p:nvPr/>
        </p:nvSpPr>
        <p:spPr>
          <a:xfrm>
            <a:off x="2057400" y="2133600"/>
            <a:ext cx="484632" cy="5334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259285" y="3189982"/>
            <a:ext cx="25037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n-lt"/>
              </a:rPr>
              <a:t>Predictive</a:t>
            </a:r>
          </a:p>
          <a:p>
            <a:pPr algn="ctr"/>
            <a:r>
              <a:rPr lang="en-US" sz="3200" dirty="0">
                <a:latin typeface="+mn-lt"/>
              </a:rPr>
              <a:t>Accuracy</a:t>
            </a:r>
          </a:p>
        </p:txBody>
      </p:sp>
      <p:sp>
        <p:nvSpPr>
          <p:cNvPr id="24" name="Up Arrow 23"/>
          <p:cNvSpPr/>
          <p:nvPr/>
        </p:nvSpPr>
        <p:spPr>
          <a:xfrm>
            <a:off x="8506968" y="3657600"/>
            <a:ext cx="484632" cy="6096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>
            <a:off x="2438400" y="3810000"/>
            <a:ext cx="484632" cy="5334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2400" y="5171182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n-lt"/>
              </a:rPr>
              <a:t># of</a:t>
            </a:r>
          </a:p>
          <a:p>
            <a:pPr algn="ctr"/>
            <a:r>
              <a:rPr lang="en-US" sz="3200" dirty="0">
                <a:latin typeface="+mn-lt"/>
              </a:rPr>
              <a:t>Iterations</a:t>
            </a:r>
          </a:p>
        </p:txBody>
      </p:sp>
      <p:sp>
        <p:nvSpPr>
          <p:cNvPr id="27" name="Up Arrow 26"/>
          <p:cNvSpPr/>
          <p:nvPr/>
        </p:nvSpPr>
        <p:spPr>
          <a:xfrm>
            <a:off x="2286000" y="5562600"/>
            <a:ext cx="484632" cy="6096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93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32-Point Star 29"/>
          <p:cNvSpPr/>
          <p:nvPr/>
        </p:nvSpPr>
        <p:spPr>
          <a:xfrm>
            <a:off x="5029200" y="4800600"/>
            <a:ext cx="4876800" cy="1752600"/>
          </a:xfrm>
          <a:prstGeom prst="star32">
            <a:avLst/>
          </a:prstGeom>
          <a:solidFill>
            <a:schemeClr val="bg1"/>
          </a:solidFill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52400" y="1600200"/>
            <a:ext cx="5715000" cy="2749345"/>
            <a:chOff x="228600" y="1735530"/>
            <a:chExt cx="5715000" cy="2749345"/>
          </a:xfrm>
        </p:grpSpPr>
        <p:sp>
          <p:nvSpPr>
            <p:cNvPr id="5" name="TextBox 4"/>
            <p:cNvSpPr txBox="1"/>
            <p:nvPr/>
          </p:nvSpPr>
          <p:spPr>
            <a:xfrm>
              <a:off x="827314" y="1735530"/>
              <a:ext cx="108857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+mn-lt"/>
                </a:rPr>
                <a:t>Data Size</a:t>
              </a:r>
              <a:endParaRPr lang="en-US" sz="3200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8600" y="3407657"/>
              <a:ext cx="22860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+mn-lt"/>
                </a:rPr>
                <a:t>Model Complexity</a:t>
              </a:r>
              <a:endParaRPr lang="en-US" sz="3200" dirty="0">
                <a:latin typeface="+mn-lt"/>
              </a:endParaRPr>
            </a:p>
          </p:txBody>
        </p:sp>
        <p:sp>
          <p:nvSpPr>
            <p:cNvPr id="6" name="Equal 5"/>
            <p:cNvSpPr/>
            <p:nvPr/>
          </p:nvSpPr>
          <p:spPr>
            <a:xfrm>
              <a:off x="5029200" y="3488130"/>
              <a:ext cx="914400" cy="914400"/>
            </a:xfrm>
            <a:prstGeom prst="mathEqual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0" name="Rectangle 19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Some laws of data science</a:t>
              </a:r>
              <a:endParaRPr lang="en-US" sz="1400" dirty="0"/>
            </a:p>
          </p:txBody>
        </p:sp>
        <p:pic>
          <p:nvPicPr>
            <p:cNvPr id="21" name="Picture 20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21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  <p:sp>
        <p:nvSpPr>
          <p:cNvPr id="2" name="Up Arrow 1"/>
          <p:cNvSpPr/>
          <p:nvPr/>
        </p:nvSpPr>
        <p:spPr>
          <a:xfrm>
            <a:off x="2057400" y="2133600"/>
            <a:ext cx="484632" cy="5334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259285" y="3189982"/>
            <a:ext cx="25037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n-lt"/>
              </a:rPr>
              <a:t>Predictive</a:t>
            </a:r>
          </a:p>
          <a:p>
            <a:pPr algn="ctr"/>
            <a:r>
              <a:rPr lang="en-US" sz="3200" dirty="0">
                <a:latin typeface="+mn-lt"/>
              </a:rPr>
              <a:t>Accuracy</a:t>
            </a:r>
          </a:p>
        </p:txBody>
      </p:sp>
      <p:sp>
        <p:nvSpPr>
          <p:cNvPr id="24" name="Up Arrow 23"/>
          <p:cNvSpPr/>
          <p:nvPr/>
        </p:nvSpPr>
        <p:spPr>
          <a:xfrm>
            <a:off x="8506968" y="3657600"/>
            <a:ext cx="484632" cy="6096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>
            <a:off x="2438400" y="3810000"/>
            <a:ext cx="484632" cy="5334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2400" y="5171182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n-lt"/>
              </a:rPr>
              <a:t># of</a:t>
            </a:r>
          </a:p>
          <a:p>
            <a:pPr algn="ctr"/>
            <a:r>
              <a:rPr lang="en-US" sz="3200" dirty="0">
                <a:latin typeface="+mn-lt"/>
              </a:rPr>
              <a:t>Iterations</a:t>
            </a:r>
          </a:p>
        </p:txBody>
      </p:sp>
      <p:sp>
        <p:nvSpPr>
          <p:cNvPr id="27" name="Up Arrow 26"/>
          <p:cNvSpPr/>
          <p:nvPr/>
        </p:nvSpPr>
        <p:spPr>
          <a:xfrm>
            <a:off x="2286000" y="5562600"/>
            <a:ext cx="484632" cy="6096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8305800" y="5193792"/>
            <a:ext cx="484632" cy="978408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962400" y="5486400"/>
            <a:ext cx="12192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n-lt"/>
              </a:rPr>
              <a:t>But:</a:t>
            </a:r>
            <a:endParaRPr lang="en-US" sz="3200" dirty="0"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791200" y="5105400"/>
            <a:ext cx="25037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n-lt"/>
              </a:rPr>
              <a:t>Computation Time</a:t>
            </a:r>
            <a:endParaRPr lang="en-US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0384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52400" y="1600200"/>
            <a:ext cx="8142515" cy="4582418"/>
            <a:chOff x="228600" y="1735530"/>
            <a:chExt cx="8142515" cy="4582418"/>
          </a:xfrm>
        </p:grpSpPr>
        <p:sp>
          <p:nvSpPr>
            <p:cNvPr id="5" name="TextBox 4"/>
            <p:cNvSpPr txBox="1"/>
            <p:nvPr/>
          </p:nvSpPr>
          <p:spPr>
            <a:xfrm>
              <a:off x="827314" y="1735530"/>
              <a:ext cx="108857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+mn-lt"/>
                </a:rPr>
                <a:t>Data Size</a:t>
              </a:r>
              <a:endParaRPr lang="en-US" sz="3200" dirty="0">
                <a:latin typeface="+mn-lt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28600" y="3407657"/>
              <a:ext cx="22860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+mn-lt"/>
                </a:rPr>
                <a:t>Model Complexity</a:t>
              </a:r>
              <a:endParaRPr lang="en-US" sz="3200" dirty="0">
                <a:latin typeface="+mn-lt"/>
              </a:endParaRPr>
            </a:p>
          </p:txBody>
        </p:sp>
        <p:sp>
          <p:nvSpPr>
            <p:cNvPr id="6" name="Equal 5"/>
            <p:cNvSpPr/>
            <p:nvPr/>
          </p:nvSpPr>
          <p:spPr>
            <a:xfrm>
              <a:off x="5029200" y="3488130"/>
              <a:ext cx="914400" cy="914400"/>
            </a:xfrm>
            <a:prstGeom prst="mathEqual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867400" y="5240730"/>
              <a:ext cx="2503715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 smtClean="0">
                  <a:latin typeface="+mn-lt"/>
                </a:rPr>
                <a:t>Computation Time</a:t>
              </a:r>
              <a:endParaRPr lang="en-US" sz="3200" dirty="0">
                <a:latin typeface="+mn-lt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20" name="Rectangle 19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Some laws of data science</a:t>
              </a:r>
              <a:endParaRPr lang="en-US" sz="1400" dirty="0"/>
            </a:p>
          </p:txBody>
        </p:sp>
        <p:pic>
          <p:nvPicPr>
            <p:cNvPr id="21" name="Picture 20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2" name="Rectangle 21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  <p:sp>
        <p:nvSpPr>
          <p:cNvPr id="2" name="Up Arrow 1"/>
          <p:cNvSpPr/>
          <p:nvPr/>
        </p:nvSpPr>
        <p:spPr>
          <a:xfrm>
            <a:off x="2057400" y="1688592"/>
            <a:ext cx="484632" cy="978408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6259285" y="3189982"/>
            <a:ext cx="250371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n-lt"/>
              </a:rPr>
              <a:t>Predictive</a:t>
            </a:r>
          </a:p>
          <a:p>
            <a:pPr algn="ctr"/>
            <a:r>
              <a:rPr lang="en-US" sz="3200" dirty="0">
                <a:latin typeface="+mn-lt"/>
              </a:rPr>
              <a:t>Accuracy</a:t>
            </a:r>
          </a:p>
        </p:txBody>
      </p:sp>
      <p:sp>
        <p:nvSpPr>
          <p:cNvPr id="24" name="Up Arrow 23"/>
          <p:cNvSpPr/>
          <p:nvPr/>
        </p:nvSpPr>
        <p:spPr>
          <a:xfrm>
            <a:off x="8506968" y="3124200"/>
            <a:ext cx="484632" cy="11430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Up Arrow 24"/>
          <p:cNvSpPr/>
          <p:nvPr/>
        </p:nvSpPr>
        <p:spPr>
          <a:xfrm>
            <a:off x="2438400" y="3364992"/>
            <a:ext cx="484632" cy="978408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2400" y="5171182"/>
            <a:ext cx="228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+mn-lt"/>
              </a:rPr>
              <a:t># of</a:t>
            </a:r>
          </a:p>
          <a:p>
            <a:pPr algn="ctr"/>
            <a:r>
              <a:rPr lang="en-US" sz="3200" dirty="0">
                <a:latin typeface="+mn-lt"/>
              </a:rPr>
              <a:t>Iterations</a:t>
            </a:r>
          </a:p>
        </p:txBody>
      </p:sp>
      <p:sp>
        <p:nvSpPr>
          <p:cNvPr id="27" name="Up Arrow 26"/>
          <p:cNvSpPr/>
          <p:nvPr/>
        </p:nvSpPr>
        <p:spPr>
          <a:xfrm>
            <a:off x="2286000" y="5193792"/>
            <a:ext cx="484632" cy="978408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8305800" y="5791200"/>
            <a:ext cx="484632" cy="381000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" name="Picture 29" descr="tmlc-logo1.jp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23" t="20078" r="4813" b="31933"/>
          <a:stretch/>
        </p:blipFill>
        <p:spPr>
          <a:xfrm>
            <a:off x="5867400" y="6096000"/>
            <a:ext cx="2302772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138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Allstate - We are …</a:t>
              </a:r>
              <a:endParaRPr lang="en-US" sz="3600" dirty="0"/>
            </a:p>
          </p:txBody>
        </p:sp>
        <p:pic>
          <p:nvPicPr>
            <p:cNvPr id="8" name="Picture 10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57200" y="1645920"/>
            <a:ext cx="6312049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Largest public personal lines insurer in US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16 million households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40,000 employees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11,000 agencies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4 brands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Auto, home, life, retirement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94055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45920"/>
            <a:ext cx="7148239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Quotes – personal, item, offer</a:t>
            </a: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Policies – personal, item, history</a:t>
            </a: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Claims – loss, participant, repair, adjuster notes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Telematics – events, mileage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Agencies – policy, sales, region, internal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Data is the foundation of our </a:t>
              </a:r>
              <a:r>
                <a:rPr lang="en-US" sz="3600" dirty="0"/>
                <a:t>b</a:t>
              </a:r>
              <a:r>
                <a:rPr lang="en-US" sz="3600" dirty="0" smtClean="0"/>
                <a:t>usiness</a:t>
              </a:r>
              <a:endParaRPr lang="en-US" sz="3600" dirty="0"/>
            </a:p>
          </p:txBody>
        </p:sp>
        <p:pic>
          <p:nvPicPr>
            <p:cNvPr id="10" name="Picture 10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" name="Rectangle 10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709685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45920"/>
            <a:ext cx="334739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Pricing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Fraud Prevention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Underwriting</a:t>
            </a: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Marketing</a:t>
            </a:r>
            <a:endParaRPr lang="en-US" sz="2800" dirty="0">
              <a:latin typeface="+mn-lt"/>
            </a:endParaRP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Customer Experience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-2059" y="0"/>
            <a:ext cx="9146059" cy="6858000"/>
            <a:chOff x="-2059" y="0"/>
            <a:chExt cx="9146059" cy="6858000"/>
          </a:xfrm>
        </p:grpSpPr>
        <p:sp>
          <p:nvSpPr>
            <p:cNvPr id="10" name="Rectangle 9"/>
            <p:cNvSpPr/>
            <p:nvPr/>
          </p:nvSpPr>
          <p:spPr bwMode="ltGray">
            <a:xfrm>
              <a:off x="-2059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 smtClean="0"/>
                <a:t>Data drives our decisions</a:t>
              </a:r>
              <a:endParaRPr lang="en-US" sz="3600" dirty="0"/>
            </a:p>
          </p:txBody>
        </p:sp>
        <p:pic>
          <p:nvPicPr>
            <p:cNvPr id="11" name="Picture 10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ctangle 11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29389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645920"/>
            <a:ext cx="334739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+mn-lt"/>
              </a:rPr>
              <a:t>Pricing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Fraud Prevention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Underwriting</a:t>
            </a: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Marketing</a:t>
            </a:r>
            <a:endParaRPr lang="en-US" sz="2800" dirty="0">
              <a:latin typeface="+mn-lt"/>
            </a:endParaRPr>
          </a:p>
          <a:p>
            <a:endParaRPr lang="en-US" sz="2800" dirty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Customer Experience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04591" y="1645920"/>
            <a:ext cx="4882209" cy="3139321"/>
          </a:xfrm>
          <a:prstGeom prst="rect">
            <a:avLst/>
          </a:prstGeom>
          <a:solidFill>
            <a:srgbClr val="FFC000"/>
          </a:solidFill>
          <a:ln w="381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dirty="0" smtClean="0">
                <a:solidFill>
                  <a:schemeClr val="bg1"/>
                </a:solidFill>
                <a:latin typeface="+mn-lt"/>
              </a:rPr>
              <a:t>Make the best </a:t>
            </a:r>
            <a:r>
              <a:rPr lang="en-US" sz="6600" dirty="0">
                <a:solidFill>
                  <a:schemeClr val="bg1"/>
                </a:solidFill>
                <a:latin typeface="+mn-lt"/>
              </a:rPr>
              <a:t>possible decisions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1" name="Rectangle 10"/>
            <p:cNvSpPr/>
            <p:nvPr/>
          </p:nvSpPr>
          <p:spPr bwMode="ltGray">
            <a:xfrm>
              <a:off x="0" y="0"/>
              <a:ext cx="9144000" cy="1433513"/>
            </a:xfrm>
            <a:prstGeom prst="rect">
              <a:avLst/>
            </a:prstGeom>
            <a:solidFill>
              <a:srgbClr val="1666AF"/>
            </a:solidFill>
            <a:ln w="48000" cap="flat" cmpd="thickThin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3600" dirty="0"/>
                <a:t>Data drives our decisions</a:t>
              </a:r>
            </a:p>
          </p:txBody>
        </p:sp>
        <p:pic>
          <p:nvPicPr>
            <p:cNvPr id="12" name="Picture 11" descr="all_grad_hor_rgb_pos.gif"/>
            <p:cNvPicPr>
              <a:picLocks noChangeAspect="1"/>
            </p:cNvPicPr>
            <p:nvPr/>
          </p:nvPicPr>
          <p:blipFill>
            <a:blip r:embed="rId3"/>
            <a:srcRect r="70833"/>
            <a:stretch>
              <a:fillRect/>
            </a:stretch>
          </p:blipFill>
          <p:spPr bwMode="auto">
            <a:xfrm>
              <a:off x="7598227" y="283464"/>
              <a:ext cx="1190625" cy="1143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Rectangle 12"/>
            <p:cNvSpPr/>
            <p:nvPr/>
          </p:nvSpPr>
          <p:spPr>
            <a:xfrm>
              <a:off x="0" y="6553200"/>
              <a:ext cx="9144000" cy="304800"/>
            </a:xfrm>
            <a:prstGeom prst="rect">
              <a:avLst/>
            </a:prstGeom>
            <a:solidFill>
              <a:srgbClr val="1666A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600" dirty="0" smtClean="0"/>
                <a:t>Quantitative Research and Analytics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894807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 QRA Template PP 07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 xmlns="9A61C701-D6BD-4EAF-A7AA-F2C83230EB91" xsi:nil="true"/>
    <Summary xmlns="f5043a03-520a-4dd3-99dd-29b58eddf7a1">QRA Slides Template - 2007 Version</Summary>
    <ContentTypeId xmlns="http://schemas.microsoft.com/sharepoint/v3">0x01010001C7619ABDD6AF4EA7AAF2C83230EB91</ContentTypeId>
    <SunsetDate xmlns="f5043a03-520a-4dd3-99dd-29b58eddf7a1">2039-12-31T06:00:00+00:00</SunsetDate>
    <TemplateUrl xmlns="http://schemas.microsoft.com/sharepoint/v3" xsi:nil="true"/>
    <_SourceUrl xmlns="http://schemas.microsoft.com/sharepoint/v3" xsi:nil="true"/>
    <xd_ProgID xmlns="http://schemas.microsoft.com/sharepoint/v3" xsi:nil="true"/>
    <Order xmlns="http://schemas.microsoft.com/sharepoint/v3" xsi:nil="true"/>
    <_SharedFileIndex xmlns="http://schemas.microsoft.com/sharepoint/v3" xsi:nil="true"/>
    <MetaInfo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C7619ABDD6AF4EA7AAF2C83230EB91" ma:contentTypeVersion="1" ma:contentTypeDescription="Create a new document." ma:contentTypeScope="" ma:versionID="60dd63d550d4d7971cc96ab78e3cc757">
  <xsd:schema xmlns:xsd="http://www.w3.org/2001/XMLSchema" xmlns:xs="http://www.w3.org/2001/XMLSchema" xmlns:p="http://schemas.microsoft.com/office/2006/metadata/properties" xmlns:ns1="http://schemas.microsoft.com/sharepoint/v3" xmlns:ns2="9A61C701-D6BD-4EAF-A7AA-F2C83230EB91" xmlns:ns3="f5043a03-520a-4dd3-99dd-29b58eddf7a1" targetNamespace="http://schemas.microsoft.com/office/2006/metadata/properties" ma:root="true" ma:fieldsID="525708b239eb2bc6336051aefc9dc974" ns1:_="" ns2:_="" ns3:_="">
    <xsd:import namespace="http://schemas.microsoft.com/sharepoint/v3"/>
    <xsd:import namespace="9A61C701-D6BD-4EAF-A7AA-F2C83230EB91"/>
    <xsd:import namespace="f5043a03-520a-4dd3-99dd-29b58eddf7a1"/>
    <xsd:element name="properties">
      <xsd:complexType>
        <xsd:sequence>
          <xsd:element name="documentManagement">
            <xsd:complexType>
              <xsd:all>
                <xsd:element ref="ns1:_ModerationComments" minOccurs="0"/>
                <xsd:element ref="ns1:File_x0020_Type" minOccurs="0"/>
                <xsd:element ref="ns1:HTML_x0020_File_x0020_Type" minOccurs="0"/>
                <xsd:element ref="ns1:_SourceUrl" minOccurs="0"/>
                <xsd:element ref="ns1:_SharedFileIndex" minOccurs="0"/>
                <xsd:element ref="ns2:Presentation" minOccurs="0"/>
                <xsd:element ref="ns1:ContentTypeId" minOccurs="0"/>
                <xsd:element ref="ns1:TemplateUrl" minOccurs="0"/>
                <xsd:element ref="ns1:xd_ProgID" minOccurs="0"/>
                <xsd:element ref="ns1:xd_Signature" minOccurs="0"/>
                <xsd:element ref="ns1:ID" minOccurs="0"/>
                <xsd:element ref="ns1:Author" minOccurs="0"/>
                <xsd:element ref="ns1:Editor" minOccurs="0"/>
                <xsd:element ref="ns1:_HasCopyDestinations" minOccurs="0"/>
                <xsd:element ref="ns1:_CopySource" minOccurs="0"/>
                <xsd:element ref="ns1:_ModerationStatus" minOccurs="0"/>
                <xsd:element ref="ns1:FileRef" minOccurs="0"/>
                <xsd:element ref="ns1:FileDirRef" minOccurs="0"/>
                <xsd:element ref="ns1:Last_x0020_Modified" minOccurs="0"/>
                <xsd:element ref="ns1:Created_x0020_Date" minOccurs="0"/>
                <xsd:element ref="ns1:File_x0020_Size" minOccurs="0"/>
                <xsd:element ref="ns1:FSObjType" minOccurs="0"/>
                <xsd:element ref="ns1:CheckedOutUserId" minOccurs="0"/>
                <xsd:element ref="ns1:IsCheckedoutToLocal" minOccurs="0"/>
                <xsd:element ref="ns1:CheckoutUser" minOccurs="0"/>
                <xsd:element ref="ns1:UniqueId" minOccurs="0"/>
                <xsd:element ref="ns1:ProgId" minOccurs="0"/>
                <xsd:element ref="ns1:ScopeId" minOccurs="0"/>
                <xsd:element ref="ns1:VirusStatus" minOccurs="0"/>
                <xsd:element ref="ns1:CheckedOutTitle" minOccurs="0"/>
                <xsd:element ref="ns1:_CheckinComment" minOccurs="0"/>
                <xsd:element ref="ns1:MetaInfo" minOccurs="0"/>
                <xsd:element ref="ns1:_Level" minOccurs="0"/>
                <xsd:element ref="ns1:_IsCurrentVersion" minOccurs="0"/>
                <xsd:element ref="ns1:owshiddenversion" minOccurs="0"/>
                <xsd:element ref="ns1:_UIVersion" minOccurs="0"/>
                <xsd:element ref="ns1:_UIVersionString" minOccurs="0"/>
                <xsd:element ref="ns1:InstanceID" minOccurs="0"/>
                <xsd:element ref="ns1:Order" minOccurs="0"/>
                <xsd:element ref="ns1:GUID" minOccurs="0"/>
                <xsd:element ref="ns1:WorkflowVersion" minOccurs="0"/>
                <xsd:element ref="ns1:WorkflowInstanceID" minOccurs="0"/>
                <xsd:element ref="ns1:ParentVersionString" minOccurs="0"/>
                <xsd:element ref="ns1:ParentLeafName" minOccurs="0"/>
                <xsd:element ref="ns3:Summary"/>
                <xsd:element ref="ns3:SunsetDate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ModerationComments" ma:index="0" nillable="true" ma:displayName="Approver Comments" ma:hidden="true" ma:internalName="_ModerationComments" ma:readOnly="true">
      <xsd:simpleType>
        <xsd:restriction base="dms:Note"/>
      </xsd:simpleType>
    </xsd:element>
    <xsd:element name="File_x0020_Type" ma:index="4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5" nillable="true" ma:displayName="HTML File Type" ma:hidden="true" ma:internalName="HTML_x0020_File_x0020_Type" ma:readOnly="true">
      <xsd:simpleType>
        <xsd:restriction base="dms:Text"/>
      </xsd:simpleType>
    </xsd:element>
    <xsd:element name="_SourceUrl" ma:index="6" nillable="true" ma:displayName="Source URL" ma:hidden="true" ma:internalName="_SourceUrl">
      <xsd:simpleType>
        <xsd:restriction base="dms:Text"/>
      </xsd:simpleType>
    </xsd:element>
    <xsd:element name="_SharedFileIndex" ma:index="7" nillable="true" ma:displayName="Shared File Index" ma:hidden="true" ma:internalName="_SharedFileIndex">
      <xsd:simpleType>
        <xsd:restriction base="dms:Text"/>
      </xsd:simpleType>
    </xsd:element>
    <xsd:element name="ContentTypeId" ma:index="10" nillable="true" ma:displayName="Content Type ID" ma:hidden="true" ma:internalName="ContentTypeId" ma:readOnly="true">
      <xsd:simpleType>
        <xsd:restriction base="dms:Unknown"/>
      </xsd:simpleType>
    </xsd:element>
    <xsd:element name="TemplateUrl" ma:index="11" nillable="true" ma:displayName="Template Link" ma:hidden="true" ma:internalName="TemplateUrl">
      <xsd:simpleType>
        <xsd:restriction base="dms:Text"/>
      </xsd:simpleType>
    </xsd:element>
    <xsd:element name="xd_ProgID" ma:index="12" nillable="true" ma:displayName="HTML File Link" ma:hidden="true" ma:internalName="xd_ProgID">
      <xsd:simpleType>
        <xsd:restriction base="dms:Text"/>
      </xsd:simpleType>
    </xsd:element>
    <xsd:element name="xd_Signature" ma:index="13" nillable="true" ma:displayName="Is Signed" ma:hidden="true" ma:internalName="xd_Signature" ma:readOnly="true">
      <xsd:simpleType>
        <xsd:restriction base="dms:Boolean"/>
      </xsd:simpleType>
    </xsd:element>
    <xsd:element name="ID" ma:index="14" nillable="true" ma:displayName="ID" ma:internalName="ID" ma:readOnly="true">
      <xsd:simpleType>
        <xsd:restriction base="dms:Unknown"/>
      </xsd:simpleType>
    </xsd:element>
    <xsd:element name="Author" ma:index="17" nillable="true" ma:displayName="Created By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19" nillable="true" ma:displayName="Modified By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HasCopyDestinations" ma:index="20" nillable="true" ma:displayName="Has Copy Destinations" ma:hidden="true" ma:internalName="_HasCopyDestinations" ma:readOnly="true">
      <xsd:simpleType>
        <xsd:restriction base="dms:Boolean"/>
      </xsd:simpleType>
    </xsd:element>
    <xsd:element name="_CopySource" ma:index="21" nillable="true" ma:displayName="Copy Source" ma:internalName="_CopySource" ma:readOnly="true">
      <xsd:simpleType>
        <xsd:restriction base="dms:Text"/>
      </xsd:simpleType>
    </xsd:element>
    <xsd:element name="_ModerationStatus" ma:index="22" nillable="true" ma:displayName="Approval Status" ma:default="0" ma:hidden="true" ma:internalName="_ModerationStatus" ma:readOnly="true">
      <xsd:simpleType>
        <xsd:restriction base="dms:Unknown"/>
      </xsd:simpleType>
    </xsd:element>
    <xsd:element name="FileRef" ma:index="23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DirRef" ma:index="24" nillable="true" ma:displayName="Path" ma:hidden="true" ma:list="Docs" ma:internalName="FileDirRef" ma:readOnly="true" ma:showField="DirName">
      <xsd:simpleType>
        <xsd:restriction base="dms:Lookup"/>
      </xsd:simpleType>
    </xsd:element>
    <xsd:element name="Last_x0020_Modified" ma:index="25" nillable="true" ma:displayName="Modified" ma:format="TRUE" ma:hidden="true" ma:list="Docs" ma:internalName="Last_x0020_Modified" ma:readOnly="true" ma:showField="TimeLastModified">
      <xsd:simpleType>
        <xsd:restriction base="dms:Lookup"/>
      </xsd:simpleType>
    </xsd:element>
    <xsd:element name="Created_x0020_Date" ma:index="26" nillable="true" ma:displayName="Created" ma:format="TRUE" ma:hidden="true" ma:list="Docs" ma:internalName="Created_x0020_Date" ma:readOnly="true" ma:showField="TimeCreated">
      <xsd:simpleType>
        <xsd:restriction base="dms:Lookup"/>
      </xsd:simpleType>
    </xsd:element>
    <xsd:element name="File_x0020_Size" ma:index="27" nillable="true" ma:displayName="File Size" ma:format="TRUE" ma:hidden="true" ma:list="Docs" ma:internalName="File_x0020_Size" ma:readOnly="true" ma:showField="SizeInKB">
      <xsd:simpleType>
        <xsd:restriction base="dms:Lookup"/>
      </xsd:simpleType>
    </xsd:element>
    <xsd:element name="FSObjType" ma:index="28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CheckedOutUserId" ma:index="30" nillable="true" ma:displayName="ID of the User who has the item Checked Out" ma:hidden="true" ma:list="Docs" ma:internalName="CheckedOutUserId" ma:readOnly="true" ma:showField="CheckoutUserId">
      <xsd:simpleType>
        <xsd:restriction base="dms:Lookup"/>
      </xsd:simpleType>
    </xsd:element>
    <xsd:element name="IsCheckedoutToLocal" ma:index="31" nillable="true" ma:displayName="Is Checked out to local" ma:hidden="true" ma:list="Docs" ma:internalName="IsCheckedoutToLocal" ma:readOnly="true" ma:showField="IsCheckoutToLocal">
      <xsd:simpleType>
        <xsd:restriction base="dms:Lookup"/>
      </xsd:simpleType>
    </xsd:element>
    <xsd:element name="CheckoutUser" ma:index="32" nillable="true" ma:displayName="Checked Out To" ma:list="UserInfo" ma:internalName="CheckoutUse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niqueId" ma:index="33" nillable="true" ma:displayName="Unique Id" ma:hidden="true" ma:list="Docs" ma:internalName="UniqueId" ma:readOnly="true" ma:showField="UniqueId">
      <xsd:simpleType>
        <xsd:restriction base="dms:Lookup"/>
      </xsd:simpleType>
    </xsd:element>
    <xsd:element name="ProgId" ma:index="34" nillable="true" ma:displayName="ProgId" ma:hidden="true" ma:list="Docs" ma:internalName="ProgId" ma:readOnly="true" ma:showField="ProgId">
      <xsd:simpleType>
        <xsd:restriction base="dms:Lookup"/>
      </xsd:simpleType>
    </xsd:element>
    <xsd:element name="ScopeId" ma:index="35" nillable="true" ma:displayName="ScopeId" ma:hidden="true" ma:list="Docs" ma:internalName="ScopeId" ma:readOnly="true" ma:showField="ScopeId">
      <xsd:simpleType>
        <xsd:restriction base="dms:Lookup"/>
      </xsd:simpleType>
    </xsd:element>
    <xsd:element name="VirusStatus" ma:index="36" nillable="true" ma:displayName="Virus Status" ma:format="TRUE" ma:hidden="true" ma:list="Docs" ma:internalName="VirusStatus" ma:readOnly="true" ma:showField="Size">
      <xsd:simpleType>
        <xsd:restriction base="dms:Lookup"/>
      </xsd:simpleType>
    </xsd:element>
    <xsd:element name="CheckedOutTitle" ma:index="37" nillable="true" ma:displayName="Checked Out To" ma:format="TRUE" ma:hidden="true" ma:list="Docs" ma:internalName="CheckedOutTitle" ma:readOnly="true" ma:showField="CheckedOutTitle">
      <xsd:simpleType>
        <xsd:restriction base="dms:Lookup"/>
      </xsd:simpleType>
    </xsd:element>
    <xsd:element name="_CheckinComment" ma:index="38" nillable="true" ma:displayName="Check In Comment" ma:format="TRUE" ma:list="Docs" ma:internalName="_CheckinComment" ma:readOnly="true" ma:showField="CheckinComment">
      <xsd:simpleType>
        <xsd:restriction base="dms:Lookup"/>
      </xsd:simpleType>
    </xsd:element>
    <xsd:element name="MetaInfo" ma:index="49" nillable="true" ma:displayName="Property Bag" ma:hidden="true" ma:list="Docs" ma:internalName="MetaInfo" ma:showField="MetaInfo">
      <xsd:simpleType>
        <xsd:restriction base="dms:Lookup"/>
      </xsd:simpleType>
    </xsd:element>
    <xsd:element name="_Level" ma:index="50" nillable="true" ma:displayName="Level" ma:hidden="true" ma:internalName="_Level" ma:readOnly="true">
      <xsd:simpleType>
        <xsd:restriction base="dms:Unknown"/>
      </xsd:simpleType>
    </xsd:element>
    <xsd:element name="_IsCurrentVersion" ma:index="51" nillable="true" ma:displayName="Is Current Version" ma:hidden="true" ma:internalName="_IsCurrentVersion" ma:readOnly="true">
      <xsd:simpleType>
        <xsd:restriction base="dms:Boolean"/>
      </xsd:simpleType>
    </xsd:element>
    <xsd:element name="owshiddenversion" ma:index="55" nillable="true" ma:displayName="owshiddenversion" ma:hidden="true" ma:internalName="owshiddenversion" ma:readOnly="true">
      <xsd:simpleType>
        <xsd:restriction base="dms:Unknown"/>
      </xsd:simpleType>
    </xsd:element>
    <xsd:element name="_UIVersion" ma:index="56" nillable="true" ma:displayName="UI Version" ma:hidden="true" ma:internalName="_UIVersion" ma:readOnly="true">
      <xsd:simpleType>
        <xsd:restriction base="dms:Unknown"/>
      </xsd:simpleType>
    </xsd:element>
    <xsd:element name="_UIVersionString" ma:index="57" nillable="true" ma:displayName="Version" ma:internalName="_UIVersionString" ma:readOnly="true">
      <xsd:simpleType>
        <xsd:restriction base="dms:Text"/>
      </xsd:simpleType>
    </xsd:element>
    <xsd:element name="InstanceID" ma:index="58" nillable="true" ma:displayName="Instance ID" ma:hidden="true" ma:internalName="InstanceID" ma:readOnly="true">
      <xsd:simpleType>
        <xsd:restriction base="dms:Unknown"/>
      </xsd:simpleType>
    </xsd:element>
    <xsd:element name="Order" ma:index="59" nillable="true" ma:displayName="Order" ma:hidden="true" ma:internalName="Order">
      <xsd:simpleType>
        <xsd:restriction base="dms:Number"/>
      </xsd:simpleType>
    </xsd:element>
    <xsd:element name="GUID" ma:index="60" nillable="true" ma:displayName="GUID" ma:hidden="true" ma:internalName="GUID" ma:readOnly="true">
      <xsd:simpleType>
        <xsd:restriction base="dms:Unknown"/>
      </xsd:simpleType>
    </xsd:element>
    <xsd:element name="WorkflowVersion" ma:index="61" nillable="true" ma:displayName="Workflow Version" ma:hidden="true" ma:internalName="WorkflowVersion" ma:readOnly="true">
      <xsd:simpleType>
        <xsd:restriction base="dms:Unknown"/>
      </xsd:simpleType>
    </xsd:element>
    <xsd:element name="WorkflowInstanceID" ma:index="62" nillable="true" ma:displayName="Workflow Instance ID" ma:hidden="true" ma:internalName="WorkflowInstanceID" ma:readOnly="true">
      <xsd:simpleType>
        <xsd:restriction base="dms:Unknown"/>
      </xsd:simpleType>
    </xsd:element>
    <xsd:element name="ParentVersionString" ma:index="63" nillable="true" ma:displayName="Source Version (Converted Document)" ma:hidden="true" ma:list="Docs" ma:internalName="ParentVersionString" ma:readOnly="true" ma:showField="ParentVersionString">
      <xsd:simpleType>
        <xsd:restriction base="dms:Lookup"/>
      </xsd:simpleType>
    </xsd:element>
    <xsd:element name="ParentLeafName" ma:index="64" nillable="true" ma:displayName="Source Name (Converted Document)" ma:hidden="true" ma:list="Docs" ma:internalName="ParentLeafName" ma:readOnly="true" ma:showField="ParentLeafNam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61C701-D6BD-4EAF-A7AA-F2C83230EB91" elementFormDefault="qualified">
    <xsd:import namespace="http://schemas.microsoft.com/office/2006/documentManagement/types"/>
    <xsd:import namespace="http://schemas.microsoft.com/office/infopath/2007/PartnerControls"/>
    <xsd:element name="Presentation" ma:index="9" nillable="true" ma:displayName="Presentation" ma:internalName="Presenta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043a03-520a-4dd3-99dd-29b58eddf7a1" elementFormDefault="qualified">
    <xsd:import namespace="http://schemas.microsoft.com/office/2006/documentManagement/types"/>
    <xsd:import namespace="http://schemas.microsoft.com/office/infopath/2007/PartnerControls"/>
    <xsd:element name="Summary" ma:index="67" ma:displayName="Summary" ma:internalName="Summary">
      <xsd:simpleType>
        <xsd:restriction base="dms:Text">
          <xsd:maxLength value="255"/>
        </xsd:restriction>
      </xsd:simpleType>
    </xsd:element>
    <xsd:element name="SunsetDate" ma:index="68" ma:displayName="SunsetDate" ma:format="DateOnly" ma:internalName="Sunset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8" ma:displayName="Title"/>
        <xsd:element ref="dc:subject" minOccurs="0" maxOccurs="1"/>
        <xsd:element ref="dc:description" minOccurs="0" maxOccurs="1"/>
        <xsd:element name="keywords" minOccurs="0" maxOccurs="1" type="xsd:string" ma:index="69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1CBD59-5547-4486-A324-3BE9EA24A962}">
  <ds:schemaRefs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purl.org/dc/dcmitype/"/>
    <ds:schemaRef ds:uri="9A61C701-D6BD-4EAF-A7AA-F2C83230EB91"/>
    <ds:schemaRef ds:uri="http://schemas.microsoft.com/office/infopath/2007/PartnerControls"/>
    <ds:schemaRef ds:uri="http://schemas.openxmlformats.org/package/2006/metadata/core-properties"/>
    <ds:schemaRef ds:uri="f5043a03-520a-4dd3-99dd-29b58eddf7a1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2C60C0AF-F897-4F74-82DA-DA7E0AB86BB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8BA2B5-6EE0-408F-AF6C-BCC4F12978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A61C701-D6BD-4EAF-A7AA-F2C83230EB91"/>
    <ds:schemaRef ds:uri="f5043a03-520a-4dd3-99dd-29b58eddf7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 QRA Template PP 07</Template>
  <TotalTime>3429</TotalTime>
  <Words>560</Words>
  <Application>Microsoft Macintosh PowerPoint</Application>
  <PresentationFormat>On-screen Show (4:3)</PresentationFormat>
  <Paragraphs>232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New QRA Template PP 07</vt:lpstr>
      <vt:lpstr>Driving Better Business Results with Machine Learning on Hadoop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Allstate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Michaluk, Ryan</dc:creator>
  <cp:lastModifiedBy>Alexander Gray</cp:lastModifiedBy>
  <cp:revision>283</cp:revision>
  <dcterms:created xsi:type="dcterms:W3CDTF">2015-01-19T19:29:03Z</dcterms:created>
  <dcterms:modified xsi:type="dcterms:W3CDTF">2015-02-20T16:47:26Z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/>
  </property>
  <property fmtid="{D5CDD505-2E9C-101B-9397-08002B2CF9AE}" pid="3" name="Summary">
    <vt:lpwstr>QRA Slides Template - 2003 Version</vt:lpwstr>
  </property>
  <property fmtid="{D5CDD505-2E9C-101B-9397-08002B2CF9AE}" pid="4" name="SunsetDate">
    <vt:lpwstr>2040-01-01T00:00:00Z</vt:lpwstr>
  </property>
</Properties>
</file>