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2" r:id="rId6"/>
    <p:sldId id="294" r:id="rId7"/>
    <p:sldId id="289" r:id="rId8"/>
    <p:sldId id="263" r:id="rId9"/>
    <p:sldId id="264" r:id="rId10"/>
    <p:sldId id="297" r:id="rId11"/>
    <p:sldId id="267" r:id="rId12"/>
    <p:sldId id="265" r:id="rId13"/>
    <p:sldId id="291" r:id="rId14"/>
    <p:sldId id="266" r:id="rId15"/>
    <p:sldId id="268" r:id="rId16"/>
    <p:sldId id="270" r:id="rId17"/>
    <p:sldId id="293" r:id="rId18"/>
    <p:sldId id="290" r:id="rId19"/>
    <p:sldId id="269" r:id="rId20"/>
    <p:sldId id="274" r:id="rId21"/>
    <p:sldId id="276" r:id="rId22"/>
    <p:sldId id="272" r:id="rId23"/>
    <p:sldId id="273" r:id="rId24"/>
    <p:sldId id="292" r:id="rId25"/>
    <p:sldId id="277" r:id="rId26"/>
    <p:sldId id="278" r:id="rId27"/>
    <p:sldId id="284" r:id="rId28"/>
    <p:sldId id="285" r:id="rId29"/>
    <p:sldId id="279" r:id="rId30"/>
    <p:sldId id="295" r:id="rId31"/>
    <p:sldId id="280" r:id="rId32"/>
    <p:sldId id="298" r:id="rId33"/>
    <p:sldId id="286" r:id="rId34"/>
    <p:sldId id="296" r:id="rId35"/>
    <p:sldId id="288" r:id="rId36"/>
    <p:sldId id="281" r:id="rId37"/>
    <p:sldId id="282" r:id="rId38"/>
    <p:sldId id="283" r:id="rId39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4" autoAdjust="0"/>
    <p:restoredTop sz="86174" autoAdjust="0"/>
  </p:normalViewPr>
  <p:slideViewPr>
    <p:cSldViewPr snapToGrid="0">
      <p:cViewPr>
        <p:scale>
          <a:sx n="125" d="100"/>
          <a:sy n="125" d="100"/>
        </p:scale>
        <p:origin x="-80" y="-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 Light"/>
              </a:defRPr>
            </a:lvl1pPr>
          </a:lstStyle>
          <a:p>
            <a:fld id="{B7AA23A5-95F2-4271-AEB2-855EC5C9B3D3}" type="datetimeFigureOut">
              <a:rPr lang="en-US" smtClean="0"/>
              <a:pPr/>
              <a:t>2/20/15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 Light"/>
              </a:defRPr>
            </a:lvl1pPr>
          </a:lstStyle>
          <a:p>
            <a:fld id="{BEAEAE89-689B-440E-A838-D7AFB498E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186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Helvetica Ligh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Helvetica Ligh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Helvetica Ligh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Helvetica Ligh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Helvetica Ligh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 My</a:t>
            </a:r>
            <a:r>
              <a:rPr lang="en-US" baseline="0" dirty="0" smtClean="0"/>
              <a:t> name is Jay, I’m going to be talking about using Apache Kafka to build a central platform for data streams and stream processing.</a:t>
            </a:r>
          </a:p>
          <a:p>
            <a:r>
              <a:rPr lang="en-US" baseline="0" dirty="0" smtClean="0"/>
              <a:t>5 years of work </a:t>
            </a:r>
            <a:r>
              <a:rPr lang="en-US" baseline="0" smtClean="0"/>
              <a:t>in 35 </a:t>
            </a:r>
            <a:r>
              <a:rPr lang="en-US" baseline="0" dirty="0" err="1" smtClean="0"/>
              <a:t>mins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0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89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Batch aggregation</a:t>
            </a:r>
          </a:p>
          <a:p>
            <a:r>
              <a:rPr lang="en-US" dirty="0" err="1" smtClean="0"/>
              <a:t>Lossy</a:t>
            </a:r>
            <a:r>
              <a:rPr lang="en-US" dirty="0" smtClean="0"/>
              <a:t>, high-latency,</a:t>
            </a:r>
            <a:r>
              <a:rPr lang="en-US" baseline="0" dirty="0" smtClean="0"/>
              <a:t> only went to data warehouse/</a:t>
            </a:r>
            <a:r>
              <a:rPr lang="en-US" baseline="0" dirty="0" err="1" smtClean="0"/>
              <a:t>Hadoop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10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Splunk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93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Low-throughput,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lossy</a:t>
            </a:r>
            <a:r>
              <a:rPr lang="en-US" baseline="0" dirty="0" smtClean="0"/>
              <a:t>, no real scalability story</a:t>
            </a:r>
          </a:p>
          <a:p>
            <a:r>
              <a:rPr lang="en-US" baseline="0" dirty="0" smtClean="0"/>
              <a:t>No central system</a:t>
            </a:r>
          </a:p>
          <a:p>
            <a:r>
              <a:rPr lang="en-US" baseline="0" dirty="0" smtClean="0"/>
              <a:t>No integration with batch </a:t>
            </a:r>
            <a:r>
              <a:rPr lang="en-US" baseline="0" dirty="0" err="1" smtClean="0"/>
              <a:t>wold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32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Real-time</a:t>
            </a:r>
          </a:p>
          <a:p>
            <a:r>
              <a:rPr lang="en-US" dirty="0" err="1" smtClean="0"/>
              <a:t>Lossy</a:t>
            </a:r>
            <a:endParaRPr lang="en-US" dirty="0" smtClean="0"/>
          </a:p>
          <a:p>
            <a:r>
              <a:rPr lang="en-US" dirty="0" smtClean="0"/>
              <a:t>Not</a:t>
            </a:r>
            <a:r>
              <a:rPr lang="en-US" baseline="0" dirty="0" smtClean="0"/>
              <a:t> multi-subscriber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Reality about 100x more complex</a:t>
            </a:r>
          </a:p>
          <a:p>
            <a:r>
              <a:rPr lang="en-US" dirty="0" smtClean="0"/>
              <a:t>300 services</a:t>
            </a:r>
          </a:p>
          <a:p>
            <a:r>
              <a:rPr lang="en-US" dirty="0" smtClean="0"/>
              <a:t>~100 databases</a:t>
            </a:r>
          </a:p>
          <a:p>
            <a:r>
              <a:rPr lang="en-US" dirty="0" smtClean="0"/>
              <a:t>Multi-datacenter</a:t>
            </a:r>
          </a:p>
          <a:p>
            <a:r>
              <a:rPr lang="en-US" dirty="0" smtClean="0"/>
              <a:t>Trolling: load into Oracle, search,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13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Stop</a:t>
            </a:r>
            <a:r>
              <a:rPr lang="en-US" baseline="0" dirty="0" smtClean="0"/>
              <a:t> showing the same things</a:t>
            </a:r>
          </a:p>
          <a:p>
            <a:r>
              <a:rPr lang="en-US" baseline="0" dirty="0" smtClean="0"/>
              <a:t>Mark people as interested in jobs</a:t>
            </a:r>
          </a:p>
          <a:p>
            <a:r>
              <a:rPr lang="en-US" baseline="0" dirty="0" smtClean="0"/>
              <a:t>N^2 systems, data types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12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tenable—new systems,</a:t>
            </a:r>
            <a:r>
              <a:rPr lang="en-US" baseline="0" dirty="0" smtClean="0"/>
              <a:t> data being created faster than we integrate them</a:t>
            </a:r>
          </a:p>
          <a:p>
            <a:r>
              <a:rPr lang="en-US" dirty="0" smtClean="0"/>
              <a:t>Not all problems solvable with infrastructure</a:t>
            </a:r>
          </a:p>
          <a:p>
            <a:r>
              <a:rPr lang="en-US" dirty="0" smtClean="0"/>
              <a:t>Extract</a:t>
            </a:r>
            <a:r>
              <a:rPr lang="en-US" baseline="0" dirty="0" smtClean="0"/>
              <a:t> the common pattern…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1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Had </a:t>
            </a:r>
            <a:r>
              <a:rPr lang="en-US" dirty="0" err="1" smtClean="0"/>
              <a:t>Hadoop</a:t>
            </a:r>
            <a:r>
              <a:rPr lang="en-US" dirty="0" smtClean="0"/>
              <a:t>—great that can be our warehouse/archive.</a:t>
            </a:r>
          </a:p>
          <a:p>
            <a:r>
              <a:rPr lang="en-US" dirty="0" smtClean="0"/>
              <a:t>But</a:t>
            </a:r>
            <a:r>
              <a:rPr lang="en-US" baseline="0" dirty="0" smtClean="0"/>
              <a:t> what about real-time data and real-time processing? All the messed up stuff?</a:t>
            </a:r>
          </a:p>
          <a:p>
            <a:r>
              <a:rPr lang="en-US" dirty="0" smtClean="0"/>
              <a:t>Files are really just a</a:t>
            </a:r>
            <a:r>
              <a:rPr lang="en-US" baseline="0" dirty="0" smtClean="0"/>
              <a:t> stream of updates stored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84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problem</a:t>
            </a:r>
            <a:r>
              <a:rPr lang="en-US" baseline="0" dirty="0" smtClean="0"/>
              <a:t> is solved…don’t reinvent the wheel!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This story takes place at LinkedIn.</a:t>
            </a:r>
          </a:p>
          <a:p>
            <a:r>
              <a:rPr lang="en-US" baseline="0" dirty="0" smtClean="0"/>
              <a:t>I was on the infra team.</a:t>
            </a:r>
          </a:p>
          <a:p>
            <a:r>
              <a:rPr lang="en-US" baseline="0" dirty="0" smtClean="0"/>
              <a:t>Previously had built a distributed key-value store</a:t>
            </a:r>
          </a:p>
          <a:p>
            <a:r>
              <a:rPr lang="en-US" baseline="0" dirty="0" smtClean="0"/>
              <a:t>Was leading </a:t>
            </a:r>
            <a:r>
              <a:rPr lang="en-US" baseline="0" dirty="0" err="1" smtClean="0"/>
              <a:t>Hadoop</a:t>
            </a:r>
            <a:r>
              <a:rPr lang="en-US" baseline="0" dirty="0" smtClean="0"/>
              <a:t> adoption effort.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0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suitable for ETL</a:t>
            </a:r>
          </a:p>
          <a:p>
            <a:r>
              <a:rPr lang="en-US" dirty="0" smtClean="0"/>
              <a:t>Not suitable for high throughput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58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Reinvent the wheel!</a:t>
            </a:r>
          </a:p>
          <a:p>
            <a:r>
              <a:rPr lang="en-US" dirty="0" smtClean="0"/>
              <a:t>Initial time estimate: 3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16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Producers,</a:t>
            </a:r>
            <a:r>
              <a:rPr lang="en-US" baseline="0" dirty="0" smtClean="0"/>
              <a:t> </a:t>
            </a:r>
            <a:r>
              <a:rPr lang="en-US" dirty="0" smtClean="0"/>
              <a:t>consumers,  topic</a:t>
            </a:r>
          </a:p>
          <a:p>
            <a:r>
              <a:rPr lang="en-US" dirty="0" smtClean="0"/>
              <a:t>Like</a:t>
            </a:r>
            <a:r>
              <a:rPr lang="en-US" baseline="0" dirty="0" smtClean="0"/>
              <a:t> a messaging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96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Different: Commit log</a:t>
            </a:r>
          </a:p>
          <a:p>
            <a:r>
              <a:rPr lang="en-US" dirty="0" smtClean="0"/>
              <a:t>Stolen from distributed database internals</a:t>
            </a:r>
          </a:p>
          <a:p>
            <a:r>
              <a:rPr lang="en-US" dirty="0" smtClean="0"/>
              <a:t>Key abstraction for systems,</a:t>
            </a:r>
            <a:r>
              <a:rPr lang="en-US" baseline="0" dirty="0" smtClean="0"/>
              <a:t> real-time processing, data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19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strong, fast publish subscribe mechanism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9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Built</a:t>
            </a:r>
            <a:r>
              <a:rPr lang="en-US" baseline="0" dirty="0" smtClean="0"/>
              <a:t> like a modern </a:t>
            </a:r>
            <a:r>
              <a:rPr lang="en-US" baseline="0" dirty="0" err="1" smtClean="0"/>
              <a:t>dist</a:t>
            </a:r>
            <a:r>
              <a:rPr lang="en-US" baseline="0" dirty="0" smtClean="0"/>
              <a:t>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17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dive into the elements of this platform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of the big things this enables is stream processing…let’s dive into that.</a:t>
            </a:r>
          </a:p>
          <a:p>
            <a:r>
              <a:rPr lang="en-US" baseline="0" dirty="0" err="1" smtClean="0"/>
              <a:t>Truviso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79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</a:t>
            </a:r>
            <a:r>
              <a:rPr lang="en-US" dirty="0" err="1" smtClean="0"/>
              <a:t>unix</a:t>
            </a:r>
            <a:r>
              <a:rPr lang="en-US" dirty="0" smtClean="0"/>
              <a:t> pipe, streams</a:t>
            </a:r>
            <a:r>
              <a:rPr lang="en-US" baseline="0" dirty="0" smtClean="0"/>
              <a:t> data between programs</a:t>
            </a:r>
          </a:p>
          <a:p>
            <a:r>
              <a:rPr lang="en-US" baseline="0" dirty="0" smtClean="0"/>
              <a:t>Distributed, fault-tolerant, elastically scalable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6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Streams + Processing = Stream Processing</a:t>
            </a:r>
          </a:p>
          <a:p>
            <a:r>
              <a:rPr lang="en-US" baseline="0" dirty="0" smtClean="0"/>
              <a:t>HDFS analogy</a:t>
            </a:r>
          </a:p>
          <a:p>
            <a:r>
              <a:rPr lang="en-US" baseline="0" dirty="0" smtClean="0"/>
              <a:t>Most stream processing system use Kafka</a:t>
            </a:r>
          </a:p>
          <a:p>
            <a:r>
              <a:rPr lang="en-US" baseline="0" dirty="0" smtClean="0"/>
              <a:t>Some require it—rollback recovery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81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a uniform data format</a:t>
            </a:r>
          </a:p>
          <a:p>
            <a:r>
              <a:rPr lang="en-US" dirty="0" smtClean="0"/>
              <a:t>Uniform representation of stream</a:t>
            </a:r>
          </a:p>
          <a:p>
            <a:r>
              <a:rPr lang="en-US" dirty="0" smtClean="0"/>
              <a:t>Unix</a:t>
            </a:r>
            <a:r>
              <a:rPr lang="en-US" baseline="0" dirty="0" smtClean="0"/>
              <a:t> from days of “timesharing”—now we want a distributed version</a:t>
            </a:r>
          </a:p>
          <a:p>
            <a:r>
              <a:rPr lang="en-US" baseline="0" dirty="0" smtClean="0"/>
              <a:t>Services—where a process runs has nothing to do with where you want it’s data</a:t>
            </a:r>
            <a:endParaRPr lang="en-US" dirty="0" smtClean="0"/>
          </a:p>
          <a:p>
            <a:r>
              <a:rPr lang="en-US" dirty="0" smtClean="0"/>
              <a:t>At the data center level</a:t>
            </a:r>
          </a:p>
          <a:p>
            <a:r>
              <a:rPr lang="en-US" dirty="0" smtClean="0"/>
              <a:t>Differences—Distributed</a:t>
            </a:r>
            <a:r>
              <a:rPr lang="en-US" baseline="0" dirty="0" smtClean="0"/>
              <a:t> (fault tolerant), partitioned parallelism, long running processes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7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Had done initial prototypes, had some valuable things</a:t>
            </a:r>
          </a:p>
          <a:p>
            <a:r>
              <a:rPr lang="en-US" dirty="0" smtClean="0"/>
              <a:t>Want</a:t>
            </a:r>
            <a:r>
              <a:rPr lang="en-US" baseline="0" dirty="0" smtClean="0"/>
              <a:t> </a:t>
            </a:r>
            <a:r>
              <a:rPr lang="en-US" dirty="0" smtClean="0"/>
              <a:t>Data Lake/Hub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11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Kafka is data format agnostic (like HDFS)</a:t>
            </a:r>
          </a:p>
          <a:p>
            <a:r>
              <a:rPr lang="en-US" dirty="0" smtClean="0"/>
              <a:t>Still need schemas</a:t>
            </a:r>
          </a:p>
          <a:p>
            <a:r>
              <a:rPr lang="en-US" dirty="0" smtClean="0"/>
              <a:t>Used Avro</a:t>
            </a:r>
          </a:p>
          <a:p>
            <a:r>
              <a:rPr lang="en-US" dirty="0" smtClean="0"/>
              <a:t>For</a:t>
            </a:r>
            <a:r>
              <a:rPr lang="en-US" baseline="0" dirty="0" smtClean="0"/>
              <a:t> database data—capture what you know about the table—don’t throw it all away with CSV</a:t>
            </a:r>
          </a:p>
          <a:p>
            <a:r>
              <a:rPr lang="en-US" baseline="0" dirty="0" smtClean="0"/>
              <a:t>For event data—logs, user activity, metrics,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the schema is a conversation between the users of the data and the publishers</a:t>
            </a:r>
          </a:p>
          <a:p>
            <a:r>
              <a:rPr lang="en-US" baseline="0" dirty="0" smtClean="0"/>
              <a:t>Explain schema repository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409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Stream Data Platform</a:t>
            </a:r>
          </a:p>
          <a:p>
            <a:r>
              <a:rPr lang="en-US" dirty="0" smtClean="0"/>
              <a:t>Trace 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56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Everything that happens in the company is a real-time stream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008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Scaled to 1000 data sources</a:t>
            </a:r>
          </a:p>
          <a:p>
            <a:r>
              <a:rPr lang="en-US" dirty="0" smtClean="0"/>
              <a:t>0.5 people staffed it</a:t>
            </a:r>
          </a:p>
          <a:p>
            <a:r>
              <a:rPr lang="en-US" dirty="0" smtClean="0"/>
              <a:t>Lot’s of other </a:t>
            </a:r>
            <a:r>
              <a:rPr lang="en-US" dirty="0" err="1" smtClean="0"/>
              <a:t>munging</a:t>
            </a:r>
            <a:r>
              <a:rPr lang="en-US" dirty="0" smtClean="0"/>
              <a:t> teams disappeared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43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 adoption cycle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C29F5-F14C-4541-B89B-F54CED9A3BA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655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Basically the three </a:t>
            </a:r>
            <a:r>
              <a:rPr lang="en-US" dirty="0" err="1" smtClean="0"/>
              <a:t>Vs</a:t>
            </a:r>
            <a:r>
              <a:rPr lang="en-US" baseline="0" dirty="0" smtClean="0"/>
              <a:t> of big data</a:t>
            </a:r>
          </a:p>
          <a:p>
            <a:r>
              <a:rPr lang="en-US" baseline="0" dirty="0" smtClean="0"/>
              <a:t>If you think the world needs to change (and live in silicon valley) there is really only one 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280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one thing you can do if you think the world needs to change, you live in Silicon Valley—quit</a:t>
            </a:r>
            <a:r>
              <a:rPr lang="en-US" baseline="0" dirty="0" smtClean="0"/>
              <a:t> your job and do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76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XML, CSV dumps, etc.</a:t>
            </a:r>
          </a:p>
          <a:p>
            <a:r>
              <a:rPr lang="en-US" dirty="0" smtClean="0"/>
              <a:t>Translate the nasty data to pretty schemas in </a:t>
            </a:r>
            <a:r>
              <a:rPr lang="en-US" dirty="0" err="1" smtClean="0"/>
              <a:t>Hadoop</a:t>
            </a:r>
            <a:endParaRPr lang="en-US" dirty="0" smtClean="0"/>
          </a:p>
          <a:p>
            <a:r>
              <a:rPr lang="en-US" dirty="0" smtClean="0"/>
              <a:t>XML is super slow and labor intensive to parse</a:t>
            </a:r>
          </a:p>
          <a:p>
            <a:r>
              <a:rPr lang="en-US" dirty="0" smtClean="0"/>
              <a:t>What if the data has a</a:t>
            </a:r>
            <a:r>
              <a:rPr lang="en-US" baseline="0" dirty="0" smtClean="0"/>
              <a:t> comma?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52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Various ad hoc load jobs</a:t>
            </a:r>
          </a:p>
          <a:p>
            <a:r>
              <a:rPr lang="en-US" dirty="0" smtClean="0"/>
              <a:t>Manual parsing of each new data we got into target schema</a:t>
            </a:r>
          </a:p>
          <a:p>
            <a:r>
              <a:rPr lang="en-US" dirty="0" smtClean="0"/>
              <a:t>14% of data</a:t>
            </a:r>
          </a:p>
          <a:p>
            <a:r>
              <a:rPr lang="en-US" dirty="0" smtClean="0"/>
              <a:t>Not the kind of team I wanted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3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Data grandfathering</a:t>
            </a:r>
          </a:p>
          <a:p>
            <a:r>
              <a:rPr lang="en-US" dirty="0" smtClean="0"/>
              <a:t>14% of data in </a:t>
            </a:r>
            <a:r>
              <a:rPr lang="en-US" dirty="0" err="1" smtClean="0"/>
              <a:t>Hadoop</a:t>
            </a:r>
            <a:endParaRPr lang="en-US" dirty="0" smtClean="0"/>
          </a:p>
          <a:p>
            <a:r>
              <a:rPr lang="en-US" dirty="0" smtClean="0"/>
              <a:t>N new non-</a:t>
            </a:r>
            <a:r>
              <a:rPr lang="en-US" dirty="0" err="1" smtClean="0"/>
              <a:t>hadoop</a:t>
            </a:r>
            <a:r>
              <a:rPr lang="en-US" dirty="0" smtClean="0"/>
              <a:t> engineers imply O(N) </a:t>
            </a:r>
            <a:r>
              <a:rPr lang="en-US" dirty="0" err="1" smtClean="0"/>
              <a:t>hadoop</a:t>
            </a:r>
            <a:r>
              <a:rPr lang="en-US" dirty="0" smtClean="0"/>
              <a:t> engineers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51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Hadn’t paid much attention to how</a:t>
            </a:r>
            <a:r>
              <a:rPr lang="en-US" baseline="0" dirty="0" smtClean="0"/>
              <a:t> data flows through the business, more systems and algorithms.</a:t>
            </a:r>
          </a:p>
          <a:p>
            <a:r>
              <a:rPr lang="en-US" baseline="0" dirty="0" smtClean="0"/>
              <a:t>Believe data is what’s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9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Got</a:t>
            </a:r>
            <a:r>
              <a:rPr lang="en-US" baseline="0" dirty="0" smtClean="0"/>
              <a:t> interested in things like schemas, metadata, dataflow, </a:t>
            </a:r>
            <a:r>
              <a:rPr lang="en-US" baseline="0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31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Real-time,</a:t>
            </a:r>
            <a:r>
              <a:rPr lang="en-US" baseline="0" dirty="0" smtClean="0"/>
              <a:t> mostly lossless—couldn’t go back in time</a:t>
            </a:r>
          </a:p>
          <a:p>
            <a:r>
              <a:rPr lang="en-US" baseline="0" dirty="0" smtClean="0"/>
              <a:t>Batch, mostly lossless–high latency</a:t>
            </a:r>
          </a:p>
          <a:p>
            <a:r>
              <a:rPr lang="en-US" baseline="0" dirty="0" smtClean="0"/>
              <a:t>Why CSV dumps?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AE89-689B-440E-A838-D7AFB498EE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6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68580" rIns="6858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Helvetica Ligh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34290" tIns="0" rIns="3429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34290" tIns="0" rIns="3429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68580" rIns="6858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Helvetica Light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68580" rIns="6858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68580" rIns="6858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68580" rIns="68580">
            <a:norm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68580" tIns="0" rIns="6858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accent3"/>
          </a:solidFill>
        </p:spPr>
        <p:txBody>
          <a:bodyPr lIns="342900" tIns="3429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68580" tIns="0" rIns="6858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0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2/20/15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rgbClr val="FFFFFF"/>
                </a:solidFill>
                <a:latin typeface="Helvetica Light"/>
              </a:defRPr>
            </a:lvl1pPr>
          </a:lstStyle>
          <a:p>
            <a:fld id="{98624D31-43A5-475A-80CF-332C9F6DCF35}" type="datetimeFigureOut">
              <a:rPr lang="en-US" smtClean="0"/>
              <a:pPr/>
              <a:t>2/20/15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 cap="all" baseline="0">
                <a:solidFill>
                  <a:srgbClr val="FFFFFF"/>
                </a:solidFill>
                <a:latin typeface="Helvetica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rgbClr val="FFFFFF"/>
                </a:solidFill>
                <a:latin typeface="Helvetica Ligh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Helvetica Ligh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Helvetica Ligh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Helvetica Ligh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Helvetica Ligh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Helvetica Ligh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Helvetica Ligh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20" Type="http://schemas.openxmlformats.org/officeDocument/2006/relationships/image" Target="../media/image47.png"/><Relationship Id="rId21" Type="http://schemas.openxmlformats.org/officeDocument/2006/relationships/image" Target="../media/image48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onfluent.io" TargetMode="External"/><Relationship Id="rId4" Type="http://schemas.openxmlformats.org/officeDocument/2006/relationships/hyperlink" Target="https://twitter.com/apachekafka" TargetMode="External"/><Relationship Id="rId5" Type="http://schemas.openxmlformats.org/officeDocument/2006/relationships/hyperlink" Target="http://kafka.apache.org" TargetMode="External"/><Relationship Id="rId6" Type="http://schemas.openxmlformats.org/officeDocument/2006/relationships/hyperlink" Target="http://linkd.in/199iMwY" TargetMode="External"/><Relationship Id="rId7" Type="http://schemas.openxmlformats.org/officeDocument/2006/relationships/hyperlink" Target="https://twitter.com/jaykreps" TargetMode="External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twitter.com/confluentin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773353" cy="26746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Going Real-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time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Collection and Stream Processing with Apache Kafka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Jay Kreps, Confluent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38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595959"/>
                </a:solidFill>
              </a:rPr>
              <a:t>NoSQL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80" y="1430020"/>
            <a:ext cx="2286085" cy="3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7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595959"/>
                </a:solidFill>
              </a:rPr>
              <a:t>User events</a:t>
            </a:r>
            <a:endParaRPr lang="en-US" sz="4000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361440"/>
            <a:ext cx="2397760" cy="32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Application Logs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00" y="1803400"/>
            <a:ext cx="29337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7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Messaging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" y="2369820"/>
            <a:ext cx="3397138" cy="100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240" y="1480820"/>
            <a:ext cx="3972560" cy="29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Metrics and operational data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739" y="1917700"/>
            <a:ext cx="3197071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5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This is a giant mess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180" y="1381760"/>
            <a:ext cx="6372860" cy="33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5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Impossible ideas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5520" y="1524000"/>
            <a:ext cx="7213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595959"/>
                </a:solidFill>
                <a:latin typeface="Helvetica Light"/>
              </a:rPr>
              <a:t>Publish data from </a:t>
            </a:r>
            <a:r>
              <a:rPr lang="en-US" sz="2200" dirty="0" err="1" smtClean="0">
                <a:solidFill>
                  <a:srgbClr val="595959"/>
                </a:solidFill>
                <a:latin typeface="Helvetica Light"/>
              </a:rPr>
              <a:t>Hadoop</a:t>
            </a:r>
            <a:r>
              <a:rPr lang="en-US" sz="2200" dirty="0" smtClean="0">
                <a:solidFill>
                  <a:srgbClr val="595959"/>
                </a:solidFill>
                <a:latin typeface="Helvetica Light"/>
              </a:rPr>
              <a:t> to a search index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595959"/>
                </a:solidFill>
                <a:latin typeface="Helvetica Light"/>
              </a:rPr>
              <a:t>Run a SQL query to find the biggest latency bottleneck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595959"/>
                </a:solidFill>
                <a:latin typeface="Helvetica Light"/>
              </a:rPr>
              <a:t>Run a SQL query to find common error patterns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595959"/>
                </a:solidFill>
                <a:latin typeface="Helvetica Light"/>
              </a:rPr>
              <a:t>Low latency monitoring of database changes or user activity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595959"/>
                </a:solidFill>
                <a:latin typeface="Helvetica Light"/>
              </a:rPr>
              <a:t>Incorporate popularity in real-time display and relevance algorithms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595959"/>
                </a:solidFill>
                <a:latin typeface="Helvetica Light"/>
              </a:rPr>
              <a:t>Products that incorporate user activity</a:t>
            </a:r>
            <a:endParaRPr lang="en-US" sz="2200" dirty="0">
              <a:solidFill>
                <a:srgbClr val="595959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733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An infrastructure solution?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440" y="1412240"/>
            <a:ext cx="4282440" cy="321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9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Stream Data Platform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860" y="1445259"/>
            <a:ext cx="5143500" cy="31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0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Attempt: Messaging systems!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1374140"/>
            <a:ext cx="49022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200" y="3017521"/>
            <a:ext cx="3108960" cy="15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9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  <a:latin typeface="Helvetica Light"/>
                <a:cs typeface="Helvetica Light"/>
              </a:rPr>
              <a:t>Experience at LinkedIn</a:t>
            </a:r>
            <a:endParaRPr lang="en-US" dirty="0">
              <a:solidFill>
                <a:srgbClr val="595959"/>
              </a:solidFill>
              <a:latin typeface="Helvetica Light"/>
              <a:cs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595" y="1519164"/>
            <a:ext cx="2979438" cy="297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7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Problems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955" y="1462481"/>
            <a:ext cx="4121405" cy="3137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200" y="1554480"/>
            <a:ext cx="3108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Throughput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Batch systems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Persistence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Stream Processing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Ordering guarantees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Partitioning</a:t>
            </a:r>
            <a:endParaRPr lang="en-US" sz="2400" dirty="0">
              <a:solidFill>
                <a:srgbClr val="595959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3521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Second Attempt: Build Kafka!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060" y="1239520"/>
            <a:ext cx="34036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8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What does it do?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80" y="1709420"/>
            <a:ext cx="43434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7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Commit Log Abstraction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59" y="1562100"/>
            <a:ext cx="5493349" cy="232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Logs and Publish-Subscribe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880" y="1452880"/>
            <a:ext cx="37084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2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595959"/>
                </a:solidFill>
              </a:rPr>
              <a:t>Kafka: A Modern Distributed System for Streams</a:t>
            </a:r>
            <a:endParaRPr lang="en-US" sz="2400" dirty="0">
              <a:solidFill>
                <a:srgbClr val="595959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92480" y="1569721"/>
            <a:ext cx="8229600" cy="3042920"/>
          </a:xfrm>
          <a:prstGeom prst="rect">
            <a:avLst/>
          </a:prstGeom>
        </p:spPr>
        <p:txBody>
          <a:bodyPr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595959"/>
                </a:solidFill>
                <a:latin typeface="Helvetica Light"/>
              </a:rPr>
              <a:t>Scalability of a </a:t>
            </a:r>
            <a:r>
              <a:rPr lang="en-US" sz="1600" dirty="0" err="1" smtClean="0">
                <a:solidFill>
                  <a:srgbClr val="595959"/>
                </a:solidFill>
                <a:latin typeface="Helvetica Light"/>
              </a:rPr>
              <a:t>filesystem</a:t>
            </a:r>
            <a:endParaRPr lang="en-US" sz="1600" dirty="0" smtClean="0">
              <a:solidFill>
                <a:srgbClr val="595959"/>
              </a:solidFill>
              <a:latin typeface="Helvetica Light"/>
            </a:endParaRPr>
          </a:p>
          <a:p>
            <a:pPr lvl="1"/>
            <a:r>
              <a:rPr lang="en-US" sz="1600" dirty="0" smtClean="0">
                <a:solidFill>
                  <a:srgbClr val="595959"/>
                </a:solidFill>
                <a:latin typeface="Helvetica Light"/>
              </a:rPr>
              <a:t>Hundreds of MB/sec/server throughput</a:t>
            </a:r>
          </a:p>
          <a:p>
            <a:pPr lvl="1"/>
            <a:r>
              <a:rPr lang="en-US" sz="1600" dirty="0" smtClean="0">
                <a:solidFill>
                  <a:srgbClr val="595959"/>
                </a:solidFill>
                <a:latin typeface="Helvetica Light"/>
              </a:rPr>
              <a:t>Many TB per server</a:t>
            </a:r>
          </a:p>
          <a:p>
            <a:r>
              <a:rPr lang="en-US" sz="1600" dirty="0" smtClean="0">
                <a:solidFill>
                  <a:srgbClr val="595959"/>
                </a:solidFill>
                <a:latin typeface="Helvetica Light"/>
              </a:rPr>
              <a:t>Guarantees of a database</a:t>
            </a:r>
          </a:p>
          <a:p>
            <a:pPr lvl="1"/>
            <a:r>
              <a:rPr lang="en-US" sz="1600" dirty="0" smtClean="0">
                <a:solidFill>
                  <a:srgbClr val="595959"/>
                </a:solidFill>
                <a:latin typeface="Helvetica Light"/>
              </a:rPr>
              <a:t>Messages strictly ordered</a:t>
            </a:r>
          </a:p>
          <a:p>
            <a:pPr lvl="1"/>
            <a:r>
              <a:rPr lang="en-US" sz="1600" dirty="0" smtClean="0">
                <a:solidFill>
                  <a:srgbClr val="595959"/>
                </a:solidFill>
                <a:latin typeface="Helvetica Light"/>
              </a:rPr>
              <a:t>All data persistent</a:t>
            </a:r>
          </a:p>
          <a:p>
            <a:r>
              <a:rPr lang="en-US" sz="1600" dirty="0" smtClean="0">
                <a:solidFill>
                  <a:srgbClr val="595959"/>
                </a:solidFill>
                <a:latin typeface="Helvetica Light"/>
              </a:rPr>
              <a:t>Distributed by default</a:t>
            </a:r>
          </a:p>
          <a:p>
            <a:pPr lvl="1"/>
            <a:r>
              <a:rPr lang="en-US" sz="1600" dirty="0" smtClean="0">
                <a:solidFill>
                  <a:srgbClr val="595959"/>
                </a:solidFill>
                <a:latin typeface="Helvetica Light"/>
              </a:rPr>
              <a:t>Replication</a:t>
            </a:r>
          </a:p>
          <a:p>
            <a:pPr lvl="1"/>
            <a:r>
              <a:rPr lang="en-US" sz="1600" dirty="0" smtClean="0">
                <a:solidFill>
                  <a:srgbClr val="595959"/>
                </a:solidFill>
                <a:latin typeface="Helvetica Light"/>
              </a:rPr>
              <a:t>Partitioning model</a:t>
            </a:r>
          </a:p>
          <a:p>
            <a:r>
              <a:rPr lang="en-US" sz="1600" dirty="0" smtClean="0">
                <a:solidFill>
                  <a:srgbClr val="595959"/>
                </a:solidFill>
                <a:latin typeface="Helvetica Light"/>
              </a:rPr>
              <a:t>Producers, Consumers, and Brokers all fault tolerant and horizontally scalable</a:t>
            </a:r>
          </a:p>
        </p:txBody>
      </p:sp>
    </p:spTree>
    <p:extLst>
      <p:ext uri="{BB962C8B-B14F-4D97-AF65-F5344CB8AC3E}">
        <p14:creationId xmlns:p14="http://schemas.microsoft.com/office/powerpoint/2010/main" val="234053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Stream Data Platform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380" y="1351530"/>
            <a:ext cx="5661660" cy="34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2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Stream Processing a la carte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0" y="1463040"/>
            <a:ext cx="2984500" cy="3190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0320" y="2540000"/>
            <a:ext cx="512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95959"/>
                </a:solidFill>
                <a:latin typeface="Courier New"/>
                <a:cs typeface="Courier New"/>
              </a:rPr>
              <a:t>c</a:t>
            </a:r>
            <a:r>
              <a:rPr lang="en-US" sz="2000" dirty="0" smtClean="0">
                <a:solidFill>
                  <a:srgbClr val="595959"/>
                </a:solidFill>
                <a:latin typeface="Courier New"/>
                <a:cs typeface="Courier New"/>
              </a:rPr>
              <a:t>at input | </a:t>
            </a:r>
            <a:r>
              <a:rPr lang="en-US" sz="2000" dirty="0" err="1" smtClean="0">
                <a:solidFill>
                  <a:srgbClr val="595959"/>
                </a:solidFill>
                <a:latin typeface="Courier New"/>
                <a:cs typeface="Courier New"/>
              </a:rPr>
              <a:t>grep</a:t>
            </a:r>
            <a:r>
              <a:rPr lang="en-US" sz="2000" dirty="0" smtClean="0">
                <a:solidFill>
                  <a:srgbClr val="595959"/>
                </a:solidFill>
                <a:latin typeface="Courier New"/>
                <a:cs typeface="Courier New"/>
              </a:rPr>
              <a:t> “foo” | </a:t>
            </a:r>
            <a:r>
              <a:rPr lang="en-US" sz="2000" dirty="0" err="1" smtClean="0">
                <a:solidFill>
                  <a:srgbClr val="595959"/>
                </a:solidFill>
                <a:latin typeface="Courier New"/>
                <a:cs typeface="Courier New"/>
              </a:rPr>
              <a:t>wc</a:t>
            </a:r>
            <a:r>
              <a:rPr lang="en-US" sz="2000" dirty="0" smtClean="0">
                <a:solidFill>
                  <a:srgbClr val="595959"/>
                </a:solidFill>
                <a:latin typeface="Courier New"/>
                <a:cs typeface="Courier New"/>
              </a:rPr>
              <a:t> -l</a:t>
            </a:r>
            <a:endParaRPr lang="en-US" sz="2000" dirty="0">
              <a:solidFill>
                <a:srgbClr val="595959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09045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Stream Processing </a:t>
            </a:r>
            <a:r>
              <a:rPr lang="en-US" dirty="0">
                <a:solidFill>
                  <a:srgbClr val="595959"/>
                </a:solidFill>
              </a:rPr>
              <a:t>w</a:t>
            </a:r>
            <a:r>
              <a:rPr lang="en-US" dirty="0" smtClean="0">
                <a:solidFill>
                  <a:srgbClr val="595959"/>
                </a:solidFill>
              </a:rPr>
              <a:t>ith Frameworks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420" y="2548297"/>
            <a:ext cx="2785260" cy="838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679" y="1498558"/>
            <a:ext cx="2544881" cy="9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403" y="3431949"/>
            <a:ext cx="1781237" cy="1317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" y="1788160"/>
            <a:ext cx="2336800" cy="233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4560" y="2062480"/>
            <a:ext cx="985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595959"/>
                </a:solidFill>
                <a:latin typeface="Helvetica Light"/>
              </a:rPr>
              <a:t>+</a:t>
            </a:r>
            <a:endParaRPr lang="en-US" sz="8800" dirty="0">
              <a:solidFill>
                <a:srgbClr val="595959"/>
              </a:solidFill>
              <a:latin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2113280"/>
            <a:ext cx="985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595959"/>
                </a:solidFill>
                <a:latin typeface="Helvetica Light"/>
              </a:rPr>
              <a:t>=</a:t>
            </a:r>
            <a:endParaRPr lang="en-US" sz="8800" dirty="0">
              <a:solidFill>
                <a:srgbClr val="595959"/>
              </a:solidFill>
              <a:latin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7040" y="250952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95959"/>
                </a:solidFill>
                <a:latin typeface="Helvetica Light"/>
              </a:rPr>
              <a:t>Stream Processing</a:t>
            </a:r>
            <a:endParaRPr lang="en-US" sz="2800" dirty="0">
              <a:solidFill>
                <a:srgbClr val="595959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9528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Unix Pipes, Modernized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4880" y="2489200"/>
            <a:ext cx="739648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>
                <a:solidFill>
                  <a:srgbClr val="595959"/>
                </a:solidFill>
                <a:latin typeface="Courier New"/>
              </a:rPr>
              <a:t>cat /</a:t>
            </a:r>
            <a:r>
              <a:rPr lang="en-US" sz="4000" baseline="30000" dirty="0" err="1">
                <a:solidFill>
                  <a:srgbClr val="595959"/>
                </a:solidFill>
                <a:latin typeface="Courier New"/>
              </a:rPr>
              <a:t>usr</a:t>
            </a:r>
            <a:r>
              <a:rPr lang="en-US" sz="4000" baseline="30000" dirty="0">
                <a:solidFill>
                  <a:srgbClr val="595959"/>
                </a:solidFill>
                <a:latin typeface="Courier New"/>
              </a:rPr>
              <a:t>/share/</a:t>
            </a:r>
            <a:r>
              <a:rPr lang="en-US" sz="4000" baseline="30000" dirty="0" err="1">
                <a:solidFill>
                  <a:srgbClr val="595959"/>
                </a:solidFill>
                <a:latin typeface="Courier New"/>
              </a:rPr>
              <a:t>dict</a:t>
            </a:r>
            <a:r>
              <a:rPr lang="en-US" sz="4000" baseline="30000" dirty="0">
                <a:solidFill>
                  <a:srgbClr val="595959"/>
                </a:solidFill>
                <a:latin typeface="Courier New"/>
              </a:rPr>
              <a:t>/words | </a:t>
            </a:r>
            <a:r>
              <a:rPr lang="en-US" sz="4000" baseline="30000" dirty="0" err="1">
                <a:solidFill>
                  <a:srgbClr val="595959"/>
                </a:solidFill>
                <a:latin typeface="Courier New"/>
              </a:rPr>
              <a:t>wc</a:t>
            </a:r>
            <a:r>
              <a:rPr lang="en-US" sz="4000" baseline="30000" dirty="0">
                <a:solidFill>
                  <a:srgbClr val="595959"/>
                </a:solidFill>
                <a:latin typeface="Courier New"/>
              </a:rPr>
              <a:t> -l</a:t>
            </a:r>
          </a:p>
        </p:txBody>
      </p:sp>
    </p:spTree>
    <p:extLst>
      <p:ext uri="{BB962C8B-B14F-4D97-AF65-F5344CB8AC3E}">
        <p14:creationId xmlns:p14="http://schemas.microsoft.com/office/powerpoint/2010/main" val="397115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595959"/>
                </a:solidFill>
              </a:rPr>
              <a:t>2009: We want all our data in </a:t>
            </a:r>
            <a:r>
              <a:rPr lang="en-US" sz="3200" dirty="0" err="1" smtClean="0">
                <a:solidFill>
                  <a:srgbClr val="595959"/>
                </a:solidFill>
              </a:rPr>
              <a:t>Hadoop</a:t>
            </a:r>
            <a:r>
              <a:rPr lang="en-US" sz="3200" dirty="0">
                <a:solidFill>
                  <a:srgbClr val="595959"/>
                </a:solidFill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1" y="1574800"/>
            <a:ext cx="4236719" cy="302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3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On Schemas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120" y="2336800"/>
            <a:ext cx="843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95959"/>
                </a:solidFill>
                <a:latin typeface="Helvetica Light"/>
              </a:rPr>
              <a:t>Bad Schemas &lt; No Schemas &lt; Good Schemas</a:t>
            </a:r>
            <a:endParaRPr lang="en-US" sz="2800" dirty="0">
              <a:solidFill>
                <a:srgbClr val="595959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5607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Principled notion of</a:t>
            </a:r>
            <a:br>
              <a:rPr lang="en-US" dirty="0" smtClean="0">
                <a:solidFill>
                  <a:srgbClr val="595959"/>
                </a:solidFill>
              </a:rPr>
            </a:br>
            <a:r>
              <a:rPr lang="en-US" dirty="0" smtClean="0">
                <a:solidFill>
                  <a:srgbClr val="595959"/>
                </a:solidFill>
              </a:rPr>
              <a:t>schemas &amp; compatibility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520" y="2286000"/>
            <a:ext cx="3159760" cy="98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7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Put it all together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080" y="1407160"/>
            <a:ext cx="4130040" cy="329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At LinkedIn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040" y="1381760"/>
            <a:ext cx="7345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Everything in the company is a real-time stream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&gt; 500 billion messages written per day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&gt; 2.5 trillion messages read per day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~ 1 PB of stream data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Tens of thousands of producer processes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Backbone for data stores</a:t>
            </a:r>
          </a:p>
          <a:p>
            <a:pPr marL="628650" lvl="1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Search</a:t>
            </a:r>
          </a:p>
          <a:p>
            <a:pPr marL="628650" lvl="1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Social Graph</a:t>
            </a:r>
          </a:p>
          <a:p>
            <a:pPr marL="628650" lvl="1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Newsfeed</a:t>
            </a:r>
          </a:p>
          <a:p>
            <a:pPr marL="628650" lvl="1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Primary storage (in progress)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Basis for stream processing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063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595959"/>
                </a:solidFill>
              </a:rPr>
              <a:t>Best of all: </a:t>
            </a:r>
            <a:br>
              <a:rPr lang="en-US" sz="3200" dirty="0" smtClean="0">
                <a:solidFill>
                  <a:srgbClr val="595959"/>
                </a:solidFill>
              </a:rPr>
            </a:br>
            <a:r>
              <a:rPr lang="en-US" sz="3200" dirty="0" smtClean="0">
                <a:solidFill>
                  <a:srgbClr val="595959"/>
                </a:solidFill>
              </a:rPr>
              <a:t>My data </a:t>
            </a:r>
            <a:r>
              <a:rPr lang="en-US" sz="3200" dirty="0" err="1" smtClean="0">
                <a:solidFill>
                  <a:srgbClr val="595959"/>
                </a:solidFill>
              </a:rPr>
              <a:t>munging</a:t>
            </a:r>
            <a:r>
              <a:rPr lang="en-US" sz="3200" dirty="0" smtClean="0">
                <a:solidFill>
                  <a:srgbClr val="595959"/>
                </a:solidFill>
              </a:rPr>
              <a:t> team disappeared!</a:t>
            </a:r>
            <a:endParaRPr lang="en-US" sz="3200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260" y="1661160"/>
            <a:ext cx="51054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1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84" y="2877625"/>
            <a:ext cx="1704223" cy="700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Elsewhere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" y="1408904"/>
            <a:ext cx="2301173" cy="753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295" y="3784249"/>
            <a:ext cx="1814185" cy="895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57" y="2074567"/>
            <a:ext cx="1311457" cy="9835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973" y="3789687"/>
            <a:ext cx="1711854" cy="812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1" y="3496046"/>
            <a:ext cx="1849120" cy="594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5285" y="1545468"/>
            <a:ext cx="1628714" cy="814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8379" y="2461129"/>
            <a:ext cx="915781" cy="686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3902" y="3222275"/>
            <a:ext cx="1173883" cy="4857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0" y="2079812"/>
            <a:ext cx="2253099" cy="6633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6549" y="1477529"/>
            <a:ext cx="916202" cy="6860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7947" y="1739874"/>
            <a:ext cx="985554" cy="739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9994" y="2320493"/>
            <a:ext cx="1243189" cy="932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9820" y="2479040"/>
            <a:ext cx="1196340" cy="1196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5416" y="2959409"/>
            <a:ext cx="1722106" cy="708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6416" y="3607856"/>
            <a:ext cx="1150059" cy="8625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91280" y="1330960"/>
            <a:ext cx="1210169" cy="6807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25981" y="3535680"/>
            <a:ext cx="1104900" cy="11285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601" y="4152901"/>
            <a:ext cx="1779584" cy="4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2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Why this is the future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280" y="1645920"/>
            <a:ext cx="7599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595959"/>
                </a:solidFill>
                <a:latin typeface="Helvetica Light"/>
              </a:rPr>
              <a:t>System diversity is increasing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595959"/>
                </a:solidFill>
                <a:latin typeface="Helvetica Light"/>
              </a:rPr>
              <a:t>Data diversity and volume is increasing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595959"/>
                </a:solidFill>
                <a:latin typeface="Helvetica Light"/>
              </a:rPr>
              <a:t>The world is getting faster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595959"/>
                </a:solidFill>
                <a:latin typeface="Helvetica Light"/>
              </a:rPr>
              <a:t>The technology exists</a:t>
            </a:r>
            <a:endParaRPr lang="en-US" sz="2800" dirty="0">
              <a:solidFill>
                <a:srgbClr val="595959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614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Confluent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280" y="1645920"/>
            <a:ext cx="759968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Mission: Make this a practical reality everywhere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Product</a:t>
            </a:r>
          </a:p>
          <a:p>
            <a:pPr marL="800100" lvl="1" indent="-457200"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Helvetica Light"/>
              </a:rPr>
              <a:t>Schemas and metadata </a:t>
            </a: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management</a:t>
            </a:r>
          </a:p>
          <a:p>
            <a:pPr marL="8001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Connectors for common systems</a:t>
            </a:r>
          </a:p>
          <a:p>
            <a:pPr marL="8001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Monitor data flow end-to-end</a:t>
            </a:r>
          </a:p>
          <a:p>
            <a:pPr marL="8001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Stream processing integration</a:t>
            </a:r>
            <a:endParaRPr lang="en-US" sz="2400" dirty="0">
              <a:solidFill>
                <a:srgbClr val="595959"/>
              </a:solidFill>
              <a:latin typeface="Helvetica Light"/>
            </a:endParaRPr>
          </a:p>
          <a:p>
            <a:pPr marL="8001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Helvetica Light"/>
              </a:rPr>
              <a:t>First release next week</a:t>
            </a:r>
          </a:p>
          <a:p>
            <a:pPr marL="800100" lvl="1" indent="-457200">
              <a:buFont typeface="Arial"/>
              <a:buChar char="•"/>
            </a:pPr>
            <a:endParaRPr lang="en-US" sz="2800" dirty="0" smtClean="0">
              <a:latin typeface="Helvetica Light"/>
            </a:endParaRPr>
          </a:p>
          <a:p>
            <a:pPr marL="800100" lvl="1" indent="-457200">
              <a:buFont typeface="Arial"/>
              <a:buChar char="•"/>
            </a:pPr>
            <a:endParaRPr lang="en-US" sz="280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9388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Questions?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5680" y="1554480"/>
            <a:ext cx="35560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Confluent</a:t>
            </a:r>
          </a:p>
          <a:p>
            <a:pPr marL="628650" lvl="1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  <a:hlinkClick r:id="rId2"/>
              </a:rPr>
              <a:t>@</a:t>
            </a:r>
            <a:r>
              <a:rPr lang="en-US" sz="1800" dirty="0" err="1" smtClean="0">
                <a:solidFill>
                  <a:srgbClr val="595959"/>
                </a:solidFill>
                <a:latin typeface="Helvetica Light"/>
                <a:hlinkClick r:id="rId2"/>
              </a:rPr>
              <a:t>confluentinc</a:t>
            </a:r>
            <a:endParaRPr lang="en-US" sz="1800" dirty="0" smtClean="0">
              <a:solidFill>
                <a:srgbClr val="595959"/>
              </a:solidFill>
              <a:latin typeface="Helvetica Light"/>
            </a:endParaRPr>
          </a:p>
          <a:p>
            <a:pPr marL="628650" lvl="1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  <a:hlinkClick r:id="rId3"/>
              </a:rPr>
              <a:t>http://confluent.io</a:t>
            </a: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Apache Kafka</a:t>
            </a:r>
          </a:p>
          <a:p>
            <a:pPr marL="628650" lvl="1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  <a:hlinkClick r:id="rId4"/>
              </a:rPr>
              <a:t>@</a:t>
            </a:r>
            <a:r>
              <a:rPr lang="en-US" sz="1800" dirty="0" err="1" smtClean="0">
                <a:solidFill>
                  <a:srgbClr val="595959"/>
                </a:solidFill>
                <a:latin typeface="Helvetica Light"/>
                <a:hlinkClick r:id="rId4"/>
              </a:rPr>
              <a:t>apachekafka</a:t>
            </a:r>
            <a:endParaRPr lang="en-US" sz="1800" dirty="0" smtClean="0">
              <a:solidFill>
                <a:srgbClr val="595959"/>
              </a:solidFill>
              <a:latin typeface="Helvetica Light"/>
            </a:endParaRPr>
          </a:p>
          <a:p>
            <a:pPr marL="628650" lvl="1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  <a:hlinkClick r:id="rId5"/>
              </a:rPr>
              <a:t>http://kafka.apache.org</a:t>
            </a:r>
            <a:endParaRPr lang="en-US" sz="1800" dirty="0" smtClean="0">
              <a:solidFill>
                <a:srgbClr val="595959"/>
              </a:solidFill>
              <a:latin typeface="Helvetica Light"/>
            </a:endParaRPr>
          </a:p>
          <a:p>
            <a:pPr marL="628650" lvl="1" indent="-285750">
              <a:buFont typeface="Arial"/>
              <a:buChar char="•"/>
            </a:pPr>
            <a:r>
              <a:rPr lang="en-US" sz="1800" dirty="0">
                <a:solidFill>
                  <a:srgbClr val="595959"/>
                </a:solidFill>
                <a:latin typeface="Helvetica Light"/>
                <a:hlinkClick r:id="rId6"/>
              </a:rPr>
              <a:t>http://linkd.in/</a:t>
            </a:r>
            <a:r>
              <a:rPr lang="en-US" sz="1800" dirty="0" smtClean="0">
                <a:solidFill>
                  <a:srgbClr val="595959"/>
                </a:solidFill>
                <a:latin typeface="Helvetica Light"/>
                <a:hlinkClick r:id="rId6"/>
              </a:rPr>
              <a:t>199iMwY</a:t>
            </a: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Me</a:t>
            </a:r>
          </a:p>
          <a:p>
            <a:pPr marL="628650" lvl="1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  <a:hlinkClick r:id="rId7"/>
              </a:rPr>
              <a:t>@jaykreps</a:t>
            </a:r>
            <a:endParaRPr lang="en-US" sz="1800" dirty="0" smtClean="0">
              <a:solidFill>
                <a:srgbClr val="595959"/>
              </a:solidFill>
              <a:latin typeface="Helvetica Light"/>
            </a:endParaRPr>
          </a:p>
          <a:p>
            <a:pPr marL="628650" lvl="1" indent="-285750"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  <a:latin typeface="Helvetica Light"/>
              </a:rPr>
              <a:t>Office hours tomorrow at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701" y="1605280"/>
            <a:ext cx="2131059" cy="27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2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What is all our data?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1640840"/>
            <a:ext cx="24384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1625600"/>
            <a:ext cx="2588260" cy="258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Initial approach: “gut it out”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81" y="1483360"/>
            <a:ext cx="2689860" cy="305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4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6320" y="1432560"/>
            <a:ext cx="71831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595959"/>
                </a:solidFill>
                <a:latin typeface="Helvetica Light"/>
                <a:cs typeface="Helvetica Light"/>
              </a:rPr>
              <a:t>Data coverage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Many source systems</a:t>
            </a:r>
          </a:p>
          <a:p>
            <a:pPr marL="6286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Relational DBs</a:t>
            </a:r>
          </a:p>
          <a:p>
            <a:pPr marL="6286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Log files</a:t>
            </a:r>
          </a:p>
          <a:p>
            <a:pPr marL="6286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Metrics</a:t>
            </a:r>
          </a:p>
          <a:p>
            <a:pPr marL="6286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Messaging systems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Many data formats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Constant change</a:t>
            </a:r>
          </a:p>
          <a:p>
            <a:pPr marL="6286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New schemas</a:t>
            </a:r>
          </a:p>
          <a:p>
            <a:pPr marL="6286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New data sources</a:t>
            </a:r>
          </a:p>
        </p:txBody>
      </p:sp>
    </p:spTree>
    <p:extLst>
      <p:ext uri="{BB962C8B-B14F-4D97-AF65-F5344CB8AC3E}">
        <p14:creationId xmlns:p14="http://schemas.microsoft.com/office/powerpoint/2010/main" val="374527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Needed: organizational scalability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7120" y="1950720"/>
            <a:ext cx="7051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solidFill>
                  <a:srgbClr val="595959"/>
                </a:solidFill>
                <a:latin typeface="Helvetica Light"/>
                <a:cs typeface="Helvetica Light"/>
              </a:rPr>
              <a:t>Θ</a:t>
            </a:r>
            <a:r>
              <a:rPr lang="en-US" sz="88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(N) =&gt; </a:t>
            </a:r>
            <a:r>
              <a:rPr lang="en-US" sz="8800" dirty="0" err="1" smtClean="0">
                <a:solidFill>
                  <a:srgbClr val="595959"/>
                </a:solidFill>
                <a:latin typeface="Helvetica Light"/>
                <a:cs typeface="Helvetica Light"/>
              </a:rPr>
              <a:t>Θ</a:t>
            </a:r>
            <a:r>
              <a:rPr lang="en-US" sz="8800" dirty="0" smtClean="0">
                <a:solidFill>
                  <a:srgbClr val="595959"/>
                </a:solidFill>
                <a:latin typeface="Helvetica Light"/>
                <a:cs typeface="Helvetica Light"/>
              </a:rPr>
              <a:t>(1)</a:t>
            </a:r>
            <a:endParaRPr lang="en-US" sz="8800" dirty="0">
              <a:solidFill>
                <a:srgbClr val="595959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211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How does everything else work?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1200" y="1239520"/>
            <a:ext cx="255016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smtClean="0">
                <a:solidFill>
                  <a:srgbClr val="595959"/>
                </a:solidFill>
                <a:latin typeface="Helvetica Light"/>
              </a:rPr>
              <a:t>?</a:t>
            </a:r>
            <a:endParaRPr lang="en-US" sz="19900" dirty="0">
              <a:solidFill>
                <a:srgbClr val="595959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04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Relational database changes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940" y="1381760"/>
            <a:ext cx="3990340" cy="330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3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2514</TotalTime>
  <Words>1203</Words>
  <Application>Microsoft Macintosh PowerPoint</Application>
  <PresentationFormat>On-screen Show (16:9)</PresentationFormat>
  <Paragraphs>238</Paragraphs>
  <Slides>38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Retrospect</vt:lpstr>
      <vt:lpstr>Going Real-time Data Collection and Stream Processing with Apache Kafka</vt:lpstr>
      <vt:lpstr>Experience at LinkedIn</vt:lpstr>
      <vt:lpstr>2009: We want all our data in Hadoop!</vt:lpstr>
      <vt:lpstr>What is all our data?</vt:lpstr>
      <vt:lpstr>Initial approach: “gut it out”</vt:lpstr>
      <vt:lpstr>Problems</vt:lpstr>
      <vt:lpstr>Needed: organizational scalability</vt:lpstr>
      <vt:lpstr>How does everything else work?</vt:lpstr>
      <vt:lpstr>Relational database changes</vt:lpstr>
      <vt:lpstr>NoSQL</vt:lpstr>
      <vt:lpstr>User events</vt:lpstr>
      <vt:lpstr>Application Logs</vt:lpstr>
      <vt:lpstr>Messaging</vt:lpstr>
      <vt:lpstr>Metrics and operational data</vt:lpstr>
      <vt:lpstr>This is a giant mess</vt:lpstr>
      <vt:lpstr>Impossible ideas</vt:lpstr>
      <vt:lpstr>An infrastructure solution?</vt:lpstr>
      <vt:lpstr>Idea: Stream Data Platform</vt:lpstr>
      <vt:lpstr>First Attempt: Messaging systems!</vt:lpstr>
      <vt:lpstr>Problems</vt:lpstr>
      <vt:lpstr>Second Attempt: Build Kafka!</vt:lpstr>
      <vt:lpstr>What does it do?</vt:lpstr>
      <vt:lpstr>Commit Log Abstraction</vt:lpstr>
      <vt:lpstr>Logs and Publish-Subscribe</vt:lpstr>
      <vt:lpstr>Kafka: A Modern Distributed System for Streams</vt:lpstr>
      <vt:lpstr>Stream Data Platform</vt:lpstr>
      <vt:lpstr>Stream Processing a la carte</vt:lpstr>
      <vt:lpstr>Stream Processing with Frameworks</vt:lpstr>
      <vt:lpstr>Unix Pipes, Modernized</vt:lpstr>
      <vt:lpstr>On Schemas</vt:lpstr>
      <vt:lpstr>Principled notion of schemas &amp; compatibility</vt:lpstr>
      <vt:lpstr>Put it all together</vt:lpstr>
      <vt:lpstr>At LinkedIn</vt:lpstr>
      <vt:lpstr>Best of all:  My data munging team disappeared!</vt:lpstr>
      <vt:lpstr>Elsewhere</vt:lpstr>
      <vt:lpstr>Why this is the future</vt:lpstr>
      <vt:lpstr>Confluent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Sophia DeMartini</cp:lastModifiedBy>
  <cp:revision>83</cp:revision>
  <dcterms:created xsi:type="dcterms:W3CDTF">2014-09-12T02:11:56Z</dcterms:created>
  <dcterms:modified xsi:type="dcterms:W3CDTF">2015-02-20T16:52:48Z</dcterms:modified>
</cp:coreProperties>
</file>