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3" r:id="rId3"/>
    <p:sldId id="261" r:id="rId4"/>
    <p:sldId id="262" r:id="rId5"/>
    <p:sldId id="269" r:id="rId6"/>
    <p:sldId id="260" r:id="rId7"/>
    <p:sldId id="274" r:id="rId8"/>
    <p:sldId id="271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94" autoAdjust="0"/>
  </p:normalViewPr>
  <p:slideViewPr>
    <p:cSldViewPr snapToGrid="0" snapToObjects="1">
      <p:cViewPr varScale="1">
        <p:scale>
          <a:sx n="62" d="100"/>
          <a:sy n="62" d="100"/>
        </p:scale>
        <p:origin x="-25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DB80F-F06C-2948-9E51-823CE681FE41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950A1-0E52-1746-A536-502A538B6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Big Data Apps Make Magic While Hiding </a:t>
            </a:r>
            <a:r>
              <a:rPr lang="en-US" dirty="0" err="1" smtClean="0"/>
              <a:t>Hadoop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950A1-0E52-1746-A536-502A538B65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6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r>
              <a:rPr lang="en-US" baseline="0" dirty="0" smtClean="0"/>
              <a:t> teams to solve problems at scale</a:t>
            </a:r>
          </a:p>
          <a:p>
            <a:endParaRPr lang="en-US" dirty="0" smtClean="0"/>
          </a:p>
          <a:p>
            <a:r>
              <a:rPr lang="en-US" dirty="0" err="1" smtClean="0"/>
              <a:t>Srreadsheets</a:t>
            </a:r>
            <a:endParaRPr lang="en-US" dirty="0" smtClean="0"/>
          </a:p>
          <a:p>
            <a:r>
              <a:rPr lang="en-US" dirty="0" smtClean="0"/>
              <a:t>Mini</a:t>
            </a:r>
            <a:r>
              <a:rPr lang="en-US" baseline="0" dirty="0" smtClean="0"/>
              <a:t> computer</a:t>
            </a:r>
          </a:p>
          <a:p>
            <a:r>
              <a:rPr lang="en-US" baseline="0" dirty="0" smtClean="0"/>
              <a:t>Oracle</a:t>
            </a:r>
          </a:p>
          <a:p>
            <a:r>
              <a:rPr lang="en-US" baseline="0" dirty="0" err="1" smtClean="0"/>
              <a:t>NetApps</a:t>
            </a:r>
            <a:endParaRPr lang="en-US" baseline="0" dirty="0" smtClean="0"/>
          </a:p>
          <a:p>
            <a:r>
              <a:rPr lang="en-US" baseline="0" dirty="0" smtClean="0"/>
              <a:t>Time series 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950A1-0E52-1746-A536-502A538B65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r>
              <a:rPr lang="en-US" baseline="0" dirty="0" smtClean="0"/>
              <a:t> teams to solve problems at scale</a:t>
            </a:r>
          </a:p>
          <a:p>
            <a:endParaRPr lang="en-US" dirty="0" smtClean="0"/>
          </a:p>
          <a:p>
            <a:r>
              <a:rPr lang="en-US" dirty="0" err="1" smtClean="0"/>
              <a:t>Srreadsheets</a:t>
            </a:r>
            <a:endParaRPr lang="en-US" dirty="0" smtClean="0"/>
          </a:p>
          <a:p>
            <a:r>
              <a:rPr lang="en-US" dirty="0" smtClean="0"/>
              <a:t>Mini</a:t>
            </a:r>
            <a:r>
              <a:rPr lang="en-US" baseline="0" dirty="0" smtClean="0"/>
              <a:t> computer</a:t>
            </a:r>
          </a:p>
          <a:p>
            <a:r>
              <a:rPr lang="en-US" baseline="0" dirty="0" smtClean="0"/>
              <a:t>Oracle</a:t>
            </a:r>
          </a:p>
          <a:p>
            <a:r>
              <a:rPr lang="en-US" baseline="0" dirty="0" err="1" smtClean="0"/>
              <a:t>NetApps</a:t>
            </a:r>
            <a:endParaRPr lang="en-US" baseline="0" dirty="0" smtClean="0"/>
          </a:p>
          <a:p>
            <a:r>
              <a:rPr lang="en-US" baseline="0" dirty="0" smtClean="0"/>
              <a:t>Time series 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950A1-0E52-1746-A536-502A538B65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Big Data Apps Make Magic While Hiding </a:t>
            </a:r>
            <a:r>
              <a:rPr lang="en-US" dirty="0" err="1" smtClean="0"/>
              <a:t>Hadoop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950A1-0E52-1746-A536-502A538B65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6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1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8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24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0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9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114C3-2C37-ED4C-B44C-949E9570ACC9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02DDB-FA7F-914E-ACE0-6E56D002E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4508" y="-183827"/>
            <a:ext cx="9139492" cy="7219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Hiding the Elephant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8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05" y="3653151"/>
            <a:ext cx="4065874" cy="93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8694" r="19862" b="10542"/>
          <a:stretch/>
        </p:blipFill>
        <p:spPr>
          <a:xfrm>
            <a:off x="353017" y="2952499"/>
            <a:ext cx="3930719" cy="1058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5090" b="15986"/>
          <a:stretch/>
        </p:blipFill>
        <p:spPr>
          <a:xfrm>
            <a:off x="4283736" y="5646530"/>
            <a:ext cx="4084900" cy="906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304" r="5406"/>
          <a:stretch/>
        </p:blipFill>
        <p:spPr>
          <a:xfrm>
            <a:off x="161460" y="4590682"/>
            <a:ext cx="4744333" cy="11950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5729" y="1551902"/>
            <a:ext cx="8020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/>
          </a:p>
          <a:p>
            <a:r>
              <a:rPr lang="en-US" sz="2000" dirty="0"/>
              <a:t>Hiding the Elephant - How Big Data Apps Make Magic While Hiding </a:t>
            </a:r>
            <a:r>
              <a:rPr lang="en-US" sz="2000" dirty="0" err="1" smtClean="0"/>
              <a:t>Hadoop</a:t>
            </a:r>
            <a:endParaRPr lang="en-US" sz="2000" dirty="0" smtClean="0"/>
          </a:p>
          <a:p>
            <a:r>
              <a:rPr lang="en-US" sz="2000" b="1" dirty="0" smtClean="0"/>
              <a:t>10:40 – 11:20am, Thursday February 19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2015</a:t>
            </a:r>
            <a:endParaRPr lang="en-US" sz="20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2291" r="24502"/>
          <a:stretch/>
        </p:blipFill>
        <p:spPr>
          <a:xfrm>
            <a:off x="474852" y="399386"/>
            <a:ext cx="5779590" cy="1298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184" y="383667"/>
            <a:ext cx="4356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2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Technology Platform Adoption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Enabling IT</a:t>
            </a:r>
          </a:p>
          <a:p>
            <a:r>
              <a:rPr lang="en-US" dirty="0" smtClean="0"/>
              <a:t>Insights and Analytics</a:t>
            </a:r>
          </a:p>
          <a:p>
            <a:r>
              <a:rPr lang="en-US" dirty="0" smtClean="0"/>
              <a:t>Applications and Workflow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86" y="2002853"/>
            <a:ext cx="3168113" cy="30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2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phant_cmyk (2)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22400"/>
            <a:ext cx="5334000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3237" y="320057"/>
            <a:ext cx="6180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 Timeline of Me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064366" y="4197048"/>
            <a:ext cx="169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When I was a baby I</a:t>
            </a:r>
          </a:p>
          <a:p>
            <a:r>
              <a:rPr lang="en-US" sz="1400" i="1" dirty="0" smtClean="0"/>
              <a:t>could …</a:t>
            </a:r>
            <a:endParaRPr lang="en-US" sz="1400" i="1" dirty="0"/>
          </a:p>
        </p:txBody>
      </p:sp>
      <p:sp>
        <p:nvSpPr>
          <p:cNvPr id="8" name="Rectangle 7"/>
          <p:cNvSpPr/>
          <p:nvPr/>
        </p:nvSpPr>
        <p:spPr>
          <a:xfrm>
            <a:off x="677333" y="1874762"/>
            <a:ext cx="2527905" cy="2273905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52400" cmpd="sng">
                <a:solidFill>
                  <a:schemeClr val="tx1"/>
                </a:solidFill>
                <a:prstDash val="dash"/>
              </a:ln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62000" y="5031619"/>
            <a:ext cx="208038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38400" y="6115352"/>
            <a:ext cx="208038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57638" y="5031619"/>
            <a:ext cx="208038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94400" y="5031619"/>
            <a:ext cx="208038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54931" y="4168020"/>
            <a:ext cx="2322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When I was a baby I couldn’t</a:t>
            </a:r>
            <a:endParaRPr lang="en-US" sz="1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437977" y="5058231"/>
            <a:ext cx="127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But now I can!</a:t>
            </a:r>
            <a:endParaRPr lang="en-US" sz="1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94400" y="4197048"/>
            <a:ext cx="2076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When I grow up I want to</a:t>
            </a:r>
          </a:p>
          <a:p>
            <a:r>
              <a:rPr lang="en-US" sz="1400" i="1" dirty="0" smtClean="0"/>
              <a:t>be…</a:t>
            </a:r>
            <a:endParaRPr lang="en-US" sz="1400" i="1" dirty="0"/>
          </a:p>
        </p:txBody>
      </p:sp>
      <p:sp>
        <p:nvSpPr>
          <p:cNvPr id="28" name="Rectangle 27"/>
          <p:cNvSpPr/>
          <p:nvPr/>
        </p:nvSpPr>
        <p:spPr>
          <a:xfrm>
            <a:off x="3329122" y="1869925"/>
            <a:ext cx="2527905" cy="2273905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52400" cmpd="sng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83413" y="1869925"/>
            <a:ext cx="2527905" cy="2273905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52400" cmpd="sng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63144" y="5700450"/>
            <a:ext cx="414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‘s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4877841" y="5785004"/>
            <a:ext cx="1439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Timeline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97" y="5430648"/>
            <a:ext cx="942854" cy="6734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3793" y="4688463"/>
            <a:ext cx="140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deployed.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64750" y="4656197"/>
            <a:ext cx="159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sed everyday.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26174" y="4663936"/>
            <a:ext cx="148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justify an ROI.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44" y="2069269"/>
            <a:ext cx="1235634" cy="2918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488" y="2521542"/>
            <a:ext cx="1235634" cy="266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055" y="2939943"/>
            <a:ext cx="1402504" cy="5390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75" y="3705203"/>
            <a:ext cx="913683" cy="2101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016" y="3726428"/>
            <a:ext cx="928350" cy="1856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923" y="2067119"/>
            <a:ext cx="1868798" cy="4120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0581" y="2792185"/>
            <a:ext cx="1520140" cy="4894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0066" y="2617733"/>
            <a:ext cx="840222" cy="2046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4266" y="3281670"/>
            <a:ext cx="1359197" cy="2469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/>
          <a:srcRect l="19424" t="27899" r="12554" b="39172"/>
          <a:stretch/>
        </p:blipFill>
        <p:spPr>
          <a:xfrm>
            <a:off x="3496080" y="3668070"/>
            <a:ext cx="1069000" cy="2482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4245" y="3595101"/>
            <a:ext cx="1235634" cy="32024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00298" y="2320079"/>
            <a:ext cx="1262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Matura MT Script Capitals"/>
                <a:cs typeface="Matura MT Script Capitals"/>
              </a:rPr>
              <a:t>?</a:t>
            </a:r>
            <a:endParaRPr lang="en-US" sz="7200" dirty="0">
              <a:latin typeface="Matura MT Script Capitals"/>
              <a:cs typeface="Matura MT Script Capital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8477" y="1180864"/>
            <a:ext cx="1156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Past</a:t>
            </a:r>
            <a:endParaRPr lang="en-US" sz="4400" dirty="0"/>
          </a:p>
        </p:txBody>
      </p:sp>
      <p:sp>
        <p:nvSpPr>
          <p:cNvPr id="45" name="TextBox 44"/>
          <p:cNvSpPr txBox="1"/>
          <p:nvPr/>
        </p:nvSpPr>
        <p:spPr>
          <a:xfrm>
            <a:off x="3508126" y="1190128"/>
            <a:ext cx="1940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Present</a:t>
            </a:r>
            <a:endParaRPr lang="en-US" sz="4400" dirty="0"/>
          </a:p>
        </p:txBody>
      </p:sp>
      <p:sp>
        <p:nvSpPr>
          <p:cNvPr id="46" name="TextBox 45"/>
          <p:cNvSpPr txBox="1"/>
          <p:nvPr/>
        </p:nvSpPr>
        <p:spPr>
          <a:xfrm>
            <a:off x="6264750" y="1151054"/>
            <a:ext cx="1703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Future</a:t>
            </a:r>
            <a:endParaRPr lang="en-US" sz="4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/>
          <a:srcRect t="17234" b="14978"/>
          <a:stretch/>
        </p:blipFill>
        <p:spPr>
          <a:xfrm>
            <a:off x="4832913" y="2446302"/>
            <a:ext cx="615743" cy="41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Venture Capital 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600547" cy="3951288"/>
          </a:xfrm>
        </p:spPr>
        <p:txBody>
          <a:bodyPr/>
          <a:lstStyle/>
          <a:p>
            <a:r>
              <a:rPr lang="en-US" dirty="0" smtClean="0"/>
              <a:t>Cost Savings</a:t>
            </a:r>
          </a:p>
          <a:p>
            <a:r>
              <a:rPr lang="en-US" dirty="0" smtClean="0"/>
              <a:t>Value at Scale</a:t>
            </a:r>
          </a:p>
          <a:p>
            <a:r>
              <a:rPr lang="en-US" dirty="0" smtClean="0"/>
              <a:t>Build vs. Buy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half" idx="2"/>
          </p:nvPr>
        </p:nvSpPr>
        <p:spPr>
          <a:xfrm>
            <a:off x="3483548" y="2209937"/>
            <a:ext cx="2600547" cy="3951288"/>
          </a:xfrm>
        </p:spPr>
        <p:txBody>
          <a:bodyPr/>
          <a:lstStyle/>
          <a:p>
            <a:r>
              <a:rPr lang="en-US" dirty="0" smtClean="0"/>
              <a:t>Insights</a:t>
            </a:r>
          </a:p>
          <a:p>
            <a:r>
              <a:rPr lang="en-US" dirty="0" smtClean="0"/>
              <a:t>IT Dependent</a:t>
            </a:r>
          </a:p>
          <a:p>
            <a:r>
              <a:rPr lang="en-US" dirty="0" smtClean="0"/>
              <a:t>Business Buyer</a:t>
            </a:r>
          </a:p>
          <a:p>
            <a:r>
              <a:rPr lang="en-US" dirty="0" smtClean="0"/>
              <a:t>Pilot-&gt;Deploy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half" idx="2"/>
          </p:nvPr>
        </p:nvSpPr>
        <p:spPr>
          <a:xfrm>
            <a:off x="6374205" y="2209937"/>
            <a:ext cx="2600547" cy="3951288"/>
          </a:xfrm>
        </p:spPr>
        <p:txBody>
          <a:bodyPr/>
          <a:lstStyle/>
          <a:p>
            <a:r>
              <a:rPr lang="en-US" dirty="0" smtClean="0"/>
              <a:t>Execution</a:t>
            </a:r>
          </a:p>
          <a:p>
            <a:r>
              <a:rPr lang="en-US" dirty="0" smtClean="0"/>
              <a:t>Role Based</a:t>
            </a:r>
          </a:p>
          <a:p>
            <a:r>
              <a:rPr lang="en-US" dirty="0" smtClean="0"/>
              <a:t>Try-&gt;Use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32" y="4411653"/>
            <a:ext cx="7330648" cy="2033503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idx="1"/>
          </p:nvPr>
        </p:nvSpPr>
        <p:spPr>
          <a:xfrm>
            <a:off x="347454" y="1535113"/>
            <a:ext cx="2600547" cy="639762"/>
          </a:xfrm>
        </p:spPr>
        <p:txBody>
          <a:bodyPr/>
          <a:lstStyle/>
          <a:p>
            <a:pPr algn="ctr"/>
            <a:r>
              <a:rPr lang="en-US" dirty="0" smtClean="0"/>
              <a:t>Platform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idx="1"/>
          </p:nvPr>
        </p:nvSpPr>
        <p:spPr>
          <a:xfrm>
            <a:off x="3305956" y="1535113"/>
            <a:ext cx="2600547" cy="639762"/>
          </a:xfrm>
        </p:spPr>
        <p:txBody>
          <a:bodyPr/>
          <a:lstStyle/>
          <a:p>
            <a:pPr algn="ctr"/>
            <a:r>
              <a:rPr lang="en-US" dirty="0" smtClean="0"/>
              <a:t>Analysis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idx="1"/>
          </p:nvPr>
        </p:nvSpPr>
        <p:spPr>
          <a:xfrm>
            <a:off x="6264459" y="1535113"/>
            <a:ext cx="2600547" cy="639762"/>
          </a:xfrm>
        </p:spPr>
        <p:txBody>
          <a:bodyPr/>
          <a:lstStyle/>
          <a:p>
            <a:pPr algn="ctr"/>
            <a:r>
              <a:rPr lang="en-US" dirty="0" smtClean="0"/>
              <a:t>Packaged App</a:t>
            </a:r>
          </a:p>
        </p:txBody>
      </p:sp>
    </p:spTree>
    <p:extLst>
      <p:ext uri="{BB962C8B-B14F-4D97-AF65-F5344CB8AC3E}">
        <p14:creationId xmlns:p14="http://schemas.microsoft.com/office/powerpoint/2010/main" val="414234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788899"/>
              </p:ext>
            </p:extLst>
          </p:nvPr>
        </p:nvGraphicFramePr>
        <p:xfrm>
          <a:off x="2498043" y="4034753"/>
          <a:ext cx="199568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9568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0"/>
                        </a:spcBef>
                        <a:buClr>
                          <a:srgbClr val="0070C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Containers are the Future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276237"/>
              </p:ext>
            </p:extLst>
          </p:nvPr>
        </p:nvGraphicFramePr>
        <p:xfrm>
          <a:off x="6123749" y="1570575"/>
          <a:ext cx="219425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25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0"/>
                        </a:spcBef>
                        <a:buClr>
                          <a:srgbClr val="0070C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Big</a:t>
                      </a: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Data Storage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Canaan’s Big Data Investments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36209"/>
              </p:ext>
            </p:extLst>
          </p:nvPr>
        </p:nvGraphicFramePr>
        <p:xfrm>
          <a:off x="904006" y="1570575"/>
          <a:ext cx="219425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25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0"/>
                        </a:spcBef>
                        <a:buClr>
                          <a:srgbClr val="0070C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Data integration platform</a:t>
                      </a: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built for Big Data environments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234" b="14978"/>
          <a:stretch/>
        </p:blipFill>
        <p:spPr>
          <a:xfrm>
            <a:off x="1316779" y="1823229"/>
            <a:ext cx="1397000" cy="947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69" y="2115701"/>
            <a:ext cx="1839368" cy="294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84" y="4254802"/>
            <a:ext cx="1824789" cy="1042738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02468"/>
              </p:ext>
            </p:extLst>
          </p:nvPr>
        </p:nvGraphicFramePr>
        <p:xfrm>
          <a:off x="3513878" y="1570575"/>
          <a:ext cx="219425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25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Big Data </a:t>
                      </a:r>
                      <a:r>
                        <a:rPr lang="en-US" sz="1400" b="0" kern="1200" dirty="0" err="1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Hadoop</a:t>
                      </a: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platform purpose-built for Retail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59831"/>
              </p:ext>
            </p:extLst>
          </p:nvPr>
        </p:nvGraphicFramePr>
        <p:xfrm>
          <a:off x="294390" y="4034753"/>
          <a:ext cx="199568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9568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0"/>
                        </a:spcBef>
                        <a:buClr>
                          <a:srgbClr val="0070C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Omni-channel marketing optimization platform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162613"/>
              </p:ext>
            </p:extLst>
          </p:nvPr>
        </p:nvGraphicFramePr>
        <p:xfrm>
          <a:off x="4701696" y="4034753"/>
          <a:ext cx="199568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9568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0"/>
                        </a:spcBef>
                        <a:buClr>
                          <a:srgbClr val="0070C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Data-driven marketing solutions for the online video market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564160"/>
              </p:ext>
            </p:extLst>
          </p:nvPr>
        </p:nvGraphicFramePr>
        <p:xfrm>
          <a:off x="6905348" y="4034753"/>
          <a:ext cx="1995685" cy="2227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95685"/>
              </a:tblGrid>
              <a:tr h="1404126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0"/>
                        </a:spcBef>
                        <a:buClr>
                          <a:srgbClr val="0070C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err="1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OpenStack</a:t>
                      </a: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-based</a:t>
                      </a: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private cloud as a service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388" y="4300826"/>
            <a:ext cx="1610832" cy="920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832" y="4212556"/>
            <a:ext cx="1637356" cy="935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3448" y="1823229"/>
            <a:ext cx="167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News Gothic MT"/>
                <a:cs typeface="News Gothic MT"/>
              </a:rPr>
              <a:t>stealth</a:t>
            </a:r>
            <a:endParaRPr lang="en-US" sz="3600" dirty="0">
              <a:latin typeface="News Gothic MT"/>
              <a:cs typeface="News Gothic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3448" y="2237466"/>
            <a:ext cx="1671326" cy="294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78215" y="4323844"/>
            <a:ext cx="167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News Gothic MT"/>
                <a:cs typeface="News Gothic MT"/>
              </a:rPr>
              <a:t>stealth</a:t>
            </a:r>
            <a:endParaRPr lang="en-US" sz="3600" dirty="0">
              <a:latin typeface="News Gothic MT"/>
              <a:cs typeface="News Gothic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8215" y="4738081"/>
            <a:ext cx="1671326" cy="294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7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05" y="3653151"/>
            <a:ext cx="4065874" cy="93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8694" r="19862" b="10542"/>
          <a:stretch/>
        </p:blipFill>
        <p:spPr>
          <a:xfrm>
            <a:off x="353017" y="2952499"/>
            <a:ext cx="3930719" cy="1058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5090" b="15986"/>
          <a:stretch/>
        </p:blipFill>
        <p:spPr>
          <a:xfrm>
            <a:off x="4283736" y="5646530"/>
            <a:ext cx="4084900" cy="906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304" r="5406"/>
          <a:stretch/>
        </p:blipFill>
        <p:spPr>
          <a:xfrm>
            <a:off x="161460" y="4590682"/>
            <a:ext cx="4744333" cy="11950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5729" y="1551902"/>
            <a:ext cx="8020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/>
          </a:p>
          <a:p>
            <a:r>
              <a:rPr lang="en-US" sz="2000" dirty="0"/>
              <a:t>Hiding the Elephant - How Big Data Apps Make Magic While Hiding </a:t>
            </a:r>
            <a:r>
              <a:rPr lang="en-US" sz="2000" dirty="0" err="1" smtClean="0"/>
              <a:t>Hadoop</a:t>
            </a:r>
            <a:endParaRPr lang="en-US" sz="2000" dirty="0" smtClean="0"/>
          </a:p>
          <a:p>
            <a:r>
              <a:rPr lang="en-US" sz="2000" b="1" dirty="0" smtClean="0"/>
              <a:t>10:40 – 11:20am, Thursday February 19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2015</a:t>
            </a:r>
            <a:endParaRPr lang="en-US" sz="20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2291" r="24502"/>
          <a:stretch/>
        </p:blipFill>
        <p:spPr>
          <a:xfrm>
            <a:off x="474852" y="399386"/>
            <a:ext cx="5779590" cy="1298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184" y="383667"/>
            <a:ext cx="4356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4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4508" y="-183827"/>
            <a:ext cx="9139492" cy="7219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229</Words>
  <Application>Microsoft Macintosh PowerPoint</Application>
  <PresentationFormat>On-screen Show (4:3)</PresentationFormat>
  <Paragraphs>75</Paragraphs>
  <Slides>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Hiding the Elephant</vt:lpstr>
      <vt:lpstr>PowerPoint Presentation</vt:lpstr>
      <vt:lpstr>Technology Platform Adoption</vt:lpstr>
      <vt:lpstr>PowerPoint Presentation</vt:lpstr>
      <vt:lpstr>PowerPoint Presentation</vt:lpstr>
      <vt:lpstr>A Venture Capital View</vt:lpstr>
      <vt:lpstr>Canaan’s Big Data Investments</vt:lpstr>
      <vt:lpstr>PowerPoint Presentation</vt:lpstr>
      <vt:lpstr>Thanks.</vt:lpstr>
    </vt:vector>
  </TitlesOfParts>
  <Company>Canaan Partners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Fubini</dc:creator>
  <cp:lastModifiedBy>Ross Fubini</cp:lastModifiedBy>
  <cp:revision>37</cp:revision>
  <dcterms:created xsi:type="dcterms:W3CDTF">2015-02-02T06:23:21Z</dcterms:created>
  <dcterms:modified xsi:type="dcterms:W3CDTF">2015-02-04T21:25:24Z</dcterms:modified>
</cp:coreProperties>
</file>