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jpg" ContentType="image/jpe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slideLayouts/slideLayout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 id="2147483650" r:id="rId2"/>
    <p:sldMasterId id="2147483651" r:id="rId3"/>
  </p:sldMasterIdLst>
  <p:notesMasterIdLst>
    <p:notesMasterId r:id="rId28"/>
  </p:notesMasterIdLst>
  <p:sldIdLst>
    <p:sldId id="263" r:id="rId4"/>
    <p:sldId id="264" r:id="rId5"/>
    <p:sldId id="295" r:id="rId6"/>
    <p:sldId id="299" r:id="rId7"/>
    <p:sldId id="272" r:id="rId8"/>
    <p:sldId id="274" r:id="rId9"/>
    <p:sldId id="276" r:id="rId10"/>
    <p:sldId id="273" r:id="rId11"/>
    <p:sldId id="298" r:id="rId12"/>
    <p:sldId id="275" r:id="rId13"/>
    <p:sldId id="285" r:id="rId14"/>
    <p:sldId id="286" r:id="rId15"/>
    <p:sldId id="287" r:id="rId16"/>
    <p:sldId id="288" r:id="rId17"/>
    <p:sldId id="284" r:id="rId18"/>
    <p:sldId id="289" r:id="rId19"/>
    <p:sldId id="290" r:id="rId20"/>
    <p:sldId id="270" r:id="rId21"/>
    <p:sldId id="268" r:id="rId22"/>
    <p:sldId id="294" r:id="rId23"/>
    <p:sldId id="296" r:id="rId24"/>
    <p:sldId id="291" r:id="rId25"/>
    <p:sldId id="300" r:id="rId26"/>
    <p:sldId id="293" r:id="rId27"/>
  </p:sldIdLst>
  <p:sldSz cx="24384000" cy="13716000"/>
  <p:notesSz cx="6858000" cy="9144000"/>
  <p:defaultTextStyle>
    <a:defPPr>
      <a:defRPr lang="en-US"/>
    </a:defPPr>
    <a:lvl1pPr algn="ctr" rtl="0" fontAlgn="base">
      <a:spcBef>
        <a:spcPct val="0"/>
      </a:spcBef>
      <a:spcAft>
        <a:spcPct val="0"/>
      </a:spcAft>
      <a:defRPr sz="11200" kern="1200">
        <a:solidFill>
          <a:srgbClr val="000000"/>
        </a:solidFill>
        <a:latin typeface="Gill Sans" charset="0"/>
        <a:ea typeface="ヒラギノ角ゴ ProN W3" charset="0"/>
        <a:cs typeface="ヒラギノ角ゴ ProN W3" charset="0"/>
        <a:sym typeface="Gill Sans" charset="0"/>
      </a:defRPr>
    </a:lvl1pPr>
    <a:lvl2pPr marL="457200" algn="ctr" rtl="0" fontAlgn="base">
      <a:spcBef>
        <a:spcPct val="0"/>
      </a:spcBef>
      <a:spcAft>
        <a:spcPct val="0"/>
      </a:spcAft>
      <a:defRPr sz="11200" kern="1200">
        <a:solidFill>
          <a:srgbClr val="000000"/>
        </a:solidFill>
        <a:latin typeface="Gill Sans" charset="0"/>
        <a:ea typeface="ヒラギノ角ゴ ProN W3" charset="0"/>
        <a:cs typeface="ヒラギノ角ゴ ProN W3" charset="0"/>
        <a:sym typeface="Gill Sans" charset="0"/>
      </a:defRPr>
    </a:lvl2pPr>
    <a:lvl3pPr marL="914400" algn="ctr" rtl="0" fontAlgn="base">
      <a:spcBef>
        <a:spcPct val="0"/>
      </a:spcBef>
      <a:spcAft>
        <a:spcPct val="0"/>
      </a:spcAft>
      <a:defRPr sz="11200" kern="1200">
        <a:solidFill>
          <a:srgbClr val="000000"/>
        </a:solidFill>
        <a:latin typeface="Gill Sans" charset="0"/>
        <a:ea typeface="ヒラギノ角ゴ ProN W3" charset="0"/>
        <a:cs typeface="ヒラギノ角ゴ ProN W3" charset="0"/>
        <a:sym typeface="Gill Sans" charset="0"/>
      </a:defRPr>
    </a:lvl3pPr>
    <a:lvl4pPr marL="1371600" algn="ctr" rtl="0" fontAlgn="base">
      <a:spcBef>
        <a:spcPct val="0"/>
      </a:spcBef>
      <a:spcAft>
        <a:spcPct val="0"/>
      </a:spcAft>
      <a:defRPr sz="11200" kern="1200">
        <a:solidFill>
          <a:srgbClr val="000000"/>
        </a:solidFill>
        <a:latin typeface="Gill Sans" charset="0"/>
        <a:ea typeface="ヒラギノ角ゴ ProN W3" charset="0"/>
        <a:cs typeface="ヒラギノ角ゴ ProN W3" charset="0"/>
        <a:sym typeface="Gill Sans" charset="0"/>
      </a:defRPr>
    </a:lvl4pPr>
    <a:lvl5pPr marL="1828800" algn="ctr" rtl="0" fontAlgn="base">
      <a:spcBef>
        <a:spcPct val="0"/>
      </a:spcBef>
      <a:spcAft>
        <a:spcPct val="0"/>
      </a:spcAft>
      <a:defRPr sz="11200" kern="1200">
        <a:solidFill>
          <a:srgbClr val="000000"/>
        </a:solidFill>
        <a:latin typeface="Gill Sans" charset="0"/>
        <a:ea typeface="ヒラギノ角ゴ ProN W3" charset="0"/>
        <a:cs typeface="ヒラギノ角ゴ ProN W3" charset="0"/>
        <a:sym typeface="Gill Sans" charset="0"/>
      </a:defRPr>
    </a:lvl5pPr>
    <a:lvl6pPr marL="2286000" algn="l" defTabSz="457200" rtl="0" eaLnBrk="1" latinLnBrk="0" hangingPunct="1">
      <a:defRPr sz="11200" kern="1200">
        <a:solidFill>
          <a:srgbClr val="000000"/>
        </a:solidFill>
        <a:latin typeface="Gill Sans" charset="0"/>
        <a:ea typeface="ヒラギノ角ゴ ProN W3" charset="0"/>
        <a:cs typeface="ヒラギノ角ゴ ProN W3" charset="0"/>
        <a:sym typeface="Gill Sans" charset="0"/>
      </a:defRPr>
    </a:lvl6pPr>
    <a:lvl7pPr marL="2743200" algn="l" defTabSz="457200" rtl="0" eaLnBrk="1" latinLnBrk="0" hangingPunct="1">
      <a:defRPr sz="11200" kern="1200">
        <a:solidFill>
          <a:srgbClr val="000000"/>
        </a:solidFill>
        <a:latin typeface="Gill Sans" charset="0"/>
        <a:ea typeface="ヒラギノ角ゴ ProN W3" charset="0"/>
        <a:cs typeface="ヒラギノ角ゴ ProN W3" charset="0"/>
        <a:sym typeface="Gill Sans" charset="0"/>
      </a:defRPr>
    </a:lvl7pPr>
    <a:lvl8pPr marL="3200400" algn="l" defTabSz="457200" rtl="0" eaLnBrk="1" latinLnBrk="0" hangingPunct="1">
      <a:defRPr sz="11200" kern="1200">
        <a:solidFill>
          <a:srgbClr val="000000"/>
        </a:solidFill>
        <a:latin typeface="Gill Sans" charset="0"/>
        <a:ea typeface="ヒラギノ角ゴ ProN W3" charset="0"/>
        <a:cs typeface="ヒラギノ角ゴ ProN W3" charset="0"/>
        <a:sym typeface="Gill Sans" charset="0"/>
      </a:defRPr>
    </a:lvl8pPr>
    <a:lvl9pPr marL="3657600" algn="l" defTabSz="457200" rtl="0" eaLnBrk="1" latinLnBrk="0" hangingPunct="1">
      <a:defRPr sz="11200" kern="1200">
        <a:solidFill>
          <a:srgbClr val="000000"/>
        </a:solidFill>
        <a:latin typeface="Gill Sans" charset="0"/>
        <a:ea typeface="ヒラギノ角ゴ ProN W3" charset="0"/>
        <a:cs typeface="ヒラギノ角ゴ ProN W3" charset="0"/>
        <a:sym typeface="Gill Sans"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66"/>
    <a:srgbClr val="66FFCC"/>
    <a:srgbClr val="FFCC66"/>
    <a:srgbClr val="FF8000"/>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18603FDC-E32A-4AB5-989C-0864C3EAD2B8}" styleName="Themed Style 2 - Accent 2">
    <a:tblBg>
      <a:fillRef idx="3">
        <a:schemeClr val="accent2"/>
      </a:fillRef>
      <a:effectRef idx="3">
        <a:schemeClr val="accent2"/>
      </a:effectRef>
    </a:tblBg>
    <a:wholeTbl>
      <a:tcTxStyle>
        <a:fontRef idx="minor">
          <a:scrgbClr r="0" g="0" b="0"/>
        </a:fontRef>
        <a:schemeClr val="lt1"/>
      </a:tcTxStyle>
      <a:tcStyle>
        <a:tcBdr>
          <a:left>
            <a:lnRef idx="1">
              <a:schemeClr val="accent2">
                <a:tint val="50000"/>
              </a:schemeClr>
            </a:lnRef>
          </a:left>
          <a:right>
            <a:lnRef idx="1">
              <a:schemeClr val="accent2">
                <a:tint val="50000"/>
              </a:schemeClr>
            </a:lnRef>
          </a:right>
          <a:top>
            <a:lnRef idx="1">
              <a:schemeClr val="accent2">
                <a:tint val="50000"/>
              </a:schemeClr>
            </a:lnRef>
          </a:top>
          <a:bottom>
            <a:lnRef idx="1">
              <a:schemeClr val="accent2">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85BE263C-DBD7-4A20-BB59-AAB30ACAA65A}" styleName="Medium Style 3 - Accent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AF606853-7671-496A-8E4F-DF71F8EC918B}" styleName="Dark Style 1 - Accent 6">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6"/>
          </a:solidFill>
        </a:fill>
      </a:tcStyle>
    </a:wholeTbl>
    <a:band1H>
      <a:tcStyle>
        <a:tcBdr/>
        <a:fill>
          <a:solidFill>
            <a:schemeClr val="accent6">
              <a:shade val="60000"/>
            </a:schemeClr>
          </a:solidFill>
        </a:fill>
      </a:tcStyle>
    </a:band1H>
    <a:band1V>
      <a:tcStyle>
        <a:tcBdr/>
        <a:fill>
          <a:solidFill>
            <a:schemeClr val="accent6">
              <a:shade val="60000"/>
            </a:schemeClr>
          </a:solidFill>
        </a:fill>
      </a:tcStyle>
    </a:band1V>
    <a:lastCol>
      <a:tcTxStyle b="on"/>
      <a:tcStyle>
        <a:tcBdr>
          <a:left>
            <a:ln w="25400" cmpd="sng">
              <a:solidFill>
                <a:schemeClr val="lt1"/>
              </a:solidFill>
            </a:ln>
          </a:left>
        </a:tcBdr>
        <a:fill>
          <a:solidFill>
            <a:schemeClr val="accent6">
              <a:shade val="60000"/>
            </a:schemeClr>
          </a:solidFill>
        </a:fill>
      </a:tcStyle>
    </a:lastCol>
    <a:firstCol>
      <a:tcTxStyle b="on"/>
      <a:tcStyle>
        <a:tcBdr>
          <a:right>
            <a:ln w="25400" cmpd="sng">
              <a:solidFill>
                <a:schemeClr val="lt1"/>
              </a:solidFill>
            </a:ln>
          </a:right>
        </a:tcBdr>
        <a:fill>
          <a:solidFill>
            <a:schemeClr val="accent6">
              <a:shade val="60000"/>
            </a:schemeClr>
          </a:solidFill>
        </a:fill>
      </a:tcStyle>
    </a:firstCol>
    <a:lastRow>
      <a:tcTxStyle b="on"/>
      <a:tcStyle>
        <a:tcBdr>
          <a:top>
            <a:ln w="25400" cmpd="sng">
              <a:solidFill>
                <a:schemeClr val="lt1"/>
              </a:solidFill>
            </a:ln>
          </a:top>
        </a:tcBdr>
        <a:fill>
          <a:solidFill>
            <a:schemeClr val="accent6">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3307" autoAdjust="0"/>
    <p:restoredTop sz="81015" autoAdjust="0"/>
  </p:normalViewPr>
  <p:slideViewPr>
    <p:cSldViewPr>
      <p:cViewPr varScale="1">
        <p:scale>
          <a:sx n="71" d="100"/>
          <a:sy n="71" d="100"/>
        </p:scale>
        <p:origin x="-352" y="-128"/>
      </p:cViewPr>
      <p:guideLst>
        <p:guide orient="horz" pos="3072"/>
        <p:guide pos="6192"/>
      </p:guideLst>
    </p:cSldViewPr>
  </p:slideViewPr>
  <p:notesTextViewPr>
    <p:cViewPr>
      <p:scale>
        <a:sx n="125" d="100"/>
        <a:sy n="125" d="100"/>
      </p:scale>
      <p:origin x="0" y="0"/>
    </p:cViewPr>
  </p:notesTextViewPr>
  <p:sorterViewPr>
    <p:cViewPr>
      <p:scale>
        <a:sx n="75" d="100"/>
        <a:sy n="75" d="100"/>
      </p:scale>
      <p:origin x="0" y="0"/>
    </p:cViewPr>
  </p:sorterViewPr>
  <p:notesViewPr>
    <p:cSldViewPr snapToGrid="0" snapToObjects="1">
      <p:cViewPr varScale="1">
        <p:scale>
          <a:sx n="134" d="100"/>
          <a:sy n="134" d="100"/>
        </p:scale>
        <p:origin x="-4720" y="3176"/>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20" Type="http://schemas.openxmlformats.org/officeDocument/2006/relationships/slide" Target="slides/slide17.xml"/><Relationship Id="rId21" Type="http://schemas.openxmlformats.org/officeDocument/2006/relationships/slide" Target="slides/slide18.xml"/><Relationship Id="rId22" Type="http://schemas.openxmlformats.org/officeDocument/2006/relationships/slide" Target="slides/slide19.xml"/><Relationship Id="rId23" Type="http://schemas.openxmlformats.org/officeDocument/2006/relationships/slide" Target="slides/slide20.xml"/><Relationship Id="rId24" Type="http://schemas.openxmlformats.org/officeDocument/2006/relationships/slide" Target="slides/slide21.xml"/><Relationship Id="rId25" Type="http://schemas.openxmlformats.org/officeDocument/2006/relationships/slide" Target="slides/slide22.xml"/><Relationship Id="rId26" Type="http://schemas.openxmlformats.org/officeDocument/2006/relationships/slide" Target="slides/slide23.xml"/><Relationship Id="rId27" Type="http://schemas.openxmlformats.org/officeDocument/2006/relationships/slide" Target="slides/slide24.xml"/><Relationship Id="rId28" Type="http://schemas.openxmlformats.org/officeDocument/2006/relationships/notesMaster" Target="notesMasters/notesMaster1.xml"/><Relationship Id="rId29" Type="http://schemas.openxmlformats.org/officeDocument/2006/relationships/printerSettings" Target="printerSettings/printerSettings1.bin"/><Relationship Id="rId1" Type="http://schemas.openxmlformats.org/officeDocument/2006/relationships/slideMaster" Target="slideMasters/slideMaster1.xml"/><Relationship Id="rId2" Type="http://schemas.openxmlformats.org/officeDocument/2006/relationships/slideMaster" Target="slideMasters/slideMaster2.xml"/><Relationship Id="rId3" Type="http://schemas.openxmlformats.org/officeDocument/2006/relationships/slideMaster" Target="slideMasters/slideMaster3.xml"/><Relationship Id="rId4" Type="http://schemas.openxmlformats.org/officeDocument/2006/relationships/slide" Target="slides/slide1.xml"/><Relationship Id="rId5" Type="http://schemas.openxmlformats.org/officeDocument/2006/relationships/slide" Target="slides/slide2.xml"/><Relationship Id="rId30" Type="http://schemas.openxmlformats.org/officeDocument/2006/relationships/presProps" Target="presProps.xml"/><Relationship Id="rId31" Type="http://schemas.openxmlformats.org/officeDocument/2006/relationships/viewProps" Target="viewProps.xml"/><Relationship Id="rId32" Type="http://schemas.openxmlformats.org/officeDocument/2006/relationships/theme" Target="theme/theme1.xml"/><Relationship Id="rId9" Type="http://schemas.openxmlformats.org/officeDocument/2006/relationships/slide" Target="slides/slide6.xml"/><Relationship Id="rId6" Type="http://schemas.openxmlformats.org/officeDocument/2006/relationships/slide" Target="slides/slide3.xml"/><Relationship Id="rId7" Type="http://schemas.openxmlformats.org/officeDocument/2006/relationships/slide" Target="slides/slide4.xml"/><Relationship Id="rId8" Type="http://schemas.openxmlformats.org/officeDocument/2006/relationships/slide" Target="slides/slide5.xml"/><Relationship Id="rId33" Type="http://schemas.openxmlformats.org/officeDocument/2006/relationships/tableStyles" Target="tableStyles.xml"/><Relationship Id="rId10" Type="http://schemas.openxmlformats.org/officeDocument/2006/relationships/slide" Target="slides/slide7.xml"/><Relationship Id="rId11" Type="http://schemas.openxmlformats.org/officeDocument/2006/relationships/slide" Target="slides/slide8.xml"/><Relationship Id="rId12" Type="http://schemas.openxmlformats.org/officeDocument/2006/relationships/slide" Target="slides/slide9.xml"/><Relationship Id="rId13" Type="http://schemas.openxmlformats.org/officeDocument/2006/relationships/slide" Target="slides/slide10.xml"/><Relationship Id="rId14" Type="http://schemas.openxmlformats.org/officeDocument/2006/relationships/slide" Target="slides/slide11.xml"/><Relationship Id="rId15" Type="http://schemas.openxmlformats.org/officeDocument/2006/relationships/slide" Target="slides/slide12.xml"/><Relationship Id="rId16" Type="http://schemas.openxmlformats.org/officeDocument/2006/relationships/slide" Target="slides/slide13.xml"/><Relationship Id="rId17" Type="http://schemas.openxmlformats.org/officeDocument/2006/relationships/slide" Target="slides/slide14.xml"/><Relationship Id="rId18" Type="http://schemas.openxmlformats.org/officeDocument/2006/relationships/slide" Target="slides/slide15.xml"/><Relationship Id="rId19" Type="http://schemas.openxmlformats.org/officeDocument/2006/relationships/slide" Target="slides/slide1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0C5E0B9-7664-4B45-81D0-1B7140979123}" type="datetimeFigureOut">
              <a:t>2/12/15</a:t>
            </a:fld>
            <a:endParaRPr lang="en-US" dirty="0"/>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923CE93-06F4-CC47-817A-331E5DD2938B}" type="slidenum">
              <a:t>‹#›</a:t>
            </a:fld>
            <a:endParaRPr lang="en-US" dirty="0"/>
          </a:p>
        </p:txBody>
      </p:sp>
    </p:spTree>
    <p:extLst>
      <p:ext uri="{BB962C8B-B14F-4D97-AF65-F5344CB8AC3E}">
        <p14:creationId xmlns:p14="http://schemas.microsoft.com/office/powerpoint/2010/main" val="612014166"/>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3.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4.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There </a:t>
            </a:r>
            <a:r>
              <a:rPr lang="en-US" dirty="0"/>
              <a:t>are many good software modules available today that provide big data analytics using distributed clusters. Some applications need fast aggregate queries on large data sets but cannot justify the cost or complexity of a large database cluster. If an application’s requirements meet certain constraints, such as the ability to partition its data into time-based shards, it can benefit from Doradus OLAP and probably get all of its data on a single node.</a:t>
            </a:r>
          </a:p>
          <a:p>
            <a:endParaRPr lang="en-US" dirty="0"/>
          </a:p>
          <a:p>
            <a:r>
              <a:rPr lang="en-US" dirty="0"/>
              <a:t>Doradus is an open source storage and query engine that runs on top of Cassandra. It offers a high-level data model, full text searching, and aggregate queries such as AVERAGE() with multi-level grouping. Doradus offers two storage services that use specialized storage and query execution techniques for different application domains. The Doradus OLAP service, described in this session, borrows techniques from Online Analytical Processing, columnar storage, compression, and sharding to yield extremely compact databases. Though many applications may be able to use a single node, the underlying Cassandra NoSQL database allows data to be distributed and replicated over a cluster when needed.</a:t>
            </a:r>
          </a:p>
          <a:p>
            <a:endParaRPr lang="en-US" dirty="0"/>
          </a:p>
          <a:p>
            <a:r>
              <a:rPr lang="en-US" dirty="0"/>
              <a:t>Some of the features that will be described are:</a:t>
            </a:r>
          </a:p>
          <a:p>
            <a:endParaRPr lang="en-US" dirty="0"/>
          </a:p>
          <a:p>
            <a:pPr marL="171450" indent="-171450">
              <a:buFont typeface="Arial"/>
              <a:buChar char="•"/>
            </a:pPr>
            <a:r>
              <a:rPr lang="en-US" dirty="0"/>
              <a:t>Doradus OLAP uses as little as 1% of the disk space used by other systems.</a:t>
            </a:r>
          </a:p>
          <a:p>
            <a:pPr marL="171450" indent="-171450">
              <a:buFont typeface="Arial"/>
              <a:buChar char="•"/>
            </a:pPr>
            <a:r>
              <a:rPr lang="en-US" dirty="0"/>
              <a:t>OLAP cubes, called shards, can be updated and rebuilt very quickly, typically in a few seconds.</a:t>
            </a:r>
          </a:p>
          <a:p>
            <a:pPr marL="171450" indent="-171450">
              <a:buFont typeface="Arial"/>
              <a:buChar char="•"/>
            </a:pPr>
            <a:r>
              <a:rPr lang="en-US" dirty="0"/>
              <a:t>The REST API supports JSON and XML for maximum accessibility.</a:t>
            </a:r>
          </a:p>
          <a:p>
            <a:pPr marL="171450" indent="-171450">
              <a:buFont typeface="Arial"/>
              <a:buChar char="•"/>
            </a:pPr>
            <a:r>
              <a:rPr lang="en-US" dirty="0"/>
              <a:t>A simple but flexible data model supports multi-valued scalar fields and bi-directional links, which provide inter-object relationships with full referential integrity.</a:t>
            </a:r>
          </a:p>
          <a:p>
            <a:pPr marL="171450" indent="-171450">
              <a:buFont typeface="Arial"/>
              <a:buChar char="•"/>
            </a:pPr>
            <a:r>
              <a:rPr lang="en-US" dirty="0"/>
              <a:t>All data fields are searchable using a Lucene-compatible query language that supports terms, phrases, wildcards, ranges, inequalities, etc.</a:t>
            </a:r>
          </a:p>
          <a:p>
            <a:pPr marL="171450" indent="-171450">
              <a:buFont typeface="Arial"/>
              <a:buChar char="•"/>
            </a:pPr>
            <a:r>
              <a:rPr lang="en-US" dirty="0"/>
              <a:t>The query language uses link paths, which are much simpler than joins. They offer rich query features such as quantifiers, path filters, transitive searches, and more.</a:t>
            </a:r>
          </a:p>
          <a:p>
            <a:pPr marL="171450" indent="-171450">
              <a:buFont typeface="Arial"/>
              <a:buChar char="•"/>
            </a:pPr>
            <a:r>
              <a:rPr lang="en-US" dirty="0"/>
              <a:t>Aggregate queries perform fast, complex metric computations with multi-level grouping—without indexes!</a:t>
            </a:r>
          </a:p>
          <a:p>
            <a:pPr marL="171450" indent="-171450">
              <a:buFont typeface="Arial"/>
              <a:buChar char="•"/>
            </a:pPr>
            <a:r>
              <a:rPr lang="en-US" dirty="0"/>
              <a:t>Though many databases will fit on a single node, the Cassandra persistence layer allows the database to be distributed on a multi-node cluster for scalability, replication, and failover.</a:t>
            </a:r>
          </a:p>
          <a:p>
            <a:endParaRPr lang="en-US" dirty="0"/>
          </a:p>
          <a:p>
            <a:r>
              <a:rPr lang="en-US" dirty="0"/>
              <a:t>A case study using time-stamped event data is used to demonstrate features and show how one billion objects require only 2GB of disk space.</a:t>
            </a:r>
          </a:p>
        </p:txBody>
      </p:sp>
      <p:sp>
        <p:nvSpPr>
          <p:cNvPr id="4" name="Slide Number Placeholder 3"/>
          <p:cNvSpPr>
            <a:spLocks noGrp="1"/>
          </p:cNvSpPr>
          <p:nvPr>
            <p:ph type="sldNum" sz="quarter" idx="10"/>
          </p:nvPr>
        </p:nvSpPr>
        <p:spPr/>
        <p:txBody>
          <a:bodyPr/>
          <a:lstStyle/>
          <a:p>
            <a:fld id="{0923CE93-06F4-CC47-817A-331E5DD2938B}" type="slidenum">
              <a:t>1</a:t>
            </a:fld>
            <a:endParaRPr lang="en-US" dirty="0"/>
          </a:p>
        </p:txBody>
      </p:sp>
    </p:spTree>
    <p:extLst>
      <p:ext uri="{BB962C8B-B14F-4D97-AF65-F5344CB8AC3E}">
        <p14:creationId xmlns:p14="http://schemas.microsoft.com/office/powerpoint/2010/main" val="203136450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Let’s look at how data</a:t>
            </a:r>
            <a:r>
              <a:rPr lang="en-US" baseline="0" dirty="0"/>
              <a:t> loading works with Doradus OLAP. </a:t>
            </a:r>
            <a:r>
              <a:rPr lang="en-US" baseline="0" dirty="0" smtClean="0"/>
              <a:t>Looking at the data loading sequence also highlights some of the criteria that applications must meet to effectively load data.</a:t>
            </a:r>
          </a:p>
          <a:p>
            <a:endParaRPr lang="en-US" baseline="0" dirty="0" smtClean="0"/>
          </a:p>
          <a:p>
            <a:r>
              <a:rPr lang="en-US" baseline="0" dirty="0" smtClean="0"/>
              <a:t>As </a:t>
            </a:r>
            <a:r>
              <a:rPr lang="en-US" baseline="0" dirty="0"/>
              <a:t>with most database applications, there may be multiple data sources each with their own </a:t>
            </a:r>
            <a:r>
              <a:rPr lang="en-US" baseline="0" dirty="0" smtClean="0"/>
              <a:t>“</a:t>
            </a:r>
            <a:r>
              <a:rPr lang="en-US" baseline="0" dirty="0"/>
              <a:t>velocity”. That means that some data may be generated quickly, perhaps </a:t>
            </a:r>
            <a:r>
              <a:rPr lang="en-US" baseline="0" dirty="0" smtClean="0"/>
              <a:t>continuously, </a:t>
            </a:r>
            <a:r>
              <a:rPr lang="en-US" baseline="0" dirty="0"/>
              <a:t>whereas other data may change </a:t>
            </a:r>
            <a:r>
              <a:rPr lang="en-US" baseline="0" dirty="0" smtClean="0"/>
              <a:t>infrequently. Events, for example, may be collected in a continuous stream, whereas information about People may be collected from a directory server via a daily snapshot. It is up to the application to decide how often data is collected and loaded.</a:t>
            </a:r>
            <a:endParaRPr lang="en-US" dirty="0"/>
          </a:p>
        </p:txBody>
      </p:sp>
      <p:sp>
        <p:nvSpPr>
          <p:cNvPr id="4" name="Slide Number Placeholder 3"/>
          <p:cNvSpPr>
            <a:spLocks noGrp="1"/>
          </p:cNvSpPr>
          <p:nvPr>
            <p:ph type="sldNum" sz="quarter" idx="10"/>
          </p:nvPr>
        </p:nvSpPr>
        <p:spPr/>
        <p:txBody>
          <a:bodyPr/>
          <a:lstStyle/>
          <a:p>
            <a:fld id="{0923CE93-06F4-CC47-817A-331E5DD2938B}" type="slidenum">
              <a:t>10</a:t>
            </a:fld>
            <a:endParaRPr lang="en-US" dirty="0"/>
          </a:p>
        </p:txBody>
      </p:sp>
    </p:spTree>
    <p:extLst>
      <p:ext uri="{BB962C8B-B14F-4D97-AF65-F5344CB8AC3E}">
        <p14:creationId xmlns:p14="http://schemas.microsoft.com/office/powerpoint/2010/main" val="80494228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a:t>Doradus OLAP requires data to be loaded in </a:t>
            </a:r>
            <a:r>
              <a:rPr lang="en-US" baseline="0" dirty="0" smtClean="0"/>
              <a:t>batches. </a:t>
            </a:r>
            <a:r>
              <a:rPr lang="en-US" baseline="0" dirty="0"/>
              <a:t>A single batch can mix new, modified, and deleted </a:t>
            </a:r>
            <a:r>
              <a:rPr lang="en-US" baseline="0" dirty="0" smtClean="0"/>
              <a:t>objects, and a batch can contain partial updates such as adding or modifying a single field. Also, a single batch can contain updates to multiple tables.</a:t>
            </a:r>
            <a:endParaRPr lang="en-US" baseline="0" dirty="0"/>
          </a:p>
          <a:p>
            <a:endParaRPr lang="en-US" baseline="0" dirty="0"/>
          </a:p>
          <a:p>
            <a:r>
              <a:rPr lang="en-US" dirty="0" smtClean="0"/>
              <a:t>The ideal batch size depends</a:t>
            </a:r>
            <a:r>
              <a:rPr lang="en-US" baseline="0" dirty="0" smtClean="0"/>
              <a:t> on many factors including how many fields are updated, but tests show that good batch sizes are at least a few hundred objects and sometimes many thousands of objects.</a:t>
            </a:r>
            <a:endParaRPr lang="en-US" baseline="0" dirty="0"/>
          </a:p>
          <a:p>
            <a:endParaRPr lang="en-US" dirty="0"/>
          </a:p>
        </p:txBody>
      </p:sp>
      <p:sp>
        <p:nvSpPr>
          <p:cNvPr id="4" name="Slide Number Placeholder 3"/>
          <p:cNvSpPr>
            <a:spLocks noGrp="1"/>
          </p:cNvSpPr>
          <p:nvPr>
            <p:ph type="sldNum" sz="quarter" idx="10"/>
          </p:nvPr>
        </p:nvSpPr>
        <p:spPr/>
        <p:txBody>
          <a:bodyPr/>
          <a:lstStyle/>
          <a:p>
            <a:fld id="{0923CE93-06F4-CC47-817A-331E5DD2938B}" type="slidenum">
              <a:t>11</a:t>
            </a:fld>
            <a:endParaRPr lang="en-US" dirty="0"/>
          </a:p>
        </p:txBody>
      </p:sp>
    </p:spTree>
    <p:extLst>
      <p:ext uri="{BB962C8B-B14F-4D97-AF65-F5344CB8AC3E}">
        <p14:creationId xmlns:p14="http://schemas.microsoft.com/office/powerpoint/2010/main" val="111361806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As</a:t>
            </a:r>
            <a:r>
              <a:rPr lang="en-US" baseline="0" dirty="0"/>
              <a:t> each batch is loaded, it identifies the </a:t>
            </a:r>
            <a:r>
              <a:rPr lang="en-US" i="1" baseline="0" dirty="0"/>
              <a:t>shard</a:t>
            </a:r>
            <a:r>
              <a:rPr lang="en-US" i="0" baseline="0" dirty="0"/>
              <a:t> to which it belongs. A shard is a partition of the database and can be visualized as a cube. A shard is typically a snapshot of the database for a specific time period. The most common shard granularity is </a:t>
            </a:r>
            <a:r>
              <a:rPr lang="en-US" i="0" baseline="0" dirty="0" smtClean="0"/>
              <a:t>“one day</a:t>
            </a:r>
            <a:r>
              <a:rPr lang="en-US" i="0" baseline="0" dirty="0"/>
              <a:t>”, though finer and coarser </a:t>
            </a:r>
            <a:r>
              <a:rPr lang="en-US" i="0" baseline="0" dirty="0" smtClean="0"/>
              <a:t>shard granularities will be ideal for some applications</a:t>
            </a:r>
            <a:r>
              <a:rPr lang="en-US" i="0" baseline="0" dirty="0"/>
              <a:t>. Each shard has a name: the name is not meaningful to Doradus, but the shard names are considered ordered. So, if you want to query a specific range of day shards, say March 1</a:t>
            </a:r>
            <a:r>
              <a:rPr lang="en-US" i="0" baseline="30000" dirty="0"/>
              <a:t>st</a:t>
            </a:r>
            <a:r>
              <a:rPr lang="en-US" i="0" baseline="0" dirty="0"/>
              <a:t> through March 31</a:t>
            </a:r>
            <a:r>
              <a:rPr lang="en-US" i="0" baseline="30000" dirty="0"/>
              <a:t>st</a:t>
            </a:r>
            <a:r>
              <a:rPr lang="en-US" i="0" baseline="0" dirty="0"/>
              <a:t>, a good idea is to </a:t>
            </a:r>
            <a:r>
              <a:rPr lang="en-US" i="0" baseline="0" dirty="0" smtClean="0"/>
              <a:t>name </a:t>
            </a:r>
            <a:r>
              <a:rPr lang="en-US" i="0" baseline="0" dirty="0"/>
              <a:t>shards </a:t>
            </a:r>
            <a:r>
              <a:rPr lang="en-US" i="0" baseline="0" dirty="0" smtClean="0"/>
              <a:t>using the format </a:t>
            </a:r>
            <a:r>
              <a:rPr lang="en-US" i="0" baseline="0" dirty="0"/>
              <a:t>YYYY-DD-MM. Then you can query for </a:t>
            </a:r>
            <a:r>
              <a:rPr lang="en-US" i="0" baseline="0" dirty="0" smtClean="0"/>
              <a:t>the shard range 2015</a:t>
            </a:r>
            <a:r>
              <a:rPr lang="en-US" i="0" baseline="0" dirty="0"/>
              <a:t>-03-01 </a:t>
            </a:r>
            <a:r>
              <a:rPr lang="en-US" i="0" baseline="0" dirty="0" smtClean="0"/>
              <a:t>to 2015</a:t>
            </a:r>
            <a:r>
              <a:rPr lang="en-US" i="0" baseline="0" dirty="0"/>
              <a:t>-03-31 and the appropriate shards </a:t>
            </a:r>
            <a:r>
              <a:rPr lang="en-US" i="0" baseline="0" dirty="0" smtClean="0"/>
              <a:t>are </a:t>
            </a:r>
            <a:r>
              <a:rPr lang="en-US" i="0" baseline="0" dirty="0"/>
              <a:t>selected.</a:t>
            </a:r>
          </a:p>
          <a:p>
            <a:endParaRPr lang="en-US" i="0" baseline="0" dirty="0"/>
          </a:p>
          <a:p>
            <a:r>
              <a:rPr lang="en-US" i="0" baseline="0" dirty="0"/>
              <a:t>When a batch is loaded, is it not immediately </a:t>
            </a:r>
            <a:r>
              <a:rPr lang="en-US" i="1" baseline="0" dirty="0" smtClean="0"/>
              <a:t>visible</a:t>
            </a:r>
            <a:r>
              <a:rPr lang="en-US" i="0" baseline="0" dirty="0" smtClean="0"/>
              <a:t> </a:t>
            </a:r>
            <a:r>
              <a:rPr lang="en-US" i="0" baseline="0" dirty="0"/>
              <a:t>to the shard, which means </a:t>
            </a:r>
            <a:r>
              <a:rPr lang="en-US" i="0" baseline="0" dirty="0" smtClean="0"/>
              <a:t>its data </a:t>
            </a:r>
            <a:r>
              <a:rPr lang="en-US" i="0" baseline="0" dirty="0"/>
              <a:t>is not returned in queries to that shard. Periodically, the shard must be </a:t>
            </a:r>
            <a:r>
              <a:rPr lang="en-US" i="1" baseline="0" dirty="0"/>
              <a:t>merged</a:t>
            </a:r>
            <a:r>
              <a:rPr lang="en-US" i="0" baseline="0" dirty="0"/>
              <a:t>, which causes its pending batches to be applied. You can think </a:t>
            </a:r>
            <a:r>
              <a:rPr lang="en-US" i="0" baseline="0" dirty="0" smtClean="0"/>
              <a:t>of a </a:t>
            </a:r>
            <a:r>
              <a:rPr lang="en-US" i="0" baseline="0" dirty="0"/>
              <a:t>shard’s querably data as the “live cube”: merging applies updates from batches, creating a new live cube. The batches are then deleted.</a:t>
            </a:r>
          </a:p>
          <a:p>
            <a:endParaRPr lang="en-US" i="0" baseline="0" dirty="0"/>
          </a:p>
          <a:p>
            <a:r>
              <a:rPr lang="en-US" i="0" baseline="0" dirty="0"/>
              <a:t>The frequency at which to merge shards affects the </a:t>
            </a:r>
            <a:r>
              <a:rPr lang="en-US" i="1" baseline="0" dirty="0"/>
              <a:t>latency</a:t>
            </a:r>
            <a:r>
              <a:rPr lang="en-US" i="0" baseline="0" dirty="0"/>
              <a:t> of the data. If you merge updated shards once per hour, queries will reflect data that is up to 1 hour old. Merging more often yields </a:t>
            </a:r>
            <a:r>
              <a:rPr lang="en-US" i="0" baseline="0" dirty="0" smtClean="0"/>
              <a:t>fresher </a:t>
            </a:r>
            <a:r>
              <a:rPr lang="en-US" i="0" baseline="0" dirty="0"/>
              <a:t>data but incurs more resources.</a:t>
            </a:r>
            <a:endParaRPr lang="en-US" dirty="0"/>
          </a:p>
        </p:txBody>
      </p:sp>
      <p:sp>
        <p:nvSpPr>
          <p:cNvPr id="4" name="Slide Number Placeholder 3"/>
          <p:cNvSpPr>
            <a:spLocks noGrp="1"/>
          </p:cNvSpPr>
          <p:nvPr>
            <p:ph type="sldNum" sz="quarter" idx="10"/>
          </p:nvPr>
        </p:nvSpPr>
        <p:spPr/>
        <p:txBody>
          <a:bodyPr/>
          <a:lstStyle/>
          <a:p>
            <a:fld id="{0923CE93-06F4-CC47-817A-331E5DD2938B}" type="slidenum">
              <a:t>12</a:t>
            </a:fld>
            <a:endParaRPr lang="en-US" dirty="0"/>
          </a:p>
        </p:txBody>
      </p:sp>
    </p:spTree>
    <p:extLst>
      <p:ext uri="{BB962C8B-B14F-4D97-AF65-F5344CB8AC3E}">
        <p14:creationId xmlns:p14="http://schemas.microsoft.com/office/powerpoint/2010/main" val="270677350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As each </a:t>
            </a:r>
            <a:r>
              <a:rPr lang="en-US" dirty="0"/>
              <a:t>shard is </a:t>
            </a:r>
            <a:r>
              <a:rPr lang="en-US" dirty="0" smtClean="0"/>
              <a:t>updated and merged,</a:t>
            </a:r>
            <a:r>
              <a:rPr lang="en-US" baseline="0" dirty="0" smtClean="0"/>
              <a:t> a “cube” is added to the </a:t>
            </a:r>
            <a:r>
              <a:rPr lang="en-US" baseline="0" dirty="0"/>
              <a:t>OLAP </a:t>
            </a:r>
            <a:r>
              <a:rPr lang="en-US" baseline="0" dirty="0" smtClean="0"/>
              <a:t>store, </a:t>
            </a:r>
            <a:r>
              <a:rPr lang="en-US" baseline="0" dirty="0"/>
              <a:t>which is a Cassandra ColumnFamily. </a:t>
            </a:r>
            <a:r>
              <a:rPr lang="en-US" baseline="0" dirty="0" smtClean="0"/>
              <a:t>Inside, a </a:t>
            </a:r>
            <a:r>
              <a:rPr lang="en-US" baseline="0" dirty="0"/>
              <a:t>shard consists of arrays that are designed for fast merging and fast loading during queries. This is a critical component of Doradus OLAP, so let’s take a </a:t>
            </a:r>
            <a:r>
              <a:rPr lang="en-US" baseline="0" dirty="0" smtClean="0"/>
              <a:t>closer look.</a:t>
            </a:r>
            <a:endParaRPr lang="en-US" dirty="0"/>
          </a:p>
        </p:txBody>
      </p:sp>
      <p:sp>
        <p:nvSpPr>
          <p:cNvPr id="4" name="Slide Number Placeholder 3"/>
          <p:cNvSpPr>
            <a:spLocks noGrp="1"/>
          </p:cNvSpPr>
          <p:nvPr>
            <p:ph type="sldNum" sz="quarter" idx="10"/>
          </p:nvPr>
        </p:nvSpPr>
        <p:spPr/>
        <p:txBody>
          <a:bodyPr/>
          <a:lstStyle/>
          <a:p>
            <a:fld id="{0923CE93-06F4-CC47-817A-331E5DD2938B}" type="slidenum">
              <a:t>13</a:t>
            </a:fld>
            <a:endParaRPr lang="en-US" dirty="0"/>
          </a:p>
        </p:txBody>
      </p:sp>
    </p:spTree>
    <p:extLst>
      <p:ext uri="{BB962C8B-B14F-4D97-AF65-F5344CB8AC3E}">
        <p14:creationId xmlns:p14="http://schemas.microsoft.com/office/powerpoint/2010/main" val="348841392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When batches are loaded, data is extracted and stored in minimally-sized arrays. For</a:t>
            </a:r>
            <a:r>
              <a:rPr lang="en-US" baseline="0" dirty="0" smtClean="0"/>
              <a:t> example, if an integer field is found to have a maximum value of 50,000, then a 2-byte array is used. Boolean fields create a bit array. Text values are de-duped and stored case-insensitively. Each value array is sorted in object ID order and then stored as a compressed row in Cassandra. Because </a:t>
            </a:r>
            <a:r>
              <a:rPr lang="en-US" baseline="0" dirty="0"/>
              <a:t>each array </a:t>
            </a:r>
            <a:r>
              <a:rPr lang="en-US" baseline="0" dirty="0" smtClean="0"/>
              <a:t>contains homogeneous data (e.g., all integers)</a:t>
            </a:r>
            <a:r>
              <a:rPr lang="en-US" baseline="0" dirty="0"/>
              <a:t>, it compresses extremely well, often 90% or better. </a:t>
            </a:r>
            <a:r>
              <a:rPr lang="en-US" baseline="0" dirty="0" smtClean="0"/>
              <a:t>Rows </a:t>
            </a:r>
            <a:r>
              <a:rPr lang="en-US" baseline="0" dirty="0"/>
              <a:t>that are too small to warrant compression are stored uncompressed</a:t>
            </a:r>
            <a:r>
              <a:rPr lang="en-US" baseline="0" dirty="0" smtClean="0"/>
              <a:t>. Multiple</a:t>
            </a:r>
            <a:r>
              <a:rPr lang="en-US" baseline="0" dirty="0"/>
              <a:t>, small rows are joined into single large rows so that all values can be loaded with a single read</a:t>
            </a:r>
            <a:r>
              <a:rPr lang="en-US" baseline="0" dirty="0" smtClean="0"/>
              <a:t>. The idea is to use as little physical disk space as possible to allow a large number of values to be loaded at once.</a:t>
            </a:r>
            <a:endParaRPr lang="en-US" baseline="0" dirty="0"/>
          </a:p>
        </p:txBody>
      </p:sp>
      <p:sp>
        <p:nvSpPr>
          <p:cNvPr id="4" name="Slide Number Placeholder 3"/>
          <p:cNvSpPr>
            <a:spLocks noGrp="1"/>
          </p:cNvSpPr>
          <p:nvPr>
            <p:ph type="sldNum" sz="quarter" idx="10"/>
          </p:nvPr>
        </p:nvSpPr>
        <p:spPr/>
        <p:txBody>
          <a:bodyPr/>
          <a:lstStyle/>
          <a:p>
            <a:fld id="{0923CE93-06F4-CC47-817A-331E5DD2938B}" type="slidenum">
              <a:t>14</a:t>
            </a:fld>
            <a:endParaRPr lang="en-US" dirty="0"/>
          </a:p>
        </p:txBody>
      </p:sp>
    </p:spTree>
    <p:extLst>
      <p:ext uri="{BB962C8B-B14F-4D97-AF65-F5344CB8AC3E}">
        <p14:creationId xmlns:p14="http://schemas.microsoft.com/office/powerpoint/2010/main" val="404570389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When</a:t>
            </a:r>
            <a:r>
              <a:rPr lang="en-US" baseline="0" dirty="0"/>
              <a:t> a shard containing batch updates is merged, all updates are combined with the shard’s current </a:t>
            </a:r>
            <a:r>
              <a:rPr lang="en-US" baseline="0" dirty="0" smtClean="0"/>
              <a:t>live </a:t>
            </a:r>
            <a:r>
              <a:rPr lang="en-US" baseline="0" dirty="0"/>
              <a:t>data to create a new live data set. Since batch loading generates sorted arrays, the merge process consists of </a:t>
            </a:r>
            <a:r>
              <a:rPr lang="en-US" i="1" baseline="0" dirty="0" smtClean="0"/>
              <a:t>heap merging</a:t>
            </a:r>
            <a:r>
              <a:rPr lang="en-US" baseline="0" dirty="0" smtClean="0"/>
              <a:t> </a:t>
            </a:r>
            <a:r>
              <a:rPr lang="en-US" baseline="0" dirty="0"/>
              <a:t>all arrays of the same </a:t>
            </a:r>
            <a:r>
              <a:rPr lang="en-US" baseline="0" dirty="0" smtClean="0"/>
              <a:t>table and field </a:t>
            </a:r>
            <a:r>
              <a:rPr lang="en-US" baseline="0" dirty="0"/>
              <a:t>into a new array. Heap merging is very fast, hence merging does not take as </a:t>
            </a:r>
            <a:r>
              <a:rPr lang="en-US" baseline="0" dirty="0" smtClean="0"/>
              <a:t>long.</a:t>
            </a:r>
            <a:endParaRPr lang="en-US" dirty="0"/>
          </a:p>
        </p:txBody>
      </p:sp>
      <p:sp>
        <p:nvSpPr>
          <p:cNvPr id="4" name="Slide Number Placeholder 3"/>
          <p:cNvSpPr>
            <a:spLocks noGrp="1"/>
          </p:cNvSpPr>
          <p:nvPr>
            <p:ph type="sldNum" sz="quarter" idx="10"/>
          </p:nvPr>
        </p:nvSpPr>
        <p:spPr/>
        <p:txBody>
          <a:bodyPr/>
          <a:lstStyle/>
          <a:p>
            <a:fld id="{0923CE93-06F4-CC47-817A-331E5DD2938B}" type="slidenum">
              <a:t>15</a:t>
            </a:fld>
            <a:endParaRPr lang="en-US" dirty="0"/>
          </a:p>
        </p:txBody>
      </p:sp>
    </p:spTree>
    <p:extLst>
      <p:ext uri="{BB962C8B-B14F-4D97-AF65-F5344CB8AC3E}">
        <p14:creationId xmlns:p14="http://schemas.microsoft.com/office/powerpoint/2010/main" val="299067789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traditional</a:t>
            </a:r>
            <a:r>
              <a:rPr lang="en-US" baseline="0" dirty="0"/>
              <a:t> data warehouse technology, the extract-transform-load (ETL) process is typically very </a:t>
            </a:r>
            <a:r>
              <a:rPr lang="en-US" baseline="0" dirty="0" smtClean="0"/>
              <a:t>lengthy, sometimes many hours. </a:t>
            </a:r>
            <a:r>
              <a:rPr lang="en-US" dirty="0"/>
              <a:t>Since a Doradus</a:t>
            </a:r>
            <a:r>
              <a:rPr lang="en-US" baseline="0" dirty="0"/>
              <a:t> OLAP </a:t>
            </a:r>
            <a:r>
              <a:rPr lang="en-US" dirty="0"/>
              <a:t>shard is intended</a:t>
            </a:r>
            <a:r>
              <a:rPr lang="en-US" baseline="0" dirty="0"/>
              <a:t> to hold millions of objects, you might therefore assume that the merge process takes a long time. However, the merge process </a:t>
            </a:r>
            <a:r>
              <a:rPr lang="en-US" baseline="0" dirty="0" smtClean="0"/>
              <a:t>is designed </a:t>
            </a:r>
            <a:r>
              <a:rPr lang="en-US" baseline="0" dirty="0"/>
              <a:t>to be fast, often only a few seconds.</a:t>
            </a:r>
          </a:p>
          <a:p>
            <a:endParaRPr lang="en-US" baseline="0" dirty="0"/>
          </a:p>
          <a:p>
            <a:r>
              <a:rPr lang="en-US" baseline="0" dirty="0"/>
              <a:t>This graph shows the merge time required for </a:t>
            </a:r>
            <a:r>
              <a:rPr lang="en-US" baseline="0" dirty="0" smtClean="0"/>
              <a:t>an event </a:t>
            </a:r>
            <a:r>
              <a:rPr lang="en-US" baseline="0" dirty="0"/>
              <a:t>tracking application </a:t>
            </a:r>
            <a:r>
              <a:rPr lang="en-US" baseline="0" dirty="0" smtClean="0"/>
              <a:t>(described detail). </a:t>
            </a:r>
            <a:r>
              <a:rPr lang="en-US" baseline="0" dirty="0"/>
              <a:t>In this load, 860 shards were loaded varying in size. The time to merge </a:t>
            </a:r>
            <a:r>
              <a:rPr lang="en-US" baseline="0" dirty="0" smtClean="0"/>
              <a:t>each shard </a:t>
            </a:r>
            <a:r>
              <a:rPr lang="en-US" baseline="0" dirty="0"/>
              <a:t>with 100,000 objects or more </a:t>
            </a:r>
            <a:r>
              <a:rPr lang="en-US" baseline="0" dirty="0" smtClean="0"/>
              <a:t>is </a:t>
            </a:r>
            <a:r>
              <a:rPr lang="en-US" baseline="0" dirty="0"/>
              <a:t>plotted against the time to merge the shard. As the graph shows, the merge time is </a:t>
            </a:r>
            <a:r>
              <a:rPr lang="en-US" baseline="0" dirty="0" smtClean="0"/>
              <a:t>directly proportional </a:t>
            </a:r>
            <a:r>
              <a:rPr lang="en-US" baseline="0" dirty="0"/>
              <a:t>to the number of objects in the shard. </a:t>
            </a:r>
            <a:r>
              <a:rPr lang="en-US" baseline="0" dirty="0" smtClean="0"/>
              <a:t>For this application, the </a:t>
            </a:r>
            <a:r>
              <a:rPr lang="en-US" baseline="0" dirty="0"/>
              <a:t>longest time to merge a shard was just over 90 seconds: that shard contained over 37 million objects. (Keep in mind that merge time is also affected by the number of tables and fields being merged, so your mileage may vary.)</a:t>
            </a:r>
          </a:p>
          <a:p>
            <a:endParaRPr lang="en-US" baseline="0" dirty="0"/>
          </a:p>
          <a:p>
            <a:r>
              <a:rPr lang="en-US" baseline="0" dirty="0"/>
              <a:t>Quick merge time means that Doradus OLAP </a:t>
            </a:r>
            <a:r>
              <a:rPr lang="en-US" baseline="0" dirty="0" smtClean="0"/>
              <a:t>allows data to be added </a:t>
            </a:r>
            <a:r>
              <a:rPr lang="en-US" baseline="0" dirty="0"/>
              <a:t>and merged fairly often, allowing queries to access data that </a:t>
            </a:r>
            <a:r>
              <a:rPr lang="en-US" baseline="0" dirty="0" smtClean="0"/>
              <a:t>is close </a:t>
            </a:r>
            <a:r>
              <a:rPr lang="en-US" baseline="0" dirty="0"/>
              <a:t>to real time.</a:t>
            </a:r>
            <a:endParaRPr lang="en-US" dirty="0"/>
          </a:p>
        </p:txBody>
      </p:sp>
      <p:sp>
        <p:nvSpPr>
          <p:cNvPr id="4" name="Slide Number Placeholder 3"/>
          <p:cNvSpPr>
            <a:spLocks noGrp="1"/>
          </p:cNvSpPr>
          <p:nvPr>
            <p:ph type="sldNum" sz="quarter" idx="10"/>
          </p:nvPr>
        </p:nvSpPr>
        <p:spPr/>
        <p:txBody>
          <a:bodyPr/>
          <a:lstStyle/>
          <a:p>
            <a:fld id="{0923CE93-06F4-CC47-817A-331E5DD2938B}" type="slidenum">
              <a:t>16</a:t>
            </a:fld>
            <a:endParaRPr lang="en-US" dirty="0"/>
          </a:p>
        </p:txBody>
      </p:sp>
    </p:spTree>
    <p:extLst>
      <p:ext uri="{BB962C8B-B14F-4D97-AF65-F5344CB8AC3E}">
        <p14:creationId xmlns:p14="http://schemas.microsoft.com/office/powerpoint/2010/main" val="270394056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slide shows how OLAP arrays are accessed during queries.</a:t>
            </a:r>
            <a:r>
              <a:rPr lang="en-US" baseline="0" dirty="0"/>
              <a:t> </a:t>
            </a:r>
            <a:r>
              <a:rPr lang="en-US" baseline="0" dirty="0" smtClean="0"/>
              <a:t>The query searches </a:t>
            </a:r>
            <a:r>
              <a:rPr lang="en-US" baseline="0" dirty="0"/>
              <a:t>the </a:t>
            </a:r>
            <a:r>
              <a:rPr lang="en-US" b="1" baseline="0" dirty="0"/>
              <a:t>Message</a:t>
            </a:r>
            <a:r>
              <a:rPr lang="en-US" baseline="0" dirty="0"/>
              <a:t> table and counts objects whose </a:t>
            </a:r>
            <a:r>
              <a:rPr lang="en-US" b="1" baseline="0" dirty="0"/>
              <a:t>Size </a:t>
            </a:r>
            <a:r>
              <a:rPr lang="en-US" baseline="0" dirty="0"/>
              <a:t>field falls between 1,000 and 10,000 and whose </a:t>
            </a:r>
            <a:r>
              <a:rPr lang="en-US" b="1" baseline="0" dirty="0"/>
              <a:t>HasBeenSent </a:t>
            </a:r>
            <a:r>
              <a:rPr lang="en-US" baseline="0" dirty="0"/>
              <a:t>flag is false. </a:t>
            </a:r>
            <a:r>
              <a:rPr lang="en-US" baseline="0" dirty="0" smtClean="0"/>
              <a:t>Furthermore, the </a:t>
            </a:r>
            <a:r>
              <a:rPr lang="en-US" baseline="0" dirty="0"/>
              <a:t>query searches shards whose name falls between </a:t>
            </a:r>
            <a:r>
              <a:rPr lang="en-US" b="1" baseline="0" dirty="0"/>
              <a:t>2014-03-01</a:t>
            </a:r>
            <a:r>
              <a:rPr lang="en-US" baseline="0" dirty="0"/>
              <a:t> and </a:t>
            </a:r>
            <a:r>
              <a:rPr lang="en-US" b="1" baseline="0" dirty="0"/>
              <a:t>2014-03-31</a:t>
            </a:r>
            <a:r>
              <a:rPr lang="en-US" baseline="0" dirty="0"/>
              <a:t>. Assuming we used 1-day shards, this requires searching 31 shards. Since the query accesses two fields, OLAP must read 62 rows: the value array for each field in each shard</a:t>
            </a:r>
            <a:r>
              <a:rPr lang="en-US" baseline="0" dirty="0" smtClean="0"/>
              <a:t>. This might sound like a lot of reads for a single query, but remember that shards typically contain a large set of objects. If our shards averaged 1 million objects each, this query scans 31 million objects with </a:t>
            </a:r>
            <a:r>
              <a:rPr lang="en-US" i="1" baseline="0" dirty="0" smtClean="0"/>
              <a:t>only</a:t>
            </a:r>
            <a:r>
              <a:rPr lang="en-US" i="0" baseline="0" dirty="0" smtClean="0"/>
              <a:t> 62 reads!</a:t>
            </a:r>
            <a:endParaRPr lang="en-US" i="1" baseline="0" dirty="0"/>
          </a:p>
          <a:p>
            <a:endParaRPr lang="en-US" baseline="0" dirty="0"/>
          </a:p>
          <a:p>
            <a:r>
              <a:rPr lang="en-US" baseline="0" dirty="0" smtClean="0"/>
              <a:t>As </a:t>
            </a:r>
            <a:r>
              <a:rPr lang="en-US" baseline="0" dirty="0"/>
              <a:t>each array is read, it is decompressed and scanned in memory. Value arrays are designed for fast scanning: modern processors can typically scan 10’s of millions of values per second. When a value array is scanned, an “object bit array” is generated to reflect the selected objects. Each additional value array scan turns on or off bits; the final bit array represents the results of the query.</a:t>
            </a:r>
          </a:p>
          <a:p>
            <a:endParaRPr lang="en-US" baseline="0" dirty="0"/>
          </a:p>
          <a:p>
            <a:r>
              <a:rPr lang="en-US" baseline="0" dirty="0"/>
              <a:t>On a “cold” system, where nothing is cached, each row read requires a physical read. However, in practice data is cached at multiple levels:</a:t>
            </a:r>
          </a:p>
          <a:p>
            <a:endParaRPr lang="en-US" baseline="0" dirty="0"/>
          </a:p>
          <a:p>
            <a:pPr marL="171450" indent="-171450">
              <a:buFont typeface="Arial"/>
              <a:buChar char="•"/>
            </a:pPr>
            <a:r>
              <a:rPr lang="en-US" baseline="0" dirty="0"/>
              <a:t>The operating system caches Cassandra data files (SSTables). Since data is compressed, a large amount of data is typically cached at this level.</a:t>
            </a:r>
          </a:p>
          <a:p>
            <a:pPr marL="171450" indent="-171450">
              <a:buFont typeface="Arial"/>
              <a:buChar char="•"/>
            </a:pPr>
            <a:r>
              <a:rPr lang="en-US" baseline="0" dirty="0"/>
              <a:t>Cassandra caches certain information such as recently-read rows, key indices, and bloom filters to speed-up access to recently-</a:t>
            </a:r>
            <a:r>
              <a:rPr lang="en-US" baseline="0" dirty="0" smtClean="0"/>
              <a:t>accessed </a:t>
            </a:r>
            <a:r>
              <a:rPr lang="en-US" baseline="0" dirty="0"/>
              <a:t>data.</a:t>
            </a:r>
          </a:p>
          <a:p>
            <a:pPr marL="171450" indent="-171450">
              <a:buFont typeface="Arial"/>
              <a:buChar char="•"/>
            </a:pPr>
            <a:r>
              <a:rPr lang="en-US" baseline="0" dirty="0"/>
              <a:t>Doradus OLAP caches value arrays on an most-recently-basic (MRU) basis, hence recently-accessed values are not re-read from Cassandra.</a:t>
            </a:r>
          </a:p>
          <a:p>
            <a:pPr marL="171450" indent="-171450">
              <a:buFont typeface="Arial"/>
              <a:buChar char="•"/>
            </a:pPr>
            <a:r>
              <a:rPr lang="en-US" baseline="0" dirty="0"/>
              <a:t>Since query results consist of compact </a:t>
            </a:r>
            <a:r>
              <a:rPr lang="en-US" baseline="0" dirty="0" smtClean="0"/>
              <a:t>bit </a:t>
            </a:r>
            <a:r>
              <a:rPr lang="en-US" baseline="0" dirty="0"/>
              <a:t>arrays, these are also cached at the clause level on an MRU basis. Hence, recent repeated query clauses are reused and act as cached queries.</a:t>
            </a:r>
          </a:p>
          <a:p>
            <a:pPr marL="0" indent="0">
              <a:buFont typeface="Arial"/>
              <a:buNone/>
            </a:pPr>
            <a:endParaRPr lang="en-US" baseline="0" dirty="0"/>
          </a:p>
          <a:p>
            <a:pPr marL="0" indent="0">
              <a:buFont typeface="Arial"/>
              <a:buNone/>
            </a:pPr>
            <a:r>
              <a:rPr lang="en-US" baseline="0" dirty="0"/>
              <a:t>These levels produce a natural “hot”, “warm”, and “cold” caching pattern that speeds-up access to the most requested data.</a:t>
            </a:r>
          </a:p>
        </p:txBody>
      </p:sp>
      <p:sp>
        <p:nvSpPr>
          <p:cNvPr id="4" name="Slide Number Placeholder 3"/>
          <p:cNvSpPr>
            <a:spLocks noGrp="1"/>
          </p:cNvSpPr>
          <p:nvPr>
            <p:ph type="sldNum" sz="quarter" idx="10"/>
          </p:nvPr>
        </p:nvSpPr>
        <p:spPr/>
        <p:txBody>
          <a:bodyPr/>
          <a:lstStyle/>
          <a:p>
            <a:fld id="{0923CE93-06F4-CC47-817A-331E5DD2938B}" type="slidenum">
              <a:t>17</a:t>
            </a:fld>
            <a:endParaRPr lang="en-US" dirty="0"/>
          </a:p>
        </p:txBody>
      </p:sp>
    </p:spTree>
    <p:extLst>
      <p:ext uri="{BB962C8B-B14F-4D97-AF65-F5344CB8AC3E}">
        <p14:creationId xmlns:p14="http://schemas.microsoft.com/office/powerpoint/2010/main" val="77177970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topic of this presentation is “1 billion objects in 2GB”. For this audacious claim,</a:t>
            </a:r>
            <a:r>
              <a:rPr lang="en-US" baseline="0" dirty="0"/>
              <a:t> </a:t>
            </a:r>
            <a:r>
              <a:rPr lang="en-US" baseline="0" dirty="0" smtClean="0"/>
              <a:t>you may think that the </a:t>
            </a:r>
            <a:r>
              <a:rPr lang="en-US" baseline="0" dirty="0"/>
              <a:t>objects must be fairly trivial, like numbers or something, right? Actually, these objects are taken from a real-world application: </a:t>
            </a:r>
            <a:r>
              <a:rPr lang="en-US" baseline="0" dirty="0" smtClean="0"/>
              <a:t>a Windows event tracking application. Shown is an </a:t>
            </a:r>
            <a:r>
              <a:rPr lang="en-US" baseline="0" dirty="0"/>
              <a:t>example source event </a:t>
            </a:r>
            <a:r>
              <a:rPr lang="en-US" baseline="0" dirty="0" smtClean="0"/>
              <a:t>in </a:t>
            </a:r>
            <a:r>
              <a:rPr lang="en-US" baseline="0" dirty="0"/>
              <a:t>CSV format. Each event consists of 10 fixed fields and 0 or more variable fields, called “insertion strings”. The number of insertion strings depends on the event’s ID. In this case, a 540 event has 7 insertion strings, one of which is null. The index of the insertion strings is significant: that is, we must store the index of each insertion string since each position is meaningful to the corresponding event.</a:t>
            </a:r>
            <a:endParaRPr lang="en-US" dirty="0"/>
          </a:p>
        </p:txBody>
      </p:sp>
      <p:sp>
        <p:nvSpPr>
          <p:cNvPr id="4" name="Slide Number Placeholder 3"/>
          <p:cNvSpPr>
            <a:spLocks noGrp="1"/>
          </p:cNvSpPr>
          <p:nvPr>
            <p:ph type="sldNum" sz="quarter" idx="10"/>
          </p:nvPr>
        </p:nvSpPr>
        <p:spPr/>
        <p:txBody>
          <a:bodyPr/>
          <a:lstStyle/>
          <a:p>
            <a:fld id="{0923CE93-06F4-CC47-817A-331E5DD2938B}" type="slidenum">
              <a:t>18</a:t>
            </a:fld>
            <a:endParaRPr lang="en-US" dirty="0"/>
          </a:p>
        </p:txBody>
      </p:sp>
    </p:spTree>
    <p:extLst>
      <p:ext uri="{BB962C8B-B14F-4D97-AF65-F5344CB8AC3E}">
        <p14:creationId xmlns:p14="http://schemas.microsoft.com/office/powerpoint/2010/main" val="81292765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For this event</a:t>
            </a:r>
            <a:r>
              <a:rPr lang="en-US" baseline="0" dirty="0"/>
              <a:t> </a:t>
            </a:r>
            <a:r>
              <a:rPr lang="en-US" baseline="0" dirty="0" smtClean="0"/>
              <a:t>tracking </a:t>
            </a:r>
            <a:r>
              <a:rPr lang="en-US" dirty="0" smtClean="0"/>
              <a:t>application</a:t>
            </a:r>
            <a:r>
              <a:rPr lang="en-US" dirty="0"/>
              <a:t>, we use</a:t>
            </a:r>
            <a:r>
              <a:rPr lang="en-US" baseline="0" dirty="0"/>
              <a:t> two tables: </a:t>
            </a:r>
            <a:r>
              <a:rPr lang="en-US" b="1" baseline="0" dirty="0"/>
              <a:t>Events</a:t>
            </a:r>
            <a:r>
              <a:rPr lang="en-US" baseline="0" dirty="0"/>
              <a:t> stores the </a:t>
            </a:r>
            <a:r>
              <a:rPr lang="en-US" baseline="0" dirty="0" smtClean="0"/>
              <a:t>10 fixed </a:t>
            </a:r>
            <a:r>
              <a:rPr lang="en-US" baseline="0" dirty="0"/>
              <a:t>fields of each event, and </a:t>
            </a:r>
            <a:r>
              <a:rPr lang="en-US" b="1" baseline="0" dirty="0"/>
              <a:t>InsertionStrings</a:t>
            </a:r>
            <a:r>
              <a:rPr lang="en-US" baseline="0" dirty="0"/>
              <a:t> stores the index and value of each variable field. The </a:t>
            </a:r>
            <a:r>
              <a:rPr lang="en-US" baseline="0" dirty="0" err="1" smtClean="0"/>
              <a:t>Events.</a:t>
            </a:r>
            <a:r>
              <a:rPr lang="en-US" b="0" baseline="0" dirty="0" err="1" smtClean="0"/>
              <a:t>Params</a:t>
            </a:r>
            <a:r>
              <a:rPr lang="en-US" baseline="0" dirty="0" smtClean="0"/>
              <a:t> </a:t>
            </a:r>
            <a:r>
              <a:rPr lang="en-US" baseline="0" dirty="0"/>
              <a:t>link field and its inverse </a:t>
            </a:r>
            <a:r>
              <a:rPr lang="en-US" baseline="0" dirty="0" err="1" smtClean="0"/>
              <a:t>InsertionStrings.</a:t>
            </a:r>
            <a:r>
              <a:rPr lang="en-US" b="0" baseline="0" dirty="0" err="1" smtClean="0"/>
              <a:t>Event</a:t>
            </a:r>
            <a:r>
              <a:rPr lang="en-US" b="1" baseline="0" dirty="0" smtClean="0"/>
              <a:t> </a:t>
            </a:r>
            <a:r>
              <a:rPr lang="en-US" baseline="0" dirty="0"/>
              <a:t>connect each event to its insertion string objects. This allows us to find events and navigate to its insertion strings or vice versa.</a:t>
            </a:r>
          </a:p>
          <a:p>
            <a:endParaRPr lang="en-US" baseline="0" dirty="0"/>
          </a:p>
          <a:p>
            <a:r>
              <a:rPr lang="en-US" baseline="0" dirty="0"/>
              <a:t>For this test, we loaded just under 115 million events. Since events average around </a:t>
            </a:r>
            <a:r>
              <a:rPr lang="en-US" baseline="0" dirty="0" smtClean="0"/>
              <a:t>7.7 </a:t>
            </a:r>
            <a:r>
              <a:rPr lang="en-US" baseline="0" dirty="0"/>
              <a:t>insertion strings each, this requires the creation of 880 million insertion string objects. Each event object is connected to its insertion string objects by populating the Params/Event links.</a:t>
            </a:r>
            <a:endParaRPr lang="en-US" dirty="0"/>
          </a:p>
        </p:txBody>
      </p:sp>
      <p:sp>
        <p:nvSpPr>
          <p:cNvPr id="4" name="Slide Number Placeholder 3"/>
          <p:cNvSpPr>
            <a:spLocks noGrp="1"/>
          </p:cNvSpPr>
          <p:nvPr>
            <p:ph type="sldNum" sz="quarter" idx="10"/>
          </p:nvPr>
        </p:nvSpPr>
        <p:spPr/>
        <p:txBody>
          <a:bodyPr/>
          <a:lstStyle/>
          <a:p>
            <a:fld id="{0923CE93-06F4-CC47-817A-331E5DD2938B}" type="slidenum">
              <a:t>19</a:t>
            </a:fld>
            <a:endParaRPr lang="en-US" dirty="0"/>
          </a:p>
        </p:txBody>
      </p:sp>
    </p:spTree>
    <p:extLst>
      <p:ext uri="{BB962C8B-B14F-4D97-AF65-F5344CB8AC3E}">
        <p14:creationId xmlns:p14="http://schemas.microsoft.com/office/powerpoint/2010/main" val="55336965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From</a:t>
            </a:r>
            <a:r>
              <a:rPr lang="en-US" baseline="0" dirty="0" smtClean="0"/>
              <a:t> a high-level view, Doradus is a </a:t>
            </a:r>
            <a:r>
              <a:rPr lang="en-US" baseline="0" dirty="0"/>
              <a:t>storage and query service that runs on top of the Cassandra NoSQL database. </a:t>
            </a:r>
            <a:r>
              <a:rPr lang="en-US" baseline="0" dirty="0" smtClean="0"/>
              <a:t>Like Cassandra, Doradus is a pure Java application. Doradus can be embedded within another application or run as a standalone process. </a:t>
            </a:r>
            <a:r>
              <a:rPr lang="en-US" baseline="0" dirty="0"/>
              <a:t>Doradus is an open source project </a:t>
            </a:r>
            <a:r>
              <a:rPr lang="en-US" baseline="0" dirty="0" smtClean="0"/>
              <a:t>that offers the </a:t>
            </a:r>
            <a:r>
              <a:rPr lang="en-US" baseline="0" dirty="0"/>
              <a:t>Apache License Version 2.0. Source code and other links are provided later in this presentation.</a:t>
            </a:r>
          </a:p>
          <a:p>
            <a:endParaRPr lang="en-US" baseline="0" dirty="0"/>
          </a:p>
          <a:p>
            <a:r>
              <a:rPr lang="en-US" baseline="0" dirty="0" smtClean="0"/>
              <a:t>Where </a:t>
            </a:r>
            <a:r>
              <a:rPr lang="en-US" baseline="0" dirty="0"/>
              <a:t>did the name Doradus come from? “30 Doradus” is another name for the </a:t>
            </a:r>
            <a:r>
              <a:rPr lang="en-US" i="1" baseline="0" dirty="0"/>
              <a:t>Tarantula Nebula</a:t>
            </a:r>
            <a:r>
              <a:rPr lang="en-US" baseline="0" dirty="0"/>
              <a:t>, which is </a:t>
            </a:r>
            <a:r>
              <a:rPr lang="en-US" baseline="0" dirty="0" smtClean="0"/>
              <a:t>a relatively </a:t>
            </a:r>
            <a:r>
              <a:rPr lang="en-US" baseline="0" dirty="0"/>
              <a:t>new star </a:t>
            </a:r>
            <a:r>
              <a:rPr lang="en-US" baseline="0" dirty="0" smtClean="0"/>
              <a:t>cluster (as star clusters go). </a:t>
            </a:r>
            <a:r>
              <a:rPr lang="en-US" baseline="0" dirty="0"/>
              <a:t>It is the birth place of many new stars.</a:t>
            </a:r>
            <a:endParaRPr lang="en-US" dirty="0"/>
          </a:p>
        </p:txBody>
      </p:sp>
      <p:sp>
        <p:nvSpPr>
          <p:cNvPr id="4" name="Slide Number Placeholder 3"/>
          <p:cNvSpPr>
            <a:spLocks noGrp="1"/>
          </p:cNvSpPr>
          <p:nvPr>
            <p:ph type="sldNum" sz="quarter" idx="10"/>
          </p:nvPr>
        </p:nvSpPr>
        <p:spPr/>
        <p:txBody>
          <a:bodyPr/>
          <a:lstStyle/>
          <a:p>
            <a:fld id="{0923CE93-06F4-CC47-817A-331E5DD2938B}" type="slidenum">
              <a:t>2</a:t>
            </a:fld>
            <a:endParaRPr lang="en-US" dirty="0"/>
          </a:p>
        </p:txBody>
      </p:sp>
    </p:spTree>
    <p:extLst>
      <p:ext uri="{BB962C8B-B14F-4D97-AF65-F5344CB8AC3E}">
        <p14:creationId xmlns:p14="http://schemas.microsoft.com/office/powerpoint/2010/main" val="62649863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a:t>
            </a:r>
            <a:r>
              <a:rPr lang="en-US" baseline="0" dirty="0"/>
              <a:t> data set contains events that span 860 calendar days, and we loaded the data with one-day shards, hence </a:t>
            </a:r>
            <a:r>
              <a:rPr lang="en-US" baseline="0" dirty="0" smtClean="0"/>
              <a:t>we created </a:t>
            </a:r>
            <a:r>
              <a:rPr lang="en-US" baseline="0" dirty="0"/>
              <a:t>860 shards. As shown, the load created a total of </a:t>
            </a:r>
            <a:r>
              <a:rPr lang="en-US" baseline="0" dirty="0" smtClean="0"/>
              <a:t>over 994 million objects</a:t>
            </a:r>
            <a:r>
              <a:rPr lang="en-US" baseline="0" dirty="0"/>
              <a:t>. (OK, so it’s not quite 1 billion, but it’s close.) On a MacBook Air, this data can be loaded in about 2 hours. A server class system typically requires 30 minutes or less to load.</a:t>
            </a:r>
          </a:p>
          <a:p>
            <a:endParaRPr lang="en-US" baseline="0" dirty="0"/>
          </a:p>
          <a:p>
            <a:r>
              <a:rPr lang="en-US" baseline="0" dirty="0"/>
              <a:t>After the load was finished, Cassandra was directed to flush and compact the data. The output of the “nodetool status” command is shown, revealing that the entire database takes less than 2GB.</a:t>
            </a:r>
          </a:p>
          <a:p>
            <a:endParaRPr lang="en-US" baseline="0" dirty="0"/>
          </a:p>
          <a:p>
            <a:r>
              <a:rPr lang="en-US" baseline="0" dirty="0"/>
              <a:t>In another test, we compared the space used by Doradus to the space used by a relational database for an auditing application. The SQL Server database required 8.5K per object whereas Doradus required only 87 bytes–a savings of almost 99%!</a:t>
            </a:r>
          </a:p>
          <a:p>
            <a:endParaRPr lang="en-US" baseline="0" dirty="0"/>
          </a:p>
          <a:p>
            <a:r>
              <a:rPr lang="en-US" baseline="0" dirty="0"/>
              <a:t>Doradus OLAP’s space savings </a:t>
            </a:r>
            <a:r>
              <a:rPr lang="en-US" baseline="0" dirty="0" smtClean="0"/>
              <a:t>result from </a:t>
            </a:r>
            <a:r>
              <a:rPr lang="en-US" baseline="0" dirty="0"/>
              <a:t>columnar storage, compression, </a:t>
            </a:r>
            <a:r>
              <a:rPr lang="en-US" baseline="0" dirty="0" smtClean="0"/>
              <a:t>de</a:t>
            </a:r>
            <a:r>
              <a:rPr lang="en-US" baseline="0" dirty="0"/>
              <a:t>-</a:t>
            </a:r>
            <a:r>
              <a:rPr lang="en-US" baseline="0" dirty="0" smtClean="0"/>
              <a:t>duping, and the lack of indexes</a:t>
            </a:r>
            <a:r>
              <a:rPr lang="en-US" baseline="0" dirty="0"/>
              <a:t>.</a:t>
            </a:r>
            <a:endParaRPr lang="en-US" dirty="0"/>
          </a:p>
        </p:txBody>
      </p:sp>
      <p:sp>
        <p:nvSpPr>
          <p:cNvPr id="4" name="Slide Number Placeholder 3"/>
          <p:cNvSpPr>
            <a:spLocks noGrp="1"/>
          </p:cNvSpPr>
          <p:nvPr>
            <p:ph type="sldNum" sz="quarter" idx="10"/>
          </p:nvPr>
        </p:nvSpPr>
        <p:spPr/>
        <p:txBody>
          <a:bodyPr/>
          <a:lstStyle/>
          <a:p>
            <a:fld id="{0923CE93-06F4-CC47-817A-331E5DD2938B}" type="slidenum">
              <a:t>20</a:t>
            </a:fld>
            <a:endParaRPr lang="en-US" dirty="0"/>
          </a:p>
        </p:txBody>
      </p:sp>
    </p:spTree>
    <p:extLst>
      <p:ext uri="{BB962C8B-B14F-4D97-AF65-F5344CB8AC3E}">
        <p14:creationId xmlns:p14="http://schemas.microsoft.com/office/powerpoint/2010/main" val="324739110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Here are some</a:t>
            </a:r>
            <a:r>
              <a:rPr lang="en-US" baseline="0" dirty="0" smtClean="0"/>
              <a:t> </a:t>
            </a:r>
            <a:r>
              <a:rPr lang="en-US" dirty="0" smtClean="0"/>
              <a:t>example DQL queries</a:t>
            </a:r>
            <a:r>
              <a:rPr lang="en-US" baseline="0" dirty="0" smtClean="0"/>
              <a:t>. Because Doradus provides a REST API, we can just use a browser to query the database. The links below assume Doradus is running on the local machine.</a:t>
            </a:r>
          </a:p>
          <a:p>
            <a:endParaRPr lang="en-US" dirty="0" smtClean="0"/>
          </a:p>
          <a:p>
            <a:r>
              <a:rPr lang="en-US" b="1" dirty="0" smtClean="0"/>
              <a:t>Query 1</a:t>
            </a:r>
            <a:r>
              <a:rPr lang="en-US" dirty="0" smtClean="0"/>
              <a:t>:</a:t>
            </a:r>
            <a:r>
              <a:rPr lang="en-US" baseline="0" dirty="0" smtClean="0"/>
              <a:t> http://localhost:1123/</a:t>
            </a:r>
            <a:r>
              <a:rPr lang="en-US" baseline="0" dirty="0" err="1" smtClean="0"/>
              <a:t>OLAPEvents</a:t>
            </a:r>
            <a:r>
              <a:rPr lang="en-US" baseline="0" dirty="0" smtClean="0"/>
              <a:t>/Events/_</a:t>
            </a:r>
            <a:r>
              <a:rPr lang="en-US" baseline="0" dirty="0" err="1" smtClean="0"/>
              <a:t>aggregate?m</a:t>
            </a:r>
            <a:r>
              <a:rPr lang="en-US" baseline="0" dirty="0" smtClean="0"/>
              <a:t>=COUNT(*)&amp;range=0</a:t>
            </a:r>
          </a:p>
          <a:p>
            <a:endParaRPr lang="en-US" baseline="0" dirty="0" smtClean="0"/>
          </a:p>
          <a:p>
            <a:r>
              <a:rPr lang="en-US" baseline="0" dirty="0" smtClean="0"/>
              <a:t>This query counts all </a:t>
            </a:r>
            <a:r>
              <a:rPr lang="en-US" b="1" baseline="0" dirty="0" smtClean="0"/>
              <a:t>Events</a:t>
            </a:r>
            <a:r>
              <a:rPr lang="en-US" baseline="0" dirty="0" smtClean="0"/>
              <a:t> objects in all 860 shards. This query takes less than 10 seconds on a “cold” system and less than 1 second on a warmed-up system.</a:t>
            </a:r>
          </a:p>
          <a:p>
            <a:endParaRPr lang="en-US" baseline="0" dirty="0" smtClean="0"/>
          </a:p>
          <a:p>
            <a:r>
              <a:rPr lang="en-US" b="1" baseline="0" dirty="0" smtClean="0"/>
              <a:t>Query 2</a:t>
            </a:r>
            <a:r>
              <a:rPr lang="en-US" baseline="0" dirty="0" smtClean="0"/>
              <a:t>: </a:t>
            </a:r>
            <a:r>
              <a:rPr lang="en-US" dirty="0" smtClean="0"/>
              <a:t>http://localhost:1123/</a:t>
            </a:r>
            <a:r>
              <a:rPr lang="en-US" dirty="0" err="1" smtClean="0"/>
              <a:t>OLAPEvents</a:t>
            </a:r>
            <a:r>
              <a:rPr lang="en-US" dirty="0" smtClean="0"/>
              <a:t>/Events/_</a:t>
            </a:r>
            <a:r>
              <a:rPr lang="en-US" dirty="0" err="1" smtClean="0"/>
              <a:t>aggregate?m</a:t>
            </a:r>
            <a:r>
              <a:rPr lang="en-US" dirty="0" smtClean="0"/>
              <a:t>=COUNT(*)&amp;range=2005-01-01,2005-06-30&amp;q=Type='Failure Audit' </a:t>
            </a:r>
            <a:r>
              <a:rPr lang="en-US" dirty="0" err="1" smtClean="0"/>
              <a:t>EventID</a:t>
            </a:r>
            <a:r>
              <a:rPr lang="en-US" dirty="0" smtClean="0"/>
              <a:t> IN (577,681,529) AND </a:t>
            </a:r>
            <a:r>
              <a:rPr lang="en-US" dirty="0" err="1" smtClean="0"/>
              <a:t>Params.Index</a:t>
            </a:r>
            <a:r>
              <a:rPr lang="en-US" dirty="0" smtClean="0"/>
              <a:t>=8 AND </a:t>
            </a:r>
            <a:r>
              <a:rPr lang="en-US" dirty="0" err="1" smtClean="0"/>
              <a:t>Params.Value</a:t>
            </a:r>
            <a:r>
              <a:rPr lang="en-US" dirty="0" smtClean="0"/>
              <a:t>='(0x0,0x3E7)'&amp;f=TOP(5,Timestamp.HOUR) AS </a:t>
            </a:r>
            <a:r>
              <a:rPr lang="en-US" dirty="0" err="1" smtClean="0"/>
              <a:t>HourOfDay</a:t>
            </a:r>
            <a:endParaRPr lang="en-US" dirty="0" smtClean="0"/>
          </a:p>
          <a:p>
            <a:endParaRPr lang="en-US" dirty="0" smtClean="0"/>
          </a:p>
          <a:p>
            <a:r>
              <a:rPr lang="en-US" dirty="0" smtClean="0"/>
              <a:t>This query</a:t>
            </a:r>
            <a:r>
              <a:rPr lang="en-US" baseline="0" dirty="0" smtClean="0"/>
              <a:t> performs a typical analytical query. Suppose we’re trying to see if there’s a pattern of </a:t>
            </a:r>
            <a:r>
              <a:rPr lang="en-US" u="sng" baseline="0" dirty="0" smtClean="0"/>
              <a:t>when</a:t>
            </a:r>
            <a:r>
              <a:rPr lang="en-US" baseline="0" dirty="0" smtClean="0"/>
              <a:t> certain privileged events fail. That is, we want to know if they mostly fail at the same time of day. The query looks for events where (1) the </a:t>
            </a:r>
            <a:r>
              <a:rPr lang="en-US" baseline="0" dirty="0" err="1" smtClean="0"/>
              <a:t>EventID</a:t>
            </a:r>
            <a:r>
              <a:rPr lang="en-US" baseline="0" dirty="0" smtClean="0"/>
              <a:t> belongs to a specific set of privileged event numbers, (2) the event Type field denotes a failure, and (3) the result code from the failed Windows operation has a specific event code. Furthermore, we are querying in a six month range, which means we will scan 181 shards.</a:t>
            </a:r>
          </a:p>
          <a:p>
            <a:endParaRPr lang="en-US" baseline="0" dirty="0" smtClean="0"/>
          </a:p>
          <a:p>
            <a:r>
              <a:rPr lang="en-US" baseline="0" dirty="0" smtClean="0"/>
              <a:t>For those reading the slides, here’s a typical result of this query in XML. It shows that, within the selected shards, a total of 591 events were found that met the search criteria. Of those events, the majority (119) occurred in hour 8 (08:00). However, the next most common hours in which these failure events occur (18, 19, 9, and 5) have slightly down-trending values (87, 72, 69, and 66), which suggests that the events do not occur at a statistically significant hour of the day.</a:t>
            </a:r>
          </a:p>
          <a:p>
            <a:endParaRPr lang="en-US" baseline="0" dirty="0" smtClean="0"/>
          </a:p>
          <a:p>
            <a:r>
              <a:rPr lang="en-US" baseline="0" dirty="0" smtClean="0">
                <a:latin typeface="Consolas"/>
                <a:cs typeface="Consolas"/>
              </a:rPr>
              <a:t>&lt;results&gt;</a:t>
            </a:r>
          </a:p>
          <a:p>
            <a:r>
              <a:rPr lang="en-US" baseline="0" dirty="0" smtClean="0">
                <a:latin typeface="Consolas"/>
                <a:cs typeface="Consolas"/>
              </a:rPr>
              <a:t>&lt;aggregate metric="COUNT(*)" query="Type='Failure Audit' </a:t>
            </a:r>
            <a:r>
              <a:rPr lang="en-US" baseline="0" dirty="0" err="1" smtClean="0">
                <a:latin typeface="Consolas"/>
                <a:cs typeface="Consolas"/>
              </a:rPr>
              <a:t>EventID</a:t>
            </a:r>
            <a:r>
              <a:rPr lang="en-US" baseline="0" dirty="0" smtClean="0">
                <a:latin typeface="Consolas"/>
                <a:cs typeface="Consolas"/>
              </a:rPr>
              <a:t> IN (577,681,529) AND </a:t>
            </a:r>
            <a:r>
              <a:rPr lang="en-US" baseline="0" dirty="0" err="1" smtClean="0">
                <a:latin typeface="Consolas"/>
                <a:cs typeface="Consolas"/>
              </a:rPr>
              <a:t>Params.Index</a:t>
            </a:r>
            <a:r>
              <a:rPr lang="en-US" baseline="0" dirty="0" smtClean="0">
                <a:latin typeface="Consolas"/>
                <a:cs typeface="Consolas"/>
              </a:rPr>
              <a:t>=8 AND </a:t>
            </a:r>
            <a:r>
              <a:rPr lang="en-US" baseline="0" dirty="0" err="1" smtClean="0">
                <a:latin typeface="Consolas"/>
                <a:cs typeface="Consolas"/>
              </a:rPr>
              <a:t>Params.Value</a:t>
            </a:r>
            <a:r>
              <a:rPr lang="en-US" baseline="0" dirty="0" smtClean="0">
                <a:latin typeface="Consolas"/>
                <a:cs typeface="Consolas"/>
              </a:rPr>
              <a:t>='(0x0,0x3E7)'" group="TOP(5,Timestamp.HOUR) AS </a:t>
            </a:r>
            <a:r>
              <a:rPr lang="en-US" baseline="0" dirty="0" err="1" smtClean="0">
                <a:latin typeface="Consolas"/>
                <a:cs typeface="Consolas"/>
              </a:rPr>
              <a:t>HourOfDay</a:t>
            </a:r>
            <a:r>
              <a:rPr lang="en-US" baseline="0" dirty="0" smtClean="0">
                <a:latin typeface="Consolas"/>
                <a:cs typeface="Consolas"/>
              </a:rPr>
              <a:t>"/&gt;</a:t>
            </a:r>
          </a:p>
          <a:p>
            <a:r>
              <a:rPr lang="en-US" baseline="0" dirty="0" smtClean="0">
                <a:latin typeface="Consolas"/>
                <a:cs typeface="Consolas"/>
              </a:rPr>
              <a:t>&lt;</a:t>
            </a:r>
            <a:r>
              <a:rPr lang="en-US" baseline="0" dirty="0" err="1" smtClean="0">
                <a:latin typeface="Consolas"/>
                <a:cs typeface="Consolas"/>
              </a:rPr>
              <a:t>totalobjects</a:t>
            </a:r>
            <a:r>
              <a:rPr lang="en-US" baseline="0" dirty="0" smtClean="0">
                <a:latin typeface="Consolas"/>
                <a:cs typeface="Consolas"/>
              </a:rPr>
              <a:t>&gt;591&lt;/</a:t>
            </a:r>
            <a:r>
              <a:rPr lang="en-US" baseline="0" dirty="0" err="1" smtClean="0">
                <a:latin typeface="Consolas"/>
                <a:cs typeface="Consolas"/>
              </a:rPr>
              <a:t>totalobjects</a:t>
            </a:r>
            <a:r>
              <a:rPr lang="en-US" baseline="0" dirty="0" smtClean="0">
                <a:latin typeface="Consolas"/>
                <a:cs typeface="Consolas"/>
              </a:rPr>
              <a:t>&gt;</a:t>
            </a:r>
          </a:p>
          <a:p>
            <a:r>
              <a:rPr lang="en-US" baseline="0" dirty="0" smtClean="0">
                <a:latin typeface="Consolas"/>
                <a:cs typeface="Consolas"/>
              </a:rPr>
              <a:t>&lt;summary&gt;591&lt;/summary&gt;</a:t>
            </a:r>
          </a:p>
          <a:p>
            <a:r>
              <a:rPr lang="en-US" baseline="0" dirty="0" smtClean="0">
                <a:latin typeface="Consolas"/>
                <a:cs typeface="Consolas"/>
              </a:rPr>
              <a:t>&lt;</a:t>
            </a:r>
            <a:r>
              <a:rPr lang="en-US" baseline="0" dirty="0" err="1" smtClean="0">
                <a:latin typeface="Consolas"/>
                <a:cs typeface="Consolas"/>
              </a:rPr>
              <a:t>totalgroups</a:t>
            </a:r>
            <a:r>
              <a:rPr lang="en-US" baseline="0" dirty="0" smtClean="0">
                <a:latin typeface="Consolas"/>
                <a:cs typeface="Consolas"/>
              </a:rPr>
              <a:t>&gt;17&lt;/</a:t>
            </a:r>
            <a:r>
              <a:rPr lang="en-US" baseline="0" dirty="0" err="1" smtClean="0">
                <a:latin typeface="Consolas"/>
                <a:cs typeface="Consolas"/>
              </a:rPr>
              <a:t>totalgroups</a:t>
            </a:r>
            <a:r>
              <a:rPr lang="en-US" baseline="0" dirty="0" smtClean="0">
                <a:latin typeface="Consolas"/>
                <a:cs typeface="Consolas"/>
              </a:rPr>
              <a:t>&gt;</a:t>
            </a:r>
          </a:p>
          <a:p>
            <a:r>
              <a:rPr lang="en-US" baseline="0" dirty="0" smtClean="0">
                <a:latin typeface="Consolas"/>
                <a:cs typeface="Consolas"/>
              </a:rPr>
              <a:t>&lt;groups&gt;</a:t>
            </a:r>
          </a:p>
          <a:p>
            <a:r>
              <a:rPr lang="en-US" baseline="0" dirty="0" smtClean="0">
                <a:latin typeface="Consolas"/>
                <a:cs typeface="Consolas"/>
              </a:rPr>
              <a:t>&lt;group&gt;</a:t>
            </a:r>
          </a:p>
          <a:p>
            <a:r>
              <a:rPr lang="en-US" baseline="0" dirty="0" smtClean="0">
                <a:latin typeface="Consolas"/>
                <a:cs typeface="Consolas"/>
              </a:rPr>
              <a:t>&lt;metric&gt;119&lt;/metric&gt;</a:t>
            </a:r>
          </a:p>
          <a:p>
            <a:r>
              <a:rPr lang="en-US" baseline="0" dirty="0" smtClean="0">
                <a:latin typeface="Consolas"/>
                <a:cs typeface="Consolas"/>
              </a:rPr>
              <a:t>&lt;field name="</a:t>
            </a:r>
            <a:r>
              <a:rPr lang="en-US" baseline="0" dirty="0" err="1" smtClean="0">
                <a:latin typeface="Consolas"/>
                <a:cs typeface="Consolas"/>
              </a:rPr>
              <a:t>HourOfDay</a:t>
            </a:r>
            <a:r>
              <a:rPr lang="en-US" baseline="0" dirty="0" smtClean="0">
                <a:latin typeface="Consolas"/>
                <a:cs typeface="Consolas"/>
              </a:rPr>
              <a:t>"&gt;8&lt;/field&gt;</a:t>
            </a:r>
          </a:p>
          <a:p>
            <a:r>
              <a:rPr lang="en-US" baseline="0" dirty="0" smtClean="0">
                <a:latin typeface="Consolas"/>
                <a:cs typeface="Consolas"/>
              </a:rPr>
              <a:t>&lt;/group&gt;</a:t>
            </a:r>
          </a:p>
          <a:p>
            <a:r>
              <a:rPr lang="en-US" baseline="0" dirty="0" smtClean="0">
                <a:latin typeface="Consolas"/>
                <a:cs typeface="Consolas"/>
              </a:rPr>
              <a:t>&lt;group&gt;</a:t>
            </a:r>
          </a:p>
          <a:p>
            <a:r>
              <a:rPr lang="en-US" baseline="0" dirty="0" smtClean="0">
                <a:latin typeface="Consolas"/>
                <a:cs typeface="Consolas"/>
              </a:rPr>
              <a:t>&lt;metric&gt;87&lt;/metric&gt;</a:t>
            </a:r>
          </a:p>
          <a:p>
            <a:r>
              <a:rPr lang="en-US" baseline="0" dirty="0" smtClean="0">
                <a:latin typeface="Consolas"/>
                <a:cs typeface="Consolas"/>
              </a:rPr>
              <a:t>&lt;field name="</a:t>
            </a:r>
            <a:r>
              <a:rPr lang="en-US" baseline="0" dirty="0" err="1" smtClean="0">
                <a:latin typeface="Consolas"/>
                <a:cs typeface="Consolas"/>
              </a:rPr>
              <a:t>HourOfDay</a:t>
            </a:r>
            <a:r>
              <a:rPr lang="en-US" baseline="0" dirty="0" smtClean="0">
                <a:latin typeface="Consolas"/>
                <a:cs typeface="Consolas"/>
              </a:rPr>
              <a:t>"&gt;18&lt;/field&gt;</a:t>
            </a:r>
          </a:p>
          <a:p>
            <a:r>
              <a:rPr lang="en-US" baseline="0" dirty="0" smtClean="0">
                <a:latin typeface="Consolas"/>
                <a:cs typeface="Consolas"/>
              </a:rPr>
              <a:t>&lt;/group&gt;</a:t>
            </a:r>
          </a:p>
          <a:p>
            <a:r>
              <a:rPr lang="en-US" baseline="0" dirty="0" smtClean="0">
                <a:latin typeface="Consolas"/>
                <a:cs typeface="Consolas"/>
              </a:rPr>
              <a:t>&lt;group&gt;</a:t>
            </a:r>
          </a:p>
          <a:p>
            <a:r>
              <a:rPr lang="en-US" baseline="0" dirty="0" smtClean="0">
                <a:latin typeface="Consolas"/>
                <a:cs typeface="Consolas"/>
              </a:rPr>
              <a:t>&lt;metric&gt;72&lt;/metric&gt;</a:t>
            </a:r>
          </a:p>
          <a:p>
            <a:r>
              <a:rPr lang="en-US" baseline="0" dirty="0" smtClean="0">
                <a:latin typeface="Consolas"/>
                <a:cs typeface="Consolas"/>
              </a:rPr>
              <a:t>&lt;field name="</a:t>
            </a:r>
            <a:r>
              <a:rPr lang="en-US" baseline="0" dirty="0" err="1" smtClean="0">
                <a:latin typeface="Consolas"/>
                <a:cs typeface="Consolas"/>
              </a:rPr>
              <a:t>HourOfDay</a:t>
            </a:r>
            <a:r>
              <a:rPr lang="en-US" baseline="0" dirty="0" smtClean="0">
                <a:latin typeface="Consolas"/>
                <a:cs typeface="Consolas"/>
              </a:rPr>
              <a:t>"&gt;19&lt;/field&gt;</a:t>
            </a:r>
          </a:p>
          <a:p>
            <a:r>
              <a:rPr lang="en-US" baseline="0" dirty="0" smtClean="0">
                <a:latin typeface="Consolas"/>
                <a:cs typeface="Consolas"/>
              </a:rPr>
              <a:t>&lt;/group&gt;</a:t>
            </a:r>
          </a:p>
          <a:p>
            <a:r>
              <a:rPr lang="en-US" baseline="0" dirty="0" smtClean="0">
                <a:latin typeface="Consolas"/>
                <a:cs typeface="Consolas"/>
              </a:rPr>
              <a:t>&lt;group&gt;</a:t>
            </a:r>
          </a:p>
          <a:p>
            <a:r>
              <a:rPr lang="en-US" baseline="0" dirty="0" smtClean="0">
                <a:latin typeface="Consolas"/>
                <a:cs typeface="Consolas"/>
              </a:rPr>
              <a:t>&lt;metric&gt;69&lt;/metric&gt;</a:t>
            </a:r>
          </a:p>
          <a:p>
            <a:r>
              <a:rPr lang="en-US" baseline="0" dirty="0" smtClean="0">
                <a:latin typeface="Consolas"/>
                <a:cs typeface="Consolas"/>
              </a:rPr>
              <a:t>&lt;field name="</a:t>
            </a:r>
            <a:r>
              <a:rPr lang="en-US" baseline="0" dirty="0" err="1" smtClean="0">
                <a:latin typeface="Consolas"/>
                <a:cs typeface="Consolas"/>
              </a:rPr>
              <a:t>HourOfDay</a:t>
            </a:r>
            <a:r>
              <a:rPr lang="en-US" baseline="0" dirty="0" smtClean="0">
                <a:latin typeface="Consolas"/>
                <a:cs typeface="Consolas"/>
              </a:rPr>
              <a:t>"&gt;9&lt;/field&gt;</a:t>
            </a:r>
          </a:p>
          <a:p>
            <a:r>
              <a:rPr lang="en-US" baseline="0" dirty="0" smtClean="0">
                <a:latin typeface="Consolas"/>
                <a:cs typeface="Consolas"/>
              </a:rPr>
              <a:t>&lt;/group&gt;</a:t>
            </a:r>
          </a:p>
          <a:p>
            <a:r>
              <a:rPr lang="en-US" baseline="0" dirty="0" smtClean="0">
                <a:latin typeface="Consolas"/>
                <a:cs typeface="Consolas"/>
              </a:rPr>
              <a:t>&lt;group&gt;</a:t>
            </a:r>
          </a:p>
          <a:p>
            <a:r>
              <a:rPr lang="en-US" baseline="0" dirty="0" smtClean="0">
                <a:latin typeface="Consolas"/>
                <a:cs typeface="Consolas"/>
              </a:rPr>
              <a:t>&lt;metric&gt;66&lt;/metric&gt;</a:t>
            </a:r>
          </a:p>
          <a:p>
            <a:r>
              <a:rPr lang="en-US" baseline="0" dirty="0" smtClean="0">
                <a:latin typeface="Consolas"/>
                <a:cs typeface="Consolas"/>
              </a:rPr>
              <a:t>&lt;field name="</a:t>
            </a:r>
            <a:r>
              <a:rPr lang="en-US" baseline="0" dirty="0" err="1" smtClean="0">
                <a:latin typeface="Consolas"/>
                <a:cs typeface="Consolas"/>
              </a:rPr>
              <a:t>HourOfDay</a:t>
            </a:r>
            <a:r>
              <a:rPr lang="en-US" baseline="0" dirty="0" smtClean="0">
                <a:latin typeface="Consolas"/>
                <a:cs typeface="Consolas"/>
              </a:rPr>
              <a:t>"&gt;5&lt;/field&gt;</a:t>
            </a:r>
          </a:p>
          <a:p>
            <a:r>
              <a:rPr lang="en-US" baseline="0" dirty="0" smtClean="0">
                <a:latin typeface="Consolas"/>
                <a:cs typeface="Consolas"/>
              </a:rPr>
              <a:t>&lt;/group&gt;</a:t>
            </a:r>
          </a:p>
          <a:p>
            <a:r>
              <a:rPr lang="en-US" baseline="0" dirty="0" smtClean="0">
                <a:latin typeface="Consolas"/>
                <a:cs typeface="Consolas"/>
              </a:rPr>
              <a:t>&lt;/groups&gt;</a:t>
            </a:r>
          </a:p>
          <a:p>
            <a:r>
              <a:rPr lang="en-US" baseline="0" dirty="0" smtClean="0">
                <a:latin typeface="Consolas"/>
                <a:cs typeface="Consolas"/>
              </a:rPr>
              <a:t>&lt;/results&gt;</a:t>
            </a:r>
          </a:p>
        </p:txBody>
      </p:sp>
      <p:sp>
        <p:nvSpPr>
          <p:cNvPr id="4" name="Slide Number Placeholder 3"/>
          <p:cNvSpPr>
            <a:spLocks noGrp="1"/>
          </p:cNvSpPr>
          <p:nvPr>
            <p:ph type="sldNum" sz="quarter" idx="10"/>
          </p:nvPr>
        </p:nvSpPr>
        <p:spPr/>
        <p:txBody>
          <a:bodyPr/>
          <a:lstStyle/>
          <a:p>
            <a:fld id="{0923CE93-06F4-CC47-817A-331E5DD2938B}" type="slidenum">
              <a:rPr lang="en-US" smtClean="0"/>
              <a:t>21</a:t>
            </a:fld>
            <a:endParaRPr lang="en-US" dirty="0"/>
          </a:p>
        </p:txBody>
      </p:sp>
    </p:spTree>
    <p:extLst>
      <p:ext uri="{BB962C8B-B14F-4D97-AF65-F5344CB8AC3E}">
        <p14:creationId xmlns:p14="http://schemas.microsoft.com/office/powerpoint/2010/main" val="355133642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To summarize, the primary advantages of Doradus OLAP are listed below:</a:t>
            </a:r>
            <a:endParaRPr lang="en-US" baseline="0" dirty="0"/>
          </a:p>
          <a:p>
            <a:endParaRPr lang="en-US" baseline="0" dirty="0"/>
          </a:p>
          <a:p>
            <a:pPr marL="171450" indent="-171450">
              <a:buFont typeface="Arial"/>
              <a:buChar char="•"/>
            </a:pPr>
            <a:r>
              <a:rPr lang="en-US" baseline="0" dirty="0" smtClean="0"/>
              <a:t>The REST API is easy to use in all languages and platforms without requiring a specialized client library.</a:t>
            </a:r>
            <a:endParaRPr lang="en-US" baseline="0" dirty="0"/>
          </a:p>
          <a:p>
            <a:pPr marL="171450" indent="-171450">
              <a:buFont typeface="Arial"/>
              <a:buChar char="•"/>
            </a:pPr>
            <a:r>
              <a:rPr lang="en-US" baseline="0" dirty="0" smtClean="0"/>
              <a:t>All fields are searchable without using specialized indexes.</a:t>
            </a:r>
          </a:p>
          <a:p>
            <a:pPr marL="171450" indent="-171450">
              <a:buFont typeface="Arial"/>
              <a:buChar char="•"/>
            </a:pPr>
            <a:r>
              <a:rPr lang="en-US" baseline="0" dirty="0" smtClean="0"/>
              <a:t>The lack of indexes means Doradus OLAP is ideal for ad-hoc statistical queries.</a:t>
            </a:r>
            <a:endParaRPr lang="en-US" baseline="0" dirty="0"/>
          </a:p>
          <a:p>
            <a:pPr marL="171450" marR="0" indent="-171450" algn="l" defTabSz="457200" rtl="0" eaLnBrk="1" fontAlgn="auto" latinLnBrk="0" hangingPunct="1">
              <a:lnSpc>
                <a:spcPct val="100000"/>
              </a:lnSpc>
              <a:spcBef>
                <a:spcPts val="0"/>
              </a:spcBef>
              <a:spcAft>
                <a:spcPts val="0"/>
              </a:spcAft>
              <a:buClrTx/>
              <a:buSzTx/>
              <a:buFont typeface="Arial"/>
              <a:buChar char="•"/>
              <a:tabLst/>
              <a:defRPr/>
            </a:pPr>
            <a:r>
              <a:rPr lang="en-US" baseline="0" dirty="0" smtClean="0"/>
              <a:t>DQL extends Lucene’s full text query language with graph-based query features that are much simpler than joins.</a:t>
            </a:r>
            <a:endParaRPr lang="en-US" baseline="0" dirty="0"/>
          </a:p>
          <a:p>
            <a:pPr marL="171450" indent="-171450">
              <a:buFont typeface="Arial"/>
              <a:buChar char="•"/>
            </a:pPr>
            <a:r>
              <a:rPr lang="en-US" dirty="0" smtClean="0"/>
              <a:t>Fast</a:t>
            </a:r>
            <a:r>
              <a:rPr lang="en-US" baseline="0" dirty="0" smtClean="0"/>
              <a:t> data loading and shard merging allows an OLAP database to provide near real time data warehousing.</a:t>
            </a:r>
          </a:p>
          <a:p>
            <a:pPr marL="171450" indent="-171450">
              <a:buFont typeface="Arial"/>
              <a:buChar char="•"/>
            </a:pPr>
            <a:r>
              <a:rPr lang="en-US" baseline="0" dirty="0" smtClean="0"/>
              <a:t>Because data is stored very compactly, less disk space is required, saving up to 99% compared to other databases. Combined with fast in-memory query processing, this means less hardware is required compared to other big data approaches. A single node will be sufficient for many analytics applications. But when necessary, the database can be scaled horizontally using Cassandra’s replication and sharding features.</a:t>
            </a:r>
            <a:endParaRPr lang="en-US" dirty="0"/>
          </a:p>
        </p:txBody>
      </p:sp>
      <p:sp>
        <p:nvSpPr>
          <p:cNvPr id="4" name="Slide Number Placeholder 3"/>
          <p:cNvSpPr>
            <a:spLocks noGrp="1"/>
          </p:cNvSpPr>
          <p:nvPr>
            <p:ph type="sldNum" sz="quarter" idx="10"/>
          </p:nvPr>
        </p:nvSpPr>
        <p:spPr/>
        <p:txBody>
          <a:bodyPr/>
          <a:lstStyle/>
          <a:p>
            <a:fld id="{0923CE93-06F4-CC47-817A-331E5DD2938B}" type="slidenum">
              <a:t>22</a:t>
            </a:fld>
            <a:endParaRPr lang="en-US" dirty="0"/>
          </a:p>
        </p:txBody>
      </p:sp>
    </p:spTree>
    <p:extLst>
      <p:ext uri="{BB962C8B-B14F-4D97-AF65-F5344CB8AC3E}">
        <p14:creationId xmlns:p14="http://schemas.microsoft.com/office/powerpoint/2010/main" val="263372420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Is </a:t>
            </a:r>
            <a:r>
              <a:rPr lang="en-US" baseline="0" dirty="0"/>
              <a:t>Doradus OLAP a good fit for your application? This slide summarizes the criteria with which OLAP fits well:</a:t>
            </a:r>
          </a:p>
          <a:p>
            <a:endParaRPr lang="en-US" baseline="0" dirty="0"/>
          </a:p>
          <a:p>
            <a:pPr marL="171450" indent="-171450">
              <a:buFont typeface="Arial"/>
              <a:buChar char="•"/>
            </a:pPr>
            <a:r>
              <a:rPr lang="en-US" baseline="0" dirty="0"/>
              <a:t>Data is received as a continuous stream: events, log records, transactions, etc.</a:t>
            </a:r>
          </a:p>
          <a:p>
            <a:pPr marL="171450" indent="-171450">
              <a:buFont typeface="Arial"/>
              <a:buChar char="•"/>
            </a:pPr>
            <a:r>
              <a:rPr lang="en-US" baseline="0" dirty="0"/>
              <a:t>Data is structured (all fields are predefined) or semi-structured (variability can be accommodated as in the Events application in this presentation).</a:t>
            </a:r>
          </a:p>
          <a:p>
            <a:pPr marL="171450" marR="0" indent="-171450" algn="l" defTabSz="457200" rtl="0" eaLnBrk="1" fontAlgn="auto" latinLnBrk="0" hangingPunct="1">
              <a:lnSpc>
                <a:spcPct val="100000"/>
              </a:lnSpc>
              <a:spcBef>
                <a:spcPts val="0"/>
              </a:spcBef>
              <a:spcAft>
                <a:spcPts val="0"/>
              </a:spcAft>
              <a:buClrTx/>
              <a:buSzTx/>
              <a:buFont typeface="Arial"/>
              <a:buChar char="•"/>
              <a:tabLst/>
              <a:defRPr/>
            </a:pPr>
            <a:r>
              <a:rPr lang="en-US" baseline="0" dirty="0"/>
              <a:t>Data can be accumulated and loaded in batches.</a:t>
            </a:r>
          </a:p>
          <a:p>
            <a:pPr marL="171450" indent="-171450">
              <a:buFont typeface="Arial"/>
              <a:buChar char="•"/>
            </a:pPr>
            <a:r>
              <a:rPr lang="en-US" baseline="0" dirty="0"/>
              <a:t>Data can be partitioned into shards. Time-series data works the best, but strictly speaking other partitioning criteria can work.</a:t>
            </a:r>
          </a:p>
          <a:p>
            <a:pPr marL="171450" indent="-171450">
              <a:buFont typeface="Arial"/>
              <a:buChar char="•"/>
            </a:pPr>
            <a:r>
              <a:rPr lang="en-US" baseline="0" dirty="0"/>
              <a:t>Data is typically queried in a subset of shards. For time-sharded data, this means queries select specific time ranges.</a:t>
            </a:r>
          </a:p>
          <a:p>
            <a:pPr marL="171450" indent="-171450">
              <a:buFont typeface="Arial"/>
              <a:buChar char="•"/>
            </a:pPr>
            <a:r>
              <a:rPr lang="en-US" baseline="0" dirty="0" smtClean="0"/>
              <a:t>The </a:t>
            </a:r>
            <a:r>
              <a:rPr lang="en-US" baseline="0" dirty="0"/>
              <a:t>application primarily uses statistical queries</a:t>
            </a:r>
            <a:r>
              <a:rPr lang="en-US" baseline="0" dirty="0" smtClean="0"/>
              <a:t>.</a:t>
            </a:r>
            <a:r>
              <a:rPr lang="en-US" baseline="0" dirty="0"/>
              <a:t> </a:t>
            </a:r>
            <a:r>
              <a:rPr lang="en-US" baseline="0" dirty="0" smtClean="0"/>
              <a:t>Full text queries are supported, but statistical queries are Doradus’ forte</a:t>
            </a:r>
            <a:r>
              <a:rPr lang="en-US" baseline="0" dirty="0" smtClean="0"/>
              <a:t>.</a:t>
            </a:r>
            <a:endParaRPr lang="en-US" baseline="0" dirty="0"/>
          </a:p>
        </p:txBody>
      </p:sp>
      <p:sp>
        <p:nvSpPr>
          <p:cNvPr id="4" name="Slide Number Placeholder 3"/>
          <p:cNvSpPr>
            <a:spLocks noGrp="1"/>
          </p:cNvSpPr>
          <p:nvPr>
            <p:ph type="sldNum" sz="quarter" idx="10"/>
          </p:nvPr>
        </p:nvSpPr>
        <p:spPr/>
        <p:txBody>
          <a:bodyPr/>
          <a:lstStyle/>
          <a:p>
            <a:fld id="{0923CE93-06F4-CC47-817A-331E5DD2938B}" type="slidenum">
              <a:t>23</a:t>
            </a:fld>
            <a:endParaRPr lang="en-US" dirty="0"/>
          </a:p>
        </p:txBody>
      </p:sp>
    </p:spTree>
    <p:extLst>
      <p:ext uri="{BB962C8B-B14F-4D97-AF65-F5344CB8AC3E}">
        <p14:creationId xmlns:p14="http://schemas.microsoft.com/office/powerpoint/2010/main" val="263372420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Dell</a:t>
            </a:r>
            <a:r>
              <a:rPr lang="en-US" baseline="0" dirty="0"/>
              <a:t> Software Group uses many open source software projects, and we’re </a:t>
            </a:r>
            <a:r>
              <a:rPr lang="en-US" baseline="0" dirty="0" smtClean="0"/>
              <a:t>pleased we can contribute </a:t>
            </a:r>
            <a:r>
              <a:rPr lang="en-US" baseline="0" dirty="0"/>
              <a:t>back to the open source community. </a:t>
            </a:r>
            <a:r>
              <a:rPr lang="en-US" dirty="0"/>
              <a:t>Doradus</a:t>
            </a:r>
            <a:r>
              <a:rPr lang="en-US" baseline="0" dirty="0"/>
              <a:t> is open source under the Apache License 2.0, so everyone if free to download, modify, and use the code. Full source code and documentation is available from Github. Binary, source code, and Java doc bundles are available from Maven central. Comments and suggestions are more than welcome, so feel free to contact me.</a:t>
            </a:r>
          </a:p>
          <a:p>
            <a:endParaRPr lang="en-US" baseline="0" dirty="0"/>
          </a:p>
          <a:p>
            <a:r>
              <a:rPr lang="en-US" baseline="0" dirty="0"/>
              <a:t>Thank you!</a:t>
            </a:r>
          </a:p>
          <a:p>
            <a:r>
              <a:rPr lang="en-US" baseline="0" dirty="0"/>
              <a:t>Randy Guck</a:t>
            </a:r>
            <a:endParaRPr lang="en-US" dirty="0"/>
          </a:p>
        </p:txBody>
      </p:sp>
      <p:sp>
        <p:nvSpPr>
          <p:cNvPr id="4" name="Slide Number Placeholder 3"/>
          <p:cNvSpPr>
            <a:spLocks noGrp="1"/>
          </p:cNvSpPr>
          <p:nvPr>
            <p:ph type="sldNum" sz="quarter" idx="10"/>
          </p:nvPr>
        </p:nvSpPr>
        <p:spPr/>
        <p:txBody>
          <a:bodyPr/>
          <a:lstStyle/>
          <a:p>
            <a:fld id="{0923CE93-06F4-CC47-817A-331E5DD2938B}" type="slidenum">
              <a:t>24</a:t>
            </a:fld>
            <a:endParaRPr lang="en-US" dirty="0"/>
          </a:p>
        </p:txBody>
      </p:sp>
    </p:spTree>
    <p:extLst>
      <p:ext uri="{BB962C8B-B14F-4D97-AF65-F5344CB8AC3E}">
        <p14:creationId xmlns:p14="http://schemas.microsoft.com/office/powerpoint/2010/main" val="162597572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Why might you want</a:t>
            </a:r>
            <a:r>
              <a:rPr lang="en-US" baseline="0" dirty="0" smtClean="0"/>
              <a:t> to use Doradus? First, it’s easy to use because it supports a REST API that can be accessed from any platform and language without a specialized client library. Also, Doradus offers two </a:t>
            </a:r>
            <a:r>
              <a:rPr lang="en-US" i="1" baseline="0" dirty="0" smtClean="0"/>
              <a:t>storage managers</a:t>
            </a:r>
            <a:r>
              <a:rPr lang="en-US" i="0" baseline="0" dirty="0" smtClean="0"/>
              <a:t> that are ideal for different application types. Each application schema chooses the storage manager ideal for its data. The data model and query language used by each storage manager are nearly identical.</a:t>
            </a:r>
          </a:p>
          <a:p>
            <a:endParaRPr lang="en-US" i="0" baseline="0" dirty="0" smtClean="0"/>
          </a:p>
          <a:p>
            <a:r>
              <a:rPr lang="en-US" i="0" baseline="0" dirty="0" smtClean="0"/>
              <a:t>The </a:t>
            </a:r>
            <a:r>
              <a:rPr lang="en-US" b="1" i="0" baseline="0" dirty="0" smtClean="0"/>
              <a:t>Doradus Spider </a:t>
            </a:r>
            <a:r>
              <a:rPr lang="en-US" i="0" baseline="0" dirty="0" smtClean="0"/>
              <a:t>storage manager is good for unstructured data and applications that emphasize immediate indexing and full text queries. It is analogous to Lucene-based search engines such as Solr or ElasticSearch, though the Doradus data model and query language have extra benefits such as graph queries. Details of Spider are beyond the scope of this presentation.</a:t>
            </a:r>
          </a:p>
          <a:p>
            <a:endParaRPr lang="en-US" i="0" baseline="0" dirty="0" smtClean="0"/>
          </a:p>
          <a:p>
            <a:r>
              <a:rPr lang="en-US" i="0" baseline="0" dirty="0" smtClean="0"/>
              <a:t>The </a:t>
            </a:r>
            <a:r>
              <a:rPr lang="en-US" b="1" i="0" baseline="0" dirty="0" smtClean="0"/>
              <a:t>Doradus OLAP </a:t>
            </a:r>
            <a:r>
              <a:rPr lang="en-US" i="0" baseline="0" dirty="0" smtClean="0"/>
              <a:t>storage manager is relatively new, and it is the focus of this presentation. OLAP provides unique features that allow it to act like a data warehouse, except that data can be loaded more quickly and uses far less disk space than other databases. The time between loading data and being able to query </a:t>
            </a:r>
            <a:r>
              <a:rPr lang="en-US" i="0" baseline="0" dirty="0" smtClean="0"/>
              <a:t>it </a:t>
            </a:r>
            <a:r>
              <a:rPr lang="en-US" i="0" baseline="0" dirty="0" smtClean="0"/>
              <a:t>is sufficiently short that we like to say that OLAP allows “near real time data warehousing”.</a:t>
            </a:r>
          </a:p>
          <a:p>
            <a:endParaRPr lang="en-US" i="0" baseline="0" dirty="0" smtClean="0"/>
          </a:p>
          <a:p>
            <a:r>
              <a:rPr lang="en-US" i="0" baseline="0" dirty="0" smtClean="0"/>
              <a:t>Compared to using Cassandra by itself, Doradus offers a higher-level data model, rich search features, and analytics through statistical queries.</a:t>
            </a:r>
          </a:p>
          <a:p>
            <a:endParaRPr lang="en-US" i="0" baseline="0" dirty="0" smtClean="0"/>
          </a:p>
          <a:p>
            <a:r>
              <a:rPr lang="en-US" i="0" baseline="0" dirty="0" smtClean="0"/>
              <a:t>Compared to Hadoop, Doradus allows fast loads and queries while using much less storage, thereby requiring less hardware.</a:t>
            </a:r>
            <a:endParaRPr lang="en-US" dirty="0"/>
          </a:p>
        </p:txBody>
      </p:sp>
      <p:sp>
        <p:nvSpPr>
          <p:cNvPr id="4" name="Slide Number Placeholder 3"/>
          <p:cNvSpPr>
            <a:spLocks noGrp="1"/>
          </p:cNvSpPr>
          <p:nvPr>
            <p:ph type="sldNum" sz="quarter" idx="10"/>
          </p:nvPr>
        </p:nvSpPr>
        <p:spPr/>
        <p:txBody>
          <a:bodyPr/>
          <a:lstStyle/>
          <a:p>
            <a:fld id="{0923CE93-06F4-CC47-817A-331E5DD2938B}" type="slidenum">
              <a:rPr lang="en-US" smtClean="0"/>
              <a:t>3</a:t>
            </a:fld>
            <a:endParaRPr lang="en-US" dirty="0"/>
          </a:p>
        </p:txBody>
      </p:sp>
    </p:spTree>
    <p:extLst>
      <p:ext uri="{BB962C8B-B14F-4D97-AF65-F5344CB8AC3E}">
        <p14:creationId xmlns:p14="http://schemas.microsoft.com/office/powerpoint/2010/main" val="254024223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Doradus can be embedded in the same JVM as another application, which then calls Doradus service methods directly. This is ideal for bulk load applications that need maximum performance because the overhead of the REST API is avoided.</a:t>
            </a:r>
          </a:p>
          <a:p>
            <a:endParaRPr lang="en-US" dirty="0" smtClean="0"/>
          </a:p>
          <a:p>
            <a:r>
              <a:rPr lang="en-US" dirty="0" smtClean="0"/>
              <a:t>When Doradus</a:t>
            </a:r>
            <a:r>
              <a:rPr lang="en-US" baseline="0" dirty="0" smtClean="0"/>
              <a:t> executes as </a:t>
            </a:r>
            <a:r>
              <a:rPr lang="en-US" dirty="0" smtClean="0"/>
              <a:t>a standalone</a:t>
            </a:r>
            <a:r>
              <a:rPr lang="en-US" baseline="0" dirty="0" smtClean="0"/>
              <a:t> process, applications </a:t>
            </a:r>
            <a:r>
              <a:rPr lang="en-US" baseline="0" dirty="0"/>
              <a:t>communicate </a:t>
            </a:r>
            <a:r>
              <a:rPr lang="en-US" baseline="0" dirty="0" smtClean="0"/>
              <a:t>using </a:t>
            </a:r>
            <a:r>
              <a:rPr lang="en-US" baseline="0" dirty="0"/>
              <a:t>the REST </a:t>
            </a:r>
            <a:r>
              <a:rPr lang="en-US" baseline="0" dirty="0" smtClean="0"/>
              <a:t>API </a:t>
            </a:r>
            <a:r>
              <a:rPr lang="en-US" baseline="0" dirty="0"/>
              <a:t>passing JSON or XML messages. A minimum deployment is a single Doradus process accessing a one-node Cassandra database. When needed, Cassandra can be deployed on a multi-node cluster to provide replication, failover, and horizontal scaling</a:t>
            </a:r>
            <a:r>
              <a:rPr lang="en-US" baseline="0" dirty="0" smtClean="0"/>
              <a:t>. Cassandra also supports multi-data center deployment, which allows data to be replicated to multiple geographic regions.</a:t>
            </a:r>
            <a:endParaRPr lang="en-US" baseline="0" dirty="0"/>
          </a:p>
          <a:p>
            <a:endParaRPr lang="en-US" baseline="0" dirty="0"/>
          </a:p>
          <a:p>
            <a:r>
              <a:rPr lang="en-US" baseline="0" dirty="0" smtClean="0"/>
              <a:t>Technically, only </a:t>
            </a:r>
            <a:r>
              <a:rPr lang="en-US" baseline="0" dirty="0"/>
              <a:t>a single Doradus instance is needed, operating anywhere on the network. Doradus will automatically rotate requests through Cassandra instances and retry/failover requests if a Cassandra node fails. However, Doradus is stateless, </a:t>
            </a:r>
            <a:r>
              <a:rPr lang="en-US" baseline="0" dirty="0" smtClean="0"/>
              <a:t>so multiple </a:t>
            </a:r>
            <a:r>
              <a:rPr lang="en-US" baseline="0" dirty="0"/>
              <a:t>instances can execute against the same Cassandra cluster. </a:t>
            </a:r>
            <a:r>
              <a:rPr lang="en-US" baseline="0" dirty="0" smtClean="0"/>
              <a:t>One </a:t>
            </a:r>
            <a:r>
              <a:rPr lang="en-US" baseline="0" dirty="0"/>
              <a:t>deployment model is to execute a Doradus instance on each Cassandra node. This makes all nodes equal and provides applications with failover options should </a:t>
            </a:r>
            <a:r>
              <a:rPr lang="en-US" baseline="0" dirty="0" smtClean="0"/>
              <a:t>any Doradus/Cassandra </a:t>
            </a:r>
            <a:r>
              <a:rPr lang="en-US" baseline="0" dirty="0"/>
              <a:t>node fail. Doradus uses the same masterless/peer model as Cassandra, </a:t>
            </a:r>
            <a:r>
              <a:rPr lang="en-US" baseline="0" dirty="0" smtClean="0"/>
              <a:t>although Doradus </a:t>
            </a:r>
            <a:r>
              <a:rPr lang="en-US" baseline="0" dirty="0"/>
              <a:t>instances </a:t>
            </a:r>
            <a:r>
              <a:rPr lang="en-US" baseline="0" dirty="0" smtClean="0"/>
              <a:t>do not directly communicate </a:t>
            </a:r>
            <a:r>
              <a:rPr lang="en-US" baseline="0" dirty="0"/>
              <a:t>with each </a:t>
            </a:r>
            <a:r>
              <a:rPr lang="en-US" baseline="0" dirty="0" smtClean="0"/>
              <a:t>other.</a:t>
            </a:r>
            <a:endParaRPr lang="en-US" dirty="0"/>
          </a:p>
        </p:txBody>
      </p:sp>
      <p:sp>
        <p:nvSpPr>
          <p:cNvPr id="4" name="Slide Number Placeholder 3"/>
          <p:cNvSpPr>
            <a:spLocks noGrp="1"/>
          </p:cNvSpPr>
          <p:nvPr>
            <p:ph type="sldNum" sz="quarter" idx="10"/>
          </p:nvPr>
        </p:nvSpPr>
        <p:spPr/>
        <p:txBody>
          <a:bodyPr/>
          <a:lstStyle/>
          <a:p>
            <a:fld id="{0923CE93-06F4-CC47-817A-331E5DD2938B}" type="slidenum">
              <a:t>4</a:t>
            </a:fld>
            <a:endParaRPr lang="en-US" dirty="0"/>
          </a:p>
        </p:txBody>
      </p:sp>
    </p:spTree>
    <p:extLst>
      <p:ext uri="{BB962C8B-B14F-4D97-AF65-F5344CB8AC3E}">
        <p14:creationId xmlns:p14="http://schemas.microsoft.com/office/powerpoint/2010/main" val="202499600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Given all</a:t>
            </a:r>
            <a:r>
              <a:rPr lang="en-US" baseline="0" dirty="0" smtClean="0"/>
              <a:t> the great NoSQL and big data software available today, much of it open source, why did we build Doradus OLAP?</a:t>
            </a:r>
            <a:endParaRPr lang="en-US" baseline="0" dirty="0"/>
          </a:p>
          <a:p>
            <a:endParaRPr lang="en-US" baseline="0" dirty="0"/>
          </a:p>
          <a:p>
            <a:r>
              <a:rPr lang="en-US" baseline="0" dirty="0" smtClean="0"/>
              <a:t>Originally, we built Doradus Spider believing that full </a:t>
            </a:r>
            <a:r>
              <a:rPr lang="en-US" baseline="0" dirty="0"/>
              <a:t>text </a:t>
            </a:r>
            <a:r>
              <a:rPr lang="en-US" baseline="0" dirty="0" smtClean="0"/>
              <a:t>document searching was the primary use case. </a:t>
            </a:r>
            <a:r>
              <a:rPr lang="en-US" baseline="0" dirty="0"/>
              <a:t>However, our primary </a:t>
            </a:r>
            <a:r>
              <a:rPr lang="en-US" baseline="0" dirty="0" smtClean="0"/>
              <a:t>customer team decided </a:t>
            </a:r>
            <a:r>
              <a:rPr lang="en-US" baseline="0" dirty="0"/>
              <a:t>that </a:t>
            </a:r>
            <a:r>
              <a:rPr lang="en-US" baseline="0" dirty="0" smtClean="0"/>
              <a:t>statistical queries </a:t>
            </a:r>
            <a:r>
              <a:rPr lang="en-US" baseline="0" dirty="0"/>
              <a:t>were more important. </a:t>
            </a:r>
            <a:r>
              <a:rPr lang="en-US" baseline="0" dirty="0" smtClean="0"/>
              <a:t>They </a:t>
            </a:r>
            <a:r>
              <a:rPr lang="en-US" baseline="0" dirty="0"/>
              <a:t>wanted </a:t>
            </a:r>
            <a:r>
              <a:rPr lang="en-US" baseline="0" dirty="0" smtClean="0"/>
              <a:t>complex computational queries with </a:t>
            </a:r>
            <a:r>
              <a:rPr lang="en-US" baseline="0" dirty="0"/>
              <a:t>multi-level grouping </a:t>
            </a:r>
            <a:r>
              <a:rPr lang="en-US" baseline="0" dirty="0" smtClean="0"/>
              <a:t>and lots </a:t>
            </a:r>
            <a:r>
              <a:rPr lang="en-US" baseline="0" dirty="0"/>
              <a:t>of </a:t>
            </a:r>
            <a:r>
              <a:rPr lang="en-US" baseline="0" dirty="0" smtClean="0"/>
              <a:t>filtering features. Because these </a:t>
            </a:r>
            <a:r>
              <a:rPr lang="en-US" baseline="0" dirty="0"/>
              <a:t>queries are generated from user-customizable </a:t>
            </a:r>
            <a:r>
              <a:rPr lang="en-US" i="1" baseline="0" dirty="0"/>
              <a:t>insights</a:t>
            </a:r>
            <a:r>
              <a:rPr lang="en-US" i="0" baseline="0" dirty="0"/>
              <a:t>, </a:t>
            </a:r>
            <a:r>
              <a:rPr lang="en-US" i="0" baseline="0" dirty="0" smtClean="0"/>
              <a:t>there </a:t>
            </a:r>
            <a:r>
              <a:rPr lang="en-US" i="0" baseline="0" dirty="0"/>
              <a:t>are infinite ways in which data can be dissected. We </a:t>
            </a:r>
            <a:r>
              <a:rPr lang="en-US" i="0" baseline="0" dirty="0" smtClean="0"/>
              <a:t>therefore couldn’t use indexes or tricks </a:t>
            </a:r>
            <a:r>
              <a:rPr lang="en-US" i="0" baseline="0" dirty="0"/>
              <a:t>such as </a:t>
            </a:r>
            <a:r>
              <a:rPr lang="en-US" i="0" baseline="0" dirty="0" smtClean="0"/>
              <a:t>pre-computing queries </a:t>
            </a:r>
            <a:r>
              <a:rPr lang="en-US" i="0" baseline="0" dirty="0"/>
              <a:t>in the background</a:t>
            </a:r>
            <a:r>
              <a:rPr lang="en-US" i="0" baseline="0" dirty="0" smtClean="0"/>
              <a:t>. Given our customer’s response time requirements, we needed to scan millions of objects per second.</a:t>
            </a:r>
            <a:endParaRPr lang="en-US" i="0" baseline="0" dirty="0"/>
          </a:p>
          <a:p>
            <a:endParaRPr lang="en-US" i="0" baseline="0" dirty="0"/>
          </a:p>
          <a:p>
            <a:r>
              <a:rPr lang="en-US" b="0" i="0" baseline="0" dirty="0" smtClean="0"/>
              <a:t>However</a:t>
            </a:r>
            <a:r>
              <a:rPr lang="en-US" b="0" i="0" baseline="0" dirty="0"/>
              <a:t>, we ran into </a:t>
            </a:r>
            <a:r>
              <a:rPr lang="en-US" b="0" i="0" baseline="0" dirty="0" smtClean="0"/>
              <a:t>disk physics </a:t>
            </a:r>
            <a:r>
              <a:rPr lang="en-US" b="0" i="0" baseline="0" dirty="0"/>
              <a:t>that we couldn’t do anything about. Most disks will perform </a:t>
            </a:r>
            <a:r>
              <a:rPr lang="en-US" b="0" i="0" baseline="0" dirty="0" smtClean="0"/>
              <a:t>~hundreds </a:t>
            </a:r>
            <a:r>
              <a:rPr lang="en-US" b="0" i="0" baseline="0" dirty="0"/>
              <a:t>of random reads and </a:t>
            </a:r>
            <a:r>
              <a:rPr lang="en-US" b="0" i="0" baseline="0" dirty="0" smtClean="0"/>
              <a:t>~thousands </a:t>
            </a:r>
            <a:r>
              <a:rPr lang="en-US" b="0" i="0" baseline="0" dirty="0"/>
              <a:t>of serial reads per second, but no more. Furthermore, the entire database wouldn’t fit in memory, so a </a:t>
            </a:r>
            <a:r>
              <a:rPr lang="en-US" b="0" i="1" baseline="0" dirty="0" smtClean="0"/>
              <a:t>memory database</a:t>
            </a:r>
            <a:r>
              <a:rPr lang="en-US" b="0" i="0" baseline="0" dirty="0" smtClean="0"/>
              <a:t> </a:t>
            </a:r>
            <a:r>
              <a:rPr lang="en-US" b="0" i="0" baseline="0" dirty="0"/>
              <a:t>wasn’t feasible either.</a:t>
            </a:r>
          </a:p>
          <a:p>
            <a:endParaRPr lang="en-US" b="0" i="0" baseline="0" dirty="0"/>
          </a:p>
          <a:p>
            <a:r>
              <a:rPr lang="en-US" b="0" i="0" baseline="0" dirty="0"/>
              <a:t>We </a:t>
            </a:r>
            <a:r>
              <a:rPr lang="en-US" b="0" i="0" baseline="0" dirty="0" smtClean="0"/>
              <a:t>needed a radically new approach.</a:t>
            </a:r>
            <a:endParaRPr lang="en-US" dirty="0"/>
          </a:p>
        </p:txBody>
      </p:sp>
      <p:sp>
        <p:nvSpPr>
          <p:cNvPr id="4" name="Slide Number Placeholder 3"/>
          <p:cNvSpPr>
            <a:spLocks noGrp="1"/>
          </p:cNvSpPr>
          <p:nvPr>
            <p:ph type="sldNum" sz="quarter" idx="10"/>
          </p:nvPr>
        </p:nvSpPr>
        <p:spPr/>
        <p:txBody>
          <a:bodyPr/>
          <a:lstStyle/>
          <a:p>
            <a:fld id="{0923CE93-06F4-CC47-817A-331E5DD2938B}" type="slidenum">
              <a:t>5</a:t>
            </a:fld>
            <a:endParaRPr lang="en-US" dirty="0"/>
          </a:p>
        </p:txBody>
      </p:sp>
    </p:spTree>
    <p:extLst>
      <p:ext uri="{BB962C8B-B14F-4D97-AF65-F5344CB8AC3E}">
        <p14:creationId xmlns:p14="http://schemas.microsoft.com/office/powerpoint/2010/main" val="135094866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We </a:t>
            </a:r>
            <a:r>
              <a:rPr lang="en-US" dirty="0"/>
              <a:t>decided</a:t>
            </a:r>
            <a:r>
              <a:rPr lang="en-US" baseline="0" dirty="0"/>
              <a:t> to build a new </a:t>
            </a:r>
            <a:r>
              <a:rPr lang="en-US" baseline="0" dirty="0" smtClean="0"/>
              <a:t>storage manager, which we call Doradus OLAP. Its design borrows </a:t>
            </a:r>
            <a:r>
              <a:rPr lang="en-US" baseline="0" dirty="0"/>
              <a:t>ideas from several diciplines:</a:t>
            </a:r>
          </a:p>
          <a:p>
            <a:endParaRPr lang="en-US" baseline="0" dirty="0"/>
          </a:p>
          <a:p>
            <a:pPr marL="171450" indent="-171450">
              <a:buFont typeface="Arial"/>
              <a:buChar char="•"/>
            </a:pPr>
            <a:r>
              <a:rPr lang="en-US" baseline="0" dirty="0"/>
              <a:t>Online Analytical Processing: OLAP is widely used in data warehouses, where data is transformed and stored in n-dimensional </a:t>
            </a:r>
            <a:r>
              <a:rPr lang="en-US" i="1" baseline="0" dirty="0"/>
              <a:t>cubes</a:t>
            </a:r>
            <a:r>
              <a:rPr lang="en-US" baseline="0" dirty="0"/>
              <a:t>.</a:t>
            </a:r>
          </a:p>
          <a:p>
            <a:pPr marL="171450" indent="-171450">
              <a:buFont typeface="Arial"/>
              <a:buChar char="•"/>
            </a:pPr>
            <a:r>
              <a:rPr lang="en-US" baseline="0" dirty="0"/>
              <a:t>Columnar databases: These databases </a:t>
            </a:r>
            <a:r>
              <a:rPr lang="en-US" baseline="0" dirty="0" smtClean="0"/>
              <a:t>store </a:t>
            </a:r>
            <a:r>
              <a:rPr lang="en-US" i="1" baseline="0" dirty="0" smtClean="0"/>
              <a:t>column </a:t>
            </a:r>
            <a:r>
              <a:rPr lang="en-US" i="1" baseline="0" dirty="0"/>
              <a:t>values </a:t>
            </a:r>
            <a:r>
              <a:rPr lang="en-US" baseline="0" dirty="0" smtClean="0"/>
              <a:t>instead </a:t>
            </a:r>
            <a:r>
              <a:rPr lang="en-US" baseline="0" dirty="0"/>
              <a:t>of </a:t>
            </a:r>
            <a:r>
              <a:rPr lang="en-US" i="1" baseline="0" dirty="0"/>
              <a:t>row values </a:t>
            </a:r>
            <a:r>
              <a:rPr lang="en-US" baseline="0" dirty="0"/>
              <a:t>in the same physical record.</a:t>
            </a:r>
          </a:p>
          <a:p>
            <a:pPr marL="171450" indent="-171450">
              <a:buFont typeface="Arial"/>
              <a:buChar char="•"/>
            </a:pPr>
            <a:r>
              <a:rPr lang="en-US" baseline="0" dirty="0"/>
              <a:t>NoSQL databases: </a:t>
            </a:r>
            <a:r>
              <a:rPr lang="en-US" baseline="0" dirty="0" smtClean="0"/>
              <a:t>These databases commonly use sharding to co-locate data, especially time-series data.</a:t>
            </a:r>
            <a:endParaRPr lang="en-US" baseline="0" dirty="0"/>
          </a:p>
          <a:p>
            <a:pPr marL="0" indent="0">
              <a:buFont typeface="Arial"/>
              <a:buNone/>
            </a:pPr>
            <a:endParaRPr lang="en-US" baseline="0" dirty="0"/>
          </a:p>
          <a:p>
            <a:pPr marL="0" indent="0">
              <a:buFont typeface="Arial"/>
              <a:buNone/>
            </a:pPr>
            <a:r>
              <a:rPr lang="en-US" dirty="0"/>
              <a:t>Doradus OLAP </a:t>
            </a:r>
            <a:r>
              <a:rPr lang="en-US" dirty="0" smtClean="0"/>
              <a:t>combines </a:t>
            </a:r>
            <a:r>
              <a:rPr lang="en-US" dirty="0"/>
              <a:t>ideas</a:t>
            </a:r>
            <a:r>
              <a:rPr lang="en-US" baseline="0" dirty="0"/>
              <a:t> from these areas to </a:t>
            </a:r>
            <a:r>
              <a:rPr lang="en-US" baseline="0" dirty="0" smtClean="0"/>
              <a:t>provide a </a:t>
            </a:r>
            <a:r>
              <a:rPr lang="en-US" baseline="0" dirty="0"/>
              <a:t>new storage service that is suitable for certain kinds of applications. Compared to the Spider storage manager, OLAP imposes </a:t>
            </a:r>
            <a:r>
              <a:rPr lang="en-US" baseline="0" dirty="0" smtClean="0"/>
              <a:t>some restrictions. </a:t>
            </a:r>
            <a:r>
              <a:rPr lang="en-US" baseline="0" dirty="0"/>
              <a:t>But for applications that can use it, OLAP offers many advantages including:</a:t>
            </a:r>
          </a:p>
          <a:p>
            <a:pPr marL="0" indent="0">
              <a:buFont typeface="Arial"/>
              <a:buNone/>
            </a:pPr>
            <a:endParaRPr lang="en-US" baseline="0" dirty="0"/>
          </a:p>
          <a:p>
            <a:pPr marL="171450" indent="-171450">
              <a:buFont typeface="Arial"/>
              <a:buChar char="•"/>
            </a:pPr>
            <a:r>
              <a:rPr lang="en-US" baseline="0" dirty="0"/>
              <a:t>Fast data loading: We’ve </a:t>
            </a:r>
            <a:r>
              <a:rPr lang="en-US" baseline="0" dirty="0" smtClean="0"/>
              <a:t>observed loads </a:t>
            </a:r>
            <a:r>
              <a:rPr lang="en-US" baseline="0" dirty="0"/>
              <a:t>up to 500,000 objects/second on a single node in bulk-load scenarios.</a:t>
            </a:r>
          </a:p>
          <a:p>
            <a:pPr marL="171450" indent="-171450">
              <a:buFont typeface="Arial"/>
              <a:buChar char="•"/>
            </a:pPr>
            <a:r>
              <a:rPr lang="en-US" baseline="0" dirty="0"/>
              <a:t>Dense storage: Data is stored in a way that it is highly </a:t>
            </a:r>
            <a:r>
              <a:rPr lang="en-US" baseline="0" dirty="0" err="1" smtClean="0"/>
              <a:t>compressable</a:t>
            </a:r>
            <a:r>
              <a:rPr lang="en-US" baseline="0" dirty="0" smtClean="0"/>
              <a:t>.</a:t>
            </a:r>
            <a:endParaRPr lang="en-US" baseline="0" dirty="0"/>
          </a:p>
          <a:p>
            <a:pPr marL="171450" indent="-171450">
              <a:buFont typeface="Arial"/>
              <a:buChar char="•"/>
            </a:pPr>
            <a:r>
              <a:rPr lang="en-US" baseline="0" dirty="0"/>
              <a:t>Fast merging: One of the typical drawbacks of data warehouses is the time required to </a:t>
            </a:r>
            <a:r>
              <a:rPr lang="en-US" baseline="0" dirty="0" smtClean="0"/>
              <a:t>update </a:t>
            </a:r>
            <a:r>
              <a:rPr lang="en-US" baseline="0" dirty="0"/>
              <a:t>the </a:t>
            </a:r>
            <a:r>
              <a:rPr lang="en-US" baseline="0" dirty="0" smtClean="0"/>
              <a:t>database with new data. </a:t>
            </a:r>
            <a:r>
              <a:rPr lang="en-US" baseline="0" dirty="0"/>
              <a:t>With Doradus OLAP, data is stored in </a:t>
            </a:r>
            <a:r>
              <a:rPr lang="en-US" baseline="0" dirty="0" smtClean="0"/>
              <a:t>cubes that </a:t>
            </a:r>
            <a:r>
              <a:rPr lang="en-US" baseline="0" dirty="0"/>
              <a:t>can be updated </a:t>
            </a:r>
            <a:r>
              <a:rPr lang="en-US" i="0" baseline="0" dirty="0"/>
              <a:t>quickly, often in a few seconds.</a:t>
            </a:r>
          </a:p>
          <a:p>
            <a:pPr marL="0" indent="0">
              <a:buFont typeface="Arial"/>
              <a:buNone/>
            </a:pPr>
            <a:endParaRPr lang="en-US" i="0" baseline="0" dirty="0"/>
          </a:p>
          <a:p>
            <a:pPr marL="0" indent="0">
              <a:buFont typeface="Arial"/>
              <a:buNone/>
            </a:pPr>
            <a:r>
              <a:rPr lang="en-US" i="0" baseline="0" dirty="0"/>
              <a:t>To accomplish this, Doradus OLAP uses no indexes. It is also not a memory database, though it uses in-memory processing for its queries.</a:t>
            </a:r>
            <a:endParaRPr lang="en-US" dirty="0"/>
          </a:p>
        </p:txBody>
      </p:sp>
      <p:sp>
        <p:nvSpPr>
          <p:cNvPr id="4" name="Slide Number Placeholder 3"/>
          <p:cNvSpPr>
            <a:spLocks noGrp="1"/>
          </p:cNvSpPr>
          <p:nvPr>
            <p:ph type="sldNum" sz="quarter" idx="10"/>
          </p:nvPr>
        </p:nvSpPr>
        <p:spPr/>
        <p:txBody>
          <a:bodyPr/>
          <a:lstStyle/>
          <a:p>
            <a:fld id="{0923CE93-06F4-CC47-817A-331E5DD2938B}" type="slidenum">
              <a:t>6</a:t>
            </a:fld>
            <a:endParaRPr lang="en-US" dirty="0"/>
          </a:p>
        </p:txBody>
      </p:sp>
    </p:spTree>
    <p:extLst>
      <p:ext uri="{BB962C8B-B14F-4D97-AF65-F5344CB8AC3E}">
        <p14:creationId xmlns:p14="http://schemas.microsoft.com/office/powerpoint/2010/main" val="336371033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Here is </a:t>
            </a:r>
            <a:r>
              <a:rPr lang="en-US" baseline="0" dirty="0" smtClean="0"/>
              <a:t>an example Doradus message tracking application </a:t>
            </a:r>
            <a:r>
              <a:rPr lang="en-US" baseline="0" dirty="0"/>
              <a:t>schema, consisting of five tables. Depicted are the </a:t>
            </a:r>
            <a:r>
              <a:rPr lang="en-US" i="1" baseline="0" dirty="0"/>
              <a:t>link fields </a:t>
            </a:r>
            <a:r>
              <a:rPr lang="en-US" i="0" baseline="0" dirty="0"/>
              <a:t>that form relationships. Every link field has an </a:t>
            </a:r>
            <a:r>
              <a:rPr lang="en-US" i="1" baseline="0" dirty="0"/>
              <a:t>inverse </a:t>
            </a:r>
            <a:r>
              <a:rPr lang="en-US" i="0" baseline="0" dirty="0"/>
              <a:t>that defines the same relationship from the opposite direction. For example, the </a:t>
            </a:r>
            <a:r>
              <a:rPr lang="en-US" b="0" i="0" baseline="0" dirty="0"/>
              <a:t>Message </a:t>
            </a:r>
            <a:r>
              <a:rPr lang="en-US" i="0" baseline="0" dirty="0"/>
              <a:t>table defines a link called Participants, which points to the </a:t>
            </a:r>
            <a:r>
              <a:rPr lang="en-US" b="0" i="0" baseline="0" dirty="0"/>
              <a:t>Participant </a:t>
            </a:r>
            <a:r>
              <a:rPr lang="en-US" i="0" baseline="0" dirty="0"/>
              <a:t>table. The inverse link is called Message, which points back to the Message table. Doradus maintains inverse links automatically: if Message.Participants is updated, the inverse Participant.Message link values are automatically added or deleted as needed.</a:t>
            </a:r>
          </a:p>
          <a:p>
            <a:endParaRPr lang="en-US" i="0" baseline="0" dirty="0"/>
          </a:p>
          <a:p>
            <a:r>
              <a:rPr lang="en-US" i="0" baseline="0" dirty="0"/>
              <a:t>Note that the Person table defines a link called Manager, which points to the same table, Person; Employees is the inverse link. The Manager/Employees relationship forms an </a:t>
            </a:r>
            <a:r>
              <a:rPr lang="en-US" i="0" baseline="0" dirty="0" smtClean="0"/>
              <a:t>org chart </a:t>
            </a:r>
            <a:r>
              <a:rPr lang="en-US" i="0" baseline="0" dirty="0"/>
              <a:t>graph that can be searched “up” or “down”. A link whose </a:t>
            </a:r>
            <a:r>
              <a:rPr lang="en-US" i="1" baseline="0" dirty="0"/>
              <a:t>extent</a:t>
            </a:r>
            <a:r>
              <a:rPr lang="en-US" i="0" baseline="0" dirty="0"/>
              <a:t>—the table it points to—is the same as its owner is called a </a:t>
            </a:r>
            <a:r>
              <a:rPr lang="en-US" i="1" baseline="0" dirty="0"/>
              <a:t>reflexive</a:t>
            </a:r>
            <a:r>
              <a:rPr lang="en-US" i="0" baseline="0" dirty="0"/>
              <a:t> link</a:t>
            </a:r>
            <a:r>
              <a:rPr lang="en-US" i="0" baseline="0" dirty="0" smtClean="0"/>
              <a:t>. Reflexive links can be searched recursively via transitive functions. Doradus </a:t>
            </a:r>
            <a:r>
              <a:rPr lang="en-US" i="0" baseline="0" dirty="0"/>
              <a:t>also allows </a:t>
            </a:r>
            <a:r>
              <a:rPr lang="en-US" i="1" baseline="0" dirty="0"/>
              <a:t>self-reflexive</a:t>
            </a:r>
            <a:r>
              <a:rPr lang="en-US" i="0" baseline="0" dirty="0"/>
              <a:t> links that are their own inverse. An example self-reflexive relationship is Friends (though friendship is not always reciprocal!)</a:t>
            </a:r>
          </a:p>
          <a:p>
            <a:endParaRPr lang="en-US" i="0" baseline="0" dirty="0"/>
          </a:p>
          <a:p>
            <a:r>
              <a:rPr lang="en-US" i="0" baseline="0" dirty="0" smtClean="0"/>
              <a:t>We’ll see how links are used in the query language next.</a:t>
            </a:r>
            <a:endParaRPr lang="en-US" i="0" dirty="0"/>
          </a:p>
        </p:txBody>
      </p:sp>
      <p:sp>
        <p:nvSpPr>
          <p:cNvPr id="4" name="Slide Number Placeholder 3"/>
          <p:cNvSpPr>
            <a:spLocks noGrp="1"/>
          </p:cNvSpPr>
          <p:nvPr>
            <p:ph type="sldNum" sz="quarter" idx="10"/>
          </p:nvPr>
        </p:nvSpPr>
        <p:spPr/>
        <p:txBody>
          <a:bodyPr/>
          <a:lstStyle/>
          <a:p>
            <a:fld id="{0923CE93-06F4-CC47-817A-331E5DD2938B}" type="slidenum">
              <a:t>7</a:t>
            </a:fld>
            <a:endParaRPr lang="en-US" dirty="0"/>
          </a:p>
        </p:txBody>
      </p:sp>
    </p:spTree>
    <p:extLst>
      <p:ext uri="{BB962C8B-B14F-4D97-AF65-F5344CB8AC3E}">
        <p14:creationId xmlns:p14="http://schemas.microsoft.com/office/powerpoint/2010/main" val="231213411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Doradus Query Language</a:t>
            </a:r>
            <a:r>
              <a:rPr lang="en-US" baseline="0" dirty="0"/>
              <a:t> (DQL) can be used in two contexts: An </a:t>
            </a:r>
            <a:r>
              <a:rPr lang="en-US" i="1" baseline="0" dirty="0"/>
              <a:t>object</a:t>
            </a:r>
            <a:r>
              <a:rPr lang="en-US" i="0" baseline="0" dirty="0"/>
              <a:t> query selects and returns objects from a specific table, called the </a:t>
            </a:r>
            <a:r>
              <a:rPr lang="en-US" i="1" baseline="0" dirty="0"/>
              <a:t>perspective</a:t>
            </a:r>
            <a:r>
              <a:rPr lang="en-US" i="0" baseline="0" dirty="0"/>
              <a:t>. </a:t>
            </a:r>
            <a:r>
              <a:rPr lang="en-US" i="0" baseline="0" dirty="0" smtClean="0"/>
              <a:t>DQL is based on and extends the Lucene full text language. This means that DQL supports many clause types including equalities and inequalities, AND/OR/NOT and parentheses, terms, phrases, wildcards, ranges, and more. To these full text concepts DQL adds the notion of </a:t>
            </a:r>
            <a:r>
              <a:rPr lang="en-US" i="1" baseline="0" dirty="0" smtClean="0"/>
              <a:t>link paths</a:t>
            </a:r>
            <a:r>
              <a:rPr lang="en-US" i="0" baseline="0" dirty="0" smtClean="0"/>
              <a:t> to traverse relationship graphs. Link paths can use functions such as </a:t>
            </a:r>
            <a:r>
              <a:rPr lang="en-US" i="1" baseline="0" dirty="0" smtClean="0"/>
              <a:t>quantifiers</a:t>
            </a:r>
            <a:r>
              <a:rPr lang="en-US" i="0" baseline="0" dirty="0" smtClean="0"/>
              <a:t> and </a:t>
            </a:r>
            <a:r>
              <a:rPr lang="en-US" i="1" baseline="0" dirty="0" smtClean="0"/>
              <a:t>filters</a:t>
            </a:r>
            <a:r>
              <a:rPr lang="en-US" i="0" baseline="0" dirty="0" smtClean="0"/>
              <a:t> to narrow the selection of objects. Reflexive relationships can use a </a:t>
            </a:r>
            <a:r>
              <a:rPr lang="en-US" i="1" baseline="0" dirty="0" smtClean="0"/>
              <a:t>transitive</a:t>
            </a:r>
            <a:r>
              <a:rPr lang="en-US" i="0" baseline="0" dirty="0" smtClean="0"/>
              <a:t> function to search a graph recursively.</a:t>
            </a:r>
            <a:endParaRPr lang="en-US" i="0" baseline="0" dirty="0"/>
          </a:p>
          <a:p>
            <a:endParaRPr lang="en-US" i="0" baseline="0" dirty="0"/>
          </a:p>
          <a:p>
            <a:r>
              <a:rPr lang="en-US" i="0" baseline="0" dirty="0"/>
              <a:t>The first example is a </a:t>
            </a:r>
            <a:r>
              <a:rPr lang="en-US" i="0" baseline="0" dirty="0" smtClean="0"/>
              <a:t>simple full text query</a:t>
            </a:r>
            <a:r>
              <a:rPr lang="en-US" i="0" baseline="0" dirty="0"/>
              <a:t>. It consists of three clauses that select objects (1) whose LastName is Smith, (2) whose FirstName does not contain a </a:t>
            </a:r>
            <a:r>
              <a:rPr lang="en-US" i="1" baseline="0" dirty="0"/>
              <a:t>term</a:t>
            </a:r>
            <a:r>
              <a:rPr lang="en-US" i="0" baseline="0" dirty="0"/>
              <a:t> that begins with “Jo”, and (3) whose BirthDate falls between the years 1986 and 1992 (inclusively). This example uses several features including an equality clause, a term clause, a wildcard term, a range clause, and clause negation</a:t>
            </a:r>
            <a:r>
              <a:rPr lang="en-US" i="0" baseline="0" dirty="0" smtClean="0"/>
              <a:t>.</a:t>
            </a:r>
            <a:endParaRPr lang="en-US" i="0" baseline="0" dirty="0"/>
          </a:p>
          <a:p>
            <a:endParaRPr lang="en-US" i="0" baseline="0" dirty="0"/>
          </a:p>
          <a:p>
            <a:r>
              <a:rPr lang="en-US" i="0" baseline="0" dirty="0"/>
              <a:t>The second example shows how link fields are used. </a:t>
            </a:r>
            <a:r>
              <a:rPr lang="en-US" i="0" baseline="0" dirty="0" smtClean="0"/>
              <a:t>Link </a:t>
            </a:r>
            <a:r>
              <a:rPr lang="en-US" i="0" baseline="0" dirty="0"/>
              <a:t>paths are one of the features that makes DQL easy to use. Though deceptively simple, each </a:t>
            </a:r>
            <a:r>
              <a:rPr lang="en-US" i="0" baseline="0" dirty="0" smtClean="0"/>
              <a:t>“.” in </a:t>
            </a:r>
            <a:r>
              <a:rPr lang="en-US" i="0" baseline="0" dirty="0"/>
              <a:t>an expression such as X.Y.Z </a:t>
            </a:r>
            <a:r>
              <a:rPr lang="en-US" i="0" baseline="0" dirty="0" smtClean="0"/>
              <a:t>essentially performs </a:t>
            </a:r>
            <a:r>
              <a:rPr lang="en-US" i="0" baseline="0" dirty="0"/>
              <a:t>a join. </a:t>
            </a:r>
            <a:r>
              <a:rPr lang="en-US" i="0" baseline="0" dirty="0" smtClean="0"/>
              <a:t>This example </a:t>
            </a:r>
            <a:r>
              <a:rPr lang="en-US" i="0" baseline="0" dirty="0"/>
              <a:t>shows how link paths can be explicitly quantified. When a link path is enclosed in the quantifier ANY, ALL, or NONE, a specific number of the objects in the quantified link path must match the clause’s condition. In this example, ALL(Participants) means </a:t>
            </a:r>
            <a:r>
              <a:rPr lang="en-US" i="0" baseline="0" dirty="0" smtClean="0"/>
              <a:t>that every </a:t>
            </a:r>
            <a:r>
              <a:rPr lang="en-US" i="0" baseline="0" dirty="0"/>
              <a:t>Participants value must meet the remainder of the clause. The Address link is quantified with ANY, </a:t>
            </a:r>
            <a:r>
              <a:rPr lang="en-US" i="0" baseline="0" dirty="0" smtClean="0"/>
              <a:t>and it </a:t>
            </a:r>
            <a:r>
              <a:rPr lang="en-US" i="0" baseline="0" dirty="0"/>
              <a:t>is also </a:t>
            </a:r>
            <a:r>
              <a:rPr lang="en-US" i="1" baseline="0" dirty="0"/>
              <a:t>filtered</a:t>
            </a:r>
            <a:r>
              <a:rPr lang="en-US" i="0" baseline="0" dirty="0"/>
              <a:t> with a WHERE clause. This means that only Address objects whose Email ends with “gmail.com” are selected, and at least one of them (ANY) must meet the remainder of the clause. Without the quantifiers and filter, the link path is Participants.Address.Person.Department, and it is used in a </a:t>
            </a:r>
            <a:r>
              <a:rPr lang="en-US" i="1" baseline="0" dirty="0"/>
              <a:t>contains </a:t>
            </a:r>
            <a:r>
              <a:rPr lang="en-US" i="0" baseline="0" dirty="0"/>
              <a:t>clause searching for the term </a:t>
            </a:r>
            <a:r>
              <a:rPr lang="en-US" i="1" baseline="0" dirty="0"/>
              <a:t>support</a:t>
            </a:r>
            <a:r>
              <a:rPr lang="en-US" i="0" baseline="0" dirty="0"/>
              <a:t>. This means the Department </a:t>
            </a:r>
            <a:r>
              <a:rPr lang="en-US" i="0" baseline="0" dirty="0" smtClean="0"/>
              <a:t>field must </a:t>
            </a:r>
            <a:r>
              <a:rPr lang="en-US" i="0" baseline="0" dirty="0"/>
              <a:t>contain the term “support” (case-insensitive). Textually, this query selects objects where all Participants have at least one Address whose Email ends with “gmail.com” and whose linked Person’s department is in support.</a:t>
            </a:r>
          </a:p>
          <a:p>
            <a:endParaRPr lang="en-US" i="0" baseline="0" dirty="0"/>
          </a:p>
          <a:p>
            <a:r>
              <a:rPr lang="en-US" i="0" baseline="0" dirty="0"/>
              <a:t>The last example demonstrates transitive </a:t>
            </a:r>
            <a:r>
              <a:rPr lang="en-US" i="0" baseline="0" dirty="0" smtClean="0"/>
              <a:t>searches. </a:t>
            </a:r>
            <a:r>
              <a:rPr lang="en-US" i="0" baseline="0" dirty="0"/>
              <a:t>Because Employees is </a:t>
            </a:r>
            <a:r>
              <a:rPr lang="en-US" i="0" baseline="0" dirty="0" smtClean="0"/>
              <a:t>a reflexive link, </a:t>
            </a:r>
            <a:r>
              <a:rPr lang="en-US" i="0" baseline="0" dirty="0"/>
              <a:t>we can search </a:t>
            </a:r>
            <a:r>
              <a:rPr lang="en-US" i="0" baseline="0" dirty="0" smtClean="0"/>
              <a:t>it recursively </a:t>
            </a:r>
            <a:r>
              <a:rPr lang="en-US" i="0" baseline="0" dirty="0"/>
              <a:t>through the graph, in this case “down” the org chart. The carat (^) is the transitive function and causes the preceding link, Employees, to be searched recursively. The optional value in parentheses after the carat limits the recursion to a maxmimum number of levels. In this case, ^(4) says “recurse the link to no more than 4 levels”. </a:t>
            </a:r>
            <a:r>
              <a:rPr lang="en-US" i="0" baseline="0" dirty="0" smtClean="0"/>
              <a:t>Without </a:t>
            </a:r>
            <a:r>
              <a:rPr lang="en-US" i="0" baseline="0" dirty="0"/>
              <a:t>the limit parameter, the transitive function searches the graph until a cycle or a “leaf” object is found.</a:t>
            </a:r>
            <a:endParaRPr lang="en-US" dirty="0"/>
          </a:p>
        </p:txBody>
      </p:sp>
      <p:sp>
        <p:nvSpPr>
          <p:cNvPr id="4" name="Slide Number Placeholder 3"/>
          <p:cNvSpPr>
            <a:spLocks noGrp="1"/>
          </p:cNvSpPr>
          <p:nvPr>
            <p:ph type="sldNum" sz="quarter" idx="10"/>
          </p:nvPr>
        </p:nvSpPr>
        <p:spPr/>
        <p:txBody>
          <a:bodyPr/>
          <a:lstStyle/>
          <a:p>
            <a:fld id="{0923CE93-06F4-CC47-817A-331E5DD2938B}" type="slidenum">
              <a:t>8</a:t>
            </a:fld>
            <a:endParaRPr lang="en-US" dirty="0"/>
          </a:p>
        </p:txBody>
      </p:sp>
    </p:spTree>
    <p:extLst>
      <p:ext uri="{BB962C8B-B14F-4D97-AF65-F5344CB8AC3E}">
        <p14:creationId xmlns:p14="http://schemas.microsoft.com/office/powerpoint/2010/main" val="2683853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other context</a:t>
            </a:r>
            <a:r>
              <a:rPr lang="en-US" baseline="0" dirty="0"/>
              <a:t> in which DQL can be used is </a:t>
            </a:r>
            <a:r>
              <a:rPr lang="en-US" i="1" baseline="0" dirty="0"/>
              <a:t>aggregate</a:t>
            </a:r>
            <a:r>
              <a:rPr lang="en-US" i="0" baseline="0" dirty="0"/>
              <a:t> queries, which select objects from a perspective table and performs computations across those objects. This slide shows several example aggregate queries. These examples demonstrate the </a:t>
            </a:r>
            <a:r>
              <a:rPr lang="en-US" i="1" baseline="0" dirty="0"/>
              <a:t>metric </a:t>
            </a:r>
            <a:r>
              <a:rPr lang="en-US" i="1" baseline="0" dirty="0" smtClean="0"/>
              <a:t>expression</a:t>
            </a:r>
            <a:r>
              <a:rPr lang="en-US" i="0" baseline="0" dirty="0" smtClean="0"/>
              <a:t>, </a:t>
            </a:r>
            <a:r>
              <a:rPr lang="en-US" i="1" baseline="0" dirty="0" smtClean="0"/>
              <a:t>grouping expression</a:t>
            </a:r>
            <a:r>
              <a:rPr lang="en-US" i="0" baseline="0" dirty="0" smtClean="0"/>
              <a:t>, and </a:t>
            </a:r>
            <a:r>
              <a:rPr lang="en-US" i="1" baseline="0" dirty="0" smtClean="0"/>
              <a:t>query expression</a:t>
            </a:r>
            <a:r>
              <a:rPr lang="en-US" i="0" baseline="0" dirty="0" smtClean="0"/>
              <a:t> components of </a:t>
            </a:r>
            <a:r>
              <a:rPr lang="en-US" i="0" baseline="0" dirty="0"/>
              <a:t>aggregate queries</a:t>
            </a:r>
            <a:r>
              <a:rPr lang="en-US" i="0" baseline="0" dirty="0" smtClean="0"/>
              <a:t>.</a:t>
            </a:r>
          </a:p>
          <a:p>
            <a:endParaRPr lang="en-US" i="0" baseline="0" dirty="0"/>
          </a:p>
          <a:p>
            <a:r>
              <a:rPr lang="en-US" i="0" baseline="0" dirty="0"/>
              <a:t>The first example performs three computations across selected </a:t>
            </a:r>
            <a:r>
              <a:rPr lang="en-US" i="0" baseline="0" dirty="0" smtClean="0"/>
              <a:t>objects in a single pass: </a:t>
            </a:r>
            <a:r>
              <a:rPr lang="en-US" i="0" baseline="0" dirty="0"/>
              <a:t>(1) a </a:t>
            </a:r>
            <a:r>
              <a:rPr lang="en-US" i="0" baseline="0" dirty="0" smtClean="0"/>
              <a:t>COUNT </a:t>
            </a:r>
            <a:r>
              <a:rPr lang="en-US" i="0" baseline="0" dirty="0"/>
              <a:t>of all objects, (2) the </a:t>
            </a:r>
            <a:r>
              <a:rPr lang="en-US" i="0" baseline="0" dirty="0" smtClean="0"/>
              <a:t>AVERAGE </a:t>
            </a:r>
            <a:r>
              <a:rPr lang="en-US" i="0" baseline="0" dirty="0"/>
              <a:t>value of the </a:t>
            </a:r>
            <a:r>
              <a:rPr lang="en-US" b="1" i="0" baseline="0" dirty="0"/>
              <a:t>Size</a:t>
            </a:r>
            <a:r>
              <a:rPr lang="en-US" i="0" baseline="0" dirty="0"/>
              <a:t> field, and (2) the </a:t>
            </a:r>
            <a:r>
              <a:rPr lang="en-US" i="0" baseline="0" dirty="0" smtClean="0"/>
              <a:t>smallest (MIN) </a:t>
            </a:r>
            <a:r>
              <a:rPr lang="en-US" b="1" i="0" baseline="0" dirty="0"/>
              <a:t>Birthdate</a:t>
            </a:r>
            <a:r>
              <a:rPr lang="en-US" i="0" baseline="0" dirty="0"/>
              <a:t> found among objects linked via </a:t>
            </a:r>
            <a:r>
              <a:rPr lang="en-US" b="1" i="0" baseline="0" dirty="0"/>
              <a:t>Participants.Address.Person</a:t>
            </a:r>
            <a:r>
              <a:rPr lang="en-US" i="0" baseline="0" dirty="0"/>
              <a:t>. </a:t>
            </a:r>
            <a:r>
              <a:rPr lang="en-US" i="0" baseline="0" dirty="0" smtClean="0"/>
              <a:t>All three statistical computations are made </a:t>
            </a:r>
            <a:r>
              <a:rPr lang="en-US" i="0" baseline="0" dirty="0"/>
              <a:t>in a single pass through the data. Since this example contains no grouping expression, a single value is returned for each of these computations.</a:t>
            </a:r>
          </a:p>
          <a:p>
            <a:endParaRPr lang="en-US" i="0" baseline="0" dirty="0"/>
          </a:p>
          <a:p>
            <a:pPr marL="0" marR="0" indent="0" algn="l" defTabSz="457200" rtl="0" eaLnBrk="1" fontAlgn="auto" latinLnBrk="0" hangingPunct="1">
              <a:lnSpc>
                <a:spcPct val="100000"/>
              </a:lnSpc>
              <a:spcBef>
                <a:spcPts val="0"/>
              </a:spcBef>
              <a:spcAft>
                <a:spcPts val="0"/>
              </a:spcAft>
              <a:buClrTx/>
              <a:buSzTx/>
              <a:buFontTx/>
              <a:buNone/>
              <a:tabLst/>
              <a:defRPr/>
            </a:pPr>
            <a:r>
              <a:rPr lang="en-US" i="0" baseline="0" dirty="0"/>
              <a:t>The second example demonstrates multi-level grouping, which divides objects into groups </a:t>
            </a:r>
            <a:r>
              <a:rPr lang="en-US" i="0" baseline="0" dirty="0" smtClean="0"/>
              <a:t>and </a:t>
            </a:r>
            <a:r>
              <a:rPr lang="en-US" i="0" baseline="0" dirty="0"/>
              <a:t>performs the metric computations across each subgroup. In this </a:t>
            </a:r>
            <a:r>
              <a:rPr lang="en-US" i="0" baseline="0" dirty="0" smtClean="0"/>
              <a:t>example, a single metric function is computed: the unique (DISTINCT) </a:t>
            </a:r>
            <a:r>
              <a:rPr lang="en-US" b="1" i="0" baseline="0" dirty="0" err="1" smtClean="0"/>
              <a:t>Attachments.Extension</a:t>
            </a:r>
            <a:r>
              <a:rPr lang="en-US" i="0" baseline="0" dirty="0" smtClean="0"/>
              <a:t> values within each group. The grouping expression groups objects first by </a:t>
            </a:r>
            <a:r>
              <a:rPr lang="en-US" i="0" baseline="0" dirty="0"/>
              <a:t>their </a:t>
            </a:r>
            <a:r>
              <a:rPr lang="en-US" b="1" i="0" baseline="0" dirty="0"/>
              <a:t>Tags</a:t>
            </a:r>
            <a:r>
              <a:rPr lang="en-US" i="0" baseline="0" dirty="0"/>
              <a:t> </a:t>
            </a:r>
            <a:r>
              <a:rPr lang="en-US" i="0" baseline="0" dirty="0" smtClean="0"/>
              <a:t>field and secondarily by the values found in the link path </a:t>
            </a:r>
            <a:r>
              <a:rPr lang="en-US" b="1" i="0" baseline="0" dirty="0" err="1" smtClean="0"/>
              <a:t>Participants.Address.Person.Department</a:t>
            </a:r>
            <a:r>
              <a:rPr lang="en-US" i="0" baseline="0" dirty="0" smtClean="0"/>
              <a:t>. Because this example has a query expression, only those objects matching the selection expression are used in the aggregate computation.</a:t>
            </a:r>
            <a:endParaRPr lang="en-US" i="0" baseline="0" dirty="0"/>
          </a:p>
          <a:p>
            <a:pPr marL="0" marR="0" indent="0" algn="l" defTabSz="457200" rtl="0" eaLnBrk="1" fontAlgn="auto" latinLnBrk="0" hangingPunct="1">
              <a:lnSpc>
                <a:spcPct val="100000"/>
              </a:lnSpc>
              <a:spcBef>
                <a:spcPts val="0"/>
              </a:spcBef>
              <a:spcAft>
                <a:spcPts val="0"/>
              </a:spcAft>
              <a:buClrTx/>
              <a:buSzTx/>
              <a:buFontTx/>
              <a:buNone/>
              <a:tabLst/>
              <a:defRPr/>
            </a:pPr>
            <a:endParaRPr lang="en-US" i="0" baseline="0" dirty="0"/>
          </a:p>
          <a:p>
            <a:pPr marL="0" marR="0" indent="0" algn="l" defTabSz="457200" rtl="0" eaLnBrk="1" fontAlgn="auto" latinLnBrk="0" hangingPunct="1">
              <a:lnSpc>
                <a:spcPct val="100000"/>
              </a:lnSpc>
              <a:spcBef>
                <a:spcPts val="0"/>
              </a:spcBef>
              <a:spcAft>
                <a:spcPts val="0"/>
              </a:spcAft>
              <a:buClrTx/>
              <a:buSzTx/>
              <a:buFontTx/>
              <a:buNone/>
              <a:tabLst/>
              <a:defRPr/>
            </a:pPr>
            <a:r>
              <a:rPr lang="en-US" i="0" baseline="0" dirty="0"/>
              <a:t>The third example computes </a:t>
            </a:r>
            <a:r>
              <a:rPr lang="en-US" i="0" baseline="0" dirty="0" smtClean="0"/>
              <a:t>AVERAGE </a:t>
            </a:r>
            <a:r>
              <a:rPr lang="en-US" b="1" i="0" baseline="0" dirty="0" smtClean="0"/>
              <a:t>Size</a:t>
            </a:r>
            <a:r>
              <a:rPr lang="en-US" i="0" baseline="0" dirty="0" smtClean="0"/>
              <a:t> </a:t>
            </a:r>
            <a:r>
              <a:rPr lang="en-US" i="0" baseline="0" dirty="0"/>
              <a:t>for all objects, grouped by a single-level </a:t>
            </a:r>
            <a:r>
              <a:rPr lang="en-US" i="0" baseline="0" dirty="0" smtClean="0"/>
              <a:t>grouping expression </a:t>
            </a:r>
            <a:r>
              <a:rPr lang="en-US" b="1" i="0" baseline="0" dirty="0"/>
              <a:t>Participants.Address.Email</a:t>
            </a:r>
            <a:r>
              <a:rPr lang="en-US" i="0" baseline="0" dirty="0"/>
              <a:t>. </a:t>
            </a:r>
            <a:r>
              <a:rPr lang="en-US" i="0" baseline="0" dirty="0" smtClean="0"/>
              <a:t>The </a:t>
            </a:r>
            <a:r>
              <a:rPr lang="en-US" i="0" baseline="0" dirty="0"/>
              <a:t>grouping expression is enclosed in a TOP(10) function, which means that only the groups with the top 10 metric values (average </a:t>
            </a:r>
            <a:r>
              <a:rPr lang="en-US" b="1" i="0" baseline="0" dirty="0"/>
              <a:t>Size</a:t>
            </a:r>
            <a:r>
              <a:rPr lang="en-US" i="0" baseline="0" dirty="0"/>
              <a:t>) are returned.</a:t>
            </a:r>
          </a:p>
          <a:p>
            <a:pPr marL="0" marR="0" indent="0" algn="l" defTabSz="457200" rtl="0" eaLnBrk="1" fontAlgn="auto" latinLnBrk="0" hangingPunct="1">
              <a:lnSpc>
                <a:spcPct val="100000"/>
              </a:lnSpc>
              <a:spcBef>
                <a:spcPts val="0"/>
              </a:spcBef>
              <a:spcAft>
                <a:spcPts val="0"/>
              </a:spcAft>
              <a:buClrTx/>
              <a:buSzTx/>
              <a:buFontTx/>
              <a:buNone/>
              <a:tabLst/>
              <a:defRPr/>
            </a:pPr>
            <a:endParaRPr lang="en-US" i="0" baseline="0" dirty="0"/>
          </a:p>
          <a:p>
            <a:pPr marL="0" marR="0" indent="0" algn="l" defTabSz="457200" rtl="0" eaLnBrk="1" fontAlgn="auto" latinLnBrk="0" hangingPunct="1">
              <a:lnSpc>
                <a:spcPct val="100000"/>
              </a:lnSpc>
              <a:spcBef>
                <a:spcPts val="0"/>
              </a:spcBef>
              <a:spcAft>
                <a:spcPts val="0"/>
              </a:spcAft>
              <a:buClrTx/>
              <a:buSzTx/>
              <a:buFontTx/>
              <a:buNone/>
              <a:tabLst/>
              <a:defRPr/>
            </a:pPr>
            <a:r>
              <a:rPr lang="en-US" i="0" baseline="0" dirty="0"/>
              <a:t>Doradus supports a wide range of grouping functions to create aggregate query groups. Some of the more popular functions are listed above and summarized below:</a:t>
            </a:r>
          </a:p>
          <a:p>
            <a:pPr marL="0" marR="0" indent="0" algn="l" defTabSz="457200" rtl="0" eaLnBrk="1" fontAlgn="auto" latinLnBrk="0" hangingPunct="1">
              <a:lnSpc>
                <a:spcPct val="100000"/>
              </a:lnSpc>
              <a:spcBef>
                <a:spcPts val="0"/>
              </a:spcBef>
              <a:spcAft>
                <a:spcPts val="0"/>
              </a:spcAft>
              <a:buClrTx/>
              <a:buSzTx/>
              <a:buFontTx/>
              <a:buNone/>
              <a:tabLst/>
              <a:defRPr/>
            </a:pPr>
            <a:endParaRPr lang="en-US" i="0" baseline="0" dirty="0"/>
          </a:p>
          <a:p>
            <a:pPr marL="171450" marR="0" indent="-171450" algn="l" defTabSz="457200" rtl="0" eaLnBrk="1" fontAlgn="auto" latinLnBrk="0" hangingPunct="1">
              <a:lnSpc>
                <a:spcPct val="100000"/>
              </a:lnSpc>
              <a:spcBef>
                <a:spcPts val="0"/>
              </a:spcBef>
              <a:spcAft>
                <a:spcPts val="0"/>
              </a:spcAft>
              <a:buClrTx/>
              <a:buSzTx/>
              <a:buFont typeface="Arial"/>
              <a:buChar char="•"/>
              <a:tabLst/>
              <a:defRPr/>
            </a:pPr>
            <a:r>
              <a:rPr lang="en-US" i="0" baseline="0" dirty="0"/>
              <a:t>BATCH: creates groups from </a:t>
            </a:r>
            <a:r>
              <a:rPr lang="en-US" i="0" baseline="0" dirty="0" smtClean="0"/>
              <a:t>explicit value </a:t>
            </a:r>
            <a:r>
              <a:rPr lang="en-US" i="0" baseline="0" dirty="0"/>
              <a:t>ranges</a:t>
            </a:r>
          </a:p>
          <a:p>
            <a:pPr marL="171450" marR="0" indent="-171450" algn="l" defTabSz="457200" rtl="0" eaLnBrk="1" fontAlgn="auto" latinLnBrk="0" hangingPunct="1">
              <a:lnSpc>
                <a:spcPct val="100000"/>
              </a:lnSpc>
              <a:spcBef>
                <a:spcPts val="0"/>
              </a:spcBef>
              <a:spcAft>
                <a:spcPts val="0"/>
              </a:spcAft>
              <a:buClrTx/>
              <a:buSzTx/>
              <a:buFont typeface="Arial"/>
              <a:buChar char="•"/>
              <a:tabLst/>
              <a:defRPr/>
            </a:pPr>
            <a:r>
              <a:rPr lang="en-US" i="0" baseline="0" dirty="0" smtClean="0"/>
              <a:t>FIRST/LAST: returns a limited number of groups based on their highest/lowest alphabetical group names</a:t>
            </a:r>
          </a:p>
          <a:p>
            <a:pPr marL="171450" marR="0" indent="-171450" algn="l" defTabSz="457200" rtl="0" eaLnBrk="1" fontAlgn="auto" latinLnBrk="0" hangingPunct="1">
              <a:lnSpc>
                <a:spcPct val="100000"/>
              </a:lnSpc>
              <a:spcBef>
                <a:spcPts val="0"/>
              </a:spcBef>
              <a:spcAft>
                <a:spcPts val="0"/>
              </a:spcAft>
              <a:buClrTx/>
              <a:buSzTx/>
              <a:buFont typeface="Arial"/>
              <a:buChar char="•"/>
              <a:tabLst/>
              <a:defRPr/>
            </a:pPr>
            <a:r>
              <a:rPr lang="en-US" i="0" baseline="0" dirty="0" smtClean="0"/>
              <a:t>INCLUDE/EXCLUDE: includes or excludes specific group values within a grouping level</a:t>
            </a:r>
          </a:p>
          <a:p>
            <a:pPr marL="171450" marR="0" indent="-171450" algn="l" defTabSz="457200" rtl="0" eaLnBrk="1" fontAlgn="auto" latinLnBrk="0" hangingPunct="1">
              <a:lnSpc>
                <a:spcPct val="100000"/>
              </a:lnSpc>
              <a:spcBef>
                <a:spcPts val="0"/>
              </a:spcBef>
              <a:spcAft>
                <a:spcPts val="0"/>
              </a:spcAft>
              <a:buClrTx/>
              <a:buSzTx/>
              <a:buFont typeface="Arial"/>
              <a:buChar char="•"/>
              <a:tabLst/>
              <a:defRPr/>
            </a:pPr>
            <a:r>
              <a:rPr lang="en-US" i="0" baseline="0" dirty="0" smtClean="0"/>
              <a:t>SETS: creates groups from arbitrary query expressions</a:t>
            </a:r>
          </a:p>
          <a:p>
            <a:pPr marL="171450" marR="0" indent="-171450" algn="l" defTabSz="457200" rtl="0" eaLnBrk="1" fontAlgn="auto" latinLnBrk="0" hangingPunct="1">
              <a:lnSpc>
                <a:spcPct val="100000"/>
              </a:lnSpc>
              <a:spcBef>
                <a:spcPts val="0"/>
              </a:spcBef>
              <a:spcAft>
                <a:spcPts val="0"/>
              </a:spcAft>
              <a:buClrTx/>
              <a:buSzTx/>
              <a:buFont typeface="Arial"/>
              <a:buChar char="•"/>
              <a:tabLst/>
              <a:defRPr/>
            </a:pPr>
            <a:r>
              <a:rPr lang="en-US" i="0" baseline="0" dirty="0" smtClean="0"/>
              <a:t>TERMS: creates one group per </a:t>
            </a:r>
            <a:r>
              <a:rPr lang="en-US" i="1" baseline="0" dirty="0" smtClean="0"/>
              <a:t>term</a:t>
            </a:r>
            <a:r>
              <a:rPr lang="en-US" i="0" baseline="0" dirty="0" smtClean="0"/>
              <a:t> within a text field</a:t>
            </a:r>
          </a:p>
          <a:p>
            <a:pPr marL="171450" marR="0" indent="-171450" algn="l" defTabSz="457200" rtl="0" eaLnBrk="1" fontAlgn="auto" latinLnBrk="0" hangingPunct="1">
              <a:lnSpc>
                <a:spcPct val="100000"/>
              </a:lnSpc>
              <a:spcBef>
                <a:spcPts val="0"/>
              </a:spcBef>
              <a:spcAft>
                <a:spcPts val="0"/>
              </a:spcAft>
              <a:buClrTx/>
              <a:buSzTx/>
              <a:buFont typeface="Arial"/>
              <a:buChar char="•"/>
              <a:tabLst/>
              <a:defRPr/>
            </a:pPr>
            <a:r>
              <a:rPr lang="en-US" i="0" baseline="0" dirty="0" smtClean="0"/>
              <a:t>TOP</a:t>
            </a:r>
            <a:r>
              <a:rPr lang="en-US" i="0" baseline="0" dirty="0"/>
              <a:t>/BOTTOM: returns a limited number of groups based on their highest/lowest metric </a:t>
            </a:r>
            <a:r>
              <a:rPr lang="en-US" i="0" baseline="0" dirty="0" smtClean="0"/>
              <a:t>values</a:t>
            </a:r>
          </a:p>
          <a:p>
            <a:pPr marL="171450" marR="0" indent="-171450" algn="l" defTabSz="457200" rtl="0" eaLnBrk="1" fontAlgn="auto" latinLnBrk="0" hangingPunct="1">
              <a:lnSpc>
                <a:spcPct val="100000"/>
              </a:lnSpc>
              <a:spcBef>
                <a:spcPts val="0"/>
              </a:spcBef>
              <a:spcAft>
                <a:spcPts val="0"/>
              </a:spcAft>
              <a:buClrTx/>
              <a:buSzTx/>
              <a:buFont typeface="Arial"/>
              <a:buChar char="•"/>
              <a:tabLst/>
              <a:defRPr/>
            </a:pPr>
            <a:r>
              <a:rPr lang="en-US" i="0" baseline="0" dirty="0" smtClean="0"/>
              <a:t>TRUNCATE: creates groups from a timestamp value rounded down to a specific date/time granularity</a:t>
            </a:r>
          </a:p>
          <a:p>
            <a:pPr marL="171450" marR="0" indent="-171450" algn="l" defTabSz="457200" rtl="0" eaLnBrk="1" fontAlgn="auto" latinLnBrk="0" hangingPunct="1">
              <a:lnSpc>
                <a:spcPct val="100000"/>
              </a:lnSpc>
              <a:spcBef>
                <a:spcPts val="0"/>
              </a:spcBef>
              <a:spcAft>
                <a:spcPts val="0"/>
              </a:spcAft>
              <a:buClrTx/>
              <a:buSzTx/>
              <a:buFont typeface="Arial"/>
              <a:buChar char="•"/>
              <a:tabLst/>
              <a:defRPr/>
            </a:pPr>
            <a:r>
              <a:rPr lang="en-US" i="0" baseline="0" dirty="0" smtClean="0"/>
              <a:t>UPPER/LOWER: Creates groups with case-insensitive text values</a:t>
            </a:r>
            <a:endParaRPr lang="en-US" i="0" baseline="0" dirty="0"/>
          </a:p>
          <a:p>
            <a:pPr marL="0" marR="0" indent="0" algn="l" defTabSz="457200" rtl="0" eaLnBrk="1" fontAlgn="auto" latinLnBrk="0" hangingPunct="1">
              <a:lnSpc>
                <a:spcPct val="100000"/>
              </a:lnSpc>
              <a:spcBef>
                <a:spcPts val="0"/>
              </a:spcBef>
              <a:spcAft>
                <a:spcPts val="0"/>
              </a:spcAft>
              <a:buClrTx/>
              <a:buSzTx/>
              <a:buFont typeface="Arial"/>
              <a:buNone/>
              <a:tabLst/>
              <a:defRPr/>
            </a:pPr>
            <a:endParaRPr lang="en-US" i="0" baseline="0" dirty="0"/>
          </a:p>
          <a:p>
            <a:pPr marL="0" marR="0" indent="0" algn="l" defTabSz="457200" rtl="0" eaLnBrk="1" fontAlgn="auto" latinLnBrk="0" hangingPunct="1">
              <a:lnSpc>
                <a:spcPct val="100000"/>
              </a:lnSpc>
              <a:spcBef>
                <a:spcPts val="0"/>
              </a:spcBef>
              <a:spcAft>
                <a:spcPts val="0"/>
              </a:spcAft>
              <a:buClrTx/>
              <a:buSzTx/>
              <a:buFont typeface="Arial"/>
              <a:buNone/>
              <a:tabLst/>
              <a:defRPr/>
            </a:pPr>
            <a:r>
              <a:rPr lang="en-US" i="0" baseline="0" dirty="0"/>
              <a:t>See the Doradus documentation for a full description of all aggregate query grouping functions.</a:t>
            </a:r>
          </a:p>
        </p:txBody>
      </p:sp>
      <p:sp>
        <p:nvSpPr>
          <p:cNvPr id="4" name="Slide Number Placeholder 3"/>
          <p:cNvSpPr>
            <a:spLocks noGrp="1"/>
          </p:cNvSpPr>
          <p:nvPr>
            <p:ph type="sldNum" sz="quarter" idx="10"/>
          </p:nvPr>
        </p:nvSpPr>
        <p:spPr/>
        <p:txBody>
          <a:bodyPr/>
          <a:lstStyle/>
          <a:p>
            <a:fld id="{0923CE93-06F4-CC47-817A-331E5DD2938B}" type="slidenum">
              <a:t>9</a:t>
            </a:fld>
            <a:endParaRPr lang="en-US" dirty="0"/>
          </a:p>
        </p:txBody>
      </p:sp>
    </p:spTree>
    <p:extLst>
      <p:ext uri="{BB962C8B-B14F-4D97-AF65-F5344CB8AC3E}">
        <p14:creationId xmlns:p14="http://schemas.microsoft.com/office/powerpoint/2010/main" val="77622781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826637517"/>
      </p:ext>
    </p:extLst>
  </p:cSld>
  <p:clrMapOvr>
    <a:masterClrMapping/>
  </p:clrMapOvr>
  <p:transition xmlns:p14="http://schemas.microsoft.com/office/powerpoint/2010/mai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58793975"/>
      </p:ext>
    </p:extLst>
  </p:cSld>
  <p:clrMapOvr>
    <a:masterClrMapping/>
  </p:clrMapOvr>
  <p:transition xmlns:p14="http://schemas.microsoft.com/office/powerpoint/2010/main"/>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092567570"/>
      </p:ext>
    </p:extLst>
  </p:cSld>
  <p:clrMapOvr>
    <a:masterClrMapping/>
  </p:clrMapOvr>
  <p:transition xmlns:p14="http://schemas.microsoft.com/office/powerpoint/2010/main"/>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 Id="rId3"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theme" Target="../theme/theme2.xml"/><Relationship Id="rId3" Type="http://schemas.openxmlformats.org/officeDocument/2006/relationships/image" Target="../media/image2.jpeg"/></Relationships>
</file>

<file path=ppt/slideMasters/_rels/slideMaster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theme" Target="../theme/theme3.xml"/><Relationship Id="rId3" Type="http://schemas.openxmlformats.org/officeDocument/2006/relationships/image" Target="../media/image3.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1025" name="Rectangle 1"/>
          <p:cNvSpPr>
            <a:spLocks noGrp="1" noChangeArrowheads="1"/>
          </p:cNvSpPr>
          <p:nvPr>
            <p:ph type="title"/>
          </p:nvPr>
        </p:nvSpPr>
        <p:spPr bwMode="auto">
          <a:xfrm>
            <a:off x="7785100" y="0"/>
            <a:ext cx="15290800" cy="72009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38100" tIns="38100" rIns="38100" bIns="38100" numCol="1" anchor="b" anchorCtr="0" compatLnSpc="1">
            <a:prstTxWarp prst="textNoShape">
              <a:avLst/>
            </a:prstTxWarp>
          </a:bodyPr>
          <a:lstStyle/>
          <a:p>
            <a:pPr lvl="0"/>
            <a:r>
              <a:rPr lang="en-US">
                <a:sym typeface="Arial" charset="0"/>
              </a:rPr>
              <a:t>Click to edit Master title style</a:t>
            </a:r>
          </a:p>
        </p:txBody>
      </p:sp>
      <p:sp>
        <p:nvSpPr>
          <p:cNvPr id="1026" name="Rectangle 2"/>
          <p:cNvSpPr>
            <a:spLocks noGrp="1" noChangeArrowheads="1"/>
          </p:cNvSpPr>
          <p:nvPr>
            <p:ph type="body" idx="1"/>
          </p:nvPr>
        </p:nvSpPr>
        <p:spPr bwMode="auto">
          <a:xfrm>
            <a:off x="7785100" y="7772400"/>
            <a:ext cx="15290800" cy="59436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38100" tIns="38100" rIns="38100" bIns="38100" numCol="1" anchor="t" anchorCtr="0" compatLnSpc="1">
            <a:prstTxWarp prst="textNoShape">
              <a:avLst/>
            </a:prstTxWarp>
          </a:bodyPr>
          <a:lstStyle/>
          <a:p>
            <a:pPr lvl="0"/>
            <a:r>
              <a:rPr lang="en-US">
                <a:sym typeface="Arial" charset="0"/>
              </a:rPr>
              <a:t>Click to edit Master text styles</a:t>
            </a:r>
          </a:p>
          <a:p>
            <a:pPr lvl="1"/>
            <a:r>
              <a:rPr lang="en-US">
                <a:sym typeface="Arial" charset="0"/>
              </a:rPr>
              <a:t>Second level</a:t>
            </a:r>
          </a:p>
          <a:p>
            <a:pPr lvl="2"/>
            <a:r>
              <a:rPr lang="en-US">
                <a:sym typeface="Arial" charset="0"/>
              </a:rPr>
              <a:t>Third level</a:t>
            </a:r>
          </a:p>
          <a:p>
            <a:pPr lvl="3"/>
            <a:r>
              <a:rPr lang="en-US">
                <a:sym typeface="Arial" charset="0"/>
              </a:rPr>
              <a:t>Fourth level</a:t>
            </a:r>
          </a:p>
          <a:p>
            <a:pPr lvl="4"/>
            <a:r>
              <a:rPr lang="en-US">
                <a:sym typeface="Arial" charset="0"/>
              </a:rPr>
              <a:t>Fifth level</a:t>
            </a:r>
          </a:p>
        </p:txBody>
      </p:sp>
    </p:spTree>
  </p:cSld>
  <p:clrMap bg1="lt1" tx1="dk1" bg2="lt2" tx2="dk2" accent1="accent1" accent2="accent2" accent3="accent3" accent4="accent4" accent5="accent5" accent6="accent6" hlink="hlink" folHlink="folHlink"/>
  <p:sldLayoutIdLst>
    <p:sldLayoutId id="2147483652" r:id="rId1"/>
  </p:sldLayoutIdLst>
  <p:transition xmlns:p14="http://schemas.microsoft.com/office/powerpoint/2010/main"/>
  <p:txStyles>
    <p:titleStyle>
      <a:lvl1pPr algn="ctr" rtl="0" eaLnBrk="1" fontAlgn="base" hangingPunct="1">
        <a:lnSpc>
          <a:spcPct val="90000"/>
        </a:lnSpc>
        <a:spcBef>
          <a:spcPct val="0"/>
        </a:spcBef>
        <a:spcAft>
          <a:spcPct val="0"/>
        </a:spcAft>
        <a:defRPr sz="10600" b="1">
          <a:solidFill>
            <a:srgbClr val="FFFFFF"/>
          </a:solidFill>
          <a:latin typeface="+mj-lt"/>
          <a:ea typeface="+mj-ea"/>
          <a:cs typeface="+mj-cs"/>
          <a:sym typeface="Arial" charset="0"/>
        </a:defRPr>
      </a:lvl1pPr>
      <a:lvl2pPr algn="ctr" rtl="0" eaLnBrk="1" fontAlgn="base" hangingPunct="1">
        <a:lnSpc>
          <a:spcPct val="90000"/>
        </a:lnSpc>
        <a:spcBef>
          <a:spcPct val="0"/>
        </a:spcBef>
        <a:spcAft>
          <a:spcPct val="0"/>
        </a:spcAft>
        <a:defRPr sz="10600" b="1">
          <a:solidFill>
            <a:srgbClr val="FFFFFF"/>
          </a:solidFill>
          <a:latin typeface="Arial" charset="0"/>
          <a:ea typeface="ヒラギノ角ゴ ProN W6" charset="0"/>
          <a:cs typeface="ヒラギノ角ゴ ProN W6" charset="0"/>
          <a:sym typeface="Arial" charset="0"/>
        </a:defRPr>
      </a:lvl2pPr>
      <a:lvl3pPr algn="ctr" rtl="0" eaLnBrk="1" fontAlgn="base" hangingPunct="1">
        <a:lnSpc>
          <a:spcPct val="90000"/>
        </a:lnSpc>
        <a:spcBef>
          <a:spcPct val="0"/>
        </a:spcBef>
        <a:spcAft>
          <a:spcPct val="0"/>
        </a:spcAft>
        <a:defRPr sz="10600" b="1">
          <a:solidFill>
            <a:srgbClr val="FFFFFF"/>
          </a:solidFill>
          <a:latin typeface="Arial" charset="0"/>
          <a:ea typeface="ヒラギノ角ゴ ProN W6" charset="0"/>
          <a:cs typeface="ヒラギノ角ゴ ProN W6" charset="0"/>
          <a:sym typeface="Arial" charset="0"/>
        </a:defRPr>
      </a:lvl3pPr>
      <a:lvl4pPr algn="ctr" rtl="0" eaLnBrk="1" fontAlgn="base" hangingPunct="1">
        <a:lnSpc>
          <a:spcPct val="90000"/>
        </a:lnSpc>
        <a:spcBef>
          <a:spcPct val="0"/>
        </a:spcBef>
        <a:spcAft>
          <a:spcPct val="0"/>
        </a:spcAft>
        <a:defRPr sz="10600" b="1">
          <a:solidFill>
            <a:srgbClr val="FFFFFF"/>
          </a:solidFill>
          <a:latin typeface="Arial" charset="0"/>
          <a:ea typeface="ヒラギノ角ゴ ProN W6" charset="0"/>
          <a:cs typeface="ヒラギノ角ゴ ProN W6" charset="0"/>
          <a:sym typeface="Arial" charset="0"/>
        </a:defRPr>
      </a:lvl4pPr>
      <a:lvl5pPr algn="ctr" rtl="0" eaLnBrk="1" fontAlgn="base" hangingPunct="1">
        <a:lnSpc>
          <a:spcPct val="90000"/>
        </a:lnSpc>
        <a:spcBef>
          <a:spcPct val="0"/>
        </a:spcBef>
        <a:spcAft>
          <a:spcPct val="0"/>
        </a:spcAft>
        <a:defRPr sz="10600" b="1">
          <a:solidFill>
            <a:srgbClr val="FFFFFF"/>
          </a:solidFill>
          <a:latin typeface="Arial" charset="0"/>
          <a:ea typeface="ヒラギノ角ゴ ProN W6" charset="0"/>
          <a:cs typeface="ヒラギノ角ゴ ProN W6" charset="0"/>
          <a:sym typeface="Arial" charset="0"/>
        </a:defRPr>
      </a:lvl5pPr>
      <a:lvl6pPr marL="457200" algn="ctr" rtl="0" eaLnBrk="1" fontAlgn="base" hangingPunct="1">
        <a:lnSpc>
          <a:spcPct val="90000"/>
        </a:lnSpc>
        <a:spcBef>
          <a:spcPct val="0"/>
        </a:spcBef>
        <a:spcAft>
          <a:spcPct val="0"/>
        </a:spcAft>
        <a:defRPr sz="10600" b="1">
          <a:solidFill>
            <a:srgbClr val="FFFFFF"/>
          </a:solidFill>
          <a:latin typeface="Arial" charset="0"/>
          <a:ea typeface="ヒラギノ角ゴ ProN W6" charset="0"/>
          <a:cs typeface="ヒラギノ角ゴ ProN W6" charset="0"/>
          <a:sym typeface="Arial" charset="0"/>
        </a:defRPr>
      </a:lvl6pPr>
      <a:lvl7pPr marL="914400" algn="ctr" rtl="0" eaLnBrk="1" fontAlgn="base" hangingPunct="1">
        <a:lnSpc>
          <a:spcPct val="90000"/>
        </a:lnSpc>
        <a:spcBef>
          <a:spcPct val="0"/>
        </a:spcBef>
        <a:spcAft>
          <a:spcPct val="0"/>
        </a:spcAft>
        <a:defRPr sz="10600" b="1">
          <a:solidFill>
            <a:srgbClr val="FFFFFF"/>
          </a:solidFill>
          <a:latin typeface="Arial" charset="0"/>
          <a:ea typeface="ヒラギノ角ゴ ProN W6" charset="0"/>
          <a:cs typeface="ヒラギノ角ゴ ProN W6" charset="0"/>
          <a:sym typeface="Arial" charset="0"/>
        </a:defRPr>
      </a:lvl7pPr>
      <a:lvl8pPr marL="1371600" algn="ctr" rtl="0" eaLnBrk="1" fontAlgn="base" hangingPunct="1">
        <a:lnSpc>
          <a:spcPct val="90000"/>
        </a:lnSpc>
        <a:spcBef>
          <a:spcPct val="0"/>
        </a:spcBef>
        <a:spcAft>
          <a:spcPct val="0"/>
        </a:spcAft>
        <a:defRPr sz="10600" b="1">
          <a:solidFill>
            <a:srgbClr val="FFFFFF"/>
          </a:solidFill>
          <a:latin typeface="Arial" charset="0"/>
          <a:ea typeface="ヒラギノ角ゴ ProN W6" charset="0"/>
          <a:cs typeface="ヒラギノ角ゴ ProN W6" charset="0"/>
          <a:sym typeface="Arial" charset="0"/>
        </a:defRPr>
      </a:lvl8pPr>
      <a:lvl9pPr marL="1828800" algn="ctr" rtl="0" eaLnBrk="1" fontAlgn="base" hangingPunct="1">
        <a:lnSpc>
          <a:spcPct val="90000"/>
        </a:lnSpc>
        <a:spcBef>
          <a:spcPct val="0"/>
        </a:spcBef>
        <a:spcAft>
          <a:spcPct val="0"/>
        </a:spcAft>
        <a:defRPr sz="10600" b="1">
          <a:solidFill>
            <a:srgbClr val="FFFFFF"/>
          </a:solidFill>
          <a:latin typeface="Arial" charset="0"/>
          <a:ea typeface="ヒラギノ角ゴ ProN W6" charset="0"/>
          <a:cs typeface="ヒラギノ角ゴ ProN W6" charset="0"/>
          <a:sym typeface="Arial" charset="0"/>
        </a:defRPr>
      </a:lvl9pPr>
    </p:titleStyle>
    <p:bodyStyle>
      <a:lvl1pPr marL="342900" indent="-342900" algn="ctr" rtl="0" eaLnBrk="1" fontAlgn="base" hangingPunct="1">
        <a:spcBef>
          <a:spcPts val="1900"/>
        </a:spcBef>
        <a:spcAft>
          <a:spcPct val="0"/>
        </a:spcAft>
        <a:defRPr sz="7400">
          <a:solidFill>
            <a:srgbClr val="FFFFFF"/>
          </a:solidFill>
          <a:latin typeface="+mn-lt"/>
          <a:ea typeface="+mn-ea"/>
          <a:cs typeface="+mn-cs"/>
          <a:sym typeface="Arial" charset="0"/>
        </a:defRPr>
      </a:lvl1pPr>
      <a:lvl2pPr marL="742950" indent="-285750" algn="ctr" rtl="0" eaLnBrk="1" fontAlgn="base" hangingPunct="1">
        <a:spcBef>
          <a:spcPct val="0"/>
        </a:spcBef>
        <a:spcAft>
          <a:spcPct val="0"/>
        </a:spcAft>
        <a:defRPr sz="7400">
          <a:solidFill>
            <a:srgbClr val="FFFFFF"/>
          </a:solidFill>
          <a:latin typeface="+mn-lt"/>
          <a:ea typeface="+mn-ea"/>
          <a:cs typeface="+mn-cs"/>
          <a:sym typeface="Arial" charset="0"/>
        </a:defRPr>
      </a:lvl2pPr>
      <a:lvl3pPr marL="1143000" indent="-228600" algn="ctr" rtl="0" eaLnBrk="1" fontAlgn="base" hangingPunct="1">
        <a:spcBef>
          <a:spcPct val="0"/>
        </a:spcBef>
        <a:spcAft>
          <a:spcPct val="0"/>
        </a:spcAft>
        <a:defRPr sz="6400">
          <a:solidFill>
            <a:srgbClr val="FFFFFF"/>
          </a:solidFill>
          <a:latin typeface="+mn-lt"/>
          <a:ea typeface="+mn-ea"/>
          <a:cs typeface="+mn-cs"/>
          <a:sym typeface="Arial" charset="0"/>
        </a:defRPr>
      </a:lvl3pPr>
      <a:lvl4pPr marL="1600200" indent="-228600" algn="ctr" rtl="0" eaLnBrk="1" fontAlgn="base" hangingPunct="1">
        <a:spcBef>
          <a:spcPct val="0"/>
        </a:spcBef>
        <a:spcAft>
          <a:spcPct val="0"/>
        </a:spcAft>
        <a:defRPr sz="5200">
          <a:solidFill>
            <a:srgbClr val="FFFFFF"/>
          </a:solidFill>
          <a:latin typeface="+mn-lt"/>
          <a:ea typeface="+mn-ea"/>
          <a:cs typeface="+mn-cs"/>
          <a:sym typeface="Arial" charset="0"/>
        </a:defRPr>
      </a:lvl4pPr>
      <a:lvl5pPr marL="2057400" indent="-228600" algn="ctr" rtl="0" eaLnBrk="1" fontAlgn="base" hangingPunct="1">
        <a:spcBef>
          <a:spcPct val="0"/>
        </a:spcBef>
        <a:spcAft>
          <a:spcPct val="0"/>
        </a:spcAft>
        <a:defRPr sz="5200">
          <a:solidFill>
            <a:srgbClr val="FFFFFF"/>
          </a:solidFill>
          <a:latin typeface="+mn-lt"/>
          <a:ea typeface="+mn-ea"/>
          <a:cs typeface="+mn-cs"/>
          <a:sym typeface="Arial" charset="0"/>
        </a:defRPr>
      </a:lvl5pPr>
      <a:lvl6pPr marL="457200" algn="ctr" rtl="0" eaLnBrk="1" fontAlgn="base" hangingPunct="1">
        <a:spcBef>
          <a:spcPct val="0"/>
        </a:spcBef>
        <a:spcAft>
          <a:spcPct val="0"/>
        </a:spcAft>
        <a:defRPr sz="5200">
          <a:solidFill>
            <a:srgbClr val="FFFFFF"/>
          </a:solidFill>
          <a:latin typeface="+mn-lt"/>
          <a:ea typeface="+mn-ea"/>
          <a:cs typeface="+mn-cs"/>
          <a:sym typeface="Arial" charset="0"/>
        </a:defRPr>
      </a:lvl6pPr>
      <a:lvl7pPr marL="914400" algn="ctr" rtl="0" eaLnBrk="1" fontAlgn="base" hangingPunct="1">
        <a:spcBef>
          <a:spcPct val="0"/>
        </a:spcBef>
        <a:spcAft>
          <a:spcPct val="0"/>
        </a:spcAft>
        <a:defRPr sz="5200">
          <a:solidFill>
            <a:srgbClr val="FFFFFF"/>
          </a:solidFill>
          <a:latin typeface="+mn-lt"/>
          <a:ea typeface="+mn-ea"/>
          <a:cs typeface="+mn-cs"/>
          <a:sym typeface="Arial" charset="0"/>
        </a:defRPr>
      </a:lvl7pPr>
      <a:lvl8pPr marL="1371600" algn="ctr" rtl="0" eaLnBrk="1" fontAlgn="base" hangingPunct="1">
        <a:spcBef>
          <a:spcPct val="0"/>
        </a:spcBef>
        <a:spcAft>
          <a:spcPct val="0"/>
        </a:spcAft>
        <a:defRPr sz="5200">
          <a:solidFill>
            <a:srgbClr val="FFFFFF"/>
          </a:solidFill>
          <a:latin typeface="+mn-lt"/>
          <a:ea typeface="+mn-ea"/>
          <a:cs typeface="+mn-cs"/>
          <a:sym typeface="Arial" charset="0"/>
        </a:defRPr>
      </a:lvl8pPr>
      <a:lvl9pPr marL="1828800" algn="ctr" rtl="0" eaLnBrk="1" fontAlgn="base" hangingPunct="1">
        <a:spcBef>
          <a:spcPct val="0"/>
        </a:spcBef>
        <a:spcAft>
          <a:spcPct val="0"/>
        </a:spcAft>
        <a:defRPr sz="5200">
          <a:solidFill>
            <a:srgbClr val="FFFFFF"/>
          </a:solidFill>
          <a:latin typeface="+mn-lt"/>
          <a:ea typeface="+mn-ea"/>
          <a:cs typeface="+mn-cs"/>
          <a:sym typeface="Arial"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3073" name="Rectangle 1"/>
          <p:cNvSpPr>
            <a:spLocks noGrp="1" noChangeArrowheads="1"/>
          </p:cNvSpPr>
          <p:nvPr>
            <p:ph type="title"/>
          </p:nvPr>
        </p:nvSpPr>
        <p:spPr bwMode="auto">
          <a:xfrm>
            <a:off x="7785100" y="0"/>
            <a:ext cx="15290800" cy="72009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38100" tIns="38100" rIns="38100" bIns="38100" numCol="1" anchor="b" anchorCtr="0" compatLnSpc="1">
            <a:prstTxWarp prst="textNoShape">
              <a:avLst/>
            </a:prstTxWarp>
          </a:bodyPr>
          <a:lstStyle/>
          <a:p>
            <a:pPr lvl="0"/>
            <a:r>
              <a:rPr lang="en-US">
                <a:sym typeface="Arial" charset="0"/>
              </a:rPr>
              <a:t>Click to edit Master title style</a:t>
            </a:r>
          </a:p>
        </p:txBody>
      </p:sp>
      <p:sp>
        <p:nvSpPr>
          <p:cNvPr id="3074" name="Rectangle 2"/>
          <p:cNvSpPr>
            <a:spLocks noGrp="1" noChangeArrowheads="1"/>
          </p:cNvSpPr>
          <p:nvPr>
            <p:ph type="body" idx="1"/>
          </p:nvPr>
        </p:nvSpPr>
        <p:spPr bwMode="auto">
          <a:xfrm>
            <a:off x="7785100" y="7772400"/>
            <a:ext cx="15290800" cy="59436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0" tIns="0" rIns="0" bIns="0" numCol="1" anchor="t" anchorCtr="0" compatLnSpc="1">
            <a:prstTxWarp prst="textNoShape">
              <a:avLst/>
            </a:prstTxWarp>
          </a:bodyPr>
          <a:lstStyle/>
          <a:p>
            <a:pPr lvl="0"/>
            <a:r>
              <a:rPr lang="en-US">
                <a:sym typeface="Arial" charset="0"/>
              </a:rPr>
              <a:t>Click to edit Master text styles</a:t>
            </a:r>
          </a:p>
          <a:p>
            <a:pPr lvl="1"/>
            <a:r>
              <a:rPr lang="en-US">
                <a:sym typeface="Arial" charset="0"/>
              </a:rPr>
              <a:t>Second level</a:t>
            </a:r>
          </a:p>
          <a:p>
            <a:pPr lvl="2"/>
            <a:r>
              <a:rPr lang="en-US">
                <a:sym typeface="Arial" charset="0"/>
              </a:rPr>
              <a:t>Third level</a:t>
            </a:r>
          </a:p>
          <a:p>
            <a:pPr lvl="3"/>
            <a:r>
              <a:rPr lang="en-US">
                <a:sym typeface="Arial" charset="0"/>
              </a:rPr>
              <a:t>Fourth level</a:t>
            </a:r>
          </a:p>
          <a:p>
            <a:pPr lvl="4"/>
            <a:r>
              <a:rPr lang="en-US">
                <a:sym typeface="Arial" charset="0"/>
              </a:rPr>
              <a:t>Fifth level</a:t>
            </a:r>
          </a:p>
        </p:txBody>
      </p:sp>
    </p:spTree>
  </p:cSld>
  <p:clrMap bg1="lt1" tx1="dk1" bg2="lt2" tx2="dk2" accent1="accent1" accent2="accent2" accent3="accent3" accent4="accent4" accent5="accent5" accent6="accent6" hlink="hlink" folHlink="folHlink"/>
  <p:sldLayoutIdLst>
    <p:sldLayoutId id="2147483654" r:id="rId1"/>
  </p:sldLayoutIdLst>
  <p:transition xmlns:p14="http://schemas.microsoft.com/office/powerpoint/2010/main"/>
  <p:txStyles>
    <p:titleStyle>
      <a:lvl1pPr algn="ctr" rtl="0" eaLnBrk="0" fontAlgn="base" hangingPunct="0">
        <a:lnSpc>
          <a:spcPct val="90000"/>
        </a:lnSpc>
        <a:spcBef>
          <a:spcPct val="0"/>
        </a:spcBef>
        <a:spcAft>
          <a:spcPct val="0"/>
        </a:spcAft>
        <a:defRPr sz="10600" b="1">
          <a:solidFill>
            <a:schemeClr val="tx1"/>
          </a:solidFill>
          <a:latin typeface="+mj-lt"/>
          <a:ea typeface="+mj-ea"/>
          <a:cs typeface="+mj-cs"/>
          <a:sym typeface="Arial" charset="0"/>
        </a:defRPr>
      </a:lvl1pPr>
      <a:lvl2pPr algn="ctr" rtl="0" eaLnBrk="0" fontAlgn="base" hangingPunct="0">
        <a:lnSpc>
          <a:spcPct val="90000"/>
        </a:lnSpc>
        <a:spcBef>
          <a:spcPct val="0"/>
        </a:spcBef>
        <a:spcAft>
          <a:spcPct val="0"/>
        </a:spcAft>
        <a:defRPr sz="10600" b="1">
          <a:solidFill>
            <a:schemeClr val="tx1"/>
          </a:solidFill>
          <a:latin typeface="Arial" charset="0"/>
          <a:ea typeface="ヒラギノ角ゴ ProN W6" charset="0"/>
          <a:cs typeface="ヒラギノ角ゴ ProN W6" charset="0"/>
          <a:sym typeface="Arial" charset="0"/>
        </a:defRPr>
      </a:lvl2pPr>
      <a:lvl3pPr algn="ctr" rtl="0" eaLnBrk="0" fontAlgn="base" hangingPunct="0">
        <a:lnSpc>
          <a:spcPct val="90000"/>
        </a:lnSpc>
        <a:spcBef>
          <a:spcPct val="0"/>
        </a:spcBef>
        <a:spcAft>
          <a:spcPct val="0"/>
        </a:spcAft>
        <a:defRPr sz="10600" b="1">
          <a:solidFill>
            <a:schemeClr val="tx1"/>
          </a:solidFill>
          <a:latin typeface="Arial" charset="0"/>
          <a:ea typeface="ヒラギノ角ゴ ProN W6" charset="0"/>
          <a:cs typeface="ヒラギノ角ゴ ProN W6" charset="0"/>
          <a:sym typeface="Arial" charset="0"/>
        </a:defRPr>
      </a:lvl3pPr>
      <a:lvl4pPr algn="ctr" rtl="0" eaLnBrk="0" fontAlgn="base" hangingPunct="0">
        <a:lnSpc>
          <a:spcPct val="90000"/>
        </a:lnSpc>
        <a:spcBef>
          <a:spcPct val="0"/>
        </a:spcBef>
        <a:spcAft>
          <a:spcPct val="0"/>
        </a:spcAft>
        <a:defRPr sz="10600" b="1">
          <a:solidFill>
            <a:schemeClr val="tx1"/>
          </a:solidFill>
          <a:latin typeface="Arial" charset="0"/>
          <a:ea typeface="ヒラギノ角ゴ ProN W6" charset="0"/>
          <a:cs typeface="ヒラギノ角ゴ ProN W6" charset="0"/>
          <a:sym typeface="Arial" charset="0"/>
        </a:defRPr>
      </a:lvl4pPr>
      <a:lvl5pPr algn="ctr" rtl="0" eaLnBrk="0" fontAlgn="base" hangingPunct="0">
        <a:lnSpc>
          <a:spcPct val="90000"/>
        </a:lnSpc>
        <a:spcBef>
          <a:spcPct val="0"/>
        </a:spcBef>
        <a:spcAft>
          <a:spcPct val="0"/>
        </a:spcAft>
        <a:defRPr sz="10600" b="1">
          <a:solidFill>
            <a:schemeClr val="tx1"/>
          </a:solidFill>
          <a:latin typeface="Arial" charset="0"/>
          <a:ea typeface="ヒラギノ角ゴ ProN W6" charset="0"/>
          <a:cs typeface="ヒラギノ角ゴ ProN W6" charset="0"/>
          <a:sym typeface="Arial" charset="0"/>
        </a:defRPr>
      </a:lvl5pPr>
      <a:lvl6pPr marL="457200" algn="ctr" rtl="0" fontAlgn="base">
        <a:lnSpc>
          <a:spcPct val="90000"/>
        </a:lnSpc>
        <a:spcBef>
          <a:spcPct val="0"/>
        </a:spcBef>
        <a:spcAft>
          <a:spcPct val="0"/>
        </a:spcAft>
        <a:defRPr sz="10600" b="1">
          <a:solidFill>
            <a:schemeClr val="tx1"/>
          </a:solidFill>
          <a:latin typeface="Arial" charset="0"/>
          <a:ea typeface="ヒラギノ角ゴ ProN W6" charset="0"/>
          <a:cs typeface="ヒラギノ角ゴ ProN W6" charset="0"/>
          <a:sym typeface="Arial" charset="0"/>
        </a:defRPr>
      </a:lvl6pPr>
      <a:lvl7pPr marL="914400" algn="ctr" rtl="0" fontAlgn="base">
        <a:lnSpc>
          <a:spcPct val="90000"/>
        </a:lnSpc>
        <a:spcBef>
          <a:spcPct val="0"/>
        </a:spcBef>
        <a:spcAft>
          <a:spcPct val="0"/>
        </a:spcAft>
        <a:defRPr sz="10600" b="1">
          <a:solidFill>
            <a:schemeClr val="tx1"/>
          </a:solidFill>
          <a:latin typeface="Arial" charset="0"/>
          <a:ea typeface="ヒラギノ角ゴ ProN W6" charset="0"/>
          <a:cs typeface="ヒラギノ角ゴ ProN W6" charset="0"/>
          <a:sym typeface="Arial" charset="0"/>
        </a:defRPr>
      </a:lvl7pPr>
      <a:lvl8pPr marL="1371600" algn="ctr" rtl="0" fontAlgn="base">
        <a:lnSpc>
          <a:spcPct val="90000"/>
        </a:lnSpc>
        <a:spcBef>
          <a:spcPct val="0"/>
        </a:spcBef>
        <a:spcAft>
          <a:spcPct val="0"/>
        </a:spcAft>
        <a:defRPr sz="10600" b="1">
          <a:solidFill>
            <a:schemeClr val="tx1"/>
          </a:solidFill>
          <a:latin typeface="Arial" charset="0"/>
          <a:ea typeface="ヒラギノ角ゴ ProN W6" charset="0"/>
          <a:cs typeface="ヒラギノ角ゴ ProN W6" charset="0"/>
          <a:sym typeface="Arial" charset="0"/>
        </a:defRPr>
      </a:lvl8pPr>
      <a:lvl9pPr marL="1828800" algn="ctr" rtl="0" fontAlgn="base">
        <a:lnSpc>
          <a:spcPct val="90000"/>
        </a:lnSpc>
        <a:spcBef>
          <a:spcPct val="0"/>
        </a:spcBef>
        <a:spcAft>
          <a:spcPct val="0"/>
        </a:spcAft>
        <a:defRPr sz="10600" b="1">
          <a:solidFill>
            <a:schemeClr val="tx1"/>
          </a:solidFill>
          <a:latin typeface="Arial" charset="0"/>
          <a:ea typeface="ヒラギノ角ゴ ProN W6" charset="0"/>
          <a:cs typeface="ヒラギノ角ゴ ProN W6" charset="0"/>
          <a:sym typeface="Arial" charset="0"/>
        </a:defRPr>
      </a:lvl9pPr>
    </p:titleStyle>
    <p:bodyStyle>
      <a:lvl1pPr marL="342900" indent="-342900" algn="ctr" rtl="0" eaLnBrk="0" fontAlgn="base" hangingPunct="0">
        <a:spcBef>
          <a:spcPct val="0"/>
        </a:spcBef>
        <a:spcAft>
          <a:spcPct val="0"/>
        </a:spcAft>
        <a:defRPr sz="7400">
          <a:solidFill>
            <a:schemeClr val="tx1"/>
          </a:solidFill>
          <a:latin typeface="+mn-lt"/>
          <a:ea typeface="+mn-ea"/>
          <a:cs typeface="+mn-cs"/>
          <a:sym typeface="Arial" charset="0"/>
        </a:defRPr>
      </a:lvl1pPr>
      <a:lvl2pPr marL="742950" indent="-285750" algn="ctr" rtl="0" eaLnBrk="0" fontAlgn="base" hangingPunct="0">
        <a:spcBef>
          <a:spcPct val="0"/>
        </a:spcBef>
        <a:spcAft>
          <a:spcPct val="0"/>
        </a:spcAft>
        <a:defRPr sz="7400">
          <a:solidFill>
            <a:schemeClr val="tx1"/>
          </a:solidFill>
          <a:latin typeface="+mn-lt"/>
          <a:ea typeface="+mn-ea"/>
          <a:cs typeface="+mn-cs"/>
          <a:sym typeface="Arial" charset="0"/>
        </a:defRPr>
      </a:lvl2pPr>
      <a:lvl3pPr marL="1143000" indent="-228600" algn="ctr" rtl="0" eaLnBrk="0" fontAlgn="base" hangingPunct="0">
        <a:spcBef>
          <a:spcPct val="0"/>
        </a:spcBef>
        <a:spcAft>
          <a:spcPct val="0"/>
        </a:spcAft>
        <a:defRPr sz="6400">
          <a:solidFill>
            <a:schemeClr val="tx1"/>
          </a:solidFill>
          <a:latin typeface="+mn-lt"/>
          <a:ea typeface="+mn-ea"/>
          <a:cs typeface="+mn-cs"/>
          <a:sym typeface="Arial" charset="0"/>
        </a:defRPr>
      </a:lvl3pPr>
      <a:lvl4pPr marL="1600200" indent="-228600" algn="ctr" rtl="0" eaLnBrk="0" fontAlgn="base" hangingPunct="0">
        <a:spcBef>
          <a:spcPct val="0"/>
        </a:spcBef>
        <a:spcAft>
          <a:spcPct val="0"/>
        </a:spcAft>
        <a:defRPr sz="5200">
          <a:solidFill>
            <a:schemeClr val="tx1"/>
          </a:solidFill>
          <a:latin typeface="+mn-lt"/>
          <a:ea typeface="+mn-ea"/>
          <a:cs typeface="+mn-cs"/>
          <a:sym typeface="Arial" charset="0"/>
        </a:defRPr>
      </a:lvl4pPr>
      <a:lvl5pPr marL="2057400" indent="-228600" algn="ctr" rtl="0" eaLnBrk="0" fontAlgn="base" hangingPunct="0">
        <a:spcBef>
          <a:spcPct val="0"/>
        </a:spcBef>
        <a:spcAft>
          <a:spcPct val="0"/>
        </a:spcAft>
        <a:defRPr sz="5200">
          <a:solidFill>
            <a:schemeClr val="tx1"/>
          </a:solidFill>
          <a:latin typeface="+mn-lt"/>
          <a:ea typeface="+mn-ea"/>
          <a:cs typeface="+mn-cs"/>
          <a:sym typeface="Arial" charset="0"/>
        </a:defRPr>
      </a:lvl5pPr>
      <a:lvl6pPr marL="457200" algn="ctr" rtl="0" fontAlgn="base">
        <a:spcBef>
          <a:spcPct val="0"/>
        </a:spcBef>
        <a:spcAft>
          <a:spcPct val="0"/>
        </a:spcAft>
        <a:defRPr sz="5200">
          <a:solidFill>
            <a:schemeClr val="tx1"/>
          </a:solidFill>
          <a:latin typeface="+mn-lt"/>
          <a:ea typeface="+mn-ea"/>
          <a:cs typeface="+mn-cs"/>
          <a:sym typeface="Arial" charset="0"/>
        </a:defRPr>
      </a:lvl6pPr>
      <a:lvl7pPr marL="914400" algn="ctr" rtl="0" fontAlgn="base">
        <a:spcBef>
          <a:spcPct val="0"/>
        </a:spcBef>
        <a:spcAft>
          <a:spcPct val="0"/>
        </a:spcAft>
        <a:defRPr sz="5200">
          <a:solidFill>
            <a:schemeClr val="tx1"/>
          </a:solidFill>
          <a:latin typeface="+mn-lt"/>
          <a:ea typeface="+mn-ea"/>
          <a:cs typeface="+mn-cs"/>
          <a:sym typeface="Arial" charset="0"/>
        </a:defRPr>
      </a:lvl7pPr>
      <a:lvl8pPr marL="1371600" algn="ctr" rtl="0" fontAlgn="base">
        <a:spcBef>
          <a:spcPct val="0"/>
        </a:spcBef>
        <a:spcAft>
          <a:spcPct val="0"/>
        </a:spcAft>
        <a:defRPr sz="5200">
          <a:solidFill>
            <a:schemeClr val="tx1"/>
          </a:solidFill>
          <a:latin typeface="+mn-lt"/>
          <a:ea typeface="+mn-ea"/>
          <a:cs typeface="+mn-cs"/>
          <a:sym typeface="Arial" charset="0"/>
        </a:defRPr>
      </a:lvl8pPr>
      <a:lvl9pPr marL="1828800" algn="ctr" rtl="0" fontAlgn="base">
        <a:spcBef>
          <a:spcPct val="0"/>
        </a:spcBef>
        <a:spcAft>
          <a:spcPct val="0"/>
        </a:spcAft>
        <a:defRPr sz="5200">
          <a:solidFill>
            <a:schemeClr val="tx1"/>
          </a:solidFill>
          <a:latin typeface="+mn-lt"/>
          <a:ea typeface="+mn-ea"/>
          <a:cs typeface="+mn-cs"/>
          <a:sym typeface="Arial"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4097" name="Rectangle 1"/>
          <p:cNvSpPr>
            <a:spLocks noGrp="1" noChangeArrowheads="1"/>
          </p:cNvSpPr>
          <p:nvPr>
            <p:ph type="title"/>
          </p:nvPr>
        </p:nvSpPr>
        <p:spPr bwMode="auto">
          <a:xfrm>
            <a:off x="617538" y="241300"/>
            <a:ext cx="23134637" cy="20526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38100" tIns="38100" rIns="38100" bIns="38100" numCol="1" anchor="ctr" anchorCtr="0" compatLnSpc="1">
            <a:prstTxWarp prst="textNoShape">
              <a:avLst/>
            </a:prstTxWarp>
          </a:bodyPr>
          <a:lstStyle/>
          <a:p>
            <a:pPr lvl="0"/>
            <a:r>
              <a:rPr lang="en-US">
                <a:sym typeface="Arial" charset="0"/>
              </a:rPr>
              <a:t>Click to edit Master title style</a:t>
            </a:r>
          </a:p>
        </p:txBody>
      </p:sp>
      <p:sp>
        <p:nvSpPr>
          <p:cNvPr id="4098" name="Rectangle 2"/>
          <p:cNvSpPr>
            <a:spLocks noGrp="1" noChangeArrowheads="1"/>
          </p:cNvSpPr>
          <p:nvPr>
            <p:ph type="body" idx="1"/>
          </p:nvPr>
        </p:nvSpPr>
        <p:spPr bwMode="auto">
          <a:xfrm>
            <a:off x="617538" y="2289175"/>
            <a:ext cx="23134637" cy="114268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38100" tIns="38100" rIns="38100" bIns="38100" numCol="1" anchor="t" anchorCtr="0" compatLnSpc="1">
            <a:prstTxWarp prst="textNoShape">
              <a:avLst/>
            </a:prstTxWarp>
          </a:bodyPr>
          <a:lstStyle/>
          <a:p>
            <a:pPr lvl="0"/>
            <a:r>
              <a:rPr lang="en-US">
                <a:sym typeface="Arial" charset="0"/>
              </a:rPr>
              <a:t>Click to edit Master text styles</a:t>
            </a:r>
          </a:p>
          <a:p>
            <a:pPr lvl="1"/>
            <a:r>
              <a:rPr lang="en-US">
                <a:sym typeface="Arial" charset="0"/>
              </a:rPr>
              <a:t>Second level</a:t>
            </a:r>
          </a:p>
          <a:p>
            <a:pPr lvl="2"/>
            <a:r>
              <a:rPr lang="en-US">
                <a:sym typeface="Arial" charset="0"/>
              </a:rPr>
              <a:t>Third level</a:t>
            </a:r>
          </a:p>
          <a:p>
            <a:pPr lvl="3"/>
            <a:r>
              <a:rPr lang="en-US">
                <a:sym typeface="Arial" charset="0"/>
              </a:rPr>
              <a:t>Fourth level</a:t>
            </a:r>
          </a:p>
          <a:p>
            <a:pPr lvl="4"/>
            <a:r>
              <a:rPr lang="en-US">
                <a:sym typeface="Arial" charset="0"/>
              </a:rPr>
              <a:t>Fifth level</a:t>
            </a:r>
          </a:p>
        </p:txBody>
      </p:sp>
    </p:spTree>
  </p:cSld>
  <p:clrMap bg1="lt1" tx1="dk1" bg2="lt2" tx2="dk2" accent1="accent1" accent2="accent2" accent3="accent3" accent4="accent4" accent5="accent5" accent6="accent6" hlink="hlink" folHlink="folHlink"/>
  <p:sldLayoutIdLst>
    <p:sldLayoutId id="2147483655" r:id="rId1"/>
  </p:sldLayoutIdLst>
  <p:transition xmlns:p14="http://schemas.microsoft.com/office/powerpoint/2010/main"/>
  <p:txStyles>
    <p:titleStyle>
      <a:lvl1pPr algn="ctr" rtl="0" eaLnBrk="0" fontAlgn="base" hangingPunct="0">
        <a:spcBef>
          <a:spcPct val="0"/>
        </a:spcBef>
        <a:spcAft>
          <a:spcPct val="0"/>
        </a:spcAft>
        <a:defRPr sz="9600" b="1">
          <a:solidFill>
            <a:schemeClr val="tx1"/>
          </a:solidFill>
          <a:latin typeface="+mj-lt"/>
          <a:ea typeface="+mj-ea"/>
          <a:cs typeface="+mj-cs"/>
          <a:sym typeface="Arial" charset="0"/>
        </a:defRPr>
      </a:lvl1pPr>
      <a:lvl2pPr algn="ctr" rtl="0" eaLnBrk="0" fontAlgn="base" hangingPunct="0">
        <a:spcBef>
          <a:spcPct val="0"/>
        </a:spcBef>
        <a:spcAft>
          <a:spcPct val="0"/>
        </a:spcAft>
        <a:defRPr sz="9600" b="1">
          <a:solidFill>
            <a:schemeClr val="tx1"/>
          </a:solidFill>
          <a:latin typeface="Arial" charset="0"/>
          <a:ea typeface="ヒラギノ角ゴ ProN W6" charset="0"/>
          <a:cs typeface="ヒラギノ角ゴ ProN W6" charset="0"/>
          <a:sym typeface="Arial" charset="0"/>
        </a:defRPr>
      </a:lvl2pPr>
      <a:lvl3pPr algn="ctr" rtl="0" eaLnBrk="0" fontAlgn="base" hangingPunct="0">
        <a:spcBef>
          <a:spcPct val="0"/>
        </a:spcBef>
        <a:spcAft>
          <a:spcPct val="0"/>
        </a:spcAft>
        <a:defRPr sz="9600" b="1">
          <a:solidFill>
            <a:schemeClr val="tx1"/>
          </a:solidFill>
          <a:latin typeface="Arial" charset="0"/>
          <a:ea typeface="ヒラギノ角ゴ ProN W6" charset="0"/>
          <a:cs typeface="ヒラギノ角ゴ ProN W6" charset="0"/>
          <a:sym typeface="Arial" charset="0"/>
        </a:defRPr>
      </a:lvl3pPr>
      <a:lvl4pPr algn="ctr" rtl="0" eaLnBrk="0" fontAlgn="base" hangingPunct="0">
        <a:spcBef>
          <a:spcPct val="0"/>
        </a:spcBef>
        <a:spcAft>
          <a:spcPct val="0"/>
        </a:spcAft>
        <a:defRPr sz="9600" b="1">
          <a:solidFill>
            <a:schemeClr val="tx1"/>
          </a:solidFill>
          <a:latin typeface="Arial" charset="0"/>
          <a:ea typeface="ヒラギノ角ゴ ProN W6" charset="0"/>
          <a:cs typeface="ヒラギノ角ゴ ProN W6" charset="0"/>
          <a:sym typeface="Arial" charset="0"/>
        </a:defRPr>
      </a:lvl4pPr>
      <a:lvl5pPr algn="ctr" rtl="0" eaLnBrk="0" fontAlgn="base" hangingPunct="0">
        <a:spcBef>
          <a:spcPct val="0"/>
        </a:spcBef>
        <a:spcAft>
          <a:spcPct val="0"/>
        </a:spcAft>
        <a:defRPr sz="9600" b="1">
          <a:solidFill>
            <a:schemeClr val="tx1"/>
          </a:solidFill>
          <a:latin typeface="Arial" charset="0"/>
          <a:ea typeface="ヒラギノ角ゴ ProN W6" charset="0"/>
          <a:cs typeface="ヒラギノ角ゴ ProN W6" charset="0"/>
          <a:sym typeface="Arial" charset="0"/>
        </a:defRPr>
      </a:lvl5pPr>
      <a:lvl6pPr marL="457200" algn="ctr" rtl="0" fontAlgn="base">
        <a:spcBef>
          <a:spcPct val="0"/>
        </a:spcBef>
        <a:spcAft>
          <a:spcPct val="0"/>
        </a:spcAft>
        <a:defRPr sz="9600" b="1">
          <a:solidFill>
            <a:schemeClr val="tx1"/>
          </a:solidFill>
          <a:latin typeface="Arial" charset="0"/>
          <a:ea typeface="ヒラギノ角ゴ ProN W6" charset="0"/>
          <a:cs typeface="ヒラギノ角ゴ ProN W6" charset="0"/>
          <a:sym typeface="Arial" charset="0"/>
        </a:defRPr>
      </a:lvl6pPr>
      <a:lvl7pPr marL="914400" algn="ctr" rtl="0" fontAlgn="base">
        <a:spcBef>
          <a:spcPct val="0"/>
        </a:spcBef>
        <a:spcAft>
          <a:spcPct val="0"/>
        </a:spcAft>
        <a:defRPr sz="9600" b="1">
          <a:solidFill>
            <a:schemeClr val="tx1"/>
          </a:solidFill>
          <a:latin typeface="Arial" charset="0"/>
          <a:ea typeface="ヒラギノ角ゴ ProN W6" charset="0"/>
          <a:cs typeface="ヒラギノ角ゴ ProN W6" charset="0"/>
          <a:sym typeface="Arial" charset="0"/>
        </a:defRPr>
      </a:lvl7pPr>
      <a:lvl8pPr marL="1371600" algn="ctr" rtl="0" fontAlgn="base">
        <a:spcBef>
          <a:spcPct val="0"/>
        </a:spcBef>
        <a:spcAft>
          <a:spcPct val="0"/>
        </a:spcAft>
        <a:defRPr sz="9600" b="1">
          <a:solidFill>
            <a:schemeClr val="tx1"/>
          </a:solidFill>
          <a:latin typeface="Arial" charset="0"/>
          <a:ea typeface="ヒラギノ角ゴ ProN W6" charset="0"/>
          <a:cs typeface="ヒラギノ角ゴ ProN W6" charset="0"/>
          <a:sym typeface="Arial" charset="0"/>
        </a:defRPr>
      </a:lvl8pPr>
      <a:lvl9pPr marL="1828800" algn="ctr" rtl="0" fontAlgn="base">
        <a:spcBef>
          <a:spcPct val="0"/>
        </a:spcBef>
        <a:spcAft>
          <a:spcPct val="0"/>
        </a:spcAft>
        <a:defRPr sz="9600" b="1">
          <a:solidFill>
            <a:schemeClr val="tx1"/>
          </a:solidFill>
          <a:latin typeface="Arial" charset="0"/>
          <a:ea typeface="ヒラギノ角ゴ ProN W6" charset="0"/>
          <a:cs typeface="ヒラギノ角ゴ ProN W6" charset="0"/>
          <a:sym typeface="Arial" charset="0"/>
        </a:defRPr>
      </a:lvl9pPr>
    </p:titleStyle>
    <p:bodyStyle>
      <a:lvl1pPr marL="457200" indent="-457200" algn="l" rtl="0" eaLnBrk="0" fontAlgn="base" hangingPunct="0">
        <a:spcBef>
          <a:spcPts val="2100"/>
        </a:spcBef>
        <a:spcAft>
          <a:spcPct val="0"/>
        </a:spcAft>
        <a:buClr>
          <a:srgbClr val="D3002D"/>
        </a:buClr>
        <a:buSzPct val="100000"/>
        <a:buFont typeface="Wingdings" charset="0"/>
        <a:buChar char="§"/>
        <a:defRPr sz="4800">
          <a:solidFill>
            <a:schemeClr val="tx1"/>
          </a:solidFill>
          <a:latin typeface="+mn-lt"/>
          <a:ea typeface="+mn-ea"/>
          <a:cs typeface="+mn-cs"/>
          <a:sym typeface="Arial" charset="0"/>
        </a:defRPr>
      </a:lvl1pPr>
      <a:lvl2pPr marL="876300" indent="-457200" algn="l" rtl="0" eaLnBrk="0" fontAlgn="base" hangingPunct="0">
        <a:spcBef>
          <a:spcPts val="1900"/>
        </a:spcBef>
        <a:spcAft>
          <a:spcPct val="0"/>
        </a:spcAft>
        <a:buClr>
          <a:srgbClr val="D3002D"/>
        </a:buClr>
        <a:buSzPct val="100000"/>
        <a:buFont typeface="Arial" charset="0"/>
        <a:buChar char="-"/>
        <a:defRPr sz="4800">
          <a:solidFill>
            <a:schemeClr val="tx1"/>
          </a:solidFill>
          <a:latin typeface="+mn-lt"/>
          <a:ea typeface="+mn-ea"/>
          <a:cs typeface="+mn-cs"/>
          <a:sym typeface="Arial" charset="0"/>
        </a:defRPr>
      </a:lvl2pPr>
      <a:lvl3pPr marL="1333500" indent="-457200" algn="l" rtl="0" eaLnBrk="0" fontAlgn="base" hangingPunct="0">
        <a:spcBef>
          <a:spcPts val="1600"/>
        </a:spcBef>
        <a:spcAft>
          <a:spcPct val="0"/>
        </a:spcAft>
        <a:buClr>
          <a:srgbClr val="D3002D"/>
        </a:buClr>
        <a:buSzPct val="100000"/>
        <a:buFont typeface="Arial" charset="0"/>
        <a:buChar char="-"/>
        <a:defRPr sz="4800">
          <a:solidFill>
            <a:schemeClr val="tx1"/>
          </a:solidFill>
          <a:latin typeface="+mn-lt"/>
          <a:ea typeface="+mn-ea"/>
          <a:cs typeface="+mn-cs"/>
          <a:sym typeface="Arial" charset="0"/>
        </a:defRPr>
      </a:lvl3pPr>
      <a:lvl4pPr marL="1790700" indent="-457200" algn="l" rtl="0" eaLnBrk="0" fontAlgn="base" hangingPunct="0">
        <a:spcBef>
          <a:spcPts val="1300"/>
        </a:spcBef>
        <a:spcAft>
          <a:spcPct val="0"/>
        </a:spcAft>
        <a:buClr>
          <a:srgbClr val="D3002D"/>
        </a:buClr>
        <a:buSzPct val="100000"/>
        <a:buFont typeface="Arial" charset="0"/>
        <a:buChar char="-"/>
        <a:defRPr sz="4800">
          <a:solidFill>
            <a:schemeClr val="tx1"/>
          </a:solidFill>
          <a:latin typeface="+mn-lt"/>
          <a:ea typeface="+mn-ea"/>
          <a:cs typeface="+mn-cs"/>
          <a:sym typeface="Arial" charset="0"/>
        </a:defRPr>
      </a:lvl4pPr>
      <a:lvl5pPr marL="2247900" indent="-457200" algn="l" rtl="0" eaLnBrk="0" fontAlgn="base" hangingPunct="0">
        <a:spcBef>
          <a:spcPts val="1300"/>
        </a:spcBef>
        <a:spcAft>
          <a:spcPct val="0"/>
        </a:spcAft>
        <a:buClr>
          <a:srgbClr val="D3002D"/>
        </a:buClr>
        <a:buSzPct val="100000"/>
        <a:buFont typeface="Arial" charset="0"/>
        <a:buChar char="-"/>
        <a:defRPr sz="4800">
          <a:solidFill>
            <a:schemeClr val="tx1"/>
          </a:solidFill>
          <a:latin typeface="+mn-lt"/>
          <a:ea typeface="+mn-ea"/>
          <a:cs typeface="+mn-cs"/>
          <a:sym typeface="Arial" charset="0"/>
        </a:defRPr>
      </a:lvl5pPr>
      <a:lvl6pPr marL="2705100" indent="-457200" algn="l" rtl="0" fontAlgn="base">
        <a:spcBef>
          <a:spcPts val="1300"/>
        </a:spcBef>
        <a:spcAft>
          <a:spcPct val="0"/>
        </a:spcAft>
        <a:buClr>
          <a:srgbClr val="D3002D"/>
        </a:buClr>
        <a:buSzPct val="100000"/>
        <a:buFont typeface="Arial" charset="0"/>
        <a:buChar char="-"/>
        <a:defRPr sz="4800">
          <a:solidFill>
            <a:schemeClr val="tx1"/>
          </a:solidFill>
          <a:latin typeface="+mn-lt"/>
          <a:ea typeface="+mn-ea"/>
          <a:cs typeface="+mn-cs"/>
          <a:sym typeface="Arial" charset="0"/>
        </a:defRPr>
      </a:lvl6pPr>
      <a:lvl7pPr marL="3162300" indent="-457200" algn="l" rtl="0" fontAlgn="base">
        <a:spcBef>
          <a:spcPts val="1300"/>
        </a:spcBef>
        <a:spcAft>
          <a:spcPct val="0"/>
        </a:spcAft>
        <a:buClr>
          <a:srgbClr val="D3002D"/>
        </a:buClr>
        <a:buSzPct val="100000"/>
        <a:buFont typeface="Arial" charset="0"/>
        <a:buChar char="-"/>
        <a:defRPr sz="4800">
          <a:solidFill>
            <a:schemeClr val="tx1"/>
          </a:solidFill>
          <a:latin typeface="+mn-lt"/>
          <a:ea typeface="+mn-ea"/>
          <a:cs typeface="+mn-cs"/>
          <a:sym typeface="Arial" charset="0"/>
        </a:defRPr>
      </a:lvl7pPr>
      <a:lvl8pPr marL="3619500" indent="-457200" algn="l" rtl="0" fontAlgn="base">
        <a:spcBef>
          <a:spcPts val="1300"/>
        </a:spcBef>
        <a:spcAft>
          <a:spcPct val="0"/>
        </a:spcAft>
        <a:buClr>
          <a:srgbClr val="D3002D"/>
        </a:buClr>
        <a:buSzPct val="100000"/>
        <a:buFont typeface="Arial" charset="0"/>
        <a:buChar char="-"/>
        <a:defRPr sz="4800">
          <a:solidFill>
            <a:schemeClr val="tx1"/>
          </a:solidFill>
          <a:latin typeface="+mn-lt"/>
          <a:ea typeface="+mn-ea"/>
          <a:cs typeface="+mn-cs"/>
          <a:sym typeface="Arial" charset="0"/>
        </a:defRPr>
      </a:lvl8pPr>
      <a:lvl9pPr marL="4076700" indent="-457200" algn="l" rtl="0" fontAlgn="base">
        <a:spcBef>
          <a:spcPts val="1300"/>
        </a:spcBef>
        <a:spcAft>
          <a:spcPct val="0"/>
        </a:spcAft>
        <a:buClr>
          <a:srgbClr val="D3002D"/>
        </a:buClr>
        <a:buSzPct val="100000"/>
        <a:buFont typeface="Arial" charset="0"/>
        <a:buChar char="-"/>
        <a:defRPr sz="4800">
          <a:solidFill>
            <a:schemeClr val="tx1"/>
          </a:solidFill>
          <a:latin typeface="+mn-lt"/>
          <a:ea typeface="+mn-ea"/>
          <a:cs typeface="+mn-cs"/>
          <a:sym typeface="Arial"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3.xml"/><Relationship Id="rId3" Type="http://schemas.openxmlformats.org/officeDocument/2006/relationships/image" Target="../media/image5.jpe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6.xml"/><Relationship Id="rId3" Type="http://schemas.openxmlformats.org/officeDocument/2006/relationships/image" Target="../media/image6.pn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 Id="rId3" Type="http://schemas.openxmlformats.org/officeDocument/2006/relationships/image" Target="../media/image4.jp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4.xml"/><Relationship Id="rId3" Type="http://schemas.openxmlformats.org/officeDocument/2006/relationships/image" Target="../media/image7.jp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3" name="Rectangle 1"/>
          <p:cNvSpPr>
            <a:spLocks noGrp="1" noChangeArrowheads="1"/>
          </p:cNvSpPr>
          <p:nvPr>
            <p:ph type="title"/>
          </p:nvPr>
        </p:nvSpPr>
        <p:spPr>
          <a:xfrm>
            <a:off x="7785100" y="0"/>
            <a:ext cx="16065500" cy="7200900"/>
          </a:xfrm>
        </p:spPr>
        <p:txBody>
          <a:bodyPr/>
          <a:lstStyle/>
          <a:p>
            <a:pPr algn="l" eaLnBrk="1" hangingPunct="1">
              <a:defRPr/>
            </a:pPr>
            <a:r>
              <a:rPr lang="en-US" sz="8800" dirty="0"/>
              <a:t>One Billion Objects in 2GB: Big Data Analytics on Small Clusters with Doradus OLAP</a:t>
            </a:r>
          </a:p>
        </p:txBody>
      </p:sp>
      <p:sp>
        <p:nvSpPr>
          <p:cNvPr id="8194" name="Rectangle 2"/>
          <p:cNvSpPr>
            <a:spLocks noGrp="1" noChangeArrowheads="1"/>
          </p:cNvSpPr>
          <p:nvPr>
            <p:ph idx="1"/>
          </p:nvPr>
        </p:nvSpPr>
        <p:spPr/>
        <p:txBody>
          <a:bodyPr/>
          <a:lstStyle/>
          <a:p>
            <a:pPr marL="914400" indent="-914400" algn="l" eaLnBrk="1" hangingPunct="1">
              <a:defRPr/>
            </a:pPr>
            <a:r>
              <a:rPr lang="en-US" dirty="0" smtClean="0"/>
              <a:t>Randy Guck</a:t>
            </a:r>
          </a:p>
          <a:p>
            <a:pPr marL="914400" indent="-914400" algn="l" eaLnBrk="1" hangingPunct="1">
              <a:defRPr/>
            </a:pPr>
            <a:r>
              <a:rPr lang="en-US" dirty="0"/>
              <a:t>Principal Engineer</a:t>
            </a:r>
          </a:p>
          <a:p>
            <a:pPr marL="914400" indent="-914400" algn="l" eaLnBrk="1" hangingPunct="1">
              <a:defRPr/>
            </a:pPr>
            <a:r>
              <a:rPr lang="en-US" dirty="0" smtClean="0"/>
              <a:t>Dell Software Group</a:t>
            </a:r>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OLAP Data Loading</a:t>
            </a:r>
          </a:p>
        </p:txBody>
      </p:sp>
      <p:grpSp>
        <p:nvGrpSpPr>
          <p:cNvPr id="5" name="Group 4"/>
          <p:cNvGrpSpPr/>
          <p:nvPr/>
        </p:nvGrpSpPr>
        <p:grpSpPr>
          <a:xfrm>
            <a:off x="1905000" y="4191000"/>
            <a:ext cx="2286000" cy="1371600"/>
            <a:chOff x="267830" y="2521376"/>
            <a:chExt cx="1251247" cy="485344"/>
          </a:xfrm>
          <a:solidFill>
            <a:srgbClr val="3366FF"/>
          </a:solidFill>
        </p:grpSpPr>
        <p:sp>
          <p:nvSpPr>
            <p:cNvPr id="6" name="Rounded Rectangle 5"/>
            <p:cNvSpPr/>
            <p:nvPr/>
          </p:nvSpPr>
          <p:spPr>
            <a:xfrm>
              <a:off x="267830" y="2643840"/>
              <a:ext cx="1088598" cy="362880"/>
            </a:xfrm>
            <a:prstGeom prst="roundRect">
              <a:avLst/>
            </a:prstGeom>
            <a:grpFill/>
          </p:spPr>
          <p:style>
            <a:lnRef idx="2">
              <a:schemeClr val="accent1">
                <a:shade val="50000"/>
              </a:schemeClr>
            </a:lnRef>
            <a:fillRef idx="1">
              <a:schemeClr val="accent1"/>
            </a:fillRef>
            <a:effectRef idx="0">
              <a:schemeClr val="accent1"/>
            </a:effectRef>
            <a:fontRef idx="minor">
              <a:schemeClr val="lt1"/>
            </a:fontRef>
          </p:style>
          <p:txBody>
            <a:bodyPr wrap="none" lIns="0" tIns="137160" rIns="0" bIns="137160" rtlCol="0" anchor="ctr">
              <a:noAutofit/>
            </a:bodyPr>
            <a:lstStyle/>
            <a:p>
              <a:pPr algn="ctr">
                <a:lnSpc>
                  <a:spcPct val="90000"/>
                </a:lnSpc>
                <a:spcBef>
                  <a:spcPts val="600"/>
                </a:spcBef>
                <a:spcAft>
                  <a:spcPts val="0"/>
                </a:spcAft>
              </a:pPr>
              <a:r>
                <a:rPr lang="en-US" sz="2800" dirty="0" smtClean="0">
                  <a:solidFill>
                    <a:schemeClr val="tx2"/>
                  </a:solidFill>
                  <a:latin typeface="Gill Sans"/>
                  <a:cs typeface="Gill Sans"/>
                </a:rPr>
                <a:t>Events</a:t>
              </a:r>
            </a:p>
          </p:txBody>
        </p:sp>
        <p:sp>
          <p:nvSpPr>
            <p:cNvPr id="7" name="Rounded Rectangle 6"/>
            <p:cNvSpPr/>
            <p:nvPr/>
          </p:nvSpPr>
          <p:spPr>
            <a:xfrm>
              <a:off x="349155" y="2582608"/>
              <a:ext cx="1088598" cy="362880"/>
            </a:xfrm>
            <a:prstGeom prst="roundRect">
              <a:avLst/>
            </a:prstGeom>
            <a:grpFill/>
          </p:spPr>
          <p:style>
            <a:lnRef idx="2">
              <a:schemeClr val="accent1">
                <a:shade val="50000"/>
              </a:schemeClr>
            </a:lnRef>
            <a:fillRef idx="1">
              <a:schemeClr val="accent1"/>
            </a:fillRef>
            <a:effectRef idx="0">
              <a:schemeClr val="accent1"/>
            </a:effectRef>
            <a:fontRef idx="minor">
              <a:schemeClr val="lt1"/>
            </a:fontRef>
          </p:style>
          <p:txBody>
            <a:bodyPr wrap="none" lIns="0" tIns="137160" rIns="0" bIns="137160" rtlCol="0" anchor="ctr">
              <a:noAutofit/>
            </a:bodyPr>
            <a:lstStyle/>
            <a:p>
              <a:pPr algn="ctr">
                <a:lnSpc>
                  <a:spcPct val="90000"/>
                </a:lnSpc>
                <a:spcBef>
                  <a:spcPts val="600"/>
                </a:spcBef>
                <a:spcAft>
                  <a:spcPts val="0"/>
                </a:spcAft>
              </a:pPr>
              <a:r>
                <a:rPr lang="en-US" sz="2800" dirty="0" smtClean="0">
                  <a:solidFill>
                    <a:schemeClr val="tx2"/>
                  </a:solidFill>
                  <a:latin typeface="Gill Sans"/>
                  <a:cs typeface="Gill Sans"/>
                </a:rPr>
                <a:t>Events</a:t>
              </a:r>
            </a:p>
          </p:txBody>
        </p:sp>
        <p:sp>
          <p:nvSpPr>
            <p:cNvPr id="8" name="Rounded Rectangle 7"/>
            <p:cNvSpPr/>
            <p:nvPr/>
          </p:nvSpPr>
          <p:spPr>
            <a:xfrm>
              <a:off x="430479" y="2521376"/>
              <a:ext cx="1088598" cy="362880"/>
            </a:xfrm>
            <a:prstGeom prst="roundRect">
              <a:avLst/>
            </a:prstGeom>
            <a:grpFill/>
          </p:spPr>
          <p:style>
            <a:lnRef idx="2">
              <a:schemeClr val="accent1">
                <a:shade val="50000"/>
              </a:schemeClr>
            </a:lnRef>
            <a:fillRef idx="1">
              <a:schemeClr val="accent1"/>
            </a:fillRef>
            <a:effectRef idx="0">
              <a:schemeClr val="accent1"/>
            </a:effectRef>
            <a:fontRef idx="minor">
              <a:schemeClr val="lt1"/>
            </a:fontRef>
          </p:style>
          <p:txBody>
            <a:bodyPr wrap="none" lIns="0" tIns="137160" rIns="0" bIns="137160" rtlCol="0" anchor="ctr">
              <a:noAutofit/>
            </a:bodyPr>
            <a:lstStyle/>
            <a:p>
              <a:pPr algn="ctr">
                <a:lnSpc>
                  <a:spcPct val="90000"/>
                </a:lnSpc>
                <a:spcBef>
                  <a:spcPts val="600"/>
                </a:spcBef>
                <a:spcAft>
                  <a:spcPts val="0"/>
                </a:spcAft>
              </a:pPr>
              <a:r>
                <a:rPr lang="en-US" sz="2800" dirty="0" smtClean="0">
                  <a:solidFill>
                    <a:schemeClr val="tx2"/>
                  </a:solidFill>
                  <a:latin typeface="Gill Sans"/>
                  <a:cs typeface="Gill Sans"/>
                </a:rPr>
                <a:t>Events</a:t>
              </a:r>
            </a:p>
          </p:txBody>
        </p:sp>
      </p:grpSp>
      <p:grpSp>
        <p:nvGrpSpPr>
          <p:cNvPr id="9" name="Group 8"/>
          <p:cNvGrpSpPr/>
          <p:nvPr/>
        </p:nvGrpSpPr>
        <p:grpSpPr>
          <a:xfrm>
            <a:off x="1905000" y="5858019"/>
            <a:ext cx="2286000" cy="1371600"/>
            <a:chOff x="267830" y="2521376"/>
            <a:chExt cx="1251247" cy="485344"/>
          </a:xfrm>
          <a:solidFill>
            <a:srgbClr val="3366FF"/>
          </a:solidFill>
        </p:grpSpPr>
        <p:sp>
          <p:nvSpPr>
            <p:cNvPr id="10" name="Rounded Rectangle 9"/>
            <p:cNvSpPr/>
            <p:nvPr/>
          </p:nvSpPr>
          <p:spPr>
            <a:xfrm>
              <a:off x="267830" y="2643840"/>
              <a:ext cx="1088598" cy="362880"/>
            </a:xfrm>
            <a:prstGeom prst="roundRect">
              <a:avLst/>
            </a:prstGeom>
            <a:grpFill/>
          </p:spPr>
          <p:style>
            <a:lnRef idx="2">
              <a:schemeClr val="accent1">
                <a:shade val="50000"/>
              </a:schemeClr>
            </a:lnRef>
            <a:fillRef idx="1">
              <a:schemeClr val="accent1"/>
            </a:fillRef>
            <a:effectRef idx="0">
              <a:schemeClr val="accent1"/>
            </a:effectRef>
            <a:fontRef idx="minor">
              <a:schemeClr val="lt1"/>
            </a:fontRef>
          </p:style>
          <p:txBody>
            <a:bodyPr wrap="none" lIns="0" tIns="137160" rIns="0" bIns="137160" rtlCol="0" anchor="ctr">
              <a:noAutofit/>
            </a:bodyPr>
            <a:lstStyle/>
            <a:p>
              <a:pPr algn="ctr">
                <a:lnSpc>
                  <a:spcPct val="90000"/>
                </a:lnSpc>
                <a:spcBef>
                  <a:spcPts val="600"/>
                </a:spcBef>
                <a:spcAft>
                  <a:spcPts val="0"/>
                </a:spcAft>
              </a:pPr>
              <a:r>
                <a:rPr lang="en-US" sz="2800" dirty="0" smtClean="0">
                  <a:solidFill>
                    <a:schemeClr val="tx2"/>
                  </a:solidFill>
                  <a:latin typeface="Gill Sans"/>
                  <a:cs typeface="Gill Sans"/>
                </a:rPr>
                <a:t>Events</a:t>
              </a:r>
            </a:p>
          </p:txBody>
        </p:sp>
        <p:sp>
          <p:nvSpPr>
            <p:cNvPr id="11" name="Rounded Rectangle 10"/>
            <p:cNvSpPr/>
            <p:nvPr/>
          </p:nvSpPr>
          <p:spPr>
            <a:xfrm>
              <a:off x="349155" y="2582608"/>
              <a:ext cx="1088598" cy="362880"/>
            </a:xfrm>
            <a:prstGeom prst="roundRect">
              <a:avLst/>
            </a:prstGeom>
            <a:grpFill/>
          </p:spPr>
          <p:style>
            <a:lnRef idx="2">
              <a:schemeClr val="accent1">
                <a:shade val="50000"/>
              </a:schemeClr>
            </a:lnRef>
            <a:fillRef idx="1">
              <a:schemeClr val="accent1"/>
            </a:fillRef>
            <a:effectRef idx="0">
              <a:schemeClr val="accent1"/>
            </a:effectRef>
            <a:fontRef idx="minor">
              <a:schemeClr val="lt1"/>
            </a:fontRef>
          </p:style>
          <p:txBody>
            <a:bodyPr wrap="none" lIns="0" tIns="137160" rIns="0" bIns="137160" rtlCol="0" anchor="ctr">
              <a:noAutofit/>
            </a:bodyPr>
            <a:lstStyle/>
            <a:p>
              <a:pPr algn="ctr">
                <a:lnSpc>
                  <a:spcPct val="90000"/>
                </a:lnSpc>
                <a:spcBef>
                  <a:spcPts val="600"/>
                </a:spcBef>
                <a:spcAft>
                  <a:spcPts val="0"/>
                </a:spcAft>
              </a:pPr>
              <a:r>
                <a:rPr lang="en-US" sz="2800" dirty="0" smtClean="0">
                  <a:solidFill>
                    <a:schemeClr val="tx2"/>
                  </a:solidFill>
                  <a:latin typeface="Gill Sans"/>
                  <a:cs typeface="Gill Sans"/>
                </a:rPr>
                <a:t>Events</a:t>
              </a:r>
            </a:p>
          </p:txBody>
        </p:sp>
        <p:sp>
          <p:nvSpPr>
            <p:cNvPr id="12" name="Rounded Rectangle 11"/>
            <p:cNvSpPr/>
            <p:nvPr/>
          </p:nvSpPr>
          <p:spPr>
            <a:xfrm>
              <a:off x="430479" y="2521376"/>
              <a:ext cx="1088598" cy="362880"/>
            </a:xfrm>
            <a:prstGeom prst="roundRect">
              <a:avLst/>
            </a:prstGeom>
            <a:grpFill/>
          </p:spPr>
          <p:style>
            <a:lnRef idx="2">
              <a:schemeClr val="accent1">
                <a:shade val="50000"/>
              </a:schemeClr>
            </a:lnRef>
            <a:fillRef idx="1">
              <a:schemeClr val="accent1"/>
            </a:fillRef>
            <a:effectRef idx="0">
              <a:schemeClr val="accent1"/>
            </a:effectRef>
            <a:fontRef idx="minor">
              <a:schemeClr val="lt1"/>
            </a:fontRef>
          </p:style>
          <p:txBody>
            <a:bodyPr wrap="none" lIns="0" tIns="137160" rIns="0" bIns="137160" rtlCol="0" anchor="ctr">
              <a:noAutofit/>
            </a:bodyPr>
            <a:lstStyle/>
            <a:p>
              <a:pPr algn="ctr">
                <a:lnSpc>
                  <a:spcPct val="90000"/>
                </a:lnSpc>
                <a:spcBef>
                  <a:spcPts val="600"/>
                </a:spcBef>
                <a:spcAft>
                  <a:spcPts val="0"/>
                </a:spcAft>
              </a:pPr>
              <a:r>
                <a:rPr lang="en-US" sz="2800" dirty="0" smtClean="0">
                  <a:solidFill>
                    <a:schemeClr val="tx2"/>
                  </a:solidFill>
                  <a:latin typeface="Gill Sans"/>
                  <a:cs typeface="Gill Sans"/>
                </a:rPr>
                <a:t>People</a:t>
              </a:r>
            </a:p>
          </p:txBody>
        </p:sp>
      </p:grpSp>
      <p:grpSp>
        <p:nvGrpSpPr>
          <p:cNvPr id="13" name="Group 12"/>
          <p:cNvGrpSpPr/>
          <p:nvPr/>
        </p:nvGrpSpPr>
        <p:grpSpPr>
          <a:xfrm>
            <a:off x="1905000" y="7525038"/>
            <a:ext cx="2286000" cy="1371600"/>
            <a:chOff x="267830" y="2521376"/>
            <a:chExt cx="1251247" cy="485344"/>
          </a:xfrm>
          <a:solidFill>
            <a:srgbClr val="3366FF"/>
          </a:solidFill>
        </p:grpSpPr>
        <p:sp>
          <p:nvSpPr>
            <p:cNvPr id="14" name="Rounded Rectangle 13"/>
            <p:cNvSpPr/>
            <p:nvPr/>
          </p:nvSpPr>
          <p:spPr>
            <a:xfrm>
              <a:off x="267830" y="2643840"/>
              <a:ext cx="1088598" cy="362880"/>
            </a:xfrm>
            <a:prstGeom prst="roundRect">
              <a:avLst/>
            </a:prstGeom>
            <a:grpFill/>
          </p:spPr>
          <p:style>
            <a:lnRef idx="2">
              <a:schemeClr val="accent1">
                <a:shade val="50000"/>
              </a:schemeClr>
            </a:lnRef>
            <a:fillRef idx="1">
              <a:schemeClr val="accent1"/>
            </a:fillRef>
            <a:effectRef idx="0">
              <a:schemeClr val="accent1"/>
            </a:effectRef>
            <a:fontRef idx="minor">
              <a:schemeClr val="lt1"/>
            </a:fontRef>
          </p:style>
          <p:txBody>
            <a:bodyPr wrap="none" lIns="0" tIns="137160" rIns="0" bIns="137160" rtlCol="0" anchor="ctr">
              <a:noAutofit/>
            </a:bodyPr>
            <a:lstStyle/>
            <a:p>
              <a:pPr algn="ctr">
                <a:lnSpc>
                  <a:spcPct val="90000"/>
                </a:lnSpc>
                <a:spcBef>
                  <a:spcPts val="600"/>
                </a:spcBef>
                <a:spcAft>
                  <a:spcPts val="0"/>
                </a:spcAft>
              </a:pPr>
              <a:r>
                <a:rPr lang="en-US" sz="2800" dirty="0" smtClean="0">
                  <a:solidFill>
                    <a:schemeClr val="tx2"/>
                  </a:solidFill>
                  <a:latin typeface="Gill Sans"/>
                  <a:cs typeface="Gill Sans"/>
                </a:rPr>
                <a:t>Events</a:t>
              </a:r>
            </a:p>
          </p:txBody>
        </p:sp>
        <p:sp>
          <p:nvSpPr>
            <p:cNvPr id="15" name="Rounded Rectangle 14"/>
            <p:cNvSpPr/>
            <p:nvPr/>
          </p:nvSpPr>
          <p:spPr>
            <a:xfrm>
              <a:off x="349155" y="2582608"/>
              <a:ext cx="1088598" cy="362880"/>
            </a:xfrm>
            <a:prstGeom prst="roundRect">
              <a:avLst/>
            </a:prstGeom>
            <a:grpFill/>
          </p:spPr>
          <p:style>
            <a:lnRef idx="2">
              <a:schemeClr val="accent1">
                <a:shade val="50000"/>
              </a:schemeClr>
            </a:lnRef>
            <a:fillRef idx="1">
              <a:schemeClr val="accent1"/>
            </a:fillRef>
            <a:effectRef idx="0">
              <a:schemeClr val="accent1"/>
            </a:effectRef>
            <a:fontRef idx="minor">
              <a:schemeClr val="lt1"/>
            </a:fontRef>
          </p:style>
          <p:txBody>
            <a:bodyPr wrap="none" lIns="0" tIns="137160" rIns="0" bIns="137160" rtlCol="0" anchor="ctr">
              <a:noAutofit/>
            </a:bodyPr>
            <a:lstStyle/>
            <a:p>
              <a:pPr algn="ctr">
                <a:lnSpc>
                  <a:spcPct val="90000"/>
                </a:lnSpc>
                <a:spcBef>
                  <a:spcPts val="600"/>
                </a:spcBef>
                <a:spcAft>
                  <a:spcPts val="0"/>
                </a:spcAft>
              </a:pPr>
              <a:r>
                <a:rPr lang="en-US" sz="2800" dirty="0" smtClean="0">
                  <a:solidFill>
                    <a:schemeClr val="tx2"/>
                  </a:solidFill>
                  <a:latin typeface="Gill Sans"/>
                  <a:cs typeface="Gill Sans"/>
                </a:rPr>
                <a:t>Events</a:t>
              </a:r>
            </a:p>
          </p:txBody>
        </p:sp>
        <p:sp>
          <p:nvSpPr>
            <p:cNvPr id="16" name="Rounded Rectangle 15"/>
            <p:cNvSpPr/>
            <p:nvPr/>
          </p:nvSpPr>
          <p:spPr>
            <a:xfrm>
              <a:off x="430479" y="2521376"/>
              <a:ext cx="1088598" cy="362880"/>
            </a:xfrm>
            <a:prstGeom prst="roundRect">
              <a:avLst/>
            </a:prstGeom>
            <a:grpFill/>
          </p:spPr>
          <p:style>
            <a:lnRef idx="2">
              <a:schemeClr val="accent1">
                <a:shade val="50000"/>
              </a:schemeClr>
            </a:lnRef>
            <a:fillRef idx="1">
              <a:schemeClr val="accent1"/>
            </a:fillRef>
            <a:effectRef idx="0">
              <a:schemeClr val="accent1"/>
            </a:effectRef>
            <a:fontRef idx="minor">
              <a:schemeClr val="lt1"/>
            </a:fontRef>
          </p:style>
          <p:txBody>
            <a:bodyPr wrap="none" lIns="0" tIns="137160" rIns="0" bIns="137160" rtlCol="0" anchor="ctr">
              <a:noAutofit/>
            </a:bodyPr>
            <a:lstStyle/>
            <a:p>
              <a:pPr algn="ctr">
                <a:lnSpc>
                  <a:spcPct val="90000"/>
                </a:lnSpc>
                <a:spcBef>
                  <a:spcPts val="600"/>
                </a:spcBef>
                <a:spcAft>
                  <a:spcPts val="0"/>
                </a:spcAft>
              </a:pPr>
              <a:r>
                <a:rPr lang="en-US" sz="2800" dirty="0" smtClean="0">
                  <a:solidFill>
                    <a:schemeClr val="tx2"/>
                  </a:solidFill>
                  <a:latin typeface="Gill Sans"/>
                  <a:cs typeface="Gill Sans"/>
                </a:rPr>
                <a:t>Computers</a:t>
              </a:r>
            </a:p>
          </p:txBody>
        </p:sp>
      </p:grpSp>
      <p:grpSp>
        <p:nvGrpSpPr>
          <p:cNvPr id="17" name="Group 16"/>
          <p:cNvGrpSpPr/>
          <p:nvPr/>
        </p:nvGrpSpPr>
        <p:grpSpPr>
          <a:xfrm>
            <a:off x="1905000" y="9192056"/>
            <a:ext cx="2286000" cy="1371600"/>
            <a:chOff x="267830" y="2521376"/>
            <a:chExt cx="1251247" cy="485344"/>
          </a:xfrm>
          <a:solidFill>
            <a:srgbClr val="3366FF"/>
          </a:solidFill>
        </p:grpSpPr>
        <p:sp>
          <p:nvSpPr>
            <p:cNvPr id="18" name="Rounded Rectangle 17"/>
            <p:cNvSpPr/>
            <p:nvPr/>
          </p:nvSpPr>
          <p:spPr>
            <a:xfrm>
              <a:off x="267830" y="2643840"/>
              <a:ext cx="1088598" cy="362880"/>
            </a:xfrm>
            <a:prstGeom prst="roundRect">
              <a:avLst/>
            </a:prstGeom>
            <a:grpFill/>
          </p:spPr>
          <p:style>
            <a:lnRef idx="2">
              <a:schemeClr val="accent1">
                <a:shade val="50000"/>
              </a:schemeClr>
            </a:lnRef>
            <a:fillRef idx="1">
              <a:schemeClr val="accent1"/>
            </a:fillRef>
            <a:effectRef idx="0">
              <a:schemeClr val="accent1"/>
            </a:effectRef>
            <a:fontRef idx="minor">
              <a:schemeClr val="lt1"/>
            </a:fontRef>
          </p:style>
          <p:txBody>
            <a:bodyPr wrap="none" lIns="0" tIns="137160" rIns="0" bIns="137160" rtlCol="0" anchor="ctr">
              <a:noAutofit/>
            </a:bodyPr>
            <a:lstStyle/>
            <a:p>
              <a:pPr algn="ctr">
                <a:lnSpc>
                  <a:spcPct val="90000"/>
                </a:lnSpc>
                <a:spcBef>
                  <a:spcPts val="600"/>
                </a:spcBef>
                <a:spcAft>
                  <a:spcPts val="0"/>
                </a:spcAft>
              </a:pPr>
              <a:r>
                <a:rPr lang="en-US" sz="2800" dirty="0" smtClean="0">
                  <a:solidFill>
                    <a:schemeClr val="tx2"/>
                  </a:solidFill>
                  <a:latin typeface="Gill Sans"/>
                  <a:cs typeface="Gill Sans"/>
                </a:rPr>
                <a:t>Events</a:t>
              </a:r>
            </a:p>
          </p:txBody>
        </p:sp>
        <p:sp>
          <p:nvSpPr>
            <p:cNvPr id="19" name="Rounded Rectangle 18"/>
            <p:cNvSpPr/>
            <p:nvPr/>
          </p:nvSpPr>
          <p:spPr>
            <a:xfrm>
              <a:off x="349155" y="2582608"/>
              <a:ext cx="1088598" cy="362880"/>
            </a:xfrm>
            <a:prstGeom prst="roundRect">
              <a:avLst/>
            </a:prstGeom>
            <a:grpFill/>
          </p:spPr>
          <p:style>
            <a:lnRef idx="2">
              <a:schemeClr val="accent1">
                <a:shade val="50000"/>
              </a:schemeClr>
            </a:lnRef>
            <a:fillRef idx="1">
              <a:schemeClr val="accent1"/>
            </a:fillRef>
            <a:effectRef idx="0">
              <a:schemeClr val="accent1"/>
            </a:effectRef>
            <a:fontRef idx="minor">
              <a:schemeClr val="lt1"/>
            </a:fontRef>
          </p:style>
          <p:txBody>
            <a:bodyPr wrap="none" lIns="0" tIns="137160" rIns="0" bIns="137160" rtlCol="0" anchor="ctr">
              <a:noAutofit/>
            </a:bodyPr>
            <a:lstStyle/>
            <a:p>
              <a:pPr algn="ctr">
                <a:lnSpc>
                  <a:spcPct val="90000"/>
                </a:lnSpc>
                <a:spcBef>
                  <a:spcPts val="600"/>
                </a:spcBef>
                <a:spcAft>
                  <a:spcPts val="0"/>
                </a:spcAft>
              </a:pPr>
              <a:r>
                <a:rPr lang="en-US" sz="2800" dirty="0" smtClean="0">
                  <a:solidFill>
                    <a:schemeClr val="tx2"/>
                  </a:solidFill>
                  <a:latin typeface="Gill Sans"/>
                  <a:cs typeface="Gill Sans"/>
                </a:rPr>
                <a:t>Events</a:t>
              </a:r>
            </a:p>
          </p:txBody>
        </p:sp>
        <p:sp>
          <p:nvSpPr>
            <p:cNvPr id="20" name="Rounded Rectangle 19"/>
            <p:cNvSpPr/>
            <p:nvPr/>
          </p:nvSpPr>
          <p:spPr>
            <a:xfrm>
              <a:off x="430479" y="2521376"/>
              <a:ext cx="1088598" cy="362880"/>
            </a:xfrm>
            <a:prstGeom prst="roundRect">
              <a:avLst/>
            </a:prstGeom>
            <a:grpFill/>
          </p:spPr>
          <p:style>
            <a:lnRef idx="2">
              <a:schemeClr val="accent1">
                <a:shade val="50000"/>
              </a:schemeClr>
            </a:lnRef>
            <a:fillRef idx="1">
              <a:schemeClr val="accent1"/>
            </a:fillRef>
            <a:effectRef idx="0">
              <a:schemeClr val="accent1"/>
            </a:effectRef>
            <a:fontRef idx="minor">
              <a:schemeClr val="lt1"/>
            </a:fontRef>
          </p:style>
          <p:txBody>
            <a:bodyPr wrap="none" lIns="0" tIns="137160" rIns="0" bIns="137160" rtlCol="0" anchor="ctr">
              <a:noAutofit/>
            </a:bodyPr>
            <a:lstStyle/>
            <a:p>
              <a:pPr algn="ctr">
                <a:lnSpc>
                  <a:spcPct val="90000"/>
                </a:lnSpc>
                <a:spcBef>
                  <a:spcPts val="600"/>
                </a:spcBef>
                <a:spcAft>
                  <a:spcPts val="0"/>
                </a:spcAft>
              </a:pPr>
              <a:r>
                <a:rPr lang="en-US" sz="2800" dirty="0" smtClean="0">
                  <a:solidFill>
                    <a:schemeClr val="tx2"/>
                  </a:solidFill>
                  <a:latin typeface="Gill Sans"/>
                  <a:cs typeface="Gill Sans"/>
                </a:rPr>
                <a:t>Domains</a:t>
              </a:r>
            </a:p>
          </p:txBody>
        </p:sp>
      </p:grpSp>
      <p:sp>
        <p:nvSpPr>
          <p:cNvPr id="41" name="TextBox 40"/>
          <p:cNvSpPr txBox="1"/>
          <p:nvPr/>
        </p:nvSpPr>
        <p:spPr>
          <a:xfrm>
            <a:off x="2156032" y="2133600"/>
            <a:ext cx="1653968" cy="646331"/>
          </a:xfrm>
          <a:prstGeom prst="rect">
            <a:avLst/>
          </a:prstGeom>
          <a:noFill/>
        </p:spPr>
        <p:txBody>
          <a:bodyPr wrap="none" rtlCol="0">
            <a:spAutoFit/>
          </a:bodyPr>
          <a:lstStyle/>
          <a:p>
            <a:r>
              <a:rPr lang="en-US" sz="3600" u="sng" dirty="0">
                <a:latin typeface="Gill Sans"/>
                <a:cs typeface="Gill Sans"/>
              </a:rPr>
              <a:t>Sources</a:t>
            </a:r>
          </a:p>
        </p:txBody>
      </p:sp>
    </p:spTree>
    <p:extLst>
      <p:ext uri="{BB962C8B-B14F-4D97-AF65-F5344CB8AC3E}">
        <p14:creationId xmlns:p14="http://schemas.microsoft.com/office/powerpoint/2010/main" val="4143358698"/>
      </p:ext>
    </p:extLst>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OLAP Data Loading</a:t>
            </a:r>
          </a:p>
        </p:txBody>
      </p:sp>
      <p:sp>
        <p:nvSpPr>
          <p:cNvPr id="4" name="Cube 3"/>
          <p:cNvSpPr/>
          <p:nvPr/>
        </p:nvSpPr>
        <p:spPr>
          <a:xfrm>
            <a:off x="6096000" y="2895600"/>
            <a:ext cx="1828800" cy="1828800"/>
          </a:xfrm>
          <a:prstGeom prst="cube">
            <a:avLst/>
          </a:prstGeom>
          <a:gradFill flip="none" rotWithShape="1">
            <a:gsLst>
              <a:gs pos="0">
                <a:srgbClr val="0000FF"/>
              </a:gs>
              <a:gs pos="100000">
                <a:srgbClr val="CE1126"/>
              </a:gs>
            </a:gsLst>
            <a:path path="rect">
              <a:fillToRect l="100000" t="100000"/>
            </a:path>
            <a:tileRect r="-100000" b="-100000"/>
          </a:gradFill>
          <a:effectLst/>
        </p:spPr>
        <p:txBody>
          <a:bodyPr wrap="none" lIns="0" tIns="137160" rIns="0" bIns="137160" rtlCol="0" anchor="ctr">
            <a:noAutofit/>
          </a:bodyPr>
          <a:lstStyle/>
          <a:p>
            <a:pPr algn="ctr">
              <a:lnSpc>
                <a:spcPct val="90000"/>
              </a:lnSpc>
              <a:spcBef>
                <a:spcPts val="600"/>
              </a:spcBef>
              <a:spcAft>
                <a:spcPts val="0"/>
              </a:spcAft>
            </a:pPr>
            <a:r>
              <a:rPr lang="en-US" sz="2800" dirty="0" smtClean="0">
                <a:solidFill>
                  <a:schemeClr val="bg1"/>
                </a:solidFill>
                <a:latin typeface="Gill Sans"/>
                <a:cs typeface="Gill Sans"/>
              </a:rPr>
              <a:t>Batch 1</a:t>
            </a:r>
          </a:p>
        </p:txBody>
      </p:sp>
      <p:grpSp>
        <p:nvGrpSpPr>
          <p:cNvPr id="5" name="Group 4"/>
          <p:cNvGrpSpPr/>
          <p:nvPr/>
        </p:nvGrpSpPr>
        <p:grpSpPr>
          <a:xfrm>
            <a:off x="1905000" y="4191000"/>
            <a:ext cx="2286000" cy="1371600"/>
            <a:chOff x="267830" y="2521376"/>
            <a:chExt cx="1251247" cy="485344"/>
          </a:xfrm>
          <a:solidFill>
            <a:srgbClr val="3366FF"/>
          </a:solidFill>
        </p:grpSpPr>
        <p:sp>
          <p:nvSpPr>
            <p:cNvPr id="6" name="Rounded Rectangle 5"/>
            <p:cNvSpPr/>
            <p:nvPr/>
          </p:nvSpPr>
          <p:spPr>
            <a:xfrm>
              <a:off x="267830" y="2643840"/>
              <a:ext cx="1088598" cy="362880"/>
            </a:xfrm>
            <a:prstGeom prst="roundRect">
              <a:avLst/>
            </a:prstGeom>
            <a:grpFill/>
          </p:spPr>
          <p:style>
            <a:lnRef idx="2">
              <a:schemeClr val="accent1">
                <a:shade val="50000"/>
              </a:schemeClr>
            </a:lnRef>
            <a:fillRef idx="1">
              <a:schemeClr val="accent1"/>
            </a:fillRef>
            <a:effectRef idx="0">
              <a:schemeClr val="accent1"/>
            </a:effectRef>
            <a:fontRef idx="minor">
              <a:schemeClr val="lt1"/>
            </a:fontRef>
          </p:style>
          <p:txBody>
            <a:bodyPr wrap="none" lIns="0" tIns="137160" rIns="0" bIns="137160" rtlCol="0" anchor="ctr">
              <a:noAutofit/>
            </a:bodyPr>
            <a:lstStyle/>
            <a:p>
              <a:pPr algn="ctr">
                <a:lnSpc>
                  <a:spcPct val="90000"/>
                </a:lnSpc>
                <a:spcBef>
                  <a:spcPts val="600"/>
                </a:spcBef>
                <a:spcAft>
                  <a:spcPts val="0"/>
                </a:spcAft>
              </a:pPr>
              <a:r>
                <a:rPr lang="en-US" sz="2800" dirty="0" smtClean="0">
                  <a:solidFill>
                    <a:schemeClr val="tx2"/>
                  </a:solidFill>
                  <a:latin typeface="Gill Sans"/>
                  <a:cs typeface="Gill Sans"/>
                </a:rPr>
                <a:t>Events</a:t>
              </a:r>
            </a:p>
          </p:txBody>
        </p:sp>
        <p:sp>
          <p:nvSpPr>
            <p:cNvPr id="7" name="Rounded Rectangle 6"/>
            <p:cNvSpPr/>
            <p:nvPr/>
          </p:nvSpPr>
          <p:spPr>
            <a:xfrm>
              <a:off x="349155" y="2582608"/>
              <a:ext cx="1088598" cy="362880"/>
            </a:xfrm>
            <a:prstGeom prst="roundRect">
              <a:avLst/>
            </a:prstGeom>
            <a:grpFill/>
          </p:spPr>
          <p:style>
            <a:lnRef idx="2">
              <a:schemeClr val="accent1">
                <a:shade val="50000"/>
              </a:schemeClr>
            </a:lnRef>
            <a:fillRef idx="1">
              <a:schemeClr val="accent1"/>
            </a:fillRef>
            <a:effectRef idx="0">
              <a:schemeClr val="accent1"/>
            </a:effectRef>
            <a:fontRef idx="minor">
              <a:schemeClr val="lt1"/>
            </a:fontRef>
          </p:style>
          <p:txBody>
            <a:bodyPr wrap="none" lIns="0" tIns="137160" rIns="0" bIns="137160" rtlCol="0" anchor="ctr">
              <a:noAutofit/>
            </a:bodyPr>
            <a:lstStyle/>
            <a:p>
              <a:pPr algn="ctr">
                <a:lnSpc>
                  <a:spcPct val="90000"/>
                </a:lnSpc>
                <a:spcBef>
                  <a:spcPts val="600"/>
                </a:spcBef>
                <a:spcAft>
                  <a:spcPts val="0"/>
                </a:spcAft>
              </a:pPr>
              <a:r>
                <a:rPr lang="en-US" sz="2800" dirty="0" smtClean="0">
                  <a:solidFill>
                    <a:schemeClr val="tx2"/>
                  </a:solidFill>
                  <a:latin typeface="Gill Sans"/>
                  <a:cs typeface="Gill Sans"/>
                </a:rPr>
                <a:t>Events</a:t>
              </a:r>
            </a:p>
          </p:txBody>
        </p:sp>
        <p:sp>
          <p:nvSpPr>
            <p:cNvPr id="8" name="Rounded Rectangle 7"/>
            <p:cNvSpPr/>
            <p:nvPr/>
          </p:nvSpPr>
          <p:spPr>
            <a:xfrm>
              <a:off x="430479" y="2521376"/>
              <a:ext cx="1088598" cy="362880"/>
            </a:xfrm>
            <a:prstGeom prst="roundRect">
              <a:avLst/>
            </a:prstGeom>
            <a:grpFill/>
          </p:spPr>
          <p:style>
            <a:lnRef idx="2">
              <a:schemeClr val="accent1">
                <a:shade val="50000"/>
              </a:schemeClr>
            </a:lnRef>
            <a:fillRef idx="1">
              <a:schemeClr val="accent1"/>
            </a:fillRef>
            <a:effectRef idx="0">
              <a:schemeClr val="accent1"/>
            </a:effectRef>
            <a:fontRef idx="minor">
              <a:schemeClr val="lt1"/>
            </a:fontRef>
          </p:style>
          <p:txBody>
            <a:bodyPr wrap="none" lIns="0" tIns="137160" rIns="0" bIns="137160" rtlCol="0" anchor="ctr">
              <a:noAutofit/>
            </a:bodyPr>
            <a:lstStyle/>
            <a:p>
              <a:pPr algn="ctr">
                <a:lnSpc>
                  <a:spcPct val="90000"/>
                </a:lnSpc>
                <a:spcBef>
                  <a:spcPts val="600"/>
                </a:spcBef>
                <a:spcAft>
                  <a:spcPts val="0"/>
                </a:spcAft>
              </a:pPr>
              <a:r>
                <a:rPr lang="en-US" sz="2800" dirty="0" smtClean="0">
                  <a:solidFill>
                    <a:schemeClr val="tx2"/>
                  </a:solidFill>
                  <a:latin typeface="Gill Sans"/>
                  <a:cs typeface="Gill Sans"/>
                </a:rPr>
                <a:t>Events</a:t>
              </a:r>
            </a:p>
          </p:txBody>
        </p:sp>
      </p:grpSp>
      <p:grpSp>
        <p:nvGrpSpPr>
          <p:cNvPr id="9" name="Group 8"/>
          <p:cNvGrpSpPr/>
          <p:nvPr/>
        </p:nvGrpSpPr>
        <p:grpSpPr>
          <a:xfrm>
            <a:off x="1905000" y="5858019"/>
            <a:ext cx="2286000" cy="1371600"/>
            <a:chOff x="267830" y="2521376"/>
            <a:chExt cx="1251247" cy="485344"/>
          </a:xfrm>
          <a:solidFill>
            <a:srgbClr val="3366FF"/>
          </a:solidFill>
        </p:grpSpPr>
        <p:sp>
          <p:nvSpPr>
            <p:cNvPr id="10" name="Rounded Rectangle 9"/>
            <p:cNvSpPr/>
            <p:nvPr/>
          </p:nvSpPr>
          <p:spPr>
            <a:xfrm>
              <a:off x="267830" y="2643840"/>
              <a:ext cx="1088598" cy="362880"/>
            </a:xfrm>
            <a:prstGeom prst="roundRect">
              <a:avLst/>
            </a:prstGeom>
            <a:grpFill/>
          </p:spPr>
          <p:style>
            <a:lnRef idx="2">
              <a:schemeClr val="accent1">
                <a:shade val="50000"/>
              </a:schemeClr>
            </a:lnRef>
            <a:fillRef idx="1">
              <a:schemeClr val="accent1"/>
            </a:fillRef>
            <a:effectRef idx="0">
              <a:schemeClr val="accent1"/>
            </a:effectRef>
            <a:fontRef idx="minor">
              <a:schemeClr val="lt1"/>
            </a:fontRef>
          </p:style>
          <p:txBody>
            <a:bodyPr wrap="none" lIns="0" tIns="137160" rIns="0" bIns="137160" rtlCol="0" anchor="ctr">
              <a:noAutofit/>
            </a:bodyPr>
            <a:lstStyle/>
            <a:p>
              <a:pPr algn="ctr">
                <a:lnSpc>
                  <a:spcPct val="90000"/>
                </a:lnSpc>
                <a:spcBef>
                  <a:spcPts val="600"/>
                </a:spcBef>
                <a:spcAft>
                  <a:spcPts val="0"/>
                </a:spcAft>
              </a:pPr>
              <a:r>
                <a:rPr lang="en-US" sz="2800" dirty="0" smtClean="0">
                  <a:solidFill>
                    <a:schemeClr val="tx2"/>
                  </a:solidFill>
                  <a:latin typeface="Gill Sans"/>
                  <a:cs typeface="Gill Sans"/>
                </a:rPr>
                <a:t>Events</a:t>
              </a:r>
            </a:p>
          </p:txBody>
        </p:sp>
        <p:sp>
          <p:nvSpPr>
            <p:cNvPr id="11" name="Rounded Rectangle 10"/>
            <p:cNvSpPr/>
            <p:nvPr/>
          </p:nvSpPr>
          <p:spPr>
            <a:xfrm>
              <a:off x="349155" y="2582608"/>
              <a:ext cx="1088598" cy="362880"/>
            </a:xfrm>
            <a:prstGeom prst="roundRect">
              <a:avLst/>
            </a:prstGeom>
            <a:grpFill/>
          </p:spPr>
          <p:style>
            <a:lnRef idx="2">
              <a:schemeClr val="accent1">
                <a:shade val="50000"/>
              </a:schemeClr>
            </a:lnRef>
            <a:fillRef idx="1">
              <a:schemeClr val="accent1"/>
            </a:fillRef>
            <a:effectRef idx="0">
              <a:schemeClr val="accent1"/>
            </a:effectRef>
            <a:fontRef idx="minor">
              <a:schemeClr val="lt1"/>
            </a:fontRef>
          </p:style>
          <p:txBody>
            <a:bodyPr wrap="none" lIns="0" tIns="137160" rIns="0" bIns="137160" rtlCol="0" anchor="ctr">
              <a:noAutofit/>
            </a:bodyPr>
            <a:lstStyle/>
            <a:p>
              <a:pPr algn="ctr">
                <a:lnSpc>
                  <a:spcPct val="90000"/>
                </a:lnSpc>
                <a:spcBef>
                  <a:spcPts val="600"/>
                </a:spcBef>
                <a:spcAft>
                  <a:spcPts val="0"/>
                </a:spcAft>
              </a:pPr>
              <a:r>
                <a:rPr lang="en-US" sz="2800" dirty="0" smtClean="0">
                  <a:solidFill>
                    <a:schemeClr val="tx2"/>
                  </a:solidFill>
                  <a:latin typeface="Gill Sans"/>
                  <a:cs typeface="Gill Sans"/>
                </a:rPr>
                <a:t>Events</a:t>
              </a:r>
            </a:p>
          </p:txBody>
        </p:sp>
        <p:sp>
          <p:nvSpPr>
            <p:cNvPr id="12" name="Rounded Rectangle 11"/>
            <p:cNvSpPr/>
            <p:nvPr/>
          </p:nvSpPr>
          <p:spPr>
            <a:xfrm>
              <a:off x="430479" y="2521376"/>
              <a:ext cx="1088598" cy="362880"/>
            </a:xfrm>
            <a:prstGeom prst="roundRect">
              <a:avLst/>
            </a:prstGeom>
            <a:grpFill/>
          </p:spPr>
          <p:style>
            <a:lnRef idx="2">
              <a:schemeClr val="accent1">
                <a:shade val="50000"/>
              </a:schemeClr>
            </a:lnRef>
            <a:fillRef idx="1">
              <a:schemeClr val="accent1"/>
            </a:fillRef>
            <a:effectRef idx="0">
              <a:schemeClr val="accent1"/>
            </a:effectRef>
            <a:fontRef idx="minor">
              <a:schemeClr val="lt1"/>
            </a:fontRef>
          </p:style>
          <p:txBody>
            <a:bodyPr wrap="none" lIns="0" tIns="137160" rIns="0" bIns="137160" rtlCol="0" anchor="ctr">
              <a:noAutofit/>
            </a:bodyPr>
            <a:lstStyle/>
            <a:p>
              <a:pPr algn="ctr">
                <a:lnSpc>
                  <a:spcPct val="90000"/>
                </a:lnSpc>
                <a:spcBef>
                  <a:spcPts val="600"/>
                </a:spcBef>
                <a:spcAft>
                  <a:spcPts val="0"/>
                </a:spcAft>
              </a:pPr>
              <a:r>
                <a:rPr lang="en-US" sz="2800" dirty="0" smtClean="0">
                  <a:solidFill>
                    <a:schemeClr val="tx2"/>
                  </a:solidFill>
                  <a:latin typeface="Gill Sans"/>
                  <a:cs typeface="Gill Sans"/>
                </a:rPr>
                <a:t>People</a:t>
              </a:r>
            </a:p>
          </p:txBody>
        </p:sp>
      </p:grpSp>
      <p:grpSp>
        <p:nvGrpSpPr>
          <p:cNvPr id="13" name="Group 12"/>
          <p:cNvGrpSpPr/>
          <p:nvPr/>
        </p:nvGrpSpPr>
        <p:grpSpPr>
          <a:xfrm>
            <a:off x="1905000" y="7525038"/>
            <a:ext cx="2286000" cy="1371600"/>
            <a:chOff x="267830" y="2521376"/>
            <a:chExt cx="1251247" cy="485344"/>
          </a:xfrm>
          <a:solidFill>
            <a:srgbClr val="3366FF"/>
          </a:solidFill>
        </p:grpSpPr>
        <p:sp>
          <p:nvSpPr>
            <p:cNvPr id="14" name="Rounded Rectangle 13"/>
            <p:cNvSpPr/>
            <p:nvPr/>
          </p:nvSpPr>
          <p:spPr>
            <a:xfrm>
              <a:off x="267830" y="2643840"/>
              <a:ext cx="1088598" cy="362880"/>
            </a:xfrm>
            <a:prstGeom prst="roundRect">
              <a:avLst/>
            </a:prstGeom>
            <a:grpFill/>
          </p:spPr>
          <p:style>
            <a:lnRef idx="2">
              <a:schemeClr val="accent1">
                <a:shade val="50000"/>
              </a:schemeClr>
            </a:lnRef>
            <a:fillRef idx="1">
              <a:schemeClr val="accent1"/>
            </a:fillRef>
            <a:effectRef idx="0">
              <a:schemeClr val="accent1"/>
            </a:effectRef>
            <a:fontRef idx="minor">
              <a:schemeClr val="lt1"/>
            </a:fontRef>
          </p:style>
          <p:txBody>
            <a:bodyPr wrap="none" lIns="0" tIns="137160" rIns="0" bIns="137160" rtlCol="0" anchor="ctr">
              <a:noAutofit/>
            </a:bodyPr>
            <a:lstStyle/>
            <a:p>
              <a:pPr algn="ctr">
                <a:lnSpc>
                  <a:spcPct val="90000"/>
                </a:lnSpc>
                <a:spcBef>
                  <a:spcPts val="600"/>
                </a:spcBef>
                <a:spcAft>
                  <a:spcPts val="0"/>
                </a:spcAft>
              </a:pPr>
              <a:r>
                <a:rPr lang="en-US" sz="2800" dirty="0" smtClean="0">
                  <a:solidFill>
                    <a:schemeClr val="tx2"/>
                  </a:solidFill>
                  <a:latin typeface="Gill Sans"/>
                  <a:cs typeface="Gill Sans"/>
                </a:rPr>
                <a:t>Events</a:t>
              </a:r>
            </a:p>
          </p:txBody>
        </p:sp>
        <p:sp>
          <p:nvSpPr>
            <p:cNvPr id="15" name="Rounded Rectangle 14"/>
            <p:cNvSpPr/>
            <p:nvPr/>
          </p:nvSpPr>
          <p:spPr>
            <a:xfrm>
              <a:off x="349155" y="2582608"/>
              <a:ext cx="1088598" cy="362880"/>
            </a:xfrm>
            <a:prstGeom prst="roundRect">
              <a:avLst/>
            </a:prstGeom>
            <a:grpFill/>
          </p:spPr>
          <p:style>
            <a:lnRef idx="2">
              <a:schemeClr val="accent1">
                <a:shade val="50000"/>
              </a:schemeClr>
            </a:lnRef>
            <a:fillRef idx="1">
              <a:schemeClr val="accent1"/>
            </a:fillRef>
            <a:effectRef idx="0">
              <a:schemeClr val="accent1"/>
            </a:effectRef>
            <a:fontRef idx="minor">
              <a:schemeClr val="lt1"/>
            </a:fontRef>
          </p:style>
          <p:txBody>
            <a:bodyPr wrap="none" lIns="0" tIns="137160" rIns="0" bIns="137160" rtlCol="0" anchor="ctr">
              <a:noAutofit/>
            </a:bodyPr>
            <a:lstStyle/>
            <a:p>
              <a:pPr algn="ctr">
                <a:lnSpc>
                  <a:spcPct val="90000"/>
                </a:lnSpc>
                <a:spcBef>
                  <a:spcPts val="600"/>
                </a:spcBef>
                <a:spcAft>
                  <a:spcPts val="0"/>
                </a:spcAft>
              </a:pPr>
              <a:r>
                <a:rPr lang="en-US" sz="2800" dirty="0" smtClean="0">
                  <a:solidFill>
                    <a:schemeClr val="tx2"/>
                  </a:solidFill>
                  <a:latin typeface="Gill Sans"/>
                  <a:cs typeface="Gill Sans"/>
                </a:rPr>
                <a:t>Events</a:t>
              </a:r>
            </a:p>
          </p:txBody>
        </p:sp>
        <p:sp>
          <p:nvSpPr>
            <p:cNvPr id="16" name="Rounded Rectangle 15"/>
            <p:cNvSpPr/>
            <p:nvPr/>
          </p:nvSpPr>
          <p:spPr>
            <a:xfrm>
              <a:off x="430479" y="2521376"/>
              <a:ext cx="1088598" cy="362880"/>
            </a:xfrm>
            <a:prstGeom prst="roundRect">
              <a:avLst/>
            </a:prstGeom>
            <a:grpFill/>
          </p:spPr>
          <p:style>
            <a:lnRef idx="2">
              <a:schemeClr val="accent1">
                <a:shade val="50000"/>
              </a:schemeClr>
            </a:lnRef>
            <a:fillRef idx="1">
              <a:schemeClr val="accent1"/>
            </a:fillRef>
            <a:effectRef idx="0">
              <a:schemeClr val="accent1"/>
            </a:effectRef>
            <a:fontRef idx="minor">
              <a:schemeClr val="lt1"/>
            </a:fontRef>
          </p:style>
          <p:txBody>
            <a:bodyPr wrap="none" lIns="0" tIns="137160" rIns="0" bIns="137160" rtlCol="0" anchor="ctr">
              <a:noAutofit/>
            </a:bodyPr>
            <a:lstStyle/>
            <a:p>
              <a:pPr algn="ctr">
                <a:lnSpc>
                  <a:spcPct val="90000"/>
                </a:lnSpc>
                <a:spcBef>
                  <a:spcPts val="600"/>
                </a:spcBef>
                <a:spcAft>
                  <a:spcPts val="0"/>
                </a:spcAft>
              </a:pPr>
              <a:r>
                <a:rPr lang="en-US" sz="2800" dirty="0" smtClean="0">
                  <a:solidFill>
                    <a:schemeClr val="tx2"/>
                  </a:solidFill>
                  <a:latin typeface="Gill Sans"/>
                  <a:cs typeface="Gill Sans"/>
                </a:rPr>
                <a:t>Computers</a:t>
              </a:r>
            </a:p>
          </p:txBody>
        </p:sp>
      </p:grpSp>
      <p:grpSp>
        <p:nvGrpSpPr>
          <p:cNvPr id="17" name="Group 16"/>
          <p:cNvGrpSpPr/>
          <p:nvPr/>
        </p:nvGrpSpPr>
        <p:grpSpPr>
          <a:xfrm>
            <a:off x="1905000" y="9192056"/>
            <a:ext cx="2286000" cy="1371600"/>
            <a:chOff x="267830" y="2521376"/>
            <a:chExt cx="1251247" cy="485344"/>
          </a:xfrm>
          <a:solidFill>
            <a:srgbClr val="3366FF"/>
          </a:solidFill>
        </p:grpSpPr>
        <p:sp>
          <p:nvSpPr>
            <p:cNvPr id="18" name="Rounded Rectangle 17"/>
            <p:cNvSpPr/>
            <p:nvPr/>
          </p:nvSpPr>
          <p:spPr>
            <a:xfrm>
              <a:off x="267830" y="2643840"/>
              <a:ext cx="1088598" cy="362880"/>
            </a:xfrm>
            <a:prstGeom prst="roundRect">
              <a:avLst/>
            </a:prstGeom>
            <a:grpFill/>
          </p:spPr>
          <p:style>
            <a:lnRef idx="2">
              <a:schemeClr val="accent1">
                <a:shade val="50000"/>
              </a:schemeClr>
            </a:lnRef>
            <a:fillRef idx="1">
              <a:schemeClr val="accent1"/>
            </a:fillRef>
            <a:effectRef idx="0">
              <a:schemeClr val="accent1"/>
            </a:effectRef>
            <a:fontRef idx="minor">
              <a:schemeClr val="lt1"/>
            </a:fontRef>
          </p:style>
          <p:txBody>
            <a:bodyPr wrap="none" lIns="0" tIns="137160" rIns="0" bIns="137160" rtlCol="0" anchor="ctr">
              <a:noAutofit/>
            </a:bodyPr>
            <a:lstStyle/>
            <a:p>
              <a:pPr algn="ctr">
                <a:lnSpc>
                  <a:spcPct val="90000"/>
                </a:lnSpc>
                <a:spcBef>
                  <a:spcPts val="600"/>
                </a:spcBef>
                <a:spcAft>
                  <a:spcPts val="0"/>
                </a:spcAft>
              </a:pPr>
              <a:r>
                <a:rPr lang="en-US" sz="2800" dirty="0" smtClean="0">
                  <a:solidFill>
                    <a:schemeClr val="tx2"/>
                  </a:solidFill>
                  <a:latin typeface="Gill Sans"/>
                  <a:cs typeface="Gill Sans"/>
                </a:rPr>
                <a:t>Events</a:t>
              </a:r>
            </a:p>
          </p:txBody>
        </p:sp>
        <p:sp>
          <p:nvSpPr>
            <p:cNvPr id="19" name="Rounded Rectangle 18"/>
            <p:cNvSpPr/>
            <p:nvPr/>
          </p:nvSpPr>
          <p:spPr>
            <a:xfrm>
              <a:off x="349155" y="2582608"/>
              <a:ext cx="1088598" cy="362880"/>
            </a:xfrm>
            <a:prstGeom prst="roundRect">
              <a:avLst/>
            </a:prstGeom>
            <a:grpFill/>
          </p:spPr>
          <p:style>
            <a:lnRef idx="2">
              <a:schemeClr val="accent1">
                <a:shade val="50000"/>
              </a:schemeClr>
            </a:lnRef>
            <a:fillRef idx="1">
              <a:schemeClr val="accent1"/>
            </a:fillRef>
            <a:effectRef idx="0">
              <a:schemeClr val="accent1"/>
            </a:effectRef>
            <a:fontRef idx="minor">
              <a:schemeClr val="lt1"/>
            </a:fontRef>
          </p:style>
          <p:txBody>
            <a:bodyPr wrap="none" lIns="0" tIns="137160" rIns="0" bIns="137160" rtlCol="0" anchor="ctr">
              <a:noAutofit/>
            </a:bodyPr>
            <a:lstStyle/>
            <a:p>
              <a:pPr algn="ctr">
                <a:lnSpc>
                  <a:spcPct val="90000"/>
                </a:lnSpc>
                <a:spcBef>
                  <a:spcPts val="600"/>
                </a:spcBef>
                <a:spcAft>
                  <a:spcPts val="0"/>
                </a:spcAft>
              </a:pPr>
              <a:r>
                <a:rPr lang="en-US" sz="2800" dirty="0" smtClean="0">
                  <a:solidFill>
                    <a:schemeClr val="tx2"/>
                  </a:solidFill>
                  <a:latin typeface="Gill Sans"/>
                  <a:cs typeface="Gill Sans"/>
                </a:rPr>
                <a:t>Events</a:t>
              </a:r>
            </a:p>
          </p:txBody>
        </p:sp>
        <p:sp>
          <p:nvSpPr>
            <p:cNvPr id="20" name="Rounded Rectangle 19"/>
            <p:cNvSpPr/>
            <p:nvPr/>
          </p:nvSpPr>
          <p:spPr>
            <a:xfrm>
              <a:off x="430479" y="2521376"/>
              <a:ext cx="1088598" cy="362880"/>
            </a:xfrm>
            <a:prstGeom prst="roundRect">
              <a:avLst/>
            </a:prstGeom>
            <a:grpFill/>
          </p:spPr>
          <p:style>
            <a:lnRef idx="2">
              <a:schemeClr val="accent1">
                <a:shade val="50000"/>
              </a:schemeClr>
            </a:lnRef>
            <a:fillRef idx="1">
              <a:schemeClr val="accent1"/>
            </a:fillRef>
            <a:effectRef idx="0">
              <a:schemeClr val="accent1"/>
            </a:effectRef>
            <a:fontRef idx="minor">
              <a:schemeClr val="lt1"/>
            </a:fontRef>
          </p:style>
          <p:txBody>
            <a:bodyPr wrap="none" lIns="0" tIns="137160" rIns="0" bIns="137160" rtlCol="0" anchor="ctr">
              <a:noAutofit/>
            </a:bodyPr>
            <a:lstStyle/>
            <a:p>
              <a:pPr algn="ctr">
                <a:lnSpc>
                  <a:spcPct val="90000"/>
                </a:lnSpc>
                <a:spcBef>
                  <a:spcPts val="600"/>
                </a:spcBef>
                <a:spcAft>
                  <a:spcPts val="0"/>
                </a:spcAft>
              </a:pPr>
              <a:r>
                <a:rPr lang="en-US" sz="2800" dirty="0" smtClean="0">
                  <a:solidFill>
                    <a:schemeClr val="tx2"/>
                  </a:solidFill>
                  <a:latin typeface="Gill Sans"/>
                  <a:cs typeface="Gill Sans"/>
                </a:rPr>
                <a:t>Domains</a:t>
              </a:r>
            </a:p>
          </p:txBody>
        </p:sp>
      </p:grpSp>
      <p:sp>
        <p:nvSpPr>
          <p:cNvPr id="21" name="Cube 20"/>
          <p:cNvSpPr/>
          <p:nvPr/>
        </p:nvSpPr>
        <p:spPr>
          <a:xfrm>
            <a:off x="6096000" y="4724400"/>
            <a:ext cx="1828800" cy="1828800"/>
          </a:xfrm>
          <a:prstGeom prst="cube">
            <a:avLst/>
          </a:prstGeom>
          <a:gradFill flip="none" rotWithShape="1">
            <a:gsLst>
              <a:gs pos="0">
                <a:srgbClr val="0000FF"/>
              </a:gs>
              <a:gs pos="100000">
                <a:srgbClr val="CE1126"/>
              </a:gs>
            </a:gsLst>
            <a:path path="rect">
              <a:fillToRect l="100000" t="100000"/>
            </a:path>
            <a:tileRect r="-100000" b="-100000"/>
          </a:gradFill>
          <a:effectLst/>
        </p:spPr>
        <p:txBody>
          <a:bodyPr wrap="none" lIns="0" tIns="137160" rIns="0" bIns="137160" rtlCol="0" anchor="ctr">
            <a:noAutofit/>
          </a:bodyPr>
          <a:lstStyle/>
          <a:p>
            <a:pPr algn="ctr">
              <a:lnSpc>
                <a:spcPct val="90000"/>
              </a:lnSpc>
              <a:spcBef>
                <a:spcPts val="600"/>
              </a:spcBef>
              <a:spcAft>
                <a:spcPts val="0"/>
              </a:spcAft>
            </a:pPr>
            <a:r>
              <a:rPr lang="en-US" sz="2800" dirty="0" smtClean="0">
                <a:solidFill>
                  <a:schemeClr val="bg1"/>
                </a:solidFill>
                <a:latin typeface="Gill Sans"/>
                <a:cs typeface="Gill Sans"/>
              </a:rPr>
              <a:t>Batch 2</a:t>
            </a:r>
          </a:p>
        </p:txBody>
      </p:sp>
      <p:sp>
        <p:nvSpPr>
          <p:cNvPr id="22" name="Cube 21"/>
          <p:cNvSpPr/>
          <p:nvPr/>
        </p:nvSpPr>
        <p:spPr>
          <a:xfrm>
            <a:off x="6096000" y="6553200"/>
            <a:ext cx="1828800" cy="1828800"/>
          </a:xfrm>
          <a:prstGeom prst="cube">
            <a:avLst/>
          </a:prstGeom>
          <a:gradFill flip="none" rotWithShape="1">
            <a:gsLst>
              <a:gs pos="0">
                <a:srgbClr val="0000FF"/>
              </a:gs>
              <a:gs pos="100000">
                <a:srgbClr val="CE1126"/>
              </a:gs>
            </a:gsLst>
            <a:path path="rect">
              <a:fillToRect l="100000" t="100000"/>
            </a:path>
            <a:tileRect r="-100000" b="-100000"/>
          </a:gradFill>
          <a:effectLst/>
        </p:spPr>
        <p:txBody>
          <a:bodyPr wrap="none" lIns="0" tIns="137160" rIns="0" bIns="137160" rtlCol="0" anchor="ctr">
            <a:noAutofit/>
          </a:bodyPr>
          <a:lstStyle/>
          <a:p>
            <a:pPr algn="ctr">
              <a:lnSpc>
                <a:spcPct val="90000"/>
              </a:lnSpc>
              <a:spcBef>
                <a:spcPts val="600"/>
              </a:spcBef>
              <a:spcAft>
                <a:spcPts val="0"/>
              </a:spcAft>
            </a:pPr>
            <a:r>
              <a:rPr lang="en-US" sz="2800" dirty="0" smtClean="0">
                <a:solidFill>
                  <a:schemeClr val="bg1"/>
                </a:solidFill>
                <a:latin typeface="Gill Sans"/>
                <a:cs typeface="Gill Sans"/>
              </a:rPr>
              <a:t>Batch 3</a:t>
            </a:r>
          </a:p>
        </p:txBody>
      </p:sp>
      <p:sp>
        <p:nvSpPr>
          <p:cNvPr id="24" name="Cube 23"/>
          <p:cNvSpPr/>
          <p:nvPr/>
        </p:nvSpPr>
        <p:spPr>
          <a:xfrm>
            <a:off x="6096000" y="10210800"/>
            <a:ext cx="1828800" cy="1828800"/>
          </a:xfrm>
          <a:prstGeom prst="cube">
            <a:avLst/>
          </a:prstGeom>
          <a:gradFill flip="none" rotWithShape="1">
            <a:gsLst>
              <a:gs pos="0">
                <a:srgbClr val="0000FF"/>
              </a:gs>
              <a:gs pos="100000">
                <a:srgbClr val="CE1126"/>
              </a:gs>
            </a:gsLst>
            <a:path path="rect">
              <a:fillToRect l="100000" t="100000"/>
            </a:path>
            <a:tileRect r="-100000" b="-100000"/>
          </a:gradFill>
          <a:effectLst/>
        </p:spPr>
        <p:txBody>
          <a:bodyPr wrap="none" lIns="0" tIns="137160" rIns="0" bIns="137160" rtlCol="0" anchor="ctr">
            <a:noAutofit/>
          </a:bodyPr>
          <a:lstStyle/>
          <a:p>
            <a:pPr algn="ctr">
              <a:lnSpc>
                <a:spcPct val="90000"/>
              </a:lnSpc>
              <a:spcBef>
                <a:spcPts val="600"/>
              </a:spcBef>
              <a:spcAft>
                <a:spcPts val="0"/>
              </a:spcAft>
            </a:pPr>
            <a:r>
              <a:rPr lang="en-US" sz="2800" dirty="0" smtClean="0">
                <a:solidFill>
                  <a:schemeClr val="bg1"/>
                </a:solidFill>
                <a:latin typeface="Gill Sans"/>
                <a:cs typeface="Gill Sans"/>
              </a:rPr>
              <a:t>...</a:t>
            </a:r>
          </a:p>
        </p:txBody>
      </p:sp>
      <p:sp>
        <p:nvSpPr>
          <p:cNvPr id="25" name="Right Brace 24"/>
          <p:cNvSpPr/>
          <p:nvPr/>
        </p:nvSpPr>
        <p:spPr>
          <a:xfrm>
            <a:off x="4953000" y="4191001"/>
            <a:ext cx="442351" cy="6553200"/>
          </a:xfrm>
          <a:prstGeom prst="rightBrace">
            <a:avLst>
              <a:gd name="adj1" fmla="val 24814"/>
              <a:gd name="adj2" fmla="val 50000"/>
            </a:avLst>
          </a:prstGeom>
          <a:ln>
            <a:solidFill>
              <a:schemeClr val="accent6"/>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sz="2800" dirty="0">
              <a:latin typeface="Gill Sans"/>
              <a:cs typeface="Gill Sans"/>
            </a:endParaRPr>
          </a:p>
        </p:txBody>
      </p:sp>
      <p:sp>
        <p:nvSpPr>
          <p:cNvPr id="41" name="TextBox 40"/>
          <p:cNvSpPr txBox="1"/>
          <p:nvPr/>
        </p:nvSpPr>
        <p:spPr>
          <a:xfrm>
            <a:off x="2156032" y="2133600"/>
            <a:ext cx="1653968" cy="646331"/>
          </a:xfrm>
          <a:prstGeom prst="rect">
            <a:avLst/>
          </a:prstGeom>
          <a:noFill/>
        </p:spPr>
        <p:txBody>
          <a:bodyPr wrap="none" rtlCol="0">
            <a:spAutoFit/>
          </a:bodyPr>
          <a:lstStyle/>
          <a:p>
            <a:r>
              <a:rPr lang="en-US" sz="3600" u="sng" dirty="0">
                <a:latin typeface="Gill Sans"/>
                <a:cs typeface="Gill Sans"/>
              </a:rPr>
              <a:t>Sources</a:t>
            </a:r>
          </a:p>
        </p:txBody>
      </p:sp>
      <p:sp>
        <p:nvSpPr>
          <p:cNvPr id="47" name="TextBox 46"/>
          <p:cNvSpPr txBox="1"/>
          <p:nvPr/>
        </p:nvSpPr>
        <p:spPr>
          <a:xfrm>
            <a:off x="6172200" y="2133600"/>
            <a:ext cx="1627143" cy="646331"/>
          </a:xfrm>
          <a:prstGeom prst="rect">
            <a:avLst/>
          </a:prstGeom>
          <a:noFill/>
        </p:spPr>
        <p:txBody>
          <a:bodyPr wrap="none" rtlCol="0">
            <a:spAutoFit/>
          </a:bodyPr>
          <a:lstStyle/>
          <a:p>
            <a:r>
              <a:rPr lang="en-US" sz="3600" u="sng" dirty="0">
                <a:latin typeface="Gill Sans"/>
                <a:cs typeface="Gill Sans"/>
              </a:rPr>
              <a:t>Batches</a:t>
            </a:r>
          </a:p>
        </p:txBody>
      </p:sp>
      <p:sp>
        <p:nvSpPr>
          <p:cNvPr id="23" name="Cube 22"/>
          <p:cNvSpPr/>
          <p:nvPr/>
        </p:nvSpPr>
        <p:spPr>
          <a:xfrm>
            <a:off x="6096000" y="8382000"/>
            <a:ext cx="1828800" cy="1828800"/>
          </a:xfrm>
          <a:prstGeom prst="cube">
            <a:avLst/>
          </a:prstGeom>
          <a:gradFill flip="none" rotWithShape="1">
            <a:gsLst>
              <a:gs pos="0">
                <a:srgbClr val="0000FF"/>
              </a:gs>
              <a:gs pos="100000">
                <a:srgbClr val="CE1126"/>
              </a:gs>
            </a:gsLst>
            <a:path path="rect">
              <a:fillToRect l="100000" t="100000"/>
            </a:path>
            <a:tileRect r="-100000" b="-100000"/>
          </a:gradFill>
          <a:effectLst/>
        </p:spPr>
        <p:txBody>
          <a:bodyPr wrap="none" lIns="0" tIns="137160" rIns="0" bIns="137160" rtlCol="0" anchor="ctr">
            <a:noAutofit/>
          </a:bodyPr>
          <a:lstStyle/>
          <a:p>
            <a:pPr algn="ctr">
              <a:lnSpc>
                <a:spcPct val="90000"/>
              </a:lnSpc>
              <a:spcBef>
                <a:spcPts val="600"/>
              </a:spcBef>
              <a:spcAft>
                <a:spcPts val="0"/>
              </a:spcAft>
            </a:pPr>
            <a:r>
              <a:rPr lang="en-US" sz="2800" dirty="0" smtClean="0">
                <a:solidFill>
                  <a:schemeClr val="bg1"/>
                </a:solidFill>
                <a:latin typeface="Gill Sans"/>
                <a:cs typeface="Gill Sans"/>
              </a:rPr>
              <a:t>Batch 4</a:t>
            </a:r>
          </a:p>
        </p:txBody>
      </p:sp>
    </p:spTree>
    <p:extLst>
      <p:ext uri="{BB962C8B-B14F-4D97-AF65-F5344CB8AC3E}">
        <p14:creationId xmlns:p14="http://schemas.microsoft.com/office/powerpoint/2010/main" val="782901317"/>
      </p:ext>
    </p:extLst>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OLAP Data Loading</a:t>
            </a:r>
          </a:p>
        </p:txBody>
      </p:sp>
      <p:sp>
        <p:nvSpPr>
          <p:cNvPr id="4" name="Cube 3"/>
          <p:cNvSpPr/>
          <p:nvPr/>
        </p:nvSpPr>
        <p:spPr>
          <a:xfrm>
            <a:off x="6096000" y="2895600"/>
            <a:ext cx="1828800" cy="1828800"/>
          </a:xfrm>
          <a:prstGeom prst="cube">
            <a:avLst/>
          </a:prstGeom>
          <a:gradFill flip="none" rotWithShape="1">
            <a:gsLst>
              <a:gs pos="0">
                <a:srgbClr val="0000FF"/>
              </a:gs>
              <a:gs pos="100000">
                <a:srgbClr val="CE1126"/>
              </a:gs>
            </a:gsLst>
            <a:path path="rect">
              <a:fillToRect l="100000" t="100000"/>
            </a:path>
            <a:tileRect r="-100000" b="-100000"/>
          </a:gradFill>
          <a:effectLst/>
        </p:spPr>
        <p:txBody>
          <a:bodyPr wrap="none" lIns="0" tIns="137160" rIns="0" bIns="137160" rtlCol="0" anchor="ctr">
            <a:noAutofit/>
          </a:bodyPr>
          <a:lstStyle/>
          <a:p>
            <a:pPr algn="ctr">
              <a:lnSpc>
                <a:spcPct val="90000"/>
              </a:lnSpc>
              <a:spcBef>
                <a:spcPts val="600"/>
              </a:spcBef>
              <a:spcAft>
                <a:spcPts val="0"/>
              </a:spcAft>
            </a:pPr>
            <a:r>
              <a:rPr lang="en-US" sz="2800" dirty="0" smtClean="0">
                <a:solidFill>
                  <a:schemeClr val="bg1"/>
                </a:solidFill>
                <a:latin typeface="Gill Sans"/>
                <a:cs typeface="Gill Sans"/>
              </a:rPr>
              <a:t>Batch 1</a:t>
            </a:r>
          </a:p>
        </p:txBody>
      </p:sp>
      <p:grpSp>
        <p:nvGrpSpPr>
          <p:cNvPr id="5" name="Group 4"/>
          <p:cNvGrpSpPr/>
          <p:nvPr/>
        </p:nvGrpSpPr>
        <p:grpSpPr>
          <a:xfrm>
            <a:off x="1905000" y="4191000"/>
            <a:ext cx="2286000" cy="1371600"/>
            <a:chOff x="267830" y="2521376"/>
            <a:chExt cx="1251247" cy="485344"/>
          </a:xfrm>
          <a:solidFill>
            <a:srgbClr val="3366FF"/>
          </a:solidFill>
        </p:grpSpPr>
        <p:sp>
          <p:nvSpPr>
            <p:cNvPr id="6" name="Rounded Rectangle 5"/>
            <p:cNvSpPr/>
            <p:nvPr/>
          </p:nvSpPr>
          <p:spPr>
            <a:xfrm>
              <a:off x="267830" y="2643840"/>
              <a:ext cx="1088598" cy="362880"/>
            </a:xfrm>
            <a:prstGeom prst="roundRect">
              <a:avLst/>
            </a:prstGeom>
            <a:grpFill/>
          </p:spPr>
          <p:style>
            <a:lnRef idx="2">
              <a:schemeClr val="accent1">
                <a:shade val="50000"/>
              </a:schemeClr>
            </a:lnRef>
            <a:fillRef idx="1">
              <a:schemeClr val="accent1"/>
            </a:fillRef>
            <a:effectRef idx="0">
              <a:schemeClr val="accent1"/>
            </a:effectRef>
            <a:fontRef idx="minor">
              <a:schemeClr val="lt1"/>
            </a:fontRef>
          </p:style>
          <p:txBody>
            <a:bodyPr wrap="none" lIns="0" tIns="137160" rIns="0" bIns="137160" rtlCol="0" anchor="ctr">
              <a:noAutofit/>
            </a:bodyPr>
            <a:lstStyle/>
            <a:p>
              <a:pPr algn="ctr">
                <a:lnSpc>
                  <a:spcPct val="90000"/>
                </a:lnSpc>
                <a:spcBef>
                  <a:spcPts val="600"/>
                </a:spcBef>
                <a:spcAft>
                  <a:spcPts val="0"/>
                </a:spcAft>
              </a:pPr>
              <a:r>
                <a:rPr lang="en-US" sz="2800" dirty="0" smtClean="0">
                  <a:solidFill>
                    <a:schemeClr val="tx2"/>
                  </a:solidFill>
                  <a:latin typeface="Gill Sans"/>
                  <a:cs typeface="Gill Sans"/>
                </a:rPr>
                <a:t>Events</a:t>
              </a:r>
            </a:p>
          </p:txBody>
        </p:sp>
        <p:sp>
          <p:nvSpPr>
            <p:cNvPr id="7" name="Rounded Rectangle 6"/>
            <p:cNvSpPr/>
            <p:nvPr/>
          </p:nvSpPr>
          <p:spPr>
            <a:xfrm>
              <a:off x="349155" y="2582608"/>
              <a:ext cx="1088598" cy="362880"/>
            </a:xfrm>
            <a:prstGeom prst="roundRect">
              <a:avLst/>
            </a:prstGeom>
            <a:grpFill/>
          </p:spPr>
          <p:style>
            <a:lnRef idx="2">
              <a:schemeClr val="accent1">
                <a:shade val="50000"/>
              </a:schemeClr>
            </a:lnRef>
            <a:fillRef idx="1">
              <a:schemeClr val="accent1"/>
            </a:fillRef>
            <a:effectRef idx="0">
              <a:schemeClr val="accent1"/>
            </a:effectRef>
            <a:fontRef idx="minor">
              <a:schemeClr val="lt1"/>
            </a:fontRef>
          </p:style>
          <p:txBody>
            <a:bodyPr wrap="none" lIns="0" tIns="137160" rIns="0" bIns="137160" rtlCol="0" anchor="ctr">
              <a:noAutofit/>
            </a:bodyPr>
            <a:lstStyle/>
            <a:p>
              <a:pPr algn="ctr">
                <a:lnSpc>
                  <a:spcPct val="90000"/>
                </a:lnSpc>
                <a:spcBef>
                  <a:spcPts val="600"/>
                </a:spcBef>
                <a:spcAft>
                  <a:spcPts val="0"/>
                </a:spcAft>
              </a:pPr>
              <a:r>
                <a:rPr lang="en-US" sz="2800" dirty="0" smtClean="0">
                  <a:solidFill>
                    <a:schemeClr val="tx2"/>
                  </a:solidFill>
                  <a:latin typeface="Gill Sans"/>
                  <a:cs typeface="Gill Sans"/>
                </a:rPr>
                <a:t>Events</a:t>
              </a:r>
            </a:p>
          </p:txBody>
        </p:sp>
        <p:sp>
          <p:nvSpPr>
            <p:cNvPr id="8" name="Rounded Rectangle 7"/>
            <p:cNvSpPr/>
            <p:nvPr/>
          </p:nvSpPr>
          <p:spPr>
            <a:xfrm>
              <a:off x="430479" y="2521376"/>
              <a:ext cx="1088598" cy="362880"/>
            </a:xfrm>
            <a:prstGeom prst="roundRect">
              <a:avLst/>
            </a:prstGeom>
            <a:grpFill/>
          </p:spPr>
          <p:style>
            <a:lnRef idx="2">
              <a:schemeClr val="accent1">
                <a:shade val="50000"/>
              </a:schemeClr>
            </a:lnRef>
            <a:fillRef idx="1">
              <a:schemeClr val="accent1"/>
            </a:fillRef>
            <a:effectRef idx="0">
              <a:schemeClr val="accent1"/>
            </a:effectRef>
            <a:fontRef idx="minor">
              <a:schemeClr val="lt1"/>
            </a:fontRef>
          </p:style>
          <p:txBody>
            <a:bodyPr wrap="none" lIns="0" tIns="137160" rIns="0" bIns="137160" rtlCol="0" anchor="ctr">
              <a:noAutofit/>
            </a:bodyPr>
            <a:lstStyle/>
            <a:p>
              <a:pPr algn="ctr">
                <a:lnSpc>
                  <a:spcPct val="90000"/>
                </a:lnSpc>
                <a:spcBef>
                  <a:spcPts val="600"/>
                </a:spcBef>
                <a:spcAft>
                  <a:spcPts val="0"/>
                </a:spcAft>
              </a:pPr>
              <a:r>
                <a:rPr lang="en-US" sz="2800" dirty="0" smtClean="0">
                  <a:solidFill>
                    <a:schemeClr val="tx2"/>
                  </a:solidFill>
                  <a:latin typeface="Gill Sans"/>
                  <a:cs typeface="Gill Sans"/>
                </a:rPr>
                <a:t>Events</a:t>
              </a:r>
            </a:p>
          </p:txBody>
        </p:sp>
      </p:grpSp>
      <p:grpSp>
        <p:nvGrpSpPr>
          <p:cNvPr id="9" name="Group 8"/>
          <p:cNvGrpSpPr/>
          <p:nvPr/>
        </p:nvGrpSpPr>
        <p:grpSpPr>
          <a:xfrm>
            <a:off x="1905000" y="5858019"/>
            <a:ext cx="2286000" cy="1371600"/>
            <a:chOff x="267830" y="2521376"/>
            <a:chExt cx="1251247" cy="485344"/>
          </a:xfrm>
          <a:solidFill>
            <a:srgbClr val="3366FF"/>
          </a:solidFill>
        </p:grpSpPr>
        <p:sp>
          <p:nvSpPr>
            <p:cNvPr id="10" name="Rounded Rectangle 9"/>
            <p:cNvSpPr/>
            <p:nvPr/>
          </p:nvSpPr>
          <p:spPr>
            <a:xfrm>
              <a:off x="267830" y="2643840"/>
              <a:ext cx="1088598" cy="362880"/>
            </a:xfrm>
            <a:prstGeom prst="roundRect">
              <a:avLst/>
            </a:prstGeom>
            <a:grpFill/>
          </p:spPr>
          <p:style>
            <a:lnRef idx="2">
              <a:schemeClr val="accent1">
                <a:shade val="50000"/>
              </a:schemeClr>
            </a:lnRef>
            <a:fillRef idx="1">
              <a:schemeClr val="accent1"/>
            </a:fillRef>
            <a:effectRef idx="0">
              <a:schemeClr val="accent1"/>
            </a:effectRef>
            <a:fontRef idx="minor">
              <a:schemeClr val="lt1"/>
            </a:fontRef>
          </p:style>
          <p:txBody>
            <a:bodyPr wrap="none" lIns="0" tIns="137160" rIns="0" bIns="137160" rtlCol="0" anchor="ctr">
              <a:noAutofit/>
            </a:bodyPr>
            <a:lstStyle/>
            <a:p>
              <a:pPr algn="ctr">
                <a:lnSpc>
                  <a:spcPct val="90000"/>
                </a:lnSpc>
                <a:spcBef>
                  <a:spcPts val="600"/>
                </a:spcBef>
                <a:spcAft>
                  <a:spcPts val="0"/>
                </a:spcAft>
              </a:pPr>
              <a:r>
                <a:rPr lang="en-US" sz="2800" dirty="0" smtClean="0">
                  <a:solidFill>
                    <a:schemeClr val="tx2"/>
                  </a:solidFill>
                  <a:latin typeface="Gill Sans"/>
                  <a:cs typeface="Gill Sans"/>
                </a:rPr>
                <a:t>Events</a:t>
              </a:r>
            </a:p>
          </p:txBody>
        </p:sp>
        <p:sp>
          <p:nvSpPr>
            <p:cNvPr id="11" name="Rounded Rectangle 10"/>
            <p:cNvSpPr/>
            <p:nvPr/>
          </p:nvSpPr>
          <p:spPr>
            <a:xfrm>
              <a:off x="349155" y="2582608"/>
              <a:ext cx="1088598" cy="362880"/>
            </a:xfrm>
            <a:prstGeom prst="roundRect">
              <a:avLst/>
            </a:prstGeom>
            <a:grpFill/>
          </p:spPr>
          <p:style>
            <a:lnRef idx="2">
              <a:schemeClr val="accent1">
                <a:shade val="50000"/>
              </a:schemeClr>
            </a:lnRef>
            <a:fillRef idx="1">
              <a:schemeClr val="accent1"/>
            </a:fillRef>
            <a:effectRef idx="0">
              <a:schemeClr val="accent1"/>
            </a:effectRef>
            <a:fontRef idx="minor">
              <a:schemeClr val="lt1"/>
            </a:fontRef>
          </p:style>
          <p:txBody>
            <a:bodyPr wrap="none" lIns="0" tIns="137160" rIns="0" bIns="137160" rtlCol="0" anchor="ctr">
              <a:noAutofit/>
            </a:bodyPr>
            <a:lstStyle/>
            <a:p>
              <a:pPr algn="ctr">
                <a:lnSpc>
                  <a:spcPct val="90000"/>
                </a:lnSpc>
                <a:spcBef>
                  <a:spcPts val="600"/>
                </a:spcBef>
                <a:spcAft>
                  <a:spcPts val="0"/>
                </a:spcAft>
              </a:pPr>
              <a:r>
                <a:rPr lang="en-US" sz="2800" dirty="0" smtClean="0">
                  <a:solidFill>
                    <a:schemeClr val="tx2"/>
                  </a:solidFill>
                  <a:latin typeface="Gill Sans"/>
                  <a:cs typeface="Gill Sans"/>
                </a:rPr>
                <a:t>Events</a:t>
              </a:r>
            </a:p>
          </p:txBody>
        </p:sp>
        <p:sp>
          <p:nvSpPr>
            <p:cNvPr id="12" name="Rounded Rectangle 11"/>
            <p:cNvSpPr/>
            <p:nvPr/>
          </p:nvSpPr>
          <p:spPr>
            <a:xfrm>
              <a:off x="430479" y="2521376"/>
              <a:ext cx="1088598" cy="362880"/>
            </a:xfrm>
            <a:prstGeom prst="roundRect">
              <a:avLst/>
            </a:prstGeom>
            <a:grpFill/>
          </p:spPr>
          <p:style>
            <a:lnRef idx="2">
              <a:schemeClr val="accent1">
                <a:shade val="50000"/>
              </a:schemeClr>
            </a:lnRef>
            <a:fillRef idx="1">
              <a:schemeClr val="accent1"/>
            </a:fillRef>
            <a:effectRef idx="0">
              <a:schemeClr val="accent1"/>
            </a:effectRef>
            <a:fontRef idx="minor">
              <a:schemeClr val="lt1"/>
            </a:fontRef>
          </p:style>
          <p:txBody>
            <a:bodyPr wrap="none" lIns="0" tIns="137160" rIns="0" bIns="137160" rtlCol="0" anchor="ctr">
              <a:noAutofit/>
            </a:bodyPr>
            <a:lstStyle/>
            <a:p>
              <a:pPr algn="ctr">
                <a:lnSpc>
                  <a:spcPct val="90000"/>
                </a:lnSpc>
                <a:spcBef>
                  <a:spcPts val="600"/>
                </a:spcBef>
                <a:spcAft>
                  <a:spcPts val="0"/>
                </a:spcAft>
              </a:pPr>
              <a:r>
                <a:rPr lang="en-US" sz="2800" dirty="0" smtClean="0">
                  <a:solidFill>
                    <a:schemeClr val="tx2"/>
                  </a:solidFill>
                  <a:latin typeface="Gill Sans"/>
                  <a:cs typeface="Gill Sans"/>
                </a:rPr>
                <a:t>People</a:t>
              </a:r>
            </a:p>
          </p:txBody>
        </p:sp>
      </p:grpSp>
      <p:grpSp>
        <p:nvGrpSpPr>
          <p:cNvPr id="13" name="Group 12"/>
          <p:cNvGrpSpPr/>
          <p:nvPr/>
        </p:nvGrpSpPr>
        <p:grpSpPr>
          <a:xfrm>
            <a:off x="1905000" y="7525038"/>
            <a:ext cx="2286000" cy="1371600"/>
            <a:chOff x="267830" y="2521376"/>
            <a:chExt cx="1251247" cy="485344"/>
          </a:xfrm>
          <a:solidFill>
            <a:srgbClr val="3366FF"/>
          </a:solidFill>
        </p:grpSpPr>
        <p:sp>
          <p:nvSpPr>
            <p:cNvPr id="14" name="Rounded Rectangle 13"/>
            <p:cNvSpPr/>
            <p:nvPr/>
          </p:nvSpPr>
          <p:spPr>
            <a:xfrm>
              <a:off x="267830" y="2643840"/>
              <a:ext cx="1088598" cy="362880"/>
            </a:xfrm>
            <a:prstGeom prst="roundRect">
              <a:avLst/>
            </a:prstGeom>
            <a:grpFill/>
          </p:spPr>
          <p:style>
            <a:lnRef idx="2">
              <a:schemeClr val="accent1">
                <a:shade val="50000"/>
              </a:schemeClr>
            </a:lnRef>
            <a:fillRef idx="1">
              <a:schemeClr val="accent1"/>
            </a:fillRef>
            <a:effectRef idx="0">
              <a:schemeClr val="accent1"/>
            </a:effectRef>
            <a:fontRef idx="minor">
              <a:schemeClr val="lt1"/>
            </a:fontRef>
          </p:style>
          <p:txBody>
            <a:bodyPr wrap="none" lIns="0" tIns="137160" rIns="0" bIns="137160" rtlCol="0" anchor="ctr">
              <a:noAutofit/>
            </a:bodyPr>
            <a:lstStyle/>
            <a:p>
              <a:pPr algn="ctr">
                <a:lnSpc>
                  <a:spcPct val="90000"/>
                </a:lnSpc>
                <a:spcBef>
                  <a:spcPts val="600"/>
                </a:spcBef>
                <a:spcAft>
                  <a:spcPts val="0"/>
                </a:spcAft>
              </a:pPr>
              <a:r>
                <a:rPr lang="en-US" sz="2800" dirty="0" smtClean="0">
                  <a:solidFill>
                    <a:schemeClr val="tx2"/>
                  </a:solidFill>
                  <a:latin typeface="Gill Sans"/>
                  <a:cs typeface="Gill Sans"/>
                </a:rPr>
                <a:t>Events</a:t>
              </a:r>
            </a:p>
          </p:txBody>
        </p:sp>
        <p:sp>
          <p:nvSpPr>
            <p:cNvPr id="15" name="Rounded Rectangle 14"/>
            <p:cNvSpPr/>
            <p:nvPr/>
          </p:nvSpPr>
          <p:spPr>
            <a:xfrm>
              <a:off x="349155" y="2582608"/>
              <a:ext cx="1088598" cy="362880"/>
            </a:xfrm>
            <a:prstGeom prst="roundRect">
              <a:avLst/>
            </a:prstGeom>
            <a:grpFill/>
          </p:spPr>
          <p:style>
            <a:lnRef idx="2">
              <a:schemeClr val="accent1">
                <a:shade val="50000"/>
              </a:schemeClr>
            </a:lnRef>
            <a:fillRef idx="1">
              <a:schemeClr val="accent1"/>
            </a:fillRef>
            <a:effectRef idx="0">
              <a:schemeClr val="accent1"/>
            </a:effectRef>
            <a:fontRef idx="minor">
              <a:schemeClr val="lt1"/>
            </a:fontRef>
          </p:style>
          <p:txBody>
            <a:bodyPr wrap="none" lIns="0" tIns="137160" rIns="0" bIns="137160" rtlCol="0" anchor="ctr">
              <a:noAutofit/>
            </a:bodyPr>
            <a:lstStyle/>
            <a:p>
              <a:pPr algn="ctr">
                <a:lnSpc>
                  <a:spcPct val="90000"/>
                </a:lnSpc>
                <a:spcBef>
                  <a:spcPts val="600"/>
                </a:spcBef>
                <a:spcAft>
                  <a:spcPts val="0"/>
                </a:spcAft>
              </a:pPr>
              <a:r>
                <a:rPr lang="en-US" sz="2800" dirty="0" smtClean="0">
                  <a:solidFill>
                    <a:schemeClr val="tx2"/>
                  </a:solidFill>
                  <a:latin typeface="Gill Sans"/>
                  <a:cs typeface="Gill Sans"/>
                </a:rPr>
                <a:t>Events</a:t>
              </a:r>
            </a:p>
          </p:txBody>
        </p:sp>
        <p:sp>
          <p:nvSpPr>
            <p:cNvPr id="16" name="Rounded Rectangle 15"/>
            <p:cNvSpPr/>
            <p:nvPr/>
          </p:nvSpPr>
          <p:spPr>
            <a:xfrm>
              <a:off x="430479" y="2521376"/>
              <a:ext cx="1088598" cy="362880"/>
            </a:xfrm>
            <a:prstGeom prst="roundRect">
              <a:avLst/>
            </a:prstGeom>
            <a:grpFill/>
          </p:spPr>
          <p:style>
            <a:lnRef idx="2">
              <a:schemeClr val="accent1">
                <a:shade val="50000"/>
              </a:schemeClr>
            </a:lnRef>
            <a:fillRef idx="1">
              <a:schemeClr val="accent1"/>
            </a:fillRef>
            <a:effectRef idx="0">
              <a:schemeClr val="accent1"/>
            </a:effectRef>
            <a:fontRef idx="minor">
              <a:schemeClr val="lt1"/>
            </a:fontRef>
          </p:style>
          <p:txBody>
            <a:bodyPr wrap="none" lIns="0" tIns="137160" rIns="0" bIns="137160" rtlCol="0" anchor="ctr">
              <a:noAutofit/>
            </a:bodyPr>
            <a:lstStyle/>
            <a:p>
              <a:pPr algn="ctr">
                <a:lnSpc>
                  <a:spcPct val="90000"/>
                </a:lnSpc>
                <a:spcBef>
                  <a:spcPts val="600"/>
                </a:spcBef>
                <a:spcAft>
                  <a:spcPts val="0"/>
                </a:spcAft>
              </a:pPr>
              <a:r>
                <a:rPr lang="en-US" sz="2800" dirty="0" smtClean="0">
                  <a:solidFill>
                    <a:schemeClr val="tx2"/>
                  </a:solidFill>
                  <a:latin typeface="Gill Sans"/>
                  <a:cs typeface="Gill Sans"/>
                </a:rPr>
                <a:t>Computers</a:t>
              </a:r>
            </a:p>
          </p:txBody>
        </p:sp>
      </p:grpSp>
      <p:grpSp>
        <p:nvGrpSpPr>
          <p:cNvPr id="17" name="Group 16"/>
          <p:cNvGrpSpPr/>
          <p:nvPr/>
        </p:nvGrpSpPr>
        <p:grpSpPr>
          <a:xfrm>
            <a:off x="1905000" y="9192056"/>
            <a:ext cx="2286000" cy="1371600"/>
            <a:chOff x="267830" y="2521376"/>
            <a:chExt cx="1251247" cy="485344"/>
          </a:xfrm>
          <a:solidFill>
            <a:srgbClr val="3366FF"/>
          </a:solidFill>
        </p:grpSpPr>
        <p:sp>
          <p:nvSpPr>
            <p:cNvPr id="18" name="Rounded Rectangle 17"/>
            <p:cNvSpPr/>
            <p:nvPr/>
          </p:nvSpPr>
          <p:spPr>
            <a:xfrm>
              <a:off x="267830" y="2643840"/>
              <a:ext cx="1088598" cy="362880"/>
            </a:xfrm>
            <a:prstGeom prst="roundRect">
              <a:avLst/>
            </a:prstGeom>
            <a:grpFill/>
          </p:spPr>
          <p:style>
            <a:lnRef idx="2">
              <a:schemeClr val="accent1">
                <a:shade val="50000"/>
              </a:schemeClr>
            </a:lnRef>
            <a:fillRef idx="1">
              <a:schemeClr val="accent1"/>
            </a:fillRef>
            <a:effectRef idx="0">
              <a:schemeClr val="accent1"/>
            </a:effectRef>
            <a:fontRef idx="minor">
              <a:schemeClr val="lt1"/>
            </a:fontRef>
          </p:style>
          <p:txBody>
            <a:bodyPr wrap="none" lIns="0" tIns="137160" rIns="0" bIns="137160" rtlCol="0" anchor="ctr">
              <a:noAutofit/>
            </a:bodyPr>
            <a:lstStyle/>
            <a:p>
              <a:pPr algn="ctr">
                <a:lnSpc>
                  <a:spcPct val="90000"/>
                </a:lnSpc>
                <a:spcBef>
                  <a:spcPts val="600"/>
                </a:spcBef>
                <a:spcAft>
                  <a:spcPts val="0"/>
                </a:spcAft>
              </a:pPr>
              <a:r>
                <a:rPr lang="en-US" sz="2800" dirty="0" smtClean="0">
                  <a:solidFill>
                    <a:schemeClr val="tx2"/>
                  </a:solidFill>
                  <a:latin typeface="Gill Sans"/>
                  <a:cs typeface="Gill Sans"/>
                </a:rPr>
                <a:t>Events</a:t>
              </a:r>
            </a:p>
          </p:txBody>
        </p:sp>
        <p:sp>
          <p:nvSpPr>
            <p:cNvPr id="19" name="Rounded Rectangle 18"/>
            <p:cNvSpPr/>
            <p:nvPr/>
          </p:nvSpPr>
          <p:spPr>
            <a:xfrm>
              <a:off x="349155" y="2582608"/>
              <a:ext cx="1088598" cy="362880"/>
            </a:xfrm>
            <a:prstGeom prst="roundRect">
              <a:avLst/>
            </a:prstGeom>
            <a:grpFill/>
          </p:spPr>
          <p:style>
            <a:lnRef idx="2">
              <a:schemeClr val="accent1">
                <a:shade val="50000"/>
              </a:schemeClr>
            </a:lnRef>
            <a:fillRef idx="1">
              <a:schemeClr val="accent1"/>
            </a:fillRef>
            <a:effectRef idx="0">
              <a:schemeClr val="accent1"/>
            </a:effectRef>
            <a:fontRef idx="minor">
              <a:schemeClr val="lt1"/>
            </a:fontRef>
          </p:style>
          <p:txBody>
            <a:bodyPr wrap="none" lIns="0" tIns="137160" rIns="0" bIns="137160" rtlCol="0" anchor="ctr">
              <a:noAutofit/>
            </a:bodyPr>
            <a:lstStyle/>
            <a:p>
              <a:pPr algn="ctr">
                <a:lnSpc>
                  <a:spcPct val="90000"/>
                </a:lnSpc>
                <a:spcBef>
                  <a:spcPts val="600"/>
                </a:spcBef>
                <a:spcAft>
                  <a:spcPts val="0"/>
                </a:spcAft>
              </a:pPr>
              <a:r>
                <a:rPr lang="en-US" sz="2800" dirty="0" smtClean="0">
                  <a:solidFill>
                    <a:schemeClr val="tx2"/>
                  </a:solidFill>
                  <a:latin typeface="Gill Sans"/>
                  <a:cs typeface="Gill Sans"/>
                </a:rPr>
                <a:t>Events</a:t>
              </a:r>
            </a:p>
          </p:txBody>
        </p:sp>
        <p:sp>
          <p:nvSpPr>
            <p:cNvPr id="20" name="Rounded Rectangle 19"/>
            <p:cNvSpPr/>
            <p:nvPr/>
          </p:nvSpPr>
          <p:spPr>
            <a:xfrm>
              <a:off x="430479" y="2521376"/>
              <a:ext cx="1088598" cy="362880"/>
            </a:xfrm>
            <a:prstGeom prst="roundRect">
              <a:avLst/>
            </a:prstGeom>
            <a:grpFill/>
          </p:spPr>
          <p:style>
            <a:lnRef idx="2">
              <a:schemeClr val="accent1">
                <a:shade val="50000"/>
              </a:schemeClr>
            </a:lnRef>
            <a:fillRef idx="1">
              <a:schemeClr val="accent1"/>
            </a:fillRef>
            <a:effectRef idx="0">
              <a:schemeClr val="accent1"/>
            </a:effectRef>
            <a:fontRef idx="minor">
              <a:schemeClr val="lt1"/>
            </a:fontRef>
          </p:style>
          <p:txBody>
            <a:bodyPr wrap="none" lIns="0" tIns="137160" rIns="0" bIns="137160" rtlCol="0" anchor="ctr">
              <a:noAutofit/>
            </a:bodyPr>
            <a:lstStyle/>
            <a:p>
              <a:pPr algn="ctr">
                <a:lnSpc>
                  <a:spcPct val="90000"/>
                </a:lnSpc>
                <a:spcBef>
                  <a:spcPts val="600"/>
                </a:spcBef>
                <a:spcAft>
                  <a:spcPts val="0"/>
                </a:spcAft>
              </a:pPr>
              <a:r>
                <a:rPr lang="en-US" sz="2800" dirty="0" smtClean="0">
                  <a:solidFill>
                    <a:schemeClr val="tx2"/>
                  </a:solidFill>
                  <a:latin typeface="Gill Sans"/>
                  <a:cs typeface="Gill Sans"/>
                </a:rPr>
                <a:t>Domains</a:t>
              </a:r>
            </a:p>
          </p:txBody>
        </p:sp>
      </p:grpSp>
      <p:sp>
        <p:nvSpPr>
          <p:cNvPr id="21" name="Cube 20"/>
          <p:cNvSpPr/>
          <p:nvPr/>
        </p:nvSpPr>
        <p:spPr>
          <a:xfrm>
            <a:off x="6096000" y="4724400"/>
            <a:ext cx="1828800" cy="1828800"/>
          </a:xfrm>
          <a:prstGeom prst="cube">
            <a:avLst/>
          </a:prstGeom>
          <a:gradFill flip="none" rotWithShape="1">
            <a:gsLst>
              <a:gs pos="0">
                <a:srgbClr val="0000FF"/>
              </a:gs>
              <a:gs pos="100000">
                <a:srgbClr val="CE1126"/>
              </a:gs>
            </a:gsLst>
            <a:path path="rect">
              <a:fillToRect l="100000" t="100000"/>
            </a:path>
            <a:tileRect r="-100000" b="-100000"/>
          </a:gradFill>
          <a:effectLst/>
        </p:spPr>
        <p:txBody>
          <a:bodyPr wrap="none" lIns="0" tIns="137160" rIns="0" bIns="137160" rtlCol="0" anchor="ctr">
            <a:noAutofit/>
          </a:bodyPr>
          <a:lstStyle/>
          <a:p>
            <a:pPr algn="ctr">
              <a:lnSpc>
                <a:spcPct val="90000"/>
              </a:lnSpc>
              <a:spcBef>
                <a:spcPts val="600"/>
              </a:spcBef>
              <a:spcAft>
                <a:spcPts val="0"/>
              </a:spcAft>
            </a:pPr>
            <a:r>
              <a:rPr lang="en-US" sz="2800" dirty="0" smtClean="0">
                <a:solidFill>
                  <a:schemeClr val="bg1"/>
                </a:solidFill>
                <a:latin typeface="Gill Sans"/>
                <a:cs typeface="Gill Sans"/>
              </a:rPr>
              <a:t>Batch 2</a:t>
            </a:r>
          </a:p>
        </p:txBody>
      </p:sp>
      <p:sp>
        <p:nvSpPr>
          <p:cNvPr id="22" name="Cube 21"/>
          <p:cNvSpPr/>
          <p:nvPr/>
        </p:nvSpPr>
        <p:spPr>
          <a:xfrm>
            <a:off x="6096000" y="6553200"/>
            <a:ext cx="1828800" cy="1828800"/>
          </a:xfrm>
          <a:prstGeom prst="cube">
            <a:avLst/>
          </a:prstGeom>
          <a:gradFill flip="none" rotWithShape="1">
            <a:gsLst>
              <a:gs pos="0">
                <a:srgbClr val="0000FF"/>
              </a:gs>
              <a:gs pos="100000">
                <a:srgbClr val="CE1126"/>
              </a:gs>
            </a:gsLst>
            <a:path path="rect">
              <a:fillToRect l="100000" t="100000"/>
            </a:path>
            <a:tileRect r="-100000" b="-100000"/>
          </a:gradFill>
          <a:effectLst/>
        </p:spPr>
        <p:txBody>
          <a:bodyPr wrap="none" lIns="0" tIns="137160" rIns="0" bIns="137160" rtlCol="0" anchor="ctr">
            <a:noAutofit/>
          </a:bodyPr>
          <a:lstStyle/>
          <a:p>
            <a:pPr algn="ctr">
              <a:lnSpc>
                <a:spcPct val="90000"/>
              </a:lnSpc>
              <a:spcBef>
                <a:spcPts val="600"/>
              </a:spcBef>
              <a:spcAft>
                <a:spcPts val="0"/>
              </a:spcAft>
            </a:pPr>
            <a:r>
              <a:rPr lang="en-US" sz="2800" dirty="0" smtClean="0">
                <a:solidFill>
                  <a:schemeClr val="bg1"/>
                </a:solidFill>
                <a:latin typeface="Gill Sans"/>
                <a:cs typeface="Gill Sans"/>
              </a:rPr>
              <a:t>Batch 3</a:t>
            </a:r>
          </a:p>
        </p:txBody>
      </p:sp>
      <p:sp>
        <p:nvSpPr>
          <p:cNvPr id="24" name="Cube 23"/>
          <p:cNvSpPr/>
          <p:nvPr/>
        </p:nvSpPr>
        <p:spPr>
          <a:xfrm>
            <a:off x="6096000" y="10210800"/>
            <a:ext cx="1828800" cy="1828800"/>
          </a:xfrm>
          <a:prstGeom prst="cube">
            <a:avLst/>
          </a:prstGeom>
          <a:gradFill flip="none" rotWithShape="1">
            <a:gsLst>
              <a:gs pos="0">
                <a:srgbClr val="0000FF"/>
              </a:gs>
              <a:gs pos="100000">
                <a:srgbClr val="CE1126"/>
              </a:gs>
            </a:gsLst>
            <a:path path="rect">
              <a:fillToRect l="100000" t="100000"/>
            </a:path>
            <a:tileRect r="-100000" b="-100000"/>
          </a:gradFill>
          <a:effectLst/>
        </p:spPr>
        <p:txBody>
          <a:bodyPr wrap="none" lIns="0" tIns="137160" rIns="0" bIns="137160" rtlCol="0" anchor="ctr">
            <a:noAutofit/>
          </a:bodyPr>
          <a:lstStyle/>
          <a:p>
            <a:pPr algn="ctr">
              <a:lnSpc>
                <a:spcPct val="90000"/>
              </a:lnSpc>
              <a:spcBef>
                <a:spcPts val="600"/>
              </a:spcBef>
              <a:spcAft>
                <a:spcPts val="0"/>
              </a:spcAft>
            </a:pPr>
            <a:r>
              <a:rPr lang="en-US" sz="2800" dirty="0" smtClean="0">
                <a:solidFill>
                  <a:schemeClr val="bg1"/>
                </a:solidFill>
                <a:latin typeface="Gill Sans"/>
                <a:cs typeface="Gill Sans"/>
              </a:rPr>
              <a:t>...</a:t>
            </a:r>
          </a:p>
        </p:txBody>
      </p:sp>
      <p:sp>
        <p:nvSpPr>
          <p:cNvPr id="25" name="Right Brace 24"/>
          <p:cNvSpPr/>
          <p:nvPr/>
        </p:nvSpPr>
        <p:spPr>
          <a:xfrm>
            <a:off x="4953000" y="4191001"/>
            <a:ext cx="442351" cy="6553200"/>
          </a:xfrm>
          <a:prstGeom prst="rightBrace">
            <a:avLst>
              <a:gd name="adj1" fmla="val 24814"/>
              <a:gd name="adj2" fmla="val 50000"/>
            </a:avLst>
          </a:prstGeom>
          <a:ln>
            <a:solidFill>
              <a:schemeClr val="accent6"/>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sz="2800" dirty="0">
              <a:latin typeface="Gill Sans"/>
              <a:cs typeface="Gill Sans"/>
            </a:endParaRPr>
          </a:p>
        </p:txBody>
      </p:sp>
      <p:sp>
        <p:nvSpPr>
          <p:cNvPr id="26" name="Cube 25"/>
          <p:cNvSpPr/>
          <p:nvPr/>
        </p:nvSpPr>
        <p:spPr>
          <a:xfrm>
            <a:off x="11353800" y="3124200"/>
            <a:ext cx="2667000" cy="2663368"/>
          </a:xfrm>
          <a:prstGeom prst="cube">
            <a:avLst/>
          </a:prstGeom>
          <a:gradFill flip="none" rotWithShape="1">
            <a:gsLst>
              <a:gs pos="0">
                <a:srgbClr val="0000FF"/>
              </a:gs>
              <a:gs pos="100000">
                <a:srgbClr val="CE1126"/>
              </a:gs>
            </a:gsLst>
            <a:path path="rect">
              <a:fillToRect l="100000" t="100000"/>
            </a:path>
            <a:tileRect r="-100000" b="-100000"/>
          </a:gradFill>
          <a:effectLst/>
        </p:spPr>
        <p:txBody>
          <a:bodyPr wrap="none" lIns="0" tIns="137160" rIns="0" bIns="137160" rtlCol="0" anchor="ctr">
            <a:noAutofit/>
          </a:bodyPr>
          <a:lstStyle/>
          <a:p>
            <a:pPr algn="ctr">
              <a:lnSpc>
                <a:spcPct val="90000"/>
              </a:lnSpc>
              <a:spcBef>
                <a:spcPts val="600"/>
              </a:spcBef>
              <a:spcAft>
                <a:spcPts val="0"/>
              </a:spcAft>
            </a:pPr>
            <a:r>
              <a:rPr lang="en-US" sz="2800" dirty="0" smtClean="0">
                <a:solidFill>
                  <a:srgbClr val="FFFFFF"/>
                </a:solidFill>
                <a:latin typeface="Gill Sans"/>
                <a:cs typeface="Gill Sans"/>
              </a:rPr>
              <a:t>2014-03-01</a:t>
            </a:r>
          </a:p>
        </p:txBody>
      </p:sp>
      <p:sp>
        <p:nvSpPr>
          <p:cNvPr id="28" name="Cube 27"/>
          <p:cNvSpPr/>
          <p:nvPr/>
        </p:nvSpPr>
        <p:spPr>
          <a:xfrm>
            <a:off x="11353800" y="6324600"/>
            <a:ext cx="2667000" cy="2663368"/>
          </a:xfrm>
          <a:prstGeom prst="cube">
            <a:avLst/>
          </a:prstGeom>
          <a:gradFill flip="none" rotWithShape="1">
            <a:gsLst>
              <a:gs pos="0">
                <a:srgbClr val="0000FF"/>
              </a:gs>
              <a:gs pos="100000">
                <a:srgbClr val="CE1126"/>
              </a:gs>
            </a:gsLst>
            <a:path path="rect">
              <a:fillToRect l="100000" t="100000"/>
            </a:path>
            <a:tileRect r="-100000" b="-100000"/>
          </a:gradFill>
          <a:effectLst/>
        </p:spPr>
        <p:txBody>
          <a:bodyPr wrap="none" lIns="0" tIns="137160" rIns="0" bIns="137160" rtlCol="0" anchor="ctr">
            <a:noAutofit/>
          </a:bodyPr>
          <a:lstStyle/>
          <a:p>
            <a:pPr algn="ctr">
              <a:lnSpc>
                <a:spcPct val="90000"/>
              </a:lnSpc>
              <a:spcBef>
                <a:spcPts val="600"/>
              </a:spcBef>
              <a:spcAft>
                <a:spcPts val="0"/>
              </a:spcAft>
            </a:pPr>
            <a:r>
              <a:rPr lang="en-US" sz="2800" dirty="0" smtClean="0">
                <a:solidFill>
                  <a:srgbClr val="FFFFFF"/>
                </a:solidFill>
                <a:latin typeface="Gill Sans"/>
                <a:cs typeface="Gill Sans"/>
              </a:rPr>
              <a:t>2014-02-28</a:t>
            </a:r>
          </a:p>
        </p:txBody>
      </p:sp>
      <p:sp>
        <p:nvSpPr>
          <p:cNvPr id="29" name="Cube 28"/>
          <p:cNvSpPr/>
          <p:nvPr/>
        </p:nvSpPr>
        <p:spPr>
          <a:xfrm>
            <a:off x="11353800" y="9376232"/>
            <a:ext cx="2667000" cy="2663368"/>
          </a:xfrm>
          <a:prstGeom prst="cube">
            <a:avLst/>
          </a:prstGeom>
          <a:gradFill flip="none" rotWithShape="1">
            <a:gsLst>
              <a:gs pos="0">
                <a:srgbClr val="0000FF"/>
              </a:gs>
              <a:gs pos="100000">
                <a:srgbClr val="CE1126"/>
              </a:gs>
            </a:gsLst>
            <a:path path="rect">
              <a:fillToRect l="100000" t="100000"/>
            </a:path>
            <a:tileRect r="-100000" b="-100000"/>
          </a:gradFill>
          <a:effectLst/>
        </p:spPr>
        <p:txBody>
          <a:bodyPr wrap="none" lIns="0" tIns="137160" rIns="0" bIns="137160" rtlCol="0" anchor="ctr">
            <a:noAutofit/>
          </a:bodyPr>
          <a:lstStyle/>
          <a:p>
            <a:pPr algn="ctr">
              <a:lnSpc>
                <a:spcPct val="90000"/>
              </a:lnSpc>
              <a:spcBef>
                <a:spcPts val="600"/>
              </a:spcBef>
              <a:spcAft>
                <a:spcPts val="0"/>
              </a:spcAft>
            </a:pPr>
            <a:r>
              <a:rPr lang="en-US" sz="2800" dirty="0" smtClean="0">
                <a:solidFill>
                  <a:srgbClr val="FFFFFF"/>
                </a:solidFill>
                <a:latin typeface="Gill Sans"/>
                <a:cs typeface="Gill Sans"/>
              </a:rPr>
              <a:t>2014-02-27</a:t>
            </a:r>
          </a:p>
        </p:txBody>
      </p:sp>
      <p:cxnSp>
        <p:nvCxnSpPr>
          <p:cNvPr id="42" name="Straight Arrow Connector 41"/>
          <p:cNvCxnSpPr>
            <a:endCxn id="26" idx="2"/>
          </p:cNvCxnSpPr>
          <p:nvPr/>
        </p:nvCxnSpPr>
        <p:spPr>
          <a:xfrm>
            <a:off x="7696200" y="3810000"/>
            <a:ext cx="3657600" cy="978805"/>
          </a:xfrm>
          <a:prstGeom prst="straightConnector1">
            <a:avLst/>
          </a:prstGeom>
          <a:ln w="28575" cmpd="sng">
            <a:tailEnd type="arrow"/>
          </a:ln>
        </p:spPr>
        <p:style>
          <a:lnRef idx="2">
            <a:schemeClr val="dk1"/>
          </a:lnRef>
          <a:fillRef idx="0">
            <a:schemeClr val="dk1"/>
          </a:fillRef>
          <a:effectRef idx="1">
            <a:schemeClr val="dk1"/>
          </a:effectRef>
          <a:fontRef idx="minor">
            <a:schemeClr val="tx1"/>
          </a:fontRef>
        </p:style>
      </p:cxnSp>
      <p:cxnSp>
        <p:nvCxnSpPr>
          <p:cNvPr id="43" name="Straight Arrow Connector 42"/>
          <p:cNvCxnSpPr>
            <a:endCxn id="26" idx="2"/>
          </p:cNvCxnSpPr>
          <p:nvPr/>
        </p:nvCxnSpPr>
        <p:spPr>
          <a:xfrm flipV="1">
            <a:off x="7696200" y="4788805"/>
            <a:ext cx="3657600" cy="881771"/>
          </a:xfrm>
          <a:prstGeom prst="straightConnector1">
            <a:avLst/>
          </a:prstGeom>
          <a:ln w="28575" cmpd="sng">
            <a:tailEnd type="arrow"/>
          </a:ln>
        </p:spPr>
        <p:style>
          <a:lnRef idx="2">
            <a:schemeClr val="dk1"/>
          </a:lnRef>
          <a:fillRef idx="0">
            <a:schemeClr val="dk1"/>
          </a:fillRef>
          <a:effectRef idx="1">
            <a:schemeClr val="dk1"/>
          </a:effectRef>
          <a:fontRef idx="minor">
            <a:schemeClr val="tx1"/>
          </a:fontRef>
        </p:style>
      </p:cxnSp>
      <p:cxnSp>
        <p:nvCxnSpPr>
          <p:cNvPr id="44" name="Straight Arrow Connector 43"/>
          <p:cNvCxnSpPr>
            <a:endCxn id="26" idx="2"/>
          </p:cNvCxnSpPr>
          <p:nvPr/>
        </p:nvCxnSpPr>
        <p:spPr>
          <a:xfrm flipV="1">
            <a:off x="7696200" y="4788805"/>
            <a:ext cx="3657600" cy="2754995"/>
          </a:xfrm>
          <a:prstGeom prst="straightConnector1">
            <a:avLst/>
          </a:prstGeom>
          <a:ln w="28575" cmpd="sng">
            <a:tailEnd type="arrow"/>
          </a:ln>
        </p:spPr>
        <p:style>
          <a:lnRef idx="2">
            <a:schemeClr val="dk1"/>
          </a:lnRef>
          <a:fillRef idx="0">
            <a:schemeClr val="dk1"/>
          </a:fillRef>
          <a:effectRef idx="1">
            <a:schemeClr val="dk1"/>
          </a:effectRef>
          <a:fontRef idx="minor">
            <a:schemeClr val="tx1"/>
          </a:fontRef>
        </p:style>
      </p:cxnSp>
      <p:cxnSp>
        <p:nvCxnSpPr>
          <p:cNvPr id="46" name="Straight Arrow Connector 45"/>
          <p:cNvCxnSpPr/>
          <p:nvPr/>
        </p:nvCxnSpPr>
        <p:spPr>
          <a:xfrm flipV="1">
            <a:off x="7696200" y="11040837"/>
            <a:ext cx="3657600" cy="160563"/>
          </a:xfrm>
          <a:prstGeom prst="straightConnector1">
            <a:avLst/>
          </a:prstGeom>
          <a:ln w="28575" cmpd="sng">
            <a:tailEnd type="arrow"/>
          </a:ln>
        </p:spPr>
        <p:style>
          <a:lnRef idx="2">
            <a:schemeClr val="dk1"/>
          </a:lnRef>
          <a:fillRef idx="0">
            <a:schemeClr val="dk1"/>
          </a:fillRef>
          <a:effectRef idx="1">
            <a:schemeClr val="dk1"/>
          </a:effectRef>
          <a:fontRef idx="minor">
            <a:schemeClr val="tx1"/>
          </a:fontRef>
        </p:style>
      </p:cxnSp>
      <p:sp>
        <p:nvSpPr>
          <p:cNvPr id="41" name="TextBox 40"/>
          <p:cNvSpPr txBox="1"/>
          <p:nvPr/>
        </p:nvSpPr>
        <p:spPr>
          <a:xfrm>
            <a:off x="2156032" y="2133600"/>
            <a:ext cx="1653968" cy="646331"/>
          </a:xfrm>
          <a:prstGeom prst="rect">
            <a:avLst/>
          </a:prstGeom>
          <a:noFill/>
        </p:spPr>
        <p:txBody>
          <a:bodyPr wrap="none" rtlCol="0">
            <a:spAutoFit/>
          </a:bodyPr>
          <a:lstStyle/>
          <a:p>
            <a:r>
              <a:rPr lang="en-US" sz="3600" u="sng" dirty="0">
                <a:latin typeface="Gill Sans"/>
                <a:cs typeface="Gill Sans"/>
              </a:rPr>
              <a:t>Sources</a:t>
            </a:r>
          </a:p>
        </p:txBody>
      </p:sp>
      <p:sp>
        <p:nvSpPr>
          <p:cNvPr id="47" name="TextBox 46"/>
          <p:cNvSpPr txBox="1"/>
          <p:nvPr/>
        </p:nvSpPr>
        <p:spPr>
          <a:xfrm>
            <a:off x="6172200" y="2133600"/>
            <a:ext cx="1627143" cy="646331"/>
          </a:xfrm>
          <a:prstGeom prst="rect">
            <a:avLst/>
          </a:prstGeom>
          <a:noFill/>
        </p:spPr>
        <p:txBody>
          <a:bodyPr wrap="none" rtlCol="0">
            <a:spAutoFit/>
          </a:bodyPr>
          <a:lstStyle/>
          <a:p>
            <a:r>
              <a:rPr lang="en-US" sz="3600" u="sng" dirty="0">
                <a:latin typeface="Gill Sans"/>
                <a:cs typeface="Gill Sans"/>
              </a:rPr>
              <a:t>Batches</a:t>
            </a:r>
          </a:p>
        </p:txBody>
      </p:sp>
      <p:sp>
        <p:nvSpPr>
          <p:cNvPr id="48" name="TextBox 47"/>
          <p:cNvSpPr txBox="1"/>
          <p:nvPr/>
        </p:nvSpPr>
        <p:spPr>
          <a:xfrm>
            <a:off x="11841989" y="2133600"/>
            <a:ext cx="1412767" cy="646331"/>
          </a:xfrm>
          <a:prstGeom prst="rect">
            <a:avLst/>
          </a:prstGeom>
          <a:noFill/>
        </p:spPr>
        <p:txBody>
          <a:bodyPr wrap="none" rtlCol="0">
            <a:spAutoFit/>
          </a:bodyPr>
          <a:lstStyle/>
          <a:p>
            <a:r>
              <a:rPr lang="en-US" sz="3600" u="sng" dirty="0">
                <a:latin typeface="Gill Sans"/>
                <a:cs typeface="Gill Sans"/>
              </a:rPr>
              <a:t>Shards</a:t>
            </a:r>
          </a:p>
        </p:txBody>
      </p:sp>
      <p:sp>
        <p:nvSpPr>
          <p:cNvPr id="23" name="Cube 22"/>
          <p:cNvSpPr/>
          <p:nvPr/>
        </p:nvSpPr>
        <p:spPr>
          <a:xfrm>
            <a:off x="6096000" y="8382000"/>
            <a:ext cx="1828800" cy="1828800"/>
          </a:xfrm>
          <a:prstGeom prst="cube">
            <a:avLst/>
          </a:prstGeom>
          <a:gradFill flip="none" rotWithShape="1">
            <a:gsLst>
              <a:gs pos="0">
                <a:srgbClr val="0000FF"/>
              </a:gs>
              <a:gs pos="100000">
                <a:srgbClr val="CE1126"/>
              </a:gs>
            </a:gsLst>
            <a:path path="rect">
              <a:fillToRect l="100000" t="100000"/>
            </a:path>
            <a:tileRect r="-100000" b="-100000"/>
          </a:gradFill>
          <a:effectLst/>
        </p:spPr>
        <p:txBody>
          <a:bodyPr wrap="none" lIns="0" tIns="137160" rIns="0" bIns="137160" rtlCol="0" anchor="ctr">
            <a:noAutofit/>
          </a:bodyPr>
          <a:lstStyle/>
          <a:p>
            <a:pPr algn="ctr">
              <a:lnSpc>
                <a:spcPct val="90000"/>
              </a:lnSpc>
              <a:spcBef>
                <a:spcPts val="600"/>
              </a:spcBef>
              <a:spcAft>
                <a:spcPts val="0"/>
              </a:spcAft>
            </a:pPr>
            <a:r>
              <a:rPr lang="en-US" sz="2800" dirty="0" smtClean="0">
                <a:solidFill>
                  <a:schemeClr val="bg1"/>
                </a:solidFill>
                <a:latin typeface="Gill Sans"/>
                <a:cs typeface="Gill Sans"/>
              </a:rPr>
              <a:t>Batch 4</a:t>
            </a:r>
          </a:p>
        </p:txBody>
      </p:sp>
      <p:cxnSp>
        <p:nvCxnSpPr>
          <p:cNvPr id="45" name="Straight Arrow Connector 44"/>
          <p:cNvCxnSpPr>
            <a:endCxn id="28" idx="2"/>
          </p:cNvCxnSpPr>
          <p:nvPr/>
        </p:nvCxnSpPr>
        <p:spPr>
          <a:xfrm flipV="1">
            <a:off x="7696200" y="7989205"/>
            <a:ext cx="3657600" cy="1407741"/>
          </a:xfrm>
          <a:prstGeom prst="straightConnector1">
            <a:avLst/>
          </a:prstGeom>
          <a:ln w="28575" cmpd="sng">
            <a:tailEnd type="arrow"/>
          </a:ln>
        </p:spPr>
        <p:style>
          <a:lnRef idx="2">
            <a:schemeClr val="dk1"/>
          </a:lnRef>
          <a:fillRef idx="0">
            <a:schemeClr val="dk1"/>
          </a:fillRef>
          <a:effectRef idx="1">
            <a:schemeClr val="dk1"/>
          </a:effectRef>
          <a:fontRef idx="minor">
            <a:schemeClr val="tx1"/>
          </a:fontRef>
        </p:style>
      </p:cxnSp>
      <p:sp>
        <p:nvSpPr>
          <p:cNvPr id="36" name="TextBox 35"/>
          <p:cNvSpPr txBox="1"/>
          <p:nvPr/>
        </p:nvSpPr>
        <p:spPr>
          <a:xfrm>
            <a:off x="8906370" y="7239000"/>
            <a:ext cx="1367231" cy="646331"/>
          </a:xfrm>
          <a:prstGeom prst="rect">
            <a:avLst/>
          </a:prstGeom>
          <a:noFill/>
        </p:spPr>
        <p:txBody>
          <a:bodyPr wrap="none" rtlCol="0">
            <a:spAutoFit/>
          </a:bodyPr>
          <a:lstStyle/>
          <a:p>
            <a:r>
              <a:rPr lang="en-US" sz="3600" dirty="0">
                <a:latin typeface="Gill Sans"/>
                <a:cs typeface="Gill Sans"/>
              </a:rPr>
              <a:t>Merge</a:t>
            </a:r>
          </a:p>
        </p:txBody>
      </p:sp>
    </p:spTree>
    <p:extLst>
      <p:ext uri="{BB962C8B-B14F-4D97-AF65-F5344CB8AC3E}">
        <p14:creationId xmlns:p14="http://schemas.microsoft.com/office/powerpoint/2010/main" val="3494273444"/>
      </p:ext>
    </p:extLst>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OLAP Data Loading</a:t>
            </a:r>
          </a:p>
        </p:txBody>
      </p:sp>
      <p:sp>
        <p:nvSpPr>
          <p:cNvPr id="4" name="Cube 3"/>
          <p:cNvSpPr/>
          <p:nvPr/>
        </p:nvSpPr>
        <p:spPr>
          <a:xfrm>
            <a:off x="6096000" y="2895600"/>
            <a:ext cx="1828800" cy="1828800"/>
          </a:xfrm>
          <a:prstGeom prst="cube">
            <a:avLst/>
          </a:prstGeom>
          <a:gradFill flip="none" rotWithShape="1">
            <a:gsLst>
              <a:gs pos="0">
                <a:srgbClr val="0000FF"/>
              </a:gs>
              <a:gs pos="100000">
                <a:srgbClr val="CE1126"/>
              </a:gs>
            </a:gsLst>
            <a:path path="rect">
              <a:fillToRect l="100000" t="100000"/>
            </a:path>
            <a:tileRect r="-100000" b="-100000"/>
          </a:gradFill>
          <a:effectLst/>
        </p:spPr>
        <p:txBody>
          <a:bodyPr wrap="none" lIns="0" tIns="137160" rIns="0" bIns="137160" rtlCol="0" anchor="ctr">
            <a:noAutofit/>
          </a:bodyPr>
          <a:lstStyle/>
          <a:p>
            <a:pPr algn="ctr">
              <a:lnSpc>
                <a:spcPct val="90000"/>
              </a:lnSpc>
              <a:spcBef>
                <a:spcPts val="600"/>
              </a:spcBef>
              <a:spcAft>
                <a:spcPts val="0"/>
              </a:spcAft>
            </a:pPr>
            <a:r>
              <a:rPr lang="en-US" sz="2800" dirty="0" smtClean="0">
                <a:solidFill>
                  <a:schemeClr val="bg1"/>
                </a:solidFill>
                <a:latin typeface="Gill Sans"/>
                <a:cs typeface="Gill Sans"/>
              </a:rPr>
              <a:t>Batch 1</a:t>
            </a:r>
          </a:p>
        </p:txBody>
      </p:sp>
      <p:grpSp>
        <p:nvGrpSpPr>
          <p:cNvPr id="5" name="Group 4"/>
          <p:cNvGrpSpPr/>
          <p:nvPr/>
        </p:nvGrpSpPr>
        <p:grpSpPr>
          <a:xfrm>
            <a:off x="1905000" y="4191000"/>
            <a:ext cx="2286000" cy="1371600"/>
            <a:chOff x="267830" y="2521376"/>
            <a:chExt cx="1251247" cy="485344"/>
          </a:xfrm>
          <a:solidFill>
            <a:srgbClr val="3366FF"/>
          </a:solidFill>
        </p:grpSpPr>
        <p:sp>
          <p:nvSpPr>
            <p:cNvPr id="6" name="Rounded Rectangle 5"/>
            <p:cNvSpPr/>
            <p:nvPr/>
          </p:nvSpPr>
          <p:spPr>
            <a:xfrm>
              <a:off x="267830" y="2643840"/>
              <a:ext cx="1088598" cy="362880"/>
            </a:xfrm>
            <a:prstGeom prst="roundRect">
              <a:avLst/>
            </a:prstGeom>
            <a:grpFill/>
          </p:spPr>
          <p:style>
            <a:lnRef idx="2">
              <a:schemeClr val="accent1">
                <a:shade val="50000"/>
              </a:schemeClr>
            </a:lnRef>
            <a:fillRef idx="1">
              <a:schemeClr val="accent1"/>
            </a:fillRef>
            <a:effectRef idx="0">
              <a:schemeClr val="accent1"/>
            </a:effectRef>
            <a:fontRef idx="minor">
              <a:schemeClr val="lt1"/>
            </a:fontRef>
          </p:style>
          <p:txBody>
            <a:bodyPr wrap="none" lIns="0" tIns="137160" rIns="0" bIns="137160" rtlCol="0" anchor="ctr">
              <a:noAutofit/>
            </a:bodyPr>
            <a:lstStyle/>
            <a:p>
              <a:pPr algn="ctr">
                <a:lnSpc>
                  <a:spcPct val="90000"/>
                </a:lnSpc>
                <a:spcBef>
                  <a:spcPts val="600"/>
                </a:spcBef>
                <a:spcAft>
                  <a:spcPts val="0"/>
                </a:spcAft>
              </a:pPr>
              <a:r>
                <a:rPr lang="en-US" sz="2800" dirty="0" smtClean="0">
                  <a:solidFill>
                    <a:schemeClr val="tx2"/>
                  </a:solidFill>
                  <a:latin typeface="Gill Sans"/>
                  <a:cs typeface="Gill Sans"/>
                </a:rPr>
                <a:t>Events</a:t>
              </a:r>
            </a:p>
          </p:txBody>
        </p:sp>
        <p:sp>
          <p:nvSpPr>
            <p:cNvPr id="7" name="Rounded Rectangle 6"/>
            <p:cNvSpPr/>
            <p:nvPr/>
          </p:nvSpPr>
          <p:spPr>
            <a:xfrm>
              <a:off x="349155" y="2582608"/>
              <a:ext cx="1088598" cy="362880"/>
            </a:xfrm>
            <a:prstGeom prst="roundRect">
              <a:avLst/>
            </a:prstGeom>
            <a:grpFill/>
          </p:spPr>
          <p:style>
            <a:lnRef idx="2">
              <a:schemeClr val="accent1">
                <a:shade val="50000"/>
              </a:schemeClr>
            </a:lnRef>
            <a:fillRef idx="1">
              <a:schemeClr val="accent1"/>
            </a:fillRef>
            <a:effectRef idx="0">
              <a:schemeClr val="accent1"/>
            </a:effectRef>
            <a:fontRef idx="minor">
              <a:schemeClr val="lt1"/>
            </a:fontRef>
          </p:style>
          <p:txBody>
            <a:bodyPr wrap="none" lIns="0" tIns="137160" rIns="0" bIns="137160" rtlCol="0" anchor="ctr">
              <a:noAutofit/>
            </a:bodyPr>
            <a:lstStyle/>
            <a:p>
              <a:pPr algn="ctr">
                <a:lnSpc>
                  <a:spcPct val="90000"/>
                </a:lnSpc>
                <a:spcBef>
                  <a:spcPts val="600"/>
                </a:spcBef>
                <a:spcAft>
                  <a:spcPts val="0"/>
                </a:spcAft>
              </a:pPr>
              <a:r>
                <a:rPr lang="en-US" sz="2800" dirty="0" smtClean="0">
                  <a:solidFill>
                    <a:schemeClr val="tx2"/>
                  </a:solidFill>
                  <a:latin typeface="Gill Sans"/>
                  <a:cs typeface="Gill Sans"/>
                </a:rPr>
                <a:t>Events</a:t>
              </a:r>
            </a:p>
          </p:txBody>
        </p:sp>
        <p:sp>
          <p:nvSpPr>
            <p:cNvPr id="8" name="Rounded Rectangle 7"/>
            <p:cNvSpPr/>
            <p:nvPr/>
          </p:nvSpPr>
          <p:spPr>
            <a:xfrm>
              <a:off x="430479" y="2521376"/>
              <a:ext cx="1088598" cy="362880"/>
            </a:xfrm>
            <a:prstGeom prst="roundRect">
              <a:avLst/>
            </a:prstGeom>
            <a:grpFill/>
          </p:spPr>
          <p:style>
            <a:lnRef idx="2">
              <a:schemeClr val="accent1">
                <a:shade val="50000"/>
              </a:schemeClr>
            </a:lnRef>
            <a:fillRef idx="1">
              <a:schemeClr val="accent1"/>
            </a:fillRef>
            <a:effectRef idx="0">
              <a:schemeClr val="accent1"/>
            </a:effectRef>
            <a:fontRef idx="minor">
              <a:schemeClr val="lt1"/>
            </a:fontRef>
          </p:style>
          <p:txBody>
            <a:bodyPr wrap="none" lIns="0" tIns="137160" rIns="0" bIns="137160" rtlCol="0" anchor="ctr">
              <a:noAutofit/>
            </a:bodyPr>
            <a:lstStyle/>
            <a:p>
              <a:pPr algn="ctr">
                <a:lnSpc>
                  <a:spcPct val="90000"/>
                </a:lnSpc>
                <a:spcBef>
                  <a:spcPts val="600"/>
                </a:spcBef>
                <a:spcAft>
                  <a:spcPts val="0"/>
                </a:spcAft>
              </a:pPr>
              <a:r>
                <a:rPr lang="en-US" sz="2800" dirty="0" smtClean="0">
                  <a:solidFill>
                    <a:schemeClr val="tx2"/>
                  </a:solidFill>
                  <a:latin typeface="Gill Sans"/>
                  <a:cs typeface="Gill Sans"/>
                </a:rPr>
                <a:t>Events</a:t>
              </a:r>
            </a:p>
          </p:txBody>
        </p:sp>
      </p:grpSp>
      <p:grpSp>
        <p:nvGrpSpPr>
          <p:cNvPr id="9" name="Group 8"/>
          <p:cNvGrpSpPr/>
          <p:nvPr/>
        </p:nvGrpSpPr>
        <p:grpSpPr>
          <a:xfrm>
            <a:off x="1905000" y="5858019"/>
            <a:ext cx="2286000" cy="1371600"/>
            <a:chOff x="267830" y="2521376"/>
            <a:chExt cx="1251247" cy="485344"/>
          </a:xfrm>
          <a:solidFill>
            <a:srgbClr val="3366FF"/>
          </a:solidFill>
        </p:grpSpPr>
        <p:sp>
          <p:nvSpPr>
            <p:cNvPr id="10" name="Rounded Rectangle 9"/>
            <p:cNvSpPr/>
            <p:nvPr/>
          </p:nvSpPr>
          <p:spPr>
            <a:xfrm>
              <a:off x="267830" y="2643840"/>
              <a:ext cx="1088598" cy="362880"/>
            </a:xfrm>
            <a:prstGeom prst="roundRect">
              <a:avLst/>
            </a:prstGeom>
            <a:grpFill/>
          </p:spPr>
          <p:style>
            <a:lnRef idx="2">
              <a:schemeClr val="accent1">
                <a:shade val="50000"/>
              </a:schemeClr>
            </a:lnRef>
            <a:fillRef idx="1">
              <a:schemeClr val="accent1"/>
            </a:fillRef>
            <a:effectRef idx="0">
              <a:schemeClr val="accent1"/>
            </a:effectRef>
            <a:fontRef idx="minor">
              <a:schemeClr val="lt1"/>
            </a:fontRef>
          </p:style>
          <p:txBody>
            <a:bodyPr wrap="none" lIns="0" tIns="137160" rIns="0" bIns="137160" rtlCol="0" anchor="ctr">
              <a:noAutofit/>
            </a:bodyPr>
            <a:lstStyle/>
            <a:p>
              <a:pPr algn="ctr">
                <a:lnSpc>
                  <a:spcPct val="90000"/>
                </a:lnSpc>
                <a:spcBef>
                  <a:spcPts val="600"/>
                </a:spcBef>
                <a:spcAft>
                  <a:spcPts val="0"/>
                </a:spcAft>
              </a:pPr>
              <a:r>
                <a:rPr lang="en-US" sz="2800" dirty="0" smtClean="0">
                  <a:solidFill>
                    <a:schemeClr val="tx2"/>
                  </a:solidFill>
                  <a:latin typeface="Gill Sans"/>
                  <a:cs typeface="Gill Sans"/>
                </a:rPr>
                <a:t>Events</a:t>
              </a:r>
            </a:p>
          </p:txBody>
        </p:sp>
        <p:sp>
          <p:nvSpPr>
            <p:cNvPr id="11" name="Rounded Rectangle 10"/>
            <p:cNvSpPr/>
            <p:nvPr/>
          </p:nvSpPr>
          <p:spPr>
            <a:xfrm>
              <a:off x="349155" y="2582608"/>
              <a:ext cx="1088598" cy="362880"/>
            </a:xfrm>
            <a:prstGeom prst="roundRect">
              <a:avLst/>
            </a:prstGeom>
            <a:grpFill/>
          </p:spPr>
          <p:style>
            <a:lnRef idx="2">
              <a:schemeClr val="accent1">
                <a:shade val="50000"/>
              </a:schemeClr>
            </a:lnRef>
            <a:fillRef idx="1">
              <a:schemeClr val="accent1"/>
            </a:fillRef>
            <a:effectRef idx="0">
              <a:schemeClr val="accent1"/>
            </a:effectRef>
            <a:fontRef idx="minor">
              <a:schemeClr val="lt1"/>
            </a:fontRef>
          </p:style>
          <p:txBody>
            <a:bodyPr wrap="none" lIns="0" tIns="137160" rIns="0" bIns="137160" rtlCol="0" anchor="ctr">
              <a:noAutofit/>
            </a:bodyPr>
            <a:lstStyle/>
            <a:p>
              <a:pPr algn="ctr">
                <a:lnSpc>
                  <a:spcPct val="90000"/>
                </a:lnSpc>
                <a:spcBef>
                  <a:spcPts val="600"/>
                </a:spcBef>
                <a:spcAft>
                  <a:spcPts val="0"/>
                </a:spcAft>
              </a:pPr>
              <a:r>
                <a:rPr lang="en-US" sz="2800" dirty="0" smtClean="0">
                  <a:solidFill>
                    <a:schemeClr val="tx2"/>
                  </a:solidFill>
                  <a:latin typeface="Gill Sans"/>
                  <a:cs typeface="Gill Sans"/>
                </a:rPr>
                <a:t>Events</a:t>
              </a:r>
            </a:p>
          </p:txBody>
        </p:sp>
        <p:sp>
          <p:nvSpPr>
            <p:cNvPr id="12" name="Rounded Rectangle 11"/>
            <p:cNvSpPr/>
            <p:nvPr/>
          </p:nvSpPr>
          <p:spPr>
            <a:xfrm>
              <a:off x="430479" y="2521376"/>
              <a:ext cx="1088598" cy="362880"/>
            </a:xfrm>
            <a:prstGeom prst="roundRect">
              <a:avLst/>
            </a:prstGeom>
            <a:grpFill/>
          </p:spPr>
          <p:style>
            <a:lnRef idx="2">
              <a:schemeClr val="accent1">
                <a:shade val="50000"/>
              </a:schemeClr>
            </a:lnRef>
            <a:fillRef idx="1">
              <a:schemeClr val="accent1"/>
            </a:fillRef>
            <a:effectRef idx="0">
              <a:schemeClr val="accent1"/>
            </a:effectRef>
            <a:fontRef idx="minor">
              <a:schemeClr val="lt1"/>
            </a:fontRef>
          </p:style>
          <p:txBody>
            <a:bodyPr wrap="none" lIns="0" tIns="137160" rIns="0" bIns="137160" rtlCol="0" anchor="ctr">
              <a:noAutofit/>
            </a:bodyPr>
            <a:lstStyle/>
            <a:p>
              <a:pPr algn="ctr">
                <a:lnSpc>
                  <a:spcPct val="90000"/>
                </a:lnSpc>
                <a:spcBef>
                  <a:spcPts val="600"/>
                </a:spcBef>
                <a:spcAft>
                  <a:spcPts val="0"/>
                </a:spcAft>
              </a:pPr>
              <a:r>
                <a:rPr lang="en-US" sz="2800" dirty="0" smtClean="0">
                  <a:solidFill>
                    <a:schemeClr val="tx2"/>
                  </a:solidFill>
                  <a:latin typeface="Gill Sans"/>
                  <a:cs typeface="Gill Sans"/>
                </a:rPr>
                <a:t>People</a:t>
              </a:r>
            </a:p>
          </p:txBody>
        </p:sp>
      </p:grpSp>
      <p:grpSp>
        <p:nvGrpSpPr>
          <p:cNvPr id="13" name="Group 12"/>
          <p:cNvGrpSpPr/>
          <p:nvPr/>
        </p:nvGrpSpPr>
        <p:grpSpPr>
          <a:xfrm>
            <a:off x="1905000" y="7525038"/>
            <a:ext cx="2286000" cy="1371600"/>
            <a:chOff x="267830" y="2521376"/>
            <a:chExt cx="1251247" cy="485344"/>
          </a:xfrm>
          <a:solidFill>
            <a:srgbClr val="3366FF"/>
          </a:solidFill>
        </p:grpSpPr>
        <p:sp>
          <p:nvSpPr>
            <p:cNvPr id="14" name="Rounded Rectangle 13"/>
            <p:cNvSpPr/>
            <p:nvPr/>
          </p:nvSpPr>
          <p:spPr>
            <a:xfrm>
              <a:off x="267830" y="2643840"/>
              <a:ext cx="1088598" cy="362880"/>
            </a:xfrm>
            <a:prstGeom prst="roundRect">
              <a:avLst/>
            </a:prstGeom>
            <a:grpFill/>
          </p:spPr>
          <p:style>
            <a:lnRef idx="2">
              <a:schemeClr val="accent1">
                <a:shade val="50000"/>
              </a:schemeClr>
            </a:lnRef>
            <a:fillRef idx="1">
              <a:schemeClr val="accent1"/>
            </a:fillRef>
            <a:effectRef idx="0">
              <a:schemeClr val="accent1"/>
            </a:effectRef>
            <a:fontRef idx="minor">
              <a:schemeClr val="lt1"/>
            </a:fontRef>
          </p:style>
          <p:txBody>
            <a:bodyPr wrap="none" lIns="0" tIns="137160" rIns="0" bIns="137160" rtlCol="0" anchor="ctr">
              <a:noAutofit/>
            </a:bodyPr>
            <a:lstStyle/>
            <a:p>
              <a:pPr algn="ctr">
                <a:lnSpc>
                  <a:spcPct val="90000"/>
                </a:lnSpc>
                <a:spcBef>
                  <a:spcPts val="600"/>
                </a:spcBef>
                <a:spcAft>
                  <a:spcPts val="0"/>
                </a:spcAft>
              </a:pPr>
              <a:r>
                <a:rPr lang="en-US" sz="2800" dirty="0" smtClean="0">
                  <a:solidFill>
                    <a:schemeClr val="tx2"/>
                  </a:solidFill>
                  <a:latin typeface="Gill Sans"/>
                  <a:cs typeface="Gill Sans"/>
                </a:rPr>
                <a:t>Events</a:t>
              </a:r>
            </a:p>
          </p:txBody>
        </p:sp>
        <p:sp>
          <p:nvSpPr>
            <p:cNvPr id="15" name="Rounded Rectangle 14"/>
            <p:cNvSpPr/>
            <p:nvPr/>
          </p:nvSpPr>
          <p:spPr>
            <a:xfrm>
              <a:off x="349155" y="2582608"/>
              <a:ext cx="1088598" cy="362880"/>
            </a:xfrm>
            <a:prstGeom prst="roundRect">
              <a:avLst/>
            </a:prstGeom>
            <a:grpFill/>
          </p:spPr>
          <p:style>
            <a:lnRef idx="2">
              <a:schemeClr val="accent1">
                <a:shade val="50000"/>
              </a:schemeClr>
            </a:lnRef>
            <a:fillRef idx="1">
              <a:schemeClr val="accent1"/>
            </a:fillRef>
            <a:effectRef idx="0">
              <a:schemeClr val="accent1"/>
            </a:effectRef>
            <a:fontRef idx="minor">
              <a:schemeClr val="lt1"/>
            </a:fontRef>
          </p:style>
          <p:txBody>
            <a:bodyPr wrap="none" lIns="0" tIns="137160" rIns="0" bIns="137160" rtlCol="0" anchor="ctr">
              <a:noAutofit/>
            </a:bodyPr>
            <a:lstStyle/>
            <a:p>
              <a:pPr algn="ctr">
                <a:lnSpc>
                  <a:spcPct val="90000"/>
                </a:lnSpc>
                <a:spcBef>
                  <a:spcPts val="600"/>
                </a:spcBef>
                <a:spcAft>
                  <a:spcPts val="0"/>
                </a:spcAft>
              </a:pPr>
              <a:r>
                <a:rPr lang="en-US" sz="2800" dirty="0" smtClean="0">
                  <a:solidFill>
                    <a:schemeClr val="tx2"/>
                  </a:solidFill>
                  <a:latin typeface="Gill Sans"/>
                  <a:cs typeface="Gill Sans"/>
                </a:rPr>
                <a:t>Events</a:t>
              </a:r>
            </a:p>
          </p:txBody>
        </p:sp>
        <p:sp>
          <p:nvSpPr>
            <p:cNvPr id="16" name="Rounded Rectangle 15"/>
            <p:cNvSpPr/>
            <p:nvPr/>
          </p:nvSpPr>
          <p:spPr>
            <a:xfrm>
              <a:off x="430479" y="2521376"/>
              <a:ext cx="1088598" cy="362880"/>
            </a:xfrm>
            <a:prstGeom prst="roundRect">
              <a:avLst/>
            </a:prstGeom>
            <a:grpFill/>
          </p:spPr>
          <p:style>
            <a:lnRef idx="2">
              <a:schemeClr val="accent1">
                <a:shade val="50000"/>
              </a:schemeClr>
            </a:lnRef>
            <a:fillRef idx="1">
              <a:schemeClr val="accent1"/>
            </a:fillRef>
            <a:effectRef idx="0">
              <a:schemeClr val="accent1"/>
            </a:effectRef>
            <a:fontRef idx="minor">
              <a:schemeClr val="lt1"/>
            </a:fontRef>
          </p:style>
          <p:txBody>
            <a:bodyPr wrap="none" lIns="0" tIns="137160" rIns="0" bIns="137160" rtlCol="0" anchor="ctr">
              <a:noAutofit/>
            </a:bodyPr>
            <a:lstStyle/>
            <a:p>
              <a:pPr algn="ctr">
                <a:lnSpc>
                  <a:spcPct val="90000"/>
                </a:lnSpc>
                <a:spcBef>
                  <a:spcPts val="600"/>
                </a:spcBef>
                <a:spcAft>
                  <a:spcPts val="0"/>
                </a:spcAft>
              </a:pPr>
              <a:r>
                <a:rPr lang="en-US" sz="2800" dirty="0" smtClean="0">
                  <a:solidFill>
                    <a:schemeClr val="tx2"/>
                  </a:solidFill>
                  <a:latin typeface="Gill Sans"/>
                  <a:cs typeface="Gill Sans"/>
                </a:rPr>
                <a:t>Computers</a:t>
              </a:r>
            </a:p>
          </p:txBody>
        </p:sp>
      </p:grpSp>
      <p:grpSp>
        <p:nvGrpSpPr>
          <p:cNvPr id="17" name="Group 16"/>
          <p:cNvGrpSpPr/>
          <p:nvPr/>
        </p:nvGrpSpPr>
        <p:grpSpPr>
          <a:xfrm>
            <a:off x="1905000" y="9192056"/>
            <a:ext cx="2286000" cy="1371600"/>
            <a:chOff x="267830" y="2521376"/>
            <a:chExt cx="1251247" cy="485344"/>
          </a:xfrm>
          <a:solidFill>
            <a:srgbClr val="3366FF"/>
          </a:solidFill>
        </p:grpSpPr>
        <p:sp>
          <p:nvSpPr>
            <p:cNvPr id="18" name="Rounded Rectangle 17"/>
            <p:cNvSpPr/>
            <p:nvPr/>
          </p:nvSpPr>
          <p:spPr>
            <a:xfrm>
              <a:off x="267830" y="2643840"/>
              <a:ext cx="1088598" cy="362880"/>
            </a:xfrm>
            <a:prstGeom prst="roundRect">
              <a:avLst/>
            </a:prstGeom>
            <a:grpFill/>
          </p:spPr>
          <p:style>
            <a:lnRef idx="2">
              <a:schemeClr val="accent1">
                <a:shade val="50000"/>
              </a:schemeClr>
            </a:lnRef>
            <a:fillRef idx="1">
              <a:schemeClr val="accent1"/>
            </a:fillRef>
            <a:effectRef idx="0">
              <a:schemeClr val="accent1"/>
            </a:effectRef>
            <a:fontRef idx="minor">
              <a:schemeClr val="lt1"/>
            </a:fontRef>
          </p:style>
          <p:txBody>
            <a:bodyPr wrap="none" lIns="0" tIns="137160" rIns="0" bIns="137160" rtlCol="0" anchor="ctr">
              <a:noAutofit/>
            </a:bodyPr>
            <a:lstStyle/>
            <a:p>
              <a:pPr algn="ctr">
                <a:lnSpc>
                  <a:spcPct val="90000"/>
                </a:lnSpc>
                <a:spcBef>
                  <a:spcPts val="600"/>
                </a:spcBef>
                <a:spcAft>
                  <a:spcPts val="0"/>
                </a:spcAft>
              </a:pPr>
              <a:r>
                <a:rPr lang="en-US" sz="2800" dirty="0" smtClean="0">
                  <a:solidFill>
                    <a:schemeClr val="tx2"/>
                  </a:solidFill>
                  <a:latin typeface="Gill Sans"/>
                  <a:cs typeface="Gill Sans"/>
                </a:rPr>
                <a:t>Events</a:t>
              </a:r>
            </a:p>
          </p:txBody>
        </p:sp>
        <p:sp>
          <p:nvSpPr>
            <p:cNvPr id="19" name="Rounded Rectangle 18"/>
            <p:cNvSpPr/>
            <p:nvPr/>
          </p:nvSpPr>
          <p:spPr>
            <a:xfrm>
              <a:off x="349155" y="2582608"/>
              <a:ext cx="1088598" cy="362880"/>
            </a:xfrm>
            <a:prstGeom prst="roundRect">
              <a:avLst/>
            </a:prstGeom>
            <a:grpFill/>
          </p:spPr>
          <p:style>
            <a:lnRef idx="2">
              <a:schemeClr val="accent1">
                <a:shade val="50000"/>
              </a:schemeClr>
            </a:lnRef>
            <a:fillRef idx="1">
              <a:schemeClr val="accent1"/>
            </a:fillRef>
            <a:effectRef idx="0">
              <a:schemeClr val="accent1"/>
            </a:effectRef>
            <a:fontRef idx="minor">
              <a:schemeClr val="lt1"/>
            </a:fontRef>
          </p:style>
          <p:txBody>
            <a:bodyPr wrap="none" lIns="0" tIns="137160" rIns="0" bIns="137160" rtlCol="0" anchor="ctr">
              <a:noAutofit/>
            </a:bodyPr>
            <a:lstStyle/>
            <a:p>
              <a:pPr algn="ctr">
                <a:lnSpc>
                  <a:spcPct val="90000"/>
                </a:lnSpc>
                <a:spcBef>
                  <a:spcPts val="600"/>
                </a:spcBef>
                <a:spcAft>
                  <a:spcPts val="0"/>
                </a:spcAft>
              </a:pPr>
              <a:r>
                <a:rPr lang="en-US" sz="2800" dirty="0" smtClean="0">
                  <a:solidFill>
                    <a:schemeClr val="tx2"/>
                  </a:solidFill>
                  <a:latin typeface="Gill Sans"/>
                  <a:cs typeface="Gill Sans"/>
                </a:rPr>
                <a:t>Events</a:t>
              </a:r>
            </a:p>
          </p:txBody>
        </p:sp>
        <p:sp>
          <p:nvSpPr>
            <p:cNvPr id="20" name="Rounded Rectangle 19"/>
            <p:cNvSpPr/>
            <p:nvPr/>
          </p:nvSpPr>
          <p:spPr>
            <a:xfrm>
              <a:off x="430479" y="2521376"/>
              <a:ext cx="1088598" cy="362880"/>
            </a:xfrm>
            <a:prstGeom prst="roundRect">
              <a:avLst/>
            </a:prstGeom>
            <a:grpFill/>
          </p:spPr>
          <p:style>
            <a:lnRef idx="2">
              <a:schemeClr val="accent1">
                <a:shade val="50000"/>
              </a:schemeClr>
            </a:lnRef>
            <a:fillRef idx="1">
              <a:schemeClr val="accent1"/>
            </a:fillRef>
            <a:effectRef idx="0">
              <a:schemeClr val="accent1"/>
            </a:effectRef>
            <a:fontRef idx="minor">
              <a:schemeClr val="lt1"/>
            </a:fontRef>
          </p:style>
          <p:txBody>
            <a:bodyPr wrap="none" lIns="0" tIns="137160" rIns="0" bIns="137160" rtlCol="0" anchor="ctr">
              <a:noAutofit/>
            </a:bodyPr>
            <a:lstStyle/>
            <a:p>
              <a:pPr algn="ctr">
                <a:lnSpc>
                  <a:spcPct val="90000"/>
                </a:lnSpc>
                <a:spcBef>
                  <a:spcPts val="600"/>
                </a:spcBef>
                <a:spcAft>
                  <a:spcPts val="0"/>
                </a:spcAft>
              </a:pPr>
              <a:r>
                <a:rPr lang="en-US" sz="2800" dirty="0" smtClean="0">
                  <a:solidFill>
                    <a:schemeClr val="tx2"/>
                  </a:solidFill>
                  <a:latin typeface="Gill Sans"/>
                  <a:cs typeface="Gill Sans"/>
                </a:rPr>
                <a:t>Domains</a:t>
              </a:r>
            </a:p>
          </p:txBody>
        </p:sp>
      </p:grpSp>
      <p:sp>
        <p:nvSpPr>
          <p:cNvPr id="21" name="Cube 20"/>
          <p:cNvSpPr/>
          <p:nvPr/>
        </p:nvSpPr>
        <p:spPr>
          <a:xfrm>
            <a:off x="6096000" y="4724400"/>
            <a:ext cx="1828800" cy="1828800"/>
          </a:xfrm>
          <a:prstGeom prst="cube">
            <a:avLst/>
          </a:prstGeom>
          <a:gradFill flip="none" rotWithShape="1">
            <a:gsLst>
              <a:gs pos="0">
                <a:srgbClr val="0000FF"/>
              </a:gs>
              <a:gs pos="100000">
                <a:srgbClr val="CE1126"/>
              </a:gs>
            </a:gsLst>
            <a:path path="rect">
              <a:fillToRect l="100000" t="100000"/>
            </a:path>
            <a:tileRect r="-100000" b="-100000"/>
          </a:gradFill>
          <a:effectLst/>
        </p:spPr>
        <p:txBody>
          <a:bodyPr wrap="none" lIns="0" tIns="137160" rIns="0" bIns="137160" rtlCol="0" anchor="ctr">
            <a:noAutofit/>
          </a:bodyPr>
          <a:lstStyle/>
          <a:p>
            <a:pPr algn="ctr">
              <a:lnSpc>
                <a:spcPct val="90000"/>
              </a:lnSpc>
              <a:spcBef>
                <a:spcPts val="600"/>
              </a:spcBef>
              <a:spcAft>
                <a:spcPts val="0"/>
              </a:spcAft>
            </a:pPr>
            <a:r>
              <a:rPr lang="en-US" sz="2800" dirty="0" smtClean="0">
                <a:solidFill>
                  <a:schemeClr val="bg1"/>
                </a:solidFill>
                <a:latin typeface="Gill Sans"/>
                <a:cs typeface="Gill Sans"/>
              </a:rPr>
              <a:t>Batch 2</a:t>
            </a:r>
          </a:p>
        </p:txBody>
      </p:sp>
      <p:sp>
        <p:nvSpPr>
          <p:cNvPr id="22" name="Cube 21"/>
          <p:cNvSpPr/>
          <p:nvPr/>
        </p:nvSpPr>
        <p:spPr>
          <a:xfrm>
            <a:off x="6096000" y="6553200"/>
            <a:ext cx="1828800" cy="1828800"/>
          </a:xfrm>
          <a:prstGeom prst="cube">
            <a:avLst/>
          </a:prstGeom>
          <a:gradFill flip="none" rotWithShape="1">
            <a:gsLst>
              <a:gs pos="0">
                <a:srgbClr val="0000FF"/>
              </a:gs>
              <a:gs pos="100000">
                <a:srgbClr val="CE1126"/>
              </a:gs>
            </a:gsLst>
            <a:path path="rect">
              <a:fillToRect l="100000" t="100000"/>
            </a:path>
            <a:tileRect r="-100000" b="-100000"/>
          </a:gradFill>
          <a:effectLst/>
        </p:spPr>
        <p:txBody>
          <a:bodyPr wrap="none" lIns="0" tIns="137160" rIns="0" bIns="137160" rtlCol="0" anchor="ctr">
            <a:noAutofit/>
          </a:bodyPr>
          <a:lstStyle/>
          <a:p>
            <a:pPr algn="ctr">
              <a:lnSpc>
                <a:spcPct val="90000"/>
              </a:lnSpc>
              <a:spcBef>
                <a:spcPts val="600"/>
              </a:spcBef>
              <a:spcAft>
                <a:spcPts val="0"/>
              </a:spcAft>
            </a:pPr>
            <a:r>
              <a:rPr lang="en-US" sz="2800" dirty="0" smtClean="0">
                <a:solidFill>
                  <a:schemeClr val="bg1"/>
                </a:solidFill>
                <a:latin typeface="Gill Sans"/>
                <a:cs typeface="Gill Sans"/>
              </a:rPr>
              <a:t>Batch 3</a:t>
            </a:r>
          </a:p>
        </p:txBody>
      </p:sp>
      <p:sp>
        <p:nvSpPr>
          <p:cNvPr id="24" name="Cube 23"/>
          <p:cNvSpPr/>
          <p:nvPr/>
        </p:nvSpPr>
        <p:spPr>
          <a:xfrm>
            <a:off x="6096000" y="10210800"/>
            <a:ext cx="1828800" cy="1828800"/>
          </a:xfrm>
          <a:prstGeom prst="cube">
            <a:avLst/>
          </a:prstGeom>
          <a:gradFill flip="none" rotWithShape="1">
            <a:gsLst>
              <a:gs pos="0">
                <a:srgbClr val="0000FF"/>
              </a:gs>
              <a:gs pos="100000">
                <a:srgbClr val="CE1126"/>
              </a:gs>
            </a:gsLst>
            <a:path path="rect">
              <a:fillToRect l="100000" t="100000"/>
            </a:path>
            <a:tileRect r="-100000" b="-100000"/>
          </a:gradFill>
          <a:effectLst/>
        </p:spPr>
        <p:txBody>
          <a:bodyPr wrap="none" lIns="0" tIns="137160" rIns="0" bIns="137160" rtlCol="0" anchor="ctr">
            <a:noAutofit/>
          </a:bodyPr>
          <a:lstStyle/>
          <a:p>
            <a:pPr algn="ctr">
              <a:lnSpc>
                <a:spcPct val="90000"/>
              </a:lnSpc>
              <a:spcBef>
                <a:spcPts val="600"/>
              </a:spcBef>
              <a:spcAft>
                <a:spcPts val="0"/>
              </a:spcAft>
            </a:pPr>
            <a:r>
              <a:rPr lang="en-US" sz="2800" dirty="0" smtClean="0">
                <a:solidFill>
                  <a:schemeClr val="bg1"/>
                </a:solidFill>
                <a:latin typeface="Gill Sans"/>
                <a:cs typeface="Gill Sans"/>
              </a:rPr>
              <a:t>...</a:t>
            </a:r>
          </a:p>
        </p:txBody>
      </p:sp>
      <p:sp>
        <p:nvSpPr>
          <p:cNvPr id="25" name="Right Brace 24"/>
          <p:cNvSpPr/>
          <p:nvPr/>
        </p:nvSpPr>
        <p:spPr>
          <a:xfrm>
            <a:off x="4953000" y="4191001"/>
            <a:ext cx="442351" cy="6553200"/>
          </a:xfrm>
          <a:prstGeom prst="rightBrace">
            <a:avLst>
              <a:gd name="adj1" fmla="val 24814"/>
              <a:gd name="adj2" fmla="val 50000"/>
            </a:avLst>
          </a:prstGeom>
          <a:ln>
            <a:solidFill>
              <a:schemeClr val="accent6"/>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sz="2800" dirty="0">
              <a:latin typeface="Gill Sans"/>
              <a:cs typeface="Gill Sans"/>
            </a:endParaRPr>
          </a:p>
        </p:txBody>
      </p:sp>
      <p:sp>
        <p:nvSpPr>
          <p:cNvPr id="26" name="Cube 25"/>
          <p:cNvSpPr/>
          <p:nvPr/>
        </p:nvSpPr>
        <p:spPr>
          <a:xfrm>
            <a:off x="11353800" y="3124200"/>
            <a:ext cx="2667000" cy="2663368"/>
          </a:xfrm>
          <a:prstGeom prst="cube">
            <a:avLst/>
          </a:prstGeom>
          <a:gradFill flip="none" rotWithShape="1">
            <a:gsLst>
              <a:gs pos="0">
                <a:srgbClr val="0000FF"/>
              </a:gs>
              <a:gs pos="100000">
                <a:srgbClr val="CE1126"/>
              </a:gs>
            </a:gsLst>
            <a:path path="rect">
              <a:fillToRect l="100000" t="100000"/>
            </a:path>
            <a:tileRect r="-100000" b="-100000"/>
          </a:gradFill>
          <a:effectLst/>
        </p:spPr>
        <p:txBody>
          <a:bodyPr wrap="none" lIns="0" tIns="137160" rIns="0" bIns="137160" rtlCol="0" anchor="ctr">
            <a:noAutofit/>
          </a:bodyPr>
          <a:lstStyle/>
          <a:p>
            <a:pPr algn="ctr">
              <a:lnSpc>
                <a:spcPct val="90000"/>
              </a:lnSpc>
              <a:spcBef>
                <a:spcPts val="600"/>
              </a:spcBef>
              <a:spcAft>
                <a:spcPts val="0"/>
              </a:spcAft>
            </a:pPr>
            <a:r>
              <a:rPr lang="en-US" sz="2800" dirty="0" smtClean="0">
                <a:solidFill>
                  <a:srgbClr val="FFFFFF"/>
                </a:solidFill>
                <a:latin typeface="Gill Sans"/>
                <a:cs typeface="Gill Sans"/>
              </a:rPr>
              <a:t>2014-03-01</a:t>
            </a:r>
          </a:p>
        </p:txBody>
      </p:sp>
      <p:pic>
        <p:nvPicPr>
          <p:cNvPr id="27" name="Picture 26" descr="article-new_ds-photo_44_236_fotolia_1610273_XS.jpeg"/>
          <p:cNvPicPr>
            <a:picLocks noChangeAspect="1"/>
          </p:cNvPicPr>
          <p:nvPr/>
        </p:nvPicPr>
        <p:blipFill rotWithShape="1">
          <a:blip r:embed="rId3" cstate="print">
            <a:extLst>
              <a:ext uri="{28A0092B-C50C-407E-A947-70E740481C1C}">
                <a14:useLocalDpi xmlns:a14="http://schemas.microsoft.com/office/drawing/2010/main" val="0"/>
              </a:ext>
            </a:extLst>
          </a:blip>
          <a:srcRect l="12170" t="2812" r="18050"/>
          <a:stretch/>
        </p:blipFill>
        <p:spPr>
          <a:xfrm>
            <a:off x="15976546" y="3173288"/>
            <a:ext cx="6502454" cy="6808912"/>
          </a:xfrm>
          <a:prstGeom prst="rect">
            <a:avLst/>
          </a:prstGeom>
        </p:spPr>
      </p:pic>
      <p:sp>
        <p:nvSpPr>
          <p:cNvPr id="28" name="Cube 27"/>
          <p:cNvSpPr/>
          <p:nvPr/>
        </p:nvSpPr>
        <p:spPr>
          <a:xfrm>
            <a:off x="11353800" y="6324600"/>
            <a:ext cx="2667000" cy="2663368"/>
          </a:xfrm>
          <a:prstGeom prst="cube">
            <a:avLst/>
          </a:prstGeom>
          <a:gradFill flip="none" rotWithShape="1">
            <a:gsLst>
              <a:gs pos="0">
                <a:srgbClr val="0000FF"/>
              </a:gs>
              <a:gs pos="100000">
                <a:srgbClr val="CE1126"/>
              </a:gs>
            </a:gsLst>
            <a:path path="rect">
              <a:fillToRect l="100000" t="100000"/>
            </a:path>
            <a:tileRect r="-100000" b="-100000"/>
          </a:gradFill>
          <a:effectLst/>
        </p:spPr>
        <p:txBody>
          <a:bodyPr wrap="none" lIns="0" tIns="137160" rIns="0" bIns="137160" rtlCol="0" anchor="ctr">
            <a:noAutofit/>
          </a:bodyPr>
          <a:lstStyle/>
          <a:p>
            <a:pPr algn="ctr">
              <a:lnSpc>
                <a:spcPct val="90000"/>
              </a:lnSpc>
              <a:spcBef>
                <a:spcPts val="600"/>
              </a:spcBef>
              <a:spcAft>
                <a:spcPts val="0"/>
              </a:spcAft>
            </a:pPr>
            <a:r>
              <a:rPr lang="en-US" sz="2800" dirty="0" smtClean="0">
                <a:solidFill>
                  <a:srgbClr val="FFFFFF"/>
                </a:solidFill>
                <a:latin typeface="Gill Sans"/>
                <a:cs typeface="Gill Sans"/>
              </a:rPr>
              <a:t>2014-02-28</a:t>
            </a:r>
          </a:p>
        </p:txBody>
      </p:sp>
      <p:sp>
        <p:nvSpPr>
          <p:cNvPr id="29" name="Cube 28"/>
          <p:cNvSpPr/>
          <p:nvPr/>
        </p:nvSpPr>
        <p:spPr>
          <a:xfrm>
            <a:off x="11353800" y="9376232"/>
            <a:ext cx="2667000" cy="2663368"/>
          </a:xfrm>
          <a:prstGeom prst="cube">
            <a:avLst/>
          </a:prstGeom>
          <a:gradFill flip="none" rotWithShape="1">
            <a:gsLst>
              <a:gs pos="0">
                <a:srgbClr val="0000FF"/>
              </a:gs>
              <a:gs pos="100000">
                <a:srgbClr val="CE1126"/>
              </a:gs>
            </a:gsLst>
            <a:path path="rect">
              <a:fillToRect l="100000" t="100000"/>
            </a:path>
            <a:tileRect r="-100000" b="-100000"/>
          </a:gradFill>
          <a:effectLst/>
        </p:spPr>
        <p:txBody>
          <a:bodyPr wrap="none" lIns="0" tIns="137160" rIns="0" bIns="137160" rtlCol="0" anchor="ctr">
            <a:noAutofit/>
          </a:bodyPr>
          <a:lstStyle/>
          <a:p>
            <a:pPr algn="ctr">
              <a:lnSpc>
                <a:spcPct val="90000"/>
              </a:lnSpc>
              <a:spcBef>
                <a:spcPts val="600"/>
              </a:spcBef>
              <a:spcAft>
                <a:spcPts val="0"/>
              </a:spcAft>
            </a:pPr>
            <a:r>
              <a:rPr lang="en-US" sz="2800" dirty="0" smtClean="0">
                <a:solidFill>
                  <a:srgbClr val="FFFFFF"/>
                </a:solidFill>
                <a:latin typeface="Gill Sans"/>
                <a:cs typeface="Gill Sans"/>
              </a:rPr>
              <a:t>2014-02-27</a:t>
            </a:r>
          </a:p>
        </p:txBody>
      </p:sp>
      <p:cxnSp>
        <p:nvCxnSpPr>
          <p:cNvPr id="35" name="Straight Connector 34"/>
          <p:cNvCxnSpPr/>
          <p:nvPr/>
        </p:nvCxnSpPr>
        <p:spPr>
          <a:xfrm>
            <a:off x="13639800" y="4648200"/>
            <a:ext cx="4343400" cy="762000"/>
          </a:xfrm>
          <a:prstGeom prst="line">
            <a:avLst/>
          </a:prstGeom>
          <a:ln w="28575" cmpd="sng">
            <a:solidFill>
              <a:schemeClr val="bg2"/>
            </a:solidFill>
            <a:prstDash val="dash"/>
          </a:ln>
        </p:spPr>
        <p:style>
          <a:lnRef idx="2">
            <a:schemeClr val="accent1"/>
          </a:lnRef>
          <a:fillRef idx="0">
            <a:schemeClr val="accent1"/>
          </a:fillRef>
          <a:effectRef idx="1">
            <a:schemeClr val="accent1"/>
          </a:effectRef>
          <a:fontRef idx="minor">
            <a:schemeClr val="tx1"/>
          </a:fontRef>
        </p:style>
      </p:cxnSp>
      <p:cxnSp>
        <p:nvCxnSpPr>
          <p:cNvPr id="37" name="Straight Connector 36"/>
          <p:cNvCxnSpPr/>
          <p:nvPr/>
        </p:nvCxnSpPr>
        <p:spPr>
          <a:xfrm flipV="1">
            <a:off x="13639800" y="6477000"/>
            <a:ext cx="4953000" cy="1371600"/>
          </a:xfrm>
          <a:prstGeom prst="line">
            <a:avLst/>
          </a:prstGeom>
          <a:ln w="28575" cmpd="sng">
            <a:solidFill>
              <a:schemeClr val="bg2"/>
            </a:solidFill>
            <a:prstDash val="dash"/>
          </a:ln>
        </p:spPr>
        <p:style>
          <a:lnRef idx="2">
            <a:schemeClr val="accent1"/>
          </a:lnRef>
          <a:fillRef idx="0">
            <a:schemeClr val="accent1"/>
          </a:fillRef>
          <a:effectRef idx="1">
            <a:schemeClr val="accent1"/>
          </a:effectRef>
          <a:fontRef idx="minor">
            <a:schemeClr val="tx1"/>
          </a:fontRef>
        </p:style>
      </p:cxnSp>
      <p:cxnSp>
        <p:nvCxnSpPr>
          <p:cNvPr id="39" name="Straight Connector 38"/>
          <p:cNvCxnSpPr/>
          <p:nvPr/>
        </p:nvCxnSpPr>
        <p:spPr>
          <a:xfrm flipV="1">
            <a:off x="13716000" y="7391400"/>
            <a:ext cx="5334000" cy="3429000"/>
          </a:xfrm>
          <a:prstGeom prst="line">
            <a:avLst/>
          </a:prstGeom>
          <a:ln w="28575" cmpd="sng">
            <a:solidFill>
              <a:schemeClr val="bg2"/>
            </a:solidFill>
            <a:prstDash val="dash"/>
          </a:ln>
        </p:spPr>
        <p:style>
          <a:lnRef idx="2">
            <a:schemeClr val="accent1"/>
          </a:lnRef>
          <a:fillRef idx="0">
            <a:schemeClr val="accent1"/>
          </a:fillRef>
          <a:effectRef idx="1">
            <a:schemeClr val="accent1"/>
          </a:effectRef>
          <a:fontRef idx="minor">
            <a:schemeClr val="tx1"/>
          </a:fontRef>
        </p:style>
      </p:cxnSp>
      <p:cxnSp>
        <p:nvCxnSpPr>
          <p:cNvPr id="42" name="Straight Arrow Connector 41"/>
          <p:cNvCxnSpPr>
            <a:endCxn id="26" idx="2"/>
          </p:cNvCxnSpPr>
          <p:nvPr/>
        </p:nvCxnSpPr>
        <p:spPr>
          <a:xfrm>
            <a:off x="7696200" y="3810000"/>
            <a:ext cx="3657600" cy="978805"/>
          </a:xfrm>
          <a:prstGeom prst="straightConnector1">
            <a:avLst/>
          </a:prstGeom>
          <a:ln w="28575" cmpd="sng">
            <a:tailEnd type="arrow"/>
          </a:ln>
        </p:spPr>
        <p:style>
          <a:lnRef idx="2">
            <a:schemeClr val="dk1"/>
          </a:lnRef>
          <a:fillRef idx="0">
            <a:schemeClr val="dk1"/>
          </a:fillRef>
          <a:effectRef idx="1">
            <a:schemeClr val="dk1"/>
          </a:effectRef>
          <a:fontRef idx="minor">
            <a:schemeClr val="tx1"/>
          </a:fontRef>
        </p:style>
      </p:cxnSp>
      <p:cxnSp>
        <p:nvCxnSpPr>
          <p:cNvPr id="43" name="Straight Arrow Connector 42"/>
          <p:cNvCxnSpPr>
            <a:endCxn id="26" idx="2"/>
          </p:cNvCxnSpPr>
          <p:nvPr/>
        </p:nvCxnSpPr>
        <p:spPr>
          <a:xfrm flipV="1">
            <a:off x="7696200" y="4788805"/>
            <a:ext cx="3657600" cy="881771"/>
          </a:xfrm>
          <a:prstGeom prst="straightConnector1">
            <a:avLst/>
          </a:prstGeom>
          <a:ln w="28575" cmpd="sng">
            <a:tailEnd type="arrow"/>
          </a:ln>
        </p:spPr>
        <p:style>
          <a:lnRef idx="2">
            <a:schemeClr val="dk1"/>
          </a:lnRef>
          <a:fillRef idx="0">
            <a:schemeClr val="dk1"/>
          </a:fillRef>
          <a:effectRef idx="1">
            <a:schemeClr val="dk1"/>
          </a:effectRef>
          <a:fontRef idx="minor">
            <a:schemeClr val="tx1"/>
          </a:fontRef>
        </p:style>
      </p:cxnSp>
      <p:cxnSp>
        <p:nvCxnSpPr>
          <p:cNvPr id="44" name="Straight Arrow Connector 43"/>
          <p:cNvCxnSpPr>
            <a:endCxn id="26" idx="2"/>
          </p:cNvCxnSpPr>
          <p:nvPr/>
        </p:nvCxnSpPr>
        <p:spPr>
          <a:xfrm flipV="1">
            <a:off x="7696200" y="4788805"/>
            <a:ext cx="3657600" cy="2754995"/>
          </a:xfrm>
          <a:prstGeom prst="straightConnector1">
            <a:avLst/>
          </a:prstGeom>
          <a:ln w="28575" cmpd="sng">
            <a:tailEnd type="arrow"/>
          </a:ln>
        </p:spPr>
        <p:style>
          <a:lnRef idx="2">
            <a:schemeClr val="dk1"/>
          </a:lnRef>
          <a:fillRef idx="0">
            <a:schemeClr val="dk1"/>
          </a:fillRef>
          <a:effectRef idx="1">
            <a:schemeClr val="dk1"/>
          </a:effectRef>
          <a:fontRef idx="minor">
            <a:schemeClr val="tx1"/>
          </a:fontRef>
        </p:style>
      </p:cxnSp>
      <p:cxnSp>
        <p:nvCxnSpPr>
          <p:cNvPr id="46" name="Straight Arrow Connector 45"/>
          <p:cNvCxnSpPr/>
          <p:nvPr/>
        </p:nvCxnSpPr>
        <p:spPr>
          <a:xfrm flipV="1">
            <a:off x="7696200" y="11040837"/>
            <a:ext cx="3657600" cy="160563"/>
          </a:xfrm>
          <a:prstGeom prst="straightConnector1">
            <a:avLst/>
          </a:prstGeom>
          <a:ln w="28575" cmpd="sng">
            <a:tailEnd type="arrow"/>
          </a:ln>
        </p:spPr>
        <p:style>
          <a:lnRef idx="2">
            <a:schemeClr val="dk1"/>
          </a:lnRef>
          <a:fillRef idx="0">
            <a:schemeClr val="dk1"/>
          </a:fillRef>
          <a:effectRef idx="1">
            <a:schemeClr val="dk1"/>
          </a:effectRef>
          <a:fontRef idx="minor">
            <a:schemeClr val="tx1"/>
          </a:fontRef>
        </p:style>
      </p:cxnSp>
      <p:sp>
        <p:nvSpPr>
          <p:cNvPr id="41" name="TextBox 40"/>
          <p:cNvSpPr txBox="1"/>
          <p:nvPr/>
        </p:nvSpPr>
        <p:spPr>
          <a:xfrm>
            <a:off x="2156032" y="2133600"/>
            <a:ext cx="1653968" cy="646331"/>
          </a:xfrm>
          <a:prstGeom prst="rect">
            <a:avLst/>
          </a:prstGeom>
          <a:noFill/>
        </p:spPr>
        <p:txBody>
          <a:bodyPr wrap="none" rtlCol="0">
            <a:spAutoFit/>
          </a:bodyPr>
          <a:lstStyle/>
          <a:p>
            <a:r>
              <a:rPr lang="en-US" sz="3600" u="sng" dirty="0">
                <a:latin typeface="Gill Sans"/>
                <a:cs typeface="Gill Sans"/>
              </a:rPr>
              <a:t>Sources</a:t>
            </a:r>
          </a:p>
        </p:txBody>
      </p:sp>
      <p:sp>
        <p:nvSpPr>
          <p:cNvPr id="47" name="TextBox 46"/>
          <p:cNvSpPr txBox="1"/>
          <p:nvPr/>
        </p:nvSpPr>
        <p:spPr>
          <a:xfrm>
            <a:off x="6172200" y="2133600"/>
            <a:ext cx="1627143" cy="646331"/>
          </a:xfrm>
          <a:prstGeom prst="rect">
            <a:avLst/>
          </a:prstGeom>
          <a:noFill/>
        </p:spPr>
        <p:txBody>
          <a:bodyPr wrap="none" rtlCol="0">
            <a:spAutoFit/>
          </a:bodyPr>
          <a:lstStyle/>
          <a:p>
            <a:r>
              <a:rPr lang="en-US" sz="3600" u="sng" dirty="0">
                <a:latin typeface="Gill Sans"/>
                <a:cs typeface="Gill Sans"/>
              </a:rPr>
              <a:t>Batches</a:t>
            </a:r>
          </a:p>
        </p:txBody>
      </p:sp>
      <p:sp>
        <p:nvSpPr>
          <p:cNvPr id="48" name="TextBox 47"/>
          <p:cNvSpPr txBox="1"/>
          <p:nvPr/>
        </p:nvSpPr>
        <p:spPr>
          <a:xfrm>
            <a:off x="11841989" y="2133600"/>
            <a:ext cx="1412767" cy="646331"/>
          </a:xfrm>
          <a:prstGeom prst="rect">
            <a:avLst/>
          </a:prstGeom>
          <a:noFill/>
        </p:spPr>
        <p:txBody>
          <a:bodyPr wrap="none" rtlCol="0">
            <a:spAutoFit/>
          </a:bodyPr>
          <a:lstStyle/>
          <a:p>
            <a:r>
              <a:rPr lang="en-US" sz="3600" u="sng" dirty="0">
                <a:latin typeface="Gill Sans"/>
                <a:cs typeface="Gill Sans"/>
              </a:rPr>
              <a:t>Shards</a:t>
            </a:r>
          </a:p>
        </p:txBody>
      </p:sp>
      <p:sp>
        <p:nvSpPr>
          <p:cNvPr id="49" name="TextBox 48"/>
          <p:cNvSpPr txBox="1"/>
          <p:nvPr/>
        </p:nvSpPr>
        <p:spPr>
          <a:xfrm>
            <a:off x="18060580" y="2286000"/>
            <a:ext cx="2477211" cy="646331"/>
          </a:xfrm>
          <a:prstGeom prst="rect">
            <a:avLst/>
          </a:prstGeom>
          <a:noFill/>
        </p:spPr>
        <p:txBody>
          <a:bodyPr wrap="none" rtlCol="0">
            <a:spAutoFit/>
          </a:bodyPr>
          <a:lstStyle/>
          <a:p>
            <a:r>
              <a:rPr lang="en-US" sz="3600" u="sng" dirty="0">
                <a:latin typeface="Gill Sans"/>
                <a:cs typeface="Gill Sans"/>
              </a:rPr>
              <a:t>OLAP Store</a:t>
            </a:r>
          </a:p>
        </p:txBody>
      </p:sp>
      <p:sp>
        <p:nvSpPr>
          <p:cNvPr id="23" name="Cube 22"/>
          <p:cNvSpPr/>
          <p:nvPr/>
        </p:nvSpPr>
        <p:spPr>
          <a:xfrm>
            <a:off x="6096000" y="8382000"/>
            <a:ext cx="1828800" cy="1828800"/>
          </a:xfrm>
          <a:prstGeom prst="cube">
            <a:avLst/>
          </a:prstGeom>
          <a:gradFill flip="none" rotWithShape="1">
            <a:gsLst>
              <a:gs pos="0">
                <a:srgbClr val="0000FF"/>
              </a:gs>
              <a:gs pos="100000">
                <a:srgbClr val="CE1126"/>
              </a:gs>
            </a:gsLst>
            <a:path path="rect">
              <a:fillToRect l="100000" t="100000"/>
            </a:path>
            <a:tileRect r="-100000" b="-100000"/>
          </a:gradFill>
          <a:effectLst/>
        </p:spPr>
        <p:txBody>
          <a:bodyPr wrap="none" lIns="0" tIns="137160" rIns="0" bIns="137160" rtlCol="0" anchor="ctr">
            <a:noAutofit/>
          </a:bodyPr>
          <a:lstStyle/>
          <a:p>
            <a:pPr algn="ctr">
              <a:lnSpc>
                <a:spcPct val="90000"/>
              </a:lnSpc>
              <a:spcBef>
                <a:spcPts val="600"/>
              </a:spcBef>
              <a:spcAft>
                <a:spcPts val="0"/>
              </a:spcAft>
            </a:pPr>
            <a:r>
              <a:rPr lang="en-US" sz="2800" dirty="0" smtClean="0">
                <a:solidFill>
                  <a:schemeClr val="bg1"/>
                </a:solidFill>
                <a:latin typeface="Gill Sans"/>
                <a:cs typeface="Gill Sans"/>
              </a:rPr>
              <a:t>Batch 4</a:t>
            </a:r>
          </a:p>
        </p:txBody>
      </p:sp>
      <p:cxnSp>
        <p:nvCxnSpPr>
          <p:cNvPr id="45" name="Straight Arrow Connector 44"/>
          <p:cNvCxnSpPr>
            <a:endCxn id="28" idx="2"/>
          </p:cNvCxnSpPr>
          <p:nvPr/>
        </p:nvCxnSpPr>
        <p:spPr>
          <a:xfrm flipV="1">
            <a:off x="7696200" y="7989205"/>
            <a:ext cx="3657600" cy="1407741"/>
          </a:xfrm>
          <a:prstGeom prst="straightConnector1">
            <a:avLst/>
          </a:prstGeom>
          <a:ln w="28575" cmpd="sng">
            <a:tailEnd type="arrow"/>
          </a:ln>
        </p:spPr>
        <p:style>
          <a:lnRef idx="2">
            <a:schemeClr val="dk1"/>
          </a:lnRef>
          <a:fillRef idx="0">
            <a:schemeClr val="dk1"/>
          </a:fillRef>
          <a:effectRef idx="1">
            <a:schemeClr val="dk1"/>
          </a:effectRef>
          <a:fontRef idx="minor">
            <a:schemeClr val="tx1"/>
          </a:fontRef>
        </p:style>
      </p:cxnSp>
      <p:sp>
        <p:nvSpPr>
          <p:cNvPr id="50" name="TextBox 49"/>
          <p:cNvSpPr txBox="1"/>
          <p:nvPr/>
        </p:nvSpPr>
        <p:spPr>
          <a:xfrm>
            <a:off x="8906370" y="7239000"/>
            <a:ext cx="1367231" cy="646331"/>
          </a:xfrm>
          <a:prstGeom prst="rect">
            <a:avLst/>
          </a:prstGeom>
          <a:noFill/>
        </p:spPr>
        <p:txBody>
          <a:bodyPr wrap="none" rtlCol="0">
            <a:spAutoFit/>
          </a:bodyPr>
          <a:lstStyle/>
          <a:p>
            <a:r>
              <a:rPr lang="en-US" sz="3600" dirty="0">
                <a:latin typeface="Gill Sans"/>
                <a:cs typeface="Gill Sans"/>
              </a:rPr>
              <a:t>Merge</a:t>
            </a:r>
          </a:p>
        </p:txBody>
      </p:sp>
    </p:spTree>
    <p:extLst>
      <p:ext uri="{BB962C8B-B14F-4D97-AF65-F5344CB8AC3E}">
        <p14:creationId xmlns:p14="http://schemas.microsoft.com/office/powerpoint/2010/main" val="2516932626"/>
      </p:ext>
    </p:extLst>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Storing Batches</a:t>
            </a:r>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3173543930"/>
              </p:ext>
            </p:extLst>
          </p:nvPr>
        </p:nvGraphicFramePr>
        <p:xfrm>
          <a:off x="1600200" y="3581400"/>
          <a:ext cx="17297400" cy="3535680"/>
        </p:xfrm>
        <a:graphic>
          <a:graphicData uri="http://schemas.openxmlformats.org/drawingml/2006/table">
            <a:tbl>
              <a:tblPr firstRow="1" bandRow="1">
                <a:tableStyleId>{08FB837D-C827-4EFA-A057-4D05807E0F7C}</a:tableStyleId>
              </a:tblPr>
              <a:tblGrid>
                <a:gridCol w="3459480"/>
                <a:gridCol w="3459480"/>
                <a:gridCol w="3459480"/>
                <a:gridCol w="3459480"/>
                <a:gridCol w="3459480"/>
              </a:tblGrid>
              <a:tr h="370840">
                <a:tc>
                  <a:txBody>
                    <a:bodyPr/>
                    <a:lstStyle/>
                    <a:p>
                      <a:r>
                        <a:rPr lang="en-US" sz="2400" dirty="0"/>
                        <a:t>Field</a:t>
                      </a:r>
                      <a:endParaRPr lang="en-US" sz="2400" b="1" dirty="0">
                        <a:solidFill>
                          <a:srgbClr val="000000"/>
                        </a:solidFill>
                        <a:latin typeface="Gill Sans"/>
                        <a:cs typeface="Gill Sans"/>
                      </a:endParaRPr>
                    </a:p>
                  </a:txBody>
                  <a:tcPr/>
                </a:tc>
                <a:tc gridSpan="4">
                  <a:txBody>
                    <a:bodyPr/>
                    <a:lstStyle/>
                    <a:p>
                      <a:r>
                        <a:rPr lang="en-US" sz="2400" dirty="0"/>
                        <a:t>Values</a:t>
                      </a:r>
                      <a:endParaRPr lang="en-US" sz="2400" b="1" dirty="0">
                        <a:solidFill>
                          <a:srgbClr val="000000"/>
                        </a:solidFill>
                        <a:latin typeface="Gill Sans"/>
                        <a:cs typeface="Gill Sans"/>
                      </a:endParaRPr>
                    </a:p>
                  </a:txBody>
                  <a:tcPr/>
                </a:tc>
                <a:tc hMerge="1">
                  <a:txBody>
                    <a:bodyPr/>
                    <a:lstStyle/>
                    <a:p>
                      <a:endParaRPr lang="en-US" sz="2000" b="0">
                        <a:latin typeface="Gill Sans"/>
                        <a:cs typeface="Gill Sans"/>
                      </a:endParaRPr>
                    </a:p>
                  </a:txBody>
                  <a:tcPr/>
                </a:tc>
                <a:tc hMerge="1">
                  <a:txBody>
                    <a:bodyPr/>
                    <a:lstStyle/>
                    <a:p>
                      <a:endParaRPr lang="en-US" sz="2000" b="0">
                        <a:latin typeface="Gill Sans"/>
                        <a:cs typeface="Gill Sans"/>
                      </a:endParaRPr>
                    </a:p>
                  </a:txBody>
                  <a:tcPr/>
                </a:tc>
                <a:tc hMerge="1">
                  <a:txBody>
                    <a:bodyPr/>
                    <a:lstStyle/>
                    <a:p>
                      <a:endParaRPr lang="en-US" sz="2000" b="0">
                        <a:latin typeface="Gill Sans"/>
                        <a:cs typeface="Gill Sans"/>
                      </a:endParaRPr>
                    </a:p>
                  </a:txBody>
                  <a:tcPr/>
                </a:tc>
              </a:tr>
              <a:tr h="370840">
                <a:tc>
                  <a:txBody>
                    <a:bodyPr/>
                    <a:lstStyle/>
                    <a:p>
                      <a:r>
                        <a:rPr lang="en-US" sz="2000" dirty="0"/>
                        <a:t>ID</a:t>
                      </a:r>
                      <a:endParaRPr lang="en-US" sz="2000" b="0" dirty="0">
                        <a:latin typeface="Gill Sans"/>
                        <a:cs typeface="Gill Sans"/>
                      </a:endParaRPr>
                    </a:p>
                  </a:txBody>
                  <a:tcPr/>
                </a:tc>
                <a:tc>
                  <a:txBody>
                    <a:bodyPr/>
                    <a:lstStyle/>
                    <a:p>
                      <a:r>
                        <a:rPr lang="en-US" sz="2000" dirty="0"/>
                        <a:t>5amhvv7J2otBu48Z6PE5cA</a:t>
                      </a:r>
                      <a:endParaRPr lang="en-US" sz="2000" b="0" dirty="0">
                        <a:latin typeface="Gill Sans"/>
                        <a:cs typeface="Gill Sans"/>
                      </a:endParaRPr>
                    </a:p>
                  </a:txBody>
                  <a:tcPr/>
                </a:tc>
                <a:tc>
                  <a:txBody>
                    <a:bodyPr/>
                    <a:lstStyle/>
                    <a:p>
                      <a:r>
                        <a:rPr lang="en-US" sz="2000" dirty="0"/>
                        <a:t>7CgvDf5mOU78jNVc58eu</a:t>
                      </a:r>
                      <a:endParaRPr lang="en-US" sz="2000" b="0" dirty="0">
                        <a:latin typeface="Gill Sans"/>
                        <a:cs typeface="Gill Sans"/>
                      </a:endParaRPr>
                    </a:p>
                  </a:txBody>
                  <a:tcPr/>
                </a:tc>
                <a:tc>
                  <a:txBody>
                    <a:bodyPr/>
                    <a:lstStyle/>
                    <a:p>
                      <a:r>
                        <a:rPr lang="en-US" sz="2000" dirty="0"/>
                        <a:t>cZpz2q4Jf8Rc2HK9Cg08</a:t>
                      </a:r>
                      <a:endParaRPr lang="en-US" sz="2000" b="0" dirty="0">
                        <a:latin typeface="Gill Sans"/>
                        <a:cs typeface="Gill Sans"/>
                      </a:endParaRPr>
                    </a:p>
                  </a:txBody>
                  <a:tcPr/>
                </a:tc>
                <a:tc>
                  <a:txBody>
                    <a:bodyPr/>
                    <a:lstStyle/>
                    <a:p>
                      <a:r>
                        <a:rPr lang="en-US" sz="2000" dirty="0"/>
                        <a:t>...</a:t>
                      </a:r>
                      <a:endParaRPr lang="en-US" sz="2000" b="0" dirty="0">
                        <a:latin typeface="Gill Sans"/>
                        <a:cs typeface="Gill Sans"/>
                      </a:endParaRPr>
                    </a:p>
                  </a:txBody>
                  <a:tcPr/>
                </a:tc>
              </a:tr>
              <a:tr h="370840">
                <a:tc>
                  <a:txBody>
                    <a:bodyPr/>
                    <a:lstStyle/>
                    <a:p>
                      <a:r>
                        <a:rPr lang="en-US" sz="2000" dirty="0"/>
                        <a:t>Size</a:t>
                      </a:r>
                      <a:endParaRPr lang="en-US" sz="2000" b="0" dirty="0">
                        <a:latin typeface="Gill Sans"/>
                        <a:cs typeface="Gill Sans"/>
                      </a:endParaRPr>
                    </a:p>
                  </a:txBody>
                  <a:tcPr/>
                </a:tc>
                <a:tc>
                  <a:txBody>
                    <a:bodyPr/>
                    <a:lstStyle/>
                    <a:p>
                      <a:r>
                        <a:rPr lang="en-US" sz="2000" dirty="0"/>
                        <a:t>48120</a:t>
                      </a:r>
                      <a:endParaRPr lang="en-US" sz="2000" b="0" dirty="0">
                        <a:latin typeface="Gill Sans"/>
                        <a:cs typeface="Gill Sans"/>
                      </a:endParaRPr>
                    </a:p>
                  </a:txBody>
                  <a:tcPr/>
                </a:tc>
                <a:tc>
                  <a:txBody>
                    <a:bodyPr/>
                    <a:lstStyle/>
                    <a:p>
                      <a:r>
                        <a:rPr lang="en-US" sz="2000" dirty="0"/>
                        <a:t>5435</a:t>
                      </a:r>
                      <a:endParaRPr lang="en-US" sz="2000" b="0" dirty="0">
                        <a:latin typeface="Gill Sans"/>
                        <a:cs typeface="Gill Sans"/>
                      </a:endParaRPr>
                    </a:p>
                  </a:txBody>
                  <a:tcPr/>
                </a:tc>
                <a:tc>
                  <a:txBody>
                    <a:bodyPr/>
                    <a:lstStyle/>
                    <a:p>
                      <a:r>
                        <a:rPr lang="en-US" sz="2000" dirty="0"/>
                        <a:t>24220</a:t>
                      </a:r>
                      <a:endParaRPr lang="en-US" sz="2000" b="0" dirty="0">
                        <a:latin typeface="Gill Sans"/>
                        <a:cs typeface="Gill Sans"/>
                      </a:endParaRPr>
                    </a:p>
                  </a:txBody>
                  <a:tcPr/>
                </a:tc>
                <a:tc>
                  <a:txBody>
                    <a:bodyPr/>
                    <a:lstStyle/>
                    <a:p>
                      <a:r>
                        <a:rPr lang="en-US" sz="2000" dirty="0"/>
                        <a:t>...</a:t>
                      </a:r>
                      <a:endParaRPr lang="en-US" sz="2000" b="0" dirty="0">
                        <a:latin typeface="Gill Sans"/>
                        <a:cs typeface="Gill Sans"/>
                      </a:endParaRPr>
                    </a:p>
                  </a:txBody>
                  <a:tcPr/>
                </a:tc>
              </a:tr>
              <a:tr h="370840">
                <a:tc>
                  <a:txBody>
                    <a:bodyPr/>
                    <a:lstStyle/>
                    <a:p>
                      <a:r>
                        <a:rPr lang="en-US" sz="2000" dirty="0"/>
                        <a:t>SendDate</a:t>
                      </a:r>
                      <a:endParaRPr lang="en-US" sz="2000" b="0" dirty="0">
                        <a:latin typeface="Gill Sans"/>
                        <a:cs typeface="Gill Sans"/>
                      </a:endParaRPr>
                    </a:p>
                  </a:txBody>
                  <a:tcPr/>
                </a:tc>
                <a:tc>
                  <a:txBody>
                    <a:bodyPr/>
                    <a:lstStyle/>
                    <a:p>
                      <a:r>
                        <a:rPr lang="en-US" sz="2000" kern="1200" dirty="0" smtClean="0"/>
                        <a:t>1280246462000</a:t>
                      </a:r>
                      <a:endParaRPr lang="en-US" sz="2000" b="0" dirty="0">
                        <a:latin typeface="Gill Sans"/>
                        <a:cs typeface="Gill Sans"/>
                      </a:endParaRPr>
                    </a:p>
                  </a:txBody>
                  <a:tcPr/>
                </a:tc>
                <a:tc>
                  <a:txBody>
                    <a:bodyPr/>
                    <a:lstStyle/>
                    <a:p>
                      <a:r>
                        <a:rPr lang="en-US" sz="2000" kern="1200" dirty="0" smtClean="0"/>
                        <a:t>1279354872112</a:t>
                      </a:r>
                      <a:endParaRPr lang="en-US" sz="2000" b="0" dirty="0">
                        <a:latin typeface="Gill Sans"/>
                        <a:cs typeface="Gill Sans"/>
                      </a:endParaRPr>
                    </a:p>
                  </a:txBody>
                  <a:tcPr/>
                </a:tc>
                <a:tc>
                  <a:txBody>
                    <a:bodyPr/>
                    <a:lstStyle/>
                    <a:p>
                      <a:r>
                        <a:rPr lang="en-US" sz="2000" kern="1200" dirty="0" smtClean="0"/>
                        <a:t>1279357261413</a:t>
                      </a:r>
                      <a:endParaRPr lang="en-US" sz="2000" b="0" dirty="0">
                        <a:latin typeface="Gill Sans"/>
                        <a:cs typeface="Gill Sans"/>
                      </a:endParaRPr>
                    </a:p>
                  </a:txBody>
                  <a:tcPr/>
                </a:tc>
                <a:tc>
                  <a:txBody>
                    <a:bodyPr/>
                    <a:lstStyle/>
                    <a:p>
                      <a:r>
                        <a:rPr lang="en-US" sz="2000" dirty="0"/>
                        <a:t>...</a:t>
                      </a:r>
                      <a:endParaRPr lang="en-US" sz="2000" b="0" dirty="0">
                        <a:latin typeface="Gill Sans"/>
                        <a:cs typeface="Gill Sans"/>
                      </a:endParaRPr>
                    </a:p>
                  </a:txBody>
                  <a:tcPr/>
                </a:tc>
              </a:tr>
              <a:tr h="370840">
                <a:tc>
                  <a:txBody>
                    <a:bodyPr/>
                    <a:lstStyle/>
                    <a:p>
                      <a:r>
                        <a:rPr lang="en-US" sz="2000" dirty="0"/>
                        <a:t>Priority</a:t>
                      </a:r>
                      <a:endParaRPr lang="en-US" sz="2000" b="0" dirty="0">
                        <a:latin typeface="Gill Sans"/>
                        <a:cs typeface="Gill Sans"/>
                      </a:endParaRPr>
                    </a:p>
                  </a:txBody>
                  <a:tcPr/>
                </a:tc>
                <a:tc>
                  <a:txBody>
                    <a:bodyPr/>
                    <a:lstStyle/>
                    <a:p>
                      <a:r>
                        <a:rPr lang="en-US" sz="2000" dirty="0"/>
                        <a:t>0</a:t>
                      </a:r>
                      <a:endParaRPr lang="en-US" sz="2000" b="0" dirty="0">
                        <a:latin typeface="Gill Sans"/>
                        <a:cs typeface="Gill Sans"/>
                      </a:endParaRPr>
                    </a:p>
                  </a:txBody>
                  <a:tcPr/>
                </a:tc>
                <a:tc>
                  <a:txBody>
                    <a:bodyPr/>
                    <a:lstStyle/>
                    <a:p>
                      <a:r>
                        <a:rPr lang="en-US" sz="2000" dirty="0"/>
                        <a:t>0</a:t>
                      </a:r>
                      <a:endParaRPr lang="en-US" sz="2000" b="0" dirty="0">
                        <a:latin typeface="Gill Sans"/>
                        <a:cs typeface="Gill Sans"/>
                      </a:endParaRPr>
                    </a:p>
                  </a:txBody>
                  <a:tcPr/>
                </a:tc>
                <a:tc>
                  <a:txBody>
                    <a:bodyPr/>
                    <a:lstStyle/>
                    <a:p>
                      <a:r>
                        <a:rPr lang="en-US" sz="2000" dirty="0"/>
                        <a:t>1</a:t>
                      </a:r>
                      <a:endParaRPr lang="en-US" sz="2000" b="0" dirty="0">
                        <a:latin typeface="Gill Sans"/>
                        <a:cs typeface="Gill Sans"/>
                      </a:endParaRPr>
                    </a:p>
                  </a:txBody>
                  <a:tcPr/>
                </a:tc>
                <a:tc>
                  <a:txBody>
                    <a:bodyPr/>
                    <a:lstStyle/>
                    <a:p>
                      <a:r>
                        <a:rPr lang="en-US" sz="2000" dirty="0"/>
                        <a:t>...</a:t>
                      </a:r>
                      <a:endParaRPr lang="en-US" sz="2000" b="0" dirty="0">
                        <a:latin typeface="Gill Sans"/>
                        <a:cs typeface="Gill Sans"/>
                      </a:endParaRPr>
                    </a:p>
                  </a:txBody>
                  <a:tcPr/>
                </a:tc>
              </a:tr>
              <a:tr h="370840">
                <a:tc>
                  <a:txBody>
                    <a:bodyPr/>
                    <a:lstStyle/>
                    <a:p>
                      <a:r>
                        <a:rPr lang="en-US" sz="2000" dirty="0"/>
                        <a:t>Subject.txt</a:t>
                      </a:r>
                      <a:endParaRPr lang="en-US" sz="2000" b="0" dirty="0">
                        <a:latin typeface="Gill Sans"/>
                        <a:cs typeface="Gill Sans"/>
                      </a:endParaRPr>
                    </a:p>
                  </a:txBody>
                  <a:tcPr/>
                </a:tc>
                <a:tc>
                  <a:txBody>
                    <a:bodyPr/>
                    <a:lstStyle/>
                    <a:p>
                      <a:r>
                        <a:rPr lang="en-US" sz="2000" dirty="0"/>
                        <a:t>ballades encash nautch colloquy geared</a:t>
                      </a:r>
                      <a:endParaRPr lang="en-US" sz="2000" b="0" dirty="0">
                        <a:latin typeface="Gill Sans"/>
                        <a:cs typeface="Gill Sans"/>
                      </a:endParaRPr>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2000" dirty="0"/>
                        <a:t>nettlier outdoors culvert hypothec winder</a:t>
                      </a:r>
                      <a:endParaRPr lang="en-US" sz="2000" b="0" dirty="0">
                        <a:latin typeface="Gill Sans"/>
                        <a:cs typeface="Gill Sans"/>
                      </a:endParaRPr>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2000" dirty="0"/>
                        <a:t>stolons ungot guiding rupiahs outgone</a:t>
                      </a:r>
                      <a:endParaRPr lang="en-US" sz="2000" b="0" dirty="0">
                        <a:latin typeface="Gill Sans"/>
                        <a:cs typeface="Gill Sans"/>
                      </a:endParaRPr>
                    </a:p>
                  </a:txBody>
                  <a:tcPr/>
                </a:tc>
                <a:tc>
                  <a:txBody>
                    <a:bodyPr/>
                    <a:lstStyle/>
                    <a:p>
                      <a:r>
                        <a:rPr lang="en-US" sz="2000" dirty="0"/>
                        <a:t>...</a:t>
                      </a:r>
                      <a:endParaRPr lang="en-US" sz="2000" b="0" dirty="0">
                        <a:latin typeface="Gill Sans"/>
                        <a:cs typeface="Gill Sans"/>
                      </a:endParaRPr>
                    </a:p>
                  </a:txBody>
                  <a:tcPr/>
                </a:tc>
              </a:tr>
              <a:tr h="370840">
                <a:tc>
                  <a:txBody>
                    <a:bodyPr/>
                    <a:lstStyle/>
                    <a:p>
                      <a:r>
                        <a:rPr lang="en-US" sz="2000" dirty="0"/>
                        <a:t>Subject</a:t>
                      </a:r>
                      <a:endParaRPr lang="en-US" sz="2000" b="0" dirty="0">
                        <a:latin typeface="Gill Sans"/>
                        <a:cs typeface="Gill Sans"/>
                      </a:endParaRPr>
                    </a:p>
                  </a:txBody>
                  <a:tcPr/>
                </a:tc>
                <a:tc>
                  <a:txBody>
                    <a:bodyPr/>
                    <a:lstStyle/>
                    <a:p>
                      <a:r>
                        <a:rPr lang="en-US" sz="2000" dirty="0"/>
                        <a:t>1</a:t>
                      </a:r>
                      <a:endParaRPr lang="en-US" sz="2000" b="0" dirty="0">
                        <a:latin typeface="Gill Sans"/>
                        <a:cs typeface="Gill Sans"/>
                      </a:endParaRPr>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2000" dirty="0"/>
                        <a:t>2</a:t>
                      </a:r>
                      <a:endParaRPr lang="en-US" sz="2000" b="0" dirty="0">
                        <a:latin typeface="Gill Sans"/>
                        <a:cs typeface="Gill Sans"/>
                      </a:endParaRPr>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2000" dirty="0"/>
                        <a:t>0</a:t>
                      </a:r>
                      <a:endParaRPr lang="en-US" sz="2000" b="0" dirty="0">
                        <a:latin typeface="Gill Sans"/>
                        <a:cs typeface="Gill Sans"/>
                      </a:endParaRPr>
                    </a:p>
                  </a:txBody>
                  <a:tcPr/>
                </a:tc>
                <a:tc>
                  <a:txBody>
                    <a:bodyPr/>
                    <a:lstStyle/>
                    <a:p>
                      <a:r>
                        <a:rPr lang="en-US" sz="2000" dirty="0"/>
                        <a:t>...</a:t>
                      </a:r>
                      <a:endParaRPr lang="en-US" sz="2000" b="0" dirty="0">
                        <a:latin typeface="Gill Sans"/>
                        <a:cs typeface="Gill Sans"/>
                      </a:endParaRPr>
                    </a:p>
                  </a:txBody>
                  <a:tcPr/>
                </a:tc>
              </a:tr>
              <a:tr h="370840">
                <a:tc>
                  <a:txBody>
                    <a:bodyPr/>
                    <a:lstStyle/>
                    <a:p>
                      <a:r>
                        <a:rPr lang="en-US" sz="2000" dirty="0"/>
                        <a:t>...</a:t>
                      </a:r>
                      <a:endParaRPr lang="en-US" sz="2000" b="0" dirty="0">
                        <a:latin typeface="Gill Sans"/>
                        <a:cs typeface="Gill Sans"/>
                      </a:endParaRPr>
                    </a:p>
                  </a:txBody>
                  <a:tcPr/>
                </a:tc>
                <a:tc>
                  <a:txBody>
                    <a:bodyPr/>
                    <a:lstStyle/>
                    <a:p>
                      <a:endParaRPr lang="en-US" sz="2000" b="0" dirty="0">
                        <a:latin typeface="Gill Sans"/>
                        <a:cs typeface="Gill Sans"/>
                      </a:endParaRPr>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endParaRPr lang="en-US" sz="2000" b="0" dirty="0">
                        <a:latin typeface="Gill Sans"/>
                        <a:cs typeface="Gill Sans"/>
                      </a:endParaRPr>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endParaRPr lang="en-US" sz="2000" b="0" dirty="0">
                        <a:latin typeface="Gill Sans"/>
                        <a:cs typeface="Gill Sans"/>
                      </a:endParaRPr>
                    </a:p>
                  </a:txBody>
                  <a:tcPr/>
                </a:tc>
                <a:tc>
                  <a:txBody>
                    <a:bodyPr/>
                    <a:lstStyle/>
                    <a:p>
                      <a:endParaRPr lang="en-US" sz="2000" b="0" dirty="0">
                        <a:latin typeface="Gill Sans"/>
                        <a:cs typeface="Gill Sans"/>
                      </a:endParaRPr>
                    </a:p>
                  </a:txBody>
                  <a:tcPr/>
                </a:tc>
              </a:tr>
            </a:tbl>
          </a:graphicData>
        </a:graphic>
      </p:graphicFrame>
      <p:sp>
        <p:nvSpPr>
          <p:cNvPr id="5" name="TextBox 4"/>
          <p:cNvSpPr txBox="1"/>
          <p:nvPr/>
        </p:nvSpPr>
        <p:spPr>
          <a:xfrm>
            <a:off x="1600200" y="2583359"/>
            <a:ext cx="16083324" cy="769441"/>
          </a:xfrm>
          <a:prstGeom prst="rect">
            <a:avLst/>
          </a:prstGeom>
          <a:noFill/>
        </p:spPr>
        <p:txBody>
          <a:bodyPr wrap="none" rtlCol="0">
            <a:spAutoFit/>
          </a:bodyPr>
          <a:lstStyle/>
          <a:p>
            <a:pPr algn="l"/>
            <a:r>
              <a:rPr lang="en-US" sz="4400" dirty="0" smtClean="0"/>
              <a:t>Data is </a:t>
            </a:r>
            <a:r>
              <a:rPr lang="en-US" sz="4400" dirty="0" smtClean="0"/>
              <a:t>sorted by object ID and stored as </a:t>
            </a:r>
            <a:r>
              <a:rPr lang="en-US" sz="4400" dirty="0" smtClean="0"/>
              <a:t>columnar, compressed blobs</a:t>
            </a:r>
            <a:endParaRPr lang="en-US" sz="4400" dirty="0"/>
          </a:p>
        </p:txBody>
      </p:sp>
      <p:graphicFrame>
        <p:nvGraphicFramePr>
          <p:cNvPr id="9" name="Table 8"/>
          <p:cNvGraphicFramePr>
            <a:graphicFrameLocks noGrp="1"/>
          </p:cNvGraphicFramePr>
          <p:nvPr>
            <p:extLst>
              <p:ext uri="{D42A27DB-BD31-4B8C-83A1-F6EECF244321}">
                <p14:modId xmlns:p14="http://schemas.microsoft.com/office/powerpoint/2010/main" val="3193168608"/>
              </p:ext>
            </p:extLst>
          </p:nvPr>
        </p:nvGraphicFramePr>
        <p:xfrm>
          <a:off x="1600200" y="7924800"/>
          <a:ext cx="13868400" cy="2042160"/>
        </p:xfrm>
        <a:graphic>
          <a:graphicData uri="http://schemas.openxmlformats.org/drawingml/2006/table">
            <a:tbl>
              <a:tblPr firstRow="1" bandRow="1">
                <a:tableStyleId>{21E4AEA4-8DFA-4A89-87EB-49C32662AFE0}</a:tableStyleId>
              </a:tblPr>
              <a:tblGrid>
                <a:gridCol w="6934200"/>
                <a:gridCol w="6934200"/>
              </a:tblGrid>
              <a:tr h="370840">
                <a:tc>
                  <a:txBody>
                    <a:bodyPr/>
                    <a:lstStyle/>
                    <a:p>
                      <a:r>
                        <a:rPr lang="en-US" sz="2400" baseline="0" dirty="0" smtClean="0">
                          <a:latin typeface="+mn-lt"/>
                          <a:cs typeface="Gill Sans"/>
                        </a:rPr>
                        <a:t>Key</a:t>
                      </a:r>
                      <a:endParaRPr lang="en-US" sz="2400" dirty="0">
                        <a:latin typeface="+mn-lt"/>
                        <a:cs typeface="Gill Sans"/>
                      </a:endParaRPr>
                    </a:p>
                  </a:txBody>
                  <a:tcPr/>
                </a:tc>
                <a:tc>
                  <a:txBody>
                    <a:bodyPr/>
                    <a:lstStyle/>
                    <a:p>
                      <a:r>
                        <a:rPr lang="en-US" sz="2400" dirty="0">
                          <a:latin typeface="+mn-lt"/>
                          <a:cs typeface="Gill Sans"/>
                        </a:rPr>
                        <a:t>Columns</a:t>
                      </a:r>
                    </a:p>
                  </a:txBody>
                  <a:tcPr/>
                </a:tc>
              </a:tr>
              <a:tr h="370840">
                <a:tc>
                  <a:txBody>
                    <a:bodyPr/>
                    <a:lstStyle/>
                    <a:p>
                      <a:r>
                        <a:rPr lang="en-US" sz="2000" dirty="0">
                          <a:latin typeface="+mn-lt"/>
                          <a:cs typeface="Gill Sans"/>
                        </a:rPr>
                        <a:t>Email/Message/2014-03-01/{Batch GUID}/</a:t>
                      </a:r>
                      <a:r>
                        <a:rPr lang="en-US" sz="2000" dirty="0" smtClean="0">
                          <a:latin typeface="+mn-lt"/>
                          <a:cs typeface="Gill Sans"/>
                        </a:rPr>
                        <a:t>ID</a:t>
                      </a:r>
                      <a:endParaRPr lang="en-US" sz="2000" dirty="0">
                        <a:latin typeface="+mn-lt"/>
                        <a:cs typeface="Gill Sans"/>
                      </a:endParaRPr>
                    </a:p>
                  </a:txBody>
                  <a:tcPr/>
                </a:tc>
                <a:tc>
                  <a:txBody>
                    <a:bodyPr/>
                    <a:lstStyle/>
                    <a:p>
                      <a:r>
                        <a:rPr lang="en-US" sz="2000" dirty="0">
                          <a:latin typeface="+mn-lt"/>
                          <a:cs typeface="Gill Sans"/>
                        </a:rPr>
                        <a:t>[compressed data]</a:t>
                      </a:r>
                    </a:p>
                  </a:txBody>
                  <a:tcPr/>
                </a:tc>
              </a:tr>
              <a:tr h="370840">
                <a:tc>
                  <a:txBody>
                    <a:bodyPr/>
                    <a:lstStyle/>
                    <a:p>
                      <a:r>
                        <a:rPr lang="en-US" sz="2000" dirty="0">
                          <a:latin typeface="+mn-lt"/>
                          <a:cs typeface="Gill Sans"/>
                        </a:rPr>
                        <a:t>Email/Message/2014-03-01/{Batch GUID}/</a:t>
                      </a:r>
                      <a:r>
                        <a:rPr lang="en-US" sz="2000" dirty="0" smtClean="0">
                          <a:latin typeface="+mn-lt"/>
                          <a:cs typeface="Gill Sans"/>
                        </a:rPr>
                        <a:t>Size</a:t>
                      </a:r>
                      <a:endParaRPr lang="en-US" sz="2000" dirty="0">
                        <a:latin typeface="+mn-lt"/>
                        <a:cs typeface="Gill Sans"/>
                      </a:endParaRPr>
                    </a:p>
                  </a:txBody>
                  <a:tcPr/>
                </a:tc>
                <a:tc>
                  <a:txBody>
                    <a:bodyPr/>
                    <a:lstStyle/>
                    <a:p>
                      <a:r>
                        <a:rPr lang="en-US" sz="2000" dirty="0">
                          <a:latin typeface="+mn-lt"/>
                          <a:cs typeface="Gill Sans"/>
                        </a:rPr>
                        <a:t>[compressed data]</a:t>
                      </a:r>
                    </a:p>
                  </a:txBody>
                  <a:tcPr/>
                </a:tc>
              </a:tr>
              <a:tr h="370840">
                <a:tc>
                  <a:txBody>
                    <a:bodyPr/>
                    <a:lstStyle/>
                    <a:p>
                      <a:r>
                        <a:rPr lang="en-US" sz="2000" dirty="0">
                          <a:latin typeface="+mn-lt"/>
                          <a:cs typeface="Gill Sans"/>
                        </a:rPr>
                        <a:t>Email/Message/2014-03-01/{Batch GUID}/</a:t>
                      </a:r>
                      <a:r>
                        <a:rPr lang="en-US" sz="2000" dirty="0" smtClean="0">
                          <a:latin typeface="+mn-lt"/>
                          <a:cs typeface="Gill Sans"/>
                        </a:rPr>
                        <a:t>SendDate</a:t>
                      </a:r>
                      <a:endParaRPr lang="en-US" sz="2000" dirty="0">
                        <a:latin typeface="+mn-lt"/>
                        <a:cs typeface="Gill Sans"/>
                      </a:endParaRPr>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2000" dirty="0">
                          <a:latin typeface="+mn-lt"/>
                          <a:cs typeface="Gill Sans"/>
                        </a:rPr>
                        <a:t>[compressed data]</a:t>
                      </a:r>
                    </a:p>
                  </a:txBody>
                  <a:tcPr/>
                </a:tc>
              </a:tr>
              <a:tr h="370840">
                <a:tc>
                  <a:txBody>
                    <a:bodyPr/>
                    <a:lstStyle/>
                    <a:p>
                      <a:r>
                        <a:rPr lang="en-US" sz="2000" dirty="0">
                          <a:latin typeface="+mn-lt"/>
                          <a:cs typeface="Gill Sans"/>
                        </a:rPr>
                        <a:t>...</a:t>
                      </a:r>
                    </a:p>
                  </a:txBody>
                  <a:tcPr/>
                </a:tc>
                <a:tc>
                  <a:txBody>
                    <a:bodyPr/>
                    <a:lstStyle/>
                    <a:p>
                      <a:r>
                        <a:rPr lang="en-US" sz="2000" dirty="0">
                          <a:latin typeface="+mn-lt"/>
                          <a:cs typeface="Gill Sans"/>
                        </a:rPr>
                        <a:t>...</a:t>
                      </a:r>
                    </a:p>
                  </a:txBody>
                  <a:tcPr/>
                </a:tc>
              </a:tr>
            </a:tbl>
          </a:graphicData>
        </a:graphic>
      </p:graphicFrame>
      <p:cxnSp>
        <p:nvCxnSpPr>
          <p:cNvPr id="13" name="Straight Connector 12"/>
          <p:cNvCxnSpPr/>
          <p:nvPr/>
        </p:nvCxnSpPr>
        <p:spPr bwMode="auto">
          <a:xfrm flipH="1">
            <a:off x="1219200" y="4267200"/>
            <a:ext cx="381000" cy="0"/>
          </a:xfrm>
          <a:prstGeom prst="line">
            <a:avLst/>
          </a:prstGeom>
          <a:solidFill>
            <a:srgbClr val="BBE0E3"/>
          </a:solidFill>
          <a:ln w="38100" cap="flat" cmpd="sng" algn="ctr">
            <a:solidFill>
              <a:srgbClr val="FF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cxnSp>
        <p:nvCxnSpPr>
          <p:cNvPr id="16" name="Straight Connector 15"/>
          <p:cNvCxnSpPr/>
          <p:nvPr/>
        </p:nvCxnSpPr>
        <p:spPr bwMode="auto">
          <a:xfrm>
            <a:off x="1219200" y="4267200"/>
            <a:ext cx="0" cy="4343400"/>
          </a:xfrm>
          <a:prstGeom prst="line">
            <a:avLst/>
          </a:prstGeom>
          <a:solidFill>
            <a:srgbClr val="BBE0E3"/>
          </a:solidFill>
          <a:ln w="38100" cap="flat" cmpd="sng" algn="ctr">
            <a:solidFill>
              <a:srgbClr val="FF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cxnSp>
        <p:nvCxnSpPr>
          <p:cNvPr id="18" name="Straight Arrow Connector 17"/>
          <p:cNvCxnSpPr/>
          <p:nvPr/>
        </p:nvCxnSpPr>
        <p:spPr bwMode="auto">
          <a:xfrm>
            <a:off x="1219200" y="8610600"/>
            <a:ext cx="381000" cy="0"/>
          </a:xfrm>
          <a:prstGeom prst="straightConnector1">
            <a:avLst/>
          </a:prstGeom>
          <a:solidFill>
            <a:srgbClr val="BBE0E3"/>
          </a:solidFill>
          <a:ln w="38100" cap="flat" cmpd="sng" algn="ctr">
            <a:solidFill>
              <a:srgbClr val="FF0000"/>
            </a:solidFill>
            <a:prstDash val="solid"/>
            <a:round/>
            <a:headEnd type="none" w="med" len="med"/>
            <a:tailEnd type="arrow"/>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cxnSp>
        <p:nvCxnSpPr>
          <p:cNvPr id="20" name="Straight Connector 19"/>
          <p:cNvCxnSpPr/>
          <p:nvPr/>
        </p:nvCxnSpPr>
        <p:spPr bwMode="auto">
          <a:xfrm flipH="1">
            <a:off x="914400" y="4648200"/>
            <a:ext cx="685800" cy="0"/>
          </a:xfrm>
          <a:prstGeom prst="line">
            <a:avLst/>
          </a:prstGeom>
          <a:solidFill>
            <a:srgbClr val="BBE0E3"/>
          </a:solidFill>
          <a:ln w="38100" cap="flat" cmpd="sng" algn="ctr">
            <a:solidFill>
              <a:srgbClr val="FF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cxnSp>
        <p:nvCxnSpPr>
          <p:cNvPr id="21" name="Straight Connector 20"/>
          <p:cNvCxnSpPr/>
          <p:nvPr/>
        </p:nvCxnSpPr>
        <p:spPr bwMode="auto">
          <a:xfrm>
            <a:off x="914400" y="4648200"/>
            <a:ext cx="0" cy="4343400"/>
          </a:xfrm>
          <a:prstGeom prst="line">
            <a:avLst/>
          </a:prstGeom>
          <a:solidFill>
            <a:srgbClr val="BBE0E3"/>
          </a:solidFill>
          <a:ln w="38100" cap="flat" cmpd="sng" algn="ctr">
            <a:solidFill>
              <a:srgbClr val="FF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cxnSp>
        <p:nvCxnSpPr>
          <p:cNvPr id="22" name="Straight Arrow Connector 21"/>
          <p:cNvCxnSpPr/>
          <p:nvPr/>
        </p:nvCxnSpPr>
        <p:spPr bwMode="auto">
          <a:xfrm>
            <a:off x="914400" y="8991600"/>
            <a:ext cx="685800" cy="0"/>
          </a:xfrm>
          <a:prstGeom prst="straightConnector1">
            <a:avLst/>
          </a:prstGeom>
          <a:solidFill>
            <a:srgbClr val="BBE0E3"/>
          </a:solidFill>
          <a:ln w="38100" cap="flat" cmpd="sng" algn="ctr">
            <a:solidFill>
              <a:srgbClr val="FF0000"/>
            </a:solidFill>
            <a:prstDash val="solid"/>
            <a:round/>
            <a:headEnd type="none" w="med" len="med"/>
            <a:tailEnd type="arrow"/>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cxnSp>
        <p:nvCxnSpPr>
          <p:cNvPr id="30" name="Straight Connector 29"/>
          <p:cNvCxnSpPr/>
          <p:nvPr/>
        </p:nvCxnSpPr>
        <p:spPr bwMode="auto">
          <a:xfrm flipH="1">
            <a:off x="609600" y="5029200"/>
            <a:ext cx="990600" cy="0"/>
          </a:xfrm>
          <a:prstGeom prst="line">
            <a:avLst/>
          </a:prstGeom>
          <a:solidFill>
            <a:srgbClr val="BBE0E3"/>
          </a:solidFill>
          <a:ln w="38100" cap="flat" cmpd="sng" algn="ctr">
            <a:solidFill>
              <a:srgbClr val="FF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cxnSp>
        <p:nvCxnSpPr>
          <p:cNvPr id="31" name="Straight Connector 30"/>
          <p:cNvCxnSpPr/>
          <p:nvPr/>
        </p:nvCxnSpPr>
        <p:spPr bwMode="auto">
          <a:xfrm>
            <a:off x="609600" y="5029200"/>
            <a:ext cx="0" cy="4343400"/>
          </a:xfrm>
          <a:prstGeom prst="line">
            <a:avLst/>
          </a:prstGeom>
          <a:solidFill>
            <a:srgbClr val="BBE0E3"/>
          </a:solidFill>
          <a:ln w="38100" cap="flat" cmpd="sng" algn="ctr">
            <a:solidFill>
              <a:srgbClr val="FF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cxnSp>
        <p:nvCxnSpPr>
          <p:cNvPr id="32" name="Straight Arrow Connector 31"/>
          <p:cNvCxnSpPr/>
          <p:nvPr/>
        </p:nvCxnSpPr>
        <p:spPr bwMode="auto">
          <a:xfrm>
            <a:off x="609600" y="9372600"/>
            <a:ext cx="990600" cy="0"/>
          </a:xfrm>
          <a:prstGeom prst="straightConnector1">
            <a:avLst/>
          </a:prstGeom>
          <a:solidFill>
            <a:srgbClr val="BBE0E3"/>
          </a:solidFill>
          <a:ln w="38100" cap="flat" cmpd="sng" algn="ctr">
            <a:solidFill>
              <a:srgbClr val="FF0000"/>
            </a:solidFill>
            <a:prstDash val="solid"/>
            <a:round/>
            <a:headEnd type="none" w="med" len="med"/>
            <a:tailEnd type="arrow"/>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sp>
        <p:nvSpPr>
          <p:cNvPr id="39" name="TextBox 38"/>
          <p:cNvSpPr txBox="1"/>
          <p:nvPr/>
        </p:nvSpPr>
        <p:spPr>
          <a:xfrm>
            <a:off x="838200" y="9612868"/>
            <a:ext cx="336488" cy="369332"/>
          </a:xfrm>
          <a:prstGeom prst="rect">
            <a:avLst/>
          </a:prstGeom>
          <a:noFill/>
        </p:spPr>
        <p:txBody>
          <a:bodyPr wrap="none" rtlCol="0">
            <a:spAutoFit/>
          </a:bodyPr>
          <a:lstStyle/>
          <a:p>
            <a:r>
              <a:rPr lang="en-US" sz="1800" dirty="0">
                <a:solidFill>
                  <a:srgbClr val="FF0000"/>
                </a:solidFill>
              </a:rPr>
              <a:t>...</a:t>
            </a:r>
          </a:p>
        </p:txBody>
      </p:sp>
      <p:sp>
        <p:nvSpPr>
          <p:cNvPr id="40" name="TextBox 39"/>
          <p:cNvSpPr txBox="1"/>
          <p:nvPr/>
        </p:nvSpPr>
        <p:spPr>
          <a:xfrm>
            <a:off x="1600200" y="7467600"/>
            <a:ext cx="2069797" cy="461665"/>
          </a:xfrm>
          <a:prstGeom prst="rect">
            <a:avLst/>
          </a:prstGeom>
          <a:noFill/>
        </p:spPr>
        <p:txBody>
          <a:bodyPr wrap="none" rtlCol="0">
            <a:spAutoFit/>
          </a:bodyPr>
          <a:lstStyle/>
          <a:p>
            <a:pPr algn="l"/>
            <a:r>
              <a:rPr lang="en-US" sz="2400" b="1" dirty="0">
                <a:solidFill>
                  <a:srgbClr val="000090"/>
                </a:solidFill>
              </a:rPr>
              <a:t>OLAP Table</a:t>
            </a:r>
          </a:p>
        </p:txBody>
      </p:sp>
      <p:sp>
        <p:nvSpPr>
          <p:cNvPr id="54" name="Right Brace 53"/>
          <p:cNvSpPr/>
          <p:nvPr/>
        </p:nvSpPr>
        <p:spPr bwMode="auto">
          <a:xfrm>
            <a:off x="19278600" y="4038600"/>
            <a:ext cx="762000" cy="3048000"/>
          </a:xfrm>
          <a:prstGeom prst="rightBrace">
            <a:avLst/>
          </a:prstGeom>
          <a:noFill/>
          <a:ln w="25400" cap="flat" cmpd="sng" algn="ctr">
            <a:solidFill>
              <a:srgbClr val="000000"/>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11200" b="0" i="0" u="none" strike="noStrike" cap="none" normalizeH="0" baseline="0" dirty="0">
              <a:ln>
                <a:noFill/>
              </a:ln>
              <a:solidFill>
                <a:srgbClr val="000000"/>
              </a:solidFill>
              <a:effectLst/>
              <a:latin typeface="Gill Sans" charset="0"/>
              <a:ea typeface="ヒラギノ角ゴ ProN W3" charset="0"/>
              <a:cs typeface="ヒラギノ角ゴ ProN W3" charset="0"/>
              <a:sym typeface="Gill Sans" charset="0"/>
            </a:endParaRPr>
          </a:p>
        </p:txBody>
      </p:sp>
      <p:sp>
        <p:nvSpPr>
          <p:cNvPr id="55" name="TextBox 54"/>
          <p:cNvSpPr txBox="1"/>
          <p:nvPr/>
        </p:nvSpPr>
        <p:spPr>
          <a:xfrm>
            <a:off x="20116800" y="5329535"/>
            <a:ext cx="3059251" cy="461665"/>
          </a:xfrm>
          <a:prstGeom prst="rect">
            <a:avLst/>
          </a:prstGeom>
          <a:noFill/>
        </p:spPr>
        <p:txBody>
          <a:bodyPr wrap="none" rtlCol="0">
            <a:spAutoFit/>
          </a:bodyPr>
          <a:lstStyle/>
          <a:p>
            <a:pPr algn="l"/>
            <a:r>
              <a:rPr lang="en-US" sz="2400" b="1" dirty="0">
                <a:solidFill>
                  <a:srgbClr val="000090"/>
                </a:solidFill>
              </a:rPr>
              <a:t>Field Value Arrays</a:t>
            </a:r>
          </a:p>
        </p:txBody>
      </p:sp>
      <p:sp>
        <p:nvSpPr>
          <p:cNvPr id="56" name="Right Brace 55"/>
          <p:cNvSpPr/>
          <p:nvPr/>
        </p:nvSpPr>
        <p:spPr bwMode="auto">
          <a:xfrm>
            <a:off x="15697200" y="8001000"/>
            <a:ext cx="762000" cy="1981200"/>
          </a:xfrm>
          <a:prstGeom prst="rightBrace">
            <a:avLst/>
          </a:prstGeom>
          <a:noFill/>
          <a:ln w="25400" cap="flat" cmpd="sng" algn="ctr">
            <a:solidFill>
              <a:srgbClr val="000000"/>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11200" b="0" i="0" u="none" strike="noStrike" cap="none" normalizeH="0" baseline="0" dirty="0">
              <a:ln>
                <a:noFill/>
              </a:ln>
              <a:solidFill>
                <a:srgbClr val="000000"/>
              </a:solidFill>
              <a:effectLst/>
              <a:latin typeface="Gill Sans" charset="0"/>
              <a:ea typeface="ヒラギノ角ゴ ProN W3" charset="0"/>
              <a:cs typeface="ヒラギノ角ゴ ProN W3" charset="0"/>
              <a:sym typeface="Gill Sans" charset="0"/>
            </a:endParaRPr>
          </a:p>
        </p:txBody>
      </p:sp>
      <p:sp>
        <p:nvSpPr>
          <p:cNvPr id="57" name="TextBox 56"/>
          <p:cNvSpPr txBox="1"/>
          <p:nvPr/>
        </p:nvSpPr>
        <p:spPr>
          <a:xfrm>
            <a:off x="16485813" y="8758535"/>
            <a:ext cx="2945187" cy="461665"/>
          </a:xfrm>
          <a:prstGeom prst="rect">
            <a:avLst/>
          </a:prstGeom>
          <a:noFill/>
        </p:spPr>
        <p:txBody>
          <a:bodyPr wrap="none" rtlCol="0">
            <a:spAutoFit/>
          </a:bodyPr>
          <a:lstStyle/>
          <a:p>
            <a:pPr algn="l"/>
            <a:r>
              <a:rPr lang="en-US" sz="2400" b="1" dirty="0">
                <a:solidFill>
                  <a:srgbClr val="000090"/>
                </a:solidFill>
              </a:rPr>
              <a:t>Compressed rows</a:t>
            </a:r>
          </a:p>
        </p:txBody>
      </p:sp>
    </p:spTree>
    <p:extLst>
      <p:ext uri="{BB962C8B-B14F-4D97-AF65-F5344CB8AC3E}">
        <p14:creationId xmlns:p14="http://schemas.microsoft.com/office/powerpoint/2010/main" val="2026503978"/>
      </p:ext>
    </p:extLst>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Merging </a:t>
            </a:r>
            <a:r>
              <a:rPr lang="en-US" dirty="0" smtClean="0"/>
              <a:t>Batches</a:t>
            </a:r>
            <a:endParaRPr lang="en-US" dirty="0"/>
          </a:p>
        </p:txBody>
      </p:sp>
      <p:graphicFrame>
        <p:nvGraphicFramePr>
          <p:cNvPr id="14" name="Table 13"/>
          <p:cNvGraphicFramePr>
            <a:graphicFrameLocks noGrp="1"/>
          </p:cNvGraphicFramePr>
          <p:nvPr>
            <p:extLst>
              <p:ext uri="{D42A27DB-BD31-4B8C-83A1-F6EECF244321}">
                <p14:modId xmlns:p14="http://schemas.microsoft.com/office/powerpoint/2010/main" val="1768122353"/>
              </p:ext>
            </p:extLst>
          </p:nvPr>
        </p:nvGraphicFramePr>
        <p:xfrm>
          <a:off x="11963400" y="3505200"/>
          <a:ext cx="7086600" cy="6339840"/>
        </p:xfrm>
        <a:graphic>
          <a:graphicData uri="http://schemas.openxmlformats.org/drawingml/2006/table">
            <a:tbl>
              <a:tblPr firstRow="1" bandRow="1">
                <a:tableStyleId>{21E4AEA4-8DFA-4A89-87EB-49C32662AFE0}</a:tableStyleId>
              </a:tblPr>
              <a:tblGrid>
                <a:gridCol w="4632158"/>
                <a:gridCol w="2454442"/>
              </a:tblGrid>
              <a:tr h="370840">
                <a:tc>
                  <a:txBody>
                    <a:bodyPr/>
                    <a:lstStyle/>
                    <a:p>
                      <a:r>
                        <a:rPr lang="en-US" sz="2000" b="1" baseline="0" dirty="0">
                          <a:latin typeface="+mn-lt"/>
                          <a:cs typeface="Gill Sans"/>
                        </a:rPr>
                        <a:t>Key</a:t>
                      </a:r>
                      <a:endParaRPr lang="en-US" sz="2000" b="1" dirty="0">
                        <a:latin typeface="+mn-lt"/>
                        <a:cs typeface="Gill Sans"/>
                      </a:endParaRPr>
                    </a:p>
                  </a:txBody>
                  <a:tcPr/>
                </a:tc>
                <a:tc>
                  <a:txBody>
                    <a:bodyPr/>
                    <a:lstStyle/>
                    <a:p>
                      <a:r>
                        <a:rPr lang="en-US" sz="2000" dirty="0">
                          <a:latin typeface="+mn-lt"/>
                          <a:cs typeface="Gill Sans"/>
                        </a:rPr>
                        <a:t>Columns</a:t>
                      </a:r>
                    </a:p>
                  </a:txBody>
                  <a:tcPr/>
                </a:tc>
              </a:tr>
              <a:tr h="370840">
                <a:tc>
                  <a:txBody>
                    <a:bodyPr/>
                    <a:lstStyle/>
                    <a:p>
                      <a:r>
                        <a:rPr lang="en-US" sz="2000" dirty="0">
                          <a:latin typeface="+mn-lt"/>
                          <a:cs typeface="Gill Sans"/>
                        </a:rPr>
                        <a:t>Email/Message/2014-03-01/ID</a:t>
                      </a:r>
                    </a:p>
                  </a:txBody>
                  <a:tcPr/>
                </a:tc>
                <a:tc>
                  <a:txBody>
                    <a:bodyPr/>
                    <a:lstStyle/>
                    <a:p>
                      <a:r>
                        <a:rPr lang="en-US" sz="2000" dirty="0">
                          <a:latin typeface="+mn-lt"/>
                          <a:cs typeface="Gill Sans"/>
                        </a:rPr>
                        <a:t>[compressed data]</a:t>
                      </a:r>
                    </a:p>
                  </a:txBody>
                  <a:tcPr/>
                </a:tc>
              </a:tr>
              <a:tr h="370840">
                <a:tc>
                  <a:txBody>
                    <a:bodyPr/>
                    <a:lstStyle/>
                    <a:p>
                      <a:r>
                        <a:rPr lang="en-US" sz="2000" dirty="0">
                          <a:latin typeface="+mn-lt"/>
                          <a:cs typeface="Gill Sans"/>
                        </a:rPr>
                        <a:t>Email/Message/2014/03-01/Size</a:t>
                      </a:r>
                    </a:p>
                  </a:txBody>
                  <a:tcPr/>
                </a:tc>
                <a:tc>
                  <a:txBody>
                    <a:bodyPr/>
                    <a:lstStyle/>
                    <a:p>
                      <a:r>
                        <a:rPr lang="en-US" sz="2000" dirty="0">
                          <a:latin typeface="+mn-lt"/>
                          <a:cs typeface="Gill Sans"/>
                        </a:rPr>
                        <a:t>[compressed data]</a:t>
                      </a:r>
                    </a:p>
                  </a:txBody>
                  <a:tcPr/>
                </a:tc>
              </a:tr>
              <a:tr h="370840">
                <a:tc>
                  <a:txBody>
                    <a:bodyPr/>
                    <a:lstStyle/>
                    <a:p>
                      <a:r>
                        <a:rPr lang="en-US" sz="2000" dirty="0">
                          <a:latin typeface="+mn-lt"/>
                          <a:cs typeface="Gill Sans"/>
                        </a:rPr>
                        <a:t>Email/Message/2014-03-01/SendDate</a:t>
                      </a:r>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2000" dirty="0">
                          <a:latin typeface="+mn-lt"/>
                          <a:cs typeface="Gill Sans"/>
                        </a:rPr>
                        <a:t>[compressed data]</a:t>
                      </a:r>
                    </a:p>
                  </a:txBody>
                  <a:tcPr/>
                </a:tc>
              </a:tr>
              <a:tr h="370840">
                <a:tc>
                  <a:txBody>
                    <a:bodyPr/>
                    <a:lstStyle/>
                    <a:p>
                      <a:r>
                        <a:rPr lang="en-US" sz="2000" dirty="0">
                          <a:latin typeface="+mn-lt"/>
                          <a:cs typeface="Gill Sans"/>
                        </a:rPr>
                        <a:t>...</a:t>
                      </a:r>
                    </a:p>
                  </a:txBody>
                  <a:tcPr/>
                </a:tc>
                <a:tc>
                  <a:txBody>
                    <a:bodyPr/>
                    <a:lstStyle/>
                    <a:p>
                      <a:r>
                        <a:rPr lang="en-US" sz="2000" dirty="0">
                          <a:latin typeface="+mn-lt"/>
                          <a:cs typeface="Gill Sans"/>
                        </a:rPr>
                        <a:t>...</a:t>
                      </a:r>
                    </a:p>
                  </a:txBody>
                  <a:tcPr/>
                </a:tc>
              </a:tr>
              <a:tr h="370840">
                <a:tc>
                  <a:txBody>
                    <a:bodyPr/>
                    <a:lstStyle/>
                    <a:p>
                      <a:r>
                        <a:rPr lang="en-US" sz="2000" dirty="0">
                          <a:latin typeface="+mn-lt"/>
                          <a:cs typeface="Gill Sans"/>
                        </a:rPr>
                        <a:t>Email/Person/2014-03-01/ID</a:t>
                      </a:r>
                    </a:p>
                  </a:txBody>
                  <a:tcPr/>
                </a:tc>
                <a:tc>
                  <a:txBody>
                    <a:bodyPr/>
                    <a:lstStyle/>
                    <a:p>
                      <a:r>
                        <a:rPr lang="en-US" sz="2000" dirty="0">
                          <a:latin typeface="+mn-lt"/>
                          <a:cs typeface="Gill Sans"/>
                        </a:rPr>
                        <a:t>[compressed data]</a:t>
                      </a:r>
                    </a:p>
                  </a:txBody>
                  <a:tcPr/>
                </a:tc>
              </a:tr>
              <a:tr h="370840">
                <a:tc>
                  <a:txBody>
                    <a:bodyPr/>
                    <a:lstStyle/>
                    <a:p>
                      <a:r>
                        <a:rPr lang="en-US" sz="2000" dirty="0">
                          <a:latin typeface="+mn-lt"/>
                          <a:cs typeface="Gill Sans"/>
                        </a:rPr>
                        <a:t>Email/Person/2014-03-01/FirstName</a:t>
                      </a:r>
                    </a:p>
                  </a:txBody>
                  <a:tcPr/>
                </a:tc>
                <a:tc>
                  <a:txBody>
                    <a:bodyPr/>
                    <a:lstStyle/>
                    <a:p>
                      <a:r>
                        <a:rPr lang="en-US" sz="2000" dirty="0">
                          <a:latin typeface="+mn-lt"/>
                          <a:cs typeface="Gill Sans"/>
                        </a:rPr>
                        <a:t>[compressed data]</a:t>
                      </a:r>
                    </a:p>
                  </a:txBody>
                  <a:tcPr/>
                </a:tc>
              </a:tr>
              <a:tr h="370840">
                <a:tc>
                  <a:txBody>
                    <a:bodyPr/>
                    <a:lstStyle/>
                    <a:p>
                      <a:r>
                        <a:rPr lang="en-US" sz="2000" dirty="0">
                          <a:latin typeface="+mn-lt"/>
                          <a:cs typeface="Gill Sans"/>
                        </a:rPr>
                        <a:t>Email/Person/2014-03-01/LastName</a:t>
                      </a:r>
                    </a:p>
                  </a:txBody>
                  <a:tcPr/>
                </a:tc>
                <a:tc>
                  <a:txBody>
                    <a:bodyPr/>
                    <a:lstStyle/>
                    <a:p>
                      <a:r>
                        <a:rPr lang="en-US" sz="2000" dirty="0">
                          <a:latin typeface="+mn-lt"/>
                          <a:cs typeface="Gill Sans"/>
                        </a:rPr>
                        <a:t>[compressed data]</a:t>
                      </a:r>
                    </a:p>
                  </a:txBody>
                  <a:tcPr/>
                </a:tc>
              </a:tr>
              <a:tr h="370840">
                <a:tc>
                  <a:txBody>
                    <a:bodyPr/>
                    <a:lstStyle/>
                    <a:p>
                      <a:r>
                        <a:rPr lang="en-US" sz="2000" dirty="0">
                          <a:latin typeface="+mn-lt"/>
                          <a:cs typeface="Gill Sans"/>
                        </a:rPr>
                        <a:t>...</a:t>
                      </a:r>
                    </a:p>
                  </a:txBody>
                  <a:tcPr/>
                </a:tc>
                <a:tc>
                  <a:txBody>
                    <a:bodyPr/>
                    <a:lstStyle/>
                    <a:p>
                      <a:r>
                        <a:rPr lang="en-US" sz="2000" dirty="0">
                          <a:latin typeface="+mn-lt"/>
                          <a:cs typeface="Gill Sans"/>
                        </a:rPr>
                        <a:t>...</a:t>
                      </a:r>
                    </a:p>
                  </a:txBody>
                  <a:tcPr/>
                </a:tc>
              </a:tr>
              <a:tr h="370840">
                <a:tc>
                  <a:txBody>
                    <a:bodyPr/>
                    <a:lstStyle/>
                    <a:p>
                      <a:r>
                        <a:rPr lang="en-US" sz="2000" dirty="0">
                          <a:latin typeface="+mn-lt"/>
                          <a:cs typeface="Gill Sans"/>
                        </a:rPr>
                        <a:t>Email/Address/2014-03-01/ID</a:t>
                      </a:r>
                    </a:p>
                  </a:txBody>
                  <a:tcPr/>
                </a:tc>
                <a:tc>
                  <a:txBody>
                    <a:bodyPr/>
                    <a:lstStyle/>
                    <a:p>
                      <a:r>
                        <a:rPr lang="en-US" sz="2000" dirty="0">
                          <a:latin typeface="+mn-lt"/>
                          <a:cs typeface="Gill Sans"/>
                        </a:rPr>
                        <a:t>[compressed data]</a:t>
                      </a:r>
                    </a:p>
                  </a:txBody>
                  <a:tcPr/>
                </a:tc>
              </a:tr>
              <a:tr h="370840">
                <a:tc>
                  <a:txBody>
                    <a:bodyPr/>
                    <a:lstStyle/>
                    <a:p>
                      <a:r>
                        <a:rPr lang="en-US" sz="2000" dirty="0">
                          <a:latin typeface="+mn-lt"/>
                          <a:cs typeface="Gill Sans"/>
                        </a:rPr>
                        <a:t>Email/Address/2014-03-01/Person</a:t>
                      </a:r>
                    </a:p>
                  </a:txBody>
                  <a:tcPr/>
                </a:tc>
                <a:tc>
                  <a:txBody>
                    <a:bodyPr/>
                    <a:lstStyle/>
                    <a:p>
                      <a:r>
                        <a:rPr lang="en-US" sz="2000" dirty="0">
                          <a:latin typeface="+mn-lt"/>
                          <a:cs typeface="Gill Sans"/>
                        </a:rPr>
                        <a:t>[compressed data]</a:t>
                      </a:r>
                    </a:p>
                  </a:txBody>
                  <a:tcPr/>
                </a:tc>
              </a:tr>
              <a:tr h="370840">
                <a:tc>
                  <a:txBody>
                    <a:bodyPr/>
                    <a:lstStyle/>
                    <a:p>
                      <a:r>
                        <a:rPr lang="en-US" sz="2000" dirty="0">
                          <a:latin typeface="+mn-lt"/>
                          <a:cs typeface="Gill Sans"/>
                        </a:rPr>
                        <a:t>Email/Address/2014/-03-01/Message</a:t>
                      </a:r>
                    </a:p>
                  </a:txBody>
                  <a:tcPr/>
                </a:tc>
                <a:tc>
                  <a:txBody>
                    <a:bodyPr/>
                    <a:lstStyle/>
                    <a:p>
                      <a:r>
                        <a:rPr lang="en-US" sz="2000" dirty="0">
                          <a:latin typeface="+mn-lt"/>
                          <a:cs typeface="Gill Sans"/>
                        </a:rPr>
                        <a:t>[compressed data]</a:t>
                      </a:r>
                    </a:p>
                  </a:txBody>
                  <a:tcPr/>
                </a:tc>
              </a:tr>
              <a:tr h="370840">
                <a:tc>
                  <a:txBody>
                    <a:bodyPr/>
                    <a:lstStyle/>
                    <a:p>
                      <a:r>
                        <a:rPr lang="en-US" sz="2000" dirty="0">
                          <a:latin typeface="+mn-lt"/>
                          <a:cs typeface="Gill Sans"/>
                        </a:rPr>
                        <a:t>...</a:t>
                      </a:r>
                    </a:p>
                  </a:txBody>
                  <a:tcPr/>
                </a:tc>
                <a:tc>
                  <a:txBody>
                    <a:bodyPr/>
                    <a:lstStyle/>
                    <a:p>
                      <a:r>
                        <a:rPr lang="en-US" sz="2000" dirty="0">
                          <a:latin typeface="+mn-lt"/>
                          <a:cs typeface="Gill Sans"/>
                        </a:rPr>
                        <a:t>...</a:t>
                      </a:r>
                    </a:p>
                  </a:txBody>
                  <a:tcPr/>
                </a:tc>
              </a:tr>
              <a:tr h="370840">
                <a:tc>
                  <a:txBody>
                    <a:bodyPr/>
                    <a:lstStyle/>
                    <a:p>
                      <a:r>
                        <a:rPr lang="en-US" sz="2000" dirty="0">
                          <a:latin typeface="+mn-lt"/>
                          <a:cs typeface="Gill Sans"/>
                        </a:rPr>
                        <a:t>Email/Message/2014-02-28/ID</a:t>
                      </a:r>
                    </a:p>
                  </a:txBody>
                  <a:tcPr/>
                </a:tc>
                <a:tc>
                  <a:txBody>
                    <a:bodyPr/>
                    <a:lstStyle/>
                    <a:p>
                      <a:r>
                        <a:rPr lang="en-US" sz="2000" dirty="0">
                          <a:latin typeface="+mn-lt"/>
                          <a:cs typeface="Gill Sans"/>
                        </a:rPr>
                        <a:t>[compressed data]</a:t>
                      </a:r>
                    </a:p>
                  </a:txBody>
                  <a:tcPr/>
                </a:tc>
              </a:tr>
              <a:tr h="370840">
                <a:tc>
                  <a:txBody>
                    <a:bodyPr/>
                    <a:lstStyle/>
                    <a:p>
                      <a:r>
                        <a:rPr lang="en-US" sz="2000" dirty="0">
                          <a:latin typeface="+mn-lt"/>
                          <a:cs typeface="Gill Sans"/>
                        </a:rPr>
                        <a:t>Email/Message/2014-02-28/Size</a:t>
                      </a:r>
                    </a:p>
                  </a:txBody>
                  <a:tcPr/>
                </a:tc>
                <a:tc>
                  <a:txBody>
                    <a:bodyPr/>
                    <a:lstStyle/>
                    <a:p>
                      <a:r>
                        <a:rPr lang="en-US" sz="2000" dirty="0">
                          <a:latin typeface="+mn-lt"/>
                          <a:cs typeface="Gill Sans"/>
                        </a:rPr>
                        <a:t>[compressed data]</a:t>
                      </a:r>
                    </a:p>
                  </a:txBody>
                  <a:tcPr/>
                </a:tc>
              </a:tr>
              <a:tr h="370840">
                <a:tc>
                  <a:txBody>
                    <a:bodyPr/>
                    <a:lstStyle/>
                    <a:p>
                      <a:r>
                        <a:rPr lang="en-US" sz="2000" dirty="0">
                          <a:latin typeface="+mn-lt"/>
                          <a:cs typeface="Gill Sans"/>
                        </a:rPr>
                        <a:t>...</a:t>
                      </a:r>
                    </a:p>
                  </a:txBody>
                  <a:tcPr/>
                </a:tc>
                <a:tc>
                  <a:txBody>
                    <a:bodyPr/>
                    <a:lstStyle/>
                    <a:p>
                      <a:endParaRPr lang="en-US" sz="2000" dirty="0">
                        <a:latin typeface="+mn-lt"/>
                        <a:cs typeface="Gill Sans"/>
                      </a:endParaRPr>
                    </a:p>
                  </a:txBody>
                  <a:tcPr/>
                </a:tc>
              </a:tr>
            </a:tbl>
          </a:graphicData>
        </a:graphic>
      </p:graphicFrame>
      <p:sp>
        <p:nvSpPr>
          <p:cNvPr id="16" name="TextBox 15"/>
          <p:cNvSpPr txBox="1"/>
          <p:nvPr/>
        </p:nvSpPr>
        <p:spPr>
          <a:xfrm>
            <a:off x="1600200" y="2667000"/>
            <a:ext cx="5364194" cy="646331"/>
          </a:xfrm>
          <a:prstGeom prst="rect">
            <a:avLst/>
          </a:prstGeom>
          <a:noFill/>
        </p:spPr>
        <p:txBody>
          <a:bodyPr wrap="none" rtlCol="0">
            <a:spAutoFit/>
          </a:bodyPr>
          <a:lstStyle/>
          <a:p>
            <a:pPr algn="l"/>
            <a:r>
              <a:rPr lang="en-US" sz="3600" dirty="0">
                <a:latin typeface="Gill Sans"/>
                <a:cs typeface="Gill Sans"/>
              </a:rPr>
              <a:t>Batch #1: Shard 2014-03-01</a:t>
            </a:r>
          </a:p>
        </p:txBody>
      </p:sp>
      <p:graphicFrame>
        <p:nvGraphicFramePr>
          <p:cNvPr id="15" name="Table 14"/>
          <p:cNvGraphicFramePr>
            <a:graphicFrameLocks noGrp="1"/>
          </p:cNvGraphicFramePr>
          <p:nvPr>
            <p:extLst>
              <p:ext uri="{D42A27DB-BD31-4B8C-83A1-F6EECF244321}">
                <p14:modId xmlns:p14="http://schemas.microsoft.com/office/powerpoint/2010/main" val="1381141768"/>
              </p:ext>
            </p:extLst>
          </p:nvPr>
        </p:nvGraphicFramePr>
        <p:xfrm>
          <a:off x="1752600" y="3505200"/>
          <a:ext cx="5418666" cy="1981200"/>
        </p:xfrm>
        <a:graphic>
          <a:graphicData uri="http://schemas.openxmlformats.org/drawingml/2006/table">
            <a:tbl>
              <a:tblPr firstRow="1" bandRow="1">
                <a:tableStyleId>{21E4AEA4-8DFA-4A89-87EB-49C32662AFE0}</a:tableStyleId>
              </a:tblPr>
              <a:tblGrid>
                <a:gridCol w="2709333"/>
                <a:gridCol w="2709333"/>
              </a:tblGrid>
              <a:tr h="370840">
                <a:tc gridSpan="2">
                  <a:txBody>
                    <a:bodyPr/>
                    <a:lstStyle/>
                    <a:p>
                      <a:r>
                        <a:rPr lang="en-US" sz="2000" dirty="0">
                          <a:latin typeface="+mn-lt"/>
                          <a:cs typeface="Gill Sans"/>
                        </a:rPr>
                        <a:t>Message Table</a:t>
                      </a:r>
                    </a:p>
                  </a:txBody>
                  <a:tcPr/>
                </a:tc>
                <a:tc hMerge="1">
                  <a:txBody>
                    <a:bodyPr/>
                    <a:lstStyle/>
                    <a:p>
                      <a:endParaRPr lang="en-US" sz="2000">
                        <a:latin typeface="Gill Sans"/>
                        <a:cs typeface="Gill Sans"/>
                      </a:endParaRPr>
                    </a:p>
                  </a:txBody>
                  <a:tcPr/>
                </a:tc>
              </a:tr>
              <a:tr h="370840">
                <a:tc>
                  <a:txBody>
                    <a:bodyPr/>
                    <a:lstStyle/>
                    <a:p>
                      <a:r>
                        <a:rPr lang="en-US" sz="2000" dirty="0">
                          <a:latin typeface="+mn-lt"/>
                          <a:cs typeface="Gill Sans"/>
                        </a:rPr>
                        <a:t>ID</a:t>
                      </a:r>
                    </a:p>
                  </a:txBody>
                  <a:tcPr/>
                </a:tc>
                <a:tc>
                  <a:txBody>
                    <a:bodyPr/>
                    <a:lstStyle/>
                    <a:p>
                      <a:r>
                        <a:rPr lang="en-US" sz="2000" dirty="0">
                          <a:latin typeface="+mn-lt"/>
                          <a:cs typeface="Gill Sans"/>
                        </a:rPr>
                        <a:t>...</a:t>
                      </a:r>
                    </a:p>
                  </a:txBody>
                  <a:tcPr/>
                </a:tc>
              </a:tr>
              <a:tr h="370840">
                <a:tc>
                  <a:txBody>
                    <a:bodyPr/>
                    <a:lstStyle/>
                    <a:p>
                      <a:r>
                        <a:rPr lang="en-US" sz="2000" dirty="0">
                          <a:latin typeface="+mn-lt"/>
                          <a:cs typeface="Gill Sans"/>
                        </a:rPr>
                        <a:t>Size</a:t>
                      </a:r>
                    </a:p>
                  </a:txBody>
                  <a:tcPr/>
                </a:tc>
                <a:tc>
                  <a:txBody>
                    <a:bodyPr/>
                    <a:lstStyle/>
                    <a:p>
                      <a:r>
                        <a:rPr lang="en-US" sz="2000" dirty="0">
                          <a:latin typeface="+mn-lt"/>
                          <a:cs typeface="Gill Sans"/>
                        </a:rPr>
                        <a:t>...</a:t>
                      </a:r>
                    </a:p>
                  </a:txBody>
                  <a:tcPr/>
                </a:tc>
              </a:tr>
              <a:tr h="370840">
                <a:tc>
                  <a:txBody>
                    <a:bodyPr/>
                    <a:lstStyle/>
                    <a:p>
                      <a:r>
                        <a:rPr lang="en-US" sz="2000" dirty="0">
                          <a:latin typeface="+mn-lt"/>
                          <a:cs typeface="Gill Sans"/>
                        </a:rPr>
                        <a:t>SendDate</a:t>
                      </a:r>
                    </a:p>
                  </a:txBody>
                  <a:tcPr/>
                </a:tc>
                <a:tc>
                  <a:txBody>
                    <a:bodyPr/>
                    <a:lstStyle/>
                    <a:p>
                      <a:r>
                        <a:rPr lang="en-US" sz="2000" dirty="0">
                          <a:latin typeface="+mn-lt"/>
                          <a:cs typeface="Gill Sans"/>
                        </a:rPr>
                        <a:t>...</a:t>
                      </a:r>
                    </a:p>
                  </a:txBody>
                  <a:tcPr/>
                </a:tc>
              </a:tr>
              <a:tr h="370840">
                <a:tc>
                  <a:txBody>
                    <a:bodyPr/>
                    <a:lstStyle/>
                    <a:p>
                      <a:r>
                        <a:rPr lang="en-US" sz="2000" dirty="0">
                          <a:latin typeface="+mn-lt"/>
                          <a:cs typeface="Gill Sans"/>
                        </a:rPr>
                        <a:t>...</a:t>
                      </a:r>
                    </a:p>
                  </a:txBody>
                  <a:tcPr/>
                </a:tc>
                <a:tc>
                  <a:txBody>
                    <a:bodyPr/>
                    <a:lstStyle/>
                    <a:p>
                      <a:endParaRPr lang="en-US" sz="2000" dirty="0">
                        <a:latin typeface="+mn-lt"/>
                        <a:cs typeface="Gill Sans"/>
                      </a:endParaRPr>
                    </a:p>
                  </a:txBody>
                  <a:tcPr/>
                </a:tc>
              </a:tr>
            </a:tbl>
          </a:graphicData>
        </a:graphic>
      </p:graphicFrame>
      <p:sp>
        <p:nvSpPr>
          <p:cNvPr id="19" name="TextBox 18"/>
          <p:cNvSpPr txBox="1"/>
          <p:nvPr/>
        </p:nvSpPr>
        <p:spPr>
          <a:xfrm>
            <a:off x="1676400" y="7010400"/>
            <a:ext cx="5364194" cy="646331"/>
          </a:xfrm>
          <a:prstGeom prst="rect">
            <a:avLst/>
          </a:prstGeom>
          <a:noFill/>
        </p:spPr>
        <p:txBody>
          <a:bodyPr wrap="none" rtlCol="0">
            <a:spAutoFit/>
          </a:bodyPr>
          <a:lstStyle/>
          <a:p>
            <a:pPr algn="l"/>
            <a:r>
              <a:rPr lang="en-US" sz="3600" dirty="0">
                <a:latin typeface="Gill Sans"/>
                <a:cs typeface="Gill Sans"/>
              </a:rPr>
              <a:t>Batch #2: Shard 2014-03-01</a:t>
            </a:r>
          </a:p>
        </p:txBody>
      </p:sp>
      <p:graphicFrame>
        <p:nvGraphicFramePr>
          <p:cNvPr id="22" name="Table 21"/>
          <p:cNvGraphicFramePr>
            <a:graphicFrameLocks noGrp="1"/>
          </p:cNvGraphicFramePr>
          <p:nvPr>
            <p:extLst>
              <p:ext uri="{D42A27DB-BD31-4B8C-83A1-F6EECF244321}">
                <p14:modId xmlns:p14="http://schemas.microsoft.com/office/powerpoint/2010/main" val="1199376339"/>
              </p:ext>
            </p:extLst>
          </p:nvPr>
        </p:nvGraphicFramePr>
        <p:xfrm>
          <a:off x="1752600" y="7848600"/>
          <a:ext cx="5418666" cy="1981200"/>
        </p:xfrm>
        <a:graphic>
          <a:graphicData uri="http://schemas.openxmlformats.org/drawingml/2006/table">
            <a:tbl>
              <a:tblPr firstRow="1" bandRow="1">
                <a:tableStyleId>{21E4AEA4-8DFA-4A89-87EB-49C32662AFE0}</a:tableStyleId>
              </a:tblPr>
              <a:tblGrid>
                <a:gridCol w="2709333"/>
                <a:gridCol w="2709333"/>
              </a:tblGrid>
              <a:tr h="370840">
                <a:tc gridSpan="2">
                  <a:txBody>
                    <a:bodyPr/>
                    <a:lstStyle/>
                    <a:p>
                      <a:r>
                        <a:rPr lang="en-US" sz="2000" dirty="0">
                          <a:latin typeface="+mn-lt"/>
                          <a:cs typeface="Gill Sans"/>
                        </a:rPr>
                        <a:t>Message Table</a:t>
                      </a:r>
                    </a:p>
                  </a:txBody>
                  <a:tcPr/>
                </a:tc>
                <a:tc hMerge="1">
                  <a:txBody>
                    <a:bodyPr/>
                    <a:lstStyle/>
                    <a:p>
                      <a:endParaRPr lang="en-US" sz="2000">
                        <a:latin typeface="Gill Sans"/>
                        <a:cs typeface="Gill Sans"/>
                      </a:endParaRPr>
                    </a:p>
                  </a:txBody>
                  <a:tcPr/>
                </a:tc>
              </a:tr>
              <a:tr h="370840">
                <a:tc>
                  <a:txBody>
                    <a:bodyPr/>
                    <a:lstStyle/>
                    <a:p>
                      <a:r>
                        <a:rPr lang="en-US" sz="2000" dirty="0">
                          <a:latin typeface="+mn-lt"/>
                          <a:cs typeface="Gill Sans"/>
                        </a:rPr>
                        <a:t>ID</a:t>
                      </a:r>
                    </a:p>
                  </a:txBody>
                  <a:tcPr/>
                </a:tc>
                <a:tc>
                  <a:txBody>
                    <a:bodyPr/>
                    <a:lstStyle/>
                    <a:p>
                      <a:r>
                        <a:rPr lang="en-US" sz="2000" dirty="0">
                          <a:latin typeface="+mn-lt"/>
                          <a:cs typeface="Gill Sans"/>
                        </a:rPr>
                        <a:t>...</a:t>
                      </a:r>
                    </a:p>
                  </a:txBody>
                  <a:tcPr/>
                </a:tc>
              </a:tr>
              <a:tr h="370840">
                <a:tc>
                  <a:txBody>
                    <a:bodyPr/>
                    <a:lstStyle/>
                    <a:p>
                      <a:r>
                        <a:rPr lang="en-US" sz="2000" dirty="0">
                          <a:latin typeface="+mn-lt"/>
                          <a:cs typeface="Gill Sans"/>
                        </a:rPr>
                        <a:t>Size</a:t>
                      </a:r>
                    </a:p>
                  </a:txBody>
                  <a:tcPr/>
                </a:tc>
                <a:tc>
                  <a:txBody>
                    <a:bodyPr/>
                    <a:lstStyle/>
                    <a:p>
                      <a:r>
                        <a:rPr lang="en-US" sz="2000" dirty="0">
                          <a:latin typeface="+mn-lt"/>
                          <a:cs typeface="Gill Sans"/>
                        </a:rPr>
                        <a:t>...</a:t>
                      </a:r>
                    </a:p>
                  </a:txBody>
                  <a:tcPr/>
                </a:tc>
              </a:tr>
              <a:tr h="370840">
                <a:tc>
                  <a:txBody>
                    <a:bodyPr/>
                    <a:lstStyle/>
                    <a:p>
                      <a:r>
                        <a:rPr lang="en-US" sz="2000" dirty="0">
                          <a:latin typeface="+mn-lt"/>
                          <a:cs typeface="Gill Sans"/>
                        </a:rPr>
                        <a:t>SendDate</a:t>
                      </a:r>
                    </a:p>
                  </a:txBody>
                  <a:tcPr/>
                </a:tc>
                <a:tc>
                  <a:txBody>
                    <a:bodyPr/>
                    <a:lstStyle/>
                    <a:p>
                      <a:r>
                        <a:rPr lang="en-US" sz="2000" dirty="0">
                          <a:latin typeface="+mn-lt"/>
                          <a:cs typeface="Gill Sans"/>
                        </a:rPr>
                        <a:t>...</a:t>
                      </a:r>
                    </a:p>
                  </a:txBody>
                  <a:tcPr/>
                </a:tc>
              </a:tr>
              <a:tr h="370840">
                <a:tc>
                  <a:txBody>
                    <a:bodyPr/>
                    <a:lstStyle/>
                    <a:p>
                      <a:r>
                        <a:rPr lang="en-US" sz="2000" dirty="0">
                          <a:latin typeface="+mn-lt"/>
                          <a:cs typeface="Gill Sans"/>
                        </a:rPr>
                        <a:t>...</a:t>
                      </a:r>
                    </a:p>
                  </a:txBody>
                  <a:tcPr/>
                </a:tc>
                <a:tc>
                  <a:txBody>
                    <a:bodyPr/>
                    <a:lstStyle/>
                    <a:p>
                      <a:endParaRPr lang="en-US" sz="2000" dirty="0">
                        <a:latin typeface="+mn-lt"/>
                        <a:cs typeface="Gill Sans"/>
                      </a:endParaRPr>
                    </a:p>
                  </a:txBody>
                  <a:tcPr/>
                </a:tc>
              </a:tr>
            </a:tbl>
          </a:graphicData>
        </a:graphic>
      </p:graphicFrame>
      <p:sp>
        <p:nvSpPr>
          <p:cNvPr id="23" name="TextBox 22"/>
          <p:cNvSpPr txBox="1"/>
          <p:nvPr/>
        </p:nvSpPr>
        <p:spPr>
          <a:xfrm>
            <a:off x="1676400" y="10783669"/>
            <a:ext cx="488310" cy="646331"/>
          </a:xfrm>
          <a:prstGeom prst="rect">
            <a:avLst/>
          </a:prstGeom>
          <a:noFill/>
        </p:spPr>
        <p:txBody>
          <a:bodyPr wrap="none" rtlCol="0">
            <a:spAutoFit/>
          </a:bodyPr>
          <a:lstStyle/>
          <a:p>
            <a:pPr algn="l"/>
            <a:r>
              <a:rPr lang="en-US" sz="3600" dirty="0">
                <a:latin typeface="Gill Sans"/>
                <a:cs typeface="Gill Sans"/>
              </a:rPr>
              <a:t>...</a:t>
            </a:r>
          </a:p>
        </p:txBody>
      </p:sp>
      <p:sp>
        <p:nvSpPr>
          <p:cNvPr id="24" name="TextBox 23"/>
          <p:cNvSpPr txBox="1"/>
          <p:nvPr/>
        </p:nvSpPr>
        <p:spPr>
          <a:xfrm>
            <a:off x="11963400" y="2667000"/>
            <a:ext cx="2477211" cy="646331"/>
          </a:xfrm>
          <a:prstGeom prst="rect">
            <a:avLst/>
          </a:prstGeom>
          <a:noFill/>
        </p:spPr>
        <p:txBody>
          <a:bodyPr wrap="none" rtlCol="0">
            <a:spAutoFit/>
          </a:bodyPr>
          <a:lstStyle/>
          <a:p>
            <a:pPr algn="l"/>
            <a:r>
              <a:rPr lang="en-US" sz="3600" dirty="0">
                <a:latin typeface="Gill Sans"/>
                <a:cs typeface="Gill Sans"/>
              </a:rPr>
              <a:t>OLAP Store</a:t>
            </a:r>
          </a:p>
        </p:txBody>
      </p:sp>
      <p:cxnSp>
        <p:nvCxnSpPr>
          <p:cNvPr id="26" name="Straight Arrow Connector 25"/>
          <p:cNvCxnSpPr/>
          <p:nvPr/>
        </p:nvCxnSpPr>
        <p:spPr bwMode="auto">
          <a:xfrm>
            <a:off x="8001000" y="4800600"/>
            <a:ext cx="3962400" cy="2819400"/>
          </a:xfrm>
          <a:prstGeom prst="straightConnector1">
            <a:avLst/>
          </a:prstGeom>
          <a:solidFill>
            <a:srgbClr val="BBE0E3"/>
          </a:solidFill>
          <a:ln w="76200" cap="flat" cmpd="tri" algn="ctr">
            <a:solidFill>
              <a:schemeClr val="accent6"/>
            </a:solidFill>
            <a:prstDash val="solid"/>
            <a:round/>
            <a:headEnd type="none" w="med" len="med"/>
            <a:tailEnd type="triangle"/>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cxnSp>
        <p:nvCxnSpPr>
          <p:cNvPr id="27" name="Straight Arrow Connector 26"/>
          <p:cNvCxnSpPr/>
          <p:nvPr/>
        </p:nvCxnSpPr>
        <p:spPr bwMode="auto">
          <a:xfrm>
            <a:off x="7162800" y="3657600"/>
            <a:ext cx="4800600" cy="914400"/>
          </a:xfrm>
          <a:prstGeom prst="straightConnector1">
            <a:avLst/>
          </a:prstGeom>
          <a:solidFill>
            <a:srgbClr val="BBE0E3"/>
          </a:solidFill>
          <a:ln w="76200" cap="flat" cmpd="tri" algn="ctr">
            <a:solidFill>
              <a:schemeClr val="accent6"/>
            </a:solidFill>
            <a:prstDash val="solid"/>
            <a:round/>
            <a:headEnd type="none" w="med" len="med"/>
            <a:tailEnd type="triangle"/>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cxnSp>
        <p:nvCxnSpPr>
          <p:cNvPr id="29" name="Straight Arrow Connector 28"/>
          <p:cNvCxnSpPr/>
          <p:nvPr/>
        </p:nvCxnSpPr>
        <p:spPr bwMode="auto">
          <a:xfrm>
            <a:off x="7543800" y="4191000"/>
            <a:ext cx="4419600" cy="1813560"/>
          </a:xfrm>
          <a:prstGeom prst="straightConnector1">
            <a:avLst/>
          </a:prstGeom>
          <a:solidFill>
            <a:srgbClr val="BBE0E3"/>
          </a:solidFill>
          <a:ln w="76200" cap="flat" cmpd="tri" algn="ctr">
            <a:solidFill>
              <a:schemeClr val="accent6"/>
            </a:solidFill>
            <a:prstDash val="solid"/>
            <a:round/>
            <a:headEnd type="none" w="med" len="med"/>
            <a:tailEnd type="triangle"/>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graphicFrame>
        <p:nvGraphicFramePr>
          <p:cNvPr id="17" name="Table 16"/>
          <p:cNvGraphicFramePr>
            <a:graphicFrameLocks noGrp="1"/>
          </p:cNvGraphicFramePr>
          <p:nvPr>
            <p:extLst>
              <p:ext uri="{D42A27DB-BD31-4B8C-83A1-F6EECF244321}">
                <p14:modId xmlns:p14="http://schemas.microsoft.com/office/powerpoint/2010/main" val="2346803147"/>
              </p:ext>
            </p:extLst>
          </p:nvPr>
        </p:nvGraphicFramePr>
        <p:xfrm>
          <a:off x="2133600" y="3962400"/>
          <a:ext cx="5418666" cy="1981200"/>
        </p:xfrm>
        <a:graphic>
          <a:graphicData uri="http://schemas.openxmlformats.org/drawingml/2006/table">
            <a:tbl>
              <a:tblPr firstRow="1" bandRow="1">
                <a:tableStyleId>{21E4AEA4-8DFA-4A89-87EB-49C32662AFE0}</a:tableStyleId>
              </a:tblPr>
              <a:tblGrid>
                <a:gridCol w="2709333"/>
                <a:gridCol w="2709333"/>
              </a:tblGrid>
              <a:tr h="370840">
                <a:tc gridSpan="2">
                  <a:txBody>
                    <a:bodyPr/>
                    <a:lstStyle/>
                    <a:p>
                      <a:r>
                        <a:rPr lang="en-US" sz="2000" dirty="0">
                          <a:latin typeface="+mn-lt"/>
                          <a:cs typeface="Gill Sans"/>
                        </a:rPr>
                        <a:t>Person Table</a:t>
                      </a:r>
                    </a:p>
                  </a:txBody>
                  <a:tcPr/>
                </a:tc>
                <a:tc hMerge="1">
                  <a:txBody>
                    <a:bodyPr/>
                    <a:lstStyle/>
                    <a:p>
                      <a:endParaRPr lang="en-US" sz="2000">
                        <a:latin typeface="Gill Sans"/>
                        <a:cs typeface="Gill Sans"/>
                      </a:endParaRPr>
                    </a:p>
                  </a:txBody>
                  <a:tcPr/>
                </a:tc>
              </a:tr>
              <a:tr h="370840">
                <a:tc>
                  <a:txBody>
                    <a:bodyPr/>
                    <a:lstStyle/>
                    <a:p>
                      <a:r>
                        <a:rPr lang="en-US" sz="2000" dirty="0">
                          <a:latin typeface="+mn-lt"/>
                          <a:cs typeface="Gill Sans"/>
                        </a:rPr>
                        <a:t>ID</a:t>
                      </a:r>
                    </a:p>
                  </a:txBody>
                  <a:tcPr/>
                </a:tc>
                <a:tc>
                  <a:txBody>
                    <a:bodyPr/>
                    <a:lstStyle/>
                    <a:p>
                      <a:r>
                        <a:rPr lang="en-US" sz="2000" dirty="0">
                          <a:latin typeface="+mn-lt"/>
                          <a:cs typeface="Gill Sans"/>
                        </a:rPr>
                        <a:t>...</a:t>
                      </a:r>
                    </a:p>
                  </a:txBody>
                  <a:tcPr/>
                </a:tc>
              </a:tr>
              <a:tr h="370840">
                <a:tc>
                  <a:txBody>
                    <a:bodyPr/>
                    <a:lstStyle/>
                    <a:p>
                      <a:r>
                        <a:rPr lang="en-US" sz="2000" dirty="0">
                          <a:latin typeface="+mn-lt"/>
                          <a:cs typeface="Gill Sans"/>
                        </a:rPr>
                        <a:t>FirstName</a:t>
                      </a:r>
                    </a:p>
                  </a:txBody>
                  <a:tcPr/>
                </a:tc>
                <a:tc>
                  <a:txBody>
                    <a:bodyPr/>
                    <a:lstStyle/>
                    <a:p>
                      <a:r>
                        <a:rPr lang="en-US" sz="2000" dirty="0">
                          <a:latin typeface="+mn-lt"/>
                          <a:cs typeface="Gill Sans"/>
                        </a:rPr>
                        <a:t>...</a:t>
                      </a:r>
                    </a:p>
                  </a:txBody>
                  <a:tcPr/>
                </a:tc>
              </a:tr>
              <a:tr h="370840">
                <a:tc>
                  <a:txBody>
                    <a:bodyPr/>
                    <a:lstStyle/>
                    <a:p>
                      <a:r>
                        <a:rPr lang="en-US" sz="2000" dirty="0">
                          <a:latin typeface="+mn-lt"/>
                          <a:cs typeface="Gill Sans"/>
                        </a:rPr>
                        <a:t>Lastname</a:t>
                      </a:r>
                    </a:p>
                  </a:txBody>
                  <a:tcPr/>
                </a:tc>
                <a:tc>
                  <a:txBody>
                    <a:bodyPr/>
                    <a:lstStyle/>
                    <a:p>
                      <a:r>
                        <a:rPr lang="en-US" sz="2000" dirty="0">
                          <a:latin typeface="+mn-lt"/>
                          <a:cs typeface="Gill Sans"/>
                        </a:rPr>
                        <a:t>...</a:t>
                      </a:r>
                    </a:p>
                  </a:txBody>
                  <a:tcPr/>
                </a:tc>
              </a:tr>
              <a:tr h="370840">
                <a:tc>
                  <a:txBody>
                    <a:bodyPr/>
                    <a:lstStyle/>
                    <a:p>
                      <a:r>
                        <a:rPr lang="en-US" sz="2000" dirty="0">
                          <a:latin typeface="+mn-lt"/>
                          <a:cs typeface="Gill Sans"/>
                        </a:rPr>
                        <a:t>...</a:t>
                      </a:r>
                    </a:p>
                  </a:txBody>
                  <a:tcPr/>
                </a:tc>
                <a:tc>
                  <a:txBody>
                    <a:bodyPr/>
                    <a:lstStyle/>
                    <a:p>
                      <a:endParaRPr lang="en-US" sz="2000" dirty="0">
                        <a:latin typeface="+mn-lt"/>
                        <a:cs typeface="Gill Sans"/>
                      </a:endParaRPr>
                    </a:p>
                  </a:txBody>
                  <a:tcPr/>
                </a:tc>
              </a:tr>
            </a:tbl>
          </a:graphicData>
        </a:graphic>
      </p:graphicFrame>
      <p:graphicFrame>
        <p:nvGraphicFramePr>
          <p:cNvPr id="18" name="Table 17"/>
          <p:cNvGraphicFramePr>
            <a:graphicFrameLocks noGrp="1"/>
          </p:cNvGraphicFramePr>
          <p:nvPr>
            <p:extLst>
              <p:ext uri="{D42A27DB-BD31-4B8C-83A1-F6EECF244321}">
                <p14:modId xmlns:p14="http://schemas.microsoft.com/office/powerpoint/2010/main" val="1724025773"/>
              </p:ext>
            </p:extLst>
          </p:nvPr>
        </p:nvGraphicFramePr>
        <p:xfrm>
          <a:off x="2590800" y="4419600"/>
          <a:ext cx="5418666" cy="1981200"/>
        </p:xfrm>
        <a:graphic>
          <a:graphicData uri="http://schemas.openxmlformats.org/drawingml/2006/table">
            <a:tbl>
              <a:tblPr firstRow="1" bandRow="1">
                <a:tableStyleId>{21E4AEA4-8DFA-4A89-87EB-49C32662AFE0}</a:tableStyleId>
              </a:tblPr>
              <a:tblGrid>
                <a:gridCol w="2709333"/>
                <a:gridCol w="2709333"/>
              </a:tblGrid>
              <a:tr h="370840">
                <a:tc gridSpan="2">
                  <a:txBody>
                    <a:bodyPr/>
                    <a:lstStyle/>
                    <a:p>
                      <a:r>
                        <a:rPr lang="en-US" sz="2000" dirty="0">
                          <a:latin typeface="+mn-lt"/>
                          <a:cs typeface="Gill Sans"/>
                        </a:rPr>
                        <a:t>Address Table</a:t>
                      </a:r>
                    </a:p>
                  </a:txBody>
                  <a:tcPr/>
                </a:tc>
                <a:tc hMerge="1">
                  <a:txBody>
                    <a:bodyPr/>
                    <a:lstStyle/>
                    <a:p>
                      <a:endParaRPr lang="en-US" sz="2000">
                        <a:latin typeface="Gill Sans"/>
                        <a:cs typeface="Gill Sans"/>
                      </a:endParaRPr>
                    </a:p>
                  </a:txBody>
                  <a:tcPr/>
                </a:tc>
              </a:tr>
              <a:tr h="370840">
                <a:tc>
                  <a:txBody>
                    <a:bodyPr/>
                    <a:lstStyle/>
                    <a:p>
                      <a:r>
                        <a:rPr lang="en-US" sz="2000" dirty="0">
                          <a:latin typeface="+mn-lt"/>
                          <a:cs typeface="Gill Sans"/>
                        </a:rPr>
                        <a:t>ID</a:t>
                      </a:r>
                    </a:p>
                  </a:txBody>
                  <a:tcPr/>
                </a:tc>
                <a:tc>
                  <a:txBody>
                    <a:bodyPr/>
                    <a:lstStyle/>
                    <a:p>
                      <a:r>
                        <a:rPr lang="en-US" sz="2000" dirty="0">
                          <a:latin typeface="Gill Sans"/>
                          <a:cs typeface="Gill Sans"/>
                        </a:rPr>
                        <a:t>...</a:t>
                      </a:r>
                    </a:p>
                  </a:txBody>
                  <a:tcPr/>
                </a:tc>
              </a:tr>
              <a:tr h="370840">
                <a:tc>
                  <a:txBody>
                    <a:bodyPr/>
                    <a:lstStyle/>
                    <a:p>
                      <a:r>
                        <a:rPr lang="en-US" sz="2000" dirty="0">
                          <a:latin typeface="+mn-lt"/>
                          <a:cs typeface="Gill Sans"/>
                        </a:rPr>
                        <a:t>Person</a:t>
                      </a:r>
                    </a:p>
                  </a:txBody>
                  <a:tcPr/>
                </a:tc>
                <a:tc>
                  <a:txBody>
                    <a:bodyPr/>
                    <a:lstStyle/>
                    <a:p>
                      <a:r>
                        <a:rPr lang="en-US" sz="2000" dirty="0">
                          <a:latin typeface="Gill Sans"/>
                          <a:cs typeface="Gill Sans"/>
                        </a:rPr>
                        <a:t>...</a:t>
                      </a:r>
                    </a:p>
                  </a:txBody>
                  <a:tcPr/>
                </a:tc>
              </a:tr>
              <a:tr h="370840">
                <a:tc>
                  <a:txBody>
                    <a:bodyPr/>
                    <a:lstStyle/>
                    <a:p>
                      <a:r>
                        <a:rPr lang="en-US" sz="2000" dirty="0">
                          <a:latin typeface="+mn-lt"/>
                          <a:cs typeface="Gill Sans"/>
                        </a:rPr>
                        <a:t>Messages</a:t>
                      </a:r>
                    </a:p>
                  </a:txBody>
                  <a:tcPr/>
                </a:tc>
                <a:tc>
                  <a:txBody>
                    <a:bodyPr/>
                    <a:lstStyle/>
                    <a:p>
                      <a:r>
                        <a:rPr lang="en-US" sz="2000" dirty="0">
                          <a:latin typeface="Gill Sans"/>
                          <a:cs typeface="Gill Sans"/>
                        </a:rPr>
                        <a:t>...</a:t>
                      </a:r>
                    </a:p>
                  </a:txBody>
                  <a:tcPr/>
                </a:tc>
              </a:tr>
              <a:tr h="370840">
                <a:tc>
                  <a:txBody>
                    <a:bodyPr/>
                    <a:lstStyle/>
                    <a:p>
                      <a:r>
                        <a:rPr lang="en-US" sz="2000" dirty="0">
                          <a:latin typeface="+mn-lt"/>
                          <a:cs typeface="Gill Sans"/>
                        </a:rPr>
                        <a:t>...</a:t>
                      </a:r>
                    </a:p>
                  </a:txBody>
                  <a:tcPr/>
                </a:tc>
                <a:tc>
                  <a:txBody>
                    <a:bodyPr/>
                    <a:lstStyle/>
                    <a:p>
                      <a:endParaRPr lang="en-US" sz="2000" dirty="0">
                        <a:latin typeface="Gill Sans"/>
                        <a:cs typeface="Gill Sans"/>
                      </a:endParaRPr>
                    </a:p>
                  </a:txBody>
                  <a:tcPr/>
                </a:tc>
              </a:tr>
            </a:tbl>
          </a:graphicData>
        </a:graphic>
      </p:graphicFrame>
      <p:graphicFrame>
        <p:nvGraphicFramePr>
          <p:cNvPr id="21" name="Table 20"/>
          <p:cNvGraphicFramePr>
            <a:graphicFrameLocks noGrp="1"/>
          </p:cNvGraphicFramePr>
          <p:nvPr>
            <p:extLst>
              <p:ext uri="{D42A27DB-BD31-4B8C-83A1-F6EECF244321}">
                <p14:modId xmlns:p14="http://schemas.microsoft.com/office/powerpoint/2010/main" val="3891500501"/>
              </p:ext>
            </p:extLst>
          </p:nvPr>
        </p:nvGraphicFramePr>
        <p:xfrm>
          <a:off x="2209800" y="8229600"/>
          <a:ext cx="5418666" cy="1981200"/>
        </p:xfrm>
        <a:graphic>
          <a:graphicData uri="http://schemas.openxmlformats.org/drawingml/2006/table">
            <a:tbl>
              <a:tblPr firstRow="1" bandRow="1">
                <a:tableStyleId>{21E4AEA4-8DFA-4A89-87EB-49C32662AFE0}</a:tableStyleId>
              </a:tblPr>
              <a:tblGrid>
                <a:gridCol w="2709333"/>
                <a:gridCol w="2709333"/>
              </a:tblGrid>
              <a:tr h="370840">
                <a:tc gridSpan="2">
                  <a:txBody>
                    <a:bodyPr/>
                    <a:lstStyle/>
                    <a:p>
                      <a:r>
                        <a:rPr lang="en-US" sz="2000" dirty="0">
                          <a:latin typeface="+mn-lt"/>
                          <a:cs typeface="Gill Sans"/>
                        </a:rPr>
                        <a:t>Person Table</a:t>
                      </a:r>
                    </a:p>
                  </a:txBody>
                  <a:tcPr/>
                </a:tc>
                <a:tc hMerge="1">
                  <a:txBody>
                    <a:bodyPr/>
                    <a:lstStyle/>
                    <a:p>
                      <a:endParaRPr lang="en-US" sz="2000">
                        <a:latin typeface="Gill Sans"/>
                        <a:cs typeface="Gill Sans"/>
                      </a:endParaRPr>
                    </a:p>
                  </a:txBody>
                  <a:tcPr/>
                </a:tc>
              </a:tr>
              <a:tr h="370840">
                <a:tc>
                  <a:txBody>
                    <a:bodyPr/>
                    <a:lstStyle/>
                    <a:p>
                      <a:r>
                        <a:rPr lang="en-US" sz="2000" dirty="0">
                          <a:latin typeface="+mn-lt"/>
                          <a:cs typeface="Gill Sans"/>
                        </a:rPr>
                        <a:t>ID</a:t>
                      </a:r>
                    </a:p>
                  </a:txBody>
                  <a:tcPr/>
                </a:tc>
                <a:tc>
                  <a:txBody>
                    <a:bodyPr/>
                    <a:lstStyle/>
                    <a:p>
                      <a:r>
                        <a:rPr lang="en-US" sz="2000" dirty="0">
                          <a:latin typeface="+mn-lt"/>
                          <a:cs typeface="Gill Sans"/>
                        </a:rPr>
                        <a:t>...</a:t>
                      </a:r>
                    </a:p>
                  </a:txBody>
                  <a:tcPr/>
                </a:tc>
              </a:tr>
              <a:tr h="370840">
                <a:tc>
                  <a:txBody>
                    <a:bodyPr/>
                    <a:lstStyle/>
                    <a:p>
                      <a:r>
                        <a:rPr lang="en-US" sz="2000" dirty="0">
                          <a:latin typeface="+mn-lt"/>
                          <a:cs typeface="Gill Sans"/>
                        </a:rPr>
                        <a:t>FirstName</a:t>
                      </a:r>
                    </a:p>
                  </a:txBody>
                  <a:tcPr/>
                </a:tc>
                <a:tc>
                  <a:txBody>
                    <a:bodyPr/>
                    <a:lstStyle/>
                    <a:p>
                      <a:r>
                        <a:rPr lang="en-US" sz="2000" dirty="0">
                          <a:latin typeface="+mn-lt"/>
                          <a:cs typeface="Gill Sans"/>
                        </a:rPr>
                        <a:t>...</a:t>
                      </a:r>
                    </a:p>
                  </a:txBody>
                  <a:tcPr/>
                </a:tc>
              </a:tr>
              <a:tr h="370840">
                <a:tc>
                  <a:txBody>
                    <a:bodyPr/>
                    <a:lstStyle/>
                    <a:p>
                      <a:r>
                        <a:rPr lang="en-US" sz="2000" dirty="0">
                          <a:latin typeface="+mn-lt"/>
                          <a:cs typeface="Gill Sans"/>
                        </a:rPr>
                        <a:t>Lastname</a:t>
                      </a:r>
                    </a:p>
                  </a:txBody>
                  <a:tcPr/>
                </a:tc>
                <a:tc>
                  <a:txBody>
                    <a:bodyPr/>
                    <a:lstStyle/>
                    <a:p>
                      <a:r>
                        <a:rPr lang="en-US" sz="2000" dirty="0">
                          <a:latin typeface="+mn-lt"/>
                          <a:cs typeface="Gill Sans"/>
                        </a:rPr>
                        <a:t>...</a:t>
                      </a:r>
                    </a:p>
                  </a:txBody>
                  <a:tcPr/>
                </a:tc>
              </a:tr>
              <a:tr h="370840">
                <a:tc>
                  <a:txBody>
                    <a:bodyPr/>
                    <a:lstStyle/>
                    <a:p>
                      <a:r>
                        <a:rPr lang="en-US" sz="2000" dirty="0">
                          <a:latin typeface="+mn-lt"/>
                          <a:cs typeface="Gill Sans"/>
                        </a:rPr>
                        <a:t>...</a:t>
                      </a:r>
                    </a:p>
                  </a:txBody>
                  <a:tcPr/>
                </a:tc>
                <a:tc>
                  <a:txBody>
                    <a:bodyPr/>
                    <a:lstStyle/>
                    <a:p>
                      <a:endParaRPr lang="en-US" sz="2000" dirty="0">
                        <a:latin typeface="+mn-lt"/>
                        <a:cs typeface="Gill Sans"/>
                      </a:endParaRPr>
                    </a:p>
                  </a:txBody>
                  <a:tcPr/>
                </a:tc>
              </a:tr>
            </a:tbl>
          </a:graphicData>
        </a:graphic>
      </p:graphicFrame>
      <p:graphicFrame>
        <p:nvGraphicFramePr>
          <p:cNvPr id="20" name="Table 19"/>
          <p:cNvGraphicFramePr>
            <a:graphicFrameLocks noGrp="1"/>
          </p:cNvGraphicFramePr>
          <p:nvPr>
            <p:extLst>
              <p:ext uri="{D42A27DB-BD31-4B8C-83A1-F6EECF244321}">
                <p14:modId xmlns:p14="http://schemas.microsoft.com/office/powerpoint/2010/main" val="2733973729"/>
              </p:ext>
            </p:extLst>
          </p:nvPr>
        </p:nvGraphicFramePr>
        <p:xfrm>
          <a:off x="2667000" y="8686800"/>
          <a:ext cx="5418666" cy="1981200"/>
        </p:xfrm>
        <a:graphic>
          <a:graphicData uri="http://schemas.openxmlformats.org/drawingml/2006/table">
            <a:tbl>
              <a:tblPr firstRow="1" bandRow="1">
                <a:tableStyleId>{21E4AEA4-8DFA-4A89-87EB-49C32662AFE0}</a:tableStyleId>
              </a:tblPr>
              <a:tblGrid>
                <a:gridCol w="2709333"/>
                <a:gridCol w="2709333"/>
              </a:tblGrid>
              <a:tr h="370840">
                <a:tc gridSpan="2">
                  <a:txBody>
                    <a:bodyPr/>
                    <a:lstStyle/>
                    <a:p>
                      <a:r>
                        <a:rPr lang="en-US" sz="2000" dirty="0">
                          <a:latin typeface="+mn-lt"/>
                          <a:cs typeface="Gill Sans"/>
                        </a:rPr>
                        <a:t>Address Table</a:t>
                      </a:r>
                    </a:p>
                  </a:txBody>
                  <a:tcPr/>
                </a:tc>
                <a:tc hMerge="1">
                  <a:txBody>
                    <a:bodyPr/>
                    <a:lstStyle/>
                    <a:p>
                      <a:endParaRPr lang="en-US" sz="2000">
                        <a:latin typeface="Gill Sans"/>
                        <a:cs typeface="Gill Sans"/>
                      </a:endParaRPr>
                    </a:p>
                  </a:txBody>
                  <a:tcPr/>
                </a:tc>
              </a:tr>
              <a:tr h="370840">
                <a:tc>
                  <a:txBody>
                    <a:bodyPr/>
                    <a:lstStyle/>
                    <a:p>
                      <a:r>
                        <a:rPr lang="en-US" sz="2000" dirty="0">
                          <a:latin typeface="+mn-lt"/>
                          <a:cs typeface="Gill Sans"/>
                        </a:rPr>
                        <a:t>ID</a:t>
                      </a:r>
                    </a:p>
                  </a:txBody>
                  <a:tcPr/>
                </a:tc>
                <a:tc>
                  <a:txBody>
                    <a:bodyPr/>
                    <a:lstStyle/>
                    <a:p>
                      <a:r>
                        <a:rPr lang="en-US" sz="2000" dirty="0">
                          <a:latin typeface="+mn-lt"/>
                          <a:cs typeface="Gill Sans"/>
                        </a:rPr>
                        <a:t>...</a:t>
                      </a:r>
                    </a:p>
                  </a:txBody>
                  <a:tcPr/>
                </a:tc>
              </a:tr>
              <a:tr h="370840">
                <a:tc>
                  <a:txBody>
                    <a:bodyPr/>
                    <a:lstStyle/>
                    <a:p>
                      <a:r>
                        <a:rPr lang="en-US" sz="2000" dirty="0">
                          <a:latin typeface="+mn-lt"/>
                          <a:cs typeface="Gill Sans"/>
                        </a:rPr>
                        <a:t>Person</a:t>
                      </a:r>
                    </a:p>
                  </a:txBody>
                  <a:tcPr/>
                </a:tc>
                <a:tc>
                  <a:txBody>
                    <a:bodyPr/>
                    <a:lstStyle/>
                    <a:p>
                      <a:r>
                        <a:rPr lang="en-US" sz="2000" dirty="0">
                          <a:latin typeface="+mn-lt"/>
                          <a:cs typeface="Gill Sans"/>
                        </a:rPr>
                        <a:t>...</a:t>
                      </a:r>
                    </a:p>
                  </a:txBody>
                  <a:tcPr/>
                </a:tc>
              </a:tr>
              <a:tr h="370840">
                <a:tc>
                  <a:txBody>
                    <a:bodyPr/>
                    <a:lstStyle/>
                    <a:p>
                      <a:r>
                        <a:rPr lang="en-US" sz="2000" dirty="0">
                          <a:latin typeface="+mn-lt"/>
                          <a:cs typeface="Gill Sans"/>
                        </a:rPr>
                        <a:t>Messages</a:t>
                      </a:r>
                    </a:p>
                  </a:txBody>
                  <a:tcPr/>
                </a:tc>
                <a:tc>
                  <a:txBody>
                    <a:bodyPr/>
                    <a:lstStyle/>
                    <a:p>
                      <a:r>
                        <a:rPr lang="en-US" sz="2000" dirty="0">
                          <a:latin typeface="+mn-lt"/>
                          <a:cs typeface="Gill Sans"/>
                        </a:rPr>
                        <a:t>...</a:t>
                      </a:r>
                    </a:p>
                  </a:txBody>
                  <a:tcPr/>
                </a:tc>
              </a:tr>
              <a:tr h="370840">
                <a:tc>
                  <a:txBody>
                    <a:bodyPr/>
                    <a:lstStyle/>
                    <a:p>
                      <a:r>
                        <a:rPr lang="en-US" sz="2000" dirty="0">
                          <a:latin typeface="+mn-lt"/>
                          <a:cs typeface="Gill Sans"/>
                        </a:rPr>
                        <a:t>...</a:t>
                      </a:r>
                    </a:p>
                  </a:txBody>
                  <a:tcPr/>
                </a:tc>
                <a:tc>
                  <a:txBody>
                    <a:bodyPr/>
                    <a:lstStyle/>
                    <a:p>
                      <a:endParaRPr lang="en-US" sz="2000" dirty="0">
                        <a:latin typeface="+mn-lt"/>
                        <a:cs typeface="Gill Sans"/>
                      </a:endParaRPr>
                    </a:p>
                  </a:txBody>
                  <a:tcPr/>
                </a:tc>
              </a:tr>
            </a:tbl>
          </a:graphicData>
        </a:graphic>
      </p:graphicFrame>
      <p:cxnSp>
        <p:nvCxnSpPr>
          <p:cNvPr id="35" name="Straight Arrow Connector 34"/>
          <p:cNvCxnSpPr/>
          <p:nvPr/>
        </p:nvCxnSpPr>
        <p:spPr bwMode="auto">
          <a:xfrm flipV="1">
            <a:off x="8077200" y="7696200"/>
            <a:ext cx="3886200" cy="1143000"/>
          </a:xfrm>
          <a:prstGeom prst="straightConnector1">
            <a:avLst/>
          </a:prstGeom>
          <a:solidFill>
            <a:srgbClr val="BBE0E3"/>
          </a:solidFill>
          <a:ln w="76200" cap="flat" cmpd="tri" algn="ctr">
            <a:solidFill>
              <a:schemeClr val="accent6"/>
            </a:solidFill>
            <a:prstDash val="solid"/>
            <a:round/>
            <a:headEnd type="none" w="med" len="med"/>
            <a:tailEnd type="triangle"/>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cxnSp>
        <p:nvCxnSpPr>
          <p:cNvPr id="39" name="Straight Arrow Connector 38"/>
          <p:cNvCxnSpPr>
            <a:endCxn id="14" idx="1"/>
          </p:cNvCxnSpPr>
          <p:nvPr/>
        </p:nvCxnSpPr>
        <p:spPr bwMode="auto">
          <a:xfrm flipV="1">
            <a:off x="7620000" y="6675120"/>
            <a:ext cx="4343400" cy="1706880"/>
          </a:xfrm>
          <a:prstGeom prst="straightConnector1">
            <a:avLst/>
          </a:prstGeom>
          <a:solidFill>
            <a:srgbClr val="BBE0E3"/>
          </a:solidFill>
          <a:ln w="76200" cap="flat" cmpd="tri" algn="ctr">
            <a:solidFill>
              <a:schemeClr val="accent6"/>
            </a:solidFill>
            <a:prstDash val="solid"/>
            <a:round/>
            <a:headEnd type="none" w="med" len="med"/>
            <a:tailEnd type="triangle"/>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cxnSp>
        <p:nvCxnSpPr>
          <p:cNvPr id="41" name="Straight Arrow Connector 40"/>
          <p:cNvCxnSpPr/>
          <p:nvPr/>
        </p:nvCxnSpPr>
        <p:spPr bwMode="auto">
          <a:xfrm flipV="1">
            <a:off x="7162800" y="4800600"/>
            <a:ext cx="4800600" cy="3276600"/>
          </a:xfrm>
          <a:prstGeom prst="straightConnector1">
            <a:avLst/>
          </a:prstGeom>
          <a:solidFill>
            <a:srgbClr val="BBE0E3"/>
          </a:solidFill>
          <a:ln w="76200" cap="flat" cmpd="tri" algn="ctr">
            <a:solidFill>
              <a:schemeClr val="accent6"/>
            </a:solidFill>
            <a:prstDash val="solid"/>
            <a:round/>
            <a:headEnd type="none" w="med" len="med"/>
            <a:tailEnd type="triangle"/>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sp>
        <p:nvSpPr>
          <p:cNvPr id="44" name="Right Brace 43"/>
          <p:cNvSpPr/>
          <p:nvPr/>
        </p:nvSpPr>
        <p:spPr bwMode="auto">
          <a:xfrm>
            <a:off x="19278600" y="3962400"/>
            <a:ext cx="381000" cy="1066800"/>
          </a:xfrm>
          <a:prstGeom prst="rightBrace">
            <a:avLst/>
          </a:prstGeom>
          <a:noFill/>
          <a:ln w="25400" cap="flat" cmpd="sng" algn="ctr">
            <a:solidFill>
              <a:srgbClr val="000000"/>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11200" b="0" i="0" u="none" strike="noStrike" cap="none" normalizeH="0" baseline="0" dirty="0">
              <a:ln>
                <a:noFill/>
              </a:ln>
              <a:solidFill>
                <a:srgbClr val="000000"/>
              </a:solidFill>
              <a:effectLst/>
              <a:latin typeface="Gill Sans" charset="0"/>
              <a:ea typeface="ヒラギノ角ゴ ProN W3" charset="0"/>
              <a:cs typeface="ヒラギノ角ゴ ProN W3" charset="0"/>
              <a:sym typeface="Gill Sans" charset="0"/>
            </a:endParaRPr>
          </a:p>
        </p:txBody>
      </p:sp>
      <p:sp>
        <p:nvSpPr>
          <p:cNvPr id="45" name="TextBox 44"/>
          <p:cNvSpPr txBox="1"/>
          <p:nvPr/>
        </p:nvSpPr>
        <p:spPr>
          <a:xfrm>
            <a:off x="19735800" y="3998893"/>
            <a:ext cx="2903484" cy="954107"/>
          </a:xfrm>
          <a:prstGeom prst="rect">
            <a:avLst/>
          </a:prstGeom>
          <a:noFill/>
        </p:spPr>
        <p:txBody>
          <a:bodyPr wrap="none" rtlCol="0">
            <a:spAutoFit/>
          </a:bodyPr>
          <a:lstStyle/>
          <a:p>
            <a:pPr algn="l"/>
            <a:r>
              <a:rPr lang="en-US" sz="2800" dirty="0">
                <a:latin typeface="Gill Sans"/>
                <a:cs typeface="Gill Sans"/>
              </a:rPr>
              <a:t>Message table data</a:t>
            </a:r>
          </a:p>
          <a:p>
            <a:pPr algn="l"/>
            <a:r>
              <a:rPr lang="en-US" sz="2800" dirty="0">
                <a:latin typeface="Gill Sans"/>
                <a:cs typeface="Gill Sans"/>
              </a:rPr>
              <a:t>Shard 2014-03-01</a:t>
            </a:r>
          </a:p>
        </p:txBody>
      </p:sp>
      <p:sp>
        <p:nvSpPr>
          <p:cNvPr id="46" name="Right Brace 45"/>
          <p:cNvSpPr/>
          <p:nvPr/>
        </p:nvSpPr>
        <p:spPr bwMode="auto">
          <a:xfrm>
            <a:off x="19202400" y="5602307"/>
            <a:ext cx="381000" cy="1066800"/>
          </a:xfrm>
          <a:prstGeom prst="rightBrace">
            <a:avLst/>
          </a:prstGeom>
          <a:noFill/>
          <a:ln w="25400" cap="flat" cmpd="sng" algn="ctr">
            <a:solidFill>
              <a:srgbClr val="000000"/>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11200" b="0" i="0" u="none" strike="noStrike" cap="none" normalizeH="0" baseline="0" dirty="0">
              <a:ln>
                <a:noFill/>
              </a:ln>
              <a:solidFill>
                <a:srgbClr val="000000"/>
              </a:solidFill>
              <a:effectLst/>
              <a:latin typeface="Gill Sans" charset="0"/>
              <a:ea typeface="ヒラギノ角ゴ ProN W3" charset="0"/>
              <a:cs typeface="ヒラギノ角ゴ ProN W3" charset="0"/>
              <a:sym typeface="Gill Sans" charset="0"/>
            </a:endParaRPr>
          </a:p>
        </p:txBody>
      </p:sp>
      <p:sp>
        <p:nvSpPr>
          <p:cNvPr id="47" name="TextBox 46"/>
          <p:cNvSpPr txBox="1"/>
          <p:nvPr/>
        </p:nvSpPr>
        <p:spPr>
          <a:xfrm>
            <a:off x="19659600" y="5638800"/>
            <a:ext cx="2769884" cy="954107"/>
          </a:xfrm>
          <a:prstGeom prst="rect">
            <a:avLst/>
          </a:prstGeom>
          <a:noFill/>
        </p:spPr>
        <p:txBody>
          <a:bodyPr wrap="none" rtlCol="0">
            <a:spAutoFit/>
          </a:bodyPr>
          <a:lstStyle/>
          <a:p>
            <a:pPr algn="l"/>
            <a:r>
              <a:rPr lang="en-US" sz="2800" dirty="0">
                <a:latin typeface="Gill Sans"/>
                <a:cs typeface="Gill Sans"/>
              </a:rPr>
              <a:t>Person table data</a:t>
            </a:r>
          </a:p>
          <a:p>
            <a:pPr algn="l"/>
            <a:r>
              <a:rPr lang="en-US" sz="2800" dirty="0">
                <a:latin typeface="Gill Sans"/>
                <a:cs typeface="Gill Sans"/>
              </a:rPr>
              <a:t>Shard 2014-03-01</a:t>
            </a:r>
          </a:p>
        </p:txBody>
      </p:sp>
      <p:sp>
        <p:nvSpPr>
          <p:cNvPr id="48" name="Right Brace 47"/>
          <p:cNvSpPr/>
          <p:nvPr/>
        </p:nvSpPr>
        <p:spPr bwMode="auto">
          <a:xfrm>
            <a:off x="19202400" y="7126307"/>
            <a:ext cx="381000" cy="1066800"/>
          </a:xfrm>
          <a:prstGeom prst="rightBrace">
            <a:avLst/>
          </a:prstGeom>
          <a:noFill/>
          <a:ln w="25400" cap="flat" cmpd="sng" algn="ctr">
            <a:solidFill>
              <a:srgbClr val="000000"/>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11200" b="0" i="0" u="none" strike="noStrike" cap="none" normalizeH="0" baseline="0" dirty="0">
              <a:ln>
                <a:noFill/>
              </a:ln>
              <a:solidFill>
                <a:srgbClr val="000000"/>
              </a:solidFill>
              <a:effectLst/>
              <a:latin typeface="Gill Sans" charset="0"/>
              <a:ea typeface="ヒラギノ角ゴ ProN W3" charset="0"/>
              <a:cs typeface="ヒラギノ角ゴ ProN W3" charset="0"/>
              <a:sym typeface="Gill Sans" charset="0"/>
            </a:endParaRPr>
          </a:p>
        </p:txBody>
      </p:sp>
      <p:sp>
        <p:nvSpPr>
          <p:cNvPr id="49" name="TextBox 48"/>
          <p:cNvSpPr txBox="1"/>
          <p:nvPr/>
        </p:nvSpPr>
        <p:spPr>
          <a:xfrm>
            <a:off x="19659600" y="7162800"/>
            <a:ext cx="2881743" cy="954107"/>
          </a:xfrm>
          <a:prstGeom prst="rect">
            <a:avLst/>
          </a:prstGeom>
          <a:noFill/>
        </p:spPr>
        <p:txBody>
          <a:bodyPr wrap="none" rtlCol="0">
            <a:spAutoFit/>
          </a:bodyPr>
          <a:lstStyle/>
          <a:p>
            <a:pPr algn="l"/>
            <a:r>
              <a:rPr lang="en-US" sz="2800" dirty="0">
                <a:latin typeface="Gill Sans"/>
                <a:cs typeface="Gill Sans"/>
              </a:rPr>
              <a:t>Address table data</a:t>
            </a:r>
          </a:p>
          <a:p>
            <a:pPr algn="l"/>
            <a:r>
              <a:rPr lang="en-US" sz="2800" dirty="0">
                <a:latin typeface="Gill Sans"/>
                <a:cs typeface="Gill Sans"/>
              </a:rPr>
              <a:t>Shard 2014-03-01</a:t>
            </a:r>
          </a:p>
        </p:txBody>
      </p:sp>
      <p:sp>
        <p:nvSpPr>
          <p:cNvPr id="50" name="Right Brace 49"/>
          <p:cNvSpPr/>
          <p:nvPr/>
        </p:nvSpPr>
        <p:spPr bwMode="auto">
          <a:xfrm>
            <a:off x="19202400" y="8726507"/>
            <a:ext cx="381000" cy="1066800"/>
          </a:xfrm>
          <a:prstGeom prst="rightBrace">
            <a:avLst/>
          </a:prstGeom>
          <a:noFill/>
          <a:ln w="25400" cap="flat" cmpd="sng" algn="ctr">
            <a:solidFill>
              <a:srgbClr val="000000"/>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11200" b="0" i="0" u="none" strike="noStrike" cap="none" normalizeH="0" baseline="0" dirty="0">
              <a:ln>
                <a:noFill/>
              </a:ln>
              <a:solidFill>
                <a:srgbClr val="000000"/>
              </a:solidFill>
              <a:effectLst/>
              <a:latin typeface="Gill Sans" charset="0"/>
              <a:ea typeface="ヒラギノ角ゴ ProN W3" charset="0"/>
              <a:cs typeface="ヒラギノ角ゴ ProN W3" charset="0"/>
              <a:sym typeface="Gill Sans" charset="0"/>
            </a:endParaRPr>
          </a:p>
        </p:txBody>
      </p:sp>
      <p:sp>
        <p:nvSpPr>
          <p:cNvPr id="51" name="TextBox 50"/>
          <p:cNvSpPr txBox="1"/>
          <p:nvPr/>
        </p:nvSpPr>
        <p:spPr>
          <a:xfrm>
            <a:off x="19659600" y="8925580"/>
            <a:ext cx="3346189" cy="523220"/>
          </a:xfrm>
          <a:prstGeom prst="rect">
            <a:avLst/>
          </a:prstGeom>
          <a:noFill/>
        </p:spPr>
        <p:txBody>
          <a:bodyPr wrap="none" rtlCol="0">
            <a:spAutoFit/>
          </a:bodyPr>
          <a:lstStyle/>
          <a:p>
            <a:pPr algn="l"/>
            <a:r>
              <a:rPr lang="en-US" sz="2800" dirty="0">
                <a:latin typeface="Gill Sans"/>
                <a:cs typeface="Gill Sans"/>
              </a:rPr>
              <a:t>Data for other shards</a:t>
            </a:r>
          </a:p>
        </p:txBody>
      </p:sp>
    </p:spTree>
    <p:extLst>
      <p:ext uri="{BB962C8B-B14F-4D97-AF65-F5344CB8AC3E}">
        <p14:creationId xmlns:p14="http://schemas.microsoft.com/office/powerpoint/2010/main" val="3195487304"/>
      </p:ext>
    </p:extLst>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Does Merging Take Long?</a:t>
            </a:r>
          </a:p>
        </p:txBody>
      </p:sp>
      <p:sp>
        <p:nvSpPr>
          <p:cNvPr id="8" name="TextBox 7"/>
          <p:cNvSpPr txBox="1"/>
          <p:nvPr/>
        </p:nvSpPr>
        <p:spPr>
          <a:xfrm>
            <a:off x="21944394" y="5240452"/>
            <a:ext cx="184666" cy="1815882"/>
          </a:xfrm>
          <a:prstGeom prst="rect">
            <a:avLst/>
          </a:prstGeom>
          <a:noFill/>
        </p:spPr>
        <p:txBody>
          <a:bodyPr wrap="none" rtlCol="0">
            <a:spAutoFit/>
          </a:bodyPr>
          <a:lstStyle/>
          <a:p>
            <a:endParaRPr lang="en-US" dirty="0"/>
          </a:p>
        </p:txBody>
      </p:sp>
      <p:pic>
        <p:nvPicPr>
          <p:cNvPr id="5" name="Picture 4"/>
          <p:cNvPicPr>
            <a:picLocks noChangeAspect="1"/>
          </p:cNvPicPr>
          <p:nvPr/>
        </p:nvPicPr>
        <p:blipFill>
          <a:blip r:embed="rId3"/>
          <a:stretch>
            <a:fillRect/>
          </a:stretch>
        </p:blipFill>
        <p:spPr>
          <a:xfrm>
            <a:off x="3886200" y="2235464"/>
            <a:ext cx="15621000" cy="9862480"/>
          </a:xfrm>
          <a:prstGeom prst="rect">
            <a:avLst/>
          </a:prstGeom>
        </p:spPr>
      </p:pic>
    </p:spTree>
    <p:extLst>
      <p:ext uri="{BB962C8B-B14F-4D97-AF65-F5344CB8AC3E}">
        <p14:creationId xmlns:p14="http://schemas.microsoft.com/office/powerpoint/2010/main" val="273364956"/>
      </p:ext>
    </p:extLst>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OLAP Query Execution</a:t>
            </a:r>
            <a:endParaRPr lang="en-US" dirty="0"/>
          </a:p>
        </p:txBody>
      </p:sp>
      <p:sp>
        <p:nvSpPr>
          <p:cNvPr id="3" name="Content Placeholder 2"/>
          <p:cNvSpPr>
            <a:spLocks noGrp="1"/>
          </p:cNvSpPr>
          <p:nvPr>
            <p:ph idx="1"/>
          </p:nvPr>
        </p:nvSpPr>
        <p:spPr>
          <a:xfrm>
            <a:off x="617538" y="2289175"/>
            <a:ext cx="23461662" cy="11426825"/>
          </a:xfrm>
        </p:spPr>
        <p:txBody>
          <a:bodyPr/>
          <a:lstStyle/>
          <a:p>
            <a:r>
              <a:rPr lang="en-US" dirty="0" smtClean="0"/>
              <a:t>Example query:</a:t>
            </a:r>
          </a:p>
          <a:p>
            <a:pPr lvl="1"/>
            <a:r>
              <a:rPr lang="en-US" dirty="0" smtClean="0"/>
              <a:t>Count messages with </a:t>
            </a:r>
            <a:r>
              <a:rPr lang="en-US" dirty="0" smtClean="0">
                <a:solidFill>
                  <a:srgbClr val="3366FF"/>
                </a:solidFill>
              </a:rPr>
              <a:t>Size</a:t>
            </a:r>
            <a:r>
              <a:rPr lang="en-US" dirty="0" smtClean="0">
                <a:solidFill>
                  <a:srgbClr val="000000"/>
                </a:solidFill>
              </a:rPr>
              <a:t> between 1000-10000 and</a:t>
            </a:r>
            <a:br>
              <a:rPr lang="en-US" dirty="0" smtClean="0">
                <a:solidFill>
                  <a:srgbClr val="000000"/>
                </a:solidFill>
              </a:rPr>
            </a:br>
            <a:r>
              <a:rPr lang="en-US" dirty="0" err="1" smtClean="0">
                <a:solidFill>
                  <a:srgbClr val="3366FF"/>
                </a:solidFill>
              </a:rPr>
              <a:t>HasBeenSent</a:t>
            </a:r>
            <a:r>
              <a:rPr lang="en-US" dirty="0" smtClean="0">
                <a:solidFill>
                  <a:srgbClr val="000000"/>
                </a:solidFill>
              </a:rPr>
              <a:t>=false in shards </a:t>
            </a:r>
            <a:r>
              <a:rPr lang="en-US" dirty="0" smtClean="0">
                <a:solidFill>
                  <a:srgbClr val="FF0000"/>
                </a:solidFill>
              </a:rPr>
              <a:t>2014</a:t>
            </a:r>
            <a:r>
              <a:rPr lang="en-US" dirty="0">
                <a:solidFill>
                  <a:srgbClr val="FF0000"/>
                </a:solidFill>
              </a:rPr>
              <a:t>-03-01</a:t>
            </a:r>
            <a:r>
              <a:rPr lang="en-US" dirty="0">
                <a:solidFill>
                  <a:srgbClr val="000000"/>
                </a:solidFill>
              </a:rPr>
              <a:t> to </a:t>
            </a:r>
            <a:r>
              <a:rPr lang="en-US" dirty="0">
                <a:solidFill>
                  <a:srgbClr val="FF0000"/>
                </a:solidFill>
              </a:rPr>
              <a:t>2014-03-31</a:t>
            </a:r>
          </a:p>
          <a:p>
            <a:r>
              <a:rPr lang="en-US" dirty="0" smtClean="0">
                <a:solidFill>
                  <a:srgbClr val="000000"/>
                </a:solidFill>
              </a:rPr>
              <a:t>How many rows are read?</a:t>
            </a:r>
          </a:p>
          <a:p>
            <a:pPr lvl="1"/>
            <a:r>
              <a:rPr lang="en-US" dirty="0" smtClean="0">
                <a:solidFill>
                  <a:srgbClr val="000000"/>
                </a:solidFill>
              </a:rPr>
              <a:t>2 fields x 31 shards = 62 rows</a:t>
            </a:r>
          </a:p>
          <a:p>
            <a:pPr lvl="1"/>
            <a:r>
              <a:rPr lang="en-US" dirty="0" smtClean="0">
                <a:solidFill>
                  <a:srgbClr val="000000"/>
                </a:solidFill>
              </a:rPr>
              <a:t>Typically represents millions of values</a:t>
            </a:r>
            <a:endParaRPr lang="en-US" dirty="0">
              <a:solidFill>
                <a:srgbClr val="000000"/>
              </a:solidFill>
            </a:endParaRPr>
          </a:p>
          <a:p>
            <a:r>
              <a:rPr lang="en-US" dirty="0" smtClean="0"/>
              <a:t>Value arrays are scanned in memory</a:t>
            </a:r>
          </a:p>
          <a:p>
            <a:r>
              <a:rPr lang="en-US" dirty="0" smtClean="0"/>
              <a:t>Physical rows are read on “cold” start only</a:t>
            </a:r>
            <a:endParaRPr lang="en-US" dirty="0"/>
          </a:p>
          <a:p>
            <a:pPr lvl="1"/>
            <a:r>
              <a:rPr lang="en-US" dirty="0" smtClean="0"/>
              <a:t>Multiple caching levels for “warm” and “hot” data</a:t>
            </a:r>
            <a:endParaRPr lang="en-US" dirty="0"/>
          </a:p>
        </p:txBody>
      </p:sp>
    </p:spTree>
    <p:extLst>
      <p:ext uri="{BB962C8B-B14F-4D97-AF65-F5344CB8AC3E}">
        <p14:creationId xmlns:p14="http://schemas.microsoft.com/office/powerpoint/2010/main" val="280052876"/>
      </p:ext>
    </p:extLst>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1 Billion Objects in 2GB?</a:t>
            </a:r>
          </a:p>
        </p:txBody>
      </p:sp>
      <p:sp>
        <p:nvSpPr>
          <p:cNvPr id="12" name="Content Placeholder 2"/>
          <p:cNvSpPr>
            <a:spLocks noGrp="1"/>
          </p:cNvSpPr>
          <p:nvPr>
            <p:ph sz="half" idx="1"/>
          </p:nvPr>
        </p:nvSpPr>
        <p:spPr>
          <a:xfrm>
            <a:off x="1066800" y="2329544"/>
            <a:ext cx="21259800" cy="1328056"/>
          </a:xfrm>
        </p:spPr>
        <p:txBody>
          <a:bodyPr/>
          <a:lstStyle/>
          <a:p>
            <a:pPr marL="0" indent="0">
              <a:buNone/>
            </a:pPr>
            <a:r>
              <a:rPr lang="en-US" dirty="0"/>
              <a:t>Example Security Event (CSV format):</a:t>
            </a:r>
          </a:p>
        </p:txBody>
      </p:sp>
      <p:graphicFrame>
        <p:nvGraphicFramePr>
          <p:cNvPr id="13" name="Table 12"/>
          <p:cNvGraphicFramePr>
            <a:graphicFrameLocks noGrp="1"/>
          </p:cNvGraphicFramePr>
          <p:nvPr>
            <p:extLst>
              <p:ext uri="{D42A27DB-BD31-4B8C-83A1-F6EECF244321}">
                <p14:modId xmlns:p14="http://schemas.microsoft.com/office/powerpoint/2010/main" val="2471997331"/>
              </p:ext>
            </p:extLst>
          </p:nvPr>
        </p:nvGraphicFramePr>
        <p:xfrm>
          <a:off x="1752600" y="5486400"/>
          <a:ext cx="21031200" cy="6370320"/>
        </p:xfrm>
        <a:graphic>
          <a:graphicData uri="http://schemas.openxmlformats.org/drawingml/2006/table">
            <a:tbl>
              <a:tblPr>
                <a:tableStyleId>{284E427A-3D55-4303-BF80-6455036E1DE7}</a:tableStyleId>
              </a:tblPr>
              <a:tblGrid>
                <a:gridCol w="4481224"/>
                <a:gridCol w="8532415"/>
                <a:gridCol w="3434488"/>
                <a:gridCol w="4583073"/>
              </a:tblGrid>
              <a:tr h="533400">
                <a:tc gridSpan="2">
                  <a:txBody>
                    <a:bodyPr/>
                    <a:lstStyle/>
                    <a:p>
                      <a:pPr algn="ctr" fontAlgn="b"/>
                      <a:r>
                        <a:rPr lang="en-US" sz="3200" b="1" u="none" strike="noStrike" dirty="0" smtClean="0">
                          <a:effectLst/>
                          <a:latin typeface="Gill Sans"/>
                          <a:cs typeface="Gill Sans"/>
                        </a:rPr>
                        <a:t>Fixed Fields</a:t>
                      </a:r>
                      <a:endParaRPr lang="en-US" sz="3200" b="1" i="0" u="none" strike="noStrike" dirty="0">
                        <a:solidFill>
                          <a:schemeClr val="tx2"/>
                        </a:solidFill>
                        <a:effectLst/>
                        <a:latin typeface="Gill Sans"/>
                        <a:cs typeface="Gill Sans"/>
                      </a:endParaRPr>
                    </a:p>
                  </a:txBody>
                  <a:tcPr anchor="b"/>
                </a:tc>
                <a:tc hMerge="1">
                  <a:txBody>
                    <a:bodyPr/>
                    <a:lstStyle/>
                    <a:p>
                      <a:endParaRPr lang="en-US"/>
                    </a:p>
                  </a:txBody>
                  <a:tcPr/>
                </a:tc>
                <a:tc gridSpan="2">
                  <a:txBody>
                    <a:bodyPr/>
                    <a:lstStyle/>
                    <a:p>
                      <a:pPr algn="ctr" fontAlgn="b"/>
                      <a:r>
                        <a:rPr lang="en-US" sz="3200" b="1" u="none" strike="noStrike" dirty="0" smtClean="0">
                          <a:effectLst/>
                          <a:latin typeface="Gill Sans"/>
                          <a:cs typeface="Gill Sans"/>
                        </a:rPr>
                        <a:t>Variable</a:t>
                      </a:r>
                      <a:r>
                        <a:rPr lang="en-US" sz="3200" u="none" strike="noStrike" dirty="0" smtClean="0">
                          <a:effectLst/>
                          <a:latin typeface="Gill Sans"/>
                          <a:cs typeface="Gill Sans"/>
                        </a:rPr>
                        <a:t> </a:t>
                      </a:r>
                      <a:r>
                        <a:rPr lang="en-US" sz="3200" b="1" u="none" strike="noStrike" dirty="0" smtClean="0">
                          <a:effectLst/>
                          <a:latin typeface="Gill Sans"/>
                          <a:cs typeface="Gill Sans"/>
                        </a:rPr>
                        <a:t>Fields</a:t>
                      </a:r>
                      <a:endParaRPr lang="en-US" sz="3200" b="1" i="0" u="none" strike="noStrike" dirty="0">
                        <a:solidFill>
                          <a:schemeClr val="tx2"/>
                        </a:solidFill>
                        <a:effectLst/>
                        <a:latin typeface="Gill Sans"/>
                        <a:cs typeface="Gill Sans"/>
                      </a:endParaRPr>
                    </a:p>
                  </a:txBody>
                  <a:tcPr anchor="b"/>
                </a:tc>
                <a:tc hMerge="1">
                  <a:txBody>
                    <a:bodyPr/>
                    <a:lstStyle/>
                    <a:p>
                      <a:endParaRPr lang="en-US"/>
                    </a:p>
                  </a:txBody>
                  <a:tcPr/>
                </a:tc>
              </a:tr>
              <a:tr h="533400">
                <a:tc>
                  <a:txBody>
                    <a:bodyPr/>
                    <a:lstStyle/>
                    <a:p>
                      <a:pPr algn="l" fontAlgn="b"/>
                      <a:r>
                        <a:rPr lang="en-US" sz="3200" u="none" strike="noStrike" dirty="0">
                          <a:effectLst/>
                          <a:latin typeface="Gill Sans"/>
                          <a:cs typeface="Gill Sans"/>
                        </a:rPr>
                        <a:t>Computer Name</a:t>
                      </a:r>
                      <a:endParaRPr lang="en-US" sz="3200" b="1" i="0" u="none" strike="noStrike" dirty="0">
                        <a:solidFill>
                          <a:srgbClr val="000000"/>
                        </a:solidFill>
                        <a:effectLst/>
                        <a:latin typeface="Gill Sans"/>
                        <a:cs typeface="Gill Sans"/>
                      </a:endParaRPr>
                    </a:p>
                  </a:txBody>
                  <a:tcPr anchor="b"/>
                </a:tc>
                <a:tc>
                  <a:txBody>
                    <a:bodyPr/>
                    <a:lstStyle/>
                    <a:p>
                      <a:pPr algn="l" fontAlgn="b"/>
                      <a:r>
                        <a:rPr lang="en-US" sz="3200" u="none" strike="noStrike" dirty="0">
                          <a:solidFill>
                            <a:srgbClr val="3366FF"/>
                          </a:solidFill>
                          <a:effectLst/>
                          <a:latin typeface="Gill Sans"/>
                          <a:cs typeface="Gill Sans"/>
                        </a:rPr>
                        <a:t>MAILSERVER18</a:t>
                      </a:r>
                      <a:endParaRPr lang="en-US" sz="3200" b="0" i="0" u="none" strike="noStrike" dirty="0">
                        <a:solidFill>
                          <a:srgbClr val="3366FF"/>
                        </a:solidFill>
                        <a:effectLst/>
                        <a:latin typeface="Gill Sans"/>
                        <a:cs typeface="Gill Sans"/>
                      </a:endParaRPr>
                    </a:p>
                  </a:txBody>
                  <a:tcPr anchor="b"/>
                </a:tc>
                <a:tc>
                  <a:txBody>
                    <a:bodyPr/>
                    <a:lstStyle/>
                    <a:p>
                      <a:pPr algn="ctr" fontAlgn="b"/>
                      <a:r>
                        <a:rPr lang="en-US" sz="3200" u="none" strike="noStrike" dirty="0">
                          <a:effectLst/>
                          <a:latin typeface="Gill Sans"/>
                          <a:cs typeface="Gill Sans"/>
                        </a:rPr>
                        <a:t>1</a:t>
                      </a:r>
                      <a:endParaRPr lang="en-US" sz="3200" b="1" i="0" u="none" strike="noStrike" dirty="0">
                        <a:solidFill>
                          <a:srgbClr val="000000"/>
                        </a:solidFill>
                        <a:effectLst/>
                        <a:latin typeface="Gill Sans"/>
                        <a:cs typeface="Gill Sans"/>
                      </a:endParaRPr>
                    </a:p>
                  </a:txBody>
                  <a:tcPr anchor="b"/>
                </a:tc>
                <a:tc>
                  <a:txBody>
                    <a:bodyPr/>
                    <a:lstStyle/>
                    <a:p>
                      <a:pPr algn="l" fontAlgn="b"/>
                      <a:r>
                        <a:rPr lang="en-US" sz="3200" u="none" strike="noStrike" dirty="0">
                          <a:solidFill>
                            <a:srgbClr val="3366FF"/>
                          </a:solidFill>
                          <a:effectLst/>
                          <a:latin typeface="Gill Sans"/>
                          <a:cs typeface="Gill Sans"/>
                        </a:rPr>
                        <a:t>MAILSERVER18$</a:t>
                      </a:r>
                      <a:endParaRPr lang="en-US" sz="3200" b="0" i="0" u="none" strike="noStrike" dirty="0">
                        <a:solidFill>
                          <a:srgbClr val="3366FF"/>
                        </a:solidFill>
                        <a:effectLst/>
                        <a:latin typeface="Gill Sans"/>
                        <a:cs typeface="Gill Sans"/>
                      </a:endParaRPr>
                    </a:p>
                  </a:txBody>
                  <a:tcPr anchor="b"/>
                </a:tc>
              </a:tr>
              <a:tr h="533400">
                <a:tc>
                  <a:txBody>
                    <a:bodyPr/>
                    <a:lstStyle/>
                    <a:p>
                      <a:pPr algn="l" fontAlgn="b"/>
                      <a:r>
                        <a:rPr lang="en-US" sz="3200" u="none" strike="noStrike" dirty="0">
                          <a:effectLst/>
                          <a:latin typeface="Gill Sans"/>
                          <a:cs typeface="Gill Sans"/>
                        </a:rPr>
                        <a:t>Log Name</a:t>
                      </a:r>
                      <a:endParaRPr lang="en-US" sz="3200" b="1" i="0" u="none" strike="noStrike" dirty="0">
                        <a:solidFill>
                          <a:srgbClr val="000000"/>
                        </a:solidFill>
                        <a:effectLst/>
                        <a:latin typeface="Gill Sans"/>
                        <a:cs typeface="Gill Sans"/>
                      </a:endParaRPr>
                    </a:p>
                  </a:txBody>
                  <a:tcPr anchor="b"/>
                </a:tc>
                <a:tc>
                  <a:txBody>
                    <a:bodyPr/>
                    <a:lstStyle/>
                    <a:p>
                      <a:pPr algn="l" fontAlgn="b"/>
                      <a:r>
                        <a:rPr lang="en-US" sz="3200" u="none" strike="noStrike" dirty="0">
                          <a:solidFill>
                            <a:srgbClr val="3366FF"/>
                          </a:solidFill>
                          <a:effectLst/>
                          <a:latin typeface="Gill Sans"/>
                          <a:cs typeface="Gill Sans"/>
                        </a:rPr>
                        <a:t>Security</a:t>
                      </a:r>
                      <a:endParaRPr lang="en-US" sz="3200" b="0" i="0" u="none" strike="noStrike" dirty="0">
                        <a:solidFill>
                          <a:srgbClr val="3366FF"/>
                        </a:solidFill>
                        <a:effectLst/>
                        <a:latin typeface="Gill Sans"/>
                        <a:cs typeface="Gill Sans"/>
                      </a:endParaRPr>
                    </a:p>
                  </a:txBody>
                  <a:tcPr anchor="b"/>
                </a:tc>
                <a:tc>
                  <a:txBody>
                    <a:bodyPr/>
                    <a:lstStyle/>
                    <a:p>
                      <a:pPr algn="ctr" fontAlgn="b"/>
                      <a:r>
                        <a:rPr lang="en-US" sz="3200" u="none" strike="noStrike" dirty="0">
                          <a:effectLst/>
                          <a:latin typeface="Gill Sans"/>
                          <a:cs typeface="Gill Sans"/>
                        </a:rPr>
                        <a:t>2</a:t>
                      </a:r>
                      <a:endParaRPr lang="en-US" sz="3200" b="1" i="0" u="none" strike="noStrike" dirty="0">
                        <a:solidFill>
                          <a:srgbClr val="000000"/>
                        </a:solidFill>
                        <a:effectLst/>
                        <a:latin typeface="Gill Sans"/>
                        <a:cs typeface="Gill Sans"/>
                      </a:endParaRPr>
                    </a:p>
                  </a:txBody>
                  <a:tcPr anchor="b"/>
                </a:tc>
                <a:tc>
                  <a:txBody>
                    <a:bodyPr/>
                    <a:lstStyle/>
                    <a:p>
                      <a:pPr algn="l" fontAlgn="b"/>
                      <a:endParaRPr lang="en-US" sz="3200" b="0" i="0" u="none" strike="noStrike" dirty="0">
                        <a:solidFill>
                          <a:srgbClr val="3366FF"/>
                        </a:solidFill>
                        <a:effectLst/>
                        <a:latin typeface="Gill Sans"/>
                        <a:cs typeface="Gill Sans"/>
                      </a:endParaRPr>
                    </a:p>
                  </a:txBody>
                  <a:tcPr anchor="b"/>
                </a:tc>
              </a:tr>
              <a:tr h="533400">
                <a:tc>
                  <a:txBody>
                    <a:bodyPr/>
                    <a:lstStyle/>
                    <a:p>
                      <a:pPr algn="l" fontAlgn="b"/>
                      <a:r>
                        <a:rPr lang="en-US" sz="3200" u="none" strike="noStrike" dirty="0">
                          <a:effectLst/>
                          <a:latin typeface="Gill Sans"/>
                          <a:cs typeface="Gill Sans"/>
                        </a:rPr>
                        <a:t>Time Stamp</a:t>
                      </a:r>
                      <a:endParaRPr lang="en-US" sz="3200" b="1" i="0" u="none" strike="noStrike" dirty="0">
                        <a:solidFill>
                          <a:srgbClr val="000000"/>
                        </a:solidFill>
                        <a:effectLst/>
                        <a:latin typeface="Gill Sans"/>
                        <a:cs typeface="Gill Sans"/>
                      </a:endParaRPr>
                    </a:p>
                  </a:txBody>
                  <a:tcPr anchor="b"/>
                </a:tc>
                <a:tc>
                  <a:txBody>
                    <a:bodyPr/>
                    <a:lstStyle/>
                    <a:p>
                      <a:pPr algn="l" fontAlgn="b"/>
                      <a:r>
                        <a:rPr lang="en-US" sz="3200" u="none" strike="noStrike" dirty="0">
                          <a:solidFill>
                            <a:srgbClr val="3366FF"/>
                          </a:solidFill>
                          <a:effectLst/>
                          <a:latin typeface="Gill Sans"/>
                          <a:cs typeface="Gill Sans"/>
                        </a:rPr>
                        <a:t>Sun, 22 Jan 2013 08:09:50 UTC</a:t>
                      </a:r>
                      <a:endParaRPr lang="en-US" sz="3200" b="0" i="0" u="none" strike="noStrike" dirty="0">
                        <a:solidFill>
                          <a:srgbClr val="3366FF"/>
                        </a:solidFill>
                        <a:effectLst/>
                        <a:latin typeface="Gill Sans"/>
                        <a:cs typeface="Gill Sans"/>
                      </a:endParaRPr>
                    </a:p>
                  </a:txBody>
                  <a:tcPr anchor="b"/>
                </a:tc>
                <a:tc>
                  <a:txBody>
                    <a:bodyPr/>
                    <a:lstStyle/>
                    <a:p>
                      <a:pPr algn="ctr" fontAlgn="b"/>
                      <a:r>
                        <a:rPr lang="en-US" sz="3200" u="none" strike="noStrike" dirty="0">
                          <a:effectLst/>
                          <a:latin typeface="Gill Sans"/>
                          <a:cs typeface="Gill Sans"/>
                        </a:rPr>
                        <a:t>3</a:t>
                      </a:r>
                      <a:endParaRPr lang="en-US" sz="3200" b="1" i="0" u="none" strike="noStrike" dirty="0">
                        <a:solidFill>
                          <a:srgbClr val="000000"/>
                        </a:solidFill>
                        <a:effectLst/>
                        <a:latin typeface="Gill Sans"/>
                        <a:cs typeface="Gill Sans"/>
                      </a:endParaRPr>
                    </a:p>
                  </a:txBody>
                  <a:tcPr anchor="b"/>
                </a:tc>
                <a:tc>
                  <a:txBody>
                    <a:bodyPr/>
                    <a:lstStyle/>
                    <a:p>
                      <a:pPr algn="l" fontAlgn="b"/>
                      <a:r>
                        <a:rPr lang="en-US" sz="3200" u="none" strike="noStrike" dirty="0" smtClean="0">
                          <a:solidFill>
                            <a:srgbClr val="3366FF"/>
                          </a:solidFill>
                          <a:effectLst/>
                          <a:latin typeface="Gill Sans"/>
                          <a:cs typeface="Gill Sans"/>
                        </a:rPr>
                        <a:t>Workstation</a:t>
                      </a:r>
                      <a:endParaRPr lang="en-US" sz="3200" b="0" i="0" u="none" strike="noStrike" dirty="0">
                        <a:solidFill>
                          <a:srgbClr val="3366FF"/>
                        </a:solidFill>
                        <a:effectLst/>
                        <a:latin typeface="Gill Sans"/>
                        <a:cs typeface="Gill Sans"/>
                      </a:endParaRPr>
                    </a:p>
                  </a:txBody>
                  <a:tcPr anchor="b"/>
                </a:tc>
              </a:tr>
              <a:tr h="533400">
                <a:tc>
                  <a:txBody>
                    <a:bodyPr/>
                    <a:lstStyle/>
                    <a:p>
                      <a:pPr algn="l" fontAlgn="b"/>
                      <a:r>
                        <a:rPr lang="en-US" sz="3200" u="none" strike="noStrike" dirty="0">
                          <a:effectLst/>
                          <a:latin typeface="Gill Sans"/>
                          <a:cs typeface="Gill Sans"/>
                        </a:rPr>
                        <a:t>Type</a:t>
                      </a:r>
                      <a:endParaRPr lang="en-US" sz="3200" b="1" i="0" u="none" strike="noStrike" dirty="0">
                        <a:solidFill>
                          <a:srgbClr val="000000"/>
                        </a:solidFill>
                        <a:effectLst/>
                        <a:latin typeface="Gill Sans"/>
                        <a:cs typeface="Gill Sans"/>
                      </a:endParaRPr>
                    </a:p>
                  </a:txBody>
                  <a:tcPr anchor="b"/>
                </a:tc>
                <a:tc>
                  <a:txBody>
                    <a:bodyPr/>
                    <a:lstStyle/>
                    <a:p>
                      <a:pPr algn="l" fontAlgn="b"/>
                      <a:r>
                        <a:rPr lang="en-US" sz="3200" u="none" strike="noStrike" dirty="0">
                          <a:solidFill>
                            <a:srgbClr val="3366FF"/>
                          </a:solidFill>
                          <a:effectLst/>
                          <a:latin typeface="Gill Sans"/>
                          <a:cs typeface="Gill Sans"/>
                        </a:rPr>
                        <a:t>Success Audit</a:t>
                      </a:r>
                      <a:endParaRPr lang="en-US" sz="3200" b="0" i="0" u="none" strike="noStrike" dirty="0">
                        <a:solidFill>
                          <a:srgbClr val="3366FF"/>
                        </a:solidFill>
                        <a:effectLst/>
                        <a:latin typeface="Gill Sans"/>
                        <a:cs typeface="Gill Sans"/>
                      </a:endParaRPr>
                    </a:p>
                  </a:txBody>
                  <a:tcPr anchor="b"/>
                </a:tc>
                <a:tc>
                  <a:txBody>
                    <a:bodyPr/>
                    <a:lstStyle/>
                    <a:p>
                      <a:pPr algn="ctr" fontAlgn="b"/>
                      <a:r>
                        <a:rPr lang="en-US" sz="3200" u="none" strike="noStrike" dirty="0">
                          <a:effectLst/>
                          <a:latin typeface="Gill Sans"/>
                          <a:cs typeface="Gill Sans"/>
                        </a:rPr>
                        <a:t>4</a:t>
                      </a:r>
                      <a:endParaRPr lang="en-US" sz="3200" b="1" i="0" u="none" strike="noStrike" dirty="0">
                        <a:solidFill>
                          <a:srgbClr val="000000"/>
                        </a:solidFill>
                        <a:effectLst/>
                        <a:latin typeface="Gill Sans"/>
                        <a:cs typeface="Gill Sans"/>
                      </a:endParaRPr>
                    </a:p>
                  </a:txBody>
                  <a:tcPr anchor="b"/>
                </a:tc>
                <a:tc>
                  <a:txBody>
                    <a:bodyPr/>
                    <a:lstStyle/>
                    <a:p>
                      <a:pPr algn="l" fontAlgn="b"/>
                      <a:r>
                        <a:rPr lang="en-US" sz="3200" u="none" strike="noStrike" dirty="0" smtClean="0">
                          <a:solidFill>
                            <a:srgbClr val="3366FF"/>
                          </a:solidFill>
                          <a:effectLst/>
                          <a:latin typeface="Gill Sans"/>
                          <a:cs typeface="Gill Sans"/>
                        </a:rPr>
                        <a:t>(0x0,0x142999A)</a:t>
                      </a:r>
                      <a:endParaRPr lang="en-US" sz="3200" b="0" i="0" u="none" strike="noStrike" dirty="0">
                        <a:solidFill>
                          <a:srgbClr val="3366FF"/>
                        </a:solidFill>
                        <a:effectLst/>
                        <a:latin typeface="Gill Sans"/>
                        <a:cs typeface="Gill Sans"/>
                      </a:endParaRPr>
                    </a:p>
                  </a:txBody>
                  <a:tcPr anchor="b"/>
                </a:tc>
              </a:tr>
              <a:tr h="533400">
                <a:tc>
                  <a:txBody>
                    <a:bodyPr/>
                    <a:lstStyle/>
                    <a:p>
                      <a:pPr algn="l" fontAlgn="b"/>
                      <a:r>
                        <a:rPr lang="en-US" sz="3200" u="none" strike="noStrike" dirty="0">
                          <a:effectLst/>
                          <a:latin typeface="Gill Sans"/>
                          <a:cs typeface="Gill Sans"/>
                        </a:rPr>
                        <a:t>Source</a:t>
                      </a:r>
                      <a:endParaRPr lang="en-US" sz="3200" b="1" i="0" u="none" strike="noStrike" dirty="0">
                        <a:solidFill>
                          <a:srgbClr val="000000"/>
                        </a:solidFill>
                        <a:effectLst/>
                        <a:latin typeface="Gill Sans"/>
                        <a:cs typeface="Gill Sans"/>
                      </a:endParaRPr>
                    </a:p>
                  </a:txBody>
                  <a:tcPr anchor="b"/>
                </a:tc>
                <a:tc>
                  <a:txBody>
                    <a:bodyPr/>
                    <a:lstStyle/>
                    <a:p>
                      <a:pPr algn="l" fontAlgn="b"/>
                      <a:r>
                        <a:rPr lang="en-US" sz="3200" u="none" strike="noStrike" dirty="0">
                          <a:solidFill>
                            <a:srgbClr val="3366FF"/>
                          </a:solidFill>
                          <a:effectLst/>
                          <a:latin typeface="Gill Sans"/>
                          <a:cs typeface="Gill Sans"/>
                        </a:rPr>
                        <a:t>Security</a:t>
                      </a:r>
                      <a:endParaRPr lang="en-US" sz="3200" b="0" i="0" u="none" strike="noStrike" dirty="0">
                        <a:solidFill>
                          <a:srgbClr val="3366FF"/>
                        </a:solidFill>
                        <a:effectLst/>
                        <a:latin typeface="Gill Sans"/>
                        <a:cs typeface="Gill Sans"/>
                      </a:endParaRPr>
                    </a:p>
                  </a:txBody>
                  <a:tcPr anchor="b"/>
                </a:tc>
                <a:tc>
                  <a:txBody>
                    <a:bodyPr/>
                    <a:lstStyle/>
                    <a:p>
                      <a:pPr algn="ctr" fontAlgn="b"/>
                      <a:r>
                        <a:rPr lang="en-US" sz="3200" u="none" strike="noStrike" dirty="0" smtClean="0">
                          <a:effectLst/>
                          <a:latin typeface="Gill Sans"/>
                          <a:cs typeface="Gill Sans"/>
                        </a:rPr>
                        <a:t>5</a:t>
                      </a:r>
                      <a:endParaRPr lang="en-US" sz="3200" b="1" i="0" u="none" strike="noStrike" dirty="0">
                        <a:solidFill>
                          <a:srgbClr val="000000"/>
                        </a:solidFill>
                        <a:effectLst/>
                        <a:latin typeface="Gill Sans"/>
                        <a:cs typeface="Gill Sans"/>
                      </a:endParaRPr>
                    </a:p>
                  </a:txBody>
                  <a:tcPr anchor="b"/>
                </a:tc>
                <a:tc>
                  <a:txBody>
                    <a:bodyPr/>
                    <a:lstStyle/>
                    <a:p>
                      <a:pPr algn="l" fontAlgn="b"/>
                      <a:r>
                        <a:rPr lang="en-US" sz="3200" u="none" strike="noStrike" dirty="0" smtClean="0">
                          <a:solidFill>
                            <a:srgbClr val="3366FF"/>
                          </a:solidFill>
                          <a:effectLst/>
                          <a:latin typeface="Gill Sans"/>
                          <a:cs typeface="Gill Sans"/>
                        </a:rPr>
                        <a:t>3</a:t>
                      </a:r>
                      <a:endParaRPr lang="en-US" sz="3200" b="0" i="0" u="none" strike="noStrike" dirty="0">
                        <a:solidFill>
                          <a:srgbClr val="3366FF"/>
                        </a:solidFill>
                        <a:effectLst/>
                        <a:latin typeface="Gill Sans"/>
                        <a:cs typeface="Gill Sans"/>
                      </a:endParaRPr>
                    </a:p>
                  </a:txBody>
                  <a:tcPr anchor="b"/>
                </a:tc>
              </a:tr>
              <a:tr h="533400">
                <a:tc>
                  <a:txBody>
                    <a:bodyPr/>
                    <a:lstStyle/>
                    <a:p>
                      <a:pPr algn="l" fontAlgn="b"/>
                      <a:r>
                        <a:rPr lang="en-US" sz="3200" u="none" strike="noStrike" dirty="0">
                          <a:effectLst/>
                          <a:latin typeface="Gill Sans"/>
                          <a:cs typeface="Gill Sans"/>
                        </a:rPr>
                        <a:t>Category</a:t>
                      </a:r>
                      <a:endParaRPr lang="en-US" sz="3200" b="1" i="0" u="none" strike="noStrike" dirty="0">
                        <a:solidFill>
                          <a:srgbClr val="000000"/>
                        </a:solidFill>
                        <a:effectLst/>
                        <a:latin typeface="Gill Sans"/>
                        <a:cs typeface="Gill Sans"/>
                      </a:endParaRPr>
                    </a:p>
                  </a:txBody>
                  <a:tcPr anchor="b"/>
                </a:tc>
                <a:tc>
                  <a:txBody>
                    <a:bodyPr/>
                    <a:lstStyle/>
                    <a:p>
                      <a:pPr algn="l" fontAlgn="b"/>
                      <a:r>
                        <a:rPr lang="en-US" sz="3200" u="none" strike="noStrike" dirty="0">
                          <a:solidFill>
                            <a:srgbClr val="3366FF"/>
                          </a:solidFill>
                          <a:effectLst/>
                          <a:latin typeface="Gill Sans"/>
                          <a:cs typeface="Gill Sans"/>
                        </a:rPr>
                        <a:t>Logon/Logoff</a:t>
                      </a:r>
                      <a:endParaRPr lang="en-US" sz="3200" b="0" i="0" u="none" strike="noStrike" dirty="0">
                        <a:solidFill>
                          <a:srgbClr val="3366FF"/>
                        </a:solidFill>
                        <a:effectLst/>
                        <a:latin typeface="Gill Sans"/>
                        <a:cs typeface="Gill Sans"/>
                      </a:endParaRPr>
                    </a:p>
                  </a:txBody>
                  <a:tcPr anchor="b"/>
                </a:tc>
                <a:tc>
                  <a:txBody>
                    <a:bodyPr/>
                    <a:lstStyle/>
                    <a:p>
                      <a:pPr algn="ctr" fontAlgn="b"/>
                      <a:r>
                        <a:rPr lang="en-US" sz="3200" u="none" strike="noStrike" dirty="0" smtClean="0">
                          <a:effectLst/>
                          <a:latin typeface="Gill Sans"/>
                          <a:cs typeface="Gill Sans"/>
                        </a:rPr>
                        <a:t>6</a:t>
                      </a:r>
                      <a:endParaRPr lang="en-US" sz="3200" b="1" i="0" u="none" strike="noStrike" dirty="0">
                        <a:solidFill>
                          <a:srgbClr val="000000"/>
                        </a:solidFill>
                        <a:effectLst/>
                        <a:latin typeface="Gill Sans"/>
                        <a:cs typeface="Gill Sans"/>
                      </a:endParaRPr>
                    </a:p>
                  </a:txBody>
                  <a:tcPr anchor="b"/>
                </a:tc>
                <a:tc>
                  <a:txBody>
                    <a:bodyPr/>
                    <a:lstStyle/>
                    <a:p>
                      <a:pPr algn="l" fontAlgn="b"/>
                      <a:r>
                        <a:rPr lang="en-US" sz="3200" u="none" strike="noStrike" dirty="0" smtClean="0">
                          <a:solidFill>
                            <a:srgbClr val="3366FF"/>
                          </a:solidFill>
                          <a:effectLst/>
                          <a:latin typeface="Gill Sans"/>
                          <a:cs typeface="Gill Sans"/>
                        </a:rPr>
                        <a:t>Kerberos</a:t>
                      </a:r>
                      <a:endParaRPr lang="en-US" sz="3200" b="0" i="0" u="none" strike="noStrike" dirty="0">
                        <a:solidFill>
                          <a:srgbClr val="3366FF"/>
                        </a:solidFill>
                        <a:effectLst/>
                        <a:latin typeface="Gill Sans"/>
                        <a:cs typeface="Gill Sans"/>
                      </a:endParaRPr>
                    </a:p>
                  </a:txBody>
                  <a:tcPr anchor="b"/>
                </a:tc>
              </a:tr>
              <a:tr h="533400">
                <a:tc>
                  <a:txBody>
                    <a:bodyPr/>
                    <a:lstStyle/>
                    <a:p>
                      <a:pPr algn="l" fontAlgn="b"/>
                      <a:r>
                        <a:rPr lang="en-US" sz="3200" u="none" strike="noStrike" dirty="0">
                          <a:effectLst/>
                          <a:latin typeface="Gill Sans"/>
                          <a:cs typeface="Gill Sans"/>
                        </a:rPr>
                        <a:t>Event ID</a:t>
                      </a:r>
                      <a:endParaRPr lang="en-US" sz="3200" b="1" i="0" u="none" strike="noStrike" dirty="0">
                        <a:solidFill>
                          <a:srgbClr val="000000"/>
                        </a:solidFill>
                        <a:effectLst/>
                        <a:latin typeface="Gill Sans"/>
                        <a:cs typeface="Gill Sans"/>
                      </a:endParaRPr>
                    </a:p>
                  </a:txBody>
                  <a:tcPr anchor="b"/>
                </a:tc>
                <a:tc>
                  <a:txBody>
                    <a:bodyPr/>
                    <a:lstStyle/>
                    <a:p>
                      <a:pPr algn="l" fontAlgn="b"/>
                      <a:r>
                        <a:rPr lang="en-US" sz="3200" u="none" strike="noStrike" dirty="0">
                          <a:solidFill>
                            <a:srgbClr val="3366FF"/>
                          </a:solidFill>
                          <a:effectLst/>
                          <a:latin typeface="Gill Sans"/>
                          <a:cs typeface="Gill Sans"/>
                        </a:rPr>
                        <a:t>540</a:t>
                      </a:r>
                      <a:endParaRPr lang="en-US" sz="3200" b="0" i="0" u="none" strike="noStrike" dirty="0">
                        <a:solidFill>
                          <a:srgbClr val="3366FF"/>
                        </a:solidFill>
                        <a:effectLst/>
                        <a:latin typeface="Gill Sans"/>
                        <a:cs typeface="Gill Sans"/>
                      </a:endParaRPr>
                    </a:p>
                  </a:txBody>
                  <a:tcPr anchor="b"/>
                </a:tc>
                <a:tc>
                  <a:txBody>
                    <a:bodyPr/>
                    <a:lstStyle/>
                    <a:p>
                      <a:pPr algn="ctr" fontAlgn="b"/>
                      <a:r>
                        <a:rPr lang="en-US" sz="3200" u="none" strike="noStrike" dirty="0" smtClean="0">
                          <a:effectLst/>
                          <a:latin typeface="Gill Sans"/>
                          <a:cs typeface="Gill Sans"/>
                        </a:rPr>
                        <a:t>7</a:t>
                      </a:r>
                      <a:endParaRPr lang="en-US" sz="3200" b="1" i="0" u="none" strike="noStrike" dirty="0">
                        <a:solidFill>
                          <a:srgbClr val="000000"/>
                        </a:solidFill>
                        <a:effectLst/>
                        <a:latin typeface="Gill Sans"/>
                        <a:cs typeface="Gill Sans"/>
                      </a:endParaRPr>
                    </a:p>
                  </a:txBody>
                  <a:tcPr anchor="b"/>
                </a:tc>
                <a:tc>
                  <a:txBody>
                    <a:bodyPr/>
                    <a:lstStyle/>
                    <a:p>
                      <a:pPr algn="l" fontAlgn="b"/>
                      <a:r>
                        <a:rPr lang="en-US" sz="3200" u="none" strike="noStrike" dirty="0" smtClean="0">
                          <a:solidFill>
                            <a:srgbClr val="3366FF"/>
                          </a:solidFill>
                          <a:effectLst/>
                          <a:latin typeface="Gill Sans"/>
                          <a:cs typeface="Gill Sans"/>
                        </a:rPr>
                        <a:t>Kerberos</a:t>
                      </a:r>
                      <a:endParaRPr lang="en-US" sz="3200" b="0" i="0" u="none" strike="noStrike" dirty="0">
                        <a:solidFill>
                          <a:srgbClr val="3366FF"/>
                        </a:solidFill>
                        <a:effectLst/>
                        <a:latin typeface="Gill Sans"/>
                        <a:cs typeface="Gill Sans"/>
                      </a:endParaRPr>
                    </a:p>
                  </a:txBody>
                  <a:tcPr anchor="b"/>
                </a:tc>
              </a:tr>
              <a:tr h="533400">
                <a:tc>
                  <a:txBody>
                    <a:bodyPr/>
                    <a:lstStyle/>
                    <a:p>
                      <a:pPr algn="l" fontAlgn="b"/>
                      <a:r>
                        <a:rPr lang="en-US" sz="3200" u="none" strike="noStrike" dirty="0">
                          <a:effectLst/>
                          <a:latin typeface="Gill Sans"/>
                          <a:cs typeface="Gill Sans"/>
                        </a:rPr>
                        <a:t>User Domain</a:t>
                      </a:r>
                      <a:endParaRPr lang="en-US" sz="3200" b="1" i="0" u="none" strike="noStrike" dirty="0">
                        <a:solidFill>
                          <a:srgbClr val="000000"/>
                        </a:solidFill>
                        <a:effectLst/>
                        <a:latin typeface="Gill Sans"/>
                        <a:cs typeface="Gill Sans"/>
                      </a:endParaRPr>
                    </a:p>
                  </a:txBody>
                  <a:tcPr anchor="b"/>
                </a:tc>
                <a:tc>
                  <a:txBody>
                    <a:bodyPr/>
                    <a:lstStyle/>
                    <a:p>
                      <a:pPr algn="l" fontAlgn="b"/>
                      <a:r>
                        <a:rPr lang="en-US" sz="3200" u="none" strike="noStrike" dirty="0">
                          <a:solidFill>
                            <a:srgbClr val="3366FF"/>
                          </a:solidFill>
                          <a:effectLst/>
                          <a:latin typeface="Gill Sans"/>
                          <a:cs typeface="Gill Sans"/>
                        </a:rPr>
                        <a:t>NT AUTHORITY</a:t>
                      </a:r>
                      <a:endParaRPr lang="en-US" sz="3200" b="0" i="0" u="none" strike="noStrike" dirty="0">
                        <a:solidFill>
                          <a:srgbClr val="3366FF"/>
                        </a:solidFill>
                        <a:effectLst/>
                        <a:latin typeface="Gill Sans"/>
                        <a:cs typeface="Gill Sans"/>
                      </a:endParaRPr>
                    </a:p>
                  </a:txBody>
                  <a:tcPr anchor="b"/>
                </a:tc>
                <a:tc>
                  <a:txBody>
                    <a:bodyPr/>
                    <a:lstStyle/>
                    <a:p>
                      <a:pPr algn="l" fontAlgn="b"/>
                      <a:endParaRPr lang="en-US" sz="3200" b="0" i="0" u="none" strike="noStrike" dirty="0">
                        <a:solidFill>
                          <a:srgbClr val="000000"/>
                        </a:solidFill>
                        <a:effectLst/>
                        <a:latin typeface="Gill Sans"/>
                        <a:cs typeface="Gill Sans"/>
                      </a:endParaRPr>
                    </a:p>
                  </a:txBody>
                  <a:tcPr anchor="b"/>
                </a:tc>
                <a:tc>
                  <a:txBody>
                    <a:bodyPr/>
                    <a:lstStyle/>
                    <a:p>
                      <a:pPr algn="l" fontAlgn="b"/>
                      <a:endParaRPr lang="en-US" sz="3200" b="0" i="0" u="none" strike="noStrike" dirty="0">
                        <a:solidFill>
                          <a:srgbClr val="000000"/>
                        </a:solidFill>
                        <a:effectLst/>
                        <a:latin typeface="Gill Sans"/>
                        <a:cs typeface="Gill Sans"/>
                      </a:endParaRPr>
                    </a:p>
                  </a:txBody>
                  <a:tcPr anchor="b"/>
                </a:tc>
              </a:tr>
              <a:tr h="533400">
                <a:tc>
                  <a:txBody>
                    <a:bodyPr/>
                    <a:lstStyle/>
                    <a:p>
                      <a:pPr algn="l" fontAlgn="b"/>
                      <a:r>
                        <a:rPr lang="en-US" sz="3200" u="none" strike="noStrike" dirty="0">
                          <a:effectLst/>
                          <a:latin typeface="Gill Sans"/>
                          <a:cs typeface="Gill Sans"/>
                        </a:rPr>
                        <a:t>User Name</a:t>
                      </a:r>
                      <a:endParaRPr lang="en-US" sz="3200" b="1" i="0" u="none" strike="noStrike" dirty="0">
                        <a:solidFill>
                          <a:srgbClr val="000000"/>
                        </a:solidFill>
                        <a:effectLst/>
                        <a:latin typeface="Gill Sans"/>
                        <a:cs typeface="Gill Sans"/>
                      </a:endParaRPr>
                    </a:p>
                  </a:txBody>
                  <a:tcPr anchor="b"/>
                </a:tc>
                <a:tc>
                  <a:txBody>
                    <a:bodyPr/>
                    <a:lstStyle/>
                    <a:p>
                      <a:pPr algn="l" fontAlgn="b"/>
                      <a:r>
                        <a:rPr lang="en-US" sz="3200" u="none" strike="noStrike" dirty="0">
                          <a:solidFill>
                            <a:srgbClr val="3366FF"/>
                          </a:solidFill>
                          <a:effectLst/>
                          <a:latin typeface="Gill Sans"/>
                          <a:cs typeface="Gill Sans"/>
                        </a:rPr>
                        <a:t>SYSTEM</a:t>
                      </a:r>
                      <a:endParaRPr lang="en-US" sz="3200" b="0" i="0" u="none" strike="noStrike" dirty="0">
                        <a:solidFill>
                          <a:srgbClr val="3366FF"/>
                        </a:solidFill>
                        <a:effectLst/>
                        <a:latin typeface="Gill Sans"/>
                        <a:cs typeface="Gill Sans"/>
                      </a:endParaRPr>
                    </a:p>
                  </a:txBody>
                  <a:tcPr anchor="b"/>
                </a:tc>
                <a:tc>
                  <a:txBody>
                    <a:bodyPr/>
                    <a:lstStyle/>
                    <a:p>
                      <a:pPr algn="l" fontAlgn="b"/>
                      <a:endParaRPr lang="en-US" sz="3200" b="0" i="0" u="none" strike="noStrike" dirty="0">
                        <a:solidFill>
                          <a:srgbClr val="000000"/>
                        </a:solidFill>
                        <a:effectLst/>
                        <a:latin typeface="Gill Sans"/>
                        <a:cs typeface="Gill Sans"/>
                      </a:endParaRPr>
                    </a:p>
                  </a:txBody>
                  <a:tcPr anchor="b"/>
                </a:tc>
                <a:tc>
                  <a:txBody>
                    <a:bodyPr/>
                    <a:lstStyle/>
                    <a:p>
                      <a:pPr algn="l" fontAlgn="b"/>
                      <a:r>
                        <a:rPr lang="en-US" sz="3200" u="none" strike="noStrike" dirty="0">
                          <a:effectLst/>
                          <a:latin typeface="Gill Sans"/>
                          <a:cs typeface="Gill Sans"/>
                        </a:rPr>
                        <a:t> </a:t>
                      </a:r>
                      <a:endParaRPr lang="en-US" sz="3200" b="0" i="0" u="none" strike="noStrike" dirty="0">
                        <a:solidFill>
                          <a:srgbClr val="000000"/>
                        </a:solidFill>
                        <a:effectLst/>
                        <a:latin typeface="Gill Sans"/>
                        <a:cs typeface="Gill Sans"/>
                      </a:endParaRPr>
                    </a:p>
                  </a:txBody>
                  <a:tcPr anchor="b"/>
                </a:tc>
              </a:tr>
              <a:tr h="533400">
                <a:tc>
                  <a:txBody>
                    <a:bodyPr/>
                    <a:lstStyle/>
                    <a:p>
                      <a:pPr algn="l" fontAlgn="b"/>
                      <a:r>
                        <a:rPr lang="en-US" sz="3200" u="none" strike="noStrike" dirty="0">
                          <a:effectLst/>
                          <a:latin typeface="Gill Sans"/>
                          <a:cs typeface="Gill Sans"/>
                        </a:rPr>
                        <a:t>User SID</a:t>
                      </a:r>
                      <a:endParaRPr lang="en-US" sz="3200" b="1" i="0" u="none" strike="noStrike" dirty="0">
                        <a:solidFill>
                          <a:srgbClr val="000000"/>
                        </a:solidFill>
                        <a:effectLst/>
                        <a:latin typeface="Gill Sans"/>
                        <a:cs typeface="Gill Sans"/>
                      </a:endParaRPr>
                    </a:p>
                  </a:txBody>
                  <a:tcPr anchor="b"/>
                </a:tc>
                <a:tc>
                  <a:txBody>
                    <a:bodyPr/>
                    <a:lstStyle/>
                    <a:p>
                      <a:pPr algn="l" fontAlgn="b"/>
                      <a:r>
                        <a:rPr lang="en-US" sz="3200" u="none" strike="noStrike" dirty="0">
                          <a:solidFill>
                            <a:srgbClr val="3366FF"/>
                          </a:solidFill>
                          <a:effectLst/>
                          <a:latin typeface="Gill Sans"/>
                          <a:cs typeface="Gill Sans"/>
                        </a:rPr>
                        <a:t>S-1-5-18</a:t>
                      </a:r>
                      <a:endParaRPr lang="en-US" sz="3200" b="0" i="0" u="none" strike="noStrike" dirty="0">
                        <a:solidFill>
                          <a:srgbClr val="3366FF"/>
                        </a:solidFill>
                        <a:effectLst/>
                        <a:latin typeface="Gill Sans"/>
                        <a:cs typeface="Gill Sans"/>
                      </a:endParaRPr>
                    </a:p>
                  </a:txBody>
                  <a:tcPr anchor="b"/>
                </a:tc>
                <a:tc>
                  <a:txBody>
                    <a:bodyPr/>
                    <a:lstStyle/>
                    <a:p>
                      <a:pPr algn="l" fontAlgn="b"/>
                      <a:endParaRPr lang="en-US" sz="3200" b="0" i="0" u="none" strike="noStrike" dirty="0">
                        <a:solidFill>
                          <a:srgbClr val="000000"/>
                        </a:solidFill>
                        <a:effectLst/>
                        <a:latin typeface="Gill Sans"/>
                        <a:cs typeface="Gill Sans"/>
                      </a:endParaRPr>
                    </a:p>
                  </a:txBody>
                  <a:tcPr anchor="b"/>
                </a:tc>
                <a:tc>
                  <a:txBody>
                    <a:bodyPr/>
                    <a:lstStyle/>
                    <a:p>
                      <a:pPr algn="l" fontAlgn="b"/>
                      <a:endParaRPr lang="en-US" sz="3200" b="0" i="0" u="none" strike="noStrike" dirty="0">
                        <a:solidFill>
                          <a:srgbClr val="000000"/>
                        </a:solidFill>
                        <a:effectLst/>
                        <a:latin typeface="Gill Sans"/>
                        <a:cs typeface="Gill Sans"/>
                      </a:endParaRPr>
                    </a:p>
                  </a:txBody>
                  <a:tcPr anchor="b"/>
                </a:tc>
              </a:tr>
            </a:tbl>
          </a:graphicData>
        </a:graphic>
      </p:graphicFrame>
      <p:sp>
        <p:nvSpPr>
          <p:cNvPr id="3" name="TextBox 2"/>
          <p:cNvSpPr txBox="1"/>
          <p:nvPr/>
        </p:nvSpPr>
        <p:spPr>
          <a:xfrm>
            <a:off x="1600200" y="3352800"/>
            <a:ext cx="20744530" cy="1754327"/>
          </a:xfrm>
          <a:prstGeom prst="rect">
            <a:avLst/>
          </a:prstGeom>
          <a:noFill/>
        </p:spPr>
        <p:txBody>
          <a:bodyPr wrap="none" rtlCol="0">
            <a:spAutoFit/>
          </a:bodyPr>
          <a:lstStyle/>
          <a:p>
            <a:pPr marL="0" lvl="1" algn="l"/>
            <a:r>
              <a:rPr lang="en-US" sz="3600" dirty="0">
                <a:solidFill>
                  <a:srgbClr val="3366FF"/>
                </a:solidFill>
                <a:latin typeface="Consolas"/>
                <a:cs typeface="Consolas"/>
              </a:rPr>
              <a:t>MAILSERVER18,Security,"Sun, 22 Jan 2013 08:09:50 UTC","Success Audit",Security,</a:t>
            </a:r>
            <a:br>
              <a:rPr lang="en-US" sz="3600" dirty="0">
                <a:solidFill>
                  <a:srgbClr val="3366FF"/>
                </a:solidFill>
                <a:latin typeface="Consolas"/>
                <a:cs typeface="Consolas"/>
              </a:rPr>
            </a:br>
            <a:r>
              <a:rPr lang="en-US" sz="3600" dirty="0">
                <a:solidFill>
                  <a:srgbClr val="3366FF"/>
                </a:solidFill>
                <a:latin typeface="Consolas"/>
                <a:cs typeface="Consolas"/>
              </a:rPr>
              <a:t>"Logon/Logoff", 540,"NT AUTHORITY",SYSTEM,S-1-5-18,7</a:t>
            </a:r>
            <a:r>
              <a:rPr lang="en-US" sz="3600" dirty="0" smtClean="0">
                <a:solidFill>
                  <a:srgbClr val="3366FF"/>
                </a:solidFill>
                <a:latin typeface="Consolas"/>
                <a:cs typeface="Consolas"/>
              </a:rPr>
              <a:t>,MAILSERVER18</a:t>
            </a:r>
            <a:r>
              <a:rPr lang="en-US" sz="3600" dirty="0">
                <a:solidFill>
                  <a:srgbClr val="3366FF"/>
                </a:solidFill>
                <a:latin typeface="Consolas"/>
                <a:cs typeface="Consolas"/>
              </a:rPr>
              <a:t>$,,Workstation,</a:t>
            </a:r>
            <a:br>
              <a:rPr lang="en-US" sz="3600" dirty="0">
                <a:solidFill>
                  <a:srgbClr val="3366FF"/>
                </a:solidFill>
                <a:latin typeface="Consolas"/>
                <a:cs typeface="Consolas"/>
              </a:rPr>
            </a:br>
            <a:r>
              <a:rPr lang="en-US" sz="3600" dirty="0">
                <a:solidFill>
                  <a:srgbClr val="3366FF"/>
                </a:solidFill>
                <a:latin typeface="Consolas"/>
                <a:cs typeface="Consolas"/>
              </a:rPr>
              <a:t>"(0x0,0x142999A)",3,Kerberos,Kerberos</a:t>
            </a:r>
          </a:p>
        </p:txBody>
      </p:sp>
    </p:spTree>
    <p:extLst>
      <p:ext uri="{BB962C8B-B14F-4D97-AF65-F5344CB8AC3E}">
        <p14:creationId xmlns:p14="http://schemas.microsoft.com/office/powerpoint/2010/main" val="164076831"/>
      </p:ext>
    </p:extLst>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Events Schema</a:t>
            </a:r>
          </a:p>
        </p:txBody>
      </p:sp>
      <p:sp>
        <p:nvSpPr>
          <p:cNvPr id="4" name="Oval 3"/>
          <p:cNvSpPr/>
          <p:nvPr/>
        </p:nvSpPr>
        <p:spPr bwMode="auto">
          <a:xfrm>
            <a:off x="4572000" y="3922931"/>
            <a:ext cx="5105400" cy="2585852"/>
          </a:xfrm>
          <a:prstGeom prst="ellipse">
            <a:avLst/>
          </a:prstGeom>
          <a:solidFill>
            <a:srgbClr val="72BFC5"/>
          </a:solidFill>
          <a:ln w="25400" cap="flat" cmpd="sng" algn="ctr">
            <a:noFill/>
            <a:prstDash val="solid"/>
            <a:round/>
            <a:headEnd type="none" w="med" len="med"/>
            <a:tailEnd type="none" w="med" len="med"/>
          </a:ln>
          <a:effectLst/>
          <a:extLst/>
        </p:spPr>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sz="6600" b="0" i="0" u="none" strike="noStrike" cap="none" normalizeH="0" baseline="0" dirty="0">
                <a:ln>
                  <a:noFill/>
                </a:ln>
                <a:solidFill>
                  <a:srgbClr val="000000"/>
                </a:solidFill>
                <a:effectLst/>
                <a:latin typeface="Gill Sans" charset="0"/>
                <a:ea typeface="ヒラギノ角ゴ ProN W3" charset="0"/>
                <a:cs typeface="ヒラギノ角ゴ ProN W3" charset="0"/>
                <a:sym typeface="Gill Sans" charset="0"/>
              </a:rPr>
              <a:t>Events</a:t>
            </a:r>
          </a:p>
        </p:txBody>
      </p:sp>
      <p:sp>
        <p:nvSpPr>
          <p:cNvPr id="5" name="Oval 4"/>
          <p:cNvSpPr/>
          <p:nvPr/>
        </p:nvSpPr>
        <p:spPr bwMode="auto">
          <a:xfrm>
            <a:off x="14706600" y="3922931"/>
            <a:ext cx="5105400" cy="2585852"/>
          </a:xfrm>
          <a:prstGeom prst="ellipse">
            <a:avLst/>
          </a:prstGeom>
          <a:solidFill>
            <a:srgbClr val="72BFC5"/>
          </a:solidFill>
          <a:ln w="25400" cap="flat" cmpd="sng" algn="ctr">
            <a:noFill/>
            <a:prstDash val="solid"/>
            <a:round/>
            <a:headEnd type="none" w="med" len="med"/>
            <a:tailEnd type="none" w="med" len="med"/>
          </a:ln>
          <a:effectLst/>
          <a:extLst/>
        </p:spPr>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sz="6600" b="0" i="0" u="none" strike="noStrike" cap="none" normalizeH="0" baseline="0" dirty="0">
                <a:ln>
                  <a:noFill/>
                </a:ln>
                <a:solidFill>
                  <a:srgbClr val="000000"/>
                </a:solidFill>
                <a:effectLst/>
                <a:sym typeface="Gill Sans" charset="0"/>
              </a:rPr>
              <a:t>Insertion</a:t>
            </a:r>
          </a:p>
          <a:p>
            <a:pPr marL="0" marR="0" indent="0" algn="ctr" defTabSz="914400" rtl="0" eaLnBrk="1" fontAlgn="base" latinLnBrk="0" hangingPunct="1">
              <a:lnSpc>
                <a:spcPct val="100000"/>
              </a:lnSpc>
              <a:spcBef>
                <a:spcPct val="0"/>
              </a:spcBef>
              <a:spcAft>
                <a:spcPct val="0"/>
              </a:spcAft>
              <a:buClrTx/>
              <a:buSzTx/>
              <a:buFontTx/>
              <a:buNone/>
              <a:tabLst/>
            </a:pPr>
            <a:r>
              <a:rPr lang="en-US" sz="6600" dirty="0"/>
              <a:t>Strings</a:t>
            </a:r>
            <a:endParaRPr kumimoji="0" lang="en-US" sz="6600" b="0" i="0" u="none" strike="noStrike" cap="none" normalizeH="0" baseline="0" dirty="0">
              <a:ln>
                <a:noFill/>
              </a:ln>
              <a:solidFill>
                <a:srgbClr val="000000"/>
              </a:solidFill>
              <a:effectLst/>
              <a:sym typeface="Gill Sans" charset="0"/>
            </a:endParaRPr>
          </a:p>
        </p:txBody>
      </p:sp>
      <p:sp>
        <p:nvSpPr>
          <p:cNvPr id="6" name="TextBox 5"/>
          <p:cNvSpPr txBox="1"/>
          <p:nvPr/>
        </p:nvSpPr>
        <p:spPr>
          <a:xfrm>
            <a:off x="2514600" y="7080409"/>
            <a:ext cx="5173211" cy="3416320"/>
          </a:xfrm>
          <a:prstGeom prst="rect">
            <a:avLst/>
          </a:prstGeom>
          <a:noFill/>
        </p:spPr>
        <p:txBody>
          <a:bodyPr wrap="none" rtlCol="0">
            <a:spAutoFit/>
          </a:bodyPr>
          <a:lstStyle/>
          <a:p>
            <a:pPr algn="l"/>
            <a:r>
              <a:rPr lang="en-US" sz="3600" dirty="0"/>
              <a:t>Fields:</a:t>
            </a:r>
          </a:p>
          <a:p>
            <a:pPr marL="571500" indent="-571500" algn="l">
              <a:buFont typeface="Arial"/>
              <a:buChar char="•"/>
            </a:pPr>
            <a:r>
              <a:rPr lang="en-US" sz="3600" dirty="0"/>
              <a:t>ComputerName (text)</a:t>
            </a:r>
          </a:p>
          <a:p>
            <a:pPr marL="571500" indent="-571500" algn="l">
              <a:buFont typeface="Arial"/>
              <a:buChar char="•"/>
            </a:pPr>
            <a:r>
              <a:rPr lang="en-US" sz="3600" dirty="0"/>
              <a:t>LogName (text)</a:t>
            </a:r>
          </a:p>
          <a:p>
            <a:pPr marL="571500" indent="-571500" algn="l">
              <a:buFont typeface="Arial"/>
              <a:buChar char="•"/>
            </a:pPr>
            <a:r>
              <a:rPr lang="en-US" sz="3600" dirty="0"/>
              <a:t>Timestamp (timestamp)</a:t>
            </a:r>
          </a:p>
          <a:p>
            <a:pPr marL="571500" indent="-571500" algn="l">
              <a:buFont typeface="Arial"/>
              <a:buChar char="•"/>
            </a:pPr>
            <a:r>
              <a:rPr lang="en-US" sz="3600" dirty="0"/>
              <a:t>Type (text)</a:t>
            </a:r>
          </a:p>
          <a:p>
            <a:pPr marL="571500" indent="-571500" algn="l">
              <a:buFont typeface="Arial"/>
              <a:buChar char="•"/>
            </a:pPr>
            <a:r>
              <a:rPr lang="en-US" sz="3600" dirty="0"/>
              <a:t>Source (text)</a:t>
            </a:r>
          </a:p>
        </p:txBody>
      </p:sp>
      <p:sp>
        <p:nvSpPr>
          <p:cNvPr id="7" name="TextBox 6"/>
          <p:cNvSpPr txBox="1"/>
          <p:nvPr/>
        </p:nvSpPr>
        <p:spPr>
          <a:xfrm>
            <a:off x="15392400" y="7161073"/>
            <a:ext cx="3493264" cy="2308324"/>
          </a:xfrm>
          <a:prstGeom prst="rect">
            <a:avLst/>
          </a:prstGeom>
          <a:noFill/>
        </p:spPr>
        <p:txBody>
          <a:bodyPr wrap="none" rtlCol="0">
            <a:spAutoFit/>
          </a:bodyPr>
          <a:lstStyle/>
          <a:p>
            <a:pPr algn="l"/>
            <a:r>
              <a:rPr lang="en-US" sz="3600" dirty="0"/>
              <a:t>Fields:</a:t>
            </a:r>
          </a:p>
          <a:p>
            <a:pPr marL="571500" indent="-571500" algn="l">
              <a:buFont typeface="Arial"/>
              <a:buChar char="•"/>
            </a:pPr>
            <a:r>
              <a:rPr lang="en-US" sz="3600" dirty="0"/>
              <a:t>Index (integer)</a:t>
            </a:r>
          </a:p>
          <a:p>
            <a:pPr marL="571500" indent="-571500" algn="l">
              <a:buFont typeface="Arial"/>
              <a:buChar char="•"/>
            </a:pPr>
            <a:r>
              <a:rPr lang="en-US" sz="3600" dirty="0"/>
              <a:t>Value (text)</a:t>
            </a:r>
          </a:p>
          <a:p>
            <a:pPr marL="571500" indent="-571500" algn="l">
              <a:buFont typeface="Arial"/>
              <a:buChar char="•"/>
            </a:pPr>
            <a:r>
              <a:rPr lang="en-US" sz="3600" dirty="0"/>
              <a:t>Event (link)</a:t>
            </a:r>
          </a:p>
        </p:txBody>
      </p:sp>
      <p:sp>
        <p:nvSpPr>
          <p:cNvPr id="8" name="TextBox 7"/>
          <p:cNvSpPr txBox="1"/>
          <p:nvPr/>
        </p:nvSpPr>
        <p:spPr>
          <a:xfrm>
            <a:off x="4724400" y="2895600"/>
            <a:ext cx="4787188" cy="830997"/>
          </a:xfrm>
          <a:prstGeom prst="rect">
            <a:avLst/>
          </a:prstGeom>
          <a:noFill/>
        </p:spPr>
        <p:txBody>
          <a:bodyPr wrap="none" rtlCol="0">
            <a:spAutoFit/>
          </a:bodyPr>
          <a:lstStyle/>
          <a:p>
            <a:pPr algn="l"/>
            <a:r>
              <a:rPr lang="en-US" sz="4800" dirty="0"/>
              <a:t>Count: 115 Million</a:t>
            </a:r>
          </a:p>
        </p:txBody>
      </p:sp>
      <p:sp>
        <p:nvSpPr>
          <p:cNvPr id="9" name="TextBox 8"/>
          <p:cNvSpPr txBox="1"/>
          <p:nvPr/>
        </p:nvSpPr>
        <p:spPr>
          <a:xfrm>
            <a:off x="14782800" y="2979003"/>
            <a:ext cx="4787188" cy="830997"/>
          </a:xfrm>
          <a:prstGeom prst="rect">
            <a:avLst/>
          </a:prstGeom>
          <a:noFill/>
        </p:spPr>
        <p:txBody>
          <a:bodyPr wrap="none" rtlCol="0">
            <a:spAutoFit/>
          </a:bodyPr>
          <a:lstStyle/>
          <a:p>
            <a:pPr algn="l"/>
            <a:r>
              <a:rPr lang="en-US" sz="4800" dirty="0"/>
              <a:t>Count: 880 Million</a:t>
            </a:r>
          </a:p>
        </p:txBody>
      </p:sp>
      <p:cxnSp>
        <p:nvCxnSpPr>
          <p:cNvPr id="10" name="Straight Arrow Connector 9"/>
          <p:cNvCxnSpPr>
            <a:stCxn id="5" idx="2"/>
            <a:endCxn id="4" idx="6"/>
          </p:cNvCxnSpPr>
          <p:nvPr/>
        </p:nvCxnSpPr>
        <p:spPr bwMode="auto">
          <a:xfrm flipH="1">
            <a:off x="9677400" y="5215857"/>
            <a:ext cx="5029200" cy="0"/>
          </a:xfrm>
          <a:prstGeom prst="straightConnector1">
            <a:avLst/>
          </a:prstGeom>
          <a:solidFill>
            <a:srgbClr val="BBE0E3"/>
          </a:solidFill>
          <a:ln w="38100" cap="flat" cmpd="sng" algn="ctr">
            <a:solidFill>
              <a:srgbClr val="000000"/>
            </a:solidFill>
            <a:prstDash val="solid"/>
            <a:round/>
            <a:headEnd type="triangle" w="lg" len="med"/>
            <a:tailEnd type="triangle" w="lg"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sp>
        <p:nvSpPr>
          <p:cNvPr id="13" name="TextBox 12"/>
          <p:cNvSpPr txBox="1"/>
          <p:nvPr/>
        </p:nvSpPr>
        <p:spPr>
          <a:xfrm>
            <a:off x="11125200" y="4419600"/>
            <a:ext cx="2151475" cy="646331"/>
          </a:xfrm>
          <a:prstGeom prst="rect">
            <a:avLst/>
          </a:prstGeom>
          <a:noFill/>
        </p:spPr>
        <p:txBody>
          <a:bodyPr wrap="none" rtlCol="0">
            <a:spAutoFit/>
          </a:bodyPr>
          <a:lstStyle/>
          <a:p>
            <a:pPr algn="l"/>
            <a:r>
              <a:rPr lang="en-US" sz="3600" dirty="0"/>
              <a:t>Params </a:t>
            </a:r>
            <a:r>
              <a:rPr lang="en-US" sz="3600" dirty="0">
                <a:latin typeface="Wingdings"/>
                <a:ea typeface="Wingdings"/>
                <a:cs typeface="Wingdings"/>
                <a:sym typeface="Wingdings"/>
              </a:rPr>
              <a:t></a:t>
            </a:r>
            <a:endParaRPr lang="en-US" sz="3600" dirty="0"/>
          </a:p>
        </p:txBody>
      </p:sp>
      <p:sp>
        <p:nvSpPr>
          <p:cNvPr id="14" name="TextBox 13"/>
          <p:cNvSpPr txBox="1"/>
          <p:nvPr/>
        </p:nvSpPr>
        <p:spPr>
          <a:xfrm>
            <a:off x="10361918" y="5334000"/>
            <a:ext cx="3582682" cy="646331"/>
          </a:xfrm>
          <a:prstGeom prst="rect">
            <a:avLst/>
          </a:prstGeom>
          <a:noFill/>
        </p:spPr>
        <p:txBody>
          <a:bodyPr wrap="none" rtlCol="0">
            <a:spAutoFit/>
          </a:bodyPr>
          <a:lstStyle/>
          <a:p>
            <a:pPr algn="l"/>
            <a:r>
              <a:rPr lang="en-US" sz="3600" dirty="0">
                <a:latin typeface="Wingdings"/>
                <a:ea typeface="Wingdings"/>
                <a:cs typeface="Wingdings"/>
                <a:sym typeface="Wingdings"/>
              </a:rPr>
              <a:t></a:t>
            </a:r>
            <a:r>
              <a:rPr lang="en-US" sz="3600" dirty="0"/>
              <a:t> Event (inverse)</a:t>
            </a:r>
          </a:p>
        </p:txBody>
      </p:sp>
      <p:sp>
        <p:nvSpPr>
          <p:cNvPr id="15" name="TextBox 14"/>
          <p:cNvSpPr txBox="1"/>
          <p:nvPr/>
        </p:nvSpPr>
        <p:spPr>
          <a:xfrm>
            <a:off x="8106599" y="7653278"/>
            <a:ext cx="4314001" cy="2862322"/>
          </a:xfrm>
          <a:prstGeom prst="rect">
            <a:avLst/>
          </a:prstGeom>
          <a:noFill/>
        </p:spPr>
        <p:txBody>
          <a:bodyPr wrap="none" rtlCol="0">
            <a:spAutoFit/>
          </a:bodyPr>
          <a:lstStyle/>
          <a:p>
            <a:pPr marL="571500" indent="-571500" algn="l">
              <a:buFont typeface="Arial"/>
              <a:buChar char="•"/>
            </a:pPr>
            <a:r>
              <a:rPr lang="en-US" sz="3600" dirty="0"/>
              <a:t>Category (text)</a:t>
            </a:r>
          </a:p>
          <a:p>
            <a:pPr marL="571500" indent="-571500" algn="l">
              <a:buFont typeface="Arial"/>
              <a:buChar char="•"/>
            </a:pPr>
            <a:r>
              <a:rPr lang="en-US" sz="3600" dirty="0"/>
              <a:t>EventID (integer)</a:t>
            </a:r>
          </a:p>
          <a:p>
            <a:pPr marL="571500" indent="-571500" algn="l">
              <a:buFont typeface="Arial"/>
              <a:buChar char="•"/>
            </a:pPr>
            <a:r>
              <a:rPr lang="en-US" sz="3600" dirty="0"/>
              <a:t>UserDomain (text)</a:t>
            </a:r>
          </a:p>
          <a:p>
            <a:pPr marL="571500" indent="-571500" algn="l">
              <a:buFont typeface="Arial"/>
              <a:buChar char="•"/>
            </a:pPr>
            <a:r>
              <a:rPr lang="en-US" sz="3600" dirty="0"/>
              <a:t>UserSID (text)</a:t>
            </a:r>
          </a:p>
          <a:p>
            <a:pPr marL="571500" indent="-571500" algn="l">
              <a:buFont typeface="Arial"/>
              <a:buChar char="•"/>
            </a:pPr>
            <a:r>
              <a:rPr lang="en-US" sz="3600" dirty="0"/>
              <a:t>Params (link)</a:t>
            </a:r>
          </a:p>
        </p:txBody>
      </p:sp>
    </p:spTree>
    <p:extLst>
      <p:ext uri="{BB962C8B-B14F-4D97-AF65-F5344CB8AC3E}">
        <p14:creationId xmlns:p14="http://schemas.microsoft.com/office/powerpoint/2010/main" val="322000840"/>
      </p:ext>
    </p:extLst>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7" name="Rectangle 1"/>
          <p:cNvSpPr>
            <a:spLocks noGrp="1" noChangeArrowheads="1"/>
          </p:cNvSpPr>
          <p:nvPr>
            <p:ph type="title"/>
          </p:nvPr>
        </p:nvSpPr>
        <p:spPr/>
        <p:txBody>
          <a:bodyPr/>
          <a:lstStyle/>
          <a:p>
            <a:pPr eaLnBrk="1" hangingPunct="1">
              <a:defRPr/>
            </a:pPr>
            <a:r>
              <a:rPr lang="en-US" dirty="0" smtClean="0"/>
              <a:t>What is Doradus?</a:t>
            </a:r>
          </a:p>
        </p:txBody>
      </p:sp>
      <p:sp>
        <p:nvSpPr>
          <p:cNvPr id="9218" name="Rectangle 2"/>
          <p:cNvSpPr>
            <a:spLocks noGrp="1" noChangeArrowheads="1"/>
          </p:cNvSpPr>
          <p:nvPr>
            <p:ph idx="1"/>
          </p:nvPr>
        </p:nvSpPr>
        <p:spPr/>
        <p:txBody>
          <a:bodyPr/>
          <a:lstStyle/>
          <a:p>
            <a:pPr eaLnBrk="1" hangingPunct="1">
              <a:defRPr/>
            </a:pPr>
            <a:r>
              <a:rPr lang="en-US" dirty="0" smtClean="0"/>
              <a:t>Storage and query </a:t>
            </a:r>
            <a:r>
              <a:rPr lang="en-US" dirty="0" smtClean="0"/>
              <a:t>service</a:t>
            </a:r>
          </a:p>
          <a:p>
            <a:pPr eaLnBrk="1" hangingPunct="1">
              <a:defRPr/>
            </a:pPr>
            <a:r>
              <a:rPr lang="en-US" dirty="0" smtClean="0"/>
              <a:t>Leverages Cassandra NoSQL DB</a:t>
            </a:r>
          </a:p>
          <a:p>
            <a:pPr eaLnBrk="1" hangingPunct="1">
              <a:defRPr/>
            </a:pPr>
            <a:r>
              <a:rPr lang="en-US" dirty="0" smtClean="0"/>
              <a:t>Pure Java</a:t>
            </a:r>
          </a:p>
          <a:p>
            <a:pPr lvl="1" eaLnBrk="1" hangingPunct="1">
              <a:defRPr/>
            </a:pPr>
            <a:r>
              <a:rPr lang="en-US" dirty="0" smtClean="0"/>
              <a:t>Stateless</a:t>
            </a:r>
          </a:p>
          <a:p>
            <a:pPr lvl="1" eaLnBrk="1" hangingPunct="1">
              <a:defRPr/>
            </a:pPr>
            <a:r>
              <a:rPr lang="en-US" dirty="0" smtClean="0"/>
              <a:t>Embeddable or standalone</a:t>
            </a:r>
            <a:endParaRPr lang="en-US" dirty="0" smtClean="0"/>
          </a:p>
          <a:p>
            <a:pPr eaLnBrk="1" hangingPunct="1">
              <a:defRPr/>
            </a:pPr>
            <a:r>
              <a:rPr lang="en-US" dirty="0" smtClean="0"/>
              <a:t>Open source: </a:t>
            </a:r>
            <a:r>
              <a:rPr lang="en-US" dirty="0"/>
              <a:t>Apache </a:t>
            </a:r>
            <a:r>
              <a:rPr lang="en-US" dirty="0" smtClean="0"/>
              <a:t>2.0 License</a:t>
            </a:r>
            <a:endParaRPr lang="en-US" dirty="0" smtClean="0"/>
          </a:p>
        </p:txBody>
      </p:sp>
      <p:pic>
        <p:nvPicPr>
          <p:cNvPr id="47" name="Picture 46" descr="1024px-Grand_star-forming_region_R136_in_NGC_2070_(captured_by_the_Hubble_Space_Telescope).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5544800" y="2286000"/>
            <a:ext cx="8102603" cy="8276682"/>
          </a:xfrm>
          <a:prstGeom prst="rect">
            <a:avLst/>
          </a:prstGeom>
        </p:spPr>
      </p:pic>
      <p:sp>
        <p:nvSpPr>
          <p:cNvPr id="48" name="TextBox 47"/>
          <p:cNvSpPr txBox="1"/>
          <p:nvPr/>
        </p:nvSpPr>
        <p:spPr>
          <a:xfrm>
            <a:off x="16992600" y="10856893"/>
            <a:ext cx="5214488" cy="954107"/>
          </a:xfrm>
          <a:prstGeom prst="rect">
            <a:avLst/>
          </a:prstGeom>
          <a:noFill/>
        </p:spPr>
        <p:txBody>
          <a:bodyPr wrap="none" rtlCol="0">
            <a:spAutoFit/>
          </a:bodyPr>
          <a:lstStyle/>
          <a:p>
            <a:r>
              <a:rPr lang="en-US" sz="2800" dirty="0"/>
              <a:t>30 Doradus: The Tarantula Nebula </a:t>
            </a:r>
            <a:br>
              <a:rPr lang="en-US" sz="2800" dirty="0"/>
            </a:br>
            <a:r>
              <a:rPr lang="en-US" sz="2800" i="1" dirty="0"/>
              <a:t>Source: Hubble Space Telescope</a:t>
            </a:r>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Event Schema Load</a:t>
            </a:r>
          </a:p>
        </p:txBody>
      </p:sp>
      <p:sp>
        <p:nvSpPr>
          <p:cNvPr id="3" name="Content Placeholder 2"/>
          <p:cNvSpPr>
            <a:spLocks noGrp="1"/>
          </p:cNvSpPr>
          <p:nvPr>
            <p:ph idx="1"/>
          </p:nvPr>
        </p:nvSpPr>
        <p:spPr/>
        <p:txBody>
          <a:bodyPr/>
          <a:lstStyle/>
          <a:p>
            <a:r>
              <a:rPr lang="en-US" dirty="0"/>
              <a:t>Load stats:</a:t>
            </a:r>
          </a:p>
          <a:p>
            <a:pPr marL="876300" lvl="2" indent="0">
              <a:buNone/>
            </a:pPr>
            <a:r>
              <a:rPr lang="en-US" sz="3000" dirty="0">
                <a:latin typeface="Consolas"/>
                <a:cs typeface="Consolas"/>
              </a:rPr>
              <a:t>Total shards:      860</a:t>
            </a:r>
          </a:p>
          <a:p>
            <a:pPr marL="876300" lvl="2" indent="0">
              <a:buNone/>
            </a:pPr>
            <a:r>
              <a:rPr lang="en-US" sz="3000" dirty="0">
                <a:latin typeface="Consolas"/>
                <a:cs typeface="Consolas"/>
              </a:rPr>
              <a:t>Total events:      114,572,247</a:t>
            </a:r>
          </a:p>
          <a:p>
            <a:pPr marL="876300" lvl="2" indent="0">
              <a:buNone/>
            </a:pPr>
            <a:r>
              <a:rPr lang="en-US" sz="3000" dirty="0">
                <a:latin typeface="Consolas"/>
                <a:cs typeface="Consolas"/>
              </a:rPr>
              <a:t>Total ins strings: 879,529,753</a:t>
            </a:r>
          </a:p>
          <a:p>
            <a:pPr marL="876300" lvl="2" indent="0">
              <a:buNone/>
            </a:pPr>
            <a:r>
              <a:rPr lang="en-US" sz="3000" dirty="0">
                <a:latin typeface="Consolas"/>
                <a:cs typeface="Consolas"/>
              </a:rPr>
              <a:t>Total objects:     994,102,000</a:t>
            </a:r>
          </a:p>
          <a:p>
            <a:pPr marL="876300" lvl="2" indent="0">
              <a:buNone/>
            </a:pPr>
            <a:r>
              <a:rPr lang="en-US" sz="3000" dirty="0">
                <a:latin typeface="Consolas"/>
                <a:cs typeface="Consolas"/>
              </a:rPr>
              <a:t>Total load time:   2 hours, 2 minutes, 36 seconds (MacBook Air)</a:t>
            </a:r>
          </a:p>
          <a:p>
            <a:r>
              <a:rPr lang="en-US" dirty="0"/>
              <a:t>Space usage:</a:t>
            </a:r>
          </a:p>
          <a:p>
            <a:pPr marL="876300" lvl="2" indent="0">
              <a:buNone/>
            </a:pPr>
            <a:r>
              <a:rPr lang="en-US" sz="3000" dirty="0">
                <a:latin typeface="Consolas"/>
                <a:cs typeface="Consolas"/>
              </a:rPr>
              <a:t>:nodetool -h localhost status</a:t>
            </a:r>
          </a:p>
          <a:p>
            <a:pPr marL="876300" lvl="2" indent="0">
              <a:buNone/>
            </a:pPr>
            <a:r>
              <a:rPr lang="en-US" sz="3000" dirty="0">
                <a:latin typeface="Consolas"/>
                <a:cs typeface="Consolas"/>
              </a:rPr>
              <a:t>Datacenter: datacenter1</a:t>
            </a:r>
          </a:p>
          <a:p>
            <a:pPr marL="876300" lvl="2" indent="0">
              <a:buNone/>
            </a:pPr>
            <a:r>
              <a:rPr lang="en-US" sz="3000" dirty="0">
                <a:latin typeface="Consolas"/>
                <a:cs typeface="Consolas"/>
              </a:rPr>
              <a:t>=======================</a:t>
            </a:r>
          </a:p>
          <a:p>
            <a:pPr marL="876300" lvl="2" indent="0">
              <a:buNone/>
            </a:pPr>
            <a:r>
              <a:rPr lang="en-US" sz="3000" dirty="0">
                <a:latin typeface="Consolas"/>
                <a:cs typeface="Consolas"/>
              </a:rPr>
              <a:t>Status=Up/Down</a:t>
            </a:r>
          </a:p>
          <a:p>
            <a:pPr marL="876300" lvl="2" indent="0">
              <a:buNone/>
            </a:pPr>
            <a:r>
              <a:rPr lang="en-US" sz="3000" dirty="0">
                <a:latin typeface="Consolas"/>
                <a:cs typeface="Consolas"/>
              </a:rPr>
              <a:t>|/ State=Normal/Leaving/Joining/Moving</a:t>
            </a:r>
          </a:p>
          <a:p>
            <a:pPr marL="876300" lvl="2" indent="0">
              <a:buNone/>
            </a:pPr>
            <a:r>
              <a:rPr lang="en-US" sz="3000" dirty="0">
                <a:latin typeface="Consolas"/>
                <a:cs typeface="Consolas"/>
              </a:rPr>
              <a:t>--  Address    Load     Owns    Host ID                               Token                 Rack</a:t>
            </a:r>
          </a:p>
          <a:p>
            <a:pPr marL="876300" lvl="2" indent="0">
              <a:buNone/>
            </a:pPr>
            <a:r>
              <a:rPr lang="de-DE" sz="3000" dirty="0">
                <a:latin typeface="Consolas"/>
                <a:cs typeface="Consolas"/>
              </a:rPr>
              <a:t>UN  127.0.0.1  </a:t>
            </a:r>
            <a:r>
              <a:rPr lang="de-DE" sz="3000" dirty="0">
                <a:solidFill>
                  <a:srgbClr val="FF0000"/>
                </a:solidFill>
                <a:latin typeface="Consolas"/>
                <a:cs typeface="Consolas"/>
              </a:rPr>
              <a:t>1.96 GB</a:t>
            </a:r>
            <a:r>
              <a:rPr lang="de-DE" sz="3000" dirty="0">
                <a:latin typeface="Consolas"/>
                <a:cs typeface="Consolas"/>
              </a:rPr>
              <a:t>  100.0%  860887ef-2027-431a-a425-c67a9445d0e6  -9176223118562734495  rack1</a:t>
            </a:r>
            <a:endParaRPr lang="en-US" sz="3000" dirty="0">
              <a:latin typeface="Consolas"/>
              <a:cs typeface="Consolas"/>
            </a:endParaRPr>
          </a:p>
        </p:txBody>
      </p:sp>
    </p:spTree>
    <p:extLst>
      <p:ext uri="{BB962C8B-B14F-4D97-AF65-F5344CB8AC3E}">
        <p14:creationId xmlns:p14="http://schemas.microsoft.com/office/powerpoint/2010/main" val="2167888401"/>
      </p:ext>
    </p:extLst>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Demo</a:t>
            </a:r>
            <a:endParaRPr lang="en-US" dirty="0"/>
          </a:p>
        </p:txBody>
      </p:sp>
      <p:sp>
        <p:nvSpPr>
          <p:cNvPr id="3" name="Content Placeholder 2"/>
          <p:cNvSpPr>
            <a:spLocks noGrp="1"/>
          </p:cNvSpPr>
          <p:nvPr>
            <p:ph idx="1"/>
          </p:nvPr>
        </p:nvSpPr>
        <p:spPr/>
        <p:txBody>
          <a:bodyPr/>
          <a:lstStyle/>
          <a:p>
            <a:r>
              <a:rPr lang="en-US" dirty="0" smtClean="0"/>
              <a:t>1) Count all Events in all shards</a:t>
            </a:r>
          </a:p>
          <a:p>
            <a:pPr lvl="1"/>
            <a:r>
              <a:rPr lang="en-US" dirty="0" smtClean="0"/>
              <a:t>860 shards =&gt; 115M events</a:t>
            </a:r>
          </a:p>
          <a:p>
            <a:r>
              <a:rPr lang="en-US" dirty="0" smtClean="0"/>
              <a:t>2) Find the top 5 hours-of-the-day when certain privileged events fail:</a:t>
            </a:r>
          </a:p>
          <a:p>
            <a:pPr lvl="1"/>
            <a:r>
              <a:rPr lang="en-US" dirty="0" smtClean="0"/>
              <a:t>Event IDs are any of 577, 681, 529</a:t>
            </a:r>
          </a:p>
          <a:p>
            <a:pPr lvl="1"/>
            <a:r>
              <a:rPr lang="en-US" dirty="0" smtClean="0"/>
              <a:t>Event type is ‘Failure Audit’</a:t>
            </a:r>
          </a:p>
          <a:p>
            <a:pPr lvl="1"/>
            <a:r>
              <a:rPr lang="en-US" dirty="0" smtClean="0"/>
              <a:t>Insertion string 8 is (</a:t>
            </a:r>
            <a:r>
              <a:rPr lang="en-US" dirty="0"/>
              <a:t>0x0,0x3E7</a:t>
            </a:r>
            <a:r>
              <a:rPr lang="en-US" dirty="0" smtClean="0"/>
              <a:t>)</a:t>
            </a:r>
          </a:p>
          <a:p>
            <a:pPr lvl="1"/>
            <a:r>
              <a:rPr lang="en-US" dirty="0" smtClean="0"/>
              <a:t>Event occurred in first half of 2005 (181 shards)</a:t>
            </a:r>
            <a:endParaRPr lang="en-US" dirty="0"/>
          </a:p>
        </p:txBody>
      </p:sp>
    </p:spTree>
    <p:extLst>
      <p:ext uri="{BB962C8B-B14F-4D97-AF65-F5344CB8AC3E}">
        <p14:creationId xmlns:p14="http://schemas.microsoft.com/office/powerpoint/2010/main" val="412833288"/>
      </p:ext>
    </p:extLst>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Doradus OLAP Summary</a:t>
            </a:r>
          </a:p>
        </p:txBody>
      </p:sp>
      <p:sp>
        <p:nvSpPr>
          <p:cNvPr id="3" name="Content Placeholder 2"/>
          <p:cNvSpPr>
            <a:spLocks noGrp="1"/>
          </p:cNvSpPr>
          <p:nvPr>
            <p:ph idx="1"/>
          </p:nvPr>
        </p:nvSpPr>
        <p:spPr/>
        <p:txBody>
          <a:bodyPr/>
          <a:lstStyle/>
          <a:p>
            <a:r>
              <a:rPr lang="en-US" dirty="0" smtClean="0"/>
              <a:t>Advantages:</a:t>
            </a:r>
            <a:endParaRPr lang="en-US" dirty="0"/>
          </a:p>
          <a:p>
            <a:pPr lvl="1">
              <a:buFont typeface="Wingdings" charset="2"/>
              <a:buChar char="ü"/>
            </a:pPr>
            <a:r>
              <a:rPr lang="en-US" dirty="0" smtClean="0"/>
              <a:t>Simple REST API</a:t>
            </a:r>
            <a:endParaRPr lang="en-US" dirty="0"/>
          </a:p>
          <a:p>
            <a:pPr lvl="1">
              <a:buFont typeface="Wingdings" charset="2"/>
              <a:buChar char="ü"/>
            </a:pPr>
            <a:r>
              <a:rPr lang="en-US" dirty="0" smtClean="0"/>
              <a:t>All fields are searchable without indexes</a:t>
            </a:r>
          </a:p>
          <a:p>
            <a:pPr lvl="1">
              <a:buFont typeface="Wingdings" charset="2"/>
              <a:buChar char="ü"/>
            </a:pPr>
            <a:r>
              <a:rPr lang="en-US" dirty="0" smtClean="0"/>
              <a:t>Ad-hoc statistical searches</a:t>
            </a:r>
          </a:p>
          <a:p>
            <a:pPr lvl="1">
              <a:buFont typeface="Wingdings" charset="2"/>
              <a:buChar char="ü"/>
            </a:pPr>
            <a:r>
              <a:rPr lang="en-US" dirty="0" smtClean="0"/>
              <a:t>Support for graph-based queries </a:t>
            </a:r>
            <a:endParaRPr lang="en-US" dirty="0"/>
          </a:p>
          <a:p>
            <a:pPr lvl="1">
              <a:buFont typeface="Wingdings" charset="2"/>
              <a:buChar char="ü"/>
            </a:pPr>
            <a:r>
              <a:rPr lang="en-US" dirty="0" smtClean="0"/>
              <a:t>Near real time data warehousing</a:t>
            </a:r>
          </a:p>
          <a:p>
            <a:pPr lvl="1">
              <a:buFont typeface="Wingdings" charset="2"/>
              <a:buChar char="ü"/>
            </a:pPr>
            <a:r>
              <a:rPr lang="en-US" dirty="0" smtClean="0"/>
              <a:t>Dense storage = less hardware</a:t>
            </a:r>
          </a:p>
          <a:p>
            <a:pPr lvl="1">
              <a:buFont typeface="Wingdings" charset="2"/>
              <a:buChar char="ü"/>
            </a:pPr>
            <a:r>
              <a:rPr lang="en-US" dirty="0" smtClean="0"/>
              <a:t>Horizontally scalable when needed</a:t>
            </a:r>
          </a:p>
        </p:txBody>
      </p:sp>
    </p:spTree>
    <p:extLst>
      <p:ext uri="{BB962C8B-B14F-4D97-AF65-F5344CB8AC3E}">
        <p14:creationId xmlns:p14="http://schemas.microsoft.com/office/powerpoint/2010/main" val="480189756"/>
      </p:ext>
    </p:extLst>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Doradus OLAP Summary</a:t>
            </a:r>
          </a:p>
        </p:txBody>
      </p:sp>
      <p:sp>
        <p:nvSpPr>
          <p:cNvPr id="3" name="Content Placeholder 2"/>
          <p:cNvSpPr>
            <a:spLocks noGrp="1"/>
          </p:cNvSpPr>
          <p:nvPr>
            <p:ph idx="1"/>
          </p:nvPr>
        </p:nvSpPr>
        <p:spPr/>
        <p:txBody>
          <a:bodyPr/>
          <a:lstStyle/>
          <a:p>
            <a:r>
              <a:rPr lang="en-US" dirty="0"/>
              <a:t>Good for applications where data:</a:t>
            </a:r>
          </a:p>
          <a:p>
            <a:pPr lvl="1">
              <a:buFont typeface="Wingdings" charset="2"/>
              <a:buChar char="ü"/>
            </a:pPr>
            <a:r>
              <a:rPr lang="en-US" dirty="0"/>
              <a:t>Is continuous/streaming</a:t>
            </a:r>
          </a:p>
          <a:p>
            <a:pPr lvl="1">
              <a:buFont typeface="Wingdings" charset="2"/>
              <a:buChar char="ü"/>
            </a:pPr>
            <a:r>
              <a:rPr lang="en-US" dirty="0"/>
              <a:t>Is structured to semi-structured</a:t>
            </a:r>
          </a:p>
          <a:p>
            <a:pPr lvl="1">
              <a:buFont typeface="Wingdings" charset="2"/>
              <a:buChar char="ü"/>
            </a:pPr>
            <a:r>
              <a:rPr lang="en-US" dirty="0"/>
              <a:t>Can be loaded in batches</a:t>
            </a:r>
          </a:p>
          <a:p>
            <a:pPr lvl="1">
              <a:buFont typeface="Wingdings" charset="2"/>
              <a:buChar char="ü"/>
            </a:pPr>
            <a:r>
              <a:rPr lang="en-US" dirty="0"/>
              <a:t>Is partitionable, especially by time</a:t>
            </a:r>
          </a:p>
          <a:p>
            <a:pPr lvl="1">
              <a:buFont typeface="Wingdings" charset="2"/>
              <a:buChar char="ü"/>
            </a:pPr>
            <a:r>
              <a:rPr lang="en-US" dirty="0"/>
              <a:t>Is </a:t>
            </a:r>
            <a:r>
              <a:rPr lang="en-US" dirty="0" smtClean="0"/>
              <a:t>typically </a:t>
            </a:r>
            <a:r>
              <a:rPr lang="en-US" dirty="0"/>
              <a:t>queried in a subset of shards</a:t>
            </a:r>
          </a:p>
          <a:p>
            <a:pPr lvl="1">
              <a:buFont typeface="Wingdings" charset="2"/>
              <a:buChar char="ü"/>
            </a:pPr>
            <a:r>
              <a:rPr lang="en-US" dirty="0" smtClean="0"/>
              <a:t>Emphasizes statistical queries</a:t>
            </a:r>
            <a:endParaRPr lang="en-US" dirty="0"/>
          </a:p>
        </p:txBody>
      </p:sp>
    </p:spTree>
    <p:extLst>
      <p:ext uri="{BB962C8B-B14F-4D97-AF65-F5344CB8AC3E}">
        <p14:creationId xmlns:p14="http://schemas.microsoft.com/office/powerpoint/2010/main" val="1480106339"/>
      </p:ext>
    </p:extLst>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Thank You!</a:t>
            </a:r>
          </a:p>
        </p:txBody>
      </p:sp>
      <p:sp>
        <p:nvSpPr>
          <p:cNvPr id="3" name="Content Placeholder 2"/>
          <p:cNvSpPr>
            <a:spLocks noGrp="1"/>
          </p:cNvSpPr>
          <p:nvPr>
            <p:ph idx="1"/>
          </p:nvPr>
        </p:nvSpPr>
        <p:spPr/>
        <p:txBody>
          <a:bodyPr/>
          <a:lstStyle/>
          <a:p>
            <a:r>
              <a:rPr lang="en-US" dirty="0"/>
              <a:t>Where to find Doradus</a:t>
            </a:r>
          </a:p>
          <a:p>
            <a:pPr lvl="1"/>
            <a:r>
              <a:rPr lang="en-US" dirty="0"/>
              <a:t>Source: github.com/dell-oss/Doradus</a:t>
            </a:r>
          </a:p>
          <a:p>
            <a:pPr lvl="1"/>
            <a:r>
              <a:rPr lang="en-US" dirty="0"/>
              <a:t>Downloads: search.maven.org</a:t>
            </a:r>
          </a:p>
          <a:p>
            <a:r>
              <a:rPr lang="en-US" dirty="0"/>
              <a:t>Contact me</a:t>
            </a:r>
          </a:p>
          <a:p>
            <a:pPr lvl="1"/>
            <a:r>
              <a:rPr lang="en-US" dirty="0"/>
              <a:t>Randy.Guck@software.dell.com</a:t>
            </a:r>
          </a:p>
          <a:p>
            <a:pPr lvl="1"/>
            <a:r>
              <a:rPr lang="en-US" dirty="0"/>
              <a:t>@</a:t>
            </a:r>
            <a:r>
              <a:rPr lang="en-US" dirty="0" err="1" smtClean="0"/>
              <a:t>randyguck</a:t>
            </a:r>
            <a:endParaRPr lang="en-US" dirty="0"/>
          </a:p>
        </p:txBody>
      </p:sp>
      <p:pic>
        <p:nvPicPr>
          <p:cNvPr id="4" name="Picture 3" descr="Doradus_r136_cluster.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2319000" y="3124200"/>
            <a:ext cx="11785600" cy="8839200"/>
          </a:xfrm>
          <a:prstGeom prst="rect">
            <a:avLst/>
          </a:prstGeom>
        </p:spPr>
      </p:pic>
    </p:spTree>
    <p:extLst>
      <p:ext uri="{BB962C8B-B14F-4D97-AF65-F5344CB8AC3E}">
        <p14:creationId xmlns:p14="http://schemas.microsoft.com/office/powerpoint/2010/main" val="14117257"/>
      </p:ext>
    </p:extLst>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Why Use Doradus?</a:t>
            </a:r>
            <a:endParaRPr lang="en-US" dirty="0"/>
          </a:p>
        </p:txBody>
      </p:sp>
      <p:sp>
        <p:nvSpPr>
          <p:cNvPr id="3" name="Content Placeholder 2"/>
          <p:cNvSpPr>
            <a:spLocks noGrp="1"/>
          </p:cNvSpPr>
          <p:nvPr>
            <p:ph idx="1"/>
          </p:nvPr>
        </p:nvSpPr>
        <p:spPr/>
        <p:txBody>
          <a:bodyPr/>
          <a:lstStyle/>
          <a:p>
            <a:r>
              <a:rPr lang="en-US" dirty="0" smtClean="0"/>
              <a:t>Easy to use: no client driver</a:t>
            </a:r>
          </a:p>
          <a:p>
            <a:r>
              <a:rPr lang="en-US" dirty="0" smtClean="0"/>
              <a:t>Spider storage manager</a:t>
            </a:r>
          </a:p>
          <a:p>
            <a:pPr lvl="1"/>
            <a:r>
              <a:rPr lang="en-US" dirty="0" smtClean="0"/>
              <a:t>Good for unstructured data</a:t>
            </a:r>
          </a:p>
          <a:p>
            <a:r>
              <a:rPr lang="en-US" b="1" dirty="0" smtClean="0"/>
              <a:t>OLAP storage manager</a:t>
            </a:r>
          </a:p>
          <a:p>
            <a:pPr lvl="1"/>
            <a:r>
              <a:rPr lang="en-US" dirty="0" smtClean="0"/>
              <a:t>Near real time data warehousing</a:t>
            </a:r>
          </a:p>
          <a:p>
            <a:r>
              <a:rPr lang="en-US" dirty="0" smtClean="0"/>
              <a:t>Compared to Cassandra alone:</a:t>
            </a:r>
          </a:p>
          <a:p>
            <a:pPr lvl="1"/>
            <a:r>
              <a:rPr lang="en-US" dirty="0" smtClean="0"/>
              <a:t>Data model, searching, analytics</a:t>
            </a:r>
          </a:p>
          <a:p>
            <a:r>
              <a:rPr lang="en-US" dirty="0" smtClean="0"/>
              <a:t>Compared to Hadoop:</a:t>
            </a:r>
          </a:p>
          <a:p>
            <a:pPr lvl="1"/>
            <a:r>
              <a:rPr lang="en-US" dirty="0" smtClean="0"/>
              <a:t>Fast data loads and queries</a:t>
            </a:r>
          </a:p>
          <a:p>
            <a:pPr lvl="1"/>
            <a:r>
              <a:rPr lang="en-US" dirty="0" smtClean="0"/>
              <a:t>Dense storage: less hardware</a:t>
            </a:r>
          </a:p>
          <a:p>
            <a:pPr lvl="1"/>
            <a:endParaRPr lang="en-US" dirty="0"/>
          </a:p>
        </p:txBody>
      </p:sp>
      <p:sp>
        <p:nvSpPr>
          <p:cNvPr id="4" name="Rounded Rectangle 3"/>
          <p:cNvSpPr/>
          <p:nvPr/>
        </p:nvSpPr>
        <p:spPr bwMode="auto">
          <a:xfrm>
            <a:off x="17830800" y="8055708"/>
            <a:ext cx="3200400" cy="1371600"/>
          </a:xfrm>
          <a:prstGeom prst="roundRect">
            <a:avLst/>
          </a:prstGeom>
          <a:solidFill>
            <a:srgbClr val="FFCC66"/>
          </a:solidFill>
          <a:ln w="25400" cap="flat" cmpd="sng" algn="ctr">
            <a:solidFill>
              <a:srgbClr val="000000"/>
            </a:solidFill>
            <a:prstDash val="solid"/>
            <a:round/>
            <a:headEnd type="none" w="med" len="med"/>
            <a:tailEnd type="none" w="med" len="med"/>
          </a:ln>
          <a:effectLst/>
          <a:extLst/>
        </p:spPr>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sz="3600" b="0" i="0" u="none" strike="noStrike" cap="none" normalizeH="0" baseline="0" dirty="0">
                <a:ln>
                  <a:noFill/>
                </a:ln>
                <a:solidFill>
                  <a:srgbClr val="000000"/>
                </a:solidFill>
                <a:effectLst/>
                <a:latin typeface="Gill Sans" charset="0"/>
                <a:ea typeface="ヒラギノ角ゴ ProN W3" charset="0"/>
                <a:cs typeface="ヒラギノ角ゴ ProN W3" charset="0"/>
                <a:sym typeface="Gill Sans" charset="0"/>
              </a:rPr>
              <a:t>Cassandra</a:t>
            </a:r>
          </a:p>
        </p:txBody>
      </p:sp>
      <p:grpSp>
        <p:nvGrpSpPr>
          <p:cNvPr id="5" name="Group 4"/>
          <p:cNvGrpSpPr/>
          <p:nvPr/>
        </p:nvGrpSpPr>
        <p:grpSpPr>
          <a:xfrm>
            <a:off x="17830800" y="10363200"/>
            <a:ext cx="3200400" cy="1371600"/>
            <a:chOff x="9982200" y="10439400"/>
            <a:chExt cx="2895600" cy="1219200"/>
          </a:xfrm>
          <a:solidFill>
            <a:srgbClr val="CECEEF"/>
          </a:solidFill>
        </p:grpSpPr>
        <p:sp>
          <p:nvSpPr>
            <p:cNvPr id="6" name="Parallelogram 5"/>
            <p:cNvSpPr/>
            <p:nvPr/>
          </p:nvSpPr>
          <p:spPr bwMode="auto">
            <a:xfrm>
              <a:off x="10134600" y="10744200"/>
              <a:ext cx="2743200" cy="914400"/>
            </a:xfrm>
            <a:prstGeom prst="parallelogram">
              <a:avLst/>
            </a:prstGeom>
            <a:grp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11200" b="0" i="0" u="none" strike="noStrike" cap="none" normalizeH="0" baseline="0" dirty="0">
                <a:ln>
                  <a:noFill/>
                </a:ln>
                <a:solidFill>
                  <a:srgbClr val="000000"/>
                </a:solidFill>
                <a:effectLst/>
                <a:latin typeface="Gill Sans" charset="0"/>
                <a:ea typeface="ヒラギノ角ゴ ProN W3" charset="0"/>
                <a:cs typeface="ヒラギノ角ゴ ProN W3" charset="0"/>
                <a:sym typeface="Gill Sans" charset="0"/>
              </a:endParaRPr>
            </a:p>
          </p:txBody>
        </p:sp>
        <p:sp>
          <p:nvSpPr>
            <p:cNvPr id="7" name="Parallelogram 6"/>
            <p:cNvSpPr/>
            <p:nvPr/>
          </p:nvSpPr>
          <p:spPr bwMode="auto">
            <a:xfrm>
              <a:off x="10058400" y="10591800"/>
              <a:ext cx="2743200" cy="914400"/>
            </a:xfrm>
            <a:prstGeom prst="parallelogram">
              <a:avLst/>
            </a:prstGeom>
            <a:grp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11200" b="0" i="0" u="none" strike="noStrike" cap="none" normalizeH="0" baseline="0" dirty="0">
                <a:ln>
                  <a:noFill/>
                </a:ln>
                <a:solidFill>
                  <a:srgbClr val="000000"/>
                </a:solidFill>
                <a:effectLst/>
                <a:latin typeface="Gill Sans" charset="0"/>
                <a:ea typeface="ヒラギノ角ゴ ProN W3" charset="0"/>
                <a:cs typeface="ヒラギノ角ゴ ProN W3" charset="0"/>
                <a:sym typeface="Gill Sans" charset="0"/>
              </a:endParaRPr>
            </a:p>
          </p:txBody>
        </p:sp>
        <p:sp>
          <p:nvSpPr>
            <p:cNvPr id="8" name="Parallelogram 7"/>
            <p:cNvSpPr/>
            <p:nvPr/>
          </p:nvSpPr>
          <p:spPr bwMode="auto">
            <a:xfrm>
              <a:off x="9982200" y="10439400"/>
              <a:ext cx="2743200" cy="914400"/>
            </a:xfrm>
            <a:prstGeom prst="parallelogram">
              <a:avLst/>
            </a:prstGeom>
            <a:grp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sz="3200" b="0" i="0" u="none" strike="noStrike" cap="none" normalizeH="0" baseline="0" dirty="0" smtClean="0">
                  <a:ln>
                    <a:noFill/>
                  </a:ln>
                  <a:solidFill>
                    <a:srgbClr val="000000"/>
                  </a:solidFill>
                  <a:effectLst/>
                  <a:latin typeface="Gill Sans" charset="0"/>
                  <a:ea typeface="ヒラギノ角ゴ ProN W3" charset="0"/>
                  <a:cs typeface="ヒラギノ角ゴ ProN W3" charset="0"/>
                  <a:sym typeface="Gill Sans" charset="0"/>
                </a:rPr>
                <a:t>Data</a:t>
              </a:r>
              <a:endParaRPr kumimoji="0" lang="en-US" sz="3200" b="0" i="0" u="none" strike="noStrike" cap="none" normalizeH="0" baseline="0" dirty="0">
                <a:ln>
                  <a:noFill/>
                </a:ln>
                <a:solidFill>
                  <a:srgbClr val="000000"/>
                </a:solidFill>
                <a:effectLst/>
                <a:latin typeface="Gill Sans" charset="0"/>
                <a:ea typeface="ヒラギノ角ゴ ProN W3" charset="0"/>
                <a:cs typeface="ヒラギノ角ゴ ProN W3" charset="0"/>
                <a:sym typeface="Gill Sans" charset="0"/>
              </a:endParaRPr>
            </a:p>
          </p:txBody>
        </p:sp>
      </p:grpSp>
      <p:cxnSp>
        <p:nvCxnSpPr>
          <p:cNvPr id="9" name="Straight Arrow Connector 8"/>
          <p:cNvCxnSpPr>
            <a:stCxn id="11" idx="2"/>
            <a:endCxn id="13" idx="0"/>
          </p:cNvCxnSpPr>
          <p:nvPr/>
        </p:nvCxnSpPr>
        <p:spPr bwMode="auto">
          <a:xfrm>
            <a:off x="19431000" y="4038600"/>
            <a:ext cx="0" cy="914400"/>
          </a:xfrm>
          <a:prstGeom prst="straightConnector1">
            <a:avLst/>
          </a:prstGeom>
          <a:solidFill>
            <a:srgbClr val="BBE0E3"/>
          </a:solidFill>
          <a:ln w="38100" cap="flat" cmpd="sng" algn="ctr">
            <a:solidFill>
              <a:srgbClr val="000000"/>
            </a:solidFill>
            <a:prstDash val="solid"/>
            <a:round/>
            <a:headEnd type="triangle" w="lg" len="med"/>
            <a:tailEnd type="triangle" w="lg"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cxnSp>
        <p:nvCxnSpPr>
          <p:cNvPr id="10" name="Straight Arrow Connector 9"/>
          <p:cNvCxnSpPr>
            <a:stCxn id="13" idx="2"/>
            <a:endCxn id="4" idx="0"/>
          </p:cNvCxnSpPr>
          <p:nvPr/>
        </p:nvCxnSpPr>
        <p:spPr bwMode="auto">
          <a:xfrm>
            <a:off x="19431000" y="7141308"/>
            <a:ext cx="0" cy="914400"/>
          </a:xfrm>
          <a:prstGeom prst="straightConnector1">
            <a:avLst/>
          </a:prstGeom>
          <a:solidFill>
            <a:srgbClr val="BBE0E3"/>
          </a:solidFill>
          <a:ln w="38100" cap="flat" cmpd="sng" algn="ctr">
            <a:solidFill>
              <a:srgbClr val="000000"/>
            </a:solidFill>
            <a:prstDash val="solid"/>
            <a:round/>
            <a:headEnd type="triangle" w="lg" len="med"/>
            <a:tailEnd type="triangle" w="lg"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sp>
        <p:nvSpPr>
          <p:cNvPr id="11" name="Rounded Rectangle 10"/>
          <p:cNvSpPr/>
          <p:nvPr/>
        </p:nvSpPr>
        <p:spPr bwMode="auto">
          <a:xfrm>
            <a:off x="17830800" y="2667000"/>
            <a:ext cx="3200400" cy="1371600"/>
          </a:xfrm>
          <a:prstGeom prst="roundRect">
            <a:avLst/>
          </a:prstGeom>
          <a:solidFill>
            <a:srgbClr val="BBE0E3"/>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vert="horz" wrap="square" lIns="0" tIns="45720" rIns="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sz="3600" b="0" i="0" u="none" strike="noStrike" cap="none" normalizeH="0" baseline="0" dirty="0">
                <a:ln>
                  <a:noFill/>
                </a:ln>
                <a:solidFill>
                  <a:srgbClr val="000000"/>
                </a:solidFill>
                <a:effectLst/>
                <a:latin typeface="Gill Sans" charset="0"/>
                <a:ea typeface="ヒラギノ角ゴ ProN W3" charset="0"/>
                <a:cs typeface="ヒラギノ角ゴ ProN W3" charset="0"/>
                <a:sym typeface="Gill Sans" charset="0"/>
              </a:rPr>
              <a:t>Applications</a:t>
            </a:r>
          </a:p>
        </p:txBody>
      </p:sp>
      <p:cxnSp>
        <p:nvCxnSpPr>
          <p:cNvPr id="12" name="Straight Arrow Connector 11"/>
          <p:cNvCxnSpPr>
            <a:stCxn id="4" idx="2"/>
          </p:cNvCxnSpPr>
          <p:nvPr/>
        </p:nvCxnSpPr>
        <p:spPr bwMode="auto">
          <a:xfrm>
            <a:off x="19431000" y="9427308"/>
            <a:ext cx="0" cy="914400"/>
          </a:xfrm>
          <a:prstGeom prst="straightConnector1">
            <a:avLst/>
          </a:prstGeom>
          <a:solidFill>
            <a:srgbClr val="BBE0E3"/>
          </a:solidFill>
          <a:ln w="38100" cap="flat" cmpd="sng" algn="ctr">
            <a:solidFill>
              <a:srgbClr val="000000"/>
            </a:solidFill>
            <a:prstDash val="solid"/>
            <a:round/>
            <a:headEnd type="triangle" w="lg" len="med"/>
            <a:tailEnd type="triangle" w="lg"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sp>
        <p:nvSpPr>
          <p:cNvPr id="13" name="Rounded Rectangle 12"/>
          <p:cNvSpPr/>
          <p:nvPr/>
        </p:nvSpPr>
        <p:spPr bwMode="auto">
          <a:xfrm>
            <a:off x="17145000" y="4953000"/>
            <a:ext cx="4572000" cy="2188308"/>
          </a:xfrm>
          <a:prstGeom prst="roundRect">
            <a:avLst/>
          </a:prstGeom>
          <a:solidFill>
            <a:schemeClr val="accent5">
              <a:lumMod val="75000"/>
            </a:schemeClr>
          </a:solidFill>
          <a:ln w="25400" cap="flat" cmpd="sng" algn="ctr">
            <a:solidFill>
              <a:srgbClr val="000000"/>
            </a:solidFill>
            <a:prstDash val="solid"/>
            <a:round/>
            <a:headEnd type="none" w="med" len="med"/>
            <a:tailEnd type="none" w="med" len="med"/>
          </a:ln>
          <a:effectLst/>
          <a:extLst/>
        </p:spPr>
        <p:txBody>
          <a:bodyPr vert="horz" wrap="square" lIns="0" tIns="45720" rIns="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3600" b="0" i="0" u="none" strike="noStrike" cap="none" normalizeH="0" baseline="0" dirty="0">
              <a:ln>
                <a:noFill/>
              </a:ln>
              <a:solidFill>
                <a:srgbClr val="000000"/>
              </a:solidFill>
              <a:effectLst/>
              <a:latin typeface="Gill Sans" charset="0"/>
              <a:ea typeface="ヒラギノ角ゴ ProN W3" charset="0"/>
              <a:cs typeface="ヒラギノ角ゴ ProN W3" charset="0"/>
              <a:sym typeface="Gill Sans" charset="0"/>
            </a:endParaRPr>
          </a:p>
        </p:txBody>
      </p:sp>
      <p:sp>
        <p:nvSpPr>
          <p:cNvPr id="14" name="TextBox 13"/>
          <p:cNvSpPr txBox="1"/>
          <p:nvPr/>
        </p:nvSpPr>
        <p:spPr>
          <a:xfrm>
            <a:off x="17353223" y="4154269"/>
            <a:ext cx="1925377" cy="646331"/>
          </a:xfrm>
          <a:prstGeom prst="rect">
            <a:avLst/>
          </a:prstGeom>
          <a:noFill/>
        </p:spPr>
        <p:txBody>
          <a:bodyPr wrap="none" rtlCol="0">
            <a:spAutoFit/>
          </a:bodyPr>
          <a:lstStyle/>
          <a:p>
            <a:r>
              <a:rPr lang="en-US" sz="3600" dirty="0"/>
              <a:t>REST API</a:t>
            </a:r>
          </a:p>
        </p:txBody>
      </p:sp>
      <p:sp>
        <p:nvSpPr>
          <p:cNvPr id="15" name="Rounded Rectangle 14"/>
          <p:cNvSpPr/>
          <p:nvPr/>
        </p:nvSpPr>
        <p:spPr bwMode="auto">
          <a:xfrm>
            <a:off x="17373600" y="5867400"/>
            <a:ext cx="1828800" cy="914400"/>
          </a:xfrm>
          <a:prstGeom prst="roundRect">
            <a:avLst/>
          </a:prstGeom>
          <a:solidFill>
            <a:schemeClr val="accent5"/>
          </a:solidFill>
          <a:ln w="25400" cap="flat" cmpd="sng" algn="ctr">
            <a:solidFill>
              <a:srgbClr val="000000"/>
            </a:solidFill>
            <a:prstDash val="solid"/>
            <a:round/>
            <a:headEnd type="none" w="med" len="med"/>
            <a:tailEnd type="none" w="med" len="med"/>
          </a:ln>
          <a:effectLst/>
          <a:extLst/>
        </p:spPr>
        <p:txBody>
          <a:bodyPr vert="horz" wrap="square" lIns="91440" tIns="45720" rIns="91440" bIns="45720" numCol="1" rtlCol="0" anchor="ctr" anchorCtr="0" compatLnSpc="1">
            <a:prstTxWarp prst="textNoShape">
              <a:avLst/>
            </a:prstTxWarp>
          </a:bodyPr>
          <a:lstStyle/>
          <a:p>
            <a:r>
              <a:rPr lang="en-US" sz="4000" dirty="0">
                <a:solidFill>
                  <a:schemeClr val="tx1"/>
                </a:solidFill>
                <a:effectLst/>
              </a:rPr>
              <a:t>OLAP</a:t>
            </a:r>
            <a:endParaRPr lang="en-US" sz="4000" dirty="0">
              <a:solidFill>
                <a:schemeClr val="tx1"/>
              </a:solidFill>
              <a:effectLst/>
            </a:endParaRPr>
          </a:p>
        </p:txBody>
      </p:sp>
      <p:sp>
        <p:nvSpPr>
          <p:cNvPr id="16" name="Rounded Rectangle 15"/>
          <p:cNvSpPr/>
          <p:nvPr/>
        </p:nvSpPr>
        <p:spPr bwMode="auto">
          <a:xfrm>
            <a:off x="19659600" y="5867400"/>
            <a:ext cx="1828800" cy="914400"/>
          </a:xfrm>
          <a:prstGeom prst="roundRect">
            <a:avLst/>
          </a:prstGeom>
          <a:solidFill>
            <a:schemeClr val="accent5"/>
          </a:solidFill>
          <a:ln w="25400" cap="flat" cmpd="sng" algn="ctr">
            <a:solidFill>
              <a:srgbClr val="000000"/>
            </a:solidFill>
            <a:prstDash val="solid"/>
            <a:round/>
            <a:headEnd type="none" w="med" len="med"/>
            <a:tailEnd type="none" w="med" len="med"/>
          </a:ln>
          <a:effectLst/>
          <a:extLst/>
        </p:spPr>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sz="4000" i="0" u="none" strike="noStrike" cap="none" normalizeH="0" baseline="0" dirty="0" smtClean="0">
                <a:ln>
                  <a:noFill/>
                </a:ln>
                <a:solidFill>
                  <a:schemeClr val="tx1"/>
                </a:solidFill>
                <a:effectLst/>
                <a:latin typeface="Gill Sans" charset="0"/>
                <a:ea typeface="ヒラギノ角ゴ ProN W3" charset="0"/>
                <a:cs typeface="ヒラギノ角ゴ ProN W3" charset="0"/>
                <a:sym typeface="Gill Sans" charset="0"/>
              </a:rPr>
              <a:t>Spider</a:t>
            </a:r>
            <a:endParaRPr kumimoji="0" lang="en-US" sz="4000" i="0" u="none" strike="noStrike" cap="none" normalizeH="0" baseline="0" dirty="0">
              <a:ln>
                <a:noFill/>
              </a:ln>
              <a:solidFill>
                <a:schemeClr val="tx1"/>
              </a:solidFill>
              <a:effectLst/>
              <a:latin typeface="Gill Sans" charset="0"/>
              <a:ea typeface="ヒラギノ角ゴ ProN W3" charset="0"/>
              <a:cs typeface="ヒラギノ角ゴ ProN W3" charset="0"/>
              <a:sym typeface="Gill Sans" charset="0"/>
            </a:endParaRPr>
          </a:p>
        </p:txBody>
      </p:sp>
      <p:sp>
        <p:nvSpPr>
          <p:cNvPr id="17" name="TextBox 16"/>
          <p:cNvSpPr txBox="1"/>
          <p:nvPr/>
        </p:nvSpPr>
        <p:spPr>
          <a:xfrm>
            <a:off x="18516600" y="5105400"/>
            <a:ext cx="1809284" cy="646331"/>
          </a:xfrm>
          <a:prstGeom prst="rect">
            <a:avLst/>
          </a:prstGeom>
          <a:noFill/>
        </p:spPr>
        <p:txBody>
          <a:bodyPr wrap="none" rtlCol="0">
            <a:spAutoFit/>
          </a:bodyPr>
          <a:lstStyle/>
          <a:p>
            <a:r>
              <a:rPr lang="en-US" sz="3600" dirty="0" smtClean="0"/>
              <a:t>Doradus</a:t>
            </a:r>
            <a:endParaRPr lang="en-US" sz="3600" dirty="0"/>
          </a:p>
        </p:txBody>
      </p:sp>
    </p:spTree>
    <p:extLst>
      <p:ext uri="{BB962C8B-B14F-4D97-AF65-F5344CB8AC3E}">
        <p14:creationId xmlns:p14="http://schemas.microsoft.com/office/powerpoint/2010/main" val="3060140287"/>
      </p:ext>
    </p:extLst>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 Multi-Node Cluster</a:t>
            </a:r>
            <a:endParaRPr lang="en-US" dirty="0"/>
          </a:p>
        </p:txBody>
      </p:sp>
      <p:sp>
        <p:nvSpPr>
          <p:cNvPr id="5" name="Rounded Rectangle 4"/>
          <p:cNvSpPr/>
          <p:nvPr/>
        </p:nvSpPr>
        <p:spPr bwMode="auto">
          <a:xfrm>
            <a:off x="7924800" y="5029200"/>
            <a:ext cx="2743200" cy="1371600"/>
          </a:xfrm>
          <a:prstGeom prst="roundRect">
            <a:avLst/>
          </a:prstGeom>
          <a:solidFill>
            <a:schemeClr val="accent5">
              <a:lumMod val="75000"/>
            </a:schemeClr>
          </a:solidFill>
          <a:ln w="25400" cap="flat" cmpd="sng" algn="ctr">
            <a:solidFill>
              <a:srgbClr val="000000"/>
            </a:solidFill>
            <a:prstDash val="solid"/>
            <a:round/>
            <a:headEnd type="none" w="med" len="med"/>
            <a:tailEnd type="none" w="med" len="med"/>
          </a:ln>
          <a:effectLst/>
          <a:extLst/>
        </p:spPr>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sz="3600" b="0" i="0" u="none" strike="noStrike" cap="none" normalizeH="0" baseline="0" dirty="0">
                <a:ln>
                  <a:noFill/>
                </a:ln>
                <a:solidFill>
                  <a:srgbClr val="000000"/>
                </a:solidFill>
                <a:effectLst/>
                <a:latin typeface="Gill Sans" charset="0"/>
                <a:ea typeface="ヒラギノ角ゴ ProN W3" charset="0"/>
                <a:cs typeface="ヒラギノ角ゴ ProN W3" charset="0"/>
                <a:sym typeface="Gill Sans" charset="0"/>
              </a:rPr>
              <a:t>Doradus</a:t>
            </a:r>
          </a:p>
        </p:txBody>
      </p:sp>
      <p:sp>
        <p:nvSpPr>
          <p:cNvPr id="6" name="Rounded Rectangle 5"/>
          <p:cNvSpPr/>
          <p:nvPr/>
        </p:nvSpPr>
        <p:spPr bwMode="auto">
          <a:xfrm>
            <a:off x="10782300" y="7289800"/>
            <a:ext cx="2743200" cy="1371600"/>
          </a:xfrm>
          <a:prstGeom prst="roundRect">
            <a:avLst/>
          </a:prstGeom>
          <a:solidFill>
            <a:srgbClr val="FFCC66"/>
          </a:solidFill>
          <a:ln w="25400" cap="flat" cmpd="sng" algn="ctr">
            <a:solidFill>
              <a:srgbClr val="000000"/>
            </a:solidFill>
            <a:prstDash val="solid"/>
            <a:round/>
            <a:headEnd type="none" w="med" len="med"/>
            <a:tailEnd type="none" w="med" len="med"/>
          </a:ln>
          <a:effectLst/>
          <a:extLst/>
        </p:spPr>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sz="3600" b="0" i="0" u="none" strike="noStrike" cap="none" normalizeH="0" baseline="0" dirty="0">
                <a:ln>
                  <a:noFill/>
                </a:ln>
                <a:solidFill>
                  <a:srgbClr val="000000"/>
                </a:solidFill>
                <a:effectLst/>
                <a:latin typeface="Gill Sans" charset="0"/>
                <a:ea typeface="ヒラギノ角ゴ ProN W3" charset="0"/>
                <a:cs typeface="ヒラギノ角ゴ ProN W3" charset="0"/>
                <a:sym typeface="Gill Sans" charset="0"/>
              </a:rPr>
              <a:t>Cassandra</a:t>
            </a:r>
          </a:p>
        </p:txBody>
      </p:sp>
      <p:grpSp>
        <p:nvGrpSpPr>
          <p:cNvPr id="10" name="Group 9"/>
          <p:cNvGrpSpPr/>
          <p:nvPr/>
        </p:nvGrpSpPr>
        <p:grpSpPr>
          <a:xfrm>
            <a:off x="10782300" y="9525000"/>
            <a:ext cx="2743200" cy="1219200"/>
            <a:chOff x="9982200" y="10439400"/>
            <a:chExt cx="2895600" cy="1219200"/>
          </a:xfrm>
          <a:solidFill>
            <a:srgbClr val="CECEEF"/>
          </a:solidFill>
        </p:grpSpPr>
        <p:sp>
          <p:nvSpPr>
            <p:cNvPr id="7" name="Parallelogram 6"/>
            <p:cNvSpPr/>
            <p:nvPr/>
          </p:nvSpPr>
          <p:spPr bwMode="auto">
            <a:xfrm>
              <a:off x="10134600" y="10744200"/>
              <a:ext cx="2743200" cy="914400"/>
            </a:xfrm>
            <a:prstGeom prst="parallelogram">
              <a:avLst/>
            </a:prstGeom>
            <a:grp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11200" b="0" i="0" u="none" strike="noStrike" cap="none" normalizeH="0" baseline="0" dirty="0">
                <a:ln>
                  <a:noFill/>
                </a:ln>
                <a:solidFill>
                  <a:srgbClr val="000000"/>
                </a:solidFill>
                <a:effectLst/>
                <a:latin typeface="Gill Sans" charset="0"/>
                <a:ea typeface="ヒラギノ角ゴ ProN W3" charset="0"/>
                <a:cs typeface="ヒラギノ角ゴ ProN W3" charset="0"/>
                <a:sym typeface="Gill Sans" charset="0"/>
              </a:endParaRPr>
            </a:p>
          </p:txBody>
        </p:sp>
        <p:sp>
          <p:nvSpPr>
            <p:cNvPr id="8" name="Parallelogram 7"/>
            <p:cNvSpPr/>
            <p:nvPr/>
          </p:nvSpPr>
          <p:spPr bwMode="auto">
            <a:xfrm>
              <a:off x="10058400" y="10591800"/>
              <a:ext cx="2743200" cy="914400"/>
            </a:xfrm>
            <a:prstGeom prst="parallelogram">
              <a:avLst/>
            </a:prstGeom>
            <a:grp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11200" b="0" i="0" u="none" strike="noStrike" cap="none" normalizeH="0" baseline="0" dirty="0">
                <a:ln>
                  <a:noFill/>
                </a:ln>
                <a:solidFill>
                  <a:srgbClr val="000000"/>
                </a:solidFill>
                <a:effectLst/>
                <a:latin typeface="Gill Sans" charset="0"/>
                <a:ea typeface="ヒラギノ角ゴ ProN W3" charset="0"/>
                <a:cs typeface="ヒラギノ角ゴ ProN W3" charset="0"/>
                <a:sym typeface="Gill Sans" charset="0"/>
              </a:endParaRPr>
            </a:p>
          </p:txBody>
        </p:sp>
        <p:sp>
          <p:nvSpPr>
            <p:cNvPr id="9" name="Parallelogram 8"/>
            <p:cNvSpPr/>
            <p:nvPr/>
          </p:nvSpPr>
          <p:spPr bwMode="auto">
            <a:xfrm>
              <a:off x="9982200" y="10439400"/>
              <a:ext cx="2743200" cy="914400"/>
            </a:xfrm>
            <a:prstGeom prst="parallelogram">
              <a:avLst/>
            </a:prstGeom>
            <a:grp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sz="3200" b="0" i="0" u="none" strike="noStrike" cap="none" normalizeH="0" baseline="0" dirty="0" smtClean="0">
                  <a:ln>
                    <a:noFill/>
                  </a:ln>
                  <a:solidFill>
                    <a:srgbClr val="000000"/>
                  </a:solidFill>
                  <a:effectLst/>
                  <a:latin typeface="Gill Sans" charset="0"/>
                  <a:ea typeface="ヒラギノ角ゴ ProN W3" charset="0"/>
                  <a:cs typeface="ヒラギノ角ゴ ProN W3" charset="0"/>
                  <a:sym typeface="Gill Sans" charset="0"/>
                </a:rPr>
                <a:t>Data</a:t>
              </a:r>
              <a:endParaRPr kumimoji="0" lang="en-US" sz="3200" b="0" i="0" u="none" strike="noStrike" cap="none" normalizeH="0" baseline="0" dirty="0">
                <a:ln>
                  <a:noFill/>
                </a:ln>
                <a:solidFill>
                  <a:srgbClr val="000000"/>
                </a:solidFill>
                <a:effectLst/>
                <a:latin typeface="Gill Sans" charset="0"/>
                <a:ea typeface="ヒラギノ角ゴ ProN W3" charset="0"/>
                <a:cs typeface="ヒラギノ角ゴ ProN W3" charset="0"/>
                <a:sym typeface="Gill Sans" charset="0"/>
              </a:endParaRPr>
            </a:p>
          </p:txBody>
        </p:sp>
      </p:grpSp>
      <p:sp>
        <p:nvSpPr>
          <p:cNvPr id="11" name="Rounded Rectangle 10"/>
          <p:cNvSpPr/>
          <p:nvPr/>
        </p:nvSpPr>
        <p:spPr bwMode="auto">
          <a:xfrm>
            <a:off x="10287000" y="6858000"/>
            <a:ext cx="3733800" cy="4191000"/>
          </a:xfrm>
          <a:prstGeom prst="roundRect">
            <a:avLst/>
          </a:prstGeom>
          <a:noFill/>
          <a:ln w="25400" cap="flat" cmpd="sng" algn="ctr">
            <a:solidFill>
              <a:srgbClr val="000000"/>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11200" b="0" i="0" u="none" strike="noStrike" cap="none" normalizeH="0" baseline="0" dirty="0">
              <a:ln>
                <a:noFill/>
              </a:ln>
              <a:solidFill>
                <a:srgbClr val="000000"/>
              </a:solidFill>
              <a:effectLst/>
              <a:latin typeface="Gill Sans" charset="0"/>
              <a:ea typeface="ヒラギノ角ゴ ProN W3" charset="0"/>
              <a:cs typeface="ヒラギノ角ゴ ProN W3" charset="0"/>
              <a:sym typeface="Gill Sans" charset="0"/>
            </a:endParaRPr>
          </a:p>
        </p:txBody>
      </p:sp>
      <p:cxnSp>
        <p:nvCxnSpPr>
          <p:cNvPr id="12" name="Straight Arrow Connector 11"/>
          <p:cNvCxnSpPr>
            <a:endCxn id="5" idx="0"/>
          </p:cNvCxnSpPr>
          <p:nvPr/>
        </p:nvCxnSpPr>
        <p:spPr bwMode="auto">
          <a:xfrm flipH="1">
            <a:off x="9296400" y="4165600"/>
            <a:ext cx="1600200" cy="863600"/>
          </a:xfrm>
          <a:prstGeom prst="straightConnector1">
            <a:avLst/>
          </a:prstGeom>
          <a:solidFill>
            <a:srgbClr val="BBE0E3"/>
          </a:solidFill>
          <a:ln w="38100" cap="flat" cmpd="sng" algn="ctr">
            <a:solidFill>
              <a:srgbClr val="000000"/>
            </a:solidFill>
            <a:prstDash val="solid"/>
            <a:round/>
            <a:headEnd type="triangle" w="lg" len="med"/>
            <a:tailEnd type="triangle" w="lg"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cxnSp>
        <p:nvCxnSpPr>
          <p:cNvPr id="15" name="Straight Arrow Connector 14"/>
          <p:cNvCxnSpPr/>
          <p:nvPr/>
        </p:nvCxnSpPr>
        <p:spPr bwMode="auto">
          <a:xfrm>
            <a:off x="10515600" y="6400800"/>
            <a:ext cx="1638300" cy="889000"/>
          </a:xfrm>
          <a:prstGeom prst="straightConnector1">
            <a:avLst/>
          </a:prstGeom>
          <a:solidFill>
            <a:srgbClr val="BBE0E3"/>
          </a:solidFill>
          <a:ln w="38100" cap="flat" cmpd="sng" algn="ctr">
            <a:solidFill>
              <a:srgbClr val="000000"/>
            </a:solidFill>
            <a:prstDash val="solid"/>
            <a:round/>
            <a:headEnd type="triangle" w="lg" len="med"/>
            <a:tailEnd type="triangle" w="lg"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cxnSp>
        <p:nvCxnSpPr>
          <p:cNvPr id="23" name="Straight Arrow Connector 22"/>
          <p:cNvCxnSpPr/>
          <p:nvPr/>
        </p:nvCxnSpPr>
        <p:spPr bwMode="auto">
          <a:xfrm>
            <a:off x="12153900" y="8661400"/>
            <a:ext cx="0" cy="863600"/>
          </a:xfrm>
          <a:prstGeom prst="straightConnector1">
            <a:avLst/>
          </a:prstGeom>
          <a:solidFill>
            <a:srgbClr val="BBE0E3"/>
          </a:solidFill>
          <a:ln w="38100" cap="flat" cmpd="sng" algn="ctr">
            <a:solidFill>
              <a:srgbClr val="000000"/>
            </a:solidFill>
            <a:prstDash val="solid"/>
            <a:round/>
            <a:headEnd type="triangle" w="lg" len="med"/>
            <a:tailEnd type="triangle" w="lg"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sp>
        <p:nvSpPr>
          <p:cNvPr id="24" name="TextBox 23"/>
          <p:cNvSpPr txBox="1"/>
          <p:nvPr/>
        </p:nvSpPr>
        <p:spPr>
          <a:xfrm>
            <a:off x="11346190" y="11201400"/>
            <a:ext cx="1615421" cy="646331"/>
          </a:xfrm>
          <a:prstGeom prst="rect">
            <a:avLst/>
          </a:prstGeom>
          <a:noFill/>
        </p:spPr>
        <p:txBody>
          <a:bodyPr wrap="none" rtlCol="0">
            <a:spAutoFit/>
          </a:bodyPr>
          <a:lstStyle/>
          <a:p>
            <a:r>
              <a:rPr lang="en-US" sz="3600" dirty="0"/>
              <a:t>Node 2</a:t>
            </a:r>
          </a:p>
        </p:txBody>
      </p:sp>
      <p:sp>
        <p:nvSpPr>
          <p:cNvPr id="26" name="Rounded Rectangle 25"/>
          <p:cNvSpPr/>
          <p:nvPr/>
        </p:nvSpPr>
        <p:spPr bwMode="auto">
          <a:xfrm>
            <a:off x="5143500" y="7289800"/>
            <a:ext cx="2743200" cy="1371600"/>
          </a:xfrm>
          <a:prstGeom prst="roundRect">
            <a:avLst/>
          </a:prstGeom>
          <a:solidFill>
            <a:srgbClr val="FFCC66"/>
          </a:solidFill>
          <a:ln w="25400" cap="flat" cmpd="sng" algn="ctr">
            <a:solidFill>
              <a:srgbClr val="000000"/>
            </a:solidFill>
            <a:prstDash val="solid"/>
            <a:round/>
            <a:headEnd type="none" w="med" len="med"/>
            <a:tailEnd type="none" w="med" len="med"/>
          </a:ln>
          <a:effectLst/>
          <a:extLst/>
        </p:spPr>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sz="3600" b="0" i="0" u="none" strike="noStrike" cap="none" normalizeH="0" baseline="0" dirty="0">
                <a:ln>
                  <a:noFill/>
                </a:ln>
                <a:solidFill>
                  <a:srgbClr val="000000"/>
                </a:solidFill>
                <a:effectLst/>
                <a:latin typeface="Gill Sans" charset="0"/>
                <a:ea typeface="ヒラギノ角ゴ ProN W3" charset="0"/>
                <a:cs typeface="ヒラギノ角ゴ ProN W3" charset="0"/>
                <a:sym typeface="Gill Sans" charset="0"/>
              </a:rPr>
              <a:t>Cassandra</a:t>
            </a:r>
          </a:p>
        </p:txBody>
      </p:sp>
      <p:grpSp>
        <p:nvGrpSpPr>
          <p:cNvPr id="27" name="Group 26"/>
          <p:cNvGrpSpPr/>
          <p:nvPr/>
        </p:nvGrpSpPr>
        <p:grpSpPr>
          <a:xfrm>
            <a:off x="5143500" y="9525000"/>
            <a:ext cx="2743200" cy="1219200"/>
            <a:chOff x="9982200" y="10439400"/>
            <a:chExt cx="2895600" cy="1219200"/>
          </a:xfrm>
          <a:solidFill>
            <a:srgbClr val="CECEEF"/>
          </a:solidFill>
        </p:grpSpPr>
        <p:sp>
          <p:nvSpPr>
            <p:cNvPr id="28" name="Parallelogram 27"/>
            <p:cNvSpPr/>
            <p:nvPr/>
          </p:nvSpPr>
          <p:spPr bwMode="auto">
            <a:xfrm>
              <a:off x="10134600" y="10744200"/>
              <a:ext cx="2743200" cy="914400"/>
            </a:xfrm>
            <a:prstGeom prst="parallelogram">
              <a:avLst/>
            </a:prstGeom>
            <a:grp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11200" b="0" i="0" u="none" strike="noStrike" cap="none" normalizeH="0" baseline="0" dirty="0">
                <a:ln>
                  <a:noFill/>
                </a:ln>
                <a:solidFill>
                  <a:srgbClr val="000000"/>
                </a:solidFill>
                <a:effectLst/>
                <a:latin typeface="Gill Sans" charset="0"/>
                <a:ea typeface="ヒラギノ角ゴ ProN W3" charset="0"/>
                <a:cs typeface="ヒラギノ角ゴ ProN W3" charset="0"/>
                <a:sym typeface="Gill Sans" charset="0"/>
              </a:endParaRPr>
            </a:p>
          </p:txBody>
        </p:sp>
        <p:sp>
          <p:nvSpPr>
            <p:cNvPr id="29" name="Parallelogram 28"/>
            <p:cNvSpPr/>
            <p:nvPr/>
          </p:nvSpPr>
          <p:spPr bwMode="auto">
            <a:xfrm>
              <a:off x="10058400" y="10591800"/>
              <a:ext cx="2743200" cy="914400"/>
            </a:xfrm>
            <a:prstGeom prst="parallelogram">
              <a:avLst/>
            </a:prstGeom>
            <a:grp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11200" b="0" i="0" u="none" strike="noStrike" cap="none" normalizeH="0" baseline="0" dirty="0">
                <a:ln>
                  <a:noFill/>
                </a:ln>
                <a:solidFill>
                  <a:srgbClr val="000000"/>
                </a:solidFill>
                <a:effectLst/>
                <a:latin typeface="Gill Sans" charset="0"/>
                <a:ea typeface="ヒラギノ角ゴ ProN W3" charset="0"/>
                <a:cs typeface="ヒラギノ角ゴ ProN W3" charset="0"/>
                <a:sym typeface="Gill Sans" charset="0"/>
              </a:endParaRPr>
            </a:p>
          </p:txBody>
        </p:sp>
        <p:sp>
          <p:nvSpPr>
            <p:cNvPr id="30" name="Parallelogram 29"/>
            <p:cNvSpPr/>
            <p:nvPr/>
          </p:nvSpPr>
          <p:spPr bwMode="auto">
            <a:xfrm>
              <a:off x="9982200" y="10439400"/>
              <a:ext cx="2743200" cy="914400"/>
            </a:xfrm>
            <a:prstGeom prst="parallelogram">
              <a:avLst/>
            </a:prstGeom>
            <a:grp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sz="3200" b="0" i="0" u="none" strike="noStrike" cap="none" normalizeH="0" baseline="0" dirty="0" smtClean="0">
                  <a:ln>
                    <a:noFill/>
                  </a:ln>
                  <a:solidFill>
                    <a:srgbClr val="000000"/>
                  </a:solidFill>
                  <a:effectLst/>
                  <a:latin typeface="Gill Sans" charset="0"/>
                  <a:ea typeface="ヒラギノ角ゴ ProN W3" charset="0"/>
                  <a:cs typeface="ヒラギノ角ゴ ProN W3" charset="0"/>
                  <a:sym typeface="Gill Sans" charset="0"/>
                </a:rPr>
                <a:t>Data</a:t>
              </a:r>
              <a:endParaRPr kumimoji="0" lang="en-US" sz="3200" b="0" i="0" u="none" strike="noStrike" cap="none" normalizeH="0" baseline="0" dirty="0">
                <a:ln>
                  <a:noFill/>
                </a:ln>
                <a:solidFill>
                  <a:srgbClr val="000000"/>
                </a:solidFill>
                <a:effectLst/>
                <a:latin typeface="Gill Sans" charset="0"/>
                <a:ea typeface="ヒラギノ角ゴ ProN W3" charset="0"/>
                <a:cs typeface="ヒラギノ角ゴ ProN W3" charset="0"/>
                <a:sym typeface="Gill Sans" charset="0"/>
              </a:endParaRPr>
            </a:p>
          </p:txBody>
        </p:sp>
      </p:grpSp>
      <p:sp>
        <p:nvSpPr>
          <p:cNvPr id="31" name="Rounded Rectangle 30"/>
          <p:cNvSpPr/>
          <p:nvPr/>
        </p:nvSpPr>
        <p:spPr bwMode="auto">
          <a:xfrm>
            <a:off x="4648200" y="6858000"/>
            <a:ext cx="3733800" cy="4191000"/>
          </a:xfrm>
          <a:prstGeom prst="roundRect">
            <a:avLst/>
          </a:prstGeom>
          <a:noFill/>
          <a:ln w="25400" cap="flat" cmpd="sng" algn="ctr">
            <a:solidFill>
              <a:srgbClr val="000000"/>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11200" b="0" i="0" u="none" strike="noStrike" cap="none" normalizeH="0" baseline="0" dirty="0">
              <a:ln>
                <a:noFill/>
              </a:ln>
              <a:solidFill>
                <a:srgbClr val="000000"/>
              </a:solidFill>
              <a:effectLst/>
              <a:latin typeface="Gill Sans" charset="0"/>
              <a:ea typeface="ヒラギノ角ゴ ProN W3" charset="0"/>
              <a:cs typeface="ヒラギノ角ゴ ProN W3" charset="0"/>
              <a:sym typeface="Gill Sans" charset="0"/>
            </a:endParaRPr>
          </a:p>
        </p:txBody>
      </p:sp>
      <p:cxnSp>
        <p:nvCxnSpPr>
          <p:cNvPr id="32" name="Straight Arrow Connector 31"/>
          <p:cNvCxnSpPr/>
          <p:nvPr/>
        </p:nvCxnSpPr>
        <p:spPr bwMode="auto">
          <a:xfrm flipH="1">
            <a:off x="6515100" y="6324600"/>
            <a:ext cx="1485900" cy="965200"/>
          </a:xfrm>
          <a:prstGeom prst="straightConnector1">
            <a:avLst/>
          </a:prstGeom>
          <a:solidFill>
            <a:srgbClr val="BBE0E3"/>
          </a:solidFill>
          <a:ln w="38100" cap="flat" cmpd="sng" algn="ctr">
            <a:solidFill>
              <a:srgbClr val="000000"/>
            </a:solidFill>
            <a:prstDash val="solid"/>
            <a:round/>
            <a:headEnd type="triangle" w="lg" len="med"/>
            <a:tailEnd type="triangle" w="lg"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cxnSp>
        <p:nvCxnSpPr>
          <p:cNvPr id="33" name="Straight Arrow Connector 32"/>
          <p:cNvCxnSpPr/>
          <p:nvPr/>
        </p:nvCxnSpPr>
        <p:spPr bwMode="auto">
          <a:xfrm>
            <a:off x="6515100" y="8661400"/>
            <a:ext cx="0" cy="863600"/>
          </a:xfrm>
          <a:prstGeom prst="straightConnector1">
            <a:avLst/>
          </a:prstGeom>
          <a:solidFill>
            <a:srgbClr val="BBE0E3"/>
          </a:solidFill>
          <a:ln w="38100" cap="flat" cmpd="sng" algn="ctr">
            <a:solidFill>
              <a:srgbClr val="000000"/>
            </a:solidFill>
            <a:prstDash val="solid"/>
            <a:round/>
            <a:headEnd type="triangle" w="lg" len="med"/>
            <a:tailEnd type="triangle" w="lg"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sp>
        <p:nvSpPr>
          <p:cNvPr id="34" name="Rounded Rectangle 33"/>
          <p:cNvSpPr/>
          <p:nvPr/>
        </p:nvSpPr>
        <p:spPr bwMode="auto">
          <a:xfrm>
            <a:off x="13716000" y="5054600"/>
            <a:ext cx="2743200" cy="1371600"/>
          </a:xfrm>
          <a:prstGeom prst="roundRect">
            <a:avLst/>
          </a:prstGeom>
          <a:solidFill>
            <a:schemeClr val="accent5">
              <a:lumMod val="75000"/>
            </a:schemeClr>
          </a:solidFill>
          <a:ln w="25400" cap="flat" cmpd="sng" algn="ctr">
            <a:solidFill>
              <a:srgbClr val="000000"/>
            </a:solidFill>
            <a:prstDash val="dash"/>
            <a:round/>
            <a:headEnd type="none" w="med" len="med"/>
            <a:tailEnd type="none" w="med" len="med"/>
          </a:ln>
          <a:effectLst/>
          <a:extLst/>
        </p:spPr>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sz="3600" b="0" i="0" u="none" strike="noStrike" cap="none" normalizeH="0" baseline="0" dirty="0">
                <a:ln>
                  <a:noFill/>
                </a:ln>
                <a:solidFill>
                  <a:srgbClr val="000000"/>
                </a:solidFill>
                <a:effectLst/>
                <a:latin typeface="Gill Sans" charset="0"/>
                <a:ea typeface="ヒラギノ角ゴ ProN W3" charset="0"/>
                <a:cs typeface="ヒラギノ角ゴ ProN W3" charset="0"/>
                <a:sym typeface="Gill Sans" charset="0"/>
              </a:rPr>
              <a:t>Doradus</a:t>
            </a:r>
          </a:p>
        </p:txBody>
      </p:sp>
      <p:sp>
        <p:nvSpPr>
          <p:cNvPr id="35" name="Rounded Rectangle 34"/>
          <p:cNvSpPr/>
          <p:nvPr/>
        </p:nvSpPr>
        <p:spPr bwMode="auto">
          <a:xfrm>
            <a:off x="16573500" y="7289800"/>
            <a:ext cx="2743200" cy="1371600"/>
          </a:xfrm>
          <a:prstGeom prst="roundRect">
            <a:avLst/>
          </a:prstGeom>
          <a:solidFill>
            <a:srgbClr val="FFCC66"/>
          </a:solidFill>
          <a:ln w="25400" cap="flat" cmpd="sng" algn="ctr">
            <a:solidFill>
              <a:srgbClr val="000000"/>
            </a:solidFill>
            <a:prstDash val="solid"/>
            <a:round/>
            <a:headEnd type="none" w="med" len="med"/>
            <a:tailEnd type="none" w="med" len="med"/>
          </a:ln>
          <a:effectLst/>
          <a:extLst/>
        </p:spPr>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sz="3600" b="0" i="0" u="none" strike="noStrike" cap="none" normalizeH="0" baseline="0" dirty="0">
                <a:ln>
                  <a:noFill/>
                </a:ln>
                <a:solidFill>
                  <a:srgbClr val="000000"/>
                </a:solidFill>
                <a:effectLst/>
                <a:latin typeface="Gill Sans" charset="0"/>
                <a:ea typeface="ヒラギノ角ゴ ProN W3" charset="0"/>
                <a:cs typeface="ヒラギノ角ゴ ProN W3" charset="0"/>
                <a:sym typeface="Gill Sans" charset="0"/>
              </a:rPr>
              <a:t>Cassandra</a:t>
            </a:r>
          </a:p>
        </p:txBody>
      </p:sp>
      <p:grpSp>
        <p:nvGrpSpPr>
          <p:cNvPr id="36" name="Group 35"/>
          <p:cNvGrpSpPr/>
          <p:nvPr/>
        </p:nvGrpSpPr>
        <p:grpSpPr>
          <a:xfrm>
            <a:off x="16573500" y="9525000"/>
            <a:ext cx="2743200" cy="1219200"/>
            <a:chOff x="9982200" y="10439400"/>
            <a:chExt cx="2895600" cy="1219200"/>
          </a:xfrm>
          <a:solidFill>
            <a:srgbClr val="CECEEF"/>
          </a:solidFill>
        </p:grpSpPr>
        <p:sp>
          <p:nvSpPr>
            <p:cNvPr id="37" name="Parallelogram 36"/>
            <p:cNvSpPr/>
            <p:nvPr/>
          </p:nvSpPr>
          <p:spPr bwMode="auto">
            <a:xfrm>
              <a:off x="10134600" y="10744200"/>
              <a:ext cx="2743200" cy="914400"/>
            </a:xfrm>
            <a:prstGeom prst="parallelogram">
              <a:avLst/>
            </a:prstGeom>
            <a:grp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11200" b="0" i="0" u="none" strike="noStrike" cap="none" normalizeH="0" baseline="0" dirty="0">
                <a:ln>
                  <a:noFill/>
                </a:ln>
                <a:solidFill>
                  <a:srgbClr val="000000"/>
                </a:solidFill>
                <a:effectLst/>
                <a:latin typeface="Gill Sans" charset="0"/>
                <a:ea typeface="ヒラギノ角ゴ ProN W3" charset="0"/>
                <a:cs typeface="ヒラギノ角ゴ ProN W3" charset="0"/>
                <a:sym typeface="Gill Sans" charset="0"/>
              </a:endParaRPr>
            </a:p>
          </p:txBody>
        </p:sp>
        <p:sp>
          <p:nvSpPr>
            <p:cNvPr id="38" name="Parallelogram 37"/>
            <p:cNvSpPr/>
            <p:nvPr/>
          </p:nvSpPr>
          <p:spPr bwMode="auto">
            <a:xfrm>
              <a:off x="10058400" y="10591800"/>
              <a:ext cx="2743200" cy="914400"/>
            </a:xfrm>
            <a:prstGeom prst="parallelogram">
              <a:avLst/>
            </a:prstGeom>
            <a:grp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11200" b="0" i="0" u="none" strike="noStrike" cap="none" normalizeH="0" baseline="0" dirty="0">
                <a:ln>
                  <a:noFill/>
                </a:ln>
                <a:solidFill>
                  <a:srgbClr val="000000"/>
                </a:solidFill>
                <a:effectLst/>
                <a:latin typeface="Gill Sans" charset="0"/>
                <a:ea typeface="ヒラギノ角ゴ ProN W3" charset="0"/>
                <a:cs typeface="ヒラギノ角ゴ ProN W3" charset="0"/>
                <a:sym typeface="Gill Sans" charset="0"/>
              </a:endParaRPr>
            </a:p>
          </p:txBody>
        </p:sp>
        <p:sp>
          <p:nvSpPr>
            <p:cNvPr id="39" name="Parallelogram 38"/>
            <p:cNvSpPr/>
            <p:nvPr/>
          </p:nvSpPr>
          <p:spPr bwMode="auto">
            <a:xfrm>
              <a:off x="9982200" y="10439400"/>
              <a:ext cx="2743200" cy="914400"/>
            </a:xfrm>
            <a:prstGeom prst="parallelogram">
              <a:avLst/>
            </a:prstGeom>
            <a:grp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sz="3200" b="0" i="0" u="none" strike="noStrike" cap="none" normalizeH="0" baseline="0" dirty="0" smtClean="0">
                  <a:ln>
                    <a:noFill/>
                  </a:ln>
                  <a:solidFill>
                    <a:srgbClr val="000000"/>
                  </a:solidFill>
                  <a:effectLst/>
                  <a:latin typeface="Gill Sans" charset="0"/>
                  <a:ea typeface="ヒラギノ角ゴ ProN W3" charset="0"/>
                  <a:cs typeface="ヒラギノ角ゴ ProN W3" charset="0"/>
                  <a:sym typeface="Gill Sans" charset="0"/>
                </a:rPr>
                <a:t>Data</a:t>
              </a:r>
              <a:endParaRPr kumimoji="0" lang="en-US" sz="3200" b="0" i="0" u="none" strike="noStrike" cap="none" normalizeH="0" baseline="0" dirty="0">
                <a:ln>
                  <a:noFill/>
                </a:ln>
                <a:solidFill>
                  <a:srgbClr val="000000"/>
                </a:solidFill>
                <a:effectLst/>
                <a:latin typeface="Gill Sans" charset="0"/>
                <a:ea typeface="ヒラギノ角ゴ ProN W3" charset="0"/>
                <a:cs typeface="ヒラギノ角ゴ ProN W3" charset="0"/>
                <a:sym typeface="Gill Sans" charset="0"/>
              </a:endParaRPr>
            </a:p>
          </p:txBody>
        </p:sp>
      </p:grpSp>
      <p:sp>
        <p:nvSpPr>
          <p:cNvPr id="40" name="Rounded Rectangle 39"/>
          <p:cNvSpPr/>
          <p:nvPr/>
        </p:nvSpPr>
        <p:spPr bwMode="auto">
          <a:xfrm>
            <a:off x="16078200" y="6858000"/>
            <a:ext cx="3733800" cy="4191000"/>
          </a:xfrm>
          <a:prstGeom prst="roundRect">
            <a:avLst/>
          </a:prstGeom>
          <a:noFill/>
          <a:ln w="25400" cap="flat" cmpd="sng" algn="ctr">
            <a:solidFill>
              <a:srgbClr val="000000"/>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11200" b="0" i="0" u="none" strike="noStrike" cap="none" normalizeH="0" baseline="0" dirty="0">
              <a:ln>
                <a:noFill/>
              </a:ln>
              <a:solidFill>
                <a:srgbClr val="000000"/>
              </a:solidFill>
              <a:effectLst/>
              <a:latin typeface="Gill Sans" charset="0"/>
              <a:ea typeface="ヒラギノ角ゴ ProN W3" charset="0"/>
              <a:cs typeface="ヒラギノ角ゴ ProN W3" charset="0"/>
              <a:sym typeface="Gill Sans" charset="0"/>
            </a:endParaRPr>
          </a:p>
        </p:txBody>
      </p:sp>
      <p:cxnSp>
        <p:nvCxnSpPr>
          <p:cNvPr id="41" name="Straight Arrow Connector 40"/>
          <p:cNvCxnSpPr/>
          <p:nvPr/>
        </p:nvCxnSpPr>
        <p:spPr bwMode="auto">
          <a:xfrm>
            <a:off x="16230600" y="6400800"/>
            <a:ext cx="1714500" cy="889000"/>
          </a:xfrm>
          <a:prstGeom prst="straightConnector1">
            <a:avLst/>
          </a:prstGeom>
          <a:solidFill>
            <a:srgbClr val="BBE0E3"/>
          </a:solidFill>
          <a:ln w="38100" cap="flat" cmpd="sng" algn="ctr">
            <a:solidFill>
              <a:srgbClr val="000000"/>
            </a:solidFill>
            <a:prstDash val="solid"/>
            <a:round/>
            <a:headEnd type="triangle" w="lg" len="med"/>
            <a:tailEnd type="triangle" w="lg"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cxnSp>
        <p:nvCxnSpPr>
          <p:cNvPr id="42" name="Straight Arrow Connector 41"/>
          <p:cNvCxnSpPr/>
          <p:nvPr/>
        </p:nvCxnSpPr>
        <p:spPr bwMode="auto">
          <a:xfrm>
            <a:off x="17945100" y="8661400"/>
            <a:ext cx="0" cy="863600"/>
          </a:xfrm>
          <a:prstGeom prst="straightConnector1">
            <a:avLst/>
          </a:prstGeom>
          <a:solidFill>
            <a:srgbClr val="BBE0E3"/>
          </a:solidFill>
          <a:ln w="38100" cap="flat" cmpd="sng" algn="ctr">
            <a:solidFill>
              <a:srgbClr val="000000"/>
            </a:solidFill>
            <a:prstDash val="solid"/>
            <a:round/>
            <a:headEnd type="triangle" w="lg" len="med"/>
            <a:tailEnd type="triangle" w="lg"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sp>
        <p:nvSpPr>
          <p:cNvPr id="43" name="TextBox 42"/>
          <p:cNvSpPr txBox="1"/>
          <p:nvPr/>
        </p:nvSpPr>
        <p:spPr>
          <a:xfrm>
            <a:off x="5707390" y="11201400"/>
            <a:ext cx="1615421" cy="646331"/>
          </a:xfrm>
          <a:prstGeom prst="rect">
            <a:avLst/>
          </a:prstGeom>
          <a:noFill/>
        </p:spPr>
        <p:txBody>
          <a:bodyPr wrap="none" rtlCol="0">
            <a:spAutoFit/>
          </a:bodyPr>
          <a:lstStyle/>
          <a:p>
            <a:r>
              <a:rPr lang="en-US" sz="3600" dirty="0"/>
              <a:t>Node 1</a:t>
            </a:r>
          </a:p>
        </p:txBody>
      </p:sp>
      <p:sp>
        <p:nvSpPr>
          <p:cNvPr id="44" name="TextBox 43"/>
          <p:cNvSpPr txBox="1"/>
          <p:nvPr/>
        </p:nvSpPr>
        <p:spPr>
          <a:xfrm>
            <a:off x="17137390" y="11201400"/>
            <a:ext cx="1615421" cy="646331"/>
          </a:xfrm>
          <a:prstGeom prst="rect">
            <a:avLst/>
          </a:prstGeom>
          <a:noFill/>
        </p:spPr>
        <p:txBody>
          <a:bodyPr wrap="none" rtlCol="0">
            <a:spAutoFit/>
          </a:bodyPr>
          <a:lstStyle/>
          <a:p>
            <a:r>
              <a:rPr lang="en-US" sz="3600" dirty="0"/>
              <a:t>Node 3</a:t>
            </a:r>
          </a:p>
        </p:txBody>
      </p:sp>
      <p:cxnSp>
        <p:nvCxnSpPr>
          <p:cNvPr id="50" name="Straight Arrow Connector 49"/>
          <p:cNvCxnSpPr>
            <a:stCxn id="6" idx="1"/>
            <a:endCxn id="26" idx="3"/>
          </p:cNvCxnSpPr>
          <p:nvPr/>
        </p:nvCxnSpPr>
        <p:spPr bwMode="auto">
          <a:xfrm flipH="1">
            <a:off x="7886700" y="7975600"/>
            <a:ext cx="2895600" cy="0"/>
          </a:xfrm>
          <a:prstGeom prst="straightConnector1">
            <a:avLst/>
          </a:prstGeom>
          <a:solidFill>
            <a:srgbClr val="BBE0E3"/>
          </a:solidFill>
          <a:ln w="38100" cap="flat" cmpd="sng" algn="ctr">
            <a:solidFill>
              <a:srgbClr val="000000"/>
            </a:solidFill>
            <a:prstDash val="solid"/>
            <a:round/>
            <a:headEnd type="triangle" w="lg" len="med"/>
            <a:tailEnd type="triangle" w="lg"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cxnSp>
        <p:nvCxnSpPr>
          <p:cNvPr id="53" name="Straight Arrow Connector 52"/>
          <p:cNvCxnSpPr>
            <a:stCxn id="35" idx="1"/>
            <a:endCxn id="6" idx="3"/>
          </p:cNvCxnSpPr>
          <p:nvPr/>
        </p:nvCxnSpPr>
        <p:spPr bwMode="auto">
          <a:xfrm flipH="1">
            <a:off x="13525500" y="7975600"/>
            <a:ext cx="3048000" cy="0"/>
          </a:xfrm>
          <a:prstGeom prst="straightConnector1">
            <a:avLst/>
          </a:prstGeom>
          <a:solidFill>
            <a:srgbClr val="BBE0E3"/>
          </a:solidFill>
          <a:ln w="38100" cap="flat" cmpd="sng" algn="ctr">
            <a:solidFill>
              <a:srgbClr val="000000"/>
            </a:solidFill>
            <a:prstDash val="solid"/>
            <a:round/>
            <a:headEnd type="triangle" w="lg" len="med"/>
            <a:tailEnd type="triangle" w="lg"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sp>
        <p:nvSpPr>
          <p:cNvPr id="57" name="Rounded Rectangle 56"/>
          <p:cNvSpPr/>
          <p:nvPr/>
        </p:nvSpPr>
        <p:spPr bwMode="auto">
          <a:xfrm>
            <a:off x="11125200" y="2514600"/>
            <a:ext cx="2743200" cy="1371600"/>
          </a:xfrm>
          <a:prstGeom prst="roundRect">
            <a:avLst/>
          </a:prstGeom>
          <a:solidFill>
            <a:srgbClr val="BBE0E3"/>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3600" b="0" i="0" u="none" strike="noStrike" cap="none" normalizeH="0" baseline="0" dirty="0">
              <a:ln>
                <a:noFill/>
              </a:ln>
              <a:solidFill>
                <a:srgbClr val="000000"/>
              </a:solidFill>
              <a:effectLst/>
              <a:latin typeface="Gill Sans" charset="0"/>
              <a:ea typeface="ヒラギノ角ゴ ProN W3" charset="0"/>
              <a:cs typeface="ヒラギノ角ゴ ProN W3" charset="0"/>
              <a:sym typeface="Gill Sans" charset="0"/>
            </a:endParaRPr>
          </a:p>
        </p:txBody>
      </p:sp>
      <p:sp>
        <p:nvSpPr>
          <p:cNvPr id="56" name="Rounded Rectangle 55"/>
          <p:cNvSpPr/>
          <p:nvPr/>
        </p:nvSpPr>
        <p:spPr bwMode="auto">
          <a:xfrm>
            <a:off x="10972800" y="2667000"/>
            <a:ext cx="2743200" cy="1371600"/>
          </a:xfrm>
          <a:prstGeom prst="roundRect">
            <a:avLst/>
          </a:prstGeom>
          <a:solidFill>
            <a:srgbClr val="BBE0E3"/>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3600" b="0" i="0" u="none" strike="noStrike" cap="none" normalizeH="0" baseline="0" dirty="0">
              <a:ln>
                <a:noFill/>
              </a:ln>
              <a:solidFill>
                <a:srgbClr val="000000"/>
              </a:solidFill>
              <a:effectLst/>
              <a:latin typeface="Gill Sans" charset="0"/>
              <a:ea typeface="ヒラギノ角ゴ ProN W3" charset="0"/>
              <a:cs typeface="ヒラギノ角ゴ ProN W3" charset="0"/>
              <a:sym typeface="Gill Sans" charset="0"/>
            </a:endParaRPr>
          </a:p>
        </p:txBody>
      </p:sp>
      <p:sp>
        <p:nvSpPr>
          <p:cNvPr id="4" name="Rounded Rectangle 3"/>
          <p:cNvSpPr/>
          <p:nvPr/>
        </p:nvSpPr>
        <p:spPr bwMode="auto">
          <a:xfrm>
            <a:off x="10782300" y="2819400"/>
            <a:ext cx="2743200" cy="1371600"/>
          </a:xfrm>
          <a:prstGeom prst="roundRect">
            <a:avLst/>
          </a:prstGeom>
          <a:solidFill>
            <a:srgbClr val="BBE0E3"/>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vert="horz" wrap="square" lIns="0" tIns="45720" rIns="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sz="3600" b="0" i="0" u="none" strike="noStrike" cap="none" normalizeH="0" baseline="0" dirty="0">
                <a:ln>
                  <a:noFill/>
                </a:ln>
                <a:solidFill>
                  <a:srgbClr val="000000"/>
                </a:solidFill>
                <a:effectLst/>
                <a:latin typeface="Gill Sans" charset="0"/>
                <a:ea typeface="ヒラギノ角ゴ ProN W3" charset="0"/>
                <a:cs typeface="ヒラギノ角ゴ ProN W3" charset="0"/>
                <a:sym typeface="Gill Sans" charset="0"/>
              </a:rPr>
              <a:t>Applications</a:t>
            </a:r>
          </a:p>
        </p:txBody>
      </p:sp>
      <p:sp>
        <p:nvSpPr>
          <p:cNvPr id="58" name="TextBox 57"/>
          <p:cNvSpPr txBox="1"/>
          <p:nvPr/>
        </p:nvSpPr>
        <p:spPr>
          <a:xfrm>
            <a:off x="11181023" y="4419600"/>
            <a:ext cx="1925377" cy="646331"/>
          </a:xfrm>
          <a:prstGeom prst="rect">
            <a:avLst/>
          </a:prstGeom>
          <a:noFill/>
        </p:spPr>
        <p:txBody>
          <a:bodyPr wrap="none" rtlCol="0">
            <a:spAutoFit/>
          </a:bodyPr>
          <a:lstStyle/>
          <a:p>
            <a:r>
              <a:rPr lang="en-US" sz="3600" dirty="0"/>
              <a:t>REST API</a:t>
            </a:r>
          </a:p>
        </p:txBody>
      </p:sp>
      <p:sp>
        <p:nvSpPr>
          <p:cNvPr id="45" name="TextBox 44"/>
          <p:cNvSpPr txBox="1"/>
          <p:nvPr/>
        </p:nvSpPr>
        <p:spPr>
          <a:xfrm>
            <a:off x="16916400" y="3207491"/>
            <a:ext cx="4249480" cy="1200329"/>
          </a:xfrm>
          <a:prstGeom prst="rect">
            <a:avLst/>
          </a:prstGeom>
          <a:noFill/>
        </p:spPr>
        <p:txBody>
          <a:bodyPr wrap="none" rtlCol="0">
            <a:spAutoFit/>
          </a:bodyPr>
          <a:lstStyle/>
          <a:p>
            <a:pPr algn="l"/>
            <a:r>
              <a:rPr lang="en-US" sz="3600" dirty="0"/>
              <a:t>Secondary Doradus</a:t>
            </a:r>
          </a:p>
          <a:p>
            <a:pPr algn="l"/>
            <a:r>
              <a:rPr lang="en-US" sz="3600" dirty="0"/>
              <a:t>instances are optional</a:t>
            </a:r>
          </a:p>
        </p:txBody>
      </p:sp>
      <p:cxnSp>
        <p:nvCxnSpPr>
          <p:cNvPr id="13" name="Straight Connector 12"/>
          <p:cNvCxnSpPr/>
          <p:nvPr/>
        </p:nvCxnSpPr>
        <p:spPr bwMode="auto">
          <a:xfrm flipH="1">
            <a:off x="16412182" y="4350491"/>
            <a:ext cx="533400" cy="762000"/>
          </a:xfrm>
          <a:prstGeom prst="line">
            <a:avLst/>
          </a:prstGeom>
          <a:solidFill>
            <a:srgbClr val="BBE0E3"/>
          </a:solidFill>
          <a:ln w="28575" cap="flat" cmpd="sng" algn="ctr">
            <a:solidFill>
              <a:srgbClr val="000000"/>
            </a:solidFill>
            <a:prstDash val="dash"/>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cxnSp>
        <p:nvCxnSpPr>
          <p:cNvPr id="51" name="Straight Arrow Connector 50"/>
          <p:cNvCxnSpPr/>
          <p:nvPr/>
        </p:nvCxnSpPr>
        <p:spPr bwMode="auto">
          <a:xfrm flipH="1">
            <a:off x="12115800" y="6324600"/>
            <a:ext cx="1600200" cy="965200"/>
          </a:xfrm>
          <a:prstGeom prst="straightConnector1">
            <a:avLst/>
          </a:prstGeom>
          <a:solidFill>
            <a:srgbClr val="BBE0E3"/>
          </a:solidFill>
          <a:ln w="38100" cap="flat" cmpd="sng" algn="ctr">
            <a:solidFill>
              <a:srgbClr val="000000"/>
            </a:solidFill>
            <a:prstDash val="solid"/>
            <a:round/>
            <a:headEnd type="triangle" w="lg" len="med"/>
            <a:tailEnd type="triangle" w="lg"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cxnSp>
        <p:nvCxnSpPr>
          <p:cNvPr id="48" name="Straight Arrow Connector 47"/>
          <p:cNvCxnSpPr>
            <a:endCxn id="34" idx="0"/>
          </p:cNvCxnSpPr>
          <p:nvPr/>
        </p:nvCxnSpPr>
        <p:spPr bwMode="auto">
          <a:xfrm>
            <a:off x="13411200" y="4114800"/>
            <a:ext cx="1676400" cy="939800"/>
          </a:xfrm>
          <a:prstGeom prst="straightConnector1">
            <a:avLst/>
          </a:prstGeom>
          <a:solidFill>
            <a:srgbClr val="BBE0E3"/>
          </a:solidFill>
          <a:ln w="38100" cap="flat" cmpd="sng" algn="ctr">
            <a:solidFill>
              <a:srgbClr val="000000"/>
            </a:solidFill>
            <a:prstDash val="solid"/>
            <a:round/>
            <a:headEnd type="triangle" w="lg" len="med"/>
            <a:tailEnd type="triangle" w="lg"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spTree>
    <p:extLst>
      <p:ext uri="{BB962C8B-B14F-4D97-AF65-F5344CB8AC3E}">
        <p14:creationId xmlns:p14="http://schemas.microsoft.com/office/powerpoint/2010/main" val="3620798930"/>
      </p:ext>
    </p:extLst>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Why Did We Build Doradus OLAP?</a:t>
            </a:r>
            <a:endParaRPr lang="en-US" dirty="0"/>
          </a:p>
        </p:txBody>
      </p:sp>
      <p:sp>
        <p:nvSpPr>
          <p:cNvPr id="3" name="Content Placeholder 2"/>
          <p:cNvSpPr>
            <a:spLocks noGrp="1"/>
          </p:cNvSpPr>
          <p:nvPr>
            <p:ph idx="1"/>
          </p:nvPr>
        </p:nvSpPr>
        <p:spPr/>
        <p:txBody>
          <a:bodyPr/>
          <a:lstStyle/>
          <a:p>
            <a:r>
              <a:rPr lang="en-US" dirty="0" smtClean="0"/>
              <a:t>Some tough customer requirements:</a:t>
            </a:r>
          </a:p>
          <a:p>
            <a:pPr lvl="1"/>
            <a:r>
              <a:rPr lang="en-US" dirty="0" smtClean="0"/>
              <a:t>Statistical queries most important</a:t>
            </a:r>
          </a:p>
          <a:p>
            <a:pPr lvl="1"/>
            <a:r>
              <a:rPr lang="en-US" dirty="0" smtClean="0"/>
              <a:t>Need to scan </a:t>
            </a:r>
            <a:r>
              <a:rPr lang="en-US" dirty="0" smtClean="0">
                <a:solidFill>
                  <a:srgbClr val="FF0000"/>
                </a:solidFill>
              </a:rPr>
              <a:t>millions</a:t>
            </a:r>
            <a:r>
              <a:rPr lang="en-US" dirty="0" smtClean="0"/>
              <a:t> of objects/second</a:t>
            </a:r>
          </a:p>
          <a:p>
            <a:pPr lvl="1"/>
            <a:r>
              <a:rPr lang="en-US" dirty="0" smtClean="0"/>
              <a:t>User</a:t>
            </a:r>
            <a:r>
              <a:rPr lang="en-US" dirty="0"/>
              <a:t>-customizable “insights” = millions of possible </a:t>
            </a:r>
            <a:r>
              <a:rPr lang="en-US" dirty="0" smtClean="0"/>
              <a:t>queries</a:t>
            </a:r>
          </a:p>
          <a:p>
            <a:r>
              <a:rPr lang="en-US" dirty="0" smtClean="0"/>
              <a:t>Couldn’t use indexes, pre-computed queries, etc.</a:t>
            </a:r>
            <a:endParaRPr lang="en-US" dirty="0"/>
          </a:p>
          <a:p>
            <a:r>
              <a:rPr lang="en-US" dirty="0" smtClean="0"/>
              <a:t>Disk </a:t>
            </a:r>
            <a:r>
              <a:rPr lang="en-US" dirty="0"/>
              <a:t>physics</a:t>
            </a:r>
          </a:p>
          <a:p>
            <a:pPr lvl="1"/>
            <a:r>
              <a:rPr lang="en-US" dirty="0"/>
              <a:t>~100's of random reads/second</a:t>
            </a:r>
          </a:p>
          <a:p>
            <a:pPr lvl="1"/>
            <a:r>
              <a:rPr lang="en-US" dirty="0"/>
              <a:t>~1000's of serial reads/</a:t>
            </a:r>
            <a:r>
              <a:rPr lang="en-US" dirty="0" smtClean="0"/>
              <a:t>second</a:t>
            </a:r>
            <a:endParaRPr lang="en-US" dirty="0"/>
          </a:p>
          <a:p>
            <a:r>
              <a:rPr lang="en-US" dirty="0" smtClean="0"/>
              <a:t>Needed a radically new approach!</a:t>
            </a:r>
            <a:endParaRPr lang="en-US" dirty="0"/>
          </a:p>
        </p:txBody>
      </p:sp>
    </p:spTree>
    <p:extLst>
      <p:ext uri="{BB962C8B-B14F-4D97-AF65-F5344CB8AC3E}">
        <p14:creationId xmlns:p14="http://schemas.microsoft.com/office/powerpoint/2010/main" val="3109441164"/>
      </p:ext>
    </p:extLst>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Doradus </a:t>
            </a:r>
            <a:r>
              <a:rPr lang="en-US" dirty="0" smtClean="0"/>
              <a:t>OLAP</a:t>
            </a:r>
            <a:endParaRPr lang="en-US" dirty="0"/>
          </a:p>
        </p:txBody>
      </p:sp>
      <p:sp>
        <p:nvSpPr>
          <p:cNvPr id="3" name="Content Placeholder 2"/>
          <p:cNvSpPr>
            <a:spLocks noGrp="1"/>
          </p:cNvSpPr>
          <p:nvPr>
            <p:ph idx="1"/>
          </p:nvPr>
        </p:nvSpPr>
        <p:spPr/>
        <p:txBody>
          <a:bodyPr/>
          <a:lstStyle/>
          <a:p>
            <a:r>
              <a:rPr lang="en-US" dirty="0"/>
              <a:t>Combines ideas from:</a:t>
            </a:r>
          </a:p>
          <a:p>
            <a:pPr lvl="1"/>
            <a:r>
              <a:rPr lang="en-US" b="1" dirty="0"/>
              <a:t>Online Analytical Processing</a:t>
            </a:r>
            <a:r>
              <a:rPr lang="en-US" dirty="0"/>
              <a:t>: data arranged in static cubes</a:t>
            </a:r>
          </a:p>
          <a:p>
            <a:pPr lvl="1"/>
            <a:r>
              <a:rPr lang="en-US" b="1" dirty="0"/>
              <a:t>Columnar databases</a:t>
            </a:r>
            <a:r>
              <a:rPr lang="en-US" dirty="0"/>
              <a:t>: Column-oriented storage and compression</a:t>
            </a:r>
          </a:p>
          <a:p>
            <a:pPr lvl="1"/>
            <a:r>
              <a:rPr lang="en-US" b="1" dirty="0"/>
              <a:t>NoSQL databases</a:t>
            </a:r>
            <a:r>
              <a:rPr lang="en-US" dirty="0"/>
              <a:t>: Sharding</a:t>
            </a:r>
          </a:p>
          <a:p>
            <a:r>
              <a:rPr lang="en-US" dirty="0"/>
              <a:t>Features:</a:t>
            </a:r>
          </a:p>
          <a:p>
            <a:pPr lvl="1"/>
            <a:r>
              <a:rPr lang="en-US" dirty="0"/>
              <a:t>Fast loading: up to 500K objects/second/node</a:t>
            </a:r>
          </a:p>
          <a:p>
            <a:pPr lvl="1"/>
            <a:r>
              <a:rPr lang="en-US" dirty="0"/>
              <a:t>Dense storage: 1 billion objects in 2 GB!</a:t>
            </a:r>
          </a:p>
          <a:p>
            <a:pPr lvl="1"/>
            <a:r>
              <a:rPr lang="en-US" dirty="0"/>
              <a:t>Fast cube </a:t>
            </a:r>
            <a:r>
              <a:rPr lang="en-US" dirty="0" smtClean="0"/>
              <a:t>merging: </a:t>
            </a:r>
            <a:r>
              <a:rPr lang="en-US" dirty="0"/>
              <a:t>typically seconds</a:t>
            </a:r>
          </a:p>
          <a:p>
            <a:pPr lvl="1"/>
            <a:r>
              <a:rPr lang="en-US" dirty="0"/>
              <a:t>No indexes!</a:t>
            </a:r>
          </a:p>
        </p:txBody>
      </p:sp>
    </p:spTree>
    <p:extLst>
      <p:ext uri="{BB962C8B-B14F-4D97-AF65-F5344CB8AC3E}">
        <p14:creationId xmlns:p14="http://schemas.microsoft.com/office/powerpoint/2010/main" val="408137440"/>
      </p:ext>
    </p:extLst>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Message </a:t>
            </a:r>
            <a:r>
              <a:rPr lang="en-US" dirty="0"/>
              <a:t>Tracking Schema</a:t>
            </a:r>
          </a:p>
        </p:txBody>
      </p:sp>
      <p:sp>
        <p:nvSpPr>
          <p:cNvPr id="4" name="Oval 3"/>
          <p:cNvSpPr/>
          <p:nvPr/>
        </p:nvSpPr>
        <p:spPr>
          <a:xfrm>
            <a:off x="2621280" y="3810000"/>
            <a:ext cx="4389120" cy="2286000"/>
          </a:xfrm>
          <a:prstGeom prst="ellipse">
            <a:avLst/>
          </a:prstGeom>
          <a:solidFill>
            <a:schemeClr val="accent1">
              <a:lumMod val="75000"/>
            </a:schemeClr>
          </a:solidFill>
          <a:effectLst/>
        </p:spPr>
        <p:txBody>
          <a:bodyPr wrap="square" lIns="0" tIns="0" rIns="0" bIns="0" rtlCol="0" anchor="ctr">
            <a:noAutofit/>
          </a:bodyPr>
          <a:lstStyle/>
          <a:p>
            <a:pPr algn="ctr">
              <a:lnSpc>
                <a:spcPct val="90000"/>
              </a:lnSpc>
              <a:spcBef>
                <a:spcPts val="600"/>
              </a:spcBef>
              <a:spcAft>
                <a:spcPts val="0"/>
              </a:spcAft>
            </a:pPr>
            <a:r>
              <a:rPr lang="en-US" sz="4800" dirty="0" smtClean="0">
                <a:solidFill>
                  <a:schemeClr val="tx2"/>
                </a:solidFill>
                <a:latin typeface="Gill Sans"/>
                <a:cs typeface="Gill Sans"/>
              </a:rPr>
              <a:t>Message</a:t>
            </a:r>
          </a:p>
        </p:txBody>
      </p:sp>
      <p:sp>
        <p:nvSpPr>
          <p:cNvPr id="5" name="Oval 4"/>
          <p:cNvSpPr/>
          <p:nvPr/>
        </p:nvSpPr>
        <p:spPr>
          <a:xfrm>
            <a:off x="10012680" y="3810000"/>
            <a:ext cx="4389120" cy="2286000"/>
          </a:xfrm>
          <a:prstGeom prst="ellipse">
            <a:avLst/>
          </a:prstGeom>
          <a:solidFill>
            <a:schemeClr val="accent1">
              <a:lumMod val="75000"/>
            </a:schemeClr>
          </a:solidFill>
          <a:effectLst/>
        </p:spPr>
        <p:txBody>
          <a:bodyPr wrap="square" lIns="0" tIns="0" rIns="0" bIns="0" rtlCol="0" anchor="ctr">
            <a:noAutofit/>
          </a:bodyPr>
          <a:lstStyle/>
          <a:p>
            <a:pPr algn="ctr">
              <a:lnSpc>
                <a:spcPct val="90000"/>
              </a:lnSpc>
              <a:spcBef>
                <a:spcPts val="600"/>
              </a:spcBef>
              <a:spcAft>
                <a:spcPts val="0"/>
              </a:spcAft>
            </a:pPr>
            <a:r>
              <a:rPr lang="en-US" sz="4800" dirty="0" smtClean="0">
                <a:solidFill>
                  <a:schemeClr val="tx2"/>
                </a:solidFill>
                <a:latin typeface="Gill Sans"/>
                <a:cs typeface="Gill Sans"/>
              </a:rPr>
              <a:t>Participant</a:t>
            </a:r>
          </a:p>
        </p:txBody>
      </p:sp>
      <p:sp>
        <p:nvSpPr>
          <p:cNvPr id="6" name="Oval 5"/>
          <p:cNvSpPr/>
          <p:nvPr/>
        </p:nvSpPr>
        <p:spPr>
          <a:xfrm>
            <a:off x="17404080" y="3810000"/>
            <a:ext cx="4389120" cy="2286000"/>
          </a:xfrm>
          <a:prstGeom prst="ellipse">
            <a:avLst/>
          </a:prstGeom>
          <a:solidFill>
            <a:schemeClr val="accent1">
              <a:lumMod val="75000"/>
            </a:schemeClr>
          </a:solidFill>
          <a:effectLst/>
        </p:spPr>
        <p:txBody>
          <a:bodyPr wrap="square" lIns="0" tIns="0" rIns="0" bIns="0" rtlCol="0" anchor="ctr">
            <a:noAutofit/>
          </a:bodyPr>
          <a:lstStyle/>
          <a:p>
            <a:pPr algn="ctr">
              <a:lnSpc>
                <a:spcPct val="90000"/>
              </a:lnSpc>
              <a:spcBef>
                <a:spcPts val="600"/>
              </a:spcBef>
              <a:spcAft>
                <a:spcPts val="0"/>
              </a:spcAft>
            </a:pPr>
            <a:r>
              <a:rPr lang="en-US" sz="4800" dirty="0" smtClean="0">
                <a:solidFill>
                  <a:schemeClr val="tx2"/>
                </a:solidFill>
                <a:latin typeface="Gill Sans"/>
                <a:cs typeface="Gill Sans"/>
              </a:rPr>
              <a:t>Address</a:t>
            </a:r>
          </a:p>
        </p:txBody>
      </p:sp>
      <p:sp>
        <p:nvSpPr>
          <p:cNvPr id="7" name="Oval 6"/>
          <p:cNvSpPr/>
          <p:nvPr/>
        </p:nvSpPr>
        <p:spPr>
          <a:xfrm>
            <a:off x="17404080" y="8229600"/>
            <a:ext cx="4389120" cy="2286000"/>
          </a:xfrm>
          <a:prstGeom prst="ellipse">
            <a:avLst/>
          </a:prstGeom>
          <a:solidFill>
            <a:schemeClr val="accent1">
              <a:lumMod val="75000"/>
            </a:schemeClr>
          </a:solidFill>
          <a:effectLst/>
        </p:spPr>
        <p:txBody>
          <a:bodyPr wrap="square" lIns="0" tIns="0" rIns="0" bIns="0" rtlCol="0" anchor="ctr">
            <a:noAutofit/>
          </a:bodyPr>
          <a:lstStyle/>
          <a:p>
            <a:pPr algn="ctr">
              <a:lnSpc>
                <a:spcPct val="90000"/>
              </a:lnSpc>
              <a:spcBef>
                <a:spcPts val="600"/>
              </a:spcBef>
              <a:spcAft>
                <a:spcPts val="0"/>
              </a:spcAft>
            </a:pPr>
            <a:r>
              <a:rPr lang="en-US" sz="4800" dirty="0" smtClean="0">
                <a:solidFill>
                  <a:schemeClr val="tx2"/>
                </a:solidFill>
                <a:latin typeface="Gill Sans"/>
                <a:cs typeface="Gill Sans"/>
              </a:rPr>
              <a:t>Person</a:t>
            </a:r>
          </a:p>
        </p:txBody>
      </p:sp>
      <p:cxnSp>
        <p:nvCxnSpPr>
          <p:cNvPr id="9" name="Straight Arrow Connector 8"/>
          <p:cNvCxnSpPr>
            <a:stCxn id="4" idx="6"/>
            <a:endCxn id="5" idx="2"/>
          </p:cNvCxnSpPr>
          <p:nvPr/>
        </p:nvCxnSpPr>
        <p:spPr>
          <a:xfrm>
            <a:off x="7010400" y="4953000"/>
            <a:ext cx="3002280" cy="0"/>
          </a:xfrm>
          <a:prstGeom prst="straightConnector1">
            <a:avLst/>
          </a:prstGeom>
          <a:ln w="28575" cmpd="sng">
            <a:solidFill>
              <a:schemeClr val="tx1"/>
            </a:solidFill>
            <a:headEnd type="arrow"/>
            <a:tailEnd type="arrow"/>
          </a:ln>
        </p:spPr>
        <p:style>
          <a:lnRef idx="2">
            <a:schemeClr val="accent1"/>
          </a:lnRef>
          <a:fillRef idx="0">
            <a:schemeClr val="accent1"/>
          </a:fillRef>
          <a:effectRef idx="1">
            <a:schemeClr val="accent1"/>
          </a:effectRef>
          <a:fontRef idx="minor">
            <a:schemeClr val="tx1"/>
          </a:fontRef>
        </p:style>
      </p:cxnSp>
      <p:cxnSp>
        <p:nvCxnSpPr>
          <p:cNvPr id="10" name="Straight Arrow Connector 9"/>
          <p:cNvCxnSpPr>
            <a:stCxn id="5" idx="6"/>
            <a:endCxn id="6" idx="2"/>
          </p:cNvCxnSpPr>
          <p:nvPr/>
        </p:nvCxnSpPr>
        <p:spPr>
          <a:xfrm>
            <a:off x="14401800" y="4953000"/>
            <a:ext cx="3002280" cy="0"/>
          </a:xfrm>
          <a:prstGeom prst="straightConnector1">
            <a:avLst/>
          </a:prstGeom>
          <a:ln w="28575" cmpd="sng">
            <a:solidFill>
              <a:schemeClr val="tx1"/>
            </a:solidFill>
            <a:headEnd type="arrow"/>
            <a:tailEnd type="arrow"/>
          </a:ln>
        </p:spPr>
        <p:style>
          <a:lnRef idx="2">
            <a:schemeClr val="accent1"/>
          </a:lnRef>
          <a:fillRef idx="0">
            <a:schemeClr val="accent1"/>
          </a:fillRef>
          <a:effectRef idx="1">
            <a:schemeClr val="accent1"/>
          </a:effectRef>
          <a:fontRef idx="minor">
            <a:schemeClr val="tx1"/>
          </a:fontRef>
        </p:style>
      </p:cxnSp>
      <p:cxnSp>
        <p:nvCxnSpPr>
          <p:cNvPr id="11" name="Straight Arrow Connector 10"/>
          <p:cNvCxnSpPr>
            <a:stCxn id="7" idx="0"/>
            <a:endCxn id="6" idx="4"/>
          </p:cNvCxnSpPr>
          <p:nvPr/>
        </p:nvCxnSpPr>
        <p:spPr>
          <a:xfrm flipV="1">
            <a:off x="19598640" y="6096000"/>
            <a:ext cx="0" cy="2133600"/>
          </a:xfrm>
          <a:prstGeom prst="straightConnector1">
            <a:avLst/>
          </a:prstGeom>
          <a:ln w="28575" cmpd="sng">
            <a:solidFill>
              <a:schemeClr val="tx1"/>
            </a:solidFill>
            <a:headEnd type="arrow"/>
            <a:tailEnd type="arrow"/>
          </a:ln>
        </p:spPr>
        <p:style>
          <a:lnRef idx="2">
            <a:schemeClr val="accent1"/>
          </a:lnRef>
          <a:fillRef idx="0">
            <a:schemeClr val="accent1"/>
          </a:fillRef>
          <a:effectRef idx="1">
            <a:schemeClr val="accent1"/>
          </a:effectRef>
          <a:fontRef idx="minor">
            <a:schemeClr val="tx1"/>
          </a:fontRef>
        </p:style>
      </p:cxnSp>
      <p:cxnSp>
        <p:nvCxnSpPr>
          <p:cNvPr id="12" name="Straight Arrow Connector 11"/>
          <p:cNvCxnSpPr>
            <a:stCxn id="8" idx="0"/>
            <a:endCxn id="4" idx="4"/>
          </p:cNvCxnSpPr>
          <p:nvPr/>
        </p:nvCxnSpPr>
        <p:spPr>
          <a:xfrm flipV="1">
            <a:off x="4815840" y="6096000"/>
            <a:ext cx="0" cy="1775009"/>
          </a:xfrm>
          <a:prstGeom prst="straightConnector1">
            <a:avLst/>
          </a:prstGeom>
          <a:ln w="28575" cmpd="sng">
            <a:solidFill>
              <a:schemeClr val="tx1"/>
            </a:solidFill>
            <a:headEnd type="arrow"/>
            <a:tailEnd type="arrow"/>
          </a:ln>
        </p:spPr>
        <p:style>
          <a:lnRef idx="2">
            <a:schemeClr val="accent1"/>
          </a:lnRef>
          <a:fillRef idx="0">
            <a:schemeClr val="accent1"/>
          </a:fillRef>
          <a:effectRef idx="1">
            <a:schemeClr val="accent1"/>
          </a:effectRef>
          <a:fontRef idx="minor">
            <a:schemeClr val="tx1"/>
          </a:fontRef>
        </p:style>
      </p:cxnSp>
      <p:cxnSp>
        <p:nvCxnSpPr>
          <p:cNvPr id="13" name="Curved Connector 12"/>
          <p:cNvCxnSpPr/>
          <p:nvPr/>
        </p:nvCxnSpPr>
        <p:spPr>
          <a:xfrm rot="10800000" flipH="1" flipV="1">
            <a:off x="17449800" y="9601200"/>
            <a:ext cx="1828800" cy="914400"/>
          </a:xfrm>
          <a:prstGeom prst="curvedConnector4">
            <a:avLst>
              <a:gd name="adj1" fmla="val -22788"/>
              <a:gd name="adj2" fmla="val 186732"/>
            </a:avLst>
          </a:prstGeom>
          <a:ln w="28575" cmpd="sng">
            <a:solidFill>
              <a:srgbClr val="000000"/>
            </a:solidFill>
            <a:headEnd type="arrow"/>
            <a:tailEnd type="arrow"/>
          </a:ln>
        </p:spPr>
        <p:style>
          <a:lnRef idx="2">
            <a:schemeClr val="accent1"/>
          </a:lnRef>
          <a:fillRef idx="0">
            <a:schemeClr val="accent1"/>
          </a:fillRef>
          <a:effectRef idx="1">
            <a:schemeClr val="accent1"/>
          </a:effectRef>
          <a:fontRef idx="minor">
            <a:schemeClr val="tx1"/>
          </a:fontRef>
        </p:style>
      </p:cxnSp>
      <p:sp>
        <p:nvSpPr>
          <p:cNvPr id="14" name="TextBox 13"/>
          <p:cNvSpPr txBox="1"/>
          <p:nvPr/>
        </p:nvSpPr>
        <p:spPr>
          <a:xfrm>
            <a:off x="14320712" y="9644693"/>
            <a:ext cx="2661280" cy="1175707"/>
          </a:xfrm>
          <a:prstGeom prst="rect">
            <a:avLst/>
          </a:prstGeom>
          <a:noFill/>
        </p:spPr>
        <p:txBody>
          <a:bodyPr wrap="none" rtlCol="0">
            <a:spAutoFit/>
          </a:bodyPr>
          <a:lstStyle/>
          <a:p>
            <a:pPr algn="r">
              <a:lnSpc>
                <a:spcPct val="90000"/>
              </a:lnSpc>
              <a:spcBef>
                <a:spcPts val="600"/>
              </a:spcBef>
              <a:spcAft>
                <a:spcPts val="0"/>
              </a:spcAft>
              <a:buClr>
                <a:schemeClr val="bg1"/>
              </a:buClr>
            </a:pPr>
            <a:r>
              <a:rPr lang="en-US" sz="3600" dirty="0" smtClean="0">
                <a:latin typeface="Gill Sans"/>
                <a:cs typeface="Gill Sans"/>
              </a:rPr>
              <a:t>Manager</a:t>
            </a:r>
            <a:r>
              <a:rPr lang="en-US" sz="3600" dirty="0">
                <a:latin typeface="Gill Sans"/>
                <a:ea typeface="Wingdings"/>
                <a:cs typeface="Gill Sans"/>
                <a:sym typeface="Wingdings"/>
              </a:rPr>
              <a:t></a:t>
            </a:r>
            <a:endParaRPr lang="en-US" sz="3600" dirty="0" smtClean="0">
              <a:latin typeface="Gill Sans"/>
              <a:cs typeface="Gill Sans"/>
            </a:endParaRPr>
          </a:p>
          <a:p>
            <a:pPr algn="r">
              <a:lnSpc>
                <a:spcPct val="90000"/>
              </a:lnSpc>
              <a:spcBef>
                <a:spcPts val="600"/>
              </a:spcBef>
              <a:spcAft>
                <a:spcPts val="0"/>
              </a:spcAft>
              <a:buClr>
                <a:schemeClr val="bg1"/>
              </a:buClr>
            </a:pPr>
            <a:r>
              <a:rPr lang="en-US" sz="3600" dirty="0">
                <a:latin typeface="Gill Sans"/>
                <a:ea typeface="Wingdings"/>
                <a:cs typeface="Gill Sans"/>
                <a:sym typeface="Wingdings"/>
              </a:rPr>
              <a:t></a:t>
            </a:r>
            <a:r>
              <a:rPr lang="en-US" sz="3600" dirty="0" smtClean="0">
                <a:latin typeface="Gill Sans"/>
                <a:cs typeface="Gill Sans"/>
              </a:rPr>
              <a:t>Employees</a:t>
            </a:r>
          </a:p>
        </p:txBody>
      </p:sp>
      <p:sp>
        <p:nvSpPr>
          <p:cNvPr id="15" name="TextBox 14"/>
          <p:cNvSpPr txBox="1"/>
          <p:nvPr/>
        </p:nvSpPr>
        <p:spPr>
          <a:xfrm>
            <a:off x="17106393" y="6520493"/>
            <a:ext cx="2248407" cy="1175707"/>
          </a:xfrm>
          <a:prstGeom prst="rect">
            <a:avLst/>
          </a:prstGeom>
          <a:noFill/>
        </p:spPr>
        <p:txBody>
          <a:bodyPr wrap="none" rtlCol="0">
            <a:spAutoFit/>
          </a:bodyPr>
          <a:lstStyle/>
          <a:p>
            <a:pPr>
              <a:lnSpc>
                <a:spcPct val="90000"/>
              </a:lnSpc>
              <a:spcBef>
                <a:spcPts val="600"/>
              </a:spcBef>
              <a:spcAft>
                <a:spcPts val="0"/>
              </a:spcAft>
              <a:buClr>
                <a:schemeClr val="bg1"/>
              </a:buClr>
            </a:pPr>
            <a:r>
              <a:rPr lang="en-US" sz="3600" dirty="0" smtClean="0">
                <a:latin typeface="Gill Sans"/>
                <a:ea typeface="Wingdings"/>
                <a:cs typeface="Gill Sans"/>
                <a:sym typeface="Wingdings"/>
              </a:rPr>
              <a:t></a:t>
            </a:r>
            <a:r>
              <a:rPr lang="en-US" sz="3600" dirty="0" smtClean="0">
                <a:latin typeface="Gill Sans"/>
                <a:cs typeface="Gill Sans"/>
              </a:rPr>
              <a:t>Person</a:t>
            </a:r>
          </a:p>
          <a:p>
            <a:pPr>
              <a:lnSpc>
                <a:spcPct val="90000"/>
              </a:lnSpc>
              <a:spcBef>
                <a:spcPts val="600"/>
              </a:spcBef>
              <a:spcAft>
                <a:spcPts val="0"/>
              </a:spcAft>
              <a:buClr>
                <a:schemeClr val="bg1"/>
              </a:buClr>
            </a:pPr>
            <a:r>
              <a:rPr lang="en-US" sz="3600" dirty="0" smtClean="0">
                <a:latin typeface="Gill Sans"/>
                <a:cs typeface="Gill Sans"/>
              </a:rPr>
              <a:t>Address </a:t>
            </a:r>
            <a:r>
              <a:rPr lang="en-US" sz="3600" dirty="0" smtClean="0">
                <a:latin typeface="Gill Sans"/>
                <a:ea typeface="Wingdings"/>
                <a:cs typeface="Gill Sans"/>
                <a:sym typeface="Wingdings"/>
              </a:rPr>
              <a:t></a:t>
            </a:r>
            <a:endParaRPr lang="en-US" sz="3600" dirty="0" smtClean="0">
              <a:latin typeface="Gill Sans"/>
              <a:cs typeface="Gill Sans"/>
            </a:endParaRPr>
          </a:p>
        </p:txBody>
      </p:sp>
      <p:sp>
        <p:nvSpPr>
          <p:cNvPr id="16" name="TextBox 15"/>
          <p:cNvSpPr txBox="1"/>
          <p:nvPr/>
        </p:nvSpPr>
        <p:spPr>
          <a:xfrm>
            <a:off x="4953000" y="6520493"/>
            <a:ext cx="2981656" cy="1175707"/>
          </a:xfrm>
          <a:prstGeom prst="rect">
            <a:avLst/>
          </a:prstGeom>
          <a:noFill/>
        </p:spPr>
        <p:txBody>
          <a:bodyPr wrap="none" rtlCol="0">
            <a:spAutoFit/>
          </a:bodyPr>
          <a:lstStyle/>
          <a:p>
            <a:pPr algn="r">
              <a:lnSpc>
                <a:spcPct val="90000"/>
              </a:lnSpc>
              <a:spcBef>
                <a:spcPts val="600"/>
              </a:spcBef>
              <a:spcAft>
                <a:spcPts val="0"/>
              </a:spcAft>
              <a:buClr>
                <a:schemeClr val="bg1"/>
              </a:buClr>
            </a:pPr>
            <a:r>
              <a:rPr lang="en-US" sz="3600" dirty="0" smtClean="0">
                <a:latin typeface="Gill Sans"/>
                <a:ea typeface="Wingdings"/>
                <a:cs typeface="Gill Sans"/>
                <a:sym typeface="Wingdings"/>
              </a:rPr>
              <a:t></a:t>
            </a:r>
            <a:r>
              <a:rPr lang="en-US" sz="3600" dirty="0" smtClean="0">
                <a:latin typeface="Gill Sans"/>
                <a:cs typeface="Gill Sans"/>
              </a:rPr>
              <a:t>Attachments</a:t>
            </a:r>
          </a:p>
          <a:p>
            <a:pPr algn="r">
              <a:lnSpc>
                <a:spcPct val="90000"/>
              </a:lnSpc>
              <a:spcBef>
                <a:spcPts val="600"/>
              </a:spcBef>
              <a:spcAft>
                <a:spcPts val="0"/>
              </a:spcAft>
              <a:buClr>
                <a:schemeClr val="bg1"/>
              </a:buClr>
            </a:pPr>
            <a:r>
              <a:rPr lang="en-US" sz="3600" dirty="0" smtClean="0">
                <a:latin typeface="Gill Sans"/>
                <a:cs typeface="Gill Sans"/>
              </a:rPr>
              <a:t>Message</a:t>
            </a:r>
            <a:r>
              <a:rPr lang="en-US" sz="3600" dirty="0" smtClean="0">
                <a:latin typeface="Gill Sans"/>
                <a:ea typeface="Wingdings"/>
                <a:cs typeface="Gill Sans"/>
                <a:sym typeface="Wingdings"/>
              </a:rPr>
              <a:t></a:t>
            </a:r>
            <a:endParaRPr lang="en-US" sz="3600" dirty="0" smtClean="0">
              <a:latin typeface="Gill Sans"/>
              <a:cs typeface="Gill Sans"/>
            </a:endParaRPr>
          </a:p>
        </p:txBody>
      </p:sp>
      <p:sp>
        <p:nvSpPr>
          <p:cNvPr id="17" name="TextBox 16"/>
          <p:cNvSpPr txBox="1"/>
          <p:nvPr/>
        </p:nvSpPr>
        <p:spPr>
          <a:xfrm>
            <a:off x="7129986" y="3581400"/>
            <a:ext cx="2850284" cy="1175707"/>
          </a:xfrm>
          <a:prstGeom prst="rect">
            <a:avLst/>
          </a:prstGeom>
          <a:noFill/>
        </p:spPr>
        <p:txBody>
          <a:bodyPr wrap="none" rtlCol="0">
            <a:spAutoFit/>
          </a:bodyPr>
          <a:lstStyle/>
          <a:p>
            <a:pPr algn="ctr">
              <a:lnSpc>
                <a:spcPct val="90000"/>
              </a:lnSpc>
              <a:spcBef>
                <a:spcPts val="600"/>
              </a:spcBef>
              <a:spcAft>
                <a:spcPts val="0"/>
              </a:spcAft>
              <a:buClr>
                <a:schemeClr val="bg1"/>
              </a:buClr>
            </a:pPr>
            <a:r>
              <a:rPr lang="en-US" sz="3600" dirty="0" smtClean="0">
                <a:latin typeface="Gill Sans"/>
                <a:cs typeface="Gill Sans"/>
                <a:sym typeface="Wingdings"/>
              </a:rPr>
              <a:t>Participants</a:t>
            </a:r>
            <a:r>
              <a:rPr lang="en-US" sz="3600" dirty="0" smtClean="0">
                <a:latin typeface="Gill Sans"/>
                <a:ea typeface="Wingdings"/>
                <a:cs typeface="Gill Sans"/>
                <a:sym typeface="Wingdings"/>
              </a:rPr>
              <a:t></a:t>
            </a:r>
            <a:endParaRPr lang="en-US" sz="3600" dirty="0" smtClean="0">
              <a:latin typeface="Gill Sans"/>
              <a:cs typeface="Gill Sans"/>
            </a:endParaRPr>
          </a:p>
          <a:p>
            <a:pPr algn="ctr">
              <a:lnSpc>
                <a:spcPct val="90000"/>
              </a:lnSpc>
              <a:spcBef>
                <a:spcPts val="600"/>
              </a:spcBef>
              <a:spcAft>
                <a:spcPts val="0"/>
              </a:spcAft>
              <a:buClr>
                <a:schemeClr val="bg1"/>
              </a:buClr>
            </a:pPr>
            <a:r>
              <a:rPr lang="en-US" sz="3600" dirty="0">
                <a:latin typeface="Gill Sans"/>
                <a:ea typeface="Wingdings"/>
                <a:cs typeface="Gill Sans"/>
                <a:sym typeface="Wingdings"/>
              </a:rPr>
              <a:t></a:t>
            </a:r>
            <a:r>
              <a:rPr lang="en-US" sz="3600" dirty="0" smtClean="0">
                <a:latin typeface="Gill Sans"/>
                <a:cs typeface="Gill Sans"/>
              </a:rPr>
              <a:t>Message</a:t>
            </a:r>
          </a:p>
        </p:txBody>
      </p:sp>
      <p:sp>
        <p:nvSpPr>
          <p:cNvPr id="18" name="TextBox 17"/>
          <p:cNvSpPr txBox="1"/>
          <p:nvPr/>
        </p:nvSpPr>
        <p:spPr>
          <a:xfrm>
            <a:off x="14403729" y="3429000"/>
            <a:ext cx="2850284" cy="1175707"/>
          </a:xfrm>
          <a:prstGeom prst="rect">
            <a:avLst/>
          </a:prstGeom>
          <a:noFill/>
        </p:spPr>
        <p:txBody>
          <a:bodyPr wrap="none" rtlCol="0">
            <a:spAutoFit/>
          </a:bodyPr>
          <a:lstStyle/>
          <a:p>
            <a:pPr algn="ctr">
              <a:lnSpc>
                <a:spcPct val="90000"/>
              </a:lnSpc>
              <a:spcBef>
                <a:spcPts val="600"/>
              </a:spcBef>
              <a:spcAft>
                <a:spcPts val="0"/>
              </a:spcAft>
              <a:buClr>
                <a:schemeClr val="bg1"/>
              </a:buClr>
            </a:pPr>
            <a:r>
              <a:rPr lang="en-US" sz="3600" dirty="0" smtClean="0">
                <a:latin typeface="Gill Sans"/>
                <a:cs typeface="Gill Sans"/>
                <a:sym typeface="Wingdings"/>
              </a:rPr>
              <a:t>Address</a:t>
            </a:r>
            <a:r>
              <a:rPr lang="en-US" sz="3600" dirty="0" smtClean="0">
                <a:latin typeface="Gill Sans"/>
                <a:ea typeface="Wingdings"/>
                <a:cs typeface="Gill Sans"/>
                <a:sym typeface="Wingdings"/>
              </a:rPr>
              <a:t></a:t>
            </a:r>
            <a:endParaRPr lang="en-US" sz="3600" dirty="0" smtClean="0">
              <a:latin typeface="Gill Sans"/>
              <a:cs typeface="Gill Sans"/>
            </a:endParaRPr>
          </a:p>
          <a:p>
            <a:pPr algn="ctr">
              <a:lnSpc>
                <a:spcPct val="90000"/>
              </a:lnSpc>
              <a:spcBef>
                <a:spcPts val="600"/>
              </a:spcBef>
              <a:spcAft>
                <a:spcPts val="0"/>
              </a:spcAft>
              <a:buClr>
                <a:schemeClr val="bg1"/>
              </a:buClr>
            </a:pPr>
            <a:r>
              <a:rPr lang="en-US" sz="3600" dirty="0" smtClean="0">
                <a:latin typeface="Gill Sans"/>
                <a:ea typeface="Wingdings"/>
                <a:cs typeface="Gill Sans"/>
                <a:sym typeface="Wingdings"/>
              </a:rPr>
              <a:t></a:t>
            </a:r>
            <a:r>
              <a:rPr lang="en-US" sz="3600" dirty="0" smtClean="0">
                <a:latin typeface="Gill Sans"/>
                <a:cs typeface="Gill Sans"/>
              </a:rPr>
              <a:t>Participants</a:t>
            </a:r>
          </a:p>
        </p:txBody>
      </p:sp>
      <p:sp>
        <p:nvSpPr>
          <p:cNvPr id="8" name="Oval 7"/>
          <p:cNvSpPr/>
          <p:nvPr/>
        </p:nvSpPr>
        <p:spPr>
          <a:xfrm>
            <a:off x="2621280" y="7871009"/>
            <a:ext cx="4389120" cy="2286000"/>
          </a:xfrm>
          <a:prstGeom prst="ellipse">
            <a:avLst/>
          </a:prstGeom>
          <a:solidFill>
            <a:schemeClr val="accent1">
              <a:lumMod val="75000"/>
            </a:schemeClr>
          </a:solidFill>
          <a:effectLst/>
        </p:spPr>
        <p:txBody>
          <a:bodyPr wrap="square" lIns="0" tIns="0" rIns="0" bIns="0" rtlCol="0" anchor="ctr">
            <a:noAutofit/>
          </a:bodyPr>
          <a:lstStyle/>
          <a:p>
            <a:pPr algn="ctr">
              <a:lnSpc>
                <a:spcPct val="90000"/>
              </a:lnSpc>
              <a:spcBef>
                <a:spcPts val="600"/>
              </a:spcBef>
              <a:spcAft>
                <a:spcPts val="0"/>
              </a:spcAft>
            </a:pPr>
            <a:r>
              <a:rPr lang="en-US" sz="4800" dirty="0" smtClean="0">
                <a:solidFill>
                  <a:schemeClr val="tx2"/>
                </a:solidFill>
                <a:latin typeface="Gill Sans"/>
                <a:cs typeface="Gill Sans"/>
              </a:rPr>
              <a:t>Attachment</a:t>
            </a:r>
          </a:p>
        </p:txBody>
      </p:sp>
    </p:spTree>
    <p:extLst>
      <p:ext uri="{BB962C8B-B14F-4D97-AF65-F5344CB8AC3E}">
        <p14:creationId xmlns:p14="http://schemas.microsoft.com/office/powerpoint/2010/main" val="1481077905"/>
      </p:ext>
    </p:extLst>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DQL Object Queries</a:t>
            </a:r>
          </a:p>
        </p:txBody>
      </p:sp>
      <p:sp>
        <p:nvSpPr>
          <p:cNvPr id="3" name="Content Placeholder 2"/>
          <p:cNvSpPr>
            <a:spLocks noGrp="1"/>
          </p:cNvSpPr>
          <p:nvPr>
            <p:ph idx="1"/>
          </p:nvPr>
        </p:nvSpPr>
        <p:spPr>
          <a:xfrm>
            <a:off x="617539" y="2289175"/>
            <a:ext cx="8678862" cy="11426825"/>
          </a:xfrm>
        </p:spPr>
        <p:txBody>
          <a:bodyPr/>
          <a:lstStyle/>
          <a:p>
            <a:r>
              <a:rPr lang="en-US" dirty="0" smtClean="0"/>
              <a:t>Builds on Lucene syntax</a:t>
            </a:r>
          </a:p>
          <a:p>
            <a:pPr lvl="1"/>
            <a:r>
              <a:rPr lang="en-US" dirty="0" smtClean="0"/>
              <a:t>Full </a:t>
            </a:r>
            <a:r>
              <a:rPr lang="en-US" dirty="0"/>
              <a:t>text </a:t>
            </a:r>
            <a:r>
              <a:rPr lang="en-US" dirty="0" smtClean="0"/>
              <a:t>queries</a:t>
            </a:r>
            <a:endParaRPr lang="en-US" dirty="0"/>
          </a:p>
          <a:p>
            <a:r>
              <a:rPr lang="en-US" dirty="0" smtClean="0"/>
              <a:t>Adds </a:t>
            </a:r>
            <a:r>
              <a:rPr lang="en-US" i="1" dirty="0" smtClean="0"/>
              <a:t>link paths</a:t>
            </a:r>
            <a:endParaRPr lang="en-US" dirty="0" smtClean="0"/>
          </a:p>
          <a:p>
            <a:pPr lvl="1"/>
            <a:r>
              <a:rPr lang="en-US" dirty="0" smtClean="0"/>
              <a:t>Directed graph searches</a:t>
            </a:r>
          </a:p>
          <a:p>
            <a:pPr lvl="1"/>
            <a:r>
              <a:rPr lang="en-US" dirty="0" smtClean="0"/>
              <a:t>Quantifiers and filters</a:t>
            </a:r>
            <a:endParaRPr lang="en-US" dirty="0"/>
          </a:p>
          <a:p>
            <a:pPr lvl="1"/>
            <a:r>
              <a:rPr lang="en-US" dirty="0" smtClean="0"/>
              <a:t>Transitive searches</a:t>
            </a:r>
          </a:p>
          <a:p>
            <a:r>
              <a:rPr lang="en-US" dirty="0" smtClean="0"/>
              <a:t>Other features</a:t>
            </a:r>
          </a:p>
          <a:p>
            <a:pPr lvl="1"/>
            <a:r>
              <a:rPr lang="en-US" dirty="0" smtClean="0"/>
              <a:t>Stateless paging</a:t>
            </a:r>
          </a:p>
          <a:p>
            <a:pPr lvl="1"/>
            <a:r>
              <a:rPr lang="en-US" dirty="0" smtClean="0"/>
              <a:t>Sorting</a:t>
            </a:r>
            <a:endParaRPr lang="en-US" dirty="0"/>
          </a:p>
        </p:txBody>
      </p:sp>
      <p:sp>
        <p:nvSpPr>
          <p:cNvPr id="4" name="Content Placeholder 2"/>
          <p:cNvSpPr txBox="1">
            <a:spLocks/>
          </p:cNvSpPr>
          <p:nvPr/>
        </p:nvSpPr>
        <p:spPr bwMode="auto">
          <a:xfrm>
            <a:off x="9829800" y="2253618"/>
            <a:ext cx="14554200" cy="1146238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38100" tIns="38100" rIns="38100" bIns="38100" numCol="1" anchor="t" anchorCtr="0" compatLnSpc="1">
            <a:prstTxWarp prst="textNoShape">
              <a:avLst/>
            </a:prstTxWarp>
          </a:bodyPr>
          <a:lstStyle>
            <a:lvl1pPr marL="457200" indent="-457200" algn="l" rtl="0" eaLnBrk="0" fontAlgn="base" hangingPunct="0">
              <a:spcBef>
                <a:spcPts val="2100"/>
              </a:spcBef>
              <a:spcAft>
                <a:spcPct val="0"/>
              </a:spcAft>
              <a:buClr>
                <a:srgbClr val="D3002D"/>
              </a:buClr>
              <a:buSzPct val="100000"/>
              <a:buFont typeface="Wingdings" charset="0"/>
              <a:buChar char="§"/>
              <a:defRPr sz="4800">
                <a:solidFill>
                  <a:schemeClr val="tx1"/>
                </a:solidFill>
                <a:latin typeface="+mn-lt"/>
                <a:ea typeface="+mn-ea"/>
                <a:cs typeface="+mn-cs"/>
                <a:sym typeface="Arial" charset="0"/>
              </a:defRPr>
            </a:lvl1pPr>
            <a:lvl2pPr marL="876300" indent="-457200" algn="l" rtl="0" eaLnBrk="0" fontAlgn="base" hangingPunct="0">
              <a:spcBef>
                <a:spcPts val="1900"/>
              </a:spcBef>
              <a:spcAft>
                <a:spcPct val="0"/>
              </a:spcAft>
              <a:buClr>
                <a:srgbClr val="D3002D"/>
              </a:buClr>
              <a:buSzPct val="100000"/>
              <a:buFont typeface="Arial" charset="0"/>
              <a:buChar char="-"/>
              <a:defRPr sz="4800">
                <a:solidFill>
                  <a:schemeClr val="tx1"/>
                </a:solidFill>
                <a:latin typeface="+mn-lt"/>
                <a:ea typeface="+mn-ea"/>
                <a:cs typeface="+mn-cs"/>
                <a:sym typeface="Arial" charset="0"/>
              </a:defRPr>
            </a:lvl2pPr>
            <a:lvl3pPr marL="1333500" indent="-457200" algn="l" rtl="0" eaLnBrk="0" fontAlgn="base" hangingPunct="0">
              <a:spcBef>
                <a:spcPts val="1600"/>
              </a:spcBef>
              <a:spcAft>
                <a:spcPct val="0"/>
              </a:spcAft>
              <a:buClr>
                <a:srgbClr val="D3002D"/>
              </a:buClr>
              <a:buSzPct val="100000"/>
              <a:buFont typeface="Arial" charset="0"/>
              <a:buChar char="-"/>
              <a:defRPr sz="4800">
                <a:solidFill>
                  <a:schemeClr val="tx1"/>
                </a:solidFill>
                <a:latin typeface="+mn-lt"/>
                <a:ea typeface="+mn-ea"/>
                <a:cs typeface="+mn-cs"/>
                <a:sym typeface="Arial" charset="0"/>
              </a:defRPr>
            </a:lvl3pPr>
            <a:lvl4pPr marL="1790700" indent="-457200" algn="l" rtl="0" eaLnBrk="0" fontAlgn="base" hangingPunct="0">
              <a:spcBef>
                <a:spcPts val="1300"/>
              </a:spcBef>
              <a:spcAft>
                <a:spcPct val="0"/>
              </a:spcAft>
              <a:buClr>
                <a:srgbClr val="D3002D"/>
              </a:buClr>
              <a:buSzPct val="100000"/>
              <a:buFont typeface="Arial" charset="0"/>
              <a:buChar char="-"/>
              <a:defRPr sz="4800">
                <a:solidFill>
                  <a:schemeClr val="tx1"/>
                </a:solidFill>
                <a:latin typeface="+mn-lt"/>
                <a:ea typeface="+mn-ea"/>
                <a:cs typeface="+mn-cs"/>
                <a:sym typeface="Arial" charset="0"/>
              </a:defRPr>
            </a:lvl4pPr>
            <a:lvl5pPr marL="2247900" indent="-457200" algn="l" rtl="0" eaLnBrk="0" fontAlgn="base" hangingPunct="0">
              <a:spcBef>
                <a:spcPts val="1300"/>
              </a:spcBef>
              <a:spcAft>
                <a:spcPct val="0"/>
              </a:spcAft>
              <a:buClr>
                <a:srgbClr val="D3002D"/>
              </a:buClr>
              <a:buSzPct val="100000"/>
              <a:buFont typeface="Arial" charset="0"/>
              <a:buChar char="-"/>
              <a:defRPr sz="4800">
                <a:solidFill>
                  <a:schemeClr val="tx1"/>
                </a:solidFill>
                <a:latin typeface="+mn-lt"/>
                <a:ea typeface="+mn-ea"/>
                <a:cs typeface="+mn-cs"/>
                <a:sym typeface="Arial" charset="0"/>
              </a:defRPr>
            </a:lvl5pPr>
            <a:lvl6pPr marL="2705100" indent="-457200" algn="l" rtl="0" fontAlgn="base">
              <a:spcBef>
                <a:spcPts val="1300"/>
              </a:spcBef>
              <a:spcAft>
                <a:spcPct val="0"/>
              </a:spcAft>
              <a:buClr>
                <a:srgbClr val="D3002D"/>
              </a:buClr>
              <a:buSzPct val="100000"/>
              <a:buFont typeface="Arial" charset="0"/>
              <a:buChar char="-"/>
              <a:defRPr sz="4800">
                <a:solidFill>
                  <a:schemeClr val="tx1"/>
                </a:solidFill>
                <a:latin typeface="+mn-lt"/>
                <a:ea typeface="+mn-ea"/>
                <a:cs typeface="+mn-cs"/>
                <a:sym typeface="Arial" charset="0"/>
              </a:defRPr>
            </a:lvl6pPr>
            <a:lvl7pPr marL="3162300" indent="-457200" algn="l" rtl="0" fontAlgn="base">
              <a:spcBef>
                <a:spcPts val="1300"/>
              </a:spcBef>
              <a:spcAft>
                <a:spcPct val="0"/>
              </a:spcAft>
              <a:buClr>
                <a:srgbClr val="D3002D"/>
              </a:buClr>
              <a:buSzPct val="100000"/>
              <a:buFont typeface="Arial" charset="0"/>
              <a:buChar char="-"/>
              <a:defRPr sz="4800">
                <a:solidFill>
                  <a:schemeClr val="tx1"/>
                </a:solidFill>
                <a:latin typeface="+mn-lt"/>
                <a:ea typeface="+mn-ea"/>
                <a:cs typeface="+mn-cs"/>
                <a:sym typeface="Arial" charset="0"/>
              </a:defRPr>
            </a:lvl7pPr>
            <a:lvl8pPr marL="3619500" indent="-457200" algn="l" rtl="0" fontAlgn="base">
              <a:spcBef>
                <a:spcPts val="1300"/>
              </a:spcBef>
              <a:spcAft>
                <a:spcPct val="0"/>
              </a:spcAft>
              <a:buClr>
                <a:srgbClr val="D3002D"/>
              </a:buClr>
              <a:buSzPct val="100000"/>
              <a:buFont typeface="Arial" charset="0"/>
              <a:buChar char="-"/>
              <a:defRPr sz="4800">
                <a:solidFill>
                  <a:schemeClr val="tx1"/>
                </a:solidFill>
                <a:latin typeface="+mn-lt"/>
                <a:ea typeface="+mn-ea"/>
                <a:cs typeface="+mn-cs"/>
                <a:sym typeface="Arial" charset="0"/>
              </a:defRPr>
            </a:lvl8pPr>
            <a:lvl9pPr marL="4076700" indent="-457200" algn="l" rtl="0" fontAlgn="base">
              <a:spcBef>
                <a:spcPts val="1300"/>
              </a:spcBef>
              <a:spcAft>
                <a:spcPct val="0"/>
              </a:spcAft>
              <a:buClr>
                <a:srgbClr val="D3002D"/>
              </a:buClr>
              <a:buSzPct val="100000"/>
              <a:buFont typeface="Arial" charset="0"/>
              <a:buChar char="-"/>
              <a:defRPr sz="4800">
                <a:solidFill>
                  <a:schemeClr val="tx1"/>
                </a:solidFill>
                <a:latin typeface="+mn-lt"/>
                <a:ea typeface="+mn-ea"/>
                <a:cs typeface="+mn-cs"/>
                <a:sym typeface="Arial" charset="0"/>
              </a:defRPr>
            </a:lvl9pPr>
          </a:lstStyle>
          <a:p>
            <a:r>
              <a:rPr lang="en-US" dirty="0" smtClean="0"/>
              <a:t>Examples:</a:t>
            </a:r>
          </a:p>
          <a:p>
            <a:pPr lvl="1"/>
            <a:r>
              <a:rPr lang="en-US" dirty="0" err="1">
                <a:solidFill>
                  <a:srgbClr val="3366FF"/>
                </a:solidFill>
              </a:rPr>
              <a:t>LastName</a:t>
            </a:r>
            <a:r>
              <a:rPr lang="en-US" dirty="0">
                <a:solidFill>
                  <a:srgbClr val="000000"/>
                </a:solidFill>
              </a:rPr>
              <a:t> = Smith AND NOT (</a:t>
            </a:r>
            <a:r>
              <a:rPr lang="en-US" dirty="0" err="1">
                <a:solidFill>
                  <a:srgbClr val="3366FF"/>
                </a:solidFill>
              </a:rPr>
              <a:t>FirstName</a:t>
            </a:r>
            <a:r>
              <a:rPr lang="en-US" dirty="0">
                <a:solidFill>
                  <a:srgbClr val="000000"/>
                </a:solidFill>
              </a:rPr>
              <a:t> : Jo*) AND </a:t>
            </a:r>
            <a:r>
              <a:rPr lang="en-US" dirty="0" err="1">
                <a:solidFill>
                  <a:srgbClr val="3366FF"/>
                </a:solidFill>
              </a:rPr>
              <a:t>BirthDate</a:t>
            </a:r>
            <a:r>
              <a:rPr lang="en-US" dirty="0">
                <a:solidFill>
                  <a:srgbClr val="000000"/>
                </a:solidFill>
              </a:rPr>
              <a:t> = [1986 TO 1992</a:t>
            </a:r>
            <a:r>
              <a:rPr lang="en-US" dirty="0" smtClean="0">
                <a:solidFill>
                  <a:srgbClr val="000000"/>
                </a:solidFill>
              </a:rPr>
              <a:t>]</a:t>
            </a:r>
          </a:p>
          <a:p>
            <a:pPr lvl="1"/>
            <a:endParaRPr lang="en-US" dirty="0" smtClean="0">
              <a:solidFill>
                <a:srgbClr val="000000"/>
              </a:solidFill>
            </a:endParaRPr>
          </a:p>
          <a:p>
            <a:pPr lvl="1"/>
            <a:r>
              <a:rPr lang="en-US" dirty="0" smtClean="0">
                <a:solidFill>
                  <a:srgbClr val="000000"/>
                </a:solidFill>
              </a:rPr>
              <a:t>ALL</a:t>
            </a:r>
            <a:r>
              <a:rPr lang="en-US" dirty="0">
                <a:solidFill>
                  <a:srgbClr val="000000"/>
                </a:solidFill>
              </a:rPr>
              <a:t>(</a:t>
            </a:r>
            <a:r>
              <a:rPr lang="en-US" dirty="0">
                <a:solidFill>
                  <a:srgbClr val="3366FF"/>
                </a:solidFill>
              </a:rPr>
              <a:t>Participants</a:t>
            </a:r>
            <a:r>
              <a:rPr lang="en-US" dirty="0">
                <a:solidFill>
                  <a:srgbClr val="000000"/>
                </a:solidFill>
              </a:rPr>
              <a:t>).ANY(</a:t>
            </a:r>
            <a:r>
              <a:rPr lang="en-US" dirty="0" err="1" smtClean="0">
                <a:solidFill>
                  <a:srgbClr val="3366FF"/>
                </a:solidFill>
              </a:rPr>
              <a:t>Address</a:t>
            </a:r>
            <a:r>
              <a:rPr lang="en-US" dirty="0" err="1" smtClean="0">
                <a:solidFill>
                  <a:srgbClr val="000000"/>
                </a:solidFill>
              </a:rPr>
              <a:t>.WHERE</a:t>
            </a:r>
            <a:r>
              <a:rPr lang="en-US" dirty="0" smtClean="0">
                <a:solidFill>
                  <a:srgbClr val="000000"/>
                </a:solidFill>
              </a:rPr>
              <a:t/>
            </a:r>
            <a:br>
              <a:rPr lang="en-US" dirty="0" smtClean="0">
                <a:solidFill>
                  <a:srgbClr val="000000"/>
                </a:solidFill>
              </a:rPr>
            </a:br>
            <a:r>
              <a:rPr lang="en-US" dirty="0" smtClean="0">
                <a:solidFill>
                  <a:srgbClr val="000000"/>
                </a:solidFill>
              </a:rPr>
              <a:t>(</a:t>
            </a:r>
            <a:r>
              <a:rPr lang="en-US" dirty="0">
                <a:solidFill>
                  <a:srgbClr val="3366FF"/>
                </a:solidFill>
              </a:rPr>
              <a:t>Email</a:t>
            </a:r>
            <a:r>
              <a:rPr lang="en-US" dirty="0">
                <a:solidFill>
                  <a:srgbClr val="000000"/>
                </a:solidFill>
              </a:rPr>
              <a:t>='*.</a:t>
            </a:r>
            <a:r>
              <a:rPr lang="en-US" dirty="0" err="1">
                <a:solidFill>
                  <a:srgbClr val="000000"/>
                </a:solidFill>
              </a:rPr>
              <a:t>gmail.com</a:t>
            </a:r>
            <a:r>
              <a:rPr lang="en-US" dirty="0">
                <a:solidFill>
                  <a:srgbClr val="000000"/>
                </a:solidFill>
              </a:rPr>
              <a:t>')).</a:t>
            </a:r>
            <a:r>
              <a:rPr lang="en-US" dirty="0" err="1">
                <a:solidFill>
                  <a:srgbClr val="3366FF"/>
                </a:solidFill>
              </a:rPr>
              <a:t>Person</a:t>
            </a:r>
            <a:r>
              <a:rPr lang="en-US" dirty="0" err="1">
                <a:solidFill>
                  <a:srgbClr val="000000"/>
                </a:solidFill>
              </a:rPr>
              <a:t>.</a:t>
            </a:r>
            <a:r>
              <a:rPr lang="en-US" dirty="0" err="1">
                <a:solidFill>
                  <a:srgbClr val="3366FF"/>
                </a:solidFill>
              </a:rPr>
              <a:t>Department</a:t>
            </a:r>
            <a:r>
              <a:rPr lang="en-US" dirty="0">
                <a:solidFill>
                  <a:srgbClr val="000000"/>
                </a:solidFill>
              </a:rPr>
              <a:t> : support</a:t>
            </a:r>
          </a:p>
          <a:p>
            <a:pPr lvl="1"/>
            <a:endParaRPr lang="en-US" dirty="0" smtClean="0"/>
          </a:p>
          <a:p>
            <a:pPr lvl="1"/>
            <a:r>
              <a:rPr lang="en-US" dirty="0">
                <a:solidFill>
                  <a:srgbClr val="3366FF"/>
                </a:solidFill>
              </a:rPr>
              <a:t>Employees</a:t>
            </a:r>
            <a:r>
              <a:rPr lang="en-US" dirty="0">
                <a:solidFill>
                  <a:srgbClr val="000000"/>
                </a:solidFill>
              </a:rPr>
              <a:t>^(4).</a:t>
            </a:r>
            <a:r>
              <a:rPr lang="en-US" dirty="0">
                <a:solidFill>
                  <a:srgbClr val="3366FF"/>
                </a:solidFill>
              </a:rPr>
              <a:t>Office</a:t>
            </a:r>
            <a:r>
              <a:rPr lang="en-US" dirty="0">
                <a:solidFill>
                  <a:srgbClr val="000000"/>
                </a:solidFill>
              </a:rPr>
              <a:t>='San </a:t>
            </a:r>
            <a:r>
              <a:rPr lang="en-US" dirty="0" smtClean="0">
                <a:solidFill>
                  <a:srgbClr val="000000"/>
                </a:solidFill>
              </a:rPr>
              <a:t>Jose’</a:t>
            </a:r>
            <a:endParaRPr lang="en-US" dirty="0">
              <a:solidFill>
                <a:srgbClr val="000000"/>
              </a:solidFill>
            </a:endParaRPr>
          </a:p>
        </p:txBody>
      </p:sp>
    </p:spTree>
    <p:extLst>
      <p:ext uri="{BB962C8B-B14F-4D97-AF65-F5344CB8AC3E}">
        <p14:creationId xmlns:p14="http://schemas.microsoft.com/office/powerpoint/2010/main" val="3047711757"/>
      </p:ext>
    </p:extLst>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DQL Aggregate Queries</a:t>
            </a:r>
          </a:p>
        </p:txBody>
      </p:sp>
      <p:sp>
        <p:nvSpPr>
          <p:cNvPr id="3" name="Content Placeholder 2"/>
          <p:cNvSpPr>
            <a:spLocks noGrp="1"/>
          </p:cNvSpPr>
          <p:nvPr>
            <p:ph idx="1"/>
          </p:nvPr>
        </p:nvSpPr>
        <p:spPr>
          <a:xfrm>
            <a:off x="617539" y="2289175"/>
            <a:ext cx="8602662" cy="11426825"/>
          </a:xfrm>
        </p:spPr>
        <p:txBody>
          <a:bodyPr/>
          <a:lstStyle/>
          <a:p>
            <a:r>
              <a:rPr lang="en-US" dirty="0" smtClean="0"/>
              <a:t>Metric functions</a:t>
            </a:r>
          </a:p>
          <a:p>
            <a:pPr lvl="1"/>
            <a:r>
              <a:rPr lang="en-US" dirty="0" smtClean="0"/>
              <a:t>COUNT, AVERAGE, MIN, MAX, DISTINCT, ...</a:t>
            </a:r>
            <a:endParaRPr lang="en-US" dirty="0"/>
          </a:p>
          <a:p>
            <a:r>
              <a:rPr lang="en-US" dirty="0" smtClean="0"/>
              <a:t>Multi-level grouping</a:t>
            </a:r>
            <a:endParaRPr lang="en-US" dirty="0"/>
          </a:p>
          <a:p>
            <a:r>
              <a:rPr lang="en-US" dirty="0" smtClean="0"/>
              <a:t>Grouping functions</a:t>
            </a:r>
          </a:p>
          <a:p>
            <a:pPr lvl="1"/>
            <a:r>
              <a:rPr lang="en-US" dirty="0" smtClean="0"/>
              <a:t>BATCH, BOTTOM, FIRST, </a:t>
            </a:r>
            <a:r>
              <a:rPr lang="en-US" dirty="0"/>
              <a:t>LAST, LOWER, </a:t>
            </a:r>
            <a:r>
              <a:rPr lang="en-US" dirty="0" smtClean="0"/>
              <a:t>SETS</a:t>
            </a:r>
            <a:r>
              <a:rPr lang="en-US" dirty="0"/>
              <a:t>, TERMS, </a:t>
            </a:r>
            <a:r>
              <a:rPr lang="en-US" dirty="0" smtClean="0"/>
              <a:t>TOP</a:t>
            </a:r>
            <a:r>
              <a:rPr lang="en-US" dirty="0"/>
              <a:t>, TRUNCATE, </a:t>
            </a:r>
            <a:r>
              <a:rPr lang="en-US" dirty="0" smtClean="0"/>
              <a:t>UPPER, WHERE, ...</a:t>
            </a:r>
            <a:endParaRPr lang="en-US" dirty="0"/>
          </a:p>
        </p:txBody>
      </p:sp>
      <p:sp>
        <p:nvSpPr>
          <p:cNvPr id="4" name="Content Placeholder 2"/>
          <p:cNvSpPr txBox="1">
            <a:spLocks/>
          </p:cNvSpPr>
          <p:nvPr/>
        </p:nvSpPr>
        <p:spPr bwMode="auto">
          <a:xfrm>
            <a:off x="9861320" y="2289175"/>
            <a:ext cx="14370279" cy="114268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38100" tIns="38100" rIns="38100" bIns="38100" numCol="1" anchor="t" anchorCtr="0" compatLnSpc="1">
            <a:prstTxWarp prst="textNoShape">
              <a:avLst/>
            </a:prstTxWarp>
          </a:bodyPr>
          <a:lstStyle>
            <a:lvl1pPr marL="457200" indent="-457200" algn="l" rtl="0" eaLnBrk="0" fontAlgn="base" hangingPunct="0">
              <a:spcBef>
                <a:spcPts val="2100"/>
              </a:spcBef>
              <a:spcAft>
                <a:spcPct val="0"/>
              </a:spcAft>
              <a:buClr>
                <a:srgbClr val="D3002D"/>
              </a:buClr>
              <a:buSzPct val="100000"/>
              <a:buFont typeface="Wingdings" charset="0"/>
              <a:buChar char="§"/>
              <a:defRPr sz="4800">
                <a:solidFill>
                  <a:schemeClr val="tx1"/>
                </a:solidFill>
                <a:latin typeface="+mn-lt"/>
                <a:ea typeface="+mn-ea"/>
                <a:cs typeface="+mn-cs"/>
                <a:sym typeface="Arial" charset="0"/>
              </a:defRPr>
            </a:lvl1pPr>
            <a:lvl2pPr marL="876300" indent="-457200" algn="l" rtl="0" eaLnBrk="0" fontAlgn="base" hangingPunct="0">
              <a:spcBef>
                <a:spcPts val="1900"/>
              </a:spcBef>
              <a:spcAft>
                <a:spcPct val="0"/>
              </a:spcAft>
              <a:buClr>
                <a:srgbClr val="D3002D"/>
              </a:buClr>
              <a:buSzPct val="100000"/>
              <a:buFont typeface="Arial" charset="0"/>
              <a:buChar char="-"/>
              <a:defRPr sz="4800">
                <a:solidFill>
                  <a:schemeClr val="tx1"/>
                </a:solidFill>
                <a:latin typeface="+mn-lt"/>
                <a:ea typeface="+mn-ea"/>
                <a:cs typeface="+mn-cs"/>
                <a:sym typeface="Arial" charset="0"/>
              </a:defRPr>
            </a:lvl2pPr>
            <a:lvl3pPr marL="1333500" indent="-457200" algn="l" rtl="0" eaLnBrk="0" fontAlgn="base" hangingPunct="0">
              <a:spcBef>
                <a:spcPts val="1600"/>
              </a:spcBef>
              <a:spcAft>
                <a:spcPct val="0"/>
              </a:spcAft>
              <a:buClr>
                <a:srgbClr val="D3002D"/>
              </a:buClr>
              <a:buSzPct val="100000"/>
              <a:buFont typeface="Arial" charset="0"/>
              <a:buChar char="-"/>
              <a:defRPr sz="4800">
                <a:solidFill>
                  <a:schemeClr val="tx1"/>
                </a:solidFill>
                <a:latin typeface="+mn-lt"/>
                <a:ea typeface="+mn-ea"/>
                <a:cs typeface="+mn-cs"/>
                <a:sym typeface="Arial" charset="0"/>
              </a:defRPr>
            </a:lvl3pPr>
            <a:lvl4pPr marL="1790700" indent="-457200" algn="l" rtl="0" eaLnBrk="0" fontAlgn="base" hangingPunct="0">
              <a:spcBef>
                <a:spcPts val="1300"/>
              </a:spcBef>
              <a:spcAft>
                <a:spcPct val="0"/>
              </a:spcAft>
              <a:buClr>
                <a:srgbClr val="D3002D"/>
              </a:buClr>
              <a:buSzPct val="100000"/>
              <a:buFont typeface="Arial" charset="0"/>
              <a:buChar char="-"/>
              <a:defRPr sz="4800">
                <a:solidFill>
                  <a:schemeClr val="tx1"/>
                </a:solidFill>
                <a:latin typeface="+mn-lt"/>
                <a:ea typeface="+mn-ea"/>
                <a:cs typeface="+mn-cs"/>
                <a:sym typeface="Arial" charset="0"/>
              </a:defRPr>
            </a:lvl4pPr>
            <a:lvl5pPr marL="2247900" indent="-457200" algn="l" rtl="0" eaLnBrk="0" fontAlgn="base" hangingPunct="0">
              <a:spcBef>
                <a:spcPts val="1300"/>
              </a:spcBef>
              <a:spcAft>
                <a:spcPct val="0"/>
              </a:spcAft>
              <a:buClr>
                <a:srgbClr val="D3002D"/>
              </a:buClr>
              <a:buSzPct val="100000"/>
              <a:buFont typeface="Arial" charset="0"/>
              <a:buChar char="-"/>
              <a:defRPr sz="4800">
                <a:solidFill>
                  <a:schemeClr val="tx1"/>
                </a:solidFill>
                <a:latin typeface="+mn-lt"/>
                <a:ea typeface="+mn-ea"/>
                <a:cs typeface="+mn-cs"/>
                <a:sym typeface="Arial" charset="0"/>
              </a:defRPr>
            </a:lvl5pPr>
            <a:lvl6pPr marL="2705100" indent="-457200" algn="l" rtl="0" fontAlgn="base">
              <a:spcBef>
                <a:spcPts val="1300"/>
              </a:spcBef>
              <a:spcAft>
                <a:spcPct val="0"/>
              </a:spcAft>
              <a:buClr>
                <a:srgbClr val="D3002D"/>
              </a:buClr>
              <a:buSzPct val="100000"/>
              <a:buFont typeface="Arial" charset="0"/>
              <a:buChar char="-"/>
              <a:defRPr sz="4800">
                <a:solidFill>
                  <a:schemeClr val="tx1"/>
                </a:solidFill>
                <a:latin typeface="+mn-lt"/>
                <a:ea typeface="+mn-ea"/>
                <a:cs typeface="+mn-cs"/>
                <a:sym typeface="Arial" charset="0"/>
              </a:defRPr>
            </a:lvl6pPr>
            <a:lvl7pPr marL="3162300" indent="-457200" algn="l" rtl="0" fontAlgn="base">
              <a:spcBef>
                <a:spcPts val="1300"/>
              </a:spcBef>
              <a:spcAft>
                <a:spcPct val="0"/>
              </a:spcAft>
              <a:buClr>
                <a:srgbClr val="D3002D"/>
              </a:buClr>
              <a:buSzPct val="100000"/>
              <a:buFont typeface="Arial" charset="0"/>
              <a:buChar char="-"/>
              <a:defRPr sz="4800">
                <a:solidFill>
                  <a:schemeClr val="tx1"/>
                </a:solidFill>
                <a:latin typeface="+mn-lt"/>
                <a:ea typeface="+mn-ea"/>
                <a:cs typeface="+mn-cs"/>
                <a:sym typeface="Arial" charset="0"/>
              </a:defRPr>
            </a:lvl7pPr>
            <a:lvl8pPr marL="3619500" indent="-457200" algn="l" rtl="0" fontAlgn="base">
              <a:spcBef>
                <a:spcPts val="1300"/>
              </a:spcBef>
              <a:spcAft>
                <a:spcPct val="0"/>
              </a:spcAft>
              <a:buClr>
                <a:srgbClr val="D3002D"/>
              </a:buClr>
              <a:buSzPct val="100000"/>
              <a:buFont typeface="Arial" charset="0"/>
              <a:buChar char="-"/>
              <a:defRPr sz="4800">
                <a:solidFill>
                  <a:schemeClr val="tx1"/>
                </a:solidFill>
                <a:latin typeface="+mn-lt"/>
                <a:ea typeface="+mn-ea"/>
                <a:cs typeface="+mn-cs"/>
                <a:sym typeface="Arial" charset="0"/>
              </a:defRPr>
            </a:lvl8pPr>
            <a:lvl9pPr marL="4076700" indent="-457200" algn="l" rtl="0" fontAlgn="base">
              <a:spcBef>
                <a:spcPts val="1300"/>
              </a:spcBef>
              <a:spcAft>
                <a:spcPct val="0"/>
              </a:spcAft>
              <a:buClr>
                <a:srgbClr val="D3002D"/>
              </a:buClr>
              <a:buSzPct val="100000"/>
              <a:buFont typeface="Arial" charset="0"/>
              <a:buChar char="-"/>
              <a:defRPr sz="4800">
                <a:solidFill>
                  <a:schemeClr val="tx1"/>
                </a:solidFill>
                <a:latin typeface="+mn-lt"/>
                <a:ea typeface="+mn-ea"/>
                <a:cs typeface="+mn-cs"/>
                <a:sym typeface="Arial" charset="0"/>
              </a:defRPr>
            </a:lvl9pPr>
          </a:lstStyle>
          <a:p>
            <a:r>
              <a:rPr lang="en-US" dirty="0" smtClean="0"/>
              <a:t>Examples:</a:t>
            </a:r>
          </a:p>
          <a:p>
            <a:pPr lvl="1"/>
            <a:r>
              <a:rPr lang="en-US" dirty="0">
                <a:solidFill>
                  <a:srgbClr val="008000"/>
                </a:solidFill>
              </a:rPr>
              <a:t>metric</a:t>
            </a:r>
            <a:r>
              <a:rPr lang="en-US" dirty="0"/>
              <a:t>=COUNT(*), AVERAGE(</a:t>
            </a:r>
            <a:r>
              <a:rPr lang="en-US" dirty="0">
                <a:solidFill>
                  <a:srgbClr val="3366FF"/>
                </a:solidFill>
              </a:rPr>
              <a:t>Size</a:t>
            </a:r>
            <a:r>
              <a:rPr lang="en-US" dirty="0"/>
              <a:t>), MIN(</a:t>
            </a:r>
            <a:r>
              <a:rPr lang="en-US" dirty="0" err="1">
                <a:solidFill>
                  <a:srgbClr val="3366FF"/>
                </a:solidFill>
              </a:rPr>
              <a:t>Participants</a:t>
            </a:r>
            <a:r>
              <a:rPr lang="en-US" dirty="0" err="1"/>
              <a:t>.</a:t>
            </a:r>
            <a:r>
              <a:rPr lang="en-US" dirty="0" err="1">
                <a:solidFill>
                  <a:srgbClr val="3366FF"/>
                </a:solidFill>
              </a:rPr>
              <a:t>Address</a:t>
            </a:r>
            <a:r>
              <a:rPr lang="en-US" dirty="0" err="1"/>
              <a:t>.</a:t>
            </a:r>
            <a:r>
              <a:rPr lang="en-US" dirty="0" err="1">
                <a:solidFill>
                  <a:srgbClr val="3366FF"/>
                </a:solidFill>
              </a:rPr>
              <a:t>Person</a:t>
            </a:r>
            <a:r>
              <a:rPr lang="en-US" dirty="0" err="1"/>
              <a:t>.</a:t>
            </a:r>
            <a:r>
              <a:rPr lang="en-US" dirty="0" err="1">
                <a:solidFill>
                  <a:srgbClr val="3366FF"/>
                </a:solidFill>
              </a:rPr>
              <a:t>Birthdate</a:t>
            </a:r>
            <a:r>
              <a:rPr lang="en-US" dirty="0"/>
              <a:t>)</a:t>
            </a:r>
          </a:p>
          <a:p>
            <a:pPr lvl="1"/>
            <a:endParaRPr lang="en-US" dirty="0" smtClean="0"/>
          </a:p>
          <a:p>
            <a:pPr lvl="1"/>
            <a:r>
              <a:rPr lang="en-US" dirty="0">
                <a:solidFill>
                  <a:srgbClr val="008000"/>
                </a:solidFill>
              </a:rPr>
              <a:t>metric</a:t>
            </a:r>
            <a:r>
              <a:rPr lang="en-US" dirty="0" smtClean="0">
                <a:solidFill>
                  <a:srgbClr val="000000"/>
                </a:solidFill>
              </a:rPr>
              <a:t>=DISTINCT(</a:t>
            </a:r>
            <a:r>
              <a:rPr lang="en-US" dirty="0" err="1" smtClean="0">
                <a:solidFill>
                  <a:srgbClr val="3366FF"/>
                </a:solidFill>
              </a:rPr>
              <a:t>Attachments</a:t>
            </a:r>
            <a:r>
              <a:rPr lang="en-US" dirty="0" err="1" smtClean="0">
                <a:solidFill>
                  <a:srgbClr val="000000"/>
                </a:solidFill>
              </a:rPr>
              <a:t>.</a:t>
            </a:r>
            <a:r>
              <a:rPr lang="en-US" dirty="0" err="1" smtClean="0">
                <a:solidFill>
                  <a:srgbClr val="3366FF"/>
                </a:solidFill>
              </a:rPr>
              <a:t>Extension</a:t>
            </a:r>
            <a:r>
              <a:rPr lang="en-US" dirty="0" smtClean="0">
                <a:solidFill>
                  <a:srgbClr val="000000"/>
                </a:solidFill>
              </a:rPr>
              <a:t>);</a:t>
            </a:r>
            <a:br>
              <a:rPr lang="en-US" dirty="0" smtClean="0">
                <a:solidFill>
                  <a:srgbClr val="000000"/>
                </a:solidFill>
              </a:rPr>
            </a:br>
            <a:r>
              <a:rPr lang="en-US" dirty="0" smtClean="0">
                <a:solidFill>
                  <a:srgbClr val="008000"/>
                </a:solidFill>
              </a:rPr>
              <a:t>groups</a:t>
            </a:r>
            <a:r>
              <a:rPr lang="en-US" dirty="0">
                <a:solidFill>
                  <a:srgbClr val="000000"/>
                </a:solidFill>
              </a:rPr>
              <a:t>=</a:t>
            </a:r>
            <a:r>
              <a:rPr lang="en-US" dirty="0">
                <a:solidFill>
                  <a:srgbClr val="3366FF"/>
                </a:solidFill>
              </a:rPr>
              <a:t>Tags</a:t>
            </a:r>
            <a:r>
              <a:rPr lang="en-US" dirty="0" smtClean="0">
                <a:solidFill>
                  <a:srgbClr val="000000"/>
                </a:solidFill>
              </a:rPr>
              <a:t>,</a:t>
            </a:r>
            <a:br>
              <a:rPr lang="en-US" dirty="0" smtClean="0">
                <a:solidFill>
                  <a:srgbClr val="000000"/>
                </a:solidFill>
              </a:rPr>
            </a:br>
            <a:r>
              <a:rPr lang="en-US" dirty="0" smtClean="0">
                <a:solidFill>
                  <a:srgbClr val="000000"/>
                </a:solidFill>
              </a:rPr>
              <a:t>		</a:t>
            </a:r>
            <a:r>
              <a:rPr lang="en-US" dirty="0" err="1" smtClean="0">
                <a:solidFill>
                  <a:srgbClr val="3366FF"/>
                </a:solidFill>
              </a:rPr>
              <a:t>Participants</a:t>
            </a:r>
            <a:r>
              <a:rPr lang="en-US" dirty="0" err="1" smtClean="0">
                <a:solidFill>
                  <a:srgbClr val="000000"/>
                </a:solidFill>
              </a:rPr>
              <a:t>.</a:t>
            </a:r>
            <a:r>
              <a:rPr lang="en-US" dirty="0" err="1" smtClean="0">
                <a:solidFill>
                  <a:srgbClr val="3366FF"/>
                </a:solidFill>
              </a:rPr>
              <a:t>Address</a:t>
            </a:r>
            <a:r>
              <a:rPr lang="en-US" dirty="0" err="1" smtClean="0">
                <a:solidFill>
                  <a:srgbClr val="000000"/>
                </a:solidFill>
              </a:rPr>
              <a:t>.</a:t>
            </a:r>
            <a:r>
              <a:rPr lang="en-US" dirty="0" err="1" smtClean="0">
                <a:solidFill>
                  <a:srgbClr val="3366FF"/>
                </a:solidFill>
              </a:rPr>
              <a:t>Person</a:t>
            </a:r>
            <a:r>
              <a:rPr lang="en-US" dirty="0" err="1" smtClean="0">
                <a:solidFill>
                  <a:srgbClr val="000000"/>
                </a:solidFill>
              </a:rPr>
              <a:t>.</a:t>
            </a:r>
            <a:r>
              <a:rPr lang="en-US" dirty="0" err="1" smtClean="0">
                <a:solidFill>
                  <a:srgbClr val="3366FF"/>
                </a:solidFill>
              </a:rPr>
              <a:t>Department</a:t>
            </a:r>
            <a:r>
              <a:rPr lang="en-US" dirty="0" smtClean="0">
                <a:solidFill>
                  <a:srgbClr val="3366FF"/>
                </a:solidFill>
              </a:rPr>
              <a:t>;</a:t>
            </a:r>
            <a:br>
              <a:rPr lang="en-US" dirty="0" smtClean="0">
                <a:solidFill>
                  <a:srgbClr val="3366FF"/>
                </a:solidFill>
              </a:rPr>
            </a:br>
            <a:r>
              <a:rPr lang="en-US" dirty="0" smtClean="0">
                <a:solidFill>
                  <a:srgbClr val="008000"/>
                </a:solidFill>
              </a:rPr>
              <a:t>query</a:t>
            </a:r>
            <a:r>
              <a:rPr lang="en-US" dirty="0" smtClean="0"/>
              <a:t>=</a:t>
            </a:r>
            <a:r>
              <a:rPr lang="en-US" dirty="0" err="1" smtClean="0">
                <a:solidFill>
                  <a:srgbClr val="3366FF"/>
                </a:solidFill>
              </a:rPr>
              <a:t>Attachments</a:t>
            </a:r>
            <a:r>
              <a:rPr lang="en-US" dirty="0" err="1" smtClean="0"/>
              <a:t>.</a:t>
            </a:r>
            <a:r>
              <a:rPr lang="en-US" dirty="0" err="1" smtClean="0">
                <a:solidFill>
                  <a:srgbClr val="3366FF"/>
                </a:solidFill>
              </a:rPr>
              <a:t>Size</a:t>
            </a:r>
            <a:r>
              <a:rPr lang="en-US" dirty="0" smtClean="0"/>
              <a:t> &gt; 100000</a:t>
            </a:r>
            <a:endParaRPr lang="en-US" dirty="0"/>
          </a:p>
          <a:p>
            <a:pPr lvl="1"/>
            <a:endParaRPr lang="en-US" dirty="0" smtClean="0"/>
          </a:p>
          <a:p>
            <a:pPr lvl="1"/>
            <a:r>
              <a:rPr lang="en-US" dirty="0">
                <a:solidFill>
                  <a:srgbClr val="008000"/>
                </a:solidFill>
              </a:rPr>
              <a:t>metric</a:t>
            </a:r>
            <a:r>
              <a:rPr lang="en-US" dirty="0">
                <a:solidFill>
                  <a:srgbClr val="000000"/>
                </a:solidFill>
              </a:rPr>
              <a:t>=AVERAGE(</a:t>
            </a:r>
            <a:r>
              <a:rPr lang="en-US" dirty="0">
                <a:solidFill>
                  <a:srgbClr val="3366FF"/>
                </a:solidFill>
              </a:rPr>
              <a:t>Size</a:t>
            </a:r>
            <a:r>
              <a:rPr lang="en-US" dirty="0">
                <a:solidFill>
                  <a:srgbClr val="000000"/>
                </a:solidFill>
              </a:rPr>
              <a:t>)</a:t>
            </a:r>
            <a:r>
              <a:rPr lang="en-US" dirty="0" smtClean="0">
                <a:solidFill>
                  <a:srgbClr val="000000"/>
                </a:solidFill>
              </a:rPr>
              <a:t>;</a:t>
            </a:r>
            <a:br>
              <a:rPr lang="en-US" dirty="0" smtClean="0">
                <a:solidFill>
                  <a:srgbClr val="000000"/>
                </a:solidFill>
              </a:rPr>
            </a:br>
            <a:r>
              <a:rPr lang="en-US" dirty="0" smtClean="0">
                <a:solidFill>
                  <a:srgbClr val="008000"/>
                </a:solidFill>
              </a:rPr>
              <a:t>groups</a:t>
            </a:r>
            <a:r>
              <a:rPr lang="en-US" dirty="0">
                <a:solidFill>
                  <a:srgbClr val="000000"/>
                </a:solidFill>
              </a:rPr>
              <a:t>=TOP(10,</a:t>
            </a:r>
            <a:r>
              <a:rPr lang="en-US" dirty="0">
                <a:solidFill>
                  <a:srgbClr val="3366FF"/>
                </a:solidFill>
              </a:rPr>
              <a:t>Participants</a:t>
            </a:r>
            <a:r>
              <a:rPr lang="en-US" dirty="0">
                <a:solidFill>
                  <a:srgbClr val="000000"/>
                </a:solidFill>
              </a:rPr>
              <a:t>.</a:t>
            </a:r>
            <a:r>
              <a:rPr lang="en-US" dirty="0">
                <a:solidFill>
                  <a:srgbClr val="3366FF"/>
                </a:solidFill>
              </a:rPr>
              <a:t>Address</a:t>
            </a:r>
            <a:r>
              <a:rPr lang="en-US" dirty="0">
                <a:solidFill>
                  <a:srgbClr val="000000"/>
                </a:solidFill>
              </a:rPr>
              <a:t>.</a:t>
            </a:r>
            <a:r>
              <a:rPr lang="en-US" dirty="0">
                <a:solidFill>
                  <a:srgbClr val="3366FF"/>
                </a:solidFill>
              </a:rPr>
              <a:t>Email</a:t>
            </a:r>
            <a:r>
              <a:rPr lang="en-US" dirty="0" smtClean="0">
                <a:solidFill>
                  <a:srgbClr val="000000"/>
                </a:solidFill>
              </a:rPr>
              <a:t>)</a:t>
            </a:r>
            <a:endParaRPr lang="en-US" dirty="0" smtClean="0"/>
          </a:p>
          <a:p>
            <a:pPr lvl="1"/>
            <a:endParaRPr lang="en-US" dirty="0" smtClean="0"/>
          </a:p>
        </p:txBody>
      </p:sp>
    </p:spTree>
    <p:extLst>
      <p:ext uri="{BB962C8B-B14F-4D97-AF65-F5344CB8AC3E}">
        <p14:creationId xmlns:p14="http://schemas.microsoft.com/office/powerpoint/2010/main" val="3370766725"/>
      </p:ext>
    </p:extLst>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theme/theme1.xml><?xml version="1.0" encoding="utf-8"?>
<a:theme xmlns:a="http://schemas.openxmlformats.org/drawingml/2006/main" name="SHW_speaker_template">
  <a:themeElements>
    <a:clrScheme name="Default - Title Slid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 Title Slide">
      <a:majorFont>
        <a:latin typeface="Arial"/>
        <a:ea typeface="ヒラギノ角ゴ ProN W6"/>
        <a:cs typeface="ヒラギノ角ゴ ProN W6"/>
      </a:majorFont>
      <a:minorFont>
        <a:latin typeface="Arial"/>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BBE0E3"/>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1200" b="0" i="0" u="none" strike="noStrike" cap="none" normalizeH="0" baseline="0">
            <a:ln>
              <a:noFill/>
            </a:ln>
            <a:solidFill>
              <a:srgbClr val="000000"/>
            </a:solidFill>
            <a:effectLst/>
            <a:latin typeface="Gill Sans" charset="0"/>
            <a:ea typeface="ヒラギノ角ゴ ProN W3" charset="0"/>
            <a:cs typeface="ヒラギノ角ゴ ProN W3" charset="0"/>
            <a:sym typeface="Gill Sans" charset="0"/>
          </a:defRPr>
        </a:defPPr>
      </a:lstStyle>
    </a:spDef>
    <a:lnDef>
      <a:spPr bwMode="auto">
        <a:xfrm>
          <a:off x="0" y="0"/>
          <a:ext cx="1" cy="1"/>
        </a:xfrm>
        <a:custGeom>
          <a:avLst/>
          <a:gdLst/>
          <a:ahLst/>
          <a:cxnLst/>
          <a:rect l="0" t="0" r="0" b="0"/>
          <a:pathLst/>
        </a:custGeom>
        <a:solidFill>
          <a:srgbClr val="BBE0E3"/>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1200" b="0" i="0" u="none" strike="noStrike" cap="none" normalizeH="0" baseline="0">
            <a:ln>
              <a:noFill/>
            </a:ln>
            <a:solidFill>
              <a:srgbClr val="000000"/>
            </a:solidFill>
            <a:effectLst/>
            <a:latin typeface="Gill Sans" charset="0"/>
            <a:ea typeface="ヒラギノ角ゴ ProN W3" charset="0"/>
            <a:cs typeface="ヒラギノ角ゴ ProN W3" charset="0"/>
            <a:sym typeface="Gill Sans" charset="0"/>
          </a:defRPr>
        </a:defPPr>
      </a:lstStyle>
    </a:lnDef>
  </a:objectDefaults>
  <a:extraClrSchemeLst>
    <a:extraClrScheme>
      <a:clrScheme name="Default - Title Slid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Default - 1_Title Slide">
  <a:themeElements>
    <a:clrScheme name="Default - 1_Title Slid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 1_Title Slide">
      <a:majorFont>
        <a:latin typeface="Arial"/>
        <a:ea typeface="ヒラギノ角ゴ ProN W6"/>
        <a:cs typeface="ヒラギノ角ゴ ProN W6"/>
      </a:majorFont>
      <a:minorFont>
        <a:latin typeface="Arial"/>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BBE0E3"/>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1200" b="0" i="0" u="none" strike="noStrike" cap="none" normalizeH="0" baseline="0">
            <a:ln>
              <a:noFill/>
            </a:ln>
            <a:solidFill>
              <a:srgbClr val="000000"/>
            </a:solidFill>
            <a:effectLst/>
            <a:latin typeface="Gill Sans" charset="0"/>
            <a:ea typeface="ヒラギノ角ゴ ProN W3" charset="0"/>
            <a:cs typeface="ヒラギノ角ゴ ProN W3" charset="0"/>
            <a:sym typeface="Gill Sans" charset="0"/>
          </a:defRPr>
        </a:defPPr>
      </a:lstStyle>
    </a:spDef>
    <a:lnDef>
      <a:spPr bwMode="auto">
        <a:xfrm>
          <a:off x="0" y="0"/>
          <a:ext cx="1" cy="1"/>
        </a:xfrm>
        <a:custGeom>
          <a:avLst/>
          <a:gdLst/>
          <a:ahLst/>
          <a:cxnLst/>
          <a:rect l="0" t="0" r="0" b="0"/>
          <a:pathLst/>
        </a:custGeom>
        <a:solidFill>
          <a:srgbClr val="BBE0E3"/>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1200" b="0" i="0" u="none" strike="noStrike" cap="none" normalizeH="0" baseline="0">
            <a:ln>
              <a:noFill/>
            </a:ln>
            <a:solidFill>
              <a:srgbClr val="000000"/>
            </a:solidFill>
            <a:effectLst/>
            <a:latin typeface="Gill Sans" charset="0"/>
            <a:ea typeface="ヒラギノ角ゴ ProN W3" charset="0"/>
            <a:cs typeface="ヒラギノ角ゴ ProN W3" charset="0"/>
            <a:sym typeface="Gill Sans" charset="0"/>
          </a:defRPr>
        </a:defPPr>
      </a:lstStyle>
    </a:lnDef>
  </a:objectDefaults>
  <a:extraClrSchemeLst>
    <a:extraClrScheme>
      <a:clrScheme name="Default - 1_Title Slid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Default - 1_Title and Content">
  <a:themeElements>
    <a:clrScheme name="Default - 1_Title and Conten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 1_Title and Content">
      <a:majorFont>
        <a:latin typeface="Arial"/>
        <a:ea typeface="ヒラギノ角ゴ ProN W6"/>
        <a:cs typeface="ヒラギノ角ゴ ProN W6"/>
      </a:majorFont>
      <a:minorFont>
        <a:latin typeface="Arial"/>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a:solidFill>
            <a:srgbClr val="333399"/>
          </a:solidFill>
        </a:ln>
      </a:spPr>
      <a:bodyPr vert="horz" wrap="square" lIns="91440" tIns="45720" rIns="91440" bIns="45720" numCol="1" rtlCol="0"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sz="11200" b="0" i="0" u="none" strike="noStrike" cap="none" normalizeH="0" baseline="0">
            <a:ln>
              <a:noFill/>
            </a:ln>
            <a:solidFill>
              <a:srgbClr val="000000"/>
            </a:solidFill>
            <a:effectLst/>
            <a:latin typeface="Gill Sans" charset="0"/>
            <a:ea typeface="ヒラギノ角ゴ ProN W3" charset="0"/>
            <a:cs typeface="ヒラギノ角ゴ ProN W3" charset="0"/>
            <a:sym typeface="Gill Sans" charset="0"/>
          </a:defRPr>
        </a:defPPr>
      </a:lstStyle>
    </a:spDef>
    <a:lnDef>
      <a:spPr bwMode="auto">
        <a:xfrm>
          <a:off x="0" y="0"/>
          <a:ext cx="1" cy="1"/>
        </a:xfrm>
        <a:custGeom>
          <a:avLst/>
          <a:gdLst/>
          <a:ahLst/>
          <a:cxnLst/>
          <a:rect l="0" t="0" r="0" b="0"/>
          <a:pathLst/>
        </a:custGeom>
        <a:solidFill>
          <a:srgbClr val="BBE0E3"/>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1200" b="0" i="0" u="none" strike="noStrike" cap="none" normalizeH="0" baseline="0">
            <a:ln>
              <a:noFill/>
            </a:ln>
            <a:solidFill>
              <a:srgbClr val="000000"/>
            </a:solidFill>
            <a:effectLst/>
            <a:latin typeface="Gill Sans" charset="0"/>
            <a:ea typeface="ヒラギノ角ゴ ProN W3" charset="0"/>
            <a:cs typeface="ヒラギノ角ゴ ProN W3" charset="0"/>
            <a:sym typeface="Gill Sans" charset="0"/>
          </a:defRPr>
        </a:defPPr>
      </a:lstStyle>
    </a:lnDef>
  </a:objectDefaults>
  <a:extraClrSchemeLst>
    <a:extraClrScheme>
      <a:clrScheme name="Default - 1_Title and Conten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SHW_speaker_template.potx</Template>
  <TotalTime>22777</TotalTime>
  <Pages>0</Pages>
  <Words>7138</Words>
  <Characters>0</Characters>
  <Application>Microsoft Macintosh PowerPoint</Application>
  <PresentationFormat>Custom</PresentationFormat>
  <Lines>0</Lines>
  <Paragraphs>665</Paragraphs>
  <Slides>24</Slides>
  <Notes>24</Notes>
  <HiddenSlides>0</HiddenSlides>
  <MMClips>0</MMClips>
  <ScaleCrop>false</ScaleCrop>
  <HeadingPairs>
    <vt:vector size="4" baseType="variant">
      <vt:variant>
        <vt:lpstr>Theme</vt:lpstr>
      </vt:variant>
      <vt:variant>
        <vt:i4>3</vt:i4>
      </vt:variant>
      <vt:variant>
        <vt:lpstr>Slide Titles</vt:lpstr>
      </vt:variant>
      <vt:variant>
        <vt:i4>24</vt:i4>
      </vt:variant>
    </vt:vector>
  </HeadingPairs>
  <TitlesOfParts>
    <vt:vector size="27" baseType="lpstr">
      <vt:lpstr>SHW_speaker_template</vt:lpstr>
      <vt:lpstr>Default - 1_Title Slide</vt:lpstr>
      <vt:lpstr>Default - 1_Title and Content</vt:lpstr>
      <vt:lpstr>One Billion Objects in 2GB: Big Data Analytics on Small Clusters with Doradus OLAP</vt:lpstr>
      <vt:lpstr>What is Doradus?</vt:lpstr>
      <vt:lpstr>Why Use Doradus?</vt:lpstr>
      <vt:lpstr>A Multi-Node Cluster</vt:lpstr>
      <vt:lpstr>Why Did We Build Doradus OLAP?</vt:lpstr>
      <vt:lpstr>Doradus OLAP</vt:lpstr>
      <vt:lpstr>Example: Message Tracking Schema</vt:lpstr>
      <vt:lpstr>DQL Object Queries</vt:lpstr>
      <vt:lpstr>DQL Aggregate Queries</vt:lpstr>
      <vt:lpstr>OLAP Data Loading</vt:lpstr>
      <vt:lpstr>OLAP Data Loading</vt:lpstr>
      <vt:lpstr>OLAP Data Loading</vt:lpstr>
      <vt:lpstr>OLAP Data Loading</vt:lpstr>
      <vt:lpstr>Storing Batches</vt:lpstr>
      <vt:lpstr>Merging Batches</vt:lpstr>
      <vt:lpstr>Does Merging Take Long?</vt:lpstr>
      <vt:lpstr>OLAP Query Execution</vt:lpstr>
      <vt:lpstr>1 Billion Objects in 2GB?</vt:lpstr>
      <vt:lpstr>Events Schema</vt:lpstr>
      <vt:lpstr>Event Schema Load</vt:lpstr>
      <vt:lpstr>Demo</vt:lpstr>
      <vt:lpstr>Doradus OLAP Summary</vt:lpstr>
      <vt:lpstr>Doradus OLAP Summary</vt:lpstr>
      <vt:lpstr>Thank You!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FileNewTemplate</dc:title>
  <dc:subject/>
  <dc:creator>Diana</dc:creator>
  <cp:keywords/>
  <dc:description/>
  <cp:lastModifiedBy>Randy Guck</cp:lastModifiedBy>
  <cp:revision>562</cp:revision>
  <dcterms:modified xsi:type="dcterms:W3CDTF">2015-02-17T00:08:15Z</dcterms:modified>
</cp:coreProperties>
</file>