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9" r:id="rId5"/>
  </p:sldMasterIdLst>
  <p:notesMasterIdLst>
    <p:notesMasterId r:id="rId29"/>
  </p:notesMasterIdLst>
  <p:handoutMasterIdLst>
    <p:handoutMasterId r:id="rId30"/>
  </p:handoutMasterIdLst>
  <p:sldIdLst>
    <p:sldId id="1309" r:id="rId6"/>
    <p:sldId id="1380" r:id="rId7"/>
    <p:sldId id="1381" r:id="rId8"/>
    <p:sldId id="1383" r:id="rId9"/>
    <p:sldId id="1382" r:id="rId10"/>
    <p:sldId id="1384" r:id="rId11"/>
    <p:sldId id="1394" r:id="rId12"/>
    <p:sldId id="1386" r:id="rId13"/>
    <p:sldId id="1387" r:id="rId14"/>
    <p:sldId id="1388" r:id="rId15"/>
    <p:sldId id="1390" r:id="rId16"/>
    <p:sldId id="1389" r:id="rId17"/>
    <p:sldId id="1393" r:id="rId18"/>
    <p:sldId id="1396" r:id="rId19"/>
    <p:sldId id="1397" r:id="rId20"/>
    <p:sldId id="1392" r:id="rId21"/>
    <p:sldId id="1374" r:id="rId22"/>
    <p:sldId id="1343" r:id="rId23"/>
    <p:sldId id="1346" r:id="rId24"/>
    <p:sldId id="1362" r:id="rId25"/>
    <p:sldId id="1357" r:id="rId26"/>
    <p:sldId id="1355" r:id="rId27"/>
    <p:sldId id="1354" r:id="rId2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309"/>
            <p14:sldId id="1380"/>
            <p14:sldId id="1381"/>
            <p14:sldId id="1383"/>
            <p14:sldId id="1382"/>
            <p14:sldId id="1384"/>
            <p14:sldId id="1394"/>
            <p14:sldId id="1386"/>
            <p14:sldId id="1387"/>
            <p14:sldId id="1388"/>
            <p14:sldId id="1390"/>
            <p14:sldId id="1389"/>
            <p14:sldId id="1393"/>
            <p14:sldId id="1396"/>
            <p14:sldId id="1397"/>
            <p14:sldId id="1392"/>
            <p14:sldId id="1374"/>
          </p14:sldIdLst>
        </p14:section>
        <p14:section name="Color Template" id="{A073DAE3-B461-442F-A3D3-6642BD875E45}">
          <p14:sldIdLst>
            <p14:sldId id="1343"/>
            <p14:sldId id="1346"/>
            <p14:sldId id="1362"/>
            <p14:sldId id="1357"/>
            <p14:sldId id="1355"/>
            <p14:sldId id="135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2050"/>
    <a:srgbClr val="4668C5"/>
    <a:srgbClr val="C4E5FF"/>
    <a:srgbClr val="2D222F"/>
    <a:srgbClr val="525252"/>
    <a:srgbClr val="00188F"/>
    <a:srgbClr val="FFFFFF"/>
    <a:srgbClr val="E81123"/>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0" autoAdjust="0"/>
    <p:restoredTop sz="77868" autoAdjust="0"/>
  </p:normalViewPr>
  <p:slideViewPr>
    <p:cSldViewPr>
      <p:cViewPr varScale="1">
        <p:scale>
          <a:sx n="126" d="100"/>
          <a:sy n="126" d="100"/>
        </p:scale>
        <p:origin x="234" y="1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86"/>
    </p:cViewPr>
  </p:sorterViewPr>
  <p:notesViewPr>
    <p:cSldViewPr showGuides="1">
      <p:cViewPr varScale="1">
        <p:scale>
          <a:sx n="83" d="100"/>
          <a:sy n="83" d="100"/>
        </p:scale>
        <p:origin x="303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2/19/2015 8:31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2/19/2015 8:31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icrosoft.com/casestudies/Windows-Azure/Virginia-Polytechnic-Institute-and-State-University/University-Transforms-Life-Sciences-Research-with-Big-Data-Solution-in-the-Cloud/71000000338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youtube.com/watch?v=4StwPG0qWT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log.justgiving.com/creating-smart-targets-to-help-fundraisers-raise-mo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46BACC3-97CA-4E5F-AED5-61699BDB7212}"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86538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Challenge</a:t>
            </a:r>
          </a:p>
          <a:p>
            <a:pPr lvl="1"/>
            <a:r>
              <a:rPr lang="en-US" dirty="0" smtClean="0"/>
              <a:t>Manage sites used for dispensing liquefied natural gas (clean fuel for commercial customers who do heavy-duty road transportation)</a:t>
            </a:r>
          </a:p>
          <a:p>
            <a:pPr lvl="1"/>
            <a:r>
              <a:rPr lang="en-US" dirty="0" smtClean="0"/>
              <a:t>Built LNG refueling stations across US interstate highway</a:t>
            </a:r>
          </a:p>
          <a:p>
            <a:pPr lvl="1"/>
            <a:r>
              <a:rPr lang="en-US" dirty="0" smtClean="0"/>
              <a:t>Stations are unmanned so they built 24x7 remote management and monitoring to track diagnostics of each station for maintenance or tuning</a:t>
            </a:r>
          </a:p>
          <a:p>
            <a:pPr lvl="1"/>
            <a:r>
              <a:rPr lang="en-US" dirty="0" smtClean="0"/>
              <a:t>Built internet-connected sensors embedded in 350 dispenser sites worldwide generating tens of thousands data points per second</a:t>
            </a:r>
          </a:p>
          <a:p>
            <a:pPr lvl="2"/>
            <a:r>
              <a:rPr lang="en-US" dirty="0" smtClean="0"/>
              <a:t>Temperature, pressure, vibration, etc.</a:t>
            </a:r>
          </a:p>
          <a:p>
            <a:pPr lvl="1"/>
            <a:r>
              <a:rPr lang="en-US" dirty="0" smtClean="0"/>
              <a:t>Data needs outgrew company’s internal datacenter and data warehouse</a:t>
            </a:r>
          </a:p>
          <a:p>
            <a:pPr marL="342900" lvl="1" indent="0">
              <a:buNone/>
            </a:pPr>
            <a:endParaRPr lang="en-US" dirty="0" smtClean="0"/>
          </a:p>
          <a:p>
            <a:pPr lvl="0"/>
            <a:r>
              <a:rPr lang="en-US" dirty="0" smtClean="0"/>
              <a:t>Solution</a:t>
            </a:r>
          </a:p>
          <a:p>
            <a:pPr lvl="1"/>
            <a:r>
              <a:rPr lang="en-US" dirty="0" smtClean="0"/>
              <a:t>Chose Azure HDInsight, Data Factory, SQL Database</a:t>
            </a:r>
          </a:p>
          <a:p>
            <a:pPr lvl="1"/>
            <a:r>
              <a:rPr lang="en-US" dirty="0" smtClean="0"/>
              <a:t>Dashboards used to detect anomalies for proactive maintenance</a:t>
            </a:r>
          </a:p>
          <a:p>
            <a:pPr lvl="2"/>
            <a:r>
              <a:rPr lang="en-US" dirty="0" smtClean="0"/>
              <a:t>Changes in performance of the components</a:t>
            </a:r>
          </a:p>
          <a:p>
            <a:pPr lvl="2"/>
            <a:r>
              <a:rPr lang="en-US" dirty="0" smtClean="0"/>
              <a:t>Energy consumption of components </a:t>
            </a:r>
          </a:p>
          <a:p>
            <a:pPr lvl="2"/>
            <a:r>
              <a:rPr lang="en-US" dirty="0" smtClean="0"/>
              <a:t>Component downtime and reliability </a:t>
            </a:r>
          </a:p>
          <a:p>
            <a:pPr lvl="1"/>
            <a:r>
              <a:rPr lang="en-US" dirty="0" smtClean="0"/>
              <a:t>Future: Goal is to expand program to hundreds of thousands of dispensers</a:t>
            </a:r>
          </a:p>
          <a:p>
            <a:pPr lvl="1"/>
            <a:endParaRPr lang="en-US" dirty="0" smtClean="0"/>
          </a:p>
          <a:p>
            <a:pPr lvl="0"/>
            <a:r>
              <a:rPr lang="en-US" sz="2400" dirty="0" smtClean="0"/>
              <a:t>How They Did It</a:t>
            </a:r>
          </a:p>
          <a:p>
            <a:pPr lvl="1"/>
            <a:r>
              <a:rPr lang="en-US" sz="1400" dirty="0" smtClean="0"/>
              <a:t>Collect data from internet-collected sensors</a:t>
            </a:r>
          </a:p>
          <a:p>
            <a:pPr lvl="2"/>
            <a:r>
              <a:rPr lang="en-US" sz="1600" dirty="0" smtClean="0"/>
              <a:t>Tens of thousands data points per second</a:t>
            </a:r>
          </a:p>
          <a:p>
            <a:pPr lvl="2"/>
            <a:r>
              <a:rPr lang="en-US" sz="1600" dirty="0" smtClean="0"/>
              <a:t>Interpolate time-series prior to analysis</a:t>
            </a:r>
          </a:p>
          <a:p>
            <a:pPr lvl="2"/>
            <a:r>
              <a:rPr lang="en-US" sz="1600" dirty="0" smtClean="0"/>
              <a:t>Stored raw sensor data in Blobs every 5 minutes</a:t>
            </a:r>
          </a:p>
          <a:p>
            <a:pPr lvl="1"/>
            <a:r>
              <a:rPr lang="en-US" sz="1400" dirty="0" smtClean="0"/>
              <a:t>Use Hadoop to execute scripts and Data Factory to orchestrate</a:t>
            </a:r>
          </a:p>
          <a:p>
            <a:pPr lvl="2"/>
            <a:r>
              <a:rPr lang="en-US" sz="1600" dirty="0" smtClean="0"/>
              <a:t>Hive and Pig scripts orchestrated by Data Factory</a:t>
            </a:r>
          </a:p>
          <a:p>
            <a:pPr lvl="2"/>
            <a:r>
              <a:rPr lang="en-US" sz="1600" dirty="0" smtClean="0"/>
              <a:t>Data resulting from scripts loaded in SQL Database</a:t>
            </a:r>
          </a:p>
          <a:p>
            <a:pPr lvl="2"/>
            <a:r>
              <a:rPr lang="en-US" sz="1600" dirty="0" smtClean="0"/>
              <a:t>Queries detect site anomalies to indicate maintenance/tuning</a:t>
            </a:r>
          </a:p>
          <a:p>
            <a:pPr lvl="1"/>
            <a:r>
              <a:rPr lang="en-US" sz="1400" dirty="0" smtClean="0"/>
              <a:t>Produced dashboards with role-based reporting</a:t>
            </a:r>
          </a:p>
          <a:p>
            <a:pPr lvl="2"/>
            <a:r>
              <a:rPr lang="en-US" sz="1600" dirty="0" smtClean="0"/>
              <a:t>Azure Machine Learning , SSRS, Power BI for O365</a:t>
            </a:r>
          </a:p>
          <a:p>
            <a:pPr lvl="2"/>
            <a:r>
              <a:rPr lang="en-US" sz="1600" dirty="0" smtClean="0"/>
              <a:t>Provide users with customizable interface</a:t>
            </a:r>
          </a:p>
          <a:p>
            <a:pPr lvl="2"/>
            <a:r>
              <a:rPr lang="en-US" sz="1600" dirty="0" smtClean="0"/>
              <a:t>View current and historical data (day-to-day operations, asset performance over time, etc.)</a:t>
            </a:r>
          </a:p>
          <a:p>
            <a:pPr lvl="2"/>
            <a:r>
              <a:rPr lang="en-US" sz="1600" dirty="0" smtClean="0"/>
              <a:t>Leveraged Azure Mobile Notification Hub for real-time notifications, alarms, or important events</a:t>
            </a:r>
          </a:p>
          <a:p>
            <a:pPr lvl="1"/>
            <a:endParaRPr lang="en-US" sz="1400" dirty="0" smtClean="0"/>
          </a:p>
          <a:p>
            <a:pPr lvl="1"/>
            <a:endParaRPr lang="en-US" dirty="0" smtClean="0"/>
          </a:p>
          <a:p>
            <a:pPr lvl="1"/>
            <a:endParaRPr lang="en-US" dirty="0" smtClean="0"/>
          </a:p>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01827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9AF79BC0-7BC2-4444-8D01-A1A1A5DBD253}" type="datetime8">
              <a:rPr lang="en-US" smtClean="0">
                <a:solidFill>
                  <a:prstClr val="black"/>
                </a:solidFill>
              </a:rPr>
              <a:t>2/19/2015 8:31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4914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S PGothic" panose="020B0600070205080204" pitchFamily="34" charset="-128"/>
                <a:cs typeface="+mn-cs"/>
                <a:hlinkClick r:id="rId3"/>
              </a:rPr>
              <a:t>Case Study: http://www.microsoft.com/casestudies/Windows-Azure/Virginia-Polytechnic-Institute-and-State-University/University-Transforms-Life-Sciences-Research-with-Big-Data-Solution-in-the-Cloud/710000003381</a:t>
            </a:r>
            <a:r>
              <a:rPr lang="en-US" sz="1200" kern="1200" dirty="0" smtClean="0">
                <a:solidFill>
                  <a:schemeClr val="tx1"/>
                </a:solidFill>
                <a:effectLst/>
                <a:latin typeface="+mn-lt"/>
                <a:ea typeface="MS PGothic" panose="020B0600070205080204" pitchFamily="34" charset="-128"/>
                <a:cs typeface="+mn-cs"/>
              </a:rPr>
              <a:t> </a:t>
            </a:r>
          </a:p>
          <a:p>
            <a:pPr lvl="0"/>
            <a:r>
              <a:rPr lang="en-US" sz="1200" kern="1200" dirty="0" smtClean="0">
                <a:solidFill>
                  <a:schemeClr val="tx1"/>
                </a:solidFill>
                <a:effectLst/>
                <a:latin typeface="+mn-lt"/>
                <a:ea typeface="MS PGothic" panose="020B0600070205080204" pitchFamily="34" charset="-128"/>
                <a:cs typeface="+mn-cs"/>
              </a:rPr>
              <a:t>Video: </a:t>
            </a:r>
            <a:r>
              <a:rPr lang="en-US" sz="1200" u="sng" kern="1200" dirty="0" smtClean="0">
                <a:solidFill>
                  <a:schemeClr val="tx1"/>
                </a:solidFill>
                <a:effectLst/>
                <a:latin typeface="+mn-lt"/>
                <a:ea typeface="MS PGothic" panose="020B0600070205080204" pitchFamily="34" charset="-128"/>
                <a:cs typeface="+mn-cs"/>
                <a:hlinkClick r:id="rId4"/>
              </a:rPr>
              <a:t>http://www.youtube.com/watch?v=4StwPG0qWT0</a:t>
            </a:r>
            <a:r>
              <a:rPr lang="en-US" sz="1200" kern="1200" dirty="0" smtClean="0">
                <a:solidFill>
                  <a:schemeClr val="tx1"/>
                </a:solidFill>
                <a:effectLst/>
                <a:latin typeface="+mn-lt"/>
                <a:ea typeface="MS PGothic" panose="020B0600070205080204" pitchFamily="34" charset="-128"/>
                <a:cs typeface="+mn-cs"/>
              </a:rPr>
              <a:t> </a:t>
            </a:r>
          </a:p>
          <a:p>
            <a:endParaRPr lang="en-US" dirty="0" smtClean="0"/>
          </a:p>
          <a:p>
            <a:r>
              <a:rPr lang="en-US" dirty="0" smtClean="0"/>
              <a:t>Virginia Tech is one of the country’s leading research institutions. The university manages a research portfolio of US$454 million. Virginia Tech began previously used a network of supercomputers to locate undetected genes in a massive genome database. This and related work by other institutions has the potential to lead to exciting medical breakthroughs, including new cancer therapies and antibiotics used to combat the emergence of drug-resistant bugs.</a:t>
            </a:r>
          </a:p>
          <a:p>
            <a:endParaRPr lang="en-US" dirty="0" smtClean="0"/>
          </a:p>
          <a:p>
            <a:r>
              <a:rPr lang="en-US" dirty="0" smtClean="0"/>
              <a:t>However, as the size of genome databases grows, this no</a:t>
            </a:r>
            <a:r>
              <a:rPr lang="en-US" baseline="0" dirty="0" smtClean="0"/>
              <a:t> longer became </a:t>
            </a:r>
            <a:r>
              <a:rPr lang="en-US" baseline="0" dirty="0" err="1" smtClean="0"/>
              <a:t>attenable</a:t>
            </a:r>
            <a:r>
              <a:rPr lang="en-US" baseline="0" dirty="0" smtClean="0"/>
              <a:t>. </a:t>
            </a:r>
            <a:r>
              <a:rPr lang="en-US" dirty="0" smtClean="0"/>
              <a:t>Of the estimated 2,000 DNA sequencers worldwide, they are generating 15 petabytes of genome data every year.  Their existing computational and storage resources required to work with data sets of this size wasn’t keeping up.  Rather than getting a grant for millions of dollars to establish their own supercomputing center, Virginia Tech went for Azure</a:t>
            </a:r>
            <a:r>
              <a:rPr lang="en-US" baseline="0" dirty="0" smtClean="0"/>
              <a:t> </a:t>
            </a:r>
            <a:r>
              <a:rPr lang="en-US" baseline="0" dirty="0" err="1" smtClean="0"/>
              <a:t>HDInsight</a:t>
            </a:r>
            <a:r>
              <a:rPr lang="en-US" baseline="0" dirty="0" smtClean="0"/>
              <a:t> and only paying for the compute they use.</a:t>
            </a:r>
          </a:p>
          <a:p>
            <a:endParaRPr lang="en-US" baseline="0" dirty="0" smtClean="0"/>
          </a:p>
          <a:p>
            <a:r>
              <a:rPr lang="en-US" baseline="0" dirty="0" smtClean="0"/>
              <a:t>Benefits include:</a:t>
            </a:r>
          </a:p>
          <a:p>
            <a:pPr marL="171450" indent="-171450">
              <a:buFont typeface="Arial" panose="020B0604020202020204" pitchFamily="34" charset="0"/>
              <a:buChar char="•"/>
            </a:pPr>
            <a:r>
              <a:rPr lang="en-US" baseline="0" dirty="0" smtClean="0"/>
              <a:t>Significant cost savings going from a multi-million supercomputer center to paying for only the compute you need in the cloud.</a:t>
            </a:r>
          </a:p>
          <a:p>
            <a:pPr marL="171450" indent="-171450">
              <a:buFont typeface="Arial" panose="020B0604020202020204" pitchFamily="34" charset="0"/>
              <a:buChar char="•"/>
            </a:pPr>
            <a:r>
              <a:rPr lang="en-US" baseline="0" dirty="0" smtClean="0"/>
              <a:t>Ability to access the cloud from anywhere and on any device (even outside the laboratory)</a:t>
            </a:r>
          </a:p>
          <a:p>
            <a:pPr marL="171450" indent="-171450">
              <a:buFont typeface="Arial" panose="020B0604020202020204" pitchFamily="34" charset="0"/>
              <a:buChar char="•"/>
            </a:pPr>
            <a:r>
              <a:rPr lang="en-US" baseline="0" dirty="0" smtClean="0"/>
              <a:t>Azure is able to elastically scale and keep up with the amount of data being generated </a:t>
            </a:r>
          </a:p>
          <a:p>
            <a:pPr marL="171450" indent="-171450">
              <a:buFont typeface="Arial" panose="020B0604020202020204" pitchFamily="34" charset="0"/>
              <a:buChar char="•"/>
            </a:pPr>
            <a:r>
              <a:rPr lang="en-US" baseline="0" dirty="0" smtClean="0"/>
              <a:t>Ultimate benefit: Some day be able to find a treatment for cancer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278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66D9C14-C82C-430B-8254-B2CD189DF19C}" type="datetime1">
              <a:rPr lang="en-US" smtClean="0"/>
              <a:t>2/19/2015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80347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4080" y="2679373"/>
            <a:ext cx="6718346" cy="6689261"/>
          </a:xfrm>
        </p:spPr>
        <p:txBody>
          <a:bodyPr>
            <a:normAutofit/>
          </a:bodyPr>
          <a:lstStyle/>
          <a:p>
            <a:pPr defTabSz="951956">
              <a:spcAft>
                <a:spcPts val="347"/>
              </a:spcAft>
              <a:defRPr/>
            </a:pPr>
            <a:r>
              <a:rPr lang="en-US" sz="1100" dirty="0" smtClean="0">
                <a:gradFill>
                  <a:gsLst>
                    <a:gs pos="0">
                      <a:schemeClr val="tx1">
                        <a:lumMod val="75000"/>
                        <a:lumOff val="25000"/>
                      </a:schemeClr>
                    </a:gs>
                    <a:gs pos="80000">
                      <a:schemeClr val="tx1">
                        <a:lumMod val="65000"/>
                        <a:lumOff val="35000"/>
                      </a:schemeClr>
                    </a:gs>
                  </a:gsLst>
                  <a:lin ang="16200000" scaled="0"/>
                </a:gradFill>
              </a:rPr>
              <a:t>MSFT </a:t>
            </a:r>
            <a:r>
              <a:rPr lang="en-US" sz="1100" dirty="0">
                <a:gradFill>
                  <a:gsLst>
                    <a:gs pos="0">
                      <a:schemeClr val="tx1">
                        <a:lumMod val="75000"/>
                        <a:lumOff val="25000"/>
                      </a:schemeClr>
                    </a:gs>
                    <a:gs pos="80000">
                      <a:schemeClr val="tx1">
                        <a:lumMod val="65000"/>
                        <a:lumOff val="35000"/>
                      </a:schemeClr>
                    </a:gs>
                  </a:gsLst>
                  <a:lin ang="16200000" scaled="0"/>
                </a:gradFill>
              </a:rPr>
              <a:t>investments and contributions to Hadoop </a:t>
            </a:r>
          </a:p>
          <a:p>
            <a:pPr defTabSz="951956">
              <a:spcAft>
                <a:spcPts val="347"/>
              </a:spcAft>
              <a:defRPr/>
            </a:pPr>
            <a:r>
              <a:rPr lang="en-US" sz="1100" dirty="0">
                <a:gradFill>
                  <a:gsLst>
                    <a:gs pos="0">
                      <a:schemeClr val="tx1">
                        <a:lumMod val="75000"/>
                        <a:lumOff val="25000"/>
                      </a:schemeClr>
                    </a:gs>
                    <a:gs pos="80000">
                      <a:schemeClr val="tx1">
                        <a:lumMod val="65000"/>
                        <a:lumOff val="35000"/>
                      </a:schemeClr>
                    </a:gs>
                  </a:gsLst>
                  <a:lin ang="16200000" scaled="0"/>
                </a:gradFill>
              </a:rPr>
              <a:t>We are </a:t>
            </a:r>
            <a:r>
              <a:rPr lang="en-US" dirty="0"/>
              <a:t>starting at the bottom, in the source code. Making the source base work better not just for Windows, but for everyone</a:t>
            </a:r>
          </a:p>
          <a:p>
            <a:pPr defTabSz="951956">
              <a:spcAft>
                <a:spcPts val="347"/>
              </a:spcAft>
              <a:defRPr/>
            </a:pPr>
            <a:endParaRPr lang="en-US" b="1" dirty="0"/>
          </a:p>
          <a:p>
            <a:pPr defTabSz="951956">
              <a:spcAft>
                <a:spcPts val="347"/>
              </a:spcAft>
              <a:defRPr/>
            </a:pPr>
            <a:r>
              <a:rPr lang="en-US" b="1" dirty="0"/>
              <a:t>Community Contributions:</a:t>
            </a:r>
          </a:p>
          <a:p>
            <a:pPr marL="174982" indent="-174982">
              <a:buFont typeface="Arial" panose="020B0604020202020204" pitchFamily="34" charset="0"/>
              <a:buChar char="•"/>
            </a:pPr>
            <a:r>
              <a:rPr lang="en-US" dirty="0"/>
              <a:t>10s of thousands of code line contributed (across all deliverables) </a:t>
            </a:r>
          </a:p>
          <a:p>
            <a:pPr marL="174982" indent="-174982">
              <a:buFont typeface="Arial" panose="020B0604020202020204" pitchFamily="34" charset="0"/>
              <a:buChar char="•"/>
            </a:pPr>
            <a:r>
              <a:rPr lang="en-US" dirty="0"/>
              <a:t>6000+ engineering hours contributed (since February 2012)</a:t>
            </a:r>
            <a:endParaRPr lang="en-US" sz="1100" dirty="0">
              <a:gradFill>
                <a:gsLst>
                  <a:gs pos="0">
                    <a:schemeClr val="tx1">
                      <a:lumMod val="75000"/>
                      <a:lumOff val="25000"/>
                    </a:schemeClr>
                  </a:gs>
                  <a:gs pos="80000">
                    <a:schemeClr val="tx1">
                      <a:lumMod val="65000"/>
                      <a:lumOff val="35000"/>
                    </a:schemeClr>
                  </a:gs>
                </a:gsLst>
                <a:lin ang="16200000" scaled="0"/>
              </a:gradFill>
            </a:endParaRPr>
          </a:p>
          <a:p>
            <a:pPr marL="174982" indent="-174982">
              <a:buFont typeface="Arial" panose="020B0604020202020204" pitchFamily="34" charset="0"/>
              <a:buChar char="•"/>
            </a:pPr>
            <a:endParaRPr lang="en-US" sz="1100" dirty="0">
              <a:gradFill>
                <a:gsLst>
                  <a:gs pos="0">
                    <a:schemeClr val="tx1">
                      <a:lumMod val="75000"/>
                      <a:lumOff val="25000"/>
                    </a:schemeClr>
                  </a:gs>
                  <a:gs pos="80000">
                    <a:schemeClr val="tx1">
                      <a:lumMod val="65000"/>
                      <a:lumOff val="35000"/>
                    </a:schemeClr>
                  </a:gs>
                </a:gsLst>
                <a:lin ang="16200000" scaled="0"/>
              </a:gradFill>
            </a:endParaRPr>
          </a:p>
          <a:p>
            <a:r>
              <a:rPr lang="en-US" sz="1100" b="1" dirty="0">
                <a:gradFill>
                  <a:gsLst>
                    <a:gs pos="0">
                      <a:schemeClr val="tx1">
                        <a:lumMod val="75000"/>
                        <a:lumOff val="25000"/>
                      </a:schemeClr>
                    </a:gs>
                    <a:gs pos="80000">
                      <a:schemeClr val="tx1">
                        <a:lumMod val="65000"/>
                        <a:lumOff val="35000"/>
                      </a:schemeClr>
                    </a:gs>
                  </a:gsLst>
                  <a:lin ang="16200000" scaled="0"/>
                </a:gradFill>
              </a:rPr>
              <a:t>Others:</a:t>
            </a:r>
          </a:p>
          <a:p>
            <a:pPr marL="174982" indent="-174982" defTabSz="951956">
              <a:spcAft>
                <a:spcPts val="347"/>
              </a:spcAft>
              <a:buFont typeface="Arial" panose="020B0604020202020204" pitchFamily="34" charset="0"/>
              <a:buChar char="•"/>
              <a:defRPr/>
            </a:pPr>
            <a:r>
              <a:rPr lang="en-US" u="sng" dirty="0" smtClean="0"/>
              <a:t>Apache Build/Verification</a:t>
            </a:r>
            <a:r>
              <a:rPr lang="en-US" u="sng" baseline="0" dirty="0" smtClean="0"/>
              <a:t> </a:t>
            </a:r>
            <a:r>
              <a:rPr lang="en-US" u="sng" dirty="0" smtClean="0"/>
              <a:t> Infrastructure:</a:t>
            </a:r>
            <a:r>
              <a:rPr lang="en-US" u="sng" baseline="0" dirty="0" smtClean="0"/>
              <a:t> </a:t>
            </a:r>
            <a:r>
              <a:rPr lang="en-US" dirty="0" smtClean="0"/>
              <a:t>Working with Apache</a:t>
            </a:r>
            <a:r>
              <a:rPr lang="en-US" baseline="0" dirty="0" smtClean="0"/>
              <a:t> Infrastructure team &amp; Hadoop Core PMC on donation of Azure VM’s to be used as Jenkins Servers for Continuous Integration</a:t>
            </a:r>
          </a:p>
          <a:p>
            <a:pPr marL="174982" indent="-174982" defTabSz="951956">
              <a:spcAft>
                <a:spcPts val="347"/>
              </a:spcAft>
              <a:buFont typeface="Arial" panose="020B0604020202020204" pitchFamily="34" charset="0"/>
              <a:buChar char="•"/>
              <a:defRPr/>
            </a:pPr>
            <a:r>
              <a:rPr lang="en-US" u="sng" dirty="0" smtClean="0"/>
              <a:t>Interactive Query</a:t>
            </a:r>
            <a:r>
              <a:rPr lang="en-US" dirty="0" smtClean="0"/>
              <a:t>: Contributing code and query</a:t>
            </a:r>
            <a:r>
              <a:rPr lang="en-US" baseline="0" dirty="0" smtClean="0"/>
              <a:t> processing experience to help with Hive query performance (Stinger, ORC &amp; </a:t>
            </a:r>
            <a:r>
              <a:rPr lang="en-US" baseline="0" dirty="0" err="1" smtClean="0"/>
              <a:t>Tez</a:t>
            </a:r>
            <a:r>
              <a:rPr lang="en-US" baseline="0" dirty="0" smtClean="0"/>
              <a:t> projects)</a:t>
            </a:r>
          </a:p>
          <a:p>
            <a:pPr marL="174982" indent="-174982" defTabSz="951956">
              <a:spcAft>
                <a:spcPts val="347"/>
              </a:spcAft>
              <a:buFont typeface="Arial" panose="020B0604020202020204" pitchFamily="34" charset="0"/>
              <a:buChar char="•"/>
              <a:defRPr/>
            </a:pPr>
            <a:r>
              <a:rPr lang="en-US" u="sng" dirty="0" smtClean="0"/>
              <a:t>Hadoop on Windows (1.0 &amp; 2.0):</a:t>
            </a:r>
            <a:r>
              <a:rPr lang="en-US" u="sng" baseline="0" dirty="0" smtClean="0"/>
              <a:t> </a:t>
            </a:r>
            <a:r>
              <a:rPr lang="en-US" dirty="0" smtClean="0"/>
              <a:t>Contributed back</a:t>
            </a:r>
            <a:r>
              <a:rPr lang="en-US" baseline="0" dirty="0" smtClean="0"/>
              <a:t> our porting efforts for Hadoop on Windows including:</a:t>
            </a:r>
          </a:p>
          <a:p>
            <a:pPr marL="758255" lvl="1" indent="-291636"/>
            <a:r>
              <a:rPr lang="en-US" sz="1600" dirty="0"/>
              <a:t>Command-line scripts for the Hadoop surface area</a:t>
            </a:r>
          </a:p>
          <a:p>
            <a:pPr marL="758255" lvl="1" indent="-291636"/>
            <a:r>
              <a:rPr lang="en-US" sz="1600" dirty="0"/>
              <a:t>Mapping the HDFS permissions model to Windows</a:t>
            </a:r>
          </a:p>
          <a:p>
            <a:pPr marL="758255" lvl="1" indent="-291636"/>
            <a:r>
              <a:rPr lang="en-US" sz="1600" dirty="0"/>
              <a:t>Native Task Controller for Windows </a:t>
            </a:r>
          </a:p>
          <a:p>
            <a:pPr marL="758255" lvl="1" indent="-291636"/>
            <a:r>
              <a:rPr lang="en-US" sz="1600" dirty="0"/>
              <a:t>Implementation of Hadoop native libraries for Windows (compression codecs, native I/O)</a:t>
            </a:r>
            <a:endParaRPr lang="en-US" sz="2400" dirty="0"/>
          </a:p>
          <a:p>
            <a:pPr marL="174982" indent="-174982" defTabSz="951956">
              <a:spcAft>
                <a:spcPts val="347"/>
              </a:spcAft>
              <a:buFont typeface="Arial" panose="020B0604020202020204" pitchFamily="34" charset="0"/>
              <a:buChar char="•"/>
              <a:defRPr/>
            </a:pPr>
            <a:r>
              <a:rPr lang="en-US" u="sng" dirty="0" smtClean="0"/>
              <a:t>ASV Driver</a:t>
            </a:r>
            <a:r>
              <a:rPr lang="en-US" dirty="0" smtClean="0"/>
              <a:t>:</a:t>
            </a:r>
            <a:r>
              <a:rPr lang="en-US" baseline="0" dirty="0" smtClean="0"/>
              <a:t> </a:t>
            </a:r>
            <a:r>
              <a:rPr lang="en-US" dirty="0" smtClean="0"/>
              <a:t>Contributed our </a:t>
            </a:r>
            <a:r>
              <a:rPr lang="en-US" dirty="0" err="1" smtClean="0"/>
              <a:t>FileSystem</a:t>
            </a:r>
            <a:r>
              <a:rPr lang="en-US" baseline="0" dirty="0" smtClean="0"/>
              <a:t> implementation for Azure Storage</a:t>
            </a:r>
            <a:endParaRPr lang="en-US" dirty="0" smtClean="0"/>
          </a:p>
          <a:p>
            <a:pPr defTabSz="951956">
              <a:spcAft>
                <a:spcPts val="347"/>
              </a:spcAft>
              <a:defRPr/>
            </a:pPr>
            <a:endParaRPr lang="en-US" baseline="0" dirty="0" smtClean="0"/>
          </a:p>
          <a:p>
            <a:endParaRPr lang="en-US" dirty="0" smtClean="0"/>
          </a:p>
          <a:p>
            <a:r>
              <a:rPr lang="en-US" dirty="0" smtClean="0"/>
              <a:t>Super engaged with contributors and committers</a:t>
            </a:r>
          </a:p>
          <a:p>
            <a:r>
              <a:rPr lang="en-US" dirty="0" smtClean="0"/>
              <a:t>Logged 6k engineering hours</a:t>
            </a:r>
            <a:r>
              <a:rPr lang="en-US" baseline="0" dirty="0" smtClean="0"/>
              <a:t> in</a:t>
            </a:r>
          </a:p>
          <a:p>
            <a:r>
              <a:rPr lang="en-US" baseline="0" dirty="0" smtClean="0"/>
              <a:t>Committed to the stinger work</a:t>
            </a:r>
          </a:p>
          <a:p>
            <a:r>
              <a:rPr lang="en-US" baseline="0" dirty="0" smtClean="0"/>
              <a:t>Doing work on security integration</a:t>
            </a:r>
          </a:p>
          <a:p>
            <a:r>
              <a:rPr lang="en-US" baseline="0" dirty="0" smtClean="0"/>
              <a:t>Work doing to ensure Hadoop works great on windows</a:t>
            </a:r>
            <a:endParaRPr lang="en-US" dirty="0"/>
          </a:p>
        </p:txBody>
      </p:sp>
      <p:sp>
        <p:nvSpPr>
          <p:cNvPr id="4" name="Header Placeholder 3"/>
          <p:cNvSpPr>
            <a:spLocks noGrp="1"/>
          </p:cNvSpPr>
          <p:nvPr>
            <p:ph type="hdr" sz="quarter" idx="10"/>
          </p:nvPr>
        </p:nvSpPr>
        <p:spPr/>
        <p:txBody>
          <a:bodyPr/>
          <a:lstStyle/>
          <a:p>
            <a:endParaRPr lang="en-US" dirty="0">
              <a:solidFill>
                <a:srgbClr val="505050"/>
              </a:solidFill>
              <a:latin typeface="Arial"/>
            </a:endParaRPr>
          </a:p>
        </p:txBody>
      </p:sp>
      <p:sp>
        <p:nvSpPr>
          <p:cNvPr id="6" name="Date Placeholder 5"/>
          <p:cNvSpPr>
            <a:spLocks noGrp="1"/>
          </p:cNvSpPr>
          <p:nvPr>
            <p:ph type="dt" idx="12"/>
          </p:nvPr>
        </p:nvSpPr>
        <p:spPr/>
        <p:txBody>
          <a:bodyPr/>
          <a:lstStyle/>
          <a:p>
            <a:fld id="{A20198E2-0CF1-4DBD-A3A6-82B02410FF1B}" type="datetime1">
              <a:rPr lang="en-US" smtClean="0">
                <a:solidFill>
                  <a:srgbClr val="505050"/>
                </a:solidFill>
                <a:latin typeface="Arial"/>
              </a:rPr>
              <a:pPr/>
              <a:t>2/19/2015</a:t>
            </a:fld>
            <a:endParaRPr lang="en-US" dirty="0">
              <a:solidFill>
                <a:srgbClr val="505050"/>
              </a:solidFill>
              <a:latin typeface="Aria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srgbClr val="505050"/>
                </a:solidFill>
                <a:latin typeface="Arial"/>
              </a:rPr>
              <a:pPr/>
              <a:t>22</a:t>
            </a:fld>
            <a:endParaRPr lang="en-US" dirty="0">
              <a:solidFill>
                <a:srgbClr val="505050"/>
              </a:solidFill>
              <a:latin typeface="Arial"/>
            </a:endParaRPr>
          </a:p>
        </p:txBody>
      </p:sp>
      <p:sp>
        <p:nvSpPr>
          <p:cNvPr id="17" name="Slide Image Placeholder 16"/>
          <p:cNvSpPr>
            <a:spLocks noGrp="1" noRot="1" noChangeAspect="1"/>
          </p:cNvSpPr>
          <p:nvPr>
            <p:ph type="sldImg"/>
          </p:nvPr>
        </p:nvSpPr>
        <p:spPr>
          <a:xfrm>
            <a:off x="430213" y="608013"/>
            <a:ext cx="3430587" cy="1930400"/>
          </a:xfrm>
        </p:spPr>
      </p:sp>
    </p:spTree>
    <p:extLst>
      <p:ext uri="{BB962C8B-B14F-4D97-AF65-F5344CB8AC3E}">
        <p14:creationId xmlns:p14="http://schemas.microsoft.com/office/powerpoint/2010/main" val="411450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We’re seeing increasing movement to the cloud</a:t>
            </a:r>
            <a:r>
              <a:rPr lang="en-US" sz="900" baseline="0" dirty="0" smtClean="0"/>
              <a:t> due to the economics, time to market, and scaled, and elasticity.  The cloud has changed Microsoft’s priorities.  We’re interested in running the workloads that matter most to our customers, regardless of the operating system, open source, or otherwise.  </a:t>
            </a:r>
          </a:p>
          <a:p>
            <a:endParaRPr lang="en-US" sz="900" baseline="0" dirty="0" smtClean="0"/>
          </a:p>
          <a:p>
            <a:r>
              <a:rPr lang="en-US" sz="900" baseline="0" dirty="0" smtClean="0"/>
              <a:t>Big data makes a lot of sense for the cloud.  We operate at </a:t>
            </a:r>
            <a:r>
              <a:rPr lang="en-US" sz="900" baseline="0" dirty="0" err="1" smtClean="0"/>
              <a:t>hyperscale</a:t>
            </a:r>
            <a:r>
              <a:rPr lang="en-US" sz="900" baseline="0" dirty="0" smtClean="0"/>
              <a:t> in the cloud, so the possibilities for expansion are far greater than the limitations of managing your own hardware.  The elasticity and ability to use cloud storage and compute enables you to be much more efficient on data processing.  It is not uncommon to get an order of magnitude cost savings when moving from on-premises big data to cloud-based.  Finally, services are run for you, so they can be optimized such that the deployment and operations of the software far better than installing OSS packages and configuring them manually.</a:t>
            </a:r>
            <a:endParaRPr lang="en-US" sz="900" dirty="0" smtClean="0"/>
          </a:p>
          <a:p>
            <a:endParaRPr lang="en-US" sz="900" dirty="0" smtClean="0"/>
          </a:p>
          <a:p>
            <a:r>
              <a:rPr lang="en-US" sz="900" dirty="0" smtClean="0"/>
              <a:t>Gartner has increased its sizing and forecast for cloud compute services, reflecting greater interest among our client base than had been expected. We expect the 2013 market to be worth $8 billion (up from $6.8 billion forecast last year) and the 2014 market to be worth $10 billion.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527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key factors that differentiates Microsoft Azure is our relationship with enterprises</a:t>
            </a:r>
            <a:r>
              <a:rPr lang="en-US" baseline="0" dirty="0" smtClean="0"/>
              <a:t> around the world with on-premises technologies as well as cloud-based technologies.  We understand that doing work in the cloud isn’t an all-or-nothing proposition, and have the ability to support hybrid scenarios connecting cloud and on-premises systems.  We have a rich collection of PaaS services for data processing which include machine learning, search, workflow, stream and event processing, document storage, SQL database, and today’s topic, Hadoop-as-a-service.  We’ve also developed partnerships with a broad range of colleagues in the industry so you can choose the stack that works best for your business and still get the benefits of being in Azure.  </a:t>
            </a:r>
          </a:p>
          <a:p>
            <a:endParaRPr lang="en-US" dirty="0" smtClean="0"/>
          </a:p>
          <a:p>
            <a:r>
              <a:rPr lang="en-US" dirty="0" smtClean="0"/>
              <a:t>http://www.zdnet.com/article/microsoft-claims-azure-now-used-by-half-of-the-fortune-500/</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30521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launched HDInsight in October of 2013, and have spent the last year rolling it out across the globe.  We now run Hadoop as a service in 16 regions worldwide</a:t>
            </a:r>
            <a:r>
              <a:rPr lang="en-US" baseline="0" dirty="0" smtClean="0"/>
              <a:t> including China.  We’re not done however.  We’ve got additional regions in the works and will continue to add regional coverage wherever you need it.  Make point about IOT and sensors and having the infra already in place.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8673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Challenge</a:t>
            </a:r>
          </a:p>
          <a:p>
            <a:pPr lvl="1"/>
            <a:r>
              <a:rPr lang="en-US" dirty="0" smtClean="0"/>
              <a:t>Manage sites used for dispensing liquefied natural gas (clean fuel for commercial customers who do heavy-duty road transportation)</a:t>
            </a:r>
          </a:p>
          <a:p>
            <a:pPr lvl="1"/>
            <a:r>
              <a:rPr lang="en-US" dirty="0" smtClean="0"/>
              <a:t>Built LNG refueling stations across US interstate highway</a:t>
            </a:r>
          </a:p>
          <a:p>
            <a:pPr lvl="1"/>
            <a:r>
              <a:rPr lang="en-US" dirty="0" smtClean="0"/>
              <a:t>Stations are unmanned so they built 24x7 remote management and monitoring to track diagnostics of each station for maintenance or tuning</a:t>
            </a:r>
          </a:p>
          <a:p>
            <a:pPr lvl="1"/>
            <a:r>
              <a:rPr lang="en-US" dirty="0" smtClean="0"/>
              <a:t>Built internet-connected sensors embedded in 350 dispenser sites worldwide generating tens of thousands data points per second</a:t>
            </a:r>
          </a:p>
          <a:p>
            <a:pPr lvl="2"/>
            <a:r>
              <a:rPr lang="en-US" dirty="0" smtClean="0"/>
              <a:t>Temperature, pressure, vibration, etc.</a:t>
            </a:r>
          </a:p>
          <a:p>
            <a:pPr lvl="1"/>
            <a:r>
              <a:rPr lang="en-US" dirty="0" smtClean="0"/>
              <a:t>Data needs outgrew company’s internal datacenter and data warehouse</a:t>
            </a:r>
          </a:p>
          <a:p>
            <a:pPr marL="342900" lvl="1" indent="0">
              <a:buNone/>
            </a:pPr>
            <a:endParaRPr lang="en-US" dirty="0" smtClean="0"/>
          </a:p>
          <a:p>
            <a:pPr lvl="0"/>
            <a:r>
              <a:rPr lang="en-US" dirty="0" smtClean="0"/>
              <a:t>Solution</a:t>
            </a:r>
          </a:p>
          <a:p>
            <a:pPr lvl="1"/>
            <a:r>
              <a:rPr lang="en-US" dirty="0" smtClean="0"/>
              <a:t>Chose Azure HDInsight, Data Factory, SQL Database</a:t>
            </a:r>
          </a:p>
          <a:p>
            <a:pPr lvl="1"/>
            <a:r>
              <a:rPr lang="en-US" dirty="0" smtClean="0"/>
              <a:t>Dashboards used to detect anomalies for proactive maintenance</a:t>
            </a:r>
          </a:p>
          <a:p>
            <a:pPr lvl="2"/>
            <a:r>
              <a:rPr lang="en-US" dirty="0" smtClean="0"/>
              <a:t>Changes in performance of the components</a:t>
            </a:r>
          </a:p>
          <a:p>
            <a:pPr lvl="2"/>
            <a:r>
              <a:rPr lang="en-US" dirty="0" smtClean="0"/>
              <a:t>Energy consumption of components </a:t>
            </a:r>
          </a:p>
          <a:p>
            <a:pPr lvl="2"/>
            <a:r>
              <a:rPr lang="en-US" dirty="0" smtClean="0"/>
              <a:t>Component downtime and reliability </a:t>
            </a:r>
          </a:p>
          <a:p>
            <a:pPr lvl="1"/>
            <a:r>
              <a:rPr lang="en-US" dirty="0" smtClean="0"/>
              <a:t>Future: Goal is to expand program to hundreds of thousands of dispensers</a:t>
            </a:r>
          </a:p>
          <a:p>
            <a:pPr lvl="1"/>
            <a:endParaRPr lang="en-US" dirty="0" smtClean="0"/>
          </a:p>
          <a:p>
            <a:pPr lvl="0"/>
            <a:r>
              <a:rPr lang="en-US" sz="2400" dirty="0" smtClean="0"/>
              <a:t>How They Did It</a:t>
            </a:r>
          </a:p>
          <a:p>
            <a:pPr lvl="1"/>
            <a:r>
              <a:rPr lang="en-US" sz="1400" dirty="0" smtClean="0"/>
              <a:t>Collect data from internet-collected sensors</a:t>
            </a:r>
          </a:p>
          <a:p>
            <a:pPr lvl="2"/>
            <a:r>
              <a:rPr lang="en-US" sz="1600" dirty="0" smtClean="0"/>
              <a:t>Tens of thousands data points per second</a:t>
            </a:r>
          </a:p>
          <a:p>
            <a:pPr lvl="2"/>
            <a:r>
              <a:rPr lang="en-US" sz="1600" dirty="0" smtClean="0"/>
              <a:t>Interpolate time-series prior to analysis</a:t>
            </a:r>
          </a:p>
          <a:p>
            <a:pPr lvl="2"/>
            <a:r>
              <a:rPr lang="en-US" sz="1600" dirty="0" smtClean="0"/>
              <a:t>Stored raw sensor data in Blobs every 5 minutes</a:t>
            </a:r>
          </a:p>
          <a:p>
            <a:pPr lvl="1"/>
            <a:r>
              <a:rPr lang="en-US" sz="1400" dirty="0" smtClean="0"/>
              <a:t>Use Hadoop to execute scripts and Data Factory to orchestrate</a:t>
            </a:r>
          </a:p>
          <a:p>
            <a:pPr lvl="2"/>
            <a:r>
              <a:rPr lang="en-US" sz="1600" dirty="0" smtClean="0"/>
              <a:t>Hive and Pig scripts orchestrated by Data Factory</a:t>
            </a:r>
          </a:p>
          <a:p>
            <a:pPr lvl="2"/>
            <a:r>
              <a:rPr lang="en-US" sz="1600" dirty="0" smtClean="0"/>
              <a:t>Data resulting from scripts loaded in SQL Database</a:t>
            </a:r>
          </a:p>
          <a:p>
            <a:pPr lvl="2"/>
            <a:r>
              <a:rPr lang="en-US" sz="1600" dirty="0" smtClean="0"/>
              <a:t>Queries detect site anomalies to indicate maintenance/tuning</a:t>
            </a:r>
          </a:p>
          <a:p>
            <a:pPr lvl="1"/>
            <a:r>
              <a:rPr lang="en-US" sz="1400" dirty="0" smtClean="0"/>
              <a:t>Produced dashboards with role-based reporting</a:t>
            </a:r>
          </a:p>
          <a:p>
            <a:pPr lvl="2"/>
            <a:r>
              <a:rPr lang="en-US" sz="1600" dirty="0" smtClean="0"/>
              <a:t>Azure Machine Learning , SSRS, Power BI for O365</a:t>
            </a:r>
          </a:p>
          <a:p>
            <a:pPr lvl="2"/>
            <a:r>
              <a:rPr lang="en-US" sz="1600" dirty="0" smtClean="0"/>
              <a:t>Provide users with customizable interface</a:t>
            </a:r>
          </a:p>
          <a:p>
            <a:pPr lvl="2"/>
            <a:r>
              <a:rPr lang="en-US" sz="1600" dirty="0" smtClean="0"/>
              <a:t>View current and historical data (day-to-day operations, asset performance over time, etc.)</a:t>
            </a:r>
          </a:p>
          <a:p>
            <a:pPr lvl="2"/>
            <a:r>
              <a:rPr lang="en-US" sz="1600" dirty="0" smtClean="0"/>
              <a:t>Leveraged Azure Mobile Notification Hub for real-time notifications, alarms, or important events</a:t>
            </a:r>
          </a:p>
          <a:p>
            <a:pPr lvl="1"/>
            <a:endParaRPr lang="en-US" sz="1400" dirty="0" smtClean="0"/>
          </a:p>
          <a:p>
            <a:pPr lvl="1"/>
            <a:endParaRPr lang="en-US" dirty="0" smtClean="0"/>
          </a:p>
          <a:p>
            <a:pPr lvl="1"/>
            <a:endParaRPr lang="en-US" dirty="0" smtClean="0"/>
          </a:p>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92683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err="1" smtClean="0">
                <a:solidFill>
                  <a:schemeClr val="bg1"/>
                </a:solidFill>
              </a:rPr>
              <a:t>JustGiving</a:t>
            </a:r>
            <a:r>
              <a:rPr lang="en-US" sz="900" dirty="0" smtClean="0">
                <a:solidFill>
                  <a:schemeClr val="bg1"/>
                </a:solidFill>
              </a:rPr>
              <a:t> wanted to identify what was personal and relevant to people and what they cared about, so that they could suggest further causes that may inspire continual involvement. However, with 22 million customers this meant storing and processing huge amounts of data that their existing infrastructure simply couldn’t support. HDInsight, provided the scalable, ‘on-demand’ processing and analysis ability to assist </a:t>
            </a:r>
            <a:r>
              <a:rPr lang="en-US" sz="900" dirty="0" err="1" smtClean="0">
                <a:solidFill>
                  <a:schemeClr val="bg1"/>
                </a:solidFill>
              </a:rPr>
              <a:t>JustGiving</a:t>
            </a:r>
            <a:r>
              <a:rPr lang="en-US" sz="900" dirty="0" smtClean="0">
                <a:solidFill>
                  <a:schemeClr val="bg1"/>
                </a:solidFill>
              </a:rPr>
              <a:t> with its goal to constantly evolve the </a:t>
            </a:r>
            <a:r>
              <a:rPr lang="en-US" sz="900" dirty="0" err="1" smtClean="0">
                <a:solidFill>
                  <a:schemeClr val="bg1"/>
                </a:solidFill>
              </a:rPr>
              <a:t>personalised</a:t>
            </a:r>
            <a:r>
              <a:rPr lang="en-US" sz="900" dirty="0" smtClean="0">
                <a:solidFill>
                  <a:schemeClr val="bg1"/>
                </a:solidFill>
              </a:rPr>
              <a:t> experiences it provides to customers.</a:t>
            </a:r>
          </a:p>
          <a:p>
            <a:endParaRPr lang="en-US" sz="900" dirty="0" smtClean="0">
              <a:solidFill>
                <a:schemeClr val="bg1"/>
              </a:solidFill>
            </a:endParaRPr>
          </a:p>
          <a:p>
            <a:r>
              <a:rPr lang="en-GB" sz="900" kern="1200" dirty="0" err="1" smtClean="0">
                <a:solidFill>
                  <a:schemeClr val="tx1"/>
                </a:solidFill>
                <a:effectLst/>
                <a:latin typeface="Segoe UI Light" pitchFamily="34" charset="0"/>
                <a:ea typeface="+mn-ea"/>
                <a:cs typeface="+mn-cs"/>
              </a:rPr>
              <a:t>JustGiving</a:t>
            </a:r>
            <a:r>
              <a:rPr lang="en-GB" sz="900" kern="1200" dirty="0" smtClean="0">
                <a:solidFill>
                  <a:schemeClr val="tx1"/>
                </a:solidFill>
                <a:effectLst/>
                <a:latin typeface="Segoe UI Light" pitchFamily="34" charset="0"/>
                <a:ea typeface="+mn-ea"/>
                <a:cs typeface="+mn-cs"/>
              </a:rPr>
              <a:t> is a global online social platform for giving. It's a financial service (not a charity) that lets you "raise money for a cause you care about" through your network of friends. </a:t>
            </a:r>
            <a:r>
              <a:rPr lang="en-GB" sz="900" kern="1200" dirty="0" err="1" smtClean="0">
                <a:solidFill>
                  <a:schemeClr val="tx1"/>
                </a:solidFill>
                <a:effectLst/>
                <a:latin typeface="Segoe UI Light" pitchFamily="34" charset="0"/>
                <a:ea typeface="+mn-ea"/>
                <a:cs typeface="+mn-cs"/>
              </a:rPr>
              <a:t>JustGiving's</a:t>
            </a:r>
            <a:r>
              <a:rPr lang="en-GB" sz="900" kern="1200" dirty="0" smtClean="0">
                <a:solidFill>
                  <a:schemeClr val="tx1"/>
                </a:solidFill>
                <a:effectLst/>
                <a:latin typeface="Segoe UI Light" pitchFamily="34" charset="0"/>
                <a:ea typeface="+mn-ea"/>
                <a:cs typeface="+mn-cs"/>
              </a:rPr>
              <a:t> goal is to become "Facebook of Giving" JG preferred not to refer to Facebook as a way of describing themselves – they are using the term “social giving” and like to refer to themselves as a “tech for good” company. i.e. harness the effect to make charity a group activity which isn't just a onetime event but rather something you stay in touch with on regular basis. </a:t>
            </a:r>
            <a:endParaRPr lang="en-US" sz="900" kern="1200" dirty="0" smtClean="0">
              <a:solidFill>
                <a:schemeClr val="tx1"/>
              </a:solidFill>
              <a:effectLst/>
              <a:latin typeface="Segoe UI Light" pitchFamily="34" charset="0"/>
              <a:ea typeface="+mn-ea"/>
              <a:cs typeface="+mn-cs"/>
            </a:endParaRPr>
          </a:p>
          <a:p>
            <a:r>
              <a:rPr lang="en-GB" sz="900" kern="1200" dirty="0" smtClean="0">
                <a:solidFill>
                  <a:schemeClr val="tx1"/>
                </a:solidFill>
                <a:effectLst/>
                <a:latin typeface="Segoe UI Light" pitchFamily="34" charset="0"/>
                <a:ea typeface="+mn-ea"/>
                <a:cs typeface="+mn-cs"/>
              </a:rPr>
              <a:t> </a:t>
            </a:r>
            <a:endParaRPr lang="en-US" sz="900" kern="1200" dirty="0" smtClean="0">
              <a:solidFill>
                <a:schemeClr val="tx1"/>
              </a:solidFill>
              <a:effectLst/>
              <a:latin typeface="Segoe UI Light" pitchFamily="34" charset="0"/>
              <a:ea typeface="+mn-ea"/>
              <a:cs typeface="+mn-cs"/>
            </a:endParaRPr>
          </a:p>
          <a:p>
            <a:r>
              <a:rPr lang="en-GB" sz="900" kern="1200" dirty="0" smtClean="0">
                <a:solidFill>
                  <a:schemeClr val="tx1"/>
                </a:solidFill>
                <a:effectLst/>
                <a:latin typeface="Segoe UI Light" pitchFamily="34" charset="0"/>
                <a:ea typeface="+mn-ea"/>
                <a:cs typeface="+mn-cs"/>
              </a:rPr>
              <a:t>More details on charity goals in a blog post from </a:t>
            </a:r>
            <a:r>
              <a:rPr lang="en-GB" sz="900" kern="1200" dirty="0" err="1" smtClean="0">
                <a:solidFill>
                  <a:schemeClr val="tx1"/>
                </a:solidFill>
                <a:effectLst/>
                <a:latin typeface="Segoe UI Light" pitchFamily="34" charset="0"/>
                <a:ea typeface="+mn-ea"/>
                <a:cs typeface="+mn-cs"/>
              </a:rPr>
              <a:t>JustGiving</a:t>
            </a:r>
            <a:r>
              <a:rPr lang="en-GB" sz="900" kern="1200" dirty="0" smtClean="0">
                <a:solidFill>
                  <a:schemeClr val="tx1"/>
                </a:solidFill>
                <a:effectLst/>
                <a:latin typeface="Segoe UI Light" pitchFamily="34" charset="0"/>
                <a:ea typeface="+mn-ea"/>
                <a:cs typeface="+mn-cs"/>
              </a:rPr>
              <a:t>: </a:t>
            </a:r>
            <a:r>
              <a:rPr lang="en-GB" sz="900" u="sng" kern="1200" dirty="0" smtClean="0">
                <a:solidFill>
                  <a:schemeClr val="tx1"/>
                </a:solidFill>
                <a:effectLst/>
                <a:latin typeface="Segoe UI Light" pitchFamily="34" charset="0"/>
                <a:ea typeface="+mn-ea"/>
                <a:cs typeface="+mn-cs"/>
                <a:hlinkClick r:id="rId3"/>
              </a:rPr>
              <a:t>http://blog.justgiving.com/creating-smart-targets-to-help-fundraisers-raise-more/</a:t>
            </a:r>
            <a:endParaRPr lang="en-US" sz="900" kern="1200" dirty="0" smtClean="0">
              <a:solidFill>
                <a:schemeClr val="tx1"/>
              </a:solidFill>
              <a:effectLst/>
              <a:latin typeface="Segoe UI Light" pitchFamily="34" charset="0"/>
              <a:ea typeface="+mn-ea"/>
              <a:cs typeface="+mn-cs"/>
            </a:endParaRPr>
          </a:p>
          <a:p>
            <a:endParaRPr lang="en-GB" sz="900" kern="1200" dirty="0" smtClean="0">
              <a:solidFill>
                <a:schemeClr val="tx1"/>
              </a:solidFill>
              <a:effectLst/>
              <a:latin typeface="Segoe UI Light" pitchFamily="34" charset="0"/>
              <a:ea typeface="+mn-ea"/>
              <a:cs typeface="+mn-cs"/>
            </a:endParaRPr>
          </a:p>
          <a:p>
            <a:r>
              <a:rPr lang="en-GB" sz="900" kern="1200" dirty="0" smtClean="0">
                <a:solidFill>
                  <a:schemeClr val="tx1"/>
                </a:solidFill>
                <a:effectLst/>
                <a:latin typeface="Segoe UI Light" pitchFamily="34" charset="0"/>
                <a:ea typeface="+mn-ea"/>
                <a:cs typeface="+mn-cs"/>
              </a:rPr>
              <a:t>Technical Details:</a:t>
            </a:r>
            <a:endParaRPr lang="en-US" sz="900" kern="1200" dirty="0" smtClean="0">
              <a:solidFill>
                <a:schemeClr val="tx1"/>
              </a:solidFill>
              <a:effectLst/>
              <a:latin typeface="Segoe UI Light" pitchFamily="34" charset="0"/>
              <a:ea typeface="+mn-ea"/>
              <a:cs typeface="+mn-cs"/>
            </a:endParaRPr>
          </a:p>
          <a:p>
            <a:r>
              <a:rPr lang="en-GB" sz="900" kern="1200" dirty="0" smtClean="0">
                <a:solidFill>
                  <a:schemeClr val="tx1"/>
                </a:solidFill>
                <a:effectLst/>
                <a:latin typeface="Segoe UI Light" pitchFamily="34" charset="0"/>
                <a:ea typeface="+mn-ea"/>
                <a:cs typeface="+mn-cs"/>
              </a:rPr>
              <a:t> </a:t>
            </a:r>
            <a:endParaRPr lang="en-US" sz="900" kern="1200" dirty="0" smtClean="0">
              <a:solidFill>
                <a:schemeClr val="tx1"/>
              </a:solidFill>
              <a:effectLst/>
              <a:latin typeface="Segoe UI Light" pitchFamily="34" charset="0"/>
              <a:ea typeface="+mn-ea"/>
              <a:cs typeface="+mn-cs"/>
            </a:endParaRPr>
          </a:p>
          <a:p>
            <a:pPr lvl="0"/>
            <a:r>
              <a:rPr lang="en-GB" sz="900" kern="1200" dirty="0" smtClean="0">
                <a:solidFill>
                  <a:schemeClr val="tx1"/>
                </a:solidFill>
                <a:effectLst/>
                <a:latin typeface="Segoe UI Light" pitchFamily="34" charset="0"/>
                <a:ea typeface="+mn-ea"/>
                <a:cs typeface="+mn-cs"/>
              </a:rPr>
              <a:t>Workflow:</a:t>
            </a:r>
          </a:p>
          <a:p>
            <a:pPr marL="171450" lvl="0"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There is one a set of  daily HDInsight job that uses the data coming through SQL Server to build out the social graph and provides activity recommendations to the user.</a:t>
            </a:r>
            <a:endParaRPr lang="en-US" sz="900" kern="1200" dirty="0" smtClean="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The input data is 20-30 GB/job but the output is in 'hundreds' of GBs as relationships are de-normalized/expanded.</a:t>
            </a:r>
            <a:endParaRPr lang="en-US" sz="900" kern="1200" dirty="0" smtClean="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Azure Table Storage is used to serve 'News Feed' to users. The data in Table store come from two main sources:</a:t>
            </a:r>
            <a:endParaRPr lang="en-US" sz="900" kern="1200" dirty="0" smtClean="0">
              <a:solidFill>
                <a:schemeClr val="tx1"/>
              </a:solidFill>
              <a:effectLst/>
              <a:latin typeface="Segoe UI Light" pitchFamily="34" charset="0"/>
              <a:ea typeface="+mn-ea"/>
              <a:cs typeface="+mn-cs"/>
            </a:endParaRPr>
          </a:p>
          <a:p>
            <a:pPr marL="388712" lvl="1"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Real time activity feeds/events coming in from Azure Service Bus. (~50 events/second)</a:t>
            </a:r>
            <a:endParaRPr lang="en-US" sz="900" kern="1200" dirty="0" smtClean="0">
              <a:solidFill>
                <a:schemeClr val="tx1"/>
              </a:solidFill>
              <a:effectLst/>
              <a:latin typeface="Segoe UI Light" pitchFamily="34" charset="0"/>
              <a:ea typeface="+mn-ea"/>
              <a:cs typeface="+mn-cs"/>
            </a:endParaRPr>
          </a:p>
          <a:p>
            <a:pPr marL="388712" lvl="1"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Activity recommendation coming out of the daily HDInsight job </a:t>
            </a:r>
            <a:endParaRPr lang="en-US" sz="900" kern="1200" dirty="0" smtClean="0">
              <a:solidFill>
                <a:schemeClr val="tx1"/>
              </a:solidFill>
              <a:effectLst/>
              <a:latin typeface="Segoe UI Light" pitchFamily="34" charset="0"/>
              <a:ea typeface="+mn-ea"/>
              <a:cs typeface="+mn-cs"/>
            </a:endParaRPr>
          </a:p>
          <a:p>
            <a:pPr marL="171450" lvl="0" indent="-171450">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There are several MR processes to create the graph; once that is done, further jobs create the </a:t>
            </a:r>
            <a:r>
              <a:rPr lang="en-GB" sz="900" kern="1200" dirty="0" err="1" smtClean="0">
                <a:solidFill>
                  <a:schemeClr val="tx1"/>
                </a:solidFill>
                <a:effectLst/>
                <a:latin typeface="Segoe UI Light" pitchFamily="34" charset="0"/>
                <a:ea typeface="+mn-ea"/>
                <a:cs typeface="+mn-cs"/>
              </a:rPr>
              <a:t>denormalised</a:t>
            </a:r>
            <a:r>
              <a:rPr lang="en-GB" sz="900" kern="1200" dirty="0" smtClean="0">
                <a:solidFill>
                  <a:schemeClr val="tx1"/>
                </a:solidFill>
                <a:effectLst/>
                <a:latin typeface="Segoe UI Light" pitchFamily="34" charset="0"/>
                <a:ea typeface="+mn-ea"/>
                <a:cs typeface="+mn-cs"/>
              </a:rPr>
              <a:t> activity feeds for all users. M/R jobs that do all the graph building.</a:t>
            </a:r>
            <a:endParaRPr lang="en-US" sz="900" kern="1200" dirty="0" smtClean="0">
              <a:solidFill>
                <a:schemeClr val="tx1"/>
              </a:solidFill>
              <a:effectLst/>
              <a:latin typeface="Segoe UI Light" pitchFamily="34" charset="0"/>
              <a:ea typeface="+mn-ea"/>
              <a:cs typeface="+mn-cs"/>
            </a:endParaRP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18405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52764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gradFill>
                  <a:gsLst>
                    <a:gs pos="1250">
                      <a:schemeClr val="tx1"/>
                    </a:gs>
                    <a:gs pos="100000">
                      <a:schemeClr val="tx1"/>
                    </a:gs>
                  </a:gsLst>
                  <a:lin ang="5400000" scaled="0"/>
                </a:gradFill>
              </a:rPr>
              <a:t>Source: 	Improve job performance by pushing predicates down to </a:t>
            </a:r>
            <a:r>
              <a:rPr lang="en-US" dirty="0" err="1" smtClean="0">
                <a:gradFill>
                  <a:gsLst>
                    <a:gs pos="1250">
                      <a:schemeClr val="tx1"/>
                    </a:gs>
                    <a:gs pos="100000">
                      <a:schemeClr val="tx1"/>
                    </a:gs>
                  </a:gsLst>
                  <a:lin ang="5400000" scaled="0"/>
                </a:gradFill>
              </a:rPr>
              <a:t>DocumentDB</a:t>
            </a:r>
            <a:endParaRPr lang="en-US" dirty="0" smtClean="0">
              <a:gradFill>
                <a:gsLst>
                  <a:gs pos="1250">
                    <a:schemeClr val="tx1"/>
                  </a:gs>
                  <a:gs pos="100000">
                    <a:schemeClr val="tx1"/>
                  </a:gs>
                </a:gsLst>
                <a:lin ang="5400000" scaled="0"/>
              </a:gradFill>
            </a:endParaRPr>
          </a:p>
          <a:p>
            <a:r>
              <a:rPr lang="en-US" dirty="0" smtClean="0">
                <a:gradFill>
                  <a:gsLst>
                    <a:gs pos="1250">
                      <a:schemeClr val="tx1"/>
                    </a:gs>
                    <a:gs pos="100000">
                      <a:schemeClr val="tx1"/>
                    </a:gs>
                  </a:gsLst>
                  <a:lin ang="5400000" scaled="0"/>
                </a:gradFill>
              </a:rPr>
              <a:t>Sink: 	Use </a:t>
            </a:r>
            <a:r>
              <a:rPr lang="en-US" dirty="0" err="1" smtClean="0">
                <a:gradFill>
                  <a:gsLst>
                    <a:gs pos="1250">
                      <a:schemeClr val="tx1"/>
                    </a:gs>
                    <a:gs pos="100000">
                      <a:schemeClr val="tx1"/>
                    </a:gs>
                  </a:gsLst>
                  <a:lin ang="5400000" scaled="0"/>
                </a:gradFill>
              </a:rPr>
              <a:t>DocumentDB</a:t>
            </a:r>
            <a:r>
              <a:rPr lang="en-US" dirty="0" smtClean="0">
                <a:gradFill>
                  <a:gsLst>
                    <a:gs pos="1250">
                      <a:schemeClr val="tx1"/>
                    </a:gs>
                    <a:gs pos="100000">
                      <a:schemeClr val="tx1"/>
                    </a:gs>
                  </a:gsLst>
                  <a:lin ang="5400000" scaled="0"/>
                </a:gradFill>
              </a:rPr>
              <a:t> to store and automatically index your schema-less analytic results</a:t>
            </a:r>
          </a:p>
          <a:p>
            <a:r>
              <a:rPr lang="en-US" dirty="0" smtClean="0">
                <a:gradFill>
                  <a:gsLst>
                    <a:gs pos="1250">
                      <a:schemeClr val="tx1"/>
                    </a:gs>
                    <a:gs pos="100000">
                      <a:schemeClr val="tx1"/>
                    </a:gs>
                  </a:gsLst>
                  <a:lin ang="5400000" scaled="0"/>
                </a:gradFill>
              </a:rPr>
              <a:t>	Leverage </a:t>
            </a:r>
            <a:r>
              <a:rPr lang="en-US" dirty="0" err="1" smtClean="0">
                <a:gradFill>
                  <a:gsLst>
                    <a:gs pos="1250">
                      <a:schemeClr val="tx1"/>
                    </a:gs>
                    <a:gs pos="100000">
                      <a:schemeClr val="tx1"/>
                    </a:gs>
                  </a:gsLst>
                  <a:lin ang="5400000" scaled="0"/>
                </a:gradFill>
              </a:rPr>
              <a:t>DocumentDB’s</a:t>
            </a:r>
            <a:r>
              <a:rPr lang="en-US" dirty="0" smtClean="0">
                <a:gradFill>
                  <a:gsLst>
                    <a:gs pos="1250">
                      <a:schemeClr val="tx1"/>
                    </a:gs>
                    <a:gs pos="100000">
                      <a:schemeClr val="tx1"/>
                    </a:gs>
                  </a:gsLst>
                  <a:lin ang="5400000" scaled="0"/>
                </a:gradFill>
              </a:rPr>
              <a:t> high performance queries to read from your schema-less data</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6593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2/19/2015 8:31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3601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2944" t="1853" r="1090"/>
          <a:stretch/>
        </p:blipFill>
        <p:spPr>
          <a:xfrm flipH="1">
            <a:off x="0" y="2"/>
            <a:ext cx="12434704" cy="6994521"/>
          </a:xfrm>
          <a:prstGeom prst="rect">
            <a:avLst/>
          </a:prstGeom>
        </p:spPr>
      </p:pic>
      <p:sp>
        <p:nvSpPr>
          <p:cNvPr id="2" name="Rectangle 1"/>
          <p:cNvSpPr/>
          <p:nvPr userDrawn="1"/>
        </p:nvSpPr>
        <p:spPr bwMode="auto">
          <a:xfrm>
            <a:off x="271398" y="2125663"/>
            <a:ext cx="6404040" cy="3561363"/>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63"/>
            <a:ext cx="6400736"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43"/>
            <a:ext cx="6402388" cy="1732583"/>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398" y="296862"/>
            <a:ext cx="2289239" cy="530779"/>
          </a:xfrm>
          <a:prstGeom prst="rect">
            <a:avLst/>
          </a:prstGeom>
        </p:spPr>
      </p:pic>
    </p:spTree>
    <p:extLst>
      <p:ext uri="{BB962C8B-B14F-4D97-AF65-F5344CB8AC3E}">
        <p14:creationId xmlns:p14="http://schemas.microsoft.com/office/powerpoint/2010/main" val="23679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2" y="2117165"/>
            <a:ext cx="8229535" cy="1837298"/>
          </a:xfrm>
          <a:noFill/>
        </p:spPr>
        <p:txBody>
          <a:bodyPr lIns="146304" tIns="91440" rIns="146304" bIns="91440" anchor="t" anchorCtr="0"/>
          <a:lstStyle>
            <a:lvl1pPr>
              <a:defRPr sz="54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398" y="296862"/>
            <a:ext cx="2289239" cy="530779"/>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237" y="3145040"/>
            <a:ext cx="3278492" cy="704445"/>
          </a:xfrm>
          <a:prstGeom prst="rect">
            <a:avLst/>
          </a:prstGeom>
        </p:spPr>
      </p:pic>
    </p:spTree>
    <p:extLst>
      <p:ext uri="{BB962C8B-B14F-4D97-AF65-F5344CB8AC3E}">
        <p14:creationId xmlns:p14="http://schemas.microsoft.com/office/powerpoint/2010/main" val="135418654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274638" y="296864"/>
            <a:ext cx="10972800" cy="906462"/>
          </a:xfrm>
          <a:prstGeom prst="rect">
            <a:avLst/>
          </a:prstGeom>
          <a:noFill/>
        </p:spPr>
        <p:txBody>
          <a:bodyPr/>
          <a:lstStyle>
            <a:lvl1pPr marL="0" indent="0">
              <a:lnSpc>
                <a:spcPts val="5499"/>
              </a:lnSpc>
              <a:spcBef>
                <a:spcPts val="0"/>
              </a:spcBef>
              <a:buFontTx/>
              <a:buNone/>
              <a:defRPr sz="5199">
                <a:solidFill>
                  <a:schemeClr val="tx2"/>
                </a:solidFill>
                <a:latin typeface="+mj-lt"/>
              </a:defRPr>
            </a:lvl1pPr>
            <a:lvl2pPr marL="0" indent="0">
              <a:lnSpc>
                <a:spcPts val="2600"/>
              </a:lnSpc>
              <a:spcBef>
                <a:spcPts val="1800"/>
              </a:spcBef>
              <a:spcAft>
                <a:spcPts val="0"/>
              </a:spcAft>
              <a:buFontTx/>
              <a:buNone/>
              <a:defRPr sz="5399">
                <a:solidFill>
                  <a:schemeClr val="tx2"/>
                </a:solidFill>
                <a:latin typeface="+mj-lt"/>
              </a:defRPr>
            </a:lvl2pPr>
            <a:lvl3pPr marL="230143" indent="-228557">
              <a:lnSpc>
                <a:spcPts val="2700"/>
              </a:lnSpc>
              <a:spcBef>
                <a:spcPts val="0"/>
              </a:spcBef>
              <a:defRPr sz="2000">
                <a:solidFill>
                  <a:schemeClr val="bg1"/>
                </a:solidFill>
              </a:defRPr>
            </a:lvl3pPr>
            <a:lvl4pPr marL="230143" indent="-228557">
              <a:lnSpc>
                <a:spcPts val="2700"/>
              </a:lnSpc>
              <a:spcBef>
                <a:spcPts val="0"/>
              </a:spcBef>
              <a:defRPr sz="2000">
                <a:solidFill>
                  <a:schemeClr val="bg1"/>
                </a:solidFill>
              </a:defRPr>
            </a:lvl4pPr>
            <a:lvl5pPr marL="230143" indent="-228557">
              <a:lnSpc>
                <a:spcPts val="2700"/>
              </a:lnSpc>
              <a:spcBef>
                <a:spcPts val="0"/>
              </a:spcBef>
              <a:defRPr sz="2000">
                <a:solidFill>
                  <a:schemeClr val="bg1"/>
                </a:solidFill>
              </a:defRPr>
            </a:lvl5pPr>
          </a:lstStyle>
          <a:p>
            <a:pPr lvl="0"/>
            <a:r>
              <a:rPr lang="en-US" dirty="0" smtClean="0"/>
              <a:t>Click to edit Master text styles</a:t>
            </a:r>
          </a:p>
        </p:txBody>
      </p:sp>
      <p:sp>
        <p:nvSpPr>
          <p:cNvPr id="3" name="Footer Placeholder 2"/>
          <p:cNvSpPr>
            <a:spLocks noGrp="1"/>
          </p:cNvSpPr>
          <p:nvPr>
            <p:ph type="ftr" sz="quarter" idx="13"/>
          </p:nvPr>
        </p:nvSpPr>
        <p:spPr>
          <a:xfrm>
            <a:off x="457201" y="6565901"/>
            <a:ext cx="3937000" cy="136525"/>
          </a:xfrm>
          <a:prstGeom prst="rect">
            <a:avLst/>
          </a:prstGeom>
        </p:spPr>
        <p:txBody>
          <a:bodyPr/>
          <a:lstStyle>
            <a:lvl1pPr>
              <a:defRPr>
                <a:solidFill>
                  <a:srgbClr val="002050"/>
                </a:solidFill>
              </a:defRPr>
            </a:lvl1pPr>
          </a:lstStyle>
          <a:p>
            <a:pPr>
              <a:defRPr/>
            </a:pPr>
            <a:r>
              <a:t>Microsoft Confidential</a:t>
            </a:r>
          </a:p>
        </p:txBody>
      </p:sp>
      <p:sp>
        <p:nvSpPr>
          <p:cNvPr id="4" name="Slide Number Placeholder 3"/>
          <p:cNvSpPr>
            <a:spLocks noGrp="1"/>
          </p:cNvSpPr>
          <p:nvPr>
            <p:ph type="sldNum" sz="quarter" idx="14"/>
          </p:nvPr>
        </p:nvSpPr>
        <p:spPr>
          <a:xfrm>
            <a:off x="11595101" y="6565901"/>
            <a:ext cx="566738" cy="136525"/>
          </a:xfrm>
          <a:prstGeom prst="rect">
            <a:avLst/>
          </a:prstGeom>
        </p:spPr>
        <p:txBody>
          <a:bodyPr/>
          <a:lstStyle>
            <a:lvl1pPr>
              <a:defRPr>
                <a:solidFill>
                  <a:srgbClr val="002050"/>
                </a:solidFill>
              </a:defRPr>
            </a:lvl1pPr>
          </a:lstStyle>
          <a:p>
            <a:fld id="{373335F3-EBAD-4C58-ACFE-6976E0B158F7}" type="slidenum">
              <a:rPr/>
              <a:pPr/>
              <a:t>‹#›</a:t>
            </a:fld>
            <a:endParaRPr/>
          </a:p>
        </p:txBody>
      </p:sp>
    </p:spTree>
    <p:extLst>
      <p:ext uri="{BB962C8B-B14F-4D97-AF65-F5344CB8AC3E}">
        <p14:creationId xmlns:p14="http://schemas.microsoft.com/office/powerpoint/2010/main" val="141336206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2944" t="1853" r="1090"/>
          <a:stretch/>
        </p:blipFill>
        <p:spPr>
          <a:xfrm flipH="1">
            <a:off x="0" y="2"/>
            <a:ext cx="12434704" cy="6994521"/>
          </a:xfrm>
          <a:prstGeom prst="rect">
            <a:avLst/>
          </a:prstGeom>
        </p:spPr>
      </p:pic>
      <p:sp>
        <p:nvSpPr>
          <p:cNvPr id="2" name="Rectangle 1"/>
          <p:cNvSpPr/>
          <p:nvPr userDrawn="1"/>
        </p:nvSpPr>
        <p:spPr bwMode="auto">
          <a:xfrm>
            <a:off x="271398" y="2125663"/>
            <a:ext cx="6404040" cy="3561363"/>
          </a:xfrm>
          <a:prstGeom prst="rect">
            <a:avLst/>
          </a:prstGeom>
          <a:solidFill>
            <a:srgbClr val="002050">
              <a:alpha val="8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63"/>
            <a:ext cx="6400736" cy="1828800"/>
          </a:xfrm>
          <a:noFill/>
        </p:spPr>
        <p:txBody>
          <a:bodyPr lIns="146304" tIns="91440" rIns="146304" bIns="91440" anchor="t" anchorCtr="0"/>
          <a:lstStyle>
            <a:lvl1pPr>
              <a:defRPr sz="5400" spc="-100" baseline="0">
                <a:gradFill>
                  <a:gsLst>
                    <a:gs pos="64646">
                      <a:srgbClr val="FFFFFF"/>
                    </a:gs>
                    <a:gs pos="45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3050" y="3954443"/>
            <a:ext cx="6402388" cy="1732583"/>
          </a:xfrm>
        </p:spPr>
        <p:txBody>
          <a:bodyPr tIns="109728" bIns="109728">
            <a:noAutofit/>
          </a:bodyPr>
          <a:lstStyle>
            <a:lvl1pPr marL="0" indent="0">
              <a:spcBef>
                <a:spcPts val="0"/>
              </a:spcBef>
              <a:buNone/>
              <a:defRPr sz="3200">
                <a:gradFill>
                  <a:gsLst>
                    <a:gs pos="64646">
                      <a:srgbClr val="FFFFFF"/>
                    </a:gs>
                    <a:gs pos="45000">
                      <a:srgbClr val="FFFFFF"/>
                    </a:gs>
                  </a:gsLst>
                  <a:lin ang="5400000" scaled="0"/>
                </a:gradFill>
              </a:defRPr>
            </a:lvl1pPr>
          </a:lstStyle>
          <a:p>
            <a:pPr lvl="0"/>
            <a:r>
              <a:rPr lang="en-US" dirty="0" smtClean="0"/>
              <a:t>Speaker Name</a:t>
            </a:r>
          </a:p>
        </p:txBody>
      </p:sp>
      <p:sp>
        <p:nvSpPr>
          <p:cNvPr id="8" name="Rectangle 7"/>
          <p:cNvSpPr/>
          <p:nvPr userDrawn="1"/>
        </p:nvSpPr>
        <p:spPr bwMode="auto">
          <a:xfrm>
            <a:off x="457200" y="479425"/>
            <a:ext cx="2101978" cy="401541"/>
          </a:xfrm>
          <a:prstGeom prst="rect">
            <a:avLst/>
          </a:prstGeom>
          <a:noFill/>
          <a:ln w="6350" cap="sq">
            <a:solidFill>
              <a:srgbClr val="525252"/>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smtClean="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smtClean="0">
                <a:ln>
                  <a:noFill/>
                </a:ln>
                <a:gradFill>
                  <a:gsLst>
                    <a:gs pos="93939">
                      <a:srgbClr val="525252"/>
                    </a:gs>
                    <a:gs pos="80808">
                      <a:srgbClr val="525252"/>
                    </a:gs>
                  </a:gsLst>
                  <a:lin ang="5400000" scaled="1"/>
                </a:gradFill>
                <a:effectLst/>
                <a:uLnTx/>
                <a:uFillTx/>
                <a:latin typeface="+mn-lt"/>
                <a:ea typeface="Segoe UI" pitchFamily="34" charset="0"/>
                <a:cs typeface="Segoe UI" pitchFamily="34" charset="0"/>
              </a:rPr>
              <a:t>Update on slide master</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5672" y="6149340"/>
            <a:ext cx="1702251" cy="365760"/>
          </a:xfrm>
          <a:prstGeom prst="rect">
            <a:avLst/>
          </a:prstGeom>
        </p:spPr>
      </p:pic>
    </p:spTree>
    <p:extLst>
      <p:ext uri="{BB962C8B-B14F-4D97-AF65-F5344CB8AC3E}">
        <p14:creationId xmlns:p14="http://schemas.microsoft.com/office/powerpoint/2010/main" val="476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7200" y="6149340"/>
            <a:ext cx="1707455" cy="365760"/>
          </a:xfrm>
          <a:prstGeom prst="rect">
            <a:avLst/>
          </a:prstGeom>
        </p:spPr>
      </p:pic>
      <p:sp>
        <p:nvSpPr>
          <p:cNvPr id="8" name="Rectangle 7"/>
          <p:cNvSpPr/>
          <p:nvPr userDrawn="1"/>
        </p:nvSpPr>
        <p:spPr bwMode="auto">
          <a:xfrm>
            <a:off x="457200" y="479425"/>
            <a:ext cx="2101978" cy="401541"/>
          </a:xfrm>
          <a:prstGeom prst="rect">
            <a:avLst/>
          </a:prstGeom>
          <a:noFill/>
          <a:ln w="6350" cap="sq">
            <a:solidFill>
              <a:schemeClr val="tx1"/>
            </a:solidFill>
            <a:prstDash val="sysDash"/>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smtClean="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Product logo</a:t>
            </a:r>
          </a:p>
        </p:txBody>
      </p:sp>
      <p:sp>
        <p:nvSpPr>
          <p:cNvPr id="10" name="Rectangle 9"/>
          <p:cNvSpPr/>
          <p:nvPr userDrawn="1"/>
        </p:nvSpPr>
        <p:spPr bwMode="auto">
          <a:xfrm>
            <a:off x="457200" y="880967"/>
            <a:ext cx="2101978" cy="277098"/>
          </a:xfrm>
          <a:prstGeom prst="rect">
            <a:avLst/>
          </a:prstGeom>
          <a:noFill/>
          <a:ln w="6350" cap="sq">
            <a:noFill/>
            <a:prstDash val="sysDot"/>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dirty="0" smtClean="0">
                <a:ln>
                  <a:noFill/>
                </a:ln>
                <a:gradFill>
                  <a:gsLst>
                    <a:gs pos="51515">
                      <a:schemeClr val="tx1"/>
                    </a:gs>
                    <a:gs pos="43000">
                      <a:schemeClr val="tx1"/>
                    </a:gs>
                  </a:gsLst>
                  <a:lin ang="5400000" scaled="1"/>
                </a:gradFill>
                <a:effectLst/>
                <a:uLnTx/>
                <a:uFillTx/>
                <a:latin typeface="+mn-lt"/>
                <a:ea typeface="Segoe UI" pitchFamily="34" charset="0"/>
                <a:cs typeface="Segoe UI" pitchFamily="34" charset="0"/>
              </a:rPr>
              <a:t>Update on slide master</a:t>
            </a:r>
          </a:p>
        </p:txBody>
      </p:sp>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794064"/>
          </a:xfrm>
          <a:noFill/>
        </p:spPr>
        <p:txBody>
          <a:bodyPr lIns="182880" tIns="146304" rIns="182880" bIns="146304">
            <a:sp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025825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2888"/>
            <a:ext cx="11856403"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1606587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6"/>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66"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267" r:id="rId22"/>
    <p:sldLayoutId id="2147484096" r:id="rId23"/>
    <p:sldLayoutId id="2147484270"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41" r:id="rId4"/>
    <p:sldLayoutId id="2147484244" r:id="rId5"/>
    <p:sldLayoutId id="2147484245" r:id="rId6"/>
    <p:sldLayoutId id="2147484247" r:id="rId7"/>
    <p:sldLayoutId id="2147484249" r:id="rId8"/>
    <p:sldLayoutId id="2147484250" r:id="rId9"/>
    <p:sldLayoutId id="2147484264" r:id="rId10"/>
    <p:sldLayoutId id="2147484251" r:id="rId11"/>
    <p:sldLayoutId id="2147484252" r:id="rId12"/>
    <p:sldLayoutId id="2147484253" r:id="rId13"/>
    <p:sldLayoutId id="2147484254" r:id="rId14"/>
    <p:sldLayoutId id="2147484256" r:id="rId15"/>
    <p:sldLayoutId id="2147484257" r:id="rId16"/>
    <p:sldLayoutId id="2147484258" r:id="rId17"/>
    <p:sldLayoutId id="2147484259" r:id="rId18"/>
    <p:sldLayoutId id="2147484260" r:id="rId19"/>
    <p:sldLayoutId id="2147484268" r:id="rId20"/>
    <p:sldLayoutId id="2147484263"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1.jp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bigdatapartners@microsof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6.xml"/><Relationship Id="rId5" Type="http://schemas.openxmlformats.org/officeDocument/2006/relationships/image" Target="../media/image66.jp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notesSlide" Target="../notesSlides/notesSlide3.xml"/><Relationship Id="rId26" Type="http://schemas.microsoft.com/office/2007/relationships/hdphoto" Target="../media/hdphoto4.wdp"/><Relationship Id="rId39" Type="http://schemas.microsoft.com/office/2007/relationships/hdphoto" Target="../media/hdphoto10.wdp"/><Relationship Id="rId21" Type="http://schemas.openxmlformats.org/officeDocument/2006/relationships/image" Target="../media/image17.png"/><Relationship Id="rId34" Type="http://schemas.openxmlformats.org/officeDocument/2006/relationships/image" Target="../media/image24.png"/><Relationship Id="rId42" Type="http://schemas.openxmlformats.org/officeDocument/2006/relationships/image" Target="../media/image28.png"/><Relationship Id="rId47" Type="http://schemas.openxmlformats.org/officeDocument/2006/relationships/image" Target="../media/image32.png"/><Relationship Id="rId50" Type="http://schemas.openxmlformats.org/officeDocument/2006/relationships/image" Target="../media/image35.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microsoft.com/office/2007/relationships/hdphoto" Target="../media/hdphoto5.wdp"/><Relationship Id="rId11" Type="http://schemas.openxmlformats.org/officeDocument/2006/relationships/tags" Target="../tags/tag11.xml"/><Relationship Id="rId24" Type="http://schemas.microsoft.com/office/2007/relationships/hdphoto" Target="../media/hdphoto3.wdp"/><Relationship Id="rId32" Type="http://schemas.openxmlformats.org/officeDocument/2006/relationships/image" Target="../media/image23.png"/><Relationship Id="rId37" Type="http://schemas.microsoft.com/office/2007/relationships/hdphoto" Target="../media/hdphoto9.wdp"/><Relationship Id="rId40" Type="http://schemas.openxmlformats.org/officeDocument/2006/relationships/image" Target="../media/image27.png"/><Relationship Id="rId45" Type="http://schemas.openxmlformats.org/officeDocument/2006/relationships/image" Target="../media/image30.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8.png"/><Relationship Id="rId28" Type="http://schemas.openxmlformats.org/officeDocument/2006/relationships/image" Target="../media/image21.png"/><Relationship Id="rId36" Type="http://schemas.openxmlformats.org/officeDocument/2006/relationships/image" Target="../media/image25.png"/><Relationship Id="rId49" Type="http://schemas.openxmlformats.org/officeDocument/2006/relationships/image" Target="../media/image34.png"/><Relationship Id="rId10" Type="http://schemas.openxmlformats.org/officeDocument/2006/relationships/tags" Target="../tags/tag10.xml"/><Relationship Id="rId19" Type="http://schemas.openxmlformats.org/officeDocument/2006/relationships/image" Target="../media/image16.png"/><Relationship Id="rId31" Type="http://schemas.microsoft.com/office/2007/relationships/hdphoto" Target="../media/hdphoto6.wdp"/><Relationship Id="rId44" Type="http://schemas.openxmlformats.org/officeDocument/2006/relationships/image" Target="../media/image2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microsoft.com/office/2007/relationships/hdphoto" Target="../media/hdphoto2.wdp"/><Relationship Id="rId27" Type="http://schemas.openxmlformats.org/officeDocument/2006/relationships/image" Target="../media/image20.png"/><Relationship Id="rId30" Type="http://schemas.openxmlformats.org/officeDocument/2006/relationships/image" Target="../media/image22.png"/><Relationship Id="rId35" Type="http://schemas.microsoft.com/office/2007/relationships/hdphoto" Target="../media/hdphoto8.wdp"/><Relationship Id="rId43" Type="http://schemas.microsoft.com/office/2007/relationships/hdphoto" Target="../media/hdphoto12.wdp"/><Relationship Id="rId48" Type="http://schemas.openxmlformats.org/officeDocument/2006/relationships/image" Target="../media/image33.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slideLayout" Target="../slideLayouts/slideLayout6.xml"/><Relationship Id="rId25" Type="http://schemas.openxmlformats.org/officeDocument/2006/relationships/image" Target="../media/image19.png"/><Relationship Id="rId33" Type="http://schemas.microsoft.com/office/2007/relationships/hdphoto" Target="../media/hdphoto7.wdp"/><Relationship Id="rId38" Type="http://schemas.openxmlformats.org/officeDocument/2006/relationships/image" Target="../media/image26.png"/><Relationship Id="rId46" Type="http://schemas.openxmlformats.org/officeDocument/2006/relationships/image" Target="../media/image31.png"/><Relationship Id="rId20" Type="http://schemas.microsoft.com/office/2007/relationships/hdphoto" Target="../media/hdphoto1.wdp"/><Relationship Id="rId41" Type="http://schemas.microsoft.com/office/2007/relationships/hdphoto" Target="../media/hdphoto11.wdp"/><Relationship Id="rId1" Type="http://schemas.openxmlformats.org/officeDocument/2006/relationships/tags" Target="../tags/tag1.xml"/><Relationship Id="rId6"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5" Type="http://schemas.microsoft.com/office/2007/relationships/hdphoto" Target="../media/hdphoto7.wdp"/><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g"/><Relationship Id="rId7" Type="http://schemas.microsoft.com/office/2007/relationships/hdphoto" Target="../media/hdphoto13.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1.png"/><Relationship Id="rId11" Type="http://schemas.openxmlformats.org/officeDocument/2006/relationships/image" Target="../media/image43.jpg"/><Relationship Id="rId5" Type="http://schemas.openxmlformats.org/officeDocument/2006/relationships/image" Target="../media/image40.png"/><Relationship Id="rId10" Type="http://schemas.microsoft.com/office/2007/relationships/hdphoto" Target="../media/hdphoto7.wdp"/><Relationship Id="rId4" Type="http://schemas.openxmlformats.org/officeDocument/2006/relationships/image" Target="../media/image39.jp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4.png"/><Relationship Id="rId7" Type="http://schemas.microsoft.com/office/2007/relationships/hdphoto" Target="../media/hdphoto15.wdp"/><Relationship Id="rId12"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3.png"/><Relationship Id="rId11" Type="http://schemas.microsoft.com/office/2007/relationships/hdphoto" Target="../media/hdphoto17.wdp"/><Relationship Id="rId5" Type="http://schemas.microsoft.com/office/2007/relationships/hdphoto" Target="../media/hdphoto14.wdp"/><Relationship Id="rId10" Type="http://schemas.openxmlformats.org/officeDocument/2006/relationships/image" Target="../media/image17.png"/><Relationship Id="rId4" Type="http://schemas.openxmlformats.org/officeDocument/2006/relationships/image" Target="../media/image18.png"/><Relationship Id="rId9" Type="http://schemas.microsoft.com/office/2007/relationships/hdphoto" Target="../media/hdphoto16.wdp"/></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Hadoop-as-a-Service in the Cloud</a:t>
            </a:r>
          </a:p>
        </p:txBody>
      </p:sp>
      <p:sp>
        <p:nvSpPr>
          <p:cNvPr id="3" name="Text Placeholder 2"/>
          <p:cNvSpPr>
            <a:spLocks noGrp="1"/>
          </p:cNvSpPr>
          <p:nvPr>
            <p:ph type="body" sz="quarter" idx="14"/>
          </p:nvPr>
        </p:nvSpPr>
        <p:spPr/>
        <p:txBody>
          <a:bodyPr/>
          <a:lstStyle/>
          <a:p>
            <a:pPr lvl="0"/>
            <a:r>
              <a:rPr lang="en-US" sz="2800" b="1" dirty="0"/>
              <a:t>Lance </a:t>
            </a:r>
            <a:r>
              <a:rPr lang="en-US" sz="2800" b="1" dirty="0" smtClean="0"/>
              <a:t>Olson</a:t>
            </a:r>
          </a:p>
          <a:p>
            <a:pPr lvl="0"/>
            <a:r>
              <a:rPr lang="en-US" sz="2800" b="1" dirty="0" smtClean="0"/>
              <a:t>Partner Group Manager</a:t>
            </a:r>
            <a:endParaRPr lang="en-US" sz="1800" dirty="0">
              <a:latin typeface="Segoe UI"/>
            </a:endParaRPr>
          </a:p>
          <a:p>
            <a:pPr lvl="0"/>
            <a:r>
              <a:rPr lang="en-US" sz="2800" b="1" dirty="0"/>
              <a:t>Microsoft</a:t>
            </a:r>
          </a:p>
        </p:txBody>
      </p:sp>
    </p:spTree>
    <p:extLst>
      <p:ext uri="{BB962C8B-B14F-4D97-AF65-F5344CB8AC3E}">
        <p14:creationId xmlns:p14="http://schemas.microsoft.com/office/powerpoint/2010/main" val="66586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Makes Hadoop Easier</a:t>
            </a:r>
            <a:endParaRPr lang="en-US" dirty="0"/>
          </a:p>
        </p:txBody>
      </p:sp>
      <p:sp>
        <p:nvSpPr>
          <p:cNvPr id="7" name="Text Placeholder 2"/>
          <p:cNvSpPr>
            <a:spLocks noGrp="1"/>
          </p:cNvSpPr>
          <p:nvPr>
            <p:ph type="body" sz="quarter" idx="10"/>
          </p:nvPr>
        </p:nvSpPr>
        <p:spPr>
          <a:xfrm>
            <a:off x="274637" y="1592262"/>
            <a:ext cx="3809999" cy="5093702"/>
          </a:xfrm>
        </p:spPr>
        <p:txBody>
          <a:bodyPr/>
          <a:lstStyle/>
          <a:p>
            <a:r>
              <a:rPr lang="en-US" dirty="0" smtClean="0"/>
              <a:t>Deep Visual Studio Integration</a:t>
            </a:r>
          </a:p>
          <a:p>
            <a:pPr lvl="1">
              <a:spcAft>
                <a:spcPts val="600"/>
              </a:spcAft>
            </a:pPr>
            <a:r>
              <a:rPr lang="en-US" dirty="0" smtClean="0"/>
              <a:t>Debug Hive jobs through Yarn logs or troubleshoot Storm topologies</a:t>
            </a:r>
          </a:p>
          <a:p>
            <a:pPr lvl="1">
              <a:spcAft>
                <a:spcPts val="600"/>
              </a:spcAft>
            </a:pPr>
            <a:r>
              <a:rPr lang="en-US" dirty="0" smtClean="0"/>
              <a:t>Visualize Hadoop clusters, tables, and storage</a:t>
            </a:r>
          </a:p>
          <a:p>
            <a:pPr lvl="1">
              <a:spcAft>
                <a:spcPts val="600"/>
              </a:spcAft>
            </a:pPr>
            <a:r>
              <a:rPr lang="en-US" dirty="0" smtClean="0"/>
              <a:t>Submit Hive queries, Storm topologies (C# or Java spouts/bolts)</a:t>
            </a:r>
          </a:p>
          <a:p>
            <a:pPr lvl="1">
              <a:spcAft>
                <a:spcPts val="600"/>
              </a:spcAft>
            </a:pPr>
            <a:r>
              <a:rPr lang="en-US" dirty="0" smtClean="0"/>
              <a:t>IntelliSense for authoring Hive jobs and Storm business logic</a:t>
            </a:r>
            <a:endParaRPr lang="en-US" dirty="0"/>
          </a:p>
        </p:txBody>
      </p:sp>
      <p:pic>
        <p:nvPicPr>
          <p:cNvPr id="4" name="Picture 3"/>
          <p:cNvPicPr>
            <a:picLocks noChangeAspect="1"/>
          </p:cNvPicPr>
          <p:nvPr/>
        </p:nvPicPr>
        <p:blipFill>
          <a:blip r:embed="rId2"/>
          <a:stretch>
            <a:fillRect/>
          </a:stretch>
        </p:blipFill>
        <p:spPr>
          <a:xfrm>
            <a:off x="3932237" y="1490761"/>
            <a:ext cx="6850628" cy="401300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9190037" y="4030662"/>
            <a:ext cx="2942523" cy="2603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65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04169" y="57409"/>
            <a:ext cx="11493706" cy="1595309"/>
          </a:xfrm>
        </p:spPr>
        <p:txBody>
          <a:bodyPr/>
          <a:lstStyle/>
          <a:p>
            <a:r>
              <a:rPr lang="en-US" sz="4488" dirty="0" err="1" smtClean="0"/>
              <a:t>DocumentDB</a:t>
            </a:r>
            <a:r>
              <a:rPr lang="en-US" sz="4488" dirty="0" smtClean="0"/>
              <a:t> </a:t>
            </a:r>
            <a:r>
              <a:rPr lang="en-US" sz="4488" dirty="0"/>
              <a:t>Hadoop Connector</a:t>
            </a:r>
          </a:p>
          <a:p>
            <a:endParaRPr lang="en-US" sz="4488" dirty="0"/>
          </a:p>
        </p:txBody>
      </p:sp>
      <p:grpSp>
        <p:nvGrpSpPr>
          <p:cNvPr id="2" name="Group 1"/>
          <p:cNvGrpSpPr/>
          <p:nvPr/>
        </p:nvGrpSpPr>
        <p:grpSpPr>
          <a:xfrm>
            <a:off x="2926597" y="4765885"/>
            <a:ext cx="4833918" cy="1493282"/>
            <a:chOff x="4395584" y="967579"/>
            <a:chExt cx="4739566" cy="1464135"/>
          </a:xfrm>
        </p:grpSpPr>
        <p:sp>
          <p:nvSpPr>
            <p:cNvPr id="6" name="Up-Down Arrow 5"/>
            <p:cNvSpPr/>
            <p:nvPr/>
          </p:nvSpPr>
          <p:spPr>
            <a:xfrm rot="16200000">
              <a:off x="6213285" y="971891"/>
              <a:ext cx="584617" cy="1283932"/>
            </a:xfrm>
            <a:prstGeom prst="upDownArrow">
              <a:avLst/>
            </a:prstGeom>
            <a:solidFill>
              <a:srgbClr val="8EB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tx1"/>
                </a:solidFill>
              </a:endParaRPr>
            </a:p>
          </p:txBody>
        </p:sp>
        <p:grpSp>
          <p:nvGrpSpPr>
            <p:cNvPr id="7" name="Group 6"/>
            <p:cNvGrpSpPr/>
            <p:nvPr/>
          </p:nvGrpSpPr>
          <p:grpSpPr>
            <a:xfrm>
              <a:off x="4395584" y="1024528"/>
              <a:ext cx="1570409" cy="1375105"/>
              <a:chOff x="7600145" y="1144877"/>
              <a:chExt cx="1570409" cy="1375105"/>
            </a:xfrm>
          </p:grpSpPr>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996720" y="1144877"/>
                <a:ext cx="814699" cy="1031930"/>
              </a:xfrm>
              <a:prstGeom prst="rect">
                <a:avLst/>
              </a:prstGeom>
            </p:spPr>
          </p:pic>
          <p:sp>
            <p:nvSpPr>
              <p:cNvPr id="12" name="TextBox 11"/>
              <p:cNvSpPr txBox="1"/>
              <p:nvPr/>
            </p:nvSpPr>
            <p:spPr>
              <a:xfrm>
                <a:off x="7600145" y="2176490"/>
                <a:ext cx="1570409" cy="343492"/>
              </a:xfrm>
              <a:prstGeom prst="rect">
                <a:avLst/>
              </a:prstGeom>
              <a:noFill/>
            </p:spPr>
            <p:txBody>
              <a:bodyPr wrap="square" rtlCol="0">
                <a:spAutoFit/>
              </a:bodyPr>
              <a:lstStyle/>
              <a:p>
                <a:pPr algn="ctr"/>
                <a:r>
                  <a:rPr lang="en-US" sz="1632" dirty="0">
                    <a:latin typeface="+mj-lt"/>
                    <a:ea typeface="ＭＳ Ｐゴシック" charset="0"/>
                    <a:cs typeface="ＭＳ Ｐゴシック" charset="0"/>
                  </a:rPr>
                  <a:t>DocumentDB</a:t>
                </a:r>
              </a:p>
            </p:txBody>
          </p:sp>
        </p:grpSp>
        <p:grpSp>
          <p:nvGrpSpPr>
            <p:cNvPr id="8" name="Group 7"/>
            <p:cNvGrpSpPr/>
            <p:nvPr/>
          </p:nvGrpSpPr>
          <p:grpSpPr>
            <a:xfrm>
              <a:off x="6614610" y="967579"/>
              <a:ext cx="2520540" cy="1464135"/>
              <a:chOff x="9386969" y="1099503"/>
              <a:chExt cx="2520540" cy="1464135"/>
            </a:xfrm>
          </p:grpSpPr>
          <p:pic>
            <p:nvPicPr>
              <p:cNvPr id="9" name="Picture 8"/>
              <p:cNvPicPr>
                <a:picLocks noChangeAspect="1"/>
              </p:cNvPicPr>
              <p:nvPr/>
            </p:nvPicPr>
            <p:blipFill>
              <a:blip r:embed="rId4">
                <a:duotone>
                  <a:prstClr val="black"/>
                  <a:schemeClr val="accent1">
                    <a:tint val="45000"/>
                    <a:satMod val="400000"/>
                  </a:schemeClr>
                </a:duotone>
              </a:blip>
              <a:stretch>
                <a:fillRect/>
              </a:stretch>
            </p:blipFill>
            <p:spPr>
              <a:xfrm>
                <a:off x="10120029" y="1099503"/>
                <a:ext cx="1388299" cy="1131997"/>
              </a:xfrm>
              <a:prstGeom prst="rect">
                <a:avLst/>
              </a:prstGeom>
            </p:spPr>
          </p:pic>
          <p:sp>
            <p:nvSpPr>
              <p:cNvPr id="10" name="TextBox 9"/>
              <p:cNvSpPr txBox="1"/>
              <p:nvPr/>
            </p:nvSpPr>
            <p:spPr>
              <a:xfrm>
                <a:off x="9386969" y="2220146"/>
                <a:ext cx="2520540" cy="343492"/>
              </a:xfrm>
              <a:prstGeom prst="rect">
                <a:avLst/>
              </a:prstGeom>
              <a:noFill/>
            </p:spPr>
            <p:txBody>
              <a:bodyPr wrap="square" rtlCol="0">
                <a:spAutoFit/>
              </a:bodyPr>
              <a:lstStyle/>
              <a:p>
                <a:pPr algn="ctr"/>
                <a:r>
                  <a:rPr lang="en-US" sz="1632" dirty="0">
                    <a:latin typeface="+mj-lt"/>
                    <a:ea typeface="ＭＳ Ｐゴシック" charset="0"/>
                    <a:cs typeface="ＭＳ Ｐゴシック" charset="0"/>
                  </a:rPr>
                  <a:t>HDInsight &amp; Hadoop</a:t>
                </a:r>
              </a:p>
            </p:txBody>
          </p:sp>
        </p:grpSp>
      </p:grpSp>
      <p:sp>
        <p:nvSpPr>
          <p:cNvPr id="15" name="TextBox 14"/>
          <p:cNvSpPr txBox="1"/>
          <p:nvPr/>
        </p:nvSpPr>
        <p:spPr>
          <a:xfrm>
            <a:off x="404168" y="3280228"/>
            <a:ext cx="11493707" cy="1253510"/>
          </a:xfrm>
          <a:prstGeom prst="rect">
            <a:avLst/>
          </a:prstGeom>
          <a:solidFill>
            <a:srgbClr val="8EBCFF"/>
          </a:solidFill>
        </p:spPr>
        <p:txBody>
          <a:bodyPr wrap="square" lIns="186521" tIns="149217" rIns="186521" bIns="149217" rtlCol="0">
            <a:noAutofit/>
          </a:bodyPr>
          <a:lstStyle/>
          <a:p>
            <a:pPr algn="ctr">
              <a:lnSpc>
                <a:spcPct val="90000"/>
              </a:lnSpc>
              <a:spcAft>
                <a:spcPts val="612"/>
              </a:spcAft>
            </a:pPr>
            <a:r>
              <a:rPr lang="en-US" sz="2040" dirty="0">
                <a:solidFill>
                  <a:schemeClr val="bg1"/>
                </a:solidFill>
              </a:rPr>
              <a:t>Microsoft Azure DocumentDB can now act as an </a:t>
            </a:r>
          </a:p>
          <a:p>
            <a:pPr algn="ctr">
              <a:lnSpc>
                <a:spcPct val="90000"/>
              </a:lnSpc>
              <a:spcAft>
                <a:spcPts val="612"/>
              </a:spcAft>
            </a:pPr>
            <a:r>
              <a:rPr lang="en-US" sz="2040" b="1" dirty="0">
                <a:solidFill>
                  <a:schemeClr val="bg1"/>
                </a:solidFill>
              </a:rPr>
              <a:t>input </a:t>
            </a:r>
            <a:r>
              <a:rPr lang="en-US" sz="2040" b="1" i="1" dirty="0">
                <a:solidFill>
                  <a:schemeClr val="bg1"/>
                </a:solidFill>
              </a:rPr>
              <a:t>source</a:t>
            </a:r>
            <a:r>
              <a:rPr lang="en-US" sz="2040" b="1" dirty="0">
                <a:solidFill>
                  <a:schemeClr val="bg1"/>
                </a:solidFill>
              </a:rPr>
              <a:t> or output </a:t>
            </a:r>
            <a:r>
              <a:rPr lang="en-US" sz="2040" b="1" i="1" dirty="0">
                <a:solidFill>
                  <a:schemeClr val="bg1"/>
                </a:solidFill>
              </a:rPr>
              <a:t>sink</a:t>
            </a:r>
            <a:r>
              <a:rPr lang="en-US" sz="2040" b="1" dirty="0">
                <a:solidFill>
                  <a:schemeClr val="bg1"/>
                </a:solidFill>
              </a:rPr>
              <a:t> for Hive, Pig, and MapReduce jobs.</a:t>
            </a:r>
          </a:p>
          <a:p>
            <a:pPr algn="ctr">
              <a:lnSpc>
                <a:spcPct val="90000"/>
              </a:lnSpc>
              <a:spcAft>
                <a:spcPts val="612"/>
              </a:spcAft>
            </a:pPr>
            <a:r>
              <a:rPr lang="en-US" sz="2040" dirty="0">
                <a:solidFill>
                  <a:schemeClr val="bg1"/>
                </a:solidFill>
              </a:rPr>
              <a:t>Store and query schema-less, JSON data and perform analytics with it.</a:t>
            </a:r>
          </a:p>
          <a:p>
            <a:pPr algn="ctr">
              <a:lnSpc>
                <a:spcPct val="90000"/>
              </a:lnSpc>
              <a:spcAft>
                <a:spcPts val="612"/>
              </a:spcAft>
            </a:pPr>
            <a:endParaRPr lang="en-US" sz="2448" dirty="0">
              <a:solidFill>
                <a:schemeClr val="bg1"/>
              </a:solidFill>
            </a:endParaRPr>
          </a:p>
        </p:txBody>
      </p:sp>
      <p:grpSp>
        <p:nvGrpSpPr>
          <p:cNvPr id="17" name="Group 16"/>
          <p:cNvGrpSpPr/>
          <p:nvPr/>
        </p:nvGrpSpPr>
        <p:grpSpPr>
          <a:xfrm>
            <a:off x="427165" y="1065534"/>
            <a:ext cx="9666308" cy="1833421"/>
            <a:chOff x="353308" y="4678613"/>
            <a:chExt cx="9477633" cy="1797635"/>
          </a:xfrm>
        </p:grpSpPr>
        <p:sp>
          <p:nvSpPr>
            <p:cNvPr id="14" name="TextBox 13"/>
            <p:cNvSpPr txBox="1"/>
            <p:nvPr/>
          </p:nvSpPr>
          <p:spPr>
            <a:xfrm>
              <a:off x="353308" y="4678613"/>
              <a:ext cx="9477633" cy="617838"/>
            </a:xfrm>
            <a:prstGeom prst="rect">
              <a:avLst/>
            </a:prstGeom>
            <a:noFill/>
          </p:spPr>
          <p:txBody>
            <a:bodyPr wrap="square" lIns="186521" tIns="149217" rIns="186521" bIns="149217" rtlCol="0">
              <a:noAutofit/>
            </a:bodyPr>
            <a:lstStyle/>
            <a:p>
              <a:pPr>
                <a:lnSpc>
                  <a:spcPct val="90000"/>
                </a:lnSpc>
                <a:spcAft>
                  <a:spcPts val="612"/>
                </a:spcAft>
              </a:pPr>
              <a:r>
                <a:rPr lang="en-US" sz="3200" dirty="0" smtClean="0">
                  <a:gradFill>
                    <a:gsLst>
                      <a:gs pos="1250">
                        <a:schemeClr val="tx1"/>
                      </a:gs>
                      <a:gs pos="100000">
                        <a:schemeClr val="tx1"/>
                      </a:gs>
                    </a:gsLst>
                    <a:lin ang="5400000" scaled="0"/>
                  </a:gradFill>
                  <a:latin typeface="+mj-lt"/>
                </a:rPr>
                <a:t>Introducing </a:t>
              </a:r>
              <a:r>
                <a:rPr lang="en-US" sz="3200" dirty="0" err="1" smtClean="0">
                  <a:gradFill>
                    <a:gsLst>
                      <a:gs pos="1250">
                        <a:schemeClr val="tx1"/>
                      </a:gs>
                      <a:gs pos="100000">
                        <a:schemeClr val="tx1"/>
                      </a:gs>
                    </a:gsLst>
                    <a:lin ang="5400000" scaled="0"/>
                  </a:gradFill>
                  <a:latin typeface="+mj-lt"/>
                </a:rPr>
                <a:t>DocumentDB</a:t>
              </a:r>
              <a:r>
                <a:rPr lang="en-US" sz="3200" dirty="0" smtClean="0">
                  <a:gradFill>
                    <a:gsLst>
                      <a:gs pos="1250">
                        <a:schemeClr val="tx1"/>
                      </a:gs>
                      <a:gs pos="100000">
                        <a:schemeClr val="tx1"/>
                      </a:gs>
                    </a:gsLst>
                    <a:lin ang="5400000" scaled="0"/>
                  </a:gradFill>
                  <a:latin typeface="+mj-lt"/>
                </a:rPr>
                <a:t> Hadoop Connector</a:t>
              </a:r>
              <a:endParaRPr lang="en-US" sz="3200" dirty="0">
                <a:gradFill>
                  <a:gsLst>
                    <a:gs pos="1250">
                      <a:schemeClr val="tx1"/>
                    </a:gs>
                    <a:gs pos="100000">
                      <a:schemeClr val="tx1"/>
                    </a:gs>
                  </a:gsLst>
                  <a:lin ang="5400000" scaled="0"/>
                </a:gradFill>
                <a:latin typeface="+mj-lt"/>
              </a:endParaRPr>
            </a:p>
            <a:p>
              <a:pPr marL="285750" indent="-285750">
                <a:lnSpc>
                  <a:spcPct val="90000"/>
                </a:lnSpc>
                <a:spcAft>
                  <a:spcPts val="612"/>
                </a:spcAft>
                <a:buFont typeface="Arial" panose="020B0604020202020204" pitchFamily="34" charset="0"/>
                <a:buChar char="•"/>
              </a:pPr>
              <a:r>
                <a:rPr lang="en-US" dirty="0" err="1" smtClean="0">
                  <a:gradFill>
                    <a:gsLst>
                      <a:gs pos="1250">
                        <a:schemeClr val="tx1"/>
                      </a:gs>
                      <a:gs pos="100000">
                        <a:schemeClr val="tx1"/>
                      </a:gs>
                    </a:gsLst>
                    <a:lin ang="5400000" scaled="0"/>
                  </a:gradFill>
                </a:rPr>
                <a:t>DocumentDB</a:t>
              </a:r>
              <a:r>
                <a:rPr lang="en-US" dirty="0" smtClean="0">
                  <a:gradFill>
                    <a:gsLst>
                      <a:gs pos="1250">
                        <a:schemeClr val="tx1"/>
                      </a:gs>
                      <a:gs pos="100000">
                        <a:schemeClr val="tx1"/>
                      </a:gs>
                    </a:gsLst>
                    <a:lin ang="5400000" scaled="0"/>
                  </a:gradFill>
                </a:rPr>
                <a:t> is a fully-managed, highly-scalable, NoSQL document database on Azure</a:t>
              </a:r>
              <a:endParaRPr lang="en-US" dirty="0">
                <a:gradFill>
                  <a:gsLst>
                    <a:gs pos="1250">
                      <a:schemeClr val="tx1"/>
                    </a:gs>
                    <a:gs pos="100000">
                      <a:schemeClr val="tx1"/>
                    </a:gs>
                  </a:gsLst>
                  <a:lin ang="5400000" scaled="0"/>
                </a:gradFill>
              </a:endParaRPr>
            </a:p>
          </p:txBody>
        </p:sp>
        <p:sp>
          <p:nvSpPr>
            <p:cNvPr id="16" name="TextBox 15"/>
            <p:cNvSpPr txBox="1"/>
            <p:nvPr/>
          </p:nvSpPr>
          <p:spPr>
            <a:xfrm>
              <a:off x="816687" y="5603085"/>
              <a:ext cx="8550876" cy="873163"/>
            </a:xfrm>
            <a:prstGeom prst="rect">
              <a:avLst/>
            </a:prstGeom>
            <a:noFill/>
          </p:spPr>
          <p:txBody>
            <a:bodyPr wrap="square" lIns="186521" tIns="149217" rIns="186521" bIns="149217" numCol="2" rtlCol="0">
              <a:noAutofit/>
            </a:bodyPr>
            <a:lstStyle/>
            <a:p>
              <a:pPr marL="349724" indent="-349724">
                <a:lnSpc>
                  <a:spcPct val="90000"/>
                </a:lnSpc>
                <a:spcAft>
                  <a:spcPts val="612"/>
                </a:spcAft>
                <a:buFont typeface="Wingdings" panose="05000000000000000000" pitchFamily="2" charset="2"/>
                <a:buChar char="ü"/>
              </a:pPr>
              <a:r>
                <a:rPr lang="en-US" sz="1632" dirty="0">
                  <a:solidFill>
                    <a:schemeClr val="tx2"/>
                  </a:solidFill>
                </a:rPr>
                <a:t>Schema-less and native JSON</a:t>
              </a:r>
            </a:p>
            <a:p>
              <a:pPr marL="349724" indent="-349724">
                <a:lnSpc>
                  <a:spcPct val="90000"/>
                </a:lnSpc>
                <a:spcAft>
                  <a:spcPts val="612"/>
                </a:spcAft>
                <a:buFont typeface="Wingdings" panose="05000000000000000000" pitchFamily="2" charset="2"/>
                <a:buChar char="ü"/>
              </a:pPr>
              <a:r>
                <a:rPr lang="en-US" sz="1632" dirty="0">
                  <a:solidFill>
                    <a:schemeClr val="tx2"/>
                  </a:solidFill>
                </a:rPr>
                <a:t>Transactional JavaScript</a:t>
              </a:r>
            </a:p>
            <a:p>
              <a:pPr marL="349724" indent="-349724">
                <a:lnSpc>
                  <a:spcPct val="90000"/>
                </a:lnSpc>
                <a:spcAft>
                  <a:spcPts val="612"/>
                </a:spcAft>
                <a:buFont typeface="Wingdings" panose="05000000000000000000" pitchFamily="2" charset="2"/>
                <a:buChar char="ü"/>
              </a:pPr>
              <a:r>
                <a:rPr lang="en-US" sz="1632" dirty="0">
                  <a:solidFill>
                    <a:schemeClr val="tx2"/>
                  </a:solidFill>
                </a:rPr>
                <a:t>Rich querying</a:t>
              </a:r>
            </a:p>
            <a:p>
              <a:pPr marL="349724" indent="-349724">
                <a:lnSpc>
                  <a:spcPct val="90000"/>
                </a:lnSpc>
                <a:spcAft>
                  <a:spcPts val="612"/>
                </a:spcAft>
                <a:buFont typeface="Wingdings" panose="05000000000000000000" pitchFamily="2" charset="2"/>
                <a:buChar char="ü"/>
              </a:pPr>
              <a:r>
                <a:rPr lang="en-US" sz="1632" dirty="0">
                  <a:solidFill>
                    <a:schemeClr val="tx2"/>
                  </a:solidFill>
                </a:rPr>
                <a:t>Tunable consistency</a:t>
              </a:r>
            </a:p>
            <a:p>
              <a:pPr marL="349724" indent="-349724">
                <a:lnSpc>
                  <a:spcPct val="90000"/>
                </a:lnSpc>
                <a:spcAft>
                  <a:spcPts val="612"/>
                </a:spcAft>
                <a:buFont typeface="Wingdings" panose="05000000000000000000" pitchFamily="2" charset="2"/>
                <a:buChar char="ü"/>
              </a:pPr>
              <a:r>
                <a:rPr lang="en-US" sz="1632" dirty="0">
                  <a:solidFill>
                    <a:schemeClr val="tx2"/>
                  </a:solidFill>
                </a:rPr>
                <a:t>Scalable storage and </a:t>
              </a:r>
              <a:br>
                <a:rPr lang="en-US" sz="1632" dirty="0">
                  <a:solidFill>
                    <a:schemeClr val="tx2"/>
                  </a:solidFill>
                </a:rPr>
              </a:br>
              <a:r>
                <a:rPr lang="en-US" sz="1632" dirty="0">
                  <a:solidFill>
                    <a:schemeClr val="tx2"/>
                  </a:solidFill>
                </a:rPr>
                <a:t>throughput</a:t>
              </a:r>
            </a:p>
            <a:p>
              <a:pPr marL="349724" indent="-349724">
                <a:lnSpc>
                  <a:spcPct val="90000"/>
                </a:lnSpc>
                <a:spcAft>
                  <a:spcPts val="612"/>
                </a:spcAft>
                <a:buFont typeface="Wingdings" panose="05000000000000000000" pitchFamily="2" charset="2"/>
                <a:buChar char="ü"/>
              </a:pPr>
              <a:endParaRPr lang="en-US" sz="1836" dirty="0">
                <a:solidFill>
                  <a:schemeClr val="tx2"/>
                </a:solidFill>
              </a:endParaRPr>
            </a:p>
          </p:txBody>
        </p:sp>
      </p:grpSp>
      <p:sp>
        <p:nvSpPr>
          <p:cNvPr id="19" name="TextBox 18"/>
          <p:cNvSpPr txBox="1"/>
          <p:nvPr/>
        </p:nvSpPr>
        <p:spPr>
          <a:xfrm>
            <a:off x="2944976" y="6491315"/>
            <a:ext cx="7693189" cy="414353"/>
          </a:xfrm>
          <a:prstGeom prst="rect">
            <a:avLst/>
          </a:prstGeom>
          <a:noFill/>
        </p:spPr>
        <p:txBody>
          <a:bodyPr wrap="none" rtlCol="0">
            <a:spAutoFit/>
          </a:bodyPr>
          <a:lstStyle/>
          <a:p>
            <a:r>
              <a:rPr lang="en-US" sz="2040" dirty="0">
                <a:solidFill>
                  <a:schemeClr val="tx2"/>
                </a:solidFill>
              </a:rPr>
              <a:t>For more information visit </a:t>
            </a:r>
            <a:r>
              <a:rPr lang="en-US" sz="2040" u="sng" dirty="0">
                <a:solidFill>
                  <a:srgbClr val="8EBCFF"/>
                </a:solidFill>
              </a:rPr>
              <a:t>http://aka.ms/documentdb-hdinsight</a:t>
            </a:r>
          </a:p>
        </p:txBody>
      </p:sp>
    </p:spTree>
    <p:extLst>
      <p:ext uri="{BB962C8B-B14F-4D97-AF65-F5344CB8AC3E}">
        <p14:creationId xmlns:p14="http://schemas.microsoft.com/office/powerpoint/2010/main" val="42442266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233674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http://blog.nwautos.com/ww-5-CES_2014_Toyota_Booth.jpg"/>
          <p:cNvPicPr/>
          <p:nvPr/>
        </p:nvPicPr>
        <p:blipFill rotWithShape="1">
          <a:blip r:embed="rId3">
            <a:extLst>
              <a:ext uri="{28A0092B-C50C-407E-A947-70E740481C1C}">
                <a14:useLocalDpi xmlns:a14="http://schemas.microsoft.com/office/drawing/2010/main" val="0"/>
              </a:ext>
            </a:extLst>
          </a:blip>
          <a:srcRect r="42359" b="3629"/>
          <a:stretch/>
        </p:blipFill>
        <p:spPr bwMode="auto">
          <a:xfrm>
            <a:off x="6294437" y="292082"/>
            <a:ext cx="5867399" cy="6435350"/>
          </a:xfrm>
          <a:prstGeom prst="rect">
            <a:avLst/>
          </a:prstGeom>
          <a:noFill/>
          <a:ln>
            <a:noFill/>
          </a:ln>
          <a:extLst>
            <a:ext uri="{53640926-AAD7-44D8-BBD7-CCE9431645EC}">
              <a14:shadowObscured xmlns:a14="http://schemas.microsoft.com/office/drawing/2010/main"/>
            </a:ext>
          </a:extLst>
        </p:spPr>
      </p:pic>
      <p:grpSp>
        <p:nvGrpSpPr>
          <p:cNvPr id="7" name="Group 6"/>
          <p:cNvGrpSpPr/>
          <p:nvPr/>
        </p:nvGrpSpPr>
        <p:grpSpPr>
          <a:xfrm>
            <a:off x="-6583363" y="836847"/>
            <a:ext cx="5713270" cy="2115818"/>
            <a:chOff x="428767" y="2676040"/>
            <a:chExt cx="5941870" cy="2200476"/>
          </a:xfrm>
        </p:grpSpPr>
        <p:sp>
          <p:nvSpPr>
            <p:cNvPr id="6" name="Rectangle 5"/>
            <p:cNvSpPr/>
            <p:nvPr/>
          </p:nvSpPr>
          <p:spPr bwMode="auto">
            <a:xfrm>
              <a:off x="430743" y="2683693"/>
              <a:ext cx="5937919" cy="218517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4"/>
            <a:stretch>
              <a:fillRect/>
            </a:stretch>
          </p:blipFill>
          <p:spPr>
            <a:xfrm>
              <a:off x="428767" y="2676040"/>
              <a:ext cx="5941870" cy="2200476"/>
            </a:xfrm>
            <a:prstGeom prst="rect">
              <a:avLst/>
            </a:prstGeom>
          </p:spPr>
        </p:pic>
      </p:grpSp>
      <p:sp>
        <p:nvSpPr>
          <p:cNvPr id="4" name="Rectangle 3"/>
          <p:cNvSpPr/>
          <p:nvPr/>
        </p:nvSpPr>
        <p:spPr bwMode="auto">
          <a:xfrm>
            <a:off x="319834" y="292080"/>
            <a:ext cx="5822203" cy="64055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chemeClr val="bg1"/>
                  </a:gs>
                  <a:gs pos="100000">
                    <a:schemeClr val="bg1"/>
                  </a:gs>
                </a:gsLst>
                <a:lin ang="0" scaled="0"/>
              </a:gradFill>
              <a:latin typeface="+mj-lt"/>
            </a:endParaRPr>
          </a:p>
        </p:txBody>
      </p:sp>
      <p:sp>
        <p:nvSpPr>
          <p:cNvPr id="5" name="TextBox 4"/>
          <p:cNvSpPr txBox="1"/>
          <p:nvPr/>
        </p:nvSpPr>
        <p:spPr>
          <a:xfrm>
            <a:off x="276367" y="368184"/>
            <a:ext cx="6094270" cy="1526572"/>
          </a:xfrm>
          <a:prstGeom prst="rect">
            <a:avLst/>
          </a:prstGeom>
        </p:spPr>
        <p:txBody>
          <a:bodyPr wrap="square" lIns="182880" tIns="146304" rIns="182880" bIns="146304" rtlCol="0">
            <a:spAutoFit/>
          </a:bodyPr>
          <a:lstStyle/>
          <a:p>
            <a:r>
              <a:rPr lang="en-US" sz="1600" dirty="0" smtClean="0">
                <a:solidFill>
                  <a:schemeClr val="bg1"/>
                </a:solidFill>
              </a:rPr>
              <a:t>Connected </a:t>
            </a:r>
            <a:r>
              <a:rPr lang="en-US" sz="1600" dirty="0">
                <a:solidFill>
                  <a:schemeClr val="bg1"/>
                </a:solidFill>
              </a:rPr>
              <a:t>Cars: Build </a:t>
            </a:r>
            <a:r>
              <a:rPr lang="en-US" sz="1600" dirty="0" smtClean="0">
                <a:solidFill>
                  <a:schemeClr val="bg1"/>
                </a:solidFill>
              </a:rPr>
              <a:t>a scalable</a:t>
            </a:r>
            <a:r>
              <a:rPr lang="en-US" sz="1600" dirty="0">
                <a:solidFill>
                  <a:schemeClr val="bg1"/>
                </a:solidFill>
              </a:rPr>
              <a:t>, reliable, and highly available solution that has the ability to receive and process a large volume of vehicle information and maintenance events</a:t>
            </a:r>
          </a:p>
          <a:p>
            <a:r>
              <a:rPr lang="en-US" sz="1600" dirty="0">
                <a:solidFill>
                  <a:schemeClr val="bg1"/>
                </a:solidFill>
              </a:rPr>
              <a:t/>
            </a:r>
            <a:br>
              <a:rPr lang="en-US" sz="1600" dirty="0">
                <a:solidFill>
                  <a:schemeClr val="bg1"/>
                </a:solidFill>
              </a:rPr>
            </a:br>
            <a:endParaRPr lang="en-US" sz="1600" dirty="0">
              <a:solidFill>
                <a:schemeClr val="bg1"/>
              </a:solidFill>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34" y="2759980"/>
            <a:ext cx="5824728" cy="2191876"/>
          </a:xfrm>
          <a:prstGeom prst="rect">
            <a:avLst/>
          </a:prstGeom>
          <a:solidFill>
            <a:schemeClr val="bg1"/>
          </a:solidFill>
          <a:ln>
            <a:noFill/>
          </a:ln>
          <a:effectLst/>
        </p:spPr>
      </p:pic>
      <p:sp>
        <p:nvSpPr>
          <p:cNvPr id="11" name="Rectangle 10"/>
          <p:cNvSpPr/>
          <p:nvPr/>
        </p:nvSpPr>
        <p:spPr bwMode="auto">
          <a:xfrm>
            <a:off x="5132701" y="5967051"/>
            <a:ext cx="2171074" cy="7603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837" y="6002089"/>
            <a:ext cx="1057157" cy="924173"/>
          </a:xfrm>
          <a:prstGeom prst="rect">
            <a:avLst/>
          </a:prstGeom>
        </p:spPr>
      </p:pic>
      <p:sp>
        <p:nvSpPr>
          <p:cNvPr id="2" name="TextBox 1"/>
          <p:cNvSpPr txBox="1"/>
          <p:nvPr/>
        </p:nvSpPr>
        <p:spPr>
          <a:xfrm>
            <a:off x="350837" y="4945062"/>
            <a:ext cx="5334000" cy="1034129"/>
          </a:xfrm>
          <a:prstGeom prst="rect">
            <a:avLst/>
          </a:prstGeom>
          <a:noFill/>
        </p:spPr>
        <p:txBody>
          <a:bodyPr wrap="square" lIns="182880" tIns="146304" rIns="182880" bIns="146304" rtlCol="0">
            <a:spAutoFit/>
          </a:bodyPr>
          <a:lstStyle/>
          <a:p>
            <a:pPr lvl="0"/>
            <a:r>
              <a:rPr lang="en-US" sz="2400">
                <a:solidFill>
                  <a:schemeClr val="bg1"/>
                </a:solidFill>
              </a:rPr>
              <a:t>Jay Gopinath – Chief Architect </a:t>
            </a:r>
          </a:p>
          <a:p>
            <a:pPr lvl="0"/>
            <a:r>
              <a:rPr lang="en-US" sz="2400">
                <a:solidFill>
                  <a:schemeClr val="bg1"/>
                </a:solidFill>
              </a:rPr>
              <a:t>Information Systems, Toyota USA</a:t>
            </a:r>
            <a:endParaRPr lang="en-US" sz="2400" dirty="0">
              <a:solidFill>
                <a:schemeClr val="bg1"/>
              </a:solidFill>
            </a:endParaRPr>
          </a:p>
        </p:txBody>
      </p:sp>
    </p:spTree>
    <p:extLst>
      <p:ext uri="{BB962C8B-B14F-4D97-AF65-F5344CB8AC3E}">
        <p14:creationId xmlns:p14="http://schemas.microsoft.com/office/powerpoint/2010/main" val="566553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39787" y="1063794"/>
            <a:ext cx="10724938" cy="1154289"/>
          </a:xfrm>
          <a:prstGeom prst="rect">
            <a:avLst/>
          </a:prstGeom>
        </p:spPr>
        <p:txBody>
          <a:bodyPr>
            <a:normAutofit lnSpcReduction="10000"/>
          </a:bodyPr>
          <a:lstStyle/>
          <a:p>
            <a:pPr marL="0" indent="0">
              <a:buNone/>
            </a:pPr>
            <a:r>
              <a:rPr lang="en-US" sz="2448" dirty="0" smtClean="0"/>
              <a:t>Build a scalable</a:t>
            </a:r>
            <a:r>
              <a:rPr lang="en-US" sz="2448" dirty="0"/>
              <a:t>, reliable, and highly available solution that has the ability to receive and process a large volume of vehicle information and maintenance events</a:t>
            </a:r>
          </a:p>
        </p:txBody>
      </p:sp>
      <p:sp>
        <p:nvSpPr>
          <p:cNvPr id="4" name="Title 3"/>
          <p:cNvSpPr>
            <a:spLocks noGrp="1"/>
          </p:cNvSpPr>
          <p:nvPr>
            <p:ph type="title"/>
          </p:nvPr>
        </p:nvSpPr>
        <p:spPr>
          <a:xfrm>
            <a:off x="855768" y="372394"/>
            <a:ext cx="10724938" cy="829068"/>
          </a:xfrm>
        </p:spPr>
        <p:txBody>
          <a:bodyPr/>
          <a:lstStyle/>
          <a:p>
            <a:r>
              <a:rPr lang="en-US" dirty="0" smtClean="0"/>
              <a:t>Toyota USA – Connected Cars</a:t>
            </a:r>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713" t="23201" r="13336" b="27233"/>
          <a:stretch/>
        </p:blipFill>
        <p:spPr>
          <a:xfrm flipH="1">
            <a:off x="62634" y="3739506"/>
            <a:ext cx="1641897" cy="532201"/>
          </a:xfrm>
          <a:prstGeom prst="rect">
            <a:avLst/>
          </a:prstGeom>
        </p:spPr>
      </p:pic>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713" t="23201" r="13336" b="27233"/>
          <a:stretch/>
        </p:blipFill>
        <p:spPr>
          <a:xfrm flipH="1">
            <a:off x="413661" y="4271707"/>
            <a:ext cx="1641897" cy="532201"/>
          </a:xfrm>
          <a:prstGeom prst="rect">
            <a:avLst/>
          </a:prstGeom>
        </p:spPr>
      </p:pic>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713" t="23201" r="13336" b="27233"/>
          <a:stretch/>
        </p:blipFill>
        <p:spPr>
          <a:xfrm flipH="1">
            <a:off x="787335" y="4837880"/>
            <a:ext cx="1641897" cy="532201"/>
          </a:xfrm>
          <a:prstGeom prst="rect">
            <a:avLst/>
          </a:prstGeom>
        </p:spPr>
      </p:pic>
      <p:sp>
        <p:nvSpPr>
          <p:cNvPr id="8" name="TextBox 7"/>
          <p:cNvSpPr txBox="1"/>
          <p:nvPr/>
        </p:nvSpPr>
        <p:spPr>
          <a:xfrm>
            <a:off x="2343491" y="4865347"/>
            <a:ext cx="1299954" cy="201618"/>
          </a:xfrm>
          <a:prstGeom prst="rect">
            <a:avLst/>
          </a:prstGeom>
          <a:noFill/>
        </p:spPr>
        <p:txBody>
          <a:bodyPr wrap="none" lIns="0" tIns="0" rIns="0" bIns="0" rtlCol="0">
            <a:spAutoFit/>
          </a:bodyPr>
          <a:lstStyle/>
          <a:p>
            <a:pPr defTabSz="951156">
              <a:lnSpc>
                <a:spcPct val="90000"/>
              </a:lnSpc>
              <a:spcAft>
                <a:spcPts val="612"/>
              </a:spcAft>
            </a:pPr>
            <a:r>
              <a:rPr lang="en-US" sz="1427" dirty="0">
                <a:gradFill>
                  <a:gsLst>
                    <a:gs pos="2917">
                      <a:srgbClr val="44546A"/>
                    </a:gs>
                    <a:gs pos="30000">
                      <a:srgbClr val="44546A"/>
                    </a:gs>
                  </a:gsLst>
                  <a:lin ang="5400000" scaled="0"/>
                </a:gradFill>
              </a:rPr>
              <a:t>Cloud gateways</a:t>
            </a:r>
          </a:p>
        </p:txBody>
      </p:sp>
      <p:sp>
        <p:nvSpPr>
          <p:cNvPr id="9" name="Freeform 30"/>
          <p:cNvSpPr>
            <a:spLocks noChangeAspect="1" noEditPoints="1"/>
          </p:cNvSpPr>
          <p:nvPr/>
        </p:nvSpPr>
        <p:spPr bwMode="auto">
          <a:xfrm>
            <a:off x="2438937" y="4183624"/>
            <a:ext cx="1063441" cy="681722"/>
          </a:xfrm>
          <a:custGeom>
            <a:avLst/>
            <a:gdLst>
              <a:gd name="T0" fmla="*/ 1938 w 2377"/>
              <a:gd name="T1" fmla="*/ 1522 h 1522"/>
              <a:gd name="T2" fmla="*/ 603 w 2377"/>
              <a:gd name="T3" fmla="*/ 1522 h 1522"/>
              <a:gd name="T4" fmla="*/ 377 w 2377"/>
              <a:gd name="T5" fmla="*/ 1298 h 1522"/>
              <a:gd name="T6" fmla="*/ 547 w 2377"/>
              <a:gd name="T7" fmla="*/ 1077 h 1522"/>
              <a:gd name="T8" fmla="*/ 813 w 2377"/>
              <a:gd name="T9" fmla="*/ 878 h 1522"/>
              <a:gd name="T10" fmla="*/ 1292 w 2377"/>
              <a:gd name="T11" fmla="*/ 418 h 1522"/>
              <a:gd name="T12" fmla="*/ 1728 w 2377"/>
              <a:gd name="T13" fmla="*/ 693 h 1522"/>
              <a:gd name="T14" fmla="*/ 1938 w 2377"/>
              <a:gd name="T15" fmla="*/ 638 h 1522"/>
              <a:gd name="T16" fmla="*/ 2377 w 2377"/>
              <a:gd name="T17" fmla="*/ 1083 h 1522"/>
              <a:gd name="T18" fmla="*/ 1938 w 2377"/>
              <a:gd name="T19" fmla="*/ 1522 h 1522"/>
              <a:gd name="T20" fmla="*/ 603 w 2377"/>
              <a:gd name="T21" fmla="*/ 1227 h 1522"/>
              <a:gd name="T22" fmla="*/ 533 w 2377"/>
              <a:gd name="T23" fmla="*/ 1298 h 1522"/>
              <a:gd name="T24" fmla="*/ 603 w 2377"/>
              <a:gd name="T25" fmla="*/ 1368 h 1522"/>
              <a:gd name="T26" fmla="*/ 1938 w 2377"/>
              <a:gd name="T27" fmla="*/ 1368 h 1522"/>
              <a:gd name="T28" fmla="*/ 2222 w 2377"/>
              <a:gd name="T29" fmla="*/ 1083 h 1522"/>
              <a:gd name="T30" fmla="*/ 1938 w 2377"/>
              <a:gd name="T31" fmla="*/ 798 h 1522"/>
              <a:gd name="T32" fmla="*/ 1736 w 2377"/>
              <a:gd name="T33" fmla="*/ 873 h 1522"/>
              <a:gd name="T34" fmla="*/ 1637 w 2377"/>
              <a:gd name="T35" fmla="*/ 973 h 1522"/>
              <a:gd name="T36" fmla="*/ 1607 w 2377"/>
              <a:gd name="T37" fmla="*/ 834 h 1522"/>
              <a:gd name="T38" fmla="*/ 1292 w 2377"/>
              <a:gd name="T39" fmla="*/ 574 h 1522"/>
              <a:gd name="T40" fmla="*/ 967 w 2377"/>
              <a:gd name="T41" fmla="*/ 898 h 1522"/>
              <a:gd name="T42" fmla="*/ 967 w 2377"/>
              <a:gd name="T43" fmla="*/ 942 h 1522"/>
              <a:gd name="T44" fmla="*/ 982 w 2377"/>
              <a:gd name="T45" fmla="*/ 1048 h 1522"/>
              <a:gd name="T46" fmla="*/ 847 w 2377"/>
              <a:gd name="T47" fmla="*/ 1027 h 1522"/>
              <a:gd name="T48" fmla="*/ 682 w 2377"/>
              <a:gd name="T49" fmla="*/ 1162 h 1522"/>
              <a:gd name="T50" fmla="*/ 672 w 2377"/>
              <a:gd name="T51" fmla="*/ 1227 h 1522"/>
              <a:gd name="T52" fmla="*/ 607 w 2377"/>
              <a:gd name="T53" fmla="*/ 1227 h 1522"/>
              <a:gd name="T54" fmla="*/ 603 w 2377"/>
              <a:gd name="T55" fmla="*/ 1227 h 1522"/>
              <a:gd name="T56" fmla="*/ 755 w 2377"/>
              <a:gd name="T57" fmla="*/ 830 h 1522"/>
              <a:gd name="T58" fmla="*/ 1272 w 2377"/>
              <a:gd name="T59" fmla="*/ 350 h 1522"/>
              <a:gd name="T60" fmla="*/ 1755 w 2377"/>
              <a:gd name="T61" fmla="*/ 623 h 1522"/>
              <a:gd name="T62" fmla="*/ 1768 w 2377"/>
              <a:gd name="T63" fmla="*/ 615 h 1522"/>
              <a:gd name="T64" fmla="*/ 1772 w 2377"/>
              <a:gd name="T65" fmla="*/ 561 h 1522"/>
              <a:gd name="T66" fmla="*/ 1374 w 2377"/>
              <a:gd name="T67" fmla="*/ 194 h 1522"/>
              <a:gd name="T68" fmla="*/ 1189 w 2377"/>
              <a:gd name="T69" fmla="*/ 242 h 1522"/>
              <a:gd name="T70" fmla="*/ 805 w 2377"/>
              <a:gd name="T71" fmla="*/ 0 h 1522"/>
              <a:gd name="T72" fmla="*/ 384 w 2377"/>
              <a:gd name="T73" fmla="*/ 404 h 1522"/>
              <a:gd name="T74" fmla="*/ 150 w 2377"/>
              <a:gd name="T75" fmla="*/ 580 h 1522"/>
              <a:gd name="T76" fmla="*/ 0 w 2377"/>
              <a:gd name="T77" fmla="*/ 774 h 1522"/>
              <a:gd name="T78" fmla="*/ 199 w 2377"/>
              <a:gd name="T79" fmla="*/ 972 h 1522"/>
              <a:gd name="T80" fmla="*/ 529 w 2377"/>
              <a:gd name="T81" fmla="*/ 972 h 1522"/>
              <a:gd name="T82" fmla="*/ 755 w 2377"/>
              <a:gd name="T83" fmla="*/ 830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7" h="1522">
                <a:moveTo>
                  <a:pt x="1938" y="1522"/>
                </a:moveTo>
                <a:cubicBezTo>
                  <a:pt x="603" y="1522"/>
                  <a:pt x="603" y="1522"/>
                  <a:pt x="603" y="1522"/>
                </a:cubicBezTo>
                <a:cubicBezTo>
                  <a:pt x="477" y="1522"/>
                  <a:pt x="377" y="1422"/>
                  <a:pt x="377" y="1298"/>
                </a:cubicBezTo>
                <a:cubicBezTo>
                  <a:pt x="377" y="1193"/>
                  <a:pt x="452" y="1102"/>
                  <a:pt x="547" y="1077"/>
                </a:cubicBezTo>
                <a:cubicBezTo>
                  <a:pt x="593" y="967"/>
                  <a:pt x="693" y="888"/>
                  <a:pt x="813" y="878"/>
                </a:cubicBezTo>
                <a:cubicBezTo>
                  <a:pt x="822" y="624"/>
                  <a:pt x="1032" y="418"/>
                  <a:pt x="1292" y="418"/>
                </a:cubicBezTo>
                <a:cubicBezTo>
                  <a:pt x="1477" y="418"/>
                  <a:pt x="1647" y="528"/>
                  <a:pt x="1728" y="693"/>
                </a:cubicBezTo>
                <a:cubicBezTo>
                  <a:pt x="1786" y="657"/>
                  <a:pt x="1861" y="638"/>
                  <a:pt x="1938" y="638"/>
                </a:cubicBezTo>
                <a:cubicBezTo>
                  <a:pt x="2177" y="638"/>
                  <a:pt x="2377" y="838"/>
                  <a:pt x="2377" y="1083"/>
                </a:cubicBezTo>
                <a:cubicBezTo>
                  <a:pt x="2377" y="1323"/>
                  <a:pt x="2177" y="1522"/>
                  <a:pt x="1938" y="1522"/>
                </a:cubicBezTo>
                <a:close/>
                <a:moveTo>
                  <a:pt x="603" y="1227"/>
                </a:moveTo>
                <a:cubicBezTo>
                  <a:pt x="562" y="1227"/>
                  <a:pt x="533" y="1258"/>
                  <a:pt x="533" y="1298"/>
                </a:cubicBezTo>
                <a:cubicBezTo>
                  <a:pt x="533" y="1333"/>
                  <a:pt x="562" y="1368"/>
                  <a:pt x="603" y="1368"/>
                </a:cubicBezTo>
                <a:cubicBezTo>
                  <a:pt x="1938" y="1368"/>
                  <a:pt x="1938" y="1368"/>
                  <a:pt x="1938" y="1368"/>
                </a:cubicBezTo>
                <a:cubicBezTo>
                  <a:pt x="2092" y="1368"/>
                  <a:pt x="2222" y="1237"/>
                  <a:pt x="2222" y="1083"/>
                </a:cubicBezTo>
                <a:cubicBezTo>
                  <a:pt x="2222" y="923"/>
                  <a:pt x="2092" y="798"/>
                  <a:pt x="1938" y="798"/>
                </a:cubicBezTo>
                <a:cubicBezTo>
                  <a:pt x="1861" y="798"/>
                  <a:pt x="1792" y="823"/>
                  <a:pt x="1736" y="873"/>
                </a:cubicBezTo>
                <a:cubicBezTo>
                  <a:pt x="1637" y="973"/>
                  <a:pt x="1637" y="973"/>
                  <a:pt x="1637" y="973"/>
                </a:cubicBezTo>
                <a:cubicBezTo>
                  <a:pt x="1607" y="834"/>
                  <a:pt x="1607" y="834"/>
                  <a:pt x="1607" y="834"/>
                </a:cubicBezTo>
                <a:cubicBezTo>
                  <a:pt x="1576" y="682"/>
                  <a:pt x="1447" y="574"/>
                  <a:pt x="1292" y="574"/>
                </a:cubicBezTo>
                <a:cubicBezTo>
                  <a:pt x="1113" y="574"/>
                  <a:pt x="967" y="718"/>
                  <a:pt x="967" y="898"/>
                </a:cubicBezTo>
                <a:cubicBezTo>
                  <a:pt x="967" y="913"/>
                  <a:pt x="967" y="928"/>
                  <a:pt x="967" y="942"/>
                </a:cubicBezTo>
                <a:cubicBezTo>
                  <a:pt x="982" y="1048"/>
                  <a:pt x="982" y="1048"/>
                  <a:pt x="982" y="1048"/>
                </a:cubicBezTo>
                <a:cubicBezTo>
                  <a:pt x="908" y="1026"/>
                  <a:pt x="857" y="1027"/>
                  <a:pt x="847" y="1027"/>
                </a:cubicBezTo>
                <a:cubicBezTo>
                  <a:pt x="767" y="1027"/>
                  <a:pt x="697" y="1088"/>
                  <a:pt x="682" y="1162"/>
                </a:cubicBezTo>
                <a:cubicBezTo>
                  <a:pt x="672" y="1227"/>
                  <a:pt x="672" y="1227"/>
                  <a:pt x="672" y="1227"/>
                </a:cubicBezTo>
                <a:cubicBezTo>
                  <a:pt x="607" y="1227"/>
                  <a:pt x="607" y="1227"/>
                  <a:pt x="607" y="1227"/>
                </a:cubicBezTo>
                <a:cubicBezTo>
                  <a:pt x="603" y="1227"/>
                  <a:pt x="603" y="1227"/>
                  <a:pt x="603" y="1227"/>
                </a:cubicBezTo>
                <a:close/>
                <a:moveTo>
                  <a:pt x="755" y="830"/>
                </a:moveTo>
                <a:cubicBezTo>
                  <a:pt x="765" y="578"/>
                  <a:pt x="991" y="361"/>
                  <a:pt x="1272" y="350"/>
                </a:cubicBezTo>
                <a:cubicBezTo>
                  <a:pt x="1468" y="343"/>
                  <a:pt x="1667" y="445"/>
                  <a:pt x="1755" y="623"/>
                </a:cubicBezTo>
                <a:cubicBezTo>
                  <a:pt x="1759" y="620"/>
                  <a:pt x="1764" y="617"/>
                  <a:pt x="1768" y="615"/>
                </a:cubicBezTo>
                <a:cubicBezTo>
                  <a:pt x="1771" y="597"/>
                  <a:pt x="1772" y="580"/>
                  <a:pt x="1772" y="561"/>
                </a:cubicBezTo>
                <a:cubicBezTo>
                  <a:pt x="1772" y="346"/>
                  <a:pt x="1584" y="194"/>
                  <a:pt x="1374" y="194"/>
                </a:cubicBezTo>
                <a:cubicBezTo>
                  <a:pt x="1307" y="194"/>
                  <a:pt x="1241" y="211"/>
                  <a:pt x="1189" y="242"/>
                </a:cubicBezTo>
                <a:cubicBezTo>
                  <a:pt x="1118" y="97"/>
                  <a:pt x="968" y="0"/>
                  <a:pt x="805" y="0"/>
                </a:cubicBezTo>
                <a:cubicBezTo>
                  <a:pt x="576" y="0"/>
                  <a:pt x="391" y="181"/>
                  <a:pt x="384" y="404"/>
                </a:cubicBezTo>
                <a:cubicBezTo>
                  <a:pt x="278" y="414"/>
                  <a:pt x="190" y="483"/>
                  <a:pt x="150" y="580"/>
                </a:cubicBezTo>
                <a:cubicBezTo>
                  <a:pt x="66" y="602"/>
                  <a:pt x="0" y="682"/>
                  <a:pt x="0" y="774"/>
                </a:cubicBezTo>
                <a:cubicBezTo>
                  <a:pt x="0" y="884"/>
                  <a:pt x="88" y="972"/>
                  <a:pt x="199" y="972"/>
                </a:cubicBezTo>
                <a:cubicBezTo>
                  <a:pt x="199" y="972"/>
                  <a:pt x="207" y="972"/>
                  <a:pt x="529" y="972"/>
                </a:cubicBezTo>
                <a:cubicBezTo>
                  <a:pt x="574" y="900"/>
                  <a:pt x="661" y="839"/>
                  <a:pt x="755" y="830"/>
                </a:cubicBezTo>
                <a:close/>
              </a:path>
            </a:pathLst>
          </a:custGeom>
          <a:solidFill>
            <a:schemeClr val="tx1">
              <a:lumMod val="50000"/>
              <a:lumOff val="50000"/>
            </a:schemeClr>
          </a:solidFill>
          <a:ln>
            <a:noFill/>
          </a:ln>
        </p:spPr>
        <p:txBody>
          <a:bodyPr vert="horz" wrap="square" lIns="93247" tIns="46623" rIns="93247" bIns="46623" numCol="1" anchor="t" anchorCtr="0" compatLnSpc="1">
            <a:prstTxWarp prst="textNoShape">
              <a:avLst/>
            </a:prstTxWarp>
          </a:bodyPr>
          <a:lstStyle/>
          <a:p>
            <a:pPr defTabSz="951156"/>
            <a:endParaRPr lang="en-US" sz="1836">
              <a:solidFill>
                <a:prstClr val="black"/>
              </a:solidFill>
            </a:endParaRPr>
          </a:p>
        </p:txBody>
      </p:sp>
      <p:sp>
        <p:nvSpPr>
          <p:cNvPr id="11" name="Freeform 5"/>
          <p:cNvSpPr>
            <a:spLocks noEditPoints="1"/>
          </p:cNvSpPr>
          <p:nvPr/>
        </p:nvSpPr>
        <p:spPr bwMode="auto">
          <a:xfrm>
            <a:off x="3701051" y="4531679"/>
            <a:ext cx="631360" cy="739825"/>
          </a:xfrm>
          <a:custGeom>
            <a:avLst/>
            <a:gdLst>
              <a:gd name="T0" fmla="*/ 694 w 1666"/>
              <a:gd name="T1" fmla="*/ 1171 h 1956"/>
              <a:gd name="T2" fmla="*/ 694 w 1666"/>
              <a:gd name="T3" fmla="*/ 1171 h 1956"/>
              <a:gd name="T4" fmla="*/ 694 w 1666"/>
              <a:gd name="T5" fmla="*/ 1171 h 1956"/>
              <a:gd name="T6" fmla="*/ 694 w 1666"/>
              <a:gd name="T7" fmla="*/ 1586 h 1956"/>
              <a:gd name="T8" fmla="*/ 864 w 1666"/>
              <a:gd name="T9" fmla="*/ 1586 h 1956"/>
              <a:gd name="T10" fmla="*/ 597 w 1666"/>
              <a:gd name="T11" fmla="*/ 1956 h 1956"/>
              <a:gd name="T12" fmla="*/ 324 w 1666"/>
              <a:gd name="T13" fmla="*/ 1586 h 1956"/>
              <a:gd name="T14" fmla="*/ 489 w 1666"/>
              <a:gd name="T15" fmla="*/ 1586 h 1956"/>
              <a:gd name="T16" fmla="*/ 489 w 1666"/>
              <a:gd name="T17" fmla="*/ 1171 h 1956"/>
              <a:gd name="T18" fmla="*/ 694 w 1666"/>
              <a:gd name="T19" fmla="*/ 1171 h 1956"/>
              <a:gd name="T20" fmla="*/ 347 w 1666"/>
              <a:gd name="T21" fmla="*/ 548 h 1956"/>
              <a:gd name="T22" fmla="*/ 347 w 1666"/>
              <a:gd name="T23" fmla="*/ 690 h 1956"/>
              <a:gd name="T24" fmla="*/ 830 w 1666"/>
              <a:gd name="T25" fmla="*/ 690 h 1956"/>
              <a:gd name="T26" fmla="*/ 830 w 1666"/>
              <a:gd name="T27" fmla="*/ 548 h 1956"/>
              <a:gd name="T28" fmla="*/ 347 w 1666"/>
              <a:gd name="T29" fmla="*/ 548 h 1956"/>
              <a:gd name="T30" fmla="*/ 347 w 1666"/>
              <a:gd name="T31" fmla="*/ 754 h 1956"/>
              <a:gd name="T32" fmla="*/ 347 w 1666"/>
              <a:gd name="T33" fmla="*/ 896 h 1956"/>
              <a:gd name="T34" fmla="*/ 830 w 1666"/>
              <a:gd name="T35" fmla="*/ 896 h 1956"/>
              <a:gd name="T36" fmla="*/ 830 w 1666"/>
              <a:gd name="T37" fmla="*/ 754 h 1956"/>
              <a:gd name="T38" fmla="*/ 347 w 1666"/>
              <a:gd name="T39" fmla="*/ 754 h 1956"/>
              <a:gd name="T40" fmla="*/ 347 w 1666"/>
              <a:gd name="T41" fmla="*/ 963 h 1956"/>
              <a:gd name="T42" fmla="*/ 347 w 1666"/>
              <a:gd name="T43" fmla="*/ 1105 h 1956"/>
              <a:gd name="T44" fmla="*/ 830 w 1666"/>
              <a:gd name="T45" fmla="*/ 1105 h 1956"/>
              <a:gd name="T46" fmla="*/ 830 w 1666"/>
              <a:gd name="T47" fmla="*/ 963 h 1956"/>
              <a:gd name="T48" fmla="*/ 347 w 1666"/>
              <a:gd name="T49" fmla="*/ 963 h 1956"/>
              <a:gd name="T50" fmla="*/ 1336 w 1666"/>
              <a:gd name="T51" fmla="*/ 896 h 1956"/>
              <a:gd name="T52" fmla="*/ 1274 w 1666"/>
              <a:gd name="T53" fmla="*/ 896 h 1956"/>
              <a:gd name="T54" fmla="*/ 762 w 1666"/>
              <a:gd name="T55" fmla="*/ 228 h 1956"/>
              <a:gd name="T56" fmla="*/ 762 w 1666"/>
              <a:gd name="T57" fmla="*/ 426 h 1956"/>
              <a:gd name="T58" fmla="*/ 1054 w 1666"/>
              <a:gd name="T59" fmla="*/ 960 h 1956"/>
              <a:gd name="T60" fmla="*/ 1048 w 1666"/>
              <a:gd name="T61" fmla="*/ 1097 h 1956"/>
              <a:gd name="T62" fmla="*/ 1327 w 1666"/>
              <a:gd name="T63" fmla="*/ 1094 h 1956"/>
              <a:gd name="T64" fmla="*/ 1457 w 1666"/>
              <a:gd name="T65" fmla="*/ 1187 h 1956"/>
              <a:gd name="T66" fmla="*/ 1457 w 1666"/>
              <a:gd name="T67" fmla="*/ 1314 h 1956"/>
              <a:gd name="T68" fmla="*/ 762 w 1666"/>
              <a:gd name="T69" fmla="*/ 1314 h 1956"/>
              <a:gd name="T70" fmla="*/ 762 w 1666"/>
              <a:gd name="T71" fmla="*/ 1512 h 1956"/>
              <a:gd name="T72" fmla="*/ 1586 w 1666"/>
              <a:gd name="T73" fmla="*/ 1512 h 1956"/>
              <a:gd name="T74" fmla="*/ 1666 w 1666"/>
              <a:gd name="T75" fmla="*/ 1446 h 1956"/>
              <a:gd name="T76" fmla="*/ 1666 w 1666"/>
              <a:gd name="T77" fmla="*/ 1187 h 1956"/>
              <a:gd name="T78" fmla="*/ 1336 w 1666"/>
              <a:gd name="T79" fmla="*/ 896 h 1956"/>
              <a:gd name="T80" fmla="*/ 641 w 1666"/>
              <a:gd name="T81" fmla="*/ 0 h 1956"/>
              <a:gd name="T82" fmla="*/ 640 w 1666"/>
              <a:gd name="T83" fmla="*/ 0 h 1956"/>
              <a:gd name="T84" fmla="*/ 62 w 1666"/>
              <a:gd name="T85" fmla="*/ 0 h 1956"/>
              <a:gd name="T86" fmla="*/ 0 w 1666"/>
              <a:gd name="T87" fmla="*/ 70 h 1956"/>
              <a:gd name="T88" fmla="*/ 0 w 1666"/>
              <a:gd name="T89" fmla="*/ 1446 h 1956"/>
              <a:gd name="T90" fmla="*/ 80 w 1666"/>
              <a:gd name="T91" fmla="*/ 1512 h 1956"/>
              <a:gd name="T92" fmla="*/ 420 w 1666"/>
              <a:gd name="T93" fmla="*/ 1512 h 1956"/>
              <a:gd name="T94" fmla="*/ 420 w 1666"/>
              <a:gd name="T95" fmla="*/ 1314 h 1956"/>
              <a:gd name="T96" fmla="*/ 204 w 1666"/>
              <a:gd name="T97" fmla="*/ 1314 h 1956"/>
              <a:gd name="T98" fmla="*/ 204 w 1666"/>
              <a:gd name="T99" fmla="*/ 199 h 1956"/>
              <a:gd name="T100" fmla="*/ 489 w 1666"/>
              <a:gd name="T101" fmla="*/ 199 h 1956"/>
              <a:gd name="T102" fmla="*/ 489 w 1666"/>
              <a:gd name="T103" fmla="*/ 484 h 1956"/>
              <a:gd name="T104" fmla="*/ 694 w 1666"/>
              <a:gd name="T105" fmla="*/ 484 h 1956"/>
              <a:gd name="T106" fmla="*/ 694 w 1666"/>
              <a:gd name="T107" fmla="*/ 59 h 1956"/>
              <a:gd name="T108" fmla="*/ 641 w 1666"/>
              <a:gd name="T10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1956">
                <a:moveTo>
                  <a:pt x="694" y="1171"/>
                </a:moveTo>
                <a:cubicBezTo>
                  <a:pt x="694" y="1171"/>
                  <a:pt x="694" y="1171"/>
                  <a:pt x="694" y="1171"/>
                </a:cubicBezTo>
                <a:cubicBezTo>
                  <a:pt x="694" y="1171"/>
                  <a:pt x="694" y="1171"/>
                  <a:pt x="694" y="1171"/>
                </a:cubicBezTo>
                <a:cubicBezTo>
                  <a:pt x="694" y="1586"/>
                  <a:pt x="694" y="1586"/>
                  <a:pt x="694" y="1586"/>
                </a:cubicBezTo>
                <a:cubicBezTo>
                  <a:pt x="864" y="1586"/>
                  <a:pt x="864" y="1586"/>
                  <a:pt x="864" y="1586"/>
                </a:cubicBezTo>
                <a:cubicBezTo>
                  <a:pt x="597" y="1956"/>
                  <a:pt x="597" y="1956"/>
                  <a:pt x="597" y="1956"/>
                </a:cubicBezTo>
                <a:cubicBezTo>
                  <a:pt x="324" y="1586"/>
                  <a:pt x="324" y="1586"/>
                  <a:pt x="324" y="1586"/>
                </a:cubicBezTo>
                <a:cubicBezTo>
                  <a:pt x="489" y="1586"/>
                  <a:pt x="489" y="1586"/>
                  <a:pt x="489" y="1586"/>
                </a:cubicBezTo>
                <a:cubicBezTo>
                  <a:pt x="489" y="1171"/>
                  <a:pt x="489" y="1171"/>
                  <a:pt x="489" y="1171"/>
                </a:cubicBezTo>
                <a:cubicBezTo>
                  <a:pt x="694" y="1171"/>
                  <a:pt x="694" y="1171"/>
                  <a:pt x="694" y="1171"/>
                </a:cubicBezTo>
                <a:close/>
                <a:moveTo>
                  <a:pt x="347" y="548"/>
                </a:moveTo>
                <a:cubicBezTo>
                  <a:pt x="347" y="690"/>
                  <a:pt x="347" y="690"/>
                  <a:pt x="347" y="690"/>
                </a:cubicBezTo>
                <a:cubicBezTo>
                  <a:pt x="830" y="690"/>
                  <a:pt x="830" y="690"/>
                  <a:pt x="830" y="690"/>
                </a:cubicBezTo>
                <a:cubicBezTo>
                  <a:pt x="830" y="548"/>
                  <a:pt x="830" y="548"/>
                  <a:pt x="830" y="548"/>
                </a:cubicBezTo>
                <a:cubicBezTo>
                  <a:pt x="347" y="548"/>
                  <a:pt x="347" y="548"/>
                  <a:pt x="347" y="548"/>
                </a:cubicBezTo>
                <a:close/>
                <a:moveTo>
                  <a:pt x="347" y="754"/>
                </a:moveTo>
                <a:cubicBezTo>
                  <a:pt x="347" y="896"/>
                  <a:pt x="347" y="896"/>
                  <a:pt x="347" y="896"/>
                </a:cubicBezTo>
                <a:cubicBezTo>
                  <a:pt x="830" y="896"/>
                  <a:pt x="830" y="896"/>
                  <a:pt x="830" y="896"/>
                </a:cubicBezTo>
                <a:cubicBezTo>
                  <a:pt x="830" y="754"/>
                  <a:pt x="830" y="754"/>
                  <a:pt x="830" y="754"/>
                </a:cubicBezTo>
                <a:cubicBezTo>
                  <a:pt x="347" y="754"/>
                  <a:pt x="347" y="754"/>
                  <a:pt x="347" y="754"/>
                </a:cubicBezTo>
                <a:close/>
                <a:moveTo>
                  <a:pt x="347" y="963"/>
                </a:moveTo>
                <a:cubicBezTo>
                  <a:pt x="347" y="1105"/>
                  <a:pt x="347" y="1105"/>
                  <a:pt x="347" y="1105"/>
                </a:cubicBezTo>
                <a:cubicBezTo>
                  <a:pt x="830" y="1105"/>
                  <a:pt x="830" y="1105"/>
                  <a:pt x="830" y="1105"/>
                </a:cubicBezTo>
                <a:cubicBezTo>
                  <a:pt x="830" y="963"/>
                  <a:pt x="830" y="963"/>
                  <a:pt x="830" y="963"/>
                </a:cubicBezTo>
                <a:cubicBezTo>
                  <a:pt x="347" y="963"/>
                  <a:pt x="347" y="963"/>
                  <a:pt x="347" y="963"/>
                </a:cubicBezTo>
                <a:close/>
                <a:moveTo>
                  <a:pt x="1336" y="896"/>
                </a:moveTo>
                <a:cubicBezTo>
                  <a:pt x="1274" y="896"/>
                  <a:pt x="1274" y="896"/>
                  <a:pt x="1274" y="896"/>
                </a:cubicBezTo>
                <a:cubicBezTo>
                  <a:pt x="1242" y="484"/>
                  <a:pt x="1039" y="280"/>
                  <a:pt x="762" y="228"/>
                </a:cubicBezTo>
                <a:cubicBezTo>
                  <a:pt x="762" y="426"/>
                  <a:pt x="762" y="426"/>
                  <a:pt x="762" y="426"/>
                </a:cubicBezTo>
                <a:cubicBezTo>
                  <a:pt x="968" y="495"/>
                  <a:pt x="1048" y="696"/>
                  <a:pt x="1054" y="960"/>
                </a:cubicBezTo>
                <a:cubicBezTo>
                  <a:pt x="1048" y="1097"/>
                  <a:pt x="1048" y="1097"/>
                  <a:pt x="1048" y="1097"/>
                </a:cubicBezTo>
                <a:cubicBezTo>
                  <a:pt x="1327" y="1094"/>
                  <a:pt x="1327" y="1094"/>
                  <a:pt x="1327" y="1094"/>
                </a:cubicBezTo>
                <a:cubicBezTo>
                  <a:pt x="1401" y="1094"/>
                  <a:pt x="1457" y="1114"/>
                  <a:pt x="1457" y="1187"/>
                </a:cubicBezTo>
                <a:cubicBezTo>
                  <a:pt x="1457" y="1314"/>
                  <a:pt x="1457" y="1314"/>
                  <a:pt x="1457" y="1314"/>
                </a:cubicBezTo>
                <a:cubicBezTo>
                  <a:pt x="762" y="1314"/>
                  <a:pt x="762" y="1314"/>
                  <a:pt x="762" y="1314"/>
                </a:cubicBezTo>
                <a:cubicBezTo>
                  <a:pt x="762" y="1512"/>
                  <a:pt x="762" y="1512"/>
                  <a:pt x="762" y="1512"/>
                </a:cubicBezTo>
                <a:cubicBezTo>
                  <a:pt x="1586" y="1512"/>
                  <a:pt x="1586" y="1512"/>
                  <a:pt x="1586" y="1512"/>
                </a:cubicBezTo>
                <a:cubicBezTo>
                  <a:pt x="1632" y="1512"/>
                  <a:pt x="1666" y="1477"/>
                  <a:pt x="1666" y="1446"/>
                </a:cubicBezTo>
                <a:cubicBezTo>
                  <a:pt x="1666" y="1414"/>
                  <a:pt x="1666" y="1187"/>
                  <a:pt x="1666" y="1187"/>
                </a:cubicBezTo>
                <a:cubicBezTo>
                  <a:pt x="1666" y="1010"/>
                  <a:pt x="1516" y="896"/>
                  <a:pt x="1336" y="896"/>
                </a:cubicBezTo>
                <a:close/>
                <a:moveTo>
                  <a:pt x="641" y="0"/>
                </a:moveTo>
                <a:cubicBezTo>
                  <a:pt x="640" y="0"/>
                  <a:pt x="640" y="0"/>
                  <a:pt x="640" y="0"/>
                </a:cubicBezTo>
                <a:cubicBezTo>
                  <a:pt x="62" y="0"/>
                  <a:pt x="62" y="0"/>
                  <a:pt x="62" y="0"/>
                </a:cubicBezTo>
                <a:cubicBezTo>
                  <a:pt x="48" y="0"/>
                  <a:pt x="0" y="0"/>
                  <a:pt x="0" y="70"/>
                </a:cubicBezTo>
                <a:cubicBezTo>
                  <a:pt x="0" y="70"/>
                  <a:pt x="0" y="1425"/>
                  <a:pt x="0" y="1446"/>
                </a:cubicBezTo>
                <a:cubicBezTo>
                  <a:pt x="0" y="1477"/>
                  <a:pt x="35" y="1512"/>
                  <a:pt x="80" y="1512"/>
                </a:cubicBezTo>
                <a:cubicBezTo>
                  <a:pt x="420" y="1512"/>
                  <a:pt x="420" y="1512"/>
                  <a:pt x="420" y="1512"/>
                </a:cubicBezTo>
                <a:cubicBezTo>
                  <a:pt x="420" y="1314"/>
                  <a:pt x="420" y="1314"/>
                  <a:pt x="420" y="1314"/>
                </a:cubicBezTo>
                <a:cubicBezTo>
                  <a:pt x="204" y="1314"/>
                  <a:pt x="204" y="1314"/>
                  <a:pt x="204" y="1314"/>
                </a:cubicBezTo>
                <a:cubicBezTo>
                  <a:pt x="204" y="199"/>
                  <a:pt x="204" y="199"/>
                  <a:pt x="204" y="199"/>
                </a:cubicBezTo>
                <a:cubicBezTo>
                  <a:pt x="489" y="199"/>
                  <a:pt x="489" y="199"/>
                  <a:pt x="489" y="199"/>
                </a:cubicBezTo>
                <a:cubicBezTo>
                  <a:pt x="489" y="484"/>
                  <a:pt x="489" y="484"/>
                  <a:pt x="489" y="484"/>
                </a:cubicBezTo>
                <a:cubicBezTo>
                  <a:pt x="694" y="484"/>
                  <a:pt x="694" y="484"/>
                  <a:pt x="694" y="484"/>
                </a:cubicBezTo>
                <a:cubicBezTo>
                  <a:pt x="694" y="59"/>
                  <a:pt x="694" y="59"/>
                  <a:pt x="694" y="59"/>
                </a:cubicBezTo>
                <a:cubicBezTo>
                  <a:pt x="694" y="3"/>
                  <a:pt x="656" y="0"/>
                  <a:pt x="641" y="0"/>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51156"/>
            <a:endParaRPr lang="en-US" sz="1836">
              <a:solidFill>
                <a:prstClr val="black"/>
              </a:solidFill>
            </a:endParaRPr>
          </a:p>
        </p:txBody>
      </p:sp>
      <p:sp>
        <p:nvSpPr>
          <p:cNvPr id="12" name="Oval 11"/>
          <p:cNvSpPr/>
          <p:nvPr/>
        </p:nvSpPr>
        <p:spPr bwMode="auto">
          <a:xfrm>
            <a:off x="4783682" y="4005606"/>
            <a:ext cx="932603" cy="932603"/>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1400" dirty="0">
              <a:gradFill>
                <a:gsLst>
                  <a:gs pos="0">
                    <a:srgbClr val="FFFFFF"/>
                  </a:gs>
                  <a:gs pos="100000">
                    <a:srgbClr val="FFFFFF"/>
                  </a:gs>
                </a:gsLst>
                <a:lin ang="5400000" scaled="1"/>
              </a:gradFill>
              <a:ea typeface="Segoe UI" pitchFamily="34" charset="0"/>
              <a:cs typeface="Segoe UI" pitchFamily="34" charset="0"/>
            </a:endParaRPr>
          </a:p>
          <a:p>
            <a:pPr algn="ctr" defTabSz="950846" fontAlgn="base">
              <a:lnSpc>
                <a:spcPct val="90000"/>
              </a:lnSpc>
              <a:spcBef>
                <a:spcPct val="0"/>
              </a:spcBef>
              <a:spcAft>
                <a:spcPct val="0"/>
              </a:spcAft>
            </a:pPr>
            <a:r>
              <a:rPr lang="en-US" sz="1400" dirty="0">
                <a:gradFill>
                  <a:gsLst>
                    <a:gs pos="0">
                      <a:srgbClr val="FFFFFF"/>
                    </a:gs>
                    <a:gs pos="100000">
                      <a:srgbClr val="FFFFFF"/>
                    </a:gs>
                  </a:gsLst>
                  <a:lin ang="5400000" scaled="1"/>
                </a:gradFill>
                <a:ea typeface="Segoe UI" pitchFamily="34" charset="0"/>
                <a:cs typeface="Segoe UI" pitchFamily="34" charset="0"/>
              </a:rPr>
              <a:t>Get Data</a:t>
            </a:r>
          </a:p>
        </p:txBody>
      </p:sp>
      <p:cxnSp>
        <p:nvCxnSpPr>
          <p:cNvPr id="13" name="Straight Arrow Connector 12"/>
          <p:cNvCxnSpPr/>
          <p:nvPr/>
        </p:nvCxnSpPr>
        <p:spPr>
          <a:xfrm>
            <a:off x="1829271" y="4166832"/>
            <a:ext cx="557091" cy="11324"/>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875710" y="4303746"/>
            <a:ext cx="557091" cy="11324"/>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913077" y="4451604"/>
            <a:ext cx="557091" cy="11324"/>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bwMode="auto">
          <a:xfrm>
            <a:off x="6050041" y="4005606"/>
            <a:ext cx="932603" cy="932603"/>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400" dirty="0">
                <a:gradFill>
                  <a:gsLst>
                    <a:gs pos="0">
                      <a:srgbClr val="FFFFFF"/>
                    </a:gs>
                    <a:gs pos="100000">
                      <a:srgbClr val="FFFFFF"/>
                    </a:gs>
                  </a:gsLst>
                  <a:lin ang="5400000" scaled="1"/>
                </a:gradFill>
                <a:ea typeface="Segoe UI" pitchFamily="34" charset="0"/>
                <a:cs typeface="Segoe UI" pitchFamily="34" charset="0"/>
              </a:rPr>
              <a:t>Store in Blob</a:t>
            </a:r>
          </a:p>
        </p:txBody>
      </p:sp>
      <p:sp>
        <p:nvSpPr>
          <p:cNvPr id="17" name="Oval 16"/>
          <p:cNvSpPr/>
          <p:nvPr/>
        </p:nvSpPr>
        <p:spPr bwMode="auto">
          <a:xfrm>
            <a:off x="7316401" y="4005606"/>
            <a:ext cx="932603" cy="932603"/>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200" dirty="0">
                <a:gradFill>
                  <a:gsLst>
                    <a:gs pos="0">
                      <a:srgbClr val="FFFFFF"/>
                    </a:gs>
                    <a:gs pos="100000">
                      <a:srgbClr val="FFFFFF"/>
                    </a:gs>
                  </a:gsLst>
                  <a:lin ang="5400000" scaled="1"/>
                </a:gradFill>
                <a:ea typeface="Segoe UI" pitchFamily="34" charset="0"/>
                <a:cs typeface="Segoe UI" pitchFamily="34" charset="0"/>
              </a:rPr>
              <a:t>Get Reference Data</a:t>
            </a:r>
          </a:p>
        </p:txBody>
      </p:sp>
      <p:sp>
        <p:nvSpPr>
          <p:cNvPr id="19" name="Oval 18"/>
          <p:cNvSpPr/>
          <p:nvPr/>
        </p:nvSpPr>
        <p:spPr bwMode="auto">
          <a:xfrm>
            <a:off x="9849119" y="3966287"/>
            <a:ext cx="932603" cy="932603"/>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200" dirty="0">
                <a:gradFill>
                  <a:gsLst>
                    <a:gs pos="0">
                      <a:srgbClr val="FFFFFF"/>
                    </a:gs>
                    <a:gs pos="100000">
                      <a:srgbClr val="FFFFFF"/>
                    </a:gs>
                  </a:gsLst>
                  <a:lin ang="5400000" scaled="1"/>
                </a:gradFill>
                <a:ea typeface="Segoe UI" pitchFamily="34" charset="0"/>
                <a:cs typeface="Segoe UI" pitchFamily="34" charset="0"/>
              </a:rPr>
              <a:t>Store in Query able Store</a:t>
            </a:r>
          </a:p>
        </p:txBody>
      </p:sp>
      <p:pic>
        <p:nvPicPr>
          <p:cNvPr id="20"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6713" t="23201" r="13336" b="27233"/>
          <a:stretch/>
        </p:blipFill>
        <p:spPr>
          <a:xfrm flipH="1">
            <a:off x="1333306" y="5422220"/>
            <a:ext cx="1641897" cy="532201"/>
          </a:xfrm>
          <a:prstGeom prst="rect">
            <a:avLst/>
          </a:prstGeom>
        </p:spPr>
      </p:pic>
      <p:cxnSp>
        <p:nvCxnSpPr>
          <p:cNvPr id="21" name="Straight Arrow Connector 20"/>
          <p:cNvCxnSpPr/>
          <p:nvPr/>
        </p:nvCxnSpPr>
        <p:spPr>
          <a:xfrm flipH="1" flipV="1">
            <a:off x="3269195" y="5888372"/>
            <a:ext cx="6550544" cy="43381"/>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761037" y="4542449"/>
            <a:ext cx="190234" cy="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7106683" y="4542449"/>
            <a:ext cx="181783" cy="1"/>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8422689" y="4531679"/>
            <a:ext cx="181400" cy="1077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9647237" y="4542449"/>
            <a:ext cx="190234" cy="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6" name="Rounded Rectangle 25"/>
          <p:cNvSpPr/>
          <p:nvPr/>
        </p:nvSpPr>
        <p:spPr>
          <a:xfrm>
            <a:off x="5703988" y="2853900"/>
            <a:ext cx="746083" cy="83934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156"/>
            <a:r>
              <a:rPr lang="en-US" sz="1428" dirty="0">
                <a:solidFill>
                  <a:prstClr val="white"/>
                </a:solidFill>
              </a:rPr>
              <a:t>HDFS</a:t>
            </a:r>
          </a:p>
        </p:txBody>
      </p:sp>
      <p:cxnSp>
        <p:nvCxnSpPr>
          <p:cNvPr id="27" name="Straight Arrow Connector 26"/>
          <p:cNvCxnSpPr/>
          <p:nvPr/>
        </p:nvCxnSpPr>
        <p:spPr>
          <a:xfrm>
            <a:off x="4457368" y="4542449"/>
            <a:ext cx="285351" cy="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7310010" y="2893990"/>
            <a:ext cx="746083" cy="83934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156"/>
            <a:r>
              <a:rPr lang="en-US" sz="1428" dirty="0">
                <a:solidFill>
                  <a:prstClr val="white"/>
                </a:solidFill>
              </a:rPr>
              <a:t>Store</a:t>
            </a:r>
          </a:p>
        </p:txBody>
      </p:sp>
      <p:sp>
        <p:nvSpPr>
          <p:cNvPr id="30" name="Rounded Rectangle 29"/>
          <p:cNvSpPr/>
          <p:nvPr/>
        </p:nvSpPr>
        <p:spPr>
          <a:xfrm>
            <a:off x="10163099" y="2881993"/>
            <a:ext cx="969457" cy="83934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156"/>
            <a:r>
              <a:rPr lang="en-US" sz="1224" dirty="0">
                <a:solidFill>
                  <a:prstClr val="white"/>
                </a:solidFill>
              </a:rPr>
              <a:t>Persistent Store</a:t>
            </a:r>
          </a:p>
        </p:txBody>
      </p:sp>
      <p:sp>
        <p:nvSpPr>
          <p:cNvPr id="31" name="Rounded Rectangle 30"/>
          <p:cNvSpPr/>
          <p:nvPr/>
        </p:nvSpPr>
        <p:spPr>
          <a:xfrm>
            <a:off x="11256595" y="4121313"/>
            <a:ext cx="932603" cy="65282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156"/>
            <a:r>
              <a:rPr lang="en-US" sz="1100" dirty="0">
                <a:solidFill>
                  <a:prstClr val="white"/>
                </a:solidFill>
              </a:rPr>
              <a:t>Live Dashboard</a:t>
            </a:r>
          </a:p>
        </p:txBody>
      </p:sp>
      <p:cxnSp>
        <p:nvCxnSpPr>
          <p:cNvPr id="32" name="Straight Arrow Connector 31"/>
          <p:cNvCxnSpPr>
            <a:stCxn id="16" idx="0"/>
            <a:endCxn id="26" idx="2"/>
          </p:cNvCxnSpPr>
          <p:nvPr/>
        </p:nvCxnSpPr>
        <p:spPr>
          <a:xfrm flipH="1" flipV="1">
            <a:off x="6077030" y="3693243"/>
            <a:ext cx="439313" cy="312363"/>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7" idx="0"/>
            <a:endCxn id="28" idx="2"/>
          </p:cNvCxnSpPr>
          <p:nvPr/>
        </p:nvCxnSpPr>
        <p:spPr>
          <a:xfrm flipH="1" flipV="1">
            <a:off x="7683052" y="3733334"/>
            <a:ext cx="99651" cy="272273"/>
          </a:xfrm>
          <a:prstGeom prst="straightConnector1">
            <a:avLst/>
          </a:prstGeom>
          <a:ln>
            <a:solidFill>
              <a:schemeClr val="tx1">
                <a:lumMod val="50000"/>
                <a:lumOff val="50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9" idx="0"/>
            <a:endCxn id="30" idx="2"/>
          </p:cNvCxnSpPr>
          <p:nvPr/>
        </p:nvCxnSpPr>
        <p:spPr>
          <a:xfrm flipV="1">
            <a:off x="10315421" y="3721336"/>
            <a:ext cx="332407" cy="244951"/>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19" idx="6"/>
            <a:endCxn id="31" idx="1"/>
          </p:cNvCxnSpPr>
          <p:nvPr/>
        </p:nvCxnSpPr>
        <p:spPr>
          <a:xfrm>
            <a:off x="10781722" y="4432589"/>
            <a:ext cx="474873" cy="15135"/>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9" idx="4"/>
            <a:endCxn id="38" idx="0"/>
          </p:cNvCxnSpPr>
          <p:nvPr/>
        </p:nvCxnSpPr>
        <p:spPr>
          <a:xfrm>
            <a:off x="10315421" y="4898890"/>
            <a:ext cx="11289" cy="402708"/>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64" name="Group 63"/>
          <p:cNvGrpSpPr/>
          <p:nvPr/>
        </p:nvGrpSpPr>
        <p:grpSpPr>
          <a:xfrm>
            <a:off x="9860408" y="5301598"/>
            <a:ext cx="932603" cy="1305645"/>
            <a:chOff x="9667080" y="4176618"/>
            <a:chExt cx="914400" cy="1280160"/>
          </a:xfrm>
        </p:grpSpPr>
        <p:sp>
          <p:nvSpPr>
            <p:cNvPr id="38" name="Oval 37"/>
            <p:cNvSpPr/>
            <p:nvPr/>
          </p:nvSpPr>
          <p:spPr bwMode="auto">
            <a:xfrm>
              <a:off x="9667080" y="4176618"/>
              <a:ext cx="914400" cy="1280160"/>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122" dirty="0">
                  <a:gradFill>
                    <a:gsLst>
                      <a:gs pos="0">
                        <a:srgbClr val="FFFFFF"/>
                      </a:gs>
                      <a:gs pos="100000">
                        <a:srgbClr val="FFFFFF"/>
                      </a:gs>
                    </a:gsLst>
                    <a:lin ang="5400000" scaled="1"/>
                  </a:gradFill>
                  <a:ea typeface="Segoe UI" pitchFamily="34" charset="0"/>
                  <a:cs typeface="Segoe UI" pitchFamily="34" charset="0"/>
                </a:rPr>
                <a:t>Queuing Service</a:t>
              </a:r>
            </a:p>
          </p:txBody>
        </p:sp>
        <p:sp>
          <p:nvSpPr>
            <p:cNvPr id="39" name="Freeform 5"/>
            <p:cNvSpPr>
              <a:spLocks noEditPoints="1"/>
            </p:cNvSpPr>
            <p:nvPr/>
          </p:nvSpPr>
          <p:spPr bwMode="auto">
            <a:xfrm>
              <a:off x="9963862" y="4751938"/>
              <a:ext cx="457200" cy="548640"/>
            </a:xfrm>
            <a:custGeom>
              <a:avLst/>
              <a:gdLst>
                <a:gd name="T0" fmla="*/ 694 w 1666"/>
                <a:gd name="T1" fmla="*/ 1171 h 1956"/>
                <a:gd name="T2" fmla="*/ 694 w 1666"/>
                <a:gd name="T3" fmla="*/ 1171 h 1956"/>
                <a:gd name="T4" fmla="*/ 694 w 1666"/>
                <a:gd name="T5" fmla="*/ 1171 h 1956"/>
                <a:gd name="T6" fmla="*/ 694 w 1666"/>
                <a:gd name="T7" fmla="*/ 1586 h 1956"/>
                <a:gd name="T8" fmla="*/ 864 w 1666"/>
                <a:gd name="T9" fmla="*/ 1586 h 1956"/>
                <a:gd name="T10" fmla="*/ 597 w 1666"/>
                <a:gd name="T11" fmla="*/ 1956 h 1956"/>
                <a:gd name="T12" fmla="*/ 324 w 1666"/>
                <a:gd name="T13" fmla="*/ 1586 h 1956"/>
                <a:gd name="T14" fmla="*/ 489 w 1666"/>
                <a:gd name="T15" fmla="*/ 1586 h 1956"/>
                <a:gd name="T16" fmla="*/ 489 w 1666"/>
                <a:gd name="T17" fmla="*/ 1171 h 1956"/>
                <a:gd name="T18" fmla="*/ 694 w 1666"/>
                <a:gd name="T19" fmla="*/ 1171 h 1956"/>
                <a:gd name="T20" fmla="*/ 347 w 1666"/>
                <a:gd name="T21" fmla="*/ 548 h 1956"/>
                <a:gd name="T22" fmla="*/ 347 w 1666"/>
                <a:gd name="T23" fmla="*/ 690 h 1956"/>
                <a:gd name="T24" fmla="*/ 830 w 1666"/>
                <a:gd name="T25" fmla="*/ 690 h 1956"/>
                <a:gd name="T26" fmla="*/ 830 w 1666"/>
                <a:gd name="T27" fmla="*/ 548 h 1956"/>
                <a:gd name="T28" fmla="*/ 347 w 1666"/>
                <a:gd name="T29" fmla="*/ 548 h 1956"/>
                <a:gd name="T30" fmla="*/ 347 w 1666"/>
                <a:gd name="T31" fmla="*/ 754 h 1956"/>
                <a:gd name="T32" fmla="*/ 347 w 1666"/>
                <a:gd name="T33" fmla="*/ 896 h 1956"/>
                <a:gd name="T34" fmla="*/ 830 w 1666"/>
                <a:gd name="T35" fmla="*/ 896 h 1956"/>
                <a:gd name="T36" fmla="*/ 830 w 1666"/>
                <a:gd name="T37" fmla="*/ 754 h 1956"/>
                <a:gd name="T38" fmla="*/ 347 w 1666"/>
                <a:gd name="T39" fmla="*/ 754 h 1956"/>
                <a:gd name="T40" fmla="*/ 347 w 1666"/>
                <a:gd name="T41" fmla="*/ 963 h 1956"/>
                <a:gd name="T42" fmla="*/ 347 w 1666"/>
                <a:gd name="T43" fmla="*/ 1105 h 1956"/>
                <a:gd name="T44" fmla="*/ 830 w 1666"/>
                <a:gd name="T45" fmla="*/ 1105 h 1956"/>
                <a:gd name="T46" fmla="*/ 830 w 1666"/>
                <a:gd name="T47" fmla="*/ 963 h 1956"/>
                <a:gd name="T48" fmla="*/ 347 w 1666"/>
                <a:gd name="T49" fmla="*/ 963 h 1956"/>
                <a:gd name="T50" fmla="*/ 1336 w 1666"/>
                <a:gd name="T51" fmla="*/ 896 h 1956"/>
                <a:gd name="T52" fmla="*/ 1274 w 1666"/>
                <a:gd name="T53" fmla="*/ 896 h 1956"/>
                <a:gd name="T54" fmla="*/ 762 w 1666"/>
                <a:gd name="T55" fmla="*/ 228 h 1956"/>
                <a:gd name="T56" fmla="*/ 762 w 1666"/>
                <a:gd name="T57" fmla="*/ 426 h 1956"/>
                <a:gd name="T58" fmla="*/ 1054 w 1666"/>
                <a:gd name="T59" fmla="*/ 960 h 1956"/>
                <a:gd name="T60" fmla="*/ 1048 w 1666"/>
                <a:gd name="T61" fmla="*/ 1097 h 1956"/>
                <a:gd name="T62" fmla="*/ 1327 w 1666"/>
                <a:gd name="T63" fmla="*/ 1094 h 1956"/>
                <a:gd name="T64" fmla="*/ 1457 w 1666"/>
                <a:gd name="T65" fmla="*/ 1187 h 1956"/>
                <a:gd name="T66" fmla="*/ 1457 w 1666"/>
                <a:gd name="T67" fmla="*/ 1314 h 1956"/>
                <a:gd name="T68" fmla="*/ 762 w 1666"/>
                <a:gd name="T69" fmla="*/ 1314 h 1956"/>
                <a:gd name="T70" fmla="*/ 762 w 1666"/>
                <a:gd name="T71" fmla="*/ 1512 h 1956"/>
                <a:gd name="T72" fmla="*/ 1586 w 1666"/>
                <a:gd name="T73" fmla="*/ 1512 h 1956"/>
                <a:gd name="T74" fmla="*/ 1666 w 1666"/>
                <a:gd name="T75" fmla="*/ 1446 h 1956"/>
                <a:gd name="T76" fmla="*/ 1666 w 1666"/>
                <a:gd name="T77" fmla="*/ 1187 h 1956"/>
                <a:gd name="T78" fmla="*/ 1336 w 1666"/>
                <a:gd name="T79" fmla="*/ 896 h 1956"/>
                <a:gd name="T80" fmla="*/ 641 w 1666"/>
                <a:gd name="T81" fmla="*/ 0 h 1956"/>
                <a:gd name="T82" fmla="*/ 640 w 1666"/>
                <a:gd name="T83" fmla="*/ 0 h 1956"/>
                <a:gd name="T84" fmla="*/ 62 w 1666"/>
                <a:gd name="T85" fmla="*/ 0 h 1956"/>
                <a:gd name="T86" fmla="*/ 0 w 1666"/>
                <a:gd name="T87" fmla="*/ 70 h 1956"/>
                <a:gd name="T88" fmla="*/ 0 w 1666"/>
                <a:gd name="T89" fmla="*/ 1446 h 1956"/>
                <a:gd name="T90" fmla="*/ 80 w 1666"/>
                <a:gd name="T91" fmla="*/ 1512 h 1956"/>
                <a:gd name="T92" fmla="*/ 420 w 1666"/>
                <a:gd name="T93" fmla="*/ 1512 h 1956"/>
                <a:gd name="T94" fmla="*/ 420 w 1666"/>
                <a:gd name="T95" fmla="*/ 1314 h 1956"/>
                <a:gd name="T96" fmla="*/ 204 w 1666"/>
                <a:gd name="T97" fmla="*/ 1314 h 1956"/>
                <a:gd name="T98" fmla="*/ 204 w 1666"/>
                <a:gd name="T99" fmla="*/ 199 h 1956"/>
                <a:gd name="T100" fmla="*/ 489 w 1666"/>
                <a:gd name="T101" fmla="*/ 199 h 1956"/>
                <a:gd name="T102" fmla="*/ 489 w 1666"/>
                <a:gd name="T103" fmla="*/ 484 h 1956"/>
                <a:gd name="T104" fmla="*/ 694 w 1666"/>
                <a:gd name="T105" fmla="*/ 484 h 1956"/>
                <a:gd name="T106" fmla="*/ 694 w 1666"/>
                <a:gd name="T107" fmla="*/ 59 h 1956"/>
                <a:gd name="T108" fmla="*/ 641 w 1666"/>
                <a:gd name="T10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1956">
                  <a:moveTo>
                    <a:pt x="694" y="1171"/>
                  </a:moveTo>
                  <a:cubicBezTo>
                    <a:pt x="694" y="1171"/>
                    <a:pt x="694" y="1171"/>
                    <a:pt x="694" y="1171"/>
                  </a:cubicBezTo>
                  <a:cubicBezTo>
                    <a:pt x="694" y="1171"/>
                    <a:pt x="694" y="1171"/>
                    <a:pt x="694" y="1171"/>
                  </a:cubicBezTo>
                  <a:cubicBezTo>
                    <a:pt x="694" y="1586"/>
                    <a:pt x="694" y="1586"/>
                    <a:pt x="694" y="1586"/>
                  </a:cubicBezTo>
                  <a:cubicBezTo>
                    <a:pt x="864" y="1586"/>
                    <a:pt x="864" y="1586"/>
                    <a:pt x="864" y="1586"/>
                  </a:cubicBezTo>
                  <a:cubicBezTo>
                    <a:pt x="597" y="1956"/>
                    <a:pt x="597" y="1956"/>
                    <a:pt x="597" y="1956"/>
                  </a:cubicBezTo>
                  <a:cubicBezTo>
                    <a:pt x="324" y="1586"/>
                    <a:pt x="324" y="1586"/>
                    <a:pt x="324" y="1586"/>
                  </a:cubicBezTo>
                  <a:cubicBezTo>
                    <a:pt x="489" y="1586"/>
                    <a:pt x="489" y="1586"/>
                    <a:pt x="489" y="1586"/>
                  </a:cubicBezTo>
                  <a:cubicBezTo>
                    <a:pt x="489" y="1171"/>
                    <a:pt x="489" y="1171"/>
                    <a:pt x="489" y="1171"/>
                  </a:cubicBezTo>
                  <a:cubicBezTo>
                    <a:pt x="694" y="1171"/>
                    <a:pt x="694" y="1171"/>
                    <a:pt x="694" y="1171"/>
                  </a:cubicBezTo>
                  <a:close/>
                  <a:moveTo>
                    <a:pt x="347" y="548"/>
                  </a:moveTo>
                  <a:cubicBezTo>
                    <a:pt x="347" y="690"/>
                    <a:pt x="347" y="690"/>
                    <a:pt x="347" y="690"/>
                  </a:cubicBezTo>
                  <a:cubicBezTo>
                    <a:pt x="830" y="690"/>
                    <a:pt x="830" y="690"/>
                    <a:pt x="830" y="690"/>
                  </a:cubicBezTo>
                  <a:cubicBezTo>
                    <a:pt x="830" y="548"/>
                    <a:pt x="830" y="548"/>
                    <a:pt x="830" y="548"/>
                  </a:cubicBezTo>
                  <a:cubicBezTo>
                    <a:pt x="347" y="548"/>
                    <a:pt x="347" y="548"/>
                    <a:pt x="347" y="548"/>
                  </a:cubicBezTo>
                  <a:close/>
                  <a:moveTo>
                    <a:pt x="347" y="754"/>
                  </a:moveTo>
                  <a:cubicBezTo>
                    <a:pt x="347" y="896"/>
                    <a:pt x="347" y="896"/>
                    <a:pt x="347" y="896"/>
                  </a:cubicBezTo>
                  <a:cubicBezTo>
                    <a:pt x="830" y="896"/>
                    <a:pt x="830" y="896"/>
                    <a:pt x="830" y="896"/>
                  </a:cubicBezTo>
                  <a:cubicBezTo>
                    <a:pt x="830" y="754"/>
                    <a:pt x="830" y="754"/>
                    <a:pt x="830" y="754"/>
                  </a:cubicBezTo>
                  <a:cubicBezTo>
                    <a:pt x="347" y="754"/>
                    <a:pt x="347" y="754"/>
                    <a:pt x="347" y="754"/>
                  </a:cubicBezTo>
                  <a:close/>
                  <a:moveTo>
                    <a:pt x="347" y="963"/>
                  </a:moveTo>
                  <a:cubicBezTo>
                    <a:pt x="347" y="1105"/>
                    <a:pt x="347" y="1105"/>
                    <a:pt x="347" y="1105"/>
                  </a:cubicBezTo>
                  <a:cubicBezTo>
                    <a:pt x="830" y="1105"/>
                    <a:pt x="830" y="1105"/>
                    <a:pt x="830" y="1105"/>
                  </a:cubicBezTo>
                  <a:cubicBezTo>
                    <a:pt x="830" y="963"/>
                    <a:pt x="830" y="963"/>
                    <a:pt x="830" y="963"/>
                  </a:cubicBezTo>
                  <a:cubicBezTo>
                    <a:pt x="347" y="963"/>
                    <a:pt x="347" y="963"/>
                    <a:pt x="347" y="963"/>
                  </a:cubicBezTo>
                  <a:close/>
                  <a:moveTo>
                    <a:pt x="1336" y="896"/>
                  </a:moveTo>
                  <a:cubicBezTo>
                    <a:pt x="1274" y="896"/>
                    <a:pt x="1274" y="896"/>
                    <a:pt x="1274" y="896"/>
                  </a:cubicBezTo>
                  <a:cubicBezTo>
                    <a:pt x="1242" y="484"/>
                    <a:pt x="1039" y="280"/>
                    <a:pt x="762" y="228"/>
                  </a:cubicBezTo>
                  <a:cubicBezTo>
                    <a:pt x="762" y="426"/>
                    <a:pt x="762" y="426"/>
                    <a:pt x="762" y="426"/>
                  </a:cubicBezTo>
                  <a:cubicBezTo>
                    <a:pt x="968" y="495"/>
                    <a:pt x="1048" y="696"/>
                    <a:pt x="1054" y="960"/>
                  </a:cubicBezTo>
                  <a:cubicBezTo>
                    <a:pt x="1048" y="1097"/>
                    <a:pt x="1048" y="1097"/>
                    <a:pt x="1048" y="1097"/>
                  </a:cubicBezTo>
                  <a:cubicBezTo>
                    <a:pt x="1327" y="1094"/>
                    <a:pt x="1327" y="1094"/>
                    <a:pt x="1327" y="1094"/>
                  </a:cubicBezTo>
                  <a:cubicBezTo>
                    <a:pt x="1401" y="1094"/>
                    <a:pt x="1457" y="1114"/>
                    <a:pt x="1457" y="1187"/>
                  </a:cubicBezTo>
                  <a:cubicBezTo>
                    <a:pt x="1457" y="1314"/>
                    <a:pt x="1457" y="1314"/>
                    <a:pt x="1457" y="1314"/>
                  </a:cubicBezTo>
                  <a:cubicBezTo>
                    <a:pt x="762" y="1314"/>
                    <a:pt x="762" y="1314"/>
                    <a:pt x="762" y="1314"/>
                  </a:cubicBezTo>
                  <a:cubicBezTo>
                    <a:pt x="762" y="1512"/>
                    <a:pt x="762" y="1512"/>
                    <a:pt x="762" y="1512"/>
                  </a:cubicBezTo>
                  <a:cubicBezTo>
                    <a:pt x="1586" y="1512"/>
                    <a:pt x="1586" y="1512"/>
                    <a:pt x="1586" y="1512"/>
                  </a:cubicBezTo>
                  <a:cubicBezTo>
                    <a:pt x="1632" y="1512"/>
                    <a:pt x="1666" y="1477"/>
                    <a:pt x="1666" y="1446"/>
                  </a:cubicBezTo>
                  <a:cubicBezTo>
                    <a:pt x="1666" y="1414"/>
                    <a:pt x="1666" y="1187"/>
                    <a:pt x="1666" y="1187"/>
                  </a:cubicBezTo>
                  <a:cubicBezTo>
                    <a:pt x="1666" y="1010"/>
                    <a:pt x="1516" y="896"/>
                    <a:pt x="1336" y="896"/>
                  </a:cubicBezTo>
                  <a:close/>
                  <a:moveTo>
                    <a:pt x="641" y="0"/>
                  </a:moveTo>
                  <a:cubicBezTo>
                    <a:pt x="640" y="0"/>
                    <a:pt x="640" y="0"/>
                    <a:pt x="640" y="0"/>
                  </a:cubicBezTo>
                  <a:cubicBezTo>
                    <a:pt x="62" y="0"/>
                    <a:pt x="62" y="0"/>
                    <a:pt x="62" y="0"/>
                  </a:cubicBezTo>
                  <a:cubicBezTo>
                    <a:pt x="48" y="0"/>
                    <a:pt x="0" y="0"/>
                    <a:pt x="0" y="70"/>
                  </a:cubicBezTo>
                  <a:cubicBezTo>
                    <a:pt x="0" y="70"/>
                    <a:pt x="0" y="1425"/>
                    <a:pt x="0" y="1446"/>
                  </a:cubicBezTo>
                  <a:cubicBezTo>
                    <a:pt x="0" y="1477"/>
                    <a:pt x="35" y="1512"/>
                    <a:pt x="80" y="1512"/>
                  </a:cubicBezTo>
                  <a:cubicBezTo>
                    <a:pt x="420" y="1512"/>
                    <a:pt x="420" y="1512"/>
                    <a:pt x="420" y="1512"/>
                  </a:cubicBezTo>
                  <a:cubicBezTo>
                    <a:pt x="420" y="1314"/>
                    <a:pt x="420" y="1314"/>
                    <a:pt x="420" y="1314"/>
                  </a:cubicBezTo>
                  <a:cubicBezTo>
                    <a:pt x="204" y="1314"/>
                    <a:pt x="204" y="1314"/>
                    <a:pt x="204" y="1314"/>
                  </a:cubicBezTo>
                  <a:cubicBezTo>
                    <a:pt x="204" y="199"/>
                    <a:pt x="204" y="199"/>
                    <a:pt x="204" y="199"/>
                  </a:cubicBezTo>
                  <a:cubicBezTo>
                    <a:pt x="489" y="199"/>
                    <a:pt x="489" y="199"/>
                    <a:pt x="489" y="199"/>
                  </a:cubicBezTo>
                  <a:cubicBezTo>
                    <a:pt x="489" y="484"/>
                    <a:pt x="489" y="484"/>
                    <a:pt x="489" y="484"/>
                  </a:cubicBezTo>
                  <a:cubicBezTo>
                    <a:pt x="694" y="484"/>
                    <a:pt x="694" y="484"/>
                    <a:pt x="694" y="484"/>
                  </a:cubicBezTo>
                  <a:cubicBezTo>
                    <a:pt x="694" y="59"/>
                    <a:pt x="694" y="59"/>
                    <a:pt x="694" y="59"/>
                  </a:cubicBezTo>
                  <a:cubicBezTo>
                    <a:pt x="694" y="3"/>
                    <a:pt x="656" y="0"/>
                    <a:pt x="641" y="0"/>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51156"/>
              <a:endParaRPr lang="en-US" sz="1836">
                <a:solidFill>
                  <a:prstClr val="black"/>
                </a:solidFill>
              </a:endParaRPr>
            </a:p>
          </p:txBody>
        </p:sp>
      </p:grpSp>
      <p:sp>
        <p:nvSpPr>
          <p:cNvPr id="40" name="TextBox 39"/>
          <p:cNvSpPr txBox="1"/>
          <p:nvPr/>
        </p:nvSpPr>
        <p:spPr>
          <a:xfrm>
            <a:off x="3151481" y="3336474"/>
            <a:ext cx="1599027" cy="389919"/>
          </a:xfrm>
          <a:prstGeom prst="rect">
            <a:avLst/>
          </a:prstGeom>
          <a:noFill/>
        </p:spPr>
        <p:txBody>
          <a:bodyPr wrap="square" rtlCol="0">
            <a:spAutoFit/>
          </a:bodyPr>
          <a:lstStyle/>
          <a:p>
            <a:pPr algn="ctr" defTabSz="951156"/>
            <a:r>
              <a:rPr lang="en-US" sz="1873" b="1" dirty="0">
                <a:solidFill>
                  <a:srgbClr val="ED7D31"/>
                </a:solidFill>
              </a:rPr>
              <a:t>Event Hubs</a:t>
            </a:r>
          </a:p>
        </p:txBody>
      </p:sp>
      <p:sp>
        <p:nvSpPr>
          <p:cNvPr id="41" name="TextBox 40"/>
          <p:cNvSpPr txBox="1"/>
          <p:nvPr/>
        </p:nvSpPr>
        <p:spPr>
          <a:xfrm>
            <a:off x="5143577" y="2468489"/>
            <a:ext cx="1599027" cy="389919"/>
          </a:xfrm>
          <a:prstGeom prst="rect">
            <a:avLst/>
          </a:prstGeom>
          <a:noFill/>
        </p:spPr>
        <p:txBody>
          <a:bodyPr wrap="square" rtlCol="0">
            <a:spAutoFit/>
          </a:bodyPr>
          <a:lstStyle/>
          <a:p>
            <a:pPr algn="ctr" defTabSz="951156"/>
            <a:r>
              <a:rPr lang="en-US" sz="1873" b="1" dirty="0">
                <a:solidFill>
                  <a:srgbClr val="ED7D31"/>
                </a:solidFill>
              </a:rPr>
              <a:t>Azure Blob</a:t>
            </a:r>
          </a:p>
        </p:txBody>
      </p:sp>
      <p:sp>
        <p:nvSpPr>
          <p:cNvPr id="42" name="TextBox 41"/>
          <p:cNvSpPr txBox="1"/>
          <p:nvPr/>
        </p:nvSpPr>
        <p:spPr>
          <a:xfrm>
            <a:off x="6926913" y="2468490"/>
            <a:ext cx="2034524" cy="380553"/>
          </a:xfrm>
          <a:prstGeom prst="rect">
            <a:avLst/>
          </a:prstGeom>
          <a:noFill/>
        </p:spPr>
        <p:txBody>
          <a:bodyPr wrap="square" rtlCol="0">
            <a:spAutoFit/>
          </a:bodyPr>
          <a:lstStyle/>
          <a:p>
            <a:pPr algn="ctr" defTabSz="951156"/>
            <a:r>
              <a:rPr lang="en-US" sz="1873" b="1" dirty="0" err="1">
                <a:solidFill>
                  <a:srgbClr val="ED7D31"/>
                </a:solidFill>
              </a:rPr>
              <a:t>DocumentDB</a:t>
            </a:r>
            <a:endParaRPr lang="en-US" sz="1873" b="1" dirty="0">
              <a:solidFill>
                <a:srgbClr val="ED7D31"/>
              </a:solidFill>
            </a:endParaRPr>
          </a:p>
        </p:txBody>
      </p:sp>
      <p:sp>
        <p:nvSpPr>
          <p:cNvPr id="44" name="TextBox 43"/>
          <p:cNvSpPr txBox="1"/>
          <p:nvPr/>
        </p:nvSpPr>
        <p:spPr>
          <a:xfrm>
            <a:off x="9494838" y="2468490"/>
            <a:ext cx="2016666" cy="380553"/>
          </a:xfrm>
          <a:prstGeom prst="rect">
            <a:avLst/>
          </a:prstGeom>
          <a:noFill/>
        </p:spPr>
        <p:txBody>
          <a:bodyPr wrap="square" rtlCol="0">
            <a:spAutoFit/>
          </a:bodyPr>
          <a:lstStyle/>
          <a:p>
            <a:pPr algn="ctr" defTabSz="951156"/>
            <a:r>
              <a:rPr lang="en-US" sz="1873" b="1" dirty="0" err="1">
                <a:solidFill>
                  <a:srgbClr val="ED7D31"/>
                </a:solidFill>
              </a:rPr>
              <a:t>DocumentDB</a:t>
            </a:r>
            <a:endParaRPr lang="en-US" sz="1873" b="1" dirty="0">
              <a:solidFill>
                <a:srgbClr val="ED7D31"/>
              </a:solidFill>
            </a:endParaRPr>
          </a:p>
        </p:txBody>
      </p:sp>
      <p:sp>
        <p:nvSpPr>
          <p:cNvPr id="45" name="TextBox 44"/>
          <p:cNvSpPr txBox="1"/>
          <p:nvPr/>
        </p:nvSpPr>
        <p:spPr>
          <a:xfrm>
            <a:off x="10874139" y="3668227"/>
            <a:ext cx="1599027" cy="389919"/>
          </a:xfrm>
          <a:prstGeom prst="rect">
            <a:avLst/>
          </a:prstGeom>
          <a:noFill/>
        </p:spPr>
        <p:txBody>
          <a:bodyPr wrap="square" rtlCol="0">
            <a:spAutoFit/>
          </a:bodyPr>
          <a:lstStyle/>
          <a:p>
            <a:pPr algn="ctr" defTabSz="951156"/>
            <a:r>
              <a:rPr lang="en-US" sz="1873" b="1" dirty="0" smtClean="0">
                <a:solidFill>
                  <a:srgbClr val="ED7D31"/>
                </a:solidFill>
              </a:rPr>
              <a:t>PowerBI</a:t>
            </a:r>
            <a:endParaRPr lang="en-US" sz="1873" b="1" dirty="0">
              <a:solidFill>
                <a:srgbClr val="ED7D31"/>
              </a:solidFill>
            </a:endParaRPr>
          </a:p>
        </p:txBody>
      </p:sp>
      <p:sp>
        <p:nvSpPr>
          <p:cNvPr id="46" name="TextBox 45"/>
          <p:cNvSpPr txBox="1"/>
          <p:nvPr/>
        </p:nvSpPr>
        <p:spPr>
          <a:xfrm>
            <a:off x="9596735" y="6558817"/>
            <a:ext cx="1599027" cy="389919"/>
          </a:xfrm>
          <a:prstGeom prst="rect">
            <a:avLst/>
          </a:prstGeom>
          <a:noFill/>
        </p:spPr>
        <p:txBody>
          <a:bodyPr wrap="square" rtlCol="0">
            <a:spAutoFit/>
          </a:bodyPr>
          <a:lstStyle/>
          <a:p>
            <a:pPr algn="ctr" defTabSz="951156"/>
            <a:r>
              <a:rPr lang="en-US" sz="1873" b="1" dirty="0">
                <a:solidFill>
                  <a:srgbClr val="ED7D31"/>
                </a:solidFill>
              </a:rPr>
              <a:t>Event Hubs</a:t>
            </a:r>
          </a:p>
        </p:txBody>
      </p:sp>
      <p:sp>
        <p:nvSpPr>
          <p:cNvPr id="47" name="Rounded Rectangle 46"/>
          <p:cNvSpPr/>
          <p:nvPr/>
        </p:nvSpPr>
        <p:spPr>
          <a:xfrm>
            <a:off x="4600044" y="3882314"/>
            <a:ext cx="6532512" cy="1197468"/>
          </a:xfrm>
          <a:prstGeom prst="round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1156"/>
            <a:endParaRPr lang="en-US" sz="1873">
              <a:solidFill>
                <a:prstClr val="white"/>
              </a:solidFill>
            </a:endParaRPr>
          </a:p>
        </p:txBody>
      </p:sp>
      <p:sp>
        <p:nvSpPr>
          <p:cNvPr id="48" name="TextBox 47"/>
          <p:cNvSpPr txBox="1"/>
          <p:nvPr/>
        </p:nvSpPr>
        <p:spPr>
          <a:xfrm>
            <a:off x="4683439" y="5261308"/>
            <a:ext cx="1599027" cy="976044"/>
          </a:xfrm>
          <a:prstGeom prst="rect">
            <a:avLst/>
          </a:prstGeom>
          <a:noFill/>
        </p:spPr>
        <p:txBody>
          <a:bodyPr wrap="square" rtlCol="0">
            <a:spAutoFit/>
          </a:bodyPr>
          <a:lstStyle/>
          <a:p>
            <a:pPr algn="ctr" defTabSz="951156"/>
            <a:r>
              <a:rPr lang="en-US" sz="1873" b="1" dirty="0">
                <a:solidFill>
                  <a:srgbClr val="ED7D31"/>
                </a:solidFill>
              </a:rPr>
              <a:t>Apache Storm on HDInsight</a:t>
            </a:r>
          </a:p>
        </p:txBody>
      </p:sp>
      <p:grpSp>
        <p:nvGrpSpPr>
          <p:cNvPr id="65" name="Group 64"/>
          <p:cNvGrpSpPr/>
          <p:nvPr/>
        </p:nvGrpSpPr>
        <p:grpSpPr>
          <a:xfrm>
            <a:off x="3543401" y="3927122"/>
            <a:ext cx="932603" cy="1305645"/>
            <a:chOff x="9667080" y="4176618"/>
            <a:chExt cx="914400" cy="1280160"/>
          </a:xfrm>
        </p:grpSpPr>
        <p:sp>
          <p:nvSpPr>
            <p:cNvPr id="66" name="Oval 65"/>
            <p:cNvSpPr/>
            <p:nvPr/>
          </p:nvSpPr>
          <p:spPr bwMode="auto">
            <a:xfrm>
              <a:off x="9667080" y="4176618"/>
              <a:ext cx="914400" cy="1280160"/>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122" dirty="0">
                  <a:gradFill>
                    <a:gsLst>
                      <a:gs pos="0">
                        <a:srgbClr val="FFFFFF"/>
                      </a:gs>
                      <a:gs pos="100000">
                        <a:srgbClr val="FFFFFF"/>
                      </a:gs>
                    </a:gsLst>
                    <a:lin ang="5400000" scaled="1"/>
                  </a:gradFill>
                  <a:ea typeface="Segoe UI" pitchFamily="34" charset="0"/>
                  <a:cs typeface="Segoe UI" pitchFamily="34" charset="0"/>
                </a:rPr>
                <a:t>Queuing Service</a:t>
              </a:r>
            </a:p>
          </p:txBody>
        </p:sp>
        <p:sp>
          <p:nvSpPr>
            <p:cNvPr id="67" name="Freeform 5"/>
            <p:cNvSpPr>
              <a:spLocks noEditPoints="1"/>
            </p:cNvSpPr>
            <p:nvPr/>
          </p:nvSpPr>
          <p:spPr bwMode="auto">
            <a:xfrm>
              <a:off x="9963862" y="4751938"/>
              <a:ext cx="457200" cy="548640"/>
            </a:xfrm>
            <a:custGeom>
              <a:avLst/>
              <a:gdLst>
                <a:gd name="T0" fmla="*/ 694 w 1666"/>
                <a:gd name="T1" fmla="*/ 1171 h 1956"/>
                <a:gd name="T2" fmla="*/ 694 w 1666"/>
                <a:gd name="T3" fmla="*/ 1171 h 1956"/>
                <a:gd name="T4" fmla="*/ 694 w 1666"/>
                <a:gd name="T5" fmla="*/ 1171 h 1956"/>
                <a:gd name="T6" fmla="*/ 694 w 1666"/>
                <a:gd name="T7" fmla="*/ 1586 h 1956"/>
                <a:gd name="T8" fmla="*/ 864 w 1666"/>
                <a:gd name="T9" fmla="*/ 1586 h 1956"/>
                <a:gd name="T10" fmla="*/ 597 w 1666"/>
                <a:gd name="T11" fmla="*/ 1956 h 1956"/>
                <a:gd name="T12" fmla="*/ 324 w 1666"/>
                <a:gd name="T13" fmla="*/ 1586 h 1956"/>
                <a:gd name="T14" fmla="*/ 489 w 1666"/>
                <a:gd name="T15" fmla="*/ 1586 h 1956"/>
                <a:gd name="T16" fmla="*/ 489 w 1666"/>
                <a:gd name="T17" fmla="*/ 1171 h 1956"/>
                <a:gd name="T18" fmla="*/ 694 w 1666"/>
                <a:gd name="T19" fmla="*/ 1171 h 1956"/>
                <a:gd name="T20" fmla="*/ 347 w 1666"/>
                <a:gd name="T21" fmla="*/ 548 h 1956"/>
                <a:gd name="T22" fmla="*/ 347 w 1666"/>
                <a:gd name="T23" fmla="*/ 690 h 1956"/>
                <a:gd name="T24" fmla="*/ 830 w 1666"/>
                <a:gd name="T25" fmla="*/ 690 h 1956"/>
                <a:gd name="T26" fmla="*/ 830 w 1666"/>
                <a:gd name="T27" fmla="*/ 548 h 1956"/>
                <a:gd name="T28" fmla="*/ 347 w 1666"/>
                <a:gd name="T29" fmla="*/ 548 h 1956"/>
                <a:gd name="T30" fmla="*/ 347 w 1666"/>
                <a:gd name="T31" fmla="*/ 754 h 1956"/>
                <a:gd name="T32" fmla="*/ 347 w 1666"/>
                <a:gd name="T33" fmla="*/ 896 h 1956"/>
                <a:gd name="T34" fmla="*/ 830 w 1666"/>
                <a:gd name="T35" fmla="*/ 896 h 1956"/>
                <a:gd name="T36" fmla="*/ 830 w 1666"/>
                <a:gd name="T37" fmla="*/ 754 h 1956"/>
                <a:gd name="T38" fmla="*/ 347 w 1666"/>
                <a:gd name="T39" fmla="*/ 754 h 1956"/>
                <a:gd name="T40" fmla="*/ 347 w 1666"/>
                <a:gd name="T41" fmla="*/ 963 h 1956"/>
                <a:gd name="T42" fmla="*/ 347 w 1666"/>
                <a:gd name="T43" fmla="*/ 1105 h 1956"/>
                <a:gd name="T44" fmla="*/ 830 w 1666"/>
                <a:gd name="T45" fmla="*/ 1105 h 1956"/>
                <a:gd name="T46" fmla="*/ 830 w 1666"/>
                <a:gd name="T47" fmla="*/ 963 h 1956"/>
                <a:gd name="T48" fmla="*/ 347 w 1666"/>
                <a:gd name="T49" fmla="*/ 963 h 1956"/>
                <a:gd name="T50" fmla="*/ 1336 w 1666"/>
                <a:gd name="T51" fmla="*/ 896 h 1956"/>
                <a:gd name="T52" fmla="*/ 1274 w 1666"/>
                <a:gd name="T53" fmla="*/ 896 h 1956"/>
                <a:gd name="T54" fmla="*/ 762 w 1666"/>
                <a:gd name="T55" fmla="*/ 228 h 1956"/>
                <a:gd name="T56" fmla="*/ 762 w 1666"/>
                <a:gd name="T57" fmla="*/ 426 h 1956"/>
                <a:gd name="T58" fmla="*/ 1054 w 1666"/>
                <a:gd name="T59" fmla="*/ 960 h 1956"/>
                <a:gd name="T60" fmla="*/ 1048 w 1666"/>
                <a:gd name="T61" fmla="*/ 1097 h 1956"/>
                <a:gd name="T62" fmla="*/ 1327 w 1666"/>
                <a:gd name="T63" fmla="*/ 1094 h 1956"/>
                <a:gd name="T64" fmla="*/ 1457 w 1666"/>
                <a:gd name="T65" fmla="*/ 1187 h 1956"/>
                <a:gd name="T66" fmla="*/ 1457 w 1666"/>
                <a:gd name="T67" fmla="*/ 1314 h 1956"/>
                <a:gd name="T68" fmla="*/ 762 w 1666"/>
                <a:gd name="T69" fmla="*/ 1314 h 1956"/>
                <a:gd name="T70" fmla="*/ 762 w 1666"/>
                <a:gd name="T71" fmla="*/ 1512 h 1956"/>
                <a:gd name="T72" fmla="*/ 1586 w 1666"/>
                <a:gd name="T73" fmla="*/ 1512 h 1956"/>
                <a:gd name="T74" fmla="*/ 1666 w 1666"/>
                <a:gd name="T75" fmla="*/ 1446 h 1956"/>
                <a:gd name="T76" fmla="*/ 1666 w 1666"/>
                <a:gd name="T77" fmla="*/ 1187 h 1956"/>
                <a:gd name="T78" fmla="*/ 1336 w 1666"/>
                <a:gd name="T79" fmla="*/ 896 h 1956"/>
                <a:gd name="T80" fmla="*/ 641 w 1666"/>
                <a:gd name="T81" fmla="*/ 0 h 1956"/>
                <a:gd name="T82" fmla="*/ 640 w 1666"/>
                <a:gd name="T83" fmla="*/ 0 h 1956"/>
                <a:gd name="T84" fmla="*/ 62 w 1666"/>
                <a:gd name="T85" fmla="*/ 0 h 1956"/>
                <a:gd name="T86" fmla="*/ 0 w 1666"/>
                <a:gd name="T87" fmla="*/ 70 h 1956"/>
                <a:gd name="T88" fmla="*/ 0 w 1666"/>
                <a:gd name="T89" fmla="*/ 1446 h 1956"/>
                <a:gd name="T90" fmla="*/ 80 w 1666"/>
                <a:gd name="T91" fmla="*/ 1512 h 1956"/>
                <a:gd name="T92" fmla="*/ 420 w 1666"/>
                <a:gd name="T93" fmla="*/ 1512 h 1956"/>
                <a:gd name="T94" fmla="*/ 420 w 1666"/>
                <a:gd name="T95" fmla="*/ 1314 h 1956"/>
                <a:gd name="T96" fmla="*/ 204 w 1666"/>
                <a:gd name="T97" fmla="*/ 1314 h 1956"/>
                <a:gd name="T98" fmla="*/ 204 w 1666"/>
                <a:gd name="T99" fmla="*/ 199 h 1956"/>
                <a:gd name="T100" fmla="*/ 489 w 1666"/>
                <a:gd name="T101" fmla="*/ 199 h 1956"/>
                <a:gd name="T102" fmla="*/ 489 w 1666"/>
                <a:gd name="T103" fmla="*/ 484 h 1956"/>
                <a:gd name="T104" fmla="*/ 694 w 1666"/>
                <a:gd name="T105" fmla="*/ 484 h 1956"/>
                <a:gd name="T106" fmla="*/ 694 w 1666"/>
                <a:gd name="T107" fmla="*/ 59 h 1956"/>
                <a:gd name="T108" fmla="*/ 641 w 1666"/>
                <a:gd name="T10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1956">
                  <a:moveTo>
                    <a:pt x="694" y="1171"/>
                  </a:moveTo>
                  <a:cubicBezTo>
                    <a:pt x="694" y="1171"/>
                    <a:pt x="694" y="1171"/>
                    <a:pt x="694" y="1171"/>
                  </a:cubicBezTo>
                  <a:cubicBezTo>
                    <a:pt x="694" y="1171"/>
                    <a:pt x="694" y="1171"/>
                    <a:pt x="694" y="1171"/>
                  </a:cubicBezTo>
                  <a:cubicBezTo>
                    <a:pt x="694" y="1586"/>
                    <a:pt x="694" y="1586"/>
                    <a:pt x="694" y="1586"/>
                  </a:cubicBezTo>
                  <a:cubicBezTo>
                    <a:pt x="864" y="1586"/>
                    <a:pt x="864" y="1586"/>
                    <a:pt x="864" y="1586"/>
                  </a:cubicBezTo>
                  <a:cubicBezTo>
                    <a:pt x="597" y="1956"/>
                    <a:pt x="597" y="1956"/>
                    <a:pt x="597" y="1956"/>
                  </a:cubicBezTo>
                  <a:cubicBezTo>
                    <a:pt x="324" y="1586"/>
                    <a:pt x="324" y="1586"/>
                    <a:pt x="324" y="1586"/>
                  </a:cubicBezTo>
                  <a:cubicBezTo>
                    <a:pt x="489" y="1586"/>
                    <a:pt x="489" y="1586"/>
                    <a:pt x="489" y="1586"/>
                  </a:cubicBezTo>
                  <a:cubicBezTo>
                    <a:pt x="489" y="1171"/>
                    <a:pt x="489" y="1171"/>
                    <a:pt x="489" y="1171"/>
                  </a:cubicBezTo>
                  <a:cubicBezTo>
                    <a:pt x="694" y="1171"/>
                    <a:pt x="694" y="1171"/>
                    <a:pt x="694" y="1171"/>
                  </a:cubicBezTo>
                  <a:close/>
                  <a:moveTo>
                    <a:pt x="347" y="548"/>
                  </a:moveTo>
                  <a:cubicBezTo>
                    <a:pt x="347" y="690"/>
                    <a:pt x="347" y="690"/>
                    <a:pt x="347" y="690"/>
                  </a:cubicBezTo>
                  <a:cubicBezTo>
                    <a:pt x="830" y="690"/>
                    <a:pt x="830" y="690"/>
                    <a:pt x="830" y="690"/>
                  </a:cubicBezTo>
                  <a:cubicBezTo>
                    <a:pt x="830" y="548"/>
                    <a:pt x="830" y="548"/>
                    <a:pt x="830" y="548"/>
                  </a:cubicBezTo>
                  <a:cubicBezTo>
                    <a:pt x="347" y="548"/>
                    <a:pt x="347" y="548"/>
                    <a:pt x="347" y="548"/>
                  </a:cubicBezTo>
                  <a:close/>
                  <a:moveTo>
                    <a:pt x="347" y="754"/>
                  </a:moveTo>
                  <a:cubicBezTo>
                    <a:pt x="347" y="896"/>
                    <a:pt x="347" y="896"/>
                    <a:pt x="347" y="896"/>
                  </a:cubicBezTo>
                  <a:cubicBezTo>
                    <a:pt x="830" y="896"/>
                    <a:pt x="830" y="896"/>
                    <a:pt x="830" y="896"/>
                  </a:cubicBezTo>
                  <a:cubicBezTo>
                    <a:pt x="830" y="754"/>
                    <a:pt x="830" y="754"/>
                    <a:pt x="830" y="754"/>
                  </a:cubicBezTo>
                  <a:cubicBezTo>
                    <a:pt x="347" y="754"/>
                    <a:pt x="347" y="754"/>
                    <a:pt x="347" y="754"/>
                  </a:cubicBezTo>
                  <a:close/>
                  <a:moveTo>
                    <a:pt x="347" y="963"/>
                  </a:moveTo>
                  <a:cubicBezTo>
                    <a:pt x="347" y="1105"/>
                    <a:pt x="347" y="1105"/>
                    <a:pt x="347" y="1105"/>
                  </a:cubicBezTo>
                  <a:cubicBezTo>
                    <a:pt x="830" y="1105"/>
                    <a:pt x="830" y="1105"/>
                    <a:pt x="830" y="1105"/>
                  </a:cubicBezTo>
                  <a:cubicBezTo>
                    <a:pt x="830" y="963"/>
                    <a:pt x="830" y="963"/>
                    <a:pt x="830" y="963"/>
                  </a:cubicBezTo>
                  <a:cubicBezTo>
                    <a:pt x="347" y="963"/>
                    <a:pt x="347" y="963"/>
                    <a:pt x="347" y="963"/>
                  </a:cubicBezTo>
                  <a:close/>
                  <a:moveTo>
                    <a:pt x="1336" y="896"/>
                  </a:moveTo>
                  <a:cubicBezTo>
                    <a:pt x="1274" y="896"/>
                    <a:pt x="1274" y="896"/>
                    <a:pt x="1274" y="896"/>
                  </a:cubicBezTo>
                  <a:cubicBezTo>
                    <a:pt x="1242" y="484"/>
                    <a:pt x="1039" y="280"/>
                    <a:pt x="762" y="228"/>
                  </a:cubicBezTo>
                  <a:cubicBezTo>
                    <a:pt x="762" y="426"/>
                    <a:pt x="762" y="426"/>
                    <a:pt x="762" y="426"/>
                  </a:cubicBezTo>
                  <a:cubicBezTo>
                    <a:pt x="968" y="495"/>
                    <a:pt x="1048" y="696"/>
                    <a:pt x="1054" y="960"/>
                  </a:cubicBezTo>
                  <a:cubicBezTo>
                    <a:pt x="1048" y="1097"/>
                    <a:pt x="1048" y="1097"/>
                    <a:pt x="1048" y="1097"/>
                  </a:cubicBezTo>
                  <a:cubicBezTo>
                    <a:pt x="1327" y="1094"/>
                    <a:pt x="1327" y="1094"/>
                    <a:pt x="1327" y="1094"/>
                  </a:cubicBezTo>
                  <a:cubicBezTo>
                    <a:pt x="1401" y="1094"/>
                    <a:pt x="1457" y="1114"/>
                    <a:pt x="1457" y="1187"/>
                  </a:cubicBezTo>
                  <a:cubicBezTo>
                    <a:pt x="1457" y="1314"/>
                    <a:pt x="1457" y="1314"/>
                    <a:pt x="1457" y="1314"/>
                  </a:cubicBezTo>
                  <a:cubicBezTo>
                    <a:pt x="762" y="1314"/>
                    <a:pt x="762" y="1314"/>
                    <a:pt x="762" y="1314"/>
                  </a:cubicBezTo>
                  <a:cubicBezTo>
                    <a:pt x="762" y="1512"/>
                    <a:pt x="762" y="1512"/>
                    <a:pt x="762" y="1512"/>
                  </a:cubicBezTo>
                  <a:cubicBezTo>
                    <a:pt x="1586" y="1512"/>
                    <a:pt x="1586" y="1512"/>
                    <a:pt x="1586" y="1512"/>
                  </a:cubicBezTo>
                  <a:cubicBezTo>
                    <a:pt x="1632" y="1512"/>
                    <a:pt x="1666" y="1477"/>
                    <a:pt x="1666" y="1446"/>
                  </a:cubicBezTo>
                  <a:cubicBezTo>
                    <a:pt x="1666" y="1414"/>
                    <a:pt x="1666" y="1187"/>
                    <a:pt x="1666" y="1187"/>
                  </a:cubicBezTo>
                  <a:cubicBezTo>
                    <a:pt x="1666" y="1010"/>
                    <a:pt x="1516" y="896"/>
                    <a:pt x="1336" y="896"/>
                  </a:cubicBezTo>
                  <a:close/>
                  <a:moveTo>
                    <a:pt x="641" y="0"/>
                  </a:moveTo>
                  <a:cubicBezTo>
                    <a:pt x="640" y="0"/>
                    <a:pt x="640" y="0"/>
                    <a:pt x="640" y="0"/>
                  </a:cubicBezTo>
                  <a:cubicBezTo>
                    <a:pt x="62" y="0"/>
                    <a:pt x="62" y="0"/>
                    <a:pt x="62" y="0"/>
                  </a:cubicBezTo>
                  <a:cubicBezTo>
                    <a:pt x="48" y="0"/>
                    <a:pt x="0" y="0"/>
                    <a:pt x="0" y="70"/>
                  </a:cubicBezTo>
                  <a:cubicBezTo>
                    <a:pt x="0" y="70"/>
                    <a:pt x="0" y="1425"/>
                    <a:pt x="0" y="1446"/>
                  </a:cubicBezTo>
                  <a:cubicBezTo>
                    <a:pt x="0" y="1477"/>
                    <a:pt x="35" y="1512"/>
                    <a:pt x="80" y="1512"/>
                  </a:cubicBezTo>
                  <a:cubicBezTo>
                    <a:pt x="420" y="1512"/>
                    <a:pt x="420" y="1512"/>
                    <a:pt x="420" y="1512"/>
                  </a:cubicBezTo>
                  <a:cubicBezTo>
                    <a:pt x="420" y="1314"/>
                    <a:pt x="420" y="1314"/>
                    <a:pt x="420" y="1314"/>
                  </a:cubicBezTo>
                  <a:cubicBezTo>
                    <a:pt x="204" y="1314"/>
                    <a:pt x="204" y="1314"/>
                    <a:pt x="204" y="1314"/>
                  </a:cubicBezTo>
                  <a:cubicBezTo>
                    <a:pt x="204" y="199"/>
                    <a:pt x="204" y="199"/>
                    <a:pt x="204" y="199"/>
                  </a:cubicBezTo>
                  <a:cubicBezTo>
                    <a:pt x="489" y="199"/>
                    <a:pt x="489" y="199"/>
                    <a:pt x="489" y="199"/>
                  </a:cubicBezTo>
                  <a:cubicBezTo>
                    <a:pt x="489" y="484"/>
                    <a:pt x="489" y="484"/>
                    <a:pt x="489" y="484"/>
                  </a:cubicBezTo>
                  <a:cubicBezTo>
                    <a:pt x="694" y="484"/>
                    <a:pt x="694" y="484"/>
                    <a:pt x="694" y="484"/>
                  </a:cubicBezTo>
                  <a:cubicBezTo>
                    <a:pt x="694" y="59"/>
                    <a:pt x="694" y="59"/>
                    <a:pt x="694" y="59"/>
                  </a:cubicBezTo>
                  <a:cubicBezTo>
                    <a:pt x="694" y="3"/>
                    <a:pt x="656" y="0"/>
                    <a:pt x="641" y="0"/>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p>
              <a:pPr defTabSz="951156"/>
              <a:endParaRPr lang="en-US" sz="1836">
                <a:solidFill>
                  <a:prstClr val="black"/>
                </a:solidFill>
              </a:endParaRPr>
            </a:p>
          </p:txBody>
        </p:sp>
      </p:grpSp>
      <p:sp>
        <p:nvSpPr>
          <p:cNvPr id="52" name="Oval 51"/>
          <p:cNvSpPr/>
          <p:nvPr/>
        </p:nvSpPr>
        <p:spPr bwMode="auto">
          <a:xfrm>
            <a:off x="8675177" y="4033524"/>
            <a:ext cx="932603" cy="932603"/>
          </a:xfrm>
          <a:prstGeom prst="ellipse">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6623" rIns="0"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r>
              <a:rPr lang="en-US" sz="1200">
                <a:gradFill>
                  <a:gsLst>
                    <a:gs pos="0">
                      <a:srgbClr val="FFFFFF"/>
                    </a:gs>
                    <a:gs pos="100000">
                      <a:srgbClr val="FFFFFF"/>
                    </a:gs>
                  </a:gsLst>
                  <a:lin ang="5400000" scaled="1"/>
                </a:gradFill>
                <a:ea typeface="Segoe UI" pitchFamily="34" charset="0"/>
                <a:cs typeface="Segoe UI" pitchFamily="34" charset="0"/>
              </a:rPr>
              <a:t>Process and generate artifact</a:t>
            </a:r>
            <a:endParaRPr lang="en-US" sz="1200" dirty="0">
              <a:gradFill>
                <a:gsLst>
                  <a:gs pos="0">
                    <a:srgbClr val="FFFFFF"/>
                  </a:gs>
                  <a:gs pos="100000">
                    <a:srgbClr val="FFFFFF"/>
                  </a:gs>
                </a:gsLst>
                <a:lin ang="5400000" scaled="1"/>
              </a:gradFill>
              <a:ea typeface="Segoe UI" pitchFamily="34" charset="0"/>
              <a:cs typeface="Segoe UI" pitchFamily="34" charset="0"/>
            </a:endParaRPr>
          </a:p>
        </p:txBody>
      </p:sp>
    </p:spTree>
    <p:extLst>
      <p:ext uri="{BB962C8B-B14F-4D97-AF65-F5344CB8AC3E}">
        <p14:creationId xmlns:p14="http://schemas.microsoft.com/office/powerpoint/2010/main" val="175705878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51" y="372393"/>
            <a:ext cx="10806856" cy="1351952"/>
          </a:xfrm>
        </p:spPr>
        <p:txBody>
          <a:bodyPr>
            <a:normAutofit/>
          </a:bodyPr>
          <a:lstStyle/>
          <a:p>
            <a:r>
              <a:rPr lang="en-US" sz="4080" dirty="0"/>
              <a:t>Key reasons to go with Azure &amp; Storm on HDInsight</a:t>
            </a:r>
          </a:p>
        </p:txBody>
      </p:sp>
      <p:sp>
        <p:nvSpPr>
          <p:cNvPr id="3" name="Content Placeholder 2"/>
          <p:cNvSpPr>
            <a:spLocks noGrp="1"/>
          </p:cNvSpPr>
          <p:nvPr>
            <p:ph idx="4294967295"/>
          </p:nvPr>
        </p:nvSpPr>
        <p:spPr>
          <a:xfrm>
            <a:off x="855768" y="1861968"/>
            <a:ext cx="10724938" cy="4437962"/>
          </a:xfrm>
          <a:prstGeom prst="rect">
            <a:avLst/>
          </a:prstGeom>
        </p:spPr>
        <p:txBody>
          <a:bodyPr>
            <a:noAutofit/>
          </a:bodyPr>
          <a:lstStyle/>
          <a:p>
            <a:r>
              <a:rPr lang="en-US" sz="2800" dirty="0" smtClean="0"/>
              <a:t>Faster time to market when compared to building on-premises data centers</a:t>
            </a:r>
          </a:p>
          <a:p>
            <a:r>
              <a:rPr lang="en-US" sz="2800" dirty="0" smtClean="0"/>
              <a:t>Toyota vehicle services already operates on Azure</a:t>
            </a:r>
          </a:p>
          <a:p>
            <a:r>
              <a:rPr lang="en-US" sz="2800" dirty="0" smtClean="0"/>
              <a:t>Using fully managed HDInsight Storm-as-a-service much more effective than using Storm on IaaS, including SLA’s </a:t>
            </a:r>
          </a:p>
          <a:p>
            <a:r>
              <a:rPr lang="en-US" sz="2800" dirty="0" smtClean="0"/>
              <a:t>Azure platform provides industry standard technologies </a:t>
            </a:r>
          </a:p>
          <a:p>
            <a:r>
              <a:rPr lang="en-US" sz="2800" dirty="0" smtClean="0"/>
              <a:t>All data sits in Azure storage; use compute when needed</a:t>
            </a:r>
          </a:p>
          <a:p>
            <a:r>
              <a:rPr lang="en-US" sz="2800" dirty="0" smtClean="0"/>
              <a:t>Homogenous cloud platform and dev environment for advanced data processing</a:t>
            </a:r>
          </a:p>
          <a:p>
            <a:r>
              <a:rPr lang="en-US" sz="2800" dirty="0" smtClean="0"/>
              <a:t>Full PaaS implementation to reduce operational complexity</a:t>
            </a:r>
          </a:p>
          <a:p>
            <a:pPr marL="0" indent="0">
              <a:buNone/>
            </a:pPr>
            <a:endParaRPr lang="en-US" sz="2800" dirty="0"/>
          </a:p>
        </p:txBody>
      </p:sp>
    </p:spTree>
    <p:extLst>
      <p:ext uri="{BB962C8B-B14F-4D97-AF65-F5344CB8AC3E}">
        <p14:creationId xmlns:p14="http://schemas.microsoft.com/office/powerpoint/2010/main" val="38703984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183356" y="449262"/>
            <a:ext cx="12649200" cy="1143000"/>
          </a:xfrm>
        </p:spPr>
        <p:txBody>
          <a:bodyPr>
            <a:noAutofit/>
          </a:bodyPr>
          <a:lstStyle/>
          <a:p>
            <a:r>
              <a:rPr lang="en-US" sz="4400" spc="0" dirty="0" smtClean="0">
                <a:solidFill>
                  <a:schemeClr val="tx2"/>
                </a:solidFill>
                <a:cs typeface="+mn-cs"/>
              </a:rPr>
              <a:t>Announcing: Azure </a:t>
            </a:r>
            <a:r>
              <a:rPr lang="en-US" sz="4400" spc="0" dirty="0">
                <a:solidFill>
                  <a:schemeClr val="tx2"/>
                </a:solidFill>
                <a:cs typeface="+mn-cs"/>
              </a:rPr>
              <a:t>Big Data ISV </a:t>
            </a:r>
            <a:r>
              <a:rPr lang="en-US" sz="4400" spc="0" dirty="0" smtClean="0">
                <a:solidFill>
                  <a:schemeClr val="tx2"/>
                </a:solidFill>
                <a:cs typeface="+mn-cs"/>
              </a:rPr>
              <a:t>&amp; Partner </a:t>
            </a:r>
            <a:r>
              <a:rPr lang="en-US" sz="4400" spc="0" dirty="0">
                <a:solidFill>
                  <a:schemeClr val="tx2"/>
                </a:solidFill>
                <a:cs typeface="+mn-cs"/>
              </a:rPr>
              <a:t>Program</a:t>
            </a:r>
          </a:p>
        </p:txBody>
      </p:sp>
      <p:sp>
        <p:nvSpPr>
          <p:cNvPr id="4" name="Content Placeholder 8"/>
          <p:cNvSpPr txBox="1">
            <a:spLocks/>
          </p:cNvSpPr>
          <p:nvPr/>
        </p:nvSpPr>
        <p:spPr>
          <a:xfrm>
            <a:off x="579437" y="1592262"/>
            <a:ext cx="11857037" cy="4525963"/>
          </a:xfrm>
          <a:prstGeom prst="rect">
            <a:avLst/>
          </a:prstGeom>
        </p:spPr>
        <p:txBody>
          <a:bodyPr>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500" dirty="0"/>
              <a:t>Channel Opportunity:</a:t>
            </a:r>
          </a:p>
          <a:p>
            <a:r>
              <a:rPr lang="en-US" sz="1900" dirty="0">
                <a:latin typeface="+mn-lt"/>
              </a:rPr>
              <a:t>Rapidly growing enterprise customer channel looking for Big Data applications and services </a:t>
            </a:r>
          </a:p>
          <a:p>
            <a:r>
              <a:rPr lang="en-US" sz="1900" dirty="0">
                <a:latin typeface="+mn-lt"/>
              </a:rPr>
              <a:t>Get your application and/or solution in front of potential customers via a marketplace listing</a:t>
            </a:r>
          </a:p>
          <a:p>
            <a:r>
              <a:rPr lang="en-US" sz="1900" dirty="0">
                <a:latin typeface="+mn-lt"/>
              </a:rPr>
              <a:t>Opportunities to get some free marketing via Microsoft blog posts and mentions during conferences</a:t>
            </a:r>
          </a:p>
          <a:p>
            <a:pPr marL="0" indent="0">
              <a:buFont typeface="Arial" pitchFamily="34" charset="0"/>
              <a:buNone/>
            </a:pPr>
            <a:endParaRPr lang="en-US" sz="2000" dirty="0" smtClean="0">
              <a:latin typeface="Avenir Book"/>
              <a:cs typeface="Avenir Book"/>
            </a:endParaRPr>
          </a:p>
          <a:p>
            <a:pPr marL="0" indent="0">
              <a:buNone/>
            </a:pPr>
            <a:r>
              <a:rPr lang="en-US" sz="3500" dirty="0"/>
              <a:t>Easy to Participate:</a:t>
            </a:r>
          </a:p>
          <a:p>
            <a:r>
              <a:rPr lang="en-US" sz="1900" dirty="0">
                <a:latin typeface="+mn-lt"/>
              </a:rPr>
              <a:t>“Lift and shift” to HDInsight (Hadoop, </a:t>
            </a:r>
            <a:r>
              <a:rPr lang="en-US" sz="1900" dirty="0" smtClean="0">
                <a:latin typeface="+mn-lt"/>
              </a:rPr>
              <a:t>HDP Builds</a:t>
            </a:r>
            <a:r>
              <a:rPr lang="en-US" sz="1900" dirty="0">
                <a:latin typeface="+mn-lt"/>
              </a:rPr>
              <a:t>)</a:t>
            </a:r>
          </a:p>
          <a:p>
            <a:r>
              <a:rPr lang="en-US" sz="1900" dirty="0">
                <a:latin typeface="+mn-lt"/>
              </a:rPr>
              <a:t>Flexible options to support your existing deployment and business models (License per cluster, SaaS subscription, </a:t>
            </a:r>
            <a:r>
              <a:rPr lang="en-US" sz="1900" dirty="0" err="1">
                <a:latin typeface="+mn-lt"/>
              </a:rPr>
              <a:t>etc</a:t>
            </a:r>
            <a:r>
              <a:rPr lang="en-US" sz="1900" dirty="0">
                <a:latin typeface="+mn-lt"/>
              </a:rPr>
              <a:t>)</a:t>
            </a:r>
          </a:p>
          <a:p>
            <a:endParaRPr lang="en-US" sz="1900" dirty="0" smtClean="0">
              <a:latin typeface="Avenir Book"/>
              <a:cs typeface="Avenir Book"/>
            </a:endParaRPr>
          </a:p>
          <a:p>
            <a:pPr marL="0" indent="0">
              <a:buFont typeface="Arial" pitchFamily="34" charset="0"/>
              <a:buNone/>
            </a:pPr>
            <a:endParaRPr lang="en-US" sz="1900" dirty="0" smtClean="0">
              <a:latin typeface="Avenir Book"/>
              <a:cs typeface="Avenir Book"/>
            </a:endParaRPr>
          </a:p>
          <a:p>
            <a:pPr marL="0" indent="0">
              <a:buNone/>
            </a:pPr>
            <a:r>
              <a:rPr lang="en-US" sz="2800" dirty="0">
                <a:latin typeface="+mn-lt"/>
              </a:rPr>
              <a:t>For more information, </a:t>
            </a:r>
            <a:r>
              <a:rPr lang="en-US" sz="2800" dirty="0" smtClean="0">
                <a:latin typeface="+mn-lt"/>
              </a:rPr>
              <a:t>please reach out: </a:t>
            </a:r>
            <a:r>
              <a:rPr lang="en-US" sz="2800" u="sng" dirty="0">
                <a:hlinkClick r:id="rId2"/>
              </a:rPr>
              <a:t>bigdatapartners@microsoft.com</a:t>
            </a:r>
            <a:endParaRPr lang="en-US" sz="2400" dirty="0">
              <a:latin typeface="Avenir Book"/>
              <a:cs typeface="Avenir Book"/>
            </a:endParaRPr>
          </a:p>
        </p:txBody>
      </p:sp>
    </p:spTree>
    <p:extLst>
      <p:ext uri="{BB962C8B-B14F-4D97-AF65-F5344CB8AC3E}">
        <p14:creationId xmlns:p14="http://schemas.microsoft.com/office/powerpoint/2010/main" val="16694084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144462"/>
            <a:ext cx="11889564" cy="917575"/>
          </a:xfrm>
        </p:spPr>
        <p:txBody>
          <a:bodyPr/>
          <a:lstStyle/>
          <a:p>
            <a:r>
              <a:rPr lang="en-US" dirty="0" smtClean="0"/>
              <a:t>Call to Action</a:t>
            </a:r>
            <a:endParaRPr lang="en-US" dirty="0"/>
          </a:p>
        </p:txBody>
      </p:sp>
      <p:pic>
        <p:nvPicPr>
          <p:cNvPr id="4" name="Picture 3"/>
          <p:cNvPicPr>
            <a:picLocks noChangeAspect="1"/>
          </p:cNvPicPr>
          <p:nvPr/>
        </p:nvPicPr>
        <p:blipFill>
          <a:blip r:embed="rId2"/>
          <a:stretch>
            <a:fillRect/>
          </a:stretch>
        </p:blipFill>
        <p:spPr>
          <a:xfrm>
            <a:off x="9342437" y="909654"/>
            <a:ext cx="2977890" cy="183141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58557729"/>
              </p:ext>
            </p:extLst>
          </p:nvPr>
        </p:nvGraphicFramePr>
        <p:xfrm>
          <a:off x="705379" y="1037398"/>
          <a:ext cx="11574992" cy="5960418"/>
        </p:xfrm>
        <a:graphic>
          <a:graphicData uri="http://schemas.openxmlformats.org/drawingml/2006/table">
            <a:tbl>
              <a:tblPr bandRow="1">
                <a:tableStyleId>{5C22544A-7EE6-4342-B048-85BDC9FD1C3A}</a:tableStyleId>
              </a:tblPr>
              <a:tblGrid>
                <a:gridCol w="8637058"/>
                <a:gridCol w="2937934"/>
              </a:tblGrid>
              <a:tr h="1443246">
                <a:tc>
                  <a:txBody>
                    <a:bodyPr/>
                    <a:lstStyle/>
                    <a:p>
                      <a:endParaRPr lang="en-US" dirty="0" smtClean="0"/>
                    </a:p>
                    <a:p>
                      <a:r>
                        <a:rPr lang="en-US" sz="2800" dirty="0" smtClean="0"/>
                        <a:t>Get $250 of free Azure Credits</a:t>
                      </a:r>
                      <a:endParaRPr lang="en-US" sz="2800" dirty="0"/>
                    </a:p>
                  </a:txBody>
                  <a:tcPr>
                    <a:noFill/>
                  </a:tcPr>
                </a:tc>
                <a:tc>
                  <a:txBody>
                    <a:bodyPr/>
                    <a:lstStyle/>
                    <a:p>
                      <a:endParaRPr lang="en-US" dirty="0"/>
                    </a:p>
                  </a:txBody>
                  <a:tcPr>
                    <a:noFill/>
                  </a:tcPr>
                </a:tc>
              </a:tr>
              <a:tr h="144324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Download free Visual Studio Hadoop tooling</a:t>
                      </a:r>
                    </a:p>
                    <a:p>
                      <a:endParaRPr lang="en-US" sz="2800" kern="1200" dirty="0">
                        <a:solidFill>
                          <a:schemeClr val="dk1"/>
                        </a:solidFill>
                        <a:latin typeface="+mn-lt"/>
                        <a:ea typeface="+mn-ea"/>
                        <a:cs typeface="+mn-cs"/>
                      </a:endParaRPr>
                    </a:p>
                  </a:txBody>
                  <a:tcPr>
                    <a:noFill/>
                  </a:tcPr>
                </a:tc>
                <a:tc>
                  <a:txBody>
                    <a:bodyPr/>
                    <a:lstStyle/>
                    <a:p>
                      <a:endParaRPr lang="en-US" dirty="0"/>
                    </a:p>
                  </a:txBody>
                  <a:tcPr>
                    <a:noFill/>
                  </a:tcPr>
                </a:tc>
              </a:tr>
              <a:tr h="144324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Visit us at the Microsoft Booth #1109</a:t>
                      </a:r>
                    </a:p>
                    <a:p>
                      <a:pPr marL="457200" marR="0" indent="-4572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baseline="0" dirty="0" smtClean="0">
                          <a:solidFill>
                            <a:schemeClr val="dk1"/>
                          </a:solidFill>
                          <a:latin typeface="+mn-lt"/>
                          <a:ea typeface="+mn-ea"/>
                          <a:cs typeface="+mn-cs"/>
                        </a:rPr>
                        <a:t>HDInsight on Linux Theatre Sessions Thursday 12:15pm, 5:00pm</a:t>
                      </a:r>
                    </a:p>
                    <a:p>
                      <a:pPr marL="457200" marR="0" indent="-4572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baseline="0" dirty="0" smtClean="0">
                          <a:solidFill>
                            <a:schemeClr val="dk1"/>
                          </a:solidFill>
                          <a:latin typeface="+mn-lt"/>
                          <a:ea typeface="+mn-ea"/>
                          <a:cs typeface="+mn-cs"/>
                        </a:rPr>
                        <a:t>Storm Theatre Sessions Thursday 3:00pm, Friday 3:30pm</a:t>
                      </a:r>
                    </a:p>
                    <a:p>
                      <a:pPr marL="457200" marR="0" indent="-4572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baseline="0" dirty="0" smtClean="0">
                          <a:solidFill>
                            <a:schemeClr val="dk1"/>
                          </a:solidFill>
                          <a:latin typeface="+mn-lt"/>
                          <a:ea typeface="+mn-ea"/>
                          <a:cs typeface="+mn-cs"/>
                        </a:rPr>
                        <a:t>Machine Learning Thursday 12:45 pm, 6:00 pm, Friday 3:00pm</a:t>
                      </a:r>
                    </a:p>
                    <a:p>
                      <a:endParaRPr lang="en-US" sz="2800" kern="1200" dirty="0">
                        <a:solidFill>
                          <a:schemeClr val="dk1"/>
                        </a:solidFill>
                        <a:latin typeface="+mn-lt"/>
                        <a:ea typeface="+mn-ea"/>
                        <a:cs typeface="+mn-cs"/>
                      </a:endParaRPr>
                    </a:p>
                  </a:txBody>
                  <a:tcPr>
                    <a:noFill/>
                  </a:tcPr>
                </a:tc>
                <a:tc>
                  <a:txBody>
                    <a:bodyPr/>
                    <a:lstStyle/>
                    <a:p>
                      <a:endParaRPr lang="en-US" dirty="0"/>
                    </a:p>
                  </a:txBody>
                  <a:tcPr>
                    <a:noFill/>
                  </a:tcPr>
                </a:tc>
              </a:tr>
              <a:tr h="144324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Go</a:t>
                      </a:r>
                      <a:r>
                        <a:rPr lang="en-US" sz="2800" kern="1200" baseline="0" dirty="0" smtClean="0">
                          <a:solidFill>
                            <a:schemeClr val="dk1"/>
                          </a:solidFill>
                          <a:latin typeface="+mn-lt"/>
                          <a:ea typeface="+mn-ea"/>
                          <a:cs typeface="+mn-cs"/>
                        </a:rPr>
                        <a:t> to our other sessions:</a:t>
                      </a:r>
                    </a:p>
                    <a:p>
                      <a:pPr marL="457200" marR="0" indent="-4572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baseline="0" dirty="0" smtClean="0">
                          <a:solidFill>
                            <a:schemeClr val="dk1"/>
                          </a:solidFill>
                          <a:latin typeface="+mn-lt"/>
                          <a:ea typeface="+mn-ea"/>
                          <a:cs typeface="+mn-cs"/>
                        </a:rPr>
                        <a:t>Connected Cows Keynote with Joseph </a:t>
                      </a:r>
                      <a:r>
                        <a:rPr lang="en-US" sz="1500" kern="1200" baseline="0" dirty="0" err="1" smtClean="0">
                          <a:solidFill>
                            <a:schemeClr val="dk1"/>
                          </a:solidFill>
                          <a:latin typeface="+mn-lt"/>
                          <a:ea typeface="+mn-ea"/>
                          <a:cs typeface="+mn-cs"/>
                        </a:rPr>
                        <a:t>Sirosh</a:t>
                      </a:r>
                      <a:r>
                        <a:rPr lang="en-US" sz="1500" kern="1200" baseline="0" dirty="0" smtClean="0">
                          <a:solidFill>
                            <a:schemeClr val="dk1"/>
                          </a:solidFill>
                          <a:latin typeface="+mn-lt"/>
                          <a:ea typeface="+mn-ea"/>
                          <a:cs typeface="+mn-cs"/>
                        </a:rPr>
                        <a:t>, Grand Ballroom 220, Friday, 9:40am</a:t>
                      </a:r>
                    </a:p>
                    <a:p>
                      <a:pPr marL="457200" marR="0" indent="-45720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baseline="0" dirty="0" smtClean="0">
                          <a:solidFill>
                            <a:schemeClr val="dk1"/>
                          </a:solidFill>
                          <a:latin typeface="+mn-lt"/>
                          <a:ea typeface="+mn-ea"/>
                          <a:cs typeface="+mn-cs"/>
                        </a:rPr>
                        <a:t>Cloud Machine Learning with Joseph </a:t>
                      </a:r>
                      <a:r>
                        <a:rPr lang="en-US" sz="1500" kern="1200" baseline="0" dirty="0" err="1" smtClean="0">
                          <a:solidFill>
                            <a:schemeClr val="dk1"/>
                          </a:solidFill>
                          <a:latin typeface="+mn-lt"/>
                          <a:ea typeface="+mn-ea"/>
                          <a:cs typeface="+mn-cs"/>
                        </a:rPr>
                        <a:t>Sirosh</a:t>
                      </a:r>
                      <a:r>
                        <a:rPr lang="en-US" sz="1500" kern="1200" baseline="0" dirty="0" smtClean="0">
                          <a:solidFill>
                            <a:schemeClr val="dk1"/>
                          </a:solidFill>
                          <a:latin typeface="+mn-lt"/>
                          <a:ea typeface="+mn-ea"/>
                          <a:cs typeface="+mn-cs"/>
                        </a:rPr>
                        <a:t>, 210 D/H, Friday 10:40am</a:t>
                      </a:r>
                      <a:endParaRPr lang="en-US" sz="1500" kern="1200" dirty="0" smtClean="0">
                        <a:solidFill>
                          <a:schemeClr val="dk1"/>
                        </a:solidFill>
                        <a:latin typeface="+mn-lt"/>
                        <a:ea typeface="+mn-ea"/>
                        <a:cs typeface="+mn-cs"/>
                      </a:endParaRPr>
                    </a:p>
                    <a:p>
                      <a:endParaRPr lang="en-US" dirty="0"/>
                    </a:p>
                  </a:txBody>
                  <a:tcPr>
                    <a:noFill/>
                  </a:tcPr>
                </a:tc>
                <a:tc>
                  <a:txBody>
                    <a:bodyPr/>
                    <a:lstStyle/>
                    <a:p>
                      <a:endParaRPr lang="en-US" dirty="0"/>
                    </a:p>
                  </a:txBody>
                  <a:tcPr>
                    <a:noFill/>
                  </a:tcPr>
                </a:tc>
              </a:tr>
            </a:tbl>
          </a:graphicData>
        </a:graphic>
      </p:graphicFrame>
      <p:pic>
        <p:nvPicPr>
          <p:cNvPr id="6" name="Picture 5"/>
          <p:cNvPicPr>
            <a:picLocks noChangeAspect="1"/>
          </p:cNvPicPr>
          <p:nvPr/>
        </p:nvPicPr>
        <p:blipFill>
          <a:blip r:embed="rId3"/>
          <a:stretch>
            <a:fillRect/>
          </a:stretch>
        </p:blipFill>
        <p:spPr>
          <a:xfrm>
            <a:off x="10637837" y="3573462"/>
            <a:ext cx="1486773" cy="1565931"/>
          </a:xfrm>
          <a:prstGeom prst="rect">
            <a:avLst/>
          </a:prstGeom>
        </p:spPr>
      </p:pic>
      <p:pic>
        <p:nvPicPr>
          <p:cNvPr id="7"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7" y="3506260"/>
            <a:ext cx="1562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239916" y="5411260"/>
            <a:ext cx="1005142" cy="397032"/>
          </a:xfrm>
          <a:prstGeom prst="rect">
            <a:avLst/>
          </a:prstGeom>
          <a:solidFill>
            <a:srgbClr val="0072C6"/>
          </a:solidFill>
        </p:spPr>
        <p:txBody>
          <a:bodyPr wrap="square" lIns="91440" tIns="45720" rIns="91440" bIns="45720" rtlCol="0">
            <a:spAutoFit/>
          </a:bodyPr>
          <a:lstStyle/>
          <a:p>
            <a:pPr algn="ctr">
              <a:lnSpc>
                <a:spcPct val="90000"/>
              </a:lnSpc>
              <a:spcAft>
                <a:spcPts val="600"/>
              </a:spcAft>
            </a:pPr>
            <a:r>
              <a:rPr lang="en-US" sz="1100" b="1" dirty="0" smtClean="0">
                <a:solidFill>
                  <a:schemeClr val="bg1"/>
                </a:solidFill>
              </a:rPr>
              <a:t>Stress Relievers </a:t>
            </a:r>
          </a:p>
        </p:txBody>
      </p:sp>
      <p:sp>
        <p:nvSpPr>
          <p:cNvPr id="9" name="TextBox 8"/>
          <p:cNvSpPr txBox="1"/>
          <p:nvPr/>
        </p:nvSpPr>
        <p:spPr>
          <a:xfrm>
            <a:off x="10831382" y="5411260"/>
            <a:ext cx="1005142" cy="393192"/>
          </a:xfrm>
          <a:prstGeom prst="rect">
            <a:avLst/>
          </a:prstGeom>
          <a:solidFill>
            <a:srgbClr val="0072C6"/>
          </a:solidFill>
        </p:spPr>
        <p:txBody>
          <a:bodyPr wrap="square" lIns="91440" tIns="45720" rIns="91440" bIns="45720" rtlCol="0">
            <a:spAutoFit/>
          </a:bodyPr>
          <a:lstStyle/>
          <a:p>
            <a:pPr algn="ctr">
              <a:lnSpc>
                <a:spcPct val="90000"/>
              </a:lnSpc>
              <a:spcAft>
                <a:spcPts val="600"/>
              </a:spcAft>
            </a:pPr>
            <a:r>
              <a:rPr lang="en-US" sz="1100" b="1" dirty="0" smtClean="0">
                <a:solidFill>
                  <a:schemeClr val="bg1"/>
                </a:solidFill>
              </a:rPr>
              <a:t>T-shirts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6506" y="3506260"/>
            <a:ext cx="992246" cy="1898210"/>
          </a:xfrm>
          <a:prstGeom prst="rect">
            <a:avLst/>
          </a:prstGeom>
        </p:spPr>
      </p:pic>
      <p:sp>
        <p:nvSpPr>
          <p:cNvPr id="11" name="TextBox 10"/>
          <p:cNvSpPr txBox="1"/>
          <p:nvPr/>
        </p:nvSpPr>
        <p:spPr>
          <a:xfrm>
            <a:off x="7663133" y="5411260"/>
            <a:ext cx="1005142" cy="393192"/>
          </a:xfrm>
          <a:prstGeom prst="rect">
            <a:avLst/>
          </a:prstGeom>
          <a:solidFill>
            <a:srgbClr val="0072C6"/>
          </a:solidFill>
        </p:spPr>
        <p:txBody>
          <a:bodyPr wrap="square" lIns="91440" tIns="45720" rIns="91440" bIns="45720" rtlCol="0">
            <a:spAutoFit/>
          </a:bodyPr>
          <a:lstStyle/>
          <a:p>
            <a:pPr algn="ctr">
              <a:lnSpc>
                <a:spcPct val="90000"/>
              </a:lnSpc>
              <a:spcAft>
                <a:spcPts val="600"/>
              </a:spcAft>
            </a:pPr>
            <a:r>
              <a:rPr lang="en-US" sz="1100" b="1" dirty="0" smtClean="0">
                <a:solidFill>
                  <a:schemeClr val="bg1"/>
                </a:solidFill>
              </a:rPr>
              <a:t>Chargers</a:t>
            </a:r>
          </a:p>
        </p:txBody>
      </p:sp>
    </p:spTree>
    <p:extLst>
      <p:ext uri="{BB962C8B-B14F-4D97-AF65-F5344CB8AC3E}">
        <p14:creationId xmlns:p14="http://schemas.microsoft.com/office/powerpoint/2010/main" val="37482720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537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838248"/>
          </a:xfrm>
        </p:spPr>
        <p:txBody>
          <a:bodyPr/>
          <a:lstStyle/>
          <a:p>
            <a:pPr marL="0" indent="0">
              <a:buNone/>
            </a:pPr>
            <a:r>
              <a:rPr lang="en-US" sz="2800" dirty="0"/>
              <a:t>So you are ready to do a POC, </a:t>
            </a:r>
            <a:r>
              <a:rPr lang="en-US" sz="2800" dirty="0" err="1"/>
              <a:t>dev</a:t>
            </a:r>
            <a:r>
              <a:rPr lang="en-US" sz="2800" dirty="0"/>
              <a:t>/test or deploy a production implementation of Hadoop and want to leverage popular projects like Spark, Storm, or </a:t>
            </a:r>
            <a:r>
              <a:rPr lang="en-US" sz="2800" dirty="0" err="1"/>
              <a:t>HBase</a:t>
            </a:r>
            <a:r>
              <a:rPr lang="en-US" sz="2800" dirty="0"/>
              <a:t>.  However, you want to make sure it will scale to the demands of the business while not having a lot of time or hardware to make this case.  Come to this session to discover the benefits of deploying Hadoop in the cloud (no hardware to acquire, no hardware maintenance, unlimited elastic scale, and instant time to value). Even if you already deployed Hadoop </a:t>
            </a:r>
            <a:r>
              <a:rPr lang="en-US" sz="2800" dirty="0" err="1"/>
              <a:t>on-premise</a:t>
            </a:r>
            <a:r>
              <a:rPr lang="en-US" sz="2800" dirty="0"/>
              <a:t>, this session will provide best practices for mixing cloud and </a:t>
            </a:r>
            <a:r>
              <a:rPr lang="en-US" sz="2800" dirty="0" err="1"/>
              <a:t>on-premise</a:t>
            </a:r>
            <a:r>
              <a:rPr lang="en-US" sz="2800" dirty="0"/>
              <a:t> implementations together. By the end of this session, we will show you how easy it is to spin up a 32 node Storm cluster and give all attendees a free unlimited 30-day pass to deploy your own Hadoop cluster on Microsoft Azure.</a:t>
            </a:r>
          </a:p>
        </p:txBody>
      </p:sp>
      <p:sp>
        <p:nvSpPr>
          <p:cNvPr id="7" name="Text Placeholder 6"/>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37021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183312" y="1613088"/>
            <a:ext cx="12192000" cy="41647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b="1"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Why Cloud + Big Data?</a:t>
            </a:r>
            <a:endParaRPr lang="en-US" dirty="0"/>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r="25840"/>
          <a:stretch/>
        </p:blipFill>
        <p:spPr>
          <a:xfrm>
            <a:off x="-8183563" y="-3215421"/>
            <a:ext cx="5742809" cy="3657600"/>
          </a:xfrm>
          <a:prstGeom prst="rect">
            <a:avLst/>
          </a:prstGeom>
        </p:spPr>
      </p:pic>
      <p:sp>
        <p:nvSpPr>
          <p:cNvPr id="3" name="Rectangle 2"/>
          <p:cNvSpPr/>
          <p:nvPr/>
        </p:nvSpPr>
        <p:spPr bwMode="auto">
          <a:xfrm>
            <a:off x="-11162390" y="1135825"/>
            <a:ext cx="5742809" cy="3657600"/>
          </a:xfrm>
          <a:prstGeom prst="rect">
            <a:avLst/>
          </a:prstGeom>
          <a:solidFill>
            <a:schemeClr val="accent1">
              <a:alpha val="6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242100" y="1897062"/>
            <a:ext cx="5999538" cy="3461736"/>
            <a:chOff x="-6253771" y="3137995"/>
            <a:chExt cx="5999538" cy="3461736"/>
          </a:xfrm>
          <a:solidFill>
            <a:schemeClr val="bg1">
              <a:alpha val="20000"/>
            </a:schemeClr>
          </a:solidFill>
        </p:grpSpPr>
        <p:sp>
          <p:nvSpPr>
            <p:cNvPr id="30" name="icon  BINARY"/>
            <p:cNvSpPr>
              <a:spLocks noChangeAspect="1" noEditPoints="1"/>
            </p:cNvSpPr>
            <p:nvPr/>
          </p:nvSpPr>
          <p:spPr bwMode="auto">
            <a:xfrm>
              <a:off x="-5059363" y="4334813"/>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1" name="icon  BINARY"/>
            <p:cNvSpPr>
              <a:spLocks noChangeAspect="1" noEditPoints="1"/>
            </p:cNvSpPr>
            <p:nvPr/>
          </p:nvSpPr>
          <p:spPr bwMode="auto">
            <a:xfrm>
              <a:off x="-3891487" y="4334813"/>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2" name="icon  BINARY"/>
            <p:cNvSpPr>
              <a:spLocks noChangeAspect="1" noEditPoints="1"/>
            </p:cNvSpPr>
            <p:nvPr/>
          </p:nvSpPr>
          <p:spPr bwMode="auto">
            <a:xfrm>
              <a:off x="-2723611" y="4334813"/>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3" name="icon  BINARY"/>
            <p:cNvSpPr>
              <a:spLocks noChangeAspect="1" noEditPoints="1"/>
            </p:cNvSpPr>
            <p:nvPr/>
          </p:nvSpPr>
          <p:spPr bwMode="auto">
            <a:xfrm>
              <a:off x="-1555734" y="4334813"/>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5" name="icon  BINARY"/>
            <p:cNvSpPr>
              <a:spLocks noChangeAspect="1" noEditPoints="1"/>
            </p:cNvSpPr>
            <p:nvPr/>
          </p:nvSpPr>
          <p:spPr bwMode="auto">
            <a:xfrm>
              <a:off x="-5059363" y="3137995"/>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6" name="icon  BINARY"/>
            <p:cNvSpPr>
              <a:spLocks noChangeAspect="1" noEditPoints="1"/>
            </p:cNvSpPr>
            <p:nvPr/>
          </p:nvSpPr>
          <p:spPr bwMode="auto">
            <a:xfrm>
              <a:off x="-3891487" y="3137995"/>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7" name="icon  BINARY"/>
            <p:cNvSpPr>
              <a:spLocks noChangeAspect="1" noEditPoints="1"/>
            </p:cNvSpPr>
            <p:nvPr/>
          </p:nvSpPr>
          <p:spPr bwMode="auto">
            <a:xfrm>
              <a:off x="-2723611" y="3137995"/>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38" name="icon  BINARY"/>
            <p:cNvSpPr>
              <a:spLocks noChangeAspect="1" noEditPoints="1"/>
            </p:cNvSpPr>
            <p:nvPr/>
          </p:nvSpPr>
          <p:spPr bwMode="auto">
            <a:xfrm>
              <a:off x="-1555734" y="3137995"/>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46" name="icon  BINARY"/>
            <p:cNvSpPr>
              <a:spLocks noChangeAspect="1" noEditPoints="1"/>
            </p:cNvSpPr>
            <p:nvPr/>
          </p:nvSpPr>
          <p:spPr bwMode="auto">
            <a:xfrm>
              <a:off x="-5059363" y="5531631"/>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47" name="icon  BINARY"/>
            <p:cNvSpPr>
              <a:spLocks noChangeAspect="1" noEditPoints="1"/>
            </p:cNvSpPr>
            <p:nvPr/>
          </p:nvSpPr>
          <p:spPr bwMode="auto">
            <a:xfrm>
              <a:off x="-3891487" y="5531631"/>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48" name="icon  BINARY"/>
            <p:cNvSpPr>
              <a:spLocks noChangeAspect="1" noEditPoints="1"/>
            </p:cNvSpPr>
            <p:nvPr/>
          </p:nvSpPr>
          <p:spPr bwMode="auto">
            <a:xfrm>
              <a:off x="-2723611" y="5531631"/>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49" name="icon  BINARY"/>
            <p:cNvSpPr>
              <a:spLocks noChangeAspect="1" noEditPoints="1"/>
            </p:cNvSpPr>
            <p:nvPr/>
          </p:nvSpPr>
          <p:spPr bwMode="auto">
            <a:xfrm>
              <a:off x="-1555734" y="5531631"/>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55" name="icon  BINARY"/>
            <p:cNvSpPr>
              <a:spLocks noChangeAspect="1" noEditPoints="1"/>
            </p:cNvSpPr>
            <p:nvPr/>
          </p:nvSpPr>
          <p:spPr bwMode="auto">
            <a:xfrm>
              <a:off x="-6253771" y="4334813"/>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56" name="icon  BINARY"/>
            <p:cNvSpPr>
              <a:spLocks noChangeAspect="1" noEditPoints="1"/>
            </p:cNvSpPr>
            <p:nvPr/>
          </p:nvSpPr>
          <p:spPr bwMode="auto">
            <a:xfrm>
              <a:off x="-6253771" y="3137995"/>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sp>
          <p:nvSpPr>
            <p:cNvPr id="57" name="icon  BINARY"/>
            <p:cNvSpPr>
              <a:spLocks noChangeAspect="1" noEditPoints="1"/>
            </p:cNvSpPr>
            <p:nvPr/>
          </p:nvSpPr>
          <p:spPr bwMode="auto">
            <a:xfrm>
              <a:off x="-6253771" y="5531631"/>
              <a:ext cx="1301501" cy="106810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grpFill/>
            <a:ln>
              <a:noFill/>
            </a:ln>
            <a:extLst/>
          </p:spPr>
          <p:txBody>
            <a:bodyPr vert="horz" wrap="square" lIns="89642" tIns="44821" rIns="89642" bIns="44821" numCol="1" anchor="t" anchorCtr="0" compatLnSpc="1">
              <a:prstTxWarp prst="textNoShape">
                <a:avLst/>
              </a:prstTxWarp>
            </a:bodyPr>
            <a:lstStyle/>
            <a:p>
              <a:pPr defTabSz="914462"/>
              <a:endParaRPr lang="en-US" sz="1765">
                <a:solidFill>
                  <a:schemeClr val="accent2">
                    <a:alpha val="38000"/>
                  </a:schemeClr>
                </a:solidFill>
              </a:endParaRPr>
            </a:p>
          </p:txBody>
        </p:sp>
      </p:grpSp>
      <p:sp>
        <p:nvSpPr>
          <p:cNvPr id="65" name="Rectangle 64"/>
          <p:cNvSpPr/>
          <p:nvPr/>
        </p:nvSpPr>
        <p:spPr bwMode="auto">
          <a:xfrm>
            <a:off x="208849" y="1618503"/>
            <a:ext cx="217740" cy="41647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b="1"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2504410" y="2501857"/>
            <a:ext cx="1805950" cy="2367006"/>
            <a:chOff x="2504410" y="2501857"/>
            <a:chExt cx="1805950" cy="2367006"/>
          </a:xfrm>
        </p:grpSpPr>
        <p:sp>
          <p:nvSpPr>
            <p:cNvPr id="60" name="Rectangle 59"/>
            <p:cNvSpPr/>
            <p:nvPr/>
          </p:nvSpPr>
          <p:spPr bwMode="auto">
            <a:xfrm>
              <a:off x="2504410" y="2501857"/>
              <a:ext cx="1805950" cy="2367006"/>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7">
                <a:lnSpc>
                  <a:spcPct val="90000"/>
                </a:lnSpc>
                <a:spcAft>
                  <a:spcPts val="588"/>
                </a:spcAft>
              </a:pPr>
              <a:r>
                <a:rPr lang="en-US" sz="1600" dirty="0">
                  <a:solidFill>
                    <a:srgbClr val="FFFFFF"/>
                  </a:solidFill>
                  <a:latin typeface="Segoe UI Light"/>
                </a:rPr>
                <a:t>Massive Compute and Storage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819" y="2629718"/>
              <a:ext cx="1545133" cy="1092630"/>
            </a:xfrm>
            <a:prstGeom prst="rect">
              <a:avLst/>
            </a:prstGeom>
          </p:spPr>
        </p:pic>
      </p:grpSp>
      <p:grpSp>
        <p:nvGrpSpPr>
          <p:cNvPr id="17" name="Group 16"/>
          <p:cNvGrpSpPr/>
          <p:nvPr/>
        </p:nvGrpSpPr>
        <p:grpSpPr>
          <a:xfrm>
            <a:off x="4467978" y="2501857"/>
            <a:ext cx="1805950" cy="2367006"/>
            <a:chOff x="4467978" y="2501857"/>
            <a:chExt cx="1805950" cy="2367006"/>
          </a:xfrm>
        </p:grpSpPr>
        <p:sp>
          <p:nvSpPr>
            <p:cNvPr id="61" name="Rectangle 60"/>
            <p:cNvSpPr/>
            <p:nvPr/>
          </p:nvSpPr>
          <p:spPr bwMode="auto">
            <a:xfrm>
              <a:off x="4467978" y="2501857"/>
              <a:ext cx="1805950" cy="2367006"/>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82880" bIns="91440" numCol="1" spcCol="0" rtlCol="0" fromWordArt="0" anchor="b" anchorCtr="0" forceAA="0" compatLnSpc="1">
              <a:prstTxWarp prst="textNoShape">
                <a:avLst/>
              </a:prstTxWarp>
              <a:noAutofit/>
            </a:bodyPr>
            <a:lstStyle/>
            <a:p>
              <a:pPr defTabSz="914367">
                <a:lnSpc>
                  <a:spcPct val="90000"/>
                </a:lnSpc>
                <a:spcAft>
                  <a:spcPts val="588"/>
                </a:spcAft>
              </a:pPr>
              <a:r>
                <a:rPr lang="en-US" sz="1600" dirty="0">
                  <a:solidFill>
                    <a:srgbClr val="FFFFFF"/>
                  </a:solidFill>
                  <a:latin typeface="Segoe UI Light"/>
                </a:rPr>
                <a:t>Deployment expertise</a:t>
              </a:r>
            </a:p>
          </p:txBody>
        </p:sp>
        <p:sp>
          <p:nvSpPr>
            <p:cNvPr id="28" name="Rectangle 9"/>
            <p:cNvSpPr/>
            <p:nvPr/>
          </p:nvSpPr>
          <p:spPr>
            <a:xfrm>
              <a:off x="4889146" y="2815720"/>
              <a:ext cx="963615" cy="906628"/>
            </a:xfrm>
            <a:custGeom>
              <a:avLst/>
              <a:gdLst/>
              <a:ahLst/>
              <a:cxnLst/>
              <a:rect l="l" t="t" r="r" b="b"/>
              <a:pathLst>
                <a:path w="2085506" h="1941291">
                  <a:moveTo>
                    <a:pt x="923919" y="1068937"/>
                  </a:moveTo>
                  <a:lnTo>
                    <a:pt x="1006950" y="1168743"/>
                  </a:lnTo>
                  <a:lnTo>
                    <a:pt x="933447" y="1673774"/>
                  </a:lnTo>
                  <a:lnTo>
                    <a:pt x="1038222" y="1752355"/>
                  </a:lnTo>
                  <a:lnTo>
                    <a:pt x="1152522" y="1673774"/>
                  </a:lnTo>
                  <a:lnTo>
                    <a:pt x="1074714" y="1173917"/>
                  </a:lnTo>
                  <a:lnTo>
                    <a:pt x="1162049" y="1068937"/>
                  </a:lnTo>
                  <a:close/>
                  <a:moveTo>
                    <a:pt x="1672989" y="236416"/>
                  </a:moveTo>
                  <a:cubicBezTo>
                    <a:pt x="1729991" y="234645"/>
                    <a:pt x="1788645" y="250692"/>
                    <a:pt x="1820935" y="291456"/>
                  </a:cubicBezTo>
                  <a:cubicBezTo>
                    <a:pt x="1886549" y="374289"/>
                    <a:pt x="1896329" y="546953"/>
                    <a:pt x="1819411" y="663253"/>
                  </a:cubicBezTo>
                  <a:cubicBezTo>
                    <a:pt x="1802047" y="692856"/>
                    <a:pt x="1782198" y="710032"/>
                    <a:pt x="1781802" y="750317"/>
                  </a:cubicBezTo>
                  <a:cubicBezTo>
                    <a:pt x="1785433" y="786439"/>
                    <a:pt x="1812136" y="815345"/>
                    <a:pt x="1847223" y="822228"/>
                  </a:cubicBezTo>
                  <a:cubicBezTo>
                    <a:pt x="1981951" y="878546"/>
                    <a:pt x="2037815" y="946352"/>
                    <a:pt x="2062824" y="1028986"/>
                  </a:cubicBezTo>
                  <a:cubicBezTo>
                    <a:pt x="2079909" y="1069029"/>
                    <a:pt x="2088127" y="1116405"/>
                    <a:pt x="2084766" y="1171632"/>
                  </a:cubicBezTo>
                  <a:cubicBezTo>
                    <a:pt x="2080443" y="1194789"/>
                    <a:pt x="2076121" y="1200143"/>
                    <a:pt x="2034827" y="1232884"/>
                  </a:cubicBezTo>
                  <a:cubicBezTo>
                    <a:pt x="1938610" y="1303678"/>
                    <a:pt x="1839233" y="1339358"/>
                    <a:pt x="1743002" y="1348298"/>
                  </a:cubicBezTo>
                  <a:cubicBezTo>
                    <a:pt x="1670263" y="1154566"/>
                    <a:pt x="1523265" y="1036464"/>
                    <a:pt x="1311275" y="982248"/>
                  </a:cubicBezTo>
                  <a:cubicBezTo>
                    <a:pt x="1340966" y="918566"/>
                    <a:pt x="1388865" y="868163"/>
                    <a:pt x="1498755" y="822228"/>
                  </a:cubicBezTo>
                  <a:cubicBezTo>
                    <a:pt x="1533841" y="815345"/>
                    <a:pt x="1560544" y="786439"/>
                    <a:pt x="1564175" y="750317"/>
                  </a:cubicBezTo>
                  <a:cubicBezTo>
                    <a:pt x="1563780" y="710032"/>
                    <a:pt x="1543931" y="692856"/>
                    <a:pt x="1526567" y="663253"/>
                  </a:cubicBezTo>
                  <a:cubicBezTo>
                    <a:pt x="1449649" y="546953"/>
                    <a:pt x="1459429" y="374289"/>
                    <a:pt x="1525042" y="291456"/>
                  </a:cubicBezTo>
                  <a:cubicBezTo>
                    <a:pt x="1557332" y="250692"/>
                    <a:pt x="1615986" y="234645"/>
                    <a:pt x="1672989" y="236416"/>
                  </a:cubicBezTo>
                  <a:close/>
                  <a:moveTo>
                    <a:pt x="412517" y="236416"/>
                  </a:moveTo>
                  <a:cubicBezTo>
                    <a:pt x="469520" y="234645"/>
                    <a:pt x="528174" y="250692"/>
                    <a:pt x="560464" y="291456"/>
                  </a:cubicBezTo>
                  <a:cubicBezTo>
                    <a:pt x="626077" y="374289"/>
                    <a:pt x="635857" y="546953"/>
                    <a:pt x="558939" y="663253"/>
                  </a:cubicBezTo>
                  <a:cubicBezTo>
                    <a:pt x="541575" y="692856"/>
                    <a:pt x="521726" y="710032"/>
                    <a:pt x="521331" y="750317"/>
                  </a:cubicBezTo>
                  <a:cubicBezTo>
                    <a:pt x="524962" y="786439"/>
                    <a:pt x="551665" y="815345"/>
                    <a:pt x="586751" y="822228"/>
                  </a:cubicBezTo>
                  <a:cubicBezTo>
                    <a:pt x="696641" y="868163"/>
                    <a:pt x="744540" y="918566"/>
                    <a:pt x="774231" y="982248"/>
                  </a:cubicBezTo>
                  <a:cubicBezTo>
                    <a:pt x="562241" y="1036464"/>
                    <a:pt x="415243" y="1154566"/>
                    <a:pt x="342504" y="1348298"/>
                  </a:cubicBezTo>
                  <a:cubicBezTo>
                    <a:pt x="246273" y="1339358"/>
                    <a:pt x="146896" y="1303678"/>
                    <a:pt x="50679" y="1232884"/>
                  </a:cubicBezTo>
                  <a:cubicBezTo>
                    <a:pt x="9385" y="1200143"/>
                    <a:pt x="5063" y="1194789"/>
                    <a:pt x="740" y="1171632"/>
                  </a:cubicBezTo>
                  <a:cubicBezTo>
                    <a:pt x="-2621" y="1116405"/>
                    <a:pt x="5597" y="1069029"/>
                    <a:pt x="22682" y="1028986"/>
                  </a:cubicBezTo>
                  <a:cubicBezTo>
                    <a:pt x="47691" y="946352"/>
                    <a:pt x="103555" y="878546"/>
                    <a:pt x="238283" y="822228"/>
                  </a:cubicBezTo>
                  <a:cubicBezTo>
                    <a:pt x="273370" y="815345"/>
                    <a:pt x="300073" y="786439"/>
                    <a:pt x="303704" y="750317"/>
                  </a:cubicBezTo>
                  <a:cubicBezTo>
                    <a:pt x="303308" y="710032"/>
                    <a:pt x="283459" y="692856"/>
                    <a:pt x="266095" y="663253"/>
                  </a:cubicBezTo>
                  <a:cubicBezTo>
                    <a:pt x="189177" y="546953"/>
                    <a:pt x="198957" y="374289"/>
                    <a:pt x="264571" y="291456"/>
                  </a:cubicBezTo>
                  <a:cubicBezTo>
                    <a:pt x="296861" y="250692"/>
                    <a:pt x="355515" y="234645"/>
                    <a:pt x="412517" y="236416"/>
                  </a:cubicBezTo>
                  <a:close/>
                  <a:moveTo>
                    <a:pt x="1042984" y="229"/>
                  </a:moveTo>
                  <a:cubicBezTo>
                    <a:pt x="1142114" y="-2850"/>
                    <a:pt x="1244116" y="25056"/>
                    <a:pt x="1300270" y="95947"/>
                  </a:cubicBezTo>
                  <a:cubicBezTo>
                    <a:pt x="1414375" y="239997"/>
                    <a:pt x="1431383" y="540267"/>
                    <a:pt x="1297619" y="742517"/>
                  </a:cubicBezTo>
                  <a:cubicBezTo>
                    <a:pt x="1267422" y="793999"/>
                    <a:pt x="1232903" y="823869"/>
                    <a:pt x="1232216" y="893926"/>
                  </a:cubicBezTo>
                  <a:cubicBezTo>
                    <a:pt x="1238530" y="956743"/>
                    <a:pt x="1284968" y="1007012"/>
                    <a:pt x="1345985" y="1018982"/>
                  </a:cubicBezTo>
                  <a:cubicBezTo>
                    <a:pt x="1580284" y="1116921"/>
                    <a:pt x="1677433" y="1234839"/>
                    <a:pt x="1720926" y="1378544"/>
                  </a:cubicBezTo>
                  <a:cubicBezTo>
                    <a:pt x="1750637" y="1448180"/>
                    <a:pt x="1764928" y="1530569"/>
                    <a:pt x="1759083" y="1626611"/>
                  </a:cubicBezTo>
                  <a:cubicBezTo>
                    <a:pt x="1751566" y="1666881"/>
                    <a:pt x="1744049" y="1676193"/>
                    <a:pt x="1672238" y="1733131"/>
                  </a:cubicBezTo>
                  <a:cubicBezTo>
                    <a:pt x="1463807" y="1886488"/>
                    <a:pt x="1246847" y="1945096"/>
                    <a:pt x="1042984" y="1941101"/>
                  </a:cubicBezTo>
                  <a:cubicBezTo>
                    <a:pt x="839121" y="1945096"/>
                    <a:pt x="622161" y="1886488"/>
                    <a:pt x="413730" y="1733131"/>
                  </a:cubicBezTo>
                  <a:cubicBezTo>
                    <a:pt x="341919" y="1676193"/>
                    <a:pt x="334402" y="1666881"/>
                    <a:pt x="326885" y="1626611"/>
                  </a:cubicBezTo>
                  <a:cubicBezTo>
                    <a:pt x="321040" y="1530569"/>
                    <a:pt x="335331" y="1448180"/>
                    <a:pt x="365042" y="1378544"/>
                  </a:cubicBezTo>
                  <a:cubicBezTo>
                    <a:pt x="408535" y="1234839"/>
                    <a:pt x="505684" y="1116921"/>
                    <a:pt x="739983" y="1018982"/>
                  </a:cubicBezTo>
                  <a:cubicBezTo>
                    <a:pt x="801000" y="1007012"/>
                    <a:pt x="847438" y="956743"/>
                    <a:pt x="853752" y="893926"/>
                  </a:cubicBezTo>
                  <a:cubicBezTo>
                    <a:pt x="853065" y="823869"/>
                    <a:pt x="818546" y="793999"/>
                    <a:pt x="788349" y="742517"/>
                  </a:cubicBezTo>
                  <a:cubicBezTo>
                    <a:pt x="654585" y="540267"/>
                    <a:pt x="671593" y="239997"/>
                    <a:pt x="785698" y="95947"/>
                  </a:cubicBezTo>
                  <a:cubicBezTo>
                    <a:pt x="841852" y="25056"/>
                    <a:pt x="943854" y="-2850"/>
                    <a:pt x="1042984" y="229"/>
                  </a:cubicBezTo>
                  <a:close/>
                </a:path>
              </a:pathLst>
            </a:custGeom>
            <a:solidFill>
              <a:schemeClr val="bg2"/>
            </a:solidFill>
            <a:ln w="10795" cap="flat" cmpd="sng" algn="ctr">
              <a:noFill/>
              <a:prstDash val="solid"/>
            </a:ln>
            <a:effectLst/>
          </p:spPr>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32404">
                <a:defRPr/>
              </a:pPr>
              <a:endParaRPr lang="en-US" sz="1200" kern="0" dirty="0" err="1" smtClean="0">
                <a:solidFill>
                  <a:srgbClr val="FFFFFF"/>
                </a:solidFill>
              </a:endParaRPr>
            </a:p>
          </p:txBody>
        </p:sp>
      </p:grpSp>
      <p:grpSp>
        <p:nvGrpSpPr>
          <p:cNvPr id="10" name="Group 9"/>
          <p:cNvGrpSpPr/>
          <p:nvPr/>
        </p:nvGrpSpPr>
        <p:grpSpPr>
          <a:xfrm>
            <a:off x="540843" y="2501857"/>
            <a:ext cx="1805950" cy="2367006"/>
            <a:chOff x="540843" y="2501857"/>
            <a:chExt cx="1805950" cy="2367006"/>
          </a:xfrm>
        </p:grpSpPr>
        <p:sp>
          <p:nvSpPr>
            <p:cNvPr id="13" name="Rectangle 12"/>
            <p:cNvSpPr/>
            <p:nvPr/>
          </p:nvSpPr>
          <p:spPr bwMode="auto">
            <a:xfrm>
              <a:off x="540843" y="2501857"/>
              <a:ext cx="1805950" cy="2367006"/>
            </a:xfrm>
            <a:prstGeom prst="rect">
              <a:avLst/>
            </a:prstGeom>
            <a:solidFill>
              <a:schemeClr val="accent6">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defTabSz="914367">
                <a:lnSpc>
                  <a:spcPct val="90000"/>
                </a:lnSpc>
                <a:spcBef>
                  <a:spcPts val="600"/>
                </a:spcBef>
              </a:pPr>
              <a:r>
                <a:rPr lang="en-US" sz="1600" dirty="0">
                  <a:solidFill>
                    <a:srgbClr val="FFFFFF"/>
                  </a:solidFill>
                  <a:latin typeface="Segoe UI Light"/>
                </a:rPr>
                <a:t>Data of </a:t>
              </a:r>
              <a:r>
                <a:rPr lang="en-US" sz="1600" dirty="0" smtClean="0">
                  <a:solidFill>
                    <a:srgbClr val="FFFFFF"/>
                  </a:solidFill>
                  <a:latin typeface="Segoe UI Light"/>
                </a:rPr>
                <a:t>all Volume</a:t>
              </a:r>
            </a:p>
            <a:p>
              <a:pPr defTabSz="914367">
                <a:lnSpc>
                  <a:spcPct val="90000"/>
                </a:lnSpc>
                <a:spcBef>
                  <a:spcPts val="600"/>
                </a:spcBef>
              </a:pPr>
              <a:r>
                <a:rPr lang="en-US" sz="1600" dirty="0" smtClean="0">
                  <a:solidFill>
                    <a:srgbClr val="FFFFFF"/>
                  </a:solidFill>
                  <a:latin typeface="Segoe UI Light"/>
                </a:rPr>
                <a:t>Variety</a:t>
              </a:r>
              <a:r>
                <a:rPr lang="en-US" sz="1600" dirty="0">
                  <a:solidFill>
                    <a:srgbClr val="FFFFFF"/>
                  </a:solidFill>
                  <a:latin typeface="Segoe UI Light"/>
                </a:rPr>
                <a:t>, </a:t>
              </a:r>
              <a:r>
                <a:rPr lang="en-US" sz="1600" dirty="0" smtClean="0">
                  <a:solidFill>
                    <a:srgbClr val="FFFFFF"/>
                  </a:solidFill>
                  <a:latin typeface="Segoe UI Light"/>
                </a:rPr>
                <a:t>Velocity</a:t>
              </a: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146" y="2748381"/>
              <a:ext cx="1299344" cy="1092630"/>
            </a:xfrm>
            <a:prstGeom prst="rect">
              <a:avLst/>
            </a:prstGeom>
          </p:spPr>
        </p:pic>
      </p:grpSp>
      <p:sp>
        <p:nvSpPr>
          <p:cNvPr id="99" name="Freeform 5"/>
          <p:cNvSpPr>
            <a:spLocks/>
          </p:cNvSpPr>
          <p:nvPr/>
        </p:nvSpPr>
        <p:spPr bwMode="auto">
          <a:xfrm>
            <a:off x="6070746" y="1443197"/>
            <a:ext cx="6531728" cy="4443131"/>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solidFill>
          <a:ln>
            <a:noFill/>
          </a:ln>
        </p:spPr>
        <p:txBody>
          <a:bodyPr vert="horz" wrap="square" lIns="89638" tIns="44818" rIns="89638" bIns="44818" numCol="1" anchor="t" anchorCtr="0" compatLnSpc="1">
            <a:prstTxWarp prst="textNoShape">
              <a:avLst/>
            </a:prstTxWarp>
          </a:bodyPr>
          <a:lstStyle/>
          <a:p>
            <a:pPr algn="ctr" defTabSz="914281"/>
            <a:endParaRPr lang="en-US" sz="1176" dirty="0">
              <a:solidFill>
                <a:srgbClr val="000000"/>
              </a:solidFill>
            </a:endParaRPr>
          </a:p>
        </p:txBody>
      </p:sp>
      <p:grpSp>
        <p:nvGrpSpPr>
          <p:cNvPr id="105" name="Group 104"/>
          <p:cNvGrpSpPr/>
          <p:nvPr/>
        </p:nvGrpSpPr>
        <p:grpSpPr>
          <a:xfrm>
            <a:off x="7340150" y="2578207"/>
            <a:ext cx="1010254" cy="835869"/>
            <a:chOff x="1842299" y="2075259"/>
            <a:chExt cx="1417511" cy="1286060"/>
          </a:xfrm>
        </p:grpSpPr>
        <p:sp>
          <p:nvSpPr>
            <p:cNvPr id="111" name="TextBox 110"/>
            <p:cNvSpPr txBox="1"/>
            <p:nvPr/>
          </p:nvSpPr>
          <p:spPr>
            <a:xfrm>
              <a:off x="2155193" y="3020369"/>
              <a:ext cx="791724" cy="340950"/>
            </a:xfrm>
            <a:prstGeom prst="rect">
              <a:avLst/>
            </a:prstGeom>
            <a:noFill/>
          </p:spPr>
          <p:txBody>
            <a:bodyPr wrap="none" lIns="0" tIns="0" rIns="0" bIns="0" rtlCol="0">
              <a:spAutoFit/>
            </a:bodyPr>
            <a:lstStyle/>
            <a:p>
              <a:pPr algn="ctr" defTabSz="914367">
                <a:lnSpc>
                  <a:spcPct val="90000"/>
                </a:lnSpc>
                <a:spcAft>
                  <a:spcPts val="588"/>
                </a:spcAft>
              </a:pPr>
              <a:r>
                <a:rPr lang="en-US" sz="1600" dirty="0">
                  <a:solidFill>
                    <a:schemeClr val="accent1"/>
                  </a:solidFill>
                </a:rPr>
                <a:t>Speed</a:t>
              </a:r>
            </a:p>
          </p:txBody>
        </p:sp>
        <p:pic>
          <p:nvPicPr>
            <p:cNvPr id="113" name="Picture 1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842299" y="2075259"/>
              <a:ext cx="1417511" cy="968549"/>
            </a:xfrm>
            <a:prstGeom prst="rect">
              <a:avLst/>
            </a:prstGeom>
          </p:spPr>
        </p:pic>
      </p:grpSp>
      <p:grpSp>
        <p:nvGrpSpPr>
          <p:cNvPr id="120" name="Group 119"/>
          <p:cNvGrpSpPr/>
          <p:nvPr/>
        </p:nvGrpSpPr>
        <p:grpSpPr>
          <a:xfrm>
            <a:off x="8756273" y="2579685"/>
            <a:ext cx="1011761" cy="840965"/>
            <a:chOff x="5364120" y="2021427"/>
            <a:chExt cx="1544263" cy="1511637"/>
          </a:xfrm>
        </p:grpSpPr>
        <p:pic>
          <p:nvPicPr>
            <p:cNvPr id="134" name="Picture 13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364120" y="2021427"/>
              <a:ext cx="1544263" cy="1015882"/>
            </a:xfrm>
            <a:prstGeom prst="rect">
              <a:avLst/>
            </a:prstGeom>
          </p:spPr>
        </p:pic>
        <p:sp>
          <p:nvSpPr>
            <p:cNvPr id="142" name="TextBox 141"/>
            <p:cNvSpPr txBox="1"/>
            <p:nvPr/>
          </p:nvSpPr>
          <p:spPr>
            <a:xfrm>
              <a:off x="5781481" y="3134739"/>
              <a:ext cx="709538" cy="398325"/>
            </a:xfrm>
            <a:prstGeom prst="rect">
              <a:avLst/>
            </a:prstGeom>
            <a:noFill/>
          </p:spPr>
          <p:txBody>
            <a:bodyPr wrap="none" lIns="0" tIns="0" rIns="0" bIns="0" rtlCol="0">
              <a:spAutoFit/>
            </a:bodyPr>
            <a:lstStyle/>
            <a:p>
              <a:pPr algn="ctr" defTabSz="914367">
                <a:lnSpc>
                  <a:spcPct val="90000"/>
                </a:lnSpc>
                <a:spcAft>
                  <a:spcPts val="588"/>
                </a:spcAft>
              </a:pPr>
              <a:r>
                <a:rPr lang="en-US" sz="1600" dirty="0">
                  <a:solidFill>
                    <a:schemeClr val="accent1"/>
                  </a:solidFill>
                </a:rPr>
                <a:t>Scale</a:t>
              </a:r>
            </a:p>
          </p:txBody>
        </p:sp>
      </p:grpSp>
      <p:grpSp>
        <p:nvGrpSpPr>
          <p:cNvPr id="143" name="Group 142"/>
          <p:cNvGrpSpPr/>
          <p:nvPr/>
        </p:nvGrpSpPr>
        <p:grpSpPr>
          <a:xfrm>
            <a:off x="10275048" y="2576279"/>
            <a:ext cx="961803" cy="860102"/>
            <a:chOff x="8488168" y="1991930"/>
            <a:chExt cx="2134350" cy="1468988"/>
          </a:xfrm>
        </p:grpSpPr>
        <p:pic>
          <p:nvPicPr>
            <p:cNvPr id="186" name="Picture 185"/>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796848" y="1991930"/>
              <a:ext cx="1516985" cy="1023879"/>
            </a:xfrm>
            <a:prstGeom prst="rect">
              <a:avLst/>
            </a:prstGeom>
          </p:spPr>
        </p:pic>
        <p:sp>
          <p:nvSpPr>
            <p:cNvPr id="187" name="TextBox 186"/>
            <p:cNvSpPr txBox="1"/>
            <p:nvPr/>
          </p:nvSpPr>
          <p:spPr>
            <a:xfrm>
              <a:off x="8488168" y="3082444"/>
              <a:ext cx="2134350" cy="378474"/>
            </a:xfrm>
            <a:prstGeom prst="rect">
              <a:avLst/>
            </a:prstGeom>
            <a:noFill/>
          </p:spPr>
          <p:txBody>
            <a:bodyPr wrap="none" lIns="0" tIns="0" rIns="0" bIns="0" rtlCol="0">
              <a:spAutoFit/>
            </a:bodyPr>
            <a:lstStyle/>
            <a:p>
              <a:pPr algn="ctr" defTabSz="914367">
                <a:lnSpc>
                  <a:spcPct val="90000"/>
                </a:lnSpc>
                <a:spcAft>
                  <a:spcPts val="588"/>
                </a:spcAft>
              </a:pPr>
              <a:r>
                <a:rPr lang="en-US" sz="1600" dirty="0">
                  <a:solidFill>
                    <a:schemeClr val="accent1"/>
                  </a:solidFill>
                </a:rPr>
                <a:t>Economics</a:t>
              </a:r>
            </a:p>
          </p:txBody>
        </p:sp>
      </p:grpSp>
      <p:grpSp>
        <p:nvGrpSpPr>
          <p:cNvPr id="15" name="Group 14"/>
          <p:cNvGrpSpPr/>
          <p:nvPr/>
        </p:nvGrpSpPr>
        <p:grpSpPr>
          <a:xfrm>
            <a:off x="8336320" y="3664763"/>
            <a:ext cx="1335716" cy="1570562"/>
            <a:chOff x="8610094" y="3545777"/>
            <a:chExt cx="1335716" cy="1570562"/>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0094" y="3545777"/>
              <a:ext cx="1335716" cy="1019362"/>
            </a:xfrm>
            <a:prstGeom prst="rect">
              <a:avLst/>
            </a:prstGeom>
          </p:spPr>
        </p:pic>
        <p:sp>
          <p:nvSpPr>
            <p:cNvPr id="192" name="TextBox 191"/>
            <p:cNvSpPr txBox="1"/>
            <p:nvPr/>
          </p:nvSpPr>
          <p:spPr>
            <a:xfrm>
              <a:off x="8690725" y="4596197"/>
              <a:ext cx="1040349" cy="520142"/>
            </a:xfrm>
            <a:prstGeom prst="rect">
              <a:avLst/>
            </a:prstGeom>
            <a:noFill/>
          </p:spPr>
          <p:txBody>
            <a:bodyPr wrap="none" lIns="0" tIns="0" rIns="0" bIns="0" rtlCol="0">
              <a:spAutoFit/>
            </a:bodyPr>
            <a:lstStyle/>
            <a:p>
              <a:pPr algn="ctr" defTabSz="914367">
                <a:lnSpc>
                  <a:spcPct val="90000"/>
                </a:lnSpc>
                <a:spcAft>
                  <a:spcPts val="588"/>
                </a:spcAft>
              </a:pPr>
              <a:r>
                <a:rPr lang="en-US" sz="1600" dirty="0" smtClean="0">
                  <a:solidFill>
                    <a:schemeClr val="accent1"/>
                  </a:solidFill>
                </a:rPr>
                <a:t>Always Up, </a:t>
              </a:r>
            </a:p>
            <a:p>
              <a:pPr algn="ctr" defTabSz="914367">
                <a:lnSpc>
                  <a:spcPct val="90000"/>
                </a:lnSpc>
                <a:spcAft>
                  <a:spcPts val="588"/>
                </a:spcAft>
              </a:pPr>
              <a:r>
                <a:rPr lang="en-US" sz="1600" dirty="0" smtClean="0">
                  <a:solidFill>
                    <a:schemeClr val="accent1"/>
                  </a:solidFill>
                </a:rPr>
                <a:t>Always On</a:t>
              </a:r>
              <a:endParaRPr lang="en-US" sz="1600" dirty="0">
                <a:solidFill>
                  <a:schemeClr val="accent1"/>
                </a:solidFill>
              </a:endParaRPr>
            </a:p>
          </p:txBody>
        </p:sp>
      </p:grpSp>
      <p:grpSp>
        <p:nvGrpSpPr>
          <p:cNvPr id="16" name="Group 15"/>
          <p:cNvGrpSpPr/>
          <p:nvPr/>
        </p:nvGrpSpPr>
        <p:grpSpPr>
          <a:xfrm>
            <a:off x="10037782" y="3902359"/>
            <a:ext cx="1915928" cy="1231816"/>
            <a:chOff x="10162426" y="3683658"/>
            <a:chExt cx="1915928" cy="1231816"/>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0898" y="3683658"/>
              <a:ext cx="1877456" cy="901179"/>
            </a:xfrm>
            <a:prstGeom prst="rect">
              <a:avLst/>
            </a:prstGeom>
          </p:spPr>
        </p:pic>
        <p:sp>
          <p:nvSpPr>
            <p:cNvPr id="193" name="TextBox 192"/>
            <p:cNvSpPr txBox="1"/>
            <p:nvPr/>
          </p:nvSpPr>
          <p:spPr>
            <a:xfrm>
              <a:off x="10162426" y="4693875"/>
              <a:ext cx="1593386" cy="221599"/>
            </a:xfrm>
            <a:prstGeom prst="rect">
              <a:avLst/>
            </a:prstGeom>
            <a:noFill/>
          </p:spPr>
          <p:txBody>
            <a:bodyPr wrap="none" lIns="0" tIns="0" rIns="0" bIns="0" rtlCol="0">
              <a:spAutoFit/>
            </a:bodyPr>
            <a:lstStyle/>
            <a:p>
              <a:pPr algn="ctr" defTabSz="914367">
                <a:lnSpc>
                  <a:spcPct val="90000"/>
                </a:lnSpc>
                <a:spcAft>
                  <a:spcPts val="588"/>
                </a:spcAft>
              </a:pPr>
              <a:r>
                <a:rPr lang="en-US" sz="1600" dirty="0" smtClean="0">
                  <a:solidFill>
                    <a:schemeClr val="accent1"/>
                  </a:solidFill>
                </a:rPr>
                <a:t>Open and flexible</a:t>
              </a:r>
              <a:endParaRPr lang="en-US" sz="1600" dirty="0">
                <a:solidFill>
                  <a:schemeClr val="accent1"/>
                </a:solidFill>
              </a:endParaRPr>
            </a:p>
          </p:txBody>
        </p:sp>
      </p:grpSp>
      <p:grpSp>
        <p:nvGrpSpPr>
          <p:cNvPr id="14" name="Group 13"/>
          <p:cNvGrpSpPr/>
          <p:nvPr/>
        </p:nvGrpSpPr>
        <p:grpSpPr>
          <a:xfrm>
            <a:off x="6498396" y="3914416"/>
            <a:ext cx="1371132" cy="1040495"/>
            <a:chOff x="6946352" y="3839032"/>
            <a:chExt cx="1371132" cy="1040495"/>
          </a:xfrm>
        </p:grpSpPr>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46352" y="3839032"/>
              <a:ext cx="1371132" cy="791038"/>
            </a:xfrm>
            <a:prstGeom prst="rect">
              <a:avLst/>
            </a:prstGeom>
          </p:spPr>
        </p:pic>
        <p:sp>
          <p:nvSpPr>
            <p:cNvPr id="194" name="TextBox 193"/>
            <p:cNvSpPr txBox="1"/>
            <p:nvPr/>
          </p:nvSpPr>
          <p:spPr>
            <a:xfrm>
              <a:off x="7018999" y="4657928"/>
              <a:ext cx="1211358" cy="221599"/>
            </a:xfrm>
            <a:prstGeom prst="rect">
              <a:avLst/>
            </a:prstGeom>
            <a:noFill/>
          </p:spPr>
          <p:txBody>
            <a:bodyPr wrap="none" lIns="0" tIns="0" rIns="0" bIns="0" rtlCol="0">
              <a:spAutoFit/>
            </a:bodyPr>
            <a:lstStyle/>
            <a:p>
              <a:pPr algn="ctr" defTabSz="914367">
                <a:lnSpc>
                  <a:spcPct val="90000"/>
                </a:lnSpc>
                <a:spcAft>
                  <a:spcPts val="588"/>
                </a:spcAft>
              </a:pPr>
              <a:r>
                <a:rPr lang="en-US" sz="1600" dirty="0" smtClean="0">
                  <a:solidFill>
                    <a:schemeClr val="accent1"/>
                  </a:solidFill>
                </a:rPr>
                <a:t>Time to value</a:t>
              </a:r>
              <a:endParaRPr lang="en-US" sz="1600" dirty="0">
                <a:solidFill>
                  <a:schemeClr val="accent1"/>
                </a:solidFill>
              </a:endParaRPr>
            </a:p>
          </p:txBody>
        </p:sp>
      </p:grpSp>
    </p:spTree>
    <p:extLst>
      <p:ext uri="{BB962C8B-B14F-4D97-AF65-F5344CB8AC3E}">
        <p14:creationId xmlns:p14="http://schemas.microsoft.com/office/powerpoint/2010/main" val="2303502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500"/>
                                        <p:tgtEl>
                                          <p:spTgt spid="105"/>
                                        </p:tgtEl>
                                      </p:cBhvr>
                                    </p:animEffect>
                                  </p:childTnLst>
                                </p:cTn>
                              </p:par>
                              <p:par>
                                <p:cTn id="37" presetID="10" presetClass="entr" presetSubtype="0" fill="hold" nodeType="withEffect">
                                  <p:stCondLst>
                                    <p:cond delay="250"/>
                                  </p:stCondLst>
                                  <p:childTnLst>
                                    <p:set>
                                      <p:cBhvr>
                                        <p:cTn id="38" dur="1" fill="hold">
                                          <p:stCondLst>
                                            <p:cond delay="0"/>
                                          </p:stCondLst>
                                        </p:cTn>
                                        <p:tgtEl>
                                          <p:spTgt spid="120"/>
                                        </p:tgtEl>
                                        <p:attrNameLst>
                                          <p:attrName>style.visibility</p:attrName>
                                        </p:attrNameLst>
                                      </p:cBhvr>
                                      <p:to>
                                        <p:strVal val="visible"/>
                                      </p:to>
                                    </p:set>
                                    <p:animEffect transition="in" filter="fade">
                                      <p:cBhvr>
                                        <p:cTn id="39" dur="500"/>
                                        <p:tgtEl>
                                          <p:spTgt spid="120"/>
                                        </p:tgtEl>
                                      </p:cBhvr>
                                    </p:animEffect>
                                  </p:childTnLst>
                                </p:cTn>
                              </p:par>
                              <p:par>
                                <p:cTn id="40" presetID="10" presetClass="entr" presetSubtype="0" fill="hold" nodeType="withEffect">
                                  <p:stCondLst>
                                    <p:cond delay="50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par>
                                <p:cTn id="43" presetID="10" presetClass="entr" presetSubtype="0" fill="hold" nodeType="withEffect">
                                  <p:stCondLst>
                                    <p:cond delay="7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1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Hybrid?</a:t>
            </a:r>
            <a:endParaRPr lang="en-US" dirty="0"/>
          </a:p>
        </p:txBody>
      </p:sp>
      <p:sp>
        <p:nvSpPr>
          <p:cNvPr id="4" name="Content Placeholder 2"/>
          <p:cNvSpPr txBox="1">
            <a:spLocks/>
          </p:cNvSpPr>
          <p:nvPr/>
        </p:nvSpPr>
        <p:spPr>
          <a:xfrm>
            <a:off x="503237" y="1058862"/>
            <a:ext cx="9978856" cy="10433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mn-lt"/>
              </a:rPr>
              <a:t>Offsite backup</a:t>
            </a:r>
          </a:p>
          <a:p>
            <a:r>
              <a:rPr lang="en-US" sz="1800" dirty="0">
                <a:latin typeface="+mn-lt"/>
              </a:rPr>
              <a:t>Dev/Test</a:t>
            </a:r>
          </a:p>
          <a:p>
            <a:r>
              <a:rPr lang="en-US" sz="1800" dirty="0">
                <a:latin typeface="+mn-lt"/>
              </a:rPr>
              <a:t>Burst to Cloud</a:t>
            </a:r>
          </a:p>
        </p:txBody>
      </p:sp>
      <p:grpSp>
        <p:nvGrpSpPr>
          <p:cNvPr id="7" name="Group 6"/>
          <p:cNvGrpSpPr/>
          <p:nvPr/>
        </p:nvGrpSpPr>
        <p:grpSpPr>
          <a:xfrm>
            <a:off x="1493837" y="2201862"/>
            <a:ext cx="9915575" cy="4541416"/>
            <a:chOff x="251322" y="1212850"/>
            <a:chExt cx="11920090" cy="5530428"/>
          </a:xfrm>
        </p:grpSpPr>
        <p:grpSp>
          <p:nvGrpSpPr>
            <p:cNvPr id="8" name="Group 7"/>
            <p:cNvGrpSpPr/>
            <p:nvPr/>
          </p:nvGrpSpPr>
          <p:grpSpPr>
            <a:xfrm>
              <a:off x="3264725" y="4752074"/>
              <a:ext cx="5718997" cy="1991204"/>
              <a:chOff x="3264725" y="4752074"/>
              <a:chExt cx="5718997" cy="1991204"/>
            </a:xfrm>
          </p:grpSpPr>
          <p:sp>
            <p:nvSpPr>
              <p:cNvPr id="35" name="Rectangle 34">
                <a:hlinkClick r:id="rId2" action="ppaction://hlinksldjump"/>
              </p:cNvPr>
              <p:cNvSpPr/>
              <p:nvPr/>
            </p:nvSpPr>
            <p:spPr bwMode="auto">
              <a:xfrm>
                <a:off x="3264725" y="4752074"/>
                <a:ext cx="5718997" cy="1991204"/>
              </a:xfrm>
              <a:prstGeom prst="rect">
                <a:avLst/>
              </a:prstGeom>
              <a:solidFill>
                <a:schemeClr val="bg1">
                  <a:lumMod val="85000"/>
                </a:schemeClr>
              </a:solidFill>
              <a:ln w="19050" cap="flat" cmpd="sng" algn="ctr">
                <a:noFill/>
                <a:prstDash val="solid"/>
                <a:miter lim="800000"/>
                <a:headEnd type="none" w="med" len="med"/>
                <a:tailEnd type="none" w="med" len="med"/>
              </a:ln>
              <a:effectLst/>
            </p:spPr>
            <p:txBody>
              <a:bodyPr rot="0" spcFirstLastPara="0" vert="horz" wrap="square" lIns="91440" tIns="9144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pPr>
                <a:r>
                  <a:rPr lang="en-US" sz="2800" kern="0" dirty="0" smtClean="0">
                    <a:ln>
                      <a:solidFill>
                        <a:srgbClr val="FFFFFF">
                          <a:alpha val="0"/>
                        </a:srgbClr>
                      </a:solidFill>
                    </a:ln>
                    <a:gradFill>
                      <a:gsLst>
                        <a:gs pos="85841">
                          <a:schemeClr val="tx1"/>
                        </a:gs>
                        <a:gs pos="0">
                          <a:schemeClr val="tx1"/>
                        </a:gs>
                      </a:gsLst>
                      <a:lin ang="5400000" scaled="0"/>
                    </a:gradFill>
                    <a:latin typeface="+mj-lt"/>
                  </a:rPr>
                  <a:t>On-premises </a:t>
                </a:r>
                <a:r>
                  <a:rPr lang="en-US" sz="2800" kern="0" dirty="0">
                    <a:ln>
                      <a:solidFill>
                        <a:srgbClr val="FFFFFF">
                          <a:alpha val="0"/>
                        </a:srgbClr>
                      </a:solidFill>
                    </a:ln>
                    <a:gradFill>
                      <a:gsLst>
                        <a:gs pos="85841">
                          <a:schemeClr val="tx1"/>
                        </a:gs>
                        <a:gs pos="0">
                          <a:schemeClr val="tx1"/>
                        </a:gs>
                      </a:gsLst>
                      <a:lin ang="5400000" scaled="0"/>
                    </a:gradFill>
                    <a:latin typeface="+mj-lt"/>
                  </a:rPr>
                  <a:t>Hadoop </a:t>
                </a:r>
              </a:p>
            </p:txBody>
          </p:sp>
          <p:grpSp>
            <p:nvGrpSpPr>
              <p:cNvPr id="36" name="Group 35"/>
              <p:cNvGrpSpPr/>
              <p:nvPr/>
            </p:nvGrpSpPr>
            <p:grpSpPr>
              <a:xfrm>
                <a:off x="4347281" y="5734340"/>
                <a:ext cx="2585502" cy="854490"/>
                <a:chOff x="60929" y="3762265"/>
                <a:chExt cx="2585502" cy="854490"/>
              </a:xfrm>
            </p:grpSpPr>
            <p:sp>
              <p:nvSpPr>
                <p:cNvPr id="38" name="Rectangle 37"/>
                <p:cNvSpPr/>
                <p:nvPr/>
              </p:nvSpPr>
              <p:spPr bwMode="auto">
                <a:xfrm>
                  <a:off x="1376585" y="3762265"/>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200" dirty="0">
                      <a:gradFill>
                        <a:gsLst>
                          <a:gs pos="85841">
                            <a:srgbClr val="FFFFFF"/>
                          </a:gs>
                          <a:gs pos="0">
                            <a:srgbClr val="FFFFFF"/>
                          </a:gs>
                        </a:gsLst>
                        <a:lin ang="5400000" scaled="0"/>
                      </a:gradFill>
                    </a:rPr>
                    <a:t>S</a:t>
                  </a:r>
                  <a:r>
                    <a:rPr lang="en-US" sz="1200" dirty="0" smtClean="0">
                      <a:gradFill>
                        <a:gsLst>
                          <a:gs pos="85841">
                            <a:srgbClr val="FFFFFF"/>
                          </a:gs>
                          <a:gs pos="0">
                            <a:srgbClr val="FFFFFF"/>
                          </a:gs>
                        </a:gsLst>
                        <a:lin ang="5400000" scaled="0"/>
                      </a:gradFill>
                    </a:rPr>
                    <a:t>oftware</a:t>
                  </a:r>
                  <a:endParaRPr lang="en-US" sz="1200" dirty="0">
                    <a:gradFill>
                      <a:gsLst>
                        <a:gs pos="85841">
                          <a:srgbClr val="FFFFFF"/>
                        </a:gs>
                        <a:gs pos="0">
                          <a:srgbClr val="FFFFFF"/>
                        </a:gs>
                      </a:gsLst>
                      <a:lin ang="5400000" scaled="0"/>
                    </a:gradFill>
                  </a:endParaRPr>
                </a:p>
              </p:txBody>
            </p:sp>
            <p:grpSp>
              <p:nvGrpSpPr>
                <p:cNvPr id="39" name="Group 38"/>
                <p:cNvGrpSpPr/>
                <p:nvPr/>
              </p:nvGrpSpPr>
              <p:grpSpPr>
                <a:xfrm>
                  <a:off x="60929" y="3762265"/>
                  <a:ext cx="1269846" cy="854490"/>
                  <a:chOff x="34103" y="3762265"/>
                  <a:chExt cx="1269846" cy="854490"/>
                </a:xfrm>
              </p:grpSpPr>
              <p:sp>
                <p:nvSpPr>
                  <p:cNvPr id="41" name="Rectangle 40"/>
                  <p:cNvSpPr/>
                  <p:nvPr/>
                </p:nvSpPr>
                <p:spPr bwMode="auto">
                  <a:xfrm>
                    <a:off x="34103" y="3762265"/>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200" dirty="0" smtClean="0">
                        <a:gradFill>
                          <a:gsLst>
                            <a:gs pos="85841">
                              <a:srgbClr val="FFFFFF"/>
                            </a:gs>
                            <a:gs pos="0">
                              <a:srgbClr val="FFFFFF"/>
                            </a:gs>
                          </a:gsLst>
                          <a:lin ang="5400000" scaled="0"/>
                        </a:gradFill>
                      </a:rPr>
                      <a:t>Appliances</a:t>
                    </a:r>
                    <a:endParaRPr lang="en-US" sz="1200" dirty="0">
                      <a:gradFill>
                        <a:gsLst>
                          <a:gs pos="85841">
                            <a:srgbClr val="FFFFFF"/>
                          </a:gs>
                          <a:gs pos="0">
                            <a:srgbClr val="FFFFFF"/>
                          </a:gs>
                        </a:gsLst>
                        <a:lin ang="5400000" scaled="0"/>
                      </a:gradFill>
                    </a:endParaRPr>
                  </a:p>
                </p:txBody>
              </p:sp>
              <p:sp>
                <p:nvSpPr>
                  <p:cNvPr id="42" name="Freeform 21"/>
                  <p:cNvSpPr>
                    <a:spLocks noEditPoints="1"/>
                  </p:cNvSpPr>
                  <p:nvPr/>
                </p:nvSpPr>
                <p:spPr bwMode="auto">
                  <a:xfrm>
                    <a:off x="794607" y="4146341"/>
                    <a:ext cx="399754" cy="395295"/>
                  </a:xfrm>
                  <a:custGeom>
                    <a:avLst/>
                    <a:gdLst>
                      <a:gd name="T0" fmla="*/ 910 w 1856"/>
                      <a:gd name="T1" fmla="*/ 1264 h 1836"/>
                      <a:gd name="T2" fmla="*/ 819 w 1856"/>
                      <a:gd name="T3" fmla="*/ 1493 h 1836"/>
                      <a:gd name="T4" fmla="*/ 723 w 1856"/>
                      <a:gd name="T5" fmla="*/ 1721 h 1836"/>
                      <a:gd name="T6" fmla="*/ 295 w 1856"/>
                      <a:gd name="T7" fmla="*/ 1782 h 1836"/>
                      <a:gd name="T8" fmla="*/ 295 w 1856"/>
                      <a:gd name="T9" fmla="*/ 1739 h 1836"/>
                      <a:gd name="T10" fmla="*/ 536 w 1856"/>
                      <a:gd name="T11" fmla="*/ 1595 h 1836"/>
                      <a:gd name="T12" fmla="*/ 482 w 1856"/>
                      <a:gd name="T13" fmla="*/ 1390 h 1836"/>
                      <a:gd name="T14" fmla="*/ 392 w 1856"/>
                      <a:gd name="T15" fmla="*/ 1360 h 1836"/>
                      <a:gd name="T16" fmla="*/ 126 w 1856"/>
                      <a:gd name="T17" fmla="*/ 1499 h 1836"/>
                      <a:gd name="T18" fmla="*/ 235 w 1856"/>
                      <a:gd name="T19" fmla="*/ 1216 h 1836"/>
                      <a:gd name="T20" fmla="*/ 452 w 1856"/>
                      <a:gd name="T21" fmla="*/ 1119 h 1836"/>
                      <a:gd name="T22" fmla="*/ 464 w 1856"/>
                      <a:gd name="T23" fmla="*/ 1119 h 1836"/>
                      <a:gd name="T24" fmla="*/ 639 w 1856"/>
                      <a:gd name="T25" fmla="*/ 1071 h 1836"/>
                      <a:gd name="T26" fmla="*/ 681 w 1856"/>
                      <a:gd name="T27" fmla="*/ 1035 h 1836"/>
                      <a:gd name="T28" fmla="*/ 976 w 1856"/>
                      <a:gd name="T29" fmla="*/ 734 h 1836"/>
                      <a:gd name="T30" fmla="*/ 795 w 1856"/>
                      <a:gd name="T31" fmla="*/ 566 h 1836"/>
                      <a:gd name="T32" fmla="*/ 572 w 1856"/>
                      <a:gd name="T33" fmla="*/ 776 h 1836"/>
                      <a:gd name="T34" fmla="*/ 741 w 1856"/>
                      <a:gd name="T35" fmla="*/ 975 h 1836"/>
                      <a:gd name="T36" fmla="*/ 1579 w 1856"/>
                      <a:gd name="T37" fmla="*/ 1818 h 1836"/>
                      <a:gd name="T38" fmla="*/ 1820 w 1856"/>
                      <a:gd name="T39" fmla="*/ 1613 h 1836"/>
                      <a:gd name="T40" fmla="*/ 1820 w 1856"/>
                      <a:gd name="T41" fmla="*/ 1577 h 1836"/>
                      <a:gd name="T42" fmla="*/ 1211 w 1856"/>
                      <a:gd name="T43" fmla="*/ 969 h 1836"/>
                      <a:gd name="T44" fmla="*/ 1814 w 1856"/>
                      <a:gd name="T45" fmla="*/ 421 h 1836"/>
                      <a:gd name="T46" fmla="*/ 1573 w 1856"/>
                      <a:gd name="T47" fmla="*/ 560 h 1836"/>
                      <a:gd name="T48" fmla="*/ 1446 w 1856"/>
                      <a:gd name="T49" fmla="*/ 475 h 1836"/>
                      <a:gd name="T50" fmla="*/ 1440 w 1856"/>
                      <a:gd name="T51" fmla="*/ 319 h 1836"/>
                      <a:gd name="T52" fmla="*/ 1687 w 1856"/>
                      <a:gd name="T53" fmla="*/ 156 h 1836"/>
                      <a:gd name="T54" fmla="*/ 1308 w 1856"/>
                      <a:gd name="T55" fmla="*/ 150 h 1836"/>
                      <a:gd name="T56" fmla="*/ 1151 w 1856"/>
                      <a:gd name="T57" fmla="*/ 427 h 1836"/>
                      <a:gd name="T58" fmla="*/ 1097 w 1856"/>
                      <a:gd name="T59" fmla="*/ 614 h 1836"/>
                      <a:gd name="T60" fmla="*/ 1266 w 1856"/>
                      <a:gd name="T61" fmla="*/ 909 h 1836"/>
                      <a:gd name="T62" fmla="*/ 1501 w 1856"/>
                      <a:gd name="T63" fmla="*/ 800 h 1836"/>
                      <a:gd name="T64" fmla="*/ 1519 w 1856"/>
                      <a:gd name="T65" fmla="*/ 800 h 1836"/>
                      <a:gd name="T66" fmla="*/ 1663 w 1856"/>
                      <a:gd name="T67" fmla="*/ 758 h 1836"/>
                      <a:gd name="T68" fmla="*/ 1856 w 1856"/>
                      <a:gd name="T69" fmla="*/ 451 h 1836"/>
                      <a:gd name="T70" fmla="*/ 313 w 1856"/>
                      <a:gd name="T71" fmla="*/ 879 h 1836"/>
                      <a:gd name="T72" fmla="*/ 862 w 1856"/>
                      <a:gd name="T73" fmla="*/ 349 h 1836"/>
                      <a:gd name="T74" fmla="*/ 862 w 1856"/>
                      <a:gd name="T75" fmla="*/ 271 h 1836"/>
                      <a:gd name="T76" fmla="*/ 566 w 1856"/>
                      <a:gd name="T77" fmla="*/ 0 h 1836"/>
                      <a:gd name="T78" fmla="*/ 12 w 1856"/>
                      <a:gd name="T79" fmla="*/ 524 h 1836"/>
                      <a:gd name="T80" fmla="*/ 12 w 1856"/>
                      <a:gd name="T81" fmla="*/ 602 h 1836"/>
                      <a:gd name="T82" fmla="*/ 313 w 1856"/>
                      <a:gd name="T83" fmla="*/ 87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6" h="1836">
                        <a:moveTo>
                          <a:pt x="681" y="1035"/>
                        </a:moveTo>
                        <a:cubicBezTo>
                          <a:pt x="910" y="1264"/>
                          <a:pt x="910" y="1264"/>
                          <a:pt x="910" y="1264"/>
                        </a:cubicBezTo>
                        <a:cubicBezTo>
                          <a:pt x="868" y="1306"/>
                          <a:pt x="868" y="1306"/>
                          <a:pt x="868" y="1306"/>
                        </a:cubicBezTo>
                        <a:cubicBezTo>
                          <a:pt x="825" y="1348"/>
                          <a:pt x="819" y="1420"/>
                          <a:pt x="819" y="1493"/>
                        </a:cubicBezTo>
                        <a:cubicBezTo>
                          <a:pt x="819" y="1493"/>
                          <a:pt x="819" y="1493"/>
                          <a:pt x="819" y="1493"/>
                        </a:cubicBezTo>
                        <a:cubicBezTo>
                          <a:pt x="819" y="1577"/>
                          <a:pt x="783" y="1661"/>
                          <a:pt x="723" y="1721"/>
                        </a:cubicBezTo>
                        <a:cubicBezTo>
                          <a:pt x="705" y="1739"/>
                          <a:pt x="687" y="1758"/>
                          <a:pt x="657" y="1776"/>
                        </a:cubicBezTo>
                        <a:cubicBezTo>
                          <a:pt x="554" y="1836"/>
                          <a:pt x="410" y="1836"/>
                          <a:pt x="295" y="1782"/>
                        </a:cubicBezTo>
                        <a:cubicBezTo>
                          <a:pt x="289" y="1782"/>
                          <a:pt x="283" y="1770"/>
                          <a:pt x="283" y="1764"/>
                        </a:cubicBezTo>
                        <a:cubicBezTo>
                          <a:pt x="277" y="1751"/>
                          <a:pt x="283" y="1739"/>
                          <a:pt x="295" y="1739"/>
                        </a:cubicBezTo>
                        <a:cubicBezTo>
                          <a:pt x="530" y="1601"/>
                          <a:pt x="530" y="1601"/>
                          <a:pt x="530" y="1601"/>
                        </a:cubicBezTo>
                        <a:cubicBezTo>
                          <a:pt x="530" y="1601"/>
                          <a:pt x="536" y="1601"/>
                          <a:pt x="536" y="1595"/>
                        </a:cubicBezTo>
                        <a:cubicBezTo>
                          <a:pt x="554" y="1577"/>
                          <a:pt x="578" y="1547"/>
                          <a:pt x="524" y="1445"/>
                        </a:cubicBezTo>
                        <a:cubicBezTo>
                          <a:pt x="512" y="1420"/>
                          <a:pt x="494" y="1402"/>
                          <a:pt x="482" y="1390"/>
                        </a:cubicBezTo>
                        <a:cubicBezTo>
                          <a:pt x="440" y="1348"/>
                          <a:pt x="410" y="1354"/>
                          <a:pt x="398" y="1360"/>
                        </a:cubicBezTo>
                        <a:cubicBezTo>
                          <a:pt x="392" y="1360"/>
                          <a:pt x="392" y="1360"/>
                          <a:pt x="392" y="1360"/>
                        </a:cubicBezTo>
                        <a:cubicBezTo>
                          <a:pt x="156" y="1499"/>
                          <a:pt x="156" y="1499"/>
                          <a:pt x="156" y="1499"/>
                        </a:cubicBezTo>
                        <a:cubicBezTo>
                          <a:pt x="144" y="1499"/>
                          <a:pt x="132" y="1499"/>
                          <a:pt x="126" y="1499"/>
                        </a:cubicBezTo>
                        <a:cubicBezTo>
                          <a:pt x="120" y="1493"/>
                          <a:pt x="114" y="1481"/>
                          <a:pt x="114" y="1469"/>
                        </a:cubicBezTo>
                        <a:cubicBezTo>
                          <a:pt x="120" y="1378"/>
                          <a:pt x="168" y="1288"/>
                          <a:pt x="235" y="1216"/>
                        </a:cubicBezTo>
                        <a:cubicBezTo>
                          <a:pt x="253" y="1198"/>
                          <a:pt x="283" y="1180"/>
                          <a:pt x="307" y="1162"/>
                        </a:cubicBezTo>
                        <a:cubicBezTo>
                          <a:pt x="349" y="1137"/>
                          <a:pt x="398" y="1125"/>
                          <a:pt x="452" y="1119"/>
                        </a:cubicBezTo>
                        <a:cubicBezTo>
                          <a:pt x="446" y="1119"/>
                          <a:pt x="446" y="1119"/>
                          <a:pt x="446" y="1119"/>
                        </a:cubicBezTo>
                        <a:cubicBezTo>
                          <a:pt x="452" y="1119"/>
                          <a:pt x="458" y="1119"/>
                          <a:pt x="464" y="1119"/>
                        </a:cubicBezTo>
                        <a:cubicBezTo>
                          <a:pt x="464" y="1119"/>
                          <a:pt x="464" y="1119"/>
                          <a:pt x="470" y="1119"/>
                        </a:cubicBezTo>
                        <a:cubicBezTo>
                          <a:pt x="536" y="1119"/>
                          <a:pt x="602" y="1113"/>
                          <a:pt x="639" y="1071"/>
                        </a:cubicBezTo>
                        <a:cubicBezTo>
                          <a:pt x="681" y="1035"/>
                          <a:pt x="681" y="1035"/>
                          <a:pt x="681" y="1035"/>
                        </a:cubicBezTo>
                        <a:cubicBezTo>
                          <a:pt x="681" y="1035"/>
                          <a:pt x="681" y="1035"/>
                          <a:pt x="681" y="1035"/>
                        </a:cubicBezTo>
                        <a:close/>
                        <a:moveTo>
                          <a:pt x="1211" y="969"/>
                        </a:moveTo>
                        <a:cubicBezTo>
                          <a:pt x="976" y="734"/>
                          <a:pt x="976" y="734"/>
                          <a:pt x="976" y="734"/>
                        </a:cubicBezTo>
                        <a:cubicBezTo>
                          <a:pt x="813" y="572"/>
                          <a:pt x="813" y="572"/>
                          <a:pt x="813" y="572"/>
                        </a:cubicBezTo>
                        <a:cubicBezTo>
                          <a:pt x="807" y="566"/>
                          <a:pt x="801" y="566"/>
                          <a:pt x="795" y="566"/>
                        </a:cubicBezTo>
                        <a:cubicBezTo>
                          <a:pt x="789" y="566"/>
                          <a:pt x="783" y="566"/>
                          <a:pt x="777" y="572"/>
                        </a:cubicBezTo>
                        <a:cubicBezTo>
                          <a:pt x="572" y="776"/>
                          <a:pt x="572" y="776"/>
                          <a:pt x="572" y="776"/>
                        </a:cubicBezTo>
                        <a:cubicBezTo>
                          <a:pt x="566" y="782"/>
                          <a:pt x="566" y="800"/>
                          <a:pt x="572" y="812"/>
                        </a:cubicBezTo>
                        <a:cubicBezTo>
                          <a:pt x="741" y="975"/>
                          <a:pt x="741" y="975"/>
                          <a:pt x="741" y="975"/>
                        </a:cubicBezTo>
                        <a:cubicBezTo>
                          <a:pt x="970" y="1204"/>
                          <a:pt x="970" y="1204"/>
                          <a:pt x="970" y="1204"/>
                        </a:cubicBezTo>
                        <a:cubicBezTo>
                          <a:pt x="1579" y="1818"/>
                          <a:pt x="1579" y="1818"/>
                          <a:pt x="1579" y="1818"/>
                        </a:cubicBezTo>
                        <a:cubicBezTo>
                          <a:pt x="1591" y="1824"/>
                          <a:pt x="1603" y="1824"/>
                          <a:pt x="1615" y="1818"/>
                        </a:cubicBezTo>
                        <a:cubicBezTo>
                          <a:pt x="1820" y="1613"/>
                          <a:pt x="1820" y="1613"/>
                          <a:pt x="1820" y="1613"/>
                        </a:cubicBezTo>
                        <a:cubicBezTo>
                          <a:pt x="1826" y="1607"/>
                          <a:pt x="1826" y="1601"/>
                          <a:pt x="1826" y="1595"/>
                        </a:cubicBezTo>
                        <a:cubicBezTo>
                          <a:pt x="1826" y="1589"/>
                          <a:pt x="1826" y="1583"/>
                          <a:pt x="1820" y="1577"/>
                        </a:cubicBezTo>
                        <a:cubicBezTo>
                          <a:pt x="1211" y="969"/>
                          <a:pt x="1211" y="969"/>
                          <a:pt x="1211" y="969"/>
                        </a:cubicBezTo>
                        <a:cubicBezTo>
                          <a:pt x="1211" y="969"/>
                          <a:pt x="1211" y="969"/>
                          <a:pt x="1211" y="969"/>
                        </a:cubicBezTo>
                        <a:close/>
                        <a:moveTo>
                          <a:pt x="1844" y="421"/>
                        </a:moveTo>
                        <a:cubicBezTo>
                          <a:pt x="1832" y="421"/>
                          <a:pt x="1826" y="421"/>
                          <a:pt x="1814" y="421"/>
                        </a:cubicBezTo>
                        <a:cubicBezTo>
                          <a:pt x="1579" y="560"/>
                          <a:pt x="1579" y="560"/>
                          <a:pt x="1579" y="560"/>
                        </a:cubicBezTo>
                        <a:cubicBezTo>
                          <a:pt x="1579" y="560"/>
                          <a:pt x="1579" y="560"/>
                          <a:pt x="1573" y="560"/>
                        </a:cubicBezTo>
                        <a:cubicBezTo>
                          <a:pt x="1561" y="566"/>
                          <a:pt x="1531" y="572"/>
                          <a:pt x="1488" y="530"/>
                        </a:cubicBezTo>
                        <a:cubicBezTo>
                          <a:pt x="1470" y="517"/>
                          <a:pt x="1458" y="499"/>
                          <a:pt x="1446" y="475"/>
                        </a:cubicBezTo>
                        <a:cubicBezTo>
                          <a:pt x="1386" y="373"/>
                          <a:pt x="1416" y="343"/>
                          <a:pt x="1428" y="325"/>
                        </a:cubicBezTo>
                        <a:cubicBezTo>
                          <a:pt x="1434" y="319"/>
                          <a:pt x="1440" y="319"/>
                          <a:pt x="1440" y="319"/>
                        </a:cubicBezTo>
                        <a:cubicBezTo>
                          <a:pt x="1675" y="180"/>
                          <a:pt x="1675" y="180"/>
                          <a:pt x="1675" y="180"/>
                        </a:cubicBezTo>
                        <a:cubicBezTo>
                          <a:pt x="1687" y="180"/>
                          <a:pt x="1687" y="168"/>
                          <a:pt x="1687" y="156"/>
                        </a:cubicBezTo>
                        <a:cubicBezTo>
                          <a:pt x="1687" y="150"/>
                          <a:pt x="1681" y="138"/>
                          <a:pt x="1675" y="138"/>
                        </a:cubicBezTo>
                        <a:cubicBezTo>
                          <a:pt x="1561" y="84"/>
                          <a:pt x="1416" y="84"/>
                          <a:pt x="1308" y="150"/>
                        </a:cubicBezTo>
                        <a:cubicBezTo>
                          <a:pt x="1284" y="162"/>
                          <a:pt x="1266" y="180"/>
                          <a:pt x="1241" y="198"/>
                        </a:cubicBezTo>
                        <a:cubicBezTo>
                          <a:pt x="1181" y="259"/>
                          <a:pt x="1151" y="343"/>
                          <a:pt x="1151" y="427"/>
                        </a:cubicBezTo>
                        <a:cubicBezTo>
                          <a:pt x="1145" y="427"/>
                          <a:pt x="1145" y="427"/>
                          <a:pt x="1145" y="427"/>
                        </a:cubicBezTo>
                        <a:cubicBezTo>
                          <a:pt x="1151" y="499"/>
                          <a:pt x="1145" y="572"/>
                          <a:pt x="1097" y="614"/>
                        </a:cubicBezTo>
                        <a:cubicBezTo>
                          <a:pt x="1036" y="680"/>
                          <a:pt x="1036" y="680"/>
                          <a:pt x="1036" y="680"/>
                        </a:cubicBezTo>
                        <a:cubicBezTo>
                          <a:pt x="1266" y="909"/>
                          <a:pt x="1266" y="909"/>
                          <a:pt x="1266" y="909"/>
                        </a:cubicBezTo>
                        <a:cubicBezTo>
                          <a:pt x="1332" y="849"/>
                          <a:pt x="1332" y="849"/>
                          <a:pt x="1332" y="849"/>
                        </a:cubicBezTo>
                        <a:cubicBezTo>
                          <a:pt x="1368" y="806"/>
                          <a:pt x="1434" y="800"/>
                          <a:pt x="1501" y="800"/>
                        </a:cubicBezTo>
                        <a:cubicBezTo>
                          <a:pt x="1507" y="800"/>
                          <a:pt x="1507" y="800"/>
                          <a:pt x="1507" y="800"/>
                        </a:cubicBezTo>
                        <a:cubicBezTo>
                          <a:pt x="1513" y="800"/>
                          <a:pt x="1519" y="800"/>
                          <a:pt x="1519" y="800"/>
                        </a:cubicBezTo>
                        <a:cubicBezTo>
                          <a:pt x="1519" y="800"/>
                          <a:pt x="1519" y="800"/>
                          <a:pt x="1519" y="800"/>
                        </a:cubicBezTo>
                        <a:cubicBezTo>
                          <a:pt x="1567" y="794"/>
                          <a:pt x="1615" y="782"/>
                          <a:pt x="1663" y="758"/>
                        </a:cubicBezTo>
                        <a:cubicBezTo>
                          <a:pt x="1687" y="740"/>
                          <a:pt x="1712" y="722"/>
                          <a:pt x="1736" y="704"/>
                        </a:cubicBezTo>
                        <a:cubicBezTo>
                          <a:pt x="1802" y="638"/>
                          <a:pt x="1844" y="542"/>
                          <a:pt x="1856" y="451"/>
                        </a:cubicBezTo>
                        <a:cubicBezTo>
                          <a:pt x="1856" y="439"/>
                          <a:pt x="1850" y="427"/>
                          <a:pt x="1844" y="421"/>
                        </a:cubicBezTo>
                        <a:close/>
                        <a:moveTo>
                          <a:pt x="313" y="879"/>
                        </a:moveTo>
                        <a:cubicBezTo>
                          <a:pt x="325" y="879"/>
                          <a:pt x="343" y="873"/>
                          <a:pt x="349" y="861"/>
                        </a:cubicBezTo>
                        <a:cubicBezTo>
                          <a:pt x="862" y="349"/>
                          <a:pt x="862" y="349"/>
                          <a:pt x="862" y="349"/>
                        </a:cubicBezTo>
                        <a:cubicBezTo>
                          <a:pt x="874" y="343"/>
                          <a:pt x="880" y="325"/>
                          <a:pt x="880" y="313"/>
                        </a:cubicBezTo>
                        <a:cubicBezTo>
                          <a:pt x="880" y="295"/>
                          <a:pt x="874" y="283"/>
                          <a:pt x="862" y="271"/>
                        </a:cubicBezTo>
                        <a:cubicBezTo>
                          <a:pt x="602" y="12"/>
                          <a:pt x="602" y="12"/>
                          <a:pt x="602" y="12"/>
                        </a:cubicBezTo>
                        <a:cubicBezTo>
                          <a:pt x="590" y="6"/>
                          <a:pt x="578" y="0"/>
                          <a:pt x="566" y="0"/>
                        </a:cubicBezTo>
                        <a:cubicBezTo>
                          <a:pt x="548" y="0"/>
                          <a:pt x="536" y="6"/>
                          <a:pt x="524" y="12"/>
                        </a:cubicBezTo>
                        <a:cubicBezTo>
                          <a:pt x="12" y="524"/>
                          <a:pt x="12" y="524"/>
                          <a:pt x="12" y="524"/>
                        </a:cubicBezTo>
                        <a:cubicBezTo>
                          <a:pt x="6" y="535"/>
                          <a:pt x="0" y="548"/>
                          <a:pt x="0" y="560"/>
                        </a:cubicBezTo>
                        <a:cubicBezTo>
                          <a:pt x="0" y="578"/>
                          <a:pt x="6" y="590"/>
                          <a:pt x="12" y="602"/>
                        </a:cubicBezTo>
                        <a:cubicBezTo>
                          <a:pt x="277" y="861"/>
                          <a:pt x="277" y="861"/>
                          <a:pt x="277" y="861"/>
                        </a:cubicBezTo>
                        <a:cubicBezTo>
                          <a:pt x="283" y="873"/>
                          <a:pt x="301" y="879"/>
                          <a:pt x="313"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Freeform 5"/>
                <p:cNvSpPr>
                  <a:spLocks noEditPoints="1"/>
                </p:cNvSpPr>
                <p:nvPr/>
              </p:nvSpPr>
              <p:spPr bwMode="auto">
                <a:xfrm>
                  <a:off x="2088761" y="4140336"/>
                  <a:ext cx="460108" cy="402298"/>
                </a:xfrm>
                <a:custGeom>
                  <a:avLst/>
                  <a:gdLst>
                    <a:gd name="T0" fmla="*/ 0 w 4266"/>
                    <a:gd name="T1" fmla="*/ 1598 h 3730"/>
                    <a:gd name="T2" fmla="*/ 2129 w 4266"/>
                    <a:gd name="T3" fmla="*/ 2132 h 3730"/>
                    <a:gd name="T4" fmla="*/ 4266 w 4266"/>
                    <a:gd name="T5" fmla="*/ 1598 h 3730"/>
                    <a:gd name="T6" fmla="*/ 4266 w 4266"/>
                    <a:gd name="T7" fmla="*/ 2132 h 3730"/>
                    <a:gd name="T8" fmla="*/ 2129 w 4266"/>
                    <a:gd name="T9" fmla="*/ 2665 h 3730"/>
                    <a:gd name="T10" fmla="*/ 0 w 4266"/>
                    <a:gd name="T11" fmla="*/ 2132 h 3730"/>
                    <a:gd name="T12" fmla="*/ 0 w 4266"/>
                    <a:gd name="T13" fmla="*/ 1598 h 3730"/>
                    <a:gd name="T14" fmla="*/ 0 w 4266"/>
                    <a:gd name="T15" fmla="*/ 1598 h 3730"/>
                    <a:gd name="T16" fmla="*/ 0 w 4266"/>
                    <a:gd name="T17" fmla="*/ 1598 h 3730"/>
                    <a:gd name="T18" fmla="*/ 0 w 4266"/>
                    <a:gd name="T19" fmla="*/ 2665 h 3730"/>
                    <a:gd name="T20" fmla="*/ 2129 w 4266"/>
                    <a:gd name="T21" fmla="*/ 3197 h 3730"/>
                    <a:gd name="T22" fmla="*/ 4266 w 4266"/>
                    <a:gd name="T23" fmla="*/ 2665 h 3730"/>
                    <a:gd name="T24" fmla="*/ 4266 w 4266"/>
                    <a:gd name="T25" fmla="*/ 3197 h 3730"/>
                    <a:gd name="T26" fmla="*/ 2129 w 4266"/>
                    <a:gd name="T27" fmla="*/ 3730 h 3730"/>
                    <a:gd name="T28" fmla="*/ 0 w 4266"/>
                    <a:gd name="T29" fmla="*/ 3197 h 3730"/>
                    <a:gd name="T30" fmla="*/ 0 w 4266"/>
                    <a:gd name="T31" fmla="*/ 2665 h 3730"/>
                    <a:gd name="T32" fmla="*/ 0 w 4266"/>
                    <a:gd name="T33" fmla="*/ 2665 h 3730"/>
                    <a:gd name="T34" fmla="*/ 0 w 4266"/>
                    <a:gd name="T35" fmla="*/ 2665 h 3730"/>
                    <a:gd name="T36" fmla="*/ 0 w 4266"/>
                    <a:gd name="T37" fmla="*/ 533 h 3730"/>
                    <a:gd name="T38" fmla="*/ 2129 w 4266"/>
                    <a:gd name="T39" fmla="*/ 0 h 3730"/>
                    <a:gd name="T40" fmla="*/ 4266 w 4266"/>
                    <a:gd name="T41" fmla="*/ 533 h 3730"/>
                    <a:gd name="T42" fmla="*/ 4266 w 4266"/>
                    <a:gd name="T43" fmla="*/ 1065 h 3730"/>
                    <a:gd name="T44" fmla="*/ 2129 w 4266"/>
                    <a:gd name="T45" fmla="*/ 1598 h 3730"/>
                    <a:gd name="T46" fmla="*/ 0 w 4266"/>
                    <a:gd name="T47" fmla="*/ 1065 h 3730"/>
                    <a:gd name="T48" fmla="*/ 0 w 4266"/>
                    <a:gd name="T49" fmla="*/ 533 h 3730"/>
                    <a:gd name="T50" fmla="*/ 0 w 4266"/>
                    <a:gd name="T51" fmla="*/ 533 h 3730"/>
                    <a:gd name="T52" fmla="*/ 0 w 4266"/>
                    <a:gd name="T53" fmla="*/ 533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6" h="3730">
                      <a:moveTo>
                        <a:pt x="0" y="1598"/>
                      </a:moveTo>
                      <a:lnTo>
                        <a:pt x="2129" y="2132"/>
                      </a:lnTo>
                      <a:lnTo>
                        <a:pt x="4266" y="1598"/>
                      </a:lnTo>
                      <a:lnTo>
                        <a:pt x="4266" y="2132"/>
                      </a:lnTo>
                      <a:lnTo>
                        <a:pt x="2129" y="2665"/>
                      </a:lnTo>
                      <a:lnTo>
                        <a:pt x="0" y="2132"/>
                      </a:lnTo>
                      <a:lnTo>
                        <a:pt x="0" y="1598"/>
                      </a:lnTo>
                      <a:lnTo>
                        <a:pt x="0" y="1598"/>
                      </a:lnTo>
                      <a:lnTo>
                        <a:pt x="0" y="1598"/>
                      </a:lnTo>
                      <a:close/>
                      <a:moveTo>
                        <a:pt x="0" y="2665"/>
                      </a:moveTo>
                      <a:lnTo>
                        <a:pt x="2129" y="3197"/>
                      </a:lnTo>
                      <a:lnTo>
                        <a:pt x="4266" y="2665"/>
                      </a:lnTo>
                      <a:lnTo>
                        <a:pt x="4266" y="3197"/>
                      </a:lnTo>
                      <a:lnTo>
                        <a:pt x="2129" y="3730"/>
                      </a:lnTo>
                      <a:lnTo>
                        <a:pt x="0" y="3197"/>
                      </a:lnTo>
                      <a:lnTo>
                        <a:pt x="0" y="2665"/>
                      </a:lnTo>
                      <a:lnTo>
                        <a:pt x="0" y="2665"/>
                      </a:lnTo>
                      <a:lnTo>
                        <a:pt x="0" y="2665"/>
                      </a:lnTo>
                      <a:close/>
                      <a:moveTo>
                        <a:pt x="0" y="533"/>
                      </a:moveTo>
                      <a:lnTo>
                        <a:pt x="2129" y="0"/>
                      </a:lnTo>
                      <a:lnTo>
                        <a:pt x="4266" y="533"/>
                      </a:lnTo>
                      <a:lnTo>
                        <a:pt x="4266" y="1065"/>
                      </a:lnTo>
                      <a:lnTo>
                        <a:pt x="2129" y="1598"/>
                      </a:lnTo>
                      <a:lnTo>
                        <a:pt x="0" y="1065"/>
                      </a:lnTo>
                      <a:lnTo>
                        <a:pt x="0" y="533"/>
                      </a:lnTo>
                      <a:lnTo>
                        <a:pt x="0" y="533"/>
                      </a:lnTo>
                      <a:lnTo>
                        <a:pt x="0" y="5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Freeform 13"/>
              <p:cNvSpPr>
                <a:spLocks noEditPoints="1"/>
              </p:cNvSpPr>
              <p:nvPr/>
            </p:nvSpPr>
            <p:spPr bwMode="auto">
              <a:xfrm>
                <a:off x="7144521" y="5399807"/>
                <a:ext cx="1390482" cy="932621"/>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TextBox 73"/>
            <p:cNvSpPr txBox="1"/>
            <p:nvPr/>
          </p:nvSpPr>
          <p:spPr>
            <a:xfrm>
              <a:off x="2588961" y="2049462"/>
              <a:ext cx="769087" cy="161583"/>
            </a:xfrm>
            <a:prstGeom prst="rect">
              <a:avLst/>
            </a:prstGeom>
            <a:no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3841"/>
              <a:r>
                <a:rPr lang="en-US" sz="1050" b="1" dirty="0">
                  <a:gradFill>
                    <a:gsLst>
                      <a:gs pos="0">
                        <a:srgbClr val="FFFFFF"/>
                      </a:gs>
                      <a:gs pos="100000">
                        <a:srgbClr val="FFFFFF"/>
                      </a:gs>
                    </a:gsLst>
                    <a:lin ang="5400000" scaled="0"/>
                  </a:gradFill>
                  <a:latin typeface="Segoe UI Light"/>
                </a:rPr>
                <a:t>Cloud</a:t>
              </a:r>
            </a:p>
          </p:txBody>
        </p:sp>
        <p:sp>
          <p:nvSpPr>
            <p:cNvPr id="10" name="Freeform 9"/>
            <p:cNvSpPr>
              <a:spLocks/>
            </p:cNvSpPr>
            <p:nvPr/>
          </p:nvSpPr>
          <p:spPr bwMode="auto">
            <a:xfrm>
              <a:off x="2728482" y="2359918"/>
              <a:ext cx="402744" cy="243688"/>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0" tIns="0" rIns="0" bIns="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098"/>
              <a:endParaRPr lang="en-US" sz="600">
                <a:solidFill>
                  <a:srgbClr val="000000"/>
                </a:solidFill>
                <a:latin typeface="Segoe"/>
              </a:endParaRPr>
            </a:p>
          </p:txBody>
        </p:sp>
        <p:grpSp>
          <p:nvGrpSpPr>
            <p:cNvPr id="11" name="Group 10"/>
            <p:cNvGrpSpPr/>
            <p:nvPr/>
          </p:nvGrpSpPr>
          <p:grpSpPr>
            <a:xfrm>
              <a:off x="251322" y="1212850"/>
              <a:ext cx="3728675" cy="2513661"/>
              <a:chOff x="326426" y="952501"/>
              <a:chExt cx="3728675" cy="2513661"/>
            </a:xfrm>
          </p:grpSpPr>
          <p:grpSp>
            <p:nvGrpSpPr>
              <p:cNvPr id="29" name="Group 28"/>
              <p:cNvGrpSpPr/>
              <p:nvPr/>
            </p:nvGrpSpPr>
            <p:grpSpPr>
              <a:xfrm>
                <a:off x="326426" y="952501"/>
                <a:ext cx="3728675" cy="2065090"/>
                <a:chOff x="326426" y="952501"/>
                <a:chExt cx="3728675" cy="2065090"/>
              </a:xfrm>
            </p:grpSpPr>
            <p:sp>
              <p:nvSpPr>
                <p:cNvPr id="31" name="Freeform 13"/>
                <p:cNvSpPr>
                  <a:spLocks noChangeAspect="1"/>
                </p:cNvSpPr>
                <p:nvPr/>
              </p:nvSpPr>
              <p:spPr bwMode="auto">
                <a:xfrm>
                  <a:off x="326426" y="952501"/>
                  <a:ext cx="3728675" cy="206509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p:nvGrpSpPr>
              <p:grpSpPr>
                <a:xfrm>
                  <a:off x="1356946" y="1893771"/>
                  <a:ext cx="1268596" cy="854489"/>
                  <a:chOff x="952843" y="3789539"/>
                  <a:chExt cx="1268596" cy="854489"/>
                </a:xfrm>
              </p:grpSpPr>
              <p:sp>
                <p:nvSpPr>
                  <p:cNvPr id="33" name="Rectangle 32"/>
                  <p:cNvSpPr/>
                  <p:nvPr/>
                </p:nvSpPr>
                <p:spPr bwMode="auto">
                  <a:xfrm>
                    <a:off x="952843" y="3789539"/>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ct val="0"/>
                      </a:spcAft>
                    </a:pPr>
                    <a:r>
                      <a:rPr lang="en-US" sz="1200" dirty="0" smtClean="0">
                        <a:gradFill>
                          <a:gsLst>
                            <a:gs pos="85841">
                              <a:srgbClr val="FFFFFF"/>
                            </a:gs>
                            <a:gs pos="0">
                              <a:srgbClr val="FFFFFF"/>
                            </a:gs>
                          </a:gsLst>
                          <a:lin ang="5400000" scaled="0"/>
                        </a:gradFill>
                      </a:rPr>
                      <a:t>Cloud</a:t>
                    </a:r>
                    <a:endParaRPr lang="en-US" sz="1200" dirty="0">
                      <a:gradFill>
                        <a:gsLst>
                          <a:gs pos="85841">
                            <a:srgbClr val="FFFFFF"/>
                          </a:gs>
                          <a:gs pos="0">
                            <a:srgbClr val="FFFFFF"/>
                          </a:gs>
                        </a:gsLst>
                        <a:lin ang="5400000" scaled="0"/>
                      </a:gradFill>
                    </a:endParaRPr>
                  </a:p>
                  <a:p>
                    <a:pPr defTabSz="932472" fontAlgn="base">
                      <a:lnSpc>
                        <a:spcPct val="90000"/>
                      </a:lnSpc>
                      <a:spcBef>
                        <a:spcPct val="0"/>
                      </a:spcBef>
                      <a:spcAft>
                        <a:spcPct val="0"/>
                      </a:spcAft>
                    </a:pPr>
                    <a:endParaRPr lang="en-US" sz="1200" dirty="0" smtClean="0">
                      <a:gradFill>
                        <a:gsLst>
                          <a:gs pos="100000">
                            <a:schemeClr val="tx1"/>
                          </a:gs>
                          <a:gs pos="0">
                            <a:schemeClr val="tx1"/>
                          </a:gs>
                        </a:gsLst>
                        <a:lin ang="5400000" scaled="0"/>
                      </a:gradFill>
                      <a:ea typeface="Segoe UI" pitchFamily="34" charset="0"/>
                      <a:cs typeface="Segoe UI" pitchFamily="34" charset="0"/>
                    </a:endParaRPr>
                  </a:p>
                </p:txBody>
              </p:sp>
              <p:sp>
                <p:nvSpPr>
                  <p:cNvPr id="34" name="Freeform 13"/>
                  <p:cNvSpPr>
                    <a:spLocks/>
                  </p:cNvSpPr>
                  <p:nvPr/>
                </p:nvSpPr>
                <p:spPr bwMode="auto">
                  <a:xfrm>
                    <a:off x="1397464" y="4178157"/>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0" name="TextBox 29"/>
              <p:cNvSpPr txBox="1"/>
              <p:nvPr/>
            </p:nvSpPr>
            <p:spPr>
              <a:xfrm>
                <a:off x="1026310" y="2949097"/>
                <a:ext cx="2328907"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gradFill>
                      <a:gsLst>
                        <a:gs pos="2917">
                          <a:schemeClr val="tx1"/>
                        </a:gs>
                        <a:gs pos="100000">
                          <a:schemeClr val="tx1"/>
                        </a:gs>
                      </a:gsLst>
                      <a:lin ang="5400000" scaled="0"/>
                    </a:gradFill>
                  </a:rPr>
                  <a:t>Develop/POC</a:t>
                </a:r>
              </a:p>
            </p:txBody>
          </p:sp>
        </p:grpSp>
        <p:grpSp>
          <p:nvGrpSpPr>
            <p:cNvPr id="12" name="Group 11"/>
            <p:cNvGrpSpPr/>
            <p:nvPr/>
          </p:nvGrpSpPr>
          <p:grpSpPr>
            <a:xfrm>
              <a:off x="4347030" y="1222239"/>
              <a:ext cx="3728675" cy="2513797"/>
              <a:chOff x="4579315" y="952501"/>
              <a:chExt cx="3728675" cy="2513797"/>
            </a:xfrm>
          </p:grpSpPr>
          <p:grpSp>
            <p:nvGrpSpPr>
              <p:cNvPr id="23" name="Group 22"/>
              <p:cNvGrpSpPr/>
              <p:nvPr/>
            </p:nvGrpSpPr>
            <p:grpSpPr>
              <a:xfrm>
                <a:off x="4579315" y="952501"/>
                <a:ext cx="3728675" cy="2065090"/>
                <a:chOff x="326426" y="952501"/>
                <a:chExt cx="3728675" cy="2065090"/>
              </a:xfrm>
            </p:grpSpPr>
            <p:sp>
              <p:nvSpPr>
                <p:cNvPr id="25" name="Freeform 13"/>
                <p:cNvSpPr>
                  <a:spLocks noChangeAspect="1"/>
                </p:cNvSpPr>
                <p:nvPr/>
              </p:nvSpPr>
              <p:spPr bwMode="auto">
                <a:xfrm>
                  <a:off x="326426" y="952501"/>
                  <a:ext cx="3728675" cy="206509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356946" y="1884246"/>
                  <a:ext cx="1268596" cy="854489"/>
                  <a:chOff x="952843" y="3780014"/>
                  <a:chExt cx="1268596" cy="854489"/>
                </a:xfrm>
              </p:grpSpPr>
              <p:sp>
                <p:nvSpPr>
                  <p:cNvPr id="27" name="Rectangle 26"/>
                  <p:cNvSpPr/>
                  <p:nvPr/>
                </p:nvSpPr>
                <p:spPr bwMode="auto">
                  <a:xfrm>
                    <a:off x="952843" y="3780014"/>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a:lnSpc>
                        <a:spcPct val="90000"/>
                      </a:lnSpc>
                    </a:pPr>
                    <a:r>
                      <a:rPr lang="en-US" sz="1200" dirty="0">
                        <a:gradFill>
                          <a:gsLst>
                            <a:gs pos="85841">
                              <a:srgbClr val="FFFFFF"/>
                            </a:gs>
                            <a:gs pos="0">
                              <a:srgbClr val="FFFFFF"/>
                            </a:gs>
                          </a:gsLst>
                          <a:lin ang="5400000" scaled="0"/>
                        </a:gradFill>
                      </a:rPr>
                      <a:t>Cloud</a:t>
                    </a:r>
                  </a:p>
                  <a:p>
                    <a:pPr defTabSz="932472">
                      <a:lnSpc>
                        <a:spcPct val="90000"/>
                      </a:lnSpc>
                    </a:pPr>
                    <a:endParaRPr lang="en-US" sz="1200" dirty="0">
                      <a:gradFill>
                        <a:gsLst>
                          <a:gs pos="85841">
                            <a:srgbClr val="FFFFFF"/>
                          </a:gs>
                          <a:gs pos="0">
                            <a:srgbClr val="FFFFFF"/>
                          </a:gs>
                        </a:gsLst>
                        <a:lin ang="5400000" scaled="0"/>
                      </a:gradFill>
                    </a:endParaRPr>
                  </a:p>
                </p:txBody>
              </p:sp>
              <p:sp>
                <p:nvSpPr>
                  <p:cNvPr id="28" name="Freeform 13"/>
                  <p:cNvSpPr>
                    <a:spLocks/>
                  </p:cNvSpPr>
                  <p:nvPr/>
                </p:nvSpPr>
                <p:spPr bwMode="auto">
                  <a:xfrm>
                    <a:off x="1397464" y="4168632"/>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4" name="TextBox 23"/>
              <p:cNvSpPr txBox="1"/>
              <p:nvPr/>
            </p:nvSpPr>
            <p:spPr>
              <a:xfrm>
                <a:off x="5279199" y="2949233"/>
                <a:ext cx="2328907"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100000">
                          <a:schemeClr val="tx1"/>
                        </a:gs>
                      </a:gsLst>
                      <a:lin ang="5400000" scaled="0"/>
                    </a:gradFill>
                  </a:rPr>
                  <a:t>Bursting</a:t>
                </a:r>
              </a:p>
            </p:txBody>
          </p:sp>
        </p:grpSp>
        <p:grpSp>
          <p:nvGrpSpPr>
            <p:cNvPr id="13" name="Group 12"/>
            <p:cNvGrpSpPr/>
            <p:nvPr/>
          </p:nvGrpSpPr>
          <p:grpSpPr>
            <a:xfrm>
              <a:off x="8442739" y="1222239"/>
              <a:ext cx="3728673" cy="2513797"/>
              <a:chOff x="8832203" y="952501"/>
              <a:chExt cx="3728673" cy="2513797"/>
            </a:xfrm>
          </p:grpSpPr>
          <p:grpSp>
            <p:nvGrpSpPr>
              <p:cNvPr id="17" name="Group 16"/>
              <p:cNvGrpSpPr/>
              <p:nvPr/>
            </p:nvGrpSpPr>
            <p:grpSpPr>
              <a:xfrm>
                <a:off x="8832203" y="952501"/>
                <a:ext cx="3728673" cy="2065089"/>
                <a:chOff x="326426" y="952501"/>
                <a:chExt cx="3728673" cy="2065089"/>
              </a:xfrm>
            </p:grpSpPr>
            <p:sp>
              <p:nvSpPr>
                <p:cNvPr id="19" name="Freeform 13"/>
                <p:cNvSpPr>
                  <a:spLocks noChangeAspect="1"/>
                </p:cNvSpPr>
                <p:nvPr/>
              </p:nvSpPr>
              <p:spPr bwMode="auto">
                <a:xfrm>
                  <a:off x="326426" y="952501"/>
                  <a:ext cx="3728673" cy="2065089"/>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356946" y="1884246"/>
                  <a:ext cx="1268596" cy="854489"/>
                  <a:chOff x="952843" y="3780014"/>
                  <a:chExt cx="1268596" cy="854489"/>
                </a:xfrm>
              </p:grpSpPr>
              <p:sp>
                <p:nvSpPr>
                  <p:cNvPr id="21" name="Rectangle 20"/>
                  <p:cNvSpPr/>
                  <p:nvPr/>
                </p:nvSpPr>
                <p:spPr bwMode="auto">
                  <a:xfrm>
                    <a:off x="952843" y="3780014"/>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defTabSz="932472">
                      <a:lnSpc>
                        <a:spcPct val="90000"/>
                      </a:lnSpc>
                    </a:pPr>
                    <a:r>
                      <a:rPr lang="en-US" sz="1200" dirty="0">
                        <a:gradFill>
                          <a:gsLst>
                            <a:gs pos="85841">
                              <a:srgbClr val="FFFFFF"/>
                            </a:gs>
                            <a:gs pos="0">
                              <a:srgbClr val="FFFFFF"/>
                            </a:gs>
                          </a:gsLst>
                          <a:lin ang="5400000" scaled="0"/>
                        </a:gradFill>
                      </a:rPr>
                      <a:t>Cloud</a:t>
                    </a:r>
                  </a:p>
                  <a:p>
                    <a:pPr defTabSz="932472">
                      <a:lnSpc>
                        <a:spcPct val="90000"/>
                      </a:lnSpc>
                    </a:pPr>
                    <a:endParaRPr lang="en-US" sz="1200" dirty="0">
                      <a:gradFill>
                        <a:gsLst>
                          <a:gs pos="85841">
                            <a:srgbClr val="FFFFFF"/>
                          </a:gs>
                          <a:gs pos="0">
                            <a:srgbClr val="FFFFFF"/>
                          </a:gs>
                        </a:gsLst>
                        <a:lin ang="5400000" scaled="0"/>
                      </a:gradFill>
                    </a:endParaRPr>
                  </a:p>
                </p:txBody>
              </p:sp>
              <p:sp>
                <p:nvSpPr>
                  <p:cNvPr id="22" name="Freeform 13"/>
                  <p:cNvSpPr>
                    <a:spLocks/>
                  </p:cNvSpPr>
                  <p:nvPr/>
                </p:nvSpPr>
                <p:spPr bwMode="auto">
                  <a:xfrm>
                    <a:off x="1397464" y="4168632"/>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8" name="TextBox 17"/>
              <p:cNvSpPr txBox="1"/>
              <p:nvPr/>
            </p:nvSpPr>
            <p:spPr>
              <a:xfrm>
                <a:off x="9373186" y="2949233"/>
                <a:ext cx="2646707"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100000">
                          <a:schemeClr val="tx1"/>
                        </a:gs>
                      </a:gsLst>
                      <a:lin ang="5400000" scaled="0"/>
                    </a:gradFill>
                  </a:rPr>
                  <a:t>Backup/archive</a:t>
                </a:r>
              </a:p>
            </p:txBody>
          </p:sp>
        </p:grpSp>
        <p:sp>
          <p:nvSpPr>
            <p:cNvPr id="14" name="Up-Down Arrow 13"/>
            <p:cNvSpPr/>
            <p:nvPr/>
          </p:nvSpPr>
          <p:spPr bwMode="auto">
            <a:xfrm>
              <a:off x="5969585" y="3656589"/>
              <a:ext cx="484632" cy="1036414"/>
            </a:xfrm>
            <a:prstGeom prst="up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sp>
          <p:nvSpPr>
            <p:cNvPr id="15" name="Up-Down Arrow 14"/>
            <p:cNvSpPr/>
            <p:nvPr/>
          </p:nvSpPr>
          <p:spPr bwMode="auto">
            <a:xfrm rot="2672052" flipH="1">
              <a:off x="8081413" y="3673626"/>
              <a:ext cx="484632" cy="1036414"/>
            </a:xfrm>
            <a:prstGeom prst="up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sp>
          <p:nvSpPr>
            <p:cNvPr id="16" name="Up-Down Arrow 15"/>
            <p:cNvSpPr/>
            <p:nvPr/>
          </p:nvSpPr>
          <p:spPr bwMode="auto">
            <a:xfrm rot="18927948">
              <a:off x="3857757" y="3673628"/>
              <a:ext cx="484632" cy="1036414"/>
            </a:xfrm>
            <a:prstGeom prst="up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grpSp>
    </p:spTree>
    <p:extLst>
      <p:ext uri="{BB962C8B-B14F-4D97-AF65-F5344CB8AC3E}">
        <p14:creationId xmlns:p14="http://schemas.microsoft.com/office/powerpoint/2010/main" val="37003846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9738" y="292082"/>
            <a:ext cx="5462100" cy="6405581"/>
          </a:xfrm>
          <a:prstGeom prst="rect">
            <a:avLst/>
          </a:prstGeom>
        </p:spPr>
      </p:pic>
      <p:sp>
        <p:nvSpPr>
          <p:cNvPr id="4" name="Rectangle 3"/>
          <p:cNvSpPr/>
          <p:nvPr/>
        </p:nvSpPr>
        <p:spPr bwMode="auto">
          <a:xfrm>
            <a:off x="241197" y="292081"/>
            <a:ext cx="6247526" cy="64055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chemeClr val="bg1"/>
                  </a:gs>
                  <a:gs pos="100000">
                    <a:schemeClr val="bg1"/>
                  </a:gs>
                </a:gsLst>
                <a:lin ang="0" scaled="0"/>
              </a:gradFill>
              <a:latin typeface="+mj-lt"/>
            </a:endParaRPr>
          </a:p>
        </p:txBody>
      </p:sp>
      <p:sp>
        <p:nvSpPr>
          <p:cNvPr id="5" name="TextBox 4"/>
          <p:cNvSpPr txBox="1"/>
          <p:nvPr/>
        </p:nvSpPr>
        <p:spPr>
          <a:xfrm>
            <a:off x="2953392" y="4865499"/>
            <a:ext cx="3207116" cy="812530"/>
          </a:xfrm>
          <a:prstGeom prst="rect">
            <a:avLst/>
          </a:prstGeom>
          <a:noFill/>
        </p:spPr>
        <p:txBody>
          <a:bodyPr wrap="square" rtlCol="0">
            <a:spAutoFit/>
          </a:bodyPr>
          <a:lstStyle/>
          <a:p>
            <a:pPr marL="166688" indent="-55563">
              <a:lnSpc>
                <a:spcPct val="90000"/>
              </a:lnSpc>
              <a:spcBef>
                <a:spcPts val="1200"/>
              </a:spcBef>
            </a:pPr>
            <a:r>
              <a:rPr lang="en-US" sz="2000" b="1" dirty="0">
                <a:gradFill>
                  <a:gsLst>
                    <a:gs pos="67257">
                      <a:srgbClr val="FFFFFF"/>
                    </a:gs>
                    <a:gs pos="37000">
                      <a:srgbClr val="FFFFFF"/>
                    </a:gs>
                  </a:gsLst>
                  <a:lin ang="5400000" scaled="0"/>
                </a:gradFill>
              </a:rPr>
              <a:t>Wu Feng</a:t>
            </a:r>
          </a:p>
          <a:p>
            <a:pPr marL="166688" indent="-55563">
              <a:lnSpc>
                <a:spcPct val="90000"/>
              </a:lnSpc>
            </a:pPr>
            <a:r>
              <a:rPr lang="en-US" sz="1600" dirty="0">
                <a:gradFill>
                  <a:gsLst>
                    <a:gs pos="67257">
                      <a:srgbClr val="FFFFFF"/>
                    </a:gs>
                    <a:gs pos="37000">
                      <a:srgbClr val="FFFFFF"/>
                    </a:gs>
                  </a:gsLst>
                  <a:lin ang="5400000" scaled="0"/>
                </a:gradFill>
              </a:rPr>
              <a:t>Professor of Computer Science</a:t>
            </a:r>
          </a:p>
          <a:p>
            <a:pPr marL="166688" indent="-55563">
              <a:lnSpc>
                <a:spcPct val="90000"/>
              </a:lnSpc>
            </a:pPr>
            <a:r>
              <a:rPr lang="en-US" sz="1600" dirty="0">
                <a:gradFill>
                  <a:gsLst>
                    <a:gs pos="67257">
                      <a:srgbClr val="FFFFFF"/>
                    </a:gs>
                    <a:gs pos="37000">
                      <a:srgbClr val="FFFFFF"/>
                    </a:gs>
                  </a:gsLst>
                  <a:lin ang="5400000" scaled="0"/>
                </a:gradFill>
              </a:rPr>
              <a:t>Virginia Tech</a:t>
            </a:r>
          </a:p>
        </p:txBody>
      </p:sp>
      <p:sp>
        <p:nvSpPr>
          <p:cNvPr id="6" name="TextBox 5"/>
          <p:cNvSpPr txBox="1"/>
          <p:nvPr/>
        </p:nvSpPr>
        <p:spPr>
          <a:xfrm>
            <a:off x="378912" y="2877050"/>
            <a:ext cx="5951550" cy="1772793"/>
          </a:xfrm>
          <a:prstGeom prst="rect">
            <a:avLst/>
          </a:prstGeom>
          <a:noFill/>
        </p:spPr>
        <p:txBody>
          <a:bodyPr wrap="square" lIns="182880" tIns="146304" rIns="182880" bIns="146304" rtlCol="0">
            <a:spAutoFit/>
          </a:bodyPr>
          <a:lstStyle/>
          <a:p>
            <a:r>
              <a:rPr lang="en-US" dirty="0">
                <a:gradFill>
                  <a:gsLst>
                    <a:gs pos="67257">
                      <a:srgbClr val="FFFFFF"/>
                    </a:gs>
                    <a:gs pos="37000">
                      <a:srgbClr val="FFFFFF"/>
                    </a:gs>
                  </a:gsLst>
                  <a:lin ang="5400000" scaled="0"/>
                </a:gradFill>
                <a:latin typeface="Segoe UI Light"/>
              </a:rPr>
              <a:t>“What excites me about what I’m doing with </a:t>
            </a:r>
            <a:r>
              <a:rPr lang="en-US" dirty="0" err="1">
                <a:gradFill>
                  <a:gsLst>
                    <a:gs pos="67257">
                      <a:srgbClr val="FFFFFF"/>
                    </a:gs>
                    <a:gs pos="37000">
                      <a:srgbClr val="FFFFFF"/>
                    </a:gs>
                  </a:gsLst>
                  <a:lin ang="5400000" scaled="0"/>
                </a:gradFill>
                <a:latin typeface="Segoe UI Light"/>
              </a:rPr>
              <a:t>HDInsight</a:t>
            </a:r>
            <a:r>
              <a:rPr lang="en-US" dirty="0">
                <a:gradFill>
                  <a:gsLst>
                    <a:gs pos="67257">
                      <a:srgbClr val="FFFFFF"/>
                    </a:gs>
                    <a:gs pos="37000">
                      <a:srgbClr val="FFFFFF"/>
                    </a:gs>
                  </a:gsLst>
                  <a:lin ang="5400000" scaled="0"/>
                </a:gradFill>
                <a:latin typeface="Segoe UI Light"/>
              </a:rPr>
              <a:t> is the ability to accelerate discovery to the point that we may be able to find treatments for cancer.” </a:t>
            </a:r>
          </a:p>
        </p:txBody>
      </p:sp>
      <p:sp>
        <p:nvSpPr>
          <p:cNvPr id="8" name="TextBox 7"/>
          <p:cNvSpPr txBox="1"/>
          <p:nvPr/>
        </p:nvSpPr>
        <p:spPr>
          <a:xfrm>
            <a:off x="276367" y="368184"/>
            <a:ext cx="5354051" cy="1526572"/>
          </a:xfrm>
          <a:prstGeom prst="rect">
            <a:avLst/>
          </a:prstGeom>
        </p:spPr>
        <p:txBody>
          <a:bodyPr wrap="square" lIns="182880" tIns="146304" rIns="182880" bIns="146304" rtlCol="0">
            <a:spAutoFit/>
          </a:bodyPr>
          <a:lstStyle/>
          <a:p>
            <a:r>
              <a:rPr lang="en-US" sz="1600" dirty="0" smtClean="0">
                <a:gradFill>
                  <a:gsLst>
                    <a:gs pos="0">
                      <a:schemeClr val="bg1"/>
                    </a:gs>
                    <a:gs pos="100000">
                      <a:schemeClr val="bg1"/>
                    </a:gs>
                  </a:gsLst>
                  <a:lin ang="0" scaled="0"/>
                </a:gradFill>
              </a:rPr>
              <a:t>Virginia Tech is able to capture data from DNA sequencers which are generating </a:t>
            </a:r>
            <a:r>
              <a:rPr lang="en-US" sz="1600" b="1" dirty="0" smtClean="0">
                <a:gradFill>
                  <a:gsLst>
                    <a:gs pos="0">
                      <a:schemeClr val="bg1"/>
                    </a:gs>
                    <a:gs pos="100000">
                      <a:schemeClr val="bg1"/>
                    </a:gs>
                  </a:gsLst>
                  <a:lin ang="0" scaled="0"/>
                </a:gradFill>
              </a:rPr>
              <a:t>15 PB of genome data each year</a:t>
            </a:r>
            <a:r>
              <a:rPr lang="en-US" sz="1600" dirty="0" smtClean="0">
                <a:gradFill>
                  <a:gsLst>
                    <a:gs pos="0">
                      <a:schemeClr val="bg1"/>
                    </a:gs>
                    <a:gs pos="100000">
                      <a:schemeClr val="bg1"/>
                    </a:gs>
                  </a:gsLst>
                  <a:lin ang="0" scaled="0"/>
                </a:gradFill>
              </a:rPr>
              <a:t>. Rather than creating a supercomputing center with millions of dollars, Virginia Tech leverages Azure and only paying for compute they use.</a:t>
            </a:r>
            <a:endParaRPr lang="en-US" sz="1600" dirty="0">
              <a:gradFill>
                <a:gsLst>
                  <a:gs pos="0">
                    <a:schemeClr val="bg1"/>
                  </a:gs>
                  <a:gs pos="100000">
                    <a:schemeClr val="bg1"/>
                  </a:gs>
                </a:gsLst>
                <a:lin ang="0" scaled="0"/>
              </a:gra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3743" y="5797184"/>
            <a:ext cx="1866207" cy="598516"/>
          </a:xfrm>
          <a:prstGeom prst="rect">
            <a:avLst/>
          </a:prstGeom>
        </p:spPr>
      </p:pic>
      <p:sp useBgFill="1">
        <p:nvSpPr>
          <p:cNvPr id="2" name="Rectangle 1"/>
          <p:cNvSpPr/>
          <p:nvPr/>
        </p:nvSpPr>
        <p:spPr bwMode="auto">
          <a:xfrm>
            <a:off x="12161838" y="-377687"/>
            <a:ext cx="274637" cy="755373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sp useBgFill="1">
        <p:nvSpPr>
          <p:cNvPr id="10" name="Rectangle 9"/>
          <p:cNvSpPr/>
          <p:nvPr/>
        </p:nvSpPr>
        <p:spPr bwMode="auto">
          <a:xfrm>
            <a:off x="-29452" y="-284388"/>
            <a:ext cx="274637" cy="755373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268736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49"/>
                                          </p:stCondLst>
                                        </p:cTn>
                                        <p:tgtEl>
                                          <p:spTgt spid="4"/>
                                        </p:tgtEl>
                                        <p:attrNameLst>
                                          <p:attrName>style.visibility</p:attrName>
                                        </p:attrNameLst>
                                      </p:cBhvr>
                                      <p:to>
                                        <p:strVal val="visible"/>
                                      </p:to>
                                    </p:set>
                                  </p:childTnLst>
                                </p:cTn>
                              </p:par>
                              <p:par>
                                <p:cTn id="7" presetID="6" presetClass="emph" presetSubtype="0" accel="100000" autoRev="1" fill="hold" grpId="1" nodeType="withEffect">
                                  <p:stCondLst>
                                    <p:cond delay="0"/>
                                  </p:stCondLst>
                                  <p:childTnLst>
                                    <p:animScale>
                                      <p:cBhvr>
                                        <p:cTn id="8" dur="750" fill="hold"/>
                                        <p:tgtEl>
                                          <p:spTgt spid="4"/>
                                        </p:tgtEl>
                                      </p:cBhvr>
                                      <p:by x="0" y="100000"/>
                                    </p:animScale>
                                  </p:childTnLst>
                                </p:cTn>
                              </p:par>
                              <p:par>
                                <p:cTn id="9" presetID="35" presetClass="path" presetSubtype="0" accel="100000" autoRev="1" fill="hold" grpId="2" nodeType="withEffect">
                                  <p:stCondLst>
                                    <p:cond delay="0"/>
                                  </p:stCondLst>
                                  <p:childTnLst>
                                    <p:animMotion origin="layout" path="M 2.38192E-6 3.92646E-6 L -0.21394 3.92646E-6 " pathEditMode="relative" rAng="0" ptsTypes="AA">
                                      <p:cBhvr>
                                        <p:cTn id="10" dur="750" fill="hold"/>
                                        <p:tgtEl>
                                          <p:spTgt spid="4"/>
                                        </p:tgtEl>
                                        <p:attrNameLst>
                                          <p:attrName>ppt_x</p:attrName>
                                          <p:attrName>ppt_y</p:attrName>
                                        </p:attrNameLst>
                                      </p:cBhvr>
                                      <p:rCtr x="-10697" y="0"/>
                                    </p:animMotion>
                                  </p:childTnLst>
                                </p:cTn>
                              </p:par>
                              <p:par>
                                <p:cTn id="11" presetID="2" presetClass="entr" presetSubtype="2" decel="100000" fill="hold" nodeType="with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3351274" y="5707285"/>
            <a:ext cx="1152906" cy="697604"/>
          </a:xfrm>
          <a:prstGeom prst="rect">
            <a:avLst/>
          </a:prstGeom>
          <a:solidFill>
            <a:srgbClr val="159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0" y="3053831"/>
            <a:ext cx="1127841" cy="83568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5628435" y="3756020"/>
            <a:ext cx="3133283" cy="3074450"/>
          </a:xfrm>
          <a:prstGeom prst="rect">
            <a:avLst/>
          </a:prstGeom>
          <a:solidFill>
            <a:srgbClr val="159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ts val="3000"/>
              </a:lnSpc>
            </a:pPr>
            <a:r>
              <a:rPr lang="en-US" sz="3199" dirty="0" smtClean="0">
                <a:gradFill>
                  <a:gsLst>
                    <a:gs pos="0">
                      <a:schemeClr val="bg1"/>
                    </a:gs>
                    <a:gs pos="100000">
                      <a:schemeClr val="bg1"/>
                    </a:gs>
                  </a:gsLst>
                  <a:lin ang="5400000" scaled="0"/>
                </a:gradFill>
                <a:latin typeface="Segoe UI Light"/>
              </a:rPr>
              <a:t>Hadoop 2.2, 2.4, 2.6</a:t>
            </a:r>
            <a:endParaRPr lang="en-US" sz="3199" dirty="0">
              <a:gradFill>
                <a:gsLst>
                  <a:gs pos="0">
                    <a:schemeClr val="bg1"/>
                  </a:gs>
                  <a:gs pos="100000">
                    <a:schemeClr val="bg1"/>
                  </a:gs>
                </a:gsLst>
                <a:lin ang="5400000" scaled="0"/>
              </a:gradFill>
              <a:latin typeface="Segoe UI Light"/>
            </a:endParaRPr>
          </a:p>
        </p:txBody>
      </p:sp>
      <p:sp>
        <p:nvSpPr>
          <p:cNvPr id="113" name="Rectangle 112"/>
          <p:cNvSpPr/>
          <p:nvPr/>
        </p:nvSpPr>
        <p:spPr bwMode="auto">
          <a:xfrm>
            <a:off x="6507444" y="1502923"/>
            <a:ext cx="2254274" cy="225427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a:lnSpc>
                <a:spcPct val="90000"/>
              </a:lnSpc>
            </a:pPr>
            <a:r>
              <a:rPr lang="en-US" dirty="0" smtClean="0">
                <a:gradFill>
                  <a:gsLst>
                    <a:gs pos="0">
                      <a:schemeClr val="bg1"/>
                    </a:gs>
                    <a:gs pos="100000">
                      <a:schemeClr val="bg1"/>
                    </a:gs>
                  </a:gsLst>
                  <a:lin ang="5400000" scaled="0"/>
                </a:gradFill>
                <a:latin typeface="Segoe UI Light"/>
              </a:rPr>
              <a:t>80% data compression with ORC</a:t>
            </a:r>
            <a:endParaRPr lang="en-US" dirty="0">
              <a:gradFill>
                <a:gsLst>
                  <a:gs pos="0">
                    <a:schemeClr val="bg1"/>
                  </a:gs>
                  <a:gs pos="100000">
                    <a:schemeClr val="bg1"/>
                  </a:gs>
                </a:gsLst>
                <a:lin ang="5400000" scaled="0"/>
              </a:gradFill>
              <a:latin typeface="Segoe UI Light"/>
            </a:endParaRPr>
          </a:p>
        </p:txBody>
      </p:sp>
      <p:sp>
        <p:nvSpPr>
          <p:cNvPr id="3" name="Title 2"/>
          <p:cNvSpPr>
            <a:spLocks noGrp="1"/>
          </p:cNvSpPr>
          <p:nvPr>
            <p:ph type="title"/>
          </p:nvPr>
        </p:nvSpPr>
        <p:spPr/>
        <p:txBody>
          <a:bodyPr/>
          <a:lstStyle/>
          <a:p>
            <a:r>
              <a:rPr lang="en-US" dirty="0" smtClean="0"/>
              <a:t>Microsoft Gets Hadoop</a:t>
            </a:r>
            <a:endParaRPr lang="en-US" dirty="0"/>
          </a:p>
        </p:txBody>
      </p:sp>
      <p:sp>
        <p:nvSpPr>
          <p:cNvPr id="94" name="Rectangle 93"/>
          <p:cNvSpPr/>
          <p:nvPr/>
        </p:nvSpPr>
        <p:spPr bwMode="auto">
          <a:xfrm>
            <a:off x="3382476" y="1218314"/>
            <a:ext cx="2246003" cy="2253098"/>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r>
              <a:rPr lang="en-US" sz="2800" dirty="0" smtClean="0">
                <a:gradFill>
                  <a:gsLst>
                    <a:gs pos="0">
                      <a:schemeClr val="bg1"/>
                    </a:gs>
                    <a:gs pos="100000">
                      <a:schemeClr val="bg1"/>
                    </a:gs>
                  </a:gsLst>
                  <a:lin ang="5400000" scaled="0"/>
                </a:gradFill>
                <a:latin typeface="Segoe UI Light"/>
              </a:rPr>
              <a:t>Hadoop on Windows</a:t>
            </a:r>
            <a:endParaRPr lang="en-US" sz="2800" dirty="0">
              <a:gradFill>
                <a:gsLst>
                  <a:gs pos="0">
                    <a:schemeClr val="bg1"/>
                  </a:gs>
                  <a:gs pos="100000">
                    <a:schemeClr val="bg1"/>
                  </a:gs>
                </a:gsLst>
                <a:lin ang="5400000" scaled="0"/>
              </a:gradFill>
              <a:latin typeface="Segoe UI Light"/>
            </a:endParaRPr>
          </a:p>
        </p:txBody>
      </p:sp>
      <p:sp>
        <p:nvSpPr>
          <p:cNvPr id="95" name="Rectangle 94"/>
          <p:cNvSpPr/>
          <p:nvPr/>
        </p:nvSpPr>
        <p:spPr bwMode="auto">
          <a:xfrm>
            <a:off x="1075235" y="3053832"/>
            <a:ext cx="2307241" cy="2014365"/>
          </a:xfrm>
          <a:prstGeom prst="rect">
            <a:avLst/>
          </a:prstGeom>
          <a:solidFill>
            <a:srgbClr val="159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ts val="3000"/>
              </a:lnSpc>
            </a:pPr>
            <a:r>
              <a:rPr lang="en-US" sz="2800" dirty="0" smtClean="0">
                <a:gradFill>
                  <a:gsLst>
                    <a:gs pos="0">
                      <a:schemeClr val="bg1"/>
                    </a:gs>
                    <a:gs pos="100000">
                      <a:schemeClr val="bg1"/>
                    </a:gs>
                  </a:gsLst>
                  <a:lin ang="5400000" scaled="0"/>
                </a:gradFill>
                <a:latin typeface="Segoe UI Light"/>
              </a:rPr>
              <a:t>Hive 100x Query Speed Up</a:t>
            </a:r>
            <a:endParaRPr lang="en-US" sz="2800" dirty="0">
              <a:gradFill>
                <a:gsLst>
                  <a:gs pos="0">
                    <a:schemeClr val="bg1"/>
                  </a:gs>
                  <a:gs pos="100000">
                    <a:schemeClr val="bg1"/>
                  </a:gs>
                </a:gsLst>
                <a:lin ang="5400000" scaled="0"/>
              </a:gradFill>
              <a:latin typeface="Segoe UI Light"/>
            </a:endParaRPr>
          </a:p>
        </p:txBody>
      </p:sp>
      <p:sp>
        <p:nvSpPr>
          <p:cNvPr id="97" name="Rectangle 96"/>
          <p:cNvSpPr/>
          <p:nvPr/>
        </p:nvSpPr>
        <p:spPr bwMode="auto">
          <a:xfrm>
            <a:off x="8760603" y="1218314"/>
            <a:ext cx="2679166" cy="255703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a:lnSpc>
                <a:spcPct val="90000"/>
              </a:lnSpc>
            </a:pPr>
            <a:r>
              <a:rPr lang="en-US" sz="2800" dirty="0" smtClean="0">
                <a:gradFill>
                  <a:gsLst>
                    <a:gs pos="0">
                      <a:schemeClr val="bg1"/>
                    </a:gs>
                    <a:gs pos="100000">
                      <a:schemeClr val="bg1"/>
                    </a:gs>
                  </a:gsLst>
                  <a:lin ang="5400000" scaled="0"/>
                </a:gradFill>
              </a:rPr>
              <a:t>30,000</a:t>
            </a:r>
            <a:r>
              <a:rPr lang="en-US" sz="2800" dirty="0">
                <a:gradFill>
                  <a:gsLst>
                    <a:gs pos="0">
                      <a:schemeClr val="bg1"/>
                    </a:gs>
                    <a:gs pos="100000">
                      <a:schemeClr val="bg1"/>
                    </a:gs>
                  </a:gsLst>
                  <a:lin ang="5400000" scaled="0"/>
                </a:gradFill>
              </a:rPr>
              <a:t>+</a:t>
            </a:r>
          </a:p>
          <a:p>
            <a:pPr defTabSz="932293">
              <a:lnSpc>
                <a:spcPct val="90000"/>
              </a:lnSpc>
            </a:pPr>
            <a:r>
              <a:rPr lang="en-US" sz="2800" dirty="0" smtClean="0">
                <a:gradFill>
                  <a:gsLst>
                    <a:gs pos="0">
                      <a:schemeClr val="bg1"/>
                    </a:gs>
                    <a:gs pos="100000">
                      <a:schemeClr val="bg1"/>
                    </a:gs>
                  </a:gsLst>
                  <a:lin ang="5400000" scaled="0"/>
                </a:gradFill>
              </a:rPr>
              <a:t>code line</a:t>
            </a:r>
            <a:r>
              <a:rPr lang="en-US" sz="2800" dirty="0">
                <a:gradFill>
                  <a:gsLst>
                    <a:gs pos="0">
                      <a:schemeClr val="bg1"/>
                    </a:gs>
                    <a:gs pos="100000">
                      <a:schemeClr val="bg1"/>
                    </a:gs>
                  </a:gsLst>
                  <a:lin ang="5400000" scaled="0"/>
                </a:gradFill>
              </a:rPr>
              <a:t/>
            </a:r>
            <a:br>
              <a:rPr lang="en-US" sz="2800" dirty="0">
                <a:gradFill>
                  <a:gsLst>
                    <a:gs pos="0">
                      <a:schemeClr val="bg1"/>
                    </a:gs>
                    <a:gs pos="100000">
                      <a:schemeClr val="bg1"/>
                    </a:gs>
                  </a:gsLst>
                  <a:lin ang="5400000" scaled="0"/>
                </a:gradFill>
              </a:rPr>
            </a:br>
            <a:r>
              <a:rPr lang="en-US" sz="2800" dirty="0">
                <a:gradFill>
                  <a:gsLst>
                    <a:gs pos="0">
                      <a:schemeClr val="bg1"/>
                    </a:gs>
                    <a:gs pos="100000">
                      <a:schemeClr val="bg1"/>
                    </a:gs>
                  </a:gsLst>
                  <a:lin ang="5400000" scaled="0"/>
                </a:gradFill>
              </a:rPr>
              <a:t>contributions</a:t>
            </a:r>
          </a:p>
        </p:txBody>
      </p:sp>
      <p:sp>
        <p:nvSpPr>
          <p:cNvPr id="98" name="Rectangle 97"/>
          <p:cNvSpPr/>
          <p:nvPr/>
        </p:nvSpPr>
        <p:spPr bwMode="auto">
          <a:xfrm>
            <a:off x="3380994" y="3459799"/>
            <a:ext cx="2247485" cy="224748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r>
              <a:rPr lang="en-US" dirty="0">
                <a:gradFill>
                  <a:gsLst>
                    <a:gs pos="0">
                      <a:schemeClr val="bg1"/>
                    </a:gs>
                    <a:gs pos="100000">
                      <a:schemeClr val="bg1"/>
                    </a:gs>
                  </a:gsLst>
                  <a:lin ang="5400000" scaled="0"/>
                </a:gradFill>
                <a:latin typeface="Segoe UI Light"/>
              </a:rPr>
              <a:t>HDFS </a:t>
            </a:r>
            <a:r>
              <a:rPr lang="en-US" dirty="0" smtClean="0">
                <a:gradFill>
                  <a:gsLst>
                    <a:gs pos="0">
                      <a:schemeClr val="bg1"/>
                    </a:gs>
                    <a:gs pos="100000">
                      <a:schemeClr val="bg1"/>
                    </a:gs>
                  </a:gsLst>
                  <a:lin ang="5400000" scaled="0"/>
                </a:gradFill>
                <a:latin typeface="Segoe UI Light"/>
              </a:rPr>
              <a:t>in Cloud (Azure)</a:t>
            </a:r>
            <a:endParaRPr lang="en-US" dirty="0">
              <a:gradFill>
                <a:gsLst>
                  <a:gs pos="0">
                    <a:schemeClr val="bg1"/>
                  </a:gs>
                  <a:gs pos="100000">
                    <a:schemeClr val="bg1"/>
                  </a:gs>
                </a:gsLst>
                <a:lin ang="5400000" scaled="0"/>
              </a:gradFill>
              <a:latin typeface="Segoe UI Light"/>
            </a:endParaRPr>
          </a:p>
        </p:txBody>
      </p:sp>
      <p:sp>
        <p:nvSpPr>
          <p:cNvPr id="100" name="Rectangle 99"/>
          <p:cNvSpPr/>
          <p:nvPr/>
        </p:nvSpPr>
        <p:spPr bwMode="auto">
          <a:xfrm>
            <a:off x="1611874" y="5068197"/>
            <a:ext cx="1769398" cy="176227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r>
              <a:rPr lang="en-US" sz="2000" dirty="0" smtClean="0">
                <a:gradFill>
                  <a:gsLst>
                    <a:gs pos="0">
                      <a:schemeClr val="bg1"/>
                    </a:gs>
                    <a:gs pos="100000">
                      <a:schemeClr val="bg1"/>
                    </a:gs>
                  </a:gsLst>
                  <a:lin ang="5400000" scaled="0"/>
                </a:gradFill>
                <a:latin typeface="Segoe UI Light"/>
              </a:rPr>
              <a:t>REEF for Machine Learning</a:t>
            </a:r>
            <a:endParaRPr lang="en-US" sz="2000" dirty="0">
              <a:gradFill>
                <a:gsLst>
                  <a:gs pos="0">
                    <a:schemeClr val="bg1"/>
                  </a:gs>
                  <a:gs pos="100000">
                    <a:schemeClr val="bg1"/>
                  </a:gs>
                </a:gsLst>
                <a:lin ang="5400000" scaled="0"/>
              </a:gradFill>
              <a:latin typeface="Segoe UI Light"/>
            </a:endParaRPr>
          </a:p>
        </p:txBody>
      </p:sp>
      <p:sp>
        <p:nvSpPr>
          <p:cNvPr id="105" name="Rectangle 104"/>
          <p:cNvSpPr/>
          <p:nvPr/>
        </p:nvSpPr>
        <p:spPr bwMode="auto">
          <a:xfrm>
            <a:off x="4474432" y="5707285"/>
            <a:ext cx="1154046" cy="69760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a:lnSpc>
                <a:spcPct val="90000"/>
              </a:lnSpc>
            </a:pPr>
            <a:endParaRPr lang="en-US" sz="1199" dirty="0">
              <a:solidFill>
                <a:srgbClr val="FFFFFF"/>
              </a:solidFill>
              <a:latin typeface="Segoe UI Light"/>
            </a:endParaRPr>
          </a:p>
        </p:txBody>
      </p:sp>
      <p:sp>
        <p:nvSpPr>
          <p:cNvPr id="110" name="Rectangle 109"/>
          <p:cNvSpPr/>
          <p:nvPr/>
        </p:nvSpPr>
        <p:spPr bwMode="auto">
          <a:xfrm>
            <a:off x="5628441" y="2906295"/>
            <a:ext cx="879009" cy="850902"/>
          </a:xfrm>
          <a:prstGeom prst="rect">
            <a:avLst/>
          </a:prstGeom>
          <a:solidFill>
            <a:srgbClr val="007FD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5628441" y="2056445"/>
            <a:ext cx="879009" cy="850902"/>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5628437" y="1218314"/>
            <a:ext cx="879009" cy="845783"/>
          </a:xfrm>
          <a:prstGeom prst="rect">
            <a:avLst/>
          </a:prstGeom>
          <a:solidFill>
            <a:srgbClr val="159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935892" y="1224165"/>
            <a:ext cx="2446584" cy="182966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a:lnSpc>
                <a:spcPct val="90000"/>
              </a:lnSpc>
            </a:pPr>
            <a:r>
              <a:rPr lang="en-US" sz="2800" dirty="0" smtClean="0">
                <a:gradFill>
                  <a:gsLst>
                    <a:gs pos="0">
                      <a:schemeClr val="bg1"/>
                    </a:gs>
                    <a:gs pos="100000">
                      <a:schemeClr val="bg1"/>
                    </a:gs>
                  </a:gsLst>
                  <a:lin ang="5400000" scaled="0"/>
                </a:gradFill>
              </a:rPr>
              <a:t>10,000</a:t>
            </a:r>
            <a:r>
              <a:rPr lang="en-US" sz="2800" dirty="0">
                <a:gradFill>
                  <a:gsLst>
                    <a:gs pos="0">
                      <a:schemeClr val="bg1"/>
                    </a:gs>
                    <a:gs pos="100000">
                      <a:schemeClr val="bg1"/>
                    </a:gs>
                  </a:gsLst>
                  <a:lin ang="5400000" scaled="0"/>
                </a:gradFill>
              </a:rPr>
              <a:t>+</a:t>
            </a:r>
          </a:p>
          <a:p>
            <a:pPr defTabSz="932293">
              <a:lnSpc>
                <a:spcPct val="90000"/>
              </a:lnSpc>
            </a:pPr>
            <a:r>
              <a:rPr lang="en-US" sz="2800" dirty="0" smtClean="0">
                <a:gradFill>
                  <a:gsLst>
                    <a:gs pos="0">
                      <a:schemeClr val="bg1"/>
                    </a:gs>
                    <a:gs pos="100000">
                      <a:schemeClr val="bg1"/>
                    </a:gs>
                  </a:gsLst>
                  <a:lin ang="5400000" scaled="0"/>
                </a:gradFill>
              </a:rPr>
              <a:t>engineering </a:t>
            </a:r>
            <a:r>
              <a:rPr lang="en-US" sz="2800" dirty="0">
                <a:gradFill>
                  <a:gsLst>
                    <a:gs pos="0">
                      <a:schemeClr val="bg1"/>
                    </a:gs>
                    <a:gs pos="100000">
                      <a:schemeClr val="bg1"/>
                    </a:gs>
                  </a:gsLst>
                  <a:lin ang="5400000" scaled="0"/>
                </a:gradFill>
              </a:rPr>
              <a:t>hours</a:t>
            </a:r>
          </a:p>
        </p:txBody>
      </p:sp>
      <p:sp>
        <p:nvSpPr>
          <p:cNvPr id="32" name="Rectangle 31"/>
          <p:cNvSpPr/>
          <p:nvPr/>
        </p:nvSpPr>
        <p:spPr bwMode="auto">
          <a:xfrm>
            <a:off x="8760602" y="3756021"/>
            <a:ext cx="2542049" cy="255703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563">
              <a:lnSpc>
                <a:spcPts val="3000"/>
              </a:lnSpc>
            </a:pPr>
            <a:r>
              <a:rPr lang="en-US" sz="2800" dirty="0" smtClean="0">
                <a:gradFill>
                  <a:gsLst>
                    <a:gs pos="0">
                      <a:schemeClr val="bg1"/>
                    </a:gs>
                    <a:gs pos="100000">
                      <a:schemeClr val="bg1"/>
                    </a:gs>
                  </a:gsLst>
                  <a:lin ang="5400000" scaled="0"/>
                </a:gradFill>
                <a:latin typeface="Segoe UI Light"/>
              </a:rPr>
              <a:t>Committers </a:t>
            </a:r>
            <a:br>
              <a:rPr lang="en-US" sz="2800" dirty="0" smtClean="0">
                <a:gradFill>
                  <a:gsLst>
                    <a:gs pos="0">
                      <a:schemeClr val="bg1"/>
                    </a:gs>
                    <a:gs pos="100000">
                      <a:schemeClr val="bg1"/>
                    </a:gs>
                  </a:gsLst>
                  <a:lin ang="5400000" scaled="0"/>
                </a:gradFill>
                <a:latin typeface="Segoe UI Light"/>
              </a:rPr>
            </a:br>
            <a:r>
              <a:rPr lang="en-US" sz="2800" dirty="0" smtClean="0">
                <a:gradFill>
                  <a:gsLst>
                    <a:gs pos="0">
                      <a:schemeClr val="bg1"/>
                    </a:gs>
                    <a:gs pos="100000">
                      <a:schemeClr val="bg1"/>
                    </a:gs>
                  </a:gsLst>
                  <a:lin ang="5400000" scaled="0"/>
                </a:gradFill>
                <a:latin typeface="Segoe UI Light"/>
              </a:rPr>
              <a:t>to Hadoop</a:t>
            </a:r>
            <a:endParaRPr lang="en-US" sz="2800" dirty="0">
              <a:gradFill>
                <a:gsLst>
                  <a:gs pos="0">
                    <a:schemeClr val="bg1"/>
                  </a:gs>
                  <a:gs pos="100000">
                    <a:schemeClr val="bg1"/>
                  </a:gs>
                </a:gsLst>
                <a:lin ang="5400000" scaled="0"/>
              </a:gradFill>
              <a:latin typeface="Segoe UI Light"/>
            </a:endParaRPr>
          </a:p>
        </p:txBody>
      </p:sp>
      <p:sp>
        <p:nvSpPr>
          <p:cNvPr id="34" name="Rectangle 33"/>
          <p:cNvSpPr/>
          <p:nvPr/>
        </p:nvSpPr>
        <p:spPr bwMode="auto">
          <a:xfrm>
            <a:off x="1075235" y="5068197"/>
            <a:ext cx="536638" cy="53439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11302651" y="3756021"/>
            <a:ext cx="1159291" cy="941113"/>
          </a:xfrm>
          <a:prstGeom prst="rect">
            <a:avLst/>
          </a:prstGeom>
          <a:solidFill>
            <a:srgbClr val="159B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a:lnSpc>
                <a:spcPct val="90000"/>
              </a:lnSpc>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23872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50"/>
                                        <p:tgtEl>
                                          <p:spTgt spid="9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250"/>
                                        <p:tgtEl>
                                          <p:spTgt spid="9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250"/>
                                        <p:tgtEl>
                                          <p:spTgt spid="9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250"/>
                                        <p:tgtEl>
                                          <p:spTgt spid="12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250"/>
                                        <p:tgtEl>
                                          <p:spTgt spid="111"/>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250"/>
                                        <p:tgtEl>
                                          <p:spTgt spid="9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250"/>
                                        <p:tgtEl>
                                          <p:spTgt spid="10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fade">
                                      <p:cBhvr>
                                        <p:cTn id="35" dur="250"/>
                                        <p:tgtEl>
                                          <p:spTgt spid="1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250"/>
                                        <p:tgtEl>
                                          <p:spTgt spid="104"/>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5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250"/>
                                        <p:tgtEl>
                                          <p:spTgt spid="10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250"/>
                                        <p:tgtEl>
                                          <p:spTgt spid="110"/>
                                        </p:tgtEl>
                                      </p:cBhvr>
                                    </p:animEffect>
                                  </p:childTnLst>
                                </p:cTn>
                              </p:par>
                            </p:childTnLst>
                          </p:cTn>
                        </p:par>
                        <p:par>
                          <p:cTn id="49" fill="hold">
                            <p:stCondLst>
                              <p:cond delay="2250"/>
                            </p:stCondLst>
                            <p:childTnLst>
                              <p:par>
                                <p:cTn id="50" presetID="10" presetClass="entr" presetSubtype="0" fill="hold" grpId="0" nodeType="after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250"/>
                                        <p:tgtEl>
                                          <p:spTgt spid="112"/>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fade">
                                      <p:cBhvr>
                                        <p:cTn id="56" dur="250"/>
                                        <p:tgtEl>
                                          <p:spTgt spid="125"/>
                                        </p:tgtEl>
                                      </p:cBhvr>
                                    </p:animEffect>
                                  </p:childTnLst>
                                </p:cTn>
                              </p:par>
                            </p:childTnLst>
                          </p:cTn>
                        </p:par>
                        <p:par>
                          <p:cTn id="57" fill="hold">
                            <p:stCondLst>
                              <p:cond delay="2750"/>
                            </p:stCondLst>
                            <p:childTnLst>
                              <p:par>
                                <p:cTn id="58" presetID="10" presetClass="entr" presetSubtype="0"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250"/>
                                        <p:tgtEl>
                                          <p:spTgt spid="97"/>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50"/>
                                        <p:tgtEl>
                                          <p:spTgt spid="32"/>
                                        </p:tgtEl>
                                      </p:cBhvr>
                                    </p:animEffect>
                                  </p:childTnLst>
                                </p:cTn>
                              </p:par>
                            </p:childTnLst>
                          </p:cTn>
                        </p:par>
                        <p:par>
                          <p:cTn id="65" fill="hold">
                            <p:stCondLst>
                              <p:cond delay="325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9" grpId="0" animBg="1"/>
      <p:bldP spid="99" grpId="0" animBg="1"/>
      <p:bldP spid="113" grpId="0" animBg="1"/>
      <p:bldP spid="94" grpId="0" animBg="1"/>
      <p:bldP spid="95" grpId="0" animBg="1"/>
      <p:bldP spid="97" grpId="0" animBg="1"/>
      <p:bldP spid="98" grpId="0" animBg="1"/>
      <p:bldP spid="100" grpId="0" animBg="1"/>
      <p:bldP spid="105" grpId="0" animBg="1"/>
      <p:bldP spid="110" grpId="0" animBg="1"/>
      <p:bldP spid="111" grpId="0" animBg="1"/>
      <p:bldP spid="112" grpId="0" animBg="1"/>
      <p:bldP spid="124" grpId="0" animBg="1"/>
      <p:bldP spid="32" grpId="0" animBg="1"/>
      <p:bldP spid="34" grpId="0" animBg="1"/>
      <p:bldP spid="1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Makes Hadoop </a:t>
            </a:r>
            <a:r>
              <a:rPr lang="en-US" dirty="0" smtClean="0"/>
              <a:t>Low Cost</a:t>
            </a:r>
            <a:endParaRPr lang="en-US" dirty="0"/>
          </a:p>
        </p:txBody>
      </p:sp>
      <p:sp>
        <p:nvSpPr>
          <p:cNvPr id="7" name="Text Placeholder 6"/>
          <p:cNvSpPr>
            <a:spLocks noGrp="1"/>
          </p:cNvSpPr>
          <p:nvPr>
            <p:ph type="body" sz="quarter" idx="4294967295"/>
          </p:nvPr>
        </p:nvSpPr>
        <p:spPr>
          <a:xfrm>
            <a:off x="274639" y="1212849"/>
            <a:ext cx="11889564" cy="2059025"/>
          </a:xfrm>
          <a:prstGeom prst="rect">
            <a:avLst/>
          </a:prstGeom>
        </p:spPr>
        <p:txBody>
          <a:bodyPr/>
          <a:lstStyle/>
          <a:p>
            <a:pPr marL="0" indent="0">
              <a:buNone/>
            </a:pPr>
            <a:r>
              <a:rPr lang="en-US" sz="3200" dirty="0"/>
              <a:t>HDInsight is billed by usage</a:t>
            </a:r>
          </a:p>
          <a:p>
            <a:r>
              <a:rPr lang="en-US" sz="1600" dirty="0">
                <a:latin typeface="+mn-lt"/>
              </a:rPr>
              <a:t>Billed for usage</a:t>
            </a:r>
          </a:p>
          <a:p>
            <a:r>
              <a:rPr lang="en-US" sz="1600" dirty="0">
                <a:latin typeface="+mn-lt"/>
              </a:rPr>
              <a:t>Clusters can be deleted when no longer used</a:t>
            </a:r>
          </a:p>
          <a:p>
            <a:pPr marL="0" indent="0">
              <a:buNone/>
            </a:pPr>
            <a:r>
              <a:rPr lang="en-US" sz="3200" dirty="0"/>
              <a:t>No additional price for support</a:t>
            </a:r>
          </a:p>
          <a:p>
            <a:pPr marL="342900" lvl="1" indent="-342900"/>
            <a:r>
              <a:rPr lang="en-US" sz="1600" dirty="0"/>
              <a:t>Azure Support includes Hadoop support</a:t>
            </a:r>
          </a:p>
          <a:p>
            <a:pPr marL="342900" lvl="1" indent="-342900"/>
            <a:r>
              <a:rPr lang="en-US" sz="1600" dirty="0"/>
              <a:t>What usually costs thousands of dollars per node is included</a:t>
            </a:r>
          </a:p>
        </p:txBody>
      </p:sp>
      <p:sp>
        <p:nvSpPr>
          <p:cNvPr id="14" name="Rectangle 13"/>
          <p:cNvSpPr/>
          <p:nvPr/>
        </p:nvSpPr>
        <p:spPr bwMode="auto">
          <a:xfrm>
            <a:off x="8047037" y="1592262"/>
            <a:ext cx="3810000" cy="275272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46304" rIns="182880" bIns="146304" numCol="1" rtlCol="0" anchor="b" anchorCtr="0" compatLnSpc="1">
            <a:prstTxWarp prst="textNoShape">
              <a:avLst/>
            </a:prstTxWarp>
          </a:bodyPr>
          <a:lstStyle/>
          <a:p>
            <a:pPr defTabSz="914099" fontAlgn="base">
              <a:spcBef>
                <a:spcPct val="0"/>
              </a:spcBef>
              <a:spcAft>
                <a:spcPct val="0"/>
              </a:spcAft>
              <a:tabLst>
                <a:tab pos="287338" algn="l"/>
              </a:tabLst>
            </a:pPr>
            <a:endParaRPr lang="en-US" sz="2400" dirty="0" smtClean="0">
              <a:gradFill>
                <a:gsLst>
                  <a:gs pos="0">
                    <a:srgbClr val="FFFFFF"/>
                  </a:gs>
                  <a:gs pos="100000">
                    <a:srgbClr val="FFFFFF"/>
                  </a:gs>
                </a:gsLst>
                <a:lin ang="5400000" scaled="0"/>
              </a:gradFill>
            </a:endParaRPr>
          </a:p>
        </p:txBody>
      </p:sp>
      <p:sp>
        <p:nvSpPr>
          <p:cNvPr id="3" name="TextBox 2"/>
          <p:cNvSpPr txBox="1"/>
          <p:nvPr/>
        </p:nvSpPr>
        <p:spPr>
          <a:xfrm>
            <a:off x="8275637" y="2014132"/>
            <a:ext cx="914400" cy="914400"/>
          </a:xfrm>
          <a:prstGeom prst="rect">
            <a:avLst/>
          </a:prstGeom>
          <a:noFill/>
        </p:spPr>
        <p:txBody>
          <a:bodyPr wrap="none" lIns="182880" tIns="146304" rIns="182880" bIns="146304" rtlCol="0">
            <a:noAutofit/>
          </a:bodyPr>
          <a:lstStyle/>
          <a:p>
            <a:pPr>
              <a:lnSpc>
                <a:spcPct val="90000"/>
              </a:lnSpc>
              <a:spcAft>
                <a:spcPts val="600"/>
              </a:spcAft>
            </a:pPr>
            <a:r>
              <a:rPr lang="en-US" sz="11500" dirty="0" smtClean="0">
                <a:solidFill>
                  <a:srgbClr val="FFFFFF"/>
                </a:solidFill>
              </a:rPr>
              <a:t>$£</a:t>
            </a:r>
            <a:r>
              <a:rPr lang="en-US" sz="11500" dirty="0">
                <a:solidFill>
                  <a:srgbClr val="FFFFFF"/>
                </a:solidFill>
              </a:rPr>
              <a:t>€¥</a:t>
            </a:r>
            <a:endParaRPr lang="en-US" sz="11500" dirty="0" smtClean="0">
              <a:solidFill>
                <a:srgbClr val="FFFFFF"/>
              </a:solidFill>
            </a:endParaRPr>
          </a:p>
        </p:txBody>
      </p:sp>
      <p:pic>
        <p:nvPicPr>
          <p:cNvPr id="4" name="Picture 3"/>
          <p:cNvPicPr>
            <a:picLocks noChangeAspect="1"/>
          </p:cNvPicPr>
          <p:nvPr/>
        </p:nvPicPr>
        <p:blipFill>
          <a:blip r:embed="rId2"/>
          <a:stretch>
            <a:fillRect/>
          </a:stretch>
        </p:blipFill>
        <p:spPr>
          <a:xfrm>
            <a:off x="436562" y="4572703"/>
            <a:ext cx="7610475" cy="1981200"/>
          </a:xfrm>
          <a:prstGeom prst="rect">
            <a:avLst/>
          </a:prstGeom>
        </p:spPr>
      </p:pic>
    </p:spTree>
    <p:extLst>
      <p:ext uri="{BB962C8B-B14F-4D97-AF65-F5344CB8AC3E}">
        <p14:creationId xmlns:p14="http://schemas.microsoft.com/office/powerpoint/2010/main" val="9958656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Microsoft Azure?</a:t>
            </a:r>
            <a:endParaRPr lang="en-US" dirty="0"/>
          </a:p>
        </p:txBody>
      </p:sp>
      <p:sp>
        <p:nvSpPr>
          <p:cNvPr id="86" name="original cloud"/>
          <p:cNvSpPr>
            <a:spLocks noChangeAspect="1"/>
          </p:cNvSpPr>
          <p:nvPr/>
        </p:nvSpPr>
        <p:spPr bwMode="black">
          <a:xfrm>
            <a:off x="4586401" y="-150452"/>
            <a:ext cx="8382161" cy="512425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57150">
            <a:solidFill>
              <a:schemeClr val="accent1"/>
            </a:solid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FFFFFF"/>
              </a:solidFill>
            </a:endParaRPr>
          </a:p>
        </p:txBody>
      </p:sp>
      <p:grpSp>
        <p:nvGrpSpPr>
          <p:cNvPr id="2" name="Group 1"/>
          <p:cNvGrpSpPr/>
          <p:nvPr/>
        </p:nvGrpSpPr>
        <p:grpSpPr>
          <a:xfrm>
            <a:off x="168830" y="2528080"/>
            <a:ext cx="4757275" cy="3929835"/>
            <a:chOff x="168830" y="2528080"/>
            <a:chExt cx="4757275" cy="3929835"/>
          </a:xfrm>
        </p:grpSpPr>
        <p:sp>
          <p:nvSpPr>
            <p:cNvPr id="145" name="Freeform 5"/>
            <p:cNvSpPr>
              <a:spLocks/>
            </p:cNvSpPr>
            <p:nvPr/>
          </p:nvSpPr>
          <p:spPr bwMode="auto">
            <a:xfrm flipH="1">
              <a:off x="1815223" y="4291003"/>
              <a:ext cx="2720996" cy="2132262"/>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chemeClr val="tx1">
                <a:lumMod val="60000"/>
                <a:lumOff val="40000"/>
              </a:schemeClr>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46" name="Freeform 5"/>
            <p:cNvSpPr>
              <a:spLocks/>
            </p:cNvSpPr>
            <p:nvPr/>
          </p:nvSpPr>
          <p:spPr bwMode="auto">
            <a:xfrm>
              <a:off x="372405" y="3697935"/>
              <a:ext cx="2876978" cy="2725331"/>
            </a:xfrm>
            <a:custGeom>
              <a:avLst/>
              <a:gdLst>
                <a:gd name="T0" fmla="*/ 251 w 628"/>
                <a:gd name="T1" fmla="*/ 66 h 629"/>
                <a:gd name="T2" fmla="*/ 251 w 628"/>
                <a:gd name="T3" fmla="*/ 0 h 629"/>
                <a:gd name="T4" fmla="*/ 89 w 628"/>
                <a:gd name="T5" fmla="*/ 0 h 629"/>
                <a:gd name="T6" fmla="*/ 89 w 628"/>
                <a:gd name="T7" fmla="*/ 66 h 629"/>
                <a:gd name="T8" fmla="*/ 0 w 628"/>
                <a:gd name="T9" fmla="*/ 66 h 629"/>
                <a:gd name="T10" fmla="*/ 0 w 628"/>
                <a:gd name="T11" fmla="*/ 83 h 629"/>
                <a:gd name="T12" fmla="*/ 21 w 628"/>
                <a:gd name="T13" fmla="*/ 83 h 629"/>
                <a:gd name="T14" fmla="*/ 21 w 628"/>
                <a:gd name="T15" fmla="*/ 629 h 629"/>
                <a:gd name="T16" fmla="*/ 607 w 628"/>
                <a:gd name="T17" fmla="*/ 629 h 629"/>
                <a:gd name="T18" fmla="*/ 607 w 628"/>
                <a:gd name="T19" fmla="*/ 83 h 629"/>
                <a:gd name="T20" fmla="*/ 628 w 628"/>
                <a:gd name="T21" fmla="*/ 83 h 629"/>
                <a:gd name="T22" fmla="*/ 628 w 628"/>
                <a:gd name="T23" fmla="*/ 66 h 629"/>
                <a:gd name="T24" fmla="*/ 251 w 628"/>
                <a:gd name="T25" fmla="*/ 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29">
                  <a:moveTo>
                    <a:pt x="251" y="66"/>
                  </a:moveTo>
                  <a:lnTo>
                    <a:pt x="251" y="0"/>
                  </a:lnTo>
                  <a:lnTo>
                    <a:pt x="89" y="0"/>
                  </a:lnTo>
                  <a:lnTo>
                    <a:pt x="89" y="66"/>
                  </a:lnTo>
                  <a:lnTo>
                    <a:pt x="0" y="66"/>
                  </a:lnTo>
                  <a:lnTo>
                    <a:pt x="0" y="83"/>
                  </a:lnTo>
                  <a:lnTo>
                    <a:pt x="21" y="83"/>
                  </a:lnTo>
                  <a:lnTo>
                    <a:pt x="21" y="629"/>
                  </a:lnTo>
                  <a:lnTo>
                    <a:pt x="607" y="629"/>
                  </a:lnTo>
                  <a:lnTo>
                    <a:pt x="607" y="83"/>
                  </a:lnTo>
                  <a:lnTo>
                    <a:pt x="628" y="83"/>
                  </a:lnTo>
                  <a:lnTo>
                    <a:pt x="628" y="66"/>
                  </a:lnTo>
                  <a:lnTo>
                    <a:pt x="251" y="66"/>
                  </a:lnTo>
                  <a:close/>
                </a:path>
              </a:pathLst>
            </a:custGeom>
            <a:solidFill>
              <a:schemeClr val="tx1"/>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nvGrpSpPr>
            <p:cNvPr id="147" name="Group 146"/>
            <p:cNvGrpSpPr/>
            <p:nvPr/>
          </p:nvGrpSpPr>
          <p:grpSpPr>
            <a:xfrm>
              <a:off x="1455604" y="2528080"/>
              <a:ext cx="1997420" cy="3895186"/>
              <a:chOff x="1455604" y="2528080"/>
              <a:chExt cx="1997420" cy="3895186"/>
            </a:xfrm>
          </p:grpSpPr>
          <p:sp>
            <p:nvSpPr>
              <p:cNvPr id="148" name="Rectangle 10"/>
              <p:cNvSpPr>
                <a:spLocks noChangeArrowheads="1"/>
              </p:cNvSpPr>
              <p:nvPr/>
            </p:nvSpPr>
            <p:spPr bwMode="auto">
              <a:xfrm>
                <a:off x="1546592" y="2601737"/>
                <a:ext cx="1815442" cy="1512146"/>
              </a:xfrm>
              <a:prstGeom prst="rect">
                <a:avLst/>
              </a:prstGeom>
              <a:solidFill>
                <a:schemeClr val="accent1"/>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49" name="Rectangle 11"/>
              <p:cNvSpPr>
                <a:spLocks noChangeArrowheads="1"/>
              </p:cNvSpPr>
              <p:nvPr/>
            </p:nvSpPr>
            <p:spPr bwMode="auto">
              <a:xfrm>
                <a:off x="1546592" y="2601737"/>
                <a:ext cx="1815442" cy="151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0" name="Rectangle 13"/>
              <p:cNvSpPr>
                <a:spLocks noChangeArrowheads="1"/>
              </p:cNvSpPr>
              <p:nvPr/>
            </p:nvSpPr>
            <p:spPr bwMode="auto">
              <a:xfrm>
                <a:off x="1455604" y="2528080"/>
                <a:ext cx="1997420" cy="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1" name="Rectangle 15"/>
              <p:cNvSpPr>
                <a:spLocks noChangeArrowheads="1"/>
              </p:cNvSpPr>
              <p:nvPr/>
            </p:nvSpPr>
            <p:spPr bwMode="auto">
              <a:xfrm>
                <a:off x="1728571" y="2801046"/>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2" name="Rectangle 17"/>
              <p:cNvSpPr>
                <a:spLocks noChangeArrowheads="1"/>
              </p:cNvSpPr>
              <p:nvPr/>
            </p:nvSpPr>
            <p:spPr bwMode="auto">
              <a:xfrm>
                <a:off x="1728571" y="3212662"/>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3" name="Rectangle 22"/>
              <p:cNvSpPr>
                <a:spLocks noChangeArrowheads="1"/>
              </p:cNvSpPr>
              <p:nvPr/>
            </p:nvSpPr>
            <p:spPr bwMode="auto">
              <a:xfrm>
                <a:off x="1728571" y="3619945"/>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4" name="Rectangle 23"/>
              <p:cNvSpPr>
                <a:spLocks noChangeArrowheads="1"/>
              </p:cNvSpPr>
              <p:nvPr/>
            </p:nvSpPr>
            <p:spPr bwMode="auto">
              <a:xfrm>
                <a:off x="1546592" y="4113885"/>
                <a:ext cx="1815442" cy="2309381"/>
              </a:xfrm>
              <a:prstGeom prst="rect">
                <a:avLst/>
              </a:prstGeom>
              <a:solidFill>
                <a:schemeClr val="accent1"/>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5" name="Rectangle 24"/>
              <p:cNvSpPr>
                <a:spLocks noChangeArrowheads="1"/>
              </p:cNvSpPr>
              <p:nvPr/>
            </p:nvSpPr>
            <p:spPr bwMode="auto">
              <a:xfrm>
                <a:off x="1546592" y="4113885"/>
                <a:ext cx="1815442" cy="23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6" name="Rectangle 26"/>
              <p:cNvSpPr>
                <a:spLocks noChangeArrowheads="1"/>
              </p:cNvSpPr>
              <p:nvPr/>
            </p:nvSpPr>
            <p:spPr bwMode="auto">
              <a:xfrm>
                <a:off x="1455604" y="4074889"/>
                <a:ext cx="1997420" cy="7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7" name="Rectangle 29"/>
              <p:cNvSpPr>
                <a:spLocks noChangeArrowheads="1"/>
              </p:cNvSpPr>
              <p:nvPr/>
            </p:nvSpPr>
            <p:spPr bwMode="auto">
              <a:xfrm>
                <a:off x="2131520" y="5959656"/>
                <a:ext cx="238304" cy="45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8" name="Rectangle 31"/>
              <p:cNvSpPr>
                <a:spLocks noChangeArrowheads="1"/>
              </p:cNvSpPr>
              <p:nvPr/>
            </p:nvSpPr>
            <p:spPr bwMode="auto">
              <a:xfrm>
                <a:off x="1728571" y="4356521"/>
                <a:ext cx="1464486" cy="23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59" name="Rectangle 33"/>
              <p:cNvSpPr>
                <a:spLocks noChangeArrowheads="1"/>
              </p:cNvSpPr>
              <p:nvPr/>
            </p:nvSpPr>
            <p:spPr bwMode="auto">
              <a:xfrm>
                <a:off x="1728571" y="4759471"/>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0" name="Rectangle 35"/>
              <p:cNvSpPr>
                <a:spLocks noChangeArrowheads="1"/>
              </p:cNvSpPr>
              <p:nvPr/>
            </p:nvSpPr>
            <p:spPr bwMode="auto">
              <a:xfrm>
                <a:off x="1728571" y="5166754"/>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nvGrpSpPr>
              <p:cNvPr id="161" name="Group 160"/>
              <p:cNvGrpSpPr/>
              <p:nvPr/>
            </p:nvGrpSpPr>
            <p:grpSpPr>
              <a:xfrm>
                <a:off x="1455604" y="2528080"/>
                <a:ext cx="1997420" cy="3886520"/>
                <a:chOff x="9578543" y="2628131"/>
                <a:chExt cx="2104062" cy="4094021"/>
              </a:xfrm>
              <a:solidFill>
                <a:srgbClr val="686868"/>
              </a:solidFill>
            </p:grpSpPr>
            <p:sp>
              <p:nvSpPr>
                <p:cNvPr id="163" name="Rectangle 12"/>
                <p:cNvSpPr>
                  <a:spLocks noChangeArrowheads="1"/>
                </p:cNvSpPr>
                <p:nvPr/>
              </p:nvSpPr>
              <p:spPr bwMode="auto">
                <a:xfrm>
                  <a:off x="9578543" y="2628131"/>
                  <a:ext cx="2104062" cy="77590"/>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4" name="Rectangle 14"/>
                <p:cNvSpPr>
                  <a:spLocks noChangeArrowheads="1"/>
                </p:cNvSpPr>
                <p:nvPr/>
              </p:nvSpPr>
              <p:spPr bwMode="auto">
                <a:xfrm>
                  <a:off x="9866083" y="2915671"/>
                  <a:ext cx="1542675" cy="251027"/>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5" name="Rectangle 16"/>
                <p:cNvSpPr>
                  <a:spLocks noChangeArrowheads="1"/>
                </p:cNvSpPr>
                <p:nvPr/>
              </p:nvSpPr>
              <p:spPr bwMode="auto">
                <a:xfrm>
                  <a:off x="9866083" y="3349263"/>
                  <a:ext cx="1542675" cy="251027"/>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6" name="Rectangle 21"/>
                <p:cNvSpPr>
                  <a:spLocks noChangeArrowheads="1"/>
                </p:cNvSpPr>
                <p:nvPr/>
              </p:nvSpPr>
              <p:spPr bwMode="auto">
                <a:xfrm>
                  <a:off x="9866083" y="3778291"/>
                  <a:ext cx="1542675" cy="251027"/>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7" name="Rectangle 25"/>
                <p:cNvSpPr>
                  <a:spLocks noChangeArrowheads="1"/>
                </p:cNvSpPr>
                <p:nvPr/>
              </p:nvSpPr>
              <p:spPr bwMode="auto">
                <a:xfrm>
                  <a:off x="9578543" y="4257524"/>
                  <a:ext cx="2104062" cy="77590"/>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8" name="Rectangle 27"/>
                <p:cNvSpPr>
                  <a:spLocks noChangeArrowheads="1"/>
                </p:cNvSpPr>
                <p:nvPr/>
              </p:nvSpPr>
              <p:spPr bwMode="auto">
                <a:xfrm>
                  <a:off x="10728702" y="6242919"/>
                  <a:ext cx="246463" cy="479233"/>
                </a:xfrm>
                <a:prstGeom prst="rect">
                  <a:avLst/>
                </a:prstGeom>
                <a:grp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69" name="Rectangle 28"/>
                <p:cNvSpPr>
                  <a:spLocks noChangeArrowheads="1"/>
                </p:cNvSpPr>
                <p:nvPr/>
              </p:nvSpPr>
              <p:spPr bwMode="auto">
                <a:xfrm>
                  <a:off x="10290546" y="6242919"/>
                  <a:ext cx="251027" cy="479233"/>
                </a:xfrm>
                <a:prstGeom prst="rect">
                  <a:avLst/>
                </a:prstGeom>
                <a:grp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0" name="Rectangle 30"/>
                <p:cNvSpPr>
                  <a:spLocks noChangeArrowheads="1"/>
                </p:cNvSpPr>
                <p:nvPr/>
              </p:nvSpPr>
              <p:spPr bwMode="auto">
                <a:xfrm>
                  <a:off x="9866083" y="4554193"/>
                  <a:ext cx="1542675" cy="246463"/>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1" name="Rectangle 32"/>
                <p:cNvSpPr>
                  <a:spLocks noChangeArrowheads="1"/>
                </p:cNvSpPr>
                <p:nvPr/>
              </p:nvSpPr>
              <p:spPr bwMode="auto">
                <a:xfrm>
                  <a:off x="9866083" y="4978656"/>
                  <a:ext cx="1542675" cy="251027"/>
                </a:xfrm>
                <a:prstGeom prst="rect">
                  <a:avLst/>
                </a:prstGeom>
                <a:solidFill>
                  <a:schemeClr val="accent2"/>
                </a:solid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2" name="Rectangle 34"/>
                <p:cNvSpPr>
                  <a:spLocks noChangeArrowheads="1"/>
                </p:cNvSpPr>
                <p:nvPr/>
              </p:nvSpPr>
              <p:spPr bwMode="auto">
                <a:xfrm>
                  <a:off x="9866083" y="5407684"/>
                  <a:ext cx="1542675" cy="251027"/>
                </a:xfrm>
                <a:prstGeom prst="rect">
                  <a:avLst/>
                </a:prstGeom>
                <a:grp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3" name="Rectangle 36"/>
                <p:cNvSpPr>
                  <a:spLocks noChangeArrowheads="1"/>
                </p:cNvSpPr>
                <p:nvPr/>
              </p:nvSpPr>
              <p:spPr bwMode="auto">
                <a:xfrm>
                  <a:off x="9866083" y="5841276"/>
                  <a:ext cx="1542675" cy="251027"/>
                </a:xfrm>
                <a:prstGeom prst="rect">
                  <a:avLst/>
                </a:prstGeom>
                <a:grpFill/>
                <a:ln>
                  <a:noFill/>
                </a:ln>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sp>
            <p:nvSpPr>
              <p:cNvPr id="162" name="Rectangle 37"/>
              <p:cNvSpPr>
                <a:spLocks noChangeArrowheads="1"/>
              </p:cNvSpPr>
              <p:nvPr/>
            </p:nvSpPr>
            <p:spPr bwMode="auto">
              <a:xfrm>
                <a:off x="1728571" y="5578370"/>
                <a:ext cx="1464486" cy="2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grpSp>
          <p:nvGrpSpPr>
            <p:cNvPr id="174" name="Group 173"/>
            <p:cNvGrpSpPr/>
            <p:nvPr/>
          </p:nvGrpSpPr>
          <p:grpSpPr>
            <a:xfrm>
              <a:off x="952999" y="5496047"/>
              <a:ext cx="476608" cy="927219"/>
              <a:chOff x="952999" y="5496047"/>
              <a:chExt cx="476608" cy="927219"/>
            </a:xfrm>
          </p:grpSpPr>
          <p:sp>
            <p:nvSpPr>
              <p:cNvPr id="175" name="Rectangle 38"/>
              <p:cNvSpPr>
                <a:spLocks noChangeArrowheads="1"/>
              </p:cNvSpPr>
              <p:nvPr/>
            </p:nvSpPr>
            <p:spPr bwMode="auto">
              <a:xfrm>
                <a:off x="1143643" y="6059311"/>
                <a:ext cx="99654" cy="36395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6" name="Oval 39"/>
              <p:cNvSpPr>
                <a:spLocks noChangeArrowheads="1"/>
              </p:cNvSpPr>
              <p:nvPr/>
            </p:nvSpPr>
            <p:spPr bwMode="auto">
              <a:xfrm>
                <a:off x="952999" y="5743017"/>
                <a:ext cx="476608" cy="4809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77" name="Oval 40"/>
              <p:cNvSpPr>
                <a:spLocks noChangeArrowheads="1"/>
              </p:cNvSpPr>
              <p:nvPr/>
            </p:nvSpPr>
            <p:spPr bwMode="auto">
              <a:xfrm>
                <a:off x="1013659" y="5496047"/>
                <a:ext cx="350956" cy="3509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grpSp>
          <p:nvGrpSpPr>
            <p:cNvPr id="178" name="Group 177"/>
            <p:cNvGrpSpPr/>
            <p:nvPr/>
          </p:nvGrpSpPr>
          <p:grpSpPr>
            <a:xfrm>
              <a:off x="363739" y="5496047"/>
              <a:ext cx="476608" cy="927219"/>
              <a:chOff x="363739" y="5496047"/>
              <a:chExt cx="476608" cy="927219"/>
            </a:xfrm>
          </p:grpSpPr>
          <p:sp>
            <p:nvSpPr>
              <p:cNvPr id="179" name="Rectangle 41"/>
              <p:cNvSpPr>
                <a:spLocks noChangeArrowheads="1"/>
              </p:cNvSpPr>
              <p:nvPr/>
            </p:nvSpPr>
            <p:spPr bwMode="auto">
              <a:xfrm>
                <a:off x="558715" y="6059311"/>
                <a:ext cx="95322" cy="36395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80" name="Oval 42"/>
              <p:cNvSpPr>
                <a:spLocks noChangeArrowheads="1"/>
              </p:cNvSpPr>
              <p:nvPr/>
            </p:nvSpPr>
            <p:spPr bwMode="auto">
              <a:xfrm>
                <a:off x="363739" y="5743017"/>
                <a:ext cx="476608" cy="4809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sp>
            <p:nvSpPr>
              <p:cNvPr id="181" name="Oval 43"/>
              <p:cNvSpPr>
                <a:spLocks noChangeArrowheads="1"/>
              </p:cNvSpPr>
              <p:nvPr/>
            </p:nvSpPr>
            <p:spPr bwMode="auto">
              <a:xfrm>
                <a:off x="424398" y="5496047"/>
                <a:ext cx="350956" cy="35095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2" rIns="121903" bIns="60952" numCol="1" anchor="t" anchorCtr="0" compatLnSpc="1">
                <a:prstTxWarp prst="textNoShape">
                  <a:avLst/>
                </a:prstTxWarp>
              </a:bodyPr>
              <a:lstStyle/>
              <a:p>
                <a:pPr defTabSz="914367"/>
                <a:endParaRPr lang="en-US" sz="2400">
                  <a:solidFill>
                    <a:srgbClr val="505050"/>
                  </a:solidFill>
                </a:endParaRPr>
              </a:p>
            </p:txBody>
          </p:sp>
        </p:grpSp>
        <p:grpSp>
          <p:nvGrpSpPr>
            <p:cNvPr id="8" name="Group 7"/>
            <p:cNvGrpSpPr/>
            <p:nvPr/>
          </p:nvGrpSpPr>
          <p:grpSpPr>
            <a:xfrm>
              <a:off x="168830" y="5097389"/>
              <a:ext cx="4757275" cy="1360526"/>
              <a:chOff x="3264725" y="5086462"/>
              <a:chExt cx="5718997" cy="1656816"/>
            </a:xfrm>
          </p:grpSpPr>
          <p:sp>
            <p:nvSpPr>
              <p:cNvPr id="35" name="Rectangle 34">
                <a:hlinkClick r:id="" action="ppaction://noaction"/>
              </p:cNvPr>
              <p:cNvSpPr/>
              <p:nvPr/>
            </p:nvSpPr>
            <p:spPr bwMode="auto">
              <a:xfrm>
                <a:off x="3264725" y="5086462"/>
                <a:ext cx="5718997" cy="1656816"/>
              </a:xfrm>
              <a:prstGeom prst="rect">
                <a:avLst/>
              </a:prstGeom>
              <a:solidFill>
                <a:schemeClr val="accent1">
                  <a:lumMod val="90000"/>
                  <a:lumOff val="10000"/>
                </a:schemeClr>
              </a:solidFill>
              <a:ln w="19050" cap="flat" cmpd="sng" algn="ctr">
                <a:noFill/>
                <a:prstDash val="solid"/>
                <a:miter lim="800000"/>
                <a:headEnd type="none" w="med" len="med"/>
                <a:tailEnd type="none" w="med" len="med"/>
              </a:ln>
              <a:effectLst/>
            </p:spPr>
            <p:txBody>
              <a:bodyPr rot="0" spcFirstLastPara="0" vert="horz" wrap="square" lIns="91440" tIns="91440" rIns="182880" bIns="45720" numCol="1" spcCol="0" rtlCol="0" fromWordArt="0" anchor="t" anchorCtr="0" forceAA="0" compatLnSpc="1">
                <a:prstTxWarp prst="textNoShape">
                  <a:avLst/>
                </a:prstTxWarp>
                <a:noAutofit/>
              </a:bodyPr>
              <a:lstStyle/>
              <a:p>
                <a:pPr defTabSz="776927" fontAlgn="base">
                  <a:lnSpc>
                    <a:spcPct val="90000"/>
                  </a:lnSpc>
                  <a:spcBef>
                    <a:spcPct val="0"/>
                  </a:spcBef>
                  <a:spcAft>
                    <a:spcPct val="0"/>
                  </a:spcAft>
                </a:pPr>
                <a:r>
                  <a:rPr lang="en-US" sz="2800" kern="0" dirty="0" smtClean="0">
                    <a:ln>
                      <a:solidFill>
                        <a:srgbClr val="FFFFFF">
                          <a:alpha val="0"/>
                        </a:srgbClr>
                      </a:solidFill>
                    </a:ln>
                    <a:solidFill>
                      <a:schemeClr val="bg1"/>
                    </a:solidFill>
                    <a:latin typeface="+mj-lt"/>
                  </a:rPr>
                  <a:t>On-premises </a:t>
                </a:r>
                <a:r>
                  <a:rPr lang="en-US" sz="2800" kern="0" dirty="0">
                    <a:ln>
                      <a:solidFill>
                        <a:srgbClr val="FFFFFF">
                          <a:alpha val="0"/>
                        </a:srgbClr>
                      </a:solidFill>
                    </a:ln>
                    <a:solidFill>
                      <a:schemeClr val="bg1"/>
                    </a:solidFill>
                    <a:latin typeface="+mj-lt"/>
                  </a:rPr>
                  <a:t>Hadoop </a:t>
                </a:r>
              </a:p>
            </p:txBody>
          </p:sp>
          <p:grpSp>
            <p:nvGrpSpPr>
              <p:cNvPr id="36" name="Group 35"/>
              <p:cNvGrpSpPr/>
              <p:nvPr/>
            </p:nvGrpSpPr>
            <p:grpSpPr>
              <a:xfrm>
                <a:off x="4347281" y="5734340"/>
                <a:ext cx="2585502" cy="854490"/>
                <a:chOff x="60929" y="3762265"/>
                <a:chExt cx="2585502" cy="854490"/>
              </a:xfrm>
            </p:grpSpPr>
            <p:sp>
              <p:nvSpPr>
                <p:cNvPr id="38" name="Rectangle 37"/>
                <p:cNvSpPr/>
                <p:nvPr/>
              </p:nvSpPr>
              <p:spPr bwMode="auto">
                <a:xfrm>
                  <a:off x="1376585" y="3762265"/>
                  <a:ext cx="1269846" cy="85449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200" dirty="0">
                      <a:gradFill>
                        <a:gsLst>
                          <a:gs pos="85841">
                            <a:srgbClr val="FFFFFF"/>
                          </a:gs>
                          <a:gs pos="0">
                            <a:srgbClr val="FFFFFF"/>
                          </a:gs>
                        </a:gsLst>
                        <a:lin ang="5400000" scaled="0"/>
                      </a:gradFill>
                    </a:rPr>
                    <a:t>S</a:t>
                  </a:r>
                  <a:r>
                    <a:rPr lang="en-US" sz="1200" dirty="0" smtClean="0">
                      <a:gradFill>
                        <a:gsLst>
                          <a:gs pos="85841">
                            <a:srgbClr val="FFFFFF"/>
                          </a:gs>
                          <a:gs pos="0">
                            <a:srgbClr val="FFFFFF"/>
                          </a:gs>
                        </a:gsLst>
                        <a:lin ang="5400000" scaled="0"/>
                      </a:gradFill>
                    </a:rPr>
                    <a:t>oftware</a:t>
                  </a:r>
                  <a:endParaRPr lang="en-US" sz="1200" dirty="0">
                    <a:gradFill>
                      <a:gsLst>
                        <a:gs pos="85841">
                          <a:srgbClr val="FFFFFF"/>
                        </a:gs>
                        <a:gs pos="0">
                          <a:srgbClr val="FFFFFF"/>
                        </a:gs>
                      </a:gsLst>
                      <a:lin ang="5400000" scaled="0"/>
                    </a:gradFill>
                  </a:endParaRPr>
                </a:p>
              </p:txBody>
            </p:sp>
            <p:grpSp>
              <p:nvGrpSpPr>
                <p:cNvPr id="39" name="Group 38"/>
                <p:cNvGrpSpPr/>
                <p:nvPr/>
              </p:nvGrpSpPr>
              <p:grpSpPr>
                <a:xfrm>
                  <a:off x="60929" y="3762265"/>
                  <a:ext cx="1269846" cy="854490"/>
                  <a:chOff x="34103" y="3762265"/>
                  <a:chExt cx="1269846" cy="854490"/>
                </a:xfrm>
              </p:grpSpPr>
              <p:sp>
                <p:nvSpPr>
                  <p:cNvPr id="41" name="Rectangle 40"/>
                  <p:cNvSpPr/>
                  <p:nvPr/>
                </p:nvSpPr>
                <p:spPr bwMode="auto">
                  <a:xfrm>
                    <a:off x="34103" y="3762265"/>
                    <a:ext cx="1269846" cy="85449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91440" rIns="91440" bIns="9144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200" dirty="0" smtClean="0">
                        <a:gradFill>
                          <a:gsLst>
                            <a:gs pos="85841">
                              <a:srgbClr val="FFFFFF"/>
                            </a:gs>
                            <a:gs pos="0">
                              <a:srgbClr val="FFFFFF"/>
                            </a:gs>
                          </a:gsLst>
                          <a:lin ang="5400000" scaled="0"/>
                        </a:gradFill>
                      </a:rPr>
                      <a:t>Appliances</a:t>
                    </a:r>
                    <a:endParaRPr lang="en-US" sz="1200" dirty="0">
                      <a:gradFill>
                        <a:gsLst>
                          <a:gs pos="85841">
                            <a:srgbClr val="FFFFFF"/>
                          </a:gs>
                          <a:gs pos="0">
                            <a:srgbClr val="FFFFFF"/>
                          </a:gs>
                        </a:gsLst>
                        <a:lin ang="5400000" scaled="0"/>
                      </a:gradFill>
                    </a:endParaRPr>
                  </a:p>
                </p:txBody>
              </p:sp>
              <p:sp>
                <p:nvSpPr>
                  <p:cNvPr id="42" name="Freeform 21"/>
                  <p:cNvSpPr>
                    <a:spLocks noEditPoints="1"/>
                  </p:cNvSpPr>
                  <p:nvPr/>
                </p:nvSpPr>
                <p:spPr bwMode="auto">
                  <a:xfrm>
                    <a:off x="794607" y="4146341"/>
                    <a:ext cx="399754" cy="395295"/>
                  </a:xfrm>
                  <a:custGeom>
                    <a:avLst/>
                    <a:gdLst>
                      <a:gd name="T0" fmla="*/ 910 w 1856"/>
                      <a:gd name="T1" fmla="*/ 1264 h 1836"/>
                      <a:gd name="T2" fmla="*/ 819 w 1856"/>
                      <a:gd name="T3" fmla="*/ 1493 h 1836"/>
                      <a:gd name="T4" fmla="*/ 723 w 1856"/>
                      <a:gd name="T5" fmla="*/ 1721 h 1836"/>
                      <a:gd name="T6" fmla="*/ 295 w 1856"/>
                      <a:gd name="T7" fmla="*/ 1782 h 1836"/>
                      <a:gd name="T8" fmla="*/ 295 w 1856"/>
                      <a:gd name="T9" fmla="*/ 1739 h 1836"/>
                      <a:gd name="T10" fmla="*/ 536 w 1856"/>
                      <a:gd name="T11" fmla="*/ 1595 h 1836"/>
                      <a:gd name="T12" fmla="*/ 482 w 1856"/>
                      <a:gd name="T13" fmla="*/ 1390 h 1836"/>
                      <a:gd name="T14" fmla="*/ 392 w 1856"/>
                      <a:gd name="T15" fmla="*/ 1360 h 1836"/>
                      <a:gd name="T16" fmla="*/ 126 w 1856"/>
                      <a:gd name="T17" fmla="*/ 1499 h 1836"/>
                      <a:gd name="T18" fmla="*/ 235 w 1856"/>
                      <a:gd name="T19" fmla="*/ 1216 h 1836"/>
                      <a:gd name="T20" fmla="*/ 452 w 1856"/>
                      <a:gd name="T21" fmla="*/ 1119 h 1836"/>
                      <a:gd name="T22" fmla="*/ 464 w 1856"/>
                      <a:gd name="T23" fmla="*/ 1119 h 1836"/>
                      <a:gd name="T24" fmla="*/ 639 w 1856"/>
                      <a:gd name="T25" fmla="*/ 1071 h 1836"/>
                      <a:gd name="T26" fmla="*/ 681 w 1856"/>
                      <a:gd name="T27" fmla="*/ 1035 h 1836"/>
                      <a:gd name="T28" fmla="*/ 976 w 1856"/>
                      <a:gd name="T29" fmla="*/ 734 h 1836"/>
                      <a:gd name="T30" fmla="*/ 795 w 1856"/>
                      <a:gd name="T31" fmla="*/ 566 h 1836"/>
                      <a:gd name="T32" fmla="*/ 572 w 1856"/>
                      <a:gd name="T33" fmla="*/ 776 h 1836"/>
                      <a:gd name="T34" fmla="*/ 741 w 1856"/>
                      <a:gd name="T35" fmla="*/ 975 h 1836"/>
                      <a:gd name="T36" fmla="*/ 1579 w 1856"/>
                      <a:gd name="T37" fmla="*/ 1818 h 1836"/>
                      <a:gd name="T38" fmla="*/ 1820 w 1856"/>
                      <a:gd name="T39" fmla="*/ 1613 h 1836"/>
                      <a:gd name="T40" fmla="*/ 1820 w 1856"/>
                      <a:gd name="T41" fmla="*/ 1577 h 1836"/>
                      <a:gd name="T42" fmla="*/ 1211 w 1856"/>
                      <a:gd name="T43" fmla="*/ 969 h 1836"/>
                      <a:gd name="T44" fmla="*/ 1814 w 1856"/>
                      <a:gd name="T45" fmla="*/ 421 h 1836"/>
                      <a:gd name="T46" fmla="*/ 1573 w 1856"/>
                      <a:gd name="T47" fmla="*/ 560 h 1836"/>
                      <a:gd name="T48" fmla="*/ 1446 w 1856"/>
                      <a:gd name="T49" fmla="*/ 475 h 1836"/>
                      <a:gd name="T50" fmla="*/ 1440 w 1856"/>
                      <a:gd name="T51" fmla="*/ 319 h 1836"/>
                      <a:gd name="T52" fmla="*/ 1687 w 1856"/>
                      <a:gd name="T53" fmla="*/ 156 h 1836"/>
                      <a:gd name="T54" fmla="*/ 1308 w 1856"/>
                      <a:gd name="T55" fmla="*/ 150 h 1836"/>
                      <a:gd name="T56" fmla="*/ 1151 w 1856"/>
                      <a:gd name="T57" fmla="*/ 427 h 1836"/>
                      <a:gd name="T58" fmla="*/ 1097 w 1856"/>
                      <a:gd name="T59" fmla="*/ 614 h 1836"/>
                      <a:gd name="T60" fmla="*/ 1266 w 1856"/>
                      <a:gd name="T61" fmla="*/ 909 h 1836"/>
                      <a:gd name="T62" fmla="*/ 1501 w 1856"/>
                      <a:gd name="T63" fmla="*/ 800 h 1836"/>
                      <a:gd name="T64" fmla="*/ 1519 w 1856"/>
                      <a:gd name="T65" fmla="*/ 800 h 1836"/>
                      <a:gd name="T66" fmla="*/ 1663 w 1856"/>
                      <a:gd name="T67" fmla="*/ 758 h 1836"/>
                      <a:gd name="T68" fmla="*/ 1856 w 1856"/>
                      <a:gd name="T69" fmla="*/ 451 h 1836"/>
                      <a:gd name="T70" fmla="*/ 313 w 1856"/>
                      <a:gd name="T71" fmla="*/ 879 h 1836"/>
                      <a:gd name="T72" fmla="*/ 862 w 1856"/>
                      <a:gd name="T73" fmla="*/ 349 h 1836"/>
                      <a:gd name="T74" fmla="*/ 862 w 1856"/>
                      <a:gd name="T75" fmla="*/ 271 h 1836"/>
                      <a:gd name="T76" fmla="*/ 566 w 1856"/>
                      <a:gd name="T77" fmla="*/ 0 h 1836"/>
                      <a:gd name="T78" fmla="*/ 12 w 1856"/>
                      <a:gd name="T79" fmla="*/ 524 h 1836"/>
                      <a:gd name="T80" fmla="*/ 12 w 1856"/>
                      <a:gd name="T81" fmla="*/ 602 h 1836"/>
                      <a:gd name="T82" fmla="*/ 313 w 1856"/>
                      <a:gd name="T83" fmla="*/ 87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6" h="1836">
                        <a:moveTo>
                          <a:pt x="681" y="1035"/>
                        </a:moveTo>
                        <a:cubicBezTo>
                          <a:pt x="910" y="1264"/>
                          <a:pt x="910" y="1264"/>
                          <a:pt x="910" y="1264"/>
                        </a:cubicBezTo>
                        <a:cubicBezTo>
                          <a:pt x="868" y="1306"/>
                          <a:pt x="868" y="1306"/>
                          <a:pt x="868" y="1306"/>
                        </a:cubicBezTo>
                        <a:cubicBezTo>
                          <a:pt x="825" y="1348"/>
                          <a:pt x="819" y="1420"/>
                          <a:pt x="819" y="1493"/>
                        </a:cubicBezTo>
                        <a:cubicBezTo>
                          <a:pt x="819" y="1493"/>
                          <a:pt x="819" y="1493"/>
                          <a:pt x="819" y="1493"/>
                        </a:cubicBezTo>
                        <a:cubicBezTo>
                          <a:pt x="819" y="1577"/>
                          <a:pt x="783" y="1661"/>
                          <a:pt x="723" y="1721"/>
                        </a:cubicBezTo>
                        <a:cubicBezTo>
                          <a:pt x="705" y="1739"/>
                          <a:pt x="687" y="1758"/>
                          <a:pt x="657" y="1776"/>
                        </a:cubicBezTo>
                        <a:cubicBezTo>
                          <a:pt x="554" y="1836"/>
                          <a:pt x="410" y="1836"/>
                          <a:pt x="295" y="1782"/>
                        </a:cubicBezTo>
                        <a:cubicBezTo>
                          <a:pt x="289" y="1782"/>
                          <a:pt x="283" y="1770"/>
                          <a:pt x="283" y="1764"/>
                        </a:cubicBezTo>
                        <a:cubicBezTo>
                          <a:pt x="277" y="1751"/>
                          <a:pt x="283" y="1739"/>
                          <a:pt x="295" y="1739"/>
                        </a:cubicBezTo>
                        <a:cubicBezTo>
                          <a:pt x="530" y="1601"/>
                          <a:pt x="530" y="1601"/>
                          <a:pt x="530" y="1601"/>
                        </a:cubicBezTo>
                        <a:cubicBezTo>
                          <a:pt x="530" y="1601"/>
                          <a:pt x="536" y="1601"/>
                          <a:pt x="536" y="1595"/>
                        </a:cubicBezTo>
                        <a:cubicBezTo>
                          <a:pt x="554" y="1577"/>
                          <a:pt x="578" y="1547"/>
                          <a:pt x="524" y="1445"/>
                        </a:cubicBezTo>
                        <a:cubicBezTo>
                          <a:pt x="512" y="1420"/>
                          <a:pt x="494" y="1402"/>
                          <a:pt x="482" y="1390"/>
                        </a:cubicBezTo>
                        <a:cubicBezTo>
                          <a:pt x="440" y="1348"/>
                          <a:pt x="410" y="1354"/>
                          <a:pt x="398" y="1360"/>
                        </a:cubicBezTo>
                        <a:cubicBezTo>
                          <a:pt x="392" y="1360"/>
                          <a:pt x="392" y="1360"/>
                          <a:pt x="392" y="1360"/>
                        </a:cubicBezTo>
                        <a:cubicBezTo>
                          <a:pt x="156" y="1499"/>
                          <a:pt x="156" y="1499"/>
                          <a:pt x="156" y="1499"/>
                        </a:cubicBezTo>
                        <a:cubicBezTo>
                          <a:pt x="144" y="1499"/>
                          <a:pt x="132" y="1499"/>
                          <a:pt x="126" y="1499"/>
                        </a:cubicBezTo>
                        <a:cubicBezTo>
                          <a:pt x="120" y="1493"/>
                          <a:pt x="114" y="1481"/>
                          <a:pt x="114" y="1469"/>
                        </a:cubicBezTo>
                        <a:cubicBezTo>
                          <a:pt x="120" y="1378"/>
                          <a:pt x="168" y="1288"/>
                          <a:pt x="235" y="1216"/>
                        </a:cubicBezTo>
                        <a:cubicBezTo>
                          <a:pt x="253" y="1198"/>
                          <a:pt x="283" y="1180"/>
                          <a:pt x="307" y="1162"/>
                        </a:cubicBezTo>
                        <a:cubicBezTo>
                          <a:pt x="349" y="1137"/>
                          <a:pt x="398" y="1125"/>
                          <a:pt x="452" y="1119"/>
                        </a:cubicBezTo>
                        <a:cubicBezTo>
                          <a:pt x="446" y="1119"/>
                          <a:pt x="446" y="1119"/>
                          <a:pt x="446" y="1119"/>
                        </a:cubicBezTo>
                        <a:cubicBezTo>
                          <a:pt x="452" y="1119"/>
                          <a:pt x="458" y="1119"/>
                          <a:pt x="464" y="1119"/>
                        </a:cubicBezTo>
                        <a:cubicBezTo>
                          <a:pt x="464" y="1119"/>
                          <a:pt x="464" y="1119"/>
                          <a:pt x="470" y="1119"/>
                        </a:cubicBezTo>
                        <a:cubicBezTo>
                          <a:pt x="536" y="1119"/>
                          <a:pt x="602" y="1113"/>
                          <a:pt x="639" y="1071"/>
                        </a:cubicBezTo>
                        <a:cubicBezTo>
                          <a:pt x="681" y="1035"/>
                          <a:pt x="681" y="1035"/>
                          <a:pt x="681" y="1035"/>
                        </a:cubicBezTo>
                        <a:cubicBezTo>
                          <a:pt x="681" y="1035"/>
                          <a:pt x="681" y="1035"/>
                          <a:pt x="681" y="1035"/>
                        </a:cubicBezTo>
                        <a:close/>
                        <a:moveTo>
                          <a:pt x="1211" y="969"/>
                        </a:moveTo>
                        <a:cubicBezTo>
                          <a:pt x="976" y="734"/>
                          <a:pt x="976" y="734"/>
                          <a:pt x="976" y="734"/>
                        </a:cubicBezTo>
                        <a:cubicBezTo>
                          <a:pt x="813" y="572"/>
                          <a:pt x="813" y="572"/>
                          <a:pt x="813" y="572"/>
                        </a:cubicBezTo>
                        <a:cubicBezTo>
                          <a:pt x="807" y="566"/>
                          <a:pt x="801" y="566"/>
                          <a:pt x="795" y="566"/>
                        </a:cubicBezTo>
                        <a:cubicBezTo>
                          <a:pt x="789" y="566"/>
                          <a:pt x="783" y="566"/>
                          <a:pt x="777" y="572"/>
                        </a:cubicBezTo>
                        <a:cubicBezTo>
                          <a:pt x="572" y="776"/>
                          <a:pt x="572" y="776"/>
                          <a:pt x="572" y="776"/>
                        </a:cubicBezTo>
                        <a:cubicBezTo>
                          <a:pt x="566" y="782"/>
                          <a:pt x="566" y="800"/>
                          <a:pt x="572" y="812"/>
                        </a:cubicBezTo>
                        <a:cubicBezTo>
                          <a:pt x="741" y="975"/>
                          <a:pt x="741" y="975"/>
                          <a:pt x="741" y="975"/>
                        </a:cubicBezTo>
                        <a:cubicBezTo>
                          <a:pt x="970" y="1204"/>
                          <a:pt x="970" y="1204"/>
                          <a:pt x="970" y="1204"/>
                        </a:cubicBezTo>
                        <a:cubicBezTo>
                          <a:pt x="1579" y="1818"/>
                          <a:pt x="1579" y="1818"/>
                          <a:pt x="1579" y="1818"/>
                        </a:cubicBezTo>
                        <a:cubicBezTo>
                          <a:pt x="1591" y="1824"/>
                          <a:pt x="1603" y="1824"/>
                          <a:pt x="1615" y="1818"/>
                        </a:cubicBezTo>
                        <a:cubicBezTo>
                          <a:pt x="1820" y="1613"/>
                          <a:pt x="1820" y="1613"/>
                          <a:pt x="1820" y="1613"/>
                        </a:cubicBezTo>
                        <a:cubicBezTo>
                          <a:pt x="1826" y="1607"/>
                          <a:pt x="1826" y="1601"/>
                          <a:pt x="1826" y="1595"/>
                        </a:cubicBezTo>
                        <a:cubicBezTo>
                          <a:pt x="1826" y="1589"/>
                          <a:pt x="1826" y="1583"/>
                          <a:pt x="1820" y="1577"/>
                        </a:cubicBezTo>
                        <a:cubicBezTo>
                          <a:pt x="1211" y="969"/>
                          <a:pt x="1211" y="969"/>
                          <a:pt x="1211" y="969"/>
                        </a:cubicBezTo>
                        <a:cubicBezTo>
                          <a:pt x="1211" y="969"/>
                          <a:pt x="1211" y="969"/>
                          <a:pt x="1211" y="969"/>
                        </a:cubicBezTo>
                        <a:close/>
                        <a:moveTo>
                          <a:pt x="1844" y="421"/>
                        </a:moveTo>
                        <a:cubicBezTo>
                          <a:pt x="1832" y="421"/>
                          <a:pt x="1826" y="421"/>
                          <a:pt x="1814" y="421"/>
                        </a:cubicBezTo>
                        <a:cubicBezTo>
                          <a:pt x="1579" y="560"/>
                          <a:pt x="1579" y="560"/>
                          <a:pt x="1579" y="560"/>
                        </a:cubicBezTo>
                        <a:cubicBezTo>
                          <a:pt x="1579" y="560"/>
                          <a:pt x="1579" y="560"/>
                          <a:pt x="1573" y="560"/>
                        </a:cubicBezTo>
                        <a:cubicBezTo>
                          <a:pt x="1561" y="566"/>
                          <a:pt x="1531" y="572"/>
                          <a:pt x="1488" y="530"/>
                        </a:cubicBezTo>
                        <a:cubicBezTo>
                          <a:pt x="1470" y="517"/>
                          <a:pt x="1458" y="499"/>
                          <a:pt x="1446" y="475"/>
                        </a:cubicBezTo>
                        <a:cubicBezTo>
                          <a:pt x="1386" y="373"/>
                          <a:pt x="1416" y="343"/>
                          <a:pt x="1428" y="325"/>
                        </a:cubicBezTo>
                        <a:cubicBezTo>
                          <a:pt x="1434" y="319"/>
                          <a:pt x="1440" y="319"/>
                          <a:pt x="1440" y="319"/>
                        </a:cubicBezTo>
                        <a:cubicBezTo>
                          <a:pt x="1675" y="180"/>
                          <a:pt x="1675" y="180"/>
                          <a:pt x="1675" y="180"/>
                        </a:cubicBezTo>
                        <a:cubicBezTo>
                          <a:pt x="1687" y="180"/>
                          <a:pt x="1687" y="168"/>
                          <a:pt x="1687" y="156"/>
                        </a:cubicBezTo>
                        <a:cubicBezTo>
                          <a:pt x="1687" y="150"/>
                          <a:pt x="1681" y="138"/>
                          <a:pt x="1675" y="138"/>
                        </a:cubicBezTo>
                        <a:cubicBezTo>
                          <a:pt x="1561" y="84"/>
                          <a:pt x="1416" y="84"/>
                          <a:pt x="1308" y="150"/>
                        </a:cubicBezTo>
                        <a:cubicBezTo>
                          <a:pt x="1284" y="162"/>
                          <a:pt x="1266" y="180"/>
                          <a:pt x="1241" y="198"/>
                        </a:cubicBezTo>
                        <a:cubicBezTo>
                          <a:pt x="1181" y="259"/>
                          <a:pt x="1151" y="343"/>
                          <a:pt x="1151" y="427"/>
                        </a:cubicBezTo>
                        <a:cubicBezTo>
                          <a:pt x="1145" y="427"/>
                          <a:pt x="1145" y="427"/>
                          <a:pt x="1145" y="427"/>
                        </a:cubicBezTo>
                        <a:cubicBezTo>
                          <a:pt x="1151" y="499"/>
                          <a:pt x="1145" y="572"/>
                          <a:pt x="1097" y="614"/>
                        </a:cubicBezTo>
                        <a:cubicBezTo>
                          <a:pt x="1036" y="680"/>
                          <a:pt x="1036" y="680"/>
                          <a:pt x="1036" y="680"/>
                        </a:cubicBezTo>
                        <a:cubicBezTo>
                          <a:pt x="1266" y="909"/>
                          <a:pt x="1266" y="909"/>
                          <a:pt x="1266" y="909"/>
                        </a:cubicBezTo>
                        <a:cubicBezTo>
                          <a:pt x="1332" y="849"/>
                          <a:pt x="1332" y="849"/>
                          <a:pt x="1332" y="849"/>
                        </a:cubicBezTo>
                        <a:cubicBezTo>
                          <a:pt x="1368" y="806"/>
                          <a:pt x="1434" y="800"/>
                          <a:pt x="1501" y="800"/>
                        </a:cubicBezTo>
                        <a:cubicBezTo>
                          <a:pt x="1507" y="800"/>
                          <a:pt x="1507" y="800"/>
                          <a:pt x="1507" y="800"/>
                        </a:cubicBezTo>
                        <a:cubicBezTo>
                          <a:pt x="1513" y="800"/>
                          <a:pt x="1519" y="800"/>
                          <a:pt x="1519" y="800"/>
                        </a:cubicBezTo>
                        <a:cubicBezTo>
                          <a:pt x="1519" y="800"/>
                          <a:pt x="1519" y="800"/>
                          <a:pt x="1519" y="800"/>
                        </a:cubicBezTo>
                        <a:cubicBezTo>
                          <a:pt x="1567" y="794"/>
                          <a:pt x="1615" y="782"/>
                          <a:pt x="1663" y="758"/>
                        </a:cubicBezTo>
                        <a:cubicBezTo>
                          <a:pt x="1687" y="740"/>
                          <a:pt x="1712" y="722"/>
                          <a:pt x="1736" y="704"/>
                        </a:cubicBezTo>
                        <a:cubicBezTo>
                          <a:pt x="1802" y="638"/>
                          <a:pt x="1844" y="542"/>
                          <a:pt x="1856" y="451"/>
                        </a:cubicBezTo>
                        <a:cubicBezTo>
                          <a:pt x="1856" y="439"/>
                          <a:pt x="1850" y="427"/>
                          <a:pt x="1844" y="421"/>
                        </a:cubicBezTo>
                        <a:close/>
                        <a:moveTo>
                          <a:pt x="313" y="879"/>
                        </a:moveTo>
                        <a:cubicBezTo>
                          <a:pt x="325" y="879"/>
                          <a:pt x="343" y="873"/>
                          <a:pt x="349" y="861"/>
                        </a:cubicBezTo>
                        <a:cubicBezTo>
                          <a:pt x="862" y="349"/>
                          <a:pt x="862" y="349"/>
                          <a:pt x="862" y="349"/>
                        </a:cubicBezTo>
                        <a:cubicBezTo>
                          <a:pt x="874" y="343"/>
                          <a:pt x="880" y="325"/>
                          <a:pt x="880" y="313"/>
                        </a:cubicBezTo>
                        <a:cubicBezTo>
                          <a:pt x="880" y="295"/>
                          <a:pt x="874" y="283"/>
                          <a:pt x="862" y="271"/>
                        </a:cubicBezTo>
                        <a:cubicBezTo>
                          <a:pt x="602" y="12"/>
                          <a:pt x="602" y="12"/>
                          <a:pt x="602" y="12"/>
                        </a:cubicBezTo>
                        <a:cubicBezTo>
                          <a:pt x="590" y="6"/>
                          <a:pt x="578" y="0"/>
                          <a:pt x="566" y="0"/>
                        </a:cubicBezTo>
                        <a:cubicBezTo>
                          <a:pt x="548" y="0"/>
                          <a:pt x="536" y="6"/>
                          <a:pt x="524" y="12"/>
                        </a:cubicBezTo>
                        <a:cubicBezTo>
                          <a:pt x="12" y="524"/>
                          <a:pt x="12" y="524"/>
                          <a:pt x="12" y="524"/>
                        </a:cubicBezTo>
                        <a:cubicBezTo>
                          <a:pt x="6" y="535"/>
                          <a:pt x="0" y="548"/>
                          <a:pt x="0" y="560"/>
                        </a:cubicBezTo>
                        <a:cubicBezTo>
                          <a:pt x="0" y="578"/>
                          <a:pt x="6" y="590"/>
                          <a:pt x="12" y="602"/>
                        </a:cubicBezTo>
                        <a:cubicBezTo>
                          <a:pt x="277" y="861"/>
                          <a:pt x="277" y="861"/>
                          <a:pt x="277" y="861"/>
                        </a:cubicBezTo>
                        <a:cubicBezTo>
                          <a:pt x="283" y="873"/>
                          <a:pt x="301" y="879"/>
                          <a:pt x="313"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Freeform 5"/>
                <p:cNvSpPr>
                  <a:spLocks noEditPoints="1"/>
                </p:cNvSpPr>
                <p:nvPr/>
              </p:nvSpPr>
              <p:spPr bwMode="auto">
                <a:xfrm>
                  <a:off x="2088761" y="4140336"/>
                  <a:ext cx="460108" cy="402298"/>
                </a:xfrm>
                <a:custGeom>
                  <a:avLst/>
                  <a:gdLst>
                    <a:gd name="T0" fmla="*/ 0 w 4266"/>
                    <a:gd name="T1" fmla="*/ 1598 h 3730"/>
                    <a:gd name="T2" fmla="*/ 2129 w 4266"/>
                    <a:gd name="T3" fmla="*/ 2132 h 3730"/>
                    <a:gd name="T4" fmla="*/ 4266 w 4266"/>
                    <a:gd name="T5" fmla="*/ 1598 h 3730"/>
                    <a:gd name="T6" fmla="*/ 4266 w 4266"/>
                    <a:gd name="T7" fmla="*/ 2132 h 3730"/>
                    <a:gd name="T8" fmla="*/ 2129 w 4266"/>
                    <a:gd name="T9" fmla="*/ 2665 h 3730"/>
                    <a:gd name="T10" fmla="*/ 0 w 4266"/>
                    <a:gd name="T11" fmla="*/ 2132 h 3730"/>
                    <a:gd name="T12" fmla="*/ 0 w 4266"/>
                    <a:gd name="T13" fmla="*/ 1598 h 3730"/>
                    <a:gd name="T14" fmla="*/ 0 w 4266"/>
                    <a:gd name="T15" fmla="*/ 1598 h 3730"/>
                    <a:gd name="T16" fmla="*/ 0 w 4266"/>
                    <a:gd name="T17" fmla="*/ 1598 h 3730"/>
                    <a:gd name="T18" fmla="*/ 0 w 4266"/>
                    <a:gd name="T19" fmla="*/ 2665 h 3730"/>
                    <a:gd name="T20" fmla="*/ 2129 w 4266"/>
                    <a:gd name="T21" fmla="*/ 3197 h 3730"/>
                    <a:gd name="T22" fmla="*/ 4266 w 4266"/>
                    <a:gd name="T23" fmla="*/ 2665 h 3730"/>
                    <a:gd name="T24" fmla="*/ 4266 w 4266"/>
                    <a:gd name="T25" fmla="*/ 3197 h 3730"/>
                    <a:gd name="T26" fmla="*/ 2129 w 4266"/>
                    <a:gd name="T27" fmla="*/ 3730 h 3730"/>
                    <a:gd name="T28" fmla="*/ 0 w 4266"/>
                    <a:gd name="T29" fmla="*/ 3197 h 3730"/>
                    <a:gd name="T30" fmla="*/ 0 w 4266"/>
                    <a:gd name="T31" fmla="*/ 2665 h 3730"/>
                    <a:gd name="T32" fmla="*/ 0 w 4266"/>
                    <a:gd name="T33" fmla="*/ 2665 h 3730"/>
                    <a:gd name="T34" fmla="*/ 0 w 4266"/>
                    <a:gd name="T35" fmla="*/ 2665 h 3730"/>
                    <a:gd name="T36" fmla="*/ 0 w 4266"/>
                    <a:gd name="T37" fmla="*/ 533 h 3730"/>
                    <a:gd name="T38" fmla="*/ 2129 w 4266"/>
                    <a:gd name="T39" fmla="*/ 0 h 3730"/>
                    <a:gd name="T40" fmla="*/ 4266 w 4266"/>
                    <a:gd name="T41" fmla="*/ 533 h 3730"/>
                    <a:gd name="T42" fmla="*/ 4266 w 4266"/>
                    <a:gd name="T43" fmla="*/ 1065 h 3730"/>
                    <a:gd name="T44" fmla="*/ 2129 w 4266"/>
                    <a:gd name="T45" fmla="*/ 1598 h 3730"/>
                    <a:gd name="T46" fmla="*/ 0 w 4266"/>
                    <a:gd name="T47" fmla="*/ 1065 h 3730"/>
                    <a:gd name="T48" fmla="*/ 0 w 4266"/>
                    <a:gd name="T49" fmla="*/ 533 h 3730"/>
                    <a:gd name="T50" fmla="*/ 0 w 4266"/>
                    <a:gd name="T51" fmla="*/ 533 h 3730"/>
                    <a:gd name="T52" fmla="*/ 0 w 4266"/>
                    <a:gd name="T53" fmla="*/ 533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6" h="3730">
                      <a:moveTo>
                        <a:pt x="0" y="1598"/>
                      </a:moveTo>
                      <a:lnTo>
                        <a:pt x="2129" y="2132"/>
                      </a:lnTo>
                      <a:lnTo>
                        <a:pt x="4266" y="1598"/>
                      </a:lnTo>
                      <a:lnTo>
                        <a:pt x="4266" y="2132"/>
                      </a:lnTo>
                      <a:lnTo>
                        <a:pt x="2129" y="2665"/>
                      </a:lnTo>
                      <a:lnTo>
                        <a:pt x="0" y="2132"/>
                      </a:lnTo>
                      <a:lnTo>
                        <a:pt x="0" y="1598"/>
                      </a:lnTo>
                      <a:lnTo>
                        <a:pt x="0" y="1598"/>
                      </a:lnTo>
                      <a:lnTo>
                        <a:pt x="0" y="1598"/>
                      </a:lnTo>
                      <a:close/>
                      <a:moveTo>
                        <a:pt x="0" y="2665"/>
                      </a:moveTo>
                      <a:lnTo>
                        <a:pt x="2129" y="3197"/>
                      </a:lnTo>
                      <a:lnTo>
                        <a:pt x="4266" y="2665"/>
                      </a:lnTo>
                      <a:lnTo>
                        <a:pt x="4266" y="3197"/>
                      </a:lnTo>
                      <a:lnTo>
                        <a:pt x="2129" y="3730"/>
                      </a:lnTo>
                      <a:lnTo>
                        <a:pt x="0" y="3197"/>
                      </a:lnTo>
                      <a:lnTo>
                        <a:pt x="0" y="2665"/>
                      </a:lnTo>
                      <a:lnTo>
                        <a:pt x="0" y="2665"/>
                      </a:lnTo>
                      <a:lnTo>
                        <a:pt x="0" y="2665"/>
                      </a:lnTo>
                      <a:close/>
                      <a:moveTo>
                        <a:pt x="0" y="533"/>
                      </a:moveTo>
                      <a:lnTo>
                        <a:pt x="2129" y="0"/>
                      </a:lnTo>
                      <a:lnTo>
                        <a:pt x="4266" y="533"/>
                      </a:lnTo>
                      <a:lnTo>
                        <a:pt x="4266" y="1065"/>
                      </a:lnTo>
                      <a:lnTo>
                        <a:pt x="2129" y="1598"/>
                      </a:lnTo>
                      <a:lnTo>
                        <a:pt x="0" y="1065"/>
                      </a:lnTo>
                      <a:lnTo>
                        <a:pt x="0" y="533"/>
                      </a:lnTo>
                      <a:lnTo>
                        <a:pt x="0" y="533"/>
                      </a:lnTo>
                      <a:lnTo>
                        <a:pt x="0" y="5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Freeform 13"/>
              <p:cNvSpPr>
                <a:spLocks noEditPoints="1"/>
              </p:cNvSpPr>
              <p:nvPr/>
            </p:nvSpPr>
            <p:spPr bwMode="auto">
              <a:xfrm>
                <a:off x="7263011" y="5646099"/>
                <a:ext cx="1390482" cy="932620"/>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87" name="TextBox 186"/>
          <p:cNvSpPr txBox="1"/>
          <p:nvPr/>
        </p:nvSpPr>
        <p:spPr>
          <a:xfrm>
            <a:off x="6932133" y="5055156"/>
            <a:ext cx="4705352" cy="152349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Azure Facts</a:t>
            </a:r>
          </a:p>
          <a:p>
            <a:pPr marL="227013" indent="-227013">
              <a:lnSpc>
                <a:spcPct val="90000"/>
              </a:lnSpc>
              <a:spcAft>
                <a:spcPts val="600"/>
              </a:spcAft>
              <a:buFont typeface="Wingdings" panose="05000000000000000000" pitchFamily="2" charset="2"/>
              <a:buChar char="ü"/>
            </a:pPr>
            <a:r>
              <a:rPr lang="en-US" sz="1600" dirty="0" smtClean="0">
                <a:gradFill>
                  <a:gsLst>
                    <a:gs pos="2917">
                      <a:schemeClr val="tx1"/>
                    </a:gs>
                    <a:gs pos="30000">
                      <a:schemeClr val="tx1"/>
                    </a:gs>
                  </a:gsLst>
                  <a:lin ang="5400000" scaled="0"/>
                </a:gradFill>
              </a:rPr>
              <a:t>&gt;4 trillion objects in Azure</a:t>
            </a:r>
          </a:p>
          <a:p>
            <a:pPr marL="227013" indent="-227013">
              <a:lnSpc>
                <a:spcPct val="90000"/>
              </a:lnSpc>
              <a:spcAft>
                <a:spcPts val="600"/>
              </a:spcAft>
              <a:buFont typeface="Wingdings" panose="05000000000000000000" pitchFamily="2" charset="2"/>
              <a:buChar char="ü"/>
            </a:pPr>
            <a:r>
              <a:rPr lang="en-US" sz="1600" dirty="0" smtClean="0">
                <a:gradFill>
                  <a:gsLst>
                    <a:gs pos="2917">
                      <a:schemeClr val="tx1"/>
                    </a:gs>
                    <a:gs pos="30000">
                      <a:schemeClr val="tx1"/>
                    </a:gs>
                  </a:gsLst>
                  <a:lin ang="5400000" scaled="0"/>
                </a:gradFill>
              </a:rPr>
              <a:t>300,000-1M+ requests per second</a:t>
            </a:r>
          </a:p>
          <a:p>
            <a:pPr marL="227013" indent="-227013">
              <a:lnSpc>
                <a:spcPct val="90000"/>
              </a:lnSpc>
              <a:spcAft>
                <a:spcPts val="600"/>
              </a:spcAft>
              <a:buFont typeface="Wingdings" panose="05000000000000000000" pitchFamily="2" charset="2"/>
              <a:buChar char="ü"/>
            </a:pPr>
            <a:r>
              <a:rPr lang="en-US" sz="1600" dirty="0" smtClean="0">
                <a:gradFill>
                  <a:gsLst>
                    <a:gs pos="2917">
                      <a:schemeClr val="tx1"/>
                    </a:gs>
                    <a:gs pos="30000">
                      <a:schemeClr val="tx1"/>
                    </a:gs>
                  </a:gsLst>
                  <a:lin ang="5400000" scaled="0"/>
                </a:gradFill>
              </a:rPr>
              <a:t>Double compute and storage every 6 months</a:t>
            </a:r>
          </a:p>
        </p:txBody>
      </p:sp>
      <p:grpSp>
        <p:nvGrpSpPr>
          <p:cNvPr id="6" name="Group 5"/>
          <p:cNvGrpSpPr/>
          <p:nvPr/>
        </p:nvGrpSpPr>
        <p:grpSpPr>
          <a:xfrm>
            <a:off x="5684038" y="3596828"/>
            <a:ext cx="6134650" cy="1162643"/>
            <a:chOff x="5684038" y="3596828"/>
            <a:chExt cx="6134650" cy="1162643"/>
          </a:xfrm>
        </p:grpSpPr>
        <p:sp>
          <p:nvSpPr>
            <p:cNvPr id="106" name="Rectangle 105"/>
            <p:cNvSpPr/>
            <p:nvPr/>
          </p:nvSpPr>
          <p:spPr bwMode="auto">
            <a:xfrm>
              <a:off x="5684038" y="3596828"/>
              <a:ext cx="6134650" cy="1162643"/>
            </a:xfrm>
            <a:prstGeom prst="rect">
              <a:avLst/>
            </a:prstGeom>
            <a:solidFill>
              <a:schemeClr val="tx2"/>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solidFill>
                    <a:schemeClr val="bg1"/>
                  </a:solidFill>
                </a:rPr>
                <a:t>Azure </a:t>
              </a:r>
              <a:endParaRPr lang="en-US" sz="2400" dirty="0" smtClean="0">
                <a:solidFill>
                  <a:schemeClr val="bg1"/>
                </a:solidFill>
              </a:endParaRPr>
            </a:p>
            <a:p>
              <a:pPr defTabSz="932472" fontAlgn="base">
                <a:lnSpc>
                  <a:spcPct val="90000"/>
                </a:lnSpc>
                <a:spcBef>
                  <a:spcPct val="0"/>
                </a:spcBef>
                <a:spcAft>
                  <a:spcPct val="0"/>
                </a:spcAft>
              </a:pPr>
              <a:r>
                <a:rPr lang="en-US" sz="2400" dirty="0" smtClean="0">
                  <a:solidFill>
                    <a:schemeClr val="bg1"/>
                  </a:solidFill>
                </a:rPr>
                <a:t>Storage</a:t>
              </a:r>
              <a:endParaRPr lang="en-US" sz="2400" dirty="0">
                <a:solidFill>
                  <a:schemeClr val="bg1"/>
                </a:solidFill>
              </a:endParaRPr>
            </a:p>
            <a:p>
              <a:pPr algn="ctr" defTabSz="932472" fontAlgn="base">
                <a:lnSpc>
                  <a:spcPct val="90000"/>
                </a:lnSpc>
                <a:spcBef>
                  <a:spcPct val="0"/>
                </a:spcBef>
                <a:spcAft>
                  <a:spcPct val="0"/>
                </a:spcAft>
              </a:pPr>
              <a:endParaRPr lang="en-US" sz="2400" dirty="0" err="1" smtClean="0">
                <a:solidFill>
                  <a:schemeClr val="bg1"/>
                </a:solidFill>
                <a:ea typeface="Segoe UI" pitchFamily="34" charset="0"/>
                <a:cs typeface="Segoe UI" pitchFamily="34" charset="0"/>
              </a:endParaRPr>
            </a:p>
          </p:txBody>
        </p:sp>
        <p:sp>
          <p:nvSpPr>
            <p:cNvPr id="94" name="Rectangle 93"/>
            <p:cNvSpPr/>
            <p:nvPr/>
          </p:nvSpPr>
          <p:spPr bwMode="auto">
            <a:xfrm>
              <a:off x="9362693" y="3769266"/>
              <a:ext cx="996082" cy="914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645920" rIns="91436" bIns="45718" numCol="1" rtlCol="0" anchor="t"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latin typeface="Segoe UI Light" pitchFamily="34" charset="0"/>
              </a:endParaRPr>
            </a:p>
          </p:txBody>
        </p:sp>
        <p:sp>
          <p:nvSpPr>
            <p:cNvPr id="97" name="Rectangle 96"/>
            <p:cNvSpPr/>
            <p:nvPr/>
          </p:nvSpPr>
          <p:spPr bwMode="auto">
            <a:xfrm>
              <a:off x="10432127" y="3769266"/>
              <a:ext cx="996082" cy="914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645920" rIns="91436" bIns="45718" numCol="1" rtlCol="0" anchor="t" anchorCtr="1"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100" name="Rectangle 99"/>
            <p:cNvSpPr/>
            <p:nvPr/>
          </p:nvSpPr>
          <p:spPr bwMode="auto">
            <a:xfrm>
              <a:off x="7223825" y="3769266"/>
              <a:ext cx="996082" cy="914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645920" rIns="91436" bIns="45718" numCol="1" rtlCol="0" anchor="t" anchorCtr="0" compatLnSpc="1">
              <a:prstTxWarp prst="textNoShape">
                <a:avLst/>
              </a:prstTxWarp>
            </a:bodyPr>
            <a:lstStyle/>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latin typeface="Segoe UI Light" pitchFamily="34" charset="0"/>
              </a:endParaRPr>
            </a:p>
          </p:txBody>
        </p:sp>
        <p:sp>
          <p:nvSpPr>
            <p:cNvPr id="103" name="Rectangle 102"/>
            <p:cNvSpPr/>
            <p:nvPr/>
          </p:nvSpPr>
          <p:spPr bwMode="auto">
            <a:xfrm>
              <a:off x="8293259" y="3769266"/>
              <a:ext cx="996082" cy="9144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645920" rIns="91436" bIns="45718" numCol="1" rtlCol="0" anchor="t"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pic>
          <p:nvPicPr>
            <p:cNvPr id="1036" name="Picture 12" descr="Z:\Pictures\MICROSOFT IMAGES\CloudnEnterprise_Symbols_Public_v2.02\CloudnEnterprise_Symbols_Public_v2.02\CnE_PNGs\CnE_Cloud_PNGs\VHD.png"/>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67305" y="39000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Z:\Pictures\MICROSOFT IMAGES\CloudnEnterprise_Symbols_Public_v2.02\CloudnEnterprise_Symbols_Public_v2.02\CnE_PNGs\CnE_Cloud_PNGs\Startup task.png"/>
            <p:cNvPicPr>
              <a:picLocks noChangeAspect="1" noChangeArrowheads="1"/>
            </p:cNvPicPr>
            <p:nvPr/>
          </p:nvPicPr>
          <p:blipFill>
            <a:blip r:embed="rId21">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397090" y="3910717"/>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Z:\Pictures\MICROSOFT IMAGES\CloudnEnterprise_Symbols_Public_v2.02\CloudnEnterprise_Symbols_Public_v2.02\CnE_PNGs\CnE_Cloud_PNGs\Azure Batch.png"/>
            <p:cNvPicPr>
              <a:picLocks noChangeAspect="1" noChangeArrowheads="1"/>
            </p:cNvPicPr>
            <p:nvPr/>
          </p:nvPicPr>
          <p:blipFill>
            <a:blip r:embed="rId23">
              <a:extLst>
                <a:ext uri="{BEBA8EAE-BF5A-486C-A8C5-ECC9F3942E4B}">
                  <a14:imgProps xmlns:a14="http://schemas.microsoft.com/office/drawing/2010/main">
                    <a14:imgLayer r:embed="rId2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21560" y="386240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Z:\Pictures\MICROSOFT IMAGES\CloudnEnterprise_Symbols_Public_v2.02\CloudnEnterprise_Symbols_Public_v2.02\CnE_PNGs\CnE_Cloud_PNGs\Storage (Azure).png"/>
            <p:cNvPicPr>
              <a:picLocks noChangeAspect="1" noChangeArrowheads="1"/>
            </p:cNvPicPr>
            <p:nvPr/>
          </p:nvPicPr>
          <p:blipFill>
            <a:blip r:embed="rId25">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645409" y="3900005"/>
              <a:ext cx="640080" cy="64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3" name="Picture 19" descr="Z:\Pictures\MICROSOFT IMAGES\CloudnEnterprise_Symbols_Public_v2.02\CloudnEnterprise_Symbols_Public_v2.02\CnE_PNGs\CnE_Cloud_PNGs\Azure subscription.png"/>
          <p:cNvPicPr>
            <a:picLocks noChangeAspect="1" noChangeArrowheads="1"/>
          </p:cNvPicPr>
          <p:nvPr/>
        </p:nvPicPr>
        <p:blipFill>
          <a:blip r:embed="rId27">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35197" y="5065953"/>
            <a:ext cx="781050" cy="7810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8795354" y="1239035"/>
            <a:ext cx="3052590" cy="2303382"/>
            <a:chOff x="8795354" y="1239035"/>
            <a:chExt cx="3052590" cy="2303382"/>
          </a:xfrm>
        </p:grpSpPr>
        <p:sp>
          <p:nvSpPr>
            <p:cNvPr id="108" name="Rectangle 107"/>
            <p:cNvSpPr/>
            <p:nvPr>
              <p:custDataLst>
                <p:tags r:id="rId9"/>
              </p:custDataLst>
            </p:nvPr>
          </p:nvSpPr>
          <p:spPr bwMode="auto">
            <a:xfrm>
              <a:off x="8795354" y="2810897"/>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HDInsight</a:t>
              </a:r>
            </a:p>
          </p:txBody>
        </p:sp>
        <p:sp>
          <p:nvSpPr>
            <p:cNvPr id="128" name="Rectangle 127"/>
            <p:cNvSpPr/>
            <p:nvPr>
              <p:custDataLst>
                <p:tags r:id="rId10"/>
              </p:custDataLst>
            </p:nvPr>
          </p:nvSpPr>
          <p:spPr bwMode="auto">
            <a:xfrm>
              <a:off x="8795354" y="2024966"/>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Data Factory</a:t>
              </a:r>
            </a:p>
          </p:txBody>
        </p:sp>
        <p:sp>
          <p:nvSpPr>
            <p:cNvPr id="130" name="Rectangle 129"/>
            <p:cNvSpPr/>
            <p:nvPr>
              <p:custDataLst>
                <p:tags r:id="rId11"/>
              </p:custDataLst>
            </p:nvPr>
          </p:nvSpPr>
          <p:spPr bwMode="auto">
            <a:xfrm>
              <a:off x="8799150" y="1239035"/>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ML</a:t>
              </a:r>
            </a:p>
          </p:txBody>
        </p:sp>
        <p:sp>
          <p:nvSpPr>
            <p:cNvPr id="132" name="Rectangle 131"/>
            <p:cNvSpPr/>
            <p:nvPr>
              <p:custDataLst>
                <p:tags r:id="rId12"/>
              </p:custDataLst>
            </p:nvPr>
          </p:nvSpPr>
          <p:spPr bwMode="auto">
            <a:xfrm>
              <a:off x="9837886" y="2810897"/>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Stream Analytics</a:t>
              </a:r>
            </a:p>
          </p:txBody>
        </p:sp>
        <p:sp>
          <p:nvSpPr>
            <p:cNvPr id="135" name="Rectangle 134"/>
            <p:cNvSpPr/>
            <p:nvPr>
              <p:custDataLst>
                <p:tags r:id="rId13"/>
              </p:custDataLst>
            </p:nvPr>
          </p:nvSpPr>
          <p:spPr bwMode="auto">
            <a:xfrm>
              <a:off x="10869033" y="2036971"/>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Database</a:t>
              </a:r>
            </a:p>
          </p:txBody>
        </p:sp>
        <p:sp>
          <p:nvSpPr>
            <p:cNvPr id="136" name="Rectangle 135"/>
            <p:cNvSpPr/>
            <p:nvPr>
              <p:custDataLst>
                <p:tags r:id="rId14"/>
              </p:custDataLst>
            </p:nvPr>
          </p:nvSpPr>
          <p:spPr bwMode="auto">
            <a:xfrm>
              <a:off x="10869033" y="2810897"/>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err="1" smtClean="0">
                  <a:solidFill>
                    <a:schemeClr val="bg1"/>
                  </a:solidFill>
                </a:rPr>
                <a:t>DocumentDB</a:t>
              </a:r>
              <a:endParaRPr lang="en-US" sz="1200" dirty="0" smtClean="0">
                <a:solidFill>
                  <a:schemeClr val="bg1"/>
                </a:solidFill>
              </a:endParaRPr>
            </a:p>
          </p:txBody>
        </p:sp>
        <p:sp>
          <p:nvSpPr>
            <p:cNvPr id="139" name="Rectangle 138"/>
            <p:cNvSpPr/>
            <p:nvPr>
              <p:custDataLst>
                <p:tags r:id="rId15"/>
              </p:custDataLst>
            </p:nvPr>
          </p:nvSpPr>
          <p:spPr bwMode="auto">
            <a:xfrm>
              <a:off x="9837886" y="1239035"/>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Search</a:t>
              </a:r>
            </a:p>
          </p:txBody>
        </p:sp>
        <p:sp>
          <p:nvSpPr>
            <p:cNvPr id="96" name="Rectangle 95"/>
            <p:cNvSpPr/>
            <p:nvPr>
              <p:custDataLst>
                <p:tags r:id="rId16"/>
              </p:custDataLst>
            </p:nvPr>
          </p:nvSpPr>
          <p:spPr bwMode="auto">
            <a:xfrm>
              <a:off x="9832193" y="2024966"/>
              <a:ext cx="978911"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0" rIns="0" bIns="73152"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solidFill>
                    <a:schemeClr val="bg1"/>
                  </a:solidFill>
                </a:rPr>
                <a:t>Event Hubs</a:t>
              </a:r>
            </a:p>
          </p:txBody>
        </p:sp>
        <p:pic>
          <p:nvPicPr>
            <p:cNvPr id="1030" name="Picture 6" descr="Z:\Pictures\MICROSOFT IMAGES\CloudnEnterprise_Symbols_Public_v2.02\CloudnEnterprise_Symbols_Public_v2.02\CnE_PNGs\CnE_Cloud_PNGs\Azure SQL Database.png"/>
            <p:cNvPicPr>
              <a:picLocks noChangeAspect="1" noChangeArrowheads="1"/>
            </p:cNvPicPr>
            <p:nvPr/>
          </p:nvPicPr>
          <p:blipFill>
            <a:blip r:embed="rId28">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151489" y="2097869"/>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Z:\Pictures\MICROSOFT IMAGES\CloudnEnterprise_Symbols_Public_v2.02\CloudnEnterprise_Symbols_Public_v2.02\CnE_PNGs\CnE_Cloud_PNGs\Data Factory.png"/>
            <p:cNvPicPr>
              <a:picLocks noChangeAspect="1" noChangeArrowheads="1"/>
            </p:cNvPicPr>
            <p:nvPr/>
          </p:nvPicPr>
          <p:blipFill>
            <a:blip r:embed="rId30">
              <a:extLst>
                <a:ext uri="{BEBA8EAE-BF5A-486C-A8C5-ECC9F3942E4B}">
                  <a14:imgProps xmlns:a14="http://schemas.microsoft.com/office/drawing/2010/main">
                    <a14:imgLayer r:embed="rId3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084056" y="2097869"/>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Pictures\MICROSOFT IMAGES\CloudnEnterprise_Symbols_Public_v2.02\CloudnEnterprise_Symbols_Public_v2.02\CnE_PNGs\CnE_Cloud_PNGs\HDInsight.png"/>
            <p:cNvPicPr>
              <a:picLocks noChangeAspect="1" noChangeArrowheads="1"/>
            </p:cNvPicPr>
            <p:nvPr/>
          </p:nvPicPr>
          <p:blipFill>
            <a:blip r:embed="rId32">
              <a:extLst>
                <a:ext uri="{BEBA8EAE-BF5A-486C-A8C5-ECC9F3942E4B}">
                  <a14:imgProps xmlns:a14="http://schemas.microsoft.com/office/drawing/2010/main">
                    <a14:imgLayer r:embed="rId3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033599" y="2841942"/>
              <a:ext cx="45719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Z:\Pictures\MICROSOFT IMAGES\CloudnEnterprise_Symbols_Public_v2.02\CloudnEnterprise_Symbols_Public_v2.02\CnE_PNGs\CnE_Cloud_PNGs\DocumentDB.png"/>
            <p:cNvPicPr>
              <a:picLocks noChangeAspect="1" noChangeArrowheads="1"/>
            </p:cNvPicPr>
            <p:nvPr/>
          </p:nvPicPr>
          <p:blipFill>
            <a:blip r:embed="rId34">
              <a:extLst>
                <a:ext uri="{BEBA8EAE-BF5A-486C-A8C5-ECC9F3942E4B}">
                  <a14:imgProps xmlns:a14="http://schemas.microsoft.com/office/drawing/2010/main">
                    <a14:imgLayer r:embed="rId3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152956" y="2841942"/>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Pictures\MICROSOFT IMAGES\CloudnEnterprise_Symbols_Public_v2.02\CloudnEnterprise_Symbols_Public_v2.02\CnE_PNGs\CnE_Cloud_PNGs\Stream Analytics.png"/>
            <p:cNvPicPr>
              <a:picLocks noChangeAspect="1" noChangeArrowheads="1"/>
            </p:cNvPicPr>
            <p:nvPr/>
          </p:nvPicPr>
          <p:blipFill>
            <a:blip r:embed="rId36">
              <a:extLst>
                <a:ext uri="{BEBA8EAE-BF5A-486C-A8C5-ECC9F3942E4B}">
                  <a14:imgProps xmlns:a14="http://schemas.microsoft.com/office/drawing/2010/main">
                    <a14:imgLayer r:embed="rId3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128400" y="2841942"/>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Z:\Pictures\MICROSOFT IMAGES\CloudnEnterprise_Symbols_Public_v2.02\CloudnEnterprise_Symbols_Public_v2.02\CnE_PNGs\CnE_Cloud_PNGs\Event Hubs.png"/>
            <p:cNvPicPr>
              <a:picLocks noChangeAspect="1" noChangeArrowheads="1"/>
            </p:cNvPicPr>
            <p:nvPr/>
          </p:nvPicPr>
          <p:blipFill>
            <a:blip r:embed="rId38">
              <a:extLst>
                <a:ext uri="{BEBA8EAE-BF5A-486C-A8C5-ECC9F3942E4B}">
                  <a14:imgProps xmlns:a14="http://schemas.microsoft.com/office/drawing/2010/main">
                    <a14:imgLayer r:embed="rId3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102609" y="2097869"/>
              <a:ext cx="36576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Z:\Pictures\MICROSOFT IMAGES\CloudnEnterprise_Symbols_Public_v2.02\CloudnEnterprise_Symbols_Public_v2.02\CnE_PNGs\CnE_Cloud_PNGs\Machine Learning.png"/>
            <p:cNvPicPr>
              <a:picLocks noChangeAspect="1" noChangeArrowheads="1"/>
            </p:cNvPicPr>
            <p:nvPr/>
          </p:nvPicPr>
          <p:blipFill>
            <a:blip r:embed="rId40">
              <a:extLst>
                <a:ext uri="{BEBA8EAE-BF5A-486C-A8C5-ECC9F3942E4B}">
                  <a14:imgProps xmlns:a14="http://schemas.microsoft.com/office/drawing/2010/main">
                    <a14:imgLayer r:embed="rId4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125038" y="1333182"/>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Z:\Pictures\MICROSOFT IMAGES\CloudnEnterprise_Symbols_Public_v2.02\CloudnEnterprise_Symbols_Public_v2.02\CnE_PNGs\CnE_Cloud_PNGs\Azure Search.png"/>
            <p:cNvPicPr>
              <a:picLocks noChangeAspect="1" noChangeArrowheads="1"/>
            </p:cNvPicPr>
            <p:nvPr/>
          </p:nvPicPr>
          <p:blipFill>
            <a:blip r:embed="rId42">
              <a:extLst>
                <a:ext uri="{BEBA8EAE-BF5A-486C-A8C5-ECC9F3942E4B}">
                  <a14:imgProps xmlns:a14="http://schemas.microsoft.com/office/drawing/2010/main">
                    <a14:imgLayer r:embed="rId4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94112" y="1287462"/>
              <a:ext cx="365760"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5684837" y="453104"/>
            <a:ext cx="3054487" cy="3089313"/>
            <a:chOff x="5684837" y="453104"/>
            <a:chExt cx="3054487" cy="3089313"/>
          </a:xfrm>
        </p:grpSpPr>
        <p:sp>
          <p:nvSpPr>
            <p:cNvPr id="112" name="Rectangle 111"/>
            <p:cNvSpPr/>
            <p:nvPr>
              <p:custDataLst>
                <p:tags r:id="rId1"/>
              </p:custDataLst>
            </p:nvPr>
          </p:nvSpPr>
          <p:spPr bwMode="auto">
            <a:xfrm>
              <a:off x="7758515" y="2810897"/>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sp>
          <p:nvSpPr>
            <p:cNvPr id="116" name="Rectangle 115"/>
            <p:cNvSpPr/>
            <p:nvPr>
              <p:custDataLst>
                <p:tags r:id="rId2"/>
              </p:custDataLst>
            </p:nvPr>
          </p:nvSpPr>
          <p:spPr bwMode="auto">
            <a:xfrm>
              <a:off x="7758515" y="2024966"/>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14" name="Picture 113"/>
            <p:cNvPicPr>
              <a:picLocks noChangeAspect="1"/>
            </p:cNvPicPr>
            <p:nvPr/>
          </p:nvPicPr>
          <p:blipFill rotWithShape="1">
            <a:blip r:embed="rId44">
              <a:clrChange>
                <a:clrFrom>
                  <a:srgbClr val="FFFFFF"/>
                </a:clrFrom>
                <a:clrTo>
                  <a:srgbClr val="FFFFFF">
                    <a:alpha val="0"/>
                  </a:srgbClr>
                </a:clrTo>
              </a:clrChange>
              <a:extLst>
                <a:ext uri="{28A0092B-C50C-407E-A947-70E740481C1C}">
                  <a14:useLocalDpi xmlns:a14="http://schemas.microsoft.com/office/drawing/2010/main" val="0"/>
                </a:ext>
              </a:extLst>
            </a:blip>
            <a:srcRect t="20898" b="29712"/>
            <a:stretch/>
          </p:blipFill>
          <p:spPr>
            <a:xfrm>
              <a:off x="7836218" y="3006547"/>
              <a:ext cx="834636" cy="412230"/>
            </a:xfrm>
            <a:prstGeom prst="rect">
              <a:avLst/>
            </a:prstGeom>
          </p:spPr>
        </p:pic>
        <p:pic>
          <p:nvPicPr>
            <p:cNvPr id="115" name="Picture 114"/>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808032" y="2296711"/>
              <a:ext cx="891008" cy="164604"/>
            </a:xfrm>
            <a:prstGeom prst="rect">
              <a:avLst/>
            </a:prstGeom>
          </p:spPr>
        </p:pic>
        <p:sp>
          <p:nvSpPr>
            <p:cNvPr id="117" name="Rectangle 116"/>
            <p:cNvSpPr/>
            <p:nvPr>
              <p:custDataLst>
                <p:tags r:id="rId3"/>
              </p:custDataLst>
            </p:nvPr>
          </p:nvSpPr>
          <p:spPr bwMode="auto">
            <a:xfrm>
              <a:off x="6721676" y="2024966"/>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18" name="Picture 4"/>
            <p:cNvPicPr>
              <a:picLocks noChangeAspect="1" noChangeArrowheads="1"/>
            </p:cNvPicPr>
            <p:nvPr/>
          </p:nvPicPr>
          <p:blipFill>
            <a:blip r:embed="rId46">
              <a:extLst>
                <a:ext uri="{28A0092B-C50C-407E-A947-70E740481C1C}">
                  <a14:useLocalDpi xmlns:a14="http://schemas.microsoft.com/office/drawing/2010/main" val="0"/>
                </a:ext>
              </a:extLst>
            </a:blip>
            <a:stretch>
              <a:fillRect/>
            </a:stretch>
          </p:blipFill>
          <p:spPr bwMode="auto">
            <a:xfrm>
              <a:off x="6789638" y="2210314"/>
              <a:ext cx="868375" cy="255648"/>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custDataLst>
                <p:tags r:id="rId4"/>
              </p:custDataLst>
            </p:nvPr>
          </p:nvSpPr>
          <p:spPr bwMode="auto">
            <a:xfrm>
              <a:off x="6721676" y="2810897"/>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21" name="Picture 120"/>
            <p:cNvPicPr>
              <a:picLocks noChangeAspect="1"/>
            </p:cNvPicPr>
            <p:nvPr/>
          </p:nvPicPr>
          <p:blipFill>
            <a:blip r:embed="rId47">
              <a:clrChange>
                <a:clrFrom>
                  <a:srgbClr val="FFFFFF"/>
                </a:clrFrom>
                <a:clrTo>
                  <a:srgbClr val="FFFFFF">
                    <a:alpha val="0"/>
                  </a:srgbClr>
                </a:clrTo>
              </a:clrChange>
            </a:blip>
            <a:stretch>
              <a:fillRect/>
            </a:stretch>
          </p:blipFill>
          <p:spPr>
            <a:xfrm>
              <a:off x="6780887" y="3121205"/>
              <a:ext cx="885876" cy="182913"/>
            </a:xfrm>
            <a:prstGeom prst="rect">
              <a:avLst/>
            </a:prstGeom>
          </p:spPr>
        </p:pic>
        <p:sp>
          <p:nvSpPr>
            <p:cNvPr id="125" name="Rectangle 124"/>
            <p:cNvSpPr/>
            <p:nvPr>
              <p:custDataLst>
                <p:tags r:id="rId5"/>
              </p:custDataLst>
            </p:nvPr>
          </p:nvSpPr>
          <p:spPr bwMode="auto">
            <a:xfrm>
              <a:off x="7760413" y="1239035"/>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24" name="Picture 123"/>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869843" y="1493765"/>
              <a:ext cx="767386" cy="318914"/>
            </a:xfrm>
            <a:prstGeom prst="rect">
              <a:avLst/>
            </a:prstGeom>
          </p:spPr>
        </p:pic>
        <p:sp>
          <p:nvSpPr>
            <p:cNvPr id="126" name="Rectangle 125"/>
            <p:cNvSpPr/>
            <p:nvPr>
              <p:custDataLst>
                <p:tags r:id="rId6"/>
              </p:custDataLst>
            </p:nvPr>
          </p:nvSpPr>
          <p:spPr bwMode="auto">
            <a:xfrm>
              <a:off x="6721676" y="1239035"/>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22" name="Picture 121"/>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766015" y="1552474"/>
              <a:ext cx="915621" cy="201496"/>
            </a:xfrm>
            <a:prstGeom prst="rect">
              <a:avLst/>
            </a:prstGeom>
          </p:spPr>
        </p:pic>
        <p:sp>
          <p:nvSpPr>
            <p:cNvPr id="127" name="Rectangle 126"/>
            <p:cNvSpPr/>
            <p:nvPr>
              <p:custDataLst>
                <p:tags r:id="rId7"/>
              </p:custDataLst>
            </p:nvPr>
          </p:nvSpPr>
          <p:spPr bwMode="auto">
            <a:xfrm>
              <a:off x="5684837" y="2810897"/>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pic>
          <p:nvPicPr>
            <p:cNvPr id="123" name="Picture 8" descr="https://www.percona.com/live/mysql-conference-2013/sites/default/files/clearDB.p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708168" y="3039350"/>
              <a:ext cx="962853" cy="36107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p:cNvSpPr/>
            <p:nvPr>
              <p:custDataLst>
                <p:tags r:id="rId8"/>
              </p:custDataLst>
            </p:nvPr>
          </p:nvSpPr>
          <p:spPr bwMode="auto">
            <a:xfrm>
              <a:off x="7760413" y="453104"/>
              <a:ext cx="978911" cy="73152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146304" numCol="1" rtlCol="0" anchor="t" anchorCtr="0" compatLnSpc="1">
              <a:prstTxWarp prst="textNoShape">
                <a:avLst/>
              </a:prstTxWarp>
            </a:bodyPr>
            <a:lstStyle/>
            <a:p>
              <a:pPr algn="ctr" defTabSz="914099" fontAlgn="base">
                <a:spcBef>
                  <a:spcPct val="0"/>
                </a:spcBef>
                <a:spcAft>
                  <a:spcPct val="0"/>
                </a:spcAft>
                <a:tabLst>
                  <a:tab pos="287338" algn="l"/>
                </a:tabLst>
              </a:pPr>
              <a:endParaRPr lang="en-US" sz="1200" b="1" dirty="0" smtClean="0">
                <a:solidFill>
                  <a:srgbClr val="000000"/>
                </a:solidFill>
              </a:endParaRPr>
            </a:p>
          </p:txBody>
        </p:sp>
        <p:sp>
          <p:nvSpPr>
            <p:cNvPr id="134" name="Freeform 5"/>
            <p:cNvSpPr>
              <a:spLocks noChangeAspect="1" noEditPoints="1"/>
            </p:cNvSpPr>
            <p:nvPr/>
          </p:nvSpPr>
          <p:spPr bwMode="black">
            <a:xfrm>
              <a:off x="7875271" y="677862"/>
              <a:ext cx="767427" cy="338328"/>
            </a:xfrm>
            <a:custGeom>
              <a:avLst/>
              <a:gdLst>
                <a:gd name="T0" fmla="*/ 187 w 1257"/>
                <a:gd name="T1" fmla="*/ 61 h 553"/>
                <a:gd name="T2" fmla="*/ 32 w 1257"/>
                <a:gd name="T3" fmla="*/ 81 h 553"/>
                <a:gd name="T4" fmla="*/ 112 w 1257"/>
                <a:gd name="T5" fmla="*/ 179 h 553"/>
                <a:gd name="T6" fmla="*/ 284 w 1257"/>
                <a:gd name="T7" fmla="*/ 20 h 553"/>
                <a:gd name="T8" fmla="*/ 269 w 1257"/>
                <a:gd name="T9" fmla="*/ 5 h 553"/>
                <a:gd name="T10" fmla="*/ 280 w 1257"/>
                <a:gd name="T11" fmla="*/ 72 h 553"/>
                <a:gd name="T12" fmla="*/ 308 w 1257"/>
                <a:gd name="T13" fmla="*/ 147 h 553"/>
                <a:gd name="T14" fmla="*/ 346 w 1257"/>
                <a:gd name="T15" fmla="*/ 104 h 553"/>
                <a:gd name="T16" fmla="*/ 518 w 1257"/>
                <a:gd name="T17" fmla="*/ 95 h 553"/>
                <a:gd name="T18" fmla="*/ 443 w 1257"/>
                <a:gd name="T19" fmla="*/ 72 h 553"/>
                <a:gd name="T20" fmla="*/ 518 w 1257"/>
                <a:gd name="T21" fmla="*/ 71 h 553"/>
                <a:gd name="T22" fmla="*/ 521 w 1257"/>
                <a:gd name="T23" fmla="*/ 146 h 553"/>
                <a:gd name="T24" fmla="*/ 627 w 1257"/>
                <a:gd name="T25" fmla="*/ 103 h 553"/>
                <a:gd name="T26" fmla="*/ 627 w 1257"/>
                <a:gd name="T27" fmla="*/ 185 h 553"/>
                <a:gd name="T28" fmla="*/ 681 w 1257"/>
                <a:gd name="T29" fmla="*/ 186 h 553"/>
                <a:gd name="T30" fmla="*/ 681 w 1257"/>
                <a:gd name="T31" fmla="*/ 110 h 553"/>
                <a:gd name="T32" fmla="*/ 712 w 1257"/>
                <a:gd name="T33" fmla="*/ 94 h 553"/>
                <a:gd name="T34" fmla="*/ 926 w 1257"/>
                <a:gd name="T35" fmla="*/ 143 h 553"/>
                <a:gd name="T36" fmla="*/ 858 w 1257"/>
                <a:gd name="T37" fmla="*/ 68 h 553"/>
                <a:gd name="T38" fmla="*/ 821 w 1257"/>
                <a:gd name="T39" fmla="*/ 103 h 553"/>
                <a:gd name="T40" fmla="*/ 1020 w 1257"/>
                <a:gd name="T41" fmla="*/ 23 h 553"/>
                <a:gd name="T42" fmla="*/ 981 w 1257"/>
                <a:gd name="T43" fmla="*/ 91 h 553"/>
                <a:gd name="T44" fmla="*/ 957 w 1257"/>
                <a:gd name="T45" fmla="*/ 72 h 553"/>
                <a:gd name="T46" fmla="*/ 1098 w 1257"/>
                <a:gd name="T47" fmla="*/ 214 h 553"/>
                <a:gd name="T48" fmla="*/ 1039 w 1257"/>
                <a:gd name="T49" fmla="*/ 72 h 553"/>
                <a:gd name="T50" fmla="*/ 1062 w 1257"/>
                <a:gd name="T51" fmla="*/ 91 h 553"/>
                <a:gd name="T52" fmla="*/ 112 w 1257"/>
                <a:gd name="T53" fmla="*/ 453 h 553"/>
                <a:gd name="T54" fmla="*/ 23 w 1257"/>
                <a:gd name="T55" fmla="*/ 481 h 553"/>
                <a:gd name="T56" fmla="*/ 0 w 1257"/>
                <a:gd name="T57" fmla="*/ 353 h 553"/>
                <a:gd name="T58" fmla="*/ 36 w 1257"/>
                <a:gd name="T59" fmla="*/ 328 h 553"/>
                <a:gd name="T60" fmla="*/ 112 w 1257"/>
                <a:gd name="T61" fmla="*/ 453 h 553"/>
                <a:gd name="T62" fmla="*/ 225 w 1257"/>
                <a:gd name="T63" fmla="*/ 507 h 553"/>
                <a:gd name="T64" fmla="*/ 230 w 1257"/>
                <a:gd name="T65" fmla="*/ 299 h 553"/>
                <a:gd name="T66" fmla="*/ 228 w 1257"/>
                <a:gd name="T67" fmla="*/ 320 h 553"/>
                <a:gd name="T68" fmla="*/ 226 w 1257"/>
                <a:gd name="T69" fmla="*/ 486 h 553"/>
                <a:gd name="T70" fmla="*/ 378 w 1257"/>
                <a:gd name="T71" fmla="*/ 302 h 553"/>
                <a:gd name="T72" fmla="*/ 570 w 1257"/>
                <a:gd name="T73" fmla="*/ 507 h 553"/>
                <a:gd name="T74" fmla="*/ 612 w 1257"/>
                <a:gd name="T75" fmla="*/ 456 h 553"/>
                <a:gd name="T76" fmla="*/ 589 w 1257"/>
                <a:gd name="T77" fmla="*/ 299 h 553"/>
                <a:gd name="T78" fmla="*/ 553 w 1257"/>
                <a:gd name="T79" fmla="*/ 367 h 553"/>
                <a:gd name="T80" fmla="*/ 679 w 1257"/>
                <a:gd name="T81" fmla="*/ 438 h 553"/>
                <a:gd name="T82" fmla="*/ 673 w 1257"/>
                <a:gd name="T83" fmla="*/ 487 h 553"/>
                <a:gd name="T84" fmla="*/ 781 w 1257"/>
                <a:gd name="T85" fmla="*/ 426 h 553"/>
                <a:gd name="T86" fmla="*/ 680 w 1257"/>
                <a:gd name="T87" fmla="*/ 418 h 553"/>
                <a:gd name="T88" fmla="*/ 830 w 1257"/>
                <a:gd name="T89" fmla="*/ 504 h 553"/>
                <a:gd name="T90" fmla="*/ 846 w 1257"/>
                <a:gd name="T91" fmla="*/ 366 h 553"/>
                <a:gd name="T92" fmla="*/ 944 w 1257"/>
                <a:gd name="T93" fmla="*/ 504 h 553"/>
                <a:gd name="T94" fmla="*/ 962 w 1257"/>
                <a:gd name="T95" fmla="*/ 465 h 553"/>
                <a:gd name="T96" fmla="*/ 1101 w 1257"/>
                <a:gd name="T97" fmla="*/ 488 h 553"/>
                <a:gd name="T98" fmla="*/ 1039 w 1257"/>
                <a:gd name="T99" fmla="*/ 393 h 553"/>
                <a:gd name="T100" fmla="*/ 1132 w 1257"/>
                <a:gd name="T101" fmla="*/ 418 h 553"/>
                <a:gd name="T102" fmla="*/ 1257 w 1257"/>
                <a:gd name="T103" fmla="*/ 383 h 553"/>
                <a:gd name="T104" fmla="*/ 1182 w 1257"/>
                <a:gd name="T105" fmla="*/ 360 h 553"/>
                <a:gd name="T106" fmla="*/ 1257 w 1257"/>
                <a:gd name="T107" fmla="*/ 3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7" h="553">
                  <a:moveTo>
                    <a:pt x="215" y="216"/>
                  </a:moveTo>
                  <a:cubicBezTo>
                    <a:pt x="192" y="216"/>
                    <a:pt x="192" y="216"/>
                    <a:pt x="192" y="216"/>
                  </a:cubicBezTo>
                  <a:cubicBezTo>
                    <a:pt x="192" y="80"/>
                    <a:pt x="192" y="80"/>
                    <a:pt x="192" y="80"/>
                  </a:cubicBezTo>
                  <a:cubicBezTo>
                    <a:pt x="192" y="70"/>
                    <a:pt x="192" y="57"/>
                    <a:pt x="194" y="41"/>
                  </a:cubicBezTo>
                  <a:cubicBezTo>
                    <a:pt x="193" y="41"/>
                    <a:pt x="193" y="41"/>
                    <a:pt x="193" y="41"/>
                  </a:cubicBezTo>
                  <a:cubicBezTo>
                    <a:pt x="191" y="50"/>
                    <a:pt x="189" y="57"/>
                    <a:pt x="187" y="61"/>
                  </a:cubicBezTo>
                  <a:cubicBezTo>
                    <a:pt x="118" y="216"/>
                    <a:pt x="118" y="216"/>
                    <a:pt x="118" y="216"/>
                  </a:cubicBezTo>
                  <a:cubicBezTo>
                    <a:pt x="107" y="216"/>
                    <a:pt x="107" y="216"/>
                    <a:pt x="107" y="216"/>
                  </a:cubicBezTo>
                  <a:cubicBezTo>
                    <a:pt x="38" y="62"/>
                    <a:pt x="38" y="62"/>
                    <a:pt x="38" y="62"/>
                  </a:cubicBezTo>
                  <a:cubicBezTo>
                    <a:pt x="36" y="58"/>
                    <a:pt x="34" y="51"/>
                    <a:pt x="32" y="41"/>
                  </a:cubicBezTo>
                  <a:cubicBezTo>
                    <a:pt x="31" y="41"/>
                    <a:pt x="31" y="41"/>
                    <a:pt x="31" y="41"/>
                  </a:cubicBezTo>
                  <a:cubicBezTo>
                    <a:pt x="32" y="49"/>
                    <a:pt x="32" y="63"/>
                    <a:pt x="32" y="81"/>
                  </a:cubicBezTo>
                  <a:cubicBezTo>
                    <a:pt x="32" y="216"/>
                    <a:pt x="32" y="216"/>
                    <a:pt x="32" y="216"/>
                  </a:cubicBezTo>
                  <a:cubicBezTo>
                    <a:pt x="10" y="216"/>
                    <a:pt x="10" y="216"/>
                    <a:pt x="10" y="216"/>
                  </a:cubicBezTo>
                  <a:cubicBezTo>
                    <a:pt x="10" y="14"/>
                    <a:pt x="10" y="14"/>
                    <a:pt x="10" y="14"/>
                  </a:cubicBezTo>
                  <a:cubicBezTo>
                    <a:pt x="41" y="14"/>
                    <a:pt x="41" y="14"/>
                    <a:pt x="41" y="14"/>
                  </a:cubicBezTo>
                  <a:cubicBezTo>
                    <a:pt x="103" y="155"/>
                    <a:pt x="103" y="155"/>
                    <a:pt x="103" y="155"/>
                  </a:cubicBezTo>
                  <a:cubicBezTo>
                    <a:pt x="107" y="166"/>
                    <a:pt x="110" y="174"/>
                    <a:pt x="112" y="179"/>
                  </a:cubicBezTo>
                  <a:cubicBezTo>
                    <a:pt x="113" y="179"/>
                    <a:pt x="113" y="179"/>
                    <a:pt x="113" y="179"/>
                  </a:cubicBezTo>
                  <a:cubicBezTo>
                    <a:pt x="117" y="166"/>
                    <a:pt x="121" y="158"/>
                    <a:pt x="122" y="154"/>
                  </a:cubicBezTo>
                  <a:cubicBezTo>
                    <a:pt x="186" y="14"/>
                    <a:pt x="186" y="14"/>
                    <a:pt x="186" y="14"/>
                  </a:cubicBezTo>
                  <a:cubicBezTo>
                    <a:pt x="215" y="14"/>
                    <a:pt x="215" y="14"/>
                    <a:pt x="215" y="14"/>
                  </a:cubicBezTo>
                  <a:lnTo>
                    <a:pt x="215" y="216"/>
                  </a:lnTo>
                  <a:close/>
                  <a:moveTo>
                    <a:pt x="284" y="20"/>
                  </a:moveTo>
                  <a:cubicBezTo>
                    <a:pt x="284" y="25"/>
                    <a:pt x="283" y="28"/>
                    <a:pt x="280" y="31"/>
                  </a:cubicBezTo>
                  <a:cubicBezTo>
                    <a:pt x="277" y="34"/>
                    <a:pt x="273" y="35"/>
                    <a:pt x="269" y="35"/>
                  </a:cubicBezTo>
                  <a:cubicBezTo>
                    <a:pt x="265" y="35"/>
                    <a:pt x="261" y="34"/>
                    <a:pt x="258" y="31"/>
                  </a:cubicBezTo>
                  <a:cubicBezTo>
                    <a:pt x="255" y="28"/>
                    <a:pt x="254" y="25"/>
                    <a:pt x="254" y="20"/>
                  </a:cubicBezTo>
                  <a:cubicBezTo>
                    <a:pt x="254" y="16"/>
                    <a:pt x="255" y="13"/>
                    <a:pt x="258" y="10"/>
                  </a:cubicBezTo>
                  <a:cubicBezTo>
                    <a:pt x="261" y="7"/>
                    <a:pt x="265" y="5"/>
                    <a:pt x="269" y="5"/>
                  </a:cubicBezTo>
                  <a:cubicBezTo>
                    <a:pt x="273" y="5"/>
                    <a:pt x="277" y="7"/>
                    <a:pt x="280" y="10"/>
                  </a:cubicBezTo>
                  <a:cubicBezTo>
                    <a:pt x="283" y="13"/>
                    <a:pt x="284" y="16"/>
                    <a:pt x="284" y="20"/>
                  </a:cubicBezTo>
                  <a:close/>
                  <a:moveTo>
                    <a:pt x="280" y="216"/>
                  </a:moveTo>
                  <a:cubicBezTo>
                    <a:pt x="257" y="216"/>
                    <a:pt x="257" y="216"/>
                    <a:pt x="257" y="216"/>
                  </a:cubicBezTo>
                  <a:cubicBezTo>
                    <a:pt x="257" y="72"/>
                    <a:pt x="257" y="72"/>
                    <a:pt x="257" y="72"/>
                  </a:cubicBezTo>
                  <a:cubicBezTo>
                    <a:pt x="280" y="72"/>
                    <a:pt x="280" y="72"/>
                    <a:pt x="280" y="72"/>
                  </a:cubicBezTo>
                  <a:lnTo>
                    <a:pt x="280" y="216"/>
                  </a:lnTo>
                  <a:close/>
                  <a:moveTo>
                    <a:pt x="416" y="209"/>
                  </a:moveTo>
                  <a:cubicBezTo>
                    <a:pt x="405" y="216"/>
                    <a:pt x="392" y="219"/>
                    <a:pt x="377" y="219"/>
                  </a:cubicBezTo>
                  <a:cubicBezTo>
                    <a:pt x="364" y="219"/>
                    <a:pt x="352" y="216"/>
                    <a:pt x="341" y="210"/>
                  </a:cubicBezTo>
                  <a:cubicBezTo>
                    <a:pt x="331" y="204"/>
                    <a:pt x="323" y="196"/>
                    <a:pt x="317" y="185"/>
                  </a:cubicBezTo>
                  <a:cubicBezTo>
                    <a:pt x="311" y="174"/>
                    <a:pt x="308" y="161"/>
                    <a:pt x="308" y="147"/>
                  </a:cubicBezTo>
                  <a:cubicBezTo>
                    <a:pt x="308" y="124"/>
                    <a:pt x="315" y="104"/>
                    <a:pt x="329" y="90"/>
                  </a:cubicBezTo>
                  <a:cubicBezTo>
                    <a:pt x="342" y="76"/>
                    <a:pt x="361" y="68"/>
                    <a:pt x="383" y="68"/>
                  </a:cubicBezTo>
                  <a:cubicBezTo>
                    <a:pt x="396" y="68"/>
                    <a:pt x="407" y="71"/>
                    <a:pt x="417" y="76"/>
                  </a:cubicBezTo>
                  <a:cubicBezTo>
                    <a:pt x="417" y="99"/>
                    <a:pt x="417" y="99"/>
                    <a:pt x="417" y="99"/>
                  </a:cubicBezTo>
                  <a:cubicBezTo>
                    <a:pt x="406" y="92"/>
                    <a:pt x="394" y="88"/>
                    <a:pt x="382" y="88"/>
                  </a:cubicBezTo>
                  <a:cubicBezTo>
                    <a:pt x="367" y="88"/>
                    <a:pt x="355" y="93"/>
                    <a:pt x="346" y="104"/>
                  </a:cubicBezTo>
                  <a:cubicBezTo>
                    <a:pt x="337" y="115"/>
                    <a:pt x="332" y="128"/>
                    <a:pt x="332" y="145"/>
                  </a:cubicBezTo>
                  <a:cubicBezTo>
                    <a:pt x="332" y="162"/>
                    <a:pt x="336" y="175"/>
                    <a:pt x="345" y="185"/>
                  </a:cubicBezTo>
                  <a:cubicBezTo>
                    <a:pt x="354" y="195"/>
                    <a:pt x="366" y="200"/>
                    <a:pt x="381" y="200"/>
                  </a:cubicBezTo>
                  <a:cubicBezTo>
                    <a:pt x="393" y="200"/>
                    <a:pt x="405" y="196"/>
                    <a:pt x="416" y="187"/>
                  </a:cubicBezTo>
                  <a:lnTo>
                    <a:pt x="416" y="209"/>
                  </a:lnTo>
                  <a:close/>
                  <a:moveTo>
                    <a:pt x="518" y="95"/>
                  </a:moveTo>
                  <a:cubicBezTo>
                    <a:pt x="514" y="92"/>
                    <a:pt x="508" y="91"/>
                    <a:pt x="501" y="91"/>
                  </a:cubicBezTo>
                  <a:cubicBezTo>
                    <a:pt x="491" y="91"/>
                    <a:pt x="482" y="95"/>
                    <a:pt x="476" y="105"/>
                  </a:cubicBezTo>
                  <a:cubicBezTo>
                    <a:pt x="470" y="115"/>
                    <a:pt x="466" y="127"/>
                    <a:pt x="466" y="142"/>
                  </a:cubicBezTo>
                  <a:cubicBezTo>
                    <a:pt x="466" y="216"/>
                    <a:pt x="466" y="216"/>
                    <a:pt x="466" y="216"/>
                  </a:cubicBezTo>
                  <a:cubicBezTo>
                    <a:pt x="443" y="216"/>
                    <a:pt x="443" y="216"/>
                    <a:pt x="443" y="216"/>
                  </a:cubicBezTo>
                  <a:cubicBezTo>
                    <a:pt x="443" y="72"/>
                    <a:pt x="443" y="72"/>
                    <a:pt x="443" y="72"/>
                  </a:cubicBezTo>
                  <a:cubicBezTo>
                    <a:pt x="466" y="72"/>
                    <a:pt x="466" y="72"/>
                    <a:pt x="466" y="72"/>
                  </a:cubicBezTo>
                  <a:cubicBezTo>
                    <a:pt x="466" y="102"/>
                    <a:pt x="466" y="102"/>
                    <a:pt x="466" y="102"/>
                  </a:cubicBezTo>
                  <a:cubicBezTo>
                    <a:pt x="467" y="102"/>
                    <a:pt x="467" y="102"/>
                    <a:pt x="467" y="102"/>
                  </a:cubicBezTo>
                  <a:cubicBezTo>
                    <a:pt x="470" y="92"/>
                    <a:pt x="475" y="84"/>
                    <a:pt x="482" y="78"/>
                  </a:cubicBezTo>
                  <a:cubicBezTo>
                    <a:pt x="488" y="72"/>
                    <a:pt x="496" y="69"/>
                    <a:pt x="505" y="69"/>
                  </a:cubicBezTo>
                  <a:cubicBezTo>
                    <a:pt x="511" y="69"/>
                    <a:pt x="515" y="70"/>
                    <a:pt x="518" y="71"/>
                  </a:cubicBezTo>
                  <a:lnTo>
                    <a:pt x="518" y="95"/>
                  </a:lnTo>
                  <a:close/>
                  <a:moveTo>
                    <a:pt x="663" y="143"/>
                  </a:moveTo>
                  <a:cubicBezTo>
                    <a:pt x="663" y="166"/>
                    <a:pt x="656" y="185"/>
                    <a:pt x="643" y="199"/>
                  </a:cubicBezTo>
                  <a:cubicBezTo>
                    <a:pt x="630" y="212"/>
                    <a:pt x="613" y="219"/>
                    <a:pt x="591" y="219"/>
                  </a:cubicBezTo>
                  <a:cubicBezTo>
                    <a:pt x="570" y="219"/>
                    <a:pt x="553" y="213"/>
                    <a:pt x="540" y="199"/>
                  </a:cubicBezTo>
                  <a:cubicBezTo>
                    <a:pt x="527" y="186"/>
                    <a:pt x="521" y="168"/>
                    <a:pt x="521" y="146"/>
                  </a:cubicBezTo>
                  <a:cubicBezTo>
                    <a:pt x="521" y="122"/>
                    <a:pt x="528" y="103"/>
                    <a:pt x="541" y="89"/>
                  </a:cubicBezTo>
                  <a:cubicBezTo>
                    <a:pt x="554" y="75"/>
                    <a:pt x="572" y="68"/>
                    <a:pt x="594" y="68"/>
                  </a:cubicBezTo>
                  <a:cubicBezTo>
                    <a:pt x="616" y="68"/>
                    <a:pt x="633" y="75"/>
                    <a:pt x="645" y="88"/>
                  </a:cubicBezTo>
                  <a:cubicBezTo>
                    <a:pt x="657" y="102"/>
                    <a:pt x="663" y="120"/>
                    <a:pt x="663" y="143"/>
                  </a:cubicBezTo>
                  <a:close/>
                  <a:moveTo>
                    <a:pt x="639" y="144"/>
                  </a:moveTo>
                  <a:cubicBezTo>
                    <a:pt x="639" y="126"/>
                    <a:pt x="635" y="112"/>
                    <a:pt x="627" y="103"/>
                  </a:cubicBezTo>
                  <a:cubicBezTo>
                    <a:pt x="619" y="93"/>
                    <a:pt x="608" y="88"/>
                    <a:pt x="593" y="88"/>
                  </a:cubicBezTo>
                  <a:cubicBezTo>
                    <a:pt x="578" y="88"/>
                    <a:pt x="566" y="93"/>
                    <a:pt x="558" y="103"/>
                  </a:cubicBezTo>
                  <a:cubicBezTo>
                    <a:pt x="549" y="113"/>
                    <a:pt x="545" y="127"/>
                    <a:pt x="545" y="145"/>
                  </a:cubicBezTo>
                  <a:cubicBezTo>
                    <a:pt x="545" y="162"/>
                    <a:pt x="549" y="175"/>
                    <a:pt x="558" y="185"/>
                  </a:cubicBezTo>
                  <a:cubicBezTo>
                    <a:pt x="566" y="195"/>
                    <a:pt x="578" y="200"/>
                    <a:pt x="593" y="200"/>
                  </a:cubicBezTo>
                  <a:cubicBezTo>
                    <a:pt x="608" y="200"/>
                    <a:pt x="619" y="195"/>
                    <a:pt x="627" y="185"/>
                  </a:cubicBezTo>
                  <a:cubicBezTo>
                    <a:pt x="635" y="176"/>
                    <a:pt x="639" y="162"/>
                    <a:pt x="639" y="144"/>
                  </a:cubicBezTo>
                  <a:close/>
                  <a:moveTo>
                    <a:pt x="769" y="177"/>
                  </a:moveTo>
                  <a:cubicBezTo>
                    <a:pt x="769" y="190"/>
                    <a:pt x="765" y="200"/>
                    <a:pt x="755" y="208"/>
                  </a:cubicBezTo>
                  <a:cubicBezTo>
                    <a:pt x="745" y="216"/>
                    <a:pt x="733" y="219"/>
                    <a:pt x="717" y="219"/>
                  </a:cubicBezTo>
                  <a:cubicBezTo>
                    <a:pt x="703" y="219"/>
                    <a:pt x="691" y="216"/>
                    <a:pt x="681" y="211"/>
                  </a:cubicBezTo>
                  <a:cubicBezTo>
                    <a:pt x="681" y="186"/>
                    <a:pt x="681" y="186"/>
                    <a:pt x="681" y="186"/>
                  </a:cubicBezTo>
                  <a:cubicBezTo>
                    <a:pt x="692" y="195"/>
                    <a:pt x="705" y="200"/>
                    <a:pt x="718" y="200"/>
                  </a:cubicBezTo>
                  <a:cubicBezTo>
                    <a:pt x="737" y="200"/>
                    <a:pt x="746" y="193"/>
                    <a:pt x="746" y="180"/>
                  </a:cubicBezTo>
                  <a:cubicBezTo>
                    <a:pt x="746" y="174"/>
                    <a:pt x="744" y="170"/>
                    <a:pt x="740" y="166"/>
                  </a:cubicBezTo>
                  <a:cubicBezTo>
                    <a:pt x="737" y="163"/>
                    <a:pt x="729" y="158"/>
                    <a:pt x="716" y="152"/>
                  </a:cubicBezTo>
                  <a:cubicBezTo>
                    <a:pt x="703" y="147"/>
                    <a:pt x="694" y="141"/>
                    <a:pt x="689" y="135"/>
                  </a:cubicBezTo>
                  <a:cubicBezTo>
                    <a:pt x="684" y="129"/>
                    <a:pt x="681" y="120"/>
                    <a:pt x="681" y="110"/>
                  </a:cubicBezTo>
                  <a:cubicBezTo>
                    <a:pt x="681" y="98"/>
                    <a:pt x="686" y="88"/>
                    <a:pt x="696" y="80"/>
                  </a:cubicBezTo>
                  <a:cubicBezTo>
                    <a:pt x="705" y="72"/>
                    <a:pt x="717" y="68"/>
                    <a:pt x="732" y="68"/>
                  </a:cubicBezTo>
                  <a:cubicBezTo>
                    <a:pt x="743" y="68"/>
                    <a:pt x="754" y="71"/>
                    <a:pt x="763" y="75"/>
                  </a:cubicBezTo>
                  <a:cubicBezTo>
                    <a:pt x="763" y="98"/>
                    <a:pt x="763" y="98"/>
                    <a:pt x="763" y="98"/>
                  </a:cubicBezTo>
                  <a:cubicBezTo>
                    <a:pt x="753" y="91"/>
                    <a:pt x="743" y="88"/>
                    <a:pt x="730" y="88"/>
                  </a:cubicBezTo>
                  <a:cubicBezTo>
                    <a:pt x="723" y="88"/>
                    <a:pt x="716" y="90"/>
                    <a:pt x="712" y="94"/>
                  </a:cubicBezTo>
                  <a:cubicBezTo>
                    <a:pt x="707" y="97"/>
                    <a:pt x="705" y="102"/>
                    <a:pt x="705" y="108"/>
                  </a:cubicBezTo>
                  <a:cubicBezTo>
                    <a:pt x="705" y="115"/>
                    <a:pt x="707" y="119"/>
                    <a:pt x="710" y="123"/>
                  </a:cubicBezTo>
                  <a:cubicBezTo>
                    <a:pt x="714" y="126"/>
                    <a:pt x="721" y="130"/>
                    <a:pt x="732" y="135"/>
                  </a:cubicBezTo>
                  <a:cubicBezTo>
                    <a:pt x="746" y="141"/>
                    <a:pt x="756" y="147"/>
                    <a:pt x="761" y="153"/>
                  </a:cubicBezTo>
                  <a:cubicBezTo>
                    <a:pt x="767" y="160"/>
                    <a:pt x="769" y="168"/>
                    <a:pt x="769" y="177"/>
                  </a:cubicBezTo>
                  <a:close/>
                  <a:moveTo>
                    <a:pt x="926" y="143"/>
                  </a:moveTo>
                  <a:cubicBezTo>
                    <a:pt x="926" y="166"/>
                    <a:pt x="920" y="185"/>
                    <a:pt x="907" y="199"/>
                  </a:cubicBezTo>
                  <a:cubicBezTo>
                    <a:pt x="894" y="212"/>
                    <a:pt x="876" y="219"/>
                    <a:pt x="854" y="219"/>
                  </a:cubicBezTo>
                  <a:cubicBezTo>
                    <a:pt x="833" y="219"/>
                    <a:pt x="816" y="213"/>
                    <a:pt x="803" y="199"/>
                  </a:cubicBezTo>
                  <a:cubicBezTo>
                    <a:pt x="791" y="186"/>
                    <a:pt x="784" y="168"/>
                    <a:pt x="784" y="146"/>
                  </a:cubicBezTo>
                  <a:cubicBezTo>
                    <a:pt x="784" y="122"/>
                    <a:pt x="791" y="103"/>
                    <a:pt x="804" y="89"/>
                  </a:cubicBezTo>
                  <a:cubicBezTo>
                    <a:pt x="817" y="75"/>
                    <a:pt x="835" y="68"/>
                    <a:pt x="858" y="68"/>
                  </a:cubicBezTo>
                  <a:cubicBezTo>
                    <a:pt x="879" y="68"/>
                    <a:pt x="896" y="75"/>
                    <a:pt x="908" y="88"/>
                  </a:cubicBezTo>
                  <a:cubicBezTo>
                    <a:pt x="920" y="102"/>
                    <a:pt x="926" y="120"/>
                    <a:pt x="926" y="143"/>
                  </a:cubicBezTo>
                  <a:close/>
                  <a:moveTo>
                    <a:pt x="903" y="144"/>
                  </a:moveTo>
                  <a:cubicBezTo>
                    <a:pt x="903" y="126"/>
                    <a:pt x="898" y="112"/>
                    <a:pt x="890" y="103"/>
                  </a:cubicBezTo>
                  <a:cubicBezTo>
                    <a:pt x="882" y="93"/>
                    <a:pt x="871" y="88"/>
                    <a:pt x="856" y="88"/>
                  </a:cubicBezTo>
                  <a:cubicBezTo>
                    <a:pt x="841" y="88"/>
                    <a:pt x="830" y="93"/>
                    <a:pt x="821" y="103"/>
                  </a:cubicBezTo>
                  <a:cubicBezTo>
                    <a:pt x="812" y="113"/>
                    <a:pt x="808" y="127"/>
                    <a:pt x="808" y="145"/>
                  </a:cubicBezTo>
                  <a:cubicBezTo>
                    <a:pt x="808" y="162"/>
                    <a:pt x="812" y="175"/>
                    <a:pt x="821" y="185"/>
                  </a:cubicBezTo>
                  <a:cubicBezTo>
                    <a:pt x="830" y="195"/>
                    <a:pt x="841" y="200"/>
                    <a:pt x="856" y="200"/>
                  </a:cubicBezTo>
                  <a:cubicBezTo>
                    <a:pt x="871" y="200"/>
                    <a:pt x="883" y="195"/>
                    <a:pt x="891" y="185"/>
                  </a:cubicBezTo>
                  <a:cubicBezTo>
                    <a:pt x="899" y="176"/>
                    <a:pt x="903" y="162"/>
                    <a:pt x="903" y="144"/>
                  </a:cubicBezTo>
                  <a:close/>
                  <a:moveTo>
                    <a:pt x="1020" y="23"/>
                  </a:moveTo>
                  <a:cubicBezTo>
                    <a:pt x="1016" y="20"/>
                    <a:pt x="1010" y="19"/>
                    <a:pt x="1005" y="19"/>
                  </a:cubicBezTo>
                  <a:cubicBezTo>
                    <a:pt x="989" y="19"/>
                    <a:pt x="981" y="29"/>
                    <a:pt x="981" y="50"/>
                  </a:cubicBezTo>
                  <a:cubicBezTo>
                    <a:pt x="981" y="72"/>
                    <a:pt x="981" y="72"/>
                    <a:pt x="981" y="72"/>
                  </a:cubicBezTo>
                  <a:cubicBezTo>
                    <a:pt x="1014" y="72"/>
                    <a:pt x="1014" y="72"/>
                    <a:pt x="1014" y="72"/>
                  </a:cubicBezTo>
                  <a:cubicBezTo>
                    <a:pt x="1014" y="91"/>
                    <a:pt x="1014" y="91"/>
                    <a:pt x="1014" y="91"/>
                  </a:cubicBezTo>
                  <a:cubicBezTo>
                    <a:pt x="981" y="91"/>
                    <a:pt x="981" y="91"/>
                    <a:pt x="981" y="91"/>
                  </a:cubicBezTo>
                  <a:cubicBezTo>
                    <a:pt x="981" y="216"/>
                    <a:pt x="981" y="216"/>
                    <a:pt x="981" y="216"/>
                  </a:cubicBezTo>
                  <a:cubicBezTo>
                    <a:pt x="957" y="216"/>
                    <a:pt x="957" y="216"/>
                    <a:pt x="957" y="216"/>
                  </a:cubicBezTo>
                  <a:cubicBezTo>
                    <a:pt x="957" y="91"/>
                    <a:pt x="957" y="91"/>
                    <a:pt x="957" y="91"/>
                  </a:cubicBezTo>
                  <a:cubicBezTo>
                    <a:pt x="933" y="91"/>
                    <a:pt x="933" y="91"/>
                    <a:pt x="933" y="91"/>
                  </a:cubicBezTo>
                  <a:cubicBezTo>
                    <a:pt x="933" y="72"/>
                    <a:pt x="933" y="72"/>
                    <a:pt x="933" y="72"/>
                  </a:cubicBezTo>
                  <a:cubicBezTo>
                    <a:pt x="957" y="72"/>
                    <a:pt x="957" y="72"/>
                    <a:pt x="957" y="72"/>
                  </a:cubicBezTo>
                  <a:cubicBezTo>
                    <a:pt x="957" y="49"/>
                    <a:pt x="957" y="49"/>
                    <a:pt x="957" y="49"/>
                  </a:cubicBezTo>
                  <a:cubicBezTo>
                    <a:pt x="957" y="34"/>
                    <a:pt x="962" y="22"/>
                    <a:pt x="970" y="13"/>
                  </a:cubicBezTo>
                  <a:cubicBezTo>
                    <a:pt x="979" y="4"/>
                    <a:pt x="990" y="0"/>
                    <a:pt x="1003" y="0"/>
                  </a:cubicBezTo>
                  <a:cubicBezTo>
                    <a:pt x="1010" y="0"/>
                    <a:pt x="1016" y="0"/>
                    <a:pt x="1020" y="2"/>
                  </a:cubicBezTo>
                  <a:lnTo>
                    <a:pt x="1020" y="23"/>
                  </a:lnTo>
                  <a:close/>
                  <a:moveTo>
                    <a:pt x="1098" y="214"/>
                  </a:moveTo>
                  <a:cubicBezTo>
                    <a:pt x="1092" y="218"/>
                    <a:pt x="1085" y="219"/>
                    <a:pt x="1076" y="219"/>
                  </a:cubicBezTo>
                  <a:cubicBezTo>
                    <a:pt x="1051" y="219"/>
                    <a:pt x="1039" y="205"/>
                    <a:pt x="1039" y="177"/>
                  </a:cubicBezTo>
                  <a:cubicBezTo>
                    <a:pt x="1039" y="91"/>
                    <a:pt x="1039" y="91"/>
                    <a:pt x="1039" y="91"/>
                  </a:cubicBezTo>
                  <a:cubicBezTo>
                    <a:pt x="1014" y="91"/>
                    <a:pt x="1014" y="91"/>
                    <a:pt x="1014" y="91"/>
                  </a:cubicBezTo>
                  <a:cubicBezTo>
                    <a:pt x="1014" y="72"/>
                    <a:pt x="1014" y="72"/>
                    <a:pt x="1014" y="72"/>
                  </a:cubicBezTo>
                  <a:cubicBezTo>
                    <a:pt x="1039" y="72"/>
                    <a:pt x="1039" y="72"/>
                    <a:pt x="1039" y="72"/>
                  </a:cubicBezTo>
                  <a:cubicBezTo>
                    <a:pt x="1039" y="37"/>
                    <a:pt x="1039" y="37"/>
                    <a:pt x="1039" y="37"/>
                  </a:cubicBezTo>
                  <a:cubicBezTo>
                    <a:pt x="1062" y="29"/>
                    <a:pt x="1062" y="29"/>
                    <a:pt x="1062" y="29"/>
                  </a:cubicBezTo>
                  <a:cubicBezTo>
                    <a:pt x="1062" y="72"/>
                    <a:pt x="1062" y="72"/>
                    <a:pt x="1062" y="72"/>
                  </a:cubicBezTo>
                  <a:cubicBezTo>
                    <a:pt x="1098" y="72"/>
                    <a:pt x="1098" y="72"/>
                    <a:pt x="1098" y="72"/>
                  </a:cubicBezTo>
                  <a:cubicBezTo>
                    <a:pt x="1098" y="91"/>
                    <a:pt x="1098" y="91"/>
                    <a:pt x="1098" y="91"/>
                  </a:cubicBezTo>
                  <a:cubicBezTo>
                    <a:pt x="1062" y="91"/>
                    <a:pt x="1062" y="91"/>
                    <a:pt x="1062" y="91"/>
                  </a:cubicBezTo>
                  <a:cubicBezTo>
                    <a:pt x="1062" y="173"/>
                    <a:pt x="1062" y="173"/>
                    <a:pt x="1062" y="173"/>
                  </a:cubicBezTo>
                  <a:cubicBezTo>
                    <a:pt x="1062" y="182"/>
                    <a:pt x="1063" y="189"/>
                    <a:pt x="1067" y="193"/>
                  </a:cubicBezTo>
                  <a:cubicBezTo>
                    <a:pt x="1070" y="197"/>
                    <a:pt x="1075" y="199"/>
                    <a:pt x="1083" y="199"/>
                  </a:cubicBezTo>
                  <a:cubicBezTo>
                    <a:pt x="1089" y="199"/>
                    <a:pt x="1094" y="198"/>
                    <a:pt x="1098" y="195"/>
                  </a:cubicBezTo>
                  <a:lnTo>
                    <a:pt x="1098" y="214"/>
                  </a:lnTo>
                  <a:close/>
                  <a:moveTo>
                    <a:pt x="112" y="453"/>
                  </a:moveTo>
                  <a:cubicBezTo>
                    <a:pt x="112" y="470"/>
                    <a:pt x="106" y="483"/>
                    <a:pt x="94" y="493"/>
                  </a:cubicBezTo>
                  <a:cubicBezTo>
                    <a:pt x="82" y="503"/>
                    <a:pt x="66" y="507"/>
                    <a:pt x="46" y="507"/>
                  </a:cubicBezTo>
                  <a:cubicBezTo>
                    <a:pt x="38" y="507"/>
                    <a:pt x="30" y="506"/>
                    <a:pt x="20" y="504"/>
                  </a:cubicBezTo>
                  <a:cubicBezTo>
                    <a:pt x="11" y="501"/>
                    <a:pt x="4" y="499"/>
                    <a:pt x="0" y="496"/>
                  </a:cubicBezTo>
                  <a:cubicBezTo>
                    <a:pt x="0" y="468"/>
                    <a:pt x="0" y="468"/>
                    <a:pt x="0" y="468"/>
                  </a:cubicBezTo>
                  <a:cubicBezTo>
                    <a:pt x="6" y="473"/>
                    <a:pt x="13" y="477"/>
                    <a:pt x="23" y="481"/>
                  </a:cubicBezTo>
                  <a:cubicBezTo>
                    <a:pt x="32" y="484"/>
                    <a:pt x="41" y="486"/>
                    <a:pt x="49" y="486"/>
                  </a:cubicBezTo>
                  <a:cubicBezTo>
                    <a:pt x="75" y="486"/>
                    <a:pt x="88" y="476"/>
                    <a:pt x="88" y="456"/>
                  </a:cubicBezTo>
                  <a:cubicBezTo>
                    <a:pt x="88" y="447"/>
                    <a:pt x="85" y="440"/>
                    <a:pt x="79" y="434"/>
                  </a:cubicBezTo>
                  <a:cubicBezTo>
                    <a:pt x="74" y="428"/>
                    <a:pt x="62" y="420"/>
                    <a:pt x="45" y="410"/>
                  </a:cubicBezTo>
                  <a:cubicBezTo>
                    <a:pt x="29" y="401"/>
                    <a:pt x="17" y="392"/>
                    <a:pt x="10" y="384"/>
                  </a:cubicBezTo>
                  <a:cubicBezTo>
                    <a:pt x="4" y="375"/>
                    <a:pt x="0" y="365"/>
                    <a:pt x="0" y="353"/>
                  </a:cubicBezTo>
                  <a:cubicBezTo>
                    <a:pt x="0" y="337"/>
                    <a:pt x="6" y="324"/>
                    <a:pt x="18" y="314"/>
                  </a:cubicBezTo>
                  <a:cubicBezTo>
                    <a:pt x="30" y="304"/>
                    <a:pt x="46" y="299"/>
                    <a:pt x="64" y="299"/>
                  </a:cubicBezTo>
                  <a:cubicBezTo>
                    <a:pt x="82" y="299"/>
                    <a:pt x="96" y="301"/>
                    <a:pt x="104" y="306"/>
                  </a:cubicBezTo>
                  <a:cubicBezTo>
                    <a:pt x="104" y="332"/>
                    <a:pt x="104" y="332"/>
                    <a:pt x="104" y="332"/>
                  </a:cubicBezTo>
                  <a:cubicBezTo>
                    <a:pt x="94" y="324"/>
                    <a:pt x="80" y="320"/>
                    <a:pt x="63" y="320"/>
                  </a:cubicBezTo>
                  <a:cubicBezTo>
                    <a:pt x="52" y="320"/>
                    <a:pt x="43" y="323"/>
                    <a:pt x="36" y="328"/>
                  </a:cubicBezTo>
                  <a:cubicBezTo>
                    <a:pt x="29" y="334"/>
                    <a:pt x="25" y="341"/>
                    <a:pt x="25" y="351"/>
                  </a:cubicBezTo>
                  <a:cubicBezTo>
                    <a:pt x="25" y="357"/>
                    <a:pt x="26" y="363"/>
                    <a:pt x="28" y="367"/>
                  </a:cubicBezTo>
                  <a:cubicBezTo>
                    <a:pt x="30" y="371"/>
                    <a:pt x="34" y="375"/>
                    <a:pt x="39" y="379"/>
                  </a:cubicBezTo>
                  <a:cubicBezTo>
                    <a:pt x="44" y="383"/>
                    <a:pt x="52" y="388"/>
                    <a:pt x="64" y="394"/>
                  </a:cubicBezTo>
                  <a:cubicBezTo>
                    <a:pt x="82" y="404"/>
                    <a:pt x="95" y="414"/>
                    <a:pt x="102" y="423"/>
                  </a:cubicBezTo>
                  <a:cubicBezTo>
                    <a:pt x="109" y="431"/>
                    <a:pt x="112" y="442"/>
                    <a:pt x="112" y="453"/>
                  </a:cubicBezTo>
                  <a:close/>
                  <a:moveTo>
                    <a:pt x="322" y="401"/>
                  </a:moveTo>
                  <a:cubicBezTo>
                    <a:pt x="322" y="428"/>
                    <a:pt x="316" y="451"/>
                    <a:pt x="304" y="469"/>
                  </a:cubicBezTo>
                  <a:cubicBezTo>
                    <a:pt x="291" y="487"/>
                    <a:pt x="273" y="499"/>
                    <a:pt x="250" y="504"/>
                  </a:cubicBezTo>
                  <a:cubicBezTo>
                    <a:pt x="297" y="553"/>
                    <a:pt x="297" y="553"/>
                    <a:pt x="297" y="553"/>
                  </a:cubicBezTo>
                  <a:cubicBezTo>
                    <a:pt x="264" y="553"/>
                    <a:pt x="264" y="553"/>
                    <a:pt x="264" y="553"/>
                  </a:cubicBezTo>
                  <a:cubicBezTo>
                    <a:pt x="225" y="507"/>
                    <a:pt x="225" y="507"/>
                    <a:pt x="225" y="507"/>
                  </a:cubicBezTo>
                  <a:cubicBezTo>
                    <a:pt x="207" y="507"/>
                    <a:pt x="191" y="503"/>
                    <a:pt x="176" y="494"/>
                  </a:cubicBezTo>
                  <a:cubicBezTo>
                    <a:pt x="162" y="486"/>
                    <a:pt x="151" y="474"/>
                    <a:pt x="143" y="458"/>
                  </a:cubicBezTo>
                  <a:cubicBezTo>
                    <a:pt x="136" y="442"/>
                    <a:pt x="132" y="425"/>
                    <a:pt x="132" y="405"/>
                  </a:cubicBezTo>
                  <a:cubicBezTo>
                    <a:pt x="132" y="384"/>
                    <a:pt x="136" y="365"/>
                    <a:pt x="144" y="349"/>
                  </a:cubicBezTo>
                  <a:cubicBezTo>
                    <a:pt x="152" y="333"/>
                    <a:pt x="163" y="320"/>
                    <a:pt x="178" y="312"/>
                  </a:cubicBezTo>
                  <a:cubicBezTo>
                    <a:pt x="193" y="303"/>
                    <a:pt x="210" y="299"/>
                    <a:pt x="230" y="299"/>
                  </a:cubicBezTo>
                  <a:cubicBezTo>
                    <a:pt x="248" y="299"/>
                    <a:pt x="264" y="303"/>
                    <a:pt x="278" y="312"/>
                  </a:cubicBezTo>
                  <a:cubicBezTo>
                    <a:pt x="292" y="320"/>
                    <a:pt x="303" y="333"/>
                    <a:pt x="311" y="348"/>
                  </a:cubicBezTo>
                  <a:cubicBezTo>
                    <a:pt x="319" y="364"/>
                    <a:pt x="322" y="381"/>
                    <a:pt x="322" y="401"/>
                  </a:cubicBezTo>
                  <a:close/>
                  <a:moveTo>
                    <a:pt x="298" y="404"/>
                  </a:moveTo>
                  <a:cubicBezTo>
                    <a:pt x="298" y="377"/>
                    <a:pt x="291" y="357"/>
                    <a:pt x="279" y="342"/>
                  </a:cubicBezTo>
                  <a:cubicBezTo>
                    <a:pt x="267" y="327"/>
                    <a:pt x="250" y="320"/>
                    <a:pt x="228" y="320"/>
                  </a:cubicBezTo>
                  <a:cubicBezTo>
                    <a:pt x="214" y="320"/>
                    <a:pt x="202" y="324"/>
                    <a:pt x="191" y="331"/>
                  </a:cubicBezTo>
                  <a:cubicBezTo>
                    <a:pt x="180" y="338"/>
                    <a:pt x="171" y="347"/>
                    <a:pt x="165" y="360"/>
                  </a:cubicBezTo>
                  <a:cubicBezTo>
                    <a:pt x="159" y="373"/>
                    <a:pt x="156" y="387"/>
                    <a:pt x="156" y="403"/>
                  </a:cubicBezTo>
                  <a:cubicBezTo>
                    <a:pt x="156" y="419"/>
                    <a:pt x="159" y="434"/>
                    <a:pt x="165" y="446"/>
                  </a:cubicBezTo>
                  <a:cubicBezTo>
                    <a:pt x="171" y="459"/>
                    <a:pt x="179" y="469"/>
                    <a:pt x="190" y="476"/>
                  </a:cubicBezTo>
                  <a:cubicBezTo>
                    <a:pt x="200" y="483"/>
                    <a:pt x="213" y="486"/>
                    <a:pt x="226" y="486"/>
                  </a:cubicBezTo>
                  <a:cubicBezTo>
                    <a:pt x="248" y="486"/>
                    <a:pt x="266" y="479"/>
                    <a:pt x="279" y="464"/>
                  </a:cubicBezTo>
                  <a:cubicBezTo>
                    <a:pt x="291" y="449"/>
                    <a:pt x="298" y="429"/>
                    <a:pt x="298" y="404"/>
                  </a:cubicBezTo>
                  <a:close/>
                  <a:moveTo>
                    <a:pt x="459" y="504"/>
                  </a:moveTo>
                  <a:cubicBezTo>
                    <a:pt x="354" y="504"/>
                    <a:pt x="354" y="504"/>
                    <a:pt x="354" y="504"/>
                  </a:cubicBezTo>
                  <a:cubicBezTo>
                    <a:pt x="354" y="302"/>
                    <a:pt x="354" y="302"/>
                    <a:pt x="354" y="302"/>
                  </a:cubicBezTo>
                  <a:cubicBezTo>
                    <a:pt x="378" y="302"/>
                    <a:pt x="378" y="302"/>
                    <a:pt x="378" y="302"/>
                  </a:cubicBezTo>
                  <a:cubicBezTo>
                    <a:pt x="378" y="483"/>
                    <a:pt x="378" y="483"/>
                    <a:pt x="378" y="483"/>
                  </a:cubicBezTo>
                  <a:cubicBezTo>
                    <a:pt x="459" y="483"/>
                    <a:pt x="459" y="483"/>
                    <a:pt x="459" y="483"/>
                  </a:cubicBezTo>
                  <a:lnTo>
                    <a:pt x="459" y="504"/>
                  </a:lnTo>
                  <a:close/>
                  <a:moveTo>
                    <a:pt x="637" y="453"/>
                  </a:moveTo>
                  <a:cubicBezTo>
                    <a:pt x="637" y="470"/>
                    <a:pt x="631" y="483"/>
                    <a:pt x="619" y="493"/>
                  </a:cubicBezTo>
                  <a:cubicBezTo>
                    <a:pt x="607" y="503"/>
                    <a:pt x="591" y="507"/>
                    <a:pt x="570" y="507"/>
                  </a:cubicBezTo>
                  <a:cubicBezTo>
                    <a:pt x="563" y="507"/>
                    <a:pt x="554" y="506"/>
                    <a:pt x="545" y="504"/>
                  </a:cubicBezTo>
                  <a:cubicBezTo>
                    <a:pt x="535" y="501"/>
                    <a:pt x="529" y="499"/>
                    <a:pt x="525" y="496"/>
                  </a:cubicBezTo>
                  <a:cubicBezTo>
                    <a:pt x="525" y="468"/>
                    <a:pt x="525" y="468"/>
                    <a:pt x="525" y="468"/>
                  </a:cubicBezTo>
                  <a:cubicBezTo>
                    <a:pt x="531" y="473"/>
                    <a:pt x="538" y="477"/>
                    <a:pt x="547" y="481"/>
                  </a:cubicBezTo>
                  <a:cubicBezTo>
                    <a:pt x="557" y="484"/>
                    <a:pt x="565" y="486"/>
                    <a:pt x="573" y="486"/>
                  </a:cubicBezTo>
                  <a:cubicBezTo>
                    <a:pt x="599" y="486"/>
                    <a:pt x="612" y="476"/>
                    <a:pt x="612" y="456"/>
                  </a:cubicBezTo>
                  <a:cubicBezTo>
                    <a:pt x="612" y="447"/>
                    <a:pt x="610" y="440"/>
                    <a:pt x="604" y="434"/>
                  </a:cubicBezTo>
                  <a:cubicBezTo>
                    <a:pt x="598" y="428"/>
                    <a:pt x="587" y="420"/>
                    <a:pt x="570" y="410"/>
                  </a:cubicBezTo>
                  <a:cubicBezTo>
                    <a:pt x="553" y="401"/>
                    <a:pt x="542" y="392"/>
                    <a:pt x="535" y="384"/>
                  </a:cubicBezTo>
                  <a:cubicBezTo>
                    <a:pt x="528" y="375"/>
                    <a:pt x="525" y="365"/>
                    <a:pt x="525" y="353"/>
                  </a:cubicBezTo>
                  <a:cubicBezTo>
                    <a:pt x="525" y="337"/>
                    <a:pt x="531" y="324"/>
                    <a:pt x="543" y="314"/>
                  </a:cubicBezTo>
                  <a:cubicBezTo>
                    <a:pt x="555" y="304"/>
                    <a:pt x="570" y="299"/>
                    <a:pt x="589" y="299"/>
                  </a:cubicBezTo>
                  <a:cubicBezTo>
                    <a:pt x="607" y="299"/>
                    <a:pt x="620" y="301"/>
                    <a:pt x="629" y="306"/>
                  </a:cubicBezTo>
                  <a:cubicBezTo>
                    <a:pt x="629" y="332"/>
                    <a:pt x="629" y="332"/>
                    <a:pt x="629" y="332"/>
                  </a:cubicBezTo>
                  <a:cubicBezTo>
                    <a:pt x="618" y="324"/>
                    <a:pt x="605" y="320"/>
                    <a:pt x="588" y="320"/>
                  </a:cubicBezTo>
                  <a:cubicBezTo>
                    <a:pt x="577" y="320"/>
                    <a:pt x="568" y="323"/>
                    <a:pt x="560" y="328"/>
                  </a:cubicBezTo>
                  <a:cubicBezTo>
                    <a:pt x="553" y="334"/>
                    <a:pt x="550" y="341"/>
                    <a:pt x="550" y="351"/>
                  </a:cubicBezTo>
                  <a:cubicBezTo>
                    <a:pt x="550" y="357"/>
                    <a:pt x="551" y="363"/>
                    <a:pt x="553" y="367"/>
                  </a:cubicBezTo>
                  <a:cubicBezTo>
                    <a:pt x="555" y="371"/>
                    <a:pt x="559" y="375"/>
                    <a:pt x="564" y="379"/>
                  </a:cubicBezTo>
                  <a:cubicBezTo>
                    <a:pt x="569" y="383"/>
                    <a:pt x="577" y="388"/>
                    <a:pt x="589" y="394"/>
                  </a:cubicBezTo>
                  <a:cubicBezTo>
                    <a:pt x="607" y="404"/>
                    <a:pt x="619" y="414"/>
                    <a:pt x="627" y="423"/>
                  </a:cubicBezTo>
                  <a:cubicBezTo>
                    <a:pt x="634" y="431"/>
                    <a:pt x="637" y="442"/>
                    <a:pt x="637" y="453"/>
                  </a:cubicBezTo>
                  <a:close/>
                  <a:moveTo>
                    <a:pt x="781" y="438"/>
                  </a:moveTo>
                  <a:cubicBezTo>
                    <a:pt x="679" y="438"/>
                    <a:pt x="679" y="438"/>
                    <a:pt x="679" y="438"/>
                  </a:cubicBezTo>
                  <a:cubicBezTo>
                    <a:pt x="680" y="454"/>
                    <a:pt x="684" y="466"/>
                    <a:pt x="692" y="475"/>
                  </a:cubicBezTo>
                  <a:cubicBezTo>
                    <a:pt x="701" y="483"/>
                    <a:pt x="712" y="488"/>
                    <a:pt x="726" y="488"/>
                  </a:cubicBezTo>
                  <a:cubicBezTo>
                    <a:pt x="743" y="488"/>
                    <a:pt x="758" y="482"/>
                    <a:pt x="771" y="472"/>
                  </a:cubicBezTo>
                  <a:cubicBezTo>
                    <a:pt x="771" y="493"/>
                    <a:pt x="771" y="493"/>
                    <a:pt x="771" y="493"/>
                  </a:cubicBezTo>
                  <a:cubicBezTo>
                    <a:pt x="758" y="503"/>
                    <a:pt x="742" y="507"/>
                    <a:pt x="721" y="507"/>
                  </a:cubicBezTo>
                  <a:cubicBezTo>
                    <a:pt x="700" y="507"/>
                    <a:pt x="684" y="501"/>
                    <a:pt x="673" y="487"/>
                  </a:cubicBezTo>
                  <a:cubicBezTo>
                    <a:pt x="661" y="474"/>
                    <a:pt x="656" y="456"/>
                    <a:pt x="656" y="432"/>
                  </a:cubicBezTo>
                  <a:cubicBezTo>
                    <a:pt x="656" y="418"/>
                    <a:pt x="658" y="405"/>
                    <a:pt x="664" y="393"/>
                  </a:cubicBezTo>
                  <a:cubicBezTo>
                    <a:pt x="670" y="382"/>
                    <a:pt x="678" y="373"/>
                    <a:pt x="688" y="366"/>
                  </a:cubicBezTo>
                  <a:cubicBezTo>
                    <a:pt x="698" y="360"/>
                    <a:pt x="709" y="356"/>
                    <a:pt x="722" y="356"/>
                  </a:cubicBezTo>
                  <a:cubicBezTo>
                    <a:pt x="740" y="356"/>
                    <a:pt x="755" y="362"/>
                    <a:pt x="765" y="375"/>
                  </a:cubicBezTo>
                  <a:cubicBezTo>
                    <a:pt x="776" y="387"/>
                    <a:pt x="781" y="404"/>
                    <a:pt x="781" y="426"/>
                  </a:cubicBezTo>
                  <a:lnTo>
                    <a:pt x="781" y="438"/>
                  </a:lnTo>
                  <a:close/>
                  <a:moveTo>
                    <a:pt x="758" y="418"/>
                  </a:moveTo>
                  <a:cubicBezTo>
                    <a:pt x="757" y="405"/>
                    <a:pt x="754" y="394"/>
                    <a:pt x="748" y="387"/>
                  </a:cubicBezTo>
                  <a:cubicBezTo>
                    <a:pt x="742" y="380"/>
                    <a:pt x="733" y="376"/>
                    <a:pt x="722" y="376"/>
                  </a:cubicBezTo>
                  <a:cubicBezTo>
                    <a:pt x="711" y="376"/>
                    <a:pt x="702" y="380"/>
                    <a:pt x="694" y="388"/>
                  </a:cubicBezTo>
                  <a:cubicBezTo>
                    <a:pt x="687" y="395"/>
                    <a:pt x="682" y="405"/>
                    <a:pt x="680" y="418"/>
                  </a:cubicBezTo>
                  <a:lnTo>
                    <a:pt x="758" y="418"/>
                  </a:lnTo>
                  <a:close/>
                  <a:moveTo>
                    <a:pt x="882" y="383"/>
                  </a:moveTo>
                  <a:cubicBezTo>
                    <a:pt x="878" y="380"/>
                    <a:pt x="872" y="379"/>
                    <a:pt x="865" y="379"/>
                  </a:cubicBezTo>
                  <a:cubicBezTo>
                    <a:pt x="854" y="379"/>
                    <a:pt x="846" y="383"/>
                    <a:pt x="840" y="393"/>
                  </a:cubicBezTo>
                  <a:cubicBezTo>
                    <a:pt x="833" y="403"/>
                    <a:pt x="830" y="415"/>
                    <a:pt x="830" y="430"/>
                  </a:cubicBezTo>
                  <a:cubicBezTo>
                    <a:pt x="830" y="504"/>
                    <a:pt x="830" y="504"/>
                    <a:pt x="830" y="504"/>
                  </a:cubicBezTo>
                  <a:cubicBezTo>
                    <a:pt x="807" y="504"/>
                    <a:pt x="807" y="504"/>
                    <a:pt x="807" y="504"/>
                  </a:cubicBezTo>
                  <a:cubicBezTo>
                    <a:pt x="807" y="360"/>
                    <a:pt x="807" y="360"/>
                    <a:pt x="807" y="360"/>
                  </a:cubicBezTo>
                  <a:cubicBezTo>
                    <a:pt x="830" y="360"/>
                    <a:pt x="830" y="360"/>
                    <a:pt x="830" y="360"/>
                  </a:cubicBezTo>
                  <a:cubicBezTo>
                    <a:pt x="830" y="390"/>
                    <a:pt x="830" y="390"/>
                    <a:pt x="830" y="390"/>
                  </a:cubicBezTo>
                  <a:cubicBezTo>
                    <a:pt x="831" y="390"/>
                    <a:pt x="831" y="390"/>
                    <a:pt x="831" y="390"/>
                  </a:cubicBezTo>
                  <a:cubicBezTo>
                    <a:pt x="834" y="380"/>
                    <a:pt x="839" y="372"/>
                    <a:pt x="846" y="366"/>
                  </a:cubicBezTo>
                  <a:cubicBezTo>
                    <a:pt x="852" y="360"/>
                    <a:pt x="860" y="357"/>
                    <a:pt x="868" y="357"/>
                  </a:cubicBezTo>
                  <a:cubicBezTo>
                    <a:pt x="874" y="357"/>
                    <a:pt x="879" y="358"/>
                    <a:pt x="882" y="359"/>
                  </a:cubicBezTo>
                  <a:lnTo>
                    <a:pt x="882" y="383"/>
                  </a:lnTo>
                  <a:close/>
                  <a:moveTo>
                    <a:pt x="1024" y="360"/>
                  </a:moveTo>
                  <a:cubicBezTo>
                    <a:pt x="967" y="504"/>
                    <a:pt x="967" y="504"/>
                    <a:pt x="967" y="504"/>
                  </a:cubicBezTo>
                  <a:cubicBezTo>
                    <a:pt x="944" y="504"/>
                    <a:pt x="944" y="504"/>
                    <a:pt x="944" y="504"/>
                  </a:cubicBezTo>
                  <a:cubicBezTo>
                    <a:pt x="890" y="360"/>
                    <a:pt x="890" y="360"/>
                    <a:pt x="890" y="360"/>
                  </a:cubicBezTo>
                  <a:cubicBezTo>
                    <a:pt x="915" y="360"/>
                    <a:pt x="915" y="360"/>
                    <a:pt x="915" y="360"/>
                  </a:cubicBezTo>
                  <a:cubicBezTo>
                    <a:pt x="952" y="464"/>
                    <a:pt x="952" y="464"/>
                    <a:pt x="952" y="464"/>
                  </a:cubicBezTo>
                  <a:cubicBezTo>
                    <a:pt x="954" y="470"/>
                    <a:pt x="955" y="477"/>
                    <a:pt x="957" y="485"/>
                  </a:cubicBezTo>
                  <a:cubicBezTo>
                    <a:pt x="957" y="485"/>
                    <a:pt x="957" y="485"/>
                    <a:pt x="957" y="485"/>
                  </a:cubicBezTo>
                  <a:cubicBezTo>
                    <a:pt x="958" y="478"/>
                    <a:pt x="960" y="471"/>
                    <a:pt x="962" y="465"/>
                  </a:cubicBezTo>
                  <a:cubicBezTo>
                    <a:pt x="1000" y="360"/>
                    <a:pt x="1000" y="360"/>
                    <a:pt x="1000" y="360"/>
                  </a:cubicBezTo>
                  <a:lnTo>
                    <a:pt x="1024" y="360"/>
                  </a:lnTo>
                  <a:close/>
                  <a:moveTo>
                    <a:pt x="1156" y="438"/>
                  </a:moveTo>
                  <a:cubicBezTo>
                    <a:pt x="1054" y="438"/>
                    <a:pt x="1054" y="438"/>
                    <a:pt x="1054" y="438"/>
                  </a:cubicBezTo>
                  <a:cubicBezTo>
                    <a:pt x="1055" y="454"/>
                    <a:pt x="1059" y="466"/>
                    <a:pt x="1067" y="475"/>
                  </a:cubicBezTo>
                  <a:cubicBezTo>
                    <a:pt x="1075" y="483"/>
                    <a:pt x="1087" y="488"/>
                    <a:pt x="1101" y="488"/>
                  </a:cubicBezTo>
                  <a:cubicBezTo>
                    <a:pt x="1118" y="488"/>
                    <a:pt x="1132" y="482"/>
                    <a:pt x="1146" y="472"/>
                  </a:cubicBezTo>
                  <a:cubicBezTo>
                    <a:pt x="1146" y="493"/>
                    <a:pt x="1146" y="493"/>
                    <a:pt x="1146" y="493"/>
                  </a:cubicBezTo>
                  <a:cubicBezTo>
                    <a:pt x="1133" y="503"/>
                    <a:pt x="1117" y="507"/>
                    <a:pt x="1096" y="507"/>
                  </a:cubicBezTo>
                  <a:cubicBezTo>
                    <a:pt x="1075" y="507"/>
                    <a:pt x="1059" y="501"/>
                    <a:pt x="1048" y="487"/>
                  </a:cubicBezTo>
                  <a:cubicBezTo>
                    <a:pt x="1036" y="474"/>
                    <a:pt x="1030" y="456"/>
                    <a:pt x="1030" y="432"/>
                  </a:cubicBezTo>
                  <a:cubicBezTo>
                    <a:pt x="1030" y="418"/>
                    <a:pt x="1033" y="405"/>
                    <a:pt x="1039" y="393"/>
                  </a:cubicBezTo>
                  <a:cubicBezTo>
                    <a:pt x="1045" y="382"/>
                    <a:pt x="1053" y="373"/>
                    <a:pt x="1063" y="366"/>
                  </a:cubicBezTo>
                  <a:cubicBezTo>
                    <a:pt x="1073" y="360"/>
                    <a:pt x="1084" y="356"/>
                    <a:pt x="1097" y="356"/>
                  </a:cubicBezTo>
                  <a:cubicBezTo>
                    <a:pt x="1115" y="356"/>
                    <a:pt x="1130" y="362"/>
                    <a:pt x="1140" y="375"/>
                  </a:cubicBezTo>
                  <a:cubicBezTo>
                    <a:pt x="1151" y="387"/>
                    <a:pt x="1156" y="404"/>
                    <a:pt x="1156" y="426"/>
                  </a:cubicBezTo>
                  <a:lnTo>
                    <a:pt x="1156" y="438"/>
                  </a:lnTo>
                  <a:close/>
                  <a:moveTo>
                    <a:pt x="1132" y="418"/>
                  </a:moveTo>
                  <a:cubicBezTo>
                    <a:pt x="1132" y="405"/>
                    <a:pt x="1129" y="394"/>
                    <a:pt x="1123" y="387"/>
                  </a:cubicBezTo>
                  <a:cubicBezTo>
                    <a:pt x="1116" y="380"/>
                    <a:pt x="1108" y="376"/>
                    <a:pt x="1096" y="376"/>
                  </a:cubicBezTo>
                  <a:cubicBezTo>
                    <a:pt x="1086" y="376"/>
                    <a:pt x="1076" y="380"/>
                    <a:pt x="1069" y="388"/>
                  </a:cubicBezTo>
                  <a:cubicBezTo>
                    <a:pt x="1061" y="395"/>
                    <a:pt x="1057" y="405"/>
                    <a:pt x="1055" y="418"/>
                  </a:cubicBezTo>
                  <a:lnTo>
                    <a:pt x="1132" y="418"/>
                  </a:lnTo>
                  <a:close/>
                  <a:moveTo>
                    <a:pt x="1257" y="383"/>
                  </a:moveTo>
                  <a:cubicBezTo>
                    <a:pt x="1253" y="380"/>
                    <a:pt x="1247" y="379"/>
                    <a:pt x="1239" y="379"/>
                  </a:cubicBezTo>
                  <a:cubicBezTo>
                    <a:pt x="1229" y="379"/>
                    <a:pt x="1221" y="383"/>
                    <a:pt x="1215" y="393"/>
                  </a:cubicBezTo>
                  <a:cubicBezTo>
                    <a:pt x="1208" y="403"/>
                    <a:pt x="1205" y="415"/>
                    <a:pt x="1205" y="430"/>
                  </a:cubicBezTo>
                  <a:cubicBezTo>
                    <a:pt x="1205" y="504"/>
                    <a:pt x="1205" y="504"/>
                    <a:pt x="1205" y="504"/>
                  </a:cubicBezTo>
                  <a:cubicBezTo>
                    <a:pt x="1182" y="504"/>
                    <a:pt x="1182" y="504"/>
                    <a:pt x="1182" y="504"/>
                  </a:cubicBezTo>
                  <a:cubicBezTo>
                    <a:pt x="1182" y="360"/>
                    <a:pt x="1182" y="360"/>
                    <a:pt x="1182" y="360"/>
                  </a:cubicBezTo>
                  <a:cubicBezTo>
                    <a:pt x="1205" y="360"/>
                    <a:pt x="1205" y="360"/>
                    <a:pt x="1205" y="360"/>
                  </a:cubicBezTo>
                  <a:cubicBezTo>
                    <a:pt x="1205" y="390"/>
                    <a:pt x="1205" y="390"/>
                    <a:pt x="1205" y="390"/>
                  </a:cubicBezTo>
                  <a:cubicBezTo>
                    <a:pt x="1206" y="390"/>
                    <a:pt x="1206" y="390"/>
                    <a:pt x="1206" y="390"/>
                  </a:cubicBezTo>
                  <a:cubicBezTo>
                    <a:pt x="1209" y="380"/>
                    <a:pt x="1214" y="372"/>
                    <a:pt x="1220" y="366"/>
                  </a:cubicBezTo>
                  <a:cubicBezTo>
                    <a:pt x="1227" y="360"/>
                    <a:pt x="1235" y="357"/>
                    <a:pt x="1243" y="357"/>
                  </a:cubicBezTo>
                  <a:cubicBezTo>
                    <a:pt x="1249" y="357"/>
                    <a:pt x="1254" y="358"/>
                    <a:pt x="1257" y="359"/>
                  </a:cubicBezTo>
                  <a:lnTo>
                    <a:pt x="1257" y="38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0" name="Freeform 58"/>
          <p:cNvSpPr>
            <a:spLocks/>
          </p:cNvSpPr>
          <p:nvPr/>
        </p:nvSpPr>
        <p:spPr bwMode="auto">
          <a:xfrm rot="9137040">
            <a:off x="4449448" y="4834893"/>
            <a:ext cx="1425575" cy="639763"/>
          </a:xfrm>
          <a:custGeom>
            <a:avLst/>
            <a:gdLst/>
            <a:ahLst/>
            <a:cxnLst>
              <a:cxn ang="0">
                <a:pos x="1600" y="547"/>
              </a:cxn>
              <a:cxn ang="0">
                <a:pos x="1497" y="525"/>
              </a:cxn>
              <a:cxn ang="0">
                <a:pos x="1696" y="847"/>
              </a:cxn>
              <a:cxn ang="0">
                <a:pos x="1897" y="526"/>
              </a:cxn>
              <a:cxn ang="0">
                <a:pos x="1794" y="548"/>
              </a:cxn>
              <a:cxn ang="0">
                <a:pos x="950" y="3"/>
              </a:cxn>
              <a:cxn ang="0">
                <a:pos x="103" y="550"/>
              </a:cxn>
              <a:cxn ang="0">
                <a:pos x="0" y="528"/>
              </a:cxn>
              <a:cxn ang="0">
                <a:pos x="200" y="850"/>
              </a:cxn>
              <a:cxn ang="0">
                <a:pos x="400" y="528"/>
              </a:cxn>
              <a:cxn ang="0">
                <a:pos x="297" y="550"/>
              </a:cxn>
              <a:cxn ang="0">
                <a:pos x="951" y="74"/>
              </a:cxn>
              <a:cxn ang="0">
                <a:pos x="1600" y="547"/>
              </a:cxn>
            </a:cxnLst>
            <a:rect l="0" t="0" r="r" b="b"/>
            <a:pathLst>
              <a:path w="1897" h="850">
                <a:moveTo>
                  <a:pt x="1600" y="547"/>
                </a:moveTo>
                <a:cubicBezTo>
                  <a:pt x="1497" y="525"/>
                  <a:pt x="1497" y="525"/>
                  <a:pt x="1497" y="525"/>
                </a:cubicBezTo>
                <a:cubicBezTo>
                  <a:pt x="1696" y="847"/>
                  <a:pt x="1696" y="847"/>
                  <a:pt x="1696" y="847"/>
                </a:cubicBezTo>
                <a:cubicBezTo>
                  <a:pt x="1897" y="526"/>
                  <a:pt x="1897" y="526"/>
                  <a:pt x="1897" y="526"/>
                </a:cubicBezTo>
                <a:cubicBezTo>
                  <a:pt x="1794" y="548"/>
                  <a:pt x="1794" y="548"/>
                  <a:pt x="1794" y="548"/>
                </a:cubicBezTo>
                <a:cubicBezTo>
                  <a:pt x="1794" y="548"/>
                  <a:pt x="1701" y="6"/>
                  <a:pt x="950" y="3"/>
                </a:cubicBezTo>
                <a:cubicBezTo>
                  <a:pt x="201" y="0"/>
                  <a:pt x="103" y="550"/>
                  <a:pt x="103" y="550"/>
                </a:cubicBezTo>
                <a:cubicBezTo>
                  <a:pt x="0" y="528"/>
                  <a:pt x="0" y="528"/>
                  <a:pt x="0" y="528"/>
                </a:cubicBezTo>
                <a:cubicBezTo>
                  <a:pt x="200" y="850"/>
                  <a:pt x="200" y="850"/>
                  <a:pt x="200" y="850"/>
                </a:cubicBezTo>
                <a:cubicBezTo>
                  <a:pt x="400" y="528"/>
                  <a:pt x="400" y="528"/>
                  <a:pt x="400" y="528"/>
                </a:cubicBezTo>
                <a:cubicBezTo>
                  <a:pt x="297" y="550"/>
                  <a:pt x="297" y="550"/>
                  <a:pt x="297" y="550"/>
                </a:cubicBezTo>
                <a:cubicBezTo>
                  <a:pt x="297" y="550"/>
                  <a:pt x="316" y="74"/>
                  <a:pt x="951" y="74"/>
                </a:cubicBezTo>
                <a:cubicBezTo>
                  <a:pt x="1549" y="74"/>
                  <a:pt x="1600" y="547"/>
                  <a:pt x="1600" y="547"/>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82"/>
          <p:cNvSpPr/>
          <p:nvPr/>
        </p:nvSpPr>
        <p:spPr bwMode="auto">
          <a:xfrm>
            <a:off x="168831" y="6527263"/>
            <a:ext cx="12258504" cy="40522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useBgFill="1">
        <p:nvSpPr>
          <p:cNvPr id="184" name="Rectangle 183"/>
          <p:cNvSpPr/>
          <p:nvPr/>
        </p:nvSpPr>
        <p:spPr bwMode="auto">
          <a:xfrm>
            <a:off x="1" y="6809648"/>
            <a:ext cx="12427334" cy="19281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846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1+#ppt_w/2"/>
                                          </p:val>
                                        </p:tav>
                                        <p:tav tm="100000">
                                          <p:val>
                                            <p:strVal val="#ppt_x"/>
                                          </p:val>
                                        </p:tav>
                                      </p:tavLst>
                                    </p:anim>
                                    <p:anim calcmode="lin" valueType="num">
                                      <p:cBhvr additive="base">
                                        <p:cTn id="13" dur="500" fill="hold"/>
                                        <p:tgtEl>
                                          <p:spTgt spid="8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1000" fill="hold"/>
                                        <p:tgtEl>
                                          <p:spTgt spid="120"/>
                                        </p:tgtEl>
                                        <p:attrNameLst>
                                          <p:attrName>ppt_w</p:attrName>
                                        </p:attrNameLst>
                                      </p:cBhvr>
                                      <p:tavLst>
                                        <p:tav tm="0">
                                          <p:val>
                                            <p:strVal val="#ppt_w*0.70"/>
                                          </p:val>
                                        </p:tav>
                                        <p:tav tm="100000">
                                          <p:val>
                                            <p:strVal val="#ppt_w"/>
                                          </p:val>
                                        </p:tav>
                                      </p:tavLst>
                                    </p:anim>
                                    <p:anim calcmode="lin" valueType="num">
                                      <p:cBhvr>
                                        <p:cTn id="30" dur="1000" fill="hold"/>
                                        <p:tgtEl>
                                          <p:spTgt spid="120"/>
                                        </p:tgtEl>
                                        <p:attrNameLst>
                                          <p:attrName>ppt_h</p:attrName>
                                        </p:attrNameLst>
                                      </p:cBhvr>
                                      <p:tavLst>
                                        <p:tav tm="0">
                                          <p:val>
                                            <p:strVal val="#ppt_h"/>
                                          </p:val>
                                        </p:tav>
                                        <p:tav tm="100000">
                                          <p:val>
                                            <p:strVal val="#ppt_h"/>
                                          </p:val>
                                        </p:tav>
                                      </p:tavLst>
                                    </p:anim>
                                    <p:animEffect transition="in" filter="fade">
                                      <p:cBhvr>
                                        <p:cTn id="31" dur="1000"/>
                                        <p:tgtEl>
                                          <p:spTgt spid="120"/>
                                        </p:tgtEl>
                                      </p:cBhvr>
                                    </p:animEffect>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043"/>
                                        </p:tgtEl>
                                        <p:attrNameLst>
                                          <p:attrName>style.visibility</p:attrName>
                                        </p:attrNameLst>
                                      </p:cBhvr>
                                      <p:to>
                                        <p:strVal val="visible"/>
                                      </p:to>
                                    </p:set>
                                    <p:anim calcmode="lin" valueType="num">
                                      <p:cBhvr additive="base">
                                        <p:cTn id="35" dur="500" fill="hold"/>
                                        <p:tgtEl>
                                          <p:spTgt spid="1043"/>
                                        </p:tgtEl>
                                        <p:attrNameLst>
                                          <p:attrName>ppt_x</p:attrName>
                                        </p:attrNameLst>
                                      </p:cBhvr>
                                      <p:tavLst>
                                        <p:tav tm="0">
                                          <p:val>
                                            <p:strVal val="#ppt_x"/>
                                          </p:val>
                                        </p:tav>
                                        <p:tav tm="100000">
                                          <p:val>
                                            <p:strVal val="#ppt_x"/>
                                          </p:val>
                                        </p:tav>
                                      </p:tavLst>
                                    </p:anim>
                                    <p:anim calcmode="lin" valueType="num">
                                      <p:cBhvr additive="base">
                                        <p:cTn id="36" dur="500" fill="hold"/>
                                        <p:tgtEl>
                                          <p:spTgt spid="10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7"/>
                                        </p:tgtEl>
                                        <p:attrNameLst>
                                          <p:attrName>style.visibility</p:attrName>
                                        </p:attrNameLst>
                                      </p:cBhvr>
                                      <p:to>
                                        <p:strVal val="visible"/>
                                      </p:to>
                                    </p:set>
                                    <p:anim calcmode="lin" valueType="num">
                                      <p:cBhvr additive="base">
                                        <p:cTn id="39" dur="500" fill="hold"/>
                                        <p:tgtEl>
                                          <p:spTgt spid="187"/>
                                        </p:tgtEl>
                                        <p:attrNameLst>
                                          <p:attrName>ppt_x</p:attrName>
                                        </p:attrNameLst>
                                      </p:cBhvr>
                                      <p:tavLst>
                                        <p:tav tm="0">
                                          <p:val>
                                            <p:strVal val="#ppt_x"/>
                                          </p:val>
                                        </p:tav>
                                        <p:tav tm="100000">
                                          <p:val>
                                            <p:strVal val="#ppt_x"/>
                                          </p:val>
                                        </p:tav>
                                      </p:tavLst>
                                    </p:anim>
                                    <p:anim calcmode="lin" valueType="num">
                                      <p:cBhvr additive="base">
                                        <p:cTn id="40"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87" grpId="0"/>
      <p:bldP spid="1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bwMode="auto">
          <a:xfrm>
            <a:off x="3673157" y="2049462"/>
            <a:ext cx="8031479" cy="31394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970" tIns="93980" rIns="140970" bIns="93980" numCol="1" spcCol="0" rtlCol="0" fromWordArt="0" anchor="ctr" anchorCtr="0" forceAA="0" compatLnSpc="1">
            <a:prstTxWarp prst="textNoShape">
              <a:avLst/>
            </a:prstTxWarp>
            <a:noAutofit/>
          </a:bodyPr>
          <a:lstStyle/>
          <a:p>
            <a:pPr>
              <a:lnSpc>
                <a:spcPct val="90000"/>
              </a:lnSpc>
              <a:spcAft>
                <a:spcPts val="600"/>
              </a:spcAft>
            </a:pPr>
            <a:r>
              <a:rPr lang="en-US" sz="2200" dirty="0"/>
              <a:t>Microsoft’s cloud Hadoop offering</a:t>
            </a:r>
          </a:p>
          <a:p>
            <a:pPr>
              <a:lnSpc>
                <a:spcPct val="90000"/>
              </a:lnSpc>
              <a:spcAft>
                <a:spcPts val="600"/>
              </a:spcAft>
            </a:pPr>
            <a:r>
              <a:rPr lang="en-US" sz="2200" dirty="0"/>
              <a:t>100% open source Apache Hadoop</a:t>
            </a:r>
          </a:p>
          <a:p>
            <a:pPr>
              <a:lnSpc>
                <a:spcPct val="90000"/>
              </a:lnSpc>
              <a:spcAft>
                <a:spcPts val="600"/>
              </a:spcAft>
            </a:pPr>
            <a:r>
              <a:rPr lang="en-US" sz="2200" dirty="0"/>
              <a:t>Built on the latest releases across Hadoop (2.6)</a:t>
            </a:r>
          </a:p>
          <a:p>
            <a:pPr>
              <a:lnSpc>
                <a:spcPct val="90000"/>
              </a:lnSpc>
              <a:spcAft>
                <a:spcPts val="600"/>
              </a:spcAft>
            </a:pPr>
            <a:r>
              <a:rPr lang="en-US" sz="2200" dirty="0"/>
              <a:t>Up and running in minutes with no hardware to deploy</a:t>
            </a:r>
          </a:p>
          <a:p>
            <a:pPr>
              <a:lnSpc>
                <a:spcPct val="90000"/>
              </a:lnSpc>
              <a:spcAft>
                <a:spcPts val="600"/>
              </a:spcAft>
            </a:pPr>
            <a:r>
              <a:rPr lang="en-US" sz="2200" dirty="0"/>
              <a:t>Harness existing .NET and Java </a:t>
            </a:r>
            <a:r>
              <a:rPr lang="en-US" sz="2200" dirty="0" smtClean="0"/>
              <a:t>skills</a:t>
            </a:r>
            <a:endParaRPr lang="en-US" sz="2200" dirty="0"/>
          </a:p>
          <a:p>
            <a:pPr>
              <a:lnSpc>
                <a:spcPct val="90000"/>
              </a:lnSpc>
              <a:spcAft>
                <a:spcPts val="600"/>
              </a:spcAft>
            </a:pPr>
            <a:r>
              <a:rPr lang="en-US" sz="2200" dirty="0"/>
              <a:t>Utilize familiar BI tools for analysis including Microsoft </a:t>
            </a:r>
            <a:r>
              <a:rPr lang="en-US" sz="2200" dirty="0" smtClean="0"/>
              <a:t>Excel</a:t>
            </a:r>
            <a:endParaRPr lang="en-US" sz="2200" dirty="0"/>
          </a:p>
        </p:txBody>
      </p:sp>
      <p:sp>
        <p:nvSpPr>
          <p:cNvPr id="4" name="Rectangle 3"/>
          <p:cNvSpPr/>
          <p:nvPr>
            <p:custDataLst>
              <p:tags r:id="rId2"/>
            </p:custDataLst>
          </p:nvPr>
        </p:nvSpPr>
        <p:spPr bwMode="auto">
          <a:xfrm>
            <a:off x="533718" y="2049462"/>
            <a:ext cx="3139440" cy="31394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970" tIns="93980" rIns="140970" bIns="93980"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endParaRPr lang="en-US" sz="3000" dirty="0" smtClean="0">
              <a:gradFill flip="none" rotWithShape="1">
                <a:gsLst>
                  <a:gs pos="0">
                    <a:srgbClr val="FFFFFF"/>
                  </a:gs>
                  <a:gs pos="100000">
                    <a:srgbClr val="FFFFFF"/>
                  </a:gs>
                </a:gsLst>
                <a:lin ang="5400000" scaled="0"/>
                <a:tileRect/>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Introducing Azure HDInsight</a:t>
            </a:r>
            <a:endParaRPr lang="en-US" dirty="0"/>
          </a:p>
        </p:txBody>
      </p:sp>
      <p:sp>
        <p:nvSpPr>
          <p:cNvPr id="8" name="Freeform 7"/>
          <p:cNvSpPr>
            <a:spLocks noChangeAspect="1" noEditPoints="1"/>
          </p:cNvSpPr>
          <p:nvPr/>
        </p:nvSpPr>
        <p:spPr bwMode="black">
          <a:xfrm>
            <a:off x="667097" y="4644407"/>
            <a:ext cx="2655540" cy="320811"/>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p>
        </p:txBody>
      </p:sp>
      <p:pic>
        <p:nvPicPr>
          <p:cNvPr id="9" name="Picture 8" descr="Z:\Pictures\MICROSOFT IMAGES\CloudnEnterprise_Symbols_Public_v2.02\CloudnEnterprise_Symbols_Public_v2.02\CnE_PNGs\CnE_Cloud_PNGs\HDInsight.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39419" y="2698059"/>
            <a:ext cx="1528038" cy="152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027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4" name="Rectangle 7573"/>
          <p:cNvSpPr/>
          <p:nvPr/>
        </p:nvSpPr>
        <p:spPr bwMode="auto">
          <a:xfrm>
            <a:off x="0" y="1211262"/>
            <a:ext cx="12436475" cy="578326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Hadoop Is Being Run Everywhere in the World</a:t>
            </a:r>
            <a:endParaRPr lang="en-US" dirty="0"/>
          </a:p>
        </p:txBody>
      </p:sp>
      <p:sp>
        <p:nvSpPr>
          <p:cNvPr id="249" name="Oval 248"/>
          <p:cNvSpPr>
            <a:spLocks noChangeAspect="1"/>
          </p:cNvSpPr>
          <p:nvPr/>
        </p:nvSpPr>
        <p:spPr bwMode="auto">
          <a:xfrm>
            <a:off x="13152437" y="-669361"/>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0" name="Oval 249"/>
          <p:cNvSpPr>
            <a:spLocks noChangeAspect="1"/>
          </p:cNvSpPr>
          <p:nvPr/>
        </p:nvSpPr>
        <p:spPr bwMode="auto">
          <a:xfrm>
            <a:off x="13152437" y="-546462"/>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1" name="Oval 250"/>
          <p:cNvSpPr>
            <a:spLocks noChangeAspect="1"/>
          </p:cNvSpPr>
          <p:nvPr/>
        </p:nvSpPr>
        <p:spPr bwMode="auto">
          <a:xfrm>
            <a:off x="13152437" y="-423563"/>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2" name="Oval 251"/>
          <p:cNvSpPr>
            <a:spLocks noChangeAspect="1"/>
          </p:cNvSpPr>
          <p:nvPr/>
        </p:nvSpPr>
        <p:spPr bwMode="auto">
          <a:xfrm>
            <a:off x="13152437" y="-300664"/>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3" name="Oval 252"/>
          <p:cNvSpPr>
            <a:spLocks noChangeAspect="1"/>
          </p:cNvSpPr>
          <p:nvPr/>
        </p:nvSpPr>
        <p:spPr bwMode="auto">
          <a:xfrm>
            <a:off x="13152437" y="-177765"/>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4" name="Oval 253"/>
          <p:cNvSpPr>
            <a:spLocks noChangeAspect="1"/>
          </p:cNvSpPr>
          <p:nvPr/>
        </p:nvSpPr>
        <p:spPr bwMode="auto">
          <a:xfrm>
            <a:off x="13152437" y="-54864"/>
            <a:ext cx="109728" cy="109728"/>
          </a:xfrm>
          <a:prstGeom prst="ellipse">
            <a:avLst/>
          </a:prstGeom>
          <a:solidFill>
            <a:srgbClr val="248DCE"/>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2" name="Freeform 261"/>
          <p:cNvSpPr>
            <a:spLocks noChangeAspect="1"/>
          </p:cNvSpPr>
          <p:nvPr/>
        </p:nvSpPr>
        <p:spPr bwMode="auto">
          <a:xfrm>
            <a:off x="13457237" y="2055365"/>
            <a:ext cx="83125" cy="548640"/>
          </a:xfrm>
          <a:custGeom>
            <a:avLst/>
            <a:gdLst>
              <a:gd name="connsiteX0" fmla="*/ 54864 w 109728"/>
              <a:gd name="connsiteY0" fmla="*/ 614497 h 724225"/>
              <a:gd name="connsiteX1" fmla="*/ 109728 w 109728"/>
              <a:gd name="connsiteY1" fmla="*/ 669361 h 724225"/>
              <a:gd name="connsiteX2" fmla="*/ 54864 w 109728"/>
              <a:gd name="connsiteY2" fmla="*/ 724225 h 724225"/>
              <a:gd name="connsiteX3" fmla="*/ 0 w 109728"/>
              <a:gd name="connsiteY3" fmla="*/ 669361 h 724225"/>
              <a:gd name="connsiteX4" fmla="*/ 54864 w 109728"/>
              <a:gd name="connsiteY4" fmla="*/ 614497 h 724225"/>
              <a:gd name="connsiteX5" fmla="*/ 54864 w 109728"/>
              <a:gd name="connsiteY5" fmla="*/ 491596 h 724225"/>
              <a:gd name="connsiteX6" fmla="*/ 109728 w 109728"/>
              <a:gd name="connsiteY6" fmla="*/ 546460 h 724225"/>
              <a:gd name="connsiteX7" fmla="*/ 54864 w 109728"/>
              <a:gd name="connsiteY7" fmla="*/ 601324 h 724225"/>
              <a:gd name="connsiteX8" fmla="*/ 0 w 109728"/>
              <a:gd name="connsiteY8" fmla="*/ 546460 h 724225"/>
              <a:gd name="connsiteX9" fmla="*/ 54864 w 109728"/>
              <a:gd name="connsiteY9" fmla="*/ 491596 h 724225"/>
              <a:gd name="connsiteX10" fmla="*/ 54864 w 109728"/>
              <a:gd name="connsiteY10" fmla="*/ 368697 h 724225"/>
              <a:gd name="connsiteX11" fmla="*/ 109728 w 109728"/>
              <a:gd name="connsiteY11" fmla="*/ 423561 h 724225"/>
              <a:gd name="connsiteX12" fmla="*/ 54864 w 109728"/>
              <a:gd name="connsiteY12" fmla="*/ 478425 h 724225"/>
              <a:gd name="connsiteX13" fmla="*/ 0 w 109728"/>
              <a:gd name="connsiteY13" fmla="*/ 423561 h 724225"/>
              <a:gd name="connsiteX14" fmla="*/ 54864 w 109728"/>
              <a:gd name="connsiteY14" fmla="*/ 368697 h 724225"/>
              <a:gd name="connsiteX15" fmla="*/ 54864 w 109728"/>
              <a:gd name="connsiteY15" fmla="*/ 245798 h 724225"/>
              <a:gd name="connsiteX16" fmla="*/ 109728 w 109728"/>
              <a:gd name="connsiteY16" fmla="*/ 300662 h 724225"/>
              <a:gd name="connsiteX17" fmla="*/ 54864 w 109728"/>
              <a:gd name="connsiteY17" fmla="*/ 355526 h 724225"/>
              <a:gd name="connsiteX18" fmla="*/ 0 w 109728"/>
              <a:gd name="connsiteY18" fmla="*/ 300662 h 724225"/>
              <a:gd name="connsiteX19" fmla="*/ 54864 w 109728"/>
              <a:gd name="connsiteY19" fmla="*/ 245798 h 724225"/>
              <a:gd name="connsiteX20" fmla="*/ 54864 w 109728"/>
              <a:gd name="connsiteY20" fmla="*/ 122899 h 724225"/>
              <a:gd name="connsiteX21" fmla="*/ 109728 w 109728"/>
              <a:gd name="connsiteY21" fmla="*/ 177763 h 724225"/>
              <a:gd name="connsiteX22" fmla="*/ 54864 w 109728"/>
              <a:gd name="connsiteY22" fmla="*/ 232627 h 724225"/>
              <a:gd name="connsiteX23" fmla="*/ 0 w 109728"/>
              <a:gd name="connsiteY23" fmla="*/ 177763 h 724225"/>
              <a:gd name="connsiteX24" fmla="*/ 54864 w 109728"/>
              <a:gd name="connsiteY24" fmla="*/ 122899 h 724225"/>
              <a:gd name="connsiteX25" fmla="*/ 54864 w 109728"/>
              <a:gd name="connsiteY25" fmla="*/ 0 h 724225"/>
              <a:gd name="connsiteX26" fmla="*/ 109728 w 109728"/>
              <a:gd name="connsiteY26" fmla="*/ 54864 h 724225"/>
              <a:gd name="connsiteX27" fmla="*/ 54864 w 109728"/>
              <a:gd name="connsiteY27" fmla="*/ 109728 h 724225"/>
              <a:gd name="connsiteX28" fmla="*/ 0 w 109728"/>
              <a:gd name="connsiteY28" fmla="*/ 54864 h 724225"/>
              <a:gd name="connsiteX29" fmla="*/ 54864 w 109728"/>
              <a:gd name="connsiteY29" fmla="*/ 0 h 72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728" h="724225">
                <a:moveTo>
                  <a:pt x="54864" y="614497"/>
                </a:moveTo>
                <a:cubicBezTo>
                  <a:pt x="85165" y="614497"/>
                  <a:pt x="109728" y="639060"/>
                  <a:pt x="109728" y="669361"/>
                </a:cubicBezTo>
                <a:cubicBezTo>
                  <a:pt x="109728" y="699662"/>
                  <a:pt x="85165" y="724225"/>
                  <a:pt x="54864" y="724225"/>
                </a:cubicBezTo>
                <a:cubicBezTo>
                  <a:pt x="24563" y="724225"/>
                  <a:pt x="0" y="699662"/>
                  <a:pt x="0" y="669361"/>
                </a:cubicBezTo>
                <a:cubicBezTo>
                  <a:pt x="0" y="639060"/>
                  <a:pt x="24563" y="614497"/>
                  <a:pt x="54864" y="614497"/>
                </a:cubicBezTo>
                <a:close/>
                <a:moveTo>
                  <a:pt x="54864" y="491596"/>
                </a:moveTo>
                <a:cubicBezTo>
                  <a:pt x="85165" y="491596"/>
                  <a:pt x="109728" y="516159"/>
                  <a:pt x="109728" y="546460"/>
                </a:cubicBezTo>
                <a:cubicBezTo>
                  <a:pt x="109728" y="576761"/>
                  <a:pt x="85165" y="601324"/>
                  <a:pt x="54864" y="601324"/>
                </a:cubicBezTo>
                <a:cubicBezTo>
                  <a:pt x="24563" y="601324"/>
                  <a:pt x="0" y="576761"/>
                  <a:pt x="0" y="546460"/>
                </a:cubicBezTo>
                <a:cubicBezTo>
                  <a:pt x="0" y="516159"/>
                  <a:pt x="24563" y="491596"/>
                  <a:pt x="54864" y="491596"/>
                </a:cubicBezTo>
                <a:close/>
                <a:moveTo>
                  <a:pt x="54864" y="368697"/>
                </a:moveTo>
                <a:cubicBezTo>
                  <a:pt x="85165" y="368697"/>
                  <a:pt x="109728" y="393260"/>
                  <a:pt x="109728" y="423561"/>
                </a:cubicBezTo>
                <a:cubicBezTo>
                  <a:pt x="109728" y="453862"/>
                  <a:pt x="85165" y="478425"/>
                  <a:pt x="54864" y="478425"/>
                </a:cubicBezTo>
                <a:cubicBezTo>
                  <a:pt x="24563" y="478425"/>
                  <a:pt x="0" y="453862"/>
                  <a:pt x="0" y="423561"/>
                </a:cubicBezTo>
                <a:cubicBezTo>
                  <a:pt x="0" y="393260"/>
                  <a:pt x="24563" y="368697"/>
                  <a:pt x="54864" y="368697"/>
                </a:cubicBezTo>
                <a:close/>
                <a:moveTo>
                  <a:pt x="54864" y="245798"/>
                </a:moveTo>
                <a:cubicBezTo>
                  <a:pt x="85165" y="245798"/>
                  <a:pt x="109728" y="270361"/>
                  <a:pt x="109728" y="300662"/>
                </a:cubicBezTo>
                <a:cubicBezTo>
                  <a:pt x="109728" y="330963"/>
                  <a:pt x="85165" y="355526"/>
                  <a:pt x="54864" y="355526"/>
                </a:cubicBezTo>
                <a:cubicBezTo>
                  <a:pt x="24563" y="355526"/>
                  <a:pt x="0" y="330963"/>
                  <a:pt x="0" y="300662"/>
                </a:cubicBezTo>
                <a:cubicBezTo>
                  <a:pt x="0" y="270361"/>
                  <a:pt x="24563" y="245798"/>
                  <a:pt x="54864" y="245798"/>
                </a:cubicBezTo>
                <a:close/>
                <a:moveTo>
                  <a:pt x="54864" y="122899"/>
                </a:moveTo>
                <a:cubicBezTo>
                  <a:pt x="85165" y="122899"/>
                  <a:pt x="109728" y="147462"/>
                  <a:pt x="109728" y="177763"/>
                </a:cubicBezTo>
                <a:cubicBezTo>
                  <a:pt x="109728" y="208064"/>
                  <a:pt x="85165" y="232627"/>
                  <a:pt x="54864" y="232627"/>
                </a:cubicBezTo>
                <a:cubicBezTo>
                  <a:pt x="24563" y="232627"/>
                  <a:pt x="0" y="208064"/>
                  <a:pt x="0" y="177763"/>
                </a:cubicBezTo>
                <a:cubicBezTo>
                  <a:pt x="0" y="147462"/>
                  <a:pt x="24563" y="122899"/>
                  <a:pt x="54864" y="122899"/>
                </a:cubicBezTo>
                <a:close/>
                <a:moveTo>
                  <a:pt x="54864" y="0"/>
                </a:moveTo>
                <a:cubicBezTo>
                  <a:pt x="85165" y="0"/>
                  <a:pt x="109728" y="24563"/>
                  <a:pt x="109728" y="54864"/>
                </a:cubicBezTo>
                <a:cubicBezTo>
                  <a:pt x="109728" y="85165"/>
                  <a:pt x="85165" y="109728"/>
                  <a:pt x="54864" y="109728"/>
                </a:cubicBezTo>
                <a:cubicBezTo>
                  <a:pt x="24563" y="109728"/>
                  <a:pt x="0" y="85165"/>
                  <a:pt x="0" y="54864"/>
                </a:cubicBezTo>
                <a:cubicBezTo>
                  <a:pt x="0" y="24563"/>
                  <a:pt x="24563" y="0"/>
                  <a:pt x="54864" y="0"/>
                </a:cubicBezTo>
                <a:close/>
              </a:path>
            </a:pathLst>
          </a:custGeom>
          <a:solidFill>
            <a:srgbClr val="006BB7"/>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6641" name="Group 6389"/>
          <p:cNvGrpSpPr>
            <a:grpSpLocks noChangeAspect="1"/>
          </p:cNvGrpSpPr>
          <p:nvPr/>
        </p:nvGrpSpPr>
        <p:grpSpPr bwMode="auto">
          <a:xfrm>
            <a:off x="698964" y="1291376"/>
            <a:ext cx="10889574" cy="5447281"/>
            <a:chOff x="1229" y="802"/>
            <a:chExt cx="4856" cy="2994"/>
          </a:xfrm>
          <a:blipFill dpi="0" rotWithShape="1">
            <a:blip r:embed="rId3"/>
            <a:srcRect/>
            <a:tile tx="0" ty="0" sx="100000" sy="100000" flip="none" algn="tl"/>
          </a:blipFill>
        </p:grpSpPr>
        <p:sp>
          <p:nvSpPr>
            <p:cNvPr id="6644" name="Freeform 6391"/>
            <p:cNvSpPr>
              <a:spLocks noEditPoints="1"/>
            </p:cNvSpPr>
            <p:nvPr/>
          </p:nvSpPr>
          <p:spPr bwMode="auto">
            <a:xfrm>
              <a:off x="3273" y="1180"/>
              <a:ext cx="2786" cy="2217"/>
            </a:xfrm>
            <a:custGeom>
              <a:avLst/>
              <a:gdLst>
                <a:gd name="T0" fmla="*/ 1751 w 2786"/>
                <a:gd name="T1" fmla="*/ 86 h 2217"/>
                <a:gd name="T2" fmla="*/ 1633 w 2786"/>
                <a:gd name="T3" fmla="*/ 264 h 2217"/>
                <a:gd name="T4" fmla="*/ 1801 w 2786"/>
                <a:gd name="T5" fmla="*/ 222 h 2217"/>
                <a:gd name="T6" fmla="*/ 1970 w 2786"/>
                <a:gd name="T7" fmla="*/ 284 h 2217"/>
                <a:gd name="T8" fmla="*/ 2120 w 2786"/>
                <a:gd name="T9" fmla="*/ 273 h 2217"/>
                <a:gd name="T10" fmla="*/ 2368 w 2786"/>
                <a:gd name="T11" fmla="*/ 348 h 2217"/>
                <a:gd name="T12" fmla="*/ 2588 w 2786"/>
                <a:gd name="T13" fmla="*/ 389 h 2217"/>
                <a:gd name="T14" fmla="*/ 2755 w 2786"/>
                <a:gd name="T15" fmla="*/ 495 h 2217"/>
                <a:gd name="T16" fmla="*/ 2715 w 2786"/>
                <a:gd name="T17" fmla="*/ 561 h 2217"/>
                <a:gd name="T18" fmla="*/ 2628 w 2786"/>
                <a:gd name="T19" fmla="*/ 632 h 2217"/>
                <a:gd name="T20" fmla="*/ 2428 w 2786"/>
                <a:gd name="T21" fmla="*/ 714 h 2217"/>
                <a:gd name="T22" fmla="*/ 2334 w 2786"/>
                <a:gd name="T23" fmla="*/ 914 h 2217"/>
                <a:gd name="T24" fmla="*/ 2438 w 2786"/>
                <a:gd name="T25" fmla="*/ 657 h 2217"/>
                <a:gd name="T26" fmla="*/ 2275 w 2786"/>
                <a:gd name="T27" fmla="*/ 736 h 2217"/>
                <a:gd name="T28" fmla="*/ 2072 w 2786"/>
                <a:gd name="T29" fmla="*/ 851 h 2217"/>
                <a:gd name="T30" fmla="*/ 2034 w 2786"/>
                <a:gd name="T31" fmla="*/ 1078 h 2217"/>
                <a:gd name="T32" fmla="*/ 1928 w 2786"/>
                <a:gd name="T33" fmla="*/ 1193 h 2217"/>
                <a:gd name="T34" fmla="*/ 1814 w 2786"/>
                <a:gd name="T35" fmla="*/ 1148 h 2217"/>
                <a:gd name="T36" fmla="*/ 1867 w 2786"/>
                <a:gd name="T37" fmla="*/ 1260 h 2217"/>
                <a:gd name="T38" fmla="*/ 1763 w 2786"/>
                <a:gd name="T39" fmla="*/ 1410 h 2217"/>
                <a:gd name="T40" fmla="*/ 1635 w 2786"/>
                <a:gd name="T41" fmla="*/ 1591 h 2217"/>
                <a:gd name="T42" fmla="*/ 1555 w 2786"/>
                <a:gd name="T43" fmla="*/ 1563 h 2217"/>
                <a:gd name="T44" fmla="*/ 1345 w 2786"/>
                <a:gd name="T45" fmla="*/ 1490 h 2217"/>
                <a:gd name="T46" fmla="*/ 1208 w 2786"/>
                <a:gd name="T47" fmla="*/ 1412 h 2217"/>
                <a:gd name="T48" fmla="*/ 961 w 2786"/>
                <a:gd name="T49" fmla="*/ 1349 h 2217"/>
                <a:gd name="T50" fmla="*/ 778 w 2786"/>
                <a:gd name="T51" fmla="*/ 1459 h 2217"/>
                <a:gd name="T52" fmla="*/ 762 w 2786"/>
                <a:gd name="T53" fmla="*/ 1839 h 2217"/>
                <a:gd name="T54" fmla="*/ 397 w 2786"/>
                <a:gd name="T55" fmla="*/ 1914 h 2217"/>
                <a:gd name="T56" fmla="*/ 0 w 2786"/>
                <a:gd name="T57" fmla="*/ 1546 h 2217"/>
                <a:gd name="T58" fmla="*/ 416 w 2786"/>
                <a:gd name="T59" fmla="*/ 1256 h 2217"/>
                <a:gd name="T60" fmla="*/ 594 w 2786"/>
                <a:gd name="T61" fmla="*/ 1145 h 2217"/>
                <a:gd name="T62" fmla="*/ 784 w 2786"/>
                <a:gd name="T63" fmla="*/ 1090 h 2217"/>
                <a:gd name="T64" fmla="*/ 680 w 2786"/>
                <a:gd name="T65" fmla="*/ 1044 h 2217"/>
                <a:gd name="T66" fmla="*/ 597 w 2786"/>
                <a:gd name="T67" fmla="*/ 1116 h 2217"/>
                <a:gd name="T68" fmla="*/ 497 w 2786"/>
                <a:gd name="T69" fmla="*/ 1134 h 2217"/>
                <a:gd name="T70" fmla="*/ 462 w 2786"/>
                <a:gd name="T71" fmla="*/ 1110 h 2217"/>
                <a:gd name="T72" fmla="*/ 363 w 2786"/>
                <a:gd name="T73" fmla="*/ 1060 h 2217"/>
                <a:gd name="T74" fmla="*/ 109 w 2786"/>
                <a:gd name="T75" fmla="*/ 1157 h 2217"/>
                <a:gd name="T76" fmla="*/ 166 w 2786"/>
                <a:gd name="T77" fmla="*/ 973 h 2217"/>
                <a:gd name="T78" fmla="*/ 294 w 2786"/>
                <a:gd name="T79" fmla="*/ 883 h 2217"/>
                <a:gd name="T80" fmla="*/ 353 w 2786"/>
                <a:gd name="T81" fmla="*/ 777 h 2217"/>
                <a:gd name="T82" fmla="*/ 496 w 2786"/>
                <a:gd name="T83" fmla="*/ 835 h 2217"/>
                <a:gd name="T84" fmla="*/ 581 w 2786"/>
                <a:gd name="T85" fmla="*/ 692 h 2217"/>
                <a:gd name="T86" fmla="*/ 521 w 2786"/>
                <a:gd name="T87" fmla="*/ 540 h 2217"/>
                <a:gd name="T88" fmla="*/ 453 w 2786"/>
                <a:gd name="T89" fmla="*/ 717 h 2217"/>
                <a:gd name="T90" fmla="*/ 380 w 2786"/>
                <a:gd name="T91" fmla="*/ 736 h 2217"/>
                <a:gd name="T92" fmla="*/ 309 w 2786"/>
                <a:gd name="T93" fmla="*/ 695 h 2217"/>
                <a:gd name="T94" fmla="*/ 350 w 2786"/>
                <a:gd name="T95" fmla="*/ 605 h 2217"/>
                <a:gd name="T96" fmla="*/ 421 w 2786"/>
                <a:gd name="T97" fmla="*/ 486 h 2217"/>
                <a:gd name="T98" fmla="*/ 505 w 2786"/>
                <a:gd name="T99" fmla="*/ 402 h 2217"/>
                <a:gd name="T100" fmla="*/ 621 w 2786"/>
                <a:gd name="T101" fmla="*/ 349 h 2217"/>
                <a:gd name="T102" fmla="*/ 781 w 2786"/>
                <a:gd name="T103" fmla="*/ 471 h 2217"/>
                <a:gd name="T104" fmla="*/ 700 w 2786"/>
                <a:gd name="T105" fmla="*/ 560 h 2217"/>
                <a:gd name="T106" fmla="*/ 784 w 2786"/>
                <a:gd name="T107" fmla="*/ 526 h 2217"/>
                <a:gd name="T108" fmla="*/ 871 w 2786"/>
                <a:gd name="T109" fmla="*/ 490 h 2217"/>
                <a:gd name="T110" fmla="*/ 1026 w 2786"/>
                <a:gd name="T111" fmla="*/ 424 h 2217"/>
                <a:gd name="T112" fmla="*/ 1139 w 2786"/>
                <a:gd name="T113" fmla="*/ 352 h 2217"/>
                <a:gd name="T114" fmla="*/ 1208 w 2786"/>
                <a:gd name="T115" fmla="*/ 380 h 2217"/>
                <a:gd name="T116" fmla="*/ 1243 w 2786"/>
                <a:gd name="T117" fmla="*/ 424 h 2217"/>
                <a:gd name="T118" fmla="*/ 1226 w 2786"/>
                <a:gd name="T119" fmla="*/ 302 h 2217"/>
                <a:gd name="T120" fmla="*/ 1314 w 2786"/>
                <a:gd name="T121" fmla="*/ 292 h 2217"/>
                <a:gd name="T122" fmla="*/ 1315 w 2786"/>
                <a:gd name="T123" fmla="*/ 255 h 2217"/>
                <a:gd name="T124" fmla="*/ 1477 w 2786"/>
                <a:gd name="T125" fmla="*/ 103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6" h="2217">
                  <a:moveTo>
                    <a:pt x="1271" y="467"/>
                  </a:moveTo>
                  <a:lnTo>
                    <a:pt x="1271" y="467"/>
                  </a:lnTo>
                  <a:lnTo>
                    <a:pt x="1273" y="470"/>
                  </a:lnTo>
                  <a:lnTo>
                    <a:pt x="1276" y="473"/>
                  </a:lnTo>
                  <a:lnTo>
                    <a:pt x="1277" y="474"/>
                  </a:lnTo>
                  <a:lnTo>
                    <a:pt x="1279" y="476"/>
                  </a:lnTo>
                  <a:lnTo>
                    <a:pt x="1279" y="479"/>
                  </a:lnTo>
                  <a:lnTo>
                    <a:pt x="1285" y="477"/>
                  </a:lnTo>
                  <a:lnTo>
                    <a:pt x="1289" y="476"/>
                  </a:lnTo>
                  <a:lnTo>
                    <a:pt x="1285" y="474"/>
                  </a:lnTo>
                  <a:lnTo>
                    <a:pt x="1280" y="473"/>
                  </a:lnTo>
                  <a:lnTo>
                    <a:pt x="1276" y="470"/>
                  </a:lnTo>
                  <a:lnTo>
                    <a:pt x="1271" y="467"/>
                  </a:lnTo>
                  <a:close/>
                  <a:moveTo>
                    <a:pt x="1626" y="0"/>
                  </a:moveTo>
                  <a:lnTo>
                    <a:pt x="1629" y="2"/>
                  </a:lnTo>
                  <a:lnTo>
                    <a:pt x="1632" y="5"/>
                  </a:lnTo>
                  <a:lnTo>
                    <a:pt x="1636" y="8"/>
                  </a:lnTo>
                  <a:lnTo>
                    <a:pt x="1639" y="9"/>
                  </a:lnTo>
                  <a:lnTo>
                    <a:pt x="1642" y="12"/>
                  </a:lnTo>
                  <a:lnTo>
                    <a:pt x="1644" y="12"/>
                  </a:lnTo>
                  <a:lnTo>
                    <a:pt x="1647" y="13"/>
                  </a:lnTo>
                  <a:lnTo>
                    <a:pt x="1648" y="13"/>
                  </a:lnTo>
                  <a:lnTo>
                    <a:pt x="1651" y="15"/>
                  </a:lnTo>
                  <a:lnTo>
                    <a:pt x="1652" y="15"/>
                  </a:lnTo>
                  <a:lnTo>
                    <a:pt x="1652" y="18"/>
                  </a:lnTo>
                  <a:lnTo>
                    <a:pt x="1652" y="21"/>
                  </a:lnTo>
                  <a:lnTo>
                    <a:pt x="1648" y="24"/>
                  </a:lnTo>
                  <a:lnTo>
                    <a:pt x="1641" y="28"/>
                  </a:lnTo>
                  <a:lnTo>
                    <a:pt x="1635" y="34"/>
                  </a:lnTo>
                  <a:lnTo>
                    <a:pt x="1632" y="40"/>
                  </a:lnTo>
                  <a:lnTo>
                    <a:pt x="1632" y="44"/>
                  </a:lnTo>
                  <a:lnTo>
                    <a:pt x="1635" y="46"/>
                  </a:lnTo>
                  <a:lnTo>
                    <a:pt x="1638" y="46"/>
                  </a:lnTo>
                  <a:lnTo>
                    <a:pt x="1641" y="44"/>
                  </a:lnTo>
                  <a:lnTo>
                    <a:pt x="1645" y="44"/>
                  </a:lnTo>
                  <a:lnTo>
                    <a:pt x="1648" y="43"/>
                  </a:lnTo>
                  <a:lnTo>
                    <a:pt x="1651" y="43"/>
                  </a:lnTo>
                  <a:lnTo>
                    <a:pt x="1654" y="43"/>
                  </a:lnTo>
                  <a:lnTo>
                    <a:pt x="1658" y="43"/>
                  </a:lnTo>
                  <a:lnTo>
                    <a:pt x="1661" y="44"/>
                  </a:lnTo>
                  <a:lnTo>
                    <a:pt x="1664" y="46"/>
                  </a:lnTo>
                  <a:lnTo>
                    <a:pt x="1667" y="49"/>
                  </a:lnTo>
                  <a:lnTo>
                    <a:pt x="1669" y="53"/>
                  </a:lnTo>
                  <a:lnTo>
                    <a:pt x="1666" y="55"/>
                  </a:lnTo>
                  <a:lnTo>
                    <a:pt x="1666" y="56"/>
                  </a:lnTo>
                  <a:lnTo>
                    <a:pt x="1666" y="58"/>
                  </a:lnTo>
                  <a:lnTo>
                    <a:pt x="1666" y="59"/>
                  </a:lnTo>
                  <a:lnTo>
                    <a:pt x="1666" y="61"/>
                  </a:lnTo>
                  <a:lnTo>
                    <a:pt x="1663" y="63"/>
                  </a:lnTo>
                  <a:lnTo>
                    <a:pt x="1661" y="65"/>
                  </a:lnTo>
                  <a:lnTo>
                    <a:pt x="1658" y="65"/>
                  </a:lnTo>
                  <a:lnTo>
                    <a:pt x="1655" y="68"/>
                  </a:lnTo>
                  <a:lnTo>
                    <a:pt x="1654" y="71"/>
                  </a:lnTo>
                  <a:lnTo>
                    <a:pt x="1652" y="72"/>
                  </a:lnTo>
                  <a:lnTo>
                    <a:pt x="1652" y="74"/>
                  </a:lnTo>
                  <a:lnTo>
                    <a:pt x="1654" y="75"/>
                  </a:lnTo>
                  <a:lnTo>
                    <a:pt x="1657" y="75"/>
                  </a:lnTo>
                  <a:lnTo>
                    <a:pt x="1660" y="75"/>
                  </a:lnTo>
                  <a:lnTo>
                    <a:pt x="1663" y="75"/>
                  </a:lnTo>
                  <a:lnTo>
                    <a:pt x="1667" y="74"/>
                  </a:lnTo>
                  <a:lnTo>
                    <a:pt x="1670" y="72"/>
                  </a:lnTo>
                  <a:lnTo>
                    <a:pt x="1673" y="71"/>
                  </a:lnTo>
                  <a:lnTo>
                    <a:pt x="1676" y="68"/>
                  </a:lnTo>
                  <a:lnTo>
                    <a:pt x="1677" y="65"/>
                  </a:lnTo>
                  <a:lnTo>
                    <a:pt x="1679" y="62"/>
                  </a:lnTo>
                  <a:lnTo>
                    <a:pt x="1680" y="62"/>
                  </a:lnTo>
                  <a:lnTo>
                    <a:pt x="1682" y="61"/>
                  </a:lnTo>
                  <a:lnTo>
                    <a:pt x="1685" y="61"/>
                  </a:lnTo>
                  <a:lnTo>
                    <a:pt x="1688" y="61"/>
                  </a:lnTo>
                  <a:lnTo>
                    <a:pt x="1692" y="59"/>
                  </a:lnTo>
                  <a:lnTo>
                    <a:pt x="1697" y="59"/>
                  </a:lnTo>
                  <a:lnTo>
                    <a:pt x="1700" y="58"/>
                  </a:lnTo>
                  <a:lnTo>
                    <a:pt x="1704" y="58"/>
                  </a:lnTo>
                  <a:lnTo>
                    <a:pt x="1710" y="58"/>
                  </a:lnTo>
                  <a:lnTo>
                    <a:pt x="1716" y="59"/>
                  </a:lnTo>
                  <a:lnTo>
                    <a:pt x="1722" y="61"/>
                  </a:lnTo>
                  <a:lnTo>
                    <a:pt x="1726" y="63"/>
                  </a:lnTo>
                  <a:lnTo>
                    <a:pt x="1732" y="69"/>
                  </a:lnTo>
                  <a:lnTo>
                    <a:pt x="1738" y="77"/>
                  </a:lnTo>
                  <a:lnTo>
                    <a:pt x="1744" y="86"/>
                  </a:lnTo>
                  <a:lnTo>
                    <a:pt x="1745" y="91"/>
                  </a:lnTo>
                  <a:lnTo>
                    <a:pt x="1745" y="90"/>
                  </a:lnTo>
                  <a:lnTo>
                    <a:pt x="1747" y="87"/>
                  </a:lnTo>
                  <a:lnTo>
                    <a:pt x="1748" y="84"/>
                  </a:lnTo>
                  <a:lnTo>
                    <a:pt x="1751" y="86"/>
                  </a:lnTo>
                  <a:lnTo>
                    <a:pt x="1753" y="87"/>
                  </a:lnTo>
                  <a:lnTo>
                    <a:pt x="1753" y="89"/>
                  </a:lnTo>
                  <a:lnTo>
                    <a:pt x="1751" y="90"/>
                  </a:lnTo>
                  <a:lnTo>
                    <a:pt x="1751" y="93"/>
                  </a:lnTo>
                  <a:lnTo>
                    <a:pt x="1751" y="94"/>
                  </a:lnTo>
                  <a:lnTo>
                    <a:pt x="1751" y="97"/>
                  </a:lnTo>
                  <a:lnTo>
                    <a:pt x="1753" y="100"/>
                  </a:lnTo>
                  <a:lnTo>
                    <a:pt x="1754" y="102"/>
                  </a:lnTo>
                  <a:lnTo>
                    <a:pt x="1755" y="103"/>
                  </a:lnTo>
                  <a:lnTo>
                    <a:pt x="1757" y="105"/>
                  </a:lnTo>
                  <a:lnTo>
                    <a:pt x="1758" y="106"/>
                  </a:lnTo>
                  <a:lnTo>
                    <a:pt x="1757" y="108"/>
                  </a:lnTo>
                  <a:lnTo>
                    <a:pt x="1757" y="108"/>
                  </a:lnTo>
                  <a:lnTo>
                    <a:pt x="1755" y="109"/>
                  </a:lnTo>
                  <a:lnTo>
                    <a:pt x="1755" y="111"/>
                  </a:lnTo>
                  <a:lnTo>
                    <a:pt x="1755" y="114"/>
                  </a:lnTo>
                  <a:lnTo>
                    <a:pt x="1757" y="118"/>
                  </a:lnTo>
                  <a:lnTo>
                    <a:pt x="1755" y="121"/>
                  </a:lnTo>
                  <a:lnTo>
                    <a:pt x="1751" y="118"/>
                  </a:lnTo>
                  <a:lnTo>
                    <a:pt x="1748" y="114"/>
                  </a:lnTo>
                  <a:lnTo>
                    <a:pt x="1744" y="109"/>
                  </a:lnTo>
                  <a:lnTo>
                    <a:pt x="1741" y="106"/>
                  </a:lnTo>
                  <a:lnTo>
                    <a:pt x="1742" y="109"/>
                  </a:lnTo>
                  <a:lnTo>
                    <a:pt x="1744" y="114"/>
                  </a:lnTo>
                  <a:lnTo>
                    <a:pt x="1745" y="118"/>
                  </a:lnTo>
                  <a:lnTo>
                    <a:pt x="1748" y="119"/>
                  </a:lnTo>
                  <a:lnTo>
                    <a:pt x="1751" y="122"/>
                  </a:lnTo>
                  <a:lnTo>
                    <a:pt x="1753" y="125"/>
                  </a:lnTo>
                  <a:lnTo>
                    <a:pt x="1754" y="128"/>
                  </a:lnTo>
                  <a:lnTo>
                    <a:pt x="1755" y="131"/>
                  </a:lnTo>
                  <a:lnTo>
                    <a:pt x="1755" y="134"/>
                  </a:lnTo>
                  <a:lnTo>
                    <a:pt x="1755" y="139"/>
                  </a:lnTo>
                  <a:lnTo>
                    <a:pt x="1754" y="142"/>
                  </a:lnTo>
                  <a:lnTo>
                    <a:pt x="1753" y="143"/>
                  </a:lnTo>
                  <a:lnTo>
                    <a:pt x="1750" y="143"/>
                  </a:lnTo>
                  <a:lnTo>
                    <a:pt x="1748" y="144"/>
                  </a:lnTo>
                  <a:lnTo>
                    <a:pt x="1745" y="146"/>
                  </a:lnTo>
                  <a:lnTo>
                    <a:pt x="1745" y="149"/>
                  </a:lnTo>
                  <a:lnTo>
                    <a:pt x="1745" y="150"/>
                  </a:lnTo>
                  <a:lnTo>
                    <a:pt x="1744" y="153"/>
                  </a:lnTo>
                  <a:lnTo>
                    <a:pt x="1742" y="155"/>
                  </a:lnTo>
                  <a:lnTo>
                    <a:pt x="1739" y="158"/>
                  </a:lnTo>
                  <a:lnTo>
                    <a:pt x="1736" y="158"/>
                  </a:lnTo>
                  <a:lnTo>
                    <a:pt x="1733" y="159"/>
                  </a:lnTo>
                  <a:lnTo>
                    <a:pt x="1730" y="161"/>
                  </a:lnTo>
                  <a:lnTo>
                    <a:pt x="1729" y="164"/>
                  </a:lnTo>
                  <a:lnTo>
                    <a:pt x="1726" y="167"/>
                  </a:lnTo>
                  <a:lnTo>
                    <a:pt x="1725" y="169"/>
                  </a:lnTo>
                  <a:lnTo>
                    <a:pt x="1723" y="171"/>
                  </a:lnTo>
                  <a:lnTo>
                    <a:pt x="1723" y="172"/>
                  </a:lnTo>
                  <a:lnTo>
                    <a:pt x="1723" y="174"/>
                  </a:lnTo>
                  <a:lnTo>
                    <a:pt x="1722" y="175"/>
                  </a:lnTo>
                  <a:lnTo>
                    <a:pt x="1720" y="175"/>
                  </a:lnTo>
                  <a:lnTo>
                    <a:pt x="1719" y="175"/>
                  </a:lnTo>
                  <a:lnTo>
                    <a:pt x="1717" y="175"/>
                  </a:lnTo>
                  <a:lnTo>
                    <a:pt x="1716" y="178"/>
                  </a:lnTo>
                  <a:lnTo>
                    <a:pt x="1713" y="181"/>
                  </a:lnTo>
                  <a:lnTo>
                    <a:pt x="1711" y="184"/>
                  </a:lnTo>
                  <a:lnTo>
                    <a:pt x="1708" y="189"/>
                  </a:lnTo>
                  <a:lnTo>
                    <a:pt x="1705" y="192"/>
                  </a:lnTo>
                  <a:lnTo>
                    <a:pt x="1701" y="193"/>
                  </a:lnTo>
                  <a:lnTo>
                    <a:pt x="1697" y="196"/>
                  </a:lnTo>
                  <a:lnTo>
                    <a:pt x="1694" y="197"/>
                  </a:lnTo>
                  <a:lnTo>
                    <a:pt x="1691" y="200"/>
                  </a:lnTo>
                  <a:lnTo>
                    <a:pt x="1689" y="202"/>
                  </a:lnTo>
                  <a:lnTo>
                    <a:pt x="1686" y="206"/>
                  </a:lnTo>
                  <a:lnTo>
                    <a:pt x="1686" y="209"/>
                  </a:lnTo>
                  <a:lnTo>
                    <a:pt x="1686" y="211"/>
                  </a:lnTo>
                  <a:lnTo>
                    <a:pt x="1686" y="214"/>
                  </a:lnTo>
                  <a:lnTo>
                    <a:pt x="1685" y="217"/>
                  </a:lnTo>
                  <a:lnTo>
                    <a:pt x="1683" y="218"/>
                  </a:lnTo>
                  <a:lnTo>
                    <a:pt x="1680" y="221"/>
                  </a:lnTo>
                  <a:lnTo>
                    <a:pt x="1677" y="221"/>
                  </a:lnTo>
                  <a:lnTo>
                    <a:pt x="1675" y="222"/>
                  </a:lnTo>
                  <a:lnTo>
                    <a:pt x="1672" y="225"/>
                  </a:lnTo>
                  <a:lnTo>
                    <a:pt x="1670" y="228"/>
                  </a:lnTo>
                  <a:lnTo>
                    <a:pt x="1663" y="227"/>
                  </a:lnTo>
                  <a:lnTo>
                    <a:pt x="1657" y="231"/>
                  </a:lnTo>
                  <a:lnTo>
                    <a:pt x="1651" y="240"/>
                  </a:lnTo>
                  <a:lnTo>
                    <a:pt x="1648" y="249"/>
                  </a:lnTo>
                  <a:lnTo>
                    <a:pt x="1647" y="256"/>
                  </a:lnTo>
                  <a:lnTo>
                    <a:pt x="1644" y="258"/>
                  </a:lnTo>
                  <a:lnTo>
                    <a:pt x="1639" y="259"/>
                  </a:lnTo>
                  <a:lnTo>
                    <a:pt x="1636" y="262"/>
                  </a:lnTo>
                  <a:lnTo>
                    <a:pt x="1633" y="264"/>
                  </a:lnTo>
                  <a:lnTo>
                    <a:pt x="1629" y="267"/>
                  </a:lnTo>
                  <a:lnTo>
                    <a:pt x="1630" y="270"/>
                  </a:lnTo>
                  <a:lnTo>
                    <a:pt x="1632" y="273"/>
                  </a:lnTo>
                  <a:lnTo>
                    <a:pt x="1633" y="270"/>
                  </a:lnTo>
                  <a:lnTo>
                    <a:pt x="1636" y="267"/>
                  </a:lnTo>
                  <a:lnTo>
                    <a:pt x="1638" y="265"/>
                  </a:lnTo>
                  <a:lnTo>
                    <a:pt x="1642" y="262"/>
                  </a:lnTo>
                  <a:lnTo>
                    <a:pt x="1644" y="261"/>
                  </a:lnTo>
                  <a:lnTo>
                    <a:pt x="1647" y="259"/>
                  </a:lnTo>
                  <a:lnTo>
                    <a:pt x="1648" y="258"/>
                  </a:lnTo>
                  <a:lnTo>
                    <a:pt x="1651" y="256"/>
                  </a:lnTo>
                  <a:lnTo>
                    <a:pt x="1655" y="256"/>
                  </a:lnTo>
                  <a:lnTo>
                    <a:pt x="1660" y="256"/>
                  </a:lnTo>
                  <a:lnTo>
                    <a:pt x="1658" y="253"/>
                  </a:lnTo>
                  <a:lnTo>
                    <a:pt x="1657" y="250"/>
                  </a:lnTo>
                  <a:lnTo>
                    <a:pt x="1655" y="248"/>
                  </a:lnTo>
                  <a:lnTo>
                    <a:pt x="1658" y="246"/>
                  </a:lnTo>
                  <a:lnTo>
                    <a:pt x="1663" y="245"/>
                  </a:lnTo>
                  <a:lnTo>
                    <a:pt x="1669" y="242"/>
                  </a:lnTo>
                  <a:lnTo>
                    <a:pt x="1672" y="242"/>
                  </a:lnTo>
                  <a:lnTo>
                    <a:pt x="1680" y="239"/>
                  </a:lnTo>
                  <a:lnTo>
                    <a:pt x="1686" y="237"/>
                  </a:lnTo>
                  <a:lnTo>
                    <a:pt x="1692" y="234"/>
                  </a:lnTo>
                  <a:lnTo>
                    <a:pt x="1698" y="233"/>
                  </a:lnTo>
                  <a:lnTo>
                    <a:pt x="1704" y="231"/>
                  </a:lnTo>
                  <a:lnTo>
                    <a:pt x="1708" y="228"/>
                  </a:lnTo>
                  <a:lnTo>
                    <a:pt x="1708" y="227"/>
                  </a:lnTo>
                  <a:lnTo>
                    <a:pt x="1708" y="225"/>
                  </a:lnTo>
                  <a:lnTo>
                    <a:pt x="1708" y="224"/>
                  </a:lnTo>
                  <a:lnTo>
                    <a:pt x="1710" y="222"/>
                  </a:lnTo>
                  <a:lnTo>
                    <a:pt x="1711" y="221"/>
                  </a:lnTo>
                  <a:lnTo>
                    <a:pt x="1714" y="221"/>
                  </a:lnTo>
                  <a:lnTo>
                    <a:pt x="1716" y="220"/>
                  </a:lnTo>
                  <a:lnTo>
                    <a:pt x="1714" y="220"/>
                  </a:lnTo>
                  <a:lnTo>
                    <a:pt x="1711" y="220"/>
                  </a:lnTo>
                  <a:lnTo>
                    <a:pt x="1708" y="220"/>
                  </a:lnTo>
                  <a:lnTo>
                    <a:pt x="1705" y="218"/>
                  </a:lnTo>
                  <a:lnTo>
                    <a:pt x="1702" y="218"/>
                  </a:lnTo>
                  <a:lnTo>
                    <a:pt x="1701" y="217"/>
                  </a:lnTo>
                  <a:lnTo>
                    <a:pt x="1700" y="212"/>
                  </a:lnTo>
                  <a:lnTo>
                    <a:pt x="1704" y="212"/>
                  </a:lnTo>
                  <a:lnTo>
                    <a:pt x="1707" y="211"/>
                  </a:lnTo>
                  <a:lnTo>
                    <a:pt x="1710" y="208"/>
                  </a:lnTo>
                  <a:lnTo>
                    <a:pt x="1713" y="205"/>
                  </a:lnTo>
                  <a:lnTo>
                    <a:pt x="1717" y="202"/>
                  </a:lnTo>
                  <a:lnTo>
                    <a:pt x="1720" y="200"/>
                  </a:lnTo>
                  <a:lnTo>
                    <a:pt x="1720" y="206"/>
                  </a:lnTo>
                  <a:lnTo>
                    <a:pt x="1722" y="211"/>
                  </a:lnTo>
                  <a:lnTo>
                    <a:pt x="1723" y="214"/>
                  </a:lnTo>
                  <a:lnTo>
                    <a:pt x="1726" y="218"/>
                  </a:lnTo>
                  <a:lnTo>
                    <a:pt x="1730" y="220"/>
                  </a:lnTo>
                  <a:lnTo>
                    <a:pt x="1735" y="222"/>
                  </a:lnTo>
                  <a:lnTo>
                    <a:pt x="1736" y="220"/>
                  </a:lnTo>
                  <a:lnTo>
                    <a:pt x="1736" y="217"/>
                  </a:lnTo>
                  <a:lnTo>
                    <a:pt x="1735" y="214"/>
                  </a:lnTo>
                  <a:lnTo>
                    <a:pt x="1735" y="211"/>
                  </a:lnTo>
                  <a:lnTo>
                    <a:pt x="1735" y="208"/>
                  </a:lnTo>
                  <a:lnTo>
                    <a:pt x="1739" y="206"/>
                  </a:lnTo>
                  <a:lnTo>
                    <a:pt x="1742" y="208"/>
                  </a:lnTo>
                  <a:lnTo>
                    <a:pt x="1745" y="209"/>
                  </a:lnTo>
                  <a:lnTo>
                    <a:pt x="1748" y="212"/>
                  </a:lnTo>
                  <a:lnTo>
                    <a:pt x="1748" y="217"/>
                  </a:lnTo>
                  <a:lnTo>
                    <a:pt x="1748" y="220"/>
                  </a:lnTo>
                  <a:lnTo>
                    <a:pt x="1748" y="224"/>
                  </a:lnTo>
                  <a:lnTo>
                    <a:pt x="1748" y="228"/>
                  </a:lnTo>
                  <a:lnTo>
                    <a:pt x="1750" y="233"/>
                  </a:lnTo>
                  <a:lnTo>
                    <a:pt x="1751" y="237"/>
                  </a:lnTo>
                  <a:lnTo>
                    <a:pt x="1754" y="237"/>
                  </a:lnTo>
                  <a:lnTo>
                    <a:pt x="1755" y="237"/>
                  </a:lnTo>
                  <a:lnTo>
                    <a:pt x="1755" y="234"/>
                  </a:lnTo>
                  <a:lnTo>
                    <a:pt x="1755" y="231"/>
                  </a:lnTo>
                  <a:lnTo>
                    <a:pt x="1754" y="228"/>
                  </a:lnTo>
                  <a:lnTo>
                    <a:pt x="1761" y="227"/>
                  </a:lnTo>
                  <a:lnTo>
                    <a:pt x="1769" y="224"/>
                  </a:lnTo>
                  <a:lnTo>
                    <a:pt x="1776" y="222"/>
                  </a:lnTo>
                  <a:lnTo>
                    <a:pt x="1780" y="224"/>
                  </a:lnTo>
                  <a:lnTo>
                    <a:pt x="1783" y="224"/>
                  </a:lnTo>
                  <a:lnTo>
                    <a:pt x="1786" y="225"/>
                  </a:lnTo>
                  <a:lnTo>
                    <a:pt x="1791" y="227"/>
                  </a:lnTo>
                  <a:lnTo>
                    <a:pt x="1794" y="228"/>
                  </a:lnTo>
                  <a:lnTo>
                    <a:pt x="1794" y="227"/>
                  </a:lnTo>
                  <a:lnTo>
                    <a:pt x="1794" y="225"/>
                  </a:lnTo>
                  <a:lnTo>
                    <a:pt x="1794" y="224"/>
                  </a:lnTo>
                  <a:lnTo>
                    <a:pt x="1798" y="224"/>
                  </a:lnTo>
                  <a:lnTo>
                    <a:pt x="1801" y="222"/>
                  </a:lnTo>
                  <a:lnTo>
                    <a:pt x="1804" y="222"/>
                  </a:lnTo>
                  <a:lnTo>
                    <a:pt x="1808" y="224"/>
                  </a:lnTo>
                  <a:lnTo>
                    <a:pt x="1813" y="225"/>
                  </a:lnTo>
                  <a:lnTo>
                    <a:pt x="1817" y="227"/>
                  </a:lnTo>
                  <a:lnTo>
                    <a:pt x="1817" y="225"/>
                  </a:lnTo>
                  <a:lnTo>
                    <a:pt x="1819" y="225"/>
                  </a:lnTo>
                  <a:lnTo>
                    <a:pt x="1820" y="224"/>
                  </a:lnTo>
                  <a:lnTo>
                    <a:pt x="1822" y="224"/>
                  </a:lnTo>
                  <a:lnTo>
                    <a:pt x="1825" y="224"/>
                  </a:lnTo>
                  <a:lnTo>
                    <a:pt x="1828" y="225"/>
                  </a:lnTo>
                  <a:lnTo>
                    <a:pt x="1830" y="227"/>
                  </a:lnTo>
                  <a:lnTo>
                    <a:pt x="1826" y="228"/>
                  </a:lnTo>
                  <a:lnTo>
                    <a:pt x="1822" y="231"/>
                  </a:lnTo>
                  <a:lnTo>
                    <a:pt x="1819" y="236"/>
                  </a:lnTo>
                  <a:lnTo>
                    <a:pt x="1817" y="239"/>
                  </a:lnTo>
                  <a:lnTo>
                    <a:pt x="1817" y="242"/>
                  </a:lnTo>
                  <a:lnTo>
                    <a:pt x="1819" y="245"/>
                  </a:lnTo>
                  <a:lnTo>
                    <a:pt x="1820" y="248"/>
                  </a:lnTo>
                  <a:lnTo>
                    <a:pt x="1820" y="252"/>
                  </a:lnTo>
                  <a:lnTo>
                    <a:pt x="1835" y="252"/>
                  </a:lnTo>
                  <a:lnTo>
                    <a:pt x="1848" y="252"/>
                  </a:lnTo>
                  <a:lnTo>
                    <a:pt x="1854" y="253"/>
                  </a:lnTo>
                  <a:lnTo>
                    <a:pt x="1861" y="255"/>
                  </a:lnTo>
                  <a:lnTo>
                    <a:pt x="1869" y="255"/>
                  </a:lnTo>
                  <a:lnTo>
                    <a:pt x="1870" y="255"/>
                  </a:lnTo>
                  <a:lnTo>
                    <a:pt x="1873" y="255"/>
                  </a:lnTo>
                  <a:lnTo>
                    <a:pt x="1876" y="255"/>
                  </a:lnTo>
                  <a:lnTo>
                    <a:pt x="1879" y="255"/>
                  </a:lnTo>
                  <a:lnTo>
                    <a:pt x="1881" y="253"/>
                  </a:lnTo>
                  <a:lnTo>
                    <a:pt x="1881" y="252"/>
                  </a:lnTo>
                  <a:lnTo>
                    <a:pt x="1881" y="250"/>
                  </a:lnTo>
                  <a:lnTo>
                    <a:pt x="1881" y="248"/>
                  </a:lnTo>
                  <a:lnTo>
                    <a:pt x="1879" y="246"/>
                  </a:lnTo>
                  <a:lnTo>
                    <a:pt x="1879" y="245"/>
                  </a:lnTo>
                  <a:lnTo>
                    <a:pt x="1879" y="240"/>
                  </a:lnTo>
                  <a:lnTo>
                    <a:pt x="1881" y="237"/>
                  </a:lnTo>
                  <a:lnTo>
                    <a:pt x="1881" y="236"/>
                  </a:lnTo>
                  <a:lnTo>
                    <a:pt x="1883" y="234"/>
                  </a:lnTo>
                  <a:lnTo>
                    <a:pt x="1885" y="233"/>
                  </a:lnTo>
                  <a:lnTo>
                    <a:pt x="1888" y="230"/>
                  </a:lnTo>
                  <a:lnTo>
                    <a:pt x="1886" y="227"/>
                  </a:lnTo>
                  <a:lnTo>
                    <a:pt x="1883" y="224"/>
                  </a:lnTo>
                  <a:lnTo>
                    <a:pt x="1883" y="221"/>
                  </a:lnTo>
                  <a:lnTo>
                    <a:pt x="1883" y="218"/>
                  </a:lnTo>
                  <a:lnTo>
                    <a:pt x="1888" y="217"/>
                  </a:lnTo>
                  <a:lnTo>
                    <a:pt x="1892" y="215"/>
                  </a:lnTo>
                  <a:lnTo>
                    <a:pt x="1897" y="215"/>
                  </a:lnTo>
                  <a:lnTo>
                    <a:pt x="1901" y="214"/>
                  </a:lnTo>
                  <a:lnTo>
                    <a:pt x="1906" y="215"/>
                  </a:lnTo>
                  <a:lnTo>
                    <a:pt x="1908" y="218"/>
                  </a:lnTo>
                  <a:lnTo>
                    <a:pt x="1911" y="222"/>
                  </a:lnTo>
                  <a:lnTo>
                    <a:pt x="1914" y="225"/>
                  </a:lnTo>
                  <a:lnTo>
                    <a:pt x="1919" y="228"/>
                  </a:lnTo>
                  <a:lnTo>
                    <a:pt x="1923" y="230"/>
                  </a:lnTo>
                  <a:lnTo>
                    <a:pt x="1928" y="231"/>
                  </a:lnTo>
                  <a:lnTo>
                    <a:pt x="1932" y="231"/>
                  </a:lnTo>
                  <a:lnTo>
                    <a:pt x="1936" y="231"/>
                  </a:lnTo>
                  <a:lnTo>
                    <a:pt x="1938" y="233"/>
                  </a:lnTo>
                  <a:lnTo>
                    <a:pt x="1939" y="234"/>
                  </a:lnTo>
                  <a:lnTo>
                    <a:pt x="1942" y="236"/>
                  </a:lnTo>
                  <a:lnTo>
                    <a:pt x="1945" y="234"/>
                  </a:lnTo>
                  <a:lnTo>
                    <a:pt x="1948" y="234"/>
                  </a:lnTo>
                  <a:lnTo>
                    <a:pt x="1951" y="233"/>
                  </a:lnTo>
                  <a:lnTo>
                    <a:pt x="1953" y="236"/>
                  </a:lnTo>
                  <a:lnTo>
                    <a:pt x="1954" y="239"/>
                  </a:lnTo>
                  <a:lnTo>
                    <a:pt x="1954" y="242"/>
                  </a:lnTo>
                  <a:lnTo>
                    <a:pt x="1956" y="245"/>
                  </a:lnTo>
                  <a:lnTo>
                    <a:pt x="1959" y="246"/>
                  </a:lnTo>
                  <a:lnTo>
                    <a:pt x="1961" y="249"/>
                  </a:lnTo>
                  <a:lnTo>
                    <a:pt x="1964" y="250"/>
                  </a:lnTo>
                  <a:lnTo>
                    <a:pt x="1967" y="252"/>
                  </a:lnTo>
                  <a:lnTo>
                    <a:pt x="1969" y="253"/>
                  </a:lnTo>
                  <a:lnTo>
                    <a:pt x="1969" y="256"/>
                  </a:lnTo>
                  <a:lnTo>
                    <a:pt x="1969" y="259"/>
                  </a:lnTo>
                  <a:lnTo>
                    <a:pt x="1967" y="261"/>
                  </a:lnTo>
                  <a:lnTo>
                    <a:pt x="1967" y="262"/>
                  </a:lnTo>
                  <a:lnTo>
                    <a:pt x="1966" y="264"/>
                  </a:lnTo>
                  <a:lnTo>
                    <a:pt x="1964" y="264"/>
                  </a:lnTo>
                  <a:lnTo>
                    <a:pt x="1963" y="267"/>
                  </a:lnTo>
                  <a:lnTo>
                    <a:pt x="1963" y="270"/>
                  </a:lnTo>
                  <a:lnTo>
                    <a:pt x="1964" y="271"/>
                  </a:lnTo>
                  <a:lnTo>
                    <a:pt x="1967" y="274"/>
                  </a:lnTo>
                  <a:lnTo>
                    <a:pt x="1969" y="277"/>
                  </a:lnTo>
                  <a:lnTo>
                    <a:pt x="1970" y="281"/>
                  </a:lnTo>
                  <a:lnTo>
                    <a:pt x="1970" y="284"/>
                  </a:lnTo>
                  <a:lnTo>
                    <a:pt x="1969" y="286"/>
                  </a:lnTo>
                  <a:lnTo>
                    <a:pt x="1967" y="289"/>
                  </a:lnTo>
                  <a:lnTo>
                    <a:pt x="1964" y="290"/>
                  </a:lnTo>
                  <a:lnTo>
                    <a:pt x="1963" y="293"/>
                  </a:lnTo>
                  <a:lnTo>
                    <a:pt x="1961" y="296"/>
                  </a:lnTo>
                  <a:lnTo>
                    <a:pt x="1961" y="300"/>
                  </a:lnTo>
                  <a:lnTo>
                    <a:pt x="1961" y="311"/>
                  </a:lnTo>
                  <a:lnTo>
                    <a:pt x="1964" y="321"/>
                  </a:lnTo>
                  <a:lnTo>
                    <a:pt x="1970" y="330"/>
                  </a:lnTo>
                  <a:lnTo>
                    <a:pt x="1973" y="334"/>
                  </a:lnTo>
                  <a:lnTo>
                    <a:pt x="1976" y="337"/>
                  </a:lnTo>
                  <a:lnTo>
                    <a:pt x="1979" y="342"/>
                  </a:lnTo>
                  <a:lnTo>
                    <a:pt x="1982" y="346"/>
                  </a:lnTo>
                  <a:lnTo>
                    <a:pt x="1985" y="349"/>
                  </a:lnTo>
                  <a:lnTo>
                    <a:pt x="1988" y="351"/>
                  </a:lnTo>
                  <a:lnTo>
                    <a:pt x="1992" y="349"/>
                  </a:lnTo>
                  <a:lnTo>
                    <a:pt x="1995" y="349"/>
                  </a:lnTo>
                  <a:lnTo>
                    <a:pt x="1998" y="346"/>
                  </a:lnTo>
                  <a:lnTo>
                    <a:pt x="2000" y="343"/>
                  </a:lnTo>
                  <a:lnTo>
                    <a:pt x="2000" y="340"/>
                  </a:lnTo>
                  <a:lnTo>
                    <a:pt x="2001" y="337"/>
                  </a:lnTo>
                  <a:lnTo>
                    <a:pt x="2001" y="334"/>
                  </a:lnTo>
                  <a:lnTo>
                    <a:pt x="2001" y="330"/>
                  </a:lnTo>
                  <a:lnTo>
                    <a:pt x="2003" y="320"/>
                  </a:lnTo>
                  <a:lnTo>
                    <a:pt x="2006" y="309"/>
                  </a:lnTo>
                  <a:lnTo>
                    <a:pt x="2009" y="299"/>
                  </a:lnTo>
                  <a:lnTo>
                    <a:pt x="2010" y="298"/>
                  </a:lnTo>
                  <a:lnTo>
                    <a:pt x="2011" y="298"/>
                  </a:lnTo>
                  <a:lnTo>
                    <a:pt x="2013" y="299"/>
                  </a:lnTo>
                  <a:lnTo>
                    <a:pt x="2013" y="300"/>
                  </a:lnTo>
                  <a:lnTo>
                    <a:pt x="2013" y="302"/>
                  </a:lnTo>
                  <a:lnTo>
                    <a:pt x="2013" y="303"/>
                  </a:lnTo>
                  <a:lnTo>
                    <a:pt x="2014" y="305"/>
                  </a:lnTo>
                  <a:lnTo>
                    <a:pt x="2016" y="305"/>
                  </a:lnTo>
                  <a:lnTo>
                    <a:pt x="2017" y="306"/>
                  </a:lnTo>
                  <a:lnTo>
                    <a:pt x="2019" y="308"/>
                  </a:lnTo>
                  <a:lnTo>
                    <a:pt x="2020" y="311"/>
                  </a:lnTo>
                  <a:lnTo>
                    <a:pt x="2023" y="312"/>
                  </a:lnTo>
                  <a:lnTo>
                    <a:pt x="2026" y="314"/>
                  </a:lnTo>
                  <a:lnTo>
                    <a:pt x="2029" y="317"/>
                  </a:lnTo>
                  <a:lnTo>
                    <a:pt x="2032" y="320"/>
                  </a:lnTo>
                  <a:lnTo>
                    <a:pt x="2035" y="321"/>
                  </a:lnTo>
                  <a:lnTo>
                    <a:pt x="2038" y="321"/>
                  </a:lnTo>
                  <a:lnTo>
                    <a:pt x="2039" y="317"/>
                  </a:lnTo>
                  <a:lnTo>
                    <a:pt x="2041" y="314"/>
                  </a:lnTo>
                  <a:lnTo>
                    <a:pt x="2044" y="312"/>
                  </a:lnTo>
                  <a:lnTo>
                    <a:pt x="2048" y="311"/>
                  </a:lnTo>
                  <a:lnTo>
                    <a:pt x="2051" y="312"/>
                  </a:lnTo>
                  <a:lnTo>
                    <a:pt x="2056" y="314"/>
                  </a:lnTo>
                  <a:lnTo>
                    <a:pt x="2059" y="315"/>
                  </a:lnTo>
                  <a:lnTo>
                    <a:pt x="2060" y="320"/>
                  </a:lnTo>
                  <a:lnTo>
                    <a:pt x="2064" y="318"/>
                  </a:lnTo>
                  <a:lnTo>
                    <a:pt x="2070" y="318"/>
                  </a:lnTo>
                  <a:lnTo>
                    <a:pt x="2075" y="320"/>
                  </a:lnTo>
                  <a:lnTo>
                    <a:pt x="2078" y="323"/>
                  </a:lnTo>
                  <a:lnTo>
                    <a:pt x="2081" y="327"/>
                  </a:lnTo>
                  <a:lnTo>
                    <a:pt x="2082" y="331"/>
                  </a:lnTo>
                  <a:lnTo>
                    <a:pt x="2087" y="333"/>
                  </a:lnTo>
                  <a:lnTo>
                    <a:pt x="2091" y="331"/>
                  </a:lnTo>
                  <a:lnTo>
                    <a:pt x="2091" y="328"/>
                  </a:lnTo>
                  <a:lnTo>
                    <a:pt x="2091" y="326"/>
                  </a:lnTo>
                  <a:lnTo>
                    <a:pt x="2092" y="323"/>
                  </a:lnTo>
                  <a:lnTo>
                    <a:pt x="2095" y="321"/>
                  </a:lnTo>
                  <a:lnTo>
                    <a:pt x="2098" y="320"/>
                  </a:lnTo>
                  <a:lnTo>
                    <a:pt x="2101" y="320"/>
                  </a:lnTo>
                  <a:lnTo>
                    <a:pt x="2104" y="320"/>
                  </a:lnTo>
                  <a:lnTo>
                    <a:pt x="2109" y="320"/>
                  </a:lnTo>
                  <a:lnTo>
                    <a:pt x="2109" y="315"/>
                  </a:lnTo>
                  <a:lnTo>
                    <a:pt x="2107" y="312"/>
                  </a:lnTo>
                  <a:lnTo>
                    <a:pt x="2104" y="309"/>
                  </a:lnTo>
                  <a:lnTo>
                    <a:pt x="2103" y="305"/>
                  </a:lnTo>
                  <a:lnTo>
                    <a:pt x="2103" y="302"/>
                  </a:lnTo>
                  <a:lnTo>
                    <a:pt x="2103" y="299"/>
                  </a:lnTo>
                  <a:lnTo>
                    <a:pt x="2104" y="296"/>
                  </a:lnTo>
                  <a:lnTo>
                    <a:pt x="2107" y="295"/>
                  </a:lnTo>
                  <a:lnTo>
                    <a:pt x="2109" y="293"/>
                  </a:lnTo>
                  <a:lnTo>
                    <a:pt x="2112" y="292"/>
                  </a:lnTo>
                  <a:lnTo>
                    <a:pt x="2113" y="289"/>
                  </a:lnTo>
                  <a:lnTo>
                    <a:pt x="2115" y="286"/>
                  </a:lnTo>
                  <a:lnTo>
                    <a:pt x="2115" y="283"/>
                  </a:lnTo>
                  <a:lnTo>
                    <a:pt x="2115" y="280"/>
                  </a:lnTo>
                  <a:lnTo>
                    <a:pt x="2115" y="277"/>
                  </a:lnTo>
                  <a:lnTo>
                    <a:pt x="2117" y="275"/>
                  </a:lnTo>
                  <a:lnTo>
                    <a:pt x="2119" y="274"/>
                  </a:lnTo>
                  <a:lnTo>
                    <a:pt x="2120" y="273"/>
                  </a:lnTo>
                  <a:lnTo>
                    <a:pt x="2123" y="273"/>
                  </a:lnTo>
                  <a:lnTo>
                    <a:pt x="2125" y="271"/>
                  </a:lnTo>
                  <a:lnTo>
                    <a:pt x="2126" y="270"/>
                  </a:lnTo>
                  <a:lnTo>
                    <a:pt x="2126" y="268"/>
                  </a:lnTo>
                  <a:lnTo>
                    <a:pt x="2125" y="265"/>
                  </a:lnTo>
                  <a:lnTo>
                    <a:pt x="2123" y="264"/>
                  </a:lnTo>
                  <a:lnTo>
                    <a:pt x="2122" y="261"/>
                  </a:lnTo>
                  <a:lnTo>
                    <a:pt x="2125" y="259"/>
                  </a:lnTo>
                  <a:lnTo>
                    <a:pt x="2126" y="259"/>
                  </a:lnTo>
                  <a:lnTo>
                    <a:pt x="2129" y="261"/>
                  </a:lnTo>
                  <a:lnTo>
                    <a:pt x="2131" y="262"/>
                  </a:lnTo>
                  <a:lnTo>
                    <a:pt x="2132" y="261"/>
                  </a:lnTo>
                  <a:lnTo>
                    <a:pt x="2135" y="262"/>
                  </a:lnTo>
                  <a:lnTo>
                    <a:pt x="2138" y="262"/>
                  </a:lnTo>
                  <a:lnTo>
                    <a:pt x="2141" y="264"/>
                  </a:lnTo>
                  <a:lnTo>
                    <a:pt x="2144" y="265"/>
                  </a:lnTo>
                  <a:lnTo>
                    <a:pt x="2148" y="268"/>
                  </a:lnTo>
                  <a:lnTo>
                    <a:pt x="2153" y="268"/>
                  </a:lnTo>
                  <a:lnTo>
                    <a:pt x="2157" y="270"/>
                  </a:lnTo>
                  <a:lnTo>
                    <a:pt x="2162" y="270"/>
                  </a:lnTo>
                  <a:lnTo>
                    <a:pt x="2175" y="273"/>
                  </a:lnTo>
                  <a:lnTo>
                    <a:pt x="2188" y="277"/>
                  </a:lnTo>
                  <a:lnTo>
                    <a:pt x="2201" y="278"/>
                  </a:lnTo>
                  <a:lnTo>
                    <a:pt x="2204" y="278"/>
                  </a:lnTo>
                  <a:lnTo>
                    <a:pt x="2206" y="278"/>
                  </a:lnTo>
                  <a:lnTo>
                    <a:pt x="2207" y="278"/>
                  </a:lnTo>
                  <a:lnTo>
                    <a:pt x="2210" y="278"/>
                  </a:lnTo>
                  <a:lnTo>
                    <a:pt x="2212" y="280"/>
                  </a:lnTo>
                  <a:lnTo>
                    <a:pt x="2215" y="281"/>
                  </a:lnTo>
                  <a:lnTo>
                    <a:pt x="2218" y="283"/>
                  </a:lnTo>
                  <a:lnTo>
                    <a:pt x="2222" y="283"/>
                  </a:lnTo>
                  <a:lnTo>
                    <a:pt x="2226" y="284"/>
                  </a:lnTo>
                  <a:lnTo>
                    <a:pt x="2231" y="286"/>
                  </a:lnTo>
                  <a:lnTo>
                    <a:pt x="2235" y="286"/>
                  </a:lnTo>
                  <a:lnTo>
                    <a:pt x="2240" y="289"/>
                  </a:lnTo>
                  <a:lnTo>
                    <a:pt x="2243" y="292"/>
                  </a:lnTo>
                  <a:lnTo>
                    <a:pt x="2244" y="293"/>
                  </a:lnTo>
                  <a:lnTo>
                    <a:pt x="2245" y="298"/>
                  </a:lnTo>
                  <a:lnTo>
                    <a:pt x="2245" y="300"/>
                  </a:lnTo>
                  <a:lnTo>
                    <a:pt x="2244" y="303"/>
                  </a:lnTo>
                  <a:lnTo>
                    <a:pt x="2243" y="305"/>
                  </a:lnTo>
                  <a:lnTo>
                    <a:pt x="2241" y="305"/>
                  </a:lnTo>
                  <a:lnTo>
                    <a:pt x="2240" y="306"/>
                  </a:lnTo>
                  <a:lnTo>
                    <a:pt x="2237" y="306"/>
                  </a:lnTo>
                  <a:lnTo>
                    <a:pt x="2235" y="306"/>
                  </a:lnTo>
                  <a:lnTo>
                    <a:pt x="2234" y="308"/>
                  </a:lnTo>
                  <a:lnTo>
                    <a:pt x="2234" y="309"/>
                  </a:lnTo>
                  <a:lnTo>
                    <a:pt x="2234" y="312"/>
                  </a:lnTo>
                  <a:lnTo>
                    <a:pt x="2237" y="314"/>
                  </a:lnTo>
                  <a:lnTo>
                    <a:pt x="2238" y="314"/>
                  </a:lnTo>
                  <a:lnTo>
                    <a:pt x="2240" y="312"/>
                  </a:lnTo>
                  <a:lnTo>
                    <a:pt x="2243" y="312"/>
                  </a:lnTo>
                  <a:lnTo>
                    <a:pt x="2245" y="314"/>
                  </a:lnTo>
                  <a:lnTo>
                    <a:pt x="2247" y="315"/>
                  </a:lnTo>
                  <a:lnTo>
                    <a:pt x="2248" y="317"/>
                  </a:lnTo>
                  <a:lnTo>
                    <a:pt x="2251" y="318"/>
                  </a:lnTo>
                  <a:lnTo>
                    <a:pt x="2254" y="321"/>
                  </a:lnTo>
                  <a:lnTo>
                    <a:pt x="2259" y="321"/>
                  </a:lnTo>
                  <a:lnTo>
                    <a:pt x="2262" y="321"/>
                  </a:lnTo>
                  <a:lnTo>
                    <a:pt x="2265" y="321"/>
                  </a:lnTo>
                  <a:lnTo>
                    <a:pt x="2269" y="321"/>
                  </a:lnTo>
                  <a:lnTo>
                    <a:pt x="2272" y="324"/>
                  </a:lnTo>
                  <a:lnTo>
                    <a:pt x="2272" y="326"/>
                  </a:lnTo>
                  <a:lnTo>
                    <a:pt x="2273" y="327"/>
                  </a:lnTo>
                  <a:lnTo>
                    <a:pt x="2275" y="330"/>
                  </a:lnTo>
                  <a:lnTo>
                    <a:pt x="2276" y="333"/>
                  </a:lnTo>
                  <a:lnTo>
                    <a:pt x="2276" y="334"/>
                  </a:lnTo>
                  <a:lnTo>
                    <a:pt x="2275" y="337"/>
                  </a:lnTo>
                  <a:lnTo>
                    <a:pt x="2273" y="339"/>
                  </a:lnTo>
                  <a:lnTo>
                    <a:pt x="2276" y="345"/>
                  </a:lnTo>
                  <a:lnTo>
                    <a:pt x="2284" y="345"/>
                  </a:lnTo>
                  <a:lnTo>
                    <a:pt x="2291" y="343"/>
                  </a:lnTo>
                  <a:lnTo>
                    <a:pt x="2298" y="340"/>
                  </a:lnTo>
                  <a:lnTo>
                    <a:pt x="2304" y="339"/>
                  </a:lnTo>
                  <a:lnTo>
                    <a:pt x="2326" y="339"/>
                  </a:lnTo>
                  <a:lnTo>
                    <a:pt x="2347" y="342"/>
                  </a:lnTo>
                  <a:lnTo>
                    <a:pt x="2350" y="343"/>
                  </a:lnTo>
                  <a:lnTo>
                    <a:pt x="2353" y="345"/>
                  </a:lnTo>
                  <a:lnTo>
                    <a:pt x="2356" y="348"/>
                  </a:lnTo>
                  <a:lnTo>
                    <a:pt x="2359" y="348"/>
                  </a:lnTo>
                  <a:lnTo>
                    <a:pt x="2360" y="348"/>
                  </a:lnTo>
                  <a:lnTo>
                    <a:pt x="2363" y="348"/>
                  </a:lnTo>
                  <a:lnTo>
                    <a:pt x="2365" y="346"/>
                  </a:lnTo>
                  <a:lnTo>
                    <a:pt x="2368" y="346"/>
                  </a:lnTo>
                  <a:lnTo>
                    <a:pt x="2368" y="348"/>
                  </a:lnTo>
                  <a:lnTo>
                    <a:pt x="2369" y="349"/>
                  </a:lnTo>
                  <a:lnTo>
                    <a:pt x="2372" y="351"/>
                  </a:lnTo>
                  <a:lnTo>
                    <a:pt x="2373" y="352"/>
                  </a:lnTo>
                  <a:lnTo>
                    <a:pt x="2375" y="353"/>
                  </a:lnTo>
                  <a:lnTo>
                    <a:pt x="2376" y="355"/>
                  </a:lnTo>
                  <a:lnTo>
                    <a:pt x="2378" y="358"/>
                  </a:lnTo>
                  <a:lnTo>
                    <a:pt x="2381" y="361"/>
                  </a:lnTo>
                  <a:lnTo>
                    <a:pt x="2382" y="364"/>
                  </a:lnTo>
                  <a:lnTo>
                    <a:pt x="2381" y="370"/>
                  </a:lnTo>
                  <a:lnTo>
                    <a:pt x="2379" y="374"/>
                  </a:lnTo>
                  <a:lnTo>
                    <a:pt x="2378" y="379"/>
                  </a:lnTo>
                  <a:lnTo>
                    <a:pt x="2376" y="384"/>
                  </a:lnTo>
                  <a:lnTo>
                    <a:pt x="2376" y="387"/>
                  </a:lnTo>
                  <a:lnTo>
                    <a:pt x="2378" y="389"/>
                  </a:lnTo>
                  <a:lnTo>
                    <a:pt x="2381" y="390"/>
                  </a:lnTo>
                  <a:lnTo>
                    <a:pt x="2382" y="392"/>
                  </a:lnTo>
                  <a:lnTo>
                    <a:pt x="2385" y="392"/>
                  </a:lnTo>
                  <a:lnTo>
                    <a:pt x="2390" y="392"/>
                  </a:lnTo>
                  <a:lnTo>
                    <a:pt x="2393" y="393"/>
                  </a:lnTo>
                  <a:lnTo>
                    <a:pt x="2393" y="396"/>
                  </a:lnTo>
                  <a:lnTo>
                    <a:pt x="2394" y="399"/>
                  </a:lnTo>
                  <a:lnTo>
                    <a:pt x="2397" y="401"/>
                  </a:lnTo>
                  <a:lnTo>
                    <a:pt x="2400" y="402"/>
                  </a:lnTo>
                  <a:lnTo>
                    <a:pt x="2401" y="402"/>
                  </a:lnTo>
                  <a:lnTo>
                    <a:pt x="2403" y="401"/>
                  </a:lnTo>
                  <a:lnTo>
                    <a:pt x="2403" y="399"/>
                  </a:lnTo>
                  <a:lnTo>
                    <a:pt x="2404" y="398"/>
                  </a:lnTo>
                  <a:lnTo>
                    <a:pt x="2404" y="396"/>
                  </a:lnTo>
                  <a:lnTo>
                    <a:pt x="2412" y="393"/>
                  </a:lnTo>
                  <a:lnTo>
                    <a:pt x="2419" y="390"/>
                  </a:lnTo>
                  <a:lnTo>
                    <a:pt x="2428" y="392"/>
                  </a:lnTo>
                  <a:lnTo>
                    <a:pt x="2434" y="396"/>
                  </a:lnTo>
                  <a:lnTo>
                    <a:pt x="2443" y="392"/>
                  </a:lnTo>
                  <a:lnTo>
                    <a:pt x="2453" y="392"/>
                  </a:lnTo>
                  <a:lnTo>
                    <a:pt x="2462" y="396"/>
                  </a:lnTo>
                  <a:lnTo>
                    <a:pt x="2463" y="398"/>
                  </a:lnTo>
                  <a:lnTo>
                    <a:pt x="2465" y="399"/>
                  </a:lnTo>
                  <a:lnTo>
                    <a:pt x="2466" y="401"/>
                  </a:lnTo>
                  <a:lnTo>
                    <a:pt x="2469" y="402"/>
                  </a:lnTo>
                  <a:lnTo>
                    <a:pt x="2471" y="402"/>
                  </a:lnTo>
                  <a:lnTo>
                    <a:pt x="2472" y="401"/>
                  </a:lnTo>
                  <a:lnTo>
                    <a:pt x="2474" y="401"/>
                  </a:lnTo>
                  <a:lnTo>
                    <a:pt x="2476" y="401"/>
                  </a:lnTo>
                  <a:lnTo>
                    <a:pt x="2476" y="398"/>
                  </a:lnTo>
                  <a:lnTo>
                    <a:pt x="2478" y="395"/>
                  </a:lnTo>
                  <a:lnTo>
                    <a:pt x="2481" y="393"/>
                  </a:lnTo>
                  <a:lnTo>
                    <a:pt x="2484" y="392"/>
                  </a:lnTo>
                  <a:lnTo>
                    <a:pt x="2487" y="392"/>
                  </a:lnTo>
                  <a:lnTo>
                    <a:pt x="2490" y="392"/>
                  </a:lnTo>
                  <a:lnTo>
                    <a:pt x="2493" y="405"/>
                  </a:lnTo>
                  <a:lnTo>
                    <a:pt x="2500" y="417"/>
                  </a:lnTo>
                  <a:lnTo>
                    <a:pt x="2512" y="423"/>
                  </a:lnTo>
                  <a:lnTo>
                    <a:pt x="2515" y="424"/>
                  </a:lnTo>
                  <a:lnTo>
                    <a:pt x="2518" y="424"/>
                  </a:lnTo>
                  <a:lnTo>
                    <a:pt x="2522" y="423"/>
                  </a:lnTo>
                  <a:lnTo>
                    <a:pt x="2524" y="421"/>
                  </a:lnTo>
                  <a:lnTo>
                    <a:pt x="2527" y="420"/>
                  </a:lnTo>
                  <a:lnTo>
                    <a:pt x="2527" y="417"/>
                  </a:lnTo>
                  <a:lnTo>
                    <a:pt x="2525" y="415"/>
                  </a:lnTo>
                  <a:lnTo>
                    <a:pt x="2524" y="412"/>
                  </a:lnTo>
                  <a:lnTo>
                    <a:pt x="2522" y="409"/>
                  </a:lnTo>
                  <a:lnTo>
                    <a:pt x="2521" y="408"/>
                  </a:lnTo>
                  <a:lnTo>
                    <a:pt x="2525" y="408"/>
                  </a:lnTo>
                  <a:lnTo>
                    <a:pt x="2528" y="406"/>
                  </a:lnTo>
                  <a:lnTo>
                    <a:pt x="2529" y="405"/>
                  </a:lnTo>
                  <a:lnTo>
                    <a:pt x="2529" y="404"/>
                  </a:lnTo>
                  <a:lnTo>
                    <a:pt x="2528" y="401"/>
                  </a:lnTo>
                  <a:lnTo>
                    <a:pt x="2528" y="398"/>
                  </a:lnTo>
                  <a:lnTo>
                    <a:pt x="2527" y="395"/>
                  </a:lnTo>
                  <a:lnTo>
                    <a:pt x="2525" y="392"/>
                  </a:lnTo>
                  <a:lnTo>
                    <a:pt x="2524" y="389"/>
                  </a:lnTo>
                  <a:lnTo>
                    <a:pt x="2524" y="386"/>
                  </a:lnTo>
                  <a:lnTo>
                    <a:pt x="2524" y="384"/>
                  </a:lnTo>
                  <a:lnTo>
                    <a:pt x="2525" y="381"/>
                  </a:lnTo>
                  <a:lnTo>
                    <a:pt x="2528" y="380"/>
                  </a:lnTo>
                  <a:lnTo>
                    <a:pt x="2529" y="377"/>
                  </a:lnTo>
                  <a:lnTo>
                    <a:pt x="2532" y="376"/>
                  </a:lnTo>
                  <a:lnTo>
                    <a:pt x="2535" y="376"/>
                  </a:lnTo>
                  <a:lnTo>
                    <a:pt x="2538" y="376"/>
                  </a:lnTo>
                  <a:lnTo>
                    <a:pt x="2543" y="377"/>
                  </a:lnTo>
                  <a:lnTo>
                    <a:pt x="2546" y="380"/>
                  </a:lnTo>
                  <a:lnTo>
                    <a:pt x="2550" y="381"/>
                  </a:lnTo>
                  <a:lnTo>
                    <a:pt x="2565" y="386"/>
                  </a:lnTo>
                  <a:lnTo>
                    <a:pt x="2581" y="387"/>
                  </a:lnTo>
                  <a:lnTo>
                    <a:pt x="2588" y="389"/>
                  </a:lnTo>
                  <a:lnTo>
                    <a:pt x="2593" y="390"/>
                  </a:lnTo>
                  <a:lnTo>
                    <a:pt x="2599" y="393"/>
                  </a:lnTo>
                  <a:lnTo>
                    <a:pt x="2605" y="395"/>
                  </a:lnTo>
                  <a:lnTo>
                    <a:pt x="2607" y="395"/>
                  </a:lnTo>
                  <a:lnTo>
                    <a:pt x="2609" y="395"/>
                  </a:lnTo>
                  <a:lnTo>
                    <a:pt x="2610" y="396"/>
                  </a:lnTo>
                  <a:lnTo>
                    <a:pt x="2612" y="396"/>
                  </a:lnTo>
                  <a:lnTo>
                    <a:pt x="2613" y="398"/>
                  </a:lnTo>
                  <a:lnTo>
                    <a:pt x="2615" y="399"/>
                  </a:lnTo>
                  <a:lnTo>
                    <a:pt x="2615" y="401"/>
                  </a:lnTo>
                  <a:lnTo>
                    <a:pt x="2618" y="402"/>
                  </a:lnTo>
                  <a:lnTo>
                    <a:pt x="2619" y="402"/>
                  </a:lnTo>
                  <a:lnTo>
                    <a:pt x="2622" y="402"/>
                  </a:lnTo>
                  <a:lnTo>
                    <a:pt x="2625" y="402"/>
                  </a:lnTo>
                  <a:lnTo>
                    <a:pt x="2625" y="404"/>
                  </a:lnTo>
                  <a:lnTo>
                    <a:pt x="2627" y="405"/>
                  </a:lnTo>
                  <a:lnTo>
                    <a:pt x="2627" y="406"/>
                  </a:lnTo>
                  <a:lnTo>
                    <a:pt x="2628" y="406"/>
                  </a:lnTo>
                  <a:lnTo>
                    <a:pt x="2634" y="409"/>
                  </a:lnTo>
                  <a:lnTo>
                    <a:pt x="2638" y="412"/>
                  </a:lnTo>
                  <a:lnTo>
                    <a:pt x="2644" y="414"/>
                  </a:lnTo>
                  <a:lnTo>
                    <a:pt x="2649" y="418"/>
                  </a:lnTo>
                  <a:lnTo>
                    <a:pt x="2652" y="421"/>
                  </a:lnTo>
                  <a:lnTo>
                    <a:pt x="2655" y="424"/>
                  </a:lnTo>
                  <a:lnTo>
                    <a:pt x="2657" y="427"/>
                  </a:lnTo>
                  <a:lnTo>
                    <a:pt x="2659" y="429"/>
                  </a:lnTo>
                  <a:lnTo>
                    <a:pt x="2660" y="430"/>
                  </a:lnTo>
                  <a:lnTo>
                    <a:pt x="2662" y="430"/>
                  </a:lnTo>
                  <a:lnTo>
                    <a:pt x="2663" y="430"/>
                  </a:lnTo>
                  <a:lnTo>
                    <a:pt x="2665" y="429"/>
                  </a:lnTo>
                  <a:lnTo>
                    <a:pt x="2665" y="429"/>
                  </a:lnTo>
                  <a:lnTo>
                    <a:pt x="2669" y="430"/>
                  </a:lnTo>
                  <a:lnTo>
                    <a:pt x="2671" y="433"/>
                  </a:lnTo>
                  <a:lnTo>
                    <a:pt x="2672" y="436"/>
                  </a:lnTo>
                  <a:lnTo>
                    <a:pt x="2674" y="439"/>
                  </a:lnTo>
                  <a:lnTo>
                    <a:pt x="2675" y="440"/>
                  </a:lnTo>
                  <a:lnTo>
                    <a:pt x="2678" y="442"/>
                  </a:lnTo>
                  <a:lnTo>
                    <a:pt x="2681" y="443"/>
                  </a:lnTo>
                  <a:lnTo>
                    <a:pt x="2684" y="443"/>
                  </a:lnTo>
                  <a:lnTo>
                    <a:pt x="2687" y="445"/>
                  </a:lnTo>
                  <a:lnTo>
                    <a:pt x="2688" y="448"/>
                  </a:lnTo>
                  <a:lnTo>
                    <a:pt x="2690" y="451"/>
                  </a:lnTo>
                  <a:lnTo>
                    <a:pt x="2691" y="454"/>
                  </a:lnTo>
                  <a:lnTo>
                    <a:pt x="2693" y="457"/>
                  </a:lnTo>
                  <a:lnTo>
                    <a:pt x="2696" y="457"/>
                  </a:lnTo>
                  <a:lnTo>
                    <a:pt x="2697" y="458"/>
                  </a:lnTo>
                  <a:lnTo>
                    <a:pt x="2700" y="461"/>
                  </a:lnTo>
                  <a:lnTo>
                    <a:pt x="2702" y="464"/>
                  </a:lnTo>
                  <a:lnTo>
                    <a:pt x="2705" y="467"/>
                  </a:lnTo>
                  <a:lnTo>
                    <a:pt x="2706" y="470"/>
                  </a:lnTo>
                  <a:lnTo>
                    <a:pt x="2709" y="471"/>
                  </a:lnTo>
                  <a:lnTo>
                    <a:pt x="2708" y="468"/>
                  </a:lnTo>
                  <a:lnTo>
                    <a:pt x="2706" y="464"/>
                  </a:lnTo>
                  <a:lnTo>
                    <a:pt x="2710" y="467"/>
                  </a:lnTo>
                  <a:lnTo>
                    <a:pt x="2713" y="470"/>
                  </a:lnTo>
                  <a:lnTo>
                    <a:pt x="2718" y="473"/>
                  </a:lnTo>
                  <a:lnTo>
                    <a:pt x="2719" y="477"/>
                  </a:lnTo>
                  <a:lnTo>
                    <a:pt x="2721" y="482"/>
                  </a:lnTo>
                  <a:lnTo>
                    <a:pt x="2722" y="484"/>
                  </a:lnTo>
                  <a:lnTo>
                    <a:pt x="2722" y="489"/>
                  </a:lnTo>
                  <a:lnTo>
                    <a:pt x="2724" y="493"/>
                  </a:lnTo>
                  <a:lnTo>
                    <a:pt x="2725" y="496"/>
                  </a:lnTo>
                  <a:lnTo>
                    <a:pt x="2728" y="499"/>
                  </a:lnTo>
                  <a:lnTo>
                    <a:pt x="2730" y="502"/>
                  </a:lnTo>
                  <a:lnTo>
                    <a:pt x="2731" y="504"/>
                  </a:lnTo>
                  <a:lnTo>
                    <a:pt x="2731" y="507"/>
                  </a:lnTo>
                  <a:lnTo>
                    <a:pt x="2731" y="508"/>
                  </a:lnTo>
                  <a:lnTo>
                    <a:pt x="2733" y="510"/>
                  </a:lnTo>
                  <a:lnTo>
                    <a:pt x="2734" y="512"/>
                  </a:lnTo>
                  <a:lnTo>
                    <a:pt x="2735" y="512"/>
                  </a:lnTo>
                  <a:lnTo>
                    <a:pt x="2738" y="512"/>
                  </a:lnTo>
                  <a:lnTo>
                    <a:pt x="2738" y="508"/>
                  </a:lnTo>
                  <a:lnTo>
                    <a:pt x="2737" y="504"/>
                  </a:lnTo>
                  <a:lnTo>
                    <a:pt x="2734" y="499"/>
                  </a:lnTo>
                  <a:lnTo>
                    <a:pt x="2734" y="495"/>
                  </a:lnTo>
                  <a:lnTo>
                    <a:pt x="2734" y="489"/>
                  </a:lnTo>
                  <a:lnTo>
                    <a:pt x="2737" y="490"/>
                  </a:lnTo>
                  <a:lnTo>
                    <a:pt x="2740" y="489"/>
                  </a:lnTo>
                  <a:lnTo>
                    <a:pt x="2741" y="487"/>
                  </a:lnTo>
                  <a:lnTo>
                    <a:pt x="2743" y="490"/>
                  </a:lnTo>
                  <a:lnTo>
                    <a:pt x="2746" y="492"/>
                  </a:lnTo>
                  <a:lnTo>
                    <a:pt x="2749" y="492"/>
                  </a:lnTo>
                  <a:lnTo>
                    <a:pt x="2752" y="492"/>
                  </a:lnTo>
                  <a:lnTo>
                    <a:pt x="2755" y="492"/>
                  </a:lnTo>
                  <a:lnTo>
                    <a:pt x="2755" y="495"/>
                  </a:lnTo>
                  <a:lnTo>
                    <a:pt x="2756" y="496"/>
                  </a:lnTo>
                  <a:lnTo>
                    <a:pt x="2759" y="498"/>
                  </a:lnTo>
                  <a:lnTo>
                    <a:pt x="2760" y="499"/>
                  </a:lnTo>
                  <a:lnTo>
                    <a:pt x="2763" y="499"/>
                  </a:lnTo>
                  <a:lnTo>
                    <a:pt x="2765" y="501"/>
                  </a:lnTo>
                  <a:lnTo>
                    <a:pt x="2768" y="502"/>
                  </a:lnTo>
                  <a:lnTo>
                    <a:pt x="2769" y="505"/>
                  </a:lnTo>
                  <a:lnTo>
                    <a:pt x="2771" y="508"/>
                  </a:lnTo>
                  <a:lnTo>
                    <a:pt x="2772" y="511"/>
                  </a:lnTo>
                  <a:lnTo>
                    <a:pt x="2774" y="512"/>
                  </a:lnTo>
                  <a:lnTo>
                    <a:pt x="2777" y="512"/>
                  </a:lnTo>
                  <a:lnTo>
                    <a:pt x="2780" y="514"/>
                  </a:lnTo>
                  <a:lnTo>
                    <a:pt x="2781" y="514"/>
                  </a:lnTo>
                  <a:lnTo>
                    <a:pt x="2784" y="517"/>
                  </a:lnTo>
                  <a:lnTo>
                    <a:pt x="2786" y="518"/>
                  </a:lnTo>
                  <a:lnTo>
                    <a:pt x="2786" y="520"/>
                  </a:lnTo>
                  <a:lnTo>
                    <a:pt x="2786" y="523"/>
                  </a:lnTo>
                  <a:lnTo>
                    <a:pt x="2784" y="524"/>
                  </a:lnTo>
                  <a:lnTo>
                    <a:pt x="2781" y="526"/>
                  </a:lnTo>
                  <a:lnTo>
                    <a:pt x="2780" y="529"/>
                  </a:lnTo>
                  <a:lnTo>
                    <a:pt x="2780" y="530"/>
                  </a:lnTo>
                  <a:lnTo>
                    <a:pt x="2780" y="533"/>
                  </a:lnTo>
                  <a:lnTo>
                    <a:pt x="2780" y="535"/>
                  </a:lnTo>
                  <a:lnTo>
                    <a:pt x="2778" y="536"/>
                  </a:lnTo>
                  <a:lnTo>
                    <a:pt x="2778" y="537"/>
                  </a:lnTo>
                  <a:lnTo>
                    <a:pt x="2775" y="537"/>
                  </a:lnTo>
                  <a:lnTo>
                    <a:pt x="2774" y="537"/>
                  </a:lnTo>
                  <a:lnTo>
                    <a:pt x="2772" y="535"/>
                  </a:lnTo>
                  <a:lnTo>
                    <a:pt x="2771" y="533"/>
                  </a:lnTo>
                  <a:lnTo>
                    <a:pt x="2769" y="532"/>
                  </a:lnTo>
                  <a:lnTo>
                    <a:pt x="2771" y="533"/>
                  </a:lnTo>
                  <a:lnTo>
                    <a:pt x="2771" y="536"/>
                  </a:lnTo>
                  <a:lnTo>
                    <a:pt x="2771" y="537"/>
                  </a:lnTo>
                  <a:lnTo>
                    <a:pt x="2769" y="539"/>
                  </a:lnTo>
                  <a:lnTo>
                    <a:pt x="2766" y="540"/>
                  </a:lnTo>
                  <a:lnTo>
                    <a:pt x="2766" y="542"/>
                  </a:lnTo>
                  <a:lnTo>
                    <a:pt x="2766" y="543"/>
                  </a:lnTo>
                  <a:lnTo>
                    <a:pt x="2763" y="543"/>
                  </a:lnTo>
                  <a:lnTo>
                    <a:pt x="2760" y="542"/>
                  </a:lnTo>
                  <a:lnTo>
                    <a:pt x="2759" y="543"/>
                  </a:lnTo>
                  <a:lnTo>
                    <a:pt x="2758" y="543"/>
                  </a:lnTo>
                  <a:lnTo>
                    <a:pt x="2756" y="545"/>
                  </a:lnTo>
                  <a:lnTo>
                    <a:pt x="2756" y="546"/>
                  </a:lnTo>
                  <a:lnTo>
                    <a:pt x="2756" y="546"/>
                  </a:lnTo>
                  <a:lnTo>
                    <a:pt x="2758" y="548"/>
                  </a:lnTo>
                  <a:lnTo>
                    <a:pt x="2758" y="549"/>
                  </a:lnTo>
                  <a:lnTo>
                    <a:pt x="2758" y="552"/>
                  </a:lnTo>
                  <a:lnTo>
                    <a:pt x="2758" y="554"/>
                  </a:lnTo>
                  <a:lnTo>
                    <a:pt x="2756" y="555"/>
                  </a:lnTo>
                  <a:lnTo>
                    <a:pt x="2755" y="555"/>
                  </a:lnTo>
                  <a:lnTo>
                    <a:pt x="2753" y="557"/>
                  </a:lnTo>
                  <a:lnTo>
                    <a:pt x="2752" y="557"/>
                  </a:lnTo>
                  <a:lnTo>
                    <a:pt x="2750" y="558"/>
                  </a:lnTo>
                  <a:lnTo>
                    <a:pt x="2753" y="560"/>
                  </a:lnTo>
                  <a:lnTo>
                    <a:pt x="2755" y="563"/>
                  </a:lnTo>
                  <a:lnTo>
                    <a:pt x="2755" y="564"/>
                  </a:lnTo>
                  <a:lnTo>
                    <a:pt x="2753" y="565"/>
                  </a:lnTo>
                  <a:lnTo>
                    <a:pt x="2752" y="567"/>
                  </a:lnTo>
                  <a:lnTo>
                    <a:pt x="2750" y="568"/>
                  </a:lnTo>
                  <a:lnTo>
                    <a:pt x="2749" y="570"/>
                  </a:lnTo>
                  <a:lnTo>
                    <a:pt x="2747" y="573"/>
                  </a:lnTo>
                  <a:lnTo>
                    <a:pt x="2752" y="574"/>
                  </a:lnTo>
                  <a:lnTo>
                    <a:pt x="2752" y="576"/>
                  </a:lnTo>
                  <a:lnTo>
                    <a:pt x="2752" y="579"/>
                  </a:lnTo>
                  <a:lnTo>
                    <a:pt x="2750" y="579"/>
                  </a:lnTo>
                  <a:lnTo>
                    <a:pt x="2749" y="579"/>
                  </a:lnTo>
                  <a:lnTo>
                    <a:pt x="2747" y="579"/>
                  </a:lnTo>
                  <a:lnTo>
                    <a:pt x="2746" y="579"/>
                  </a:lnTo>
                  <a:lnTo>
                    <a:pt x="2744" y="579"/>
                  </a:lnTo>
                  <a:lnTo>
                    <a:pt x="2744" y="577"/>
                  </a:lnTo>
                  <a:lnTo>
                    <a:pt x="2743" y="576"/>
                  </a:lnTo>
                  <a:lnTo>
                    <a:pt x="2740" y="576"/>
                  </a:lnTo>
                  <a:lnTo>
                    <a:pt x="2738" y="576"/>
                  </a:lnTo>
                  <a:lnTo>
                    <a:pt x="2738" y="577"/>
                  </a:lnTo>
                  <a:lnTo>
                    <a:pt x="2737" y="577"/>
                  </a:lnTo>
                  <a:lnTo>
                    <a:pt x="2735" y="579"/>
                  </a:lnTo>
                  <a:lnTo>
                    <a:pt x="2735" y="579"/>
                  </a:lnTo>
                  <a:lnTo>
                    <a:pt x="2734" y="574"/>
                  </a:lnTo>
                  <a:lnTo>
                    <a:pt x="2731" y="571"/>
                  </a:lnTo>
                  <a:lnTo>
                    <a:pt x="2727" y="567"/>
                  </a:lnTo>
                  <a:lnTo>
                    <a:pt x="2724" y="563"/>
                  </a:lnTo>
                  <a:lnTo>
                    <a:pt x="2721" y="564"/>
                  </a:lnTo>
                  <a:lnTo>
                    <a:pt x="2718" y="565"/>
                  </a:lnTo>
                  <a:lnTo>
                    <a:pt x="2716" y="564"/>
                  </a:lnTo>
                  <a:lnTo>
                    <a:pt x="2715" y="561"/>
                  </a:lnTo>
                  <a:lnTo>
                    <a:pt x="2715" y="560"/>
                  </a:lnTo>
                  <a:lnTo>
                    <a:pt x="2716" y="557"/>
                  </a:lnTo>
                  <a:lnTo>
                    <a:pt x="2716" y="555"/>
                  </a:lnTo>
                  <a:lnTo>
                    <a:pt x="2715" y="554"/>
                  </a:lnTo>
                  <a:lnTo>
                    <a:pt x="2712" y="551"/>
                  </a:lnTo>
                  <a:lnTo>
                    <a:pt x="2709" y="549"/>
                  </a:lnTo>
                  <a:lnTo>
                    <a:pt x="2706" y="548"/>
                  </a:lnTo>
                  <a:lnTo>
                    <a:pt x="2703" y="546"/>
                  </a:lnTo>
                  <a:lnTo>
                    <a:pt x="2702" y="545"/>
                  </a:lnTo>
                  <a:lnTo>
                    <a:pt x="2700" y="542"/>
                  </a:lnTo>
                  <a:lnTo>
                    <a:pt x="2699" y="537"/>
                  </a:lnTo>
                  <a:lnTo>
                    <a:pt x="2696" y="537"/>
                  </a:lnTo>
                  <a:lnTo>
                    <a:pt x="2691" y="539"/>
                  </a:lnTo>
                  <a:lnTo>
                    <a:pt x="2687" y="540"/>
                  </a:lnTo>
                  <a:lnTo>
                    <a:pt x="2684" y="540"/>
                  </a:lnTo>
                  <a:lnTo>
                    <a:pt x="2680" y="539"/>
                  </a:lnTo>
                  <a:lnTo>
                    <a:pt x="2677" y="537"/>
                  </a:lnTo>
                  <a:lnTo>
                    <a:pt x="2675" y="536"/>
                  </a:lnTo>
                  <a:lnTo>
                    <a:pt x="2675" y="535"/>
                  </a:lnTo>
                  <a:lnTo>
                    <a:pt x="2675" y="532"/>
                  </a:lnTo>
                  <a:lnTo>
                    <a:pt x="2675" y="529"/>
                  </a:lnTo>
                  <a:lnTo>
                    <a:pt x="2674" y="526"/>
                  </a:lnTo>
                  <a:lnTo>
                    <a:pt x="2672" y="523"/>
                  </a:lnTo>
                  <a:lnTo>
                    <a:pt x="2669" y="520"/>
                  </a:lnTo>
                  <a:lnTo>
                    <a:pt x="2666" y="518"/>
                  </a:lnTo>
                  <a:lnTo>
                    <a:pt x="2663" y="517"/>
                  </a:lnTo>
                  <a:lnTo>
                    <a:pt x="2660" y="518"/>
                  </a:lnTo>
                  <a:lnTo>
                    <a:pt x="2657" y="518"/>
                  </a:lnTo>
                  <a:lnTo>
                    <a:pt x="2656" y="521"/>
                  </a:lnTo>
                  <a:lnTo>
                    <a:pt x="2655" y="524"/>
                  </a:lnTo>
                  <a:lnTo>
                    <a:pt x="2655" y="529"/>
                  </a:lnTo>
                  <a:lnTo>
                    <a:pt x="2656" y="532"/>
                  </a:lnTo>
                  <a:lnTo>
                    <a:pt x="2657" y="535"/>
                  </a:lnTo>
                  <a:lnTo>
                    <a:pt x="2657" y="536"/>
                  </a:lnTo>
                  <a:lnTo>
                    <a:pt x="2659" y="539"/>
                  </a:lnTo>
                  <a:lnTo>
                    <a:pt x="2659" y="542"/>
                  </a:lnTo>
                  <a:lnTo>
                    <a:pt x="2657" y="545"/>
                  </a:lnTo>
                  <a:lnTo>
                    <a:pt x="2656" y="548"/>
                  </a:lnTo>
                  <a:lnTo>
                    <a:pt x="2655" y="549"/>
                  </a:lnTo>
                  <a:lnTo>
                    <a:pt x="2652" y="551"/>
                  </a:lnTo>
                  <a:lnTo>
                    <a:pt x="2650" y="552"/>
                  </a:lnTo>
                  <a:lnTo>
                    <a:pt x="2647" y="555"/>
                  </a:lnTo>
                  <a:lnTo>
                    <a:pt x="2646" y="558"/>
                  </a:lnTo>
                  <a:lnTo>
                    <a:pt x="2644" y="561"/>
                  </a:lnTo>
                  <a:lnTo>
                    <a:pt x="2643" y="564"/>
                  </a:lnTo>
                  <a:lnTo>
                    <a:pt x="2640" y="567"/>
                  </a:lnTo>
                  <a:lnTo>
                    <a:pt x="2637" y="567"/>
                  </a:lnTo>
                  <a:lnTo>
                    <a:pt x="2634" y="568"/>
                  </a:lnTo>
                  <a:lnTo>
                    <a:pt x="2630" y="567"/>
                  </a:lnTo>
                  <a:lnTo>
                    <a:pt x="2627" y="565"/>
                  </a:lnTo>
                  <a:lnTo>
                    <a:pt x="2625" y="564"/>
                  </a:lnTo>
                  <a:lnTo>
                    <a:pt x="2621" y="563"/>
                  </a:lnTo>
                  <a:lnTo>
                    <a:pt x="2618" y="563"/>
                  </a:lnTo>
                  <a:lnTo>
                    <a:pt x="2618" y="567"/>
                  </a:lnTo>
                  <a:lnTo>
                    <a:pt x="2618" y="571"/>
                  </a:lnTo>
                  <a:lnTo>
                    <a:pt x="2619" y="574"/>
                  </a:lnTo>
                  <a:lnTo>
                    <a:pt x="2622" y="577"/>
                  </a:lnTo>
                  <a:lnTo>
                    <a:pt x="2624" y="577"/>
                  </a:lnTo>
                  <a:lnTo>
                    <a:pt x="2627" y="577"/>
                  </a:lnTo>
                  <a:lnTo>
                    <a:pt x="2628" y="577"/>
                  </a:lnTo>
                  <a:lnTo>
                    <a:pt x="2630" y="579"/>
                  </a:lnTo>
                  <a:lnTo>
                    <a:pt x="2631" y="582"/>
                  </a:lnTo>
                  <a:lnTo>
                    <a:pt x="2631" y="583"/>
                  </a:lnTo>
                  <a:lnTo>
                    <a:pt x="2631" y="586"/>
                  </a:lnTo>
                  <a:lnTo>
                    <a:pt x="2632" y="590"/>
                  </a:lnTo>
                  <a:lnTo>
                    <a:pt x="2632" y="595"/>
                  </a:lnTo>
                  <a:lnTo>
                    <a:pt x="2632" y="598"/>
                  </a:lnTo>
                  <a:lnTo>
                    <a:pt x="2635" y="602"/>
                  </a:lnTo>
                  <a:lnTo>
                    <a:pt x="2640" y="608"/>
                  </a:lnTo>
                  <a:lnTo>
                    <a:pt x="2644" y="614"/>
                  </a:lnTo>
                  <a:lnTo>
                    <a:pt x="2640" y="616"/>
                  </a:lnTo>
                  <a:lnTo>
                    <a:pt x="2637" y="617"/>
                  </a:lnTo>
                  <a:lnTo>
                    <a:pt x="2634" y="620"/>
                  </a:lnTo>
                  <a:lnTo>
                    <a:pt x="2637" y="620"/>
                  </a:lnTo>
                  <a:lnTo>
                    <a:pt x="2640" y="621"/>
                  </a:lnTo>
                  <a:lnTo>
                    <a:pt x="2643" y="623"/>
                  </a:lnTo>
                  <a:lnTo>
                    <a:pt x="2644" y="626"/>
                  </a:lnTo>
                  <a:lnTo>
                    <a:pt x="2646" y="629"/>
                  </a:lnTo>
                  <a:lnTo>
                    <a:pt x="2644" y="633"/>
                  </a:lnTo>
                  <a:lnTo>
                    <a:pt x="2641" y="636"/>
                  </a:lnTo>
                  <a:lnTo>
                    <a:pt x="2640" y="636"/>
                  </a:lnTo>
                  <a:lnTo>
                    <a:pt x="2637" y="636"/>
                  </a:lnTo>
                  <a:lnTo>
                    <a:pt x="2634" y="635"/>
                  </a:lnTo>
                  <a:lnTo>
                    <a:pt x="2631" y="633"/>
                  </a:lnTo>
                  <a:lnTo>
                    <a:pt x="2628" y="632"/>
                  </a:lnTo>
                  <a:lnTo>
                    <a:pt x="2625" y="630"/>
                  </a:lnTo>
                  <a:lnTo>
                    <a:pt x="2621" y="630"/>
                  </a:lnTo>
                  <a:lnTo>
                    <a:pt x="2616" y="630"/>
                  </a:lnTo>
                  <a:lnTo>
                    <a:pt x="2613" y="630"/>
                  </a:lnTo>
                  <a:lnTo>
                    <a:pt x="2609" y="633"/>
                  </a:lnTo>
                  <a:lnTo>
                    <a:pt x="2606" y="633"/>
                  </a:lnTo>
                  <a:lnTo>
                    <a:pt x="2603" y="635"/>
                  </a:lnTo>
                  <a:lnTo>
                    <a:pt x="2600" y="636"/>
                  </a:lnTo>
                  <a:lnTo>
                    <a:pt x="2597" y="638"/>
                  </a:lnTo>
                  <a:lnTo>
                    <a:pt x="2596" y="641"/>
                  </a:lnTo>
                  <a:lnTo>
                    <a:pt x="2596" y="642"/>
                  </a:lnTo>
                  <a:lnTo>
                    <a:pt x="2593" y="643"/>
                  </a:lnTo>
                  <a:lnTo>
                    <a:pt x="2591" y="643"/>
                  </a:lnTo>
                  <a:lnTo>
                    <a:pt x="2590" y="646"/>
                  </a:lnTo>
                  <a:lnTo>
                    <a:pt x="2590" y="648"/>
                  </a:lnTo>
                  <a:lnTo>
                    <a:pt x="2587" y="648"/>
                  </a:lnTo>
                  <a:lnTo>
                    <a:pt x="2585" y="648"/>
                  </a:lnTo>
                  <a:lnTo>
                    <a:pt x="2584" y="646"/>
                  </a:lnTo>
                  <a:lnTo>
                    <a:pt x="2581" y="646"/>
                  </a:lnTo>
                  <a:lnTo>
                    <a:pt x="2578" y="646"/>
                  </a:lnTo>
                  <a:lnTo>
                    <a:pt x="2575" y="646"/>
                  </a:lnTo>
                  <a:lnTo>
                    <a:pt x="2574" y="648"/>
                  </a:lnTo>
                  <a:lnTo>
                    <a:pt x="2572" y="649"/>
                  </a:lnTo>
                  <a:lnTo>
                    <a:pt x="2571" y="652"/>
                  </a:lnTo>
                  <a:lnTo>
                    <a:pt x="2571" y="655"/>
                  </a:lnTo>
                  <a:lnTo>
                    <a:pt x="2569" y="657"/>
                  </a:lnTo>
                  <a:lnTo>
                    <a:pt x="2565" y="658"/>
                  </a:lnTo>
                  <a:lnTo>
                    <a:pt x="2563" y="660"/>
                  </a:lnTo>
                  <a:lnTo>
                    <a:pt x="2562" y="661"/>
                  </a:lnTo>
                  <a:lnTo>
                    <a:pt x="2559" y="664"/>
                  </a:lnTo>
                  <a:lnTo>
                    <a:pt x="2556" y="669"/>
                  </a:lnTo>
                  <a:lnTo>
                    <a:pt x="2553" y="671"/>
                  </a:lnTo>
                  <a:lnTo>
                    <a:pt x="2550" y="674"/>
                  </a:lnTo>
                  <a:lnTo>
                    <a:pt x="2546" y="676"/>
                  </a:lnTo>
                  <a:lnTo>
                    <a:pt x="2544" y="676"/>
                  </a:lnTo>
                  <a:lnTo>
                    <a:pt x="2541" y="674"/>
                  </a:lnTo>
                  <a:lnTo>
                    <a:pt x="2540" y="674"/>
                  </a:lnTo>
                  <a:lnTo>
                    <a:pt x="2538" y="674"/>
                  </a:lnTo>
                  <a:lnTo>
                    <a:pt x="2537" y="674"/>
                  </a:lnTo>
                  <a:lnTo>
                    <a:pt x="2532" y="680"/>
                  </a:lnTo>
                  <a:lnTo>
                    <a:pt x="2529" y="689"/>
                  </a:lnTo>
                  <a:lnTo>
                    <a:pt x="2528" y="698"/>
                  </a:lnTo>
                  <a:lnTo>
                    <a:pt x="2528" y="705"/>
                  </a:lnTo>
                  <a:lnTo>
                    <a:pt x="2525" y="702"/>
                  </a:lnTo>
                  <a:lnTo>
                    <a:pt x="2521" y="701"/>
                  </a:lnTo>
                  <a:lnTo>
                    <a:pt x="2518" y="698"/>
                  </a:lnTo>
                  <a:lnTo>
                    <a:pt x="2516" y="696"/>
                  </a:lnTo>
                  <a:lnTo>
                    <a:pt x="2515" y="695"/>
                  </a:lnTo>
                  <a:lnTo>
                    <a:pt x="2513" y="694"/>
                  </a:lnTo>
                  <a:lnTo>
                    <a:pt x="2512" y="692"/>
                  </a:lnTo>
                  <a:lnTo>
                    <a:pt x="2510" y="692"/>
                  </a:lnTo>
                  <a:lnTo>
                    <a:pt x="2509" y="694"/>
                  </a:lnTo>
                  <a:lnTo>
                    <a:pt x="2509" y="694"/>
                  </a:lnTo>
                  <a:lnTo>
                    <a:pt x="2507" y="695"/>
                  </a:lnTo>
                  <a:lnTo>
                    <a:pt x="2504" y="695"/>
                  </a:lnTo>
                  <a:lnTo>
                    <a:pt x="2503" y="695"/>
                  </a:lnTo>
                  <a:lnTo>
                    <a:pt x="2500" y="694"/>
                  </a:lnTo>
                  <a:lnTo>
                    <a:pt x="2499" y="692"/>
                  </a:lnTo>
                  <a:lnTo>
                    <a:pt x="2496" y="692"/>
                  </a:lnTo>
                  <a:lnTo>
                    <a:pt x="2485" y="691"/>
                  </a:lnTo>
                  <a:lnTo>
                    <a:pt x="2476" y="695"/>
                  </a:lnTo>
                  <a:lnTo>
                    <a:pt x="2471" y="702"/>
                  </a:lnTo>
                  <a:lnTo>
                    <a:pt x="2466" y="713"/>
                  </a:lnTo>
                  <a:lnTo>
                    <a:pt x="2468" y="707"/>
                  </a:lnTo>
                  <a:lnTo>
                    <a:pt x="2466" y="702"/>
                  </a:lnTo>
                  <a:lnTo>
                    <a:pt x="2466" y="696"/>
                  </a:lnTo>
                  <a:lnTo>
                    <a:pt x="2465" y="692"/>
                  </a:lnTo>
                  <a:lnTo>
                    <a:pt x="2462" y="694"/>
                  </a:lnTo>
                  <a:lnTo>
                    <a:pt x="2457" y="696"/>
                  </a:lnTo>
                  <a:lnTo>
                    <a:pt x="2454" y="699"/>
                  </a:lnTo>
                  <a:lnTo>
                    <a:pt x="2453" y="704"/>
                  </a:lnTo>
                  <a:lnTo>
                    <a:pt x="2450" y="707"/>
                  </a:lnTo>
                  <a:lnTo>
                    <a:pt x="2449" y="705"/>
                  </a:lnTo>
                  <a:lnTo>
                    <a:pt x="2446" y="705"/>
                  </a:lnTo>
                  <a:lnTo>
                    <a:pt x="2444" y="707"/>
                  </a:lnTo>
                  <a:lnTo>
                    <a:pt x="2443" y="710"/>
                  </a:lnTo>
                  <a:lnTo>
                    <a:pt x="2441" y="707"/>
                  </a:lnTo>
                  <a:lnTo>
                    <a:pt x="2440" y="705"/>
                  </a:lnTo>
                  <a:lnTo>
                    <a:pt x="2438" y="705"/>
                  </a:lnTo>
                  <a:lnTo>
                    <a:pt x="2435" y="707"/>
                  </a:lnTo>
                  <a:lnTo>
                    <a:pt x="2434" y="708"/>
                  </a:lnTo>
                  <a:lnTo>
                    <a:pt x="2432" y="710"/>
                  </a:lnTo>
                  <a:lnTo>
                    <a:pt x="2431" y="710"/>
                  </a:lnTo>
                  <a:lnTo>
                    <a:pt x="2428" y="710"/>
                  </a:lnTo>
                  <a:lnTo>
                    <a:pt x="2428" y="714"/>
                  </a:lnTo>
                  <a:lnTo>
                    <a:pt x="2428" y="717"/>
                  </a:lnTo>
                  <a:lnTo>
                    <a:pt x="2426" y="720"/>
                  </a:lnTo>
                  <a:lnTo>
                    <a:pt x="2425" y="724"/>
                  </a:lnTo>
                  <a:lnTo>
                    <a:pt x="2422" y="726"/>
                  </a:lnTo>
                  <a:lnTo>
                    <a:pt x="2421" y="729"/>
                  </a:lnTo>
                  <a:lnTo>
                    <a:pt x="2419" y="730"/>
                  </a:lnTo>
                  <a:lnTo>
                    <a:pt x="2418" y="735"/>
                  </a:lnTo>
                  <a:lnTo>
                    <a:pt x="2415" y="739"/>
                  </a:lnTo>
                  <a:lnTo>
                    <a:pt x="2412" y="745"/>
                  </a:lnTo>
                  <a:lnTo>
                    <a:pt x="2410" y="751"/>
                  </a:lnTo>
                  <a:lnTo>
                    <a:pt x="2410" y="757"/>
                  </a:lnTo>
                  <a:lnTo>
                    <a:pt x="2410" y="764"/>
                  </a:lnTo>
                  <a:lnTo>
                    <a:pt x="2413" y="761"/>
                  </a:lnTo>
                  <a:lnTo>
                    <a:pt x="2415" y="761"/>
                  </a:lnTo>
                  <a:lnTo>
                    <a:pt x="2418" y="761"/>
                  </a:lnTo>
                  <a:lnTo>
                    <a:pt x="2421" y="763"/>
                  </a:lnTo>
                  <a:lnTo>
                    <a:pt x="2424" y="766"/>
                  </a:lnTo>
                  <a:lnTo>
                    <a:pt x="2422" y="770"/>
                  </a:lnTo>
                  <a:lnTo>
                    <a:pt x="2421" y="774"/>
                  </a:lnTo>
                  <a:lnTo>
                    <a:pt x="2419" y="780"/>
                  </a:lnTo>
                  <a:lnTo>
                    <a:pt x="2416" y="783"/>
                  </a:lnTo>
                  <a:lnTo>
                    <a:pt x="2419" y="788"/>
                  </a:lnTo>
                  <a:lnTo>
                    <a:pt x="2422" y="791"/>
                  </a:lnTo>
                  <a:lnTo>
                    <a:pt x="2424" y="795"/>
                  </a:lnTo>
                  <a:lnTo>
                    <a:pt x="2425" y="798"/>
                  </a:lnTo>
                  <a:lnTo>
                    <a:pt x="2424" y="804"/>
                  </a:lnTo>
                  <a:lnTo>
                    <a:pt x="2422" y="802"/>
                  </a:lnTo>
                  <a:lnTo>
                    <a:pt x="2419" y="802"/>
                  </a:lnTo>
                  <a:lnTo>
                    <a:pt x="2418" y="801"/>
                  </a:lnTo>
                  <a:lnTo>
                    <a:pt x="2416" y="801"/>
                  </a:lnTo>
                  <a:lnTo>
                    <a:pt x="2413" y="801"/>
                  </a:lnTo>
                  <a:lnTo>
                    <a:pt x="2410" y="804"/>
                  </a:lnTo>
                  <a:lnTo>
                    <a:pt x="2409" y="807"/>
                  </a:lnTo>
                  <a:lnTo>
                    <a:pt x="2407" y="810"/>
                  </a:lnTo>
                  <a:lnTo>
                    <a:pt x="2406" y="813"/>
                  </a:lnTo>
                  <a:lnTo>
                    <a:pt x="2404" y="820"/>
                  </a:lnTo>
                  <a:lnTo>
                    <a:pt x="2406" y="826"/>
                  </a:lnTo>
                  <a:lnTo>
                    <a:pt x="2407" y="832"/>
                  </a:lnTo>
                  <a:lnTo>
                    <a:pt x="2407" y="839"/>
                  </a:lnTo>
                  <a:lnTo>
                    <a:pt x="2406" y="841"/>
                  </a:lnTo>
                  <a:lnTo>
                    <a:pt x="2403" y="841"/>
                  </a:lnTo>
                  <a:lnTo>
                    <a:pt x="2401" y="842"/>
                  </a:lnTo>
                  <a:lnTo>
                    <a:pt x="2400" y="844"/>
                  </a:lnTo>
                  <a:lnTo>
                    <a:pt x="2396" y="844"/>
                  </a:lnTo>
                  <a:lnTo>
                    <a:pt x="2393" y="844"/>
                  </a:lnTo>
                  <a:lnTo>
                    <a:pt x="2390" y="844"/>
                  </a:lnTo>
                  <a:lnTo>
                    <a:pt x="2385" y="845"/>
                  </a:lnTo>
                  <a:lnTo>
                    <a:pt x="2384" y="848"/>
                  </a:lnTo>
                  <a:lnTo>
                    <a:pt x="2382" y="851"/>
                  </a:lnTo>
                  <a:lnTo>
                    <a:pt x="2382" y="854"/>
                  </a:lnTo>
                  <a:lnTo>
                    <a:pt x="2382" y="857"/>
                  </a:lnTo>
                  <a:lnTo>
                    <a:pt x="2381" y="861"/>
                  </a:lnTo>
                  <a:lnTo>
                    <a:pt x="2381" y="864"/>
                  </a:lnTo>
                  <a:lnTo>
                    <a:pt x="2381" y="866"/>
                  </a:lnTo>
                  <a:lnTo>
                    <a:pt x="2379" y="866"/>
                  </a:lnTo>
                  <a:lnTo>
                    <a:pt x="2379" y="866"/>
                  </a:lnTo>
                  <a:lnTo>
                    <a:pt x="2378" y="867"/>
                  </a:lnTo>
                  <a:lnTo>
                    <a:pt x="2376" y="869"/>
                  </a:lnTo>
                  <a:lnTo>
                    <a:pt x="2375" y="870"/>
                  </a:lnTo>
                  <a:lnTo>
                    <a:pt x="2373" y="873"/>
                  </a:lnTo>
                  <a:lnTo>
                    <a:pt x="2372" y="876"/>
                  </a:lnTo>
                  <a:lnTo>
                    <a:pt x="2371" y="878"/>
                  </a:lnTo>
                  <a:lnTo>
                    <a:pt x="2368" y="878"/>
                  </a:lnTo>
                  <a:lnTo>
                    <a:pt x="2366" y="878"/>
                  </a:lnTo>
                  <a:lnTo>
                    <a:pt x="2365" y="878"/>
                  </a:lnTo>
                  <a:lnTo>
                    <a:pt x="2363" y="879"/>
                  </a:lnTo>
                  <a:lnTo>
                    <a:pt x="2362" y="882"/>
                  </a:lnTo>
                  <a:lnTo>
                    <a:pt x="2362" y="885"/>
                  </a:lnTo>
                  <a:lnTo>
                    <a:pt x="2362" y="886"/>
                  </a:lnTo>
                  <a:lnTo>
                    <a:pt x="2362" y="889"/>
                  </a:lnTo>
                  <a:lnTo>
                    <a:pt x="2360" y="891"/>
                  </a:lnTo>
                  <a:lnTo>
                    <a:pt x="2359" y="894"/>
                  </a:lnTo>
                  <a:lnTo>
                    <a:pt x="2356" y="897"/>
                  </a:lnTo>
                  <a:lnTo>
                    <a:pt x="2353" y="898"/>
                  </a:lnTo>
                  <a:lnTo>
                    <a:pt x="2350" y="903"/>
                  </a:lnTo>
                  <a:lnTo>
                    <a:pt x="2348" y="907"/>
                  </a:lnTo>
                  <a:lnTo>
                    <a:pt x="2347" y="911"/>
                  </a:lnTo>
                  <a:lnTo>
                    <a:pt x="2346" y="914"/>
                  </a:lnTo>
                  <a:lnTo>
                    <a:pt x="2343" y="919"/>
                  </a:lnTo>
                  <a:lnTo>
                    <a:pt x="2340" y="920"/>
                  </a:lnTo>
                  <a:lnTo>
                    <a:pt x="2337" y="922"/>
                  </a:lnTo>
                  <a:lnTo>
                    <a:pt x="2335" y="922"/>
                  </a:lnTo>
                  <a:lnTo>
                    <a:pt x="2334" y="920"/>
                  </a:lnTo>
                  <a:lnTo>
                    <a:pt x="2334" y="917"/>
                  </a:lnTo>
                  <a:lnTo>
                    <a:pt x="2334" y="914"/>
                  </a:lnTo>
                  <a:lnTo>
                    <a:pt x="2334" y="911"/>
                  </a:lnTo>
                  <a:lnTo>
                    <a:pt x="2334" y="908"/>
                  </a:lnTo>
                  <a:lnTo>
                    <a:pt x="2334" y="904"/>
                  </a:lnTo>
                  <a:lnTo>
                    <a:pt x="2335" y="901"/>
                  </a:lnTo>
                  <a:lnTo>
                    <a:pt x="2335" y="900"/>
                  </a:lnTo>
                  <a:lnTo>
                    <a:pt x="2335" y="898"/>
                  </a:lnTo>
                  <a:lnTo>
                    <a:pt x="2332" y="898"/>
                  </a:lnTo>
                  <a:lnTo>
                    <a:pt x="2331" y="898"/>
                  </a:lnTo>
                  <a:lnTo>
                    <a:pt x="2329" y="898"/>
                  </a:lnTo>
                  <a:lnTo>
                    <a:pt x="2328" y="895"/>
                  </a:lnTo>
                  <a:lnTo>
                    <a:pt x="2328" y="892"/>
                  </a:lnTo>
                  <a:lnTo>
                    <a:pt x="2328" y="889"/>
                  </a:lnTo>
                  <a:lnTo>
                    <a:pt x="2328" y="886"/>
                  </a:lnTo>
                  <a:lnTo>
                    <a:pt x="2328" y="885"/>
                  </a:lnTo>
                  <a:lnTo>
                    <a:pt x="2328" y="882"/>
                  </a:lnTo>
                  <a:lnTo>
                    <a:pt x="2325" y="875"/>
                  </a:lnTo>
                  <a:lnTo>
                    <a:pt x="2322" y="867"/>
                  </a:lnTo>
                  <a:lnTo>
                    <a:pt x="2321" y="860"/>
                  </a:lnTo>
                  <a:lnTo>
                    <a:pt x="2321" y="853"/>
                  </a:lnTo>
                  <a:lnTo>
                    <a:pt x="2321" y="847"/>
                  </a:lnTo>
                  <a:lnTo>
                    <a:pt x="2321" y="839"/>
                  </a:lnTo>
                  <a:lnTo>
                    <a:pt x="2321" y="835"/>
                  </a:lnTo>
                  <a:lnTo>
                    <a:pt x="2322" y="830"/>
                  </a:lnTo>
                  <a:lnTo>
                    <a:pt x="2323" y="826"/>
                  </a:lnTo>
                  <a:lnTo>
                    <a:pt x="2325" y="822"/>
                  </a:lnTo>
                  <a:lnTo>
                    <a:pt x="2326" y="816"/>
                  </a:lnTo>
                  <a:lnTo>
                    <a:pt x="2326" y="813"/>
                  </a:lnTo>
                  <a:lnTo>
                    <a:pt x="2325" y="808"/>
                  </a:lnTo>
                  <a:lnTo>
                    <a:pt x="2323" y="804"/>
                  </a:lnTo>
                  <a:lnTo>
                    <a:pt x="2323" y="801"/>
                  </a:lnTo>
                  <a:lnTo>
                    <a:pt x="2325" y="797"/>
                  </a:lnTo>
                  <a:lnTo>
                    <a:pt x="2325" y="795"/>
                  </a:lnTo>
                  <a:lnTo>
                    <a:pt x="2326" y="792"/>
                  </a:lnTo>
                  <a:lnTo>
                    <a:pt x="2328" y="789"/>
                  </a:lnTo>
                  <a:lnTo>
                    <a:pt x="2329" y="788"/>
                  </a:lnTo>
                  <a:lnTo>
                    <a:pt x="2332" y="786"/>
                  </a:lnTo>
                  <a:lnTo>
                    <a:pt x="2334" y="785"/>
                  </a:lnTo>
                  <a:lnTo>
                    <a:pt x="2335" y="782"/>
                  </a:lnTo>
                  <a:lnTo>
                    <a:pt x="2337" y="777"/>
                  </a:lnTo>
                  <a:lnTo>
                    <a:pt x="2338" y="774"/>
                  </a:lnTo>
                  <a:lnTo>
                    <a:pt x="2340" y="772"/>
                  </a:lnTo>
                  <a:lnTo>
                    <a:pt x="2343" y="770"/>
                  </a:lnTo>
                  <a:lnTo>
                    <a:pt x="2346" y="767"/>
                  </a:lnTo>
                  <a:lnTo>
                    <a:pt x="2348" y="766"/>
                  </a:lnTo>
                  <a:lnTo>
                    <a:pt x="2353" y="766"/>
                  </a:lnTo>
                  <a:lnTo>
                    <a:pt x="2353" y="763"/>
                  </a:lnTo>
                  <a:lnTo>
                    <a:pt x="2354" y="760"/>
                  </a:lnTo>
                  <a:lnTo>
                    <a:pt x="2356" y="757"/>
                  </a:lnTo>
                  <a:lnTo>
                    <a:pt x="2357" y="755"/>
                  </a:lnTo>
                  <a:lnTo>
                    <a:pt x="2360" y="754"/>
                  </a:lnTo>
                  <a:lnTo>
                    <a:pt x="2363" y="752"/>
                  </a:lnTo>
                  <a:lnTo>
                    <a:pt x="2365" y="751"/>
                  </a:lnTo>
                  <a:lnTo>
                    <a:pt x="2368" y="748"/>
                  </a:lnTo>
                  <a:lnTo>
                    <a:pt x="2369" y="745"/>
                  </a:lnTo>
                  <a:lnTo>
                    <a:pt x="2369" y="742"/>
                  </a:lnTo>
                  <a:lnTo>
                    <a:pt x="2371" y="739"/>
                  </a:lnTo>
                  <a:lnTo>
                    <a:pt x="2372" y="736"/>
                  </a:lnTo>
                  <a:lnTo>
                    <a:pt x="2375" y="735"/>
                  </a:lnTo>
                  <a:lnTo>
                    <a:pt x="2376" y="733"/>
                  </a:lnTo>
                  <a:lnTo>
                    <a:pt x="2379" y="732"/>
                  </a:lnTo>
                  <a:lnTo>
                    <a:pt x="2381" y="729"/>
                  </a:lnTo>
                  <a:lnTo>
                    <a:pt x="2382" y="726"/>
                  </a:lnTo>
                  <a:lnTo>
                    <a:pt x="2384" y="724"/>
                  </a:lnTo>
                  <a:lnTo>
                    <a:pt x="2385" y="721"/>
                  </a:lnTo>
                  <a:lnTo>
                    <a:pt x="2388" y="719"/>
                  </a:lnTo>
                  <a:lnTo>
                    <a:pt x="2391" y="717"/>
                  </a:lnTo>
                  <a:lnTo>
                    <a:pt x="2394" y="716"/>
                  </a:lnTo>
                  <a:lnTo>
                    <a:pt x="2399" y="711"/>
                  </a:lnTo>
                  <a:lnTo>
                    <a:pt x="2401" y="708"/>
                  </a:lnTo>
                  <a:lnTo>
                    <a:pt x="2403" y="704"/>
                  </a:lnTo>
                  <a:lnTo>
                    <a:pt x="2406" y="701"/>
                  </a:lnTo>
                  <a:lnTo>
                    <a:pt x="2410" y="698"/>
                  </a:lnTo>
                  <a:lnTo>
                    <a:pt x="2413" y="695"/>
                  </a:lnTo>
                  <a:lnTo>
                    <a:pt x="2418" y="694"/>
                  </a:lnTo>
                  <a:lnTo>
                    <a:pt x="2421" y="692"/>
                  </a:lnTo>
                  <a:lnTo>
                    <a:pt x="2425" y="691"/>
                  </a:lnTo>
                  <a:lnTo>
                    <a:pt x="2428" y="686"/>
                  </a:lnTo>
                  <a:lnTo>
                    <a:pt x="2429" y="683"/>
                  </a:lnTo>
                  <a:lnTo>
                    <a:pt x="2429" y="679"/>
                  </a:lnTo>
                  <a:lnTo>
                    <a:pt x="2431" y="676"/>
                  </a:lnTo>
                  <a:lnTo>
                    <a:pt x="2431" y="673"/>
                  </a:lnTo>
                  <a:lnTo>
                    <a:pt x="2432" y="671"/>
                  </a:lnTo>
                  <a:lnTo>
                    <a:pt x="2435" y="670"/>
                  </a:lnTo>
                  <a:lnTo>
                    <a:pt x="2437" y="663"/>
                  </a:lnTo>
                  <a:lnTo>
                    <a:pt x="2438" y="657"/>
                  </a:lnTo>
                  <a:lnTo>
                    <a:pt x="2438" y="651"/>
                  </a:lnTo>
                  <a:lnTo>
                    <a:pt x="2440" y="646"/>
                  </a:lnTo>
                  <a:lnTo>
                    <a:pt x="2441" y="642"/>
                  </a:lnTo>
                  <a:lnTo>
                    <a:pt x="2441" y="639"/>
                  </a:lnTo>
                  <a:lnTo>
                    <a:pt x="2443" y="635"/>
                  </a:lnTo>
                  <a:lnTo>
                    <a:pt x="2443" y="630"/>
                  </a:lnTo>
                  <a:lnTo>
                    <a:pt x="2437" y="632"/>
                  </a:lnTo>
                  <a:lnTo>
                    <a:pt x="2432" y="635"/>
                  </a:lnTo>
                  <a:lnTo>
                    <a:pt x="2428" y="638"/>
                  </a:lnTo>
                  <a:lnTo>
                    <a:pt x="2425" y="642"/>
                  </a:lnTo>
                  <a:lnTo>
                    <a:pt x="2422" y="646"/>
                  </a:lnTo>
                  <a:lnTo>
                    <a:pt x="2422" y="649"/>
                  </a:lnTo>
                  <a:lnTo>
                    <a:pt x="2422" y="652"/>
                  </a:lnTo>
                  <a:lnTo>
                    <a:pt x="2422" y="655"/>
                  </a:lnTo>
                  <a:lnTo>
                    <a:pt x="2422" y="658"/>
                  </a:lnTo>
                  <a:lnTo>
                    <a:pt x="2421" y="660"/>
                  </a:lnTo>
                  <a:lnTo>
                    <a:pt x="2418" y="661"/>
                  </a:lnTo>
                  <a:lnTo>
                    <a:pt x="2413" y="663"/>
                  </a:lnTo>
                  <a:lnTo>
                    <a:pt x="2413" y="663"/>
                  </a:lnTo>
                  <a:lnTo>
                    <a:pt x="2413" y="663"/>
                  </a:lnTo>
                  <a:lnTo>
                    <a:pt x="2412" y="663"/>
                  </a:lnTo>
                  <a:lnTo>
                    <a:pt x="2412" y="663"/>
                  </a:lnTo>
                  <a:lnTo>
                    <a:pt x="2412" y="663"/>
                  </a:lnTo>
                  <a:lnTo>
                    <a:pt x="2412" y="667"/>
                  </a:lnTo>
                  <a:lnTo>
                    <a:pt x="2410" y="670"/>
                  </a:lnTo>
                  <a:lnTo>
                    <a:pt x="2409" y="671"/>
                  </a:lnTo>
                  <a:lnTo>
                    <a:pt x="2406" y="673"/>
                  </a:lnTo>
                  <a:lnTo>
                    <a:pt x="2404" y="673"/>
                  </a:lnTo>
                  <a:lnTo>
                    <a:pt x="2401" y="676"/>
                  </a:lnTo>
                  <a:lnTo>
                    <a:pt x="2397" y="679"/>
                  </a:lnTo>
                  <a:lnTo>
                    <a:pt x="2394" y="682"/>
                  </a:lnTo>
                  <a:lnTo>
                    <a:pt x="2391" y="685"/>
                  </a:lnTo>
                  <a:lnTo>
                    <a:pt x="2387" y="688"/>
                  </a:lnTo>
                  <a:lnTo>
                    <a:pt x="2387" y="685"/>
                  </a:lnTo>
                  <a:lnTo>
                    <a:pt x="2387" y="682"/>
                  </a:lnTo>
                  <a:lnTo>
                    <a:pt x="2385" y="679"/>
                  </a:lnTo>
                  <a:lnTo>
                    <a:pt x="2385" y="676"/>
                  </a:lnTo>
                  <a:lnTo>
                    <a:pt x="2382" y="674"/>
                  </a:lnTo>
                  <a:lnTo>
                    <a:pt x="2381" y="670"/>
                  </a:lnTo>
                  <a:lnTo>
                    <a:pt x="2382" y="664"/>
                  </a:lnTo>
                  <a:lnTo>
                    <a:pt x="2384" y="658"/>
                  </a:lnTo>
                  <a:lnTo>
                    <a:pt x="2382" y="652"/>
                  </a:lnTo>
                  <a:lnTo>
                    <a:pt x="2379" y="652"/>
                  </a:lnTo>
                  <a:lnTo>
                    <a:pt x="2376" y="652"/>
                  </a:lnTo>
                  <a:lnTo>
                    <a:pt x="2375" y="654"/>
                  </a:lnTo>
                  <a:lnTo>
                    <a:pt x="2372" y="655"/>
                  </a:lnTo>
                  <a:lnTo>
                    <a:pt x="2369" y="655"/>
                  </a:lnTo>
                  <a:lnTo>
                    <a:pt x="2366" y="655"/>
                  </a:lnTo>
                  <a:lnTo>
                    <a:pt x="2363" y="654"/>
                  </a:lnTo>
                  <a:lnTo>
                    <a:pt x="2360" y="652"/>
                  </a:lnTo>
                  <a:lnTo>
                    <a:pt x="2356" y="652"/>
                  </a:lnTo>
                  <a:lnTo>
                    <a:pt x="2353" y="654"/>
                  </a:lnTo>
                  <a:lnTo>
                    <a:pt x="2348" y="657"/>
                  </a:lnTo>
                  <a:lnTo>
                    <a:pt x="2344" y="661"/>
                  </a:lnTo>
                  <a:lnTo>
                    <a:pt x="2341" y="664"/>
                  </a:lnTo>
                  <a:lnTo>
                    <a:pt x="2337" y="667"/>
                  </a:lnTo>
                  <a:lnTo>
                    <a:pt x="2334" y="669"/>
                  </a:lnTo>
                  <a:lnTo>
                    <a:pt x="2332" y="671"/>
                  </a:lnTo>
                  <a:lnTo>
                    <a:pt x="2331" y="674"/>
                  </a:lnTo>
                  <a:lnTo>
                    <a:pt x="2329" y="677"/>
                  </a:lnTo>
                  <a:lnTo>
                    <a:pt x="2326" y="679"/>
                  </a:lnTo>
                  <a:lnTo>
                    <a:pt x="2325" y="682"/>
                  </a:lnTo>
                  <a:lnTo>
                    <a:pt x="2321" y="686"/>
                  </a:lnTo>
                  <a:lnTo>
                    <a:pt x="2316" y="695"/>
                  </a:lnTo>
                  <a:lnTo>
                    <a:pt x="2310" y="704"/>
                  </a:lnTo>
                  <a:lnTo>
                    <a:pt x="2307" y="713"/>
                  </a:lnTo>
                  <a:lnTo>
                    <a:pt x="2307" y="720"/>
                  </a:lnTo>
                  <a:lnTo>
                    <a:pt x="2312" y="724"/>
                  </a:lnTo>
                  <a:lnTo>
                    <a:pt x="2310" y="726"/>
                  </a:lnTo>
                  <a:lnTo>
                    <a:pt x="2310" y="729"/>
                  </a:lnTo>
                  <a:lnTo>
                    <a:pt x="2307" y="732"/>
                  </a:lnTo>
                  <a:lnTo>
                    <a:pt x="2306" y="733"/>
                  </a:lnTo>
                  <a:lnTo>
                    <a:pt x="2303" y="733"/>
                  </a:lnTo>
                  <a:lnTo>
                    <a:pt x="2300" y="730"/>
                  </a:lnTo>
                  <a:lnTo>
                    <a:pt x="2300" y="732"/>
                  </a:lnTo>
                  <a:lnTo>
                    <a:pt x="2298" y="732"/>
                  </a:lnTo>
                  <a:lnTo>
                    <a:pt x="2298" y="732"/>
                  </a:lnTo>
                  <a:lnTo>
                    <a:pt x="2297" y="730"/>
                  </a:lnTo>
                  <a:lnTo>
                    <a:pt x="2295" y="730"/>
                  </a:lnTo>
                  <a:lnTo>
                    <a:pt x="2294" y="730"/>
                  </a:lnTo>
                  <a:lnTo>
                    <a:pt x="2291" y="730"/>
                  </a:lnTo>
                  <a:lnTo>
                    <a:pt x="2288" y="732"/>
                  </a:lnTo>
                  <a:lnTo>
                    <a:pt x="2282" y="732"/>
                  </a:lnTo>
                  <a:lnTo>
                    <a:pt x="2276" y="733"/>
                  </a:lnTo>
                  <a:lnTo>
                    <a:pt x="2275" y="736"/>
                  </a:lnTo>
                  <a:lnTo>
                    <a:pt x="2270" y="735"/>
                  </a:lnTo>
                  <a:lnTo>
                    <a:pt x="2268" y="732"/>
                  </a:lnTo>
                  <a:lnTo>
                    <a:pt x="2265" y="729"/>
                  </a:lnTo>
                  <a:lnTo>
                    <a:pt x="2266" y="729"/>
                  </a:lnTo>
                  <a:lnTo>
                    <a:pt x="2268" y="727"/>
                  </a:lnTo>
                  <a:lnTo>
                    <a:pt x="2269" y="726"/>
                  </a:lnTo>
                  <a:lnTo>
                    <a:pt x="2272" y="724"/>
                  </a:lnTo>
                  <a:lnTo>
                    <a:pt x="2273" y="724"/>
                  </a:lnTo>
                  <a:lnTo>
                    <a:pt x="2273" y="723"/>
                  </a:lnTo>
                  <a:lnTo>
                    <a:pt x="2273" y="720"/>
                  </a:lnTo>
                  <a:lnTo>
                    <a:pt x="2270" y="719"/>
                  </a:lnTo>
                  <a:lnTo>
                    <a:pt x="2268" y="717"/>
                  </a:lnTo>
                  <a:lnTo>
                    <a:pt x="2263" y="717"/>
                  </a:lnTo>
                  <a:lnTo>
                    <a:pt x="2259" y="717"/>
                  </a:lnTo>
                  <a:lnTo>
                    <a:pt x="2254" y="717"/>
                  </a:lnTo>
                  <a:lnTo>
                    <a:pt x="2250" y="719"/>
                  </a:lnTo>
                  <a:lnTo>
                    <a:pt x="2247" y="720"/>
                  </a:lnTo>
                  <a:lnTo>
                    <a:pt x="2247" y="717"/>
                  </a:lnTo>
                  <a:lnTo>
                    <a:pt x="2245" y="716"/>
                  </a:lnTo>
                  <a:lnTo>
                    <a:pt x="2243" y="714"/>
                  </a:lnTo>
                  <a:lnTo>
                    <a:pt x="2241" y="714"/>
                  </a:lnTo>
                  <a:lnTo>
                    <a:pt x="2237" y="721"/>
                  </a:lnTo>
                  <a:lnTo>
                    <a:pt x="2229" y="726"/>
                  </a:lnTo>
                  <a:lnTo>
                    <a:pt x="2219" y="726"/>
                  </a:lnTo>
                  <a:lnTo>
                    <a:pt x="2212" y="724"/>
                  </a:lnTo>
                  <a:lnTo>
                    <a:pt x="2204" y="720"/>
                  </a:lnTo>
                  <a:lnTo>
                    <a:pt x="2201" y="723"/>
                  </a:lnTo>
                  <a:lnTo>
                    <a:pt x="2198" y="724"/>
                  </a:lnTo>
                  <a:lnTo>
                    <a:pt x="2195" y="727"/>
                  </a:lnTo>
                  <a:lnTo>
                    <a:pt x="2195" y="727"/>
                  </a:lnTo>
                  <a:lnTo>
                    <a:pt x="2192" y="727"/>
                  </a:lnTo>
                  <a:lnTo>
                    <a:pt x="2190" y="727"/>
                  </a:lnTo>
                  <a:lnTo>
                    <a:pt x="2188" y="727"/>
                  </a:lnTo>
                  <a:lnTo>
                    <a:pt x="2187" y="727"/>
                  </a:lnTo>
                  <a:lnTo>
                    <a:pt x="2185" y="726"/>
                  </a:lnTo>
                  <a:lnTo>
                    <a:pt x="2182" y="723"/>
                  </a:lnTo>
                  <a:lnTo>
                    <a:pt x="2181" y="721"/>
                  </a:lnTo>
                  <a:lnTo>
                    <a:pt x="2179" y="720"/>
                  </a:lnTo>
                  <a:lnTo>
                    <a:pt x="2176" y="719"/>
                  </a:lnTo>
                  <a:lnTo>
                    <a:pt x="2173" y="719"/>
                  </a:lnTo>
                  <a:lnTo>
                    <a:pt x="2170" y="720"/>
                  </a:lnTo>
                  <a:lnTo>
                    <a:pt x="2167" y="721"/>
                  </a:lnTo>
                  <a:lnTo>
                    <a:pt x="2166" y="721"/>
                  </a:lnTo>
                  <a:lnTo>
                    <a:pt x="2162" y="724"/>
                  </a:lnTo>
                  <a:lnTo>
                    <a:pt x="2159" y="727"/>
                  </a:lnTo>
                  <a:lnTo>
                    <a:pt x="2154" y="730"/>
                  </a:lnTo>
                  <a:lnTo>
                    <a:pt x="2151" y="732"/>
                  </a:lnTo>
                  <a:lnTo>
                    <a:pt x="2148" y="733"/>
                  </a:lnTo>
                  <a:lnTo>
                    <a:pt x="2145" y="733"/>
                  </a:lnTo>
                  <a:lnTo>
                    <a:pt x="2141" y="735"/>
                  </a:lnTo>
                  <a:lnTo>
                    <a:pt x="2137" y="736"/>
                  </a:lnTo>
                  <a:lnTo>
                    <a:pt x="2132" y="741"/>
                  </a:lnTo>
                  <a:lnTo>
                    <a:pt x="2128" y="745"/>
                  </a:lnTo>
                  <a:lnTo>
                    <a:pt x="2125" y="749"/>
                  </a:lnTo>
                  <a:lnTo>
                    <a:pt x="2120" y="754"/>
                  </a:lnTo>
                  <a:lnTo>
                    <a:pt x="2117" y="763"/>
                  </a:lnTo>
                  <a:lnTo>
                    <a:pt x="2113" y="773"/>
                  </a:lnTo>
                  <a:lnTo>
                    <a:pt x="2107" y="782"/>
                  </a:lnTo>
                  <a:lnTo>
                    <a:pt x="2104" y="785"/>
                  </a:lnTo>
                  <a:lnTo>
                    <a:pt x="2101" y="788"/>
                  </a:lnTo>
                  <a:lnTo>
                    <a:pt x="2097" y="789"/>
                  </a:lnTo>
                  <a:lnTo>
                    <a:pt x="2094" y="792"/>
                  </a:lnTo>
                  <a:lnTo>
                    <a:pt x="2091" y="794"/>
                  </a:lnTo>
                  <a:lnTo>
                    <a:pt x="2087" y="795"/>
                  </a:lnTo>
                  <a:lnTo>
                    <a:pt x="2076" y="804"/>
                  </a:lnTo>
                  <a:lnTo>
                    <a:pt x="2064" y="813"/>
                  </a:lnTo>
                  <a:lnTo>
                    <a:pt x="2057" y="823"/>
                  </a:lnTo>
                  <a:lnTo>
                    <a:pt x="2051" y="836"/>
                  </a:lnTo>
                  <a:lnTo>
                    <a:pt x="2053" y="836"/>
                  </a:lnTo>
                  <a:lnTo>
                    <a:pt x="2056" y="836"/>
                  </a:lnTo>
                  <a:lnTo>
                    <a:pt x="2059" y="836"/>
                  </a:lnTo>
                  <a:lnTo>
                    <a:pt x="2063" y="838"/>
                  </a:lnTo>
                  <a:lnTo>
                    <a:pt x="2064" y="838"/>
                  </a:lnTo>
                  <a:lnTo>
                    <a:pt x="2067" y="841"/>
                  </a:lnTo>
                  <a:lnTo>
                    <a:pt x="2067" y="842"/>
                  </a:lnTo>
                  <a:lnTo>
                    <a:pt x="2067" y="845"/>
                  </a:lnTo>
                  <a:lnTo>
                    <a:pt x="2066" y="847"/>
                  </a:lnTo>
                  <a:lnTo>
                    <a:pt x="2064" y="848"/>
                  </a:lnTo>
                  <a:lnTo>
                    <a:pt x="2063" y="850"/>
                  </a:lnTo>
                  <a:lnTo>
                    <a:pt x="2063" y="851"/>
                  </a:lnTo>
                  <a:lnTo>
                    <a:pt x="2063" y="853"/>
                  </a:lnTo>
                  <a:lnTo>
                    <a:pt x="2064" y="855"/>
                  </a:lnTo>
                  <a:lnTo>
                    <a:pt x="2069" y="857"/>
                  </a:lnTo>
                  <a:lnTo>
                    <a:pt x="2070" y="854"/>
                  </a:lnTo>
                  <a:lnTo>
                    <a:pt x="2072" y="851"/>
                  </a:lnTo>
                  <a:lnTo>
                    <a:pt x="2076" y="851"/>
                  </a:lnTo>
                  <a:lnTo>
                    <a:pt x="2079" y="851"/>
                  </a:lnTo>
                  <a:lnTo>
                    <a:pt x="2078" y="853"/>
                  </a:lnTo>
                  <a:lnTo>
                    <a:pt x="2076" y="854"/>
                  </a:lnTo>
                  <a:lnTo>
                    <a:pt x="2075" y="855"/>
                  </a:lnTo>
                  <a:lnTo>
                    <a:pt x="2073" y="855"/>
                  </a:lnTo>
                  <a:lnTo>
                    <a:pt x="2072" y="857"/>
                  </a:lnTo>
                  <a:lnTo>
                    <a:pt x="2072" y="860"/>
                  </a:lnTo>
                  <a:lnTo>
                    <a:pt x="2073" y="863"/>
                  </a:lnTo>
                  <a:lnTo>
                    <a:pt x="2078" y="863"/>
                  </a:lnTo>
                  <a:lnTo>
                    <a:pt x="2082" y="863"/>
                  </a:lnTo>
                  <a:lnTo>
                    <a:pt x="2087" y="863"/>
                  </a:lnTo>
                  <a:lnTo>
                    <a:pt x="2089" y="861"/>
                  </a:lnTo>
                  <a:lnTo>
                    <a:pt x="2094" y="857"/>
                  </a:lnTo>
                  <a:lnTo>
                    <a:pt x="2095" y="854"/>
                  </a:lnTo>
                  <a:lnTo>
                    <a:pt x="2098" y="851"/>
                  </a:lnTo>
                  <a:lnTo>
                    <a:pt x="2101" y="848"/>
                  </a:lnTo>
                  <a:lnTo>
                    <a:pt x="2104" y="845"/>
                  </a:lnTo>
                  <a:lnTo>
                    <a:pt x="2109" y="844"/>
                  </a:lnTo>
                  <a:lnTo>
                    <a:pt x="2106" y="845"/>
                  </a:lnTo>
                  <a:lnTo>
                    <a:pt x="2112" y="848"/>
                  </a:lnTo>
                  <a:lnTo>
                    <a:pt x="2119" y="854"/>
                  </a:lnTo>
                  <a:lnTo>
                    <a:pt x="2125" y="861"/>
                  </a:lnTo>
                  <a:lnTo>
                    <a:pt x="2128" y="869"/>
                  </a:lnTo>
                  <a:lnTo>
                    <a:pt x="2126" y="875"/>
                  </a:lnTo>
                  <a:lnTo>
                    <a:pt x="2123" y="873"/>
                  </a:lnTo>
                  <a:lnTo>
                    <a:pt x="2120" y="872"/>
                  </a:lnTo>
                  <a:lnTo>
                    <a:pt x="2117" y="869"/>
                  </a:lnTo>
                  <a:lnTo>
                    <a:pt x="2115" y="869"/>
                  </a:lnTo>
                  <a:lnTo>
                    <a:pt x="2113" y="867"/>
                  </a:lnTo>
                  <a:lnTo>
                    <a:pt x="2110" y="867"/>
                  </a:lnTo>
                  <a:lnTo>
                    <a:pt x="2113" y="869"/>
                  </a:lnTo>
                  <a:lnTo>
                    <a:pt x="2112" y="872"/>
                  </a:lnTo>
                  <a:lnTo>
                    <a:pt x="2113" y="873"/>
                  </a:lnTo>
                  <a:lnTo>
                    <a:pt x="2116" y="876"/>
                  </a:lnTo>
                  <a:lnTo>
                    <a:pt x="2117" y="878"/>
                  </a:lnTo>
                  <a:lnTo>
                    <a:pt x="2120" y="879"/>
                  </a:lnTo>
                  <a:lnTo>
                    <a:pt x="2122" y="880"/>
                  </a:lnTo>
                  <a:lnTo>
                    <a:pt x="2125" y="885"/>
                  </a:lnTo>
                  <a:lnTo>
                    <a:pt x="2126" y="889"/>
                  </a:lnTo>
                  <a:lnTo>
                    <a:pt x="2126" y="895"/>
                  </a:lnTo>
                  <a:lnTo>
                    <a:pt x="2126" y="901"/>
                  </a:lnTo>
                  <a:lnTo>
                    <a:pt x="2125" y="905"/>
                  </a:lnTo>
                  <a:lnTo>
                    <a:pt x="2123" y="908"/>
                  </a:lnTo>
                  <a:lnTo>
                    <a:pt x="2122" y="911"/>
                  </a:lnTo>
                  <a:lnTo>
                    <a:pt x="2120" y="913"/>
                  </a:lnTo>
                  <a:lnTo>
                    <a:pt x="2119" y="916"/>
                  </a:lnTo>
                  <a:lnTo>
                    <a:pt x="2119" y="920"/>
                  </a:lnTo>
                  <a:lnTo>
                    <a:pt x="2119" y="925"/>
                  </a:lnTo>
                  <a:lnTo>
                    <a:pt x="2120" y="929"/>
                  </a:lnTo>
                  <a:lnTo>
                    <a:pt x="2120" y="935"/>
                  </a:lnTo>
                  <a:lnTo>
                    <a:pt x="2119" y="947"/>
                  </a:lnTo>
                  <a:lnTo>
                    <a:pt x="2116" y="960"/>
                  </a:lnTo>
                  <a:lnTo>
                    <a:pt x="2115" y="963"/>
                  </a:lnTo>
                  <a:lnTo>
                    <a:pt x="2115" y="966"/>
                  </a:lnTo>
                  <a:lnTo>
                    <a:pt x="2113" y="970"/>
                  </a:lnTo>
                  <a:lnTo>
                    <a:pt x="2112" y="972"/>
                  </a:lnTo>
                  <a:lnTo>
                    <a:pt x="2110" y="973"/>
                  </a:lnTo>
                  <a:lnTo>
                    <a:pt x="2109" y="976"/>
                  </a:lnTo>
                  <a:lnTo>
                    <a:pt x="2106" y="981"/>
                  </a:lnTo>
                  <a:lnTo>
                    <a:pt x="2106" y="985"/>
                  </a:lnTo>
                  <a:lnTo>
                    <a:pt x="2104" y="991"/>
                  </a:lnTo>
                  <a:lnTo>
                    <a:pt x="2103" y="995"/>
                  </a:lnTo>
                  <a:lnTo>
                    <a:pt x="2100" y="1000"/>
                  </a:lnTo>
                  <a:lnTo>
                    <a:pt x="2092" y="1007"/>
                  </a:lnTo>
                  <a:lnTo>
                    <a:pt x="2087" y="1016"/>
                  </a:lnTo>
                  <a:lnTo>
                    <a:pt x="2085" y="1020"/>
                  </a:lnTo>
                  <a:lnTo>
                    <a:pt x="2085" y="1023"/>
                  </a:lnTo>
                  <a:lnTo>
                    <a:pt x="2084" y="1026"/>
                  </a:lnTo>
                  <a:lnTo>
                    <a:pt x="2082" y="1029"/>
                  </a:lnTo>
                  <a:lnTo>
                    <a:pt x="2079" y="1032"/>
                  </a:lnTo>
                  <a:lnTo>
                    <a:pt x="2076" y="1034"/>
                  </a:lnTo>
                  <a:lnTo>
                    <a:pt x="2073" y="1035"/>
                  </a:lnTo>
                  <a:lnTo>
                    <a:pt x="2069" y="1039"/>
                  </a:lnTo>
                  <a:lnTo>
                    <a:pt x="2066" y="1045"/>
                  </a:lnTo>
                  <a:lnTo>
                    <a:pt x="2063" y="1051"/>
                  </a:lnTo>
                  <a:lnTo>
                    <a:pt x="2060" y="1056"/>
                  </a:lnTo>
                  <a:lnTo>
                    <a:pt x="2057" y="1060"/>
                  </a:lnTo>
                  <a:lnTo>
                    <a:pt x="2054" y="1062"/>
                  </a:lnTo>
                  <a:lnTo>
                    <a:pt x="2051" y="1064"/>
                  </a:lnTo>
                  <a:lnTo>
                    <a:pt x="2048" y="1064"/>
                  </a:lnTo>
                  <a:lnTo>
                    <a:pt x="2044" y="1067"/>
                  </a:lnTo>
                  <a:lnTo>
                    <a:pt x="2039" y="1070"/>
                  </a:lnTo>
                  <a:lnTo>
                    <a:pt x="2037" y="1073"/>
                  </a:lnTo>
                  <a:lnTo>
                    <a:pt x="2034" y="1078"/>
                  </a:lnTo>
                  <a:lnTo>
                    <a:pt x="2031" y="1082"/>
                  </a:lnTo>
                  <a:lnTo>
                    <a:pt x="2028" y="1084"/>
                  </a:lnTo>
                  <a:lnTo>
                    <a:pt x="2025" y="1085"/>
                  </a:lnTo>
                  <a:lnTo>
                    <a:pt x="2022" y="1085"/>
                  </a:lnTo>
                  <a:lnTo>
                    <a:pt x="2019" y="1084"/>
                  </a:lnTo>
                  <a:lnTo>
                    <a:pt x="2017" y="1082"/>
                  </a:lnTo>
                  <a:lnTo>
                    <a:pt x="2016" y="1081"/>
                  </a:lnTo>
                  <a:lnTo>
                    <a:pt x="2013" y="1079"/>
                  </a:lnTo>
                  <a:lnTo>
                    <a:pt x="2011" y="1078"/>
                  </a:lnTo>
                  <a:lnTo>
                    <a:pt x="2009" y="1076"/>
                  </a:lnTo>
                  <a:lnTo>
                    <a:pt x="2006" y="1075"/>
                  </a:lnTo>
                  <a:lnTo>
                    <a:pt x="2003" y="1076"/>
                  </a:lnTo>
                  <a:lnTo>
                    <a:pt x="2001" y="1078"/>
                  </a:lnTo>
                  <a:lnTo>
                    <a:pt x="1998" y="1081"/>
                  </a:lnTo>
                  <a:lnTo>
                    <a:pt x="1997" y="1082"/>
                  </a:lnTo>
                  <a:lnTo>
                    <a:pt x="1994" y="1085"/>
                  </a:lnTo>
                  <a:lnTo>
                    <a:pt x="1991" y="1088"/>
                  </a:lnTo>
                  <a:lnTo>
                    <a:pt x="1986" y="1091"/>
                  </a:lnTo>
                  <a:lnTo>
                    <a:pt x="1982" y="1094"/>
                  </a:lnTo>
                  <a:lnTo>
                    <a:pt x="1979" y="1097"/>
                  </a:lnTo>
                  <a:lnTo>
                    <a:pt x="1978" y="1101"/>
                  </a:lnTo>
                  <a:lnTo>
                    <a:pt x="1976" y="1106"/>
                  </a:lnTo>
                  <a:lnTo>
                    <a:pt x="1976" y="1110"/>
                  </a:lnTo>
                  <a:lnTo>
                    <a:pt x="1973" y="1115"/>
                  </a:lnTo>
                  <a:lnTo>
                    <a:pt x="1972" y="1115"/>
                  </a:lnTo>
                  <a:lnTo>
                    <a:pt x="1972" y="1113"/>
                  </a:lnTo>
                  <a:lnTo>
                    <a:pt x="1969" y="1117"/>
                  </a:lnTo>
                  <a:lnTo>
                    <a:pt x="1969" y="1120"/>
                  </a:lnTo>
                  <a:lnTo>
                    <a:pt x="1967" y="1123"/>
                  </a:lnTo>
                  <a:lnTo>
                    <a:pt x="1966" y="1125"/>
                  </a:lnTo>
                  <a:lnTo>
                    <a:pt x="1964" y="1128"/>
                  </a:lnTo>
                  <a:lnTo>
                    <a:pt x="1960" y="1129"/>
                  </a:lnTo>
                  <a:lnTo>
                    <a:pt x="1954" y="1131"/>
                  </a:lnTo>
                  <a:lnTo>
                    <a:pt x="1951" y="1134"/>
                  </a:lnTo>
                  <a:lnTo>
                    <a:pt x="1948" y="1137"/>
                  </a:lnTo>
                  <a:lnTo>
                    <a:pt x="1944" y="1141"/>
                  </a:lnTo>
                  <a:lnTo>
                    <a:pt x="1947" y="1145"/>
                  </a:lnTo>
                  <a:lnTo>
                    <a:pt x="1950" y="1150"/>
                  </a:lnTo>
                  <a:lnTo>
                    <a:pt x="1950" y="1153"/>
                  </a:lnTo>
                  <a:lnTo>
                    <a:pt x="1951" y="1157"/>
                  </a:lnTo>
                  <a:lnTo>
                    <a:pt x="1953" y="1162"/>
                  </a:lnTo>
                  <a:lnTo>
                    <a:pt x="1956" y="1165"/>
                  </a:lnTo>
                  <a:lnTo>
                    <a:pt x="1957" y="1166"/>
                  </a:lnTo>
                  <a:lnTo>
                    <a:pt x="1960" y="1168"/>
                  </a:lnTo>
                  <a:lnTo>
                    <a:pt x="1961" y="1170"/>
                  </a:lnTo>
                  <a:lnTo>
                    <a:pt x="1963" y="1173"/>
                  </a:lnTo>
                  <a:lnTo>
                    <a:pt x="1963" y="1178"/>
                  </a:lnTo>
                  <a:lnTo>
                    <a:pt x="1964" y="1181"/>
                  </a:lnTo>
                  <a:lnTo>
                    <a:pt x="1966" y="1185"/>
                  </a:lnTo>
                  <a:lnTo>
                    <a:pt x="1967" y="1187"/>
                  </a:lnTo>
                  <a:lnTo>
                    <a:pt x="1970" y="1188"/>
                  </a:lnTo>
                  <a:lnTo>
                    <a:pt x="1972" y="1190"/>
                  </a:lnTo>
                  <a:lnTo>
                    <a:pt x="1973" y="1191"/>
                  </a:lnTo>
                  <a:lnTo>
                    <a:pt x="1973" y="1194"/>
                  </a:lnTo>
                  <a:lnTo>
                    <a:pt x="1973" y="1195"/>
                  </a:lnTo>
                  <a:lnTo>
                    <a:pt x="1972" y="1198"/>
                  </a:lnTo>
                  <a:lnTo>
                    <a:pt x="1972" y="1201"/>
                  </a:lnTo>
                  <a:lnTo>
                    <a:pt x="1970" y="1203"/>
                  </a:lnTo>
                  <a:lnTo>
                    <a:pt x="1970" y="1206"/>
                  </a:lnTo>
                  <a:lnTo>
                    <a:pt x="1970" y="1207"/>
                  </a:lnTo>
                  <a:lnTo>
                    <a:pt x="1970" y="1209"/>
                  </a:lnTo>
                  <a:lnTo>
                    <a:pt x="1969" y="1210"/>
                  </a:lnTo>
                  <a:lnTo>
                    <a:pt x="1967" y="1213"/>
                  </a:lnTo>
                  <a:lnTo>
                    <a:pt x="1964" y="1215"/>
                  </a:lnTo>
                  <a:lnTo>
                    <a:pt x="1961" y="1216"/>
                  </a:lnTo>
                  <a:lnTo>
                    <a:pt x="1960" y="1216"/>
                  </a:lnTo>
                  <a:lnTo>
                    <a:pt x="1957" y="1215"/>
                  </a:lnTo>
                  <a:lnTo>
                    <a:pt x="1956" y="1218"/>
                  </a:lnTo>
                  <a:lnTo>
                    <a:pt x="1954" y="1219"/>
                  </a:lnTo>
                  <a:lnTo>
                    <a:pt x="1951" y="1219"/>
                  </a:lnTo>
                  <a:lnTo>
                    <a:pt x="1950" y="1219"/>
                  </a:lnTo>
                  <a:lnTo>
                    <a:pt x="1947" y="1219"/>
                  </a:lnTo>
                  <a:lnTo>
                    <a:pt x="1945" y="1219"/>
                  </a:lnTo>
                  <a:lnTo>
                    <a:pt x="1942" y="1221"/>
                  </a:lnTo>
                  <a:lnTo>
                    <a:pt x="1941" y="1222"/>
                  </a:lnTo>
                  <a:lnTo>
                    <a:pt x="1936" y="1225"/>
                  </a:lnTo>
                  <a:lnTo>
                    <a:pt x="1935" y="1226"/>
                  </a:lnTo>
                  <a:lnTo>
                    <a:pt x="1934" y="1226"/>
                  </a:lnTo>
                  <a:lnTo>
                    <a:pt x="1931" y="1226"/>
                  </a:lnTo>
                  <a:lnTo>
                    <a:pt x="1929" y="1225"/>
                  </a:lnTo>
                  <a:lnTo>
                    <a:pt x="1926" y="1222"/>
                  </a:lnTo>
                  <a:lnTo>
                    <a:pt x="1931" y="1215"/>
                  </a:lnTo>
                  <a:lnTo>
                    <a:pt x="1932" y="1207"/>
                  </a:lnTo>
                  <a:lnTo>
                    <a:pt x="1931" y="1200"/>
                  </a:lnTo>
                  <a:lnTo>
                    <a:pt x="1928" y="1193"/>
                  </a:lnTo>
                  <a:lnTo>
                    <a:pt x="1928" y="1185"/>
                  </a:lnTo>
                  <a:lnTo>
                    <a:pt x="1931" y="1184"/>
                  </a:lnTo>
                  <a:lnTo>
                    <a:pt x="1931" y="1184"/>
                  </a:lnTo>
                  <a:lnTo>
                    <a:pt x="1932" y="1182"/>
                  </a:lnTo>
                  <a:lnTo>
                    <a:pt x="1932" y="1181"/>
                  </a:lnTo>
                  <a:lnTo>
                    <a:pt x="1932" y="1179"/>
                  </a:lnTo>
                  <a:lnTo>
                    <a:pt x="1931" y="1179"/>
                  </a:lnTo>
                  <a:lnTo>
                    <a:pt x="1931" y="1178"/>
                  </a:lnTo>
                  <a:lnTo>
                    <a:pt x="1931" y="1176"/>
                  </a:lnTo>
                  <a:lnTo>
                    <a:pt x="1929" y="1173"/>
                  </a:lnTo>
                  <a:lnTo>
                    <a:pt x="1929" y="1172"/>
                  </a:lnTo>
                  <a:lnTo>
                    <a:pt x="1929" y="1172"/>
                  </a:lnTo>
                  <a:lnTo>
                    <a:pt x="1928" y="1169"/>
                  </a:lnTo>
                  <a:lnTo>
                    <a:pt x="1925" y="1169"/>
                  </a:lnTo>
                  <a:lnTo>
                    <a:pt x="1922" y="1169"/>
                  </a:lnTo>
                  <a:lnTo>
                    <a:pt x="1920" y="1170"/>
                  </a:lnTo>
                  <a:lnTo>
                    <a:pt x="1917" y="1172"/>
                  </a:lnTo>
                  <a:lnTo>
                    <a:pt x="1914" y="1173"/>
                  </a:lnTo>
                  <a:lnTo>
                    <a:pt x="1913" y="1169"/>
                  </a:lnTo>
                  <a:lnTo>
                    <a:pt x="1911" y="1165"/>
                  </a:lnTo>
                  <a:lnTo>
                    <a:pt x="1910" y="1165"/>
                  </a:lnTo>
                  <a:lnTo>
                    <a:pt x="1908" y="1165"/>
                  </a:lnTo>
                  <a:lnTo>
                    <a:pt x="1907" y="1165"/>
                  </a:lnTo>
                  <a:lnTo>
                    <a:pt x="1907" y="1162"/>
                  </a:lnTo>
                  <a:lnTo>
                    <a:pt x="1908" y="1159"/>
                  </a:lnTo>
                  <a:lnTo>
                    <a:pt x="1910" y="1156"/>
                  </a:lnTo>
                  <a:lnTo>
                    <a:pt x="1913" y="1154"/>
                  </a:lnTo>
                  <a:lnTo>
                    <a:pt x="1914" y="1151"/>
                  </a:lnTo>
                  <a:lnTo>
                    <a:pt x="1914" y="1147"/>
                  </a:lnTo>
                  <a:lnTo>
                    <a:pt x="1913" y="1144"/>
                  </a:lnTo>
                  <a:lnTo>
                    <a:pt x="1911" y="1142"/>
                  </a:lnTo>
                  <a:lnTo>
                    <a:pt x="1910" y="1141"/>
                  </a:lnTo>
                  <a:lnTo>
                    <a:pt x="1907" y="1140"/>
                  </a:lnTo>
                  <a:lnTo>
                    <a:pt x="1904" y="1140"/>
                  </a:lnTo>
                  <a:lnTo>
                    <a:pt x="1901" y="1138"/>
                  </a:lnTo>
                  <a:lnTo>
                    <a:pt x="1895" y="1137"/>
                  </a:lnTo>
                  <a:lnTo>
                    <a:pt x="1892" y="1135"/>
                  </a:lnTo>
                  <a:lnTo>
                    <a:pt x="1889" y="1135"/>
                  </a:lnTo>
                  <a:lnTo>
                    <a:pt x="1888" y="1135"/>
                  </a:lnTo>
                  <a:lnTo>
                    <a:pt x="1885" y="1138"/>
                  </a:lnTo>
                  <a:lnTo>
                    <a:pt x="1882" y="1141"/>
                  </a:lnTo>
                  <a:lnTo>
                    <a:pt x="1878" y="1145"/>
                  </a:lnTo>
                  <a:lnTo>
                    <a:pt x="1872" y="1150"/>
                  </a:lnTo>
                  <a:lnTo>
                    <a:pt x="1866" y="1153"/>
                  </a:lnTo>
                  <a:lnTo>
                    <a:pt x="1860" y="1156"/>
                  </a:lnTo>
                  <a:lnTo>
                    <a:pt x="1861" y="1153"/>
                  </a:lnTo>
                  <a:lnTo>
                    <a:pt x="1863" y="1151"/>
                  </a:lnTo>
                  <a:lnTo>
                    <a:pt x="1864" y="1150"/>
                  </a:lnTo>
                  <a:lnTo>
                    <a:pt x="1864" y="1148"/>
                  </a:lnTo>
                  <a:lnTo>
                    <a:pt x="1864" y="1145"/>
                  </a:lnTo>
                  <a:lnTo>
                    <a:pt x="1863" y="1145"/>
                  </a:lnTo>
                  <a:lnTo>
                    <a:pt x="1861" y="1144"/>
                  </a:lnTo>
                  <a:lnTo>
                    <a:pt x="1861" y="1142"/>
                  </a:lnTo>
                  <a:lnTo>
                    <a:pt x="1861" y="1141"/>
                  </a:lnTo>
                  <a:lnTo>
                    <a:pt x="1861" y="1138"/>
                  </a:lnTo>
                  <a:lnTo>
                    <a:pt x="1861" y="1135"/>
                  </a:lnTo>
                  <a:lnTo>
                    <a:pt x="1863" y="1132"/>
                  </a:lnTo>
                  <a:lnTo>
                    <a:pt x="1866" y="1129"/>
                  </a:lnTo>
                  <a:lnTo>
                    <a:pt x="1869" y="1126"/>
                  </a:lnTo>
                  <a:lnTo>
                    <a:pt x="1870" y="1126"/>
                  </a:lnTo>
                  <a:lnTo>
                    <a:pt x="1872" y="1125"/>
                  </a:lnTo>
                  <a:lnTo>
                    <a:pt x="1873" y="1123"/>
                  </a:lnTo>
                  <a:lnTo>
                    <a:pt x="1875" y="1122"/>
                  </a:lnTo>
                  <a:lnTo>
                    <a:pt x="1876" y="1120"/>
                  </a:lnTo>
                  <a:lnTo>
                    <a:pt x="1876" y="1119"/>
                  </a:lnTo>
                  <a:lnTo>
                    <a:pt x="1875" y="1116"/>
                  </a:lnTo>
                  <a:lnTo>
                    <a:pt x="1872" y="1115"/>
                  </a:lnTo>
                  <a:lnTo>
                    <a:pt x="1869" y="1115"/>
                  </a:lnTo>
                  <a:lnTo>
                    <a:pt x="1866" y="1115"/>
                  </a:lnTo>
                  <a:lnTo>
                    <a:pt x="1861" y="1117"/>
                  </a:lnTo>
                  <a:lnTo>
                    <a:pt x="1857" y="1122"/>
                  </a:lnTo>
                  <a:lnTo>
                    <a:pt x="1853" y="1126"/>
                  </a:lnTo>
                  <a:lnTo>
                    <a:pt x="1850" y="1129"/>
                  </a:lnTo>
                  <a:lnTo>
                    <a:pt x="1845" y="1132"/>
                  </a:lnTo>
                  <a:lnTo>
                    <a:pt x="1841" y="1135"/>
                  </a:lnTo>
                  <a:lnTo>
                    <a:pt x="1836" y="1138"/>
                  </a:lnTo>
                  <a:lnTo>
                    <a:pt x="1832" y="1141"/>
                  </a:lnTo>
                  <a:lnTo>
                    <a:pt x="1828" y="1144"/>
                  </a:lnTo>
                  <a:lnTo>
                    <a:pt x="1825" y="1144"/>
                  </a:lnTo>
                  <a:lnTo>
                    <a:pt x="1823" y="1142"/>
                  </a:lnTo>
                  <a:lnTo>
                    <a:pt x="1820" y="1142"/>
                  </a:lnTo>
                  <a:lnTo>
                    <a:pt x="1819" y="1144"/>
                  </a:lnTo>
                  <a:lnTo>
                    <a:pt x="1817" y="1145"/>
                  </a:lnTo>
                  <a:lnTo>
                    <a:pt x="1819" y="1148"/>
                  </a:lnTo>
                  <a:lnTo>
                    <a:pt x="1814" y="1148"/>
                  </a:lnTo>
                  <a:lnTo>
                    <a:pt x="1813" y="1151"/>
                  </a:lnTo>
                  <a:lnTo>
                    <a:pt x="1811" y="1153"/>
                  </a:lnTo>
                  <a:lnTo>
                    <a:pt x="1810" y="1156"/>
                  </a:lnTo>
                  <a:lnTo>
                    <a:pt x="1810" y="1160"/>
                  </a:lnTo>
                  <a:lnTo>
                    <a:pt x="1810" y="1163"/>
                  </a:lnTo>
                  <a:lnTo>
                    <a:pt x="1813" y="1166"/>
                  </a:lnTo>
                  <a:lnTo>
                    <a:pt x="1814" y="1168"/>
                  </a:lnTo>
                  <a:lnTo>
                    <a:pt x="1817" y="1169"/>
                  </a:lnTo>
                  <a:lnTo>
                    <a:pt x="1820" y="1170"/>
                  </a:lnTo>
                  <a:lnTo>
                    <a:pt x="1823" y="1173"/>
                  </a:lnTo>
                  <a:lnTo>
                    <a:pt x="1826" y="1176"/>
                  </a:lnTo>
                  <a:lnTo>
                    <a:pt x="1828" y="1179"/>
                  </a:lnTo>
                  <a:lnTo>
                    <a:pt x="1832" y="1182"/>
                  </a:lnTo>
                  <a:lnTo>
                    <a:pt x="1835" y="1184"/>
                  </a:lnTo>
                  <a:lnTo>
                    <a:pt x="1836" y="1184"/>
                  </a:lnTo>
                  <a:lnTo>
                    <a:pt x="1839" y="1184"/>
                  </a:lnTo>
                  <a:lnTo>
                    <a:pt x="1842" y="1182"/>
                  </a:lnTo>
                  <a:lnTo>
                    <a:pt x="1845" y="1182"/>
                  </a:lnTo>
                  <a:lnTo>
                    <a:pt x="1845" y="1179"/>
                  </a:lnTo>
                  <a:lnTo>
                    <a:pt x="1845" y="1176"/>
                  </a:lnTo>
                  <a:lnTo>
                    <a:pt x="1847" y="1173"/>
                  </a:lnTo>
                  <a:lnTo>
                    <a:pt x="1848" y="1170"/>
                  </a:lnTo>
                  <a:lnTo>
                    <a:pt x="1851" y="1169"/>
                  </a:lnTo>
                  <a:lnTo>
                    <a:pt x="1851" y="1172"/>
                  </a:lnTo>
                  <a:lnTo>
                    <a:pt x="1854" y="1172"/>
                  </a:lnTo>
                  <a:lnTo>
                    <a:pt x="1856" y="1173"/>
                  </a:lnTo>
                  <a:lnTo>
                    <a:pt x="1857" y="1175"/>
                  </a:lnTo>
                  <a:lnTo>
                    <a:pt x="1858" y="1176"/>
                  </a:lnTo>
                  <a:lnTo>
                    <a:pt x="1860" y="1176"/>
                  </a:lnTo>
                  <a:lnTo>
                    <a:pt x="1861" y="1176"/>
                  </a:lnTo>
                  <a:lnTo>
                    <a:pt x="1863" y="1176"/>
                  </a:lnTo>
                  <a:lnTo>
                    <a:pt x="1864" y="1176"/>
                  </a:lnTo>
                  <a:lnTo>
                    <a:pt x="1867" y="1176"/>
                  </a:lnTo>
                  <a:lnTo>
                    <a:pt x="1870" y="1176"/>
                  </a:lnTo>
                  <a:lnTo>
                    <a:pt x="1872" y="1176"/>
                  </a:lnTo>
                  <a:lnTo>
                    <a:pt x="1875" y="1176"/>
                  </a:lnTo>
                  <a:lnTo>
                    <a:pt x="1876" y="1178"/>
                  </a:lnTo>
                  <a:lnTo>
                    <a:pt x="1876" y="1179"/>
                  </a:lnTo>
                  <a:lnTo>
                    <a:pt x="1876" y="1182"/>
                  </a:lnTo>
                  <a:lnTo>
                    <a:pt x="1872" y="1182"/>
                  </a:lnTo>
                  <a:lnTo>
                    <a:pt x="1869" y="1184"/>
                  </a:lnTo>
                  <a:lnTo>
                    <a:pt x="1866" y="1185"/>
                  </a:lnTo>
                  <a:lnTo>
                    <a:pt x="1864" y="1187"/>
                  </a:lnTo>
                  <a:lnTo>
                    <a:pt x="1863" y="1188"/>
                  </a:lnTo>
                  <a:lnTo>
                    <a:pt x="1861" y="1190"/>
                  </a:lnTo>
                  <a:lnTo>
                    <a:pt x="1860" y="1190"/>
                  </a:lnTo>
                  <a:lnTo>
                    <a:pt x="1858" y="1190"/>
                  </a:lnTo>
                  <a:lnTo>
                    <a:pt x="1856" y="1188"/>
                  </a:lnTo>
                  <a:lnTo>
                    <a:pt x="1854" y="1188"/>
                  </a:lnTo>
                  <a:lnTo>
                    <a:pt x="1853" y="1190"/>
                  </a:lnTo>
                  <a:lnTo>
                    <a:pt x="1850" y="1191"/>
                  </a:lnTo>
                  <a:lnTo>
                    <a:pt x="1848" y="1194"/>
                  </a:lnTo>
                  <a:lnTo>
                    <a:pt x="1847" y="1197"/>
                  </a:lnTo>
                  <a:lnTo>
                    <a:pt x="1845" y="1200"/>
                  </a:lnTo>
                  <a:lnTo>
                    <a:pt x="1841" y="1204"/>
                  </a:lnTo>
                  <a:lnTo>
                    <a:pt x="1836" y="1210"/>
                  </a:lnTo>
                  <a:lnTo>
                    <a:pt x="1835" y="1210"/>
                  </a:lnTo>
                  <a:lnTo>
                    <a:pt x="1833" y="1212"/>
                  </a:lnTo>
                  <a:lnTo>
                    <a:pt x="1832" y="1213"/>
                  </a:lnTo>
                  <a:lnTo>
                    <a:pt x="1830" y="1215"/>
                  </a:lnTo>
                  <a:lnTo>
                    <a:pt x="1830" y="1218"/>
                  </a:lnTo>
                  <a:lnTo>
                    <a:pt x="1832" y="1221"/>
                  </a:lnTo>
                  <a:lnTo>
                    <a:pt x="1833" y="1221"/>
                  </a:lnTo>
                  <a:lnTo>
                    <a:pt x="1835" y="1222"/>
                  </a:lnTo>
                  <a:lnTo>
                    <a:pt x="1836" y="1222"/>
                  </a:lnTo>
                  <a:lnTo>
                    <a:pt x="1839" y="1222"/>
                  </a:lnTo>
                  <a:lnTo>
                    <a:pt x="1841" y="1223"/>
                  </a:lnTo>
                  <a:lnTo>
                    <a:pt x="1842" y="1225"/>
                  </a:lnTo>
                  <a:lnTo>
                    <a:pt x="1842" y="1226"/>
                  </a:lnTo>
                  <a:lnTo>
                    <a:pt x="1842" y="1229"/>
                  </a:lnTo>
                  <a:lnTo>
                    <a:pt x="1842" y="1231"/>
                  </a:lnTo>
                  <a:lnTo>
                    <a:pt x="1842" y="1234"/>
                  </a:lnTo>
                  <a:lnTo>
                    <a:pt x="1844" y="1237"/>
                  </a:lnTo>
                  <a:lnTo>
                    <a:pt x="1844" y="1238"/>
                  </a:lnTo>
                  <a:lnTo>
                    <a:pt x="1845" y="1240"/>
                  </a:lnTo>
                  <a:lnTo>
                    <a:pt x="1847" y="1241"/>
                  </a:lnTo>
                  <a:lnTo>
                    <a:pt x="1850" y="1244"/>
                  </a:lnTo>
                  <a:lnTo>
                    <a:pt x="1851" y="1247"/>
                  </a:lnTo>
                  <a:lnTo>
                    <a:pt x="1854" y="1250"/>
                  </a:lnTo>
                  <a:lnTo>
                    <a:pt x="1856" y="1254"/>
                  </a:lnTo>
                  <a:lnTo>
                    <a:pt x="1857" y="1257"/>
                  </a:lnTo>
                  <a:lnTo>
                    <a:pt x="1860" y="1257"/>
                  </a:lnTo>
                  <a:lnTo>
                    <a:pt x="1863" y="1259"/>
                  </a:lnTo>
                  <a:lnTo>
                    <a:pt x="1864" y="1259"/>
                  </a:lnTo>
                  <a:lnTo>
                    <a:pt x="1867" y="1260"/>
                  </a:lnTo>
                  <a:lnTo>
                    <a:pt x="1869" y="1262"/>
                  </a:lnTo>
                  <a:lnTo>
                    <a:pt x="1869" y="1265"/>
                  </a:lnTo>
                  <a:lnTo>
                    <a:pt x="1869" y="1269"/>
                  </a:lnTo>
                  <a:lnTo>
                    <a:pt x="1866" y="1268"/>
                  </a:lnTo>
                  <a:lnTo>
                    <a:pt x="1861" y="1266"/>
                  </a:lnTo>
                  <a:lnTo>
                    <a:pt x="1858" y="1266"/>
                  </a:lnTo>
                  <a:lnTo>
                    <a:pt x="1854" y="1265"/>
                  </a:lnTo>
                  <a:lnTo>
                    <a:pt x="1850" y="1266"/>
                  </a:lnTo>
                  <a:lnTo>
                    <a:pt x="1848" y="1266"/>
                  </a:lnTo>
                  <a:lnTo>
                    <a:pt x="1850" y="1268"/>
                  </a:lnTo>
                  <a:lnTo>
                    <a:pt x="1851" y="1268"/>
                  </a:lnTo>
                  <a:lnTo>
                    <a:pt x="1853" y="1268"/>
                  </a:lnTo>
                  <a:lnTo>
                    <a:pt x="1854" y="1269"/>
                  </a:lnTo>
                  <a:lnTo>
                    <a:pt x="1856" y="1271"/>
                  </a:lnTo>
                  <a:lnTo>
                    <a:pt x="1857" y="1272"/>
                  </a:lnTo>
                  <a:lnTo>
                    <a:pt x="1858" y="1274"/>
                  </a:lnTo>
                  <a:lnTo>
                    <a:pt x="1861" y="1276"/>
                  </a:lnTo>
                  <a:lnTo>
                    <a:pt x="1864" y="1278"/>
                  </a:lnTo>
                  <a:lnTo>
                    <a:pt x="1866" y="1279"/>
                  </a:lnTo>
                  <a:lnTo>
                    <a:pt x="1864" y="1282"/>
                  </a:lnTo>
                  <a:lnTo>
                    <a:pt x="1863" y="1284"/>
                  </a:lnTo>
                  <a:lnTo>
                    <a:pt x="1860" y="1285"/>
                  </a:lnTo>
                  <a:lnTo>
                    <a:pt x="1857" y="1284"/>
                  </a:lnTo>
                  <a:lnTo>
                    <a:pt x="1856" y="1284"/>
                  </a:lnTo>
                  <a:lnTo>
                    <a:pt x="1853" y="1282"/>
                  </a:lnTo>
                  <a:lnTo>
                    <a:pt x="1850" y="1284"/>
                  </a:lnTo>
                  <a:lnTo>
                    <a:pt x="1847" y="1285"/>
                  </a:lnTo>
                  <a:lnTo>
                    <a:pt x="1845" y="1288"/>
                  </a:lnTo>
                  <a:lnTo>
                    <a:pt x="1845" y="1291"/>
                  </a:lnTo>
                  <a:lnTo>
                    <a:pt x="1845" y="1294"/>
                  </a:lnTo>
                  <a:lnTo>
                    <a:pt x="1847" y="1297"/>
                  </a:lnTo>
                  <a:lnTo>
                    <a:pt x="1850" y="1299"/>
                  </a:lnTo>
                  <a:lnTo>
                    <a:pt x="1853" y="1300"/>
                  </a:lnTo>
                  <a:lnTo>
                    <a:pt x="1857" y="1301"/>
                  </a:lnTo>
                  <a:lnTo>
                    <a:pt x="1860" y="1301"/>
                  </a:lnTo>
                  <a:lnTo>
                    <a:pt x="1864" y="1300"/>
                  </a:lnTo>
                  <a:lnTo>
                    <a:pt x="1864" y="1303"/>
                  </a:lnTo>
                  <a:lnTo>
                    <a:pt x="1864" y="1304"/>
                  </a:lnTo>
                  <a:lnTo>
                    <a:pt x="1864" y="1304"/>
                  </a:lnTo>
                  <a:lnTo>
                    <a:pt x="1866" y="1303"/>
                  </a:lnTo>
                  <a:lnTo>
                    <a:pt x="1864" y="1309"/>
                  </a:lnTo>
                  <a:lnTo>
                    <a:pt x="1864" y="1312"/>
                  </a:lnTo>
                  <a:lnTo>
                    <a:pt x="1863" y="1315"/>
                  </a:lnTo>
                  <a:lnTo>
                    <a:pt x="1861" y="1318"/>
                  </a:lnTo>
                  <a:lnTo>
                    <a:pt x="1858" y="1318"/>
                  </a:lnTo>
                  <a:lnTo>
                    <a:pt x="1853" y="1319"/>
                  </a:lnTo>
                  <a:lnTo>
                    <a:pt x="1856" y="1322"/>
                  </a:lnTo>
                  <a:lnTo>
                    <a:pt x="1856" y="1325"/>
                  </a:lnTo>
                  <a:lnTo>
                    <a:pt x="1856" y="1328"/>
                  </a:lnTo>
                  <a:lnTo>
                    <a:pt x="1854" y="1331"/>
                  </a:lnTo>
                  <a:lnTo>
                    <a:pt x="1853" y="1334"/>
                  </a:lnTo>
                  <a:lnTo>
                    <a:pt x="1850" y="1335"/>
                  </a:lnTo>
                  <a:lnTo>
                    <a:pt x="1848" y="1338"/>
                  </a:lnTo>
                  <a:lnTo>
                    <a:pt x="1845" y="1343"/>
                  </a:lnTo>
                  <a:lnTo>
                    <a:pt x="1844" y="1347"/>
                  </a:lnTo>
                  <a:lnTo>
                    <a:pt x="1842" y="1352"/>
                  </a:lnTo>
                  <a:lnTo>
                    <a:pt x="1842" y="1356"/>
                  </a:lnTo>
                  <a:lnTo>
                    <a:pt x="1836" y="1356"/>
                  </a:lnTo>
                  <a:lnTo>
                    <a:pt x="1832" y="1357"/>
                  </a:lnTo>
                  <a:lnTo>
                    <a:pt x="1828" y="1359"/>
                  </a:lnTo>
                  <a:lnTo>
                    <a:pt x="1828" y="1362"/>
                  </a:lnTo>
                  <a:lnTo>
                    <a:pt x="1826" y="1363"/>
                  </a:lnTo>
                  <a:lnTo>
                    <a:pt x="1825" y="1365"/>
                  </a:lnTo>
                  <a:lnTo>
                    <a:pt x="1823" y="1368"/>
                  </a:lnTo>
                  <a:lnTo>
                    <a:pt x="1822" y="1369"/>
                  </a:lnTo>
                  <a:lnTo>
                    <a:pt x="1822" y="1372"/>
                  </a:lnTo>
                  <a:lnTo>
                    <a:pt x="1819" y="1372"/>
                  </a:lnTo>
                  <a:lnTo>
                    <a:pt x="1817" y="1374"/>
                  </a:lnTo>
                  <a:lnTo>
                    <a:pt x="1817" y="1375"/>
                  </a:lnTo>
                  <a:lnTo>
                    <a:pt x="1816" y="1378"/>
                  </a:lnTo>
                  <a:lnTo>
                    <a:pt x="1816" y="1379"/>
                  </a:lnTo>
                  <a:lnTo>
                    <a:pt x="1811" y="1382"/>
                  </a:lnTo>
                  <a:lnTo>
                    <a:pt x="1808" y="1387"/>
                  </a:lnTo>
                  <a:lnTo>
                    <a:pt x="1804" y="1390"/>
                  </a:lnTo>
                  <a:lnTo>
                    <a:pt x="1801" y="1394"/>
                  </a:lnTo>
                  <a:lnTo>
                    <a:pt x="1797" y="1399"/>
                  </a:lnTo>
                  <a:lnTo>
                    <a:pt x="1792" y="1402"/>
                  </a:lnTo>
                  <a:lnTo>
                    <a:pt x="1786" y="1403"/>
                  </a:lnTo>
                  <a:lnTo>
                    <a:pt x="1782" y="1403"/>
                  </a:lnTo>
                  <a:lnTo>
                    <a:pt x="1778" y="1403"/>
                  </a:lnTo>
                  <a:lnTo>
                    <a:pt x="1772" y="1405"/>
                  </a:lnTo>
                  <a:lnTo>
                    <a:pt x="1770" y="1405"/>
                  </a:lnTo>
                  <a:lnTo>
                    <a:pt x="1767" y="1407"/>
                  </a:lnTo>
                  <a:lnTo>
                    <a:pt x="1766" y="1409"/>
                  </a:lnTo>
                  <a:lnTo>
                    <a:pt x="1763" y="1410"/>
                  </a:lnTo>
                  <a:lnTo>
                    <a:pt x="1761" y="1410"/>
                  </a:lnTo>
                  <a:lnTo>
                    <a:pt x="1758" y="1410"/>
                  </a:lnTo>
                  <a:lnTo>
                    <a:pt x="1757" y="1412"/>
                  </a:lnTo>
                  <a:lnTo>
                    <a:pt x="1755" y="1413"/>
                  </a:lnTo>
                  <a:lnTo>
                    <a:pt x="1755" y="1415"/>
                  </a:lnTo>
                  <a:lnTo>
                    <a:pt x="1753" y="1412"/>
                  </a:lnTo>
                  <a:lnTo>
                    <a:pt x="1751" y="1409"/>
                  </a:lnTo>
                  <a:lnTo>
                    <a:pt x="1748" y="1407"/>
                  </a:lnTo>
                  <a:lnTo>
                    <a:pt x="1747" y="1412"/>
                  </a:lnTo>
                  <a:lnTo>
                    <a:pt x="1745" y="1415"/>
                  </a:lnTo>
                  <a:lnTo>
                    <a:pt x="1742" y="1416"/>
                  </a:lnTo>
                  <a:lnTo>
                    <a:pt x="1739" y="1418"/>
                  </a:lnTo>
                  <a:lnTo>
                    <a:pt x="1736" y="1419"/>
                  </a:lnTo>
                  <a:lnTo>
                    <a:pt x="1732" y="1419"/>
                  </a:lnTo>
                  <a:lnTo>
                    <a:pt x="1729" y="1421"/>
                  </a:lnTo>
                  <a:lnTo>
                    <a:pt x="1723" y="1422"/>
                  </a:lnTo>
                  <a:lnTo>
                    <a:pt x="1719" y="1422"/>
                  </a:lnTo>
                  <a:lnTo>
                    <a:pt x="1713" y="1422"/>
                  </a:lnTo>
                  <a:lnTo>
                    <a:pt x="1707" y="1422"/>
                  </a:lnTo>
                  <a:lnTo>
                    <a:pt x="1707" y="1427"/>
                  </a:lnTo>
                  <a:lnTo>
                    <a:pt x="1707" y="1431"/>
                  </a:lnTo>
                  <a:lnTo>
                    <a:pt x="1708" y="1435"/>
                  </a:lnTo>
                  <a:lnTo>
                    <a:pt x="1708" y="1440"/>
                  </a:lnTo>
                  <a:lnTo>
                    <a:pt x="1705" y="1440"/>
                  </a:lnTo>
                  <a:lnTo>
                    <a:pt x="1702" y="1438"/>
                  </a:lnTo>
                  <a:lnTo>
                    <a:pt x="1700" y="1435"/>
                  </a:lnTo>
                  <a:lnTo>
                    <a:pt x="1697" y="1431"/>
                  </a:lnTo>
                  <a:lnTo>
                    <a:pt x="1695" y="1428"/>
                  </a:lnTo>
                  <a:lnTo>
                    <a:pt x="1692" y="1425"/>
                  </a:lnTo>
                  <a:lnTo>
                    <a:pt x="1689" y="1422"/>
                  </a:lnTo>
                  <a:lnTo>
                    <a:pt x="1683" y="1425"/>
                  </a:lnTo>
                  <a:lnTo>
                    <a:pt x="1677" y="1428"/>
                  </a:lnTo>
                  <a:lnTo>
                    <a:pt x="1672" y="1432"/>
                  </a:lnTo>
                  <a:lnTo>
                    <a:pt x="1667" y="1437"/>
                  </a:lnTo>
                  <a:lnTo>
                    <a:pt x="1660" y="1444"/>
                  </a:lnTo>
                  <a:lnTo>
                    <a:pt x="1652" y="1452"/>
                  </a:lnTo>
                  <a:lnTo>
                    <a:pt x="1650" y="1462"/>
                  </a:lnTo>
                  <a:lnTo>
                    <a:pt x="1651" y="1475"/>
                  </a:lnTo>
                  <a:lnTo>
                    <a:pt x="1658" y="1485"/>
                  </a:lnTo>
                  <a:lnTo>
                    <a:pt x="1670" y="1491"/>
                  </a:lnTo>
                  <a:lnTo>
                    <a:pt x="1680" y="1497"/>
                  </a:lnTo>
                  <a:lnTo>
                    <a:pt x="1688" y="1506"/>
                  </a:lnTo>
                  <a:lnTo>
                    <a:pt x="1692" y="1516"/>
                  </a:lnTo>
                  <a:lnTo>
                    <a:pt x="1692" y="1522"/>
                  </a:lnTo>
                  <a:lnTo>
                    <a:pt x="1692" y="1528"/>
                  </a:lnTo>
                  <a:lnTo>
                    <a:pt x="1692" y="1533"/>
                  </a:lnTo>
                  <a:lnTo>
                    <a:pt x="1692" y="1537"/>
                  </a:lnTo>
                  <a:lnTo>
                    <a:pt x="1694" y="1540"/>
                  </a:lnTo>
                  <a:lnTo>
                    <a:pt x="1695" y="1543"/>
                  </a:lnTo>
                  <a:lnTo>
                    <a:pt x="1695" y="1547"/>
                  </a:lnTo>
                  <a:lnTo>
                    <a:pt x="1695" y="1552"/>
                  </a:lnTo>
                  <a:lnTo>
                    <a:pt x="1695" y="1555"/>
                  </a:lnTo>
                  <a:lnTo>
                    <a:pt x="1694" y="1558"/>
                  </a:lnTo>
                  <a:lnTo>
                    <a:pt x="1694" y="1562"/>
                  </a:lnTo>
                  <a:lnTo>
                    <a:pt x="1692" y="1563"/>
                  </a:lnTo>
                  <a:lnTo>
                    <a:pt x="1689" y="1565"/>
                  </a:lnTo>
                  <a:lnTo>
                    <a:pt x="1686" y="1566"/>
                  </a:lnTo>
                  <a:lnTo>
                    <a:pt x="1685" y="1568"/>
                  </a:lnTo>
                  <a:lnTo>
                    <a:pt x="1683" y="1569"/>
                  </a:lnTo>
                  <a:lnTo>
                    <a:pt x="1683" y="1571"/>
                  </a:lnTo>
                  <a:lnTo>
                    <a:pt x="1683" y="1572"/>
                  </a:lnTo>
                  <a:lnTo>
                    <a:pt x="1682" y="1575"/>
                  </a:lnTo>
                  <a:lnTo>
                    <a:pt x="1680" y="1577"/>
                  </a:lnTo>
                  <a:lnTo>
                    <a:pt x="1677" y="1578"/>
                  </a:lnTo>
                  <a:lnTo>
                    <a:pt x="1676" y="1580"/>
                  </a:lnTo>
                  <a:lnTo>
                    <a:pt x="1672" y="1580"/>
                  </a:lnTo>
                  <a:lnTo>
                    <a:pt x="1670" y="1580"/>
                  </a:lnTo>
                  <a:lnTo>
                    <a:pt x="1669" y="1578"/>
                  </a:lnTo>
                  <a:lnTo>
                    <a:pt x="1667" y="1578"/>
                  </a:lnTo>
                  <a:lnTo>
                    <a:pt x="1666" y="1578"/>
                  </a:lnTo>
                  <a:lnTo>
                    <a:pt x="1664" y="1578"/>
                  </a:lnTo>
                  <a:lnTo>
                    <a:pt x="1664" y="1581"/>
                  </a:lnTo>
                  <a:lnTo>
                    <a:pt x="1663" y="1583"/>
                  </a:lnTo>
                  <a:lnTo>
                    <a:pt x="1661" y="1583"/>
                  </a:lnTo>
                  <a:lnTo>
                    <a:pt x="1657" y="1586"/>
                  </a:lnTo>
                  <a:lnTo>
                    <a:pt x="1652" y="1589"/>
                  </a:lnTo>
                  <a:lnTo>
                    <a:pt x="1648" y="1591"/>
                  </a:lnTo>
                  <a:lnTo>
                    <a:pt x="1645" y="1596"/>
                  </a:lnTo>
                  <a:lnTo>
                    <a:pt x="1644" y="1600"/>
                  </a:lnTo>
                  <a:lnTo>
                    <a:pt x="1642" y="1603"/>
                  </a:lnTo>
                  <a:lnTo>
                    <a:pt x="1638" y="1603"/>
                  </a:lnTo>
                  <a:lnTo>
                    <a:pt x="1636" y="1600"/>
                  </a:lnTo>
                  <a:lnTo>
                    <a:pt x="1635" y="1599"/>
                  </a:lnTo>
                  <a:lnTo>
                    <a:pt x="1635" y="1594"/>
                  </a:lnTo>
                  <a:lnTo>
                    <a:pt x="1635" y="1591"/>
                  </a:lnTo>
                  <a:lnTo>
                    <a:pt x="1635" y="1589"/>
                  </a:lnTo>
                  <a:lnTo>
                    <a:pt x="1635" y="1584"/>
                  </a:lnTo>
                  <a:lnTo>
                    <a:pt x="1635" y="1581"/>
                  </a:lnTo>
                  <a:lnTo>
                    <a:pt x="1630" y="1581"/>
                  </a:lnTo>
                  <a:lnTo>
                    <a:pt x="1627" y="1580"/>
                  </a:lnTo>
                  <a:lnTo>
                    <a:pt x="1624" y="1577"/>
                  </a:lnTo>
                  <a:lnTo>
                    <a:pt x="1623" y="1572"/>
                  </a:lnTo>
                  <a:lnTo>
                    <a:pt x="1623" y="1574"/>
                  </a:lnTo>
                  <a:lnTo>
                    <a:pt x="1620" y="1574"/>
                  </a:lnTo>
                  <a:lnTo>
                    <a:pt x="1619" y="1574"/>
                  </a:lnTo>
                  <a:lnTo>
                    <a:pt x="1617" y="1565"/>
                  </a:lnTo>
                  <a:lnTo>
                    <a:pt x="1611" y="1555"/>
                  </a:lnTo>
                  <a:lnTo>
                    <a:pt x="1604" y="1549"/>
                  </a:lnTo>
                  <a:lnTo>
                    <a:pt x="1601" y="1549"/>
                  </a:lnTo>
                  <a:lnTo>
                    <a:pt x="1597" y="1549"/>
                  </a:lnTo>
                  <a:lnTo>
                    <a:pt x="1592" y="1549"/>
                  </a:lnTo>
                  <a:lnTo>
                    <a:pt x="1588" y="1549"/>
                  </a:lnTo>
                  <a:lnTo>
                    <a:pt x="1585" y="1547"/>
                  </a:lnTo>
                  <a:lnTo>
                    <a:pt x="1583" y="1546"/>
                  </a:lnTo>
                  <a:lnTo>
                    <a:pt x="1582" y="1544"/>
                  </a:lnTo>
                  <a:lnTo>
                    <a:pt x="1582" y="1541"/>
                  </a:lnTo>
                  <a:lnTo>
                    <a:pt x="1580" y="1540"/>
                  </a:lnTo>
                  <a:lnTo>
                    <a:pt x="1580" y="1537"/>
                  </a:lnTo>
                  <a:lnTo>
                    <a:pt x="1579" y="1536"/>
                  </a:lnTo>
                  <a:lnTo>
                    <a:pt x="1576" y="1536"/>
                  </a:lnTo>
                  <a:lnTo>
                    <a:pt x="1572" y="1538"/>
                  </a:lnTo>
                  <a:lnTo>
                    <a:pt x="1567" y="1546"/>
                  </a:lnTo>
                  <a:lnTo>
                    <a:pt x="1564" y="1555"/>
                  </a:lnTo>
                  <a:lnTo>
                    <a:pt x="1563" y="1562"/>
                  </a:lnTo>
                  <a:lnTo>
                    <a:pt x="1563" y="1578"/>
                  </a:lnTo>
                  <a:lnTo>
                    <a:pt x="1564" y="1596"/>
                  </a:lnTo>
                  <a:lnTo>
                    <a:pt x="1567" y="1596"/>
                  </a:lnTo>
                  <a:lnTo>
                    <a:pt x="1570" y="1597"/>
                  </a:lnTo>
                  <a:lnTo>
                    <a:pt x="1573" y="1600"/>
                  </a:lnTo>
                  <a:lnTo>
                    <a:pt x="1574" y="1603"/>
                  </a:lnTo>
                  <a:lnTo>
                    <a:pt x="1576" y="1608"/>
                  </a:lnTo>
                  <a:lnTo>
                    <a:pt x="1577" y="1612"/>
                  </a:lnTo>
                  <a:lnTo>
                    <a:pt x="1579" y="1615"/>
                  </a:lnTo>
                  <a:lnTo>
                    <a:pt x="1580" y="1619"/>
                  </a:lnTo>
                  <a:lnTo>
                    <a:pt x="1588" y="1625"/>
                  </a:lnTo>
                  <a:lnTo>
                    <a:pt x="1595" y="1630"/>
                  </a:lnTo>
                  <a:lnTo>
                    <a:pt x="1604" y="1636"/>
                  </a:lnTo>
                  <a:lnTo>
                    <a:pt x="1613" y="1644"/>
                  </a:lnTo>
                  <a:lnTo>
                    <a:pt x="1617" y="1656"/>
                  </a:lnTo>
                  <a:lnTo>
                    <a:pt x="1619" y="1669"/>
                  </a:lnTo>
                  <a:lnTo>
                    <a:pt x="1619" y="1671"/>
                  </a:lnTo>
                  <a:lnTo>
                    <a:pt x="1617" y="1672"/>
                  </a:lnTo>
                  <a:lnTo>
                    <a:pt x="1617" y="1675"/>
                  </a:lnTo>
                  <a:lnTo>
                    <a:pt x="1616" y="1677"/>
                  </a:lnTo>
                  <a:lnTo>
                    <a:pt x="1616" y="1678"/>
                  </a:lnTo>
                  <a:lnTo>
                    <a:pt x="1617" y="1681"/>
                  </a:lnTo>
                  <a:lnTo>
                    <a:pt x="1620" y="1684"/>
                  </a:lnTo>
                  <a:lnTo>
                    <a:pt x="1622" y="1687"/>
                  </a:lnTo>
                  <a:lnTo>
                    <a:pt x="1624" y="1690"/>
                  </a:lnTo>
                  <a:lnTo>
                    <a:pt x="1627" y="1693"/>
                  </a:lnTo>
                  <a:lnTo>
                    <a:pt x="1627" y="1697"/>
                  </a:lnTo>
                  <a:lnTo>
                    <a:pt x="1627" y="1700"/>
                  </a:lnTo>
                  <a:lnTo>
                    <a:pt x="1623" y="1702"/>
                  </a:lnTo>
                  <a:lnTo>
                    <a:pt x="1620" y="1700"/>
                  </a:lnTo>
                  <a:lnTo>
                    <a:pt x="1617" y="1697"/>
                  </a:lnTo>
                  <a:lnTo>
                    <a:pt x="1614" y="1695"/>
                  </a:lnTo>
                  <a:lnTo>
                    <a:pt x="1611" y="1692"/>
                  </a:lnTo>
                  <a:lnTo>
                    <a:pt x="1608" y="1689"/>
                  </a:lnTo>
                  <a:lnTo>
                    <a:pt x="1605" y="1686"/>
                  </a:lnTo>
                  <a:lnTo>
                    <a:pt x="1597" y="1678"/>
                  </a:lnTo>
                  <a:lnTo>
                    <a:pt x="1588" y="1671"/>
                  </a:lnTo>
                  <a:lnTo>
                    <a:pt x="1580" y="1662"/>
                  </a:lnTo>
                  <a:lnTo>
                    <a:pt x="1577" y="1653"/>
                  </a:lnTo>
                  <a:lnTo>
                    <a:pt x="1577" y="1643"/>
                  </a:lnTo>
                  <a:lnTo>
                    <a:pt x="1576" y="1633"/>
                  </a:lnTo>
                  <a:lnTo>
                    <a:pt x="1574" y="1630"/>
                  </a:lnTo>
                  <a:lnTo>
                    <a:pt x="1572" y="1625"/>
                  </a:lnTo>
                  <a:lnTo>
                    <a:pt x="1569" y="1621"/>
                  </a:lnTo>
                  <a:lnTo>
                    <a:pt x="1566" y="1619"/>
                  </a:lnTo>
                  <a:lnTo>
                    <a:pt x="1561" y="1618"/>
                  </a:lnTo>
                  <a:lnTo>
                    <a:pt x="1557" y="1616"/>
                  </a:lnTo>
                  <a:lnTo>
                    <a:pt x="1552" y="1616"/>
                  </a:lnTo>
                  <a:lnTo>
                    <a:pt x="1551" y="1605"/>
                  </a:lnTo>
                  <a:lnTo>
                    <a:pt x="1549" y="1590"/>
                  </a:lnTo>
                  <a:lnTo>
                    <a:pt x="1551" y="1578"/>
                  </a:lnTo>
                  <a:lnTo>
                    <a:pt x="1552" y="1574"/>
                  </a:lnTo>
                  <a:lnTo>
                    <a:pt x="1552" y="1571"/>
                  </a:lnTo>
                  <a:lnTo>
                    <a:pt x="1554" y="1569"/>
                  </a:lnTo>
                  <a:lnTo>
                    <a:pt x="1555" y="1566"/>
                  </a:lnTo>
                  <a:lnTo>
                    <a:pt x="1555" y="1563"/>
                  </a:lnTo>
                  <a:lnTo>
                    <a:pt x="1555" y="1561"/>
                  </a:lnTo>
                  <a:lnTo>
                    <a:pt x="1552" y="1553"/>
                  </a:lnTo>
                  <a:lnTo>
                    <a:pt x="1551" y="1546"/>
                  </a:lnTo>
                  <a:lnTo>
                    <a:pt x="1548" y="1537"/>
                  </a:lnTo>
                  <a:lnTo>
                    <a:pt x="1544" y="1527"/>
                  </a:lnTo>
                  <a:lnTo>
                    <a:pt x="1542" y="1524"/>
                  </a:lnTo>
                  <a:lnTo>
                    <a:pt x="1542" y="1521"/>
                  </a:lnTo>
                  <a:lnTo>
                    <a:pt x="1541" y="1518"/>
                  </a:lnTo>
                  <a:lnTo>
                    <a:pt x="1542" y="1515"/>
                  </a:lnTo>
                  <a:lnTo>
                    <a:pt x="1542" y="1511"/>
                  </a:lnTo>
                  <a:lnTo>
                    <a:pt x="1542" y="1508"/>
                  </a:lnTo>
                  <a:lnTo>
                    <a:pt x="1542" y="1503"/>
                  </a:lnTo>
                  <a:lnTo>
                    <a:pt x="1541" y="1499"/>
                  </a:lnTo>
                  <a:lnTo>
                    <a:pt x="1539" y="1496"/>
                  </a:lnTo>
                  <a:lnTo>
                    <a:pt x="1536" y="1491"/>
                  </a:lnTo>
                  <a:lnTo>
                    <a:pt x="1533" y="1490"/>
                  </a:lnTo>
                  <a:lnTo>
                    <a:pt x="1530" y="1488"/>
                  </a:lnTo>
                  <a:lnTo>
                    <a:pt x="1527" y="1488"/>
                  </a:lnTo>
                  <a:lnTo>
                    <a:pt x="1524" y="1490"/>
                  </a:lnTo>
                  <a:lnTo>
                    <a:pt x="1523" y="1490"/>
                  </a:lnTo>
                  <a:lnTo>
                    <a:pt x="1521" y="1488"/>
                  </a:lnTo>
                  <a:lnTo>
                    <a:pt x="1520" y="1490"/>
                  </a:lnTo>
                  <a:lnTo>
                    <a:pt x="1519" y="1493"/>
                  </a:lnTo>
                  <a:lnTo>
                    <a:pt x="1517" y="1496"/>
                  </a:lnTo>
                  <a:lnTo>
                    <a:pt x="1517" y="1499"/>
                  </a:lnTo>
                  <a:lnTo>
                    <a:pt x="1516" y="1500"/>
                  </a:lnTo>
                  <a:lnTo>
                    <a:pt x="1514" y="1503"/>
                  </a:lnTo>
                  <a:lnTo>
                    <a:pt x="1511" y="1505"/>
                  </a:lnTo>
                  <a:lnTo>
                    <a:pt x="1508" y="1506"/>
                  </a:lnTo>
                  <a:lnTo>
                    <a:pt x="1504" y="1506"/>
                  </a:lnTo>
                  <a:lnTo>
                    <a:pt x="1501" y="1506"/>
                  </a:lnTo>
                  <a:lnTo>
                    <a:pt x="1499" y="1505"/>
                  </a:lnTo>
                  <a:lnTo>
                    <a:pt x="1498" y="1502"/>
                  </a:lnTo>
                  <a:lnTo>
                    <a:pt x="1498" y="1499"/>
                  </a:lnTo>
                  <a:lnTo>
                    <a:pt x="1498" y="1496"/>
                  </a:lnTo>
                  <a:lnTo>
                    <a:pt x="1498" y="1490"/>
                  </a:lnTo>
                  <a:lnTo>
                    <a:pt x="1498" y="1483"/>
                  </a:lnTo>
                  <a:lnTo>
                    <a:pt x="1496" y="1477"/>
                  </a:lnTo>
                  <a:lnTo>
                    <a:pt x="1495" y="1471"/>
                  </a:lnTo>
                  <a:lnTo>
                    <a:pt x="1494" y="1466"/>
                  </a:lnTo>
                  <a:lnTo>
                    <a:pt x="1491" y="1463"/>
                  </a:lnTo>
                  <a:lnTo>
                    <a:pt x="1488" y="1460"/>
                  </a:lnTo>
                  <a:lnTo>
                    <a:pt x="1483" y="1458"/>
                  </a:lnTo>
                  <a:lnTo>
                    <a:pt x="1485" y="1456"/>
                  </a:lnTo>
                  <a:lnTo>
                    <a:pt x="1486" y="1455"/>
                  </a:lnTo>
                  <a:lnTo>
                    <a:pt x="1485" y="1450"/>
                  </a:lnTo>
                  <a:lnTo>
                    <a:pt x="1480" y="1446"/>
                  </a:lnTo>
                  <a:lnTo>
                    <a:pt x="1477" y="1443"/>
                  </a:lnTo>
                  <a:lnTo>
                    <a:pt x="1474" y="1438"/>
                  </a:lnTo>
                  <a:lnTo>
                    <a:pt x="1470" y="1435"/>
                  </a:lnTo>
                  <a:lnTo>
                    <a:pt x="1467" y="1434"/>
                  </a:lnTo>
                  <a:lnTo>
                    <a:pt x="1463" y="1431"/>
                  </a:lnTo>
                  <a:lnTo>
                    <a:pt x="1461" y="1428"/>
                  </a:lnTo>
                  <a:lnTo>
                    <a:pt x="1460" y="1425"/>
                  </a:lnTo>
                  <a:lnTo>
                    <a:pt x="1460" y="1421"/>
                  </a:lnTo>
                  <a:lnTo>
                    <a:pt x="1458" y="1416"/>
                  </a:lnTo>
                  <a:lnTo>
                    <a:pt x="1457" y="1412"/>
                  </a:lnTo>
                  <a:lnTo>
                    <a:pt x="1455" y="1409"/>
                  </a:lnTo>
                  <a:lnTo>
                    <a:pt x="1454" y="1407"/>
                  </a:lnTo>
                  <a:lnTo>
                    <a:pt x="1452" y="1407"/>
                  </a:lnTo>
                  <a:lnTo>
                    <a:pt x="1448" y="1409"/>
                  </a:lnTo>
                  <a:lnTo>
                    <a:pt x="1443" y="1412"/>
                  </a:lnTo>
                  <a:lnTo>
                    <a:pt x="1441" y="1413"/>
                  </a:lnTo>
                  <a:lnTo>
                    <a:pt x="1438" y="1415"/>
                  </a:lnTo>
                  <a:lnTo>
                    <a:pt x="1436" y="1418"/>
                  </a:lnTo>
                  <a:lnTo>
                    <a:pt x="1435" y="1419"/>
                  </a:lnTo>
                  <a:lnTo>
                    <a:pt x="1435" y="1422"/>
                  </a:lnTo>
                  <a:lnTo>
                    <a:pt x="1433" y="1425"/>
                  </a:lnTo>
                  <a:lnTo>
                    <a:pt x="1433" y="1428"/>
                  </a:lnTo>
                  <a:lnTo>
                    <a:pt x="1424" y="1424"/>
                  </a:lnTo>
                  <a:lnTo>
                    <a:pt x="1416" y="1421"/>
                  </a:lnTo>
                  <a:lnTo>
                    <a:pt x="1408" y="1421"/>
                  </a:lnTo>
                  <a:lnTo>
                    <a:pt x="1401" y="1427"/>
                  </a:lnTo>
                  <a:lnTo>
                    <a:pt x="1396" y="1434"/>
                  </a:lnTo>
                  <a:lnTo>
                    <a:pt x="1393" y="1443"/>
                  </a:lnTo>
                  <a:lnTo>
                    <a:pt x="1388" y="1452"/>
                  </a:lnTo>
                  <a:lnTo>
                    <a:pt x="1383" y="1455"/>
                  </a:lnTo>
                  <a:lnTo>
                    <a:pt x="1379" y="1456"/>
                  </a:lnTo>
                  <a:lnTo>
                    <a:pt x="1374" y="1459"/>
                  </a:lnTo>
                  <a:lnTo>
                    <a:pt x="1368" y="1463"/>
                  </a:lnTo>
                  <a:lnTo>
                    <a:pt x="1364" y="1469"/>
                  </a:lnTo>
                  <a:lnTo>
                    <a:pt x="1360" y="1474"/>
                  </a:lnTo>
                  <a:lnTo>
                    <a:pt x="1354" y="1480"/>
                  </a:lnTo>
                  <a:lnTo>
                    <a:pt x="1348" y="1487"/>
                  </a:lnTo>
                  <a:lnTo>
                    <a:pt x="1345" y="1490"/>
                  </a:lnTo>
                  <a:lnTo>
                    <a:pt x="1342" y="1491"/>
                  </a:lnTo>
                  <a:lnTo>
                    <a:pt x="1340" y="1493"/>
                  </a:lnTo>
                  <a:lnTo>
                    <a:pt x="1338" y="1493"/>
                  </a:lnTo>
                  <a:lnTo>
                    <a:pt x="1333" y="1493"/>
                  </a:lnTo>
                  <a:lnTo>
                    <a:pt x="1332" y="1496"/>
                  </a:lnTo>
                  <a:lnTo>
                    <a:pt x="1329" y="1500"/>
                  </a:lnTo>
                  <a:lnTo>
                    <a:pt x="1326" y="1503"/>
                  </a:lnTo>
                  <a:lnTo>
                    <a:pt x="1323" y="1505"/>
                  </a:lnTo>
                  <a:lnTo>
                    <a:pt x="1320" y="1505"/>
                  </a:lnTo>
                  <a:lnTo>
                    <a:pt x="1317" y="1506"/>
                  </a:lnTo>
                  <a:lnTo>
                    <a:pt x="1315" y="1506"/>
                  </a:lnTo>
                  <a:lnTo>
                    <a:pt x="1315" y="1506"/>
                  </a:lnTo>
                  <a:lnTo>
                    <a:pt x="1314" y="1508"/>
                  </a:lnTo>
                  <a:lnTo>
                    <a:pt x="1313" y="1511"/>
                  </a:lnTo>
                  <a:lnTo>
                    <a:pt x="1311" y="1519"/>
                  </a:lnTo>
                  <a:lnTo>
                    <a:pt x="1311" y="1527"/>
                  </a:lnTo>
                  <a:lnTo>
                    <a:pt x="1313" y="1536"/>
                  </a:lnTo>
                  <a:lnTo>
                    <a:pt x="1313" y="1544"/>
                  </a:lnTo>
                  <a:lnTo>
                    <a:pt x="1311" y="1549"/>
                  </a:lnTo>
                  <a:lnTo>
                    <a:pt x="1310" y="1552"/>
                  </a:lnTo>
                  <a:lnTo>
                    <a:pt x="1308" y="1556"/>
                  </a:lnTo>
                  <a:lnTo>
                    <a:pt x="1307" y="1561"/>
                  </a:lnTo>
                  <a:lnTo>
                    <a:pt x="1308" y="1565"/>
                  </a:lnTo>
                  <a:lnTo>
                    <a:pt x="1308" y="1569"/>
                  </a:lnTo>
                  <a:lnTo>
                    <a:pt x="1308" y="1574"/>
                  </a:lnTo>
                  <a:lnTo>
                    <a:pt x="1308" y="1578"/>
                  </a:lnTo>
                  <a:lnTo>
                    <a:pt x="1305" y="1580"/>
                  </a:lnTo>
                  <a:lnTo>
                    <a:pt x="1304" y="1583"/>
                  </a:lnTo>
                  <a:lnTo>
                    <a:pt x="1301" y="1583"/>
                  </a:lnTo>
                  <a:lnTo>
                    <a:pt x="1299" y="1584"/>
                  </a:lnTo>
                  <a:lnTo>
                    <a:pt x="1296" y="1586"/>
                  </a:lnTo>
                  <a:lnTo>
                    <a:pt x="1295" y="1587"/>
                  </a:lnTo>
                  <a:lnTo>
                    <a:pt x="1293" y="1590"/>
                  </a:lnTo>
                  <a:lnTo>
                    <a:pt x="1293" y="1593"/>
                  </a:lnTo>
                  <a:lnTo>
                    <a:pt x="1290" y="1594"/>
                  </a:lnTo>
                  <a:lnTo>
                    <a:pt x="1288" y="1593"/>
                  </a:lnTo>
                  <a:lnTo>
                    <a:pt x="1285" y="1591"/>
                  </a:lnTo>
                  <a:lnTo>
                    <a:pt x="1279" y="1603"/>
                  </a:lnTo>
                  <a:lnTo>
                    <a:pt x="1274" y="1605"/>
                  </a:lnTo>
                  <a:lnTo>
                    <a:pt x="1268" y="1602"/>
                  </a:lnTo>
                  <a:lnTo>
                    <a:pt x="1262" y="1593"/>
                  </a:lnTo>
                  <a:lnTo>
                    <a:pt x="1258" y="1584"/>
                  </a:lnTo>
                  <a:lnTo>
                    <a:pt x="1254" y="1574"/>
                  </a:lnTo>
                  <a:lnTo>
                    <a:pt x="1251" y="1568"/>
                  </a:lnTo>
                  <a:lnTo>
                    <a:pt x="1246" y="1562"/>
                  </a:lnTo>
                  <a:lnTo>
                    <a:pt x="1245" y="1558"/>
                  </a:lnTo>
                  <a:lnTo>
                    <a:pt x="1242" y="1552"/>
                  </a:lnTo>
                  <a:lnTo>
                    <a:pt x="1240" y="1549"/>
                  </a:lnTo>
                  <a:lnTo>
                    <a:pt x="1240" y="1546"/>
                  </a:lnTo>
                  <a:lnTo>
                    <a:pt x="1240" y="1544"/>
                  </a:lnTo>
                  <a:lnTo>
                    <a:pt x="1240" y="1543"/>
                  </a:lnTo>
                  <a:lnTo>
                    <a:pt x="1242" y="1541"/>
                  </a:lnTo>
                  <a:lnTo>
                    <a:pt x="1242" y="1540"/>
                  </a:lnTo>
                  <a:lnTo>
                    <a:pt x="1242" y="1537"/>
                  </a:lnTo>
                  <a:lnTo>
                    <a:pt x="1240" y="1536"/>
                  </a:lnTo>
                  <a:lnTo>
                    <a:pt x="1239" y="1534"/>
                  </a:lnTo>
                  <a:lnTo>
                    <a:pt x="1236" y="1533"/>
                  </a:lnTo>
                  <a:lnTo>
                    <a:pt x="1235" y="1531"/>
                  </a:lnTo>
                  <a:lnTo>
                    <a:pt x="1233" y="1530"/>
                  </a:lnTo>
                  <a:lnTo>
                    <a:pt x="1232" y="1527"/>
                  </a:lnTo>
                  <a:lnTo>
                    <a:pt x="1232" y="1524"/>
                  </a:lnTo>
                  <a:lnTo>
                    <a:pt x="1230" y="1521"/>
                  </a:lnTo>
                  <a:lnTo>
                    <a:pt x="1229" y="1518"/>
                  </a:lnTo>
                  <a:lnTo>
                    <a:pt x="1221" y="1499"/>
                  </a:lnTo>
                  <a:lnTo>
                    <a:pt x="1215" y="1478"/>
                  </a:lnTo>
                  <a:lnTo>
                    <a:pt x="1214" y="1458"/>
                  </a:lnTo>
                  <a:lnTo>
                    <a:pt x="1214" y="1456"/>
                  </a:lnTo>
                  <a:lnTo>
                    <a:pt x="1214" y="1455"/>
                  </a:lnTo>
                  <a:lnTo>
                    <a:pt x="1215" y="1455"/>
                  </a:lnTo>
                  <a:lnTo>
                    <a:pt x="1215" y="1455"/>
                  </a:lnTo>
                  <a:lnTo>
                    <a:pt x="1215" y="1453"/>
                  </a:lnTo>
                  <a:lnTo>
                    <a:pt x="1214" y="1450"/>
                  </a:lnTo>
                  <a:lnTo>
                    <a:pt x="1214" y="1450"/>
                  </a:lnTo>
                  <a:lnTo>
                    <a:pt x="1212" y="1449"/>
                  </a:lnTo>
                  <a:lnTo>
                    <a:pt x="1211" y="1447"/>
                  </a:lnTo>
                  <a:lnTo>
                    <a:pt x="1210" y="1446"/>
                  </a:lnTo>
                  <a:lnTo>
                    <a:pt x="1210" y="1443"/>
                  </a:lnTo>
                  <a:lnTo>
                    <a:pt x="1211" y="1438"/>
                  </a:lnTo>
                  <a:lnTo>
                    <a:pt x="1211" y="1435"/>
                  </a:lnTo>
                  <a:lnTo>
                    <a:pt x="1211" y="1431"/>
                  </a:lnTo>
                  <a:lnTo>
                    <a:pt x="1210" y="1428"/>
                  </a:lnTo>
                  <a:lnTo>
                    <a:pt x="1208" y="1424"/>
                  </a:lnTo>
                  <a:lnTo>
                    <a:pt x="1208" y="1421"/>
                  </a:lnTo>
                  <a:lnTo>
                    <a:pt x="1208" y="1416"/>
                  </a:lnTo>
                  <a:lnTo>
                    <a:pt x="1208" y="1412"/>
                  </a:lnTo>
                  <a:lnTo>
                    <a:pt x="1207" y="1412"/>
                  </a:lnTo>
                  <a:lnTo>
                    <a:pt x="1204" y="1412"/>
                  </a:lnTo>
                  <a:lnTo>
                    <a:pt x="1201" y="1413"/>
                  </a:lnTo>
                  <a:lnTo>
                    <a:pt x="1199" y="1415"/>
                  </a:lnTo>
                  <a:lnTo>
                    <a:pt x="1198" y="1418"/>
                  </a:lnTo>
                  <a:lnTo>
                    <a:pt x="1198" y="1421"/>
                  </a:lnTo>
                  <a:lnTo>
                    <a:pt x="1198" y="1424"/>
                  </a:lnTo>
                  <a:lnTo>
                    <a:pt x="1198" y="1428"/>
                  </a:lnTo>
                  <a:lnTo>
                    <a:pt x="1196" y="1431"/>
                  </a:lnTo>
                  <a:lnTo>
                    <a:pt x="1193" y="1434"/>
                  </a:lnTo>
                  <a:lnTo>
                    <a:pt x="1192" y="1434"/>
                  </a:lnTo>
                  <a:lnTo>
                    <a:pt x="1189" y="1435"/>
                  </a:lnTo>
                  <a:lnTo>
                    <a:pt x="1186" y="1435"/>
                  </a:lnTo>
                  <a:lnTo>
                    <a:pt x="1183" y="1435"/>
                  </a:lnTo>
                  <a:lnTo>
                    <a:pt x="1179" y="1435"/>
                  </a:lnTo>
                  <a:lnTo>
                    <a:pt x="1176" y="1435"/>
                  </a:lnTo>
                  <a:lnTo>
                    <a:pt x="1173" y="1432"/>
                  </a:lnTo>
                  <a:lnTo>
                    <a:pt x="1170" y="1428"/>
                  </a:lnTo>
                  <a:lnTo>
                    <a:pt x="1167" y="1425"/>
                  </a:lnTo>
                  <a:lnTo>
                    <a:pt x="1164" y="1421"/>
                  </a:lnTo>
                  <a:lnTo>
                    <a:pt x="1164" y="1416"/>
                  </a:lnTo>
                  <a:lnTo>
                    <a:pt x="1165" y="1415"/>
                  </a:lnTo>
                  <a:lnTo>
                    <a:pt x="1170" y="1413"/>
                  </a:lnTo>
                  <a:lnTo>
                    <a:pt x="1173" y="1412"/>
                  </a:lnTo>
                  <a:lnTo>
                    <a:pt x="1176" y="1412"/>
                  </a:lnTo>
                  <a:lnTo>
                    <a:pt x="1177" y="1410"/>
                  </a:lnTo>
                  <a:lnTo>
                    <a:pt x="1179" y="1407"/>
                  </a:lnTo>
                  <a:lnTo>
                    <a:pt x="1180" y="1406"/>
                  </a:lnTo>
                  <a:lnTo>
                    <a:pt x="1180" y="1402"/>
                  </a:lnTo>
                  <a:lnTo>
                    <a:pt x="1177" y="1402"/>
                  </a:lnTo>
                  <a:lnTo>
                    <a:pt x="1174" y="1402"/>
                  </a:lnTo>
                  <a:lnTo>
                    <a:pt x="1171" y="1405"/>
                  </a:lnTo>
                  <a:lnTo>
                    <a:pt x="1168" y="1406"/>
                  </a:lnTo>
                  <a:lnTo>
                    <a:pt x="1165" y="1406"/>
                  </a:lnTo>
                  <a:lnTo>
                    <a:pt x="1162" y="1405"/>
                  </a:lnTo>
                  <a:lnTo>
                    <a:pt x="1161" y="1403"/>
                  </a:lnTo>
                  <a:lnTo>
                    <a:pt x="1161" y="1400"/>
                  </a:lnTo>
                  <a:lnTo>
                    <a:pt x="1159" y="1399"/>
                  </a:lnTo>
                  <a:lnTo>
                    <a:pt x="1158" y="1397"/>
                  </a:lnTo>
                  <a:lnTo>
                    <a:pt x="1155" y="1397"/>
                  </a:lnTo>
                  <a:lnTo>
                    <a:pt x="1154" y="1397"/>
                  </a:lnTo>
                  <a:lnTo>
                    <a:pt x="1151" y="1397"/>
                  </a:lnTo>
                  <a:lnTo>
                    <a:pt x="1148" y="1396"/>
                  </a:lnTo>
                  <a:lnTo>
                    <a:pt x="1148" y="1394"/>
                  </a:lnTo>
                  <a:lnTo>
                    <a:pt x="1146" y="1391"/>
                  </a:lnTo>
                  <a:lnTo>
                    <a:pt x="1145" y="1390"/>
                  </a:lnTo>
                  <a:lnTo>
                    <a:pt x="1143" y="1388"/>
                  </a:lnTo>
                  <a:lnTo>
                    <a:pt x="1140" y="1387"/>
                  </a:lnTo>
                  <a:lnTo>
                    <a:pt x="1137" y="1384"/>
                  </a:lnTo>
                  <a:lnTo>
                    <a:pt x="1136" y="1382"/>
                  </a:lnTo>
                  <a:lnTo>
                    <a:pt x="1134" y="1379"/>
                  </a:lnTo>
                  <a:lnTo>
                    <a:pt x="1133" y="1378"/>
                  </a:lnTo>
                  <a:lnTo>
                    <a:pt x="1132" y="1377"/>
                  </a:lnTo>
                  <a:lnTo>
                    <a:pt x="1129" y="1375"/>
                  </a:lnTo>
                  <a:lnTo>
                    <a:pt x="1130" y="1374"/>
                  </a:lnTo>
                  <a:lnTo>
                    <a:pt x="1130" y="1371"/>
                  </a:lnTo>
                  <a:lnTo>
                    <a:pt x="1130" y="1369"/>
                  </a:lnTo>
                  <a:lnTo>
                    <a:pt x="1129" y="1366"/>
                  </a:lnTo>
                  <a:lnTo>
                    <a:pt x="1127" y="1365"/>
                  </a:lnTo>
                  <a:lnTo>
                    <a:pt x="1124" y="1365"/>
                  </a:lnTo>
                  <a:lnTo>
                    <a:pt x="1121" y="1366"/>
                  </a:lnTo>
                  <a:lnTo>
                    <a:pt x="1118" y="1368"/>
                  </a:lnTo>
                  <a:lnTo>
                    <a:pt x="1115" y="1371"/>
                  </a:lnTo>
                  <a:lnTo>
                    <a:pt x="1112" y="1372"/>
                  </a:lnTo>
                  <a:lnTo>
                    <a:pt x="1109" y="1374"/>
                  </a:lnTo>
                  <a:lnTo>
                    <a:pt x="1093" y="1374"/>
                  </a:lnTo>
                  <a:lnTo>
                    <a:pt x="1079" y="1371"/>
                  </a:lnTo>
                  <a:lnTo>
                    <a:pt x="1059" y="1368"/>
                  </a:lnTo>
                  <a:lnTo>
                    <a:pt x="1043" y="1368"/>
                  </a:lnTo>
                  <a:lnTo>
                    <a:pt x="1026" y="1368"/>
                  </a:lnTo>
                  <a:lnTo>
                    <a:pt x="1014" y="1366"/>
                  </a:lnTo>
                  <a:lnTo>
                    <a:pt x="1006" y="1362"/>
                  </a:lnTo>
                  <a:lnTo>
                    <a:pt x="999" y="1356"/>
                  </a:lnTo>
                  <a:lnTo>
                    <a:pt x="998" y="1354"/>
                  </a:lnTo>
                  <a:lnTo>
                    <a:pt x="996" y="1352"/>
                  </a:lnTo>
                  <a:lnTo>
                    <a:pt x="996" y="1350"/>
                  </a:lnTo>
                  <a:lnTo>
                    <a:pt x="996" y="1347"/>
                  </a:lnTo>
                  <a:lnTo>
                    <a:pt x="995" y="1346"/>
                  </a:lnTo>
                  <a:lnTo>
                    <a:pt x="992" y="1344"/>
                  </a:lnTo>
                  <a:lnTo>
                    <a:pt x="989" y="1344"/>
                  </a:lnTo>
                  <a:lnTo>
                    <a:pt x="987" y="1346"/>
                  </a:lnTo>
                  <a:lnTo>
                    <a:pt x="984" y="1347"/>
                  </a:lnTo>
                  <a:lnTo>
                    <a:pt x="981" y="1349"/>
                  </a:lnTo>
                  <a:lnTo>
                    <a:pt x="980" y="1350"/>
                  </a:lnTo>
                  <a:lnTo>
                    <a:pt x="961" y="1349"/>
                  </a:lnTo>
                  <a:lnTo>
                    <a:pt x="943" y="1344"/>
                  </a:lnTo>
                  <a:lnTo>
                    <a:pt x="927" y="1335"/>
                  </a:lnTo>
                  <a:lnTo>
                    <a:pt x="920" y="1327"/>
                  </a:lnTo>
                  <a:lnTo>
                    <a:pt x="914" y="1316"/>
                  </a:lnTo>
                  <a:lnTo>
                    <a:pt x="908" y="1306"/>
                  </a:lnTo>
                  <a:lnTo>
                    <a:pt x="899" y="1296"/>
                  </a:lnTo>
                  <a:lnTo>
                    <a:pt x="890" y="1287"/>
                  </a:lnTo>
                  <a:lnTo>
                    <a:pt x="889" y="1288"/>
                  </a:lnTo>
                  <a:lnTo>
                    <a:pt x="889" y="1290"/>
                  </a:lnTo>
                  <a:lnTo>
                    <a:pt x="889" y="1293"/>
                  </a:lnTo>
                  <a:lnTo>
                    <a:pt x="887" y="1296"/>
                  </a:lnTo>
                  <a:lnTo>
                    <a:pt x="884" y="1296"/>
                  </a:lnTo>
                  <a:lnTo>
                    <a:pt x="880" y="1296"/>
                  </a:lnTo>
                  <a:lnTo>
                    <a:pt x="877" y="1297"/>
                  </a:lnTo>
                  <a:lnTo>
                    <a:pt x="874" y="1297"/>
                  </a:lnTo>
                  <a:lnTo>
                    <a:pt x="875" y="1309"/>
                  </a:lnTo>
                  <a:lnTo>
                    <a:pt x="881" y="1321"/>
                  </a:lnTo>
                  <a:lnTo>
                    <a:pt x="889" y="1331"/>
                  </a:lnTo>
                  <a:lnTo>
                    <a:pt x="893" y="1335"/>
                  </a:lnTo>
                  <a:lnTo>
                    <a:pt x="898" y="1340"/>
                  </a:lnTo>
                  <a:lnTo>
                    <a:pt x="901" y="1346"/>
                  </a:lnTo>
                  <a:lnTo>
                    <a:pt x="903" y="1350"/>
                  </a:lnTo>
                  <a:lnTo>
                    <a:pt x="905" y="1353"/>
                  </a:lnTo>
                  <a:lnTo>
                    <a:pt x="905" y="1356"/>
                  </a:lnTo>
                  <a:lnTo>
                    <a:pt x="905" y="1360"/>
                  </a:lnTo>
                  <a:lnTo>
                    <a:pt x="905" y="1363"/>
                  </a:lnTo>
                  <a:lnTo>
                    <a:pt x="905" y="1366"/>
                  </a:lnTo>
                  <a:lnTo>
                    <a:pt x="908" y="1369"/>
                  </a:lnTo>
                  <a:lnTo>
                    <a:pt x="911" y="1372"/>
                  </a:lnTo>
                  <a:lnTo>
                    <a:pt x="914" y="1366"/>
                  </a:lnTo>
                  <a:lnTo>
                    <a:pt x="917" y="1359"/>
                  </a:lnTo>
                  <a:lnTo>
                    <a:pt x="920" y="1353"/>
                  </a:lnTo>
                  <a:lnTo>
                    <a:pt x="924" y="1362"/>
                  </a:lnTo>
                  <a:lnTo>
                    <a:pt x="924" y="1369"/>
                  </a:lnTo>
                  <a:lnTo>
                    <a:pt x="924" y="1375"/>
                  </a:lnTo>
                  <a:lnTo>
                    <a:pt x="924" y="1381"/>
                  </a:lnTo>
                  <a:lnTo>
                    <a:pt x="927" y="1385"/>
                  </a:lnTo>
                  <a:lnTo>
                    <a:pt x="933" y="1387"/>
                  </a:lnTo>
                  <a:lnTo>
                    <a:pt x="943" y="1387"/>
                  </a:lnTo>
                  <a:lnTo>
                    <a:pt x="949" y="1387"/>
                  </a:lnTo>
                  <a:lnTo>
                    <a:pt x="952" y="1387"/>
                  </a:lnTo>
                  <a:lnTo>
                    <a:pt x="956" y="1387"/>
                  </a:lnTo>
                  <a:lnTo>
                    <a:pt x="958" y="1385"/>
                  </a:lnTo>
                  <a:lnTo>
                    <a:pt x="961" y="1382"/>
                  </a:lnTo>
                  <a:lnTo>
                    <a:pt x="965" y="1379"/>
                  </a:lnTo>
                  <a:lnTo>
                    <a:pt x="968" y="1374"/>
                  </a:lnTo>
                  <a:lnTo>
                    <a:pt x="971" y="1366"/>
                  </a:lnTo>
                  <a:lnTo>
                    <a:pt x="974" y="1360"/>
                  </a:lnTo>
                  <a:lnTo>
                    <a:pt x="978" y="1356"/>
                  </a:lnTo>
                  <a:lnTo>
                    <a:pt x="986" y="1354"/>
                  </a:lnTo>
                  <a:lnTo>
                    <a:pt x="986" y="1366"/>
                  </a:lnTo>
                  <a:lnTo>
                    <a:pt x="990" y="1375"/>
                  </a:lnTo>
                  <a:lnTo>
                    <a:pt x="996" y="1381"/>
                  </a:lnTo>
                  <a:lnTo>
                    <a:pt x="1004" y="1385"/>
                  </a:lnTo>
                  <a:lnTo>
                    <a:pt x="1012" y="1391"/>
                  </a:lnTo>
                  <a:lnTo>
                    <a:pt x="1021" y="1399"/>
                  </a:lnTo>
                  <a:lnTo>
                    <a:pt x="1030" y="1409"/>
                  </a:lnTo>
                  <a:lnTo>
                    <a:pt x="1031" y="1418"/>
                  </a:lnTo>
                  <a:lnTo>
                    <a:pt x="1029" y="1427"/>
                  </a:lnTo>
                  <a:lnTo>
                    <a:pt x="1021" y="1432"/>
                  </a:lnTo>
                  <a:lnTo>
                    <a:pt x="1012" y="1440"/>
                  </a:lnTo>
                  <a:lnTo>
                    <a:pt x="1001" y="1446"/>
                  </a:lnTo>
                  <a:lnTo>
                    <a:pt x="1002" y="1450"/>
                  </a:lnTo>
                  <a:lnTo>
                    <a:pt x="1002" y="1453"/>
                  </a:lnTo>
                  <a:lnTo>
                    <a:pt x="1002" y="1456"/>
                  </a:lnTo>
                  <a:lnTo>
                    <a:pt x="1002" y="1459"/>
                  </a:lnTo>
                  <a:lnTo>
                    <a:pt x="990" y="1468"/>
                  </a:lnTo>
                  <a:lnTo>
                    <a:pt x="980" y="1478"/>
                  </a:lnTo>
                  <a:lnTo>
                    <a:pt x="968" y="1485"/>
                  </a:lnTo>
                  <a:lnTo>
                    <a:pt x="952" y="1494"/>
                  </a:lnTo>
                  <a:lnTo>
                    <a:pt x="939" y="1502"/>
                  </a:lnTo>
                  <a:lnTo>
                    <a:pt x="924" y="1511"/>
                  </a:lnTo>
                  <a:lnTo>
                    <a:pt x="901" y="1524"/>
                  </a:lnTo>
                  <a:lnTo>
                    <a:pt x="875" y="1536"/>
                  </a:lnTo>
                  <a:lnTo>
                    <a:pt x="850" y="1544"/>
                  </a:lnTo>
                  <a:lnTo>
                    <a:pt x="834" y="1547"/>
                  </a:lnTo>
                  <a:lnTo>
                    <a:pt x="824" y="1546"/>
                  </a:lnTo>
                  <a:lnTo>
                    <a:pt x="817" y="1540"/>
                  </a:lnTo>
                  <a:lnTo>
                    <a:pt x="812" y="1531"/>
                  </a:lnTo>
                  <a:lnTo>
                    <a:pt x="809" y="1521"/>
                  </a:lnTo>
                  <a:lnTo>
                    <a:pt x="806" y="1509"/>
                  </a:lnTo>
                  <a:lnTo>
                    <a:pt x="803" y="1496"/>
                  </a:lnTo>
                  <a:lnTo>
                    <a:pt x="799" y="1484"/>
                  </a:lnTo>
                  <a:lnTo>
                    <a:pt x="789" y="1471"/>
                  </a:lnTo>
                  <a:lnTo>
                    <a:pt x="778" y="1459"/>
                  </a:lnTo>
                  <a:lnTo>
                    <a:pt x="768" y="1446"/>
                  </a:lnTo>
                  <a:lnTo>
                    <a:pt x="761" y="1431"/>
                  </a:lnTo>
                  <a:lnTo>
                    <a:pt x="755" y="1415"/>
                  </a:lnTo>
                  <a:lnTo>
                    <a:pt x="749" y="1400"/>
                  </a:lnTo>
                  <a:lnTo>
                    <a:pt x="736" y="1381"/>
                  </a:lnTo>
                  <a:lnTo>
                    <a:pt x="724" y="1362"/>
                  </a:lnTo>
                  <a:lnTo>
                    <a:pt x="717" y="1347"/>
                  </a:lnTo>
                  <a:lnTo>
                    <a:pt x="706" y="1335"/>
                  </a:lnTo>
                  <a:lnTo>
                    <a:pt x="693" y="1327"/>
                  </a:lnTo>
                  <a:lnTo>
                    <a:pt x="696" y="1321"/>
                  </a:lnTo>
                  <a:lnTo>
                    <a:pt x="696" y="1313"/>
                  </a:lnTo>
                  <a:lnTo>
                    <a:pt x="696" y="1307"/>
                  </a:lnTo>
                  <a:lnTo>
                    <a:pt x="692" y="1318"/>
                  </a:lnTo>
                  <a:lnTo>
                    <a:pt x="689" y="1331"/>
                  </a:lnTo>
                  <a:lnTo>
                    <a:pt x="689" y="1329"/>
                  </a:lnTo>
                  <a:lnTo>
                    <a:pt x="689" y="1328"/>
                  </a:lnTo>
                  <a:lnTo>
                    <a:pt x="687" y="1327"/>
                  </a:lnTo>
                  <a:lnTo>
                    <a:pt x="686" y="1327"/>
                  </a:lnTo>
                  <a:lnTo>
                    <a:pt x="684" y="1327"/>
                  </a:lnTo>
                  <a:lnTo>
                    <a:pt x="683" y="1325"/>
                  </a:lnTo>
                  <a:lnTo>
                    <a:pt x="678" y="1316"/>
                  </a:lnTo>
                  <a:lnTo>
                    <a:pt x="674" y="1306"/>
                  </a:lnTo>
                  <a:lnTo>
                    <a:pt x="667" y="1299"/>
                  </a:lnTo>
                  <a:lnTo>
                    <a:pt x="667" y="1310"/>
                  </a:lnTo>
                  <a:lnTo>
                    <a:pt x="672" y="1324"/>
                  </a:lnTo>
                  <a:lnTo>
                    <a:pt x="680" y="1335"/>
                  </a:lnTo>
                  <a:lnTo>
                    <a:pt x="687" y="1346"/>
                  </a:lnTo>
                  <a:lnTo>
                    <a:pt x="694" y="1362"/>
                  </a:lnTo>
                  <a:lnTo>
                    <a:pt x="703" y="1378"/>
                  </a:lnTo>
                  <a:lnTo>
                    <a:pt x="709" y="1391"/>
                  </a:lnTo>
                  <a:lnTo>
                    <a:pt x="706" y="1391"/>
                  </a:lnTo>
                  <a:lnTo>
                    <a:pt x="702" y="1390"/>
                  </a:lnTo>
                  <a:lnTo>
                    <a:pt x="705" y="1400"/>
                  </a:lnTo>
                  <a:lnTo>
                    <a:pt x="712" y="1410"/>
                  </a:lnTo>
                  <a:lnTo>
                    <a:pt x="721" y="1419"/>
                  </a:lnTo>
                  <a:lnTo>
                    <a:pt x="727" y="1428"/>
                  </a:lnTo>
                  <a:lnTo>
                    <a:pt x="733" y="1444"/>
                  </a:lnTo>
                  <a:lnTo>
                    <a:pt x="737" y="1462"/>
                  </a:lnTo>
                  <a:lnTo>
                    <a:pt x="743" y="1480"/>
                  </a:lnTo>
                  <a:lnTo>
                    <a:pt x="749" y="1496"/>
                  </a:lnTo>
                  <a:lnTo>
                    <a:pt x="759" y="1511"/>
                  </a:lnTo>
                  <a:lnTo>
                    <a:pt x="767" y="1516"/>
                  </a:lnTo>
                  <a:lnTo>
                    <a:pt x="775" y="1522"/>
                  </a:lnTo>
                  <a:lnTo>
                    <a:pt x="786" y="1528"/>
                  </a:lnTo>
                  <a:lnTo>
                    <a:pt x="796" y="1534"/>
                  </a:lnTo>
                  <a:lnTo>
                    <a:pt x="803" y="1541"/>
                  </a:lnTo>
                  <a:lnTo>
                    <a:pt x="808" y="1549"/>
                  </a:lnTo>
                  <a:lnTo>
                    <a:pt x="805" y="1556"/>
                  </a:lnTo>
                  <a:lnTo>
                    <a:pt x="797" y="1565"/>
                  </a:lnTo>
                  <a:lnTo>
                    <a:pt x="806" y="1568"/>
                  </a:lnTo>
                  <a:lnTo>
                    <a:pt x="815" y="1572"/>
                  </a:lnTo>
                  <a:lnTo>
                    <a:pt x="824" y="1577"/>
                  </a:lnTo>
                  <a:lnTo>
                    <a:pt x="836" y="1578"/>
                  </a:lnTo>
                  <a:lnTo>
                    <a:pt x="848" y="1575"/>
                  </a:lnTo>
                  <a:lnTo>
                    <a:pt x="859" y="1572"/>
                  </a:lnTo>
                  <a:lnTo>
                    <a:pt x="867" y="1569"/>
                  </a:lnTo>
                  <a:lnTo>
                    <a:pt x="878" y="1566"/>
                  </a:lnTo>
                  <a:lnTo>
                    <a:pt x="892" y="1563"/>
                  </a:lnTo>
                  <a:lnTo>
                    <a:pt x="905" y="1561"/>
                  </a:lnTo>
                  <a:lnTo>
                    <a:pt x="915" y="1561"/>
                  </a:lnTo>
                  <a:lnTo>
                    <a:pt x="921" y="1565"/>
                  </a:lnTo>
                  <a:lnTo>
                    <a:pt x="921" y="1571"/>
                  </a:lnTo>
                  <a:lnTo>
                    <a:pt x="918" y="1580"/>
                  </a:lnTo>
                  <a:lnTo>
                    <a:pt x="914" y="1593"/>
                  </a:lnTo>
                  <a:lnTo>
                    <a:pt x="908" y="1606"/>
                  </a:lnTo>
                  <a:lnTo>
                    <a:pt x="902" y="1618"/>
                  </a:lnTo>
                  <a:lnTo>
                    <a:pt x="896" y="1628"/>
                  </a:lnTo>
                  <a:lnTo>
                    <a:pt x="893" y="1634"/>
                  </a:lnTo>
                  <a:lnTo>
                    <a:pt x="880" y="1653"/>
                  </a:lnTo>
                  <a:lnTo>
                    <a:pt x="865" y="1672"/>
                  </a:lnTo>
                  <a:lnTo>
                    <a:pt x="849" y="1687"/>
                  </a:lnTo>
                  <a:lnTo>
                    <a:pt x="830" y="1703"/>
                  </a:lnTo>
                  <a:lnTo>
                    <a:pt x="809" y="1720"/>
                  </a:lnTo>
                  <a:lnTo>
                    <a:pt x="789" y="1731"/>
                  </a:lnTo>
                  <a:lnTo>
                    <a:pt x="784" y="1739"/>
                  </a:lnTo>
                  <a:lnTo>
                    <a:pt x="778" y="1749"/>
                  </a:lnTo>
                  <a:lnTo>
                    <a:pt x="771" y="1761"/>
                  </a:lnTo>
                  <a:lnTo>
                    <a:pt x="764" y="1774"/>
                  </a:lnTo>
                  <a:lnTo>
                    <a:pt x="758" y="1786"/>
                  </a:lnTo>
                  <a:lnTo>
                    <a:pt x="755" y="1798"/>
                  </a:lnTo>
                  <a:lnTo>
                    <a:pt x="755" y="1805"/>
                  </a:lnTo>
                  <a:lnTo>
                    <a:pt x="759" y="1809"/>
                  </a:lnTo>
                  <a:lnTo>
                    <a:pt x="761" y="1821"/>
                  </a:lnTo>
                  <a:lnTo>
                    <a:pt x="761" y="1834"/>
                  </a:lnTo>
                  <a:lnTo>
                    <a:pt x="762" y="1839"/>
                  </a:lnTo>
                  <a:lnTo>
                    <a:pt x="765" y="1843"/>
                  </a:lnTo>
                  <a:lnTo>
                    <a:pt x="768" y="1846"/>
                  </a:lnTo>
                  <a:lnTo>
                    <a:pt x="771" y="1849"/>
                  </a:lnTo>
                  <a:lnTo>
                    <a:pt x="774" y="1852"/>
                  </a:lnTo>
                  <a:lnTo>
                    <a:pt x="775" y="1856"/>
                  </a:lnTo>
                  <a:lnTo>
                    <a:pt x="777" y="1868"/>
                  </a:lnTo>
                  <a:lnTo>
                    <a:pt x="775" y="1880"/>
                  </a:lnTo>
                  <a:lnTo>
                    <a:pt x="772" y="1892"/>
                  </a:lnTo>
                  <a:lnTo>
                    <a:pt x="772" y="1904"/>
                  </a:lnTo>
                  <a:lnTo>
                    <a:pt x="772" y="1914"/>
                  </a:lnTo>
                  <a:lnTo>
                    <a:pt x="772" y="1926"/>
                  </a:lnTo>
                  <a:lnTo>
                    <a:pt x="768" y="1937"/>
                  </a:lnTo>
                  <a:lnTo>
                    <a:pt x="762" y="1946"/>
                  </a:lnTo>
                  <a:lnTo>
                    <a:pt x="759" y="1949"/>
                  </a:lnTo>
                  <a:lnTo>
                    <a:pt x="755" y="1951"/>
                  </a:lnTo>
                  <a:lnTo>
                    <a:pt x="750" y="1951"/>
                  </a:lnTo>
                  <a:lnTo>
                    <a:pt x="746" y="1952"/>
                  </a:lnTo>
                  <a:lnTo>
                    <a:pt x="742" y="1954"/>
                  </a:lnTo>
                  <a:lnTo>
                    <a:pt x="737" y="1957"/>
                  </a:lnTo>
                  <a:lnTo>
                    <a:pt x="733" y="1961"/>
                  </a:lnTo>
                  <a:lnTo>
                    <a:pt x="728" y="1965"/>
                  </a:lnTo>
                  <a:lnTo>
                    <a:pt x="724" y="1970"/>
                  </a:lnTo>
                  <a:lnTo>
                    <a:pt x="717" y="1976"/>
                  </a:lnTo>
                  <a:lnTo>
                    <a:pt x="708" y="1982"/>
                  </a:lnTo>
                  <a:lnTo>
                    <a:pt x="699" y="1990"/>
                  </a:lnTo>
                  <a:lnTo>
                    <a:pt x="696" y="1999"/>
                  </a:lnTo>
                  <a:lnTo>
                    <a:pt x="697" y="2004"/>
                  </a:lnTo>
                  <a:lnTo>
                    <a:pt x="700" y="2008"/>
                  </a:lnTo>
                  <a:lnTo>
                    <a:pt x="702" y="2011"/>
                  </a:lnTo>
                  <a:lnTo>
                    <a:pt x="705" y="2014"/>
                  </a:lnTo>
                  <a:lnTo>
                    <a:pt x="706" y="2032"/>
                  </a:lnTo>
                  <a:lnTo>
                    <a:pt x="703" y="2046"/>
                  </a:lnTo>
                  <a:lnTo>
                    <a:pt x="697" y="2060"/>
                  </a:lnTo>
                  <a:lnTo>
                    <a:pt x="687" y="2068"/>
                  </a:lnTo>
                  <a:lnTo>
                    <a:pt x="671" y="2074"/>
                  </a:lnTo>
                  <a:lnTo>
                    <a:pt x="669" y="2079"/>
                  </a:lnTo>
                  <a:lnTo>
                    <a:pt x="668" y="2083"/>
                  </a:lnTo>
                  <a:lnTo>
                    <a:pt x="671" y="2083"/>
                  </a:lnTo>
                  <a:lnTo>
                    <a:pt x="669" y="2099"/>
                  </a:lnTo>
                  <a:lnTo>
                    <a:pt x="664" y="2114"/>
                  </a:lnTo>
                  <a:lnTo>
                    <a:pt x="656" y="2127"/>
                  </a:lnTo>
                  <a:lnTo>
                    <a:pt x="649" y="2142"/>
                  </a:lnTo>
                  <a:lnTo>
                    <a:pt x="637" y="2155"/>
                  </a:lnTo>
                  <a:lnTo>
                    <a:pt x="625" y="2167"/>
                  </a:lnTo>
                  <a:lnTo>
                    <a:pt x="624" y="2171"/>
                  </a:lnTo>
                  <a:lnTo>
                    <a:pt x="621" y="2174"/>
                  </a:lnTo>
                  <a:lnTo>
                    <a:pt x="619" y="2177"/>
                  </a:lnTo>
                  <a:lnTo>
                    <a:pt x="618" y="2180"/>
                  </a:lnTo>
                  <a:lnTo>
                    <a:pt x="616" y="2183"/>
                  </a:lnTo>
                  <a:lnTo>
                    <a:pt x="612" y="2185"/>
                  </a:lnTo>
                  <a:lnTo>
                    <a:pt x="608" y="2188"/>
                  </a:lnTo>
                  <a:lnTo>
                    <a:pt x="603" y="2196"/>
                  </a:lnTo>
                  <a:lnTo>
                    <a:pt x="593" y="2202"/>
                  </a:lnTo>
                  <a:lnTo>
                    <a:pt x="581" y="2207"/>
                  </a:lnTo>
                  <a:lnTo>
                    <a:pt x="568" y="2208"/>
                  </a:lnTo>
                  <a:lnTo>
                    <a:pt x="559" y="2210"/>
                  </a:lnTo>
                  <a:lnTo>
                    <a:pt x="540" y="2211"/>
                  </a:lnTo>
                  <a:lnTo>
                    <a:pt x="522" y="2213"/>
                  </a:lnTo>
                  <a:lnTo>
                    <a:pt x="505" y="2217"/>
                  </a:lnTo>
                  <a:lnTo>
                    <a:pt x="497" y="2213"/>
                  </a:lnTo>
                  <a:lnTo>
                    <a:pt x="491" y="2211"/>
                  </a:lnTo>
                  <a:lnTo>
                    <a:pt x="484" y="2210"/>
                  </a:lnTo>
                  <a:lnTo>
                    <a:pt x="477" y="2202"/>
                  </a:lnTo>
                  <a:lnTo>
                    <a:pt x="474" y="2194"/>
                  </a:lnTo>
                  <a:lnTo>
                    <a:pt x="474" y="2188"/>
                  </a:lnTo>
                  <a:lnTo>
                    <a:pt x="475" y="2182"/>
                  </a:lnTo>
                  <a:lnTo>
                    <a:pt x="475" y="2173"/>
                  </a:lnTo>
                  <a:lnTo>
                    <a:pt x="471" y="2164"/>
                  </a:lnTo>
                  <a:lnTo>
                    <a:pt x="465" y="2157"/>
                  </a:lnTo>
                  <a:lnTo>
                    <a:pt x="459" y="2149"/>
                  </a:lnTo>
                  <a:lnTo>
                    <a:pt x="456" y="2138"/>
                  </a:lnTo>
                  <a:lnTo>
                    <a:pt x="452" y="2129"/>
                  </a:lnTo>
                  <a:lnTo>
                    <a:pt x="446" y="2118"/>
                  </a:lnTo>
                  <a:lnTo>
                    <a:pt x="436" y="2099"/>
                  </a:lnTo>
                  <a:lnTo>
                    <a:pt x="430" y="2079"/>
                  </a:lnTo>
                  <a:lnTo>
                    <a:pt x="425" y="2057"/>
                  </a:lnTo>
                  <a:lnTo>
                    <a:pt x="421" y="2035"/>
                  </a:lnTo>
                  <a:lnTo>
                    <a:pt x="413" y="2014"/>
                  </a:lnTo>
                  <a:lnTo>
                    <a:pt x="406" y="2002"/>
                  </a:lnTo>
                  <a:lnTo>
                    <a:pt x="399" y="1990"/>
                  </a:lnTo>
                  <a:lnTo>
                    <a:pt x="391" y="1979"/>
                  </a:lnTo>
                  <a:lnTo>
                    <a:pt x="387" y="1965"/>
                  </a:lnTo>
                  <a:lnTo>
                    <a:pt x="387" y="1948"/>
                  </a:lnTo>
                  <a:lnTo>
                    <a:pt x="390" y="1930"/>
                  </a:lnTo>
                  <a:lnTo>
                    <a:pt x="397" y="1914"/>
                  </a:lnTo>
                  <a:lnTo>
                    <a:pt x="403" y="1902"/>
                  </a:lnTo>
                  <a:lnTo>
                    <a:pt x="410" y="1890"/>
                  </a:lnTo>
                  <a:lnTo>
                    <a:pt x="416" y="1879"/>
                  </a:lnTo>
                  <a:lnTo>
                    <a:pt x="418" y="1865"/>
                  </a:lnTo>
                  <a:lnTo>
                    <a:pt x="413" y="1849"/>
                  </a:lnTo>
                  <a:lnTo>
                    <a:pt x="408" y="1831"/>
                  </a:lnTo>
                  <a:lnTo>
                    <a:pt x="402" y="1815"/>
                  </a:lnTo>
                  <a:lnTo>
                    <a:pt x="393" y="1796"/>
                  </a:lnTo>
                  <a:lnTo>
                    <a:pt x="383" y="1781"/>
                  </a:lnTo>
                  <a:lnTo>
                    <a:pt x="371" y="1765"/>
                  </a:lnTo>
                  <a:lnTo>
                    <a:pt x="360" y="1755"/>
                  </a:lnTo>
                  <a:lnTo>
                    <a:pt x="353" y="1743"/>
                  </a:lnTo>
                  <a:lnTo>
                    <a:pt x="352" y="1731"/>
                  </a:lnTo>
                  <a:lnTo>
                    <a:pt x="358" y="1720"/>
                  </a:lnTo>
                  <a:lnTo>
                    <a:pt x="360" y="1720"/>
                  </a:lnTo>
                  <a:lnTo>
                    <a:pt x="362" y="1721"/>
                  </a:lnTo>
                  <a:lnTo>
                    <a:pt x="359" y="1712"/>
                  </a:lnTo>
                  <a:lnTo>
                    <a:pt x="359" y="1705"/>
                  </a:lnTo>
                  <a:lnTo>
                    <a:pt x="360" y="1695"/>
                  </a:lnTo>
                  <a:lnTo>
                    <a:pt x="360" y="1681"/>
                  </a:lnTo>
                  <a:lnTo>
                    <a:pt x="359" y="1668"/>
                  </a:lnTo>
                  <a:lnTo>
                    <a:pt x="358" y="1667"/>
                  </a:lnTo>
                  <a:lnTo>
                    <a:pt x="355" y="1665"/>
                  </a:lnTo>
                  <a:lnTo>
                    <a:pt x="353" y="1664"/>
                  </a:lnTo>
                  <a:lnTo>
                    <a:pt x="352" y="1662"/>
                  </a:lnTo>
                  <a:lnTo>
                    <a:pt x="347" y="1662"/>
                  </a:lnTo>
                  <a:lnTo>
                    <a:pt x="343" y="1664"/>
                  </a:lnTo>
                  <a:lnTo>
                    <a:pt x="343" y="1662"/>
                  </a:lnTo>
                  <a:lnTo>
                    <a:pt x="343" y="1659"/>
                  </a:lnTo>
                  <a:lnTo>
                    <a:pt x="343" y="1659"/>
                  </a:lnTo>
                  <a:lnTo>
                    <a:pt x="338" y="1659"/>
                  </a:lnTo>
                  <a:lnTo>
                    <a:pt x="335" y="1659"/>
                  </a:lnTo>
                  <a:lnTo>
                    <a:pt x="331" y="1661"/>
                  </a:lnTo>
                  <a:lnTo>
                    <a:pt x="328" y="1664"/>
                  </a:lnTo>
                  <a:lnTo>
                    <a:pt x="324" y="1664"/>
                  </a:lnTo>
                  <a:lnTo>
                    <a:pt x="319" y="1664"/>
                  </a:lnTo>
                  <a:lnTo>
                    <a:pt x="315" y="1664"/>
                  </a:lnTo>
                  <a:lnTo>
                    <a:pt x="310" y="1662"/>
                  </a:lnTo>
                  <a:lnTo>
                    <a:pt x="306" y="1661"/>
                  </a:lnTo>
                  <a:lnTo>
                    <a:pt x="303" y="1659"/>
                  </a:lnTo>
                  <a:lnTo>
                    <a:pt x="302" y="1655"/>
                  </a:lnTo>
                  <a:lnTo>
                    <a:pt x="300" y="1652"/>
                  </a:lnTo>
                  <a:lnTo>
                    <a:pt x="299" y="1647"/>
                  </a:lnTo>
                  <a:lnTo>
                    <a:pt x="297" y="1644"/>
                  </a:lnTo>
                  <a:lnTo>
                    <a:pt x="294" y="1642"/>
                  </a:lnTo>
                  <a:lnTo>
                    <a:pt x="282" y="1634"/>
                  </a:lnTo>
                  <a:lnTo>
                    <a:pt x="269" y="1634"/>
                  </a:lnTo>
                  <a:lnTo>
                    <a:pt x="256" y="1637"/>
                  </a:lnTo>
                  <a:lnTo>
                    <a:pt x="244" y="1642"/>
                  </a:lnTo>
                  <a:lnTo>
                    <a:pt x="240" y="1642"/>
                  </a:lnTo>
                  <a:lnTo>
                    <a:pt x="237" y="1642"/>
                  </a:lnTo>
                  <a:lnTo>
                    <a:pt x="234" y="1642"/>
                  </a:lnTo>
                  <a:lnTo>
                    <a:pt x="231" y="1642"/>
                  </a:lnTo>
                  <a:lnTo>
                    <a:pt x="227" y="1642"/>
                  </a:lnTo>
                  <a:lnTo>
                    <a:pt x="222" y="1643"/>
                  </a:lnTo>
                  <a:lnTo>
                    <a:pt x="219" y="1644"/>
                  </a:lnTo>
                  <a:lnTo>
                    <a:pt x="216" y="1647"/>
                  </a:lnTo>
                  <a:lnTo>
                    <a:pt x="213" y="1650"/>
                  </a:lnTo>
                  <a:lnTo>
                    <a:pt x="210" y="1653"/>
                  </a:lnTo>
                  <a:lnTo>
                    <a:pt x="207" y="1655"/>
                  </a:lnTo>
                  <a:lnTo>
                    <a:pt x="203" y="1656"/>
                  </a:lnTo>
                  <a:lnTo>
                    <a:pt x="194" y="1655"/>
                  </a:lnTo>
                  <a:lnTo>
                    <a:pt x="185" y="1652"/>
                  </a:lnTo>
                  <a:lnTo>
                    <a:pt x="177" y="1649"/>
                  </a:lnTo>
                  <a:lnTo>
                    <a:pt x="165" y="1649"/>
                  </a:lnTo>
                  <a:lnTo>
                    <a:pt x="153" y="1652"/>
                  </a:lnTo>
                  <a:lnTo>
                    <a:pt x="143" y="1656"/>
                  </a:lnTo>
                  <a:lnTo>
                    <a:pt x="121" y="1656"/>
                  </a:lnTo>
                  <a:lnTo>
                    <a:pt x="99" y="1649"/>
                  </a:lnTo>
                  <a:lnTo>
                    <a:pt x="79" y="1637"/>
                  </a:lnTo>
                  <a:lnTo>
                    <a:pt x="63" y="1621"/>
                  </a:lnTo>
                  <a:lnTo>
                    <a:pt x="50" y="1603"/>
                  </a:lnTo>
                  <a:lnTo>
                    <a:pt x="44" y="1596"/>
                  </a:lnTo>
                  <a:lnTo>
                    <a:pt x="35" y="1587"/>
                  </a:lnTo>
                  <a:lnTo>
                    <a:pt x="28" y="1578"/>
                  </a:lnTo>
                  <a:lnTo>
                    <a:pt x="23" y="1568"/>
                  </a:lnTo>
                  <a:lnTo>
                    <a:pt x="23" y="1558"/>
                  </a:lnTo>
                  <a:lnTo>
                    <a:pt x="21" y="1558"/>
                  </a:lnTo>
                  <a:lnTo>
                    <a:pt x="18" y="1556"/>
                  </a:lnTo>
                  <a:lnTo>
                    <a:pt x="13" y="1555"/>
                  </a:lnTo>
                  <a:lnTo>
                    <a:pt x="10" y="1555"/>
                  </a:lnTo>
                  <a:lnTo>
                    <a:pt x="6" y="1553"/>
                  </a:lnTo>
                  <a:lnTo>
                    <a:pt x="3" y="1550"/>
                  </a:lnTo>
                  <a:lnTo>
                    <a:pt x="1" y="1549"/>
                  </a:lnTo>
                  <a:lnTo>
                    <a:pt x="0" y="1546"/>
                  </a:lnTo>
                  <a:lnTo>
                    <a:pt x="0" y="1543"/>
                  </a:lnTo>
                  <a:lnTo>
                    <a:pt x="1" y="1540"/>
                  </a:lnTo>
                  <a:lnTo>
                    <a:pt x="4" y="1536"/>
                  </a:lnTo>
                  <a:lnTo>
                    <a:pt x="0" y="1525"/>
                  </a:lnTo>
                  <a:lnTo>
                    <a:pt x="0" y="1515"/>
                  </a:lnTo>
                  <a:lnTo>
                    <a:pt x="3" y="1503"/>
                  </a:lnTo>
                  <a:lnTo>
                    <a:pt x="7" y="1493"/>
                  </a:lnTo>
                  <a:lnTo>
                    <a:pt x="12" y="1481"/>
                  </a:lnTo>
                  <a:lnTo>
                    <a:pt x="13" y="1471"/>
                  </a:lnTo>
                  <a:lnTo>
                    <a:pt x="12" y="1462"/>
                  </a:lnTo>
                  <a:lnTo>
                    <a:pt x="4" y="1455"/>
                  </a:lnTo>
                  <a:lnTo>
                    <a:pt x="6" y="1450"/>
                  </a:lnTo>
                  <a:lnTo>
                    <a:pt x="6" y="1447"/>
                  </a:lnTo>
                  <a:lnTo>
                    <a:pt x="9" y="1443"/>
                  </a:lnTo>
                  <a:lnTo>
                    <a:pt x="10" y="1440"/>
                  </a:lnTo>
                  <a:lnTo>
                    <a:pt x="3" y="1431"/>
                  </a:lnTo>
                  <a:lnTo>
                    <a:pt x="1" y="1421"/>
                  </a:lnTo>
                  <a:lnTo>
                    <a:pt x="4" y="1409"/>
                  </a:lnTo>
                  <a:lnTo>
                    <a:pt x="10" y="1396"/>
                  </a:lnTo>
                  <a:lnTo>
                    <a:pt x="19" y="1382"/>
                  </a:lnTo>
                  <a:lnTo>
                    <a:pt x="28" y="1369"/>
                  </a:lnTo>
                  <a:lnTo>
                    <a:pt x="37" y="1357"/>
                  </a:lnTo>
                  <a:lnTo>
                    <a:pt x="46" y="1347"/>
                  </a:lnTo>
                  <a:lnTo>
                    <a:pt x="50" y="1340"/>
                  </a:lnTo>
                  <a:lnTo>
                    <a:pt x="53" y="1335"/>
                  </a:lnTo>
                  <a:lnTo>
                    <a:pt x="54" y="1332"/>
                  </a:lnTo>
                  <a:lnTo>
                    <a:pt x="54" y="1331"/>
                  </a:lnTo>
                  <a:lnTo>
                    <a:pt x="54" y="1329"/>
                  </a:lnTo>
                  <a:lnTo>
                    <a:pt x="56" y="1328"/>
                  </a:lnTo>
                  <a:lnTo>
                    <a:pt x="56" y="1327"/>
                  </a:lnTo>
                  <a:lnTo>
                    <a:pt x="57" y="1325"/>
                  </a:lnTo>
                  <a:lnTo>
                    <a:pt x="60" y="1324"/>
                  </a:lnTo>
                  <a:lnTo>
                    <a:pt x="66" y="1322"/>
                  </a:lnTo>
                  <a:lnTo>
                    <a:pt x="76" y="1319"/>
                  </a:lnTo>
                  <a:lnTo>
                    <a:pt x="85" y="1316"/>
                  </a:lnTo>
                  <a:lnTo>
                    <a:pt x="94" y="1309"/>
                  </a:lnTo>
                  <a:lnTo>
                    <a:pt x="101" y="1296"/>
                  </a:lnTo>
                  <a:lnTo>
                    <a:pt x="104" y="1281"/>
                  </a:lnTo>
                  <a:lnTo>
                    <a:pt x="109" y="1265"/>
                  </a:lnTo>
                  <a:lnTo>
                    <a:pt x="115" y="1251"/>
                  </a:lnTo>
                  <a:lnTo>
                    <a:pt x="121" y="1243"/>
                  </a:lnTo>
                  <a:lnTo>
                    <a:pt x="129" y="1237"/>
                  </a:lnTo>
                  <a:lnTo>
                    <a:pt x="137" y="1231"/>
                  </a:lnTo>
                  <a:lnTo>
                    <a:pt x="144" y="1223"/>
                  </a:lnTo>
                  <a:lnTo>
                    <a:pt x="149" y="1215"/>
                  </a:lnTo>
                  <a:lnTo>
                    <a:pt x="150" y="1203"/>
                  </a:lnTo>
                  <a:lnTo>
                    <a:pt x="160" y="1203"/>
                  </a:lnTo>
                  <a:lnTo>
                    <a:pt x="171" y="1203"/>
                  </a:lnTo>
                  <a:lnTo>
                    <a:pt x="178" y="1213"/>
                  </a:lnTo>
                  <a:lnTo>
                    <a:pt x="187" y="1218"/>
                  </a:lnTo>
                  <a:lnTo>
                    <a:pt x="199" y="1219"/>
                  </a:lnTo>
                  <a:lnTo>
                    <a:pt x="210" y="1216"/>
                  </a:lnTo>
                  <a:lnTo>
                    <a:pt x="224" y="1210"/>
                  </a:lnTo>
                  <a:lnTo>
                    <a:pt x="237" y="1204"/>
                  </a:lnTo>
                  <a:lnTo>
                    <a:pt x="250" y="1197"/>
                  </a:lnTo>
                  <a:lnTo>
                    <a:pt x="260" y="1191"/>
                  </a:lnTo>
                  <a:lnTo>
                    <a:pt x="269" y="1187"/>
                  </a:lnTo>
                  <a:lnTo>
                    <a:pt x="280" y="1185"/>
                  </a:lnTo>
                  <a:lnTo>
                    <a:pt x="290" y="1187"/>
                  </a:lnTo>
                  <a:lnTo>
                    <a:pt x="300" y="1188"/>
                  </a:lnTo>
                  <a:lnTo>
                    <a:pt x="316" y="1185"/>
                  </a:lnTo>
                  <a:lnTo>
                    <a:pt x="331" y="1181"/>
                  </a:lnTo>
                  <a:lnTo>
                    <a:pt x="338" y="1179"/>
                  </a:lnTo>
                  <a:lnTo>
                    <a:pt x="349" y="1179"/>
                  </a:lnTo>
                  <a:lnTo>
                    <a:pt x="358" y="1179"/>
                  </a:lnTo>
                  <a:lnTo>
                    <a:pt x="366" y="1181"/>
                  </a:lnTo>
                  <a:lnTo>
                    <a:pt x="369" y="1187"/>
                  </a:lnTo>
                  <a:lnTo>
                    <a:pt x="372" y="1185"/>
                  </a:lnTo>
                  <a:lnTo>
                    <a:pt x="375" y="1184"/>
                  </a:lnTo>
                  <a:lnTo>
                    <a:pt x="375" y="1193"/>
                  </a:lnTo>
                  <a:lnTo>
                    <a:pt x="377" y="1201"/>
                  </a:lnTo>
                  <a:lnTo>
                    <a:pt x="377" y="1210"/>
                  </a:lnTo>
                  <a:lnTo>
                    <a:pt x="375" y="1219"/>
                  </a:lnTo>
                  <a:lnTo>
                    <a:pt x="369" y="1226"/>
                  </a:lnTo>
                  <a:lnTo>
                    <a:pt x="366" y="1234"/>
                  </a:lnTo>
                  <a:lnTo>
                    <a:pt x="368" y="1241"/>
                  </a:lnTo>
                  <a:lnTo>
                    <a:pt x="369" y="1241"/>
                  </a:lnTo>
                  <a:lnTo>
                    <a:pt x="372" y="1240"/>
                  </a:lnTo>
                  <a:lnTo>
                    <a:pt x="374" y="1238"/>
                  </a:lnTo>
                  <a:lnTo>
                    <a:pt x="381" y="1246"/>
                  </a:lnTo>
                  <a:lnTo>
                    <a:pt x="390" y="1251"/>
                  </a:lnTo>
                  <a:lnTo>
                    <a:pt x="402" y="1253"/>
                  </a:lnTo>
                  <a:lnTo>
                    <a:pt x="410" y="1251"/>
                  </a:lnTo>
                  <a:lnTo>
                    <a:pt x="413" y="1254"/>
                  </a:lnTo>
                  <a:lnTo>
                    <a:pt x="416" y="1256"/>
                  </a:lnTo>
                  <a:lnTo>
                    <a:pt x="421" y="1256"/>
                  </a:lnTo>
                  <a:lnTo>
                    <a:pt x="424" y="1257"/>
                  </a:lnTo>
                  <a:lnTo>
                    <a:pt x="427" y="1260"/>
                  </a:lnTo>
                  <a:lnTo>
                    <a:pt x="431" y="1265"/>
                  </a:lnTo>
                  <a:lnTo>
                    <a:pt x="434" y="1268"/>
                  </a:lnTo>
                  <a:lnTo>
                    <a:pt x="443" y="1272"/>
                  </a:lnTo>
                  <a:lnTo>
                    <a:pt x="450" y="1276"/>
                  </a:lnTo>
                  <a:lnTo>
                    <a:pt x="458" y="1281"/>
                  </a:lnTo>
                  <a:lnTo>
                    <a:pt x="466" y="1285"/>
                  </a:lnTo>
                  <a:lnTo>
                    <a:pt x="477" y="1288"/>
                  </a:lnTo>
                  <a:lnTo>
                    <a:pt x="484" y="1288"/>
                  </a:lnTo>
                  <a:lnTo>
                    <a:pt x="490" y="1285"/>
                  </a:lnTo>
                  <a:lnTo>
                    <a:pt x="494" y="1279"/>
                  </a:lnTo>
                  <a:lnTo>
                    <a:pt x="496" y="1268"/>
                  </a:lnTo>
                  <a:lnTo>
                    <a:pt x="509" y="1260"/>
                  </a:lnTo>
                  <a:lnTo>
                    <a:pt x="519" y="1257"/>
                  </a:lnTo>
                  <a:lnTo>
                    <a:pt x="530" y="1259"/>
                  </a:lnTo>
                  <a:lnTo>
                    <a:pt x="543" y="1263"/>
                  </a:lnTo>
                  <a:lnTo>
                    <a:pt x="562" y="1269"/>
                  </a:lnTo>
                  <a:lnTo>
                    <a:pt x="580" y="1272"/>
                  </a:lnTo>
                  <a:lnTo>
                    <a:pt x="599" y="1275"/>
                  </a:lnTo>
                  <a:lnTo>
                    <a:pt x="609" y="1278"/>
                  </a:lnTo>
                  <a:lnTo>
                    <a:pt x="616" y="1279"/>
                  </a:lnTo>
                  <a:lnTo>
                    <a:pt x="627" y="1278"/>
                  </a:lnTo>
                  <a:lnTo>
                    <a:pt x="639" y="1276"/>
                  </a:lnTo>
                  <a:lnTo>
                    <a:pt x="652" y="1278"/>
                  </a:lnTo>
                  <a:lnTo>
                    <a:pt x="669" y="1279"/>
                  </a:lnTo>
                  <a:lnTo>
                    <a:pt x="683" y="1276"/>
                  </a:lnTo>
                  <a:lnTo>
                    <a:pt x="692" y="1266"/>
                  </a:lnTo>
                  <a:lnTo>
                    <a:pt x="700" y="1250"/>
                  </a:lnTo>
                  <a:lnTo>
                    <a:pt x="706" y="1229"/>
                  </a:lnTo>
                  <a:lnTo>
                    <a:pt x="711" y="1209"/>
                  </a:lnTo>
                  <a:lnTo>
                    <a:pt x="715" y="1188"/>
                  </a:lnTo>
                  <a:lnTo>
                    <a:pt x="712" y="1190"/>
                  </a:lnTo>
                  <a:lnTo>
                    <a:pt x="709" y="1190"/>
                  </a:lnTo>
                  <a:lnTo>
                    <a:pt x="705" y="1190"/>
                  </a:lnTo>
                  <a:lnTo>
                    <a:pt x="703" y="1191"/>
                  </a:lnTo>
                  <a:lnTo>
                    <a:pt x="700" y="1188"/>
                  </a:lnTo>
                  <a:lnTo>
                    <a:pt x="697" y="1185"/>
                  </a:lnTo>
                  <a:lnTo>
                    <a:pt x="694" y="1185"/>
                  </a:lnTo>
                  <a:lnTo>
                    <a:pt x="693" y="1187"/>
                  </a:lnTo>
                  <a:lnTo>
                    <a:pt x="690" y="1188"/>
                  </a:lnTo>
                  <a:lnTo>
                    <a:pt x="689" y="1191"/>
                  </a:lnTo>
                  <a:lnTo>
                    <a:pt x="686" y="1194"/>
                  </a:lnTo>
                  <a:lnTo>
                    <a:pt x="684" y="1195"/>
                  </a:lnTo>
                  <a:lnTo>
                    <a:pt x="681" y="1197"/>
                  </a:lnTo>
                  <a:lnTo>
                    <a:pt x="672" y="1197"/>
                  </a:lnTo>
                  <a:lnTo>
                    <a:pt x="667" y="1193"/>
                  </a:lnTo>
                  <a:lnTo>
                    <a:pt x="659" y="1188"/>
                  </a:lnTo>
                  <a:lnTo>
                    <a:pt x="652" y="1187"/>
                  </a:lnTo>
                  <a:lnTo>
                    <a:pt x="647" y="1187"/>
                  </a:lnTo>
                  <a:lnTo>
                    <a:pt x="644" y="1188"/>
                  </a:lnTo>
                  <a:lnTo>
                    <a:pt x="642" y="1190"/>
                  </a:lnTo>
                  <a:lnTo>
                    <a:pt x="640" y="1191"/>
                  </a:lnTo>
                  <a:lnTo>
                    <a:pt x="637" y="1191"/>
                  </a:lnTo>
                  <a:lnTo>
                    <a:pt x="634" y="1193"/>
                  </a:lnTo>
                  <a:lnTo>
                    <a:pt x="630" y="1193"/>
                  </a:lnTo>
                  <a:lnTo>
                    <a:pt x="628" y="1193"/>
                  </a:lnTo>
                  <a:lnTo>
                    <a:pt x="625" y="1191"/>
                  </a:lnTo>
                  <a:lnTo>
                    <a:pt x="622" y="1190"/>
                  </a:lnTo>
                  <a:lnTo>
                    <a:pt x="619" y="1188"/>
                  </a:lnTo>
                  <a:lnTo>
                    <a:pt x="616" y="1187"/>
                  </a:lnTo>
                  <a:lnTo>
                    <a:pt x="615" y="1187"/>
                  </a:lnTo>
                  <a:lnTo>
                    <a:pt x="614" y="1187"/>
                  </a:lnTo>
                  <a:lnTo>
                    <a:pt x="611" y="1188"/>
                  </a:lnTo>
                  <a:lnTo>
                    <a:pt x="608" y="1188"/>
                  </a:lnTo>
                  <a:lnTo>
                    <a:pt x="605" y="1190"/>
                  </a:lnTo>
                  <a:lnTo>
                    <a:pt x="602" y="1190"/>
                  </a:lnTo>
                  <a:lnTo>
                    <a:pt x="605" y="1187"/>
                  </a:lnTo>
                  <a:lnTo>
                    <a:pt x="608" y="1184"/>
                  </a:lnTo>
                  <a:lnTo>
                    <a:pt x="606" y="1184"/>
                  </a:lnTo>
                  <a:lnTo>
                    <a:pt x="603" y="1182"/>
                  </a:lnTo>
                  <a:lnTo>
                    <a:pt x="600" y="1181"/>
                  </a:lnTo>
                  <a:lnTo>
                    <a:pt x="599" y="1178"/>
                  </a:lnTo>
                  <a:lnTo>
                    <a:pt x="596" y="1178"/>
                  </a:lnTo>
                  <a:lnTo>
                    <a:pt x="599" y="1175"/>
                  </a:lnTo>
                  <a:lnTo>
                    <a:pt x="600" y="1173"/>
                  </a:lnTo>
                  <a:lnTo>
                    <a:pt x="596" y="1168"/>
                  </a:lnTo>
                  <a:lnTo>
                    <a:pt x="590" y="1163"/>
                  </a:lnTo>
                  <a:lnTo>
                    <a:pt x="584" y="1159"/>
                  </a:lnTo>
                  <a:lnTo>
                    <a:pt x="589" y="1157"/>
                  </a:lnTo>
                  <a:lnTo>
                    <a:pt x="593" y="1156"/>
                  </a:lnTo>
                  <a:lnTo>
                    <a:pt x="593" y="1153"/>
                  </a:lnTo>
                  <a:lnTo>
                    <a:pt x="594" y="1150"/>
                  </a:lnTo>
                  <a:lnTo>
                    <a:pt x="594" y="1145"/>
                  </a:lnTo>
                  <a:lnTo>
                    <a:pt x="594" y="1144"/>
                  </a:lnTo>
                  <a:lnTo>
                    <a:pt x="591" y="1142"/>
                  </a:lnTo>
                  <a:lnTo>
                    <a:pt x="590" y="1142"/>
                  </a:lnTo>
                  <a:lnTo>
                    <a:pt x="589" y="1141"/>
                  </a:lnTo>
                  <a:lnTo>
                    <a:pt x="587" y="1141"/>
                  </a:lnTo>
                  <a:lnTo>
                    <a:pt x="586" y="1141"/>
                  </a:lnTo>
                  <a:lnTo>
                    <a:pt x="583" y="1142"/>
                  </a:lnTo>
                  <a:lnTo>
                    <a:pt x="583" y="1138"/>
                  </a:lnTo>
                  <a:lnTo>
                    <a:pt x="583" y="1134"/>
                  </a:lnTo>
                  <a:lnTo>
                    <a:pt x="584" y="1131"/>
                  </a:lnTo>
                  <a:lnTo>
                    <a:pt x="586" y="1129"/>
                  </a:lnTo>
                  <a:lnTo>
                    <a:pt x="589" y="1128"/>
                  </a:lnTo>
                  <a:lnTo>
                    <a:pt x="591" y="1126"/>
                  </a:lnTo>
                  <a:lnTo>
                    <a:pt x="594" y="1125"/>
                  </a:lnTo>
                  <a:lnTo>
                    <a:pt x="597" y="1123"/>
                  </a:lnTo>
                  <a:lnTo>
                    <a:pt x="600" y="1120"/>
                  </a:lnTo>
                  <a:lnTo>
                    <a:pt x="608" y="1123"/>
                  </a:lnTo>
                  <a:lnTo>
                    <a:pt x="615" y="1125"/>
                  </a:lnTo>
                  <a:lnTo>
                    <a:pt x="621" y="1123"/>
                  </a:lnTo>
                  <a:lnTo>
                    <a:pt x="622" y="1122"/>
                  </a:lnTo>
                  <a:lnTo>
                    <a:pt x="625" y="1120"/>
                  </a:lnTo>
                  <a:lnTo>
                    <a:pt x="627" y="1119"/>
                  </a:lnTo>
                  <a:lnTo>
                    <a:pt x="628" y="1117"/>
                  </a:lnTo>
                  <a:lnTo>
                    <a:pt x="627" y="1116"/>
                  </a:lnTo>
                  <a:lnTo>
                    <a:pt x="624" y="1113"/>
                  </a:lnTo>
                  <a:lnTo>
                    <a:pt x="622" y="1112"/>
                  </a:lnTo>
                  <a:lnTo>
                    <a:pt x="627" y="1112"/>
                  </a:lnTo>
                  <a:lnTo>
                    <a:pt x="631" y="1113"/>
                  </a:lnTo>
                  <a:lnTo>
                    <a:pt x="634" y="1115"/>
                  </a:lnTo>
                  <a:lnTo>
                    <a:pt x="639" y="1116"/>
                  </a:lnTo>
                  <a:lnTo>
                    <a:pt x="643" y="1116"/>
                  </a:lnTo>
                  <a:lnTo>
                    <a:pt x="653" y="1115"/>
                  </a:lnTo>
                  <a:lnTo>
                    <a:pt x="662" y="1107"/>
                  </a:lnTo>
                  <a:lnTo>
                    <a:pt x="668" y="1100"/>
                  </a:lnTo>
                  <a:lnTo>
                    <a:pt x="672" y="1098"/>
                  </a:lnTo>
                  <a:lnTo>
                    <a:pt x="677" y="1097"/>
                  </a:lnTo>
                  <a:lnTo>
                    <a:pt x="681" y="1095"/>
                  </a:lnTo>
                  <a:lnTo>
                    <a:pt x="686" y="1095"/>
                  </a:lnTo>
                  <a:lnTo>
                    <a:pt x="690" y="1094"/>
                  </a:lnTo>
                  <a:lnTo>
                    <a:pt x="696" y="1094"/>
                  </a:lnTo>
                  <a:lnTo>
                    <a:pt x="700" y="1094"/>
                  </a:lnTo>
                  <a:lnTo>
                    <a:pt x="705" y="1095"/>
                  </a:lnTo>
                  <a:lnTo>
                    <a:pt x="706" y="1097"/>
                  </a:lnTo>
                  <a:lnTo>
                    <a:pt x="708" y="1098"/>
                  </a:lnTo>
                  <a:lnTo>
                    <a:pt x="711" y="1101"/>
                  </a:lnTo>
                  <a:lnTo>
                    <a:pt x="714" y="1101"/>
                  </a:lnTo>
                  <a:lnTo>
                    <a:pt x="714" y="1103"/>
                  </a:lnTo>
                  <a:lnTo>
                    <a:pt x="715" y="1103"/>
                  </a:lnTo>
                  <a:lnTo>
                    <a:pt x="717" y="1104"/>
                  </a:lnTo>
                  <a:lnTo>
                    <a:pt x="718" y="1103"/>
                  </a:lnTo>
                  <a:lnTo>
                    <a:pt x="720" y="1103"/>
                  </a:lnTo>
                  <a:lnTo>
                    <a:pt x="721" y="1104"/>
                  </a:lnTo>
                  <a:lnTo>
                    <a:pt x="722" y="1106"/>
                  </a:lnTo>
                  <a:lnTo>
                    <a:pt x="725" y="1107"/>
                  </a:lnTo>
                  <a:lnTo>
                    <a:pt x="728" y="1109"/>
                  </a:lnTo>
                  <a:lnTo>
                    <a:pt x="731" y="1110"/>
                  </a:lnTo>
                  <a:lnTo>
                    <a:pt x="736" y="1112"/>
                  </a:lnTo>
                  <a:lnTo>
                    <a:pt x="739" y="1112"/>
                  </a:lnTo>
                  <a:lnTo>
                    <a:pt x="743" y="1110"/>
                  </a:lnTo>
                  <a:lnTo>
                    <a:pt x="745" y="1113"/>
                  </a:lnTo>
                  <a:lnTo>
                    <a:pt x="746" y="1115"/>
                  </a:lnTo>
                  <a:lnTo>
                    <a:pt x="749" y="1115"/>
                  </a:lnTo>
                  <a:lnTo>
                    <a:pt x="750" y="1113"/>
                  </a:lnTo>
                  <a:lnTo>
                    <a:pt x="753" y="1112"/>
                  </a:lnTo>
                  <a:lnTo>
                    <a:pt x="755" y="1110"/>
                  </a:lnTo>
                  <a:lnTo>
                    <a:pt x="758" y="1110"/>
                  </a:lnTo>
                  <a:lnTo>
                    <a:pt x="761" y="1110"/>
                  </a:lnTo>
                  <a:lnTo>
                    <a:pt x="765" y="1112"/>
                  </a:lnTo>
                  <a:lnTo>
                    <a:pt x="768" y="1113"/>
                  </a:lnTo>
                  <a:lnTo>
                    <a:pt x="771" y="1113"/>
                  </a:lnTo>
                  <a:lnTo>
                    <a:pt x="775" y="1113"/>
                  </a:lnTo>
                  <a:lnTo>
                    <a:pt x="778" y="1112"/>
                  </a:lnTo>
                  <a:lnTo>
                    <a:pt x="781" y="1110"/>
                  </a:lnTo>
                  <a:lnTo>
                    <a:pt x="784" y="1107"/>
                  </a:lnTo>
                  <a:lnTo>
                    <a:pt x="787" y="1107"/>
                  </a:lnTo>
                  <a:lnTo>
                    <a:pt x="789" y="1106"/>
                  </a:lnTo>
                  <a:lnTo>
                    <a:pt x="790" y="1106"/>
                  </a:lnTo>
                  <a:lnTo>
                    <a:pt x="790" y="1104"/>
                  </a:lnTo>
                  <a:lnTo>
                    <a:pt x="792" y="1101"/>
                  </a:lnTo>
                  <a:lnTo>
                    <a:pt x="793" y="1098"/>
                  </a:lnTo>
                  <a:lnTo>
                    <a:pt x="793" y="1095"/>
                  </a:lnTo>
                  <a:lnTo>
                    <a:pt x="793" y="1092"/>
                  </a:lnTo>
                  <a:lnTo>
                    <a:pt x="792" y="1091"/>
                  </a:lnTo>
                  <a:lnTo>
                    <a:pt x="789" y="1090"/>
                  </a:lnTo>
                  <a:lnTo>
                    <a:pt x="784" y="1090"/>
                  </a:lnTo>
                  <a:lnTo>
                    <a:pt x="784" y="1085"/>
                  </a:lnTo>
                  <a:lnTo>
                    <a:pt x="783" y="1082"/>
                  </a:lnTo>
                  <a:lnTo>
                    <a:pt x="780" y="1078"/>
                  </a:lnTo>
                  <a:lnTo>
                    <a:pt x="777" y="1075"/>
                  </a:lnTo>
                  <a:lnTo>
                    <a:pt x="774" y="1072"/>
                  </a:lnTo>
                  <a:lnTo>
                    <a:pt x="771" y="1069"/>
                  </a:lnTo>
                  <a:lnTo>
                    <a:pt x="768" y="1066"/>
                  </a:lnTo>
                  <a:lnTo>
                    <a:pt x="767" y="1066"/>
                  </a:lnTo>
                  <a:lnTo>
                    <a:pt x="764" y="1066"/>
                  </a:lnTo>
                  <a:lnTo>
                    <a:pt x="762" y="1064"/>
                  </a:lnTo>
                  <a:lnTo>
                    <a:pt x="762" y="1064"/>
                  </a:lnTo>
                  <a:lnTo>
                    <a:pt x="761" y="1063"/>
                  </a:lnTo>
                  <a:lnTo>
                    <a:pt x="759" y="1062"/>
                  </a:lnTo>
                  <a:lnTo>
                    <a:pt x="753" y="1059"/>
                  </a:lnTo>
                  <a:lnTo>
                    <a:pt x="747" y="1054"/>
                  </a:lnTo>
                  <a:lnTo>
                    <a:pt x="743" y="1051"/>
                  </a:lnTo>
                  <a:lnTo>
                    <a:pt x="740" y="1048"/>
                  </a:lnTo>
                  <a:lnTo>
                    <a:pt x="737" y="1044"/>
                  </a:lnTo>
                  <a:lnTo>
                    <a:pt x="734" y="1041"/>
                  </a:lnTo>
                  <a:lnTo>
                    <a:pt x="731" y="1039"/>
                  </a:lnTo>
                  <a:lnTo>
                    <a:pt x="727" y="1038"/>
                  </a:lnTo>
                  <a:lnTo>
                    <a:pt x="728" y="1035"/>
                  </a:lnTo>
                  <a:lnTo>
                    <a:pt x="731" y="1032"/>
                  </a:lnTo>
                  <a:lnTo>
                    <a:pt x="733" y="1031"/>
                  </a:lnTo>
                  <a:lnTo>
                    <a:pt x="736" y="1031"/>
                  </a:lnTo>
                  <a:lnTo>
                    <a:pt x="740" y="1031"/>
                  </a:lnTo>
                  <a:lnTo>
                    <a:pt x="740" y="1028"/>
                  </a:lnTo>
                  <a:lnTo>
                    <a:pt x="740" y="1025"/>
                  </a:lnTo>
                  <a:lnTo>
                    <a:pt x="740" y="1023"/>
                  </a:lnTo>
                  <a:lnTo>
                    <a:pt x="740" y="1022"/>
                  </a:lnTo>
                  <a:lnTo>
                    <a:pt x="742" y="1020"/>
                  </a:lnTo>
                  <a:lnTo>
                    <a:pt x="743" y="1019"/>
                  </a:lnTo>
                  <a:lnTo>
                    <a:pt x="746" y="1020"/>
                  </a:lnTo>
                  <a:lnTo>
                    <a:pt x="747" y="1017"/>
                  </a:lnTo>
                  <a:lnTo>
                    <a:pt x="747" y="1014"/>
                  </a:lnTo>
                  <a:lnTo>
                    <a:pt x="746" y="1011"/>
                  </a:lnTo>
                  <a:lnTo>
                    <a:pt x="745" y="1010"/>
                  </a:lnTo>
                  <a:lnTo>
                    <a:pt x="742" y="1009"/>
                  </a:lnTo>
                  <a:lnTo>
                    <a:pt x="742" y="1007"/>
                  </a:lnTo>
                  <a:lnTo>
                    <a:pt x="743" y="1006"/>
                  </a:lnTo>
                  <a:lnTo>
                    <a:pt x="745" y="1004"/>
                  </a:lnTo>
                  <a:lnTo>
                    <a:pt x="746" y="1003"/>
                  </a:lnTo>
                  <a:lnTo>
                    <a:pt x="749" y="1003"/>
                  </a:lnTo>
                  <a:lnTo>
                    <a:pt x="750" y="1003"/>
                  </a:lnTo>
                  <a:lnTo>
                    <a:pt x="753" y="1001"/>
                  </a:lnTo>
                  <a:lnTo>
                    <a:pt x="755" y="1000"/>
                  </a:lnTo>
                  <a:lnTo>
                    <a:pt x="756" y="998"/>
                  </a:lnTo>
                  <a:lnTo>
                    <a:pt x="756" y="997"/>
                  </a:lnTo>
                  <a:lnTo>
                    <a:pt x="756" y="994"/>
                  </a:lnTo>
                  <a:lnTo>
                    <a:pt x="759" y="994"/>
                  </a:lnTo>
                  <a:lnTo>
                    <a:pt x="749" y="994"/>
                  </a:lnTo>
                  <a:lnTo>
                    <a:pt x="739" y="997"/>
                  </a:lnTo>
                  <a:lnTo>
                    <a:pt x="731" y="1003"/>
                  </a:lnTo>
                  <a:lnTo>
                    <a:pt x="727" y="1004"/>
                  </a:lnTo>
                  <a:lnTo>
                    <a:pt x="724" y="1006"/>
                  </a:lnTo>
                  <a:lnTo>
                    <a:pt x="720" y="1007"/>
                  </a:lnTo>
                  <a:lnTo>
                    <a:pt x="717" y="1007"/>
                  </a:lnTo>
                  <a:lnTo>
                    <a:pt x="714" y="1010"/>
                  </a:lnTo>
                  <a:lnTo>
                    <a:pt x="711" y="1011"/>
                  </a:lnTo>
                  <a:lnTo>
                    <a:pt x="708" y="1014"/>
                  </a:lnTo>
                  <a:lnTo>
                    <a:pt x="705" y="1014"/>
                  </a:lnTo>
                  <a:lnTo>
                    <a:pt x="705" y="1019"/>
                  </a:lnTo>
                  <a:lnTo>
                    <a:pt x="703" y="1022"/>
                  </a:lnTo>
                  <a:lnTo>
                    <a:pt x="700" y="1023"/>
                  </a:lnTo>
                  <a:lnTo>
                    <a:pt x="697" y="1025"/>
                  </a:lnTo>
                  <a:lnTo>
                    <a:pt x="700" y="1028"/>
                  </a:lnTo>
                  <a:lnTo>
                    <a:pt x="708" y="1031"/>
                  </a:lnTo>
                  <a:lnTo>
                    <a:pt x="714" y="1032"/>
                  </a:lnTo>
                  <a:lnTo>
                    <a:pt x="720" y="1034"/>
                  </a:lnTo>
                  <a:lnTo>
                    <a:pt x="721" y="1038"/>
                  </a:lnTo>
                  <a:lnTo>
                    <a:pt x="717" y="1038"/>
                  </a:lnTo>
                  <a:lnTo>
                    <a:pt x="712" y="1038"/>
                  </a:lnTo>
                  <a:lnTo>
                    <a:pt x="708" y="1038"/>
                  </a:lnTo>
                  <a:lnTo>
                    <a:pt x="705" y="1039"/>
                  </a:lnTo>
                  <a:lnTo>
                    <a:pt x="702" y="1041"/>
                  </a:lnTo>
                  <a:lnTo>
                    <a:pt x="699" y="1042"/>
                  </a:lnTo>
                  <a:lnTo>
                    <a:pt x="696" y="1045"/>
                  </a:lnTo>
                  <a:lnTo>
                    <a:pt x="694" y="1045"/>
                  </a:lnTo>
                  <a:lnTo>
                    <a:pt x="692" y="1047"/>
                  </a:lnTo>
                  <a:lnTo>
                    <a:pt x="689" y="1047"/>
                  </a:lnTo>
                  <a:lnTo>
                    <a:pt x="686" y="1048"/>
                  </a:lnTo>
                  <a:lnTo>
                    <a:pt x="684" y="1048"/>
                  </a:lnTo>
                  <a:lnTo>
                    <a:pt x="683" y="1050"/>
                  </a:lnTo>
                  <a:lnTo>
                    <a:pt x="681" y="1047"/>
                  </a:lnTo>
                  <a:lnTo>
                    <a:pt x="680" y="1044"/>
                  </a:lnTo>
                  <a:lnTo>
                    <a:pt x="681" y="1041"/>
                  </a:lnTo>
                  <a:lnTo>
                    <a:pt x="681" y="1038"/>
                  </a:lnTo>
                  <a:lnTo>
                    <a:pt x="681" y="1035"/>
                  </a:lnTo>
                  <a:lnTo>
                    <a:pt x="680" y="1034"/>
                  </a:lnTo>
                  <a:lnTo>
                    <a:pt x="677" y="1032"/>
                  </a:lnTo>
                  <a:lnTo>
                    <a:pt x="674" y="1031"/>
                  </a:lnTo>
                  <a:lnTo>
                    <a:pt x="671" y="1029"/>
                  </a:lnTo>
                  <a:lnTo>
                    <a:pt x="669" y="1026"/>
                  </a:lnTo>
                  <a:lnTo>
                    <a:pt x="674" y="1023"/>
                  </a:lnTo>
                  <a:lnTo>
                    <a:pt x="678" y="1022"/>
                  </a:lnTo>
                  <a:lnTo>
                    <a:pt x="683" y="1019"/>
                  </a:lnTo>
                  <a:lnTo>
                    <a:pt x="686" y="1017"/>
                  </a:lnTo>
                  <a:lnTo>
                    <a:pt x="683" y="1016"/>
                  </a:lnTo>
                  <a:lnTo>
                    <a:pt x="681" y="1017"/>
                  </a:lnTo>
                  <a:lnTo>
                    <a:pt x="680" y="1017"/>
                  </a:lnTo>
                  <a:lnTo>
                    <a:pt x="678" y="1019"/>
                  </a:lnTo>
                  <a:lnTo>
                    <a:pt x="677" y="1020"/>
                  </a:lnTo>
                  <a:lnTo>
                    <a:pt x="674" y="1019"/>
                  </a:lnTo>
                  <a:lnTo>
                    <a:pt x="671" y="1019"/>
                  </a:lnTo>
                  <a:lnTo>
                    <a:pt x="668" y="1017"/>
                  </a:lnTo>
                  <a:lnTo>
                    <a:pt x="667" y="1016"/>
                  </a:lnTo>
                  <a:lnTo>
                    <a:pt x="664" y="1014"/>
                  </a:lnTo>
                  <a:lnTo>
                    <a:pt x="664" y="1013"/>
                  </a:lnTo>
                  <a:lnTo>
                    <a:pt x="664" y="1010"/>
                  </a:lnTo>
                  <a:lnTo>
                    <a:pt x="662" y="1007"/>
                  </a:lnTo>
                  <a:lnTo>
                    <a:pt x="661" y="1006"/>
                  </a:lnTo>
                  <a:lnTo>
                    <a:pt x="661" y="1007"/>
                  </a:lnTo>
                  <a:lnTo>
                    <a:pt x="658" y="1007"/>
                  </a:lnTo>
                  <a:lnTo>
                    <a:pt x="655" y="1007"/>
                  </a:lnTo>
                  <a:lnTo>
                    <a:pt x="653" y="1009"/>
                  </a:lnTo>
                  <a:lnTo>
                    <a:pt x="652" y="1009"/>
                  </a:lnTo>
                  <a:lnTo>
                    <a:pt x="650" y="1010"/>
                  </a:lnTo>
                  <a:lnTo>
                    <a:pt x="646" y="1011"/>
                  </a:lnTo>
                  <a:lnTo>
                    <a:pt x="644" y="1013"/>
                  </a:lnTo>
                  <a:lnTo>
                    <a:pt x="643" y="1016"/>
                  </a:lnTo>
                  <a:lnTo>
                    <a:pt x="643" y="1019"/>
                  </a:lnTo>
                  <a:lnTo>
                    <a:pt x="640" y="1019"/>
                  </a:lnTo>
                  <a:lnTo>
                    <a:pt x="639" y="1019"/>
                  </a:lnTo>
                  <a:lnTo>
                    <a:pt x="637" y="1020"/>
                  </a:lnTo>
                  <a:lnTo>
                    <a:pt x="636" y="1022"/>
                  </a:lnTo>
                  <a:lnTo>
                    <a:pt x="636" y="1025"/>
                  </a:lnTo>
                  <a:lnTo>
                    <a:pt x="634" y="1026"/>
                  </a:lnTo>
                  <a:lnTo>
                    <a:pt x="634" y="1029"/>
                  </a:lnTo>
                  <a:lnTo>
                    <a:pt x="631" y="1029"/>
                  </a:lnTo>
                  <a:lnTo>
                    <a:pt x="630" y="1031"/>
                  </a:lnTo>
                  <a:lnTo>
                    <a:pt x="628" y="1032"/>
                  </a:lnTo>
                  <a:lnTo>
                    <a:pt x="628" y="1034"/>
                  </a:lnTo>
                  <a:lnTo>
                    <a:pt x="627" y="1035"/>
                  </a:lnTo>
                  <a:lnTo>
                    <a:pt x="625" y="1037"/>
                  </a:lnTo>
                  <a:lnTo>
                    <a:pt x="622" y="1037"/>
                  </a:lnTo>
                  <a:lnTo>
                    <a:pt x="622" y="1041"/>
                  </a:lnTo>
                  <a:lnTo>
                    <a:pt x="621" y="1045"/>
                  </a:lnTo>
                  <a:lnTo>
                    <a:pt x="621" y="1047"/>
                  </a:lnTo>
                  <a:lnTo>
                    <a:pt x="619" y="1047"/>
                  </a:lnTo>
                  <a:lnTo>
                    <a:pt x="618" y="1048"/>
                  </a:lnTo>
                  <a:lnTo>
                    <a:pt x="618" y="1050"/>
                  </a:lnTo>
                  <a:lnTo>
                    <a:pt x="618" y="1053"/>
                  </a:lnTo>
                  <a:lnTo>
                    <a:pt x="618" y="1054"/>
                  </a:lnTo>
                  <a:lnTo>
                    <a:pt x="616" y="1057"/>
                  </a:lnTo>
                  <a:lnTo>
                    <a:pt x="614" y="1060"/>
                  </a:lnTo>
                  <a:lnTo>
                    <a:pt x="612" y="1063"/>
                  </a:lnTo>
                  <a:lnTo>
                    <a:pt x="612" y="1067"/>
                  </a:lnTo>
                  <a:lnTo>
                    <a:pt x="612" y="1069"/>
                  </a:lnTo>
                  <a:lnTo>
                    <a:pt x="612" y="1072"/>
                  </a:lnTo>
                  <a:lnTo>
                    <a:pt x="612" y="1075"/>
                  </a:lnTo>
                  <a:lnTo>
                    <a:pt x="609" y="1078"/>
                  </a:lnTo>
                  <a:lnTo>
                    <a:pt x="608" y="1079"/>
                  </a:lnTo>
                  <a:lnTo>
                    <a:pt x="606" y="1081"/>
                  </a:lnTo>
                  <a:lnTo>
                    <a:pt x="605" y="1084"/>
                  </a:lnTo>
                  <a:lnTo>
                    <a:pt x="603" y="1087"/>
                  </a:lnTo>
                  <a:lnTo>
                    <a:pt x="603" y="1090"/>
                  </a:lnTo>
                  <a:lnTo>
                    <a:pt x="605" y="1092"/>
                  </a:lnTo>
                  <a:lnTo>
                    <a:pt x="606" y="1097"/>
                  </a:lnTo>
                  <a:lnTo>
                    <a:pt x="608" y="1101"/>
                  </a:lnTo>
                  <a:lnTo>
                    <a:pt x="609" y="1104"/>
                  </a:lnTo>
                  <a:lnTo>
                    <a:pt x="612" y="1107"/>
                  </a:lnTo>
                  <a:lnTo>
                    <a:pt x="614" y="1109"/>
                  </a:lnTo>
                  <a:lnTo>
                    <a:pt x="612" y="1110"/>
                  </a:lnTo>
                  <a:lnTo>
                    <a:pt x="611" y="1112"/>
                  </a:lnTo>
                  <a:lnTo>
                    <a:pt x="606" y="1113"/>
                  </a:lnTo>
                  <a:lnTo>
                    <a:pt x="603" y="1113"/>
                  </a:lnTo>
                  <a:lnTo>
                    <a:pt x="602" y="1113"/>
                  </a:lnTo>
                  <a:lnTo>
                    <a:pt x="600" y="1115"/>
                  </a:lnTo>
                  <a:lnTo>
                    <a:pt x="599" y="1115"/>
                  </a:lnTo>
                  <a:lnTo>
                    <a:pt x="597" y="1116"/>
                  </a:lnTo>
                  <a:lnTo>
                    <a:pt x="596" y="1119"/>
                  </a:lnTo>
                  <a:lnTo>
                    <a:pt x="594" y="1120"/>
                  </a:lnTo>
                  <a:lnTo>
                    <a:pt x="590" y="1120"/>
                  </a:lnTo>
                  <a:lnTo>
                    <a:pt x="586" y="1120"/>
                  </a:lnTo>
                  <a:lnTo>
                    <a:pt x="580" y="1119"/>
                  </a:lnTo>
                  <a:lnTo>
                    <a:pt x="575" y="1116"/>
                  </a:lnTo>
                  <a:lnTo>
                    <a:pt x="572" y="1115"/>
                  </a:lnTo>
                  <a:lnTo>
                    <a:pt x="569" y="1115"/>
                  </a:lnTo>
                  <a:lnTo>
                    <a:pt x="566" y="1115"/>
                  </a:lnTo>
                  <a:lnTo>
                    <a:pt x="565" y="1115"/>
                  </a:lnTo>
                  <a:lnTo>
                    <a:pt x="562" y="1116"/>
                  </a:lnTo>
                  <a:lnTo>
                    <a:pt x="561" y="1117"/>
                  </a:lnTo>
                  <a:lnTo>
                    <a:pt x="559" y="1120"/>
                  </a:lnTo>
                  <a:lnTo>
                    <a:pt x="559" y="1123"/>
                  </a:lnTo>
                  <a:lnTo>
                    <a:pt x="556" y="1125"/>
                  </a:lnTo>
                  <a:lnTo>
                    <a:pt x="555" y="1126"/>
                  </a:lnTo>
                  <a:lnTo>
                    <a:pt x="552" y="1125"/>
                  </a:lnTo>
                  <a:lnTo>
                    <a:pt x="549" y="1123"/>
                  </a:lnTo>
                  <a:lnTo>
                    <a:pt x="549" y="1126"/>
                  </a:lnTo>
                  <a:lnTo>
                    <a:pt x="549" y="1131"/>
                  </a:lnTo>
                  <a:lnTo>
                    <a:pt x="547" y="1131"/>
                  </a:lnTo>
                  <a:lnTo>
                    <a:pt x="546" y="1129"/>
                  </a:lnTo>
                  <a:lnTo>
                    <a:pt x="543" y="1128"/>
                  </a:lnTo>
                  <a:lnTo>
                    <a:pt x="541" y="1126"/>
                  </a:lnTo>
                  <a:lnTo>
                    <a:pt x="539" y="1125"/>
                  </a:lnTo>
                  <a:lnTo>
                    <a:pt x="537" y="1123"/>
                  </a:lnTo>
                  <a:lnTo>
                    <a:pt x="536" y="1123"/>
                  </a:lnTo>
                  <a:lnTo>
                    <a:pt x="534" y="1123"/>
                  </a:lnTo>
                  <a:lnTo>
                    <a:pt x="533" y="1125"/>
                  </a:lnTo>
                  <a:lnTo>
                    <a:pt x="533" y="1129"/>
                  </a:lnTo>
                  <a:lnTo>
                    <a:pt x="533" y="1131"/>
                  </a:lnTo>
                  <a:lnTo>
                    <a:pt x="534" y="1134"/>
                  </a:lnTo>
                  <a:lnTo>
                    <a:pt x="537" y="1137"/>
                  </a:lnTo>
                  <a:lnTo>
                    <a:pt x="539" y="1140"/>
                  </a:lnTo>
                  <a:lnTo>
                    <a:pt x="541" y="1142"/>
                  </a:lnTo>
                  <a:lnTo>
                    <a:pt x="543" y="1145"/>
                  </a:lnTo>
                  <a:lnTo>
                    <a:pt x="544" y="1147"/>
                  </a:lnTo>
                  <a:lnTo>
                    <a:pt x="541" y="1147"/>
                  </a:lnTo>
                  <a:lnTo>
                    <a:pt x="539" y="1147"/>
                  </a:lnTo>
                  <a:lnTo>
                    <a:pt x="539" y="1148"/>
                  </a:lnTo>
                  <a:lnTo>
                    <a:pt x="540" y="1150"/>
                  </a:lnTo>
                  <a:lnTo>
                    <a:pt x="541" y="1151"/>
                  </a:lnTo>
                  <a:lnTo>
                    <a:pt x="543" y="1151"/>
                  </a:lnTo>
                  <a:lnTo>
                    <a:pt x="544" y="1154"/>
                  </a:lnTo>
                  <a:lnTo>
                    <a:pt x="546" y="1157"/>
                  </a:lnTo>
                  <a:lnTo>
                    <a:pt x="547" y="1160"/>
                  </a:lnTo>
                  <a:lnTo>
                    <a:pt x="549" y="1162"/>
                  </a:lnTo>
                  <a:lnTo>
                    <a:pt x="552" y="1163"/>
                  </a:lnTo>
                  <a:lnTo>
                    <a:pt x="555" y="1163"/>
                  </a:lnTo>
                  <a:lnTo>
                    <a:pt x="556" y="1165"/>
                  </a:lnTo>
                  <a:lnTo>
                    <a:pt x="559" y="1166"/>
                  </a:lnTo>
                  <a:lnTo>
                    <a:pt x="561" y="1170"/>
                  </a:lnTo>
                  <a:lnTo>
                    <a:pt x="558" y="1170"/>
                  </a:lnTo>
                  <a:lnTo>
                    <a:pt x="556" y="1170"/>
                  </a:lnTo>
                  <a:lnTo>
                    <a:pt x="555" y="1170"/>
                  </a:lnTo>
                  <a:lnTo>
                    <a:pt x="553" y="1169"/>
                  </a:lnTo>
                  <a:lnTo>
                    <a:pt x="550" y="1168"/>
                  </a:lnTo>
                  <a:lnTo>
                    <a:pt x="549" y="1168"/>
                  </a:lnTo>
                  <a:lnTo>
                    <a:pt x="549" y="1169"/>
                  </a:lnTo>
                  <a:lnTo>
                    <a:pt x="549" y="1172"/>
                  </a:lnTo>
                  <a:lnTo>
                    <a:pt x="544" y="1170"/>
                  </a:lnTo>
                  <a:lnTo>
                    <a:pt x="540" y="1168"/>
                  </a:lnTo>
                  <a:lnTo>
                    <a:pt x="537" y="1165"/>
                  </a:lnTo>
                  <a:lnTo>
                    <a:pt x="533" y="1163"/>
                  </a:lnTo>
                  <a:lnTo>
                    <a:pt x="530" y="1163"/>
                  </a:lnTo>
                  <a:lnTo>
                    <a:pt x="527" y="1162"/>
                  </a:lnTo>
                  <a:lnTo>
                    <a:pt x="524" y="1162"/>
                  </a:lnTo>
                  <a:lnTo>
                    <a:pt x="521" y="1162"/>
                  </a:lnTo>
                  <a:lnTo>
                    <a:pt x="518" y="1162"/>
                  </a:lnTo>
                  <a:lnTo>
                    <a:pt x="516" y="1165"/>
                  </a:lnTo>
                  <a:lnTo>
                    <a:pt x="515" y="1162"/>
                  </a:lnTo>
                  <a:lnTo>
                    <a:pt x="513" y="1159"/>
                  </a:lnTo>
                  <a:lnTo>
                    <a:pt x="512" y="1156"/>
                  </a:lnTo>
                  <a:lnTo>
                    <a:pt x="511" y="1153"/>
                  </a:lnTo>
                  <a:lnTo>
                    <a:pt x="509" y="1151"/>
                  </a:lnTo>
                  <a:lnTo>
                    <a:pt x="508" y="1150"/>
                  </a:lnTo>
                  <a:lnTo>
                    <a:pt x="505" y="1150"/>
                  </a:lnTo>
                  <a:lnTo>
                    <a:pt x="502" y="1150"/>
                  </a:lnTo>
                  <a:lnTo>
                    <a:pt x="500" y="1148"/>
                  </a:lnTo>
                  <a:lnTo>
                    <a:pt x="500" y="1147"/>
                  </a:lnTo>
                  <a:lnTo>
                    <a:pt x="500" y="1144"/>
                  </a:lnTo>
                  <a:lnTo>
                    <a:pt x="500" y="1141"/>
                  </a:lnTo>
                  <a:lnTo>
                    <a:pt x="500" y="1138"/>
                  </a:lnTo>
                  <a:lnTo>
                    <a:pt x="499" y="1135"/>
                  </a:lnTo>
                  <a:lnTo>
                    <a:pt x="497" y="1134"/>
                  </a:lnTo>
                  <a:lnTo>
                    <a:pt x="496" y="1132"/>
                  </a:lnTo>
                  <a:lnTo>
                    <a:pt x="494" y="1131"/>
                  </a:lnTo>
                  <a:lnTo>
                    <a:pt x="493" y="1128"/>
                  </a:lnTo>
                  <a:lnTo>
                    <a:pt x="493" y="1126"/>
                  </a:lnTo>
                  <a:lnTo>
                    <a:pt x="491" y="1125"/>
                  </a:lnTo>
                  <a:lnTo>
                    <a:pt x="493" y="1123"/>
                  </a:lnTo>
                  <a:lnTo>
                    <a:pt x="493" y="1120"/>
                  </a:lnTo>
                  <a:lnTo>
                    <a:pt x="493" y="1117"/>
                  </a:lnTo>
                  <a:lnTo>
                    <a:pt x="493" y="1113"/>
                  </a:lnTo>
                  <a:lnTo>
                    <a:pt x="493" y="1110"/>
                  </a:lnTo>
                  <a:lnTo>
                    <a:pt x="493" y="1107"/>
                  </a:lnTo>
                  <a:lnTo>
                    <a:pt x="490" y="1104"/>
                  </a:lnTo>
                  <a:lnTo>
                    <a:pt x="488" y="1101"/>
                  </a:lnTo>
                  <a:lnTo>
                    <a:pt x="488" y="1097"/>
                  </a:lnTo>
                  <a:lnTo>
                    <a:pt x="491" y="1095"/>
                  </a:lnTo>
                  <a:lnTo>
                    <a:pt x="486" y="1094"/>
                  </a:lnTo>
                  <a:lnTo>
                    <a:pt x="481" y="1092"/>
                  </a:lnTo>
                  <a:lnTo>
                    <a:pt x="477" y="1091"/>
                  </a:lnTo>
                  <a:lnTo>
                    <a:pt x="472" y="1088"/>
                  </a:lnTo>
                  <a:lnTo>
                    <a:pt x="471" y="1087"/>
                  </a:lnTo>
                  <a:lnTo>
                    <a:pt x="471" y="1084"/>
                  </a:lnTo>
                  <a:lnTo>
                    <a:pt x="468" y="1081"/>
                  </a:lnTo>
                  <a:lnTo>
                    <a:pt x="465" y="1079"/>
                  </a:lnTo>
                  <a:lnTo>
                    <a:pt x="462" y="1079"/>
                  </a:lnTo>
                  <a:lnTo>
                    <a:pt x="459" y="1078"/>
                  </a:lnTo>
                  <a:lnTo>
                    <a:pt x="456" y="1078"/>
                  </a:lnTo>
                  <a:lnTo>
                    <a:pt x="453" y="1076"/>
                  </a:lnTo>
                  <a:lnTo>
                    <a:pt x="452" y="1073"/>
                  </a:lnTo>
                  <a:lnTo>
                    <a:pt x="452" y="1072"/>
                  </a:lnTo>
                  <a:lnTo>
                    <a:pt x="452" y="1070"/>
                  </a:lnTo>
                  <a:lnTo>
                    <a:pt x="450" y="1067"/>
                  </a:lnTo>
                  <a:lnTo>
                    <a:pt x="447" y="1064"/>
                  </a:lnTo>
                  <a:lnTo>
                    <a:pt x="444" y="1062"/>
                  </a:lnTo>
                  <a:lnTo>
                    <a:pt x="440" y="1059"/>
                  </a:lnTo>
                  <a:lnTo>
                    <a:pt x="436" y="1059"/>
                  </a:lnTo>
                  <a:lnTo>
                    <a:pt x="431" y="1057"/>
                  </a:lnTo>
                  <a:lnTo>
                    <a:pt x="431" y="1050"/>
                  </a:lnTo>
                  <a:lnTo>
                    <a:pt x="428" y="1045"/>
                  </a:lnTo>
                  <a:lnTo>
                    <a:pt x="424" y="1041"/>
                  </a:lnTo>
                  <a:lnTo>
                    <a:pt x="419" y="1037"/>
                  </a:lnTo>
                  <a:lnTo>
                    <a:pt x="418" y="1029"/>
                  </a:lnTo>
                  <a:lnTo>
                    <a:pt x="416" y="1031"/>
                  </a:lnTo>
                  <a:lnTo>
                    <a:pt x="415" y="1032"/>
                  </a:lnTo>
                  <a:lnTo>
                    <a:pt x="413" y="1034"/>
                  </a:lnTo>
                  <a:lnTo>
                    <a:pt x="412" y="1032"/>
                  </a:lnTo>
                  <a:lnTo>
                    <a:pt x="412" y="1031"/>
                  </a:lnTo>
                  <a:lnTo>
                    <a:pt x="410" y="1029"/>
                  </a:lnTo>
                  <a:lnTo>
                    <a:pt x="405" y="1029"/>
                  </a:lnTo>
                  <a:lnTo>
                    <a:pt x="400" y="1031"/>
                  </a:lnTo>
                  <a:lnTo>
                    <a:pt x="397" y="1032"/>
                  </a:lnTo>
                  <a:lnTo>
                    <a:pt x="394" y="1037"/>
                  </a:lnTo>
                  <a:lnTo>
                    <a:pt x="393" y="1042"/>
                  </a:lnTo>
                  <a:lnTo>
                    <a:pt x="393" y="1047"/>
                  </a:lnTo>
                  <a:lnTo>
                    <a:pt x="394" y="1050"/>
                  </a:lnTo>
                  <a:lnTo>
                    <a:pt x="396" y="1053"/>
                  </a:lnTo>
                  <a:lnTo>
                    <a:pt x="399" y="1056"/>
                  </a:lnTo>
                  <a:lnTo>
                    <a:pt x="400" y="1059"/>
                  </a:lnTo>
                  <a:lnTo>
                    <a:pt x="403" y="1060"/>
                  </a:lnTo>
                  <a:lnTo>
                    <a:pt x="403" y="1063"/>
                  </a:lnTo>
                  <a:lnTo>
                    <a:pt x="405" y="1066"/>
                  </a:lnTo>
                  <a:lnTo>
                    <a:pt x="408" y="1067"/>
                  </a:lnTo>
                  <a:lnTo>
                    <a:pt x="410" y="1070"/>
                  </a:lnTo>
                  <a:lnTo>
                    <a:pt x="412" y="1073"/>
                  </a:lnTo>
                  <a:lnTo>
                    <a:pt x="413" y="1076"/>
                  </a:lnTo>
                  <a:lnTo>
                    <a:pt x="415" y="1079"/>
                  </a:lnTo>
                  <a:lnTo>
                    <a:pt x="416" y="1082"/>
                  </a:lnTo>
                  <a:lnTo>
                    <a:pt x="418" y="1085"/>
                  </a:lnTo>
                  <a:lnTo>
                    <a:pt x="419" y="1088"/>
                  </a:lnTo>
                  <a:lnTo>
                    <a:pt x="422" y="1091"/>
                  </a:lnTo>
                  <a:lnTo>
                    <a:pt x="427" y="1092"/>
                  </a:lnTo>
                  <a:lnTo>
                    <a:pt x="430" y="1095"/>
                  </a:lnTo>
                  <a:lnTo>
                    <a:pt x="433" y="1097"/>
                  </a:lnTo>
                  <a:lnTo>
                    <a:pt x="436" y="1097"/>
                  </a:lnTo>
                  <a:lnTo>
                    <a:pt x="440" y="1097"/>
                  </a:lnTo>
                  <a:lnTo>
                    <a:pt x="443" y="1095"/>
                  </a:lnTo>
                  <a:lnTo>
                    <a:pt x="446" y="1095"/>
                  </a:lnTo>
                  <a:lnTo>
                    <a:pt x="446" y="1100"/>
                  </a:lnTo>
                  <a:lnTo>
                    <a:pt x="446" y="1103"/>
                  </a:lnTo>
                  <a:lnTo>
                    <a:pt x="446" y="1104"/>
                  </a:lnTo>
                  <a:lnTo>
                    <a:pt x="449" y="1106"/>
                  </a:lnTo>
                  <a:lnTo>
                    <a:pt x="452" y="1107"/>
                  </a:lnTo>
                  <a:lnTo>
                    <a:pt x="455" y="1109"/>
                  </a:lnTo>
                  <a:lnTo>
                    <a:pt x="458" y="1109"/>
                  </a:lnTo>
                  <a:lnTo>
                    <a:pt x="461" y="1109"/>
                  </a:lnTo>
                  <a:lnTo>
                    <a:pt x="462" y="1110"/>
                  </a:lnTo>
                  <a:lnTo>
                    <a:pt x="465" y="1113"/>
                  </a:lnTo>
                  <a:lnTo>
                    <a:pt x="466" y="1115"/>
                  </a:lnTo>
                  <a:lnTo>
                    <a:pt x="469" y="1117"/>
                  </a:lnTo>
                  <a:lnTo>
                    <a:pt x="471" y="1119"/>
                  </a:lnTo>
                  <a:lnTo>
                    <a:pt x="472" y="1120"/>
                  </a:lnTo>
                  <a:lnTo>
                    <a:pt x="475" y="1122"/>
                  </a:lnTo>
                  <a:lnTo>
                    <a:pt x="477" y="1123"/>
                  </a:lnTo>
                  <a:lnTo>
                    <a:pt x="478" y="1125"/>
                  </a:lnTo>
                  <a:lnTo>
                    <a:pt x="478" y="1128"/>
                  </a:lnTo>
                  <a:lnTo>
                    <a:pt x="477" y="1129"/>
                  </a:lnTo>
                  <a:lnTo>
                    <a:pt x="475" y="1129"/>
                  </a:lnTo>
                  <a:lnTo>
                    <a:pt x="474" y="1129"/>
                  </a:lnTo>
                  <a:lnTo>
                    <a:pt x="471" y="1128"/>
                  </a:lnTo>
                  <a:lnTo>
                    <a:pt x="468" y="1128"/>
                  </a:lnTo>
                  <a:lnTo>
                    <a:pt x="466" y="1128"/>
                  </a:lnTo>
                  <a:lnTo>
                    <a:pt x="463" y="1125"/>
                  </a:lnTo>
                  <a:lnTo>
                    <a:pt x="459" y="1122"/>
                  </a:lnTo>
                  <a:lnTo>
                    <a:pt x="456" y="1120"/>
                  </a:lnTo>
                  <a:lnTo>
                    <a:pt x="455" y="1123"/>
                  </a:lnTo>
                  <a:lnTo>
                    <a:pt x="453" y="1128"/>
                  </a:lnTo>
                  <a:lnTo>
                    <a:pt x="452" y="1131"/>
                  </a:lnTo>
                  <a:lnTo>
                    <a:pt x="452" y="1135"/>
                  </a:lnTo>
                  <a:lnTo>
                    <a:pt x="453" y="1137"/>
                  </a:lnTo>
                  <a:lnTo>
                    <a:pt x="455" y="1138"/>
                  </a:lnTo>
                  <a:lnTo>
                    <a:pt x="456" y="1140"/>
                  </a:lnTo>
                  <a:lnTo>
                    <a:pt x="458" y="1142"/>
                  </a:lnTo>
                  <a:lnTo>
                    <a:pt x="459" y="1144"/>
                  </a:lnTo>
                  <a:lnTo>
                    <a:pt x="459" y="1145"/>
                  </a:lnTo>
                  <a:lnTo>
                    <a:pt x="458" y="1148"/>
                  </a:lnTo>
                  <a:lnTo>
                    <a:pt x="455" y="1150"/>
                  </a:lnTo>
                  <a:lnTo>
                    <a:pt x="453" y="1150"/>
                  </a:lnTo>
                  <a:lnTo>
                    <a:pt x="452" y="1151"/>
                  </a:lnTo>
                  <a:lnTo>
                    <a:pt x="452" y="1153"/>
                  </a:lnTo>
                  <a:lnTo>
                    <a:pt x="450" y="1154"/>
                  </a:lnTo>
                  <a:lnTo>
                    <a:pt x="450" y="1156"/>
                  </a:lnTo>
                  <a:lnTo>
                    <a:pt x="450" y="1157"/>
                  </a:lnTo>
                  <a:lnTo>
                    <a:pt x="449" y="1160"/>
                  </a:lnTo>
                  <a:lnTo>
                    <a:pt x="447" y="1163"/>
                  </a:lnTo>
                  <a:lnTo>
                    <a:pt x="444" y="1166"/>
                  </a:lnTo>
                  <a:lnTo>
                    <a:pt x="441" y="1166"/>
                  </a:lnTo>
                  <a:lnTo>
                    <a:pt x="441" y="1163"/>
                  </a:lnTo>
                  <a:lnTo>
                    <a:pt x="443" y="1159"/>
                  </a:lnTo>
                  <a:lnTo>
                    <a:pt x="444" y="1156"/>
                  </a:lnTo>
                  <a:lnTo>
                    <a:pt x="446" y="1151"/>
                  </a:lnTo>
                  <a:lnTo>
                    <a:pt x="447" y="1147"/>
                  </a:lnTo>
                  <a:lnTo>
                    <a:pt x="446" y="1142"/>
                  </a:lnTo>
                  <a:lnTo>
                    <a:pt x="444" y="1138"/>
                  </a:lnTo>
                  <a:lnTo>
                    <a:pt x="441" y="1135"/>
                  </a:lnTo>
                  <a:lnTo>
                    <a:pt x="440" y="1132"/>
                  </a:lnTo>
                  <a:lnTo>
                    <a:pt x="438" y="1129"/>
                  </a:lnTo>
                  <a:lnTo>
                    <a:pt x="437" y="1128"/>
                  </a:lnTo>
                  <a:lnTo>
                    <a:pt x="436" y="1126"/>
                  </a:lnTo>
                  <a:lnTo>
                    <a:pt x="434" y="1123"/>
                  </a:lnTo>
                  <a:lnTo>
                    <a:pt x="434" y="1123"/>
                  </a:lnTo>
                  <a:lnTo>
                    <a:pt x="433" y="1123"/>
                  </a:lnTo>
                  <a:lnTo>
                    <a:pt x="431" y="1123"/>
                  </a:lnTo>
                  <a:lnTo>
                    <a:pt x="428" y="1122"/>
                  </a:lnTo>
                  <a:lnTo>
                    <a:pt x="427" y="1122"/>
                  </a:lnTo>
                  <a:lnTo>
                    <a:pt x="425" y="1122"/>
                  </a:lnTo>
                  <a:lnTo>
                    <a:pt x="424" y="1122"/>
                  </a:lnTo>
                  <a:lnTo>
                    <a:pt x="422" y="1120"/>
                  </a:lnTo>
                  <a:lnTo>
                    <a:pt x="422" y="1117"/>
                  </a:lnTo>
                  <a:lnTo>
                    <a:pt x="421" y="1115"/>
                  </a:lnTo>
                  <a:lnTo>
                    <a:pt x="419" y="1115"/>
                  </a:lnTo>
                  <a:lnTo>
                    <a:pt x="418" y="1112"/>
                  </a:lnTo>
                  <a:lnTo>
                    <a:pt x="415" y="1110"/>
                  </a:lnTo>
                  <a:lnTo>
                    <a:pt x="412" y="1109"/>
                  </a:lnTo>
                  <a:lnTo>
                    <a:pt x="408" y="1109"/>
                  </a:lnTo>
                  <a:lnTo>
                    <a:pt x="405" y="1106"/>
                  </a:lnTo>
                  <a:lnTo>
                    <a:pt x="403" y="1104"/>
                  </a:lnTo>
                  <a:lnTo>
                    <a:pt x="402" y="1101"/>
                  </a:lnTo>
                  <a:lnTo>
                    <a:pt x="397" y="1100"/>
                  </a:lnTo>
                  <a:lnTo>
                    <a:pt x="393" y="1098"/>
                  </a:lnTo>
                  <a:lnTo>
                    <a:pt x="388" y="1095"/>
                  </a:lnTo>
                  <a:lnTo>
                    <a:pt x="383" y="1092"/>
                  </a:lnTo>
                  <a:lnTo>
                    <a:pt x="380" y="1090"/>
                  </a:lnTo>
                  <a:lnTo>
                    <a:pt x="375" y="1087"/>
                  </a:lnTo>
                  <a:lnTo>
                    <a:pt x="372" y="1082"/>
                  </a:lnTo>
                  <a:lnTo>
                    <a:pt x="371" y="1078"/>
                  </a:lnTo>
                  <a:lnTo>
                    <a:pt x="369" y="1072"/>
                  </a:lnTo>
                  <a:lnTo>
                    <a:pt x="368" y="1066"/>
                  </a:lnTo>
                  <a:lnTo>
                    <a:pt x="368" y="1063"/>
                  </a:lnTo>
                  <a:lnTo>
                    <a:pt x="366" y="1062"/>
                  </a:lnTo>
                  <a:lnTo>
                    <a:pt x="366" y="1060"/>
                  </a:lnTo>
                  <a:lnTo>
                    <a:pt x="363" y="1060"/>
                  </a:lnTo>
                  <a:lnTo>
                    <a:pt x="360" y="1059"/>
                  </a:lnTo>
                  <a:lnTo>
                    <a:pt x="359" y="1057"/>
                  </a:lnTo>
                  <a:lnTo>
                    <a:pt x="358" y="1059"/>
                  </a:lnTo>
                  <a:lnTo>
                    <a:pt x="356" y="1057"/>
                  </a:lnTo>
                  <a:lnTo>
                    <a:pt x="355" y="1057"/>
                  </a:lnTo>
                  <a:lnTo>
                    <a:pt x="353" y="1056"/>
                  </a:lnTo>
                  <a:lnTo>
                    <a:pt x="350" y="1054"/>
                  </a:lnTo>
                  <a:lnTo>
                    <a:pt x="341" y="1056"/>
                  </a:lnTo>
                  <a:lnTo>
                    <a:pt x="334" y="1060"/>
                  </a:lnTo>
                  <a:lnTo>
                    <a:pt x="327" y="1067"/>
                  </a:lnTo>
                  <a:lnTo>
                    <a:pt x="319" y="1073"/>
                  </a:lnTo>
                  <a:lnTo>
                    <a:pt x="310" y="1076"/>
                  </a:lnTo>
                  <a:lnTo>
                    <a:pt x="307" y="1075"/>
                  </a:lnTo>
                  <a:lnTo>
                    <a:pt x="305" y="1073"/>
                  </a:lnTo>
                  <a:lnTo>
                    <a:pt x="302" y="1070"/>
                  </a:lnTo>
                  <a:lnTo>
                    <a:pt x="299" y="1069"/>
                  </a:lnTo>
                  <a:lnTo>
                    <a:pt x="297" y="1067"/>
                  </a:lnTo>
                  <a:lnTo>
                    <a:pt x="293" y="1066"/>
                  </a:lnTo>
                  <a:lnTo>
                    <a:pt x="282" y="1070"/>
                  </a:lnTo>
                  <a:lnTo>
                    <a:pt x="277" y="1078"/>
                  </a:lnTo>
                  <a:lnTo>
                    <a:pt x="274" y="1087"/>
                  </a:lnTo>
                  <a:lnTo>
                    <a:pt x="271" y="1097"/>
                  </a:lnTo>
                  <a:lnTo>
                    <a:pt x="268" y="1098"/>
                  </a:lnTo>
                  <a:lnTo>
                    <a:pt x="265" y="1100"/>
                  </a:lnTo>
                  <a:lnTo>
                    <a:pt x="263" y="1103"/>
                  </a:lnTo>
                  <a:lnTo>
                    <a:pt x="262" y="1106"/>
                  </a:lnTo>
                  <a:lnTo>
                    <a:pt x="260" y="1109"/>
                  </a:lnTo>
                  <a:lnTo>
                    <a:pt x="259" y="1110"/>
                  </a:lnTo>
                  <a:lnTo>
                    <a:pt x="256" y="1113"/>
                  </a:lnTo>
                  <a:lnTo>
                    <a:pt x="252" y="1115"/>
                  </a:lnTo>
                  <a:lnTo>
                    <a:pt x="247" y="1117"/>
                  </a:lnTo>
                  <a:lnTo>
                    <a:pt x="244" y="1119"/>
                  </a:lnTo>
                  <a:lnTo>
                    <a:pt x="240" y="1122"/>
                  </a:lnTo>
                  <a:lnTo>
                    <a:pt x="234" y="1128"/>
                  </a:lnTo>
                  <a:lnTo>
                    <a:pt x="228" y="1135"/>
                  </a:lnTo>
                  <a:lnTo>
                    <a:pt x="225" y="1142"/>
                  </a:lnTo>
                  <a:lnTo>
                    <a:pt x="225" y="1148"/>
                  </a:lnTo>
                  <a:lnTo>
                    <a:pt x="229" y="1153"/>
                  </a:lnTo>
                  <a:lnTo>
                    <a:pt x="228" y="1156"/>
                  </a:lnTo>
                  <a:lnTo>
                    <a:pt x="227" y="1160"/>
                  </a:lnTo>
                  <a:lnTo>
                    <a:pt x="224" y="1163"/>
                  </a:lnTo>
                  <a:lnTo>
                    <a:pt x="221" y="1166"/>
                  </a:lnTo>
                  <a:lnTo>
                    <a:pt x="216" y="1169"/>
                  </a:lnTo>
                  <a:lnTo>
                    <a:pt x="213" y="1172"/>
                  </a:lnTo>
                  <a:lnTo>
                    <a:pt x="212" y="1175"/>
                  </a:lnTo>
                  <a:lnTo>
                    <a:pt x="210" y="1178"/>
                  </a:lnTo>
                  <a:lnTo>
                    <a:pt x="209" y="1181"/>
                  </a:lnTo>
                  <a:lnTo>
                    <a:pt x="207" y="1184"/>
                  </a:lnTo>
                  <a:lnTo>
                    <a:pt x="204" y="1184"/>
                  </a:lnTo>
                  <a:lnTo>
                    <a:pt x="202" y="1184"/>
                  </a:lnTo>
                  <a:lnTo>
                    <a:pt x="199" y="1184"/>
                  </a:lnTo>
                  <a:lnTo>
                    <a:pt x="194" y="1184"/>
                  </a:lnTo>
                  <a:lnTo>
                    <a:pt x="191" y="1185"/>
                  </a:lnTo>
                  <a:lnTo>
                    <a:pt x="188" y="1185"/>
                  </a:lnTo>
                  <a:lnTo>
                    <a:pt x="185" y="1187"/>
                  </a:lnTo>
                  <a:lnTo>
                    <a:pt x="182" y="1188"/>
                  </a:lnTo>
                  <a:lnTo>
                    <a:pt x="178" y="1188"/>
                  </a:lnTo>
                  <a:lnTo>
                    <a:pt x="175" y="1188"/>
                  </a:lnTo>
                  <a:lnTo>
                    <a:pt x="172" y="1188"/>
                  </a:lnTo>
                  <a:lnTo>
                    <a:pt x="168" y="1190"/>
                  </a:lnTo>
                  <a:lnTo>
                    <a:pt x="165" y="1193"/>
                  </a:lnTo>
                  <a:lnTo>
                    <a:pt x="160" y="1195"/>
                  </a:lnTo>
                  <a:lnTo>
                    <a:pt x="157" y="1197"/>
                  </a:lnTo>
                  <a:lnTo>
                    <a:pt x="154" y="1198"/>
                  </a:lnTo>
                  <a:lnTo>
                    <a:pt x="150" y="1198"/>
                  </a:lnTo>
                  <a:lnTo>
                    <a:pt x="150" y="1194"/>
                  </a:lnTo>
                  <a:lnTo>
                    <a:pt x="147" y="1190"/>
                  </a:lnTo>
                  <a:lnTo>
                    <a:pt x="146" y="1185"/>
                  </a:lnTo>
                  <a:lnTo>
                    <a:pt x="143" y="1181"/>
                  </a:lnTo>
                  <a:lnTo>
                    <a:pt x="140" y="1179"/>
                  </a:lnTo>
                  <a:lnTo>
                    <a:pt x="137" y="1179"/>
                  </a:lnTo>
                  <a:lnTo>
                    <a:pt x="134" y="1181"/>
                  </a:lnTo>
                  <a:lnTo>
                    <a:pt x="131" y="1182"/>
                  </a:lnTo>
                  <a:lnTo>
                    <a:pt x="126" y="1182"/>
                  </a:lnTo>
                  <a:lnTo>
                    <a:pt x="124" y="1184"/>
                  </a:lnTo>
                  <a:lnTo>
                    <a:pt x="119" y="1182"/>
                  </a:lnTo>
                  <a:lnTo>
                    <a:pt x="116" y="1182"/>
                  </a:lnTo>
                  <a:lnTo>
                    <a:pt x="113" y="1181"/>
                  </a:lnTo>
                  <a:lnTo>
                    <a:pt x="112" y="1178"/>
                  </a:lnTo>
                  <a:lnTo>
                    <a:pt x="110" y="1173"/>
                  </a:lnTo>
                  <a:lnTo>
                    <a:pt x="110" y="1169"/>
                  </a:lnTo>
                  <a:lnTo>
                    <a:pt x="112" y="1166"/>
                  </a:lnTo>
                  <a:lnTo>
                    <a:pt x="112" y="1162"/>
                  </a:lnTo>
                  <a:lnTo>
                    <a:pt x="112" y="1159"/>
                  </a:lnTo>
                  <a:lnTo>
                    <a:pt x="109" y="1157"/>
                  </a:lnTo>
                  <a:lnTo>
                    <a:pt x="107" y="1156"/>
                  </a:lnTo>
                  <a:lnTo>
                    <a:pt x="106" y="1154"/>
                  </a:lnTo>
                  <a:lnTo>
                    <a:pt x="106" y="1151"/>
                  </a:lnTo>
                  <a:lnTo>
                    <a:pt x="106" y="1148"/>
                  </a:lnTo>
                  <a:lnTo>
                    <a:pt x="107" y="1145"/>
                  </a:lnTo>
                  <a:lnTo>
                    <a:pt x="107" y="1142"/>
                  </a:lnTo>
                  <a:lnTo>
                    <a:pt x="109" y="1140"/>
                  </a:lnTo>
                  <a:lnTo>
                    <a:pt x="109" y="1137"/>
                  </a:lnTo>
                  <a:lnTo>
                    <a:pt x="109" y="1131"/>
                  </a:lnTo>
                  <a:lnTo>
                    <a:pt x="109" y="1126"/>
                  </a:lnTo>
                  <a:lnTo>
                    <a:pt x="109" y="1120"/>
                  </a:lnTo>
                  <a:lnTo>
                    <a:pt x="110" y="1117"/>
                  </a:lnTo>
                  <a:lnTo>
                    <a:pt x="112" y="1113"/>
                  </a:lnTo>
                  <a:lnTo>
                    <a:pt x="113" y="1110"/>
                  </a:lnTo>
                  <a:lnTo>
                    <a:pt x="113" y="1106"/>
                  </a:lnTo>
                  <a:lnTo>
                    <a:pt x="110" y="1097"/>
                  </a:lnTo>
                  <a:lnTo>
                    <a:pt x="106" y="1090"/>
                  </a:lnTo>
                  <a:lnTo>
                    <a:pt x="104" y="1081"/>
                  </a:lnTo>
                  <a:lnTo>
                    <a:pt x="104" y="1076"/>
                  </a:lnTo>
                  <a:lnTo>
                    <a:pt x="106" y="1073"/>
                  </a:lnTo>
                  <a:lnTo>
                    <a:pt x="109" y="1070"/>
                  </a:lnTo>
                  <a:lnTo>
                    <a:pt x="112" y="1070"/>
                  </a:lnTo>
                  <a:lnTo>
                    <a:pt x="113" y="1069"/>
                  </a:lnTo>
                  <a:lnTo>
                    <a:pt x="115" y="1069"/>
                  </a:lnTo>
                  <a:lnTo>
                    <a:pt x="116" y="1067"/>
                  </a:lnTo>
                  <a:lnTo>
                    <a:pt x="118" y="1066"/>
                  </a:lnTo>
                  <a:lnTo>
                    <a:pt x="119" y="1064"/>
                  </a:lnTo>
                  <a:lnTo>
                    <a:pt x="121" y="1063"/>
                  </a:lnTo>
                  <a:lnTo>
                    <a:pt x="124" y="1063"/>
                  </a:lnTo>
                  <a:lnTo>
                    <a:pt x="126" y="1063"/>
                  </a:lnTo>
                  <a:lnTo>
                    <a:pt x="129" y="1064"/>
                  </a:lnTo>
                  <a:lnTo>
                    <a:pt x="134" y="1066"/>
                  </a:lnTo>
                  <a:lnTo>
                    <a:pt x="143" y="1066"/>
                  </a:lnTo>
                  <a:lnTo>
                    <a:pt x="153" y="1067"/>
                  </a:lnTo>
                  <a:lnTo>
                    <a:pt x="159" y="1067"/>
                  </a:lnTo>
                  <a:lnTo>
                    <a:pt x="163" y="1067"/>
                  </a:lnTo>
                  <a:lnTo>
                    <a:pt x="168" y="1066"/>
                  </a:lnTo>
                  <a:lnTo>
                    <a:pt x="172" y="1066"/>
                  </a:lnTo>
                  <a:lnTo>
                    <a:pt x="177" y="1064"/>
                  </a:lnTo>
                  <a:lnTo>
                    <a:pt x="181" y="1064"/>
                  </a:lnTo>
                  <a:lnTo>
                    <a:pt x="184" y="1066"/>
                  </a:lnTo>
                  <a:lnTo>
                    <a:pt x="187" y="1067"/>
                  </a:lnTo>
                  <a:lnTo>
                    <a:pt x="190" y="1069"/>
                  </a:lnTo>
                  <a:lnTo>
                    <a:pt x="193" y="1070"/>
                  </a:lnTo>
                  <a:lnTo>
                    <a:pt x="200" y="1070"/>
                  </a:lnTo>
                  <a:lnTo>
                    <a:pt x="207" y="1070"/>
                  </a:lnTo>
                  <a:lnTo>
                    <a:pt x="215" y="1066"/>
                  </a:lnTo>
                  <a:lnTo>
                    <a:pt x="218" y="1062"/>
                  </a:lnTo>
                  <a:lnTo>
                    <a:pt x="218" y="1057"/>
                  </a:lnTo>
                  <a:lnTo>
                    <a:pt x="218" y="1051"/>
                  </a:lnTo>
                  <a:lnTo>
                    <a:pt x="216" y="1047"/>
                  </a:lnTo>
                  <a:lnTo>
                    <a:pt x="216" y="1042"/>
                  </a:lnTo>
                  <a:lnTo>
                    <a:pt x="218" y="1038"/>
                  </a:lnTo>
                  <a:lnTo>
                    <a:pt x="218" y="1035"/>
                  </a:lnTo>
                  <a:lnTo>
                    <a:pt x="218" y="1034"/>
                  </a:lnTo>
                  <a:lnTo>
                    <a:pt x="219" y="1032"/>
                  </a:lnTo>
                  <a:lnTo>
                    <a:pt x="222" y="1032"/>
                  </a:lnTo>
                  <a:lnTo>
                    <a:pt x="219" y="1026"/>
                  </a:lnTo>
                  <a:lnTo>
                    <a:pt x="215" y="1019"/>
                  </a:lnTo>
                  <a:lnTo>
                    <a:pt x="210" y="1013"/>
                  </a:lnTo>
                  <a:lnTo>
                    <a:pt x="209" y="1011"/>
                  </a:lnTo>
                  <a:lnTo>
                    <a:pt x="206" y="1009"/>
                  </a:lnTo>
                  <a:lnTo>
                    <a:pt x="203" y="1007"/>
                  </a:lnTo>
                  <a:lnTo>
                    <a:pt x="203" y="1004"/>
                  </a:lnTo>
                  <a:lnTo>
                    <a:pt x="203" y="1001"/>
                  </a:lnTo>
                  <a:lnTo>
                    <a:pt x="203" y="998"/>
                  </a:lnTo>
                  <a:lnTo>
                    <a:pt x="203" y="995"/>
                  </a:lnTo>
                  <a:lnTo>
                    <a:pt x="203" y="992"/>
                  </a:lnTo>
                  <a:lnTo>
                    <a:pt x="200" y="989"/>
                  </a:lnTo>
                  <a:lnTo>
                    <a:pt x="199" y="988"/>
                  </a:lnTo>
                  <a:lnTo>
                    <a:pt x="196" y="988"/>
                  </a:lnTo>
                  <a:lnTo>
                    <a:pt x="193" y="988"/>
                  </a:lnTo>
                  <a:lnTo>
                    <a:pt x="190" y="988"/>
                  </a:lnTo>
                  <a:lnTo>
                    <a:pt x="185" y="988"/>
                  </a:lnTo>
                  <a:lnTo>
                    <a:pt x="182" y="986"/>
                  </a:lnTo>
                  <a:lnTo>
                    <a:pt x="181" y="985"/>
                  </a:lnTo>
                  <a:lnTo>
                    <a:pt x="178" y="984"/>
                  </a:lnTo>
                  <a:lnTo>
                    <a:pt x="175" y="982"/>
                  </a:lnTo>
                  <a:lnTo>
                    <a:pt x="174" y="981"/>
                  </a:lnTo>
                  <a:lnTo>
                    <a:pt x="172" y="981"/>
                  </a:lnTo>
                  <a:lnTo>
                    <a:pt x="169" y="981"/>
                  </a:lnTo>
                  <a:lnTo>
                    <a:pt x="168" y="981"/>
                  </a:lnTo>
                  <a:lnTo>
                    <a:pt x="166" y="979"/>
                  </a:lnTo>
                  <a:lnTo>
                    <a:pt x="166" y="976"/>
                  </a:lnTo>
                  <a:lnTo>
                    <a:pt x="166" y="973"/>
                  </a:lnTo>
                  <a:lnTo>
                    <a:pt x="166" y="972"/>
                  </a:lnTo>
                  <a:lnTo>
                    <a:pt x="166" y="972"/>
                  </a:lnTo>
                  <a:lnTo>
                    <a:pt x="168" y="972"/>
                  </a:lnTo>
                  <a:lnTo>
                    <a:pt x="169" y="972"/>
                  </a:lnTo>
                  <a:lnTo>
                    <a:pt x="171" y="970"/>
                  </a:lnTo>
                  <a:lnTo>
                    <a:pt x="172" y="969"/>
                  </a:lnTo>
                  <a:lnTo>
                    <a:pt x="174" y="969"/>
                  </a:lnTo>
                  <a:lnTo>
                    <a:pt x="175" y="967"/>
                  </a:lnTo>
                  <a:lnTo>
                    <a:pt x="179" y="967"/>
                  </a:lnTo>
                  <a:lnTo>
                    <a:pt x="184" y="967"/>
                  </a:lnTo>
                  <a:lnTo>
                    <a:pt x="188" y="967"/>
                  </a:lnTo>
                  <a:lnTo>
                    <a:pt x="191" y="970"/>
                  </a:lnTo>
                  <a:lnTo>
                    <a:pt x="193" y="970"/>
                  </a:lnTo>
                  <a:lnTo>
                    <a:pt x="194" y="969"/>
                  </a:lnTo>
                  <a:lnTo>
                    <a:pt x="199" y="967"/>
                  </a:lnTo>
                  <a:lnTo>
                    <a:pt x="200" y="967"/>
                  </a:lnTo>
                  <a:lnTo>
                    <a:pt x="202" y="969"/>
                  </a:lnTo>
                  <a:lnTo>
                    <a:pt x="203" y="969"/>
                  </a:lnTo>
                  <a:lnTo>
                    <a:pt x="204" y="970"/>
                  </a:lnTo>
                  <a:lnTo>
                    <a:pt x="207" y="970"/>
                  </a:lnTo>
                  <a:lnTo>
                    <a:pt x="209" y="969"/>
                  </a:lnTo>
                  <a:lnTo>
                    <a:pt x="210" y="967"/>
                  </a:lnTo>
                  <a:lnTo>
                    <a:pt x="210" y="966"/>
                  </a:lnTo>
                  <a:lnTo>
                    <a:pt x="209" y="963"/>
                  </a:lnTo>
                  <a:lnTo>
                    <a:pt x="207" y="960"/>
                  </a:lnTo>
                  <a:lnTo>
                    <a:pt x="206" y="958"/>
                  </a:lnTo>
                  <a:lnTo>
                    <a:pt x="206" y="956"/>
                  </a:lnTo>
                  <a:lnTo>
                    <a:pt x="204" y="953"/>
                  </a:lnTo>
                  <a:lnTo>
                    <a:pt x="206" y="950"/>
                  </a:lnTo>
                  <a:lnTo>
                    <a:pt x="207" y="947"/>
                  </a:lnTo>
                  <a:lnTo>
                    <a:pt x="212" y="950"/>
                  </a:lnTo>
                  <a:lnTo>
                    <a:pt x="215" y="953"/>
                  </a:lnTo>
                  <a:lnTo>
                    <a:pt x="219" y="954"/>
                  </a:lnTo>
                  <a:lnTo>
                    <a:pt x="224" y="956"/>
                  </a:lnTo>
                  <a:lnTo>
                    <a:pt x="227" y="954"/>
                  </a:lnTo>
                  <a:lnTo>
                    <a:pt x="229" y="954"/>
                  </a:lnTo>
                  <a:lnTo>
                    <a:pt x="234" y="954"/>
                  </a:lnTo>
                  <a:lnTo>
                    <a:pt x="234" y="951"/>
                  </a:lnTo>
                  <a:lnTo>
                    <a:pt x="232" y="950"/>
                  </a:lnTo>
                  <a:lnTo>
                    <a:pt x="231" y="948"/>
                  </a:lnTo>
                  <a:lnTo>
                    <a:pt x="232" y="947"/>
                  </a:lnTo>
                  <a:lnTo>
                    <a:pt x="235" y="945"/>
                  </a:lnTo>
                  <a:lnTo>
                    <a:pt x="237" y="944"/>
                  </a:lnTo>
                  <a:lnTo>
                    <a:pt x="240" y="944"/>
                  </a:lnTo>
                  <a:lnTo>
                    <a:pt x="243" y="942"/>
                  </a:lnTo>
                  <a:lnTo>
                    <a:pt x="243" y="941"/>
                  </a:lnTo>
                  <a:lnTo>
                    <a:pt x="244" y="938"/>
                  </a:lnTo>
                  <a:lnTo>
                    <a:pt x="247" y="936"/>
                  </a:lnTo>
                  <a:lnTo>
                    <a:pt x="249" y="933"/>
                  </a:lnTo>
                  <a:lnTo>
                    <a:pt x="250" y="931"/>
                  </a:lnTo>
                  <a:lnTo>
                    <a:pt x="252" y="929"/>
                  </a:lnTo>
                  <a:lnTo>
                    <a:pt x="252" y="928"/>
                  </a:lnTo>
                  <a:lnTo>
                    <a:pt x="252" y="926"/>
                  </a:lnTo>
                  <a:lnTo>
                    <a:pt x="252" y="925"/>
                  </a:lnTo>
                  <a:lnTo>
                    <a:pt x="253" y="923"/>
                  </a:lnTo>
                  <a:lnTo>
                    <a:pt x="256" y="922"/>
                  </a:lnTo>
                  <a:lnTo>
                    <a:pt x="259" y="922"/>
                  </a:lnTo>
                  <a:lnTo>
                    <a:pt x="262" y="923"/>
                  </a:lnTo>
                  <a:lnTo>
                    <a:pt x="265" y="923"/>
                  </a:lnTo>
                  <a:lnTo>
                    <a:pt x="268" y="922"/>
                  </a:lnTo>
                  <a:lnTo>
                    <a:pt x="271" y="920"/>
                  </a:lnTo>
                  <a:lnTo>
                    <a:pt x="272" y="919"/>
                  </a:lnTo>
                  <a:lnTo>
                    <a:pt x="272" y="917"/>
                  </a:lnTo>
                  <a:lnTo>
                    <a:pt x="274" y="914"/>
                  </a:lnTo>
                  <a:lnTo>
                    <a:pt x="275" y="913"/>
                  </a:lnTo>
                  <a:lnTo>
                    <a:pt x="277" y="910"/>
                  </a:lnTo>
                  <a:lnTo>
                    <a:pt x="278" y="910"/>
                  </a:lnTo>
                  <a:lnTo>
                    <a:pt x="281" y="910"/>
                  </a:lnTo>
                  <a:lnTo>
                    <a:pt x="282" y="910"/>
                  </a:lnTo>
                  <a:lnTo>
                    <a:pt x="284" y="910"/>
                  </a:lnTo>
                  <a:lnTo>
                    <a:pt x="287" y="908"/>
                  </a:lnTo>
                  <a:lnTo>
                    <a:pt x="288" y="907"/>
                  </a:lnTo>
                  <a:lnTo>
                    <a:pt x="291" y="905"/>
                  </a:lnTo>
                  <a:lnTo>
                    <a:pt x="287" y="904"/>
                  </a:lnTo>
                  <a:lnTo>
                    <a:pt x="282" y="904"/>
                  </a:lnTo>
                  <a:lnTo>
                    <a:pt x="284" y="901"/>
                  </a:lnTo>
                  <a:lnTo>
                    <a:pt x="285" y="898"/>
                  </a:lnTo>
                  <a:lnTo>
                    <a:pt x="288" y="895"/>
                  </a:lnTo>
                  <a:lnTo>
                    <a:pt x="291" y="892"/>
                  </a:lnTo>
                  <a:lnTo>
                    <a:pt x="293" y="889"/>
                  </a:lnTo>
                  <a:lnTo>
                    <a:pt x="294" y="888"/>
                  </a:lnTo>
                  <a:lnTo>
                    <a:pt x="294" y="886"/>
                  </a:lnTo>
                  <a:lnTo>
                    <a:pt x="296" y="885"/>
                  </a:lnTo>
                  <a:lnTo>
                    <a:pt x="296" y="885"/>
                  </a:lnTo>
                  <a:lnTo>
                    <a:pt x="294" y="883"/>
                  </a:lnTo>
                  <a:lnTo>
                    <a:pt x="294" y="880"/>
                  </a:lnTo>
                  <a:lnTo>
                    <a:pt x="294" y="876"/>
                  </a:lnTo>
                  <a:lnTo>
                    <a:pt x="296" y="873"/>
                  </a:lnTo>
                  <a:lnTo>
                    <a:pt x="297" y="876"/>
                  </a:lnTo>
                  <a:lnTo>
                    <a:pt x="299" y="879"/>
                  </a:lnTo>
                  <a:lnTo>
                    <a:pt x="300" y="883"/>
                  </a:lnTo>
                  <a:lnTo>
                    <a:pt x="300" y="888"/>
                  </a:lnTo>
                  <a:lnTo>
                    <a:pt x="303" y="886"/>
                  </a:lnTo>
                  <a:lnTo>
                    <a:pt x="305" y="883"/>
                  </a:lnTo>
                  <a:lnTo>
                    <a:pt x="305" y="880"/>
                  </a:lnTo>
                  <a:lnTo>
                    <a:pt x="303" y="878"/>
                  </a:lnTo>
                  <a:lnTo>
                    <a:pt x="303" y="875"/>
                  </a:lnTo>
                  <a:lnTo>
                    <a:pt x="302" y="872"/>
                  </a:lnTo>
                  <a:lnTo>
                    <a:pt x="302" y="869"/>
                  </a:lnTo>
                  <a:lnTo>
                    <a:pt x="306" y="867"/>
                  </a:lnTo>
                  <a:lnTo>
                    <a:pt x="310" y="866"/>
                  </a:lnTo>
                  <a:lnTo>
                    <a:pt x="315" y="864"/>
                  </a:lnTo>
                  <a:lnTo>
                    <a:pt x="319" y="864"/>
                  </a:lnTo>
                  <a:lnTo>
                    <a:pt x="321" y="863"/>
                  </a:lnTo>
                  <a:lnTo>
                    <a:pt x="322" y="863"/>
                  </a:lnTo>
                  <a:lnTo>
                    <a:pt x="324" y="864"/>
                  </a:lnTo>
                  <a:lnTo>
                    <a:pt x="327" y="866"/>
                  </a:lnTo>
                  <a:lnTo>
                    <a:pt x="328" y="866"/>
                  </a:lnTo>
                  <a:lnTo>
                    <a:pt x="331" y="866"/>
                  </a:lnTo>
                  <a:lnTo>
                    <a:pt x="330" y="864"/>
                  </a:lnTo>
                  <a:lnTo>
                    <a:pt x="330" y="861"/>
                  </a:lnTo>
                  <a:lnTo>
                    <a:pt x="330" y="860"/>
                  </a:lnTo>
                  <a:lnTo>
                    <a:pt x="330" y="860"/>
                  </a:lnTo>
                  <a:lnTo>
                    <a:pt x="331" y="858"/>
                  </a:lnTo>
                  <a:lnTo>
                    <a:pt x="332" y="858"/>
                  </a:lnTo>
                  <a:lnTo>
                    <a:pt x="334" y="860"/>
                  </a:lnTo>
                  <a:lnTo>
                    <a:pt x="335" y="861"/>
                  </a:lnTo>
                  <a:lnTo>
                    <a:pt x="338" y="863"/>
                  </a:lnTo>
                  <a:lnTo>
                    <a:pt x="340" y="864"/>
                  </a:lnTo>
                  <a:lnTo>
                    <a:pt x="341" y="864"/>
                  </a:lnTo>
                  <a:lnTo>
                    <a:pt x="344" y="864"/>
                  </a:lnTo>
                  <a:lnTo>
                    <a:pt x="346" y="863"/>
                  </a:lnTo>
                  <a:lnTo>
                    <a:pt x="346" y="861"/>
                  </a:lnTo>
                  <a:lnTo>
                    <a:pt x="346" y="860"/>
                  </a:lnTo>
                  <a:lnTo>
                    <a:pt x="347" y="857"/>
                  </a:lnTo>
                  <a:lnTo>
                    <a:pt x="347" y="854"/>
                  </a:lnTo>
                  <a:lnTo>
                    <a:pt x="347" y="851"/>
                  </a:lnTo>
                  <a:lnTo>
                    <a:pt x="347" y="847"/>
                  </a:lnTo>
                  <a:lnTo>
                    <a:pt x="346" y="845"/>
                  </a:lnTo>
                  <a:lnTo>
                    <a:pt x="346" y="844"/>
                  </a:lnTo>
                  <a:lnTo>
                    <a:pt x="344" y="842"/>
                  </a:lnTo>
                  <a:lnTo>
                    <a:pt x="346" y="839"/>
                  </a:lnTo>
                  <a:lnTo>
                    <a:pt x="346" y="838"/>
                  </a:lnTo>
                  <a:lnTo>
                    <a:pt x="347" y="836"/>
                  </a:lnTo>
                  <a:lnTo>
                    <a:pt x="349" y="836"/>
                  </a:lnTo>
                  <a:lnTo>
                    <a:pt x="350" y="835"/>
                  </a:lnTo>
                  <a:lnTo>
                    <a:pt x="350" y="833"/>
                  </a:lnTo>
                  <a:lnTo>
                    <a:pt x="352" y="832"/>
                  </a:lnTo>
                  <a:lnTo>
                    <a:pt x="353" y="830"/>
                  </a:lnTo>
                  <a:lnTo>
                    <a:pt x="352" y="829"/>
                  </a:lnTo>
                  <a:lnTo>
                    <a:pt x="350" y="829"/>
                  </a:lnTo>
                  <a:lnTo>
                    <a:pt x="349" y="827"/>
                  </a:lnTo>
                  <a:lnTo>
                    <a:pt x="347" y="827"/>
                  </a:lnTo>
                  <a:lnTo>
                    <a:pt x="347" y="827"/>
                  </a:lnTo>
                  <a:lnTo>
                    <a:pt x="346" y="823"/>
                  </a:lnTo>
                  <a:lnTo>
                    <a:pt x="344" y="819"/>
                  </a:lnTo>
                  <a:lnTo>
                    <a:pt x="343" y="814"/>
                  </a:lnTo>
                  <a:lnTo>
                    <a:pt x="340" y="811"/>
                  </a:lnTo>
                  <a:lnTo>
                    <a:pt x="338" y="808"/>
                  </a:lnTo>
                  <a:lnTo>
                    <a:pt x="335" y="805"/>
                  </a:lnTo>
                  <a:lnTo>
                    <a:pt x="334" y="802"/>
                  </a:lnTo>
                  <a:lnTo>
                    <a:pt x="332" y="798"/>
                  </a:lnTo>
                  <a:lnTo>
                    <a:pt x="332" y="795"/>
                  </a:lnTo>
                  <a:lnTo>
                    <a:pt x="334" y="794"/>
                  </a:lnTo>
                  <a:lnTo>
                    <a:pt x="334" y="794"/>
                  </a:lnTo>
                  <a:lnTo>
                    <a:pt x="334" y="791"/>
                  </a:lnTo>
                  <a:lnTo>
                    <a:pt x="332" y="789"/>
                  </a:lnTo>
                  <a:lnTo>
                    <a:pt x="331" y="786"/>
                  </a:lnTo>
                  <a:lnTo>
                    <a:pt x="331" y="783"/>
                  </a:lnTo>
                  <a:lnTo>
                    <a:pt x="331" y="780"/>
                  </a:lnTo>
                  <a:lnTo>
                    <a:pt x="334" y="782"/>
                  </a:lnTo>
                  <a:lnTo>
                    <a:pt x="337" y="782"/>
                  </a:lnTo>
                  <a:lnTo>
                    <a:pt x="340" y="782"/>
                  </a:lnTo>
                  <a:lnTo>
                    <a:pt x="343" y="780"/>
                  </a:lnTo>
                  <a:lnTo>
                    <a:pt x="346" y="779"/>
                  </a:lnTo>
                  <a:lnTo>
                    <a:pt x="349" y="777"/>
                  </a:lnTo>
                  <a:lnTo>
                    <a:pt x="350" y="777"/>
                  </a:lnTo>
                  <a:lnTo>
                    <a:pt x="352" y="777"/>
                  </a:lnTo>
                  <a:lnTo>
                    <a:pt x="352" y="777"/>
                  </a:lnTo>
                  <a:lnTo>
                    <a:pt x="353" y="777"/>
                  </a:lnTo>
                  <a:lnTo>
                    <a:pt x="355" y="777"/>
                  </a:lnTo>
                  <a:lnTo>
                    <a:pt x="356" y="776"/>
                  </a:lnTo>
                  <a:lnTo>
                    <a:pt x="358" y="774"/>
                  </a:lnTo>
                  <a:lnTo>
                    <a:pt x="359" y="772"/>
                  </a:lnTo>
                  <a:lnTo>
                    <a:pt x="360" y="770"/>
                  </a:lnTo>
                  <a:lnTo>
                    <a:pt x="365" y="769"/>
                  </a:lnTo>
                  <a:lnTo>
                    <a:pt x="366" y="772"/>
                  </a:lnTo>
                  <a:lnTo>
                    <a:pt x="366" y="776"/>
                  </a:lnTo>
                  <a:lnTo>
                    <a:pt x="365" y="783"/>
                  </a:lnTo>
                  <a:lnTo>
                    <a:pt x="365" y="789"/>
                  </a:lnTo>
                  <a:lnTo>
                    <a:pt x="366" y="794"/>
                  </a:lnTo>
                  <a:lnTo>
                    <a:pt x="372" y="795"/>
                  </a:lnTo>
                  <a:lnTo>
                    <a:pt x="371" y="800"/>
                  </a:lnTo>
                  <a:lnTo>
                    <a:pt x="369" y="801"/>
                  </a:lnTo>
                  <a:lnTo>
                    <a:pt x="366" y="804"/>
                  </a:lnTo>
                  <a:lnTo>
                    <a:pt x="366" y="805"/>
                  </a:lnTo>
                  <a:lnTo>
                    <a:pt x="365" y="807"/>
                  </a:lnTo>
                  <a:lnTo>
                    <a:pt x="363" y="807"/>
                  </a:lnTo>
                  <a:lnTo>
                    <a:pt x="362" y="810"/>
                  </a:lnTo>
                  <a:lnTo>
                    <a:pt x="362" y="811"/>
                  </a:lnTo>
                  <a:lnTo>
                    <a:pt x="362" y="814"/>
                  </a:lnTo>
                  <a:lnTo>
                    <a:pt x="360" y="820"/>
                  </a:lnTo>
                  <a:lnTo>
                    <a:pt x="358" y="826"/>
                  </a:lnTo>
                  <a:lnTo>
                    <a:pt x="358" y="829"/>
                  </a:lnTo>
                  <a:lnTo>
                    <a:pt x="358" y="830"/>
                  </a:lnTo>
                  <a:lnTo>
                    <a:pt x="358" y="832"/>
                  </a:lnTo>
                  <a:lnTo>
                    <a:pt x="358" y="836"/>
                  </a:lnTo>
                  <a:lnTo>
                    <a:pt x="360" y="836"/>
                  </a:lnTo>
                  <a:lnTo>
                    <a:pt x="362" y="836"/>
                  </a:lnTo>
                  <a:lnTo>
                    <a:pt x="365" y="836"/>
                  </a:lnTo>
                  <a:lnTo>
                    <a:pt x="365" y="838"/>
                  </a:lnTo>
                  <a:lnTo>
                    <a:pt x="365" y="841"/>
                  </a:lnTo>
                  <a:lnTo>
                    <a:pt x="365" y="844"/>
                  </a:lnTo>
                  <a:lnTo>
                    <a:pt x="368" y="844"/>
                  </a:lnTo>
                  <a:lnTo>
                    <a:pt x="369" y="844"/>
                  </a:lnTo>
                  <a:lnTo>
                    <a:pt x="372" y="844"/>
                  </a:lnTo>
                  <a:lnTo>
                    <a:pt x="374" y="845"/>
                  </a:lnTo>
                  <a:lnTo>
                    <a:pt x="374" y="848"/>
                  </a:lnTo>
                  <a:lnTo>
                    <a:pt x="372" y="850"/>
                  </a:lnTo>
                  <a:lnTo>
                    <a:pt x="378" y="851"/>
                  </a:lnTo>
                  <a:lnTo>
                    <a:pt x="383" y="848"/>
                  </a:lnTo>
                  <a:lnTo>
                    <a:pt x="390" y="845"/>
                  </a:lnTo>
                  <a:lnTo>
                    <a:pt x="397" y="844"/>
                  </a:lnTo>
                  <a:lnTo>
                    <a:pt x="400" y="845"/>
                  </a:lnTo>
                  <a:lnTo>
                    <a:pt x="403" y="848"/>
                  </a:lnTo>
                  <a:lnTo>
                    <a:pt x="406" y="850"/>
                  </a:lnTo>
                  <a:lnTo>
                    <a:pt x="410" y="853"/>
                  </a:lnTo>
                  <a:lnTo>
                    <a:pt x="413" y="853"/>
                  </a:lnTo>
                  <a:lnTo>
                    <a:pt x="416" y="854"/>
                  </a:lnTo>
                  <a:lnTo>
                    <a:pt x="419" y="855"/>
                  </a:lnTo>
                  <a:lnTo>
                    <a:pt x="421" y="857"/>
                  </a:lnTo>
                  <a:lnTo>
                    <a:pt x="422" y="860"/>
                  </a:lnTo>
                  <a:lnTo>
                    <a:pt x="424" y="861"/>
                  </a:lnTo>
                  <a:lnTo>
                    <a:pt x="425" y="863"/>
                  </a:lnTo>
                  <a:lnTo>
                    <a:pt x="427" y="860"/>
                  </a:lnTo>
                  <a:lnTo>
                    <a:pt x="428" y="857"/>
                  </a:lnTo>
                  <a:lnTo>
                    <a:pt x="428" y="854"/>
                  </a:lnTo>
                  <a:lnTo>
                    <a:pt x="427" y="851"/>
                  </a:lnTo>
                  <a:lnTo>
                    <a:pt x="431" y="851"/>
                  </a:lnTo>
                  <a:lnTo>
                    <a:pt x="434" y="850"/>
                  </a:lnTo>
                  <a:lnTo>
                    <a:pt x="438" y="848"/>
                  </a:lnTo>
                  <a:lnTo>
                    <a:pt x="440" y="847"/>
                  </a:lnTo>
                  <a:lnTo>
                    <a:pt x="441" y="845"/>
                  </a:lnTo>
                  <a:lnTo>
                    <a:pt x="443" y="844"/>
                  </a:lnTo>
                  <a:lnTo>
                    <a:pt x="444" y="842"/>
                  </a:lnTo>
                  <a:lnTo>
                    <a:pt x="447" y="842"/>
                  </a:lnTo>
                  <a:lnTo>
                    <a:pt x="450" y="841"/>
                  </a:lnTo>
                  <a:lnTo>
                    <a:pt x="455" y="841"/>
                  </a:lnTo>
                  <a:lnTo>
                    <a:pt x="456" y="841"/>
                  </a:lnTo>
                  <a:lnTo>
                    <a:pt x="459" y="841"/>
                  </a:lnTo>
                  <a:lnTo>
                    <a:pt x="461" y="839"/>
                  </a:lnTo>
                  <a:lnTo>
                    <a:pt x="465" y="838"/>
                  </a:lnTo>
                  <a:lnTo>
                    <a:pt x="468" y="836"/>
                  </a:lnTo>
                  <a:lnTo>
                    <a:pt x="471" y="835"/>
                  </a:lnTo>
                  <a:lnTo>
                    <a:pt x="475" y="835"/>
                  </a:lnTo>
                  <a:lnTo>
                    <a:pt x="475" y="838"/>
                  </a:lnTo>
                  <a:lnTo>
                    <a:pt x="477" y="839"/>
                  </a:lnTo>
                  <a:lnTo>
                    <a:pt x="478" y="841"/>
                  </a:lnTo>
                  <a:lnTo>
                    <a:pt x="481" y="842"/>
                  </a:lnTo>
                  <a:lnTo>
                    <a:pt x="483" y="842"/>
                  </a:lnTo>
                  <a:lnTo>
                    <a:pt x="486" y="842"/>
                  </a:lnTo>
                  <a:lnTo>
                    <a:pt x="490" y="841"/>
                  </a:lnTo>
                  <a:lnTo>
                    <a:pt x="491" y="839"/>
                  </a:lnTo>
                  <a:lnTo>
                    <a:pt x="494" y="836"/>
                  </a:lnTo>
                  <a:lnTo>
                    <a:pt x="496" y="835"/>
                  </a:lnTo>
                  <a:lnTo>
                    <a:pt x="499" y="832"/>
                  </a:lnTo>
                  <a:lnTo>
                    <a:pt x="502" y="830"/>
                  </a:lnTo>
                  <a:lnTo>
                    <a:pt x="505" y="830"/>
                  </a:lnTo>
                  <a:lnTo>
                    <a:pt x="508" y="830"/>
                  </a:lnTo>
                  <a:lnTo>
                    <a:pt x="511" y="830"/>
                  </a:lnTo>
                  <a:lnTo>
                    <a:pt x="513" y="829"/>
                  </a:lnTo>
                  <a:lnTo>
                    <a:pt x="515" y="826"/>
                  </a:lnTo>
                  <a:lnTo>
                    <a:pt x="515" y="823"/>
                  </a:lnTo>
                  <a:lnTo>
                    <a:pt x="515" y="820"/>
                  </a:lnTo>
                  <a:lnTo>
                    <a:pt x="515" y="817"/>
                  </a:lnTo>
                  <a:lnTo>
                    <a:pt x="513" y="814"/>
                  </a:lnTo>
                  <a:lnTo>
                    <a:pt x="513" y="811"/>
                  </a:lnTo>
                  <a:lnTo>
                    <a:pt x="512" y="804"/>
                  </a:lnTo>
                  <a:lnTo>
                    <a:pt x="512" y="794"/>
                  </a:lnTo>
                  <a:lnTo>
                    <a:pt x="512" y="783"/>
                  </a:lnTo>
                  <a:lnTo>
                    <a:pt x="513" y="773"/>
                  </a:lnTo>
                  <a:lnTo>
                    <a:pt x="518" y="769"/>
                  </a:lnTo>
                  <a:lnTo>
                    <a:pt x="527" y="767"/>
                  </a:lnTo>
                  <a:lnTo>
                    <a:pt x="534" y="772"/>
                  </a:lnTo>
                  <a:lnTo>
                    <a:pt x="541" y="779"/>
                  </a:lnTo>
                  <a:lnTo>
                    <a:pt x="549" y="782"/>
                  </a:lnTo>
                  <a:lnTo>
                    <a:pt x="550" y="779"/>
                  </a:lnTo>
                  <a:lnTo>
                    <a:pt x="553" y="776"/>
                  </a:lnTo>
                  <a:lnTo>
                    <a:pt x="555" y="774"/>
                  </a:lnTo>
                  <a:lnTo>
                    <a:pt x="555" y="770"/>
                  </a:lnTo>
                  <a:lnTo>
                    <a:pt x="556" y="766"/>
                  </a:lnTo>
                  <a:lnTo>
                    <a:pt x="556" y="763"/>
                  </a:lnTo>
                  <a:lnTo>
                    <a:pt x="556" y="758"/>
                  </a:lnTo>
                  <a:lnTo>
                    <a:pt x="558" y="754"/>
                  </a:lnTo>
                  <a:lnTo>
                    <a:pt x="558" y="751"/>
                  </a:lnTo>
                  <a:lnTo>
                    <a:pt x="555" y="751"/>
                  </a:lnTo>
                  <a:lnTo>
                    <a:pt x="553" y="749"/>
                  </a:lnTo>
                  <a:lnTo>
                    <a:pt x="550" y="749"/>
                  </a:lnTo>
                  <a:lnTo>
                    <a:pt x="550" y="745"/>
                  </a:lnTo>
                  <a:lnTo>
                    <a:pt x="549" y="741"/>
                  </a:lnTo>
                  <a:lnTo>
                    <a:pt x="549" y="736"/>
                  </a:lnTo>
                  <a:lnTo>
                    <a:pt x="549" y="735"/>
                  </a:lnTo>
                  <a:lnTo>
                    <a:pt x="547" y="732"/>
                  </a:lnTo>
                  <a:lnTo>
                    <a:pt x="547" y="727"/>
                  </a:lnTo>
                  <a:lnTo>
                    <a:pt x="547" y="726"/>
                  </a:lnTo>
                  <a:lnTo>
                    <a:pt x="546" y="723"/>
                  </a:lnTo>
                  <a:lnTo>
                    <a:pt x="549" y="721"/>
                  </a:lnTo>
                  <a:lnTo>
                    <a:pt x="550" y="720"/>
                  </a:lnTo>
                  <a:lnTo>
                    <a:pt x="552" y="721"/>
                  </a:lnTo>
                  <a:lnTo>
                    <a:pt x="555" y="721"/>
                  </a:lnTo>
                  <a:lnTo>
                    <a:pt x="556" y="721"/>
                  </a:lnTo>
                  <a:lnTo>
                    <a:pt x="559" y="721"/>
                  </a:lnTo>
                  <a:lnTo>
                    <a:pt x="562" y="720"/>
                  </a:lnTo>
                  <a:lnTo>
                    <a:pt x="565" y="717"/>
                  </a:lnTo>
                  <a:lnTo>
                    <a:pt x="568" y="716"/>
                  </a:lnTo>
                  <a:lnTo>
                    <a:pt x="571" y="714"/>
                  </a:lnTo>
                  <a:lnTo>
                    <a:pt x="575" y="713"/>
                  </a:lnTo>
                  <a:lnTo>
                    <a:pt x="580" y="714"/>
                  </a:lnTo>
                  <a:lnTo>
                    <a:pt x="584" y="717"/>
                  </a:lnTo>
                  <a:lnTo>
                    <a:pt x="587" y="719"/>
                  </a:lnTo>
                  <a:lnTo>
                    <a:pt x="591" y="720"/>
                  </a:lnTo>
                  <a:lnTo>
                    <a:pt x="593" y="720"/>
                  </a:lnTo>
                  <a:lnTo>
                    <a:pt x="597" y="719"/>
                  </a:lnTo>
                  <a:lnTo>
                    <a:pt x="600" y="719"/>
                  </a:lnTo>
                  <a:lnTo>
                    <a:pt x="603" y="717"/>
                  </a:lnTo>
                  <a:lnTo>
                    <a:pt x="606" y="717"/>
                  </a:lnTo>
                  <a:lnTo>
                    <a:pt x="615" y="713"/>
                  </a:lnTo>
                  <a:lnTo>
                    <a:pt x="624" y="707"/>
                  </a:lnTo>
                  <a:lnTo>
                    <a:pt x="634" y="705"/>
                  </a:lnTo>
                  <a:lnTo>
                    <a:pt x="634" y="702"/>
                  </a:lnTo>
                  <a:lnTo>
                    <a:pt x="633" y="701"/>
                  </a:lnTo>
                  <a:lnTo>
                    <a:pt x="631" y="699"/>
                  </a:lnTo>
                  <a:lnTo>
                    <a:pt x="628" y="699"/>
                  </a:lnTo>
                  <a:lnTo>
                    <a:pt x="627" y="699"/>
                  </a:lnTo>
                  <a:lnTo>
                    <a:pt x="625" y="701"/>
                  </a:lnTo>
                  <a:lnTo>
                    <a:pt x="624" y="701"/>
                  </a:lnTo>
                  <a:lnTo>
                    <a:pt x="622" y="699"/>
                  </a:lnTo>
                  <a:lnTo>
                    <a:pt x="621" y="698"/>
                  </a:lnTo>
                  <a:lnTo>
                    <a:pt x="619" y="696"/>
                  </a:lnTo>
                  <a:lnTo>
                    <a:pt x="616" y="695"/>
                  </a:lnTo>
                  <a:lnTo>
                    <a:pt x="615" y="694"/>
                  </a:lnTo>
                  <a:lnTo>
                    <a:pt x="614" y="691"/>
                  </a:lnTo>
                  <a:lnTo>
                    <a:pt x="614" y="688"/>
                  </a:lnTo>
                  <a:lnTo>
                    <a:pt x="615" y="685"/>
                  </a:lnTo>
                  <a:lnTo>
                    <a:pt x="608" y="686"/>
                  </a:lnTo>
                  <a:lnTo>
                    <a:pt x="599" y="688"/>
                  </a:lnTo>
                  <a:lnTo>
                    <a:pt x="591" y="688"/>
                  </a:lnTo>
                  <a:lnTo>
                    <a:pt x="587" y="689"/>
                  </a:lnTo>
                  <a:lnTo>
                    <a:pt x="584" y="691"/>
                  </a:lnTo>
                  <a:lnTo>
                    <a:pt x="581" y="692"/>
                  </a:lnTo>
                  <a:lnTo>
                    <a:pt x="578" y="695"/>
                  </a:lnTo>
                  <a:lnTo>
                    <a:pt x="577" y="698"/>
                  </a:lnTo>
                  <a:lnTo>
                    <a:pt x="574" y="699"/>
                  </a:lnTo>
                  <a:lnTo>
                    <a:pt x="569" y="701"/>
                  </a:lnTo>
                  <a:lnTo>
                    <a:pt x="558" y="702"/>
                  </a:lnTo>
                  <a:lnTo>
                    <a:pt x="553" y="701"/>
                  </a:lnTo>
                  <a:lnTo>
                    <a:pt x="550" y="701"/>
                  </a:lnTo>
                  <a:lnTo>
                    <a:pt x="547" y="701"/>
                  </a:lnTo>
                  <a:lnTo>
                    <a:pt x="544" y="702"/>
                  </a:lnTo>
                  <a:lnTo>
                    <a:pt x="541" y="704"/>
                  </a:lnTo>
                  <a:lnTo>
                    <a:pt x="540" y="705"/>
                  </a:lnTo>
                  <a:lnTo>
                    <a:pt x="539" y="705"/>
                  </a:lnTo>
                  <a:lnTo>
                    <a:pt x="536" y="704"/>
                  </a:lnTo>
                  <a:lnTo>
                    <a:pt x="534" y="702"/>
                  </a:lnTo>
                  <a:lnTo>
                    <a:pt x="531" y="699"/>
                  </a:lnTo>
                  <a:lnTo>
                    <a:pt x="531" y="696"/>
                  </a:lnTo>
                  <a:lnTo>
                    <a:pt x="530" y="694"/>
                  </a:lnTo>
                  <a:lnTo>
                    <a:pt x="528" y="695"/>
                  </a:lnTo>
                  <a:lnTo>
                    <a:pt x="524" y="689"/>
                  </a:lnTo>
                  <a:lnTo>
                    <a:pt x="519" y="685"/>
                  </a:lnTo>
                  <a:lnTo>
                    <a:pt x="516" y="679"/>
                  </a:lnTo>
                  <a:lnTo>
                    <a:pt x="513" y="673"/>
                  </a:lnTo>
                  <a:lnTo>
                    <a:pt x="515" y="670"/>
                  </a:lnTo>
                  <a:lnTo>
                    <a:pt x="515" y="666"/>
                  </a:lnTo>
                  <a:lnTo>
                    <a:pt x="516" y="661"/>
                  </a:lnTo>
                  <a:lnTo>
                    <a:pt x="516" y="658"/>
                  </a:lnTo>
                  <a:lnTo>
                    <a:pt x="516" y="654"/>
                  </a:lnTo>
                  <a:lnTo>
                    <a:pt x="516" y="651"/>
                  </a:lnTo>
                  <a:lnTo>
                    <a:pt x="513" y="642"/>
                  </a:lnTo>
                  <a:lnTo>
                    <a:pt x="512" y="633"/>
                  </a:lnTo>
                  <a:lnTo>
                    <a:pt x="513" y="624"/>
                  </a:lnTo>
                  <a:lnTo>
                    <a:pt x="515" y="623"/>
                  </a:lnTo>
                  <a:lnTo>
                    <a:pt x="516" y="621"/>
                  </a:lnTo>
                  <a:lnTo>
                    <a:pt x="519" y="618"/>
                  </a:lnTo>
                  <a:lnTo>
                    <a:pt x="521" y="617"/>
                  </a:lnTo>
                  <a:lnTo>
                    <a:pt x="522" y="616"/>
                  </a:lnTo>
                  <a:lnTo>
                    <a:pt x="524" y="613"/>
                  </a:lnTo>
                  <a:lnTo>
                    <a:pt x="524" y="610"/>
                  </a:lnTo>
                  <a:lnTo>
                    <a:pt x="528" y="608"/>
                  </a:lnTo>
                  <a:lnTo>
                    <a:pt x="531" y="608"/>
                  </a:lnTo>
                  <a:lnTo>
                    <a:pt x="533" y="605"/>
                  </a:lnTo>
                  <a:lnTo>
                    <a:pt x="534" y="604"/>
                  </a:lnTo>
                  <a:lnTo>
                    <a:pt x="536" y="601"/>
                  </a:lnTo>
                  <a:lnTo>
                    <a:pt x="537" y="598"/>
                  </a:lnTo>
                  <a:lnTo>
                    <a:pt x="540" y="595"/>
                  </a:lnTo>
                  <a:lnTo>
                    <a:pt x="541" y="593"/>
                  </a:lnTo>
                  <a:lnTo>
                    <a:pt x="544" y="592"/>
                  </a:lnTo>
                  <a:lnTo>
                    <a:pt x="546" y="590"/>
                  </a:lnTo>
                  <a:lnTo>
                    <a:pt x="549" y="588"/>
                  </a:lnTo>
                  <a:lnTo>
                    <a:pt x="550" y="585"/>
                  </a:lnTo>
                  <a:lnTo>
                    <a:pt x="552" y="580"/>
                  </a:lnTo>
                  <a:lnTo>
                    <a:pt x="553" y="577"/>
                  </a:lnTo>
                  <a:lnTo>
                    <a:pt x="555" y="573"/>
                  </a:lnTo>
                  <a:lnTo>
                    <a:pt x="556" y="570"/>
                  </a:lnTo>
                  <a:lnTo>
                    <a:pt x="558" y="567"/>
                  </a:lnTo>
                  <a:lnTo>
                    <a:pt x="559" y="564"/>
                  </a:lnTo>
                  <a:lnTo>
                    <a:pt x="561" y="564"/>
                  </a:lnTo>
                  <a:lnTo>
                    <a:pt x="562" y="564"/>
                  </a:lnTo>
                  <a:lnTo>
                    <a:pt x="564" y="564"/>
                  </a:lnTo>
                  <a:lnTo>
                    <a:pt x="566" y="563"/>
                  </a:lnTo>
                  <a:lnTo>
                    <a:pt x="569" y="561"/>
                  </a:lnTo>
                  <a:lnTo>
                    <a:pt x="569" y="558"/>
                  </a:lnTo>
                  <a:lnTo>
                    <a:pt x="571" y="554"/>
                  </a:lnTo>
                  <a:lnTo>
                    <a:pt x="571" y="549"/>
                  </a:lnTo>
                  <a:lnTo>
                    <a:pt x="569" y="546"/>
                  </a:lnTo>
                  <a:lnTo>
                    <a:pt x="568" y="543"/>
                  </a:lnTo>
                  <a:lnTo>
                    <a:pt x="566" y="539"/>
                  </a:lnTo>
                  <a:lnTo>
                    <a:pt x="564" y="535"/>
                  </a:lnTo>
                  <a:lnTo>
                    <a:pt x="561" y="532"/>
                  </a:lnTo>
                  <a:lnTo>
                    <a:pt x="558" y="529"/>
                  </a:lnTo>
                  <a:lnTo>
                    <a:pt x="553" y="527"/>
                  </a:lnTo>
                  <a:lnTo>
                    <a:pt x="550" y="529"/>
                  </a:lnTo>
                  <a:lnTo>
                    <a:pt x="547" y="529"/>
                  </a:lnTo>
                  <a:lnTo>
                    <a:pt x="543" y="530"/>
                  </a:lnTo>
                  <a:lnTo>
                    <a:pt x="541" y="530"/>
                  </a:lnTo>
                  <a:lnTo>
                    <a:pt x="537" y="529"/>
                  </a:lnTo>
                  <a:lnTo>
                    <a:pt x="534" y="529"/>
                  </a:lnTo>
                  <a:lnTo>
                    <a:pt x="533" y="529"/>
                  </a:lnTo>
                  <a:lnTo>
                    <a:pt x="530" y="530"/>
                  </a:lnTo>
                  <a:lnTo>
                    <a:pt x="528" y="532"/>
                  </a:lnTo>
                  <a:lnTo>
                    <a:pt x="528" y="533"/>
                  </a:lnTo>
                  <a:lnTo>
                    <a:pt x="527" y="535"/>
                  </a:lnTo>
                  <a:lnTo>
                    <a:pt x="525" y="537"/>
                  </a:lnTo>
                  <a:lnTo>
                    <a:pt x="524" y="539"/>
                  </a:lnTo>
                  <a:lnTo>
                    <a:pt x="521" y="540"/>
                  </a:lnTo>
                  <a:lnTo>
                    <a:pt x="521" y="542"/>
                  </a:lnTo>
                  <a:lnTo>
                    <a:pt x="519" y="543"/>
                  </a:lnTo>
                  <a:lnTo>
                    <a:pt x="519" y="545"/>
                  </a:lnTo>
                  <a:lnTo>
                    <a:pt x="519" y="546"/>
                  </a:lnTo>
                  <a:lnTo>
                    <a:pt x="518" y="549"/>
                  </a:lnTo>
                  <a:lnTo>
                    <a:pt x="516" y="552"/>
                  </a:lnTo>
                  <a:lnTo>
                    <a:pt x="515" y="555"/>
                  </a:lnTo>
                  <a:lnTo>
                    <a:pt x="515" y="557"/>
                  </a:lnTo>
                  <a:lnTo>
                    <a:pt x="515" y="560"/>
                  </a:lnTo>
                  <a:lnTo>
                    <a:pt x="515" y="563"/>
                  </a:lnTo>
                  <a:lnTo>
                    <a:pt x="516" y="565"/>
                  </a:lnTo>
                  <a:lnTo>
                    <a:pt x="516" y="568"/>
                  </a:lnTo>
                  <a:lnTo>
                    <a:pt x="513" y="568"/>
                  </a:lnTo>
                  <a:lnTo>
                    <a:pt x="515" y="573"/>
                  </a:lnTo>
                  <a:lnTo>
                    <a:pt x="518" y="577"/>
                  </a:lnTo>
                  <a:lnTo>
                    <a:pt x="511" y="585"/>
                  </a:lnTo>
                  <a:lnTo>
                    <a:pt x="505" y="592"/>
                  </a:lnTo>
                  <a:lnTo>
                    <a:pt x="502" y="602"/>
                  </a:lnTo>
                  <a:lnTo>
                    <a:pt x="499" y="602"/>
                  </a:lnTo>
                  <a:lnTo>
                    <a:pt x="496" y="604"/>
                  </a:lnTo>
                  <a:lnTo>
                    <a:pt x="493" y="607"/>
                  </a:lnTo>
                  <a:lnTo>
                    <a:pt x="491" y="608"/>
                  </a:lnTo>
                  <a:lnTo>
                    <a:pt x="488" y="611"/>
                  </a:lnTo>
                  <a:lnTo>
                    <a:pt x="486" y="613"/>
                  </a:lnTo>
                  <a:lnTo>
                    <a:pt x="483" y="614"/>
                  </a:lnTo>
                  <a:lnTo>
                    <a:pt x="480" y="616"/>
                  </a:lnTo>
                  <a:lnTo>
                    <a:pt x="477" y="618"/>
                  </a:lnTo>
                  <a:lnTo>
                    <a:pt x="474" y="620"/>
                  </a:lnTo>
                  <a:lnTo>
                    <a:pt x="472" y="623"/>
                  </a:lnTo>
                  <a:lnTo>
                    <a:pt x="471" y="627"/>
                  </a:lnTo>
                  <a:lnTo>
                    <a:pt x="468" y="627"/>
                  </a:lnTo>
                  <a:lnTo>
                    <a:pt x="465" y="627"/>
                  </a:lnTo>
                  <a:lnTo>
                    <a:pt x="463" y="629"/>
                  </a:lnTo>
                  <a:lnTo>
                    <a:pt x="462" y="630"/>
                  </a:lnTo>
                  <a:lnTo>
                    <a:pt x="461" y="633"/>
                  </a:lnTo>
                  <a:lnTo>
                    <a:pt x="461" y="635"/>
                  </a:lnTo>
                  <a:lnTo>
                    <a:pt x="461" y="638"/>
                  </a:lnTo>
                  <a:lnTo>
                    <a:pt x="461" y="639"/>
                  </a:lnTo>
                  <a:lnTo>
                    <a:pt x="459" y="641"/>
                  </a:lnTo>
                  <a:lnTo>
                    <a:pt x="459" y="643"/>
                  </a:lnTo>
                  <a:lnTo>
                    <a:pt x="461" y="645"/>
                  </a:lnTo>
                  <a:lnTo>
                    <a:pt x="461" y="646"/>
                  </a:lnTo>
                  <a:lnTo>
                    <a:pt x="458" y="646"/>
                  </a:lnTo>
                  <a:lnTo>
                    <a:pt x="458" y="651"/>
                  </a:lnTo>
                  <a:lnTo>
                    <a:pt x="456" y="654"/>
                  </a:lnTo>
                  <a:lnTo>
                    <a:pt x="456" y="657"/>
                  </a:lnTo>
                  <a:lnTo>
                    <a:pt x="456" y="660"/>
                  </a:lnTo>
                  <a:lnTo>
                    <a:pt x="459" y="663"/>
                  </a:lnTo>
                  <a:lnTo>
                    <a:pt x="458" y="666"/>
                  </a:lnTo>
                  <a:lnTo>
                    <a:pt x="456" y="670"/>
                  </a:lnTo>
                  <a:lnTo>
                    <a:pt x="456" y="673"/>
                  </a:lnTo>
                  <a:lnTo>
                    <a:pt x="456" y="677"/>
                  </a:lnTo>
                  <a:lnTo>
                    <a:pt x="458" y="682"/>
                  </a:lnTo>
                  <a:lnTo>
                    <a:pt x="458" y="686"/>
                  </a:lnTo>
                  <a:lnTo>
                    <a:pt x="461" y="686"/>
                  </a:lnTo>
                  <a:lnTo>
                    <a:pt x="459" y="689"/>
                  </a:lnTo>
                  <a:lnTo>
                    <a:pt x="456" y="691"/>
                  </a:lnTo>
                  <a:lnTo>
                    <a:pt x="452" y="694"/>
                  </a:lnTo>
                  <a:lnTo>
                    <a:pt x="450" y="696"/>
                  </a:lnTo>
                  <a:lnTo>
                    <a:pt x="449" y="698"/>
                  </a:lnTo>
                  <a:lnTo>
                    <a:pt x="453" y="698"/>
                  </a:lnTo>
                  <a:lnTo>
                    <a:pt x="458" y="695"/>
                  </a:lnTo>
                  <a:lnTo>
                    <a:pt x="462" y="694"/>
                  </a:lnTo>
                  <a:lnTo>
                    <a:pt x="465" y="691"/>
                  </a:lnTo>
                  <a:lnTo>
                    <a:pt x="469" y="689"/>
                  </a:lnTo>
                  <a:lnTo>
                    <a:pt x="471" y="694"/>
                  </a:lnTo>
                  <a:lnTo>
                    <a:pt x="471" y="696"/>
                  </a:lnTo>
                  <a:lnTo>
                    <a:pt x="471" y="698"/>
                  </a:lnTo>
                  <a:lnTo>
                    <a:pt x="472" y="701"/>
                  </a:lnTo>
                  <a:lnTo>
                    <a:pt x="474" y="704"/>
                  </a:lnTo>
                  <a:lnTo>
                    <a:pt x="475" y="707"/>
                  </a:lnTo>
                  <a:lnTo>
                    <a:pt x="477" y="711"/>
                  </a:lnTo>
                  <a:lnTo>
                    <a:pt x="478" y="714"/>
                  </a:lnTo>
                  <a:lnTo>
                    <a:pt x="477" y="719"/>
                  </a:lnTo>
                  <a:lnTo>
                    <a:pt x="475" y="720"/>
                  </a:lnTo>
                  <a:lnTo>
                    <a:pt x="474" y="721"/>
                  </a:lnTo>
                  <a:lnTo>
                    <a:pt x="471" y="721"/>
                  </a:lnTo>
                  <a:lnTo>
                    <a:pt x="469" y="721"/>
                  </a:lnTo>
                  <a:lnTo>
                    <a:pt x="466" y="720"/>
                  </a:lnTo>
                  <a:lnTo>
                    <a:pt x="463" y="719"/>
                  </a:lnTo>
                  <a:lnTo>
                    <a:pt x="461" y="717"/>
                  </a:lnTo>
                  <a:lnTo>
                    <a:pt x="458" y="717"/>
                  </a:lnTo>
                  <a:lnTo>
                    <a:pt x="455" y="716"/>
                  </a:lnTo>
                  <a:lnTo>
                    <a:pt x="450" y="714"/>
                  </a:lnTo>
                  <a:lnTo>
                    <a:pt x="453" y="717"/>
                  </a:lnTo>
                  <a:lnTo>
                    <a:pt x="456" y="719"/>
                  </a:lnTo>
                  <a:lnTo>
                    <a:pt x="459" y="719"/>
                  </a:lnTo>
                  <a:lnTo>
                    <a:pt x="462" y="720"/>
                  </a:lnTo>
                  <a:lnTo>
                    <a:pt x="465" y="721"/>
                  </a:lnTo>
                  <a:lnTo>
                    <a:pt x="466" y="723"/>
                  </a:lnTo>
                  <a:lnTo>
                    <a:pt x="468" y="726"/>
                  </a:lnTo>
                  <a:lnTo>
                    <a:pt x="468" y="727"/>
                  </a:lnTo>
                  <a:lnTo>
                    <a:pt x="466" y="730"/>
                  </a:lnTo>
                  <a:lnTo>
                    <a:pt x="463" y="733"/>
                  </a:lnTo>
                  <a:lnTo>
                    <a:pt x="461" y="735"/>
                  </a:lnTo>
                  <a:lnTo>
                    <a:pt x="458" y="736"/>
                  </a:lnTo>
                  <a:lnTo>
                    <a:pt x="455" y="738"/>
                  </a:lnTo>
                  <a:lnTo>
                    <a:pt x="452" y="739"/>
                  </a:lnTo>
                  <a:lnTo>
                    <a:pt x="449" y="741"/>
                  </a:lnTo>
                  <a:lnTo>
                    <a:pt x="446" y="742"/>
                  </a:lnTo>
                  <a:lnTo>
                    <a:pt x="447" y="744"/>
                  </a:lnTo>
                  <a:lnTo>
                    <a:pt x="449" y="747"/>
                  </a:lnTo>
                  <a:lnTo>
                    <a:pt x="450" y="748"/>
                  </a:lnTo>
                  <a:lnTo>
                    <a:pt x="449" y="749"/>
                  </a:lnTo>
                  <a:lnTo>
                    <a:pt x="449" y="751"/>
                  </a:lnTo>
                  <a:lnTo>
                    <a:pt x="449" y="754"/>
                  </a:lnTo>
                  <a:lnTo>
                    <a:pt x="447" y="758"/>
                  </a:lnTo>
                  <a:lnTo>
                    <a:pt x="447" y="763"/>
                  </a:lnTo>
                  <a:lnTo>
                    <a:pt x="449" y="766"/>
                  </a:lnTo>
                  <a:lnTo>
                    <a:pt x="449" y="770"/>
                  </a:lnTo>
                  <a:lnTo>
                    <a:pt x="447" y="773"/>
                  </a:lnTo>
                  <a:lnTo>
                    <a:pt x="447" y="776"/>
                  </a:lnTo>
                  <a:lnTo>
                    <a:pt x="446" y="779"/>
                  </a:lnTo>
                  <a:lnTo>
                    <a:pt x="444" y="782"/>
                  </a:lnTo>
                  <a:lnTo>
                    <a:pt x="444" y="786"/>
                  </a:lnTo>
                  <a:lnTo>
                    <a:pt x="446" y="789"/>
                  </a:lnTo>
                  <a:lnTo>
                    <a:pt x="446" y="792"/>
                  </a:lnTo>
                  <a:lnTo>
                    <a:pt x="446" y="795"/>
                  </a:lnTo>
                  <a:lnTo>
                    <a:pt x="444" y="797"/>
                  </a:lnTo>
                  <a:lnTo>
                    <a:pt x="441" y="798"/>
                  </a:lnTo>
                  <a:lnTo>
                    <a:pt x="438" y="800"/>
                  </a:lnTo>
                  <a:lnTo>
                    <a:pt x="436" y="800"/>
                  </a:lnTo>
                  <a:lnTo>
                    <a:pt x="433" y="800"/>
                  </a:lnTo>
                  <a:lnTo>
                    <a:pt x="430" y="800"/>
                  </a:lnTo>
                  <a:lnTo>
                    <a:pt x="428" y="801"/>
                  </a:lnTo>
                  <a:lnTo>
                    <a:pt x="425" y="804"/>
                  </a:lnTo>
                  <a:lnTo>
                    <a:pt x="425" y="807"/>
                  </a:lnTo>
                  <a:lnTo>
                    <a:pt x="425" y="808"/>
                  </a:lnTo>
                  <a:lnTo>
                    <a:pt x="424" y="811"/>
                  </a:lnTo>
                  <a:lnTo>
                    <a:pt x="422" y="811"/>
                  </a:lnTo>
                  <a:lnTo>
                    <a:pt x="421" y="813"/>
                  </a:lnTo>
                  <a:lnTo>
                    <a:pt x="419" y="813"/>
                  </a:lnTo>
                  <a:lnTo>
                    <a:pt x="418" y="814"/>
                  </a:lnTo>
                  <a:lnTo>
                    <a:pt x="416" y="814"/>
                  </a:lnTo>
                  <a:lnTo>
                    <a:pt x="413" y="817"/>
                  </a:lnTo>
                  <a:lnTo>
                    <a:pt x="410" y="819"/>
                  </a:lnTo>
                  <a:lnTo>
                    <a:pt x="409" y="819"/>
                  </a:lnTo>
                  <a:lnTo>
                    <a:pt x="406" y="819"/>
                  </a:lnTo>
                  <a:lnTo>
                    <a:pt x="403" y="817"/>
                  </a:lnTo>
                  <a:lnTo>
                    <a:pt x="402" y="817"/>
                  </a:lnTo>
                  <a:lnTo>
                    <a:pt x="402" y="816"/>
                  </a:lnTo>
                  <a:lnTo>
                    <a:pt x="400" y="816"/>
                  </a:lnTo>
                  <a:lnTo>
                    <a:pt x="399" y="814"/>
                  </a:lnTo>
                  <a:lnTo>
                    <a:pt x="397" y="814"/>
                  </a:lnTo>
                  <a:lnTo>
                    <a:pt x="396" y="814"/>
                  </a:lnTo>
                  <a:lnTo>
                    <a:pt x="393" y="814"/>
                  </a:lnTo>
                  <a:lnTo>
                    <a:pt x="393" y="811"/>
                  </a:lnTo>
                  <a:lnTo>
                    <a:pt x="393" y="808"/>
                  </a:lnTo>
                  <a:lnTo>
                    <a:pt x="393" y="805"/>
                  </a:lnTo>
                  <a:lnTo>
                    <a:pt x="394" y="802"/>
                  </a:lnTo>
                  <a:lnTo>
                    <a:pt x="393" y="800"/>
                  </a:lnTo>
                  <a:lnTo>
                    <a:pt x="397" y="798"/>
                  </a:lnTo>
                  <a:lnTo>
                    <a:pt x="402" y="795"/>
                  </a:lnTo>
                  <a:lnTo>
                    <a:pt x="400" y="791"/>
                  </a:lnTo>
                  <a:lnTo>
                    <a:pt x="399" y="786"/>
                  </a:lnTo>
                  <a:lnTo>
                    <a:pt x="396" y="783"/>
                  </a:lnTo>
                  <a:lnTo>
                    <a:pt x="393" y="779"/>
                  </a:lnTo>
                  <a:lnTo>
                    <a:pt x="390" y="776"/>
                  </a:lnTo>
                  <a:lnTo>
                    <a:pt x="388" y="772"/>
                  </a:lnTo>
                  <a:lnTo>
                    <a:pt x="387" y="769"/>
                  </a:lnTo>
                  <a:lnTo>
                    <a:pt x="387" y="766"/>
                  </a:lnTo>
                  <a:lnTo>
                    <a:pt x="387" y="763"/>
                  </a:lnTo>
                  <a:lnTo>
                    <a:pt x="385" y="758"/>
                  </a:lnTo>
                  <a:lnTo>
                    <a:pt x="385" y="755"/>
                  </a:lnTo>
                  <a:lnTo>
                    <a:pt x="384" y="752"/>
                  </a:lnTo>
                  <a:lnTo>
                    <a:pt x="383" y="749"/>
                  </a:lnTo>
                  <a:lnTo>
                    <a:pt x="381" y="748"/>
                  </a:lnTo>
                  <a:lnTo>
                    <a:pt x="377" y="748"/>
                  </a:lnTo>
                  <a:lnTo>
                    <a:pt x="378" y="742"/>
                  </a:lnTo>
                  <a:lnTo>
                    <a:pt x="380" y="736"/>
                  </a:lnTo>
                  <a:lnTo>
                    <a:pt x="378" y="730"/>
                  </a:lnTo>
                  <a:lnTo>
                    <a:pt x="375" y="730"/>
                  </a:lnTo>
                  <a:lnTo>
                    <a:pt x="375" y="726"/>
                  </a:lnTo>
                  <a:lnTo>
                    <a:pt x="374" y="721"/>
                  </a:lnTo>
                  <a:lnTo>
                    <a:pt x="372" y="724"/>
                  </a:lnTo>
                  <a:lnTo>
                    <a:pt x="372" y="726"/>
                  </a:lnTo>
                  <a:lnTo>
                    <a:pt x="372" y="723"/>
                  </a:lnTo>
                  <a:lnTo>
                    <a:pt x="372" y="719"/>
                  </a:lnTo>
                  <a:lnTo>
                    <a:pt x="372" y="716"/>
                  </a:lnTo>
                  <a:lnTo>
                    <a:pt x="371" y="713"/>
                  </a:lnTo>
                  <a:lnTo>
                    <a:pt x="371" y="710"/>
                  </a:lnTo>
                  <a:lnTo>
                    <a:pt x="368" y="707"/>
                  </a:lnTo>
                  <a:lnTo>
                    <a:pt x="365" y="707"/>
                  </a:lnTo>
                  <a:lnTo>
                    <a:pt x="363" y="707"/>
                  </a:lnTo>
                  <a:lnTo>
                    <a:pt x="363" y="708"/>
                  </a:lnTo>
                  <a:lnTo>
                    <a:pt x="362" y="711"/>
                  </a:lnTo>
                  <a:lnTo>
                    <a:pt x="362" y="714"/>
                  </a:lnTo>
                  <a:lnTo>
                    <a:pt x="363" y="717"/>
                  </a:lnTo>
                  <a:lnTo>
                    <a:pt x="363" y="720"/>
                  </a:lnTo>
                  <a:lnTo>
                    <a:pt x="365" y="721"/>
                  </a:lnTo>
                  <a:lnTo>
                    <a:pt x="365" y="724"/>
                  </a:lnTo>
                  <a:lnTo>
                    <a:pt x="363" y="727"/>
                  </a:lnTo>
                  <a:lnTo>
                    <a:pt x="362" y="729"/>
                  </a:lnTo>
                  <a:lnTo>
                    <a:pt x="359" y="730"/>
                  </a:lnTo>
                  <a:lnTo>
                    <a:pt x="358" y="732"/>
                  </a:lnTo>
                  <a:lnTo>
                    <a:pt x="356" y="733"/>
                  </a:lnTo>
                  <a:lnTo>
                    <a:pt x="356" y="736"/>
                  </a:lnTo>
                  <a:lnTo>
                    <a:pt x="356" y="739"/>
                  </a:lnTo>
                  <a:lnTo>
                    <a:pt x="352" y="739"/>
                  </a:lnTo>
                  <a:lnTo>
                    <a:pt x="347" y="741"/>
                  </a:lnTo>
                  <a:lnTo>
                    <a:pt x="343" y="742"/>
                  </a:lnTo>
                  <a:lnTo>
                    <a:pt x="341" y="744"/>
                  </a:lnTo>
                  <a:lnTo>
                    <a:pt x="340" y="745"/>
                  </a:lnTo>
                  <a:lnTo>
                    <a:pt x="338" y="748"/>
                  </a:lnTo>
                  <a:lnTo>
                    <a:pt x="337" y="749"/>
                  </a:lnTo>
                  <a:lnTo>
                    <a:pt x="335" y="752"/>
                  </a:lnTo>
                  <a:lnTo>
                    <a:pt x="334" y="752"/>
                  </a:lnTo>
                  <a:lnTo>
                    <a:pt x="330" y="754"/>
                  </a:lnTo>
                  <a:lnTo>
                    <a:pt x="327" y="754"/>
                  </a:lnTo>
                  <a:lnTo>
                    <a:pt x="324" y="752"/>
                  </a:lnTo>
                  <a:lnTo>
                    <a:pt x="321" y="752"/>
                  </a:lnTo>
                  <a:lnTo>
                    <a:pt x="315" y="751"/>
                  </a:lnTo>
                  <a:lnTo>
                    <a:pt x="310" y="749"/>
                  </a:lnTo>
                  <a:lnTo>
                    <a:pt x="307" y="747"/>
                  </a:lnTo>
                  <a:lnTo>
                    <a:pt x="305" y="742"/>
                  </a:lnTo>
                  <a:lnTo>
                    <a:pt x="305" y="739"/>
                  </a:lnTo>
                  <a:lnTo>
                    <a:pt x="306" y="735"/>
                  </a:lnTo>
                  <a:lnTo>
                    <a:pt x="310" y="729"/>
                  </a:lnTo>
                  <a:lnTo>
                    <a:pt x="309" y="727"/>
                  </a:lnTo>
                  <a:lnTo>
                    <a:pt x="309" y="724"/>
                  </a:lnTo>
                  <a:lnTo>
                    <a:pt x="310" y="721"/>
                  </a:lnTo>
                  <a:lnTo>
                    <a:pt x="312" y="719"/>
                  </a:lnTo>
                  <a:lnTo>
                    <a:pt x="312" y="717"/>
                  </a:lnTo>
                  <a:lnTo>
                    <a:pt x="309" y="717"/>
                  </a:lnTo>
                  <a:lnTo>
                    <a:pt x="306" y="717"/>
                  </a:lnTo>
                  <a:lnTo>
                    <a:pt x="303" y="720"/>
                  </a:lnTo>
                  <a:lnTo>
                    <a:pt x="300" y="723"/>
                  </a:lnTo>
                  <a:lnTo>
                    <a:pt x="299" y="720"/>
                  </a:lnTo>
                  <a:lnTo>
                    <a:pt x="299" y="717"/>
                  </a:lnTo>
                  <a:lnTo>
                    <a:pt x="299" y="716"/>
                  </a:lnTo>
                  <a:lnTo>
                    <a:pt x="302" y="714"/>
                  </a:lnTo>
                  <a:lnTo>
                    <a:pt x="303" y="713"/>
                  </a:lnTo>
                  <a:lnTo>
                    <a:pt x="306" y="711"/>
                  </a:lnTo>
                  <a:lnTo>
                    <a:pt x="307" y="710"/>
                  </a:lnTo>
                  <a:lnTo>
                    <a:pt x="310" y="708"/>
                  </a:lnTo>
                  <a:lnTo>
                    <a:pt x="310" y="707"/>
                  </a:lnTo>
                  <a:lnTo>
                    <a:pt x="310" y="704"/>
                  </a:lnTo>
                  <a:lnTo>
                    <a:pt x="309" y="704"/>
                  </a:lnTo>
                  <a:lnTo>
                    <a:pt x="306" y="705"/>
                  </a:lnTo>
                  <a:lnTo>
                    <a:pt x="310" y="702"/>
                  </a:lnTo>
                  <a:lnTo>
                    <a:pt x="313" y="699"/>
                  </a:lnTo>
                  <a:lnTo>
                    <a:pt x="316" y="696"/>
                  </a:lnTo>
                  <a:lnTo>
                    <a:pt x="318" y="696"/>
                  </a:lnTo>
                  <a:lnTo>
                    <a:pt x="319" y="695"/>
                  </a:lnTo>
                  <a:lnTo>
                    <a:pt x="322" y="695"/>
                  </a:lnTo>
                  <a:lnTo>
                    <a:pt x="324" y="694"/>
                  </a:lnTo>
                  <a:lnTo>
                    <a:pt x="325" y="692"/>
                  </a:lnTo>
                  <a:lnTo>
                    <a:pt x="325" y="689"/>
                  </a:lnTo>
                  <a:lnTo>
                    <a:pt x="324" y="688"/>
                  </a:lnTo>
                  <a:lnTo>
                    <a:pt x="322" y="686"/>
                  </a:lnTo>
                  <a:lnTo>
                    <a:pt x="319" y="688"/>
                  </a:lnTo>
                  <a:lnTo>
                    <a:pt x="316" y="689"/>
                  </a:lnTo>
                  <a:lnTo>
                    <a:pt x="313" y="691"/>
                  </a:lnTo>
                  <a:lnTo>
                    <a:pt x="312" y="694"/>
                  </a:lnTo>
                  <a:lnTo>
                    <a:pt x="309" y="695"/>
                  </a:lnTo>
                  <a:lnTo>
                    <a:pt x="307" y="698"/>
                  </a:lnTo>
                  <a:lnTo>
                    <a:pt x="306" y="698"/>
                  </a:lnTo>
                  <a:lnTo>
                    <a:pt x="306" y="696"/>
                  </a:lnTo>
                  <a:lnTo>
                    <a:pt x="306" y="694"/>
                  </a:lnTo>
                  <a:lnTo>
                    <a:pt x="306" y="692"/>
                  </a:lnTo>
                  <a:lnTo>
                    <a:pt x="303" y="695"/>
                  </a:lnTo>
                  <a:lnTo>
                    <a:pt x="302" y="698"/>
                  </a:lnTo>
                  <a:lnTo>
                    <a:pt x="299" y="699"/>
                  </a:lnTo>
                  <a:lnTo>
                    <a:pt x="297" y="695"/>
                  </a:lnTo>
                  <a:lnTo>
                    <a:pt x="296" y="692"/>
                  </a:lnTo>
                  <a:lnTo>
                    <a:pt x="296" y="688"/>
                  </a:lnTo>
                  <a:lnTo>
                    <a:pt x="299" y="685"/>
                  </a:lnTo>
                  <a:lnTo>
                    <a:pt x="300" y="680"/>
                  </a:lnTo>
                  <a:lnTo>
                    <a:pt x="303" y="677"/>
                  </a:lnTo>
                  <a:lnTo>
                    <a:pt x="306" y="674"/>
                  </a:lnTo>
                  <a:lnTo>
                    <a:pt x="307" y="671"/>
                  </a:lnTo>
                  <a:lnTo>
                    <a:pt x="310" y="673"/>
                  </a:lnTo>
                  <a:lnTo>
                    <a:pt x="313" y="673"/>
                  </a:lnTo>
                  <a:lnTo>
                    <a:pt x="315" y="673"/>
                  </a:lnTo>
                  <a:lnTo>
                    <a:pt x="318" y="673"/>
                  </a:lnTo>
                  <a:lnTo>
                    <a:pt x="319" y="673"/>
                  </a:lnTo>
                  <a:lnTo>
                    <a:pt x="321" y="673"/>
                  </a:lnTo>
                  <a:lnTo>
                    <a:pt x="324" y="671"/>
                  </a:lnTo>
                  <a:lnTo>
                    <a:pt x="325" y="671"/>
                  </a:lnTo>
                  <a:lnTo>
                    <a:pt x="327" y="670"/>
                  </a:lnTo>
                  <a:lnTo>
                    <a:pt x="327" y="667"/>
                  </a:lnTo>
                  <a:lnTo>
                    <a:pt x="325" y="666"/>
                  </a:lnTo>
                  <a:lnTo>
                    <a:pt x="324" y="666"/>
                  </a:lnTo>
                  <a:lnTo>
                    <a:pt x="321" y="666"/>
                  </a:lnTo>
                  <a:lnTo>
                    <a:pt x="319" y="666"/>
                  </a:lnTo>
                  <a:lnTo>
                    <a:pt x="318" y="669"/>
                  </a:lnTo>
                  <a:lnTo>
                    <a:pt x="318" y="671"/>
                  </a:lnTo>
                  <a:lnTo>
                    <a:pt x="315" y="671"/>
                  </a:lnTo>
                  <a:lnTo>
                    <a:pt x="313" y="671"/>
                  </a:lnTo>
                  <a:lnTo>
                    <a:pt x="312" y="670"/>
                  </a:lnTo>
                  <a:lnTo>
                    <a:pt x="310" y="669"/>
                  </a:lnTo>
                  <a:lnTo>
                    <a:pt x="310" y="667"/>
                  </a:lnTo>
                  <a:lnTo>
                    <a:pt x="307" y="667"/>
                  </a:lnTo>
                  <a:lnTo>
                    <a:pt x="306" y="669"/>
                  </a:lnTo>
                  <a:lnTo>
                    <a:pt x="305" y="670"/>
                  </a:lnTo>
                  <a:lnTo>
                    <a:pt x="303" y="671"/>
                  </a:lnTo>
                  <a:lnTo>
                    <a:pt x="300" y="673"/>
                  </a:lnTo>
                  <a:lnTo>
                    <a:pt x="299" y="673"/>
                  </a:lnTo>
                  <a:lnTo>
                    <a:pt x="296" y="671"/>
                  </a:lnTo>
                  <a:lnTo>
                    <a:pt x="296" y="670"/>
                  </a:lnTo>
                  <a:lnTo>
                    <a:pt x="296" y="669"/>
                  </a:lnTo>
                  <a:lnTo>
                    <a:pt x="297" y="664"/>
                  </a:lnTo>
                  <a:lnTo>
                    <a:pt x="299" y="663"/>
                  </a:lnTo>
                  <a:lnTo>
                    <a:pt x="300" y="660"/>
                  </a:lnTo>
                  <a:lnTo>
                    <a:pt x="303" y="658"/>
                  </a:lnTo>
                  <a:lnTo>
                    <a:pt x="305" y="657"/>
                  </a:lnTo>
                  <a:lnTo>
                    <a:pt x="305" y="654"/>
                  </a:lnTo>
                  <a:lnTo>
                    <a:pt x="303" y="652"/>
                  </a:lnTo>
                  <a:lnTo>
                    <a:pt x="303" y="651"/>
                  </a:lnTo>
                  <a:lnTo>
                    <a:pt x="302" y="649"/>
                  </a:lnTo>
                  <a:lnTo>
                    <a:pt x="302" y="646"/>
                  </a:lnTo>
                  <a:lnTo>
                    <a:pt x="306" y="648"/>
                  </a:lnTo>
                  <a:lnTo>
                    <a:pt x="309" y="648"/>
                  </a:lnTo>
                  <a:lnTo>
                    <a:pt x="313" y="648"/>
                  </a:lnTo>
                  <a:lnTo>
                    <a:pt x="310" y="642"/>
                  </a:lnTo>
                  <a:lnTo>
                    <a:pt x="312" y="636"/>
                  </a:lnTo>
                  <a:lnTo>
                    <a:pt x="315" y="636"/>
                  </a:lnTo>
                  <a:lnTo>
                    <a:pt x="316" y="633"/>
                  </a:lnTo>
                  <a:lnTo>
                    <a:pt x="316" y="630"/>
                  </a:lnTo>
                  <a:lnTo>
                    <a:pt x="319" y="630"/>
                  </a:lnTo>
                  <a:lnTo>
                    <a:pt x="321" y="629"/>
                  </a:lnTo>
                  <a:lnTo>
                    <a:pt x="322" y="626"/>
                  </a:lnTo>
                  <a:lnTo>
                    <a:pt x="322" y="624"/>
                  </a:lnTo>
                  <a:lnTo>
                    <a:pt x="325" y="626"/>
                  </a:lnTo>
                  <a:lnTo>
                    <a:pt x="328" y="626"/>
                  </a:lnTo>
                  <a:lnTo>
                    <a:pt x="328" y="624"/>
                  </a:lnTo>
                  <a:lnTo>
                    <a:pt x="328" y="621"/>
                  </a:lnTo>
                  <a:lnTo>
                    <a:pt x="327" y="620"/>
                  </a:lnTo>
                  <a:lnTo>
                    <a:pt x="327" y="617"/>
                  </a:lnTo>
                  <a:lnTo>
                    <a:pt x="328" y="616"/>
                  </a:lnTo>
                  <a:lnTo>
                    <a:pt x="330" y="614"/>
                  </a:lnTo>
                  <a:lnTo>
                    <a:pt x="331" y="616"/>
                  </a:lnTo>
                  <a:lnTo>
                    <a:pt x="332" y="617"/>
                  </a:lnTo>
                  <a:lnTo>
                    <a:pt x="334" y="618"/>
                  </a:lnTo>
                  <a:lnTo>
                    <a:pt x="335" y="616"/>
                  </a:lnTo>
                  <a:lnTo>
                    <a:pt x="338" y="613"/>
                  </a:lnTo>
                  <a:lnTo>
                    <a:pt x="341" y="610"/>
                  </a:lnTo>
                  <a:lnTo>
                    <a:pt x="344" y="607"/>
                  </a:lnTo>
                  <a:lnTo>
                    <a:pt x="347" y="605"/>
                  </a:lnTo>
                  <a:lnTo>
                    <a:pt x="350" y="605"/>
                  </a:lnTo>
                  <a:lnTo>
                    <a:pt x="353" y="605"/>
                  </a:lnTo>
                  <a:lnTo>
                    <a:pt x="356" y="605"/>
                  </a:lnTo>
                  <a:lnTo>
                    <a:pt x="358" y="605"/>
                  </a:lnTo>
                  <a:lnTo>
                    <a:pt x="360" y="605"/>
                  </a:lnTo>
                  <a:lnTo>
                    <a:pt x="362" y="604"/>
                  </a:lnTo>
                  <a:lnTo>
                    <a:pt x="365" y="601"/>
                  </a:lnTo>
                  <a:lnTo>
                    <a:pt x="368" y="602"/>
                  </a:lnTo>
                  <a:lnTo>
                    <a:pt x="371" y="604"/>
                  </a:lnTo>
                  <a:lnTo>
                    <a:pt x="374" y="604"/>
                  </a:lnTo>
                  <a:lnTo>
                    <a:pt x="374" y="601"/>
                  </a:lnTo>
                  <a:lnTo>
                    <a:pt x="375" y="598"/>
                  </a:lnTo>
                  <a:lnTo>
                    <a:pt x="378" y="596"/>
                  </a:lnTo>
                  <a:lnTo>
                    <a:pt x="380" y="595"/>
                  </a:lnTo>
                  <a:lnTo>
                    <a:pt x="378" y="595"/>
                  </a:lnTo>
                  <a:lnTo>
                    <a:pt x="375" y="595"/>
                  </a:lnTo>
                  <a:lnTo>
                    <a:pt x="372" y="596"/>
                  </a:lnTo>
                  <a:lnTo>
                    <a:pt x="371" y="596"/>
                  </a:lnTo>
                  <a:lnTo>
                    <a:pt x="368" y="596"/>
                  </a:lnTo>
                  <a:lnTo>
                    <a:pt x="366" y="593"/>
                  </a:lnTo>
                  <a:lnTo>
                    <a:pt x="366" y="590"/>
                  </a:lnTo>
                  <a:lnTo>
                    <a:pt x="366" y="586"/>
                  </a:lnTo>
                  <a:lnTo>
                    <a:pt x="366" y="583"/>
                  </a:lnTo>
                  <a:lnTo>
                    <a:pt x="368" y="582"/>
                  </a:lnTo>
                  <a:lnTo>
                    <a:pt x="369" y="580"/>
                  </a:lnTo>
                  <a:lnTo>
                    <a:pt x="371" y="579"/>
                  </a:lnTo>
                  <a:lnTo>
                    <a:pt x="371" y="577"/>
                  </a:lnTo>
                  <a:lnTo>
                    <a:pt x="372" y="573"/>
                  </a:lnTo>
                  <a:lnTo>
                    <a:pt x="371" y="568"/>
                  </a:lnTo>
                  <a:lnTo>
                    <a:pt x="374" y="567"/>
                  </a:lnTo>
                  <a:lnTo>
                    <a:pt x="377" y="565"/>
                  </a:lnTo>
                  <a:lnTo>
                    <a:pt x="380" y="565"/>
                  </a:lnTo>
                  <a:lnTo>
                    <a:pt x="383" y="563"/>
                  </a:lnTo>
                  <a:lnTo>
                    <a:pt x="383" y="561"/>
                  </a:lnTo>
                  <a:lnTo>
                    <a:pt x="384" y="558"/>
                  </a:lnTo>
                  <a:lnTo>
                    <a:pt x="387" y="557"/>
                  </a:lnTo>
                  <a:lnTo>
                    <a:pt x="387" y="555"/>
                  </a:lnTo>
                  <a:lnTo>
                    <a:pt x="387" y="552"/>
                  </a:lnTo>
                  <a:lnTo>
                    <a:pt x="387" y="551"/>
                  </a:lnTo>
                  <a:lnTo>
                    <a:pt x="390" y="552"/>
                  </a:lnTo>
                  <a:lnTo>
                    <a:pt x="391" y="552"/>
                  </a:lnTo>
                  <a:lnTo>
                    <a:pt x="393" y="551"/>
                  </a:lnTo>
                  <a:lnTo>
                    <a:pt x="393" y="549"/>
                  </a:lnTo>
                  <a:lnTo>
                    <a:pt x="393" y="548"/>
                  </a:lnTo>
                  <a:lnTo>
                    <a:pt x="393" y="545"/>
                  </a:lnTo>
                  <a:lnTo>
                    <a:pt x="393" y="542"/>
                  </a:lnTo>
                  <a:lnTo>
                    <a:pt x="391" y="539"/>
                  </a:lnTo>
                  <a:lnTo>
                    <a:pt x="391" y="537"/>
                  </a:lnTo>
                  <a:lnTo>
                    <a:pt x="391" y="536"/>
                  </a:lnTo>
                  <a:lnTo>
                    <a:pt x="393" y="536"/>
                  </a:lnTo>
                  <a:lnTo>
                    <a:pt x="394" y="535"/>
                  </a:lnTo>
                  <a:lnTo>
                    <a:pt x="396" y="535"/>
                  </a:lnTo>
                  <a:lnTo>
                    <a:pt x="397" y="536"/>
                  </a:lnTo>
                  <a:lnTo>
                    <a:pt x="399" y="537"/>
                  </a:lnTo>
                  <a:lnTo>
                    <a:pt x="400" y="539"/>
                  </a:lnTo>
                  <a:lnTo>
                    <a:pt x="400" y="535"/>
                  </a:lnTo>
                  <a:lnTo>
                    <a:pt x="402" y="532"/>
                  </a:lnTo>
                  <a:lnTo>
                    <a:pt x="402" y="527"/>
                  </a:lnTo>
                  <a:lnTo>
                    <a:pt x="402" y="523"/>
                  </a:lnTo>
                  <a:lnTo>
                    <a:pt x="403" y="521"/>
                  </a:lnTo>
                  <a:lnTo>
                    <a:pt x="403" y="520"/>
                  </a:lnTo>
                  <a:lnTo>
                    <a:pt x="402" y="518"/>
                  </a:lnTo>
                  <a:lnTo>
                    <a:pt x="400" y="517"/>
                  </a:lnTo>
                  <a:lnTo>
                    <a:pt x="403" y="515"/>
                  </a:lnTo>
                  <a:lnTo>
                    <a:pt x="402" y="514"/>
                  </a:lnTo>
                  <a:lnTo>
                    <a:pt x="400" y="512"/>
                  </a:lnTo>
                  <a:lnTo>
                    <a:pt x="400" y="510"/>
                  </a:lnTo>
                  <a:lnTo>
                    <a:pt x="400" y="508"/>
                  </a:lnTo>
                  <a:lnTo>
                    <a:pt x="402" y="505"/>
                  </a:lnTo>
                  <a:lnTo>
                    <a:pt x="409" y="508"/>
                  </a:lnTo>
                  <a:lnTo>
                    <a:pt x="409" y="507"/>
                  </a:lnTo>
                  <a:lnTo>
                    <a:pt x="408" y="504"/>
                  </a:lnTo>
                  <a:lnTo>
                    <a:pt x="408" y="502"/>
                  </a:lnTo>
                  <a:lnTo>
                    <a:pt x="410" y="502"/>
                  </a:lnTo>
                  <a:lnTo>
                    <a:pt x="412" y="502"/>
                  </a:lnTo>
                  <a:lnTo>
                    <a:pt x="412" y="499"/>
                  </a:lnTo>
                  <a:lnTo>
                    <a:pt x="410" y="496"/>
                  </a:lnTo>
                  <a:lnTo>
                    <a:pt x="409" y="493"/>
                  </a:lnTo>
                  <a:lnTo>
                    <a:pt x="410" y="495"/>
                  </a:lnTo>
                  <a:lnTo>
                    <a:pt x="412" y="496"/>
                  </a:lnTo>
                  <a:lnTo>
                    <a:pt x="413" y="498"/>
                  </a:lnTo>
                  <a:lnTo>
                    <a:pt x="415" y="495"/>
                  </a:lnTo>
                  <a:lnTo>
                    <a:pt x="416" y="492"/>
                  </a:lnTo>
                  <a:lnTo>
                    <a:pt x="418" y="489"/>
                  </a:lnTo>
                  <a:lnTo>
                    <a:pt x="419" y="487"/>
                  </a:lnTo>
                  <a:lnTo>
                    <a:pt x="421" y="486"/>
                  </a:lnTo>
                  <a:lnTo>
                    <a:pt x="425" y="486"/>
                  </a:lnTo>
                  <a:lnTo>
                    <a:pt x="424" y="482"/>
                  </a:lnTo>
                  <a:lnTo>
                    <a:pt x="422" y="479"/>
                  </a:lnTo>
                  <a:lnTo>
                    <a:pt x="425" y="479"/>
                  </a:lnTo>
                  <a:lnTo>
                    <a:pt x="425" y="477"/>
                  </a:lnTo>
                  <a:lnTo>
                    <a:pt x="427" y="476"/>
                  </a:lnTo>
                  <a:lnTo>
                    <a:pt x="427" y="474"/>
                  </a:lnTo>
                  <a:lnTo>
                    <a:pt x="431" y="476"/>
                  </a:lnTo>
                  <a:lnTo>
                    <a:pt x="431" y="471"/>
                  </a:lnTo>
                  <a:lnTo>
                    <a:pt x="433" y="465"/>
                  </a:lnTo>
                  <a:lnTo>
                    <a:pt x="434" y="461"/>
                  </a:lnTo>
                  <a:lnTo>
                    <a:pt x="437" y="462"/>
                  </a:lnTo>
                  <a:lnTo>
                    <a:pt x="438" y="462"/>
                  </a:lnTo>
                  <a:lnTo>
                    <a:pt x="441" y="462"/>
                  </a:lnTo>
                  <a:lnTo>
                    <a:pt x="441" y="459"/>
                  </a:lnTo>
                  <a:lnTo>
                    <a:pt x="441" y="457"/>
                  </a:lnTo>
                  <a:lnTo>
                    <a:pt x="441" y="455"/>
                  </a:lnTo>
                  <a:lnTo>
                    <a:pt x="443" y="452"/>
                  </a:lnTo>
                  <a:lnTo>
                    <a:pt x="446" y="451"/>
                  </a:lnTo>
                  <a:lnTo>
                    <a:pt x="447" y="449"/>
                  </a:lnTo>
                  <a:lnTo>
                    <a:pt x="449" y="448"/>
                  </a:lnTo>
                  <a:lnTo>
                    <a:pt x="450" y="448"/>
                  </a:lnTo>
                  <a:lnTo>
                    <a:pt x="453" y="446"/>
                  </a:lnTo>
                  <a:lnTo>
                    <a:pt x="455" y="446"/>
                  </a:lnTo>
                  <a:lnTo>
                    <a:pt x="456" y="448"/>
                  </a:lnTo>
                  <a:lnTo>
                    <a:pt x="458" y="448"/>
                  </a:lnTo>
                  <a:lnTo>
                    <a:pt x="458" y="448"/>
                  </a:lnTo>
                  <a:lnTo>
                    <a:pt x="458" y="445"/>
                  </a:lnTo>
                  <a:lnTo>
                    <a:pt x="461" y="443"/>
                  </a:lnTo>
                  <a:lnTo>
                    <a:pt x="462" y="442"/>
                  </a:lnTo>
                  <a:lnTo>
                    <a:pt x="466" y="443"/>
                  </a:lnTo>
                  <a:lnTo>
                    <a:pt x="463" y="442"/>
                  </a:lnTo>
                  <a:lnTo>
                    <a:pt x="462" y="440"/>
                  </a:lnTo>
                  <a:lnTo>
                    <a:pt x="461" y="437"/>
                  </a:lnTo>
                  <a:lnTo>
                    <a:pt x="459" y="436"/>
                  </a:lnTo>
                  <a:lnTo>
                    <a:pt x="456" y="436"/>
                  </a:lnTo>
                  <a:lnTo>
                    <a:pt x="455" y="436"/>
                  </a:lnTo>
                  <a:lnTo>
                    <a:pt x="452" y="437"/>
                  </a:lnTo>
                  <a:lnTo>
                    <a:pt x="452" y="434"/>
                  </a:lnTo>
                  <a:lnTo>
                    <a:pt x="453" y="433"/>
                  </a:lnTo>
                  <a:lnTo>
                    <a:pt x="455" y="432"/>
                  </a:lnTo>
                  <a:lnTo>
                    <a:pt x="456" y="432"/>
                  </a:lnTo>
                  <a:lnTo>
                    <a:pt x="459" y="430"/>
                  </a:lnTo>
                  <a:lnTo>
                    <a:pt x="461" y="430"/>
                  </a:lnTo>
                  <a:lnTo>
                    <a:pt x="463" y="430"/>
                  </a:lnTo>
                  <a:lnTo>
                    <a:pt x="465" y="429"/>
                  </a:lnTo>
                  <a:lnTo>
                    <a:pt x="465" y="427"/>
                  </a:lnTo>
                  <a:lnTo>
                    <a:pt x="465" y="424"/>
                  </a:lnTo>
                  <a:lnTo>
                    <a:pt x="465" y="421"/>
                  </a:lnTo>
                  <a:lnTo>
                    <a:pt x="466" y="418"/>
                  </a:lnTo>
                  <a:lnTo>
                    <a:pt x="466" y="415"/>
                  </a:lnTo>
                  <a:lnTo>
                    <a:pt x="468" y="414"/>
                  </a:lnTo>
                  <a:lnTo>
                    <a:pt x="469" y="412"/>
                  </a:lnTo>
                  <a:lnTo>
                    <a:pt x="469" y="408"/>
                  </a:lnTo>
                  <a:lnTo>
                    <a:pt x="469" y="405"/>
                  </a:lnTo>
                  <a:lnTo>
                    <a:pt x="471" y="401"/>
                  </a:lnTo>
                  <a:lnTo>
                    <a:pt x="474" y="399"/>
                  </a:lnTo>
                  <a:lnTo>
                    <a:pt x="475" y="398"/>
                  </a:lnTo>
                  <a:lnTo>
                    <a:pt x="477" y="398"/>
                  </a:lnTo>
                  <a:lnTo>
                    <a:pt x="478" y="398"/>
                  </a:lnTo>
                  <a:lnTo>
                    <a:pt x="478" y="399"/>
                  </a:lnTo>
                  <a:lnTo>
                    <a:pt x="480" y="401"/>
                  </a:lnTo>
                  <a:lnTo>
                    <a:pt x="480" y="402"/>
                  </a:lnTo>
                  <a:lnTo>
                    <a:pt x="481" y="402"/>
                  </a:lnTo>
                  <a:lnTo>
                    <a:pt x="484" y="402"/>
                  </a:lnTo>
                  <a:lnTo>
                    <a:pt x="484" y="399"/>
                  </a:lnTo>
                  <a:lnTo>
                    <a:pt x="483" y="395"/>
                  </a:lnTo>
                  <a:lnTo>
                    <a:pt x="483" y="390"/>
                  </a:lnTo>
                  <a:lnTo>
                    <a:pt x="483" y="386"/>
                  </a:lnTo>
                  <a:lnTo>
                    <a:pt x="486" y="387"/>
                  </a:lnTo>
                  <a:lnTo>
                    <a:pt x="488" y="390"/>
                  </a:lnTo>
                  <a:lnTo>
                    <a:pt x="491" y="395"/>
                  </a:lnTo>
                  <a:lnTo>
                    <a:pt x="493" y="398"/>
                  </a:lnTo>
                  <a:lnTo>
                    <a:pt x="496" y="398"/>
                  </a:lnTo>
                  <a:lnTo>
                    <a:pt x="497" y="395"/>
                  </a:lnTo>
                  <a:lnTo>
                    <a:pt x="497" y="393"/>
                  </a:lnTo>
                  <a:lnTo>
                    <a:pt x="497" y="390"/>
                  </a:lnTo>
                  <a:lnTo>
                    <a:pt x="497" y="387"/>
                  </a:lnTo>
                  <a:lnTo>
                    <a:pt x="497" y="384"/>
                  </a:lnTo>
                  <a:lnTo>
                    <a:pt x="499" y="383"/>
                  </a:lnTo>
                  <a:lnTo>
                    <a:pt x="500" y="386"/>
                  </a:lnTo>
                  <a:lnTo>
                    <a:pt x="502" y="390"/>
                  </a:lnTo>
                  <a:lnTo>
                    <a:pt x="503" y="395"/>
                  </a:lnTo>
                  <a:lnTo>
                    <a:pt x="503" y="398"/>
                  </a:lnTo>
                  <a:lnTo>
                    <a:pt x="505" y="402"/>
                  </a:lnTo>
                  <a:lnTo>
                    <a:pt x="508" y="402"/>
                  </a:lnTo>
                  <a:lnTo>
                    <a:pt x="511" y="402"/>
                  </a:lnTo>
                  <a:lnTo>
                    <a:pt x="512" y="399"/>
                  </a:lnTo>
                  <a:lnTo>
                    <a:pt x="512" y="398"/>
                  </a:lnTo>
                  <a:lnTo>
                    <a:pt x="513" y="395"/>
                  </a:lnTo>
                  <a:lnTo>
                    <a:pt x="513" y="392"/>
                  </a:lnTo>
                  <a:lnTo>
                    <a:pt x="515" y="387"/>
                  </a:lnTo>
                  <a:lnTo>
                    <a:pt x="515" y="384"/>
                  </a:lnTo>
                  <a:lnTo>
                    <a:pt x="516" y="383"/>
                  </a:lnTo>
                  <a:lnTo>
                    <a:pt x="519" y="384"/>
                  </a:lnTo>
                  <a:lnTo>
                    <a:pt x="521" y="386"/>
                  </a:lnTo>
                  <a:lnTo>
                    <a:pt x="521" y="389"/>
                  </a:lnTo>
                  <a:lnTo>
                    <a:pt x="522" y="386"/>
                  </a:lnTo>
                  <a:lnTo>
                    <a:pt x="524" y="383"/>
                  </a:lnTo>
                  <a:lnTo>
                    <a:pt x="524" y="380"/>
                  </a:lnTo>
                  <a:lnTo>
                    <a:pt x="525" y="376"/>
                  </a:lnTo>
                  <a:lnTo>
                    <a:pt x="527" y="374"/>
                  </a:lnTo>
                  <a:lnTo>
                    <a:pt x="530" y="374"/>
                  </a:lnTo>
                  <a:lnTo>
                    <a:pt x="533" y="377"/>
                  </a:lnTo>
                  <a:lnTo>
                    <a:pt x="536" y="379"/>
                  </a:lnTo>
                  <a:lnTo>
                    <a:pt x="539" y="379"/>
                  </a:lnTo>
                  <a:lnTo>
                    <a:pt x="540" y="377"/>
                  </a:lnTo>
                  <a:lnTo>
                    <a:pt x="543" y="374"/>
                  </a:lnTo>
                  <a:lnTo>
                    <a:pt x="544" y="371"/>
                  </a:lnTo>
                  <a:lnTo>
                    <a:pt x="546" y="367"/>
                  </a:lnTo>
                  <a:lnTo>
                    <a:pt x="547" y="365"/>
                  </a:lnTo>
                  <a:lnTo>
                    <a:pt x="549" y="361"/>
                  </a:lnTo>
                  <a:lnTo>
                    <a:pt x="550" y="358"/>
                  </a:lnTo>
                  <a:lnTo>
                    <a:pt x="552" y="353"/>
                  </a:lnTo>
                  <a:lnTo>
                    <a:pt x="553" y="351"/>
                  </a:lnTo>
                  <a:lnTo>
                    <a:pt x="556" y="348"/>
                  </a:lnTo>
                  <a:lnTo>
                    <a:pt x="559" y="346"/>
                  </a:lnTo>
                  <a:lnTo>
                    <a:pt x="562" y="345"/>
                  </a:lnTo>
                  <a:lnTo>
                    <a:pt x="564" y="348"/>
                  </a:lnTo>
                  <a:lnTo>
                    <a:pt x="566" y="349"/>
                  </a:lnTo>
                  <a:lnTo>
                    <a:pt x="568" y="351"/>
                  </a:lnTo>
                  <a:lnTo>
                    <a:pt x="569" y="352"/>
                  </a:lnTo>
                  <a:lnTo>
                    <a:pt x="569" y="355"/>
                  </a:lnTo>
                  <a:lnTo>
                    <a:pt x="569" y="359"/>
                  </a:lnTo>
                  <a:lnTo>
                    <a:pt x="568" y="362"/>
                  </a:lnTo>
                  <a:lnTo>
                    <a:pt x="565" y="365"/>
                  </a:lnTo>
                  <a:lnTo>
                    <a:pt x="564" y="368"/>
                  </a:lnTo>
                  <a:lnTo>
                    <a:pt x="565" y="371"/>
                  </a:lnTo>
                  <a:lnTo>
                    <a:pt x="568" y="371"/>
                  </a:lnTo>
                  <a:lnTo>
                    <a:pt x="571" y="371"/>
                  </a:lnTo>
                  <a:lnTo>
                    <a:pt x="574" y="370"/>
                  </a:lnTo>
                  <a:lnTo>
                    <a:pt x="577" y="368"/>
                  </a:lnTo>
                  <a:lnTo>
                    <a:pt x="578" y="367"/>
                  </a:lnTo>
                  <a:lnTo>
                    <a:pt x="583" y="364"/>
                  </a:lnTo>
                  <a:lnTo>
                    <a:pt x="586" y="359"/>
                  </a:lnTo>
                  <a:lnTo>
                    <a:pt x="587" y="356"/>
                  </a:lnTo>
                  <a:lnTo>
                    <a:pt x="589" y="353"/>
                  </a:lnTo>
                  <a:lnTo>
                    <a:pt x="589" y="351"/>
                  </a:lnTo>
                  <a:lnTo>
                    <a:pt x="589" y="349"/>
                  </a:lnTo>
                  <a:lnTo>
                    <a:pt x="590" y="348"/>
                  </a:lnTo>
                  <a:lnTo>
                    <a:pt x="591" y="349"/>
                  </a:lnTo>
                  <a:lnTo>
                    <a:pt x="591" y="352"/>
                  </a:lnTo>
                  <a:lnTo>
                    <a:pt x="591" y="355"/>
                  </a:lnTo>
                  <a:lnTo>
                    <a:pt x="591" y="359"/>
                  </a:lnTo>
                  <a:lnTo>
                    <a:pt x="593" y="362"/>
                  </a:lnTo>
                  <a:lnTo>
                    <a:pt x="596" y="359"/>
                  </a:lnTo>
                  <a:lnTo>
                    <a:pt x="597" y="356"/>
                  </a:lnTo>
                  <a:lnTo>
                    <a:pt x="599" y="353"/>
                  </a:lnTo>
                  <a:lnTo>
                    <a:pt x="600" y="351"/>
                  </a:lnTo>
                  <a:lnTo>
                    <a:pt x="603" y="348"/>
                  </a:lnTo>
                  <a:lnTo>
                    <a:pt x="606" y="345"/>
                  </a:lnTo>
                  <a:lnTo>
                    <a:pt x="609" y="343"/>
                  </a:lnTo>
                  <a:lnTo>
                    <a:pt x="611" y="345"/>
                  </a:lnTo>
                  <a:lnTo>
                    <a:pt x="611" y="346"/>
                  </a:lnTo>
                  <a:lnTo>
                    <a:pt x="611" y="348"/>
                  </a:lnTo>
                  <a:lnTo>
                    <a:pt x="609" y="349"/>
                  </a:lnTo>
                  <a:lnTo>
                    <a:pt x="608" y="351"/>
                  </a:lnTo>
                  <a:lnTo>
                    <a:pt x="606" y="352"/>
                  </a:lnTo>
                  <a:lnTo>
                    <a:pt x="606" y="355"/>
                  </a:lnTo>
                  <a:lnTo>
                    <a:pt x="608" y="358"/>
                  </a:lnTo>
                  <a:lnTo>
                    <a:pt x="608" y="362"/>
                  </a:lnTo>
                  <a:lnTo>
                    <a:pt x="611" y="362"/>
                  </a:lnTo>
                  <a:lnTo>
                    <a:pt x="612" y="362"/>
                  </a:lnTo>
                  <a:lnTo>
                    <a:pt x="615" y="361"/>
                  </a:lnTo>
                  <a:lnTo>
                    <a:pt x="615" y="358"/>
                  </a:lnTo>
                  <a:lnTo>
                    <a:pt x="616" y="356"/>
                  </a:lnTo>
                  <a:lnTo>
                    <a:pt x="616" y="353"/>
                  </a:lnTo>
                  <a:lnTo>
                    <a:pt x="616" y="351"/>
                  </a:lnTo>
                  <a:lnTo>
                    <a:pt x="616" y="349"/>
                  </a:lnTo>
                  <a:lnTo>
                    <a:pt x="621" y="349"/>
                  </a:lnTo>
                  <a:lnTo>
                    <a:pt x="624" y="351"/>
                  </a:lnTo>
                  <a:lnTo>
                    <a:pt x="627" y="353"/>
                  </a:lnTo>
                  <a:lnTo>
                    <a:pt x="628" y="355"/>
                  </a:lnTo>
                  <a:lnTo>
                    <a:pt x="631" y="358"/>
                  </a:lnTo>
                  <a:lnTo>
                    <a:pt x="634" y="359"/>
                  </a:lnTo>
                  <a:lnTo>
                    <a:pt x="637" y="361"/>
                  </a:lnTo>
                  <a:lnTo>
                    <a:pt x="640" y="361"/>
                  </a:lnTo>
                  <a:lnTo>
                    <a:pt x="643" y="361"/>
                  </a:lnTo>
                  <a:lnTo>
                    <a:pt x="643" y="364"/>
                  </a:lnTo>
                  <a:lnTo>
                    <a:pt x="644" y="367"/>
                  </a:lnTo>
                  <a:lnTo>
                    <a:pt x="646" y="370"/>
                  </a:lnTo>
                  <a:lnTo>
                    <a:pt x="647" y="373"/>
                  </a:lnTo>
                  <a:lnTo>
                    <a:pt x="647" y="376"/>
                  </a:lnTo>
                  <a:lnTo>
                    <a:pt x="646" y="379"/>
                  </a:lnTo>
                  <a:lnTo>
                    <a:pt x="643" y="379"/>
                  </a:lnTo>
                  <a:lnTo>
                    <a:pt x="640" y="379"/>
                  </a:lnTo>
                  <a:lnTo>
                    <a:pt x="637" y="379"/>
                  </a:lnTo>
                  <a:lnTo>
                    <a:pt x="633" y="379"/>
                  </a:lnTo>
                  <a:lnTo>
                    <a:pt x="628" y="377"/>
                  </a:lnTo>
                  <a:lnTo>
                    <a:pt x="625" y="377"/>
                  </a:lnTo>
                  <a:lnTo>
                    <a:pt x="622" y="377"/>
                  </a:lnTo>
                  <a:lnTo>
                    <a:pt x="622" y="380"/>
                  </a:lnTo>
                  <a:lnTo>
                    <a:pt x="622" y="383"/>
                  </a:lnTo>
                  <a:lnTo>
                    <a:pt x="625" y="384"/>
                  </a:lnTo>
                  <a:lnTo>
                    <a:pt x="628" y="386"/>
                  </a:lnTo>
                  <a:lnTo>
                    <a:pt x="631" y="387"/>
                  </a:lnTo>
                  <a:lnTo>
                    <a:pt x="634" y="387"/>
                  </a:lnTo>
                  <a:lnTo>
                    <a:pt x="639" y="389"/>
                  </a:lnTo>
                  <a:lnTo>
                    <a:pt x="642" y="389"/>
                  </a:lnTo>
                  <a:lnTo>
                    <a:pt x="643" y="389"/>
                  </a:lnTo>
                  <a:lnTo>
                    <a:pt x="644" y="389"/>
                  </a:lnTo>
                  <a:lnTo>
                    <a:pt x="647" y="390"/>
                  </a:lnTo>
                  <a:lnTo>
                    <a:pt x="650" y="390"/>
                  </a:lnTo>
                  <a:lnTo>
                    <a:pt x="653" y="392"/>
                  </a:lnTo>
                  <a:lnTo>
                    <a:pt x="655" y="392"/>
                  </a:lnTo>
                  <a:lnTo>
                    <a:pt x="658" y="392"/>
                  </a:lnTo>
                  <a:lnTo>
                    <a:pt x="659" y="392"/>
                  </a:lnTo>
                  <a:lnTo>
                    <a:pt x="661" y="389"/>
                  </a:lnTo>
                  <a:lnTo>
                    <a:pt x="662" y="386"/>
                  </a:lnTo>
                  <a:lnTo>
                    <a:pt x="665" y="386"/>
                  </a:lnTo>
                  <a:lnTo>
                    <a:pt x="669" y="387"/>
                  </a:lnTo>
                  <a:lnTo>
                    <a:pt x="672" y="389"/>
                  </a:lnTo>
                  <a:lnTo>
                    <a:pt x="674" y="392"/>
                  </a:lnTo>
                  <a:lnTo>
                    <a:pt x="675" y="396"/>
                  </a:lnTo>
                  <a:lnTo>
                    <a:pt x="672" y="395"/>
                  </a:lnTo>
                  <a:lnTo>
                    <a:pt x="669" y="395"/>
                  </a:lnTo>
                  <a:lnTo>
                    <a:pt x="668" y="393"/>
                  </a:lnTo>
                  <a:lnTo>
                    <a:pt x="665" y="395"/>
                  </a:lnTo>
                  <a:lnTo>
                    <a:pt x="664" y="396"/>
                  </a:lnTo>
                  <a:lnTo>
                    <a:pt x="669" y="401"/>
                  </a:lnTo>
                  <a:lnTo>
                    <a:pt x="678" y="406"/>
                  </a:lnTo>
                  <a:lnTo>
                    <a:pt x="686" y="409"/>
                  </a:lnTo>
                  <a:lnTo>
                    <a:pt x="693" y="408"/>
                  </a:lnTo>
                  <a:lnTo>
                    <a:pt x="694" y="409"/>
                  </a:lnTo>
                  <a:lnTo>
                    <a:pt x="697" y="409"/>
                  </a:lnTo>
                  <a:lnTo>
                    <a:pt x="699" y="411"/>
                  </a:lnTo>
                  <a:lnTo>
                    <a:pt x="700" y="409"/>
                  </a:lnTo>
                  <a:lnTo>
                    <a:pt x="700" y="409"/>
                  </a:lnTo>
                  <a:lnTo>
                    <a:pt x="702" y="409"/>
                  </a:lnTo>
                  <a:lnTo>
                    <a:pt x="702" y="409"/>
                  </a:lnTo>
                  <a:lnTo>
                    <a:pt x="703" y="411"/>
                  </a:lnTo>
                  <a:lnTo>
                    <a:pt x="709" y="412"/>
                  </a:lnTo>
                  <a:lnTo>
                    <a:pt x="715" y="415"/>
                  </a:lnTo>
                  <a:lnTo>
                    <a:pt x="717" y="415"/>
                  </a:lnTo>
                  <a:lnTo>
                    <a:pt x="718" y="415"/>
                  </a:lnTo>
                  <a:lnTo>
                    <a:pt x="720" y="415"/>
                  </a:lnTo>
                  <a:lnTo>
                    <a:pt x="722" y="415"/>
                  </a:lnTo>
                  <a:lnTo>
                    <a:pt x="724" y="418"/>
                  </a:lnTo>
                  <a:lnTo>
                    <a:pt x="724" y="420"/>
                  </a:lnTo>
                  <a:lnTo>
                    <a:pt x="725" y="421"/>
                  </a:lnTo>
                  <a:lnTo>
                    <a:pt x="727" y="423"/>
                  </a:lnTo>
                  <a:lnTo>
                    <a:pt x="730" y="424"/>
                  </a:lnTo>
                  <a:lnTo>
                    <a:pt x="734" y="426"/>
                  </a:lnTo>
                  <a:lnTo>
                    <a:pt x="739" y="427"/>
                  </a:lnTo>
                  <a:lnTo>
                    <a:pt x="742" y="429"/>
                  </a:lnTo>
                  <a:lnTo>
                    <a:pt x="746" y="430"/>
                  </a:lnTo>
                  <a:lnTo>
                    <a:pt x="747" y="433"/>
                  </a:lnTo>
                  <a:lnTo>
                    <a:pt x="749" y="436"/>
                  </a:lnTo>
                  <a:lnTo>
                    <a:pt x="749" y="440"/>
                  </a:lnTo>
                  <a:lnTo>
                    <a:pt x="750" y="443"/>
                  </a:lnTo>
                  <a:lnTo>
                    <a:pt x="752" y="446"/>
                  </a:lnTo>
                  <a:lnTo>
                    <a:pt x="759" y="452"/>
                  </a:lnTo>
                  <a:lnTo>
                    <a:pt x="768" y="457"/>
                  </a:lnTo>
                  <a:lnTo>
                    <a:pt x="777" y="462"/>
                  </a:lnTo>
                  <a:lnTo>
                    <a:pt x="781" y="471"/>
                  </a:lnTo>
                  <a:lnTo>
                    <a:pt x="781" y="474"/>
                  </a:lnTo>
                  <a:lnTo>
                    <a:pt x="781" y="476"/>
                  </a:lnTo>
                  <a:lnTo>
                    <a:pt x="780" y="477"/>
                  </a:lnTo>
                  <a:lnTo>
                    <a:pt x="780" y="479"/>
                  </a:lnTo>
                  <a:lnTo>
                    <a:pt x="780" y="482"/>
                  </a:lnTo>
                  <a:lnTo>
                    <a:pt x="781" y="484"/>
                  </a:lnTo>
                  <a:lnTo>
                    <a:pt x="783" y="489"/>
                  </a:lnTo>
                  <a:lnTo>
                    <a:pt x="784" y="495"/>
                  </a:lnTo>
                  <a:lnTo>
                    <a:pt x="786" y="501"/>
                  </a:lnTo>
                  <a:lnTo>
                    <a:pt x="786" y="505"/>
                  </a:lnTo>
                  <a:lnTo>
                    <a:pt x="784" y="510"/>
                  </a:lnTo>
                  <a:lnTo>
                    <a:pt x="783" y="511"/>
                  </a:lnTo>
                  <a:lnTo>
                    <a:pt x="781" y="514"/>
                  </a:lnTo>
                  <a:lnTo>
                    <a:pt x="778" y="515"/>
                  </a:lnTo>
                  <a:lnTo>
                    <a:pt x="775" y="517"/>
                  </a:lnTo>
                  <a:lnTo>
                    <a:pt x="772" y="518"/>
                  </a:lnTo>
                  <a:lnTo>
                    <a:pt x="771" y="520"/>
                  </a:lnTo>
                  <a:lnTo>
                    <a:pt x="770" y="521"/>
                  </a:lnTo>
                  <a:lnTo>
                    <a:pt x="767" y="521"/>
                  </a:lnTo>
                  <a:lnTo>
                    <a:pt x="765" y="520"/>
                  </a:lnTo>
                  <a:lnTo>
                    <a:pt x="761" y="520"/>
                  </a:lnTo>
                  <a:lnTo>
                    <a:pt x="755" y="518"/>
                  </a:lnTo>
                  <a:lnTo>
                    <a:pt x="749" y="517"/>
                  </a:lnTo>
                  <a:lnTo>
                    <a:pt x="743" y="515"/>
                  </a:lnTo>
                  <a:lnTo>
                    <a:pt x="742" y="517"/>
                  </a:lnTo>
                  <a:lnTo>
                    <a:pt x="740" y="517"/>
                  </a:lnTo>
                  <a:lnTo>
                    <a:pt x="740" y="518"/>
                  </a:lnTo>
                  <a:lnTo>
                    <a:pt x="739" y="520"/>
                  </a:lnTo>
                  <a:lnTo>
                    <a:pt x="736" y="518"/>
                  </a:lnTo>
                  <a:lnTo>
                    <a:pt x="733" y="517"/>
                  </a:lnTo>
                  <a:lnTo>
                    <a:pt x="731" y="515"/>
                  </a:lnTo>
                  <a:lnTo>
                    <a:pt x="728" y="514"/>
                  </a:lnTo>
                  <a:lnTo>
                    <a:pt x="725" y="512"/>
                  </a:lnTo>
                  <a:lnTo>
                    <a:pt x="722" y="511"/>
                  </a:lnTo>
                  <a:lnTo>
                    <a:pt x="718" y="511"/>
                  </a:lnTo>
                  <a:lnTo>
                    <a:pt x="715" y="510"/>
                  </a:lnTo>
                  <a:lnTo>
                    <a:pt x="712" y="511"/>
                  </a:lnTo>
                  <a:lnTo>
                    <a:pt x="711" y="511"/>
                  </a:lnTo>
                  <a:lnTo>
                    <a:pt x="709" y="512"/>
                  </a:lnTo>
                  <a:lnTo>
                    <a:pt x="708" y="512"/>
                  </a:lnTo>
                  <a:lnTo>
                    <a:pt x="706" y="511"/>
                  </a:lnTo>
                  <a:lnTo>
                    <a:pt x="703" y="510"/>
                  </a:lnTo>
                  <a:lnTo>
                    <a:pt x="702" y="508"/>
                  </a:lnTo>
                  <a:lnTo>
                    <a:pt x="700" y="507"/>
                  </a:lnTo>
                  <a:lnTo>
                    <a:pt x="697" y="505"/>
                  </a:lnTo>
                  <a:lnTo>
                    <a:pt x="694" y="504"/>
                  </a:lnTo>
                  <a:lnTo>
                    <a:pt x="692" y="502"/>
                  </a:lnTo>
                  <a:lnTo>
                    <a:pt x="690" y="499"/>
                  </a:lnTo>
                  <a:lnTo>
                    <a:pt x="687" y="496"/>
                  </a:lnTo>
                  <a:lnTo>
                    <a:pt x="686" y="495"/>
                  </a:lnTo>
                  <a:lnTo>
                    <a:pt x="684" y="493"/>
                  </a:lnTo>
                  <a:lnTo>
                    <a:pt x="683" y="493"/>
                  </a:lnTo>
                  <a:lnTo>
                    <a:pt x="681" y="493"/>
                  </a:lnTo>
                  <a:lnTo>
                    <a:pt x="681" y="493"/>
                  </a:lnTo>
                  <a:lnTo>
                    <a:pt x="680" y="493"/>
                  </a:lnTo>
                  <a:lnTo>
                    <a:pt x="680" y="495"/>
                  </a:lnTo>
                  <a:lnTo>
                    <a:pt x="677" y="495"/>
                  </a:lnTo>
                  <a:lnTo>
                    <a:pt x="672" y="493"/>
                  </a:lnTo>
                  <a:lnTo>
                    <a:pt x="669" y="492"/>
                  </a:lnTo>
                  <a:lnTo>
                    <a:pt x="665" y="490"/>
                  </a:lnTo>
                  <a:lnTo>
                    <a:pt x="662" y="487"/>
                  </a:lnTo>
                  <a:lnTo>
                    <a:pt x="661" y="492"/>
                  </a:lnTo>
                  <a:lnTo>
                    <a:pt x="662" y="496"/>
                  </a:lnTo>
                  <a:lnTo>
                    <a:pt x="664" y="499"/>
                  </a:lnTo>
                  <a:lnTo>
                    <a:pt x="667" y="502"/>
                  </a:lnTo>
                  <a:lnTo>
                    <a:pt x="669" y="505"/>
                  </a:lnTo>
                  <a:lnTo>
                    <a:pt x="674" y="507"/>
                  </a:lnTo>
                  <a:lnTo>
                    <a:pt x="677" y="510"/>
                  </a:lnTo>
                  <a:lnTo>
                    <a:pt x="680" y="511"/>
                  </a:lnTo>
                  <a:lnTo>
                    <a:pt x="683" y="514"/>
                  </a:lnTo>
                  <a:lnTo>
                    <a:pt x="686" y="517"/>
                  </a:lnTo>
                  <a:lnTo>
                    <a:pt x="689" y="520"/>
                  </a:lnTo>
                  <a:lnTo>
                    <a:pt x="690" y="523"/>
                  </a:lnTo>
                  <a:lnTo>
                    <a:pt x="693" y="526"/>
                  </a:lnTo>
                  <a:lnTo>
                    <a:pt x="696" y="529"/>
                  </a:lnTo>
                  <a:lnTo>
                    <a:pt x="700" y="529"/>
                  </a:lnTo>
                  <a:lnTo>
                    <a:pt x="700" y="533"/>
                  </a:lnTo>
                  <a:lnTo>
                    <a:pt x="700" y="536"/>
                  </a:lnTo>
                  <a:lnTo>
                    <a:pt x="699" y="539"/>
                  </a:lnTo>
                  <a:lnTo>
                    <a:pt x="697" y="540"/>
                  </a:lnTo>
                  <a:lnTo>
                    <a:pt x="696" y="543"/>
                  </a:lnTo>
                  <a:lnTo>
                    <a:pt x="696" y="546"/>
                  </a:lnTo>
                  <a:lnTo>
                    <a:pt x="696" y="551"/>
                  </a:lnTo>
                  <a:lnTo>
                    <a:pt x="697" y="555"/>
                  </a:lnTo>
                  <a:lnTo>
                    <a:pt x="700" y="560"/>
                  </a:lnTo>
                  <a:lnTo>
                    <a:pt x="702" y="564"/>
                  </a:lnTo>
                  <a:lnTo>
                    <a:pt x="702" y="567"/>
                  </a:lnTo>
                  <a:lnTo>
                    <a:pt x="702" y="570"/>
                  </a:lnTo>
                  <a:lnTo>
                    <a:pt x="702" y="573"/>
                  </a:lnTo>
                  <a:lnTo>
                    <a:pt x="703" y="576"/>
                  </a:lnTo>
                  <a:lnTo>
                    <a:pt x="705" y="577"/>
                  </a:lnTo>
                  <a:lnTo>
                    <a:pt x="708" y="579"/>
                  </a:lnTo>
                  <a:lnTo>
                    <a:pt x="709" y="582"/>
                  </a:lnTo>
                  <a:lnTo>
                    <a:pt x="712" y="582"/>
                  </a:lnTo>
                  <a:lnTo>
                    <a:pt x="714" y="585"/>
                  </a:lnTo>
                  <a:lnTo>
                    <a:pt x="717" y="586"/>
                  </a:lnTo>
                  <a:lnTo>
                    <a:pt x="720" y="586"/>
                  </a:lnTo>
                  <a:lnTo>
                    <a:pt x="722" y="586"/>
                  </a:lnTo>
                  <a:lnTo>
                    <a:pt x="725" y="585"/>
                  </a:lnTo>
                  <a:lnTo>
                    <a:pt x="727" y="588"/>
                  </a:lnTo>
                  <a:lnTo>
                    <a:pt x="728" y="589"/>
                  </a:lnTo>
                  <a:lnTo>
                    <a:pt x="730" y="590"/>
                  </a:lnTo>
                  <a:lnTo>
                    <a:pt x="733" y="592"/>
                  </a:lnTo>
                  <a:lnTo>
                    <a:pt x="734" y="592"/>
                  </a:lnTo>
                  <a:lnTo>
                    <a:pt x="737" y="592"/>
                  </a:lnTo>
                  <a:lnTo>
                    <a:pt x="739" y="590"/>
                  </a:lnTo>
                  <a:lnTo>
                    <a:pt x="740" y="590"/>
                  </a:lnTo>
                  <a:lnTo>
                    <a:pt x="742" y="589"/>
                  </a:lnTo>
                  <a:lnTo>
                    <a:pt x="740" y="586"/>
                  </a:lnTo>
                  <a:lnTo>
                    <a:pt x="742" y="586"/>
                  </a:lnTo>
                  <a:lnTo>
                    <a:pt x="743" y="586"/>
                  </a:lnTo>
                  <a:lnTo>
                    <a:pt x="745" y="586"/>
                  </a:lnTo>
                  <a:lnTo>
                    <a:pt x="745" y="582"/>
                  </a:lnTo>
                  <a:lnTo>
                    <a:pt x="745" y="579"/>
                  </a:lnTo>
                  <a:lnTo>
                    <a:pt x="743" y="576"/>
                  </a:lnTo>
                  <a:lnTo>
                    <a:pt x="740" y="577"/>
                  </a:lnTo>
                  <a:lnTo>
                    <a:pt x="739" y="577"/>
                  </a:lnTo>
                  <a:lnTo>
                    <a:pt x="736" y="579"/>
                  </a:lnTo>
                  <a:lnTo>
                    <a:pt x="733" y="577"/>
                  </a:lnTo>
                  <a:lnTo>
                    <a:pt x="731" y="576"/>
                  </a:lnTo>
                  <a:lnTo>
                    <a:pt x="730" y="574"/>
                  </a:lnTo>
                  <a:lnTo>
                    <a:pt x="728" y="571"/>
                  </a:lnTo>
                  <a:lnTo>
                    <a:pt x="727" y="568"/>
                  </a:lnTo>
                  <a:lnTo>
                    <a:pt x="725" y="565"/>
                  </a:lnTo>
                  <a:lnTo>
                    <a:pt x="724" y="564"/>
                  </a:lnTo>
                  <a:lnTo>
                    <a:pt x="724" y="561"/>
                  </a:lnTo>
                  <a:lnTo>
                    <a:pt x="725" y="558"/>
                  </a:lnTo>
                  <a:lnTo>
                    <a:pt x="727" y="557"/>
                  </a:lnTo>
                  <a:lnTo>
                    <a:pt x="730" y="554"/>
                  </a:lnTo>
                  <a:lnTo>
                    <a:pt x="733" y="554"/>
                  </a:lnTo>
                  <a:lnTo>
                    <a:pt x="734" y="554"/>
                  </a:lnTo>
                  <a:lnTo>
                    <a:pt x="736" y="555"/>
                  </a:lnTo>
                  <a:lnTo>
                    <a:pt x="737" y="557"/>
                  </a:lnTo>
                  <a:lnTo>
                    <a:pt x="739" y="560"/>
                  </a:lnTo>
                  <a:lnTo>
                    <a:pt x="740" y="561"/>
                  </a:lnTo>
                  <a:lnTo>
                    <a:pt x="740" y="564"/>
                  </a:lnTo>
                  <a:lnTo>
                    <a:pt x="740" y="565"/>
                  </a:lnTo>
                  <a:lnTo>
                    <a:pt x="743" y="567"/>
                  </a:lnTo>
                  <a:lnTo>
                    <a:pt x="747" y="565"/>
                  </a:lnTo>
                  <a:lnTo>
                    <a:pt x="747" y="567"/>
                  </a:lnTo>
                  <a:lnTo>
                    <a:pt x="749" y="568"/>
                  </a:lnTo>
                  <a:lnTo>
                    <a:pt x="749" y="571"/>
                  </a:lnTo>
                  <a:lnTo>
                    <a:pt x="750" y="568"/>
                  </a:lnTo>
                  <a:lnTo>
                    <a:pt x="753" y="568"/>
                  </a:lnTo>
                  <a:lnTo>
                    <a:pt x="756" y="568"/>
                  </a:lnTo>
                  <a:lnTo>
                    <a:pt x="759" y="570"/>
                  </a:lnTo>
                  <a:lnTo>
                    <a:pt x="762" y="571"/>
                  </a:lnTo>
                  <a:lnTo>
                    <a:pt x="765" y="571"/>
                  </a:lnTo>
                  <a:lnTo>
                    <a:pt x="765" y="571"/>
                  </a:lnTo>
                  <a:lnTo>
                    <a:pt x="767" y="571"/>
                  </a:lnTo>
                  <a:lnTo>
                    <a:pt x="770" y="571"/>
                  </a:lnTo>
                  <a:lnTo>
                    <a:pt x="771" y="571"/>
                  </a:lnTo>
                  <a:lnTo>
                    <a:pt x="774" y="571"/>
                  </a:lnTo>
                  <a:lnTo>
                    <a:pt x="774" y="571"/>
                  </a:lnTo>
                  <a:lnTo>
                    <a:pt x="775" y="568"/>
                  </a:lnTo>
                  <a:lnTo>
                    <a:pt x="777" y="565"/>
                  </a:lnTo>
                  <a:lnTo>
                    <a:pt x="778" y="563"/>
                  </a:lnTo>
                  <a:lnTo>
                    <a:pt x="777" y="560"/>
                  </a:lnTo>
                  <a:lnTo>
                    <a:pt x="775" y="555"/>
                  </a:lnTo>
                  <a:lnTo>
                    <a:pt x="774" y="554"/>
                  </a:lnTo>
                  <a:lnTo>
                    <a:pt x="771" y="551"/>
                  </a:lnTo>
                  <a:lnTo>
                    <a:pt x="770" y="549"/>
                  </a:lnTo>
                  <a:lnTo>
                    <a:pt x="770" y="546"/>
                  </a:lnTo>
                  <a:lnTo>
                    <a:pt x="768" y="543"/>
                  </a:lnTo>
                  <a:lnTo>
                    <a:pt x="770" y="540"/>
                  </a:lnTo>
                  <a:lnTo>
                    <a:pt x="772" y="537"/>
                  </a:lnTo>
                  <a:lnTo>
                    <a:pt x="774" y="535"/>
                  </a:lnTo>
                  <a:lnTo>
                    <a:pt x="777" y="530"/>
                  </a:lnTo>
                  <a:lnTo>
                    <a:pt x="780" y="527"/>
                  </a:lnTo>
                  <a:lnTo>
                    <a:pt x="784" y="526"/>
                  </a:lnTo>
                  <a:lnTo>
                    <a:pt x="787" y="524"/>
                  </a:lnTo>
                  <a:lnTo>
                    <a:pt x="792" y="524"/>
                  </a:lnTo>
                  <a:lnTo>
                    <a:pt x="792" y="518"/>
                  </a:lnTo>
                  <a:lnTo>
                    <a:pt x="792" y="514"/>
                  </a:lnTo>
                  <a:lnTo>
                    <a:pt x="796" y="514"/>
                  </a:lnTo>
                  <a:lnTo>
                    <a:pt x="799" y="512"/>
                  </a:lnTo>
                  <a:lnTo>
                    <a:pt x="803" y="512"/>
                  </a:lnTo>
                  <a:lnTo>
                    <a:pt x="806" y="510"/>
                  </a:lnTo>
                  <a:lnTo>
                    <a:pt x="808" y="512"/>
                  </a:lnTo>
                  <a:lnTo>
                    <a:pt x="809" y="517"/>
                  </a:lnTo>
                  <a:lnTo>
                    <a:pt x="814" y="520"/>
                  </a:lnTo>
                  <a:lnTo>
                    <a:pt x="815" y="521"/>
                  </a:lnTo>
                  <a:lnTo>
                    <a:pt x="817" y="523"/>
                  </a:lnTo>
                  <a:lnTo>
                    <a:pt x="818" y="523"/>
                  </a:lnTo>
                  <a:lnTo>
                    <a:pt x="820" y="526"/>
                  </a:lnTo>
                  <a:lnTo>
                    <a:pt x="821" y="529"/>
                  </a:lnTo>
                  <a:lnTo>
                    <a:pt x="824" y="529"/>
                  </a:lnTo>
                  <a:lnTo>
                    <a:pt x="827" y="529"/>
                  </a:lnTo>
                  <a:lnTo>
                    <a:pt x="828" y="527"/>
                  </a:lnTo>
                  <a:lnTo>
                    <a:pt x="830" y="526"/>
                  </a:lnTo>
                  <a:lnTo>
                    <a:pt x="830" y="523"/>
                  </a:lnTo>
                  <a:lnTo>
                    <a:pt x="830" y="520"/>
                  </a:lnTo>
                  <a:lnTo>
                    <a:pt x="830" y="517"/>
                  </a:lnTo>
                  <a:lnTo>
                    <a:pt x="830" y="514"/>
                  </a:lnTo>
                  <a:lnTo>
                    <a:pt x="830" y="512"/>
                  </a:lnTo>
                  <a:lnTo>
                    <a:pt x="828" y="511"/>
                  </a:lnTo>
                  <a:lnTo>
                    <a:pt x="830" y="505"/>
                  </a:lnTo>
                  <a:lnTo>
                    <a:pt x="830" y="498"/>
                  </a:lnTo>
                  <a:lnTo>
                    <a:pt x="833" y="492"/>
                  </a:lnTo>
                  <a:lnTo>
                    <a:pt x="828" y="490"/>
                  </a:lnTo>
                  <a:lnTo>
                    <a:pt x="825" y="489"/>
                  </a:lnTo>
                  <a:lnTo>
                    <a:pt x="824" y="486"/>
                  </a:lnTo>
                  <a:lnTo>
                    <a:pt x="821" y="477"/>
                  </a:lnTo>
                  <a:lnTo>
                    <a:pt x="824" y="468"/>
                  </a:lnTo>
                  <a:lnTo>
                    <a:pt x="827" y="461"/>
                  </a:lnTo>
                  <a:lnTo>
                    <a:pt x="827" y="457"/>
                  </a:lnTo>
                  <a:lnTo>
                    <a:pt x="827" y="452"/>
                  </a:lnTo>
                  <a:lnTo>
                    <a:pt x="825" y="448"/>
                  </a:lnTo>
                  <a:lnTo>
                    <a:pt x="824" y="443"/>
                  </a:lnTo>
                  <a:lnTo>
                    <a:pt x="821" y="440"/>
                  </a:lnTo>
                  <a:lnTo>
                    <a:pt x="817" y="437"/>
                  </a:lnTo>
                  <a:lnTo>
                    <a:pt x="817" y="437"/>
                  </a:lnTo>
                  <a:lnTo>
                    <a:pt x="817" y="434"/>
                  </a:lnTo>
                  <a:lnTo>
                    <a:pt x="817" y="434"/>
                  </a:lnTo>
                  <a:lnTo>
                    <a:pt x="821" y="432"/>
                  </a:lnTo>
                  <a:lnTo>
                    <a:pt x="824" y="432"/>
                  </a:lnTo>
                  <a:lnTo>
                    <a:pt x="827" y="433"/>
                  </a:lnTo>
                  <a:lnTo>
                    <a:pt x="831" y="434"/>
                  </a:lnTo>
                  <a:lnTo>
                    <a:pt x="831" y="434"/>
                  </a:lnTo>
                  <a:lnTo>
                    <a:pt x="833" y="436"/>
                  </a:lnTo>
                  <a:lnTo>
                    <a:pt x="834" y="437"/>
                  </a:lnTo>
                  <a:lnTo>
                    <a:pt x="837" y="439"/>
                  </a:lnTo>
                  <a:lnTo>
                    <a:pt x="840" y="440"/>
                  </a:lnTo>
                  <a:lnTo>
                    <a:pt x="843" y="440"/>
                  </a:lnTo>
                  <a:lnTo>
                    <a:pt x="846" y="443"/>
                  </a:lnTo>
                  <a:lnTo>
                    <a:pt x="850" y="446"/>
                  </a:lnTo>
                  <a:lnTo>
                    <a:pt x="853" y="451"/>
                  </a:lnTo>
                  <a:lnTo>
                    <a:pt x="855" y="455"/>
                  </a:lnTo>
                  <a:lnTo>
                    <a:pt x="856" y="459"/>
                  </a:lnTo>
                  <a:lnTo>
                    <a:pt x="855" y="462"/>
                  </a:lnTo>
                  <a:lnTo>
                    <a:pt x="853" y="465"/>
                  </a:lnTo>
                  <a:lnTo>
                    <a:pt x="850" y="467"/>
                  </a:lnTo>
                  <a:lnTo>
                    <a:pt x="848" y="468"/>
                  </a:lnTo>
                  <a:lnTo>
                    <a:pt x="846" y="470"/>
                  </a:lnTo>
                  <a:lnTo>
                    <a:pt x="843" y="471"/>
                  </a:lnTo>
                  <a:lnTo>
                    <a:pt x="842" y="473"/>
                  </a:lnTo>
                  <a:lnTo>
                    <a:pt x="840" y="476"/>
                  </a:lnTo>
                  <a:lnTo>
                    <a:pt x="839" y="479"/>
                  </a:lnTo>
                  <a:lnTo>
                    <a:pt x="840" y="482"/>
                  </a:lnTo>
                  <a:lnTo>
                    <a:pt x="842" y="484"/>
                  </a:lnTo>
                  <a:lnTo>
                    <a:pt x="843" y="486"/>
                  </a:lnTo>
                  <a:lnTo>
                    <a:pt x="845" y="489"/>
                  </a:lnTo>
                  <a:lnTo>
                    <a:pt x="848" y="492"/>
                  </a:lnTo>
                  <a:lnTo>
                    <a:pt x="849" y="495"/>
                  </a:lnTo>
                  <a:lnTo>
                    <a:pt x="852" y="496"/>
                  </a:lnTo>
                  <a:lnTo>
                    <a:pt x="855" y="498"/>
                  </a:lnTo>
                  <a:lnTo>
                    <a:pt x="856" y="498"/>
                  </a:lnTo>
                  <a:lnTo>
                    <a:pt x="858" y="495"/>
                  </a:lnTo>
                  <a:lnTo>
                    <a:pt x="858" y="499"/>
                  </a:lnTo>
                  <a:lnTo>
                    <a:pt x="859" y="504"/>
                  </a:lnTo>
                  <a:lnTo>
                    <a:pt x="862" y="502"/>
                  </a:lnTo>
                  <a:lnTo>
                    <a:pt x="864" y="499"/>
                  </a:lnTo>
                  <a:lnTo>
                    <a:pt x="867" y="496"/>
                  </a:lnTo>
                  <a:lnTo>
                    <a:pt x="868" y="493"/>
                  </a:lnTo>
                  <a:lnTo>
                    <a:pt x="871" y="490"/>
                  </a:lnTo>
                  <a:lnTo>
                    <a:pt x="873" y="487"/>
                  </a:lnTo>
                  <a:lnTo>
                    <a:pt x="875" y="482"/>
                  </a:lnTo>
                  <a:lnTo>
                    <a:pt x="877" y="474"/>
                  </a:lnTo>
                  <a:lnTo>
                    <a:pt x="880" y="468"/>
                  </a:lnTo>
                  <a:lnTo>
                    <a:pt x="883" y="470"/>
                  </a:lnTo>
                  <a:lnTo>
                    <a:pt x="886" y="470"/>
                  </a:lnTo>
                  <a:lnTo>
                    <a:pt x="889" y="470"/>
                  </a:lnTo>
                  <a:lnTo>
                    <a:pt x="892" y="468"/>
                  </a:lnTo>
                  <a:lnTo>
                    <a:pt x="892" y="465"/>
                  </a:lnTo>
                  <a:lnTo>
                    <a:pt x="892" y="464"/>
                  </a:lnTo>
                  <a:lnTo>
                    <a:pt x="892" y="462"/>
                  </a:lnTo>
                  <a:lnTo>
                    <a:pt x="893" y="461"/>
                  </a:lnTo>
                  <a:lnTo>
                    <a:pt x="896" y="459"/>
                  </a:lnTo>
                  <a:lnTo>
                    <a:pt x="898" y="459"/>
                  </a:lnTo>
                  <a:lnTo>
                    <a:pt x="901" y="458"/>
                  </a:lnTo>
                  <a:lnTo>
                    <a:pt x="903" y="458"/>
                  </a:lnTo>
                  <a:lnTo>
                    <a:pt x="906" y="455"/>
                  </a:lnTo>
                  <a:lnTo>
                    <a:pt x="908" y="454"/>
                  </a:lnTo>
                  <a:lnTo>
                    <a:pt x="911" y="452"/>
                  </a:lnTo>
                  <a:lnTo>
                    <a:pt x="912" y="452"/>
                  </a:lnTo>
                  <a:lnTo>
                    <a:pt x="912" y="451"/>
                  </a:lnTo>
                  <a:lnTo>
                    <a:pt x="914" y="449"/>
                  </a:lnTo>
                  <a:lnTo>
                    <a:pt x="915" y="446"/>
                  </a:lnTo>
                  <a:lnTo>
                    <a:pt x="918" y="443"/>
                  </a:lnTo>
                  <a:lnTo>
                    <a:pt x="921" y="442"/>
                  </a:lnTo>
                  <a:lnTo>
                    <a:pt x="926" y="440"/>
                  </a:lnTo>
                  <a:lnTo>
                    <a:pt x="930" y="439"/>
                  </a:lnTo>
                  <a:lnTo>
                    <a:pt x="930" y="440"/>
                  </a:lnTo>
                  <a:lnTo>
                    <a:pt x="930" y="443"/>
                  </a:lnTo>
                  <a:lnTo>
                    <a:pt x="933" y="445"/>
                  </a:lnTo>
                  <a:lnTo>
                    <a:pt x="934" y="442"/>
                  </a:lnTo>
                  <a:lnTo>
                    <a:pt x="936" y="439"/>
                  </a:lnTo>
                  <a:lnTo>
                    <a:pt x="937" y="436"/>
                  </a:lnTo>
                  <a:lnTo>
                    <a:pt x="939" y="433"/>
                  </a:lnTo>
                  <a:lnTo>
                    <a:pt x="940" y="432"/>
                  </a:lnTo>
                  <a:lnTo>
                    <a:pt x="942" y="429"/>
                  </a:lnTo>
                  <a:lnTo>
                    <a:pt x="945" y="429"/>
                  </a:lnTo>
                  <a:lnTo>
                    <a:pt x="942" y="426"/>
                  </a:lnTo>
                  <a:lnTo>
                    <a:pt x="945" y="426"/>
                  </a:lnTo>
                  <a:lnTo>
                    <a:pt x="948" y="426"/>
                  </a:lnTo>
                  <a:lnTo>
                    <a:pt x="949" y="427"/>
                  </a:lnTo>
                  <a:lnTo>
                    <a:pt x="949" y="430"/>
                  </a:lnTo>
                  <a:lnTo>
                    <a:pt x="951" y="427"/>
                  </a:lnTo>
                  <a:lnTo>
                    <a:pt x="952" y="426"/>
                  </a:lnTo>
                  <a:lnTo>
                    <a:pt x="952" y="423"/>
                  </a:lnTo>
                  <a:lnTo>
                    <a:pt x="953" y="421"/>
                  </a:lnTo>
                  <a:lnTo>
                    <a:pt x="956" y="420"/>
                  </a:lnTo>
                  <a:lnTo>
                    <a:pt x="958" y="420"/>
                  </a:lnTo>
                  <a:lnTo>
                    <a:pt x="961" y="420"/>
                  </a:lnTo>
                  <a:lnTo>
                    <a:pt x="962" y="421"/>
                  </a:lnTo>
                  <a:lnTo>
                    <a:pt x="965" y="421"/>
                  </a:lnTo>
                  <a:lnTo>
                    <a:pt x="962" y="426"/>
                  </a:lnTo>
                  <a:lnTo>
                    <a:pt x="961" y="429"/>
                  </a:lnTo>
                  <a:lnTo>
                    <a:pt x="959" y="432"/>
                  </a:lnTo>
                  <a:lnTo>
                    <a:pt x="958" y="436"/>
                  </a:lnTo>
                  <a:lnTo>
                    <a:pt x="958" y="440"/>
                  </a:lnTo>
                  <a:lnTo>
                    <a:pt x="959" y="443"/>
                  </a:lnTo>
                  <a:lnTo>
                    <a:pt x="962" y="448"/>
                  </a:lnTo>
                  <a:lnTo>
                    <a:pt x="965" y="449"/>
                  </a:lnTo>
                  <a:lnTo>
                    <a:pt x="968" y="448"/>
                  </a:lnTo>
                  <a:lnTo>
                    <a:pt x="970" y="445"/>
                  </a:lnTo>
                  <a:lnTo>
                    <a:pt x="973" y="443"/>
                  </a:lnTo>
                  <a:lnTo>
                    <a:pt x="973" y="440"/>
                  </a:lnTo>
                  <a:lnTo>
                    <a:pt x="973" y="439"/>
                  </a:lnTo>
                  <a:lnTo>
                    <a:pt x="973" y="437"/>
                  </a:lnTo>
                  <a:lnTo>
                    <a:pt x="974" y="434"/>
                  </a:lnTo>
                  <a:lnTo>
                    <a:pt x="978" y="436"/>
                  </a:lnTo>
                  <a:lnTo>
                    <a:pt x="983" y="437"/>
                  </a:lnTo>
                  <a:lnTo>
                    <a:pt x="986" y="440"/>
                  </a:lnTo>
                  <a:lnTo>
                    <a:pt x="987" y="437"/>
                  </a:lnTo>
                  <a:lnTo>
                    <a:pt x="990" y="433"/>
                  </a:lnTo>
                  <a:lnTo>
                    <a:pt x="993" y="430"/>
                  </a:lnTo>
                  <a:lnTo>
                    <a:pt x="996" y="429"/>
                  </a:lnTo>
                  <a:lnTo>
                    <a:pt x="998" y="427"/>
                  </a:lnTo>
                  <a:lnTo>
                    <a:pt x="999" y="427"/>
                  </a:lnTo>
                  <a:lnTo>
                    <a:pt x="999" y="429"/>
                  </a:lnTo>
                  <a:lnTo>
                    <a:pt x="1002" y="429"/>
                  </a:lnTo>
                  <a:lnTo>
                    <a:pt x="1005" y="430"/>
                  </a:lnTo>
                  <a:lnTo>
                    <a:pt x="1008" y="430"/>
                  </a:lnTo>
                  <a:lnTo>
                    <a:pt x="1009" y="430"/>
                  </a:lnTo>
                  <a:lnTo>
                    <a:pt x="1011" y="430"/>
                  </a:lnTo>
                  <a:lnTo>
                    <a:pt x="1014" y="429"/>
                  </a:lnTo>
                  <a:lnTo>
                    <a:pt x="1017" y="427"/>
                  </a:lnTo>
                  <a:lnTo>
                    <a:pt x="1021" y="426"/>
                  </a:lnTo>
                  <a:lnTo>
                    <a:pt x="1026" y="424"/>
                  </a:lnTo>
                  <a:lnTo>
                    <a:pt x="1029" y="423"/>
                  </a:lnTo>
                  <a:lnTo>
                    <a:pt x="1029" y="424"/>
                  </a:lnTo>
                  <a:lnTo>
                    <a:pt x="1029" y="429"/>
                  </a:lnTo>
                  <a:lnTo>
                    <a:pt x="1029" y="432"/>
                  </a:lnTo>
                  <a:lnTo>
                    <a:pt x="1029" y="436"/>
                  </a:lnTo>
                  <a:lnTo>
                    <a:pt x="1029" y="439"/>
                  </a:lnTo>
                  <a:lnTo>
                    <a:pt x="1030" y="440"/>
                  </a:lnTo>
                  <a:lnTo>
                    <a:pt x="1031" y="442"/>
                  </a:lnTo>
                  <a:lnTo>
                    <a:pt x="1034" y="442"/>
                  </a:lnTo>
                  <a:lnTo>
                    <a:pt x="1036" y="440"/>
                  </a:lnTo>
                  <a:lnTo>
                    <a:pt x="1037" y="439"/>
                  </a:lnTo>
                  <a:lnTo>
                    <a:pt x="1037" y="436"/>
                  </a:lnTo>
                  <a:lnTo>
                    <a:pt x="1037" y="433"/>
                  </a:lnTo>
                  <a:lnTo>
                    <a:pt x="1037" y="430"/>
                  </a:lnTo>
                  <a:lnTo>
                    <a:pt x="1037" y="429"/>
                  </a:lnTo>
                  <a:lnTo>
                    <a:pt x="1040" y="427"/>
                  </a:lnTo>
                  <a:lnTo>
                    <a:pt x="1043" y="427"/>
                  </a:lnTo>
                  <a:lnTo>
                    <a:pt x="1046" y="426"/>
                  </a:lnTo>
                  <a:lnTo>
                    <a:pt x="1049" y="424"/>
                  </a:lnTo>
                  <a:lnTo>
                    <a:pt x="1051" y="423"/>
                  </a:lnTo>
                  <a:lnTo>
                    <a:pt x="1052" y="418"/>
                  </a:lnTo>
                  <a:lnTo>
                    <a:pt x="1052" y="415"/>
                  </a:lnTo>
                  <a:lnTo>
                    <a:pt x="1052" y="411"/>
                  </a:lnTo>
                  <a:lnTo>
                    <a:pt x="1051" y="408"/>
                  </a:lnTo>
                  <a:lnTo>
                    <a:pt x="1049" y="405"/>
                  </a:lnTo>
                  <a:lnTo>
                    <a:pt x="1048" y="402"/>
                  </a:lnTo>
                  <a:lnTo>
                    <a:pt x="1046" y="399"/>
                  </a:lnTo>
                  <a:lnTo>
                    <a:pt x="1046" y="396"/>
                  </a:lnTo>
                  <a:lnTo>
                    <a:pt x="1048" y="393"/>
                  </a:lnTo>
                  <a:lnTo>
                    <a:pt x="1051" y="390"/>
                  </a:lnTo>
                  <a:lnTo>
                    <a:pt x="1054" y="389"/>
                  </a:lnTo>
                  <a:lnTo>
                    <a:pt x="1058" y="390"/>
                  </a:lnTo>
                  <a:lnTo>
                    <a:pt x="1061" y="392"/>
                  </a:lnTo>
                  <a:lnTo>
                    <a:pt x="1064" y="393"/>
                  </a:lnTo>
                  <a:lnTo>
                    <a:pt x="1067" y="396"/>
                  </a:lnTo>
                  <a:lnTo>
                    <a:pt x="1071" y="398"/>
                  </a:lnTo>
                  <a:lnTo>
                    <a:pt x="1073" y="398"/>
                  </a:lnTo>
                  <a:lnTo>
                    <a:pt x="1077" y="398"/>
                  </a:lnTo>
                  <a:lnTo>
                    <a:pt x="1080" y="398"/>
                  </a:lnTo>
                  <a:lnTo>
                    <a:pt x="1083" y="398"/>
                  </a:lnTo>
                  <a:lnTo>
                    <a:pt x="1086" y="398"/>
                  </a:lnTo>
                  <a:lnTo>
                    <a:pt x="1090" y="398"/>
                  </a:lnTo>
                  <a:lnTo>
                    <a:pt x="1093" y="399"/>
                  </a:lnTo>
                  <a:lnTo>
                    <a:pt x="1098" y="401"/>
                  </a:lnTo>
                  <a:lnTo>
                    <a:pt x="1107" y="405"/>
                  </a:lnTo>
                  <a:lnTo>
                    <a:pt x="1114" y="409"/>
                  </a:lnTo>
                  <a:lnTo>
                    <a:pt x="1120" y="417"/>
                  </a:lnTo>
                  <a:lnTo>
                    <a:pt x="1123" y="427"/>
                  </a:lnTo>
                  <a:lnTo>
                    <a:pt x="1127" y="427"/>
                  </a:lnTo>
                  <a:lnTo>
                    <a:pt x="1132" y="427"/>
                  </a:lnTo>
                  <a:lnTo>
                    <a:pt x="1134" y="429"/>
                  </a:lnTo>
                  <a:lnTo>
                    <a:pt x="1137" y="430"/>
                  </a:lnTo>
                  <a:lnTo>
                    <a:pt x="1139" y="433"/>
                  </a:lnTo>
                  <a:lnTo>
                    <a:pt x="1140" y="436"/>
                  </a:lnTo>
                  <a:lnTo>
                    <a:pt x="1142" y="439"/>
                  </a:lnTo>
                  <a:lnTo>
                    <a:pt x="1145" y="443"/>
                  </a:lnTo>
                  <a:lnTo>
                    <a:pt x="1146" y="445"/>
                  </a:lnTo>
                  <a:lnTo>
                    <a:pt x="1149" y="448"/>
                  </a:lnTo>
                  <a:lnTo>
                    <a:pt x="1152" y="448"/>
                  </a:lnTo>
                  <a:lnTo>
                    <a:pt x="1155" y="448"/>
                  </a:lnTo>
                  <a:lnTo>
                    <a:pt x="1159" y="445"/>
                  </a:lnTo>
                  <a:lnTo>
                    <a:pt x="1162" y="437"/>
                  </a:lnTo>
                  <a:lnTo>
                    <a:pt x="1162" y="427"/>
                  </a:lnTo>
                  <a:lnTo>
                    <a:pt x="1158" y="418"/>
                  </a:lnTo>
                  <a:lnTo>
                    <a:pt x="1154" y="411"/>
                  </a:lnTo>
                  <a:lnTo>
                    <a:pt x="1148" y="411"/>
                  </a:lnTo>
                  <a:lnTo>
                    <a:pt x="1146" y="406"/>
                  </a:lnTo>
                  <a:lnTo>
                    <a:pt x="1145" y="402"/>
                  </a:lnTo>
                  <a:lnTo>
                    <a:pt x="1142" y="399"/>
                  </a:lnTo>
                  <a:lnTo>
                    <a:pt x="1139" y="399"/>
                  </a:lnTo>
                  <a:lnTo>
                    <a:pt x="1136" y="398"/>
                  </a:lnTo>
                  <a:lnTo>
                    <a:pt x="1133" y="396"/>
                  </a:lnTo>
                  <a:lnTo>
                    <a:pt x="1130" y="396"/>
                  </a:lnTo>
                  <a:lnTo>
                    <a:pt x="1129" y="392"/>
                  </a:lnTo>
                  <a:lnTo>
                    <a:pt x="1130" y="389"/>
                  </a:lnTo>
                  <a:lnTo>
                    <a:pt x="1132" y="384"/>
                  </a:lnTo>
                  <a:lnTo>
                    <a:pt x="1133" y="380"/>
                  </a:lnTo>
                  <a:lnTo>
                    <a:pt x="1134" y="377"/>
                  </a:lnTo>
                  <a:lnTo>
                    <a:pt x="1136" y="373"/>
                  </a:lnTo>
                  <a:lnTo>
                    <a:pt x="1136" y="370"/>
                  </a:lnTo>
                  <a:lnTo>
                    <a:pt x="1140" y="364"/>
                  </a:lnTo>
                  <a:lnTo>
                    <a:pt x="1140" y="361"/>
                  </a:lnTo>
                  <a:lnTo>
                    <a:pt x="1139" y="358"/>
                  </a:lnTo>
                  <a:lnTo>
                    <a:pt x="1139" y="355"/>
                  </a:lnTo>
                  <a:lnTo>
                    <a:pt x="1139" y="352"/>
                  </a:lnTo>
                  <a:lnTo>
                    <a:pt x="1137" y="353"/>
                  </a:lnTo>
                  <a:lnTo>
                    <a:pt x="1136" y="353"/>
                  </a:lnTo>
                  <a:lnTo>
                    <a:pt x="1134" y="355"/>
                  </a:lnTo>
                  <a:lnTo>
                    <a:pt x="1134" y="353"/>
                  </a:lnTo>
                  <a:lnTo>
                    <a:pt x="1136" y="351"/>
                  </a:lnTo>
                  <a:lnTo>
                    <a:pt x="1133" y="349"/>
                  </a:lnTo>
                  <a:lnTo>
                    <a:pt x="1132" y="348"/>
                  </a:lnTo>
                  <a:lnTo>
                    <a:pt x="1130" y="345"/>
                  </a:lnTo>
                  <a:lnTo>
                    <a:pt x="1129" y="342"/>
                  </a:lnTo>
                  <a:lnTo>
                    <a:pt x="1127" y="339"/>
                  </a:lnTo>
                  <a:lnTo>
                    <a:pt x="1129" y="337"/>
                  </a:lnTo>
                  <a:lnTo>
                    <a:pt x="1130" y="334"/>
                  </a:lnTo>
                  <a:lnTo>
                    <a:pt x="1132" y="331"/>
                  </a:lnTo>
                  <a:lnTo>
                    <a:pt x="1133" y="328"/>
                  </a:lnTo>
                  <a:lnTo>
                    <a:pt x="1134" y="327"/>
                  </a:lnTo>
                  <a:lnTo>
                    <a:pt x="1140" y="318"/>
                  </a:lnTo>
                  <a:lnTo>
                    <a:pt x="1143" y="311"/>
                  </a:lnTo>
                  <a:lnTo>
                    <a:pt x="1145" y="302"/>
                  </a:lnTo>
                  <a:lnTo>
                    <a:pt x="1145" y="298"/>
                  </a:lnTo>
                  <a:lnTo>
                    <a:pt x="1146" y="293"/>
                  </a:lnTo>
                  <a:lnTo>
                    <a:pt x="1148" y="289"/>
                  </a:lnTo>
                  <a:lnTo>
                    <a:pt x="1151" y="286"/>
                  </a:lnTo>
                  <a:lnTo>
                    <a:pt x="1154" y="284"/>
                  </a:lnTo>
                  <a:lnTo>
                    <a:pt x="1155" y="283"/>
                  </a:lnTo>
                  <a:lnTo>
                    <a:pt x="1157" y="283"/>
                  </a:lnTo>
                  <a:lnTo>
                    <a:pt x="1158" y="280"/>
                  </a:lnTo>
                  <a:lnTo>
                    <a:pt x="1158" y="278"/>
                  </a:lnTo>
                  <a:lnTo>
                    <a:pt x="1158" y="277"/>
                  </a:lnTo>
                  <a:lnTo>
                    <a:pt x="1159" y="275"/>
                  </a:lnTo>
                  <a:lnTo>
                    <a:pt x="1161" y="270"/>
                  </a:lnTo>
                  <a:lnTo>
                    <a:pt x="1162" y="265"/>
                  </a:lnTo>
                  <a:lnTo>
                    <a:pt x="1165" y="261"/>
                  </a:lnTo>
                  <a:lnTo>
                    <a:pt x="1168" y="258"/>
                  </a:lnTo>
                  <a:lnTo>
                    <a:pt x="1171" y="255"/>
                  </a:lnTo>
                  <a:lnTo>
                    <a:pt x="1174" y="252"/>
                  </a:lnTo>
                  <a:lnTo>
                    <a:pt x="1177" y="255"/>
                  </a:lnTo>
                  <a:lnTo>
                    <a:pt x="1180" y="258"/>
                  </a:lnTo>
                  <a:lnTo>
                    <a:pt x="1183" y="261"/>
                  </a:lnTo>
                  <a:lnTo>
                    <a:pt x="1186" y="259"/>
                  </a:lnTo>
                  <a:lnTo>
                    <a:pt x="1190" y="259"/>
                  </a:lnTo>
                  <a:lnTo>
                    <a:pt x="1195" y="259"/>
                  </a:lnTo>
                  <a:lnTo>
                    <a:pt x="1199" y="261"/>
                  </a:lnTo>
                  <a:lnTo>
                    <a:pt x="1202" y="262"/>
                  </a:lnTo>
                  <a:lnTo>
                    <a:pt x="1205" y="265"/>
                  </a:lnTo>
                  <a:lnTo>
                    <a:pt x="1204" y="267"/>
                  </a:lnTo>
                  <a:lnTo>
                    <a:pt x="1204" y="268"/>
                  </a:lnTo>
                  <a:lnTo>
                    <a:pt x="1205" y="270"/>
                  </a:lnTo>
                  <a:lnTo>
                    <a:pt x="1205" y="270"/>
                  </a:lnTo>
                  <a:lnTo>
                    <a:pt x="1207" y="270"/>
                  </a:lnTo>
                  <a:lnTo>
                    <a:pt x="1208" y="271"/>
                  </a:lnTo>
                  <a:lnTo>
                    <a:pt x="1210" y="271"/>
                  </a:lnTo>
                  <a:lnTo>
                    <a:pt x="1211" y="275"/>
                  </a:lnTo>
                  <a:lnTo>
                    <a:pt x="1211" y="278"/>
                  </a:lnTo>
                  <a:lnTo>
                    <a:pt x="1211" y="283"/>
                  </a:lnTo>
                  <a:lnTo>
                    <a:pt x="1211" y="289"/>
                  </a:lnTo>
                  <a:lnTo>
                    <a:pt x="1211" y="295"/>
                  </a:lnTo>
                  <a:lnTo>
                    <a:pt x="1211" y="298"/>
                  </a:lnTo>
                  <a:lnTo>
                    <a:pt x="1211" y="299"/>
                  </a:lnTo>
                  <a:lnTo>
                    <a:pt x="1210" y="299"/>
                  </a:lnTo>
                  <a:lnTo>
                    <a:pt x="1210" y="300"/>
                  </a:lnTo>
                  <a:lnTo>
                    <a:pt x="1208" y="303"/>
                  </a:lnTo>
                  <a:lnTo>
                    <a:pt x="1205" y="309"/>
                  </a:lnTo>
                  <a:lnTo>
                    <a:pt x="1204" y="314"/>
                  </a:lnTo>
                  <a:lnTo>
                    <a:pt x="1202" y="320"/>
                  </a:lnTo>
                  <a:lnTo>
                    <a:pt x="1202" y="324"/>
                  </a:lnTo>
                  <a:lnTo>
                    <a:pt x="1204" y="327"/>
                  </a:lnTo>
                  <a:lnTo>
                    <a:pt x="1207" y="331"/>
                  </a:lnTo>
                  <a:lnTo>
                    <a:pt x="1208" y="334"/>
                  </a:lnTo>
                  <a:lnTo>
                    <a:pt x="1210" y="337"/>
                  </a:lnTo>
                  <a:lnTo>
                    <a:pt x="1211" y="340"/>
                  </a:lnTo>
                  <a:lnTo>
                    <a:pt x="1211" y="343"/>
                  </a:lnTo>
                  <a:lnTo>
                    <a:pt x="1212" y="345"/>
                  </a:lnTo>
                  <a:lnTo>
                    <a:pt x="1214" y="348"/>
                  </a:lnTo>
                  <a:lnTo>
                    <a:pt x="1215" y="349"/>
                  </a:lnTo>
                  <a:lnTo>
                    <a:pt x="1215" y="352"/>
                  </a:lnTo>
                  <a:lnTo>
                    <a:pt x="1214" y="353"/>
                  </a:lnTo>
                  <a:lnTo>
                    <a:pt x="1212" y="355"/>
                  </a:lnTo>
                  <a:lnTo>
                    <a:pt x="1211" y="356"/>
                  </a:lnTo>
                  <a:lnTo>
                    <a:pt x="1210" y="358"/>
                  </a:lnTo>
                  <a:lnTo>
                    <a:pt x="1208" y="359"/>
                  </a:lnTo>
                  <a:lnTo>
                    <a:pt x="1207" y="362"/>
                  </a:lnTo>
                  <a:lnTo>
                    <a:pt x="1207" y="368"/>
                  </a:lnTo>
                  <a:lnTo>
                    <a:pt x="1207" y="373"/>
                  </a:lnTo>
                  <a:lnTo>
                    <a:pt x="1207" y="377"/>
                  </a:lnTo>
                  <a:lnTo>
                    <a:pt x="1208" y="380"/>
                  </a:lnTo>
                  <a:lnTo>
                    <a:pt x="1208" y="381"/>
                  </a:lnTo>
                  <a:lnTo>
                    <a:pt x="1208" y="383"/>
                  </a:lnTo>
                  <a:lnTo>
                    <a:pt x="1208" y="384"/>
                  </a:lnTo>
                  <a:lnTo>
                    <a:pt x="1208" y="387"/>
                  </a:lnTo>
                  <a:lnTo>
                    <a:pt x="1207" y="390"/>
                  </a:lnTo>
                  <a:lnTo>
                    <a:pt x="1207" y="393"/>
                  </a:lnTo>
                  <a:lnTo>
                    <a:pt x="1207" y="396"/>
                  </a:lnTo>
                  <a:lnTo>
                    <a:pt x="1208" y="401"/>
                  </a:lnTo>
                  <a:lnTo>
                    <a:pt x="1210" y="405"/>
                  </a:lnTo>
                  <a:lnTo>
                    <a:pt x="1210" y="408"/>
                  </a:lnTo>
                  <a:lnTo>
                    <a:pt x="1210" y="412"/>
                  </a:lnTo>
                  <a:lnTo>
                    <a:pt x="1207" y="417"/>
                  </a:lnTo>
                  <a:lnTo>
                    <a:pt x="1210" y="421"/>
                  </a:lnTo>
                  <a:lnTo>
                    <a:pt x="1212" y="426"/>
                  </a:lnTo>
                  <a:lnTo>
                    <a:pt x="1217" y="430"/>
                  </a:lnTo>
                  <a:lnTo>
                    <a:pt x="1220" y="434"/>
                  </a:lnTo>
                  <a:lnTo>
                    <a:pt x="1221" y="439"/>
                  </a:lnTo>
                  <a:lnTo>
                    <a:pt x="1221" y="443"/>
                  </a:lnTo>
                  <a:lnTo>
                    <a:pt x="1221" y="448"/>
                  </a:lnTo>
                  <a:lnTo>
                    <a:pt x="1218" y="454"/>
                  </a:lnTo>
                  <a:lnTo>
                    <a:pt x="1215" y="459"/>
                  </a:lnTo>
                  <a:lnTo>
                    <a:pt x="1212" y="465"/>
                  </a:lnTo>
                  <a:lnTo>
                    <a:pt x="1210" y="471"/>
                  </a:lnTo>
                  <a:lnTo>
                    <a:pt x="1208" y="474"/>
                  </a:lnTo>
                  <a:lnTo>
                    <a:pt x="1208" y="477"/>
                  </a:lnTo>
                  <a:lnTo>
                    <a:pt x="1207" y="479"/>
                  </a:lnTo>
                  <a:lnTo>
                    <a:pt x="1205" y="480"/>
                  </a:lnTo>
                  <a:lnTo>
                    <a:pt x="1202" y="482"/>
                  </a:lnTo>
                  <a:lnTo>
                    <a:pt x="1199" y="484"/>
                  </a:lnTo>
                  <a:lnTo>
                    <a:pt x="1201" y="486"/>
                  </a:lnTo>
                  <a:lnTo>
                    <a:pt x="1201" y="487"/>
                  </a:lnTo>
                  <a:lnTo>
                    <a:pt x="1199" y="487"/>
                  </a:lnTo>
                  <a:lnTo>
                    <a:pt x="1198" y="489"/>
                  </a:lnTo>
                  <a:lnTo>
                    <a:pt x="1196" y="490"/>
                  </a:lnTo>
                  <a:lnTo>
                    <a:pt x="1195" y="490"/>
                  </a:lnTo>
                  <a:lnTo>
                    <a:pt x="1195" y="493"/>
                  </a:lnTo>
                  <a:lnTo>
                    <a:pt x="1195" y="496"/>
                  </a:lnTo>
                  <a:lnTo>
                    <a:pt x="1195" y="498"/>
                  </a:lnTo>
                  <a:lnTo>
                    <a:pt x="1193" y="501"/>
                  </a:lnTo>
                  <a:lnTo>
                    <a:pt x="1192" y="502"/>
                  </a:lnTo>
                  <a:lnTo>
                    <a:pt x="1189" y="505"/>
                  </a:lnTo>
                  <a:lnTo>
                    <a:pt x="1186" y="505"/>
                  </a:lnTo>
                  <a:lnTo>
                    <a:pt x="1183" y="505"/>
                  </a:lnTo>
                  <a:lnTo>
                    <a:pt x="1182" y="504"/>
                  </a:lnTo>
                  <a:lnTo>
                    <a:pt x="1180" y="502"/>
                  </a:lnTo>
                  <a:lnTo>
                    <a:pt x="1179" y="498"/>
                  </a:lnTo>
                  <a:lnTo>
                    <a:pt x="1176" y="499"/>
                  </a:lnTo>
                  <a:lnTo>
                    <a:pt x="1174" y="499"/>
                  </a:lnTo>
                  <a:lnTo>
                    <a:pt x="1173" y="501"/>
                  </a:lnTo>
                  <a:lnTo>
                    <a:pt x="1173" y="504"/>
                  </a:lnTo>
                  <a:lnTo>
                    <a:pt x="1173" y="505"/>
                  </a:lnTo>
                  <a:lnTo>
                    <a:pt x="1174" y="507"/>
                  </a:lnTo>
                  <a:lnTo>
                    <a:pt x="1176" y="510"/>
                  </a:lnTo>
                  <a:lnTo>
                    <a:pt x="1177" y="511"/>
                  </a:lnTo>
                  <a:lnTo>
                    <a:pt x="1180" y="514"/>
                  </a:lnTo>
                  <a:lnTo>
                    <a:pt x="1182" y="515"/>
                  </a:lnTo>
                  <a:lnTo>
                    <a:pt x="1185" y="517"/>
                  </a:lnTo>
                  <a:lnTo>
                    <a:pt x="1186" y="517"/>
                  </a:lnTo>
                  <a:lnTo>
                    <a:pt x="1190" y="517"/>
                  </a:lnTo>
                  <a:lnTo>
                    <a:pt x="1192" y="515"/>
                  </a:lnTo>
                  <a:lnTo>
                    <a:pt x="1195" y="514"/>
                  </a:lnTo>
                  <a:lnTo>
                    <a:pt x="1198" y="512"/>
                  </a:lnTo>
                  <a:lnTo>
                    <a:pt x="1201" y="512"/>
                  </a:lnTo>
                  <a:lnTo>
                    <a:pt x="1204" y="514"/>
                  </a:lnTo>
                  <a:lnTo>
                    <a:pt x="1208" y="512"/>
                  </a:lnTo>
                  <a:lnTo>
                    <a:pt x="1210" y="511"/>
                  </a:lnTo>
                  <a:lnTo>
                    <a:pt x="1211" y="508"/>
                  </a:lnTo>
                  <a:lnTo>
                    <a:pt x="1212" y="505"/>
                  </a:lnTo>
                  <a:lnTo>
                    <a:pt x="1214" y="501"/>
                  </a:lnTo>
                  <a:lnTo>
                    <a:pt x="1215" y="498"/>
                  </a:lnTo>
                  <a:lnTo>
                    <a:pt x="1217" y="495"/>
                  </a:lnTo>
                  <a:lnTo>
                    <a:pt x="1218" y="490"/>
                  </a:lnTo>
                  <a:lnTo>
                    <a:pt x="1218" y="487"/>
                  </a:lnTo>
                  <a:lnTo>
                    <a:pt x="1221" y="484"/>
                  </a:lnTo>
                  <a:lnTo>
                    <a:pt x="1223" y="482"/>
                  </a:lnTo>
                  <a:lnTo>
                    <a:pt x="1227" y="480"/>
                  </a:lnTo>
                  <a:lnTo>
                    <a:pt x="1230" y="479"/>
                  </a:lnTo>
                  <a:lnTo>
                    <a:pt x="1233" y="477"/>
                  </a:lnTo>
                  <a:lnTo>
                    <a:pt x="1235" y="470"/>
                  </a:lnTo>
                  <a:lnTo>
                    <a:pt x="1236" y="458"/>
                  </a:lnTo>
                  <a:lnTo>
                    <a:pt x="1236" y="451"/>
                  </a:lnTo>
                  <a:lnTo>
                    <a:pt x="1235" y="442"/>
                  </a:lnTo>
                  <a:lnTo>
                    <a:pt x="1233" y="436"/>
                  </a:lnTo>
                  <a:lnTo>
                    <a:pt x="1236" y="429"/>
                  </a:lnTo>
                  <a:lnTo>
                    <a:pt x="1243" y="424"/>
                  </a:lnTo>
                  <a:lnTo>
                    <a:pt x="1251" y="423"/>
                  </a:lnTo>
                  <a:lnTo>
                    <a:pt x="1258" y="423"/>
                  </a:lnTo>
                  <a:lnTo>
                    <a:pt x="1264" y="426"/>
                  </a:lnTo>
                  <a:lnTo>
                    <a:pt x="1268" y="430"/>
                  </a:lnTo>
                  <a:lnTo>
                    <a:pt x="1268" y="432"/>
                  </a:lnTo>
                  <a:lnTo>
                    <a:pt x="1268" y="433"/>
                  </a:lnTo>
                  <a:lnTo>
                    <a:pt x="1268" y="434"/>
                  </a:lnTo>
                  <a:lnTo>
                    <a:pt x="1268" y="436"/>
                  </a:lnTo>
                  <a:lnTo>
                    <a:pt x="1270" y="440"/>
                  </a:lnTo>
                  <a:lnTo>
                    <a:pt x="1273" y="443"/>
                  </a:lnTo>
                  <a:lnTo>
                    <a:pt x="1274" y="446"/>
                  </a:lnTo>
                  <a:lnTo>
                    <a:pt x="1274" y="449"/>
                  </a:lnTo>
                  <a:lnTo>
                    <a:pt x="1273" y="452"/>
                  </a:lnTo>
                  <a:lnTo>
                    <a:pt x="1273" y="455"/>
                  </a:lnTo>
                  <a:lnTo>
                    <a:pt x="1271" y="458"/>
                  </a:lnTo>
                  <a:lnTo>
                    <a:pt x="1271" y="461"/>
                  </a:lnTo>
                  <a:lnTo>
                    <a:pt x="1271" y="464"/>
                  </a:lnTo>
                  <a:lnTo>
                    <a:pt x="1271" y="464"/>
                  </a:lnTo>
                  <a:lnTo>
                    <a:pt x="1273" y="461"/>
                  </a:lnTo>
                  <a:lnTo>
                    <a:pt x="1273" y="457"/>
                  </a:lnTo>
                  <a:lnTo>
                    <a:pt x="1274" y="454"/>
                  </a:lnTo>
                  <a:lnTo>
                    <a:pt x="1277" y="449"/>
                  </a:lnTo>
                  <a:lnTo>
                    <a:pt x="1280" y="446"/>
                  </a:lnTo>
                  <a:lnTo>
                    <a:pt x="1282" y="442"/>
                  </a:lnTo>
                  <a:lnTo>
                    <a:pt x="1283" y="439"/>
                  </a:lnTo>
                  <a:lnTo>
                    <a:pt x="1283" y="434"/>
                  </a:lnTo>
                  <a:lnTo>
                    <a:pt x="1282" y="430"/>
                  </a:lnTo>
                  <a:lnTo>
                    <a:pt x="1280" y="427"/>
                  </a:lnTo>
                  <a:lnTo>
                    <a:pt x="1277" y="424"/>
                  </a:lnTo>
                  <a:lnTo>
                    <a:pt x="1274" y="423"/>
                  </a:lnTo>
                  <a:lnTo>
                    <a:pt x="1271" y="420"/>
                  </a:lnTo>
                  <a:lnTo>
                    <a:pt x="1268" y="417"/>
                  </a:lnTo>
                  <a:lnTo>
                    <a:pt x="1265" y="415"/>
                  </a:lnTo>
                  <a:lnTo>
                    <a:pt x="1262" y="415"/>
                  </a:lnTo>
                  <a:lnTo>
                    <a:pt x="1260" y="414"/>
                  </a:lnTo>
                  <a:lnTo>
                    <a:pt x="1255" y="412"/>
                  </a:lnTo>
                  <a:lnTo>
                    <a:pt x="1252" y="412"/>
                  </a:lnTo>
                  <a:lnTo>
                    <a:pt x="1249" y="411"/>
                  </a:lnTo>
                  <a:lnTo>
                    <a:pt x="1245" y="411"/>
                  </a:lnTo>
                  <a:lnTo>
                    <a:pt x="1242" y="411"/>
                  </a:lnTo>
                  <a:lnTo>
                    <a:pt x="1239" y="412"/>
                  </a:lnTo>
                  <a:lnTo>
                    <a:pt x="1236" y="414"/>
                  </a:lnTo>
                  <a:lnTo>
                    <a:pt x="1233" y="414"/>
                  </a:lnTo>
                  <a:lnTo>
                    <a:pt x="1230" y="414"/>
                  </a:lnTo>
                  <a:lnTo>
                    <a:pt x="1226" y="412"/>
                  </a:lnTo>
                  <a:lnTo>
                    <a:pt x="1223" y="411"/>
                  </a:lnTo>
                  <a:lnTo>
                    <a:pt x="1221" y="409"/>
                  </a:lnTo>
                  <a:lnTo>
                    <a:pt x="1221" y="408"/>
                  </a:lnTo>
                  <a:lnTo>
                    <a:pt x="1223" y="406"/>
                  </a:lnTo>
                  <a:lnTo>
                    <a:pt x="1224" y="405"/>
                  </a:lnTo>
                  <a:lnTo>
                    <a:pt x="1226" y="404"/>
                  </a:lnTo>
                  <a:lnTo>
                    <a:pt x="1226" y="401"/>
                  </a:lnTo>
                  <a:lnTo>
                    <a:pt x="1224" y="398"/>
                  </a:lnTo>
                  <a:lnTo>
                    <a:pt x="1224" y="395"/>
                  </a:lnTo>
                  <a:lnTo>
                    <a:pt x="1226" y="390"/>
                  </a:lnTo>
                  <a:lnTo>
                    <a:pt x="1226" y="387"/>
                  </a:lnTo>
                  <a:lnTo>
                    <a:pt x="1226" y="383"/>
                  </a:lnTo>
                  <a:lnTo>
                    <a:pt x="1224" y="379"/>
                  </a:lnTo>
                  <a:lnTo>
                    <a:pt x="1223" y="374"/>
                  </a:lnTo>
                  <a:lnTo>
                    <a:pt x="1221" y="370"/>
                  </a:lnTo>
                  <a:lnTo>
                    <a:pt x="1224" y="367"/>
                  </a:lnTo>
                  <a:lnTo>
                    <a:pt x="1227" y="364"/>
                  </a:lnTo>
                  <a:lnTo>
                    <a:pt x="1229" y="359"/>
                  </a:lnTo>
                  <a:lnTo>
                    <a:pt x="1229" y="355"/>
                  </a:lnTo>
                  <a:lnTo>
                    <a:pt x="1230" y="352"/>
                  </a:lnTo>
                  <a:lnTo>
                    <a:pt x="1230" y="351"/>
                  </a:lnTo>
                  <a:lnTo>
                    <a:pt x="1230" y="348"/>
                  </a:lnTo>
                  <a:lnTo>
                    <a:pt x="1229" y="346"/>
                  </a:lnTo>
                  <a:lnTo>
                    <a:pt x="1227" y="343"/>
                  </a:lnTo>
                  <a:lnTo>
                    <a:pt x="1227" y="340"/>
                  </a:lnTo>
                  <a:lnTo>
                    <a:pt x="1226" y="337"/>
                  </a:lnTo>
                  <a:lnTo>
                    <a:pt x="1226" y="336"/>
                  </a:lnTo>
                  <a:lnTo>
                    <a:pt x="1224" y="333"/>
                  </a:lnTo>
                  <a:lnTo>
                    <a:pt x="1223" y="331"/>
                  </a:lnTo>
                  <a:lnTo>
                    <a:pt x="1221" y="330"/>
                  </a:lnTo>
                  <a:lnTo>
                    <a:pt x="1220" y="327"/>
                  </a:lnTo>
                  <a:lnTo>
                    <a:pt x="1218" y="323"/>
                  </a:lnTo>
                  <a:lnTo>
                    <a:pt x="1218" y="320"/>
                  </a:lnTo>
                  <a:lnTo>
                    <a:pt x="1218" y="315"/>
                  </a:lnTo>
                  <a:lnTo>
                    <a:pt x="1218" y="312"/>
                  </a:lnTo>
                  <a:lnTo>
                    <a:pt x="1220" y="309"/>
                  </a:lnTo>
                  <a:lnTo>
                    <a:pt x="1220" y="308"/>
                  </a:lnTo>
                  <a:lnTo>
                    <a:pt x="1221" y="306"/>
                  </a:lnTo>
                  <a:lnTo>
                    <a:pt x="1223" y="303"/>
                  </a:lnTo>
                  <a:lnTo>
                    <a:pt x="1226" y="302"/>
                  </a:lnTo>
                  <a:lnTo>
                    <a:pt x="1230" y="298"/>
                  </a:lnTo>
                  <a:lnTo>
                    <a:pt x="1233" y="293"/>
                  </a:lnTo>
                  <a:lnTo>
                    <a:pt x="1236" y="289"/>
                  </a:lnTo>
                  <a:lnTo>
                    <a:pt x="1237" y="283"/>
                  </a:lnTo>
                  <a:lnTo>
                    <a:pt x="1237" y="277"/>
                  </a:lnTo>
                  <a:lnTo>
                    <a:pt x="1236" y="270"/>
                  </a:lnTo>
                  <a:lnTo>
                    <a:pt x="1237" y="264"/>
                  </a:lnTo>
                  <a:lnTo>
                    <a:pt x="1243" y="259"/>
                  </a:lnTo>
                  <a:lnTo>
                    <a:pt x="1246" y="264"/>
                  </a:lnTo>
                  <a:lnTo>
                    <a:pt x="1248" y="270"/>
                  </a:lnTo>
                  <a:lnTo>
                    <a:pt x="1248" y="273"/>
                  </a:lnTo>
                  <a:lnTo>
                    <a:pt x="1248" y="277"/>
                  </a:lnTo>
                  <a:lnTo>
                    <a:pt x="1248" y="278"/>
                  </a:lnTo>
                  <a:lnTo>
                    <a:pt x="1249" y="280"/>
                  </a:lnTo>
                  <a:lnTo>
                    <a:pt x="1251" y="280"/>
                  </a:lnTo>
                  <a:lnTo>
                    <a:pt x="1251" y="283"/>
                  </a:lnTo>
                  <a:lnTo>
                    <a:pt x="1251" y="286"/>
                  </a:lnTo>
                  <a:lnTo>
                    <a:pt x="1249" y="290"/>
                  </a:lnTo>
                  <a:lnTo>
                    <a:pt x="1249" y="295"/>
                  </a:lnTo>
                  <a:lnTo>
                    <a:pt x="1249" y="298"/>
                  </a:lnTo>
                  <a:lnTo>
                    <a:pt x="1249" y="300"/>
                  </a:lnTo>
                  <a:lnTo>
                    <a:pt x="1249" y="302"/>
                  </a:lnTo>
                  <a:lnTo>
                    <a:pt x="1249" y="306"/>
                  </a:lnTo>
                  <a:lnTo>
                    <a:pt x="1248" y="317"/>
                  </a:lnTo>
                  <a:lnTo>
                    <a:pt x="1251" y="326"/>
                  </a:lnTo>
                  <a:lnTo>
                    <a:pt x="1260" y="333"/>
                  </a:lnTo>
                  <a:lnTo>
                    <a:pt x="1268" y="337"/>
                  </a:lnTo>
                  <a:lnTo>
                    <a:pt x="1277" y="342"/>
                  </a:lnTo>
                  <a:lnTo>
                    <a:pt x="1288" y="343"/>
                  </a:lnTo>
                  <a:lnTo>
                    <a:pt x="1288" y="339"/>
                  </a:lnTo>
                  <a:lnTo>
                    <a:pt x="1286" y="336"/>
                  </a:lnTo>
                  <a:lnTo>
                    <a:pt x="1286" y="334"/>
                  </a:lnTo>
                  <a:lnTo>
                    <a:pt x="1285" y="333"/>
                  </a:lnTo>
                  <a:lnTo>
                    <a:pt x="1285" y="333"/>
                  </a:lnTo>
                  <a:lnTo>
                    <a:pt x="1283" y="331"/>
                  </a:lnTo>
                  <a:lnTo>
                    <a:pt x="1282" y="330"/>
                  </a:lnTo>
                  <a:lnTo>
                    <a:pt x="1279" y="330"/>
                  </a:lnTo>
                  <a:lnTo>
                    <a:pt x="1277" y="328"/>
                  </a:lnTo>
                  <a:lnTo>
                    <a:pt x="1274" y="324"/>
                  </a:lnTo>
                  <a:lnTo>
                    <a:pt x="1271" y="323"/>
                  </a:lnTo>
                  <a:lnTo>
                    <a:pt x="1268" y="323"/>
                  </a:lnTo>
                  <a:lnTo>
                    <a:pt x="1265" y="323"/>
                  </a:lnTo>
                  <a:lnTo>
                    <a:pt x="1264" y="321"/>
                  </a:lnTo>
                  <a:lnTo>
                    <a:pt x="1261" y="320"/>
                  </a:lnTo>
                  <a:lnTo>
                    <a:pt x="1260" y="318"/>
                  </a:lnTo>
                  <a:lnTo>
                    <a:pt x="1258" y="315"/>
                  </a:lnTo>
                  <a:lnTo>
                    <a:pt x="1257" y="311"/>
                  </a:lnTo>
                  <a:lnTo>
                    <a:pt x="1257" y="308"/>
                  </a:lnTo>
                  <a:lnTo>
                    <a:pt x="1257" y="305"/>
                  </a:lnTo>
                  <a:lnTo>
                    <a:pt x="1257" y="302"/>
                  </a:lnTo>
                  <a:lnTo>
                    <a:pt x="1258" y="299"/>
                  </a:lnTo>
                  <a:lnTo>
                    <a:pt x="1261" y="299"/>
                  </a:lnTo>
                  <a:lnTo>
                    <a:pt x="1264" y="299"/>
                  </a:lnTo>
                  <a:lnTo>
                    <a:pt x="1265" y="300"/>
                  </a:lnTo>
                  <a:lnTo>
                    <a:pt x="1265" y="303"/>
                  </a:lnTo>
                  <a:lnTo>
                    <a:pt x="1265" y="305"/>
                  </a:lnTo>
                  <a:lnTo>
                    <a:pt x="1267" y="306"/>
                  </a:lnTo>
                  <a:lnTo>
                    <a:pt x="1268" y="306"/>
                  </a:lnTo>
                  <a:lnTo>
                    <a:pt x="1270" y="306"/>
                  </a:lnTo>
                  <a:lnTo>
                    <a:pt x="1271" y="306"/>
                  </a:lnTo>
                  <a:lnTo>
                    <a:pt x="1274" y="305"/>
                  </a:lnTo>
                  <a:lnTo>
                    <a:pt x="1276" y="305"/>
                  </a:lnTo>
                  <a:lnTo>
                    <a:pt x="1279" y="303"/>
                  </a:lnTo>
                  <a:lnTo>
                    <a:pt x="1279" y="303"/>
                  </a:lnTo>
                  <a:lnTo>
                    <a:pt x="1282" y="300"/>
                  </a:lnTo>
                  <a:lnTo>
                    <a:pt x="1282" y="299"/>
                  </a:lnTo>
                  <a:lnTo>
                    <a:pt x="1282" y="296"/>
                  </a:lnTo>
                  <a:lnTo>
                    <a:pt x="1280" y="295"/>
                  </a:lnTo>
                  <a:lnTo>
                    <a:pt x="1279" y="293"/>
                  </a:lnTo>
                  <a:lnTo>
                    <a:pt x="1277" y="290"/>
                  </a:lnTo>
                  <a:lnTo>
                    <a:pt x="1276" y="287"/>
                  </a:lnTo>
                  <a:lnTo>
                    <a:pt x="1279" y="286"/>
                  </a:lnTo>
                  <a:lnTo>
                    <a:pt x="1282" y="283"/>
                  </a:lnTo>
                  <a:lnTo>
                    <a:pt x="1285" y="281"/>
                  </a:lnTo>
                  <a:lnTo>
                    <a:pt x="1288" y="280"/>
                  </a:lnTo>
                  <a:lnTo>
                    <a:pt x="1292" y="281"/>
                  </a:lnTo>
                  <a:lnTo>
                    <a:pt x="1295" y="283"/>
                  </a:lnTo>
                  <a:lnTo>
                    <a:pt x="1298" y="284"/>
                  </a:lnTo>
                  <a:lnTo>
                    <a:pt x="1301" y="286"/>
                  </a:lnTo>
                  <a:lnTo>
                    <a:pt x="1304" y="287"/>
                  </a:lnTo>
                  <a:lnTo>
                    <a:pt x="1307" y="287"/>
                  </a:lnTo>
                  <a:lnTo>
                    <a:pt x="1310" y="289"/>
                  </a:lnTo>
                  <a:lnTo>
                    <a:pt x="1311" y="289"/>
                  </a:lnTo>
                  <a:lnTo>
                    <a:pt x="1313" y="290"/>
                  </a:lnTo>
                  <a:lnTo>
                    <a:pt x="1314" y="292"/>
                  </a:lnTo>
                  <a:lnTo>
                    <a:pt x="1314" y="293"/>
                  </a:lnTo>
                  <a:lnTo>
                    <a:pt x="1314" y="295"/>
                  </a:lnTo>
                  <a:lnTo>
                    <a:pt x="1315" y="296"/>
                  </a:lnTo>
                  <a:lnTo>
                    <a:pt x="1317" y="298"/>
                  </a:lnTo>
                  <a:lnTo>
                    <a:pt x="1320" y="299"/>
                  </a:lnTo>
                  <a:lnTo>
                    <a:pt x="1323" y="300"/>
                  </a:lnTo>
                  <a:lnTo>
                    <a:pt x="1326" y="302"/>
                  </a:lnTo>
                  <a:lnTo>
                    <a:pt x="1327" y="303"/>
                  </a:lnTo>
                  <a:lnTo>
                    <a:pt x="1327" y="306"/>
                  </a:lnTo>
                  <a:lnTo>
                    <a:pt x="1329" y="309"/>
                  </a:lnTo>
                  <a:lnTo>
                    <a:pt x="1332" y="312"/>
                  </a:lnTo>
                  <a:lnTo>
                    <a:pt x="1333" y="314"/>
                  </a:lnTo>
                  <a:lnTo>
                    <a:pt x="1336" y="314"/>
                  </a:lnTo>
                  <a:lnTo>
                    <a:pt x="1339" y="314"/>
                  </a:lnTo>
                  <a:lnTo>
                    <a:pt x="1342" y="312"/>
                  </a:lnTo>
                  <a:lnTo>
                    <a:pt x="1345" y="312"/>
                  </a:lnTo>
                  <a:lnTo>
                    <a:pt x="1346" y="312"/>
                  </a:lnTo>
                  <a:lnTo>
                    <a:pt x="1349" y="312"/>
                  </a:lnTo>
                  <a:lnTo>
                    <a:pt x="1351" y="314"/>
                  </a:lnTo>
                  <a:lnTo>
                    <a:pt x="1352" y="317"/>
                  </a:lnTo>
                  <a:lnTo>
                    <a:pt x="1352" y="320"/>
                  </a:lnTo>
                  <a:lnTo>
                    <a:pt x="1351" y="323"/>
                  </a:lnTo>
                  <a:lnTo>
                    <a:pt x="1349" y="326"/>
                  </a:lnTo>
                  <a:lnTo>
                    <a:pt x="1346" y="328"/>
                  </a:lnTo>
                  <a:lnTo>
                    <a:pt x="1343" y="331"/>
                  </a:lnTo>
                  <a:lnTo>
                    <a:pt x="1340" y="334"/>
                  </a:lnTo>
                  <a:lnTo>
                    <a:pt x="1342" y="340"/>
                  </a:lnTo>
                  <a:lnTo>
                    <a:pt x="1342" y="345"/>
                  </a:lnTo>
                  <a:lnTo>
                    <a:pt x="1342" y="351"/>
                  </a:lnTo>
                  <a:lnTo>
                    <a:pt x="1340" y="355"/>
                  </a:lnTo>
                  <a:lnTo>
                    <a:pt x="1340" y="361"/>
                  </a:lnTo>
                  <a:lnTo>
                    <a:pt x="1339" y="364"/>
                  </a:lnTo>
                  <a:lnTo>
                    <a:pt x="1339" y="367"/>
                  </a:lnTo>
                  <a:lnTo>
                    <a:pt x="1339" y="370"/>
                  </a:lnTo>
                  <a:lnTo>
                    <a:pt x="1339" y="373"/>
                  </a:lnTo>
                  <a:lnTo>
                    <a:pt x="1339" y="374"/>
                  </a:lnTo>
                  <a:lnTo>
                    <a:pt x="1342" y="376"/>
                  </a:lnTo>
                  <a:lnTo>
                    <a:pt x="1343" y="377"/>
                  </a:lnTo>
                  <a:lnTo>
                    <a:pt x="1348" y="377"/>
                  </a:lnTo>
                  <a:lnTo>
                    <a:pt x="1349" y="377"/>
                  </a:lnTo>
                  <a:lnTo>
                    <a:pt x="1352" y="377"/>
                  </a:lnTo>
                  <a:lnTo>
                    <a:pt x="1352" y="368"/>
                  </a:lnTo>
                  <a:lnTo>
                    <a:pt x="1358" y="365"/>
                  </a:lnTo>
                  <a:lnTo>
                    <a:pt x="1360" y="359"/>
                  </a:lnTo>
                  <a:lnTo>
                    <a:pt x="1358" y="352"/>
                  </a:lnTo>
                  <a:lnTo>
                    <a:pt x="1355" y="343"/>
                  </a:lnTo>
                  <a:lnTo>
                    <a:pt x="1355" y="337"/>
                  </a:lnTo>
                  <a:lnTo>
                    <a:pt x="1355" y="334"/>
                  </a:lnTo>
                  <a:lnTo>
                    <a:pt x="1357" y="330"/>
                  </a:lnTo>
                  <a:lnTo>
                    <a:pt x="1358" y="327"/>
                  </a:lnTo>
                  <a:lnTo>
                    <a:pt x="1361" y="324"/>
                  </a:lnTo>
                  <a:lnTo>
                    <a:pt x="1361" y="321"/>
                  </a:lnTo>
                  <a:lnTo>
                    <a:pt x="1361" y="318"/>
                  </a:lnTo>
                  <a:lnTo>
                    <a:pt x="1360" y="314"/>
                  </a:lnTo>
                  <a:lnTo>
                    <a:pt x="1357" y="311"/>
                  </a:lnTo>
                  <a:lnTo>
                    <a:pt x="1354" y="308"/>
                  </a:lnTo>
                  <a:lnTo>
                    <a:pt x="1351" y="306"/>
                  </a:lnTo>
                  <a:lnTo>
                    <a:pt x="1351" y="303"/>
                  </a:lnTo>
                  <a:lnTo>
                    <a:pt x="1351" y="302"/>
                  </a:lnTo>
                  <a:lnTo>
                    <a:pt x="1351" y="300"/>
                  </a:lnTo>
                  <a:lnTo>
                    <a:pt x="1351" y="299"/>
                  </a:lnTo>
                  <a:lnTo>
                    <a:pt x="1349" y="298"/>
                  </a:lnTo>
                  <a:lnTo>
                    <a:pt x="1346" y="296"/>
                  </a:lnTo>
                  <a:lnTo>
                    <a:pt x="1343" y="293"/>
                  </a:lnTo>
                  <a:lnTo>
                    <a:pt x="1340" y="292"/>
                  </a:lnTo>
                  <a:lnTo>
                    <a:pt x="1336" y="290"/>
                  </a:lnTo>
                  <a:lnTo>
                    <a:pt x="1333" y="289"/>
                  </a:lnTo>
                  <a:lnTo>
                    <a:pt x="1330" y="287"/>
                  </a:lnTo>
                  <a:lnTo>
                    <a:pt x="1330" y="286"/>
                  </a:lnTo>
                  <a:lnTo>
                    <a:pt x="1329" y="284"/>
                  </a:lnTo>
                  <a:lnTo>
                    <a:pt x="1326" y="283"/>
                  </a:lnTo>
                  <a:lnTo>
                    <a:pt x="1324" y="281"/>
                  </a:lnTo>
                  <a:lnTo>
                    <a:pt x="1321" y="281"/>
                  </a:lnTo>
                  <a:lnTo>
                    <a:pt x="1321" y="280"/>
                  </a:lnTo>
                  <a:lnTo>
                    <a:pt x="1318" y="278"/>
                  </a:lnTo>
                  <a:lnTo>
                    <a:pt x="1318" y="277"/>
                  </a:lnTo>
                  <a:lnTo>
                    <a:pt x="1317" y="277"/>
                  </a:lnTo>
                  <a:lnTo>
                    <a:pt x="1317" y="275"/>
                  </a:lnTo>
                  <a:lnTo>
                    <a:pt x="1317" y="274"/>
                  </a:lnTo>
                  <a:lnTo>
                    <a:pt x="1320" y="273"/>
                  </a:lnTo>
                  <a:lnTo>
                    <a:pt x="1318" y="268"/>
                  </a:lnTo>
                  <a:lnTo>
                    <a:pt x="1318" y="264"/>
                  </a:lnTo>
                  <a:lnTo>
                    <a:pt x="1318" y="259"/>
                  </a:lnTo>
                  <a:lnTo>
                    <a:pt x="1317" y="256"/>
                  </a:lnTo>
                  <a:lnTo>
                    <a:pt x="1315" y="255"/>
                  </a:lnTo>
                  <a:lnTo>
                    <a:pt x="1315" y="252"/>
                  </a:lnTo>
                  <a:lnTo>
                    <a:pt x="1314" y="248"/>
                  </a:lnTo>
                  <a:lnTo>
                    <a:pt x="1315" y="243"/>
                  </a:lnTo>
                  <a:lnTo>
                    <a:pt x="1315" y="239"/>
                  </a:lnTo>
                  <a:lnTo>
                    <a:pt x="1314" y="234"/>
                  </a:lnTo>
                  <a:lnTo>
                    <a:pt x="1318" y="231"/>
                  </a:lnTo>
                  <a:lnTo>
                    <a:pt x="1324" y="228"/>
                  </a:lnTo>
                  <a:lnTo>
                    <a:pt x="1329" y="225"/>
                  </a:lnTo>
                  <a:lnTo>
                    <a:pt x="1333" y="221"/>
                  </a:lnTo>
                  <a:lnTo>
                    <a:pt x="1340" y="222"/>
                  </a:lnTo>
                  <a:lnTo>
                    <a:pt x="1349" y="222"/>
                  </a:lnTo>
                  <a:lnTo>
                    <a:pt x="1360" y="220"/>
                  </a:lnTo>
                  <a:lnTo>
                    <a:pt x="1367" y="218"/>
                  </a:lnTo>
                  <a:lnTo>
                    <a:pt x="1373" y="217"/>
                  </a:lnTo>
                  <a:lnTo>
                    <a:pt x="1377" y="217"/>
                  </a:lnTo>
                  <a:lnTo>
                    <a:pt x="1382" y="217"/>
                  </a:lnTo>
                  <a:lnTo>
                    <a:pt x="1386" y="214"/>
                  </a:lnTo>
                  <a:lnTo>
                    <a:pt x="1391" y="212"/>
                  </a:lnTo>
                  <a:lnTo>
                    <a:pt x="1395" y="211"/>
                  </a:lnTo>
                  <a:lnTo>
                    <a:pt x="1399" y="211"/>
                  </a:lnTo>
                  <a:lnTo>
                    <a:pt x="1399" y="208"/>
                  </a:lnTo>
                  <a:lnTo>
                    <a:pt x="1399" y="206"/>
                  </a:lnTo>
                  <a:lnTo>
                    <a:pt x="1398" y="202"/>
                  </a:lnTo>
                  <a:lnTo>
                    <a:pt x="1398" y="199"/>
                  </a:lnTo>
                  <a:lnTo>
                    <a:pt x="1396" y="197"/>
                  </a:lnTo>
                  <a:lnTo>
                    <a:pt x="1395" y="196"/>
                  </a:lnTo>
                  <a:lnTo>
                    <a:pt x="1393" y="196"/>
                  </a:lnTo>
                  <a:lnTo>
                    <a:pt x="1391" y="196"/>
                  </a:lnTo>
                  <a:lnTo>
                    <a:pt x="1389" y="195"/>
                  </a:lnTo>
                  <a:lnTo>
                    <a:pt x="1388" y="193"/>
                  </a:lnTo>
                  <a:lnTo>
                    <a:pt x="1388" y="190"/>
                  </a:lnTo>
                  <a:lnTo>
                    <a:pt x="1391" y="187"/>
                  </a:lnTo>
                  <a:lnTo>
                    <a:pt x="1393" y="186"/>
                  </a:lnTo>
                  <a:lnTo>
                    <a:pt x="1396" y="183"/>
                  </a:lnTo>
                  <a:lnTo>
                    <a:pt x="1396" y="181"/>
                  </a:lnTo>
                  <a:lnTo>
                    <a:pt x="1393" y="178"/>
                  </a:lnTo>
                  <a:lnTo>
                    <a:pt x="1391" y="175"/>
                  </a:lnTo>
                  <a:lnTo>
                    <a:pt x="1389" y="174"/>
                  </a:lnTo>
                  <a:lnTo>
                    <a:pt x="1388" y="171"/>
                  </a:lnTo>
                  <a:lnTo>
                    <a:pt x="1388" y="168"/>
                  </a:lnTo>
                  <a:lnTo>
                    <a:pt x="1389" y="165"/>
                  </a:lnTo>
                  <a:lnTo>
                    <a:pt x="1393" y="168"/>
                  </a:lnTo>
                  <a:lnTo>
                    <a:pt x="1398" y="169"/>
                  </a:lnTo>
                  <a:lnTo>
                    <a:pt x="1399" y="168"/>
                  </a:lnTo>
                  <a:lnTo>
                    <a:pt x="1401" y="165"/>
                  </a:lnTo>
                  <a:lnTo>
                    <a:pt x="1401" y="164"/>
                  </a:lnTo>
                  <a:lnTo>
                    <a:pt x="1401" y="162"/>
                  </a:lnTo>
                  <a:lnTo>
                    <a:pt x="1401" y="161"/>
                  </a:lnTo>
                  <a:lnTo>
                    <a:pt x="1402" y="159"/>
                  </a:lnTo>
                  <a:lnTo>
                    <a:pt x="1404" y="158"/>
                  </a:lnTo>
                  <a:lnTo>
                    <a:pt x="1407" y="159"/>
                  </a:lnTo>
                  <a:lnTo>
                    <a:pt x="1407" y="156"/>
                  </a:lnTo>
                  <a:lnTo>
                    <a:pt x="1405" y="155"/>
                  </a:lnTo>
                  <a:lnTo>
                    <a:pt x="1405" y="152"/>
                  </a:lnTo>
                  <a:lnTo>
                    <a:pt x="1407" y="150"/>
                  </a:lnTo>
                  <a:lnTo>
                    <a:pt x="1408" y="149"/>
                  </a:lnTo>
                  <a:lnTo>
                    <a:pt x="1410" y="147"/>
                  </a:lnTo>
                  <a:lnTo>
                    <a:pt x="1411" y="149"/>
                  </a:lnTo>
                  <a:lnTo>
                    <a:pt x="1413" y="150"/>
                  </a:lnTo>
                  <a:lnTo>
                    <a:pt x="1416" y="150"/>
                  </a:lnTo>
                  <a:lnTo>
                    <a:pt x="1417" y="150"/>
                  </a:lnTo>
                  <a:lnTo>
                    <a:pt x="1420" y="149"/>
                  </a:lnTo>
                  <a:lnTo>
                    <a:pt x="1421" y="147"/>
                  </a:lnTo>
                  <a:lnTo>
                    <a:pt x="1423" y="144"/>
                  </a:lnTo>
                  <a:lnTo>
                    <a:pt x="1423" y="142"/>
                  </a:lnTo>
                  <a:lnTo>
                    <a:pt x="1424" y="139"/>
                  </a:lnTo>
                  <a:lnTo>
                    <a:pt x="1426" y="137"/>
                  </a:lnTo>
                  <a:lnTo>
                    <a:pt x="1429" y="137"/>
                  </a:lnTo>
                  <a:lnTo>
                    <a:pt x="1432" y="136"/>
                  </a:lnTo>
                  <a:lnTo>
                    <a:pt x="1435" y="136"/>
                  </a:lnTo>
                  <a:lnTo>
                    <a:pt x="1435" y="133"/>
                  </a:lnTo>
                  <a:lnTo>
                    <a:pt x="1435" y="130"/>
                  </a:lnTo>
                  <a:lnTo>
                    <a:pt x="1435" y="127"/>
                  </a:lnTo>
                  <a:lnTo>
                    <a:pt x="1436" y="125"/>
                  </a:lnTo>
                  <a:lnTo>
                    <a:pt x="1438" y="122"/>
                  </a:lnTo>
                  <a:lnTo>
                    <a:pt x="1441" y="122"/>
                  </a:lnTo>
                  <a:lnTo>
                    <a:pt x="1445" y="121"/>
                  </a:lnTo>
                  <a:lnTo>
                    <a:pt x="1449" y="121"/>
                  </a:lnTo>
                  <a:lnTo>
                    <a:pt x="1452" y="121"/>
                  </a:lnTo>
                  <a:lnTo>
                    <a:pt x="1454" y="115"/>
                  </a:lnTo>
                  <a:lnTo>
                    <a:pt x="1460" y="112"/>
                  </a:lnTo>
                  <a:lnTo>
                    <a:pt x="1467" y="109"/>
                  </a:lnTo>
                  <a:lnTo>
                    <a:pt x="1474" y="108"/>
                  </a:lnTo>
                  <a:lnTo>
                    <a:pt x="1480" y="103"/>
                  </a:lnTo>
                  <a:lnTo>
                    <a:pt x="1477" y="103"/>
                  </a:lnTo>
                  <a:lnTo>
                    <a:pt x="1476" y="103"/>
                  </a:lnTo>
                  <a:lnTo>
                    <a:pt x="1474" y="102"/>
                  </a:lnTo>
                  <a:lnTo>
                    <a:pt x="1477" y="100"/>
                  </a:lnTo>
                  <a:lnTo>
                    <a:pt x="1479" y="99"/>
                  </a:lnTo>
                  <a:lnTo>
                    <a:pt x="1482" y="97"/>
                  </a:lnTo>
                  <a:lnTo>
                    <a:pt x="1485" y="96"/>
                  </a:lnTo>
                  <a:lnTo>
                    <a:pt x="1491" y="94"/>
                  </a:lnTo>
                  <a:lnTo>
                    <a:pt x="1495" y="94"/>
                  </a:lnTo>
                  <a:lnTo>
                    <a:pt x="1499" y="94"/>
                  </a:lnTo>
                  <a:lnTo>
                    <a:pt x="1505" y="96"/>
                  </a:lnTo>
                  <a:lnTo>
                    <a:pt x="1511" y="96"/>
                  </a:lnTo>
                  <a:lnTo>
                    <a:pt x="1519" y="96"/>
                  </a:lnTo>
                  <a:lnTo>
                    <a:pt x="1516" y="99"/>
                  </a:lnTo>
                  <a:lnTo>
                    <a:pt x="1516" y="102"/>
                  </a:lnTo>
                  <a:lnTo>
                    <a:pt x="1517" y="105"/>
                  </a:lnTo>
                  <a:lnTo>
                    <a:pt x="1521" y="103"/>
                  </a:lnTo>
                  <a:lnTo>
                    <a:pt x="1526" y="103"/>
                  </a:lnTo>
                  <a:lnTo>
                    <a:pt x="1532" y="103"/>
                  </a:lnTo>
                  <a:lnTo>
                    <a:pt x="1535" y="103"/>
                  </a:lnTo>
                  <a:lnTo>
                    <a:pt x="1536" y="102"/>
                  </a:lnTo>
                  <a:lnTo>
                    <a:pt x="1538" y="100"/>
                  </a:lnTo>
                  <a:lnTo>
                    <a:pt x="1539" y="99"/>
                  </a:lnTo>
                  <a:lnTo>
                    <a:pt x="1542" y="96"/>
                  </a:lnTo>
                  <a:lnTo>
                    <a:pt x="1546" y="93"/>
                  </a:lnTo>
                  <a:lnTo>
                    <a:pt x="1551" y="90"/>
                  </a:lnTo>
                  <a:lnTo>
                    <a:pt x="1555" y="87"/>
                  </a:lnTo>
                  <a:lnTo>
                    <a:pt x="1557" y="90"/>
                  </a:lnTo>
                  <a:lnTo>
                    <a:pt x="1558" y="91"/>
                  </a:lnTo>
                  <a:lnTo>
                    <a:pt x="1561" y="94"/>
                  </a:lnTo>
                  <a:lnTo>
                    <a:pt x="1564" y="96"/>
                  </a:lnTo>
                  <a:lnTo>
                    <a:pt x="1566" y="96"/>
                  </a:lnTo>
                  <a:lnTo>
                    <a:pt x="1569" y="94"/>
                  </a:lnTo>
                  <a:lnTo>
                    <a:pt x="1567" y="91"/>
                  </a:lnTo>
                  <a:lnTo>
                    <a:pt x="1567" y="90"/>
                  </a:lnTo>
                  <a:lnTo>
                    <a:pt x="1569" y="87"/>
                  </a:lnTo>
                  <a:lnTo>
                    <a:pt x="1570" y="86"/>
                  </a:lnTo>
                  <a:lnTo>
                    <a:pt x="1570" y="83"/>
                  </a:lnTo>
                  <a:lnTo>
                    <a:pt x="1570" y="81"/>
                  </a:lnTo>
                  <a:lnTo>
                    <a:pt x="1567" y="80"/>
                  </a:lnTo>
                  <a:lnTo>
                    <a:pt x="1563" y="78"/>
                  </a:lnTo>
                  <a:lnTo>
                    <a:pt x="1558" y="77"/>
                  </a:lnTo>
                  <a:lnTo>
                    <a:pt x="1557" y="75"/>
                  </a:lnTo>
                  <a:lnTo>
                    <a:pt x="1561" y="74"/>
                  </a:lnTo>
                  <a:lnTo>
                    <a:pt x="1566" y="72"/>
                  </a:lnTo>
                  <a:lnTo>
                    <a:pt x="1570" y="69"/>
                  </a:lnTo>
                  <a:lnTo>
                    <a:pt x="1574" y="68"/>
                  </a:lnTo>
                  <a:lnTo>
                    <a:pt x="1577" y="66"/>
                  </a:lnTo>
                  <a:lnTo>
                    <a:pt x="1582" y="65"/>
                  </a:lnTo>
                  <a:lnTo>
                    <a:pt x="1585" y="63"/>
                  </a:lnTo>
                  <a:lnTo>
                    <a:pt x="1586" y="62"/>
                  </a:lnTo>
                  <a:lnTo>
                    <a:pt x="1588" y="58"/>
                  </a:lnTo>
                  <a:lnTo>
                    <a:pt x="1585" y="55"/>
                  </a:lnTo>
                  <a:lnTo>
                    <a:pt x="1583" y="53"/>
                  </a:lnTo>
                  <a:lnTo>
                    <a:pt x="1583" y="50"/>
                  </a:lnTo>
                  <a:lnTo>
                    <a:pt x="1583" y="47"/>
                  </a:lnTo>
                  <a:lnTo>
                    <a:pt x="1585" y="44"/>
                  </a:lnTo>
                  <a:lnTo>
                    <a:pt x="1586" y="43"/>
                  </a:lnTo>
                  <a:lnTo>
                    <a:pt x="1591" y="34"/>
                  </a:lnTo>
                  <a:lnTo>
                    <a:pt x="1597" y="27"/>
                  </a:lnTo>
                  <a:lnTo>
                    <a:pt x="1599" y="22"/>
                  </a:lnTo>
                  <a:lnTo>
                    <a:pt x="1602" y="18"/>
                  </a:lnTo>
                  <a:lnTo>
                    <a:pt x="1607" y="15"/>
                  </a:lnTo>
                  <a:lnTo>
                    <a:pt x="1611" y="12"/>
                  </a:lnTo>
                  <a:lnTo>
                    <a:pt x="1614" y="9"/>
                  </a:lnTo>
                  <a:lnTo>
                    <a:pt x="1616" y="8"/>
                  </a:lnTo>
                  <a:lnTo>
                    <a:pt x="1617" y="5"/>
                  </a:lnTo>
                  <a:lnTo>
                    <a:pt x="1620" y="2"/>
                  </a:lnTo>
                  <a:lnTo>
                    <a:pt x="1622" y="0"/>
                  </a:lnTo>
                  <a:lnTo>
                    <a:pt x="16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5" name="Freeform 6392"/>
            <p:cNvSpPr>
              <a:spLocks/>
            </p:cNvSpPr>
            <p:nvPr/>
          </p:nvSpPr>
          <p:spPr bwMode="auto">
            <a:xfrm>
              <a:off x="3416" y="1916"/>
              <a:ext cx="109" cy="202"/>
            </a:xfrm>
            <a:custGeom>
              <a:avLst/>
              <a:gdLst>
                <a:gd name="T0" fmla="*/ 41 w 109"/>
                <a:gd name="T1" fmla="*/ 11 h 202"/>
                <a:gd name="T2" fmla="*/ 32 w 109"/>
                <a:gd name="T3" fmla="*/ 22 h 202"/>
                <a:gd name="T4" fmla="*/ 38 w 109"/>
                <a:gd name="T5" fmla="*/ 28 h 202"/>
                <a:gd name="T6" fmla="*/ 56 w 109"/>
                <a:gd name="T7" fmla="*/ 27 h 202"/>
                <a:gd name="T8" fmla="*/ 53 w 109"/>
                <a:gd name="T9" fmla="*/ 52 h 202"/>
                <a:gd name="T10" fmla="*/ 51 w 109"/>
                <a:gd name="T11" fmla="*/ 59 h 202"/>
                <a:gd name="T12" fmla="*/ 45 w 109"/>
                <a:gd name="T13" fmla="*/ 66 h 202"/>
                <a:gd name="T14" fmla="*/ 57 w 109"/>
                <a:gd name="T15" fmla="*/ 74 h 202"/>
                <a:gd name="T16" fmla="*/ 67 w 109"/>
                <a:gd name="T17" fmla="*/ 87 h 202"/>
                <a:gd name="T18" fmla="*/ 89 w 109"/>
                <a:gd name="T19" fmla="*/ 118 h 202"/>
                <a:gd name="T20" fmla="*/ 86 w 109"/>
                <a:gd name="T21" fmla="*/ 124 h 202"/>
                <a:gd name="T22" fmla="*/ 89 w 109"/>
                <a:gd name="T23" fmla="*/ 136 h 202"/>
                <a:gd name="T24" fmla="*/ 91 w 109"/>
                <a:gd name="T25" fmla="*/ 146 h 202"/>
                <a:gd name="T26" fmla="*/ 109 w 109"/>
                <a:gd name="T27" fmla="*/ 143 h 202"/>
                <a:gd name="T28" fmla="*/ 101 w 109"/>
                <a:gd name="T29" fmla="*/ 165 h 202"/>
                <a:gd name="T30" fmla="*/ 101 w 109"/>
                <a:gd name="T31" fmla="*/ 175 h 202"/>
                <a:gd name="T32" fmla="*/ 98 w 109"/>
                <a:gd name="T33" fmla="*/ 184 h 202"/>
                <a:gd name="T34" fmla="*/ 88 w 109"/>
                <a:gd name="T35" fmla="*/ 184 h 202"/>
                <a:gd name="T36" fmla="*/ 82 w 109"/>
                <a:gd name="T37" fmla="*/ 186 h 202"/>
                <a:gd name="T38" fmla="*/ 75 w 109"/>
                <a:gd name="T39" fmla="*/ 189 h 202"/>
                <a:gd name="T40" fmla="*/ 60 w 109"/>
                <a:gd name="T41" fmla="*/ 190 h 202"/>
                <a:gd name="T42" fmla="*/ 47 w 109"/>
                <a:gd name="T43" fmla="*/ 192 h 202"/>
                <a:gd name="T44" fmla="*/ 38 w 109"/>
                <a:gd name="T45" fmla="*/ 195 h 202"/>
                <a:gd name="T46" fmla="*/ 29 w 109"/>
                <a:gd name="T47" fmla="*/ 196 h 202"/>
                <a:gd name="T48" fmla="*/ 17 w 109"/>
                <a:gd name="T49" fmla="*/ 202 h 202"/>
                <a:gd name="T50" fmla="*/ 13 w 109"/>
                <a:gd name="T51" fmla="*/ 196 h 202"/>
                <a:gd name="T52" fmla="*/ 22 w 109"/>
                <a:gd name="T53" fmla="*/ 193 h 202"/>
                <a:gd name="T54" fmla="*/ 39 w 109"/>
                <a:gd name="T55" fmla="*/ 180 h 202"/>
                <a:gd name="T56" fmla="*/ 51 w 109"/>
                <a:gd name="T57" fmla="*/ 175 h 202"/>
                <a:gd name="T58" fmla="*/ 42 w 109"/>
                <a:gd name="T59" fmla="*/ 171 h 202"/>
                <a:gd name="T60" fmla="*/ 29 w 109"/>
                <a:gd name="T61" fmla="*/ 168 h 202"/>
                <a:gd name="T62" fmla="*/ 19 w 109"/>
                <a:gd name="T63" fmla="*/ 168 h 202"/>
                <a:gd name="T64" fmla="*/ 23 w 109"/>
                <a:gd name="T65" fmla="*/ 159 h 202"/>
                <a:gd name="T66" fmla="*/ 32 w 109"/>
                <a:gd name="T67" fmla="*/ 144 h 202"/>
                <a:gd name="T68" fmla="*/ 25 w 109"/>
                <a:gd name="T69" fmla="*/ 139 h 202"/>
                <a:gd name="T70" fmla="*/ 32 w 109"/>
                <a:gd name="T71" fmla="*/ 134 h 202"/>
                <a:gd name="T72" fmla="*/ 45 w 109"/>
                <a:gd name="T73" fmla="*/ 130 h 202"/>
                <a:gd name="T74" fmla="*/ 47 w 109"/>
                <a:gd name="T75" fmla="*/ 118 h 202"/>
                <a:gd name="T76" fmla="*/ 45 w 109"/>
                <a:gd name="T77" fmla="*/ 112 h 202"/>
                <a:gd name="T78" fmla="*/ 41 w 109"/>
                <a:gd name="T79" fmla="*/ 102 h 202"/>
                <a:gd name="T80" fmla="*/ 34 w 109"/>
                <a:gd name="T81" fmla="*/ 99 h 202"/>
                <a:gd name="T82" fmla="*/ 23 w 109"/>
                <a:gd name="T83" fmla="*/ 96 h 202"/>
                <a:gd name="T84" fmla="*/ 20 w 109"/>
                <a:gd name="T85" fmla="*/ 87 h 202"/>
                <a:gd name="T86" fmla="*/ 22 w 109"/>
                <a:gd name="T87" fmla="*/ 75 h 202"/>
                <a:gd name="T88" fmla="*/ 14 w 109"/>
                <a:gd name="T89" fmla="*/ 72 h 202"/>
                <a:gd name="T90" fmla="*/ 13 w 109"/>
                <a:gd name="T91" fmla="*/ 68 h 202"/>
                <a:gd name="T92" fmla="*/ 14 w 109"/>
                <a:gd name="T93" fmla="*/ 56 h 202"/>
                <a:gd name="T94" fmla="*/ 4 w 109"/>
                <a:gd name="T95" fmla="*/ 59 h 202"/>
                <a:gd name="T96" fmla="*/ 4 w 109"/>
                <a:gd name="T97" fmla="*/ 50 h 202"/>
                <a:gd name="T98" fmla="*/ 9 w 109"/>
                <a:gd name="T99" fmla="*/ 41 h 202"/>
                <a:gd name="T100" fmla="*/ 3 w 109"/>
                <a:gd name="T101" fmla="*/ 36 h 202"/>
                <a:gd name="T102" fmla="*/ 17 w 109"/>
                <a:gd name="T103" fmla="*/ 13 h 202"/>
                <a:gd name="T104" fmla="*/ 31 w 109"/>
                <a:gd name="T105" fmla="*/ 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202">
                  <a:moveTo>
                    <a:pt x="39" y="0"/>
                  </a:moveTo>
                  <a:lnTo>
                    <a:pt x="42" y="2"/>
                  </a:lnTo>
                  <a:lnTo>
                    <a:pt x="42" y="5"/>
                  </a:lnTo>
                  <a:lnTo>
                    <a:pt x="42" y="8"/>
                  </a:lnTo>
                  <a:lnTo>
                    <a:pt x="41" y="11"/>
                  </a:lnTo>
                  <a:lnTo>
                    <a:pt x="38" y="13"/>
                  </a:lnTo>
                  <a:lnTo>
                    <a:pt x="36" y="16"/>
                  </a:lnTo>
                  <a:lnTo>
                    <a:pt x="34" y="19"/>
                  </a:lnTo>
                  <a:lnTo>
                    <a:pt x="34" y="22"/>
                  </a:lnTo>
                  <a:lnTo>
                    <a:pt x="32" y="22"/>
                  </a:lnTo>
                  <a:lnTo>
                    <a:pt x="31" y="24"/>
                  </a:lnTo>
                  <a:lnTo>
                    <a:pt x="31" y="25"/>
                  </a:lnTo>
                  <a:lnTo>
                    <a:pt x="31" y="27"/>
                  </a:lnTo>
                  <a:lnTo>
                    <a:pt x="35" y="27"/>
                  </a:lnTo>
                  <a:lnTo>
                    <a:pt x="38" y="28"/>
                  </a:lnTo>
                  <a:lnTo>
                    <a:pt x="41" y="30"/>
                  </a:lnTo>
                  <a:lnTo>
                    <a:pt x="45" y="30"/>
                  </a:lnTo>
                  <a:lnTo>
                    <a:pt x="48" y="28"/>
                  </a:lnTo>
                  <a:lnTo>
                    <a:pt x="53" y="28"/>
                  </a:lnTo>
                  <a:lnTo>
                    <a:pt x="56" y="27"/>
                  </a:lnTo>
                  <a:lnTo>
                    <a:pt x="59" y="28"/>
                  </a:lnTo>
                  <a:lnTo>
                    <a:pt x="63" y="31"/>
                  </a:lnTo>
                  <a:lnTo>
                    <a:pt x="60" y="37"/>
                  </a:lnTo>
                  <a:lnTo>
                    <a:pt x="57" y="44"/>
                  </a:lnTo>
                  <a:lnTo>
                    <a:pt x="53" y="52"/>
                  </a:lnTo>
                  <a:lnTo>
                    <a:pt x="51" y="53"/>
                  </a:lnTo>
                  <a:lnTo>
                    <a:pt x="50" y="53"/>
                  </a:lnTo>
                  <a:lnTo>
                    <a:pt x="48" y="55"/>
                  </a:lnTo>
                  <a:lnTo>
                    <a:pt x="50" y="58"/>
                  </a:lnTo>
                  <a:lnTo>
                    <a:pt x="51" y="59"/>
                  </a:lnTo>
                  <a:lnTo>
                    <a:pt x="51" y="61"/>
                  </a:lnTo>
                  <a:lnTo>
                    <a:pt x="51" y="64"/>
                  </a:lnTo>
                  <a:lnTo>
                    <a:pt x="50" y="65"/>
                  </a:lnTo>
                  <a:lnTo>
                    <a:pt x="48" y="66"/>
                  </a:lnTo>
                  <a:lnTo>
                    <a:pt x="45" y="66"/>
                  </a:lnTo>
                  <a:lnTo>
                    <a:pt x="44" y="69"/>
                  </a:lnTo>
                  <a:lnTo>
                    <a:pt x="45" y="71"/>
                  </a:lnTo>
                  <a:lnTo>
                    <a:pt x="48" y="71"/>
                  </a:lnTo>
                  <a:lnTo>
                    <a:pt x="53" y="72"/>
                  </a:lnTo>
                  <a:lnTo>
                    <a:pt x="57" y="74"/>
                  </a:lnTo>
                  <a:lnTo>
                    <a:pt x="60" y="75"/>
                  </a:lnTo>
                  <a:lnTo>
                    <a:pt x="63" y="77"/>
                  </a:lnTo>
                  <a:lnTo>
                    <a:pt x="66" y="80"/>
                  </a:lnTo>
                  <a:lnTo>
                    <a:pt x="67" y="84"/>
                  </a:lnTo>
                  <a:lnTo>
                    <a:pt x="67" y="87"/>
                  </a:lnTo>
                  <a:lnTo>
                    <a:pt x="67" y="91"/>
                  </a:lnTo>
                  <a:lnTo>
                    <a:pt x="69" y="96"/>
                  </a:lnTo>
                  <a:lnTo>
                    <a:pt x="75" y="102"/>
                  </a:lnTo>
                  <a:lnTo>
                    <a:pt x="84" y="109"/>
                  </a:lnTo>
                  <a:lnTo>
                    <a:pt x="89" y="118"/>
                  </a:lnTo>
                  <a:lnTo>
                    <a:pt x="91" y="125"/>
                  </a:lnTo>
                  <a:lnTo>
                    <a:pt x="89" y="124"/>
                  </a:lnTo>
                  <a:lnTo>
                    <a:pt x="88" y="124"/>
                  </a:lnTo>
                  <a:lnTo>
                    <a:pt x="86" y="122"/>
                  </a:lnTo>
                  <a:lnTo>
                    <a:pt x="86" y="124"/>
                  </a:lnTo>
                  <a:lnTo>
                    <a:pt x="89" y="127"/>
                  </a:lnTo>
                  <a:lnTo>
                    <a:pt x="91" y="128"/>
                  </a:lnTo>
                  <a:lnTo>
                    <a:pt x="91" y="130"/>
                  </a:lnTo>
                  <a:lnTo>
                    <a:pt x="91" y="133"/>
                  </a:lnTo>
                  <a:lnTo>
                    <a:pt x="89" y="136"/>
                  </a:lnTo>
                  <a:lnTo>
                    <a:pt x="88" y="139"/>
                  </a:lnTo>
                  <a:lnTo>
                    <a:pt x="88" y="142"/>
                  </a:lnTo>
                  <a:lnTo>
                    <a:pt x="88" y="144"/>
                  </a:lnTo>
                  <a:lnTo>
                    <a:pt x="89" y="144"/>
                  </a:lnTo>
                  <a:lnTo>
                    <a:pt x="91" y="146"/>
                  </a:lnTo>
                  <a:lnTo>
                    <a:pt x="91" y="146"/>
                  </a:lnTo>
                  <a:lnTo>
                    <a:pt x="95" y="143"/>
                  </a:lnTo>
                  <a:lnTo>
                    <a:pt x="100" y="142"/>
                  </a:lnTo>
                  <a:lnTo>
                    <a:pt x="104" y="142"/>
                  </a:lnTo>
                  <a:lnTo>
                    <a:pt x="109" y="143"/>
                  </a:lnTo>
                  <a:lnTo>
                    <a:pt x="109" y="149"/>
                  </a:lnTo>
                  <a:lnTo>
                    <a:pt x="109" y="155"/>
                  </a:lnTo>
                  <a:lnTo>
                    <a:pt x="107" y="161"/>
                  </a:lnTo>
                  <a:lnTo>
                    <a:pt x="104" y="162"/>
                  </a:lnTo>
                  <a:lnTo>
                    <a:pt x="101" y="165"/>
                  </a:lnTo>
                  <a:lnTo>
                    <a:pt x="100" y="168"/>
                  </a:lnTo>
                  <a:lnTo>
                    <a:pt x="98" y="171"/>
                  </a:lnTo>
                  <a:lnTo>
                    <a:pt x="98" y="175"/>
                  </a:lnTo>
                  <a:lnTo>
                    <a:pt x="100" y="175"/>
                  </a:lnTo>
                  <a:lnTo>
                    <a:pt x="101" y="175"/>
                  </a:lnTo>
                  <a:lnTo>
                    <a:pt x="103" y="175"/>
                  </a:lnTo>
                  <a:lnTo>
                    <a:pt x="104" y="178"/>
                  </a:lnTo>
                  <a:lnTo>
                    <a:pt x="103" y="181"/>
                  </a:lnTo>
                  <a:lnTo>
                    <a:pt x="100" y="183"/>
                  </a:lnTo>
                  <a:lnTo>
                    <a:pt x="98" y="184"/>
                  </a:lnTo>
                  <a:lnTo>
                    <a:pt x="95" y="184"/>
                  </a:lnTo>
                  <a:lnTo>
                    <a:pt x="94" y="186"/>
                  </a:lnTo>
                  <a:lnTo>
                    <a:pt x="92" y="184"/>
                  </a:lnTo>
                  <a:lnTo>
                    <a:pt x="89" y="184"/>
                  </a:lnTo>
                  <a:lnTo>
                    <a:pt x="88" y="184"/>
                  </a:lnTo>
                  <a:lnTo>
                    <a:pt x="86" y="184"/>
                  </a:lnTo>
                  <a:lnTo>
                    <a:pt x="86" y="186"/>
                  </a:lnTo>
                  <a:lnTo>
                    <a:pt x="85" y="186"/>
                  </a:lnTo>
                  <a:lnTo>
                    <a:pt x="84" y="186"/>
                  </a:lnTo>
                  <a:lnTo>
                    <a:pt x="82" y="186"/>
                  </a:lnTo>
                  <a:lnTo>
                    <a:pt x="81" y="184"/>
                  </a:lnTo>
                  <a:lnTo>
                    <a:pt x="79" y="184"/>
                  </a:lnTo>
                  <a:lnTo>
                    <a:pt x="76" y="184"/>
                  </a:lnTo>
                  <a:lnTo>
                    <a:pt x="76" y="187"/>
                  </a:lnTo>
                  <a:lnTo>
                    <a:pt x="75" y="189"/>
                  </a:lnTo>
                  <a:lnTo>
                    <a:pt x="73" y="189"/>
                  </a:lnTo>
                  <a:lnTo>
                    <a:pt x="70" y="190"/>
                  </a:lnTo>
                  <a:lnTo>
                    <a:pt x="67" y="189"/>
                  </a:lnTo>
                  <a:lnTo>
                    <a:pt x="64" y="189"/>
                  </a:lnTo>
                  <a:lnTo>
                    <a:pt x="60" y="190"/>
                  </a:lnTo>
                  <a:lnTo>
                    <a:pt x="59" y="190"/>
                  </a:lnTo>
                  <a:lnTo>
                    <a:pt x="54" y="193"/>
                  </a:lnTo>
                  <a:lnTo>
                    <a:pt x="51" y="193"/>
                  </a:lnTo>
                  <a:lnTo>
                    <a:pt x="50" y="193"/>
                  </a:lnTo>
                  <a:lnTo>
                    <a:pt x="47" y="192"/>
                  </a:lnTo>
                  <a:lnTo>
                    <a:pt x="45" y="192"/>
                  </a:lnTo>
                  <a:lnTo>
                    <a:pt x="42" y="192"/>
                  </a:lnTo>
                  <a:lnTo>
                    <a:pt x="41" y="192"/>
                  </a:lnTo>
                  <a:lnTo>
                    <a:pt x="39" y="193"/>
                  </a:lnTo>
                  <a:lnTo>
                    <a:pt x="38" y="195"/>
                  </a:lnTo>
                  <a:lnTo>
                    <a:pt x="38" y="196"/>
                  </a:lnTo>
                  <a:lnTo>
                    <a:pt x="36" y="196"/>
                  </a:lnTo>
                  <a:lnTo>
                    <a:pt x="34" y="197"/>
                  </a:lnTo>
                  <a:lnTo>
                    <a:pt x="32" y="197"/>
                  </a:lnTo>
                  <a:lnTo>
                    <a:pt x="29" y="196"/>
                  </a:lnTo>
                  <a:lnTo>
                    <a:pt x="26" y="196"/>
                  </a:lnTo>
                  <a:lnTo>
                    <a:pt x="25" y="197"/>
                  </a:lnTo>
                  <a:lnTo>
                    <a:pt x="22" y="199"/>
                  </a:lnTo>
                  <a:lnTo>
                    <a:pt x="20" y="200"/>
                  </a:lnTo>
                  <a:lnTo>
                    <a:pt x="17" y="202"/>
                  </a:lnTo>
                  <a:lnTo>
                    <a:pt x="14" y="202"/>
                  </a:lnTo>
                  <a:lnTo>
                    <a:pt x="13" y="202"/>
                  </a:lnTo>
                  <a:lnTo>
                    <a:pt x="11" y="200"/>
                  </a:lnTo>
                  <a:lnTo>
                    <a:pt x="11" y="197"/>
                  </a:lnTo>
                  <a:lnTo>
                    <a:pt x="13" y="196"/>
                  </a:lnTo>
                  <a:lnTo>
                    <a:pt x="14" y="195"/>
                  </a:lnTo>
                  <a:lnTo>
                    <a:pt x="16" y="195"/>
                  </a:lnTo>
                  <a:lnTo>
                    <a:pt x="17" y="195"/>
                  </a:lnTo>
                  <a:lnTo>
                    <a:pt x="20" y="193"/>
                  </a:lnTo>
                  <a:lnTo>
                    <a:pt x="22" y="193"/>
                  </a:lnTo>
                  <a:lnTo>
                    <a:pt x="26" y="190"/>
                  </a:lnTo>
                  <a:lnTo>
                    <a:pt x="29" y="187"/>
                  </a:lnTo>
                  <a:lnTo>
                    <a:pt x="34" y="184"/>
                  </a:lnTo>
                  <a:lnTo>
                    <a:pt x="38" y="181"/>
                  </a:lnTo>
                  <a:lnTo>
                    <a:pt x="39" y="180"/>
                  </a:lnTo>
                  <a:lnTo>
                    <a:pt x="42" y="180"/>
                  </a:lnTo>
                  <a:lnTo>
                    <a:pt x="45" y="178"/>
                  </a:lnTo>
                  <a:lnTo>
                    <a:pt x="48" y="178"/>
                  </a:lnTo>
                  <a:lnTo>
                    <a:pt x="50" y="177"/>
                  </a:lnTo>
                  <a:lnTo>
                    <a:pt x="51" y="175"/>
                  </a:lnTo>
                  <a:lnTo>
                    <a:pt x="53" y="172"/>
                  </a:lnTo>
                  <a:lnTo>
                    <a:pt x="51" y="169"/>
                  </a:lnTo>
                  <a:lnTo>
                    <a:pt x="48" y="169"/>
                  </a:lnTo>
                  <a:lnTo>
                    <a:pt x="45" y="171"/>
                  </a:lnTo>
                  <a:lnTo>
                    <a:pt x="42" y="171"/>
                  </a:lnTo>
                  <a:lnTo>
                    <a:pt x="39" y="171"/>
                  </a:lnTo>
                  <a:lnTo>
                    <a:pt x="36" y="169"/>
                  </a:lnTo>
                  <a:lnTo>
                    <a:pt x="34" y="167"/>
                  </a:lnTo>
                  <a:lnTo>
                    <a:pt x="32" y="168"/>
                  </a:lnTo>
                  <a:lnTo>
                    <a:pt x="29" y="168"/>
                  </a:lnTo>
                  <a:lnTo>
                    <a:pt x="28" y="167"/>
                  </a:lnTo>
                  <a:lnTo>
                    <a:pt x="26" y="165"/>
                  </a:lnTo>
                  <a:lnTo>
                    <a:pt x="25" y="167"/>
                  </a:lnTo>
                  <a:lnTo>
                    <a:pt x="22" y="168"/>
                  </a:lnTo>
                  <a:lnTo>
                    <a:pt x="19" y="168"/>
                  </a:lnTo>
                  <a:lnTo>
                    <a:pt x="17" y="165"/>
                  </a:lnTo>
                  <a:lnTo>
                    <a:pt x="17" y="162"/>
                  </a:lnTo>
                  <a:lnTo>
                    <a:pt x="19" y="161"/>
                  </a:lnTo>
                  <a:lnTo>
                    <a:pt x="20" y="159"/>
                  </a:lnTo>
                  <a:lnTo>
                    <a:pt x="23" y="159"/>
                  </a:lnTo>
                  <a:lnTo>
                    <a:pt x="25" y="158"/>
                  </a:lnTo>
                  <a:lnTo>
                    <a:pt x="28" y="156"/>
                  </a:lnTo>
                  <a:lnTo>
                    <a:pt x="31" y="153"/>
                  </a:lnTo>
                  <a:lnTo>
                    <a:pt x="32" y="149"/>
                  </a:lnTo>
                  <a:lnTo>
                    <a:pt x="32" y="144"/>
                  </a:lnTo>
                  <a:lnTo>
                    <a:pt x="32" y="140"/>
                  </a:lnTo>
                  <a:lnTo>
                    <a:pt x="29" y="142"/>
                  </a:lnTo>
                  <a:lnTo>
                    <a:pt x="28" y="142"/>
                  </a:lnTo>
                  <a:lnTo>
                    <a:pt x="25" y="142"/>
                  </a:lnTo>
                  <a:lnTo>
                    <a:pt x="25" y="139"/>
                  </a:lnTo>
                  <a:lnTo>
                    <a:pt x="26" y="137"/>
                  </a:lnTo>
                  <a:lnTo>
                    <a:pt x="28" y="137"/>
                  </a:lnTo>
                  <a:lnTo>
                    <a:pt x="31" y="136"/>
                  </a:lnTo>
                  <a:lnTo>
                    <a:pt x="32" y="136"/>
                  </a:lnTo>
                  <a:lnTo>
                    <a:pt x="32" y="134"/>
                  </a:lnTo>
                  <a:lnTo>
                    <a:pt x="32" y="133"/>
                  </a:lnTo>
                  <a:lnTo>
                    <a:pt x="32" y="131"/>
                  </a:lnTo>
                  <a:lnTo>
                    <a:pt x="38" y="131"/>
                  </a:lnTo>
                  <a:lnTo>
                    <a:pt x="41" y="131"/>
                  </a:lnTo>
                  <a:lnTo>
                    <a:pt x="45" y="130"/>
                  </a:lnTo>
                  <a:lnTo>
                    <a:pt x="48" y="127"/>
                  </a:lnTo>
                  <a:lnTo>
                    <a:pt x="50" y="122"/>
                  </a:lnTo>
                  <a:lnTo>
                    <a:pt x="48" y="121"/>
                  </a:lnTo>
                  <a:lnTo>
                    <a:pt x="48" y="119"/>
                  </a:lnTo>
                  <a:lnTo>
                    <a:pt x="47" y="118"/>
                  </a:lnTo>
                  <a:lnTo>
                    <a:pt x="48" y="117"/>
                  </a:lnTo>
                  <a:lnTo>
                    <a:pt x="50" y="115"/>
                  </a:lnTo>
                  <a:lnTo>
                    <a:pt x="50" y="114"/>
                  </a:lnTo>
                  <a:lnTo>
                    <a:pt x="48" y="114"/>
                  </a:lnTo>
                  <a:lnTo>
                    <a:pt x="45" y="112"/>
                  </a:lnTo>
                  <a:lnTo>
                    <a:pt x="44" y="112"/>
                  </a:lnTo>
                  <a:lnTo>
                    <a:pt x="42" y="109"/>
                  </a:lnTo>
                  <a:lnTo>
                    <a:pt x="41" y="106"/>
                  </a:lnTo>
                  <a:lnTo>
                    <a:pt x="41" y="103"/>
                  </a:lnTo>
                  <a:lnTo>
                    <a:pt x="41" y="102"/>
                  </a:lnTo>
                  <a:lnTo>
                    <a:pt x="42" y="99"/>
                  </a:lnTo>
                  <a:lnTo>
                    <a:pt x="42" y="97"/>
                  </a:lnTo>
                  <a:lnTo>
                    <a:pt x="41" y="97"/>
                  </a:lnTo>
                  <a:lnTo>
                    <a:pt x="36" y="97"/>
                  </a:lnTo>
                  <a:lnTo>
                    <a:pt x="34" y="99"/>
                  </a:lnTo>
                  <a:lnTo>
                    <a:pt x="29" y="99"/>
                  </a:lnTo>
                  <a:lnTo>
                    <a:pt x="28" y="97"/>
                  </a:lnTo>
                  <a:lnTo>
                    <a:pt x="26" y="94"/>
                  </a:lnTo>
                  <a:lnTo>
                    <a:pt x="25" y="96"/>
                  </a:lnTo>
                  <a:lnTo>
                    <a:pt x="23" y="96"/>
                  </a:lnTo>
                  <a:lnTo>
                    <a:pt x="22" y="97"/>
                  </a:lnTo>
                  <a:lnTo>
                    <a:pt x="19" y="96"/>
                  </a:lnTo>
                  <a:lnTo>
                    <a:pt x="19" y="93"/>
                  </a:lnTo>
                  <a:lnTo>
                    <a:pt x="19" y="90"/>
                  </a:lnTo>
                  <a:lnTo>
                    <a:pt x="20" y="87"/>
                  </a:lnTo>
                  <a:lnTo>
                    <a:pt x="22" y="84"/>
                  </a:lnTo>
                  <a:lnTo>
                    <a:pt x="23" y="81"/>
                  </a:lnTo>
                  <a:lnTo>
                    <a:pt x="25" y="80"/>
                  </a:lnTo>
                  <a:lnTo>
                    <a:pt x="23" y="78"/>
                  </a:lnTo>
                  <a:lnTo>
                    <a:pt x="22" y="75"/>
                  </a:lnTo>
                  <a:lnTo>
                    <a:pt x="22" y="74"/>
                  </a:lnTo>
                  <a:lnTo>
                    <a:pt x="22" y="71"/>
                  </a:lnTo>
                  <a:lnTo>
                    <a:pt x="22" y="68"/>
                  </a:lnTo>
                  <a:lnTo>
                    <a:pt x="17" y="71"/>
                  </a:lnTo>
                  <a:lnTo>
                    <a:pt x="14" y="72"/>
                  </a:lnTo>
                  <a:lnTo>
                    <a:pt x="11" y="75"/>
                  </a:lnTo>
                  <a:lnTo>
                    <a:pt x="11" y="72"/>
                  </a:lnTo>
                  <a:lnTo>
                    <a:pt x="13" y="71"/>
                  </a:lnTo>
                  <a:lnTo>
                    <a:pt x="13" y="69"/>
                  </a:lnTo>
                  <a:lnTo>
                    <a:pt x="13" y="68"/>
                  </a:lnTo>
                  <a:lnTo>
                    <a:pt x="13" y="65"/>
                  </a:lnTo>
                  <a:lnTo>
                    <a:pt x="11" y="64"/>
                  </a:lnTo>
                  <a:lnTo>
                    <a:pt x="13" y="62"/>
                  </a:lnTo>
                  <a:lnTo>
                    <a:pt x="14" y="59"/>
                  </a:lnTo>
                  <a:lnTo>
                    <a:pt x="14" y="56"/>
                  </a:lnTo>
                  <a:lnTo>
                    <a:pt x="14" y="55"/>
                  </a:lnTo>
                  <a:lnTo>
                    <a:pt x="11" y="56"/>
                  </a:lnTo>
                  <a:lnTo>
                    <a:pt x="9" y="58"/>
                  </a:lnTo>
                  <a:lnTo>
                    <a:pt x="7" y="59"/>
                  </a:lnTo>
                  <a:lnTo>
                    <a:pt x="4" y="59"/>
                  </a:lnTo>
                  <a:lnTo>
                    <a:pt x="6" y="56"/>
                  </a:lnTo>
                  <a:lnTo>
                    <a:pt x="7" y="53"/>
                  </a:lnTo>
                  <a:lnTo>
                    <a:pt x="9" y="50"/>
                  </a:lnTo>
                  <a:lnTo>
                    <a:pt x="6" y="50"/>
                  </a:lnTo>
                  <a:lnTo>
                    <a:pt x="4" y="50"/>
                  </a:lnTo>
                  <a:lnTo>
                    <a:pt x="6" y="47"/>
                  </a:lnTo>
                  <a:lnTo>
                    <a:pt x="9" y="44"/>
                  </a:lnTo>
                  <a:lnTo>
                    <a:pt x="9" y="44"/>
                  </a:lnTo>
                  <a:lnTo>
                    <a:pt x="9" y="43"/>
                  </a:lnTo>
                  <a:lnTo>
                    <a:pt x="9" y="41"/>
                  </a:lnTo>
                  <a:lnTo>
                    <a:pt x="6" y="41"/>
                  </a:lnTo>
                  <a:lnTo>
                    <a:pt x="3" y="40"/>
                  </a:lnTo>
                  <a:lnTo>
                    <a:pt x="1" y="37"/>
                  </a:lnTo>
                  <a:lnTo>
                    <a:pt x="0" y="34"/>
                  </a:lnTo>
                  <a:lnTo>
                    <a:pt x="3" y="36"/>
                  </a:lnTo>
                  <a:lnTo>
                    <a:pt x="6" y="36"/>
                  </a:lnTo>
                  <a:lnTo>
                    <a:pt x="9" y="36"/>
                  </a:lnTo>
                  <a:lnTo>
                    <a:pt x="9" y="28"/>
                  </a:lnTo>
                  <a:lnTo>
                    <a:pt x="13" y="21"/>
                  </a:lnTo>
                  <a:lnTo>
                    <a:pt x="17" y="13"/>
                  </a:lnTo>
                  <a:lnTo>
                    <a:pt x="20" y="6"/>
                  </a:lnTo>
                  <a:lnTo>
                    <a:pt x="20" y="8"/>
                  </a:lnTo>
                  <a:lnTo>
                    <a:pt x="23" y="6"/>
                  </a:lnTo>
                  <a:lnTo>
                    <a:pt x="28" y="6"/>
                  </a:lnTo>
                  <a:lnTo>
                    <a:pt x="31" y="5"/>
                  </a:lnTo>
                  <a:lnTo>
                    <a:pt x="32" y="3"/>
                  </a:lnTo>
                  <a:lnTo>
                    <a:pt x="35" y="2"/>
                  </a:lnTo>
                  <a:lnTo>
                    <a:pt x="36"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6" name="Freeform 6393"/>
            <p:cNvSpPr>
              <a:spLocks noEditPoints="1"/>
            </p:cNvSpPr>
            <p:nvPr/>
          </p:nvSpPr>
          <p:spPr bwMode="auto">
            <a:xfrm>
              <a:off x="3363" y="2003"/>
              <a:ext cx="64" cy="82"/>
            </a:xfrm>
            <a:custGeom>
              <a:avLst/>
              <a:gdLst>
                <a:gd name="T0" fmla="*/ 41 w 64"/>
                <a:gd name="T1" fmla="*/ 2 h 82"/>
                <a:gd name="T2" fmla="*/ 42 w 64"/>
                <a:gd name="T3" fmla="*/ 4 h 82"/>
                <a:gd name="T4" fmla="*/ 47 w 64"/>
                <a:gd name="T5" fmla="*/ 6 h 82"/>
                <a:gd name="T6" fmla="*/ 51 w 64"/>
                <a:gd name="T7" fmla="*/ 4 h 82"/>
                <a:gd name="T8" fmla="*/ 56 w 64"/>
                <a:gd name="T9" fmla="*/ 6 h 82"/>
                <a:gd name="T10" fmla="*/ 62 w 64"/>
                <a:gd name="T11" fmla="*/ 12 h 82"/>
                <a:gd name="T12" fmla="*/ 64 w 64"/>
                <a:gd name="T13" fmla="*/ 19 h 82"/>
                <a:gd name="T14" fmla="*/ 62 w 64"/>
                <a:gd name="T15" fmla="*/ 27 h 82"/>
                <a:gd name="T16" fmla="*/ 59 w 64"/>
                <a:gd name="T17" fmla="*/ 32 h 82"/>
                <a:gd name="T18" fmla="*/ 57 w 64"/>
                <a:gd name="T19" fmla="*/ 46 h 82"/>
                <a:gd name="T20" fmla="*/ 57 w 64"/>
                <a:gd name="T21" fmla="*/ 55 h 82"/>
                <a:gd name="T22" fmla="*/ 56 w 64"/>
                <a:gd name="T23" fmla="*/ 63 h 82"/>
                <a:gd name="T24" fmla="*/ 54 w 64"/>
                <a:gd name="T25" fmla="*/ 69 h 82"/>
                <a:gd name="T26" fmla="*/ 48 w 64"/>
                <a:gd name="T27" fmla="*/ 72 h 82"/>
                <a:gd name="T28" fmla="*/ 42 w 64"/>
                <a:gd name="T29" fmla="*/ 74 h 82"/>
                <a:gd name="T30" fmla="*/ 35 w 64"/>
                <a:gd name="T31" fmla="*/ 77 h 82"/>
                <a:gd name="T32" fmla="*/ 34 w 64"/>
                <a:gd name="T33" fmla="*/ 77 h 82"/>
                <a:gd name="T34" fmla="*/ 32 w 64"/>
                <a:gd name="T35" fmla="*/ 77 h 82"/>
                <a:gd name="T36" fmla="*/ 28 w 64"/>
                <a:gd name="T37" fmla="*/ 78 h 82"/>
                <a:gd name="T38" fmla="*/ 26 w 64"/>
                <a:gd name="T39" fmla="*/ 80 h 82"/>
                <a:gd name="T40" fmla="*/ 22 w 64"/>
                <a:gd name="T41" fmla="*/ 82 h 82"/>
                <a:gd name="T42" fmla="*/ 16 w 64"/>
                <a:gd name="T43" fmla="*/ 82 h 82"/>
                <a:gd name="T44" fmla="*/ 10 w 64"/>
                <a:gd name="T45" fmla="*/ 82 h 82"/>
                <a:gd name="T46" fmla="*/ 9 w 64"/>
                <a:gd name="T47" fmla="*/ 80 h 82"/>
                <a:gd name="T48" fmla="*/ 7 w 64"/>
                <a:gd name="T49" fmla="*/ 77 h 82"/>
                <a:gd name="T50" fmla="*/ 4 w 64"/>
                <a:gd name="T51" fmla="*/ 75 h 82"/>
                <a:gd name="T52" fmla="*/ 6 w 64"/>
                <a:gd name="T53" fmla="*/ 72 h 82"/>
                <a:gd name="T54" fmla="*/ 1 w 64"/>
                <a:gd name="T55" fmla="*/ 74 h 82"/>
                <a:gd name="T56" fmla="*/ 0 w 64"/>
                <a:gd name="T57" fmla="*/ 72 h 82"/>
                <a:gd name="T58" fmla="*/ 1 w 64"/>
                <a:gd name="T59" fmla="*/ 69 h 82"/>
                <a:gd name="T60" fmla="*/ 4 w 64"/>
                <a:gd name="T61" fmla="*/ 66 h 82"/>
                <a:gd name="T62" fmla="*/ 7 w 64"/>
                <a:gd name="T63" fmla="*/ 62 h 82"/>
                <a:gd name="T64" fmla="*/ 10 w 64"/>
                <a:gd name="T65" fmla="*/ 56 h 82"/>
                <a:gd name="T66" fmla="*/ 14 w 64"/>
                <a:gd name="T67" fmla="*/ 55 h 82"/>
                <a:gd name="T68" fmla="*/ 19 w 64"/>
                <a:gd name="T69" fmla="*/ 56 h 82"/>
                <a:gd name="T70" fmla="*/ 22 w 64"/>
                <a:gd name="T71" fmla="*/ 55 h 82"/>
                <a:gd name="T72" fmla="*/ 19 w 64"/>
                <a:gd name="T73" fmla="*/ 53 h 82"/>
                <a:gd name="T74" fmla="*/ 19 w 64"/>
                <a:gd name="T75" fmla="*/ 49 h 82"/>
                <a:gd name="T76" fmla="*/ 17 w 64"/>
                <a:gd name="T77" fmla="*/ 44 h 82"/>
                <a:gd name="T78" fmla="*/ 11 w 64"/>
                <a:gd name="T79" fmla="*/ 46 h 82"/>
                <a:gd name="T80" fmla="*/ 6 w 64"/>
                <a:gd name="T81" fmla="*/ 47 h 82"/>
                <a:gd name="T82" fmla="*/ 7 w 64"/>
                <a:gd name="T83" fmla="*/ 38 h 82"/>
                <a:gd name="T84" fmla="*/ 9 w 64"/>
                <a:gd name="T85" fmla="*/ 34 h 82"/>
                <a:gd name="T86" fmla="*/ 6 w 64"/>
                <a:gd name="T87" fmla="*/ 30 h 82"/>
                <a:gd name="T88" fmla="*/ 6 w 64"/>
                <a:gd name="T89" fmla="*/ 25 h 82"/>
                <a:gd name="T90" fmla="*/ 11 w 64"/>
                <a:gd name="T91" fmla="*/ 22 h 82"/>
                <a:gd name="T92" fmla="*/ 17 w 64"/>
                <a:gd name="T93" fmla="*/ 21 h 82"/>
                <a:gd name="T94" fmla="*/ 23 w 64"/>
                <a:gd name="T95" fmla="*/ 24 h 82"/>
                <a:gd name="T96" fmla="*/ 28 w 64"/>
                <a:gd name="T97" fmla="*/ 21 h 82"/>
                <a:gd name="T98" fmla="*/ 29 w 64"/>
                <a:gd name="T99" fmla="*/ 16 h 82"/>
                <a:gd name="T100" fmla="*/ 25 w 64"/>
                <a:gd name="T101" fmla="*/ 13 h 82"/>
                <a:gd name="T102" fmla="*/ 31 w 64"/>
                <a:gd name="T103" fmla="*/ 6 h 82"/>
                <a:gd name="T104" fmla="*/ 36 w 64"/>
                <a:gd name="T105" fmla="*/ 0 h 82"/>
                <a:gd name="T106" fmla="*/ 36 w 64"/>
                <a:gd name="T107" fmla="*/ 0 h 82"/>
                <a:gd name="T108" fmla="*/ 34 w 64"/>
                <a:gd name="T109"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82">
                  <a:moveTo>
                    <a:pt x="36" y="0"/>
                  </a:moveTo>
                  <a:lnTo>
                    <a:pt x="41" y="2"/>
                  </a:lnTo>
                  <a:lnTo>
                    <a:pt x="41" y="3"/>
                  </a:lnTo>
                  <a:lnTo>
                    <a:pt x="42" y="4"/>
                  </a:lnTo>
                  <a:lnTo>
                    <a:pt x="44" y="6"/>
                  </a:lnTo>
                  <a:lnTo>
                    <a:pt x="47" y="6"/>
                  </a:lnTo>
                  <a:lnTo>
                    <a:pt x="48" y="4"/>
                  </a:lnTo>
                  <a:lnTo>
                    <a:pt x="51" y="4"/>
                  </a:lnTo>
                  <a:lnTo>
                    <a:pt x="53" y="4"/>
                  </a:lnTo>
                  <a:lnTo>
                    <a:pt x="56" y="6"/>
                  </a:lnTo>
                  <a:lnTo>
                    <a:pt x="59" y="7"/>
                  </a:lnTo>
                  <a:lnTo>
                    <a:pt x="62" y="12"/>
                  </a:lnTo>
                  <a:lnTo>
                    <a:pt x="63" y="15"/>
                  </a:lnTo>
                  <a:lnTo>
                    <a:pt x="64" y="19"/>
                  </a:lnTo>
                  <a:lnTo>
                    <a:pt x="63" y="22"/>
                  </a:lnTo>
                  <a:lnTo>
                    <a:pt x="62" y="27"/>
                  </a:lnTo>
                  <a:lnTo>
                    <a:pt x="59" y="30"/>
                  </a:lnTo>
                  <a:lnTo>
                    <a:pt x="59" y="32"/>
                  </a:lnTo>
                  <a:lnTo>
                    <a:pt x="57" y="40"/>
                  </a:lnTo>
                  <a:lnTo>
                    <a:pt x="57" y="46"/>
                  </a:lnTo>
                  <a:lnTo>
                    <a:pt x="59" y="53"/>
                  </a:lnTo>
                  <a:lnTo>
                    <a:pt x="57" y="55"/>
                  </a:lnTo>
                  <a:lnTo>
                    <a:pt x="57" y="59"/>
                  </a:lnTo>
                  <a:lnTo>
                    <a:pt x="56" y="63"/>
                  </a:lnTo>
                  <a:lnTo>
                    <a:pt x="54" y="66"/>
                  </a:lnTo>
                  <a:lnTo>
                    <a:pt x="54" y="69"/>
                  </a:lnTo>
                  <a:lnTo>
                    <a:pt x="51" y="71"/>
                  </a:lnTo>
                  <a:lnTo>
                    <a:pt x="48" y="72"/>
                  </a:lnTo>
                  <a:lnTo>
                    <a:pt x="45" y="74"/>
                  </a:lnTo>
                  <a:lnTo>
                    <a:pt x="42" y="74"/>
                  </a:lnTo>
                  <a:lnTo>
                    <a:pt x="39" y="74"/>
                  </a:lnTo>
                  <a:lnTo>
                    <a:pt x="35" y="77"/>
                  </a:lnTo>
                  <a:lnTo>
                    <a:pt x="35" y="77"/>
                  </a:lnTo>
                  <a:lnTo>
                    <a:pt x="34" y="77"/>
                  </a:lnTo>
                  <a:lnTo>
                    <a:pt x="32" y="77"/>
                  </a:lnTo>
                  <a:lnTo>
                    <a:pt x="32" y="77"/>
                  </a:lnTo>
                  <a:lnTo>
                    <a:pt x="29" y="77"/>
                  </a:lnTo>
                  <a:lnTo>
                    <a:pt x="28" y="78"/>
                  </a:lnTo>
                  <a:lnTo>
                    <a:pt x="26" y="78"/>
                  </a:lnTo>
                  <a:lnTo>
                    <a:pt x="26" y="80"/>
                  </a:lnTo>
                  <a:lnTo>
                    <a:pt x="25" y="81"/>
                  </a:lnTo>
                  <a:lnTo>
                    <a:pt x="22" y="82"/>
                  </a:lnTo>
                  <a:lnTo>
                    <a:pt x="19" y="82"/>
                  </a:lnTo>
                  <a:lnTo>
                    <a:pt x="16" y="82"/>
                  </a:lnTo>
                  <a:lnTo>
                    <a:pt x="13" y="82"/>
                  </a:lnTo>
                  <a:lnTo>
                    <a:pt x="10" y="82"/>
                  </a:lnTo>
                  <a:lnTo>
                    <a:pt x="7" y="82"/>
                  </a:lnTo>
                  <a:lnTo>
                    <a:pt x="9" y="80"/>
                  </a:lnTo>
                  <a:lnTo>
                    <a:pt x="10" y="77"/>
                  </a:lnTo>
                  <a:lnTo>
                    <a:pt x="7" y="77"/>
                  </a:lnTo>
                  <a:lnTo>
                    <a:pt x="3" y="77"/>
                  </a:lnTo>
                  <a:lnTo>
                    <a:pt x="4" y="75"/>
                  </a:lnTo>
                  <a:lnTo>
                    <a:pt x="4" y="74"/>
                  </a:lnTo>
                  <a:lnTo>
                    <a:pt x="6" y="72"/>
                  </a:lnTo>
                  <a:lnTo>
                    <a:pt x="4" y="74"/>
                  </a:lnTo>
                  <a:lnTo>
                    <a:pt x="1" y="74"/>
                  </a:lnTo>
                  <a:lnTo>
                    <a:pt x="0" y="74"/>
                  </a:lnTo>
                  <a:lnTo>
                    <a:pt x="0" y="72"/>
                  </a:lnTo>
                  <a:lnTo>
                    <a:pt x="0" y="71"/>
                  </a:lnTo>
                  <a:lnTo>
                    <a:pt x="1" y="69"/>
                  </a:lnTo>
                  <a:lnTo>
                    <a:pt x="3" y="68"/>
                  </a:lnTo>
                  <a:lnTo>
                    <a:pt x="4" y="66"/>
                  </a:lnTo>
                  <a:lnTo>
                    <a:pt x="6" y="63"/>
                  </a:lnTo>
                  <a:lnTo>
                    <a:pt x="7" y="62"/>
                  </a:lnTo>
                  <a:lnTo>
                    <a:pt x="9" y="59"/>
                  </a:lnTo>
                  <a:lnTo>
                    <a:pt x="10" y="56"/>
                  </a:lnTo>
                  <a:lnTo>
                    <a:pt x="13" y="56"/>
                  </a:lnTo>
                  <a:lnTo>
                    <a:pt x="14" y="55"/>
                  </a:lnTo>
                  <a:lnTo>
                    <a:pt x="16" y="56"/>
                  </a:lnTo>
                  <a:lnTo>
                    <a:pt x="19" y="56"/>
                  </a:lnTo>
                  <a:lnTo>
                    <a:pt x="20" y="56"/>
                  </a:lnTo>
                  <a:lnTo>
                    <a:pt x="22" y="55"/>
                  </a:lnTo>
                  <a:lnTo>
                    <a:pt x="20" y="53"/>
                  </a:lnTo>
                  <a:lnTo>
                    <a:pt x="19" y="53"/>
                  </a:lnTo>
                  <a:lnTo>
                    <a:pt x="17" y="52"/>
                  </a:lnTo>
                  <a:lnTo>
                    <a:pt x="19" y="49"/>
                  </a:lnTo>
                  <a:lnTo>
                    <a:pt x="20" y="46"/>
                  </a:lnTo>
                  <a:lnTo>
                    <a:pt x="17" y="44"/>
                  </a:lnTo>
                  <a:lnTo>
                    <a:pt x="14" y="46"/>
                  </a:lnTo>
                  <a:lnTo>
                    <a:pt x="11" y="46"/>
                  </a:lnTo>
                  <a:lnTo>
                    <a:pt x="9" y="47"/>
                  </a:lnTo>
                  <a:lnTo>
                    <a:pt x="6" y="47"/>
                  </a:lnTo>
                  <a:lnTo>
                    <a:pt x="6" y="43"/>
                  </a:lnTo>
                  <a:lnTo>
                    <a:pt x="7" y="38"/>
                  </a:lnTo>
                  <a:lnTo>
                    <a:pt x="10" y="35"/>
                  </a:lnTo>
                  <a:lnTo>
                    <a:pt x="9" y="34"/>
                  </a:lnTo>
                  <a:lnTo>
                    <a:pt x="7" y="31"/>
                  </a:lnTo>
                  <a:lnTo>
                    <a:pt x="6" y="30"/>
                  </a:lnTo>
                  <a:lnTo>
                    <a:pt x="6" y="28"/>
                  </a:lnTo>
                  <a:lnTo>
                    <a:pt x="6" y="25"/>
                  </a:lnTo>
                  <a:lnTo>
                    <a:pt x="9" y="24"/>
                  </a:lnTo>
                  <a:lnTo>
                    <a:pt x="11" y="22"/>
                  </a:lnTo>
                  <a:lnTo>
                    <a:pt x="14" y="21"/>
                  </a:lnTo>
                  <a:lnTo>
                    <a:pt x="17" y="21"/>
                  </a:lnTo>
                  <a:lnTo>
                    <a:pt x="20" y="22"/>
                  </a:lnTo>
                  <a:lnTo>
                    <a:pt x="23" y="24"/>
                  </a:lnTo>
                  <a:lnTo>
                    <a:pt x="26" y="22"/>
                  </a:lnTo>
                  <a:lnTo>
                    <a:pt x="28" y="21"/>
                  </a:lnTo>
                  <a:lnTo>
                    <a:pt x="29" y="19"/>
                  </a:lnTo>
                  <a:lnTo>
                    <a:pt x="29" y="16"/>
                  </a:lnTo>
                  <a:lnTo>
                    <a:pt x="28" y="15"/>
                  </a:lnTo>
                  <a:lnTo>
                    <a:pt x="25" y="13"/>
                  </a:lnTo>
                  <a:lnTo>
                    <a:pt x="28" y="9"/>
                  </a:lnTo>
                  <a:lnTo>
                    <a:pt x="31" y="6"/>
                  </a:lnTo>
                  <a:lnTo>
                    <a:pt x="34" y="3"/>
                  </a:lnTo>
                  <a:lnTo>
                    <a:pt x="36" y="0"/>
                  </a:lnTo>
                  <a:close/>
                  <a:moveTo>
                    <a:pt x="36" y="0"/>
                  </a:moveTo>
                  <a:lnTo>
                    <a:pt x="36" y="0"/>
                  </a:lnTo>
                  <a:lnTo>
                    <a:pt x="36" y="0"/>
                  </a:lnTo>
                  <a:lnTo>
                    <a:pt x="34" y="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7" name="Freeform 6394"/>
            <p:cNvSpPr>
              <a:spLocks/>
            </p:cNvSpPr>
            <p:nvPr/>
          </p:nvSpPr>
          <p:spPr bwMode="auto">
            <a:xfrm>
              <a:off x="3171" y="1684"/>
              <a:ext cx="149" cy="104"/>
            </a:xfrm>
            <a:custGeom>
              <a:avLst/>
              <a:gdLst>
                <a:gd name="T0" fmla="*/ 118 w 149"/>
                <a:gd name="T1" fmla="*/ 4 h 104"/>
                <a:gd name="T2" fmla="*/ 124 w 149"/>
                <a:gd name="T3" fmla="*/ 8 h 104"/>
                <a:gd name="T4" fmla="*/ 131 w 149"/>
                <a:gd name="T5" fmla="*/ 6 h 104"/>
                <a:gd name="T6" fmla="*/ 131 w 149"/>
                <a:gd name="T7" fmla="*/ 13 h 104"/>
                <a:gd name="T8" fmla="*/ 127 w 149"/>
                <a:gd name="T9" fmla="*/ 19 h 104"/>
                <a:gd name="T10" fmla="*/ 128 w 149"/>
                <a:gd name="T11" fmla="*/ 25 h 104"/>
                <a:gd name="T12" fmla="*/ 134 w 149"/>
                <a:gd name="T13" fmla="*/ 32 h 104"/>
                <a:gd name="T14" fmla="*/ 142 w 149"/>
                <a:gd name="T15" fmla="*/ 38 h 104"/>
                <a:gd name="T16" fmla="*/ 146 w 149"/>
                <a:gd name="T17" fmla="*/ 42 h 104"/>
                <a:gd name="T18" fmla="*/ 148 w 149"/>
                <a:gd name="T19" fmla="*/ 53 h 104"/>
                <a:gd name="T20" fmla="*/ 140 w 149"/>
                <a:gd name="T21" fmla="*/ 60 h 104"/>
                <a:gd name="T22" fmla="*/ 139 w 149"/>
                <a:gd name="T23" fmla="*/ 70 h 104"/>
                <a:gd name="T24" fmla="*/ 131 w 149"/>
                <a:gd name="T25" fmla="*/ 76 h 104"/>
                <a:gd name="T26" fmla="*/ 123 w 149"/>
                <a:gd name="T27" fmla="*/ 78 h 104"/>
                <a:gd name="T28" fmla="*/ 108 w 149"/>
                <a:gd name="T29" fmla="*/ 84 h 104"/>
                <a:gd name="T30" fmla="*/ 95 w 149"/>
                <a:gd name="T31" fmla="*/ 95 h 104"/>
                <a:gd name="T32" fmla="*/ 83 w 149"/>
                <a:gd name="T33" fmla="*/ 101 h 104"/>
                <a:gd name="T34" fmla="*/ 71 w 149"/>
                <a:gd name="T35" fmla="*/ 103 h 104"/>
                <a:gd name="T36" fmla="*/ 62 w 149"/>
                <a:gd name="T37" fmla="*/ 100 h 104"/>
                <a:gd name="T38" fmla="*/ 46 w 149"/>
                <a:gd name="T39" fmla="*/ 91 h 104"/>
                <a:gd name="T40" fmla="*/ 37 w 149"/>
                <a:gd name="T41" fmla="*/ 86 h 104"/>
                <a:gd name="T42" fmla="*/ 24 w 149"/>
                <a:gd name="T43" fmla="*/ 84 h 104"/>
                <a:gd name="T44" fmla="*/ 30 w 149"/>
                <a:gd name="T45" fmla="*/ 76 h 104"/>
                <a:gd name="T46" fmla="*/ 31 w 149"/>
                <a:gd name="T47" fmla="*/ 73 h 104"/>
                <a:gd name="T48" fmla="*/ 31 w 149"/>
                <a:gd name="T49" fmla="*/ 60 h 104"/>
                <a:gd name="T50" fmla="*/ 24 w 149"/>
                <a:gd name="T51" fmla="*/ 57 h 104"/>
                <a:gd name="T52" fmla="*/ 12 w 149"/>
                <a:gd name="T53" fmla="*/ 59 h 104"/>
                <a:gd name="T54" fmla="*/ 6 w 149"/>
                <a:gd name="T55" fmla="*/ 57 h 104"/>
                <a:gd name="T56" fmla="*/ 9 w 149"/>
                <a:gd name="T57" fmla="*/ 59 h 104"/>
                <a:gd name="T58" fmla="*/ 21 w 149"/>
                <a:gd name="T59" fmla="*/ 53 h 104"/>
                <a:gd name="T60" fmla="*/ 31 w 149"/>
                <a:gd name="T61" fmla="*/ 54 h 104"/>
                <a:gd name="T62" fmla="*/ 33 w 149"/>
                <a:gd name="T63" fmla="*/ 50 h 104"/>
                <a:gd name="T64" fmla="*/ 28 w 149"/>
                <a:gd name="T65" fmla="*/ 48 h 104"/>
                <a:gd name="T66" fmla="*/ 31 w 149"/>
                <a:gd name="T67" fmla="*/ 41 h 104"/>
                <a:gd name="T68" fmla="*/ 33 w 149"/>
                <a:gd name="T69" fmla="*/ 33 h 104"/>
                <a:gd name="T70" fmla="*/ 22 w 149"/>
                <a:gd name="T71" fmla="*/ 35 h 104"/>
                <a:gd name="T72" fmla="*/ 12 w 149"/>
                <a:gd name="T73" fmla="*/ 39 h 104"/>
                <a:gd name="T74" fmla="*/ 0 w 149"/>
                <a:gd name="T75" fmla="*/ 33 h 104"/>
                <a:gd name="T76" fmla="*/ 15 w 149"/>
                <a:gd name="T77" fmla="*/ 32 h 104"/>
                <a:gd name="T78" fmla="*/ 9 w 149"/>
                <a:gd name="T79" fmla="*/ 26 h 104"/>
                <a:gd name="T80" fmla="*/ 9 w 149"/>
                <a:gd name="T81" fmla="*/ 20 h 104"/>
                <a:gd name="T82" fmla="*/ 17 w 149"/>
                <a:gd name="T83" fmla="*/ 22 h 104"/>
                <a:gd name="T84" fmla="*/ 17 w 149"/>
                <a:gd name="T85" fmla="*/ 11 h 104"/>
                <a:gd name="T86" fmla="*/ 27 w 149"/>
                <a:gd name="T87" fmla="*/ 14 h 104"/>
                <a:gd name="T88" fmla="*/ 20 w 149"/>
                <a:gd name="T89" fmla="*/ 8 h 104"/>
                <a:gd name="T90" fmla="*/ 25 w 149"/>
                <a:gd name="T91" fmla="*/ 4 h 104"/>
                <a:gd name="T92" fmla="*/ 33 w 149"/>
                <a:gd name="T93" fmla="*/ 8 h 104"/>
                <a:gd name="T94" fmla="*/ 40 w 149"/>
                <a:gd name="T95" fmla="*/ 17 h 104"/>
                <a:gd name="T96" fmla="*/ 40 w 149"/>
                <a:gd name="T97" fmla="*/ 28 h 104"/>
                <a:gd name="T98" fmla="*/ 42 w 149"/>
                <a:gd name="T99" fmla="*/ 39 h 104"/>
                <a:gd name="T100" fmla="*/ 47 w 149"/>
                <a:gd name="T101" fmla="*/ 32 h 104"/>
                <a:gd name="T102" fmla="*/ 55 w 149"/>
                <a:gd name="T103" fmla="*/ 32 h 104"/>
                <a:gd name="T104" fmla="*/ 53 w 149"/>
                <a:gd name="T105" fmla="*/ 20 h 104"/>
                <a:gd name="T106" fmla="*/ 59 w 149"/>
                <a:gd name="T107" fmla="*/ 19 h 104"/>
                <a:gd name="T108" fmla="*/ 68 w 149"/>
                <a:gd name="T109" fmla="*/ 28 h 104"/>
                <a:gd name="T110" fmla="*/ 71 w 149"/>
                <a:gd name="T111" fmla="*/ 17 h 104"/>
                <a:gd name="T112" fmla="*/ 81 w 149"/>
                <a:gd name="T113" fmla="*/ 16 h 104"/>
                <a:gd name="T114" fmla="*/ 84 w 149"/>
                <a:gd name="T115" fmla="*/ 28 h 104"/>
                <a:gd name="T116" fmla="*/ 89 w 149"/>
                <a:gd name="T117" fmla="*/ 25 h 104"/>
                <a:gd name="T118" fmla="*/ 89 w 149"/>
                <a:gd name="T119" fmla="*/ 14 h 104"/>
                <a:gd name="T120" fmla="*/ 95 w 149"/>
                <a:gd name="T121" fmla="*/ 17 h 104"/>
                <a:gd name="T122" fmla="*/ 102 w 149"/>
                <a:gd name="T123" fmla="*/ 16 h 104"/>
                <a:gd name="T124" fmla="*/ 106 w 149"/>
                <a:gd name="T12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 h="104">
                  <a:moveTo>
                    <a:pt x="108" y="0"/>
                  </a:moveTo>
                  <a:lnTo>
                    <a:pt x="111" y="0"/>
                  </a:lnTo>
                  <a:lnTo>
                    <a:pt x="115" y="1"/>
                  </a:lnTo>
                  <a:lnTo>
                    <a:pt x="118" y="4"/>
                  </a:lnTo>
                  <a:lnTo>
                    <a:pt x="121" y="7"/>
                  </a:lnTo>
                  <a:lnTo>
                    <a:pt x="123" y="10"/>
                  </a:lnTo>
                  <a:lnTo>
                    <a:pt x="123" y="10"/>
                  </a:lnTo>
                  <a:lnTo>
                    <a:pt x="124" y="8"/>
                  </a:lnTo>
                  <a:lnTo>
                    <a:pt x="127" y="7"/>
                  </a:lnTo>
                  <a:lnTo>
                    <a:pt x="128" y="7"/>
                  </a:lnTo>
                  <a:lnTo>
                    <a:pt x="130" y="6"/>
                  </a:lnTo>
                  <a:lnTo>
                    <a:pt x="131" y="6"/>
                  </a:lnTo>
                  <a:lnTo>
                    <a:pt x="133" y="6"/>
                  </a:lnTo>
                  <a:lnTo>
                    <a:pt x="133" y="7"/>
                  </a:lnTo>
                  <a:lnTo>
                    <a:pt x="133" y="10"/>
                  </a:lnTo>
                  <a:lnTo>
                    <a:pt x="131" y="13"/>
                  </a:lnTo>
                  <a:lnTo>
                    <a:pt x="130" y="14"/>
                  </a:lnTo>
                  <a:lnTo>
                    <a:pt x="128" y="16"/>
                  </a:lnTo>
                  <a:lnTo>
                    <a:pt x="127" y="17"/>
                  </a:lnTo>
                  <a:lnTo>
                    <a:pt x="127" y="19"/>
                  </a:lnTo>
                  <a:lnTo>
                    <a:pt x="128" y="20"/>
                  </a:lnTo>
                  <a:lnTo>
                    <a:pt x="127" y="23"/>
                  </a:lnTo>
                  <a:lnTo>
                    <a:pt x="128" y="25"/>
                  </a:lnTo>
                  <a:lnTo>
                    <a:pt x="128" y="25"/>
                  </a:lnTo>
                  <a:lnTo>
                    <a:pt x="130" y="26"/>
                  </a:lnTo>
                  <a:lnTo>
                    <a:pt x="133" y="28"/>
                  </a:lnTo>
                  <a:lnTo>
                    <a:pt x="133" y="29"/>
                  </a:lnTo>
                  <a:lnTo>
                    <a:pt x="134" y="32"/>
                  </a:lnTo>
                  <a:lnTo>
                    <a:pt x="133" y="35"/>
                  </a:lnTo>
                  <a:lnTo>
                    <a:pt x="136" y="36"/>
                  </a:lnTo>
                  <a:lnTo>
                    <a:pt x="139" y="36"/>
                  </a:lnTo>
                  <a:lnTo>
                    <a:pt x="142" y="38"/>
                  </a:lnTo>
                  <a:lnTo>
                    <a:pt x="143" y="39"/>
                  </a:lnTo>
                  <a:lnTo>
                    <a:pt x="143" y="41"/>
                  </a:lnTo>
                  <a:lnTo>
                    <a:pt x="145" y="42"/>
                  </a:lnTo>
                  <a:lnTo>
                    <a:pt x="146" y="42"/>
                  </a:lnTo>
                  <a:lnTo>
                    <a:pt x="149" y="42"/>
                  </a:lnTo>
                  <a:lnTo>
                    <a:pt x="149" y="45"/>
                  </a:lnTo>
                  <a:lnTo>
                    <a:pt x="148" y="50"/>
                  </a:lnTo>
                  <a:lnTo>
                    <a:pt x="148" y="53"/>
                  </a:lnTo>
                  <a:lnTo>
                    <a:pt x="148" y="56"/>
                  </a:lnTo>
                  <a:lnTo>
                    <a:pt x="145" y="57"/>
                  </a:lnTo>
                  <a:lnTo>
                    <a:pt x="143" y="59"/>
                  </a:lnTo>
                  <a:lnTo>
                    <a:pt x="140" y="60"/>
                  </a:lnTo>
                  <a:lnTo>
                    <a:pt x="139" y="63"/>
                  </a:lnTo>
                  <a:lnTo>
                    <a:pt x="137" y="64"/>
                  </a:lnTo>
                  <a:lnTo>
                    <a:pt x="137" y="67"/>
                  </a:lnTo>
                  <a:lnTo>
                    <a:pt x="139" y="70"/>
                  </a:lnTo>
                  <a:lnTo>
                    <a:pt x="139" y="73"/>
                  </a:lnTo>
                  <a:lnTo>
                    <a:pt x="137" y="75"/>
                  </a:lnTo>
                  <a:lnTo>
                    <a:pt x="134" y="76"/>
                  </a:lnTo>
                  <a:lnTo>
                    <a:pt x="131" y="76"/>
                  </a:lnTo>
                  <a:lnTo>
                    <a:pt x="130" y="75"/>
                  </a:lnTo>
                  <a:lnTo>
                    <a:pt x="127" y="75"/>
                  </a:lnTo>
                  <a:lnTo>
                    <a:pt x="124" y="73"/>
                  </a:lnTo>
                  <a:lnTo>
                    <a:pt x="123" y="78"/>
                  </a:lnTo>
                  <a:lnTo>
                    <a:pt x="120" y="79"/>
                  </a:lnTo>
                  <a:lnTo>
                    <a:pt x="115" y="79"/>
                  </a:lnTo>
                  <a:lnTo>
                    <a:pt x="111" y="81"/>
                  </a:lnTo>
                  <a:lnTo>
                    <a:pt x="108" y="84"/>
                  </a:lnTo>
                  <a:lnTo>
                    <a:pt x="103" y="86"/>
                  </a:lnTo>
                  <a:lnTo>
                    <a:pt x="100" y="89"/>
                  </a:lnTo>
                  <a:lnTo>
                    <a:pt x="98" y="92"/>
                  </a:lnTo>
                  <a:lnTo>
                    <a:pt x="95" y="95"/>
                  </a:lnTo>
                  <a:lnTo>
                    <a:pt x="92" y="98"/>
                  </a:lnTo>
                  <a:lnTo>
                    <a:pt x="89" y="101"/>
                  </a:lnTo>
                  <a:lnTo>
                    <a:pt x="86" y="103"/>
                  </a:lnTo>
                  <a:lnTo>
                    <a:pt x="83" y="101"/>
                  </a:lnTo>
                  <a:lnTo>
                    <a:pt x="78" y="101"/>
                  </a:lnTo>
                  <a:lnTo>
                    <a:pt x="75" y="101"/>
                  </a:lnTo>
                  <a:lnTo>
                    <a:pt x="73" y="103"/>
                  </a:lnTo>
                  <a:lnTo>
                    <a:pt x="71" y="103"/>
                  </a:lnTo>
                  <a:lnTo>
                    <a:pt x="68" y="104"/>
                  </a:lnTo>
                  <a:lnTo>
                    <a:pt x="67" y="103"/>
                  </a:lnTo>
                  <a:lnTo>
                    <a:pt x="65" y="101"/>
                  </a:lnTo>
                  <a:lnTo>
                    <a:pt x="62" y="100"/>
                  </a:lnTo>
                  <a:lnTo>
                    <a:pt x="58" y="97"/>
                  </a:lnTo>
                  <a:lnTo>
                    <a:pt x="53" y="95"/>
                  </a:lnTo>
                  <a:lnTo>
                    <a:pt x="49" y="92"/>
                  </a:lnTo>
                  <a:lnTo>
                    <a:pt x="46" y="91"/>
                  </a:lnTo>
                  <a:lnTo>
                    <a:pt x="43" y="89"/>
                  </a:lnTo>
                  <a:lnTo>
                    <a:pt x="42" y="88"/>
                  </a:lnTo>
                  <a:lnTo>
                    <a:pt x="39" y="86"/>
                  </a:lnTo>
                  <a:lnTo>
                    <a:pt x="37" y="86"/>
                  </a:lnTo>
                  <a:lnTo>
                    <a:pt x="36" y="86"/>
                  </a:lnTo>
                  <a:lnTo>
                    <a:pt x="30" y="85"/>
                  </a:lnTo>
                  <a:lnTo>
                    <a:pt x="22" y="85"/>
                  </a:lnTo>
                  <a:lnTo>
                    <a:pt x="24" y="84"/>
                  </a:lnTo>
                  <a:lnTo>
                    <a:pt x="25" y="82"/>
                  </a:lnTo>
                  <a:lnTo>
                    <a:pt x="27" y="81"/>
                  </a:lnTo>
                  <a:lnTo>
                    <a:pt x="28" y="79"/>
                  </a:lnTo>
                  <a:lnTo>
                    <a:pt x="30" y="76"/>
                  </a:lnTo>
                  <a:lnTo>
                    <a:pt x="37" y="75"/>
                  </a:lnTo>
                  <a:lnTo>
                    <a:pt x="36" y="73"/>
                  </a:lnTo>
                  <a:lnTo>
                    <a:pt x="34" y="72"/>
                  </a:lnTo>
                  <a:lnTo>
                    <a:pt x="31" y="73"/>
                  </a:lnTo>
                  <a:lnTo>
                    <a:pt x="34" y="66"/>
                  </a:lnTo>
                  <a:lnTo>
                    <a:pt x="31" y="63"/>
                  </a:lnTo>
                  <a:lnTo>
                    <a:pt x="33" y="61"/>
                  </a:lnTo>
                  <a:lnTo>
                    <a:pt x="31" y="60"/>
                  </a:lnTo>
                  <a:lnTo>
                    <a:pt x="28" y="60"/>
                  </a:lnTo>
                  <a:lnTo>
                    <a:pt x="27" y="60"/>
                  </a:lnTo>
                  <a:lnTo>
                    <a:pt x="28" y="57"/>
                  </a:lnTo>
                  <a:lnTo>
                    <a:pt x="24" y="57"/>
                  </a:lnTo>
                  <a:lnTo>
                    <a:pt x="18" y="57"/>
                  </a:lnTo>
                  <a:lnTo>
                    <a:pt x="15" y="57"/>
                  </a:lnTo>
                  <a:lnTo>
                    <a:pt x="14" y="57"/>
                  </a:lnTo>
                  <a:lnTo>
                    <a:pt x="12" y="59"/>
                  </a:lnTo>
                  <a:lnTo>
                    <a:pt x="11" y="59"/>
                  </a:lnTo>
                  <a:lnTo>
                    <a:pt x="9" y="59"/>
                  </a:lnTo>
                  <a:lnTo>
                    <a:pt x="8" y="59"/>
                  </a:lnTo>
                  <a:lnTo>
                    <a:pt x="6" y="57"/>
                  </a:lnTo>
                  <a:lnTo>
                    <a:pt x="6" y="56"/>
                  </a:lnTo>
                  <a:lnTo>
                    <a:pt x="6" y="54"/>
                  </a:lnTo>
                  <a:lnTo>
                    <a:pt x="9" y="53"/>
                  </a:lnTo>
                  <a:lnTo>
                    <a:pt x="9" y="59"/>
                  </a:lnTo>
                  <a:lnTo>
                    <a:pt x="12" y="56"/>
                  </a:lnTo>
                  <a:lnTo>
                    <a:pt x="15" y="54"/>
                  </a:lnTo>
                  <a:lnTo>
                    <a:pt x="18" y="54"/>
                  </a:lnTo>
                  <a:lnTo>
                    <a:pt x="21" y="53"/>
                  </a:lnTo>
                  <a:lnTo>
                    <a:pt x="24" y="53"/>
                  </a:lnTo>
                  <a:lnTo>
                    <a:pt x="25" y="54"/>
                  </a:lnTo>
                  <a:lnTo>
                    <a:pt x="28" y="54"/>
                  </a:lnTo>
                  <a:lnTo>
                    <a:pt x="31" y="54"/>
                  </a:lnTo>
                  <a:lnTo>
                    <a:pt x="33" y="53"/>
                  </a:lnTo>
                  <a:lnTo>
                    <a:pt x="33" y="51"/>
                  </a:lnTo>
                  <a:lnTo>
                    <a:pt x="34" y="50"/>
                  </a:lnTo>
                  <a:lnTo>
                    <a:pt x="33" y="50"/>
                  </a:lnTo>
                  <a:lnTo>
                    <a:pt x="31" y="50"/>
                  </a:lnTo>
                  <a:lnTo>
                    <a:pt x="30" y="48"/>
                  </a:lnTo>
                  <a:lnTo>
                    <a:pt x="30" y="48"/>
                  </a:lnTo>
                  <a:lnTo>
                    <a:pt x="28" y="48"/>
                  </a:lnTo>
                  <a:lnTo>
                    <a:pt x="28" y="45"/>
                  </a:lnTo>
                  <a:lnTo>
                    <a:pt x="28" y="44"/>
                  </a:lnTo>
                  <a:lnTo>
                    <a:pt x="30" y="42"/>
                  </a:lnTo>
                  <a:lnTo>
                    <a:pt x="31" y="41"/>
                  </a:lnTo>
                  <a:lnTo>
                    <a:pt x="34" y="41"/>
                  </a:lnTo>
                  <a:lnTo>
                    <a:pt x="34" y="38"/>
                  </a:lnTo>
                  <a:lnTo>
                    <a:pt x="34" y="35"/>
                  </a:lnTo>
                  <a:lnTo>
                    <a:pt x="33" y="33"/>
                  </a:lnTo>
                  <a:lnTo>
                    <a:pt x="31" y="33"/>
                  </a:lnTo>
                  <a:lnTo>
                    <a:pt x="28" y="33"/>
                  </a:lnTo>
                  <a:lnTo>
                    <a:pt x="25" y="33"/>
                  </a:lnTo>
                  <a:lnTo>
                    <a:pt x="22" y="35"/>
                  </a:lnTo>
                  <a:lnTo>
                    <a:pt x="21" y="35"/>
                  </a:lnTo>
                  <a:lnTo>
                    <a:pt x="18" y="36"/>
                  </a:lnTo>
                  <a:lnTo>
                    <a:pt x="15" y="38"/>
                  </a:lnTo>
                  <a:lnTo>
                    <a:pt x="12" y="39"/>
                  </a:lnTo>
                  <a:lnTo>
                    <a:pt x="9" y="39"/>
                  </a:lnTo>
                  <a:lnTo>
                    <a:pt x="6" y="39"/>
                  </a:lnTo>
                  <a:lnTo>
                    <a:pt x="3" y="38"/>
                  </a:lnTo>
                  <a:lnTo>
                    <a:pt x="0" y="33"/>
                  </a:lnTo>
                  <a:lnTo>
                    <a:pt x="5" y="32"/>
                  </a:lnTo>
                  <a:lnTo>
                    <a:pt x="9" y="32"/>
                  </a:lnTo>
                  <a:lnTo>
                    <a:pt x="12" y="33"/>
                  </a:lnTo>
                  <a:lnTo>
                    <a:pt x="15" y="32"/>
                  </a:lnTo>
                  <a:lnTo>
                    <a:pt x="15" y="31"/>
                  </a:lnTo>
                  <a:lnTo>
                    <a:pt x="14" y="29"/>
                  </a:lnTo>
                  <a:lnTo>
                    <a:pt x="12" y="28"/>
                  </a:lnTo>
                  <a:lnTo>
                    <a:pt x="9" y="26"/>
                  </a:lnTo>
                  <a:lnTo>
                    <a:pt x="8" y="25"/>
                  </a:lnTo>
                  <a:lnTo>
                    <a:pt x="8" y="23"/>
                  </a:lnTo>
                  <a:lnTo>
                    <a:pt x="8" y="22"/>
                  </a:lnTo>
                  <a:lnTo>
                    <a:pt x="9" y="20"/>
                  </a:lnTo>
                  <a:lnTo>
                    <a:pt x="12" y="22"/>
                  </a:lnTo>
                  <a:lnTo>
                    <a:pt x="15" y="23"/>
                  </a:lnTo>
                  <a:lnTo>
                    <a:pt x="18" y="25"/>
                  </a:lnTo>
                  <a:lnTo>
                    <a:pt x="17" y="22"/>
                  </a:lnTo>
                  <a:lnTo>
                    <a:pt x="15" y="19"/>
                  </a:lnTo>
                  <a:lnTo>
                    <a:pt x="15" y="16"/>
                  </a:lnTo>
                  <a:lnTo>
                    <a:pt x="15" y="13"/>
                  </a:lnTo>
                  <a:lnTo>
                    <a:pt x="17" y="11"/>
                  </a:lnTo>
                  <a:lnTo>
                    <a:pt x="21" y="14"/>
                  </a:lnTo>
                  <a:lnTo>
                    <a:pt x="27" y="19"/>
                  </a:lnTo>
                  <a:lnTo>
                    <a:pt x="27" y="17"/>
                  </a:lnTo>
                  <a:lnTo>
                    <a:pt x="27" y="14"/>
                  </a:lnTo>
                  <a:lnTo>
                    <a:pt x="25" y="13"/>
                  </a:lnTo>
                  <a:lnTo>
                    <a:pt x="22" y="11"/>
                  </a:lnTo>
                  <a:lnTo>
                    <a:pt x="21" y="10"/>
                  </a:lnTo>
                  <a:lnTo>
                    <a:pt x="20" y="8"/>
                  </a:lnTo>
                  <a:lnTo>
                    <a:pt x="20" y="6"/>
                  </a:lnTo>
                  <a:lnTo>
                    <a:pt x="21" y="6"/>
                  </a:lnTo>
                  <a:lnTo>
                    <a:pt x="24" y="6"/>
                  </a:lnTo>
                  <a:lnTo>
                    <a:pt x="25" y="4"/>
                  </a:lnTo>
                  <a:lnTo>
                    <a:pt x="25" y="3"/>
                  </a:lnTo>
                  <a:lnTo>
                    <a:pt x="28" y="4"/>
                  </a:lnTo>
                  <a:lnTo>
                    <a:pt x="31" y="6"/>
                  </a:lnTo>
                  <a:lnTo>
                    <a:pt x="33" y="8"/>
                  </a:lnTo>
                  <a:lnTo>
                    <a:pt x="34" y="11"/>
                  </a:lnTo>
                  <a:lnTo>
                    <a:pt x="36" y="14"/>
                  </a:lnTo>
                  <a:lnTo>
                    <a:pt x="37" y="16"/>
                  </a:lnTo>
                  <a:lnTo>
                    <a:pt x="40" y="17"/>
                  </a:lnTo>
                  <a:lnTo>
                    <a:pt x="43" y="17"/>
                  </a:lnTo>
                  <a:lnTo>
                    <a:pt x="43" y="22"/>
                  </a:lnTo>
                  <a:lnTo>
                    <a:pt x="42" y="25"/>
                  </a:lnTo>
                  <a:lnTo>
                    <a:pt x="40" y="28"/>
                  </a:lnTo>
                  <a:lnTo>
                    <a:pt x="39" y="31"/>
                  </a:lnTo>
                  <a:lnTo>
                    <a:pt x="37" y="33"/>
                  </a:lnTo>
                  <a:lnTo>
                    <a:pt x="39" y="36"/>
                  </a:lnTo>
                  <a:lnTo>
                    <a:pt x="42" y="39"/>
                  </a:lnTo>
                  <a:lnTo>
                    <a:pt x="43" y="42"/>
                  </a:lnTo>
                  <a:lnTo>
                    <a:pt x="46" y="44"/>
                  </a:lnTo>
                  <a:lnTo>
                    <a:pt x="46" y="38"/>
                  </a:lnTo>
                  <a:lnTo>
                    <a:pt x="47" y="32"/>
                  </a:lnTo>
                  <a:lnTo>
                    <a:pt x="50" y="32"/>
                  </a:lnTo>
                  <a:lnTo>
                    <a:pt x="53" y="32"/>
                  </a:lnTo>
                  <a:lnTo>
                    <a:pt x="55" y="33"/>
                  </a:lnTo>
                  <a:lnTo>
                    <a:pt x="55" y="32"/>
                  </a:lnTo>
                  <a:lnTo>
                    <a:pt x="55" y="29"/>
                  </a:lnTo>
                  <a:lnTo>
                    <a:pt x="55" y="26"/>
                  </a:lnTo>
                  <a:lnTo>
                    <a:pt x="53" y="22"/>
                  </a:lnTo>
                  <a:lnTo>
                    <a:pt x="53" y="20"/>
                  </a:lnTo>
                  <a:lnTo>
                    <a:pt x="53" y="17"/>
                  </a:lnTo>
                  <a:lnTo>
                    <a:pt x="55" y="16"/>
                  </a:lnTo>
                  <a:lnTo>
                    <a:pt x="58" y="16"/>
                  </a:lnTo>
                  <a:lnTo>
                    <a:pt x="59" y="19"/>
                  </a:lnTo>
                  <a:lnTo>
                    <a:pt x="62" y="20"/>
                  </a:lnTo>
                  <a:lnTo>
                    <a:pt x="64" y="25"/>
                  </a:lnTo>
                  <a:lnTo>
                    <a:pt x="67" y="26"/>
                  </a:lnTo>
                  <a:lnTo>
                    <a:pt x="68" y="28"/>
                  </a:lnTo>
                  <a:lnTo>
                    <a:pt x="68" y="26"/>
                  </a:lnTo>
                  <a:lnTo>
                    <a:pt x="68" y="23"/>
                  </a:lnTo>
                  <a:lnTo>
                    <a:pt x="70" y="19"/>
                  </a:lnTo>
                  <a:lnTo>
                    <a:pt x="71" y="17"/>
                  </a:lnTo>
                  <a:lnTo>
                    <a:pt x="73" y="14"/>
                  </a:lnTo>
                  <a:lnTo>
                    <a:pt x="75" y="14"/>
                  </a:lnTo>
                  <a:lnTo>
                    <a:pt x="78" y="14"/>
                  </a:lnTo>
                  <a:lnTo>
                    <a:pt x="81" y="16"/>
                  </a:lnTo>
                  <a:lnTo>
                    <a:pt x="83" y="19"/>
                  </a:lnTo>
                  <a:lnTo>
                    <a:pt x="83" y="22"/>
                  </a:lnTo>
                  <a:lnTo>
                    <a:pt x="84" y="25"/>
                  </a:lnTo>
                  <a:lnTo>
                    <a:pt x="84" y="28"/>
                  </a:lnTo>
                  <a:lnTo>
                    <a:pt x="86" y="31"/>
                  </a:lnTo>
                  <a:lnTo>
                    <a:pt x="87" y="32"/>
                  </a:lnTo>
                  <a:lnTo>
                    <a:pt x="89" y="29"/>
                  </a:lnTo>
                  <a:lnTo>
                    <a:pt x="89" y="25"/>
                  </a:lnTo>
                  <a:lnTo>
                    <a:pt x="89" y="20"/>
                  </a:lnTo>
                  <a:lnTo>
                    <a:pt x="87" y="17"/>
                  </a:lnTo>
                  <a:lnTo>
                    <a:pt x="86" y="14"/>
                  </a:lnTo>
                  <a:lnTo>
                    <a:pt x="89" y="14"/>
                  </a:lnTo>
                  <a:lnTo>
                    <a:pt x="90" y="13"/>
                  </a:lnTo>
                  <a:lnTo>
                    <a:pt x="92" y="13"/>
                  </a:lnTo>
                  <a:lnTo>
                    <a:pt x="93" y="14"/>
                  </a:lnTo>
                  <a:lnTo>
                    <a:pt x="95" y="17"/>
                  </a:lnTo>
                  <a:lnTo>
                    <a:pt x="98" y="17"/>
                  </a:lnTo>
                  <a:lnTo>
                    <a:pt x="100" y="17"/>
                  </a:lnTo>
                  <a:lnTo>
                    <a:pt x="100" y="14"/>
                  </a:lnTo>
                  <a:lnTo>
                    <a:pt x="102" y="16"/>
                  </a:lnTo>
                  <a:lnTo>
                    <a:pt x="102" y="16"/>
                  </a:lnTo>
                  <a:lnTo>
                    <a:pt x="103" y="16"/>
                  </a:lnTo>
                  <a:lnTo>
                    <a:pt x="105" y="16"/>
                  </a:lnTo>
                  <a:lnTo>
                    <a:pt x="106" y="7"/>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8" name="Freeform 6395"/>
            <p:cNvSpPr>
              <a:spLocks/>
            </p:cNvSpPr>
            <p:nvPr/>
          </p:nvSpPr>
          <p:spPr bwMode="auto">
            <a:xfrm>
              <a:off x="4199" y="1223"/>
              <a:ext cx="235" cy="316"/>
            </a:xfrm>
            <a:custGeom>
              <a:avLst/>
              <a:gdLst>
                <a:gd name="T0" fmla="*/ 233 w 235"/>
                <a:gd name="T1" fmla="*/ 12 h 316"/>
                <a:gd name="T2" fmla="*/ 235 w 235"/>
                <a:gd name="T3" fmla="*/ 28 h 316"/>
                <a:gd name="T4" fmla="*/ 225 w 235"/>
                <a:gd name="T5" fmla="*/ 41 h 316"/>
                <a:gd name="T6" fmla="*/ 211 w 235"/>
                <a:gd name="T7" fmla="*/ 56 h 316"/>
                <a:gd name="T8" fmla="*/ 197 w 235"/>
                <a:gd name="T9" fmla="*/ 65 h 316"/>
                <a:gd name="T10" fmla="*/ 175 w 235"/>
                <a:gd name="T11" fmla="*/ 69 h 316"/>
                <a:gd name="T12" fmla="*/ 158 w 235"/>
                <a:gd name="T13" fmla="*/ 75 h 316"/>
                <a:gd name="T14" fmla="*/ 148 w 235"/>
                <a:gd name="T15" fmla="*/ 85 h 316"/>
                <a:gd name="T16" fmla="*/ 129 w 235"/>
                <a:gd name="T17" fmla="*/ 104 h 316"/>
                <a:gd name="T18" fmla="*/ 116 w 235"/>
                <a:gd name="T19" fmla="*/ 115 h 316"/>
                <a:gd name="T20" fmla="*/ 108 w 235"/>
                <a:gd name="T21" fmla="*/ 124 h 316"/>
                <a:gd name="T22" fmla="*/ 100 w 235"/>
                <a:gd name="T23" fmla="*/ 132 h 316"/>
                <a:gd name="T24" fmla="*/ 98 w 235"/>
                <a:gd name="T25" fmla="*/ 143 h 316"/>
                <a:gd name="T26" fmla="*/ 91 w 235"/>
                <a:gd name="T27" fmla="*/ 156 h 316"/>
                <a:gd name="T28" fmla="*/ 76 w 235"/>
                <a:gd name="T29" fmla="*/ 154 h 316"/>
                <a:gd name="T30" fmla="*/ 78 w 235"/>
                <a:gd name="T31" fmla="*/ 169 h 316"/>
                <a:gd name="T32" fmla="*/ 78 w 235"/>
                <a:gd name="T33" fmla="*/ 182 h 316"/>
                <a:gd name="T34" fmla="*/ 69 w 235"/>
                <a:gd name="T35" fmla="*/ 184 h 316"/>
                <a:gd name="T36" fmla="*/ 61 w 235"/>
                <a:gd name="T37" fmla="*/ 194 h 316"/>
                <a:gd name="T38" fmla="*/ 61 w 235"/>
                <a:gd name="T39" fmla="*/ 209 h 316"/>
                <a:gd name="T40" fmla="*/ 52 w 235"/>
                <a:gd name="T41" fmla="*/ 218 h 316"/>
                <a:gd name="T42" fmla="*/ 52 w 235"/>
                <a:gd name="T43" fmla="*/ 237 h 316"/>
                <a:gd name="T44" fmla="*/ 67 w 235"/>
                <a:gd name="T45" fmla="*/ 294 h 316"/>
                <a:gd name="T46" fmla="*/ 80 w 235"/>
                <a:gd name="T47" fmla="*/ 306 h 316"/>
                <a:gd name="T48" fmla="*/ 67 w 235"/>
                <a:gd name="T49" fmla="*/ 315 h 316"/>
                <a:gd name="T50" fmla="*/ 52 w 235"/>
                <a:gd name="T51" fmla="*/ 316 h 316"/>
                <a:gd name="T52" fmla="*/ 30 w 235"/>
                <a:gd name="T53" fmla="*/ 306 h 316"/>
                <a:gd name="T54" fmla="*/ 33 w 235"/>
                <a:gd name="T55" fmla="*/ 290 h 316"/>
                <a:gd name="T56" fmla="*/ 17 w 235"/>
                <a:gd name="T57" fmla="*/ 274 h 316"/>
                <a:gd name="T58" fmla="*/ 0 w 235"/>
                <a:gd name="T59" fmla="*/ 266 h 316"/>
                <a:gd name="T60" fmla="*/ 8 w 235"/>
                <a:gd name="T61" fmla="*/ 250 h 316"/>
                <a:gd name="T62" fmla="*/ 10 w 235"/>
                <a:gd name="T63" fmla="*/ 244 h 316"/>
                <a:gd name="T64" fmla="*/ 14 w 235"/>
                <a:gd name="T65" fmla="*/ 230 h 316"/>
                <a:gd name="T66" fmla="*/ 16 w 235"/>
                <a:gd name="T67" fmla="*/ 216 h 316"/>
                <a:gd name="T68" fmla="*/ 29 w 235"/>
                <a:gd name="T69" fmla="*/ 200 h 316"/>
                <a:gd name="T70" fmla="*/ 39 w 235"/>
                <a:gd name="T71" fmla="*/ 191 h 316"/>
                <a:gd name="T72" fmla="*/ 38 w 235"/>
                <a:gd name="T73" fmla="*/ 179 h 316"/>
                <a:gd name="T74" fmla="*/ 33 w 235"/>
                <a:gd name="T75" fmla="*/ 165 h 316"/>
                <a:gd name="T76" fmla="*/ 50 w 235"/>
                <a:gd name="T77" fmla="*/ 160 h 316"/>
                <a:gd name="T78" fmla="*/ 55 w 235"/>
                <a:gd name="T79" fmla="*/ 157 h 316"/>
                <a:gd name="T80" fmla="*/ 50 w 235"/>
                <a:gd name="T81" fmla="*/ 143 h 316"/>
                <a:gd name="T82" fmla="*/ 55 w 235"/>
                <a:gd name="T83" fmla="*/ 131 h 316"/>
                <a:gd name="T84" fmla="*/ 60 w 235"/>
                <a:gd name="T85" fmla="*/ 122 h 316"/>
                <a:gd name="T86" fmla="*/ 55 w 235"/>
                <a:gd name="T87" fmla="*/ 104 h 316"/>
                <a:gd name="T88" fmla="*/ 72 w 235"/>
                <a:gd name="T89" fmla="*/ 103 h 316"/>
                <a:gd name="T90" fmla="*/ 80 w 235"/>
                <a:gd name="T91" fmla="*/ 88 h 316"/>
                <a:gd name="T92" fmla="*/ 94 w 235"/>
                <a:gd name="T93" fmla="*/ 73 h 316"/>
                <a:gd name="T94" fmla="*/ 111 w 235"/>
                <a:gd name="T95" fmla="*/ 57 h 316"/>
                <a:gd name="T96" fmla="*/ 125 w 235"/>
                <a:gd name="T97" fmla="*/ 59 h 316"/>
                <a:gd name="T98" fmla="*/ 130 w 235"/>
                <a:gd name="T99" fmla="*/ 41 h 316"/>
                <a:gd name="T100" fmla="*/ 144 w 235"/>
                <a:gd name="T101" fmla="*/ 46 h 316"/>
                <a:gd name="T102" fmla="*/ 163 w 235"/>
                <a:gd name="T103" fmla="*/ 41 h 316"/>
                <a:gd name="T104" fmla="*/ 178 w 235"/>
                <a:gd name="T105" fmla="*/ 35 h 316"/>
                <a:gd name="T106" fmla="*/ 194 w 235"/>
                <a:gd name="T107" fmla="*/ 22 h 316"/>
                <a:gd name="T108" fmla="*/ 206 w 235"/>
                <a:gd name="T109" fmla="*/ 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5" h="316">
                  <a:moveTo>
                    <a:pt x="222" y="0"/>
                  </a:moveTo>
                  <a:lnTo>
                    <a:pt x="226" y="0"/>
                  </a:lnTo>
                  <a:lnTo>
                    <a:pt x="231" y="1"/>
                  </a:lnTo>
                  <a:lnTo>
                    <a:pt x="232" y="4"/>
                  </a:lnTo>
                  <a:lnTo>
                    <a:pt x="233" y="6"/>
                  </a:lnTo>
                  <a:lnTo>
                    <a:pt x="233" y="9"/>
                  </a:lnTo>
                  <a:lnTo>
                    <a:pt x="233" y="12"/>
                  </a:lnTo>
                  <a:lnTo>
                    <a:pt x="232" y="13"/>
                  </a:lnTo>
                  <a:lnTo>
                    <a:pt x="231" y="15"/>
                  </a:lnTo>
                  <a:lnTo>
                    <a:pt x="229" y="16"/>
                  </a:lnTo>
                  <a:lnTo>
                    <a:pt x="231" y="19"/>
                  </a:lnTo>
                  <a:lnTo>
                    <a:pt x="232" y="22"/>
                  </a:lnTo>
                  <a:lnTo>
                    <a:pt x="233" y="25"/>
                  </a:lnTo>
                  <a:lnTo>
                    <a:pt x="235" y="28"/>
                  </a:lnTo>
                  <a:lnTo>
                    <a:pt x="232" y="29"/>
                  </a:lnTo>
                  <a:lnTo>
                    <a:pt x="229" y="31"/>
                  </a:lnTo>
                  <a:lnTo>
                    <a:pt x="228" y="32"/>
                  </a:lnTo>
                  <a:lnTo>
                    <a:pt x="226" y="35"/>
                  </a:lnTo>
                  <a:lnTo>
                    <a:pt x="226" y="37"/>
                  </a:lnTo>
                  <a:lnTo>
                    <a:pt x="226" y="40"/>
                  </a:lnTo>
                  <a:lnTo>
                    <a:pt x="225" y="41"/>
                  </a:lnTo>
                  <a:lnTo>
                    <a:pt x="223" y="43"/>
                  </a:lnTo>
                  <a:lnTo>
                    <a:pt x="222" y="43"/>
                  </a:lnTo>
                  <a:lnTo>
                    <a:pt x="222" y="44"/>
                  </a:lnTo>
                  <a:lnTo>
                    <a:pt x="219" y="48"/>
                  </a:lnTo>
                  <a:lnTo>
                    <a:pt x="216" y="51"/>
                  </a:lnTo>
                  <a:lnTo>
                    <a:pt x="214" y="54"/>
                  </a:lnTo>
                  <a:lnTo>
                    <a:pt x="211" y="56"/>
                  </a:lnTo>
                  <a:lnTo>
                    <a:pt x="208" y="57"/>
                  </a:lnTo>
                  <a:lnTo>
                    <a:pt x="204" y="59"/>
                  </a:lnTo>
                  <a:lnTo>
                    <a:pt x="204" y="62"/>
                  </a:lnTo>
                  <a:lnTo>
                    <a:pt x="203" y="63"/>
                  </a:lnTo>
                  <a:lnTo>
                    <a:pt x="201" y="65"/>
                  </a:lnTo>
                  <a:lnTo>
                    <a:pt x="198" y="65"/>
                  </a:lnTo>
                  <a:lnTo>
                    <a:pt x="197" y="65"/>
                  </a:lnTo>
                  <a:lnTo>
                    <a:pt x="194" y="65"/>
                  </a:lnTo>
                  <a:lnTo>
                    <a:pt x="191" y="63"/>
                  </a:lnTo>
                  <a:lnTo>
                    <a:pt x="189" y="63"/>
                  </a:lnTo>
                  <a:lnTo>
                    <a:pt x="185" y="65"/>
                  </a:lnTo>
                  <a:lnTo>
                    <a:pt x="182" y="66"/>
                  </a:lnTo>
                  <a:lnTo>
                    <a:pt x="179" y="68"/>
                  </a:lnTo>
                  <a:lnTo>
                    <a:pt x="175" y="69"/>
                  </a:lnTo>
                  <a:lnTo>
                    <a:pt x="172" y="72"/>
                  </a:lnTo>
                  <a:lnTo>
                    <a:pt x="170" y="73"/>
                  </a:lnTo>
                  <a:lnTo>
                    <a:pt x="169" y="73"/>
                  </a:lnTo>
                  <a:lnTo>
                    <a:pt x="166" y="75"/>
                  </a:lnTo>
                  <a:lnTo>
                    <a:pt x="163" y="75"/>
                  </a:lnTo>
                  <a:lnTo>
                    <a:pt x="161" y="75"/>
                  </a:lnTo>
                  <a:lnTo>
                    <a:pt x="158" y="75"/>
                  </a:lnTo>
                  <a:lnTo>
                    <a:pt x="157" y="76"/>
                  </a:lnTo>
                  <a:lnTo>
                    <a:pt x="155" y="78"/>
                  </a:lnTo>
                  <a:lnTo>
                    <a:pt x="154" y="81"/>
                  </a:lnTo>
                  <a:lnTo>
                    <a:pt x="154" y="82"/>
                  </a:lnTo>
                  <a:lnTo>
                    <a:pt x="153" y="84"/>
                  </a:lnTo>
                  <a:lnTo>
                    <a:pt x="151" y="85"/>
                  </a:lnTo>
                  <a:lnTo>
                    <a:pt x="148" y="85"/>
                  </a:lnTo>
                  <a:lnTo>
                    <a:pt x="147" y="84"/>
                  </a:lnTo>
                  <a:lnTo>
                    <a:pt x="142" y="91"/>
                  </a:lnTo>
                  <a:lnTo>
                    <a:pt x="138" y="99"/>
                  </a:lnTo>
                  <a:lnTo>
                    <a:pt x="135" y="101"/>
                  </a:lnTo>
                  <a:lnTo>
                    <a:pt x="133" y="103"/>
                  </a:lnTo>
                  <a:lnTo>
                    <a:pt x="132" y="104"/>
                  </a:lnTo>
                  <a:lnTo>
                    <a:pt x="129" y="104"/>
                  </a:lnTo>
                  <a:lnTo>
                    <a:pt x="126" y="104"/>
                  </a:lnTo>
                  <a:lnTo>
                    <a:pt x="123" y="106"/>
                  </a:lnTo>
                  <a:lnTo>
                    <a:pt x="119" y="107"/>
                  </a:lnTo>
                  <a:lnTo>
                    <a:pt x="117" y="109"/>
                  </a:lnTo>
                  <a:lnTo>
                    <a:pt x="116" y="110"/>
                  </a:lnTo>
                  <a:lnTo>
                    <a:pt x="116" y="112"/>
                  </a:lnTo>
                  <a:lnTo>
                    <a:pt x="116" y="115"/>
                  </a:lnTo>
                  <a:lnTo>
                    <a:pt x="116" y="116"/>
                  </a:lnTo>
                  <a:lnTo>
                    <a:pt x="114" y="119"/>
                  </a:lnTo>
                  <a:lnTo>
                    <a:pt x="113" y="122"/>
                  </a:lnTo>
                  <a:lnTo>
                    <a:pt x="111" y="122"/>
                  </a:lnTo>
                  <a:lnTo>
                    <a:pt x="111" y="124"/>
                  </a:lnTo>
                  <a:lnTo>
                    <a:pt x="110" y="124"/>
                  </a:lnTo>
                  <a:lnTo>
                    <a:pt x="108" y="124"/>
                  </a:lnTo>
                  <a:lnTo>
                    <a:pt x="105" y="124"/>
                  </a:lnTo>
                  <a:lnTo>
                    <a:pt x="107" y="126"/>
                  </a:lnTo>
                  <a:lnTo>
                    <a:pt x="105" y="129"/>
                  </a:lnTo>
                  <a:lnTo>
                    <a:pt x="104" y="134"/>
                  </a:lnTo>
                  <a:lnTo>
                    <a:pt x="103" y="137"/>
                  </a:lnTo>
                  <a:lnTo>
                    <a:pt x="101" y="134"/>
                  </a:lnTo>
                  <a:lnTo>
                    <a:pt x="100" y="132"/>
                  </a:lnTo>
                  <a:lnTo>
                    <a:pt x="97" y="131"/>
                  </a:lnTo>
                  <a:lnTo>
                    <a:pt x="95" y="131"/>
                  </a:lnTo>
                  <a:lnTo>
                    <a:pt x="95" y="132"/>
                  </a:lnTo>
                  <a:lnTo>
                    <a:pt x="95" y="135"/>
                  </a:lnTo>
                  <a:lnTo>
                    <a:pt x="97" y="138"/>
                  </a:lnTo>
                  <a:lnTo>
                    <a:pt x="98" y="140"/>
                  </a:lnTo>
                  <a:lnTo>
                    <a:pt x="98" y="143"/>
                  </a:lnTo>
                  <a:lnTo>
                    <a:pt x="98" y="144"/>
                  </a:lnTo>
                  <a:lnTo>
                    <a:pt x="98" y="146"/>
                  </a:lnTo>
                  <a:lnTo>
                    <a:pt x="97" y="147"/>
                  </a:lnTo>
                  <a:lnTo>
                    <a:pt x="92" y="147"/>
                  </a:lnTo>
                  <a:lnTo>
                    <a:pt x="92" y="150"/>
                  </a:lnTo>
                  <a:lnTo>
                    <a:pt x="92" y="153"/>
                  </a:lnTo>
                  <a:lnTo>
                    <a:pt x="91" y="156"/>
                  </a:lnTo>
                  <a:lnTo>
                    <a:pt x="89" y="159"/>
                  </a:lnTo>
                  <a:lnTo>
                    <a:pt x="86" y="162"/>
                  </a:lnTo>
                  <a:lnTo>
                    <a:pt x="83" y="156"/>
                  </a:lnTo>
                  <a:lnTo>
                    <a:pt x="80" y="150"/>
                  </a:lnTo>
                  <a:lnTo>
                    <a:pt x="78" y="152"/>
                  </a:lnTo>
                  <a:lnTo>
                    <a:pt x="76" y="153"/>
                  </a:lnTo>
                  <a:lnTo>
                    <a:pt x="76" y="154"/>
                  </a:lnTo>
                  <a:lnTo>
                    <a:pt x="78" y="157"/>
                  </a:lnTo>
                  <a:lnTo>
                    <a:pt x="78" y="160"/>
                  </a:lnTo>
                  <a:lnTo>
                    <a:pt x="79" y="163"/>
                  </a:lnTo>
                  <a:lnTo>
                    <a:pt x="80" y="165"/>
                  </a:lnTo>
                  <a:lnTo>
                    <a:pt x="82" y="168"/>
                  </a:lnTo>
                  <a:lnTo>
                    <a:pt x="82" y="169"/>
                  </a:lnTo>
                  <a:lnTo>
                    <a:pt x="78" y="169"/>
                  </a:lnTo>
                  <a:lnTo>
                    <a:pt x="75" y="166"/>
                  </a:lnTo>
                  <a:lnTo>
                    <a:pt x="73" y="169"/>
                  </a:lnTo>
                  <a:lnTo>
                    <a:pt x="73" y="171"/>
                  </a:lnTo>
                  <a:lnTo>
                    <a:pt x="75" y="174"/>
                  </a:lnTo>
                  <a:lnTo>
                    <a:pt x="76" y="177"/>
                  </a:lnTo>
                  <a:lnTo>
                    <a:pt x="78" y="179"/>
                  </a:lnTo>
                  <a:lnTo>
                    <a:pt x="78" y="182"/>
                  </a:lnTo>
                  <a:lnTo>
                    <a:pt x="75" y="181"/>
                  </a:lnTo>
                  <a:lnTo>
                    <a:pt x="73" y="179"/>
                  </a:lnTo>
                  <a:lnTo>
                    <a:pt x="70" y="179"/>
                  </a:lnTo>
                  <a:lnTo>
                    <a:pt x="69" y="179"/>
                  </a:lnTo>
                  <a:lnTo>
                    <a:pt x="66" y="181"/>
                  </a:lnTo>
                  <a:lnTo>
                    <a:pt x="67" y="182"/>
                  </a:lnTo>
                  <a:lnTo>
                    <a:pt x="69" y="184"/>
                  </a:lnTo>
                  <a:lnTo>
                    <a:pt x="70" y="185"/>
                  </a:lnTo>
                  <a:lnTo>
                    <a:pt x="70" y="188"/>
                  </a:lnTo>
                  <a:lnTo>
                    <a:pt x="70" y="191"/>
                  </a:lnTo>
                  <a:lnTo>
                    <a:pt x="70" y="194"/>
                  </a:lnTo>
                  <a:lnTo>
                    <a:pt x="64" y="194"/>
                  </a:lnTo>
                  <a:lnTo>
                    <a:pt x="58" y="194"/>
                  </a:lnTo>
                  <a:lnTo>
                    <a:pt x="61" y="194"/>
                  </a:lnTo>
                  <a:lnTo>
                    <a:pt x="63" y="196"/>
                  </a:lnTo>
                  <a:lnTo>
                    <a:pt x="66" y="197"/>
                  </a:lnTo>
                  <a:lnTo>
                    <a:pt x="64" y="199"/>
                  </a:lnTo>
                  <a:lnTo>
                    <a:pt x="64" y="202"/>
                  </a:lnTo>
                  <a:lnTo>
                    <a:pt x="66" y="205"/>
                  </a:lnTo>
                  <a:lnTo>
                    <a:pt x="63" y="206"/>
                  </a:lnTo>
                  <a:lnTo>
                    <a:pt x="61" y="209"/>
                  </a:lnTo>
                  <a:lnTo>
                    <a:pt x="60" y="210"/>
                  </a:lnTo>
                  <a:lnTo>
                    <a:pt x="58" y="212"/>
                  </a:lnTo>
                  <a:lnTo>
                    <a:pt x="55" y="213"/>
                  </a:lnTo>
                  <a:lnTo>
                    <a:pt x="55" y="215"/>
                  </a:lnTo>
                  <a:lnTo>
                    <a:pt x="57" y="216"/>
                  </a:lnTo>
                  <a:lnTo>
                    <a:pt x="57" y="218"/>
                  </a:lnTo>
                  <a:lnTo>
                    <a:pt x="52" y="218"/>
                  </a:lnTo>
                  <a:lnTo>
                    <a:pt x="50" y="221"/>
                  </a:lnTo>
                  <a:lnTo>
                    <a:pt x="52" y="222"/>
                  </a:lnTo>
                  <a:lnTo>
                    <a:pt x="54" y="225"/>
                  </a:lnTo>
                  <a:lnTo>
                    <a:pt x="55" y="228"/>
                  </a:lnTo>
                  <a:lnTo>
                    <a:pt x="55" y="231"/>
                  </a:lnTo>
                  <a:lnTo>
                    <a:pt x="54" y="234"/>
                  </a:lnTo>
                  <a:lnTo>
                    <a:pt x="52" y="237"/>
                  </a:lnTo>
                  <a:lnTo>
                    <a:pt x="52" y="240"/>
                  </a:lnTo>
                  <a:lnTo>
                    <a:pt x="51" y="243"/>
                  </a:lnTo>
                  <a:lnTo>
                    <a:pt x="52" y="256"/>
                  </a:lnTo>
                  <a:lnTo>
                    <a:pt x="54" y="268"/>
                  </a:lnTo>
                  <a:lnTo>
                    <a:pt x="58" y="281"/>
                  </a:lnTo>
                  <a:lnTo>
                    <a:pt x="66" y="293"/>
                  </a:lnTo>
                  <a:lnTo>
                    <a:pt x="67" y="294"/>
                  </a:lnTo>
                  <a:lnTo>
                    <a:pt x="70" y="297"/>
                  </a:lnTo>
                  <a:lnTo>
                    <a:pt x="73" y="300"/>
                  </a:lnTo>
                  <a:lnTo>
                    <a:pt x="76" y="303"/>
                  </a:lnTo>
                  <a:lnTo>
                    <a:pt x="78" y="306"/>
                  </a:lnTo>
                  <a:lnTo>
                    <a:pt x="78" y="309"/>
                  </a:lnTo>
                  <a:lnTo>
                    <a:pt x="78" y="303"/>
                  </a:lnTo>
                  <a:lnTo>
                    <a:pt x="80" y="306"/>
                  </a:lnTo>
                  <a:lnTo>
                    <a:pt x="82" y="309"/>
                  </a:lnTo>
                  <a:lnTo>
                    <a:pt x="82" y="312"/>
                  </a:lnTo>
                  <a:lnTo>
                    <a:pt x="79" y="312"/>
                  </a:lnTo>
                  <a:lnTo>
                    <a:pt x="75" y="312"/>
                  </a:lnTo>
                  <a:lnTo>
                    <a:pt x="72" y="312"/>
                  </a:lnTo>
                  <a:lnTo>
                    <a:pt x="70" y="313"/>
                  </a:lnTo>
                  <a:lnTo>
                    <a:pt x="67" y="315"/>
                  </a:lnTo>
                  <a:lnTo>
                    <a:pt x="66" y="312"/>
                  </a:lnTo>
                  <a:lnTo>
                    <a:pt x="64" y="312"/>
                  </a:lnTo>
                  <a:lnTo>
                    <a:pt x="63" y="312"/>
                  </a:lnTo>
                  <a:lnTo>
                    <a:pt x="60" y="313"/>
                  </a:lnTo>
                  <a:lnTo>
                    <a:pt x="58" y="315"/>
                  </a:lnTo>
                  <a:lnTo>
                    <a:pt x="57" y="316"/>
                  </a:lnTo>
                  <a:lnTo>
                    <a:pt x="52" y="316"/>
                  </a:lnTo>
                  <a:lnTo>
                    <a:pt x="50" y="313"/>
                  </a:lnTo>
                  <a:lnTo>
                    <a:pt x="47" y="310"/>
                  </a:lnTo>
                  <a:lnTo>
                    <a:pt x="44" y="308"/>
                  </a:lnTo>
                  <a:lnTo>
                    <a:pt x="39" y="309"/>
                  </a:lnTo>
                  <a:lnTo>
                    <a:pt x="35" y="309"/>
                  </a:lnTo>
                  <a:lnTo>
                    <a:pt x="30" y="309"/>
                  </a:lnTo>
                  <a:lnTo>
                    <a:pt x="30" y="306"/>
                  </a:lnTo>
                  <a:lnTo>
                    <a:pt x="32" y="305"/>
                  </a:lnTo>
                  <a:lnTo>
                    <a:pt x="33" y="302"/>
                  </a:lnTo>
                  <a:lnTo>
                    <a:pt x="33" y="300"/>
                  </a:lnTo>
                  <a:lnTo>
                    <a:pt x="33" y="297"/>
                  </a:lnTo>
                  <a:lnTo>
                    <a:pt x="32" y="296"/>
                  </a:lnTo>
                  <a:lnTo>
                    <a:pt x="33" y="293"/>
                  </a:lnTo>
                  <a:lnTo>
                    <a:pt x="33" y="290"/>
                  </a:lnTo>
                  <a:lnTo>
                    <a:pt x="33" y="285"/>
                  </a:lnTo>
                  <a:lnTo>
                    <a:pt x="33" y="283"/>
                  </a:lnTo>
                  <a:lnTo>
                    <a:pt x="27" y="284"/>
                  </a:lnTo>
                  <a:lnTo>
                    <a:pt x="23" y="285"/>
                  </a:lnTo>
                  <a:lnTo>
                    <a:pt x="22" y="281"/>
                  </a:lnTo>
                  <a:lnTo>
                    <a:pt x="20" y="277"/>
                  </a:lnTo>
                  <a:lnTo>
                    <a:pt x="17" y="274"/>
                  </a:lnTo>
                  <a:lnTo>
                    <a:pt x="14" y="277"/>
                  </a:lnTo>
                  <a:lnTo>
                    <a:pt x="10" y="278"/>
                  </a:lnTo>
                  <a:lnTo>
                    <a:pt x="8" y="278"/>
                  </a:lnTo>
                  <a:lnTo>
                    <a:pt x="5" y="275"/>
                  </a:lnTo>
                  <a:lnTo>
                    <a:pt x="2" y="272"/>
                  </a:lnTo>
                  <a:lnTo>
                    <a:pt x="1" y="269"/>
                  </a:lnTo>
                  <a:lnTo>
                    <a:pt x="0" y="266"/>
                  </a:lnTo>
                  <a:lnTo>
                    <a:pt x="0" y="262"/>
                  </a:lnTo>
                  <a:lnTo>
                    <a:pt x="0" y="257"/>
                  </a:lnTo>
                  <a:lnTo>
                    <a:pt x="0" y="255"/>
                  </a:lnTo>
                  <a:lnTo>
                    <a:pt x="1" y="253"/>
                  </a:lnTo>
                  <a:lnTo>
                    <a:pt x="4" y="252"/>
                  </a:lnTo>
                  <a:lnTo>
                    <a:pt x="5" y="250"/>
                  </a:lnTo>
                  <a:lnTo>
                    <a:pt x="8" y="250"/>
                  </a:lnTo>
                  <a:lnTo>
                    <a:pt x="13" y="250"/>
                  </a:lnTo>
                  <a:lnTo>
                    <a:pt x="16" y="250"/>
                  </a:lnTo>
                  <a:lnTo>
                    <a:pt x="16" y="247"/>
                  </a:lnTo>
                  <a:lnTo>
                    <a:pt x="14" y="246"/>
                  </a:lnTo>
                  <a:lnTo>
                    <a:pt x="13" y="246"/>
                  </a:lnTo>
                  <a:lnTo>
                    <a:pt x="11" y="244"/>
                  </a:lnTo>
                  <a:lnTo>
                    <a:pt x="10" y="244"/>
                  </a:lnTo>
                  <a:lnTo>
                    <a:pt x="10" y="243"/>
                  </a:lnTo>
                  <a:lnTo>
                    <a:pt x="10" y="240"/>
                  </a:lnTo>
                  <a:lnTo>
                    <a:pt x="11" y="238"/>
                  </a:lnTo>
                  <a:lnTo>
                    <a:pt x="13" y="235"/>
                  </a:lnTo>
                  <a:lnTo>
                    <a:pt x="14" y="234"/>
                  </a:lnTo>
                  <a:lnTo>
                    <a:pt x="14" y="232"/>
                  </a:lnTo>
                  <a:lnTo>
                    <a:pt x="14" y="230"/>
                  </a:lnTo>
                  <a:lnTo>
                    <a:pt x="13" y="228"/>
                  </a:lnTo>
                  <a:lnTo>
                    <a:pt x="13" y="225"/>
                  </a:lnTo>
                  <a:lnTo>
                    <a:pt x="11" y="222"/>
                  </a:lnTo>
                  <a:lnTo>
                    <a:pt x="13" y="222"/>
                  </a:lnTo>
                  <a:lnTo>
                    <a:pt x="14" y="219"/>
                  </a:lnTo>
                  <a:lnTo>
                    <a:pt x="16" y="218"/>
                  </a:lnTo>
                  <a:lnTo>
                    <a:pt x="16" y="216"/>
                  </a:lnTo>
                  <a:lnTo>
                    <a:pt x="17" y="213"/>
                  </a:lnTo>
                  <a:lnTo>
                    <a:pt x="19" y="209"/>
                  </a:lnTo>
                  <a:lnTo>
                    <a:pt x="19" y="207"/>
                  </a:lnTo>
                  <a:lnTo>
                    <a:pt x="22" y="205"/>
                  </a:lnTo>
                  <a:lnTo>
                    <a:pt x="23" y="205"/>
                  </a:lnTo>
                  <a:lnTo>
                    <a:pt x="26" y="203"/>
                  </a:lnTo>
                  <a:lnTo>
                    <a:pt x="29" y="200"/>
                  </a:lnTo>
                  <a:lnTo>
                    <a:pt x="30" y="199"/>
                  </a:lnTo>
                  <a:lnTo>
                    <a:pt x="32" y="197"/>
                  </a:lnTo>
                  <a:lnTo>
                    <a:pt x="35" y="196"/>
                  </a:lnTo>
                  <a:lnTo>
                    <a:pt x="38" y="196"/>
                  </a:lnTo>
                  <a:lnTo>
                    <a:pt x="39" y="196"/>
                  </a:lnTo>
                  <a:lnTo>
                    <a:pt x="42" y="194"/>
                  </a:lnTo>
                  <a:lnTo>
                    <a:pt x="39" y="191"/>
                  </a:lnTo>
                  <a:lnTo>
                    <a:pt x="38" y="190"/>
                  </a:lnTo>
                  <a:lnTo>
                    <a:pt x="38" y="188"/>
                  </a:lnTo>
                  <a:lnTo>
                    <a:pt x="38" y="187"/>
                  </a:lnTo>
                  <a:lnTo>
                    <a:pt x="39" y="185"/>
                  </a:lnTo>
                  <a:lnTo>
                    <a:pt x="42" y="182"/>
                  </a:lnTo>
                  <a:lnTo>
                    <a:pt x="41" y="181"/>
                  </a:lnTo>
                  <a:lnTo>
                    <a:pt x="38" y="179"/>
                  </a:lnTo>
                  <a:lnTo>
                    <a:pt x="35" y="181"/>
                  </a:lnTo>
                  <a:lnTo>
                    <a:pt x="33" y="181"/>
                  </a:lnTo>
                  <a:lnTo>
                    <a:pt x="30" y="179"/>
                  </a:lnTo>
                  <a:lnTo>
                    <a:pt x="30" y="175"/>
                  </a:lnTo>
                  <a:lnTo>
                    <a:pt x="30" y="172"/>
                  </a:lnTo>
                  <a:lnTo>
                    <a:pt x="32" y="169"/>
                  </a:lnTo>
                  <a:lnTo>
                    <a:pt x="33" y="165"/>
                  </a:lnTo>
                  <a:lnTo>
                    <a:pt x="36" y="166"/>
                  </a:lnTo>
                  <a:lnTo>
                    <a:pt x="39" y="166"/>
                  </a:lnTo>
                  <a:lnTo>
                    <a:pt x="41" y="165"/>
                  </a:lnTo>
                  <a:lnTo>
                    <a:pt x="42" y="163"/>
                  </a:lnTo>
                  <a:lnTo>
                    <a:pt x="44" y="162"/>
                  </a:lnTo>
                  <a:lnTo>
                    <a:pt x="47" y="160"/>
                  </a:lnTo>
                  <a:lnTo>
                    <a:pt x="50" y="160"/>
                  </a:lnTo>
                  <a:lnTo>
                    <a:pt x="51" y="162"/>
                  </a:lnTo>
                  <a:lnTo>
                    <a:pt x="54" y="163"/>
                  </a:lnTo>
                  <a:lnTo>
                    <a:pt x="57" y="165"/>
                  </a:lnTo>
                  <a:lnTo>
                    <a:pt x="60" y="163"/>
                  </a:lnTo>
                  <a:lnTo>
                    <a:pt x="58" y="162"/>
                  </a:lnTo>
                  <a:lnTo>
                    <a:pt x="57" y="159"/>
                  </a:lnTo>
                  <a:lnTo>
                    <a:pt x="55" y="157"/>
                  </a:lnTo>
                  <a:lnTo>
                    <a:pt x="52" y="154"/>
                  </a:lnTo>
                  <a:lnTo>
                    <a:pt x="50" y="154"/>
                  </a:lnTo>
                  <a:lnTo>
                    <a:pt x="52" y="153"/>
                  </a:lnTo>
                  <a:lnTo>
                    <a:pt x="54" y="152"/>
                  </a:lnTo>
                  <a:lnTo>
                    <a:pt x="52" y="149"/>
                  </a:lnTo>
                  <a:lnTo>
                    <a:pt x="51" y="146"/>
                  </a:lnTo>
                  <a:lnTo>
                    <a:pt x="50" y="143"/>
                  </a:lnTo>
                  <a:lnTo>
                    <a:pt x="52" y="143"/>
                  </a:lnTo>
                  <a:lnTo>
                    <a:pt x="55" y="141"/>
                  </a:lnTo>
                  <a:lnTo>
                    <a:pt x="57" y="140"/>
                  </a:lnTo>
                  <a:lnTo>
                    <a:pt x="54" y="137"/>
                  </a:lnTo>
                  <a:lnTo>
                    <a:pt x="54" y="134"/>
                  </a:lnTo>
                  <a:lnTo>
                    <a:pt x="54" y="132"/>
                  </a:lnTo>
                  <a:lnTo>
                    <a:pt x="55" y="131"/>
                  </a:lnTo>
                  <a:lnTo>
                    <a:pt x="57" y="131"/>
                  </a:lnTo>
                  <a:lnTo>
                    <a:pt x="60" y="129"/>
                  </a:lnTo>
                  <a:lnTo>
                    <a:pt x="63" y="128"/>
                  </a:lnTo>
                  <a:lnTo>
                    <a:pt x="66" y="126"/>
                  </a:lnTo>
                  <a:lnTo>
                    <a:pt x="67" y="125"/>
                  </a:lnTo>
                  <a:lnTo>
                    <a:pt x="63" y="124"/>
                  </a:lnTo>
                  <a:lnTo>
                    <a:pt x="60" y="122"/>
                  </a:lnTo>
                  <a:lnTo>
                    <a:pt x="57" y="119"/>
                  </a:lnTo>
                  <a:lnTo>
                    <a:pt x="55" y="115"/>
                  </a:lnTo>
                  <a:lnTo>
                    <a:pt x="52" y="112"/>
                  </a:lnTo>
                  <a:lnTo>
                    <a:pt x="52" y="110"/>
                  </a:lnTo>
                  <a:lnTo>
                    <a:pt x="52" y="107"/>
                  </a:lnTo>
                  <a:lnTo>
                    <a:pt x="54" y="106"/>
                  </a:lnTo>
                  <a:lnTo>
                    <a:pt x="55" y="104"/>
                  </a:lnTo>
                  <a:lnTo>
                    <a:pt x="57" y="101"/>
                  </a:lnTo>
                  <a:lnTo>
                    <a:pt x="58" y="106"/>
                  </a:lnTo>
                  <a:lnTo>
                    <a:pt x="61" y="107"/>
                  </a:lnTo>
                  <a:lnTo>
                    <a:pt x="63" y="107"/>
                  </a:lnTo>
                  <a:lnTo>
                    <a:pt x="66" y="106"/>
                  </a:lnTo>
                  <a:lnTo>
                    <a:pt x="69" y="104"/>
                  </a:lnTo>
                  <a:lnTo>
                    <a:pt x="72" y="103"/>
                  </a:lnTo>
                  <a:lnTo>
                    <a:pt x="75" y="101"/>
                  </a:lnTo>
                  <a:lnTo>
                    <a:pt x="78" y="99"/>
                  </a:lnTo>
                  <a:lnTo>
                    <a:pt x="79" y="96"/>
                  </a:lnTo>
                  <a:lnTo>
                    <a:pt x="79" y="96"/>
                  </a:lnTo>
                  <a:lnTo>
                    <a:pt x="79" y="93"/>
                  </a:lnTo>
                  <a:lnTo>
                    <a:pt x="79" y="91"/>
                  </a:lnTo>
                  <a:lnTo>
                    <a:pt x="80" y="88"/>
                  </a:lnTo>
                  <a:lnTo>
                    <a:pt x="82" y="87"/>
                  </a:lnTo>
                  <a:lnTo>
                    <a:pt x="83" y="85"/>
                  </a:lnTo>
                  <a:lnTo>
                    <a:pt x="86" y="82"/>
                  </a:lnTo>
                  <a:lnTo>
                    <a:pt x="88" y="79"/>
                  </a:lnTo>
                  <a:lnTo>
                    <a:pt x="91" y="78"/>
                  </a:lnTo>
                  <a:lnTo>
                    <a:pt x="92" y="75"/>
                  </a:lnTo>
                  <a:lnTo>
                    <a:pt x="94" y="73"/>
                  </a:lnTo>
                  <a:lnTo>
                    <a:pt x="97" y="72"/>
                  </a:lnTo>
                  <a:lnTo>
                    <a:pt x="100" y="71"/>
                  </a:lnTo>
                  <a:lnTo>
                    <a:pt x="101" y="62"/>
                  </a:lnTo>
                  <a:lnTo>
                    <a:pt x="105" y="62"/>
                  </a:lnTo>
                  <a:lnTo>
                    <a:pt x="107" y="60"/>
                  </a:lnTo>
                  <a:lnTo>
                    <a:pt x="110" y="59"/>
                  </a:lnTo>
                  <a:lnTo>
                    <a:pt x="111" y="57"/>
                  </a:lnTo>
                  <a:lnTo>
                    <a:pt x="114" y="56"/>
                  </a:lnTo>
                  <a:lnTo>
                    <a:pt x="117" y="54"/>
                  </a:lnTo>
                  <a:lnTo>
                    <a:pt x="119" y="56"/>
                  </a:lnTo>
                  <a:lnTo>
                    <a:pt x="120" y="56"/>
                  </a:lnTo>
                  <a:lnTo>
                    <a:pt x="122" y="57"/>
                  </a:lnTo>
                  <a:lnTo>
                    <a:pt x="123" y="59"/>
                  </a:lnTo>
                  <a:lnTo>
                    <a:pt x="125" y="59"/>
                  </a:lnTo>
                  <a:lnTo>
                    <a:pt x="128" y="59"/>
                  </a:lnTo>
                  <a:lnTo>
                    <a:pt x="128" y="56"/>
                  </a:lnTo>
                  <a:lnTo>
                    <a:pt x="128" y="53"/>
                  </a:lnTo>
                  <a:lnTo>
                    <a:pt x="128" y="50"/>
                  </a:lnTo>
                  <a:lnTo>
                    <a:pt x="128" y="46"/>
                  </a:lnTo>
                  <a:lnTo>
                    <a:pt x="128" y="44"/>
                  </a:lnTo>
                  <a:lnTo>
                    <a:pt x="130" y="41"/>
                  </a:lnTo>
                  <a:lnTo>
                    <a:pt x="133" y="40"/>
                  </a:lnTo>
                  <a:lnTo>
                    <a:pt x="135" y="40"/>
                  </a:lnTo>
                  <a:lnTo>
                    <a:pt x="138" y="41"/>
                  </a:lnTo>
                  <a:lnTo>
                    <a:pt x="139" y="43"/>
                  </a:lnTo>
                  <a:lnTo>
                    <a:pt x="141" y="44"/>
                  </a:lnTo>
                  <a:lnTo>
                    <a:pt x="144" y="46"/>
                  </a:lnTo>
                  <a:lnTo>
                    <a:pt x="144" y="46"/>
                  </a:lnTo>
                  <a:lnTo>
                    <a:pt x="145" y="46"/>
                  </a:lnTo>
                  <a:lnTo>
                    <a:pt x="148" y="47"/>
                  </a:lnTo>
                  <a:lnTo>
                    <a:pt x="151" y="46"/>
                  </a:lnTo>
                  <a:lnTo>
                    <a:pt x="154" y="46"/>
                  </a:lnTo>
                  <a:lnTo>
                    <a:pt x="157" y="44"/>
                  </a:lnTo>
                  <a:lnTo>
                    <a:pt x="160" y="43"/>
                  </a:lnTo>
                  <a:lnTo>
                    <a:pt x="163" y="41"/>
                  </a:lnTo>
                  <a:lnTo>
                    <a:pt x="167" y="41"/>
                  </a:lnTo>
                  <a:lnTo>
                    <a:pt x="169" y="41"/>
                  </a:lnTo>
                  <a:lnTo>
                    <a:pt x="172" y="41"/>
                  </a:lnTo>
                  <a:lnTo>
                    <a:pt x="173" y="41"/>
                  </a:lnTo>
                  <a:lnTo>
                    <a:pt x="175" y="40"/>
                  </a:lnTo>
                  <a:lnTo>
                    <a:pt x="175" y="38"/>
                  </a:lnTo>
                  <a:lnTo>
                    <a:pt x="178" y="35"/>
                  </a:lnTo>
                  <a:lnTo>
                    <a:pt x="182" y="32"/>
                  </a:lnTo>
                  <a:lnTo>
                    <a:pt x="185" y="31"/>
                  </a:lnTo>
                  <a:lnTo>
                    <a:pt x="189" y="29"/>
                  </a:lnTo>
                  <a:lnTo>
                    <a:pt x="191" y="28"/>
                  </a:lnTo>
                  <a:lnTo>
                    <a:pt x="192" y="26"/>
                  </a:lnTo>
                  <a:lnTo>
                    <a:pt x="194" y="25"/>
                  </a:lnTo>
                  <a:lnTo>
                    <a:pt x="194" y="22"/>
                  </a:lnTo>
                  <a:lnTo>
                    <a:pt x="194" y="19"/>
                  </a:lnTo>
                  <a:lnTo>
                    <a:pt x="194" y="16"/>
                  </a:lnTo>
                  <a:lnTo>
                    <a:pt x="195" y="12"/>
                  </a:lnTo>
                  <a:lnTo>
                    <a:pt x="197" y="9"/>
                  </a:lnTo>
                  <a:lnTo>
                    <a:pt x="200" y="7"/>
                  </a:lnTo>
                  <a:lnTo>
                    <a:pt x="203" y="6"/>
                  </a:lnTo>
                  <a:lnTo>
                    <a:pt x="206" y="4"/>
                  </a:lnTo>
                  <a:lnTo>
                    <a:pt x="210" y="4"/>
                  </a:lnTo>
                  <a:lnTo>
                    <a:pt x="214" y="3"/>
                  </a:lnTo>
                  <a:lnTo>
                    <a:pt x="217" y="0"/>
                  </a:lnTo>
                  <a:lnTo>
                    <a:pt x="2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9" name="Freeform 6396"/>
            <p:cNvSpPr>
              <a:spLocks/>
            </p:cNvSpPr>
            <p:nvPr/>
          </p:nvSpPr>
          <p:spPr bwMode="auto">
            <a:xfrm>
              <a:off x="4291" y="1544"/>
              <a:ext cx="22" cy="26"/>
            </a:xfrm>
            <a:custGeom>
              <a:avLst/>
              <a:gdLst>
                <a:gd name="T0" fmla="*/ 6 w 22"/>
                <a:gd name="T1" fmla="*/ 0 h 26"/>
                <a:gd name="T2" fmla="*/ 9 w 22"/>
                <a:gd name="T3" fmla="*/ 0 h 26"/>
                <a:gd name="T4" fmla="*/ 9 w 22"/>
                <a:gd name="T5" fmla="*/ 4 h 26"/>
                <a:gd name="T6" fmla="*/ 12 w 22"/>
                <a:gd name="T7" fmla="*/ 6 h 26"/>
                <a:gd name="T8" fmla="*/ 13 w 22"/>
                <a:gd name="T9" fmla="*/ 7 h 26"/>
                <a:gd name="T10" fmla="*/ 16 w 22"/>
                <a:gd name="T11" fmla="*/ 10 h 26"/>
                <a:gd name="T12" fmla="*/ 18 w 22"/>
                <a:gd name="T13" fmla="*/ 13 h 26"/>
                <a:gd name="T14" fmla="*/ 21 w 22"/>
                <a:gd name="T15" fmla="*/ 16 h 26"/>
                <a:gd name="T16" fmla="*/ 21 w 22"/>
                <a:gd name="T17" fmla="*/ 19 h 26"/>
                <a:gd name="T18" fmla="*/ 22 w 22"/>
                <a:gd name="T19" fmla="*/ 22 h 26"/>
                <a:gd name="T20" fmla="*/ 21 w 22"/>
                <a:gd name="T21" fmla="*/ 23 h 26"/>
                <a:gd name="T22" fmla="*/ 18 w 22"/>
                <a:gd name="T23" fmla="*/ 26 h 26"/>
                <a:gd name="T24" fmla="*/ 15 w 22"/>
                <a:gd name="T25" fmla="*/ 26 h 26"/>
                <a:gd name="T26" fmla="*/ 12 w 22"/>
                <a:gd name="T27" fmla="*/ 26 h 26"/>
                <a:gd name="T28" fmla="*/ 11 w 22"/>
                <a:gd name="T29" fmla="*/ 25 h 26"/>
                <a:gd name="T30" fmla="*/ 9 w 22"/>
                <a:gd name="T31" fmla="*/ 22 h 26"/>
                <a:gd name="T32" fmla="*/ 8 w 22"/>
                <a:gd name="T33" fmla="*/ 19 h 26"/>
                <a:gd name="T34" fmla="*/ 6 w 22"/>
                <a:gd name="T35" fmla="*/ 16 h 26"/>
                <a:gd name="T36" fmla="*/ 5 w 22"/>
                <a:gd name="T37" fmla="*/ 15 h 26"/>
                <a:gd name="T38" fmla="*/ 3 w 22"/>
                <a:gd name="T39" fmla="*/ 13 h 26"/>
                <a:gd name="T40" fmla="*/ 2 w 22"/>
                <a:gd name="T41" fmla="*/ 16 h 26"/>
                <a:gd name="T42" fmla="*/ 0 w 22"/>
                <a:gd name="T43" fmla="*/ 13 h 26"/>
                <a:gd name="T44" fmla="*/ 0 w 22"/>
                <a:gd name="T45" fmla="*/ 10 h 26"/>
                <a:gd name="T46" fmla="*/ 0 w 22"/>
                <a:gd name="T47" fmla="*/ 7 h 26"/>
                <a:gd name="T48" fmla="*/ 2 w 22"/>
                <a:gd name="T49" fmla="*/ 4 h 26"/>
                <a:gd name="T50" fmla="*/ 3 w 22"/>
                <a:gd name="T51" fmla="*/ 1 h 26"/>
                <a:gd name="T52" fmla="*/ 6 w 22"/>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6">
                  <a:moveTo>
                    <a:pt x="6" y="0"/>
                  </a:moveTo>
                  <a:lnTo>
                    <a:pt x="9" y="0"/>
                  </a:lnTo>
                  <a:lnTo>
                    <a:pt x="9" y="4"/>
                  </a:lnTo>
                  <a:lnTo>
                    <a:pt x="12" y="6"/>
                  </a:lnTo>
                  <a:lnTo>
                    <a:pt x="13" y="7"/>
                  </a:lnTo>
                  <a:lnTo>
                    <a:pt x="16" y="10"/>
                  </a:lnTo>
                  <a:lnTo>
                    <a:pt x="18" y="13"/>
                  </a:lnTo>
                  <a:lnTo>
                    <a:pt x="21" y="16"/>
                  </a:lnTo>
                  <a:lnTo>
                    <a:pt x="21" y="19"/>
                  </a:lnTo>
                  <a:lnTo>
                    <a:pt x="22" y="22"/>
                  </a:lnTo>
                  <a:lnTo>
                    <a:pt x="21" y="23"/>
                  </a:lnTo>
                  <a:lnTo>
                    <a:pt x="18" y="26"/>
                  </a:lnTo>
                  <a:lnTo>
                    <a:pt x="15" y="26"/>
                  </a:lnTo>
                  <a:lnTo>
                    <a:pt x="12" y="26"/>
                  </a:lnTo>
                  <a:lnTo>
                    <a:pt x="11" y="25"/>
                  </a:lnTo>
                  <a:lnTo>
                    <a:pt x="9" y="22"/>
                  </a:lnTo>
                  <a:lnTo>
                    <a:pt x="8" y="19"/>
                  </a:lnTo>
                  <a:lnTo>
                    <a:pt x="6" y="16"/>
                  </a:lnTo>
                  <a:lnTo>
                    <a:pt x="5" y="15"/>
                  </a:lnTo>
                  <a:lnTo>
                    <a:pt x="3" y="13"/>
                  </a:lnTo>
                  <a:lnTo>
                    <a:pt x="2" y="16"/>
                  </a:lnTo>
                  <a:lnTo>
                    <a:pt x="0" y="13"/>
                  </a:lnTo>
                  <a:lnTo>
                    <a:pt x="0" y="10"/>
                  </a:lnTo>
                  <a:lnTo>
                    <a:pt x="0" y="7"/>
                  </a:lnTo>
                  <a:lnTo>
                    <a:pt x="2" y="4"/>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0" name="Freeform 6397"/>
            <p:cNvSpPr>
              <a:spLocks/>
            </p:cNvSpPr>
            <p:nvPr/>
          </p:nvSpPr>
          <p:spPr bwMode="auto">
            <a:xfrm>
              <a:off x="4449" y="1411"/>
              <a:ext cx="17" cy="17"/>
            </a:xfrm>
            <a:custGeom>
              <a:avLst/>
              <a:gdLst>
                <a:gd name="T0" fmla="*/ 7 w 17"/>
                <a:gd name="T1" fmla="*/ 0 h 17"/>
                <a:gd name="T2" fmla="*/ 10 w 17"/>
                <a:gd name="T3" fmla="*/ 0 h 17"/>
                <a:gd name="T4" fmla="*/ 11 w 17"/>
                <a:gd name="T5" fmla="*/ 2 h 17"/>
                <a:gd name="T6" fmla="*/ 11 w 17"/>
                <a:gd name="T7" fmla="*/ 3 h 17"/>
                <a:gd name="T8" fmla="*/ 13 w 17"/>
                <a:gd name="T9" fmla="*/ 6 h 17"/>
                <a:gd name="T10" fmla="*/ 13 w 17"/>
                <a:gd name="T11" fmla="*/ 8 h 17"/>
                <a:gd name="T12" fmla="*/ 16 w 17"/>
                <a:gd name="T13" fmla="*/ 8 h 17"/>
                <a:gd name="T14" fmla="*/ 17 w 17"/>
                <a:gd name="T15" fmla="*/ 9 h 17"/>
                <a:gd name="T16" fmla="*/ 17 w 17"/>
                <a:gd name="T17" fmla="*/ 11 h 17"/>
                <a:gd name="T18" fmla="*/ 16 w 17"/>
                <a:gd name="T19" fmla="*/ 12 h 17"/>
                <a:gd name="T20" fmla="*/ 16 w 17"/>
                <a:gd name="T21" fmla="*/ 15 h 17"/>
                <a:gd name="T22" fmla="*/ 13 w 17"/>
                <a:gd name="T23" fmla="*/ 17 h 17"/>
                <a:gd name="T24" fmla="*/ 11 w 17"/>
                <a:gd name="T25" fmla="*/ 17 h 17"/>
                <a:gd name="T26" fmla="*/ 9 w 17"/>
                <a:gd name="T27" fmla="*/ 17 h 17"/>
                <a:gd name="T28" fmla="*/ 7 w 17"/>
                <a:gd name="T29" fmla="*/ 17 h 17"/>
                <a:gd name="T30" fmla="*/ 4 w 17"/>
                <a:gd name="T31" fmla="*/ 17 h 17"/>
                <a:gd name="T32" fmla="*/ 1 w 17"/>
                <a:gd name="T33" fmla="*/ 15 h 17"/>
                <a:gd name="T34" fmla="*/ 0 w 17"/>
                <a:gd name="T35" fmla="*/ 12 h 17"/>
                <a:gd name="T36" fmla="*/ 0 w 17"/>
                <a:gd name="T37" fmla="*/ 9 h 17"/>
                <a:gd name="T38" fmla="*/ 1 w 17"/>
                <a:gd name="T39" fmla="*/ 6 h 17"/>
                <a:gd name="T40" fmla="*/ 3 w 17"/>
                <a:gd name="T41" fmla="*/ 3 h 17"/>
                <a:gd name="T42" fmla="*/ 6 w 17"/>
                <a:gd name="T43" fmla="*/ 2 h 17"/>
                <a:gd name="T44" fmla="*/ 7 w 17"/>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7">
                  <a:moveTo>
                    <a:pt x="7" y="0"/>
                  </a:moveTo>
                  <a:lnTo>
                    <a:pt x="10" y="0"/>
                  </a:lnTo>
                  <a:lnTo>
                    <a:pt x="11" y="2"/>
                  </a:lnTo>
                  <a:lnTo>
                    <a:pt x="11" y="3"/>
                  </a:lnTo>
                  <a:lnTo>
                    <a:pt x="13" y="6"/>
                  </a:lnTo>
                  <a:lnTo>
                    <a:pt x="13" y="8"/>
                  </a:lnTo>
                  <a:lnTo>
                    <a:pt x="16" y="8"/>
                  </a:lnTo>
                  <a:lnTo>
                    <a:pt x="17" y="9"/>
                  </a:lnTo>
                  <a:lnTo>
                    <a:pt x="17" y="11"/>
                  </a:lnTo>
                  <a:lnTo>
                    <a:pt x="16" y="12"/>
                  </a:lnTo>
                  <a:lnTo>
                    <a:pt x="16" y="15"/>
                  </a:lnTo>
                  <a:lnTo>
                    <a:pt x="13" y="17"/>
                  </a:lnTo>
                  <a:lnTo>
                    <a:pt x="11" y="17"/>
                  </a:lnTo>
                  <a:lnTo>
                    <a:pt x="9" y="17"/>
                  </a:lnTo>
                  <a:lnTo>
                    <a:pt x="7" y="17"/>
                  </a:lnTo>
                  <a:lnTo>
                    <a:pt x="4" y="17"/>
                  </a:lnTo>
                  <a:lnTo>
                    <a:pt x="1" y="15"/>
                  </a:lnTo>
                  <a:lnTo>
                    <a:pt x="0" y="12"/>
                  </a:lnTo>
                  <a:lnTo>
                    <a:pt x="0" y="9"/>
                  </a:lnTo>
                  <a:lnTo>
                    <a:pt x="1" y="6"/>
                  </a:lnTo>
                  <a:lnTo>
                    <a:pt x="3" y="3"/>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1" name="Freeform 6398"/>
            <p:cNvSpPr>
              <a:spLocks noEditPoints="1"/>
            </p:cNvSpPr>
            <p:nvPr/>
          </p:nvSpPr>
          <p:spPr bwMode="auto">
            <a:xfrm>
              <a:off x="4602" y="1305"/>
              <a:ext cx="11" cy="14"/>
            </a:xfrm>
            <a:custGeom>
              <a:avLst/>
              <a:gdLst>
                <a:gd name="T0" fmla="*/ 3 w 11"/>
                <a:gd name="T1" fmla="*/ 3 h 14"/>
                <a:gd name="T2" fmla="*/ 0 w 11"/>
                <a:gd name="T3" fmla="*/ 8 h 14"/>
                <a:gd name="T4" fmla="*/ 3 w 11"/>
                <a:gd name="T5" fmla="*/ 3 h 14"/>
                <a:gd name="T6" fmla="*/ 3 w 11"/>
                <a:gd name="T7" fmla="*/ 3 h 14"/>
                <a:gd name="T8" fmla="*/ 4 w 11"/>
                <a:gd name="T9" fmla="*/ 2 h 14"/>
                <a:gd name="T10" fmla="*/ 3 w 11"/>
                <a:gd name="T11" fmla="*/ 2 h 14"/>
                <a:gd name="T12" fmla="*/ 3 w 11"/>
                <a:gd name="T13" fmla="*/ 3 h 14"/>
                <a:gd name="T14" fmla="*/ 4 w 11"/>
                <a:gd name="T15" fmla="*/ 2 h 14"/>
                <a:gd name="T16" fmla="*/ 7 w 11"/>
                <a:gd name="T17" fmla="*/ 0 h 14"/>
                <a:gd name="T18" fmla="*/ 9 w 11"/>
                <a:gd name="T19" fmla="*/ 2 h 14"/>
                <a:gd name="T20" fmla="*/ 10 w 11"/>
                <a:gd name="T21" fmla="*/ 5 h 14"/>
                <a:gd name="T22" fmla="*/ 10 w 11"/>
                <a:gd name="T23" fmla="*/ 8 h 14"/>
                <a:gd name="T24" fmla="*/ 11 w 11"/>
                <a:gd name="T25" fmla="*/ 9 h 14"/>
                <a:gd name="T26" fmla="*/ 10 w 11"/>
                <a:gd name="T27" fmla="*/ 12 h 14"/>
                <a:gd name="T28" fmla="*/ 9 w 11"/>
                <a:gd name="T29" fmla="*/ 14 h 14"/>
                <a:gd name="T30" fmla="*/ 6 w 11"/>
                <a:gd name="T31" fmla="*/ 12 h 14"/>
                <a:gd name="T32" fmla="*/ 4 w 11"/>
                <a:gd name="T33" fmla="*/ 9 h 14"/>
                <a:gd name="T34" fmla="*/ 3 w 11"/>
                <a:gd name="T35" fmla="*/ 6 h 14"/>
                <a:gd name="T36" fmla="*/ 3 w 11"/>
                <a:gd name="T37" fmla="*/ 5 h 14"/>
                <a:gd name="T38" fmla="*/ 3 w 11"/>
                <a:gd name="T39" fmla="*/ 2 h 14"/>
                <a:gd name="T40" fmla="*/ 4 w 11"/>
                <a:gd name="T41" fmla="*/ 2 h 14"/>
                <a:gd name="T42" fmla="*/ 7 w 11"/>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4">
                  <a:moveTo>
                    <a:pt x="3" y="3"/>
                  </a:moveTo>
                  <a:lnTo>
                    <a:pt x="0" y="8"/>
                  </a:lnTo>
                  <a:lnTo>
                    <a:pt x="3" y="3"/>
                  </a:lnTo>
                  <a:lnTo>
                    <a:pt x="3" y="3"/>
                  </a:lnTo>
                  <a:close/>
                  <a:moveTo>
                    <a:pt x="4" y="2"/>
                  </a:moveTo>
                  <a:lnTo>
                    <a:pt x="3" y="2"/>
                  </a:lnTo>
                  <a:lnTo>
                    <a:pt x="3" y="3"/>
                  </a:lnTo>
                  <a:lnTo>
                    <a:pt x="4" y="2"/>
                  </a:lnTo>
                  <a:close/>
                  <a:moveTo>
                    <a:pt x="7" y="0"/>
                  </a:moveTo>
                  <a:lnTo>
                    <a:pt x="9" y="2"/>
                  </a:lnTo>
                  <a:lnTo>
                    <a:pt x="10" y="5"/>
                  </a:lnTo>
                  <a:lnTo>
                    <a:pt x="10" y="8"/>
                  </a:lnTo>
                  <a:lnTo>
                    <a:pt x="11" y="9"/>
                  </a:lnTo>
                  <a:lnTo>
                    <a:pt x="10" y="12"/>
                  </a:lnTo>
                  <a:lnTo>
                    <a:pt x="9" y="14"/>
                  </a:lnTo>
                  <a:lnTo>
                    <a:pt x="6" y="12"/>
                  </a:lnTo>
                  <a:lnTo>
                    <a:pt x="4" y="9"/>
                  </a:lnTo>
                  <a:lnTo>
                    <a:pt x="3" y="6"/>
                  </a:lnTo>
                  <a:lnTo>
                    <a:pt x="3" y="5"/>
                  </a:lnTo>
                  <a:lnTo>
                    <a:pt x="3" y="2"/>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2" name="Freeform 6399"/>
            <p:cNvSpPr>
              <a:spLocks/>
            </p:cNvSpPr>
            <p:nvPr/>
          </p:nvSpPr>
          <p:spPr bwMode="auto">
            <a:xfrm>
              <a:off x="4566" y="1429"/>
              <a:ext cx="9" cy="16"/>
            </a:xfrm>
            <a:custGeom>
              <a:avLst/>
              <a:gdLst>
                <a:gd name="T0" fmla="*/ 6 w 9"/>
                <a:gd name="T1" fmla="*/ 0 h 16"/>
                <a:gd name="T2" fmla="*/ 8 w 9"/>
                <a:gd name="T3" fmla="*/ 1 h 16"/>
                <a:gd name="T4" fmla="*/ 6 w 9"/>
                <a:gd name="T5" fmla="*/ 3 h 16"/>
                <a:gd name="T6" fmla="*/ 8 w 9"/>
                <a:gd name="T7" fmla="*/ 6 h 16"/>
                <a:gd name="T8" fmla="*/ 8 w 9"/>
                <a:gd name="T9" fmla="*/ 7 h 16"/>
                <a:gd name="T10" fmla="*/ 9 w 9"/>
                <a:gd name="T11" fmla="*/ 10 h 16"/>
                <a:gd name="T12" fmla="*/ 8 w 9"/>
                <a:gd name="T13" fmla="*/ 13 h 16"/>
                <a:gd name="T14" fmla="*/ 6 w 9"/>
                <a:gd name="T15" fmla="*/ 15 h 16"/>
                <a:gd name="T16" fmla="*/ 5 w 9"/>
                <a:gd name="T17" fmla="*/ 16 h 16"/>
                <a:gd name="T18" fmla="*/ 0 w 9"/>
                <a:gd name="T19" fmla="*/ 15 h 16"/>
                <a:gd name="T20" fmla="*/ 0 w 9"/>
                <a:gd name="T21" fmla="*/ 13 h 16"/>
                <a:gd name="T22" fmla="*/ 0 w 9"/>
                <a:gd name="T23" fmla="*/ 10 h 16"/>
                <a:gd name="T24" fmla="*/ 2 w 9"/>
                <a:gd name="T25" fmla="*/ 7 h 16"/>
                <a:gd name="T26" fmla="*/ 2 w 9"/>
                <a:gd name="T27" fmla="*/ 4 h 16"/>
                <a:gd name="T28" fmla="*/ 3 w 9"/>
                <a:gd name="T29" fmla="*/ 1 h 16"/>
                <a:gd name="T30" fmla="*/ 6 w 9"/>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6">
                  <a:moveTo>
                    <a:pt x="6" y="0"/>
                  </a:moveTo>
                  <a:lnTo>
                    <a:pt x="8" y="1"/>
                  </a:lnTo>
                  <a:lnTo>
                    <a:pt x="6" y="3"/>
                  </a:lnTo>
                  <a:lnTo>
                    <a:pt x="8" y="6"/>
                  </a:lnTo>
                  <a:lnTo>
                    <a:pt x="8" y="7"/>
                  </a:lnTo>
                  <a:lnTo>
                    <a:pt x="9" y="10"/>
                  </a:lnTo>
                  <a:lnTo>
                    <a:pt x="8" y="13"/>
                  </a:lnTo>
                  <a:lnTo>
                    <a:pt x="6" y="15"/>
                  </a:lnTo>
                  <a:lnTo>
                    <a:pt x="5" y="16"/>
                  </a:lnTo>
                  <a:lnTo>
                    <a:pt x="0" y="15"/>
                  </a:lnTo>
                  <a:lnTo>
                    <a:pt x="0" y="13"/>
                  </a:lnTo>
                  <a:lnTo>
                    <a:pt x="0" y="10"/>
                  </a:lnTo>
                  <a:lnTo>
                    <a:pt x="2" y="7"/>
                  </a:lnTo>
                  <a:lnTo>
                    <a:pt x="2" y="4"/>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3" name="Freeform 6400"/>
            <p:cNvSpPr>
              <a:spLocks/>
            </p:cNvSpPr>
            <p:nvPr/>
          </p:nvSpPr>
          <p:spPr bwMode="auto">
            <a:xfrm>
              <a:off x="4541" y="1450"/>
              <a:ext cx="14" cy="13"/>
            </a:xfrm>
            <a:custGeom>
              <a:avLst/>
              <a:gdLst>
                <a:gd name="T0" fmla="*/ 6 w 14"/>
                <a:gd name="T1" fmla="*/ 0 h 13"/>
                <a:gd name="T2" fmla="*/ 9 w 14"/>
                <a:gd name="T3" fmla="*/ 0 h 13"/>
                <a:gd name="T4" fmla="*/ 11 w 14"/>
                <a:gd name="T5" fmla="*/ 1 h 13"/>
                <a:gd name="T6" fmla="*/ 9 w 14"/>
                <a:gd name="T7" fmla="*/ 3 h 13"/>
                <a:gd name="T8" fmla="*/ 12 w 14"/>
                <a:gd name="T9" fmla="*/ 3 h 13"/>
                <a:gd name="T10" fmla="*/ 14 w 14"/>
                <a:gd name="T11" fmla="*/ 3 h 13"/>
                <a:gd name="T12" fmla="*/ 12 w 14"/>
                <a:gd name="T13" fmla="*/ 5 h 13"/>
                <a:gd name="T14" fmla="*/ 11 w 14"/>
                <a:gd name="T15" fmla="*/ 8 h 13"/>
                <a:gd name="T16" fmla="*/ 9 w 14"/>
                <a:gd name="T17" fmla="*/ 10 h 13"/>
                <a:gd name="T18" fmla="*/ 6 w 14"/>
                <a:gd name="T19" fmla="*/ 11 h 13"/>
                <a:gd name="T20" fmla="*/ 5 w 14"/>
                <a:gd name="T21" fmla="*/ 13 h 13"/>
                <a:gd name="T22" fmla="*/ 0 w 14"/>
                <a:gd name="T23" fmla="*/ 11 h 13"/>
                <a:gd name="T24" fmla="*/ 0 w 14"/>
                <a:gd name="T25" fmla="*/ 1 h 13"/>
                <a:gd name="T26" fmla="*/ 3 w 14"/>
                <a:gd name="T27" fmla="*/ 1 h 13"/>
                <a:gd name="T28" fmla="*/ 6 w 14"/>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3">
                  <a:moveTo>
                    <a:pt x="6" y="0"/>
                  </a:moveTo>
                  <a:lnTo>
                    <a:pt x="9" y="0"/>
                  </a:lnTo>
                  <a:lnTo>
                    <a:pt x="11" y="1"/>
                  </a:lnTo>
                  <a:lnTo>
                    <a:pt x="9" y="3"/>
                  </a:lnTo>
                  <a:lnTo>
                    <a:pt x="12" y="3"/>
                  </a:lnTo>
                  <a:lnTo>
                    <a:pt x="14" y="3"/>
                  </a:lnTo>
                  <a:lnTo>
                    <a:pt x="12" y="5"/>
                  </a:lnTo>
                  <a:lnTo>
                    <a:pt x="11" y="8"/>
                  </a:lnTo>
                  <a:lnTo>
                    <a:pt x="9" y="10"/>
                  </a:lnTo>
                  <a:lnTo>
                    <a:pt x="6" y="11"/>
                  </a:lnTo>
                  <a:lnTo>
                    <a:pt x="5" y="13"/>
                  </a:lnTo>
                  <a:lnTo>
                    <a:pt x="0" y="11"/>
                  </a:lnTo>
                  <a:lnTo>
                    <a:pt x="0"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4" name="Freeform 6401"/>
            <p:cNvSpPr>
              <a:spLocks/>
            </p:cNvSpPr>
            <p:nvPr/>
          </p:nvSpPr>
          <p:spPr bwMode="auto">
            <a:xfrm>
              <a:off x="4781" y="1217"/>
              <a:ext cx="15" cy="13"/>
            </a:xfrm>
            <a:custGeom>
              <a:avLst/>
              <a:gdLst>
                <a:gd name="T0" fmla="*/ 13 w 15"/>
                <a:gd name="T1" fmla="*/ 0 h 13"/>
                <a:gd name="T2" fmla="*/ 15 w 15"/>
                <a:gd name="T3" fmla="*/ 6 h 13"/>
                <a:gd name="T4" fmla="*/ 13 w 15"/>
                <a:gd name="T5" fmla="*/ 10 h 13"/>
                <a:gd name="T6" fmla="*/ 12 w 15"/>
                <a:gd name="T7" fmla="*/ 12 h 13"/>
                <a:gd name="T8" fmla="*/ 9 w 15"/>
                <a:gd name="T9" fmla="*/ 13 h 13"/>
                <a:gd name="T10" fmla="*/ 5 w 15"/>
                <a:gd name="T11" fmla="*/ 12 h 13"/>
                <a:gd name="T12" fmla="*/ 0 w 15"/>
                <a:gd name="T13" fmla="*/ 9 h 13"/>
                <a:gd name="T14" fmla="*/ 2 w 15"/>
                <a:gd name="T15" fmla="*/ 6 h 13"/>
                <a:gd name="T16" fmla="*/ 5 w 15"/>
                <a:gd name="T17" fmla="*/ 3 h 13"/>
                <a:gd name="T18" fmla="*/ 8 w 15"/>
                <a:gd name="T19" fmla="*/ 1 h 13"/>
                <a:gd name="T20" fmla="*/ 3 w 15"/>
                <a:gd name="T21" fmla="*/ 6 h 13"/>
                <a:gd name="T22" fmla="*/ 8 w 15"/>
                <a:gd name="T23" fmla="*/ 4 h 13"/>
                <a:gd name="T24" fmla="*/ 11 w 15"/>
                <a:gd name="T25" fmla="*/ 3 h 13"/>
                <a:gd name="T26" fmla="*/ 13 w 15"/>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3">
                  <a:moveTo>
                    <a:pt x="13" y="0"/>
                  </a:moveTo>
                  <a:lnTo>
                    <a:pt x="15" y="6"/>
                  </a:lnTo>
                  <a:lnTo>
                    <a:pt x="13" y="10"/>
                  </a:lnTo>
                  <a:lnTo>
                    <a:pt x="12" y="12"/>
                  </a:lnTo>
                  <a:lnTo>
                    <a:pt x="9" y="13"/>
                  </a:lnTo>
                  <a:lnTo>
                    <a:pt x="5" y="12"/>
                  </a:lnTo>
                  <a:lnTo>
                    <a:pt x="0" y="9"/>
                  </a:lnTo>
                  <a:lnTo>
                    <a:pt x="2" y="6"/>
                  </a:lnTo>
                  <a:lnTo>
                    <a:pt x="5" y="3"/>
                  </a:lnTo>
                  <a:lnTo>
                    <a:pt x="8" y="1"/>
                  </a:lnTo>
                  <a:lnTo>
                    <a:pt x="3" y="6"/>
                  </a:lnTo>
                  <a:lnTo>
                    <a:pt x="8" y="4"/>
                  </a:lnTo>
                  <a:lnTo>
                    <a:pt x="11" y="3"/>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5" name="Freeform 6402"/>
            <p:cNvSpPr>
              <a:spLocks noEditPoints="1"/>
            </p:cNvSpPr>
            <p:nvPr/>
          </p:nvSpPr>
          <p:spPr bwMode="auto">
            <a:xfrm>
              <a:off x="4722" y="1008"/>
              <a:ext cx="33" cy="40"/>
            </a:xfrm>
            <a:custGeom>
              <a:avLst/>
              <a:gdLst>
                <a:gd name="T0" fmla="*/ 5 w 33"/>
                <a:gd name="T1" fmla="*/ 9 h 40"/>
                <a:gd name="T2" fmla="*/ 5 w 33"/>
                <a:gd name="T3" fmla="*/ 15 h 40"/>
                <a:gd name="T4" fmla="*/ 6 w 33"/>
                <a:gd name="T5" fmla="*/ 12 h 40"/>
                <a:gd name="T6" fmla="*/ 6 w 33"/>
                <a:gd name="T7" fmla="*/ 10 h 40"/>
                <a:gd name="T8" fmla="*/ 5 w 33"/>
                <a:gd name="T9" fmla="*/ 9 h 40"/>
                <a:gd name="T10" fmla="*/ 6 w 33"/>
                <a:gd name="T11" fmla="*/ 0 h 40"/>
                <a:gd name="T12" fmla="*/ 8 w 33"/>
                <a:gd name="T13" fmla="*/ 0 h 40"/>
                <a:gd name="T14" fmla="*/ 9 w 33"/>
                <a:gd name="T15" fmla="*/ 1 h 40"/>
                <a:gd name="T16" fmla="*/ 11 w 33"/>
                <a:gd name="T17" fmla="*/ 4 h 40"/>
                <a:gd name="T18" fmla="*/ 12 w 33"/>
                <a:gd name="T19" fmla="*/ 6 h 40"/>
                <a:gd name="T20" fmla="*/ 14 w 33"/>
                <a:gd name="T21" fmla="*/ 7 h 40"/>
                <a:gd name="T22" fmla="*/ 17 w 33"/>
                <a:gd name="T23" fmla="*/ 9 h 40"/>
                <a:gd name="T24" fmla="*/ 18 w 33"/>
                <a:gd name="T25" fmla="*/ 7 h 40"/>
                <a:gd name="T26" fmla="*/ 20 w 33"/>
                <a:gd name="T27" fmla="*/ 6 h 40"/>
                <a:gd name="T28" fmla="*/ 22 w 33"/>
                <a:gd name="T29" fmla="*/ 9 h 40"/>
                <a:gd name="T30" fmla="*/ 25 w 33"/>
                <a:gd name="T31" fmla="*/ 10 h 40"/>
                <a:gd name="T32" fmla="*/ 28 w 33"/>
                <a:gd name="T33" fmla="*/ 10 h 40"/>
                <a:gd name="T34" fmla="*/ 30 w 33"/>
                <a:gd name="T35" fmla="*/ 13 h 40"/>
                <a:gd name="T36" fmla="*/ 31 w 33"/>
                <a:gd name="T37" fmla="*/ 15 h 40"/>
                <a:gd name="T38" fmla="*/ 33 w 33"/>
                <a:gd name="T39" fmla="*/ 18 h 40"/>
                <a:gd name="T40" fmla="*/ 33 w 33"/>
                <a:gd name="T41" fmla="*/ 21 h 40"/>
                <a:gd name="T42" fmla="*/ 33 w 33"/>
                <a:gd name="T43" fmla="*/ 24 h 40"/>
                <a:gd name="T44" fmla="*/ 31 w 33"/>
                <a:gd name="T45" fmla="*/ 28 h 40"/>
                <a:gd name="T46" fmla="*/ 30 w 33"/>
                <a:gd name="T47" fmla="*/ 31 h 40"/>
                <a:gd name="T48" fmla="*/ 27 w 33"/>
                <a:gd name="T49" fmla="*/ 34 h 40"/>
                <a:gd name="T50" fmla="*/ 24 w 33"/>
                <a:gd name="T51" fmla="*/ 35 h 40"/>
                <a:gd name="T52" fmla="*/ 21 w 33"/>
                <a:gd name="T53" fmla="*/ 35 h 40"/>
                <a:gd name="T54" fmla="*/ 17 w 33"/>
                <a:gd name="T55" fmla="*/ 34 h 40"/>
                <a:gd name="T56" fmla="*/ 14 w 33"/>
                <a:gd name="T57" fmla="*/ 31 h 40"/>
                <a:gd name="T58" fmla="*/ 12 w 33"/>
                <a:gd name="T59" fmla="*/ 32 h 40"/>
                <a:gd name="T60" fmla="*/ 11 w 33"/>
                <a:gd name="T61" fmla="*/ 34 h 40"/>
                <a:gd name="T62" fmla="*/ 11 w 33"/>
                <a:gd name="T63" fmla="*/ 37 h 40"/>
                <a:gd name="T64" fmla="*/ 11 w 33"/>
                <a:gd name="T65" fmla="*/ 40 h 40"/>
                <a:gd name="T66" fmla="*/ 8 w 33"/>
                <a:gd name="T67" fmla="*/ 38 h 40"/>
                <a:gd name="T68" fmla="*/ 6 w 33"/>
                <a:gd name="T69" fmla="*/ 38 h 40"/>
                <a:gd name="T70" fmla="*/ 6 w 33"/>
                <a:gd name="T71" fmla="*/ 37 h 40"/>
                <a:gd name="T72" fmla="*/ 8 w 33"/>
                <a:gd name="T73" fmla="*/ 35 h 40"/>
                <a:gd name="T74" fmla="*/ 9 w 33"/>
                <a:gd name="T75" fmla="*/ 32 h 40"/>
                <a:gd name="T76" fmla="*/ 11 w 33"/>
                <a:gd name="T77" fmla="*/ 31 h 40"/>
                <a:gd name="T78" fmla="*/ 12 w 33"/>
                <a:gd name="T79" fmla="*/ 31 h 40"/>
                <a:gd name="T80" fmla="*/ 14 w 33"/>
                <a:gd name="T81" fmla="*/ 29 h 40"/>
                <a:gd name="T82" fmla="*/ 14 w 33"/>
                <a:gd name="T83" fmla="*/ 29 h 40"/>
                <a:gd name="T84" fmla="*/ 14 w 33"/>
                <a:gd name="T85" fmla="*/ 26 h 40"/>
                <a:gd name="T86" fmla="*/ 12 w 33"/>
                <a:gd name="T87" fmla="*/ 24 h 40"/>
                <a:gd name="T88" fmla="*/ 9 w 33"/>
                <a:gd name="T89" fmla="*/ 22 h 40"/>
                <a:gd name="T90" fmla="*/ 6 w 33"/>
                <a:gd name="T91" fmla="*/ 21 h 40"/>
                <a:gd name="T92" fmla="*/ 3 w 33"/>
                <a:gd name="T93" fmla="*/ 19 h 40"/>
                <a:gd name="T94" fmla="*/ 3 w 33"/>
                <a:gd name="T95" fmla="*/ 16 h 40"/>
                <a:gd name="T96" fmla="*/ 3 w 33"/>
                <a:gd name="T97" fmla="*/ 13 h 40"/>
                <a:gd name="T98" fmla="*/ 3 w 33"/>
                <a:gd name="T99" fmla="*/ 10 h 40"/>
                <a:gd name="T100" fmla="*/ 5 w 33"/>
                <a:gd name="T101" fmla="*/ 9 h 40"/>
                <a:gd name="T102" fmla="*/ 5 w 33"/>
                <a:gd name="T103" fmla="*/ 9 h 40"/>
                <a:gd name="T104" fmla="*/ 2 w 33"/>
                <a:gd name="T105" fmla="*/ 7 h 40"/>
                <a:gd name="T106" fmla="*/ 0 w 33"/>
                <a:gd name="T107" fmla="*/ 6 h 40"/>
                <a:gd name="T108" fmla="*/ 3 w 33"/>
                <a:gd name="T109" fmla="*/ 1 h 40"/>
                <a:gd name="T110" fmla="*/ 5 w 33"/>
                <a:gd name="T111" fmla="*/ 0 h 40"/>
                <a:gd name="T112" fmla="*/ 6 w 33"/>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40">
                  <a:moveTo>
                    <a:pt x="5" y="9"/>
                  </a:moveTo>
                  <a:lnTo>
                    <a:pt x="5" y="15"/>
                  </a:lnTo>
                  <a:lnTo>
                    <a:pt x="6" y="12"/>
                  </a:lnTo>
                  <a:lnTo>
                    <a:pt x="6" y="10"/>
                  </a:lnTo>
                  <a:lnTo>
                    <a:pt x="5" y="9"/>
                  </a:lnTo>
                  <a:close/>
                  <a:moveTo>
                    <a:pt x="6" y="0"/>
                  </a:moveTo>
                  <a:lnTo>
                    <a:pt x="8" y="0"/>
                  </a:lnTo>
                  <a:lnTo>
                    <a:pt x="9" y="1"/>
                  </a:lnTo>
                  <a:lnTo>
                    <a:pt x="11" y="4"/>
                  </a:lnTo>
                  <a:lnTo>
                    <a:pt x="12" y="6"/>
                  </a:lnTo>
                  <a:lnTo>
                    <a:pt x="14" y="7"/>
                  </a:lnTo>
                  <a:lnTo>
                    <a:pt x="17" y="9"/>
                  </a:lnTo>
                  <a:lnTo>
                    <a:pt x="18" y="7"/>
                  </a:lnTo>
                  <a:lnTo>
                    <a:pt x="20" y="6"/>
                  </a:lnTo>
                  <a:lnTo>
                    <a:pt x="22" y="9"/>
                  </a:lnTo>
                  <a:lnTo>
                    <a:pt x="25" y="10"/>
                  </a:lnTo>
                  <a:lnTo>
                    <a:pt x="28" y="10"/>
                  </a:lnTo>
                  <a:lnTo>
                    <a:pt x="30" y="13"/>
                  </a:lnTo>
                  <a:lnTo>
                    <a:pt x="31" y="15"/>
                  </a:lnTo>
                  <a:lnTo>
                    <a:pt x="33" y="18"/>
                  </a:lnTo>
                  <a:lnTo>
                    <a:pt x="33" y="21"/>
                  </a:lnTo>
                  <a:lnTo>
                    <a:pt x="33" y="24"/>
                  </a:lnTo>
                  <a:lnTo>
                    <a:pt x="31" y="28"/>
                  </a:lnTo>
                  <a:lnTo>
                    <a:pt x="30" y="31"/>
                  </a:lnTo>
                  <a:lnTo>
                    <a:pt x="27" y="34"/>
                  </a:lnTo>
                  <a:lnTo>
                    <a:pt x="24" y="35"/>
                  </a:lnTo>
                  <a:lnTo>
                    <a:pt x="21" y="35"/>
                  </a:lnTo>
                  <a:lnTo>
                    <a:pt x="17" y="34"/>
                  </a:lnTo>
                  <a:lnTo>
                    <a:pt x="14" y="31"/>
                  </a:lnTo>
                  <a:lnTo>
                    <a:pt x="12" y="32"/>
                  </a:lnTo>
                  <a:lnTo>
                    <a:pt x="11" y="34"/>
                  </a:lnTo>
                  <a:lnTo>
                    <a:pt x="11" y="37"/>
                  </a:lnTo>
                  <a:lnTo>
                    <a:pt x="11" y="40"/>
                  </a:lnTo>
                  <a:lnTo>
                    <a:pt x="8" y="38"/>
                  </a:lnTo>
                  <a:lnTo>
                    <a:pt x="6" y="38"/>
                  </a:lnTo>
                  <a:lnTo>
                    <a:pt x="6" y="37"/>
                  </a:lnTo>
                  <a:lnTo>
                    <a:pt x="8" y="35"/>
                  </a:lnTo>
                  <a:lnTo>
                    <a:pt x="9" y="32"/>
                  </a:lnTo>
                  <a:lnTo>
                    <a:pt x="11" y="31"/>
                  </a:lnTo>
                  <a:lnTo>
                    <a:pt x="12" y="31"/>
                  </a:lnTo>
                  <a:lnTo>
                    <a:pt x="14" y="29"/>
                  </a:lnTo>
                  <a:lnTo>
                    <a:pt x="14" y="29"/>
                  </a:lnTo>
                  <a:lnTo>
                    <a:pt x="14" y="26"/>
                  </a:lnTo>
                  <a:lnTo>
                    <a:pt x="12" y="24"/>
                  </a:lnTo>
                  <a:lnTo>
                    <a:pt x="9" y="22"/>
                  </a:lnTo>
                  <a:lnTo>
                    <a:pt x="6" y="21"/>
                  </a:lnTo>
                  <a:lnTo>
                    <a:pt x="3" y="19"/>
                  </a:lnTo>
                  <a:lnTo>
                    <a:pt x="3" y="16"/>
                  </a:lnTo>
                  <a:lnTo>
                    <a:pt x="3" y="13"/>
                  </a:lnTo>
                  <a:lnTo>
                    <a:pt x="3" y="10"/>
                  </a:lnTo>
                  <a:lnTo>
                    <a:pt x="5" y="9"/>
                  </a:lnTo>
                  <a:lnTo>
                    <a:pt x="5" y="9"/>
                  </a:lnTo>
                  <a:lnTo>
                    <a:pt x="2" y="7"/>
                  </a:lnTo>
                  <a:lnTo>
                    <a:pt x="0" y="6"/>
                  </a:lnTo>
                  <a:lnTo>
                    <a:pt x="3" y="1"/>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2" name="Freeform 6403"/>
            <p:cNvSpPr>
              <a:spLocks/>
            </p:cNvSpPr>
            <p:nvPr/>
          </p:nvSpPr>
          <p:spPr bwMode="auto">
            <a:xfrm>
              <a:off x="4750" y="993"/>
              <a:ext cx="96" cy="118"/>
            </a:xfrm>
            <a:custGeom>
              <a:avLst/>
              <a:gdLst>
                <a:gd name="T0" fmla="*/ 49 w 96"/>
                <a:gd name="T1" fmla="*/ 3 h 118"/>
                <a:gd name="T2" fmla="*/ 50 w 96"/>
                <a:gd name="T3" fmla="*/ 9 h 118"/>
                <a:gd name="T4" fmla="*/ 56 w 96"/>
                <a:gd name="T5" fmla="*/ 15 h 118"/>
                <a:gd name="T6" fmla="*/ 62 w 96"/>
                <a:gd name="T7" fmla="*/ 14 h 118"/>
                <a:gd name="T8" fmla="*/ 67 w 96"/>
                <a:gd name="T9" fmla="*/ 14 h 118"/>
                <a:gd name="T10" fmla="*/ 67 w 96"/>
                <a:gd name="T11" fmla="*/ 31 h 118"/>
                <a:gd name="T12" fmla="*/ 71 w 96"/>
                <a:gd name="T13" fmla="*/ 41 h 118"/>
                <a:gd name="T14" fmla="*/ 74 w 96"/>
                <a:gd name="T15" fmla="*/ 37 h 118"/>
                <a:gd name="T16" fmla="*/ 75 w 96"/>
                <a:gd name="T17" fmla="*/ 27 h 118"/>
                <a:gd name="T18" fmla="*/ 77 w 96"/>
                <a:gd name="T19" fmla="*/ 19 h 118"/>
                <a:gd name="T20" fmla="*/ 84 w 96"/>
                <a:gd name="T21" fmla="*/ 16 h 118"/>
                <a:gd name="T22" fmla="*/ 89 w 96"/>
                <a:gd name="T23" fmla="*/ 24 h 118"/>
                <a:gd name="T24" fmla="*/ 90 w 96"/>
                <a:gd name="T25" fmla="*/ 33 h 118"/>
                <a:gd name="T26" fmla="*/ 93 w 96"/>
                <a:gd name="T27" fmla="*/ 43 h 118"/>
                <a:gd name="T28" fmla="*/ 96 w 96"/>
                <a:gd name="T29" fmla="*/ 52 h 118"/>
                <a:gd name="T30" fmla="*/ 93 w 96"/>
                <a:gd name="T31" fmla="*/ 56 h 118"/>
                <a:gd name="T32" fmla="*/ 92 w 96"/>
                <a:gd name="T33" fmla="*/ 65 h 118"/>
                <a:gd name="T34" fmla="*/ 92 w 96"/>
                <a:gd name="T35" fmla="*/ 74 h 118"/>
                <a:gd name="T36" fmla="*/ 87 w 96"/>
                <a:gd name="T37" fmla="*/ 80 h 118"/>
                <a:gd name="T38" fmla="*/ 83 w 96"/>
                <a:gd name="T39" fmla="*/ 81 h 118"/>
                <a:gd name="T40" fmla="*/ 87 w 96"/>
                <a:gd name="T41" fmla="*/ 92 h 118"/>
                <a:gd name="T42" fmla="*/ 90 w 96"/>
                <a:gd name="T43" fmla="*/ 102 h 118"/>
                <a:gd name="T44" fmla="*/ 87 w 96"/>
                <a:gd name="T45" fmla="*/ 112 h 118"/>
                <a:gd name="T46" fmla="*/ 80 w 96"/>
                <a:gd name="T47" fmla="*/ 118 h 118"/>
                <a:gd name="T48" fmla="*/ 69 w 96"/>
                <a:gd name="T49" fmla="*/ 114 h 118"/>
                <a:gd name="T50" fmla="*/ 59 w 96"/>
                <a:gd name="T51" fmla="*/ 111 h 118"/>
                <a:gd name="T52" fmla="*/ 50 w 96"/>
                <a:gd name="T53" fmla="*/ 109 h 118"/>
                <a:gd name="T54" fmla="*/ 43 w 96"/>
                <a:gd name="T55" fmla="*/ 103 h 118"/>
                <a:gd name="T56" fmla="*/ 40 w 96"/>
                <a:gd name="T57" fmla="*/ 97 h 118"/>
                <a:gd name="T58" fmla="*/ 39 w 96"/>
                <a:gd name="T59" fmla="*/ 89 h 118"/>
                <a:gd name="T60" fmla="*/ 31 w 96"/>
                <a:gd name="T61" fmla="*/ 97 h 118"/>
                <a:gd name="T62" fmla="*/ 25 w 96"/>
                <a:gd name="T63" fmla="*/ 97 h 118"/>
                <a:gd name="T64" fmla="*/ 21 w 96"/>
                <a:gd name="T65" fmla="*/ 90 h 118"/>
                <a:gd name="T66" fmla="*/ 18 w 96"/>
                <a:gd name="T67" fmla="*/ 75 h 118"/>
                <a:gd name="T68" fmla="*/ 15 w 96"/>
                <a:gd name="T69" fmla="*/ 68 h 118"/>
                <a:gd name="T70" fmla="*/ 11 w 96"/>
                <a:gd name="T71" fmla="*/ 64 h 118"/>
                <a:gd name="T72" fmla="*/ 3 w 96"/>
                <a:gd name="T73" fmla="*/ 66 h 118"/>
                <a:gd name="T74" fmla="*/ 2 w 96"/>
                <a:gd name="T75" fmla="*/ 61 h 118"/>
                <a:gd name="T76" fmla="*/ 9 w 96"/>
                <a:gd name="T77" fmla="*/ 52 h 118"/>
                <a:gd name="T78" fmla="*/ 15 w 96"/>
                <a:gd name="T79" fmla="*/ 44 h 118"/>
                <a:gd name="T80" fmla="*/ 14 w 96"/>
                <a:gd name="T81" fmla="*/ 37 h 118"/>
                <a:gd name="T82" fmla="*/ 14 w 96"/>
                <a:gd name="T83" fmla="*/ 30 h 118"/>
                <a:gd name="T84" fmla="*/ 19 w 96"/>
                <a:gd name="T85" fmla="*/ 24 h 118"/>
                <a:gd name="T86" fmla="*/ 22 w 96"/>
                <a:gd name="T87" fmla="*/ 21 h 118"/>
                <a:gd name="T88" fmla="*/ 30 w 96"/>
                <a:gd name="T89" fmla="*/ 12 h 118"/>
                <a:gd name="T90" fmla="*/ 40 w 96"/>
                <a:gd name="T91" fmla="*/ 5 h 118"/>
                <a:gd name="T92" fmla="*/ 47 w 96"/>
                <a:gd name="T9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6" h="118">
                  <a:moveTo>
                    <a:pt x="47" y="0"/>
                  </a:moveTo>
                  <a:lnTo>
                    <a:pt x="47" y="2"/>
                  </a:lnTo>
                  <a:lnTo>
                    <a:pt x="49" y="3"/>
                  </a:lnTo>
                  <a:lnTo>
                    <a:pt x="49" y="5"/>
                  </a:lnTo>
                  <a:lnTo>
                    <a:pt x="50" y="8"/>
                  </a:lnTo>
                  <a:lnTo>
                    <a:pt x="50" y="9"/>
                  </a:lnTo>
                  <a:lnTo>
                    <a:pt x="52" y="12"/>
                  </a:lnTo>
                  <a:lnTo>
                    <a:pt x="53" y="14"/>
                  </a:lnTo>
                  <a:lnTo>
                    <a:pt x="56" y="15"/>
                  </a:lnTo>
                  <a:lnTo>
                    <a:pt x="58" y="15"/>
                  </a:lnTo>
                  <a:lnTo>
                    <a:pt x="61" y="14"/>
                  </a:lnTo>
                  <a:lnTo>
                    <a:pt x="62" y="14"/>
                  </a:lnTo>
                  <a:lnTo>
                    <a:pt x="65" y="12"/>
                  </a:lnTo>
                  <a:lnTo>
                    <a:pt x="67" y="12"/>
                  </a:lnTo>
                  <a:lnTo>
                    <a:pt x="67" y="14"/>
                  </a:lnTo>
                  <a:lnTo>
                    <a:pt x="68" y="16"/>
                  </a:lnTo>
                  <a:lnTo>
                    <a:pt x="68" y="19"/>
                  </a:lnTo>
                  <a:lnTo>
                    <a:pt x="67" y="31"/>
                  </a:lnTo>
                  <a:lnTo>
                    <a:pt x="67" y="44"/>
                  </a:lnTo>
                  <a:lnTo>
                    <a:pt x="69" y="43"/>
                  </a:lnTo>
                  <a:lnTo>
                    <a:pt x="71" y="41"/>
                  </a:lnTo>
                  <a:lnTo>
                    <a:pt x="72" y="39"/>
                  </a:lnTo>
                  <a:lnTo>
                    <a:pt x="72" y="41"/>
                  </a:lnTo>
                  <a:lnTo>
                    <a:pt x="74" y="37"/>
                  </a:lnTo>
                  <a:lnTo>
                    <a:pt x="75" y="34"/>
                  </a:lnTo>
                  <a:lnTo>
                    <a:pt x="75" y="30"/>
                  </a:lnTo>
                  <a:lnTo>
                    <a:pt x="75" y="27"/>
                  </a:lnTo>
                  <a:lnTo>
                    <a:pt x="75" y="24"/>
                  </a:lnTo>
                  <a:lnTo>
                    <a:pt x="75" y="21"/>
                  </a:lnTo>
                  <a:lnTo>
                    <a:pt x="77" y="19"/>
                  </a:lnTo>
                  <a:lnTo>
                    <a:pt x="78" y="18"/>
                  </a:lnTo>
                  <a:lnTo>
                    <a:pt x="81" y="16"/>
                  </a:lnTo>
                  <a:lnTo>
                    <a:pt x="84" y="16"/>
                  </a:lnTo>
                  <a:lnTo>
                    <a:pt x="86" y="18"/>
                  </a:lnTo>
                  <a:lnTo>
                    <a:pt x="87" y="21"/>
                  </a:lnTo>
                  <a:lnTo>
                    <a:pt x="89" y="24"/>
                  </a:lnTo>
                  <a:lnTo>
                    <a:pt x="89" y="27"/>
                  </a:lnTo>
                  <a:lnTo>
                    <a:pt x="90" y="30"/>
                  </a:lnTo>
                  <a:lnTo>
                    <a:pt x="90" y="33"/>
                  </a:lnTo>
                  <a:lnTo>
                    <a:pt x="90" y="34"/>
                  </a:lnTo>
                  <a:lnTo>
                    <a:pt x="92" y="39"/>
                  </a:lnTo>
                  <a:lnTo>
                    <a:pt x="93" y="43"/>
                  </a:lnTo>
                  <a:lnTo>
                    <a:pt x="95" y="46"/>
                  </a:lnTo>
                  <a:lnTo>
                    <a:pt x="96" y="49"/>
                  </a:lnTo>
                  <a:lnTo>
                    <a:pt x="96" y="52"/>
                  </a:lnTo>
                  <a:lnTo>
                    <a:pt x="95" y="53"/>
                  </a:lnTo>
                  <a:lnTo>
                    <a:pt x="95" y="55"/>
                  </a:lnTo>
                  <a:lnTo>
                    <a:pt x="93" y="56"/>
                  </a:lnTo>
                  <a:lnTo>
                    <a:pt x="92" y="59"/>
                  </a:lnTo>
                  <a:lnTo>
                    <a:pt x="92" y="62"/>
                  </a:lnTo>
                  <a:lnTo>
                    <a:pt x="92" y="65"/>
                  </a:lnTo>
                  <a:lnTo>
                    <a:pt x="93" y="69"/>
                  </a:lnTo>
                  <a:lnTo>
                    <a:pt x="92" y="72"/>
                  </a:lnTo>
                  <a:lnTo>
                    <a:pt x="92" y="74"/>
                  </a:lnTo>
                  <a:lnTo>
                    <a:pt x="90" y="77"/>
                  </a:lnTo>
                  <a:lnTo>
                    <a:pt x="89" y="78"/>
                  </a:lnTo>
                  <a:lnTo>
                    <a:pt x="87" y="80"/>
                  </a:lnTo>
                  <a:lnTo>
                    <a:pt x="86" y="78"/>
                  </a:lnTo>
                  <a:lnTo>
                    <a:pt x="83" y="77"/>
                  </a:lnTo>
                  <a:lnTo>
                    <a:pt x="83" y="81"/>
                  </a:lnTo>
                  <a:lnTo>
                    <a:pt x="83" y="84"/>
                  </a:lnTo>
                  <a:lnTo>
                    <a:pt x="86" y="89"/>
                  </a:lnTo>
                  <a:lnTo>
                    <a:pt x="87" y="92"/>
                  </a:lnTo>
                  <a:lnTo>
                    <a:pt x="89" y="96"/>
                  </a:lnTo>
                  <a:lnTo>
                    <a:pt x="90" y="99"/>
                  </a:lnTo>
                  <a:lnTo>
                    <a:pt x="90" y="102"/>
                  </a:lnTo>
                  <a:lnTo>
                    <a:pt x="90" y="106"/>
                  </a:lnTo>
                  <a:lnTo>
                    <a:pt x="89" y="109"/>
                  </a:lnTo>
                  <a:lnTo>
                    <a:pt x="87" y="112"/>
                  </a:lnTo>
                  <a:lnTo>
                    <a:pt x="86" y="115"/>
                  </a:lnTo>
                  <a:lnTo>
                    <a:pt x="83" y="118"/>
                  </a:lnTo>
                  <a:lnTo>
                    <a:pt x="80" y="118"/>
                  </a:lnTo>
                  <a:lnTo>
                    <a:pt x="75" y="118"/>
                  </a:lnTo>
                  <a:lnTo>
                    <a:pt x="72" y="117"/>
                  </a:lnTo>
                  <a:lnTo>
                    <a:pt x="69" y="114"/>
                  </a:lnTo>
                  <a:lnTo>
                    <a:pt x="67" y="112"/>
                  </a:lnTo>
                  <a:lnTo>
                    <a:pt x="64" y="111"/>
                  </a:lnTo>
                  <a:lnTo>
                    <a:pt x="59" y="111"/>
                  </a:lnTo>
                  <a:lnTo>
                    <a:pt x="55" y="111"/>
                  </a:lnTo>
                  <a:lnTo>
                    <a:pt x="52" y="111"/>
                  </a:lnTo>
                  <a:lnTo>
                    <a:pt x="50" y="109"/>
                  </a:lnTo>
                  <a:lnTo>
                    <a:pt x="49" y="108"/>
                  </a:lnTo>
                  <a:lnTo>
                    <a:pt x="46" y="106"/>
                  </a:lnTo>
                  <a:lnTo>
                    <a:pt x="43" y="103"/>
                  </a:lnTo>
                  <a:lnTo>
                    <a:pt x="42" y="102"/>
                  </a:lnTo>
                  <a:lnTo>
                    <a:pt x="40" y="100"/>
                  </a:lnTo>
                  <a:lnTo>
                    <a:pt x="40" y="97"/>
                  </a:lnTo>
                  <a:lnTo>
                    <a:pt x="40" y="94"/>
                  </a:lnTo>
                  <a:lnTo>
                    <a:pt x="39" y="92"/>
                  </a:lnTo>
                  <a:lnTo>
                    <a:pt x="39" y="89"/>
                  </a:lnTo>
                  <a:lnTo>
                    <a:pt x="36" y="92"/>
                  </a:lnTo>
                  <a:lnTo>
                    <a:pt x="33" y="94"/>
                  </a:lnTo>
                  <a:lnTo>
                    <a:pt x="31" y="97"/>
                  </a:lnTo>
                  <a:lnTo>
                    <a:pt x="30" y="100"/>
                  </a:lnTo>
                  <a:lnTo>
                    <a:pt x="27" y="99"/>
                  </a:lnTo>
                  <a:lnTo>
                    <a:pt x="25" y="97"/>
                  </a:lnTo>
                  <a:lnTo>
                    <a:pt x="24" y="96"/>
                  </a:lnTo>
                  <a:lnTo>
                    <a:pt x="22" y="93"/>
                  </a:lnTo>
                  <a:lnTo>
                    <a:pt x="21" y="90"/>
                  </a:lnTo>
                  <a:lnTo>
                    <a:pt x="21" y="86"/>
                  </a:lnTo>
                  <a:lnTo>
                    <a:pt x="19" y="81"/>
                  </a:lnTo>
                  <a:lnTo>
                    <a:pt x="18" y="75"/>
                  </a:lnTo>
                  <a:lnTo>
                    <a:pt x="17" y="74"/>
                  </a:lnTo>
                  <a:lnTo>
                    <a:pt x="17" y="71"/>
                  </a:lnTo>
                  <a:lnTo>
                    <a:pt x="15" y="68"/>
                  </a:lnTo>
                  <a:lnTo>
                    <a:pt x="14" y="65"/>
                  </a:lnTo>
                  <a:lnTo>
                    <a:pt x="14" y="64"/>
                  </a:lnTo>
                  <a:lnTo>
                    <a:pt x="11" y="64"/>
                  </a:lnTo>
                  <a:lnTo>
                    <a:pt x="8" y="64"/>
                  </a:lnTo>
                  <a:lnTo>
                    <a:pt x="6" y="65"/>
                  </a:lnTo>
                  <a:lnTo>
                    <a:pt x="3" y="66"/>
                  </a:lnTo>
                  <a:lnTo>
                    <a:pt x="0" y="66"/>
                  </a:lnTo>
                  <a:lnTo>
                    <a:pt x="0" y="64"/>
                  </a:lnTo>
                  <a:lnTo>
                    <a:pt x="2" y="61"/>
                  </a:lnTo>
                  <a:lnTo>
                    <a:pt x="3" y="58"/>
                  </a:lnTo>
                  <a:lnTo>
                    <a:pt x="6" y="55"/>
                  </a:lnTo>
                  <a:lnTo>
                    <a:pt x="9" y="52"/>
                  </a:lnTo>
                  <a:lnTo>
                    <a:pt x="12" y="50"/>
                  </a:lnTo>
                  <a:lnTo>
                    <a:pt x="14" y="47"/>
                  </a:lnTo>
                  <a:lnTo>
                    <a:pt x="15" y="44"/>
                  </a:lnTo>
                  <a:lnTo>
                    <a:pt x="15" y="41"/>
                  </a:lnTo>
                  <a:lnTo>
                    <a:pt x="14" y="40"/>
                  </a:lnTo>
                  <a:lnTo>
                    <a:pt x="14" y="37"/>
                  </a:lnTo>
                  <a:lnTo>
                    <a:pt x="12" y="36"/>
                  </a:lnTo>
                  <a:lnTo>
                    <a:pt x="14" y="33"/>
                  </a:lnTo>
                  <a:lnTo>
                    <a:pt x="14" y="30"/>
                  </a:lnTo>
                  <a:lnTo>
                    <a:pt x="15" y="28"/>
                  </a:lnTo>
                  <a:lnTo>
                    <a:pt x="18" y="25"/>
                  </a:lnTo>
                  <a:lnTo>
                    <a:pt x="19" y="24"/>
                  </a:lnTo>
                  <a:lnTo>
                    <a:pt x="18" y="25"/>
                  </a:lnTo>
                  <a:lnTo>
                    <a:pt x="21" y="25"/>
                  </a:lnTo>
                  <a:lnTo>
                    <a:pt x="22" y="21"/>
                  </a:lnTo>
                  <a:lnTo>
                    <a:pt x="24" y="16"/>
                  </a:lnTo>
                  <a:lnTo>
                    <a:pt x="27" y="14"/>
                  </a:lnTo>
                  <a:lnTo>
                    <a:pt x="30" y="12"/>
                  </a:lnTo>
                  <a:lnTo>
                    <a:pt x="33" y="9"/>
                  </a:lnTo>
                  <a:lnTo>
                    <a:pt x="36" y="8"/>
                  </a:lnTo>
                  <a:lnTo>
                    <a:pt x="40" y="5"/>
                  </a:lnTo>
                  <a:lnTo>
                    <a:pt x="43" y="2"/>
                  </a:lnTo>
                  <a:lnTo>
                    <a:pt x="46" y="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3" name="Freeform 6404"/>
            <p:cNvSpPr>
              <a:spLocks/>
            </p:cNvSpPr>
            <p:nvPr/>
          </p:nvSpPr>
          <p:spPr bwMode="auto">
            <a:xfrm>
              <a:off x="4836" y="1061"/>
              <a:ext cx="84" cy="104"/>
            </a:xfrm>
            <a:custGeom>
              <a:avLst/>
              <a:gdLst>
                <a:gd name="T0" fmla="*/ 44 w 84"/>
                <a:gd name="T1" fmla="*/ 1 h 104"/>
                <a:gd name="T2" fmla="*/ 50 w 84"/>
                <a:gd name="T3" fmla="*/ 13 h 104"/>
                <a:gd name="T4" fmla="*/ 48 w 84"/>
                <a:gd name="T5" fmla="*/ 29 h 104"/>
                <a:gd name="T6" fmla="*/ 53 w 84"/>
                <a:gd name="T7" fmla="*/ 21 h 104"/>
                <a:gd name="T8" fmla="*/ 61 w 84"/>
                <a:gd name="T9" fmla="*/ 18 h 104"/>
                <a:gd name="T10" fmla="*/ 61 w 84"/>
                <a:gd name="T11" fmla="*/ 21 h 104"/>
                <a:gd name="T12" fmla="*/ 61 w 84"/>
                <a:gd name="T13" fmla="*/ 26 h 104"/>
                <a:gd name="T14" fmla="*/ 63 w 84"/>
                <a:gd name="T15" fmla="*/ 29 h 104"/>
                <a:gd name="T16" fmla="*/ 66 w 84"/>
                <a:gd name="T17" fmla="*/ 28 h 104"/>
                <a:gd name="T18" fmla="*/ 67 w 84"/>
                <a:gd name="T19" fmla="*/ 38 h 104"/>
                <a:gd name="T20" fmla="*/ 72 w 84"/>
                <a:gd name="T21" fmla="*/ 38 h 104"/>
                <a:gd name="T22" fmla="*/ 73 w 84"/>
                <a:gd name="T23" fmla="*/ 43 h 104"/>
                <a:gd name="T24" fmla="*/ 78 w 84"/>
                <a:gd name="T25" fmla="*/ 46 h 104"/>
                <a:gd name="T26" fmla="*/ 82 w 84"/>
                <a:gd name="T27" fmla="*/ 49 h 104"/>
                <a:gd name="T28" fmla="*/ 84 w 84"/>
                <a:gd name="T29" fmla="*/ 53 h 104"/>
                <a:gd name="T30" fmla="*/ 84 w 84"/>
                <a:gd name="T31" fmla="*/ 59 h 104"/>
                <a:gd name="T32" fmla="*/ 82 w 84"/>
                <a:gd name="T33" fmla="*/ 63 h 104"/>
                <a:gd name="T34" fmla="*/ 84 w 84"/>
                <a:gd name="T35" fmla="*/ 69 h 104"/>
                <a:gd name="T36" fmla="*/ 84 w 84"/>
                <a:gd name="T37" fmla="*/ 74 h 104"/>
                <a:gd name="T38" fmla="*/ 79 w 84"/>
                <a:gd name="T39" fmla="*/ 81 h 104"/>
                <a:gd name="T40" fmla="*/ 72 w 84"/>
                <a:gd name="T41" fmla="*/ 85 h 104"/>
                <a:gd name="T42" fmla="*/ 64 w 84"/>
                <a:gd name="T43" fmla="*/ 85 h 104"/>
                <a:gd name="T44" fmla="*/ 56 w 84"/>
                <a:gd name="T45" fmla="*/ 85 h 104"/>
                <a:gd name="T46" fmla="*/ 51 w 84"/>
                <a:gd name="T47" fmla="*/ 88 h 104"/>
                <a:gd name="T48" fmla="*/ 47 w 84"/>
                <a:gd name="T49" fmla="*/ 91 h 104"/>
                <a:gd name="T50" fmla="*/ 39 w 84"/>
                <a:gd name="T51" fmla="*/ 90 h 104"/>
                <a:gd name="T52" fmla="*/ 34 w 84"/>
                <a:gd name="T53" fmla="*/ 85 h 104"/>
                <a:gd name="T54" fmla="*/ 31 w 84"/>
                <a:gd name="T55" fmla="*/ 90 h 104"/>
                <a:gd name="T56" fmla="*/ 28 w 84"/>
                <a:gd name="T57" fmla="*/ 90 h 104"/>
                <a:gd name="T58" fmla="*/ 22 w 84"/>
                <a:gd name="T59" fmla="*/ 88 h 104"/>
                <a:gd name="T60" fmla="*/ 17 w 84"/>
                <a:gd name="T61" fmla="*/ 94 h 104"/>
                <a:gd name="T62" fmla="*/ 13 w 84"/>
                <a:gd name="T63" fmla="*/ 100 h 104"/>
                <a:gd name="T64" fmla="*/ 9 w 84"/>
                <a:gd name="T65" fmla="*/ 103 h 104"/>
                <a:gd name="T66" fmla="*/ 1 w 84"/>
                <a:gd name="T67" fmla="*/ 100 h 104"/>
                <a:gd name="T68" fmla="*/ 1 w 84"/>
                <a:gd name="T69" fmla="*/ 94 h 104"/>
                <a:gd name="T70" fmla="*/ 4 w 84"/>
                <a:gd name="T71" fmla="*/ 88 h 104"/>
                <a:gd name="T72" fmla="*/ 7 w 84"/>
                <a:gd name="T73" fmla="*/ 82 h 104"/>
                <a:gd name="T74" fmla="*/ 10 w 84"/>
                <a:gd name="T75" fmla="*/ 77 h 104"/>
                <a:gd name="T76" fmla="*/ 9 w 84"/>
                <a:gd name="T77" fmla="*/ 71 h 104"/>
                <a:gd name="T78" fmla="*/ 9 w 84"/>
                <a:gd name="T79" fmla="*/ 71 h 104"/>
                <a:gd name="T80" fmla="*/ 9 w 84"/>
                <a:gd name="T81" fmla="*/ 66 h 104"/>
                <a:gd name="T82" fmla="*/ 10 w 84"/>
                <a:gd name="T83" fmla="*/ 60 h 104"/>
                <a:gd name="T84" fmla="*/ 10 w 84"/>
                <a:gd name="T85" fmla="*/ 49 h 104"/>
                <a:gd name="T86" fmla="*/ 13 w 84"/>
                <a:gd name="T87" fmla="*/ 46 h 104"/>
                <a:gd name="T88" fmla="*/ 19 w 84"/>
                <a:gd name="T89" fmla="*/ 46 h 104"/>
                <a:gd name="T90" fmla="*/ 22 w 84"/>
                <a:gd name="T91" fmla="*/ 41 h 104"/>
                <a:gd name="T92" fmla="*/ 20 w 84"/>
                <a:gd name="T93" fmla="*/ 34 h 104"/>
                <a:gd name="T94" fmla="*/ 20 w 84"/>
                <a:gd name="T95" fmla="*/ 24 h 104"/>
                <a:gd name="T96" fmla="*/ 23 w 84"/>
                <a:gd name="T97" fmla="*/ 10 h 104"/>
                <a:gd name="T98" fmla="*/ 28 w 84"/>
                <a:gd name="T99" fmla="*/ 9 h 104"/>
                <a:gd name="T100" fmla="*/ 29 w 84"/>
                <a:gd name="T101" fmla="*/ 9 h 104"/>
                <a:gd name="T102" fmla="*/ 34 w 84"/>
                <a:gd name="T103" fmla="*/ 13 h 104"/>
                <a:gd name="T104" fmla="*/ 38 w 84"/>
                <a:gd name="T105" fmla="*/ 12 h 104"/>
                <a:gd name="T106" fmla="*/ 38 w 84"/>
                <a:gd name="T107" fmla="*/ 9 h 104"/>
                <a:gd name="T108" fmla="*/ 38 w 84"/>
                <a:gd name="T109" fmla="*/ 4 h 104"/>
                <a:gd name="T110" fmla="*/ 39 w 84"/>
                <a:gd name="T11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104">
                  <a:moveTo>
                    <a:pt x="41" y="0"/>
                  </a:moveTo>
                  <a:lnTo>
                    <a:pt x="44" y="1"/>
                  </a:lnTo>
                  <a:lnTo>
                    <a:pt x="48" y="6"/>
                  </a:lnTo>
                  <a:lnTo>
                    <a:pt x="50" y="13"/>
                  </a:lnTo>
                  <a:lnTo>
                    <a:pt x="50" y="22"/>
                  </a:lnTo>
                  <a:lnTo>
                    <a:pt x="48" y="29"/>
                  </a:lnTo>
                  <a:lnTo>
                    <a:pt x="50" y="25"/>
                  </a:lnTo>
                  <a:lnTo>
                    <a:pt x="53" y="21"/>
                  </a:lnTo>
                  <a:lnTo>
                    <a:pt x="56" y="19"/>
                  </a:lnTo>
                  <a:lnTo>
                    <a:pt x="61" y="18"/>
                  </a:lnTo>
                  <a:lnTo>
                    <a:pt x="61" y="19"/>
                  </a:lnTo>
                  <a:lnTo>
                    <a:pt x="61" y="21"/>
                  </a:lnTo>
                  <a:lnTo>
                    <a:pt x="61" y="24"/>
                  </a:lnTo>
                  <a:lnTo>
                    <a:pt x="61" y="26"/>
                  </a:lnTo>
                  <a:lnTo>
                    <a:pt x="61" y="28"/>
                  </a:lnTo>
                  <a:lnTo>
                    <a:pt x="63" y="29"/>
                  </a:lnTo>
                  <a:lnTo>
                    <a:pt x="64" y="29"/>
                  </a:lnTo>
                  <a:lnTo>
                    <a:pt x="66" y="28"/>
                  </a:lnTo>
                  <a:lnTo>
                    <a:pt x="66" y="34"/>
                  </a:lnTo>
                  <a:lnTo>
                    <a:pt x="67" y="38"/>
                  </a:lnTo>
                  <a:lnTo>
                    <a:pt x="69" y="38"/>
                  </a:lnTo>
                  <a:lnTo>
                    <a:pt x="72" y="38"/>
                  </a:lnTo>
                  <a:lnTo>
                    <a:pt x="72" y="40"/>
                  </a:lnTo>
                  <a:lnTo>
                    <a:pt x="73" y="43"/>
                  </a:lnTo>
                  <a:lnTo>
                    <a:pt x="75" y="44"/>
                  </a:lnTo>
                  <a:lnTo>
                    <a:pt x="78" y="46"/>
                  </a:lnTo>
                  <a:lnTo>
                    <a:pt x="81" y="47"/>
                  </a:lnTo>
                  <a:lnTo>
                    <a:pt x="82" y="49"/>
                  </a:lnTo>
                  <a:lnTo>
                    <a:pt x="84" y="51"/>
                  </a:lnTo>
                  <a:lnTo>
                    <a:pt x="84" y="53"/>
                  </a:lnTo>
                  <a:lnTo>
                    <a:pt x="84" y="54"/>
                  </a:lnTo>
                  <a:lnTo>
                    <a:pt x="84" y="59"/>
                  </a:lnTo>
                  <a:lnTo>
                    <a:pt x="82" y="62"/>
                  </a:lnTo>
                  <a:lnTo>
                    <a:pt x="82" y="63"/>
                  </a:lnTo>
                  <a:lnTo>
                    <a:pt x="84" y="66"/>
                  </a:lnTo>
                  <a:lnTo>
                    <a:pt x="84" y="69"/>
                  </a:lnTo>
                  <a:lnTo>
                    <a:pt x="84" y="72"/>
                  </a:lnTo>
                  <a:lnTo>
                    <a:pt x="84" y="74"/>
                  </a:lnTo>
                  <a:lnTo>
                    <a:pt x="82" y="77"/>
                  </a:lnTo>
                  <a:lnTo>
                    <a:pt x="79" y="81"/>
                  </a:lnTo>
                  <a:lnTo>
                    <a:pt x="76" y="84"/>
                  </a:lnTo>
                  <a:lnTo>
                    <a:pt x="72" y="85"/>
                  </a:lnTo>
                  <a:lnTo>
                    <a:pt x="67" y="85"/>
                  </a:lnTo>
                  <a:lnTo>
                    <a:pt x="64" y="85"/>
                  </a:lnTo>
                  <a:lnTo>
                    <a:pt x="59" y="85"/>
                  </a:lnTo>
                  <a:lnTo>
                    <a:pt x="56" y="85"/>
                  </a:lnTo>
                  <a:lnTo>
                    <a:pt x="54" y="87"/>
                  </a:lnTo>
                  <a:lnTo>
                    <a:pt x="51" y="88"/>
                  </a:lnTo>
                  <a:lnTo>
                    <a:pt x="50" y="90"/>
                  </a:lnTo>
                  <a:lnTo>
                    <a:pt x="47" y="91"/>
                  </a:lnTo>
                  <a:lnTo>
                    <a:pt x="44" y="91"/>
                  </a:lnTo>
                  <a:lnTo>
                    <a:pt x="39" y="90"/>
                  </a:lnTo>
                  <a:lnTo>
                    <a:pt x="36" y="87"/>
                  </a:lnTo>
                  <a:lnTo>
                    <a:pt x="34" y="85"/>
                  </a:lnTo>
                  <a:lnTo>
                    <a:pt x="32" y="88"/>
                  </a:lnTo>
                  <a:lnTo>
                    <a:pt x="31" y="90"/>
                  </a:lnTo>
                  <a:lnTo>
                    <a:pt x="29" y="90"/>
                  </a:lnTo>
                  <a:lnTo>
                    <a:pt x="28" y="90"/>
                  </a:lnTo>
                  <a:lnTo>
                    <a:pt x="25" y="87"/>
                  </a:lnTo>
                  <a:lnTo>
                    <a:pt x="22" y="88"/>
                  </a:lnTo>
                  <a:lnTo>
                    <a:pt x="19" y="91"/>
                  </a:lnTo>
                  <a:lnTo>
                    <a:pt x="17" y="94"/>
                  </a:lnTo>
                  <a:lnTo>
                    <a:pt x="14" y="97"/>
                  </a:lnTo>
                  <a:lnTo>
                    <a:pt x="13" y="100"/>
                  </a:lnTo>
                  <a:lnTo>
                    <a:pt x="10" y="102"/>
                  </a:lnTo>
                  <a:lnTo>
                    <a:pt x="9" y="103"/>
                  </a:lnTo>
                  <a:lnTo>
                    <a:pt x="4" y="104"/>
                  </a:lnTo>
                  <a:lnTo>
                    <a:pt x="1" y="100"/>
                  </a:lnTo>
                  <a:lnTo>
                    <a:pt x="0" y="97"/>
                  </a:lnTo>
                  <a:lnTo>
                    <a:pt x="1" y="94"/>
                  </a:lnTo>
                  <a:lnTo>
                    <a:pt x="3" y="91"/>
                  </a:lnTo>
                  <a:lnTo>
                    <a:pt x="4" y="88"/>
                  </a:lnTo>
                  <a:lnTo>
                    <a:pt x="6" y="85"/>
                  </a:lnTo>
                  <a:lnTo>
                    <a:pt x="7" y="82"/>
                  </a:lnTo>
                  <a:lnTo>
                    <a:pt x="9" y="79"/>
                  </a:lnTo>
                  <a:lnTo>
                    <a:pt x="10" y="77"/>
                  </a:lnTo>
                  <a:lnTo>
                    <a:pt x="10" y="74"/>
                  </a:lnTo>
                  <a:lnTo>
                    <a:pt x="9" y="71"/>
                  </a:lnTo>
                  <a:lnTo>
                    <a:pt x="6" y="78"/>
                  </a:lnTo>
                  <a:lnTo>
                    <a:pt x="9" y="71"/>
                  </a:lnTo>
                  <a:lnTo>
                    <a:pt x="9" y="69"/>
                  </a:lnTo>
                  <a:lnTo>
                    <a:pt x="9" y="66"/>
                  </a:lnTo>
                  <a:lnTo>
                    <a:pt x="10" y="66"/>
                  </a:lnTo>
                  <a:lnTo>
                    <a:pt x="10" y="60"/>
                  </a:lnTo>
                  <a:lnTo>
                    <a:pt x="10" y="53"/>
                  </a:lnTo>
                  <a:lnTo>
                    <a:pt x="10" y="49"/>
                  </a:lnTo>
                  <a:lnTo>
                    <a:pt x="11" y="47"/>
                  </a:lnTo>
                  <a:lnTo>
                    <a:pt x="13" y="46"/>
                  </a:lnTo>
                  <a:lnTo>
                    <a:pt x="16" y="46"/>
                  </a:lnTo>
                  <a:lnTo>
                    <a:pt x="19" y="46"/>
                  </a:lnTo>
                  <a:lnTo>
                    <a:pt x="22" y="46"/>
                  </a:lnTo>
                  <a:lnTo>
                    <a:pt x="22" y="41"/>
                  </a:lnTo>
                  <a:lnTo>
                    <a:pt x="20" y="37"/>
                  </a:lnTo>
                  <a:lnTo>
                    <a:pt x="20" y="34"/>
                  </a:lnTo>
                  <a:lnTo>
                    <a:pt x="19" y="29"/>
                  </a:lnTo>
                  <a:lnTo>
                    <a:pt x="20" y="24"/>
                  </a:lnTo>
                  <a:lnTo>
                    <a:pt x="23" y="16"/>
                  </a:lnTo>
                  <a:lnTo>
                    <a:pt x="23" y="10"/>
                  </a:lnTo>
                  <a:lnTo>
                    <a:pt x="26" y="9"/>
                  </a:lnTo>
                  <a:lnTo>
                    <a:pt x="28" y="9"/>
                  </a:lnTo>
                  <a:lnTo>
                    <a:pt x="29" y="7"/>
                  </a:lnTo>
                  <a:lnTo>
                    <a:pt x="29" y="9"/>
                  </a:lnTo>
                  <a:lnTo>
                    <a:pt x="31" y="12"/>
                  </a:lnTo>
                  <a:lnTo>
                    <a:pt x="34" y="13"/>
                  </a:lnTo>
                  <a:lnTo>
                    <a:pt x="35" y="13"/>
                  </a:lnTo>
                  <a:lnTo>
                    <a:pt x="38" y="12"/>
                  </a:lnTo>
                  <a:lnTo>
                    <a:pt x="38" y="10"/>
                  </a:lnTo>
                  <a:lnTo>
                    <a:pt x="38" y="9"/>
                  </a:lnTo>
                  <a:lnTo>
                    <a:pt x="38" y="6"/>
                  </a:lnTo>
                  <a:lnTo>
                    <a:pt x="38" y="4"/>
                  </a:lnTo>
                  <a:lnTo>
                    <a:pt x="38" y="3"/>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4" name="Freeform 6405"/>
            <p:cNvSpPr>
              <a:spLocks noEditPoints="1"/>
            </p:cNvSpPr>
            <p:nvPr/>
          </p:nvSpPr>
          <p:spPr bwMode="auto">
            <a:xfrm>
              <a:off x="4934" y="1148"/>
              <a:ext cx="16" cy="10"/>
            </a:xfrm>
            <a:custGeom>
              <a:avLst/>
              <a:gdLst>
                <a:gd name="T0" fmla="*/ 2 w 16"/>
                <a:gd name="T1" fmla="*/ 3 h 10"/>
                <a:gd name="T2" fmla="*/ 2 w 16"/>
                <a:gd name="T3" fmla="*/ 3 h 10"/>
                <a:gd name="T4" fmla="*/ 0 w 16"/>
                <a:gd name="T5" fmla="*/ 3 h 10"/>
                <a:gd name="T6" fmla="*/ 2 w 16"/>
                <a:gd name="T7" fmla="*/ 3 h 10"/>
                <a:gd name="T8" fmla="*/ 12 w 16"/>
                <a:gd name="T9" fmla="*/ 0 h 10"/>
                <a:gd name="T10" fmla="*/ 15 w 16"/>
                <a:gd name="T11" fmla="*/ 1 h 10"/>
                <a:gd name="T12" fmla="*/ 16 w 16"/>
                <a:gd name="T13" fmla="*/ 1 h 10"/>
                <a:gd name="T14" fmla="*/ 16 w 16"/>
                <a:gd name="T15" fmla="*/ 4 h 10"/>
                <a:gd name="T16" fmla="*/ 16 w 16"/>
                <a:gd name="T17" fmla="*/ 7 h 10"/>
                <a:gd name="T18" fmla="*/ 15 w 16"/>
                <a:gd name="T19" fmla="*/ 9 h 10"/>
                <a:gd name="T20" fmla="*/ 14 w 16"/>
                <a:gd name="T21" fmla="*/ 10 h 10"/>
                <a:gd name="T22" fmla="*/ 11 w 16"/>
                <a:gd name="T23" fmla="*/ 10 h 10"/>
                <a:gd name="T24" fmla="*/ 8 w 16"/>
                <a:gd name="T25" fmla="*/ 9 h 10"/>
                <a:gd name="T26" fmla="*/ 5 w 16"/>
                <a:gd name="T27" fmla="*/ 7 h 10"/>
                <a:gd name="T28" fmla="*/ 3 w 16"/>
                <a:gd name="T29" fmla="*/ 6 h 10"/>
                <a:gd name="T30" fmla="*/ 2 w 16"/>
                <a:gd name="T31" fmla="*/ 4 h 10"/>
                <a:gd name="T32" fmla="*/ 2 w 16"/>
                <a:gd name="T33" fmla="*/ 3 h 10"/>
                <a:gd name="T34" fmla="*/ 2 w 16"/>
                <a:gd name="T35" fmla="*/ 3 h 10"/>
                <a:gd name="T36" fmla="*/ 5 w 16"/>
                <a:gd name="T37" fmla="*/ 1 h 10"/>
                <a:gd name="T38" fmla="*/ 6 w 16"/>
                <a:gd name="T39" fmla="*/ 1 h 10"/>
                <a:gd name="T40" fmla="*/ 9 w 16"/>
                <a:gd name="T41" fmla="*/ 0 h 10"/>
                <a:gd name="T42" fmla="*/ 12 w 16"/>
                <a:gd name="T43" fmla="*/ 0 h 10"/>
                <a:gd name="T44" fmla="*/ 5 w 16"/>
                <a:gd name="T45" fmla="*/ 0 h 10"/>
                <a:gd name="T46" fmla="*/ 2 w 16"/>
                <a:gd name="T47" fmla="*/ 3 h 10"/>
                <a:gd name="T48" fmla="*/ 2 w 16"/>
                <a:gd name="T49" fmla="*/ 1 h 10"/>
                <a:gd name="T50" fmla="*/ 2 w 16"/>
                <a:gd name="T51" fmla="*/ 0 h 10"/>
                <a:gd name="T52" fmla="*/ 5 w 16"/>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0">
                  <a:moveTo>
                    <a:pt x="2" y="3"/>
                  </a:moveTo>
                  <a:lnTo>
                    <a:pt x="2" y="3"/>
                  </a:lnTo>
                  <a:lnTo>
                    <a:pt x="0" y="3"/>
                  </a:lnTo>
                  <a:lnTo>
                    <a:pt x="2" y="3"/>
                  </a:lnTo>
                  <a:close/>
                  <a:moveTo>
                    <a:pt x="12" y="0"/>
                  </a:moveTo>
                  <a:lnTo>
                    <a:pt x="15" y="1"/>
                  </a:lnTo>
                  <a:lnTo>
                    <a:pt x="16" y="1"/>
                  </a:lnTo>
                  <a:lnTo>
                    <a:pt x="16" y="4"/>
                  </a:lnTo>
                  <a:lnTo>
                    <a:pt x="16" y="7"/>
                  </a:lnTo>
                  <a:lnTo>
                    <a:pt x="15" y="9"/>
                  </a:lnTo>
                  <a:lnTo>
                    <a:pt x="14" y="10"/>
                  </a:lnTo>
                  <a:lnTo>
                    <a:pt x="11" y="10"/>
                  </a:lnTo>
                  <a:lnTo>
                    <a:pt x="8" y="9"/>
                  </a:lnTo>
                  <a:lnTo>
                    <a:pt x="5" y="7"/>
                  </a:lnTo>
                  <a:lnTo>
                    <a:pt x="3" y="6"/>
                  </a:lnTo>
                  <a:lnTo>
                    <a:pt x="2" y="4"/>
                  </a:lnTo>
                  <a:lnTo>
                    <a:pt x="2" y="3"/>
                  </a:lnTo>
                  <a:lnTo>
                    <a:pt x="2" y="3"/>
                  </a:lnTo>
                  <a:lnTo>
                    <a:pt x="5" y="1"/>
                  </a:lnTo>
                  <a:lnTo>
                    <a:pt x="6" y="1"/>
                  </a:lnTo>
                  <a:lnTo>
                    <a:pt x="9" y="0"/>
                  </a:lnTo>
                  <a:lnTo>
                    <a:pt x="12" y="0"/>
                  </a:lnTo>
                  <a:close/>
                  <a:moveTo>
                    <a:pt x="5" y="0"/>
                  </a:moveTo>
                  <a:lnTo>
                    <a:pt x="2" y="3"/>
                  </a:lnTo>
                  <a:lnTo>
                    <a:pt x="2" y="1"/>
                  </a:lnTo>
                  <a:lnTo>
                    <a:pt x="2"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5" name="Freeform 6406"/>
            <p:cNvSpPr>
              <a:spLocks/>
            </p:cNvSpPr>
            <p:nvPr/>
          </p:nvSpPr>
          <p:spPr bwMode="auto">
            <a:xfrm>
              <a:off x="4998" y="1358"/>
              <a:ext cx="29" cy="19"/>
            </a:xfrm>
            <a:custGeom>
              <a:avLst/>
              <a:gdLst>
                <a:gd name="T0" fmla="*/ 10 w 29"/>
                <a:gd name="T1" fmla="*/ 0 h 19"/>
                <a:gd name="T2" fmla="*/ 8 w 29"/>
                <a:gd name="T3" fmla="*/ 5 h 19"/>
                <a:gd name="T4" fmla="*/ 11 w 29"/>
                <a:gd name="T5" fmla="*/ 2 h 19"/>
                <a:gd name="T6" fmla="*/ 16 w 29"/>
                <a:gd name="T7" fmla="*/ 2 h 19"/>
                <a:gd name="T8" fmla="*/ 19 w 29"/>
                <a:gd name="T9" fmla="*/ 0 h 19"/>
                <a:gd name="T10" fmla="*/ 22 w 29"/>
                <a:gd name="T11" fmla="*/ 2 h 19"/>
                <a:gd name="T12" fmla="*/ 25 w 29"/>
                <a:gd name="T13" fmla="*/ 3 h 19"/>
                <a:gd name="T14" fmla="*/ 28 w 29"/>
                <a:gd name="T15" fmla="*/ 5 h 19"/>
                <a:gd name="T16" fmla="*/ 29 w 29"/>
                <a:gd name="T17" fmla="*/ 9 h 19"/>
                <a:gd name="T18" fmla="*/ 26 w 29"/>
                <a:gd name="T19" fmla="*/ 14 h 19"/>
                <a:gd name="T20" fmla="*/ 25 w 29"/>
                <a:gd name="T21" fmla="*/ 15 h 19"/>
                <a:gd name="T22" fmla="*/ 23 w 29"/>
                <a:gd name="T23" fmla="*/ 18 h 19"/>
                <a:gd name="T24" fmla="*/ 20 w 29"/>
                <a:gd name="T25" fmla="*/ 18 h 19"/>
                <a:gd name="T26" fmla="*/ 17 w 29"/>
                <a:gd name="T27" fmla="*/ 19 h 19"/>
                <a:gd name="T28" fmla="*/ 14 w 29"/>
                <a:gd name="T29" fmla="*/ 18 h 19"/>
                <a:gd name="T30" fmla="*/ 11 w 29"/>
                <a:gd name="T31" fmla="*/ 18 h 19"/>
                <a:gd name="T32" fmla="*/ 7 w 29"/>
                <a:gd name="T33" fmla="*/ 17 h 19"/>
                <a:gd name="T34" fmla="*/ 4 w 29"/>
                <a:gd name="T35" fmla="*/ 15 h 19"/>
                <a:gd name="T36" fmla="*/ 2 w 29"/>
                <a:gd name="T37" fmla="*/ 14 h 19"/>
                <a:gd name="T38" fmla="*/ 0 w 29"/>
                <a:gd name="T39" fmla="*/ 11 h 19"/>
                <a:gd name="T40" fmla="*/ 0 w 29"/>
                <a:gd name="T41" fmla="*/ 8 h 19"/>
                <a:gd name="T42" fmla="*/ 2 w 29"/>
                <a:gd name="T43" fmla="*/ 8 h 19"/>
                <a:gd name="T44" fmla="*/ 7 w 29"/>
                <a:gd name="T45" fmla="*/ 8 h 19"/>
                <a:gd name="T46" fmla="*/ 5 w 29"/>
                <a:gd name="T47" fmla="*/ 5 h 19"/>
                <a:gd name="T48" fmla="*/ 5 w 29"/>
                <a:gd name="T49" fmla="*/ 3 h 19"/>
                <a:gd name="T50" fmla="*/ 7 w 29"/>
                <a:gd name="T51" fmla="*/ 2 h 19"/>
                <a:gd name="T52" fmla="*/ 10 w 29"/>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19">
                  <a:moveTo>
                    <a:pt x="10" y="0"/>
                  </a:moveTo>
                  <a:lnTo>
                    <a:pt x="8" y="5"/>
                  </a:lnTo>
                  <a:lnTo>
                    <a:pt x="11" y="2"/>
                  </a:lnTo>
                  <a:lnTo>
                    <a:pt x="16" y="2"/>
                  </a:lnTo>
                  <a:lnTo>
                    <a:pt x="19" y="0"/>
                  </a:lnTo>
                  <a:lnTo>
                    <a:pt x="22" y="2"/>
                  </a:lnTo>
                  <a:lnTo>
                    <a:pt x="25" y="3"/>
                  </a:lnTo>
                  <a:lnTo>
                    <a:pt x="28" y="5"/>
                  </a:lnTo>
                  <a:lnTo>
                    <a:pt x="29" y="9"/>
                  </a:lnTo>
                  <a:lnTo>
                    <a:pt x="26" y="14"/>
                  </a:lnTo>
                  <a:lnTo>
                    <a:pt x="25" y="15"/>
                  </a:lnTo>
                  <a:lnTo>
                    <a:pt x="23" y="18"/>
                  </a:lnTo>
                  <a:lnTo>
                    <a:pt x="20" y="18"/>
                  </a:lnTo>
                  <a:lnTo>
                    <a:pt x="17" y="19"/>
                  </a:lnTo>
                  <a:lnTo>
                    <a:pt x="14" y="18"/>
                  </a:lnTo>
                  <a:lnTo>
                    <a:pt x="11" y="18"/>
                  </a:lnTo>
                  <a:lnTo>
                    <a:pt x="7" y="17"/>
                  </a:lnTo>
                  <a:lnTo>
                    <a:pt x="4" y="15"/>
                  </a:lnTo>
                  <a:lnTo>
                    <a:pt x="2" y="14"/>
                  </a:lnTo>
                  <a:lnTo>
                    <a:pt x="0" y="11"/>
                  </a:lnTo>
                  <a:lnTo>
                    <a:pt x="0" y="8"/>
                  </a:lnTo>
                  <a:lnTo>
                    <a:pt x="2" y="8"/>
                  </a:lnTo>
                  <a:lnTo>
                    <a:pt x="7" y="8"/>
                  </a:lnTo>
                  <a:lnTo>
                    <a:pt x="5" y="5"/>
                  </a:lnTo>
                  <a:lnTo>
                    <a:pt x="5" y="3"/>
                  </a:lnTo>
                  <a:lnTo>
                    <a:pt x="7"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6" name="Freeform 6407"/>
            <p:cNvSpPr>
              <a:spLocks noEditPoints="1"/>
            </p:cNvSpPr>
            <p:nvPr/>
          </p:nvSpPr>
          <p:spPr bwMode="auto">
            <a:xfrm>
              <a:off x="5339" y="1269"/>
              <a:ext cx="84" cy="82"/>
            </a:xfrm>
            <a:custGeom>
              <a:avLst/>
              <a:gdLst>
                <a:gd name="T0" fmla="*/ 3 w 84"/>
                <a:gd name="T1" fmla="*/ 51 h 82"/>
                <a:gd name="T2" fmla="*/ 3 w 84"/>
                <a:gd name="T3" fmla="*/ 51 h 82"/>
                <a:gd name="T4" fmla="*/ 29 w 84"/>
                <a:gd name="T5" fmla="*/ 5 h 82"/>
                <a:gd name="T6" fmla="*/ 37 w 84"/>
                <a:gd name="T7" fmla="*/ 16 h 82"/>
                <a:gd name="T8" fmla="*/ 46 w 84"/>
                <a:gd name="T9" fmla="*/ 19 h 82"/>
                <a:gd name="T10" fmla="*/ 49 w 84"/>
                <a:gd name="T11" fmla="*/ 27 h 82"/>
                <a:gd name="T12" fmla="*/ 57 w 84"/>
                <a:gd name="T13" fmla="*/ 32 h 82"/>
                <a:gd name="T14" fmla="*/ 60 w 84"/>
                <a:gd name="T15" fmla="*/ 20 h 82"/>
                <a:gd name="T16" fmla="*/ 65 w 84"/>
                <a:gd name="T17" fmla="*/ 7 h 82"/>
                <a:gd name="T18" fmla="*/ 71 w 84"/>
                <a:gd name="T19" fmla="*/ 16 h 82"/>
                <a:gd name="T20" fmla="*/ 75 w 84"/>
                <a:gd name="T21" fmla="*/ 23 h 82"/>
                <a:gd name="T22" fmla="*/ 75 w 84"/>
                <a:gd name="T23" fmla="*/ 35 h 82"/>
                <a:gd name="T24" fmla="*/ 75 w 84"/>
                <a:gd name="T25" fmla="*/ 51 h 82"/>
                <a:gd name="T26" fmla="*/ 79 w 84"/>
                <a:gd name="T27" fmla="*/ 60 h 82"/>
                <a:gd name="T28" fmla="*/ 82 w 84"/>
                <a:gd name="T29" fmla="*/ 66 h 82"/>
                <a:gd name="T30" fmla="*/ 82 w 84"/>
                <a:gd name="T31" fmla="*/ 69 h 82"/>
                <a:gd name="T32" fmla="*/ 76 w 84"/>
                <a:gd name="T33" fmla="*/ 72 h 82"/>
                <a:gd name="T34" fmla="*/ 72 w 84"/>
                <a:gd name="T35" fmla="*/ 66 h 82"/>
                <a:gd name="T36" fmla="*/ 69 w 84"/>
                <a:gd name="T37" fmla="*/ 66 h 82"/>
                <a:gd name="T38" fmla="*/ 66 w 84"/>
                <a:gd name="T39" fmla="*/ 63 h 82"/>
                <a:gd name="T40" fmla="*/ 62 w 84"/>
                <a:gd name="T41" fmla="*/ 64 h 82"/>
                <a:gd name="T42" fmla="*/ 56 w 84"/>
                <a:gd name="T43" fmla="*/ 67 h 82"/>
                <a:gd name="T44" fmla="*/ 50 w 84"/>
                <a:gd name="T45" fmla="*/ 73 h 82"/>
                <a:gd name="T46" fmla="*/ 43 w 84"/>
                <a:gd name="T47" fmla="*/ 72 h 82"/>
                <a:gd name="T48" fmla="*/ 40 w 84"/>
                <a:gd name="T49" fmla="*/ 61 h 82"/>
                <a:gd name="T50" fmla="*/ 38 w 84"/>
                <a:gd name="T51" fmla="*/ 73 h 82"/>
                <a:gd name="T52" fmla="*/ 31 w 84"/>
                <a:gd name="T53" fmla="*/ 82 h 82"/>
                <a:gd name="T54" fmla="*/ 21 w 84"/>
                <a:gd name="T55" fmla="*/ 79 h 82"/>
                <a:gd name="T56" fmla="*/ 19 w 84"/>
                <a:gd name="T57" fmla="*/ 73 h 82"/>
                <a:gd name="T58" fmla="*/ 10 w 84"/>
                <a:gd name="T59" fmla="*/ 67 h 82"/>
                <a:gd name="T60" fmla="*/ 4 w 84"/>
                <a:gd name="T61" fmla="*/ 64 h 82"/>
                <a:gd name="T62" fmla="*/ 1 w 84"/>
                <a:gd name="T63" fmla="*/ 58 h 82"/>
                <a:gd name="T64" fmla="*/ 0 w 84"/>
                <a:gd name="T65" fmla="*/ 54 h 82"/>
                <a:gd name="T66" fmla="*/ 1 w 84"/>
                <a:gd name="T67" fmla="*/ 54 h 82"/>
                <a:gd name="T68" fmla="*/ 3 w 84"/>
                <a:gd name="T69" fmla="*/ 48 h 82"/>
                <a:gd name="T70" fmla="*/ 1 w 84"/>
                <a:gd name="T71" fmla="*/ 45 h 82"/>
                <a:gd name="T72" fmla="*/ 3 w 84"/>
                <a:gd name="T73" fmla="*/ 38 h 82"/>
                <a:gd name="T74" fmla="*/ 4 w 84"/>
                <a:gd name="T75" fmla="*/ 30 h 82"/>
                <a:gd name="T76" fmla="*/ 12 w 84"/>
                <a:gd name="T77" fmla="*/ 26 h 82"/>
                <a:gd name="T78" fmla="*/ 9 w 84"/>
                <a:gd name="T79" fmla="*/ 16 h 82"/>
                <a:gd name="T80" fmla="*/ 15 w 84"/>
                <a:gd name="T81" fmla="*/ 8 h 82"/>
                <a:gd name="T82" fmla="*/ 21 w 84"/>
                <a:gd name="T8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82">
                  <a:moveTo>
                    <a:pt x="3" y="51"/>
                  </a:moveTo>
                  <a:lnTo>
                    <a:pt x="3" y="51"/>
                  </a:lnTo>
                  <a:lnTo>
                    <a:pt x="3" y="51"/>
                  </a:lnTo>
                  <a:lnTo>
                    <a:pt x="3" y="53"/>
                  </a:lnTo>
                  <a:lnTo>
                    <a:pt x="3" y="53"/>
                  </a:lnTo>
                  <a:lnTo>
                    <a:pt x="3" y="51"/>
                  </a:lnTo>
                  <a:close/>
                  <a:moveTo>
                    <a:pt x="26" y="0"/>
                  </a:moveTo>
                  <a:lnTo>
                    <a:pt x="29" y="1"/>
                  </a:lnTo>
                  <a:lnTo>
                    <a:pt x="29" y="5"/>
                  </a:lnTo>
                  <a:lnTo>
                    <a:pt x="31" y="8"/>
                  </a:lnTo>
                  <a:lnTo>
                    <a:pt x="34" y="13"/>
                  </a:lnTo>
                  <a:lnTo>
                    <a:pt x="37" y="16"/>
                  </a:lnTo>
                  <a:lnTo>
                    <a:pt x="40" y="14"/>
                  </a:lnTo>
                  <a:lnTo>
                    <a:pt x="44" y="14"/>
                  </a:lnTo>
                  <a:lnTo>
                    <a:pt x="46" y="19"/>
                  </a:lnTo>
                  <a:lnTo>
                    <a:pt x="47" y="22"/>
                  </a:lnTo>
                  <a:lnTo>
                    <a:pt x="47" y="26"/>
                  </a:lnTo>
                  <a:lnTo>
                    <a:pt x="49" y="27"/>
                  </a:lnTo>
                  <a:lnTo>
                    <a:pt x="51" y="30"/>
                  </a:lnTo>
                  <a:lnTo>
                    <a:pt x="53" y="32"/>
                  </a:lnTo>
                  <a:lnTo>
                    <a:pt x="57" y="32"/>
                  </a:lnTo>
                  <a:lnTo>
                    <a:pt x="62" y="32"/>
                  </a:lnTo>
                  <a:lnTo>
                    <a:pt x="62" y="27"/>
                  </a:lnTo>
                  <a:lnTo>
                    <a:pt x="60" y="20"/>
                  </a:lnTo>
                  <a:lnTo>
                    <a:pt x="60" y="14"/>
                  </a:lnTo>
                  <a:lnTo>
                    <a:pt x="60" y="8"/>
                  </a:lnTo>
                  <a:lnTo>
                    <a:pt x="65" y="7"/>
                  </a:lnTo>
                  <a:lnTo>
                    <a:pt x="66" y="11"/>
                  </a:lnTo>
                  <a:lnTo>
                    <a:pt x="68" y="13"/>
                  </a:lnTo>
                  <a:lnTo>
                    <a:pt x="71" y="16"/>
                  </a:lnTo>
                  <a:lnTo>
                    <a:pt x="72" y="17"/>
                  </a:lnTo>
                  <a:lnTo>
                    <a:pt x="75" y="20"/>
                  </a:lnTo>
                  <a:lnTo>
                    <a:pt x="75" y="23"/>
                  </a:lnTo>
                  <a:lnTo>
                    <a:pt x="75" y="27"/>
                  </a:lnTo>
                  <a:lnTo>
                    <a:pt x="75" y="30"/>
                  </a:lnTo>
                  <a:lnTo>
                    <a:pt x="75" y="35"/>
                  </a:lnTo>
                  <a:lnTo>
                    <a:pt x="74" y="41"/>
                  </a:lnTo>
                  <a:lnTo>
                    <a:pt x="74" y="45"/>
                  </a:lnTo>
                  <a:lnTo>
                    <a:pt x="75" y="51"/>
                  </a:lnTo>
                  <a:lnTo>
                    <a:pt x="75" y="55"/>
                  </a:lnTo>
                  <a:lnTo>
                    <a:pt x="78" y="58"/>
                  </a:lnTo>
                  <a:lnTo>
                    <a:pt x="79" y="60"/>
                  </a:lnTo>
                  <a:lnTo>
                    <a:pt x="82" y="63"/>
                  </a:lnTo>
                  <a:lnTo>
                    <a:pt x="84" y="66"/>
                  </a:lnTo>
                  <a:lnTo>
                    <a:pt x="82" y="66"/>
                  </a:lnTo>
                  <a:lnTo>
                    <a:pt x="81" y="66"/>
                  </a:lnTo>
                  <a:lnTo>
                    <a:pt x="82" y="66"/>
                  </a:lnTo>
                  <a:lnTo>
                    <a:pt x="82" y="69"/>
                  </a:lnTo>
                  <a:lnTo>
                    <a:pt x="79" y="72"/>
                  </a:lnTo>
                  <a:lnTo>
                    <a:pt x="78" y="72"/>
                  </a:lnTo>
                  <a:lnTo>
                    <a:pt x="76" y="72"/>
                  </a:lnTo>
                  <a:lnTo>
                    <a:pt x="74" y="70"/>
                  </a:lnTo>
                  <a:lnTo>
                    <a:pt x="74" y="69"/>
                  </a:lnTo>
                  <a:lnTo>
                    <a:pt x="72" y="66"/>
                  </a:lnTo>
                  <a:lnTo>
                    <a:pt x="71" y="66"/>
                  </a:lnTo>
                  <a:lnTo>
                    <a:pt x="71" y="66"/>
                  </a:lnTo>
                  <a:lnTo>
                    <a:pt x="69" y="66"/>
                  </a:lnTo>
                  <a:lnTo>
                    <a:pt x="69" y="64"/>
                  </a:lnTo>
                  <a:lnTo>
                    <a:pt x="68" y="63"/>
                  </a:lnTo>
                  <a:lnTo>
                    <a:pt x="66" y="63"/>
                  </a:lnTo>
                  <a:lnTo>
                    <a:pt x="65" y="63"/>
                  </a:lnTo>
                  <a:lnTo>
                    <a:pt x="63" y="63"/>
                  </a:lnTo>
                  <a:lnTo>
                    <a:pt x="62" y="64"/>
                  </a:lnTo>
                  <a:lnTo>
                    <a:pt x="62" y="66"/>
                  </a:lnTo>
                  <a:lnTo>
                    <a:pt x="60" y="66"/>
                  </a:lnTo>
                  <a:lnTo>
                    <a:pt x="56" y="67"/>
                  </a:lnTo>
                  <a:lnTo>
                    <a:pt x="54" y="69"/>
                  </a:lnTo>
                  <a:lnTo>
                    <a:pt x="51" y="72"/>
                  </a:lnTo>
                  <a:lnTo>
                    <a:pt x="50" y="73"/>
                  </a:lnTo>
                  <a:lnTo>
                    <a:pt x="47" y="76"/>
                  </a:lnTo>
                  <a:lnTo>
                    <a:pt x="44" y="75"/>
                  </a:lnTo>
                  <a:lnTo>
                    <a:pt x="43" y="72"/>
                  </a:lnTo>
                  <a:lnTo>
                    <a:pt x="41" y="69"/>
                  </a:lnTo>
                  <a:lnTo>
                    <a:pt x="41" y="64"/>
                  </a:lnTo>
                  <a:lnTo>
                    <a:pt x="40" y="61"/>
                  </a:lnTo>
                  <a:lnTo>
                    <a:pt x="40" y="66"/>
                  </a:lnTo>
                  <a:lnTo>
                    <a:pt x="40" y="70"/>
                  </a:lnTo>
                  <a:lnTo>
                    <a:pt x="38" y="73"/>
                  </a:lnTo>
                  <a:lnTo>
                    <a:pt x="37" y="78"/>
                  </a:lnTo>
                  <a:lnTo>
                    <a:pt x="34" y="80"/>
                  </a:lnTo>
                  <a:lnTo>
                    <a:pt x="31" y="82"/>
                  </a:lnTo>
                  <a:lnTo>
                    <a:pt x="26" y="82"/>
                  </a:lnTo>
                  <a:lnTo>
                    <a:pt x="22" y="80"/>
                  </a:lnTo>
                  <a:lnTo>
                    <a:pt x="21" y="79"/>
                  </a:lnTo>
                  <a:lnTo>
                    <a:pt x="21" y="78"/>
                  </a:lnTo>
                  <a:lnTo>
                    <a:pt x="19" y="75"/>
                  </a:lnTo>
                  <a:lnTo>
                    <a:pt x="19" y="73"/>
                  </a:lnTo>
                  <a:lnTo>
                    <a:pt x="15" y="73"/>
                  </a:lnTo>
                  <a:lnTo>
                    <a:pt x="13" y="70"/>
                  </a:lnTo>
                  <a:lnTo>
                    <a:pt x="10" y="67"/>
                  </a:lnTo>
                  <a:lnTo>
                    <a:pt x="9" y="66"/>
                  </a:lnTo>
                  <a:lnTo>
                    <a:pt x="6" y="66"/>
                  </a:lnTo>
                  <a:lnTo>
                    <a:pt x="4" y="64"/>
                  </a:lnTo>
                  <a:lnTo>
                    <a:pt x="3" y="63"/>
                  </a:lnTo>
                  <a:lnTo>
                    <a:pt x="1" y="58"/>
                  </a:lnTo>
                  <a:lnTo>
                    <a:pt x="1" y="58"/>
                  </a:lnTo>
                  <a:lnTo>
                    <a:pt x="1" y="61"/>
                  </a:lnTo>
                  <a:lnTo>
                    <a:pt x="0" y="57"/>
                  </a:lnTo>
                  <a:lnTo>
                    <a:pt x="0" y="54"/>
                  </a:lnTo>
                  <a:lnTo>
                    <a:pt x="1" y="54"/>
                  </a:lnTo>
                  <a:lnTo>
                    <a:pt x="3" y="53"/>
                  </a:lnTo>
                  <a:lnTo>
                    <a:pt x="1" y="54"/>
                  </a:lnTo>
                  <a:lnTo>
                    <a:pt x="3" y="54"/>
                  </a:lnTo>
                  <a:lnTo>
                    <a:pt x="3" y="51"/>
                  </a:lnTo>
                  <a:lnTo>
                    <a:pt x="3" y="48"/>
                  </a:lnTo>
                  <a:lnTo>
                    <a:pt x="3" y="51"/>
                  </a:lnTo>
                  <a:lnTo>
                    <a:pt x="1" y="48"/>
                  </a:lnTo>
                  <a:lnTo>
                    <a:pt x="1" y="45"/>
                  </a:lnTo>
                  <a:lnTo>
                    <a:pt x="1" y="42"/>
                  </a:lnTo>
                  <a:lnTo>
                    <a:pt x="1" y="39"/>
                  </a:lnTo>
                  <a:lnTo>
                    <a:pt x="3" y="38"/>
                  </a:lnTo>
                  <a:lnTo>
                    <a:pt x="6" y="35"/>
                  </a:lnTo>
                  <a:lnTo>
                    <a:pt x="4" y="32"/>
                  </a:lnTo>
                  <a:lnTo>
                    <a:pt x="4" y="30"/>
                  </a:lnTo>
                  <a:lnTo>
                    <a:pt x="7" y="27"/>
                  </a:lnTo>
                  <a:lnTo>
                    <a:pt x="9" y="26"/>
                  </a:lnTo>
                  <a:lnTo>
                    <a:pt x="12" y="26"/>
                  </a:lnTo>
                  <a:lnTo>
                    <a:pt x="10" y="22"/>
                  </a:lnTo>
                  <a:lnTo>
                    <a:pt x="9" y="19"/>
                  </a:lnTo>
                  <a:lnTo>
                    <a:pt x="9" y="16"/>
                  </a:lnTo>
                  <a:lnTo>
                    <a:pt x="10" y="14"/>
                  </a:lnTo>
                  <a:lnTo>
                    <a:pt x="12" y="13"/>
                  </a:lnTo>
                  <a:lnTo>
                    <a:pt x="15" y="8"/>
                  </a:lnTo>
                  <a:lnTo>
                    <a:pt x="18" y="7"/>
                  </a:lnTo>
                  <a:lnTo>
                    <a:pt x="19" y="4"/>
                  </a:lnTo>
                  <a:lnTo>
                    <a:pt x="21" y="2"/>
                  </a:lnTo>
                  <a:lnTo>
                    <a:pt x="23" y="1"/>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7" name="Freeform 6408"/>
            <p:cNvSpPr>
              <a:spLocks/>
            </p:cNvSpPr>
            <p:nvPr/>
          </p:nvSpPr>
          <p:spPr bwMode="auto">
            <a:xfrm>
              <a:off x="5318" y="1291"/>
              <a:ext cx="12" cy="23"/>
            </a:xfrm>
            <a:custGeom>
              <a:avLst/>
              <a:gdLst>
                <a:gd name="T0" fmla="*/ 6 w 12"/>
                <a:gd name="T1" fmla="*/ 0 h 23"/>
                <a:gd name="T2" fmla="*/ 9 w 12"/>
                <a:gd name="T3" fmla="*/ 1 h 23"/>
                <a:gd name="T4" fmla="*/ 11 w 12"/>
                <a:gd name="T5" fmla="*/ 3 h 23"/>
                <a:gd name="T6" fmla="*/ 11 w 12"/>
                <a:gd name="T7" fmla="*/ 7 h 23"/>
                <a:gd name="T8" fmla="*/ 12 w 12"/>
                <a:gd name="T9" fmla="*/ 14 h 23"/>
                <a:gd name="T10" fmla="*/ 11 w 12"/>
                <a:gd name="T11" fmla="*/ 23 h 23"/>
                <a:gd name="T12" fmla="*/ 8 w 12"/>
                <a:gd name="T13" fmla="*/ 23 h 23"/>
                <a:gd name="T14" fmla="*/ 5 w 12"/>
                <a:gd name="T15" fmla="*/ 22 h 23"/>
                <a:gd name="T16" fmla="*/ 2 w 12"/>
                <a:gd name="T17" fmla="*/ 20 h 23"/>
                <a:gd name="T18" fmla="*/ 2 w 12"/>
                <a:gd name="T19" fmla="*/ 17 h 23"/>
                <a:gd name="T20" fmla="*/ 0 w 12"/>
                <a:gd name="T21" fmla="*/ 13 h 23"/>
                <a:gd name="T22" fmla="*/ 0 w 12"/>
                <a:gd name="T23" fmla="*/ 10 h 23"/>
                <a:gd name="T24" fmla="*/ 2 w 12"/>
                <a:gd name="T25" fmla="*/ 5 h 23"/>
                <a:gd name="T26" fmla="*/ 2 w 12"/>
                <a:gd name="T27" fmla="*/ 3 h 23"/>
                <a:gd name="T28" fmla="*/ 5 w 12"/>
                <a:gd name="T29" fmla="*/ 1 h 23"/>
                <a:gd name="T30" fmla="*/ 6 w 12"/>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3">
                  <a:moveTo>
                    <a:pt x="6" y="0"/>
                  </a:moveTo>
                  <a:lnTo>
                    <a:pt x="9" y="1"/>
                  </a:lnTo>
                  <a:lnTo>
                    <a:pt x="11" y="3"/>
                  </a:lnTo>
                  <a:lnTo>
                    <a:pt x="11" y="7"/>
                  </a:lnTo>
                  <a:lnTo>
                    <a:pt x="12" y="14"/>
                  </a:lnTo>
                  <a:lnTo>
                    <a:pt x="11" y="23"/>
                  </a:lnTo>
                  <a:lnTo>
                    <a:pt x="8" y="23"/>
                  </a:lnTo>
                  <a:lnTo>
                    <a:pt x="5" y="22"/>
                  </a:lnTo>
                  <a:lnTo>
                    <a:pt x="2" y="20"/>
                  </a:lnTo>
                  <a:lnTo>
                    <a:pt x="2" y="17"/>
                  </a:lnTo>
                  <a:lnTo>
                    <a:pt x="0" y="13"/>
                  </a:lnTo>
                  <a:lnTo>
                    <a:pt x="0" y="10"/>
                  </a:lnTo>
                  <a:lnTo>
                    <a:pt x="2" y="5"/>
                  </a:lnTo>
                  <a:lnTo>
                    <a:pt x="2" y="3"/>
                  </a:lnTo>
                  <a:lnTo>
                    <a:pt x="5"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8" name="Freeform 6409"/>
            <p:cNvSpPr>
              <a:spLocks/>
            </p:cNvSpPr>
            <p:nvPr/>
          </p:nvSpPr>
          <p:spPr bwMode="auto">
            <a:xfrm>
              <a:off x="5323" y="1372"/>
              <a:ext cx="14" cy="22"/>
            </a:xfrm>
            <a:custGeom>
              <a:avLst/>
              <a:gdLst>
                <a:gd name="T0" fmla="*/ 3 w 14"/>
                <a:gd name="T1" fmla="*/ 0 h 22"/>
                <a:gd name="T2" fmla="*/ 4 w 14"/>
                <a:gd name="T3" fmla="*/ 1 h 22"/>
                <a:gd name="T4" fmla="*/ 7 w 14"/>
                <a:gd name="T5" fmla="*/ 5 h 22"/>
                <a:gd name="T6" fmla="*/ 12 w 14"/>
                <a:gd name="T7" fmla="*/ 11 h 22"/>
                <a:gd name="T8" fmla="*/ 13 w 14"/>
                <a:gd name="T9" fmla="*/ 16 h 22"/>
                <a:gd name="T10" fmla="*/ 14 w 14"/>
                <a:gd name="T11" fmla="*/ 22 h 22"/>
                <a:gd name="T12" fmla="*/ 13 w 14"/>
                <a:gd name="T13" fmla="*/ 22 h 22"/>
                <a:gd name="T14" fmla="*/ 10 w 14"/>
                <a:gd name="T15" fmla="*/ 20 h 22"/>
                <a:gd name="T16" fmla="*/ 7 w 14"/>
                <a:gd name="T17" fmla="*/ 17 h 22"/>
                <a:gd name="T18" fmla="*/ 4 w 14"/>
                <a:gd name="T19" fmla="*/ 13 h 22"/>
                <a:gd name="T20" fmla="*/ 1 w 14"/>
                <a:gd name="T21" fmla="*/ 10 h 22"/>
                <a:gd name="T22" fmla="*/ 0 w 14"/>
                <a:gd name="T23" fmla="*/ 5 h 22"/>
                <a:gd name="T24" fmla="*/ 0 w 14"/>
                <a:gd name="T25" fmla="*/ 3 h 22"/>
                <a:gd name="T26" fmla="*/ 0 w 14"/>
                <a:gd name="T27" fmla="*/ 0 h 22"/>
                <a:gd name="T28" fmla="*/ 3 w 14"/>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2">
                  <a:moveTo>
                    <a:pt x="3" y="0"/>
                  </a:moveTo>
                  <a:lnTo>
                    <a:pt x="4" y="1"/>
                  </a:lnTo>
                  <a:lnTo>
                    <a:pt x="7" y="5"/>
                  </a:lnTo>
                  <a:lnTo>
                    <a:pt x="12" y="11"/>
                  </a:lnTo>
                  <a:lnTo>
                    <a:pt x="13" y="16"/>
                  </a:lnTo>
                  <a:lnTo>
                    <a:pt x="14" y="22"/>
                  </a:lnTo>
                  <a:lnTo>
                    <a:pt x="13" y="22"/>
                  </a:lnTo>
                  <a:lnTo>
                    <a:pt x="10" y="20"/>
                  </a:lnTo>
                  <a:lnTo>
                    <a:pt x="7" y="17"/>
                  </a:lnTo>
                  <a:lnTo>
                    <a:pt x="4" y="13"/>
                  </a:lnTo>
                  <a:lnTo>
                    <a:pt x="1" y="10"/>
                  </a:lnTo>
                  <a:lnTo>
                    <a:pt x="0" y="5"/>
                  </a:lnTo>
                  <a:lnTo>
                    <a:pt x="0" y="3"/>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9" name="Freeform 6410"/>
            <p:cNvSpPr>
              <a:spLocks/>
            </p:cNvSpPr>
            <p:nvPr/>
          </p:nvSpPr>
          <p:spPr bwMode="auto">
            <a:xfrm>
              <a:off x="5382" y="1389"/>
              <a:ext cx="50" cy="31"/>
            </a:xfrm>
            <a:custGeom>
              <a:avLst/>
              <a:gdLst>
                <a:gd name="T0" fmla="*/ 29 w 50"/>
                <a:gd name="T1" fmla="*/ 0 h 31"/>
                <a:gd name="T2" fmla="*/ 32 w 50"/>
                <a:gd name="T3" fmla="*/ 8 h 31"/>
                <a:gd name="T4" fmla="*/ 39 w 50"/>
                <a:gd name="T5" fmla="*/ 13 h 31"/>
                <a:gd name="T6" fmla="*/ 45 w 50"/>
                <a:gd name="T7" fmla="*/ 19 h 31"/>
                <a:gd name="T8" fmla="*/ 50 w 50"/>
                <a:gd name="T9" fmla="*/ 27 h 31"/>
                <a:gd name="T10" fmla="*/ 41 w 50"/>
                <a:gd name="T11" fmla="*/ 31 h 31"/>
                <a:gd name="T12" fmla="*/ 33 w 50"/>
                <a:gd name="T13" fmla="*/ 30 h 31"/>
                <a:gd name="T14" fmla="*/ 23 w 50"/>
                <a:gd name="T15" fmla="*/ 27 h 31"/>
                <a:gd name="T16" fmla="*/ 16 w 50"/>
                <a:gd name="T17" fmla="*/ 25 h 31"/>
                <a:gd name="T18" fmla="*/ 13 w 50"/>
                <a:gd name="T19" fmla="*/ 25 h 31"/>
                <a:gd name="T20" fmla="*/ 10 w 50"/>
                <a:gd name="T21" fmla="*/ 25 h 31"/>
                <a:gd name="T22" fmla="*/ 7 w 50"/>
                <a:gd name="T23" fmla="*/ 25 h 31"/>
                <a:gd name="T24" fmla="*/ 3 w 50"/>
                <a:gd name="T25" fmla="*/ 25 h 31"/>
                <a:gd name="T26" fmla="*/ 1 w 50"/>
                <a:gd name="T27" fmla="*/ 25 h 31"/>
                <a:gd name="T28" fmla="*/ 0 w 50"/>
                <a:gd name="T29" fmla="*/ 24 h 31"/>
                <a:gd name="T30" fmla="*/ 0 w 50"/>
                <a:gd name="T31" fmla="*/ 22 h 31"/>
                <a:gd name="T32" fmla="*/ 1 w 50"/>
                <a:gd name="T33" fmla="*/ 21 h 31"/>
                <a:gd name="T34" fmla="*/ 3 w 50"/>
                <a:gd name="T35" fmla="*/ 19 h 31"/>
                <a:gd name="T36" fmla="*/ 6 w 50"/>
                <a:gd name="T37" fmla="*/ 19 h 31"/>
                <a:gd name="T38" fmla="*/ 7 w 50"/>
                <a:gd name="T39" fmla="*/ 18 h 31"/>
                <a:gd name="T40" fmla="*/ 10 w 50"/>
                <a:gd name="T41" fmla="*/ 18 h 31"/>
                <a:gd name="T42" fmla="*/ 11 w 50"/>
                <a:gd name="T43" fmla="*/ 16 h 31"/>
                <a:gd name="T44" fmla="*/ 13 w 50"/>
                <a:gd name="T45" fmla="*/ 15 h 31"/>
                <a:gd name="T46" fmla="*/ 13 w 50"/>
                <a:gd name="T47" fmla="*/ 12 h 31"/>
                <a:gd name="T48" fmla="*/ 13 w 50"/>
                <a:gd name="T49" fmla="*/ 16 h 31"/>
                <a:gd name="T50" fmla="*/ 14 w 50"/>
                <a:gd name="T51" fmla="*/ 11 h 31"/>
                <a:gd name="T52" fmla="*/ 16 w 50"/>
                <a:gd name="T53" fmla="*/ 6 h 31"/>
                <a:gd name="T54" fmla="*/ 20 w 50"/>
                <a:gd name="T55" fmla="*/ 3 h 31"/>
                <a:gd name="T56" fmla="*/ 25 w 50"/>
                <a:gd name="T57" fmla="*/ 0 h 31"/>
                <a:gd name="T58" fmla="*/ 29 w 50"/>
                <a:gd name="T5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1">
                  <a:moveTo>
                    <a:pt x="29" y="0"/>
                  </a:moveTo>
                  <a:lnTo>
                    <a:pt x="32" y="8"/>
                  </a:lnTo>
                  <a:lnTo>
                    <a:pt x="39" y="13"/>
                  </a:lnTo>
                  <a:lnTo>
                    <a:pt x="45" y="19"/>
                  </a:lnTo>
                  <a:lnTo>
                    <a:pt x="50" y="27"/>
                  </a:lnTo>
                  <a:lnTo>
                    <a:pt x="41" y="31"/>
                  </a:lnTo>
                  <a:lnTo>
                    <a:pt x="33" y="30"/>
                  </a:lnTo>
                  <a:lnTo>
                    <a:pt x="23" y="27"/>
                  </a:lnTo>
                  <a:lnTo>
                    <a:pt x="16" y="25"/>
                  </a:lnTo>
                  <a:lnTo>
                    <a:pt x="13" y="25"/>
                  </a:lnTo>
                  <a:lnTo>
                    <a:pt x="10" y="25"/>
                  </a:lnTo>
                  <a:lnTo>
                    <a:pt x="7" y="25"/>
                  </a:lnTo>
                  <a:lnTo>
                    <a:pt x="3" y="25"/>
                  </a:lnTo>
                  <a:lnTo>
                    <a:pt x="1" y="25"/>
                  </a:lnTo>
                  <a:lnTo>
                    <a:pt x="0" y="24"/>
                  </a:lnTo>
                  <a:lnTo>
                    <a:pt x="0" y="22"/>
                  </a:lnTo>
                  <a:lnTo>
                    <a:pt x="1" y="21"/>
                  </a:lnTo>
                  <a:lnTo>
                    <a:pt x="3" y="19"/>
                  </a:lnTo>
                  <a:lnTo>
                    <a:pt x="6" y="19"/>
                  </a:lnTo>
                  <a:lnTo>
                    <a:pt x="7" y="18"/>
                  </a:lnTo>
                  <a:lnTo>
                    <a:pt x="10" y="18"/>
                  </a:lnTo>
                  <a:lnTo>
                    <a:pt x="11" y="16"/>
                  </a:lnTo>
                  <a:lnTo>
                    <a:pt x="13" y="15"/>
                  </a:lnTo>
                  <a:lnTo>
                    <a:pt x="13" y="12"/>
                  </a:lnTo>
                  <a:lnTo>
                    <a:pt x="13" y="16"/>
                  </a:lnTo>
                  <a:lnTo>
                    <a:pt x="14" y="11"/>
                  </a:lnTo>
                  <a:lnTo>
                    <a:pt x="16" y="6"/>
                  </a:lnTo>
                  <a:lnTo>
                    <a:pt x="20" y="3"/>
                  </a:lnTo>
                  <a:lnTo>
                    <a:pt x="2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0" name="Freeform 6411"/>
            <p:cNvSpPr>
              <a:spLocks/>
            </p:cNvSpPr>
            <p:nvPr/>
          </p:nvSpPr>
          <p:spPr bwMode="auto">
            <a:xfrm>
              <a:off x="5385" y="1367"/>
              <a:ext cx="13" cy="21"/>
            </a:xfrm>
            <a:custGeom>
              <a:avLst/>
              <a:gdLst>
                <a:gd name="T0" fmla="*/ 7 w 13"/>
                <a:gd name="T1" fmla="*/ 0 h 21"/>
                <a:gd name="T2" fmla="*/ 10 w 13"/>
                <a:gd name="T3" fmla="*/ 2 h 21"/>
                <a:gd name="T4" fmla="*/ 11 w 13"/>
                <a:gd name="T5" fmla="*/ 3 h 21"/>
                <a:gd name="T6" fmla="*/ 13 w 13"/>
                <a:gd name="T7" fmla="*/ 5 h 21"/>
                <a:gd name="T8" fmla="*/ 13 w 13"/>
                <a:gd name="T9" fmla="*/ 8 h 21"/>
                <a:gd name="T10" fmla="*/ 13 w 13"/>
                <a:gd name="T11" fmla="*/ 10 h 21"/>
                <a:gd name="T12" fmla="*/ 11 w 13"/>
                <a:gd name="T13" fmla="*/ 13 h 21"/>
                <a:gd name="T14" fmla="*/ 10 w 13"/>
                <a:gd name="T15" fmla="*/ 16 h 21"/>
                <a:gd name="T16" fmla="*/ 8 w 13"/>
                <a:gd name="T17" fmla="*/ 18 h 21"/>
                <a:gd name="T18" fmla="*/ 7 w 13"/>
                <a:gd name="T19" fmla="*/ 21 h 21"/>
                <a:gd name="T20" fmla="*/ 5 w 13"/>
                <a:gd name="T21" fmla="*/ 21 h 21"/>
                <a:gd name="T22" fmla="*/ 3 w 13"/>
                <a:gd name="T23" fmla="*/ 21 h 21"/>
                <a:gd name="T24" fmla="*/ 0 w 13"/>
                <a:gd name="T25" fmla="*/ 19 h 21"/>
                <a:gd name="T26" fmla="*/ 0 w 13"/>
                <a:gd name="T27" fmla="*/ 16 h 21"/>
                <a:gd name="T28" fmla="*/ 0 w 13"/>
                <a:gd name="T29" fmla="*/ 13 h 21"/>
                <a:gd name="T30" fmla="*/ 0 w 13"/>
                <a:gd name="T31" fmla="*/ 10 h 21"/>
                <a:gd name="T32" fmla="*/ 1 w 13"/>
                <a:gd name="T33" fmla="*/ 6 h 21"/>
                <a:gd name="T34" fmla="*/ 3 w 13"/>
                <a:gd name="T35" fmla="*/ 3 h 21"/>
                <a:gd name="T36" fmla="*/ 4 w 13"/>
                <a:gd name="T37" fmla="*/ 2 h 21"/>
                <a:gd name="T38" fmla="*/ 7 w 13"/>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1">
                  <a:moveTo>
                    <a:pt x="7" y="0"/>
                  </a:moveTo>
                  <a:lnTo>
                    <a:pt x="10" y="2"/>
                  </a:lnTo>
                  <a:lnTo>
                    <a:pt x="11" y="3"/>
                  </a:lnTo>
                  <a:lnTo>
                    <a:pt x="13" y="5"/>
                  </a:lnTo>
                  <a:lnTo>
                    <a:pt x="13" y="8"/>
                  </a:lnTo>
                  <a:lnTo>
                    <a:pt x="13" y="10"/>
                  </a:lnTo>
                  <a:lnTo>
                    <a:pt x="11" y="13"/>
                  </a:lnTo>
                  <a:lnTo>
                    <a:pt x="10" y="16"/>
                  </a:lnTo>
                  <a:lnTo>
                    <a:pt x="8" y="18"/>
                  </a:lnTo>
                  <a:lnTo>
                    <a:pt x="7" y="21"/>
                  </a:lnTo>
                  <a:lnTo>
                    <a:pt x="5" y="21"/>
                  </a:lnTo>
                  <a:lnTo>
                    <a:pt x="3" y="21"/>
                  </a:lnTo>
                  <a:lnTo>
                    <a:pt x="0" y="19"/>
                  </a:lnTo>
                  <a:lnTo>
                    <a:pt x="0" y="16"/>
                  </a:lnTo>
                  <a:lnTo>
                    <a:pt x="0" y="13"/>
                  </a:lnTo>
                  <a:lnTo>
                    <a:pt x="0" y="10"/>
                  </a:lnTo>
                  <a:lnTo>
                    <a:pt x="1" y="6"/>
                  </a:lnTo>
                  <a:lnTo>
                    <a:pt x="3" y="3"/>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1" name="Freeform 6412"/>
            <p:cNvSpPr>
              <a:spLocks/>
            </p:cNvSpPr>
            <p:nvPr/>
          </p:nvSpPr>
          <p:spPr bwMode="auto">
            <a:xfrm>
              <a:off x="5418" y="1289"/>
              <a:ext cx="34" cy="46"/>
            </a:xfrm>
            <a:custGeom>
              <a:avLst/>
              <a:gdLst>
                <a:gd name="T0" fmla="*/ 9 w 34"/>
                <a:gd name="T1" fmla="*/ 0 h 46"/>
                <a:gd name="T2" fmla="*/ 20 w 34"/>
                <a:gd name="T3" fmla="*/ 2 h 46"/>
                <a:gd name="T4" fmla="*/ 28 w 34"/>
                <a:gd name="T5" fmla="*/ 6 h 46"/>
                <a:gd name="T6" fmla="*/ 34 w 34"/>
                <a:gd name="T7" fmla="*/ 12 h 46"/>
                <a:gd name="T8" fmla="*/ 34 w 34"/>
                <a:gd name="T9" fmla="*/ 15 h 46"/>
                <a:gd name="T10" fmla="*/ 34 w 34"/>
                <a:gd name="T11" fmla="*/ 18 h 46"/>
                <a:gd name="T12" fmla="*/ 33 w 34"/>
                <a:gd name="T13" fmla="*/ 19 h 46"/>
                <a:gd name="T14" fmla="*/ 30 w 34"/>
                <a:gd name="T15" fmla="*/ 21 h 46"/>
                <a:gd name="T16" fmla="*/ 28 w 34"/>
                <a:gd name="T17" fmla="*/ 24 h 46"/>
                <a:gd name="T18" fmla="*/ 27 w 34"/>
                <a:gd name="T19" fmla="*/ 25 h 46"/>
                <a:gd name="T20" fmla="*/ 25 w 34"/>
                <a:gd name="T21" fmla="*/ 28 h 46"/>
                <a:gd name="T22" fmla="*/ 27 w 34"/>
                <a:gd name="T23" fmla="*/ 31 h 46"/>
                <a:gd name="T24" fmla="*/ 27 w 34"/>
                <a:gd name="T25" fmla="*/ 33 h 46"/>
                <a:gd name="T26" fmla="*/ 27 w 34"/>
                <a:gd name="T27" fmla="*/ 35 h 46"/>
                <a:gd name="T28" fmla="*/ 27 w 34"/>
                <a:gd name="T29" fmla="*/ 37 h 46"/>
                <a:gd name="T30" fmla="*/ 25 w 34"/>
                <a:gd name="T31" fmla="*/ 38 h 46"/>
                <a:gd name="T32" fmla="*/ 24 w 34"/>
                <a:gd name="T33" fmla="*/ 40 h 46"/>
                <a:gd name="T34" fmla="*/ 21 w 34"/>
                <a:gd name="T35" fmla="*/ 43 h 46"/>
                <a:gd name="T36" fmla="*/ 18 w 34"/>
                <a:gd name="T37" fmla="*/ 43 h 46"/>
                <a:gd name="T38" fmla="*/ 17 w 34"/>
                <a:gd name="T39" fmla="*/ 44 h 46"/>
                <a:gd name="T40" fmla="*/ 21 w 34"/>
                <a:gd name="T41" fmla="*/ 43 h 46"/>
                <a:gd name="T42" fmla="*/ 18 w 34"/>
                <a:gd name="T43" fmla="*/ 44 h 46"/>
                <a:gd name="T44" fmla="*/ 15 w 34"/>
                <a:gd name="T45" fmla="*/ 46 h 46"/>
                <a:gd name="T46" fmla="*/ 12 w 34"/>
                <a:gd name="T47" fmla="*/ 43 h 46"/>
                <a:gd name="T48" fmla="*/ 11 w 34"/>
                <a:gd name="T49" fmla="*/ 41 h 46"/>
                <a:gd name="T50" fmla="*/ 8 w 34"/>
                <a:gd name="T51" fmla="*/ 41 h 46"/>
                <a:gd name="T52" fmla="*/ 5 w 34"/>
                <a:gd name="T53" fmla="*/ 40 h 46"/>
                <a:gd name="T54" fmla="*/ 2 w 34"/>
                <a:gd name="T55" fmla="*/ 37 h 46"/>
                <a:gd name="T56" fmla="*/ 0 w 34"/>
                <a:gd name="T57" fmla="*/ 34 h 46"/>
                <a:gd name="T58" fmla="*/ 0 w 34"/>
                <a:gd name="T59" fmla="*/ 31 h 46"/>
                <a:gd name="T60" fmla="*/ 0 w 34"/>
                <a:gd name="T61" fmla="*/ 27 h 46"/>
                <a:gd name="T62" fmla="*/ 0 w 34"/>
                <a:gd name="T63" fmla="*/ 24 h 46"/>
                <a:gd name="T64" fmla="*/ 0 w 34"/>
                <a:gd name="T65" fmla="*/ 22 h 46"/>
                <a:gd name="T66" fmla="*/ 0 w 34"/>
                <a:gd name="T67" fmla="*/ 19 h 46"/>
                <a:gd name="T68" fmla="*/ 0 w 34"/>
                <a:gd name="T69" fmla="*/ 16 h 46"/>
                <a:gd name="T70" fmla="*/ 2 w 34"/>
                <a:gd name="T71" fmla="*/ 15 h 46"/>
                <a:gd name="T72" fmla="*/ 2 w 34"/>
                <a:gd name="T73" fmla="*/ 13 h 46"/>
                <a:gd name="T74" fmla="*/ 3 w 34"/>
                <a:gd name="T75" fmla="*/ 10 h 46"/>
                <a:gd name="T76" fmla="*/ 3 w 34"/>
                <a:gd name="T77" fmla="*/ 9 h 46"/>
                <a:gd name="T78" fmla="*/ 3 w 34"/>
                <a:gd name="T79" fmla="*/ 7 h 46"/>
                <a:gd name="T80" fmla="*/ 2 w 34"/>
                <a:gd name="T81" fmla="*/ 5 h 46"/>
                <a:gd name="T82" fmla="*/ 2 w 34"/>
                <a:gd name="T83" fmla="*/ 3 h 46"/>
                <a:gd name="T84" fmla="*/ 0 w 34"/>
                <a:gd name="T85" fmla="*/ 2 h 46"/>
                <a:gd name="T86" fmla="*/ 0 w 34"/>
                <a:gd name="T87" fmla="*/ 0 h 46"/>
                <a:gd name="T88" fmla="*/ 9 w 34"/>
                <a:gd name="T8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46">
                  <a:moveTo>
                    <a:pt x="9" y="0"/>
                  </a:moveTo>
                  <a:lnTo>
                    <a:pt x="20" y="2"/>
                  </a:lnTo>
                  <a:lnTo>
                    <a:pt x="28" y="6"/>
                  </a:lnTo>
                  <a:lnTo>
                    <a:pt x="34" y="12"/>
                  </a:lnTo>
                  <a:lnTo>
                    <a:pt x="34" y="15"/>
                  </a:lnTo>
                  <a:lnTo>
                    <a:pt x="34" y="18"/>
                  </a:lnTo>
                  <a:lnTo>
                    <a:pt x="33" y="19"/>
                  </a:lnTo>
                  <a:lnTo>
                    <a:pt x="30" y="21"/>
                  </a:lnTo>
                  <a:lnTo>
                    <a:pt x="28" y="24"/>
                  </a:lnTo>
                  <a:lnTo>
                    <a:pt x="27" y="25"/>
                  </a:lnTo>
                  <a:lnTo>
                    <a:pt x="25" y="28"/>
                  </a:lnTo>
                  <a:lnTo>
                    <a:pt x="27" y="31"/>
                  </a:lnTo>
                  <a:lnTo>
                    <a:pt x="27" y="33"/>
                  </a:lnTo>
                  <a:lnTo>
                    <a:pt x="27" y="35"/>
                  </a:lnTo>
                  <a:lnTo>
                    <a:pt x="27" y="37"/>
                  </a:lnTo>
                  <a:lnTo>
                    <a:pt x="25" y="38"/>
                  </a:lnTo>
                  <a:lnTo>
                    <a:pt x="24" y="40"/>
                  </a:lnTo>
                  <a:lnTo>
                    <a:pt x="21" y="43"/>
                  </a:lnTo>
                  <a:lnTo>
                    <a:pt x="18" y="43"/>
                  </a:lnTo>
                  <a:lnTo>
                    <a:pt x="17" y="44"/>
                  </a:lnTo>
                  <a:lnTo>
                    <a:pt x="21" y="43"/>
                  </a:lnTo>
                  <a:lnTo>
                    <a:pt x="18" y="44"/>
                  </a:lnTo>
                  <a:lnTo>
                    <a:pt x="15" y="46"/>
                  </a:lnTo>
                  <a:lnTo>
                    <a:pt x="12" y="43"/>
                  </a:lnTo>
                  <a:lnTo>
                    <a:pt x="11" y="41"/>
                  </a:lnTo>
                  <a:lnTo>
                    <a:pt x="8" y="41"/>
                  </a:lnTo>
                  <a:lnTo>
                    <a:pt x="5" y="40"/>
                  </a:lnTo>
                  <a:lnTo>
                    <a:pt x="2" y="37"/>
                  </a:lnTo>
                  <a:lnTo>
                    <a:pt x="0" y="34"/>
                  </a:lnTo>
                  <a:lnTo>
                    <a:pt x="0" y="31"/>
                  </a:lnTo>
                  <a:lnTo>
                    <a:pt x="0" y="27"/>
                  </a:lnTo>
                  <a:lnTo>
                    <a:pt x="0" y="24"/>
                  </a:lnTo>
                  <a:lnTo>
                    <a:pt x="0" y="22"/>
                  </a:lnTo>
                  <a:lnTo>
                    <a:pt x="0" y="19"/>
                  </a:lnTo>
                  <a:lnTo>
                    <a:pt x="0" y="16"/>
                  </a:lnTo>
                  <a:lnTo>
                    <a:pt x="2" y="15"/>
                  </a:lnTo>
                  <a:lnTo>
                    <a:pt x="2" y="13"/>
                  </a:lnTo>
                  <a:lnTo>
                    <a:pt x="3" y="10"/>
                  </a:lnTo>
                  <a:lnTo>
                    <a:pt x="3" y="9"/>
                  </a:lnTo>
                  <a:lnTo>
                    <a:pt x="3" y="7"/>
                  </a:lnTo>
                  <a:lnTo>
                    <a:pt x="2" y="5"/>
                  </a:lnTo>
                  <a:lnTo>
                    <a:pt x="2" y="3"/>
                  </a:lnTo>
                  <a:lnTo>
                    <a:pt x="0" y="2"/>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2" name="Freeform 6413"/>
            <p:cNvSpPr>
              <a:spLocks noEditPoints="1"/>
            </p:cNvSpPr>
            <p:nvPr/>
          </p:nvSpPr>
          <p:spPr bwMode="auto">
            <a:xfrm>
              <a:off x="5474" y="1308"/>
              <a:ext cx="61" cy="41"/>
            </a:xfrm>
            <a:custGeom>
              <a:avLst/>
              <a:gdLst>
                <a:gd name="T0" fmla="*/ 0 w 61"/>
                <a:gd name="T1" fmla="*/ 2 h 41"/>
                <a:gd name="T2" fmla="*/ 0 w 61"/>
                <a:gd name="T3" fmla="*/ 5 h 41"/>
                <a:gd name="T4" fmla="*/ 0 w 61"/>
                <a:gd name="T5" fmla="*/ 5 h 41"/>
                <a:gd name="T6" fmla="*/ 0 w 61"/>
                <a:gd name="T7" fmla="*/ 8 h 41"/>
                <a:gd name="T8" fmla="*/ 0 w 61"/>
                <a:gd name="T9" fmla="*/ 2 h 41"/>
                <a:gd name="T10" fmla="*/ 12 w 61"/>
                <a:gd name="T11" fmla="*/ 0 h 41"/>
                <a:gd name="T12" fmla="*/ 17 w 61"/>
                <a:gd name="T13" fmla="*/ 0 h 41"/>
                <a:gd name="T14" fmla="*/ 19 w 61"/>
                <a:gd name="T15" fmla="*/ 2 h 41"/>
                <a:gd name="T16" fmla="*/ 22 w 61"/>
                <a:gd name="T17" fmla="*/ 3 h 41"/>
                <a:gd name="T18" fmla="*/ 24 w 61"/>
                <a:gd name="T19" fmla="*/ 6 h 41"/>
                <a:gd name="T20" fmla="*/ 22 w 61"/>
                <a:gd name="T21" fmla="*/ 8 h 41"/>
                <a:gd name="T22" fmla="*/ 22 w 61"/>
                <a:gd name="T23" fmla="*/ 11 h 41"/>
                <a:gd name="T24" fmla="*/ 21 w 61"/>
                <a:gd name="T25" fmla="*/ 12 h 41"/>
                <a:gd name="T26" fmla="*/ 19 w 61"/>
                <a:gd name="T27" fmla="*/ 15 h 41"/>
                <a:gd name="T28" fmla="*/ 19 w 61"/>
                <a:gd name="T29" fmla="*/ 16 h 41"/>
                <a:gd name="T30" fmla="*/ 21 w 61"/>
                <a:gd name="T31" fmla="*/ 18 h 41"/>
                <a:gd name="T32" fmla="*/ 24 w 61"/>
                <a:gd name="T33" fmla="*/ 16 h 41"/>
                <a:gd name="T34" fmla="*/ 27 w 61"/>
                <a:gd name="T35" fmla="*/ 16 h 41"/>
                <a:gd name="T36" fmla="*/ 28 w 61"/>
                <a:gd name="T37" fmla="*/ 15 h 41"/>
                <a:gd name="T38" fmla="*/ 30 w 61"/>
                <a:gd name="T39" fmla="*/ 15 h 41"/>
                <a:gd name="T40" fmla="*/ 31 w 61"/>
                <a:gd name="T41" fmla="*/ 19 h 41"/>
                <a:gd name="T42" fmla="*/ 34 w 61"/>
                <a:gd name="T43" fmla="*/ 21 h 41"/>
                <a:gd name="T44" fmla="*/ 40 w 61"/>
                <a:gd name="T45" fmla="*/ 19 h 41"/>
                <a:gd name="T46" fmla="*/ 46 w 61"/>
                <a:gd name="T47" fmla="*/ 18 h 41"/>
                <a:gd name="T48" fmla="*/ 52 w 61"/>
                <a:gd name="T49" fmla="*/ 16 h 41"/>
                <a:gd name="T50" fmla="*/ 58 w 61"/>
                <a:gd name="T51" fmla="*/ 16 h 41"/>
                <a:gd name="T52" fmla="*/ 61 w 61"/>
                <a:gd name="T53" fmla="*/ 22 h 41"/>
                <a:gd name="T54" fmla="*/ 61 w 61"/>
                <a:gd name="T55" fmla="*/ 25 h 41"/>
                <a:gd name="T56" fmla="*/ 59 w 61"/>
                <a:gd name="T57" fmla="*/ 28 h 41"/>
                <a:gd name="T58" fmla="*/ 58 w 61"/>
                <a:gd name="T59" fmla="*/ 33 h 41"/>
                <a:gd name="T60" fmla="*/ 55 w 61"/>
                <a:gd name="T61" fmla="*/ 36 h 41"/>
                <a:gd name="T62" fmla="*/ 52 w 61"/>
                <a:gd name="T63" fmla="*/ 37 h 41"/>
                <a:gd name="T64" fmla="*/ 49 w 61"/>
                <a:gd name="T65" fmla="*/ 39 h 41"/>
                <a:gd name="T66" fmla="*/ 46 w 61"/>
                <a:gd name="T67" fmla="*/ 39 h 41"/>
                <a:gd name="T68" fmla="*/ 43 w 61"/>
                <a:gd name="T69" fmla="*/ 39 h 41"/>
                <a:gd name="T70" fmla="*/ 40 w 61"/>
                <a:gd name="T71" fmla="*/ 40 h 41"/>
                <a:gd name="T72" fmla="*/ 39 w 61"/>
                <a:gd name="T73" fmla="*/ 41 h 41"/>
                <a:gd name="T74" fmla="*/ 36 w 61"/>
                <a:gd name="T75" fmla="*/ 39 h 41"/>
                <a:gd name="T76" fmla="*/ 34 w 61"/>
                <a:gd name="T77" fmla="*/ 37 h 41"/>
                <a:gd name="T78" fmla="*/ 31 w 61"/>
                <a:gd name="T79" fmla="*/ 36 h 41"/>
                <a:gd name="T80" fmla="*/ 28 w 61"/>
                <a:gd name="T81" fmla="*/ 37 h 41"/>
                <a:gd name="T82" fmla="*/ 27 w 61"/>
                <a:gd name="T83" fmla="*/ 34 h 41"/>
                <a:gd name="T84" fmla="*/ 24 w 61"/>
                <a:gd name="T85" fmla="*/ 33 h 41"/>
                <a:gd name="T86" fmla="*/ 21 w 61"/>
                <a:gd name="T87" fmla="*/ 31 h 41"/>
                <a:gd name="T88" fmla="*/ 17 w 61"/>
                <a:gd name="T89" fmla="*/ 31 h 41"/>
                <a:gd name="T90" fmla="*/ 14 w 61"/>
                <a:gd name="T91" fmla="*/ 31 h 41"/>
                <a:gd name="T92" fmla="*/ 11 w 61"/>
                <a:gd name="T93" fmla="*/ 30 h 41"/>
                <a:gd name="T94" fmla="*/ 8 w 61"/>
                <a:gd name="T95" fmla="*/ 28 h 41"/>
                <a:gd name="T96" fmla="*/ 5 w 61"/>
                <a:gd name="T97" fmla="*/ 27 h 41"/>
                <a:gd name="T98" fmla="*/ 3 w 61"/>
                <a:gd name="T99" fmla="*/ 24 h 41"/>
                <a:gd name="T100" fmla="*/ 3 w 61"/>
                <a:gd name="T101" fmla="*/ 22 h 41"/>
                <a:gd name="T102" fmla="*/ 3 w 61"/>
                <a:gd name="T103" fmla="*/ 19 h 41"/>
                <a:gd name="T104" fmla="*/ 3 w 61"/>
                <a:gd name="T105" fmla="*/ 16 h 41"/>
                <a:gd name="T106" fmla="*/ 3 w 61"/>
                <a:gd name="T107" fmla="*/ 12 h 41"/>
                <a:gd name="T108" fmla="*/ 0 w 61"/>
                <a:gd name="T109" fmla="*/ 8 h 41"/>
                <a:gd name="T110" fmla="*/ 0 w 61"/>
                <a:gd name="T111" fmla="*/ 5 h 41"/>
                <a:gd name="T112" fmla="*/ 2 w 61"/>
                <a:gd name="T113" fmla="*/ 3 h 41"/>
                <a:gd name="T114" fmla="*/ 5 w 61"/>
                <a:gd name="T115" fmla="*/ 2 h 41"/>
                <a:gd name="T116" fmla="*/ 9 w 61"/>
                <a:gd name="T117" fmla="*/ 0 h 41"/>
                <a:gd name="T118" fmla="*/ 12 w 61"/>
                <a:gd name="T1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41">
                  <a:moveTo>
                    <a:pt x="0" y="2"/>
                  </a:moveTo>
                  <a:lnTo>
                    <a:pt x="0" y="5"/>
                  </a:lnTo>
                  <a:lnTo>
                    <a:pt x="0" y="5"/>
                  </a:lnTo>
                  <a:lnTo>
                    <a:pt x="0" y="8"/>
                  </a:lnTo>
                  <a:lnTo>
                    <a:pt x="0" y="2"/>
                  </a:lnTo>
                  <a:close/>
                  <a:moveTo>
                    <a:pt x="12" y="0"/>
                  </a:moveTo>
                  <a:lnTo>
                    <a:pt x="17" y="0"/>
                  </a:lnTo>
                  <a:lnTo>
                    <a:pt x="19" y="2"/>
                  </a:lnTo>
                  <a:lnTo>
                    <a:pt x="22" y="3"/>
                  </a:lnTo>
                  <a:lnTo>
                    <a:pt x="24" y="6"/>
                  </a:lnTo>
                  <a:lnTo>
                    <a:pt x="22" y="8"/>
                  </a:lnTo>
                  <a:lnTo>
                    <a:pt x="22" y="11"/>
                  </a:lnTo>
                  <a:lnTo>
                    <a:pt x="21" y="12"/>
                  </a:lnTo>
                  <a:lnTo>
                    <a:pt x="19" y="15"/>
                  </a:lnTo>
                  <a:lnTo>
                    <a:pt x="19" y="16"/>
                  </a:lnTo>
                  <a:lnTo>
                    <a:pt x="21" y="18"/>
                  </a:lnTo>
                  <a:lnTo>
                    <a:pt x="24" y="16"/>
                  </a:lnTo>
                  <a:lnTo>
                    <a:pt x="27" y="16"/>
                  </a:lnTo>
                  <a:lnTo>
                    <a:pt x="28" y="15"/>
                  </a:lnTo>
                  <a:lnTo>
                    <a:pt x="30" y="15"/>
                  </a:lnTo>
                  <a:lnTo>
                    <a:pt x="31" y="19"/>
                  </a:lnTo>
                  <a:lnTo>
                    <a:pt x="34" y="21"/>
                  </a:lnTo>
                  <a:lnTo>
                    <a:pt x="40" y="19"/>
                  </a:lnTo>
                  <a:lnTo>
                    <a:pt x="46" y="18"/>
                  </a:lnTo>
                  <a:lnTo>
                    <a:pt x="52" y="16"/>
                  </a:lnTo>
                  <a:lnTo>
                    <a:pt x="58" y="16"/>
                  </a:lnTo>
                  <a:lnTo>
                    <a:pt x="61" y="22"/>
                  </a:lnTo>
                  <a:lnTo>
                    <a:pt x="61" y="25"/>
                  </a:lnTo>
                  <a:lnTo>
                    <a:pt x="59" y="28"/>
                  </a:lnTo>
                  <a:lnTo>
                    <a:pt x="58" y="33"/>
                  </a:lnTo>
                  <a:lnTo>
                    <a:pt x="55" y="36"/>
                  </a:lnTo>
                  <a:lnTo>
                    <a:pt x="52" y="37"/>
                  </a:lnTo>
                  <a:lnTo>
                    <a:pt x="49" y="39"/>
                  </a:lnTo>
                  <a:lnTo>
                    <a:pt x="46" y="39"/>
                  </a:lnTo>
                  <a:lnTo>
                    <a:pt x="43" y="39"/>
                  </a:lnTo>
                  <a:lnTo>
                    <a:pt x="40" y="40"/>
                  </a:lnTo>
                  <a:lnTo>
                    <a:pt x="39" y="41"/>
                  </a:lnTo>
                  <a:lnTo>
                    <a:pt x="36" y="39"/>
                  </a:lnTo>
                  <a:lnTo>
                    <a:pt x="34" y="37"/>
                  </a:lnTo>
                  <a:lnTo>
                    <a:pt x="31" y="36"/>
                  </a:lnTo>
                  <a:lnTo>
                    <a:pt x="28" y="37"/>
                  </a:lnTo>
                  <a:lnTo>
                    <a:pt x="27" y="34"/>
                  </a:lnTo>
                  <a:lnTo>
                    <a:pt x="24" y="33"/>
                  </a:lnTo>
                  <a:lnTo>
                    <a:pt x="21" y="31"/>
                  </a:lnTo>
                  <a:lnTo>
                    <a:pt x="17" y="31"/>
                  </a:lnTo>
                  <a:lnTo>
                    <a:pt x="14" y="31"/>
                  </a:lnTo>
                  <a:lnTo>
                    <a:pt x="11" y="30"/>
                  </a:lnTo>
                  <a:lnTo>
                    <a:pt x="8" y="28"/>
                  </a:lnTo>
                  <a:lnTo>
                    <a:pt x="5" y="27"/>
                  </a:lnTo>
                  <a:lnTo>
                    <a:pt x="3" y="24"/>
                  </a:lnTo>
                  <a:lnTo>
                    <a:pt x="3" y="22"/>
                  </a:lnTo>
                  <a:lnTo>
                    <a:pt x="3" y="19"/>
                  </a:lnTo>
                  <a:lnTo>
                    <a:pt x="3" y="16"/>
                  </a:lnTo>
                  <a:lnTo>
                    <a:pt x="3" y="12"/>
                  </a:lnTo>
                  <a:lnTo>
                    <a:pt x="0" y="8"/>
                  </a:lnTo>
                  <a:lnTo>
                    <a:pt x="0" y="5"/>
                  </a:lnTo>
                  <a:lnTo>
                    <a:pt x="2" y="3"/>
                  </a:lnTo>
                  <a:lnTo>
                    <a:pt x="5" y="2"/>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3" name="Freeform 6414"/>
            <p:cNvSpPr>
              <a:spLocks/>
            </p:cNvSpPr>
            <p:nvPr/>
          </p:nvSpPr>
          <p:spPr bwMode="auto">
            <a:xfrm>
              <a:off x="5907" y="1497"/>
              <a:ext cx="49" cy="29"/>
            </a:xfrm>
            <a:custGeom>
              <a:avLst/>
              <a:gdLst>
                <a:gd name="T0" fmla="*/ 18 w 49"/>
                <a:gd name="T1" fmla="*/ 0 h 29"/>
                <a:gd name="T2" fmla="*/ 25 w 49"/>
                <a:gd name="T3" fmla="*/ 0 h 29"/>
                <a:gd name="T4" fmla="*/ 34 w 49"/>
                <a:gd name="T5" fmla="*/ 1 h 29"/>
                <a:gd name="T6" fmla="*/ 29 w 49"/>
                <a:gd name="T7" fmla="*/ 1 h 29"/>
                <a:gd name="T8" fmla="*/ 34 w 49"/>
                <a:gd name="T9" fmla="*/ 1 h 29"/>
                <a:gd name="T10" fmla="*/ 38 w 49"/>
                <a:gd name="T11" fmla="*/ 4 h 29"/>
                <a:gd name="T12" fmla="*/ 43 w 49"/>
                <a:gd name="T13" fmla="*/ 6 h 29"/>
                <a:gd name="T14" fmla="*/ 44 w 49"/>
                <a:gd name="T15" fmla="*/ 9 h 29"/>
                <a:gd name="T16" fmla="*/ 46 w 49"/>
                <a:gd name="T17" fmla="*/ 11 h 29"/>
                <a:gd name="T18" fmla="*/ 47 w 49"/>
                <a:gd name="T19" fmla="*/ 14 h 29"/>
                <a:gd name="T20" fmla="*/ 49 w 49"/>
                <a:gd name="T21" fmla="*/ 17 h 29"/>
                <a:gd name="T22" fmla="*/ 49 w 49"/>
                <a:gd name="T23" fmla="*/ 20 h 29"/>
                <a:gd name="T24" fmla="*/ 44 w 49"/>
                <a:gd name="T25" fmla="*/ 25 h 29"/>
                <a:gd name="T26" fmla="*/ 37 w 49"/>
                <a:gd name="T27" fmla="*/ 26 h 29"/>
                <a:gd name="T28" fmla="*/ 28 w 49"/>
                <a:gd name="T29" fmla="*/ 26 h 29"/>
                <a:gd name="T30" fmla="*/ 21 w 49"/>
                <a:gd name="T31" fmla="*/ 25 h 29"/>
                <a:gd name="T32" fmla="*/ 13 w 49"/>
                <a:gd name="T33" fmla="*/ 26 h 29"/>
                <a:gd name="T34" fmla="*/ 10 w 49"/>
                <a:gd name="T35" fmla="*/ 28 h 29"/>
                <a:gd name="T36" fmla="*/ 9 w 49"/>
                <a:gd name="T37" fmla="*/ 28 h 29"/>
                <a:gd name="T38" fmla="*/ 7 w 49"/>
                <a:gd name="T39" fmla="*/ 29 h 29"/>
                <a:gd name="T40" fmla="*/ 4 w 49"/>
                <a:gd name="T41" fmla="*/ 28 h 29"/>
                <a:gd name="T42" fmla="*/ 3 w 49"/>
                <a:gd name="T43" fmla="*/ 26 h 29"/>
                <a:gd name="T44" fmla="*/ 0 w 49"/>
                <a:gd name="T45" fmla="*/ 22 h 29"/>
                <a:gd name="T46" fmla="*/ 0 w 49"/>
                <a:gd name="T47" fmla="*/ 19 h 29"/>
                <a:gd name="T48" fmla="*/ 0 w 49"/>
                <a:gd name="T49" fmla="*/ 16 h 29"/>
                <a:gd name="T50" fmla="*/ 1 w 49"/>
                <a:gd name="T51" fmla="*/ 13 h 29"/>
                <a:gd name="T52" fmla="*/ 4 w 49"/>
                <a:gd name="T53" fmla="*/ 10 h 29"/>
                <a:gd name="T54" fmla="*/ 10 w 49"/>
                <a:gd name="T55" fmla="*/ 3 h 29"/>
                <a:gd name="T56" fmla="*/ 18 w 49"/>
                <a:gd name="T5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29">
                  <a:moveTo>
                    <a:pt x="18" y="0"/>
                  </a:moveTo>
                  <a:lnTo>
                    <a:pt x="25" y="0"/>
                  </a:lnTo>
                  <a:lnTo>
                    <a:pt x="34" y="1"/>
                  </a:lnTo>
                  <a:lnTo>
                    <a:pt x="29" y="1"/>
                  </a:lnTo>
                  <a:lnTo>
                    <a:pt x="34" y="1"/>
                  </a:lnTo>
                  <a:lnTo>
                    <a:pt x="38" y="4"/>
                  </a:lnTo>
                  <a:lnTo>
                    <a:pt x="43" y="6"/>
                  </a:lnTo>
                  <a:lnTo>
                    <a:pt x="44" y="9"/>
                  </a:lnTo>
                  <a:lnTo>
                    <a:pt x="46" y="11"/>
                  </a:lnTo>
                  <a:lnTo>
                    <a:pt x="47" y="14"/>
                  </a:lnTo>
                  <a:lnTo>
                    <a:pt x="49" y="17"/>
                  </a:lnTo>
                  <a:lnTo>
                    <a:pt x="49" y="20"/>
                  </a:lnTo>
                  <a:lnTo>
                    <a:pt x="44" y="25"/>
                  </a:lnTo>
                  <a:lnTo>
                    <a:pt x="37" y="26"/>
                  </a:lnTo>
                  <a:lnTo>
                    <a:pt x="28" y="26"/>
                  </a:lnTo>
                  <a:lnTo>
                    <a:pt x="21" y="25"/>
                  </a:lnTo>
                  <a:lnTo>
                    <a:pt x="13" y="26"/>
                  </a:lnTo>
                  <a:lnTo>
                    <a:pt x="10" y="28"/>
                  </a:lnTo>
                  <a:lnTo>
                    <a:pt x="9" y="28"/>
                  </a:lnTo>
                  <a:lnTo>
                    <a:pt x="7" y="29"/>
                  </a:lnTo>
                  <a:lnTo>
                    <a:pt x="4" y="28"/>
                  </a:lnTo>
                  <a:lnTo>
                    <a:pt x="3" y="26"/>
                  </a:lnTo>
                  <a:lnTo>
                    <a:pt x="0" y="22"/>
                  </a:lnTo>
                  <a:lnTo>
                    <a:pt x="0" y="19"/>
                  </a:lnTo>
                  <a:lnTo>
                    <a:pt x="0" y="16"/>
                  </a:lnTo>
                  <a:lnTo>
                    <a:pt x="1" y="13"/>
                  </a:lnTo>
                  <a:lnTo>
                    <a:pt x="4" y="10"/>
                  </a:lnTo>
                  <a:lnTo>
                    <a:pt x="10" y="3"/>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4" name="Freeform 6415"/>
            <p:cNvSpPr>
              <a:spLocks/>
            </p:cNvSpPr>
            <p:nvPr/>
          </p:nvSpPr>
          <p:spPr bwMode="auto">
            <a:xfrm>
              <a:off x="6032" y="1776"/>
              <a:ext cx="40" cy="20"/>
            </a:xfrm>
            <a:custGeom>
              <a:avLst/>
              <a:gdLst>
                <a:gd name="T0" fmla="*/ 6 w 40"/>
                <a:gd name="T1" fmla="*/ 0 h 20"/>
                <a:gd name="T2" fmla="*/ 6 w 40"/>
                <a:gd name="T3" fmla="*/ 5 h 20"/>
                <a:gd name="T4" fmla="*/ 12 w 40"/>
                <a:gd name="T5" fmla="*/ 5 h 20"/>
                <a:gd name="T6" fmla="*/ 16 w 40"/>
                <a:gd name="T7" fmla="*/ 3 h 20"/>
                <a:gd name="T8" fmla="*/ 21 w 40"/>
                <a:gd name="T9" fmla="*/ 2 h 20"/>
                <a:gd name="T10" fmla="*/ 25 w 40"/>
                <a:gd name="T11" fmla="*/ 2 h 20"/>
                <a:gd name="T12" fmla="*/ 28 w 40"/>
                <a:gd name="T13" fmla="*/ 3 h 20"/>
                <a:gd name="T14" fmla="*/ 29 w 40"/>
                <a:gd name="T15" fmla="*/ 5 h 20"/>
                <a:gd name="T16" fmla="*/ 32 w 40"/>
                <a:gd name="T17" fmla="*/ 8 h 20"/>
                <a:gd name="T18" fmla="*/ 35 w 40"/>
                <a:gd name="T19" fmla="*/ 9 h 20"/>
                <a:gd name="T20" fmla="*/ 37 w 40"/>
                <a:gd name="T21" fmla="*/ 11 h 20"/>
                <a:gd name="T22" fmla="*/ 40 w 40"/>
                <a:gd name="T23" fmla="*/ 12 h 20"/>
                <a:gd name="T24" fmla="*/ 40 w 40"/>
                <a:gd name="T25" fmla="*/ 15 h 20"/>
                <a:gd name="T26" fmla="*/ 40 w 40"/>
                <a:gd name="T27" fmla="*/ 17 h 20"/>
                <a:gd name="T28" fmla="*/ 38 w 40"/>
                <a:gd name="T29" fmla="*/ 18 h 20"/>
                <a:gd name="T30" fmla="*/ 35 w 40"/>
                <a:gd name="T31" fmla="*/ 20 h 20"/>
                <a:gd name="T32" fmla="*/ 34 w 40"/>
                <a:gd name="T33" fmla="*/ 20 h 20"/>
                <a:gd name="T34" fmla="*/ 31 w 40"/>
                <a:gd name="T35" fmla="*/ 20 h 20"/>
                <a:gd name="T36" fmla="*/ 28 w 40"/>
                <a:gd name="T37" fmla="*/ 18 h 20"/>
                <a:gd name="T38" fmla="*/ 25 w 40"/>
                <a:gd name="T39" fmla="*/ 17 h 20"/>
                <a:gd name="T40" fmla="*/ 22 w 40"/>
                <a:gd name="T41" fmla="*/ 15 h 20"/>
                <a:gd name="T42" fmla="*/ 19 w 40"/>
                <a:gd name="T43" fmla="*/ 14 h 20"/>
                <a:gd name="T44" fmla="*/ 15 w 40"/>
                <a:gd name="T45" fmla="*/ 14 h 20"/>
                <a:gd name="T46" fmla="*/ 13 w 40"/>
                <a:gd name="T47" fmla="*/ 14 h 20"/>
                <a:gd name="T48" fmla="*/ 12 w 40"/>
                <a:gd name="T49" fmla="*/ 15 h 20"/>
                <a:gd name="T50" fmla="*/ 10 w 40"/>
                <a:gd name="T51" fmla="*/ 17 h 20"/>
                <a:gd name="T52" fmla="*/ 9 w 40"/>
                <a:gd name="T53" fmla="*/ 17 h 20"/>
                <a:gd name="T54" fmla="*/ 7 w 40"/>
                <a:gd name="T55" fmla="*/ 17 h 20"/>
                <a:gd name="T56" fmla="*/ 7 w 40"/>
                <a:gd name="T57" fmla="*/ 15 h 20"/>
                <a:gd name="T58" fmla="*/ 4 w 40"/>
                <a:gd name="T59" fmla="*/ 15 h 20"/>
                <a:gd name="T60" fmla="*/ 3 w 40"/>
                <a:gd name="T61" fmla="*/ 14 h 20"/>
                <a:gd name="T62" fmla="*/ 1 w 40"/>
                <a:gd name="T63" fmla="*/ 14 h 20"/>
                <a:gd name="T64" fmla="*/ 1 w 40"/>
                <a:gd name="T65" fmla="*/ 12 h 20"/>
                <a:gd name="T66" fmla="*/ 0 w 40"/>
                <a:gd name="T67" fmla="*/ 9 h 20"/>
                <a:gd name="T68" fmla="*/ 0 w 40"/>
                <a:gd name="T69" fmla="*/ 6 h 20"/>
                <a:gd name="T70" fmla="*/ 3 w 40"/>
                <a:gd name="T71" fmla="*/ 3 h 20"/>
                <a:gd name="T72" fmla="*/ 6 w 40"/>
                <a:gd name="T7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20">
                  <a:moveTo>
                    <a:pt x="6" y="0"/>
                  </a:moveTo>
                  <a:lnTo>
                    <a:pt x="6" y="5"/>
                  </a:lnTo>
                  <a:lnTo>
                    <a:pt x="12" y="5"/>
                  </a:lnTo>
                  <a:lnTo>
                    <a:pt x="16" y="3"/>
                  </a:lnTo>
                  <a:lnTo>
                    <a:pt x="21" y="2"/>
                  </a:lnTo>
                  <a:lnTo>
                    <a:pt x="25" y="2"/>
                  </a:lnTo>
                  <a:lnTo>
                    <a:pt x="28" y="3"/>
                  </a:lnTo>
                  <a:lnTo>
                    <a:pt x="29" y="5"/>
                  </a:lnTo>
                  <a:lnTo>
                    <a:pt x="32" y="8"/>
                  </a:lnTo>
                  <a:lnTo>
                    <a:pt x="35" y="9"/>
                  </a:lnTo>
                  <a:lnTo>
                    <a:pt x="37" y="11"/>
                  </a:lnTo>
                  <a:lnTo>
                    <a:pt x="40" y="12"/>
                  </a:lnTo>
                  <a:lnTo>
                    <a:pt x="40" y="15"/>
                  </a:lnTo>
                  <a:lnTo>
                    <a:pt x="40" y="17"/>
                  </a:lnTo>
                  <a:lnTo>
                    <a:pt x="38" y="18"/>
                  </a:lnTo>
                  <a:lnTo>
                    <a:pt x="35" y="20"/>
                  </a:lnTo>
                  <a:lnTo>
                    <a:pt x="34" y="20"/>
                  </a:lnTo>
                  <a:lnTo>
                    <a:pt x="31" y="20"/>
                  </a:lnTo>
                  <a:lnTo>
                    <a:pt x="28" y="18"/>
                  </a:lnTo>
                  <a:lnTo>
                    <a:pt x="25" y="17"/>
                  </a:lnTo>
                  <a:lnTo>
                    <a:pt x="22" y="15"/>
                  </a:lnTo>
                  <a:lnTo>
                    <a:pt x="19" y="14"/>
                  </a:lnTo>
                  <a:lnTo>
                    <a:pt x="15" y="14"/>
                  </a:lnTo>
                  <a:lnTo>
                    <a:pt x="13" y="14"/>
                  </a:lnTo>
                  <a:lnTo>
                    <a:pt x="12" y="15"/>
                  </a:lnTo>
                  <a:lnTo>
                    <a:pt x="10" y="17"/>
                  </a:lnTo>
                  <a:lnTo>
                    <a:pt x="9" y="17"/>
                  </a:lnTo>
                  <a:lnTo>
                    <a:pt x="7" y="17"/>
                  </a:lnTo>
                  <a:lnTo>
                    <a:pt x="7" y="15"/>
                  </a:lnTo>
                  <a:lnTo>
                    <a:pt x="4" y="15"/>
                  </a:lnTo>
                  <a:lnTo>
                    <a:pt x="3" y="14"/>
                  </a:lnTo>
                  <a:lnTo>
                    <a:pt x="1" y="14"/>
                  </a:lnTo>
                  <a:lnTo>
                    <a:pt x="1" y="12"/>
                  </a:lnTo>
                  <a:lnTo>
                    <a:pt x="0" y="9"/>
                  </a:lnTo>
                  <a:lnTo>
                    <a:pt x="0" y="6"/>
                  </a:lnTo>
                  <a:lnTo>
                    <a:pt x="3" y="3"/>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5" name="Freeform 6416"/>
            <p:cNvSpPr>
              <a:spLocks/>
            </p:cNvSpPr>
            <p:nvPr/>
          </p:nvSpPr>
          <p:spPr bwMode="auto">
            <a:xfrm>
              <a:off x="5735" y="1999"/>
              <a:ext cx="12" cy="19"/>
            </a:xfrm>
            <a:custGeom>
              <a:avLst/>
              <a:gdLst>
                <a:gd name="T0" fmla="*/ 3 w 12"/>
                <a:gd name="T1" fmla="*/ 0 h 19"/>
                <a:gd name="T2" fmla="*/ 6 w 12"/>
                <a:gd name="T3" fmla="*/ 4 h 19"/>
                <a:gd name="T4" fmla="*/ 7 w 12"/>
                <a:gd name="T5" fmla="*/ 7 h 19"/>
                <a:gd name="T6" fmla="*/ 10 w 12"/>
                <a:gd name="T7" fmla="*/ 11 h 19"/>
                <a:gd name="T8" fmla="*/ 12 w 12"/>
                <a:gd name="T9" fmla="*/ 14 h 19"/>
                <a:gd name="T10" fmla="*/ 10 w 12"/>
                <a:gd name="T11" fmla="*/ 17 h 19"/>
                <a:gd name="T12" fmla="*/ 7 w 12"/>
                <a:gd name="T13" fmla="*/ 19 h 19"/>
                <a:gd name="T14" fmla="*/ 4 w 12"/>
                <a:gd name="T15" fmla="*/ 17 h 19"/>
                <a:gd name="T16" fmla="*/ 3 w 12"/>
                <a:gd name="T17" fmla="*/ 16 h 19"/>
                <a:gd name="T18" fmla="*/ 1 w 12"/>
                <a:gd name="T19" fmla="*/ 13 h 19"/>
                <a:gd name="T20" fmla="*/ 0 w 12"/>
                <a:gd name="T21" fmla="*/ 10 h 19"/>
                <a:gd name="T22" fmla="*/ 0 w 12"/>
                <a:gd name="T23" fmla="*/ 7 h 19"/>
                <a:gd name="T24" fmla="*/ 0 w 12"/>
                <a:gd name="T25" fmla="*/ 4 h 19"/>
                <a:gd name="T26" fmla="*/ 1 w 12"/>
                <a:gd name="T27" fmla="*/ 1 h 19"/>
                <a:gd name="T28" fmla="*/ 3 w 12"/>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3" y="0"/>
                  </a:moveTo>
                  <a:lnTo>
                    <a:pt x="6" y="4"/>
                  </a:lnTo>
                  <a:lnTo>
                    <a:pt x="7" y="7"/>
                  </a:lnTo>
                  <a:lnTo>
                    <a:pt x="10" y="11"/>
                  </a:lnTo>
                  <a:lnTo>
                    <a:pt x="12" y="14"/>
                  </a:lnTo>
                  <a:lnTo>
                    <a:pt x="10" y="17"/>
                  </a:lnTo>
                  <a:lnTo>
                    <a:pt x="7" y="19"/>
                  </a:lnTo>
                  <a:lnTo>
                    <a:pt x="4" y="17"/>
                  </a:lnTo>
                  <a:lnTo>
                    <a:pt x="3" y="16"/>
                  </a:lnTo>
                  <a:lnTo>
                    <a:pt x="1" y="13"/>
                  </a:lnTo>
                  <a:lnTo>
                    <a:pt x="0" y="10"/>
                  </a:lnTo>
                  <a:lnTo>
                    <a:pt x="0" y="7"/>
                  </a:lnTo>
                  <a:lnTo>
                    <a:pt x="0" y="4"/>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6" name="Freeform 6417"/>
            <p:cNvSpPr>
              <a:spLocks/>
            </p:cNvSpPr>
            <p:nvPr/>
          </p:nvSpPr>
          <p:spPr bwMode="auto">
            <a:xfrm>
              <a:off x="5754" y="2010"/>
              <a:ext cx="6" cy="9"/>
            </a:xfrm>
            <a:custGeom>
              <a:avLst/>
              <a:gdLst>
                <a:gd name="T0" fmla="*/ 3 w 6"/>
                <a:gd name="T1" fmla="*/ 0 h 9"/>
                <a:gd name="T2" fmla="*/ 3 w 6"/>
                <a:gd name="T3" fmla="*/ 5 h 9"/>
                <a:gd name="T4" fmla="*/ 4 w 6"/>
                <a:gd name="T5" fmla="*/ 6 h 9"/>
                <a:gd name="T6" fmla="*/ 6 w 6"/>
                <a:gd name="T7" fmla="*/ 9 h 9"/>
                <a:gd name="T8" fmla="*/ 3 w 6"/>
                <a:gd name="T9" fmla="*/ 9 h 9"/>
                <a:gd name="T10" fmla="*/ 1 w 6"/>
                <a:gd name="T11" fmla="*/ 8 h 9"/>
                <a:gd name="T12" fmla="*/ 0 w 6"/>
                <a:gd name="T13" fmla="*/ 5 h 9"/>
                <a:gd name="T14" fmla="*/ 1 w 6"/>
                <a:gd name="T15" fmla="*/ 3 h 9"/>
                <a:gd name="T16" fmla="*/ 3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lnTo>
                    <a:pt x="3" y="5"/>
                  </a:lnTo>
                  <a:lnTo>
                    <a:pt x="4" y="6"/>
                  </a:lnTo>
                  <a:lnTo>
                    <a:pt x="6" y="9"/>
                  </a:lnTo>
                  <a:lnTo>
                    <a:pt x="3" y="9"/>
                  </a:lnTo>
                  <a:lnTo>
                    <a:pt x="1" y="8"/>
                  </a:lnTo>
                  <a:lnTo>
                    <a:pt x="0" y="5"/>
                  </a:lnTo>
                  <a:lnTo>
                    <a:pt x="1"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7" name="Freeform 6418"/>
            <p:cNvSpPr>
              <a:spLocks noEditPoints="1"/>
            </p:cNvSpPr>
            <p:nvPr/>
          </p:nvSpPr>
          <p:spPr bwMode="auto">
            <a:xfrm>
              <a:off x="5819" y="2053"/>
              <a:ext cx="13" cy="9"/>
            </a:xfrm>
            <a:custGeom>
              <a:avLst/>
              <a:gdLst>
                <a:gd name="T0" fmla="*/ 4 w 13"/>
                <a:gd name="T1" fmla="*/ 2 h 9"/>
                <a:gd name="T2" fmla="*/ 6 w 13"/>
                <a:gd name="T3" fmla="*/ 3 h 9"/>
                <a:gd name="T4" fmla="*/ 8 w 13"/>
                <a:gd name="T5" fmla="*/ 5 h 9"/>
                <a:gd name="T6" fmla="*/ 11 w 13"/>
                <a:gd name="T7" fmla="*/ 5 h 9"/>
                <a:gd name="T8" fmla="*/ 13 w 13"/>
                <a:gd name="T9" fmla="*/ 7 h 9"/>
                <a:gd name="T10" fmla="*/ 11 w 13"/>
                <a:gd name="T11" fmla="*/ 9 h 9"/>
                <a:gd name="T12" fmla="*/ 10 w 13"/>
                <a:gd name="T13" fmla="*/ 9 h 9"/>
                <a:gd name="T14" fmla="*/ 8 w 13"/>
                <a:gd name="T15" fmla="*/ 9 h 9"/>
                <a:gd name="T16" fmla="*/ 6 w 13"/>
                <a:gd name="T17" fmla="*/ 9 h 9"/>
                <a:gd name="T18" fmla="*/ 4 w 13"/>
                <a:gd name="T19" fmla="*/ 9 h 9"/>
                <a:gd name="T20" fmla="*/ 1 w 13"/>
                <a:gd name="T21" fmla="*/ 7 h 9"/>
                <a:gd name="T22" fmla="*/ 0 w 13"/>
                <a:gd name="T23" fmla="*/ 7 h 9"/>
                <a:gd name="T24" fmla="*/ 1 w 13"/>
                <a:gd name="T25" fmla="*/ 5 h 9"/>
                <a:gd name="T26" fmla="*/ 3 w 13"/>
                <a:gd name="T27" fmla="*/ 3 h 9"/>
                <a:gd name="T28" fmla="*/ 4 w 13"/>
                <a:gd name="T29" fmla="*/ 2 h 9"/>
                <a:gd name="T30" fmla="*/ 4 w 13"/>
                <a:gd name="T31" fmla="*/ 0 h 9"/>
                <a:gd name="T32" fmla="*/ 6 w 13"/>
                <a:gd name="T33" fmla="*/ 0 h 9"/>
                <a:gd name="T34" fmla="*/ 4 w 13"/>
                <a:gd name="T35" fmla="*/ 2 h 9"/>
                <a:gd name="T36" fmla="*/ 4 w 13"/>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9">
                  <a:moveTo>
                    <a:pt x="4" y="2"/>
                  </a:moveTo>
                  <a:lnTo>
                    <a:pt x="6" y="3"/>
                  </a:lnTo>
                  <a:lnTo>
                    <a:pt x="8" y="5"/>
                  </a:lnTo>
                  <a:lnTo>
                    <a:pt x="11" y="5"/>
                  </a:lnTo>
                  <a:lnTo>
                    <a:pt x="13" y="7"/>
                  </a:lnTo>
                  <a:lnTo>
                    <a:pt x="11" y="9"/>
                  </a:lnTo>
                  <a:lnTo>
                    <a:pt x="10" y="9"/>
                  </a:lnTo>
                  <a:lnTo>
                    <a:pt x="8" y="9"/>
                  </a:lnTo>
                  <a:lnTo>
                    <a:pt x="6" y="9"/>
                  </a:lnTo>
                  <a:lnTo>
                    <a:pt x="4" y="9"/>
                  </a:lnTo>
                  <a:lnTo>
                    <a:pt x="1" y="7"/>
                  </a:lnTo>
                  <a:lnTo>
                    <a:pt x="0" y="7"/>
                  </a:lnTo>
                  <a:lnTo>
                    <a:pt x="1" y="5"/>
                  </a:lnTo>
                  <a:lnTo>
                    <a:pt x="3" y="3"/>
                  </a:lnTo>
                  <a:lnTo>
                    <a:pt x="4" y="2"/>
                  </a:lnTo>
                  <a:close/>
                  <a:moveTo>
                    <a:pt x="4" y="0"/>
                  </a:moveTo>
                  <a:lnTo>
                    <a:pt x="6" y="0"/>
                  </a:lnTo>
                  <a:lnTo>
                    <a:pt x="4"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8" name="Freeform 6419"/>
            <p:cNvSpPr>
              <a:spLocks/>
            </p:cNvSpPr>
            <p:nvPr/>
          </p:nvSpPr>
          <p:spPr bwMode="auto">
            <a:xfrm>
              <a:off x="5883" y="2074"/>
              <a:ext cx="9" cy="9"/>
            </a:xfrm>
            <a:custGeom>
              <a:avLst/>
              <a:gdLst>
                <a:gd name="T0" fmla="*/ 9 w 9"/>
                <a:gd name="T1" fmla="*/ 0 h 9"/>
                <a:gd name="T2" fmla="*/ 8 w 9"/>
                <a:gd name="T3" fmla="*/ 1 h 9"/>
                <a:gd name="T4" fmla="*/ 8 w 9"/>
                <a:gd name="T5" fmla="*/ 4 h 9"/>
                <a:gd name="T6" fmla="*/ 6 w 9"/>
                <a:gd name="T7" fmla="*/ 7 h 9"/>
                <a:gd name="T8" fmla="*/ 3 w 9"/>
                <a:gd name="T9" fmla="*/ 9 h 9"/>
                <a:gd name="T10" fmla="*/ 0 w 9"/>
                <a:gd name="T11" fmla="*/ 9 h 9"/>
                <a:gd name="T12" fmla="*/ 2 w 9"/>
                <a:gd name="T13" fmla="*/ 4 h 9"/>
                <a:gd name="T14" fmla="*/ 3 w 9"/>
                <a:gd name="T15" fmla="*/ 3 h 9"/>
                <a:gd name="T16" fmla="*/ 6 w 9"/>
                <a:gd name="T17" fmla="*/ 0 h 9"/>
                <a:gd name="T18" fmla="*/ 9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9" y="0"/>
                  </a:moveTo>
                  <a:lnTo>
                    <a:pt x="8" y="1"/>
                  </a:lnTo>
                  <a:lnTo>
                    <a:pt x="8" y="4"/>
                  </a:lnTo>
                  <a:lnTo>
                    <a:pt x="6" y="7"/>
                  </a:lnTo>
                  <a:lnTo>
                    <a:pt x="3" y="9"/>
                  </a:lnTo>
                  <a:lnTo>
                    <a:pt x="0" y="9"/>
                  </a:lnTo>
                  <a:lnTo>
                    <a:pt x="2" y="4"/>
                  </a:lnTo>
                  <a:lnTo>
                    <a:pt x="3" y="3"/>
                  </a:lnTo>
                  <a:lnTo>
                    <a:pt x="6"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9" name="Freeform 6420"/>
            <p:cNvSpPr>
              <a:spLocks noEditPoints="1"/>
            </p:cNvSpPr>
            <p:nvPr/>
          </p:nvSpPr>
          <p:spPr bwMode="auto">
            <a:xfrm>
              <a:off x="5907" y="2084"/>
              <a:ext cx="9" cy="7"/>
            </a:xfrm>
            <a:custGeom>
              <a:avLst/>
              <a:gdLst>
                <a:gd name="T0" fmla="*/ 1 w 9"/>
                <a:gd name="T1" fmla="*/ 1 h 7"/>
                <a:gd name="T2" fmla="*/ 3 w 9"/>
                <a:gd name="T3" fmla="*/ 1 h 7"/>
                <a:gd name="T4" fmla="*/ 6 w 9"/>
                <a:gd name="T5" fmla="*/ 3 h 7"/>
                <a:gd name="T6" fmla="*/ 7 w 9"/>
                <a:gd name="T7" fmla="*/ 4 h 7"/>
                <a:gd name="T8" fmla="*/ 9 w 9"/>
                <a:gd name="T9" fmla="*/ 7 h 7"/>
                <a:gd name="T10" fmla="*/ 7 w 9"/>
                <a:gd name="T11" fmla="*/ 7 h 7"/>
                <a:gd name="T12" fmla="*/ 4 w 9"/>
                <a:gd name="T13" fmla="*/ 7 h 7"/>
                <a:gd name="T14" fmla="*/ 3 w 9"/>
                <a:gd name="T15" fmla="*/ 6 h 7"/>
                <a:gd name="T16" fmla="*/ 1 w 9"/>
                <a:gd name="T17" fmla="*/ 3 h 7"/>
                <a:gd name="T18" fmla="*/ 1 w 9"/>
                <a:gd name="T19" fmla="*/ 1 h 7"/>
                <a:gd name="T20" fmla="*/ 1 w 9"/>
                <a:gd name="T21" fmla="*/ 1 h 7"/>
                <a:gd name="T22" fmla="*/ 0 w 9"/>
                <a:gd name="T23" fmla="*/ 0 h 7"/>
                <a:gd name="T24" fmla="*/ 3 w 9"/>
                <a:gd name="T25" fmla="*/ 0 h 7"/>
                <a:gd name="T26" fmla="*/ 1 w 9"/>
                <a:gd name="T27" fmla="*/ 1 h 7"/>
                <a:gd name="T28" fmla="*/ 0 w 9"/>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1" y="1"/>
                  </a:moveTo>
                  <a:lnTo>
                    <a:pt x="3" y="1"/>
                  </a:lnTo>
                  <a:lnTo>
                    <a:pt x="6" y="3"/>
                  </a:lnTo>
                  <a:lnTo>
                    <a:pt x="7" y="4"/>
                  </a:lnTo>
                  <a:lnTo>
                    <a:pt x="9" y="7"/>
                  </a:lnTo>
                  <a:lnTo>
                    <a:pt x="7" y="7"/>
                  </a:lnTo>
                  <a:lnTo>
                    <a:pt x="4" y="7"/>
                  </a:lnTo>
                  <a:lnTo>
                    <a:pt x="3" y="6"/>
                  </a:lnTo>
                  <a:lnTo>
                    <a:pt x="1" y="3"/>
                  </a:lnTo>
                  <a:lnTo>
                    <a:pt x="1" y="1"/>
                  </a:lnTo>
                  <a:lnTo>
                    <a:pt x="1" y="1"/>
                  </a:lnTo>
                  <a:close/>
                  <a:moveTo>
                    <a:pt x="0" y="0"/>
                  </a:moveTo>
                  <a:lnTo>
                    <a:pt x="3" y="0"/>
                  </a:lnTo>
                  <a:lnTo>
                    <a:pt x="1"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1" name="Freeform 6421"/>
            <p:cNvSpPr>
              <a:spLocks/>
            </p:cNvSpPr>
            <p:nvPr/>
          </p:nvSpPr>
          <p:spPr bwMode="auto">
            <a:xfrm>
              <a:off x="5914" y="2074"/>
              <a:ext cx="6" cy="6"/>
            </a:xfrm>
            <a:custGeom>
              <a:avLst/>
              <a:gdLst>
                <a:gd name="T0" fmla="*/ 5 w 6"/>
                <a:gd name="T1" fmla="*/ 0 h 6"/>
                <a:gd name="T2" fmla="*/ 6 w 6"/>
                <a:gd name="T3" fmla="*/ 1 h 6"/>
                <a:gd name="T4" fmla="*/ 6 w 6"/>
                <a:gd name="T5" fmla="*/ 4 h 6"/>
                <a:gd name="T6" fmla="*/ 5 w 6"/>
                <a:gd name="T7" fmla="*/ 6 h 6"/>
                <a:gd name="T8" fmla="*/ 3 w 6"/>
                <a:gd name="T9" fmla="*/ 6 h 6"/>
                <a:gd name="T10" fmla="*/ 0 w 6"/>
                <a:gd name="T11" fmla="*/ 4 h 6"/>
                <a:gd name="T12" fmla="*/ 0 w 6"/>
                <a:gd name="T13" fmla="*/ 1 h 6"/>
                <a:gd name="T14" fmla="*/ 3 w 6"/>
                <a:gd name="T15" fmla="*/ 0 h 6"/>
                <a:gd name="T16" fmla="*/ 5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0"/>
                  </a:moveTo>
                  <a:lnTo>
                    <a:pt x="6" y="1"/>
                  </a:lnTo>
                  <a:lnTo>
                    <a:pt x="6" y="4"/>
                  </a:lnTo>
                  <a:lnTo>
                    <a:pt x="5" y="6"/>
                  </a:lnTo>
                  <a:lnTo>
                    <a:pt x="3" y="6"/>
                  </a:lnTo>
                  <a:lnTo>
                    <a:pt x="0" y="4"/>
                  </a:lnTo>
                  <a:lnTo>
                    <a:pt x="0" y="1"/>
                  </a:lnTo>
                  <a:lnTo>
                    <a:pt x="3"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2" name="Freeform 6422"/>
            <p:cNvSpPr>
              <a:spLocks/>
            </p:cNvSpPr>
            <p:nvPr/>
          </p:nvSpPr>
          <p:spPr bwMode="auto">
            <a:xfrm>
              <a:off x="5950" y="2078"/>
              <a:ext cx="23" cy="7"/>
            </a:xfrm>
            <a:custGeom>
              <a:avLst/>
              <a:gdLst>
                <a:gd name="T0" fmla="*/ 17 w 23"/>
                <a:gd name="T1" fmla="*/ 0 h 7"/>
                <a:gd name="T2" fmla="*/ 20 w 23"/>
                <a:gd name="T3" fmla="*/ 0 h 7"/>
                <a:gd name="T4" fmla="*/ 22 w 23"/>
                <a:gd name="T5" fmla="*/ 2 h 7"/>
                <a:gd name="T6" fmla="*/ 23 w 23"/>
                <a:gd name="T7" fmla="*/ 3 h 7"/>
                <a:gd name="T8" fmla="*/ 23 w 23"/>
                <a:gd name="T9" fmla="*/ 6 h 7"/>
                <a:gd name="T10" fmla="*/ 22 w 23"/>
                <a:gd name="T11" fmla="*/ 7 h 7"/>
                <a:gd name="T12" fmla="*/ 19 w 23"/>
                <a:gd name="T13" fmla="*/ 7 h 7"/>
                <a:gd name="T14" fmla="*/ 16 w 23"/>
                <a:gd name="T15" fmla="*/ 7 h 7"/>
                <a:gd name="T16" fmla="*/ 13 w 23"/>
                <a:gd name="T17" fmla="*/ 7 h 7"/>
                <a:gd name="T18" fmla="*/ 10 w 23"/>
                <a:gd name="T19" fmla="*/ 6 h 7"/>
                <a:gd name="T20" fmla="*/ 7 w 23"/>
                <a:gd name="T21" fmla="*/ 6 h 7"/>
                <a:gd name="T22" fmla="*/ 4 w 23"/>
                <a:gd name="T23" fmla="*/ 6 h 7"/>
                <a:gd name="T24" fmla="*/ 3 w 23"/>
                <a:gd name="T25" fmla="*/ 7 h 7"/>
                <a:gd name="T26" fmla="*/ 1 w 23"/>
                <a:gd name="T27" fmla="*/ 7 h 7"/>
                <a:gd name="T28" fmla="*/ 0 w 23"/>
                <a:gd name="T29" fmla="*/ 6 h 7"/>
                <a:gd name="T30" fmla="*/ 0 w 23"/>
                <a:gd name="T31" fmla="*/ 5 h 7"/>
                <a:gd name="T32" fmla="*/ 0 w 23"/>
                <a:gd name="T33" fmla="*/ 3 h 7"/>
                <a:gd name="T34" fmla="*/ 1 w 23"/>
                <a:gd name="T35" fmla="*/ 3 h 7"/>
                <a:gd name="T36" fmla="*/ 4 w 23"/>
                <a:gd name="T37" fmla="*/ 2 h 7"/>
                <a:gd name="T38" fmla="*/ 7 w 23"/>
                <a:gd name="T39" fmla="*/ 2 h 7"/>
                <a:gd name="T40" fmla="*/ 11 w 23"/>
                <a:gd name="T41" fmla="*/ 0 h 7"/>
                <a:gd name="T42" fmla="*/ 14 w 23"/>
                <a:gd name="T43" fmla="*/ 0 h 7"/>
                <a:gd name="T44" fmla="*/ 17 w 23"/>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7">
                  <a:moveTo>
                    <a:pt x="17" y="0"/>
                  </a:moveTo>
                  <a:lnTo>
                    <a:pt x="20" y="0"/>
                  </a:lnTo>
                  <a:lnTo>
                    <a:pt x="22" y="2"/>
                  </a:lnTo>
                  <a:lnTo>
                    <a:pt x="23" y="3"/>
                  </a:lnTo>
                  <a:lnTo>
                    <a:pt x="23" y="6"/>
                  </a:lnTo>
                  <a:lnTo>
                    <a:pt x="22" y="7"/>
                  </a:lnTo>
                  <a:lnTo>
                    <a:pt x="19" y="7"/>
                  </a:lnTo>
                  <a:lnTo>
                    <a:pt x="16" y="7"/>
                  </a:lnTo>
                  <a:lnTo>
                    <a:pt x="13" y="7"/>
                  </a:lnTo>
                  <a:lnTo>
                    <a:pt x="10" y="6"/>
                  </a:lnTo>
                  <a:lnTo>
                    <a:pt x="7" y="6"/>
                  </a:lnTo>
                  <a:lnTo>
                    <a:pt x="4" y="6"/>
                  </a:lnTo>
                  <a:lnTo>
                    <a:pt x="3" y="7"/>
                  </a:lnTo>
                  <a:lnTo>
                    <a:pt x="1" y="7"/>
                  </a:lnTo>
                  <a:lnTo>
                    <a:pt x="0" y="6"/>
                  </a:lnTo>
                  <a:lnTo>
                    <a:pt x="0" y="5"/>
                  </a:lnTo>
                  <a:lnTo>
                    <a:pt x="0" y="3"/>
                  </a:lnTo>
                  <a:lnTo>
                    <a:pt x="1" y="3"/>
                  </a:lnTo>
                  <a:lnTo>
                    <a:pt x="4" y="2"/>
                  </a:lnTo>
                  <a:lnTo>
                    <a:pt x="7" y="2"/>
                  </a:lnTo>
                  <a:lnTo>
                    <a:pt x="11" y="0"/>
                  </a:lnTo>
                  <a:lnTo>
                    <a:pt x="14"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3" name="Freeform 6423"/>
            <p:cNvSpPr>
              <a:spLocks noEditPoints="1"/>
            </p:cNvSpPr>
            <p:nvPr/>
          </p:nvSpPr>
          <p:spPr bwMode="auto">
            <a:xfrm>
              <a:off x="5998" y="2071"/>
              <a:ext cx="15" cy="9"/>
            </a:xfrm>
            <a:custGeom>
              <a:avLst/>
              <a:gdLst>
                <a:gd name="T0" fmla="*/ 3 w 15"/>
                <a:gd name="T1" fmla="*/ 1 h 9"/>
                <a:gd name="T2" fmla="*/ 3 w 15"/>
                <a:gd name="T3" fmla="*/ 1 h 9"/>
                <a:gd name="T4" fmla="*/ 8 w 15"/>
                <a:gd name="T5" fmla="*/ 3 h 9"/>
                <a:gd name="T6" fmla="*/ 12 w 15"/>
                <a:gd name="T7" fmla="*/ 4 h 9"/>
                <a:gd name="T8" fmla="*/ 15 w 15"/>
                <a:gd name="T9" fmla="*/ 7 h 9"/>
                <a:gd name="T10" fmla="*/ 12 w 15"/>
                <a:gd name="T11" fmla="*/ 9 h 9"/>
                <a:gd name="T12" fmla="*/ 8 w 15"/>
                <a:gd name="T13" fmla="*/ 9 h 9"/>
                <a:gd name="T14" fmla="*/ 3 w 15"/>
                <a:gd name="T15" fmla="*/ 7 h 9"/>
                <a:gd name="T16" fmla="*/ 0 w 15"/>
                <a:gd name="T17" fmla="*/ 6 h 9"/>
                <a:gd name="T18" fmla="*/ 2 w 15"/>
                <a:gd name="T19" fmla="*/ 3 h 9"/>
                <a:gd name="T20" fmla="*/ 3 w 15"/>
                <a:gd name="T21" fmla="*/ 1 h 9"/>
                <a:gd name="T22" fmla="*/ 0 w 15"/>
                <a:gd name="T23" fmla="*/ 0 h 9"/>
                <a:gd name="T24" fmla="*/ 5 w 15"/>
                <a:gd name="T25" fmla="*/ 0 h 9"/>
                <a:gd name="T26" fmla="*/ 3 w 15"/>
                <a:gd name="T27" fmla="*/ 1 h 9"/>
                <a:gd name="T28" fmla="*/ 0 w 15"/>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9">
                  <a:moveTo>
                    <a:pt x="3" y="1"/>
                  </a:moveTo>
                  <a:lnTo>
                    <a:pt x="3" y="1"/>
                  </a:lnTo>
                  <a:lnTo>
                    <a:pt x="8" y="3"/>
                  </a:lnTo>
                  <a:lnTo>
                    <a:pt x="12" y="4"/>
                  </a:lnTo>
                  <a:lnTo>
                    <a:pt x="15" y="7"/>
                  </a:lnTo>
                  <a:lnTo>
                    <a:pt x="12" y="9"/>
                  </a:lnTo>
                  <a:lnTo>
                    <a:pt x="8" y="9"/>
                  </a:lnTo>
                  <a:lnTo>
                    <a:pt x="3" y="7"/>
                  </a:lnTo>
                  <a:lnTo>
                    <a:pt x="0" y="6"/>
                  </a:lnTo>
                  <a:lnTo>
                    <a:pt x="2" y="3"/>
                  </a:lnTo>
                  <a:lnTo>
                    <a:pt x="3" y="1"/>
                  </a:lnTo>
                  <a:close/>
                  <a:moveTo>
                    <a:pt x="0" y="0"/>
                  </a:moveTo>
                  <a:lnTo>
                    <a:pt x="5" y="0"/>
                  </a:lnTo>
                  <a:lnTo>
                    <a:pt x="3"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4" name="Freeform 6424"/>
            <p:cNvSpPr>
              <a:spLocks noEditPoints="1"/>
            </p:cNvSpPr>
            <p:nvPr/>
          </p:nvSpPr>
          <p:spPr bwMode="auto">
            <a:xfrm>
              <a:off x="6023" y="2068"/>
              <a:ext cx="8" cy="6"/>
            </a:xfrm>
            <a:custGeom>
              <a:avLst/>
              <a:gdLst>
                <a:gd name="T0" fmla="*/ 5 w 8"/>
                <a:gd name="T1" fmla="*/ 0 h 6"/>
                <a:gd name="T2" fmla="*/ 6 w 8"/>
                <a:gd name="T3" fmla="*/ 0 h 6"/>
                <a:gd name="T4" fmla="*/ 8 w 8"/>
                <a:gd name="T5" fmla="*/ 3 h 6"/>
                <a:gd name="T6" fmla="*/ 6 w 8"/>
                <a:gd name="T7" fmla="*/ 6 h 6"/>
                <a:gd name="T8" fmla="*/ 3 w 8"/>
                <a:gd name="T9" fmla="*/ 6 h 6"/>
                <a:gd name="T10" fmla="*/ 0 w 8"/>
                <a:gd name="T11" fmla="*/ 6 h 6"/>
                <a:gd name="T12" fmla="*/ 0 w 8"/>
                <a:gd name="T13" fmla="*/ 1 h 6"/>
                <a:gd name="T14" fmla="*/ 3 w 8"/>
                <a:gd name="T15" fmla="*/ 0 h 6"/>
                <a:gd name="T16" fmla="*/ 5 w 8"/>
                <a:gd name="T17" fmla="*/ 0 h 6"/>
                <a:gd name="T18" fmla="*/ 2 w 8"/>
                <a:gd name="T19" fmla="*/ 0 h 6"/>
                <a:gd name="T20" fmla="*/ 6 w 8"/>
                <a:gd name="T21" fmla="*/ 0 h 6"/>
                <a:gd name="T22" fmla="*/ 5 w 8"/>
                <a:gd name="T23" fmla="*/ 0 h 6"/>
                <a:gd name="T24" fmla="*/ 2 w 8"/>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5" y="0"/>
                  </a:moveTo>
                  <a:lnTo>
                    <a:pt x="6" y="0"/>
                  </a:lnTo>
                  <a:lnTo>
                    <a:pt x="8" y="3"/>
                  </a:lnTo>
                  <a:lnTo>
                    <a:pt x="6" y="6"/>
                  </a:lnTo>
                  <a:lnTo>
                    <a:pt x="3" y="6"/>
                  </a:lnTo>
                  <a:lnTo>
                    <a:pt x="0" y="6"/>
                  </a:lnTo>
                  <a:lnTo>
                    <a:pt x="0" y="1"/>
                  </a:lnTo>
                  <a:lnTo>
                    <a:pt x="3" y="0"/>
                  </a:lnTo>
                  <a:lnTo>
                    <a:pt x="5" y="0"/>
                  </a:lnTo>
                  <a:close/>
                  <a:moveTo>
                    <a:pt x="2" y="0"/>
                  </a:moveTo>
                  <a:lnTo>
                    <a:pt x="6" y="0"/>
                  </a:lnTo>
                  <a:lnTo>
                    <a:pt x="5"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5" name="Freeform 6425"/>
            <p:cNvSpPr>
              <a:spLocks/>
            </p:cNvSpPr>
            <p:nvPr/>
          </p:nvSpPr>
          <p:spPr bwMode="auto">
            <a:xfrm>
              <a:off x="6069" y="2043"/>
              <a:ext cx="16" cy="17"/>
            </a:xfrm>
            <a:custGeom>
              <a:avLst/>
              <a:gdLst>
                <a:gd name="T0" fmla="*/ 16 w 16"/>
                <a:gd name="T1" fmla="*/ 0 h 17"/>
                <a:gd name="T2" fmla="*/ 13 w 16"/>
                <a:gd name="T3" fmla="*/ 6 h 17"/>
                <a:gd name="T4" fmla="*/ 10 w 16"/>
                <a:gd name="T5" fmla="*/ 10 h 17"/>
                <a:gd name="T6" fmla="*/ 6 w 16"/>
                <a:gd name="T7" fmla="*/ 15 h 17"/>
                <a:gd name="T8" fmla="*/ 0 w 16"/>
                <a:gd name="T9" fmla="*/ 17 h 17"/>
                <a:gd name="T10" fmla="*/ 0 w 16"/>
                <a:gd name="T11" fmla="*/ 13 h 17"/>
                <a:gd name="T12" fmla="*/ 0 w 16"/>
                <a:gd name="T13" fmla="*/ 12 h 17"/>
                <a:gd name="T14" fmla="*/ 0 w 16"/>
                <a:gd name="T15" fmla="*/ 13 h 17"/>
                <a:gd name="T16" fmla="*/ 0 w 16"/>
                <a:gd name="T17" fmla="*/ 12 h 17"/>
                <a:gd name="T18" fmla="*/ 1 w 16"/>
                <a:gd name="T19" fmla="*/ 10 h 17"/>
                <a:gd name="T20" fmla="*/ 3 w 16"/>
                <a:gd name="T21" fmla="*/ 7 h 17"/>
                <a:gd name="T22" fmla="*/ 4 w 16"/>
                <a:gd name="T23" fmla="*/ 7 h 17"/>
                <a:gd name="T24" fmla="*/ 4 w 16"/>
                <a:gd name="T25" fmla="*/ 6 h 17"/>
                <a:gd name="T26" fmla="*/ 9 w 16"/>
                <a:gd name="T27" fmla="*/ 3 h 17"/>
                <a:gd name="T28" fmla="*/ 12 w 16"/>
                <a:gd name="T29" fmla="*/ 0 h 17"/>
                <a:gd name="T30" fmla="*/ 16 w 16"/>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7">
                  <a:moveTo>
                    <a:pt x="16" y="0"/>
                  </a:moveTo>
                  <a:lnTo>
                    <a:pt x="13" y="6"/>
                  </a:lnTo>
                  <a:lnTo>
                    <a:pt x="10" y="10"/>
                  </a:lnTo>
                  <a:lnTo>
                    <a:pt x="6" y="15"/>
                  </a:lnTo>
                  <a:lnTo>
                    <a:pt x="0" y="17"/>
                  </a:lnTo>
                  <a:lnTo>
                    <a:pt x="0" y="13"/>
                  </a:lnTo>
                  <a:lnTo>
                    <a:pt x="0" y="12"/>
                  </a:lnTo>
                  <a:lnTo>
                    <a:pt x="0" y="13"/>
                  </a:lnTo>
                  <a:lnTo>
                    <a:pt x="0" y="12"/>
                  </a:lnTo>
                  <a:lnTo>
                    <a:pt x="1" y="10"/>
                  </a:lnTo>
                  <a:lnTo>
                    <a:pt x="3" y="7"/>
                  </a:lnTo>
                  <a:lnTo>
                    <a:pt x="4" y="7"/>
                  </a:lnTo>
                  <a:lnTo>
                    <a:pt x="4" y="6"/>
                  </a:lnTo>
                  <a:lnTo>
                    <a:pt x="9" y="3"/>
                  </a:lnTo>
                  <a:lnTo>
                    <a:pt x="12"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6" name="Freeform 6426"/>
            <p:cNvSpPr>
              <a:spLocks/>
            </p:cNvSpPr>
            <p:nvPr/>
          </p:nvSpPr>
          <p:spPr bwMode="auto">
            <a:xfrm>
              <a:off x="6060" y="1971"/>
              <a:ext cx="6" cy="6"/>
            </a:xfrm>
            <a:custGeom>
              <a:avLst/>
              <a:gdLst>
                <a:gd name="T0" fmla="*/ 3 w 6"/>
                <a:gd name="T1" fmla="*/ 0 h 6"/>
                <a:gd name="T2" fmla="*/ 6 w 6"/>
                <a:gd name="T3" fmla="*/ 1 h 6"/>
                <a:gd name="T4" fmla="*/ 3 w 6"/>
                <a:gd name="T5" fmla="*/ 1 h 6"/>
                <a:gd name="T6" fmla="*/ 3 w 6"/>
                <a:gd name="T7" fmla="*/ 3 h 6"/>
                <a:gd name="T8" fmla="*/ 1 w 6"/>
                <a:gd name="T9" fmla="*/ 6 h 6"/>
                <a:gd name="T10" fmla="*/ 0 w 6"/>
                <a:gd name="T11" fmla="*/ 3 h 6"/>
                <a:gd name="T12" fmla="*/ 0 w 6"/>
                <a:gd name="T13" fmla="*/ 1 h 6"/>
                <a:gd name="T14" fmla="*/ 1 w 6"/>
                <a:gd name="T15" fmla="*/ 0 h 6"/>
                <a:gd name="T16" fmla="*/ 3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0"/>
                  </a:moveTo>
                  <a:lnTo>
                    <a:pt x="6" y="1"/>
                  </a:lnTo>
                  <a:lnTo>
                    <a:pt x="3" y="1"/>
                  </a:lnTo>
                  <a:lnTo>
                    <a:pt x="3" y="3"/>
                  </a:lnTo>
                  <a:lnTo>
                    <a:pt x="1" y="6"/>
                  </a:lnTo>
                  <a:lnTo>
                    <a:pt x="0" y="3"/>
                  </a:lnTo>
                  <a:lnTo>
                    <a:pt x="0" y="1"/>
                  </a:lnTo>
                  <a:lnTo>
                    <a:pt x="1"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7" name="Freeform 6427"/>
            <p:cNvSpPr>
              <a:spLocks/>
            </p:cNvSpPr>
            <p:nvPr/>
          </p:nvSpPr>
          <p:spPr bwMode="auto">
            <a:xfrm>
              <a:off x="6047" y="1950"/>
              <a:ext cx="7" cy="10"/>
            </a:xfrm>
            <a:custGeom>
              <a:avLst/>
              <a:gdLst>
                <a:gd name="T0" fmla="*/ 4 w 7"/>
                <a:gd name="T1" fmla="*/ 0 h 10"/>
                <a:gd name="T2" fmla="*/ 4 w 7"/>
                <a:gd name="T3" fmla="*/ 2 h 10"/>
                <a:gd name="T4" fmla="*/ 7 w 7"/>
                <a:gd name="T5" fmla="*/ 4 h 10"/>
                <a:gd name="T6" fmla="*/ 7 w 7"/>
                <a:gd name="T7" fmla="*/ 7 h 10"/>
                <a:gd name="T8" fmla="*/ 7 w 7"/>
                <a:gd name="T9" fmla="*/ 10 h 10"/>
                <a:gd name="T10" fmla="*/ 4 w 7"/>
                <a:gd name="T11" fmla="*/ 10 h 10"/>
                <a:gd name="T12" fmla="*/ 3 w 7"/>
                <a:gd name="T13" fmla="*/ 10 h 10"/>
                <a:gd name="T14" fmla="*/ 1 w 7"/>
                <a:gd name="T15" fmla="*/ 9 h 10"/>
                <a:gd name="T16" fmla="*/ 0 w 7"/>
                <a:gd name="T17" fmla="*/ 7 h 10"/>
                <a:gd name="T18" fmla="*/ 0 w 7"/>
                <a:gd name="T19" fmla="*/ 4 h 10"/>
                <a:gd name="T20" fmla="*/ 1 w 7"/>
                <a:gd name="T21" fmla="*/ 3 h 10"/>
                <a:gd name="T22" fmla="*/ 3 w 7"/>
                <a:gd name="T23" fmla="*/ 0 h 10"/>
                <a:gd name="T24" fmla="*/ 4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4" y="0"/>
                  </a:moveTo>
                  <a:lnTo>
                    <a:pt x="4" y="2"/>
                  </a:lnTo>
                  <a:lnTo>
                    <a:pt x="7" y="4"/>
                  </a:lnTo>
                  <a:lnTo>
                    <a:pt x="7" y="7"/>
                  </a:lnTo>
                  <a:lnTo>
                    <a:pt x="7" y="10"/>
                  </a:lnTo>
                  <a:lnTo>
                    <a:pt x="4" y="10"/>
                  </a:lnTo>
                  <a:lnTo>
                    <a:pt x="3" y="10"/>
                  </a:lnTo>
                  <a:lnTo>
                    <a:pt x="1" y="9"/>
                  </a:lnTo>
                  <a:lnTo>
                    <a:pt x="0" y="7"/>
                  </a:lnTo>
                  <a:lnTo>
                    <a:pt x="0" y="4"/>
                  </a:lnTo>
                  <a:lnTo>
                    <a:pt x="1" y="3"/>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8" name="Freeform 6428"/>
            <p:cNvSpPr>
              <a:spLocks/>
            </p:cNvSpPr>
            <p:nvPr/>
          </p:nvSpPr>
          <p:spPr bwMode="auto">
            <a:xfrm>
              <a:off x="6017" y="1866"/>
              <a:ext cx="9" cy="10"/>
            </a:xfrm>
            <a:custGeom>
              <a:avLst/>
              <a:gdLst>
                <a:gd name="T0" fmla="*/ 2 w 9"/>
                <a:gd name="T1" fmla="*/ 0 h 10"/>
                <a:gd name="T2" fmla="*/ 2 w 9"/>
                <a:gd name="T3" fmla="*/ 3 h 10"/>
                <a:gd name="T4" fmla="*/ 5 w 9"/>
                <a:gd name="T5" fmla="*/ 5 h 10"/>
                <a:gd name="T6" fmla="*/ 8 w 9"/>
                <a:gd name="T7" fmla="*/ 6 h 10"/>
                <a:gd name="T8" fmla="*/ 9 w 9"/>
                <a:gd name="T9" fmla="*/ 9 h 10"/>
                <a:gd name="T10" fmla="*/ 6 w 9"/>
                <a:gd name="T11" fmla="*/ 10 h 10"/>
                <a:gd name="T12" fmla="*/ 3 w 9"/>
                <a:gd name="T13" fmla="*/ 10 h 10"/>
                <a:gd name="T14" fmla="*/ 2 w 9"/>
                <a:gd name="T15" fmla="*/ 9 h 10"/>
                <a:gd name="T16" fmla="*/ 2 w 9"/>
                <a:gd name="T17" fmla="*/ 8 h 10"/>
                <a:gd name="T18" fmla="*/ 0 w 9"/>
                <a:gd name="T19" fmla="*/ 5 h 10"/>
                <a:gd name="T20" fmla="*/ 2 w 9"/>
                <a:gd name="T21" fmla="*/ 3 h 10"/>
                <a:gd name="T22" fmla="*/ 2 w 9"/>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0">
                  <a:moveTo>
                    <a:pt x="2" y="0"/>
                  </a:moveTo>
                  <a:lnTo>
                    <a:pt x="2" y="3"/>
                  </a:lnTo>
                  <a:lnTo>
                    <a:pt x="5" y="5"/>
                  </a:lnTo>
                  <a:lnTo>
                    <a:pt x="8" y="6"/>
                  </a:lnTo>
                  <a:lnTo>
                    <a:pt x="9" y="9"/>
                  </a:lnTo>
                  <a:lnTo>
                    <a:pt x="6" y="10"/>
                  </a:lnTo>
                  <a:lnTo>
                    <a:pt x="3" y="10"/>
                  </a:lnTo>
                  <a:lnTo>
                    <a:pt x="2" y="9"/>
                  </a:lnTo>
                  <a:lnTo>
                    <a:pt x="2" y="8"/>
                  </a:lnTo>
                  <a:lnTo>
                    <a:pt x="0" y="5"/>
                  </a:lnTo>
                  <a:lnTo>
                    <a:pt x="2"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9" name="Freeform 6429"/>
            <p:cNvSpPr>
              <a:spLocks/>
            </p:cNvSpPr>
            <p:nvPr/>
          </p:nvSpPr>
          <p:spPr bwMode="auto">
            <a:xfrm>
              <a:off x="5701" y="1901"/>
              <a:ext cx="19" cy="23"/>
            </a:xfrm>
            <a:custGeom>
              <a:avLst/>
              <a:gdLst>
                <a:gd name="T0" fmla="*/ 12 w 19"/>
                <a:gd name="T1" fmla="*/ 0 h 23"/>
                <a:gd name="T2" fmla="*/ 9 w 19"/>
                <a:gd name="T3" fmla="*/ 9 h 23"/>
                <a:gd name="T4" fmla="*/ 12 w 19"/>
                <a:gd name="T5" fmla="*/ 6 h 23"/>
                <a:gd name="T6" fmla="*/ 13 w 19"/>
                <a:gd name="T7" fmla="*/ 5 h 23"/>
                <a:gd name="T8" fmla="*/ 16 w 19"/>
                <a:gd name="T9" fmla="*/ 5 h 23"/>
                <a:gd name="T10" fmla="*/ 18 w 19"/>
                <a:gd name="T11" fmla="*/ 6 h 23"/>
                <a:gd name="T12" fmla="*/ 19 w 19"/>
                <a:gd name="T13" fmla="*/ 8 h 23"/>
                <a:gd name="T14" fmla="*/ 19 w 19"/>
                <a:gd name="T15" fmla="*/ 11 h 23"/>
                <a:gd name="T16" fmla="*/ 18 w 19"/>
                <a:gd name="T17" fmla="*/ 12 h 23"/>
                <a:gd name="T18" fmla="*/ 15 w 19"/>
                <a:gd name="T19" fmla="*/ 15 h 23"/>
                <a:gd name="T20" fmla="*/ 12 w 19"/>
                <a:gd name="T21" fmla="*/ 15 h 23"/>
                <a:gd name="T22" fmla="*/ 9 w 19"/>
                <a:gd name="T23" fmla="*/ 15 h 23"/>
                <a:gd name="T24" fmla="*/ 6 w 19"/>
                <a:gd name="T25" fmla="*/ 17 h 23"/>
                <a:gd name="T26" fmla="*/ 3 w 19"/>
                <a:gd name="T27" fmla="*/ 18 h 23"/>
                <a:gd name="T28" fmla="*/ 1 w 19"/>
                <a:gd name="T29" fmla="*/ 20 h 23"/>
                <a:gd name="T30" fmla="*/ 0 w 19"/>
                <a:gd name="T31" fmla="*/ 23 h 23"/>
                <a:gd name="T32" fmla="*/ 0 w 19"/>
                <a:gd name="T33" fmla="*/ 18 h 23"/>
                <a:gd name="T34" fmla="*/ 0 w 19"/>
                <a:gd name="T35" fmla="*/ 15 h 23"/>
                <a:gd name="T36" fmla="*/ 1 w 19"/>
                <a:gd name="T37" fmla="*/ 11 h 23"/>
                <a:gd name="T38" fmla="*/ 4 w 19"/>
                <a:gd name="T39" fmla="*/ 8 h 23"/>
                <a:gd name="T40" fmla="*/ 6 w 19"/>
                <a:gd name="T41" fmla="*/ 6 h 23"/>
                <a:gd name="T42" fmla="*/ 7 w 19"/>
                <a:gd name="T43" fmla="*/ 5 h 23"/>
                <a:gd name="T44" fmla="*/ 10 w 19"/>
                <a:gd name="T45" fmla="*/ 5 h 23"/>
                <a:gd name="T46" fmla="*/ 12 w 19"/>
                <a:gd name="T47" fmla="*/ 3 h 23"/>
                <a:gd name="T48" fmla="*/ 12 w 19"/>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2" y="0"/>
                  </a:moveTo>
                  <a:lnTo>
                    <a:pt x="9" y="9"/>
                  </a:lnTo>
                  <a:lnTo>
                    <a:pt x="12" y="6"/>
                  </a:lnTo>
                  <a:lnTo>
                    <a:pt x="13" y="5"/>
                  </a:lnTo>
                  <a:lnTo>
                    <a:pt x="16" y="5"/>
                  </a:lnTo>
                  <a:lnTo>
                    <a:pt x="18" y="6"/>
                  </a:lnTo>
                  <a:lnTo>
                    <a:pt x="19" y="8"/>
                  </a:lnTo>
                  <a:lnTo>
                    <a:pt x="19" y="11"/>
                  </a:lnTo>
                  <a:lnTo>
                    <a:pt x="18" y="12"/>
                  </a:lnTo>
                  <a:lnTo>
                    <a:pt x="15" y="15"/>
                  </a:lnTo>
                  <a:lnTo>
                    <a:pt x="12" y="15"/>
                  </a:lnTo>
                  <a:lnTo>
                    <a:pt x="9" y="15"/>
                  </a:lnTo>
                  <a:lnTo>
                    <a:pt x="6" y="17"/>
                  </a:lnTo>
                  <a:lnTo>
                    <a:pt x="3" y="18"/>
                  </a:lnTo>
                  <a:lnTo>
                    <a:pt x="1" y="20"/>
                  </a:lnTo>
                  <a:lnTo>
                    <a:pt x="0" y="23"/>
                  </a:lnTo>
                  <a:lnTo>
                    <a:pt x="0" y="18"/>
                  </a:lnTo>
                  <a:lnTo>
                    <a:pt x="0" y="15"/>
                  </a:lnTo>
                  <a:lnTo>
                    <a:pt x="1" y="11"/>
                  </a:lnTo>
                  <a:lnTo>
                    <a:pt x="4" y="8"/>
                  </a:lnTo>
                  <a:lnTo>
                    <a:pt x="6" y="6"/>
                  </a:lnTo>
                  <a:lnTo>
                    <a:pt x="7" y="5"/>
                  </a:lnTo>
                  <a:lnTo>
                    <a:pt x="10" y="5"/>
                  </a:lnTo>
                  <a:lnTo>
                    <a:pt x="12" y="3"/>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0" name="Freeform 6430"/>
            <p:cNvSpPr>
              <a:spLocks/>
            </p:cNvSpPr>
            <p:nvPr/>
          </p:nvSpPr>
          <p:spPr bwMode="auto">
            <a:xfrm>
              <a:off x="5407" y="2030"/>
              <a:ext cx="39" cy="170"/>
            </a:xfrm>
            <a:custGeom>
              <a:avLst/>
              <a:gdLst>
                <a:gd name="T0" fmla="*/ 14 w 39"/>
                <a:gd name="T1" fmla="*/ 0 h 170"/>
                <a:gd name="T2" fmla="*/ 17 w 39"/>
                <a:gd name="T3" fmla="*/ 11 h 170"/>
                <a:gd name="T4" fmla="*/ 17 w 39"/>
                <a:gd name="T5" fmla="*/ 23 h 170"/>
                <a:gd name="T6" fmla="*/ 20 w 39"/>
                <a:gd name="T7" fmla="*/ 30 h 170"/>
                <a:gd name="T8" fmla="*/ 22 w 39"/>
                <a:gd name="T9" fmla="*/ 38 h 170"/>
                <a:gd name="T10" fmla="*/ 23 w 39"/>
                <a:gd name="T11" fmla="*/ 50 h 170"/>
                <a:gd name="T12" fmla="*/ 32 w 39"/>
                <a:gd name="T13" fmla="*/ 83 h 170"/>
                <a:gd name="T14" fmla="*/ 36 w 39"/>
                <a:gd name="T15" fmla="*/ 108 h 170"/>
                <a:gd name="T16" fmla="*/ 29 w 39"/>
                <a:gd name="T17" fmla="*/ 103 h 170"/>
                <a:gd name="T18" fmla="*/ 17 w 39"/>
                <a:gd name="T19" fmla="*/ 116 h 170"/>
                <a:gd name="T20" fmla="*/ 16 w 39"/>
                <a:gd name="T21" fmla="*/ 135 h 170"/>
                <a:gd name="T22" fmla="*/ 16 w 39"/>
                <a:gd name="T23" fmla="*/ 142 h 170"/>
                <a:gd name="T24" fmla="*/ 19 w 39"/>
                <a:gd name="T25" fmla="*/ 148 h 170"/>
                <a:gd name="T26" fmla="*/ 23 w 39"/>
                <a:gd name="T27" fmla="*/ 156 h 170"/>
                <a:gd name="T28" fmla="*/ 23 w 39"/>
                <a:gd name="T29" fmla="*/ 160 h 170"/>
                <a:gd name="T30" fmla="*/ 22 w 39"/>
                <a:gd name="T31" fmla="*/ 166 h 170"/>
                <a:gd name="T32" fmla="*/ 19 w 39"/>
                <a:gd name="T33" fmla="*/ 163 h 170"/>
                <a:gd name="T34" fmla="*/ 16 w 39"/>
                <a:gd name="T35" fmla="*/ 160 h 170"/>
                <a:gd name="T36" fmla="*/ 13 w 39"/>
                <a:gd name="T37" fmla="*/ 166 h 170"/>
                <a:gd name="T38" fmla="*/ 10 w 39"/>
                <a:gd name="T39" fmla="*/ 169 h 170"/>
                <a:gd name="T40" fmla="*/ 6 w 39"/>
                <a:gd name="T41" fmla="*/ 169 h 170"/>
                <a:gd name="T42" fmla="*/ 4 w 39"/>
                <a:gd name="T43" fmla="*/ 156 h 170"/>
                <a:gd name="T44" fmla="*/ 7 w 39"/>
                <a:gd name="T45" fmla="*/ 136 h 170"/>
                <a:gd name="T46" fmla="*/ 6 w 39"/>
                <a:gd name="T47" fmla="*/ 125 h 170"/>
                <a:gd name="T48" fmla="*/ 6 w 39"/>
                <a:gd name="T49" fmla="*/ 114 h 170"/>
                <a:gd name="T50" fmla="*/ 8 w 39"/>
                <a:gd name="T51" fmla="*/ 106 h 170"/>
                <a:gd name="T52" fmla="*/ 7 w 39"/>
                <a:gd name="T53" fmla="*/ 98 h 170"/>
                <a:gd name="T54" fmla="*/ 6 w 39"/>
                <a:gd name="T55" fmla="*/ 89 h 170"/>
                <a:gd name="T56" fmla="*/ 7 w 39"/>
                <a:gd name="T57" fmla="*/ 78 h 170"/>
                <a:gd name="T58" fmla="*/ 6 w 39"/>
                <a:gd name="T59" fmla="*/ 70 h 170"/>
                <a:gd name="T60" fmla="*/ 4 w 39"/>
                <a:gd name="T61" fmla="*/ 64 h 170"/>
                <a:gd name="T62" fmla="*/ 3 w 39"/>
                <a:gd name="T63" fmla="*/ 61 h 170"/>
                <a:gd name="T64" fmla="*/ 6 w 39"/>
                <a:gd name="T65" fmla="*/ 58 h 170"/>
                <a:gd name="T66" fmla="*/ 6 w 39"/>
                <a:gd name="T67" fmla="*/ 53 h 170"/>
                <a:gd name="T68" fmla="*/ 1 w 39"/>
                <a:gd name="T69" fmla="*/ 44 h 170"/>
                <a:gd name="T70" fmla="*/ 0 w 39"/>
                <a:gd name="T71" fmla="*/ 36 h 170"/>
                <a:gd name="T72" fmla="*/ 0 w 39"/>
                <a:gd name="T73" fmla="*/ 29 h 170"/>
                <a:gd name="T74" fmla="*/ 1 w 39"/>
                <a:gd name="T75" fmla="*/ 20 h 170"/>
                <a:gd name="T76" fmla="*/ 3 w 39"/>
                <a:gd name="T77" fmla="*/ 32 h 170"/>
                <a:gd name="T78" fmla="*/ 3 w 39"/>
                <a:gd name="T79" fmla="*/ 25 h 170"/>
                <a:gd name="T80" fmla="*/ 6 w 39"/>
                <a:gd name="T81" fmla="*/ 19 h 170"/>
                <a:gd name="T82" fmla="*/ 10 w 39"/>
                <a:gd name="T83" fmla="*/ 13 h 170"/>
                <a:gd name="T84" fmla="*/ 11 w 39"/>
                <a:gd name="T85" fmla="*/ 7 h 170"/>
                <a:gd name="T86" fmla="*/ 10 w 39"/>
                <a:gd name="T87" fmla="*/ 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170">
                  <a:moveTo>
                    <a:pt x="10" y="0"/>
                  </a:moveTo>
                  <a:lnTo>
                    <a:pt x="14" y="0"/>
                  </a:lnTo>
                  <a:lnTo>
                    <a:pt x="17" y="5"/>
                  </a:lnTo>
                  <a:lnTo>
                    <a:pt x="17" y="11"/>
                  </a:lnTo>
                  <a:lnTo>
                    <a:pt x="17" y="19"/>
                  </a:lnTo>
                  <a:lnTo>
                    <a:pt x="17" y="23"/>
                  </a:lnTo>
                  <a:lnTo>
                    <a:pt x="19" y="28"/>
                  </a:lnTo>
                  <a:lnTo>
                    <a:pt x="20" y="30"/>
                  </a:lnTo>
                  <a:lnTo>
                    <a:pt x="22" y="35"/>
                  </a:lnTo>
                  <a:lnTo>
                    <a:pt x="22" y="38"/>
                  </a:lnTo>
                  <a:lnTo>
                    <a:pt x="23" y="44"/>
                  </a:lnTo>
                  <a:lnTo>
                    <a:pt x="23" y="50"/>
                  </a:lnTo>
                  <a:lnTo>
                    <a:pt x="23" y="55"/>
                  </a:lnTo>
                  <a:lnTo>
                    <a:pt x="32" y="83"/>
                  </a:lnTo>
                  <a:lnTo>
                    <a:pt x="39" y="111"/>
                  </a:lnTo>
                  <a:lnTo>
                    <a:pt x="36" y="108"/>
                  </a:lnTo>
                  <a:lnTo>
                    <a:pt x="32" y="107"/>
                  </a:lnTo>
                  <a:lnTo>
                    <a:pt x="29" y="103"/>
                  </a:lnTo>
                  <a:lnTo>
                    <a:pt x="22" y="108"/>
                  </a:lnTo>
                  <a:lnTo>
                    <a:pt x="17" y="116"/>
                  </a:lnTo>
                  <a:lnTo>
                    <a:pt x="16" y="126"/>
                  </a:lnTo>
                  <a:lnTo>
                    <a:pt x="16" y="135"/>
                  </a:lnTo>
                  <a:lnTo>
                    <a:pt x="16" y="139"/>
                  </a:lnTo>
                  <a:lnTo>
                    <a:pt x="16" y="142"/>
                  </a:lnTo>
                  <a:lnTo>
                    <a:pt x="17" y="145"/>
                  </a:lnTo>
                  <a:lnTo>
                    <a:pt x="19" y="148"/>
                  </a:lnTo>
                  <a:lnTo>
                    <a:pt x="22" y="153"/>
                  </a:lnTo>
                  <a:lnTo>
                    <a:pt x="23" y="156"/>
                  </a:lnTo>
                  <a:lnTo>
                    <a:pt x="23" y="159"/>
                  </a:lnTo>
                  <a:lnTo>
                    <a:pt x="23" y="160"/>
                  </a:lnTo>
                  <a:lnTo>
                    <a:pt x="22" y="163"/>
                  </a:lnTo>
                  <a:lnTo>
                    <a:pt x="22" y="166"/>
                  </a:lnTo>
                  <a:lnTo>
                    <a:pt x="20" y="166"/>
                  </a:lnTo>
                  <a:lnTo>
                    <a:pt x="19" y="163"/>
                  </a:lnTo>
                  <a:lnTo>
                    <a:pt x="17" y="161"/>
                  </a:lnTo>
                  <a:lnTo>
                    <a:pt x="16" y="160"/>
                  </a:lnTo>
                  <a:lnTo>
                    <a:pt x="14" y="163"/>
                  </a:lnTo>
                  <a:lnTo>
                    <a:pt x="13" y="166"/>
                  </a:lnTo>
                  <a:lnTo>
                    <a:pt x="11" y="167"/>
                  </a:lnTo>
                  <a:lnTo>
                    <a:pt x="10" y="169"/>
                  </a:lnTo>
                  <a:lnTo>
                    <a:pt x="7" y="170"/>
                  </a:lnTo>
                  <a:lnTo>
                    <a:pt x="6" y="169"/>
                  </a:lnTo>
                  <a:lnTo>
                    <a:pt x="4" y="164"/>
                  </a:lnTo>
                  <a:lnTo>
                    <a:pt x="4" y="156"/>
                  </a:lnTo>
                  <a:lnTo>
                    <a:pt x="6" y="145"/>
                  </a:lnTo>
                  <a:lnTo>
                    <a:pt x="7" y="136"/>
                  </a:lnTo>
                  <a:lnTo>
                    <a:pt x="6" y="131"/>
                  </a:lnTo>
                  <a:lnTo>
                    <a:pt x="6" y="125"/>
                  </a:lnTo>
                  <a:lnTo>
                    <a:pt x="4" y="119"/>
                  </a:lnTo>
                  <a:lnTo>
                    <a:pt x="6" y="114"/>
                  </a:lnTo>
                  <a:lnTo>
                    <a:pt x="7" y="110"/>
                  </a:lnTo>
                  <a:lnTo>
                    <a:pt x="8" y="106"/>
                  </a:lnTo>
                  <a:lnTo>
                    <a:pt x="8" y="103"/>
                  </a:lnTo>
                  <a:lnTo>
                    <a:pt x="7" y="98"/>
                  </a:lnTo>
                  <a:lnTo>
                    <a:pt x="6" y="95"/>
                  </a:lnTo>
                  <a:lnTo>
                    <a:pt x="6" y="89"/>
                  </a:lnTo>
                  <a:lnTo>
                    <a:pt x="6" y="83"/>
                  </a:lnTo>
                  <a:lnTo>
                    <a:pt x="7" y="78"/>
                  </a:lnTo>
                  <a:lnTo>
                    <a:pt x="6" y="73"/>
                  </a:lnTo>
                  <a:lnTo>
                    <a:pt x="6" y="70"/>
                  </a:lnTo>
                  <a:lnTo>
                    <a:pt x="4" y="66"/>
                  </a:lnTo>
                  <a:lnTo>
                    <a:pt x="4" y="64"/>
                  </a:lnTo>
                  <a:lnTo>
                    <a:pt x="4" y="63"/>
                  </a:lnTo>
                  <a:lnTo>
                    <a:pt x="3" y="61"/>
                  </a:lnTo>
                  <a:lnTo>
                    <a:pt x="4" y="60"/>
                  </a:lnTo>
                  <a:lnTo>
                    <a:pt x="6" y="58"/>
                  </a:lnTo>
                  <a:lnTo>
                    <a:pt x="6" y="57"/>
                  </a:lnTo>
                  <a:lnTo>
                    <a:pt x="6" y="53"/>
                  </a:lnTo>
                  <a:lnTo>
                    <a:pt x="4" y="48"/>
                  </a:lnTo>
                  <a:lnTo>
                    <a:pt x="1" y="44"/>
                  </a:lnTo>
                  <a:lnTo>
                    <a:pt x="1" y="39"/>
                  </a:lnTo>
                  <a:lnTo>
                    <a:pt x="0" y="36"/>
                  </a:lnTo>
                  <a:lnTo>
                    <a:pt x="0" y="33"/>
                  </a:lnTo>
                  <a:lnTo>
                    <a:pt x="0" y="29"/>
                  </a:lnTo>
                  <a:lnTo>
                    <a:pt x="1" y="25"/>
                  </a:lnTo>
                  <a:lnTo>
                    <a:pt x="1" y="20"/>
                  </a:lnTo>
                  <a:lnTo>
                    <a:pt x="3" y="19"/>
                  </a:lnTo>
                  <a:lnTo>
                    <a:pt x="3" y="32"/>
                  </a:lnTo>
                  <a:lnTo>
                    <a:pt x="3" y="28"/>
                  </a:lnTo>
                  <a:lnTo>
                    <a:pt x="3" y="25"/>
                  </a:lnTo>
                  <a:lnTo>
                    <a:pt x="4" y="22"/>
                  </a:lnTo>
                  <a:lnTo>
                    <a:pt x="6" y="19"/>
                  </a:lnTo>
                  <a:lnTo>
                    <a:pt x="8" y="16"/>
                  </a:lnTo>
                  <a:lnTo>
                    <a:pt x="10" y="13"/>
                  </a:lnTo>
                  <a:lnTo>
                    <a:pt x="11" y="10"/>
                  </a:lnTo>
                  <a:lnTo>
                    <a:pt x="11" y="7"/>
                  </a:lnTo>
                  <a:lnTo>
                    <a:pt x="10" y="5"/>
                  </a:lnTo>
                  <a:lnTo>
                    <a:pt x="10" y="3"/>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1" name="Freeform 6431"/>
            <p:cNvSpPr>
              <a:spLocks/>
            </p:cNvSpPr>
            <p:nvPr/>
          </p:nvSpPr>
          <p:spPr bwMode="auto">
            <a:xfrm>
              <a:off x="5383" y="2214"/>
              <a:ext cx="78" cy="69"/>
            </a:xfrm>
            <a:custGeom>
              <a:avLst/>
              <a:gdLst>
                <a:gd name="T0" fmla="*/ 30 w 78"/>
                <a:gd name="T1" fmla="*/ 1 h 69"/>
                <a:gd name="T2" fmla="*/ 35 w 78"/>
                <a:gd name="T3" fmla="*/ 8 h 69"/>
                <a:gd name="T4" fmla="*/ 41 w 78"/>
                <a:gd name="T5" fmla="*/ 14 h 69"/>
                <a:gd name="T6" fmla="*/ 46 w 78"/>
                <a:gd name="T7" fmla="*/ 17 h 69"/>
                <a:gd name="T8" fmla="*/ 50 w 78"/>
                <a:gd name="T9" fmla="*/ 17 h 69"/>
                <a:gd name="T10" fmla="*/ 55 w 78"/>
                <a:gd name="T11" fmla="*/ 19 h 69"/>
                <a:gd name="T12" fmla="*/ 57 w 78"/>
                <a:gd name="T13" fmla="*/ 22 h 69"/>
                <a:gd name="T14" fmla="*/ 62 w 78"/>
                <a:gd name="T15" fmla="*/ 22 h 69"/>
                <a:gd name="T16" fmla="*/ 66 w 78"/>
                <a:gd name="T17" fmla="*/ 22 h 69"/>
                <a:gd name="T18" fmla="*/ 68 w 78"/>
                <a:gd name="T19" fmla="*/ 22 h 69"/>
                <a:gd name="T20" fmla="*/ 69 w 78"/>
                <a:gd name="T21" fmla="*/ 20 h 69"/>
                <a:gd name="T22" fmla="*/ 72 w 78"/>
                <a:gd name="T23" fmla="*/ 20 h 69"/>
                <a:gd name="T24" fmla="*/ 74 w 78"/>
                <a:gd name="T25" fmla="*/ 23 h 69"/>
                <a:gd name="T26" fmla="*/ 72 w 78"/>
                <a:gd name="T27" fmla="*/ 28 h 69"/>
                <a:gd name="T28" fmla="*/ 72 w 78"/>
                <a:gd name="T29" fmla="*/ 32 h 69"/>
                <a:gd name="T30" fmla="*/ 75 w 78"/>
                <a:gd name="T31" fmla="*/ 36 h 69"/>
                <a:gd name="T32" fmla="*/ 78 w 78"/>
                <a:gd name="T33" fmla="*/ 41 h 69"/>
                <a:gd name="T34" fmla="*/ 74 w 78"/>
                <a:gd name="T35" fmla="*/ 44 h 69"/>
                <a:gd name="T36" fmla="*/ 65 w 78"/>
                <a:gd name="T37" fmla="*/ 44 h 69"/>
                <a:gd name="T38" fmla="*/ 56 w 78"/>
                <a:gd name="T39" fmla="*/ 47 h 69"/>
                <a:gd name="T40" fmla="*/ 53 w 78"/>
                <a:gd name="T41" fmla="*/ 53 h 69"/>
                <a:gd name="T42" fmla="*/ 52 w 78"/>
                <a:gd name="T43" fmla="*/ 57 h 69"/>
                <a:gd name="T44" fmla="*/ 50 w 78"/>
                <a:gd name="T45" fmla="*/ 61 h 69"/>
                <a:gd name="T46" fmla="*/ 44 w 78"/>
                <a:gd name="T47" fmla="*/ 61 h 69"/>
                <a:gd name="T48" fmla="*/ 38 w 78"/>
                <a:gd name="T49" fmla="*/ 58 h 69"/>
                <a:gd name="T50" fmla="*/ 31 w 78"/>
                <a:gd name="T51" fmla="*/ 56 h 69"/>
                <a:gd name="T52" fmla="*/ 27 w 78"/>
                <a:gd name="T53" fmla="*/ 57 h 69"/>
                <a:gd name="T54" fmla="*/ 25 w 78"/>
                <a:gd name="T55" fmla="*/ 60 h 69"/>
                <a:gd name="T56" fmla="*/ 19 w 78"/>
                <a:gd name="T57" fmla="*/ 57 h 69"/>
                <a:gd name="T58" fmla="*/ 15 w 78"/>
                <a:gd name="T59" fmla="*/ 56 h 69"/>
                <a:gd name="T60" fmla="*/ 10 w 78"/>
                <a:gd name="T61" fmla="*/ 57 h 69"/>
                <a:gd name="T62" fmla="*/ 9 w 78"/>
                <a:gd name="T63" fmla="*/ 61 h 69"/>
                <a:gd name="T64" fmla="*/ 12 w 78"/>
                <a:gd name="T65" fmla="*/ 66 h 69"/>
                <a:gd name="T66" fmla="*/ 7 w 78"/>
                <a:gd name="T67" fmla="*/ 67 h 69"/>
                <a:gd name="T68" fmla="*/ 3 w 78"/>
                <a:gd name="T69" fmla="*/ 69 h 69"/>
                <a:gd name="T70" fmla="*/ 5 w 78"/>
                <a:gd name="T71" fmla="*/ 63 h 69"/>
                <a:gd name="T72" fmla="*/ 3 w 78"/>
                <a:gd name="T73" fmla="*/ 58 h 69"/>
                <a:gd name="T74" fmla="*/ 0 w 78"/>
                <a:gd name="T75" fmla="*/ 56 h 69"/>
                <a:gd name="T76" fmla="*/ 0 w 78"/>
                <a:gd name="T77" fmla="*/ 53 h 69"/>
                <a:gd name="T78" fmla="*/ 3 w 78"/>
                <a:gd name="T79" fmla="*/ 48 h 69"/>
                <a:gd name="T80" fmla="*/ 6 w 78"/>
                <a:gd name="T81" fmla="*/ 47 h 69"/>
                <a:gd name="T82" fmla="*/ 6 w 78"/>
                <a:gd name="T83" fmla="*/ 41 h 69"/>
                <a:gd name="T84" fmla="*/ 10 w 78"/>
                <a:gd name="T85" fmla="*/ 39 h 69"/>
                <a:gd name="T86" fmla="*/ 16 w 78"/>
                <a:gd name="T87" fmla="*/ 41 h 69"/>
                <a:gd name="T88" fmla="*/ 21 w 78"/>
                <a:gd name="T89" fmla="*/ 39 h 69"/>
                <a:gd name="T90" fmla="*/ 22 w 78"/>
                <a:gd name="T91" fmla="*/ 35 h 69"/>
                <a:gd name="T92" fmla="*/ 22 w 78"/>
                <a:gd name="T93" fmla="*/ 29 h 69"/>
                <a:gd name="T94" fmla="*/ 22 w 78"/>
                <a:gd name="T95" fmla="*/ 25 h 69"/>
                <a:gd name="T96" fmla="*/ 25 w 78"/>
                <a:gd name="T97" fmla="*/ 22 h 69"/>
                <a:gd name="T98" fmla="*/ 25 w 78"/>
                <a:gd name="T99" fmla="*/ 16 h 69"/>
                <a:gd name="T100" fmla="*/ 24 w 78"/>
                <a:gd name="T101" fmla="*/ 8 h 69"/>
                <a:gd name="T102" fmla="*/ 25 w 78"/>
                <a:gd name="T10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69">
                  <a:moveTo>
                    <a:pt x="25" y="0"/>
                  </a:moveTo>
                  <a:lnTo>
                    <a:pt x="30" y="1"/>
                  </a:lnTo>
                  <a:lnTo>
                    <a:pt x="32" y="4"/>
                  </a:lnTo>
                  <a:lnTo>
                    <a:pt x="35" y="8"/>
                  </a:lnTo>
                  <a:lnTo>
                    <a:pt x="38" y="11"/>
                  </a:lnTo>
                  <a:lnTo>
                    <a:pt x="41" y="14"/>
                  </a:lnTo>
                  <a:lnTo>
                    <a:pt x="44" y="16"/>
                  </a:lnTo>
                  <a:lnTo>
                    <a:pt x="46" y="17"/>
                  </a:lnTo>
                  <a:lnTo>
                    <a:pt x="47" y="17"/>
                  </a:lnTo>
                  <a:lnTo>
                    <a:pt x="50" y="17"/>
                  </a:lnTo>
                  <a:lnTo>
                    <a:pt x="52" y="17"/>
                  </a:lnTo>
                  <a:lnTo>
                    <a:pt x="55" y="19"/>
                  </a:lnTo>
                  <a:lnTo>
                    <a:pt x="56" y="20"/>
                  </a:lnTo>
                  <a:lnTo>
                    <a:pt x="57" y="22"/>
                  </a:lnTo>
                  <a:lnTo>
                    <a:pt x="60" y="22"/>
                  </a:lnTo>
                  <a:lnTo>
                    <a:pt x="62" y="22"/>
                  </a:lnTo>
                  <a:lnTo>
                    <a:pt x="65" y="22"/>
                  </a:lnTo>
                  <a:lnTo>
                    <a:pt x="66" y="22"/>
                  </a:lnTo>
                  <a:lnTo>
                    <a:pt x="68" y="22"/>
                  </a:lnTo>
                  <a:lnTo>
                    <a:pt x="68" y="22"/>
                  </a:lnTo>
                  <a:lnTo>
                    <a:pt x="69" y="22"/>
                  </a:lnTo>
                  <a:lnTo>
                    <a:pt x="69" y="20"/>
                  </a:lnTo>
                  <a:lnTo>
                    <a:pt x="69" y="20"/>
                  </a:lnTo>
                  <a:lnTo>
                    <a:pt x="72" y="20"/>
                  </a:lnTo>
                  <a:lnTo>
                    <a:pt x="74" y="22"/>
                  </a:lnTo>
                  <a:lnTo>
                    <a:pt x="74" y="23"/>
                  </a:lnTo>
                  <a:lnTo>
                    <a:pt x="72" y="26"/>
                  </a:lnTo>
                  <a:lnTo>
                    <a:pt x="72" y="28"/>
                  </a:lnTo>
                  <a:lnTo>
                    <a:pt x="71" y="29"/>
                  </a:lnTo>
                  <a:lnTo>
                    <a:pt x="72" y="32"/>
                  </a:lnTo>
                  <a:lnTo>
                    <a:pt x="74" y="35"/>
                  </a:lnTo>
                  <a:lnTo>
                    <a:pt x="75" y="36"/>
                  </a:lnTo>
                  <a:lnTo>
                    <a:pt x="78" y="38"/>
                  </a:lnTo>
                  <a:lnTo>
                    <a:pt x="78" y="41"/>
                  </a:lnTo>
                  <a:lnTo>
                    <a:pt x="78" y="44"/>
                  </a:lnTo>
                  <a:lnTo>
                    <a:pt x="74" y="44"/>
                  </a:lnTo>
                  <a:lnTo>
                    <a:pt x="69" y="44"/>
                  </a:lnTo>
                  <a:lnTo>
                    <a:pt x="65" y="44"/>
                  </a:lnTo>
                  <a:lnTo>
                    <a:pt x="60" y="45"/>
                  </a:lnTo>
                  <a:lnTo>
                    <a:pt x="56" y="47"/>
                  </a:lnTo>
                  <a:lnTo>
                    <a:pt x="53" y="50"/>
                  </a:lnTo>
                  <a:lnTo>
                    <a:pt x="53" y="53"/>
                  </a:lnTo>
                  <a:lnTo>
                    <a:pt x="52" y="56"/>
                  </a:lnTo>
                  <a:lnTo>
                    <a:pt x="52" y="57"/>
                  </a:lnTo>
                  <a:lnTo>
                    <a:pt x="52" y="60"/>
                  </a:lnTo>
                  <a:lnTo>
                    <a:pt x="50" y="61"/>
                  </a:lnTo>
                  <a:lnTo>
                    <a:pt x="49" y="61"/>
                  </a:lnTo>
                  <a:lnTo>
                    <a:pt x="44" y="61"/>
                  </a:lnTo>
                  <a:lnTo>
                    <a:pt x="41" y="60"/>
                  </a:lnTo>
                  <a:lnTo>
                    <a:pt x="38" y="58"/>
                  </a:lnTo>
                  <a:lnTo>
                    <a:pt x="35" y="57"/>
                  </a:lnTo>
                  <a:lnTo>
                    <a:pt x="31" y="56"/>
                  </a:lnTo>
                  <a:lnTo>
                    <a:pt x="28" y="57"/>
                  </a:lnTo>
                  <a:lnTo>
                    <a:pt x="27" y="57"/>
                  </a:lnTo>
                  <a:lnTo>
                    <a:pt x="25" y="58"/>
                  </a:lnTo>
                  <a:lnTo>
                    <a:pt x="25" y="60"/>
                  </a:lnTo>
                  <a:lnTo>
                    <a:pt x="22" y="58"/>
                  </a:lnTo>
                  <a:lnTo>
                    <a:pt x="19" y="57"/>
                  </a:lnTo>
                  <a:lnTo>
                    <a:pt x="18" y="57"/>
                  </a:lnTo>
                  <a:lnTo>
                    <a:pt x="15" y="56"/>
                  </a:lnTo>
                  <a:lnTo>
                    <a:pt x="12" y="56"/>
                  </a:lnTo>
                  <a:lnTo>
                    <a:pt x="10" y="57"/>
                  </a:lnTo>
                  <a:lnTo>
                    <a:pt x="9" y="60"/>
                  </a:lnTo>
                  <a:lnTo>
                    <a:pt x="9" y="61"/>
                  </a:lnTo>
                  <a:lnTo>
                    <a:pt x="10" y="64"/>
                  </a:lnTo>
                  <a:lnTo>
                    <a:pt x="12" y="66"/>
                  </a:lnTo>
                  <a:lnTo>
                    <a:pt x="9" y="67"/>
                  </a:lnTo>
                  <a:lnTo>
                    <a:pt x="7" y="67"/>
                  </a:lnTo>
                  <a:lnTo>
                    <a:pt x="6" y="67"/>
                  </a:lnTo>
                  <a:lnTo>
                    <a:pt x="3" y="69"/>
                  </a:lnTo>
                  <a:lnTo>
                    <a:pt x="3" y="66"/>
                  </a:lnTo>
                  <a:lnTo>
                    <a:pt x="5" y="63"/>
                  </a:lnTo>
                  <a:lnTo>
                    <a:pt x="3" y="60"/>
                  </a:lnTo>
                  <a:lnTo>
                    <a:pt x="3" y="58"/>
                  </a:lnTo>
                  <a:lnTo>
                    <a:pt x="2" y="57"/>
                  </a:lnTo>
                  <a:lnTo>
                    <a:pt x="0" y="56"/>
                  </a:lnTo>
                  <a:lnTo>
                    <a:pt x="0" y="54"/>
                  </a:lnTo>
                  <a:lnTo>
                    <a:pt x="0" y="53"/>
                  </a:lnTo>
                  <a:lnTo>
                    <a:pt x="2" y="50"/>
                  </a:lnTo>
                  <a:lnTo>
                    <a:pt x="3" y="48"/>
                  </a:lnTo>
                  <a:lnTo>
                    <a:pt x="5" y="48"/>
                  </a:lnTo>
                  <a:lnTo>
                    <a:pt x="6" y="47"/>
                  </a:lnTo>
                  <a:lnTo>
                    <a:pt x="7" y="44"/>
                  </a:lnTo>
                  <a:lnTo>
                    <a:pt x="6" y="41"/>
                  </a:lnTo>
                  <a:lnTo>
                    <a:pt x="7" y="39"/>
                  </a:lnTo>
                  <a:lnTo>
                    <a:pt x="10" y="39"/>
                  </a:lnTo>
                  <a:lnTo>
                    <a:pt x="13" y="41"/>
                  </a:lnTo>
                  <a:lnTo>
                    <a:pt x="16" y="41"/>
                  </a:lnTo>
                  <a:lnTo>
                    <a:pt x="18" y="41"/>
                  </a:lnTo>
                  <a:lnTo>
                    <a:pt x="21" y="39"/>
                  </a:lnTo>
                  <a:lnTo>
                    <a:pt x="22" y="36"/>
                  </a:lnTo>
                  <a:lnTo>
                    <a:pt x="22" y="35"/>
                  </a:lnTo>
                  <a:lnTo>
                    <a:pt x="22" y="32"/>
                  </a:lnTo>
                  <a:lnTo>
                    <a:pt x="22" y="29"/>
                  </a:lnTo>
                  <a:lnTo>
                    <a:pt x="22" y="26"/>
                  </a:lnTo>
                  <a:lnTo>
                    <a:pt x="22" y="25"/>
                  </a:lnTo>
                  <a:lnTo>
                    <a:pt x="24" y="23"/>
                  </a:lnTo>
                  <a:lnTo>
                    <a:pt x="25" y="22"/>
                  </a:lnTo>
                  <a:lnTo>
                    <a:pt x="25" y="19"/>
                  </a:lnTo>
                  <a:lnTo>
                    <a:pt x="25" y="16"/>
                  </a:lnTo>
                  <a:lnTo>
                    <a:pt x="25" y="13"/>
                  </a:lnTo>
                  <a:lnTo>
                    <a:pt x="24" y="8"/>
                  </a:lnTo>
                  <a:lnTo>
                    <a:pt x="25" y="5"/>
                  </a:lnTo>
                  <a:lnTo>
                    <a:pt x="25" y="3"/>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2" name="Freeform 6432"/>
            <p:cNvSpPr>
              <a:spLocks noEditPoints="1"/>
            </p:cNvSpPr>
            <p:nvPr/>
          </p:nvSpPr>
          <p:spPr bwMode="auto">
            <a:xfrm>
              <a:off x="5264" y="2295"/>
              <a:ext cx="149" cy="126"/>
            </a:xfrm>
            <a:custGeom>
              <a:avLst/>
              <a:gdLst>
                <a:gd name="T0" fmla="*/ 129 w 149"/>
                <a:gd name="T1" fmla="*/ 4 h 126"/>
                <a:gd name="T2" fmla="*/ 140 w 149"/>
                <a:gd name="T3" fmla="*/ 0 h 126"/>
                <a:gd name="T4" fmla="*/ 146 w 149"/>
                <a:gd name="T5" fmla="*/ 4 h 126"/>
                <a:gd name="T6" fmla="*/ 147 w 149"/>
                <a:gd name="T7" fmla="*/ 14 h 126"/>
                <a:gd name="T8" fmla="*/ 149 w 149"/>
                <a:gd name="T9" fmla="*/ 25 h 126"/>
                <a:gd name="T10" fmla="*/ 147 w 149"/>
                <a:gd name="T11" fmla="*/ 36 h 126"/>
                <a:gd name="T12" fmla="*/ 143 w 149"/>
                <a:gd name="T13" fmla="*/ 48 h 126"/>
                <a:gd name="T14" fmla="*/ 138 w 149"/>
                <a:gd name="T15" fmla="*/ 50 h 126"/>
                <a:gd name="T16" fmla="*/ 135 w 149"/>
                <a:gd name="T17" fmla="*/ 55 h 126"/>
                <a:gd name="T18" fmla="*/ 138 w 149"/>
                <a:gd name="T19" fmla="*/ 61 h 126"/>
                <a:gd name="T20" fmla="*/ 137 w 149"/>
                <a:gd name="T21" fmla="*/ 69 h 126"/>
                <a:gd name="T22" fmla="*/ 134 w 149"/>
                <a:gd name="T23" fmla="*/ 80 h 126"/>
                <a:gd name="T24" fmla="*/ 126 w 149"/>
                <a:gd name="T25" fmla="*/ 100 h 126"/>
                <a:gd name="T26" fmla="*/ 125 w 149"/>
                <a:gd name="T27" fmla="*/ 92 h 126"/>
                <a:gd name="T28" fmla="*/ 107 w 149"/>
                <a:gd name="T29" fmla="*/ 103 h 126"/>
                <a:gd name="T30" fmla="*/ 88 w 149"/>
                <a:gd name="T31" fmla="*/ 108 h 126"/>
                <a:gd name="T32" fmla="*/ 81 w 149"/>
                <a:gd name="T33" fmla="*/ 107 h 126"/>
                <a:gd name="T34" fmla="*/ 75 w 149"/>
                <a:gd name="T35" fmla="*/ 108 h 126"/>
                <a:gd name="T36" fmla="*/ 75 w 149"/>
                <a:gd name="T37" fmla="*/ 113 h 126"/>
                <a:gd name="T38" fmla="*/ 75 w 149"/>
                <a:gd name="T39" fmla="*/ 119 h 126"/>
                <a:gd name="T40" fmla="*/ 66 w 149"/>
                <a:gd name="T41" fmla="*/ 125 h 126"/>
                <a:gd name="T42" fmla="*/ 59 w 149"/>
                <a:gd name="T43" fmla="*/ 125 h 126"/>
                <a:gd name="T44" fmla="*/ 56 w 149"/>
                <a:gd name="T45" fmla="*/ 116 h 126"/>
                <a:gd name="T46" fmla="*/ 59 w 149"/>
                <a:gd name="T47" fmla="*/ 110 h 126"/>
                <a:gd name="T48" fmla="*/ 57 w 149"/>
                <a:gd name="T49" fmla="*/ 107 h 126"/>
                <a:gd name="T50" fmla="*/ 50 w 149"/>
                <a:gd name="T51" fmla="*/ 108 h 126"/>
                <a:gd name="T52" fmla="*/ 40 w 149"/>
                <a:gd name="T53" fmla="*/ 108 h 126"/>
                <a:gd name="T54" fmla="*/ 28 w 149"/>
                <a:gd name="T55" fmla="*/ 116 h 126"/>
                <a:gd name="T56" fmla="*/ 19 w 149"/>
                <a:gd name="T57" fmla="*/ 119 h 126"/>
                <a:gd name="T58" fmla="*/ 9 w 149"/>
                <a:gd name="T59" fmla="*/ 119 h 126"/>
                <a:gd name="T60" fmla="*/ 0 w 149"/>
                <a:gd name="T61" fmla="*/ 117 h 126"/>
                <a:gd name="T62" fmla="*/ 16 w 149"/>
                <a:gd name="T63" fmla="*/ 100 h 126"/>
                <a:gd name="T64" fmla="*/ 37 w 149"/>
                <a:gd name="T65" fmla="*/ 91 h 126"/>
                <a:gd name="T66" fmla="*/ 50 w 149"/>
                <a:gd name="T67" fmla="*/ 92 h 126"/>
                <a:gd name="T68" fmla="*/ 72 w 149"/>
                <a:gd name="T69" fmla="*/ 78 h 126"/>
                <a:gd name="T70" fmla="*/ 84 w 149"/>
                <a:gd name="T71" fmla="*/ 63 h 126"/>
                <a:gd name="T72" fmla="*/ 81 w 149"/>
                <a:gd name="T73" fmla="*/ 75 h 126"/>
                <a:gd name="T74" fmla="*/ 91 w 149"/>
                <a:gd name="T75" fmla="*/ 69 h 126"/>
                <a:gd name="T76" fmla="*/ 101 w 149"/>
                <a:gd name="T77" fmla="*/ 58 h 126"/>
                <a:gd name="T78" fmla="*/ 109 w 149"/>
                <a:gd name="T79" fmla="*/ 55 h 126"/>
                <a:gd name="T80" fmla="*/ 115 w 149"/>
                <a:gd name="T81" fmla="*/ 47 h 126"/>
                <a:gd name="T82" fmla="*/ 118 w 149"/>
                <a:gd name="T83" fmla="*/ 36 h 126"/>
                <a:gd name="T84" fmla="*/ 122 w 149"/>
                <a:gd name="T85" fmla="*/ 29 h 126"/>
                <a:gd name="T86" fmla="*/ 121 w 149"/>
                <a:gd name="T87" fmla="*/ 22 h 126"/>
                <a:gd name="T88" fmla="*/ 125 w 149"/>
                <a:gd name="T89" fmla="*/ 10 h 126"/>
                <a:gd name="T90" fmla="*/ 131 w 149"/>
                <a:gd name="T91" fmla="*/ 4 h 126"/>
                <a:gd name="T92" fmla="*/ 138 w 149"/>
                <a:gd name="T9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126">
                  <a:moveTo>
                    <a:pt x="131" y="1"/>
                  </a:moveTo>
                  <a:lnTo>
                    <a:pt x="129" y="2"/>
                  </a:lnTo>
                  <a:lnTo>
                    <a:pt x="129" y="4"/>
                  </a:lnTo>
                  <a:lnTo>
                    <a:pt x="128" y="4"/>
                  </a:lnTo>
                  <a:lnTo>
                    <a:pt x="131" y="1"/>
                  </a:lnTo>
                  <a:close/>
                  <a:moveTo>
                    <a:pt x="140" y="0"/>
                  </a:moveTo>
                  <a:lnTo>
                    <a:pt x="143" y="0"/>
                  </a:lnTo>
                  <a:lnTo>
                    <a:pt x="144" y="1"/>
                  </a:lnTo>
                  <a:lnTo>
                    <a:pt x="146" y="4"/>
                  </a:lnTo>
                  <a:lnTo>
                    <a:pt x="147" y="8"/>
                  </a:lnTo>
                  <a:lnTo>
                    <a:pt x="147" y="11"/>
                  </a:lnTo>
                  <a:lnTo>
                    <a:pt x="147" y="14"/>
                  </a:lnTo>
                  <a:lnTo>
                    <a:pt x="147" y="17"/>
                  </a:lnTo>
                  <a:lnTo>
                    <a:pt x="149" y="22"/>
                  </a:lnTo>
                  <a:lnTo>
                    <a:pt x="149" y="25"/>
                  </a:lnTo>
                  <a:lnTo>
                    <a:pt x="149" y="27"/>
                  </a:lnTo>
                  <a:lnTo>
                    <a:pt x="149" y="32"/>
                  </a:lnTo>
                  <a:lnTo>
                    <a:pt x="147" y="36"/>
                  </a:lnTo>
                  <a:lnTo>
                    <a:pt x="146" y="41"/>
                  </a:lnTo>
                  <a:lnTo>
                    <a:pt x="144" y="45"/>
                  </a:lnTo>
                  <a:lnTo>
                    <a:pt x="143" y="48"/>
                  </a:lnTo>
                  <a:lnTo>
                    <a:pt x="141" y="48"/>
                  </a:lnTo>
                  <a:lnTo>
                    <a:pt x="140" y="50"/>
                  </a:lnTo>
                  <a:lnTo>
                    <a:pt x="138" y="50"/>
                  </a:lnTo>
                  <a:lnTo>
                    <a:pt x="137" y="51"/>
                  </a:lnTo>
                  <a:lnTo>
                    <a:pt x="135" y="54"/>
                  </a:lnTo>
                  <a:lnTo>
                    <a:pt x="135" y="55"/>
                  </a:lnTo>
                  <a:lnTo>
                    <a:pt x="137" y="57"/>
                  </a:lnTo>
                  <a:lnTo>
                    <a:pt x="137" y="58"/>
                  </a:lnTo>
                  <a:lnTo>
                    <a:pt x="138" y="61"/>
                  </a:lnTo>
                  <a:lnTo>
                    <a:pt x="138" y="63"/>
                  </a:lnTo>
                  <a:lnTo>
                    <a:pt x="138" y="66"/>
                  </a:lnTo>
                  <a:lnTo>
                    <a:pt x="137" y="69"/>
                  </a:lnTo>
                  <a:lnTo>
                    <a:pt x="135" y="70"/>
                  </a:lnTo>
                  <a:lnTo>
                    <a:pt x="134" y="73"/>
                  </a:lnTo>
                  <a:lnTo>
                    <a:pt x="134" y="80"/>
                  </a:lnTo>
                  <a:lnTo>
                    <a:pt x="134" y="88"/>
                  </a:lnTo>
                  <a:lnTo>
                    <a:pt x="132" y="95"/>
                  </a:lnTo>
                  <a:lnTo>
                    <a:pt x="126" y="100"/>
                  </a:lnTo>
                  <a:lnTo>
                    <a:pt x="125" y="98"/>
                  </a:lnTo>
                  <a:lnTo>
                    <a:pt x="125" y="95"/>
                  </a:lnTo>
                  <a:lnTo>
                    <a:pt x="125" y="92"/>
                  </a:lnTo>
                  <a:lnTo>
                    <a:pt x="122" y="95"/>
                  </a:lnTo>
                  <a:lnTo>
                    <a:pt x="115" y="98"/>
                  </a:lnTo>
                  <a:lnTo>
                    <a:pt x="107" y="103"/>
                  </a:lnTo>
                  <a:lnTo>
                    <a:pt x="100" y="107"/>
                  </a:lnTo>
                  <a:lnTo>
                    <a:pt x="93" y="110"/>
                  </a:lnTo>
                  <a:lnTo>
                    <a:pt x="88" y="108"/>
                  </a:lnTo>
                  <a:lnTo>
                    <a:pt x="87" y="106"/>
                  </a:lnTo>
                  <a:lnTo>
                    <a:pt x="84" y="106"/>
                  </a:lnTo>
                  <a:lnTo>
                    <a:pt x="81" y="107"/>
                  </a:lnTo>
                  <a:lnTo>
                    <a:pt x="78" y="110"/>
                  </a:lnTo>
                  <a:lnTo>
                    <a:pt x="76" y="108"/>
                  </a:lnTo>
                  <a:lnTo>
                    <a:pt x="75" y="108"/>
                  </a:lnTo>
                  <a:lnTo>
                    <a:pt x="75" y="107"/>
                  </a:lnTo>
                  <a:lnTo>
                    <a:pt x="75" y="110"/>
                  </a:lnTo>
                  <a:lnTo>
                    <a:pt x="75" y="113"/>
                  </a:lnTo>
                  <a:lnTo>
                    <a:pt x="76" y="114"/>
                  </a:lnTo>
                  <a:lnTo>
                    <a:pt x="75" y="117"/>
                  </a:lnTo>
                  <a:lnTo>
                    <a:pt x="75" y="119"/>
                  </a:lnTo>
                  <a:lnTo>
                    <a:pt x="72" y="122"/>
                  </a:lnTo>
                  <a:lnTo>
                    <a:pt x="69" y="123"/>
                  </a:lnTo>
                  <a:lnTo>
                    <a:pt x="66" y="125"/>
                  </a:lnTo>
                  <a:lnTo>
                    <a:pt x="63" y="126"/>
                  </a:lnTo>
                  <a:lnTo>
                    <a:pt x="60" y="126"/>
                  </a:lnTo>
                  <a:lnTo>
                    <a:pt x="59" y="125"/>
                  </a:lnTo>
                  <a:lnTo>
                    <a:pt x="57" y="122"/>
                  </a:lnTo>
                  <a:lnTo>
                    <a:pt x="57" y="119"/>
                  </a:lnTo>
                  <a:lnTo>
                    <a:pt x="56" y="116"/>
                  </a:lnTo>
                  <a:lnTo>
                    <a:pt x="57" y="114"/>
                  </a:lnTo>
                  <a:lnTo>
                    <a:pt x="57" y="111"/>
                  </a:lnTo>
                  <a:lnTo>
                    <a:pt x="59" y="110"/>
                  </a:lnTo>
                  <a:lnTo>
                    <a:pt x="60" y="108"/>
                  </a:lnTo>
                  <a:lnTo>
                    <a:pt x="60" y="106"/>
                  </a:lnTo>
                  <a:lnTo>
                    <a:pt x="57" y="107"/>
                  </a:lnTo>
                  <a:lnTo>
                    <a:pt x="54" y="108"/>
                  </a:lnTo>
                  <a:lnTo>
                    <a:pt x="53" y="108"/>
                  </a:lnTo>
                  <a:lnTo>
                    <a:pt x="50" y="108"/>
                  </a:lnTo>
                  <a:lnTo>
                    <a:pt x="47" y="107"/>
                  </a:lnTo>
                  <a:lnTo>
                    <a:pt x="44" y="107"/>
                  </a:lnTo>
                  <a:lnTo>
                    <a:pt x="40" y="108"/>
                  </a:lnTo>
                  <a:lnTo>
                    <a:pt x="35" y="110"/>
                  </a:lnTo>
                  <a:lnTo>
                    <a:pt x="32" y="113"/>
                  </a:lnTo>
                  <a:lnTo>
                    <a:pt x="28" y="116"/>
                  </a:lnTo>
                  <a:lnTo>
                    <a:pt x="23" y="117"/>
                  </a:lnTo>
                  <a:lnTo>
                    <a:pt x="20" y="119"/>
                  </a:lnTo>
                  <a:lnTo>
                    <a:pt x="19" y="119"/>
                  </a:lnTo>
                  <a:lnTo>
                    <a:pt x="16" y="119"/>
                  </a:lnTo>
                  <a:lnTo>
                    <a:pt x="12" y="117"/>
                  </a:lnTo>
                  <a:lnTo>
                    <a:pt x="9" y="119"/>
                  </a:lnTo>
                  <a:lnTo>
                    <a:pt x="6" y="119"/>
                  </a:lnTo>
                  <a:lnTo>
                    <a:pt x="3" y="119"/>
                  </a:lnTo>
                  <a:lnTo>
                    <a:pt x="0" y="117"/>
                  </a:lnTo>
                  <a:lnTo>
                    <a:pt x="1" y="111"/>
                  </a:lnTo>
                  <a:lnTo>
                    <a:pt x="7" y="106"/>
                  </a:lnTo>
                  <a:lnTo>
                    <a:pt x="16" y="100"/>
                  </a:lnTo>
                  <a:lnTo>
                    <a:pt x="25" y="95"/>
                  </a:lnTo>
                  <a:lnTo>
                    <a:pt x="31" y="92"/>
                  </a:lnTo>
                  <a:lnTo>
                    <a:pt x="37" y="91"/>
                  </a:lnTo>
                  <a:lnTo>
                    <a:pt x="41" y="91"/>
                  </a:lnTo>
                  <a:lnTo>
                    <a:pt x="46" y="92"/>
                  </a:lnTo>
                  <a:lnTo>
                    <a:pt x="50" y="92"/>
                  </a:lnTo>
                  <a:lnTo>
                    <a:pt x="60" y="91"/>
                  </a:lnTo>
                  <a:lnTo>
                    <a:pt x="71" y="89"/>
                  </a:lnTo>
                  <a:lnTo>
                    <a:pt x="72" y="78"/>
                  </a:lnTo>
                  <a:lnTo>
                    <a:pt x="75" y="67"/>
                  </a:lnTo>
                  <a:lnTo>
                    <a:pt x="82" y="58"/>
                  </a:lnTo>
                  <a:lnTo>
                    <a:pt x="84" y="63"/>
                  </a:lnTo>
                  <a:lnTo>
                    <a:pt x="82" y="67"/>
                  </a:lnTo>
                  <a:lnTo>
                    <a:pt x="81" y="70"/>
                  </a:lnTo>
                  <a:lnTo>
                    <a:pt x="81" y="75"/>
                  </a:lnTo>
                  <a:lnTo>
                    <a:pt x="84" y="73"/>
                  </a:lnTo>
                  <a:lnTo>
                    <a:pt x="87" y="72"/>
                  </a:lnTo>
                  <a:lnTo>
                    <a:pt x="91" y="69"/>
                  </a:lnTo>
                  <a:lnTo>
                    <a:pt x="94" y="66"/>
                  </a:lnTo>
                  <a:lnTo>
                    <a:pt x="97" y="63"/>
                  </a:lnTo>
                  <a:lnTo>
                    <a:pt x="101" y="58"/>
                  </a:lnTo>
                  <a:lnTo>
                    <a:pt x="104" y="57"/>
                  </a:lnTo>
                  <a:lnTo>
                    <a:pt x="106" y="57"/>
                  </a:lnTo>
                  <a:lnTo>
                    <a:pt x="109" y="55"/>
                  </a:lnTo>
                  <a:lnTo>
                    <a:pt x="112" y="54"/>
                  </a:lnTo>
                  <a:lnTo>
                    <a:pt x="113" y="51"/>
                  </a:lnTo>
                  <a:lnTo>
                    <a:pt x="115" y="47"/>
                  </a:lnTo>
                  <a:lnTo>
                    <a:pt x="115" y="42"/>
                  </a:lnTo>
                  <a:lnTo>
                    <a:pt x="115" y="39"/>
                  </a:lnTo>
                  <a:lnTo>
                    <a:pt x="118" y="36"/>
                  </a:lnTo>
                  <a:lnTo>
                    <a:pt x="121" y="33"/>
                  </a:lnTo>
                  <a:lnTo>
                    <a:pt x="122" y="32"/>
                  </a:lnTo>
                  <a:lnTo>
                    <a:pt x="122" y="29"/>
                  </a:lnTo>
                  <a:lnTo>
                    <a:pt x="122" y="26"/>
                  </a:lnTo>
                  <a:lnTo>
                    <a:pt x="121" y="25"/>
                  </a:lnTo>
                  <a:lnTo>
                    <a:pt x="121" y="22"/>
                  </a:lnTo>
                  <a:lnTo>
                    <a:pt x="122" y="19"/>
                  </a:lnTo>
                  <a:lnTo>
                    <a:pt x="124" y="14"/>
                  </a:lnTo>
                  <a:lnTo>
                    <a:pt x="125" y="10"/>
                  </a:lnTo>
                  <a:lnTo>
                    <a:pt x="126" y="7"/>
                  </a:lnTo>
                  <a:lnTo>
                    <a:pt x="129" y="4"/>
                  </a:lnTo>
                  <a:lnTo>
                    <a:pt x="131" y="4"/>
                  </a:lnTo>
                  <a:lnTo>
                    <a:pt x="134" y="2"/>
                  </a:lnTo>
                  <a:lnTo>
                    <a:pt x="135" y="0"/>
                  </a:lnTo>
                  <a:lnTo>
                    <a:pt x="138" y="0"/>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3" name="Freeform 6433"/>
            <p:cNvSpPr>
              <a:spLocks/>
            </p:cNvSpPr>
            <p:nvPr/>
          </p:nvSpPr>
          <p:spPr bwMode="auto">
            <a:xfrm>
              <a:off x="5248" y="2417"/>
              <a:ext cx="29" cy="39"/>
            </a:xfrm>
            <a:custGeom>
              <a:avLst/>
              <a:gdLst>
                <a:gd name="T0" fmla="*/ 13 w 29"/>
                <a:gd name="T1" fmla="*/ 0 h 39"/>
                <a:gd name="T2" fmla="*/ 17 w 29"/>
                <a:gd name="T3" fmla="*/ 0 h 39"/>
                <a:gd name="T4" fmla="*/ 17 w 29"/>
                <a:gd name="T5" fmla="*/ 1 h 39"/>
                <a:gd name="T6" fmla="*/ 17 w 29"/>
                <a:gd name="T7" fmla="*/ 1 h 39"/>
                <a:gd name="T8" fmla="*/ 19 w 29"/>
                <a:gd name="T9" fmla="*/ 3 h 39"/>
                <a:gd name="T10" fmla="*/ 19 w 29"/>
                <a:gd name="T11" fmla="*/ 3 h 39"/>
                <a:gd name="T12" fmla="*/ 25 w 29"/>
                <a:gd name="T13" fmla="*/ 7 h 39"/>
                <a:gd name="T14" fmla="*/ 28 w 29"/>
                <a:gd name="T15" fmla="*/ 9 h 39"/>
                <a:gd name="T16" fmla="*/ 29 w 29"/>
                <a:gd name="T17" fmla="*/ 10 h 39"/>
                <a:gd name="T18" fmla="*/ 29 w 29"/>
                <a:gd name="T19" fmla="*/ 11 h 39"/>
                <a:gd name="T20" fmla="*/ 29 w 29"/>
                <a:gd name="T21" fmla="*/ 14 h 39"/>
                <a:gd name="T22" fmla="*/ 28 w 29"/>
                <a:gd name="T23" fmla="*/ 17 h 39"/>
                <a:gd name="T24" fmla="*/ 26 w 29"/>
                <a:gd name="T25" fmla="*/ 20 h 39"/>
                <a:gd name="T26" fmla="*/ 23 w 29"/>
                <a:gd name="T27" fmla="*/ 22 h 39"/>
                <a:gd name="T28" fmla="*/ 23 w 29"/>
                <a:gd name="T29" fmla="*/ 25 h 39"/>
                <a:gd name="T30" fmla="*/ 22 w 29"/>
                <a:gd name="T31" fmla="*/ 28 h 39"/>
                <a:gd name="T32" fmla="*/ 22 w 29"/>
                <a:gd name="T33" fmla="*/ 29 h 39"/>
                <a:gd name="T34" fmla="*/ 22 w 29"/>
                <a:gd name="T35" fmla="*/ 32 h 39"/>
                <a:gd name="T36" fmla="*/ 20 w 29"/>
                <a:gd name="T37" fmla="*/ 35 h 39"/>
                <a:gd name="T38" fmla="*/ 19 w 29"/>
                <a:gd name="T39" fmla="*/ 38 h 39"/>
                <a:gd name="T40" fmla="*/ 17 w 29"/>
                <a:gd name="T41" fmla="*/ 38 h 39"/>
                <a:gd name="T42" fmla="*/ 14 w 29"/>
                <a:gd name="T43" fmla="*/ 38 h 39"/>
                <a:gd name="T44" fmla="*/ 13 w 29"/>
                <a:gd name="T45" fmla="*/ 34 h 39"/>
                <a:gd name="T46" fmla="*/ 11 w 29"/>
                <a:gd name="T47" fmla="*/ 29 h 39"/>
                <a:gd name="T48" fmla="*/ 10 w 29"/>
                <a:gd name="T49" fmla="*/ 31 h 39"/>
                <a:gd name="T50" fmla="*/ 10 w 29"/>
                <a:gd name="T51" fmla="*/ 34 h 39"/>
                <a:gd name="T52" fmla="*/ 10 w 29"/>
                <a:gd name="T53" fmla="*/ 37 h 39"/>
                <a:gd name="T54" fmla="*/ 9 w 29"/>
                <a:gd name="T55" fmla="*/ 39 h 39"/>
                <a:gd name="T56" fmla="*/ 6 w 29"/>
                <a:gd name="T57" fmla="*/ 38 h 39"/>
                <a:gd name="T58" fmla="*/ 6 w 29"/>
                <a:gd name="T59" fmla="*/ 37 h 39"/>
                <a:gd name="T60" fmla="*/ 6 w 29"/>
                <a:gd name="T61" fmla="*/ 35 h 39"/>
                <a:gd name="T62" fmla="*/ 6 w 29"/>
                <a:gd name="T63" fmla="*/ 32 h 39"/>
                <a:gd name="T64" fmla="*/ 7 w 29"/>
                <a:gd name="T65" fmla="*/ 31 h 39"/>
                <a:gd name="T66" fmla="*/ 7 w 29"/>
                <a:gd name="T67" fmla="*/ 28 h 39"/>
                <a:gd name="T68" fmla="*/ 9 w 29"/>
                <a:gd name="T69" fmla="*/ 25 h 39"/>
                <a:gd name="T70" fmla="*/ 9 w 29"/>
                <a:gd name="T71" fmla="*/ 20 h 39"/>
                <a:gd name="T72" fmla="*/ 9 w 29"/>
                <a:gd name="T73" fmla="*/ 17 h 39"/>
                <a:gd name="T74" fmla="*/ 9 w 29"/>
                <a:gd name="T75" fmla="*/ 16 h 39"/>
                <a:gd name="T76" fmla="*/ 7 w 29"/>
                <a:gd name="T77" fmla="*/ 16 h 39"/>
                <a:gd name="T78" fmla="*/ 6 w 29"/>
                <a:gd name="T79" fmla="*/ 14 h 39"/>
                <a:gd name="T80" fmla="*/ 4 w 29"/>
                <a:gd name="T81" fmla="*/ 13 h 39"/>
                <a:gd name="T82" fmla="*/ 3 w 29"/>
                <a:gd name="T83" fmla="*/ 11 h 39"/>
                <a:gd name="T84" fmla="*/ 1 w 29"/>
                <a:gd name="T85" fmla="*/ 10 h 39"/>
                <a:gd name="T86" fmla="*/ 0 w 29"/>
                <a:gd name="T87" fmla="*/ 9 h 39"/>
                <a:gd name="T88" fmla="*/ 0 w 29"/>
                <a:gd name="T89" fmla="*/ 7 h 39"/>
                <a:gd name="T90" fmla="*/ 1 w 29"/>
                <a:gd name="T91" fmla="*/ 6 h 39"/>
                <a:gd name="T92" fmla="*/ 3 w 29"/>
                <a:gd name="T93" fmla="*/ 4 h 39"/>
                <a:gd name="T94" fmla="*/ 6 w 29"/>
                <a:gd name="T95" fmla="*/ 1 h 39"/>
                <a:gd name="T96" fmla="*/ 9 w 29"/>
                <a:gd name="T97" fmla="*/ 0 h 39"/>
                <a:gd name="T98" fmla="*/ 13 w 29"/>
                <a:gd name="T9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 h="39">
                  <a:moveTo>
                    <a:pt x="13" y="0"/>
                  </a:moveTo>
                  <a:lnTo>
                    <a:pt x="17" y="0"/>
                  </a:lnTo>
                  <a:lnTo>
                    <a:pt x="17" y="1"/>
                  </a:lnTo>
                  <a:lnTo>
                    <a:pt x="17" y="1"/>
                  </a:lnTo>
                  <a:lnTo>
                    <a:pt x="19" y="3"/>
                  </a:lnTo>
                  <a:lnTo>
                    <a:pt x="19" y="3"/>
                  </a:lnTo>
                  <a:lnTo>
                    <a:pt x="25" y="7"/>
                  </a:lnTo>
                  <a:lnTo>
                    <a:pt x="28" y="9"/>
                  </a:lnTo>
                  <a:lnTo>
                    <a:pt x="29" y="10"/>
                  </a:lnTo>
                  <a:lnTo>
                    <a:pt x="29" y="11"/>
                  </a:lnTo>
                  <a:lnTo>
                    <a:pt x="29" y="14"/>
                  </a:lnTo>
                  <a:lnTo>
                    <a:pt x="28" y="17"/>
                  </a:lnTo>
                  <a:lnTo>
                    <a:pt x="26" y="20"/>
                  </a:lnTo>
                  <a:lnTo>
                    <a:pt x="23" y="22"/>
                  </a:lnTo>
                  <a:lnTo>
                    <a:pt x="23" y="25"/>
                  </a:lnTo>
                  <a:lnTo>
                    <a:pt x="22" y="28"/>
                  </a:lnTo>
                  <a:lnTo>
                    <a:pt x="22" y="29"/>
                  </a:lnTo>
                  <a:lnTo>
                    <a:pt x="22" y="32"/>
                  </a:lnTo>
                  <a:lnTo>
                    <a:pt x="20" y="35"/>
                  </a:lnTo>
                  <a:lnTo>
                    <a:pt x="19" y="38"/>
                  </a:lnTo>
                  <a:lnTo>
                    <a:pt x="17" y="38"/>
                  </a:lnTo>
                  <a:lnTo>
                    <a:pt x="14" y="38"/>
                  </a:lnTo>
                  <a:lnTo>
                    <a:pt x="13" y="34"/>
                  </a:lnTo>
                  <a:lnTo>
                    <a:pt x="11" y="29"/>
                  </a:lnTo>
                  <a:lnTo>
                    <a:pt x="10" y="31"/>
                  </a:lnTo>
                  <a:lnTo>
                    <a:pt x="10" y="34"/>
                  </a:lnTo>
                  <a:lnTo>
                    <a:pt x="10" y="37"/>
                  </a:lnTo>
                  <a:lnTo>
                    <a:pt x="9" y="39"/>
                  </a:lnTo>
                  <a:lnTo>
                    <a:pt x="6" y="38"/>
                  </a:lnTo>
                  <a:lnTo>
                    <a:pt x="6" y="37"/>
                  </a:lnTo>
                  <a:lnTo>
                    <a:pt x="6" y="35"/>
                  </a:lnTo>
                  <a:lnTo>
                    <a:pt x="6" y="32"/>
                  </a:lnTo>
                  <a:lnTo>
                    <a:pt x="7" y="31"/>
                  </a:lnTo>
                  <a:lnTo>
                    <a:pt x="7" y="28"/>
                  </a:lnTo>
                  <a:lnTo>
                    <a:pt x="9" y="25"/>
                  </a:lnTo>
                  <a:lnTo>
                    <a:pt x="9" y="20"/>
                  </a:lnTo>
                  <a:lnTo>
                    <a:pt x="9" y="17"/>
                  </a:lnTo>
                  <a:lnTo>
                    <a:pt x="9" y="16"/>
                  </a:lnTo>
                  <a:lnTo>
                    <a:pt x="7" y="16"/>
                  </a:lnTo>
                  <a:lnTo>
                    <a:pt x="6" y="14"/>
                  </a:lnTo>
                  <a:lnTo>
                    <a:pt x="4" y="13"/>
                  </a:lnTo>
                  <a:lnTo>
                    <a:pt x="3" y="11"/>
                  </a:lnTo>
                  <a:lnTo>
                    <a:pt x="1" y="10"/>
                  </a:lnTo>
                  <a:lnTo>
                    <a:pt x="0" y="9"/>
                  </a:lnTo>
                  <a:lnTo>
                    <a:pt x="0" y="7"/>
                  </a:lnTo>
                  <a:lnTo>
                    <a:pt x="1" y="6"/>
                  </a:lnTo>
                  <a:lnTo>
                    <a:pt x="3" y="4"/>
                  </a:lnTo>
                  <a:lnTo>
                    <a:pt x="6" y="1"/>
                  </a:lnTo>
                  <a:lnTo>
                    <a:pt x="9"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4" name="Freeform 6434"/>
            <p:cNvSpPr>
              <a:spLocks/>
            </p:cNvSpPr>
            <p:nvPr/>
          </p:nvSpPr>
          <p:spPr bwMode="auto">
            <a:xfrm>
              <a:off x="5592" y="2102"/>
              <a:ext cx="13" cy="17"/>
            </a:xfrm>
            <a:custGeom>
              <a:avLst/>
              <a:gdLst>
                <a:gd name="T0" fmla="*/ 13 w 13"/>
                <a:gd name="T1" fmla="*/ 0 h 17"/>
                <a:gd name="T2" fmla="*/ 13 w 13"/>
                <a:gd name="T3" fmla="*/ 3 h 17"/>
                <a:gd name="T4" fmla="*/ 13 w 13"/>
                <a:gd name="T5" fmla="*/ 7 h 17"/>
                <a:gd name="T6" fmla="*/ 12 w 13"/>
                <a:gd name="T7" fmla="*/ 10 h 17"/>
                <a:gd name="T8" fmla="*/ 10 w 13"/>
                <a:gd name="T9" fmla="*/ 13 h 17"/>
                <a:gd name="T10" fmla="*/ 7 w 13"/>
                <a:gd name="T11" fmla="*/ 16 h 17"/>
                <a:gd name="T12" fmla="*/ 3 w 13"/>
                <a:gd name="T13" fmla="*/ 17 h 17"/>
                <a:gd name="T14" fmla="*/ 0 w 13"/>
                <a:gd name="T15" fmla="*/ 17 h 17"/>
                <a:gd name="T16" fmla="*/ 0 w 13"/>
                <a:gd name="T17" fmla="*/ 14 h 17"/>
                <a:gd name="T18" fmla="*/ 3 w 13"/>
                <a:gd name="T19" fmla="*/ 11 h 17"/>
                <a:gd name="T20" fmla="*/ 4 w 13"/>
                <a:gd name="T21" fmla="*/ 10 h 17"/>
                <a:gd name="T22" fmla="*/ 6 w 13"/>
                <a:gd name="T23" fmla="*/ 7 h 17"/>
                <a:gd name="T24" fmla="*/ 9 w 13"/>
                <a:gd name="T25" fmla="*/ 6 h 17"/>
                <a:gd name="T26" fmla="*/ 10 w 13"/>
                <a:gd name="T27" fmla="*/ 1 h 17"/>
                <a:gd name="T28" fmla="*/ 13 w 1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7">
                  <a:moveTo>
                    <a:pt x="13" y="0"/>
                  </a:moveTo>
                  <a:lnTo>
                    <a:pt x="13" y="3"/>
                  </a:lnTo>
                  <a:lnTo>
                    <a:pt x="13" y="7"/>
                  </a:lnTo>
                  <a:lnTo>
                    <a:pt x="12" y="10"/>
                  </a:lnTo>
                  <a:lnTo>
                    <a:pt x="10" y="13"/>
                  </a:lnTo>
                  <a:lnTo>
                    <a:pt x="7" y="16"/>
                  </a:lnTo>
                  <a:lnTo>
                    <a:pt x="3" y="17"/>
                  </a:lnTo>
                  <a:lnTo>
                    <a:pt x="0" y="17"/>
                  </a:lnTo>
                  <a:lnTo>
                    <a:pt x="0" y="14"/>
                  </a:lnTo>
                  <a:lnTo>
                    <a:pt x="3" y="11"/>
                  </a:lnTo>
                  <a:lnTo>
                    <a:pt x="4" y="10"/>
                  </a:lnTo>
                  <a:lnTo>
                    <a:pt x="6" y="7"/>
                  </a:lnTo>
                  <a:lnTo>
                    <a:pt x="9" y="6"/>
                  </a:lnTo>
                  <a:lnTo>
                    <a:pt x="10" y="1"/>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5" name="Freeform 6435"/>
            <p:cNvSpPr>
              <a:spLocks/>
            </p:cNvSpPr>
            <p:nvPr/>
          </p:nvSpPr>
          <p:spPr bwMode="auto">
            <a:xfrm>
              <a:off x="5582" y="2130"/>
              <a:ext cx="7" cy="4"/>
            </a:xfrm>
            <a:custGeom>
              <a:avLst/>
              <a:gdLst>
                <a:gd name="T0" fmla="*/ 3 w 7"/>
                <a:gd name="T1" fmla="*/ 0 h 4"/>
                <a:gd name="T2" fmla="*/ 4 w 7"/>
                <a:gd name="T3" fmla="*/ 0 h 4"/>
                <a:gd name="T4" fmla="*/ 6 w 7"/>
                <a:gd name="T5" fmla="*/ 0 h 4"/>
                <a:gd name="T6" fmla="*/ 7 w 7"/>
                <a:gd name="T7" fmla="*/ 0 h 4"/>
                <a:gd name="T8" fmla="*/ 6 w 7"/>
                <a:gd name="T9" fmla="*/ 3 h 4"/>
                <a:gd name="T10" fmla="*/ 3 w 7"/>
                <a:gd name="T11" fmla="*/ 4 h 4"/>
                <a:gd name="T12" fmla="*/ 0 w 7"/>
                <a:gd name="T13" fmla="*/ 4 h 4"/>
                <a:gd name="T14" fmla="*/ 1 w 7"/>
                <a:gd name="T15" fmla="*/ 1 h 4"/>
                <a:gd name="T16" fmla="*/ 3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3" y="0"/>
                  </a:moveTo>
                  <a:lnTo>
                    <a:pt x="4" y="0"/>
                  </a:lnTo>
                  <a:lnTo>
                    <a:pt x="6" y="0"/>
                  </a:lnTo>
                  <a:lnTo>
                    <a:pt x="7" y="0"/>
                  </a:lnTo>
                  <a:lnTo>
                    <a:pt x="6" y="3"/>
                  </a:lnTo>
                  <a:lnTo>
                    <a:pt x="3" y="4"/>
                  </a:lnTo>
                  <a:lnTo>
                    <a:pt x="0" y="4"/>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6" name="Freeform 6436"/>
            <p:cNvSpPr>
              <a:spLocks/>
            </p:cNvSpPr>
            <p:nvPr/>
          </p:nvSpPr>
          <p:spPr bwMode="auto">
            <a:xfrm>
              <a:off x="5574" y="2143"/>
              <a:ext cx="6" cy="6"/>
            </a:xfrm>
            <a:custGeom>
              <a:avLst/>
              <a:gdLst>
                <a:gd name="T0" fmla="*/ 3 w 6"/>
                <a:gd name="T1" fmla="*/ 0 h 6"/>
                <a:gd name="T2" fmla="*/ 5 w 6"/>
                <a:gd name="T3" fmla="*/ 0 h 6"/>
                <a:gd name="T4" fmla="*/ 6 w 6"/>
                <a:gd name="T5" fmla="*/ 1 h 6"/>
                <a:gd name="T6" fmla="*/ 5 w 6"/>
                <a:gd name="T7" fmla="*/ 3 h 6"/>
                <a:gd name="T8" fmla="*/ 3 w 6"/>
                <a:gd name="T9" fmla="*/ 4 h 6"/>
                <a:gd name="T10" fmla="*/ 0 w 6"/>
                <a:gd name="T11" fmla="*/ 6 h 6"/>
                <a:gd name="T12" fmla="*/ 2 w 6"/>
                <a:gd name="T13" fmla="*/ 3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lnTo>
                    <a:pt x="5" y="0"/>
                  </a:lnTo>
                  <a:lnTo>
                    <a:pt x="6" y="1"/>
                  </a:lnTo>
                  <a:lnTo>
                    <a:pt x="5" y="3"/>
                  </a:lnTo>
                  <a:lnTo>
                    <a:pt x="3" y="4"/>
                  </a:lnTo>
                  <a:lnTo>
                    <a:pt x="0" y="6"/>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7" name="Freeform 6437"/>
            <p:cNvSpPr>
              <a:spLocks/>
            </p:cNvSpPr>
            <p:nvPr/>
          </p:nvSpPr>
          <p:spPr bwMode="auto">
            <a:xfrm>
              <a:off x="5542" y="2178"/>
              <a:ext cx="10" cy="9"/>
            </a:xfrm>
            <a:custGeom>
              <a:avLst/>
              <a:gdLst>
                <a:gd name="T0" fmla="*/ 10 w 10"/>
                <a:gd name="T1" fmla="*/ 0 h 9"/>
                <a:gd name="T2" fmla="*/ 9 w 10"/>
                <a:gd name="T3" fmla="*/ 2 h 9"/>
                <a:gd name="T4" fmla="*/ 9 w 10"/>
                <a:gd name="T5" fmla="*/ 5 h 9"/>
                <a:gd name="T6" fmla="*/ 7 w 10"/>
                <a:gd name="T7" fmla="*/ 8 h 9"/>
                <a:gd name="T8" fmla="*/ 4 w 10"/>
                <a:gd name="T9" fmla="*/ 9 h 9"/>
                <a:gd name="T10" fmla="*/ 3 w 10"/>
                <a:gd name="T11" fmla="*/ 9 h 9"/>
                <a:gd name="T12" fmla="*/ 1 w 10"/>
                <a:gd name="T13" fmla="*/ 9 h 9"/>
                <a:gd name="T14" fmla="*/ 0 w 10"/>
                <a:gd name="T15" fmla="*/ 8 h 9"/>
                <a:gd name="T16" fmla="*/ 1 w 10"/>
                <a:gd name="T17" fmla="*/ 6 h 9"/>
                <a:gd name="T18" fmla="*/ 3 w 10"/>
                <a:gd name="T19" fmla="*/ 5 h 9"/>
                <a:gd name="T20" fmla="*/ 4 w 10"/>
                <a:gd name="T21" fmla="*/ 3 h 9"/>
                <a:gd name="T22" fmla="*/ 7 w 10"/>
                <a:gd name="T23" fmla="*/ 2 h 9"/>
                <a:gd name="T24" fmla="*/ 9 w 10"/>
                <a:gd name="T25" fmla="*/ 0 h 9"/>
                <a:gd name="T26" fmla="*/ 10 w 10"/>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10" y="0"/>
                  </a:moveTo>
                  <a:lnTo>
                    <a:pt x="9" y="2"/>
                  </a:lnTo>
                  <a:lnTo>
                    <a:pt x="9" y="5"/>
                  </a:lnTo>
                  <a:lnTo>
                    <a:pt x="7" y="8"/>
                  </a:lnTo>
                  <a:lnTo>
                    <a:pt x="4" y="9"/>
                  </a:lnTo>
                  <a:lnTo>
                    <a:pt x="3" y="9"/>
                  </a:lnTo>
                  <a:lnTo>
                    <a:pt x="1" y="9"/>
                  </a:lnTo>
                  <a:lnTo>
                    <a:pt x="0" y="8"/>
                  </a:lnTo>
                  <a:lnTo>
                    <a:pt x="1" y="6"/>
                  </a:lnTo>
                  <a:lnTo>
                    <a:pt x="3" y="5"/>
                  </a:lnTo>
                  <a:lnTo>
                    <a:pt x="4" y="3"/>
                  </a:lnTo>
                  <a:lnTo>
                    <a:pt x="7" y="2"/>
                  </a:lnTo>
                  <a:lnTo>
                    <a:pt x="9"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8" name="Freeform 6438"/>
            <p:cNvSpPr>
              <a:spLocks/>
            </p:cNvSpPr>
            <p:nvPr/>
          </p:nvSpPr>
          <p:spPr bwMode="auto">
            <a:xfrm>
              <a:off x="5516" y="2196"/>
              <a:ext cx="8" cy="12"/>
            </a:xfrm>
            <a:custGeom>
              <a:avLst/>
              <a:gdLst>
                <a:gd name="T0" fmla="*/ 7 w 8"/>
                <a:gd name="T1" fmla="*/ 0 h 12"/>
                <a:gd name="T2" fmla="*/ 8 w 8"/>
                <a:gd name="T3" fmla="*/ 1 h 12"/>
                <a:gd name="T4" fmla="*/ 8 w 8"/>
                <a:gd name="T5" fmla="*/ 4 h 12"/>
                <a:gd name="T6" fmla="*/ 7 w 8"/>
                <a:gd name="T7" fmla="*/ 7 h 12"/>
                <a:gd name="T8" fmla="*/ 5 w 8"/>
                <a:gd name="T9" fmla="*/ 10 h 12"/>
                <a:gd name="T10" fmla="*/ 4 w 8"/>
                <a:gd name="T11" fmla="*/ 12 h 12"/>
                <a:gd name="T12" fmla="*/ 1 w 8"/>
                <a:gd name="T13" fmla="*/ 12 h 12"/>
                <a:gd name="T14" fmla="*/ 0 w 8"/>
                <a:gd name="T15" fmla="*/ 10 h 12"/>
                <a:gd name="T16" fmla="*/ 0 w 8"/>
                <a:gd name="T17" fmla="*/ 9 h 12"/>
                <a:gd name="T18" fmla="*/ 1 w 8"/>
                <a:gd name="T19" fmla="*/ 6 h 12"/>
                <a:gd name="T20" fmla="*/ 2 w 8"/>
                <a:gd name="T21" fmla="*/ 4 h 12"/>
                <a:gd name="T22" fmla="*/ 4 w 8"/>
                <a:gd name="T23" fmla="*/ 3 h 12"/>
                <a:gd name="T24" fmla="*/ 7 w 8"/>
                <a:gd name="T25" fmla="*/ 1 h 12"/>
                <a:gd name="T26" fmla="*/ 7 w 8"/>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2">
                  <a:moveTo>
                    <a:pt x="7" y="0"/>
                  </a:moveTo>
                  <a:lnTo>
                    <a:pt x="8" y="1"/>
                  </a:lnTo>
                  <a:lnTo>
                    <a:pt x="8" y="4"/>
                  </a:lnTo>
                  <a:lnTo>
                    <a:pt x="7" y="7"/>
                  </a:lnTo>
                  <a:lnTo>
                    <a:pt x="5" y="10"/>
                  </a:lnTo>
                  <a:lnTo>
                    <a:pt x="4" y="12"/>
                  </a:lnTo>
                  <a:lnTo>
                    <a:pt x="1" y="12"/>
                  </a:lnTo>
                  <a:lnTo>
                    <a:pt x="0" y="10"/>
                  </a:lnTo>
                  <a:lnTo>
                    <a:pt x="0" y="9"/>
                  </a:lnTo>
                  <a:lnTo>
                    <a:pt x="1" y="6"/>
                  </a:lnTo>
                  <a:lnTo>
                    <a:pt x="2" y="4"/>
                  </a:lnTo>
                  <a:lnTo>
                    <a:pt x="4" y="3"/>
                  </a:lnTo>
                  <a:lnTo>
                    <a:pt x="7"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9" name="Freeform 6439"/>
            <p:cNvSpPr>
              <a:spLocks/>
            </p:cNvSpPr>
            <p:nvPr/>
          </p:nvSpPr>
          <p:spPr bwMode="auto">
            <a:xfrm>
              <a:off x="5483" y="2212"/>
              <a:ext cx="22" cy="15"/>
            </a:xfrm>
            <a:custGeom>
              <a:avLst/>
              <a:gdLst>
                <a:gd name="T0" fmla="*/ 15 w 22"/>
                <a:gd name="T1" fmla="*/ 0 h 15"/>
                <a:gd name="T2" fmla="*/ 18 w 22"/>
                <a:gd name="T3" fmla="*/ 0 h 15"/>
                <a:gd name="T4" fmla="*/ 22 w 22"/>
                <a:gd name="T5" fmla="*/ 2 h 15"/>
                <a:gd name="T6" fmla="*/ 19 w 22"/>
                <a:gd name="T7" fmla="*/ 3 h 15"/>
                <a:gd name="T8" fmla="*/ 18 w 22"/>
                <a:gd name="T9" fmla="*/ 6 h 15"/>
                <a:gd name="T10" fmla="*/ 15 w 22"/>
                <a:gd name="T11" fmla="*/ 9 h 15"/>
                <a:gd name="T12" fmla="*/ 12 w 22"/>
                <a:gd name="T13" fmla="*/ 12 h 15"/>
                <a:gd name="T14" fmla="*/ 8 w 22"/>
                <a:gd name="T15" fmla="*/ 13 h 15"/>
                <a:gd name="T16" fmla="*/ 5 w 22"/>
                <a:gd name="T17" fmla="*/ 15 h 15"/>
                <a:gd name="T18" fmla="*/ 2 w 22"/>
                <a:gd name="T19" fmla="*/ 15 h 15"/>
                <a:gd name="T20" fmla="*/ 0 w 22"/>
                <a:gd name="T21" fmla="*/ 15 h 15"/>
                <a:gd name="T22" fmla="*/ 3 w 22"/>
                <a:gd name="T23" fmla="*/ 10 h 15"/>
                <a:gd name="T24" fmla="*/ 6 w 22"/>
                <a:gd name="T25" fmla="*/ 7 h 15"/>
                <a:gd name="T26" fmla="*/ 10 w 22"/>
                <a:gd name="T27" fmla="*/ 6 h 15"/>
                <a:gd name="T28" fmla="*/ 15 w 22"/>
                <a:gd name="T29" fmla="*/ 5 h 15"/>
                <a:gd name="T30" fmla="*/ 9 w 22"/>
                <a:gd name="T31" fmla="*/ 3 h 15"/>
                <a:gd name="T32" fmla="*/ 12 w 22"/>
                <a:gd name="T33" fmla="*/ 0 h 15"/>
                <a:gd name="T34" fmla="*/ 15 w 22"/>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5">
                  <a:moveTo>
                    <a:pt x="15" y="0"/>
                  </a:moveTo>
                  <a:lnTo>
                    <a:pt x="18" y="0"/>
                  </a:lnTo>
                  <a:lnTo>
                    <a:pt x="22" y="2"/>
                  </a:lnTo>
                  <a:lnTo>
                    <a:pt x="19" y="3"/>
                  </a:lnTo>
                  <a:lnTo>
                    <a:pt x="18" y="6"/>
                  </a:lnTo>
                  <a:lnTo>
                    <a:pt x="15" y="9"/>
                  </a:lnTo>
                  <a:lnTo>
                    <a:pt x="12" y="12"/>
                  </a:lnTo>
                  <a:lnTo>
                    <a:pt x="8" y="13"/>
                  </a:lnTo>
                  <a:lnTo>
                    <a:pt x="5" y="15"/>
                  </a:lnTo>
                  <a:lnTo>
                    <a:pt x="2" y="15"/>
                  </a:lnTo>
                  <a:lnTo>
                    <a:pt x="0" y="15"/>
                  </a:lnTo>
                  <a:lnTo>
                    <a:pt x="3" y="10"/>
                  </a:lnTo>
                  <a:lnTo>
                    <a:pt x="6" y="7"/>
                  </a:lnTo>
                  <a:lnTo>
                    <a:pt x="10" y="6"/>
                  </a:lnTo>
                  <a:lnTo>
                    <a:pt x="15" y="5"/>
                  </a:lnTo>
                  <a:lnTo>
                    <a:pt x="9" y="3"/>
                  </a:lnTo>
                  <a:lnTo>
                    <a:pt x="12"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0" name="Freeform 6440"/>
            <p:cNvSpPr>
              <a:spLocks/>
            </p:cNvSpPr>
            <p:nvPr/>
          </p:nvSpPr>
          <p:spPr bwMode="auto">
            <a:xfrm>
              <a:off x="5461" y="2230"/>
              <a:ext cx="7" cy="12"/>
            </a:xfrm>
            <a:custGeom>
              <a:avLst/>
              <a:gdLst>
                <a:gd name="T0" fmla="*/ 4 w 7"/>
                <a:gd name="T1" fmla="*/ 0 h 12"/>
                <a:gd name="T2" fmla="*/ 6 w 7"/>
                <a:gd name="T3" fmla="*/ 1 h 12"/>
                <a:gd name="T4" fmla="*/ 7 w 7"/>
                <a:gd name="T5" fmla="*/ 3 h 12"/>
                <a:gd name="T6" fmla="*/ 6 w 7"/>
                <a:gd name="T7" fmla="*/ 6 h 12"/>
                <a:gd name="T8" fmla="*/ 6 w 7"/>
                <a:gd name="T9" fmla="*/ 9 h 12"/>
                <a:gd name="T10" fmla="*/ 4 w 7"/>
                <a:gd name="T11" fmla="*/ 10 h 12"/>
                <a:gd name="T12" fmla="*/ 2 w 7"/>
                <a:gd name="T13" fmla="*/ 12 h 12"/>
                <a:gd name="T14" fmla="*/ 0 w 7"/>
                <a:gd name="T15" fmla="*/ 12 h 12"/>
                <a:gd name="T16" fmla="*/ 0 w 7"/>
                <a:gd name="T17" fmla="*/ 9 h 12"/>
                <a:gd name="T18" fmla="*/ 0 w 7"/>
                <a:gd name="T19" fmla="*/ 6 h 12"/>
                <a:gd name="T20" fmla="*/ 3 w 7"/>
                <a:gd name="T21" fmla="*/ 4 h 12"/>
                <a:gd name="T22" fmla="*/ 6 w 7"/>
                <a:gd name="T23" fmla="*/ 1 h 12"/>
                <a:gd name="T24" fmla="*/ 3 w 7"/>
                <a:gd name="T25" fmla="*/ 0 h 12"/>
                <a:gd name="T26" fmla="*/ 4 w 7"/>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2">
                  <a:moveTo>
                    <a:pt x="4" y="0"/>
                  </a:moveTo>
                  <a:lnTo>
                    <a:pt x="6" y="1"/>
                  </a:lnTo>
                  <a:lnTo>
                    <a:pt x="7" y="3"/>
                  </a:lnTo>
                  <a:lnTo>
                    <a:pt x="6" y="6"/>
                  </a:lnTo>
                  <a:lnTo>
                    <a:pt x="6" y="9"/>
                  </a:lnTo>
                  <a:lnTo>
                    <a:pt x="4" y="10"/>
                  </a:lnTo>
                  <a:lnTo>
                    <a:pt x="2" y="12"/>
                  </a:lnTo>
                  <a:lnTo>
                    <a:pt x="0" y="12"/>
                  </a:lnTo>
                  <a:lnTo>
                    <a:pt x="0" y="9"/>
                  </a:lnTo>
                  <a:lnTo>
                    <a:pt x="0" y="6"/>
                  </a:lnTo>
                  <a:lnTo>
                    <a:pt x="3" y="4"/>
                  </a:lnTo>
                  <a:lnTo>
                    <a:pt x="6" y="1"/>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1" name="Freeform 6441"/>
            <p:cNvSpPr>
              <a:spLocks/>
            </p:cNvSpPr>
            <p:nvPr/>
          </p:nvSpPr>
          <p:spPr bwMode="auto">
            <a:xfrm>
              <a:off x="5284" y="2406"/>
              <a:ext cx="27" cy="28"/>
            </a:xfrm>
            <a:custGeom>
              <a:avLst/>
              <a:gdLst>
                <a:gd name="T0" fmla="*/ 24 w 27"/>
                <a:gd name="T1" fmla="*/ 0 h 28"/>
                <a:gd name="T2" fmla="*/ 26 w 27"/>
                <a:gd name="T3" fmla="*/ 3 h 28"/>
                <a:gd name="T4" fmla="*/ 26 w 27"/>
                <a:gd name="T5" fmla="*/ 6 h 28"/>
                <a:gd name="T6" fmla="*/ 26 w 27"/>
                <a:gd name="T7" fmla="*/ 6 h 28"/>
                <a:gd name="T8" fmla="*/ 27 w 27"/>
                <a:gd name="T9" fmla="*/ 8 h 28"/>
                <a:gd name="T10" fmla="*/ 27 w 27"/>
                <a:gd name="T11" fmla="*/ 11 h 28"/>
                <a:gd name="T12" fmla="*/ 27 w 27"/>
                <a:gd name="T13" fmla="*/ 12 h 28"/>
                <a:gd name="T14" fmla="*/ 27 w 27"/>
                <a:gd name="T15" fmla="*/ 12 h 28"/>
                <a:gd name="T16" fmla="*/ 26 w 27"/>
                <a:gd name="T17" fmla="*/ 15 h 28"/>
                <a:gd name="T18" fmla="*/ 23 w 27"/>
                <a:gd name="T19" fmla="*/ 17 h 28"/>
                <a:gd name="T20" fmla="*/ 20 w 27"/>
                <a:gd name="T21" fmla="*/ 18 h 28"/>
                <a:gd name="T22" fmla="*/ 18 w 27"/>
                <a:gd name="T23" fmla="*/ 18 h 28"/>
                <a:gd name="T24" fmla="*/ 15 w 27"/>
                <a:gd name="T25" fmla="*/ 20 h 28"/>
                <a:gd name="T26" fmla="*/ 12 w 27"/>
                <a:gd name="T27" fmla="*/ 21 h 28"/>
                <a:gd name="T28" fmla="*/ 11 w 27"/>
                <a:gd name="T29" fmla="*/ 24 h 28"/>
                <a:gd name="T30" fmla="*/ 9 w 27"/>
                <a:gd name="T31" fmla="*/ 27 h 28"/>
                <a:gd name="T32" fmla="*/ 6 w 27"/>
                <a:gd name="T33" fmla="*/ 28 h 28"/>
                <a:gd name="T34" fmla="*/ 5 w 27"/>
                <a:gd name="T35" fmla="*/ 28 h 28"/>
                <a:gd name="T36" fmla="*/ 3 w 27"/>
                <a:gd name="T37" fmla="*/ 27 h 28"/>
                <a:gd name="T38" fmla="*/ 0 w 27"/>
                <a:gd name="T39" fmla="*/ 24 h 28"/>
                <a:gd name="T40" fmla="*/ 0 w 27"/>
                <a:gd name="T41" fmla="*/ 22 h 28"/>
                <a:gd name="T42" fmla="*/ 0 w 27"/>
                <a:gd name="T43" fmla="*/ 20 h 28"/>
                <a:gd name="T44" fmla="*/ 0 w 27"/>
                <a:gd name="T45" fmla="*/ 17 h 28"/>
                <a:gd name="T46" fmla="*/ 0 w 27"/>
                <a:gd name="T47" fmla="*/ 14 h 28"/>
                <a:gd name="T48" fmla="*/ 2 w 27"/>
                <a:gd name="T49" fmla="*/ 12 h 28"/>
                <a:gd name="T50" fmla="*/ 3 w 27"/>
                <a:gd name="T51" fmla="*/ 11 h 28"/>
                <a:gd name="T52" fmla="*/ 6 w 27"/>
                <a:gd name="T53" fmla="*/ 11 h 28"/>
                <a:gd name="T54" fmla="*/ 5 w 27"/>
                <a:gd name="T55" fmla="*/ 11 h 28"/>
                <a:gd name="T56" fmla="*/ 8 w 27"/>
                <a:gd name="T57" fmla="*/ 9 h 28"/>
                <a:gd name="T58" fmla="*/ 11 w 27"/>
                <a:gd name="T59" fmla="*/ 9 h 28"/>
                <a:gd name="T60" fmla="*/ 14 w 27"/>
                <a:gd name="T61" fmla="*/ 9 h 28"/>
                <a:gd name="T62" fmla="*/ 17 w 27"/>
                <a:gd name="T63" fmla="*/ 8 h 28"/>
                <a:gd name="T64" fmla="*/ 20 w 27"/>
                <a:gd name="T65" fmla="*/ 6 h 28"/>
                <a:gd name="T66" fmla="*/ 20 w 27"/>
                <a:gd name="T67" fmla="*/ 3 h 28"/>
                <a:gd name="T68" fmla="*/ 21 w 27"/>
                <a:gd name="T69" fmla="*/ 2 h 28"/>
                <a:gd name="T70" fmla="*/ 24 w 27"/>
                <a:gd name="T7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28">
                  <a:moveTo>
                    <a:pt x="24" y="0"/>
                  </a:moveTo>
                  <a:lnTo>
                    <a:pt x="26" y="3"/>
                  </a:lnTo>
                  <a:lnTo>
                    <a:pt x="26" y="6"/>
                  </a:lnTo>
                  <a:lnTo>
                    <a:pt x="26" y="6"/>
                  </a:lnTo>
                  <a:lnTo>
                    <a:pt x="27" y="8"/>
                  </a:lnTo>
                  <a:lnTo>
                    <a:pt x="27" y="11"/>
                  </a:lnTo>
                  <a:lnTo>
                    <a:pt x="27" y="12"/>
                  </a:lnTo>
                  <a:lnTo>
                    <a:pt x="27" y="12"/>
                  </a:lnTo>
                  <a:lnTo>
                    <a:pt x="26" y="15"/>
                  </a:lnTo>
                  <a:lnTo>
                    <a:pt x="23" y="17"/>
                  </a:lnTo>
                  <a:lnTo>
                    <a:pt x="20" y="18"/>
                  </a:lnTo>
                  <a:lnTo>
                    <a:pt x="18" y="18"/>
                  </a:lnTo>
                  <a:lnTo>
                    <a:pt x="15" y="20"/>
                  </a:lnTo>
                  <a:lnTo>
                    <a:pt x="12" y="21"/>
                  </a:lnTo>
                  <a:lnTo>
                    <a:pt x="11" y="24"/>
                  </a:lnTo>
                  <a:lnTo>
                    <a:pt x="9" y="27"/>
                  </a:lnTo>
                  <a:lnTo>
                    <a:pt x="6" y="28"/>
                  </a:lnTo>
                  <a:lnTo>
                    <a:pt x="5" y="28"/>
                  </a:lnTo>
                  <a:lnTo>
                    <a:pt x="3" y="27"/>
                  </a:lnTo>
                  <a:lnTo>
                    <a:pt x="0" y="24"/>
                  </a:lnTo>
                  <a:lnTo>
                    <a:pt x="0" y="22"/>
                  </a:lnTo>
                  <a:lnTo>
                    <a:pt x="0" y="20"/>
                  </a:lnTo>
                  <a:lnTo>
                    <a:pt x="0" y="17"/>
                  </a:lnTo>
                  <a:lnTo>
                    <a:pt x="0" y="14"/>
                  </a:lnTo>
                  <a:lnTo>
                    <a:pt x="2" y="12"/>
                  </a:lnTo>
                  <a:lnTo>
                    <a:pt x="3" y="11"/>
                  </a:lnTo>
                  <a:lnTo>
                    <a:pt x="6" y="11"/>
                  </a:lnTo>
                  <a:lnTo>
                    <a:pt x="5" y="11"/>
                  </a:lnTo>
                  <a:lnTo>
                    <a:pt x="8" y="9"/>
                  </a:lnTo>
                  <a:lnTo>
                    <a:pt x="11" y="9"/>
                  </a:lnTo>
                  <a:lnTo>
                    <a:pt x="14" y="9"/>
                  </a:lnTo>
                  <a:lnTo>
                    <a:pt x="17" y="8"/>
                  </a:lnTo>
                  <a:lnTo>
                    <a:pt x="20" y="6"/>
                  </a:lnTo>
                  <a:lnTo>
                    <a:pt x="20" y="3"/>
                  </a:lnTo>
                  <a:lnTo>
                    <a:pt x="21" y="2"/>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2" name="Freeform 6442"/>
            <p:cNvSpPr>
              <a:spLocks/>
            </p:cNvSpPr>
            <p:nvPr/>
          </p:nvSpPr>
          <p:spPr bwMode="auto">
            <a:xfrm>
              <a:off x="5196" y="2421"/>
              <a:ext cx="12" cy="7"/>
            </a:xfrm>
            <a:custGeom>
              <a:avLst/>
              <a:gdLst>
                <a:gd name="T0" fmla="*/ 6 w 12"/>
                <a:gd name="T1" fmla="*/ 0 h 7"/>
                <a:gd name="T2" fmla="*/ 9 w 12"/>
                <a:gd name="T3" fmla="*/ 2 h 7"/>
                <a:gd name="T4" fmla="*/ 12 w 12"/>
                <a:gd name="T5" fmla="*/ 5 h 7"/>
                <a:gd name="T6" fmla="*/ 9 w 12"/>
                <a:gd name="T7" fmla="*/ 6 h 7"/>
                <a:gd name="T8" fmla="*/ 6 w 12"/>
                <a:gd name="T9" fmla="*/ 7 h 7"/>
                <a:gd name="T10" fmla="*/ 3 w 12"/>
                <a:gd name="T11" fmla="*/ 7 h 7"/>
                <a:gd name="T12" fmla="*/ 0 w 12"/>
                <a:gd name="T13" fmla="*/ 7 h 7"/>
                <a:gd name="T14" fmla="*/ 0 w 12"/>
                <a:gd name="T15" fmla="*/ 5 h 7"/>
                <a:gd name="T16" fmla="*/ 2 w 12"/>
                <a:gd name="T17" fmla="*/ 2 h 7"/>
                <a:gd name="T18" fmla="*/ 5 w 12"/>
                <a:gd name="T19" fmla="*/ 0 h 7"/>
                <a:gd name="T20" fmla="*/ 6 w 1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6" y="0"/>
                  </a:moveTo>
                  <a:lnTo>
                    <a:pt x="9" y="2"/>
                  </a:lnTo>
                  <a:lnTo>
                    <a:pt x="12" y="5"/>
                  </a:lnTo>
                  <a:lnTo>
                    <a:pt x="9" y="6"/>
                  </a:lnTo>
                  <a:lnTo>
                    <a:pt x="6" y="7"/>
                  </a:lnTo>
                  <a:lnTo>
                    <a:pt x="3" y="7"/>
                  </a:lnTo>
                  <a:lnTo>
                    <a:pt x="0" y="7"/>
                  </a:lnTo>
                  <a:lnTo>
                    <a:pt x="0" y="5"/>
                  </a:lnTo>
                  <a:lnTo>
                    <a:pt x="2" y="2"/>
                  </a:lnTo>
                  <a:lnTo>
                    <a:pt x="5"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3" name="Freeform 6443"/>
            <p:cNvSpPr>
              <a:spLocks/>
            </p:cNvSpPr>
            <p:nvPr/>
          </p:nvSpPr>
          <p:spPr bwMode="auto">
            <a:xfrm>
              <a:off x="5237" y="2496"/>
              <a:ext cx="6" cy="8"/>
            </a:xfrm>
            <a:custGeom>
              <a:avLst/>
              <a:gdLst>
                <a:gd name="T0" fmla="*/ 5 w 6"/>
                <a:gd name="T1" fmla="*/ 0 h 8"/>
                <a:gd name="T2" fmla="*/ 6 w 6"/>
                <a:gd name="T3" fmla="*/ 2 h 8"/>
                <a:gd name="T4" fmla="*/ 6 w 6"/>
                <a:gd name="T5" fmla="*/ 3 h 8"/>
                <a:gd name="T6" fmla="*/ 5 w 6"/>
                <a:gd name="T7" fmla="*/ 6 h 8"/>
                <a:gd name="T8" fmla="*/ 3 w 6"/>
                <a:gd name="T9" fmla="*/ 8 h 8"/>
                <a:gd name="T10" fmla="*/ 0 w 6"/>
                <a:gd name="T11" fmla="*/ 8 h 8"/>
                <a:gd name="T12" fmla="*/ 2 w 6"/>
                <a:gd name="T13" fmla="*/ 5 h 8"/>
                <a:gd name="T14" fmla="*/ 3 w 6"/>
                <a:gd name="T15" fmla="*/ 2 h 8"/>
                <a:gd name="T16" fmla="*/ 5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5" y="0"/>
                  </a:moveTo>
                  <a:lnTo>
                    <a:pt x="6" y="2"/>
                  </a:lnTo>
                  <a:lnTo>
                    <a:pt x="6" y="3"/>
                  </a:lnTo>
                  <a:lnTo>
                    <a:pt x="5" y="6"/>
                  </a:lnTo>
                  <a:lnTo>
                    <a:pt x="3" y="8"/>
                  </a:lnTo>
                  <a:lnTo>
                    <a:pt x="0" y="8"/>
                  </a:lnTo>
                  <a:lnTo>
                    <a:pt x="2" y="5"/>
                  </a:lnTo>
                  <a:lnTo>
                    <a:pt x="3"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4" name="Freeform 6444"/>
            <p:cNvSpPr>
              <a:spLocks/>
            </p:cNvSpPr>
            <p:nvPr/>
          </p:nvSpPr>
          <p:spPr bwMode="auto">
            <a:xfrm>
              <a:off x="5220" y="2521"/>
              <a:ext cx="10" cy="16"/>
            </a:xfrm>
            <a:custGeom>
              <a:avLst/>
              <a:gdLst>
                <a:gd name="T0" fmla="*/ 7 w 10"/>
                <a:gd name="T1" fmla="*/ 0 h 16"/>
                <a:gd name="T2" fmla="*/ 10 w 10"/>
                <a:gd name="T3" fmla="*/ 3 h 16"/>
                <a:gd name="T4" fmla="*/ 7 w 10"/>
                <a:gd name="T5" fmla="*/ 8 h 16"/>
                <a:gd name="T6" fmla="*/ 4 w 10"/>
                <a:gd name="T7" fmla="*/ 12 h 16"/>
                <a:gd name="T8" fmla="*/ 1 w 10"/>
                <a:gd name="T9" fmla="*/ 16 h 16"/>
                <a:gd name="T10" fmla="*/ 0 w 10"/>
                <a:gd name="T11" fmla="*/ 13 h 16"/>
                <a:gd name="T12" fmla="*/ 0 w 10"/>
                <a:gd name="T13" fmla="*/ 11 h 16"/>
                <a:gd name="T14" fmla="*/ 1 w 10"/>
                <a:gd name="T15" fmla="*/ 8 h 16"/>
                <a:gd name="T16" fmla="*/ 3 w 10"/>
                <a:gd name="T17" fmla="*/ 5 h 16"/>
                <a:gd name="T18" fmla="*/ 4 w 10"/>
                <a:gd name="T19" fmla="*/ 3 h 16"/>
                <a:gd name="T20" fmla="*/ 7 w 10"/>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7" y="0"/>
                  </a:moveTo>
                  <a:lnTo>
                    <a:pt x="10" y="3"/>
                  </a:lnTo>
                  <a:lnTo>
                    <a:pt x="7" y="8"/>
                  </a:lnTo>
                  <a:lnTo>
                    <a:pt x="4" y="12"/>
                  </a:lnTo>
                  <a:lnTo>
                    <a:pt x="1" y="16"/>
                  </a:lnTo>
                  <a:lnTo>
                    <a:pt x="0" y="13"/>
                  </a:lnTo>
                  <a:lnTo>
                    <a:pt x="0" y="11"/>
                  </a:lnTo>
                  <a:lnTo>
                    <a:pt x="1" y="8"/>
                  </a:lnTo>
                  <a:lnTo>
                    <a:pt x="3" y="5"/>
                  </a:lnTo>
                  <a:lnTo>
                    <a:pt x="4" y="3"/>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5" name="Freeform 6445"/>
            <p:cNvSpPr>
              <a:spLocks noEditPoints="1"/>
            </p:cNvSpPr>
            <p:nvPr/>
          </p:nvSpPr>
          <p:spPr bwMode="auto">
            <a:xfrm>
              <a:off x="5114" y="2546"/>
              <a:ext cx="23" cy="49"/>
            </a:xfrm>
            <a:custGeom>
              <a:avLst/>
              <a:gdLst>
                <a:gd name="T0" fmla="*/ 22 w 23"/>
                <a:gd name="T1" fmla="*/ 22 h 49"/>
                <a:gd name="T2" fmla="*/ 22 w 23"/>
                <a:gd name="T3" fmla="*/ 27 h 49"/>
                <a:gd name="T4" fmla="*/ 22 w 23"/>
                <a:gd name="T5" fmla="*/ 24 h 49"/>
                <a:gd name="T6" fmla="*/ 22 w 23"/>
                <a:gd name="T7" fmla="*/ 22 h 49"/>
                <a:gd name="T8" fmla="*/ 19 w 23"/>
                <a:gd name="T9" fmla="*/ 0 h 49"/>
                <a:gd name="T10" fmla="*/ 22 w 23"/>
                <a:gd name="T11" fmla="*/ 2 h 49"/>
                <a:gd name="T12" fmla="*/ 23 w 23"/>
                <a:gd name="T13" fmla="*/ 5 h 49"/>
                <a:gd name="T14" fmla="*/ 23 w 23"/>
                <a:gd name="T15" fmla="*/ 8 h 49"/>
                <a:gd name="T16" fmla="*/ 22 w 23"/>
                <a:gd name="T17" fmla="*/ 11 h 49"/>
                <a:gd name="T18" fmla="*/ 22 w 23"/>
                <a:gd name="T19" fmla="*/ 13 h 49"/>
                <a:gd name="T20" fmla="*/ 20 w 23"/>
                <a:gd name="T21" fmla="*/ 16 h 49"/>
                <a:gd name="T22" fmla="*/ 20 w 23"/>
                <a:gd name="T23" fmla="*/ 22 h 49"/>
                <a:gd name="T24" fmla="*/ 22 w 23"/>
                <a:gd name="T25" fmla="*/ 24 h 49"/>
                <a:gd name="T26" fmla="*/ 20 w 23"/>
                <a:gd name="T27" fmla="*/ 33 h 49"/>
                <a:gd name="T28" fmla="*/ 17 w 23"/>
                <a:gd name="T29" fmla="*/ 43 h 49"/>
                <a:gd name="T30" fmla="*/ 12 w 23"/>
                <a:gd name="T31" fmla="*/ 49 h 49"/>
                <a:gd name="T32" fmla="*/ 9 w 23"/>
                <a:gd name="T33" fmla="*/ 47 h 49"/>
                <a:gd name="T34" fmla="*/ 7 w 23"/>
                <a:gd name="T35" fmla="*/ 44 h 49"/>
                <a:gd name="T36" fmla="*/ 6 w 23"/>
                <a:gd name="T37" fmla="*/ 41 h 49"/>
                <a:gd name="T38" fmla="*/ 4 w 23"/>
                <a:gd name="T39" fmla="*/ 39 h 49"/>
                <a:gd name="T40" fmla="*/ 1 w 23"/>
                <a:gd name="T41" fmla="*/ 36 h 49"/>
                <a:gd name="T42" fmla="*/ 0 w 23"/>
                <a:gd name="T43" fmla="*/ 33 h 49"/>
                <a:gd name="T44" fmla="*/ 0 w 23"/>
                <a:gd name="T45" fmla="*/ 30 h 49"/>
                <a:gd name="T46" fmla="*/ 1 w 23"/>
                <a:gd name="T47" fmla="*/ 27 h 49"/>
                <a:gd name="T48" fmla="*/ 3 w 23"/>
                <a:gd name="T49" fmla="*/ 22 h 49"/>
                <a:gd name="T50" fmla="*/ 4 w 23"/>
                <a:gd name="T51" fmla="*/ 19 h 49"/>
                <a:gd name="T52" fmla="*/ 6 w 23"/>
                <a:gd name="T53" fmla="*/ 18 h 49"/>
                <a:gd name="T54" fmla="*/ 6 w 23"/>
                <a:gd name="T55" fmla="*/ 15 h 49"/>
                <a:gd name="T56" fmla="*/ 7 w 23"/>
                <a:gd name="T57" fmla="*/ 13 h 49"/>
                <a:gd name="T58" fmla="*/ 9 w 23"/>
                <a:gd name="T59" fmla="*/ 11 h 49"/>
                <a:gd name="T60" fmla="*/ 10 w 23"/>
                <a:gd name="T61" fmla="*/ 8 h 49"/>
                <a:gd name="T62" fmla="*/ 12 w 23"/>
                <a:gd name="T63" fmla="*/ 5 h 49"/>
                <a:gd name="T64" fmla="*/ 15 w 23"/>
                <a:gd name="T65" fmla="*/ 3 h 49"/>
                <a:gd name="T66" fmla="*/ 17 w 23"/>
                <a:gd name="T67" fmla="*/ 2 h 49"/>
                <a:gd name="T68" fmla="*/ 19 w 23"/>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49">
                  <a:moveTo>
                    <a:pt x="22" y="22"/>
                  </a:moveTo>
                  <a:lnTo>
                    <a:pt x="22" y="27"/>
                  </a:lnTo>
                  <a:lnTo>
                    <a:pt x="22" y="24"/>
                  </a:lnTo>
                  <a:lnTo>
                    <a:pt x="22" y="22"/>
                  </a:lnTo>
                  <a:close/>
                  <a:moveTo>
                    <a:pt x="19" y="0"/>
                  </a:moveTo>
                  <a:lnTo>
                    <a:pt x="22" y="2"/>
                  </a:lnTo>
                  <a:lnTo>
                    <a:pt x="23" y="5"/>
                  </a:lnTo>
                  <a:lnTo>
                    <a:pt x="23" y="8"/>
                  </a:lnTo>
                  <a:lnTo>
                    <a:pt x="22" y="11"/>
                  </a:lnTo>
                  <a:lnTo>
                    <a:pt x="22" y="13"/>
                  </a:lnTo>
                  <a:lnTo>
                    <a:pt x="20" y="16"/>
                  </a:lnTo>
                  <a:lnTo>
                    <a:pt x="20" y="22"/>
                  </a:lnTo>
                  <a:lnTo>
                    <a:pt x="22" y="24"/>
                  </a:lnTo>
                  <a:lnTo>
                    <a:pt x="20" y="33"/>
                  </a:lnTo>
                  <a:lnTo>
                    <a:pt x="17" y="43"/>
                  </a:lnTo>
                  <a:lnTo>
                    <a:pt x="12" y="49"/>
                  </a:lnTo>
                  <a:lnTo>
                    <a:pt x="9" y="47"/>
                  </a:lnTo>
                  <a:lnTo>
                    <a:pt x="7" y="44"/>
                  </a:lnTo>
                  <a:lnTo>
                    <a:pt x="6" y="41"/>
                  </a:lnTo>
                  <a:lnTo>
                    <a:pt x="4" y="39"/>
                  </a:lnTo>
                  <a:lnTo>
                    <a:pt x="1" y="36"/>
                  </a:lnTo>
                  <a:lnTo>
                    <a:pt x="0" y="33"/>
                  </a:lnTo>
                  <a:lnTo>
                    <a:pt x="0" y="30"/>
                  </a:lnTo>
                  <a:lnTo>
                    <a:pt x="1" y="27"/>
                  </a:lnTo>
                  <a:lnTo>
                    <a:pt x="3" y="22"/>
                  </a:lnTo>
                  <a:lnTo>
                    <a:pt x="4" y="19"/>
                  </a:lnTo>
                  <a:lnTo>
                    <a:pt x="6" y="18"/>
                  </a:lnTo>
                  <a:lnTo>
                    <a:pt x="6" y="15"/>
                  </a:lnTo>
                  <a:lnTo>
                    <a:pt x="7" y="13"/>
                  </a:lnTo>
                  <a:lnTo>
                    <a:pt x="9" y="11"/>
                  </a:lnTo>
                  <a:lnTo>
                    <a:pt x="10" y="8"/>
                  </a:lnTo>
                  <a:lnTo>
                    <a:pt x="12" y="5"/>
                  </a:lnTo>
                  <a:lnTo>
                    <a:pt x="15" y="3"/>
                  </a:lnTo>
                  <a:lnTo>
                    <a:pt x="17" y="2"/>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6" name="Freeform 6446"/>
            <p:cNvSpPr>
              <a:spLocks/>
            </p:cNvSpPr>
            <p:nvPr/>
          </p:nvSpPr>
          <p:spPr bwMode="auto">
            <a:xfrm>
              <a:off x="5108" y="2643"/>
              <a:ext cx="38" cy="73"/>
            </a:xfrm>
            <a:custGeom>
              <a:avLst/>
              <a:gdLst>
                <a:gd name="T0" fmla="*/ 19 w 38"/>
                <a:gd name="T1" fmla="*/ 0 h 73"/>
                <a:gd name="T2" fmla="*/ 23 w 38"/>
                <a:gd name="T3" fmla="*/ 3 h 73"/>
                <a:gd name="T4" fmla="*/ 28 w 38"/>
                <a:gd name="T5" fmla="*/ 6 h 73"/>
                <a:gd name="T6" fmla="*/ 31 w 38"/>
                <a:gd name="T7" fmla="*/ 5 h 73"/>
                <a:gd name="T8" fmla="*/ 35 w 38"/>
                <a:gd name="T9" fmla="*/ 3 h 73"/>
                <a:gd name="T10" fmla="*/ 35 w 38"/>
                <a:gd name="T11" fmla="*/ 9 h 73"/>
                <a:gd name="T12" fmla="*/ 34 w 38"/>
                <a:gd name="T13" fmla="*/ 12 h 73"/>
                <a:gd name="T14" fmla="*/ 34 w 38"/>
                <a:gd name="T15" fmla="*/ 14 h 73"/>
                <a:gd name="T16" fmla="*/ 34 w 38"/>
                <a:gd name="T17" fmla="*/ 18 h 73"/>
                <a:gd name="T18" fmla="*/ 37 w 38"/>
                <a:gd name="T19" fmla="*/ 21 h 73"/>
                <a:gd name="T20" fmla="*/ 38 w 38"/>
                <a:gd name="T21" fmla="*/ 30 h 73"/>
                <a:gd name="T22" fmla="*/ 35 w 38"/>
                <a:gd name="T23" fmla="*/ 36 h 73"/>
                <a:gd name="T24" fmla="*/ 31 w 38"/>
                <a:gd name="T25" fmla="*/ 42 h 73"/>
                <a:gd name="T26" fmla="*/ 26 w 38"/>
                <a:gd name="T27" fmla="*/ 52 h 73"/>
                <a:gd name="T28" fmla="*/ 28 w 38"/>
                <a:gd name="T29" fmla="*/ 59 h 73"/>
                <a:gd name="T30" fmla="*/ 29 w 38"/>
                <a:gd name="T31" fmla="*/ 65 h 73"/>
                <a:gd name="T32" fmla="*/ 28 w 38"/>
                <a:gd name="T33" fmla="*/ 70 h 73"/>
                <a:gd name="T34" fmla="*/ 23 w 38"/>
                <a:gd name="T35" fmla="*/ 73 h 73"/>
                <a:gd name="T36" fmla="*/ 22 w 38"/>
                <a:gd name="T37" fmla="*/ 61 h 73"/>
                <a:gd name="T38" fmla="*/ 19 w 38"/>
                <a:gd name="T39" fmla="*/ 61 h 73"/>
                <a:gd name="T40" fmla="*/ 16 w 38"/>
                <a:gd name="T41" fmla="*/ 61 h 73"/>
                <a:gd name="T42" fmla="*/ 13 w 38"/>
                <a:gd name="T43" fmla="*/ 62 h 73"/>
                <a:gd name="T44" fmla="*/ 10 w 38"/>
                <a:gd name="T45" fmla="*/ 62 h 73"/>
                <a:gd name="T46" fmla="*/ 7 w 38"/>
                <a:gd name="T47" fmla="*/ 59 h 73"/>
                <a:gd name="T48" fmla="*/ 6 w 38"/>
                <a:gd name="T49" fmla="*/ 53 h 73"/>
                <a:gd name="T50" fmla="*/ 4 w 38"/>
                <a:gd name="T51" fmla="*/ 49 h 73"/>
                <a:gd name="T52" fmla="*/ 1 w 38"/>
                <a:gd name="T53" fmla="*/ 43 h 73"/>
                <a:gd name="T54" fmla="*/ 0 w 38"/>
                <a:gd name="T55" fmla="*/ 39 h 73"/>
                <a:gd name="T56" fmla="*/ 3 w 38"/>
                <a:gd name="T57" fmla="*/ 36 h 73"/>
                <a:gd name="T58" fmla="*/ 7 w 38"/>
                <a:gd name="T59" fmla="*/ 34 h 73"/>
                <a:gd name="T60" fmla="*/ 12 w 38"/>
                <a:gd name="T61" fmla="*/ 25 h 73"/>
                <a:gd name="T62" fmla="*/ 12 w 38"/>
                <a:gd name="T63" fmla="*/ 12 h 73"/>
                <a:gd name="T64" fmla="*/ 18 w 38"/>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73">
                  <a:moveTo>
                    <a:pt x="18" y="0"/>
                  </a:moveTo>
                  <a:lnTo>
                    <a:pt x="19" y="0"/>
                  </a:lnTo>
                  <a:lnTo>
                    <a:pt x="22" y="2"/>
                  </a:lnTo>
                  <a:lnTo>
                    <a:pt x="23" y="3"/>
                  </a:lnTo>
                  <a:lnTo>
                    <a:pt x="25" y="6"/>
                  </a:lnTo>
                  <a:lnTo>
                    <a:pt x="28" y="6"/>
                  </a:lnTo>
                  <a:lnTo>
                    <a:pt x="29" y="5"/>
                  </a:lnTo>
                  <a:lnTo>
                    <a:pt x="31" y="5"/>
                  </a:lnTo>
                  <a:lnTo>
                    <a:pt x="34" y="3"/>
                  </a:lnTo>
                  <a:lnTo>
                    <a:pt x="35" y="3"/>
                  </a:lnTo>
                  <a:lnTo>
                    <a:pt x="35" y="6"/>
                  </a:lnTo>
                  <a:lnTo>
                    <a:pt x="35" y="9"/>
                  </a:lnTo>
                  <a:lnTo>
                    <a:pt x="34" y="12"/>
                  </a:lnTo>
                  <a:lnTo>
                    <a:pt x="34" y="12"/>
                  </a:lnTo>
                  <a:lnTo>
                    <a:pt x="34" y="14"/>
                  </a:lnTo>
                  <a:lnTo>
                    <a:pt x="34" y="14"/>
                  </a:lnTo>
                  <a:lnTo>
                    <a:pt x="34" y="15"/>
                  </a:lnTo>
                  <a:lnTo>
                    <a:pt x="34" y="18"/>
                  </a:lnTo>
                  <a:lnTo>
                    <a:pt x="35" y="20"/>
                  </a:lnTo>
                  <a:lnTo>
                    <a:pt x="37" y="21"/>
                  </a:lnTo>
                  <a:lnTo>
                    <a:pt x="38" y="25"/>
                  </a:lnTo>
                  <a:lnTo>
                    <a:pt x="38" y="30"/>
                  </a:lnTo>
                  <a:lnTo>
                    <a:pt x="38" y="33"/>
                  </a:lnTo>
                  <a:lnTo>
                    <a:pt x="35" y="36"/>
                  </a:lnTo>
                  <a:lnTo>
                    <a:pt x="34" y="39"/>
                  </a:lnTo>
                  <a:lnTo>
                    <a:pt x="31" y="42"/>
                  </a:lnTo>
                  <a:lnTo>
                    <a:pt x="28" y="46"/>
                  </a:lnTo>
                  <a:lnTo>
                    <a:pt x="26" y="52"/>
                  </a:lnTo>
                  <a:lnTo>
                    <a:pt x="28" y="56"/>
                  </a:lnTo>
                  <a:lnTo>
                    <a:pt x="28" y="59"/>
                  </a:lnTo>
                  <a:lnTo>
                    <a:pt x="29" y="62"/>
                  </a:lnTo>
                  <a:lnTo>
                    <a:pt x="29" y="65"/>
                  </a:lnTo>
                  <a:lnTo>
                    <a:pt x="29" y="68"/>
                  </a:lnTo>
                  <a:lnTo>
                    <a:pt x="28" y="70"/>
                  </a:lnTo>
                  <a:lnTo>
                    <a:pt x="26" y="73"/>
                  </a:lnTo>
                  <a:lnTo>
                    <a:pt x="23" y="73"/>
                  </a:lnTo>
                  <a:lnTo>
                    <a:pt x="22" y="67"/>
                  </a:lnTo>
                  <a:lnTo>
                    <a:pt x="22" y="61"/>
                  </a:lnTo>
                  <a:lnTo>
                    <a:pt x="21" y="61"/>
                  </a:lnTo>
                  <a:lnTo>
                    <a:pt x="19" y="61"/>
                  </a:lnTo>
                  <a:lnTo>
                    <a:pt x="18" y="61"/>
                  </a:lnTo>
                  <a:lnTo>
                    <a:pt x="16" y="61"/>
                  </a:lnTo>
                  <a:lnTo>
                    <a:pt x="15" y="61"/>
                  </a:lnTo>
                  <a:lnTo>
                    <a:pt x="13" y="62"/>
                  </a:lnTo>
                  <a:lnTo>
                    <a:pt x="12" y="62"/>
                  </a:lnTo>
                  <a:lnTo>
                    <a:pt x="10" y="62"/>
                  </a:lnTo>
                  <a:lnTo>
                    <a:pt x="9" y="61"/>
                  </a:lnTo>
                  <a:lnTo>
                    <a:pt x="7" y="59"/>
                  </a:lnTo>
                  <a:lnTo>
                    <a:pt x="7" y="56"/>
                  </a:lnTo>
                  <a:lnTo>
                    <a:pt x="6" y="53"/>
                  </a:lnTo>
                  <a:lnTo>
                    <a:pt x="6" y="50"/>
                  </a:lnTo>
                  <a:lnTo>
                    <a:pt x="4" y="49"/>
                  </a:lnTo>
                  <a:lnTo>
                    <a:pt x="3" y="46"/>
                  </a:lnTo>
                  <a:lnTo>
                    <a:pt x="1" y="43"/>
                  </a:lnTo>
                  <a:lnTo>
                    <a:pt x="1" y="40"/>
                  </a:lnTo>
                  <a:lnTo>
                    <a:pt x="0" y="39"/>
                  </a:lnTo>
                  <a:lnTo>
                    <a:pt x="1" y="36"/>
                  </a:lnTo>
                  <a:lnTo>
                    <a:pt x="3" y="36"/>
                  </a:lnTo>
                  <a:lnTo>
                    <a:pt x="6" y="34"/>
                  </a:lnTo>
                  <a:lnTo>
                    <a:pt x="7" y="34"/>
                  </a:lnTo>
                  <a:lnTo>
                    <a:pt x="10" y="36"/>
                  </a:lnTo>
                  <a:lnTo>
                    <a:pt x="12" y="25"/>
                  </a:lnTo>
                  <a:lnTo>
                    <a:pt x="12" y="21"/>
                  </a:lnTo>
                  <a:lnTo>
                    <a:pt x="12" y="12"/>
                  </a:lnTo>
                  <a:lnTo>
                    <a:pt x="15" y="5"/>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7" name="Freeform 6447"/>
            <p:cNvSpPr>
              <a:spLocks/>
            </p:cNvSpPr>
            <p:nvPr/>
          </p:nvSpPr>
          <p:spPr bwMode="auto">
            <a:xfrm>
              <a:off x="5143" y="2705"/>
              <a:ext cx="24" cy="24"/>
            </a:xfrm>
            <a:custGeom>
              <a:avLst/>
              <a:gdLst>
                <a:gd name="T0" fmla="*/ 8 w 24"/>
                <a:gd name="T1" fmla="*/ 0 h 24"/>
                <a:gd name="T2" fmla="*/ 11 w 24"/>
                <a:gd name="T3" fmla="*/ 0 h 24"/>
                <a:gd name="T4" fmla="*/ 12 w 24"/>
                <a:gd name="T5" fmla="*/ 2 h 24"/>
                <a:gd name="T6" fmla="*/ 13 w 24"/>
                <a:gd name="T7" fmla="*/ 3 h 24"/>
                <a:gd name="T8" fmla="*/ 13 w 24"/>
                <a:gd name="T9" fmla="*/ 5 h 24"/>
                <a:gd name="T10" fmla="*/ 13 w 24"/>
                <a:gd name="T11" fmla="*/ 6 h 24"/>
                <a:gd name="T12" fmla="*/ 13 w 24"/>
                <a:gd name="T13" fmla="*/ 8 h 24"/>
                <a:gd name="T14" fmla="*/ 15 w 24"/>
                <a:gd name="T15" fmla="*/ 9 h 24"/>
                <a:gd name="T16" fmla="*/ 16 w 24"/>
                <a:gd name="T17" fmla="*/ 9 h 24"/>
                <a:gd name="T18" fmla="*/ 18 w 24"/>
                <a:gd name="T19" fmla="*/ 9 h 24"/>
                <a:gd name="T20" fmla="*/ 18 w 24"/>
                <a:gd name="T21" fmla="*/ 8 h 24"/>
                <a:gd name="T22" fmla="*/ 19 w 24"/>
                <a:gd name="T23" fmla="*/ 8 h 24"/>
                <a:gd name="T24" fmla="*/ 22 w 24"/>
                <a:gd name="T25" fmla="*/ 9 h 24"/>
                <a:gd name="T26" fmla="*/ 24 w 24"/>
                <a:gd name="T27" fmla="*/ 11 h 24"/>
                <a:gd name="T28" fmla="*/ 24 w 24"/>
                <a:gd name="T29" fmla="*/ 12 h 24"/>
                <a:gd name="T30" fmla="*/ 24 w 24"/>
                <a:gd name="T31" fmla="*/ 15 h 24"/>
                <a:gd name="T32" fmla="*/ 22 w 24"/>
                <a:gd name="T33" fmla="*/ 16 h 24"/>
                <a:gd name="T34" fmla="*/ 22 w 24"/>
                <a:gd name="T35" fmla="*/ 18 h 24"/>
                <a:gd name="T36" fmla="*/ 21 w 24"/>
                <a:gd name="T37" fmla="*/ 19 h 24"/>
                <a:gd name="T38" fmla="*/ 21 w 24"/>
                <a:gd name="T39" fmla="*/ 21 h 24"/>
                <a:gd name="T40" fmla="*/ 22 w 24"/>
                <a:gd name="T41" fmla="*/ 22 h 24"/>
                <a:gd name="T42" fmla="*/ 24 w 24"/>
                <a:gd name="T43" fmla="*/ 24 h 24"/>
                <a:gd name="T44" fmla="*/ 21 w 24"/>
                <a:gd name="T45" fmla="*/ 24 h 24"/>
                <a:gd name="T46" fmla="*/ 18 w 24"/>
                <a:gd name="T47" fmla="*/ 22 h 24"/>
                <a:gd name="T48" fmla="*/ 15 w 24"/>
                <a:gd name="T49" fmla="*/ 21 h 24"/>
                <a:gd name="T50" fmla="*/ 13 w 24"/>
                <a:gd name="T51" fmla="*/ 18 h 24"/>
                <a:gd name="T52" fmla="*/ 12 w 24"/>
                <a:gd name="T53" fmla="*/ 15 h 24"/>
                <a:gd name="T54" fmla="*/ 12 w 24"/>
                <a:gd name="T55" fmla="*/ 12 h 24"/>
                <a:gd name="T56" fmla="*/ 11 w 24"/>
                <a:gd name="T57" fmla="*/ 12 h 24"/>
                <a:gd name="T58" fmla="*/ 8 w 24"/>
                <a:gd name="T59" fmla="*/ 12 h 24"/>
                <a:gd name="T60" fmla="*/ 8 w 24"/>
                <a:gd name="T61" fmla="*/ 11 h 24"/>
                <a:gd name="T62" fmla="*/ 8 w 24"/>
                <a:gd name="T63" fmla="*/ 8 h 24"/>
                <a:gd name="T64" fmla="*/ 6 w 24"/>
                <a:gd name="T65" fmla="*/ 8 h 24"/>
                <a:gd name="T66" fmla="*/ 3 w 24"/>
                <a:gd name="T67" fmla="*/ 9 h 24"/>
                <a:gd name="T68" fmla="*/ 3 w 24"/>
                <a:gd name="T69" fmla="*/ 12 h 24"/>
                <a:gd name="T70" fmla="*/ 2 w 24"/>
                <a:gd name="T71" fmla="*/ 9 h 24"/>
                <a:gd name="T72" fmla="*/ 0 w 24"/>
                <a:gd name="T73" fmla="*/ 6 h 24"/>
                <a:gd name="T74" fmla="*/ 0 w 24"/>
                <a:gd name="T75" fmla="*/ 3 h 24"/>
                <a:gd name="T76" fmla="*/ 2 w 24"/>
                <a:gd name="T77" fmla="*/ 0 h 24"/>
                <a:gd name="T78" fmla="*/ 2 w 24"/>
                <a:gd name="T79" fmla="*/ 2 h 24"/>
                <a:gd name="T80" fmla="*/ 5 w 24"/>
                <a:gd name="T81" fmla="*/ 2 h 24"/>
                <a:gd name="T82" fmla="*/ 8 w 24"/>
                <a:gd name="T8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4">
                  <a:moveTo>
                    <a:pt x="8" y="0"/>
                  </a:moveTo>
                  <a:lnTo>
                    <a:pt x="11" y="0"/>
                  </a:lnTo>
                  <a:lnTo>
                    <a:pt x="12" y="2"/>
                  </a:lnTo>
                  <a:lnTo>
                    <a:pt x="13" y="3"/>
                  </a:lnTo>
                  <a:lnTo>
                    <a:pt x="13" y="5"/>
                  </a:lnTo>
                  <a:lnTo>
                    <a:pt x="13" y="6"/>
                  </a:lnTo>
                  <a:lnTo>
                    <a:pt x="13" y="8"/>
                  </a:lnTo>
                  <a:lnTo>
                    <a:pt x="15" y="9"/>
                  </a:lnTo>
                  <a:lnTo>
                    <a:pt x="16" y="9"/>
                  </a:lnTo>
                  <a:lnTo>
                    <a:pt x="18" y="9"/>
                  </a:lnTo>
                  <a:lnTo>
                    <a:pt x="18" y="8"/>
                  </a:lnTo>
                  <a:lnTo>
                    <a:pt x="19" y="8"/>
                  </a:lnTo>
                  <a:lnTo>
                    <a:pt x="22" y="9"/>
                  </a:lnTo>
                  <a:lnTo>
                    <a:pt x="24" y="11"/>
                  </a:lnTo>
                  <a:lnTo>
                    <a:pt x="24" y="12"/>
                  </a:lnTo>
                  <a:lnTo>
                    <a:pt x="24" y="15"/>
                  </a:lnTo>
                  <a:lnTo>
                    <a:pt x="22" y="16"/>
                  </a:lnTo>
                  <a:lnTo>
                    <a:pt x="22" y="18"/>
                  </a:lnTo>
                  <a:lnTo>
                    <a:pt x="21" y="19"/>
                  </a:lnTo>
                  <a:lnTo>
                    <a:pt x="21" y="21"/>
                  </a:lnTo>
                  <a:lnTo>
                    <a:pt x="22" y="22"/>
                  </a:lnTo>
                  <a:lnTo>
                    <a:pt x="24" y="24"/>
                  </a:lnTo>
                  <a:lnTo>
                    <a:pt x="21" y="24"/>
                  </a:lnTo>
                  <a:lnTo>
                    <a:pt x="18" y="22"/>
                  </a:lnTo>
                  <a:lnTo>
                    <a:pt x="15" y="21"/>
                  </a:lnTo>
                  <a:lnTo>
                    <a:pt x="13" y="18"/>
                  </a:lnTo>
                  <a:lnTo>
                    <a:pt x="12" y="15"/>
                  </a:lnTo>
                  <a:lnTo>
                    <a:pt x="12" y="12"/>
                  </a:lnTo>
                  <a:lnTo>
                    <a:pt x="11" y="12"/>
                  </a:lnTo>
                  <a:lnTo>
                    <a:pt x="8" y="12"/>
                  </a:lnTo>
                  <a:lnTo>
                    <a:pt x="8" y="11"/>
                  </a:lnTo>
                  <a:lnTo>
                    <a:pt x="8" y="8"/>
                  </a:lnTo>
                  <a:lnTo>
                    <a:pt x="6" y="8"/>
                  </a:lnTo>
                  <a:lnTo>
                    <a:pt x="3" y="9"/>
                  </a:lnTo>
                  <a:lnTo>
                    <a:pt x="3" y="12"/>
                  </a:lnTo>
                  <a:lnTo>
                    <a:pt x="2" y="9"/>
                  </a:lnTo>
                  <a:lnTo>
                    <a:pt x="0" y="6"/>
                  </a:lnTo>
                  <a:lnTo>
                    <a:pt x="0" y="3"/>
                  </a:lnTo>
                  <a:lnTo>
                    <a:pt x="2" y="0"/>
                  </a:lnTo>
                  <a:lnTo>
                    <a:pt x="2" y="2"/>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8" name="Freeform 6448"/>
            <p:cNvSpPr>
              <a:spLocks/>
            </p:cNvSpPr>
            <p:nvPr/>
          </p:nvSpPr>
          <p:spPr bwMode="auto">
            <a:xfrm>
              <a:off x="5171" y="2727"/>
              <a:ext cx="18" cy="25"/>
            </a:xfrm>
            <a:custGeom>
              <a:avLst/>
              <a:gdLst>
                <a:gd name="T0" fmla="*/ 6 w 18"/>
                <a:gd name="T1" fmla="*/ 0 h 25"/>
                <a:gd name="T2" fmla="*/ 8 w 18"/>
                <a:gd name="T3" fmla="*/ 3 h 25"/>
                <a:gd name="T4" fmla="*/ 10 w 18"/>
                <a:gd name="T5" fmla="*/ 5 h 25"/>
                <a:gd name="T6" fmla="*/ 15 w 18"/>
                <a:gd name="T7" fmla="*/ 8 h 25"/>
                <a:gd name="T8" fmla="*/ 16 w 18"/>
                <a:gd name="T9" fmla="*/ 11 h 25"/>
                <a:gd name="T10" fmla="*/ 16 w 18"/>
                <a:gd name="T11" fmla="*/ 14 h 25"/>
                <a:gd name="T12" fmla="*/ 16 w 18"/>
                <a:gd name="T13" fmla="*/ 16 h 25"/>
                <a:gd name="T14" fmla="*/ 16 w 18"/>
                <a:gd name="T15" fmla="*/ 19 h 25"/>
                <a:gd name="T16" fmla="*/ 16 w 18"/>
                <a:gd name="T17" fmla="*/ 22 h 25"/>
                <a:gd name="T18" fmla="*/ 18 w 18"/>
                <a:gd name="T19" fmla="*/ 25 h 25"/>
                <a:gd name="T20" fmla="*/ 13 w 18"/>
                <a:gd name="T21" fmla="*/ 22 h 25"/>
                <a:gd name="T22" fmla="*/ 10 w 18"/>
                <a:gd name="T23" fmla="*/ 19 h 25"/>
                <a:gd name="T24" fmla="*/ 8 w 18"/>
                <a:gd name="T25" fmla="*/ 18 h 25"/>
                <a:gd name="T26" fmla="*/ 6 w 18"/>
                <a:gd name="T27" fmla="*/ 14 h 25"/>
                <a:gd name="T28" fmla="*/ 5 w 18"/>
                <a:gd name="T29" fmla="*/ 11 h 25"/>
                <a:gd name="T30" fmla="*/ 5 w 18"/>
                <a:gd name="T31" fmla="*/ 9 h 25"/>
                <a:gd name="T32" fmla="*/ 5 w 18"/>
                <a:gd name="T33" fmla="*/ 6 h 25"/>
                <a:gd name="T34" fmla="*/ 3 w 18"/>
                <a:gd name="T35" fmla="*/ 5 h 25"/>
                <a:gd name="T36" fmla="*/ 0 w 18"/>
                <a:gd name="T37" fmla="*/ 5 h 25"/>
                <a:gd name="T38" fmla="*/ 2 w 18"/>
                <a:gd name="T39" fmla="*/ 2 h 25"/>
                <a:gd name="T40" fmla="*/ 3 w 18"/>
                <a:gd name="T41" fmla="*/ 0 h 25"/>
                <a:gd name="T42" fmla="*/ 6 w 18"/>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5">
                  <a:moveTo>
                    <a:pt x="6" y="0"/>
                  </a:moveTo>
                  <a:lnTo>
                    <a:pt x="8" y="3"/>
                  </a:lnTo>
                  <a:lnTo>
                    <a:pt x="10" y="5"/>
                  </a:lnTo>
                  <a:lnTo>
                    <a:pt x="15" y="8"/>
                  </a:lnTo>
                  <a:lnTo>
                    <a:pt x="16" y="11"/>
                  </a:lnTo>
                  <a:lnTo>
                    <a:pt x="16" y="14"/>
                  </a:lnTo>
                  <a:lnTo>
                    <a:pt x="16" y="16"/>
                  </a:lnTo>
                  <a:lnTo>
                    <a:pt x="16" y="19"/>
                  </a:lnTo>
                  <a:lnTo>
                    <a:pt x="16" y="22"/>
                  </a:lnTo>
                  <a:lnTo>
                    <a:pt x="18" y="25"/>
                  </a:lnTo>
                  <a:lnTo>
                    <a:pt x="13" y="22"/>
                  </a:lnTo>
                  <a:lnTo>
                    <a:pt x="10" y="19"/>
                  </a:lnTo>
                  <a:lnTo>
                    <a:pt x="8" y="18"/>
                  </a:lnTo>
                  <a:lnTo>
                    <a:pt x="6" y="14"/>
                  </a:lnTo>
                  <a:lnTo>
                    <a:pt x="5" y="11"/>
                  </a:lnTo>
                  <a:lnTo>
                    <a:pt x="5" y="9"/>
                  </a:lnTo>
                  <a:lnTo>
                    <a:pt x="5" y="6"/>
                  </a:lnTo>
                  <a:lnTo>
                    <a:pt x="3" y="5"/>
                  </a:lnTo>
                  <a:lnTo>
                    <a:pt x="0" y="5"/>
                  </a:lnTo>
                  <a:lnTo>
                    <a:pt x="2" y="2"/>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9" name="Freeform 6449"/>
            <p:cNvSpPr>
              <a:spLocks/>
            </p:cNvSpPr>
            <p:nvPr/>
          </p:nvSpPr>
          <p:spPr bwMode="auto">
            <a:xfrm>
              <a:off x="5139" y="2738"/>
              <a:ext cx="17" cy="19"/>
            </a:xfrm>
            <a:custGeom>
              <a:avLst/>
              <a:gdLst>
                <a:gd name="T0" fmla="*/ 3 w 17"/>
                <a:gd name="T1" fmla="*/ 0 h 19"/>
                <a:gd name="T2" fmla="*/ 4 w 17"/>
                <a:gd name="T3" fmla="*/ 0 h 19"/>
                <a:gd name="T4" fmla="*/ 7 w 17"/>
                <a:gd name="T5" fmla="*/ 1 h 19"/>
                <a:gd name="T6" fmla="*/ 9 w 17"/>
                <a:gd name="T7" fmla="*/ 3 h 19"/>
                <a:gd name="T8" fmla="*/ 9 w 17"/>
                <a:gd name="T9" fmla="*/ 3 h 19"/>
                <a:gd name="T10" fmla="*/ 10 w 17"/>
                <a:gd name="T11" fmla="*/ 3 h 19"/>
                <a:gd name="T12" fmla="*/ 13 w 17"/>
                <a:gd name="T13" fmla="*/ 3 h 19"/>
                <a:gd name="T14" fmla="*/ 15 w 17"/>
                <a:gd name="T15" fmla="*/ 4 h 19"/>
                <a:gd name="T16" fmla="*/ 16 w 17"/>
                <a:gd name="T17" fmla="*/ 7 h 19"/>
                <a:gd name="T18" fmla="*/ 17 w 17"/>
                <a:gd name="T19" fmla="*/ 10 h 19"/>
                <a:gd name="T20" fmla="*/ 15 w 17"/>
                <a:gd name="T21" fmla="*/ 13 h 19"/>
                <a:gd name="T22" fmla="*/ 13 w 17"/>
                <a:gd name="T23" fmla="*/ 13 h 19"/>
                <a:gd name="T24" fmla="*/ 13 w 17"/>
                <a:gd name="T25" fmla="*/ 14 h 19"/>
                <a:gd name="T26" fmla="*/ 12 w 17"/>
                <a:gd name="T27" fmla="*/ 14 h 19"/>
                <a:gd name="T28" fmla="*/ 10 w 17"/>
                <a:gd name="T29" fmla="*/ 13 h 19"/>
                <a:gd name="T30" fmla="*/ 9 w 17"/>
                <a:gd name="T31" fmla="*/ 14 h 19"/>
                <a:gd name="T32" fmla="*/ 7 w 17"/>
                <a:gd name="T33" fmla="*/ 16 h 19"/>
                <a:gd name="T34" fmla="*/ 4 w 17"/>
                <a:gd name="T35" fmla="*/ 17 h 19"/>
                <a:gd name="T36" fmla="*/ 3 w 17"/>
                <a:gd name="T37" fmla="*/ 19 h 19"/>
                <a:gd name="T38" fmla="*/ 1 w 17"/>
                <a:gd name="T39" fmla="*/ 16 h 19"/>
                <a:gd name="T40" fmla="*/ 0 w 17"/>
                <a:gd name="T41" fmla="*/ 11 h 19"/>
                <a:gd name="T42" fmla="*/ 1 w 17"/>
                <a:gd name="T43" fmla="*/ 7 h 19"/>
                <a:gd name="T44" fmla="*/ 1 w 17"/>
                <a:gd name="T45" fmla="*/ 3 h 19"/>
                <a:gd name="T46" fmla="*/ 3 w 17"/>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9">
                  <a:moveTo>
                    <a:pt x="3" y="0"/>
                  </a:moveTo>
                  <a:lnTo>
                    <a:pt x="4" y="0"/>
                  </a:lnTo>
                  <a:lnTo>
                    <a:pt x="7" y="1"/>
                  </a:lnTo>
                  <a:lnTo>
                    <a:pt x="9" y="3"/>
                  </a:lnTo>
                  <a:lnTo>
                    <a:pt x="9" y="3"/>
                  </a:lnTo>
                  <a:lnTo>
                    <a:pt x="10" y="3"/>
                  </a:lnTo>
                  <a:lnTo>
                    <a:pt x="13" y="3"/>
                  </a:lnTo>
                  <a:lnTo>
                    <a:pt x="15" y="4"/>
                  </a:lnTo>
                  <a:lnTo>
                    <a:pt x="16" y="7"/>
                  </a:lnTo>
                  <a:lnTo>
                    <a:pt x="17" y="10"/>
                  </a:lnTo>
                  <a:lnTo>
                    <a:pt x="15" y="13"/>
                  </a:lnTo>
                  <a:lnTo>
                    <a:pt x="13" y="13"/>
                  </a:lnTo>
                  <a:lnTo>
                    <a:pt x="13" y="14"/>
                  </a:lnTo>
                  <a:lnTo>
                    <a:pt x="12" y="14"/>
                  </a:lnTo>
                  <a:lnTo>
                    <a:pt x="10" y="13"/>
                  </a:lnTo>
                  <a:lnTo>
                    <a:pt x="9" y="14"/>
                  </a:lnTo>
                  <a:lnTo>
                    <a:pt x="7" y="16"/>
                  </a:lnTo>
                  <a:lnTo>
                    <a:pt x="4" y="17"/>
                  </a:lnTo>
                  <a:lnTo>
                    <a:pt x="3" y="19"/>
                  </a:lnTo>
                  <a:lnTo>
                    <a:pt x="1" y="16"/>
                  </a:lnTo>
                  <a:lnTo>
                    <a:pt x="0" y="11"/>
                  </a:lnTo>
                  <a:lnTo>
                    <a:pt x="1" y="7"/>
                  </a:lnTo>
                  <a:lnTo>
                    <a:pt x="1"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0" name="Freeform 6450"/>
            <p:cNvSpPr>
              <a:spLocks noEditPoints="1"/>
            </p:cNvSpPr>
            <p:nvPr/>
          </p:nvSpPr>
          <p:spPr bwMode="auto">
            <a:xfrm>
              <a:off x="5120" y="2717"/>
              <a:ext cx="16" cy="16"/>
            </a:xfrm>
            <a:custGeom>
              <a:avLst/>
              <a:gdLst>
                <a:gd name="T0" fmla="*/ 13 w 16"/>
                <a:gd name="T1" fmla="*/ 4 h 16"/>
                <a:gd name="T2" fmla="*/ 16 w 16"/>
                <a:gd name="T3" fmla="*/ 9 h 16"/>
                <a:gd name="T4" fmla="*/ 14 w 16"/>
                <a:gd name="T5" fmla="*/ 7 h 16"/>
                <a:gd name="T6" fmla="*/ 13 w 16"/>
                <a:gd name="T7" fmla="*/ 7 h 16"/>
                <a:gd name="T8" fmla="*/ 13 w 16"/>
                <a:gd name="T9" fmla="*/ 6 h 16"/>
                <a:gd name="T10" fmla="*/ 13 w 16"/>
                <a:gd name="T11" fmla="*/ 4 h 16"/>
                <a:gd name="T12" fmla="*/ 3 w 16"/>
                <a:gd name="T13" fmla="*/ 0 h 16"/>
                <a:gd name="T14" fmla="*/ 4 w 16"/>
                <a:gd name="T15" fmla="*/ 0 h 16"/>
                <a:gd name="T16" fmla="*/ 7 w 16"/>
                <a:gd name="T17" fmla="*/ 1 h 16"/>
                <a:gd name="T18" fmla="*/ 10 w 16"/>
                <a:gd name="T19" fmla="*/ 3 h 16"/>
                <a:gd name="T20" fmla="*/ 11 w 16"/>
                <a:gd name="T21" fmla="*/ 6 h 16"/>
                <a:gd name="T22" fmla="*/ 13 w 16"/>
                <a:gd name="T23" fmla="*/ 7 h 16"/>
                <a:gd name="T24" fmla="*/ 14 w 16"/>
                <a:gd name="T25" fmla="*/ 9 h 16"/>
                <a:gd name="T26" fmla="*/ 14 w 16"/>
                <a:gd name="T27" fmla="*/ 10 h 16"/>
                <a:gd name="T28" fmla="*/ 16 w 16"/>
                <a:gd name="T29" fmla="*/ 13 h 16"/>
                <a:gd name="T30" fmla="*/ 16 w 16"/>
                <a:gd name="T31" fmla="*/ 15 h 16"/>
                <a:gd name="T32" fmla="*/ 14 w 16"/>
                <a:gd name="T33" fmla="*/ 16 h 16"/>
                <a:gd name="T34" fmla="*/ 13 w 16"/>
                <a:gd name="T35" fmla="*/ 16 h 16"/>
                <a:gd name="T36" fmla="*/ 11 w 16"/>
                <a:gd name="T37" fmla="*/ 16 h 16"/>
                <a:gd name="T38" fmla="*/ 9 w 16"/>
                <a:gd name="T39" fmla="*/ 15 h 16"/>
                <a:gd name="T40" fmla="*/ 7 w 16"/>
                <a:gd name="T41" fmla="*/ 12 h 16"/>
                <a:gd name="T42" fmla="*/ 6 w 16"/>
                <a:gd name="T43" fmla="*/ 9 h 16"/>
                <a:gd name="T44" fmla="*/ 6 w 16"/>
                <a:gd name="T45" fmla="*/ 7 h 16"/>
                <a:gd name="T46" fmla="*/ 4 w 16"/>
                <a:gd name="T47" fmla="*/ 6 h 16"/>
                <a:gd name="T48" fmla="*/ 1 w 16"/>
                <a:gd name="T49" fmla="*/ 4 h 16"/>
                <a:gd name="T50" fmla="*/ 1 w 16"/>
                <a:gd name="T51" fmla="*/ 3 h 16"/>
                <a:gd name="T52" fmla="*/ 0 w 16"/>
                <a:gd name="T53" fmla="*/ 1 h 16"/>
                <a:gd name="T54" fmla="*/ 1 w 16"/>
                <a:gd name="T55" fmla="*/ 0 h 16"/>
                <a:gd name="T56" fmla="*/ 3 w 16"/>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6">
                  <a:moveTo>
                    <a:pt x="13" y="4"/>
                  </a:moveTo>
                  <a:lnTo>
                    <a:pt x="16" y="9"/>
                  </a:lnTo>
                  <a:lnTo>
                    <a:pt x="14" y="7"/>
                  </a:lnTo>
                  <a:lnTo>
                    <a:pt x="13" y="7"/>
                  </a:lnTo>
                  <a:lnTo>
                    <a:pt x="13" y="6"/>
                  </a:lnTo>
                  <a:lnTo>
                    <a:pt x="13" y="4"/>
                  </a:lnTo>
                  <a:close/>
                  <a:moveTo>
                    <a:pt x="3" y="0"/>
                  </a:moveTo>
                  <a:lnTo>
                    <a:pt x="4" y="0"/>
                  </a:lnTo>
                  <a:lnTo>
                    <a:pt x="7" y="1"/>
                  </a:lnTo>
                  <a:lnTo>
                    <a:pt x="10" y="3"/>
                  </a:lnTo>
                  <a:lnTo>
                    <a:pt x="11" y="6"/>
                  </a:lnTo>
                  <a:lnTo>
                    <a:pt x="13" y="7"/>
                  </a:lnTo>
                  <a:lnTo>
                    <a:pt x="14" y="9"/>
                  </a:lnTo>
                  <a:lnTo>
                    <a:pt x="14" y="10"/>
                  </a:lnTo>
                  <a:lnTo>
                    <a:pt x="16" y="13"/>
                  </a:lnTo>
                  <a:lnTo>
                    <a:pt x="16" y="15"/>
                  </a:lnTo>
                  <a:lnTo>
                    <a:pt x="14" y="16"/>
                  </a:lnTo>
                  <a:lnTo>
                    <a:pt x="13" y="16"/>
                  </a:lnTo>
                  <a:lnTo>
                    <a:pt x="11" y="16"/>
                  </a:lnTo>
                  <a:lnTo>
                    <a:pt x="9" y="15"/>
                  </a:lnTo>
                  <a:lnTo>
                    <a:pt x="7" y="12"/>
                  </a:lnTo>
                  <a:lnTo>
                    <a:pt x="6" y="9"/>
                  </a:lnTo>
                  <a:lnTo>
                    <a:pt x="6" y="7"/>
                  </a:lnTo>
                  <a:lnTo>
                    <a:pt x="4" y="6"/>
                  </a:lnTo>
                  <a:lnTo>
                    <a:pt x="1" y="4"/>
                  </a:lnTo>
                  <a:lnTo>
                    <a:pt x="1" y="3"/>
                  </a:lnTo>
                  <a:lnTo>
                    <a:pt x="0" y="1"/>
                  </a:lnTo>
                  <a:lnTo>
                    <a:pt x="1"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1" name="Freeform 6451"/>
            <p:cNvSpPr>
              <a:spLocks noEditPoints="1"/>
            </p:cNvSpPr>
            <p:nvPr/>
          </p:nvSpPr>
          <p:spPr bwMode="auto">
            <a:xfrm>
              <a:off x="5167" y="2769"/>
              <a:ext cx="38" cy="53"/>
            </a:xfrm>
            <a:custGeom>
              <a:avLst/>
              <a:gdLst>
                <a:gd name="T0" fmla="*/ 14 w 38"/>
                <a:gd name="T1" fmla="*/ 13 h 53"/>
                <a:gd name="T2" fmla="*/ 17 w 38"/>
                <a:gd name="T3" fmla="*/ 11 h 53"/>
                <a:gd name="T4" fmla="*/ 25 w 38"/>
                <a:gd name="T5" fmla="*/ 1 h 53"/>
                <a:gd name="T6" fmla="*/ 26 w 38"/>
                <a:gd name="T7" fmla="*/ 4 h 53"/>
                <a:gd name="T8" fmla="*/ 28 w 38"/>
                <a:gd name="T9" fmla="*/ 8 h 53"/>
                <a:gd name="T10" fmla="*/ 29 w 38"/>
                <a:gd name="T11" fmla="*/ 11 h 53"/>
                <a:gd name="T12" fmla="*/ 32 w 38"/>
                <a:gd name="T13" fmla="*/ 13 h 53"/>
                <a:gd name="T14" fmla="*/ 34 w 38"/>
                <a:gd name="T15" fmla="*/ 16 h 53"/>
                <a:gd name="T16" fmla="*/ 34 w 38"/>
                <a:gd name="T17" fmla="*/ 19 h 53"/>
                <a:gd name="T18" fmla="*/ 35 w 38"/>
                <a:gd name="T19" fmla="*/ 22 h 53"/>
                <a:gd name="T20" fmla="*/ 38 w 38"/>
                <a:gd name="T21" fmla="*/ 26 h 53"/>
                <a:gd name="T22" fmla="*/ 37 w 38"/>
                <a:gd name="T23" fmla="*/ 29 h 53"/>
                <a:gd name="T24" fmla="*/ 35 w 38"/>
                <a:gd name="T25" fmla="*/ 32 h 53"/>
                <a:gd name="T26" fmla="*/ 37 w 38"/>
                <a:gd name="T27" fmla="*/ 38 h 53"/>
                <a:gd name="T28" fmla="*/ 35 w 38"/>
                <a:gd name="T29" fmla="*/ 41 h 53"/>
                <a:gd name="T30" fmla="*/ 32 w 38"/>
                <a:gd name="T31" fmla="*/ 42 h 53"/>
                <a:gd name="T32" fmla="*/ 31 w 38"/>
                <a:gd name="T33" fmla="*/ 39 h 53"/>
                <a:gd name="T34" fmla="*/ 29 w 38"/>
                <a:gd name="T35" fmla="*/ 36 h 53"/>
                <a:gd name="T36" fmla="*/ 28 w 38"/>
                <a:gd name="T37" fmla="*/ 32 h 53"/>
                <a:gd name="T38" fmla="*/ 26 w 38"/>
                <a:gd name="T39" fmla="*/ 30 h 53"/>
                <a:gd name="T40" fmla="*/ 22 w 38"/>
                <a:gd name="T41" fmla="*/ 32 h 53"/>
                <a:gd name="T42" fmla="*/ 22 w 38"/>
                <a:gd name="T43" fmla="*/ 38 h 53"/>
                <a:gd name="T44" fmla="*/ 23 w 38"/>
                <a:gd name="T45" fmla="*/ 42 h 53"/>
                <a:gd name="T46" fmla="*/ 26 w 38"/>
                <a:gd name="T47" fmla="*/ 45 h 53"/>
                <a:gd name="T48" fmla="*/ 26 w 38"/>
                <a:gd name="T49" fmla="*/ 51 h 53"/>
                <a:gd name="T50" fmla="*/ 20 w 38"/>
                <a:gd name="T51" fmla="*/ 53 h 53"/>
                <a:gd name="T52" fmla="*/ 16 w 38"/>
                <a:gd name="T53" fmla="*/ 51 h 53"/>
                <a:gd name="T54" fmla="*/ 12 w 38"/>
                <a:gd name="T55" fmla="*/ 50 h 53"/>
                <a:gd name="T56" fmla="*/ 6 w 38"/>
                <a:gd name="T57" fmla="*/ 51 h 53"/>
                <a:gd name="T58" fmla="*/ 6 w 38"/>
                <a:gd name="T59" fmla="*/ 39 h 53"/>
                <a:gd name="T60" fmla="*/ 6 w 38"/>
                <a:gd name="T61" fmla="*/ 27 h 53"/>
                <a:gd name="T62" fmla="*/ 0 w 38"/>
                <a:gd name="T63" fmla="*/ 25 h 53"/>
                <a:gd name="T64" fmla="*/ 1 w 38"/>
                <a:gd name="T65" fmla="*/ 22 h 53"/>
                <a:gd name="T66" fmla="*/ 3 w 38"/>
                <a:gd name="T67" fmla="*/ 17 h 53"/>
                <a:gd name="T68" fmla="*/ 7 w 38"/>
                <a:gd name="T69" fmla="*/ 19 h 53"/>
                <a:gd name="T70" fmla="*/ 10 w 38"/>
                <a:gd name="T71" fmla="*/ 16 h 53"/>
                <a:gd name="T72" fmla="*/ 13 w 38"/>
                <a:gd name="T73" fmla="*/ 13 h 53"/>
                <a:gd name="T74" fmla="*/ 14 w 38"/>
                <a:gd name="T75" fmla="*/ 13 h 53"/>
                <a:gd name="T76" fmla="*/ 17 w 38"/>
                <a:gd name="T77" fmla="*/ 13 h 53"/>
                <a:gd name="T78" fmla="*/ 20 w 38"/>
                <a:gd name="T79" fmla="*/ 10 h 53"/>
                <a:gd name="T80" fmla="*/ 22 w 38"/>
                <a:gd name="T8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53">
                  <a:moveTo>
                    <a:pt x="17" y="11"/>
                  </a:moveTo>
                  <a:lnTo>
                    <a:pt x="14" y="13"/>
                  </a:lnTo>
                  <a:lnTo>
                    <a:pt x="13" y="13"/>
                  </a:lnTo>
                  <a:lnTo>
                    <a:pt x="17" y="11"/>
                  </a:lnTo>
                  <a:close/>
                  <a:moveTo>
                    <a:pt x="23" y="0"/>
                  </a:moveTo>
                  <a:lnTo>
                    <a:pt x="25" y="1"/>
                  </a:lnTo>
                  <a:lnTo>
                    <a:pt x="26" y="2"/>
                  </a:lnTo>
                  <a:lnTo>
                    <a:pt x="26" y="4"/>
                  </a:lnTo>
                  <a:lnTo>
                    <a:pt x="28" y="5"/>
                  </a:lnTo>
                  <a:lnTo>
                    <a:pt x="28" y="8"/>
                  </a:lnTo>
                  <a:lnTo>
                    <a:pt x="28" y="10"/>
                  </a:lnTo>
                  <a:lnTo>
                    <a:pt x="29" y="11"/>
                  </a:lnTo>
                  <a:lnTo>
                    <a:pt x="31" y="11"/>
                  </a:lnTo>
                  <a:lnTo>
                    <a:pt x="32" y="13"/>
                  </a:lnTo>
                  <a:lnTo>
                    <a:pt x="34" y="14"/>
                  </a:lnTo>
                  <a:lnTo>
                    <a:pt x="34" y="16"/>
                  </a:lnTo>
                  <a:lnTo>
                    <a:pt x="34" y="17"/>
                  </a:lnTo>
                  <a:lnTo>
                    <a:pt x="34" y="19"/>
                  </a:lnTo>
                  <a:lnTo>
                    <a:pt x="34" y="20"/>
                  </a:lnTo>
                  <a:lnTo>
                    <a:pt x="35" y="22"/>
                  </a:lnTo>
                  <a:lnTo>
                    <a:pt x="37" y="23"/>
                  </a:lnTo>
                  <a:lnTo>
                    <a:pt x="38" y="26"/>
                  </a:lnTo>
                  <a:lnTo>
                    <a:pt x="38" y="27"/>
                  </a:lnTo>
                  <a:lnTo>
                    <a:pt x="37" y="29"/>
                  </a:lnTo>
                  <a:lnTo>
                    <a:pt x="37" y="30"/>
                  </a:lnTo>
                  <a:lnTo>
                    <a:pt x="35" y="32"/>
                  </a:lnTo>
                  <a:lnTo>
                    <a:pt x="35" y="35"/>
                  </a:lnTo>
                  <a:lnTo>
                    <a:pt x="37" y="38"/>
                  </a:lnTo>
                  <a:lnTo>
                    <a:pt x="37" y="39"/>
                  </a:lnTo>
                  <a:lnTo>
                    <a:pt x="35" y="41"/>
                  </a:lnTo>
                  <a:lnTo>
                    <a:pt x="34" y="42"/>
                  </a:lnTo>
                  <a:lnTo>
                    <a:pt x="32" y="42"/>
                  </a:lnTo>
                  <a:lnTo>
                    <a:pt x="31" y="41"/>
                  </a:lnTo>
                  <a:lnTo>
                    <a:pt x="31" y="39"/>
                  </a:lnTo>
                  <a:lnTo>
                    <a:pt x="29" y="38"/>
                  </a:lnTo>
                  <a:lnTo>
                    <a:pt x="29" y="36"/>
                  </a:lnTo>
                  <a:lnTo>
                    <a:pt x="28" y="35"/>
                  </a:lnTo>
                  <a:lnTo>
                    <a:pt x="28" y="32"/>
                  </a:lnTo>
                  <a:lnTo>
                    <a:pt x="26" y="30"/>
                  </a:lnTo>
                  <a:lnTo>
                    <a:pt x="26" y="30"/>
                  </a:lnTo>
                  <a:lnTo>
                    <a:pt x="25" y="30"/>
                  </a:lnTo>
                  <a:lnTo>
                    <a:pt x="22" y="32"/>
                  </a:lnTo>
                  <a:lnTo>
                    <a:pt x="22" y="35"/>
                  </a:lnTo>
                  <a:lnTo>
                    <a:pt x="22" y="38"/>
                  </a:lnTo>
                  <a:lnTo>
                    <a:pt x="22" y="39"/>
                  </a:lnTo>
                  <a:lnTo>
                    <a:pt x="23" y="42"/>
                  </a:lnTo>
                  <a:lnTo>
                    <a:pt x="25" y="44"/>
                  </a:lnTo>
                  <a:lnTo>
                    <a:pt x="26" y="45"/>
                  </a:lnTo>
                  <a:lnTo>
                    <a:pt x="26" y="48"/>
                  </a:lnTo>
                  <a:lnTo>
                    <a:pt x="26" y="51"/>
                  </a:lnTo>
                  <a:lnTo>
                    <a:pt x="23" y="53"/>
                  </a:lnTo>
                  <a:lnTo>
                    <a:pt x="20" y="53"/>
                  </a:lnTo>
                  <a:lnTo>
                    <a:pt x="19" y="53"/>
                  </a:lnTo>
                  <a:lnTo>
                    <a:pt x="16" y="51"/>
                  </a:lnTo>
                  <a:lnTo>
                    <a:pt x="13" y="51"/>
                  </a:lnTo>
                  <a:lnTo>
                    <a:pt x="12" y="50"/>
                  </a:lnTo>
                  <a:lnTo>
                    <a:pt x="9" y="50"/>
                  </a:lnTo>
                  <a:lnTo>
                    <a:pt x="6" y="51"/>
                  </a:lnTo>
                  <a:lnTo>
                    <a:pt x="4" y="45"/>
                  </a:lnTo>
                  <a:lnTo>
                    <a:pt x="6" y="39"/>
                  </a:lnTo>
                  <a:lnTo>
                    <a:pt x="7" y="32"/>
                  </a:lnTo>
                  <a:lnTo>
                    <a:pt x="6" y="27"/>
                  </a:lnTo>
                  <a:lnTo>
                    <a:pt x="0" y="26"/>
                  </a:lnTo>
                  <a:lnTo>
                    <a:pt x="0" y="25"/>
                  </a:lnTo>
                  <a:lnTo>
                    <a:pt x="0" y="23"/>
                  </a:lnTo>
                  <a:lnTo>
                    <a:pt x="1" y="22"/>
                  </a:lnTo>
                  <a:lnTo>
                    <a:pt x="3" y="20"/>
                  </a:lnTo>
                  <a:lnTo>
                    <a:pt x="3" y="17"/>
                  </a:lnTo>
                  <a:lnTo>
                    <a:pt x="6" y="19"/>
                  </a:lnTo>
                  <a:lnTo>
                    <a:pt x="7" y="19"/>
                  </a:lnTo>
                  <a:lnTo>
                    <a:pt x="9" y="17"/>
                  </a:lnTo>
                  <a:lnTo>
                    <a:pt x="10" y="16"/>
                  </a:lnTo>
                  <a:lnTo>
                    <a:pt x="10" y="13"/>
                  </a:lnTo>
                  <a:lnTo>
                    <a:pt x="13" y="13"/>
                  </a:lnTo>
                  <a:lnTo>
                    <a:pt x="14" y="13"/>
                  </a:lnTo>
                  <a:lnTo>
                    <a:pt x="14" y="13"/>
                  </a:lnTo>
                  <a:lnTo>
                    <a:pt x="16" y="13"/>
                  </a:lnTo>
                  <a:lnTo>
                    <a:pt x="17" y="13"/>
                  </a:lnTo>
                  <a:lnTo>
                    <a:pt x="19" y="10"/>
                  </a:lnTo>
                  <a:lnTo>
                    <a:pt x="20" y="10"/>
                  </a:lnTo>
                  <a:lnTo>
                    <a:pt x="22" y="7"/>
                  </a:lnTo>
                  <a:lnTo>
                    <a:pt x="22"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2" name="Freeform 6452"/>
            <p:cNvSpPr>
              <a:spLocks/>
            </p:cNvSpPr>
            <p:nvPr/>
          </p:nvSpPr>
          <p:spPr bwMode="auto">
            <a:xfrm>
              <a:off x="5140" y="2788"/>
              <a:ext cx="19" cy="19"/>
            </a:xfrm>
            <a:custGeom>
              <a:avLst/>
              <a:gdLst>
                <a:gd name="T0" fmla="*/ 12 w 19"/>
                <a:gd name="T1" fmla="*/ 0 h 19"/>
                <a:gd name="T2" fmla="*/ 11 w 19"/>
                <a:gd name="T3" fmla="*/ 4 h 19"/>
                <a:gd name="T4" fmla="*/ 12 w 19"/>
                <a:gd name="T5" fmla="*/ 1 h 19"/>
                <a:gd name="T6" fmla="*/ 15 w 19"/>
                <a:gd name="T7" fmla="*/ 0 h 19"/>
                <a:gd name="T8" fmla="*/ 16 w 19"/>
                <a:gd name="T9" fmla="*/ 0 h 19"/>
                <a:gd name="T10" fmla="*/ 18 w 19"/>
                <a:gd name="T11" fmla="*/ 1 h 19"/>
                <a:gd name="T12" fmla="*/ 19 w 19"/>
                <a:gd name="T13" fmla="*/ 4 h 19"/>
                <a:gd name="T14" fmla="*/ 19 w 19"/>
                <a:gd name="T15" fmla="*/ 7 h 19"/>
                <a:gd name="T16" fmla="*/ 16 w 19"/>
                <a:gd name="T17" fmla="*/ 10 h 19"/>
                <a:gd name="T18" fmla="*/ 15 w 19"/>
                <a:gd name="T19" fmla="*/ 10 h 19"/>
                <a:gd name="T20" fmla="*/ 12 w 19"/>
                <a:gd name="T21" fmla="*/ 11 h 19"/>
                <a:gd name="T22" fmla="*/ 11 w 19"/>
                <a:gd name="T23" fmla="*/ 11 h 19"/>
                <a:gd name="T24" fmla="*/ 9 w 19"/>
                <a:gd name="T25" fmla="*/ 11 h 19"/>
                <a:gd name="T26" fmla="*/ 8 w 19"/>
                <a:gd name="T27" fmla="*/ 13 h 19"/>
                <a:gd name="T28" fmla="*/ 6 w 19"/>
                <a:gd name="T29" fmla="*/ 14 h 19"/>
                <a:gd name="T30" fmla="*/ 6 w 19"/>
                <a:gd name="T31" fmla="*/ 17 h 19"/>
                <a:gd name="T32" fmla="*/ 0 w 19"/>
                <a:gd name="T33" fmla="*/ 19 h 19"/>
                <a:gd name="T34" fmla="*/ 0 w 19"/>
                <a:gd name="T35" fmla="*/ 17 h 19"/>
                <a:gd name="T36" fmla="*/ 0 w 19"/>
                <a:gd name="T37" fmla="*/ 14 h 19"/>
                <a:gd name="T38" fmla="*/ 2 w 19"/>
                <a:gd name="T39" fmla="*/ 11 h 19"/>
                <a:gd name="T40" fmla="*/ 3 w 19"/>
                <a:gd name="T41" fmla="*/ 8 h 19"/>
                <a:gd name="T42" fmla="*/ 3 w 19"/>
                <a:gd name="T43" fmla="*/ 6 h 19"/>
                <a:gd name="T44" fmla="*/ 5 w 19"/>
                <a:gd name="T45" fmla="*/ 4 h 19"/>
                <a:gd name="T46" fmla="*/ 6 w 19"/>
                <a:gd name="T47" fmla="*/ 4 h 19"/>
                <a:gd name="T48" fmla="*/ 9 w 19"/>
                <a:gd name="T49" fmla="*/ 3 h 19"/>
                <a:gd name="T50" fmla="*/ 12 w 19"/>
                <a:gd name="T51" fmla="*/ 1 h 19"/>
                <a:gd name="T52" fmla="*/ 12 w 19"/>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19">
                  <a:moveTo>
                    <a:pt x="12" y="0"/>
                  </a:moveTo>
                  <a:lnTo>
                    <a:pt x="11" y="4"/>
                  </a:lnTo>
                  <a:lnTo>
                    <a:pt x="12" y="1"/>
                  </a:lnTo>
                  <a:lnTo>
                    <a:pt x="15" y="0"/>
                  </a:lnTo>
                  <a:lnTo>
                    <a:pt x="16" y="0"/>
                  </a:lnTo>
                  <a:lnTo>
                    <a:pt x="18" y="1"/>
                  </a:lnTo>
                  <a:lnTo>
                    <a:pt x="19" y="4"/>
                  </a:lnTo>
                  <a:lnTo>
                    <a:pt x="19" y="7"/>
                  </a:lnTo>
                  <a:lnTo>
                    <a:pt x="16" y="10"/>
                  </a:lnTo>
                  <a:lnTo>
                    <a:pt x="15" y="10"/>
                  </a:lnTo>
                  <a:lnTo>
                    <a:pt x="12" y="11"/>
                  </a:lnTo>
                  <a:lnTo>
                    <a:pt x="11" y="11"/>
                  </a:lnTo>
                  <a:lnTo>
                    <a:pt x="9" y="11"/>
                  </a:lnTo>
                  <a:lnTo>
                    <a:pt x="8" y="13"/>
                  </a:lnTo>
                  <a:lnTo>
                    <a:pt x="6" y="14"/>
                  </a:lnTo>
                  <a:lnTo>
                    <a:pt x="6" y="17"/>
                  </a:lnTo>
                  <a:lnTo>
                    <a:pt x="0" y="19"/>
                  </a:lnTo>
                  <a:lnTo>
                    <a:pt x="0" y="17"/>
                  </a:lnTo>
                  <a:lnTo>
                    <a:pt x="0" y="14"/>
                  </a:lnTo>
                  <a:lnTo>
                    <a:pt x="2" y="11"/>
                  </a:lnTo>
                  <a:lnTo>
                    <a:pt x="3" y="8"/>
                  </a:lnTo>
                  <a:lnTo>
                    <a:pt x="3" y="6"/>
                  </a:lnTo>
                  <a:lnTo>
                    <a:pt x="5" y="4"/>
                  </a:lnTo>
                  <a:lnTo>
                    <a:pt x="6" y="4"/>
                  </a:lnTo>
                  <a:lnTo>
                    <a:pt x="9" y="3"/>
                  </a:lnTo>
                  <a:lnTo>
                    <a:pt x="12"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3" name="Freeform 6453"/>
            <p:cNvSpPr>
              <a:spLocks/>
            </p:cNvSpPr>
            <p:nvPr/>
          </p:nvSpPr>
          <p:spPr bwMode="auto">
            <a:xfrm>
              <a:off x="5215" y="2885"/>
              <a:ext cx="17" cy="26"/>
            </a:xfrm>
            <a:custGeom>
              <a:avLst/>
              <a:gdLst>
                <a:gd name="T0" fmla="*/ 14 w 17"/>
                <a:gd name="T1" fmla="*/ 0 h 26"/>
                <a:gd name="T2" fmla="*/ 14 w 17"/>
                <a:gd name="T3" fmla="*/ 3 h 26"/>
                <a:gd name="T4" fmla="*/ 11 w 17"/>
                <a:gd name="T5" fmla="*/ 4 h 26"/>
                <a:gd name="T6" fmla="*/ 14 w 17"/>
                <a:gd name="T7" fmla="*/ 6 h 26"/>
                <a:gd name="T8" fmla="*/ 15 w 17"/>
                <a:gd name="T9" fmla="*/ 7 h 26"/>
                <a:gd name="T10" fmla="*/ 17 w 17"/>
                <a:gd name="T11" fmla="*/ 9 h 26"/>
                <a:gd name="T12" fmla="*/ 15 w 17"/>
                <a:gd name="T13" fmla="*/ 10 h 26"/>
                <a:gd name="T14" fmla="*/ 14 w 17"/>
                <a:gd name="T15" fmla="*/ 10 h 26"/>
                <a:gd name="T16" fmla="*/ 11 w 17"/>
                <a:gd name="T17" fmla="*/ 10 h 26"/>
                <a:gd name="T18" fmla="*/ 9 w 17"/>
                <a:gd name="T19" fmla="*/ 9 h 26"/>
                <a:gd name="T20" fmla="*/ 8 w 17"/>
                <a:gd name="T21" fmla="*/ 10 h 26"/>
                <a:gd name="T22" fmla="*/ 6 w 17"/>
                <a:gd name="T23" fmla="*/ 10 h 26"/>
                <a:gd name="T24" fmla="*/ 5 w 17"/>
                <a:gd name="T25" fmla="*/ 12 h 26"/>
                <a:gd name="T26" fmla="*/ 5 w 17"/>
                <a:gd name="T27" fmla="*/ 13 h 26"/>
                <a:gd name="T28" fmla="*/ 6 w 17"/>
                <a:gd name="T29" fmla="*/ 16 h 26"/>
                <a:gd name="T30" fmla="*/ 8 w 17"/>
                <a:gd name="T31" fmla="*/ 17 h 26"/>
                <a:gd name="T32" fmla="*/ 9 w 17"/>
                <a:gd name="T33" fmla="*/ 19 h 26"/>
                <a:gd name="T34" fmla="*/ 9 w 17"/>
                <a:gd name="T35" fmla="*/ 22 h 26"/>
                <a:gd name="T36" fmla="*/ 9 w 17"/>
                <a:gd name="T37" fmla="*/ 25 h 26"/>
                <a:gd name="T38" fmla="*/ 8 w 17"/>
                <a:gd name="T39" fmla="*/ 26 h 26"/>
                <a:gd name="T40" fmla="*/ 6 w 17"/>
                <a:gd name="T41" fmla="*/ 26 h 26"/>
                <a:gd name="T42" fmla="*/ 5 w 17"/>
                <a:gd name="T43" fmla="*/ 25 h 26"/>
                <a:gd name="T44" fmla="*/ 3 w 17"/>
                <a:gd name="T45" fmla="*/ 22 h 26"/>
                <a:gd name="T46" fmla="*/ 2 w 17"/>
                <a:gd name="T47" fmla="*/ 20 h 26"/>
                <a:gd name="T48" fmla="*/ 2 w 17"/>
                <a:gd name="T49" fmla="*/ 19 h 26"/>
                <a:gd name="T50" fmla="*/ 0 w 17"/>
                <a:gd name="T51" fmla="*/ 15 h 26"/>
                <a:gd name="T52" fmla="*/ 2 w 17"/>
                <a:gd name="T53" fmla="*/ 12 h 26"/>
                <a:gd name="T54" fmla="*/ 3 w 17"/>
                <a:gd name="T55" fmla="*/ 9 h 26"/>
                <a:gd name="T56" fmla="*/ 5 w 17"/>
                <a:gd name="T57" fmla="*/ 6 h 26"/>
                <a:gd name="T58" fmla="*/ 8 w 17"/>
                <a:gd name="T59" fmla="*/ 3 h 26"/>
                <a:gd name="T60" fmla="*/ 11 w 17"/>
                <a:gd name="T61" fmla="*/ 0 h 26"/>
                <a:gd name="T62" fmla="*/ 14 w 17"/>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6">
                  <a:moveTo>
                    <a:pt x="14" y="0"/>
                  </a:moveTo>
                  <a:lnTo>
                    <a:pt x="14" y="3"/>
                  </a:lnTo>
                  <a:lnTo>
                    <a:pt x="11" y="4"/>
                  </a:lnTo>
                  <a:lnTo>
                    <a:pt x="14" y="6"/>
                  </a:lnTo>
                  <a:lnTo>
                    <a:pt x="15" y="7"/>
                  </a:lnTo>
                  <a:lnTo>
                    <a:pt x="17" y="9"/>
                  </a:lnTo>
                  <a:lnTo>
                    <a:pt x="15" y="10"/>
                  </a:lnTo>
                  <a:lnTo>
                    <a:pt x="14" y="10"/>
                  </a:lnTo>
                  <a:lnTo>
                    <a:pt x="11" y="10"/>
                  </a:lnTo>
                  <a:lnTo>
                    <a:pt x="9" y="9"/>
                  </a:lnTo>
                  <a:lnTo>
                    <a:pt x="8" y="10"/>
                  </a:lnTo>
                  <a:lnTo>
                    <a:pt x="6" y="10"/>
                  </a:lnTo>
                  <a:lnTo>
                    <a:pt x="5" y="12"/>
                  </a:lnTo>
                  <a:lnTo>
                    <a:pt x="5" y="13"/>
                  </a:lnTo>
                  <a:lnTo>
                    <a:pt x="6" y="16"/>
                  </a:lnTo>
                  <a:lnTo>
                    <a:pt x="8" y="17"/>
                  </a:lnTo>
                  <a:lnTo>
                    <a:pt x="9" y="19"/>
                  </a:lnTo>
                  <a:lnTo>
                    <a:pt x="9" y="22"/>
                  </a:lnTo>
                  <a:lnTo>
                    <a:pt x="9" y="25"/>
                  </a:lnTo>
                  <a:lnTo>
                    <a:pt x="8" y="26"/>
                  </a:lnTo>
                  <a:lnTo>
                    <a:pt x="6" y="26"/>
                  </a:lnTo>
                  <a:lnTo>
                    <a:pt x="5" y="25"/>
                  </a:lnTo>
                  <a:lnTo>
                    <a:pt x="3" y="22"/>
                  </a:lnTo>
                  <a:lnTo>
                    <a:pt x="2" y="20"/>
                  </a:lnTo>
                  <a:lnTo>
                    <a:pt x="2" y="19"/>
                  </a:lnTo>
                  <a:lnTo>
                    <a:pt x="0" y="15"/>
                  </a:lnTo>
                  <a:lnTo>
                    <a:pt x="2" y="12"/>
                  </a:lnTo>
                  <a:lnTo>
                    <a:pt x="3" y="9"/>
                  </a:lnTo>
                  <a:lnTo>
                    <a:pt x="5" y="6"/>
                  </a:lnTo>
                  <a:lnTo>
                    <a:pt x="8" y="3"/>
                  </a:lnTo>
                  <a:lnTo>
                    <a:pt x="11"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4" name="Freeform 6454"/>
            <p:cNvSpPr>
              <a:spLocks/>
            </p:cNvSpPr>
            <p:nvPr/>
          </p:nvSpPr>
          <p:spPr bwMode="auto">
            <a:xfrm>
              <a:off x="5214" y="2869"/>
              <a:ext cx="12" cy="13"/>
            </a:xfrm>
            <a:custGeom>
              <a:avLst/>
              <a:gdLst>
                <a:gd name="T0" fmla="*/ 9 w 12"/>
                <a:gd name="T1" fmla="*/ 0 h 13"/>
                <a:gd name="T2" fmla="*/ 12 w 12"/>
                <a:gd name="T3" fmla="*/ 1 h 13"/>
                <a:gd name="T4" fmla="*/ 12 w 12"/>
                <a:gd name="T5" fmla="*/ 3 h 13"/>
                <a:gd name="T6" fmla="*/ 12 w 12"/>
                <a:gd name="T7" fmla="*/ 4 h 13"/>
                <a:gd name="T8" fmla="*/ 10 w 12"/>
                <a:gd name="T9" fmla="*/ 7 h 13"/>
                <a:gd name="T10" fmla="*/ 7 w 12"/>
                <a:gd name="T11" fmla="*/ 8 h 13"/>
                <a:gd name="T12" fmla="*/ 6 w 12"/>
                <a:gd name="T13" fmla="*/ 10 h 13"/>
                <a:gd name="T14" fmla="*/ 4 w 12"/>
                <a:gd name="T15" fmla="*/ 11 h 13"/>
                <a:gd name="T16" fmla="*/ 3 w 12"/>
                <a:gd name="T17" fmla="*/ 13 h 13"/>
                <a:gd name="T18" fmla="*/ 6 w 12"/>
                <a:gd name="T19" fmla="*/ 10 h 13"/>
                <a:gd name="T20" fmla="*/ 3 w 12"/>
                <a:gd name="T21" fmla="*/ 11 h 13"/>
                <a:gd name="T22" fmla="*/ 0 w 12"/>
                <a:gd name="T23" fmla="*/ 13 h 13"/>
                <a:gd name="T24" fmla="*/ 0 w 12"/>
                <a:gd name="T25" fmla="*/ 10 h 13"/>
                <a:gd name="T26" fmla="*/ 0 w 12"/>
                <a:gd name="T27" fmla="*/ 7 h 13"/>
                <a:gd name="T28" fmla="*/ 1 w 12"/>
                <a:gd name="T29" fmla="*/ 4 h 13"/>
                <a:gd name="T30" fmla="*/ 3 w 12"/>
                <a:gd name="T31" fmla="*/ 1 h 13"/>
                <a:gd name="T32" fmla="*/ 6 w 12"/>
                <a:gd name="T33" fmla="*/ 0 h 13"/>
                <a:gd name="T34" fmla="*/ 9 w 12"/>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3">
                  <a:moveTo>
                    <a:pt x="9" y="0"/>
                  </a:moveTo>
                  <a:lnTo>
                    <a:pt x="12" y="1"/>
                  </a:lnTo>
                  <a:lnTo>
                    <a:pt x="12" y="3"/>
                  </a:lnTo>
                  <a:lnTo>
                    <a:pt x="12" y="4"/>
                  </a:lnTo>
                  <a:lnTo>
                    <a:pt x="10" y="7"/>
                  </a:lnTo>
                  <a:lnTo>
                    <a:pt x="7" y="8"/>
                  </a:lnTo>
                  <a:lnTo>
                    <a:pt x="6" y="10"/>
                  </a:lnTo>
                  <a:lnTo>
                    <a:pt x="4" y="11"/>
                  </a:lnTo>
                  <a:lnTo>
                    <a:pt x="3" y="13"/>
                  </a:lnTo>
                  <a:lnTo>
                    <a:pt x="6" y="10"/>
                  </a:lnTo>
                  <a:lnTo>
                    <a:pt x="3" y="11"/>
                  </a:lnTo>
                  <a:lnTo>
                    <a:pt x="0" y="13"/>
                  </a:lnTo>
                  <a:lnTo>
                    <a:pt x="0" y="10"/>
                  </a:lnTo>
                  <a:lnTo>
                    <a:pt x="0" y="7"/>
                  </a:lnTo>
                  <a:lnTo>
                    <a:pt x="1" y="4"/>
                  </a:lnTo>
                  <a:lnTo>
                    <a:pt x="3" y="1"/>
                  </a:lnTo>
                  <a:lnTo>
                    <a:pt x="6"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5" name="Freeform 6455"/>
            <p:cNvSpPr>
              <a:spLocks noEditPoints="1"/>
            </p:cNvSpPr>
            <p:nvPr/>
          </p:nvSpPr>
          <p:spPr bwMode="auto">
            <a:xfrm>
              <a:off x="4965" y="2807"/>
              <a:ext cx="136" cy="147"/>
            </a:xfrm>
            <a:custGeom>
              <a:avLst/>
              <a:gdLst>
                <a:gd name="T0" fmla="*/ 35 w 136"/>
                <a:gd name="T1" fmla="*/ 132 h 147"/>
                <a:gd name="T2" fmla="*/ 38 w 136"/>
                <a:gd name="T3" fmla="*/ 132 h 147"/>
                <a:gd name="T4" fmla="*/ 116 w 136"/>
                <a:gd name="T5" fmla="*/ 3 h 147"/>
                <a:gd name="T6" fmla="*/ 122 w 136"/>
                <a:gd name="T7" fmla="*/ 12 h 147"/>
                <a:gd name="T8" fmla="*/ 136 w 136"/>
                <a:gd name="T9" fmla="*/ 23 h 147"/>
                <a:gd name="T10" fmla="*/ 133 w 136"/>
                <a:gd name="T11" fmla="*/ 28 h 147"/>
                <a:gd name="T12" fmla="*/ 127 w 136"/>
                <a:gd name="T13" fmla="*/ 35 h 147"/>
                <a:gd name="T14" fmla="*/ 119 w 136"/>
                <a:gd name="T15" fmla="*/ 37 h 147"/>
                <a:gd name="T16" fmla="*/ 115 w 136"/>
                <a:gd name="T17" fmla="*/ 42 h 147"/>
                <a:gd name="T18" fmla="*/ 118 w 136"/>
                <a:gd name="T19" fmla="*/ 50 h 147"/>
                <a:gd name="T20" fmla="*/ 118 w 136"/>
                <a:gd name="T21" fmla="*/ 57 h 147"/>
                <a:gd name="T22" fmla="*/ 119 w 136"/>
                <a:gd name="T23" fmla="*/ 66 h 147"/>
                <a:gd name="T24" fmla="*/ 133 w 136"/>
                <a:gd name="T25" fmla="*/ 75 h 147"/>
                <a:gd name="T26" fmla="*/ 130 w 136"/>
                <a:gd name="T27" fmla="*/ 82 h 147"/>
                <a:gd name="T28" fmla="*/ 121 w 136"/>
                <a:gd name="T29" fmla="*/ 79 h 147"/>
                <a:gd name="T30" fmla="*/ 118 w 136"/>
                <a:gd name="T31" fmla="*/ 87 h 147"/>
                <a:gd name="T32" fmla="*/ 115 w 136"/>
                <a:gd name="T33" fmla="*/ 94 h 147"/>
                <a:gd name="T34" fmla="*/ 111 w 136"/>
                <a:gd name="T35" fmla="*/ 100 h 147"/>
                <a:gd name="T36" fmla="*/ 105 w 136"/>
                <a:gd name="T37" fmla="*/ 109 h 147"/>
                <a:gd name="T38" fmla="*/ 100 w 136"/>
                <a:gd name="T39" fmla="*/ 119 h 147"/>
                <a:gd name="T40" fmla="*/ 99 w 136"/>
                <a:gd name="T41" fmla="*/ 125 h 147"/>
                <a:gd name="T42" fmla="*/ 100 w 136"/>
                <a:gd name="T43" fmla="*/ 138 h 147"/>
                <a:gd name="T44" fmla="*/ 91 w 136"/>
                <a:gd name="T45" fmla="*/ 144 h 147"/>
                <a:gd name="T46" fmla="*/ 81 w 136"/>
                <a:gd name="T47" fmla="*/ 147 h 147"/>
                <a:gd name="T48" fmla="*/ 75 w 136"/>
                <a:gd name="T49" fmla="*/ 140 h 147"/>
                <a:gd name="T50" fmla="*/ 63 w 136"/>
                <a:gd name="T51" fmla="*/ 137 h 147"/>
                <a:gd name="T52" fmla="*/ 50 w 136"/>
                <a:gd name="T53" fmla="*/ 138 h 147"/>
                <a:gd name="T54" fmla="*/ 40 w 136"/>
                <a:gd name="T55" fmla="*/ 134 h 147"/>
                <a:gd name="T56" fmla="*/ 35 w 136"/>
                <a:gd name="T57" fmla="*/ 132 h 147"/>
                <a:gd name="T58" fmla="*/ 28 w 136"/>
                <a:gd name="T59" fmla="*/ 135 h 147"/>
                <a:gd name="T60" fmla="*/ 19 w 136"/>
                <a:gd name="T61" fmla="*/ 131 h 147"/>
                <a:gd name="T62" fmla="*/ 13 w 136"/>
                <a:gd name="T63" fmla="*/ 119 h 147"/>
                <a:gd name="T64" fmla="*/ 10 w 136"/>
                <a:gd name="T65" fmla="*/ 107 h 147"/>
                <a:gd name="T66" fmla="*/ 9 w 136"/>
                <a:gd name="T67" fmla="*/ 100 h 147"/>
                <a:gd name="T68" fmla="*/ 2 w 136"/>
                <a:gd name="T69" fmla="*/ 94 h 147"/>
                <a:gd name="T70" fmla="*/ 0 w 136"/>
                <a:gd name="T71" fmla="*/ 81 h 147"/>
                <a:gd name="T72" fmla="*/ 8 w 136"/>
                <a:gd name="T73" fmla="*/ 66 h 147"/>
                <a:gd name="T74" fmla="*/ 15 w 136"/>
                <a:gd name="T75" fmla="*/ 69 h 147"/>
                <a:gd name="T76" fmla="*/ 27 w 136"/>
                <a:gd name="T77" fmla="*/ 70 h 147"/>
                <a:gd name="T78" fmla="*/ 34 w 136"/>
                <a:gd name="T79" fmla="*/ 62 h 147"/>
                <a:gd name="T80" fmla="*/ 41 w 136"/>
                <a:gd name="T81" fmla="*/ 56 h 147"/>
                <a:gd name="T82" fmla="*/ 44 w 136"/>
                <a:gd name="T83" fmla="*/ 56 h 147"/>
                <a:gd name="T84" fmla="*/ 50 w 136"/>
                <a:gd name="T85" fmla="*/ 50 h 147"/>
                <a:gd name="T86" fmla="*/ 55 w 136"/>
                <a:gd name="T87" fmla="*/ 51 h 147"/>
                <a:gd name="T88" fmla="*/ 61 w 136"/>
                <a:gd name="T89" fmla="*/ 42 h 147"/>
                <a:gd name="T90" fmla="*/ 74 w 136"/>
                <a:gd name="T91" fmla="*/ 29 h 147"/>
                <a:gd name="T92" fmla="*/ 88 w 136"/>
                <a:gd name="T93" fmla="*/ 20 h 147"/>
                <a:gd name="T94" fmla="*/ 96 w 136"/>
                <a:gd name="T95" fmla="*/ 15 h 147"/>
                <a:gd name="T96" fmla="*/ 103 w 136"/>
                <a:gd name="T97" fmla="*/ 3 h 147"/>
                <a:gd name="T98" fmla="*/ 108 w 136"/>
                <a:gd name="T99" fmla="*/ 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147">
                  <a:moveTo>
                    <a:pt x="35" y="132"/>
                  </a:moveTo>
                  <a:lnTo>
                    <a:pt x="35" y="132"/>
                  </a:lnTo>
                  <a:lnTo>
                    <a:pt x="34" y="134"/>
                  </a:lnTo>
                  <a:lnTo>
                    <a:pt x="35" y="132"/>
                  </a:lnTo>
                  <a:close/>
                  <a:moveTo>
                    <a:pt x="38" y="132"/>
                  </a:moveTo>
                  <a:lnTo>
                    <a:pt x="37" y="134"/>
                  </a:lnTo>
                  <a:lnTo>
                    <a:pt x="35" y="132"/>
                  </a:lnTo>
                  <a:lnTo>
                    <a:pt x="38" y="132"/>
                  </a:lnTo>
                  <a:close/>
                  <a:moveTo>
                    <a:pt x="111" y="0"/>
                  </a:moveTo>
                  <a:lnTo>
                    <a:pt x="112" y="0"/>
                  </a:lnTo>
                  <a:lnTo>
                    <a:pt x="115" y="1"/>
                  </a:lnTo>
                  <a:lnTo>
                    <a:pt x="116" y="3"/>
                  </a:lnTo>
                  <a:lnTo>
                    <a:pt x="116" y="4"/>
                  </a:lnTo>
                  <a:lnTo>
                    <a:pt x="116" y="7"/>
                  </a:lnTo>
                  <a:lnTo>
                    <a:pt x="116" y="10"/>
                  </a:lnTo>
                  <a:lnTo>
                    <a:pt x="122" y="12"/>
                  </a:lnTo>
                  <a:lnTo>
                    <a:pt x="127" y="15"/>
                  </a:lnTo>
                  <a:lnTo>
                    <a:pt x="131" y="17"/>
                  </a:lnTo>
                  <a:lnTo>
                    <a:pt x="136" y="23"/>
                  </a:lnTo>
                  <a:lnTo>
                    <a:pt x="136" y="23"/>
                  </a:lnTo>
                  <a:lnTo>
                    <a:pt x="134" y="25"/>
                  </a:lnTo>
                  <a:lnTo>
                    <a:pt x="133" y="26"/>
                  </a:lnTo>
                  <a:lnTo>
                    <a:pt x="133" y="26"/>
                  </a:lnTo>
                  <a:lnTo>
                    <a:pt x="133" y="28"/>
                  </a:lnTo>
                  <a:lnTo>
                    <a:pt x="133" y="29"/>
                  </a:lnTo>
                  <a:lnTo>
                    <a:pt x="130" y="32"/>
                  </a:lnTo>
                  <a:lnTo>
                    <a:pt x="127" y="35"/>
                  </a:lnTo>
                  <a:lnTo>
                    <a:pt x="127" y="35"/>
                  </a:lnTo>
                  <a:lnTo>
                    <a:pt x="127" y="37"/>
                  </a:lnTo>
                  <a:lnTo>
                    <a:pt x="122" y="35"/>
                  </a:lnTo>
                  <a:lnTo>
                    <a:pt x="118" y="35"/>
                  </a:lnTo>
                  <a:lnTo>
                    <a:pt x="119" y="37"/>
                  </a:lnTo>
                  <a:lnTo>
                    <a:pt x="121" y="40"/>
                  </a:lnTo>
                  <a:lnTo>
                    <a:pt x="122" y="41"/>
                  </a:lnTo>
                  <a:lnTo>
                    <a:pt x="118" y="41"/>
                  </a:lnTo>
                  <a:lnTo>
                    <a:pt x="115" y="42"/>
                  </a:lnTo>
                  <a:lnTo>
                    <a:pt x="115" y="44"/>
                  </a:lnTo>
                  <a:lnTo>
                    <a:pt x="115" y="45"/>
                  </a:lnTo>
                  <a:lnTo>
                    <a:pt x="116" y="48"/>
                  </a:lnTo>
                  <a:lnTo>
                    <a:pt x="118" y="50"/>
                  </a:lnTo>
                  <a:lnTo>
                    <a:pt x="118" y="51"/>
                  </a:lnTo>
                  <a:lnTo>
                    <a:pt x="119" y="54"/>
                  </a:lnTo>
                  <a:lnTo>
                    <a:pt x="118" y="56"/>
                  </a:lnTo>
                  <a:lnTo>
                    <a:pt x="118" y="57"/>
                  </a:lnTo>
                  <a:lnTo>
                    <a:pt x="116" y="59"/>
                  </a:lnTo>
                  <a:lnTo>
                    <a:pt x="116" y="60"/>
                  </a:lnTo>
                  <a:lnTo>
                    <a:pt x="116" y="63"/>
                  </a:lnTo>
                  <a:lnTo>
                    <a:pt x="119" y="66"/>
                  </a:lnTo>
                  <a:lnTo>
                    <a:pt x="122" y="69"/>
                  </a:lnTo>
                  <a:lnTo>
                    <a:pt x="125" y="70"/>
                  </a:lnTo>
                  <a:lnTo>
                    <a:pt x="130" y="73"/>
                  </a:lnTo>
                  <a:lnTo>
                    <a:pt x="133" y="75"/>
                  </a:lnTo>
                  <a:lnTo>
                    <a:pt x="136" y="78"/>
                  </a:lnTo>
                  <a:lnTo>
                    <a:pt x="136" y="79"/>
                  </a:lnTo>
                  <a:lnTo>
                    <a:pt x="133" y="81"/>
                  </a:lnTo>
                  <a:lnTo>
                    <a:pt x="130" y="82"/>
                  </a:lnTo>
                  <a:lnTo>
                    <a:pt x="128" y="82"/>
                  </a:lnTo>
                  <a:lnTo>
                    <a:pt x="127" y="81"/>
                  </a:lnTo>
                  <a:lnTo>
                    <a:pt x="124" y="79"/>
                  </a:lnTo>
                  <a:lnTo>
                    <a:pt x="121" y="79"/>
                  </a:lnTo>
                  <a:lnTo>
                    <a:pt x="119" y="81"/>
                  </a:lnTo>
                  <a:lnTo>
                    <a:pt x="118" y="82"/>
                  </a:lnTo>
                  <a:lnTo>
                    <a:pt x="118" y="85"/>
                  </a:lnTo>
                  <a:lnTo>
                    <a:pt x="118" y="87"/>
                  </a:lnTo>
                  <a:lnTo>
                    <a:pt x="118" y="88"/>
                  </a:lnTo>
                  <a:lnTo>
                    <a:pt x="118" y="91"/>
                  </a:lnTo>
                  <a:lnTo>
                    <a:pt x="116" y="93"/>
                  </a:lnTo>
                  <a:lnTo>
                    <a:pt x="115" y="94"/>
                  </a:lnTo>
                  <a:lnTo>
                    <a:pt x="112" y="95"/>
                  </a:lnTo>
                  <a:lnTo>
                    <a:pt x="111" y="95"/>
                  </a:lnTo>
                  <a:lnTo>
                    <a:pt x="111" y="97"/>
                  </a:lnTo>
                  <a:lnTo>
                    <a:pt x="111" y="100"/>
                  </a:lnTo>
                  <a:lnTo>
                    <a:pt x="108" y="101"/>
                  </a:lnTo>
                  <a:lnTo>
                    <a:pt x="105" y="103"/>
                  </a:lnTo>
                  <a:lnTo>
                    <a:pt x="105" y="106"/>
                  </a:lnTo>
                  <a:lnTo>
                    <a:pt x="105" y="109"/>
                  </a:lnTo>
                  <a:lnTo>
                    <a:pt x="103" y="112"/>
                  </a:lnTo>
                  <a:lnTo>
                    <a:pt x="103" y="115"/>
                  </a:lnTo>
                  <a:lnTo>
                    <a:pt x="102" y="119"/>
                  </a:lnTo>
                  <a:lnTo>
                    <a:pt x="100" y="119"/>
                  </a:lnTo>
                  <a:lnTo>
                    <a:pt x="99" y="121"/>
                  </a:lnTo>
                  <a:lnTo>
                    <a:pt x="99" y="122"/>
                  </a:lnTo>
                  <a:lnTo>
                    <a:pt x="99" y="123"/>
                  </a:lnTo>
                  <a:lnTo>
                    <a:pt x="99" y="125"/>
                  </a:lnTo>
                  <a:lnTo>
                    <a:pt x="99" y="128"/>
                  </a:lnTo>
                  <a:lnTo>
                    <a:pt x="100" y="131"/>
                  </a:lnTo>
                  <a:lnTo>
                    <a:pt x="100" y="135"/>
                  </a:lnTo>
                  <a:lnTo>
                    <a:pt x="100" y="138"/>
                  </a:lnTo>
                  <a:lnTo>
                    <a:pt x="97" y="138"/>
                  </a:lnTo>
                  <a:lnTo>
                    <a:pt x="96" y="140"/>
                  </a:lnTo>
                  <a:lnTo>
                    <a:pt x="94" y="143"/>
                  </a:lnTo>
                  <a:lnTo>
                    <a:pt x="91" y="144"/>
                  </a:lnTo>
                  <a:lnTo>
                    <a:pt x="90" y="146"/>
                  </a:lnTo>
                  <a:lnTo>
                    <a:pt x="87" y="147"/>
                  </a:lnTo>
                  <a:lnTo>
                    <a:pt x="84" y="147"/>
                  </a:lnTo>
                  <a:lnTo>
                    <a:pt x="81" y="147"/>
                  </a:lnTo>
                  <a:lnTo>
                    <a:pt x="80" y="146"/>
                  </a:lnTo>
                  <a:lnTo>
                    <a:pt x="78" y="143"/>
                  </a:lnTo>
                  <a:lnTo>
                    <a:pt x="77" y="141"/>
                  </a:lnTo>
                  <a:lnTo>
                    <a:pt x="75" y="140"/>
                  </a:lnTo>
                  <a:lnTo>
                    <a:pt x="72" y="138"/>
                  </a:lnTo>
                  <a:lnTo>
                    <a:pt x="69" y="137"/>
                  </a:lnTo>
                  <a:lnTo>
                    <a:pt x="68" y="135"/>
                  </a:lnTo>
                  <a:lnTo>
                    <a:pt x="63" y="137"/>
                  </a:lnTo>
                  <a:lnTo>
                    <a:pt x="61" y="138"/>
                  </a:lnTo>
                  <a:lnTo>
                    <a:pt x="58" y="138"/>
                  </a:lnTo>
                  <a:lnTo>
                    <a:pt x="53" y="138"/>
                  </a:lnTo>
                  <a:lnTo>
                    <a:pt x="50" y="138"/>
                  </a:lnTo>
                  <a:lnTo>
                    <a:pt x="47" y="138"/>
                  </a:lnTo>
                  <a:lnTo>
                    <a:pt x="44" y="137"/>
                  </a:lnTo>
                  <a:lnTo>
                    <a:pt x="41" y="137"/>
                  </a:lnTo>
                  <a:lnTo>
                    <a:pt x="40" y="134"/>
                  </a:lnTo>
                  <a:lnTo>
                    <a:pt x="38" y="131"/>
                  </a:lnTo>
                  <a:lnTo>
                    <a:pt x="37" y="131"/>
                  </a:lnTo>
                  <a:lnTo>
                    <a:pt x="35" y="132"/>
                  </a:lnTo>
                  <a:lnTo>
                    <a:pt x="35" y="132"/>
                  </a:lnTo>
                  <a:lnTo>
                    <a:pt x="35" y="132"/>
                  </a:lnTo>
                  <a:lnTo>
                    <a:pt x="33" y="132"/>
                  </a:lnTo>
                  <a:lnTo>
                    <a:pt x="31" y="135"/>
                  </a:lnTo>
                  <a:lnTo>
                    <a:pt x="28" y="135"/>
                  </a:lnTo>
                  <a:lnTo>
                    <a:pt x="27" y="135"/>
                  </a:lnTo>
                  <a:lnTo>
                    <a:pt x="24" y="135"/>
                  </a:lnTo>
                  <a:lnTo>
                    <a:pt x="21" y="132"/>
                  </a:lnTo>
                  <a:lnTo>
                    <a:pt x="19" y="131"/>
                  </a:lnTo>
                  <a:lnTo>
                    <a:pt x="16" y="128"/>
                  </a:lnTo>
                  <a:lnTo>
                    <a:pt x="15" y="126"/>
                  </a:lnTo>
                  <a:lnTo>
                    <a:pt x="15" y="123"/>
                  </a:lnTo>
                  <a:lnTo>
                    <a:pt x="13" y="119"/>
                  </a:lnTo>
                  <a:lnTo>
                    <a:pt x="12" y="113"/>
                  </a:lnTo>
                  <a:lnTo>
                    <a:pt x="10" y="110"/>
                  </a:lnTo>
                  <a:lnTo>
                    <a:pt x="10" y="109"/>
                  </a:lnTo>
                  <a:lnTo>
                    <a:pt x="10" y="107"/>
                  </a:lnTo>
                  <a:lnTo>
                    <a:pt x="12" y="106"/>
                  </a:lnTo>
                  <a:lnTo>
                    <a:pt x="12" y="103"/>
                  </a:lnTo>
                  <a:lnTo>
                    <a:pt x="10" y="101"/>
                  </a:lnTo>
                  <a:lnTo>
                    <a:pt x="9" y="100"/>
                  </a:lnTo>
                  <a:lnTo>
                    <a:pt x="8" y="98"/>
                  </a:lnTo>
                  <a:lnTo>
                    <a:pt x="6" y="97"/>
                  </a:lnTo>
                  <a:lnTo>
                    <a:pt x="3" y="95"/>
                  </a:lnTo>
                  <a:lnTo>
                    <a:pt x="2" y="94"/>
                  </a:lnTo>
                  <a:lnTo>
                    <a:pt x="0" y="93"/>
                  </a:lnTo>
                  <a:lnTo>
                    <a:pt x="0" y="88"/>
                  </a:lnTo>
                  <a:lnTo>
                    <a:pt x="0" y="85"/>
                  </a:lnTo>
                  <a:lnTo>
                    <a:pt x="0" y="81"/>
                  </a:lnTo>
                  <a:lnTo>
                    <a:pt x="2" y="76"/>
                  </a:lnTo>
                  <a:lnTo>
                    <a:pt x="2" y="73"/>
                  </a:lnTo>
                  <a:lnTo>
                    <a:pt x="5" y="69"/>
                  </a:lnTo>
                  <a:lnTo>
                    <a:pt x="8" y="66"/>
                  </a:lnTo>
                  <a:lnTo>
                    <a:pt x="10" y="69"/>
                  </a:lnTo>
                  <a:lnTo>
                    <a:pt x="12" y="69"/>
                  </a:lnTo>
                  <a:lnTo>
                    <a:pt x="13" y="69"/>
                  </a:lnTo>
                  <a:lnTo>
                    <a:pt x="15" y="69"/>
                  </a:lnTo>
                  <a:lnTo>
                    <a:pt x="16" y="69"/>
                  </a:lnTo>
                  <a:lnTo>
                    <a:pt x="19" y="69"/>
                  </a:lnTo>
                  <a:lnTo>
                    <a:pt x="22" y="69"/>
                  </a:lnTo>
                  <a:lnTo>
                    <a:pt x="27" y="70"/>
                  </a:lnTo>
                  <a:lnTo>
                    <a:pt x="30" y="70"/>
                  </a:lnTo>
                  <a:lnTo>
                    <a:pt x="31" y="68"/>
                  </a:lnTo>
                  <a:lnTo>
                    <a:pt x="33" y="65"/>
                  </a:lnTo>
                  <a:lnTo>
                    <a:pt x="34" y="62"/>
                  </a:lnTo>
                  <a:lnTo>
                    <a:pt x="35" y="60"/>
                  </a:lnTo>
                  <a:lnTo>
                    <a:pt x="38" y="57"/>
                  </a:lnTo>
                  <a:lnTo>
                    <a:pt x="40" y="56"/>
                  </a:lnTo>
                  <a:lnTo>
                    <a:pt x="41" y="56"/>
                  </a:lnTo>
                  <a:lnTo>
                    <a:pt x="43" y="56"/>
                  </a:lnTo>
                  <a:lnTo>
                    <a:pt x="44" y="56"/>
                  </a:lnTo>
                  <a:lnTo>
                    <a:pt x="44" y="56"/>
                  </a:lnTo>
                  <a:lnTo>
                    <a:pt x="44" y="56"/>
                  </a:lnTo>
                  <a:lnTo>
                    <a:pt x="46" y="54"/>
                  </a:lnTo>
                  <a:lnTo>
                    <a:pt x="47" y="53"/>
                  </a:lnTo>
                  <a:lnTo>
                    <a:pt x="49" y="51"/>
                  </a:lnTo>
                  <a:lnTo>
                    <a:pt x="50" y="50"/>
                  </a:lnTo>
                  <a:lnTo>
                    <a:pt x="50" y="50"/>
                  </a:lnTo>
                  <a:lnTo>
                    <a:pt x="50" y="50"/>
                  </a:lnTo>
                  <a:lnTo>
                    <a:pt x="52" y="50"/>
                  </a:lnTo>
                  <a:lnTo>
                    <a:pt x="55" y="51"/>
                  </a:lnTo>
                  <a:lnTo>
                    <a:pt x="55" y="48"/>
                  </a:lnTo>
                  <a:lnTo>
                    <a:pt x="56" y="47"/>
                  </a:lnTo>
                  <a:lnTo>
                    <a:pt x="58" y="45"/>
                  </a:lnTo>
                  <a:lnTo>
                    <a:pt x="61" y="42"/>
                  </a:lnTo>
                  <a:lnTo>
                    <a:pt x="62" y="41"/>
                  </a:lnTo>
                  <a:lnTo>
                    <a:pt x="62" y="38"/>
                  </a:lnTo>
                  <a:lnTo>
                    <a:pt x="68" y="34"/>
                  </a:lnTo>
                  <a:lnTo>
                    <a:pt x="74" y="29"/>
                  </a:lnTo>
                  <a:lnTo>
                    <a:pt x="80" y="26"/>
                  </a:lnTo>
                  <a:lnTo>
                    <a:pt x="86" y="25"/>
                  </a:lnTo>
                  <a:lnTo>
                    <a:pt x="87" y="23"/>
                  </a:lnTo>
                  <a:lnTo>
                    <a:pt x="88" y="20"/>
                  </a:lnTo>
                  <a:lnTo>
                    <a:pt x="90" y="19"/>
                  </a:lnTo>
                  <a:lnTo>
                    <a:pt x="93" y="17"/>
                  </a:lnTo>
                  <a:lnTo>
                    <a:pt x="94" y="16"/>
                  </a:lnTo>
                  <a:lnTo>
                    <a:pt x="96" y="15"/>
                  </a:lnTo>
                  <a:lnTo>
                    <a:pt x="97" y="12"/>
                  </a:lnTo>
                  <a:lnTo>
                    <a:pt x="99" y="9"/>
                  </a:lnTo>
                  <a:lnTo>
                    <a:pt x="100" y="6"/>
                  </a:lnTo>
                  <a:lnTo>
                    <a:pt x="103" y="3"/>
                  </a:lnTo>
                  <a:lnTo>
                    <a:pt x="106" y="1"/>
                  </a:lnTo>
                  <a:lnTo>
                    <a:pt x="105" y="4"/>
                  </a:lnTo>
                  <a:lnTo>
                    <a:pt x="106" y="3"/>
                  </a:lnTo>
                  <a:lnTo>
                    <a:pt x="108" y="1"/>
                  </a:lnTo>
                  <a:lnTo>
                    <a:pt x="109" y="0"/>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6" name="Freeform 6456"/>
            <p:cNvSpPr>
              <a:spLocks/>
            </p:cNvSpPr>
            <p:nvPr/>
          </p:nvSpPr>
          <p:spPr bwMode="auto">
            <a:xfrm>
              <a:off x="4781" y="2822"/>
              <a:ext cx="146" cy="156"/>
            </a:xfrm>
            <a:custGeom>
              <a:avLst/>
              <a:gdLst>
                <a:gd name="T0" fmla="*/ 12 w 146"/>
                <a:gd name="T1" fmla="*/ 5 h 156"/>
                <a:gd name="T2" fmla="*/ 21 w 146"/>
                <a:gd name="T3" fmla="*/ 11 h 156"/>
                <a:gd name="T4" fmla="*/ 25 w 146"/>
                <a:gd name="T5" fmla="*/ 10 h 156"/>
                <a:gd name="T6" fmla="*/ 34 w 146"/>
                <a:gd name="T7" fmla="*/ 11 h 156"/>
                <a:gd name="T8" fmla="*/ 41 w 146"/>
                <a:gd name="T9" fmla="*/ 20 h 156"/>
                <a:gd name="T10" fmla="*/ 53 w 146"/>
                <a:gd name="T11" fmla="*/ 29 h 156"/>
                <a:gd name="T12" fmla="*/ 64 w 146"/>
                <a:gd name="T13" fmla="*/ 39 h 156"/>
                <a:gd name="T14" fmla="*/ 71 w 146"/>
                <a:gd name="T15" fmla="*/ 45 h 156"/>
                <a:gd name="T16" fmla="*/ 78 w 146"/>
                <a:gd name="T17" fmla="*/ 48 h 156"/>
                <a:gd name="T18" fmla="*/ 84 w 146"/>
                <a:gd name="T19" fmla="*/ 50 h 156"/>
                <a:gd name="T20" fmla="*/ 89 w 146"/>
                <a:gd name="T21" fmla="*/ 54 h 156"/>
                <a:gd name="T22" fmla="*/ 91 w 146"/>
                <a:gd name="T23" fmla="*/ 57 h 156"/>
                <a:gd name="T24" fmla="*/ 96 w 146"/>
                <a:gd name="T25" fmla="*/ 60 h 156"/>
                <a:gd name="T26" fmla="*/ 100 w 146"/>
                <a:gd name="T27" fmla="*/ 67 h 156"/>
                <a:gd name="T28" fmla="*/ 108 w 146"/>
                <a:gd name="T29" fmla="*/ 72 h 156"/>
                <a:gd name="T30" fmla="*/ 111 w 146"/>
                <a:gd name="T31" fmla="*/ 75 h 156"/>
                <a:gd name="T32" fmla="*/ 115 w 146"/>
                <a:gd name="T33" fmla="*/ 78 h 156"/>
                <a:gd name="T34" fmla="*/ 114 w 146"/>
                <a:gd name="T35" fmla="*/ 86 h 156"/>
                <a:gd name="T36" fmla="*/ 116 w 146"/>
                <a:gd name="T37" fmla="*/ 95 h 156"/>
                <a:gd name="T38" fmla="*/ 122 w 146"/>
                <a:gd name="T39" fmla="*/ 98 h 156"/>
                <a:gd name="T40" fmla="*/ 128 w 146"/>
                <a:gd name="T41" fmla="*/ 106 h 156"/>
                <a:gd name="T42" fmla="*/ 137 w 146"/>
                <a:gd name="T43" fmla="*/ 113 h 156"/>
                <a:gd name="T44" fmla="*/ 142 w 146"/>
                <a:gd name="T45" fmla="*/ 122 h 156"/>
                <a:gd name="T46" fmla="*/ 143 w 146"/>
                <a:gd name="T47" fmla="*/ 131 h 156"/>
                <a:gd name="T48" fmla="*/ 144 w 146"/>
                <a:gd name="T49" fmla="*/ 138 h 156"/>
                <a:gd name="T50" fmla="*/ 144 w 146"/>
                <a:gd name="T51" fmla="*/ 144 h 156"/>
                <a:gd name="T52" fmla="*/ 142 w 146"/>
                <a:gd name="T53" fmla="*/ 150 h 156"/>
                <a:gd name="T54" fmla="*/ 133 w 146"/>
                <a:gd name="T55" fmla="*/ 151 h 156"/>
                <a:gd name="T56" fmla="*/ 127 w 146"/>
                <a:gd name="T57" fmla="*/ 154 h 156"/>
                <a:gd name="T58" fmla="*/ 124 w 146"/>
                <a:gd name="T59" fmla="*/ 156 h 156"/>
                <a:gd name="T60" fmla="*/ 112 w 146"/>
                <a:gd name="T61" fmla="*/ 148 h 156"/>
                <a:gd name="T62" fmla="*/ 100 w 146"/>
                <a:gd name="T63" fmla="*/ 132 h 156"/>
                <a:gd name="T64" fmla="*/ 90 w 146"/>
                <a:gd name="T65" fmla="*/ 123 h 156"/>
                <a:gd name="T66" fmla="*/ 81 w 146"/>
                <a:gd name="T67" fmla="*/ 114 h 156"/>
                <a:gd name="T68" fmla="*/ 62 w 146"/>
                <a:gd name="T69" fmla="*/ 82 h 156"/>
                <a:gd name="T70" fmla="*/ 53 w 146"/>
                <a:gd name="T71" fmla="*/ 72 h 156"/>
                <a:gd name="T72" fmla="*/ 50 w 146"/>
                <a:gd name="T73" fmla="*/ 67 h 156"/>
                <a:gd name="T74" fmla="*/ 49 w 146"/>
                <a:gd name="T75" fmla="*/ 60 h 156"/>
                <a:gd name="T76" fmla="*/ 40 w 146"/>
                <a:gd name="T77" fmla="*/ 48 h 156"/>
                <a:gd name="T78" fmla="*/ 34 w 146"/>
                <a:gd name="T79" fmla="*/ 47 h 156"/>
                <a:gd name="T80" fmla="*/ 30 w 146"/>
                <a:gd name="T81" fmla="*/ 39 h 156"/>
                <a:gd name="T82" fmla="*/ 27 w 146"/>
                <a:gd name="T83" fmla="*/ 33 h 156"/>
                <a:gd name="T84" fmla="*/ 19 w 146"/>
                <a:gd name="T85" fmla="*/ 30 h 156"/>
                <a:gd name="T86" fmla="*/ 15 w 146"/>
                <a:gd name="T87" fmla="*/ 23 h 156"/>
                <a:gd name="T88" fmla="*/ 8 w 146"/>
                <a:gd name="T89" fmla="*/ 20 h 156"/>
                <a:gd name="T90" fmla="*/ 2 w 146"/>
                <a:gd name="T91" fmla="*/ 11 h 156"/>
                <a:gd name="T92" fmla="*/ 0 w 146"/>
                <a:gd name="T93" fmla="*/ 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56">
                  <a:moveTo>
                    <a:pt x="2" y="0"/>
                  </a:moveTo>
                  <a:lnTo>
                    <a:pt x="6" y="2"/>
                  </a:lnTo>
                  <a:lnTo>
                    <a:pt x="12" y="5"/>
                  </a:lnTo>
                  <a:lnTo>
                    <a:pt x="16" y="8"/>
                  </a:lnTo>
                  <a:lnTo>
                    <a:pt x="18" y="10"/>
                  </a:lnTo>
                  <a:lnTo>
                    <a:pt x="21" y="11"/>
                  </a:lnTo>
                  <a:lnTo>
                    <a:pt x="21" y="11"/>
                  </a:lnTo>
                  <a:lnTo>
                    <a:pt x="22" y="11"/>
                  </a:lnTo>
                  <a:lnTo>
                    <a:pt x="25" y="10"/>
                  </a:lnTo>
                  <a:lnTo>
                    <a:pt x="27" y="10"/>
                  </a:lnTo>
                  <a:lnTo>
                    <a:pt x="31" y="10"/>
                  </a:lnTo>
                  <a:lnTo>
                    <a:pt x="34" y="11"/>
                  </a:lnTo>
                  <a:lnTo>
                    <a:pt x="37" y="14"/>
                  </a:lnTo>
                  <a:lnTo>
                    <a:pt x="40" y="17"/>
                  </a:lnTo>
                  <a:lnTo>
                    <a:pt x="41" y="20"/>
                  </a:lnTo>
                  <a:lnTo>
                    <a:pt x="46" y="22"/>
                  </a:lnTo>
                  <a:lnTo>
                    <a:pt x="49" y="26"/>
                  </a:lnTo>
                  <a:lnTo>
                    <a:pt x="53" y="29"/>
                  </a:lnTo>
                  <a:lnTo>
                    <a:pt x="58" y="33"/>
                  </a:lnTo>
                  <a:lnTo>
                    <a:pt x="61" y="36"/>
                  </a:lnTo>
                  <a:lnTo>
                    <a:pt x="64" y="39"/>
                  </a:lnTo>
                  <a:lnTo>
                    <a:pt x="68" y="42"/>
                  </a:lnTo>
                  <a:lnTo>
                    <a:pt x="69" y="44"/>
                  </a:lnTo>
                  <a:lnTo>
                    <a:pt x="71" y="45"/>
                  </a:lnTo>
                  <a:lnTo>
                    <a:pt x="72" y="47"/>
                  </a:lnTo>
                  <a:lnTo>
                    <a:pt x="77" y="48"/>
                  </a:lnTo>
                  <a:lnTo>
                    <a:pt x="78" y="48"/>
                  </a:lnTo>
                  <a:lnTo>
                    <a:pt x="80" y="48"/>
                  </a:lnTo>
                  <a:lnTo>
                    <a:pt x="83" y="50"/>
                  </a:lnTo>
                  <a:lnTo>
                    <a:pt x="84" y="50"/>
                  </a:lnTo>
                  <a:lnTo>
                    <a:pt x="84" y="53"/>
                  </a:lnTo>
                  <a:lnTo>
                    <a:pt x="87" y="53"/>
                  </a:lnTo>
                  <a:lnTo>
                    <a:pt x="89" y="54"/>
                  </a:lnTo>
                  <a:lnTo>
                    <a:pt x="90" y="55"/>
                  </a:lnTo>
                  <a:lnTo>
                    <a:pt x="91" y="57"/>
                  </a:lnTo>
                  <a:lnTo>
                    <a:pt x="91" y="57"/>
                  </a:lnTo>
                  <a:lnTo>
                    <a:pt x="93" y="58"/>
                  </a:lnTo>
                  <a:lnTo>
                    <a:pt x="96" y="57"/>
                  </a:lnTo>
                  <a:lnTo>
                    <a:pt x="96" y="60"/>
                  </a:lnTo>
                  <a:lnTo>
                    <a:pt x="97" y="63"/>
                  </a:lnTo>
                  <a:lnTo>
                    <a:pt x="99" y="64"/>
                  </a:lnTo>
                  <a:lnTo>
                    <a:pt x="100" y="67"/>
                  </a:lnTo>
                  <a:lnTo>
                    <a:pt x="102" y="70"/>
                  </a:lnTo>
                  <a:lnTo>
                    <a:pt x="105" y="72"/>
                  </a:lnTo>
                  <a:lnTo>
                    <a:pt x="108" y="72"/>
                  </a:lnTo>
                  <a:lnTo>
                    <a:pt x="108" y="73"/>
                  </a:lnTo>
                  <a:lnTo>
                    <a:pt x="108" y="76"/>
                  </a:lnTo>
                  <a:lnTo>
                    <a:pt x="111" y="75"/>
                  </a:lnTo>
                  <a:lnTo>
                    <a:pt x="112" y="75"/>
                  </a:lnTo>
                  <a:lnTo>
                    <a:pt x="114" y="76"/>
                  </a:lnTo>
                  <a:lnTo>
                    <a:pt x="115" y="78"/>
                  </a:lnTo>
                  <a:lnTo>
                    <a:pt x="115" y="80"/>
                  </a:lnTo>
                  <a:lnTo>
                    <a:pt x="114" y="83"/>
                  </a:lnTo>
                  <a:lnTo>
                    <a:pt x="114" y="86"/>
                  </a:lnTo>
                  <a:lnTo>
                    <a:pt x="114" y="89"/>
                  </a:lnTo>
                  <a:lnTo>
                    <a:pt x="114" y="92"/>
                  </a:lnTo>
                  <a:lnTo>
                    <a:pt x="116" y="95"/>
                  </a:lnTo>
                  <a:lnTo>
                    <a:pt x="118" y="94"/>
                  </a:lnTo>
                  <a:lnTo>
                    <a:pt x="121" y="95"/>
                  </a:lnTo>
                  <a:lnTo>
                    <a:pt x="122" y="98"/>
                  </a:lnTo>
                  <a:lnTo>
                    <a:pt x="125" y="101"/>
                  </a:lnTo>
                  <a:lnTo>
                    <a:pt x="127" y="103"/>
                  </a:lnTo>
                  <a:lnTo>
                    <a:pt x="128" y="106"/>
                  </a:lnTo>
                  <a:lnTo>
                    <a:pt x="131" y="108"/>
                  </a:lnTo>
                  <a:lnTo>
                    <a:pt x="134" y="110"/>
                  </a:lnTo>
                  <a:lnTo>
                    <a:pt x="137" y="113"/>
                  </a:lnTo>
                  <a:lnTo>
                    <a:pt x="140" y="114"/>
                  </a:lnTo>
                  <a:lnTo>
                    <a:pt x="142" y="119"/>
                  </a:lnTo>
                  <a:lnTo>
                    <a:pt x="142" y="122"/>
                  </a:lnTo>
                  <a:lnTo>
                    <a:pt x="142" y="123"/>
                  </a:lnTo>
                  <a:lnTo>
                    <a:pt x="142" y="126"/>
                  </a:lnTo>
                  <a:lnTo>
                    <a:pt x="143" y="131"/>
                  </a:lnTo>
                  <a:lnTo>
                    <a:pt x="143" y="132"/>
                  </a:lnTo>
                  <a:lnTo>
                    <a:pt x="144" y="135"/>
                  </a:lnTo>
                  <a:lnTo>
                    <a:pt x="144" y="138"/>
                  </a:lnTo>
                  <a:lnTo>
                    <a:pt x="146" y="139"/>
                  </a:lnTo>
                  <a:lnTo>
                    <a:pt x="146" y="142"/>
                  </a:lnTo>
                  <a:lnTo>
                    <a:pt x="144" y="144"/>
                  </a:lnTo>
                  <a:lnTo>
                    <a:pt x="144" y="145"/>
                  </a:lnTo>
                  <a:lnTo>
                    <a:pt x="143" y="145"/>
                  </a:lnTo>
                  <a:lnTo>
                    <a:pt x="142" y="150"/>
                  </a:lnTo>
                  <a:lnTo>
                    <a:pt x="142" y="156"/>
                  </a:lnTo>
                  <a:lnTo>
                    <a:pt x="137" y="153"/>
                  </a:lnTo>
                  <a:lnTo>
                    <a:pt x="133" y="151"/>
                  </a:lnTo>
                  <a:lnTo>
                    <a:pt x="133" y="154"/>
                  </a:lnTo>
                  <a:lnTo>
                    <a:pt x="130" y="156"/>
                  </a:lnTo>
                  <a:lnTo>
                    <a:pt x="127" y="154"/>
                  </a:lnTo>
                  <a:lnTo>
                    <a:pt x="125" y="153"/>
                  </a:lnTo>
                  <a:lnTo>
                    <a:pt x="124" y="154"/>
                  </a:lnTo>
                  <a:lnTo>
                    <a:pt x="124" y="156"/>
                  </a:lnTo>
                  <a:lnTo>
                    <a:pt x="121" y="153"/>
                  </a:lnTo>
                  <a:lnTo>
                    <a:pt x="116" y="151"/>
                  </a:lnTo>
                  <a:lnTo>
                    <a:pt x="112" y="148"/>
                  </a:lnTo>
                  <a:lnTo>
                    <a:pt x="108" y="142"/>
                  </a:lnTo>
                  <a:lnTo>
                    <a:pt x="103" y="138"/>
                  </a:lnTo>
                  <a:lnTo>
                    <a:pt x="100" y="132"/>
                  </a:lnTo>
                  <a:lnTo>
                    <a:pt x="97" y="128"/>
                  </a:lnTo>
                  <a:lnTo>
                    <a:pt x="93" y="126"/>
                  </a:lnTo>
                  <a:lnTo>
                    <a:pt x="90" y="123"/>
                  </a:lnTo>
                  <a:lnTo>
                    <a:pt x="86" y="120"/>
                  </a:lnTo>
                  <a:lnTo>
                    <a:pt x="83" y="117"/>
                  </a:lnTo>
                  <a:lnTo>
                    <a:pt x="81" y="114"/>
                  </a:lnTo>
                  <a:lnTo>
                    <a:pt x="80" y="111"/>
                  </a:lnTo>
                  <a:lnTo>
                    <a:pt x="77" y="108"/>
                  </a:lnTo>
                  <a:lnTo>
                    <a:pt x="62" y="82"/>
                  </a:lnTo>
                  <a:lnTo>
                    <a:pt x="58" y="78"/>
                  </a:lnTo>
                  <a:lnTo>
                    <a:pt x="55" y="73"/>
                  </a:lnTo>
                  <a:lnTo>
                    <a:pt x="53" y="72"/>
                  </a:lnTo>
                  <a:lnTo>
                    <a:pt x="52" y="70"/>
                  </a:lnTo>
                  <a:lnTo>
                    <a:pt x="50" y="69"/>
                  </a:lnTo>
                  <a:lnTo>
                    <a:pt x="50" y="67"/>
                  </a:lnTo>
                  <a:lnTo>
                    <a:pt x="50" y="66"/>
                  </a:lnTo>
                  <a:lnTo>
                    <a:pt x="52" y="64"/>
                  </a:lnTo>
                  <a:lnTo>
                    <a:pt x="49" y="60"/>
                  </a:lnTo>
                  <a:lnTo>
                    <a:pt x="47" y="55"/>
                  </a:lnTo>
                  <a:lnTo>
                    <a:pt x="44" y="51"/>
                  </a:lnTo>
                  <a:lnTo>
                    <a:pt x="40" y="48"/>
                  </a:lnTo>
                  <a:lnTo>
                    <a:pt x="38" y="47"/>
                  </a:lnTo>
                  <a:lnTo>
                    <a:pt x="36" y="47"/>
                  </a:lnTo>
                  <a:lnTo>
                    <a:pt x="34" y="47"/>
                  </a:lnTo>
                  <a:lnTo>
                    <a:pt x="31" y="44"/>
                  </a:lnTo>
                  <a:lnTo>
                    <a:pt x="30" y="42"/>
                  </a:lnTo>
                  <a:lnTo>
                    <a:pt x="30" y="39"/>
                  </a:lnTo>
                  <a:lnTo>
                    <a:pt x="30" y="38"/>
                  </a:lnTo>
                  <a:lnTo>
                    <a:pt x="28" y="35"/>
                  </a:lnTo>
                  <a:lnTo>
                    <a:pt x="27" y="33"/>
                  </a:lnTo>
                  <a:lnTo>
                    <a:pt x="24" y="32"/>
                  </a:lnTo>
                  <a:lnTo>
                    <a:pt x="21" y="30"/>
                  </a:lnTo>
                  <a:lnTo>
                    <a:pt x="19" y="30"/>
                  </a:lnTo>
                  <a:lnTo>
                    <a:pt x="16" y="27"/>
                  </a:lnTo>
                  <a:lnTo>
                    <a:pt x="16" y="26"/>
                  </a:lnTo>
                  <a:lnTo>
                    <a:pt x="15" y="23"/>
                  </a:lnTo>
                  <a:lnTo>
                    <a:pt x="12" y="22"/>
                  </a:lnTo>
                  <a:lnTo>
                    <a:pt x="11" y="22"/>
                  </a:lnTo>
                  <a:lnTo>
                    <a:pt x="8" y="20"/>
                  </a:lnTo>
                  <a:lnTo>
                    <a:pt x="6" y="17"/>
                  </a:lnTo>
                  <a:lnTo>
                    <a:pt x="5" y="16"/>
                  </a:lnTo>
                  <a:lnTo>
                    <a:pt x="2" y="11"/>
                  </a:lnTo>
                  <a:lnTo>
                    <a:pt x="2" y="8"/>
                  </a:lnTo>
                  <a:lnTo>
                    <a:pt x="0" y="5"/>
                  </a:lnTo>
                  <a:lnTo>
                    <a:pt x="0"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7" name="Freeform 6457"/>
            <p:cNvSpPr>
              <a:spLocks/>
            </p:cNvSpPr>
            <p:nvPr/>
          </p:nvSpPr>
          <p:spPr bwMode="auto">
            <a:xfrm>
              <a:off x="4921" y="2979"/>
              <a:ext cx="119" cy="38"/>
            </a:xfrm>
            <a:custGeom>
              <a:avLst/>
              <a:gdLst>
                <a:gd name="T0" fmla="*/ 15 w 119"/>
                <a:gd name="T1" fmla="*/ 0 h 38"/>
                <a:gd name="T2" fmla="*/ 19 w 119"/>
                <a:gd name="T3" fmla="*/ 3 h 38"/>
                <a:gd name="T4" fmla="*/ 24 w 119"/>
                <a:gd name="T5" fmla="*/ 3 h 38"/>
                <a:gd name="T6" fmla="*/ 25 w 119"/>
                <a:gd name="T7" fmla="*/ 4 h 38"/>
                <a:gd name="T8" fmla="*/ 31 w 119"/>
                <a:gd name="T9" fmla="*/ 3 h 38"/>
                <a:gd name="T10" fmla="*/ 37 w 119"/>
                <a:gd name="T11" fmla="*/ 7 h 38"/>
                <a:gd name="T12" fmla="*/ 41 w 119"/>
                <a:gd name="T13" fmla="*/ 10 h 38"/>
                <a:gd name="T14" fmla="*/ 44 w 119"/>
                <a:gd name="T15" fmla="*/ 12 h 38"/>
                <a:gd name="T16" fmla="*/ 49 w 119"/>
                <a:gd name="T17" fmla="*/ 13 h 38"/>
                <a:gd name="T18" fmla="*/ 56 w 119"/>
                <a:gd name="T19" fmla="*/ 13 h 38"/>
                <a:gd name="T20" fmla="*/ 60 w 119"/>
                <a:gd name="T21" fmla="*/ 15 h 38"/>
                <a:gd name="T22" fmla="*/ 65 w 119"/>
                <a:gd name="T23" fmla="*/ 16 h 38"/>
                <a:gd name="T24" fmla="*/ 69 w 119"/>
                <a:gd name="T25" fmla="*/ 16 h 38"/>
                <a:gd name="T26" fmla="*/ 68 w 119"/>
                <a:gd name="T27" fmla="*/ 9 h 38"/>
                <a:gd name="T28" fmla="*/ 74 w 119"/>
                <a:gd name="T29" fmla="*/ 9 h 38"/>
                <a:gd name="T30" fmla="*/ 78 w 119"/>
                <a:gd name="T31" fmla="*/ 10 h 38"/>
                <a:gd name="T32" fmla="*/ 81 w 119"/>
                <a:gd name="T33" fmla="*/ 12 h 38"/>
                <a:gd name="T34" fmla="*/ 84 w 119"/>
                <a:gd name="T35" fmla="*/ 12 h 38"/>
                <a:gd name="T36" fmla="*/ 87 w 119"/>
                <a:gd name="T37" fmla="*/ 13 h 38"/>
                <a:gd name="T38" fmla="*/ 88 w 119"/>
                <a:gd name="T39" fmla="*/ 16 h 38"/>
                <a:gd name="T40" fmla="*/ 93 w 119"/>
                <a:gd name="T41" fmla="*/ 19 h 38"/>
                <a:gd name="T42" fmla="*/ 96 w 119"/>
                <a:gd name="T43" fmla="*/ 19 h 38"/>
                <a:gd name="T44" fmla="*/ 99 w 119"/>
                <a:gd name="T45" fmla="*/ 19 h 38"/>
                <a:gd name="T46" fmla="*/ 100 w 119"/>
                <a:gd name="T47" fmla="*/ 22 h 38"/>
                <a:gd name="T48" fmla="*/ 105 w 119"/>
                <a:gd name="T49" fmla="*/ 24 h 38"/>
                <a:gd name="T50" fmla="*/ 112 w 119"/>
                <a:gd name="T51" fmla="*/ 24 h 38"/>
                <a:gd name="T52" fmla="*/ 118 w 119"/>
                <a:gd name="T53" fmla="*/ 29 h 38"/>
                <a:gd name="T54" fmla="*/ 119 w 119"/>
                <a:gd name="T55" fmla="*/ 37 h 38"/>
                <a:gd name="T56" fmla="*/ 115 w 119"/>
                <a:gd name="T57" fmla="*/ 38 h 38"/>
                <a:gd name="T58" fmla="*/ 110 w 119"/>
                <a:gd name="T59" fmla="*/ 37 h 38"/>
                <a:gd name="T60" fmla="*/ 106 w 119"/>
                <a:gd name="T61" fmla="*/ 34 h 38"/>
                <a:gd name="T62" fmla="*/ 100 w 119"/>
                <a:gd name="T63" fmla="*/ 35 h 38"/>
                <a:gd name="T64" fmla="*/ 94 w 119"/>
                <a:gd name="T65" fmla="*/ 37 h 38"/>
                <a:gd name="T66" fmla="*/ 87 w 119"/>
                <a:gd name="T67" fmla="*/ 35 h 38"/>
                <a:gd name="T68" fmla="*/ 79 w 119"/>
                <a:gd name="T69" fmla="*/ 32 h 38"/>
                <a:gd name="T70" fmla="*/ 74 w 119"/>
                <a:gd name="T71" fmla="*/ 32 h 38"/>
                <a:gd name="T72" fmla="*/ 66 w 119"/>
                <a:gd name="T73" fmla="*/ 32 h 38"/>
                <a:gd name="T74" fmla="*/ 59 w 119"/>
                <a:gd name="T75" fmla="*/ 29 h 38"/>
                <a:gd name="T76" fmla="*/ 52 w 119"/>
                <a:gd name="T77" fmla="*/ 27 h 38"/>
                <a:gd name="T78" fmla="*/ 24 w 119"/>
                <a:gd name="T79" fmla="*/ 22 h 38"/>
                <a:gd name="T80" fmla="*/ 15 w 119"/>
                <a:gd name="T81" fmla="*/ 18 h 38"/>
                <a:gd name="T82" fmla="*/ 10 w 119"/>
                <a:gd name="T83" fmla="*/ 15 h 38"/>
                <a:gd name="T84" fmla="*/ 7 w 119"/>
                <a:gd name="T85" fmla="*/ 12 h 38"/>
                <a:gd name="T86" fmla="*/ 2 w 119"/>
                <a:gd name="T87" fmla="*/ 12 h 38"/>
                <a:gd name="T88" fmla="*/ 0 w 119"/>
                <a:gd name="T89" fmla="*/ 10 h 38"/>
                <a:gd name="T90" fmla="*/ 2 w 119"/>
                <a:gd name="T91" fmla="*/ 6 h 38"/>
                <a:gd name="T92" fmla="*/ 7 w 119"/>
                <a:gd name="T93" fmla="*/ 1 h 38"/>
                <a:gd name="T94" fmla="*/ 13 w 119"/>
                <a:gd name="T9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38">
                  <a:moveTo>
                    <a:pt x="13" y="0"/>
                  </a:moveTo>
                  <a:lnTo>
                    <a:pt x="15" y="0"/>
                  </a:lnTo>
                  <a:lnTo>
                    <a:pt x="18" y="1"/>
                  </a:lnTo>
                  <a:lnTo>
                    <a:pt x="19" y="3"/>
                  </a:lnTo>
                  <a:lnTo>
                    <a:pt x="22" y="3"/>
                  </a:lnTo>
                  <a:lnTo>
                    <a:pt x="24" y="3"/>
                  </a:lnTo>
                  <a:lnTo>
                    <a:pt x="27" y="3"/>
                  </a:lnTo>
                  <a:lnTo>
                    <a:pt x="25" y="4"/>
                  </a:lnTo>
                  <a:lnTo>
                    <a:pt x="28" y="3"/>
                  </a:lnTo>
                  <a:lnTo>
                    <a:pt x="31" y="3"/>
                  </a:lnTo>
                  <a:lnTo>
                    <a:pt x="34" y="6"/>
                  </a:lnTo>
                  <a:lnTo>
                    <a:pt x="37" y="7"/>
                  </a:lnTo>
                  <a:lnTo>
                    <a:pt x="38" y="10"/>
                  </a:lnTo>
                  <a:lnTo>
                    <a:pt x="41" y="10"/>
                  </a:lnTo>
                  <a:lnTo>
                    <a:pt x="43" y="12"/>
                  </a:lnTo>
                  <a:lnTo>
                    <a:pt x="44" y="12"/>
                  </a:lnTo>
                  <a:lnTo>
                    <a:pt x="46" y="12"/>
                  </a:lnTo>
                  <a:lnTo>
                    <a:pt x="49" y="13"/>
                  </a:lnTo>
                  <a:lnTo>
                    <a:pt x="52" y="13"/>
                  </a:lnTo>
                  <a:lnTo>
                    <a:pt x="56" y="13"/>
                  </a:lnTo>
                  <a:lnTo>
                    <a:pt x="59" y="13"/>
                  </a:lnTo>
                  <a:lnTo>
                    <a:pt x="60" y="15"/>
                  </a:lnTo>
                  <a:lnTo>
                    <a:pt x="62" y="15"/>
                  </a:lnTo>
                  <a:lnTo>
                    <a:pt x="65" y="16"/>
                  </a:lnTo>
                  <a:lnTo>
                    <a:pt x="66" y="16"/>
                  </a:lnTo>
                  <a:lnTo>
                    <a:pt x="69" y="16"/>
                  </a:lnTo>
                  <a:lnTo>
                    <a:pt x="68" y="12"/>
                  </a:lnTo>
                  <a:lnTo>
                    <a:pt x="68" y="9"/>
                  </a:lnTo>
                  <a:lnTo>
                    <a:pt x="71" y="7"/>
                  </a:lnTo>
                  <a:lnTo>
                    <a:pt x="74" y="9"/>
                  </a:lnTo>
                  <a:lnTo>
                    <a:pt x="77" y="9"/>
                  </a:lnTo>
                  <a:lnTo>
                    <a:pt x="78" y="10"/>
                  </a:lnTo>
                  <a:lnTo>
                    <a:pt x="79" y="12"/>
                  </a:lnTo>
                  <a:lnTo>
                    <a:pt x="81" y="12"/>
                  </a:lnTo>
                  <a:lnTo>
                    <a:pt x="82" y="12"/>
                  </a:lnTo>
                  <a:lnTo>
                    <a:pt x="84" y="12"/>
                  </a:lnTo>
                  <a:lnTo>
                    <a:pt x="85" y="13"/>
                  </a:lnTo>
                  <a:lnTo>
                    <a:pt x="87" y="13"/>
                  </a:lnTo>
                  <a:lnTo>
                    <a:pt x="88" y="16"/>
                  </a:lnTo>
                  <a:lnTo>
                    <a:pt x="88" y="16"/>
                  </a:lnTo>
                  <a:lnTo>
                    <a:pt x="91" y="18"/>
                  </a:lnTo>
                  <a:lnTo>
                    <a:pt x="93" y="19"/>
                  </a:lnTo>
                  <a:lnTo>
                    <a:pt x="94" y="19"/>
                  </a:lnTo>
                  <a:lnTo>
                    <a:pt x="96" y="19"/>
                  </a:lnTo>
                  <a:lnTo>
                    <a:pt x="97" y="19"/>
                  </a:lnTo>
                  <a:lnTo>
                    <a:pt x="99" y="19"/>
                  </a:lnTo>
                  <a:lnTo>
                    <a:pt x="100" y="21"/>
                  </a:lnTo>
                  <a:lnTo>
                    <a:pt x="100" y="22"/>
                  </a:lnTo>
                  <a:lnTo>
                    <a:pt x="102" y="24"/>
                  </a:lnTo>
                  <a:lnTo>
                    <a:pt x="105" y="24"/>
                  </a:lnTo>
                  <a:lnTo>
                    <a:pt x="109" y="24"/>
                  </a:lnTo>
                  <a:lnTo>
                    <a:pt x="112" y="24"/>
                  </a:lnTo>
                  <a:lnTo>
                    <a:pt x="115" y="25"/>
                  </a:lnTo>
                  <a:lnTo>
                    <a:pt x="118" y="29"/>
                  </a:lnTo>
                  <a:lnTo>
                    <a:pt x="119" y="32"/>
                  </a:lnTo>
                  <a:lnTo>
                    <a:pt x="119" y="37"/>
                  </a:lnTo>
                  <a:lnTo>
                    <a:pt x="118" y="37"/>
                  </a:lnTo>
                  <a:lnTo>
                    <a:pt x="115" y="38"/>
                  </a:lnTo>
                  <a:lnTo>
                    <a:pt x="113" y="38"/>
                  </a:lnTo>
                  <a:lnTo>
                    <a:pt x="110" y="37"/>
                  </a:lnTo>
                  <a:lnTo>
                    <a:pt x="107" y="35"/>
                  </a:lnTo>
                  <a:lnTo>
                    <a:pt x="106" y="34"/>
                  </a:lnTo>
                  <a:lnTo>
                    <a:pt x="103" y="32"/>
                  </a:lnTo>
                  <a:lnTo>
                    <a:pt x="100" y="35"/>
                  </a:lnTo>
                  <a:lnTo>
                    <a:pt x="97" y="35"/>
                  </a:lnTo>
                  <a:lnTo>
                    <a:pt x="94" y="37"/>
                  </a:lnTo>
                  <a:lnTo>
                    <a:pt x="90" y="35"/>
                  </a:lnTo>
                  <a:lnTo>
                    <a:pt x="87" y="35"/>
                  </a:lnTo>
                  <a:lnTo>
                    <a:pt x="82" y="34"/>
                  </a:lnTo>
                  <a:lnTo>
                    <a:pt x="79" y="32"/>
                  </a:lnTo>
                  <a:lnTo>
                    <a:pt x="77" y="32"/>
                  </a:lnTo>
                  <a:lnTo>
                    <a:pt x="74" y="32"/>
                  </a:lnTo>
                  <a:lnTo>
                    <a:pt x="69" y="32"/>
                  </a:lnTo>
                  <a:lnTo>
                    <a:pt x="66" y="32"/>
                  </a:lnTo>
                  <a:lnTo>
                    <a:pt x="62" y="31"/>
                  </a:lnTo>
                  <a:lnTo>
                    <a:pt x="59" y="29"/>
                  </a:lnTo>
                  <a:lnTo>
                    <a:pt x="56" y="28"/>
                  </a:lnTo>
                  <a:lnTo>
                    <a:pt x="52" y="27"/>
                  </a:lnTo>
                  <a:lnTo>
                    <a:pt x="28" y="24"/>
                  </a:lnTo>
                  <a:lnTo>
                    <a:pt x="24" y="22"/>
                  </a:lnTo>
                  <a:lnTo>
                    <a:pt x="19" y="21"/>
                  </a:lnTo>
                  <a:lnTo>
                    <a:pt x="15" y="18"/>
                  </a:lnTo>
                  <a:lnTo>
                    <a:pt x="9" y="16"/>
                  </a:lnTo>
                  <a:lnTo>
                    <a:pt x="10" y="15"/>
                  </a:lnTo>
                  <a:lnTo>
                    <a:pt x="10" y="13"/>
                  </a:lnTo>
                  <a:lnTo>
                    <a:pt x="7" y="12"/>
                  </a:lnTo>
                  <a:lnTo>
                    <a:pt x="4" y="12"/>
                  </a:lnTo>
                  <a:lnTo>
                    <a:pt x="2" y="12"/>
                  </a:lnTo>
                  <a:lnTo>
                    <a:pt x="0" y="10"/>
                  </a:lnTo>
                  <a:lnTo>
                    <a:pt x="0" y="10"/>
                  </a:lnTo>
                  <a:lnTo>
                    <a:pt x="0" y="9"/>
                  </a:lnTo>
                  <a:lnTo>
                    <a:pt x="2" y="6"/>
                  </a:lnTo>
                  <a:lnTo>
                    <a:pt x="4" y="3"/>
                  </a:lnTo>
                  <a:lnTo>
                    <a:pt x="7" y="1"/>
                  </a:lnTo>
                  <a:lnTo>
                    <a:pt x="1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8" name="Freeform 6458"/>
            <p:cNvSpPr>
              <a:spLocks/>
            </p:cNvSpPr>
            <p:nvPr/>
          </p:nvSpPr>
          <p:spPr bwMode="auto">
            <a:xfrm>
              <a:off x="5074" y="3011"/>
              <a:ext cx="15" cy="11"/>
            </a:xfrm>
            <a:custGeom>
              <a:avLst/>
              <a:gdLst>
                <a:gd name="T0" fmla="*/ 4 w 15"/>
                <a:gd name="T1" fmla="*/ 0 h 11"/>
                <a:gd name="T2" fmla="*/ 3 w 15"/>
                <a:gd name="T3" fmla="*/ 3 h 11"/>
                <a:gd name="T4" fmla="*/ 6 w 15"/>
                <a:gd name="T5" fmla="*/ 2 h 11"/>
                <a:gd name="T6" fmla="*/ 7 w 15"/>
                <a:gd name="T7" fmla="*/ 2 h 11"/>
                <a:gd name="T8" fmla="*/ 10 w 15"/>
                <a:gd name="T9" fmla="*/ 3 h 11"/>
                <a:gd name="T10" fmla="*/ 12 w 15"/>
                <a:gd name="T11" fmla="*/ 5 h 11"/>
                <a:gd name="T12" fmla="*/ 15 w 15"/>
                <a:gd name="T13" fmla="*/ 8 h 11"/>
                <a:gd name="T14" fmla="*/ 9 w 15"/>
                <a:gd name="T15" fmla="*/ 9 h 11"/>
                <a:gd name="T16" fmla="*/ 4 w 15"/>
                <a:gd name="T17" fmla="*/ 11 h 11"/>
                <a:gd name="T18" fmla="*/ 4 w 15"/>
                <a:gd name="T19" fmla="*/ 8 h 11"/>
                <a:gd name="T20" fmla="*/ 3 w 15"/>
                <a:gd name="T21" fmla="*/ 6 h 11"/>
                <a:gd name="T22" fmla="*/ 0 w 15"/>
                <a:gd name="T23" fmla="*/ 5 h 11"/>
                <a:gd name="T24" fmla="*/ 2 w 15"/>
                <a:gd name="T25" fmla="*/ 2 h 11"/>
                <a:gd name="T26" fmla="*/ 4 w 15"/>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0"/>
                  </a:moveTo>
                  <a:lnTo>
                    <a:pt x="3" y="3"/>
                  </a:lnTo>
                  <a:lnTo>
                    <a:pt x="6" y="2"/>
                  </a:lnTo>
                  <a:lnTo>
                    <a:pt x="7" y="2"/>
                  </a:lnTo>
                  <a:lnTo>
                    <a:pt x="10" y="3"/>
                  </a:lnTo>
                  <a:lnTo>
                    <a:pt x="12" y="5"/>
                  </a:lnTo>
                  <a:lnTo>
                    <a:pt x="15" y="8"/>
                  </a:lnTo>
                  <a:lnTo>
                    <a:pt x="9" y="9"/>
                  </a:lnTo>
                  <a:lnTo>
                    <a:pt x="4" y="11"/>
                  </a:lnTo>
                  <a:lnTo>
                    <a:pt x="4" y="8"/>
                  </a:lnTo>
                  <a:lnTo>
                    <a:pt x="3" y="6"/>
                  </a:lnTo>
                  <a:lnTo>
                    <a:pt x="0" y="5"/>
                  </a:lnTo>
                  <a:lnTo>
                    <a:pt x="2"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9" name="Freeform 6459"/>
            <p:cNvSpPr>
              <a:spLocks/>
            </p:cNvSpPr>
            <p:nvPr/>
          </p:nvSpPr>
          <p:spPr bwMode="auto">
            <a:xfrm>
              <a:off x="5058" y="3008"/>
              <a:ext cx="10" cy="12"/>
            </a:xfrm>
            <a:custGeom>
              <a:avLst/>
              <a:gdLst>
                <a:gd name="T0" fmla="*/ 7 w 10"/>
                <a:gd name="T1" fmla="*/ 0 h 12"/>
                <a:gd name="T2" fmla="*/ 10 w 10"/>
                <a:gd name="T3" fmla="*/ 5 h 12"/>
                <a:gd name="T4" fmla="*/ 10 w 10"/>
                <a:gd name="T5" fmla="*/ 6 h 12"/>
                <a:gd name="T6" fmla="*/ 9 w 10"/>
                <a:gd name="T7" fmla="*/ 8 h 12"/>
                <a:gd name="T8" fmla="*/ 7 w 10"/>
                <a:gd name="T9" fmla="*/ 9 h 12"/>
                <a:gd name="T10" fmla="*/ 6 w 10"/>
                <a:gd name="T11" fmla="*/ 11 h 12"/>
                <a:gd name="T12" fmla="*/ 3 w 10"/>
                <a:gd name="T13" fmla="*/ 12 h 12"/>
                <a:gd name="T14" fmla="*/ 1 w 10"/>
                <a:gd name="T15" fmla="*/ 11 h 12"/>
                <a:gd name="T16" fmla="*/ 0 w 10"/>
                <a:gd name="T17" fmla="*/ 9 h 12"/>
                <a:gd name="T18" fmla="*/ 0 w 10"/>
                <a:gd name="T19" fmla="*/ 8 h 12"/>
                <a:gd name="T20" fmla="*/ 1 w 10"/>
                <a:gd name="T21" fmla="*/ 5 h 12"/>
                <a:gd name="T22" fmla="*/ 4 w 10"/>
                <a:gd name="T23" fmla="*/ 3 h 12"/>
                <a:gd name="T24" fmla="*/ 6 w 10"/>
                <a:gd name="T25" fmla="*/ 2 h 12"/>
                <a:gd name="T26" fmla="*/ 7 w 10"/>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7" y="0"/>
                  </a:moveTo>
                  <a:lnTo>
                    <a:pt x="10" y="5"/>
                  </a:lnTo>
                  <a:lnTo>
                    <a:pt x="10" y="6"/>
                  </a:lnTo>
                  <a:lnTo>
                    <a:pt x="9" y="8"/>
                  </a:lnTo>
                  <a:lnTo>
                    <a:pt x="7" y="9"/>
                  </a:lnTo>
                  <a:lnTo>
                    <a:pt x="6" y="11"/>
                  </a:lnTo>
                  <a:lnTo>
                    <a:pt x="3" y="12"/>
                  </a:lnTo>
                  <a:lnTo>
                    <a:pt x="1" y="11"/>
                  </a:lnTo>
                  <a:lnTo>
                    <a:pt x="0" y="9"/>
                  </a:lnTo>
                  <a:lnTo>
                    <a:pt x="0" y="8"/>
                  </a:lnTo>
                  <a:lnTo>
                    <a:pt x="1" y="5"/>
                  </a:lnTo>
                  <a:lnTo>
                    <a:pt x="4" y="3"/>
                  </a:lnTo>
                  <a:lnTo>
                    <a:pt x="6"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0" name="Freeform 6460"/>
            <p:cNvSpPr>
              <a:spLocks noEditPoints="1"/>
            </p:cNvSpPr>
            <p:nvPr/>
          </p:nvSpPr>
          <p:spPr bwMode="auto">
            <a:xfrm>
              <a:off x="5103" y="3023"/>
              <a:ext cx="23" cy="19"/>
            </a:xfrm>
            <a:custGeom>
              <a:avLst/>
              <a:gdLst>
                <a:gd name="T0" fmla="*/ 5 w 23"/>
                <a:gd name="T1" fmla="*/ 0 h 19"/>
                <a:gd name="T2" fmla="*/ 8 w 23"/>
                <a:gd name="T3" fmla="*/ 2 h 19"/>
                <a:gd name="T4" fmla="*/ 12 w 23"/>
                <a:gd name="T5" fmla="*/ 3 h 19"/>
                <a:gd name="T6" fmla="*/ 15 w 23"/>
                <a:gd name="T7" fmla="*/ 6 h 19"/>
                <a:gd name="T8" fmla="*/ 18 w 23"/>
                <a:gd name="T9" fmla="*/ 10 h 19"/>
                <a:gd name="T10" fmla="*/ 20 w 23"/>
                <a:gd name="T11" fmla="*/ 12 h 19"/>
                <a:gd name="T12" fmla="*/ 21 w 23"/>
                <a:gd name="T13" fmla="*/ 13 h 19"/>
                <a:gd name="T14" fmla="*/ 23 w 23"/>
                <a:gd name="T15" fmla="*/ 15 h 19"/>
                <a:gd name="T16" fmla="*/ 23 w 23"/>
                <a:gd name="T17" fmla="*/ 16 h 19"/>
                <a:gd name="T18" fmla="*/ 21 w 23"/>
                <a:gd name="T19" fmla="*/ 18 h 19"/>
                <a:gd name="T20" fmla="*/ 18 w 23"/>
                <a:gd name="T21" fmla="*/ 19 h 19"/>
                <a:gd name="T22" fmla="*/ 15 w 23"/>
                <a:gd name="T23" fmla="*/ 18 h 19"/>
                <a:gd name="T24" fmla="*/ 11 w 23"/>
                <a:gd name="T25" fmla="*/ 16 h 19"/>
                <a:gd name="T26" fmla="*/ 8 w 23"/>
                <a:gd name="T27" fmla="*/ 15 h 19"/>
                <a:gd name="T28" fmla="*/ 6 w 23"/>
                <a:gd name="T29" fmla="*/ 12 h 19"/>
                <a:gd name="T30" fmla="*/ 3 w 23"/>
                <a:gd name="T31" fmla="*/ 10 h 19"/>
                <a:gd name="T32" fmla="*/ 2 w 23"/>
                <a:gd name="T33" fmla="*/ 8 h 19"/>
                <a:gd name="T34" fmla="*/ 0 w 23"/>
                <a:gd name="T35" fmla="*/ 6 h 19"/>
                <a:gd name="T36" fmla="*/ 0 w 23"/>
                <a:gd name="T37" fmla="*/ 3 h 19"/>
                <a:gd name="T38" fmla="*/ 2 w 23"/>
                <a:gd name="T39" fmla="*/ 2 h 19"/>
                <a:gd name="T40" fmla="*/ 5 w 23"/>
                <a:gd name="T41" fmla="*/ 0 h 19"/>
                <a:gd name="T42" fmla="*/ 3 w 23"/>
                <a:gd name="T43" fmla="*/ 0 h 19"/>
                <a:gd name="T44" fmla="*/ 5 w 23"/>
                <a:gd name="T45" fmla="*/ 0 h 19"/>
                <a:gd name="T46" fmla="*/ 5 w 23"/>
                <a:gd name="T47" fmla="*/ 0 h 19"/>
                <a:gd name="T48" fmla="*/ 3 w 23"/>
                <a:gd name="T4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9">
                  <a:moveTo>
                    <a:pt x="5" y="0"/>
                  </a:moveTo>
                  <a:lnTo>
                    <a:pt x="8" y="2"/>
                  </a:lnTo>
                  <a:lnTo>
                    <a:pt x="12" y="3"/>
                  </a:lnTo>
                  <a:lnTo>
                    <a:pt x="15" y="6"/>
                  </a:lnTo>
                  <a:lnTo>
                    <a:pt x="18" y="10"/>
                  </a:lnTo>
                  <a:lnTo>
                    <a:pt x="20" y="12"/>
                  </a:lnTo>
                  <a:lnTo>
                    <a:pt x="21" y="13"/>
                  </a:lnTo>
                  <a:lnTo>
                    <a:pt x="23" y="15"/>
                  </a:lnTo>
                  <a:lnTo>
                    <a:pt x="23" y="16"/>
                  </a:lnTo>
                  <a:lnTo>
                    <a:pt x="21" y="18"/>
                  </a:lnTo>
                  <a:lnTo>
                    <a:pt x="18" y="19"/>
                  </a:lnTo>
                  <a:lnTo>
                    <a:pt x="15" y="18"/>
                  </a:lnTo>
                  <a:lnTo>
                    <a:pt x="11" y="16"/>
                  </a:lnTo>
                  <a:lnTo>
                    <a:pt x="8" y="15"/>
                  </a:lnTo>
                  <a:lnTo>
                    <a:pt x="6" y="12"/>
                  </a:lnTo>
                  <a:lnTo>
                    <a:pt x="3" y="10"/>
                  </a:lnTo>
                  <a:lnTo>
                    <a:pt x="2" y="8"/>
                  </a:lnTo>
                  <a:lnTo>
                    <a:pt x="0" y="6"/>
                  </a:lnTo>
                  <a:lnTo>
                    <a:pt x="0" y="3"/>
                  </a:lnTo>
                  <a:lnTo>
                    <a:pt x="2" y="2"/>
                  </a:lnTo>
                  <a:lnTo>
                    <a:pt x="5" y="0"/>
                  </a:lnTo>
                  <a:close/>
                  <a:moveTo>
                    <a:pt x="3" y="0"/>
                  </a:moveTo>
                  <a:lnTo>
                    <a:pt x="5" y="0"/>
                  </a:lnTo>
                  <a:lnTo>
                    <a:pt x="5"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1" name="Freeform 6461"/>
            <p:cNvSpPr>
              <a:spLocks/>
            </p:cNvSpPr>
            <p:nvPr/>
          </p:nvSpPr>
          <p:spPr bwMode="auto">
            <a:xfrm>
              <a:off x="5087" y="3010"/>
              <a:ext cx="12" cy="7"/>
            </a:xfrm>
            <a:custGeom>
              <a:avLst/>
              <a:gdLst>
                <a:gd name="T0" fmla="*/ 3 w 12"/>
                <a:gd name="T1" fmla="*/ 0 h 7"/>
                <a:gd name="T2" fmla="*/ 3 w 12"/>
                <a:gd name="T3" fmla="*/ 1 h 7"/>
                <a:gd name="T4" fmla="*/ 5 w 12"/>
                <a:gd name="T5" fmla="*/ 1 h 7"/>
                <a:gd name="T6" fmla="*/ 8 w 12"/>
                <a:gd name="T7" fmla="*/ 1 h 7"/>
                <a:gd name="T8" fmla="*/ 11 w 12"/>
                <a:gd name="T9" fmla="*/ 3 h 7"/>
                <a:gd name="T10" fmla="*/ 12 w 12"/>
                <a:gd name="T11" fmla="*/ 4 h 7"/>
                <a:gd name="T12" fmla="*/ 12 w 12"/>
                <a:gd name="T13" fmla="*/ 4 h 7"/>
                <a:gd name="T14" fmla="*/ 12 w 12"/>
                <a:gd name="T15" fmla="*/ 6 h 7"/>
                <a:gd name="T16" fmla="*/ 8 w 12"/>
                <a:gd name="T17" fmla="*/ 7 h 7"/>
                <a:gd name="T18" fmla="*/ 6 w 12"/>
                <a:gd name="T19" fmla="*/ 7 h 7"/>
                <a:gd name="T20" fmla="*/ 3 w 12"/>
                <a:gd name="T21" fmla="*/ 7 h 7"/>
                <a:gd name="T22" fmla="*/ 2 w 12"/>
                <a:gd name="T23" fmla="*/ 6 h 7"/>
                <a:gd name="T24" fmla="*/ 0 w 12"/>
                <a:gd name="T25" fmla="*/ 4 h 7"/>
                <a:gd name="T26" fmla="*/ 0 w 12"/>
                <a:gd name="T27" fmla="*/ 1 h 7"/>
                <a:gd name="T28" fmla="*/ 0 w 12"/>
                <a:gd name="T29" fmla="*/ 1 h 7"/>
                <a:gd name="T30" fmla="*/ 3 w 12"/>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7">
                  <a:moveTo>
                    <a:pt x="3" y="0"/>
                  </a:moveTo>
                  <a:lnTo>
                    <a:pt x="3" y="1"/>
                  </a:lnTo>
                  <a:lnTo>
                    <a:pt x="5" y="1"/>
                  </a:lnTo>
                  <a:lnTo>
                    <a:pt x="8" y="1"/>
                  </a:lnTo>
                  <a:lnTo>
                    <a:pt x="11" y="3"/>
                  </a:lnTo>
                  <a:lnTo>
                    <a:pt x="12" y="4"/>
                  </a:lnTo>
                  <a:lnTo>
                    <a:pt x="12" y="4"/>
                  </a:lnTo>
                  <a:lnTo>
                    <a:pt x="12" y="6"/>
                  </a:lnTo>
                  <a:lnTo>
                    <a:pt x="8" y="7"/>
                  </a:lnTo>
                  <a:lnTo>
                    <a:pt x="6" y="7"/>
                  </a:lnTo>
                  <a:lnTo>
                    <a:pt x="3" y="7"/>
                  </a:lnTo>
                  <a:lnTo>
                    <a:pt x="2" y="6"/>
                  </a:lnTo>
                  <a:lnTo>
                    <a:pt x="0" y="4"/>
                  </a:lnTo>
                  <a:lnTo>
                    <a:pt x="0" y="1"/>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2" name="Freeform 6462"/>
            <p:cNvSpPr>
              <a:spLocks/>
            </p:cNvSpPr>
            <p:nvPr/>
          </p:nvSpPr>
          <p:spPr bwMode="auto">
            <a:xfrm>
              <a:off x="5111" y="3006"/>
              <a:ext cx="43" cy="16"/>
            </a:xfrm>
            <a:custGeom>
              <a:avLst/>
              <a:gdLst>
                <a:gd name="T0" fmla="*/ 43 w 43"/>
                <a:gd name="T1" fmla="*/ 0 h 16"/>
                <a:gd name="T2" fmla="*/ 43 w 43"/>
                <a:gd name="T3" fmla="*/ 4 h 16"/>
                <a:gd name="T4" fmla="*/ 43 w 43"/>
                <a:gd name="T5" fmla="*/ 5 h 16"/>
                <a:gd name="T6" fmla="*/ 41 w 43"/>
                <a:gd name="T7" fmla="*/ 7 h 16"/>
                <a:gd name="T8" fmla="*/ 40 w 43"/>
                <a:gd name="T9" fmla="*/ 8 h 16"/>
                <a:gd name="T10" fmla="*/ 37 w 43"/>
                <a:gd name="T11" fmla="*/ 10 h 16"/>
                <a:gd name="T12" fmla="*/ 34 w 43"/>
                <a:gd name="T13" fmla="*/ 11 h 16"/>
                <a:gd name="T14" fmla="*/ 32 w 43"/>
                <a:gd name="T15" fmla="*/ 13 h 16"/>
                <a:gd name="T16" fmla="*/ 29 w 43"/>
                <a:gd name="T17" fmla="*/ 14 h 16"/>
                <a:gd name="T18" fmla="*/ 28 w 43"/>
                <a:gd name="T19" fmla="*/ 14 h 16"/>
                <a:gd name="T20" fmla="*/ 25 w 43"/>
                <a:gd name="T21" fmla="*/ 13 h 16"/>
                <a:gd name="T22" fmla="*/ 23 w 43"/>
                <a:gd name="T23" fmla="*/ 13 h 16"/>
                <a:gd name="T24" fmla="*/ 19 w 43"/>
                <a:gd name="T25" fmla="*/ 13 h 16"/>
                <a:gd name="T26" fmla="*/ 16 w 43"/>
                <a:gd name="T27" fmla="*/ 16 h 16"/>
                <a:gd name="T28" fmla="*/ 12 w 43"/>
                <a:gd name="T29" fmla="*/ 16 h 16"/>
                <a:gd name="T30" fmla="*/ 9 w 43"/>
                <a:gd name="T31" fmla="*/ 16 h 16"/>
                <a:gd name="T32" fmla="*/ 7 w 43"/>
                <a:gd name="T33" fmla="*/ 14 h 16"/>
                <a:gd name="T34" fmla="*/ 6 w 43"/>
                <a:gd name="T35" fmla="*/ 13 h 16"/>
                <a:gd name="T36" fmla="*/ 3 w 43"/>
                <a:gd name="T37" fmla="*/ 11 h 16"/>
                <a:gd name="T38" fmla="*/ 0 w 43"/>
                <a:gd name="T39" fmla="*/ 11 h 16"/>
                <a:gd name="T40" fmla="*/ 1 w 43"/>
                <a:gd name="T41" fmla="*/ 8 h 16"/>
                <a:gd name="T42" fmla="*/ 3 w 43"/>
                <a:gd name="T43" fmla="*/ 5 h 16"/>
                <a:gd name="T44" fmla="*/ 6 w 43"/>
                <a:gd name="T45" fmla="*/ 4 h 16"/>
                <a:gd name="T46" fmla="*/ 6 w 43"/>
                <a:gd name="T47" fmla="*/ 8 h 16"/>
                <a:gd name="T48" fmla="*/ 9 w 43"/>
                <a:gd name="T49" fmla="*/ 7 h 16"/>
                <a:gd name="T50" fmla="*/ 12 w 43"/>
                <a:gd name="T51" fmla="*/ 5 h 16"/>
                <a:gd name="T52" fmla="*/ 16 w 43"/>
                <a:gd name="T53" fmla="*/ 5 h 16"/>
                <a:gd name="T54" fmla="*/ 18 w 43"/>
                <a:gd name="T55" fmla="*/ 7 h 16"/>
                <a:gd name="T56" fmla="*/ 19 w 43"/>
                <a:gd name="T57" fmla="*/ 8 h 16"/>
                <a:gd name="T58" fmla="*/ 22 w 43"/>
                <a:gd name="T59" fmla="*/ 8 h 16"/>
                <a:gd name="T60" fmla="*/ 23 w 43"/>
                <a:gd name="T61" fmla="*/ 8 h 16"/>
                <a:gd name="T62" fmla="*/ 26 w 43"/>
                <a:gd name="T63" fmla="*/ 8 h 16"/>
                <a:gd name="T64" fmla="*/ 26 w 43"/>
                <a:gd name="T65" fmla="*/ 7 h 16"/>
                <a:gd name="T66" fmla="*/ 28 w 43"/>
                <a:gd name="T67" fmla="*/ 7 h 16"/>
                <a:gd name="T68" fmla="*/ 29 w 43"/>
                <a:gd name="T69" fmla="*/ 7 h 16"/>
                <a:gd name="T70" fmla="*/ 32 w 43"/>
                <a:gd name="T71" fmla="*/ 8 h 16"/>
                <a:gd name="T72" fmla="*/ 34 w 43"/>
                <a:gd name="T73" fmla="*/ 7 h 16"/>
                <a:gd name="T74" fmla="*/ 35 w 43"/>
                <a:gd name="T75" fmla="*/ 5 h 16"/>
                <a:gd name="T76" fmla="*/ 35 w 43"/>
                <a:gd name="T77" fmla="*/ 5 h 16"/>
                <a:gd name="T78" fmla="*/ 37 w 43"/>
                <a:gd name="T79" fmla="*/ 5 h 16"/>
                <a:gd name="T80" fmla="*/ 38 w 43"/>
                <a:gd name="T81" fmla="*/ 5 h 16"/>
                <a:gd name="T82" fmla="*/ 40 w 43"/>
                <a:gd name="T83" fmla="*/ 4 h 16"/>
                <a:gd name="T84" fmla="*/ 41 w 43"/>
                <a:gd name="T85" fmla="*/ 1 h 16"/>
                <a:gd name="T86" fmla="*/ 43 w 43"/>
                <a:gd name="T8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16">
                  <a:moveTo>
                    <a:pt x="43" y="0"/>
                  </a:moveTo>
                  <a:lnTo>
                    <a:pt x="43" y="4"/>
                  </a:lnTo>
                  <a:lnTo>
                    <a:pt x="43" y="5"/>
                  </a:lnTo>
                  <a:lnTo>
                    <a:pt x="41" y="7"/>
                  </a:lnTo>
                  <a:lnTo>
                    <a:pt x="40" y="8"/>
                  </a:lnTo>
                  <a:lnTo>
                    <a:pt x="37" y="10"/>
                  </a:lnTo>
                  <a:lnTo>
                    <a:pt x="34" y="11"/>
                  </a:lnTo>
                  <a:lnTo>
                    <a:pt x="32" y="13"/>
                  </a:lnTo>
                  <a:lnTo>
                    <a:pt x="29" y="14"/>
                  </a:lnTo>
                  <a:lnTo>
                    <a:pt x="28" y="14"/>
                  </a:lnTo>
                  <a:lnTo>
                    <a:pt x="25" y="13"/>
                  </a:lnTo>
                  <a:lnTo>
                    <a:pt x="23" y="13"/>
                  </a:lnTo>
                  <a:lnTo>
                    <a:pt x="19" y="13"/>
                  </a:lnTo>
                  <a:lnTo>
                    <a:pt x="16" y="16"/>
                  </a:lnTo>
                  <a:lnTo>
                    <a:pt x="12" y="16"/>
                  </a:lnTo>
                  <a:lnTo>
                    <a:pt x="9" y="16"/>
                  </a:lnTo>
                  <a:lnTo>
                    <a:pt x="7" y="14"/>
                  </a:lnTo>
                  <a:lnTo>
                    <a:pt x="6" y="13"/>
                  </a:lnTo>
                  <a:lnTo>
                    <a:pt x="3" y="11"/>
                  </a:lnTo>
                  <a:lnTo>
                    <a:pt x="0" y="11"/>
                  </a:lnTo>
                  <a:lnTo>
                    <a:pt x="1" y="8"/>
                  </a:lnTo>
                  <a:lnTo>
                    <a:pt x="3" y="5"/>
                  </a:lnTo>
                  <a:lnTo>
                    <a:pt x="6" y="4"/>
                  </a:lnTo>
                  <a:lnTo>
                    <a:pt x="6" y="8"/>
                  </a:lnTo>
                  <a:lnTo>
                    <a:pt x="9" y="7"/>
                  </a:lnTo>
                  <a:lnTo>
                    <a:pt x="12" y="5"/>
                  </a:lnTo>
                  <a:lnTo>
                    <a:pt x="16" y="5"/>
                  </a:lnTo>
                  <a:lnTo>
                    <a:pt x="18" y="7"/>
                  </a:lnTo>
                  <a:lnTo>
                    <a:pt x="19" y="8"/>
                  </a:lnTo>
                  <a:lnTo>
                    <a:pt x="22" y="8"/>
                  </a:lnTo>
                  <a:lnTo>
                    <a:pt x="23" y="8"/>
                  </a:lnTo>
                  <a:lnTo>
                    <a:pt x="26" y="8"/>
                  </a:lnTo>
                  <a:lnTo>
                    <a:pt x="26" y="7"/>
                  </a:lnTo>
                  <a:lnTo>
                    <a:pt x="28" y="7"/>
                  </a:lnTo>
                  <a:lnTo>
                    <a:pt x="29" y="7"/>
                  </a:lnTo>
                  <a:lnTo>
                    <a:pt x="32" y="8"/>
                  </a:lnTo>
                  <a:lnTo>
                    <a:pt x="34" y="7"/>
                  </a:lnTo>
                  <a:lnTo>
                    <a:pt x="35" y="5"/>
                  </a:lnTo>
                  <a:lnTo>
                    <a:pt x="35" y="5"/>
                  </a:lnTo>
                  <a:lnTo>
                    <a:pt x="37" y="5"/>
                  </a:lnTo>
                  <a:lnTo>
                    <a:pt x="38" y="5"/>
                  </a:lnTo>
                  <a:lnTo>
                    <a:pt x="40" y="4"/>
                  </a:lnTo>
                  <a:lnTo>
                    <a:pt x="41" y="1"/>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3" name="Freeform 6463"/>
            <p:cNvSpPr>
              <a:spLocks/>
            </p:cNvSpPr>
            <p:nvPr/>
          </p:nvSpPr>
          <p:spPr bwMode="auto">
            <a:xfrm>
              <a:off x="5165" y="3011"/>
              <a:ext cx="47" cy="30"/>
            </a:xfrm>
            <a:custGeom>
              <a:avLst/>
              <a:gdLst>
                <a:gd name="T0" fmla="*/ 27 w 47"/>
                <a:gd name="T1" fmla="*/ 0 h 30"/>
                <a:gd name="T2" fmla="*/ 30 w 47"/>
                <a:gd name="T3" fmla="*/ 2 h 30"/>
                <a:gd name="T4" fmla="*/ 30 w 47"/>
                <a:gd name="T5" fmla="*/ 2 h 30"/>
                <a:gd name="T6" fmla="*/ 31 w 47"/>
                <a:gd name="T7" fmla="*/ 3 h 30"/>
                <a:gd name="T8" fmla="*/ 34 w 47"/>
                <a:gd name="T9" fmla="*/ 3 h 30"/>
                <a:gd name="T10" fmla="*/ 37 w 47"/>
                <a:gd name="T11" fmla="*/ 2 h 30"/>
                <a:gd name="T12" fmla="*/ 40 w 47"/>
                <a:gd name="T13" fmla="*/ 3 h 30"/>
                <a:gd name="T14" fmla="*/ 42 w 47"/>
                <a:gd name="T15" fmla="*/ 5 h 30"/>
                <a:gd name="T16" fmla="*/ 44 w 47"/>
                <a:gd name="T17" fmla="*/ 2 h 30"/>
                <a:gd name="T18" fmla="*/ 46 w 47"/>
                <a:gd name="T19" fmla="*/ 2 h 30"/>
                <a:gd name="T20" fmla="*/ 47 w 47"/>
                <a:gd name="T21" fmla="*/ 3 h 30"/>
                <a:gd name="T22" fmla="*/ 47 w 47"/>
                <a:gd name="T23" fmla="*/ 5 h 30"/>
                <a:gd name="T24" fmla="*/ 47 w 47"/>
                <a:gd name="T25" fmla="*/ 6 h 30"/>
                <a:gd name="T26" fmla="*/ 44 w 47"/>
                <a:gd name="T27" fmla="*/ 9 h 30"/>
                <a:gd name="T28" fmla="*/ 42 w 47"/>
                <a:gd name="T29" fmla="*/ 11 h 30"/>
                <a:gd name="T30" fmla="*/ 39 w 47"/>
                <a:gd name="T31" fmla="*/ 11 h 30"/>
                <a:gd name="T32" fmla="*/ 34 w 47"/>
                <a:gd name="T33" fmla="*/ 12 h 30"/>
                <a:gd name="T34" fmla="*/ 31 w 47"/>
                <a:gd name="T35" fmla="*/ 12 h 30"/>
                <a:gd name="T36" fmla="*/ 27 w 47"/>
                <a:gd name="T37" fmla="*/ 14 h 30"/>
                <a:gd name="T38" fmla="*/ 24 w 47"/>
                <a:gd name="T39" fmla="*/ 17 h 30"/>
                <a:gd name="T40" fmla="*/ 22 w 47"/>
                <a:gd name="T41" fmla="*/ 20 h 30"/>
                <a:gd name="T42" fmla="*/ 21 w 47"/>
                <a:gd name="T43" fmla="*/ 20 h 30"/>
                <a:gd name="T44" fmla="*/ 19 w 47"/>
                <a:gd name="T45" fmla="*/ 21 h 30"/>
                <a:gd name="T46" fmla="*/ 16 w 47"/>
                <a:gd name="T47" fmla="*/ 22 h 30"/>
                <a:gd name="T48" fmla="*/ 15 w 47"/>
                <a:gd name="T49" fmla="*/ 24 h 30"/>
                <a:gd name="T50" fmla="*/ 14 w 47"/>
                <a:gd name="T51" fmla="*/ 24 h 30"/>
                <a:gd name="T52" fmla="*/ 12 w 47"/>
                <a:gd name="T53" fmla="*/ 27 h 30"/>
                <a:gd name="T54" fmla="*/ 11 w 47"/>
                <a:gd name="T55" fmla="*/ 28 h 30"/>
                <a:gd name="T56" fmla="*/ 9 w 47"/>
                <a:gd name="T57" fmla="*/ 28 h 30"/>
                <a:gd name="T58" fmla="*/ 6 w 47"/>
                <a:gd name="T59" fmla="*/ 30 h 30"/>
                <a:gd name="T60" fmla="*/ 5 w 47"/>
                <a:gd name="T61" fmla="*/ 30 h 30"/>
                <a:gd name="T62" fmla="*/ 2 w 47"/>
                <a:gd name="T63" fmla="*/ 30 h 30"/>
                <a:gd name="T64" fmla="*/ 2 w 47"/>
                <a:gd name="T65" fmla="*/ 27 h 30"/>
                <a:gd name="T66" fmla="*/ 2 w 47"/>
                <a:gd name="T67" fmla="*/ 24 h 30"/>
                <a:gd name="T68" fmla="*/ 0 w 47"/>
                <a:gd name="T69" fmla="*/ 21 h 30"/>
                <a:gd name="T70" fmla="*/ 0 w 47"/>
                <a:gd name="T71" fmla="*/ 18 h 30"/>
                <a:gd name="T72" fmla="*/ 2 w 47"/>
                <a:gd name="T73" fmla="*/ 17 h 30"/>
                <a:gd name="T74" fmla="*/ 3 w 47"/>
                <a:gd name="T75" fmla="*/ 15 h 30"/>
                <a:gd name="T76" fmla="*/ 8 w 47"/>
                <a:gd name="T77" fmla="*/ 14 h 30"/>
                <a:gd name="T78" fmla="*/ 8 w 47"/>
                <a:gd name="T79" fmla="*/ 15 h 30"/>
                <a:gd name="T80" fmla="*/ 11 w 47"/>
                <a:gd name="T81" fmla="*/ 12 h 30"/>
                <a:gd name="T82" fmla="*/ 14 w 47"/>
                <a:gd name="T83" fmla="*/ 11 h 30"/>
                <a:gd name="T84" fmla="*/ 16 w 47"/>
                <a:gd name="T85" fmla="*/ 9 h 30"/>
                <a:gd name="T86" fmla="*/ 19 w 47"/>
                <a:gd name="T87" fmla="*/ 8 h 30"/>
                <a:gd name="T88" fmla="*/ 21 w 47"/>
                <a:gd name="T89" fmla="*/ 5 h 30"/>
                <a:gd name="T90" fmla="*/ 22 w 47"/>
                <a:gd name="T91" fmla="*/ 3 h 30"/>
                <a:gd name="T92" fmla="*/ 24 w 47"/>
                <a:gd name="T93" fmla="*/ 3 h 30"/>
                <a:gd name="T94" fmla="*/ 25 w 47"/>
                <a:gd name="T95" fmla="*/ 2 h 30"/>
                <a:gd name="T96" fmla="*/ 27 w 47"/>
                <a:gd name="T97" fmla="*/ 0 h 30"/>
                <a:gd name="T98" fmla="*/ 27 w 47"/>
                <a:gd name="T9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30">
                  <a:moveTo>
                    <a:pt x="27" y="0"/>
                  </a:moveTo>
                  <a:lnTo>
                    <a:pt x="30" y="2"/>
                  </a:lnTo>
                  <a:lnTo>
                    <a:pt x="30" y="2"/>
                  </a:lnTo>
                  <a:lnTo>
                    <a:pt x="31" y="3"/>
                  </a:lnTo>
                  <a:lnTo>
                    <a:pt x="34" y="3"/>
                  </a:lnTo>
                  <a:lnTo>
                    <a:pt x="37" y="2"/>
                  </a:lnTo>
                  <a:lnTo>
                    <a:pt x="40" y="3"/>
                  </a:lnTo>
                  <a:lnTo>
                    <a:pt x="42" y="5"/>
                  </a:lnTo>
                  <a:lnTo>
                    <a:pt x="44" y="2"/>
                  </a:lnTo>
                  <a:lnTo>
                    <a:pt x="46" y="2"/>
                  </a:lnTo>
                  <a:lnTo>
                    <a:pt x="47" y="3"/>
                  </a:lnTo>
                  <a:lnTo>
                    <a:pt x="47" y="5"/>
                  </a:lnTo>
                  <a:lnTo>
                    <a:pt x="47" y="6"/>
                  </a:lnTo>
                  <a:lnTo>
                    <a:pt x="44" y="9"/>
                  </a:lnTo>
                  <a:lnTo>
                    <a:pt x="42" y="11"/>
                  </a:lnTo>
                  <a:lnTo>
                    <a:pt x="39" y="11"/>
                  </a:lnTo>
                  <a:lnTo>
                    <a:pt x="34" y="12"/>
                  </a:lnTo>
                  <a:lnTo>
                    <a:pt x="31" y="12"/>
                  </a:lnTo>
                  <a:lnTo>
                    <a:pt x="27" y="14"/>
                  </a:lnTo>
                  <a:lnTo>
                    <a:pt x="24" y="17"/>
                  </a:lnTo>
                  <a:lnTo>
                    <a:pt x="22" y="20"/>
                  </a:lnTo>
                  <a:lnTo>
                    <a:pt x="21" y="20"/>
                  </a:lnTo>
                  <a:lnTo>
                    <a:pt x="19" y="21"/>
                  </a:lnTo>
                  <a:lnTo>
                    <a:pt x="16" y="22"/>
                  </a:lnTo>
                  <a:lnTo>
                    <a:pt x="15" y="24"/>
                  </a:lnTo>
                  <a:lnTo>
                    <a:pt x="14" y="24"/>
                  </a:lnTo>
                  <a:lnTo>
                    <a:pt x="12" y="27"/>
                  </a:lnTo>
                  <a:lnTo>
                    <a:pt x="11" y="28"/>
                  </a:lnTo>
                  <a:lnTo>
                    <a:pt x="9" y="28"/>
                  </a:lnTo>
                  <a:lnTo>
                    <a:pt x="6" y="30"/>
                  </a:lnTo>
                  <a:lnTo>
                    <a:pt x="5" y="30"/>
                  </a:lnTo>
                  <a:lnTo>
                    <a:pt x="2" y="30"/>
                  </a:lnTo>
                  <a:lnTo>
                    <a:pt x="2" y="27"/>
                  </a:lnTo>
                  <a:lnTo>
                    <a:pt x="2" y="24"/>
                  </a:lnTo>
                  <a:lnTo>
                    <a:pt x="0" y="21"/>
                  </a:lnTo>
                  <a:lnTo>
                    <a:pt x="0" y="18"/>
                  </a:lnTo>
                  <a:lnTo>
                    <a:pt x="2" y="17"/>
                  </a:lnTo>
                  <a:lnTo>
                    <a:pt x="3" y="15"/>
                  </a:lnTo>
                  <a:lnTo>
                    <a:pt x="8" y="14"/>
                  </a:lnTo>
                  <a:lnTo>
                    <a:pt x="8" y="15"/>
                  </a:lnTo>
                  <a:lnTo>
                    <a:pt x="11" y="12"/>
                  </a:lnTo>
                  <a:lnTo>
                    <a:pt x="14" y="11"/>
                  </a:lnTo>
                  <a:lnTo>
                    <a:pt x="16" y="9"/>
                  </a:lnTo>
                  <a:lnTo>
                    <a:pt x="19" y="8"/>
                  </a:lnTo>
                  <a:lnTo>
                    <a:pt x="21" y="5"/>
                  </a:lnTo>
                  <a:lnTo>
                    <a:pt x="22" y="3"/>
                  </a:lnTo>
                  <a:lnTo>
                    <a:pt x="24" y="3"/>
                  </a:lnTo>
                  <a:lnTo>
                    <a:pt x="25" y="2"/>
                  </a:lnTo>
                  <a:lnTo>
                    <a:pt x="27" y="0"/>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4" name="Freeform 6464"/>
            <p:cNvSpPr>
              <a:spLocks/>
            </p:cNvSpPr>
            <p:nvPr/>
          </p:nvSpPr>
          <p:spPr bwMode="auto">
            <a:xfrm>
              <a:off x="5198" y="2939"/>
              <a:ext cx="14" cy="12"/>
            </a:xfrm>
            <a:custGeom>
              <a:avLst/>
              <a:gdLst>
                <a:gd name="T0" fmla="*/ 3 w 14"/>
                <a:gd name="T1" fmla="*/ 0 h 12"/>
                <a:gd name="T2" fmla="*/ 6 w 14"/>
                <a:gd name="T3" fmla="*/ 0 h 12"/>
                <a:gd name="T4" fmla="*/ 9 w 14"/>
                <a:gd name="T5" fmla="*/ 2 h 12"/>
                <a:gd name="T6" fmla="*/ 11 w 14"/>
                <a:gd name="T7" fmla="*/ 3 h 12"/>
                <a:gd name="T8" fmla="*/ 13 w 14"/>
                <a:gd name="T9" fmla="*/ 5 h 12"/>
                <a:gd name="T10" fmla="*/ 14 w 14"/>
                <a:gd name="T11" fmla="*/ 8 h 12"/>
                <a:gd name="T12" fmla="*/ 13 w 14"/>
                <a:gd name="T13" fmla="*/ 11 h 12"/>
                <a:gd name="T14" fmla="*/ 10 w 14"/>
                <a:gd name="T15" fmla="*/ 11 h 12"/>
                <a:gd name="T16" fmla="*/ 7 w 14"/>
                <a:gd name="T17" fmla="*/ 12 h 12"/>
                <a:gd name="T18" fmla="*/ 4 w 14"/>
                <a:gd name="T19" fmla="*/ 11 h 12"/>
                <a:gd name="T20" fmla="*/ 3 w 14"/>
                <a:gd name="T21" fmla="*/ 9 h 12"/>
                <a:gd name="T22" fmla="*/ 1 w 14"/>
                <a:gd name="T23" fmla="*/ 8 h 12"/>
                <a:gd name="T24" fmla="*/ 3 w 14"/>
                <a:gd name="T25" fmla="*/ 5 h 12"/>
                <a:gd name="T26" fmla="*/ 3 w 14"/>
                <a:gd name="T27" fmla="*/ 2 h 12"/>
                <a:gd name="T28" fmla="*/ 0 w 14"/>
                <a:gd name="T29" fmla="*/ 2 h 12"/>
                <a:gd name="T30" fmla="*/ 3 w 14"/>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3" y="0"/>
                  </a:moveTo>
                  <a:lnTo>
                    <a:pt x="6" y="0"/>
                  </a:lnTo>
                  <a:lnTo>
                    <a:pt x="9" y="2"/>
                  </a:lnTo>
                  <a:lnTo>
                    <a:pt x="11" y="3"/>
                  </a:lnTo>
                  <a:lnTo>
                    <a:pt x="13" y="5"/>
                  </a:lnTo>
                  <a:lnTo>
                    <a:pt x="14" y="8"/>
                  </a:lnTo>
                  <a:lnTo>
                    <a:pt x="13" y="11"/>
                  </a:lnTo>
                  <a:lnTo>
                    <a:pt x="10" y="11"/>
                  </a:lnTo>
                  <a:lnTo>
                    <a:pt x="7" y="12"/>
                  </a:lnTo>
                  <a:lnTo>
                    <a:pt x="4" y="11"/>
                  </a:lnTo>
                  <a:lnTo>
                    <a:pt x="3" y="9"/>
                  </a:lnTo>
                  <a:lnTo>
                    <a:pt x="1" y="8"/>
                  </a:lnTo>
                  <a:lnTo>
                    <a:pt x="3" y="5"/>
                  </a:lnTo>
                  <a:lnTo>
                    <a:pt x="3" y="2"/>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5" name="Freeform 6465"/>
            <p:cNvSpPr>
              <a:spLocks/>
            </p:cNvSpPr>
            <p:nvPr/>
          </p:nvSpPr>
          <p:spPr bwMode="auto">
            <a:xfrm>
              <a:off x="5101" y="2875"/>
              <a:ext cx="82" cy="103"/>
            </a:xfrm>
            <a:custGeom>
              <a:avLst/>
              <a:gdLst>
                <a:gd name="T0" fmla="*/ 79 w 82"/>
                <a:gd name="T1" fmla="*/ 2 h 103"/>
                <a:gd name="T2" fmla="*/ 76 w 82"/>
                <a:gd name="T3" fmla="*/ 14 h 103"/>
                <a:gd name="T4" fmla="*/ 61 w 82"/>
                <a:gd name="T5" fmla="*/ 22 h 103"/>
                <a:gd name="T6" fmla="*/ 57 w 82"/>
                <a:gd name="T7" fmla="*/ 20 h 103"/>
                <a:gd name="T8" fmla="*/ 55 w 82"/>
                <a:gd name="T9" fmla="*/ 20 h 103"/>
                <a:gd name="T10" fmla="*/ 53 w 82"/>
                <a:gd name="T11" fmla="*/ 20 h 103"/>
                <a:gd name="T12" fmla="*/ 45 w 82"/>
                <a:gd name="T13" fmla="*/ 19 h 103"/>
                <a:gd name="T14" fmla="*/ 33 w 82"/>
                <a:gd name="T15" fmla="*/ 19 h 103"/>
                <a:gd name="T16" fmla="*/ 33 w 82"/>
                <a:gd name="T17" fmla="*/ 19 h 103"/>
                <a:gd name="T18" fmla="*/ 23 w 82"/>
                <a:gd name="T19" fmla="*/ 19 h 103"/>
                <a:gd name="T20" fmla="*/ 19 w 82"/>
                <a:gd name="T21" fmla="*/ 23 h 103"/>
                <a:gd name="T22" fmla="*/ 19 w 82"/>
                <a:gd name="T23" fmla="*/ 33 h 103"/>
                <a:gd name="T24" fmla="*/ 22 w 82"/>
                <a:gd name="T25" fmla="*/ 41 h 103"/>
                <a:gd name="T26" fmla="*/ 28 w 82"/>
                <a:gd name="T27" fmla="*/ 44 h 103"/>
                <a:gd name="T28" fmla="*/ 32 w 82"/>
                <a:gd name="T29" fmla="*/ 41 h 103"/>
                <a:gd name="T30" fmla="*/ 38 w 82"/>
                <a:gd name="T31" fmla="*/ 36 h 103"/>
                <a:gd name="T32" fmla="*/ 50 w 82"/>
                <a:gd name="T33" fmla="*/ 36 h 103"/>
                <a:gd name="T34" fmla="*/ 55 w 82"/>
                <a:gd name="T35" fmla="*/ 32 h 103"/>
                <a:gd name="T36" fmla="*/ 63 w 82"/>
                <a:gd name="T37" fmla="*/ 35 h 103"/>
                <a:gd name="T38" fmla="*/ 51 w 82"/>
                <a:gd name="T39" fmla="*/ 39 h 103"/>
                <a:gd name="T40" fmla="*/ 47 w 82"/>
                <a:gd name="T41" fmla="*/ 44 h 103"/>
                <a:gd name="T42" fmla="*/ 41 w 82"/>
                <a:gd name="T43" fmla="*/ 47 h 103"/>
                <a:gd name="T44" fmla="*/ 35 w 82"/>
                <a:gd name="T45" fmla="*/ 48 h 103"/>
                <a:gd name="T46" fmla="*/ 33 w 82"/>
                <a:gd name="T47" fmla="*/ 54 h 103"/>
                <a:gd name="T48" fmla="*/ 41 w 82"/>
                <a:gd name="T49" fmla="*/ 57 h 103"/>
                <a:gd name="T50" fmla="*/ 44 w 82"/>
                <a:gd name="T51" fmla="*/ 63 h 103"/>
                <a:gd name="T52" fmla="*/ 44 w 82"/>
                <a:gd name="T53" fmla="*/ 69 h 103"/>
                <a:gd name="T54" fmla="*/ 47 w 82"/>
                <a:gd name="T55" fmla="*/ 75 h 103"/>
                <a:gd name="T56" fmla="*/ 54 w 82"/>
                <a:gd name="T57" fmla="*/ 78 h 103"/>
                <a:gd name="T58" fmla="*/ 53 w 82"/>
                <a:gd name="T59" fmla="*/ 83 h 103"/>
                <a:gd name="T60" fmla="*/ 47 w 82"/>
                <a:gd name="T61" fmla="*/ 80 h 103"/>
                <a:gd name="T62" fmla="*/ 42 w 82"/>
                <a:gd name="T63" fmla="*/ 83 h 103"/>
                <a:gd name="T64" fmla="*/ 38 w 82"/>
                <a:gd name="T65" fmla="*/ 86 h 103"/>
                <a:gd name="T66" fmla="*/ 35 w 82"/>
                <a:gd name="T67" fmla="*/ 82 h 103"/>
                <a:gd name="T68" fmla="*/ 29 w 82"/>
                <a:gd name="T69" fmla="*/ 79 h 103"/>
                <a:gd name="T70" fmla="*/ 29 w 82"/>
                <a:gd name="T71" fmla="*/ 69 h 103"/>
                <a:gd name="T72" fmla="*/ 28 w 82"/>
                <a:gd name="T73" fmla="*/ 61 h 103"/>
                <a:gd name="T74" fmla="*/ 20 w 82"/>
                <a:gd name="T75" fmla="*/ 69 h 103"/>
                <a:gd name="T76" fmla="*/ 22 w 82"/>
                <a:gd name="T77" fmla="*/ 86 h 103"/>
                <a:gd name="T78" fmla="*/ 25 w 82"/>
                <a:gd name="T79" fmla="*/ 95 h 103"/>
                <a:gd name="T80" fmla="*/ 19 w 82"/>
                <a:gd name="T81" fmla="*/ 103 h 103"/>
                <a:gd name="T82" fmla="*/ 11 w 82"/>
                <a:gd name="T83" fmla="*/ 98 h 103"/>
                <a:gd name="T84" fmla="*/ 11 w 82"/>
                <a:gd name="T85" fmla="*/ 78 h 103"/>
                <a:gd name="T86" fmla="*/ 5 w 82"/>
                <a:gd name="T87" fmla="*/ 73 h 103"/>
                <a:gd name="T88" fmla="*/ 0 w 82"/>
                <a:gd name="T89" fmla="*/ 67 h 103"/>
                <a:gd name="T90" fmla="*/ 2 w 82"/>
                <a:gd name="T91" fmla="*/ 60 h 103"/>
                <a:gd name="T92" fmla="*/ 2 w 82"/>
                <a:gd name="T93" fmla="*/ 50 h 103"/>
                <a:gd name="T94" fmla="*/ 8 w 82"/>
                <a:gd name="T95" fmla="*/ 39 h 103"/>
                <a:gd name="T96" fmla="*/ 10 w 82"/>
                <a:gd name="T97" fmla="*/ 27 h 103"/>
                <a:gd name="T98" fmla="*/ 8 w 82"/>
                <a:gd name="T99" fmla="*/ 19 h 103"/>
                <a:gd name="T100" fmla="*/ 14 w 82"/>
                <a:gd name="T101" fmla="*/ 11 h 103"/>
                <a:gd name="T102" fmla="*/ 22 w 82"/>
                <a:gd name="T103" fmla="*/ 16 h 103"/>
                <a:gd name="T104" fmla="*/ 28 w 82"/>
                <a:gd name="T105" fmla="*/ 8 h 103"/>
                <a:gd name="T106" fmla="*/ 33 w 82"/>
                <a:gd name="T107" fmla="*/ 8 h 103"/>
                <a:gd name="T108" fmla="*/ 38 w 82"/>
                <a:gd name="T109" fmla="*/ 13 h 103"/>
                <a:gd name="T110" fmla="*/ 47 w 82"/>
                <a:gd name="T111" fmla="*/ 14 h 103"/>
                <a:gd name="T112" fmla="*/ 53 w 82"/>
                <a:gd name="T113" fmla="*/ 11 h 103"/>
                <a:gd name="T114" fmla="*/ 55 w 82"/>
                <a:gd name="T115" fmla="*/ 11 h 103"/>
                <a:gd name="T116" fmla="*/ 64 w 82"/>
                <a:gd name="T117" fmla="*/ 13 h 103"/>
                <a:gd name="T118" fmla="*/ 72 w 82"/>
                <a:gd name="T119" fmla="*/ 8 h 103"/>
                <a:gd name="T120" fmla="*/ 73 w 82"/>
                <a:gd name="T121" fmla="*/ 2 h 103"/>
                <a:gd name="T122" fmla="*/ 78 w 82"/>
                <a:gd name="T1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103">
                  <a:moveTo>
                    <a:pt x="78" y="0"/>
                  </a:moveTo>
                  <a:lnTo>
                    <a:pt x="82" y="0"/>
                  </a:lnTo>
                  <a:lnTo>
                    <a:pt x="79" y="2"/>
                  </a:lnTo>
                  <a:lnTo>
                    <a:pt x="79" y="7"/>
                  </a:lnTo>
                  <a:lnTo>
                    <a:pt x="78" y="10"/>
                  </a:lnTo>
                  <a:lnTo>
                    <a:pt x="76" y="14"/>
                  </a:lnTo>
                  <a:lnTo>
                    <a:pt x="72" y="17"/>
                  </a:lnTo>
                  <a:lnTo>
                    <a:pt x="67" y="20"/>
                  </a:lnTo>
                  <a:lnTo>
                    <a:pt x="61" y="22"/>
                  </a:lnTo>
                  <a:lnTo>
                    <a:pt x="61" y="22"/>
                  </a:lnTo>
                  <a:lnTo>
                    <a:pt x="58" y="22"/>
                  </a:lnTo>
                  <a:lnTo>
                    <a:pt x="57" y="20"/>
                  </a:lnTo>
                  <a:lnTo>
                    <a:pt x="57" y="20"/>
                  </a:lnTo>
                  <a:lnTo>
                    <a:pt x="57" y="20"/>
                  </a:lnTo>
                  <a:lnTo>
                    <a:pt x="55" y="20"/>
                  </a:lnTo>
                  <a:lnTo>
                    <a:pt x="54" y="20"/>
                  </a:lnTo>
                  <a:lnTo>
                    <a:pt x="53" y="20"/>
                  </a:lnTo>
                  <a:lnTo>
                    <a:pt x="53" y="20"/>
                  </a:lnTo>
                  <a:lnTo>
                    <a:pt x="51" y="20"/>
                  </a:lnTo>
                  <a:lnTo>
                    <a:pt x="48" y="20"/>
                  </a:lnTo>
                  <a:lnTo>
                    <a:pt x="45" y="19"/>
                  </a:lnTo>
                  <a:lnTo>
                    <a:pt x="42" y="19"/>
                  </a:lnTo>
                  <a:lnTo>
                    <a:pt x="38" y="19"/>
                  </a:lnTo>
                  <a:lnTo>
                    <a:pt x="33" y="19"/>
                  </a:lnTo>
                  <a:lnTo>
                    <a:pt x="30" y="20"/>
                  </a:lnTo>
                  <a:lnTo>
                    <a:pt x="28" y="20"/>
                  </a:lnTo>
                  <a:lnTo>
                    <a:pt x="33" y="19"/>
                  </a:lnTo>
                  <a:lnTo>
                    <a:pt x="30" y="19"/>
                  </a:lnTo>
                  <a:lnTo>
                    <a:pt x="28" y="19"/>
                  </a:lnTo>
                  <a:lnTo>
                    <a:pt x="23" y="19"/>
                  </a:lnTo>
                  <a:lnTo>
                    <a:pt x="20" y="20"/>
                  </a:lnTo>
                  <a:lnTo>
                    <a:pt x="19" y="22"/>
                  </a:lnTo>
                  <a:lnTo>
                    <a:pt x="19" y="23"/>
                  </a:lnTo>
                  <a:lnTo>
                    <a:pt x="17" y="26"/>
                  </a:lnTo>
                  <a:lnTo>
                    <a:pt x="19" y="29"/>
                  </a:lnTo>
                  <a:lnTo>
                    <a:pt x="19" y="33"/>
                  </a:lnTo>
                  <a:lnTo>
                    <a:pt x="20" y="36"/>
                  </a:lnTo>
                  <a:lnTo>
                    <a:pt x="20" y="38"/>
                  </a:lnTo>
                  <a:lnTo>
                    <a:pt x="22" y="41"/>
                  </a:lnTo>
                  <a:lnTo>
                    <a:pt x="23" y="42"/>
                  </a:lnTo>
                  <a:lnTo>
                    <a:pt x="25" y="44"/>
                  </a:lnTo>
                  <a:lnTo>
                    <a:pt x="28" y="44"/>
                  </a:lnTo>
                  <a:lnTo>
                    <a:pt x="29" y="44"/>
                  </a:lnTo>
                  <a:lnTo>
                    <a:pt x="30" y="42"/>
                  </a:lnTo>
                  <a:lnTo>
                    <a:pt x="32" y="41"/>
                  </a:lnTo>
                  <a:lnTo>
                    <a:pt x="33" y="39"/>
                  </a:lnTo>
                  <a:lnTo>
                    <a:pt x="35" y="38"/>
                  </a:lnTo>
                  <a:lnTo>
                    <a:pt x="38" y="36"/>
                  </a:lnTo>
                  <a:lnTo>
                    <a:pt x="42" y="36"/>
                  </a:lnTo>
                  <a:lnTo>
                    <a:pt x="45" y="36"/>
                  </a:lnTo>
                  <a:lnTo>
                    <a:pt x="50" y="36"/>
                  </a:lnTo>
                  <a:lnTo>
                    <a:pt x="51" y="33"/>
                  </a:lnTo>
                  <a:lnTo>
                    <a:pt x="53" y="32"/>
                  </a:lnTo>
                  <a:lnTo>
                    <a:pt x="55" y="32"/>
                  </a:lnTo>
                  <a:lnTo>
                    <a:pt x="58" y="32"/>
                  </a:lnTo>
                  <a:lnTo>
                    <a:pt x="61" y="33"/>
                  </a:lnTo>
                  <a:lnTo>
                    <a:pt x="63" y="35"/>
                  </a:lnTo>
                  <a:lnTo>
                    <a:pt x="58" y="36"/>
                  </a:lnTo>
                  <a:lnTo>
                    <a:pt x="55" y="38"/>
                  </a:lnTo>
                  <a:lnTo>
                    <a:pt x="51" y="39"/>
                  </a:lnTo>
                  <a:lnTo>
                    <a:pt x="50" y="41"/>
                  </a:lnTo>
                  <a:lnTo>
                    <a:pt x="48" y="41"/>
                  </a:lnTo>
                  <a:lnTo>
                    <a:pt x="47" y="44"/>
                  </a:lnTo>
                  <a:lnTo>
                    <a:pt x="45" y="45"/>
                  </a:lnTo>
                  <a:lnTo>
                    <a:pt x="42" y="47"/>
                  </a:lnTo>
                  <a:lnTo>
                    <a:pt x="41" y="47"/>
                  </a:lnTo>
                  <a:lnTo>
                    <a:pt x="39" y="48"/>
                  </a:lnTo>
                  <a:lnTo>
                    <a:pt x="36" y="48"/>
                  </a:lnTo>
                  <a:lnTo>
                    <a:pt x="35" y="48"/>
                  </a:lnTo>
                  <a:lnTo>
                    <a:pt x="33" y="50"/>
                  </a:lnTo>
                  <a:lnTo>
                    <a:pt x="33" y="51"/>
                  </a:lnTo>
                  <a:lnTo>
                    <a:pt x="33" y="54"/>
                  </a:lnTo>
                  <a:lnTo>
                    <a:pt x="36" y="55"/>
                  </a:lnTo>
                  <a:lnTo>
                    <a:pt x="38" y="55"/>
                  </a:lnTo>
                  <a:lnTo>
                    <a:pt x="41" y="57"/>
                  </a:lnTo>
                  <a:lnTo>
                    <a:pt x="42" y="58"/>
                  </a:lnTo>
                  <a:lnTo>
                    <a:pt x="44" y="61"/>
                  </a:lnTo>
                  <a:lnTo>
                    <a:pt x="44" y="63"/>
                  </a:lnTo>
                  <a:lnTo>
                    <a:pt x="44" y="66"/>
                  </a:lnTo>
                  <a:lnTo>
                    <a:pt x="44" y="67"/>
                  </a:lnTo>
                  <a:lnTo>
                    <a:pt x="44" y="69"/>
                  </a:lnTo>
                  <a:lnTo>
                    <a:pt x="44" y="72"/>
                  </a:lnTo>
                  <a:lnTo>
                    <a:pt x="45" y="73"/>
                  </a:lnTo>
                  <a:lnTo>
                    <a:pt x="47" y="75"/>
                  </a:lnTo>
                  <a:lnTo>
                    <a:pt x="50" y="75"/>
                  </a:lnTo>
                  <a:lnTo>
                    <a:pt x="51" y="76"/>
                  </a:lnTo>
                  <a:lnTo>
                    <a:pt x="54" y="78"/>
                  </a:lnTo>
                  <a:lnTo>
                    <a:pt x="55" y="80"/>
                  </a:lnTo>
                  <a:lnTo>
                    <a:pt x="54" y="82"/>
                  </a:lnTo>
                  <a:lnTo>
                    <a:pt x="53" y="83"/>
                  </a:lnTo>
                  <a:lnTo>
                    <a:pt x="51" y="83"/>
                  </a:lnTo>
                  <a:lnTo>
                    <a:pt x="48" y="82"/>
                  </a:lnTo>
                  <a:lnTo>
                    <a:pt x="47" y="80"/>
                  </a:lnTo>
                  <a:lnTo>
                    <a:pt x="44" y="80"/>
                  </a:lnTo>
                  <a:lnTo>
                    <a:pt x="44" y="82"/>
                  </a:lnTo>
                  <a:lnTo>
                    <a:pt x="42" y="83"/>
                  </a:lnTo>
                  <a:lnTo>
                    <a:pt x="41" y="83"/>
                  </a:lnTo>
                  <a:lnTo>
                    <a:pt x="39" y="85"/>
                  </a:lnTo>
                  <a:lnTo>
                    <a:pt x="38" y="86"/>
                  </a:lnTo>
                  <a:lnTo>
                    <a:pt x="36" y="86"/>
                  </a:lnTo>
                  <a:lnTo>
                    <a:pt x="35" y="85"/>
                  </a:lnTo>
                  <a:lnTo>
                    <a:pt x="35" y="82"/>
                  </a:lnTo>
                  <a:lnTo>
                    <a:pt x="32" y="82"/>
                  </a:lnTo>
                  <a:lnTo>
                    <a:pt x="30" y="80"/>
                  </a:lnTo>
                  <a:lnTo>
                    <a:pt x="29" y="79"/>
                  </a:lnTo>
                  <a:lnTo>
                    <a:pt x="29" y="76"/>
                  </a:lnTo>
                  <a:lnTo>
                    <a:pt x="29" y="72"/>
                  </a:lnTo>
                  <a:lnTo>
                    <a:pt x="29" y="69"/>
                  </a:lnTo>
                  <a:lnTo>
                    <a:pt x="29" y="66"/>
                  </a:lnTo>
                  <a:lnTo>
                    <a:pt x="29" y="63"/>
                  </a:lnTo>
                  <a:lnTo>
                    <a:pt x="28" y="61"/>
                  </a:lnTo>
                  <a:lnTo>
                    <a:pt x="26" y="61"/>
                  </a:lnTo>
                  <a:lnTo>
                    <a:pt x="22" y="63"/>
                  </a:lnTo>
                  <a:lnTo>
                    <a:pt x="20" y="69"/>
                  </a:lnTo>
                  <a:lnTo>
                    <a:pt x="20" y="76"/>
                  </a:lnTo>
                  <a:lnTo>
                    <a:pt x="20" y="82"/>
                  </a:lnTo>
                  <a:lnTo>
                    <a:pt x="22" y="86"/>
                  </a:lnTo>
                  <a:lnTo>
                    <a:pt x="23" y="89"/>
                  </a:lnTo>
                  <a:lnTo>
                    <a:pt x="23" y="92"/>
                  </a:lnTo>
                  <a:lnTo>
                    <a:pt x="25" y="95"/>
                  </a:lnTo>
                  <a:lnTo>
                    <a:pt x="23" y="98"/>
                  </a:lnTo>
                  <a:lnTo>
                    <a:pt x="22" y="101"/>
                  </a:lnTo>
                  <a:lnTo>
                    <a:pt x="19" y="103"/>
                  </a:lnTo>
                  <a:lnTo>
                    <a:pt x="16" y="103"/>
                  </a:lnTo>
                  <a:lnTo>
                    <a:pt x="13" y="101"/>
                  </a:lnTo>
                  <a:lnTo>
                    <a:pt x="11" y="98"/>
                  </a:lnTo>
                  <a:lnTo>
                    <a:pt x="11" y="92"/>
                  </a:lnTo>
                  <a:lnTo>
                    <a:pt x="11" y="83"/>
                  </a:lnTo>
                  <a:lnTo>
                    <a:pt x="11" y="78"/>
                  </a:lnTo>
                  <a:lnTo>
                    <a:pt x="10" y="72"/>
                  </a:lnTo>
                  <a:lnTo>
                    <a:pt x="7" y="73"/>
                  </a:lnTo>
                  <a:lnTo>
                    <a:pt x="5" y="73"/>
                  </a:lnTo>
                  <a:lnTo>
                    <a:pt x="2" y="72"/>
                  </a:lnTo>
                  <a:lnTo>
                    <a:pt x="1" y="70"/>
                  </a:lnTo>
                  <a:lnTo>
                    <a:pt x="0" y="67"/>
                  </a:lnTo>
                  <a:lnTo>
                    <a:pt x="1" y="66"/>
                  </a:lnTo>
                  <a:lnTo>
                    <a:pt x="2" y="63"/>
                  </a:lnTo>
                  <a:lnTo>
                    <a:pt x="2" y="60"/>
                  </a:lnTo>
                  <a:lnTo>
                    <a:pt x="2" y="57"/>
                  </a:lnTo>
                  <a:lnTo>
                    <a:pt x="2" y="53"/>
                  </a:lnTo>
                  <a:lnTo>
                    <a:pt x="2" y="50"/>
                  </a:lnTo>
                  <a:lnTo>
                    <a:pt x="4" y="45"/>
                  </a:lnTo>
                  <a:lnTo>
                    <a:pt x="7" y="42"/>
                  </a:lnTo>
                  <a:lnTo>
                    <a:pt x="8" y="39"/>
                  </a:lnTo>
                  <a:lnTo>
                    <a:pt x="10" y="35"/>
                  </a:lnTo>
                  <a:lnTo>
                    <a:pt x="11" y="32"/>
                  </a:lnTo>
                  <a:lnTo>
                    <a:pt x="10" y="27"/>
                  </a:lnTo>
                  <a:lnTo>
                    <a:pt x="10" y="25"/>
                  </a:lnTo>
                  <a:lnTo>
                    <a:pt x="8" y="22"/>
                  </a:lnTo>
                  <a:lnTo>
                    <a:pt x="8" y="19"/>
                  </a:lnTo>
                  <a:lnTo>
                    <a:pt x="10" y="16"/>
                  </a:lnTo>
                  <a:lnTo>
                    <a:pt x="11" y="13"/>
                  </a:lnTo>
                  <a:lnTo>
                    <a:pt x="14" y="11"/>
                  </a:lnTo>
                  <a:lnTo>
                    <a:pt x="17" y="11"/>
                  </a:lnTo>
                  <a:lnTo>
                    <a:pt x="20" y="13"/>
                  </a:lnTo>
                  <a:lnTo>
                    <a:pt x="22" y="16"/>
                  </a:lnTo>
                  <a:lnTo>
                    <a:pt x="25" y="14"/>
                  </a:lnTo>
                  <a:lnTo>
                    <a:pt x="26" y="11"/>
                  </a:lnTo>
                  <a:lnTo>
                    <a:pt x="28" y="8"/>
                  </a:lnTo>
                  <a:lnTo>
                    <a:pt x="30" y="7"/>
                  </a:lnTo>
                  <a:lnTo>
                    <a:pt x="32" y="5"/>
                  </a:lnTo>
                  <a:lnTo>
                    <a:pt x="33" y="8"/>
                  </a:lnTo>
                  <a:lnTo>
                    <a:pt x="33" y="11"/>
                  </a:lnTo>
                  <a:lnTo>
                    <a:pt x="36" y="13"/>
                  </a:lnTo>
                  <a:lnTo>
                    <a:pt x="38" y="13"/>
                  </a:lnTo>
                  <a:lnTo>
                    <a:pt x="41" y="13"/>
                  </a:lnTo>
                  <a:lnTo>
                    <a:pt x="44" y="14"/>
                  </a:lnTo>
                  <a:lnTo>
                    <a:pt x="47" y="14"/>
                  </a:lnTo>
                  <a:lnTo>
                    <a:pt x="50" y="13"/>
                  </a:lnTo>
                  <a:lnTo>
                    <a:pt x="53" y="13"/>
                  </a:lnTo>
                  <a:lnTo>
                    <a:pt x="53" y="11"/>
                  </a:lnTo>
                  <a:lnTo>
                    <a:pt x="53" y="11"/>
                  </a:lnTo>
                  <a:lnTo>
                    <a:pt x="54" y="11"/>
                  </a:lnTo>
                  <a:lnTo>
                    <a:pt x="55" y="11"/>
                  </a:lnTo>
                  <a:lnTo>
                    <a:pt x="58" y="11"/>
                  </a:lnTo>
                  <a:lnTo>
                    <a:pt x="61" y="11"/>
                  </a:lnTo>
                  <a:lnTo>
                    <a:pt x="64" y="13"/>
                  </a:lnTo>
                  <a:lnTo>
                    <a:pt x="67" y="13"/>
                  </a:lnTo>
                  <a:lnTo>
                    <a:pt x="70" y="11"/>
                  </a:lnTo>
                  <a:lnTo>
                    <a:pt x="72" y="8"/>
                  </a:lnTo>
                  <a:lnTo>
                    <a:pt x="72" y="7"/>
                  </a:lnTo>
                  <a:lnTo>
                    <a:pt x="73" y="4"/>
                  </a:lnTo>
                  <a:lnTo>
                    <a:pt x="73" y="2"/>
                  </a:lnTo>
                  <a:lnTo>
                    <a:pt x="75" y="1"/>
                  </a:lnTo>
                  <a:lnTo>
                    <a:pt x="76" y="0"/>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6" name="Freeform 6466"/>
            <p:cNvSpPr>
              <a:spLocks/>
            </p:cNvSpPr>
            <p:nvPr/>
          </p:nvSpPr>
          <p:spPr bwMode="auto">
            <a:xfrm>
              <a:off x="5220" y="2936"/>
              <a:ext cx="41" cy="15"/>
            </a:xfrm>
            <a:custGeom>
              <a:avLst/>
              <a:gdLst>
                <a:gd name="T0" fmla="*/ 14 w 41"/>
                <a:gd name="T1" fmla="*/ 0 h 15"/>
                <a:gd name="T2" fmla="*/ 9 w 41"/>
                <a:gd name="T3" fmla="*/ 5 h 15"/>
                <a:gd name="T4" fmla="*/ 10 w 41"/>
                <a:gd name="T5" fmla="*/ 5 h 15"/>
                <a:gd name="T6" fmla="*/ 13 w 41"/>
                <a:gd name="T7" fmla="*/ 3 h 15"/>
                <a:gd name="T8" fmla="*/ 17 w 41"/>
                <a:gd name="T9" fmla="*/ 3 h 15"/>
                <a:gd name="T10" fmla="*/ 20 w 41"/>
                <a:gd name="T11" fmla="*/ 2 h 15"/>
                <a:gd name="T12" fmla="*/ 23 w 41"/>
                <a:gd name="T13" fmla="*/ 3 h 15"/>
                <a:gd name="T14" fmla="*/ 25 w 41"/>
                <a:gd name="T15" fmla="*/ 3 h 15"/>
                <a:gd name="T16" fmla="*/ 25 w 41"/>
                <a:gd name="T17" fmla="*/ 3 h 15"/>
                <a:gd name="T18" fmla="*/ 26 w 41"/>
                <a:gd name="T19" fmla="*/ 2 h 15"/>
                <a:gd name="T20" fmla="*/ 29 w 41"/>
                <a:gd name="T21" fmla="*/ 3 h 15"/>
                <a:gd name="T22" fmla="*/ 32 w 41"/>
                <a:gd name="T23" fmla="*/ 3 h 15"/>
                <a:gd name="T24" fmla="*/ 35 w 41"/>
                <a:gd name="T25" fmla="*/ 3 h 15"/>
                <a:gd name="T26" fmla="*/ 38 w 41"/>
                <a:gd name="T27" fmla="*/ 5 h 15"/>
                <a:gd name="T28" fmla="*/ 39 w 41"/>
                <a:gd name="T29" fmla="*/ 8 h 15"/>
                <a:gd name="T30" fmla="*/ 41 w 41"/>
                <a:gd name="T31" fmla="*/ 11 h 15"/>
                <a:gd name="T32" fmla="*/ 41 w 41"/>
                <a:gd name="T33" fmla="*/ 12 h 15"/>
                <a:gd name="T34" fmla="*/ 39 w 41"/>
                <a:gd name="T35" fmla="*/ 14 h 15"/>
                <a:gd name="T36" fmla="*/ 38 w 41"/>
                <a:gd name="T37" fmla="*/ 15 h 15"/>
                <a:gd name="T38" fmla="*/ 35 w 41"/>
                <a:gd name="T39" fmla="*/ 14 h 15"/>
                <a:gd name="T40" fmla="*/ 34 w 41"/>
                <a:gd name="T41" fmla="*/ 14 h 15"/>
                <a:gd name="T42" fmla="*/ 32 w 41"/>
                <a:gd name="T43" fmla="*/ 12 h 15"/>
                <a:gd name="T44" fmla="*/ 31 w 41"/>
                <a:gd name="T45" fmla="*/ 11 h 15"/>
                <a:gd name="T46" fmla="*/ 29 w 41"/>
                <a:gd name="T47" fmla="*/ 9 h 15"/>
                <a:gd name="T48" fmla="*/ 28 w 41"/>
                <a:gd name="T49" fmla="*/ 9 h 15"/>
                <a:gd name="T50" fmla="*/ 25 w 41"/>
                <a:gd name="T51" fmla="*/ 11 h 15"/>
                <a:gd name="T52" fmla="*/ 22 w 41"/>
                <a:gd name="T53" fmla="*/ 11 h 15"/>
                <a:gd name="T54" fmla="*/ 20 w 41"/>
                <a:gd name="T55" fmla="*/ 11 h 15"/>
                <a:gd name="T56" fmla="*/ 19 w 41"/>
                <a:gd name="T57" fmla="*/ 9 h 15"/>
                <a:gd name="T58" fmla="*/ 17 w 41"/>
                <a:gd name="T59" fmla="*/ 9 h 15"/>
                <a:gd name="T60" fmla="*/ 14 w 41"/>
                <a:gd name="T61" fmla="*/ 8 h 15"/>
                <a:gd name="T62" fmla="*/ 13 w 41"/>
                <a:gd name="T63" fmla="*/ 9 h 15"/>
                <a:gd name="T64" fmla="*/ 10 w 41"/>
                <a:gd name="T65" fmla="*/ 11 h 15"/>
                <a:gd name="T66" fmla="*/ 9 w 41"/>
                <a:gd name="T67" fmla="*/ 9 h 15"/>
                <a:gd name="T68" fmla="*/ 7 w 41"/>
                <a:gd name="T69" fmla="*/ 8 h 15"/>
                <a:gd name="T70" fmla="*/ 3 w 41"/>
                <a:gd name="T71" fmla="*/ 12 h 15"/>
                <a:gd name="T72" fmla="*/ 1 w 41"/>
                <a:gd name="T73" fmla="*/ 11 h 15"/>
                <a:gd name="T74" fmla="*/ 0 w 41"/>
                <a:gd name="T75" fmla="*/ 8 h 15"/>
                <a:gd name="T76" fmla="*/ 0 w 41"/>
                <a:gd name="T77" fmla="*/ 5 h 15"/>
                <a:gd name="T78" fmla="*/ 1 w 41"/>
                <a:gd name="T79" fmla="*/ 3 h 15"/>
                <a:gd name="T80" fmla="*/ 4 w 41"/>
                <a:gd name="T81" fmla="*/ 0 h 15"/>
                <a:gd name="T82" fmla="*/ 6 w 41"/>
                <a:gd name="T83" fmla="*/ 0 h 15"/>
                <a:gd name="T84" fmla="*/ 9 w 41"/>
                <a:gd name="T85" fmla="*/ 0 h 15"/>
                <a:gd name="T86" fmla="*/ 12 w 41"/>
                <a:gd name="T87" fmla="*/ 0 h 15"/>
                <a:gd name="T88" fmla="*/ 14 w 41"/>
                <a:gd name="T8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15">
                  <a:moveTo>
                    <a:pt x="14" y="0"/>
                  </a:moveTo>
                  <a:lnTo>
                    <a:pt x="9" y="5"/>
                  </a:lnTo>
                  <a:lnTo>
                    <a:pt x="10" y="5"/>
                  </a:lnTo>
                  <a:lnTo>
                    <a:pt x="13" y="3"/>
                  </a:lnTo>
                  <a:lnTo>
                    <a:pt x="17" y="3"/>
                  </a:lnTo>
                  <a:lnTo>
                    <a:pt x="20" y="2"/>
                  </a:lnTo>
                  <a:lnTo>
                    <a:pt x="23" y="3"/>
                  </a:lnTo>
                  <a:lnTo>
                    <a:pt x="25" y="3"/>
                  </a:lnTo>
                  <a:lnTo>
                    <a:pt x="25" y="3"/>
                  </a:lnTo>
                  <a:lnTo>
                    <a:pt x="26" y="2"/>
                  </a:lnTo>
                  <a:lnTo>
                    <a:pt x="29" y="3"/>
                  </a:lnTo>
                  <a:lnTo>
                    <a:pt x="32" y="3"/>
                  </a:lnTo>
                  <a:lnTo>
                    <a:pt x="35" y="3"/>
                  </a:lnTo>
                  <a:lnTo>
                    <a:pt x="38" y="5"/>
                  </a:lnTo>
                  <a:lnTo>
                    <a:pt x="39" y="8"/>
                  </a:lnTo>
                  <a:lnTo>
                    <a:pt x="41" y="11"/>
                  </a:lnTo>
                  <a:lnTo>
                    <a:pt x="41" y="12"/>
                  </a:lnTo>
                  <a:lnTo>
                    <a:pt x="39" y="14"/>
                  </a:lnTo>
                  <a:lnTo>
                    <a:pt x="38" y="15"/>
                  </a:lnTo>
                  <a:lnTo>
                    <a:pt x="35" y="14"/>
                  </a:lnTo>
                  <a:lnTo>
                    <a:pt x="34" y="14"/>
                  </a:lnTo>
                  <a:lnTo>
                    <a:pt x="32" y="12"/>
                  </a:lnTo>
                  <a:lnTo>
                    <a:pt x="31" y="11"/>
                  </a:lnTo>
                  <a:lnTo>
                    <a:pt x="29" y="9"/>
                  </a:lnTo>
                  <a:lnTo>
                    <a:pt x="28" y="9"/>
                  </a:lnTo>
                  <a:lnTo>
                    <a:pt x="25" y="11"/>
                  </a:lnTo>
                  <a:lnTo>
                    <a:pt x="22" y="11"/>
                  </a:lnTo>
                  <a:lnTo>
                    <a:pt x="20" y="11"/>
                  </a:lnTo>
                  <a:lnTo>
                    <a:pt x="19" y="9"/>
                  </a:lnTo>
                  <a:lnTo>
                    <a:pt x="17" y="9"/>
                  </a:lnTo>
                  <a:lnTo>
                    <a:pt x="14" y="8"/>
                  </a:lnTo>
                  <a:lnTo>
                    <a:pt x="13" y="9"/>
                  </a:lnTo>
                  <a:lnTo>
                    <a:pt x="10" y="11"/>
                  </a:lnTo>
                  <a:lnTo>
                    <a:pt x="9" y="9"/>
                  </a:lnTo>
                  <a:lnTo>
                    <a:pt x="7" y="8"/>
                  </a:lnTo>
                  <a:lnTo>
                    <a:pt x="3" y="12"/>
                  </a:lnTo>
                  <a:lnTo>
                    <a:pt x="1" y="11"/>
                  </a:lnTo>
                  <a:lnTo>
                    <a:pt x="0" y="8"/>
                  </a:lnTo>
                  <a:lnTo>
                    <a:pt x="0" y="5"/>
                  </a:lnTo>
                  <a:lnTo>
                    <a:pt x="1" y="3"/>
                  </a:lnTo>
                  <a:lnTo>
                    <a:pt x="4" y="0"/>
                  </a:lnTo>
                  <a:lnTo>
                    <a:pt x="6" y="0"/>
                  </a:lnTo>
                  <a:lnTo>
                    <a:pt x="9" y="0"/>
                  </a:lnTo>
                  <a:lnTo>
                    <a:pt x="12"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7" name="Freeform 6467"/>
            <p:cNvSpPr>
              <a:spLocks/>
            </p:cNvSpPr>
            <p:nvPr/>
          </p:nvSpPr>
          <p:spPr bwMode="auto">
            <a:xfrm>
              <a:off x="5264" y="2902"/>
              <a:ext cx="268" cy="143"/>
            </a:xfrm>
            <a:custGeom>
              <a:avLst/>
              <a:gdLst>
                <a:gd name="T0" fmla="*/ 29 w 268"/>
                <a:gd name="T1" fmla="*/ 8 h 143"/>
                <a:gd name="T2" fmla="*/ 41 w 268"/>
                <a:gd name="T3" fmla="*/ 9 h 143"/>
                <a:gd name="T4" fmla="*/ 43 w 268"/>
                <a:gd name="T5" fmla="*/ 27 h 143"/>
                <a:gd name="T6" fmla="*/ 53 w 268"/>
                <a:gd name="T7" fmla="*/ 39 h 143"/>
                <a:gd name="T8" fmla="*/ 65 w 268"/>
                <a:gd name="T9" fmla="*/ 34 h 143"/>
                <a:gd name="T10" fmla="*/ 75 w 268"/>
                <a:gd name="T11" fmla="*/ 28 h 143"/>
                <a:gd name="T12" fmla="*/ 88 w 268"/>
                <a:gd name="T13" fmla="*/ 18 h 143"/>
                <a:gd name="T14" fmla="*/ 104 w 268"/>
                <a:gd name="T15" fmla="*/ 23 h 143"/>
                <a:gd name="T16" fmla="*/ 119 w 268"/>
                <a:gd name="T17" fmla="*/ 26 h 143"/>
                <a:gd name="T18" fmla="*/ 134 w 268"/>
                <a:gd name="T19" fmla="*/ 33 h 143"/>
                <a:gd name="T20" fmla="*/ 149 w 268"/>
                <a:gd name="T21" fmla="*/ 37 h 143"/>
                <a:gd name="T22" fmla="*/ 162 w 268"/>
                <a:gd name="T23" fmla="*/ 42 h 143"/>
                <a:gd name="T24" fmla="*/ 171 w 268"/>
                <a:gd name="T25" fmla="*/ 48 h 143"/>
                <a:gd name="T26" fmla="*/ 184 w 268"/>
                <a:gd name="T27" fmla="*/ 49 h 143"/>
                <a:gd name="T28" fmla="*/ 196 w 268"/>
                <a:gd name="T29" fmla="*/ 64 h 143"/>
                <a:gd name="T30" fmla="*/ 204 w 268"/>
                <a:gd name="T31" fmla="*/ 70 h 143"/>
                <a:gd name="T32" fmla="*/ 213 w 268"/>
                <a:gd name="T33" fmla="*/ 78 h 143"/>
                <a:gd name="T34" fmla="*/ 229 w 268"/>
                <a:gd name="T35" fmla="*/ 83 h 143"/>
                <a:gd name="T36" fmla="*/ 219 w 268"/>
                <a:gd name="T37" fmla="*/ 87 h 143"/>
                <a:gd name="T38" fmla="*/ 225 w 268"/>
                <a:gd name="T39" fmla="*/ 102 h 143"/>
                <a:gd name="T40" fmla="*/ 237 w 268"/>
                <a:gd name="T41" fmla="*/ 115 h 143"/>
                <a:gd name="T42" fmla="*/ 247 w 268"/>
                <a:gd name="T43" fmla="*/ 123 h 143"/>
                <a:gd name="T44" fmla="*/ 256 w 268"/>
                <a:gd name="T45" fmla="*/ 130 h 143"/>
                <a:gd name="T46" fmla="*/ 265 w 268"/>
                <a:gd name="T47" fmla="*/ 139 h 143"/>
                <a:gd name="T48" fmla="*/ 253 w 268"/>
                <a:gd name="T49" fmla="*/ 139 h 143"/>
                <a:gd name="T50" fmla="*/ 238 w 268"/>
                <a:gd name="T51" fmla="*/ 134 h 143"/>
                <a:gd name="T52" fmla="*/ 227 w 268"/>
                <a:gd name="T53" fmla="*/ 129 h 143"/>
                <a:gd name="T54" fmla="*/ 219 w 268"/>
                <a:gd name="T55" fmla="*/ 123 h 143"/>
                <a:gd name="T56" fmla="*/ 212 w 268"/>
                <a:gd name="T57" fmla="*/ 115 h 143"/>
                <a:gd name="T58" fmla="*/ 204 w 268"/>
                <a:gd name="T59" fmla="*/ 104 h 143"/>
                <a:gd name="T60" fmla="*/ 185 w 268"/>
                <a:gd name="T61" fmla="*/ 104 h 143"/>
                <a:gd name="T62" fmla="*/ 171 w 268"/>
                <a:gd name="T63" fmla="*/ 108 h 143"/>
                <a:gd name="T64" fmla="*/ 163 w 268"/>
                <a:gd name="T65" fmla="*/ 117 h 143"/>
                <a:gd name="T66" fmla="*/ 141 w 268"/>
                <a:gd name="T67" fmla="*/ 120 h 143"/>
                <a:gd name="T68" fmla="*/ 126 w 268"/>
                <a:gd name="T69" fmla="*/ 111 h 143"/>
                <a:gd name="T70" fmla="*/ 121 w 268"/>
                <a:gd name="T71" fmla="*/ 102 h 143"/>
                <a:gd name="T72" fmla="*/ 110 w 268"/>
                <a:gd name="T73" fmla="*/ 108 h 143"/>
                <a:gd name="T74" fmla="*/ 97 w 268"/>
                <a:gd name="T75" fmla="*/ 112 h 143"/>
                <a:gd name="T76" fmla="*/ 90 w 268"/>
                <a:gd name="T77" fmla="*/ 104 h 143"/>
                <a:gd name="T78" fmla="*/ 101 w 268"/>
                <a:gd name="T79" fmla="*/ 99 h 143"/>
                <a:gd name="T80" fmla="*/ 101 w 268"/>
                <a:gd name="T81" fmla="*/ 90 h 143"/>
                <a:gd name="T82" fmla="*/ 98 w 268"/>
                <a:gd name="T83" fmla="*/ 80 h 143"/>
                <a:gd name="T84" fmla="*/ 97 w 268"/>
                <a:gd name="T85" fmla="*/ 73 h 143"/>
                <a:gd name="T86" fmla="*/ 68 w 268"/>
                <a:gd name="T87" fmla="*/ 56 h 143"/>
                <a:gd name="T88" fmla="*/ 53 w 268"/>
                <a:gd name="T89" fmla="*/ 52 h 143"/>
                <a:gd name="T90" fmla="*/ 43 w 268"/>
                <a:gd name="T91" fmla="*/ 48 h 143"/>
                <a:gd name="T92" fmla="*/ 37 w 268"/>
                <a:gd name="T93" fmla="*/ 45 h 143"/>
                <a:gd name="T94" fmla="*/ 26 w 268"/>
                <a:gd name="T95" fmla="*/ 49 h 143"/>
                <a:gd name="T96" fmla="*/ 18 w 268"/>
                <a:gd name="T97" fmla="*/ 33 h 143"/>
                <a:gd name="T98" fmla="*/ 34 w 268"/>
                <a:gd name="T99" fmla="*/ 33 h 143"/>
                <a:gd name="T100" fmla="*/ 29 w 268"/>
                <a:gd name="T101" fmla="*/ 24 h 143"/>
                <a:gd name="T102" fmla="*/ 19 w 268"/>
                <a:gd name="T103" fmla="*/ 28 h 143"/>
                <a:gd name="T104" fmla="*/ 3 w 268"/>
                <a:gd name="T105" fmla="*/ 20 h 143"/>
                <a:gd name="T106" fmla="*/ 10 w 268"/>
                <a:gd name="T107"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143">
                  <a:moveTo>
                    <a:pt x="20" y="0"/>
                  </a:moveTo>
                  <a:lnTo>
                    <a:pt x="23" y="0"/>
                  </a:lnTo>
                  <a:lnTo>
                    <a:pt x="26" y="2"/>
                  </a:lnTo>
                  <a:lnTo>
                    <a:pt x="28" y="3"/>
                  </a:lnTo>
                  <a:lnTo>
                    <a:pt x="28" y="6"/>
                  </a:lnTo>
                  <a:lnTo>
                    <a:pt x="29" y="8"/>
                  </a:lnTo>
                  <a:lnTo>
                    <a:pt x="29" y="9"/>
                  </a:lnTo>
                  <a:lnTo>
                    <a:pt x="32" y="9"/>
                  </a:lnTo>
                  <a:lnTo>
                    <a:pt x="34" y="9"/>
                  </a:lnTo>
                  <a:lnTo>
                    <a:pt x="37" y="9"/>
                  </a:lnTo>
                  <a:lnTo>
                    <a:pt x="38" y="9"/>
                  </a:lnTo>
                  <a:lnTo>
                    <a:pt x="41" y="9"/>
                  </a:lnTo>
                  <a:lnTo>
                    <a:pt x="43" y="12"/>
                  </a:lnTo>
                  <a:lnTo>
                    <a:pt x="44" y="15"/>
                  </a:lnTo>
                  <a:lnTo>
                    <a:pt x="43" y="18"/>
                  </a:lnTo>
                  <a:lnTo>
                    <a:pt x="41" y="21"/>
                  </a:lnTo>
                  <a:lnTo>
                    <a:pt x="43" y="23"/>
                  </a:lnTo>
                  <a:lnTo>
                    <a:pt x="43" y="27"/>
                  </a:lnTo>
                  <a:lnTo>
                    <a:pt x="44" y="30"/>
                  </a:lnTo>
                  <a:lnTo>
                    <a:pt x="46" y="31"/>
                  </a:lnTo>
                  <a:lnTo>
                    <a:pt x="46" y="33"/>
                  </a:lnTo>
                  <a:lnTo>
                    <a:pt x="47" y="34"/>
                  </a:lnTo>
                  <a:lnTo>
                    <a:pt x="50" y="36"/>
                  </a:lnTo>
                  <a:lnTo>
                    <a:pt x="53" y="39"/>
                  </a:lnTo>
                  <a:lnTo>
                    <a:pt x="54" y="40"/>
                  </a:lnTo>
                  <a:lnTo>
                    <a:pt x="57" y="42"/>
                  </a:lnTo>
                  <a:lnTo>
                    <a:pt x="59" y="42"/>
                  </a:lnTo>
                  <a:lnTo>
                    <a:pt x="62" y="40"/>
                  </a:lnTo>
                  <a:lnTo>
                    <a:pt x="63" y="37"/>
                  </a:lnTo>
                  <a:lnTo>
                    <a:pt x="65" y="34"/>
                  </a:lnTo>
                  <a:lnTo>
                    <a:pt x="66" y="31"/>
                  </a:lnTo>
                  <a:lnTo>
                    <a:pt x="68" y="30"/>
                  </a:lnTo>
                  <a:lnTo>
                    <a:pt x="69" y="28"/>
                  </a:lnTo>
                  <a:lnTo>
                    <a:pt x="72" y="28"/>
                  </a:lnTo>
                  <a:lnTo>
                    <a:pt x="73" y="28"/>
                  </a:lnTo>
                  <a:lnTo>
                    <a:pt x="75" y="28"/>
                  </a:lnTo>
                  <a:lnTo>
                    <a:pt x="78" y="28"/>
                  </a:lnTo>
                  <a:lnTo>
                    <a:pt x="79" y="28"/>
                  </a:lnTo>
                  <a:lnTo>
                    <a:pt x="82" y="26"/>
                  </a:lnTo>
                  <a:lnTo>
                    <a:pt x="84" y="23"/>
                  </a:lnTo>
                  <a:lnTo>
                    <a:pt x="85" y="21"/>
                  </a:lnTo>
                  <a:lnTo>
                    <a:pt x="88" y="18"/>
                  </a:lnTo>
                  <a:lnTo>
                    <a:pt x="91" y="17"/>
                  </a:lnTo>
                  <a:lnTo>
                    <a:pt x="94" y="17"/>
                  </a:lnTo>
                  <a:lnTo>
                    <a:pt x="96" y="18"/>
                  </a:lnTo>
                  <a:lnTo>
                    <a:pt x="98" y="20"/>
                  </a:lnTo>
                  <a:lnTo>
                    <a:pt x="101" y="21"/>
                  </a:lnTo>
                  <a:lnTo>
                    <a:pt x="104" y="23"/>
                  </a:lnTo>
                  <a:lnTo>
                    <a:pt x="107" y="24"/>
                  </a:lnTo>
                  <a:lnTo>
                    <a:pt x="109" y="24"/>
                  </a:lnTo>
                  <a:lnTo>
                    <a:pt x="113" y="24"/>
                  </a:lnTo>
                  <a:lnTo>
                    <a:pt x="115" y="24"/>
                  </a:lnTo>
                  <a:lnTo>
                    <a:pt x="118" y="24"/>
                  </a:lnTo>
                  <a:lnTo>
                    <a:pt x="119" y="26"/>
                  </a:lnTo>
                  <a:lnTo>
                    <a:pt x="122" y="26"/>
                  </a:lnTo>
                  <a:lnTo>
                    <a:pt x="124" y="28"/>
                  </a:lnTo>
                  <a:lnTo>
                    <a:pt x="124" y="30"/>
                  </a:lnTo>
                  <a:lnTo>
                    <a:pt x="125" y="31"/>
                  </a:lnTo>
                  <a:lnTo>
                    <a:pt x="129" y="31"/>
                  </a:lnTo>
                  <a:lnTo>
                    <a:pt x="134" y="33"/>
                  </a:lnTo>
                  <a:lnTo>
                    <a:pt x="137" y="33"/>
                  </a:lnTo>
                  <a:lnTo>
                    <a:pt x="141" y="34"/>
                  </a:lnTo>
                  <a:lnTo>
                    <a:pt x="143" y="36"/>
                  </a:lnTo>
                  <a:lnTo>
                    <a:pt x="144" y="37"/>
                  </a:lnTo>
                  <a:lnTo>
                    <a:pt x="146" y="39"/>
                  </a:lnTo>
                  <a:lnTo>
                    <a:pt x="149" y="37"/>
                  </a:lnTo>
                  <a:lnTo>
                    <a:pt x="151" y="37"/>
                  </a:lnTo>
                  <a:lnTo>
                    <a:pt x="154" y="39"/>
                  </a:lnTo>
                  <a:lnTo>
                    <a:pt x="157" y="42"/>
                  </a:lnTo>
                  <a:lnTo>
                    <a:pt x="160" y="45"/>
                  </a:lnTo>
                  <a:lnTo>
                    <a:pt x="160" y="43"/>
                  </a:lnTo>
                  <a:lnTo>
                    <a:pt x="162" y="42"/>
                  </a:lnTo>
                  <a:lnTo>
                    <a:pt x="163" y="43"/>
                  </a:lnTo>
                  <a:lnTo>
                    <a:pt x="165" y="45"/>
                  </a:lnTo>
                  <a:lnTo>
                    <a:pt x="166" y="46"/>
                  </a:lnTo>
                  <a:lnTo>
                    <a:pt x="168" y="48"/>
                  </a:lnTo>
                  <a:lnTo>
                    <a:pt x="169" y="48"/>
                  </a:lnTo>
                  <a:lnTo>
                    <a:pt x="171" y="48"/>
                  </a:lnTo>
                  <a:lnTo>
                    <a:pt x="172" y="45"/>
                  </a:lnTo>
                  <a:lnTo>
                    <a:pt x="175" y="46"/>
                  </a:lnTo>
                  <a:lnTo>
                    <a:pt x="178" y="48"/>
                  </a:lnTo>
                  <a:lnTo>
                    <a:pt x="181" y="46"/>
                  </a:lnTo>
                  <a:lnTo>
                    <a:pt x="182" y="48"/>
                  </a:lnTo>
                  <a:lnTo>
                    <a:pt x="184" y="49"/>
                  </a:lnTo>
                  <a:lnTo>
                    <a:pt x="185" y="51"/>
                  </a:lnTo>
                  <a:lnTo>
                    <a:pt x="188" y="53"/>
                  </a:lnTo>
                  <a:lnTo>
                    <a:pt x="190" y="55"/>
                  </a:lnTo>
                  <a:lnTo>
                    <a:pt x="193" y="58"/>
                  </a:lnTo>
                  <a:lnTo>
                    <a:pt x="194" y="59"/>
                  </a:lnTo>
                  <a:lnTo>
                    <a:pt x="196" y="64"/>
                  </a:lnTo>
                  <a:lnTo>
                    <a:pt x="197" y="62"/>
                  </a:lnTo>
                  <a:lnTo>
                    <a:pt x="199" y="62"/>
                  </a:lnTo>
                  <a:lnTo>
                    <a:pt x="201" y="62"/>
                  </a:lnTo>
                  <a:lnTo>
                    <a:pt x="201" y="65"/>
                  </a:lnTo>
                  <a:lnTo>
                    <a:pt x="203" y="68"/>
                  </a:lnTo>
                  <a:lnTo>
                    <a:pt x="204" y="70"/>
                  </a:lnTo>
                  <a:lnTo>
                    <a:pt x="207" y="71"/>
                  </a:lnTo>
                  <a:lnTo>
                    <a:pt x="206" y="73"/>
                  </a:lnTo>
                  <a:lnTo>
                    <a:pt x="207" y="76"/>
                  </a:lnTo>
                  <a:lnTo>
                    <a:pt x="209" y="77"/>
                  </a:lnTo>
                  <a:lnTo>
                    <a:pt x="210" y="77"/>
                  </a:lnTo>
                  <a:lnTo>
                    <a:pt x="213" y="78"/>
                  </a:lnTo>
                  <a:lnTo>
                    <a:pt x="216" y="78"/>
                  </a:lnTo>
                  <a:lnTo>
                    <a:pt x="218" y="78"/>
                  </a:lnTo>
                  <a:lnTo>
                    <a:pt x="219" y="78"/>
                  </a:lnTo>
                  <a:lnTo>
                    <a:pt x="224" y="80"/>
                  </a:lnTo>
                  <a:lnTo>
                    <a:pt x="227" y="81"/>
                  </a:lnTo>
                  <a:lnTo>
                    <a:pt x="229" y="83"/>
                  </a:lnTo>
                  <a:lnTo>
                    <a:pt x="229" y="84"/>
                  </a:lnTo>
                  <a:lnTo>
                    <a:pt x="229" y="86"/>
                  </a:lnTo>
                  <a:lnTo>
                    <a:pt x="227" y="86"/>
                  </a:lnTo>
                  <a:lnTo>
                    <a:pt x="224" y="86"/>
                  </a:lnTo>
                  <a:lnTo>
                    <a:pt x="221" y="87"/>
                  </a:lnTo>
                  <a:lnTo>
                    <a:pt x="219" y="87"/>
                  </a:lnTo>
                  <a:lnTo>
                    <a:pt x="221" y="90"/>
                  </a:lnTo>
                  <a:lnTo>
                    <a:pt x="221" y="93"/>
                  </a:lnTo>
                  <a:lnTo>
                    <a:pt x="221" y="96"/>
                  </a:lnTo>
                  <a:lnTo>
                    <a:pt x="221" y="98"/>
                  </a:lnTo>
                  <a:lnTo>
                    <a:pt x="222" y="99"/>
                  </a:lnTo>
                  <a:lnTo>
                    <a:pt x="225" y="102"/>
                  </a:lnTo>
                  <a:lnTo>
                    <a:pt x="228" y="104"/>
                  </a:lnTo>
                  <a:lnTo>
                    <a:pt x="231" y="105"/>
                  </a:lnTo>
                  <a:lnTo>
                    <a:pt x="234" y="106"/>
                  </a:lnTo>
                  <a:lnTo>
                    <a:pt x="237" y="106"/>
                  </a:lnTo>
                  <a:lnTo>
                    <a:pt x="237" y="111"/>
                  </a:lnTo>
                  <a:lnTo>
                    <a:pt x="237" y="115"/>
                  </a:lnTo>
                  <a:lnTo>
                    <a:pt x="240" y="115"/>
                  </a:lnTo>
                  <a:lnTo>
                    <a:pt x="241" y="115"/>
                  </a:lnTo>
                  <a:lnTo>
                    <a:pt x="241" y="117"/>
                  </a:lnTo>
                  <a:lnTo>
                    <a:pt x="244" y="118"/>
                  </a:lnTo>
                  <a:lnTo>
                    <a:pt x="246" y="121"/>
                  </a:lnTo>
                  <a:lnTo>
                    <a:pt x="247" y="123"/>
                  </a:lnTo>
                  <a:lnTo>
                    <a:pt x="250" y="124"/>
                  </a:lnTo>
                  <a:lnTo>
                    <a:pt x="250" y="126"/>
                  </a:lnTo>
                  <a:lnTo>
                    <a:pt x="250" y="127"/>
                  </a:lnTo>
                  <a:lnTo>
                    <a:pt x="252" y="129"/>
                  </a:lnTo>
                  <a:lnTo>
                    <a:pt x="253" y="130"/>
                  </a:lnTo>
                  <a:lnTo>
                    <a:pt x="256" y="130"/>
                  </a:lnTo>
                  <a:lnTo>
                    <a:pt x="257" y="130"/>
                  </a:lnTo>
                  <a:lnTo>
                    <a:pt x="259" y="131"/>
                  </a:lnTo>
                  <a:lnTo>
                    <a:pt x="262" y="133"/>
                  </a:lnTo>
                  <a:lnTo>
                    <a:pt x="265" y="136"/>
                  </a:lnTo>
                  <a:lnTo>
                    <a:pt x="268" y="137"/>
                  </a:lnTo>
                  <a:lnTo>
                    <a:pt x="265" y="139"/>
                  </a:lnTo>
                  <a:lnTo>
                    <a:pt x="263" y="142"/>
                  </a:lnTo>
                  <a:lnTo>
                    <a:pt x="260" y="143"/>
                  </a:lnTo>
                  <a:lnTo>
                    <a:pt x="259" y="143"/>
                  </a:lnTo>
                  <a:lnTo>
                    <a:pt x="256" y="143"/>
                  </a:lnTo>
                  <a:lnTo>
                    <a:pt x="254" y="140"/>
                  </a:lnTo>
                  <a:lnTo>
                    <a:pt x="253" y="139"/>
                  </a:lnTo>
                  <a:lnTo>
                    <a:pt x="253" y="136"/>
                  </a:lnTo>
                  <a:lnTo>
                    <a:pt x="250" y="134"/>
                  </a:lnTo>
                  <a:lnTo>
                    <a:pt x="249" y="134"/>
                  </a:lnTo>
                  <a:lnTo>
                    <a:pt x="244" y="133"/>
                  </a:lnTo>
                  <a:lnTo>
                    <a:pt x="241" y="133"/>
                  </a:lnTo>
                  <a:lnTo>
                    <a:pt x="238" y="134"/>
                  </a:lnTo>
                  <a:lnTo>
                    <a:pt x="235" y="136"/>
                  </a:lnTo>
                  <a:lnTo>
                    <a:pt x="232" y="134"/>
                  </a:lnTo>
                  <a:lnTo>
                    <a:pt x="231" y="134"/>
                  </a:lnTo>
                  <a:lnTo>
                    <a:pt x="228" y="133"/>
                  </a:lnTo>
                  <a:lnTo>
                    <a:pt x="228" y="130"/>
                  </a:lnTo>
                  <a:lnTo>
                    <a:pt x="227" y="129"/>
                  </a:lnTo>
                  <a:lnTo>
                    <a:pt x="227" y="126"/>
                  </a:lnTo>
                  <a:lnTo>
                    <a:pt x="224" y="124"/>
                  </a:lnTo>
                  <a:lnTo>
                    <a:pt x="222" y="123"/>
                  </a:lnTo>
                  <a:lnTo>
                    <a:pt x="221" y="123"/>
                  </a:lnTo>
                  <a:lnTo>
                    <a:pt x="219" y="123"/>
                  </a:lnTo>
                  <a:lnTo>
                    <a:pt x="219" y="123"/>
                  </a:lnTo>
                  <a:lnTo>
                    <a:pt x="218" y="123"/>
                  </a:lnTo>
                  <a:lnTo>
                    <a:pt x="216" y="121"/>
                  </a:lnTo>
                  <a:lnTo>
                    <a:pt x="215" y="120"/>
                  </a:lnTo>
                  <a:lnTo>
                    <a:pt x="213" y="118"/>
                  </a:lnTo>
                  <a:lnTo>
                    <a:pt x="213" y="117"/>
                  </a:lnTo>
                  <a:lnTo>
                    <a:pt x="212" y="115"/>
                  </a:lnTo>
                  <a:lnTo>
                    <a:pt x="209" y="112"/>
                  </a:lnTo>
                  <a:lnTo>
                    <a:pt x="207" y="109"/>
                  </a:lnTo>
                  <a:lnTo>
                    <a:pt x="206" y="108"/>
                  </a:lnTo>
                  <a:lnTo>
                    <a:pt x="207" y="106"/>
                  </a:lnTo>
                  <a:lnTo>
                    <a:pt x="206" y="105"/>
                  </a:lnTo>
                  <a:lnTo>
                    <a:pt x="204" y="104"/>
                  </a:lnTo>
                  <a:lnTo>
                    <a:pt x="201" y="102"/>
                  </a:lnTo>
                  <a:lnTo>
                    <a:pt x="199" y="102"/>
                  </a:lnTo>
                  <a:lnTo>
                    <a:pt x="196" y="104"/>
                  </a:lnTo>
                  <a:lnTo>
                    <a:pt x="193" y="105"/>
                  </a:lnTo>
                  <a:lnTo>
                    <a:pt x="190" y="105"/>
                  </a:lnTo>
                  <a:lnTo>
                    <a:pt x="185" y="104"/>
                  </a:lnTo>
                  <a:lnTo>
                    <a:pt x="182" y="102"/>
                  </a:lnTo>
                  <a:lnTo>
                    <a:pt x="178" y="101"/>
                  </a:lnTo>
                  <a:lnTo>
                    <a:pt x="174" y="99"/>
                  </a:lnTo>
                  <a:lnTo>
                    <a:pt x="169" y="99"/>
                  </a:lnTo>
                  <a:lnTo>
                    <a:pt x="169" y="104"/>
                  </a:lnTo>
                  <a:lnTo>
                    <a:pt x="171" y="108"/>
                  </a:lnTo>
                  <a:lnTo>
                    <a:pt x="169" y="109"/>
                  </a:lnTo>
                  <a:lnTo>
                    <a:pt x="168" y="111"/>
                  </a:lnTo>
                  <a:lnTo>
                    <a:pt x="168" y="112"/>
                  </a:lnTo>
                  <a:lnTo>
                    <a:pt x="165" y="112"/>
                  </a:lnTo>
                  <a:lnTo>
                    <a:pt x="162" y="112"/>
                  </a:lnTo>
                  <a:lnTo>
                    <a:pt x="163" y="117"/>
                  </a:lnTo>
                  <a:lnTo>
                    <a:pt x="163" y="120"/>
                  </a:lnTo>
                  <a:lnTo>
                    <a:pt x="157" y="118"/>
                  </a:lnTo>
                  <a:lnTo>
                    <a:pt x="151" y="118"/>
                  </a:lnTo>
                  <a:lnTo>
                    <a:pt x="146" y="118"/>
                  </a:lnTo>
                  <a:lnTo>
                    <a:pt x="143" y="118"/>
                  </a:lnTo>
                  <a:lnTo>
                    <a:pt x="141" y="120"/>
                  </a:lnTo>
                  <a:lnTo>
                    <a:pt x="140" y="120"/>
                  </a:lnTo>
                  <a:lnTo>
                    <a:pt x="137" y="120"/>
                  </a:lnTo>
                  <a:lnTo>
                    <a:pt x="134" y="118"/>
                  </a:lnTo>
                  <a:lnTo>
                    <a:pt x="131" y="117"/>
                  </a:lnTo>
                  <a:lnTo>
                    <a:pt x="128" y="114"/>
                  </a:lnTo>
                  <a:lnTo>
                    <a:pt x="126" y="111"/>
                  </a:lnTo>
                  <a:lnTo>
                    <a:pt x="125" y="109"/>
                  </a:lnTo>
                  <a:lnTo>
                    <a:pt x="122" y="108"/>
                  </a:lnTo>
                  <a:lnTo>
                    <a:pt x="122" y="106"/>
                  </a:lnTo>
                  <a:lnTo>
                    <a:pt x="122" y="105"/>
                  </a:lnTo>
                  <a:lnTo>
                    <a:pt x="122" y="104"/>
                  </a:lnTo>
                  <a:lnTo>
                    <a:pt x="121" y="102"/>
                  </a:lnTo>
                  <a:lnTo>
                    <a:pt x="119" y="102"/>
                  </a:lnTo>
                  <a:lnTo>
                    <a:pt x="118" y="104"/>
                  </a:lnTo>
                  <a:lnTo>
                    <a:pt x="115" y="105"/>
                  </a:lnTo>
                  <a:lnTo>
                    <a:pt x="113" y="106"/>
                  </a:lnTo>
                  <a:lnTo>
                    <a:pt x="112" y="108"/>
                  </a:lnTo>
                  <a:lnTo>
                    <a:pt x="110" y="108"/>
                  </a:lnTo>
                  <a:lnTo>
                    <a:pt x="107" y="108"/>
                  </a:lnTo>
                  <a:lnTo>
                    <a:pt x="106" y="108"/>
                  </a:lnTo>
                  <a:lnTo>
                    <a:pt x="103" y="109"/>
                  </a:lnTo>
                  <a:lnTo>
                    <a:pt x="100" y="111"/>
                  </a:lnTo>
                  <a:lnTo>
                    <a:pt x="98" y="112"/>
                  </a:lnTo>
                  <a:lnTo>
                    <a:pt x="97" y="112"/>
                  </a:lnTo>
                  <a:lnTo>
                    <a:pt x="96" y="114"/>
                  </a:lnTo>
                  <a:lnTo>
                    <a:pt x="93" y="114"/>
                  </a:lnTo>
                  <a:lnTo>
                    <a:pt x="91" y="112"/>
                  </a:lnTo>
                  <a:lnTo>
                    <a:pt x="91" y="111"/>
                  </a:lnTo>
                  <a:lnTo>
                    <a:pt x="90" y="108"/>
                  </a:lnTo>
                  <a:lnTo>
                    <a:pt x="90" y="104"/>
                  </a:lnTo>
                  <a:lnTo>
                    <a:pt x="90" y="101"/>
                  </a:lnTo>
                  <a:lnTo>
                    <a:pt x="90" y="99"/>
                  </a:lnTo>
                  <a:lnTo>
                    <a:pt x="93" y="98"/>
                  </a:lnTo>
                  <a:lnTo>
                    <a:pt x="96" y="99"/>
                  </a:lnTo>
                  <a:lnTo>
                    <a:pt x="98" y="99"/>
                  </a:lnTo>
                  <a:lnTo>
                    <a:pt x="101" y="99"/>
                  </a:lnTo>
                  <a:lnTo>
                    <a:pt x="104" y="98"/>
                  </a:lnTo>
                  <a:lnTo>
                    <a:pt x="106" y="96"/>
                  </a:lnTo>
                  <a:lnTo>
                    <a:pt x="106" y="95"/>
                  </a:lnTo>
                  <a:lnTo>
                    <a:pt x="106" y="93"/>
                  </a:lnTo>
                  <a:lnTo>
                    <a:pt x="104" y="92"/>
                  </a:lnTo>
                  <a:lnTo>
                    <a:pt x="101" y="90"/>
                  </a:lnTo>
                  <a:lnTo>
                    <a:pt x="100" y="87"/>
                  </a:lnTo>
                  <a:lnTo>
                    <a:pt x="100" y="87"/>
                  </a:lnTo>
                  <a:lnTo>
                    <a:pt x="98" y="84"/>
                  </a:lnTo>
                  <a:lnTo>
                    <a:pt x="98" y="83"/>
                  </a:lnTo>
                  <a:lnTo>
                    <a:pt x="98" y="83"/>
                  </a:lnTo>
                  <a:lnTo>
                    <a:pt x="98" y="80"/>
                  </a:lnTo>
                  <a:lnTo>
                    <a:pt x="100" y="78"/>
                  </a:lnTo>
                  <a:lnTo>
                    <a:pt x="100" y="77"/>
                  </a:lnTo>
                  <a:lnTo>
                    <a:pt x="100" y="76"/>
                  </a:lnTo>
                  <a:lnTo>
                    <a:pt x="100" y="74"/>
                  </a:lnTo>
                  <a:lnTo>
                    <a:pt x="98" y="73"/>
                  </a:lnTo>
                  <a:lnTo>
                    <a:pt x="97" y="73"/>
                  </a:lnTo>
                  <a:lnTo>
                    <a:pt x="93" y="73"/>
                  </a:lnTo>
                  <a:lnTo>
                    <a:pt x="96" y="70"/>
                  </a:lnTo>
                  <a:lnTo>
                    <a:pt x="96" y="67"/>
                  </a:lnTo>
                  <a:lnTo>
                    <a:pt x="84" y="67"/>
                  </a:lnTo>
                  <a:lnTo>
                    <a:pt x="76" y="64"/>
                  </a:lnTo>
                  <a:lnTo>
                    <a:pt x="68" y="56"/>
                  </a:lnTo>
                  <a:lnTo>
                    <a:pt x="66" y="58"/>
                  </a:lnTo>
                  <a:lnTo>
                    <a:pt x="63" y="56"/>
                  </a:lnTo>
                  <a:lnTo>
                    <a:pt x="60" y="55"/>
                  </a:lnTo>
                  <a:lnTo>
                    <a:pt x="57" y="55"/>
                  </a:lnTo>
                  <a:lnTo>
                    <a:pt x="54" y="53"/>
                  </a:lnTo>
                  <a:lnTo>
                    <a:pt x="53" y="52"/>
                  </a:lnTo>
                  <a:lnTo>
                    <a:pt x="51" y="51"/>
                  </a:lnTo>
                  <a:lnTo>
                    <a:pt x="50" y="49"/>
                  </a:lnTo>
                  <a:lnTo>
                    <a:pt x="48" y="48"/>
                  </a:lnTo>
                  <a:lnTo>
                    <a:pt x="47" y="48"/>
                  </a:lnTo>
                  <a:lnTo>
                    <a:pt x="44" y="48"/>
                  </a:lnTo>
                  <a:lnTo>
                    <a:pt x="43" y="48"/>
                  </a:lnTo>
                  <a:lnTo>
                    <a:pt x="40" y="49"/>
                  </a:lnTo>
                  <a:lnTo>
                    <a:pt x="38" y="48"/>
                  </a:lnTo>
                  <a:lnTo>
                    <a:pt x="37" y="48"/>
                  </a:lnTo>
                  <a:lnTo>
                    <a:pt x="37" y="46"/>
                  </a:lnTo>
                  <a:lnTo>
                    <a:pt x="38" y="43"/>
                  </a:lnTo>
                  <a:lnTo>
                    <a:pt x="37" y="45"/>
                  </a:lnTo>
                  <a:lnTo>
                    <a:pt x="35" y="48"/>
                  </a:lnTo>
                  <a:lnTo>
                    <a:pt x="34" y="49"/>
                  </a:lnTo>
                  <a:lnTo>
                    <a:pt x="32" y="49"/>
                  </a:lnTo>
                  <a:lnTo>
                    <a:pt x="31" y="51"/>
                  </a:lnTo>
                  <a:lnTo>
                    <a:pt x="28" y="49"/>
                  </a:lnTo>
                  <a:lnTo>
                    <a:pt x="26" y="49"/>
                  </a:lnTo>
                  <a:lnTo>
                    <a:pt x="22" y="46"/>
                  </a:lnTo>
                  <a:lnTo>
                    <a:pt x="19" y="43"/>
                  </a:lnTo>
                  <a:lnTo>
                    <a:pt x="18" y="40"/>
                  </a:lnTo>
                  <a:lnTo>
                    <a:pt x="16" y="39"/>
                  </a:lnTo>
                  <a:lnTo>
                    <a:pt x="16" y="36"/>
                  </a:lnTo>
                  <a:lnTo>
                    <a:pt x="18" y="33"/>
                  </a:lnTo>
                  <a:lnTo>
                    <a:pt x="19" y="33"/>
                  </a:lnTo>
                  <a:lnTo>
                    <a:pt x="22" y="33"/>
                  </a:lnTo>
                  <a:lnTo>
                    <a:pt x="25" y="33"/>
                  </a:lnTo>
                  <a:lnTo>
                    <a:pt x="28" y="33"/>
                  </a:lnTo>
                  <a:lnTo>
                    <a:pt x="31" y="33"/>
                  </a:lnTo>
                  <a:lnTo>
                    <a:pt x="34" y="33"/>
                  </a:lnTo>
                  <a:lnTo>
                    <a:pt x="35" y="31"/>
                  </a:lnTo>
                  <a:lnTo>
                    <a:pt x="35" y="30"/>
                  </a:lnTo>
                  <a:lnTo>
                    <a:pt x="35" y="27"/>
                  </a:lnTo>
                  <a:lnTo>
                    <a:pt x="34" y="26"/>
                  </a:lnTo>
                  <a:lnTo>
                    <a:pt x="31" y="26"/>
                  </a:lnTo>
                  <a:lnTo>
                    <a:pt x="29" y="24"/>
                  </a:lnTo>
                  <a:lnTo>
                    <a:pt x="26" y="24"/>
                  </a:lnTo>
                  <a:lnTo>
                    <a:pt x="25" y="26"/>
                  </a:lnTo>
                  <a:lnTo>
                    <a:pt x="23" y="26"/>
                  </a:lnTo>
                  <a:lnTo>
                    <a:pt x="22" y="27"/>
                  </a:lnTo>
                  <a:lnTo>
                    <a:pt x="20" y="28"/>
                  </a:lnTo>
                  <a:lnTo>
                    <a:pt x="19" y="28"/>
                  </a:lnTo>
                  <a:lnTo>
                    <a:pt x="16" y="27"/>
                  </a:lnTo>
                  <a:lnTo>
                    <a:pt x="13" y="26"/>
                  </a:lnTo>
                  <a:lnTo>
                    <a:pt x="10" y="24"/>
                  </a:lnTo>
                  <a:lnTo>
                    <a:pt x="9" y="21"/>
                  </a:lnTo>
                  <a:lnTo>
                    <a:pt x="6" y="20"/>
                  </a:lnTo>
                  <a:lnTo>
                    <a:pt x="3" y="20"/>
                  </a:lnTo>
                  <a:lnTo>
                    <a:pt x="0" y="21"/>
                  </a:lnTo>
                  <a:lnTo>
                    <a:pt x="0" y="17"/>
                  </a:lnTo>
                  <a:lnTo>
                    <a:pt x="1" y="12"/>
                  </a:lnTo>
                  <a:lnTo>
                    <a:pt x="4" y="9"/>
                  </a:lnTo>
                  <a:lnTo>
                    <a:pt x="7" y="6"/>
                  </a:lnTo>
                  <a:lnTo>
                    <a:pt x="10" y="5"/>
                  </a:lnTo>
                  <a:lnTo>
                    <a:pt x="13" y="3"/>
                  </a:lnTo>
                  <a:lnTo>
                    <a:pt x="18" y="2"/>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8" name="Freeform 6468"/>
            <p:cNvSpPr>
              <a:spLocks noEditPoints="1"/>
            </p:cNvSpPr>
            <p:nvPr/>
          </p:nvSpPr>
          <p:spPr bwMode="auto">
            <a:xfrm>
              <a:off x="5076" y="2742"/>
              <a:ext cx="33" cy="44"/>
            </a:xfrm>
            <a:custGeom>
              <a:avLst/>
              <a:gdLst>
                <a:gd name="T0" fmla="*/ 30 w 33"/>
                <a:gd name="T1" fmla="*/ 4 h 44"/>
                <a:gd name="T2" fmla="*/ 30 w 33"/>
                <a:gd name="T3" fmla="*/ 6 h 44"/>
                <a:gd name="T4" fmla="*/ 33 w 33"/>
                <a:gd name="T5" fmla="*/ 7 h 44"/>
                <a:gd name="T6" fmla="*/ 33 w 33"/>
                <a:gd name="T7" fmla="*/ 10 h 44"/>
                <a:gd name="T8" fmla="*/ 33 w 33"/>
                <a:gd name="T9" fmla="*/ 15 h 44"/>
                <a:gd name="T10" fmla="*/ 33 w 33"/>
                <a:gd name="T11" fmla="*/ 18 h 44"/>
                <a:gd name="T12" fmla="*/ 32 w 33"/>
                <a:gd name="T13" fmla="*/ 21 h 44"/>
                <a:gd name="T14" fmla="*/ 30 w 33"/>
                <a:gd name="T15" fmla="*/ 22 h 44"/>
                <a:gd name="T16" fmla="*/ 27 w 33"/>
                <a:gd name="T17" fmla="*/ 24 h 44"/>
                <a:gd name="T18" fmla="*/ 26 w 33"/>
                <a:gd name="T19" fmla="*/ 24 h 44"/>
                <a:gd name="T20" fmla="*/ 23 w 33"/>
                <a:gd name="T21" fmla="*/ 25 h 44"/>
                <a:gd name="T22" fmla="*/ 22 w 33"/>
                <a:gd name="T23" fmla="*/ 28 h 44"/>
                <a:gd name="T24" fmla="*/ 19 w 33"/>
                <a:gd name="T25" fmla="*/ 31 h 44"/>
                <a:gd name="T26" fmla="*/ 16 w 33"/>
                <a:gd name="T27" fmla="*/ 35 h 44"/>
                <a:gd name="T28" fmla="*/ 13 w 33"/>
                <a:gd name="T29" fmla="*/ 40 h 44"/>
                <a:gd name="T30" fmla="*/ 10 w 33"/>
                <a:gd name="T31" fmla="*/ 43 h 44"/>
                <a:gd name="T32" fmla="*/ 5 w 33"/>
                <a:gd name="T33" fmla="*/ 44 h 44"/>
                <a:gd name="T34" fmla="*/ 2 w 33"/>
                <a:gd name="T35" fmla="*/ 44 h 44"/>
                <a:gd name="T36" fmla="*/ 0 w 33"/>
                <a:gd name="T37" fmla="*/ 43 h 44"/>
                <a:gd name="T38" fmla="*/ 0 w 33"/>
                <a:gd name="T39" fmla="*/ 40 h 44"/>
                <a:gd name="T40" fmla="*/ 1 w 33"/>
                <a:gd name="T41" fmla="*/ 38 h 44"/>
                <a:gd name="T42" fmla="*/ 2 w 33"/>
                <a:gd name="T43" fmla="*/ 35 h 44"/>
                <a:gd name="T44" fmla="*/ 5 w 33"/>
                <a:gd name="T45" fmla="*/ 34 h 44"/>
                <a:gd name="T46" fmla="*/ 8 w 33"/>
                <a:gd name="T47" fmla="*/ 31 h 44"/>
                <a:gd name="T48" fmla="*/ 11 w 33"/>
                <a:gd name="T49" fmla="*/ 28 h 44"/>
                <a:gd name="T50" fmla="*/ 14 w 33"/>
                <a:gd name="T51" fmla="*/ 27 h 44"/>
                <a:gd name="T52" fmla="*/ 16 w 33"/>
                <a:gd name="T53" fmla="*/ 24 h 44"/>
                <a:gd name="T54" fmla="*/ 19 w 33"/>
                <a:gd name="T55" fmla="*/ 22 h 44"/>
                <a:gd name="T56" fmla="*/ 20 w 33"/>
                <a:gd name="T57" fmla="*/ 19 h 44"/>
                <a:gd name="T58" fmla="*/ 23 w 33"/>
                <a:gd name="T59" fmla="*/ 15 h 44"/>
                <a:gd name="T60" fmla="*/ 25 w 33"/>
                <a:gd name="T61" fmla="*/ 10 h 44"/>
                <a:gd name="T62" fmla="*/ 27 w 33"/>
                <a:gd name="T63" fmla="*/ 7 h 44"/>
                <a:gd name="T64" fmla="*/ 30 w 33"/>
                <a:gd name="T65" fmla="*/ 6 h 44"/>
                <a:gd name="T66" fmla="*/ 30 w 33"/>
                <a:gd name="T67" fmla="*/ 4 h 44"/>
                <a:gd name="T68" fmla="*/ 33 w 33"/>
                <a:gd name="T69" fmla="*/ 0 h 44"/>
                <a:gd name="T70" fmla="*/ 32 w 33"/>
                <a:gd name="T71" fmla="*/ 3 h 44"/>
                <a:gd name="T72" fmla="*/ 30 w 33"/>
                <a:gd name="T73" fmla="*/ 4 h 44"/>
                <a:gd name="T74" fmla="*/ 33 w 33"/>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44">
                  <a:moveTo>
                    <a:pt x="30" y="4"/>
                  </a:moveTo>
                  <a:lnTo>
                    <a:pt x="30" y="6"/>
                  </a:lnTo>
                  <a:lnTo>
                    <a:pt x="33" y="7"/>
                  </a:lnTo>
                  <a:lnTo>
                    <a:pt x="33" y="10"/>
                  </a:lnTo>
                  <a:lnTo>
                    <a:pt x="33" y="15"/>
                  </a:lnTo>
                  <a:lnTo>
                    <a:pt x="33" y="18"/>
                  </a:lnTo>
                  <a:lnTo>
                    <a:pt x="32" y="21"/>
                  </a:lnTo>
                  <a:lnTo>
                    <a:pt x="30" y="22"/>
                  </a:lnTo>
                  <a:lnTo>
                    <a:pt x="27" y="24"/>
                  </a:lnTo>
                  <a:lnTo>
                    <a:pt x="26" y="24"/>
                  </a:lnTo>
                  <a:lnTo>
                    <a:pt x="23" y="25"/>
                  </a:lnTo>
                  <a:lnTo>
                    <a:pt x="22" y="28"/>
                  </a:lnTo>
                  <a:lnTo>
                    <a:pt x="19" y="31"/>
                  </a:lnTo>
                  <a:lnTo>
                    <a:pt x="16" y="35"/>
                  </a:lnTo>
                  <a:lnTo>
                    <a:pt x="13" y="40"/>
                  </a:lnTo>
                  <a:lnTo>
                    <a:pt x="10" y="43"/>
                  </a:lnTo>
                  <a:lnTo>
                    <a:pt x="5" y="44"/>
                  </a:lnTo>
                  <a:lnTo>
                    <a:pt x="2" y="44"/>
                  </a:lnTo>
                  <a:lnTo>
                    <a:pt x="0" y="43"/>
                  </a:lnTo>
                  <a:lnTo>
                    <a:pt x="0" y="40"/>
                  </a:lnTo>
                  <a:lnTo>
                    <a:pt x="1" y="38"/>
                  </a:lnTo>
                  <a:lnTo>
                    <a:pt x="2" y="35"/>
                  </a:lnTo>
                  <a:lnTo>
                    <a:pt x="5" y="34"/>
                  </a:lnTo>
                  <a:lnTo>
                    <a:pt x="8" y="31"/>
                  </a:lnTo>
                  <a:lnTo>
                    <a:pt x="11" y="28"/>
                  </a:lnTo>
                  <a:lnTo>
                    <a:pt x="14" y="27"/>
                  </a:lnTo>
                  <a:lnTo>
                    <a:pt x="16" y="24"/>
                  </a:lnTo>
                  <a:lnTo>
                    <a:pt x="19" y="22"/>
                  </a:lnTo>
                  <a:lnTo>
                    <a:pt x="20" y="19"/>
                  </a:lnTo>
                  <a:lnTo>
                    <a:pt x="23" y="15"/>
                  </a:lnTo>
                  <a:lnTo>
                    <a:pt x="25" y="10"/>
                  </a:lnTo>
                  <a:lnTo>
                    <a:pt x="27" y="7"/>
                  </a:lnTo>
                  <a:lnTo>
                    <a:pt x="30" y="6"/>
                  </a:lnTo>
                  <a:lnTo>
                    <a:pt x="30" y="4"/>
                  </a:lnTo>
                  <a:close/>
                  <a:moveTo>
                    <a:pt x="33" y="0"/>
                  </a:moveTo>
                  <a:lnTo>
                    <a:pt x="32" y="3"/>
                  </a:lnTo>
                  <a:lnTo>
                    <a:pt x="30" y="4"/>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9" name="Freeform 6469"/>
            <p:cNvSpPr>
              <a:spLocks/>
            </p:cNvSpPr>
            <p:nvPr/>
          </p:nvSpPr>
          <p:spPr bwMode="auto">
            <a:xfrm>
              <a:off x="4958" y="2618"/>
              <a:ext cx="37" cy="31"/>
            </a:xfrm>
            <a:custGeom>
              <a:avLst/>
              <a:gdLst>
                <a:gd name="T0" fmla="*/ 25 w 37"/>
                <a:gd name="T1" fmla="*/ 0 h 31"/>
                <a:gd name="T2" fmla="*/ 26 w 37"/>
                <a:gd name="T3" fmla="*/ 0 h 31"/>
                <a:gd name="T4" fmla="*/ 29 w 37"/>
                <a:gd name="T5" fmla="*/ 2 h 31"/>
                <a:gd name="T6" fmla="*/ 32 w 37"/>
                <a:gd name="T7" fmla="*/ 3 h 31"/>
                <a:gd name="T8" fmla="*/ 34 w 37"/>
                <a:gd name="T9" fmla="*/ 6 h 31"/>
                <a:gd name="T10" fmla="*/ 37 w 37"/>
                <a:gd name="T11" fmla="*/ 9 h 31"/>
                <a:gd name="T12" fmla="*/ 37 w 37"/>
                <a:gd name="T13" fmla="*/ 14 h 31"/>
                <a:gd name="T14" fmla="*/ 37 w 37"/>
                <a:gd name="T15" fmla="*/ 17 h 31"/>
                <a:gd name="T16" fmla="*/ 35 w 37"/>
                <a:gd name="T17" fmla="*/ 18 h 31"/>
                <a:gd name="T18" fmla="*/ 32 w 37"/>
                <a:gd name="T19" fmla="*/ 20 h 31"/>
                <a:gd name="T20" fmla="*/ 31 w 37"/>
                <a:gd name="T21" fmla="*/ 21 h 31"/>
                <a:gd name="T22" fmla="*/ 28 w 37"/>
                <a:gd name="T23" fmla="*/ 24 h 31"/>
                <a:gd name="T24" fmla="*/ 25 w 37"/>
                <a:gd name="T25" fmla="*/ 27 h 31"/>
                <a:gd name="T26" fmla="*/ 23 w 37"/>
                <a:gd name="T27" fmla="*/ 28 h 31"/>
                <a:gd name="T28" fmla="*/ 23 w 37"/>
                <a:gd name="T29" fmla="*/ 30 h 31"/>
                <a:gd name="T30" fmla="*/ 20 w 37"/>
                <a:gd name="T31" fmla="*/ 31 h 31"/>
                <a:gd name="T32" fmla="*/ 17 w 37"/>
                <a:gd name="T33" fmla="*/ 31 h 31"/>
                <a:gd name="T34" fmla="*/ 15 w 37"/>
                <a:gd name="T35" fmla="*/ 31 h 31"/>
                <a:gd name="T36" fmla="*/ 10 w 37"/>
                <a:gd name="T37" fmla="*/ 31 h 31"/>
                <a:gd name="T38" fmla="*/ 7 w 37"/>
                <a:gd name="T39" fmla="*/ 31 h 31"/>
                <a:gd name="T40" fmla="*/ 4 w 37"/>
                <a:gd name="T41" fmla="*/ 30 h 31"/>
                <a:gd name="T42" fmla="*/ 0 w 37"/>
                <a:gd name="T43" fmla="*/ 24 h 31"/>
                <a:gd name="T44" fmla="*/ 0 w 37"/>
                <a:gd name="T45" fmla="*/ 17 h 31"/>
                <a:gd name="T46" fmla="*/ 3 w 37"/>
                <a:gd name="T47" fmla="*/ 11 h 31"/>
                <a:gd name="T48" fmla="*/ 6 w 37"/>
                <a:gd name="T49" fmla="*/ 5 h 31"/>
                <a:gd name="T50" fmla="*/ 6 w 37"/>
                <a:gd name="T51" fmla="*/ 9 h 31"/>
                <a:gd name="T52" fmla="*/ 13 w 37"/>
                <a:gd name="T53" fmla="*/ 6 h 31"/>
                <a:gd name="T54" fmla="*/ 20 w 37"/>
                <a:gd name="T55" fmla="*/ 3 h 31"/>
                <a:gd name="T56" fmla="*/ 22 w 37"/>
                <a:gd name="T57" fmla="*/ 2 h 31"/>
                <a:gd name="T58" fmla="*/ 23 w 37"/>
                <a:gd name="T59" fmla="*/ 2 h 31"/>
                <a:gd name="T60" fmla="*/ 25 w 37"/>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31">
                  <a:moveTo>
                    <a:pt x="25" y="0"/>
                  </a:moveTo>
                  <a:lnTo>
                    <a:pt x="26" y="0"/>
                  </a:lnTo>
                  <a:lnTo>
                    <a:pt x="29" y="2"/>
                  </a:lnTo>
                  <a:lnTo>
                    <a:pt x="32" y="3"/>
                  </a:lnTo>
                  <a:lnTo>
                    <a:pt x="34" y="6"/>
                  </a:lnTo>
                  <a:lnTo>
                    <a:pt x="37" y="9"/>
                  </a:lnTo>
                  <a:lnTo>
                    <a:pt x="37" y="14"/>
                  </a:lnTo>
                  <a:lnTo>
                    <a:pt x="37" y="17"/>
                  </a:lnTo>
                  <a:lnTo>
                    <a:pt x="35" y="18"/>
                  </a:lnTo>
                  <a:lnTo>
                    <a:pt x="32" y="20"/>
                  </a:lnTo>
                  <a:lnTo>
                    <a:pt x="31" y="21"/>
                  </a:lnTo>
                  <a:lnTo>
                    <a:pt x="28" y="24"/>
                  </a:lnTo>
                  <a:lnTo>
                    <a:pt x="25" y="27"/>
                  </a:lnTo>
                  <a:lnTo>
                    <a:pt x="23" y="28"/>
                  </a:lnTo>
                  <a:lnTo>
                    <a:pt x="23" y="30"/>
                  </a:lnTo>
                  <a:lnTo>
                    <a:pt x="20" y="31"/>
                  </a:lnTo>
                  <a:lnTo>
                    <a:pt x="17" y="31"/>
                  </a:lnTo>
                  <a:lnTo>
                    <a:pt x="15" y="31"/>
                  </a:lnTo>
                  <a:lnTo>
                    <a:pt x="10" y="31"/>
                  </a:lnTo>
                  <a:lnTo>
                    <a:pt x="7" y="31"/>
                  </a:lnTo>
                  <a:lnTo>
                    <a:pt x="4" y="30"/>
                  </a:lnTo>
                  <a:lnTo>
                    <a:pt x="0" y="24"/>
                  </a:lnTo>
                  <a:lnTo>
                    <a:pt x="0" y="17"/>
                  </a:lnTo>
                  <a:lnTo>
                    <a:pt x="3" y="11"/>
                  </a:lnTo>
                  <a:lnTo>
                    <a:pt x="6" y="5"/>
                  </a:lnTo>
                  <a:lnTo>
                    <a:pt x="6" y="9"/>
                  </a:lnTo>
                  <a:lnTo>
                    <a:pt x="13" y="6"/>
                  </a:lnTo>
                  <a:lnTo>
                    <a:pt x="20" y="3"/>
                  </a:lnTo>
                  <a:lnTo>
                    <a:pt x="22" y="2"/>
                  </a:lnTo>
                  <a:lnTo>
                    <a:pt x="23"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0" name="Freeform 6470"/>
            <p:cNvSpPr>
              <a:spLocks noEditPoints="1"/>
            </p:cNvSpPr>
            <p:nvPr/>
          </p:nvSpPr>
          <p:spPr bwMode="auto">
            <a:xfrm>
              <a:off x="5501" y="2955"/>
              <a:ext cx="51" cy="31"/>
            </a:xfrm>
            <a:custGeom>
              <a:avLst/>
              <a:gdLst>
                <a:gd name="T0" fmla="*/ 4 w 51"/>
                <a:gd name="T1" fmla="*/ 18 h 31"/>
                <a:gd name="T2" fmla="*/ 6 w 51"/>
                <a:gd name="T3" fmla="*/ 20 h 31"/>
                <a:gd name="T4" fmla="*/ 44 w 51"/>
                <a:gd name="T5" fmla="*/ 0 h 31"/>
                <a:gd name="T6" fmla="*/ 48 w 51"/>
                <a:gd name="T7" fmla="*/ 2 h 31"/>
                <a:gd name="T8" fmla="*/ 51 w 51"/>
                <a:gd name="T9" fmla="*/ 8 h 31"/>
                <a:gd name="T10" fmla="*/ 50 w 51"/>
                <a:gd name="T11" fmla="*/ 12 h 31"/>
                <a:gd name="T12" fmla="*/ 48 w 51"/>
                <a:gd name="T13" fmla="*/ 18 h 31"/>
                <a:gd name="T14" fmla="*/ 45 w 51"/>
                <a:gd name="T15" fmla="*/ 21 h 31"/>
                <a:gd name="T16" fmla="*/ 44 w 51"/>
                <a:gd name="T17" fmla="*/ 24 h 31"/>
                <a:gd name="T18" fmla="*/ 41 w 51"/>
                <a:gd name="T19" fmla="*/ 27 h 31"/>
                <a:gd name="T20" fmla="*/ 38 w 51"/>
                <a:gd name="T21" fmla="*/ 27 h 31"/>
                <a:gd name="T22" fmla="*/ 34 w 51"/>
                <a:gd name="T23" fmla="*/ 28 h 31"/>
                <a:gd name="T24" fmla="*/ 25 w 51"/>
                <a:gd name="T25" fmla="*/ 31 h 31"/>
                <a:gd name="T26" fmla="*/ 20 w 51"/>
                <a:gd name="T27" fmla="*/ 30 h 31"/>
                <a:gd name="T28" fmla="*/ 17 w 51"/>
                <a:gd name="T29" fmla="*/ 28 h 31"/>
                <a:gd name="T30" fmla="*/ 13 w 51"/>
                <a:gd name="T31" fmla="*/ 28 h 31"/>
                <a:gd name="T32" fmla="*/ 9 w 51"/>
                <a:gd name="T33" fmla="*/ 28 h 31"/>
                <a:gd name="T34" fmla="*/ 6 w 51"/>
                <a:gd name="T35" fmla="*/ 27 h 31"/>
                <a:gd name="T36" fmla="*/ 1 w 51"/>
                <a:gd name="T37" fmla="*/ 21 h 31"/>
                <a:gd name="T38" fmla="*/ 0 w 51"/>
                <a:gd name="T39" fmla="*/ 17 h 31"/>
                <a:gd name="T40" fmla="*/ 0 w 51"/>
                <a:gd name="T41" fmla="*/ 17 h 31"/>
                <a:gd name="T42" fmla="*/ 4 w 51"/>
                <a:gd name="T43" fmla="*/ 18 h 31"/>
                <a:gd name="T44" fmla="*/ 7 w 51"/>
                <a:gd name="T45" fmla="*/ 18 h 31"/>
                <a:gd name="T46" fmla="*/ 12 w 51"/>
                <a:gd name="T47" fmla="*/ 18 h 31"/>
                <a:gd name="T48" fmla="*/ 15 w 51"/>
                <a:gd name="T49" fmla="*/ 18 h 31"/>
                <a:gd name="T50" fmla="*/ 19 w 51"/>
                <a:gd name="T51" fmla="*/ 17 h 31"/>
                <a:gd name="T52" fmla="*/ 22 w 51"/>
                <a:gd name="T53" fmla="*/ 12 h 31"/>
                <a:gd name="T54" fmla="*/ 23 w 51"/>
                <a:gd name="T55" fmla="*/ 17 h 31"/>
                <a:gd name="T56" fmla="*/ 25 w 51"/>
                <a:gd name="T57" fmla="*/ 20 h 31"/>
                <a:gd name="T58" fmla="*/ 31 w 51"/>
                <a:gd name="T59" fmla="*/ 18 h 31"/>
                <a:gd name="T60" fmla="*/ 35 w 51"/>
                <a:gd name="T61" fmla="*/ 14 h 31"/>
                <a:gd name="T62" fmla="*/ 38 w 51"/>
                <a:gd name="T63" fmla="*/ 9 h 31"/>
                <a:gd name="T64" fmla="*/ 41 w 51"/>
                <a:gd name="T65" fmla="*/ 11 h 31"/>
                <a:gd name="T66" fmla="*/ 41 w 51"/>
                <a:gd name="T67" fmla="*/ 6 h 31"/>
                <a:gd name="T68" fmla="*/ 42 w 51"/>
                <a:gd name="T6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31">
                  <a:moveTo>
                    <a:pt x="1" y="18"/>
                  </a:moveTo>
                  <a:lnTo>
                    <a:pt x="4" y="18"/>
                  </a:lnTo>
                  <a:lnTo>
                    <a:pt x="6" y="20"/>
                  </a:lnTo>
                  <a:lnTo>
                    <a:pt x="6" y="20"/>
                  </a:lnTo>
                  <a:lnTo>
                    <a:pt x="1" y="18"/>
                  </a:lnTo>
                  <a:close/>
                  <a:moveTo>
                    <a:pt x="44" y="0"/>
                  </a:moveTo>
                  <a:lnTo>
                    <a:pt x="45" y="0"/>
                  </a:lnTo>
                  <a:lnTo>
                    <a:pt x="48" y="2"/>
                  </a:lnTo>
                  <a:lnTo>
                    <a:pt x="51" y="5"/>
                  </a:lnTo>
                  <a:lnTo>
                    <a:pt x="51" y="8"/>
                  </a:lnTo>
                  <a:lnTo>
                    <a:pt x="51" y="9"/>
                  </a:lnTo>
                  <a:lnTo>
                    <a:pt x="50" y="12"/>
                  </a:lnTo>
                  <a:lnTo>
                    <a:pt x="50" y="15"/>
                  </a:lnTo>
                  <a:lnTo>
                    <a:pt x="48" y="18"/>
                  </a:lnTo>
                  <a:lnTo>
                    <a:pt x="48" y="21"/>
                  </a:lnTo>
                  <a:lnTo>
                    <a:pt x="45" y="21"/>
                  </a:lnTo>
                  <a:lnTo>
                    <a:pt x="45" y="23"/>
                  </a:lnTo>
                  <a:lnTo>
                    <a:pt x="44" y="24"/>
                  </a:lnTo>
                  <a:lnTo>
                    <a:pt x="44" y="25"/>
                  </a:lnTo>
                  <a:lnTo>
                    <a:pt x="41" y="27"/>
                  </a:lnTo>
                  <a:lnTo>
                    <a:pt x="40" y="27"/>
                  </a:lnTo>
                  <a:lnTo>
                    <a:pt x="38" y="27"/>
                  </a:lnTo>
                  <a:lnTo>
                    <a:pt x="37" y="27"/>
                  </a:lnTo>
                  <a:lnTo>
                    <a:pt x="34" y="28"/>
                  </a:lnTo>
                  <a:lnTo>
                    <a:pt x="29" y="30"/>
                  </a:lnTo>
                  <a:lnTo>
                    <a:pt x="25" y="31"/>
                  </a:lnTo>
                  <a:lnTo>
                    <a:pt x="22" y="31"/>
                  </a:lnTo>
                  <a:lnTo>
                    <a:pt x="20" y="30"/>
                  </a:lnTo>
                  <a:lnTo>
                    <a:pt x="19" y="30"/>
                  </a:lnTo>
                  <a:lnTo>
                    <a:pt x="17" y="28"/>
                  </a:lnTo>
                  <a:lnTo>
                    <a:pt x="16" y="28"/>
                  </a:lnTo>
                  <a:lnTo>
                    <a:pt x="13" y="28"/>
                  </a:lnTo>
                  <a:lnTo>
                    <a:pt x="12" y="28"/>
                  </a:lnTo>
                  <a:lnTo>
                    <a:pt x="9" y="28"/>
                  </a:lnTo>
                  <a:lnTo>
                    <a:pt x="7" y="28"/>
                  </a:lnTo>
                  <a:lnTo>
                    <a:pt x="6" y="27"/>
                  </a:lnTo>
                  <a:lnTo>
                    <a:pt x="3" y="24"/>
                  </a:lnTo>
                  <a:lnTo>
                    <a:pt x="1" y="21"/>
                  </a:lnTo>
                  <a:lnTo>
                    <a:pt x="1" y="20"/>
                  </a:lnTo>
                  <a:lnTo>
                    <a:pt x="0" y="17"/>
                  </a:lnTo>
                  <a:lnTo>
                    <a:pt x="0" y="17"/>
                  </a:lnTo>
                  <a:lnTo>
                    <a:pt x="0" y="17"/>
                  </a:lnTo>
                  <a:lnTo>
                    <a:pt x="3" y="17"/>
                  </a:lnTo>
                  <a:lnTo>
                    <a:pt x="4" y="18"/>
                  </a:lnTo>
                  <a:lnTo>
                    <a:pt x="6" y="18"/>
                  </a:lnTo>
                  <a:lnTo>
                    <a:pt x="7" y="18"/>
                  </a:lnTo>
                  <a:lnTo>
                    <a:pt x="9" y="18"/>
                  </a:lnTo>
                  <a:lnTo>
                    <a:pt x="12" y="18"/>
                  </a:lnTo>
                  <a:lnTo>
                    <a:pt x="13" y="18"/>
                  </a:lnTo>
                  <a:lnTo>
                    <a:pt x="15" y="18"/>
                  </a:lnTo>
                  <a:lnTo>
                    <a:pt x="16" y="18"/>
                  </a:lnTo>
                  <a:lnTo>
                    <a:pt x="19" y="17"/>
                  </a:lnTo>
                  <a:lnTo>
                    <a:pt x="19" y="15"/>
                  </a:lnTo>
                  <a:lnTo>
                    <a:pt x="22" y="12"/>
                  </a:lnTo>
                  <a:lnTo>
                    <a:pt x="22" y="15"/>
                  </a:lnTo>
                  <a:lnTo>
                    <a:pt x="23" y="17"/>
                  </a:lnTo>
                  <a:lnTo>
                    <a:pt x="23" y="18"/>
                  </a:lnTo>
                  <a:lnTo>
                    <a:pt x="25" y="20"/>
                  </a:lnTo>
                  <a:lnTo>
                    <a:pt x="28" y="20"/>
                  </a:lnTo>
                  <a:lnTo>
                    <a:pt x="31" y="18"/>
                  </a:lnTo>
                  <a:lnTo>
                    <a:pt x="34" y="17"/>
                  </a:lnTo>
                  <a:lnTo>
                    <a:pt x="35" y="14"/>
                  </a:lnTo>
                  <a:lnTo>
                    <a:pt x="37" y="12"/>
                  </a:lnTo>
                  <a:lnTo>
                    <a:pt x="38" y="9"/>
                  </a:lnTo>
                  <a:lnTo>
                    <a:pt x="40" y="11"/>
                  </a:lnTo>
                  <a:lnTo>
                    <a:pt x="41" y="11"/>
                  </a:lnTo>
                  <a:lnTo>
                    <a:pt x="41" y="8"/>
                  </a:lnTo>
                  <a:lnTo>
                    <a:pt x="41" y="6"/>
                  </a:lnTo>
                  <a:lnTo>
                    <a:pt x="41" y="3"/>
                  </a:lnTo>
                  <a:lnTo>
                    <a:pt x="42"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1" name="Freeform 6471"/>
            <p:cNvSpPr>
              <a:spLocks/>
            </p:cNvSpPr>
            <p:nvPr/>
          </p:nvSpPr>
          <p:spPr bwMode="auto">
            <a:xfrm>
              <a:off x="5583" y="2969"/>
              <a:ext cx="13" cy="17"/>
            </a:xfrm>
            <a:custGeom>
              <a:avLst/>
              <a:gdLst>
                <a:gd name="T0" fmla="*/ 3 w 13"/>
                <a:gd name="T1" fmla="*/ 0 h 17"/>
                <a:gd name="T2" fmla="*/ 3 w 13"/>
                <a:gd name="T3" fmla="*/ 1 h 17"/>
                <a:gd name="T4" fmla="*/ 5 w 13"/>
                <a:gd name="T5" fmla="*/ 3 h 17"/>
                <a:gd name="T6" fmla="*/ 6 w 13"/>
                <a:gd name="T7" fmla="*/ 4 h 17"/>
                <a:gd name="T8" fmla="*/ 8 w 13"/>
                <a:gd name="T9" fmla="*/ 6 h 17"/>
                <a:gd name="T10" fmla="*/ 11 w 13"/>
                <a:gd name="T11" fmla="*/ 9 h 17"/>
                <a:gd name="T12" fmla="*/ 12 w 13"/>
                <a:gd name="T13" fmla="*/ 10 h 17"/>
                <a:gd name="T14" fmla="*/ 13 w 13"/>
                <a:gd name="T15" fmla="*/ 13 h 17"/>
                <a:gd name="T16" fmla="*/ 13 w 13"/>
                <a:gd name="T17" fmla="*/ 14 h 17"/>
                <a:gd name="T18" fmla="*/ 12 w 13"/>
                <a:gd name="T19" fmla="*/ 16 h 17"/>
                <a:gd name="T20" fmla="*/ 9 w 13"/>
                <a:gd name="T21" fmla="*/ 17 h 17"/>
                <a:gd name="T22" fmla="*/ 6 w 13"/>
                <a:gd name="T23" fmla="*/ 16 h 17"/>
                <a:gd name="T24" fmla="*/ 3 w 13"/>
                <a:gd name="T25" fmla="*/ 14 h 17"/>
                <a:gd name="T26" fmla="*/ 2 w 13"/>
                <a:gd name="T27" fmla="*/ 11 h 17"/>
                <a:gd name="T28" fmla="*/ 0 w 13"/>
                <a:gd name="T29" fmla="*/ 9 h 17"/>
                <a:gd name="T30" fmla="*/ 0 w 13"/>
                <a:gd name="T31" fmla="*/ 4 h 17"/>
                <a:gd name="T32" fmla="*/ 2 w 13"/>
                <a:gd name="T33" fmla="*/ 1 h 17"/>
                <a:gd name="T34" fmla="*/ 3 w 13"/>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3" y="0"/>
                  </a:moveTo>
                  <a:lnTo>
                    <a:pt x="3" y="1"/>
                  </a:lnTo>
                  <a:lnTo>
                    <a:pt x="5" y="3"/>
                  </a:lnTo>
                  <a:lnTo>
                    <a:pt x="6" y="4"/>
                  </a:lnTo>
                  <a:lnTo>
                    <a:pt x="8" y="6"/>
                  </a:lnTo>
                  <a:lnTo>
                    <a:pt x="11" y="9"/>
                  </a:lnTo>
                  <a:lnTo>
                    <a:pt x="12" y="10"/>
                  </a:lnTo>
                  <a:lnTo>
                    <a:pt x="13" y="13"/>
                  </a:lnTo>
                  <a:lnTo>
                    <a:pt x="13" y="14"/>
                  </a:lnTo>
                  <a:lnTo>
                    <a:pt x="12" y="16"/>
                  </a:lnTo>
                  <a:lnTo>
                    <a:pt x="9" y="17"/>
                  </a:lnTo>
                  <a:lnTo>
                    <a:pt x="6" y="16"/>
                  </a:lnTo>
                  <a:lnTo>
                    <a:pt x="3" y="14"/>
                  </a:lnTo>
                  <a:lnTo>
                    <a:pt x="2" y="11"/>
                  </a:lnTo>
                  <a:lnTo>
                    <a:pt x="0" y="9"/>
                  </a:lnTo>
                  <a:lnTo>
                    <a:pt x="0" y="4"/>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2" name="Freeform 6472"/>
            <p:cNvSpPr>
              <a:spLocks/>
            </p:cNvSpPr>
            <p:nvPr/>
          </p:nvSpPr>
          <p:spPr bwMode="auto">
            <a:xfrm>
              <a:off x="5651" y="3023"/>
              <a:ext cx="12" cy="10"/>
            </a:xfrm>
            <a:custGeom>
              <a:avLst/>
              <a:gdLst>
                <a:gd name="T0" fmla="*/ 3 w 12"/>
                <a:gd name="T1" fmla="*/ 0 h 10"/>
                <a:gd name="T2" fmla="*/ 6 w 12"/>
                <a:gd name="T3" fmla="*/ 0 h 10"/>
                <a:gd name="T4" fmla="*/ 9 w 12"/>
                <a:gd name="T5" fmla="*/ 2 h 10"/>
                <a:gd name="T6" fmla="*/ 10 w 12"/>
                <a:gd name="T7" fmla="*/ 5 h 10"/>
                <a:gd name="T8" fmla="*/ 12 w 12"/>
                <a:gd name="T9" fmla="*/ 8 h 10"/>
                <a:gd name="T10" fmla="*/ 10 w 12"/>
                <a:gd name="T11" fmla="*/ 8 h 10"/>
                <a:gd name="T12" fmla="*/ 9 w 12"/>
                <a:gd name="T13" fmla="*/ 9 h 10"/>
                <a:gd name="T14" fmla="*/ 6 w 12"/>
                <a:gd name="T15" fmla="*/ 10 h 10"/>
                <a:gd name="T16" fmla="*/ 4 w 12"/>
                <a:gd name="T17" fmla="*/ 10 h 10"/>
                <a:gd name="T18" fmla="*/ 3 w 12"/>
                <a:gd name="T19" fmla="*/ 10 h 10"/>
                <a:gd name="T20" fmla="*/ 1 w 12"/>
                <a:gd name="T21" fmla="*/ 9 h 10"/>
                <a:gd name="T22" fmla="*/ 0 w 12"/>
                <a:gd name="T23" fmla="*/ 6 h 10"/>
                <a:gd name="T24" fmla="*/ 0 w 12"/>
                <a:gd name="T25" fmla="*/ 3 h 10"/>
                <a:gd name="T26" fmla="*/ 0 w 12"/>
                <a:gd name="T27" fmla="*/ 2 h 10"/>
                <a:gd name="T28" fmla="*/ 3 w 12"/>
                <a:gd name="T29" fmla="*/ 2 h 10"/>
                <a:gd name="T30" fmla="*/ 6 w 12"/>
                <a:gd name="T31" fmla="*/ 2 h 10"/>
                <a:gd name="T32" fmla="*/ 3 w 12"/>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3" y="0"/>
                  </a:moveTo>
                  <a:lnTo>
                    <a:pt x="6" y="0"/>
                  </a:lnTo>
                  <a:lnTo>
                    <a:pt x="9" y="2"/>
                  </a:lnTo>
                  <a:lnTo>
                    <a:pt x="10" y="5"/>
                  </a:lnTo>
                  <a:lnTo>
                    <a:pt x="12" y="8"/>
                  </a:lnTo>
                  <a:lnTo>
                    <a:pt x="10" y="8"/>
                  </a:lnTo>
                  <a:lnTo>
                    <a:pt x="9" y="9"/>
                  </a:lnTo>
                  <a:lnTo>
                    <a:pt x="6" y="10"/>
                  </a:lnTo>
                  <a:lnTo>
                    <a:pt x="4" y="10"/>
                  </a:lnTo>
                  <a:lnTo>
                    <a:pt x="3" y="10"/>
                  </a:lnTo>
                  <a:lnTo>
                    <a:pt x="1" y="9"/>
                  </a:lnTo>
                  <a:lnTo>
                    <a:pt x="0" y="6"/>
                  </a:lnTo>
                  <a:lnTo>
                    <a:pt x="0" y="3"/>
                  </a:lnTo>
                  <a:lnTo>
                    <a:pt x="0" y="2"/>
                  </a:lnTo>
                  <a:lnTo>
                    <a:pt x="3" y="2"/>
                  </a:lnTo>
                  <a:lnTo>
                    <a:pt x="6"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3" name="Freeform 6473"/>
            <p:cNvSpPr>
              <a:spLocks/>
            </p:cNvSpPr>
            <p:nvPr/>
          </p:nvSpPr>
          <p:spPr bwMode="auto">
            <a:xfrm>
              <a:off x="5676" y="3035"/>
              <a:ext cx="13" cy="16"/>
            </a:xfrm>
            <a:custGeom>
              <a:avLst/>
              <a:gdLst>
                <a:gd name="T0" fmla="*/ 3 w 13"/>
                <a:gd name="T1" fmla="*/ 0 h 16"/>
                <a:gd name="T2" fmla="*/ 6 w 13"/>
                <a:gd name="T3" fmla="*/ 1 h 16"/>
                <a:gd name="T4" fmla="*/ 7 w 13"/>
                <a:gd name="T5" fmla="*/ 4 h 16"/>
                <a:gd name="T6" fmla="*/ 9 w 13"/>
                <a:gd name="T7" fmla="*/ 6 h 16"/>
                <a:gd name="T8" fmla="*/ 4 w 13"/>
                <a:gd name="T9" fmla="*/ 3 h 16"/>
                <a:gd name="T10" fmla="*/ 7 w 13"/>
                <a:gd name="T11" fmla="*/ 6 h 16"/>
                <a:gd name="T12" fmla="*/ 10 w 13"/>
                <a:gd name="T13" fmla="*/ 9 h 16"/>
                <a:gd name="T14" fmla="*/ 13 w 13"/>
                <a:gd name="T15" fmla="*/ 12 h 16"/>
                <a:gd name="T16" fmla="*/ 13 w 13"/>
                <a:gd name="T17" fmla="*/ 16 h 16"/>
                <a:gd name="T18" fmla="*/ 10 w 13"/>
                <a:gd name="T19" fmla="*/ 15 h 16"/>
                <a:gd name="T20" fmla="*/ 7 w 13"/>
                <a:gd name="T21" fmla="*/ 15 h 16"/>
                <a:gd name="T22" fmla="*/ 6 w 13"/>
                <a:gd name="T23" fmla="*/ 15 h 16"/>
                <a:gd name="T24" fmla="*/ 3 w 13"/>
                <a:gd name="T25" fmla="*/ 13 h 16"/>
                <a:gd name="T26" fmla="*/ 1 w 13"/>
                <a:gd name="T27" fmla="*/ 10 h 16"/>
                <a:gd name="T28" fmla="*/ 0 w 13"/>
                <a:gd name="T29" fmla="*/ 7 h 16"/>
                <a:gd name="T30" fmla="*/ 0 w 13"/>
                <a:gd name="T31" fmla="*/ 4 h 16"/>
                <a:gd name="T32" fmla="*/ 0 w 13"/>
                <a:gd name="T33" fmla="*/ 1 h 16"/>
                <a:gd name="T34" fmla="*/ 3 w 13"/>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6">
                  <a:moveTo>
                    <a:pt x="3" y="0"/>
                  </a:moveTo>
                  <a:lnTo>
                    <a:pt x="6" y="1"/>
                  </a:lnTo>
                  <a:lnTo>
                    <a:pt x="7" y="4"/>
                  </a:lnTo>
                  <a:lnTo>
                    <a:pt x="9" y="6"/>
                  </a:lnTo>
                  <a:lnTo>
                    <a:pt x="4" y="3"/>
                  </a:lnTo>
                  <a:lnTo>
                    <a:pt x="7" y="6"/>
                  </a:lnTo>
                  <a:lnTo>
                    <a:pt x="10" y="9"/>
                  </a:lnTo>
                  <a:lnTo>
                    <a:pt x="13" y="12"/>
                  </a:lnTo>
                  <a:lnTo>
                    <a:pt x="13" y="16"/>
                  </a:lnTo>
                  <a:lnTo>
                    <a:pt x="10" y="15"/>
                  </a:lnTo>
                  <a:lnTo>
                    <a:pt x="7" y="15"/>
                  </a:lnTo>
                  <a:lnTo>
                    <a:pt x="6" y="15"/>
                  </a:lnTo>
                  <a:lnTo>
                    <a:pt x="3" y="13"/>
                  </a:lnTo>
                  <a:lnTo>
                    <a:pt x="1" y="10"/>
                  </a:lnTo>
                  <a:lnTo>
                    <a:pt x="0" y="7"/>
                  </a:lnTo>
                  <a:lnTo>
                    <a:pt x="0" y="4"/>
                  </a:lnTo>
                  <a:lnTo>
                    <a:pt x="0"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4" name="Freeform 6474"/>
            <p:cNvSpPr>
              <a:spLocks/>
            </p:cNvSpPr>
            <p:nvPr/>
          </p:nvSpPr>
          <p:spPr bwMode="auto">
            <a:xfrm>
              <a:off x="5742" y="3098"/>
              <a:ext cx="9" cy="14"/>
            </a:xfrm>
            <a:custGeom>
              <a:avLst/>
              <a:gdLst>
                <a:gd name="T0" fmla="*/ 5 w 9"/>
                <a:gd name="T1" fmla="*/ 0 h 14"/>
                <a:gd name="T2" fmla="*/ 6 w 9"/>
                <a:gd name="T3" fmla="*/ 6 h 14"/>
                <a:gd name="T4" fmla="*/ 7 w 9"/>
                <a:gd name="T5" fmla="*/ 9 h 14"/>
                <a:gd name="T6" fmla="*/ 9 w 9"/>
                <a:gd name="T7" fmla="*/ 12 h 14"/>
                <a:gd name="T8" fmla="*/ 6 w 9"/>
                <a:gd name="T9" fmla="*/ 14 h 14"/>
                <a:gd name="T10" fmla="*/ 3 w 9"/>
                <a:gd name="T11" fmla="*/ 14 h 14"/>
                <a:gd name="T12" fmla="*/ 2 w 9"/>
                <a:gd name="T13" fmla="*/ 12 h 14"/>
                <a:gd name="T14" fmla="*/ 0 w 9"/>
                <a:gd name="T15" fmla="*/ 11 h 14"/>
                <a:gd name="T16" fmla="*/ 0 w 9"/>
                <a:gd name="T17" fmla="*/ 8 h 14"/>
                <a:gd name="T18" fmla="*/ 2 w 9"/>
                <a:gd name="T19" fmla="*/ 5 h 14"/>
                <a:gd name="T20" fmla="*/ 2 w 9"/>
                <a:gd name="T21" fmla="*/ 2 h 14"/>
                <a:gd name="T22" fmla="*/ 5 w 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4">
                  <a:moveTo>
                    <a:pt x="5" y="0"/>
                  </a:moveTo>
                  <a:lnTo>
                    <a:pt x="6" y="6"/>
                  </a:lnTo>
                  <a:lnTo>
                    <a:pt x="7" y="9"/>
                  </a:lnTo>
                  <a:lnTo>
                    <a:pt x="9" y="12"/>
                  </a:lnTo>
                  <a:lnTo>
                    <a:pt x="6" y="14"/>
                  </a:lnTo>
                  <a:lnTo>
                    <a:pt x="3" y="14"/>
                  </a:lnTo>
                  <a:lnTo>
                    <a:pt x="2" y="12"/>
                  </a:lnTo>
                  <a:lnTo>
                    <a:pt x="0" y="11"/>
                  </a:lnTo>
                  <a:lnTo>
                    <a:pt x="0" y="8"/>
                  </a:lnTo>
                  <a:lnTo>
                    <a:pt x="2" y="5"/>
                  </a:lnTo>
                  <a:lnTo>
                    <a:pt x="2"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5" name="Freeform 6475"/>
            <p:cNvSpPr>
              <a:spLocks/>
            </p:cNvSpPr>
            <p:nvPr/>
          </p:nvSpPr>
          <p:spPr bwMode="auto">
            <a:xfrm>
              <a:off x="5710" y="3178"/>
              <a:ext cx="35" cy="31"/>
            </a:xfrm>
            <a:custGeom>
              <a:avLst/>
              <a:gdLst>
                <a:gd name="T0" fmla="*/ 4 w 35"/>
                <a:gd name="T1" fmla="*/ 0 h 31"/>
                <a:gd name="T2" fmla="*/ 9 w 35"/>
                <a:gd name="T3" fmla="*/ 1 h 31"/>
                <a:gd name="T4" fmla="*/ 12 w 35"/>
                <a:gd name="T5" fmla="*/ 3 h 31"/>
                <a:gd name="T6" fmla="*/ 13 w 35"/>
                <a:gd name="T7" fmla="*/ 6 h 31"/>
                <a:gd name="T8" fmla="*/ 14 w 35"/>
                <a:gd name="T9" fmla="*/ 9 h 31"/>
                <a:gd name="T10" fmla="*/ 17 w 35"/>
                <a:gd name="T11" fmla="*/ 12 h 31"/>
                <a:gd name="T12" fmla="*/ 19 w 35"/>
                <a:gd name="T13" fmla="*/ 16 h 31"/>
                <a:gd name="T14" fmla="*/ 20 w 35"/>
                <a:gd name="T15" fmla="*/ 17 h 31"/>
                <a:gd name="T16" fmla="*/ 10 w 35"/>
                <a:gd name="T17" fmla="*/ 6 h 31"/>
                <a:gd name="T18" fmla="*/ 13 w 35"/>
                <a:gd name="T19" fmla="*/ 12 h 31"/>
                <a:gd name="T20" fmla="*/ 16 w 35"/>
                <a:gd name="T21" fmla="*/ 16 h 31"/>
                <a:gd name="T22" fmla="*/ 20 w 35"/>
                <a:gd name="T23" fmla="*/ 19 h 31"/>
                <a:gd name="T24" fmla="*/ 25 w 35"/>
                <a:gd name="T25" fmla="*/ 22 h 31"/>
                <a:gd name="T26" fmla="*/ 28 w 35"/>
                <a:gd name="T27" fmla="*/ 22 h 31"/>
                <a:gd name="T28" fmla="*/ 29 w 35"/>
                <a:gd name="T29" fmla="*/ 23 h 31"/>
                <a:gd name="T30" fmla="*/ 32 w 35"/>
                <a:gd name="T31" fmla="*/ 23 h 31"/>
                <a:gd name="T32" fmla="*/ 34 w 35"/>
                <a:gd name="T33" fmla="*/ 25 h 31"/>
                <a:gd name="T34" fmla="*/ 35 w 35"/>
                <a:gd name="T35" fmla="*/ 28 h 31"/>
                <a:gd name="T36" fmla="*/ 35 w 35"/>
                <a:gd name="T37" fmla="*/ 31 h 31"/>
                <a:gd name="T38" fmla="*/ 26 w 35"/>
                <a:gd name="T39" fmla="*/ 28 h 31"/>
                <a:gd name="T40" fmla="*/ 16 w 35"/>
                <a:gd name="T41" fmla="*/ 25 h 31"/>
                <a:gd name="T42" fmla="*/ 7 w 35"/>
                <a:gd name="T43" fmla="*/ 19 h 31"/>
                <a:gd name="T44" fmla="*/ 1 w 35"/>
                <a:gd name="T45" fmla="*/ 12 h 31"/>
                <a:gd name="T46" fmla="*/ 1 w 35"/>
                <a:gd name="T47" fmla="*/ 10 h 31"/>
                <a:gd name="T48" fmla="*/ 0 w 35"/>
                <a:gd name="T49" fmla="*/ 7 h 31"/>
                <a:gd name="T50" fmla="*/ 0 w 35"/>
                <a:gd name="T51" fmla="*/ 4 h 31"/>
                <a:gd name="T52" fmla="*/ 1 w 35"/>
                <a:gd name="T53" fmla="*/ 1 h 31"/>
                <a:gd name="T54" fmla="*/ 3 w 35"/>
                <a:gd name="T55" fmla="*/ 0 h 31"/>
                <a:gd name="T56" fmla="*/ 4 w 35"/>
                <a:gd name="T5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1">
                  <a:moveTo>
                    <a:pt x="4" y="0"/>
                  </a:moveTo>
                  <a:lnTo>
                    <a:pt x="9" y="1"/>
                  </a:lnTo>
                  <a:lnTo>
                    <a:pt x="12" y="3"/>
                  </a:lnTo>
                  <a:lnTo>
                    <a:pt x="13" y="6"/>
                  </a:lnTo>
                  <a:lnTo>
                    <a:pt x="14" y="9"/>
                  </a:lnTo>
                  <a:lnTo>
                    <a:pt x="17" y="12"/>
                  </a:lnTo>
                  <a:lnTo>
                    <a:pt x="19" y="16"/>
                  </a:lnTo>
                  <a:lnTo>
                    <a:pt x="20" y="17"/>
                  </a:lnTo>
                  <a:lnTo>
                    <a:pt x="10" y="6"/>
                  </a:lnTo>
                  <a:lnTo>
                    <a:pt x="13" y="12"/>
                  </a:lnTo>
                  <a:lnTo>
                    <a:pt x="16" y="16"/>
                  </a:lnTo>
                  <a:lnTo>
                    <a:pt x="20" y="19"/>
                  </a:lnTo>
                  <a:lnTo>
                    <a:pt x="25" y="22"/>
                  </a:lnTo>
                  <a:lnTo>
                    <a:pt x="28" y="22"/>
                  </a:lnTo>
                  <a:lnTo>
                    <a:pt x="29" y="23"/>
                  </a:lnTo>
                  <a:lnTo>
                    <a:pt x="32" y="23"/>
                  </a:lnTo>
                  <a:lnTo>
                    <a:pt x="34" y="25"/>
                  </a:lnTo>
                  <a:lnTo>
                    <a:pt x="35" y="28"/>
                  </a:lnTo>
                  <a:lnTo>
                    <a:pt x="35" y="31"/>
                  </a:lnTo>
                  <a:lnTo>
                    <a:pt x="26" y="28"/>
                  </a:lnTo>
                  <a:lnTo>
                    <a:pt x="16" y="25"/>
                  </a:lnTo>
                  <a:lnTo>
                    <a:pt x="7" y="19"/>
                  </a:lnTo>
                  <a:lnTo>
                    <a:pt x="1" y="12"/>
                  </a:lnTo>
                  <a:lnTo>
                    <a:pt x="1" y="10"/>
                  </a:lnTo>
                  <a:lnTo>
                    <a:pt x="0" y="7"/>
                  </a:lnTo>
                  <a:lnTo>
                    <a:pt x="0" y="4"/>
                  </a:lnTo>
                  <a:lnTo>
                    <a:pt x="1" y="1"/>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6" name="Freeform 6476"/>
            <p:cNvSpPr>
              <a:spLocks/>
            </p:cNvSpPr>
            <p:nvPr/>
          </p:nvSpPr>
          <p:spPr bwMode="auto">
            <a:xfrm>
              <a:off x="5751" y="3182"/>
              <a:ext cx="10" cy="16"/>
            </a:xfrm>
            <a:custGeom>
              <a:avLst/>
              <a:gdLst>
                <a:gd name="T0" fmla="*/ 1 w 10"/>
                <a:gd name="T1" fmla="*/ 0 h 16"/>
                <a:gd name="T2" fmla="*/ 1 w 10"/>
                <a:gd name="T3" fmla="*/ 3 h 16"/>
                <a:gd name="T4" fmla="*/ 4 w 10"/>
                <a:gd name="T5" fmla="*/ 5 h 16"/>
                <a:gd name="T6" fmla="*/ 6 w 10"/>
                <a:gd name="T7" fmla="*/ 8 h 16"/>
                <a:gd name="T8" fmla="*/ 9 w 10"/>
                <a:gd name="T9" fmla="*/ 10 h 16"/>
                <a:gd name="T10" fmla="*/ 9 w 10"/>
                <a:gd name="T11" fmla="*/ 12 h 16"/>
                <a:gd name="T12" fmla="*/ 10 w 10"/>
                <a:gd name="T13" fmla="*/ 15 h 16"/>
                <a:gd name="T14" fmla="*/ 9 w 10"/>
                <a:gd name="T15" fmla="*/ 16 h 16"/>
                <a:gd name="T16" fmla="*/ 6 w 10"/>
                <a:gd name="T17" fmla="*/ 15 h 16"/>
                <a:gd name="T18" fmla="*/ 3 w 10"/>
                <a:gd name="T19" fmla="*/ 13 h 16"/>
                <a:gd name="T20" fmla="*/ 1 w 10"/>
                <a:gd name="T21" fmla="*/ 10 h 16"/>
                <a:gd name="T22" fmla="*/ 0 w 10"/>
                <a:gd name="T23" fmla="*/ 8 h 16"/>
                <a:gd name="T24" fmla="*/ 0 w 10"/>
                <a:gd name="T25" fmla="*/ 5 h 16"/>
                <a:gd name="T26" fmla="*/ 1 w 10"/>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6">
                  <a:moveTo>
                    <a:pt x="1" y="0"/>
                  </a:moveTo>
                  <a:lnTo>
                    <a:pt x="1" y="3"/>
                  </a:lnTo>
                  <a:lnTo>
                    <a:pt x="4" y="5"/>
                  </a:lnTo>
                  <a:lnTo>
                    <a:pt x="6" y="8"/>
                  </a:lnTo>
                  <a:lnTo>
                    <a:pt x="9" y="10"/>
                  </a:lnTo>
                  <a:lnTo>
                    <a:pt x="9" y="12"/>
                  </a:lnTo>
                  <a:lnTo>
                    <a:pt x="10" y="15"/>
                  </a:lnTo>
                  <a:lnTo>
                    <a:pt x="9" y="16"/>
                  </a:lnTo>
                  <a:lnTo>
                    <a:pt x="6" y="15"/>
                  </a:lnTo>
                  <a:lnTo>
                    <a:pt x="3" y="13"/>
                  </a:lnTo>
                  <a:lnTo>
                    <a:pt x="1" y="10"/>
                  </a:lnTo>
                  <a:lnTo>
                    <a:pt x="0" y="8"/>
                  </a:lnTo>
                  <a:lnTo>
                    <a:pt x="0" y="5"/>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7" name="Freeform 6477"/>
            <p:cNvSpPr>
              <a:spLocks/>
            </p:cNvSpPr>
            <p:nvPr/>
          </p:nvSpPr>
          <p:spPr bwMode="auto">
            <a:xfrm>
              <a:off x="5763" y="3135"/>
              <a:ext cx="6" cy="9"/>
            </a:xfrm>
            <a:custGeom>
              <a:avLst/>
              <a:gdLst>
                <a:gd name="T0" fmla="*/ 4 w 6"/>
                <a:gd name="T1" fmla="*/ 0 h 9"/>
                <a:gd name="T2" fmla="*/ 4 w 6"/>
                <a:gd name="T3" fmla="*/ 3 h 9"/>
                <a:gd name="T4" fmla="*/ 6 w 6"/>
                <a:gd name="T5" fmla="*/ 6 h 9"/>
                <a:gd name="T6" fmla="*/ 6 w 6"/>
                <a:gd name="T7" fmla="*/ 7 h 9"/>
                <a:gd name="T8" fmla="*/ 4 w 6"/>
                <a:gd name="T9" fmla="*/ 9 h 9"/>
                <a:gd name="T10" fmla="*/ 3 w 6"/>
                <a:gd name="T11" fmla="*/ 9 h 9"/>
                <a:gd name="T12" fmla="*/ 1 w 6"/>
                <a:gd name="T13" fmla="*/ 9 h 9"/>
                <a:gd name="T14" fmla="*/ 1 w 6"/>
                <a:gd name="T15" fmla="*/ 6 h 9"/>
                <a:gd name="T16" fmla="*/ 0 w 6"/>
                <a:gd name="T17" fmla="*/ 3 h 9"/>
                <a:gd name="T18" fmla="*/ 3 w 6"/>
                <a:gd name="T19" fmla="*/ 2 h 9"/>
                <a:gd name="T20" fmla="*/ 4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4" y="0"/>
                  </a:moveTo>
                  <a:lnTo>
                    <a:pt x="4" y="3"/>
                  </a:lnTo>
                  <a:lnTo>
                    <a:pt x="6" y="6"/>
                  </a:lnTo>
                  <a:lnTo>
                    <a:pt x="6" y="7"/>
                  </a:lnTo>
                  <a:lnTo>
                    <a:pt x="4" y="9"/>
                  </a:lnTo>
                  <a:lnTo>
                    <a:pt x="3" y="9"/>
                  </a:lnTo>
                  <a:lnTo>
                    <a:pt x="1" y="9"/>
                  </a:lnTo>
                  <a:lnTo>
                    <a:pt x="1" y="6"/>
                  </a:lnTo>
                  <a:lnTo>
                    <a:pt x="0" y="3"/>
                  </a:lnTo>
                  <a:lnTo>
                    <a:pt x="3"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8" name="Freeform 6478"/>
            <p:cNvSpPr>
              <a:spLocks/>
            </p:cNvSpPr>
            <p:nvPr/>
          </p:nvSpPr>
          <p:spPr bwMode="auto">
            <a:xfrm>
              <a:off x="5773" y="3159"/>
              <a:ext cx="4" cy="10"/>
            </a:xfrm>
            <a:custGeom>
              <a:avLst/>
              <a:gdLst>
                <a:gd name="T0" fmla="*/ 4 w 4"/>
                <a:gd name="T1" fmla="*/ 0 h 10"/>
                <a:gd name="T2" fmla="*/ 4 w 4"/>
                <a:gd name="T3" fmla="*/ 4 h 10"/>
                <a:gd name="T4" fmla="*/ 4 w 4"/>
                <a:gd name="T5" fmla="*/ 7 h 10"/>
                <a:gd name="T6" fmla="*/ 4 w 4"/>
                <a:gd name="T7" fmla="*/ 10 h 10"/>
                <a:gd name="T8" fmla="*/ 2 w 4"/>
                <a:gd name="T9" fmla="*/ 10 h 10"/>
                <a:gd name="T10" fmla="*/ 0 w 4"/>
                <a:gd name="T11" fmla="*/ 8 h 10"/>
                <a:gd name="T12" fmla="*/ 0 w 4"/>
                <a:gd name="T13" fmla="*/ 7 h 10"/>
                <a:gd name="T14" fmla="*/ 2 w 4"/>
                <a:gd name="T15" fmla="*/ 4 h 10"/>
                <a:gd name="T16" fmla="*/ 2 w 4"/>
                <a:gd name="T17" fmla="*/ 3 h 10"/>
                <a:gd name="T18" fmla="*/ 3 w 4"/>
                <a:gd name="T19" fmla="*/ 1 h 10"/>
                <a:gd name="T20" fmla="*/ 4 w 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
                  <a:moveTo>
                    <a:pt x="4" y="0"/>
                  </a:moveTo>
                  <a:lnTo>
                    <a:pt x="4" y="4"/>
                  </a:lnTo>
                  <a:lnTo>
                    <a:pt x="4" y="7"/>
                  </a:lnTo>
                  <a:lnTo>
                    <a:pt x="4" y="10"/>
                  </a:lnTo>
                  <a:lnTo>
                    <a:pt x="2" y="10"/>
                  </a:lnTo>
                  <a:lnTo>
                    <a:pt x="0" y="8"/>
                  </a:lnTo>
                  <a:lnTo>
                    <a:pt x="0" y="7"/>
                  </a:lnTo>
                  <a:lnTo>
                    <a:pt x="2" y="4"/>
                  </a:lnTo>
                  <a:lnTo>
                    <a:pt x="2"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9" name="Freeform 6479"/>
            <p:cNvSpPr>
              <a:spLocks/>
            </p:cNvSpPr>
            <p:nvPr/>
          </p:nvSpPr>
          <p:spPr bwMode="auto">
            <a:xfrm>
              <a:off x="5021" y="3042"/>
              <a:ext cx="543" cy="426"/>
            </a:xfrm>
            <a:custGeom>
              <a:avLst/>
              <a:gdLst>
                <a:gd name="T0" fmla="*/ 411 w 543"/>
                <a:gd name="T1" fmla="*/ 42 h 426"/>
                <a:gd name="T2" fmla="*/ 431 w 543"/>
                <a:gd name="T3" fmla="*/ 68 h 426"/>
                <a:gd name="T4" fmla="*/ 453 w 543"/>
                <a:gd name="T5" fmla="*/ 118 h 426"/>
                <a:gd name="T6" fmla="*/ 471 w 543"/>
                <a:gd name="T7" fmla="*/ 128 h 426"/>
                <a:gd name="T8" fmla="*/ 490 w 543"/>
                <a:gd name="T9" fmla="*/ 156 h 426"/>
                <a:gd name="T10" fmla="*/ 509 w 543"/>
                <a:gd name="T11" fmla="*/ 180 h 426"/>
                <a:gd name="T12" fmla="*/ 530 w 543"/>
                <a:gd name="T13" fmla="*/ 199 h 426"/>
                <a:gd name="T14" fmla="*/ 537 w 543"/>
                <a:gd name="T15" fmla="*/ 228 h 426"/>
                <a:gd name="T16" fmla="*/ 542 w 543"/>
                <a:gd name="T17" fmla="*/ 281 h 426"/>
                <a:gd name="T18" fmla="*/ 533 w 543"/>
                <a:gd name="T19" fmla="*/ 323 h 426"/>
                <a:gd name="T20" fmla="*/ 512 w 543"/>
                <a:gd name="T21" fmla="*/ 348 h 426"/>
                <a:gd name="T22" fmla="*/ 499 w 543"/>
                <a:gd name="T23" fmla="*/ 395 h 426"/>
                <a:gd name="T24" fmla="*/ 489 w 543"/>
                <a:gd name="T25" fmla="*/ 408 h 426"/>
                <a:gd name="T26" fmla="*/ 470 w 543"/>
                <a:gd name="T27" fmla="*/ 414 h 426"/>
                <a:gd name="T28" fmla="*/ 442 w 543"/>
                <a:gd name="T29" fmla="*/ 423 h 426"/>
                <a:gd name="T30" fmla="*/ 417 w 543"/>
                <a:gd name="T31" fmla="*/ 421 h 426"/>
                <a:gd name="T32" fmla="*/ 390 w 543"/>
                <a:gd name="T33" fmla="*/ 420 h 426"/>
                <a:gd name="T34" fmla="*/ 362 w 543"/>
                <a:gd name="T35" fmla="*/ 399 h 426"/>
                <a:gd name="T36" fmla="*/ 352 w 543"/>
                <a:gd name="T37" fmla="*/ 368 h 426"/>
                <a:gd name="T38" fmla="*/ 336 w 543"/>
                <a:gd name="T39" fmla="*/ 349 h 426"/>
                <a:gd name="T40" fmla="*/ 325 w 543"/>
                <a:gd name="T41" fmla="*/ 359 h 426"/>
                <a:gd name="T42" fmla="*/ 327 w 543"/>
                <a:gd name="T43" fmla="*/ 329 h 426"/>
                <a:gd name="T44" fmla="*/ 308 w 543"/>
                <a:gd name="T45" fmla="*/ 359 h 426"/>
                <a:gd name="T46" fmla="*/ 299 w 543"/>
                <a:gd name="T47" fmla="*/ 340 h 426"/>
                <a:gd name="T48" fmla="*/ 286 w 543"/>
                <a:gd name="T49" fmla="*/ 326 h 426"/>
                <a:gd name="T50" fmla="*/ 266 w 543"/>
                <a:gd name="T51" fmla="*/ 314 h 426"/>
                <a:gd name="T52" fmla="*/ 224 w 543"/>
                <a:gd name="T53" fmla="*/ 304 h 426"/>
                <a:gd name="T54" fmla="*/ 199 w 543"/>
                <a:gd name="T55" fmla="*/ 311 h 426"/>
                <a:gd name="T56" fmla="*/ 159 w 543"/>
                <a:gd name="T57" fmla="*/ 324 h 426"/>
                <a:gd name="T58" fmla="*/ 128 w 543"/>
                <a:gd name="T59" fmla="*/ 339 h 426"/>
                <a:gd name="T60" fmla="*/ 88 w 543"/>
                <a:gd name="T61" fmla="*/ 346 h 426"/>
                <a:gd name="T62" fmla="*/ 53 w 543"/>
                <a:gd name="T63" fmla="*/ 358 h 426"/>
                <a:gd name="T64" fmla="*/ 27 w 543"/>
                <a:gd name="T65" fmla="*/ 342 h 426"/>
                <a:gd name="T66" fmla="*/ 32 w 543"/>
                <a:gd name="T67" fmla="*/ 308 h 426"/>
                <a:gd name="T68" fmla="*/ 15 w 543"/>
                <a:gd name="T69" fmla="*/ 255 h 426"/>
                <a:gd name="T70" fmla="*/ 2 w 543"/>
                <a:gd name="T71" fmla="*/ 218 h 426"/>
                <a:gd name="T72" fmla="*/ 13 w 543"/>
                <a:gd name="T73" fmla="*/ 209 h 426"/>
                <a:gd name="T74" fmla="*/ 13 w 543"/>
                <a:gd name="T75" fmla="*/ 164 h 426"/>
                <a:gd name="T76" fmla="*/ 41 w 543"/>
                <a:gd name="T77" fmla="*/ 148 h 426"/>
                <a:gd name="T78" fmla="*/ 71 w 543"/>
                <a:gd name="T79" fmla="*/ 139 h 426"/>
                <a:gd name="T80" fmla="*/ 103 w 543"/>
                <a:gd name="T81" fmla="*/ 124 h 426"/>
                <a:gd name="T82" fmla="*/ 124 w 543"/>
                <a:gd name="T83" fmla="*/ 93 h 426"/>
                <a:gd name="T84" fmla="*/ 137 w 543"/>
                <a:gd name="T85" fmla="*/ 95 h 426"/>
                <a:gd name="T86" fmla="*/ 140 w 543"/>
                <a:gd name="T87" fmla="*/ 77 h 426"/>
                <a:gd name="T88" fmla="*/ 158 w 543"/>
                <a:gd name="T89" fmla="*/ 64 h 426"/>
                <a:gd name="T90" fmla="*/ 175 w 543"/>
                <a:gd name="T91" fmla="*/ 52 h 426"/>
                <a:gd name="T92" fmla="*/ 196 w 543"/>
                <a:gd name="T93" fmla="*/ 49 h 426"/>
                <a:gd name="T94" fmla="*/ 213 w 543"/>
                <a:gd name="T95" fmla="*/ 62 h 426"/>
                <a:gd name="T96" fmla="*/ 222 w 543"/>
                <a:gd name="T97" fmla="*/ 47 h 426"/>
                <a:gd name="T98" fmla="*/ 234 w 543"/>
                <a:gd name="T99" fmla="*/ 30 h 426"/>
                <a:gd name="T100" fmla="*/ 261 w 543"/>
                <a:gd name="T101" fmla="*/ 21 h 426"/>
                <a:gd name="T102" fmla="*/ 291 w 543"/>
                <a:gd name="T103" fmla="*/ 21 h 426"/>
                <a:gd name="T104" fmla="*/ 318 w 543"/>
                <a:gd name="T105" fmla="*/ 27 h 426"/>
                <a:gd name="T106" fmla="*/ 309 w 543"/>
                <a:gd name="T107" fmla="*/ 49 h 426"/>
                <a:gd name="T108" fmla="*/ 316 w 543"/>
                <a:gd name="T109" fmla="*/ 70 h 426"/>
                <a:gd name="T110" fmla="*/ 347 w 543"/>
                <a:gd name="T111" fmla="*/ 89 h 426"/>
                <a:gd name="T112" fmla="*/ 375 w 543"/>
                <a:gd name="T113" fmla="*/ 83 h 426"/>
                <a:gd name="T114" fmla="*/ 381 w 543"/>
                <a:gd name="T115" fmla="*/ 49 h 426"/>
                <a:gd name="T116" fmla="*/ 387 w 543"/>
                <a:gd name="T117" fmla="*/ 27 h 426"/>
                <a:gd name="T118" fmla="*/ 393 w 543"/>
                <a:gd name="T119" fmla="*/ 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3" h="426">
                  <a:moveTo>
                    <a:pt x="400" y="0"/>
                  </a:moveTo>
                  <a:lnTo>
                    <a:pt x="402" y="5"/>
                  </a:lnTo>
                  <a:lnTo>
                    <a:pt x="405" y="8"/>
                  </a:lnTo>
                  <a:lnTo>
                    <a:pt x="406" y="12"/>
                  </a:lnTo>
                  <a:lnTo>
                    <a:pt x="405" y="17"/>
                  </a:lnTo>
                  <a:lnTo>
                    <a:pt x="405" y="21"/>
                  </a:lnTo>
                  <a:lnTo>
                    <a:pt x="403" y="25"/>
                  </a:lnTo>
                  <a:lnTo>
                    <a:pt x="405" y="30"/>
                  </a:lnTo>
                  <a:lnTo>
                    <a:pt x="406" y="34"/>
                  </a:lnTo>
                  <a:lnTo>
                    <a:pt x="408" y="37"/>
                  </a:lnTo>
                  <a:lnTo>
                    <a:pt x="411" y="42"/>
                  </a:lnTo>
                  <a:lnTo>
                    <a:pt x="412" y="44"/>
                  </a:lnTo>
                  <a:lnTo>
                    <a:pt x="415" y="49"/>
                  </a:lnTo>
                  <a:lnTo>
                    <a:pt x="417" y="53"/>
                  </a:lnTo>
                  <a:lnTo>
                    <a:pt x="418" y="58"/>
                  </a:lnTo>
                  <a:lnTo>
                    <a:pt x="421" y="56"/>
                  </a:lnTo>
                  <a:lnTo>
                    <a:pt x="422" y="55"/>
                  </a:lnTo>
                  <a:lnTo>
                    <a:pt x="424" y="53"/>
                  </a:lnTo>
                  <a:lnTo>
                    <a:pt x="425" y="52"/>
                  </a:lnTo>
                  <a:lnTo>
                    <a:pt x="427" y="58"/>
                  </a:lnTo>
                  <a:lnTo>
                    <a:pt x="428" y="62"/>
                  </a:lnTo>
                  <a:lnTo>
                    <a:pt x="431" y="68"/>
                  </a:lnTo>
                  <a:lnTo>
                    <a:pt x="434" y="72"/>
                  </a:lnTo>
                  <a:lnTo>
                    <a:pt x="436" y="75"/>
                  </a:lnTo>
                  <a:lnTo>
                    <a:pt x="437" y="80"/>
                  </a:lnTo>
                  <a:lnTo>
                    <a:pt x="439" y="84"/>
                  </a:lnTo>
                  <a:lnTo>
                    <a:pt x="439" y="89"/>
                  </a:lnTo>
                  <a:lnTo>
                    <a:pt x="440" y="92"/>
                  </a:lnTo>
                  <a:lnTo>
                    <a:pt x="442" y="95"/>
                  </a:lnTo>
                  <a:lnTo>
                    <a:pt x="444" y="97"/>
                  </a:lnTo>
                  <a:lnTo>
                    <a:pt x="447" y="105"/>
                  </a:lnTo>
                  <a:lnTo>
                    <a:pt x="450" y="111"/>
                  </a:lnTo>
                  <a:lnTo>
                    <a:pt x="453" y="118"/>
                  </a:lnTo>
                  <a:lnTo>
                    <a:pt x="456" y="122"/>
                  </a:lnTo>
                  <a:lnTo>
                    <a:pt x="458" y="127"/>
                  </a:lnTo>
                  <a:lnTo>
                    <a:pt x="459" y="127"/>
                  </a:lnTo>
                  <a:lnTo>
                    <a:pt x="459" y="128"/>
                  </a:lnTo>
                  <a:lnTo>
                    <a:pt x="459" y="128"/>
                  </a:lnTo>
                  <a:lnTo>
                    <a:pt x="459" y="130"/>
                  </a:lnTo>
                  <a:lnTo>
                    <a:pt x="462" y="131"/>
                  </a:lnTo>
                  <a:lnTo>
                    <a:pt x="464" y="130"/>
                  </a:lnTo>
                  <a:lnTo>
                    <a:pt x="467" y="130"/>
                  </a:lnTo>
                  <a:lnTo>
                    <a:pt x="468" y="128"/>
                  </a:lnTo>
                  <a:lnTo>
                    <a:pt x="471" y="128"/>
                  </a:lnTo>
                  <a:lnTo>
                    <a:pt x="474" y="130"/>
                  </a:lnTo>
                  <a:lnTo>
                    <a:pt x="475" y="130"/>
                  </a:lnTo>
                  <a:lnTo>
                    <a:pt x="475" y="133"/>
                  </a:lnTo>
                  <a:lnTo>
                    <a:pt x="477" y="134"/>
                  </a:lnTo>
                  <a:lnTo>
                    <a:pt x="480" y="139"/>
                  </a:lnTo>
                  <a:lnTo>
                    <a:pt x="483" y="143"/>
                  </a:lnTo>
                  <a:lnTo>
                    <a:pt x="483" y="148"/>
                  </a:lnTo>
                  <a:lnTo>
                    <a:pt x="484" y="150"/>
                  </a:lnTo>
                  <a:lnTo>
                    <a:pt x="486" y="153"/>
                  </a:lnTo>
                  <a:lnTo>
                    <a:pt x="487" y="155"/>
                  </a:lnTo>
                  <a:lnTo>
                    <a:pt x="490" y="156"/>
                  </a:lnTo>
                  <a:lnTo>
                    <a:pt x="490" y="158"/>
                  </a:lnTo>
                  <a:lnTo>
                    <a:pt x="492" y="159"/>
                  </a:lnTo>
                  <a:lnTo>
                    <a:pt x="492" y="161"/>
                  </a:lnTo>
                  <a:lnTo>
                    <a:pt x="493" y="161"/>
                  </a:lnTo>
                  <a:lnTo>
                    <a:pt x="496" y="164"/>
                  </a:lnTo>
                  <a:lnTo>
                    <a:pt x="500" y="165"/>
                  </a:lnTo>
                  <a:lnTo>
                    <a:pt x="503" y="168"/>
                  </a:lnTo>
                  <a:lnTo>
                    <a:pt x="506" y="171"/>
                  </a:lnTo>
                  <a:lnTo>
                    <a:pt x="508" y="174"/>
                  </a:lnTo>
                  <a:lnTo>
                    <a:pt x="509" y="177"/>
                  </a:lnTo>
                  <a:lnTo>
                    <a:pt x="509" y="180"/>
                  </a:lnTo>
                  <a:lnTo>
                    <a:pt x="511" y="180"/>
                  </a:lnTo>
                  <a:lnTo>
                    <a:pt x="512" y="180"/>
                  </a:lnTo>
                  <a:lnTo>
                    <a:pt x="514" y="181"/>
                  </a:lnTo>
                  <a:lnTo>
                    <a:pt x="517" y="184"/>
                  </a:lnTo>
                  <a:lnTo>
                    <a:pt x="518" y="189"/>
                  </a:lnTo>
                  <a:lnTo>
                    <a:pt x="521" y="192"/>
                  </a:lnTo>
                  <a:lnTo>
                    <a:pt x="524" y="193"/>
                  </a:lnTo>
                  <a:lnTo>
                    <a:pt x="525" y="195"/>
                  </a:lnTo>
                  <a:lnTo>
                    <a:pt x="527" y="195"/>
                  </a:lnTo>
                  <a:lnTo>
                    <a:pt x="530" y="198"/>
                  </a:lnTo>
                  <a:lnTo>
                    <a:pt x="530" y="199"/>
                  </a:lnTo>
                  <a:lnTo>
                    <a:pt x="530" y="201"/>
                  </a:lnTo>
                  <a:lnTo>
                    <a:pt x="530" y="202"/>
                  </a:lnTo>
                  <a:lnTo>
                    <a:pt x="531" y="203"/>
                  </a:lnTo>
                  <a:lnTo>
                    <a:pt x="533" y="203"/>
                  </a:lnTo>
                  <a:lnTo>
                    <a:pt x="534" y="205"/>
                  </a:lnTo>
                  <a:lnTo>
                    <a:pt x="534" y="209"/>
                  </a:lnTo>
                  <a:lnTo>
                    <a:pt x="534" y="212"/>
                  </a:lnTo>
                  <a:lnTo>
                    <a:pt x="534" y="217"/>
                  </a:lnTo>
                  <a:lnTo>
                    <a:pt x="534" y="221"/>
                  </a:lnTo>
                  <a:lnTo>
                    <a:pt x="536" y="224"/>
                  </a:lnTo>
                  <a:lnTo>
                    <a:pt x="537" y="228"/>
                  </a:lnTo>
                  <a:lnTo>
                    <a:pt x="537" y="231"/>
                  </a:lnTo>
                  <a:lnTo>
                    <a:pt x="537" y="234"/>
                  </a:lnTo>
                  <a:lnTo>
                    <a:pt x="539" y="236"/>
                  </a:lnTo>
                  <a:lnTo>
                    <a:pt x="540" y="237"/>
                  </a:lnTo>
                  <a:lnTo>
                    <a:pt x="542" y="239"/>
                  </a:lnTo>
                  <a:lnTo>
                    <a:pt x="543" y="243"/>
                  </a:lnTo>
                  <a:lnTo>
                    <a:pt x="543" y="248"/>
                  </a:lnTo>
                  <a:lnTo>
                    <a:pt x="543" y="252"/>
                  </a:lnTo>
                  <a:lnTo>
                    <a:pt x="543" y="264"/>
                  </a:lnTo>
                  <a:lnTo>
                    <a:pt x="543" y="277"/>
                  </a:lnTo>
                  <a:lnTo>
                    <a:pt x="542" y="281"/>
                  </a:lnTo>
                  <a:lnTo>
                    <a:pt x="540" y="284"/>
                  </a:lnTo>
                  <a:lnTo>
                    <a:pt x="539" y="289"/>
                  </a:lnTo>
                  <a:lnTo>
                    <a:pt x="539" y="292"/>
                  </a:lnTo>
                  <a:lnTo>
                    <a:pt x="539" y="295"/>
                  </a:lnTo>
                  <a:lnTo>
                    <a:pt x="540" y="299"/>
                  </a:lnTo>
                  <a:lnTo>
                    <a:pt x="540" y="302"/>
                  </a:lnTo>
                  <a:lnTo>
                    <a:pt x="540" y="305"/>
                  </a:lnTo>
                  <a:lnTo>
                    <a:pt x="539" y="309"/>
                  </a:lnTo>
                  <a:lnTo>
                    <a:pt x="536" y="314"/>
                  </a:lnTo>
                  <a:lnTo>
                    <a:pt x="534" y="318"/>
                  </a:lnTo>
                  <a:lnTo>
                    <a:pt x="533" y="323"/>
                  </a:lnTo>
                  <a:lnTo>
                    <a:pt x="530" y="326"/>
                  </a:lnTo>
                  <a:lnTo>
                    <a:pt x="527" y="329"/>
                  </a:lnTo>
                  <a:lnTo>
                    <a:pt x="524" y="333"/>
                  </a:lnTo>
                  <a:lnTo>
                    <a:pt x="521" y="336"/>
                  </a:lnTo>
                  <a:lnTo>
                    <a:pt x="520" y="339"/>
                  </a:lnTo>
                  <a:lnTo>
                    <a:pt x="520" y="342"/>
                  </a:lnTo>
                  <a:lnTo>
                    <a:pt x="518" y="345"/>
                  </a:lnTo>
                  <a:lnTo>
                    <a:pt x="517" y="346"/>
                  </a:lnTo>
                  <a:lnTo>
                    <a:pt x="515" y="346"/>
                  </a:lnTo>
                  <a:lnTo>
                    <a:pt x="514" y="348"/>
                  </a:lnTo>
                  <a:lnTo>
                    <a:pt x="512" y="348"/>
                  </a:lnTo>
                  <a:lnTo>
                    <a:pt x="512" y="349"/>
                  </a:lnTo>
                  <a:lnTo>
                    <a:pt x="511" y="352"/>
                  </a:lnTo>
                  <a:lnTo>
                    <a:pt x="511" y="355"/>
                  </a:lnTo>
                  <a:lnTo>
                    <a:pt x="511" y="357"/>
                  </a:lnTo>
                  <a:lnTo>
                    <a:pt x="509" y="362"/>
                  </a:lnTo>
                  <a:lnTo>
                    <a:pt x="508" y="367"/>
                  </a:lnTo>
                  <a:lnTo>
                    <a:pt x="506" y="373"/>
                  </a:lnTo>
                  <a:lnTo>
                    <a:pt x="503" y="379"/>
                  </a:lnTo>
                  <a:lnTo>
                    <a:pt x="500" y="385"/>
                  </a:lnTo>
                  <a:lnTo>
                    <a:pt x="499" y="390"/>
                  </a:lnTo>
                  <a:lnTo>
                    <a:pt x="499" y="395"/>
                  </a:lnTo>
                  <a:lnTo>
                    <a:pt x="499" y="399"/>
                  </a:lnTo>
                  <a:lnTo>
                    <a:pt x="497" y="404"/>
                  </a:lnTo>
                  <a:lnTo>
                    <a:pt x="497" y="404"/>
                  </a:lnTo>
                  <a:lnTo>
                    <a:pt x="496" y="405"/>
                  </a:lnTo>
                  <a:lnTo>
                    <a:pt x="495" y="407"/>
                  </a:lnTo>
                  <a:lnTo>
                    <a:pt x="495" y="408"/>
                  </a:lnTo>
                  <a:lnTo>
                    <a:pt x="493" y="408"/>
                  </a:lnTo>
                  <a:lnTo>
                    <a:pt x="492" y="408"/>
                  </a:lnTo>
                  <a:lnTo>
                    <a:pt x="490" y="410"/>
                  </a:lnTo>
                  <a:lnTo>
                    <a:pt x="490" y="408"/>
                  </a:lnTo>
                  <a:lnTo>
                    <a:pt x="489" y="408"/>
                  </a:lnTo>
                  <a:lnTo>
                    <a:pt x="487" y="408"/>
                  </a:lnTo>
                  <a:lnTo>
                    <a:pt x="484" y="408"/>
                  </a:lnTo>
                  <a:lnTo>
                    <a:pt x="484" y="407"/>
                  </a:lnTo>
                  <a:lnTo>
                    <a:pt x="483" y="407"/>
                  </a:lnTo>
                  <a:lnTo>
                    <a:pt x="481" y="408"/>
                  </a:lnTo>
                  <a:lnTo>
                    <a:pt x="478" y="410"/>
                  </a:lnTo>
                  <a:lnTo>
                    <a:pt x="477" y="412"/>
                  </a:lnTo>
                  <a:lnTo>
                    <a:pt x="474" y="414"/>
                  </a:lnTo>
                  <a:lnTo>
                    <a:pt x="472" y="414"/>
                  </a:lnTo>
                  <a:lnTo>
                    <a:pt x="471" y="414"/>
                  </a:lnTo>
                  <a:lnTo>
                    <a:pt x="470" y="414"/>
                  </a:lnTo>
                  <a:lnTo>
                    <a:pt x="467" y="414"/>
                  </a:lnTo>
                  <a:lnTo>
                    <a:pt x="465" y="414"/>
                  </a:lnTo>
                  <a:lnTo>
                    <a:pt x="462" y="415"/>
                  </a:lnTo>
                  <a:lnTo>
                    <a:pt x="459" y="417"/>
                  </a:lnTo>
                  <a:lnTo>
                    <a:pt x="456" y="418"/>
                  </a:lnTo>
                  <a:lnTo>
                    <a:pt x="453" y="421"/>
                  </a:lnTo>
                  <a:lnTo>
                    <a:pt x="450" y="424"/>
                  </a:lnTo>
                  <a:lnTo>
                    <a:pt x="447" y="426"/>
                  </a:lnTo>
                  <a:lnTo>
                    <a:pt x="444" y="424"/>
                  </a:lnTo>
                  <a:lnTo>
                    <a:pt x="443" y="424"/>
                  </a:lnTo>
                  <a:lnTo>
                    <a:pt x="442" y="423"/>
                  </a:lnTo>
                  <a:lnTo>
                    <a:pt x="439" y="421"/>
                  </a:lnTo>
                  <a:lnTo>
                    <a:pt x="437" y="420"/>
                  </a:lnTo>
                  <a:lnTo>
                    <a:pt x="434" y="420"/>
                  </a:lnTo>
                  <a:lnTo>
                    <a:pt x="431" y="420"/>
                  </a:lnTo>
                  <a:lnTo>
                    <a:pt x="431" y="415"/>
                  </a:lnTo>
                  <a:lnTo>
                    <a:pt x="431" y="410"/>
                  </a:lnTo>
                  <a:lnTo>
                    <a:pt x="427" y="411"/>
                  </a:lnTo>
                  <a:lnTo>
                    <a:pt x="424" y="414"/>
                  </a:lnTo>
                  <a:lnTo>
                    <a:pt x="421" y="417"/>
                  </a:lnTo>
                  <a:lnTo>
                    <a:pt x="418" y="418"/>
                  </a:lnTo>
                  <a:lnTo>
                    <a:pt x="417" y="421"/>
                  </a:lnTo>
                  <a:lnTo>
                    <a:pt x="412" y="423"/>
                  </a:lnTo>
                  <a:lnTo>
                    <a:pt x="409" y="424"/>
                  </a:lnTo>
                  <a:lnTo>
                    <a:pt x="408" y="424"/>
                  </a:lnTo>
                  <a:lnTo>
                    <a:pt x="406" y="423"/>
                  </a:lnTo>
                  <a:lnTo>
                    <a:pt x="405" y="421"/>
                  </a:lnTo>
                  <a:lnTo>
                    <a:pt x="403" y="420"/>
                  </a:lnTo>
                  <a:lnTo>
                    <a:pt x="400" y="421"/>
                  </a:lnTo>
                  <a:lnTo>
                    <a:pt x="397" y="421"/>
                  </a:lnTo>
                  <a:lnTo>
                    <a:pt x="396" y="421"/>
                  </a:lnTo>
                  <a:lnTo>
                    <a:pt x="393" y="421"/>
                  </a:lnTo>
                  <a:lnTo>
                    <a:pt x="390" y="420"/>
                  </a:lnTo>
                  <a:lnTo>
                    <a:pt x="389" y="418"/>
                  </a:lnTo>
                  <a:lnTo>
                    <a:pt x="384" y="417"/>
                  </a:lnTo>
                  <a:lnTo>
                    <a:pt x="381" y="417"/>
                  </a:lnTo>
                  <a:lnTo>
                    <a:pt x="378" y="415"/>
                  </a:lnTo>
                  <a:lnTo>
                    <a:pt x="377" y="414"/>
                  </a:lnTo>
                  <a:lnTo>
                    <a:pt x="374" y="412"/>
                  </a:lnTo>
                  <a:lnTo>
                    <a:pt x="371" y="411"/>
                  </a:lnTo>
                  <a:lnTo>
                    <a:pt x="367" y="410"/>
                  </a:lnTo>
                  <a:lnTo>
                    <a:pt x="364" y="407"/>
                  </a:lnTo>
                  <a:lnTo>
                    <a:pt x="364" y="402"/>
                  </a:lnTo>
                  <a:lnTo>
                    <a:pt x="362" y="399"/>
                  </a:lnTo>
                  <a:lnTo>
                    <a:pt x="362" y="395"/>
                  </a:lnTo>
                  <a:lnTo>
                    <a:pt x="362" y="392"/>
                  </a:lnTo>
                  <a:lnTo>
                    <a:pt x="361" y="387"/>
                  </a:lnTo>
                  <a:lnTo>
                    <a:pt x="359" y="385"/>
                  </a:lnTo>
                  <a:lnTo>
                    <a:pt x="358" y="383"/>
                  </a:lnTo>
                  <a:lnTo>
                    <a:pt x="356" y="380"/>
                  </a:lnTo>
                  <a:lnTo>
                    <a:pt x="356" y="379"/>
                  </a:lnTo>
                  <a:lnTo>
                    <a:pt x="356" y="376"/>
                  </a:lnTo>
                  <a:lnTo>
                    <a:pt x="356" y="374"/>
                  </a:lnTo>
                  <a:lnTo>
                    <a:pt x="355" y="373"/>
                  </a:lnTo>
                  <a:lnTo>
                    <a:pt x="352" y="368"/>
                  </a:lnTo>
                  <a:lnTo>
                    <a:pt x="349" y="367"/>
                  </a:lnTo>
                  <a:lnTo>
                    <a:pt x="346" y="367"/>
                  </a:lnTo>
                  <a:lnTo>
                    <a:pt x="341" y="370"/>
                  </a:lnTo>
                  <a:lnTo>
                    <a:pt x="340" y="367"/>
                  </a:lnTo>
                  <a:lnTo>
                    <a:pt x="340" y="362"/>
                  </a:lnTo>
                  <a:lnTo>
                    <a:pt x="340" y="357"/>
                  </a:lnTo>
                  <a:lnTo>
                    <a:pt x="341" y="352"/>
                  </a:lnTo>
                  <a:lnTo>
                    <a:pt x="341" y="348"/>
                  </a:lnTo>
                  <a:lnTo>
                    <a:pt x="340" y="348"/>
                  </a:lnTo>
                  <a:lnTo>
                    <a:pt x="337" y="348"/>
                  </a:lnTo>
                  <a:lnTo>
                    <a:pt x="336" y="349"/>
                  </a:lnTo>
                  <a:lnTo>
                    <a:pt x="336" y="351"/>
                  </a:lnTo>
                  <a:lnTo>
                    <a:pt x="336" y="354"/>
                  </a:lnTo>
                  <a:lnTo>
                    <a:pt x="334" y="357"/>
                  </a:lnTo>
                  <a:lnTo>
                    <a:pt x="334" y="358"/>
                  </a:lnTo>
                  <a:lnTo>
                    <a:pt x="334" y="361"/>
                  </a:lnTo>
                  <a:lnTo>
                    <a:pt x="333" y="364"/>
                  </a:lnTo>
                  <a:lnTo>
                    <a:pt x="331" y="365"/>
                  </a:lnTo>
                  <a:lnTo>
                    <a:pt x="330" y="365"/>
                  </a:lnTo>
                  <a:lnTo>
                    <a:pt x="327" y="364"/>
                  </a:lnTo>
                  <a:lnTo>
                    <a:pt x="324" y="362"/>
                  </a:lnTo>
                  <a:lnTo>
                    <a:pt x="325" y="359"/>
                  </a:lnTo>
                  <a:lnTo>
                    <a:pt x="327" y="355"/>
                  </a:lnTo>
                  <a:lnTo>
                    <a:pt x="328" y="352"/>
                  </a:lnTo>
                  <a:lnTo>
                    <a:pt x="330" y="348"/>
                  </a:lnTo>
                  <a:lnTo>
                    <a:pt x="330" y="342"/>
                  </a:lnTo>
                  <a:lnTo>
                    <a:pt x="331" y="339"/>
                  </a:lnTo>
                  <a:lnTo>
                    <a:pt x="333" y="334"/>
                  </a:lnTo>
                  <a:lnTo>
                    <a:pt x="334" y="330"/>
                  </a:lnTo>
                  <a:lnTo>
                    <a:pt x="336" y="326"/>
                  </a:lnTo>
                  <a:lnTo>
                    <a:pt x="336" y="323"/>
                  </a:lnTo>
                  <a:lnTo>
                    <a:pt x="330" y="323"/>
                  </a:lnTo>
                  <a:lnTo>
                    <a:pt x="327" y="329"/>
                  </a:lnTo>
                  <a:lnTo>
                    <a:pt x="325" y="336"/>
                  </a:lnTo>
                  <a:lnTo>
                    <a:pt x="324" y="342"/>
                  </a:lnTo>
                  <a:lnTo>
                    <a:pt x="321" y="346"/>
                  </a:lnTo>
                  <a:lnTo>
                    <a:pt x="319" y="348"/>
                  </a:lnTo>
                  <a:lnTo>
                    <a:pt x="318" y="348"/>
                  </a:lnTo>
                  <a:lnTo>
                    <a:pt x="315" y="348"/>
                  </a:lnTo>
                  <a:lnTo>
                    <a:pt x="314" y="349"/>
                  </a:lnTo>
                  <a:lnTo>
                    <a:pt x="312" y="352"/>
                  </a:lnTo>
                  <a:lnTo>
                    <a:pt x="311" y="355"/>
                  </a:lnTo>
                  <a:lnTo>
                    <a:pt x="311" y="359"/>
                  </a:lnTo>
                  <a:lnTo>
                    <a:pt x="308" y="359"/>
                  </a:lnTo>
                  <a:lnTo>
                    <a:pt x="306" y="358"/>
                  </a:lnTo>
                  <a:lnTo>
                    <a:pt x="303" y="357"/>
                  </a:lnTo>
                  <a:lnTo>
                    <a:pt x="302" y="355"/>
                  </a:lnTo>
                  <a:lnTo>
                    <a:pt x="300" y="354"/>
                  </a:lnTo>
                  <a:lnTo>
                    <a:pt x="300" y="351"/>
                  </a:lnTo>
                  <a:lnTo>
                    <a:pt x="300" y="349"/>
                  </a:lnTo>
                  <a:lnTo>
                    <a:pt x="302" y="346"/>
                  </a:lnTo>
                  <a:lnTo>
                    <a:pt x="303" y="343"/>
                  </a:lnTo>
                  <a:lnTo>
                    <a:pt x="300" y="343"/>
                  </a:lnTo>
                  <a:lnTo>
                    <a:pt x="299" y="342"/>
                  </a:lnTo>
                  <a:lnTo>
                    <a:pt x="299" y="340"/>
                  </a:lnTo>
                  <a:lnTo>
                    <a:pt x="297" y="339"/>
                  </a:lnTo>
                  <a:lnTo>
                    <a:pt x="297" y="337"/>
                  </a:lnTo>
                  <a:lnTo>
                    <a:pt x="296" y="336"/>
                  </a:lnTo>
                  <a:lnTo>
                    <a:pt x="296" y="334"/>
                  </a:lnTo>
                  <a:lnTo>
                    <a:pt x="293" y="333"/>
                  </a:lnTo>
                  <a:lnTo>
                    <a:pt x="291" y="333"/>
                  </a:lnTo>
                  <a:lnTo>
                    <a:pt x="290" y="332"/>
                  </a:lnTo>
                  <a:lnTo>
                    <a:pt x="287" y="330"/>
                  </a:lnTo>
                  <a:lnTo>
                    <a:pt x="287" y="329"/>
                  </a:lnTo>
                  <a:lnTo>
                    <a:pt x="287" y="327"/>
                  </a:lnTo>
                  <a:lnTo>
                    <a:pt x="286" y="326"/>
                  </a:lnTo>
                  <a:lnTo>
                    <a:pt x="286" y="324"/>
                  </a:lnTo>
                  <a:lnTo>
                    <a:pt x="284" y="321"/>
                  </a:lnTo>
                  <a:lnTo>
                    <a:pt x="283" y="321"/>
                  </a:lnTo>
                  <a:lnTo>
                    <a:pt x="281" y="320"/>
                  </a:lnTo>
                  <a:lnTo>
                    <a:pt x="280" y="318"/>
                  </a:lnTo>
                  <a:lnTo>
                    <a:pt x="278" y="317"/>
                  </a:lnTo>
                  <a:lnTo>
                    <a:pt x="275" y="317"/>
                  </a:lnTo>
                  <a:lnTo>
                    <a:pt x="274" y="317"/>
                  </a:lnTo>
                  <a:lnTo>
                    <a:pt x="272" y="317"/>
                  </a:lnTo>
                  <a:lnTo>
                    <a:pt x="268" y="314"/>
                  </a:lnTo>
                  <a:lnTo>
                    <a:pt x="266" y="314"/>
                  </a:lnTo>
                  <a:lnTo>
                    <a:pt x="265" y="314"/>
                  </a:lnTo>
                  <a:lnTo>
                    <a:pt x="263" y="314"/>
                  </a:lnTo>
                  <a:lnTo>
                    <a:pt x="261" y="312"/>
                  </a:lnTo>
                  <a:lnTo>
                    <a:pt x="256" y="309"/>
                  </a:lnTo>
                  <a:lnTo>
                    <a:pt x="253" y="307"/>
                  </a:lnTo>
                  <a:lnTo>
                    <a:pt x="249" y="305"/>
                  </a:lnTo>
                  <a:lnTo>
                    <a:pt x="243" y="305"/>
                  </a:lnTo>
                  <a:lnTo>
                    <a:pt x="236" y="305"/>
                  </a:lnTo>
                  <a:lnTo>
                    <a:pt x="230" y="305"/>
                  </a:lnTo>
                  <a:lnTo>
                    <a:pt x="227" y="304"/>
                  </a:lnTo>
                  <a:lnTo>
                    <a:pt x="224" y="304"/>
                  </a:lnTo>
                  <a:lnTo>
                    <a:pt x="221" y="302"/>
                  </a:lnTo>
                  <a:lnTo>
                    <a:pt x="218" y="304"/>
                  </a:lnTo>
                  <a:lnTo>
                    <a:pt x="213" y="305"/>
                  </a:lnTo>
                  <a:lnTo>
                    <a:pt x="212" y="307"/>
                  </a:lnTo>
                  <a:lnTo>
                    <a:pt x="212" y="308"/>
                  </a:lnTo>
                  <a:lnTo>
                    <a:pt x="211" y="309"/>
                  </a:lnTo>
                  <a:lnTo>
                    <a:pt x="208" y="311"/>
                  </a:lnTo>
                  <a:lnTo>
                    <a:pt x="203" y="309"/>
                  </a:lnTo>
                  <a:lnTo>
                    <a:pt x="200" y="309"/>
                  </a:lnTo>
                  <a:lnTo>
                    <a:pt x="200" y="309"/>
                  </a:lnTo>
                  <a:lnTo>
                    <a:pt x="199" y="311"/>
                  </a:lnTo>
                  <a:lnTo>
                    <a:pt x="197" y="311"/>
                  </a:lnTo>
                  <a:lnTo>
                    <a:pt x="191" y="312"/>
                  </a:lnTo>
                  <a:lnTo>
                    <a:pt x="187" y="315"/>
                  </a:lnTo>
                  <a:lnTo>
                    <a:pt x="183" y="318"/>
                  </a:lnTo>
                  <a:lnTo>
                    <a:pt x="178" y="320"/>
                  </a:lnTo>
                  <a:lnTo>
                    <a:pt x="174" y="320"/>
                  </a:lnTo>
                  <a:lnTo>
                    <a:pt x="169" y="320"/>
                  </a:lnTo>
                  <a:lnTo>
                    <a:pt x="165" y="323"/>
                  </a:lnTo>
                  <a:lnTo>
                    <a:pt x="162" y="326"/>
                  </a:lnTo>
                  <a:lnTo>
                    <a:pt x="160" y="326"/>
                  </a:lnTo>
                  <a:lnTo>
                    <a:pt x="159" y="324"/>
                  </a:lnTo>
                  <a:lnTo>
                    <a:pt x="158" y="326"/>
                  </a:lnTo>
                  <a:lnTo>
                    <a:pt x="155" y="327"/>
                  </a:lnTo>
                  <a:lnTo>
                    <a:pt x="155" y="329"/>
                  </a:lnTo>
                  <a:lnTo>
                    <a:pt x="155" y="330"/>
                  </a:lnTo>
                  <a:lnTo>
                    <a:pt x="152" y="334"/>
                  </a:lnTo>
                  <a:lnTo>
                    <a:pt x="149" y="337"/>
                  </a:lnTo>
                  <a:lnTo>
                    <a:pt x="146" y="337"/>
                  </a:lnTo>
                  <a:lnTo>
                    <a:pt x="141" y="337"/>
                  </a:lnTo>
                  <a:lnTo>
                    <a:pt x="137" y="337"/>
                  </a:lnTo>
                  <a:lnTo>
                    <a:pt x="133" y="337"/>
                  </a:lnTo>
                  <a:lnTo>
                    <a:pt x="128" y="339"/>
                  </a:lnTo>
                  <a:lnTo>
                    <a:pt x="122" y="340"/>
                  </a:lnTo>
                  <a:lnTo>
                    <a:pt x="118" y="342"/>
                  </a:lnTo>
                  <a:lnTo>
                    <a:pt x="113" y="342"/>
                  </a:lnTo>
                  <a:lnTo>
                    <a:pt x="109" y="342"/>
                  </a:lnTo>
                  <a:lnTo>
                    <a:pt x="105" y="342"/>
                  </a:lnTo>
                  <a:lnTo>
                    <a:pt x="100" y="343"/>
                  </a:lnTo>
                  <a:lnTo>
                    <a:pt x="97" y="345"/>
                  </a:lnTo>
                  <a:lnTo>
                    <a:pt x="96" y="346"/>
                  </a:lnTo>
                  <a:lnTo>
                    <a:pt x="93" y="348"/>
                  </a:lnTo>
                  <a:lnTo>
                    <a:pt x="90" y="348"/>
                  </a:lnTo>
                  <a:lnTo>
                    <a:pt x="88" y="346"/>
                  </a:lnTo>
                  <a:lnTo>
                    <a:pt x="85" y="346"/>
                  </a:lnTo>
                  <a:lnTo>
                    <a:pt x="82" y="348"/>
                  </a:lnTo>
                  <a:lnTo>
                    <a:pt x="80" y="351"/>
                  </a:lnTo>
                  <a:lnTo>
                    <a:pt x="78" y="354"/>
                  </a:lnTo>
                  <a:lnTo>
                    <a:pt x="77" y="357"/>
                  </a:lnTo>
                  <a:lnTo>
                    <a:pt x="74" y="358"/>
                  </a:lnTo>
                  <a:lnTo>
                    <a:pt x="71" y="359"/>
                  </a:lnTo>
                  <a:lnTo>
                    <a:pt x="66" y="359"/>
                  </a:lnTo>
                  <a:lnTo>
                    <a:pt x="62" y="358"/>
                  </a:lnTo>
                  <a:lnTo>
                    <a:pt x="56" y="358"/>
                  </a:lnTo>
                  <a:lnTo>
                    <a:pt x="53" y="358"/>
                  </a:lnTo>
                  <a:lnTo>
                    <a:pt x="49" y="358"/>
                  </a:lnTo>
                  <a:lnTo>
                    <a:pt x="46" y="359"/>
                  </a:lnTo>
                  <a:lnTo>
                    <a:pt x="43" y="358"/>
                  </a:lnTo>
                  <a:lnTo>
                    <a:pt x="40" y="357"/>
                  </a:lnTo>
                  <a:lnTo>
                    <a:pt x="37" y="355"/>
                  </a:lnTo>
                  <a:lnTo>
                    <a:pt x="34" y="352"/>
                  </a:lnTo>
                  <a:lnTo>
                    <a:pt x="31" y="351"/>
                  </a:lnTo>
                  <a:lnTo>
                    <a:pt x="31" y="348"/>
                  </a:lnTo>
                  <a:lnTo>
                    <a:pt x="30" y="346"/>
                  </a:lnTo>
                  <a:lnTo>
                    <a:pt x="28" y="345"/>
                  </a:lnTo>
                  <a:lnTo>
                    <a:pt x="27" y="342"/>
                  </a:lnTo>
                  <a:lnTo>
                    <a:pt x="27" y="337"/>
                  </a:lnTo>
                  <a:lnTo>
                    <a:pt x="27" y="333"/>
                  </a:lnTo>
                  <a:lnTo>
                    <a:pt x="28" y="332"/>
                  </a:lnTo>
                  <a:lnTo>
                    <a:pt x="30" y="330"/>
                  </a:lnTo>
                  <a:lnTo>
                    <a:pt x="31" y="330"/>
                  </a:lnTo>
                  <a:lnTo>
                    <a:pt x="32" y="329"/>
                  </a:lnTo>
                  <a:lnTo>
                    <a:pt x="34" y="324"/>
                  </a:lnTo>
                  <a:lnTo>
                    <a:pt x="34" y="320"/>
                  </a:lnTo>
                  <a:lnTo>
                    <a:pt x="34" y="315"/>
                  </a:lnTo>
                  <a:lnTo>
                    <a:pt x="32" y="311"/>
                  </a:lnTo>
                  <a:lnTo>
                    <a:pt x="32" y="308"/>
                  </a:lnTo>
                  <a:lnTo>
                    <a:pt x="32" y="305"/>
                  </a:lnTo>
                  <a:lnTo>
                    <a:pt x="34" y="302"/>
                  </a:lnTo>
                  <a:lnTo>
                    <a:pt x="34" y="299"/>
                  </a:lnTo>
                  <a:lnTo>
                    <a:pt x="34" y="296"/>
                  </a:lnTo>
                  <a:lnTo>
                    <a:pt x="32" y="293"/>
                  </a:lnTo>
                  <a:lnTo>
                    <a:pt x="30" y="290"/>
                  </a:lnTo>
                  <a:lnTo>
                    <a:pt x="28" y="287"/>
                  </a:lnTo>
                  <a:lnTo>
                    <a:pt x="28" y="279"/>
                  </a:lnTo>
                  <a:lnTo>
                    <a:pt x="25" y="271"/>
                  </a:lnTo>
                  <a:lnTo>
                    <a:pt x="19" y="262"/>
                  </a:lnTo>
                  <a:lnTo>
                    <a:pt x="15" y="255"/>
                  </a:lnTo>
                  <a:lnTo>
                    <a:pt x="13" y="248"/>
                  </a:lnTo>
                  <a:lnTo>
                    <a:pt x="13" y="243"/>
                  </a:lnTo>
                  <a:lnTo>
                    <a:pt x="12" y="240"/>
                  </a:lnTo>
                  <a:lnTo>
                    <a:pt x="10" y="237"/>
                  </a:lnTo>
                  <a:lnTo>
                    <a:pt x="9" y="234"/>
                  </a:lnTo>
                  <a:lnTo>
                    <a:pt x="6" y="231"/>
                  </a:lnTo>
                  <a:lnTo>
                    <a:pt x="3" y="230"/>
                  </a:lnTo>
                  <a:lnTo>
                    <a:pt x="2" y="227"/>
                  </a:lnTo>
                  <a:lnTo>
                    <a:pt x="0" y="224"/>
                  </a:lnTo>
                  <a:lnTo>
                    <a:pt x="0" y="223"/>
                  </a:lnTo>
                  <a:lnTo>
                    <a:pt x="2" y="218"/>
                  </a:lnTo>
                  <a:lnTo>
                    <a:pt x="5" y="223"/>
                  </a:lnTo>
                  <a:lnTo>
                    <a:pt x="7" y="226"/>
                  </a:lnTo>
                  <a:lnTo>
                    <a:pt x="7" y="224"/>
                  </a:lnTo>
                  <a:lnTo>
                    <a:pt x="9" y="223"/>
                  </a:lnTo>
                  <a:lnTo>
                    <a:pt x="10" y="223"/>
                  </a:lnTo>
                  <a:lnTo>
                    <a:pt x="12" y="224"/>
                  </a:lnTo>
                  <a:lnTo>
                    <a:pt x="13" y="221"/>
                  </a:lnTo>
                  <a:lnTo>
                    <a:pt x="13" y="220"/>
                  </a:lnTo>
                  <a:lnTo>
                    <a:pt x="12" y="217"/>
                  </a:lnTo>
                  <a:lnTo>
                    <a:pt x="15" y="217"/>
                  </a:lnTo>
                  <a:lnTo>
                    <a:pt x="13" y="209"/>
                  </a:lnTo>
                  <a:lnTo>
                    <a:pt x="10" y="202"/>
                  </a:lnTo>
                  <a:lnTo>
                    <a:pt x="7" y="195"/>
                  </a:lnTo>
                  <a:lnTo>
                    <a:pt x="6" y="186"/>
                  </a:lnTo>
                  <a:lnTo>
                    <a:pt x="6" y="181"/>
                  </a:lnTo>
                  <a:lnTo>
                    <a:pt x="6" y="173"/>
                  </a:lnTo>
                  <a:lnTo>
                    <a:pt x="7" y="162"/>
                  </a:lnTo>
                  <a:lnTo>
                    <a:pt x="9" y="156"/>
                  </a:lnTo>
                  <a:lnTo>
                    <a:pt x="13" y="153"/>
                  </a:lnTo>
                  <a:lnTo>
                    <a:pt x="13" y="158"/>
                  </a:lnTo>
                  <a:lnTo>
                    <a:pt x="13" y="161"/>
                  </a:lnTo>
                  <a:lnTo>
                    <a:pt x="13" y="164"/>
                  </a:lnTo>
                  <a:lnTo>
                    <a:pt x="16" y="162"/>
                  </a:lnTo>
                  <a:lnTo>
                    <a:pt x="18" y="159"/>
                  </a:lnTo>
                  <a:lnTo>
                    <a:pt x="21" y="156"/>
                  </a:lnTo>
                  <a:lnTo>
                    <a:pt x="24" y="155"/>
                  </a:lnTo>
                  <a:lnTo>
                    <a:pt x="25" y="155"/>
                  </a:lnTo>
                  <a:lnTo>
                    <a:pt x="28" y="153"/>
                  </a:lnTo>
                  <a:lnTo>
                    <a:pt x="30" y="153"/>
                  </a:lnTo>
                  <a:lnTo>
                    <a:pt x="32" y="152"/>
                  </a:lnTo>
                  <a:lnTo>
                    <a:pt x="34" y="152"/>
                  </a:lnTo>
                  <a:lnTo>
                    <a:pt x="35" y="150"/>
                  </a:lnTo>
                  <a:lnTo>
                    <a:pt x="41" y="148"/>
                  </a:lnTo>
                  <a:lnTo>
                    <a:pt x="47" y="145"/>
                  </a:lnTo>
                  <a:lnTo>
                    <a:pt x="50" y="142"/>
                  </a:lnTo>
                  <a:lnTo>
                    <a:pt x="52" y="143"/>
                  </a:lnTo>
                  <a:lnTo>
                    <a:pt x="55" y="143"/>
                  </a:lnTo>
                  <a:lnTo>
                    <a:pt x="56" y="143"/>
                  </a:lnTo>
                  <a:lnTo>
                    <a:pt x="59" y="142"/>
                  </a:lnTo>
                  <a:lnTo>
                    <a:pt x="59" y="140"/>
                  </a:lnTo>
                  <a:lnTo>
                    <a:pt x="60" y="139"/>
                  </a:lnTo>
                  <a:lnTo>
                    <a:pt x="63" y="139"/>
                  </a:lnTo>
                  <a:lnTo>
                    <a:pt x="66" y="139"/>
                  </a:lnTo>
                  <a:lnTo>
                    <a:pt x="71" y="139"/>
                  </a:lnTo>
                  <a:lnTo>
                    <a:pt x="74" y="137"/>
                  </a:lnTo>
                  <a:lnTo>
                    <a:pt x="75" y="136"/>
                  </a:lnTo>
                  <a:lnTo>
                    <a:pt x="78" y="134"/>
                  </a:lnTo>
                  <a:lnTo>
                    <a:pt x="85" y="131"/>
                  </a:lnTo>
                  <a:lnTo>
                    <a:pt x="93" y="130"/>
                  </a:lnTo>
                  <a:lnTo>
                    <a:pt x="94" y="128"/>
                  </a:lnTo>
                  <a:lnTo>
                    <a:pt x="96" y="128"/>
                  </a:lnTo>
                  <a:lnTo>
                    <a:pt x="99" y="128"/>
                  </a:lnTo>
                  <a:lnTo>
                    <a:pt x="100" y="127"/>
                  </a:lnTo>
                  <a:lnTo>
                    <a:pt x="102" y="125"/>
                  </a:lnTo>
                  <a:lnTo>
                    <a:pt x="103" y="124"/>
                  </a:lnTo>
                  <a:lnTo>
                    <a:pt x="108" y="122"/>
                  </a:lnTo>
                  <a:lnTo>
                    <a:pt x="110" y="121"/>
                  </a:lnTo>
                  <a:lnTo>
                    <a:pt x="115" y="120"/>
                  </a:lnTo>
                  <a:lnTo>
                    <a:pt x="118" y="118"/>
                  </a:lnTo>
                  <a:lnTo>
                    <a:pt x="121" y="115"/>
                  </a:lnTo>
                  <a:lnTo>
                    <a:pt x="121" y="112"/>
                  </a:lnTo>
                  <a:lnTo>
                    <a:pt x="121" y="109"/>
                  </a:lnTo>
                  <a:lnTo>
                    <a:pt x="121" y="106"/>
                  </a:lnTo>
                  <a:lnTo>
                    <a:pt x="122" y="102"/>
                  </a:lnTo>
                  <a:lnTo>
                    <a:pt x="122" y="96"/>
                  </a:lnTo>
                  <a:lnTo>
                    <a:pt x="124" y="93"/>
                  </a:lnTo>
                  <a:lnTo>
                    <a:pt x="124" y="89"/>
                  </a:lnTo>
                  <a:lnTo>
                    <a:pt x="127" y="86"/>
                  </a:lnTo>
                  <a:lnTo>
                    <a:pt x="128" y="83"/>
                  </a:lnTo>
                  <a:lnTo>
                    <a:pt x="131" y="81"/>
                  </a:lnTo>
                  <a:lnTo>
                    <a:pt x="134" y="80"/>
                  </a:lnTo>
                  <a:lnTo>
                    <a:pt x="133" y="83"/>
                  </a:lnTo>
                  <a:lnTo>
                    <a:pt x="134" y="84"/>
                  </a:lnTo>
                  <a:lnTo>
                    <a:pt x="134" y="87"/>
                  </a:lnTo>
                  <a:lnTo>
                    <a:pt x="134" y="90"/>
                  </a:lnTo>
                  <a:lnTo>
                    <a:pt x="135" y="92"/>
                  </a:lnTo>
                  <a:lnTo>
                    <a:pt x="137" y="95"/>
                  </a:lnTo>
                  <a:lnTo>
                    <a:pt x="138" y="95"/>
                  </a:lnTo>
                  <a:lnTo>
                    <a:pt x="140" y="92"/>
                  </a:lnTo>
                  <a:lnTo>
                    <a:pt x="140" y="89"/>
                  </a:lnTo>
                  <a:lnTo>
                    <a:pt x="140" y="86"/>
                  </a:lnTo>
                  <a:lnTo>
                    <a:pt x="140" y="83"/>
                  </a:lnTo>
                  <a:lnTo>
                    <a:pt x="143" y="83"/>
                  </a:lnTo>
                  <a:lnTo>
                    <a:pt x="144" y="83"/>
                  </a:lnTo>
                  <a:lnTo>
                    <a:pt x="143" y="83"/>
                  </a:lnTo>
                  <a:lnTo>
                    <a:pt x="143" y="80"/>
                  </a:lnTo>
                  <a:lnTo>
                    <a:pt x="141" y="78"/>
                  </a:lnTo>
                  <a:lnTo>
                    <a:pt x="140" y="77"/>
                  </a:lnTo>
                  <a:lnTo>
                    <a:pt x="140" y="75"/>
                  </a:lnTo>
                  <a:lnTo>
                    <a:pt x="141" y="74"/>
                  </a:lnTo>
                  <a:lnTo>
                    <a:pt x="144" y="74"/>
                  </a:lnTo>
                  <a:lnTo>
                    <a:pt x="146" y="77"/>
                  </a:lnTo>
                  <a:lnTo>
                    <a:pt x="149" y="78"/>
                  </a:lnTo>
                  <a:lnTo>
                    <a:pt x="152" y="80"/>
                  </a:lnTo>
                  <a:lnTo>
                    <a:pt x="152" y="75"/>
                  </a:lnTo>
                  <a:lnTo>
                    <a:pt x="152" y="71"/>
                  </a:lnTo>
                  <a:lnTo>
                    <a:pt x="155" y="71"/>
                  </a:lnTo>
                  <a:lnTo>
                    <a:pt x="158" y="71"/>
                  </a:lnTo>
                  <a:lnTo>
                    <a:pt x="158" y="64"/>
                  </a:lnTo>
                  <a:lnTo>
                    <a:pt x="160" y="64"/>
                  </a:lnTo>
                  <a:lnTo>
                    <a:pt x="162" y="61"/>
                  </a:lnTo>
                  <a:lnTo>
                    <a:pt x="162" y="58"/>
                  </a:lnTo>
                  <a:lnTo>
                    <a:pt x="165" y="58"/>
                  </a:lnTo>
                  <a:lnTo>
                    <a:pt x="166" y="58"/>
                  </a:lnTo>
                  <a:lnTo>
                    <a:pt x="166" y="55"/>
                  </a:lnTo>
                  <a:lnTo>
                    <a:pt x="168" y="52"/>
                  </a:lnTo>
                  <a:lnTo>
                    <a:pt x="169" y="52"/>
                  </a:lnTo>
                  <a:lnTo>
                    <a:pt x="171" y="52"/>
                  </a:lnTo>
                  <a:lnTo>
                    <a:pt x="172" y="52"/>
                  </a:lnTo>
                  <a:lnTo>
                    <a:pt x="175" y="52"/>
                  </a:lnTo>
                  <a:lnTo>
                    <a:pt x="177" y="49"/>
                  </a:lnTo>
                  <a:lnTo>
                    <a:pt x="177" y="46"/>
                  </a:lnTo>
                  <a:lnTo>
                    <a:pt x="180" y="44"/>
                  </a:lnTo>
                  <a:lnTo>
                    <a:pt x="181" y="44"/>
                  </a:lnTo>
                  <a:lnTo>
                    <a:pt x="184" y="44"/>
                  </a:lnTo>
                  <a:lnTo>
                    <a:pt x="187" y="46"/>
                  </a:lnTo>
                  <a:lnTo>
                    <a:pt x="188" y="47"/>
                  </a:lnTo>
                  <a:lnTo>
                    <a:pt x="188" y="50"/>
                  </a:lnTo>
                  <a:lnTo>
                    <a:pt x="190" y="50"/>
                  </a:lnTo>
                  <a:lnTo>
                    <a:pt x="193" y="49"/>
                  </a:lnTo>
                  <a:lnTo>
                    <a:pt x="196" y="49"/>
                  </a:lnTo>
                  <a:lnTo>
                    <a:pt x="199" y="49"/>
                  </a:lnTo>
                  <a:lnTo>
                    <a:pt x="200" y="50"/>
                  </a:lnTo>
                  <a:lnTo>
                    <a:pt x="200" y="52"/>
                  </a:lnTo>
                  <a:lnTo>
                    <a:pt x="200" y="55"/>
                  </a:lnTo>
                  <a:lnTo>
                    <a:pt x="200" y="58"/>
                  </a:lnTo>
                  <a:lnTo>
                    <a:pt x="200" y="61"/>
                  </a:lnTo>
                  <a:lnTo>
                    <a:pt x="202" y="62"/>
                  </a:lnTo>
                  <a:lnTo>
                    <a:pt x="203" y="64"/>
                  </a:lnTo>
                  <a:lnTo>
                    <a:pt x="206" y="64"/>
                  </a:lnTo>
                  <a:lnTo>
                    <a:pt x="209" y="62"/>
                  </a:lnTo>
                  <a:lnTo>
                    <a:pt x="213" y="62"/>
                  </a:lnTo>
                  <a:lnTo>
                    <a:pt x="216" y="64"/>
                  </a:lnTo>
                  <a:lnTo>
                    <a:pt x="221" y="65"/>
                  </a:lnTo>
                  <a:lnTo>
                    <a:pt x="224" y="65"/>
                  </a:lnTo>
                  <a:lnTo>
                    <a:pt x="224" y="64"/>
                  </a:lnTo>
                  <a:lnTo>
                    <a:pt x="224" y="61"/>
                  </a:lnTo>
                  <a:lnTo>
                    <a:pt x="222" y="59"/>
                  </a:lnTo>
                  <a:lnTo>
                    <a:pt x="222" y="56"/>
                  </a:lnTo>
                  <a:lnTo>
                    <a:pt x="221" y="53"/>
                  </a:lnTo>
                  <a:lnTo>
                    <a:pt x="221" y="50"/>
                  </a:lnTo>
                  <a:lnTo>
                    <a:pt x="221" y="49"/>
                  </a:lnTo>
                  <a:lnTo>
                    <a:pt x="222" y="47"/>
                  </a:lnTo>
                  <a:lnTo>
                    <a:pt x="224" y="46"/>
                  </a:lnTo>
                  <a:lnTo>
                    <a:pt x="227" y="46"/>
                  </a:lnTo>
                  <a:lnTo>
                    <a:pt x="227" y="42"/>
                  </a:lnTo>
                  <a:lnTo>
                    <a:pt x="227" y="39"/>
                  </a:lnTo>
                  <a:lnTo>
                    <a:pt x="230" y="39"/>
                  </a:lnTo>
                  <a:lnTo>
                    <a:pt x="231" y="37"/>
                  </a:lnTo>
                  <a:lnTo>
                    <a:pt x="231" y="37"/>
                  </a:lnTo>
                  <a:lnTo>
                    <a:pt x="231" y="36"/>
                  </a:lnTo>
                  <a:lnTo>
                    <a:pt x="231" y="34"/>
                  </a:lnTo>
                  <a:lnTo>
                    <a:pt x="231" y="33"/>
                  </a:lnTo>
                  <a:lnTo>
                    <a:pt x="234" y="30"/>
                  </a:lnTo>
                  <a:lnTo>
                    <a:pt x="237" y="27"/>
                  </a:lnTo>
                  <a:lnTo>
                    <a:pt x="240" y="27"/>
                  </a:lnTo>
                  <a:lnTo>
                    <a:pt x="243" y="27"/>
                  </a:lnTo>
                  <a:lnTo>
                    <a:pt x="246" y="25"/>
                  </a:lnTo>
                  <a:lnTo>
                    <a:pt x="250" y="25"/>
                  </a:lnTo>
                  <a:lnTo>
                    <a:pt x="252" y="24"/>
                  </a:lnTo>
                  <a:lnTo>
                    <a:pt x="253" y="24"/>
                  </a:lnTo>
                  <a:lnTo>
                    <a:pt x="256" y="22"/>
                  </a:lnTo>
                  <a:lnTo>
                    <a:pt x="258" y="22"/>
                  </a:lnTo>
                  <a:lnTo>
                    <a:pt x="259" y="21"/>
                  </a:lnTo>
                  <a:lnTo>
                    <a:pt x="261" y="21"/>
                  </a:lnTo>
                  <a:lnTo>
                    <a:pt x="259" y="18"/>
                  </a:lnTo>
                  <a:lnTo>
                    <a:pt x="259" y="17"/>
                  </a:lnTo>
                  <a:lnTo>
                    <a:pt x="259" y="14"/>
                  </a:lnTo>
                  <a:lnTo>
                    <a:pt x="263" y="14"/>
                  </a:lnTo>
                  <a:lnTo>
                    <a:pt x="268" y="15"/>
                  </a:lnTo>
                  <a:lnTo>
                    <a:pt x="271" y="17"/>
                  </a:lnTo>
                  <a:lnTo>
                    <a:pt x="275" y="18"/>
                  </a:lnTo>
                  <a:lnTo>
                    <a:pt x="278" y="19"/>
                  </a:lnTo>
                  <a:lnTo>
                    <a:pt x="283" y="19"/>
                  </a:lnTo>
                  <a:lnTo>
                    <a:pt x="286" y="19"/>
                  </a:lnTo>
                  <a:lnTo>
                    <a:pt x="291" y="21"/>
                  </a:lnTo>
                  <a:lnTo>
                    <a:pt x="297" y="22"/>
                  </a:lnTo>
                  <a:lnTo>
                    <a:pt x="303" y="24"/>
                  </a:lnTo>
                  <a:lnTo>
                    <a:pt x="309" y="24"/>
                  </a:lnTo>
                  <a:lnTo>
                    <a:pt x="308" y="27"/>
                  </a:lnTo>
                  <a:lnTo>
                    <a:pt x="309" y="30"/>
                  </a:lnTo>
                  <a:lnTo>
                    <a:pt x="312" y="28"/>
                  </a:lnTo>
                  <a:lnTo>
                    <a:pt x="314" y="25"/>
                  </a:lnTo>
                  <a:lnTo>
                    <a:pt x="315" y="22"/>
                  </a:lnTo>
                  <a:lnTo>
                    <a:pt x="316" y="22"/>
                  </a:lnTo>
                  <a:lnTo>
                    <a:pt x="318" y="25"/>
                  </a:lnTo>
                  <a:lnTo>
                    <a:pt x="318" y="27"/>
                  </a:lnTo>
                  <a:lnTo>
                    <a:pt x="319" y="28"/>
                  </a:lnTo>
                  <a:lnTo>
                    <a:pt x="319" y="31"/>
                  </a:lnTo>
                  <a:lnTo>
                    <a:pt x="316" y="33"/>
                  </a:lnTo>
                  <a:lnTo>
                    <a:pt x="315" y="34"/>
                  </a:lnTo>
                  <a:lnTo>
                    <a:pt x="314" y="36"/>
                  </a:lnTo>
                  <a:lnTo>
                    <a:pt x="312" y="37"/>
                  </a:lnTo>
                  <a:lnTo>
                    <a:pt x="309" y="37"/>
                  </a:lnTo>
                  <a:lnTo>
                    <a:pt x="308" y="40"/>
                  </a:lnTo>
                  <a:lnTo>
                    <a:pt x="308" y="43"/>
                  </a:lnTo>
                  <a:lnTo>
                    <a:pt x="309" y="46"/>
                  </a:lnTo>
                  <a:lnTo>
                    <a:pt x="309" y="49"/>
                  </a:lnTo>
                  <a:lnTo>
                    <a:pt x="308" y="50"/>
                  </a:lnTo>
                  <a:lnTo>
                    <a:pt x="306" y="53"/>
                  </a:lnTo>
                  <a:lnTo>
                    <a:pt x="306" y="55"/>
                  </a:lnTo>
                  <a:lnTo>
                    <a:pt x="306" y="58"/>
                  </a:lnTo>
                  <a:lnTo>
                    <a:pt x="306" y="62"/>
                  </a:lnTo>
                  <a:lnTo>
                    <a:pt x="306" y="64"/>
                  </a:lnTo>
                  <a:lnTo>
                    <a:pt x="308" y="65"/>
                  </a:lnTo>
                  <a:lnTo>
                    <a:pt x="311" y="65"/>
                  </a:lnTo>
                  <a:lnTo>
                    <a:pt x="312" y="67"/>
                  </a:lnTo>
                  <a:lnTo>
                    <a:pt x="314" y="68"/>
                  </a:lnTo>
                  <a:lnTo>
                    <a:pt x="316" y="70"/>
                  </a:lnTo>
                  <a:lnTo>
                    <a:pt x="318" y="71"/>
                  </a:lnTo>
                  <a:lnTo>
                    <a:pt x="319" y="74"/>
                  </a:lnTo>
                  <a:lnTo>
                    <a:pt x="321" y="75"/>
                  </a:lnTo>
                  <a:lnTo>
                    <a:pt x="321" y="78"/>
                  </a:lnTo>
                  <a:lnTo>
                    <a:pt x="325" y="78"/>
                  </a:lnTo>
                  <a:lnTo>
                    <a:pt x="330" y="78"/>
                  </a:lnTo>
                  <a:lnTo>
                    <a:pt x="334" y="78"/>
                  </a:lnTo>
                  <a:lnTo>
                    <a:pt x="337" y="80"/>
                  </a:lnTo>
                  <a:lnTo>
                    <a:pt x="341" y="84"/>
                  </a:lnTo>
                  <a:lnTo>
                    <a:pt x="344" y="87"/>
                  </a:lnTo>
                  <a:lnTo>
                    <a:pt x="347" y="89"/>
                  </a:lnTo>
                  <a:lnTo>
                    <a:pt x="349" y="92"/>
                  </a:lnTo>
                  <a:lnTo>
                    <a:pt x="353" y="92"/>
                  </a:lnTo>
                  <a:lnTo>
                    <a:pt x="356" y="93"/>
                  </a:lnTo>
                  <a:lnTo>
                    <a:pt x="361" y="95"/>
                  </a:lnTo>
                  <a:lnTo>
                    <a:pt x="364" y="96"/>
                  </a:lnTo>
                  <a:lnTo>
                    <a:pt x="367" y="96"/>
                  </a:lnTo>
                  <a:lnTo>
                    <a:pt x="368" y="96"/>
                  </a:lnTo>
                  <a:lnTo>
                    <a:pt x="371" y="93"/>
                  </a:lnTo>
                  <a:lnTo>
                    <a:pt x="374" y="90"/>
                  </a:lnTo>
                  <a:lnTo>
                    <a:pt x="375" y="87"/>
                  </a:lnTo>
                  <a:lnTo>
                    <a:pt x="375" y="83"/>
                  </a:lnTo>
                  <a:lnTo>
                    <a:pt x="377" y="78"/>
                  </a:lnTo>
                  <a:lnTo>
                    <a:pt x="377" y="74"/>
                  </a:lnTo>
                  <a:lnTo>
                    <a:pt x="378" y="71"/>
                  </a:lnTo>
                  <a:lnTo>
                    <a:pt x="380" y="70"/>
                  </a:lnTo>
                  <a:lnTo>
                    <a:pt x="381" y="68"/>
                  </a:lnTo>
                  <a:lnTo>
                    <a:pt x="383" y="65"/>
                  </a:lnTo>
                  <a:lnTo>
                    <a:pt x="384" y="62"/>
                  </a:lnTo>
                  <a:lnTo>
                    <a:pt x="383" y="59"/>
                  </a:lnTo>
                  <a:lnTo>
                    <a:pt x="383" y="55"/>
                  </a:lnTo>
                  <a:lnTo>
                    <a:pt x="381" y="52"/>
                  </a:lnTo>
                  <a:lnTo>
                    <a:pt x="381" y="49"/>
                  </a:lnTo>
                  <a:lnTo>
                    <a:pt x="383" y="49"/>
                  </a:lnTo>
                  <a:lnTo>
                    <a:pt x="383" y="47"/>
                  </a:lnTo>
                  <a:lnTo>
                    <a:pt x="384" y="46"/>
                  </a:lnTo>
                  <a:lnTo>
                    <a:pt x="384" y="43"/>
                  </a:lnTo>
                  <a:lnTo>
                    <a:pt x="383" y="40"/>
                  </a:lnTo>
                  <a:lnTo>
                    <a:pt x="383" y="37"/>
                  </a:lnTo>
                  <a:lnTo>
                    <a:pt x="384" y="34"/>
                  </a:lnTo>
                  <a:lnTo>
                    <a:pt x="386" y="33"/>
                  </a:lnTo>
                  <a:lnTo>
                    <a:pt x="386" y="33"/>
                  </a:lnTo>
                  <a:lnTo>
                    <a:pt x="387" y="30"/>
                  </a:lnTo>
                  <a:lnTo>
                    <a:pt x="387" y="27"/>
                  </a:lnTo>
                  <a:lnTo>
                    <a:pt x="387" y="25"/>
                  </a:lnTo>
                  <a:lnTo>
                    <a:pt x="387" y="24"/>
                  </a:lnTo>
                  <a:lnTo>
                    <a:pt x="387" y="22"/>
                  </a:lnTo>
                  <a:lnTo>
                    <a:pt x="387" y="21"/>
                  </a:lnTo>
                  <a:lnTo>
                    <a:pt x="389" y="18"/>
                  </a:lnTo>
                  <a:lnTo>
                    <a:pt x="390" y="17"/>
                  </a:lnTo>
                  <a:lnTo>
                    <a:pt x="392" y="15"/>
                  </a:lnTo>
                  <a:lnTo>
                    <a:pt x="393" y="14"/>
                  </a:lnTo>
                  <a:lnTo>
                    <a:pt x="393" y="12"/>
                  </a:lnTo>
                  <a:lnTo>
                    <a:pt x="393" y="11"/>
                  </a:lnTo>
                  <a:lnTo>
                    <a:pt x="393" y="8"/>
                  </a:lnTo>
                  <a:lnTo>
                    <a:pt x="394" y="5"/>
                  </a:lnTo>
                  <a:lnTo>
                    <a:pt x="397" y="2"/>
                  </a:lnTo>
                  <a:lnTo>
                    <a:pt x="4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0" name="Freeform 6480"/>
            <p:cNvSpPr>
              <a:spLocks/>
            </p:cNvSpPr>
            <p:nvPr/>
          </p:nvSpPr>
          <p:spPr bwMode="auto">
            <a:xfrm>
              <a:off x="5333" y="3412"/>
              <a:ext cx="19" cy="9"/>
            </a:xfrm>
            <a:custGeom>
              <a:avLst/>
              <a:gdLst>
                <a:gd name="T0" fmla="*/ 13 w 19"/>
                <a:gd name="T1" fmla="*/ 0 h 9"/>
                <a:gd name="T2" fmla="*/ 7 w 19"/>
                <a:gd name="T3" fmla="*/ 3 h 9"/>
                <a:gd name="T4" fmla="*/ 12 w 19"/>
                <a:gd name="T5" fmla="*/ 3 h 9"/>
                <a:gd name="T6" fmla="*/ 16 w 19"/>
                <a:gd name="T7" fmla="*/ 3 h 9"/>
                <a:gd name="T8" fmla="*/ 19 w 19"/>
                <a:gd name="T9" fmla="*/ 3 h 9"/>
                <a:gd name="T10" fmla="*/ 19 w 19"/>
                <a:gd name="T11" fmla="*/ 6 h 9"/>
                <a:gd name="T12" fmla="*/ 16 w 19"/>
                <a:gd name="T13" fmla="*/ 7 h 9"/>
                <a:gd name="T14" fmla="*/ 15 w 19"/>
                <a:gd name="T15" fmla="*/ 9 h 9"/>
                <a:gd name="T16" fmla="*/ 10 w 19"/>
                <a:gd name="T17" fmla="*/ 9 h 9"/>
                <a:gd name="T18" fmla="*/ 7 w 19"/>
                <a:gd name="T19" fmla="*/ 9 h 9"/>
                <a:gd name="T20" fmla="*/ 4 w 19"/>
                <a:gd name="T21" fmla="*/ 9 h 9"/>
                <a:gd name="T22" fmla="*/ 2 w 19"/>
                <a:gd name="T23" fmla="*/ 7 h 9"/>
                <a:gd name="T24" fmla="*/ 0 w 19"/>
                <a:gd name="T25" fmla="*/ 6 h 9"/>
                <a:gd name="T26" fmla="*/ 3 w 19"/>
                <a:gd name="T27" fmla="*/ 3 h 9"/>
                <a:gd name="T28" fmla="*/ 6 w 19"/>
                <a:gd name="T29" fmla="*/ 1 h 9"/>
                <a:gd name="T30" fmla="*/ 9 w 19"/>
                <a:gd name="T31" fmla="*/ 0 h 9"/>
                <a:gd name="T32" fmla="*/ 13 w 1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
                  <a:moveTo>
                    <a:pt x="13" y="0"/>
                  </a:moveTo>
                  <a:lnTo>
                    <a:pt x="7" y="3"/>
                  </a:lnTo>
                  <a:lnTo>
                    <a:pt x="12" y="3"/>
                  </a:lnTo>
                  <a:lnTo>
                    <a:pt x="16" y="3"/>
                  </a:lnTo>
                  <a:lnTo>
                    <a:pt x="19" y="3"/>
                  </a:lnTo>
                  <a:lnTo>
                    <a:pt x="19" y="6"/>
                  </a:lnTo>
                  <a:lnTo>
                    <a:pt x="16" y="7"/>
                  </a:lnTo>
                  <a:lnTo>
                    <a:pt x="15" y="9"/>
                  </a:lnTo>
                  <a:lnTo>
                    <a:pt x="10" y="9"/>
                  </a:lnTo>
                  <a:lnTo>
                    <a:pt x="7" y="9"/>
                  </a:lnTo>
                  <a:lnTo>
                    <a:pt x="4" y="9"/>
                  </a:lnTo>
                  <a:lnTo>
                    <a:pt x="2" y="7"/>
                  </a:lnTo>
                  <a:lnTo>
                    <a:pt x="0" y="6"/>
                  </a:lnTo>
                  <a:lnTo>
                    <a:pt x="3" y="3"/>
                  </a:lnTo>
                  <a:lnTo>
                    <a:pt x="6" y="1"/>
                  </a:lnTo>
                  <a:lnTo>
                    <a:pt x="9"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1" name="Freeform 6481"/>
            <p:cNvSpPr>
              <a:spLocks/>
            </p:cNvSpPr>
            <p:nvPr/>
          </p:nvSpPr>
          <p:spPr bwMode="auto">
            <a:xfrm>
              <a:off x="5448" y="3500"/>
              <a:ext cx="50" cy="52"/>
            </a:xfrm>
            <a:custGeom>
              <a:avLst/>
              <a:gdLst>
                <a:gd name="T0" fmla="*/ 0 w 50"/>
                <a:gd name="T1" fmla="*/ 0 h 52"/>
                <a:gd name="T2" fmla="*/ 4 w 50"/>
                <a:gd name="T3" fmla="*/ 0 h 52"/>
                <a:gd name="T4" fmla="*/ 10 w 50"/>
                <a:gd name="T5" fmla="*/ 2 h 52"/>
                <a:gd name="T6" fmla="*/ 15 w 50"/>
                <a:gd name="T7" fmla="*/ 3 h 52"/>
                <a:gd name="T8" fmla="*/ 16 w 50"/>
                <a:gd name="T9" fmla="*/ 5 h 52"/>
                <a:gd name="T10" fmla="*/ 16 w 50"/>
                <a:gd name="T11" fmla="*/ 6 h 52"/>
                <a:gd name="T12" fmla="*/ 19 w 50"/>
                <a:gd name="T13" fmla="*/ 7 h 52"/>
                <a:gd name="T14" fmla="*/ 20 w 50"/>
                <a:gd name="T15" fmla="*/ 7 h 52"/>
                <a:gd name="T16" fmla="*/ 23 w 50"/>
                <a:gd name="T17" fmla="*/ 7 h 52"/>
                <a:gd name="T18" fmla="*/ 25 w 50"/>
                <a:gd name="T19" fmla="*/ 7 h 52"/>
                <a:gd name="T20" fmla="*/ 19 w 50"/>
                <a:gd name="T21" fmla="*/ 7 h 52"/>
                <a:gd name="T22" fmla="*/ 22 w 50"/>
                <a:gd name="T23" fmla="*/ 6 h 52"/>
                <a:gd name="T24" fmla="*/ 25 w 50"/>
                <a:gd name="T25" fmla="*/ 6 h 52"/>
                <a:gd name="T26" fmla="*/ 28 w 50"/>
                <a:gd name="T27" fmla="*/ 6 h 52"/>
                <a:gd name="T28" fmla="*/ 32 w 50"/>
                <a:gd name="T29" fmla="*/ 6 h 52"/>
                <a:gd name="T30" fmla="*/ 37 w 50"/>
                <a:gd name="T31" fmla="*/ 6 h 52"/>
                <a:gd name="T32" fmla="*/ 40 w 50"/>
                <a:gd name="T33" fmla="*/ 5 h 52"/>
                <a:gd name="T34" fmla="*/ 44 w 50"/>
                <a:gd name="T35" fmla="*/ 3 h 52"/>
                <a:gd name="T36" fmla="*/ 47 w 50"/>
                <a:gd name="T37" fmla="*/ 3 h 52"/>
                <a:gd name="T38" fmla="*/ 50 w 50"/>
                <a:gd name="T39" fmla="*/ 3 h 52"/>
                <a:gd name="T40" fmla="*/ 50 w 50"/>
                <a:gd name="T41" fmla="*/ 9 h 52"/>
                <a:gd name="T42" fmla="*/ 48 w 50"/>
                <a:gd name="T43" fmla="*/ 16 h 52"/>
                <a:gd name="T44" fmla="*/ 47 w 50"/>
                <a:gd name="T45" fmla="*/ 22 h 52"/>
                <a:gd name="T46" fmla="*/ 47 w 50"/>
                <a:gd name="T47" fmla="*/ 25 h 52"/>
                <a:gd name="T48" fmla="*/ 47 w 50"/>
                <a:gd name="T49" fmla="*/ 30 h 52"/>
                <a:gd name="T50" fmla="*/ 47 w 50"/>
                <a:gd name="T51" fmla="*/ 33 h 52"/>
                <a:gd name="T52" fmla="*/ 45 w 50"/>
                <a:gd name="T53" fmla="*/ 34 h 52"/>
                <a:gd name="T54" fmla="*/ 44 w 50"/>
                <a:gd name="T55" fmla="*/ 35 h 52"/>
                <a:gd name="T56" fmla="*/ 43 w 50"/>
                <a:gd name="T57" fmla="*/ 35 h 52"/>
                <a:gd name="T58" fmla="*/ 41 w 50"/>
                <a:gd name="T59" fmla="*/ 37 h 52"/>
                <a:gd name="T60" fmla="*/ 38 w 50"/>
                <a:gd name="T61" fmla="*/ 38 h 52"/>
                <a:gd name="T62" fmla="*/ 37 w 50"/>
                <a:gd name="T63" fmla="*/ 41 h 52"/>
                <a:gd name="T64" fmla="*/ 37 w 50"/>
                <a:gd name="T65" fmla="*/ 44 h 52"/>
                <a:gd name="T66" fmla="*/ 35 w 50"/>
                <a:gd name="T67" fmla="*/ 46 h 52"/>
                <a:gd name="T68" fmla="*/ 35 w 50"/>
                <a:gd name="T69" fmla="*/ 49 h 52"/>
                <a:gd name="T70" fmla="*/ 34 w 50"/>
                <a:gd name="T71" fmla="*/ 50 h 52"/>
                <a:gd name="T72" fmla="*/ 29 w 50"/>
                <a:gd name="T73" fmla="*/ 52 h 52"/>
                <a:gd name="T74" fmla="*/ 26 w 50"/>
                <a:gd name="T75" fmla="*/ 52 h 52"/>
                <a:gd name="T76" fmla="*/ 23 w 50"/>
                <a:gd name="T77" fmla="*/ 52 h 52"/>
                <a:gd name="T78" fmla="*/ 22 w 50"/>
                <a:gd name="T79" fmla="*/ 50 h 52"/>
                <a:gd name="T80" fmla="*/ 19 w 50"/>
                <a:gd name="T81" fmla="*/ 49 h 52"/>
                <a:gd name="T82" fmla="*/ 17 w 50"/>
                <a:gd name="T83" fmla="*/ 46 h 52"/>
                <a:gd name="T84" fmla="*/ 16 w 50"/>
                <a:gd name="T85" fmla="*/ 44 h 52"/>
                <a:gd name="T86" fmla="*/ 15 w 50"/>
                <a:gd name="T87" fmla="*/ 43 h 52"/>
                <a:gd name="T88" fmla="*/ 12 w 50"/>
                <a:gd name="T89" fmla="*/ 41 h 52"/>
                <a:gd name="T90" fmla="*/ 12 w 50"/>
                <a:gd name="T91" fmla="*/ 38 h 52"/>
                <a:gd name="T92" fmla="*/ 13 w 50"/>
                <a:gd name="T93" fmla="*/ 34 h 52"/>
                <a:gd name="T94" fmla="*/ 13 w 50"/>
                <a:gd name="T95" fmla="*/ 31 h 52"/>
                <a:gd name="T96" fmla="*/ 13 w 50"/>
                <a:gd name="T97" fmla="*/ 28 h 52"/>
                <a:gd name="T98" fmla="*/ 12 w 50"/>
                <a:gd name="T99" fmla="*/ 27 h 52"/>
                <a:gd name="T100" fmla="*/ 9 w 50"/>
                <a:gd name="T101" fmla="*/ 25 h 52"/>
                <a:gd name="T102" fmla="*/ 7 w 50"/>
                <a:gd name="T103" fmla="*/ 25 h 52"/>
                <a:gd name="T104" fmla="*/ 4 w 50"/>
                <a:gd name="T105" fmla="*/ 24 h 52"/>
                <a:gd name="T106" fmla="*/ 4 w 50"/>
                <a:gd name="T107" fmla="*/ 19 h 52"/>
                <a:gd name="T108" fmla="*/ 4 w 50"/>
                <a:gd name="T109" fmla="*/ 12 h 52"/>
                <a:gd name="T110" fmla="*/ 1 w 50"/>
                <a:gd name="T111" fmla="*/ 5 h 52"/>
                <a:gd name="T112" fmla="*/ 0 w 50"/>
                <a:gd name="T11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52">
                  <a:moveTo>
                    <a:pt x="0" y="0"/>
                  </a:moveTo>
                  <a:lnTo>
                    <a:pt x="4" y="0"/>
                  </a:lnTo>
                  <a:lnTo>
                    <a:pt x="10" y="2"/>
                  </a:lnTo>
                  <a:lnTo>
                    <a:pt x="15" y="3"/>
                  </a:lnTo>
                  <a:lnTo>
                    <a:pt x="16" y="5"/>
                  </a:lnTo>
                  <a:lnTo>
                    <a:pt x="16" y="6"/>
                  </a:lnTo>
                  <a:lnTo>
                    <a:pt x="19" y="7"/>
                  </a:lnTo>
                  <a:lnTo>
                    <a:pt x="20" y="7"/>
                  </a:lnTo>
                  <a:lnTo>
                    <a:pt x="23" y="7"/>
                  </a:lnTo>
                  <a:lnTo>
                    <a:pt x="25" y="7"/>
                  </a:lnTo>
                  <a:lnTo>
                    <a:pt x="19" y="7"/>
                  </a:lnTo>
                  <a:lnTo>
                    <a:pt x="22" y="6"/>
                  </a:lnTo>
                  <a:lnTo>
                    <a:pt x="25" y="6"/>
                  </a:lnTo>
                  <a:lnTo>
                    <a:pt x="28" y="6"/>
                  </a:lnTo>
                  <a:lnTo>
                    <a:pt x="32" y="6"/>
                  </a:lnTo>
                  <a:lnTo>
                    <a:pt x="37" y="6"/>
                  </a:lnTo>
                  <a:lnTo>
                    <a:pt x="40" y="5"/>
                  </a:lnTo>
                  <a:lnTo>
                    <a:pt x="44" y="3"/>
                  </a:lnTo>
                  <a:lnTo>
                    <a:pt x="47" y="3"/>
                  </a:lnTo>
                  <a:lnTo>
                    <a:pt x="50" y="3"/>
                  </a:lnTo>
                  <a:lnTo>
                    <a:pt x="50" y="9"/>
                  </a:lnTo>
                  <a:lnTo>
                    <a:pt x="48" y="16"/>
                  </a:lnTo>
                  <a:lnTo>
                    <a:pt x="47" y="22"/>
                  </a:lnTo>
                  <a:lnTo>
                    <a:pt x="47" y="25"/>
                  </a:lnTo>
                  <a:lnTo>
                    <a:pt x="47" y="30"/>
                  </a:lnTo>
                  <a:lnTo>
                    <a:pt x="47" y="33"/>
                  </a:lnTo>
                  <a:lnTo>
                    <a:pt x="45" y="34"/>
                  </a:lnTo>
                  <a:lnTo>
                    <a:pt x="44" y="35"/>
                  </a:lnTo>
                  <a:lnTo>
                    <a:pt x="43" y="35"/>
                  </a:lnTo>
                  <a:lnTo>
                    <a:pt x="41" y="37"/>
                  </a:lnTo>
                  <a:lnTo>
                    <a:pt x="38" y="38"/>
                  </a:lnTo>
                  <a:lnTo>
                    <a:pt x="37" y="41"/>
                  </a:lnTo>
                  <a:lnTo>
                    <a:pt x="37" y="44"/>
                  </a:lnTo>
                  <a:lnTo>
                    <a:pt x="35" y="46"/>
                  </a:lnTo>
                  <a:lnTo>
                    <a:pt x="35" y="49"/>
                  </a:lnTo>
                  <a:lnTo>
                    <a:pt x="34" y="50"/>
                  </a:lnTo>
                  <a:lnTo>
                    <a:pt x="29" y="52"/>
                  </a:lnTo>
                  <a:lnTo>
                    <a:pt x="26" y="52"/>
                  </a:lnTo>
                  <a:lnTo>
                    <a:pt x="23" y="52"/>
                  </a:lnTo>
                  <a:lnTo>
                    <a:pt x="22" y="50"/>
                  </a:lnTo>
                  <a:lnTo>
                    <a:pt x="19" y="49"/>
                  </a:lnTo>
                  <a:lnTo>
                    <a:pt x="17" y="46"/>
                  </a:lnTo>
                  <a:lnTo>
                    <a:pt x="16" y="44"/>
                  </a:lnTo>
                  <a:lnTo>
                    <a:pt x="15" y="43"/>
                  </a:lnTo>
                  <a:lnTo>
                    <a:pt x="12" y="41"/>
                  </a:lnTo>
                  <a:lnTo>
                    <a:pt x="12" y="38"/>
                  </a:lnTo>
                  <a:lnTo>
                    <a:pt x="13" y="34"/>
                  </a:lnTo>
                  <a:lnTo>
                    <a:pt x="13" y="31"/>
                  </a:lnTo>
                  <a:lnTo>
                    <a:pt x="13" y="28"/>
                  </a:lnTo>
                  <a:lnTo>
                    <a:pt x="12" y="27"/>
                  </a:lnTo>
                  <a:lnTo>
                    <a:pt x="9" y="25"/>
                  </a:lnTo>
                  <a:lnTo>
                    <a:pt x="7" y="25"/>
                  </a:lnTo>
                  <a:lnTo>
                    <a:pt x="4" y="24"/>
                  </a:lnTo>
                  <a:lnTo>
                    <a:pt x="4" y="19"/>
                  </a:lnTo>
                  <a:lnTo>
                    <a:pt x="4" y="12"/>
                  </a:lnTo>
                  <a:lnTo>
                    <a:pt x="1"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2" name="Freeform 6482"/>
            <p:cNvSpPr>
              <a:spLocks/>
            </p:cNvSpPr>
            <p:nvPr/>
          </p:nvSpPr>
          <p:spPr bwMode="auto">
            <a:xfrm>
              <a:off x="5491" y="3478"/>
              <a:ext cx="7" cy="16"/>
            </a:xfrm>
            <a:custGeom>
              <a:avLst/>
              <a:gdLst>
                <a:gd name="T0" fmla="*/ 2 w 7"/>
                <a:gd name="T1" fmla="*/ 0 h 16"/>
                <a:gd name="T2" fmla="*/ 4 w 7"/>
                <a:gd name="T3" fmla="*/ 3 h 16"/>
                <a:gd name="T4" fmla="*/ 5 w 7"/>
                <a:gd name="T5" fmla="*/ 6 h 16"/>
                <a:gd name="T6" fmla="*/ 7 w 7"/>
                <a:gd name="T7" fmla="*/ 9 h 16"/>
                <a:gd name="T8" fmla="*/ 7 w 7"/>
                <a:gd name="T9" fmla="*/ 10 h 16"/>
                <a:gd name="T10" fmla="*/ 7 w 7"/>
                <a:gd name="T11" fmla="*/ 13 h 16"/>
                <a:gd name="T12" fmla="*/ 5 w 7"/>
                <a:gd name="T13" fmla="*/ 16 h 16"/>
                <a:gd name="T14" fmla="*/ 4 w 7"/>
                <a:gd name="T15" fmla="*/ 15 h 16"/>
                <a:gd name="T16" fmla="*/ 2 w 7"/>
                <a:gd name="T17" fmla="*/ 12 h 16"/>
                <a:gd name="T18" fmla="*/ 1 w 7"/>
                <a:gd name="T19" fmla="*/ 10 h 16"/>
                <a:gd name="T20" fmla="*/ 0 w 7"/>
                <a:gd name="T21" fmla="*/ 7 h 16"/>
                <a:gd name="T22" fmla="*/ 0 w 7"/>
                <a:gd name="T23" fmla="*/ 4 h 16"/>
                <a:gd name="T24" fmla="*/ 0 w 7"/>
                <a:gd name="T25" fmla="*/ 3 h 16"/>
                <a:gd name="T26" fmla="*/ 1 w 7"/>
                <a:gd name="T27" fmla="*/ 2 h 16"/>
                <a:gd name="T28" fmla="*/ 2 w 7"/>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2" y="0"/>
                  </a:moveTo>
                  <a:lnTo>
                    <a:pt x="4" y="3"/>
                  </a:lnTo>
                  <a:lnTo>
                    <a:pt x="5" y="6"/>
                  </a:lnTo>
                  <a:lnTo>
                    <a:pt x="7" y="9"/>
                  </a:lnTo>
                  <a:lnTo>
                    <a:pt x="7" y="10"/>
                  </a:lnTo>
                  <a:lnTo>
                    <a:pt x="7" y="13"/>
                  </a:lnTo>
                  <a:lnTo>
                    <a:pt x="5" y="16"/>
                  </a:lnTo>
                  <a:lnTo>
                    <a:pt x="4" y="15"/>
                  </a:lnTo>
                  <a:lnTo>
                    <a:pt x="2" y="12"/>
                  </a:lnTo>
                  <a:lnTo>
                    <a:pt x="1" y="10"/>
                  </a:lnTo>
                  <a:lnTo>
                    <a:pt x="0" y="7"/>
                  </a:lnTo>
                  <a:lnTo>
                    <a:pt x="0" y="4"/>
                  </a:lnTo>
                  <a:lnTo>
                    <a:pt x="0" y="3"/>
                  </a:lnTo>
                  <a:lnTo>
                    <a:pt x="1"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3" name="Freeform 6483"/>
            <p:cNvSpPr>
              <a:spLocks/>
            </p:cNvSpPr>
            <p:nvPr/>
          </p:nvSpPr>
          <p:spPr bwMode="auto">
            <a:xfrm>
              <a:off x="5373" y="3117"/>
              <a:ext cx="7" cy="9"/>
            </a:xfrm>
            <a:custGeom>
              <a:avLst/>
              <a:gdLst>
                <a:gd name="T0" fmla="*/ 4 w 7"/>
                <a:gd name="T1" fmla="*/ 0 h 9"/>
                <a:gd name="T2" fmla="*/ 4 w 7"/>
                <a:gd name="T3" fmla="*/ 5 h 9"/>
                <a:gd name="T4" fmla="*/ 7 w 7"/>
                <a:gd name="T5" fmla="*/ 6 h 9"/>
                <a:gd name="T6" fmla="*/ 7 w 7"/>
                <a:gd name="T7" fmla="*/ 8 h 9"/>
                <a:gd name="T8" fmla="*/ 6 w 7"/>
                <a:gd name="T9" fmla="*/ 9 h 9"/>
                <a:gd name="T10" fmla="*/ 4 w 7"/>
                <a:gd name="T11" fmla="*/ 9 h 9"/>
                <a:gd name="T12" fmla="*/ 3 w 7"/>
                <a:gd name="T13" fmla="*/ 9 h 9"/>
                <a:gd name="T14" fmla="*/ 1 w 7"/>
                <a:gd name="T15" fmla="*/ 9 h 9"/>
                <a:gd name="T16" fmla="*/ 0 w 7"/>
                <a:gd name="T17" fmla="*/ 6 h 9"/>
                <a:gd name="T18" fmla="*/ 0 w 7"/>
                <a:gd name="T19" fmla="*/ 5 h 9"/>
                <a:gd name="T20" fmla="*/ 1 w 7"/>
                <a:gd name="T21" fmla="*/ 3 h 9"/>
                <a:gd name="T22" fmla="*/ 3 w 7"/>
                <a:gd name="T23" fmla="*/ 0 h 9"/>
                <a:gd name="T24" fmla="*/ 4 w 7"/>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4" y="0"/>
                  </a:moveTo>
                  <a:lnTo>
                    <a:pt x="4" y="5"/>
                  </a:lnTo>
                  <a:lnTo>
                    <a:pt x="7" y="6"/>
                  </a:lnTo>
                  <a:lnTo>
                    <a:pt x="7" y="8"/>
                  </a:lnTo>
                  <a:lnTo>
                    <a:pt x="6" y="9"/>
                  </a:lnTo>
                  <a:lnTo>
                    <a:pt x="4" y="9"/>
                  </a:lnTo>
                  <a:lnTo>
                    <a:pt x="3" y="9"/>
                  </a:lnTo>
                  <a:lnTo>
                    <a:pt x="1" y="9"/>
                  </a:lnTo>
                  <a:lnTo>
                    <a:pt x="0" y="6"/>
                  </a:lnTo>
                  <a:lnTo>
                    <a:pt x="0" y="5"/>
                  </a:lnTo>
                  <a:lnTo>
                    <a:pt x="1" y="3"/>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4" name="Freeform 6484"/>
            <p:cNvSpPr>
              <a:spLocks/>
            </p:cNvSpPr>
            <p:nvPr/>
          </p:nvSpPr>
          <p:spPr bwMode="auto">
            <a:xfrm>
              <a:off x="5251" y="3050"/>
              <a:ext cx="16" cy="9"/>
            </a:xfrm>
            <a:custGeom>
              <a:avLst/>
              <a:gdLst>
                <a:gd name="T0" fmla="*/ 7 w 16"/>
                <a:gd name="T1" fmla="*/ 0 h 9"/>
                <a:gd name="T2" fmla="*/ 10 w 16"/>
                <a:gd name="T3" fmla="*/ 1 h 9"/>
                <a:gd name="T4" fmla="*/ 13 w 16"/>
                <a:gd name="T5" fmla="*/ 1 h 9"/>
                <a:gd name="T6" fmla="*/ 16 w 16"/>
                <a:gd name="T7" fmla="*/ 1 h 9"/>
                <a:gd name="T8" fmla="*/ 16 w 16"/>
                <a:gd name="T9" fmla="*/ 4 h 9"/>
                <a:gd name="T10" fmla="*/ 14 w 16"/>
                <a:gd name="T11" fmla="*/ 7 h 9"/>
                <a:gd name="T12" fmla="*/ 13 w 16"/>
                <a:gd name="T13" fmla="*/ 7 h 9"/>
                <a:gd name="T14" fmla="*/ 10 w 16"/>
                <a:gd name="T15" fmla="*/ 9 h 9"/>
                <a:gd name="T16" fmla="*/ 7 w 16"/>
                <a:gd name="T17" fmla="*/ 9 h 9"/>
                <a:gd name="T18" fmla="*/ 4 w 16"/>
                <a:gd name="T19" fmla="*/ 7 h 9"/>
                <a:gd name="T20" fmla="*/ 1 w 16"/>
                <a:gd name="T21" fmla="*/ 6 h 9"/>
                <a:gd name="T22" fmla="*/ 0 w 16"/>
                <a:gd name="T23" fmla="*/ 6 h 9"/>
                <a:gd name="T24" fmla="*/ 0 w 16"/>
                <a:gd name="T25" fmla="*/ 4 h 9"/>
                <a:gd name="T26" fmla="*/ 3 w 16"/>
                <a:gd name="T27" fmla="*/ 1 h 9"/>
                <a:gd name="T28" fmla="*/ 7 w 1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9">
                  <a:moveTo>
                    <a:pt x="7" y="0"/>
                  </a:moveTo>
                  <a:lnTo>
                    <a:pt x="10" y="1"/>
                  </a:lnTo>
                  <a:lnTo>
                    <a:pt x="13" y="1"/>
                  </a:lnTo>
                  <a:lnTo>
                    <a:pt x="16" y="1"/>
                  </a:lnTo>
                  <a:lnTo>
                    <a:pt x="16" y="4"/>
                  </a:lnTo>
                  <a:lnTo>
                    <a:pt x="14" y="7"/>
                  </a:lnTo>
                  <a:lnTo>
                    <a:pt x="13" y="7"/>
                  </a:lnTo>
                  <a:lnTo>
                    <a:pt x="10" y="9"/>
                  </a:lnTo>
                  <a:lnTo>
                    <a:pt x="7" y="9"/>
                  </a:lnTo>
                  <a:lnTo>
                    <a:pt x="4" y="7"/>
                  </a:lnTo>
                  <a:lnTo>
                    <a:pt x="1" y="6"/>
                  </a:lnTo>
                  <a:lnTo>
                    <a:pt x="0" y="6"/>
                  </a:lnTo>
                  <a:lnTo>
                    <a:pt x="0" y="4"/>
                  </a:lnTo>
                  <a:lnTo>
                    <a:pt x="3" y="1"/>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5" name="Freeform 6485"/>
            <p:cNvSpPr>
              <a:spLocks noEditPoints="1"/>
            </p:cNvSpPr>
            <p:nvPr/>
          </p:nvSpPr>
          <p:spPr bwMode="auto">
            <a:xfrm>
              <a:off x="5307" y="2975"/>
              <a:ext cx="7" cy="13"/>
            </a:xfrm>
            <a:custGeom>
              <a:avLst/>
              <a:gdLst>
                <a:gd name="T0" fmla="*/ 4 w 7"/>
                <a:gd name="T1" fmla="*/ 0 h 13"/>
                <a:gd name="T2" fmla="*/ 7 w 7"/>
                <a:gd name="T3" fmla="*/ 0 h 13"/>
                <a:gd name="T4" fmla="*/ 5 w 7"/>
                <a:gd name="T5" fmla="*/ 0 h 13"/>
                <a:gd name="T6" fmla="*/ 4 w 7"/>
                <a:gd name="T7" fmla="*/ 0 h 13"/>
                <a:gd name="T8" fmla="*/ 4 w 7"/>
                <a:gd name="T9" fmla="*/ 0 h 13"/>
                <a:gd name="T10" fmla="*/ 3 w 7"/>
                <a:gd name="T11" fmla="*/ 0 h 13"/>
                <a:gd name="T12" fmla="*/ 4 w 7"/>
                <a:gd name="T13" fmla="*/ 0 h 13"/>
                <a:gd name="T14" fmla="*/ 4 w 7"/>
                <a:gd name="T15" fmla="*/ 0 h 13"/>
                <a:gd name="T16" fmla="*/ 5 w 7"/>
                <a:gd name="T17" fmla="*/ 3 h 13"/>
                <a:gd name="T18" fmla="*/ 5 w 7"/>
                <a:gd name="T19" fmla="*/ 7 h 13"/>
                <a:gd name="T20" fmla="*/ 3 w 7"/>
                <a:gd name="T21" fmla="*/ 10 h 13"/>
                <a:gd name="T22" fmla="*/ 1 w 7"/>
                <a:gd name="T23" fmla="*/ 13 h 13"/>
                <a:gd name="T24" fmla="*/ 0 w 7"/>
                <a:gd name="T25" fmla="*/ 10 h 13"/>
                <a:gd name="T26" fmla="*/ 0 w 7"/>
                <a:gd name="T27" fmla="*/ 8 h 13"/>
                <a:gd name="T28" fmla="*/ 1 w 7"/>
                <a:gd name="T29" fmla="*/ 5 h 13"/>
                <a:gd name="T30" fmla="*/ 1 w 7"/>
                <a:gd name="T31" fmla="*/ 4 h 13"/>
                <a:gd name="T32" fmla="*/ 3 w 7"/>
                <a:gd name="T33" fmla="*/ 1 h 13"/>
                <a:gd name="T34" fmla="*/ 3 w 7"/>
                <a:gd name="T35" fmla="*/ 0 h 13"/>
                <a:gd name="T36" fmla="*/ 3 w 7"/>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3">
                  <a:moveTo>
                    <a:pt x="4" y="0"/>
                  </a:moveTo>
                  <a:lnTo>
                    <a:pt x="7" y="0"/>
                  </a:lnTo>
                  <a:lnTo>
                    <a:pt x="5" y="0"/>
                  </a:lnTo>
                  <a:lnTo>
                    <a:pt x="4" y="0"/>
                  </a:lnTo>
                  <a:lnTo>
                    <a:pt x="4" y="0"/>
                  </a:lnTo>
                  <a:close/>
                  <a:moveTo>
                    <a:pt x="3" y="0"/>
                  </a:moveTo>
                  <a:lnTo>
                    <a:pt x="4" y="0"/>
                  </a:lnTo>
                  <a:lnTo>
                    <a:pt x="4" y="0"/>
                  </a:lnTo>
                  <a:lnTo>
                    <a:pt x="5" y="3"/>
                  </a:lnTo>
                  <a:lnTo>
                    <a:pt x="5" y="7"/>
                  </a:lnTo>
                  <a:lnTo>
                    <a:pt x="3" y="10"/>
                  </a:lnTo>
                  <a:lnTo>
                    <a:pt x="1" y="13"/>
                  </a:lnTo>
                  <a:lnTo>
                    <a:pt x="0" y="10"/>
                  </a:lnTo>
                  <a:lnTo>
                    <a:pt x="0" y="8"/>
                  </a:lnTo>
                  <a:lnTo>
                    <a:pt x="1" y="5"/>
                  </a:lnTo>
                  <a:lnTo>
                    <a:pt x="1" y="4"/>
                  </a:lnTo>
                  <a:lnTo>
                    <a:pt x="3" y="1"/>
                  </a:lnTo>
                  <a:lnTo>
                    <a:pt x="3"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6" name="Freeform 6486"/>
            <p:cNvSpPr>
              <a:spLocks/>
            </p:cNvSpPr>
            <p:nvPr/>
          </p:nvSpPr>
          <p:spPr bwMode="auto">
            <a:xfrm>
              <a:off x="5630" y="2997"/>
              <a:ext cx="21" cy="10"/>
            </a:xfrm>
            <a:custGeom>
              <a:avLst/>
              <a:gdLst>
                <a:gd name="T0" fmla="*/ 3 w 21"/>
                <a:gd name="T1" fmla="*/ 0 h 10"/>
                <a:gd name="T2" fmla="*/ 6 w 21"/>
                <a:gd name="T3" fmla="*/ 0 h 10"/>
                <a:gd name="T4" fmla="*/ 9 w 21"/>
                <a:gd name="T5" fmla="*/ 0 h 10"/>
                <a:gd name="T6" fmla="*/ 11 w 21"/>
                <a:gd name="T7" fmla="*/ 1 h 10"/>
                <a:gd name="T8" fmla="*/ 14 w 21"/>
                <a:gd name="T9" fmla="*/ 1 h 10"/>
                <a:gd name="T10" fmla="*/ 15 w 21"/>
                <a:gd name="T11" fmla="*/ 1 h 10"/>
                <a:gd name="T12" fmla="*/ 11 w 21"/>
                <a:gd name="T13" fmla="*/ 3 h 10"/>
                <a:gd name="T14" fmla="*/ 14 w 21"/>
                <a:gd name="T15" fmla="*/ 4 h 10"/>
                <a:gd name="T16" fmla="*/ 16 w 21"/>
                <a:gd name="T17" fmla="*/ 6 h 10"/>
                <a:gd name="T18" fmla="*/ 19 w 21"/>
                <a:gd name="T19" fmla="*/ 7 h 10"/>
                <a:gd name="T20" fmla="*/ 21 w 21"/>
                <a:gd name="T21" fmla="*/ 9 h 10"/>
                <a:gd name="T22" fmla="*/ 19 w 21"/>
                <a:gd name="T23" fmla="*/ 10 h 10"/>
                <a:gd name="T24" fmla="*/ 15 w 21"/>
                <a:gd name="T25" fmla="*/ 10 h 10"/>
                <a:gd name="T26" fmla="*/ 12 w 21"/>
                <a:gd name="T27" fmla="*/ 9 h 10"/>
                <a:gd name="T28" fmla="*/ 8 w 21"/>
                <a:gd name="T29" fmla="*/ 7 h 10"/>
                <a:gd name="T30" fmla="*/ 5 w 21"/>
                <a:gd name="T31" fmla="*/ 6 h 10"/>
                <a:gd name="T32" fmla="*/ 2 w 21"/>
                <a:gd name="T33" fmla="*/ 4 h 10"/>
                <a:gd name="T34" fmla="*/ 0 w 21"/>
                <a:gd name="T35" fmla="*/ 1 h 10"/>
                <a:gd name="T36" fmla="*/ 0 w 21"/>
                <a:gd name="T37" fmla="*/ 0 h 10"/>
                <a:gd name="T38" fmla="*/ 2 w 21"/>
                <a:gd name="T39" fmla="*/ 0 h 10"/>
                <a:gd name="T40" fmla="*/ 3 w 21"/>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0">
                  <a:moveTo>
                    <a:pt x="3" y="0"/>
                  </a:moveTo>
                  <a:lnTo>
                    <a:pt x="6" y="0"/>
                  </a:lnTo>
                  <a:lnTo>
                    <a:pt x="9" y="0"/>
                  </a:lnTo>
                  <a:lnTo>
                    <a:pt x="11" y="1"/>
                  </a:lnTo>
                  <a:lnTo>
                    <a:pt x="14" y="1"/>
                  </a:lnTo>
                  <a:lnTo>
                    <a:pt x="15" y="1"/>
                  </a:lnTo>
                  <a:lnTo>
                    <a:pt x="11" y="3"/>
                  </a:lnTo>
                  <a:lnTo>
                    <a:pt x="14" y="4"/>
                  </a:lnTo>
                  <a:lnTo>
                    <a:pt x="16" y="6"/>
                  </a:lnTo>
                  <a:lnTo>
                    <a:pt x="19" y="7"/>
                  </a:lnTo>
                  <a:lnTo>
                    <a:pt x="21" y="9"/>
                  </a:lnTo>
                  <a:lnTo>
                    <a:pt x="19" y="10"/>
                  </a:lnTo>
                  <a:lnTo>
                    <a:pt x="15" y="10"/>
                  </a:lnTo>
                  <a:lnTo>
                    <a:pt x="12" y="9"/>
                  </a:lnTo>
                  <a:lnTo>
                    <a:pt x="8" y="7"/>
                  </a:lnTo>
                  <a:lnTo>
                    <a:pt x="5" y="6"/>
                  </a:lnTo>
                  <a:lnTo>
                    <a:pt x="2" y="4"/>
                  </a:lnTo>
                  <a:lnTo>
                    <a:pt x="0" y="1"/>
                  </a:lnTo>
                  <a:lnTo>
                    <a:pt x="0" y="0"/>
                  </a:lnTo>
                  <a:lnTo>
                    <a:pt x="2"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7" name="Freeform 6487"/>
            <p:cNvSpPr>
              <a:spLocks noEditPoints="1"/>
            </p:cNvSpPr>
            <p:nvPr/>
          </p:nvSpPr>
          <p:spPr bwMode="auto">
            <a:xfrm>
              <a:off x="5749" y="2771"/>
              <a:ext cx="8" cy="11"/>
            </a:xfrm>
            <a:custGeom>
              <a:avLst/>
              <a:gdLst>
                <a:gd name="T0" fmla="*/ 3 w 8"/>
                <a:gd name="T1" fmla="*/ 2 h 11"/>
                <a:gd name="T2" fmla="*/ 5 w 8"/>
                <a:gd name="T3" fmla="*/ 2 h 11"/>
                <a:gd name="T4" fmla="*/ 6 w 8"/>
                <a:gd name="T5" fmla="*/ 5 h 11"/>
                <a:gd name="T6" fmla="*/ 8 w 8"/>
                <a:gd name="T7" fmla="*/ 6 h 11"/>
                <a:gd name="T8" fmla="*/ 6 w 8"/>
                <a:gd name="T9" fmla="*/ 9 h 11"/>
                <a:gd name="T10" fmla="*/ 6 w 8"/>
                <a:gd name="T11" fmla="*/ 11 h 11"/>
                <a:gd name="T12" fmla="*/ 3 w 8"/>
                <a:gd name="T13" fmla="*/ 11 h 11"/>
                <a:gd name="T14" fmla="*/ 2 w 8"/>
                <a:gd name="T15" fmla="*/ 9 h 11"/>
                <a:gd name="T16" fmla="*/ 2 w 8"/>
                <a:gd name="T17" fmla="*/ 8 h 11"/>
                <a:gd name="T18" fmla="*/ 2 w 8"/>
                <a:gd name="T19" fmla="*/ 6 h 11"/>
                <a:gd name="T20" fmla="*/ 2 w 8"/>
                <a:gd name="T21" fmla="*/ 3 h 11"/>
                <a:gd name="T22" fmla="*/ 3 w 8"/>
                <a:gd name="T23" fmla="*/ 2 h 11"/>
                <a:gd name="T24" fmla="*/ 3 w 8"/>
                <a:gd name="T25" fmla="*/ 2 h 11"/>
                <a:gd name="T26" fmla="*/ 3 w 8"/>
                <a:gd name="T27" fmla="*/ 0 h 11"/>
                <a:gd name="T28" fmla="*/ 3 w 8"/>
                <a:gd name="T29" fmla="*/ 2 h 11"/>
                <a:gd name="T30" fmla="*/ 2 w 8"/>
                <a:gd name="T31" fmla="*/ 2 h 11"/>
                <a:gd name="T32" fmla="*/ 0 w 8"/>
                <a:gd name="T33" fmla="*/ 2 h 11"/>
                <a:gd name="T34" fmla="*/ 3 w 8"/>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1">
                  <a:moveTo>
                    <a:pt x="3" y="2"/>
                  </a:moveTo>
                  <a:lnTo>
                    <a:pt x="5" y="2"/>
                  </a:lnTo>
                  <a:lnTo>
                    <a:pt x="6" y="5"/>
                  </a:lnTo>
                  <a:lnTo>
                    <a:pt x="8" y="6"/>
                  </a:lnTo>
                  <a:lnTo>
                    <a:pt x="6" y="9"/>
                  </a:lnTo>
                  <a:lnTo>
                    <a:pt x="6" y="11"/>
                  </a:lnTo>
                  <a:lnTo>
                    <a:pt x="3" y="11"/>
                  </a:lnTo>
                  <a:lnTo>
                    <a:pt x="2" y="9"/>
                  </a:lnTo>
                  <a:lnTo>
                    <a:pt x="2" y="8"/>
                  </a:lnTo>
                  <a:lnTo>
                    <a:pt x="2" y="6"/>
                  </a:lnTo>
                  <a:lnTo>
                    <a:pt x="2" y="3"/>
                  </a:lnTo>
                  <a:lnTo>
                    <a:pt x="3" y="2"/>
                  </a:lnTo>
                  <a:lnTo>
                    <a:pt x="3" y="2"/>
                  </a:lnTo>
                  <a:close/>
                  <a:moveTo>
                    <a:pt x="3" y="0"/>
                  </a:moveTo>
                  <a:lnTo>
                    <a:pt x="3" y="2"/>
                  </a:lnTo>
                  <a:lnTo>
                    <a:pt x="2" y="2"/>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8" name="Freeform 6488"/>
            <p:cNvSpPr>
              <a:spLocks/>
            </p:cNvSpPr>
            <p:nvPr/>
          </p:nvSpPr>
          <p:spPr bwMode="auto">
            <a:xfrm>
              <a:off x="5747" y="2742"/>
              <a:ext cx="5" cy="7"/>
            </a:xfrm>
            <a:custGeom>
              <a:avLst/>
              <a:gdLst>
                <a:gd name="T0" fmla="*/ 2 w 5"/>
                <a:gd name="T1" fmla="*/ 0 h 7"/>
                <a:gd name="T2" fmla="*/ 2 w 5"/>
                <a:gd name="T3" fmla="*/ 3 h 7"/>
                <a:gd name="T4" fmla="*/ 4 w 5"/>
                <a:gd name="T5" fmla="*/ 3 h 7"/>
                <a:gd name="T6" fmla="*/ 5 w 5"/>
                <a:gd name="T7" fmla="*/ 4 h 7"/>
                <a:gd name="T8" fmla="*/ 5 w 5"/>
                <a:gd name="T9" fmla="*/ 6 h 7"/>
                <a:gd name="T10" fmla="*/ 4 w 5"/>
                <a:gd name="T11" fmla="*/ 7 h 7"/>
                <a:gd name="T12" fmla="*/ 2 w 5"/>
                <a:gd name="T13" fmla="*/ 7 h 7"/>
                <a:gd name="T14" fmla="*/ 1 w 5"/>
                <a:gd name="T15" fmla="*/ 7 h 7"/>
                <a:gd name="T16" fmla="*/ 0 w 5"/>
                <a:gd name="T17" fmla="*/ 4 h 7"/>
                <a:gd name="T18" fmla="*/ 0 w 5"/>
                <a:gd name="T19" fmla="*/ 3 h 7"/>
                <a:gd name="T20" fmla="*/ 0 w 5"/>
                <a:gd name="T21" fmla="*/ 1 h 7"/>
                <a:gd name="T22" fmla="*/ 2 w 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0"/>
                  </a:moveTo>
                  <a:lnTo>
                    <a:pt x="2" y="3"/>
                  </a:lnTo>
                  <a:lnTo>
                    <a:pt x="4" y="3"/>
                  </a:lnTo>
                  <a:lnTo>
                    <a:pt x="5" y="4"/>
                  </a:lnTo>
                  <a:lnTo>
                    <a:pt x="5" y="6"/>
                  </a:lnTo>
                  <a:lnTo>
                    <a:pt x="4" y="7"/>
                  </a:lnTo>
                  <a:lnTo>
                    <a:pt x="2" y="7"/>
                  </a:lnTo>
                  <a:lnTo>
                    <a:pt x="1" y="7"/>
                  </a:lnTo>
                  <a:lnTo>
                    <a:pt x="0" y="4"/>
                  </a:lnTo>
                  <a:lnTo>
                    <a:pt x="0" y="3"/>
                  </a:lnTo>
                  <a:lnTo>
                    <a:pt x="0" y="1"/>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9" name="Freeform 6489"/>
            <p:cNvSpPr>
              <a:spLocks/>
            </p:cNvSpPr>
            <p:nvPr/>
          </p:nvSpPr>
          <p:spPr bwMode="auto">
            <a:xfrm>
              <a:off x="5800" y="2777"/>
              <a:ext cx="5" cy="9"/>
            </a:xfrm>
            <a:custGeom>
              <a:avLst/>
              <a:gdLst>
                <a:gd name="T0" fmla="*/ 4 w 5"/>
                <a:gd name="T1" fmla="*/ 0 h 9"/>
                <a:gd name="T2" fmla="*/ 5 w 5"/>
                <a:gd name="T3" fmla="*/ 3 h 9"/>
                <a:gd name="T4" fmla="*/ 5 w 5"/>
                <a:gd name="T5" fmla="*/ 5 h 9"/>
                <a:gd name="T6" fmla="*/ 5 w 5"/>
                <a:gd name="T7" fmla="*/ 8 h 9"/>
                <a:gd name="T8" fmla="*/ 5 w 5"/>
                <a:gd name="T9" fmla="*/ 8 h 9"/>
                <a:gd name="T10" fmla="*/ 4 w 5"/>
                <a:gd name="T11" fmla="*/ 9 h 9"/>
                <a:gd name="T12" fmla="*/ 2 w 5"/>
                <a:gd name="T13" fmla="*/ 8 h 9"/>
                <a:gd name="T14" fmla="*/ 1 w 5"/>
                <a:gd name="T15" fmla="*/ 5 h 9"/>
                <a:gd name="T16" fmla="*/ 0 w 5"/>
                <a:gd name="T17" fmla="*/ 3 h 9"/>
                <a:gd name="T18" fmla="*/ 1 w 5"/>
                <a:gd name="T19" fmla="*/ 2 h 9"/>
                <a:gd name="T20" fmla="*/ 4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4" y="0"/>
                  </a:moveTo>
                  <a:lnTo>
                    <a:pt x="5" y="3"/>
                  </a:lnTo>
                  <a:lnTo>
                    <a:pt x="5" y="5"/>
                  </a:lnTo>
                  <a:lnTo>
                    <a:pt x="5" y="8"/>
                  </a:lnTo>
                  <a:lnTo>
                    <a:pt x="5" y="8"/>
                  </a:lnTo>
                  <a:lnTo>
                    <a:pt x="4" y="9"/>
                  </a:lnTo>
                  <a:lnTo>
                    <a:pt x="2" y="8"/>
                  </a:lnTo>
                  <a:lnTo>
                    <a:pt x="1" y="5"/>
                  </a:lnTo>
                  <a:lnTo>
                    <a:pt x="0" y="3"/>
                  </a:lnTo>
                  <a:lnTo>
                    <a:pt x="1"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0" name="Freeform 6490"/>
            <p:cNvSpPr>
              <a:spLocks/>
            </p:cNvSpPr>
            <p:nvPr/>
          </p:nvSpPr>
          <p:spPr bwMode="auto">
            <a:xfrm>
              <a:off x="5568" y="2823"/>
              <a:ext cx="5" cy="6"/>
            </a:xfrm>
            <a:custGeom>
              <a:avLst/>
              <a:gdLst>
                <a:gd name="T0" fmla="*/ 3 w 5"/>
                <a:gd name="T1" fmla="*/ 0 h 6"/>
                <a:gd name="T2" fmla="*/ 5 w 5"/>
                <a:gd name="T3" fmla="*/ 3 h 6"/>
                <a:gd name="T4" fmla="*/ 5 w 5"/>
                <a:gd name="T5" fmla="*/ 4 h 6"/>
                <a:gd name="T6" fmla="*/ 3 w 5"/>
                <a:gd name="T7" fmla="*/ 6 h 6"/>
                <a:gd name="T8" fmla="*/ 2 w 5"/>
                <a:gd name="T9" fmla="*/ 6 h 6"/>
                <a:gd name="T10" fmla="*/ 0 w 5"/>
                <a:gd name="T11" fmla="*/ 3 h 6"/>
                <a:gd name="T12" fmla="*/ 2 w 5"/>
                <a:gd name="T13" fmla="*/ 1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lnTo>
                    <a:pt x="5" y="3"/>
                  </a:lnTo>
                  <a:lnTo>
                    <a:pt x="5" y="4"/>
                  </a:lnTo>
                  <a:lnTo>
                    <a:pt x="3" y="6"/>
                  </a:lnTo>
                  <a:lnTo>
                    <a:pt x="2" y="6"/>
                  </a:lnTo>
                  <a:lnTo>
                    <a:pt x="0" y="3"/>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1" name="Freeform 6491"/>
            <p:cNvSpPr>
              <a:spLocks/>
            </p:cNvSpPr>
            <p:nvPr/>
          </p:nvSpPr>
          <p:spPr bwMode="auto">
            <a:xfrm>
              <a:off x="5445" y="2713"/>
              <a:ext cx="7" cy="10"/>
            </a:xfrm>
            <a:custGeom>
              <a:avLst/>
              <a:gdLst>
                <a:gd name="T0" fmla="*/ 3 w 7"/>
                <a:gd name="T1" fmla="*/ 0 h 10"/>
                <a:gd name="T2" fmla="*/ 4 w 7"/>
                <a:gd name="T3" fmla="*/ 0 h 10"/>
                <a:gd name="T4" fmla="*/ 6 w 7"/>
                <a:gd name="T5" fmla="*/ 1 h 10"/>
                <a:gd name="T6" fmla="*/ 7 w 7"/>
                <a:gd name="T7" fmla="*/ 3 h 10"/>
                <a:gd name="T8" fmla="*/ 4 w 7"/>
                <a:gd name="T9" fmla="*/ 1 h 10"/>
                <a:gd name="T10" fmla="*/ 6 w 7"/>
                <a:gd name="T11" fmla="*/ 3 h 10"/>
                <a:gd name="T12" fmla="*/ 7 w 7"/>
                <a:gd name="T13" fmla="*/ 4 h 10"/>
                <a:gd name="T14" fmla="*/ 7 w 7"/>
                <a:gd name="T15" fmla="*/ 5 h 10"/>
                <a:gd name="T16" fmla="*/ 6 w 7"/>
                <a:gd name="T17" fmla="*/ 8 h 10"/>
                <a:gd name="T18" fmla="*/ 4 w 7"/>
                <a:gd name="T19" fmla="*/ 10 h 10"/>
                <a:gd name="T20" fmla="*/ 3 w 7"/>
                <a:gd name="T21" fmla="*/ 8 h 10"/>
                <a:gd name="T22" fmla="*/ 1 w 7"/>
                <a:gd name="T23" fmla="*/ 5 h 10"/>
                <a:gd name="T24" fmla="*/ 0 w 7"/>
                <a:gd name="T25" fmla="*/ 4 h 10"/>
                <a:gd name="T26" fmla="*/ 1 w 7"/>
                <a:gd name="T27" fmla="*/ 1 h 10"/>
                <a:gd name="T28" fmla="*/ 3 w 7"/>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0">
                  <a:moveTo>
                    <a:pt x="3" y="0"/>
                  </a:moveTo>
                  <a:lnTo>
                    <a:pt x="4" y="0"/>
                  </a:lnTo>
                  <a:lnTo>
                    <a:pt x="6" y="1"/>
                  </a:lnTo>
                  <a:lnTo>
                    <a:pt x="7" y="3"/>
                  </a:lnTo>
                  <a:lnTo>
                    <a:pt x="4" y="1"/>
                  </a:lnTo>
                  <a:lnTo>
                    <a:pt x="6" y="3"/>
                  </a:lnTo>
                  <a:lnTo>
                    <a:pt x="7" y="4"/>
                  </a:lnTo>
                  <a:lnTo>
                    <a:pt x="7" y="5"/>
                  </a:lnTo>
                  <a:lnTo>
                    <a:pt x="6" y="8"/>
                  </a:lnTo>
                  <a:lnTo>
                    <a:pt x="4" y="10"/>
                  </a:lnTo>
                  <a:lnTo>
                    <a:pt x="3" y="8"/>
                  </a:lnTo>
                  <a:lnTo>
                    <a:pt x="1" y="5"/>
                  </a:lnTo>
                  <a:lnTo>
                    <a:pt x="0" y="4"/>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2" name="Freeform 6492"/>
            <p:cNvSpPr>
              <a:spLocks/>
            </p:cNvSpPr>
            <p:nvPr/>
          </p:nvSpPr>
          <p:spPr bwMode="auto">
            <a:xfrm>
              <a:off x="5310" y="2796"/>
              <a:ext cx="5" cy="8"/>
            </a:xfrm>
            <a:custGeom>
              <a:avLst/>
              <a:gdLst>
                <a:gd name="T0" fmla="*/ 4 w 5"/>
                <a:gd name="T1" fmla="*/ 0 h 8"/>
                <a:gd name="T2" fmla="*/ 5 w 5"/>
                <a:gd name="T3" fmla="*/ 2 h 8"/>
                <a:gd name="T4" fmla="*/ 5 w 5"/>
                <a:gd name="T5" fmla="*/ 3 h 8"/>
                <a:gd name="T6" fmla="*/ 4 w 5"/>
                <a:gd name="T7" fmla="*/ 6 h 8"/>
                <a:gd name="T8" fmla="*/ 4 w 5"/>
                <a:gd name="T9" fmla="*/ 8 h 8"/>
                <a:gd name="T10" fmla="*/ 1 w 5"/>
                <a:gd name="T11" fmla="*/ 8 h 8"/>
                <a:gd name="T12" fmla="*/ 0 w 5"/>
                <a:gd name="T13" fmla="*/ 6 h 8"/>
                <a:gd name="T14" fmla="*/ 0 w 5"/>
                <a:gd name="T15" fmla="*/ 5 h 8"/>
                <a:gd name="T16" fmla="*/ 0 w 5"/>
                <a:gd name="T17" fmla="*/ 2 h 8"/>
                <a:gd name="T18" fmla="*/ 1 w 5"/>
                <a:gd name="T19" fmla="*/ 0 h 8"/>
                <a:gd name="T20" fmla="*/ 4 w 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4" y="0"/>
                  </a:moveTo>
                  <a:lnTo>
                    <a:pt x="5" y="2"/>
                  </a:lnTo>
                  <a:lnTo>
                    <a:pt x="5" y="3"/>
                  </a:lnTo>
                  <a:lnTo>
                    <a:pt x="4" y="6"/>
                  </a:lnTo>
                  <a:lnTo>
                    <a:pt x="4" y="8"/>
                  </a:lnTo>
                  <a:lnTo>
                    <a:pt x="1" y="8"/>
                  </a:lnTo>
                  <a:lnTo>
                    <a:pt x="0" y="6"/>
                  </a:lnTo>
                  <a:lnTo>
                    <a:pt x="0" y="5"/>
                  </a:lnTo>
                  <a:lnTo>
                    <a:pt x="0" y="2"/>
                  </a:lnTo>
                  <a:lnTo>
                    <a:pt x="1"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3" name="Freeform 6493"/>
            <p:cNvSpPr>
              <a:spLocks noEditPoints="1"/>
            </p:cNvSpPr>
            <p:nvPr/>
          </p:nvSpPr>
          <p:spPr bwMode="auto">
            <a:xfrm>
              <a:off x="5733" y="3690"/>
              <a:ext cx="11" cy="13"/>
            </a:xfrm>
            <a:custGeom>
              <a:avLst/>
              <a:gdLst>
                <a:gd name="T0" fmla="*/ 6 w 11"/>
                <a:gd name="T1" fmla="*/ 1 h 13"/>
                <a:gd name="T2" fmla="*/ 9 w 11"/>
                <a:gd name="T3" fmla="*/ 3 h 13"/>
                <a:gd name="T4" fmla="*/ 8 w 11"/>
                <a:gd name="T5" fmla="*/ 4 h 13"/>
                <a:gd name="T6" fmla="*/ 8 w 11"/>
                <a:gd name="T7" fmla="*/ 7 h 13"/>
                <a:gd name="T8" fmla="*/ 6 w 11"/>
                <a:gd name="T9" fmla="*/ 10 h 13"/>
                <a:gd name="T10" fmla="*/ 5 w 11"/>
                <a:gd name="T11" fmla="*/ 12 h 13"/>
                <a:gd name="T12" fmla="*/ 3 w 11"/>
                <a:gd name="T13" fmla="*/ 13 h 13"/>
                <a:gd name="T14" fmla="*/ 0 w 11"/>
                <a:gd name="T15" fmla="*/ 13 h 13"/>
                <a:gd name="T16" fmla="*/ 0 w 11"/>
                <a:gd name="T17" fmla="*/ 12 h 13"/>
                <a:gd name="T18" fmla="*/ 0 w 11"/>
                <a:gd name="T19" fmla="*/ 9 h 13"/>
                <a:gd name="T20" fmla="*/ 2 w 11"/>
                <a:gd name="T21" fmla="*/ 6 h 13"/>
                <a:gd name="T22" fmla="*/ 2 w 11"/>
                <a:gd name="T23" fmla="*/ 4 h 13"/>
                <a:gd name="T24" fmla="*/ 3 w 11"/>
                <a:gd name="T25" fmla="*/ 3 h 13"/>
                <a:gd name="T26" fmla="*/ 5 w 11"/>
                <a:gd name="T27" fmla="*/ 1 h 13"/>
                <a:gd name="T28" fmla="*/ 6 w 11"/>
                <a:gd name="T29" fmla="*/ 1 h 13"/>
                <a:gd name="T30" fmla="*/ 11 w 11"/>
                <a:gd name="T31" fmla="*/ 0 h 13"/>
                <a:gd name="T32" fmla="*/ 9 w 11"/>
                <a:gd name="T33" fmla="*/ 3 h 13"/>
                <a:gd name="T34" fmla="*/ 9 w 11"/>
                <a:gd name="T35" fmla="*/ 3 h 13"/>
                <a:gd name="T36" fmla="*/ 9 w 11"/>
                <a:gd name="T37" fmla="*/ 1 h 13"/>
                <a:gd name="T38" fmla="*/ 11 w 11"/>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3">
                  <a:moveTo>
                    <a:pt x="6" y="1"/>
                  </a:moveTo>
                  <a:lnTo>
                    <a:pt x="9" y="3"/>
                  </a:lnTo>
                  <a:lnTo>
                    <a:pt x="8" y="4"/>
                  </a:lnTo>
                  <a:lnTo>
                    <a:pt x="8" y="7"/>
                  </a:lnTo>
                  <a:lnTo>
                    <a:pt x="6" y="10"/>
                  </a:lnTo>
                  <a:lnTo>
                    <a:pt x="5" y="12"/>
                  </a:lnTo>
                  <a:lnTo>
                    <a:pt x="3" y="13"/>
                  </a:lnTo>
                  <a:lnTo>
                    <a:pt x="0" y="13"/>
                  </a:lnTo>
                  <a:lnTo>
                    <a:pt x="0" y="12"/>
                  </a:lnTo>
                  <a:lnTo>
                    <a:pt x="0" y="9"/>
                  </a:lnTo>
                  <a:lnTo>
                    <a:pt x="2" y="6"/>
                  </a:lnTo>
                  <a:lnTo>
                    <a:pt x="2" y="4"/>
                  </a:lnTo>
                  <a:lnTo>
                    <a:pt x="3" y="3"/>
                  </a:lnTo>
                  <a:lnTo>
                    <a:pt x="5" y="1"/>
                  </a:lnTo>
                  <a:lnTo>
                    <a:pt x="6" y="1"/>
                  </a:lnTo>
                  <a:close/>
                  <a:moveTo>
                    <a:pt x="11" y="0"/>
                  </a:moveTo>
                  <a:lnTo>
                    <a:pt x="9" y="3"/>
                  </a:lnTo>
                  <a:lnTo>
                    <a:pt x="9" y="3"/>
                  </a:lnTo>
                  <a:lnTo>
                    <a:pt x="9"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4" name="Freeform 6494"/>
            <p:cNvSpPr>
              <a:spLocks/>
            </p:cNvSpPr>
            <p:nvPr/>
          </p:nvSpPr>
          <p:spPr bwMode="auto">
            <a:xfrm>
              <a:off x="5754" y="3615"/>
              <a:ext cx="10" cy="9"/>
            </a:xfrm>
            <a:custGeom>
              <a:avLst/>
              <a:gdLst>
                <a:gd name="T0" fmla="*/ 6 w 10"/>
                <a:gd name="T1" fmla="*/ 0 h 9"/>
                <a:gd name="T2" fmla="*/ 9 w 10"/>
                <a:gd name="T3" fmla="*/ 0 h 9"/>
                <a:gd name="T4" fmla="*/ 10 w 10"/>
                <a:gd name="T5" fmla="*/ 0 h 9"/>
                <a:gd name="T6" fmla="*/ 7 w 10"/>
                <a:gd name="T7" fmla="*/ 1 h 9"/>
                <a:gd name="T8" fmla="*/ 7 w 10"/>
                <a:gd name="T9" fmla="*/ 6 h 9"/>
                <a:gd name="T10" fmla="*/ 7 w 10"/>
                <a:gd name="T11" fmla="*/ 7 h 9"/>
                <a:gd name="T12" fmla="*/ 4 w 10"/>
                <a:gd name="T13" fmla="*/ 9 h 9"/>
                <a:gd name="T14" fmla="*/ 3 w 10"/>
                <a:gd name="T15" fmla="*/ 9 h 9"/>
                <a:gd name="T16" fmla="*/ 1 w 10"/>
                <a:gd name="T17" fmla="*/ 7 h 9"/>
                <a:gd name="T18" fmla="*/ 0 w 10"/>
                <a:gd name="T19" fmla="*/ 4 h 9"/>
                <a:gd name="T20" fmla="*/ 0 w 10"/>
                <a:gd name="T21" fmla="*/ 3 h 9"/>
                <a:gd name="T22" fmla="*/ 1 w 10"/>
                <a:gd name="T23" fmla="*/ 0 h 9"/>
                <a:gd name="T24" fmla="*/ 4 w 10"/>
                <a:gd name="T25" fmla="*/ 0 h 9"/>
                <a:gd name="T26" fmla="*/ 6 w 10"/>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6" y="0"/>
                  </a:moveTo>
                  <a:lnTo>
                    <a:pt x="9" y="0"/>
                  </a:lnTo>
                  <a:lnTo>
                    <a:pt x="10" y="0"/>
                  </a:lnTo>
                  <a:lnTo>
                    <a:pt x="7" y="1"/>
                  </a:lnTo>
                  <a:lnTo>
                    <a:pt x="7" y="6"/>
                  </a:lnTo>
                  <a:lnTo>
                    <a:pt x="7" y="7"/>
                  </a:lnTo>
                  <a:lnTo>
                    <a:pt x="4" y="9"/>
                  </a:lnTo>
                  <a:lnTo>
                    <a:pt x="3" y="9"/>
                  </a:lnTo>
                  <a:lnTo>
                    <a:pt x="1" y="7"/>
                  </a:lnTo>
                  <a:lnTo>
                    <a:pt x="0" y="4"/>
                  </a:lnTo>
                  <a:lnTo>
                    <a:pt x="0" y="3"/>
                  </a:lnTo>
                  <a:lnTo>
                    <a:pt x="1" y="0"/>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5" name="Freeform 6495"/>
            <p:cNvSpPr>
              <a:spLocks noEditPoints="1"/>
            </p:cNvSpPr>
            <p:nvPr/>
          </p:nvSpPr>
          <p:spPr bwMode="auto">
            <a:xfrm>
              <a:off x="5739" y="3496"/>
              <a:ext cx="108" cy="113"/>
            </a:xfrm>
            <a:custGeom>
              <a:avLst/>
              <a:gdLst>
                <a:gd name="T0" fmla="*/ 24 w 108"/>
                <a:gd name="T1" fmla="*/ 109 h 113"/>
                <a:gd name="T2" fmla="*/ 24 w 108"/>
                <a:gd name="T3" fmla="*/ 109 h 113"/>
                <a:gd name="T4" fmla="*/ 16 w 108"/>
                <a:gd name="T5" fmla="*/ 109 h 113"/>
                <a:gd name="T6" fmla="*/ 90 w 108"/>
                <a:gd name="T7" fmla="*/ 4 h 113"/>
                <a:gd name="T8" fmla="*/ 93 w 108"/>
                <a:gd name="T9" fmla="*/ 11 h 113"/>
                <a:gd name="T10" fmla="*/ 96 w 108"/>
                <a:gd name="T11" fmla="*/ 16 h 113"/>
                <a:gd name="T12" fmla="*/ 102 w 108"/>
                <a:gd name="T13" fmla="*/ 13 h 113"/>
                <a:gd name="T14" fmla="*/ 102 w 108"/>
                <a:gd name="T15" fmla="*/ 17 h 113"/>
                <a:gd name="T16" fmla="*/ 108 w 108"/>
                <a:gd name="T17" fmla="*/ 17 h 113"/>
                <a:gd name="T18" fmla="*/ 105 w 108"/>
                <a:gd name="T19" fmla="*/ 23 h 113"/>
                <a:gd name="T20" fmla="*/ 102 w 108"/>
                <a:gd name="T21" fmla="*/ 34 h 113"/>
                <a:gd name="T22" fmla="*/ 96 w 108"/>
                <a:gd name="T23" fmla="*/ 39 h 113"/>
                <a:gd name="T24" fmla="*/ 91 w 108"/>
                <a:gd name="T25" fmla="*/ 45 h 113"/>
                <a:gd name="T26" fmla="*/ 88 w 108"/>
                <a:gd name="T27" fmla="*/ 53 h 113"/>
                <a:gd name="T28" fmla="*/ 90 w 108"/>
                <a:gd name="T29" fmla="*/ 57 h 113"/>
                <a:gd name="T30" fmla="*/ 90 w 108"/>
                <a:gd name="T31" fmla="*/ 63 h 113"/>
                <a:gd name="T32" fmla="*/ 84 w 108"/>
                <a:gd name="T33" fmla="*/ 63 h 113"/>
                <a:gd name="T34" fmla="*/ 81 w 108"/>
                <a:gd name="T35" fmla="*/ 62 h 113"/>
                <a:gd name="T36" fmla="*/ 77 w 108"/>
                <a:gd name="T37" fmla="*/ 63 h 113"/>
                <a:gd name="T38" fmla="*/ 74 w 108"/>
                <a:gd name="T39" fmla="*/ 64 h 113"/>
                <a:gd name="T40" fmla="*/ 71 w 108"/>
                <a:gd name="T41" fmla="*/ 67 h 113"/>
                <a:gd name="T42" fmla="*/ 69 w 108"/>
                <a:gd name="T43" fmla="*/ 76 h 113"/>
                <a:gd name="T44" fmla="*/ 66 w 108"/>
                <a:gd name="T45" fmla="*/ 88 h 113"/>
                <a:gd name="T46" fmla="*/ 62 w 108"/>
                <a:gd name="T47" fmla="*/ 92 h 113"/>
                <a:gd name="T48" fmla="*/ 53 w 108"/>
                <a:gd name="T49" fmla="*/ 107 h 113"/>
                <a:gd name="T50" fmla="*/ 27 w 108"/>
                <a:gd name="T51" fmla="*/ 113 h 113"/>
                <a:gd name="T52" fmla="*/ 24 w 108"/>
                <a:gd name="T53" fmla="*/ 112 h 113"/>
                <a:gd name="T54" fmla="*/ 27 w 108"/>
                <a:gd name="T55" fmla="*/ 109 h 113"/>
                <a:gd name="T56" fmla="*/ 21 w 108"/>
                <a:gd name="T57" fmla="*/ 107 h 113"/>
                <a:gd name="T58" fmla="*/ 9 w 108"/>
                <a:gd name="T59" fmla="*/ 104 h 113"/>
                <a:gd name="T60" fmla="*/ 3 w 108"/>
                <a:gd name="T61" fmla="*/ 104 h 113"/>
                <a:gd name="T62" fmla="*/ 5 w 108"/>
                <a:gd name="T63" fmla="*/ 100 h 113"/>
                <a:gd name="T64" fmla="*/ 6 w 108"/>
                <a:gd name="T65" fmla="*/ 94 h 113"/>
                <a:gd name="T66" fmla="*/ 12 w 108"/>
                <a:gd name="T67" fmla="*/ 88 h 113"/>
                <a:gd name="T68" fmla="*/ 15 w 108"/>
                <a:gd name="T69" fmla="*/ 85 h 113"/>
                <a:gd name="T70" fmla="*/ 13 w 108"/>
                <a:gd name="T71" fmla="*/ 79 h 113"/>
                <a:gd name="T72" fmla="*/ 21 w 108"/>
                <a:gd name="T73" fmla="*/ 75 h 113"/>
                <a:gd name="T74" fmla="*/ 25 w 108"/>
                <a:gd name="T75" fmla="*/ 69 h 113"/>
                <a:gd name="T76" fmla="*/ 31 w 108"/>
                <a:gd name="T77" fmla="*/ 64 h 113"/>
                <a:gd name="T78" fmla="*/ 37 w 108"/>
                <a:gd name="T79" fmla="*/ 56 h 113"/>
                <a:gd name="T80" fmla="*/ 50 w 108"/>
                <a:gd name="T81" fmla="*/ 53 h 113"/>
                <a:gd name="T82" fmla="*/ 59 w 108"/>
                <a:gd name="T83" fmla="*/ 48 h 113"/>
                <a:gd name="T84" fmla="*/ 61 w 108"/>
                <a:gd name="T85" fmla="*/ 42 h 113"/>
                <a:gd name="T86" fmla="*/ 66 w 108"/>
                <a:gd name="T87" fmla="*/ 37 h 113"/>
                <a:gd name="T88" fmla="*/ 72 w 108"/>
                <a:gd name="T89" fmla="*/ 26 h 113"/>
                <a:gd name="T90" fmla="*/ 80 w 108"/>
                <a:gd name="T91" fmla="*/ 20 h 113"/>
                <a:gd name="T92" fmla="*/ 83 w 108"/>
                <a:gd name="T93" fmla="*/ 13 h 113"/>
                <a:gd name="T94" fmla="*/ 88 w 108"/>
                <a:gd name="T9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13">
                  <a:moveTo>
                    <a:pt x="25" y="109"/>
                  </a:moveTo>
                  <a:lnTo>
                    <a:pt x="25" y="110"/>
                  </a:lnTo>
                  <a:lnTo>
                    <a:pt x="24" y="109"/>
                  </a:lnTo>
                  <a:lnTo>
                    <a:pt x="25" y="109"/>
                  </a:lnTo>
                  <a:close/>
                  <a:moveTo>
                    <a:pt x="16" y="109"/>
                  </a:moveTo>
                  <a:lnTo>
                    <a:pt x="24" y="109"/>
                  </a:lnTo>
                  <a:lnTo>
                    <a:pt x="24" y="110"/>
                  </a:lnTo>
                  <a:lnTo>
                    <a:pt x="19" y="110"/>
                  </a:lnTo>
                  <a:lnTo>
                    <a:pt x="16" y="109"/>
                  </a:lnTo>
                  <a:close/>
                  <a:moveTo>
                    <a:pt x="88" y="0"/>
                  </a:moveTo>
                  <a:lnTo>
                    <a:pt x="88" y="3"/>
                  </a:lnTo>
                  <a:lnTo>
                    <a:pt x="90" y="4"/>
                  </a:lnTo>
                  <a:lnTo>
                    <a:pt x="91" y="6"/>
                  </a:lnTo>
                  <a:lnTo>
                    <a:pt x="93" y="9"/>
                  </a:lnTo>
                  <a:lnTo>
                    <a:pt x="93" y="11"/>
                  </a:lnTo>
                  <a:lnTo>
                    <a:pt x="93" y="14"/>
                  </a:lnTo>
                  <a:lnTo>
                    <a:pt x="93" y="17"/>
                  </a:lnTo>
                  <a:lnTo>
                    <a:pt x="96" y="16"/>
                  </a:lnTo>
                  <a:lnTo>
                    <a:pt x="97" y="14"/>
                  </a:lnTo>
                  <a:lnTo>
                    <a:pt x="99" y="13"/>
                  </a:lnTo>
                  <a:lnTo>
                    <a:pt x="102" y="13"/>
                  </a:lnTo>
                  <a:lnTo>
                    <a:pt x="102" y="14"/>
                  </a:lnTo>
                  <a:lnTo>
                    <a:pt x="102" y="16"/>
                  </a:lnTo>
                  <a:lnTo>
                    <a:pt x="102" y="17"/>
                  </a:lnTo>
                  <a:lnTo>
                    <a:pt x="103" y="16"/>
                  </a:lnTo>
                  <a:lnTo>
                    <a:pt x="105" y="16"/>
                  </a:lnTo>
                  <a:lnTo>
                    <a:pt x="108" y="17"/>
                  </a:lnTo>
                  <a:lnTo>
                    <a:pt x="108" y="20"/>
                  </a:lnTo>
                  <a:lnTo>
                    <a:pt x="106" y="22"/>
                  </a:lnTo>
                  <a:lnTo>
                    <a:pt x="105" y="23"/>
                  </a:lnTo>
                  <a:lnTo>
                    <a:pt x="105" y="25"/>
                  </a:lnTo>
                  <a:lnTo>
                    <a:pt x="103" y="29"/>
                  </a:lnTo>
                  <a:lnTo>
                    <a:pt x="102" y="34"/>
                  </a:lnTo>
                  <a:lnTo>
                    <a:pt x="100" y="37"/>
                  </a:lnTo>
                  <a:lnTo>
                    <a:pt x="97" y="38"/>
                  </a:lnTo>
                  <a:lnTo>
                    <a:pt x="96" y="39"/>
                  </a:lnTo>
                  <a:lnTo>
                    <a:pt x="94" y="41"/>
                  </a:lnTo>
                  <a:lnTo>
                    <a:pt x="93" y="42"/>
                  </a:lnTo>
                  <a:lnTo>
                    <a:pt x="91" y="45"/>
                  </a:lnTo>
                  <a:lnTo>
                    <a:pt x="90" y="48"/>
                  </a:lnTo>
                  <a:lnTo>
                    <a:pt x="90" y="50"/>
                  </a:lnTo>
                  <a:lnTo>
                    <a:pt x="88" y="53"/>
                  </a:lnTo>
                  <a:lnTo>
                    <a:pt x="86" y="54"/>
                  </a:lnTo>
                  <a:lnTo>
                    <a:pt x="88" y="56"/>
                  </a:lnTo>
                  <a:lnTo>
                    <a:pt x="90" y="57"/>
                  </a:lnTo>
                  <a:lnTo>
                    <a:pt x="91" y="60"/>
                  </a:lnTo>
                  <a:lnTo>
                    <a:pt x="91" y="62"/>
                  </a:lnTo>
                  <a:lnTo>
                    <a:pt x="90" y="63"/>
                  </a:lnTo>
                  <a:lnTo>
                    <a:pt x="88" y="64"/>
                  </a:lnTo>
                  <a:lnTo>
                    <a:pt x="87" y="63"/>
                  </a:lnTo>
                  <a:lnTo>
                    <a:pt x="84" y="63"/>
                  </a:lnTo>
                  <a:lnTo>
                    <a:pt x="83" y="62"/>
                  </a:lnTo>
                  <a:lnTo>
                    <a:pt x="81" y="60"/>
                  </a:lnTo>
                  <a:lnTo>
                    <a:pt x="81" y="62"/>
                  </a:lnTo>
                  <a:lnTo>
                    <a:pt x="80" y="62"/>
                  </a:lnTo>
                  <a:lnTo>
                    <a:pt x="78" y="63"/>
                  </a:lnTo>
                  <a:lnTo>
                    <a:pt x="77" y="63"/>
                  </a:lnTo>
                  <a:lnTo>
                    <a:pt x="77" y="63"/>
                  </a:lnTo>
                  <a:lnTo>
                    <a:pt x="75" y="63"/>
                  </a:lnTo>
                  <a:lnTo>
                    <a:pt x="74" y="64"/>
                  </a:lnTo>
                  <a:lnTo>
                    <a:pt x="72" y="64"/>
                  </a:lnTo>
                  <a:lnTo>
                    <a:pt x="72" y="66"/>
                  </a:lnTo>
                  <a:lnTo>
                    <a:pt x="71" y="67"/>
                  </a:lnTo>
                  <a:lnTo>
                    <a:pt x="69" y="69"/>
                  </a:lnTo>
                  <a:lnTo>
                    <a:pt x="69" y="72"/>
                  </a:lnTo>
                  <a:lnTo>
                    <a:pt x="69" y="76"/>
                  </a:lnTo>
                  <a:lnTo>
                    <a:pt x="68" y="79"/>
                  </a:lnTo>
                  <a:lnTo>
                    <a:pt x="68" y="84"/>
                  </a:lnTo>
                  <a:lnTo>
                    <a:pt x="66" y="88"/>
                  </a:lnTo>
                  <a:lnTo>
                    <a:pt x="65" y="89"/>
                  </a:lnTo>
                  <a:lnTo>
                    <a:pt x="63" y="91"/>
                  </a:lnTo>
                  <a:lnTo>
                    <a:pt x="62" y="92"/>
                  </a:lnTo>
                  <a:lnTo>
                    <a:pt x="58" y="92"/>
                  </a:lnTo>
                  <a:lnTo>
                    <a:pt x="58" y="101"/>
                  </a:lnTo>
                  <a:lnTo>
                    <a:pt x="53" y="107"/>
                  </a:lnTo>
                  <a:lnTo>
                    <a:pt x="46" y="112"/>
                  </a:lnTo>
                  <a:lnTo>
                    <a:pt x="36" y="113"/>
                  </a:lnTo>
                  <a:lnTo>
                    <a:pt x="27" y="113"/>
                  </a:lnTo>
                  <a:lnTo>
                    <a:pt x="27" y="112"/>
                  </a:lnTo>
                  <a:lnTo>
                    <a:pt x="27" y="112"/>
                  </a:lnTo>
                  <a:lnTo>
                    <a:pt x="24" y="112"/>
                  </a:lnTo>
                  <a:lnTo>
                    <a:pt x="25" y="110"/>
                  </a:lnTo>
                  <a:lnTo>
                    <a:pt x="27" y="110"/>
                  </a:lnTo>
                  <a:lnTo>
                    <a:pt x="27" y="109"/>
                  </a:lnTo>
                  <a:lnTo>
                    <a:pt x="25" y="109"/>
                  </a:lnTo>
                  <a:lnTo>
                    <a:pt x="25" y="109"/>
                  </a:lnTo>
                  <a:lnTo>
                    <a:pt x="21" y="107"/>
                  </a:lnTo>
                  <a:lnTo>
                    <a:pt x="15" y="107"/>
                  </a:lnTo>
                  <a:lnTo>
                    <a:pt x="9" y="107"/>
                  </a:lnTo>
                  <a:lnTo>
                    <a:pt x="9" y="104"/>
                  </a:lnTo>
                  <a:lnTo>
                    <a:pt x="9" y="101"/>
                  </a:lnTo>
                  <a:lnTo>
                    <a:pt x="6" y="103"/>
                  </a:lnTo>
                  <a:lnTo>
                    <a:pt x="3" y="104"/>
                  </a:lnTo>
                  <a:lnTo>
                    <a:pt x="0" y="106"/>
                  </a:lnTo>
                  <a:lnTo>
                    <a:pt x="2" y="103"/>
                  </a:lnTo>
                  <a:lnTo>
                    <a:pt x="5" y="100"/>
                  </a:lnTo>
                  <a:lnTo>
                    <a:pt x="6" y="97"/>
                  </a:lnTo>
                  <a:lnTo>
                    <a:pt x="5" y="97"/>
                  </a:lnTo>
                  <a:lnTo>
                    <a:pt x="6" y="94"/>
                  </a:lnTo>
                  <a:lnTo>
                    <a:pt x="8" y="91"/>
                  </a:lnTo>
                  <a:lnTo>
                    <a:pt x="10" y="88"/>
                  </a:lnTo>
                  <a:lnTo>
                    <a:pt x="12" y="88"/>
                  </a:lnTo>
                  <a:lnTo>
                    <a:pt x="12" y="87"/>
                  </a:lnTo>
                  <a:lnTo>
                    <a:pt x="13" y="87"/>
                  </a:lnTo>
                  <a:lnTo>
                    <a:pt x="15" y="85"/>
                  </a:lnTo>
                  <a:lnTo>
                    <a:pt x="15" y="82"/>
                  </a:lnTo>
                  <a:lnTo>
                    <a:pt x="13" y="81"/>
                  </a:lnTo>
                  <a:lnTo>
                    <a:pt x="13" y="79"/>
                  </a:lnTo>
                  <a:lnTo>
                    <a:pt x="16" y="78"/>
                  </a:lnTo>
                  <a:lnTo>
                    <a:pt x="19" y="78"/>
                  </a:lnTo>
                  <a:lnTo>
                    <a:pt x="21" y="75"/>
                  </a:lnTo>
                  <a:lnTo>
                    <a:pt x="21" y="72"/>
                  </a:lnTo>
                  <a:lnTo>
                    <a:pt x="22" y="70"/>
                  </a:lnTo>
                  <a:lnTo>
                    <a:pt x="25" y="69"/>
                  </a:lnTo>
                  <a:lnTo>
                    <a:pt x="27" y="69"/>
                  </a:lnTo>
                  <a:lnTo>
                    <a:pt x="28" y="66"/>
                  </a:lnTo>
                  <a:lnTo>
                    <a:pt x="31" y="64"/>
                  </a:lnTo>
                  <a:lnTo>
                    <a:pt x="33" y="60"/>
                  </a:lnTo>
                  <a:lnTo>
                    <a:pt x="34" y="59"/>
                  </a:lnTo>
                  <a:lnTo>
                    <a:pt x="37" y="56"/>
                  </a:lnTo>
                  <a:lnTo>
                    <a:pt x="41" y="54"/>
                  </a:lnTo>
                  <a:lnTo>
                    <a:pt x="46" y="54"/>
                  </a:lnTo>
                  <a:lnTo>
                    <a:pt x="50" y="53"/>
                  </a:lnTo>
                  <a:lnTo>
                    <a:pt x="53" y="51"/>
                  </a:lnTo>
                  <a:lnTo>
                    <a:pt x="56" y="50"/>
                  </a:lnTo>
                  <a:lnTo>
                    <a:pt x="59" y="48"/>
                  </a:lnTo>
                  <a:lnTo>
                    <a:pt x="59" y="47"/>
                  </a:lnTo>
                  <a:lnTo>
                    <a:pt x="59" y="44"/>
                  </a:lnTo>
                  <a:lnTo>
                    <a:pt x="61" y="42"/>
                  </a:lnTo>
                  <a:lnTo>
                    <a:pt x="62" y="39"/>
                  </a:lnTo>
                  <a:lnTo>
                    <a:pt x="65" y="38"/>
                  </a:lnTo>
                  <a:lnTo>
                    <a:pt x="66" y="37"/>
                  </a:lnTo>
                  <a:lnTo>
                    <a:pt x="69" y="34"/>
                  </a:lnTo>
                  <a:lnTo>
                    <a:pt x="71" y="31"/>
                  </a:lnTo>
                  <a:lnTo>
                    <a:pt x="72" y="26"/>
                  </a:lnTo>
                  <a:lnTo>
                    <a:pt x="75" y="23"/>
                  </a:lnTo>
                  <a:lnTo>
                    <a:pt x="78" y="22"/>
                  </a:lnTo>
                  <a:lnTo>
                    <a:pt x="80" y="20"/>
                  </a:lnTo>
                  <a:lnTo>
                    <a:pt x="81" y="17"/>
                  </a:lnTo>
                  <a:lnTo>
                    <a:pt x="83" y="16"/>
                  </a:lnTo>
                  <a:lnTo>
                    <a:pt x="83" y="13"/>
                  </a:lnTo>
                  <a:lnTo>
                    <a:pt x="83" y="10"/>
                  </a:lnTo>
                  <a:lnTo>
                    <a:pt x="84" y="4"/>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6" name="Freeform 6496"/>
            <p:cNvSpPr>
              <a:spLocks noEditPoints="1"/>
            </p:cNvSpPr>
            <p:nvPr/>
          </p:nvSpPr>
          <p:spPr bwMode="auto">
            <a:xfrm>
              <a:off x="5829" y="3399"/>
              <a:ext cx="74" cy="113"/>
            </a:xfrm>
            <a:custGeom>
              <a:avLst/>
              <a:gdLst>
                <a:gd name="T0" fmla="*/ 32 w 74"/>
                <a:gd name="T1" fmla="*/ 92 h 113"/>
                <a:gd name="T2" fmla="*/ 31 w 74"/>
                <a:gd name="T3" fmla="*/ 92 h 113"/>
                <a:gd name="T4" fmla="*/ 3 w 74"/>
                <a:gd name="T5" fmla="*/ 0 h 113"/>
                <a:gd name="T6" fmla="*/ 6 w 74"/>
                <a:gd name="T7" fmla="*/ 2 h 113"/>
                <a:gd name="T8" fmla="*/ 9 w 74"/>
                <a:gd name="T9" fmla="*/ 7 h 113"/>
                <a:gd name="T10" fmla="*/ 16 w 74"/>
                <a:gd name="T11" fmla="*/ 8 h 113"/>
                <a:gd name="T12" fmla="*/ 21 w 74"/>
                <a:gd name="T13" fmla="*/ 14 h 113"/>
                <a:gd name="T14" fmla="*/ 24 w 74"/>
                <a:gd name="T15" fmla="*/ 20 h 113"/>
                <a:gd name="T16" fmla="*/ 25 w 74"/>
                <a:gd name="T17" fmla="*/ 26 h 113"/>
                <a:gd name="T18" fmla="*/ 26 w 74"/>
                <a:gd name="T19" fmla="*/ 36 h 113"/>
                <a:gd name="T20" fmla="*/ 31 w 74"/>
                <a:gd name="T21" fmla="*/ 41 h 113"/>
                <a:gd name="T22" fmla="*/ 32 w 74"/>
                <a:gd name="T23" fmla="*/ 39 h 113"/>
                <a:gd name="T24" fmla="*/ 34 w 74"/>
                <a:gd name="T25" fmla="*/ 32 h 113"/>
                <a:gd name="T26" fmla="*/ 38 w 74"/>
                <a:gd name="T27" fmla="*/ 36 h 113"/>
                <a:gd name="T28" fmla="*/ 43 w 74"/>
                <a:gd name="T29" fmla="*/ 45 h 113"/>
                <a:gd name="T30" fmla="*/ 44 w 74"/>
                <a:gd name="T31" fmla="*/ 47 h 113"/>
                <a:gd name="T32" fmla="*/ 53 w 74"/>
                <a:gd name="T33" fmla="*/ 53 h 113"/>
                <a:gd name="T34" fmla="*/ 63 w 74"/>
                <a:gd name="T35" fmla="*/ 51 h 113"/>
                <a:gd name="T36" fmla="*/ 68 w 74"/>
                <a:gd name="T37" fmla="*/ 45 h 113"/>
                <a:gd name="T38" fmla="*/ 74 w 74"/>
                <a:gd name="T39" fmla="*/ 47 h 113"/>
                <a:gd name="T40" fmla="*/ 74 w 74"/>
                <a:gd name="T41" fmla="*/ 54 h 113"/>
                <a:gd name="T42" fmla="*/ 71 w 74"/>
                <a:gd name="T43" fmla="*/ 61 h 113"/>
                <a:gd name="T44" fmla="*/ 69 w 74"/>
                <a:gd name="T45" fmla="*/ 70 h 113"/>
                <a:gd name="T46" fmla="*/ 65 w 74"/>
                <a:gd name="T47" fmla="*/ 76 h 113"/>
                <a:gd name="T48" fmla="*/ 59 w 74"/>
                <a:gd name="T49" fmla="*/ 72 h 113"/>
                <a:gd name="T50" fmla="*/ 53 w 74"/>
                <a:gd name="T51" fmla="*/ 72 h 113"/>
                <a:gd name="T52" fmla="*/ 54 w 74"/>
                <a:gd name="T53" fmla="*/ 79 h 113"/>
                <a:gd name="T54" fmla="*/ 54 w 74"/>
                <a:gd name="T55" fmla="*/ 86 h 113"/>
                <a:gd name="T56" fmla="*/ 50 w 74"/>
                <a:gd name="T57" fmla="*/ 91 h 113"/>
                <a:gd name="T58" fmla="*/ 50 w 74"/>
                <a:gd name="T59" fmla="*/ 98 h 113"/>
                <a:gd name="T60" fmla="*/ 47 w 74"/>
                <a:gd name="T61" fmla="*/ 103 h 113"/>
                <a:gd name="T62" fmla="*/ 44 w 74"/>
                <a:gd name="T63" fmla="*/ 110 h 113"/>
                <a:gd name="T64" fmla="*/ 35 w 74"/>
                <a:gd name="T65" fmla="*/ 113 h 113"/>
                <a:gd name="T66" fmla="*/ 31 w 74"/>
                <a:gd name="T67" fmla="*/ 107 h 113"/>
                <a:gd name="T68" fmla="*/ 34 w 74"/>
                <a:gd name="T69" fmla="*/ 94 h 113"/>
                <a:gd name="T70" fmla="*/ 31 w 74"/>
                <a:gd name="T71" fmla="*/ 91 h 113"/>
                <a:gd name="T72" fmla="*/ 28 w 74"/>
                <a:gd name="T73" fmla="*/ 85 h 113"/>
                <a:gd name="T74" fmla="*/ 22 w 74"/>
                <a:gd name="T75" fmla="*/ 85 h 113"/>
                <a:gd name="T76" fmla="*/ 15 w 74"/>
                <a:gd name="T77" fmla="*/ 82 h 113"/>
                <a:gd name="T78" fmla="*/ 12 w 74"/>
                <a:gd name="T79" fmla="*/ 75 h 113"/>
                <a:gd name="T80" fmla="*/ 18 w 74"/>
                <a:gd name="T81" fmla="*/ 72 h 113"/>
                <a:gd name="T82" fmla="*/ 25 w 74"/>
                <a:gd name="T83" fmla="*/ 66 h 113"/>
                <a:gd name="T84" fmla="*/ 25 w 74"/>
                <a:gd name="T85" fmla="*/ 60 h 113"/>
                <a:gd name="T86" fmla="*/ 26 w 74"/>
                <a:gd name="T87" fmla="*/ 55 h 113"/>
                <a:gd name="T88" fmla="*/ 26 w 74"/>
                <a:gd name="T89" fmla="*/ 50 h 113"/>
                <a:gd name="T90" fmla="*/ 25 w 74"/>
                <a:gd name="T91" fmla="*/ 44 h 113"/>
                <a:gd name="T92" fmla="*/ 24 w 74"/>
                <a:gd name="T93" fmla="*/ 39 h 113"/>
                <a:gd name="T94" fmla="*/ 19 w 74"/>
                <a:gd name="T95" fmla="*/ 38 h 113"/>
                <a:gd name="T96" fmla="*/ 19 w 74"/>
                <a:gd name="T97" fmla="*/ 30 h 113"/>
                <a:gd name="T98" fmla="*/ 16 w 74"/>
                <a:gd name="T99" fmla="*/ 28 h 113"/>
                <a:gd name="T100" fmla="*/ 15 w 74"/>
                <a:gd name="T101" fmla="*/ 22 h 113"/>
                <a:gd name="T102" fmla="*/ 10 w 74"/>
                <a:gd name="T103" fmla="*/ 16 h 113"/>
                <a:gd name="T104" fmla="*/ 3 w 74"/>
                <a:gd name="T105" fmla="*/ 10 h 113"/>
                <a:gd name="T106" fmla="*/ 0 w 74"/>
                <a:gd name="T107" fmla="*/ 7 h 113"/>
                <a:gd name="T108" fmla="*/ 0 w 7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113">
                  <a:moveTo>
                    <a:pt x="31" y="92"/>
                  </a:moveTo>
                  <a:lnTo>
                    <a:pt x="34" y="94"/>
                  </a:lnTo>
                  <a:lnTo>
                    <a:pt x="32" y="92"/>
                  </a:lnTo>
                  <a:lnTo>
                    <a:pt x="31" y="92"/>
                  </a:lnTo>
                  <a:close/>
                  <a:moveTo>
                    <a:pt x="28" y="91"/>
                  </a:moveTo>
                  <a:lnTo>
                    <a:pt x="31" y="92"/>
                  </a:lnTo>
                  <a:lnTo>
                    <a:pt x="31" y="92"/>
                  </a:lnTo>
                  <a:lnTo>
                    <a:pt x="28" y="91"/>
                  </a:lnTo>
                  <a:close/>
                  <a:moveTo>
                    <a:pt x="3" y="0"/>
                  </a:moveTo>
                  <a:lnTo>
                    <a:pt x="4" y="0"/>
                  </a:lnTo>
                  <a:lnTo>
                    <a:pt x="6" y="1"/>
                  </a:lnTo>
                  <a:lnTo>
                    <a:pt x="6" y="2"/>
                  </a:lnTo>
                  <a:lnTo>
                    <a:pt x="6" y="4"/>
                  </a:lnTo>
                  <a:lnTo>
                    <a:pt x="6" y="5"/>
                  </a:lnTo>
                  <a:lnTo>
                    <a:pt x="9" y="7"/>
                  </a:lnTo>
                  <a:lnTo>
                    <a:pt x="10" y="7"/>
                  </a:lnTo>
                  <a:lnTo>
                    <a:pt x="13" y="7"/>
                  </a:lnTo>
                  <a:lnTo>
                    <a:pt x="16" y="8"/>
                  </a:lnTo>
                  <a:lnTo>
                    <a:pt x="19" y="10"/>
                  </a:lnTo>
                  <a:lnTo>
                    <a:pt x="21" y="13"/>
                  </a:lnTo>
                  <a:lnTo>
                    <a:pt x="21" y="14"/>
                  </a:lnTo>
                  <a:lnTo>
                    <a:pt x="22" y="17"/>
                  </a:lnTo>
                  <a:lnTo>
                    <a:pt x="22" y="19"/>
                  </a:lnTo>
                  <a:lnTo>
                    <a:pt x="24" y="20"/>
                  </a:lnTo>
                  <a:lnTo>
                    <a:pt x="25" y="22"/>
                  </a:lnTo>
                  <a:lnTo>
                    <a:pt x="25" y="23"/>
                  </a:lnTo>
                  <a:lnTo>
                    <a:pt x="25" y="26"/>
                  </a:lnTo>
                  <a:lnTo>
                    <a:pt x="25" y="30"/>
                  </a:lnTo>
                  <a:lnTo>
                    <a:pt x="26" y="33"/>
                  </a:lnTo>
                  <a:lnTo>
                    <a:pt x="26" y="36"/>
                  </a:lnTo>
                  <a:lnTo>
                    <a:pt x="28" y="38"/>
                  </a:lnTo>
                  <a:lnTo>
                    <a:pt x="29" y="38"/>
                  </a:lnTo>
                  <a:lnTo>
                    <a:pt x="31" y="41"/>
                  </a:lnTo>
                  <a:lnTo>
                    <a:pt x="32" y="41"/>
                  </a:lnTo>
                  <a:lnTo>
                    <a:pt x="34" y="41"/>
                  </a:lnTo>
                  <a:lnTo>
                    <a:pt x="32" y="39"/>
                  </a:lnTo>
                  <a:lnTo>
                    <a:pt x="32" y="36"/>
                  </a:lnTo>
                  <a:lnTo>
                    <a:pt x="34" y="35"/>
                  </a:lnTo>
                  <a:lnTo>
                    <a:pt x="34" y="32"/>
                  </a:lnTo>
                  <a:lnTo>
                    <a:pt x="37" y="32"/>
                  </a:lnTo>
                  <a:lnTo>
                    <a:pt x="38" y="32"/>
                  </a:lnTo>
                  <a:lnTo>
                    <a:pt x="38" y="36"/>
                  </a:lnTo>
                  <a:lnTo>
                    <a:pt x="40" y="39"/>
                  </a:lnTo>
                  <a:lnTo>
                    <a:pt x="41" y="42"/>
                  </a:lnTo>
                  <a:lnTo>
                    <a:pt x="43" y="45"/>
                  </a:lnTo>
                  <a:lnTo>
                    <a:pt x="43" y="45"/>
                  </a:lnTo>
                  <a:lnTo>
                    <a:pt x="43" y="47"/>
                  </a:lnTo>
                  <a:lnTo>
                    <a:pt x="44" y="47"/>
                  </a:lnTo>
                  <a:lnTo>
                    <a:pt x="46" y="48"/>
                  </a:lnTo>
                  <a:lnTo>
                    <a:pt x="50" y="50"/>
                  </a:lnTo>
                  <a:lnTo>
                    <a:pt x="53" y="53"/>
                  </a:lnTo>
                  <a:lnTo>
                    <a:pt x="57" y="54"/>
                  </a:lnTo>
                  <a:lnTo>
                    <a:pt x="63" y="54"/>
                  </a:lnTo>
                  <a:lnTo>
                    <a:pt x="63" y="51"/>
                  </a:lnTo>
                  <a:lnTo>
                    <a:pt x="65" y="48"/>
                  </a:lnTo>
                  <a:lnTo>
                    <a:pt x="66" y="47"/>
                  </a:lnTo>
                  <a:lnTo>
                    <a:pt x="68" y="45"/>
                  </a:lnTo>
                  <a:lnTo>
                    <a:pt x="71" y="44"/>
                  </a:lnTo>
                  <a:lnTo>
                    <a:pt x="72" y="45"/>
                  </a:lnTo>
                  <a:lnTo>
                    <a:pt x="74" y="47"/>
                  </a:lnTo>
                  <a:lnTo>
                    <a:pt x="74" y="50"/>
                  </a:lnTo>
                  <a:lnTo>
                    <a:pt x="74" y="51"/>
                  </a:lnTo>
                  <a:lnTo>
                    <a:pt x="74" y="54"/>
                  </a:lnTo>
                  <a:lnTo>
                    <a:pt x="74" y="57"/>
                  </a:lnTo>
                  <a:lnTo>
                    <a:pt x="72" y="60"/>
                  </a:lnTo>
                  <a:lnTo>
                    <a:pt x="71" y="61"/>
                  </a:lnTo>
                  <a:lnTo>
                    <a:pt x="69" y="63"/>
                  </a:lnTo>
                  <a:lnTo>
                    <a:pt x="69" y="67"/>
                  </a:lnTo>
                  <a:lnTo>
                    <a:pt x="69" y="70"/>
                  </a:lnTo>
                  <a:lnTo>
                    <a:pt x="68" y="73"/>
                  </a:lnTo>
                  <a:lnTo>
                    <a:pt x="66" y="78"/>
                  </a:lnTo>
                  <a:lnTo>
                    <a:pt x="65" y="76"/>
                  </a:lnTo>
                  <a:lnTo>
                    <a:pt x="63" y="75"/>
                  </a:lnTo>
                  <a:lnTo>
                    <a:pt x="60" y="73"/>
                  </a:lnTo>
                  <a:lnTo>
                    <a:pt x="59" y="72"/>
                  </a:lnTo>
                  <a:lnTo>
                    <a:pt x="57" y="72"/>
                  </a:lnTo>
                  <a:lnTo>
                    <a:pt x="54" y="72"/>
                  </a:lnTo>
                  <a:lnTo>
                    <a:pt x="53" y="72"/>
                  </a:lnTo>
                  <a:lnTo>
                    <a:pt x="53" y="75"/>
                  </a:lnTo>
                  <a:lnTo>
                    <a:pt x="53" y="78"/>
                  </a:lnTo>
                  <a:lnTo>
                    <a:pt x="54" y="79"/>
                  </a:lnTo>
                  <a:lnTo>
                    <a:pt x="56" y="81"/>
                  </a:lnTo>
                  <a:lnTo>
                    <a:pt x="56" y="83"/>
                  </a:lnTo>
                  <a:lnTo>
                    <a:pt x="54" y="86"/>
                  </a:lnTo>
                  <a:lnTo>
                    <a:pt x="53" y="88"/>
                  </a:lnTo>
                  <a:lnTo>
                    <a:pt x="51" y="89"/>
                  </a:lnTo>
                  <a:lnTo>
                    <a:pt x="50" y="91"/>
                  </a:lnTo>
                  <a:lnTo>
                    <a:pt x="50" y="94"/>
                  </a:lnTo>
                  <a:lnTo>
                    <a:pt x="50" y="95"/>
                  </a:lnTo>
                  <a:lnTo>
                    <a:pt x="50" y="98"/>
                  </a:lnTo>
                  <a:lnTo>
                    <a:pt x="49" y="100"/>
                  </a:lnTo>
                  <a:lnTo>
                    <a:pt x="49" y="101"/>
                  </a:lnTo>
                  <a:lnTo>
                    <a:pt x="47" y="103"/>
                  </a:lnTo>
                  <a:lnTo>
                    <a:pt x="46" y="104"/>
                  </a:lnTo>
                  <a:lnTo>
                    <a:pt x="46" y="107"/>
                  </a:lnTo>
                  <a:lnTo>
                    <a:pt x="44" y="110"/>
                  </a:lnTo>
                  <a:lnTo>
                    <a:pt x="43" y="111"/>
                  </a:lnTo>
                  <a:lnTo>
                    <a:pt x="38" y="113"/>
                  </a:lnTo>
                  <a:lnTo>
                    <a:pt x="35" y="113"/>
                  </a:lnTo>
                  <a:lnTo>
                    <a:pt x="31" y="113"/>
                  </a:lnTo>
                  <a:lnTo>
                    <a:pt x="28" y="111"/>
                  </a:lnTo>
                  <a:lnTo>
                    <a:pt x="31" y="107"/>
                  </a:lnTo>
                  <a:lnTo>
                    <a:pt x="32" y="103"/>
                  </a:lnTo>
                  <a:lnTo>
                    <a:pt x="32" y="98"/>
                  </a:lnTo>
                  <a:lnTo>
                    <a:pt x="34" y="94"/>
                  </a:lnTo>
                  <a:lnTo>
                    <a:pt x="32" y="92"/>
                  </a:lnTo>
                  <a:lnTo>
                    <a:pt x="31" y="92"/>
                  </a:lnTo>
                  <a:lnTo>
                    <a:pt x="31" y="91"/>
                  </a:lnTo>
                  <a:lnTo>
                    <a:pt x="29" y="89"/>
                  </a:lnTo>
                  <a:lnTo>
                    <a:pt x="29" y="86"/>
                  </a:lnTo>
                  <a:lnTo>
                    <a:pt x="28" y="85"/>
                  </a:lnTo>
                  <a:lnTo>
                    <a:pt x="26" y="85"/>
                  </a:lnTo>
                  <a:lnTo>
                    <a:pt x="25" y="85"/>
                  </a:lnTo>
                  <a:lnTo>
                    <a:pt x="22" y="85"/>
                  </a:lnTo>
                  <a:lnTo>
                    <a:pt x="19" y="85"/>
                  </a:lnTo>
                  <a:lnTo>
                    <a:pt x="18" y="83"/>
                  </a:lnTo>
                  <a:lnTo>
                    <a:pt x="15" y="82"/>
                  </a:lnTo>
                  <a:lnTo>
                    <a:pt x="12" y="81"/>
                  </a:lnTo>
                  <a:lnTo>
                    <a:pt x="10" y="78"/>
                  </a:lnTo>
                  <a:lnTo>
                    <a:pt x="12" y="75"/>
                  </a:lnTo>
                  <a:lnTo>
                    <a:pt x="13" y="73"/>
                  </a:lnTo>
                  <a:lnTo>
                    <a:pt x="15" y="72"/>
                  </a:lnTo>
                  <a:lnTo>
                    <a:pt x="18" y="72"/>
                  </a:lnTo>
                  <a:lnTo>
                    <a:pt x="19" y="70"/>
                  </a:lnTo>
                  <a:lnTo>
                    <a:pt x="22" y="69"/>
                  </a:lnTo>
                  <a:lnTo>
                    <a:pt x="25" y="66"/>
                  </a:lnTo>
                  <a:lnTo>
                    <a:pt x="26" y="64"/>
                  </a:lnTo>
                  <a:lnTo>
                    <a:pt x="25" y="61"/>
                  </a:lnTo>
                  <a:lnTo>
                    <a:pt x="25" y="60"/>
                  </a:lnTo>
                  <a:lnTo>
                    <a:pt x="24" y="58"/>
                  </a:lnTo>
                  <a:lnTo>
                    <a:pt x="25" y="57"/>
                  </a:lnTo>
                  <a:lnTo>
                    <a:pt x="26" y="55"/>
                  </a:lnTo>
                  <a:lnTo>
                    <a:pt x="26" y="54"/>
                  </a:lnTo>
                  <a:lnTo>
                    <a:pt x="26" y="53"/>
                  </a:lnTo>
                  <a:lnTo>
                    <a:pt x="26" y="50"/>
                  </a:lnTo>
                  <a:lnTo>
                    <a:pt x="25" y="48"/>
                  </a:lnTo>
                  <a:lnTo>
                    <a:pt x="25" y="45"/>
                  </a:lnTo>
                  <a:lnTo>
                    <a:pt x="25" y="44"/>
                  </a:lnTo>
                  <a:lnTo>
                    <a:pt x="25" y="41"/>
                  </a:lnTo>
                  <a:lnTo>
                    <a:pt x="25" y="38"/>
                  </a:lnTo>
                  <a:lnTo>
                    <a:pt x="24" y="39"/>
                  </a:lnTo>
                  <a:lnTo>
                    <a:pt x="22" y="39"/>
                  </a:lnTo>
                  <a:lnTo>
                    <a:pt x="21" y="39"/>
                  </a:lnTo>
                  <a:lnTo>
                    <a:pt x="19" y="38"/>
                  </a:lnTo>
                  <a:lnTo>
                    <a:pt x="19" y="35"/>
                  </a:lnTo>
                  <a:lnTo>
                    <a:pt x="19" y="33"/>
                  </a:lnTo>
                  <a:lnTo>
                    <a:pt x="19" y="30"/>
                  </a:lnTo>
                  <a:lnTo>
                    <a:pt x="18" y="30"/>
                  </a:lnTo>
                  <a:lnTo>
                    <a:pt x="16" y="29"/>
                  </a:lnTo>
                  <a:lnTo>
                    <a:pt x="16" y="28"/>
                  </a:lnTo>
                  <a:lnTo>
                    <a:pt x="16" y="25"/>
                  </a:lnTo>
                  <a:lnTo>
                    <a:pt x="16" y="22"/>
                  </a:lnTo>
                  <a:lnTo>
                    <a:pt x="15" y="22"/>
                  </a:lnTo>
                  <a:lnTo>
                    <a:pt x="13" y="20"/>
                  </a:lnTo>
                  <a:lnTo>
                    <a:pt x="13" y="20"/>
                  </a:lnTo>
                  <a:lnTo>
                    <a:pt x="10" y="16"/>
                  </a:lnTo>
                  <a:lnTo>
                    <a:pt x="9" y="13"/>
                  </a:lnTo>
                  <a:lnTo>
                    <a:pt x="6" y="11"/>
                  </a:lnTo>
                  <a:lnTo>
                    <a:pt x="3" y="10"/>
                  </a:lnTo>
                  <a:lnTo>
                    <a:pt x="1" y="10"/>
                  </a:lnTo>
                  <a:lnTo>
                    <a:pt x="1" y="8"/>
                  </a:lnTo>
                  <a:lnTo>
                    <a:pt x="0" y="7"/>
                  </a:lnTo>
                  <a:lnTo>
                    <a:pt x="0" y="4"/>
                  </a:lnTo>
                  <a:lnTo>
                    <a:pt x="0" y="2"/>
                  </a:lnTo>
                  <a:lnTo>
                    <a:pt x="0" y="1"/>
                  </a:lnTo>
                  <a:lnTo>
                    <a:pt x="1"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7" name="Freeform 6497"/>
            <p:cNvSpPr>
              <a:spLocks/>
            </p:cNvSpPr>
            <p:nvPr/>
          </p:nvSpPr>
          <p:spPr bwMode="auto">
            <a:xfrm>
              <a:off x="5882" y="3134"/>
              <a:ext cx="22" cy="16"/>
            </a:xfrm>
            <a:custGeom>
              <a:avLst/>
              <a:gdLst>
                <a:gd name="T0" fmla="*/ 12 w 22"/>
                <a:gd name="T1" fmla="*/ 0 h 16"/>
                <a:gd name="T2" fmla="*/ 9 w 22"/>
                <a:gd name="T3" fmla="*/ 3 h 16"/>
                <a:gd name="T4" fmla="*/ 12 w 22"/>
                <a:gd name="T5" fmla="*/ 4 h 16"/>
                <a:gd name="T6" fmla="*/ 15 w 22"/>
                <a:gd name="T7" fmla="*/ 4 h 16"/>
                <a:gd name="T8" fmla="*/ 18 w 22"/>
                <a:gd name="T9" fmla="*/ 4 h 16"/>
                <a:gd name="T10" fmla="*/ 21 w 22"/>
                <a:gd name="T11" fmla="*/ 3 h 16"/>
                <a:gd name="T12" fmla="*/ 22 w 22"/>
                <a:gd name="T13" fmla="*/ 4 h 16"/>
                <a:gd name="T14" fmla="*/ 22 w 22"/>
                <a:gd name="T15" fmla="*/ 7 h 16"/>
                <a:gd name="T16" fmla="*/ 21 w 22"/>
                <a:gd name="T17" fmla="*/ 11 h 16"/>
                <a:gd name="T18" fmla="*/ 19 w 22"/>
                <a:gd name="T19" fmla="*/ 14 h 16"/>
                <a:gd name="T20" fmla="*/ 15 w 22"/>
                <a:gd name="T21" fmla="*/ 14 h 16"/>
                <a:gd name="T22" fmla="*/ 10 w 22"/>
                <a:gd name="T23" fmla="*/ 16 h 16"/>
                <a:gd name="T24" fmla="*/ 6 w 22"/>
                <a:gd name="T25" fmla="*/ 14 h 16"/>
                <a:gd name="T26" fmla="*/ 3 w 22"/>
                <a:gd name="T27" fmla="*/ 13 h 16"/>
                <a:gd name="T28" fmla="*/ 0 w 22"/>
                <a:gd name="T29" fmla="*/ 8 h 16"/>
                <a:gd name="T30" fmla="*/ 3 w 22"/>
                <a:gd name="T31" fmla="*/ 5 h 16"/>
                <a:gd name="T32" fmla="*/ 4 w 22"/>
                <a:gd name="T33" fmla="*/ 3 h 16"/>
                <a:gd name="T34" fmla="*/ 7 w 22"/>
                <a:gd name="T35" fmla="*/ 1 h 16"/>
                <a:gd name="T36" fmla="*/ 12 w 22"/>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6">
                  <a:moveTo>
                    <a:pt x="12" y="0"/>
                  </a:moveTo>
                  <a:lnTo>
                    <a:pt x="9" y="3"/>
                  </a:lnTo>
                  <a:lnTo>
                    <a:pt x="12" y="4"/>
                  </a:lnTo>
                  <a:lnTo>
                    <a:pt x="15" y="4"/>
                  </a:lnTo>
                  <a:lnTo>
                    <a:pt x="18" y="4"/>
                  </a:lnTo>
                  <a:lnTo>
                    <a:pt x="21" y="3"/>
                  </a:lnTo>
                  <a:lnTo>
                    <a:pt x="22" y="4"/>
                  </a:lnTo>
                  <a:lnTo>
                    <a:pt x="22" y="7"/>
                  </a:lnTo>
                  <a:lnTo>
                    <a:pt x="21" y="11"/>
                  </a:lnTo>
                  <a:lnTo>
                    <a:pt x="19" y="14"/>
                  </a:lnTo>
                  <a:lnTo>
                    <a:pt x="15" y="14"/>
                  </a:lnTo>
                  <a:lnTo>
                    <a:pt x="10" y="16"/>
                  </a:lnTo>
                  <a:lnTo>
                    <a:pt x="6" y="14"/>
                  </a:lnTo>
                  <a:lnTo>
                    <a:pt x="3" y="13"/>
                  </a:lnTo>
                  <a:lnTo>
                    <a:pt x="0" y="8"/>
                  </a:lnTo>
                  <a:lnTo>
                    <a:pt x="3" y="5"/>
                  </a:lnTo>
                  <a:lnTo>
                    <a:pt x="4" y="3"/>
                  </a:lnTo>
                  <a:lnTo>
                    <a:pt x="7"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 name="Freeform 6498"/>
            <p:cNvSpPr>
              <a:spLocks/>
            </p:cNvSpPr>
            <p:nvPr/>
          </p:nvSpPr>
          <p:spPr bwMode="auto">
            <a:xfrm>
              <a:off x="5904" y="3120"/>
              <a:ext cx="18" cy="11"/>
            </a:xfrm>
            <a:custGeom>
              <a:avLst/>
              <a:gdLst>
                <a:gd name="T0" fmla="*/ 15 w 18"/>
                <a:gd name="T1" fmla="*/ 0 h 11"/>
                <a:gd name="T2" fmla="*/ 16 w 18"/>
                <a:gd name="T3" fmla="*/ 0 h 11"/>
                <a:gd name="T4" fmla="*/ 18 w 18"/>
                <a:gd name="T5" fmla="*/ 2 h 11"/>
                <a:gd name="T6" fmla="*/ 18 w 18"/>
                <a:gd name="T7" fmla="*/ 3 h 11"/>
                <a:gd name="T8" fmla="*/ 18 w 18"/>
                <a:gd name="T9" fmla="*/ 6 h 11"/>
                <a:gd name="T10" fmla="*/ 12 w 18"/>
                <a:gd name="T11" fmla="*/ 8 h 11"/>
                <a:gd name="T12" fmla="*/ 6 w 18"/>
                <a:gd name="T13" fmla="*/ 9 h 11"/>
                <a:gd name="T14" fmla="*/ 0 w 18"/>
                <a:gd name="T15" fmla="*/ 11 h 11"/>
                <a:gd name="T16" fmla="*/ 0 w 18"/>
                <a:gd name="T17" fmla="*/ 8 h 11"/>
                <a:gd name="T18" fmla="*/ 0 w 18"/>
                <a:gd name="T19" fmla="*/ 6 h 11"/>
                <a:gd name="T20" fmla="*/ 1 w 18"/>
                <a:gd name="T21" fmla="*/ 3 h 11"/>
                <a:gd name="T22" fmla="*/ 3 w 18"/>
                <a:gd name="T23" fmla="*/ 2 h 11"/>
                <a:gd name="T24" fmla="*/ 4 w 18"/>
                <a:gd name="T25" fmla="*/ 2 h 11"/>
                <a:gd name="T26" fmla="*/ 3 w 18"/>
                <a:gd name="T27" fmla="*/ 5 h 11"/>
                <a:gd name="T28" fmla="*/ 6 w 18"/>
                <a:gd name="T29" fmla="*/ 3 h 11"/>
                <a:gd name="T30" fmla="*/ 7 w 18"/>
                <a:gd name="T31" fmla="*/ 3 h 11"/>
                <a:gd name="T32" fmla="*/ 10 w 18"/>
                <a:gd name="T33" fmla="*/ 2 h 11"/>
                <a:gd name="T34" fmla="*/ 12 w 18"/>
                <a:gd name="T35" fmla="*/ 0 h 11"/>
                <a:gd name="T36" fmla="*/ 15 w 18"/>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1">
                  <a:moveTo>
                    <a:pt x="15" y="0"/>
                  </a:moveTo>
                  <a:lnTo>
                    <a:pt x="16" y="0"/>
                  </a:lnTo>
                  <a:lnTo>
                    <a:pt x="18" y="2"/>
                  </a:lnTo>
                  <a:lnTo>
                    <a:pt x="18" y="3"/>
                  </a:lnTo>
                  <a:lnTo>
                    <a:pt x="18" y="6"/>
                  </a:lnTo>
                  <a:lnTo>
                    <a:pt x="12" y="8"/>
                  </a:lnTo>
                  <a:lnTo>
                    <a:pt x="6" y="9"/>
                  </a:lnTo>
                  <a:lnTo>
                    <a:pt x="0" y="11"/>
                  </a:lnTo>
                  <a:lnTo>
                    <a:pt x="0" y="8"/>
                  </a:lnTo>
                  <a:lnTo>
                    <a:pt x="0" y="6"/>
                  </a:lnTo>
                  <a:lnTo>
                    <a:pt x="1" y="3"/>
                  </a:lnTo>
                  <a:lnTo>
                    <a:pt x="3" y="2"/>
                  </a:lnTo>
                  <a:lnTo>
                    <a:pt x="4" y="2"/>
                  </a:lnTo>
                  <a:lnTo>
                    <a:pt x="3" y="5"/>
                  </a:lnTo>
                  <a:lnTo>
                    <a:pt x="6" y="3"/>
                  </a:lnTo>
                  <a:lnTo>
                    <a:pt x="7" y="3"/>
                  </a:lnTo>
                  <a:lnTo>
                    <a:pt x="10" y="2"/>
                  </a:lnTo>
                  <a:lnTo>
                    <a:pt x="12"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9" name="Freeform 6499"/>
            <p:cNvSpPr>
              <a:spLocks/>
            </p:cNvSpPr>
            <p:nvPr/>
          </p:nvSpPr>
          <p:spPr bwMode="auto">
            <a:xfrm>
              <a:off x="6019" y="3078"/>
              <a:ext cx="17" cy="17"/>
            </a:xfrm>
            <a:custGeom>
              <a:avLst/>
              <a:gdLst>
                <a:gd name="T0" fmla="*/ 3 w 17"/>
                <a:gd name="T1" fmla="*/ 0 h 17"/>
                <a:gd name="T2" fmla="*/ 6 w 17"/>
                <a:gd name="T3" fmla="*/ 6 h 17"/>
                <a:gd name="T4" fmla="*/ 10 w 17"/>
                <a:gd name="T5" fmla="*/ 8 h 17"/>
                <a:gd name="T6" fmla="*/ 13 w 17"/>
                <a:gd name="T7" fmla="*/ 10 h 17"/>
                <a:gd name="T8" fmla="*/ 16 w 17"/>
                <a:gd name="T9" fmla="*/ 13 h 17"/>
                <a:gd name="T10" fmla="*/ 17 w 17"/>
                <a:gd name="T11" fmla="*/ 16 h 17"/>
                <a:gd name="T12" fmla="*/ 16 w 17"/>
                <a:gd name="T13" fmla="*/ 17 h 17"/>
                <a:gd name="T14" fmla="*/ 13 w 17"/>
                <a:gd name="T15" fmla="*/ 17 h 17"/>
                <a:gd name="T16" fmla="*/ 10 w 17"/>
                <a:gd name="T17" fmla="*/ 17 h 17"/>
                <a:gd name="T18" fmla="*/ 9 w 17"/>
                <a:gd name="T19" fmla="*/ 17 h 17"/>
                <a:gd name="T20" fmla="*/ 7 w 17"/>
                <a:gd name="T21" fmla="*/ 16 h 17"/>
                <a:gd name="T22" fmla="*/ 6 w 17"/>
                <a:gd name="T23" fmla="*/ 13 h 17"/>
                <a:gd name="T24" fmla="*/ 4 w 17"/>
                <a:gd name="T25" fmla="*/ 11 h 17"/>
                <a:gd name="T26" fmla="*/ 3 w 17"/>
                <a:gd name="T27" fmla="*/ 10 h 17"/>
                <a:gd name="T28" fmla="*/ 1 w 17"/>
                <a:gd name="T29" fmla="*/ 10 h 17"/>
                <a:gd name="T30" fmla="*/ 1 w 17"/>
                <a:gd name="T31" fmla="*/ 8 h 17"/>
                <a:gd name="T32" fmla="*/ 0 w 17"/>
                <a:gd name="T33" fmla="*/ 8 h 17"/>
                <a:gd name="T34" fmla="*/ 0 w 17"/>
                <a:gd name="T35" fmla="*/ 6 h 17"/>
                <a:gd name="T36" fmla="*/ 0 w 17"/>
                <a:gd name="T37" fmla="*/ 3 h 17"/>
                <a:gd name="T38" fmla="*/ 3 w 17"/>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7">
                  <a:moveTo>
                    <a:pt x="3" y="0"/>
                  </a:moveTo>
                  <a:lnTo>
                    <a:pt x="6" y="6"/>
                  </a:lnTo>
                  <a:lnTo>
                    <a:pt x="10" y="8"/>
                  </a:lnTo>
                  <a:lnTo>
                    <a:pt x="13" y="10"/>
                  </a:lnTo>
                  <a:lnTo>
                    <a:pt x="16" y="13"/>
                  </a:lnTo>
                  <a:lnTo>
                    <a:pt x="17" y="16"/>
                  </a:lnTo>
                  <a:lnTo>
                    <a:pt x="16" y="17"/>
                  </a:lnTo>
                  <a:lnTo>
                    <a:pt x="13" y="17"/>
                  </a:lnTo>
                  <a:lnTo>
                    <a:pt x="10" y="17"/>
                  </a:lnTo>
                  <a:lnTo>
                    <a:pt x="9" y="17"/>
                  </a:lnTo>
                  <a:lnTo>
                    <a:pt x="7" y="16"/>
                  </a:lnTo>
                  <a:lnTo>
                    <a:pt x="6" y="13"/>
                  </a:lnTo>
                  <a:lnTo>
                    <a:pt x="4" y="11"/>
                  </a:lnTo>
                  <a:lnTo>
                    <a:pt x="3" y="10"/>
                  </a:lnTo>
                  <a:lnTo>
                    <a:pt x="1" y="10"/>
                  </a:lnTo>
                  <a:lnTo>
                    <a:pt x="1" y="8"/>
                  </a:lnTo>
                  <a:lnTo>
                    <a:pt x="0" y="8"/>
                  </a:lnTo>
                  <a:lnTo>
                    <a:pt x="0" y="6"/>
                  </a:lnTo>
                  <a:lnTo>
                    <a:pt x="0"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 name="Freeform 6500"/>
            <p:cNvSpPr>
              <a:spLocks noEditPoints="1"/>
            </p:cNvSpPr>
            <p:nvPr/>
          </p:nvSpPr>
          <p:spPr bwMode="auto">
            <a:xfrm>
              <a:off x="3645" y="996"/>
              <a:ext cx="144" cy="250"/>
            </a:xfrm>
            <a:custGeom>
              <a:avLst/>
              <a:gdLst>
                <a:gd name="T0" fmla="*/ 40 w 144"/>
                <a:gd name="T1" fmla="*/ 77 h 250"/>
                <a:gd name="T2" fmla="*/ 71 w 144"/>
                <a:gd name="T3" fmla="*/ 6 h 250"/>
                <a:gd name="T4" fmla="*/ 81 w 144"/>
                <a:gd name="T5" fmla="*/ 19 h 250"/>
                <a:gd name="T6" fmla="*/ 96 w 144"/>
                <a:gd name="T7" fmla="*/ 37 h 250"/>
                <a:gd name="T8" fmla="*/ 90 w 144"/>
                <a:gd name="T9" fmla="*/ 49 h 250"/>
                <a:gd name="T10" fmla="*/ 86 w 144"/>
                <a:gd name="T11" fmla="*/ 62 h 250"/>
                <a:gd name="T12" fmla="*/ 97 w 144"/>
                <a:gd name="T13" fmla="*/ 75 h 250"/>
                <a:gd name="T14" fmla="*/ 105 w 144"/>
                <a:gd name="T15" fmla="*/ 52 h 250"/>
                <a:gd name="T16" fmla="*/ 115 w 144"/>
                <a:gd name="T17" fmla="*/ 77 h 250"/>
                <a:gd name="T18" fmla="*/ 122 w 144"/>
                <a:gd name="T19" fmla="*/ 94 h 250"/>
                <a:gd name="T20" fmla="*/ 144 w 144"/>
                <a:gd name="T21" fmla="*/ 108 h 250"/>
                <a:gd name="T22" fmla="*/ 131 w 144"/>
                <a:gd name="T23" fmla="*/ 116 h 250"/>
                <a:gd name="T24" fmla="*/ 116 w 144"/>
                <a:gd name="T25" fmla="*/ 121 h 250"/>
                <a:gd name="T26" fmla="*/ 115 w 144"/>
                <a:gd name="T27" fmla="*/ 136 h 250"/>
                <a:gd name="T28" fmla="*/ 109 w 144"/>
                <a:gd name="T29" fmla="*/ 146 h 250"/>
                <a:gd name="T30" fmla="*/ 106 w 144"/>
                <a:gd name="T31" fmla="*/ 153 h 250"/>
                <a:gd name="T32" fmla="*/ 105 w 144"/>
                <a:gd name="T33" fmla="*/ 174 h 250"/>
                <a:gd name="T34" fmla="*/ 100 w 144"/>
                <a:gd name="T35" fmla="*/ 186 h 250"/>
                <a:gd name="T36" fmla="*/ 90 w 144"/>
                <a:gd name="T37" fmla="*/ 209 h 250"/>
                <a:gd name="T38" fmla="*/ 89 w 144"/>
                <a:gd name="T39" fmla="*/ 234 h 250"/>
                <a:gd name="T40" fmla="*/ 83 w 144"/>
                <a:gd name="T41" fmla="*/ 250 h 250"/>
                <a:gd name="T42" fmla="*/ 72 w 144"/>
                <a:gd name="T43" fmla="*/ 243 h 250"/>
                <a:gd name="T44" fmla="*/ 74 w 144"/>
                <a:gd name="T45" fmla="*/ 225 h 250"/>
                <a:gd name="T46" fmla="*/ 65 w 144"/>
                <a:gd name="T47" fmla="*/ 224 h 250"/>
                <a:gd name="T48" fmla="*/ 55 w 144"/>
                <a:gd name="T49" fmla="*/ 214 h 250"/>
                <a:gd name="T50" fmla="*/ 49 w 144"/>
                <a:gd name="T51" fmla="*/ 200 h 250"/>
                <a:gd name="T52" fmla="*/ 52 w 144"/>
                <a:gd name="T53" fmla="*/ 192 h 250"/>
                <a:gd name="T54" fmla="*/ 66 w 144"/>
                <a:gd name="T55" fmla="*/ 187 h 250"/>
                <a:gd name="T56" fmla="*/ 77 w 144"/>
                <a:gd name="T57" fmla="*/ 178 h 250"/>
                <a:gd name="T58" fmla="*/ 71 w 144"/>
                <a:gd name="T59" fmla="*/ 169 h 250"/>
                <a:gd name="T60" fmla="*/ 47 w 144"/>
                <a:gd name="T61" fmla="*/ 174 h 250"/>
                <a:gd name="T62" fmla="*/ 37 w 144"/>
                <a:gd name="T63" fmla="*/ 168 h 250"/>
                <a:gd name="T64" fmla="*/ 58 w 144"/>
                <a:gd name="T65" fmla="*/ 159 h 250"/>
                <a:gd name="T66" fmla="*/ 77 w 144"/>
                <a:gd name="T67" fmla="*/ 142 h 250"/>
                <a:gd name="T68" fmla="*/ 84 w 144"/>
                <a:gd name="T69" fmla="*/ 118 h 250"/>
                <a:gd name="T70" fmla="*/ 74 w 144"/>
                <a:gd name="T71" fmla="*/ 131 h 250"/>
                <a:gd name="T72" fmla="*/ 61 w 144"/>
                <a:gd name="T73" fmla="*/ 125 h 250"/>
                <a:gd name="T74" fmla="*/ 52 w 144"/>
                <a:gd name="T75" fmla="*/ 116 h 250"/>
                <a:gd name="T76" fmla="*/ 52 w 144"/>
                <a:gd name="T77" fmla="*/ 131 h 250"/>
                <a:gd name="T78" fmla="*/ 46 w 144"/>
                <a:gd name="T79" fmla="*/ 142 h 250"/>
                <a:gd name="T80" fmla="*/ 34 w 144"/>
                <a:gd name="T81" fmla="*/ 144 h 250"/>
                <a:gd name="T82" fmla="*/ 27 w 144"/>
                <a:gd name="T83" fmla="*/ 130 h 250"/>
                <a:gd name="T84" fmla="*/ 22 w 144"/>
                <a:gd name="T85" fmla="*/ 119 h 250"/>
                <a:gd name="T86" fmla="*/ 18 w 144"/>
                <a:gd name="T87" fmla="*/ 108 h 250"/>
                <a:gd name="T88" fmla="*/ 16 w 144"/>
                <a:gd name="T89" fmla="*/ 96 h 250"/>
                <a:gd name="T90" fmla="*/ 11 w 144"/>
                <a:gd name="T91" fmla="*/ 87 h 250"/>
                <a:gd name="T92" fmla="*/ 13 w 144"/>
                <a:gd name="T93" fmla="*/ 80 h 250"/>
                <a:gd name="T94" fmla="*/ 5 w 144"/>
                <a:gd name="T95" fmla="*/ 65 h 250"/>
                <a:gd name="T96" fmla="*/ 2 w 144"/>
                <a:gd name="T97" fmla="*/ 47 h 250"/>
                <a:gd name="T98" fmla="*/ 22 w 144"/>
                <a:gd name="T99" fmla="*/ 37 h 250"/>
                <a:gd name="T100" fmla="*/ 41 w 144"/>
                <a:gd name="T101" fmla="*/ 34 h 250"/>
                <a:gd name="T102" fmla="*/ 34 w 144"/>
                <a:gd name="T103" fmla="*/ 43 h 250"/>
                <a:gd name="T104" fmla="*/ 31 w 144"/>
                <a:gd name="T105" fmla="*/ 55 h 250"/>
                <a:gd name="T106" fmla="*/ 38 w 144"/>
                <a:gd name="T107" fmla="*/ 77 h 250"/>
                <a:gd name="T108" fmla="*/ 46 w 144"/>
                <a:gd name="T109" fmla="*/ 74 h 250"/>
                <a:gd name="T110" fmla="*/ 50 w 144"/>
                <a:gd name="T111" fmla="*/ 58 h 250"/>
                <a:gd name="T112" fmla="*/ 58 w 144"/>
                <a:gd name="T113" fmla="*/ 38 h 250"/>
                <a:gd name="T114" fmla="*/ 61 w 144"/>
                <a:gd name="T115" fmla="*/ 71 h 250"/>
                <a:gd name="T116" fmla="*/ 74 w 144"/>
                <a:gd name="T117" fmla="*/ 49 h 250"/>
                <a:gd name="T118" fmla="*/ 68 w 144"/>
                <a:gd name="T119" fmla="*/ 34 h 250"/>
                <a:gd name="T120" fmla="*/ 71 w 144"/>
                <a:gd name="T121" fmla="*/ 22 h 250"/>
                <a:gd name="T122" fmla="*/ 65 w 144"/>
                <a:gd name="T123" fmla="*/ 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250">
                  <a:moveTo>
                    <a:pt x="41" y="68"/>
                  </a:moveTo>
                  <a:lnTo>
                    <a:pt x="43" y="71"/>
                  </a:lnTo>
                  <a:lnTo>
                    <a:pt x="43" y="74"/>
                  </a:lnTo>
                  <a:lnTo>
                    <a:pt x="41" y="75"/>
                  </a:lnTo>
                  <a:lnTo>
                    <a:pt x="40" y="77"/>
                  </a:lnTo>
                  <a:lnTo>
                    <a:pt x="40" y="77"/>
                  </a:lnTo>
                  <a:lnTo>
                    <a:pt x="37" y="72"/>
                  </a:lnTo>
                  <a:lnTo>
                    <a:pt x="41" y="68"/>
                  </a:lnTo>
                  <a:close/>
                  <a:moveTo>
                    <a:pt x="66" y="0"/>
                  </a:moveTo>
                  <a:lnTo>
                    <a:pt x="69" y="0"/>
                  </a:lnTo>
                  <a:lnTo>
                    <a:pt x="69" y="3"/>
                  </a:lnTo>
                  <a:lnTo>
                    <a:pt x="71" y="6"/>
                  </a:lnTo>
                  <a:lnTo>
                    <a:pt x="74" y="9"/>
                  </a:lnTo>
                  <a:lnTo>
                    <a:pt x="75" y="11"/>
                  </a:lnTo>
                  <a:lnTo>
                    <a:pt x="77" y="13"/>
                  </a:lnTo>
                  <a:lnTo>
                    <a:pt x="78" y="16"/>
                  </a:lnTo>
                  <a:lnTo>
                    <a:pt x="78" y="21"/>
                  </a:lnTo>
                  <a:lnTo>
                    <a:pt x="81" y="19"/>
                  </a:lnTo>
                  <a:lnTo>
                    <a:pt x="84" y="21"/>
                  </a:lnTo>
                  <a:lnTo>
                    <a:pt x="87" y="24"/>
                  </a:lnTo>
                  <a:lnTo>
                    <a:pt x="90" y="27"/>
                  </a:lnTo>
                  <a:lnTo>
                    <a:pt x="93" y="30"/>
                  </a:lnTo>
                  <a:lnTo>
                    <a:pt x="94" y="34"/>
                  </a:lnTo>
                  <a:lnTo>
                    <a:pt x="96" y="37"/>
                  </a:lnTo>
                  <a:lnTo>
                    <a:pt x="97" y="40"/>
                  </a:lnTo>
                  <a:lnTo>
                    <a:pt x="94" y="41"/>
                  </a:lnTo>
                  <a:lnTo>
                    <a:pt x="93" y="43"/>
                  </a:lnTo>
                  <a:lnTo>
                    <a:pt x="91" y="46"/>
                  </a:lnTo>
                  <a:lnTo>
                    <a:pt x="91" y="47"/>
                  </a:lnTo>
                  <a:lnTo>
                    <a:pt x="90" y="49"/>
                  </a:lnTo>
                  <a:lnTo>
                    <a:pt x="90" y="50"/>
                  </a:lnTo>
                  <a:lnTo>
                    <a:pt x="89" y="52"/>
                  </a:lnTo>
                  <a:lnTo>
                    <a:pt x="87" y="55"/>
                  </a:lnTo>
                  <a:lnTo>
                    <a:pt x="87" y="58"/>
                  </a:lnTo>
                  <a:lnTo>
                    <a:pt x="86" y="58"/>
                  </a:lnTo>
                  <a:lnTo>
                    <a:pt x="86" y="62"/>
                  </a:lnTo>
                  <a:lnTo>
                    <a:pt x="86" y="65"/>
                  </a:lnTo>
                  <a:lnTo>
                    <a:pt x="86" y="69"/>
                  </a:lnTo>
                  <a:lnTo>
                    <a:pt x="87" y="72"/>
                  </a:lnTo>
                  <a:lnTo>
                    <a:pt x="89" y="74"/>
                  </a:lnTo>
                  <a:lnTo>
                    <a:pt x="93" y="75"/>
                  </a:lnTo>
                  <a:lnTo>
                    <a:pt x="97" y="75"/>
                  </a:lnTo>
                  <a:lnTo>
                    <a:pt x="97" y="71"/>
                  </a:lnTo>
                  <a:lnTo>
                    <a:pt x="97" y="66"/>
                  </a:lnTo>
                  <a:lnTo>
                    <a:pt x="99" y="62"/>
                  </a:lnTo>
                  <a:lnTo>
                    <a:pt x="100" y="58"/>
                  </a:lnTo>
                  <a:lnTo>
                    <a:pt x="102" y="53"/>
                  </a:lnTo>
                  <a:lnTo>
                    <a:pt x="105" y="52"/>
                  </a:lnTo>
                  <a:lnTo>
                    <a:pt x="106" y="55"/>
                  </a:lnTo>
                  <a:lnTo>
                    <a:pt x="106" y="58"/>
                  </a:lnTo>
                  <a:lnTo>
                    <a:pt x="112" y="59"/>
                  </a:lnTo>
                  <a:lnTo>
                    <a:pt x="115" y="65"/>
                  </a:lnTo>
                  <a:lnTo>
                    <a:pt x="115" y="71"/>
                  </a:lnTo>
                  <a:lnTo>
                    <a:pt x="115" y="77"/>
                  </a:lnTo>
                  <a:lnTo>
                    <a:pt x="114" y="81"/>
                  </a:lnTo>
                  <a:lnTo>
                    <a:pt x="114" y="87"/>
                  </a:lnTo>
                  <a:lnTo>
                    <a:pt x="115" y="90"/>
                  </a:lnTo>
                  <a:lnTo>
                    <a:pt x="116" y="91"/>
                  </a:lnTo>
                  <a:lnTo>
                    <a:pt x="119" y="93"/>
                  </a:lnTo>
                  <a:lnTo>
                    <a:pt x="122" y="94"/>
                  </a:lnTo>
                  <a:lnTo>
                    <a:pt x="125" y="94"/>
                  </a:lnTo>
                  <a:lnTo>
                    <a:pt x="130" y="96"/>
                  </a:lnTo>
                  <a:lnTo>
                    <a:pt x="136" y="99"/>
                  </a:lnTo>
                  <a:lnTo>
                    <a:pt x="140" y="102"/>
                  </a:lnTo>
                  <a:lnTo>
                    <a:pt x="143" y="105"/>
                  </a:lnTo>
                  <a:lnTo>
                    <a:pt x="144" y="108"/>
                  </a:lnTo>
                  <a:lnTo>
                    <a:pt x="143" y="111"/>
                  </a:lnTo>
                  <a:lnTo>
                    <a:pt x="141" y="114"/>
                  </a:lnTo>
                  <a:lnTo>
                    <a:pt x="140" y="115"/>
                  </a:lnTo>
                  <a:lnTo>
                    <a:pt x="137" y="116"/>
                  </a:lnTo>
                  <a:lnTo>
                    <a:pt x="134" y="116"/>
                  </a:lnTo>
                  <a:lnTo>
                    <a:pt x="131" y="116"/>
                  </a:lnTo>
                  <a:lnTo>
                    <a:pt x="128" y="116"/>
                  </a:lnTo>
                  <a:lnTo>
                    <a:pt x="127" y="114"/>
                  </a:lnTo>
                  <a:lnTo>
                    <a:pt x="125" y="115"/>
                  </a:lnTo>
                  <a:lnTo>
                    <a:pt x="122" y="116"/>
                  </a:lnTo>
                  <a:lnTo>
                    <a:pt x="119" y="119"/>
                  </a:lnTo>
                  <a:lnTo>
                    <a:pt x="116" y="121"/>
                  </a:lnTo>
                  <a:lnTo>
                    <a:pt x="114" y="122"/>
                  </a:lnTo>
                  <a:lnTo>
                    <a:pt x="112" y="124"/>
                  </a:lnTo>
                  <a:lnTo>
                    <a:pt x="112" y="127"/>
                  </a:lnTo>
                  <a:lnTo>
                    <a:pt x="112" y="130"/>
                  </a:lnTo>
                  <a:lnTo>
                    <a:pt x="114" y="133"/>
                  </a:lnTo>
                  <a:lnTo>
                    <a:pt x="115" y="136"/>
                  </a:lnTo>
                  <a:lnTo>
                    <a:pt x="115" y="139"/>
                  </a:lnTo>
                  <a:lnTo>
                    <a:pt x="114" y="140"/>
                  </a:lnTo>
                  <a:lnTo>
                    <a:pt x="112" y="142"/>
                  </a:lnTo>
                  <a:lnTo>
                    <a:pt x="111" y="142"/>
                  </a:lnTo>
                  <a:lnTo>
                    <a:pt x="111" y="143"/>
                  </a:lnTo>
                  <a:lnTo>
                    <a:pt x="109" y="146"/>
                  </a:lnTo>
                  <a:lnTo>
                    <a:pt x="108" y="146"/>
                  </a:lnTo>
                  <a:lnTo>
                    <a:pt x="108" y="146"/>
                  </a:lnTo>
                  <a:lnTo>
                    <a:pt x="108" y="147"/>
                  </a:lnTo>
                  <a:lnTo>
                    <a:pt x="106" y="149"/>
                  </a:lnTo>
                  <a:lnTo>
                    <a:pt x="106" y="150"/>
                  </a:lnTo>
                  <a:lnTo>
                    <a:pt x="106" y="153"/>
                  </a:lnTo>
                  <a:lnTo>
                    <a:pt x="108" y="158"/>
                  </a:lnTo>
                  <a:lnTo>
                    <a:pt x="108" y="161"/>
                  </a:lnTo>
                  <a:lnTo>
                    <a:pt x="106" y="164"/>
                  </a:lnTo>
                  <a:lnTo>
                    <a:pt x="106" y="167"/>
                  </a:lnTo>
                  <a:lnTo>
                    <a:pt x="105" y="171"/>
                  </a:lnTo>
                  <a:lnTo>
                    <a:pt x="105" y="174"/>
                  </a:lnTo>
                  <a:lnTo>
                    <a:pt x="105" y="178"/>
                  </a:lnTo>
                  <a:lnTo>
                    <a:pt x="105" y="181"/>
                  </a:lnTo>
                  <a:lnTo>
                    <a:pt x="105" y="183"/>
                  </a:lnTo>
                  <a:lnTo>
                    <a:pt x="103" y="184"/>
                  </a:lnTo>
                  <a:lnTo>
                    <a:pt x="102" y="184"/>
                  </a:lnTo>
                  <a:lnTo>
                    <a:pt x="100" y="186"/>
                  </a:lnTo>
                  <a:lnTo>
                    <a:pt x="97" y="189"/>
                  </a:lnTo>
                  <a:lnTo>
                    <a:pt x="97" y="192"/>
                  </a:lnTo>
                  <a:lnTo>
                    <a:pt x="97" y="193"/>
                  </a:lnTo>
                  <a:lnTo>
                    <a:pt x="97" y="195"/>
                  </a:lnTo>
                  <a:lnTo>
                    <a:pt x="93" y="202"/>
                  </a:lnTo>
                  <a:lnTo>
                    <a:pt x="90" y="209"/>
                  </a:lnTo>
                  <a:lnTo>
                    <a:pt x="89" y="215"/>
                  </a:lnTo>
                  <a:lnTo>
                    <a:pt x="87" y="218"/>
                  </a:lnTo>
                  <a:lnTo>
                    <a:pt x="87" y="222"/>
                  </a:lnTo>
                  <a:lnTo>
                    <a:pt x="87" y="225"/>
                  </a:lnTo>
                  <a:lnTo>
                    <a:pt x="89" y="231"/>
                  </a:lnTo>
                  <a:lnTo>
                    <a:pt x="89" y="234"/>
                  </a:lnTo>
                  <a:lnTo>
                    <a:pt x="89" y="237"/>
                  </a:lnTo>
                  <a:lnTo>
                    <a:pt x="89" y="242"/>
                  </a:lnTo>
                  <a:lnTo>
                    <a:pt x="89" y="245"/>
                  </a:lnTo>
                  <a:lnTo>
                    <a:pt x="87" y="246"/>
                  </a:lnTo>
                  <a:lnTo>
                    <a:pt x="86" y="249"/>
                  </a:lnTo>
                  <a:lnTo>
                    <a:pt x="83" y="250"/>
                  </a:lnTo>
                  <a:lnTo>
                    <a:pt x="80" y="247"/>
                  </a:lnTo>
                  <a:lnTo>
                    <a:pt x="78" y="246"/>
                  </a:lnTo>
                  <a:lnTo>
                    <a:pt x="78" y="243"/>
                  </a:lnTo>
                  <a:lnTo>
                    <a:pt x="75" y="245"/>
                  </a:lnTo>
                  <a:lnTo>
                    <a:pt x="74" y="245"/>
                  </a:lnTo>
                  <a:lnTo>
                    <a:pt x="72" y="243"/>
                  </a:lnTo>
                  <a:lnTo>
                    <a:pt x="71" y="240"/>
                  </a:lnTo>
                  <a:lnTo>
                    <a:pt x="71" y="237"/>
                  </a:lnTo>
                  <a:lnTo>
                    <a:pt x="71" y="234"/>
                  </a:lnTo>
                  <a:lnTo>
                    <a:pt x="72" y="231"/>
                  </a:lnTo>
                  <a:lnTo>
                    <a:pt x="72" y="228"/>
                  </a:lnTo>
                  <a:lnTo>
                    <a:pt x="74" y="225"/>
                  </a:lnTo>
                  <a:lnTo>
                    <a:pt x="74" y="222"/>
                  </a:lnTo>
                  <a:lnTo>
                    <a:pt x="74" y="221"/>
                  </a:lnTo>
                  <a:lnTo>
                    <a:pt x="71" y="222"/>
                  </a:lnTo>
                  <a:lnTo>
                    <a:pt x="69" y="222"/>
                  </a:lnTo>
                  <a:lnTo>
                    <a:pt x="66" y="222"/>
                  </a:lnTo>
                  <a:lnTo>
                    <a:pt x="65" y="224"/>
                  </a:lnTo>
                  <a:lnTo>
                    <a:pt x="64" y="227"/>
                  </a:lnTo>
                  <a:lnTo>
                    <a:pt x="61" y="224"/>
                  </a:lnTo>
                  <a:lnTo>
                    <a:pt x="58" y="221"/>
                  </a:lnTo>
                  <a:lnTo>
                    <a:pt x="56" y="218"/>
                  </a:lnTo>
                  <a:lnTo>
                    <a:pt x="56" y="217"/>
                  </a:lnTo>
                  <a:lnTo>
                    <a:pt x="55" y="214"/>
                  </a:lnTo>
                  <a:lnTo>
                    <a:pt x="55" y="211"/>
                  </a:lnTo>
                  <a:lnTo>
                    <a:pt x="55" y="209"/>
                  </a:lnTo>
                  <a:lnTo>
                    <a:pt x="53" y="208"/>
                  </a:lnTo>
                  <a:lnTo>
                    <a:pt x="52" y="205"/>
                  </a:lnTo>
                  <a:lnTo>
                    <a:pt x="50" y="203"/>
                  </a:lnTo>
                  <a:lnTo>
                    <a:pt x="49" y="200"/>
                  </a:lnTo>
                  <a:lnTo>
                    <a:pt x="47" y="199"/>
                  </a:lnTo>
                  <a:lnTo>
                    <a:pt x="46" y="195"/>
                  </a:lnTo>
                  <a:lnTo>
                    <a:pt x="47" y="195"/>
                  </a:lnTo>
                  <a:lnTo>
                    <a:pt x="50" y="195"/>
                  </a:lnTo>
                  <a:lnTo>
                    <a:pt x="52" y="195"/>
                  </a:lnTo>
                  <a:lnTo>
                    <a:pt x="52" y="192"/>
                  </a:lnTo>
                  <a:lnTo>
                    <a:pt x="53" y="190"/>
                  </a:lnTo>
                  <a:lnTo>
                    <a:pt x="56" y="189"/>
                  </a:lnTo>
                  <a:lnTo>
                    <a:pt x="59" y="187"/>
                  </a:lnTo>
                  <a:lnTo>
                    <a:pt x="62" y="187"/>
                  </a:lnTo>
                  <a:lnTo>
                    <a:pt x="65" y="187"/>
                  </a:lnTo>
                  <a:lnTo>
                    <a:pt x="66" y="187"/>
                  </a:lnTo>
                  <a:lnTo>
                    <a:pt x="69" y="186"/>
                  </a:lnTo>
                  <a:lnTo>
                    <a:pt x="71" y="186"/>
                  </a:lnTo>
                  <a:lnTo>
                    <a:pt x="72" y="184"/>
                  </a:lnTo>
                  <a:lnTo>
                    <a:pt x="74" y="181"/>
                  </a:lnTo>
                  <a:lnTo>
                    <a:pt x="75" y="180"/>
                  </a:lnTo>
                  <a:lnTo>
                    <a:pt x="77" y="178"/>
                  </a:lnTo>
                  <a:lnTo>
                    <a:pt x="78" y="177"/>
                  </a:lnTo>
                  <a:lnTo>
                    <a:pt x="80" y="175"/>
                  </a:lnTo>
                  <a:lnTo>
                    <a:pt x="80" y="172"/>
                  </a:lnTo>
                  <a:lnTo>
                    <a:pt x="80" y="171"/>
                  </a:lnTo>
                  <a:lnTo>
                    <a:pt x="80" y="168"/>
                  </a:lnTo>
                  <a:lnTo>
                    <a:pt x="71" y="169"/>
                  </a:lnTo>
                  <a:lnTo>
                    <a:pt x="64" y="169"/>
                  </a:lnTo>
                  <a:lnTo>
                    <a:pt x="56" y="171"/>
                  </a:lnTo>
                  <a:lnTo>
                    <a:pt x="55" y="172"/>
                  </a:lnTo>
                  <a:lnTo>
                    <a:pt x="52" y="172"/>
                  </a:lnTo>
                  <a:lnTo>
                    <a:pt x="50" y="174"/>
                  </a:lnTo>
                  <a:lnTo>
                    <a:pt x="47" y="174"/>
                  </a:lnTo>
                  <a:lnTo>
                    <a:pt x="44" y="175"/>
                  </a:lnTo>
                  <a:lnTo>
                    <a:pt x="41" y="175"/>
                  </a:lnTo>
                  <a:lnTo>
                    <a:pt x="38" y="174"/>
                  </a:lnTo>
                  <a:lnTo>
                    <a:pt x="37" y="172"/>
                  </a:lnTo>
                  <a:lnTo>
                    <a:pt x="37" y="171"/>
                  </a:lnTo>
                  <a:lnTo>
                    <a:pt x="37" y="168"/>
                  </a:lnTo>
                  <a:lnTo>
                    <a:pt x="41" y="167"/>
                  </a:lnTo>
                  <a:lnTo>
                    <a:pt x="46" y="165"/>
                  </a:lnTo>
                  <a:lnTo>
                    <a:pt x="50" y="164"/>
                  </a:lnTo>
                  <a:lnTo>
                    <a:pt x="53" y="162"/>
                  </a:lnTo>
                  <a:lnTo>
                    <a:pt x="56" y="161"/>
                  </a:lnTo>
                  <a:lnTo>
                    <a:pt x="58" y="159"/>
                  </a:lnTo>
                  <a:lnTo>
                    <a:pt x="61" y="158"/>
                  </a:lnTo>
                  <a:lnTo>
                    <a:pt x="64" y="156"/>
                  </a:lnTo>
                  <a:lnTo>
                    <a:pt x="68" y="155"/>
                  </a:lnTo>
                  <a:lnTo>
                    <a:pt x="74" y="153"/>
                  </a:lnTo>
                  <a:lnTo>
                    <a:pt x="74" y="147"/>
                  </a:lnTo>
                  <a:lnTo>
                    <a:pt x="77" y="142"/>
                  </a:lnTo>
                  <a:lnTo>
                    <a:pt x="80" y="143"/>
                  </a:lnTo>
                  <a:lnTo>
                    <a:pt x="84" y="143"/>
                  </a:lnTo>
                  <a:lnTo>
                    <a:pt x="89" y="143"/>
                  </a:lnTo>
                  <a:lnTo>
                    <a:pt x="89" y="136"/>
                  </a:lnTo>
                  <a:lnTo>
                    <a:pt x="86" y="127"/>
                  </a:lnTo>
                  <a:lnTo>
                    <a:pt x="84" y="118"/>
                  </a:lnTo>
                  <a:lnTo>
                    <a:pt x="83" y="118"/>
                  </a:lnTo>
                  <a:lnTo>
                    <a:pt x="81" y="118"/>
                  </a:lnTo>
                  <a:lnTo>
                    <a:pt x="80" y="122"/>
                  </a:lnTo>
                  <a:lnTo>
                    <a:pt x="78" y="125"/>
                  </a:lnTo>
                  <a:lnTo>
                    <a:pt x="77" y="130"/>
                  </a:lnTo>
                  <a:lnTo>
                    <a:pt x="74" y="131"/>
                  </a:lnTo>
                  <a:lnTo>
                    <a:pt x="74" y="122"/>
                  </a:lnTo>
                  <a:lnTo>
                    <a:pt x="71" y="122"/>
                  </a:lnTo>
                  <a:lnTo>
                    <a:pt x="68" y="124"/>
                  </a:lnTo>
                  <a:lnTo>
                    <a:pt x="65" y="125"/>
                  </a:lnTo>
                  <a:lnTo>
                    <a:pt x="64" y="127"/>
                  </a:lnTo>
                  <a:lnTo>
                    <a:pt x="61" y="125"/>
                  </a:lnTo>
                  <a:lnTo>
                    <a:pt x="59" y="124"/>
                  </a:lnTo>
                  <a:lnTo>
                    <a:pt x="59" y="121"/>
                  </a:lnTo>
                  <a:lnTo>
                    <a:pt x="58" y="118"/>
                  </a:lnTo>
                  <a:lnTo>
                    <a:pt x="56" y="116"/>
                  </a:lnTo>
                  <a:lnTo>
                    <a:pt x="55" y="115"/>
                  </a:lnTo>
                  <a:lnTo>
                    <a:pt x="52" y="116"/>
                  </a:lnTo>
                  <a:lnTo>
                    <a:pt x="50" y="116"/>
                  </a:lnTo>
                  <a:lnTo>
                    <a:pt x="50" y="119"/>
                  </a:lnTo>
                  <a:lnTo>
                    <a:pt x="50" y="122"/>
                  </a:lnTo>
                  <a:lnTo>
                    <a:pt x="50" y="125"/>
                  </a:lnTo>
                  <a:lnTo>
                    <a:pt x="50" y="128"/>
                  </a:lnTo>
                  <a:lnTo>
                    <a:pt x="52" y="131"/>
                  </a:lnTo>
                  <a:lnTo>
                    <a:pt x="52" y="136"/>
                  </a:lnTo>
                  <a:lnTo>
                    <a:pt x="50" y="137"/>
                  </a:lnTo>
                  <a:lnTo>
                    <a:pt x="50" y="139"/>
                  </a:lnTo>
                  <a:lnTo>
                    <a:pt x="49" y="139"/>
                  </a:lnTo>
                  <a:lnTo>
                    <a:pt x="46" y="137"/>
                  </a:lnTo>
                  <a:lnTo>
                    <a:pt x="46" y="142"/>
                  </a:lnTo>
                  <a:lnTo>
                    <a:pt x="46" y="144"/>
                  </a:lnTo>
                  <a:lnTo>
                    <a:pt x="44" y="146"/>
                  </a:lnTo>
                  <a:lnTo>
                    <a:pt x="41" y="147"/>
                  </a:lnTo>
                  <a:lnTo>
                    <a:pt x="38" y="147"/>
                  </a:lnTo>
                  <a:lnTo>
                    <a:pt x="36" y="146"/>
                  </a:lnTo>
                  <a:lnTo>
                    <a:pt x="34" y="144"/>
                  </a:lnTo>
                  <a:lnTo>
                    <a:pt x="31" y="143"/>
                  </a:lnTo>
                  <a:lnTo>
                    <a:pt x="30" y="140"/>
                  </a:lnTo>
                  <a:lnTo>
                    <a:pt x="28" y="137"/>
                  </a:lnTo>
                  <a:lnTo>
                    <a:pt x="28" y="134"/>
                  </a:lnTo>
                  <a:lnTo>
                    <a:pt x="30" y="131"/>
                  </a:lnTo>
                  <a:lnTo>
                    <a:pt x="27" y="130"/>
                  </a:lnTo>
                  <a:lnTo>
                    <a:pt x="24" y="128"/>
                  </a:lnTo>
                  <a:lnTo>
                    <a:pt x="22" y="125"/>
                  </a:lnTo>
                  <a:lnTo>
                    <a:pt x="21" y="124"/>
                  </a:lnTo>
                  <a:lnTo>
                    <a:pt x="21" y="121"/>
                  </a:lnTo>
                  <a:lnTo>
                    <a:pt x="22" y="121"/>
                  </a:lnTo>
                  <a:lnTo>
                    <a:pt x="22" y="119"/>
                  </a:lnTo>
                  <a:lnTo>
                    <a:pt x="24" y="118"/>
                  </a:lnTo>
                  <a:lnTo>
                    <a:pt x="24" y="116"/>
                  </a:lnTo>
                  <a:lnTo>
                    <a:pt x="24" y="115"/>
                  </a:lnTo>
                  <a:lnTo>
                    <a:pt x="22" y="112"/>
                  </a:lnTo>
                  <a:lnTo>
                    <a:pt x="19" y="111"/>
                  </a:lnTo>
                  <a:lnTo>
                    <a:pt x="18" y="108"/>
                  </a:lnTo>
                  <a:lnTo>
                    <a:pt x="15" y="105"/>
                  </a:lnTo>
                  <a:lnTo>
                    <a:pt x="16" y="105"/>
                  </a:lnTo>
                  <a:lnTo>
                    <a:pt x="16" y="102"/>
                  </a:lnTo>
                  <a:lnTo>
                    <a:pt x="16" y="99"/>
                  </a:lnTo>
                  <a:lnTo>
                    <a:pt x="16" y="97"/>
                  </a:lnTo>
                  <a:lnTo>
                    <a:pt x="16" y="96"/>
                  </a:lnTo>
                  <a:lnTo>
                    <a:pt x="16" y="94"/>
                  </a:lnTo>
                  <a:lnTo>
                    <a:pt x="16" y="91"/>
                  </a:lnTo>
                  <a:lnTo>
                    <a:pt x="15" y="90"/>
                  </a:lnTo>
                  <a:lnTo>
                    <a:pt x="15" y="89"/>
                  </a:lnTo>
                  <a:lnTo>
                    <a:pt x="13" y="87"/>
                  </a:lnTo>
                  <a:lnTo>
                    <a:pt x="11" y="87"/>
                  </a:lnTo>
                  <a:lnTo>
                    <a:pt x="9" y="86"/>
                  </a:lnTo>
                  <a:lnTo>
                    <a:pt x="8" y="84"/>
                  </a:lnTo>
                  <a:lnTo>
                    <a:pt x="8" y="83"/>
                  </a:lnTo>
                  <a:lnTo>
                    <a:pt x="8" y="81"/>
                  </a:lnTo>
                  <a:lnTo>
                    <a:pt x="9" y="80"/>
                  </a:lnTo>
                  <a:lnTo>
                    <a:pt x="13" y="80"/>
                  </a:lnTo>
                  <a:lnTo>
                    <a:pt x="11" y="78"/>
                  </a:lnTo>
                  <a:lnTo>
                    <a:pt x="6" y="75"/>
                  </a:lnTo>
                  <a:lnTo>
                    <a:pt x="3" y="74"/>
                  </a:lnTo>
                  <a:lnTo>
                    <a:pt x="2" y="71"/>
                  </a:lnTo>
                  <a:lnTo>
                    <a:pt x="2" y="66"/>
                  </a:lnTo>
                  <a:lnTo>
                    <a:pt x="5" y="65"/>
                  </a:lnTo>
                  <a:lnTo>
                    <a:pt x="3" y="61"/>
                  </a:lnTo>
                  <a:lnTo>
                    <a:pt x="2" y="58"/>
                  </a:lnTo>
                  <a:lnTo>
                    <a:pt x="0" y="56"/>
                  </a:lnTo>
                  <a:lnTo>
                    <a:pt x="0" y="53"/>
                  </a:lnTo>
                  <a:lnTo>
                    <a:pt x="0" y="50"/>
                  </a:lnTo>
                  <a:lnTo>
                    <a:pt x="2" y="47"/>
                  </a:lnTo>
                  <a:lnTo>
                    <a:pt x="5" y="44"/>
                  </a:lnTo>
                  <a:lnTo>
                    <a:pt x="9" y="43"/>
                  </a:lnTo>
                  <a:lnTo>
                    <a:pt x="13" y="41"/>
                  </a:lnTo>
                  <a:lnTo>
                    <a:pt x="18" y="40"/>
                  </a:lnTo>
                  <a:lnTo>
                    <a:pt x="22" y="40"/>
                  </a:lnTo>
                  <a:lnTo>
                    <a:pt x="22" y="37"/>
                  </a:lnTo>
                  <a:lnTo>
                    <a:pt x="25" y="36"/>
                  </a:lnTo>
                  <a:lnTo>
                    <a:pt x="28" y="34"/>
                  </a:lnTo>
                  <a:lnTo>
                    <a:pt x="31" y="34"/>
                  </a:lnTo>
                  <a:lnTo>
                    <a:pt x="36" y="34"/>
                  </a:lnTo>
                  <a:lnTo>
                    <a:pt x="38" y="34"/>
                  </a:lnTo>
                  <a:lnTo>
                    <a:pt x="41" y="34"/>
                  </a:lnTo>
                  <a:lnTo>
                    <a:pt x="41" y="37"/>
                  </a:lnTo>
                  <a:lnTo>
                    <a:pt x="41" y="40"/>
                  </a:lnTo>
                  <a:lnTo>
                    <a:pt x="40" y="40"/>
                  </a:lnTo>
                  <a:lnTo>
                    <a:pt x="38" y="41"/>
                  </a:lnTo>
                  <a:lnTo>
                    <a:pt x="37" y="41"/>
                  </a:lnTo>
                  <a:lnTo>
                    <a:pt x="34" y="43"/>
                  </a:lnTo>
                  <a:lnTo>
                    <a:pt x="33" y="43"/>
                  </a:lnTo>
                  <a:lnTo>
                    <a:pt x="31" y="46"/>
                  </a:lnTo>
                  <a:lnTo>
                    <a:pt x="28" y="49"/>
                  </a:lnTo>
                  <a:lnTo>
                    <a:pt x="28" y="52"/>
                  </a:lnTo>
                  <a:lnTo>
                    <a:pt x="27" y="56"/>
                  </a:lnTo>
                  <a:lnTo>
                    <a:pt x="31" y="55"/>
                  </a:lnTo>
                  <a:lnTo>
                    <a:pt x="34" y="53"/>
                  </a:lnTo>
                  <a:lnTo>
                    <a:pt x="36" y="59"/>
                  </a:lnTo>
                  <a:lnTo>
                    <a:pt x="34" y="65"/>
                  </a:lnTo>
                  <a:lnTo>
                    <a:pt x="36" y="71"/>
                  </a:lnTo>
                  <a:lnTo>
                    <a:pt x="36" y="74"/>
                  </a:lnTo>
                  <a:lnTo>
                    <a:pt x="38" y="77"/>
                  </a:lnTo>
                  <a:lnTo>
                    <a:pt x="40" y="77"/>
                  </a:lnTo>
                  <a:lnTo>
                    <a:pt x="40" y="77"/>
                  </a:lnTo>
                  <a:lnTo>
                    <a:pt x="41" y="78"/>
                  </a:lnTo>
                  <a:lnTo>
                    <a:pt x="43" y="78"/>
                  </a:lnTo>
                  <a:lnTo>
                    <a:pt x="46" y="77"/>
                  </a:lnTo>
                  <a:lnTo>
                    <a:pt x="46" y="74"/>
                  </a:lnTo>
                  <a:lnTo>
                    <a:pt x="47" y="71"/>
                  </a:lnTo>
                  <a:lnTo>
                    <a:pt x="49" y="68"/>
                  </a:lnTo>
                  <a:lnTo>
                    <a:pt x="49" y="65"/>
                  </a:lnTo>
                  <a:lnTo>
                    <a:pt x="50" y="62"/>
                  </a:lnTo>
                  <a:lnTo>
                    <a:pt x="50" y="61"/>
                  </a:lnTo>
                  <a:lnTo>
                    <a:pt x="50" y="58"/>
                  </a:lnTo>
                  <a:lnTo>
                    <a:pt x="50" y="55"/>
                  </a:lnTo>
                  <a:lnTo>
                    <a:pt x="52" y="50"/>
                  </a:lnTo>
                  <a:lnTo>
                    <a:pt x="53" y="47"/>
                  </a:lnTo>
                  <a:lnTo>
                    <a:pt x="53" y="43"/>
                  </a:lnTo>
                  <a:lnTo>
                    <a:pt x="55" y="40"/>
                  </a:lnTo>
                  <a:lnTo>
                    <a:pt x="58" y="38"/>
                  </a:lnTo>
                  <a:lnTo>
                    <a:pt x="59" y="37"/>
                  </a:lnTo>
                  <a:lnTo>
                    <a:pt x="62" y="38"/>
                  </a:lnTo>
                  <a:lnTo>
                    <a:pt x="62" y="46"/>
                  </a:lnTo>
                  <a:lnTo>
                    <a:pt x="61" y="53"/>
                  </a:lnTo>
                  <a:lnTo>
                    <a:pt x="61" y="61"/>
                  </a:lnTo>
                  <a:lnTo>
                    <a:pt x="61" y="71"/>
                  </a:lnTo>
                  <a:lnTo>
                    <a:pt x="65" y="80"/>
                  </a:lnTo>
                  <a:lnTo>
                    <a:pt x="74" y="87"/>
                  </a:lnTo>
                  <a:lnTo>
                    <a:pt x="74" y="75"/>
                  </a:lnTo>
                  <a:lnTo>
                    <a:pt x="74" y="62"/>
                  </a:lnTo>
                  <a:lnTo>
                    <a:pt x="74" y="56"/>
                  </a:lnTo>
                  <a:lnTo>
                    <a:pt x="74" y="49"/>
                  </a:lnTo>
                  <a:lnTo>
                    <a:pt x="72" y="46"/>
                  </a:lnTo>
                  <a:lnTo>
                    <a:pt x="72" y="43"/>
                  </a:lnTo>
                  <a:lnTo>
                    <a:pt x="71" y="41"/>
                  </a:lnTo>
                  <a:lnTo>
                    <a:pt x="69" y="38"/>
                  </a:lnTo>
                  <a:lnTo>
                    <a:pt x="68" y="36"/>
                  </a:lnTo>
                  <a:lnTo>
                    <a:pt x="68" y="34"/>
                  </a:lnTo>
                  <a:lnTo>
                    <a:pt x="68" y="33"/>
                  </a:lnTo>
                  <a:lnTo>
                    <a:pt x="69" y="31"/>
                  </a:lnTo>
                  <a:lnTo>
                    <a:pt x="69" y="28"/>
                  </a:lnTo>
                  <a:lnTo>
                    <a:pt x="69" y="25"/>
                  </a:lnTo>
                  <a:lnTo>
                    <a:pt x="69" y="24"/>
                  </a:lnTo>
                  <a:lnTo>
                    <a:pt x="71" y="22"/>
                  </a:lnTo>
                  <a:lnTo>
                    <a:pt x="69" y="19"/>
                  </a:lnTo>
                  <a:lnTo>
                    <a:pt x="69" y="18"/>
                  </a:lnTo>
                  <a:lnTo>
                    <a:pt x="68" y="15"/>
                  </a:lnTo>
                  <a:lnTo>
                    <a:pt x="66" y="13"/>
                  </a:lnTo>
                  <a:lnTo>
                    <a:pt x="66" y="12"/>
                  </a:lnTo>
                  <a:lnTo>
                    <a:pt x="65" y="9"/>
                  </a:lnTo>
                  <a:lnTo>
                    <a:pt x="64" y="6"/>
                  </a:lnTo>
                  <a:lnTo>
                    <a:pt x="64" y="5"/>
                  </a:lnTo>
                  <a:lnTo>
                    <a:pt x="64" y="2"/>
                  </a:lnTo>
                  <a:lnTo>
                    <a:pt x="64" y="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1" name="Freeform 6501"/>
            <p:cNvSpPr>
              <a:spLocks/>
            </p:cNvSpPr>
            <p:nvPr/>
          </p:nvSpPr>
          <p:spPr bwMode="auto">
            <a:xfrm>
              <a:off x="3750" y="962"/>
              <a:ext cx="122" cy="118"/>
            </a:xfrm>
            <a:custGeom>
              <a:avLst/>
              <a:gdLst>
                <a:gd name="T0" fmla="*/ 109 w 122"/>
                <a:gd name="T1" fmla="*/ 3 h 118"/>
                <a:gd name="T2" fmla="*/ 113 w 122"/>
                <a:gd name="T3" fmla="*/ 21 h 118"/>
                <a:gd name="T4" fmla="*/ 119 w 122"/>
                <a:gd name="T5" fmla="*/ 27 h 118"/>
                <a:gd name="T6" fmla="*/ 116 w 122"/>
                <a:gd name="T7" fmla="*/ 33 h 118"/>
                <a:gd name="T8" fmla="*/ 119 w 122"/>
                <a:gd name="T9" fmla="*/ 40 h 118"/>
                <a:gd name="T10" fmla="*/ 120 w 122"/>
                <a:gd name="T11" fmla="*/ 45 h 118"/>
                <a:gd name="T12" fmla="*/ 119 w 122"/>
                <a:gd name="T13" fmla="*/ 49 h 118"/>
                <a:gd name="T14" fmla="*/ 116 w 122"/>
                <a:gd name="T15" fmla="*/ 52 h 118"/>
                <a:gd name="T16" fmla="*/ 114 w 122"/>
                <a:gd name="T17" fmla="*/ 55 h 118"/>
                <a:gd name="T18" fmla="*/ 116 w 122"/>
                <a:gd name="T19" fmla="*/ 62 h 118"/>
                <a:gd name="T20" fmla="*/ 119 w 122"/>
                <a:gd name="T21" fmla="*/ 68 h 118"/>
                <a:gd name="T22" fmla="*/ 112 w 122"/>
                <a:gd name="T23" fmla="*/ 74 h 118"/>
                <a:gd name="T24" fmla="*/ 104 w 122"/>
                <a:gd name="T25" fmla="*/ 81 h 118"/>
                <a:gd name="T26" fmla="*/ 103 w 122"/>
                <a:gd name="T27" fmla="*/ 92 h 118"/>
                <a:gd name="T28" fmla="*/ 106 w 122"/>
                <a:gd name="T29" fmla="*/ 100 h 118"/>
                <a:gd name="T30" fmla="*/ 85 w 122"/>
                <a:gd name="T31" fmla="*/ 106 h 118"/>
                <a:gd name="T32" fmla="*/ 78 w 122"/>
                <a:gd name="T33" fmla="*/ 111 h 118"/>
                <a:gd name="T34" fmla="*/ 72 w 122"/>
                <a:gd name="T35" fmla="*/ 117 h 118"/>
                <a:gd name="T36" fmla="*/ 63 w 122"/>
                <a:gd name="T37" fmla="*/ 118 h 118"/>
                <a:gd name="T38" fmla="*/ 53 w 122"/>
                <a:gd name="T39" fmla="*/ 108 h 118"/>
                <a:gd name="T40" fmla="*/ 45 w 122"/>
                <a:gd name="T41" fmla="*/ 103 h 118"/>
                <a:gd name="T42" fmla="*/ 35 w 122"/>
                <a:gd name="T43" fmla="*/ 102 h 118"/>
                <a:gd name="T44" fmla="*/ 22 w 122"/>
                <a:gd name="T45" fmla="*/ 96 h 118"/>
                <a:gd name="T46" fmla="*/ 22 w 122"/>
                <a:gd name="T47" fmla="*/ 86 h 118"/>
                <a:gd name="T48" fmla="*/ 29 w 122"/>
                <a:gd name="T49" fmla="*/ 89 h 118"/>
                <a:gd name="T50" fmla="*/ 32 w 122"/>
                <a:gd name="T51" fmla="*/ 87 h 118"/>
                <a:gd name="T52" fmla="*/ 31 w 122"/>
                <a:gd name="T53" fmla="*/ 80 h 118"/>
                <a:gd name="T54" fmla="*/ 41 w 122"/>
                <a:gd name="T55" fmla="*/ 80 h 118"/>
                <a:gd name="T56" fmla="*/ 48 w 122"/>
                <a:gd name="T57" fmla="*/ 74 h 118"/>
                <a:gd name="T58" fmla="*/ 41 w 122"/>
                <a:gd name="T59" fmla="*/ 68 h 118"/>
                <a:gd name="T60" fmla="*/ 32 w 122"/>
                <a:gd name="T61" fmla="*/ 71 h 118"/>
                <a:gd name="T62" fmla="*/ 23 w 122"/>
                <a:gd name="T63" fmla="*/ 74 h 118"/>
                <a:gd name="T64" fmla="*/ 11 w 122"/>
                <a:gd name="T65" fmla="*/ 77 h 118"/>
                <a:gd name="T66" fmla="*/ 10 w 122"/>
                <a:gd name="T67" fmla="*/ 74 h 118"/>
                <a:gd name="T68" fmla="*/ 1 w 122"/>
                <a:gd name="T69" fmla="*/ 74 h 118"/>
                <a:gd name="T70" fmla="*/ 1 w 122"/>
                <a:gd name="T71" fmla="*/ 64 h 118"/>
                <a:gd name="T72" fmla="*/ 4 w 122"/>
                <a:gd name="T73" fmla="*/ 53 h 118"/>
                <a:gd name="T74" fmla="*/ 9 w 122"/>
                <a:gd name="T75" fmla="*/ 49 h 118"/>
                <a:gd name="T76" fmla="*/ 6 w 122"/>
                <a:gd name="T77" fmla="*/ 45 h 118"/>
                <a:gd name="T78" fmla="*/ 16 w 122"/>
                <a:gd name="T79" fmla="*/ 40 h 118"/>
                <a:gd name="T80" fmla="*/ 26 w 122"/>
                <a:gd name="T81" fmla="*/ 40 h 118"/>
                <a:gd name="T82" fmla="*/ 26 w 122"/>
                <a:gd name="T83" fmla="*/ 24 h 118"/>
                <a:gd name="T84" fmla="*/ 29 w 122"/>
                <a:gd name="T85" fmla="*/ 12 h 118"/>
                <a:gd name="T86" fmla="*/ 39 w 122"/>
                <a:gd name="T87" fmla="*/ 11 h 118"/>
                <a:gd name="T88" fmla="*/ 56 w 122"/>
                <a:gd name="T89" fmla="*/ 14 h 118"/>
                <a:gd name="T90" fmla="*/ 57 w 122"/>
                <a:gd name="T91" fmla="*/ 24 h 118"/>
                <a:gd name="T92" fmla="*/ 64 w 122"/>
                <a:gd name="T93" fmla="*/ 27 h 118"/>
                <a:gd name="T94" fmla="*/ 67 w 122"/>
                <a:gd name="T95" fmla="*/ 21 h 118"/>
                <a:gd name="T96" fmla="*/ 69 w 122"/>
                <a:gd name="T97" fmla="*/ 15 h 118"/>
                <a:gd name="T98" fmla="*/ 94 w 122"/>
                <a:gd name="T99"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18">
                  <a:moveTo>
                    <a:pt x="95" y="0"/>
                  </a:moveTo>
                  <a:lnTo>
                    <a:pt x="104" y="0"/>
                  </a:lnTo>
                  <a:lnTo>
                    <a:pt x="109" y="3"/>
                  </a:lnTo>
                  <a:lnTo>
                    <a:pt x="110" y="9"/>
                  </a:lnTo>
                  <a:lnTo>
                    <a:pt x="112" y="17"/>
                  </a:lnTo>
                  <a:lnTo>
                    <a:pt x="113" y="21"/>
                  </a:lnTo>
                  <a:lnTo>
                    <a:pt x="116" y="25"/>
                  </a:lnTo>
                  <a:lnTo>
                    <a:pt x="122" y="25"/>
                  </a:lnTo>
                  <a:lnTo>
                    <a:pt x="119" y="27"/>
                  </a:lnTo>
                  <a:lnTo>
                    <a:pt x="117" y="28"/>
                  </a:lnTo>
                  <a:lnTo>
                    <a:pt x="116" y="31"/>
                  </a:lnTo>
                  <a:lnTo>
                    <a:pt x="116" y="33"/>
                  </a:lnTo>
                  <a:lnTo>
                    <a:pt x="117" y="36"/>
                  </a:lnTo>
                  <a:lnTo>
                    <a:pt x="117" y="39"/>
                  </a:lnTo>
                  <a:lnTo>
                    <a:pt x="119" y="40"/>
                  </a:lnTo>
                  <a:lnTo>
                    <a:pt x="119" y="43"/>
                  </a:lnTo>
                  <a:lnTo>
                    <a:pt x="119" y="43"/>
                  </a:lnTo>
                  <a:lnTo>
                    <a:pt x="120" y="45"/>
                  </a:lnTo>
                  <a:lnTo>
                    <a:pt x="120" y="46"/>
                  </a:lnTo>
                  <a:lnTo>
                    <a:pt x="119" y="47"/>
                  </a:lnTo>
                  <a:lnTo>
                    <a:pt x="119" y="49"/>
                  </a:lnTo>
                  <a:lnTo>
                    <a:pt x="117" y="52"/>
                  </a:lnTo>
                  <a:lnTo>
                    <a:pt x="116" y="52"/>
                  </a:lnTo>
                  <a:lnTo>
                    <a:pt x="116" y="52"/>
                  </a:lnTo>
                  <a:lnTo>
                    <a:pt x="114" y="53"/>
                  </a:lnTo>
                  <a:lnTo>
                    <a:pt x="114" y="53"/>
                  </a:lnTo>
                  <a:lnTo>
                    <a:pt x="114" y="55"/>
                  </a:lnTo>
                  <a:lnTo>
                    <a:pt x="114" y="58"/>
                  </a:lnTo>
                  <a:lnTo>
                    <a:pt x="114" y="59"/>
                  </a:lnTo>
                  <a:lnTo>
                    <a:pt x="116" y="62"/>
                  </a:lnTo>
                  <a:lnTo>
                    <a:pt x="117" y="64"/>
                  </a:lnTo>
                  <a:lnTo>
                    <a:pt x="119" y="65"/>
                  </a:lnTo>
                  <a:lnTo>
                    <a:pt x="119" y="68"/>
                  </a:lnTo>
                  <a:lnTo>
                    <a:pt x="116" y="71"/>
                  </a:lnTo>
                  <a:lnTo>
                    <a:pt x="114" y="72"/>
                  </a:lnTo>
                  <a:lnTo>
                    <a:pt x="112" y="74"/>
                  </a:lnTo>
                  <a:lnTo>
                    <a:pt x="110" y="75"/>
                  </a:lnTo>
                  <a:lnTo>
                    <a:pt x="107" y="78"/>
                  </a:lnTo>
                  <a:lnTo>
                    <a:pt x="104" y="81"/>
                  </a:lnTo>
                  <a:lnTo>
                    <a:pt x="103" y="86"/>
                  </a:lnTo>
                  <a:lnTo>
                    <a:pt x="103" y="89"/>
                  </a:lnTo>
                  <a:lnTo>
                    <a:pt x="103" y="92"/>
                  </a:lnTo>
                  <a:lnTo>
                    <a:pt x="103" y="95"/>
                  </a:lnTo>
                  <a:lnTo>
                    <a:pt x="104" y="96"/>
                  </a:lnTo>
                  <a:lnTo>
                    <a:pt x="106" y="100"/>
                  </a:lnTo>
                  <a:lnTo>
                    <a:pt x="100" y="102"/>
                  </a:lnTo>
                  <a:lnTo>
                    <a:pt x="92" y="105"/>
                  </a:lnTo>
                  <a:lnTo>
                    <a:pt x="85" y="106"/>
                  </a:lnTo>
                  <a:lnTo>
                    <a:pt x="79" y="105"/>
                  </a:lnTo>
                  <a:lnTo>
                    <a:pt x="78" y="108"/>
                  </a:lnTo>
                  <a:lnTo>
                    <a:pt x="78" y="111"/>
                  </a:lnTo>
                  <a:lnTo>
                    <a:pt x="78" y="115"/>
                  </a:lnTo>
                  <a:lnTo>
                    <a:pt x="73" y="115"/>
                  </a:lnTo>
                  <a:lnTo>
                    <a:pt x="72" y="117"/>
                  </a:lnTo>
                  <a:lnTo>
                    <a:pt x="69" y="118"/>
                  </a:lnTo>
                  <a:lnTo>
                    <a:pt x="66" y="118"/>
                  </a:lnTo>
                  <a:lnTo>
                    <a:pt x="63" y="118"/>
                  </a:lnTo>
                  <a:lnTo>
                    <a:pt x="59" y="115"/>
                  </a:lnTo>
                  <a:lnTo>
                    <a:pt x="54" y="112"/>
                  </a:lnTo>
                  <a:lnTo>
                    <a:pt x="53" y="108"/>
                  </a:lnTo>
                  <a:lnTo>
                    <a:pt x="51" y="103"/>
                  </a:lnTo>
                  <a:lnTo>
                    <a:pt x="50" y="103"/>
                  </a:lnTo>
                  <a:lnTo>
                    <a:pt x="45" y="103"/>
                  </a:lnTo>
                  <a:lnTo>
                    <a:pt x="42" y="103"/>
                  </a:lnTo>
                  <a:lnTo>
                    <a:pt x="38" y="103"/>
                  </a:lnTo>
                  <a:lnTo>
                    <a:pt x="35" y="102"/>
                  </a:lnTo>
                  <a:lnTo>
                    <a:pt x="29" y="102"/>
                  </a:lnTo>
                  <a:lnTo>
                    <a:pt x="25" y="99"/>
                  </a:lnTo>
                  <a:lnTo>
                    <a:pt x="22" y="96"/>
                  </a:lnTo>
                  <a:lnTo>
                    <a:pt x="19" y="92"/>
                  </a:lnTo>
                  <a:lnTo>
                    <a:pt x="17" y="86"/>
                  </a:lnTo>
                  <a:lnTo>
                    <a:pt x="22" y="86"/>
                  </a:lnTo>
                  <a:lnTo>
                    <a:pt x="23" y="86"/>
                  </a:lnTo>
                  <a:lnTo>
                    <a:pt x="26" y="87"/>
                  </a:lnTo>
                  <a:lnTo>
                    <a:pt x="29" y="89"/>
                  </a:lnTo>
                  <a:lnTo>
                    <a:pt x="32" y="90"/>
                  </a:lnTo>
                  <a:lnTo>
                    <a:pt x="35" y="89"/>
                  </a:lnTo>
                  <a:lnTo>
                    <a:pt x="32" y="87"/>
                  </a:lnTo>
                  <a:lnTo>
                    <a:pt x="31" y="86"/>
                  </a:lnTo>
                  <a:lnTo>
                    <a:pt x="31" y="83"/>
                  </a:lnTo>
                  <a:lnTo>
                    <a:pt x="31" y="80"/>
                  </a:lnTo>
                  <a:lnTo>
                    <a:pt x="34" y="80"/>
                  </a:lnTo>
                  <a:lnTo>
                    <a:pt x="38" y="80"/>
                  </a:lnTo>
                  <a:lnTo>
                    <a:pt x="41" y="80"/>
                  </a:lnTo>
                  <a:lnTo>
                    <a:pt x="44" y="78"/>
                  </a:lnTo>
                  <a:lnTo>
                    <a:pt x="47" y="75"/>
                  </a:lnTo>
                  <a:lnTo>
                    <a:pt x="48" y="74"/>
                  </a:lnTo>
                  <a:lnTo>
                    <a:pt x="47" y="71"/>
                  </a:lnTo>
                  <a:lnTo>
                    <a:pt x="45" y="70"/>
                  </a:lnTo>
                  <a:lnTo>
                    <a:pt x="41" y="68"/>
                  </a:lnTo>
                  <a:lnTo>
                    <a:pt x="39" y="70"/>
                  </a:lnTo>
                  <a:lnTo>
                    <a:pt x="35" y="70"/>
                  </a:lnTo>
                  <a:lnTo>
                    <a:pt x="32" y="71"/>
                  </a:lnTo>
                  <a:lnTo>
                    <a:pt x="29" y="72"/>
                  </a:lnTo>
                  <a:lnTo>
                    <a:pt x="26" y="72"/>
                  </a:lnTo>
                  <a:lnTo>
                    <a:pt x="23" y="74"/>
                  </a:lnTo>
                  <a:lnTo>
                    <a:pt x="19" y="75"/>
                  </a:lnTo>
                  <a:lnTo>
                    <a:pt x="16" y="77"/>
                  </a:lnTo>
                  <a:lnTo>
                    <a:pt x="11" y="77"/>
                  </a:lnTo>
                  <a:lnTo>
                    <a:pt x="10" y="75"/>
                  </a:lnTo>
                  <a:lnTo>
                    <a:pt x="9" y="75"/>
                  </a:lnTo>
                  <a:lnTo>
                    <a:pt x="10" y="74"/>
                  </a:lnTo>
                  <a:lnTo>
                    <a:pt x="7" y="75"/>
                  </a:lnTo>
                  <a:lnTo>
                    <a:pt x="4" y="74"/>
                  </a:lnTo>
                  <a:lnTo>
                    <a:pt x="1" y="74"/>
                  </a:lnTo>
                  <a:lnTo>
                    <a:pt x="0" y="71"/>
                  </a:lnTo>
                  <a:lnTo>
                    <a:pt x="1" y="68"/>
                  </a:lnTo>
                  <a:lnTo>
                    <a:pt x="1" y="64"/>
                  </a:lnTo>
                  <a:lnTo>
                    <a:pt x="1" y="59"/>
                  </a:lnTo>
                  <a:lnTo>
                    <a:pt x="3" y="55"/>
                  </a:lnTo>
                  <a:lnTo>
                    <a:pt x="4" y="53"/>
                  </a:lnTo>
                  <a:lnTo>
                    <a:pt x="6" y="52"/>
                  </a:lnTo>
                  <a:lnTo>
                    <a:pt x="7" y="50"/>
                  </a:lnTo>
                  <a:lnTo>
                    <a:pt x="9" y="49"/>
                  </a:lnTo>
                  <a:lnTo>
                    <a:pt x="9" y="47"/>
                  </a:lnTo>
                  <a:lnTo>
                    <a:pt x="9" y="45"/>
                  </a:lnTo>
                  <a:lnTo>
                    <a:pt x="6" y="45"/>
                  </a:lnTo>
                  <a:lnTo>
                    <a:pt x="9" y="43"/>
                  </a:lnTo>
                  <a:lnTo>
                    <a:pt x="13" y="42"/>
                  </a:lnTo>
                  <a:lnTo>
                    <a:pt x="16" y="40"/>
                  </a:lnTo>
                  <a:lnTo>
                    <a:pt x="19" y="40"/>
                  </a:lnTo>
                  <a:lnTo>
                    <a:pt x="23" y="40"/>
                  </a:lnTo>
                  <a:lnTo>
                    <a:pt x="26" y="40"/>
                  </a:lnTo>
                  <a:lnTo>
                    <a:pt x="31" y="40"/>
                  </a:lnTo>
                  <a:lnTo>
                    <a:pt x="29" y="33"/>
                  </a:lnTo>
                  <a:lnTo>
                    <a:pt x="26" y="24"/>
                  </a:lnTo>
                  <a:lnTo>
                    <a:pt x="23" y="17"/>
                  </a:lnTo>
                  <a:lnTo>
                    <a:pt x="26" y="14"/>
                  </a:lnTo>
                  <a:lnTo>
                    <a:pt x="29" y="12"/>
                  </a:lnTo>
                  <a:lnTo>
                    <a:pt x="32" y="11"/>
                  </a:lnTo>
                  <a:lnTo>
                    <a:pt x="35" y="11"/>
                  </a:lnTo>
                  <a:lnTo>
                    <a:pt x="39" y="11"/>
                  </a:lnTo>
                  <a:lnTo>
                    <a:pt x="44" y="11"/>
                  </a:lnTo>
                  <a:lnTo>
                    <a:pt x="50" y="12"/>
                  </a:lnTo>
                  <a:lnTo>
                    <a:pt x="56" y="14"/>
                  </a:lnTo>
                  <a:lnTo>
                    <a:pt x="54" y="17"/>
                  </a:lnTo>
                  <a:lnTo>
                    <a:pt x="56" y="21"/>
                  </a:lnTo>
                  <a:lnTo>
                    <a:pt x="57" y="24"/>
                  </a:lnTo>
                  <a:lnTo>
                    <a:pt x="60" y="27"/>
                  </a:lnTo>
                  <a:lnTo>
                    <a:pt x="63" y="27"/>
                  </a:lnTo>
                  <a:lnTo>
                    <a:pt x="64" y="27"/>
                  </a:lnTo>
                  <a:lnTo>
                    <a:pt x="66" y="25"/>
                  </a:lnTo>
                  <a:lnTo>
                    <a:pt x="66" y="24"/>
                  </a:lnTo>
                  <a:lnTo>
                    <a:pt x="67" y="21"/>
                  </a:lnTo>
                  <a:lnTo>
                    <a:pt x="67" y="19"/>
                  </a:lnTo>
                  <a:lnTo>
                    <a:pt x="69" y="17"/>
                  </a:lnTo>
                  <a:lnTo>
                    <a:pt x="69" y="15"/>
                  </a:lnTo>
                  <a:lnTo>
                    <a:pt x="76" y="9"/>
                  </a:lnTo>
                  <a:lnTo>
                    <a:pt x="85" y="5"/>
                  </a:lnTo>
                  <a:lnTo>
                    <a:pt x="94" y="3"/>
                  </a:lnTo>
                  <a:lnTo>
                    <a:pt x="95" y="2"/>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 name="Freeform 6502"/>
            <p:cNvSpPr>
              <a:spLocks/>
            </p:cNvSpPr>
            <p:nvPr/>
          </p:nvSpPr>
          <p:spPr bwMode="auto">
            <a:xfrm>
              <a:off x="3776" y="1115"/>
              <a:ext cx="27" cy="27"/>
            </a:xfrm>
            <a:custGeom>
              <a:avLst/>
              <a:gdLst>
                <a:gd name="T0" fmla="*/ 15 w 27"/>
                <a:gd name="T1" fmla="*/ 0 h 27"/>
                <a:gd name="T2" fmla="*/ 18 w 27"/>
                <a:gd name="T3" fmla="*/ 8 h 27"/>
                <a:gd name="T4" fmla="*/ 22 w 27"/>
                <a:gd name="T5" fmla="*/ 8 h 27"/>
                <a:gd name="T6" fmla="*/ 27 w 27"/>
                <a:gd name="T7" fmla="*/ 8 h 27"/>
                <a:gd name="T8" fmla="*/ 27 w 27"/>
                <a:gd name="T9" fmla="*/ 12 h 27"/>
                <a:gd name="T10" fmla="*/ 27 w 27"/>
                <a:gd name="T11" fmla="*/ 17 h 27"/>
                <a:gd name="T12" fmla="*/ 25 w 27"/>
                <a:gd name="T13" fmla="*/ 21 h 27"/>
                <a:gd name="T14" fmla="*/ 24 w 27"/>
                <a:gd name="T15" fmla="*/ 24 h 27"/>
                <a:gd name="T16" fmla="*/ 21 w 27"/>
                <a:gd name="T17" fmla="*/ 25 h 27"/>
                <a:gd name="T18" fmla="*/ 16 w 27"/>
                <a:gd name="T19" fmla="*/ 27 h 27"/>
                <a:gd name="T20" fmla="*/ 10 w 27"/>
                <a:gd name="T21" fmla="*/ 27 h 27"/>
                <a:gd name="T22" fmla="*/ 8 w 27"/>
                <a:gd name="T23" fmla="*/ 25 h 27"/>
                <a:gd name="T24" fmla="*/ 5 w 27"/>
                <a:gd name="T25" fmla="*/ 25 h 27"/>
                <a:gd name="T26" fmla="*/ 3 w 27"/>
                <a:gd name="T27" fmla="*/ 24 h 27"/>
                <a:gd name="T28" fmla="*/ 2 w 27"/>
                <a:gd name="T29" fmla="*/ 23 h 27"/>
                <a:gd name="T30" fmla="*/ 0 w 27"/>
                <a:gd name="T31" fmla="*/ 18 h 27"/>
                <a:gd name="T32" fmla="*/ 0 w 27"/>
                <a:gd name="T33" fmla="*/ 14 h 27"/>
                <a:gd name="T34" fmla="*/ 2 w 27"/>
                <a:gd name="T35" fmla="*/ 11 h 27"/>
                <a:gd name="T36" fmla="*/ 5 w 27"/>
                <a:gd name="T37" fmla="*/ 8 h 27"/>
                <a:gd name="T38" fmla="*/ 8 w 27"/>
                <a:gd name="T39" fmla="*/ 5 h 27"/>
                <a:gd name="T40" fmla="*/ 12 w 27"/>
                <a:gd name="T41" fmla="*/ 3 h 27"/>
                <a:gd name="T42" fmla="*/ 15 w 27"/>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7">
                  <a:moveTo>
                    <a:pt x="15" y="0"/>
                  </a:moveTo>
                  <a:lnTo>
                    <a:pt x="18" y="8"/>
                  </a:lnTo>
                  <a:lnTo>
                    <a:pt x="22" y="8"/>
                  </a:lnTo>
                  <a:lnTo>
                    <a:pt x="27" y="8"/>
                  </a:lnTo>
                  <a:lnTo>
                    <a:pt x="27" y="12"/>
                  </a:lnTo>
                  <a:lnTo>
                    <a:pt x="27" y="17"/>
                  </a:lnTo>
                  <a:lnTo>
                    <a:pt x="25" y="21"/>
                  </a:lnTo>
                  <a:lnTo>
                    <a:pt x="24" y="24"/>
                  </a:lnTo>
                  <a:lnTo>
                    <a:pt x="21" y="25"/>
                  </a:lnTo>
                  <a:lnTo>
                    <a:pt x="16" y="27"/>
                  </a:lnTo>
                  <a:lnTo>
                    <a:pt x="10" y="27"/>
                  </a:lnTo>
                  <a:lnTo>
                    <a:pt x="8" y="25"/>
                  </a:lnTo>
                  <a:lnTo>
                    <a:pt x="5" y="25"/>
                  </a:lnTo>
                  <a:lnTo>
                    <a:pt x="3" y="24"/>
                  </a:lnTo>
                  <a:lnTo>
                    <a:pt x="2" y="23"/>
                  </a:lnTo>
                  <a:lnTo>
                    <a:pt x="0" y="18"/>
                  </a:lnTo>
                  <a:lnTo>
                    <a:pt x="0" y="14"/>
                  </a:lnTo>
                  <a:lnTo>
                    <a:pt x="2" y="11"/>
                  </a:lnTo>
                  <a:lnTo>
                    <a:pt x="5" y="8"/>
                  </a:lnTo>
                  <a:lnTo>
                    <a:pt x="8" y="5"/>
                  </a:lnTo>
                  <a:lnTo>
                    <a:pt x="12" y="3"/>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3" name="Freeform 6503"/>
            <p:cNvSpPr>
              <a:spLocks/>
            </p:cNvSpPr>
            <p:nvPr/>
          </p:nvSpPr>
          <p:spPr bwMode="auto">
            <a:xfrm>
              <a:off x="3785" y="1145"/>
              <a:ext cx="52" cy="65"/>
            </a:xfrm>
            <a:custGeom>
              <a:avLst/>
              <a:gdLst>
                <a:gd name="T0" fmla="*/ 28 w 52"/>
                <a:gd name="T1" fmla="*/ 0 h 65"/>
                <a:gd name="T2" fmla="*/ 29 w 52"/>
                <a:gd name="T3" fmla="*/ 1 h 65"/>
                <a:gd name="T4" fmla="*/ 32 w 52"/>
                <a:gd name="T5" fmla="*/ 3 h 65"/>
                <a:gd name="T6" fmla="*/ 32 w 52"/>
                <a:gd name="T7" fmla="*/ 4 h 65"/>
                <a:gd name="T8" fmla="*/ 32 w 52"/>
                <a:gd name="T9" fmla="*/ 7 h 65"/>
                <a:gd name="T10" fmla="*/ 31 w 52"/>
                <a:gd name="T11" fmla="*/ 9 h 65"/>
                <a:gd name="T12" fmla="*/ 31 w 52"/>
                <a:gd name="T13" fmla="*/ 12 h 65"/>
                <a:gd name="T14" fmla="*/ 31 w 52"/>
                <a:gd name="T15" fmla="*/ 13 h 65"/>
                <a:gd name="T16" fmla="*/ 32 w 52"/>
                <a:gd name="T17" fmla="*/ 16 h 65"/>
                <a:gd name="T18" fmla="*/ 35 w 52"/>
                <a:gd name="T19" fmla="*/ 19 h 65"/>
                <a:gd name="T20" fmla="*/ 40 w 52"/>
                <a:gd name="T21" fmla="*/ 22 h 65"/>
                <a:gd name="T22" fmla="*/ 44 w 52"/>
                <a:gd name="T23" fmla="*/ 23 h 65"/>
                <a:gd name="T24" fmla="*/ 47 w 52"/>
                <a:gd name="T25" fmla="*/ 25 h 65"/>
                <a:gd name="T26" fmla="*/ 52 w 52"/>
                <a:gd name="T27" fmla="*/ 25 h 65"/>
                <a:gd name="T28" fmla="*/ 49 w 52"/>
                <a:gd name="T29" fmla="*/ 37 h 65"/>
                <a:gd name="T30" fmla="*/ 44 w 52"/>
                <a:gd name="T31" fmla="*/ 48 h 65"/>
                <a:gd name="T32" fmla="*/ 38 w 52"/>
                <a:gd name="T33" fmla="*/ 59 h 65"/>
                <a:gd name="T34" fmla="*/ 35 w 52"/>
                <a:gd name="T35" fmla="*/ 60 h 65"/>
                <a:gd name="T36" fmla="*/ 34 w 52"/>
                <a:gd name="T37" fmla="*/ 62 h 65"/>
                <a:gd name="T38" fmla="*/ 31 w 52"/>
                <a:gd name="T39" fmla="*/ 63 h 65"/>
                <a:gd name="T40" fmla="*/ 27 w 52"/>
                <a:gd name="T41" fmla="*/ 65 h 65"/>
                <a:gd name="T42" fmla="*/ 24 w 52"/>
                <a:gd name="T43" fmla="*/ 63 h 65"/>
                <a:gd name="T44" fmla="*/ 22 w 52"/>
                <a:gd name="T45" fmla="*/ 62 h 65"/>
                <a:gd name="T46" fmla="*/ 21 w 52"/>
                <a:gd name="T47" fmla="*/ 59 h 65"/>
                <a:gd name="T48" fmla="*/ 21 w 52"/>
                <a:gd name="T49" fmla="*/ 54 h 65"/>
                <a:gd name="T50" fmla="*/ 22 w 52"/>
                <a:gd name="T51" fmla="*/ 51 h 65"/>
                <a:gd name="T52" fmla="*/ 24 w 52"/>
                <a:gd name="T53" fmla="*/ 48 h 65"/>
                <a:gd name="T54" fmla="*/ 25 w 52"/>
                <a:gd name="T55" fmla="*/ 46 h 65"/>
                <a:gd name="T56" fmla="*/ 21 w 52"/>
                <a:gd name="T57" fmla="*/ 46 h 65"/>
                <a:gd name="T58" fmla="*/ 18 w 52"/>
                <a:gd name="T59" fmla="*/ 47 h 65"/>
                <a:gd name="T60" fmla="*/ 15 w 52"/>
                <a:gd name="T61" fmla="*/ 48 h 65"/>
                <a:gd name="T62" fmla="*/ 10 w 52"/>
                <a:gd name="T63" fmla="*/ 50 h 65"/>
                <a:gd name="T64" fmla="*/ 7 w 52"/>
                <a:gd name="T65" fmla="*/ 51 h 65"/>
                <a:gd name="T66" fmla="*/ 4 w 52"/>
                <a:gd name="T67" fmla="*/ 51 h 65"/>
                <a:gd name="T68" fmla="*/ 3 w 52"/>
                <a:gd name="T69" fmla="*/ 50 h 65"/>
                <a:gd name="T70" fmla="*/ 0 w 52"/>
                <a:gd name="T71" fmla="*/ 43 h 65"/>
                <a:gd name="T72" fmla="*/ 3 w 52"/>
                <a:gd name="T73" fmla="*/ 34 h 65"/>
                <a:gd name="T74" fmla="*/ 6 w 52"/>
                <a:gd name="T75" fmla="*/ 26 h 65"/>
                <a:gd name="T76" fmla="*/ 6 w 52"/>
                <a:gd name="T77" fmla="*/ 19 h 65"/>
                <a:gd name="T78" fmla="*/ 3 w 52"/>
                <a:gd name="T79" fmla="*/ 18 h 65"/>
                <a:gd name="T80" fmla="*/ 1 w 52"/>
                <a:gd name="T81" fmla="*/ 16 h 65"/>
                <a:gd name="T82" fmla="*/ 1 w 52"/>
                <a:gd name="T83" fmla="*/ 15 h 65"/>
                <a:gd name="T84" fmla="*/ 1 w 52"/>
                <a:gd name="T85" fmla="*/ 12 h 65"/>
                <a:gd name="T86" fmla="*/ 3 w 52"/>
                <a:gd name="T87" fmla="*/ 10 h 65"/>
                <a:gd name="T88" fmla="*/ 4 w 52"/>
                <a:gd name="T89" fmla="*/ 7 h 65"/>
                <a:gd name="T90" fmla="*/ 9 w 52"/>
                <a:gd name="T91" fmla="*/ 9 h 65"/>
                <a:gd name="T92" fmla="*/ 12 w 52"/>
                <a:gd name="T93" fmla="*/ 10 h 65"/>
                <a:gd name="T94" fmla="*/ 16 w 52"/>
                <a:gd name="T95" fmla="*/ 9 h 65"/>
                <a:gd name="T96" fmla="*/ 19 w 52"/>
                <a:gd name="T97" fmla="*/ 7 h 65"/>
                <a:gd name="T98" fmla="*/ 15 w 52"/>
                <a:gd name="T99" fmla="*/ 7 h 65"/>
                <a:gd name="T100" fmla="*/ 18 w 52"/>
                <a:gd name="T101" fmla="*/ 6 h 65"/>
                <a:gd name="T102" fmla="*/ 19 w 52"/>
                <a:gd name="T103" fmla="*/ 4 h 65"/>
                <a:gd name="T104" fmla="*/ 22 w 52"/>
                <a:gd name="T105" fmla="*/ 3 h 65"/>
                <a:gd name="T106" fmla="*/ 25 w 52"/>
                <a:gd name="T107" fmla="*/ 1 h 65"/>
                <a:gd name="T108" fmla="*/ 28 w 52"/>
                <a:gd name="T10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65">
                  <a:moveTo>
                    <a:pt x="28" y="0"/>
                  </a:moveTo>
                  <a:lnTo>
                    <a:pt x="29" y="1"/>
                  </a:lnTo>
                  <a:lnTo>
                    <a:pt x="32" y="3"/>
                  </a:lnTo>
                  <a:lnTo>
                    <a:pt x="32" y="4"/>
                  </a:lnTo>
                  <a:lnTo>
                    <a:pt x="32" y="7"/>
                  </a:lnTo>
                  <a:lnTo>
                    <a:pt x="31" y="9"/>
                  </a:lnTo>
                  <a:lnTo>
                    <a:pt x="31" y="12"/>
                  </a:lnTo>
                  <a:lnTo>
                    <a:pt x="31" y="13"/>
                  </a:lnTo>
                  <a:lnTo>
                    <a:pt x="32" y="16"/>
                  </a:lnTo>
                  <a:lnTo>
                    <a:pt x="35" y="19"/>
                  </a:lnTo>
                  <a:lnTo>
                    <a:pt x="40" y="22"/>
                  </a:lnTo>
                  <a:lnTo>
                    <a:pt x="44" y="23"/>
                  </a:lnTo>
                  <a:lnTo>
                    <a:pt x="47" y="25"/>
                  </a:lnTo>
                  <a:lnTo>
                    <a:pt x="52" y="25"/>
                  </a:lnTo>
                  <a:lnTo>
                    <a:pt x="49" y="37"/>
                  </a:lnTo>
                  <a:lnTo>
                    <a:pt x="44" y="48"/>
                  </a:lnTo>
                  <a:lnTo>
                    <a:pt x="38" y="59"/>
                  </a:lnTo>
                  <a:lnTo>
                    <a:pt x="35" y="60"/>
                  </a:lnTo>
                  <a:lnTo>
                    <a:pt x="34" y="62"/>
                  </a:lnTo>
                  <a:lnTo>
                    <a:pt x="31" y="63"/>
                  </a:lnTo>
                  <a:lnTo>
                    <a:pt x="27" y="65"/>
                  </a:lnTo>
                  <a:lnTo>
                    <a:pt x="24" y="63"/>
                  </a:lnTo>
                  <a:lnTo>
                    <a:pt x="22" y="62"/>
                  </a:lnTo>
                  <a:lnTo>
                    <a:pt x="21" y="59"/>
                  </a:lnTo>
                  <a:lnTo>
                    <a:pt x="21" y="54"/>
                  </a:lnTo>
                  <a:lnTo>
                    <a:pt x="22" y="51"/>
                  </a:lnTo>
                  <a:lnTo>
                    <a:pt x="24" y="48"/>
                  </a:lnTo>
                  <a:lnTo>
                    <a:pt x="25" y="46"/>
                  </a:lnTo>
                  <a:lnTo>
                    <a:pt x="21" y="46"/>
                  </a:lnTo>
                  <a:lnTo>
                    <a:pt x="18" y="47"/>
                  </a:lnTo>
                  <a:lnTo>
                    <a:pt x="15" y="48"/>
                  </a:lnTo>
                  <a:lnTo>
                    <a:pt x="10" y="50"/>
                  </a:lnTo>
                  <a:lnTo>
                    <a:pt x="7" y="51"/>
                  </a:lnTo>
                  <a:lnTo>
                    <a:pt x="4" y="51"/>
                  </a:lnTo>
                  <a:lnTo>
                    <a:pt x="3" y="50"/>
                  </a:lnTo>
                  <a:lnTo>
                    <a:pt x="0" y="43"/>
                  </a:lnTo>
                  <a:lnTo>
                    <a:pt x="3" y="34"/>
                  </a:lnTo>
                  <a:lnTo>
                    <a:pt x="6" y="26"/>
                  </a:lnTo>
                  <a:lnTo>
                    <a:pt x="6" y="19"/>
                  </a:lnTo>
                  <a:lnTo>
                    <a:pt x="3" y="18"/>
                  </a:lnTo>
                  <a:lnTo>
                    <a:pt x="1" y="16"/>
                  </a:lnTo>
                  <a:lnTo>
                    <a:pt x="1" y="15"/>
                  </a:lnTo>
                  <a:lnTo>
                    <a:pt x="1" y="12"/>
                  </a:lnTo>
                  <a:lnTo>
                    <a:pt x="3" y="10"/>
                  </a:lnTo>
                  <a:lnTo>
                    <a:pt x="4" y="7"/>
                  </a:lnTo>
                  <a:lnTo>
                    <a:pt x="9" y="9"/>
                  </a:lnTo>
                  <a:lnTo>
                    <a:pt x="12" y="10"/>
                  </a:lnTo>
                  <a:lnTo>
                    <a:pt x="16" y="9"/>
                  </a:lnTo>
                  <a:lnTo>
                    <a:pt x="19" y="7"/>
                  </a:lnTo>
                  <a:lnTo>
                    <a:pt x="15" y="7"/>
                  </a:lnTo>
                  <a:lnTo>
                    <a:pt x="18" y="6"/>
                  </a:lnTo>
                  <a:lnTo>
                    <a:pt x="19" y="4"/>
                  </a:lnTo>
                  <a:lnTo>
                    <a:pt x="22" y="3"/>
                  </a:lnTo>
                  <a:lnTo>
                    <a:pt x="25"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 name="Freeform 6504"/>
            <p:cNvSpPr>
              <a:spLocks/>
            </p:cNvSpPr>
            <p:nvPr/>
          </p:nvSpPr>
          <p:spPr bwMode="auto">
            <a:xfrm>
              <a:off x="3853" y="1101"/>
              <a:ext cx="11" cy="16"/>
            </a:xfrm>
            <a:custGeom>
              <a:avLst/>
              <a:gdLst>
                <a:gd name="T0" fmla="*/ 3 w 11"/>
                <a:gd name="T1" fmla="*/ 0 h 16"/>
                <a:gd name="T2" fmla="*/ 7 w 11"/>
                <a:gd name="T3" fmla="*/ 7 h 16"/>
                <a:gd name="T4" fmla="*/ 10 w 11"/>
                <a:gd name="T5" fmla="*/ 7 h 16"/>
                <a:gd name="T6" fmla="*/ 11 w 11"/>
                <a:gd name="T7" fmla="*/ 10 h 16"/>
                <a:gd name="T8" fmla="*/ 10 w 11"/>
                <a:gd name="T9" fmla="*/ 11 h 16"/>
                <a:gd name="T10" fmla="*/ 10 w 11"/>
                <a:gd name="T11" fmla="*/ 13 h 16"/>
                <a:gd name="T12" fmla="*/ 7 w 11"/>
                <a:gd name="T13" fmla="*/ 14 h 16"/>
                <a:gd name="T14" fmla="*/ 6 w 11"/>
                <a:gd name="T15" fmla="*/ 16 h 16"/>
                <a:gd name="T16" fmla="*/ 3 w 11"/>
                <a:gd name="T17" fmla="*/ 14 h 16"/>
                <a:gd name="T18" fmla="*/ 1 w 11"/>
                <a:gd name="T19" fmla="*/ 13 h 16"/>
                <a:gd name="T20" fmla="*/ 0 w 11"/>
                <a:gd name="T21" fmla="*/ 10 h 16"/>
                <a:gd name="T22" fmla="*/ 0 w 11"/>
                <a:gd name="T23" fmla="*/ 7 h 16"/>
                <a:gd name="T24" fmla="*/ 0 w 11"/>
                <a:gd name="T25" fmla="*/ 4 h 16"/>
                <a:gd name="T26" fmla="*/ 1 w 11"/>
                <a:gd name="T27" fmla="*/ 3 h 16"/>
                <a:gd name="T28" fmla="*/ 3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3" y="0"/>
                  </a:moveTo>
                  <a:lnTo>
                    <a:pt x="7" y="7"/>
                  </a:lnTo>
                  <a:lnTo>
                    <a:pt x="10" y="7"/>
                  </a:lnTo>
                  <a:lnTo>
                    <a:pt x="11" y="10"/>
                  </a:lnTo>
                  <a:lnTo>
                    <a:pt x="10" y="11"/>
                  </a:lnTo>
                  <a:lnTo>
                    <a:pt x="10" y="13"/>
                  </a:lnTo>
                  <a:lnTo>
                    <a:pt x="7" y="14"/>
                  </a:lnTo>
                  <a:lnTo>
                    <a:pt x="6" y="16"/>
                  </a:lnTo>
                  <a:lnTo>
                    <a:pt x="3" y="14"/>
                  </a:lnTo>
                  <a:lnTo>
                    <a:pt x="1" y="13"/>
                  </a:lnTo>
                  <a:lnTo>
                    <a:pt x="0" y="10"/>
                  </a:lnTo>
                  <a:lnTo>
                    <a:pt x="0" y="7"/>
                  </a:lnTo>
                  <a:lnTo>
                    <a:pt x="0" y="4"/>
                  </a:lnTo>
                  <a:lnTo>
                    <a:pt x="1"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5" name="Freeform 6505"/>
            <p:cNvSpPr>
              <a:spLocks noEditPoints="1"/>
            </p:cNvSpPr>
            <p:nvPr/>
          </p:nvSpPr>
          <p:spPr bwMode="auto">
            <a:xfrm>
              <a:off x="3884" y="1087"/>
              <a:ext cx="17" cy="15"/>
            </a:xfrm>
            <a:custGeom>
              <a:avLst/>
              <a:gdLst>
                <a:gd name="T0" fmla="*/ 11 w 17"/>
                <a:gd name="T1" fmla="*/ 3 h 15"/>
                <a:gd name="T2" fmla="*/ 14 w 17"/>
                <a:gd name="T3" fmla="*/ 3 h 15"/>
                <a:gd name="T4" fmla="*/ 16 w 17"/>
                <a:gd name="T5" fmla="*/ 5 h 15"/>
                <a:gd name="T6" fmla="*/ 17 w 17"/>
                <a:gd name="T7" fmla="*/ 6 h 15"/>
                <a:gd name="T8" fmla="*/ 16 w 17"/>
                <a:gd name="T9" fmla="*/ 9 h 15"/>
                <a:gd name="T10" fmla="*/ 14 w 17"/>
                <a:gd name="T11" fmla="*/ 14 h 15"/>
                <a:gd name="T12" fmla="*/ 13 w 17"/>
                <a:gd name="T13" fmla="*/ 15 h 15"/>
                <a:gd name="T14" fmla="*/ 10 w 17"/>
                <a:gd name="T15" fmla="*/ 15 h 15"/>
                <a:gd name="T16" fmla="*/ 7 w 17"/>
                <a:gd name="T17" fmla="*/ 15 h 15"/>
                <a:gd name="T18" fmla="*/ 5 w 17"/>
                <a:gd name="T19" fmla="*/ 12 h 15"/>
                <a:gd name="T20" fmla="*/ 3 w 17"/>
                <a:gd name="T21" fmla="*/ 11 h 15"/>
                <a:gd name="T22" fmla="*/ 3 w 17"/>
                <a:gd name="T23" fmla="*/ 8 h 15"/>
                <a:gd name="T24" fmla="*/ 3 w 17"/>
                <a:gd name="T25" fmla="*/ 6 h 15"/>
                <a:gd name="T26" fmla="*/ 4 w 17"/>
                <a:gd name="T27" fmla="*/ 6 h 15"/>
                <a:gd name="T28" fmla="*/ 7 w 17"/>
                <a:gd name="T29" fmla="*/ 5 h 15"/>
                <a:gd name="T30" fmla="*/ 10 w 17"/>
                <a:gd name="T31" fmla="*/ 5 h 15"/>
                <a:gd name="T32" fmla="*/ 11 w 17"/>
                <a:gd name="T33" fmla="*/ 3 h 15"/>
                <a:gd name="T34" fmla="*/ 4 w 17"/>
                <a:gd name="T35" fmla="*/ 0 h 15"/>
                <a:gd name="T36" fmla="*/ 3 w 17"/>
                <a:gd name="T37" fmla="*/ 5 h 15"/>
                <a:gd name="T38" fmla="*/ 3 w 17"/>
                <a:gd name="T39" fmla="*/ 6 h 15"/>
                <a:gd name="T40" fmla="*/ 1 w 17"/>
                <a:gd name="T41" fmla="*/ 6 h 15"/>
                <a:gd name="T42" fmla="*/ 0 w 17"/>
                <a:gd name="T43" fmla="*/ 8 h 15"/>
                <a:gd name="T44" fmla="*/ 4 w 17"/>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5">
                  <a:moveTo>
                    <a:pt x="11" y="3"/>
                  </a:moveTo>
                  <a:lnTo>
                    <a:pt x="14" y="3"/>
                  </a:lnTo>
                  <a:lnTo>
                    <a:pt x="16" y="5"/>
                  </a:lnTo>
                  <a:lnTo>
                    <a:pt x="17" y="6"/>
                  </a:lnTo>
                  <a:lnTo>
                    <a:pt x="16" y="9"/>
                  </a:lnTo>
                  <a:lnTo>
                    <a:pt x="14" y="14"/>
                  </a:lnTo>
                  <a:lnTo>
                    <a:pt x="13" y="15"/>
                  </a:lnTo>
                  <a:lnTo>
                    <a:pt x="10" y="15"/>
                  </a:lnTo>
                  <a:lnTo>
                    <a:pt x="7" y="15"/>
                  </a:lnTo>
                  <a:lnTo>
                    <a:pt x="5" y="12"/>
                  </a:lnTo>
                  <a:lnTo>
                    <a:pt x="3" y="11"/>
                  </a:lnTo>
                  <a:lnTo>
                    <a:pt x="3" y="8"/>
                  </a:lnTo>
                  <a:lnTo>
                    <a:pt x="3" y="6"/>
                  </a:lnTo>
                  <a:lnTo>
                    <a:pt x="4" y="6"/>
                  </a:lnTo>
                  <a:lnTo>
                    <a:pt x="7" y="5"/>
                  </a:lnTo>
                  <a:lnTo>
                    <a:pt x="10" y="5"/>
                  </a:lnTo>
                  <a:lnTo>
                    <a:pt x="11" y="3"/>
                  </a:lnTo>
                  <a:close/>
                  <a:moveTo>
                    <a:pt x="4" y="0"/>
                  </a:moveTo>
                  <a:lnTo>
                    <a:pt x="3" y="5"/>
                  </a:lnTo>
                  <a:lnTo>
                    <a:pt x="3" y="6"/>
                  </a:lnTo>
                  <a:lnTo>
                    <a:pt x="1" y="6"/>
                  </a:lnTo>
                  <a:lnTo>
                    <a:pt x="0" y="8"/>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6" name="Freeform 6506"/>
            <p:cNvSpPr>
              <a:spLocks/>
            </p:cNvSpPr>
            <p:nvPr/>
          </p:nvSpPr>
          <p:spPr bwMode="auto">
            <a:xfrm>
              <a:off x="4290" y="989"/>
              <a:ext cx="23" cy="37"/>
            </a:xfrm>
            <a:custGeom>
              <a:avLst/>
              <a:gdLst>
                <a:gd name="T0" fmla="*/ 19 w 23"/>
                <a:gd name="T1" fmla="*/ 0 h 37"/>
                <a:gd name="T2" fmla="*/ 22 w 23"/>
                <a:gd name="T3" fmla="*/ 1 h 37"/>
                <a:gd name="T4" fmla="*/ 22 w 23"/>
                <a:gd name="T5" fmla="*/ 4 h 37"/>
                <a:gd name="T6" fmla="*/ 22 w 23"/>
                <a:gd name="T7" fmla="*/ 9 h 37"/>
                <a:gd name="T8" fmla="*/ 23 w 23"/>
                <a:gd name="T9" fmla="*/ 12 h 37"/>
                <a:gd name="T10" fmla="*/ 23 w 23"/>
                <a:gd name="T11" fmla="*/ 15 h 37"/>
                <a:gd name="T12" fmla="*/ 22 w 23"/>
                <a:gd name="T13" fmla="*/ 18 h 37"/>
                <a:gd name="T14" fmla="*/ 20 w 23"/>
                <a:gd name="T15" fmla="*/ 20 h 37"/>
                <a:gd name="T16" fmla="*/ 17 w 23"/>
                <a:gd name="T17" fmla="*/ 22 h 37"/>
                <a:gd name="T18" fmla="*/ 16 w 23"/>
                <a:gd name="T19" fmla="*/ 23 h 37"/>
                <a:gd name="T20" fmla="*/ 14 w 23"/>
                <a:gd name="T21" fmla="*/ 26 h 37"/>
                <a:gd name="T22" fmla="*/ 14 w 23"/>
                <a:gd name="T23" fmla="*/ 29 h 37"/>
                <a:gd name="T24" fmla="*/ 14 w 23"/>
                <a:gd name="T25" fmla="*/ 34 h 37"/>
                <a:gd name="T26" fmla="*/ 14 w 23"/>
                <a:gd name="T27" fmla="*/ 37 h 37"/>
                <a:gd name="T28" fmla="*/ 12 w 23"/>
                <a:gd name="T29" fmla="*/ 37 h 37"/>
                <a:gd name="T30" fmla="*/ 9 w 23"/>
                <a:gd name="T31" fmla="*/ 37 h 37"/>
                <a:gd name="T32" fmla="*/ 6 w 23"/>
                <a:gd name="T33" fmla="*/ 34 h 37"/>
                <a:gd name="T34" fmla="*/ 3 w 23"/>
                <a:gd name="T35" fmla="*/ 31 h 37"/>
                <a:gd name="T36" fmla="*/ 0 w 23"/>
                <a:gd name="T37" fmla="*/ 28 h 37"/>
                <a:gd name="T38" fmla="*/ 3 w 23"/>
                <a:gd name="T39" fmla="*/ 26 h 37"/>
                <a:gd name="T40" fmla="*/ 3 w 23"/>
                <a:gd name="T41" fmla="*/ 22 h 37"/>
                <a:gd name="T42" fmla="*/ 3 w 23"/>
                <a:gd name="T43" fmla="*/ 19 h 37"/>
                <a:gd name="T44" fmla="*/ 4 w 23"/>
                <a:gd name="T45" fmla="*/ 16 h 37"/>
                <a:gd name="T46" fmla="*/ 7 w 23"/>
                <a:gd name="T47" fmla="*/ 15 h 37"/>
                <a:gd name="T48" fmla="*/ 10 w 23"/>
                <a:gd name="T49" fmla="*/ 13 h 37"/>
                <a:gd name="T50" fmla="*/ 14 w 23"/>
                <a:gd name="T51" fmla="*/ 13 h 37"/>
                <a:gd name="T52" fmla="*/ 16 w 23"/>
                <a:gd name="T53" fmla="*/ 7 h 37"/>
                <a:gd name="T54" fmla="*/ 16 w 23"/>
                <a:gd name="T55" fmla="*/ 1 h 37"/>
                <a:gd name="T56" fmla="*/ 19 w 23"/>
                <a:gd name="T5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37">
                  <a:moveTo>
                    <a:pt x="19" y="0"/>
                  </a:moveTo>
                  <a:lnTo>
                    <a:pt x="22" y="1"/>
                  </a:lnTo>
                  <a:lnTo>
                    <a:pt x="22" y="4"/>
                  </a:lnTo>
                  <a:lnTo>
                    <a:pt x="22" y="9"/>
                  </a:lnTo>
                  <a:lnTo>
                    <a:pt x="23" y="12"/>
                  </a:lnTo>
                  <a:lnTo>
                    <a:pt x="23" y="15"/>
                  </a:lnTo>
                  <a:lnTo>
                    <a:pt x="22" y="18"/>
                  </a:lnTo>
                  <a:lnTo>
                    <a:pt x="20" y="20"/>
                  </a:lnTo>
                  <a:lnTo>
                    <a:pt x="17" y="22"/>
                  </a:lnTo>
                  <a:lnTo>
                    <a:pt x="16" y="23"/>
                  </a:lnTo>
                  <a:lnTo>
                    <a:pt x="14" y="26"/>
                  </a:lnTo>
                  <a:lnTo>
                    <a:pt x="14" y="29"/>
                  </a:lnTo>
                  <a:lnTo>
                    <a:pt x="14" y="34"/>
                  </a:lnTo>
                  <a:lnTo>
                    <a:pt x="14" y="37"/>
                  </a:lnTo>
                  <a:lnTo>
                    <a:pt x="12" y="37"/>
                  </a:lnTo>
                  <a:lnTo>
                    <a:pt x="9" y="37"/>
                  </a:lnTo>
                  <a:lnTo>
                    <a:pt x="6" y="34"/>
                  </a:lnTo>
                  <a:lnTo>
                    <a:pt x="3" y="31"/>
                  </a:lnTo>
                  <a:lnTo>
                    <a:pt x="0" y="28"/>
                  </a:lnTo>
                  <a:lnTo>
                    <a:pt x="3" y="26"/>
                  </a:lnTo>
                  <a:lnTo>
                    <a:pt x="3" y="22"/>
                  </a:lnTo>
                  <a:lnTo>
                    <a:pt x="3" y="19"/>
                  </a:lnTo>
                  <a:lnTo>
                    <a:pt x="4" y="16"/>
                  </a:lnTo>
                  <a:lnTo>
                    <a:pt x="7" y="15"/>
                  </a:lnTo>
                  <a:lnTo>
                    <a:pt x="10" y="13"/>
                  </a:lnTo>
                  <a:lnTo>
                    <a:pt x="14" y="13"/>
                  </a:lnTo>
                  <a:lnTo>
                    <a:pt x="16" y="7"/>
                  </a:lnTo>
                  <a:lnTo>
                    <a:pt x="16" y="1"/>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7" name="Freeform 6507"/>
            <p:cNvSpPr>
              <a:spLocks/>
            </p:cNvSpPr>
            <p:nvPr/>
          </p:nvSpPr>
          <p:spPr bwMode="auto">
            <a:xfrm>
              <a:off x="4150" y="1578"/>
              <a:ext cx="28" cy="31"/>
            </a:xfrm>
            <a:custGeom>
              <a:avLst/>
              <a:gdLst>
                <a:gd name="T0" fmla="*/ 18 w 28"/>
                <a:gd name="T1" fmla="*/ 0 h 31"/>
                <a:gd name="T2" fmla="*/ 21 w 28"/>
                <a:gd name="T3" fmla="*/ 0 h 31"/>
                <a:gd name="T4" fmla="*/ 22 w 28"/>
                <a:gd name="T5" fmla="*/ 1 h 31"/>
                <a:gd name="T6" fmla="*/ 22 w 28"/>
                <a:gd name="T7" fmla="*/ 4 h 31"/>
                <a:gd name="T8" fmla="*/ 21 w 28"/>
                <a:gd name="T9" fmla="*/ 7 h 31"/>
                <a:gd name="T10" fmla="*/ 25 w 28"/>
                <a:gd name="T11" fmla="*/ 7 h 31"/>
                <a:gd name="T12" fmla="*/ 28 w 28"/>
                <a:gd name="T13" fmla="*/ 8 h 31"/>
                <a:gd name="T14" fmla="*/ 28 w 28"/>
                <a:gd name="T15" fmla="*/ 10 h 31"/>
                <a:gd name="T16" fmla="*/ 28 w 28"/>
                <a:gd name="T17" fmla="*/ 13 h 31"/>
                <a:gd name="T18" fmla="*/ 28 w 28"/>
                <a:gd name="T19" fmla="*/ 14 h 31"/>
                <a:gd name="T20" fmla="*/ 26 w 28"/>
                <a:gd name="T21" fmla="*/ 17 h 31"/>
                <a:gd name="T22" fmla="*/ 25 w 28"/>
                <a:gd name="T23" fmla="*/ 20 h 31"/>
                <a:gd name="T24" fmla="*/ 21 w 28"/>
                <a:gd name="T25" fmla="*/ 23 h 31"/>
                <a:gd name="T26" fmla="*/ 16 w 28"/>
                <a:gd name="T27" fmla="*/ 25 h 31"/>
                <a:gd name="T28" fmla="*/ 13 w 28"/>
                <a:gd name="T29" fmla="*/ 26 h 31"/>
                <a:gd name="T30" fmla="*/ 7 w 28"/>
                <a:gd name="T31" fmla="*/ 28 h 31"/>
                <a:gd name="T32" fmla="*/ 7 w 28"/>
                <a:gd name="T33" fmla="*/ 25 h 31"/>
                <a:gd name="T34" fmla="*/ 7 w 28"/>
                <a:gd name="T35" fmla="*/ 28 h 31"/>
                <a:gd name="T36" fmla="*/ 7 w 28"/>
                <a:gd name="T37" fmla="*/ 29 h 31"/>
                <a:gd name="T38" fmla="*/ 6 w 28"/>
                <a:gd name="T39" fmla="*/ 31 h 31"/>
                <a:gd name="T40" fmla="*/ 4 w 28"/>
                <a:gd name="T41" fmla="*/ 29 h 31"/>
                <a:gd name="T42" fmla="*/ 3 w 28"/>
                <a:gd name="T43" fmla="*/ 28 h 31"/>
                <a:gd name="T44" fmla="*/ 1 w 28"/>
                <a:gd name="T45" fmla="*/ 26 h 31"/>
                <a:gd name="T46" fmla="*/ 0 w 28"/>
                <a:gd name="T47" fmla="*/ 23 h 31"/>
                <a:gd name="T48" fmla="*/ 0 w 28"/>
                <a:gd name="T49" fmla="*/ 19 h 31"/>
                <a:gd name="T50" fmla="*/ 1 w 28"/>
                <a:gd name="T51" fmla="*/ 14 h 31"/>
                <a:gd name="T52" fmla="*/ 3 w 28"/>
                <a:gd name="T53" fmla="*/ 11 h 31"/>
                <a:gd name="T54" fmla="*/ 6 w 28"/>
                <a:gd name="T55" fmla="*/ 11 h 31"/>
                <a:gd name="T56" fmla="*/ 7 w 28"/>
                <a:gd name="T57" fmla="*/ 7 h 31"/>
                <a:gd name="T58" fmla="*/ 9 w 28"/>
                <a:gd name="T59" fmla="*/ 4 h 31"/>
                <a:gd name="T60" fmla="*/ 12 w 28"/>
                <a:gd name="T61" fmla="*/ 1 h 31"/>
                <a:gd name="T62" fmla="*/ 15 w 28"/>
                <a:gd name="T63" fmla="*/ 0 h 31"/>
                <a:gd name="T64" fmla="*/ 18 w 28"/>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1">
                  <a:moveTo>
                    <a:pt x="18" y="0"/>
                  </a:moveTo>
                  <a:lnTo>
                    <a:pt x="21" y="0"/>
                  </a:lnTo>
                  <a:lnTo>
                    <a:pt x="22" y="1"/>
                  </a:lnTo>
                  <a:lnTo>
                    <a:pt x="22" y="4"/>
                  </a:lnTo>
                  <a:lnTo>
                    <a:pt x="21" y="7"/>
                  </a:lnTo>
                  <a:lnTo>
                    <a:pt x="25" y="7"/>
                  </a:lnTo>
                  <a:lnTo>
                    <a:pt x="28" y="8"/>
                  </a:lnTo>
                  <a:lnTo>
                    <a:pt x="28" y="10"/>
                  </a:lnTo>
                  <a:lnTo>
                    <a:pt x="28" y="13"/>
                  </a:lnTo>
                  <a:lnTo>
                    <a:pt x="28" y="14"/>
                  </a:lnTo>
                  <a:lnTo>
                    <a:pt x="26" y="17"/>
                  </a:lnTo>
                  <a:lnTo>
                    <a:pt x="25" y="20"/>
                  </a:lnTo>
                  <a:lnTo>
                    <a:pt x="21" y="23"/>
                  </a:lnTo>
                  <a:lnTo>
                    <a:pt x="16" y="25"/>
                  </a:lnTo>
                  <a:lnTo>
                    <a:pt x="13" y="26"/>
                  </a:lnTo>
                  <a:lnTo>
                    <a:pt x="7" y="28"/>
                  </a:lnTo>
                  <a:lnTo>
                    <a:pt x="7" y="25"/>
                  </a:lnTo>
                  <a:lnTo>
                    <a:pt x="7" y="28"/>
                  </a:lnTo>
                  <a:lnTo>
                    <a:pt x="7" y="29"/>
                  </a:lnTo>
                  <a:lnTo>
                    <a:pt x="6" y="31"/>
                  </a:lnTo>
                  <a:lnTo>
                    <a:pt x="4" y="29"/>
                  </a:lnTo>
                  <a:lnTo>
                    <a:pt x="3" y="28"/>
                  </a:lnTo>
                  <a:lnTo>
                    <a:pt x="1" y="26"/>
                  </a:lnTo>
                  <a:lnTo>
                    <a:pt x="0" y="23"/>
                  </a:lnTo>
                  <a:lnTo>
                    <a:pt x="0" y="19"/>
                  </a:lnTo>
                  <a:lnTo>
                    <a:pt x="1" y="14"/>
                  </a:lnTo>
                  <a:lnTo>
                    <a:pt x="3" y="11"/>
                  </a:lnTo>
                  <a:lnTo>
                    <a:pt x="6" y="11"/>
                  </a:lnTo>
                  <a:lnTo>
                    <a:pt x="7" y="7"/>
                  </a:lnTo>
                  <a:lnTo>
                    <a:pt x="9" y="4"/>
                  </a:lnTo>
                  <a:lnTo>
                    <a:pt x="12" y="1"/>
                  </a:lnTo>
                  <a:lnTo>
                    <a:pt x="15"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8" name="Freeform 6508"/>
            <p:cNvSpPr>
              <a:spLocks/>
            </p:cNvSpPr>
            <p:nvPr/>
          </p:nvSpPr>
          <p:spPr bwMode="auto">
            <a:xfrm>
              <a:off x="3404" y="1818"/>
              <a:ext cx="13" cy="28"/>
            </a:xfrm>
            <a:custGeom>
              <a:avLst/>
              <a:gdLst>
                <a:gd name="T0" fmla="*/ 10 w 13"/>
                <a:gd name="T1" fmla="*/ 0 h 28"/>
                <a:gd name="T2" fmla="*/ 12 w 13"/>
                <a:gd name="T3" fmla="*/ 3 h 28"/>
                <a:gd name="T4" fmla="*/ 13 w 13"/>
                <a:gd name="T5" fmla="*/ 7 h 28"/>
                <a:gd name="T6" fmla="*/ 12 w 13"/>
                <a:gd name="T7" fmla="*/ 11 h 28"/>
                <a:gd name="T8" fmla="*/ 9 w 13"/>
                <a:gd name="T9" fmla="*/ 13 h 28"/>
                <a:gd name="T10" fmla="*/ 6 w 13"/>
                <a:gd name="T11" fmla="*/ 14 h 28"/>
                <a:gd name="T12" fmla="*/ 6 w 13"/>
                <a:gd name="T13" fmla="*/ 17 h 28"/>
                <a:gd name="T14" fmla="*/ 6 w 13"/>
                <a:gd name="T15" fmla="*/ 20 h 28"/>
                <a:gd name="T16" fmla="*/ 6 w 13"/>
                <a:gd name="T17" fmla="*/ 23 h 28"/>
                <a:gd name="T18" fmla="*/ 7 w 13"/>
                <a:gd name="T19" fmla="*/ 26 h 28"/>
                <a:gd name="T20" fmla="*/ 4 w 13"/>
                <a:gd name="T21" fmla="*/ 28 h 28"/>
                <a:gd name="T22" fmla="*/ 3 w 13"/>
                <a:gd name="T23" fmla="*/ 28 h 28"/>
                <a:gd name="T24" fmla="*/ 1 w 13"/>
                <a:gd name="T25" fmla="*/ 25 h 28"/>
                <a:gd name="T26" fmla="*/ 0 w 13"/>
                <a:gd name="T27" fmla="*/ 23 h 28"/>
                <a:gd name="T28" fmla="*/ 0 w 13"/>
                <a:gd name="T29" fmla="*/ 20 h 28"/>
                <a:gd name="T30" fmla="*/ 0 w 13"/>
                <a:gd name="T31" fmla="*/ 17 h 28"/>
                <a:gd name="T32" fmla="*/ 0 w 13"/>
                <a:gd name="T33" fmla="*/ 16 h 28"/>
                <a:gd name="T34" fmla="*/ 1 w 13"/>
                <a:gd name="T35" fmla="*/ 13 h 28"/>
                <a:gd name="T36" fmla="*/ 3 w 13"/>
                <a:gd name="T37" fmla="*/ 10 h 28"/>
                <a:gd name="T38" fmla="*/ 4 w 13"/>
                <a:gd name="T39" fmla="*/ 7 h 28"/>
                <a:gd name="T40" fmla="*/ 4 w 13"/>
                <a:gd name="T41" fmla="*/ 5 h 28"/>
                <a:gd name="T42" fmla="*/ 3 w 13"/>
                <a:gd name="T43" fmla="*/ 5 h 28"/>
                <a:gd name="T44" fmla="*/ 3 w 13"/>
                <a:gd name="T45" fmla="*/ 4 h 28"/>
                <a:gd name="T46" fmla="*/ 3 w 13"/>
                <a:gd name="T47" fmla="*/ 3 h 28"/>
                <a:gd name="T48" fmla="*/ 4 w 13"/>
                <a:gd name="T49" fmla="*/ 1 h 28"/>
                <a:gd name="T50" fmla="*/ 4 w 13"/>
                <a:gd name="T51" fmla="*/ 7 h 28"/>
                <a:gd name="T52" fmla="*/ 7 w 13"/>
                <a:gd name="T53" fmla="*/ 3 h 28"/>
                <a:gd name="T54" fmla="*/ 10 w 13"/>
                <a:gd name="T5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28">
                  <a:moveTo>
                    <a:pt x="10" y="0"/>
                  </a:moveTo>
                  <a:lnTo>
                    <a:pt x="12" y="3"/>
                  </a:lnTo>
                  <a:lnTo>
                    <a:pt x="13" y="7"/>
                  </a:lnTo>
                  <a:lnTo>
                    <a:pt x="12" y="11"/>
                  </a:lnTo>
                  <a:lnTo>
                    <a:pt x="9" y="13"/>
                  </a:lnTo>
                  <a:lnTo>
                    <a:pt x="6" y="14"/>
                  </a:lnTo>
                  <a:lnTo>
                    <a:pt x="6" y="17"/>
                  </a:lnTo>
                  <a:lnTo>
                    <a:pt x="6" y="20"/>
                  </a:lnTo>
                  <a:lnTo>
                    <a:pt x="6" y="23"/>
                  </a:lnTo>
                  <a:lnTo>
                    <a:pt x="7" y="26"/>
                  </a:lnTo>
                  <a:lnTo>
                    <a:pt x="4" y="28"/>
                  </a:lnTo>
                  <a:lnTo>
                    <a:pt x="3" y="28"/>
                  </a:lnTo>
                  <a:lnTo>
                    <a:pt x="1" y="25"/>
                  </a:lnTo>
                  <a:lnTo>
                    <a:pt x="0" y="23"/>
                  </a:lnTo>
                  <a:lnTo>
                    <a:pt x="0" y="20"/>
                  </a:lnTo>
                  <a:lnTo>
                    <a:pt x="0" y="17"/>
                  </a:lnTo>
                  <a:lnTo>
                    <a:pt x="0" y="16"/>
                  </a:lnTo>
                  <a:lnTo>
                    <a:pt x="1" y="13"/>
                  </a:lnTo>
                  <a:lnTo>
                    <a:pt x="3" y="10"/>
                  </a:lnTo>
                  <a:lnTo>
                    <a:pt x="4" y="7"/>
                  </a:lnTo>
                  <a:lnTo>
                    <a:pt x="4" y="5"/>
                  </a:lnTo>
                  <a:lnTo>
                    <a:pt x="3" y="5"/>
                  </a:lnTo>
                  <a:lnTo>
                    <a:pt x="3" y="4"/>
                  </a:lnTo>
                  <a:lnTo>
                    <a:pt x="3" y="3"/>
                  </a:lnTo>
                  <a:lnTo>
                    <a:pt x="4" y="1"/>
                  </a:lnTo>
                  <a:lnTo>
                    <a:pt x="4" y="7"/>
                  </a:lnTo>
                  <a:lnTo>
                    <a:pt x="7" y="3"/>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9" name="Freeform 6509"/>
            <p:cNvSpPr>
              <a:spLocks/>
            </p:cNvSpPr>
            <p:nvPr/>
          </p:nvSpPr>
          <p:spPr bwMode="auto">
            <a:xfrm>
              <a:off x="3480" y="1863"/>
              <a:ext cx="9" cy="19"/>
            </a:xfrm>
            <a:custGeom>
              <a:avLst/>
              <a:gdLst>
                <a:gd name="T0" fmla="*/ 5 w 9"/>
                <a:gd name="T1" fmla="*/ 0 h 19"/>
                <a:gd name="T2" fmla="*/ 8 w 9"/>
                <a:gd name="T3" fmla="*/ 5 h 19"/>
                <a:gd name="T4" fmla="*/ 9 w 9"/>
                <a:gd name="T5" fmla="*/ 9 h 19"/>
                <a:gd name="T6" fmla="*/ 9 w 9"/>
                <a:gd name="T7" fmla="*/ 12 h 19"/>
                <a:gd name="T8" fmla="*/ 8 w 9"/>
                <a:gd name="T9" fmla="*/ 16 h 19"/>
                <a:gd name="T10" fmla="*/ 5 w 9"/>
                <a:gd name="T11" fmla="*/ 19 h 19"/>
                <a:gd name="T12" fmla="*/ 2 w 9"/>
                <a:gd name="T13" fmla="*/ 15 h 19"/>
                <a:gd name="T14" fmla="*/ 0 w 9"/>
                <a:gd name="T15" fmla="*/ 12 h 19"/>
                <a:gd name="T16" fmla="*/ 0 w 9"/>
                <a:gd name="T17" fmla="*/ 8 h 19"/>
                <a:gd name="T18" fmla="*/ 2 w 9"/>
                <a:gd name="T19" fmla="*/ 5 h 19"/>
                <a:gd name="T20" fmla="*/ 5 w 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5" y="0"/>
                  </a:moveTo>
                  <a:lnTo>
                    <a:pt x="8" y="5"/>
                  </a:lnTo>
                  <a:lnTo>
                    <a:pt x="9" y="9"/>
                  </a:lnTo>
                  <a:lnTo>
                    <a:pt x="9" y="12"/>
                  </a:lnTo>
                  <a:lnTo>
                    <a:pt x="8" y="16"/>
                  </a:lnTo>
                  <a:lnTo>
                    <a:pt x="5" y="19"/>
                  </a:lnTo>
                  <a:lnTo>
                    <a:pt x="2" y="15"/>
                  </a:lnTo>
                  <a:lnTo>
                    <a:pt x="0" y="12"/>
                  </a:lnTo>
                  <a:lnTo>
                    <a:pt x="0" y="8"/>
                  </a:lnTo>
                  <a:lnTo>
                    <a:pt x="2" y="5"/>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0" name="Freeform 6510"/>
            <p:cNvSpPr>
              <a:spLocks/>
            </p:cNvSpPr>
            <p:nvPr/>
          </p:nvSpPr>
          <p:spPr bwMode="auto">
            <a:xfrm>
              <a:off x="3380" y="1508"/>
              <a:ext cx="17" cy="17"/>
            </a:xfrm>
            <a:custGeom>
              <a:avLst/>
              <a:gdLst>
                <a:gd name="T0" fmla="*/ 15 w 17"/>
                <a:gd name="T1" fmla="*/ 0 h 17"/>
                <a:gd name="T2" fmla="*/ 17 w 17"/>
                <a:gd name="T3" fmla="*/ 3 h 17"/>
                <a:gd name="T4" fmla="*/ 17 w 17"/>
                <a:gd name="T5" fmla="*/ 6 h 17"/>
                <a:gd name="T6" fmla="*/ 14 w 17"/>
                <a:gd name="T7" fmla="*/ 9 h 17"/>
                <a:gd name="T8" fmla="*/ 11 w 17"/>
                <a:gd name="T9" fmla="*/ 12 h 17"/>
                <a:gd name="T10" fmla="*/ 8 w 17"/>
                <a:gd name="T11" fmla="*/ 14 h 17"/>
                <a:gd name="T12" fmla="*/ 3 w 17"/>
                <a:gd name="T13" fmla="*/ 15 h 17"/>
                <a:gd name="T14" fmla="*/ 0 w 17"/>
                <a:gd name="T15" fmla="*/ 17 h 17"/>
                <a:gd name="T16" fmla="*/ 0 w 17"/>
                <a:gd name="T17" fmla="*/ 12 h 17"/>
                <a:gd name="T18" fmla="*/ 0 w 17"/>
                <a:gd name="T19" fmla="*/ 9 h 17"/>
                <a:gd name="T20" fmla="*/ 2 w 17"/>
                <a:gd name="T21" fmla="*/ 6 h 17"/>
                <a:gd name="T22" fmla="*/ 5 w 17"/>
                <a:gd name="T23" fmla="*/ 3 h 17"/>
                <a:gd name="T24" fmla="*/ 9 w 17"/>
                <a:gd name="T25" fmla="*/ 2 h 17"/>
                <a:gd name="T26" fmla="*/ 5 w 17"/>
                <a:gd name="T27" fmla="*/ 8 h 17"/>
                <a:gd name="T28" fmla="*/ 8 w 17"/>
                <a:gd name="T29" fmla="*/ 6 h 17"/>
                <a:gd name="T30" fmla="*/ 12 w 17"/>
                <a:gd name="T31" fmla="*/ 2 h 17"/>
                <a:gd name="T32" fmla="*/ 15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5" y="0"/>
                  </a:moveTo>
                  <a:lnTo>
                    <a:pt x="17" y="3"/>
                  </a:lnTo>
                  <a:lnTo>
                    <a:pt x="17" y="6"/>
                  </a:lnTo>
                  <a:lnTo>
                    <a:pt x="14" y="9"/>
                  </a:lnTo>
                  <a:lnTo>
                    <a:pt x="11" y="12"/>
                  </a:lnTo>
                  <a:lnTo>
                    <a:pt x="8" y="14"/>
                  </a:lnTo>
                  <a:lnTo>
                    <a:pt x="3" y="15"/>
                  </a:lnTo>
                  <a:lnTo>
                    <a:pt x="0" y="17"/>
                  </a:lnTo>
                  <a:lnTo>
                    <a:pt x="0" y="12"/>
                  </a:lnTo>
                  <a:lnTo>
                    <a:pt x="0" y="9"/>
                  </a:lnTo>
                  <a:lnTo>
                    <a:pt x="2" y="6"/>
                  </a:lnTo>
                  <a:lnTo>
                    <a:pt x="5" y="3"/>
                  </a:lnTo>
                  <a:lnTo>
                    <a:pt x="9" y="2"/>
                  </a:lnTo>
                  <a:lnTo>
                    <a:pt x="5" y="8"/>
                  </a:lnTo>
                  <a:lnTo>
                    <a:pt x="8" y="6"/>
                  </a:lnTo>
                  <a:lnTo>
                    <a:pt x="12" y="2"/>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1" name="Freeform 6511"/>
            <p:cNvSpPr>
              <a:spLocks noEditPoints="1"/>
            </p:cNvSpPr>
            <p:nvPr/>
          </p:nvSpPr>
          <p:spPr bwMode="auto">
            <a:xfrm>
              <a:off x="2517" y="802"/>
              <a:ext cx="744" cy="1086"/>
            </a:xfrm>
            <a:custGeom>
              <a:avLst/>
              <a:gdLst>
                <a:gd name="T0" fmla="*/ 525 w 744"/>
                <a:gd name="T1" fmla="*/ 26 h 1086"/>
                <a:gd name="T2" fmla="*/ 566 w 744"/>
                <a:gd name="T3" fmla="*/ 78 h 1086"/>
                <a:gd name="T4" fmla="*/ 666 w 744"/>
                <a:gd name="T5" fmla="*/ 157 h 1086"/>
                <a:gd name="T6" fmla="*/ 704 w 744"/>
                <a:gd name="T7" fmla="*/ 197 h 1086"/>
                <a:gd name="T8" fmla="*/ 722 w 744"/>
                <a:gd name="T9" fmla="*/ 215 h 1086"/>
                <a:gd name="T10" fmla="*/ 712 w 744"/>
                <a:gd name="T11" fmla="*/ 260 h 1086"/>
                <a:gd name="T12" fmla="*/ 688 w 744"/>
                <a:gd name="T13" fmla="*/ 359 h 1086"/>
                <a:gd name="T14" fmla="*/ 727 w 744"/>
                <a:gd name="T15" fmla="*/ 372 h 1086"/>
                <a:gd name="T16" fmla="*/ 715 w 744"/>
                <a:gd name="T17" fmla="*/ 399 h 1086"/>
                <a:gd name="T18" fmla="*/ 699 w 744"/>
                <a:gd name="T19" fmla="*/ 419 h 1086"/>
                <a:gd name="T20" fmla="*/ 690 w 744"/>
                <a:gd name="T21" fmla="*/ 462 h 1086"/>
                <a:gd name="T22" fmla="*/ 718 w 744"/>
                <a:gd name="T23" fmla="*/ 518 h 1086"/>
                <a:gd name="T24" fmla="*/ 694 w 744"/>
                <a:gd name="T25" fmla="*/ 530 h 1086"/>
                <a:gd name="T26" fmla="*/ 712 w 744"/>
                <a:gd name="T27" fmla="*/ 567 h 1086"/>
                <a:gd name="T28" fmla="*/ 701 w 744"/>
                <a:gd name="T29" fmla="*/ 587 h 1086"/>
                <a:gd name="T30" fmla="*/ 679 w 744"/>
                <a:gd name="T31" fmla="*/ 615 h 1086"/>
                <a:gd name="T32" fmla="*/ 640 w 744"/>
                <a:gd name="T33" fmla="*/ 637 h 1086"/>
                <a:gd name="T34" fmla="*/ 638 w 744"/>
                <a:gd name="T35" fmla="*/ 667 h 1086"/>
                <a:gd name="T36" fmla="*/ 678 w 744"/>
                <a:gd name="T37" fmla="*/ 692 h 1086"/>
                <a:gd name="T38" fmla="*/ 694 w 744"/>
                <a:gd name="T39" fmla="*/ 737 h 1086"/>
                <a:gd name="T40" fmla="*/ 613 w 744"/>
                <a:gd name="T41" fmla="*/ 689 h 1086"/>
                <a:gd name="T42" fmla="*/ 613 w 744"/>
                <a:gd name="T43" fmla="*/ 717 h 1086"/>
                <a:gd name="T44" fmla="*/ 616 w 744"/>
                <a:gd name="T45" fmla="*/ 748 h 1086"/>
                <a:gd name="T46" fmla="*/ 643 w 744"/>
                <a:gd name="T47" fmla="*/ 751 h 1086"/>
                <a:gd name="T48" fmla="*/ 671 w 744"/>
                <a:gd name="T49" fmla="*/ 765 h 1086"/>
                <a:gd name="T50" fmla="*/ 631 w 744"/>
                <a:gd name="T51" fmla="*/ 807 h 1086"/>
                <a:gd name="T52" fmla="*/ 575 w 744"/>
                <a:gd name="T53" fmla="*/ 824 h 1086"/>
                <a:gd name="T54" fmla="*/ 544 w 744"/>
                <a:gd name="T55" fmla="*/ 823 h 1086"/>
                <a:gd name="T56" fmla="*/ 491 w 744"/>
                <a:gd name="T57" fmla="*/ 905 h 1086"/>
                <a:gd name="T58" fmla="*/ 450 w 744"/>
                <a:gd name="T59" fmla="*/ 910 h 1086"/>
                <a:gd name="T60" fmla="*/ 435 w 744"/>
                <a:gd name="T61" fmla="*/ 957 h 1086"/>
                <a:gd name="T62" fmla="*/ 420 w 744"/>
                <a:gd name="T63" fmla="*/ 986 h 1086"/>
                <a:gd name="T64" fmla="*/ 407 w 744"/>
                <a:gd name="T65" fmla="*/ 1066 h 1086"/>
                <a:gd name="T66" fmla="*/ 372 w 744"/>
                <a:gd name="T67" fmla="*/ 1067 h 1086"/>
                <a:gd name="T68" fmla="*/ 329 w 744"/>
                <a:gd name="T69" fmla="*/ 1042 h 1086"/>
                <a:gd name="T70" fmla="*/ 297 w 744"/>
                <a:gd name="T71" fmla="*/ 977 h 1086"/>
                <a:gd name="T72" fmla="*/ 269 w 744"/>
                <a:gd name="T73" fmla="*/ 929 h 1086"/>
                <a:gd name="T74" fmla="*/ 266 w 744"/>
                <a:gd name="T75" fmla="*/ 879 h 1086"/>
                <a:gd name="T76" fmla="*/ 266 w 744"/>
                <a:gd name="T77" fmla="*/ 835 h 1086"/>
                <a:gd name="T78" fmla="*/ 297 w 744"/>
                <a:gd name="T79" fmla="*/ 796 h 1086"/>
                <a:gd name="T80" fmla="*/ 253 w 744"/>
                <a:gd name="T81" fmla="*/ 731 h 1086"/>
                <a:gd name="T82" fmla="*/ 289 w 744"/>
                <a:gd name="T83" fmla="*/ 717 h 1086"/>
                <a:gd name="T84" fmla="*/ 257 w 744"/>
                <a:gd name="T85" fmla="*/ 693 h 1086"/>
                <a:gd name="T86" fmla="*/ 232 w 744"/>
                <a:gd name="T87" fmla="*/ 602 h 1086"/>
                <a:gd name="T88" fmla="*/ 188 w 744"/>
                <a:gd name="T89" fmla="*/ 503 h 1086"/>
                <a:gd name="T90" fmla="*/ 132 w 744"/>
                <a:gd name="T91" fmla="*/ 467 h 1086"/>
                <a:gd name="T92" fmla="*/ 83 w 744"/>
                <a:gd name="T93" fmla="*/ 487 h 1086"/>
                <a:gd name="T94" fmla="*/ 38 w 744"/>
                <a:gd name="T95" fmla="*/ 431 h 1086"/>
                <a:gd name="T96" fmla="*/ 50 w 744"/>
                <a:gd name="T97" fmla="*/ 412 h 1086"/>
                <a:gd name="T98" fmla="*/ 89 w 744"/>
                <a:gd name="T99" fmla="*/ 399 h 1086"/>
                <a:gd name="T100" fmla="*/ 50 w 744"/>
                <a:gd name="T101" fmla="*/ 384 h 1086"/>
                <a:gd name="T102" fmla="*/ 0 w 744"/>
                <a:gd name="T103" fmla="*/ 337 h 1086"/>
                <a:gd name="T104" fmla="*/ 45 w 744"/>
                <a:gd name="T105" fmla="*/ 299 h 1086"/>
                <a:gd name="T106" fmla="*/ 107 w 744"/>
                <a:gd name="T107" fmla="*/ 241 h 1086"/>
                <a:gd name="T108" fmla="*/ 114 w 744"/>
                <a:gd name="T109" fmla="*/ 188 h 1086"/>
                <a:gd name="T110" fmla="*/ 156 w 744"/>
                <a:gd name="T111" fmla="*/ 118 h 1086"/>
                <a:gd name="T112" fmla="*/ 236 w 744"/>
                <a:gd name="T113" fmla="*/ 94 h 1086"/>
                <a:gd name="T114" fmla="*/ 260 w 744"/>
                <a:gd name="T115" fmla="*/ 29 h 1086"/>
                <a:gd name="T116" fmla="*/ 356 w 744"/>
                <a:gd name="T117" fmla="*/ 50 h 1086"/>
                <a:gd name="T118" fmla="*/ 404 w 744"/>
                <a:gd name="T119" fmla="*/ 99 h 1086"/>
                <a:gd name="T120" fmla="*/ 454 w 744"/>
                <a:gd name="T121" fmla="*/ 57 h 1086"/>
                <a:gd name="T122" fmla="*/ 491 w 744"/>
                <a:gd name="T123"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1086">
                  <a:moveTo>
                    <a:pt x="242" y="733"/>
                  </a:moveTo>
                  <a:lnTo>
                    <a:pt x="245" y="734"/>
                  </a:lnTo>
                  <a:lnTo>
                    <a:pt x="245" y="734"/>
                  </a:lnTo>
                  <a:lnTo>
                    <a:pt x="242" y="733"/>
                  </a:lnTo>
                  <a:close/>
                  <a:moveTo>
                    <a:pt x="156" y="96"/>
                  </a:moveTo>
                  <a:lnTo>
                    <a:pt x="158" y="97"/>
                  </a:lnTo>
                  <a:lnTo>
                    <a:pt x="161" y="99"/>
                  </a:lnTo>
                  <a:lnTo>
                    <a:pt x="163" y="101"/>
                  </a:lnTo>
                  <a:lnTo>
                    <a:pt x="160" y="104"/>
                  </a:lnTo>
                  <a:lnTo>
                    <a:pt x="160" y="104"/>
                  </a:lnTo>
                  <a:lnTo>
                    <a:pt x="158" y="103"/>
                  </a:lnTo>
                  <a:lnTo>
                    <a:pt x="157" y="100"/>
                  </a:lnTo>
                  <a:lnTo>
                    <a:pt x="156" y="96"/>
                  </a:lnTo>
                  <a:close/>
                  <a:moveTo>
                    <a:pt x="491" y="0"/>
                  </a:moveTo>
                  <a:lnTo>
                    <a:pt x="500" y="1"/>
                  </a:lnTo>
                  <a:lnTo>
                    <a:pt x="506" y="4"/>
                  </a:lnTo>
                  <a:lnTo>
                    <a:pt x="509" y="6"/>
                  </a:lnTo>
                  <a:lnTo>
                    <a:pt x="512" y="10"/>
                  </a:lnTo>
                  <a:lnTo>
                    <a:pt x="513" y="13"/>
                  </a:lnTo>
                  <a:lnTo>
                    <a:pt x="515" y="18"/>
                  </a:lnTo>
                  <a:lnTo>
                    <a:pt x="518" y="22"/>
                  </a:lnTo>
                  <a:lnTo>
                    <a:pt x="520" y="23"/>
                  </a:lnTo>
                  <a:lnTo>
                    <a:pt x="522" y="25"/>
                  </a:lnTo>
                  <a:lnTo>
                    <a:pt x="525" y="26"/>
                  </a:lnTo>
                  <a:lnTo>
                    <a:pt x="528" y="26"/>
                  </a:lnTo>
                  <a:lnTo>
                    <a:pt x="532" y="25"/>
                  </a:lnTo>
                  <a:lnTo>
                    <a:pt x="526" y="34"/>
                  </a:lnTo>
                  <a:lnTo>
                    <a:pt x="523" y="43"/>
                  </a:lnTo>
                  <a:lnTo>
                    <a:pt x="522" y="53"/>
                  </a:lnTo>
                  <a:lnTo>
                    <a:pt x="523" y="56"/>
                  </a:lnTo>
                  <a:lnTo>
                    <a:pt x="525" y="59"/>
                  </a:lnTo>
                  <a:lnTo>
                    <a:pt x="525" y="60"/>
                  </a:lnTo>
                  <a:lnTo>
                    <a:pt x="526" y="60"/>
                  </a:lnTo>
                  <a:lnTo>
                    <a:pt x="529" y="62"/>
                  </a:lnTo>
                  <a:lnTo>
                    <a:pt x="531" y="63"/>
                  </a:lnTo>
                  <a:lnTo>
                    <a:pt x="532" y="66"/>
                  </a:lnTo>
                  <a:lnTo>
                    <a:pt x="534" y="69"/>
                  </a:lnTo>
                  <a:lnTo>
                    <a:pt x="535" y="73"/>
                  </a:lnTo>
                  <a:lnTo>
                    <a:pt x="538" y="76"/>
                  </a:lnTo>
                  <a:lnTo>
                    <a:pt x="540" y="79"/>
                  </a:lnTo>
                  <a:lnTo>
                    <a:pt x="541" y="81"/>
                  </a:lnTo>
                  <a:lnTo>
                    <a:pt x="544" y="81"/>
                  </a:lnTo>
                  <a:lnTo>
                    <a:pt x="546" y="79"/>
                  </a:lnTo>
                  <a:lnTo>
                    <a:pt x="547" y="78"/>
                  </a:lnTo>
                  <a:lnTo>
                    <a:pt x="550" y="76"/>
                  </a:lnTo>
                  <a:lnTo>
                    <a:pt x="553" y="76"/>
                  </a:lnTo>
                  <a:lnTo>
                    <a:pt x="560" y="76"/>
                  </a:lnTo>
                  <a:lnTo>
                    <a:pt x="566" y="78"/>
                  </a:lnTo>
                  <a:lnTo>
                    <a:pt x="584" y="82"/>
                  </a:lnTo>
                  <a:lnTo>
                    <a:pt x="603" y="85"/>
                  </a:lnTo>
                  <a:lnTo>
                    <a:pt x="607" y="85"/>
                  </a:lnTo>
                  <a:lnTo>
                    <a:pt x="610" y="85"/>
                  </a:lnTo>
                  <a:lnTo>
                    <a:pt x="613" y="87"/>
                  </a:lnTo>
                  <a:lnTo>
                    <a:pt x="615" y="88"/>
                  </a:lnTo>
                  <a:lnTo>
                    <a:pt x="616" y="91"/>
                  </a:lnTo>
                  <a:lnTo>
                    <a:pt x="618" y="96"/>
                  </a:lnTo>
                  <a:lnTo>
                    <a:pt x="619" y="99"/>
                  </a:lnTo>
                  <a:lnTo>
                    <a:pt x="619" y="101"/>
                  </a:lnTo>
                  <a:lnTo>
                    <a:pt x="619" y="103"/>
                  </a:lnTo>
                  <a:lnTo>
                    <a:pt x="621" y="106"/>
                  </a:lnTo>
                  <a:lnTo>
                    <a:pt x="622" y="110"/>
                  </a:lnTo>
                  <a:lnTo>
                    <a:pt x="626" y="116"/>
                  </a:lnTo>
                  <a:lnTo>
                    <a:pt x="631" y="122"/>
                  </a:lnTo>
                  <a:lnTo>
                    <a:pt x="637" y="126"/>
                  </a:lnTo>
                  <a:lnTo>
                    <a:pt x="637" y="126"/>
                  </a:lnTo>
                  <a:lnTo>
                    <a:pt x="638" y="125"/>
                  </a:lnTo>
                  <a:lnTo>
                    <a:pt x="640" y="132"/>
                  </a:lnTo>
                  <a:lnTo>
                    <a:pt x="643" y="138"/>
                  </a:lnTo>
                  <a:lnTo>
                    <a:pt x="647" y="143"/>
                  </a:lnTo>
                  <a:lnTo>
                    <a:pt x="651" y="147"/>
                  </a:lnTo>
                  <a:lnTo>
                    <a:pt x="659" y="152"/>
                  </a:lnTo>
                  <a:lnTo>
                    <a:pt x="666" y="157"/>
                  </a:lnTo>
                  <a:lnTo>
                    <a:pt x="672" y="163"/>
                  </a:lnTo>
                  <a:lnTo>
                    <a:pt x="672" y="165"/>
                  </a:lnTo>
                  <a:lnTo>
                    <a:pt x="674" y="165"/>
                  </a:lnTo>
                  <a:lnTo>
                    <a:pt x="676" y="163"/>
                  </a:lnTo>
                  <a:lnTo>
                    <a:pt x="678" y="163"/>
                  </a:lnTo>
                  <a:lnTo>
                    <a:pt x="681" y="162"/>
                  </a:lnTo>
                  <a:lnTo>
                    <a:pt x="684" y="162"/>
                  </a:lnTo>
                  <a:lnTo>
                    <a:pt x="685" y="162"/>
                  </a:lnTo>
                  <a:lnTo>
                    <a:pt x="688" y="162"/>
                  </a:lnTo>
                  <a:lnTo>
                    <a:pt x="691" y="160"/>
                  </a:lnTo>
                  <a:lnTo>
                    <a:pt x="696" y="160"/>
                  </a:lnTo>
                  <a:lnTo>
                    <a:pt x="699" y="159"/>
                  </a:lnTo>
                  <a:lnTo>
                    <a:pt x="701" y="159"/>
                  </a:lnTo>
                  <a:lnTo>
                    <a:pt x="704" y="160"/>
                  </a:lnTo>
                  <a:lnTo>
                    <a:pt x="709" y="166"/>
                  </a:lnTo>
                  <a:lnTo>
                    <a:pt x="709" y="174"/>
                  </a:lnTo>
                  <a:lnTo>
                    <a:pt x="706" y="182"/>
                  </a:lnTo>
                  <a:lnTo>
                    <a:pt x="704" y="190"/>
                  </a:lnTo>
                  <a:lnTo>
                    <a:pt x="703" y="190"/>
                  </a:lnTo>
                  <a:lnTo>
                    <a:pt x="700" y="190"/>
                  </a:lnTo>
                  <a:lnTo>
                    <a:pt x="699" y="190"/>
                  </a:lnTo>
                  <a:lnTo>
                    <a:pt x="701" y="193"/>
                  </a:lnTo>
                  <a:lnTo>
                    <a:pt x="703" y="194"/>
                  </a:lnTo>
                  <a:lnTo>
                    <a:pt x="704" y="197"/>
                  </a:lnTo>
                  <a:lnTo>
                    <a:pt x="706" y="200"/>
                  </a:lnTo>
                  <a:lnTo>
                    <a:pt x="707" y="205"/>
                  </a:lnTo>
                  <a:lnTo>
                    <a:pt x="706" y="206"/>
                  </a:lnTo>
                  <a:lnTo>
                    <a:pt x="706" y="209"/>
                  </a:lnTo>
                  <a:lnTo>
                    <a:pt x="704" y="212"/>
                  </a:lnTo>
                  <a:lnTo>
                    <a:pt x="706" y="215"/>
                  </a:lnTo>
                  <a:lnTo>
                    <a:pt x="706" y="215"/>
                  </a:lnTo>
                  <a:lnTo>
                    <a:pt x="706" y="216"/>
                  </a:lnTo>
                  <a:lnTo>
                    <a:pt x="707" y="218"/>
                  </a:lnTo>
                  <a:lnTo>
                    <a:pt x="709" y="221"/>
                  </a:lnTo>
                  <a:lnTo>
                    <a:pt x="709" y="222"/>
                  </a:lnTo>
                  <a:lnTo>
                    <a:pt x="709" y="222"/>
                  </a:lnTo>
                  <a:lnTo>
                    <a:pt x="710" y="224"/>
                  </a:lnTo>
                  <a:lnTo>
                    <a:pt x="710" y="225"/>
                  </a:lnTo>
                  <a:lnTo>
                    <a:pt x="710" y="227"/>
                  </a:lnTo>
                  <a:lnTo>
                    <a:pt x="712" y="228"/>
                  </a:lnTo>
                  <a:lnTo>
                    <a:pt x="713" y="228"/>
                  </a:lnTo>
                  <a:lnTo>
                    <a:pt x="715" y="228"/>
                  </a:lnTo>
                  <a:lnTo>
                    <a:pt x="718" y="227"/>
                  </a:lnTo>
                  <a:lnTo>
                    <a:pt x="719" y="225"/>
                  </a:lnTo>
                  <a:lnTo>
                    <a:pt x="722" y="224"/>
                  </a:lnTo>
                  <a:lnTo>
                    <a:pt x="724" y="222"/>
                  </a:lnTo>
                  <a:lnTo>
                    <a:pt x="722" y="219"/>
                  </a:lnTo>
                  <a:lnTo>
                    <a:pt x="722" y="215"/>
                  </a:lnTo>
                  <a:lnTo>
                    <a:pt x="724" y="212"/>
                  </a:lnTo>
                  <a:lnTo>
                    <a:pt x="725" y="209"/>
                  </a:lnTo>
                  <a:lnTo>
                    <a:pt x="728" y="206"/>
                  </a:lnTo>
                  <a:lnTo>
                    <a:pt x="731" y="205"/>
                  </a:lnTo>
                  <a:lnTo>
                    <a:pt x="734" y="206"/>
                  </a:lnTo>
                  <a:lnTo>
                    <a:pt x="738" y="209"/>
                  </a:lnTo>
                  <a:lnTo>
                    <a:pt x="740" y="216"/>
                  </a:lnTo>
                  <a:lnTo>
                    <a:pt x="740" y="225"/>
                  </a:lnTo>
                  <a:lnTo>
                    <a:pt x="738" y="234"/>
                  </a:lnTo>
                  <a:lnTo>
                    <a:pt x="734" y="241"/>
                  </a:lnTo>
                  <a:lnTo>
                    <a:pt x="727" y="246"/>
                  </a:lnTo>
                  <a:lnTo>
                    <a:pt x="724" y="244"/>
                  </a:lnTo>
                  <a:lnTo>
                    <a:pt x="722" y="244"/>
                  </a:lnTo>
                  <a:lnTo>
                    <a:pt x="721" y="243"/>
                  </a:lnTo>
                  <a:lnTo>
                    <a:pt x="719" y="240"/>
                  </a:lnTo>
                  <a:lnTo>
                    <a:pt x="718" y="240"/>
                  </a:lnTo>
                  <a:lnTo>
                    <a:pt x="716" y="240"/>
                  </a:lnTo>
                  <a:lnTo>
                    <a:pt x="713" y="240"/>
                  </a:lnTo>
                  <a:lnTo>
                    <a:pt x="712" y="243"/>
                  </a:lnTo>
                  <a:lnTo>
                    <a:pt x="712" y="247"/>
                  </a:lnTo>
                  <a:lnTo>
                    <a:pt x="710" y="252"/>
                  </a:lnTo>
                  <a:lnTo>
                    <a:pt x="710" y="255"/>
                  </a:lnTo>
                  <a:lnTo>
                    <a:pt x="710" y="259"/>
                  </a:lnTo>
                  <a:lnTo>
                    <a:pt x="712" y="260"/>
                  </a:lnTo>
                  <a:lnTo>
                    <a:pt x="713" y="268"/>
                  </a:lnTo>
                  <a:lnTo>
                    <a:pt x="715" y="274"/>
                  </a:lnTo>
                  <a:lnTo>
                    <a:pt x="715" y="280"/>
                  </a:lnTo>
                  <a:lnTo>
                    <a:pt x="712" y="285"/>
                  </a:lnTo>
                  <a:lnTo>
                    <a:pt x="704" y="288"/>
                  </a:lnTo>
                  <a:lnTo>
                    <a:pt x="706" y="291"/>
                  </a:lnTo>
                  <a:lnTo>
                    <a:pt x="707" y="294"/>
                  </a:lnTo>
                  <a:lnTo>
                    <a:pt x="707" y="297"/>
                  </a:lnTo>
                  <a:lnTo>
                    <a:pt x="707" y="302"/>
                  </a:lnTo>
                  <a:lnTo>
                    <a:pt x="704" y="300"/>
                  </a:lnTo>
                  <a:lnTo>
                    <a:pt x="701" y="302"/>
                  </a:lnTo>
                  <a:lnTo>
                    <a:pt x="699" y="303"/>
                  </a:lnTo>
                  <a:lnTo>
                    <a:pt x="696" y="306"/>
                  </a:lnTo>
                  <a:lnTo>
                    <a:pt x="693" y="309"/>
                  </a:lnTo>
                  <a:lnTo>
                    <a:pt x="691" y="312"/>
                  </a:lnTo>
                  <a:lnTo>
                    <a:pt x="690" y="313"/>
                  </a:lnTo>
                  <a:lnTo>
                    <a:pt x="690" y="319"/>
                  </a:lnTo>
                  <a:lnTo>
                    <a:pt x="694" y="325"/>
                  </a:lnTo>
                  <a:lnTo>
                    <a:pt x="699" y="333"/>
                  </a:lnTo>
                  <a:lnTo>
                    <a:pt x="699" y="338"/>
                  </a:lnTo>
                  <a:lnTo>
                    <a:pt x="697" y="344"/>
                  </a:lnTo>
                  <a:lnTo>
                    <a:pt x="693" y="349"/>
                  </a:lnTo>
                  <a:lnTo>
                    <a:pt x="690" y="355"/>
                  </a:lnTo>
                  <a:lnTo>
                    <a:pt x="688" y="359"/>
                  </a:lnTo>
                  <a:lnTo>
                    <a:pt x="688" y="362"/>
                  </a:lnTo>
                  <a:lnTo>
                    <a:pt x="688" y="366"/>
                  </a:lnTo>
                  <a:lnTo>
                    <a:pt x="690" y="369"/>
                  </a:lnTo>
                  <a:lnTo>
                    <a:pt x="691" y="374"/>
                  </a:lnTo>
                  <a:lnTo>
                    <a:pt x="693" y="377"/>
                  </a:lnTo>
                  <a:lnTo>
                    <a:pt x="696" y="378"/>
                  </a:lnTo>
                  <a:lnTo>
                    <a:pt x="699" y="378"/>
                  </a:lnTo>
                  <a:lnTo>
                    <a:pt x="699" y="375"/>
                  </a:lnTo>
                  <a:lnTo>
                    <a:pt x="700" y="372"/>
                  </a:lnTo>
                  <a:lnTo>
                    <a:pt x="701" y="369"/>
                  </a:lnTo>
                  <a:lnTo>
                    <a:pt x="701" y="368"/>
                  </a:lnTo>
                  <a:lnTo>
                    <a:pt x="700" y="365"/>
                  </a:lnTo>
                  <a:lnTo>
                    <a:pt x="700" y="362"/>
                  </a:lnTo>
                  <a:lnTo>
                    <a:pt x="699" y="361"/>
                  </a:lnTo>
                  <a:lnTo>
                    <a:pt x="697" y="358"/>
                  </a:lnTo>
                  <a:lnTo>
                    <a:pt x="700" y="355"/>
                  </a:lnTo>
                  <a:lnTo>
                    <a:pt x="703" y="355"/>
                  </a:lnTo>
                  <a:lnTo>
                    <a:pt x="706" y="356"/>
                  </a:lnTo>
                  <a:lnTo>
                    <a:pt x="709" y="359"/>
                  </a:lnTo>
                  <a:lnTo>
                    <a:pt x="713" y="361"/>
                  </a:lnTo>
                  <a:lnTo>
                    <a:pt x="716" y="363"/>
                  </a:lnTo>
                  <a:lnTo>
                    <a:pt x="719" y="366"/>
                  </a:lnTo>
                  <a:lnTo>
                    <a:pt x="724" y="369"/>
                  </a:lnTo>
                  <a:lnTo>
                    <a:pt x="727" y="372"/>
                  </a:lnTo>
                  <a:lnTo>
                    <a:pt x="728" y="377"/>
                  </a:lnTo>
                  <a:lnTo>
                    <a:pt x="728" y="381"/>
                  </a:lnTo>
                  <a:lnTo>
                    <a:pt x="728" y="386"/>
                  </a:lnTo>
                  <a:lnTo>
                    <a:pt x="727" y="386"/>
                  </a:lnTo>
                  <a:lnTo>
                    <a:pt x="724" y="383"/>
                  </a:lnTo>
                  <a:lnTo>
                    <a:pt x="722" y="381"/>
                  </a:lnTo>
                  <a:lnTo>
                    <a:pt x="719" y="380"/>
                  </a:lnTo>
                  <a:lnTo>
                    <a:pt x="716" y="378"/>
                  </a:lnTo>
                  <a:lnTo>
                    <a:pt x="713" y="377"/>
                  </a:lnTo>
                  <a:lnTo>
                    <a:pt x="710" y="377"/>
                  </a:lnTo>
                  <a:lnTo>
                    <a:pt x="709" y="378"/>
                  </a:lnTo>
                  <a:lnTo>
                    <a:pt x="707" y="380"/>
                  </a:lnTo>
                  <a:lnTo>
                    <a:pt x="706" y="383"/>
                  </a:lnTo>
                  <a:lnTo>
                    <a:pt x="707" y="384"/>
                  </a:lnTo>
                  <a:lnTo>
                    <a:pt x="709" y="386"/>
                  </a:lnTo>
                  <a:lnTo>
                    <a:pt x="709" y="387"/>
                  </a:lnTo>
                  <a:lnTo>
                    <a:pt x="710" y="389"/>
                  </a:lnTo>
                  <a:lnTo>
                    <a:pt x="710" y="390"/>
                  </a:lnTo>
                  <a:lnTo>
                    <a:pt x="709" y="391"/>
                  </a:lnTo>
                  <a:lnTo>
                    <a:pt x="706" y="394"/>
                  </a:lnTo>
                  <a:lnTo>
                    <a:pt x="709" y="394"/>
                  </a:lnTo>
                  <a:lnTo>
                    <a:pt x="712" y="396"/>
                  </a:lnTo>
                  <a:lnTo>
                    <a:pt x="713" y="397"/>
                  </a:lnTo>
                  <a:lnTo>
                    <a:pt x="715" y="399"/>
                  </a:lnTo>
                  <a:lnTo>
                    <a:pt x="716" y="400"/>
                  </a:lnTo>
                  <a:lnTo>
                    <a:pt x="718" y="402"/>
                  </a:lnTo>
                  <a:lnTo>
                    <a:pt x="722" y="403"/>
                  </a:lnTo>
                  <a:lnTo>
                    <a:pt x="725" y="405"/>
                  </a:lnTo>
                  <a:lnTo>
                    <a:pt x="728" y="406"/>
                  </a:lnTo>
                  <a:lnTo>
                    <a:pt x="729" y="402"/>
                  </a:lnTo>
                  <a:lnTo>
                    <a:pt x="732" y="400"/>
                  </a:lnTo>
                  <a:lnTo>
                    <a:pt x="734" y="400"/>
                  </a:lnTo>
                  <a:lnTo>
                    <a:pt x="737" y="400"/>
                  </a:lnTo>
                  <a:lnTo>
                    <a:pt x="740" y="403"/>
                  </a:lnTo>
                  <a:lnTo>
                    <a:pt x="741" y="406"/>
                  </a:lnTo>
                  <a:lnTo>
                    <a:pt x="743" y="411"/>
                  </a:lnTo>
                  <a:lnTo>
                    <a:pt x="744" y="414"/>
                  </a:lnTo>
                  <a:lnTo>
                    <a:pt x="744" y="418"/>
                  </a:lnTo>
                  <a:lnTo>
                    <a:pt x="743" y="421"/>
                  </a:lnTo>
                  <a:lnTo>
                    <a:pt x="741" y="424"/>
                  </a:lnTo>
                  <a:lnTo>
                    <a:pt x="738" y="427"/>
                  </a:lnTo>
                  <a:lnTo>
                    <a:pt x="735" y="428"/>
                  </a:lnTo>
                  <a:lnTo>
                    <a:pt x="729" y="427"/>
                  </a:lnTo>
                  <a:lnTo>
                    <a:pt x="722" y="424"/>
                  </a:lnTo>
                  <a:lnTo>
                    <a:pt x="713" y="419"/>
                  </a:lnTo>
                  <a:lnTo>
                    <a:pt x="706" y="418"/>
                  </a:lnTo>
                  <a:lnTo>
                    <a:pt x="700" y="421"/>
                  </a:lnTo>
                  <a:lnTo>
                    <a:pt x="699" y="419"/>
                  </a:lnTo>
                  <a:lnTo>
                    <a:pt x="696" y="419"/>
                  </a:lnTo>
                  <a:lnTo>
                    <a:pt x="694" y="422"/>
                  </a:lnTo>
                  <a:lnTo>
                    <a:pt x="694" y="427"/>
                  </a:lnTo>
                  <a:lnTo>
                    <a:pt x="693" y="431"/>
                  </a:lnTo>
                  <a:lnTo>
                    <a:pt x="693" y="436"/>
                  </a:lnTo>
                  <a:lnTo>
                    <a:pt x="691" y="434"/>
                  </a:lnTo>
                  <a:lnTo>
                    <a:pt x="688" y="433"/>
                  </a:lnTo>
                  <a:lnTo>
                    <a:pt x="685" y="433"/>
                  </a:lnTo>
                  <a:lnTo>
                    <a:pt x="684" y="433"/>
                  </a:lnTo>
                  <a:lnTo>
                    <a:pt x="681" y="433"/>
                  </a:lnTo>
                  <a:lnTo>
                    <a:pt x="679" y="433"/>
                  </a:lnTo>
                  <a:lnTo>
                    <a:pt x="678" y="434"/>
                  </a:lnTo>
                  <a:lnTo>
                    <a:pt x="678" y="437"/>
                  </a:lnTo>
                  <a:lnTo>
                    <a:pt x="679" y="440"/>
                  </a:lnTo>
                  <a:lnTo>
                    <a:pt x="682" y="440"/>
                  </a:lnTo>
                  <a:lnTo>
                    <a:pt x="684" y="441"/>
                  </a:lnTo>
                  <a:lnTo>
                    <a:pt x="685" y="443"/>
                  </a:lnTo>
                  <a:lnTo>
                    <a:pt x="684" y="444"/>
                  </a:lnTo>
                  <a:lnTo>
                    <a:pt x="684" y="446"/>
                  </a:lnTo>
                  <a:lnTo>
                    <a:pt x="682" y="449"/>
                  </a:lnTo>
                  <a:lnTo>
                    <a:pt x="687" y="450"/>
                  </a:lnTo>
                  <a:lnTo>
                    <a:pt x="688" y="453"/>
                  </a:lnTo>
                  <a:lnTo>
                    <a:pt x="690" y="456"/>
                  </a:lnTo>
                  <a:lnTo>
                    <a:pt x="690" y="462"/>
                  </a:lnTo>
                  <a:lnTo>
                    <a:pt x="693" y="462"/>
                  </a:lnTo>
                  <a:lnTo>
                    <a:pt x="697" y="461"/>
                  </a:lnTo>
                  <a:lnTo>
                    <a:pt x="700" y="461"/>
                  </a:lnTo>
                  <a:lnTo>
                    <a:pt x="703" y="461"/>
                  </a:lnTo>
                  <a:lnTo>
                    <a:pt x="706" y="462"/>
                  </a:lnTo>
                  <a:lnTo>
                    <a:pt x="709" y="464"/>
                  </a:lnTo>
                  <a:lnTo>
                    <a:pt x="710" y="467"/>
                  </a:lnTo>
                  <a:lnTo>
                    <a:pt x="710" y="469"/>
                  </a:lnTo>
                  <a:lnTo>
                    <a:pt x="709" y="471"/>
                  </a:lnTo>
                  <a:lnTo>
                    <a:pt x="707" y="474"/>
                  </a:lnTo>
                  <a:lnTo>
                    <a:pt x="706" y="477"/>
                  </a:lnTo>
                  <a:lnTo>
                    <a:pt x="704" y="480"/>
                  </a:lnTo>
                  <a:lnTo>
                    <a:pt x="706" y="483"/>
                  </a:lnTo>
                  <a:lnTo>
                    <a:pt x="707" y="481"/>
                  </a:lnTo>
                  <a:lnTo>
                    <a:pt x="710" y="478"/>
                  </a:lnTo>
                  <a:lnTo>
                    <a:pt x="712" y="475"/>
                  </a:lnTo>
                  <a:lnTo>
                    <a:pt x="712" y="472"/>
                  </a:lnTo>
                  <a:lnTo>
                    <a:pt x="721" y="477"/>
                  </a:lnTo>
                  <a:lnTo>
                    <a:pt x="727" y="484"/>
                  </a:lnTo>
                  <a:lnTo>
                    <a:pt x="727" y="493"/>
                  </a:lnTo>
                  <a:lnTo>
                    <a:pt x="727" y="503"/>
                  </a:lnTo>
                  <a:lnTo>
                    <a:pt x="724" y="512"/>
                  </a:lnTo>
                  <a:lnTo>
                    <a:pt x="721" y="521"/>
                  </a:lnTo>
                  <a:lnTo>
                    <a:pt x="718" y="518"/>
                  </a:lnTo>
                  <a:lnTo>
                    <a:pt x="713" y="515"/>
                  </a:lnTo>
                  <a:lnTo>
                    <a:pt x="710" y="512"/>
                  </a:lnTo>
                  <a:lnTo>
                    <a:pt x="707" y="509"/>
                  </a:lnTo>
                  <a:lnTo>
                    <a:pt x="704" y="506"/>
                  </a:lnTo>
                  <a:lnTo>
                    <a:pt x="701" y="503"/>
                  </a:lnTo>
                  <a:lnTo>
                    <a:pt x="697" y="500"/>
                  </a:lnTo>
                  <a:lnTo>
                    <a:pt x="694" y="499"/>
                  </a:lnTo>
                  <a:lnTo>
                    <a:pt x="690" y="500"/>
                  </a:lnTo>
                  <a:lnTo>
                    <a:pt x="685" y="502"/>
                  </a:lnTo>
                  <a:lnTo>
                    <a:pt x="687" y="505"/>
                  </a:lnTo>
                  <a:lnTo>
                    <a:pt x="690" y="506"/>
                  </a:lnTo>
                  <a:lnTo>
                    <a:pt x="693" y="508"/>
                  </a:lnTo>
                  <a:lnTo>
                    <a:pt x="696" y="508"/>
                  </a:lnTo>
                  <a:lnTo>
                    <a:pt x="699" y="509"/>
                  </a:lnTo>
                  <a:lnTo>
                    <a:pt x="696" y="509"/>
                  </a:lnTo>
                  <a:lnTo>
                    <a:pt x="693" y="511"/>
                  </a:lnTo>
                  <a:lnTo>
                    <a:pt x="690" y="511"/>
                  </a:lnTo>
                  <a:lnTo>
                    <a:pt x="690" y="515"/>
                  </a:lnTo>
                  <a:lnTo>
                    <a:pt x="691" y="518"/>
                  </a:lnTo>
                  <a:lnTo>
                    <a:pt x="693" y="521"/>
                  </a:lnTo>
                  <a:lnTo>
                    <a:pt x="696" y="522"/>
                  </a:lnTo>
                  <a:lnTo>
                    <a:pt x="696" y="524"/>
                  </a:lnTo>
                  <a:lnTo>
                    <a:pt x="696" y="527"/>
                  </a:lnTo>
                  <a:lnTo>
                    <a:pt x="694" y="530"/>
                  </a:lnTo>
                  <a:lnTo>
                    <a:pt x="699" y="530"/>
                  </a:lnTo>
                  <a:lnTo>
                    <a:pt x="703" y="533"/>
                  </a:lnTo>
                  <a:lnTo>
                    <a:pt x="701" y="534"/>
                  </a:lnTo>
                  <a:lnTo>
                    <a:pt x="701" y="536"/>
                  </a:lnTo>
                  <a:lnTo>
                    <a:pt x="701" y="540"/>
                  </a:lnTo>
                  <a:lnTo>
                    <a:pt x="704" y="543"/>
                  </a:lnTo>
                  <a:lnTo>
                    <a:pt x="706" y="546"/>
                  </a:lnTo>
                  <a:lnTo>
                    <a:pt x="709" y="546"/>
                  </a:lnTo>
                  <a:lnTo>
                    <a:pt x="712" y="547"/>
                  </a:lnTo>
                  <a:lnTo>
                    <a:pt x="715" y="547"/>
                  </a:lnTo>
                  <a:lnTo>
                    <a:pt x="718" y="547"/>
                  </a:lnTo>
                  <a:lnTo>
                    <a:pt x="721" y="550"/>
                  </a:lnTo>
                  <a:lnTo>
                    <a:pt x="724" y="552"/>
                  </a:lnTo>
                  <a:lnTo>
                    <a:pt x="724" y="555"/>
                  </a:lnTo>
                  <a:lnTo>
                    <a:pt x="724" y="558"/>
                  </a:lnTo>
                  <a:lnTo>
                    <a:pt x="722" y="561"/>
                  </a:lnTo>
                  <a:lnTo>
                    <a:pt x="721" y="564"/>
                  </a:lnTo>
                  <a:lnTo>
                    <a:pt x="719" y="568"/>
                  </a:lnTo>
                  <a:lnTo>
                    <a:pt x="718" y="570"/>
                  </a:lnTo>
                  <a:lnTo>
                    <a:pt x="716" y="570"/>
                  </a:lnTo>
                  <a:lnTo>
                    <a:pt x="715" y="571"/>
                  </a:lnTo>
                  <a:lnTo>
                    <a:pt x="713" y="571"/>
                  </a:lnTo>
                  <a:lnTo>
                    <a:pt x="712" y="571"/>
                  </a:lnTo>
                  <a:lnTo>
                    <a:pt x="712" y="567"/>
                  </a:lnTo>
                  <a:lnTo>
                    <a:pt x="712" y="562"/>
                  </a:lnTo>
                  <a:lnTo>
                    <a:pt x="709" y="558"/>
                  </a:lnTo>
                  <a:lnTo>
                    <a:pt x="709" y="558"/>
                  </a:lnTo>
                  <a:lnTo>
                    <a:pt x="707" y="558"/>
                  </a:lnTo>
                  <a:lnTo>
                    <a:pt x="704" y="556"/>
                  </a:lnTo>
                  <a:lnTo>
                    <a:pt x="703" y="556"/>
                  </a:lnTo>
                  <a:lnTo>
                    <a:pt x="703" y="553"/>
                  </a:lnTo>
                  <a:lnTo>
                    <a:pt x="700" y="555"/>
                  </a:lnTo>
                  <a:lnTo>
                    <a:pt x="696" y="558"/>
                  </a:lnTo>
                  <a:lnTo>
                    <a:pt x="693" y="561"/>
                  </a:lnTo>
                  <a:lnTo>
                    <a:pt x="688" y="564"/>
                  </a:lnTo>
                  <a:lnTo>
                    <a:pt x="685" y="568"/>
                  </a:lnTo>
                  <a:lnTo>
                    <a:pt x="682" y="571"/>
                  </a:lnTo>
                  <a:lnTo>
                    <a:pt x="679" y="574"/>
                  </a:lnTo>
                  <a:lnTo>
                    <a:pt x="679" y="577"/>
                  </a:lnTo>
                  <a:lnTo>
                    <a:pt x="687" y="578"/>
                  </a:lnTo>
                  <a:lnTo>
                    <a:pt x="694" y="580"/>
                  </a:lnTo>
                  <a:lnTo>
                    <a:pt x="693" y="581"/>
                  </a:lnTo>
                  <a:lnTo>
                    <a:pt x="693" y="583"/>
                  </a:lnTo>
                  <a:lnTo>
                    <a:pt x="691" y="584"/>
                  </a:lnTo>
                  <a:lnTo>
                    <a:pt x="694" y="586"/>
                  </a:lnTo>
                  <a:lnTo>
                    <a:pt x="697" y="586"/>
                  </a:lnTo>
                  <a:lnTo>
                    <a:pt x="700" y="586"/>
                  </a:lnTo>
                  <a:lnTo>
                    <a:pt x="701" y="587"/>
                  </a:lnTo>
                  <a:lnTo>
                    <a:pt x="704" y="589"/>
                  </a:lnTo>
                  <a:lnTo>
                    <a:pt x="706" y="590"/>
                  </a:lnTo>
                  <a:lnTo>
                    <a:pt x="706" y="595"/>
                  </a:lnTo>
                  <a:lnTo>
                    <a:pt x="706" y="596"/>
                  </a:lnTo>
                  <a:lnTo>
                    <a:pt x="704" y="599"/>
                  </a:lnTo>
                  <a:lnTo>
                    <a:pt x="703" y="602"/>
                  </a:lnTo>
                  <a:lnTo>
                    <a:pt x="703" y="605"/>
                  </a:lnTo>
                  <a:lnTo>
                    <a:pt x="701" y="608"/>
                  </a:lnTo>
                  <a:lnTo>
                    <a:pt x="701" y="611"/>
                  </a:lnTo>
                  <a:lnTo>
                    <a:pt x="700" y="614"/>
                  </a:lnTo>
                  <a:lnTo>
                    <a:pt x="699" y="615"/>
                  </a:lnTo>
                  <a:lnTo>
                    <a:pt x="697" y="617"/>
                  </a:lnTo>
                  <a:lnTo>
                    <a:pt x="694" y="617"/>
                  </a:lnTo>
                  <a:lnTo>
                    <a:pt x="694" y="615"/>
                  </a:lnTo>
                  <a:lnTo>
                    <a:pt x="693" y="614"/>
                  </a:lnTo>
                  <a:lnTo>
                    <a:pt x="690" y="614"/>
                  </a:lnTo>
                  <a:lnTo>
                    <a:pt x="688" y="614"/>
                  </a:lnTo>
                  <a:lnTo>
                    <a:pt x="687" y="612"/>
                  </a:lnTo>
                  <a:lnTo>
                    <a:pt x="685" y="612"/>
                  </a:lnTo>
                  <a:lnTo>
                    <a:pt x="684" y="612"/>
                  </a:lnTo>
                  <a:lnTo>
                    <a:pt x="682" y="612"/>
                  </a:lnTo>
                  <a:lnTo>
                    <a:pt x="682" y="615"/>
                  </a:lnTo>
                  <a:lnTo>
                    <a:pt x="681" y="617"/>
                  </a:lnTo>
                  <a:lnTo>
                    <a:pt x="679" y="615"/>
                  </a:lnTo>
                  <a:lnTo>
                    <a:pt x="676" y="612"/>
                  </a:lnTo>
                  <a:lnTo>
                    <a:pt x="674" y="611"/>
                  </a:lnTo>
                  <a:lnTo>
                    <a:pt x="671" y="609"/>
                  </a:lnTo>
                  <a:lnTo>
                    <a:pt x="669" y="608"/>
                  </a:lnTo>
                  <a:lnTo>
                    <a:pt x="668" y="605"/>
                  </a:lnTo>
                  <a:lnTo>
                    <a:pt x="666" y="602"/>
                  </a:lnTo>
                  <a:lnTo>
                    <a:pt x="665" y="600"/>
                  </a:lnTo>
                  <a:lnTo>
                    <a:pt x="662" y="599"/>
                  </a:lnTo>
                  <a:lnTo>
                    <a:pt x="657" y="599"/>
                  </a:lnTo>
                  <a:lnTo>
                    <a:pt x="653" y="600"/>
                  </a:lnTo>
                  <a:lnTo>
                    <a:pt x="650" y="602"/>
                  </a:lnTo>
                  <a:lnTo>
                    <a:pt x="647" y="606"/>
                  </a:lnTo>
                  <a:lnTo>
                    <a:pt x="644" y="609"/>
                  </a:lnTo>
                  <a:lnTo>
                    <a:pt x="643" y="614"/>
                  </a:lnTo>
                  <a:lnTo>
                    <a:pt x="632" y="614"/>
                  </a:lnTo>
                  <a:lnTo>
                    <a:pt x="635" y="617"/>
                  </a:lnTo>
                  <a:lnTo>
                    <a:pt x="638" y="620"/>
                  </a:lnTo>
                  <a:lnTo>
                    <a:pt x="641" y="621"/>
                  </a:lnTo>
                  <a:lnTo>
                    <a:pt x="643" y="624"/>
                  </a:lnTo>
                  <a:lnTo>
                    <a:pt x="644" y="627"/>
                  </a:lnTo>
                  <a:lnTo>
                    <a:pt x="644" y="628"/>
                  </a:lnTo>
                  <a:lnTo>
                    <a:pt x="643" y="631"/>
                  </a:lnTo>
                  <a:lnTo>
                    <a:pt x="641" y="634"/>
                  </a:lnTo>
                  <a:lnTo>
                    <a:pt x="640" y="637"/>
                  </a:lnTo>
                  <a:lnTo>
                    <a:pt x="637" y="633"/>
                  </a:lnTo>
                  <a:lnTo>
                    <a:pt x="634" y="631"/>
                  </a:lnTo>
                  <a:lnTo>
                    <a:pt x="629" y="630"/>
                  </a:lnTo>
                  <a:lnTo>
                    <a:pt x="626" y="628"/>
                  </a:lnTo>
                  <a:lnTo>
                    <a:pt x="625" y="633"/>
                  </a:lnTo>
                  <a:lnTo>
                    <a:pt x="626" y="637"/>
                  </a:lnTo>
                  <a:lnTo>
                    <a:pt x="628" y="642"/>
                  </a:lnTo>
                  <a:lnTo>
                    <a:pt x="629" y="645"/>
                  </a:lnTo>
                  <a:lnTo>
                    <a:pt x="632" y="643"/>
                  </a:lnTo>
                  <a:lnTo>
                    <a:pt x="635" y="642"/>
                  </a:lnTo>
                  <a:lnTo>
                    <a:pt x="637" y="640"/>
                  </a:lnTo>
                  <a:lnTo>
                    <a:pt x="640" y="639"/>
                  </a:lnTo>
                  <a:lnTo>
                    <a:pt x="643" y="640"/>
                  </a:lnTo>
                  <a:lnTo>
                    <a:pt x="644" y="642"/>
                  </a:lnTo>
                  <a:lnTo>
                    <a:pt x="644" y="643"/>
                  </a:lnTo>
                  <a:lnTo>
                    <a:pt x="644" y="646"/>
                  </a:lnTo>
                  <a:lnTo>
                    <a:pt x="644" y="648"/>
                  </a:lnTo>
                  <a:lnTo>
                    <a:pt x="644" y="651"/>
                  </a:lnTo>
                  <a:lnTo>
                    <a:pt x="641" y="651"/>
                  </a:lnTo>
                  <a:lnTo>
                    <a:pt x="638" y="651"/>
                  </a:lnTo>
                  <a:lnTo>
                    <a:pt x="635" y="652"/>
                  </a:lnTo>
                  <a:lnTo>
                    <a:pt x="637" y="658"/>
                  </a:lnTo>
                  <a:lnTo>
                    <a:pt x="637" y="662"/>
                  </a:lnTo>
                  <a:lnTo>
                    <a:pt x="638" y="667"/>
                  </a:lnTo>
                  <a:lnTo>
                    <a:pt x="640" y="664"/>
                  </a:lnTo>
                  <a:lnTo>
                    <a:pt x="641" y="659"/>
                  </a:lnTo>
                  <a:lnTo>
                    <a:pt x="644" y="658"/>
                  </a:lnTo>
                  <a:lnTo>
                    <a:pt x="646" y="661"/>
                  </a:lnTo>
                  <a:lnTo>
                    <a:pt x="649" y="662"/>
                  </a:lnTo>
                  <a:lnTo>
                    <a:pt x="651" y="664"/>
                  </a:lnTo>
                  <a:lnTo>
                    <a:pt x="654" y="665"/>
                  </a:lnTo>
                  <a:lnTo>
                    <a:pt x="657" y="665"/>
                  </a:lnTo>
                  <a:lnTo>
                    <a:pt x="660" y="667"/>
                  </a:lnTo>
                  <a:lnTo>
                    <a:pt x="663" y="670"/>
                  </a:lnTo>
                  <a:lnTo>
                    <a:pt x="665" y="671"/>
                  </a:lnTo>
                  <a:lnTo>
                    <a:pt x="665" y="676"/>
                  </a:lnTo>
                  <a:lnTo>
                    <a:pt x="666" y="676"/>
                  </a:lnTo>
                  <a:lnTo>
                    <a:pt x="666" y="674"/>
                  </a:lnTo>
                  <a:lnTo>
                    <a:pt x="669" y="677"/>
                  </a:lnTo>
                  <a:lnTo>
                    <a:pt x="672" y="680"/>
                  </a:lnTo>
                  <a:lnTo>
                    <a:pt x="672" y="683"/>
                  </a:lnTo>
                  <a:lnTo>
                    <a:pt x="672" y="686"/>
                  </a:lnTo>
                  <a:lnTo>
                    <a:pt x="674" y="683"/>
                  </a:lnTo>
                  <a:lnTo>
                    <a:pt x="676" y="683"/>
                  </a:lnTo>
                  <a:lnTo>
                    <a:pt x="678" y="683"/>
                  </a:lnTo>
                  <a:lnTo>
                    <a:pt x="681" y="684"/>
                  </a:lnTo>
                  <a:lnTo>
                    <a:pt x="679" y="689"/>
                  </a:lnTo>
                  <a:lnTo>
                    <a:pt x="678" y="692"/>
                  </a:lnTo>
                  <a:lnTo>
                    <a:pt x="676" y="695"/>
                  </a:lnTo>
                  <a:lnTo>
                    <a:pt x="678" y="699"/>
                  </a:lnTo>
                  <a:lnTo>
                    <a:pt x="681" y="698"/>
                  </a:lnTo>
                  <a:lnTo>
                    <a:pt x="685" y="696"/>
                  </a:lnTo>
                  <a:lnTo>
                    <a:pt x="690" y="695"/>
                  </a:lnTo>
                  <a:lnTo>
                    <a:pt x="690" y="698"/>
                  </a:lnTo>
                  <a:lnTo>
                    <a:pt x="690" y="699"/>
                  </a:lnTo>
                  <a:lnTo>
                    <a:pt x="688" y="701"/>
                  </a:lnTo>
                  <a:lnTo>
                    <a:pt x="687" y="702"/>
                  </a:lnTo>
                  <a:lnTo>
                    <a:pt x="688" y="704"/>
                  </a:lnTo>
                  <a:lnTo>
                    <a:pt x="688" y="706"/>
                  </a:lnTo>
                  <a:lnTo>
                    <a:pt x="690" y="708"/>
                  </a:lnTo>
                  <a:lnTo>
                    <a:pt x="690" y="709"/>
                  </a:lnTo>
                  <a:lnTo>
                    <a:pt x="691" y="711"/>
                  </a:lnTo>
                  <a:lnTo>
                    <a:pt x="691" y="714"/>
                  </a:lnTo>
                  <a:lnTo>
                    <a:pt x="693" y="715"/>
                  </a:lnTo>
                  <a:lnTo>
                    <a:pt x="694" y="718"/>
                  </a:lnTo>
                  <a:lnTo>
                    <a:pt x="694" y="718"/>
                  </a:lnTo>
                  <a:lnTo>
                    <a:pt x="694" y="721"/>
                  </a:lnTo>
                  <a:lnTo>
                    <a:pt x="693" y="724"/>
                  </a:lnTo>
                  <a:lnTo>
                    <a:pt x="693" y="727"/>
                  </a:lnTo>
                  <a:lnTo>
                    <a:pt x="693" y="731"/>
                  </a:lnTo>
                  <a:lnTo>
                    <a:pt x="694" y="734"/>
                  </a:lnTo>
                  <a:lnTo>
                    <a:pt x="694" y="737"/>
                  </a:lnTo>
                  <a:lnTo>
                    <a:pt x="690" y="739"/>
                  </a:lnTo>
                  <a:lnTo>
                    <a:pt x="687" y="737"/>
                  </a:lnTo>
                  <a:lnTo>
                    <a:pt x="684" y="736"/>
                  </a:lnTo>
                  <a:lnTo>
                    <a:pt x="682" y="733"/>
                  </a:lnTo>
                  <a:lnTo>
                    <a:pt x="679" y="730"/>
                  </a:lnTo>
                  <a:lnTo>
                    <a:pt x="679" y="727"/>
                  </a:lnTo>
                  <a:lnTo>
                    <a:pt x="678" y="724"/>
                  </a:lnTo>
                  <a:lnTo>
                    <a:pt x="678" y="727"/>
                  </a:lnTo>
                  <a:lnTo>
                    <a:pt x="676" y="730"/>
                  </a:lnTo>
                  <a:lnTo>
                    <a:pt x="675" y="733"/>
                  </a:lnTo>
                  <a:lnTo>
                    <a:pt x="672" y="734"/>
                  </a:lnTo>
                  <a:lnTo>
                    <a:pt x="668" y="731"/>
                  </a:lnTo>
                  <a:lnTo>
                    <a:pt x="663" y="729"/>
                  </a:lnTo>
                  <a:lnTo>
                    <a:pt x="660" y="726"/>
                  </a:lnTo>
                  <a:lnTo>
                    <a:pt x="656" y="721"/>
                  </a:lnTo>
                  <a:lnTo>
                    <a:pt x="653" y="715"/>
                  </a:lnTo>
                  <a:lnTo>
                    <a:pt x="651" y="709"/>
                  </a:lnTo>
                  <a:lnTo>
                    <a:pt x="647" y="699"/>
                  </a:lnTo>
                  <a:lnTo>
                    <a:pt x="640" y="690"/>
                  </a:lnTo>
                  <a:lnTo>
                    <a:pt x="628" y="686"/>
                  </a:lnTo>
                  <a:lnTo>
                    <a:pt x="625" y="686"/>
                  </a:lnTo>
                  <a:lnTo>
                    <a:pt x="622" y="687"/>
                  </a:lnTo>
                  <a:lnTo>
                    <a:pt x="618" y="687"/>
                  </a:lnTo>
                  <a:lnTo>
                    <a:pt x="613" y="689"/>
                  </a:lnTo>
                  <a:lnTo>
                    <a:pt x="610" y="689"/>
                  </a:lnTo>
                  <a:lnTo>
                    <a:pt x="607" y="690"/>
                  </a:lnTo>
                  <a:lnTo>
                    <a:pt x="606" y="692"/>
                  </a:lnTo>
                  <a:lnTo>
                    <a:pt x="606" y="693"/>
                  </a:lnTo>
                  <a:lnTo>
                    <a:pt x="609" y="695"/>
                  </a:lnTo>
                  <a:lnTo>
                    <a:pt x="613" y="698"/>
                  </a:lnTo>
                  <a:lnTo>
                    <a:pt x="615" y="698"/>
                  </a:lnTo>
                  <a:lnTo>
                    <a:pt x="618" y="698"/>
                  </a:lnTo>
                  <a:lnTo>
                    <a:pt x="621" y="696"/>
                  </a:lnTo>
                  <a:lnTo>
                    <a:pt x="625" y="696"/>
                  </a:lnTo>
                  <a:lnTo>
                    <a:pt x="628" y="696"/>
                  </a:lnTo>
                  <a:lnTo>
                    <a:pt x="631" y="696"/>
                  </a:lnTo>
                  <a:lnTo>
                    <a:pt x="634" y="696"/>
                  </a:lnTo>
                  <a:lnTo>
                    <a:pt x="635" y="698"/>
                  </a:lnTo>
                  <a:lnTo>
                    <a:pt x="637" y="699"/>
                  </a:lnTo>
                  <a:lnTo>
                    <a:pt x="637" y="702"/>
                  </a:lnTo>
                  <a:lnTo>
                    <a:pt x="635" y="705"/>
                  </a:lnTo>
                  <a:lnTo>
                    <a:pt x="634" y="709"/>
                  </a:lnTo>
                  <a:lnTo>
                    <a:pt x="631" y="712"/>
                  </a:lnTo>
                  <a:lnTo>
                    <a:pt x="628" y="714"/>
                  </a:lnTo>
                  <a:lnTo>
                    <a:pt x="623" y="714"/>
                  </a:lnTo>
                  <a:lnTo>
                    <a:pt x="621" y="715"/>
                  </a:lnTo>
                  <a:lnTo>
                    <a:pt x="616" y="715"/>
                  </a:lnTo>
                  <a:lnTo>
                    <a:pt x="613" y="717"/>
                  </a:lnTo>
                  <a:lnTo>
                    <a:pt x="609" y="717"/>
                  </a:lnTo>
                  <a:lnTo>
                    <a:pt x="607" y="718"/>
                  </a:lnTo>
                  <a:lnTo>
                    <a:pt x="604" y="720"/>
                  </a:lnTo>
                  <a:lnTo>
                    <a:pt x="603" y="723"/>
                  </a:lnTo>
                  <a:lnTo>
                    <a:pt x="601" y="724"/>
                  </a:lnTo>
                  <a:lnTo>
                    <a:pt x="600" y="727"/>
                  </a:lnTo>
                  <a:lnTo>
                    <a:pt x="598" y="730"/>
                  </a:lnTo>
                  <a:lnTo>
                    <a:pt x="596" y="733"/>
                  </a:lnTo>
                  <a:lnTo>
                    <a:pt x="594" y="734"/>
                  </a:lnTo>
                  <a:lnTo>
                    <a:pt x="594" y="736"/>
                  </a:lnTo>
                  <a:lnTo>
                    <a:pt x="594" y="739"/>
                  </a:lnTo>
                  <a:lnTo>
                    <a:pt x="597" y="742"/>
                  </a:lnTo>
                  <a:lnTo>
                    <a:pt x="598" y="743"/>
                  </a:lnTo>
                  <a:lnTo>
                    <a:pt x="601" y="745"/>
                  </a:lnTo>
                  <a:lnTo>
                    <a:pt x="604" y="743"/>
                  </a:lnTo>
                  <a:lnTo>
                    <a:pt x="606" y="742"/>
                  </a:lnTo>
                  <a:lnTo>
                    <a:pt x="609" y="739"/>
                  </a:lnTo>
                  <a:lnTo>
                    <a:pt x="612" y="737"/>
                  </a:lnTo>
                  <a:lnTo>
                    <a:pt x="615" y="737"/>
                  </a:lnTo>
                  <a:lnTo>
                    <a:pt x="616" y="737"/>
                  </a:lnTo>
                  <a:lnTo>
                    <a:pt x="619" y="740"/>
                  </a:lnTo>
                  <a:lnTo>
                    <a:pt x="619" y="743"/>
                  </a:lnTo>
                  <a:lnTo>
                    <a:pt x="619" y="746"/>
                  </a:lnTo>
                  <a:lnTo>
                    <a:pt x="616" y="748"/>
                  </a:lnTo>
                  <a:lnTo>
                    <a:pt x="612" y="751"/>
                  </a:lnTo>
                  <a:lnTo>
                    <a:pt x="609" y="752"/>
                  </a:lnTo>
                  <a:lnTo>
                    <a:pt x="604" y="754"/>
                  </a:lnTo>
                  <a:lnTo>
                    <a:pt x="601" y="754"/>
                  </a:lnTo>
                  <a:lnTo>
                    <a:pt x="598" y="754"/>
                  </a:lnTo>
                  <a:lnTo>
                    <a:pt x="598" y="757"/>
                  </a:lnTo>
                  <a:lnTo>
                    <a:pt x="598" y="759"/>
                  </a:lnTo>
                  <a:lnTo>
                    <a:pt x="598" y="761"/>
                  </a:lnTo>
                  <a:lnTo>
                    <a:pt x="603" y="761"/>
                  </a:lnTo>
                  <a:lnTo>
                    <a:pt x="606" y="761"/>
                  </a:lnTo>
                  <a:lnTo>
                    <a:pt x="609" y="759"/>
                  </a:lnTo>
                  <a:lnTo>
                    <a:pt x="613" y="759"/>
                  </a:lnTo>
                  <a:lnTo>
                    <a:pt x="616" y="759"/>
                  </a:lnTo>
                  <a:lnTo>
                    <a:pt x="621" y="759"/>
                  </a:lnTo>
                  <a:lnTo>
                    <a:pt x="625" y="761"/>
                  </a:lnTo>
                  <a:lnTo>
                    <a:pt x="628" y="759"/>
                  </a:lnTo>
                  <a:lnTo>
                    <a:pt x="631" y="757"/>
                  </a:lnTo>
                  <a:lnTo>
                    <a:pt x="632" y="754"/>
                  </a:lnTo>
                  <a:lnTo>
                    <a:pt x="634" y="752"/>
                  </a:lnTo>
                  <a:lnTo>
                    <a:pt x="637" y="749"/>
                  </a:lnTo>
                  <a:lnTo>
                    <a:pt x="638" y="746"/>
                  </a:lnTo>
                  <a:lnTo>
                    <a:pt x="643" y="745"/>
                  </a:lnTo>
                  <a:lnTo>
                    <a:pt x="643" y="748"/>
                  </a:lnTo>
                  <a:lnTo>
                    <a:pt x="643" y="751"/>
                  </a:lnTo>
                  <a:lnTo>
                    <a:pt x="644" y="752"/>
                  </a:lnTo>
                  <a:lnTo>
                    <a:pt x="647" y="752"/>
                  </a:lnTo>
                  <a:lnTo>
                    <a:pt x="647" y="751"/>
                  </a:lnTo>
                  <a:lnTo>
                    <a:pt x="650" y="748"/>
                  </a:lnTo>
                  <a:lnTo>
                    <a:pt x="650" y="746"/>
                  </a:lnTo>
                  <a:lnTo>
                    <a:pt x="653" y="751"/>
                  </a:lnTo>
                  <a:lnTo>
                    <a:pt x="654" y="754"/>
                  </a:lnTo>
                  <a:lnTo>
                    <a:pt x="656" y="757"/>
                  </a:lnTo>
                  <a:lnTo>
                    <a:pt x="657" y="758"/>
                  </a:lnTo>
                  <a:lnTo>
                    <a:pt x="660" y="759"/>
                  </a:lnTo>
                  <a:lnTo>
                    <a:pt x="665" y="759"/>
                  </a:lnTo>
                  <a:lnTo>
                    <a:pt x="666" y="759"/>
                  </a:lnTo>
                  <a:lnTo>
                    <a:pt x="669" y="758"/>
                  </a:lnTo>
                  <a:lnTo>
                    <a:pt x="672" y="758"/>
                  </a:lnTo>
                  <a:lnTo>
                    <a:pt x="675" y="757"/>
                  </a:lnTo>
                  <a:lnTo>
                    <a:pt x="678" y="758"/>
                  </a:lnTo>
                  <a:lnTo>
                    <a:pt x="679" y="758"/>
                  </a:lnTo>
                  <a:lnTo>
                    <a:pt x="681" y="761"/>
                  </a:lnTo>
                  <a:lnTo>
                    <a:pt x="679" y="761"/>
                  </a:lnTo>
                  <a:lnTo>
                    <a:pt x="676" y="761"/>
                  </a:lnTo>
                  <a:lnTo>
                    <a:pt x="675" y="759"/>
                  </a:lnTo>
                  <a:lnTo>
                    <a:pt x="675" y="762"/>
                  </a:lnTo>
                  <a:lnTo>
                    <a:pt x="672" y="765"/>
                  </a:lnTo>
                  <a:lnTo>
                    <a:pt x="671" y="765"/>
                  </a:lnTo>
                  <a:lnTo>
                    <a:pt x="671" y="764"/>
                  </a:lnTo>
                  <a:lnTo>
                    <a:pt x="669" y="768"/>
                  </a:lnTo>
                  <a:lnTo>
                    <a:pt x="669" y="770"/>
                  </a:lnTo>
                  <a:lnTo>
                    <a:pt x="666" y="771"/>
                  </a:lnTo>
                  <a:lnTo>
                    <a:pt x="665" y="771"/>
                  </a:lnTo>
                  <a:lnTo>
                    <a:pt x="662" y="771"/>
                  </a:lnTo>
                  <a:lnTo>
                    <a:pt x="660" y="773"/>
                  </a:lnTo>
                  <a:lnTo>
                    <a:pt x="657" y="774"/>
                  </a:lnTo>
                  <a:lnTo>
                    <a:pt x="656" y="777"/>
                  </a:lnTo>
                  <a:lnTo>
                    <a:pt x="654" y="779"/>
                  </a:lnTo>
                  <a:lnTo>
                    <a:pt x="653" y="782"/>
                  </a:lnTo>
                  <a:lnTo>
                    <a:pt x="651" y="783"/>
                  </a:lnTo>
                  <a:lnTo>
                    <a:pt x="651" y="786"/>
                  </a:lnTo>
                  <a:lnTo>
                    <a:pt x="650" y="789"/>
                  </a:lnTo>
                  <a:lnTo>
                    <a:pt x="649" y="792"/>
                  </a:lnTo>
                  <a:lnTo>
                    <a:pt x="647" y="793"/>
                  </a:lnTo>
                  <a:lnTo>
                    <a:pt x="644" y="795"/>
                  </a:lnTo>
                  <a:lnTo>
                    <a:pt x="643" y="795"/>
                  </a:lnTo>
                  <a:lnTo>
                    <a:pt x="638" y="793"/>
                  </a:lnTo>
                  <a:lnTo>
                    <a:pt x="638" y="796"/>
                  </a:lnTo>
                  <a:lnTo>
                    <a:pt x="637" y="799"/>
                  </a:lnTo>
                  <a:lnTo>
                    <a:pt x="635" y="802"/>
                  </a:lnTo>
                  <a:lnTo>
                    <a:pt x="634" y="805"/>
                  </a:lnTo>
                  <a:lnTo>
                    <a:pt x="631" y="807"/>
                  </a:lnTo>
                  <a:lnTo>
                    <a:pt x="628" y="807"/>
                  </a:lnTo>
                  <a:lnTo>
                    <a:pt x="628" y="810"/>
                  </a:lnTo>
                  <a:lnTo>
                    <a:pt x="626" y="811"/>
                  </a:lnTo>
                  <a:lnTo>
                    <a:pt x="625" y="812"/>
                  </a:lnTo>
                  <a:lnTo>
                    <a:pt x="622" y="814"/>
                  </a:lnTo>
                  <a:lnTo>
                    <a:pt x="619" y="815"/>
                  </a:lnTo>
                  <a:lnTo>
                    <a:pt x="618" y="817"/>
                  </a:lnTo>
                  <a:lnTo>
                    <a:pt x="616" y="820"/>
                  </a:lnTo>
                  <a:lnTo>
                    <a:pt x="613" y="817"/>
                  </a:lnTo>
                  <a:lnTo>
                    <a:pt x="612" y="817"/>
                  </a:lnTo>
                  <a:lnTo>
                    <a:pt x="609" y="817"/>
                  </a:lnTo>
                  <a:lnTo>
                    <a:pt x="607" y="817"/>
                  </a:lnTo>
                  <a:lnTo>
                    <a:pt x="606" y="814"/>
                  </a:lnTo>
                  <a:lnTo>
                    <a:pt x="604" y="814"/>
                  </a:lnTo>
                  <a:lnTo>
                    <a:pt x="601" y="815"/>
                  </a:lnTo>
                  <a:lnTo>
                    <a:pt x="598" y="815"/>
                  </a:lnTo>
                  <a:lnTo>
                    <a:pt x="594" y="817"/>
                  </a:lnTo>
                  <a:lnTo>
                    <a:pt x="591" y="820"/>
                  </a:lnTo>
                  <a:lnTo>
                    <a:pt x="588" y="821"/>
                  </a:lnTo>
                  <a:lnTo>
                    <a:pt x="585" y="823"/>
                  </a:lnTo>
                  <a:lnTo>
                    <a:pt x="582" y="823"/>
                  </a:lnTo>
                  <a:lnTo>
                    <a:pt x="579" y="823"/>
                  </a:lnTo>
                  <a:lnTo>
                    <a:pt x="576" y="823"/>
                  </a:lnTo>
                  <a:lnTo>
                    <a:pt x="575" y="824"/>
                  </a:lnTo>
                  <a:lnTo>
                    <a:pt x="572" y="826"/>
                  </a:lnTo>
                  <a:lnTo>
                    <a:pt x="571" y="827"/>
                  </a:lnTo>
                  <a:lnTo>
                    <a:pt x="571" y="830"/>
                  </a:lnTo>
                  <a:lnTo>
                    <a:pt x="569" y="832"/>
                  </a:lnTo>
                  <a:lnTo>
                    <a:pt x="566" y="832"/>
                  </a:lnTo>
                  <a:lnTo>
                    <a:pt x="565" y="829"/>
                  </a:lnTo>
                  <a:lnTo>
                    <a:pt x="563" y="824"/>
                  </a:lnTo>
                  <a:lnTo>
                    <a:pt x="563" y="824"/>
                  </a:lnTo>
                  <a:lnTo>
                    <a:pt x="562" y="826"/>
                  </a:lnTo>
                  <a:lnTo>
                    <a:pt x="562" y="827"/>
                  </a:lnTo>
                  <a:lnTo>
                    <a:pt x="562" y="829"/>
                  </a:lnTo>
                  <a:lnTo>
                    <a:pt x="557" y="829"/>
                  </a:lnTo>
                  <a:lnTo>
                    <a:pt x="554" y="827"/>
                  </a:lnTo>
                  <a:lnTo>
                    <a:pt x="553" y="824"/>
                  </a:lnTo>
                  <a:lnTo>
                    <a:pt x="550" y="821"/>
                  </a:lnTo>
                  <a:lnTo>
                    <a:pt x="548" y="817"/>
                  </a:lnTo>
                  <a:lnTo>
                    <a:pt x="547" y="814"/>
                  </a:lnTo>
                  <a:lnTo>
                    <a:pt x="546" y="811"/>
                  </a:lnTo>
                  <a:lnTo>
                    <a:pt x="543" y="812"/>
                  </a:lnTo>
                  <a:lnTo>
                    <a:pt x="540" y="814"/>
                  </a:lnTo>
                  <a:lnTo>
                    <a:pt x="540" y="815"/>
                  </a:lnTo>
                  <a:lnTo>
                    <a:pt x="541" y="818"/>
                  </a:lnTo>
                  <a:lnTo>
                    <a:pt x="543" y="820"/>
                  </a:lnTo>
                  <a:lnTo>
                    <a:pt x="544" y="823"/>
                  </a:lnTo>
                  <a:lnTo>
                    <a:pt x="546" y="826"/>
                  </a:lnTo>
                  <a:lnTo>
                    <a:pt x="547" y="827"/>
                  </a:lnTo>
                  <a:lnTo>
                    <a:pt x="548" y="830"/>
                  </a:lnTo>
                  <a:lnTo>
                    <a:pt x="546" y="835"/>
                  </a:lnTo>
                  <a:lnTo>
                    <a:pt x="541" y="837"/>
                  </a:lnTo>
                  <a:lnTo>
                    <a:pt x="537" y="840"/>
                  </a:lnTo>
                  <a:lnTo>
                    <a:pt x="532" y="843"/>
                  </a:lnTo>
                  <a:lnTo>
                    <a:pt x="529" y="848"/>
                  </a:lnTo>
                  <a:lnTo>
                    <a:pt x="526" y="857"/>
                  </a:lnTo>
                  <a:lnTo>
                    <a:pt x="526" y="867"/>
                  </a:lnTo>
                  <a:lnTo>
                    <a:pt x="525" y="876"/>
                  </a:lnTo>
                  <a:lnTo>
                    <a:pt x="519" y="883"/>
                  </a:lnTo>
                  <a:lnTo>
                    <a:pt x="516" y="886"/>
                  </a:lnTo>
                  <a:lnTo>
                    <a:pt x="513" y="888"/>
                  </a:lnTo>
                  <a:lnTo>
                    <a:pt x="512" y="889"/>
                  </a:lnTo>
                  <a:lnTo>
                    <a:pt x="510" y="892"/>
                  </a:lnTo>
                  <a:lnTo>
                    <a:pt x="509" y="895"/>
                  </a:lnTo>
                  <a:lnTo>
                    <a:pt x="507" y="898"/>
                  </a:lnTo>
                  <a:lnTo>
                    <a:pt x="506" y="901"/>
                  </a:lnTo>
                  <a:lnTo>
                    <a:pt x="503" y="902"/>
                  </a:lnTo>
                  <a:lnTo>
                    <a:pt x="501" y="904"/>
                  </a:lnTo>
                  <a:lnTo>
                    <a:pt x="497" y="905"/>
                  </a:lnTo>
                  <a:lnTo>
                    <a:pt x="495" y="905"/>
                  </a:lnTo>
                  <a:lnTo>
                    <a:pt x="491" y="905"/>
                  </a:lnTo>
                  <a:lnTo>
                    <a:pt x="488" y="904"/>
                  </a:lnTo>
                  <a:lnTo>
                    <a:pt x="485" y="904"/>
                  </a:lnTo>
                  <a:lnTo>
                    <a:pt x="482" y="905"/>
                  </a:lnTo>
                  <a:lnTo>
                    <a:pt x="481" y="905"/>
                  </a:lnTo>
                  <a:lnTo>
                    <a:pt x="478" y="908"/>
                  </a:lnTo>
                  <a:lnTo>
                    <a:pt x="476" y="905"/>
                  </a:lnTo>
                  <a:lnTo>
                    <a:pt x="475" y="901"/>
                  </a:lnTo>
                  <a:lnTo>
                    <a:pt x="475" y="896"/>
                  </a:lnTo>
                  <a:lnTo>
                    <a:pt x="475" y="893"/>
                  </a:lnTo>
                  <a:lnTo>
                    <a:pt x="473" y="889"/>
                  </a:lnTo>
                  <a:lnTo>
                    <a:pt x="470" y="890"/>
                  </a:lnTo>
                  <a:lnTo>
                    <a:pt x="469" y="893"/>
                  </a:lnTo>
                  <a:lnTo>
                    <a:pt x="468" y="896"/>
                  </a:lnTo>
                  <a:lnTo>
                    <a:pt x="468" y="899"/>
                  </a:lnTo>
                  <a:lnTo>
                    <a:pt x="468" y="902"/>
                  </a:lnTo>
                  <a:lnTo>
                    <a:pt x="468" y="905"/>
                  </a:lnTo>
                  <a:lnTo>
                    <a:pt x="468" y="908"/>
                  </a:lnTo>
                  <a:lnTo>
                    <a:pt x="465" y="913"/>
                  </a:lnTo>
                  <a:lnTo>
                    <a:pt x="462" y="913"/>
                  </a:lnTo>
                  <a:lnTo>
                    <a:pt x="460" y="913"/>
                  </a:lnTo>
                  <a:lnTo>
                    <a:pt x="457" y="911"/>
                  </a:lnTo>
                  <a:lnTo>
                    <a:pt x="454" y="910"/>
                  </a:lnTo>
                  <a:lnTo>
                    <a:pt x="453" y="910"/>
                  </a:lnTo>
                  <a:lnTo>
                    <a:pt x="450" y="910"/>
                  </a:lnTo>
                  <a:lnTo>
                    <a:pt x="447" y="910"/>
                  </a:lnTo>
                  <a:lnTo>
                    <a:pt x="445" y="913"/>
                  </a:lnTo>
                  <a:lnTo>
                    <a:pt x="445" y="914"/>
                  </a:lnTo>
                  <a:lnTo>
                    <a:pt x="445" y="917"/>
                  </a:lnTo>
                  <a:lnTo>
                    <a:pt x="445" y="920"/>
                  </a:lnTo>
                  <a:lnTo>
                    <a:pt x="445" y="923"/>
                  </a:lnTo>
                  <a:lnTo>
                    <a:pt x="445" y="926"/>
                  </a:lnTo>
                  <a:lnTo>
                    <a:pt x="444" y="929"/>
                  </a:lnTo>
                  <a:lnTo>
                    <a:pt x="443" y="930"/>
                  </a:lnTo>
                  <a:lnTo>
                    <a:pt x="441" y="930"/>
                  </a:lnTo>
                  <a:lnTo>
                    <a:pt x="438" y="930"/>
                  </a:lnTo>
                  <a:lnTo>
                    <a:pt x="434" y="929"/>
                  </a:lnTo>
                  <a:lnTo>
                    <a:pt x="432" y="932"/>
                  </a:lnTo>
                  <a:lnTo>
                    <a:pt x="431" y="933"/>
                  </a:lnTo>
                  <a:lnTo>
                    <a:pt x="429" y="935"/>
                  </a:lnTo>
                  <a:lnTo>
                    <a:pt x="428" y="938"/>
                  </a:lnTo>
                  <a:lnTo>
                    <a:pt x="426" y="939"/>
                  </a:lnTo>
                  <a:lnTo>
                    <a:pt x="426" y="942"/>
                  </a:lnTo>
                  <a:lnTo>
                    <a:pt x="426" y="946"/>
                  </a:lnTo>
                  <a:lnTo>
                    <a:pt x="428" y="948"/>
                  </a:lnTo>
                  <a:lnTo>
                    <a:pt x="429" y="951"/>
                  </a:lnTo>
                  <a:lnTo>
                    <a:pt x="432" y="952"/>
                  </a:lnTo>
                  <a:lnTo>
                    <a:pt x="434" y="955"/>
                  </a:lnTo>
                  <a:lnTo>
                    <a:pt x="435" y="957"/>
                  </a:lnTo>
                  <a:lnTo>
                    <a:pt x="435" y="958"/>
                  </a:lnTo>
                  <a:lnTo>
                    <a:pt x="434" y="960"/>
                  </a:lnTo>
                  <a:lnTo>
                    <a:pt x="432" y="960"/>
                  </a:lnTo>
                  <a:lnTo>
                    <a:pt x="432" y="960"/>
                  </a:lnTo>
                  <a:lnTo>
                    <a:pt x="431" y="960"/>
                  </a:lnTo>
                  <a:lnTo>
                    <a:pt x="429" y="961"/>
                  </a:lnTo>
                  <a:lnTo>
                    <a:pt x="426" y="961"/>
                  </a:lnTo>
                  <a:lnTo>
                    <a:pt x="425" y="963"/>
                  </a:lnTo>
                  <a:lnTo>
                    <a:pt x="423" y="963"/>
                  </a:lnTo>
                  <a:lnTo>
                    <a:pt x="423" y="963"/>
                  </a:lnTo>
                  <a:lnTo>
                    <a:pt x="422" y="964"/>
                  </a:lnTo>
                  <a:lnTo>
                    <a:pt x="422" y="966"/>
                  </a:lnTo>
                  <a:lnTo>
                    <a:pt x="423" y="968"/>
                  </a:lnTo>
                  <a:lnTo>
                    <a:pt x="425" y="971"/>
                  </a:lnTo>
                  <a:lnTo>
                    <a:pt x="428" y="973"/>
                  </a:lnTo>
                  <a:lnTo>
                    <a:pt x="429" y="973"/>
                  </a:lnTo>
                  <a:lnTo>
                    <a:pt x="431" y="976"/>
                  </a:lnTo>
                  <a:lnTo>
                    <a:pt x="432" y="979"/>
                  </a:lnTo>
                  <a:lnTo>
                    <a:pt x="432" y="982"/>
                  </a:lnTo>
                  <a:lnTo>
                    <a:pt x="431" y="983"/>
                  </a:lnTo>
                  <a:lnTo>
                    <a:pt x="429" y="985"/>
                  </a:lnTo>
                  <a:lnTo>
                    <a:pt x="426" y="985"/>
                  </a:lnTo>
                  <a:lnTo>
                    <a:pt x="423" y="986"/>
                  </a:lnTo>
                  <a:lnTo>
                    <a:pt x="420" y="986"/>
                  </a:lnTo>
                  <a:lnTo>
                    <a:pt x="420" y="989"/>
                  </a:lnTo>
                  <a:lnTo>
                    <a:pt x="420" y="992"/>
                  </a:lnTo>
                  <a:lnTo>
                    <a:pt x="420" y="996"/>
                  </a:lnTo>
                  <a:lnTo>
                    <a:pt x="419" y="999"/>
                  </a:lnTo>
                  <a:lnTo>
                    <a:pt x="417" y="1001"/>
                  </a:lnTo>
                  <a:lnTo>
                    <a:pt x="415" y="1002"/>
                  </a:lnTo>
                  <a:lnTo>
                    <a:pt x="413" y="1002"/>
                  </a:lnTo>
                  <a:lnTo>
                    <a:pt x="410" y="1001"/>
                  </a:lnTo>
                  <a:lnTo>
                    <a:pt x="407" y="999"/>
                  </a:lnTo>
                  <a:lnTo>
                    <a:pt x="409" y="1005"/>
                  </a:lnTo>
                  <a:lnTo>
                    <a:pt x="412" y="1010"/>
                  </a:lnTo>
                  <a:lnTo>
                    <a:pt x="415" y="1016"/>
                  </a:lnTo>
                  <a:lnTo>
                    <a:pt x="416" y="1020"/>
                  </a:lnTo>
                  <a:lnTo>
                    <a:pt x="412" y="1023"/>
                  </a:lnTo>
                  <a:lnTo>
                    <a:pt x="413" y="1027"/>
                  </a:lnTo>
                  <a:lnTo>
                    <a:pt x="415" y="1030"/>
                  </a:lnTo>
                  <a:lnTo>
                    <a:pt x="413" y="1033"/>
                  </a:lnTo>
                  <a:lnTo>
                    <a:pt x="412" y="1036"/>
                  </a:lnTo>
                  <a:lnTo>
                    <a:pt x="409" y="1039"/>
                  </a:lnTo>
                  <a:lnTo>
                    <a:pt x="407" y="1042"/>
                  </a:lnTo>
                  <a:lnTo>
                    <a:pt x="407" y="1048"/>
                  </a:lnTo>
                  <a:lnTo>
                    <a:pt x="407" y="1054"/>
                  </a:lnTo>
                  <a:lnTo>
                    <a:pt x="407" y="1060"/>
                  </a:lnTo>
                  <a:lnTo>
                    <a:pt x="407" y="1066"/>
                  </a:lnTo>
                  <a:lnTo>
                    <a:pt x="406" y="1066"/>
                  </a:lnTo>
                  <a:lnTo>
                    <a:pt x="403" y="1066"/>
                  </a:lnTo>
                  <a:lnTo>
                    <a:pt x="401" y="1066"/>
                  </a:lnTo>
                  <a:lnTo>
                    <a:pt x="401" y="1069"/>
                  </a:lnTo>
                  <a:lnTo>
                    <a:pt x="401" y="1073"/>
                  </a:lnTo>
                  <a:lnTo>
                    <a:pt x="401" y="1076"/>
                  </a:lnTo>
                  <a:lnTo>
                    <a:pt x="401" y="1080"/>
                  </a:lnTo>
                  <a:lnTo>
                    <a:pt x="400" y="1083"/>
                  </a:lnTo>
                  <a:lnTo>
                    <a:pt x="398" y="1085"/>
                  </a:lnTo>
                  <a:lnTo>
                    <a:pt x="395" y="1086"/>
                  </a:lnTo>
                  <a:lnTo>
                    <a:pt x="394" y="1085"/>
                  </a:lnTo>
                  <a:lnTo>
                    <a:pt x="394" y="1083"/>
                  </a:lnTo>
                  <a:lnTo>
                    <a:pt x="392" y="1082"/>
                  </a:lnTo>
                  <a:lnTo>
                    <a:pt x="390" y="1083"/>
                  </a:lnTo>
                  <a:lnTo>
                    <a:pt x="385" y="1082"/>
                  </a:lnTo>
                  <a:lnTo>
                    <a:pt x="385" y="1080"/>
                  </a:lnTo>
                  <a:lnTo>
                    <a:pt x="385" y="1077"/>
                  </a:lnTo>
                  <a:lnTo>
                    <a:pt x="384" y="1079"/>
                  </a:lnTo>
                  <a:lnTo>
                    <a:pt x="381" y="1077"/>
                  </a:lnTo>
                  <a:lnTo>
                    <a:pt x="378" y="1079"/>
                  </a:lnTo>
                  <a:lnTo>
                    <a:pt x="376" y="1069"/>
                  </a:lnTo>
                  <a:lnTo>
                    <a:pt x="375" y="1069"/>
                  </a:lnTo>
                  <a:lnTo>
                    <a:pt x="373" y="1067"/>
                  </a:lnTo>
                  <a:lnTo>
                    <a:pt x="372" y="1067"/>
                  </a:lnTo>
                  <a:lnTo>
                    <a:pt x="370" y="1064"/>
                  </a:lnTo>
                  <a:lnTo>
                    <a:pt x="370" y="1060"/>
                  </a:lnTo>
                  <a:lnTo>
                    <a:pt x="369" y="1057"/>
                  </a:lnTo>
                  <a:lnTo>
                    <a:pt x="369" y="1055"/>
                  </a:lnTo>
                  <a:lnTo>
                    <a:pt x="367" y="1054"/>
                  </a:lnTo>
                  <a:lnTo>
                    <a:pt x="365" y="1052"/>
                  </a:lnTo>
                  <a:lnTo>
                    <a:pt x="363" y="1052"/>
                  </a:lnTo>
                  <a:lnTo>
                    <a:pt x="362" y="1055"/>
                  </a:lnTo>
                  <a:lnTo>
                    <a:pt x="359" y="1055"/>
                  </a:lnTo>
                  <a:lnTo>
                    <a:pt x="357" y="1055"/>
                  </a:lnTo>
                  <a:lnTo>
                    <a:pt x="354" y="1055"/>
                  </a:lnTo>
                  <a:lnTo>
                    <a:pt x="351" y="1055"/>
                  </a:lnTo>
                  <a:lnTo>
                    <a:pt x="348" y="1057"/>
                  </a:lnTo>
                  <a:lnTo>
                    <a:pt x="345" y="1058"/>
                  </a:lnTo>
                  <a:lnTo>
                    <a:pt x="345" y="1055"/>
                  </a:lnTo>
                  <a:lnTo>
                    <a:pt x="344" y="1051"/>
                  </a:lnTo>
                  <a:lnTo>
                    <a:pt x="341" y="1049"/>
                  </a:lnTo>
                  <a:lnTo>
                    <a:pt x="338" y="1047"/>
                  </a:lnTo>
                  <a:lnTo>
                    <a:pt x="335" y="1047"/>
                  </a:lnTo>
                  <a:lnTo>
                    <a:pt x="335" y="1044"/>
                  </a:lnTo>
                  <a:lnTo>
                    <a:pt x="334" y="1042"/>
                  </a:lnTo>
                  <a:lnTo>
                    <a:pt x="334" y="1041"/>
                  </a:lnTo>
                  <a:lnTo>
                    <a:pt x="332" y="1041"/>
                  </a:lnTo>
                  <a:lnTo>
                    <a:pt x="329" y="1042"/>
                  </a:lnTo>
                  <a:lnTo>
                    <a:pt x="328" y="1044"/>
                  </a:lnTo>
                  <a:lnTo>
                    <a:pt x="326" y="1047"/>
                  </a:lnTo>
                  <a:lnTo>
                    <a:pt x="325" y="1044"/>
                  </a:lnTo>
                  <a:lnTo>
                    <a:pt x="322" y="1041"/>
                  </a:lnTo>
                  <a:lnTo>
                    <a:pt x="319" y="1038"/>
                  </a:lnTo>
                  <a:lnTo>
                    <a:pt x="319" y="1035"/>
                  </a:lnTo>
                  <a:lnTo>
                    <a:pt x="319" y="1033"/>
                  </a:lnTo>
                  <a:lnTo>
                    <a:pt x="319" y="1032"/>
                  </a:lnTo>
                  <a:lnTo>
                    <a:pt x="316" y="1026"/>
                  </a:lnTo>
                  <a:lnTo>
                    <a:pt x="313" y="1021"/>
                  </a:lnTo>
                  <a:lnTo>
                    <a:pt x="312" y="1016"/>
                  </a:lnTo>
                  <a:lnTo>
                    <a:pt x="310" y="1008"/>
                  </a:lnTo>
                  <a:lnTo>
                    <a:pt x="309" y="1005"/>
                  </a:lnTo>
                  <a:lnTo>
                    <a:pt x="309" y="1002"/>
                  </a:lnTo>
                  <a:lnTo>
                    <a:pt x="307" y="999"/>
                  </a:lnTo>
                  <a:lnTo>
                    <a:pt x="306" y="996"/>
                  </a:lnTo>
                  <a:lnTo>
                    <a:pt x="303" y="994"/>
                  </a:lnTo>
                  <a:lnTo>
                    <a:pt x="301" y="991"/>
                  </a:lnTo>
                  <a:lnTo>
                    <a:pt x="300" y="989"/>
                  </a:lnTo>
                  <a:lnTo>
                    <a:pt x="298" y="989"/>
                  </a:lnTo>
                  <a:lnTo>
                    <a:pt x="297" y="986"/>
                  </a:lnTo>
                  <a:lnTo>
                    <a:pt x="297" y="985"/>
                  </a:lnTo>
                  <a:lnTo>
                    <a:pt x="297" y="980"/>
                  </a:lnTo>
                  <a:lnTo>
                    <a:pt x="297" y="977"/>
                  </a:lnTo>
                  <a:lnTo>
                    <a:pt x="297" y="973"/>
                  </a:lnTo>
                  <a:lnTo>
                    <a:pt x="298" y="971"/>
                  </a:lnTo>
                  <a:lnTo>
                    <a:pt x="297" y="974"/>
                  </a:lnTo>
                  <a:lnTo>
                    <a:pt x="294" y="979"/>
                  </a:lnTo>
                  <a:lnTo>
                    <a:pt x="292" y="976"/>
                  </a:lnTo>
                  <a:lnTo>
                    <a:pt x="291" y="973"/>
                  </a:lnTo>
                  <a:lnTo>
                    <a:pt x="291" y="970"/>
                  </a:lnTo>
                  <a:lnTo>
                    <a:pt x="291" y="967"/>
                  </a:lnTo>
                  <a:lnTo>
                    <a:pt x="289" y="964"/>
                  </a:lnTo>
                  <a:lnTo>
                    <a:pt x="288" y="960"/>
                  </a:lnTo>
                  <a:lnTo>
                    <a:pt x="285" y="957"/>
                  </a:lnTo>
                  <a:lnTo>
                    <a:pt x="285" y="952"/>
                  </a:lnTo>
                  <a:lnTo>
                    <a:pt x="287" y="951"/>
                  </a:lnTo>
                  <a:lnTo>
                    <a:pt x="285" y="951"/>
                  </a:lnTo>
                  <a:lnTo>
                    <a:pt x="285" y="948"/>
                  </a:lnTo>
                  <a:lnTo>
                    <a:pt x="282" y="943"/>
                  </a:lnTo>
                  <a:lnTo>
                    <a:pt x="279" y="939"/>
                  </a:lnTo>
                  <a:lnTo>
                    <a:pt x="278" y="935"/>
                  </a:lnTo>
                  <a:lnTo>
                    <a:pt x="275" y="932"/>
                  </a:lnTo>
                  <a:lnTo>
                    <a:pt x="269" y="938"/>
                  </a:lnTo>
                  <a:lnTo>
                    <a:pt x="269" y="932"/>
                  </a:lnTo>
                  <a:lnTo>
                    <a:pt x="272" y="924"/>
                  </a:lnTo>
                  <a:lnTo>
                    <a:pt x="270" y="927"/>
                  </a:lnTo>
                  <a:lnTo>
                    <a:pt x="269" y="929"/>
                  </a:lnTo>
                  <a:lnTo>
                    <a:pt x="269" y="926"/>
                  </a:lnTo>
                  <a:lnTo>
                    <a:pt x="272" y="921"/>
                  </a:lnTo>
                  <a:lnTo>
                    <a:pt x="273" y="918"/>
                  </a:lnTo>
                  <a:lnTo>
                    <a:pt x="276" y="914"/>
                  </a:lnTo>
                  <a:lnTo>
                    <a:pt x="273" y="917"/>
                  </a:lnTo>
                  <a:lnTo>
                    <a:pt x="270" y="918"/>
                  </a:lnTo>
                  <a:lnTo>
                    <a:pt x="269" y="917"/>
                  </a:lnTo>
                  <a:lnTo>
                    <a:pt x="269" y="915"/>
                  </a:lnTo>
                  <a:lnTo>
                    <a:pt x="267" y="914"/>
                  </a:lnTo>
                  <a:lnTo>
                    <a:pt x="267" y="911"/>
                  </a:lnTo>
                  <a:lnTo>
                    <a:pt x="267" y="908"/>
                  </a:lnTo>
                  <a:lnTo>
                    <a:pt x="269" y="905"/>
                  </a:lnTo>
                  <a:lnTo>
                    <a:pt x="269" y="902"/>
                  </a:lnTo>
                  <a:lnTo>
                    <a:pt x="269" y="899"/>
                  </a:lnTo>
                  <a:lnTo>
                    <a:pt x="269" y="898"/>
                  </a:lnTo>
                  <a:lnTo>
                    <a:pt x="266" y="899"/>
                  </a:lnTo>
                  <a:lnTo>
                    <a:pt x="264" y="901"/>
                  </a:lnTo>
                  <a:lnTo>
                    <a:pt x="267" y="893"/>
                  </a:lnTo>
                  <a:lnTo>
                    <a:pt x="269" y="886"/>
                  </a:lnTo>
                  <a:lnTo>
                    <a:pt x="267" y="885"/>
                  </a:lnTo>
                  <a:lnTo>
                    <a:pt x="267" y="883"/>
                  </a:lnTo>
                  <a:lnTo>
                    <a:pt x="266" y="883"/>
                  </a:lnTo>
                  <a:lnTo>
                    <a:pt x="266" y="882"/>
                  </a:lnTo>
                  <a:lnTo>
                    <a:pt x="266" y="879"/>
                  </a:lnTo>
                  <a:lnTo>
                    <a:pt x="267" y="876"/>
                  </a:lnTo>
                  <a:lnTo>
                    <a:pt x="269" y="873"/>
                  </a:lnTo>
                  <a:lnTo>
                    <a:pt x="270" y="870"/>
                  </a:lnTo>
                  <a:lnTo>
                    <a:pt x="270" y="867"/>
                  </a:lnTo>
                  <a:lnTo>
                    <a:pt x="267" y="864"/>
                  </a:lnTo>
                  <a:lnTo>
                    <a:pt x="266" y="864"/>
                  </a:lnTo>
                  <a:lnTo>
                    <a:pt x="263" y="864"/>
                  </a:lnTo>
                  <a:lnTo>
                    <a:pt x="260" y="865"/>
                  </a:lnTo>
                  <a:lnTo>
                    <a:pt x="257" y="867"/>
                  </a:lnTo>
                  <a:lnTo>
                    <a:pt x="260" y="864"/>
                  </a:lnTo>
                  <a:lnTo>
                    <a:pt x="263" y="862"/>
                  </a:lnTo>
                  <a:lnTo>
                    <a:pt x="264" y="860"/>
                  </a:lnTo>
                  <a:lnTo>
                    <a:pt x="267" y="857"/>
                  </a:lnTo>
                  <a:lnTo>
                    <a:pt x="267" y="854"/>
                  </a:lnTo>
                  <a:lnTo>
                    <a:pt x="267" y="851"/>
                  </a:lnTo>
                  <a:lnTo>
                    <a:pt x="266" y="849"/>
                  </a:lnTo>
                  <a:lnTo>
                    <a:pt x="264" y="846"/>
                  </a:lnTo>
                  <a:lnTo>
                    <a:pt x="262" y="845"/>
                  </a:lnTo>
                  <a:lnTo>
                    <a:pt x="264" y="843"/>
                  </a:lnTo>
                  <a:lnTo>
                    <a:pt x="267" y="842"/>
                  </a:lnTo>
                  <a:lnTo>
                    <a:pt x="270" y="842"/>
                  </a:lnTo>
                  <a:lnTo>
                    <a:pt x="269" y="839"/>
                  </a:lnTo>
                  <a:lnTo>
                    <a:pt x="267" y="837"/>
                  </a:lnTo>
                  <a:lnTo>
                    <a:pt x="266" y="835"/>
                  </a:lnTo>
                  <a:lnTo>
                    <a:pt x="270" y="833"/>
                  </a:lnTo>
                  <a:lnTo>
                    <a:pt x="275" y="833"/>
                  </a:lnTo>
                  <a:lnTo>
                    <a:pt x="278" y="832"/>
                  </a:lnTo>
                  <a:lnTo>
                    <a:pt x="282" y="832"/>
                  </a:lnTo>
                  <a:lnTo>
                    <a:pt x="285" y="830"/>
                  </a:lnTo>
                  <a:lnTo>
                    <a:pt x="282" y="826"/>
                  </a:lnTo>
                  <a:lnTo>
                    <a:pt x="279" y="821"/>
                  </a:lnTo>
                  <a:lnTo>
                    <a:pt x="284" y="820"/>
                  </a:lnTo>
                  <a:lnTo>
                    <a:pt x="289" y="820"/>
                  </a:lnTo>
                  <a:lnTo>
                    <a:pt x="295" y="820"/>
                  </a:lnTo>
                  <a:lnTo>
                    <a:pt x="292" y="817"/>
                  </a:lnTo>
                  <a:lnTo>
                    <a:pt x="291" y="814"/>
                  </a:lnTo>
                  <a:lnTo>
                    <a:pt x="289" y="811"/>
                  </a:lnTo>
                  <a:lnTo>
                    <a:pt x="295" y="811"/>
                  </a:lnTo>
                  <a:lnTo>
                    <a:pt x="295" y="810"/>
                  </a:lnTo>
                  <a:lnTo>
                    <a:pt x="294" y="808"/>
                  </a:lnTo>
                  <a:lnTo>
                    <a:pt x="294" y="807"/>
                  </a:lnTo>
                  <a:lnTo>
                    <a:pt x="292" y="805"/>
                  </a:lnTo>
                  <a:lnTo>
                    <a:pt x="292" y="804"/>
                  </a:lnTo>
                  <a:lnTo>
                    <a:pt x="292" y="804"/>
                  </a:lnTo>
                  <a:lnTo>
                    <a:pt x="294" y="802"/>
                  </a:lnTo>
                  <a:lnTo>
                    <a:pt x="295" y="801"/>
                  </a:lnTo>
                  <a:lnTo>
                    <a:pt x="295" y="799"/>
                  </a:lnTo>
                  <a:lnTo>
                    <a:pt x="297" y="796"/>
                  </a:lnTo>
                  <a:lnTo>
                    <a:pt x="298" y="792"/>
                  </a:lnTo>
                  <a:lnTo>
                    <a:pt x="300" y="787"/>
                  </a:lnTo>
                  <a:lnTo>
                    <a:pt x="300" y="784"/>
                  </a:lnTo>
                  <a:lnTo>
                    <a:pt x="298" y="782"/>
                  </a:lnTo>
                  <a:lnTo>
                    <a:pt x="298" y="777"/>
                  </a:lnTo>
                  <a:lnTo>
                    <a:pt x="297" y="774"/>
                  </a:lnTo>
                  <a:lnTo>
                    <a:pt x="297" y="771"/>
                  </a:lnTo>
                  <a:lnTo>
                    <a:pt x="297" y="768"/>
                  </a:lnTo>
                  <a:lnTo>
                    <a:pt x="297" y="765"/>
                  </a:lnTo>
                  <a:lnTo>
                    <a:pt x="300" y="761"/>
                  </a:lnTo>
                  <a:lnTo>
                    <a:pt x="300" y="758"/>
                  </a:lnTo>
                  <a:lnTo>
                    <a:pt x="298" y="755"/>
                  </a:lnTo>
                  <a:lnTo>
                    <a:pt x="295" y="754"/>
                  </a:lnTo>
                  <a:lnTo>
                    <a:pt x="294" y="754"/>
                  </a:lnTo>
                  <a:lnTo>
                    <a:pt x="291" y="754"/>
                  </a:lnTo>
                  <a:lnTo>
                    <a:pt x="288" y="754"/>
                  </a:lnTo>
                  <a:lnTo>
                    <a:pt x="285" y="754"/>
                  </a:lnTo>
                  <a:lnTo>
                    <a:pt x="281" y="752"/>
                  </a:lnTo>
                  <a:lnTo>
                    <a:pt x="267" y="746"/>
                  </a:lnTo>
                  <a:lnTo>
                    <a:pt x="256" y="739"/>
                  </a:lnTo>
                  <a:lnTo>
                    <a:pt x="245" y="734"/>
                  </a:lnTo>
                  <a:lnTo>
                    <a:pt x="247" y="734"/>
                  </a:lnTo>
                  <a:lnTo>
                    <a:pt x="250" y="733"/>
                  </a:lnTo>
                  <a:lnTo>
                    <a:pt x="253" y="731"/>
                  </a:lnTo>
                  <a:lnTo>
                    <a:pt x="256" y="731"/>
                  </a:lnTo>
                  <a:lnTo>
                    <a:pt x="259" y="730"/>
                  </a:lnTo>
                  <a:lnTo>
                    <a:pt x="260" y="730"/>
                  </a:lnTo>
                  <a:lnTo>
                    <a:pt x="262" y="730"/>
                  </a:lnTo>
                  <a:lnTo>
                    <a:pt x="263" y="731"/>
                  </a:lnTo>
                  <a:lnTo>
                    <a:pt x="264" y="731"/>
                  </a:lnTo>
                  <a:lnTo>
                    <a:pt x="266" y="733"/>
                  </a:lnTo>
                  <a:lnTo>
                    <a:pt x="278" y="737"/>
                  </a:lnTo>
                  <a:lnTo>
                    <a:pt x="287" y="740"/>
                  </a:lnTo>
                  <a:lnTo>
                    <a:pt x="298" y="740"/>
                  </a:lnTo>
                  <a:lnTo>
                    <a:pt x="298" y="737"/>
                  </a:lnTo>
                  <a:lnTo>
                    <a:pt x="297" y="734"/>
                  </a:lnTo>
                  <a:lnTo>
                    <a:pt x="295" y="734"/>
                  </a:lnTo>
                  <a:lnTo>
                    <a:pt x="292" y="733"/>
                  </a:lnTo>
                  <a:lnTo>
                    <a:pt x="295" y="730"/>
                  </a:lnTo>
                  <a:lnTo>
                    <a:pt x="297" y="727"/>
                  </a:lnTo>
                  <a:lnTo>
                    <a:pt x="297" y="726"/>
                  </a:lnTo>
                  <a:lnTo>
                    <a:pt x="297" y="726"/>
                  </a:lnTo>
                  <a:lnTo>
                    <a:pt x="295" y="724"/>
                  </a:lnTo>
                  <a:lnTo>
                    <a:pt x="292" y="724"/>
                  </a:lnTo>
                  <a:lnTo>
                    <a:pt x="289" y="723"/>
                  </a:lnTo>
                  <a:lnTo>
                    <a:pt x="287" y="723"/>
                  </a:lnTo>
                  <a:lnTo>
                    <a:pt x="288" y="720"/>
                  </a:lnTo>
                  <a:lnTo>
                    <a:pt x="289" y="717"/>
                  </a:lnTo>
                  <a:lnTo>
                    <a:pt x="289" y="712"/>
                  </a:lnTo>
                  <a:lnTo>
                    <a:pt x="287" y="714"/>
                  </a:lnTo>
                  <a:lnTo>
                    <a:pt x="284" y="715"/>
                  </a:lnTo>
                  <a:lnTo>
                    <a:pt x="282" y="717"/>
                  </a:lnTo>
                  <a:lnTo>
                    <a:pt x="284" y="712"/>
                  </a:lnTo>
                  <a:lnTo>
                    <a:pt x="285" y="709"/>
                  </a:lnTo>
                  <a:lnTo>
                    <a:pt x="285" y="706"/>
                  </a:lnTo>
                  <a:lnTo>
                    <a:pt x="284" y="705"/>
                  </a:lnTo>
                  <a:lnTo>
                    <a:pt x="278" y="708"/>
                  </a:lnTo>
                  <a:lnTo>
                    <a:pt x="276" y="704"/>
                  </a:lnTo>
                  <a:lnTo>
                    <a:pt x="276" y="699"/>
                  </a:lnTo>
                  <a:lnTo>
                    <a:pt x="275" y="701"/>
                  </a:lnTo>
                  <a:lnTo>
                    <a:pt x="272" y="701"/>
                  </a:lnTo>
                  <a:lnTo>
                    <a:pt x="270" y="702"/>
                  </a:lnTo>
                  <a:lnTo>
                    <a:pt x="270" y="696"/>
                  </a:lnTo>
                  <a:lnTo>
                    <a:pt x="269" y="692"/>
                  </a:lnTo>
                  <a:lnTo>
                    <a:pt x="269" y="689"/>
                  </a:lnTo>
                  <a:lnTo>
                    <a:pt x="267" y="686"/>
                  </a:lnTo>
                  <a:lnTo>
                    <a:pt x="264" y="681"/>
                  </a:lnTo>
                  <a:lnTo>
                    <a:pt x="259" y="678"/>
                  </a:lnTo>
                  <a:lnTo>
                    <a:pt x="257" y="681"/>
                  </a:lnTo>
                  <a:lnTo>
                    <a:pt x="257" y="684"/>
                  </a:lnTo>
                  <a:lnTo>
                    <a:pt x="257" y="689"/>
                  </a:lnTo>
                  <a:lnTo>
                    <a:pt x="257" y="693"/>
                  </a:lnTo>
                  <a:lnTo>
                    <a:pt x="257" y="698"/>
                  </a:lnTo>
                  <a:lnTo>
                    <a:pt x="256" y="701"/>
                  </a:lnTo>
                  <a:lnTo>
                    <a:pt x="251" y="704"/>
                  </a:lnTo>
                  <a:lnTo>
                    <a:pt x="248" y="705"/>
                  </a:lnTo>
                  <a:lnTo>
                    <a:pt x="244" y="706"/>
                  </a:lnTo>
                  <a:lnTo>
                    <a:pt x="238" y="706"/>
                  </a:lnTo>
                  <a:lnTo>
                    <a:pt x="234" y="705"/>
                  </a:lnTo>
                  <a:lnTo>
                    <a:pt x="234" y="702"/>
                  </a:lnTo>
                  <a:lnTo>
                    <a:pt x="235" y="698"/>
                  </a:lnTo>
                  <a:lnTo>
                    <a:pt x="236" y="695"/>
                  </a:lnTo>
                  <a:lnTo>
                    <a:pt x="238" y="690"/>
                  </a:lnTo>
                  <a:lnTo>
                    <a:pt x="239" y="687"/>
                  </a:lnTo>
                  <a:lnTo>
                    <a:pt x="236" y="684"/>
                  </a:lnTo>
                  <a:lnTo>
                    <a:pt x="234" y="683"/>
                  </a:lnTo>
                  <a:lnTo>
                    <a:pt x="229" y="681"/>
                  </a:lnTo>
                  <a:lnTo>
                    <a:pt x="234" y="674"/>
                  </a:lnTo>
                  <a:lnTo>
                    <a:pt x="238" y="668"/>
                  </a:lnTo>
                  <a:lnTo>
                    <a:pt x="241" y="662"/>
                  </a:lnTo>
                  <a:lnTo>
                    <a:pt x="241" y="652"/>
                  </a:lnTo>
                  <a:lnTo>
                    <a:pt x="238" y="642"/>
                  </a:lnTo>
                  <a:lnTo>
                    <a:pt x="236" y="628"/>
                  </a:lnTo>
                  <a:lnTo>
                    <a:pt x="234" y="620"/>
                  </a:lnTo>
                  <a:lnTo>
                    <a:pt x="231" y="611"/>
                  </a:lnTo>
                  <a:lnTo>
                    <a:pt x="232" y="602"/>
                  </a:lnTo>
                  <a:lnTo>
                    <a:pt x="232" y="599"/>
                  </a:lnTo>
                  <a:lnTo>
                    <a:pt x="234" y="598"/>
                  </a:lnTo>
                  <a:lnTo>
                    <a:pt x="235" y="598"/>
                  </a:lnTo>
                  <a:lnTo>
                    <a:pt x="235" y="595"/>
                  </a:lnTo>
                  <a:lnTo>
                    <a:pt x="235" y="593"/>
                  </a:lnTo>
                  <a:lnTo>
                    <a:pt x="232" y="584"/>
                  </a:lnTo>
                  <a:lnTo>
                    <a:pt x="231" y="578"/>
                  </a:lnTo>
                  <a:lnTo>
                    <a:pt x="228" y="573"/>
                  </a:lnTo>
                  <a:lnTo>
                    <a:pt x="225" y="567"/>
                  </a:lnTo>
                  <a:lnTo>
                    <a:pt x="225" y="559"/>
                  </a:lnTo>
                  <a:lnTo>
                    <a:pt x="220" y="552"/>
                  </a:lnTo>
                  <a:lnTo>
                    <a:pt x="214" y="545"/>
                  </a:lnTo>
                  <a:lnTo>
                    <a:pt x="210" y="539"/>
                  </a:lnTo>
                  <a:lnTo>
                    <a:pt x="206" y="528"/>
                  </a:lnTo>
                  <a:lnTo>
                    <a:pt x="201" y="520"/>
                  </a:lnTo>
                  <a:lnTo>
                    <a:pt x="200" y="517"/>
                  </a:lnTo>
                  <a:lnTo>
                    <a:pt x="198" y="514"/>
                  </a:lnTo>
                  <a:lnTo>
                    <a:pt x="198" y="511"/>
                  </a:lnTo>
                  <a:lnTo>
                    <a:pt x="198" y="508"/>
                  </a:lnTo>
                  <a:lnTo>
                    <a:pt x="200" y="505"/>
                  </a:lnTo>
                  <a:lnTo>
                    <a:pt x="197" y="503"/>
                  </a:lnTo>
                  <a:lnTo>
                    <a:pt x="194" y="503"/>
                  </a:lnTo>
                  <a:lnTo>
                    <a:pt x="191" y="503"/>
                  </a:lnTo>
                  <a:lnTo>
                    <a:pt x="188" y="503"/>
                  </a:lnTo>
                  <a:lnTo>
                    <a:pt x="185" y="503"/>
                  </a:lnTo>
                  <a:lnTo>
                    <a:pt x="182" y="503"/>
                  </a:lnTo>
                  <a:lnTo>
                    <a:pt x="181" y="502"/>
                  </a:lnTo>
                  <a:lnTo>
                    <a:pt x="179" y="500"/>
                  </a:lnTo>
                  <a:lnTo>
                    <a:pt x="179" y="497"/>
                  </a:lnTo>
                  <a:lnTo>
                    <a:pt x="181" y="494"/>
                  </a:lnTo>
                  <a:lnTo>
                    <a:pt x="182" y="492"/>
                  </a:lnTo>
                  <a:lnTo>
                    <a:pt x="184" y="490"/>
                  </a:lnTo>
                  <a:lnTo>
                    <a:pt x="176" y="481"/>
                  </a:lnTo>
                  <a:lnTo>
                    <a:pt x="167" y="475"/>
                  </a:lnTo>
                  <a:lnTo>
                    <a:pt x="157" y="472"/>
                  </a:lnTo>
                  <a:lnTo>
                    <a:pt x="154" y="472"/>
                  </a:lnTo>
                  <a:lnTo>
                    <a:pt x="153" y="472"/>
                  </a:lnTo>
                  <a:lnTo>
                    <a:pt x="150" y="472"/>
                  </a:lnTo>
                  <a:lnTo>
                    <a:pt x="148" y="472"/>
                  </a:lnTo>
                  <a:lnTo>
                    <a:pt x="145" y="471"/>
                  </a:lnTo>
                  <a:lnTo>
                    <a:pt x="144" y="468"/>
                  </a:lnTo>
                  <a:lnTo>
                    <a:pt x="141" y="465"/>
                  </a:lnTo>
                  <a:lnTo>
                    <a:pt x="138" y="464"/>
                  </a:lnTo>
                  <a:lnTo>
                    <a:pt x="135" y="462"/>
                  </a:lnTo>
                  <a:lnTo>
                    <a:pt x="133" y="464"/>
                  </a:lnTo>
                  <a:lnTo>
                    <a:pt x="132" y="464"/>
                  </a:lnTo>
                  <a:lnTo>
                    <a:pt x="132" y="465"/>
                  </a:lnTo>
                  <a:lnTo>
                    <a:pt x="132" y="467"/>
                  </a:lnTo>
                  <a:lnTo>
                    <a:pt x="131" y="468"/>
                  </a:lnTo>
                  <a:lnTo>
                    <a:pt x="129" y="468"/>
                  </a:lnTo>
                  <a:lnTo>
                    <a:pt x="126" y="469"/>
                  </a:lnTo>
                  <a:lnTo>
                    <a:pt x="122" y="469"/>
                  </a:lnTo>
                  <a:lnTo>
                    <a:pt x="119" y="468"/>
                  </a:lnTo>
                  <a:lnTo>
                    <a:pt x="116" y="467"/>
                  </a:lnTo>
                  <a:lnTo>
                    <a:pt x="113" y="467"/>
                  </a:lnTo>
                  <a:lnTo>
                    <a:pt x="110" y="469"/>
                  </a:lnTo>
                  <a:lnTo>
                    <a:pt x="107" y="471"/>
                  </a:lnTo>
                  <a:lnTo>
                    <a:pt x="106" y="474"/>
                  </a:lnTo>
                  <a:lnTo>
                    <a:pt x="101" y="475"/>
                  </a:lnTo>
                  <a:lnTo>
                    <a:pt x="101" y="472"/>
                  </a:lnTo>
                  <a:lnTo>
                    <a:pt x="101" y="471"/>
                  </a:lnTo>
                  <a:lnTo>
                    <a:pt x="101" y="468"/>
                  </a:lnTo>
                  <a:lnTo>
                    <a:pt x="97" y="468"/>
                  </a:lnTo>
                  <a:lnTo>
                    <a:pt x="92" y="468"/>
                  </a:lnTo>
                  <a:lnTo>
                    <a:pt x="88" y="467"/>
                  </a:lnTo>
                  <a:lnTo>
                    <a:pt x="86" y="469"/>
                  </a:lnTo>
                  <a:lnTo>
                    <a:pt x="86" y="472"/>
                  </a:lnTo>
                  <a:lnTo>
                    <a:pt x="86" y="475"/>
                  </a:lnTo>
                  <a:lnTo>
                    <a:pt x="86" y="480"/>
                  </a:lnTo>
                  <a:lnTo>
                    <a:pt x="86" y="483"/>
                  </a:lnTo>
                  <a:lnTo>
                    <a:pt x="85" y="486"/>
                  </a:lnTo>
                  <a:lnTo>
                    <a:pt x="83" y="487"/>
                  </a:lnTo>
                  <a:lnTo>
                    <a:pt x="82" y="484"/>
                  </a:lnTo>
                  <a:lnTo>
                    <a:pt x="82" y="480"/>
                  </a:lnTo>
                  <a:lnTo>
                    <a:pt x="82" y="475"/>
                  </a:lnTo>
                  <a:lnTo>
                    <a:pt x="73" y="474"/>
                  </a:lnTo>
                  <a:lnTo>
                    <a:pt x="63" y="474"/>
                  </a:lnTo>
                  <a:lnTo>
                    <a:pt x="54" y="474"/>
                  </a:lnTo>
                  <a:lnTo>
                    <a:pt x="45" y="469"/>
                  </a:lnTo>
                  <a:lnTo>
                    <a:pt x="47" y="467"/>
                  </a:lnTo>
                  <a:lnTo>
                    <a:pt x="48" y="464"/>
                  </a:lnTo>
                  <a:lnTo>
                    <a:pt x="51" y="459"/>
                  </a:lnTo>
                  <a:lnTo>
                    <a:pt x="54" y="456"/>
                  </a:lnTo>
                  <a:lnTo>
                    <a:pt x="57" y="452"/>
                  </a:lnTo>
                  <a:lnTo>
                    <a:pt x="60" y="449"/>
                  </a:lnTo>
                  <a:lnTo>
                    <a:pt x="61" y="447"/>
                  </a:lnTo>
                  <a:lnTo>
                    <a:pt x="55" y="449"/>
                  </a:lnTo>
                  <a:lnTo>
                    <a:pt x="51" y="444"/>
                  </a:lnTo>
                  <a:lnTo>
                    <a:pt x="48" y="439"/>
                  </a:lnTo>
                  <a:lnTo>
                    <a:pt x="47" y="431"/>
                  </a:lnTo>
                  <a:lnTo>
                    <a:pt x="45" y="424"/>
                  </a:lnTo>
                  <a:lnTo>
                    <a:pt x="44" y="419"/>
                  </a:lnTo>
                  <a:lnTo>
                    <a:pt x="41" y="421"/>
                  </a:lnTo>
                  <a:lnTo>
                    <a:pt x="41" y="424"/>
                  </a:lnTo>
                  <a:lnTo>
                    <a:pt x="39" y="427"/>
                  </a:lnTo>
                  <a:lnTo>
                    <a:pt x="38" y="431"/>
                  </a:lnTo>
                  <a:lnTo>
                    <a:pt x="38" y="428"/>
                  </a:lnTo>
                  <a:lnTo>
                    <a:pt x="36" y="427"/>
                  </a:lnTo>
                  <a:lnTo>
                    <a:pt x="35" y="425"/>
                  </a:lnTo>
                  <a:lnTo>
                    <a:pt x="32" y="427"/>
                  </a:lnTo>
                  <a:lnTo>
                    <a:pt x="29" y="430"/>
                  </a:lnTo>
                  <a:lnTo>
                    <a:pt x="25" y="430"/>
                  </a:lnTo>
                  <a:lnTo>
                    <a:pt x="20" y="430"/>
                  </a:lnTo>
                  <a:lnTo>
                    <a:pt x="17" y="428"/>
                  </a:lnTo>
                  <a:lnTo>
                    <a:pt x="14" y="425"/>
                  </a:lnTo>
                  <a:lnTo>
                    <a:pt x="14" y="424"/>
                  </a:lnTo>
                  <a:lnTo>
                    <a:pt x="14" y="421"/>
                  </a:lnTo>
                  <a:lnTo>
                    <a:pt x="14" y="418"/>
                  </a:lnTo>
                  <a:lnTo>
                    <a:pt x="14" y="415"/>
                  </a:lnTo>
                  <a:lnTo>
                    <a:pt x="16" y="412"/>
                  </a:lnTo>
                  <a:lnTo>
                    <a:pt x="16" y="411"/>
                  </a:lnTo>
                  <a:lnTo>
                    <a:pt x="17" y="409"/>
                  </a:lnTo>
                  <a:lnTo>
                    <a:pt x="20" y="409"/>
                  </a:lnTo>
                  <a:lnTo>
                    <a:pt x="23" y="409"/>
                  </a:lnTo>
                  <a:lnTo>
                    <a:pt x="26" y="409"/>
                  </a:lnTo>
                  <a:lnTo>
                    <a:pt x="29" y="411"/>
                  </a:lnTo>
                  <a:lnTo>
                    <a:pt x="33" y="411"/>
                  </a:lnTo>
                  <a:lnTo>
                    <a:pt x="39" y="412"/>
                  </a:lnTo>
                  <a:lnTo>
                    <a:pt x="44" y="414"/>
                  </a:lnTo>
                  <a:lnTo>
                    <a:pt x="50" y="412"/>
                  </a:lnTo>
                  <a:lnTo>
                    <a:pt x="53" y="412"/>
                  </a:lnTo>
                  <a:lnTo>
                    <a:pt x="55" y="409"/>
                  </a:lnTo>
                  <a:lnTo>
                    <a:pt x="60" y="408"/>
                  </a:lnTo>
                  <a:lnTo>
                    <a:pt x="63" y="408"/>
                  </a:lnTo>
                  <a:lnTo>
                    <a:pt x="64" y="409"/>
                  </a:lnTo>
                  <a:lnTo>
                    <a:pt x="66" y="411"/>
                  </a:lnTo>
                  <a:lnTo>
                    <a:pt x="67" y="412"/>
                  </a:lnTo>
                  <a:lnTo>
                    <a:pt x="69" y="414"/>
                  </a:lnTo>
                  <a:lnTo>
                    <a:pt x="70" y="414"/>
                  </a:lnTo>
                  <a:lnTo>
                    <a:pt x="73" y="414"/>
                  </a:lnTo>
                  <a:lnTo>
                    <a:pt x="76" y="414"/>
                  </a:lnTo>
                  <a:lnTo>
                    <a:pt x="79" y="412"/>
                  </a:lnTo>
                  <a:lnTo>
                    <a:pt x="82" y="412"/>
                  </a:lnTo>
                  <a:lnTo>
                    <a:pt x="83" y="412"/>
                  </a:lnTo>
                  <a:lnTo>
                    <a:pt x="85" y="412"/>
                  </a:lnTo>
                  <a:lnTo>
                    <a:pt x="88" y="414"/>
                  </a:lnTo>
                  <a:lnTo>
                    <a:pt x="91" y="414"/>
                  </a:lnTo>
                  <a:lnTo>
                    <a:pt x="91" y="414"/>
                  </a:lnTo>
                  <a:lnTo>
                    <a:pt x="94" y="412"/>
                  </a:lnTo>
                  <a:lnTo>
                    <a:pt x="95" y="409"/>
                  </a:lnTo>
                  <a:lnTo>
                    <a:pt x="94" y="408"/>
                  </a:lnTo>
                  <a:lnTo>
                    <a:pt x="92" y="405"/>
                  </a:lnTo>
                  <a:lnTo>
                    <a:pt x="91" y="402"/>
                  </a:lnTo>
                  <a:lnTo>
                    <a:pt x="89" y="399"/>
                  </a:lnTo>
                  <a:lnTo>
                    <a:pt x="88" y="396"/>
                  </a:lnTo>
                  <a:lnTo>
                    <a:pt x="89" y="393"/>
                  </a:lnTo>
                  <a:lnTo>
                    <a:pt x="89" y="393"/>
                  </a:lnTo>
                  <a:lnTo>
                    <a:pt x="91" y="391"/>
                  </a:lnTo>
                  <a:lnTo>
                    <a:pt x="94" y="391"/>
                  </a:lnTo>
                  <a:lnTo>
                    <a:pt x="95" y="389"/>
                  </a:lnTo>
                  <a:lnTo>
                    <a:pt x="98" y="387"/>
                  </a:lnTo>
                  <a:lnTo>
                    <a:pt x="100" y="386"/>
                  </a:lnTo>
                  <a:lnTo>
                    <a:pt x="100" y="383"/>
                  </a:lnTo>
                  <a:lnTo>
                    <a:pt x="100" y="381"/>
                  </a:lnTo>
                  <a:lnTo>
                    <a:pt x="98" y="380"/>
                  </a:lnTo>
                  <a:lnTo>
                    <a:pt x="95" y="378"/>
                  </a:lnTo>
                  <a:lnTo>
                    <a:pt x="92" y="378"/>
                  </a:lnTo>
                  <a:lnTo>
                    <a:pt x="89" y="380"/>
                  </a:lnTo>
                  <a:lnTo>
                    <a:pt x="85" y="383"/>
                  </a:lnTo>
                  <a:lnTo>
                    <a:pt x="82" y="384"/>
                  </a:lnTo>
                  <a:lnTo>
                    <a:pt x="78" y="387"/>
                  </a:lnTo>
                  <a:lnTo>
                    <a:pt x="76" y="389"/>
                  </a:lnTo>
                  <a:lnTo>
                    <a:pt x="73" y="381"/>
                  </a:lnTo>
                  <a:lnTo>
                    <a:pt x="69" y="378"/>
                  </a:lnTo>
                  <a:lnTo>
                    <a:pt x="63" y="380"/>
                  </a:lnTo>
                  <a:lnTo>
                    <a:pt x="57" y="383"/>
                  </a:lnTo>
                  <a:lnTo>
                    <a:pt x="51" y="387"/>
                  </a:lnTo>
                  <a:lnTo>
                    <a:pt x="50" y="384"/>
                  </a:lnTo>
                  <a:lnTo>
                    <a:pt x="48" y="381"/>
                  </a:lnTo>
                  <a:lnTo>
                    <a:pt x="45" y="378"/>
                  </a:lnTo>
                  <a:lnTo>
                    <a:pt x="45" y="383"/>
                  </a:lnTo>
                  <a:lnTo>
                    <a:pt x="44" y="387"/>
                  </a:lnTo>
                  <a:lnTo>
                    <a:pt x="44" y="384"/>
                  </a:lnTo>
                  <a:lnTo>
                    <a:pt x="42" y="381"/>
                  </a:lnTo>
                  <a:lnTo>
                    <a:pt x="41" y="378"/>
                  </a:lnTo>
                  <a:lnTo>
                    <a:pt x="38" y="380"/>
                  </a:lnTo>
                  <a:lnTo>
                    <a:pt x="36" y="380"/>
                  </a:lnTo>
                  <a:lnTo>
                    <a:pt x="35" y="378"/>
                  </a:lnTo>
                  <a:lnTo>
                    <a:pt x="33" y="377"/>
                  </a:lnTo>
                  <a:lnTo>
                    <a:pt x="32" y="375"/>
                  </a:lnTo>
                  <a:lnTo>
                    <a:pt x="30" y="374"/>
                  </a:lnTo>
                  <a:lnTo>
                    <a:pt x="28" y="374"/>
                  </a:lnTo>
                  <a:lnTo>
                    <a:pt x="26" y="374"/>
                  </a:lnTo>
                  <a:lnTo>
                    <a:pt x="23" y="374"/>
                  </a:lnTo>
                  <a:lnTo>
                    <a:pt x="22" y="372"/>
                  </a:lnTo>
                  <a:lnTo>
                    <a:pt x="20" y="371"/>
                  </a:lnTo>
                  <a:lnTo>
                    <a:pt x="19" y="368"/>
                  </a:lnTo>
                  <a:lnTo>
                    <a:pt x="13" y="368"/>
                  </a:lnTo>
                  <a:lnTo>
                    <a:pt x="7" y="363"/>
                  </a:lnTo>
                  <a:lnTo>
                    <a:pt x="3" y="353"/>
                  </a:lnTo>
                  <a:lnTo>
                    <a:pt x="0" y="344"/>
                  </a:lnTo>
                  <a:lnTo>
                    <a:pt x="0" y="337"/>
                  </a:lnTo>
                  <a:lnTo>
                    <a:pt x="3" y="330"/>
                  </a:lnTo>
                  <a:lnTo>
                    <a:pt x="7" y="324"/>
                  </a:lnTo>
                  <a:lnTo>
                    <a:pt x="10" y="321"/>
                  </a:lnTo>
                  <a:lnTo>
                    <a:pt x="11" y="319"/>
                  </a:lnTo>
                  <a:lnTo>
                    <a:pt x="13" y="319"/>
                  </a:lnTo>
                  <a:lnTo>
                    <a:pt x="14" y="319"/>
                  </a:lnTo>
                  <a:lnTo>
                    <a:pt x="16" y="319"/>
                  </a:lnTo>
                  <a:lnTo>
                    <a:pt x="19" y="319"/>
                  </a:lnTo>
                  <a:lnTo>
                    <a:pt x="22" y="321"/>
                  </a:lnTo>
                  <a:lnTo>
                    <a:pt x="23" y="316"/>
                  </a:lnTo>
                  <a:lnTo>
                    <a:pt x="25" y="313"/>
                  </a:lnTo>
                  <a:lnTo>
                    <a:pt x="25" y="310"/>
                  </a:lnTo>
                  <a:lnTo>
                    <a:pt x="25" y="308"/>
                  </a:lnTo>
                  <a:lnTo>
                    <a:pt x="26" y="306"/>
                  </a:lnTo>
                  <a:lnTo>
                    <a:pt x="28" y="305"/>
                  </a:lnTo>
                  <a:lnTo>
                    <a:pt x="30" y="305"/>
                  </a:lnTo>
                  <a:lnTo>
                    <a:pt x="32" y="306"/>
                  </a:lnTo>
                  <a:lnTo>
                    <a:pt x="35" y="308"/>
                  </a:lnTo>
                  <a:lnTo>
                    <a:pt x="38" y="309"/>
                  </a:lnTo>
                  <a:lnTo>
                    <a:pt x="41" y="309"/>
                  </a:lnTo>
                  <a:lnTo>
                    <a:pt x="41" y="305"/>
                  </a:lnTo>
                  <a:lnTo>
                    <a:pt x="42" y="302"/>
                  </a:lnTo>
                  <a:lnTo>
                    <a:pt x="44" y="300"/>
                  </a:lnTo>
                  <a:lnTo>
                    <a:pt x="45" y="299"/>
                  </a:lnTo>
                  <a:lnTo>
                    <a:pt x="48" y="299"/>
                  </a:lnTo>
                  <a:lnTo>
                    <a:pt x="53" y="296"/>
                  </a:lnTo>
                  <a:lnTo>
                    <a:pt x="55" y="294"/>
                  </a:lnTo>
                  <a:lnTo>
                    <a:pt x="57" y="290"/>
                  </a:lnTo>
                  <a:lnTo>
                    <a:pt x="60" y="287"/>
                  </a:lnTo>
                  <a:lnTo>
                    <a:pt x="63" y="284"/>
                  </a:lnTo>
                  <a:lnTo>
                    <a:pt x="67" y="283"/>
                  </a:lnTo>
                  <a:lnTo>
                    <a:pt x="72" y="281"/>
                  </a:lnTo>
                  <a:lnTo>
                    <a:pt x="78" y="283"/>
                  </a:lnTo>
                  <a:lnTo>
                    <a:pt x="82" y="285"/>
                  </a:lnTo>
                  <a:lnTo>
                    <a:pt x="86" y="287"/>
                  </a:lnTo>
                  <a:lnTo>
                    <a:pt x="92" y="281"/>
                  </a:lnTo>
                  <a:lnTo>
                    <a:pt x="100" y="275"/>
                  </a:lnTo>
                  <a:lnTo>
                    <a:pt x="106" y="269"/>
                  </a:lnTo>
                  <a:lnTo>
                    <a:pt x="107" y="266"/>
                  </a:lnTo>
                  <a:lnTo>
                    <a:pt x="108" y="263"/>
                  </a:lnTo>
                  <a:lnTo>
                    <a:pt x="108" y="260"/>
                  </a:lnTo>
                  <a:lnTo>
                    <a:pt x="107" y="257"/>
                  </a:lnTo>
                  <a:lnTo>
                    <a:pt x="107" y="256"/>
                  </a:lnTo>
                  <a:lnTo>
                    <a:pt x="106" y="253"/>
                  </a:lnTo>
                  <a:lnTo>
                    <a:pt x="106" y="250"/>
                  </a:lnTo>
                  <a:lnTo>
                    <a:pt x="106" y="247"/>
                  </a:lnTo>
                  <a:lnTo>
                    <a:pt x="107" y="244"/>
                  </a:lnTo>
                  <a:lnTo>
                    <a:pt x="107" y="241"/>
                  </a:lnTo>
                  <a:lnTo>
                    <a:pt x="108" y="238"/>
                  </a:lnTo>
                  <a:lnTo>
                    <a:pt x="110" y="235"/>
                  </a:lnTo>
                  <a:lnTo>
                    <a:pt x="110" y="232"/>
                  </a:lnTo>
                  <a:lnTo>
                    <a:pt x="108" y="230"/>
                  </a:lnTo>
                  <a:lnTo>
                    <a:pt x="106" y="227"/>
                  </a:lnTo>
                  <a:lnTo>
                    <a:pt x="104" y="224"/>
                  </a:lnTo>
                  <a:lnTo>
                    <a:pt x="103" y="219"/>
                  </a:lnTo>
                  <a:lnTo>
                    <a:pt x="103" y="216"/>
                  </a:lnTo>
                  <a:lnTo>
                    <a:pt x="104" y="216"/>
                  </a:lnTo>
                  <a:lnTo>
                    <a:pt x="106" y="215"/>
                  </a:lnTo>
                  <a:lnTo>
                    <a:pt x="107" y="215"/>
                  </a:lnTo>
                  <a:lnTo>
                    <a:pt x="108" y="216"/>
                  </a:lnTo>
                  <a:lnTo>
                    <a:pt x="111" y="218"/>
                  </a:lnTo>
                  <a:lnTo>
                    <a:pt x="113" y="218"/>
                  </a:lnTo>
                  <a:lnTo>
                    <a:pt x="116" y="219"/>
                  </a:lnTo>
                  <a:lnTo>
                    <a:pt x="119" y="219"/>
                  </a:lnTo>
                  <a:lnTo>
                    <a:pt x="120" y="218"/>
                  </a:lnTo>
                  <a:lnTo>
                    <a:pt x="114" y="212"/>
                  </a:lnTo>
                  <a:lnTo>
                    <a:pt x="108" y="203"/>
                  </a:lnTo>
                  <a:lnTo>
                    <a:pt x="104" y="196"/>
                  </a:lnTo>
                  <a:lnTo>
                    <a:pt x="103" y="188"/>
                  </a:lnTo>
                  <a:lnTo>
                    <a:pt x="107" y="190"/>
                  </a:lnTo>
                  <a:lnTo>
                    <a:pt x="111" y="190"/>
                  </a:lnTo>
                  <a:lnTo>
                    <a:pt x="114" y="188"/>
                  </a:lnTo>
                  <a:lnTo>
                    <a:pt x="117" y="187"/>
                  </a:lnTo>
                  <a:lnTo>
                    <a:pt x="120" y="184"/>
                  </a:lnTo>
                  <a:lnTo>
                    <a:pt x="123" y="179"/>
                  </a:lnTo>
                  <a:lnTo>
                    <a:pt x="128" y="174"/>
                  </a:lnTo>
                  <a:lnTo>
                    <a:pt x="132" y="169"/>
                  </a:lnTo>
                  <a:lnTo>
                    <a:pt x="136" y="165"/>
                  </a:lnTo>
                  <a:lnTo>
                    <a:pt x="135" y="160"/>
                  </a:lnTo>
                  <a:lnTo>
                    <a:pt x="132" y="157"/>
                  </a:lnTo>
                  <a:lnTo>
                    <a:pt x="129" y="154"/>
                  </a:lnTo>
                  <a:lnTo>
                    <a:pt x="131" y="150"/>
                  </a:lnTo>
                  <a:lnTo>
                    <a:pt x="132" y="146"/>
                  </a:lnTo>
                  <a:lnTo>
                    <a:pt x="132" y="143"/>
                  </a:lnTo>
                  <a:lnTo>
                    <a:pt x="132" y="138"/>
                  </a:lnTo>
                  <a:lnTo>
                    <a:pt x="133" y="135"/>
                  </a:lnTo>
                  <a:lnTo>
                    <a:pt x="135" y="131"/>
                  </a:lnTo>
                  <a:lnTo>
                    <a:pt x="136" y="129"/>
                  </a:lnTo>
                  <a:lnTo>
                    <a:pt x="138" y="128"/>
                  </a:lnTo>
                  <a:lnTo>
                    <a:pt x="139" y="126"/>
                  </a:lnTo>
                  <a:lnTo>
                    <a:pt x="144" y="126"/>
                  </a:lnTo>
                  <a:lnTo>
                    <a:pt x="148" y="125"/>
                  </a:lnTo>
                  <a:lnTo>
                    <a:pt x="151" y="124"/>
                  </a:lnTo>
                  <a:lnTo>
                    <a:pt x="153" y="122"/>
                  </a:lnTo>
                  <a:lnTo>
                    <a:pt x="154" y="121"/>
                  </a:lnTo>
                  <a:lnTo>
                    <a:pt x="156" y="118"/>
                  </a:lnTo>
                  <a:lnTo>
                    <a:pt x="157" y="113"/>
                  </a:lnTo>
                  <a:lnTo>
                    <a:pt x="158" y="110"/>
                  </a:lnTo>
                  <a:lnTo>
                    <a:pt x="160" y="107"/>
                  </a:lnTo>
                  <a:lnTo>
                    <a:pt x="160" y="104"/>
                  </a:lnTo>
                  <a:lnTo>
                    <a:pt x="163" y="107"/>
                  </a:lnTo>
                  <a:lnTo>
                    <a:pt x="166" y="109"/>
                  </a:lnTo>
                  <a:lnTo>
                    <a:pt x="170" y="110"/>
                  </a:lnTo>
                  <a:lnTo>
                    <a:pt x="175" y="110"/>
                  </a:lnTo>
                  <a:lnTo>
                    <a:pt x="178" y="109"/>
                  </a:lnTo>
                  <a:lnTo>
                    <a:pt x="181" y="107"/>
                  </a:lnTo>
                  <a:lnTo>
                    <a:pt x="182" y="104"/>
                  </a:lnTo>
                  <a:lnTo>
                    <a:pt x="184" y="101"/>
                  </a:lnTo>
                  <a:lnTo>
                    <a:pt x="186" y="100"/>
                  </a:lnTo>
                  <a:lnTo>
                    <a:pt x="194" y="110"/>
                  </a:lnTo>
                  <a:lnTo>
                    <a:pt x="201" y="116"/>
                  </a:lnTo>
                  <a:lnTo>
                    <a:pt x="211" y="119"/>
                  </a:lnTo>
                  <a:lnTo>
                    <a:pt x="210" y="115"/>
                  </a:lnTo>
                  <a:lnTo>
                    <a:pt x="209" y="110"/>
                  </a:lnTo>
                  <a:lnTo>
                    <a:pt x="210" y="112"/>
                  </a:lnTo>
                  <a:lnTo>
                    <a:pt x="211" y="115"/>
                  </a:lnTo>
                  <a:lnTo>
                    <a:pt x="214" y="104"/>
                  </a:lnTo>
                  <a:lnTo>
                    <a:pt x="220" y="100"/>
                  </a:lnTo>
                  <a:lnTo>
                    <a:pt x="228" y="97"/>
                  </a:lnTo>
                  <a:lnTo>
                    <a:pt x="236" y="94"/>
                  </a:lnTo>
                  <a:lnTo>
                    <a:pt x="244" y="93"/>
                  </a:lnTo>
                  <a:lnTo>
                    <a:pt x="250" y="90"/>
                  </a:lnTo>
                  <a:lnTo>
                    <a:pt x="251" y="84"/>
                  </a:lnTo>
                  <a:lnTo>
                    <a:pt x="248" y="75"/>
                  </a:lnTo>
                  <a:lnTo>
                    <a:pt x="245" y="69"/>
                  </a:lnTo>
                  <a:lnTo>
                    <a:pt x="241" y="63"/>
                  </a:lnTo>
                  <a:lnTo>
                    <a:pt x="238" y="59"/>
                  </a:lnTo>
                  <a:lnTo>
                    <a:pt x="234" y="53"/>
                  </a:lnTo>
                  <a:lnTo>
                    <a:pt x="232" y="47"/>
                  </a:lnTo>
                  <a:lnTo>
                    <a:pt x="231" y="43"/>
                  </a:lnTo>
                  <a:lnTo>
                    <a:pt x="231" y="40"/>
                  </a:lnTo>
                  <a:lnTo>
                    <a:pt x="232" y="37"/>
                  </a:lnTo>
                  <a:lnTo>
                    <a:pt x="234" y="35"/>
                  </a:lnTo>
                  <a:lnTo>
                    <a:pt x="236" y="34"/>
                  </a:lnTo>
                  <a:lnTo>
                    <a:pt x="239" y="34"/>
                  </a:lnTo>
                  <a:lnTo>
                    <a:pt x="244" y="35"/>
                  </a:lnTo>
                  <a:lnTo>
                    <a:pt x="248" y="35"/>
                  </a:lnTo>
                  <a:lnTo>
                    <a:pt x="253" y="38"/>
                  </a:lnTo>
                  <a:lnTo>
                    <a:pt x="257" y="40"/>
                  </a:lnTo>
                  <a:lnTo>
                    <a:pt x="254" y="37"/>
                  </a:lnTo>
                  <a:lnTo>
                    <a:pt x="254" y="35"/>
                  </a:lnTo>
                  <a:lnTo>
                    <a:pt x="254" y="32"/>
                  </a:lnTo>
                  <a:lnTo>
                    <a:pt x="257" y="31"/>
                  </a:lnTo>
                  <a:lnTo>
                    <a:pt x="260" y="29"/>
                  </a:lnTo>
                  <a:lnTo>
                    <a:pt x="266" y="29"/>
                  </a:lnTo>
                  <a:lnTo>
                    <a:pt x="275" y="32"/>
                  </a:lnTo>
                  <a:lnTo>
                    <a:pt x="284" y="35"/>
                  </a:lnTo>
                  <a:lnTo>
                    <a:pt x="292" y="35"/>
                  </a:lnTo>
                  <a:lnTo>
                    <a:pt x="295" y="34"/>
                  </a:lnTo>
                  <a:lnTo>
                    <a:pt x="300" y="32"/>
                  </a:lnTo>
                  <a:lnTo>
                    <a:pt x="304" y="31"/>
                  </a:lnTo>
                  <a:lnTo>
                    <a:pt x="309" y="28"/>
                  </a:lnTo>
                  <a:lnTo>
                    <a:pt x="313" y="25"/>
                  </a:lnTo>
                  <a:lnTo>
                    <a:pt x="317" y="22"/>
                  </a:lnTo>
                  <a:lnTo>
                    <a:pt x="322" y="19"/>
                  </a:lnTo>
                  <a:lnTo>
                    <a:pt x="326" y="16"/>
                  </a:lnTo>
                  <a:lnTo>
                    <a:pt x="331" y="12"/>
                  </a:lnTo>
                  <a:lnTo>
                    <a:pt x="341" y="10"/>
                  </a:lnTo>
                  <a:lnTo>
                    <a:pt x="351" y="13"/>
                  </a:lnTo>
                  <a:lnTo>
                    <a:pt x="359" y="20"/>
                  </a:lnTo>
                  <a:lnTo>
                    <a:pt x="360" y="31"/>
                  </a:lnTo>
                  <a:lnTo>
                    <a:pt x="359" y="32"/>
                  </a:lnTo>
                  <a:lnTo>
                    <a:pt x="357" y="34"/>
                  </a:lnTo>
                  <a:lnTo>
                    <a:pt x="356" y="35"/>
                  </a:lnTo>
                  <a:lnTo>
                    <a:pt x="354" y="37"/>
                  </a:lnTo>
                  <a:lnTo>
                    <a:pt x="354" y="41"/>
                  </a:lnTo>
                  <a:lnTo>
                    <a:pt x="356" y="46"/>
                  </a:lnTo>
                  <a:lnTo>
                    <a:pt x="356" y="50"/>
                  </a:lnTo>
                  <a:lnTo>
                    <a:pt x="354" y="53"/>
                  </a:lnTo>
                  <a:lnTo>
                    <a:pt x="351" y="56"/>
                  </a:lnTo>
                  <a:lnTo>
                    <a:pt x="350" y="57"/>
                  </a:lnTo>
                  <a:lnTo>
                    <a:pt x="345" y="59"/>
                  </a:lnTo>
                  <a:lnTo>
                    <a:pt x="353" y="68"/>
                  </a:lnTo>
                  <a:lnTo>
                    <a:pt x="362" y="78"/>
                  </a:lnTo>
                  <a:lnTo>
                    <a:pt x="369" y="87"/>
                  </a:lnTo>
                  <a:lnTo>
                    <a:pt x="370" y="97"/>
                  </a:lnTo>
                  <a:lnTo>
                    <a:pt x="366" y="100"/>
                  </a:lnTo>
                  <a:lnTo>
                    <a:pt x="362" y="100"/>
                  </a:lnTo>
                  <a:lnTo>
                    <a:pt x="357" y="100"/>
                  </a:lnTo>
                  <a:lnTo>
                    <a:pt x="353" y="100"/>
                  </a:lnTo>
                  <a:lnTo>
                    <a:pt x="353" y="109"/>
                  </a:lnTo>
                  <a:lnTo>
                    <a:pt x="359" y="118"/>
                  </a:lnTo>
                  <a:lnTo>
                    <a:pt x="367" y="125"/>
                  </a:lnTo>
                  <a:lnTo>
                    <a:pt x="375" y="129"/>
                  </a:lnTo>
                  <a:lnTo>
                    <a:pt x="390" y="132"/>
                  </a:lnTo>
                  <a:lnTo>
                    <a:pt x="403" y="135"/>
                  </a:lnTo>
                  <a:lnTo>
                    <a:pt x="398" y="125"/>
                  </a:lnTo>
                  <a:lnTo>
                    <a:pt x="395" y="116"/>
                  </a:lnTo>
                  <a:lnTo>
                    <a:pt x="397" y="106"/>
                  </a:lnTo>
                  <a:lnTo>
                    <a:pt x="398" y="103"/>
                  </a:lnTo>
                  <a:lnTo>
                    <a:pt x="401" y="100"/>
                  </a:lnTo>
                  <a:lnTo>
                    <a:pt x="404" y="99"/>
                  </a:lnTo>
                  <a:lnTo>
                    <a:pt x="407" y="97"/>
                  </a:lnTo>
                  <a:lnTo>
                    <a:pt x="410" y="96"/>
                  </a:lnTo>
                  <a:lnTo>
                    <a:pt x="413" y="94"/>
                  </a:lnTo>
                  <a:lnTo>
                    <a:pt x="415" y="91"/>
                  </a:lnTo>
                  <a:lnTo>
                    <a:pt x="416" y="87"/>
                  </a:lnTo>
                  <a:lnTo>
                    <a:pt x="417" y="82"/>
                  </a:lnTo>
                  <a:lnTo>
                    <a:pt x="417" y="78"/>
                  </a:lnTo>
                  <a:lnTo>
                    <a:pt x="419" y="76"/>
                  </a:lnTo>
                  <a:lnTo>
                    <a:pt x="420" y="75"/>
                  </a:lnTo>
                  <a:lnTo>
                    <a:pt x="420" y="73"/>
                  </a:lnTo>
                  <a:lnTo>
                    <a:pt x="420" y="71"/>
                  </a:lnTo>
                  <a:lnTo>
                    <a:pt x="423" y="71"/>
                  </a:lnTo>
                  <a:lnTo>
                    <a:pt x="426" y="72"/>
                  </a:lnTo>
                  <a:lnTo>
                    <a:pt x="429" y="73"/>
                  </a:lnTo>
                  <a:lnTo>
                    <a:pt x="432" y="73"/>
                  </a:lnTo>
                  <a:lnTo>
                    <a:pt x="435" y="73"/>
                  </a:lnTo>
                  <a:lnTo>
                    <a:pt x="437" y="72"/>
                  </a:lnTo>
                  <a:lnTo>
                    <a:pt x="440" y="69"/>
                  </a:lnTo>
                  <a:lnTo>
                    <a:pt x="441" y="66"/>
                  </a:lnTo>
                  <a:lnTo>
                    <a:pt x="444" y="62"/>
                  </a:lnTo>
                  <a:lnTo>
                    <a:pt x="445" y="60"/>
                  </a:lnTo>
                  <a:lnTo>
                    <a:pt x="448" y="59"/>
                  </a:lnTo>
                  <a:lnTo>
                    <a:pt x="451" y="57"/>
                  </a:lnTo>
                  <a:lnTo>
                    <a:pt x="454" y="57"/>
                  </a:lnTo>
                  <a:lnTo>
                    <a:pt x="456" y="56"/>
                  </a:lnTo>
                  <a:lnTo>
                    <a:pt x="459" y="56"/>
                  </a:lnTo>
                  <a:lnTo>
                    <a:pt x="460" y="54"/>
                  </a:lnTo>
                  <a:lnTo>
                    <a:pt x="460" y="53"/>
                  </a:lnTo>
                  <a:lnTo>
                    <a:pt x="460" y="51"/>
                  </a:lnTo>
                  <a:lnTo>
                    <a:pt x="459" y="48"/>
                  </a:lnTo>
                  <a:lnTo>
                    <a:pt x="456" y="46"/>
                  </a:lnTo>
                  <a:lnTo>
                    <a:pt x="457" y="44"/>
                  </a:lnTo>
                  <a:lnTo>
                    <a:pt x="462" y="43"/>
                  </a:lnTo>
                  <a:lnTo>
                    <a:pt x="465" y="41"/>
                  </a:lnTo>
                  <a:lnTo>
                    <a:pt x="468" y="40"/>
                  </a:lnTo>
                  <a:lnTo>
                    <a:pt x="469" y="37"/>
                  </a:lnTo>
                  <a:lnTo>
                    <a:pt x="469" y="35"/>
                  </a:lnTo>
                  <a:lnTo>
                    <a:pt x="468" y="32"/>
                  </a:lnTo>
                  <a:lnTo>
                    <a:pt x="466" y="29"/>
                  </a:lnTo>
                  <a:lnTo>
                    <a:pt x="466" y="26"/>
                  </a:lnTo>
                  <a:lnTo>
                    <a:pt x="466" y="23"/>
                  </a:lnTo>
                  <a:lnTo>
                    <a:pt x="473" y="25"/>
                  </a:lnTo>
                  <a:lnTo>
                    <a:pt x="473" y="20"/>
                  </a:lnTo>
                  <a:lnTo>
                    <a:pt x="473" y="18"/>
                  </a:lnTo>
                  <a:lnTo>
                    <a:pt x="473" y="13"/>
                  </a:lnTo>
                  <a:lnTo>
                    <a:pt x="475" y="9"/>
                  </a:lnTo>
                  <a:lnTo>
                    <a:pt x="481" y="3"/>
                  </a:lnTo>
                  <a:lnTo>
                    <a:pt x="4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2" name="Freeform 6512"/>
            <p:cNvSpPr>
              <a:spLocks/>
            </p:cNvSpPr>
            <p:nvPr/>
          </p:nvSpPr>
          <p:spPr bwMode="auto">
            <a:xfrm>
              <a:off x="3241" y="1246"/>
              <a:ext cx="8" cy="25"/>
            </a:xfrm>
            <a:custGeom>
              <a:avLst/>
              <a:gdLst>
                <a:gd name="T0" fmla="*/ 4 w 8"/>
                <a:gd name="T1" fmla="*/ 0 h 25"/>
                <a:gd name="T2" fmla="*/ 5 w 8"/>
                <a:gd name="T3" fmla="*/ 5 h 25"/>
                <a:gd name="T4" fmla="*/ 7 w 8"/>
                <a:gd name="T5" fmla="*/ 12 h 25"/>
                <a:gd name="T6" fmla="*/ 8 w 8"/>
                <a:gd name="T7" fmla="*/ 18 h 25"/>
                <a:gd name="T8" fmla="*/ 8 w 8"/>
                <a:gd name="T9" fmla="*/ 24 h 25"/>
                <a:gd name="T10" fmla="*/ 5 w 8"/>
                <a:gd name="T11" fmla="*/ 25 h 25"/>
                <a:gd name="T12" fmla="*/ 3 w 8"/>
                <a:gd name="T13" fmla="*/ 23 h 25"/>
                <a:gd name="T14" fmla="*/ 1 w 8"/>
                <a:gd name="T15" fmla="*/ 20 h 25"/>
                <a:gd name="T16" fmla="*/ 0 w 8"/>
                <a:gd name="T17" fmla="*/ 15 h 25"/>
                <a:gd name="T18" fmla="*/ 0 w 8"/>
                <a:gd name="T19" fmla="*/ 11 h 25"/>
                <a:gd name="T20" fmla="*/ 0 w 8"/>
                <a:gd name="T21" fmla="*/ 6 h 25"/>
                <a:gd name="T22" fmla="*/ 3 w 8"/>
                <a:gd name="T23" fmla="*/ 3 h 25"/>
                <a:gd name="T24" fmla="*/ 4 w 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5">
                  <a:moveTo>
                    <a:pt x="4" y="0"/>
                  </a:moveTo>
                  <a:lnTo>
                    <a:pt x="5" y="5"/>
                  </a:lnTo>
                  <a:lnTo>
                    <a:pt x="7" y="12"/>
                  </a:lnTo>
                  <a:lnTo>
                    <a:pt x="8" y="18"/>
                  </a:lnTo>
                  <a:lnTo>
                    <a:pt x="8" y="24"/>
                  </a:lnTo>
                  <a:lnTo>
                    <a:pt x="5" y="25"/>
                  </a:lnTo>
                  <a:lnTo>
                    <a:pt x="3" y="23"/>
                  </a:lnTo>
                  <a:lnTo>
                    <a:pt x="1" y="20"/>
                  </a:lnTo>
                  <a:lnTo>
                    <a:pt x="0" y="15"/>
                  </a:lnTo>
                  <a:lnTo>
                    <a:pt x="0" y="11"/>
                  </a:lnTo>
                  <a:lnTo>
                    <a:pt x="0" y="6"/>
                  </a:lnTo>
                  <a:lnTo>
                    <a:pt x="3"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3" name="Freeform 6513"/>
            <p:cNvSpPr>
              <a:spLocks/>
            </p:cNvSpPr>
            <p:nvPr/>
          </p:nvSpPr>
          <p:spPr bwMode="auto">
            <a:xfrm>
              <a:off x="3254" y="1161"/>
              <a:ext cx="7" cy="21"/>
            </a:xfrm>
            <a:custGeom>
              <a:avLst/>
              <a:gdLst>
                <a:gd name="T0" fmla="*/ 4 w 7"/>
                <a:gd name="T1" fmla="*/ 0 h 21"/>
                <a:gd name="T2" fmla="*/ 6 w 7"/>
                <a:gd name="T3" fmla="*/ 6 h 21"/>
                <a:gd name="T4" fmla="*/ 7 w 7"/>
                <a:gd name="T5" fmla="*/ 10 h 21"/>
                <a:gd name="T6" fmla="*/ 7 w 7"/>
                <a:gd name="T7" fmla="*/ 15 h 21"/>
                <a:gd name="T8" fmla="*/ 6 w 7"/>
                <a:gd name="T9" fmla="*/ 18 h 21"/>
                <a:gd name="T10" fmla="*/ 4 w 7"/>
                <a:gd name="T11" fmla="*/ 21 h 21"/>
                <a:gd name="T12" fmla="*/ 1 w 7"/>
                <a:gd name="T13" fmla="*/ 21 h 21"/>
                <a:gd name="T14" fmla="*/ 0 w 7"/>
                <a:gd name="T15" fmla="*/ 18 h 21"/>
                <a:gd name="T16" fmla="*/ 0 w 7"/>
                <a:gd name="T17" fmla="*/ 15 h 21"/>
                <a:gd name="T18" fmla="*/ 0 w 7"/>
                <a:gd name="T19" fmla="*/ 12 h 21"/>
                <a:gd name="T20" fmla="*/ 0 w 7"/>
                <a:gd name="T21" fmla="*/ 9 h 21"/>
                <a:gd name="T22" fmla="*/ 1 w 7"/>
                <a:gd name="T23" fmla="*/ 4 h 21"/>
                <a:gd name="T24" fmla="*/ 3 w 7"/>
                <a:gd name="T25" fmla="*/ 2 h 21"/>
                <a:gd name="T26" fmla="*/ 4 w 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1">
                  <a:moveTo>
                    <a:pt x="4" y="0"/>
                  </a:moveTo>
                  <a:lnTo>
                    <a:pt x="6" y="6"/>
                  </a:lnTo>
                  <a:lnTo>
                    <a:pt x="7" y="10"/>
                  </a:lnTo>
                  <a:lnTo>
                    <a:pt x="7" y="15"/>
                  </a:lnTo>
                  <a:lnTo>
                    <a:pt x="6" y="18"/>
                  </a:lnTo>
                  <a:lnTo>
                    <a:pt x="4" y="21"/>
                  </a:lnTo>
                  <a:lnTo>
                    <a:pt x="1" y="21"/>
                  </a:lnTo>
                  <a:lnTo>
                    <a:pt x="0" y="18"/>
                  </a:lnTo>
                  <a:lnTo>
                    <a:pt x="0" y="15"/>
                  </a:lnTo>
                  <a:lnTo>
                    <a:pt x="0" y="12"/>
                  </a:lnTo>
                  <a:lnTo>
                    <a:pt x="0" y="9"/>
                  </a:lnTo>
                  <a:lnTo>
                    <a:pt x="1" y="4"/>
                  </a:lnTo>
                  <a:lnTo>
                    <a:pt x="3"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4" name="Freeform 6514"/>
            <p:cNvSpPr>
              <a:spLocks/>
            </p:cNvSpPr>
            <p:nvPr/>
          </p:nvSpPr>
          <p:spPr bwMode="auto">
            <a:xfrm>
              <a:off x="3258" y="1071"/>
              <a:ext cx="8" cy="18"/>
            </a:xfrm>
            <a:custGeom>
              <a:avLst/>
              <a:gdLst>
                <a:gd name="T0" fmla="*/ 6 w 8"/>
                <a:gd name="T1" fmla="*/ 0 h 18"/>
                <a:gd name="T2" fmla="*/ 6 w 8"/>
                <a:gd name="T3" fmla="*/ 6 h 18"/>
                <a:gd name="T4" fmla="*/ 8 w 8"/>
                <a:gd name="T5" fmla="*/ 11 h 18"/>
                <a:gd name="T6" fmla="*/ 8 w 8"/>
                <a:gd name="T7" fmla="*/ 14 h 18"/>
                <a:gd name="T8" fmla="*/ 8 w 8"/>
                <a:gd name="T9" fmla="*/ 16 h 18"/>
                <a:gd name="T10" fmla="*/ 6 w 8"/>
                <a:gd name="T11" fmla="*/ 18 h 18"/>
                <a:gd name="T12" fmla="*/ 5 w 8"/>
                <a:gd name="T13" fmla="*/ 18 h 18"/>
                <a:gd name="T14" fmla="*/ 3 w 8"/>
                <a:gd name="T15" fmla="*/ 18 h 18"/>
                <a:gd name="T16" fmla="*/ 2 w 8"/>
                <a:gd name="T17" fmla="*/ 15 h 18"/>
                <a:gd name="T18" fmla="*/ 0 w 8"/>
                <a:gd name="T19" fmla="*/ 11 h 18"/>
                <a:gd name="T20" fmla="*/ 0 w 8"/>
                <a:gd name="T21" fmla="*/ 8 h 18"/>
                <a:gd name="T22" fmla="*/ 0 w 8"/>
                <a:gd name="T23" fmla="*/ 5 h 18"/>
                <a:gd name="T24" fmla="*/ 2 w 8"/>
                <a:gd name="T25" fmla="*/ 3 h 18"/>
                <a:gd name="T26" fmla="*/ 3 w 8"/>
                <a:gd name="T27" fmla="*/ 0 h 18"/>
                <a:gd name="T28" fmla="*/ 6 w 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8">
                  <a:moveTo>
                    <a:pt x="6" y="0"/>
                  </a:moveTo>
                  <a:lnTo>
                    <a:pt x="6" y="6"/>
                  </a:lnTo>
                  <a:lnTo>
                    <a:pt x="8" y="11"/>
                  </a:lnTo>
                  <a:lnTo>
                    <a:pt x="8" y="14"/>
                  </a:lnTo>
                  <a:lnTo>
                    <a:pt x="8" y="16"/>
                  </a:lnTo>
                  <a:lnTo>
                    <a:pt x="6" y="18"/>
                  </a:lnTo>
                  <a:lnTo>
                    <a:pt x="5" y="18"/>
                  </a:lnTo>
                  <a:lnTo>
                    <a:pt x="3" y="18"/>
                  </a:lnTo>
                  <a:lnTo>
                    <a:pt x="2" y="15"/>
                  </a:lnTo>
                  <a:lnTo>
                    <a:pt x="0" y="11"/>
                  </a:lnTo>
                  <a:lnTo>
                    <a:pt x="0" y="8"/>
                  </a:lnTo>
                  <a:lnTo>
                    <a:pt x="0" y="5"/>
                  </a:lnTo>
                  <a:lnTo>
                    <a:pt x="2" y="3"/>
                  </a:lnTo>
                  <a:lnTo>
                    <a:pt x="3"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5" name="Freeform 6515"/>
            <p:cNvSpPr>
              <a:spLocks/>
            </p:cNvSpPr>
            <p:nvPr/>
          </p:nvSpPr>
          <p:spPr bwMode="auto">
            <a:xfrm>
              <a:off x="3244" y="1311"/>
              <a:ext cx="20" cy="27"/>
            </a:xfrm>
            <a:custGeom>
              <a:avLst/>
              <a:gdLst>
                <a:gd name="T0" fmla="*/ 16 w 20"/>
                <a:gd name="T1" fmla="*/ 0 h 27"/>
                <a:gd name="T2" fmla="*/ 17 w 20"/>
                <a:gd name="T3" fmla="*/ 13 h 27"/>
                <a:gd name="T4" fmla="*/ 20 w 20"/>
                <a:gd name="T5" fmla="*/ 25 h 27"/>
                <a:gd name="T6" fmla="*/ 17 w 20"/>
                <a:gd name="T7" fmla="*/ 27 h 27"/>
                <a:gd name="T8" fmla="*/ 14 w 20"/>
                <a:gd name="T9" fmla="*/ 27 h 27"/>
                <a:gd name="T10" fmla="*/ 10 w 20"/>
                <a:gd name="T11" fmla="*/ 25 h 27"/>
                <a:gd name="T12" fmla="*/ 7 w 20"/>
                <a:gd name="T13" fmla="*/ 22 h 27"/>
                <a:gd name="T14" fmla="*/ 5 w 20"/>
                <a:gd name="T15" fmla="*/ 19 h 27"/>
                <a:gd name="T16" fmla="*/ 2 w 20"/>
                <a:gd name="T17" fmla="*/ 15 h 27"/>
                <a:gd name="T18" fmla="*/ 1 w 20"/>
                <a:gd name="T19" fmla="*/ 11 h 27"/>
                <a:gd name="T20" fmla="*/ 0 w 20"/>
                <a:gd name="T21" fmla="*/ 8 h 27"/>
                <a:gd name="T22" fmla="*/ 4 w 20"/>
                <a:gd name="T23" fmla="*/ 6 h 27"/>
                <a:gd name="T24" fmla="*/ 7 w 20"/>
                <a:gd name="T25" fmla="*/ 5 h 27"/>
                <a:gd name="T26" fmla="*/ 10 w 20"/>
                <a:gd name="T27" fmla="*/ 3 h 27"/>
                <a:gd name="T28" fmla="*/ 11 w 20"/>
                <a:gd name="T29" fmla="*/ 3 h 27"/>
                <a:gd name="T30" fmla="*/ 13 w 20"/>
                <a:gd name="T31" fmla="*/ 3 h 27"/>
                <a:gd name="T32" fmla="*/ 16 w 20"/>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7">
                  <a:moveTo>
                    <a:pt x="16" y="0"/>
                  </a:moveTo>
                  <a:lnTo>
                    <a:pt x="17" y="13"/>
                  </a:lnTo>
                  <a:lnTo>
                    <a:pt x="20" y="25"/>
                  </a:lnTo>
                  <a:lnTo>
                    <a:pt x="17" y="27"/>
                  </a:lnTo>
                  <a:lnTo>
                    <a:pt x="14" y="27"/>
                  </a:lnTo>
                  <a:lnTo>
                    <a:pt x="10" y="25"/>
                  </a:lnTo>
                  <a:lnTo>
                    <a:pt x="7" y="22"/>
                  </a:lnTo>
                  <a:lnTo>
                    <a:pt x="5" y="19"/>
                  </a:lnTo>
                  <a:lnTo>
                    <a:pt x="2" y="15"/>
                  </a:lnTo>
                  <a:lnTo>
                    <a:pt x="1" y="11"/>
                  </a:lnTo>
                  <a:lnTo>
                    <a:pt x="0" y="8"/>
                  </a:lnTo>
                  <a:lnTo>
                    <a:pt x="4" y="6"/>
                  </a:lnTo>
                  <a:lnTo>
                    <a:pt x="7" y="5"/>
                  </a:lnTo>
                  <a:lnTo>
                    <a:pt x="10" y="3"/>
                  </a:lnTo>
                  <a:lnTo>
                    <a:pt x="11" y="3"/>
                  </a:lnTo>
                  <a:lnTo>
                    <a:pt x="13" y="3"/>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6" name="Freeform 6516"/>
            <p:cNvSpPr>
              <a:spLocks/>
            </p:cNvSpPr>
            <p:nvPr/>
          </p:nvSpPr>
          <p:spPr bwMode="auto">
            <a:xfrm>
              <a:off x="3168" y="1426"/>
              <a:ext cx="33" cy="35"/>
            </a:xfrm>
            <a:custGeom>
              <a:avLst/>
              <a:gdLst>
                <a:gd name="T0" fmla="*/ 12 w 33"/>
                <a:gd name="T1" fmla="*/ 0 h 35"/>
                <a:gd name="T2" fmla="*/ 14 w 33"/>
                <a:gd name="T3" fmla="*/ 3 h 35"/>
                <a:gd name="T4" fmla="*/ 15 w 33"/>
                <a:gd name="T5" fmla="*/ 4 h 35"/>
                <a:gd name="T6" fmla="*/ 18 w 33"/>
                <a:gd name="T7" fmla="*/ 7 h 35"/>
                <a:gd name="T8" fmla="*/ 21 w 33"/>
                <a:gd name="T9" fmla="*/ 9 h 35"/>
                <a:gd name="T10" fmla="*/ 18 w 33"/>
                <a:gd name="T11" fmla="*/ 4 h 35"/>
                <a:gd name="T12" fmla="*/ 21 w 33"/>
                <a:gd name="T13" fmla="*/ 7 h 35"/>
                <a:gd name="T14" fmla="*/ 25 w 33"/>
                <a:gd name="T15" fmla="*/ 10 h 35"/>
                <a:gd name="T16" fmla="*/ 28 w 33"/>
                <a:gd name="T17" fmla="*/ 13 h 35"/>
                <a:gd name="T18" fmla="*/ 33 w 33"/>
                <a:gd name="T19" fmla="*/ 16 h 35"/>
                <a:gd name="T20" fmla="*/ 33 w 33"/>
                <a:gd name="T21" fmla="*/ 19 h 35"/>
                <a:gd name="T22" fmla="*/ 31 w 33"/>
                <a:gd name="T23" fmla="*/ 21 h 35"/>
                <a:gd name="T24" fmla="*/ 30 w 33"/>
                <a:gd name="T25" fmla="*/ 21 h 35"/>
                <a:gd name="T26" fmla="*/ 28 w 33"/>
                <a:gd name="T27" fmla="*/ 21 h 35"/>
                <a:gd name="T28" fmla="*/ 25 w 33"/>
                <a:gd name="T29" fmla="*/ 19 h 35"/>
                <a:gd name="T30" fmla="*/ 24 w 33"/>
                <a:gd name="T31" fmla="*/ 19 h 35"/>
                <a:gd name="T32" fmla="*/ 23 w 33"/>
                <a:gd name="T33" fmla="*/ 18 h 35"/>
                <a:gd name="T34" fmla="*/ 20 w 33"/>
                <a:gd name="T35" fmla="*/ 18 h 35"/>
                <a:gd name="T36" fmla="*/ 24 w 33"/>
                <a:gd name="T37" fmla="*/ 21 h 35"/>
                <a:gd name="T38" fmla="*/ 27 w 33"/>
                <a:gd name="T39" fmla="*/ 25 h 35"/>
                <a:gd name="T40" fmla="*/ 30 w 33"/>
                <a:gd name="T41" fmla="*/ 28 h 35"/>
                <a:gd name="T42" fmla="*/ 31 w 33"/>
                <a:gd name="T43" fmla="*/ 32 h 35"/>
                <a:gd name="T44" fmla="*/ 27 w 33"/>
                <a:gd name="T45" fmla="*/ 34 h 35"/>
                <a:gd name="T46" fmla="*/ 21 w 33"/>
                <a:gd name="T47" fmla="*/ 35 h 35"/>
                <a:gd name="T48" fmla="*/ 18 w 33"/>
                <a:gd name="T49" fmla="*/ 34 h 35"/>
                <a:gd name="T50" fmla="*/ 15 w 33"/>
                <a:gd name="T51" fmla="*/ 32 h 35"/>
                <a:gd name="T52" fmla="*/ 11 w 33"/>
                <a:gd name="T53" fmla="*/ 29 h 35"/>
                <a:gd name="T54" fmla="*/ 6 w 33"/>
                <a:gd name="T55" fmla="*/ 28 h 35"/>
                <a:gd name="T56" fmla="*/ 3 w 33"/>
                <a:gd name="T57" fmla="*/ 25 h 35"/>
                <a:gd name="T58" fmla="*/ 0 w 33"/>
                <a:gd name="T59" fmla="*/ 22 h 35"/>
                <a:gd name="T60" fmla="*/ 0 w 33"/>
                <a:gd name="T61" fmla="*/ 18 h 35"/>
                <a:gd name="T62" fmla="*/ 0 w 33"/>
                <a:gd name="T63" fmla="*/ 13 h 35"/>
                <a:gd name="T64" fmla="*/ 3 w 33"/>
                <a:gd name="T65" fmla="*/ 9 h 35"/>
                <a:gd name="T66" fmla="*/ 6 w 33"/>
                <a:gd name="T67" fmla="*/ 6 h 35"/>
                <a:gd name="T68" fmla="*/ 9 w 33"/>
                <a:gd name="T69" fmla="*/ 3 h 35"/>
                <a:gd name="T70" fmla="*/ 12 w 33"/>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35">
                  <a:moveTo>
                    <a:pt x="12" y="0"/>
                  </a:moveTo>
                  <a:lnTo>
                    <a:pt x="14" y="3"/>
                  </a:lnTo>
                  <a:lnTo>
                    <a:pt x="15" y="4"/>
                  </a:lnTo>
                  <a:lnTo>
                    <a:pt x="18" y="7"/>
                  </a:lnTo>
                  <a:lnTo>
                    <a:pt x="21" y="9"/>
                  </a:lnTo>
                  <a:lnTo>
                    <a:pt x="18" y="4"/>
                  </a:lnTo>
                  <a:lnTo>
                    <a:pt x="21" y="7"/>
                  </a:lnTo>
                  <a:lnTo>
                    <a:pt x="25" y="10"/>
                  </a:lnTo>
                  <a:lnTo>
                    <a:pt x="28" y="13"/>
                  </a:lnTo>
                  <a:lnTo>
                    <a:pt x="33" y="16"/>
                  </a:lnTo>
                  <a:lnTo>
                    <a:pt x="33" y="19"/>
                  </a:lnTo>
                  <a:lnTo>
                    <a:pt x="31" y="21"/>
                  </a:lnTo>
                  <a:lnTo>
                    <a:pt x="30" y="21"/>
                  </a:lnTo>
                  <a:lnTo>
                    <a:pt x="28" y="21"/>
                  </a:lnTo>
                  <a:lnTo>
                    <a:pt x="25" y="19"/>
                  </a:lnTo>
                  <a:lnTo>
                    <a:pt x="24" y="19"/>
                  </a:lnTo>
                  <a:lnTo>
                    <a:pt x="23" y="18"/>
                  </a:lnTo>
                  <a:lnTo>
                    <a:pt x="20" y="18"/>
                  </a:lnTo>
                  <a:lnTo>
                    <a:pt x="24" y="21"/>
                  </a:lnTo>
                  <a:lnTo>
                    <a:pt x="27" y="25"/>
                  </a:lnTo>
                  <a:lnTo>
                    <a:pt x="30" y="28"/>
                  </a:lnTo>
                  <a:lnTo>
                    <a:pt x="31" y="32"/>
                  </a:lnTo>
                  <a:lnTo>
                    <a:pt x="27" y="34"/>
                  </a:lnTo>
                  <a:lnTo>
                    <a:pt x="21" y="35"/>
                  </a:lnTo>
                  <a:lnTo>
                    <a:pt x="18" y="34"/>
                  </a:lnTo>
                  <a:lnTo>
                    <a:pt x="15" y="32"/>
                  </a:lnTo>
                  <a:lnTo>
                    <a:pt x="11" y="29"/>
                  </a:lnTo>
                  <a:lnTo>
                    <a:pt x="6" y="28"/>
                  </a:lnTo>
                  <a:lnTo>
                    <a:pt x="3" y="25"/>
                  </a:lnTo>
                  <a:lnTo>
                    <a:pt x="0" y="22"/>
                  </a:lnTo>
                  <a:lnTo>
                    <a:pt x="0" y="18"/>
                  </a:lnTo>
                  <a:lnTo>
                    <a:pt x="0" y="13"/>
                  </a:lnTo>
                  <a:lnTo>
                    <a:pt x="3" y="9"/>
                  </a:lnTo>
                  <a:lnTo>
                    <a:pt x="6" y="6"/>
                  </a:lnTo>
                  <a:lnTo>
                    <a:pt x="9" y="3"/>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7" name="Freeform 6517"/>
            <p:cNvSpPr>
              <a:spLocks noEditPoints="1"/>
            </p:cNvSpPr>
            <p:nvPr/>
          </p:nvSpPr>
          <p:spPr bwMode="auto">
            <a:xfrm>
              <a:off x="2190" y="955"/>
              <a:ext cx="156" cy="197"/>
            </a:xfrm>
            <a:custGeom>
              <a:avLst/>
              <a:gdLst>
                <a:gd name="T0" fmla="*/ 13 w 156"/>
                <a:gd name="T1" fmla="*/ 56 h 197"/>
                <a:gd name="T2" fmla="*/ 7 w 156"/>
                <a:gd name="T3" fmla="*/ 46 h 197"/>
                <a:gd name="T4" fmla="*/ 6 w 156"/>
                <a:gd name="T5" fmla="*/ 53 h 197"/>
                <a:gd name="T6" fmla="*/ 1 w 156"/>
                <a:gd name="T7" fmla="*/ 43 h 197"/>
                <a:gd name="T8" fmla="*/ 10 w 156"/>
                <a:gd name="T9" fmla="*/ 43 h 197"/>
                <a:gd name="T10" fmla="*/ 3 w 156"/>
                <a:gd name="T11" fmla="*/ 37 h 197"/>
                <a:gd name="T12" fmla="*/ 35 w 156"/>
                <a:gd name="T13" fmla="*/ 0 h 197"/>
                <a:gd name="T14" fmla="*/ 56 w 156"/>
                <a:gd name="T15" fmla="*/ 15 h 197"/>
                <a:gd name="T16" fmla="*/ 65 w 156"/>
                <a:gd name="T17" fmla="*/ 18 h 197"/>
                <a:gd name="T18" fmla="*/ 69 w 156"/>
                <a:gd name="T19" fmla="*/ 32 h 197"/>
                <a:gd name="T20" fmla="*/ 78 w 156"/>
                <a:gd name="T21" fmla="*/ 32 h 197"/>
                <a:gd name="T22" fmla="*/ 91 w 156"/>
                <a:gd name="T23" fmla="*/ 24 h 197"/>
                <a:gd name="T24" fmla="*/ 103 w 156"/>
                <a:gd name="T25" fmla="*/ 16 h 197"/>
                <a:gd name="T26" fmla="*/ 116 w 156"/>
                <a:gd name="T27" fmla="*/ 3 h 197"/>
                <a:gd name="T28" fmla="*/ 126 w 156"/>
                <a:gd name="T29" fmla="*/ 28 h 197"/>
                <a:gd name="T30" fmla="*/ 134 w 156"/>
                <a:gd name="T31" fmla="*/ 29 h 197"/>
                <a:gd name="T32" fmla="*/ 138 w 156"/>
                <a:gd name="T33" fmla="*/ 38 h 197"/>
                <a:gd name="T34" fmla="*/ 134 w 156"/>
                <a:gd name="T35" fmla="*/ 54 h 197"/>
                <a:gd name="T36" fmla="*/ 132 w 156"/>
                <a:gd name="T37" fmla="*/ 75 h 197"/>
                <a:gd name="T38" fmla="*/ 138 w 156"/>
                <a:gd name="T39" fmla="*/ 90 h 197"/>
                <a:gd name="T40" fmla="*/ 151 w 156"/>
                <a:gd name="T41" fmla="*/ 99 h 197"/>
                <a:gd name="T42" fmla="*/ 150 w 156"/>
                <a:gd name="T43" fmla="*/ 107 h 197"/>
                <a:gd name="T44" fmla="*/ 156 w 156"/>
                <a:gd name="T45" fmla="*/ 116 h 197"/>
                <a:gd name="T46" fmla="*/ 143 w 156"/>
                <a:gd name="T47" fmla="*/ 130 h 197"/>
                <a:gd name="T48" fmla="*/ 129 w 156"/>
                <a:gd name="T49" fmla="*/ 150 h 197"/>
                <a:gd name="T50" fmla="*/ 116 w 156"/>
                <a:gd name="T51" fmla="*/ 130 h 197"/>
                <a:gd name="T52" fmla="*/ 112 w 156"/>
                <a:gd name="T53" fmla="*/ 169 h 197"/>
                <a:gd name="T54" fmla="*/ 116 w 156"/>
                <a:gd name="T55" fmla="*/ 181 h 197"/>
                <a:gd name="T56" fmla="*/ 106 w 156"/>
                <a:gd name="T57" fmla="*/ 187 h 197"/>
                <a:gd name="T58" fmla="*/ 100 w 156"/>
                <a:gd name="T59" fmla="*/ 188 h 197"/>
                <a:gd name="T60" fmla="*/ 91 w 156"/>
                <a:gd name="T61" fmla="*/ 184 h 197"/>
                <a:gd name="T62" fmla="*/ 76 w 156"/>
                <a:gd name="T63" fmla="*/ 196 h 197"/>
                <a:gd name="T64" fmla="*/ 56 w 156"/>
                <a:gd name="T65" fmla="*/ 180 h 197"/>
                <a:gd name="T66" fmla="*/ 63 w 156"/>
                <a:gd name="T67" fmla="*/ 172 h 197"/>
                <a:gd name="T68" fmla="*/ 60 w 156"/>
                <a:gd name="T69" fmla="*/ 160 h 197"/>
                <a:gd name="T70" fmla="*/ 54 w 156"/>
                <a:gd name="T71" fmla="*/ 155 h 197"/>
                <a:gd name="T72" fmla="*/ 46 w 156"/>
                <a:gd name="T73" fmla="*/ 141 h 197"/>
                <a:gd name="T74" fmla="*/ 60 w 156"/>
                <a:gd name="T75" fmla="*/ 135 h 197"/>
                <a:gd name="T76" fmla="*/ 65 w 156"/>
                <a:gd name="T77" fmla="*/ 130 h 197"/>
                <a:gd name="T78" fmla="*/ 72 w 156"/>
                <a:gd name="T79" fmla="*/ 128 h 197"/>
                <a:gd name="T80" fmla="*/ 85 w 156"/>
                <a:gd name="T81" fmla="*/ 125 h 197"/>
                <a:gd name="T82" fmla="*/ 78 w 156"/>
                <a:gd name="T83" fmla="*/ 116 h 197"/>
                <a:gd name="T84" fmla="*/ 66 w 156"/>
                <a:gd name="T85" fmla="*/ 121 h 197"/>
                <a:gd name="T86" fmla="*/ 68 w 156"/>
                <a:gd name="T87" fmla="*/ 106 h 197"/>
                <a:gd name="T88" fmla="*/ 60 w 156"/>
                <a:gd name="T89" fmla="*/ 99 h 197"/>
                <a:gd name="T90" fmla="*/ 51 w 156"/>
                <a:gd name="T91" fmla="*/ 109 h 197"/>
                <a:gd name="T92" fmla="*/ 38 w 156"/>
                <a:gd name="T93" fmla="*/ 115 h 197"/>
                <a:gd name="T94" fmla="*/ 25 w 156"/>
                <a:gd name="T95" fmla="*/ 110 h 197"/>
                <a:gd name="T96" fmla="*/ 40 w 156"/>
                <a:gd name="T97" fmla="*/ 96 h 197"/>
                <a:gd name="T98" fmla="*/ 19 w 156"/>
                <a:gd name="T99" fmla="*/ 82 h 197"/>
                <a:gd name="T100" fmla="*/ 18 w 156"/>
                <a:gd name="T101" fmla="*/ 63 h 197"/>
                <a:gd name="T102" fmla="*/ 13 w 156"/>
                <a:gd name="T103" fmla="*/ 49 h 197"/>
                <a:gd name="T104" fmla="*/ 12 w 156"/>
                <a:gd name="T105" fmla="*/ 24 h 197"/>
                <a:gd name="T106" fmla="*/ 22 w 156"/>
                <a:gd name="T107" fmla="*/ 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97">
                  <a:moveTo>
                    <a:pt x="13" y="56"/>
                  </a:moveTo>
                  <a:lnTo>
                    <a:pt x="15" y="56"/>
                  </a:lnTo>
                  <a:lnTo>
                    <a:pt x="15" y="57"/>
                  </a:lnTo>
                  <a:lnTo>
                    <a:pt x="13" y="56"/>
                  </a:lnTo>
                  <a:close/>
                  <a:moveTo>
                    <a:pt x="3" y="38"/>
                  </a:moveTo>
                  <a:lnTo>
                    <a:pt x="3" y="40"/>
                  </a:lnTo>
                  <a:lnTo>
                    <a:pt x="4" y="43"/>
                  </a:lnTo>
                  <a:lnTo>
                    <a:pt x="7" y="46"/>
                  </a:lnTo>
                  <a:lnTo>
                    <a:pt x="13" y="56"/>
                  </a:lnTo>
                  <a:lnTo>
                    <a:pt x="13" y="56"/>
                  </a:lnTo>
                  <a:lnTo>
                    <a:pt x="9" y="54"/>
                  </a:lnTo>
                  <a:lnTo>
                    <a:pt x="6" y="53"/>
                  </a:lnTo>
                  <a:lnTo>
                    <a:pt x="3" y="52"/>
                  </a:lnTo>
                  <a:lnTo>
                    <a:pt x="1" y="49"/>
                  </a:lnTo>
                  <a:lnTo>
                    <a:pt x="0" y="46"/>
                  </a:lnTo>
                  <a:lnTo>
                    <a:pt x="1" y="43"/>
                  </a:lnTo>
                  <a:lnTo>
                    <a:pt x="3" y="38"/>
                  </a:lnTo>
                  <a:close/>
                  <a:moveTo>
                    <a:pt x="1" y="32"/>
                  </a:moveTo>
                  <a:lnTo>
                    <a:pt x="9" y="38"/>
                  </a:lnTo>
                  <a:lnTo>
                    <a:pt x="10" y="43"/>
                  </a:lnTo>
                  <a:lnTo>
                    <a:pt x="7" y="46"/>
                  </a:lnTo>
                  <a:lnTo>
                    <a:pt x="7" y="46"/>
                  </a:lnTo>
                  <a:lnTo>
                    <a:pt x="4" y="38"/>
                  </a:lnTo>
                  <a:lnTo>
                    <a:pt x="3" y="37"/>
                  </a:lnTo>
                  <a:lnTo>
                    <a:pt x="3" y="38"/>
                  </a:lnTo>
                  <a:lnTo>
                    <a:pt x="1" y="37"/>
                  </a:lnTo>
                  <a:lnTo>
                    <a:pt x="1" y="32"/>
                  </a:lnTo>
                  <a:close/>
                  <a:moveTo>
                    <a:pt x="35" y="0"/>
                  </a:moveTo>
                  <a:lnTo>
                    <a:pt x="43" y="0"/>
                  </a:lnTo>
                  <a:lnTo>
                    <a:pt x="47" y="4"/>
                  </a:lnTo>
                  <a:lnTo>
                    <a:pt x="51" y="10"/>
                  </a:lnTo>
                  <a:lnTo>
                    <a:pt x="56" y="15"/>
                  </a:lnTo>
                  <a:lnTo>
                    <a:pt x="62" y="18"/>
                  </a:lnTo>
                  <a:lnTo>
                    <a:pt x="62" y="15"/>
                  </a:lnTo>
                  <a:lnTo>
                    <a:pt x="63" y="15"/>
                  </a:lnTo>
                  <a:lnTo>
                    <a:pt x="65" y="18"/>
                  </a:lnTo>
                  <a:lnTo>
                    <a:pt x="66" y="21"/>
                  </a:lnTo>
                  <a:lnTo>
                    <a:pt x="66" y="25"/>
                  </a:lnTo>
                  <a:lnTo>
                    <a:pt x="68" y="29"/>
                  </a:lnTo>
                  <a:lnTo>
                    <a:pt x="69" y="32"/>
                  </a:lnTo>
                  <a:lnTo>
                    <a:pt x="72" y="34"/>
                  </a:lnTo>
                  <a:lnTo>
                    <a:pt x="73" y="35"/>
                  </a:lnTo>
                  <a:lnTo>
                    <a:pt x="75" y="35"/>
                  </a:lnTo>
                  <a:lnTo>
                    <a:pt x="78" y="32"/>
                  </a:lnTo>
                  <a:lnTo>
                    <a:pt x="79" y="31"/>
                  </a:lnTo>
                  <a:lnTo>
                    <a:pt x="82" y="28"/>
                  </a:lnTo>
                  <a:lnTo>
                    <a:pt x="85" y="26"/>
                  </a:lnTo>
                  <a:lnTo>
                    <a:pt x="91" y="24"/>
                  </a:lnTo>
                  <a:lnTo>
                    <a:pt x="97" y="22"/>
                  </a:lnTo>
                  <a:lnTo>
                    <a:pt x="100" y="21"/>
                  </a:lnTo>
                  <a:lnTo>
                    <a:pt x="101" y="18"/>
                  </a:lnTo>
                  <a:lnTo>
                    <a:pt x="103" y="16"/>
                  </a:lnTo>
                  <a:lnTo>
                    <a:pt x="104" y="13"/>
                  </a:lnTo>
                  <a:lnTo>
                    <a:pt x="109" y="10"/>
                  </a:lnTo>
                  <a:lnTo>
                    <a:pt x="112" y="6"/>
                  </a:lnTo>
                  <a:lnTo>
                    <a:pt x="116" y="3"/>
                  </a:lnTo>
                  <a:lnTo>
                    <a:pt x="122" y="1"/>
                  </a:lnTo>
                  <a:lnTo>
                    <a:pt x="118" y="12"/>
                  </a:lnTo>
                  <a:lnTo>
                    <a:pt x="119" y="22"/>
                  </a:lnTo>
                  <a:lnTo>
                    <a:pt x="126" y="28"/>
                  </a:lnTo>
                  <a:lnTo>
                    <a:pt x="129" y="29"/>
                  </a:lnTo>
                  <a:lnTo>
                    <a:pt x="131" y="29"/>
                  </a:lnTo>
                  <a:lnTo>
                    <a:pt x="132" y="28"/>
                  </a:lnTo>
                  <a:lnTo>
                    <a:pt x="134" y="29"/>
                  </a:lnTo>
                  <a:lnTo>
                    <a:pt x="135" y="29"/>
                  </a:lnTo>
                  <a:lnTo>
                    <a:pt x="137" y="32"/>
                  </a:lnTo>
                  <a:lnTo>
                    <a:pt x="138" y="35"/>
                  </a:lnTo>
                  <a:lnTo>
                    <a:pt x="138" y="38"/>
                  </a:lnTo>
                  <a:lnTo>
                    <a:pt x="138" y="41"/>
                  </a:lnTo>
                  <a:lnTo>
                    <a:pt x="137" y="46"/>
                  </a:lnTo>
                  <a:lnTo>
                    <a:pt x="135" y="50"/>
                  </a:lnTo>
                  <a:lnTo>
                    <a:pt x="134" y="54"/>
                  </a:lnTo>
                  <a:lnTo>
                    <a:pt x="132" y="59"/>
                  </a:lnTo>
                  <a:lnTo>
                    <a:pt x="132" y="65"/>
                  </a:lnTo>
                  <a:lnTo>
                    <a:pt x="132" y="71"/>
                  </a:lnTo>
                  <a:lnTo>
                    <a:pt x="132" y="75"/>
                  </a:lnTo>
                  <a:lnTo>
                    <a:pt x="132" y="79"/>
                  </a:lnTo>
                  <a:lnTo>
                    <a:pt x="131" y="85"/>
                  </a:lnTo>
                  <a:lnTo>
                    <a:pt x="134" y="87"/>
                  </a:lnTo>
                  <a:lnTo>
                    <a:pt x="138" y="90"/>
                  </a:lnTo>
                  <a:lnTo>
                    <a:pt x="143" y="91"/>
                  </a:lnTo>
                  <a:lnTo>
                    <a:pt x="147" y="94"/>
                  </a:lnTo>
                  <a:lnTo>
                    <a:pt x="150" y="97"/>
                  </a:lnTo>
                  <a:lnTo>
                    <a:pt x="151" y="99"/>
                  </a:lnTo>
                  <a:lnTo>
                    <a:pt x="153" y="102"/>
                  </a:lnTo>
                  <a:lnTo>
                    <a:pt x="151" y="103"/>
                  </a:lnTo>
                  <a:lnTo>
                    <a:pt x="150" y="106"/>
                  </a:lnTo>
                  <a:lnTo>
                    <a:pt x="150" y="107"/>
                  </a:lnTo>
                  <a:lnTo>
                    <a:pt x="151" y="110"/>
                  </a:lnTo>
                  <a:lnTo>
                    <a:pt x="153" y="112"/>
                  </a:lnTo>
                  <a:lnTo>
                    <a:pt x="154" y="113"/>
                  </a:lnTo>
                  <a:lnTo>
                    <a:pt x="156" y="116"/>
                  </a:lnTo>
                  <a:lnTo>
                    <a:pt x="156" y="119"/>
                  </a:lnTo>
                  <a:lnTo>
                    <a:pt x="156" y="122"/>
                  </a:lnTo>
                  <a:lnTo>
                    <a:pt x="147" y="124"/>
                  </a:lnTo>
                  <a:lnTo>
                    <a:pt x="143" y="130"/>
                  </a:lnTo>
                  <a:lnTo>
                    <a:pt x="140" y="137"/>
                  </a:lnTo>
                  <a:lnTo>
                    <a:pt x="138" y="144"/>
                  </a:lnTo>
                  <a:lnTo>
                    <a:pt x="134" y="152"/>
                  </a:lnTo>
                  <a:lnTo>
                    <a:pt x="129" y="150"/>
                  </a:lnTo>
                  <a:lnTo>
                    <a:pt x="125" y="149"/>
                  </a:lnTo>
                  <a:lnTo>
                    <a:pt x="124" y="152"/>
                  </a:lnTo>
                  <a:lnTo>
                    <a:pt x="124" y="156"/>
                  </a:lnTo>
                  <a:lnTo>
                    <a:pt x="116" y="130"/>
                  </a:lnTo>
                  <a:lnTo>
                    <a:pt x="113" y="141"/>
                  </a:lnTo>
                  <a:lnTo>
                    <a:pt x="112" y="155"/>
                  </a:lnTo>
                  <a:lnTo>
                    <a:pt x="112" y="166"/>
                  </a:lnTo>
                  <a:lnTo>
                    <a:pt x="112" y="169"/>
                  </a:lnTo>
                  <a:lnTo>
                    <a:pt x="113" y="172"/>
                  </a:lnTo>
                  <a:lnTo>
                    <a:pt x="115" y="174"/>
                  </a:lnTo>
                  <a:lnTo>
                    <a:pt x="118" y="177"/>
                  </a:lnTo>
                  <a:lnTo>
                    <a:pt x="116" y="181"/>
                  </a:lnTo>
                  <a:lnTo>
                    <a:pt x="116" y="184"/>
                  </a:lnTo>
                  <a:lnTo>
                    <a:pt x="115" y="188"/>
                  </a:lnTo>
                  <a:lnTo>
                    <a:pt x="110" y="187"/>
                  </a:lnTo>
                  <a:lnTo>
                    <a:pt x="106" y="187"/>
                  </a:lnTo>
                  <a:lnTo>
                    <a:pt x="104" y="190"/>
                  </a:lnTo>
                  <a:lnTo>
                    <a:pt x="104" y="191"/>
                  </a:lnTo>
                  <a:lnTo>
                    <a:pt x="103" y="194"/>
                  </a:lnTo>
                  <a:lnTo>
                    <a:pt x="100" y="188"/>
                  </a:lnTo>
                  <a:lnTo>
                    <a:pt x="96" y="183"/>
                  </a:lnTo>
                  <a:lnTo>
                    <a:pt x="91" y="177"/>
                  </a:lnTo>
                  <a:lnTo>
                    <a:pt x="91" y="180"/>
                  </a:lnTo>
                  <a:lnTo>
                    <a:pt x="91" y="184"/>
                  </a:lnTo>
                  <a:lnTo>
                    <a:pt x="90" y="188"/>
                  </a:lnTo>
                  <a:lnTo>
                    <a:pt x="88" y="193"/>
                  </a:lnTo>
                  <a:lnTo>
                    <a:pt x="87" y="197"/>
                  </a:lnTo>
                  <a:lnTo>
                    <a:pt x="76" y="196"/>
                  </a:lnTo>
                  <a:lnTo>
                    <a:pt x="66" y="190"/>
                  </a:lnTo>
                  <a:lnTo>
                    <a:pt x="62" y="181"/>
                  </a:lnTo>
                  <a:lnTo>
                    <a:pt x="59" y="180"/>
                  </a:lnTo>
                  <a:lnTo>
                    <a:pt x="56" y="180"/>
                  </a:lnTo>
                  <a:lnTo>
                    <a:pt x="54" y="178"/>
                  </a:lnTo>
                  <a:lnTo>
                    <a:pt x="57" y="177"/>
                  </a:lnTo>
                  <a:lnTo>
                    <a:pt x="60" y="174"/>
                  </a:lnTo>
                  <a:lnTo>
                    <a:pt x="63" y="172"/>
                  </a:lnTo>
                  <a:lnTo>
                    <a:pt x="66" y="169"/>
                  </a:lnTo>
                  <a:lnTo>
                    <a:pt x="68" y="166"/>
                  </a:lnTo>
                  <a:lnTo>
                    <a:pt x="66" y="163"/>
                  </a:lnTo>
                  <a:lnTo>
                    <a:pt x="60" y="160"/>
                  </a:lnTo>
                  <a:lnTo>
                    <a:pt x="57" y="159"/>
                  </a:lnTo>
                  <a:lnTo>
                    <a:pt x="56" y="157"/>
                  </a:lnTo>
                  <a:lnTo>
                    <a:pt x="56" y="156"/>
                  </a:lnTo>
                  <a:lnTo>
                    <a:pt x="54" y="155"/>
                  </a:lnTo>
                  <a:lnTo>
                    <a:pt x="53" y="153"/>
                  </a:lnTo>
                  <a:lnTo>
                    <a:pt x="51" y="149"/>
                  </a:lnTo>
                  <a:lnTo>
                    <a:pt x="48" y="146"/>
                  </a:lnTo>
                  <a:lnTo>
                    <a:pt x="46" y="141"/>
                  </a:lnTo>
                  <a:lnTo>
                    <a:pt x="48" y="138"/>
                  </a:lnTo>
                  <a:lnTo>
                    <a:pt x="53" y="137"/>
                  </a:lnTo>
                  <a:lnTo>
                    <a:pt x="57" y="135"/>
                  </a:lnTo>
                  <a:lnTo>
                    <a:pt x="60" y="135"/>
                  </a:lnTo>
                  <a:lnTo>
                    <a:pt x="65" y="132"/>
                  </a:lnTo>
                  <a:lnTo>
                    <a:pt x="65" y="132"/>
                  </a:lnTo>
                  <a:lnTo>
                    <a:pt x="65" y="131"/>
                  </a:lnTo>
                  <a:lnTo>
                    <a:pt x="65" y="130"/>
                  </a:lnTo>
                  <a:lnTo>
                    <a:pt x="65" y="128"/>
                  </a:lnTo>
                  <a:lnTo>
                    <a:pt x="66" y="127"/>
                  </a:lnTo>
                  <a:lnTo>
                    <a:pt x="69" y="127"/>
                  </a:lnTo>
                  <a:lnTo>
                    <a:pt x="72" y="128"/>
                  </a:lnTo>
                  <a:lnTo>
                    <a:pt x="76" y="128"/>
                  </a:lnTo>
                  <a:lnTo>
                    <a:pt x="79" y="130"/>
                  </a:lnTo>
                  <a:lnTo>
                    <a:pt x="82" y="128"/>
                  </a:lnTo>
                  <a:lnTo>
                    <a:pt x="85" y="125"/>
                  </a:lnTo>
                  <a:lnTo>
                    <a:pt x="85" y="122"/>
                  </a:lnTo>
                  <a:lnTo>
                    <a:pt x="84" y="118"/>
                  </a:lnTo>
                  <a:lnTo>
                    <a:pt x="81" y="116"/>
                  </a:lnTo>
                  <a:lnTo>
                    <a:pt x="78" y="116"/>
                  </a:lnTo>
                  <a:lnTo>
                    <a:pt x="75" y="116"/>
                  </a:lnTo>
                  <a:lnTo>
                    <a:pt x="72" y="118"/>
                  </a:lnTo>
                  <a:lnTo>
                    <a:pt x="69" y="119"/>
                  </a:lnTo>
                  <a:lnTo>
                    <a:pt x="66" y="121"/>
                  </a:lnTo>
                  <a:lnTo>
                    <a:pt x="66" y="118"/>
                  </a:lnTo>
                  <a:lnTo>
                    <a:pt x="66" y="113"/>
                  </a:lnTo>
                  <a:lnTo>
                    <a:pt x="66" y="110"/>
                  </a:lnTo>
                  <a:lnTo>
                    <a:pt x="68" y="106"/>
                  </a:lnTo>
                  <a:lnTo>
                    <a:pt x="68" y="103"/>
                  </a:lnTo>
                  <a:lnTo>
                    <a:pt x="68" y="99"/>
                  </a:lnTo>
                  <a:lnTo>
                    <a:pt x="65" y="99"/>
                  </a:lnTo>
                  <a:lnTo>
                    <a:pt x="60" y="99"/>
                  </a:lnTo>
                  <a:lnTo>
                    <a:pt x="59" y="102"/>
                  </a:lnTo>
                  <a:lnTo>
                    <a:pt x="56" y="103"/>
                  </a:lnTo>
                  <a:lnTo>
                    <a:pt x="54" y="106"/>
                  </a:lnTo>
                  <a:lnTo>
                    <a:pt x="51" y="109"/>
                  </a:lnTo>
                  <a:lnTo>
                    <a:pt x="48" y="112"/>
                  </a:lnTo>
                  <a:lnTo>
                    <a:pt x="46" y="113"/>
                  </a:lnTo>
                  <a:lnTo>
                    <a:pt x="43" y="113"/>
                  </a:lnTo>
                  <a:lnTo>
                    <a:pt x="38" y="115"/>
                  </a:lnTo>
                  <a:lnTo>
                    <a:pt x="35" y="115"/>
                  </a:lnTo>
                  <a:lnTo>
                    <a:pt x="32" y="115"/>
                  </a:lnTo>
                  <a:lnTo>
                    <a:pt x="29" y="118"/>
                  </a:lnTo>
                  <a:lnTo>
                    <a:pt x="25" y="110"/>
                  </a:lnTo>
                  <a:lnTo>
                    <a:pt x="25" y="106"/>
                  </a:lnTo>
                  <a:lnTo>
                    <a:pt x="29" y="103"/>
                  </a:lnTo>
                  <a:lnTo>
                    <a:pt x="34" y="100"/>
                  </a:lnTo>
                  <a:lnTo>
                    <a:pt x="40" y="96"/>
                  </a:lnTo>
                  <a:lnTo>
                    <a:pt x="43" y="91"/>
                  </a:lnTo>
                  <a:lnTo>
                    <a:pt x="35" y="88"/>
                  </a:lnTo>
                  <a:lnTo>
                    <a:pt x="26" y="85"/>
                  </a:lnTo>
                  <a:lnTo>
                    <a:pt x="19" y="82"/>
                  </a:lnTo>
                  <a:lnTo>
                    <a:pt x="16" y="78"/>
                  </a:lnTo>
                  <a:lnTo>
                    <a:pt x="15" y="72"/>
                  </a:lnTo>
                  <a:lnTo>
                    <a:pt x="16" y="68"/>
                  </a:lnTo>
                  <a:lnTo>
                    <a:pt x="18" y="63"/>
                  </a:lnTo>
                  <a:lnTo>
                    <a:pt x="19" y="59"/>
                  </a:lnTo>
                  <a:lnTo>
                    <a:pt x="16" y="57"/>
                  </a:lnTo>
                  <a:lnTo>
                    <a:pt x="15" y="56"/>
                  </a:lnTo>
                  <a:lnTo>
                    <a:pt x="13" y="49"/>
                  </a:lnTo>
                  <a:lnTo>
                    <a:pt x="10" y="43"/>
                  </a:lnTo>
                  <a:lnTo>
                    <a:pt x="12" y="40"/>
                  </a:lnTo>
                  <a:lnTo>
                    <a:pt x="13" y="32"/>
                  </a:lnTo>
                  <a:lnTo>
                    <a:pt x="12" y="24"/>
                  </a:lnTo>
                  <a:lnTo>
                    <a:pt x="12" y="18"/>
                  </a:lnTo>
                  <a:lnTo>
                    <a:pt x="15" y="13"/>
                  </a:lnTo>
                  <a:lnTo>
                    <a:pt x="18" y="10"/>
                  </a:lnTo>
                  <a:lnTo>
                    <a:pt x="22" y="6"/>
                  </a:lnTo>
                  <a:lnTo>
                    <a:pt x="26" y="3"/>
                  </a:lnTo>
                  <a:lnTo>
                    <a:pt x="31"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8" name="Freeform 6518"/>
            <p:cNvSpPr>
              <a:spLocks noEditPoints="1"/>
            </p:cNvSpPr>
            <p:nvPr/>
          </p:nvSpPr>
          <p:spPr bwMode="auto">
            <a:xfrm>
              <a:off x="2291" y="926"/>
              <a:ext cx="255" cy="351"/>
            </a:xfrm>
            <a:custGeom>
              <a:avLst/>
              <a:gdLst>
                <a:gd name="T0" fmla="*/ 209 w 255"/>
                <a:gd name="T1" fmla="*/ 2 h 351"/>
                <a:gd name="T2" fmla="*/ 209 w 255"/>
                <a:gd name="T3" fmla="*/ 60 h 351"/>
                <a:gd name="T4" fmla="*/ 242 w 255"/>
                <a:gd name="T5" fmla="*/ 55 h 351"/>
                <a:gd name="T6" fmla="*/ 255 w 255"/>
                <a:gd name="T7" fmla="*/ 63 h 351"/>
                <a:gd name="T8" fmla="*/ 254 w 255"/>
                <a:gd name="T9" fmla="*/ 82 h 351"/>
                <a:gd name="T10" fmla="*/ 246 w 255"/>
                <a:gd name="T11" fmla="*/ 95 h 351"/>
                <a:gd name="T12" fmla="*/ 242 w 255"/>
                <a:gd name="T13" fmla="*/ 114 h 351"/>
                <a:gd name="T14" fmla="*/ 205 w 255"/>
                <a:gd name="T15" fmla="*/ 116 h 351"/>
                <a:gd name="T16" fmla="*/ 202 w 255"/>
                <a:gd name="T17" fmla="*/ 132 h 351"/>
                <a:gd name="T18" fmla="*/ 176 w 255"/>
                <a:gd name="T19" fmla="*/ 129 h 351"/>
                <a:gd name="T20" fmla="*/ 162 w 255"/>
                <a:gd name="T21" fmla="*/ 133 h 351"/>
                <a:gd name="T22" fmla="*/ 167 w 255"/>
                <a:gd name="T23" fmla="*/ 153 h 351"/>
                <a:gd name="T24" fmla="*/ 173 w 255"/>
                <a:gd name="T25" fmla="*/ 166 h 351"/>
                <a:gd name="T26" fmla="*/ 189 w 255"/>
                <a:gd name="T27" fmla="*/ 185 h 351"/>
                <a:gd name="T28" fmla="*/ 183 w 255"/>
                <a:gd name="T29" fmla="*/ 204 h 351"/>
                <a:gd name="T30" fmla="*/ 177 w 255"/>
                <a:gd name="T31" fmla="*/ 223 h 351"/>
                <a:gd name="T32" fmla="*/ 164 w 255"/>
                <a:gd name="T33" fmla="*/ 238 h 351"/>
                <a:gd name="T34" fmla="*/ 158 w 255"/>
                <a:gd name="T35" fmla="*/ 256 h 351"/>
                <a:gd name="T36" fmla="*/ 127 w 255"/>
                <a:gd name="T37" fmla="*/ 278 h 351"/>
                <a:gd name="T38" fmla="*/ 103 w 255"/>
                <a:gd name="T39" fmla="*/ 282 h 351"/>
                <a:gd name="T40" fmla="*/ 131 w 255"/>
                <a:gd name="T41" fmla="*/ 291 h 351"/>
                <a:gd name="T42" fmla="*/ 148 w 255"/>
                <a:gd name="T43" fmla="*/ 298 h 351"/>
                <a:gd name="T44" fmla="*/ 152 w 255"/>
                <a:gd name="T45" fmla="*/ 328 h 351"/>
                <a:gd name="T46" fmla="*/ 115 w 255"/>
                <a:gd name="T47" fmla="*/ 348 h 351"/>
                <a:gd name="T48" fmla="*/ 108 w 255"/>
                <a:gd name="T49" fmla="*/ 331 h 351"/>
                <a:gd name="T50" fmla="*/ 83 w 255"/>
                <a:gd name="T51" fmla="*/ 331 h 351"/>
                <a:gd name="T52" fmla="*/ 56 w 255"/>
                <a:gd name="T53" fmla="*/ 331 h 351"/>
                <a:gd name="T54" fmla="*/ 30 w 255"/>
                <a:gd name="T55" fmla="*/ 331 h 351"/>
                <a:gd name="T56" fmla="*/ 12 w 255"/>
                <a:gd name="T57" fmla="*/ 326 h 351"/>
                <a:gd name="T58" fmla="*/ 2 w 255"/>
                <a:gd name="T59" fmla="*/ 303 h 351"/>
                <a:gd name="T60" fmla="*/ 30 w 255"/>
                <a:gd name="T61" fmla="*/ 282 h 351"/>
                <a:gd name="T62" fmla="*/ 45 w 255"/>
                <a:gd name="T63" fmla="*/ 256 h 351"/>
                <a:gd name="T64" fmla="*/ 71 w 255"/>
                <a:gd name="T65" fmla="*/ 273 h 351"/>
                <a:gd name="T66" fmla="*/ 96 w 255"/>
                <a:gd name="T67" fmla="*/ 225 h 351"/>
                <a:gd name="T68" fmla="*/ 67 w 255"/>
                <a:gd name="T69" fmla="*/ 260 h 351"/>
                <a:gd name="T70" fmla="*/ 56 w 255"/>
                <a:gd name="T71" fmla="*/ 241 h 351"/>
                <a:gd name="T72" fmla="*/ 65 w 255"/>
                <a:gd name="T73" fmla="*/ 229 h 351"/>
                <a:gd name="T74" fmla="*/ 67 w 255"/>
                <a:gd name="T75" fmla="*/ 210 h 351"/>
                <a:gd name="T76" fmla="*/ 58 w 255"/>
                <a:gd name="T77" fmla="*/ 220 h 351"/>
                <a:gd name="T78" fmla="*/ 45 w 255"/>
                <a:gd name="T79" fmla="*/ 220 h 351"/>
                <a:gd name="T80" fmla="*/ 45 w 255"/>
                <a:gd name="T81" fmla="*/ 181 h 351"/>
                <a:gd name="T82" fmla="*/ 68 w 255"/>
                <a:gd name="T83" fmla="*/ 179 h 351"/>
                <a:gd name="T84" fmla="*/ 86 w 255"/>
                <a:gd name="T85" fmla="*/ 191 h 351"/>
                <a:gd name="T86" fmla="*/ 81 w 255"/>
                <a:gd name="T87" fmla="*/ 184 h 351"/>
                <a:gd name="T88" fmla="*/ 89 w 255"/>
                <a:gd name="T89" fmla="*/ 167 h 351"/>
                <a:gd name="T90" fmla="*/ 80 w 255"/>
                <a:gd name="T91" fmla="*/ 154 h 351"/>
                <a:gd name="T92" fmla="*/ 59 w 255"/>
                <a:gd name="T93" fmla="*/ 117 h 351"/>
                <a:gd name="T94" fmla="*/ 40 w 255"/>
                <a:gd name="T95" fmla="*/ 101 h 351"/>
                <a:gd name="T96" fmla="*/ 50 w 255"/>
                <a:gd name="T97" fmla="*/ 91 h 351"/>
                <a:gd name="T98" fmla="*/ 58 w 255"/>
                <a:gd name="T99" fmla="*/ 75 h 351"/>
                <a:gd name="T100" fmla="*/ 74 w 255"/>
                <a:gd name="T101" fmla="*/ 86 h 351"/>
                <a:gd name="T102" fmla="*/ 92 w 255"/>
                <a:gd name="T103" fmla="*/ 103 h 351"/>
                <a:gd name="T104" fmla="*/ 115 w 255"/>
                <a:gd name="T105" fmla="*/ 123 h 351"/>
                <a:gd name="T106" fmla="*/ 96 w 255"/>
                <a:gd name="T107" fmla="*/ 91 h 351"/>
                <a:gd name="T108" fmla="*/ 74 w 255"/>
                <a:gd name="T109" fmla="*/ 66 h 351"/>
                <a:gd name="T110" fmla="*/ 65 w 255"/>
                <a:gd name="T111" fmla="*/ 45 h 351"/>
                <a:gd name="T112" fmla="*/ 106 w 255"/>
                <a:gd name="T113" fmla="*/ 29 h 351"/>
                <a:gd name="T114" fmla="*/ 124 w 255"/>
                <a:gd name="T115" fmla="*/ 11 h 351"/>
                <a:gd name="T116" fmla="*/ 192 w 255"/>
                <a:gd name="T117" fmla="*/ 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351">
                  <a:moveTo>
                    <a:pt x="177" y="164"/>
                  </a:moveTo>
                  <a:lnTo>
                    <a:pt x="174" y="166"/>
                  </a:lnTo>
                  <a:lnTo>
                    <a:pt x="173" y="166"/>
                  </a:lnTo>
                  <a:lnTo>
                    <a:pt x="174" y="164"/>
                  </a:lnTo>
                  <a:lnTo>
                    <a:pt x="177" y="164"/>
                  </a:lnTo>
                  <a:close/>
                  <a:moveTo>
                    <a:pt x="201" y="0"/>
                  </a:moveTo>
                  <a:lnTo>
                    <a:pt x="204" y="0"/>
                  </a:lnTo>
                  <a:lnTo>
                    <a:pt x="208" y="1"/>
                  </a:lnTo>
                  <a:lnTo>
                    <a:pt x="209" y="2"/>
                  </a:lnTo>
                  <a:lnTo>
                    <a:pt x="212" y="7"/>
                  </a:lnTo>
                  <a:lnTo>
                    <a:pt x="214" y="10"/>
                  </a:lnTo>
                  <a:lnTo>
                    <a:pt x="217" y="13"/>
                  </a:lnTo>
                  <a:lnTo>
                    <a:pt x="217" y="17"/>
                  </a:lnTo>
                  <a:lnTo>
                    <a:pt x="218" y="32"/>
                  </a:lnTo>
                  <a:lnTo>
                    <a:pt x="212" y="44"/>
                  </a:lnTo>
                  <a:lnTo>
                    <a:pt x="201" y="53"/>
                  </a:lnTo>
                  <a:lnTo>
                    <a:pt x="204" y="58"/>
                  </a:lnTo>
                  <a:lnTo>
                    <a:pt x="209" y="60"/>
                  </a:lnTo>
                  <a:lnTo>
                    <a:pt x="215" y="60"/>
                  </a:lnTo>
                  <a:lnTo>
                    <a:pt x="223" y="58"/>
                  </a:lnTo>
                  <a:lnTo>
                    <a:pt x="229" y="57"/>
                  </a:lnTo>
                  <a:lnTo>
                    <a:pt x="223" y="60"/>
                  </a:lnTo>
                  <a:lnTo>
                    <a:pt x="230" y="57"/>
                  </a:lnTo>
                  <a:lnTo>
                    <a:pt x="236" y="54"/>
                  </a:lnTo>
                  <a:lnTo>
                    <a:pt x="243" y="51"/>
                  </a:lnTo>
                  <a:lnTo>
                    <a:pt x="242" y="54"/>
                  </a:lnTo>
                  <a:lnTo>
                    <a:pt x="242" y="55"/>
                  </a:lnTo>
                  <a:lnTo>
                    <a:pt x="243" y="55"/>
                  </a:lnTo>
                  <a:lnTo>
                    <a:pt x="245" y="57"/>
                  </a:lnTo>
                  <a:lnTo>
                    <a:pt x="246" y="57"/>
                  </a:lnTo>
                  <a:lnTo>
                    <a:pt x="249" y="55"/>
                  </a:lnTo>
                  <a:lnTo>
                    <a:pt x="251" y="55"/>
                  </a:lnTo>
                  <a:lnTo>
                    <a:pt x="252" y="57"/>
                  </a:lnTo>
                  <a:lnTo>
                    <a:pt x="254" y="57"/>
                  </a:lnTo>
                  <a:lnTo>
                    <a:pt x="255" y="60"/>
                  </a:lnTo>
                  <a:lnTo>
                    <a:pt x="255" y="63"/>
                  </a:lnTo>
                  <a:lnTo>
                    <a:pt x="254" y="66"/>
                  </a:lnTo>
                  <a:lnTo>
                    <a:pt x="251" y="69"/>
                  </a:lnTo>
                  <a:lnTo>
                    <a:pt x="249" y="72"/>
                  </a:lnTo>
                  <a:lnTo>
                    <a:pt x="246" y="73"/>
                  </a:lnTo>
                  <a:lnTo>
                    <a:pt x="246" y="75"/>
                  </a:lnTo>
                  <a:lnTo>
                    <a:pt x="248" y="76"/>
                  </a:lnTo>
                  <a:lnTo>
                    <a:pt x="251" y="79"/>
                  </a:lnTo>
                  <a:lnTo>
                    <a:pt x="252" y="81"/>
                  </a:lnTo>
                  <a:lnTo>
                    <a:pt x="254" y="82"/>
                  </a:lnTo>
                  <a:lnTo>
                    <a:pt x="254" y="85"/>
                  </a:lnTo>
                  <a:lnTo>
                    <a:pt x="252" y="86"/>
                  </a:lnTo>
                  <a:lnTo>
                    <a:pt x="251" y="86"/>
                  </a:lnTo>
                  <a:lnTo>
                    <a:pt x="246" y="88"/>
                  </a:lnTo>
                  <a:lnTo>
                    <a:pt x="248" y="89"/>
                  </a:lnTo>
                  <a:lnTo>
                    <a:pt x="248" y="91"/>
                  </a:lnTo>
                  <a:lnTo>
                    <a:pt x="246" y="92"/>
                  </a:lnTo>
                  <a:lnTo>
                    <a:pt x="246" y="94"/>
                  </a:lnTo>
                  <a:lnTo>
                    <a:pt x="246" y="95"/>
                  </a:lnTo>
                  <a:lnTo>
                    <a:pt x="245" y="98"/>
                  </a:lnTo>
                  <a:lnTo>
                    <a:pt x="245" y="100"/>
                  </a:lnTo>
                  <a:lnTo>
                    <a:pt x="245" y="101"/>
                  </a:lnTo>
                  <a:lnTo>
                    <a:pt x="243" y="104"/>
                  </a:lnTo>
                  <a:lnTo>
                    <a:pt x="242" y="108"/>
                  </a:lnTo>
                  <a:lnTo>
                    <a:pt x="242" y="110"/>
                  </a:lnTo>
                  <a:lnTo>
                    <a:pt x="242" y="111"/>
                  </a:lnTo>
                  <a:lnTo>
                    <a:pt x="242" y="113"/>
                  </a:lnTo>
                  <a:lnTo>
                    <a:pt x="242" y="114"/>
                  </a:lnTo>
                  <a:lnTo>
                    <a:pt x="242" y="116"/>
                  </a:lnTo>
                  <a:lnTo>
                    <a:pt x="239" y="117"/>
                  </a:lnTo>
                  <a:lnTo>
                    <a:pt x="231" y="119"/>
                  </a:lnTo>
                  <a:lnTo>
                    <a:pt x="223" y="117"/>
                  </a:lnTo>
                  <a:lnTo>
                    <a:pt x="214" y="116"/>
                  </a:lnTo>
                  <a:lnTo>
                    <a:pt x="212" y="116"/>
                  </a:lnTo>
                  <a:lnTo>
                    <a:pt x="209" y="116"/>
                  </a:lnTo>
                  <a:lnTo>
                    <a:pt x="208" y="116"/>
                  </a:lnTo>
                  <a:lnTo>
                    <a:pt x="205" y="116"/>
                  </a:lnTo>
                  <a:lnTo>
                    <a:pt x="205" y="116"/>
                  </a:lnTo>
                  <a:lnTo>
                    <a:pt x="205" y="116"/>
                  </a:lnTo>
                  <a:lnTo>
                    <a:pt x="206" y="120"/>
                  </a:lnTo>
                  <a:lnTo>
                    <a:pt x="208" y="123"/>
                  </a:lnTo>
                  <a:lnTo>
                    <a:pt x="209" y="126"/>
                  </a:lnTo>
                  <a:lnTo>
                    <a:pt x="212" y="129"/>
                  </a:lnTo>
                  <a:lnTo>
                    <a:pt x="211" y="131"/>
                  </a:lnTo>
                  <a:lnTo>
                    <a:pt x="206" y="132"/>
                  </a:lnTo>
                  <a:lnTo>
                    <a:pt x="202" y="132"/>
                  </a:lnTo>
                  <a:lnTo>
                    <a:pt x="198" y="133"/>
                  </a:lnTo>
                  <a:lnTo>
                    <a:pt x="193" y="132"/>
                  </a:lnTo>
                  <a:lnTo>
                    <a:pt x="190" y="132"/>
                  </a:lnTo>
                  <a:lnTo>
                    <a:pt x="187" y="132"/>
                  </a:lnTo>
                  <a:lnTo>
                    <a:pt x="184" y="131"/>
                  </a:lnTo>
                  <a:lnTo>
                    <a:pt x="181" y="129"/>
                  </a:lnTo>
                  <a:lnTo>
                    <a:pt x="178" y="129"/>
                  </a:lnTo>
                  <a:lnTo>
                    <a:pt x="176" y="128"/>
                  </a:lnTo>
                  <a:lnTo>
                    <a:pt x="176" y="129"/>
                  </a:lnTo>
                  <a:lnTo>
                    <a:pt x="173" y="129"/>
                  </a:lnTo>
                  <a:lnTo>
                    <a:pt x="171" y="129"/>
                  </a:lnTo>
                  <a:lnTo>
                    <a:pt x="170" y="131"/>
                  </a:lnTo>
                  <a:lnTo>
                    <a:pt x="168" y="131"/>
                  </a:lnTo>
                  <a:lnTo>
                    <a:pt x="168" y="131"/>
                  </a:lnTo>
                  <a:lnTo>
                    <a:pt x="165" y="131"/>
                  </a:lnTo>
                  <a:lnTo>
                    <a:pt x="164" y="131"/>
                  </a:lnTo>
                  <a:lnTo>
                    <a:pt x="162" y="131"/>
                  </a:lnTo>
                  <a:lnTo>
                    <a:pt x="162" y="133"/>
                  </a:lnTo>
                  <a:lnTo>
                    <a:pt x="164" y="136"/>
                  </a:lnTo>
                  <a:lnTo>
                    <a:pt x="167" y="139"/>
                  </a:lnTo>
                  <a:lnTo>
                    <a:pt x="170" y="142"/>
                  </a:lnTo>
                  <a:lnTo>
                    <a:pt x="174" y="144"/>
                  </a:lnTo>
                  <a:lnTo>
                    <a:pt x="177" y="145"/>
                  </a:lnTo>
                  <a:lnTo>
                    <a:pt x="180" y="147"/>
                  </a:lnTo>
                  <a:lnTo>
                    <a:pt x="176" y="147"/>
                  </a:lnTo>
                  <a:lnTo>
                    <a:pt x="171" y="148"/>
                  </a:lnTo>
                  <a:lnTo>
                    <a:pt x="167" y="153"/>
                  </a:lnTo>
                  <a:lnTo>
                    <a:pt x="168" y="154"/>
                  </a:lnTo>
                  <a:lnTo>
                    <a:pt x="167" y="156"/>
                  </a:lnTo>
                  <a:lnTo>
                    <a:pt x="164" y="157"/>
                  </a:lnTo>
                  <a:lnTo>
                    <a:pt x="162" y="159"/>
                  </a:lnTo>
                  <a:lnTo>
                    <a:pt x="164" y="161"/>
                  </a:lnTo>
                  <a:lnTo>
                    <a:pt x="165" y="163"/>
                  </a:lnTo>
                  <a:lnTo>
                    <a:pt x="168" y="164"/>
                  </a:lnTo>
                  <a:lnTo>
                    <a:pt x="171" y="166"/>
                  </a:lnTo>
                  <a:lnTo>
                    <a:pt x="173" y="166"/>
                  </a:lnTo>
                  <a:lnTo>
                    <a:pt x="173" y="166"/>
                  </a:lnTo>
                  <a:lnTo>
                    <a:pt x="171" y="167"/>
                  </a:lnTo>
                  <a:lnTo>
                    <a:pt x="171" y="170"/>
                  </a:lnTo>
                  <a:lnTo>
                    <a:pt x="181" y="172"/>
                  </a:lnTo>
                  <a:lnTo>
                    <a:pt x="189" y="175"/>
                  </a:lnTo>
                  <a:lnTo>
                    <a:pt x="196" y="182"/>
                  </a:lnTo>
                  <a:lnTo>
                    <a:pt x="193" y="182"/>
                  </a:lnTo>
                  <a:lnTo>
                    <a:pt x="190" y="184"/>
                  </a:lnTo>
                  <a:lnTo>
                    <a:pt x="189" y="185"/>
                  </a:lnTo>
                  <a:lnTo>
                    <a:pt x="192" y="188"/>
                  </a:lnTo>
                  <a:lnTo>
                    <a:pt x="193" y="191"/>
                  </a:lnTo>
                  <a:lnTo>
                    <a:pt x="196" y="192"/>
                  </a:lnTo>
                  <a:lnTo>
                    <a:pt x="198" y="195"/>
                  </a:lnTo>
                  <a:lnTo>
                    <a:pt x="198" y="198"/>
                  </a:lnTo>
                  <a:lnTo>
                    <a:pt x="196" y="203"/>
                  </a:lnTo>
                  <a:lnTo>
                    <a:pt x="192" y="204"/>
                  </a:lnTo>
                  <a:lnTo>
                    <a:pt x="187" y="204"/>
                  </a:lnTo>
                  <a:lnTo>
                    <a:pt x="183" y="204"/>
                  </a:lnTo>
                  <a:lnTo>
                    <a:pt x="177" y="203"/>
                  </a:lnTo>
                  <a:lnTo>
                    <a:pt x="178" y="207"/>
                  </a:lnTo>
                  <a:lnTo>
                    <a:pt x="181" y="210"/>
                  </a:lnTo>
                  <a:lnTo>
                    <a:pt x="186" y="214"/>
                  </a:lnTo>
                  <a:lnTo>
                    <a:pt x="190" y="216"/>
                  </a:lnTo>
                  <a:lnTo>
                    <a:pt x="195" y="219"/>
                  </a:lnTo>
                  <a:lnTo>
                    <a:pt x="192" y="222"/>
                  </a:lnTo>
                  <a:lnTo>
                    <a:pt x="184" y="223"/>
                  </a:lnTo>
                  <a:lnTo>
                    <a:pt x="177" y="223"/>
                  </a:lnTo>
                  <a:lnTo>
                    <a:pt x="170" y="222"/>
                  </a:lnTo>
                  <a:lnTo>
                    <a:pt x="165" y="222"/>
                  </a:lnTo>
                  <a:lnTo>
                    <a:pt x="168" y="226"/>
                  </a:lnTo>
                  <a:lnTo>
                    <a:pt x="171" y="231"/>
                  </a:lnTo>
                  <a:lnTo>
                    <a:pt x="176" y="234"/>
                  </a:lnTo>
                  <a:lnTo>
                    <a:pt x="181" y="235"/>
                  </a:lnTo>
                  <a:lnTo>
                    <a:pt x="176" y="235"/>
                  </a:lnTo>
                  <a:lnTo>
                    <a:pt x="170" y="237"/>
                  </a:lnTo>
                  <a:lnTo>
                    <a:pt x="164" y="238"/>
                  </a:lnTo>
                  <a:lnTo>
                    <a:pt x="158" y="239"/>
                  </a:lnTo>
                  <a:lnTo>
                    <a:pt x="153" y="241"/>
                  </a:lnTo>
                  <a:lnTo>
                    <a:pt x="151" y="242"/>
                  </a:lnTo>
                  <a:lnTo>
                    <a:pt x="151" y="244"/>
                  </a:lnTo>
                  <a:lnTo>
                    <a:pt x="151" y="247"/>
                  </a:lnTo>
                  <a:lnTo>
                    <a:pt x="152" y="248"/>
                  </a:lnTo>
                  <a:lnTo>
                    <a:pt x="153" y="251"/>
                  </a:lnTo>
                  <a:lnTo>
                    <a:pt x="156" y="253"/>
                  </a:lnTo>
                  <a:lnTo>
                    <a:pt x="158" y="256"/>
                  </a:lnTo>
                  <a:lnTo>
                    <a:pt x="156" y="257"/>
                  </a:lnTo>
                  <a:lnTo>
                    <a:pt x="153" y="260"/>
                  </a:lnTo>
                  <a:lnTo>
                    <a:pt x="152" y="262"/>
                  </a:lnTo>
                  <a:lnTo>
                    <a:pt x="155" y="266"/>
                  </a:lnTo>
                  <a:lnTo>
                    <a:pt x="156" y="272"/>
                  </a:lnTo>
                  <a:lnTo>
                    <a:pt x="158" y="278"/>
                  </a:lnTo>
                  <a:lnTo>
                    <a:pt x="133" y="278"/>
                  </a:lnTo>
                  <a:lnTo>
                    <a:pt x="130" y="278"/>
                  </a:lnTo>
                  <a:lnTo>
                    <a:pt x="127" y="278"/>
                  </a:lnTo>
                  <a:lnTo>
                    <a:pt x="124" y="278"/>
                  </a:lnTo>
                  <a:lnTo>
                    <a:pt x="121" y="276"/>
                  </a:lnTo>
                  <a:lnTo>
                    <a:pt x="118" y="276"/>
                  </a:lnTo>
                  <a:lnTo>
                    <a:pt x="117" y="273"/>
                  </a:lnTo>
                  <a:lnTo>
                    <a:pt x="114" y="272"/>
                  </a:lnTo>
                  <a:lnTo>
                    <a:pt x="111" y="272"/>
                  </a:lnTo>
                  <a:lnTo>
                    <a:pt x="109" y="275"/>
                  </a:lnTo>
                  <a:lnTo>
                    <a:pt x="106" y="279"/>
                  </a:lnTo>
                  <a:lnTo>
                    <a:pt x="103" y="282"/>
                  </a:lnTo>
                  <a:lnTo>
                    <a:pt x="100" y="285"/>
                  </a:lnTo>
                  <a:lnTo>
                    <a:pt x="99" y="290"/>
                  </a:lnTo>
                  <a:lnTo>
                    <a:pt x="98" y="294"/>
                  </a:lnTo>
                  <a:lnTo>
                    <a:pt x="123" y="291"/>
                  </a:lnTo>
                  <a:lnTo>
                    <a:pt x="127" y="290"/>
                  </a:lnTo>
                  <a:lnTo>
                    <a:pt x="128" y="290"/>
                  </a:lnTo>
                  <a:lnTo>
                    <a:pt x="128" y="290"/>
                  </a:lnTo>
                  <a:lnTo>
                    <a:pt x="130" y="290"/>
                  </a:lnTo>
                  <a:lnTo>
                    <a:pt x="131" y="291"/>
                  </a:lnTo>
                  <a:lnTo>
                    <a:pt x="134" y="292"/>
                  </a:lnTo>
                  <a:lnTo>
                    <a:pt x="134" y="295"/>
                  </a:lnTo>
                  <a:lnTo>
                    <a:pt x="137" y="297"/>
                  </a:lnTo>
                  <a:lnTo>
                    <a:pt x="139" y="297"/>
                  </a:lnTo>
                  <a:lnTo>
                    <a:pt x="142" y="295"/>
                  </a:lnTo>
                  <a:lnTo>
                    <a:pt x="143" y="295"/>
                  </a:lnTo>
                  <a:lnTo>
                    <a:pt x="145" y="294"/>
                  </a:lnTo>
                  <a:lnTo>
                    <a:pt x="148" y="295"/>
                  </a:lnTo>
                  <a:lnTo>
                    <a:pt x="148" y="298"/>
                  </a:lnTo>
                  <a:lnTo>
                    <a:pt x="148" y="301"/>
                  </a:lnTo>
                  <a:lnTo>
                    <a:pt x="148" y="303"/>
                  </a:lnTo>
                  <a:lnTo>
                    <a:pt x="148" y="306"/>
                  </a:lnTo>
                  <a:lnTo>
                    <a:pt x="148" y="309"/>
                  </a:lnTo>
                  <a:lnTo>
                    <a:pt x="152" y="310"/>
                  </a:lnTo>
                  <a:lnTo>
                    <a:pt x="158" y="310"/>
                  </a:lnTo>
                  <a:lnTo>
                    <a:pt x="162" y="310"/>
                  </a:lnTo>
                  <a:lnTo>
                    <a:pt x="159" y="319"/>
                  </a:lnTo>
                  <a:lnTo>
                    <a:pt x="152" y="328"/>
                  </a:lnTo>
                  <a:lnTo>
                    <a:pt x="143" y="334"/>
                  </a:lnTo>
                  <a:lnTo>
                    <a:pt x="134" y="340"/>
                  </a:lnTo>
                  <a:lnTo>
                    <a:pt x="133" y="343"/>
                  </a:lnTo>
                  <a:lnTo>
                    <a:pt x="130" y="345"/>
                  </a:lnTo>
                  <a:lnTo>
                    <a:pt x="127" y="348"/>
                  </a:lnTo>
                  <a:lnTo>
                    <a:pt x="124" y="350"/>
                  </a:lnTo>
                  <a:lnTo>
                    <a:pt x="121" y="351"/>
                  </a:lnTo>
                  <a:lnTo>
                    <a:pt x="118" y="350"/>
                  </a:lnTo>
                  <a:lnTo>
                    <a:pt x="115" y="348"/>
                  </a:lnTo>
                  <a:lnTo>
                    <a:pt x="114" y="345"/>
                  </a:lnTo>
                  <a:lnTo>
                    <a:pt x="114" y="343"/>
                  </a:lnTo>
                  <a:lnTo>
                    <a:pt x="114" y="338"/>
                  </a:lnTo>
                  <a:lnTo>
                    <a:pt x="114" y="335"/>
                  </a:lnTo>
                  <a:lnTo>
                    <a:pt x="115" y="331"/>
                  </a:lnTo>
                  <a:lnTo>
                    <a:pt x="115" y="328"/>
                  </a:lnTo>
                  <a:lnTo>
                    <a:pt x="112" y="329"/>
                  </a:lnTo>
                  <a:lnTo>
                    <a:pt x="111" y="329"/>
                  </a:lnTo>
                  <a:lnTo>
                    <a:pt x="108" y="331"/>
                  </a:lnTo>
                  <a:lnTo>
                    <a:pt x="106" y="331"/>
                  </a:lnTo>
                  <a:lnTo>
                    <a:pt x="103" y="331"/>
                  </a:lnTo>
                  <a:lnTo>
                    <a:pt x="102" y="329"/>
                  </a:lnTo>
                  <a:lnTo>
                    <a:pt x="100" y="328"/>
                  </a:lnTo>
                  <a:lnTo>
                    <a:pt x="98" y="325"/>
                  </a:lnTo>
                  <a:lnTo>
                    <a:pt x="92" y="332"/>
                  </a:lnTo>
                  <a:lnTo>
                    <a:pt x="89" y="331"/>
                  </a:lnTo>
                  <a:lnTo>
                    <a:pt x="86" y="329"/>
                  </a:lnTo>
                  <a:lnTo>
                    <a:pt x="83" y="331"/>
                  </a:lnTo>
                  <a:lnTo>
                    <a:pt x="81" y="334"/>
                  </a:lnTo>
                  <a:lnTo>
                    <a:pt x="77" y="332"/>
                  </a:lnTo>
                  <a:lnTo>
                    <a:pt x="74" y="329"/>
                  </a:lnTo>
                  <a:lnTo>
                    <a:pt x="73" y="331"/>
                  </a:lnTo>
                  <a:lnTo>
                    <a:pt x="73" y="332"/>
                  </a:lnTo>
                  <a:lnTo>
                    <a:pt x="67" y="325"/>
                  </a:lnTo>
                  <a:lnTo>
                    <a:pt x="64" y="323"/>
                  </a:lnTo>
                  <a:lnTo>
                    <a:pt x="59" y="326"/>
                  </a:lnTo>
                  <a:lnTo>
                    <a:pt x="56" y="331"/>
                  </a:lnTo>
                  <a:lnTo>
                    <a:pt x="53" y="335"/>
                  </a:lnTo>
                  <a:lnTo>
                    <a:pt x="49" y="340"/>
                  </a:lnTo>
                  <a:lnTo>
                    <a:pt x="45" y="343"/>
                  </a:lnTo>
                  <a:lnTo>
                    <a:pt x="42" y="341"/>
                  </a:lnTo>
                  <a:lnTo>
                    <a:pt x="39" y="340"/>
                  </a:lnTo>
                  <a:lnTo>
                    <a:pt x="36" y="338"/>
                  </a:lnTo>
                  <a:lnTo>
                    <a:pt x="34" y="335"/>
                  </a:lnTo>
                  <a:lnTo>
                    <a:pt x="31" y="334"/>
                  </a:lnTo>
                  <a:lnTo>
                    <a:pt x="30" y="331"/>
                  </a:lnTo>
                  <a:lnTo>
                    <a:pt x="27" y="329"/>
                  </a:lnTo>
                  <a:lnTo>
                    <a:pt x="24" y="328"/>
                  </a:lnTo>
                  <a:lnTo>
                    <a:pt x="23" y="328"/>
                  </a:lnTo>
                  <a:lnTo>
                    <a:pt x="20" y="329"/>
                  </a:lnTo>
                  <a:lnTo>
                    <a:pt x="18" y="329"/>
                  </a:lnTo>
                  <a:lnTo>
                    <a:pt x="15" y="331"/>
                  </a:lnTo>
                  <a:lnTo>
                    <a:pt x="12" y="332"/>
                  </a:lnTo>
                  <a:lnTo>
                    <a:pt x="12" y="329"/>
                  </a:lnTo>
                  <a:lnTo>
                    <a:pt x="12" y="326"/>
                  </a:lnTo>
                  <a:lnTo>
                    <a:pt x="11" y="323"/>
                  </a:lnTo>
                  <a:lnTo>
                    <a:pt x="9" y="322"/>
                  </a:lnTo>
                  <a:lnTo>
                    <a:pt x="8" y="320"/>
                  </a:lnTo>
                  <a:lnTo>
                    <a:pt x="5" y="319"/>
                  </a:lnTo>
                  <a:lnTo>
                    <a:pt x="3" y="317"/>
                  </a:lnTo>
                  <a:lnTo>
                    <a:pt x="2" y="315"/>
                  </a:lnTo>
                  <a:lnTo>
                    <a:pt x="0" y="310"/>
                  </a:lnTo>
                  <a:lnTo>
                    <a:pt x="0" y="306"/>
                  </a:lnTo>
                  <a:lnTo>
                    <a:pt x="2" y="303"/>
                  </a:lnTo>
                  <a:lnTo>
                    <a:pt x="5" y="300"/>
                  </a:lnTo>
                  <a:lnTo>
                    <a:pt x="8" y="297"/>
                  </a:lnTo>
                  <a:lnTo>
                    <a:pt x="11" y="295"/>
                  </a:lnTo>
                  <a:lnTo>
                    <a:pt x="15" y="294"/>
                  </a:lnTo>
                  <a:lnTo>
                    <a:pt x="20" y="292"/>
                  </a:lnTo>
                  <a:lnTo>
                    <a:pt x="24" y="291"/>
                  </a:lnTo>
                  <a:lnTo>
                    <a:pt x="27" y="288"/>
                  </a:lnTo>
                  <a:lnTo>
                    <a:pt x="30" y="285"/>
                  </a:lnTo>
                  <a:lnTo>
                    <a:pt x="30" y="282"/>
                  </a:lnTo>
                  <a:lnTo>
                    <a:pt x="30" y="278"/>
                  </a:lnTo>
                  <a:lnTo>
                    <a:pt x="28" y="272"/>
                  </a:lnTo>
                  <a:lnTo>
                    <a:pt x="25" y="265"/>
                  </a:lnTo>
                  <a:lnTo>
                    <a:pt x="20" y="257"/>
                  </a:lnTo>
                  <a:lnTo>
                    <a:pt x="17" y="250"/>
                  </a:lnTo>
                  <a:lnTo>
                    <a:pt x="17" y="242"/>
                  </a:lnTo>
                  <a:lnTo>
                    <a:pt x="30" y="241"/>
                  </a:lnTo>
                  <a:lnTo>
                    <a:pt x="37" y="245"/>
                  </a:lnTo>
                  <a:lnTo>
                    <a:pt x="45" y="256"/>
                  </a:lnTo>
                  <a:lnTo>
                    <a:pt x="48" y="262"/>
                  </a:lnTo>
                  <a:lnTo>
                    <a:pt x="49" y="266"/>
                  </a:lnTo>
                  <a:lnTo>
                    <a:pt x="52" y="269"/>
                  </a:lnTo>
                  <a:lnTo>
                    <a:pt x="56" y="272"/>
                  </a:lnTo>
                  <a:lnTo>
                    <a:pt x="61" y="273"/>
                  </a:lnTo>
                  <a:lnTo>
                    <a:pt x="67" y="273"/>
                  </a:lnTo>
                  <a:lnTo>
                    <a:pt x="68" y="273"/>
                  </a:lnTo>
                  <a:lnTo>
                    <a:pt x="70" y="273"/>
                  </a:lnTo>
                  <a:lnTo>
                    <a:pt x="71" y="273"/>
                  </a:lnTo>
                  <a:lnTo>
                    <a:pt x="73" y="272"/>
                  </a:lnTo>
                  <a:lnTo>
                    <a:pt x="74" y="272"/>
                  </a:lnTo>
                  <a:lnTo>
                    <a:pt x="78" y="269"/>
                  </a:lnTo>
                  <a:lnTo>
                    <a:pt x="83" y="267"/>
                  </a:lnTo>
                  <a:lnTo>
                    <a:pt x="86" y="265"/>
                  </a:lnTo>
                  <a:lnTo>
                    <a:pt x="92" y="257"/>
                  </a:lnTo>
                  <a:lnTo>
                    <a:pt x="96" y="247"/>
                  </a:lnTo>
                  <a:lnTo>
                    <a:pt x="96" y="235"/>
                  </a:lnTo>
                  <a:lnTo>
                    <a:pt x="96" y="225"/>
                  </a:lnTo>
                  <a:lnTo>
                    <a:pt x="92" y="235"/>
                  </a:lnTo>
                  <a:lnTo>
                    <a:pt x="90" y="247"/>
                  </a:lnTo>
                  <a:lnTo>
                    <a:pt x="86" y="259"/>
                  </a:lnTo>
                  <a:lnTo>
                    <a:pt x="80" y="267"/>
                  </a:lnTo>
                  <a:lnTo>
                    <a:pt x="78" y="262"/>
                  </a:lnTo>
                  <a:lnTo>
                    <a:pt x="77" y="259"/>
                  </a:lnTo>
                  <a:lnTo>
                    <a:pt x="74" y="257"/>
                  </a:lnTo>
                  <a:lnTo>
                    <a:pt x="71" y="257"/>
                  </a:lnTo>
                  <a:lnTo>
                    <a:pt x="67" y="260"/>
                  </a:lnTo>
                  <a:lnTo>
                    <a:pt x="64" y="257"/>
                  </a:lnTo>
                  <a:lnTo>
                    <a:pt x="62" y="257"/>
                  </a:lnTo>
                  <a:lnTo>
                    <a:pt x="59" y="256"/>
                  </a:lnTo>
                  <a:lnTo>
                    <a:pt x="58" y="256"/>
                  </a:lnTo>
                  <a:lnTo>
                    <a:pt x="55" y="254"/>
                  </a:lnTo>
                  <a:lnTo>
                    <a:pt x="55" y="251"/>
                  </a:lnTo>
                  <a:lnTo>
                    <a:pt x="55" y="248"/>
                  </a:lnTo>
                  <a:lnTo>
                    <a:pt x="55" y="244"/>
                  </a:lnTo>
                  <a:lnTo>
                    <a:pt x="56" y="241"/>
                  </a:lnTo>
                  <a:lnTo>
                    <a:pt x="58" y="238"/>
                  </a:lnTo>
                  <a:lnTo>
                    <a:pt x="56" y="237"/>
                  </a:lnTo>
                  <a:lnTo>
                    <a:pt x="53" y="237"/>
                  </a:lnTo>
                  <a:lnTo>
                    <a:pt x="53" y="235"/>
                  </a:lnTo>
                  <a:lnTo>
                    <a:pt x="55" y="235"/>
                  </a:lnTo>
                  <a:lnTo>
                    <a:pt x="59" y="234"/>
                  </a:lnTo>
                  <a:lnTo>
                    <a:pt x="62" y="232"/>
                  </a:lnTo>
                  <a:lnTo>
                    <a:pt x="64" y="231"/>
                  </a:lnTo>
                  <a:lnTo>
                    <a:pt x="65" y="229"/>
                  </a:lnTo>
                  <a:lnTo>
                    <a:pt x="65" y="228"/>
                  </a:lnTo>
                  <a:lnTo>
                    <a:pt x="65" y="226"/>
                  </a:lnTo>
                  <a:lnTo>
                    <a:pt x="65" y="225"/>
                  </a:lnTo>
                  <a:lnTo>
                    <a:pt x="64" y="222"/>
                  </a:lnTo>
                  <a:lnTo>
                    <a:pt x="64" y="220"/>
                  </a:lnTo>
                  <a:lnTo>
                    <a:pt x="65" y="219"/>
                  </a:lnTo>
                  <a:lnTo>
                    <a:pt x="65" y="216"/>
                  </a:lnTo>
                  <a:lnTo>
                    <a:pt x="65" y="213"/>
                  </a:lnTo>
                  <a:lnTo>
                    <a:pt x="67" y="210"/>
                  </a:lnTo>
                  <a:lnTo>
                    <a:pt x="65" y="207"/>
                  </a:lnTo>
                  <a:lnTo>
                    <a:pt x="64" y="206"/>
                  </a:lnTo>
                  <a:lnTo>
                    <a:pt x="61" y="206"/>
                  </a:lnTo>
                  <a:lnTo>
                    <a:pt x="59" y="207"/>
                  </a:lnTo>
                  <a:lnTo>
                    <a:pt x="59" y="209"/>
                  </a:lnTo>
                  <a:lnTo>
                    <a:pt x="58" y="212"/>
                  </a:lnTo>
                  <a:lnTo>
                    <a:pt x="58" y="214"/>
                  </a:lnTo>
                  <a:lnTo>
                    <a:pt x="58" y="217"/>
                  </a:lnTo>
                  <a:lnTo>
                    <a:pt x="58" y="220"/>
                  </a:lnTo>
                  <a:lnTo>
                    <a:pt x="58" y="223"/>
                  </a:lnTo>
                  <a:lnTo>
                    <a:pt x="56" y="225"/>
                  </a:lnTo>
                  <a:lnTo>
                    <a:pt x="55" y="226"/>
                  </a:lnTo>
                  <a:lnTo>
                    <a:pt x="52" y="226"/>
                  </a:lnTo>
                  <a:lnTo>
                    <a:pt x="49" y="226"/>
                  </a:lnTo>
                  <a:lnTo>
                    <a:pt x="46" y="226"/>
                  </a:lnTo>
                  <a:lnTo>
                    <a:pt x="43" y="225"/>
                  </a:lnTo>
                  <a:lnTo>
                    <a:pt x="45" y="223"/>
                  </a:lnTo>
                  <a:lnTo>
                    <a:pt x="45" y="220"/>
                  </a:lnTo>
                  <a:lnTo>
                    <a:pt x="40" y="220"/>
                  </a:lnTo>
                  <a:lnTo>
                    <a:pt x="37" y="222"/>
                  </a:lnTo>
                  <a:lnTo>
                    <a:pt x="36" y="225"/>
                  </a:lnTo>
                  <a:lnTo>
                    <a:pt x="34" y="228"/>
                  </a:lnTo>
                  <a:lnTo>
                    <a:pt x="28" y="216"/>
                  </a:lnTo>
                  <a:lnTo>
                    <a:pt x="27" y="203"/>
                  </a:lnTo>
                  <a:lnTo>
                    <a:pt x="34" y="191"/>
                  </a:lnTo>
                  <a:lnTo>
                    <a:pt x="42" y="179"/>
                  </a:lnTo>
                  <a:lnTo>
                    <a:pt x="45" y="181"/>
                  </a:lnTo>
                  <a:lnTo>
                    <a:pt x="46" y="181"/>
                  </a:lnTo>
                  <a:lnTo>
                    <a:pt x="48" y="179"/>
                  </a:lnTo>
                  <a:lnTo>
                    <a:pt x="49" y="179"/>
                  </a:lnTo>
                  <a:lnTo>
                    <a:pt x="50" y="178"/>
                  </a:lnTo>
                  <a:lnTo>
                    <a:pt x="52" y="178"/>
                  </a:lnTo>
                  <a:lnTo>
                    <a:pt x="55" y="178"/>
                  </a:lnTo>
                  <a:lnTo>
                    <a:pt x="59" y="178"/>
                  </a:lnTo>
                  <a:lnTo>
                    <a:pt x="64" y="178"/>
                  </a:lnTo>
                  <a:lnTo>
                    <a:pt x="68" y="179"/>
                  </a:lnTo>
                  <a:lnTo>
                    <a:pt x="71" y="181"/>
                  </a:lnTo>
                  <a:lnTo>
                    <a:pt x="73" y="184"/>
                  </a:lnTo>
                  <a:lnTo>
                    <a:pt x="74" y="185"/>
                  </a:lnTo>
                  <a:lnTo>
                    <a:pt x="77" y="188"/>
                  </a:lnTo>
                  <a:lnTo>
                    <a:pt x="78" y="189"/>
                  </a:lnTo>
                  <a:lnTo>
                    <a:pt x="81" y="189"/>
                  </a:lnTo>
                  <a:lnTo>
                    <a:pt x="83" y="189"/>
                  </a:lnTo>
                  <a:lnTo>
                    <a:pt x="84" y="189"/>
                  </a:lnTo>
                  <a:lnTo>
                    <a:pt x="86" y="191"/>
                  </a:lnTo>
                  <a:lnTo>
                    <a:pt x="89" y="192"/>
                  </a:lnTo>
                  <a:lnTo>
                    <a:pt x="92" y="195"/>
                  </a:lnTo>
                  <a:lnTo>
                    <a:pt x="95" y="197"/>
                  </a:lnTo>
                  <a:lnTo>
                    <a:pt x="95" y="192"/>
                  </a:lnTo>
                  <a:lnTo>
                    <a:pt x="93" y="189"/>
                  </a:lnTo>
                  <a:lnTo>
                    <a:pt x="92" y="186"/>
                  </a:lnTo>
                  <a:lnTo>
                    <a:pt x="89" y="184"/>
                  </a:lnTo>
                  <a:lnTo>
                    <a:pt x="86" y="184"/>
                  </a:lnTo>
                  <a:lnTo>
                    <a:pt x="81" y="184"/>
                  </a:lnTo>
                  <a:lnTo>
                    <a:pt x="86" y="182"/>
                  </a:lnTo>
                  <a:lnTo>
                    <a:pt x="90" y="181"/>
                  </a:lnTo>
                  <a:lnTo>
                    <a:pt x="93" y="181"/>
                  </a:lnTo>
                  <a:lnTo>
                    <a:pt x="98" y="181"/>
                  </a:lnTo>
                  <a:lnTo>
                    <a:pt x="96" y="178"/>
                  </a:lnTo>
                  <a:lnTo>
                    <a:pt x="95" y="175"/>
                  </a:lnTo>
                  <a:lnTo>
                    <a:pt x="96" y="170"/>
                  </a:lnTo>
                  <a:lnTo>
                    <a:pt x="98" y="166"/>
                  </a:lnTo>
                  <a:lnTo>
                    <a:pt x="89" y="167"/>
                  </a:lnTo>
                  <a:lnTo>
                    <a:pt x="78" y="169"/>
                  </a:lnTo>
                  <a:lnTo>
                    <a:pt x="71" y="169"/>
                  </a:lnTo>
                  <a:lnTo>
                    <a:pt x="70" y="164"/>
                  </a:lnTo>
                  <a:lnTo>
                    <a:pt x="67" y="161"/>
                  </a:lnTo>
                  <a:lnTo>
                    <a:pt x="65" y="157"/>
                  </a:lnTo>
                  <a:lnTo>
                    <a:pt x="70" y="156"/>
                  </a:lnTo>
                  <a:lnTo>
                    <a:pt x="73" y="156"/>
                  </a:lnTo>
                  <a:lnTo>
                    <a:pt x="77" y="154"/>
                  </a:lnTo>
                  <a:lnTo>
                    <a:pt x="80" y="154"/>
                  </a:lnTo>
                  <a:lnTo>
                    <a:pt x="78" y="150"/>
                  </a:lnTo>
                  <a:lnTo>
                    <a:pt x="75" y="147"/>
                  </a:lnTo>
                  <a:lnTo>
                    <a:pt x="73" y="142"/>
                  </a:lnTo>
                  <a:lnTo>
                    <a:pt x="70" y="138"/>
                  </a:lnTo>
                  <a:lnTo>
                    <a:pt x="67" y="135"/>
                  </a:lnTo>
                  <a:lnTo>
                    <a:pt x="65" y="131"/>
                  </a:lnTo>
                  <a:lnTo>
                    <a:pt x="64" y="126"/>
                  </a:lnTo>
                  <a:lnTo>
                    <a:pt x="62" y="122"/>
                  </a:lnTo>
                  <a:lnTo>
                    <a:pt x="59" y="117"/>
                  </a:lnTo>
                  <a:lnTo>
                    <a:pt x="56" y="116"/>
                  </a:lnTo>
                  <a:lnTo>
                    <a:pt x="53" y="116"/>
                  </a:lnTo>
                  <a:lnTo>
                    <a:pt x="50" y="114"/>
                  </a:lnTo>
                  <a:lnTo>
                    <a:pt x="46" y="113"/>
                  </a:lnTo>
                  <a:lnTo>
                    <a:pt x="45" y="110"/>
                  </a:lnTo>
                  <a:lnTo>
                    <a:pt x="43" y="107"/>
                  </a:lnTo>
                  <a:lnTo>
                    <a:pt x="42" y="106"/>
                  </a:lnTo>
                  <a:lnTo>
                    <a:pt x="42" y="103"/>
                  </a:lnTo>
                  <a:lnTo>
                    <a:pt x="40" y="101"/>
                  </a:lnTo>
                  <a:lnTo>
                    <a:pt x="37" y="100"/>
                  </a:lnTo>
                  <a:lnTo>
                    <a:pt x="37" y="95"/>
                  </a:lnTo>
                  <a:lnTo>
                    <a:pt x="39" y="92"/>
                  </a:lnTo>
                  <a:lnTo>
                    <a:pt x="42" y="91"/>
                  </a:lnTo>
                  <a:lnTo>
                    <a:pt x="45" y="91"/>
                  </a:lnTo>
                  <a:lnTo>
                    <a:pt x="45" y="95"/>
                  </a:lnTo>
                  <a:lnTo>
                    <a:pt x="50" y="97"/>
                  </a:lnTo>
                  <a:lnTo>
                    <a:pt x="50" y="95"/>
                  </a:lnTo>
                  <a:lnTo>
                    <a:pt x="50" y="91"/>
                  </a:lnTo>
                  <a:lnTo>
                    <a:pt x="50" y="88"/>
                  </a:lnTo>
                  <a:lnTo>
                    <a:pt x="49" y="83"/>
                  </a:lnTo>
                  <a:lnTo>
                    <a:pt x="49" y="81"/>
                  </a:lnTo>
                  <a:lnTo>
                    <a:pt x="49" y="78"/>
                  </a:lnTo>
                  <a:lnTo>
                    <a:pt x="52" y="79"/>
                  </a:lnTo>
                  <a:lnTo>
                    <a:pt x="55" y="82"/>
                  </a:lnTo>
                  <a:lnTo>
                    <a:pt x="56" y="81"/>
                  </a:lnTo>
                  <a:lnTo>
                    <a:pt x="58" y="78"/>
                  </a:lnTo>
                  <a:lnTo>
                    <a:pt x="58" y="75"/>
                  </a:lnTo>
                  <a:lnTo>
                    <a:pt x="59" y="73"/>
                  </a:lnTo>
                  <a:lnTo>
                    <a:pt x="61" y="72"/>
                  </a:lnTo>
                  <a:lnTo>
                    <a:pt x="64" y="72"/>
                  </a:lnTo>
                  <a:lnTo>
                    <a:pt x="67" y="73"/>
                  </a:lnTo>
                  <a:lnTo>
                    <a:pt x="70" y="76"/>
                  </a:lnTo>
                  <a:lnTo>
                    <a:pt x="71" y="78"/>
                  </a:lnTo>
                  <a:lnTo>
                    <a:pt x="73" y="82"/>
                  </a:lnTo>
                  <a:lnTo>
                    <a:pt x="73" y="85"/>
                  </a:lnTo>
                  <a:lnTo>
                    <a:pt x="74" y="86"/>
                  </a:lnTo>
                  <a:lnTo>
                    <a:pt x="77" y="83"/>
                  </a:lnTo>
                  <a:lnTo>
                    <a:pt x="78" y="83"/>
                  </a:lnTo>
                  <a:lnTo>
                    <a:pt x="81" y="83"/>
                  </a:lnTo>
                  <a:lnTo>
                    <a:pt x="83" y="85"/>
                  </a:lnTo>
                  <a:lnTo>
                    <a:pt x="86" y="86"/>
                  </a:lnTo>
                  <a:lnTo>
                    <a:pt x="87" y="89"/>
                  </a:lnTo>
                  <a:lnTo>
                    <a:pt x="89" y="92"/>
                  </a:lnTo>
                  <a:lnTo>
                    <a:pt x="90" y="97"/>
                  </a:lnTo>
                  <a:lnTo>
                    <a:pt x="92" y="103"/>
                  </a:lnTo>
                  <a:lnTo>
                    <a:pt x="93" y="107"/>
                  </a:lnTo>
                  <a:lnTo>
                    <a:pt x="95" y="110"/>
                  </a:lnTo>
                  <a:lnTo>
                    <a:pt x="96" y="113"/>
                  </a:lnTo>
                  <a:lnTo>
                    <a:pt x="99" y="117"/>
                  </a:lnTo>
                  <a:lnTo>
                    <a:pt x="102" y="120"/>
                  </a:lnTo>
                  <a:lnTo>
                    <a:pt x="105" y="123"/>
                  </a:lnTo>
                  <a:lnTo>
                    <a:pt x="108" y="123"/>
                  </a:lnTo>
                  <a:lnTo>
                    <a:pt x="112" y="123"/>
                  </a:lnTo>
                  <a:lnTo>
                    <a:pt x="115" y="123"/>
                  </a:lnTo>
                  <a:lnTo>
                    <a:pt x="120" y="122"/>
                  </a:lnTo>
                  <a:lnTo>
                    <a:pt x="123" y="122"/>
                  </a:lnTo>
                  <a:lnTo>
                    <a:pt x="115" y="114"/>
                  </a:lnTo>
                  <a:lnTo>
                    <a:pt x="109" y="108"/>
                  </a:lnTo>
                  <a:lnTo>
                    <a:pt x="106" y="103"/>
                  </a:lnTo>
                  <a:lnTo>
                    <a:pt x="105" y="92"/>
                  </a:lnTo>
                  <a:lnTo>
                    <a:pt x="102" y="92"/>
                  </a:lnTo>
                  <a:lnTo>
                    <a:pt x="99" y="91"/>
                  </a:lnTo>
                  <a:lnTo>
                    <a:pt x="96" y="91"/>
                  </a:lnTo>
                  <a:lnTo>
                    <a:pt x="99" y="88"/>
                  </a:lnTo>
                  <a:lnTo>
                    <a:pt x="99" y="85"/>
                  </a:lnTo>
                  <a:lnTo>
                    <a:pt x="99" y="81"/>
                  </a:lnTo>
                  <a:lnTo>
                    <a:pt x="98" y="78"/>
                  </a:lnTo>
                  <a:lnTo>
                    <a:pt x="95" y="75"/>
                  </a:lnTo>
                  <a:lnTo>
                    <a:pt x="92" y="72"/>
                  </a:lnTo>
                  <a:lnTo>
                    <a:pt x="87" y="70"/>
                  </a:lnTo>
                  <a:lnTo>
                    <a:pt x="81" y="67"/>
                  </a:lnTo>
                  <a:lnTo>
                    <a:pt x="74" y="66"/>
                  </a:lnTo>
                  <a:lnTo>
                    <a:pt x="67" y="64"/>
                  </a:lnTo>
                  <a:lnTo>
                    <a:pt x="62" y="60"/>
                  </a:lnTo>
                  <a:lnTo>
                    <a:pt x="59" y="53"/>
                  </a:lnTo>
                  <a:lnTo>
                    <a:pt x="59" y="50"/>
                  </a:lnTo>
                  <a:lnTo>
                    <a:pt x="59" y="48"/>
                  </a:lnTo>
                  <a:lnTo>
                    <a:pt x="59" y="48"/>
                  </a:lnTo>
                  <a:lnTo>
                    <a:pt x="61" y="47"/>
                  </a:lnTo>
                  <a:lnTo>
                    <a:pt x="62" y="45"/>
                  </a:lnTo>
                  <a:lnTo>
                    <a:pt x="65" y="45"/>
                  </a:lnTo>
                  <a:lnTo>
                    <a:pt x="77" y="44"/>
                  </a:lnTo>
                  <a:lnTo>
                    <a:pt x="78" y="44"/>
                  </a:lnTo>
                  <a:lnTo>
                    <a:pt x="80" y="42"/>
                  </a:lnTo>
                  <a:lnTo>
                    <a:pt x="80" y="41"/>
                  </a:lnTo>
                  <a:lnTo>
                    <a:pt x="81" y="39"/>
                  </a:lnTo>
                  <a:lnTo>
                    <a:pt x="83" y="38"/>
                  </a:lnTo>
                  <a:lnTo>
                    <a:pt x="90" y="32"/>
                  </a:lnTo>
                  <a:lnTo>
                    <a:pt x="98" y="29"/>
                  </a:lnTo>
                  <a:lnTo>
                    <a:pt x="106" y="29"/>
                  </a:lnTo>
                  <a:lnTo>
                    <a:pt x="112" y="30"/>
                  </a:lnTo>
                  <a:lnTo>
                    <a:pt x="117" y="32"/>
                  </a:lnTo>
                  <a:lnTo>
                    <a:pt x="121" y="33"/>
                  </a:lnTo>
                  <a:lnTo>
                    <a:pt x="121" y="29"/>
                  </a:lnTo>
                  <a:lnTo>
                    <a:pt x="121" y="26"/>
                  </a:lnTo>
                  <a:lnTo>
                    <a:pt x="121" y="22"/>
                  </a:lnTo>
                  <a:lnTo>
                    <a:pt x="121" y="17"/>
                  </a:lnTo>
                  <a:lnTo>
                    <a:pt x="121" y="14"/>
                  </a:lnTo>
                  <a:lnTo>
                    <a:pt x="124" y="11"/>
                  </a:lnTo>
                  <a:lnTo>
                    <a:pt x="130" y="17"/>
                  </a:lnTo>
                  <a:lnTo>
                    <a:pt x="134" y="25"/>
                  </a:lnTo>
                  <a:lnTo>
                    <a:pt x="139" y="30"/>
                  </a:lnTo>
                  <a:lnTo>
                    <a:pt x="145" y="33"/>
                  </a:lnTo>
                  <a:lnTo>
                    <a:pt x="153" y="33"/>
                  </a:lnTo>
                  <a:lnTo>
                    <a:pt x="167" y="28"/>
                  </a:lnTo>
                  <a:lnTo>
                    <a:pt x="180" y="19"/>
                  </a:lnTo>
                  <a:lnTo>
                    <a:pt x="190" y="10"/>
                  </a:lnTo>
                  <a:lnTo>
                    <a:pt x="192" y="7"/>
                  </a:lnTo>
                  <a:lnTo>
                    <a:pt x="195" y="4"/>
                  </a:lnTo>
                  <a:lnTo>
                    <a:pt x="196" y="1"/>
                  </a:lnTo>
                  <a:lnTo>
                    <a:pt x="198" y="0"/>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9" name="Freeform 6519"/>
            <p:cNvSpPr>
              <a:spLocks/>
            </p:cNvSpPr>
            <p:nvPr/>
          </p:nvSpPr>
          <p:spPr bwMode="auto">
            <a:xfrm>
              <a:off x="2480" y="1071"/>
              <a:ext cx="15" cy="19"/>
            </a:xfrm>
            <a:custGeom>
              <a:avLst/>
              <a:gdLst>
                <a:gd name="T0" fmla="*/ 7 w 15"/>
                <a:gd name="T1" fmla="*/ 0 h 19"/>
                <a:gd name="T2" fmla="*/ 6 w 15"/>
                <a:gd name="T3" fmla="*/ 6 h 19"/>
                <a:gd name="T4" fmla="*/ 15 w 15"/>
                <a:gd name="T5" fmla="*/ 9 h 19"/>
                <a:gd name="T6" fmla="*/ 15 w 15"/>
                <a:gd name="T7" fmla="*/ 12 h 19"/>
                <a:gd name="T8" fmla="*/ 13 w 15"/>
                <a:gd name="T9" fmla="*/ 15 h 19"/>
                <a:gd name="T10" fmla="*/ 12 w 15"/>
                <a:gd name="T11" fmla="*/ 18 h 19"/>
                <a:gd name="T12" fmla="*/ 9 w 15"/>
                <a:gd name="T13" fmla="*/ 19 h 19"/>
                <a:gd name="T14" fmla="*/ 6 w 15"/>
                <a:gd name="T15" fmla="*/ 19 h 19"/>
                <a:gd name="T16" fmla="*/ 3 w 15"/>
                <a:gd name="T17" fmla="*/ 18 h 19"/>
                <a:gd name="T18" fmla="*/ 0 w 15"/>
                <a:gd name="T19" fmla="*/ 15 h 19"/>
                <a:gd name="T20" fmla="*/ 0 w 15"/>
                <a:gd name="T21" fmla="*/ 11 h 19"/>
                <a:gd name="T22" fmla="*/ 0 w 15"/>
                <a:gd name="T23" fmla="*/ 8 h 19"/>
                <a:gd name="T24" fmla="*/ 1 w 15"/>
                <a:gd name="T25" fmla="*/ 5 h 19"/>
                <a:gd name="T26" fmla="*/ 4 w 15"/>
                <a:gd name="T27" fmla="*/ 2 h 19"/>
                <a:gd name="T28" fmla="*/ 7 w 15"/>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9">
                  <a:moveTo>
                    <a:pt x="7" y="0"/>
                  </a:moveTo>
                  <a:lnTo>
                    <a:pt x="6" y="6"/>
                  </a:lnTo>
                  <a:lnTo>
                    <a:pt x="15" y="9"/>
                  </a:lnTo>
                  <a:lnTo>
                    <a:pt x="15" y="12"/>
                  </a:lnTo>
                  <a:lnTo>
                    <a:pt x="13" y="15"/>
                  </a:lnTo>
                  <a:lnTo>
                    <a:pt x="12" y="18"/>
                  </a:lnTo>
                  <a:lnTo>
                    <a:pt x="9" y="19"/>
                  </a:lnTo>
                  <a:lnTo>
                    <a:pt x="6" y="19"/>
                  </a:lnTo>
                  <a:lnTo>
                    <a:pt x="3" y="18"/>
                  </a:lnTo>
                  <a:lnTo>
                    <a:pt x="0" y="15"/>
                  </a:lnTo>
                  <a:lnTo>
                    <a:pt x="0" y="11"/>
                  </a:lnTo>
                  <a:lnTo>
                    <a:pt x="0" y="8"/>
                  </a:lnTo>
                  <a:lnTo>
                    <a:pt x="1" y="5"/>
                  </a:lnTo>
                  <a:lnTo>
                    <a:pt x="4"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0" name="Freeform 6520"/>
            <p:cNvSpPr>
              <a:spLocks/>
            </p:cNvSpPr>
            <p:nvPr/>
          </p:nvSpPr>
          <p:spPr bwMode="auto">
            <a:xfrm>
              <a:off x="2237" y="1238"/>
              <a:ext cx="185" cy="123"/>
            </a:xfrm>
            <a:custGeom>
              <a:avLst/>
              <a:gdLst>
                <a:gd name="T0" fmla="*/ 26 w 185"/>
                <a:gd name="T1" fmla="*/ 4 h 123"/>
                <a:gd name="T2" fmla="*/ 29 w 185"/>
                <a:gd name="T3" fmla="*/ 5 h 123"/>
                <a:gd name="T4" fmla="*/ 38 w 185"/>
                <a:gd name="T5" fmla="*/ 1 h 123"/>
                <a:gd name="T6" fmla="*/ 41 w 185"/>
                <a:gd name="T7" fmla="*/ 7 h 123"/>
                <a:gd name="T8" fmla="*/ 38 w 185"/>
                <a:gd name="T9" fmla="*/ 14 h 123"/>
                <a:gd name="T10" fmla="*/ 46 w 185"/>
                <a:gd name="T11" fmla="*/ 20 h 123"/>
                <a:gd name="T12" fmla="*/ 50 w 185"/>
                <a:gd name="T13" fmla="*/ 32 h 123"/>
                <a:gd name="T14" fmla="*/ 40 w 185"/>
                <a:gd name="T15" fmla="*/ 33 h 123"/>
                <a:gd name="T16" fmla="*/ 29 w 185"/>
                <a:gd name="T17" fmla="*/ 36 h 123"/>
                <a:gd name="T18" fmla="*/ 37 w 185"/>
                <a:gd name="T19" fmla="*/ 56 h 123"/>
                <a:gd name="T20" fmla="*/ 46 w 185"/>
                <a:gd name="T21" fmla="*/ 51 h 123"/>
                <a:gd name="T22" fmla="*/ 56 w 185"/>
                <a:gd name="T23" fmla="*/ 51 h 123"/>
                <a:gd name="T24" fmla="*/ 62 w 185"/>
                <a:gd name="T25" fmla="*/ 67 h 123"/>
                <a:gd name="T26" fmla="*/ 75 w 185"/>
                <a:gd name="T27" fmla="*/ 70 h 123"/>
                <a:gd name="T28" fmla="*/ 85 w 185"/>
                <a:gd name="T29" fmla="*/ 69 h 123"/>
                <a:gd name="T30" fmla="*/ 93 w 185"/>
                <a:gd name="T31" fmla="*/ 75 h 123"/>
                <a:gd name="T32" fmla="*/ 103 w 185"/>
                <a:gd name="T33" fmla="*/ 72 h 123"/>
                <a:gd name="T34" fmla="*/ 112 w 185"/>
                <a:gd name="T35" fmla="*/ 63 h 123"/>
                <a:gd name="T36" fmla="*/ 119 w 185"/>
                <a:gd name="T37" fmla="*/ 61 h 123"/>
                <a:gd name="T38" fmla="*/ 128 w 185"/>
                <a:gd name="T39" fmla="*/ 63 h 123"/>
                <a:gd name="T40" fmla="*/ 135 w 185"/>
                <a:gd name="T41" fmla="*/ 53 h 123"/>
                <a:gd name="T42" fmla="*/ 144 w 185"/>
                <a:gd name="T43" fmla="*/ 51 h 123"/>
                <a:gd name="T44" fmla="*/ 153 w 185"/>
                <a:gd name="T45" fmla="*/ 57 h 123"/>
                <a:gd name="T46" fmla="*/ 165 w 185"/>
                <a:gd name="T47" fmla="*/ 57 h 123"/>
                <a:gd name="T48" fmla="*/ 175 w 185"/>
                <a:gd name="T49" fmla="*/ 60 h 123"/>
                <a:gd name="T50" fmla="*/ 185 w 185"/>
                <a:gd name="T51" fmla="*/ 76 h 123"/>
                <a:gd name="T52" fmla="*/ 174 w 185"/>
                <a:gd name="T53" fmla="*/ 92 h 123"/>
                <a:gd name="T54" fmla="*/ 181 w 185"/>
                <a:gd name="T55" fmla="*/ 113 h 123"/>
                <a:gd name="T56" fmla="*/ 166 w 185"/>
                <a:gd name="T57" fmla="*/ 122 h 123"/>
                <a:gd name="T58" fmla="*/ 156 w 185"/>
                <a:gd name="T59" fmla="*/ 122 h 123"/>
                <a:gd name="T60" fmla="*/ 150 w 185"/>
                <a:gd name="T61" fmla="*/ 122 h 123"/>
                <a:gd name="T62" fmla="*/ 144 w 185"/>
                <a:gd name="T63" fmla="*/ 114 h 123"/>
                <a:gd name="T64" fmla="*/ 137 w 185"/>
                <a:gd name="T65" fmla="*/ 113 h 123"/>
                <a:gd name="T66" fmla="*/ 129 w 185"/>
                <a:gd name="T67" fmla="*/ 119 h 123"/>
                <a:gd name="T68" fmla="*/ 116 w 185"/>
                <a:gd name="T69" fmla="*/ 123 h 123"/>
                <a:gd name="T70" fmla="*/ 110 w 185"/>
                <a:gd name="T71" fmla="*/ 120 h 123"/>
                <a:gd name="T72" fmla="*/ 106 w 185"/>
                <a:gd name="T73" fmla="*/ 113 h 123"/>
                <a:gd name="T74" fmla="*/ 99 w 185"/>
                <a:gd name="T75" fmla="*/ 113 h 123"/>
                <a:gd name="T76" fmla="*/ 85 w 185"/>
                <a:gd name="T77" fmla="*/ 119 h 123"/>
                <a:gd name="T78" fmla="*/ 60 w 185"/>
                <a:gd name="T79" fmla="*/ 114 h 123"/>
                <a:gd name="T80" fmla="*/ 50 w 185"/>
                <a:gd name="T81" fmla="*/ 116 h 123"/>
                <a:gd name="T82" fmla="*/ 43 w 185"/>
                <a:gd name="T83" fmla="*/ 117 h 123"/>
                <a:gd name="T84" fmla="*/ 35 w 185"/>
                <a:gd name="T85" fmla="*/ 117 h 123"/>
                <a:gd name="T86" fmla="*/ 32 w 185"/>
                <a:gd name="T87" fmla="*/ 113 h 123"/>
                <a:gd name="T88" fmla="*/ 26 w 185"/>
                <a:gd name="T89" fmla="*/ 110 h 123"/>
                <a:gd name="T90" fmla="*/ 19 w 185"/>
                <a:gd name="T91" fmla="*/ 106 h 123"/>
                <a:gd name="T92" fmla="*/ 15 w 185"/>
                <a:gd name="T93" fmla="*/ 97 h 123"/>
                <a:gd name="T94" fmla="*/ 18 w 185"/>
                <a:gd name="T95" fmla="*/ 88 h 123"/>
                <a:gd name="T96" fmla="*/ 15 w 185"/>
                <a:gd name="T97" fmla="*/ 82 h 123"/>
                <a:gd name="T98" fmla="*/ 10 w 185"/>
                <a:gd name="T99" fmla="*/ 78 h 123"/>
                <a:gd name="T100" fmla="*/ 13 w 185"/>
                <a:gd name="T101" fmla="*/ 70 h 123"/>
                <a:gd name="T102" fmla="*/ 16 w 185"/>
                <a:gd name="T103" fmla="*/ 60 h 123"/>
                <a:gd name="T104" fmla="*/ 7 w 185"/>
                <a:gd name="T105" fmla="*/ 51 h 123"/>
                <a:gd name="T106" fmla="*/ 6 w 185"/>
                <a:gd name="T107" fmla="*/ 41 h 123"/>
                <a:gd name="T108" fmla="*/ 4 w 185"/>
                <a:gd name="T109" fmla="*/ 29 h 123"/>
                <a:gd name="T110" fmla="*/ 0 w 185"/>
                <a:gd name="T111" fmla="*/ 20 h 123"/>
                <a:gd name="T112" fmla="*/ 4 w 185"/>
                <a:gd name="T113" fmla="*/ 13 h 123"/>
                <a:gd name="T114" fmla="*/ 15 w 185"/>
                <a:gd name="T115"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 h="123">
                  <a:moveTo>
                    <a:pt x="22" y="0"/>
                  </a:moveTo>
                  <a:lnTo>
                    <a:pt x="24" y="3"/>
                  </a:lnTo>
                  <a:lnTo>
                    <a:pt x="26" y="4"/>
                  </a:lnTo>
                  <a:lnTo>
                    <a:pt x="29" y="4"/>
                  </a:lnTo>
                  <a:lnTo>
                    <a:pt x="28" y="7"/>
                  </a:lnTo>
                  <a:lnTo>
                    <a:pt x="29" y="5"/>
                  </a:lnTo>
                  <a:lnTo>
                    <a:pt x="32" y="4"/>
                  </a:lnTo>
                  <a:lnTo>
                    <a:pt x="35" y="3"/>
                  </a:lnTo>
                  <a:lnTo>
                    <a:pt x="38" y="1"/>
                  </a:lnTo>
                  <a:lnTo>
                    <a:pt x="40" y="3"/>
                  </a:lnTo>
                  <a:lnTo>
                    <a:pt x="43" y="4"/>
                  </a:lnTo>
                  <a:lnTo>
                    <a:pt x="41" y="7"/>
                  </a:lnTo>
                  <a:lnTo>
                    <a:pt x="40" y="10"/>
                  </a:lnTo>
                  <a:lnTo>
                    <a:pt x="40" y="13"/>
                  </a:lnTo>
                  <a:lnTo>
                    <a:pt x="38" y="14"/>
                  </a:lnTo>
                  <a:lnTo>
                    <a:pt x="37" y="16"/>
                  </a:lnTo>
                  <a:lnTo>
                    <a:pt x="34" y="16"/>
                  </a:lnTo>
                  <a:lnTo>
                    <a:pt x="46" y="20"/>
                  </a:lnTo>
                  <a:lnTo>
                    <a:pt x="54" y="26"/>
                  </a:lnTo>
                  <a:lnTo>
                    <a:pt x="53" y="31"/>
                  </a:lnTo>
                  <a:lnTo>
                    <a:pt x="50" y="32"/>
                  </a:lnTo>
                  <a:lnTo>
                    <a:pt x="47" y="33"/>
                  </a:lnTo>
                  <a:lnTo>
                    <a:pt x="44" y="33"/>
                  </a:lnTo>
                  <a:lnTo>
                    <a:pt x="40" y="33"/>
                  </a:lnTo>
                  <a:lnTo>
                    <a:pt x="37" y="32"/>
                  </a:lnTo>
                  <a:lnTo>
                    <a:pt x="32" y="31"/>
                  </a:lnTo>
                  <a:lnTo>
                    <a:pt x="29" y="36"/>
                  </a:lnTo>
                  <a:lnTo>
                    <a:pt x="32" y="42"/>
                  </a:lnTo>
                  <a:lnTo>
                    <a:pt x="35" y="50"/>
                  </a:lnTo>
                  <a:lnTo>
                    <a:pt x="37" y="56"/>
                  </a:lnTo>
                  <a:lnTo>
                    <a:pt x="40" y="54"/>
                  </a:lnTo>
                  <a:lnTo>
                    <a:pt x="43" y="53"/>
                  </a:lnTo>
                  <a:lnTo>
                    <a:pt x="46" y="51"/>
                  </a:lnTo>
                  <a:lnTo>
                    <a:pt x="49" y="51"/>
                  </a:lnTo>
                  <a:lnTo>
                    <a:pt x="51" y="51"/>
                  </a:lnTo>
                  <a:lnTo>
                    <a:pt x="56" y="51"/>
                  </a:lnTo>
                  <a:lnTo>
                    <a:pt x="56" y="58"/>
                  </a:lnTo>
                  <a:lnTo>
                    <a:pt x="59" y="63"/>
                  </a:lnTo>
                  <a:lnTo>
                    <a:pt x="62" y="67"/>
                  </a:lnTo>
                  <a:lnTo>
                    <a:pt x="66" y="69"/>
                  </a:lnTo>
                  <a:lnTo>
                    <a:pt x="72" y="70"/>
                  </a:lnTo>
                  <a:lnTo>
                    <a:pt x="75" y="70"/>
                  </a:lnTo>
                  <a:lnTo>
                    <a:pt x="79" y="70"/>
                  </a:lnTo>
                  <a:lnTo>
                    <a:pt x="82" y="69"/>
                  </a:lnTo>
                  <a:lnTo>
                    <a:pt x="85" y="69"/>
                  </a:lnTo>
                  <a:lnTo>
                    <a:pt x="88" y="70"/>
                  </a:lnTo>
                  <a:lnTo>
                    <a:pt x="91" y="72"/>
                  </a:lnTo>
                  <a:lnTo>
                    <a:pt x="93" y="75"/>
                  </a:lnTo>
                  <a:lnTo>
                    <a:pt x="97" y="75"/>
                  </a:lnTo>
                  <a:lnTo>
                    <a:pt x="100" y="75"/>
                  </a:lnTo>
                  <a:lnTo>
                    <a:pt x="103" y="72"/>
                  </a:lnTo>
                  <a:lnTo>
                    <a:pt x="106" y="69"/>
                  </a:lnTo>
                  <a:lnTo>
                    <a:pt x="109" y="66"/>
                  </a:lnTo>
                  <a:lnTo>
                    <a:pt x="112" y="63"/>
                  </a:lnTo>
                  <a:lnTo>
                    <a:pt x="113" y="61"/>
                  </a:lnTo>
                  <a:lnTo>
                    <a:pt x="116" y="61"/>
                  </a:lnTo>
                  <a:lnTo>
                    <a:pt x="119" y="61"/>
                  </a:lnTo>
                  <a:lnTo>
                    <a:pt x="122" y="63"/>
                  </a:lnTo>
                  <a:lnTo>
                    <a:pt x="125" y="63"/>
                  </a:lnTo>
                  <a:lnTo>
                    <a:pt x="128" y="63"/>
                  </a:lnTo>
                  <a:lnTo>
                    <a:pt x="131" y="60"/>
                  </a:lnTo>
                  <a:lnTo>
                    <a:pt x="134" y="57"/>
                  </a:lnTo>
                  <a:lnTo>
                    <a:pt x="135" y="53"/>
                  </a:lnTo>
                  <a:lnTo>
                    <a:pt x="138" y="50"/>
                  </a:lnTo>
                  <a:lnTo>
                    <a:pt x="141" y="47"/>
                  </a:lnTo>
                  <a:lnTo>
                    <a:pt x="144" y="51"/>
                  </a:lnTo>
                  <a:lnTo>
                    <a:pt x="147" y="54"/>
                  </a:lnTo>
                  <a:lnTo>
                    <a:pt x="150" y="56"/>
                  </a:lnTo>
                  <a:lnTo>
                    <a:pt x="153" y="57"/>
                  </a:lnTo>
                  <a:lnTo>
                    <a:pt x="156" y="57"/>
                  </a:lnTo>
                  <a:lnTo>
                    <a:pt x="160" y="57"/>
                  </a:lnTo>
                  <a:lnTo>
                    <a:pt x="165" y="57"/>
                  </a:lnTo>
                  <a:lnTo>
                    <a:pt x="168" y="58"/>
                  </a:lnTo>
                  <a:lnTo>
                    <a:pt x="172" y="58"/>
                  </a:lnTo>
                  <a:lnTo>
                    <a:pt x="175" y="60"/>
                  </a:lnTo>
                  <a:lnTo>
                    <a:pt x="182" y="64"/>
                  </a:lnTo>
                  <a:lnTo>
                    <a:pt x="185" y="70"/>
                  </a:lnTo>
                  <a:lnTo>
                    <a:pt x="185" y="76"/>
                  </a:lnTo>
                  <a:lnTo>
                    <a:pt x="181" y="81"/>
                  </a:lnTo>
                  <a:lnTo>
                    <a:pt x="174" y="84"/>
                  </a:lnTo>
                  <a:lnTo>
                    <a:pt x="174" y="92"/>
                  </a:lnTo>
                  <a:lnTo>
                    <a:pt x="178" y="98"/>
                  </a:lnTo>
                  <a:lnTo>
                    <a:pt x="181" y="106"/>
                  </a:lnTo>
                  <a:lnTo>
                    <a:pt x="181" y="113"/>
                  </a:lnTo>
                  <a:lnTo>
                    <a:pt x="175" y="119"/>
                  </a:lnTo>
                  <a:lnTo>
                    <a:pt x="171" y="122"/>
                  </a:lnTo>
                  <a:lnTo>
                    <a:pt x="166" y="122"/>
                  </a:lnTo>
                  <a:lnTo>
                    <a:pt x="163" y="122"/>
                  </a:lnTo>
                  <a:lnTo>
                    <a:pt x="159" y="122"/>
                  </a:lnTo>
                  <a:lnTo>
                    <a:pt x="156" y="122"/>
                  </a:lnTo>
                  <a:lnTo>
                    <a:pt x="154" y="123"/>
                  </a:lnTo>
                  <a:lnTo>
                    <a:pt x="152" y="123"/>
                  </a:lnTo>
                  <a:lnTo>
                    <a:pt x="150" y="122"/>
                  </a:lnTo>
                  <a:lnTo>
                    <a:pt x="147" y="120"/>
                  </a:lnTo>
                  <a:lnTo>
                    <a:pt x="146" y="117"/>
                  </a:lnTo>
                  <a:lnTo>
                    <a:pt x="144" y="114"/>
                  </a:lnTo>
                  <a:lnTo>
                    <a:pt x="143" y="111"/>
                  </a:lnTo>
                  <a:lnTo>
                    <a:pt x="140" y="114"/>
                  </a:lnTo>
                  <a:lnTo>
                    <a:pt x="137" y="113"/>
                  </a:lnTo>
                  <a:lnTo>
                    <a:pt x="135" y="111"/>
                  </a:lnTo>
                  <a:lnTo>
                    <a:pt x="132" y="116"/>
                  </a:lnTo>
                  <a:lnTo>
                    <a:pt x="129" y="119"/>
                  </a:lnTo>
                  <a:lnTo>
                    <a:pt x="125" y="122"/>
                  </a:lnTo>
                  <a:lnTo>
                    <a:pt x="119" y="123"/>
                  </a:lnTo>
                  <a:lnTo>
                    <a:pt x="116" y="123"/>
                  </a:lnTo>
                  <a:lnTo>
                    <a:pt x="113" y="123"/>
                  </a:lnTo>
                  <a:lnTo>
                    <a:pt x="112" y="122"/>
                  </a:lnTo>
                  <a:lnTo>
                    <a:pt x="110" y="120"/>
                  </a:lnTo>
                  <a:lnTo>
                    <a:pt x="109" y="117"/>
                  </a:lnTo>
                  <a:lnTo>
                    <a:pt x="107" y="116"/>
                  </a:lnTo>
                  <a:lnTo>
                    <a:pt x="106" y="113"/>
                  </a:lnTo>
                  <a:lnTo>
                    <a:pt x="103" y="111"/>
                  </a:lnTo>
                  <a:lnTo>
                    <a:pt x="100" y="110"/>
                  </a:lnTo>
                  <a:lnTo>
                    <a:pt x="99" y="113"/>
                  </a:lnTo>
                  <a:lnTo>
                    <a:pt x="97" y="117"/>
                  </a:lnTo>
                  <a:lnTo>
                    <a:pt x="94" y="122"/>
                  </a:lnTo>
                  <a:lnTo>
                    <a:pt x="85" y="119"/>
                  </a:lnTo>
                  <a:lnTo>
                    <a:pt x="77" y="119"/>
                  </a:lnTo>
                  <a:lnTo>
                    <a:pt x="68" y="117"/>
                  </a:lnTo>
                  <a:lnTo>
                    <a:pt x="60" y="114"/>
                  </a:lnTo>
                  <a:lnTo>
                    <a:pt x="56" y="106"/>
                  </a:lnTo>
                  <a:lnTo>
                    <a:pt x="53" y="117"/>
                  </a:lnTo>
                  <a:lnTo>
                    <a:pt x="50" y="116"/>
                  </a:lnTo>
                  <a:lnTo>
                    <a:pt x="47" y="116"/>
                  </a:lnTo>
                  <a:lnTo>
                    <a:pt x="46" y="117"/>
                  </a:lnTo>
                  <a:lnTo>
                    <a:pt x="43" y="117"/>
                  </a:lnTo>
                  <a:lnTo>
                    <a:pt x="41" y="117"/>
                  </a:lnTo>
                  <a:lnTo>
                    <a:pt x="38" y="117"/>
                  </a:lnTo>
                  <a:lnTo>
                    <a:pt x="35" y="117"/>
                  </a:lnTo>
                  <a:lnTo>
                    <a:pt x="35" y="116"/>
                  </a:lnTo>
                  <a:lnTo>
                    <a:pt x="34" y="116"/>
                  </a:lnTo>
                  <a:lnTo>
                    <a:pt x="32" y="113"/>
                  </a:lnTo>
                  <a:lnTo>
                    <a:pt x="29" y="111"/>
                  </a:lnTo>
                  <a:lnTo>
                    <a:pt x="28" y="110"/>
                  </a:lnTo>
                  <a:lnTo>
                    <a:pt x="26" y="110"/>
                  </a:lnTo>
                  <a:lnTo>
                    <a:pt x="24" y="110"/>
                  </a:lnTo>
                  <a:lnTo>
                    <a:pt x="22" y="109"/>
                  </a:lnTo>
                  <a:lnTo>
                    <a:pt x="19" y="106"/>
                  </a:lnTo>
                  <a:lnTo>
                    <a:pt x="18" y="103"/>
                  </a:lnTo>
                  <a:lnTo>
                    <a:pt x="16" y="100"/>
                  </a:lnTo>
                  <a:lnTo>
                    <a:pt x="15" y="97"/>
                  </a:lnTo>
                  <a:lnTo>
                    <a:pt x="15" y="94"/>
                  </a:lnTo>
                  <a:lnTo>
                    <a:pt x="16" y="91"/>
                  </a:lnTo>
                  <a:lnTo>
                    <a:pt x="18" y="88"/>
                  </a:lnTo>
                  <a:lnTo>
                    <a:pt x="18" y="85"/>
                  </a:lnTo>
                  <a:lnTo>
                    <a:pt x="16" y="84"/>
                  </a:lnTo>
                  <a:lnTo>
                    <a:pt x="15" y="82"/>
                  </a:lnTo>
                  <a:lnTo>
                    <a:pt x="13" y="81"/>
                  </a:lnTo>
                  <a:lnTo>
                    <a:pt x="12" y="79"/>
                  </a:lnTo>
                  <a:lnTo>
                    <a:pt x="10" y="78"/>
                  </a:lnTo>
                  <a:lnTo>
                    <a:pt x="10" y="75"/>
                  </a:lnTo>
                  <a:lnTo>
                    <a:pt x="12" y="72"/>
                  </a:lnTo>
                  <a:lnTo>
                    <a:pt x="13" y="70"/>
                  </a:lnTo>
                  <a:lnTo>
                    <a:pt x="15" y="69"/>
                  </a:lnTo>
                  <a:lnTo>
                    <a:pt x="15" y="64"/>
                  </a:lnTo>
                  <a:lnTo>
                    <a:pt x="16" y="60"/>
                  </a:lnTo>
                  <a:lnTo>
                    <a:pt x="16" y="56"/>
                  </a:lnTo>
                  <a:lnTo>
                    <a:pt x="12" y="54"/>
                  </a:lnTo>
                  <a:lnTo>
                    <a:pt x="7" y="51"/>
                  </a:lnTo>
                  <a:lnTo>
                    <a:pt x="3" y="48"/>
                  </a:lnTo>
                  <a:lnTo>
                    <a:pt x="4" y="45"/>
                  </a:lnTo>
                  <a:lnTo>
                    <a:pt x="6" y="41"/>
                  </a:lnTo>
                  <a:lnTo>
                    <a:pt x="7" y="36"/>
                  </a:lnTo>
                  <a:lnTo>
                    <a:pt x="6" y="32"/>
                  </a:lnTo>
                  <a:lnTo>
                    <a:pt x="4" y="29"/>
                  </a:lnTo>
                  <a:lnTo>
                    <a:pt x="3" y="26"/>
                  </a:lnTo>
                  <a:lnTo>
                    <a:pt x="0" y="23"/>
                  </a:lnTo>
                  <a:lnTo>
                    <a:pt x="0" y="20"/>
                  </a:lnTo>
                  <a:lnTo>
                    <a:pt x="0" y="17"/>
                  </a:lnTo>
                  <a:lnTo>
                    <a:pt x="1" y="14"/>
                  </a:lnTo>
                  <a:lnTo>
                    <a:pt x="4" y="13"/>
                  </a:lnTo>
                  <a:lnTo>
                    <a:pt x="7" y="10"/>
                  </a:lnTo>
                  <a:lnTo>
                    <a:pt x="12" y="5"/>
                  </a:lnTo>
                  <a:lnTo>
                    <a:pt x="15" y="4"/>
                  </a:lnTo>
                  <a:lnTo>
                    <a:pt x="19" y="1"/>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1" name="Freeform 6521"/>
            <p:cNvSpPr>
              <a:spLocks/>
            </p:cNvSpPr>
            <p:nvPr/>
          </p:nvSpPr>
          <p:spPr bwMode="auto">
            <a:xfrm>
              <a:off x="2194" y="1214"/>
              <a:ext cx="40" cy="55"/>
            </a:xfrm>
            <a:custGeom>
              <a:avLst/>
              <a:gdLst>
                <a:gd name="T0" fmla="*/ 9 w 40"/>
                <a:gd name="T1" fmla="*/ 0 h 55"/>
                <a:gd name="T2" fmla="*/ 12 w 40"/>
                <a:gd name="T3" fmla="*/ 0 h 55"/>
                <a:gd name="T4" fmla="*/ 14 w 40"/>
                <a:gd name="T5" fmla="*/ 2 h 55"/>
                <a:gd name="T6" fmla="*/ 17 w 40"/>
                <a:gd name="T7" fmla="*/ 3 h 55"/>
                <a:gd name="T8" fmla="*/ 19 w 40"/>
                <a:gd name="T9" fmla="*/ 4 h 55"/>
                <a:gd name="T10" fmla="*/ 21 w 40"/>
                <a:gd name="T11" fmla="*/ 4 h 55"/>
                <a:gd name="T12" fmla="*/ 24 w 40"/>
                <a:gd name="T13" fmla="*/ 3 h 55"/>
                <a:gd name="T14" fmla="*/ 25 w 40"/>
                <a:gd name="T15" fmla="*/ 6 h 55"/>
                <a:gd name="T16" fmla="*/ 28 w 40"/>
                <a:gd name="T17" fmla="*/ 7 h 55"/>
                <a:gd name="T18" fmla="*/ 31 w 40"/>
                <a:gd name="T19" fmla="*/ 9 h 55"/>
                <a:gd name="T20" fmla="*/ 34 w 40"/>
                <a:gd name="T21" fmla="*/ 10 h 55"/>
                <a:gd name="T22" fmla="*/ 37 w 40"/>
                <a:gd name="T23" fmla="*/ 12 h 55"/>
                <a:gd name="T24" fmla="*/ 30 w 40"/>
                <a:gd name="T25" fmla="*/ 9 h 55"/>
                <a:gd name="T26" fmla="*/ 34 w 40"/>
                <a:gd name="T27" fmla="*/ 12 h 55"/>
                <a:gd name="T28" fmla="*/ 37 w 40"/>
                <a:gd name="T29" fmla="*/ 15 h 55"/>
                <a:gd name="T30" fmla="*/ 39 w 40"/>
                <a:gd name="T31" fmla="*/ 16 h 55"/>
                <a:gd name="T32" fmla="*/ 40 w 40"/>
                <a:gd name="T33" fmla="*/ 19 h 55"/>
                <a:gd name="T34" fmla="*/ 40 w 40"/>
                <a:gd name="T35" fmla="*/ 21 h 55"/>
                <a:gd name="T36" fmla="*/ 39 w 40"/>
                <a:gd name="T37" fmla="*/ 24 h 55"/>
                <a:gd name="T38" fmla="*/ 36 w 40"/>
                <a:gd name="T39" fmla="*/ 25 h 55"/>
                <a:gd name="T40" fmla="*/ 34 w 40"/>
                <a:gd name="T41" fmla="*/ 28 h 55"/>
                <a:gd name="T42" fmla="*/ 31 w 40"/>
                <a:gd name="T43" fmla="*/ 32 h 55"/>
                <a:gd name="T44" fmla="*/ 30 w 40"/>
                <a:gd name="T45" fmla="*/ 35 h 55"/>
                <a:gd name="T46" fmla="*/ 28 w 40"/>
                <a:gd name="T47" fmla="*/ 38 h 55"/>
                <a:gd name="T48" fmla="*/ 27 w 40"/>
                <a:gd name="T49" fmla="*/ 41 h 55"/>
                <a:gd name="T50" fmla="*/ 27 w 40"/>
                <a:gd name="T51" fmla="*/ 46 h 55"/>
                <a:gd name="T52" fmla="*/ 27 w 40"/>
                <a:gd name="T53" fmla="*/ 50 h 55"/>
                <a:gd name="T54" fmla="*/ 27 w 40"/>
                <a:gd name="T55" fmla="*/ 53 h 55"/>
                <a:gd name="T56" fmla="*/ 30 w 40"/>
                <a:gd name="T57" fmla="*/ 55 h 55"/>
                <a:gd name="T58" fmla="*/ 27 w 40"/>
                <a:gd name="T59" fmla="*/ 55 h 55"/>
                <a:gd name="T60" fmla="*/ 24 w 40"/>
                <a:gd name="T61" fmla="*/ 55 h 55"/>
                <a:gd name="T62" fmla="*/ 19 w 40"/>
                <a:gd name="T63" fmla="*/ 53 h 55"/>
                <a:gd name="T64" fmla="*/ 17 w 40"/>
                <a:gd name="T65" fmla="*/ 52 h 55"/>
                <a:gd name="T66" fmla="*/ 14 w 40"/>
                <a:gd name="T67" fmla="*/ 49 h 55"/>
                <a:gd name="T68" fmla="*/ 11 w 40"/>
                <a:gd name="T69" fmla="*/ 47 h 55"/>
                <a:gd name="T70" fmla="*/ 8 w 40"/>
                <a:gd name="T71" fmla="*/ 44 h 55"/>
                <a:gd name="T72" fmla="*/ 5 w 40"/>
                <a:gd name="T73" fmla="*/ 37 h 55"/>
                <a:gd name="T74" fmla="*/ 2 w 40"/>
                <a:gd name="T75" fmla="*/ 27 h 55"/>
                <a:gd name="T76" fmla="*/ 0 w 40"/>
                <a:gd name="T77" fmla="*/ 18 h 55"/>
                <a:gd name="T78" fmla="*/ 0 w 40"/>
                <a:gd name="T79" fmla="*/ 15 h 55"/>
                <a:gd name="T80" fmla="*/ 0 w 40"/>
                <a:gd name="T81" fmla="*/ 10 h 55"/>
                <a:gd name="T82" fmla="*/ 0 w 40"/>
                <a:gd name="T83" fmla="*/ 7 h 55"/>
                <a:gd name="T84" fmla="*/ 2 w 40"/>
                <a:gd name="T85" fmla="*/ 4 h 55"/>
                <a:gd name="T86" fmla="*/ 5 w 40"/>
                <a:gd name="T87" fmla="*/ 2 h 55"/>
                <a:gd name="T88" fmla="*/ 9 w 40"/>
                <a:gd name="T8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55">
                  <a:moveTo>
                    <a:pt x="9" y="0"/>
                  </a:moveTo>
                  <a:lnTo>
                    <a:pt x="12" y="0"/>
                  </a:lnTo>
                  <a:lnTo>
                    <a:pt x="14" y="2"/>
                  </a:lnTo>
                  <a:lnTo>
                    <a:pt x="17" y="3"/>
                  </a:lnTo>
                  <a:lnTo>
                    <a:pt x="19" y="4"/>
                  </a:lnTo>
                  <a:lnTo>
                    <a:pt x="21" y="4"/>
                  </a:lnTo>
                  <a:lnTo>
                    <a:pt x="24" y="3"/>
                  </a:lnTo>
                  <a:lnTo>
                    <a:pt x="25" y="6"/>
                  </a:lnTo>
                  <a:lnTo>
                    <a:pt x="28" y="7"/>
                  </a:lnTo>
                  <a:lnTo>
                    <a:pt x="31" y="9"/>
                  </a:lnTo>
                  <a:lnTo>
                    <a:pt x="34" y="10"/>
                  </a:lnTo>
                  <a:lnTo>
                    <a:pt x="37" y="12"/>
                  </a:lnTo>
                  <a:lnTo>
                    <a:pt x="30" y="9"/>
                  </a:lnTo>
                  <a:lnTo>
                    <a:pt x="34" y="12"/>
                  </a:lnTo>
                  <a:lnTo>
                    <a:pt x="37" y="15"/>
                  </a:lnTo>
                  <a:lnTo>
                    <a:pt x="39" y="16"/>
                  </a:lnTo>
                  <a:lnTo>
                    <a:pt x="40" y="19"/>
                  </a:lnTo>
                  <a:lnTo>
                    <a:pt x="40" y="21"/>
                  </a:lnTo>
                  <a:lnTo>
                    <a:pt x="39" y="24"/>
                  </a:lnTo>
                  <a:lnTo>
                    <a:pt x="36" y="25"/>
                  </a:lnTo>
                  <a:lnTo>
                    <a:pt x="34" y="28"/>
                  </a:lnTo>
                  <a:lnTo>
                    <a:pt x="31" y="32"/>
                  </a:lnTo>
                  <a:lnTo>
                    <a:pt x="30" y="35"/>
                  </a:lnTo>
                  <a:lnTo>
                    <a:pt x="28" y="38"/>
                  </a:lnTo>
                  <a:lnTo>
                    <a:pt x="27" y="41"/>
                  </a:lnTo>
                  <a:lnTo>
                    <a:pt x="27" y="46"/>
                  </a:lnTo>
                  <a:lnTo>
                    <a:pt x="27" y="50"/>
                  </a:lnTo>
                  <a:lnTo>
                    <a:pt x="27" y="53"/>
                  </a:lnTo>
                  <a:lnTo>
                    <a:pt x="30" y="55"/>
                  </a:lnTo>
                  <a:lnTo>
                    <a:pt x="27" y="55"/>
                  </a:lnTo>
                  <a:lnTo>
                    <a:pt x="24" y="55"/>
                  </a:lnTo>
                  <a:lnTo>
                    <a:pt x="19" y="53"/>
                  </a:lnTo>
                  <a:lnTo>
                    <a:pt x="17" y="52"/>
                  </a:lnTo>
                  <a:lnTo>
                    <a:pt x="14" y="49"/>
                  </a:lnTo>
                  <a:lnTo>
                    <a:pt x="11" y="47"/>
                  </a:lnTo>
                  <a:lnTo>
                    <a:pt x="8" y="44"/>
                  </a:lnTo>
                  <a:lnTo>
                    <a:pt x="5" y="37"/>
                  </a:lnTo>
                  <a:lnTo>
                    <a:pt x="2" y="27"/>
                  </a:lnTo>
                  <a:lnTo>
                    <a:pt x="0" y="18"/>
                  </a:lnTo>
                  <a:lnTo>
                    <a:pt x="0" y="15"/>
                  </a:lnTo>
                  <a:lnTo>
                    <a:pt x="0" y="10"/>
                  </a:lnTo>
                  <a:lnTo>
                    <a:pt x="0" y="7"/>
                  </a:lnTo>
                  <a:lnTo>
                    <a:pt x="2" y="4"/>
                  </a:lnTo>
                  <a:lnTo>
                    <a:pt x="5" y="2"/>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2" name="Freeform 6522"/>
            <p:cNvSpPr>
              <a:spLocks/>
            </p:cNvSpPr>
            <p:nvPr/>
          </p:nvSpPr>
          <p:spPr bwMode="auto">
            <a:xfrm>
              <a:off x="2199" y="1173"/>
              <a:ext cx="42" cy="25"/>
            </a:xfrm>
            <a:custGeom>
              <a:avLst/>
              <a:gdLst>
                <a:gd name="T0" fmla="*/ 14 w 42"/>
                <a:gd name="T1" fmla="*/ 0 h 25"/>
                <a:gd name="T2" fmla="*/ 19 w 42"/>
                <a:gd name="T3" fmla="*/ 1 h 25"/>
                <a:gd name="T4" fmla="*/ 23 w 42"/>
                <a:gd name="T5" fmla="*/ 3 h 25"/>
                <a:gd name="T6" fmla="*/ 19 w 42"/>
                <a:gd name="T7" fmla="*/ 3 h 25"/>
                <a:gd name="T8" fmla="*/ 23 w 42"/>
                <a:gd name="T9" fmla="*/ 4 h 25"/>
                <a:gd name="T10" fmla="*/ 28 w 42"/>
                <a:gd name="T11" fmla="*/ 6 h 25"/>
                <a:gd name="T12" fmla="*/ 31 w 42"/>
                <a:gd name="T13" fmla="*/ 7 h 25"/>
                <a:gd name="T14" fmla="*/ 35 w 42"/>
                <a:gd name="T15" fmla="*/ 7 h 25"/>
                <a:gd name="T16" fmla="*/ 39 w 42"/>
                <a:gd name="T17" fmla="*/ 6 h 25"/>
                <a:gd name="T18" fmla="*/ 41 w 42"/>
                <a:gd name="T19" fmla="*/ 10 h 25"/>
                <a:gd name="T20" fmla="*/ 42 w 42"/>
                <a:gd name="T21" fmla="*/ 16 h 25"/>
                <a:gd name="T22" fmla="*/ 41 w 42"/>
                <a:gd name="T23" fmla="*/ 19 h 25"/>
                <a:gd name="T24" fmla="*/ 38 w 42"/>
                <a:gd name="T25" fmla="*/ 22 h 25"/>
                <a:gd name="T26" fmla="*/ 34 w 42"/>
                <a:gd name="T27" fmla="*/ 25 h 25"/>
                <a:gd name="T28" fmla="*/ 29 w 42"/>
                <a:gd name="T29" fmla="*/ 25 h 25"/>
                <a:gd name="T30" fmla="*/ 23 w 42"/>
                <a:gd name="T31" fmla="*/ 23 h 25"/>
                <a:gd name="T32" fmla="*/ 19 w 42"/>
                <a:gd name="T33" fmla="*/ 22 h 25"/>
                <a:gd name="T34" fmla="*/ 13 w 42"/>
                <a:gd name="T35" fmla="*/ 19 h 25"/>
                <a:gd name="T36" fmla="*/ 9 w 42"/>
                <a:gd name="T37" fmla="*/ 16 h 25"/>
                <a:gd name="T38" fmla="*/ 4 w 42"/>
                <a:gd name="T39" fmla="*/ 15 h 25"/>
                <a:gd name="T40" fmla="*/ 0 w 42"/>
                <a:gd name="T41" fmla="*/ 13 h 25"/>
                <a:gd name="T42" fmla="*/ 1 w 42"/>
                <a:gd name="T43" fmla="*/ 9 h 25"/>
                <a:gd name="T44" fmla="*/ 3 w 42"/>
                <a:gd name="T45" fmla="*/ 4 h 25"/>
                <a:gd name="T46" fmla="*/ 7 w 42"/>
                <a:gd name="T47" fmla="*/ 1 h 25"/>
                <a:gd name="T48" fmla="*/ 10 w 42"/>
                <a:gd name="T49" fmla="*/ 0 h 25"/>
                <a:gd name="T50" fmla="*/ 14 w 42"/>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14" y="0"/>
                  </a:moveTo>
                  <a:lnTo>
                    <a:pt x="19" y="1"/>
                  </a:lnTo>
                  <a:lnTo>
                    <a:pt x="23" y="3"/>
                  </a:lnTo>
                  <a:lnTo>
                    <a:pt x="19" y="3"/>
                  </a:lnTo>
                  <a:lnTo>
                    <a:pt x="23" y="4"/>
                  </a:lnTo>
                  <a:lnTo>
                    <a:pt x="28" y="6"/>
                  </a:lnTo>
                  <a:lnTo>
                    <a:pt x="31" y="7"/>
                  </a:lnTo>
                  <a:lnTo>
                    <a:pt x="35" y="7"/>
                  </a:lnTo>
                  <a:lnTo>
                    <a:pt x="39" y="6"/>
                  </a:lnTo>
                  <a:lnTo>
                    <a:pt x="41" y="10"/>
                  </a:lnTo>
                  <a:lnTo>
                    <a:pt x="42" y="16"/>
                  </a:lnTo>
                  <a:lnTo>
                    <a:pt x="41" y="19"/>
                  </a:lnTo>
                  <a:lnTo>
                    <a:pt x="38" y="22"/>
                  </a:lnTo>
                  <a:lnTo>
                    <a:pt x="34" y="25"/>
                  </a:lnTo>
                  <a:lnTo>
                    <a:pt x="29" y="25"/>
                  </a:lnTo>
                  <a:lnTo>
                    <a:pt x="23" y="23"/>
                  </a:lnTo>
                  <a:lnTo>
                    <a:pt x="19" y="22"/>
                  </a:lnTo>
                  <a:lnTo>
                    <a:pt x="13" y="19"/>
                  </a:lnTo>
                  <a:lnTo>
                    <a:pt x="9" y="16"/>
                  </a:lnTo>
                  <a:lnTo>
                    <a:pt x="4" y="15"/>
                  </a:lnTo>
                  <a:lnTo>
                    <a:pt x="0" y="13"/>
                  </a:lnTo>
                  <a:lnTo>
                    <a:pt x="1" y="9"/>
                  </a:lnTo>
                  <a:lnTo>
                    <a:pt x="3" y="4"/>
                  </a:lnTo>
                  <a:lnTo>
                    <a:pt x="7" y="1"/>
                  </a:lnTo>
                  <a:lnTo>
                    <a:pt x="10"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3" name="Freeform 6523"/>
            <p:cNvSpPr>
              <a:spLocks/>
            </p:cNvSpPr>
            <p:nvPr/>
          </p:nvSpPr>
          <p:spPr bwMode="auto">
            <a:xfrm>
              <a:off x="2175" y="1096"/>
              <a:ext cx="44" cy="77"/>
            </a:xfrm>
            <a:custGeom>
              <a:avLst/>
              <a:gdLst>
                <a:gd name="T0" fmla="*/ 13 w 44"/>
                <a:gd name="T1" fmla="*/ 0 h 77"/>
                <a:gd name="T2" fmla="*/ 13 w 44"/>
                <a:gd name="T3" fmla="*/ 5 h 77"/>
                <a:gd name="T4" fmla="*/ 13 w 44"/>
                <a:gd name="T5" fmla="*/ 9 h 77"/>
                <a:gd name="T6" fmla="*/ 16 w 44"/>
                <a:gd name="T7" fmla="*/ 14 h 77"/>
                <a:gd name="T8" fmla="*/ 18 w 44"/>
                <a:gd name="T9" fmla="*/ 16 h 77"/>
                <a:gd name="T10" fmla="*/ 21 w 44"/>
                <a:gd name="T11" fmla="*/ 19 h 77"/>
                <a:gd name="T12" fmla="*/ 24 w 44"/>
                <a:gd name="T13" fmla="*/ 18 h 77"/>
                <a:gd name="T14" fmla="*/ 28 w 44"/>
                <a:gd name="T15" fmla="*/ 18 h 77"/>
                <a:gd name="T16" fmla="*/ 33 w 44"/>
                <a:gd name="T17" fmla="*/ 18 h 77"/>
                <a:gd name="T18" fmla="*/ 36 w 44"/>
                <a:gd name="T19" fmla="*/ 19 h 77"/>
                <a:gd name="T20" fmla="*/ 38 w 44"/>
                <a:gd name="T21" fmla="*/ 22 h 77"/>
                <a:gd name="T22" fmla="*/ 40 w 44"/>
                <a:gd name="T23" fmla="*/ 24 h 77"/>
                <a:gd name="T24" fmla="*/ 40 w 44"/>
                <a:gd name="T25" fmla="*/ 25 h 77"/>
                <a:gd name="T26" fmla="*/ 40 w 44"/>
                <a:gd name="T27" fmla="*/ 27 h 77"/>
                <a:gd name="T28" fmla="*/ 38 w 44"/>
                <a:gd name="T29" fmla="*/ 28 h 77"/>
                <a:gd name="T30" fmla="*/ 38 w 44"/>
                <a:gd name="T31" fmla="*/ 30 h 77"/>
                <a:gd name="T32" fmla="*/ 38 w 44"/>
                <a:gd name="T33" fmla="*/ 31 h 77"/>
                <a:gd name="T34" fmla="*/ 38 w 44"/>
                <a:gd name="T35" fmla="*/ 33 h 77"/>
                <a:gd name="T36" fmla="*/ 38 w 44"/>
                <a:gd name="T37" fmla="*/ 34 h 77"/>
                <a:gd name="T38" fmla="*/ 38 w 44"/>
                <a:gd name="T39" fmla="*/ 37 h 77"/>
                <a:gd name="T40" fmla="*/ 41 w 44"/>
                <a:gd name="T41" fmla="*/ 39 h 77"/>
                <a:gd name="T42" fmla="*/ 43 w 44"/>
                <a:gd name="T43" fmla="*/ 42 h 77"/>
                <a:gd name="T44" fmla="*/ 43 w 44"/>
                <a:gd name="T45" fmla="*/ 44 h 77"/>
                <a:gd name="T46" fmla="*/ 44 w 44"/>
                <a:gd name="T47" fmla="*/ 47 h 77"/>
                <a:gd name="T48" fmla="*/ 44 w 44"/>
                <a:gd name="T49" fmla="*/ 50 h 77"/>
                <a:gd name="T50" fmla="*/ 44 w 44"/>
                <a:gd name="T51" fmla="*/ 53 h 77"/>
                <a:gd name="T52" fmla="*/ 44 w 44"/>
                <a:gd name="T53" fmla="*/ 56 h 77"/>
                <a:gd name="T54" fmla="*/ 41 w 44"/>
                <a:gd name="T55" fmla="*/ 56 h 77"/>
                <a:gd name="T56" fmla="*/ 40 w 44"/>
                <a:gd name="T57" fmla="*/ 61 h 77"/>
                <a:gd name="T58" fmla="*/ 38 w 44"/>
                <a:gd name="T59" fmla="*/ 62 h 77"/>
                <a:gd name="T60" fmla="*/ 34 w 44"/>
                <a:gd name="T61" fmla="*/ 65 h 77"/>
                <a:gd name="T62" fmla="*/ 31 w 44"/>
                <a:gd name="T63" fmla="*/ 67 h 77"/>
                <a:gd name="T64" fmla="*/ 28 w 44"/>
                <a:gd name="T65" fmla="*/ 67 h 77"/>
                <a:gd name="T66" fmla="*/ 28 w 44"/>
                <a:gd name="T67" fmla="*/ 65 h 77"/>
                <a:gd name="T68" fmla="*/ 24 w 44"/>
                <a:gd name="T69" fmla="*/ 68 h 77"/>
                <a:gd name="T70" fmla="*/ 19 w 44"/>
                <a:gd name="T71" fmla="*/ 72 h 77"/>
                <a:gd name="T72" fmla="*/ 16 w 44"/>
                <a:gd name="T73" fmla="*/ 77 h 77"/>
                <a:gd name="T74" fmla="*/ 15 w 44"/>
                <a:gd name="T75" fmla="*/ 74 h 77"/>
                <a:gd name="T76" fmla="*/ 10 w 44"/>
                <a:gd name="T77" fmla="*/ 71 h 77"/>
                <a:gd name="T78" fmla="*/ 8 w 44"/>
                <a:gd name="T79" fmla="*/ 68 h 77"/>
                <a:gd name="T80" fmla="*/ 6 w 44"/>
                <a:gd name="T81" fmla="*/ 64 h 77"/>
                <a:gd name="T82" fmla="*/ 5 w 44"/>
                <a:gd name="T83" fmla="*/ 61 h 77"/>
                <a:gd name="T84" fmla="*/ 6 w 44"/>
                <a:gd name="T85" fmla="*/ 58 h 77"/>
                <a:gd name="T86" fmla="*/ 8 w 44"/>
                <a:gd name="T87" fmla="*/ 55 h 77"/>
                <a:gd name="T88" fmla="*/ 9 w 44"/>
                <a:gd name="T89" fmla="*/ 53 h 77"/>
                <a:gd name="T90" fmla="*/ 12 w 44"/>
                <a:gd name="T91" fmla="*/ 50 h 77"/>
                <a:gd name="T92" fmla="*/ 12 w 44"/>
                <a:gd name="T93" fmla="*/ 49 h 77"/>
                <a:gd name="T94" fmla="*/ 12 w 44"/>
                <a:gd name="T95" fmla="*/ 44 h 77"/>
                <a:gd name="T96" fmla="*/ 10 w 44"/>
                <a:gd name="T97" fmla="*/ 42 h 77"/>
                <a:gd name="T98" fmla="*/ 9 w 44"/>
                <a:gd name="T99" fmla="*/ 37 h 77"/>
                <a:gd name="T100" fmla="*/ 6 w 44"/>
                <a:gd name="T101" fmla="*/ 34 h 77"/>
                <a:gd name="T102" fmla="*/ 5 w 44"/>
                <a:gd name="T103" fmla="*/ 34 h 77"/>
                <a:gd name="T104" fmla="*/ 2 w 44"/>
                <a:gd name="T105" fmla="*/ 28 h 77"/>
                <a:gd name="T106" fmla="*/ 0 w 44"/>
                <a:gd name="T107" fmla="*/ 21 h 77"/>
                <a:gd name="T108" fmla="*/ 0 w 44"/>
                <a:gd name="T109" fmla="*/ 12 h 77"/>
                <a:gd name="T110" fmla="*/ 2 w 44"/>
                <a:gd name="T111" fmla="*/ 6 h 77"/>
                <a:gd name="T112" fmla="*/ 5 w 44"/>
                <a:gd name="T113" fmla="*/ 2 h 77"/>
                <a:gd name="T114" fmla="*/ 13 w 44"/>
                <a:gd name="T11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77">
                  <a:moveTo>
                    <a:pt x="13" y="0"/>
                  </a:moveTo>
                  <a:lnTo>
                    <a:pt x="13" y="5"/>
                  </a:lnTo>
                  <a:lnTo>
                    <a:pt x="13" y="9"/>
                  </a:lnTo>
                  <a:lnTo>
                    <a:pt x="16" y="14"/>
                  </a:lnTo>
                  <a:lnTo>
                    <a:pt x="18" y="16"/>
                  </a:lnTo>
                  <a:lnTo>
                    <a:pt x="21" y="19"/>
                  </a:lnTo>
                  <a:lnTo>
                    <a:pt x="24" y="18"/>
                  </a:lnTo>
                  <a:lnTo>
                    <a:pt x="28" y="18"/>
                  </a:lnTo>
                  <a:lnTo>
                    <a:pt x="33" y="18"/>
                  </a:lnTo>
                  <a:lnTo>
                    <a:pt x="36" y="19"/>
                  </a:lnTo>
                  <a:lnTo>
                    <a:pt x="38" y="22"/>
                  </a:lnTo>
                  <a:lnTo>
                    <a:pt x="40" y="24"/>
                  </a:lnTo>
                  <a:lnTo>
                    <a:pt x="40" y="25"/>
                  </a:lnTo>
                  <a:lnTo>
                    <a:pt x="40" y="27"/>
                  </a:lnTo>
                  <a:lnTo>
                    <a:pt x="38" y="28"/>
                  </a:lnTo>
                  <a:lnTo>
                    <a:pt x="38" y="30"/>
                  </a:lnTo>
                  <a:lnTo>
                    <a:pt x="38" y="31"/>
                  </a:lnTo>
                  <a:lnTo>
                    <a:pt x="38" y="33"/>
                  </a:lnTo>
                  <a:lnTo>
                    <a:pt x="38" y="34"/>
                  </a:lnTo>
                  <a:lnTo>
                    <a:pt x="38" y="37"/>
                  </a:lnTo>
                  <a:lnTo>
                    <a:pt x="41" y="39"/>
                  </a:lnTo>
                  <a:lnTo>
                    <a:pt x="43" y="42"/>
                  </a:lnTo>
                  <a:lnTo>
                    <a:pt x="43" y="44"/>
                  </a:lnTo>
                  <a:lnTo>
                    <a:pt x="44" y="47"/>
                  </a:lnTo>
                  <a:lnTo>
                    <a:pt x="44" y="50"/>
                  </a:lnTo>
                  <a:lnTo>
                    <a:pt x="44" y="53"/>
                  </a:lnTo>
                  <a:lnTo>
                    <a:pt x="44" y="56"/>
                  </a:lnTo>
                  <a:lnTo>
                    <a:pt x="41" y="56"/>
                  </a:lnTo>
                  <a:lnTo>
                    <a:pt x="40" y="61"/>
                  </a:lnTo>
                  <a:lnTo>
                    <a:pt x="38" y="62"/>
                  </a:lnTo>
                  <a:lnTo>
                    <a:pt x="34" y="65"/>
                  </a:lnTo>
                  <a:lnTo>
                    <a:pt x="31" y="67"/>
                  </a:lnTo>
                  <a:lnTo>
                    <a:pt x="28" y="67"/>
                  </a:lnTo>
                  <a:lnTo>
                    <a:pt x="28" y="65"/>
                  </a:lnTo>
                  <a:lnTo>
                    <a:pt x="24" y="68"/>
                  </a:lnTo>
                  <a:lnTo>
                    <a:pt x="19" y="72"/>
                  </a:lnTo>
                  <a:lnTo>
                    <a:pt x="16" y="77"/>
                  </a:lnTo>
                  <a:lnTo>
                    <a:pt x="15" y="74"/>
                  </a:lnTo>
                  <a:lnTo>
                    <a:pt x="10" y="71"/>
                  </a:lnTo>
                  <a:lnTo>
                    <a:pt x="8" y="68"/>
                  </a:lnTo>
                  <a:lnTo>
                    <a:pt x="6" y="64"/>
                  </a:lnTo>
                  <a:lnTo>
                    <a:pt x="5" y="61"/>
                  </a:lnTo>
                  <a:lnTo>
                    <a:pt x="6" y="58"/>
                  </a:lnTo>
                  <a:lnTo>
                    <a:pt x="8" y="55"/>
                  </a:lnTo>
                  <a:lnTo>
                    <a:pt x="9" y="53"/>
                  </a:lnTo>
                  <a:lnTo>
                    <a:pt x="12" y="50"/>
                  </a:lnTo>
                  <a:lnTo>
                    <a:pt x="12" y="49"/>
                  </a:lnTo>
                  <a:lnTo>
                    <a:pt x="12" y="44"/>
                  </a:lnTo>
                  <a:lnTo>
                    <a:pt x="10" y="42"/>
                  </a:lnTo>
                  <a:lnTo>
                    <a:pt x="9" y="37"/>
                  </a:lnTo>
                  <a:lnTo>
                    <a:pt x="6" y="34"/>
                  </a:lnTo>
                  <a:lnTo>
                    <a:pt x="5" y="34"/>
                  </a:lnTo>
                  <a:lnTo>
                    <a:pt x="2" y="28"/>
                  </a:lnTo>
                  <a:lnTo>
                    <a:pt x="0" y="21"/>
                  </a:lnTo>
                  <a:lnTo>
                    <a:pt x="0" y="12"/>
                  </a:lnTo>
                  <a:lnTo>
                    <a:pt x="2" y="6"/>
                  </a:lnTo>
                  <a:lnTo>
                    <a:pt x="5" y="2"/>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4" name="Freeform 6524"/>
            <p:cNvSpPr>
              <a:spLocks/>
            </p:cNvSpPr>
            <p:nvPr/>
          </p:nvSpPr>
          <p:spPr bwMode="auto">
            <a:xfrm>
              <a:off x="2072" y="1068"/>
              <a:ext cx="90" cy="97"/>
            </a:xfrm>
            <a:custGeom>
              <a:avLst/>
              <a:gdLst>
                <a:gd name="T0" fmla="*/ 28 w 90"/>
                <a:gd name="T1" fmla="*/ 3 h 97"/>
                <a:gd name="T2" fmla="*/ 30 w 90"/>
                <a:gd name="T3" fmla="*/ 11 h 97"/>
                <a:gd name="T4" fmla="*/ 33 w 90"/>
                <a:gd name="T5" fmla="*/ 18 h 97"/>
                <a:gd name="T6" fmla="*/ 38 w 90"/>
                <a:gd name="T7" fmla="*/ 22 h 97"/>
                <a:gd name="T8" fmla="*/ 41 w 90"/>
                <a:gd name="T9" fmla="*/ 14 h 97"/>
                <a:gd name="T10" fmla="*/ 44 w 90"/>
                <a:gd name="T11" fmla="*/ 17 h 97"/>
                <a:gd name="T12" fmla="*/ 46 w 90"/>
                <a:gd name="T13" fmla="*/ 12 h 97"/>
                <a:gd name="T14" fmla="*/ 50 w 90"/>
                <a:gd name="T15" fmla="*/ 8 h 97"/>
                <a:gd name="T16" fmla="*/ 53 w 90"/>
                <a:gd name="T17" fmla="*/ 17 h 97"/>
                <a:gd name="T18" fmla="*/ 55 w 90"/>
                <a:gd name="T19" fmla="*/ 25 h 97"/>
                <a:gd name="T20" fmla="*/ 58 w 90"/>
                <a:gd name="T21" fmla="*/ 31 h 97"/>
                <a:gd name="T22" fmla="*/ 62 w 90"/>
                <a:gd name="T23" fmla="*/ 34 h 97"/>
                <a:gd name="T24" fmla="*/ 65 w 90"/>
                <a:gd name="T25" fmla="*/ 36 h 97"/>
                <a:gd name="T26" fmla="*/ 65 w 90"/>
                <a:gd name="T27" fmla="*/ 37 h 97"/>
                <a:gd name="T28" fmla="*/ 66 w 90"/>
                <a:gd name="T29" fmla="*/ 36 h 97"/>
                <a:gd name="T30" fmla="*/ 69 w 90"/>
                <a:gd name="T31" fmla="*/ 33 h 97"/>
                <a:gd name="T32" fmla="*/ 78 w 90"/>
                <a:gd name="T33" fmla="*/ 46 h 97"/>
                <a:gd name="T34" fmla="*/ 80 w 90"/>
                <a:gd name="T35" fmla="*/ 64 h 97"/>
                <a:gd name="T36" fmla="*/ 77 w 90"/>
                <a:gd name="T37" fmla="*/ 64 h 97"/>
                <a:gd name="T38" fmla="*/ 88 w 90"/>
                <a:gd name="T39" fmla="*/ 80 h 97"/>
                <a:gd name="T40" fmla="*/ 86 w 90"/>
                <a:gd name="T41" fmla="*/ 87 h 97"/>
                <a:gd name="T42" fmla="*/ 83 w 90"/>
                <a:gd name="T43" fmla="*/ 95 h 97"/>
                <a:gd name="T44" fmla="*/ 75 w 90"/>
                <a:gd name="T45" fmla="*/ 97 h 97"/>
                <a:gd name="T46" fmla="*/ 62 w 90"/>
                <a:gd name="T47" fmla="*/ 81 h 97"/>
                <a:gd name="T48" fmla="*/ 58 w 90"/>
                <a:gd name="T49" fmla="*/ 75 h 97"/>
                <a:gd name="T50" fmla="*/ 53 w 90"/>
                <a:gd name="T51" fmla="*/ 72 h 97"/>
                <a:gd name="T52" fmla="*/ 47 w 90"/>
                <a:gd name="T53" fmla="*/ 68 h 97"/>
                <a:gd name="T54" fmla="*/ 43 w 90"/>
                <a:gd name="T55" fmla="*/ 72 h 97"/>
                <a:gd name="T56" fmla="*/ 38 w 90"/>
                <a:gd name="T57" fmla="*/ 75 h 97"/>
                <a:gd name="T58" fmla="*/ 33 w 90"/>
                <a:gd name="T59" fmla="*/ 72 h 97"/>
                <a:gd name="T60" fmla="*/ 24 w 90"/>
                <a:gd name="T61" fmla="*/ 74 h 97"/>
                <a:gd name="T62" fmla="*/ 16 w 90"/>
                <a:gd name="T63" fmla="*/ 70 h 97"/>
                <a:gd name="T64" fmla="*/ 10 w 90"/>
                <a:gd name="T65" fmla="*/ 64 h 97"/>
                <a:gd name="T66" fmla="*/ 12 w 90"/>
                <a:gd name="T67" fmla="*/ 55 h 97"/>
                <a:gd name="T68" fmla="*/ 19 w 90"/>
                <a:gd name="T69" fmla="*/ 58 h 97"/>
                <a:gd name="T70" fmla="*/ 27 w 90"/>
                <a:gd name="T71" fmla="*/ 58 h 97"/>
                <a:gd name="T72" fmla="*/ 34 w 90"/>
                <a:gd name="T73" fmla="*/ 56 h 97"/>
                <a:gd name="T74" fmla="*/ 25 w 90"/>
                <a:gd name="T75" fmla="*/ 52 h 97"/>
                <a:gd name="T76" fmla="*/ 28 w 90"/>
                <a:gd name="T77" fmla="*/ 49 h 97"/>
                <a:gd name="T78" fmla="*/ 28 w 90"/>
                <a:gd name="T79" fmla="*/ 46 h 97"/>
                <a:gd name="T80" fmla="*/ 24 w 90"/>
                <a:gd name="T81" fmla="*/ 43 h 97"/>
                <a:gd name="T82" fmla="*/ 28 w 90"/>
                <a:gd name="T83" fmla="*/ 39 h 97"/>
                <a:gd name="T84" fmla="*/ 19 w 90"/>
                <a:gd name="T85" fmla="*/ 36 h 97"/>
                <a:gd name="T86" fmla="*/ 0 w 90"/>
                <a:gd name="T87" fmla="*/ 22 h 97"/>
                <a:gd name="T88" fmla="*/ 3 w 90"/>
                <a:gd name="T89" fmla="*/ 15 h 97"/>
                <a:gd name="T90" fmla="*/ 9 w 90"/>
                <a:gd name="T91" fmla="*/ 21 h 97"/>
                <a:gd name="T92" fmla="*/ 9 w 90"/>
                <a:gd name="T93" fmla="*/ 14 h 97"/>
                <a:gd name="T94" fmla="*/ 9 w 90"/>
                <a:gd name="T95" fmla="*/ 6 h 97"/>
                <a:gd name="T96" fmla="*/ 13 w 90"/>
                <a:gd name="T97" fmla="*/ 6 h 97"/>
                <a:gd name="T98" fmla="*/ 18 w 90"/>
                <a:gd name="T99" fmla="*/ 6 h 97"/>
                <a:gd name="T100" fmla="*/ 21 w 90"/>
                <a:gd name="T101" fmla="*/ 3 h 97"/>
                <a:gd name="T102" fmla="*/ 25 w 90"/>
                <a:gd name="T10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7">
                  <a:moveTo>
                    <a:pt x="25" y="0"/>
                  </a:moveTo>
                  <a:lnTo>
                    <a:pt x="28" y="3"/>
                  </a:lnTo>
                  <a:lnTo>
                    <a:pt x="30" y="8"/>
                  </a:lnTo>
                  <a:lnTo>
                    <a:pt x="30" y="11"/>
                  </a:lnTo>
                  <a:lnTo>
                    <a:pt x="31" y="15"/>
                  </a:lnTo>
                  <a:lnTo>
                    <a:pt x="33" y="18"/>
                  </a:lnTo>
                  <a:lnTo>
                    <a:pt x="35" y="21"/>
                  </a:lnTo>
                  <a:lnTo>
                    <a:pt x="38" y="22"/>
                  </a:lnTo>
                  <a:lnTo>
                    <a:pt x="38" y="18"/>
                  </a:lnTo>
                  <a:lnTo>
                    <a:pt x="41" y="14"/>
                  </a:lnTo>
                  <a:lnTo>
                    <a:pt x="43" y="15"/>
                  </a:lnTo>
                  <a:lnTo>
                    <a:pt x="44" y="17"/>
                  </a:lnTo>
                  <a:lnTo>
                    <a:pt x="44" y="14"/>
                  </a:lnTo>
                  <a:lnTo>
                    <a:pt x="46" y="12"/>
                  </a:lnTo>
                  <a:lnTo>
                    <a:pt x="47" y="9"/>
                  </a:lnTo>
                  <a:lnTo>
                    <a:pt x="50" y="8"/>
                  </a:lnTo>
                  <a:lnTo>
                    <a:pt x="52" y="12"/>
                  </a:lnTo>
                  <a:lnTo>
                    <a:pt x="53" y="17"/>
                  </a:lnTo>
                  <a:lnTo>
                    <a:pt x="55" y="21"/>
                  </a:lnTo>
                  <a:lnTo>
                    <a:pt x="55" y="25"/>
                  </a:lnTo>
                  <a:lnTo>
                    <a:pt x="56" y="28"/>
                  </a:lnTo>
                  <a:lnTo>
                    <a:pt x="58" y="31"/>
                  </a:lnTo>
                  <a:lnTo>
                    <a:pt x="59" y="33"/>
                  </a:lnTo>
                  <a:lnTo>
                    <a:pt x="62" y="34"/>
                  </a:lnTo>
                  <a:lnTo>
                    <a:pt x="63" y="36"/>
                  </a:lnTo>
                  <a:lnTo>
                    <a:pt x="65" y="36"/>
                  </a:lnTo>
                  <a:lnTo>
                    <a:pt x="65" y="36"/>
                  </a:lnTo>
                  <a:lnTo>
                    <a:pt x="65" y="37"/>
                  </a:lnTo>
                  <a:lnTo>
                    <a:pt x="65" y="39"/>
                  </a:lnTo>
                  <a:lnTo>
                    <a:pt x="66" y="36"/>
                  </a:lnTo>
                  <a:lnTo>
                    <a:pt x="68" y="34"/>
                  </a:lnTo>
                  <a:lnTo>
                    <a:pt x="69" y="33"/>
                  </a:lnTo>
                  <a:lnTo>
                    <a:pt x="75" y="39"/>
                  </a:lnTo>
                  <a:lnTo>
                    <a:pt x="78" y="46"/>
                  </a:lnTo>
                  <a:lnTo>
                    <a:pt x="80" y="55"/>
                  </a:lnTo>
                  <a:lnTo>
                    <a:pt x="80" y="64"/>
                  </a:lnTo>
                  <a:lnTo>
                    <a:pt x="75" y="61"/>
                  </a:lnTo>
                  <a:lnTo>
                    <a:pt x="77" y="64"/>
                  </a:lnTo>
                  <a:lnTo>
                    <a:pt x="84" y="71"/>
                  </a:lnTo>
                  <a:lnTo>
                    <a:pt x="88" y="80"/>
                  </a:lnTo>
                  <a:lnTo>
                    <a:pt x="90" y="89"/>
                  </a:lnTo>
                  <a:lnTo>
                    <a:pt x="86" y="87"/>
                  </a:lnTo>
                  <a:lnTo>
                    <a:pt x="86" y="92"/>
                  </a:lnTo>
                  <a:lnTo>
                    <a:pt x="83" y="95"/>
                  </a:lnTo>
                  <a:lnTo>
                    <a:pt x="80" y="97"/>
                  </a:lnTo>
                  <a:lnTo>
                    <a:pt x="75" y="97"/>
                  </a:lnTo>
                  <a:lnTo>
                    <a:pt x="68" y="92"/>
                  </a:lnTo>
                  <a:lnTo>
                    <a:pt x="62" y="81"/>
                  </a:lnTo>
                  <a:lnTo>
                    <a:pt x="59" y="72"/>
                  </a:lnTo>
                  <a:lnTo>
                    <a:pt x="58" y="75"/>
                  </a:lnTo>
                  <a:lnTo>
                    <a:pt x="56" y="75"/>
                  </a:lnTo>
                  <a:lnTo>
                    <a:pt x="53" y="72"/>
                  </a:lnTo>
                  <a:lnTo>
                    <a:pt x="50" y="70"/>
                  </a:lnTo>
                  <a:lnTo>
                    <a:pt x="47" y="68"/>
                  </a:lnTo>
                  <a:lnTo>
                    <a:pt x="46" y="71"/>
                  </a:lnTo>
                  <a:lnTo>
                    <a:pt x="43" y="72"/>
                  </a:lnTo>
                  <a:lnTo>
                    <a:pt x="41" y="75"/>
                  </a:lnTo>
                  <a:lnTo>
                    <a:pt x="38" y="75"/>
                  </a:lnTo>
                  <a:lnTo>
                    <a:pt x="35" y="75"/>
                  </a:lnTo>
                  <a:lnTo>
                    <a:pt x="33" y="72"/>
                  </a:lnTo>
                  <a:lnTo>
                    <a:pt x="28" y="74"/>
                  </a:lnTo>
                  <a:lnTo>
                    <a:pt x="24" y="74"/>
                  </a:lnTo>
                  <a:lnTo>
                    <a:pt x="19" y="72"/>
                  </a:lnTo>
                  <a:lnTo>
                    <a:pt x="16" y="70"/>
                  </a:lnTo>
                  <a:lnTo>
                    <a:pt x="13" y="67"/>
                  </a:lnTo>
                  <a:lnTo>
                    <a:pt x="10" y="64"/>
                  </a:lnTo>
                  <a:lnTo>
                    <a:pt x="10" y="59"/>
                  </a:lnTo>
                  <a:lnTo>
                    <a:pt x="12" y="55"/>
                  </a:lnTo>
                  <a:lnTo>
                    <a:pt x="15" y="56"/>
                  </a:lnTo>
                  <a:lnTo>
                    <a:pt x="19" y="58"/>
                  </a:lnTo>
                  <a:lnTo>
                    <a:pt x="24" y="58"/>
                  </a:lnTo>
                  <a:lnTo>
                    <a:pt x="27" y="58"/>
                  </a:lnTo>
                  <a:lnTo>
                    <a:pt x="31" y="58"/>
                  </a:lnTo>
                  <a:lnTo>
                    <a:pt x="34" y="56"/>
                  </a:lnTo>
                  <a:lnTo>
                    <a:pt x="30" y="55"/>
                  </a:lnTo>
                  <a:lnTo>
                    <a:pt x="25" y="52"/>
                  </a:lnTo>
                  <a:lnTo>
                    <a:pt x="27" y="50"/>
                  </a:lnTo>
                  <a:lnTo>
                    <a:pt x="28" y="49"/>
                  </a:lnTo>
                  <a:lnTo>
                    <a:pt x="30" y="47"/>
                  </a:lnTo>
                  <a:lnTo>
                    <a:pt x="28" y="46"/>
                  </a:lnTo>
                  <a:lnTo>
                    <a:pt x="27" y="44"/>
                  </a:lnTo>
                  <a:lnTo>
                    <a:pt x="24" y="43"/>
                  </a:lnTo>
                  <a:lnTo>
                    <a:pt x="27" y="42"/>
                  </a:lnTo>
                  <a:lnTo>
                    <a:pt x="28" y="39"/>
                  </a:lnTo>
                  <a:lnTo>
                    <a:pt x="30" y="37"/>
                  </a:lnTo>
                  <a:lnTo>
                    <a:pt x="19" y="36"/>
                  </a:lnTo>
                  <a:lnTo>
                    <a:pt x="9" y="31"/>
                  </a:lnTo>
                  <a:lnTo>
                    <a:pt x="0" y="22"/>
                  </a:lnTo>
                  <a:lnTo>
                    <a:pt x="0" y="14"/>
                  </a:lnTo>
                  <a:lnTo>
                    <a:pt x="3" y="15"/>
                  </a:lnTo>
                  <a:lnTo>
                    <a:pt x="6" y="18"/>
                  </a:lnTo>
                  <a:lnTo>
                    <a:pt x="9" y="21"/>
                  </a:lnTo>
                  <a:lnTo>
                    <a:pt x="9" y="18"/>
                  </a:lnTo>
                  <a:lnTo>
                    <a:pt x="9" y="14"/>
                  </a:lnTo>
                  <a:lnTo>
                    <a:pt x="9" y="11"/>
                  </a:lnTo>
                  <a:lnTo>
                    <a:pt x="9" y="6"/>
                  </a:lnTo>
                  <a:lnTo>
                    <a:pt x="10" y="3"/>
                  </a:lnTo>
                  <a:lnTo>
                    <a:pt x="13" y="6"/>
                  </a:lnTo>
                  <a:lnTo>
                    <a:pt x="15" y="6"/>
                  </a:lnTo>
                  <a:lnTo>
                    <a:pt x="18" y="6"/>
                  </a:lnTo>
                  <a:lnTo>
                    <a:pt x="19" y="5"/>
                  </a:lnTo>
                  <a:lnTo>
                    <a:pt x="21" y="3"/>
                  </a:lnTo>
                  <a:lnTo>
                    <a:pt x="24" y="2"/>
                  </a:lnTo>
                  <a:lnTo>
                    <a:pt x="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5" name="Freeform 6525"/>
            <p:cNvSpPr>
              <a:spLocks/>
            </p:cNvSpPr>
            <p:nvPr/>
          </p:nvSpPr>
          <p:spPr bwMode="auto">
            <a:xfrm>
              <a:off x="2118" y="1158"/>
              <a:ext cx="17" cy="12"/>
            </a:xfrm>
            <a:custGeom>
              <a:avLst/>
              <a:gdLst>
                <a:gd name="T0" fmla="*/ 6 w 17"/>
                <a:gd name="T1" fmla="*/ 0 h 12"/>
                <a:gd name="T2" fmla="*/ 6 w 17"/>
                <a:gd name="T3" fmla="*/ 5 h 12"/>
                <a:gd name="T4" fmla="*/ 12 w 17"/>
                <a:gd name="T5" fmla="*/ 6 h 12"/>
                <a:gd name="T6" fmla="*/ 17 w 17"/>
                <a:gd name="T7" fmla="*/ 7 h 12"/>
                <a:gd name="T8" fmla="*/ 13 w 17"/>
                <a:gd name="T9" fmla="*/ 10 h 12"/>
                <a:gd name="T10" fmla="*/ 7 w 17"/>
                <a:gd name="T11" fmla="*/ 12 h 12"/>
                <a:gd name="T12" fmla="*/ 1 w 17"/>
                <a:gd name="T13" fmla="*/ 10 h 12"/>
                <a:gd name="T14" fmla="*/ 0 w 17"/>
                <a:gd name="T15" fmla="*/ 9 h 12"/>
                <a:gd name="T16" fmla="*/ 0 w 17"/>
                <a:gd name="T17" fmla="*/ 6 h 12"/>
                <a:gd name="T18" fmla="*/ 1 w 17"/>
                <a:gd name="T19" fmla="*/ 3 h 12"/>
                <a:gd name="T20" fmla="*/ 3 w 17"/>
                <a:gd name="T21" fmla="*/ 2 h 12"/>
                <a:gd name="T22" fmla="*/ 6 w 17"/>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2">
                  <a:moveTo>
                    <a:pt x="6" y="0"/>
                  </a:moveTo>
                  <a:lnTo>
                    <a:pt x="6" y="5"/>
                  </a:lnTo>
                  <a:lnTo>
                    <a:pt x="12" y="6"/>
                  </a:lnTo>
                  <a:lnTo>
                    <a:pt x="17" y="7"/>
                  </a:lnTo>
                  <a:lnTo>
                    <a:pt x="13" y="10"/>
                  </a:lnTo>
                  <a:lnTo>
                    <a:pt x="7" y="12"/>
                  </a:lnTo>
                  <a:lnTo>
                    <a:pt x="1" y="10"/>
                  </a:lnTo>
                  <a:lnTo>
                    <a:pt x="0" y="9"/>
                  </a:lnTo>
                  <a:lnTo>
                    <a:pt x="0" y="6"/>
                  </a:lnTo>
                  <a:lnTo>
                    <a:pt x="1" y="3"/>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6" name="Freeform 6526"/>
            <p:cNvSpPr>
              <a:spLocks/>
            </p:cNvSpPr>
            <p:nvPr/>
          </p:nvSpPr>
          <p:spPr bwMode="auto">
            <a:xfrm>
              <a:off x="2071" y="1170"/>
              <a:ext cx="22" cy="46"/>
            </a:xfrm>
            <a:custGeom>
              <a:avLst/>
              <a:gdLst>
                <a:gd name="T0" fmla="*/ 1 w 22"/>
                <a:gd name="T1" fmla="*/ 0 h 46"/>
                <a:gd name="T2" fmla="*/ 3 w 22"/>
                <a:gd name="T3" fmla="*/ 9 h 46"/>
                <a:gd name="T4" fmla="*/ 9 w 22"/>
                <a:gd name="T5" fmla="*/ 10 h 46"/>
                <a:gd name="T6" fmla="*/ 14 w 22"/>
                <a:gd name="T7" fmla="*/ 18 h 46"/>
                <a:gd name="T8" fmla="*/ 19 w 22"/>
                <a:gd name="T9" fmla="*/ 28 h 46"/>
                <a:gd name="T10" fmla="*/ 22 w 22"/>
                <a:gd name="T11" fmla="*/ 38 h 46"/>
                <a:gd name="T12" fmla="*/ 22 w 22"/>
                <a:gd name="T13" fmla="*/ 46 h 46"/>
                <a:gd name="T14" fmla="*/ 16 w 22"/>
                <a:gd name="T15" fmla="*/ 44 h 46"/>
                <a:gd name="T16" fmla="*/ 11 w 22"/>
                <a:gd name="T17" fmla="*/ 41 h 46"/>
                <a:gd name="T18" fmla="*/ 9 w 22"/>
                <a:gd name="T19" fmla="*/ 38 h 46"/>
                <a:gd name="T20" fmla="*/ 6 w 22"/>
                <a:gd name="T21" fmla="*/ 34 h 46"/>
                <a:gd name="T22" fmla="*/ 4 w 22"/>
                <a:gd name="T23" fmla="*/ 28 h 46"/>
                <a:gd name="T24" fmla="*/ 1 w 22"/>
                <a:gd name="T25" fmla="*/ 18 h 46"/>
                <a:gd name="T26" fmla="*/ 0 w 22"/>
                <a:gd name="T27" fmla="*/ 9 h 46"/>
                <a:gd name="T28" fmla="*/ 1 w 22"/>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6">
                  <a:moveTo>
                    <a:pt x="1" y="0"/>
                  </a:moveTo>
                  <a:lnTo>
                    <a:pt x="3" y="9"/>
                  </a:lnTo>
                  <a:lnTo>
                    <a:pt x="9" y="10"/>
                  </a:lnTo>
                  <a:lnTo>
                    <a:pt x="14" y="18"/>
                  </a:lnTo>
                  <a:lnTo>
                    <a:pt x="19" y="28"/>
                  </a:lnTo>
                  <a:lnTo>
                    <a:pt x="22" y="38"/>
                  </a:lnTo>
                  <a:lnTo>
                    <a:pt x="22" y="46"/>
                  </a:lnTo>
                  <a:lnTo>
                    <a:pt x="16" y="44"/>
                  </a:lnTo>
                  <a:lnTo>
                    <a:pt x="11" y="41"/>
                  </a:lnTo>
                  <a:lnTo>
                    <a:pt x="9" y="38"/>
                  </a:lnTo>
                  <a:lnTo>
                    <a:pt x="6" y="34"/>
                  </a:lnTo>
                  <a:lnTo>
                    <a:pt x="4" y="28"/>
                  </a:lnTo>
                  <a:lnTo>
                    <a:pt x="1" y="18"/>
                  </a:lnTo>
                  <a:lnTo>
                    <a:pt x="0" y="9"/>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7" name="Freeform 6527"/>
            <p:cNvSpPr>
              <a:spLocks/>
            </p:cNvSpPr>
            <p:nvPr/>
          </p:nvSpPr>
          <p:spPr bwMode="auto">
            <a:xfrm>
              <a:off x="1966" y="1112"/>
              <a:ext cx="53" cy="31"/>
            </a:xfrm>
            <a:custGeom>
              <a:avLst/>
              <a:gdLst>
                <a:gd name="T0" fmla="*/ 40 w 53"/>
                <a:gd name="T1" fmla="*/ 0 h 31"/>
                <a:gd name="T2" fmla="*/ 47 w 53"/>
                <a:gd name="T3" fmla="*/ 2 h 31"/>
                <a:gd name="T4" fmla="*/ 52 w 53"/>
                <a:gd name="T5" fmla="*/ 8 h 31"/>
                <a:gd name="T6" fmla="*/ 53 w 53"/>
                <a:gd name="T7" fmla="*/ 11 h 31"/>
                <a:gd name="T8" fmla="*/ 53 w 53"/>
                <a:gd name="T9" fmla="*/ 14 h 31"/>
                <a:gd name="T10" fmla="*/ 52 w 53"/>
                <a:gd name="T11" fmla="*/ 18 h 31"/>
                <a:gd name="T12" fmla="*/ 50 w 53"/>
                <a:gd name="T13" fmla="*/ 21 h 31"/>
                <a:gd name="T14" fmla="*/ 49 w 53"/>
                <a:gd name="T15" fmla="*/ 24 h 31"/>
                <a:gd name="T16" fmla="*/ 47 w 53"/>
                <a:gd name="T17" fmla="*/ 26 h 31"/>
                <a:gd name="T18" fmla="*/ 46 w 53"/>
                <a:gd name="T19" fmla="*/ 26 h 31"/>
                <a:gd name="T20" fmla="*/ 43 w 53"/>
                <a:gd name="T21" fmla="*/ 24 h 31"/>
                <a:gd name="T22" fmla="*/ 41 w 53"/>
                <a:gd name="T23" fmla="*/ 21 h 31"/>
                <a:gd name="T24" fmla="*/ 38 w 53"/>
                <a:gd name="T25" fmla="*/ 23 h 31"/>
                <a:gd name="T26" fmla="*/ 34 w 53"/>
                <a:gd name="T27" fmla="*/ 26 h 31"/>
                <a:gd name="T28" fmla="*/ 31 w 53"/>
                <a:gd name="T29" fmla="*/ 27 h 31"/>
                <a:gd name="T30" fmla="*/ 37 w 53"/>
                <a:gd name="T31" fmla="*/ 21 h 31"/>
                <a:gd name="T32" fmla="*/ 36 w 53"/>
                <a:gd name="T33" fmla="*/ 20 h 31"/>
                <a:gd name="T34" fmla="*/ 34 w 53"/>
                <a:gd name="T35" fmla="*/ 20 h 31"/>
                <a:gd name="T36" fmla="*/ 31 w 53"/>
                <a:gd name="T37" fmla="*/ 21 h 31"/>
                <a:gd name="T38" fmla="*/ 30 w 53"/>
                <a:gd name="T39" fmla="*/ 24 h 31"/>
                <a:gd name="T40" fmla="*/ 28 w 53"/>
                <a:gd name="T41" fmla="*/ 26 h 31"/>
                <a:gd name="T42" fmla="*/ 27 w 53"/>
                <a:gd name="T43" fmla="*/ 28 h 31"/>
                <a:gd name="T44" fmla="*/ 24 w 53"/>
                <a:gd name="T45" fmla="*/ 30 h 31"/>
                <a:gd name="T46" fmla="*/ 21 w 53"/>
                <a:gd name="T47" fmla="*/ 30 h 31"/>
                <a:gd name="T48" fmla="*/ 18 w 53"/>
                <a:gd name="T49" fmla="*/ 30 h 31"/>
                <a:gd name="T50" fmla="*/ 15 w 53"/>
                <a:gd name="T51" fmla="*/ 28 h 31"/>
                <a:gd name="T52" fmla="*/ 12 w 53"/>
                <a:gd name="T53" fmla="*/ 28 h 31"/>
                <a:gd name="T54" fmla="*/ 9 w 53"/>
                <a:gd name="T55" fmla="*/ 28 h 31"/>
                <a:gd name="T56" fmla="*/ 8 w 53"/>
                <a:gd name="T57" fmla="*/ 28 h 31"/>
                <a:gd name="T58" fmla="*/ 5 w 53"/>
                <a:gd name="T59" fmla="*/ 31 h 31"/>
                <a:gd name="T60" fmla="*/ 3 w 53"/>
                <a:gd name="T61" fmla="*/ 28 h 31"/>
                <a:gd name="T62" fmla="*/ 2 w 53"/>
                <a:gd name="T63" fmla="*/ 26 h 31"/>
                <a:gd name="T64" fmla="*/ 0 w 53"/>
                <a:gd name="T65" fmla="*/ 24 h 31"/>
                <a:gd name="T66" fmla="*/ 0 w 53"/>
                <a:gd name="T67" fmla="*/ 21 h 31"/>
                <a:gd name="T68" fmla="*/ 0 w 53"/>
                <a:gd name="T69" fmla="*/ 18 h 31"/>
                <a:gd name="T70" fmla="*/ 2 w 53"/>
                <a:gd name="T71" fmla="*/ 17 h 31"/>
                <a:gd name="T72" fmla="*/ 3 w 53"/>
                <a:gd name="T73" fmla="*/ 15 h 31"/>
                <a:gd name="T74" fmla="*/ 8 w 53"/>
                <a:gd name="T75" fmla="*/ 14 h 31"/>
                <a:gd name="T76" fmla="*/ 8 w 53"/>
                <a:gd name="T77" fmla="*/ 9 h 31"/>
                <a:gd name="T78" fmla="*/ 9 w 53"/>
                <a:gd name="T79" fmla="*/ 6 h 31"/>
                <a:gd name="T80" fmla="*/ 9 w 53"/>
                <a:gd name="T81" fmla="*/ 5 h 31"/>
                <a:gd name="T82" fmla="*/ 12 w 53"/>
                <a:gd name="T83" fmla="*/ 5 h 31"/>
                <a:gd name="T84" fmla="*/ 13 w 53"/>
                <a:gd name="T85" fmla="*/ 6 h 31"/>
                <a:gd name="T86" fmla="*/ 16 w 53"/>
                <a:gd name="T87" fmla="*/ 6 h 31"/>
                <a:gd name="T88" fmla="*/ 19 w 53"/>
                <a:gd name="T89" fmla="*/ 9 h 31"/>
                <a:gd name="T90" fmla="*/ 22 w 53"/>
                <a:gd name="T91" fmla="*/ 11 h 31"/>
                <a:gd name="T92" fmla="*/ 25 w 53"/>
                <a:gd name="T93" fmla="*/ 3 h 31"/>
                <a:gd name="T94" fmla="*/ 33 w 53"/>
                <a:gd name="T95" fmla="*/ 0 h 31"/>
                <a:gd name="T96" fmla="*/ 40 w 53"/>
                <a:gd name="T9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31">
                  <a:moveTo>
                    <a:pt x="40" y="0"/>
                  </a:moveTo>
                  <a:lnTo>
                    <a:pt x="47" y="2"/>
                  </a:lnTo>
                  <a:lnTo>
                    <a:pt x="52" y="8"/>
                  </a:lnTo>
                  <a:lnTo>
                    <a:pt x="53" y="11"/>
                  </a:lnTo>
                  <a:lnTo>
                    <a:pt x="53" y="14"/>
                  </a:lnTo>
                  <a:lnTo>
                    <a:pt x="52" y="18"/>
                  </a:lnTo>
                  <a:lnTo>
                    <a:pt x="50" y="21"/>
                  </a:lnTo>
                  <a:lnTo>
                    <a:pt x="49" y="24"/>
                  </a:lnTo>
                  <a:lnTo>
                    <a:pt x="47" y="26"/>
                  </a:lnTo>
                  <a:lnTo>
                    <a:pt x="46" y="26"/>
                  </a:lnTo>
                  <a:lnTo>
                    <a:pt x="43" y="24"/>
                  </a:lnTo>
                  <a:lnTo>
                    <a:pt x="41" y="21"/>
                  </a:lnTo>
                  <a:lnTo>
                    <a:pt x="38" y="23"/>
                  </a:lnTo>
                  <a:lnTo>
                    <a:pt x="34" y="26"/>
                  </a:lnTo>
                  <a:lnTo>
                    <a:pt x="31" y="27"/>
                  </a:lnTo>
                  <a:lnTo>
                    <a:pt x="37" y="21"/>
                  </a:lnTo>
                  <a:lnTo>
                    <a:pt x="36" y="20"/>
                  </a:lnTo>
                  <a:lnTo>
                    <a:pt x="34" y="20"/>
                  </a:lnTo>
                  <a:lnTo>
                    <a:pt x="31" y="21"/>
                  </a:lnTo>
                  <a:lnTo>
                    <a:pt x="30" y="24"/>
                  </a:lnTo>
                  <a:lnTo>
                    <a:pt x="28" y="26"/>
                  </a:lnTo>
                  <a:lnTo>
                    <a:pt x="27" y="28"/>
                  </a:lnTo>
                  <a:lnTo>
                    <a:pt x="24" y="30"/>
                  </a:lnTo>
                  <a:lnTo>
                    <a:pt x="21" y="30"/>
                  </a:lnTo>
                  <a:lnTo>
                    <a:pt x="18" y="30"/>
                  </a:lnTo>
                  <a:lnTo>
                    <a:pt x="15" y="28"/>
                  </a:lnTo>
                  <a:lnTo>
                    <a:pt x="12" y="28"/>
                  </a:lnTo>
                  <a:lnTo>
                    <a:pt x="9" y="28"/>
                  </a:lnTo>
                  <a:lnTo>
                    <a:pt x="8" y="28"/>
                  </a:lnTo>
                  <a:lnTo>
                    <a:pt x="5" y="31"/>
                  </a:lnTo>
                  <a:lnTo>
                    <a:pt x="3" y="28"/>
                  </a:lnTo>
                  <a:lnTo>
                    <a:pt x="2" y="26"/>
                  </a:lnTo>
                  <a:lnTo>
                    <a:pt x="0" y="24"/>
                  </a:lnTo>
                  <a:lnTo>
                    <a:pt x="0" y="21"/>
                  </a:lnTo>
                  <a:lnTo>
                    <a:pt x="0" y="18"/>
                  </a:lnTo>
                  <a:lnTo>
                    <a:pt x="2" y="17"/>
                  </a:lnTo>
                  <a:lnTo>
                    <a:pt x="3" y="15"/>
                  </a:lnTo>
                  <a:lnTo>
                    <a:pt x="8" y="14"/>
                  </a:lnTo>
                  <a:lnTo>
                    <a:pt x="8" y="9"/>
                  </a:lnTo>
                  <a:lnTo>
                    <a:pt x="9" y="6"/>
                  </a:lnTo>
                  <a:lnTo>
                    <a:pt x="9" y="5"/>
                  </a:lnTo>
                  <a:lnTo>
                    <a:pt x="12" y="5"/>
                  </a:lnTo>
                  <a:lnTo>
                    <a:pt x="13" y="6"/>
                  </a:lnTo>
                  <a:lnTo>
                    <a:pt x="16" y="6"/>
                  </a:lnTo>
                  <a:lnTo>
                    <a:pt x="19" y="9"/>
                  </a:lnTo>
                  <a:lnTo>
                    <a:pt x="22" y="11"/>
                  </a:lnTo>
                  <a:lnTo>
                    <a:pt x="25" y="3"/>
                  </a:lnTo>
                  <a:lnTo>
                    <a:pt x="33" y="0"/>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8" name="Freeform 6528"/>
            <p:cNvSpPr>
              <a:spLocks noEditPoints="1"/>
            </p:cNvSpPr>
            <p:nvPr/>
          </p:nvSpPr>
          <p:spPr bwMode="auto">
            <a:xfrm>
              <a:off x="1963" y="1152"/>
              <a:ext cx="53" cy="47"/>
            </a:xfrm>
            <a:custGeom>
              <a:avLst/>
              <a:gdLst>
                <a:gd name="T0" fmla="*/ 28 w 53"/>
                <a:gd name="T1" fmla="*/ 3 h 47"/>
                <a:gd name="T2" fmla="*/ 21 w 53"/>
                <a:gd name="T3" fmla="*/ 8 h 47"/>
                <a:gd name="T4" fmla="*/ 21 w 53"/>
                <a:gd name="T5" fmla="*/ 9 h 47"/>
                <a:gd name="T6" fmla="*/ 16 w 53"/>
                <a:gd name="T7" fmla="*/ 11 h 47"/>
                <a:gd name="T8" fmla="*/ 28 w 53"/>
                <a:gd name="T9" fmla="*/ 3 h 47"/>
                <a:gd name="T10" fmla="*/ 46 w 53"/>
                <a:gd name="T11" fmla="*/ 0 h 47"/>
                <a:gd name="T12" fmla="*/ 49 w 53"/>
                <a:gd name="T13" fmla="*/ 0 h 47"/>
                <a:gd name="T14" fmla="*/ 50 w 53"/>
                <a:gd name="T15" fmla="*/ 2 h 47"/>
                <a:gd name="T16" fmla="*/ 52 w 53"/>
                <a:gd name="T17" fmla="*/ 3 h 47"/>
                <a:gd name="T18" fmla="*/ 52 w 53"/>
                <a:gd name="T19" fmla="*/ 6 h 47"/>
                <a:gd name="T20" fmla="*/ 50 w 53"/>
                <a:gd name="T21" fmla="*/ 8 h 47"/>
                <a:gd name="T22" fmla="*/ 49 w 53"/>
                <a:gd name="T23" fmla="*/ 11 h 47"/>
                <a:gd name="T24" fmla="*/ 47 w 53"/>
                <a:gd name="T25" fmla="*/ 13 h 47"/>
                <a:gd name="T26" fmla="*/ 44 w 53"/>
                <a:gd name="T27" fmla="*/ 13 h 47"/>
                <a:gd name="T28" fmla="*/ 41 w 53"/>
                <a:gd name="T29" fmla="*/ 13 h 47"/>
                <a:gd name="T30" fmla="*/ 39 w 53"/>
                <a:gd name="T31" fmla="*/ 13 h 47"/>
                <a:gd name="T32" fmla="*/ 37 w 53"/>
                <a:gd name="T33" fmla="*/ 13 h 47"/>
                <a:gd name="T34" fmla="*/ 34 w 53"/>
                <a:gd name="T35" fmla="*/ 16 h 47"/>
                <a:gd name="T36" fmla="*/ 34 w 53"/>
                <a:gd name="T37" fmla="*/ 18 h 47"/>
                <a:gd name="T38" fmla="*/ 36 w 53"/>
                <a:gd name="T39" fmla="*/ 19 h 47"/>
                <a:gd name="T40" fmla="*/ 37 w 53"/>
                <a:gd name="T41" fmla="*/ 19 h 47"/>
                <a:gd name="T42" fmla="*/ 40 w 53"/>
                <a:gd name="T43" fmla="*/ 21 h 47"/>
                <a:gd name="T44" fmla="*/ 43 w 53"/>
                <a:gd name="T45" fmla="*/ 22 h 47"/>
                <a:gd name="T46" fmla="*/ 47 w 53"/>
                <a:gd name="T47" fmla="*/ 24 h 47"/>
                <a:gd name="T48" fmla="*/ 50 w 53"/>
                <a:gd name="T49" fmla="*/ 25 h 47"/>
                <a:gd name="T50" fmla="*/ 52 w 53"/>
                <a:gd name="T51" fmla="*/ 27 h 47"/>
                <a:gd name="T52" fmla="*/ 53 w 53"/>
                <a:gd name="T53" fmla="*/ 30 h 47"/>
                <a:gd name="T54" fmla="*/ 46 w 53"/>
                <a:gd name="T55" fmla="*/ 36 h 47"/>
                <a:gd name="T56" fmla="*/ 40 w 53"/>
                <a:gd name="T57" fmla="*/ 41 h 47"/>
                <a:gd name="T58" fmla="*/ 33 w 53"/>
                <a:gd name="T59" fmla="*/ 46 h 47"/>
                <a:gd name="T60" fmla="*/ 24 w 53"/>
                <a:gd name="T61" fmla="*/ 47 h 47"/>
                <a:gd name="T62" fmla="*/ 14 w 53"/>
                <a:gd name="T63" fmla="*/ 46 h 47"/>
                <a:gd name="T64" fmla="*/ 8 w 53"/>
                <a:gd name="T65" fmla="*/ 40 h 47"/>
                <a:gd name="T66" fmla="*/ 3 w 53"/>
                <a:gd name="T67" fmla="*/ 33 h 47"/>
                <a:gd name="T68" fmla="*/ 0 w 53"/>
                <a:gd name="T69" fmla="*/ 22 h 47"/>
                <a:gd name="T70" fmla="*/ 9 w 53"/>
                <a:gd name="T71" fmla="*/ 16 h 47"/>
                <a:gd name="T72" fmla="*/ 19 w 53"/>
                <a:gd name="T73" fmla="*/ 9 h 47"/>
                <a:gd name="T74" fmla="*/ 21 w 53"/>
                <a:gd name="T75" fmla="*/ 8 h 47"/>
                <a:gd name="T76" fmla="*/ 24 w 53"/>
                <a:gd name="T77" fmla="*/ 6 h 47"/>
                <a:gd name="T78" fmla="*/ 25 w 53"/>
                <a:gd name="T79" fmla="*/ 6 h 47"/>
                <a:gd name="T80" fmla="*/ 27 w 53"/>
                <a:gd name="T81" fmla="*/ 6 h 47"/>
                <a:gd name="T82" fmla="*/ 30 w 53"/>
                <a:gd name="T83" fmla="*/ 6 h 47"/>
                <a:gd name="T84" fmla="*/ 33 w 53"/>
                <a:gd name="T85" fmla="*/ 6 h 47"/>
                <a:gd name="T86" fmla="*/ 36 w 53"/>
                <a:gd name="T87" fmla="*/ 8 h 47"/>
                <a:gd name="T88" fmla="*/ 39 w 53"/>
                <a:gd name="T89" fmla="*/ 8 h 47"/>
                <a:gd name="T90" fmla="*/ 41 w 53"/>
                <a:gd name="T91" fmla="*/ 6 h 47"/>
                <a:gd name="T92" fmla="*/ 43 w 53"/>
                <a:gd name="T93" fmla="*/ 6 h 47"/>
                <a:gd name="T94" fmla="*/ 44 w 53"/>
                <a:gd name="T95" fmla="*/ 5 h 47"/>
                <a:gd name="T96" fmla="*/ 46 w 53"/>
                <a:gd name="T9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47">
                  <a:moveTo>
                    <a:pt x="28" y="3"/>
                  </a:moveTo>
                  <a:lnTo>
                    <a:pt x="21" y="8"/>
                  </a:lnTo>
                  <a:lnTo>
                    <a:pt x="21" y="9"/>
                  </a:lnTo>
                  <a:lnTo>
                    <a:pt x="16" y="11"/>
                  </a:lnTo>
                  <a:lnTo>
                    <a:pt x="28" y="3"/>
                  </a:lnTo>
                  <a:close/>
                  <a:moveTo>
                    <a:pt x="46" y="0"/>
                  </a:moveTo>
                  <a:lnTo>
                    <a:pt x="49" y="0"/>
                  </a:lnTo>
                  <a:lnTo>
                    <a:pt x="50" y="2"/>
                  </a:lnTo>
                  <a:lnTo>
                    <a:pt x="52" y="3"/>
                  </a:lnTo>
                  <a:lnTo>
                    <a:pt x="52" y="6"/>
                  </a:lnTo>
                  <a:lnTo>
                    <a:pt x="50" y="8"/>
                  </a:lnTo>
                  <a:lnTo>
                    <a:pt x="49" y="11"/>
                  </a:lnTo>
                  <a:lnTo>
                    <a:pt x="47" y="13"/>
                  </a:lnTo>
                  <a:lnTo>
                    <a:pt x="44" y="13"/>
                  </a:lnTo>
                  <a:lnTo>
                    <a:pt x="41" y="13"/>
                  </a:lnTo>
                  <a:lnTo>
                    <a:pt x="39" y="13"/>
                  </a:lnTo>
                  <a:lnTo>
                    <a:pt x="37" y="13"/>
                  </a:lnTo>
                  <a:lnTo>
                    <a:pt x="34" y="16"/>
                  </a:lnTo>
                  <a:lnTo>
                    <a:pt x="34" y="18"/>
                  </a:lnTo>
                  <a:lnTo>
                    <a:pt x="36" y="19"/>
                  </a:lnTo>
                  <a:lnTo>
                    <a:pt x="37" y="19"/>
                  </a:lnTo>
                  <a:lnTo>
                    <a:pt x="40" y="21"/>
                  </a:lnTo>
                  <a:lnTo>
                    <a:pt x="43" y="22"/>
                  </a:lnTo>
                  <a:lnTo>
                    <a:pt x="47" y="24"/>
                  </a:lnTo>
                  <a:lnTo>
                    <a:pt x="50" y="25"/>
                  </a:lnTo>
                  <a:lnTo>
                    <a:pt x="52" y="27"/>
                  </a:lnTo>
                  <a:lnTo>
                    <a:pt x="53" y="30"/>
                  </a:lnTo>
                  <a:lnTo>
                    <a:pt x="46" y="36"/>
                  </a:lnTo>
                  <a:lnTo>
                    <a:pt x="40" y="41"/>
                  </a:lnTo>
                  <a:lnTo>
                    <a:pt x="33" y="46"/>
                  </a:lnTo>
                  <a:lnTo>
                    <a:pt x="24" y="47"/>
                  </a:lnTo>
                  <a:lnTo>
                    <a:pt x="14" y="46"/>
                  </a:lnTo>
                  <a:lnTo>
                    <a:pt x="8" y="40"/>
                  </a:lnTo>
                  <a:lnTo>
                    <a:pt x="3" y="33"/>
                  </a:lnTo>
                  <a:lnTo>
                    <a:pt x="0" y="22"/>
                  </a:lnTo>
                  <a:lnTo>
                    <a:pt x="9" y="16"/>
                  </a:lnTo>
                  <a:lnTo>
                    <a:pt x="19" y="9"/>
                  </a:lnTo>
                  <a:lnTo>
                    <a:pt x="21" y="8"/>
                  </a:lnTo>
                  <a:lnTo>
                    <a:pt x="24" y="6"/>
                  </a:lnTo>
                  <a:lnTo>
                    <a:pt x="25" y="6"/>
                  </a:lnTo>
                  <a:lnTo>
                    <a:pt x="27" y="6"/>
                  </a:lnTo>
                  <a:lnTo>
                    <a:pt x="30" y="6"/>
                  </a:lnTo>
                  <a:lnTo>
                    <a:pt x="33" y="6"/>
                  </a:lnTo>
                  <a:lnTo>
                    <a:pt x="36" y="8"/>
                  </a:lnTo>
                  <a:lnTo>
                    <a:pt x="39" y="8"/>
                  </a:lnTo>
                  <a:lnTo>
                    <a:pt x="41" y="6"/>
                  </a:lnTo>
                  <a:lnTo>
                    <a:pt x="43" y="6"/>
                  </a:lnTo>
                  <a:lnTo>
                    <a:pt x="44" y="5"/>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9" name="Freeform 6529"/>
            <p:cNvSpPr>
              <a:spLocks/>
            </p:cNvSpPr>
            <p:nvPr/>
          </p:nvSpPr>
          <p:spPr bwMode="auto">
            <a:xfrm>
              <a:off x="1935" y="1151"/>
              <a:ext cx="17" cy="20"/>
            </a:xfrm>
            <a:custGeom>
              <a:avLst/>
              <a:gdLst>
                <a:gd name="T0" fmla="*/ 12 w 17"/>
                <a:gd name="T1" fmla="*/ 0 h 20"/>
                <a:gd name="T2" fmla="*/ 15 w 17"/>
                <a:gd name="T3" fmla="*/ 0 h 20"/>
                <a:gd name="T4" fmla="*/ 14 w 17"/>
                <a:gd name="T5" fmla="*/ 6 h 20"/>
                <a:gd name="T6" fmla="*/ 15 w 17"/>
                <a:gd name="T7" fmla="*/ 9 h 20"/>
                <a:gd name="T8" fmla="*/ 17 w 17"/>
                <a:gd name="T9" fmla="*/ 13 h 20"/>
                <a:gd name="T10" fmla="*/ 17 w 17"/>
                <a:gd name="T11" fmla="*/ 16 h 20"/>
                <a:gd name="T12" fmla="*/ 14 w 17"/>
                <a:gd name="T13" fmla="*/ 17 h 20"/>
                <a:gd name="T14" fmla="*/ 9 w 17"/>
                <a:gd name="T15" fmla="*/ 20 h 20"/>
                <a:gd name="T16" fmla="*/ 8 w 17"/>
                <a:gd name="T17" fmla="*/ 17 h 20"/>
                <a:gd name="T18" fmla="*/ 5 w 17"/>
                <a:gd name="T19" fmla="*/ 16 h 20"/>
                <a:gd name="T20" fmla="*/ 2 w 17"/>
                <a:gd name="T21" fmla="*/ 13 h 20"/>
                <a:gd name="T22" fmla="*/ 0 w 17"/>
                <a:gd name="T23" fmla="*/ 10 h 20"/>
                <a:gd name="T24" fmla="*/ 0 w 17"/>
                <a:gd name="T25" fmla="*/ 7 h 20"/>
                <a:gd name="T26" fmla="*/ 3 w 17"/>
                <a:gd name="T27" fmla="*/ 4 h 20"/>
                <a:gd name="T28" fmla="*/ 5 w 17"/>
                <a:gd name="T29" fmla="*/ 1 h 20"/>
                <a:gd name="T30" fmla="*/ 9 w 17"/>
                <a:gd name="T31" fmla="*/ 0 h 20"/>
                <a:gd name="T32" fmla="*/ 12 w 17"/>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0">
                  <a:moveTo>
                    <a:pt x="12" y="0"/>
                  </a:moveTo>
                  <a:lnTo>
                    <a:pt x="15" y="0"/>
                  </a:lnTo>
                  <a:lnTo>
                    <a:pt x="14" y="6"/>
                  </a:lnTo>
                  <a:lnTo>
                    <a:pt x="15" y="9"/>
                  </a:lnTo>
                  <a:lnTo>
                    <a:pt x="17" y="13"/>
                  </a:lnTo>
                  <a:lnTo>
                    <a:pt x="17" y="16"/>
                  </a:lnTo>
                  <a:lnTo>
                    <a:pt x="14" y="17"/>
                  </a:lnTo>
                  <a:lnTo>
                    <a:pt x="9" y="20"/>
                  </a:lnTo>
                  <a:lnTo>
                    <a:pt x="8" y="17"/>
                  </a:lnTo>
                  <a:lnTo>
                    <a:pt x="5" y="16"/>
                  </a:lnTo>
                  <a:lnTo>
                    <a:pt x="2" y="13"/>
                  </a:lnTo>
                  <a:lnTo>
                    <a:pt x="0" y="10"/>
                  </a:lnTo>
                  <a:lnTo>
                    <a:pt x="0" y="7"/>
                  </a:lnTo>
                  <a:lnTo>
                    <a:pt x="3" y="4"/>
                  </a:lnTo>
                  <a:lnTo>
                    <a:pt x="5" y="1"/>
                  </a:lnTo>
                  <a:lnTo>
                    <a:pt x="9"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0" name="Freeform 6530"/>
            <p:cNvSpPr>
              <a:spLocks/>
            </p:cNvSpPr>
            <p:nvPr/>
          </p:nvSpPr>
          <p:spPr bwMode="auto">
            <a:xfrm>
              <a:off x="1844" y="1186"/>
              <a:ext cx="91" cy="102"/>
            </a:xfrm>
            <a:custGeom>
              <a:avLst/>
              <a:gdLst>
                <a:gd name="T0" fmla="*/ 88 w 91"/>
                <a:gd name="T1" fmla="*/ 9 h 102"/>
                <a:gd name="T2" fmla="*/ 87 w 91"/>
                <a:gd name="T3" fmla="*/ 30 h 102"/>
                <a:gd name="T4" fmla="*/ 80 w 91"/>
                <a:gd name="T5" fmla="*/ 32 h 102"/>
                <a:gd name="T6" fmla="*/ 75 w 91"/>
                <a:gd name="T7" fmla="*/ 37 h 102"/>
                <a:gd name="T8" fmla="*/ 80 w 91"/>
                <a:gd name="T9" fmla="*/ 44 h 102"/>
                <a:gd name="T10" fmla="*/ 84 w 91"/>
                <a:gd name="T11" fmla="*/ 52 h 102"/>
                <a:gd name="T12" fmla="*/ 78 w 91"/>
                <a:gd name="T13" fmla="*/ 55 h 102"/>
                <a:gd name="T14" fmla="*/ 77 w 91"/>
                <a:gd name="T15" fmla="*/ 62 h 102"/>
                <a:gd name="T16" fmla="*/ 71 w 91"/>
                <a:gd name="T17" fmla="*/ 71 h 102"/>
                <a:gd name="T18" fmla="*/ 57 w 91"/>
                <a:gd name="T19" fmla="*/ 66 h 102"/>
                <a:gd name="T20" fmla="*/ 55 w 91"/>
                <a:gd name="T21" fmla="*/ 49 h 102"/>
                <a:gd name="T22" fmla="*/ 53 w 91"/>
                <a:gd name="T23" fmla="*/ 59 h 102"/>
                <a:gd name="T24" fmla="*/ 52 w 91"/>
                <a:gd name="T25" fmla="*/ 75 h 102"/>
                <a:gd name="T26" fmla="*/ 47 w 91"/>
                <a:gd name="T27" fmla="*/ 83 h 102"/>
                <a:gd name="T28" fmla="*/ 47 w 91"/>
                <a:gd name="T29" fmla="*/ 90 h 102"/>
                <a:gd name="T30" fmla="*/ 50 w 91"/>
                <a:gd name="T31" fmla="*/ 94 h 102"/>
                <a:gd name="T32" fmla="*/ 44 w 91"/>
                <a:gd name="T33" fmla="*/ 99 h 102"/>
                <a:gd name="T34" fmla="*/ 37 w 91"/>
                <a:gd name="T35" fmla="*/ 100 h 102"/>
                <a:gd name="T36" fmla="*/ 31 w 91"/>
                <a:gd name="T37" fmla="*/ 94 h 102"/>
                <a:gd name="T38" fmla="*/ 27 w 91"/>
                <a:gd name="T39" fmla="*/ 87 h 102"/>
                <a:gd name="T40" fmla="*/ 22 w 91"/>
                <a:gd name="T41" fmla="*/ 99 h 102"/>
                <a:gd name="T42" fmla="*/ 19 w 91"/>
                <a:gd name="T43" fmla="*/ 96 h 102"/>
                <a:gd name="T44" fmla="*/ 13 w 91"/>
                <a:gd name="T45" fmla="*/ 96 h 102"/>
                <a:gd name="T46" fmla="*/ 12 w 91"/>
                <a:gd name="T47" fmla="*/ 97 h 102"/>
                <a:gd name="T48" fmla="*/ 9 w 91"/>
                <a:gd name="T49" fmla="*/ 97 h 102"/>
                <a:gd name="T50" fmla="*/ 3 w 91"/>
                <a:gd name="T51" fmla="*/ 96 h 102"/>
                <a:gd name="T52" fmla="*/ 0 w 91"/>
                <a:gd name="T53" fmla="*/ 87 h 102"/>
                <a:gd name="T54" fmla="*/ 7 w 91"/>
                <a:gd name="T55" fmla="*/ 68 h 102"/>
                <a:gd name="T56" fmla="*/ 15 w 91"/>
                <a:gd name="T57" fmla="*/ 56 h 102"/>
                <a:gd name="T58" fmla="*/ 22 w 91"/>
                <a:gd name="T59" fmla="*/ 47 h 102"/>
                <a:gd name="T60" fmla="*/ 28 w 91"/>
                <a:gd name="T61" fmla="*/ 41 h 102"/>
                <a:gd name="T62" fmla="*/ 31 w 91"/>
                <a:gd name="T63" fmla="*/ 37 h 102"/>
                <a:gd name="T64" fmla="*/ 35 w 91"/>
                <a:gd name="T65" fmla="*/ 25 h 102"/>
                <a:gd name="T66" fmla="*/ 40 w 91"/>
                <a:gd name="T67" fmla="*/ 19 h 102"/>
                <a:gd name="T68" fmla="*/ 46 w 91"/>
                <a:gd name="T69" fmla="*/ 15 h 102"/>
                <a:gd name="T70" fmla="*/ 47 w 91"/>
                <a:gd name="T71" fmla="*/ 12 h 102"/>
                <a:gd name="T72" fmla="*/ 53 w 91"/>
                <a:gd name="T73" fmla="*/ 13 h 102"/>
                <a:gd name="T74" fmla="*/ 69 w 91"/>
                <a:gd name="T75" fmla="*/ 13 h 102"/>
                <a:gd name="T76" fmla="*/ 60 w 91"/>
                <a:gd name="T77" fmla="*/ 16 h 102"/>
                <a:gd name="T78" fmla="*/ 69 w 91"/>
                <a:gd name="T79" fmla="*/ 15 h 102"/>
                <a:gd name="T80" fmla="*/ 78 w 91"/>
                <a:gd name="T81" fmla="*/ 16 h 102"/>
                <a:gd name="T82" fmla="*/ 77 w 91"/>
                <a:gd name="T83"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102">
                  <a:moveTo>
                    <a:pt x="77" y="0"/>
                  </a:moveTo>
                  <a:lnTo>
                    <a:pt x="82" y="3"/>
                  </a:lnTo>
                  <a:lnTo>
                    <a:pt x="88" y="9"/>
                  </a:lnTo>
                  <a:lnTo>
                    <a:pt x="91" y="16"/>
                  </a:lnTo>
                  <a:lnTo>
                    <a:pt x="91" y="24"/>
                  </a:lnTo>
                  <a:lnTo>
                    <a:pt x="87" y="30"/>
                  </a:lnTo>
                  <a:lnTo>
                    <a:pt x="84" y="31"/>
                  </a:lnTo>
                  <a:lnTo>
                    <a:pt x="81" y="32"/>
                  </a:lnTo>
                  <a:lnTo>
                    <a:pt x="80" y="32"/>
                  </a:lnTo>
                  <a:lnTo>
                    <a:pt x="77" y="34"/>
                  </a:lnTo>
                  <a:lnTo>
                    <a:pt x="75" y="35"/>
                  </a:lnTo>
                  <a:lnTo>
                    <a:pt x="75" y="37"/>
                  </a:lnTo>
                  <a:lnTo>
                    <a:pt x="75" y="40"/>
                  </a:lnTo>
                  <a:lnTo>
                    <a:pt x="77" y="43"/>
                  </a:lnTo>
                  <a:lnTo>
                    <a:pt x="80" y="44"/>
                  </a:lnTo>
                  <a:lnTo>
                    <a:pt x="81" y="47"/>
                  </a:lnTo>
                  <a:lnTo>
                    <a:pt x="82" y="49"/>
                  </a:lnTo>
                  <a:lnTo>
                    <a:pt x="84" y="52"/>
                  </a:lnTo>
                  <a:lnTo>
                    <a:pt x="81" y="52"/>
                  </a:lnTo>
                  <a:lnTo>
                    <a:pt x="78" y="53"/>
                  </a:lnTo>
                  <a:lnTo>
                    <a:pt x="78" y="55"/>
                  </a:lnTo>
                  <a:lnTo>
                    <a:pt x="77" y="57"/>
                  </a:lnTo>
                  <a:lnTo>
                    <a:pt x="77" y="60"/>
                  </a:lnTo>
                  <a:lnTo>
                    <a:pt x="77" y="62"/>
                  </a:lnTo>
                  <a:lnTo>
                    <a:pt x="77" y="65"/>
                  </a:lnTo>
                  <a:lnTo>
                    <a:pt x="74" y="68"/>
                  </a:lnTo>
                  <a:lnTo>
                    <a:pt x="71" y="71"/>
                  </a:lnTo>
                  <a:lnTo>
                    <a:pt x="68" y="74"/>
                  </a:lnTo>
                  <a:lnTo>
                    <a:pt x="63" y="75"/>
                  </a:lnTo>
                  <a:lnTo>
                    <a:pt x="57" y="66"/>
                  </a:lnTo>
                  <a:lnTo>
                    <a:pt x="55" y="55"/>
                  </a:lnTo>
                  <a:lnTo>
                    <a:pt x="55" y="47"/>
                  </a:lnTo>
                  <a:lnTo>
                    <a:pt x="55" y="49"/>
                  </a:lnTo>
                  <a:lnTo>
                    <a:pt x="53" y="50"/>
                  </a:lnTo>
                  <a:lnTo>
                    <a:pt x="53" y="52"/>
                  </a:lnTo>
                  <a:lnTo>
                    <a:pt x="53" y="59"/>
                  </a:lnTo>
                  <a:lnTo>
                    <a:pt x="53" y="65"/>
                  </a:lnTo>
                  <a:lnTo>
                    <a:pt x="53" y="71"/>
                  </a:lnTo>
                  <a:lnTo>
                    <a:pt x="52" y="75"/>
                  </a:lnTo>
                  <a:lnTo>
                    <a:pt x="50" y="78"/>
                  </a:lnTo>
                  <a:lnTo>
                    <a:pt x="49" y="80"/>
                  </a:lnTo>
                  <a:lnTo>
                    <a:pt x="47" y="83"/>
                  </a:lnTo>
                  <a:lnTo>
                    <a:pt x="46" y="84"/>
                  </a:lnTo>
                  <a:lnTo>
                    <a:pt x="46" y="88"/>
                  </a:lnTo>
                  <a:lnTo>
                    <a:pt x="47" y="90"/>
                  </a:lnTo>
                  <a:lnTo>
                    <a:pt x="49" y="91"/>
                  </a:lnTo>
                  <a:lnTo>
                    <a:pt x="50" y="93"/>
                  </a:lnTo>
                  <a:lnTo>
                    <a:pt x="50" y="94"/>
                  </a:lnTo>
                  <a:lnTo>
                    <a:pt x="49" y="96"/>
                  </a:lnTo>
                  <a:lnTo>
                    <a:pt x="46" y="97"/>
                  </a:lnTo>
                  <a:lnTo>
                    <a:pt x="44" y="99"/>
                  </a:lnTo>
                  <a:lnTo>
                    <a:pt x="41" y="100"/>
                  </a:lnTo>
                  <a:lnTo>
                    <a:pt x="40" y="102"/>
                  </a:lnTo>
                  <a:lnTo>
                    <a:pt x="37" y="100"/>
                  </a:lnTo>
                  <a:lnTo>
                    <a:pt x="34" y="99"/>
                  </a:lnTo>
                  <a:lnTo>
                    <a:pt x="32" y="97"/>
                  </a:lnTo>
                  <a:lnTo>
                    <a:pt x="31" y="94"/>
                  </a:lnTo>
                  <a:lnTo>
                    <a:pt x="30" y="93"/>
                  </a:lnTo>
                  <a:lnTo>
                    <a:pt x="28" y="90"/>
                  </a:lnTo>
                  <a:lnTo>
                    <a:pt x="27" y="87"/>
                  </a:lnTo>
                  <a:lnTo>
                    <a:pt x="24" y="90"/>
                  </a:lnTo>
                  <a:lnTo>
                    <a:pt x="22" y="94"/>
                  </a:lnTo>
                  <a:lnTo>
                    <a:pt x="22" y="99"/>
                  </a:lnTo>
                  <a:lnTo>
                    <a:pt x="21" y="99"/>
                  </a:lnTo>
                  <a:lnTo>
                    <a:pt x="18" y="97"/>
                  </a:lnTo>
                  <a:lnTo>
                    <a:pt x="19" y="96"/>
                  </a:lnTo>
                  <a:lnTo>
                    <a:pt x="18" y="96"/>
                  </a:lnTo>
                  <a:lnTo>
                    <a:pt x="16" y="96"/>
                  </a:lnTo>
                  <a:lnTo>
                    <a:pt x="13" y="96"/>
                  </a:lnTo>
                  <a:lnTo>
                    <a:pt x="12" y="96"/>
                  </a:lnTo>
                  <a:lnTo>
                    <a:pt x="10" y="97"/>
                  </a:lnTo>
                  <a:lnTo>
                    <a:pt x="12" y="97"/>
                  </a:lnTo>
                  <a:lnTo>
                    <a:pt x="10" y="97"/>
                  </a:lnTo>
                  <a:lnTo>
                    <a:pt x="9" y="97"/>
                  </a:lnTo>
                  <a:lnTo>
                    <a:pt x="9" y="97"/>
                  </a:lnTo>
                  <a:lnTo>
                    <a:pt x="7" y="99"/>
                  </a:lnTo>
                  <a:lnTo>
                    <a:pt x="6" y="97"/>
                  </a:lnTo>
                  <a:lnTo>
                    <a:pt x="3" y="96"/>
                  </a:lnTo>
                  <a:lnTo>
                    <a:pt x="2" y="93"/>
                  </a:lnTo>
                  <a:lnTo>
                    <a:pt x="2" y="88"/>
                  </a:lnTo>
                  <a:lnTo>
                    <a:pt x="0" y="87"/>
                  </a:lnTo>
                  <a:lnTo>
                    <a:pt x="2" y="80"/>
                  </a:lnTo>
                  <a:lnTo>
                    <a:pt x="5" y="74"/>
                  </a:lnTo>
                  <a:lnTo>
                    <a:pt x="7" y="68"/>
                  </a:lnTo>
                  <a:lnTo>
                    <a:pt x="6" y="60"/>
                  </a:lnTo>
                  <a:lnTo>
                    <a:pt x="10" y="59"/>
                  </a:lnTo>
                  <a:lnTo>
                    <a:pt x="15" y="56"/>
                  </a:lnTo>
                  <a:lnTo>
                    <a:pt x="16" y="55"/>
                  </a:lnTo>
                  <a:lnTo>
                    <a:pt x="19" y="50"/>
                  </a:lnTo>
                  <a:lnTo>
                    <a:pt x="22" y="47"/>
                  </a:lnTo>
                  <a:lnTo>
                    <a:pt x="25" y="43"/>
                  </a:lnTo>
                  <a:lnTo>
                    <a:pt x="27" y="41"/>
                  </a:lnTo>
                  <a:lnTo>
                    <a:pt x="28" y="41"/>
                  </a:lnTo>
                  <a:lnTo>
                    <a:pt x="30" y="40"/>
                  </a:lnTo>
                  <a:lnTo>
                    <a:pt x="30" y="38"/>
                  </a:lnTo>
                  <a:lnTo>
                    <a:pt x="31" y="37"/>
                  </a:lnTo>
                  <a:lnTo>
                    <a:pt x="34" y="32"/>
                  </a:lnTo>
                  <a:lnTo>
                    <a:pt x="34" y="30"/>
                  </a:lnTo>
                  <a:lnTo>
                    <a:pt x="35" y="25"/>
                  </a:lnTo>
                  <a:lnTo>
                    <a:pt x="37" y="21"/>
                  </a:lnTo>
                  <a:lnTo>
                    <a:pt x="38" y="21"/>
                  </a:lnTo>
                  <a:lnTo>
                    <a:pt x="40" y="19"/>
                  </a:lnTo>
                  <a:lnTo>
                    <a:pt x="41" y="18"/>
                  </a:lnTo>
                  <a:lnTo>
                    <a:pt x="44" y="16"/>
                  </a:lnTo>
                  <a:lnTo>
                    <a:pt x="46" y="15"/>
                  </a:lnTo>
                  <a:lnTo>
                    <a:pt x="46" y="15"/>
                  </a:lnTo>
                  <a:lnTo>
                    <a:pt x="46" y="13"/>
                  </a:lnTo>
                  <a:lnTo>
                    <a:pt x="47" y="12"/>
                  </a:lnTo>
                  <a:lnTo>
                    <a:pt x="49" y="10"/>
                  </a:lnTo>
                  <a:lnTo>
                    <a:pt x="52" y="12"/>
                  </a:lnTo>
                  <a:lnTo>
                    <a:pt x="53" y="13"/>
                  </a:lnTo>
                  <a:lnTo>
                    <a:pt x="59" y="13"/>
                  </a:lnTo>
                  <a:lnTo>
                    <a:pt x="63" y="13"/>
                  </a:lnTo>
                  <a:lnTo>
                    <a:pt x="69" y="13"/>
                  </a:lnTo>
                  <a:lnTo>
                    <a:pt x="55" y="13"/>
                  </a:lnTo>
                  <a:lnTo>
                    <a:pt x="57" y="16"/>
                  </a:lnTo>
                  <a:lnTo>
                    <a:pt x="60" y="16"/>
                  </a:lnTo>
                  <a:lnTo>
                    <a:pt x="63" y="16"/>
                  </a:lnTo>
                  <a:lnTo>
                    <a:pt x="66" y="15"/>
                  </a:lnTo>
                  <a:lnTo>
                    <a:pt x="69" y="15"/>
                  </a:lnTo>
                  <a:lnTo>
                    <a:pt x="74" y="16"/>
                  </a:lnTo>
                  <a:lnTo>
                    <a:pt x="77" y="19"/>
                  </a:lnTo>
                  <a:lnTo>
                    <a:pt x="78" y="16"/>
                  </a:lnTo>
                  <a:lnTo>
                    <a:pt x="78" y="13"/>
                  </a:lnTo>
                  <a:lnTo>
                    <a:pt x="78" y="10"/>
                  </a:lnTo>
                  <a:lnTo>
                    <a:pt x="77" y="6"/>
                  </a:lnTo>
                  <a:lnTo>
                    <a:pt x="77" y="3"/>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1" name="Freeform 6531"/>
            <p:cNvSpPr>
              <a:spLocks noEditPoints="1"/>
            </p:cNvSpPr>
            <p:nvPr/>
          </p:nvSpPr>
          <p:spPr bwMode="auto">
            <a:xfrm>
              <a:off x="1906" y="1235"/>
              <a:ext cx="175" cy="131"/>
            </a:xfrm>
            <a:custGeom>
              <a:avLst/>
              <a:gdLst>
                <a:gd name="T0" fmla="*/ 128 w 175"/>
                <a:gd name="T1" fmla="*/ 34 h 131"/>
                <a:gd name="T2" fmla="*/ 134 w 175"/>
                <a:gd name="T3" fmla="*/ 51 h 131"/>
                <a:gd name="T4" fmla="*/ 149 w 175"/>
                <a:gd name="T5" fmla="*/ 53 h 131"/>
                <a:gd name="T6" fmla="*/ 156 w 175"/>
                <a:gd name="T7" fmla="*/ 63 h 131"/>
                <a:gd name="T8" fmla="*/ 156 w 175"/>
                <a:gd name="T9" fmla="*/ 48 h 131"/>
                <a:gd name="T10" fmla="*/ 159 w 175"/>
                <a:gd name="T11" fmla="*/ 36 h 131"/>
                <a:gd name="T12" fmla="*/ 175 w 175"/>
                <a:gd name="T13" fmla="*/ 63 h 131"/>
                <a:gd name="T14" fmla="*/ 172 w 175"/>
                <a:gd name="T15" fmla="*/ 84 h 131"/>
                <a:gd name="T16" fmla="*/ 162 w 175"/>
                <a:gd name="T17" fmla="*/ 94 h 131"/>
                <a:gd name="T18" fmla="*/ 150 w 175"/>
                <a:gd name="T19" fmla="*/ 101 h 131"/>
                <a:gd name="T20" fmla="*/ 137 w 175"/>
                <a:gd name="T21" fmla="*/ 92 h 131"/>
                <a:gd name="T22" fmla="*/ 132 w 175"/>
                <a:gd name="T23" fmla="*/ 101 h 131"/>
                <a:gd name="T24" fmla="*/ 118 w 175"/>
                <a:gd name="T25" fmla="*/ 106 h 131"/>
                <a:gd name="T26" fmla="*/ 101 w 175"/>
                <a:gd name="T27" fmla="*/ 112 h 131"/>
                <a:gd name="T28" fmla="*/ 85 w 175"/>
                <a:gd name="T29" fmla="*/ 116 h 131"/>
                <a:gd name="T30" fmla="*/ 76 w 175"/>
                <a:gd name="T31" fmla="*/ 120 h 131"/>
                <a:gd name="T32" fmla="*/ 62 w 175"/>
                <a:gd name="T33" fmla="*/ 129 h 131"/>
                <a:gd name="T34" fmla="*/ 48 w 175"/>
                <a:gd name="T35" fmla="*/ 110 h 131"/>
                <a:gd name="T36" fmla="*/ 62 w 175"/>
                <a:gd name="T37" fmla="*/ 104 h 131"/>
                <a:gd name="T38" fmla="*/ 79 w 175"/>
                <a:gd name="T39" fmla="*/ 97 h 131"/>
                <a:gd name="T40" fmla="*/ 90 w 175"/>
                <a:gd name="T41" fmla="*/ 88 h 131"/>
                <a:gd name="T42" fmla="*/ 63 w 175"/>
                <a:gd name="T43" fmla="*/ 91 h 131"/>
                <a:gd name="T44" fmla="*/ 62 w 175"/>
                <a:gd name="T45" fmla="*/ 72 h 131"/>
                <a:gd name="T46" fmla="*/ 40 w 175"/>
                <a:gd name="T47" fmla="*/ 98 h 131"/>
                <a:gd name="T48" fmla="*/ 13 w 175"/>
                <a:gd name="T49" fmla="*/ 94 h 131"/>
                <a:gd name="T50" fmla="*/ 0 w 175"/>
                <a:gd name="T51" fmla="*/ 84 h 131"/>
                <a:gd name="T52" fmla="*/ 23 w 175"/>
                <a:gd name="T53" fmla="*/ 73 h 131"/>
                <a:gd name="T54" fmla="*/ 32 w 175"/>
                <a:gd name="T55" fmla="*/ 63 h 131"/>
                <a:gd name="T56" fmla="*/ 22 w 175"/>
                <a:gd name="T57" fmla="*/ 56 h 131"/>
                <a:gd name="T58" fmla="*/ 38 w 175"/>
                <a:gd name="T59" fmla="*/ 47 h 131"/>
                <a:gd name="T60" fmla="*/ 26 w 175"/>
                <a:gd name="T61" fmla="*/ 45 h 131"/>
                <a:gd name="T62" fmla="*/ 25 w 175"/>
                <a:gd name="T63" fmla="*/ 36 h 131"/>
                <a:gd name="T64" fmla="*/ 40 w 175"/>
                <a:gd name="T65" fmla="*/ 35 h 131"/>
                <a:gd name="T66" fmla="*/ 41 w 175"/>
                <a:gd name="T67" fmla="*/ 29 h 131"/>
                <a:gd name="T68" fmla="*/ 34 w 175"/>
                <a:gd name="T69" fmla="*/ 19 h 131"/>
                <a:gd name="T70" fmla="*/ 48 w 175"/>
                <a:gd name="T71" fmla="*/ 16 h 131"/>
                <a:gd name="T72" fmla="*/ 54 w 175"/>
                <a:gd name="T73" fmla="*/ 20 h 131"/>
                <a:gd name="T74" fmla="*/ 62 w 175"/>
                <a:gd name="T75" fmla="*/ 31 h 131"/>
                <a:gd name="T76" fmla="*/ 68 w 175"/>
                <a:gd name="T77" fmla="*/ 39 h 131"/>
                <a:gd name="T78" fmla="*/ 84 w 175"/>
                <a:gd name="T79" fmla="*/ 41 h 131"/>
                <a:gd name="T80" fmla="*/ 88 w 175"/>
                <a:gd name="T81" fmla="*/ 53 h 131"/>
                <a:gd name="T82" fmla="*/ 91 w 175"/>
                <a:gd name="T83" fmla="*/ 64 h 131"/>
                <a:gd name="T84" fmla="*/ 96 w 175"/>
                <a:gd name="T85" fmla="*/ 75 h 131"/>
                <a:gd name="T86" fmla="*/ 107 w 175"/>
                <a:gd name="T87" fmla="*/ 67 h 131"/>
                <a:gd name="T88" fmla="*/ 125 w 175"/>
                <a:gd name="T89" fmla="*/ 67 h 131"/>
                <a:gd name="T90" fmla="*/ 110 w 175"/>
                <a:gd name="T91" fmla="*/ 45 h 131"/>
                <a:gd name="T92" fmla="*/ 118 w 175"/>
                <a:gd name="T93" fmla="*/ 34 h 131"/>
                <a:gd name="T94" fmla="*/ 106 w 175"/>
                <a:gd name="T95" fmla="*/ 26 h 131"/>
                <a:gd name="T96" fmla="*/ 101 w 175"/>
                <a:gd name="T97" fmla="*/ 14 h 131"/>
                <a:gd name="T98" fmla="*/ 118 w 175"/>
                <a:gd name="T99" fmla="*/ 6 h 131"/>
                <a:gd name="T100" fmla="*/ 121 w 175"/>
                <a:gd name="T101"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 h="131">
                  <a:moveTo>
                    <a:pt x="121" y="3"/>
                  </a:moveTo>
                  <a:lnTo>
                    <a:pt x="122" y="7"/>
                  </a:lnTo>
                  <a:lnTo>
                    <a:pt x="122" y="16"/>
                  </a:lnTo>
                  <a:lnTo>
                    <a:pt x="124" y="26"/>
                  </a:lnTo>
                  <a:lnTo>
                    <a:pt x="128" y="34"/>
                  </a:lnTo>
                  <a:lnTo>
                    <a:pt x="134" y="38"/>
                  </a:lnTo>
                  <a:lnTo>
                    <a:pt x="134" y="42"/>
                  </a:lnTo>
                  <a:lnTo>
                    <a:pt x="132" y="45"/>
                  </a:lnTo>
                  <a:lnTo>
                    <a:pt x="132" y="48"/>
                  </a:lnTo>
                  <a:lnTo>
                    <a:pt x="134" y="51"/>
                  </a:lnTo>
                  <a:lnTo>
                    <a:pt x="137" y="54"/>
                  </a:lnTo>
                  <a:lnTo>
                    <a:pt x="140" y="56"/>
                  </a:lnTo>
                  <a:lnTo>
                    <a:pt x="143" y="56"/>
                  </a:lnTo>
                  <a:lnTo>
                    <a:pt x="146" y="54"/>
                  </a:lnTo>
                  <a:lnTo>
                    <a:pt x="149" y="53"/>
                  </a:lnTo>
                  <a:lnTo>
                    <a:pt x="150" y="51"/>
                  </a:lnTo>
                  <a:lnTo>
                    <a:pt x="150" y="47"/>
                  </a:lnTo>
                  <a:lnTo>
                    <a:pt x="151" y="53"/>
                  </a:lnTo>
                  <a:lnTo>
                    <a:pt x="153" y="57"/>
                  </a:lnTo>
                  <a:lnTo>
                    <a:pt x="156" y="63"/>
                  </a:lnTo>
                  <a:lnTo>
                    <a:pt x="156" y="61"/>
                  </a:lnTo>
                  <a:lnTo>
                    <a:pt x="157" y="59"/>
                  </a:lnTo>
                  <a:lnTo>
                    <a:pt x="156" y="56"/>
                  </a:lnTo>
                  <a:lnTo>
                    <a:pt x="156" y="51"/>
                  </a:lnTo>
                  <a:lnTo>
                    <a:pt x="156" y="48"/>
                  </a:lnTo>
                  <a:lnTo>
                    <a:pt x="156" y="45"/>
                  </a:lnTo>
                  <a:lnTo>
                    <a:pt x="156" y="42"/>
                  </a:lnTo>
                  <a:lnTo>
                    <a:pt x="156" y="39"/>
                  </a:lnTo>
                  <a:lnTo>
                    <a:pt x="157" y="38"/>
                  </a:lnTo>
                  <a:lnTo>
                    <a:pt x="159" y="36"/>
                  </a:lnTo>
                  <a:lnTo>
                    <a:pt x="162" y="36"/>
                  </a:lnTo>
                  <a:lnTo>
                    <a:pt x="166" y="39"/>
                  </a:lnTo>
                  <a:lnTo>
                    <a:pt x="171" y="45"/>
                  </a:lnTo>
                  <a:lnTo>
                    <a:pt x="174" y="54"/>
                  </a:lnTo>
                  <a:lnTo>
                    <a:pt x="175" y="63"/>
                  </a:lnTo>
                  <a:lnTo>
                    <a:pt x="174" y="67"/>
                  </a:lnTo>
                  <a:lnTo>
                    <a:pt x="172" y="72"/>
                  </a:lnTo>
                  <a:lnTo>
                    <a:pt x="171" y="76"/>
                  </a:lnTo>
                  <a:lnTo>
                    <a:pt x="171" y="81"/>
                  </a:lnTo>
                  <a:lnTo>
                    <a:pt x="172" y="84"/>
                  </a:lnTo>
                  <a:lnTo>
                    <a:pt x="168" y="85"/>
                  </a:lnTo>
                  <a:lnTo>
                    <a:pt x="165" y="85"/>
                  </a:lnTo>
                  <a:lnTo>
                    <a:pt x="162" y="88"/>
                  </a:lnTo>
                  <a:lnTo>
                    <a:pt x="162" y="91"/>
                  </a:lnTo>
                  <a:lnTo>
                    <a:pt x="162" y="94"/>
                  </a:lnTo>
                  <a:lnTo>
                    <a:pt x="166" y="97"/>
                  </a:lnTo>
                  <a:lnTo>
                    <a:pt x="162" y="98"/>
                  </a:lnTo>
                  <a:lnTo>
                    <a:pt x="157" y="98"/>
                  </a:lnTo>
                  <a:lnTo>
                    <a:pt x="154" y="101"/>
                  </a:lnTo>
                  <a:lnTo>
                    <a:pt x="150" y="101"/>
                  </a:lnTo>
                  <a:lnTo>
                    <a:pt x="147" y="101"/>
                  </a:lnTo>
                  <a:lnTo>
                    <a:pt x="144" y="100"/>
                  </a:lnTo>
                  <a:lnTo>
                    <a:pt x="141" y="98"/>
                  </a:lnTo>
                  <a:lnTo>
                    <a:pt x="140" y="95"/>
                  </a:lnTo>
                  <a:lnTo>
                    <a:pt x="137" y="92"/>
                  </a:lnTo>
                  <a:lnTo>
                    <a:pt x="134" y="89"/>
                  </a:lnTo>
                  <a:lnTo>
                    <a:pt x="132" y="92"/>
                  </a:lnTo>
                  <a:lnTo>
                    <a:pt x="131" y="95"/>
                  </a:lnTo>
                  <a:lnTo>
                    <a:pt x="131" y="98"/>
                  </a:lnTo>
                  <a:lnTo>
                    <a:pt x="132" y="101"/>
                  </a:lnTo>
                  <a:lnTo>
                    <a:pt x="126" y="100"/>
                  </a:lnTo>
                  <a:lnTo>
                    <a:pt x="124" y="100"/>
                  </a:lnTo>
                  <a:lnTo>
                    <a:pt x="121" y="101"/>
                  </a:lnTo>
                  <a:lnTo>
                    <a:pt x="119" y="103"/>
                  </a:lnTo>
                  <a:lnTo>
                    <a:pt x="118" y="106"/>
                  </a:lnTo>
                  <a:lnTo>
                    <a:pt x="116" y="112"/>
                  </a:lnTo>
                  <a:lnTo>
                    <a:pt x="112" y="110"/>
                  </a:lnTo>
                  <a:lnTo>
                    <a:pt x="107" y="109"/>
                  </a:lnTo>
                  <a:lnTo>
                    <a:pt x="104" y="110"/>
                  </a:lnTo>
                  <a:lnTo>
                    <a:pt x="101" y="112"/>
                  </a:lnTo>
                  <a:lnTo>
                    <a:pt x="98" y="116"/>
                  </a:lnTo>
                  <a:lnTo>
                    <a:pt x="96" y="120"/>
                  </a:lnTo>
                  <a:lnTo>
                    <a:pt x="93" y="119"/>
                  </a:lnTo>
                  <a:lnTo>
                    <a:pt x="90" y="117"/>
                  </a:lnTo>
                  <a:lnTo>
                    <a:pt x="85" y="116"/>
                  </a:lnTo>
                  <a:lnTo>
                    <a:pt x="82" y="116"/>
                  </a:lnTo>
                  <a:lnTo>
                    <a:pt x="81" y="116"/>
                  </a:lnTo>
                  <a:lnTo>
                    <a:pt x="78" y="116"/>
                  </a:lnTo>
                  <a:lnTo>
                    <a:pt x="76" y="117"/>
                  </a:lnTo>
                  <a:lnTo>
                    <a:pt x="76" y="120"/>
                  </a:lnTo>
                  <a:lnTo>
                    <a:pt x="76" y="125"/>
                  </a:lnTo>
                  <a:lnTo>
                    <a:pt x="78" y="129"/>
                  </a:lnTo>
                  <a:lnTo>
                    <a:pt x="73" y="125"/>
                  </a:lnTo>
                  <a:lnTo>
                    <a:pt x="68" y="126"/>
                  </a:lnTo>
                  <a:lnTo>
                    <a:pt x="62" y="129"/>
                  </a:lnTo>
                  <a:lnTo>
                    <a:pt x="56" y="131"/>
                  </a:lnTo>
                  <a:lnTo>
                    <a:pt x="51" y="128"/>
                  </a:lnTo>
                  <a:lnTo>
                    <a:pt x="48" y="119"/>
                  </a:lnTo>
                  <a:lnTo>
                    <a:pt x="47" y="114"/>
                  </a:lnTo>
                  <a:lnTo>
                    <a:pt x="48" y="110"/>
                  </a:lnTo>
                  <a:lnTo>
                    <a:pt x="50" y="107"/>
                  </a:lnTo>
                  <a:lnTo>
                    <a:pt x="51" y="106"/>
                  </a:lnTo>
                  <a:lnTo>
                    <a:pt x="54" y="104"/>
                  </a:lnTo>
                  <a:lnTo>
                    <a:pt x="59" y="104"/>
                  </a:lnTo>
                  <a:lnTo>
                    <a:pt x="62" y="104"/>
                  </a:lnTo>
                  <a:lnTo>
                    <a:pt x="66" y="103"/>
                  </a:lnTo>
                  <a:lnTo>
                    <a:pt x="73" y="103"/>
                  </a:lnTo>
                  <a:lnTo>
                    <a:pt x="76" y="101"/>
                  </a:lnTo>
                  <a:lnTo>
                    <a:pt x="79" y="100"/>
                  </a:lnTo>
                  <a:lnTo>
                    <a:pt x="79" y="97"/>
                  </a:lnTo>
                  <a:lnTo>
                    <a:pt x="81" y="92"/>
                  </a:lnTo>
                  <a:lnTo>
                    <a:pt x="81" y="87"/>
                  </a:lnTo>
                  <a:lnTo>
                    <a:pt x="84" y="88"/>
                  </a:lnTo>
                  <a:lnTo>
                    <a:pt x="87" y="88"/>
                  </a:lnTo>
                  <a:lnTo>
                    <a:pt x="90" y="88"/>
                  </a:lnTo>
                  <a:lnTo>
                    <a:pt x="93" y="87"/>
                  </a:lnTo>
                  <a:lnTo>
                    <a:pt x="87" y="82"/>
                  </a:lnTo>
                  <a:lnTo>
                    <a:pt x="79" y="84"/>
                  </a:lnTo>
                  <a:lnTo>
                    <a:pt x="72" y="87"/>
                  </a:lnTo>
                  <a:lnTo>
                    <a:pt x="63" y="91"/>
                  </a:lnTo>
                  <a:lnTo>
                    <a:pt x="57" y="89"/>
                  </a:lnTo>
                  <a:lnTo>
                    <a:pt x="59" y="85"/>
                  </a:lnTo>
                  <a:lnTo>
                    <a:pt x="60" y="81"/>
                  </a:lnTo>
                  <a:lnTo>
                    <a:pt x="62" y="76"/>
                  </a:lnTo>
                  <a:lnTo>
                    <a:pt x="62" y="72"/>
                  </a:lnTo>
                  <a:lnTo>
                    <a:pt x="53" y="75"/>
                  </a:lnTo>
                  <a:lnTo>
                    <a:pt x="50" y="81"/>
                  </a:lnTo>
                  <a:lnTo>
                    <a:pt x="48" y="88"/>
                  </a:lnTo>
                  <a:lnTo>
                    <a:pt x="46" y="94"/>
                  </a:lnTo>
                  <a:lnTo>
                    <a:pt x="40" y="98"/>
                  </a:lnTo>
                  <a:lnTo>
                    <a:pt x="34" y="97"/>
                  </a:lnTo>
                  <a:lnTo>
                    <a:pt x="28" y="92"/>
                  </a:lnTo>
                  <a:lnTo>
                    <a:pt x="23" y="89"/>
                  </a:lnTo>
                  <a:lnTo>
                    <a:pt x="18" y="89"/>
                  </a:lnTo>
                  <a:lnTo>
                    <a:pt x="13" y="94"/>
                  </a:lnTo>
                  <a:lnTo>
                    <a:pt x="12" y="92"/>
                  </a:lnTo>
                  <a:lnTo>
                    <a:pt x="9" y="91"/>
                  </a:lnTo>
                  <a:lnTo>
                    <a:pt x="4" y="88"/>
                  </a:lnTo>
                  <a:lnTo>
                    <a:pt x="3" y="87"/>
                  </a:lnTo>
                  <a:lnTo>
                    <a:pt x="0" y="84"/>
                  </a:lnTo>
                  <a:lnTo>
                    <a:pt x="0" y="81"/>
                  </a:lnTo>
                  <a:lnTo>
                    <a:pt x="3" y="76"/>
                  </a:lnTo>
                  <a:lnTo>
                    <a:pt x="9" y="75"/>
                  </a:lnTo>
                  <a:lnTo>
                    <a:pt x="16" y="73"/>
                  </a:lnTo>
                  <a:lnTo>
                    <a:pt x="23" y="73"/>
                  </a:lnTo>
                  <a:lnTo>
                    <a:pt x="29" y="73"/>
                  </a:lnTo>
                  <a:lnTo>
                    <a:pt x="31" y="69"/>
                  </a:lnTo>
                  <a:lnTo>
                    <a:pt x="34" y="66"/>
                  </a:lnTo>
                  <a:lnTo>
                    <a:pt x="38" y="64"/>
                  </a:lnTo>
                  <a:lnTo>
                    <a:pt x="32" y="63"/>
                  </a:lnTo>
                  <a:lnTo>
                    <a:pt x="25" y="63"/>
                  </a:lnTo>
                  <a:lnTo>
                    <a:pt x="16" y="64"/>
                  </a:lnTo>
                  <a:lnTo>
                    <a:pt x="10" y="66"/>
                  </a:lnTo>
                  <a:lnTo>
                    <a:pt x="15" y="59"/>
                  </a:lnTo>
                  <a:lnTo>
                    <a:pt x="22" y="56"/>
                  </a:lnTo>
                  <a:lnTo>
                    <a:pt x="29" y="54"/>
                  </a:lnTo>
                  <a:lnTo>
                    <a:pt x="37" y="53"/>
                  </a:lnTo>
                  <a:lnTo>
                    <a:pt x="43" y="50"/>
                  </a:lnTo>
                  <a:lnTo>
                    <a:pt x="40" y="48"/>
                  </a:lnTo>
                  <a:lnTo>
                    <a:pt x="38" y="47"/>
                  </a:lnTo>
                  <a:lnTo>
                    <a:pt x="37" y="47"/>
                  </a:lnTo>
                  <a:lnTo>
                    <a:pt x="34" y="45"/>
                  </a:lnTo>
                  <a:lnTo>
                    <a:pt x="31" y="45"/>
                  </a:lnTo>
                  <a:lnTo>
                    <a:pt x="29" y="45"/>
                  </a:lnTo>
                  <a:lnTo>
                    <a:pt x="26" y="45"/>
                  </a:lnTo>
                  <a:lnTo>
                    <a:pt x="25" y="44"/>
                  </a:lnTo>
                  <a:lnTo>
                    <a:pt x="23" y="44"/>
                  </a:lnTo>
                  <a:lnTo>
                    <a:pt x="22" y="42"/>
                  </a:lnTo>
                  <a:lnTo>
                    <a:pt x="22" y="39"/>
                  </a:lnTo>
                  <a:lnTo>
                    <a:pt x="25" y="36"/>
                  </a:lnTo>
                  <a:lnTo>
                    <a:pt x="29" y="35"/>
                  </a:lnTo>
                  <a:lnTo>
                    <a:pt x="34" y="34"/>
                  </a:lnTo>
                  <a:lnTo>
                    <a:pt x="35" y="34"/>
                  </a:lnTo>
                  <a:lnTo>
                    <a:pt x="38" y="35"/>
                  </a:lnTo>
                  <a:lnTo>
                    <a:pt x="40" y="35"/>
                  </a:lnTo>
                  <a:lnTo>
                    <a:pt x="41" y="36"/>
                  </a:lnTo>
                  <a:lnTo>
                    <a:pt x="44" y="35"/>
                  </a:lnTo>
                  <a:lnTo>
                    <a:pt x="46" y="34"/>
                  </a:lnTo>
                  <a:lnTo>
                    <a:pt x="44" y="31"/>
                  </a:lnTo>
                  <a:lnTo>
                    <a:pt x="41" y="29"/>
                  </a:lnTo>
                  <a:lnTo>
                    <a:pt x="40" y="28"/>
                  </a:lnTo>
                  <a:lnTo>
                    <a:pt x="37" y="25"/>
                  </a:lnTo>
                  <a:lnTo>
                    <a:pt x="35" y="23"/>
                  </a:lnTo>
                  <a:lnTo>
                    <a:pt x="34" y="22"/>
                  </a:lnTo>
                  <a:lnTo>
                    <a:pt x="34" y="19"/>
                  </a:lnTo>
                  <a:lnTo>
                    <a:pt x="35" y="16"/>
                  </a:lnTo>
                  <a:lnTo>
                    <a:pt x="38" y="14"/>
                  </a:lnTo>
                  <a:lnTo>
                    <a:pt x="43" y="13"/>
                  </a:lnTo>
                  <a:lnTo>
                    <a:pt x="46" y="14"/>
                  </a:lnTo>
                  <a:lnTo>
                    <a:pt x="48" y="16"/>
                  </a:lnTo>
                  <a:lnTo>
                    <a:pt x="50" y="16"/>
                  </a:lnTo>
                  <a:lnTo>
                    <a:pt x="50" y="16"/>
                  </a:lnTo>
                  <a:lnTo>
                    <a:pt x="53" y="19"/>
                  </a:lnTo>
                  <a:lnTo>
                    <a:pt x="54" y="20"/>
                  </a:lnTo>
                  <a:lnTo>
                    <a:pt x="54" y="20"/>
                  </a:lnTo>
                  <a:lnTo>
                    <a:pt x="57" y="22"/>
                  </a:lnTo>
                  <a:lnTo>
                    <a:pt x="56" y="22"/>
                  </a:lnTo>
                  <a:lnTo>
                    <a:pt x="57" y="25"/>
                  </a:lnTo>
                  <a:lnTo>
                    <a:pt x="59" y="28"/>
                  </a:lnTo>
                  <a:lnTo>
                    <a:pt x="62" y="31"/>
                  </a:lnTo>
                  <a:lnTo>
                    <a:pt x="63" y="32"/>
                  </a:lnTo>
                  <a:lnTo>
                    <a:pt x="65" y="34"/>
                  </a:lnTo>
                  <a:lnTo>
                    <a:pt x="66" y="34"/>
                  </a:lnTo>
                  <a:lnTo>
                    <a:pt x="68" y="36"/>
                  </a:lnTo>
                  <a:lnTo>
                    <a:pt x="68" y="39"/>
                  </a:lnTo>
                  <a:lnTo>
                    <a:pt x="71" y="36"/>
                  </a:lnTo>
                  <a:lnTo>
                    <a:pt x="75" y="35"/>
                  </a:lnTo>
                  <a:lnTo>
                    <a:pt x="78" y="36"/>
                  </a:lnTo>
                  <a:lnTo>
                    <a:pt x="81" y="38"/>
                  </a:lnTo>
                  <a:lnTo>
                    <a:pt x="84" y="41"/>
                  </a:lnTo>
                  <a:lnTo>
                    <a:pt x="87" y="44"/>
                  </a:lnTo>
                  <a:lnTo>
                    <a:pt x="88" y="47"/>
                  </a:lnTo>
                  <a:lnTo>
                    <a:pt x="88" y="48"/>
                  </a:lnTo>
                  <a:lnTo>
                    <a:pt x="88" y="51"/>
                  </a:lnTo>
                  <a:lnTo>
                    <a:pt x="88" y="53"/>
                  </a:lnTo>
                  <a:lnTo>
                    <a:pt x="87" y="54"/>
                  </a:lnTo>
                  <a:lnTo>
                    <a:pt x="87" y="57"/>
                  </a:lnTo>
                  <a:lnTo>
                    <a:pt x="88" y="60"/>
                  </a:lnTo>
                  <a:lnTo>
                    <a:pt x="90" y="63"/>
                  </a:lnTo>
                  <a:lnTo>
                    <a:pt x="91" y="64"/>
                  </a:lnTo>
                  <a:lnTo>
                    <a:pt x="93" y="67"/>
                  </a:lnTo>
                  <a:lnTo>
                    <a:pt x="94" y="69"/>
                  </a:lnTo>
                  <a:lnTo>
                    <a:pt x="94" y="72"/>
                  </a:lnTo>
                  <a:lnTo>
                    <a:pt x="94" y="73"/>
                  </a:lnTo>
                  <a:lnTo>
                    <a:pt x="96" y="75"/>
                  </a:lnTo>
                  <a:lnTo>
                    <a:pt x="98" y="75"/>
                  </a:lnTo>
                  <a:lnTo>
                    <a:pt x="100" y="75"/>
                  </a:lnTo>
                  <a:lnTo>
                    <a:pt x="103" y="72"/>
                  </a:lnTo>
                  <a:lnTo>
                    <a:pt x="106" y="70"/>
                  </a:lnTo>
                  <a:lnTo>
                    <a:pt x="107" y="67"/>
                  </a:lnTo>
                  <a:lnTo>
                    <a:pt x="110" y="66"/>
                  </a:lnTo>
                  <a:lnTo>
                    <a:pt x="113" y="64"/>
                  </a:lnTo>
                  <a:lnTo>
                    <a:pt x="118" y="64"/>
                  </a:lnTo>
                  <a:lnTo>
                    <a:pt x="122" y="66"/>
                  </a:lnTo>
                  <a:lnTo>
                    <a:pt x="125" y="67"/>
                  </a:lnTo>
                  <a:lnTo>
                    <a:pt x="124" y="64"/>
                  </a:lnTo>
                  <a:lnTo>
                    <a:pt x="119" y="60"/>
                  </a:lnTo>
                  <a:lnTo>
                    <a:pt x="115" y="54"/>
                  </a:lnTo>
                  <a:lnTo>
                    <a:pt x="112" y="50"/>
                  </a:lnTo>
                  <a:lnTo>
                    <a:pt x="110" y="45"/>
                  </a:lnTo>
                  <a:lnTo>
                    <a:pt x="112" y="44"/>
                  </a:lnTo>
                  <a:lnTo>
                    <a:pt x="119" y="44"/>
                  </a:lnTo>
                  <a:lnTo>
                    <a:pt x="119" y="39"/>
                  </a:lnTo>
                  <a:lnTo>
                    <a:pt x="119" y="35"/>
                  </a:lnTo>
                  <a:lnTo>
                    <a:pt x="118" y="34"/>
                  </a:lnTo>
                  <a:lnTo>
                    <a:pt x="116" y="31"/>
                  </a:lnTo>
                  <a:lnTo>
                    <a:pt x="113" y="29"/>
                  </a:lnTo>
                  <a:lnTo>
                    <a:pt x="110" y="29"/>
                  </a:lnTo>
                  <a:lnTo>
                    <a:pt x="107" y="28"/>
                  </a:lnTo>
                  <a:lnTo>
                    <a:pt x="106" y="26"/>
                  </a:lnTo>
                  <a:lnTo>
                    <a:pt x="103" y="25"/>
                  </a:lnTo>
                  <a:lnTo>
                    <a:pt x="101" y="23"/>
                  </a:lnTo>
                  <a:lnTo>
                    <a:pt x="100" y="20"/>
                  </a:lnTo>
                  <a:lnTo>
                    <a:pt x="100" y="16"/>
                  </a:lnTo>
                  <a:lnTo>
                    <a:pt x="101" y="14"/>
                  </a:lnTo>
                  <a:lnTo>
                    <a:pt x="104" y="11"/>
                  </a:lnTo>
                  <a:lnTo>
                    <a:pt x="107" y="10"/>
                  </a:lnTo>
                  <a:lnTo>
                    <a:pt x="112" y="8"/>
                  </a:lnTo>
                  <a:lnTo>
                    <a:pt x="115" y="7"/>
                  </a:lnTo>
                  <a:lnTo>
                    <a:pt x="118" y="6"/>
                  </a:lnTo>
                  <a:lnTo>
                    <a:pt x="119" y="4"/>
                  </a:lnTo>
                  <a:lnTo>
                    <a:pt x="121" y="3"/>
                  </a:lnTo>
                  <a:close/>
                  <a:moveTo>
                    <a:pt x="121" y="0"/>
                  </a:moveTo>
                  <a:lnTo>
                    <a:pt x="121" y="3"/>
                  </a:lnTo>
                  <a:lnTo>
                    <a:pt x="12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2" name="Freeform 6532"/>
            <p:cNvSpPr>
              <a:spLocks noEditPoints="1"/>
            </p:cNvSpPr>
            <p:nvPr/>
          </p:nvSpPr>
          <p:spPr bwMode="auto">
            <a:xfrm>
              <a:off x="2085" y="1313"/>
              <a:ext cx="14" cy="16"/>
            </a:xfrm>
            <a:custGeom>
              <a:avLst/>
              <a:gdLst>
                <a:gd name="T0" fmla="*/ 3 w 14"/>
                <a:gd name="T1" fmla="*/ 3 h 16"/>
                <a:gd name="T2" fmla="*/ 6 w 14"/>
                <a:gd name="T3" fmla="*/ 3 h 16"/>
                <a:gd name="T4" fmla="*/ 9 w 14"/>
                <a:gd name="T5" fmla="*/ 4 h 16"/>
                <a:gd name="T6" fmla="*/ 11 w 14"/>
                <a:gd name="T7" fmla="*/ 6 h 16"/>
                <a:gd name="T8" fmla="*/ 12 w 14"/>
                <a:gd name="T9" fmla="*/ 9 h 16"/>
                <a:gd name="T10" fmla="*/ 14 w 14"/>
                <a:gd name="T11" fmla="*/ 11 h 16"/>
                <a:gd name="T12" fmla="*/ 12 w 14"/>
                <a:gd name="T13" fmla="*/ 13 h 16"/>
                <a:gd name="T14" fmla="*/ 9 w 14"/>
                <a:gd name="T15" fmla="*/ 16 h 16"/>
                <a:gd name="T16" fmla="*/ 5 w 14"/>
                <a:gd name="T17" fmla="*/ 16 h 16"/>
                <a:gd name="T18" fmla="*/ 3 w 14"/>
                <a:gd name="T19" fmla="*/ 16 h 16"/>
                <a:gd name="T20" fmla="*/ 0 w 14"/>
                <a:gd name="T21" fmla="*/ 13 h 16"/>
                <a:gd name="T22" fmla="*/ 0 w 14"/>
                <a:gd name="T23" fmla="*/ 11 h 16"/>
                <a:gd name="T24" fmla="*/ 0 w 14"/>
                <a:gd name="T25" fmla="*/ 9 h 16"/>
                <a:gd name="T26" fmla="*/ 0 w 14"/>
                <a:gd name="T27" fmla="*/ 6 h 16"/>
                <a:gd name="T28" fmla="*/ 2 w 14"/>
                <a:gd name="T29" fmla="*/ 3 h 16"/>
                <a:gd name="T30" fmla="*/ 3 w 14"/>
                <a:gd name="T31" fmla="*/ 3 h 16"/>
                <a:gd name="T32" fmla="*/ 3 w 14"/>
                <a:gd name="T33" fmla="*/ 1 h 16"/>
                <a:gd name="T34" fmla="*/ 3 w 14"/>
                <a:gd name="T35" fmla="*/ 3 h 16"/>
                <a:gd name="T36" fmla="*/ 2 w 14"/>
                <a:gd name="T37" fmla="*/ 3 h 16"/>
                <a:gd name="T38" fmla="*/ 3 w 14"/>
                <a:gd name="T39" fmla="*/ 1 h 16"/>
                <a:gd name="T40" fmla="*/ 6 w 14"/>
                <a:gd name="T41" fmla="*/ 0 h 16"/>
                <a:gd name="T42" fmla="*/ 3 w 14"/>
                <a:gd name="T43" fmla="*/ 1 h 16"/>
                <a:gd name="T44" fmla="*/ 3 w 14"/>
                <a:gd name="T45" fmla="*/ 1 h 16"/>
                <a:gd name="T46" fmla="*/ 6 w 14"/>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3" y="3"/>
                  </a:moveTo>
                  <a:lnTo>
                    <a:pt x="6" y="3"/>
                  </a:lnTo>
                  <a:lnTo>
                    <a:pt x="9" y="4"/>
                  </a:lnTo>
                  <a:lnTo>
                    <a:pt x="11" y="6"/>
                  </a:lnTo>
                  <a:lnTo>
                    <a:pt x="12" y="9"/>
                  </a:lnTo>
                  <a:lnTo>
                    <a:pt x="14" y="11"/>
                  </a:lnTo>
                  <a:lnTo>
                    <a:pt x="12" y="13"/>
                  </a:lnTo>
                  <a:lnTo>
                    <a:pt x="9" y="16"/>
                  </a:lnTo>
                  <a:lnTo>
                    <a:pt x="5" y="16"/>
                  </a:lnTo>
                  <a:lnTo>
                    <a:pt x="3" y="16"/>
                  </a:lnTo>
                  <a:lnTo>
                    <a:pt x="0" y="13"/>
                  </a:lnTo>
                  <a:lnTo>
                    <a:pt x="0" y="11"/>
                  </a:lnTo>
                  <a:lnTo>
                    <a:pt x="0" y="9"/>
                  </a:lnTo>
                  <a:lnTo>
                    <a:pt x="0" y="6"/>
                  </a:lnTo>
                  <a:lnTo>
                    <a:pt x="2" y="3"/>
                  </a:lnTo>
                  <a:lnTo>
                    <a:pt x="3" y="3"/>
                  </a:lnTo>
                  <a:close/>
                  <a:moveTo>
                    <a:pt x="3" y="1"/>
                  </a:moveTo>
                  <a:lnTo>
                    <a:pt x="3" y="3"/>
                  </a:lnTo>
                  <a:lnTo>
                    <a:pt x="2" y="3"/>
                  </a:lnTo>
                  <a:lnTo>
                    <a:pt x="3" y="1"/>
                  </a:lnTo>
                  <a:close/>
                  <a:moveTo>
                    <a:pt x="6" y="0"/>
                  </a:moveTo>
                  <a:lnTo>
                    <a:pt x="3" y="1"/>
                  </a:lnTo>
                  <a:lnTo>
                    <a:pt x="3"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3" name="Freeform 6533"/>
            <p:cNvSpPr>
              <a:spLocks/>
            </p:cNvSpPr>
            <p:nvPr/>
          </p:nvSpPr>
          <p:spPr bwMode="auto">
            <a:xfrm>
              <a:off x="2088" y="1241"/>
              <a:ext cx="12" cy="22"/>
            </a:xfrm>
            <a:custGeom>
              <a:avLst/>
              <a:gdLst>
                <a:gd name="T0" fmla="*/ 6 w 12"/>
                <a:gd name="T1" fmla="*/ 0 h 22"/>
                <a:gd name="T2" fmla="*/ 8 w 12"/>
                <a:gd name="T3" fmla="*/ 5 h 22"/>
                <a:gd name="T4" fmla="*/ 11 w 12"/>
                <a:gd name="T5" fmla="*/ 8 h 22"/>
                <a:gd name="T6" fmla="*/ 12 w 12"/>
                <a:gd name="T7" fmla="*/ 11 h 22"/>
                <a:gd name="T8" fmla="*/ 12 w 12"/>
                <a:gd name="T9" fmla="*/ 16 h 22"/>
                <a:gd name="T10" fmla="*/ 11 w 12"/>
                <a:gd name="T11" fmla="*/ 19 h 22"/>
                <a:gd name="T12" fmla="*/ 9 w 12"/>
                <a:gd name="T13" fmla="*/ 22 h 22"/>
                <a:gd name="T14" fmla="*/ 8 w 12"/>
                <a:gd name="T15" fmla="*/ 22 h 22"/>
                <a:gd name="T16" fmla="*/ 6 w 12"/>
                <a:gd name="T17" fmla="*/ 22 h 22"/>
                <a:gd name="T18" fmla="*/ 6 w 12"/>
                <a:gd name="T19" fmla="*/ 22 h 22"/>
                <a:gd name="T20" fmla="*/ 5 w 12"/>
                <a:gd name="T21" fmla="*/ 20 h 22"/>
                <a:gd name="T22" fmla="*/ 3 w 12"/>
                <a:gd name="T23" fmla="*/ 17 h 22"/>
                <a:gd name="T24" fmla="*/ 0 w 12"/>
                <a:gd name="T25" fmla="*/ 14 h 22"/>
                <a:gd name="T26" fmla="*/ 0 w 12"/>
                <a:gd name="T27" fmla="*/ 11 h 22"/>
                <a:gd name="T28" fmla="*/ 0 w 12"/>
                <a:gd name="T29" fmla="*/ 10 h 22"/>
                <a:gd name="T30" fmla="*/ 0 w 12"/>
                <a:gd name="T31" fmla="*/ 7 h 22"/>
                <a:gd name="T32" fmla="*/ 2 w 12"/>
                <a:gd name="T33" fmla="*/ 5 h 22"/>
                <a:gd name="T34" fmla="*/ 5 w 12"/>
                <a:gd name="T35" fmla="*/ 2 h 22"/>
                <a:gd name="T36" fmla="*/ 6 w 12"/>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2">
                  <a:moveTo>
                    <a:pt x="6" y="0"/>
                  </a:moveTo>
                  <a:lnTo>
                    <a:pt x="8" y="5"/>
                  </a:lnTo>
                  <a:lnTo>
                    <a:pt x="11" y="8"/>
                  </a:lnTo>
                  <a:lnTo>
                    <a:pt x="12" y="11"/>
                  </a:lnTo>
                  <a:lnTo>
                    <a:pt x="12" y="16"/>
                  </a:lnTo>
                  <a:lnTo>
                    <a:pt x="11" y="19"/>
                  </a:lnTo>
                  <a:lnTo>
                    <a:pt x="9" y="22"/>
                  </a:lnTo>
                  <a:lnTo>
                    <a:pt x="8" y="22"/>
                  </a:lnTo>
                  <a:lnTo>
                    <a:pt x="6" y="22"/>
                  </a:lnTo>
                  <a:lnTo>
                    <a:pt x="6" y="22"/>
                  </a:lnTo>
                  <a:lnTo>
                    <a:pt x="5" y="20"/>
                  </a:lnTo>
                  <a:lnTo>
                    <a:pt x="3" y="17"/>
                  </a:lnTo>
                  <a:lnTo>
                    <a:pt x="0" y="14"/>
                  </a:lnTo>
                  <a:lnTo>
                    <a:pt x="0" y="11"/>
                  </a:lnTo>
                  <a:lnTo>
                    <a:pt x="0" y="10"/>
                  </a:lnTo>
                  <a:lnTo>
                    <a:pt x="0" y="7"/>
                  </a:lnTo>
                  <a:lnTo>
                    <a:pt x="2" y="5"/>
                  </a:lnTo>
                  <a:lnTo>
                    <a:pt x="5"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4" name="Freeform 6534"/>
            <p:cNvSpPr>
              <a:spLocks/>
            </p:cNvSpPr>
            <p:nvPr/>
          </p:nvSpPr>
          <p:spPr bwMode="auto">
            <a:xfrm>
              <a:off x="2094" y="1266"/>
              <a:ext cx="21" cy="19"/>
            </a:xfrm>
            <a:custGeom>
              <a:avLst/>
              <a:gdLst>
                <a:gd name="T0" fmla="*/ 21 w 21"/>
                <a:gd name="T1" fmla="*/ 0 h 19"/>
                <a:gd name="T2" fmla="*/ 21 w 21"/>
                <a:gd name="T3" fmla="*/ 3 h 19"/>
                <a:gd name="T4" fmla="*/ 19 w 21"/>
                <a:gd name="T5" fmla="*/ 5 h 19"/>
                <a:gd name="T6" fmla="*/ 18 w 21"/>
                <a:gd name="T7" fmla="*/ 10 h 19"/>
                <a:gd name="T8" fmla="*/ 15 w 21"/>
                <a:gd name="T9" fmla="*/ 13 h 19"/>
                <a:gd name="T10" fmla="*/ 12 w 21"/>
                <a:gd name="T11" fmla="*/ 16 h 19"/>
                <a:gd name="T12" fmla="*/ 9 w 21"/>
                <a:gd name="T13" fmla="*/ 17 h 19"/>
                <a:gd name="T14" fmla="*/ 6 w 21"/>
                <a:gd name="T15" fmla="*/ 19 h 19"/>
                <a:gd name="T16" fmla="*/ 3 w 21"/>
                <a:gd name="T17" fmla="*/ 19 h 19"/>
                <a:gd name="T18" fmla="*/ 2 w 21"/>
                <a:gd name="T19" fmla="*/ 17 h 19"/>
                <a:gd name="T20" fmla="*/ 0 w 21"/>
                <a:gd name="T21" fmla="*/ 16 h 19"/>
                <a:gd name="T22" fmla="*/ 2 w 21"/>
                <a:gd name="T23" fmla="*/ 13 h 19"/>
                <a:gd name="T24" fmla="*/ 3 w 21"/>
                <a:gd name="T25" fmla="*/ 11 h 19"/>
                <a:gd name="T26" fmla="*/ 5 w 21"/>
                <a:gd name="T27" fmla="*/ 8 h 19"/>
                <a:gd name="T28" fmla="*/ 8 w 21"/>
                <a:gd name="T29" fmla="*/ 7 h 19"/>
                <a:gd name="T30" fmla="*/ 11 w 21"/>
                <a:gd name="T31" fmla="*/ 5 h 19"/>
                <a:gd name="T32" fmla="*/ 13 w 21"/>
                <a:gd name="T33" fmla="*/ 4 h 19"/>
                <a:gd name="T34" fmla="*/ 15 w 21"/>
                <a:gd name="T35" fmla="*/ 3 h 19"/>
                <a:gd name="T36" fmla="*/ 16 w 21"/>
                <a:gd name="T37" fmla="*/ 3 h 19"/>
                <a:gd name="T38" fmla="*/ 19 w 21"/>
                <a:gd name="T39" fmla="*/ 3 h 19"/>
                <a:gd name="T40" fmla="*/ 19 w 21"/>
                <a:gd name="T41" fmla="*/ 0 h 19"/>
                <a:gd name="T42" fmla="*/ 21 w 21"/>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9">
                  <a:moveTo>
                    <a:pt x="21" y="0"/>
                  </a:moveTo>
                  <a:lnTo>
                    <a:pt x="21" y="3"/>
                  </a:lnTo>
                  <a:lnTo>
                    <a:pt x="19" y="5"/>
                  </a:lnTo>
                  <a:lnTo>
                    <a:pt x="18" y="10"/>
                  </a:lnTo>
                  <a:lnTo>
                    <a:pt x="15" y="13"/>
                  </a:lnTo>
                  <a:lnTo>
                    <a:pt x="12" y="16"/>
                  </a:lnTo>
                  <a:lnTo>
                    <a:pt x="9" y="17"/>
                  </a:lnTo>
                  <a:lnTo>
                    <a:pt x="6" y="19"/>
                  </a:lnTo>
                  <a:lnTo>
                    <a:pt x="3" y="19"/>
                  </a:lnTo>
                  <a:lnTo>
                    <a:pt x="2" y="17"/>
                  </a:lnTo>
                  <a:lnTo>
                    <a:pt x="0" y="16"/>
                  </a:lnTo>
                  <a:lnTo>
                    <a:pt x="2" y="13"/>
                  </a:lnTo>
                  <a:lnTo>
                    <a:pt x="3" y="11"/>
                  </a:lnTo>
                  <a:lnTo>
                    <a:pt x="5" y="8"/>
                  </a:lnTo>
                  <a:lnTo>
                    <a:pt x="8" y="7"/>
                  </a:lnTo>
                  <a:lnTo>
                    <a:pt x="11" y="5"/>
                  </a:lnTo>
                  <a:lnTo>
                    <a:pt x="13" y="4"/>
                  </a:lnTo>
                  <a:lnTo>
                    <a:pt x="15" y="3"/>
                  </a:lnTo>
                  <a:lnTo>
                    <a:pt x="16" y="3"/>
                  </a:lnTo>
                  <a:lnTo>
                    <a:pt x="19" y="3"/>
                  </a:lnTo>
                  <a:lnTo>
                    <a:pt x="19"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5" name="Freeform 6535"/>
            <p:cNvSpPr>
              <a:spLocks/>
            </p:cNvSpPr>
            <p:nvPr/>
          </p:nvSpPr>
          <p:spPr bwMode="auto">
            <a:xfrm>
              <a:off x="2112" y="1243"/>
              <a:ext cx="69" cy="90"/>
            </a:xfrm>
            <a:custGeom>
              <a:avLst/>
              <a:gdLst>
                <a:gd name="T0" fmla="*/ 60 w 69"/>
                <a:gd name="T1" fmla="*/ 2 h 90"/>
                <a:gd name="T2" fmla="*/ 66 w 69"/>
                <a:gd name="T3" fmla="*/ 3 h 90"/>
                <a:gd name="T4" fmla="*/ 66 w 69"/>
                <a:gd name="T5" fmla="*/ 8 h 90"/>
                <a:gd name="T6" fmla="*/ 62 w 69"/>
                <a:gd name="T7" fmla="*/ 15 h 90"/>
                <a:gd name="T8" fmla="*/ 66 w 69"/>
                <a:gd name="T9" fmla="*/ 21 h 90"/>
                <a:gd name="T10" fmla="*/ 68 w 69"/>
                <a:gd name="T11" fmla="*/ 30 h 90"/>
                <a:gd name="T12" fmla="*/ 63 w 69"/>
                <a:gd name="T13" fmla="*/ 36 h 90"/>
                <a:gd name="T14" fmla="*/ 66 w 69"/>
                <a:gd name="T15" fmla="*/ 43 h 90"/>
                <a:gd name="T16" fmla="*/ 69 w 69"/>
                <a:gd name="T17" fmla="*/ 51 h 90"/>
                <a:gd name="T18" fmla="*/ 69 w 69"/>
                <a:gd name="T19" fmla="*/ 56 h 90"/>
                <a:gd name="T20" fmla="*/ 66 w 69"/>
                <a:gd name="T21" fmla="*/ 59 h 90"/>
                <a:gd name="T22" fmla="*/ 62 w 69"/>
                <a:gd name="T23" fmla="*/ 61 h 90"/>
                <a:gd name="T24" fmla="*/ 60 w 69"/>
                <a:gd name="T25" fmla="*/ 64 h 90"/>
                <a:gd name="T26" fmla="*/ 59 w 69"/>
                <a:gd name="T27" fmla="*/ 67 h 90"/>
                <a:gd name="T28" fmla="*/ 60 w 69"/>
                <a:gd name="T29" fmla="*/ 73 h 90"/>
                <a:gd name="T30" fmla="*/ 65 w 69"/>
                <a:gd name="T31" fmla="*/ 80 h 90"/>
                <a:gd name="T32" fmla="*/ 57 w 69"/>
                <a:gd name="T33" fmla="*/ 83 h 90"/>
                <a:gd name="T34" fmla="*/ 51 w 69"/>
                <a:gd name="T35" fmla="*/ 87 h 90"/>
                <a:gd name="T36" fmla="*/ 44 w 69"/>
                <a:gd name="T37" fmla="*/ 90 h 90"/>
                <a:gd name="T38" fmla="*/ 40 w 69"/>
                <a:gd name="T39" fmla="*/ 89 h 90"/>
                <a:gd name="T40" fmla="*/ 38 w 69"/>
                <a:gd name="T41" fmla="*/ 84 h 90"/>
                <a:gd name="T42" fmla="*/ 35 w 69"/>
                <a:gd name="T43" fmla="*/ 80 h 90"/>
                <a:gd name="T44" fmla="*/ 32 w 69"/>
                <a:gd name="T45" fmla="*/ 77 h 90"/>
                <a:gd name="T46" fmla="*/ 29 w 69"/>
                <a:gd name="T47" fmla="*/ 74 h 90"/>
                <a:gd name="T48" fmla="*/ 28 w 69"/>
                <a:gd name="T49" fmla="*/ 74 h 90"/>
                <a:gd name="T50" fmla="*/ 28 w 69"/>
                <a:gd name="T51" fmla="*/ 70 h 90"/>
                <a:gd name="T52" fmla="*/ 31 w 69"/>
                <a:gd name="T53" fmla="*/ 62 h 90"/>
                <a:gd name="T54" fmla="*/ 37 w 69"/>
                <a:gd name="T55" fmla="*/ 58 h 90"/>
                <a:gd name="T56" fmla="*/ 40 w 69"/>
                <a:gd name="T57" fmla="*/ 52 h 90"/>
                <a:gd name="T58" fmla="*/ 40 w 69"/>
                <a:gd name="T59" fmla="*/ 51 h 90"/>
                <a:gd name="T60" fmla="*/ 37 w 69"/>
                <a:gd name="T61" fmla="*/ 53 h 90"/>
                <a:gd name="T62" fmla="*/ 26 w 69"/>
                <a:gd name="T63" fmla="*/ 52 h 90"/>
                <a:gd name="T64" fmla="*/ 19 w 69"/>
                <a:gd name="T65" fmla="*/ 52 h 90"/>
                <a:gd name="T66" fmla="*/ 15 w 69"/>
                <a:gd name="T67" fmla="*/ 55 h 90"/>
                <a:gd name="T68" fmla="*/ 9 w 69"/>
                <a:gd name="T69" fmla="*/ 58 h 90"/>
                <a:gd name="T70" fmla="*/ 4 w 69"/>
                <a:gd name="T71" fmla="*/ 58 h 90"/>
                <a:gd name="T72" fmla="*/ 0 w 69"/>
                <a:gd name="T73" fmla="*/ 53 h 90"/>
                <a:gd name="T74" fmla="*/ 1 w 69"/>
                <a:gd name="T75" fmla="*/ 48 h 90"/>
                <a:gd name="T76" fmla="*/ 4 w 69"/>
                <a:gd name="T77" fmla="*/ 43 h 90"/>
                <a:gd name="T78" fmla="*/ 9 w 69"/>
                <a:gd name="T79" fmla="*/ 40 h 90"/>
                <a:gd name="T80" fmla="*/ 12 w 69"/>
                <a:gd name="T81" fmla="*/ 34 h 90"/>
                <a:gd name="T82" fmla="*/ 13 w 69"/>
                <a:gd name="T83" fmla="*/ 28 h 90"/>
                <a:gd name="T84" fmla="*/ 12 w 69"/>
                <a:gd name="T85" fmla="*/ 23 h 90"/>
                <a:gd name="T86" fmla="*/ 13 w 69"/>
                <a:gd name="T87" fmla="*/ 18 h 90"/>
                <a:gd name="T88" fmla="*/ 18 w 69"/>
                <a:gd name="T89" fmla="*/ 14 h 90"/>
                <a:gd name="T90" fmla="*/ 18 w 69"/>
                <a:gd name="T91" fmla="*/ 20 h 90"/>
                <a:gd name="T92" fmla="*/ 19 w 69"/>
                <a:gd name="T93" fmla="*/ 27 h 90"/>
                <a:gd name="T94" fmla="*/ 22 w 69"/>
                <a:gd name="T95" fmla="*/ 33 h 90"/>
                <a:gd name="T96" fmla="*/ 26 w 69"/>
                <a:gd name="T97" fmla="*/ 37 h 90"/>
                <a:gd name="T98" fmla="*/ 34 w 69"/>
                <a:gd name="T99" fmla="*/ 36 h 90"/>
                <a:gd name="T100" fmla="*/ 37 w 69"/>
                <a:gd name="T101" fmla="*/ 30 h 90"/>
                <a:gd name="T102" fmla="*/ 34 w 69"/>
                <a:gd name="T103" fmla="*/ 26 h 90"/>
                <a:gd name="T104" fmla="*/ 28 w 69"/>
                <a:gd name="T105" fmla="*/ 20 h 90"/>
                <a:gd name="T106" fmla="*/ 23 w 69"/>
                <a:gd name="T107" fmla="*/ 15 h 90"/>
                <a:gd name="T108" fmla="*/ 25 w 69"/>
                <a:gd name="T109" fmla="*/ 9 h 90"/>
                <a:gd name="T110" fmla="*/ 29 w 69"/>
                <a:gd name="T111" fmla="*/ 6 h 90"/>
                <a:gd name="T112" fmla="*/ 35 w 69"/>
                <a:gd name="T113" fmla="*/ 3 h 90"/>
                <a:gd name="T114" fmla="*/ 43 w 69"/>
                <a:gd name="T115" fmla="*/ 6 h 90"/>
                <a:gd name="T116" fmla="*/ 47 w 69"/>
                <a:gd name="T117" fmla="*/ 11 h 90"/>
                <a:gd name="T118" fmla="*/ 51 w 69"/>
                <a:gd name="T119" fmla="*/ 17 h 90"/>
                <a:gd name="T120" fmla="*/ 47 w 69"/>
                <a:gd name="T121" fmla="*/ 9 h 90"/>
                <a:gd name="T122" fmla="*/ 48 w 69"/>
                <a:gd name="T123" fmla="*/ 5 h 90"/>
                <a:gd name="T124" fmla="*/ 54 w 69"/>
                <a:gd name="T125"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90">
                  <a:moveTo>
                    <a:pt x="57" y="0"/>
                  </a:moveTo>
                  <a:lnTo>
                    <a:pt x="60" y="2"/>
                  </a:lnTo>
                  <a:lnTo>
                    <a:pt x="63" y="2"/>
                  </a:lnTo>
                  <a:lnTo>
                    <a:pt x="66" y="3"/>
                  </a:lnTo>
                  <a:lnTo>
                    <a:pt x="66" y="6"/>
                  </a:lnTo>
                  <a:lnTo>
                    <a:pt x="66" y="8"/>
                  </a:lnTo>
                  <a:lnTo>
                    <a:pt x="65" y="12"/>
                  </a:lnTo>
                  <a:lnTo>
                    <a:pt x="62" y="15"/>
                  </a:lnTo>
                  <a:lnTo>
                    <a:pt x="65" y="18"/>
                  </a:lnTo>
                  <a:lnTo>
                    <a:pt x="66" y="21"/>
                  </a:lnTo>
                  <a:lnTo>
                    <a:pt x="68" y="26"/>
                  </a:lnTo>
                  <a:lnTo>
                    <a:pt x="68" y="30"/>
                  </a:lnTo>
                  <a:lnTo>
                    <a:pt x="66" y="33"/>
                  </a:lnTo>
                  <a:lnTo>
                    <a:pt x="63" y="36"/>
                  </a:lnTo>
                  <a:lnTo>
                    <a:pt x="65" y="39"/>
                  </a:lnTo>
                  <a:lnTo>
                    <a:pt x="66" y="43"/>
                  </a:lnTo>
                  <a:lnTo>
                    <a:pt x="68" y="46"/>
                  </a:lnTo>
                  <a:lnTo>
                    <a:pt x="69" y="51"/>
                  </a:lnTo>
                  <a:lnTo>
                    <a:pt x="69" y="53"/>
                  </a:lnTo>
                  <a:lnTo>
                    <a:pt x="69" y="56"/>
                  </a:lnTo>
                  <a:lnTo>
                    <a:pt x="68" y="58"/>
                  </a:lnTo>
                  <a:lnTo>
                    <a:pt x="66" y="59"/>
                  </a:lnTo>
                  <a:lnTo>
                    <a:pt x="63" y="59"/>
                  </a:lnTo>
                  <a:lnTo>
                    <a:pt x="62" y="61"/>
                  </a:lnTo>
                  <a:lnTo>
                    <a:pt x="59" y="62"/>
                  </a:lnTo>
                  <a:lnTo>
                    <a:pt x="60" y="64"/>
                  </a:lnTo>
                  <a:lnTo>
                    <a:pt x="60" y="65"/>
                  </a:lnTo>
                  <a:lnTo>
                    <a:pt x="59" y="67"/>
                  </a:lnTo>
                  <a:lnTo>
                    <a:pt x="59" y="68"/>
                  </a:lnTo>
                  <a:lnTo>
                    <a:pt x="60" y="73"/>
                  </a:lnTo>
                  <a:lnTo>
                    <a:pt x="63" y="76"/>
                  </a:lnTo>
                  <a:lnTo>
                    <a:pt x="65" y="80"/>
                  </a:lnTo>
                  <a:lnTo>
                    <a:pt x="60" y="81"/>
                  </a:lnTo>
                  <a:lnTo>
                    <a:pt x="57" y="83"/>
                  </a:lnTo>
                  <a:lnTo>
                    <a:pt x="54" y="86"/>
                  </a:lnTo>
                  <a:lnTo>
                    <a:pt x="51" y="87"/>
                  </a:lnTo>
                  <a:lnTo>
                    <a:pt x="48" y="89"/>
                  </a:lnTo>
                  <a:lnTo>
                    <a:pt x="44" y="90"/>
                  </a:lnTo>
                  <a:lnTo>
                    <a:pt x="41" y="90"/>
                  </a:lnTo>
                  <a:lnTo>
                    <a:pt x="40" y="89"/>
                  </a:lnTo>
                  <a:lnTo>
                    <a:pt x="38" y="87"/>
                  </a:lnTo>
                  <a:lnTo>
                    <a:pt x="38" y="84"/>
                  </a:lnTo>
                  <a:lnTo>
                    <a:pt x="37" y="83"/>
                  </a:lnTo>
                  <a:lnTo>
                    <a:pt x="35" y="80"/>
                  </a:lnTo>
                  <a:lnTo>
                    <a:pt x="35" y="79"/>
                  </a:lnTo>
                  <a:lnTo>
                    <a:pt x="32" y="77"/>
                  </a:lnTo>
                  <a:lnTo>
                    <a:pt x="31" y="76"/>
                  </a:lnTo>
                  <a:lnTo>
                    <a:pt x="29" y="74"/>
                  </a:lnTo>
                  <a:lnTo>
                    <a:pt x="28" y="74"/>
                  </a:lnTo>
                  <a:lnTo>
                    <a:pt x="28" y="74"/>
                  </a:lnTo>
                  <a:lnTo>
                    <a:pt x="28" y="73"/>
                  </a:lnTo>
                  <a:lnTo>
                    <a:pt x="28" y="70"/>
                  </a:lnTo>
                  <a:lnTo>
                    <a:pt x="29" y="67"/>
                  </a:lnTo>
                  <a:lnTo>
                    <a:pt x="31" y="62"/>
                  </a:lnTo>
                  <a:lnTo>
                    <a:pt x="34" y="59"/>
                  </a:lnTo>
                  <a:lnTo>
                    <a:pt x="37" y="58"/>
                  </a:lnTo>
                  <a:lnTo>
                    <a:pt x="38" y="55"/>
                  </a:lnTo>
                  <a:lnTo>
                    <a:pt x="40" y="52"/>
                  </a:lnTo>
                  <a:lnTo>
                    <a:pt x="40" y="49"/>
                  </a:lnTo>
                  <a:lnTo>
                    <a:pt x="40" y="51"/>
                  </a:lnTo>
                  <a:lnTo>
                    <a:pt x="38" y="52"/>
                  </a:lnTo>
                  <a:lnTo>
                    <a:pt x="37" y="53"/>
                  </a:lnTo>
                  <a:lnTo>
                    <a:pt x="32" y="52"/>
                  </a:lnTo>
                  <a:lnTo>
                    <a:pt x="26" y="52"/>
                  </a:lnTo>
                  <a:lnTo>
                    <a:pt x="22" y="51"/>
                  </a:lnTo>
                  <a:lnTo>
                    <a:pt x="19" y="52"/>
                  </a:lnTo>
                  <a:lnTo>
                    <a:pt x="16" y="53"/>
                  </a:lnTo>
                  <a:lnTo>
                    <a:pt x="15" y="55"/>
                  </a:lnTo>
                  <a:lnTo>
                    <a:pt x="12" y="56"/>
                  </a:lnTo>
                  <a:lnTo>
                    <a:pt x="9" y="58"/>
                  </a:lnTo>
                  <a:lnTo>
                    <a:pt x="6" y="58"/>
                  </a:lnTo>
                  <a:lnTo>
                    <a:pt x="4" y="58"/>
                  </a:lnTo>
                  <a:lnTo>
                    <a:pt x="1" y="56"/>
                  </a:lnTo>
                  <a:lnTo>
                    <a:pt x="0" y="53"/>
                  </a:lnTo>
                  <a:lnTo>
                    <a:pt x="0" y="51"/>
                  </a:lnTo>
                  <a:lnTo>
                    <a:pt x="1" y="48"/>
                  </a:lnTo>
                  <a:lnTo>
                    <a:pt x="3" y="46"/>
                  </a:lnTo>
                  <a:lnTo>
                    <a:pt x="4" y="43"/>
                  </a:lnTo>
                  <a:lnTo>
                    <a:pt x="6" y="42"/>
                  </a:lnTo>
                  <a:lnTo>
                    <a:pt x="9" y="40"/>
                  </a:lnTo>
                  <a:lnTo>
                    <a:pt x="10" y="37"/>
                  </a:lnTo>
                  <a:lnTo>
                    <a:pt x="12" y="34"/>
                  </a:lnTo>
                  <a:lnTo>
                    <a:pt x="13" y="31"/>
                  </a:lnTo>
                  <a:lnTo>
                    <a:pt x="13" y="28"/>
                  </a:lnTo>
                  <a:lnTo>
                    <a:pt x="13" y="26"/>
                  </a:lnTo>
                  <a:lnTo>
                    <a:pt x="12" y="23"/>
                  </a:lnTo>
                  <a:lnTo>
                    <a:pt x="12" y="20"/>
                  </a:lnTo>
                  <a:lnTo>
                    <a:pt x="13" y="18"/>
                  </a:lnTo>
                  <a:lnTo>
                    <a:pt x="15" y="15"/>
                  </a:lnTo>
                  <a:lnTo>
                    <a:pt x="18" y="14"/>
                  </a:lnTo>
                  <a:lnTo>
                    <a:pt x="18" y="17"/>
                  </a:lnTo>
                  <a:lnTo>
                    <a:pt x="18" y="20"/>
                  </a:lnTo>
                  <a:lnTo>
                    <a:pt x="19" y="23"/>
                  </a:lnTo>
                  <a:lnTo>
                    <a:pt x="19" y="27"/>
                  </a:lnTo>
                  <a:lnTo>
                    <a:pt x="21" y="30"/>
                  </a:lnTo>
                  <a:lnTo>
                    <a:pt x="22" y="33"/>
                  </a:lnTo>
                  <a:lnTo>
                    <a:pt x="25" y="36"/>
                  </a:lnTo>
                  <a:lnTo>
                    <a:pt x="26" y="37"/>
                  </a:lnTo>
                  <a:lnTo>
                    <a:pt x="29" y="37"/>
                  </a:lnTo>
                  <a:lnTo>
                    <a:pt x="34" y="36"/>
                  </a:lnTo>
                  <a:lnTo>
                    <a:pt x="35" y="33"/>
                  </a:lnTo>
                  <a:lnTo>
                    <a:pt x="37" y="30"/>
                  </a:lnTo>
                  <a:lnTo>
                    <a:pt x="35" y="27"/>
                  </a:lnTo>
                  <a:lnTo>
                    <a:pt x="34" y="26"/>
                  </a:lnTo>
                  <a:lnTo>
                    <a:pt x="31" y="23"/>
                  </a:lnTo>
                  <a:lnTo>
                    <a:pt x="28" y="20"/>
                  </a:lnTo>
                  <a:lnTo>
                    <a:pt x="25" y="18"/>
                  </a:lnTo>
                  <a:lnTo>
                    <a:pt x="23" y="15"/>
                  </a:lnTo>
                  <a:lnTo>
                    <a:pt x="23" y="12"/>
                  </a:lnTo>
                  <a:lnTo>
                    <a:pt x="25" y="9"/>
                  </a:lnTo>
                  <a:lnTo>
                    <a:pt x="26" y="8"/>
                  </a:lnTo>
                  <a:lnTo>
                    <a:pt x="29" y="6"/>
                  </a:lnTo>
                  <a:lnTo>
                    <a:pt x="32" y="5"/>
                  </a:lnTo>
                  <a:lnTo>
                    <a:pt x="35" y="3"/>
                  </a:lnTo>
                  <a:lnTo>
                    <a:pt x="40" y="5"/>
                  </a:lnTo>
                  <a:lnTo>
                    <a:pt x="43" y="6"/>
                  </a:lnTo>
                  <a:lnTo>
                    <a:pt x="44" y="8"/>
                  </a:lnTo>
                  <a:lnTo>
                    <a:pt x="47" y="11"/>
                  </a:lnTo>
                  <a:lnTo>
                    <a:pt x="48" y="14"/>
                  </a:lnTo>
                  <a:lnTo>
                    <a:pt x="51" y="17"/>
                  </a:lnTo>
                  <a:lnTo>
                    <a:pt x="48" y="12"/>
                  </a:lnTo>
                  <a:lnTo>
                    <a:pt x="47" y="9"/>
                  </a:lnTo>
                  <a:lnTo>
                    <a:pt x="47" y="6"/>
                  </a:lnTo>
                  <a:lnTo>
                    <a:pt x="48" y="5"/>
                  </a:lnTo>
                  <a:lnTo>
                    <a:pt x="51" y="2"/>
                  </a:lnTo>
                  <a:lnTo>
                    <a:pt x="54" y="2"/>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6" name="Freeform 6536"/>
            <p:cNvSpPr>
              <a:spLocks/>
            </p:cNvSpPr>
            <p:nvPr/>
          </p:nvSpPr>
          <p:spPr bwMode="auto">
            <a:xfrm>
              <a:off x="2199" y="1302"/>
              <a:ext cx="37" cy="46"/>
            </a:xfrm>
            <a:custGeom>
              <a:avLst/>
              <a:gdLst>
                <a:gd name="T0" fmla="*/ 12 w 37"/>
                <a:gd name="T1" fmla="*/ 0 h 46"/>
                <a:gd name="T2" fmla="*/ 17 w 37"/>
                <a:gd name="T3" fmla="*/ 0 h 46"/>
                <a:gd name="T4" fmla="*/ 20 w 37"/>
                <a:gd name="T5" fmla="*/ 0 h 46"/>
                <a:gd name="T6" fmla="*/ 22 w 37"/>
                <a:gd name="T7" fmla="*/ 2 h 46"/>
                <a:gd name="T8" fmla="*/ 23 w 37"/>
                <a:gd name="T9" fmla="*/ 3 h 46"/>
                <a:gd name="T10" fmla="*/ 26 w 37"/>
                <a:gd name="T11" fmla="*/ 6 h 46"/>
                <a:gd name="T12" fmla="*/ 29 w 37"/>
                <a:gd name="T13" fmla="*/ 14 h 46"/>
                <a:gd name="T14" fmla="*/ 34 w 37"/>
                <a:gd name="T15" fmla="*/ 22 h 46"/>
                <a:gd name="T16" fmla="*/ 37 w 37"/>
                <a:gd name="T17" fmla="*/ 31 h 46"/>
                <a:gd name="T18" fmla="*/ 37 w 37"/>
                <a:gd name="T19" fmla="*/ 40 h 46"/>
                <a:gd name="T20" fmla="*/ 32 w 37"/>
                <a:gd name="T21" fmla="*/ 46 h 46"/>
                <a:gd name="T22" fmla="*/ 29 w 37"/>
                <a:gd name="T23" fmla="*/ 46 h 46"/>
                <a:gd name="T24" fmla="*/ 26 w 37"/>
                <a:gd name="T25" fmla="*/ 45 h 46"/>
                <a:gd name="T26" fmla="*/ 23 w 37"/>
                <a:gd name="T27" fmla="*/ 43 h 46"/>
                <a:gd name="T28" fmla="*/ 20 w 37"/>
                <a:gd name="T29" fmla="*/ 42 h 46"/>
                <a:gd name="T30" fmla="*/ 19 w 37"/>
                <a:gd name="T31" fmla="*/ 39 h 46"/>
                <a:gd name="T32" fmla="*/ 14 w 37"/>
                <a:gd name="T33" fmla="*/ 37 h 46"/>
                <a:gd name="T34" fmla="*/ 9 w 37"/>
                <a:gd name="T35" fmla="*/ 36 h 46"/>
                <a:gd name="T36" fmla="*/ 4 w 37"/>
                <a:gd name="T37" fmla="*/ 33 h 46"/>
                <a:gd name="T38" fmla="*/ 0 w 37"/>
                <a:gd name="T39" fmla="*/ 27 h 46"/>
                <a:gd name="T40" fmla="*/ 0 w 37"/>
                <a:gd name="T41" fmla="*/ 21 h 46"/>
                <a:gd name="T42" fmla="*/ 4 w 37"/>
                <a:gd name="T43" fmla="*/ 15 h 46"/>
                <a:gd name="T44" fmla="*/ 7 w 37"/>
                <a:gd name="T45" fmla="*/ 9 h 46"/>
                <a:gd name="T46" fmla="*/ 6 w 37"/>
                <a:gd name="T47" fmla="*/ 2 h 46"/>
                <a:gd name="T48" fmla="*/ 1 w 37"/>
                <a:gd name="T49" fmla="*/ 6 h 46"/>
                <a:gd name="T50" fmla="*/ 1 w 37"/>
                <a:gd name="T51" fmla="*/ 3 h 46"/>
                <a:gd name="T52" fmla="*/ 3 w 37"/>
                <a:gd name="T53" fmla="*/ 2 h 46"/>
                <a:gd name="T54" fmla="*/ 4 w 37"/>
                <a:gd name="T55" fmla="*/ 0 h 46"/>
                <a:gd name="T56" fmla="*/ 7 w 37"/>
                <a:gd name="T57" fmla="*/ 0 h 46"/>
                <a:gd name="T58" fmla="*/ 10 w 37"/>
                <a:gd name="T59" fmla="*/ 0 h 46"/>
                <a:gd name="T60" fmla="*/ 12 w 37"/>
                <a:gd name="T6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6">
                  <a:moveTo>
                    <a:pt x="12" y="0"/>
                  </a:moveTo>
                  <a:lnTo>
                    <a:pt x="17" y="0"/>
                  </a:lnTo>
                  <a:lnTo>
                    <a:pt x="20" y="0"/>
                  </a:lnTo>
                  <a:lnTo>
                    <a:pt x="22" y="2"/>
                  </a:lnTo>
                  <a:lnTo>
                    <a:pt x="23" y="3"/>
                  </a:lnTo>
                  <a:lnTo>
                    <a:pt x="26" y="6"/>
                  </a:lnTo>
                  <a:lnTo>
                    <a:pt x="29" y="14"/>
                  </a:lnTo>
                  <a:lnTo>
                    <a:pt x="34" y="22"/>
                  </a:lnTo>
                  <a:lnTo>
                    <a:pt x="37" y="31"/>
                  </a:lnTo>
                  <a:lnTo>
                    <a:pt x="37" y="40"/>
                  </a:lnTo>
                  <a:lnTo>
                    <a:pt x="32" y="46"/>
                  </a:lnTo>
                  <a:lnTo>
                    <a:pt x="29" y="46"/>
                  </a:lnTo>
                  <a:lnTo>
                    <a:pt x="26" y="45"/>
                  </a:lnTo>
                  <a:lnTo>
                    <a:pt x="23" y="43"/>
                  </a:lnTo>
                  <a:lnTo>
                    <a:pt x="20" y="42"/>
                  </a:lnTo>
                  <a:lnTo>
                    <a:pt x="19" y="39"/>
                  </a:lnTo>
                  <a:lnTo>
                    <a:pt x="14" y="37"/>
                  </a:lnTo>
                  <a:lnTo>
                    <a:pt x="9" y="36"/>
                  </a:lnTo>
                  <a:lnTo>
                    <a:pt x="4" y="33"/>
                  </a:lnTo>
                  <a:lnTo>
                    <a:pt x="0" y="27"/>
                  </a:lnTo>
                  <a:lnTo>
                    <a:pt x="0" y="21"/>
                  </a:lnTo>
                  <a:lnTo>
                    <a:pt x="4" y="15"/>
                  </a:lnTo>
                  <a:lnTo>
                    <a:pt x="7" y="9"/>
                  </a:lnTo>
                  <a:lnTo>
                    <a:pt x="6" y="2"/>
                  </a:lnTo>
                  <a:lnTo>
                    <a:pt x="1" y="6"/>
                  </a:lnTo>
                  <a:lnTo>
                    <a:pt x="1" y="3"/>
                  </a:lnTo>
                  <a:lnTo>
                    <a:pt x="3" y="2"/>
                  </a:lnTo>
                  <a:lnTo>
                    <a:pt x="4" y="0"/>
                  </a:lnTo>
                  <a:lnTo>
                    <a:pt x="7" y="0"/>
                  </a:lnTo>
                  <a:lnTo>
                    <a:pt x="10" y="0"/>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7" name="Freeform 6537"/>
            <p:cNvSpPr>
              <a:spLocks noEditPoints="1"/>
            </p:cNvSpPr>
            <p:nvPr/>
          </p:nvSpPr>
          <p:spPr bwMode="auto">
            <a:xfrm>
              <a:off x="2283" y="1389"/>
              <a:ext cx="382" cy="434"/>
            </a:xfrm>
            <a:custGeom>
              <a:avLst/>
              <a:gdLst>
                <a:gd name="T0" fmla="*/ 63 w 382"/>
                <a:gd name="T1" fmla="*/ 117 h 434"/>
                <a:gd name="T2" fmla="*/ 48 w 382"/>
                <a:gd name="T3" fmla="*/ 59 h 434"/>
                <a:gd name="T4" fmla="*/ 51 w 382"/>
                <a:gd name="T5" fmla="*/ 97 h 434"/>
                <a:gd name="T6" fmla="*/ 53 w 382"/>
                <a:gd name="T7" fmla="*/ 127 h 434"/>
                <a:gd name="T8" fmla="*/ 75 w 382"/>
                <a:gd name="T9" fmla="*/ 118 h 434"/>
                <a:gd name="T10" fmla="*/ 64 w 382"/>
                <a:gd name="T11" fmla="*/ 94 h 434"/>
                <a:gd name="T12" fmla="*/ 66 w 382"/>
                <a:gd name="T13" fmla="*/ 65 h 434"/>
                <a:gd name="T14" fmla="*/ 61 w 382"/>
                <a:gd name="T15" fmla="*/ 44 h 434"/>
                <a:gd name="T16" fmla="*/ 66 w 382"/>
                <a:gd name="T17" fmla="*/ 30 h 434"/>
                <a:gd name="T18" fmla="*/ 89 w 382"/>
                <a:gd name="T19" fmla="*/ 15 h 434"/>
                <a:gd name="T20" fmla="*/ 117 w 382"/>
                <a:gd name="T21" fmla="*/ 27 h 434"/>
                <a:gd name="T22" fmla="*/ 138 w 382"/>
                <a:gd name="T23" fmla="*/ 83 h 434"/>
                <a:gd name="T24" fmla="*/ 167 w 382"/>
                <a:gd name="T25" fmla="*/ 71 h 434"/>
                <a:gd name="T26" fmla="*/ 197 w 382"/>
                <a:gd name="T27" fmla="*/ 71 h 434"/>
                <a:gd name="T28" fmla="*/ 212 w 382"/>
                <a:gd name="T29" fmla="*/ 103 h 434"/>
                <a:gd name="T30" fmla="*/ 232 w 382"/>
                <a:gd name="T31" fmla="*/ 112 h 434"/>
                <a:gd name="T32" fmla="*/ 256 w 382"/>
                <a:gd name="T33" fmla="*/ 133 h 434"/>
                <a:gd name="T34" fmla="*/ 269 w 382"/>
                <a:gd name="T35" fmla="*/ 144 h 434"/>
                <a:gd name="T36" fmla="*/ 287 w 382"/>
                <a:gd name="T37" fmla="*/ 143 h 434"/>
                <a:gd name="T38" fmla="*/ 282 w 382"/>
                <a:gd name="T39" fmla="*/ 172 h 434"/>
                <a:gd name="T40" fmla="*/ 307 w 382"/>
                <a:gd name="T41" fmla="*/ 162 h 434"/>
                <a:gd name="T42" fmla="*/ 300 w 382"/>
                <a:gd name="T43" fmla="*/ 187 h 434"/>
                <a:gd name="T44" fmla="*/ 310 w 382"/>
                <a:gd name="T45" fmla="*/ 206 h 434"/>
                <a:gd name="T46" fmla="*/ 306 w 382"/>
                <a:gd name="T47" fmla="*/ 223 h 434"/>
                <a:gd name="T48" fmla="*/ 347 w 382"/>
                <a:gd name="T49" fmla="*/ 256 h 434"/>
                <a:gd name="T50" fmla="*/ 363 w 382"/>
                <a:gd name="T51" fmla="*/ 275 h 434"/>
                <a:gd name="T52" fmla="*/ 382 w 382"/>
                <a:gd name="T53" fmla="*/ 299 h 434"/>
                <a:gd name="T54" fmla="*/ 365 w 382"/>
                <a:gd name="T55" fmla="*/ 334 h 434"/>
                <a:gd name="T56" fmla="*/ 347 w 382"/>
                <a:gd name="T57" fmla="*/ 330 h 434"/>
                <a:gd name="T58" fmla="*/ 322 w 382"/>
                <a:gd name="T59" fmla="*/ 318 h 434"/>
                <a:gd name="T60" fmla="*/ 298 w 382"/>
                <a:gd name="T61" fmla="*/ 306 h 434"/>
                <a:gd name="T62" fmla="*/ 328 w 382"/>
                <a:gd name="T63" fmla="*/ 362 h 434"/>
                <a:gd name="T64" fmla="*/ 344 w 382"/>
                <a:gd name="T65" fmla="*/ 377 h 434"/>
                <a:gd name="T66" fmla="*/ 347 w 382"/>
                <a:gd name="T67" fmla="*/ 415 h 434"/>
                <a:gd name="T68" fmla="*/ 326 w 382"/>
                <a:gd name="T69" fmla="*/ 407 h 434"/>
                <a:gd name="T70" fmla="*/ 295 w 382"/>
                <a:gd name="T71" fmla="*/ 390 h 434"/>
                <a:gd name="T72" fmla="*/ 325 w 382"/>
                <a:gd name="T73" fmla="*/ 426 h 434"/>
                <a:gd name="T74" fmla="*/ 282 w 382"/>
                <a:gd name="T75" fmla="*/ 421 h 434"/>
                <a:gd name="T76" fmla="*/ 264 w 382"/>
                <a:gd name="T77" fmla="*/ 411 h 434"/>
                <a:gd name="T78" fmla="*/ 239 w 382"/>
                <a:gd name="T79" fmla="*/ 384 h 434"/>
                <a:gd name="T80" fmla="*/ 226 w 382"/>
                <a:gd name="T81" fmla="*/ 367 h 434"/>
                <a:gd name="T82" fmla="*/ 210 w 382"/>
                <a:gd name="T83" fmla="*/ 354 h 434"/>
                <a:gd name="T84" fmla="*/ 176 w 382"/>
                <a:gd name="T85" fmla="*/ 364 h 434"/>
                <a:gd name="T86" fmla="*/ 160 w 382"/>
                <a:gd name="T87" fmla="*/ 349 h 434"/>
                <a:gd name="T88" fmla="*/ 206 w 382"/>
                <a:gd name="T89" fmla="*/ 336 h 434"/>
                <a:gd name="T90" fmla="*/ 213 w 382"/>
                <a:gd name="T91" fmla="*/ 309 h 434"/>
                <a:gd name="T92" fmla="*/ 231 w 382"/>
                <a:gd name="T93" fmla="*/ 286 h 434"/>
                <a:gd name="T94" fmla="*/ 217 w 382"/>
                <a:gd name="T95" fmla="*/ 243 h 434"/>
                <a:gd name="T96" fmla="*/ 206 w 382"/>
                <a:gd name="T97" fmla="*/ 209 h 434"/>
                <a:gd name="T98" fmla="*/ 179 w 382"/>
                <a:gd name="T99" fmla="*/ 206 h 434"/>
                <a:gd name="T100" fmla="*/ 175 w 382"/>
                <a:gd name="T101" fmla="*/ 195 h 434"/>
                <a:gd name="T102" fmla="*/ 163 w 382"/>
                <a:gd name="T103" fmla="*/ 168 h 434"/>
                <a:gd name="T104" fmla="*/ 142 w 382"/>
                <a:gd name="T105" fmla="*/ 159 h 434"/>
                <a:gd name="T106" fmla="*/ 129 w 382"/>
                <a:gd name="T107" fmla="*/ 183 h 434"/>
                <a:gd name="T108" fmla="*/ 95 w 382"/>
                <a:gd name="T109" fmla="*/ 174 h 434"/>
                <a:gd name="T110" fmla="*/ 66 w 382"/>
                <a:gd name="T111" fmla="*/ 164 h 434"/>
                <a:gd name="T112" fmla="*/ 47 w 382"/>
                <a:gd name="T113" fmla="*/ 153 h 434"/>
                <a:gd name="T114" fmla="*/ 23 w 382"/>
                <a:gd name="T115" fmla="*/ 152 h 434"/>
                <a:gd name="T116" fmla="*/ 14 w 382"/>
                <a:gd name="T117" fmla="*/ 134 h 434"/>
                <a:gd name="T118" fmla="*/ 0 w 382"/>
                <a:gd name="T119" fmla="*/ 93 h 434"/>
                <a:gd name="T120" fmla="*/ 14 w 382"/>
                <a:gd name="T121" fmla="*/ 28 h 434"/>
                <a:gd name="T122" fmla="*/ 45 w 382"/>
                <a:gd name="T123" fmla="*/ 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2" h="434">
                  <a:moveTo>
                    <a:pt x="151" y="174"/>
                  </a:moveTo>
                  <a:lnTo>
                    <a:pt x="154" y="175"/>
                  </a:lnTo>
                  <a:lnTo>
                    <a:pt x="156" y="177"/>
                  </a:lnTo>
                  <a:lnTo>
                    <a:pt x="159" y="180"/>
                  </a:lnTo>
                  <a:lnTo>
                    <a:pt x="160" y="183"/>
                  </a:lnTo>
                  <a:lnTo>
                    <a:pt x="161" y="184"/>
                  </a:lnTo>
                  <a:lnTo>
                    <a:pt x="153" y="178"/>
                  </a:lnTo>
                  <a:lnTo>
                    <a:pt x="150" y="175"/>
                  </a:lnTo>
                  <a:lnTo>
                    <a:pt x="151" y="174"/>
                  </a:lnTo>
                  <a:close/>
                  <a:moveTo>
                    <a:pt x="63" y="114"/>
                  </a:moveTo>
                  <a:lnTo>
                    <a:pt x="63" y="117"/>
                  </a:lnTo>
                  <a:lnTo>
                    <a:pt x="63" y="115"/>
                  </a:lnTo>
                  <a:lnTo>
                    <a:pt x="63" y="114"/>
                  </a:lnTo>
                  <a:close/>
                  <a:moveTo>
                    <a:pt x="50" y="0"/>
                  </a:moveTo>
                  <a:lnTo>
                    <a:pt x="57" y="0"/>
                  </a:lnTo>
                  <a:lnTo>
                    <a:pt x="58" y="6"/>
                  </a:lnTo>
                  <a:lnTo>
                    <a:pt x="58" y="12"/>
                  </a:lnTo>
                  <a:lnTo>
                    <a:pt x="57" y="21"/>
                  </a:lnTo>
                  <a:lnTo>
                    <a:pt x="54" y="28"/>
                  </a:lnTo>
                  <a:lnTo>
                    <a:pt x="53" y="31"/>
                  </a:lnTo>
                  <a:lnTo>
                    <a:pt x="50" y="46"/>
                  </a:lnTo>
                  <a:lnTo>
                    <a:pt x="48" y="59"/>
                  </a:lnTo>
                  <a:lnTo>
                    <a:pt x="48" y="62"/>
                  </a:lnTo>
                  <a:lnTo>
                    <a:pt x="47" y="65"/>
                  </a:lnTo>
                  <a:lnTo>
                    <a:pt x="47" y="68"/>
                  </a:lnTo>
                  <a:lnTo>
                    <a:pt x="47" y="69"/>
                  </a:lnTo>
                  <a:lnTo>
                    <a:pt x="47" y="74"/>
                  </a:lnTo>
                  <a:lnTo>
                    <a:pt x="48" y="77"/>
                  </a:lnTo>
                  <a:lnTo>
                    <a:pt x="50" y="80"/>
                  </a:lnTo>
                  <a:lnTo>
                    <a:pt x="51" y="84"/>
                  </a:lnTo>
                  <a:lnTo>
                    <a:pt x="51" y="89"/>
                  </a:lnTo>
                  <a:lnTo>
                    <a:pt x="51" y="93"/>
                  </a:lnTo>
                  <a:lnTo>
                    <a:pt x="51" y="97"/>
                  </a:lnTo>
                  <a:lnTo>
                    <a:pt x="53" y="102"/>
                  </a:lnTo>
                  <a:lnTo>
                    <a:pt x="56" y="106"/>
                  </a:lnTo>
                  <a:lnTo>
                    <a:pt x="58" y="109"/>
                  </a:lnTo>
                  <a:lnTo>
                    <a:pt x="60" y="112"/>
                  </a:lnTo>
                  <a:lnTo>
                    <a:pt x="63" y="115"/>
                  </a:lnTo>
                  <a:lnTo>
                    <a:pt x="61" y="117"/>
                  </a:lnTo>
                  <a:lnTo>
                    <a:pt x="60" y="118"/>
                  </a:lnTo>
                  <a:lnTo>
                    <a:pt x="57" y="121"/>
                  </a:lnTo>
                  <a:lnTo>
                    <a:pt x="56" y="122"/>
                  </a:lnTo>
                  <a:lnTo>
                    <a:pt x="54" y="124"/>
                  </a:lnTo>
                  <a:lnTo>
                    <a:pt x="53" y="127"/>
                  </a:lnTo>
                  <a:lnTo>
                    <a:pt x="53" y="130"/>
                  </a:lnTo>
                  <a:lnTo>
                    <a:pt x="53" y="134"/>
                  </a:lnTo>
                  <a:lnTo>
                    <a:pt x="57" y="133"/>
                  </a:lnTo>
                  <a:lnTo>
                    <a:pt x="61" y="133"/>
                  </a:lnTo>
                  <a:lnTo>
                    <a:pt x="66" y="131"/>
                  </a:lnTo>
                  <a:lnTo>
                    <a:pt x="69" y="130"/>
                  </a:lnTo>
                  <a:lnTo>
                    <a:pt x="72" y="127"/>
                  </a:lnTo>
                  <a:lnTo>
                    <a:pt x="73" y="125"/>
                  </a:lnTo>
                  <a:lnTo>
                    <a:pt x="73" y="122"/>
                  </a:lnTo>
                  <a:lnTo>
                    <a:pt x="73" y="121"/>
                  </a:lnTo>
                  <a:lnTo>
                    <a:pt x="75" y="118"/>
                  </a:lnTo>
                  <a:lnTo>
                    <a:pt x="76" y="117"/>
                  </a:lnTo>
                  <a:lnTo>
                    <a:pt x="78" y="115"/>
                  </a:lnTo>
                  <a:lnTo>
                    <a:pt x="76" y="112"/>
                  </a:lnTo>
                  <a:lnTo>
                    <a:pt x="75" y="111"/>
                  </a:lnTo>
                  <a:lnTo>
                    <a:pt x="72" y="109"/>
                  </a:lnTo>
                  <a:lnTo>
                    <a:pt x="69" y="108"/>
                  </a:lnTo>
                  <a:lnTo>
                    <a:pt x="67" y="105"/>
                  </a:lnTo>
                  <a:lnTo>
                    <a:pt x="64" y="102"/>
                  </a:lnTo>
                  <a:lnTo>
                    <a:pt x="64" y="99"/>
                  </a:lnTo>
                  <a:lnTo>
                    <a:pt x="64" y="96"/>
                  </a:lnTo>
                  <a:lnTo>
                    <a:pt x="64" y="94"/>
                  </a:lnTo>
                  <a:lnTo>
                    <a:pt x="64" y="93"/>
                  </a:lnTo>
                  <a:lnTo>
                    <a:pt x="63" y="91"/>
                  </a:lnTo>
                  <a:lnTo>
                    <a:pt x="60" y="89"/>
                  </a:lnTo>
                  <a:lnTo>
                    <a:pt x="61" y="86"/>
                  </a:lnTo>
                  <a:lnTo>
                    <a:pt x="63" y="83"/>
                  </a:lnTo>
                  <a:lnTo>
                    <a:pt x="64" y="80"/>
                  </a:lnTo>
                  <a:lnTo>
                    <a:pt x="66" y="78"/>
                  </a:lnTo>
                  <a:lnTo>
                    <a:pt x="66" y="75"/>
                  </a:lnTo>
                  <a:lnTo>
                    <a:pt x="67" y="74"/>
                  </a:lnTo>
                  <a:lnTo>
                    <a:pt x="67" y="69"/>
                  </a:lnTo>
                  <a:lnTo>
                    <a:pt x="66" y="65"/>
                  </a:lnTo>
                  <a:lnTo>
                    <a:pt x="69" y="65"/>
                  </a:lnTo>
                  <a:lnTo>
                    <a:pt x="70" y="64"/>
                  </a:lnTo>
                  <a:lnTo>
                    <a:pt x="70" y="62"/>
                  </a:lnTo>
                  <a:lnTo>
                    <a:pt x="70" y="61"/>
                  </a:lnTo>
                  <a:lnTo>
                    <a:pt x="67" y="58"/>
                  </a:lnTo>
                  <a:lnTo>
                    <a:pt x="66" y="56"/>
                  </a:lnTo>
                  <a:lnTo>
                    <a:pt x="63" y="55"/>
                  </a:lnTo>
                  <a:lnTo>
                    <a:pt x="61" y="53"/>
                  </a:lnTo>
                  <a:lnTo>
                    <a:pt x="58" y="52"/>
                  </a:lnTo>
                  <a:lnTo>
                    <a:pt x="60" y="47"/>
                  </a:lnTo>
                  <a:lnTo>
                    <a:pt x="61" y="44"/>
                  </a:lnTo>
                  <a:lnTo>
                    <a:pt x="63" y="43"/>
                  </a:lnTo>
                  <a:lnTo>
                    <a:pt x="64" y="43"/>
                  </a:lnTo>
                  <a:lnTo>
                    <a:pt x="67" y="43"/>
                  </a:lnTo>
                  <a:lnTo>
                    <a:pt x="70" y="44"/>
                  </a:lnTo>
                  <a:lnTo>
                    <a:pt x="73" y="46"/>
                  </a:lnTo>
                  <a:lnTo>
                    <a:pt x="76" y="47"/>
                  </a:lnTo>
                  <a:lnTo>
                    <a:pt x="78" y="50"/>
                  </a:lnTo>
                  <a:lnTo>
                    <a:pt x="76" y="44"/>
                  </a:lnTo>
                  <a:lnTo>
                    <a:pt x="73" y="39"/>
                  </a:lnTo>
                  <a:lnTo>
                    <a:pt x="70" y="34"/>
                  </a:lnTo>
                  <a:lnTo>
                    <a:pt x="66" y="30"/>
                  </a:lnTo>
                  <a:lnTo>
                    <a:pt x="72" y="28"/>
                  </a:lnTo>
                  <a:lnTo>
                    <a:pt x="76" y="30"/>
                  </a:lnTo>
                  <a:lnTo>
                    <a:pt x="82" y="28"/>
                  </a:lnTo>
                  <a:lnTo>
                    <a:pt x="82" y="27"/>
                  </a:lnTo>
                  <a:lnTo>
                    <a:pt x="82" y="25"/>
                  </a:lnTo>
                  <a:lnTo>
                    <a:pt x="83" y="24"/>
                  </a:lnTo>
                  <a:lnTo>
                    <a:pt x="85" y="22"/>
                  </a:lnTo>
                  <a:lnTo>
                    <a:pt x="86" y="21"/>
                  </a:lnTo>
                  <a:lnTo>
                    <a:pt x="88" y="19"/>
                  </a:lnTo>
                  <a:lnTo>
                    <a:pt x="88" y="16"/>
                  </a:lnTo>
                  <a:lnTo>
                    <a:pt x="89" y="15"/>
                  </a:lnTo>
                  <a:lnTo>
                    <a:pt x="92" y="18"/>
                  </a:lnTo>
                  <a:lnTo>
                    <a:pt x="95" y="13"/>
                  </a:lnTo>
                  <a:lnTo>
                    <a:pt x="97" y="11"/>
                  </a:lnTo>
                  <a:lnTo>
                    <a:pt x="100" y="8"/>
                  </a:lnTo>
                  <a:lnTo>
                    <a:pt x="103" y="8"/>
                  </a:lnTo>
                  <a:lnTo>
                    <a:pt x="106" y="9"/>
                  </a:lnTo>
                  <a:lnTo>
                    <a:pt x="110" y="12"/>
                  </a:lnTo>
                  <a:lnTo>
                    <a:pt x="113" y="15"/>
                  </a:lnTo>
                  <a:lnTo>
                    <a:pt x="114" y="19"/>
                  </a:lnTo>
                  <a:lnTo>
                    <a:pt x="116" y="22"/>
                  </a:lnTo>
                  <a:lnTo>
                    <a:pt x="117" y="27"/>
                  </a:lnTo>
                  <a:lnTo>
                    <a:pt x="119" y="30"/>
                  </a:lnTo>
                  <a:lnTo>
                    <a:pt x="122" y="33"/>
                  </a:lnTo>
                  <a:lnTo>
                    <a:pt x="123" y="34"/>
                  </a:lnTo>
                  <a:lnTo>
                    <a:pt x="123" y="34"/>
                  </a:lnTo>
                  <a:lnTo>
                    <a:pt x="128" y="44"/>
                  </a:lnTo>
                  <a:lnTo>
                    <a:pt x="129" y="56"/>
                  </a:lnTo>
                  <a:lnTo>
                    <a:pt x="129" y="68"/>
                  </a:lnTo>
                  <a:lnTo>
                    <a:pt x="129" y="80"/>
                  </a:lnTo>
                  <a:lnTo>
                    <a:pt x="132" y="90"/>
                  </a:lnTo>
                  <a:lnTo>
                    <a:pt x="135" y="87"/>
                  </a:lnTo>
                  <a:lnTo>
                    <a:pt x="138" y="83"/>
                  </a:lnTo>
                  <a:lnTo>
                    <a:pt x="141" y="78"/>
                  </a:lnTo>
                  <a:lnTo>
                    <a:pt x="144" y="75"/>
                  </a:lnTo>
                  <a:lnTo>
                    <a:pt x="148" y="74"/>
                  </a:lnTo>
                  <a:lnTo>
                    <a:pt x="151" y="74"/>
                  </a:lnTo>
                  <a:lnTo>
                    <a:pt x="154" y="75"/>
                  </a:lnTo>
                  <a:lnTo>
                    <a:pt x="157" y="77"/>
                  </a:lnTo>
                  <a:lnTo>
                    <a:pt x="160" y="77"/>
                  </a:lnTo>
                  <a:lnTo>
                    <a:pt x="163" y="78"/>
                  </a:lnTo>
                  <a:lnTo>
                    <a:pt x="164" y="75"/>
                  </a:lnTo>
                  <a:lnTo>
                    <a:pt x="166" y="74"/>
                  </a:lnTo>
                  <a:lnTo>
                    <a:pt x="167" y="71"/>
                  </a:lnTo>
                  <a:lnTo>
                    <a:pt x="169" y="69"/>
                  </a:lnTo>
                  <a:lnTo>
                    <a:pt x="169" y="65"/>
                  </a:lnTo>
                  <a:lnTo>
                    <a:pt x="170" y="61"/>
                  </a:lnTo>
                  <a:lnTo>
                    <a:pt x="173" y="55"/>
                  </a:lnTo>
                  <a:lnTo>
                    <a:pt x="176" y="56"/>
                  </a:lnTo>
                  <a:lnTo>
                    <a:pt x="179" y="59"/>
                  </a:lnTo>
                  <a:lnTo>
                    <a:pt x="184" y="62"/>
                  </a:lnTo>
                  <a:lnTo>
                    <a:pt x="186" y="65"/>
                  </a:lnTo>
                  <a:lnTo>
                    <a:pt x="189" y="68"/>
                  </a:lnTo>
                  <a:lnTo>
                    <a:pt x="194" y="69"/>
                  </a:lnTo>
                  <a:lnTo>
                    <a:pt x="197" y="71"/>
                  </a:lnTo>
                  <a:lnTo>
                    <a:pt x="200" y="72"/>
                  </a:lnTo>
                  <a:lnTo>
                    <a:pt x="203" y="75"/>
                  </a:lnTo>
                  <a:lnTo>
                    <a:pt x="207" y="80"/>
                  </a:lnTo>
                  <a:lnTo>
                    <a:pt x="209" y="84"/>
                  </a:lnTo>
                  <a:lnTo>
                    <a:pt x="210" y="90"/>
                  </a:lnTo>
                  <a:lnTo>
                    <a:pt x="210" y="94"/>
                  </a:lnTo>
                  <a:lnTo>
                    <a:pt x="210" y="96"/>
                  </a:lnTo>
                  <a:lnTo>
                    <a:pt x="210" y="97"/>
                  </a:lnTo>
                  <a:lnTo>
                    <a:pt x="209" y="99"/>
                  </a:lnTo>
                  <a:lnTo>
                    <a:pt x="209" y="102"/>
                  </a:lnTo>
                  <a:lnTo>
                    <a:pt x="212" y="103"/>
                  </a:lnTo>
                  <a:lnTo>
                    <a:pt x="213" y="102"/>
                  </a:lnTo>
                  <a:lnTo>
                    <a:pt x="216" y="100"/>
                  </a:lnTo>
                  <a:lnTo>
                    <a:pt x="217" y="99"/>
                  </a:lnTo>
                  <a:lnTo>
                    <a:pt x="217" y="102"/>
                  </a:lnTo>
                  <a:lnTo>
                    <a:pt x="217" y="105"/>
                  </a:lnTo>
                  <a:lnTo>
                    <a:pt x="220" y="106"/>
                  </a:lnTo>
                  <a:lnTo>
                    <a:pt x="222" y="108"/>
                  </a:lnTo>
                  <a:lnTo>
                    <a:pt x="225" y="109"/>
                  </a:lnTo>
                  <a:lnTo>
                    <a:pt x="228" y="109"/>
                  </a:lnTo>
                  <a:lnTo>
                    <a:pt x="231" y="111"/>
                  </a:lnTo>
                  <a:lnTo>
                    <a:pt x="232" y="112"/>
                  </a:lnTo>
                  <a:lnTo>
                    <a:pt x="235" y="111"/>
                  </a:lnTo>
                  <a:lnTo>
                    <a:pt x="237" y="108"/>
                  </a:lnTo>
                  <a:lnTo>
                    <a:pt x="239" y="105"/>
                  </a:lnTo>
                  <a:lnTo>
                    <a:pt x="245" y="109"/>
                  </a:lnTo>
                  <a:lnTo>
                    <a:pt x="247" y="115"/>
                  </a:lnTo>
                  <a:lnTo>
                    <a:pt x="245" y="122"/>
                  </a:lnTo>
                  <a:lnTo>
                    <a:pt x="245" y="130"/>
                  </a:lnTo>
                  <a:lnTo>
                    <a:pt x="248" y="130"/>
                  </a:lnTo>
                  <a:lnTo>
                    <a:pt x="251" y="131"/>
                  </a:lnTo>
                  <a:lnTo>
                    <a:pt x="254" y="131"/>
                  </a:lnTo>
                  <a:lnTo>
                    <a:pt x="256" y="133"/>
                  </a:lnTo>
                  <a:lnTo>
                    <a:pt x="257" y="133"/>
                  </a:lnTo>
                  <a:lnTo>
                    <a:pt x="259" y="131"/>
                  </a:lnTo>
                  <a:lnTo>
                    <a:pt x="262" y="131"/>
                  </a:lnTo>
                  <a:lnTo>
                    <a:pt x="263" y="131"/>
                  </a:lnTo>
                  <a:lnTo>
                    <a:pt x="264" y="134"/>
                  </a:lnTo>
                  <a:lnTo>
                    <a:pt x="264" y="136"/>
                  </a:lnTo>
                  <a:lnTo>
                    <a:pt x="263" y="139"/>
                  </a:lnTo>
                  <a:lnTo>
                    <a:pt x="264" y="140"/>
                  </a:lnTo>
                  <a:lnTo>
                    <a:pt x="266" y="143"/>
                  </a:lnTo>
                  <a:lnTo>
                    <a:pt x="267" y="144"/>
                  </a:lnTo>
                  <a:lnTo>
                    <a:pt x="269" y="144"/>
                  </a:lnTo>
                  <a:lnTo>
                    <a:pt x="270" y="143"/>
                  </a:lnTo>
                  <a:lnTo>
                    <a:pt x="273" y="143"/>
                  </a:lnTo>
                  <a:lnTo>
                    <a:pt x="273" y="142"/>
                  </a:lnTo>
                  <a:lnTo>
                    <a:pt x="275" y="140"/>
                  </a:lnTo>
                  <a:lnTo>
                    <a:pt x="276" y="139"/>
                  </a:lnTo>
                  <a:lnTo>
                    <a:pt x="278" y="139"/>
                  </a:lnTo>
                  <a:lnTo>
                    <a:pt x="279" y="137"/>
                  </a:lnTo>
                  <a:lnTo>
                    <a:pt x="284" y="137"/>
                  </a:lnTo>
                  <a:lnTo>
                    <a:pt x="287" y="137"/>
                  </a:lnTo>
                  <a:lnTo>
                    <a:pt x="287" y="139"/>
                  </a:lnTo>
                  <a:lnTo>
                    <a:pt x="287" y="143"/>
                  </a:lnTo>
                  <a:lnTo>
                    <a:pt x="287" y="146"/>
                  </a:lnTo>
                  <a:lnTo>
                    <a:pt x="285" y="150"/>
                  </a:lnTo>
                  <a:lnTo>
                    <a:pt x="285" y="155"/>
                  </a:lnTo>
                  <a:lnTo>
                    <a:pt x="285" y="158"/>
                  </a:lnTo>
                  <a:lnTo>
                    <a:pt x="287" y="161"/>
                  </a:lnTo>
                  <a:lnTo>
                    <a:pt x="288" y="164"/>
                  </a:lnTo>
                  <a:lnTo>
                    <a:pt x="288" y="167"/>
                  </a:lnTo>
                  <a:lnTo>
                    <a:pt x="287" y="168"/>
                  </a:lnTo>
                  <a:lnTo>
                    <a:pt x="285" y="170"/>
                  </a:lnTo>
                  <a:lnTo>
                    <a:pt x="284" y="171"/>
                  </a:lnTo>
                  <a:lnTo>
                    <a:pt x="282" y="172"/>
                  </a:lnTo>
                  <a:lnTo>
                    <a:pt x="281" y="174"/>
                  </a:lnTo>
                  <a:lnTo>
                    <a:pt x="279" y="177"/>
                  </a:lnTo>
                  <a:lnTo>
                    <a:pt x="281" y="177"/>
                  </a:lnTo>
                  <a:lnTo>
                    <a:pt x="282" y="178"/>
                  </a:lnTo>
                  <a:lnTo>
                    <a:pt x="284" y="180"/>
                  </a:lnTo>
                  <a:lnTo>
                    <a:pt x="284" y="180"/>
                  </a:lnTo>
                  <a:lnTo>
                    <a:pt x="291" y="167"/>
                  </a:lnTo>
                  <a:lnTo>
                    <a:pt x="298" y="153"/>
                  </a:lnTo>
                  <a:lnTo>
                    <a:pt x="301" y="156"/>
                  </a:lnTo>
                  <a:lnTo>
                    <a:pt x="304" y="159"/>
                  </a:lnTo>
                  <a:lnTo>
                    <a:pt x="307" y="162"/>
                  </a:lnTo>
                  <a:lnTo>
                    <a:pt x="310" y="165"/>
                  </a:lnTo>
                  <a:lnTo>
                    <a:pt x="313" y="168"/>
                  </a:lnTo>
                  <a:lnTo>
                    <a:pt x="313" y="172"/>
                  </a:lnTo>
                  <a:lnTo>
                    <a:pt x="312" y="174"/>
                  </a:lnTo>
                  <a:lnTo>
                    <a:pt x="310" y="175"/>
                  </a:lnTo>
                  <a:lnTo>
                    <a:pt x="309" y="177"/>
                  </a:lnTo>
                  <a:lnTo>
                    <a:pt x="309" y="178"/>
                  </a:lnTo>
                  <a:lnTo>
                    <a:pt x="309" y="181"/>
                  </a:lnTo>
                  <a:lnTo>
                    <a:pt x="307" y="183"/>
                  </a:lnTo>
                  <a:lnTo>
                    <a:pt x="304" y="186"/>
                  </a:lnTo>
                  <a:lnTo>
                    <a:pt x="300" y="187"/>
                  </a:lnTo>
                  <a:lnTo>
                    <a:pt x="297" y="190"/>
                  </a:lnTo>
                  <a:lnTo>
                    <a:pt x="297" y="190"/>
                  </a:lnTo>
                  <a:lnTo>
                    <a:pt x="298" y="190"/>
                  </a:lnTo>
                  <a:lnTo>
                    <a:pt x="297" y="193"/>
                  </a:lnTo>
                  <a:lnTo>
                    <a:pt x="295" y="195"/>
                  </a:lnTo>
                  <a:lnTo>
                    <a:pt x="300" y="197"/>
                  </a:lnTo>
                  <a:lnTo>
                    <a:pt x="304" y="199"/>
                  </a:lnTo>
                  <a:lnTo>
                    <a:pt x="310" y="199"/>
                  </a:lnTo>
                  <a:lnTo>
                    <a:pt x="315" y="199"/>
                  </a:lnTo>
                  <a:lnTo>
                    <a:pt x="313" y="202"/>
                  </a:lnTo>
                  <a:lnTo>
                    <a:pt x="310" y="206"/>
                  </a:lnTo>
                  <a:lnTo>
                    <a:pt x="306" y="203"/>
                  </a:lnTo>
                  <a:lnTo>
                    <a:pt x="303" y="203"/>
                  </a:lnTo>
                  <a:lnTo>
                    <a:pt x="301" y="203"/>
                  </a:lnTo>
                  <a:lnTo>
                    <a:pt x="300" y="205"/>
                  </a:lnTo>
                  <a:lnTo>
                    <a:pt x="298" y="206"/>
                  </a:lnTo>
                  <a:lnTo>
                    <a:pt x="298" y="209"/>
                  </a:lnTo>
                  <a:lnTo>
                    <a:pt x="298" y="212"/>
                  </a:lnTo>
                  <a:lnTo>
                    <a:pt x="300" y="215"/>
                  </a:lnTo>
                  <a:lnTo>
                    <a:pt x="301" y="218"/>
                  </a:lnTo>
                  <a:lnTo>
                    <a:pt x="303" y="221"/>
                  </a:lnTo>
                  <a:lnTo>
                    <a:pt x="306" y="223"/>
                  </a:lnTo>
                  <a:lnTo>
                    <a:pt x="309" y="223"/>
                  </a:lnTo>
                  <a:lnTo>
                    <a:pt x="312" y="223"/>
                  </a:lnTo>
                  <a:lnTo>
                    <a:pt x="309" y="224"/>
                  </a:lnTo>
                  <a:lnTo>
                    <a:pt x="306" y="227"/>
                  </a:lnTo>
                  <a:lnTo>
                    <a:pt x="303" y="230"/>
                  </a:lnTo>
                  <a:lnTo>
                    <a:pt x="309" y="234"/>
                  </a:lnTo>
                  <a:lnTo>
                    <a:pt x="317" y="237"/>
                  </a:lnTo>
                  <a:lnTo>
                    <a:pt x="328" y="240"/>
                  </a:lnTo>
                  <a:lnTo>
                    <a:pt x="337" y="245"/>
                  </a:lnTo>
                  <a:lnTo>
                    <a:pt x="344" y="249"/>
                  </a:lnTo>
                  <a:lnTo>
                    <a:pt x="347" y="256"/>
                  </a:lnTo>
                  <a:lnTo>
                    <a:pt x="344" y="267"/>
                  </a:lnTo>
                  <a:lnTo>
                    <a:pt x="347" y="262"/>
                  </a:lnTo>
                  <a:lnTo>
                    <a:pt x="351" y="259"/>
                  </a:lnTo>
                  <a:lnTo>
                    <a:pt x="354" y="256"/>
                  </a:lnTo>
                  <a:lnTo>
                    <a:pt x="356" y="261"/>
                  </a:lnTo>
                  <a:lnTo>
                    <a:pt x="357" y="265"/>
                  </a:lnTo>
                  <a:lnTo>
                    <a:pt x="357" y="270"/>
                  </a:lnTo>
                  <a:lnTo>
                    <a:pt x="357" y="274"/>
                  </a:lnTo>
                  <a:lnTo>
                    <a:pt x="359" y="278"/>
                  </a:lnTo>
                  <a:lnTo>
                    <a:pt x="360" y="277"/>
                  </a:lnTo>
                  <a:lnTo>
                    <a:pt x="363" y="275"/>
                  </a:lnTo>
                  <a:lnTo>
                    <a:pt x="363" y="281"/>
                  </a:lnTo>
                  <a:lnTo>
                    <a:pt x="366" y="286"/>
                  </a:lnTo>
                  <a:lnTo>
                    <a:pt x="369" y="289"/>
                  </a:lnTo>
                  <a:lnTo>
                    <a:pt x="373" y="290"/>
                  </a:lnTo>
                  <a:lnTo>
                    <a:pt x="379" y="290"/>
                  </a:lnTo>
                  <a:lnTo>
                    <a:pt x="378" y="293"/>
                  </a:lnTo>
                  <a:lnTo>
                    <a:pt x="379" y="295"/>
                  </a:lnTo>
                  <a:lnTo>
                    <a:pt x="379" y="295"/>
                  </a:lnTo>
                  <a:lnTo>
                    <a:pt x="381" y="296"/>
                  </a:lnTo>
                  <a:lnTo>
                    <a:pt x="382" y="298"/>
                  </a:lnTo>
                  <a:lnTo>
                    <a:pt x="382" y="299"/>
                  </a:lnTo>
                  <a:lnTo>
                    <a:pt x="382" y="302"/>
                  </a:lnTo>
                  <a:lnTo>
                    <a:pt x="382" y="306"/>
                  </a:lnTo>
                  <a:lnTo>
                    <a:pt x="381" y="309"/>
                  </a:lnTo>
                  <a:lnTo>
                    <a:pt x="378" y="314"/>
                  </a:lnTo>
                  <a:lnTo>
                    <a:pt x="376" y="315"/>
                  </a:lnTo>
                  <a:lnTo>
                    <a:pt x="373" y="317"/>
                  </a:lnTo>
                  <a:lnTo>
                    <a:pt x="370" y="318"/>
                  </a:lnTo>
                  <a:lnTo>
                    <a:pt x="369" y="320"/>
                  </a:lnTo>
                  <a:lnTo>
                    <a:pt x="367" y="324"/>
                  </a:lnTo>
                  <a:lnTo>
                    <a:pt x="366" y="328"/>
                  </a:lnTo>
                  <a:lnTo>
                    <a:pt x="365" y="334"/>
                  </a:lnTo>
                  <a:lnTo>
                    <a:pt x="365" y="339"/>
                  </a:lnTo>
                  <a:lnTo>
                    <a:pt x="362" y="339"/>
                  </a:lnTo>
                  <a:lnTo>
                    <a:pt x="362" y="340"/>
                  </a:lnTo>
                  <a:lnTo>
                    <a:pt x="360" y="343"/>
                  </a:lnTo>
                  <a:lnTo>
                    <a:pt x="362" y="345"/>
                  </a:lnTo>
                  <a:lnTo>
                    <a:pt x="363" y="348"/>
                  </a:lnTo>
                  <a:lnTo>
                    <a:pt x="359" y="345"/>
                  </a:lnTo>
                  <a:lnTo>
                    <a:pt x="356" y="340"/>
                  </a:lnTo>
                  <a:lnTo>
                    <a:pt x="354" y="336"/>
                  </a:lnTo>
                  <a:lnTo>
                    <a:pt x="351" y="333"/>
                  </a:lnTo>
                  <a:lnTo>
                    <a:pt x="347" y="330"/>
                  </a:lnTo>
                  <a:lnTo>
                    <a:pt x="344" y="327"/>
                  </a:lnTo>
                  <a:lnTo>
                    <a:pt x="344" y="330"/>
                  </a:lnTo>
                  <a:lnTo>
                    <a:pt x="344" y="333"/>
                  </a:lnTo>
                  <a:lnTo>
                    <a:pt x="340" y="331"/>
                  </a:lnTo>
                  <a:lnTo>
                    <a:pt x="337" y="330"/>
                  </a:lnTo>
                  <a:lnTo>
                    <a:pt x="334" y="328"/>
                  </a:lnTo>
                  <a:lnTo>
                    <a:pt x="331" y="327"/>
                  </a:lnTo>
                  <a:lnTo>
                    <a:pt x="328" y="327"/>
                  </a:lnTo>
                  <a:lnTo>
                    <a:pt x="325" y="328"/>
                  </a:lnTo>
                  <a:lnTo>
                    <a:pt x="323" y="323"/>
                  </a:lnTo>
                  <a:lnTo>
                    <a:pt x="322" y="318"/>
                  </a:lnTo>
                  <a:lnTo>
                    <a:pt x="319" y="314"/>
                  </a:lnTo>
                  <a:lnTo>
                    <a:pt x="316" y="309"/>
                  </a:lnTo>
                  <a:lnTo>
                    <a:pt x="315" y="306"/>
                  </a:lnTo>
                  <a:lnTo>
                    <a:pt x="312" y="303"/>
                  </a:lnTo>
                  <a:lnTo>
                    <a:pt x="310" y="301"/>
                  </a:lnTo>
                  <a:lnTo>
                    <a:pt x="310" y="302"/>
                  </a:lnTo>
                  <a:lnTo>
                    <a:pt x="309" y="305"/>
                  </a:lnTo>
                  <a:lnTo>
                    <a:pt x="309" y="308"/>
                  </a:lnTo>
                  <a:lnTo>
                    <a:pt x="306" y="303"/>
                  </a:lnTo>
                  <a:lnTo>
                    <a:pt x="301" y="301"/>
                  </a:lnTo>
                  <a:lnTo>
                    <a:pt x="298" y="306"/>
                  </a:lnTo>
                  <a:lnTo>
                    <a:pt x="301" y="314"/>
                  </a:lnTo>
                  <a:lnTo>
                    <a:pt x="304" y="321"/>
                  </a:lnTo>
                  <a:lnTo>
                    <a:pt x="304" y="328"/>
                  </a:lnTo>
                  <a:lnTo>
                    <a:pt x="301" y="324"/>
                  </a:lnTo>
                  <a:lnTo>
                    <a:pt x="297" y="320"/>
                  </a:lnTo>
                  <a:lnTo>
                    <a:pt x="309" y="337"/>
                  </a:lnTo>
                  <a:lnTo>
                    <a:pt x="322" y="352"/>
                  </a:lnTo>
                  <a:lnTo>
                    <a:pt x="322" y="355"/>
                  </a:lnTo>
                  <a:lnTo>
                    <a:pt x="323" y="358"/>
                  </a:lnTo>
                  <a:lnTo>
                    <a:pt x="326" y="359"/>
                  </a:lnTo>
                  <a:lnTo>
                    <a:pt x="328" y="362"/>
                  </a:lnTo>
                  <a:lnTo>
                    <a:pt x="331" y="364"/>
                  </a:lnTo>
                  <a:lnTo>
                    <a:pt x="332" y="364"/>
                  </a:lnTo>
                  <a:lnTo>
                    <a:pt x="335" y="362"/>
                  </a:lnTo>
                  <a:lnTo>
                    <a:pt x="335" y="365"/>
                  </a:lnTo>
                  <a:lnTo>
                    <a:pt x="335" y="368"/>
                  </a:lnTo>
                  <a:lnTo>
                    <a:pt x="335" y="370"/>
                  </a:lnTo>
                  <a:lnTo>
                    <a:pt x="337" y="373"/>
                  </a:lnTo>
                  <a:lnTo>
                    <a:pt x="338" y="374"/>
                  </a:lnTo>
                  <a:lnTo>
                    <a:pt x="341" y="374"/>
                  </a:lnTo>
                  <a:lnTo>
                    <a:pt x="344" y="374"/>
                  </a:lnTo>
                  <a:lnTo>
                    <a:pt x="344" y="377"/>
                  </a:lnTo>
                  <a:lnTo>
                    <a:pt x="344" y="380"/>
                  </a:lnTo>
                  <a:lnTo>
                    <a:pt x="345" y="383"/>
                  </a:lnTo>
                  <a:lnTo>
                    <a:pt x="347" y="386"/>
                  </a:lnTo>
                  <a:lnTo>
                    <a:pt x="347" y="389"/>
                  </a:lnTo>
                  <a:lnTo>
                    <a:pt x="347" y="393"/>
                  </a:lnTo>
                  <a:lnTo>
                    <a:pt x="344" y="398"/>
                  </a:lnTo>
                  <a:lnTo>
                    <a:pt x="341" y="404"/>
                  </a:lnTo>
                  <a:lnTo>
                    <a:pt x="338" y="408"/>
                  </a:lnTo>
                  <a:lnTo>
                    <a:pt x="338" y="412"/>
                  </a:lnTo>
                  <a:lnTo>
                    <a:pt x="341" y="415"/>
                  </a:lnTo>
                  <a:lnTo>
                    <a:pt x="347" y="415"/>
                  </a:lnTo>
                  <a:lnTo>
                    <a:pt x="347" y="417"/>
                  </a:lnTo>
                  <a:lnTo>
                    <a:pt x="345" y="420"/>
                  </a:lnTo>
                  <a:lnTo>
                    <a:pt x="342" y="421"/>
                  </a:lnTo>
                  <a:lnTo>
                    <a:pt x="341" y="423"/>
                  </a:lnTo>
                  <a:lnTo>
                    <a:pt x="338" y="423"/>
                  </a:lnTo>
                  <a:lnTo>
                    <a:pt x="335" y="421"/>
                  </a:lnTo>
                  <a:lnTo>
                    <a:pt x="334" y="418"/>
                  </a:lnTo>
                  <a:lnTo>
                    <a:pt x="332" y="415"/>
                  </a:lnTo>
                  <a:lnTo>
                    <a:pt x="331" y="411"/>
                  </a:lnTo>
                  <a:lnTo>
                    <a:pt x="328" y="408"/>
                  </a:lnTo>
                  <a:lnTo>
                    <a:pt x="326" y="407"/>
                  </a:lnTo>
                  <a:lnTo>
                    <a:pt x="322" y="405"/>
                  </a:lnTo>
                  <a:lnTo>
                    <a:pt x="320" y="407"/>
                  </a:lnTo>
                  <a:lnTo>
                    <a:pt x="319" y="409"/>
                  </a:lnTo>
                  <a:lnTo>
                    <a:pt x="319" y="405"/>
                  </a:lnTo>
                  <a:lnTo>
                    <a:pt x="316" y="401"/>
                  </a:lnTo>
                  <a:lnTo>
                    <a:pt x="315" y="396"/>
                  </a:lnTo>
                  <a:lnTo>
                    <a:pt x="310" y="392"/>
                  </a:lnTo>
                  <a:lnTo>
                    <a:pt x="306" y="390"/>
                  </a:lnTo>
                  <a:lnTo>
                    <a:pt x="301" y="389"/>
                  </a:lnTo>
                  <a:lnTo>
                    <a:pt x="298" y="389"/>
                  </a:lnTo>
                  <a:lnTo>
                    <a:pt x="295" y="390"/>
                  </a:lnTo>
                  <a:lnTo>
                    <a:pt x="294" y="392"/>
                  </a:lnTo>
                  <a:lnTo>
                    <a:pt x="292" y="392"/>
                  </a:lnTo>
                  <a:lnTo>
                    <a:pt x="291" y="392"/>
                  </a:lnTo>
                  <a:lnTo>
                    <a:pt x="289" y="389"/>
                  </a:lnTo>
                  <a:lnTo>
                    <a:pt x="288" y="384"/>
                  </a:lnTo>
                  <a:lnTo>
                    <a:pt x="291" y="398"/>
                  </a:lnTo>
                  <a:lnTo>
                    <a:pt x="298" y="408"/>
                  </a:lnTo>
                  <a:lnTo>
                    <a:pt x="307" y="417"/>
                  </a:lnTo>
                  <a:lnTo>
                    <a:pt x="313" y="421"/>
                  </a:lnTo>
                  <a:lnTo>
                    <a:pt x="319" y="424"/>
                  </a:lnTo>
                  <a:lnTo>
                    <a:pt x="325" y="426"/>
                  </a:lnTo>
                  <a:lnTo>
                    <a:pt x="331" y="430"/>
                  </a:lnTo>
                  <a:lnTo>
                    <a:pt x="322" y="434"/>
                  </a:lnTo>
                  <a:lnTo>
                    <a:pt x="315" y="433"/>
                  </a:lnTo>
                  <a:lnTo>
                    <a:pt x="307" y="429"/>
                  </a:lnTo>
                  <a:lnTo>
                    <a:pt x="298" y="426"/>
                  </a:lnTo>
                  <a:lnTo>
                    <a:pt x="295" y="424"/>
                  </a:lnTo>
                  <a:lnTo>
                    <a:pt x="292" y="424"/>
                  </a:lnTo>
                  <a:lnTo>
                    <a:pt x="289" y="424"/>
                  </a:lnTo>
                  <a:lnTo>
                    <a:pt x="287" y="424"/>
                  </a:lnTo>
                  <a:lnTo>
                    <a:pt x="284" y="423"/>
                  </a:lnTo>
                  <a:lnTo>
                    <a:pt x="282" y="421"/>
                  </a:lnTo>
                  <a:lnTo>
                    <a:pt x="281" y="420"/>
                  </a:lnTo>
                  <a:lnTo>
                    <a:pt x="278" y="418"/>
                  </a:lnTo>
                  <a:lnTo>
                    <a:pt x="276" y="417"/>
                  </a:lnTo>
                  <a:lnTo>
                    <a:pt x="275" y="415"/>
                  </a:lnTo>
                  <a:lnTo>
                    <a:pt x="272" y="414"/>
                  </a:lnTo>
                  <a:lnTo>
                    <a:pt x="270" y="415"/>
                  </a:lnTo>
                  <a:lnTo>
                    <a:pt x="269" y="417"/>
                  </a:lnTo>
                  <a:lnTo>
                    <a:pt x="269" y="420"/>
                  </a:lnTo>
                  <a:lnTo>
                    <a:pt x="269" y="415"/>
                  </a:lnTo>
                  <a:lnTo>
                    <a:pt x="267" y="412"/>
                  </a:lnTo>
                  <a:lnTo>
                    <a:pt x="264" y="411"/>
                  </a:lnTo>
                  <a:lnTo>
                    <a:pt x="262" y="409"/>
                  </a:lnTo>
                  <a:lnTo>
                    <a:pt x="260" y="409"/>
                  </a:lnTo>
                  <a:lnTo>
                    <a:pt x="257" y="409"/>
                  </a:lnTo>
                  <a:lnTo>
                    <a:pt x="254" y="409"/>
                  </a:lnTo>
                  <a:lnTo>
                    <a:pt x="251" y="408"/>
                  </a:lnTo>
                  <a:lnTo>
                    <a:pt x="247" y="405"/>
                  </a:lnTo>
                  <a:lnTo>
                    <a:pt x="244" y="401"/>
                  </a:lnTo>
                  <a:lnTo>
                    <a:pt x="241" y="395"/>
                  </a:lnTo>
                  <a:lnTo>
                    <a:pt x="238" y="389"/>
                  </a:lnTo>
                  <a:lnTo>
                    <a:pt x="235" y="384"/>
                  </a:lnTo>
                  <a:lnTo>
                    <a:pt x="239" y="384"/>
                  </a:lnTo>
                  <a:lnTo>
                    <a:pt x="241" y="383"/>
                  </a:lnTo>
                  <a:lnTo>
                    <a:pt x="242" y="380"/>
                  </a:lnTo>
                  <a:lnTo>
                    <a:pt x="241" y="379"/>
                  </a:lnTo>
                  <a:lnTo>
                    <a:pt x="241" y="376"/>
                  </a:lnTo>
                  <a:lnTo>
                    <a:pt x="239" y="374"/>
                  </a:lnTo>
                  <a:lnTo>
                    <a:pt x="237" y="373"/>
                  </a:lnTo>
                  <a:lnTo>
                    <a:pt x="234" y="371"/>
                  </a:lnTo>
                  <a:lnTo>
                    <a:pt x="231" y="371"/>
                  </a:lnTo>
                  <a:lnTo>
                    <a:pt x="228" y="371"/>
                  </a:lnTo>
                  <a:lnTo>
                    <a:pt x="225" y="370"/>
                  </a:lnTo>
                  <a:lnTo>
                    <a:pt x="226" y="367"/>
                  </a:lnTo>
                  <a:lnTo>
                    <a:pt x="228" y="364"/>
                  </a:lnTo>
                  <a:lnTo>
                    <a:pt x="226" y="361"/>
                  </a:lnTo>
                  <a:lnTo>
                    <a:pt x="225" y="359"/>
                  </a:lnTo>
                  <a:lnTo>
                    <a:pt x="222" y="359"/>
                  </a:lnTo>
                  <a:lnTo>
                    <a:pt x="219" y="359"/>
                  </a:lnTo>
                  <a:lnTo>
                    <a:pt x="214" y="359"/>
                  </a:lnTo>
                  <a:lnTo>
                    <a:pt x="212" y="359"/>
                  </a:lnTo>
                  <a:lnTo>
                    <a:pt x="209" y="361"/>
                  </a:lnTo>
                  <a:lnTo>
                    <a:pt x="209" y="358"/>
                  </a:lnTo>
                  <a:lnTo>
                    <a:pt x="209" y="355"/>
                  </a:lnTo>
                  <a:lnTo>
                    <a:pt x="210" y="354"/>
                  </a:lnTo>
                  <a:lnTo>
                    <a:pt x="207" y="358"/>
                  </a:lnTo>
                  <a:lnTo>
                    <a:pt x="204" y="361"/>
                  </a:lnTo>
                  <a:lnTo>
                    <a:pt x="201" y="364"/>
                  </a:lnTo>
                  <a:lnTo>
                    <a:pt x="197" y="365"/>
                  </a:lnTo>
                  <a:lnTo>
                    <a:pt x="191" y="367"/>
                  </a:lnTo>
                  <a:lnTo>
                    <a:pt x="188" y="368"/>
                  </a:lnTo>
                  <a:lnTo>
                    <a:pt x="185" y="368"/>
                  </a:lnTo>
                  <a:lnTo>
                    <a:pt x="184" y="368"/>
                  </a:lnTo>
                  <a:lnTo>
                    <a:pt x="182" y="367"/>
                  </a:lnTo>
                  <a:lnTo>
                    <a:pt x="179" y="365"/>
                  </a:lnTo>
                  <a:lnTo>
                    <a:pt x="176" y="364"/>
                  </a:lnTo>
                  <a:lnTo>
                    <a:pt x="173" y="364"/>
                  </a:lnTo>
                  <a:lnTo>
                    <a:pt x="170" y="362"/>
                  </a:lnTo>
                  <a:lnTo>
                    <a:pt x="169" y="362"/>
                  </a:lnTo>
                  <a:lnTo>
                    <a:pt x="167" y="361"/>
                  </a:lnTo>
                  <a:lnTo>
                    <a:pt x="166" y="359"/>
                  </a:lnTo>
                  <a:lnTo>
                    <a:pt x="164" y="356"/>
                  </a:lnTo>
                  <a:lnTo>
                    <a:pt x="161" y="355"/>
                  </a:lnTo>
                  <a:lnTo>
                    <a:pt x="161" y="354"/>
                  </a:lnTo>
                  <a:lnTo>
                    <a:pt x="160" y="354"/>
                  </a:lnTo>
                  <a:lnTo>
                    <a:pt x="160" y="352"/>
                  </a:lnTo>
                  <a:lnTo>
                    <a:pt x="160" y="349"/>
                  </a:lnTo>
                  <a:lnTo>
                    <a:pt x="160" y="346"/>
                  </a:lnTo>
                  <a:lnTo>
                    <a:pt x="161" y="345"/>
                  </a:lnTo>
                  <a:lnTo>
                    <a:pt x="163" y="343"/>
                  </a:lnTo>
                  <a:lnTo>
                    <a:pt x="163" y="342"/>
                  </a:lnTo>
                  <a:lnTo>
                    <a:pt x="163" y="339"/>
                  </a:lnTo>
                  <a:lnTo>
                    <a:pt x="169" y="334"/>
                  </a:lnTo>
                  <a:lnTo>
                    <a:pt x="179" y="334"/>
                  </a:lnTo>
                  <a:lnTo>
                    <a:pt x="189" y="336"/>
                  </a:lnTo>
                  <a:lnTo>
                    <a:pt x="198" y="336"/>
                  </a:lnTo>
                  <a:lnTo>
                    <a:pt x="201" y="336"/>
                  </a:lnTo>
                  <a:lnTo>
                    <a:pt x="206" y="336"/>
                  </a:lnTo>
                  <a:lnTo>
                    <a:pt x="209" y="337"/>
                  </a:lnTo>
                  <a:lnTo>
                    <a:pt x="213" y="336"/>
                  </a:lnTo>
                  <a:lnTo>
                    <a:pt x="216" y="336"/>
                  </a:lnTo>
                  <a:lnTo>
                    <a:pt x="217" y="333"/>
                  </a:lnTo>
                  <a:lnTo>
                    <a:pt x="217" y="330"/>
                  </a:lnTo>
                  <a:lnTo>
                    <a:pt x="216" y="327"/>
                  </a:lnTo>
                  <a:lnTo>
                    <a:pt x="214" y="324"/>
                  </a:lnTo>
                  <a:lnTo>
                    <a:pt x="212" y="323"/>
                  </a:lnTo>
                  <a:lnTo>
                    <a:pt x="209" y="323"/>
                  </a:lnTo>
                  <a:lnTo>
                    <a:pt x="210" y="315"/>
                  </a:lnTo>
                  <a:lnTo>
                    <a:pt x="213" y="309"/>
                  </a:lnTo>
                  <a:lnTo>
                    <a:pt x="216" y="303"/>
                  </a:lnTo>
                  <a:lnTo>
                    <a:pt x="216" y="299"/>
                  </a:lnTo>
                  <a:lnTo>
                    <a:pt x="217" y="298"/>
                  </a:lnTo>
                  <a:lnTo>
                    <a:pt x="219" y="295"/>
                  </a:lnTo>
                  <a:lnTo>
                    <a:pt x="220" y="293"/>
                  </a:lnTo>
                  <a:lnTo>
                    <a:pt x="223" y="290"/>
                  </a:lnTo>
                  <a:lnTo>
                    <a:pt x="225" y="289"/>
                  </a:lnTo>
                  <a:lnTo>
                    <a:pt x="226" y="289"/>
                  </a:lnTo>
                  <a:lnTo>
                    <a:pt x="228" y="289"/>
                  </a:lnTo>
                  <a:lnTo>
                    <a:pt x="229" y="287"/>
                  </a:lnTo>
                  <a:lnTo>
                    <a:pt x="231" y="286"/>
                  </a:lnTo>
                  <a:lnTo>
                    <a:pt x="232" y="284"/>
                  </a:lnTo>
                  <a:lnTo>
                    <a:pt x="232" y="277"/>
                  </a:lnTo>
                  <a:lnTo>
                    <a:pt x="238" y="273"/>
                  </a:lnTo>
                  <a:lnTo>
                    <a:pt x="241" y="270"/>
                  </a:lnTo>
                  <a:lnTo>
                    <a:pt x="242" y="267"/>
                  </a:lnTo>
                  <a:lnTo>
                    <a:pt x="244" y="264"/>
                  </a:lnTo>
                  <a:lnTo>
                    <a:pt x="244" y="261"/>
                  </a:lnTo>
                  <a:lnTo>
                    <a:pt x="239" y="253"/>
                  </a:lnTo>
                  <a:lnTo>
                    <a:pt x="232" y="250"/>
                  </a:lnTo>
                  <a:lnTo>
                    <a:pt x="225" y="248"/>
                  </a:lnTo>
                  <a:lnTo>
                    <a:pt x="217" y="243"/>
                  </a:lnTo>
                  <a:lnTo>
                    <a:pt x="220" y="242"/>
                  </a:lnTo>
                  <a:lnTo>
                    <a:pt x="219" y="236"/>
                  </a:lnTo>
                  <a:lnTo>
                    <a:pt x="216" y="231"/>
                  </a:lnTo>
                  <a:lnTo>
                    <a:pt x="214" y="228"/>
                  </a:lnTo>
                  <a:lnTo>
                    <a:pt x="212" y="224"/>
                  </a:lnTo>
                  <a:lnTo>
                    <a:pt x="209" y="221"/>
                  </a:lnTo>
                  <a:lnTo>
                    <a:pt x="207" y="218"/>
                  </a:lnTo>
                  <a:lnTo>
                    <a:pt x="206" y="215"/>
                  </a:lnTo>
                  <a:lnTo>
                    <a:pt x="206" y="211"/>
                  </a:lnTo>
                  <a:lnTo>
                    <a:pt x="207" y="208"/>
                  </a:lnTo>
                  <a:lnTo>
                    <a:pt x="206" y="209"/>
                  </a:lnTo>
                  <a:lnTo>
                    <a:pt x="203" y="212"/>
                  </a:lnTo>
                  <a:lnTo>
                    <a:pt x="198" y="217"/>
                  </a:lnTo>
                  <a:lnTo>
                    <a:pt x="195" y="220"/>
                  </a:lnTo>
                  <a:lnTo>
                    <a:pt x="191" y="221"/>
                  </a:lnTo>
                  <a:lnTo>
                    <a:pt x="186" y="221"/>
                  </a:lnTo>
                  <a:lnTo>
                    <a:pt x="185" y="220"/>
                  </a:lnTo>
                  <a:lnTo>
                    <a:pt x="184" y="218"/>
                  </a:lnTo>
                  <a:lnTo>
                    <a:pt x="182" y="215"/>
                  </a:lnTo>
                  <a:lnTo>
                    <a:pt x="182" y="212"/>
                  </a:lnTo>
                  <a:lnTo>
                    <a:pt x="181" y="209"/>
                  </a:lnTo>
                  <a:lnTo>
                    <a:pt x="179" y="206"/>
                  </a:lnTo>
                  <a:lnTo>
                    <a:pt x="182" y="205"/>
                  </a:lnTo>
                  <a:lnTo>
                    <a:pt x="185" y="203"/>
                  </a:lnTo>
                  <a:lnTo>
                    <a:pt x="188" y="203"/>
                  </a:lnTo>
                  <a:lnTo>
                    <a:pt x="191" y="200"/>
                  </a:lnTo>
                  <a:lnTo>
                    <a:pt x="192" y="199"/>
                  </a:lnTo>
                  <a:lnTo>
                    <a:pt x="189" y="197"/>
                  </a:lnTo>
                  <a:lnTo>
                    <a:pt x="186" y="197"/>
                  </a:lnTo>
                  <a:lnTo>
                    <a:pt x="182" y="196"/>
                  </a:lnTo>
                  <a:lnTo>
                    <a:pt x="179" y="196"/>
                  </a:lnTo>
                  <a:lnTo>
                    <a:pt x="176" y="197"/>
                  </a:lnTo>
                  <a:lnTo>
                    <a:pt x="175" y="195"/>
                  </a:lnTo>
                  <a:lnTo>
                    <a:pt x="173" y="192"/>
                  </a:lnTo>
                  <a:lnTo>
                    <a:pt x="173" y="189"/>
                  </a:lnTo>
                  <a:lnTo>
                    <a:pt x="175" y="186"/>
                  </a:lnTo>
                  <a:lnTo>
                    <a:pt x="175" y="183"/>
                  </a:lnTo>
                  <a:lnTo>
                    <a:pt x="173" y="180"/>
                  </a:lnTo>
                  <a:lnTo>
                    <a:pt x="170" y="177"/>
                  </a:lnTo>
                  <a:lnTo>
                    <a:pt x="167" y="175"/>
                  </a:lnTo>
                  <a:lnTo>
                    <a:pt x="166" y="175"/>
                  </a:lnTo>
                  <a:lnTo>
                    <a:pt x="164" y="172"/>
                  </a:lnTo>
                  <a:lnTo>
                    <a:pt x="164" y="170"/>
                  </a:lnTo>
                  <a:lnTo>
                    <a:pt x="163" y="168"/>
                  </a:lnTo>
                  <a:lnTo>
                    <a:pt x="160" y="164"/>
                  </a:lnTo>
                  <a:lnTo>
                    <a:pt x="159" y="162"/>
                  </a:lnTo>
                  <a:lnTo>
                    <a:pt x="154" y="159"/>
                  </a:lnTo>
                  <a:lnTo>
                    <a:pt x="153" y="159"/>
                  </a:lnTo>
                  <a:lnTo>
                    <a:pt x="153" y="158"/>
                  </a:lnTo>
                  <a:lnTo>
                    <a:pt x="151" y="156"/>
                  </a:lnTo>
                  <a:lnTo>
                    <a:pt x="151" y="156"/>
                  </a:lnTo>
                  <a:lnTo>
                    <a:pt x="148" y="155"/>
                  </a:lnTo>
                  <a:lnTo>
                    <a:pt x="147" y="156"/>
                  </a:lnTo>
                  <a:lnTo>
                    <a:pt x="144" y="158"/>
                  </a:lnTo>
                  <a:lnTo>
                    <a:pt x="142" y="159"/>
                  </a:lnTo>
                  <a:lnTo>
                    <a:pt x="141" y="159"/>
                  </a:lnTo>
                  <a:lnTo>
                    <a:pt x="145" y="170"/>
                  </a:lnTo>
                  <a:lnTo>
                    <a:pt x="150" y="175"/>
                  </a:lnTo>
                  <a:lnTo>
                    <a:pt x="148" y="175"/>
                  </a:lnTo>
                  <a:lnTo>
                    <a:pt x="147" y="177"/>
                  </a:lnTo>
                  <a:lnTo>
                    <a:pt x="145" y="180"/>
                  </a:lnTo>
                  <a:lnTo>
                    <a:pt x="144" y="183"/>
                  </a:lnTo>
                  <a:lnTo>
                    <a:pt x="142" y="186"/>
                  </a:lnTo>
                  <a:lnTo>
                    <a:pt x="139" y="187"/>
                  </a:lnTo>
                  <a:lnTo>
                    <a:pt x="135" y="184"/>
                  </a:lnTo>
                  <a:lnTo>
                    <a:pt x="129" y="183"/>
                  </a:lnTo>
                  <a:lnTo>
                    <a:pt x="123" y="178"/>
                  </a:lnTo>
                  <a:lnTo>
                    <a:pt x="120" y="177"/>
                  </a:lnTo>
                  <a:lnTo>
                    <a:pt x="117" y="174"/>
                  </a:lnTo>
                  <a:lnTo>
                    <a:pt x="116" y="172"/>
                  </a:lnTo>
                  <a:lnTo>
                    <a:pt x="114" y="171"/>
                  </a:lnTo>
                  <a:lnTo>
                    <a:pt x="111" y="171"/>
                  </a:lnTo>
                  <a:lnTo>
                    <a:pt x="108" y="171"/>
                  </a:lnTo>
                  <a:lnTo>
                    <a:pt x="104" y="172"/>
                  </a:lnTo>
                  <a:lnTo>
                    <a:pt x="101" y="174"/>
                  </a:lnTo>
                  <a:lnTo>
                    <a:pt x="98" y="174"/>
                  </a:lnTo>
                  <a:lnTo>
                    <a:pt x="95" y="174"/>
                  </a:lnTo>
                  <a:lnTo>
                    <a:pt x="92" y="174"/>
                  </a:lnTo>
                  <a:lnTo>
                    <a:pt x="89" y="172"/>
                  </a:lnTo>
                  <a:lnTo>
                    <a:pt x="86" y="171"/>
                  </a:lnTo>
                  <a:lnTo>
                    <a:pt x="83" y="170"/>
                  </a:lnTo>
                  <a:lnTo>
                    <a:pt x="81" y="168"/>
                  </a:lnTo>
                  <a:lnTo>
                    <a:pt x="78" y="167"/>
                  </a:lnTo>
                  <a:lnTo>
                    <a:pt x="73" y="168"/>
                  </a:lnTo>
                  <a:lnTo>
                    <a:pt x="70" y="170"/>
                  </a:lnTo>
                  <a:lnTo>
                    <a:pt x="66" y="170"/>
                  </a:lnTo>
                  <a:lnTo>
                    <a:pt x="66" y="165"/>
                  </a:lnTo>
                  <a:lnTo>
                    <a:pt x="66" y="164"/>
                  </a:lnTo>
                  <a:lnTo>
                    <a:pt x="64" y="162"/>
                  </a:lnTo>
                  <a:lnTo>
                    <a:pt x="63" y="161"/>
                  </a:lnTo>
                  <a:lnTo>
                    <a:pt x="60" y="161"/>
                  </a:lnTo>
                  <a:lnTo>
                    <a:pt x="57" y="161"/>
                  </a:lnTo>
                  <a:lnTo>
                    <a:pt x="56" y="161"/>
                  </a:lnTo>
                  <a:lnTo>
                    <a:pt x="54" y="161"/>
                  </a:lnTo>
                  <a:lnTo>
                    <a:pt x="53" y="162"/>
                  </a:lnTo>
                  <a:lnTo>
                    <a:pt x="51" y="162"/>
                  </a:lnTo>
                  <a:lnTo>
                    <a:pt x="50" y="159"/>
                  </a:lnTo>
                  <a:lnTo>
                    <a:pt x="48" y="156"/>
                  </a:lnTo>
                  <a:lnTo>
                    <a:pt x="47" y="153"/>
                  </a:lnTo>
                  <a:lnTo>
                    <a:pt x="45" y="150"/>
                  </a:lnTo>
                  <a:lnTo>
                    <a:pt x="44" y="152"/>
                  </a:lnTo>
                  <a:lnTo>
                    <a:pt x="42" y="153"/>
                  </a:lnTo>
                  <a:lnTo>
                    <a:pt x="41" y="150"/>
                  </a:lnTo>
                  <a:lnTo>
                    <a:pt x="39" y="149"/>
                  </a:lnTo>
                  <a:lnTo>
                    <a:pt x="36" y="152"/>
                  </a:lnTo>
                  <a:lnTo>
                    <a:pt x="33" y="153"/>
                  </a:lnTo>
                  <a:lnTo>
                    <a:pt x="33" y="156"/>
                  </a:lnTo>
                  <a:lnTo>
                    <a:pt x="29" y="155"/>
                  </a:lnTo>
                  <a:lnTo>
                    <a:pt x="26" y="153"/>
                  </a:lnTo>
                  <a:lnTo>
                    <a:pt x="23" y="152"/>
                  </a:lnTo>
                  <a:lnTo>
                    <a:pt x="20" y="152"/>
                  </a:lnTo>
                  <a:lnTo>
                    <a:pt x="17" y="152"/>
                  </a:lnTo>
                  <a:lnTo>
                    <a:pt x="14" y="150"/>
                  </a:lnTo>
                  <a:lnTo>
                    <a:pt x="13" y="149"/>
                  </a:lnTo>
                  <a:lnTo>
                    <a:pt x="11" y="147"/>
                  </a:lnTo>
                  <a:lnTo>
                    <a:pt x="8" y="143"/>
                  </a:lnTo>
                  <a:lnTo>
                    <a:pt x="7" y="140"/>
                  </a:lnTo>
                  <a:lnTo>
                    <a:pt x="5" y="137"/>
                  </a:lnTo>
                  <a:lnTo>
                    <a:pt x="4" y="136"/>
                  </a:lnTo>
                  <a:lnTo>
                    <a:pt x="8" y="134"/>
                  </a:lnTo>
                  <a:lnTo>
                    <a:pt x="14" y="134"/>
                  </a:lnTo>
                  <a:lnTo>
                    <a:pt x="19" y="134"/>
                  </a:lnTo>
                  <a:lnTo>
                    <a:pt x="25" y="131"/>
                  </a:lnTo>
                  <a:lnTo>
                    <a:pt x="31" y="130"/>
                  </a:lnTo>
                  <a:lnTo>
                    <a:pt x="36" y="127"/>
                  </a:lnTo>
                  <a:lnTo>
                    <a:pt x="31" y="121"/>
                  </a:lnTo>
                  <a:lnTo>
                    <a:pt x="23" y="118"/>
                  </a:lnTo>
                  <a:lnTo>
                    <a:pt x="16" y="118"/>
                  </a:lnTo>
                  <a:lnTo>
                    <a:pt x="7" y="115"/>
                  </a:lnTo>
                  <a:lnTo>
                    <a:pt x="3" y="109"/>
                  </a:lnTo>
                  <a:lnTo>
                    <a:pt x="0" y="102"/>
                  </a:lnTo>
                  <a:lnTo>
                    <a:pt x="0" y="93"/>
                  </a:lnTo>
                  <a:lnTo>
                    <a:pt x="1" y="83"/>
                  </a:lnTo>
                  <a:lnTo>
                    <a:pt x="3" y="75"/>
                  </a:lnTo>
                  <a:lnTo>
                    <a:pt x="7" y="49"/>
                  </a:lnTo>
                  <a:lnTo>
                    <a:pt x="8" y="44"/>
                  </a:lnTo>
                  <a:lnTo>
                    <a:pt x="8" y="40"/>
                  </a:lnTo>
                  <a:lnTo>
                    <a:pt x="8" y="36"/>
                  </a:lnTo>
                  <a:lnTo>
                    <a:pt x="11" y="33"/>
                  </a:lnTo>
                  <a:lnTo>
                    <a:pt x="13" y="30"/>
                  </a:lnTo>
                  <a:lnTo>
                    <a:pt x="16" y="27"/>
                  </a:lnTo>
                  <a:lnTo>
                    <a:pt x="19" y="25"/>
                  </a:lnTo>
                  <a:lnTo>
                    <a:pt x="14" y="28"/>
                  </a:lnTo>
                  <a:lnTo>
                    <a:pt x="16" y="25"/>
                  </a:lnTo>
                  <a:lnTo>
                    <a:pt x="17" y="22"/>
                  </a:lnTo>
                  <a:lnTo>
                    <a:pt x="20" y="18"/>
                  </a:lnTo>
                  <a:lnTo>
                    <a:pt x="22" y="15"/>
                  </a:lnTo>
                  <a:lnTo>
                    <a:pt x="25" y="12"/>
                  </a:lnTo>
                  <a:lnTo>
                    <a:pt x="29" y="12"/>
                  </a:lnTo>
                  <a:lnTo>
                    <a:pt x="32" y="12"/>
                  </a:lnTo>
                  <a:lnTo>
                    <a:pt x="35" y="12"/>
                  </a:lnTo>
                  <a:lnTo>
                    <a:pt x="39" y="9"/>
                  </a:lnTo>
                  <a:lnTo>
                    <a:pt x="42" y="6"/>
                  </a:lnTo>
                  <a:lnTo>
                    <a:pt x="45" y="3"/>
                  </a:lnTo>
                  <a:lnTo>
                    <a:pt x="47" y="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8" name="Freeform 6538"/>
            <p:cNvSpPr>
              <a:spLocks/>
            </p:cNvSpPr>
            <p:nvPr/>
          </p:nvSpPr>
          <p:spPr bwMode="auto">
            <a:xfrm>
              <a:off x="2455" y="1620"/>
              <a:ext cx="31" cy="49"/>
            </a:xfrm>
            <a:custGeom>
              <a:avLst/>
              <a:gdLst>
                <a:gd name="T0" fmla="*/ 17 w 31"/>
                <a:gd name="T1" fmla="*/ 0 h 49"/>
                <a:gd name="T2" fmla="*/ 19 w 31"/>
                <a:gd name="T3" fmla="*/ 2 h 49"/>
                <a:gd name="T4" fmla="*/ 16 w 31"/>
                <a:gd name="T5" fmla="*/ 8 h 49"/>
                <a:gd name="T6" fmla="*/ 20 w 31"/>
                <a:gd name="T7" fmla="*/ 8 h 49"/>
                <a:gd name="T8" fmla="*/ 23 w 31"/>
                <a:gd name="T9" fmla="*/ 9 h 49"/>
                <a:gd name="T10" fmla="*/ 26 w 31"/>
                <a:gd name="T11" fmla="*/ 11 h 49"/>
                <a:gd name="T12" fmla="*/ 28 w 31"/>
                <a:gd name="T13" fmla="*/ 14 h 49"/>
                <a:gd name="T14" fmla="*/ 29 w 31"/>
                <a:gd name="T15" fmla="*/ 17 h 49"/>
                <a:gd name="T16" fmla="*/ 31 w 31"/>
                <a:gd name="T17" fmla="*/ 21 h 49"/>
                <a:gd name="T18" fmla="*/ 31 w 31"/>
                <a:gd name="T19" fmla="*/ 25 h 49"/>
                <a:gd name="T20" fmla="*/ 31 w 31"/>
                <a:gd name="T21" fmla="*/ 28 h 49"/>
                <a:gd name="T22" fmla="*/ 29 w 31"/>
                <a:gd name="T23" fmla="*/ 33 h 49"/>
                <a:gd name="T24" fmla="*/ 28 w 31"/>
                <a:gd name="T25" fmla="*/ 37 h 49"/>
                <a:gd name="T26" fmla="*/ 25 w 31"/>
                <a:gd name="T27" fmla="*/ 40 h 49"/>
                <a:gd name="T28" fmla="*/ 22 w 31"/>
                <a:gd name="T29" fmla="*/ 42 h 49"/>
                <a:gd name="T30" fmla="*/ 17 w 31"/>
                <a:gd name="T31" fmla="*/ 44 h 49"/>
                <a:gd name="T32" fmla="*/ 16 w 31"/>
                <a:gd name="T33" fmla="*/ 49 h 49"/>
                <a:gd name="T34" fmla="*/ 13 w 31"/>
                <a:gd name="T35" fmla="*/ 46 h 49"/>
                <a:gd name="T36" fmla="*/ 12 w 31"/>
                <a:gd name="T37" fmla="*/ 43 h 49"/>
                <a:gd name="T38" fmla="*/ 10 w 31"/>
                <a:gd name="T39" fmla="*/ 39 h 49"/>
                <a:gd name="T40" fmla="*/ 9 w 31"/>
                <a:gd name="T41" fmla="*/ 34 h 49"/>
                <a:gd name="T42" fmla="*/ 7 w 31"/>
                <a:gd name="T43" fmla="*/ 31 h 49"/>
                <a:gd name="T44" fmla="*/ 6 w 31"/>
                <a:gd name="T45" fmla="*/ 28 h 49"/>
                <a:gd name="T46" fmla="*/ 3 w 31"/>
                <a:gd name="T47" fmla="*/ 24 h 49"/>
                <a:gd name="T48" fmla="*/ 1 w 31"/>
                <a:gd name="T49" fmla="*/ 21 h 49"/>
                <a:gd name="T50" fmla="*/ 0 w 31"/>
                <a:gd name="T51" fmla="*/ 18 h 49"/>
                <a:gd name="T52" fmla="*/ 1 w 31"/>
                <a:gd name="T53" fmla="*/ 14 h 49"/>
                <a:gd name="T54" fmla="*/ 1 w 31"/>
                <a:gd name="T55" fmla="*/ 11 h 49"/>
                <a:gd name="T56" fmla="*/ 4 w 31"/>
                <a:gd name="T57" fmla="*/ 9 h 49"/>
                <a:gd name="T58" fmla="*/ 7 w 31"/>
                <a:gd name="T59" fmla="*/ 6 h 49"/>
                <a:gd name="T60" fmla="*/ 10 w 31"/>
                <a:gd name="T61" fmla="*/ 3 h 49"/>
                <a:gd name="T62" fmla="*/ 13 w 31"/>
                <a:gd name="T63" fmla="*/ 2 h 49"/>
                <a:gd name="T64" fmla="*/ 16 w 31"/>
                <a:gd name="T65" fmla="*/ 0 h 49"/>
                <a:gd name="T66" fmla="*/ 17 w 31"/>
                <a:gd name="T6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9">
                  <a:moveTo>
                    <a:pt x="17" y="0"/>
                  </a:moveTo>
                  <a:lnTo>
                    <a:pt x="19" y="2"/>
                  </a:lnTo>
                  <a:lnTo>
                    <a:pt x="16" y="8"/>
                  </a:lnTo>
                  <a:lnTo>
                    <a:pt x="20" y="8"/>
                  </a:lnTo>
                  <a:lnTo>
                    <a:pt x="23" y="9"/>
                  </a:lnTo>
                  <a:lnTo>
                    <a:pt x="26" y="11"/>
                  </a:lnTo>
                  <a:lnTo>
                    <a:pt x="28" y="14"/>
                  </a:lnTo>
                  <a:lnTo>
                    <a:pt x="29" y="17"/>
                  </a:lnTo>
                  <a:lnTo>
                    <a:pt x="31" y="21"/>
                  </a:lnTo>
                  <a:lnTo>
                    <a:pt x="31" y="25"/>
                  </a:lnTo>
                  <a:lnTo>
                    <a:pt x="31" y="28"/>
                  </a:lnTo>
                  <a:lnTo>
                    <a:pt x="29" y="33"/>
                  </a:lnTo>
                  <a:lnTo>
                    <a:pt x="28" y="37"/>
                  </a:lnTo>
                  <a:lnTo>
                    <a:pt x="25" y="40"/>
                  </a:lnTo>
                  <a:lnTo>
                    <a:pt x="22" y="42"/>
                  </a:lnTo>
                  <a:lnTo>
                    <a:pt x="17" y="44"/>
                  </a:lnTo>
                  <a:lnTo>
                    <a:pt x="16" y="49"/>
                  </a:lnTo>
                  <a:lnTo>
                    <a:pt x="13" y="46"/>
                  </a:lnTo>
                  <a:lnTo>
                    <a:pt x="12" y="43"/>
                  </a:lnTo>
                  <a:lnTo>
                    <a:pt x="10" y="39"/>
                  </a:lnTo>
                  <a:lnTo>
                    <a:pt x="9" y="34"/>
                  </a:lnTo>
                  <a:lnTo>
                    <a:pt x="7" y="31"/>
                  </a:lnTo>
                  <a:lnTo>
                    <a:pt x="6" y="28"/>
                  </a:lnTo>
                  <a:lnTo>
                    <a:pt x="3" y="24"/>
                  </a:lnTo>
                  <a:lnTo>
                    <a:pt x="1" y="21"/>
                  </a:lnTo>
                  <a:lnTo>
                    <a:pt x="0" y="18"/>
                  </a:lnTo>
                  <a:lnTo>
                    <a:pt x="1" y="14"/>
                  </a:lnTo>
                  <a:lnTo>
                    <a:pt x="1" y="11"/>
                  </a:lnTo>
                  <a:lnTo>
                    <a:pt x="4" y="9"/>
                  </a:lnTo>
                  <a:lnTo>
                    <a:pt x="7" y="6"/>
                  </a:lnTo>
                  <a:lnTo>
                    <a:pt x="10" y="3"/>
                  </a:lnTo>
                  <a:lnTo>
                    <a:pt x="13" y="2"/>
                  </a:lnTo>
                  <a:lnTo>
                    <a:pt x="16"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9" name="Freeform 6539"/>
            <p:cNvSpPr>
              <a:spLocks noEditPoints="1"/>
            </p:cNvSpPr>
            <p:nvPr/>
          </p:nvSpPr>
          <p:spPr bwMode="auto">
            <a:xfrm>
              <a:off x="2119" y="1389"/>
              <a:ext cx="78" cy="117"/>
            </a:xfrm>
            <a:custGeom>
              <a:avLst/>
              <a:gdLst>
                <a:gd name="T0" fmla="*/ 21 w 78"/>
                <a:gd name="T1" fmla="*/ 37 h 117"/>
                <a:gd name="T2" fmla="*/ 66 w 78"/>
                <a:gd name="T3" fmla="*/ 0 h 117"/>
                <a:gd name="T4" fmla="*/ 69 w 78"/>
                <a:gd name="T5" fmla="*/ 5 h 117"/>
                <a:gd name="T6" fmla="*/ 66 w 78"/>
                <a:gd name="T7" fmla="*/ 12 h 117"/>
                <a:gd name="T8" fmla="*/ 66 w 78"/>
                <a:gd name="T9" fmla="*/ 18 h 117"/>
                <a:gd name="T10" fmla="*/ 65 w 78"/>
                <a:gd name="T11" fmla="*/ 27 h 117"/>
                <a:gd name="T12" fmla="*/ 58 w 78"/>
                <a:gd name="T13" fmla="*/ 34 h 117"/>
                <a:gd name="T14" fmla="*/ 52 w 78"/>
                <a:gd name="T15" fmla="*/ 40 h 117"/>
                <a:gd name="T16" fmla="*/ 53 w 78"/>
                <a:gd name="T17" fmla="*/ 47 h 117"/>
                <a:gd name="T18" fmla="*/ 61 w 78"/>
                <a:gd name="T19" fmla="*/ 49 h 117"/>
                <a:gd name="T20" fmla="*/ 68 w 78"/>
                <a:gd name="T21" fmla="*/ 46 h 117"/>
                <a:gd name="T22" fmla="*/ 71 w 78"/>
                <a:gd name="T23" fmla="*/ 55 h 117"/>
                <a:gd name="T24" fmla="*/ 71 w 78"/>
                <a:gd name="T25" fmla="*/ 61 h 117"/>
                <a:gd name="T26" fmla="*/ 74 w 78"/>
                <a:gd name="T27" fmla="*/ 66 h 117"/>
                <a:gd name="T28" fmla="*/ 78 w 78"/>
                <a:gd name="T29" fmla="*/ 74 h 117"/>
                <a:gd name="T30" fmla="*/ 77 w 78"/>
                <a:gd name="T31" fmla="*/ 84 h 117"/>
                <a:gd name="T32" fmla="*/ 72 w 78"/>
                <a:gd name="T33" fmla="*/ 89 h 117"/>
                <a:gd name="T34" fmla="*/ 72 w 78"/>
                <a:gd name="T35" fmla="*/ 97 h 117"/>
                <a:gd name="T36" fmla="*/ 66 w 78"/>
                <a:gd name="T37" fmla="*/ 102 h 117"/>
                <a:gd name="T38" fmla="*/ 59 w 78"/>
                <a:gd name="T39" fmla="*/ 103 h 117"/>
                <a:gd name="T40" fmla="*/ 58 w 78"/>
                <a:gd name="T41" fmla="*/ 99 h 117"/>
                <a:gd name="T42" fmla="*/ 47 w 78"/>
                <a:gd name="T43" fmla="*/ 112 h 117"/>
                <a:gd name="T44" fmla="*/ 41 w 78"/>
                <a:gd name="T45" fmla="*/ 111 h 117"/>
                <a:gd name="T46" fmla="*/ 36 w 78"/>
                <a:gd name="T47" fmla="*/ 106 h 117"/>
                <a:gd name="T48" fmla="*/ 34 w 78"/>
                <a:gd name="T49" fmla="*/ 97 h 117"/>
                <a:gd name="T50" fmla="*/ 25 w 78"/>
                <a:gd name="T51" fmla="*/ 91 h 117"/>
                <a:gd name="T52" fmla="*/ 15 w 78"/>
                <a:gd name="T53" fmla="*/ 83 h 117"/>
                <a:gd name="T54" fmla="*/ 3 w 78"/>
                <a:gd name="T55" fmla="*/ 66 h 117"/>
                <a:gd name="T56" fmla="*/ 6 w 78"/>
                <a:gd name="T57" fmla="*/ 49 h 117"/>
                <a:gd name="T58" fmla="*/ 14 w 78"/>
                <a:gd name="T59" fmla="*/ 58 h 117"/>
                <a:gd name="T60" fmla="*/ 21 w 78"/>
                <a:gd name="T61" fmla="*/ 65 h 117"/>
                <a:gd name="T62" fmla="*/ 30 w 78"/>
                <a:gd name="T63" fmla="*/ 61 h 117"/>
                <a:gd name="T64" fmla="*/ 33 w 78"/>
                <a:gd name="T65" fmla="*/ 52 h 117"/>
                <a:gd name="T66" fmla="*/ 31 w 78"/>
                <a:gd name="T67" fmla="*/ 44 h 117"/>
                <a:gd name="T68" fmla="*/ 25 w 78"/>
                <a:gd name="T69" fmla="*/ 37 h 117"/>
                <a:gd name="T70" fmla="*/ 24 w 78"/>
                <a:gd name="T71" fmla="*/ 36 h 117"/>
                <a:gd name="T72" fmla="*/ 30 w 78"/>
                <a:gd name="T73" fmla="*/ 28 h 117"/>
                <a:gd name="T74" fmla="*/ 27 w 78"/>
                <a:gd name="T75" fmla="*/ 25 h 117"/>
                <a:gd name="T76" fmla="*/ 22 w 78"/>
                <a:gd name="T77" fmla="*/ 24 h 117"/>
                <a:gd name="T78" fmla="*/ 18 w 78"/>
                <a:gd name="T79" fmla="*/ 13 h 117"/>
                <a:gd name="T80" fmla="*/ 25 w 78"/>
                <a:gd name="T81" fmla="*/ 3 h 117"/>
                <a:gd name="T82" fmla="*/ 30 w 78"/>
                <a:gd name="T83" fmla="*/ 11 h 117"/>
                <a:gd name="T84" fmla="*/ 37 w 78"/>
                <a:gd name="T85" fmla="*/ 12 h 117"/>
                <a:gd name="T86" fmla="*/ 41 w 78"/>
                <a:gd name="T87" fmla="*/ 11 h 117"/>
                <a:gd name="T88" fmla="*/ 47 w 78"/>
                <a:gd name="T89" fmla="*/ 11 h 117"/>
                <a:gd name="T90" fmla="*/ 53 w 78"/>
                <a:gd name="T91" fmla="*/ 13 h 117"/>
                <a:gd name="T92" fmla="*/ 61 w 78"/>
                <a:gd name="T93" fmla="*/ 6 h 117"/>
                <a:gd name="T94" fmla="*/ 66 w 78"/>
                <a:gd name="T9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117">
                  <a:moveTo>
                    <a:pt x="21" y="36"/>
                  </a:moveTo>
                  <a:lnTo>
                    <a:pt x="22" y="36"/>
                  </a:lnTo>
                  <a:lnTo>
                    <a:pt x="21" y="37"/>
                  </a:lnTo>
                  <a:lnTo>
                    <a:pt x="19" y="37"/>
                  </a:lnTo>
                  <a:lnTo>
                    <a:pt x="21" y="36"/>
                  </a:lnTo>
                  <a:close/>
                  <a:moveTo>
                    <a:pt x="66" y="0"/>
                  </a:moveTo>
                  <a:lnTo>
                    <a:pt x="69" y="0"/>
                  </a:lnTo>
                  <a:lnTo>
                    <a:pt x="69" y="2"/>
                  </a:lnTo>
                  <a:lnTo>
                    <a:pt x="69" y="5"/>
                  </a:lnTo>
                  <a:lnTo>
                    <a:pt x="69" y="8"/>
                  </a:lnTo>
                  <a:lnTo>
                    <a:pt x="68" y="11"/>
                  </a:lnTo>
                  <a:lnTo>
                    <a:pt x="66" y="12"/>
                  </a:lnTo>
                  <a:lnTo>
                    <a:pt x="66" y="15"/>
                  </a:lnTo>
                  <a:lnTo>
                    <a:pt x="65" y="16"/>
                  </a:lnTo>
                  <a:lnTo>
                    <a:pt x="66" y="18"/>
                  </a:lnTo>
                  <a:lnTo>
                    <a:pt x="66" y="16"/>
                  </a:lnTo>
                  <a:lnTo>
                    <a:pt x="66" y="22"/>
                  </a:lnTo>
                  <a:lnTo>
                    <a:pt x="65" y="27"/>
                  </a:lnTo>
                  <a:lnTo>
                    <a:pt x="62" y="31"/>
                  </a:lnTo>
                  <a:lnTo>
                    <a:pt x="61" y="33"/>
                  </a:lnTo>
                  <a:lnTo>
                    <a:pt x="58" y="34"/>
                  </a:lnTo>
                  <a:lnTo>
                    <a:pt x="55" y="36"/>
                  </a:lnTo>
                  <a:lnTo>
                    <a:pt x="53" y="39"/>
                  </a:lnTo>
                  <a:lnTo>
                    <a:pt x="52" y="40"/>
                  </a:lnTo>
                  <a:lnTo>
                    <a:pt x="52" y="43"/>
                  </a:lnTo>
                  <a:lnTo>
                    <a:pt x="52" y="46"/>
                  </a:lnTo>
                  <a:lnTo>
                    <a:pt x="53" y="47"/>
                  </a:lnTo>
                  <a:lnTo>
                    <a:pt x="55" y="47"/>
                  </a:lnTo>
                  <a:lnTo>
                    <a:pt x="58" y="49"/>
                  </a:lnTo>
                  <a:lnTo>
                    <a:pt x="61" y="49"/>
                  </a:lnTo>
                  <a:lnTo>
                    <a:pt x="64" y="47"/>
                  </a:lnTo>
                  <a:lnTo>
                    <a:pt x="66" y="47"/>
                  </a:lnTo>
                  <a:lnTo>
                    <a:pt x="68" y="46"/>
                  </a:lnTo>
                  <a:lnTo>
                    <a:pt x="71" y="49"/>
                  </a:lnTo>
                  <a:lnTo>
                    <a:pt x="71" y="52"/>
                  </a:lnTo>
                  <a:lnTo>
                    <a:pt x="71" y="55"/>
                  </a:lnTo>
                  <a:lnTo>
                    <a:pt x="71" y="56"/>
                  </a:lnTo>
                  <a:lnTo>
                    <a:pt x="71" y="58"/>
                  </a:lnTo>
                  <a:lnTo>
                    <a:pt x="71" y="61"/>
                  </a:lnTo>
                  <a:lnTo>
                    <a:pt x="71" y="64"/>
                  </a:lnTo>
                  <a:lnTo>
                    <a:pt x="72" y="65"/>
                  </a:lnTo>
                  <a:lnTo>
                    <a:pt x="74" y="66"/>
                  </a:lnTo>
                  <a:lnTo>
                    <a:pt x="75" y="68"/>
                  </a:lnTo>
                  <a:lnTo>
                    <a:pt x="77" y="69"/>
                  </a:lnTo>
                  <a:lnTo>
                    <a:pt x="78" y="74"/>
                  </a:lnTo>
                  <a:lnTo>
                    <a:pt x="78" y="78"/>
                  </a:lnTo>
                  <a:lnTo>
                    <a:pt x="78" y="83"/>
                  </a:lnTo>
                  <a:lnTo>
                    <a:pt x="77" y="84"/>
                  </a:lnTo>
                  <a:lnTo>
                    <a:pt x="75" y="86"/>
                  </a:lnTo>
                  <a:lnTo>
                    <a:pt x="74" y="87"/>
                  </a:lnTo>
                  <a:lnTo>
                    <a:pt x="72" y="89"/>
                  </a:lnTo>
                  <a:lnTo>
                    <a:pt x="72" y="91"/>
                  </a:lnTo>
                  <a:lnTo>
                    <a:pt x="72" y="94"/>
                  </a:lnTo>
                  <a:lnTo>
                    <a:pt x="72" y="97"/>
                  </a:lnTo>
                  <a:lnTo>
                    <a:pt x="71" y="99"/>
                  </a:lnTo>
                  <a:lnTo>
                    <a:pt x="68" y="102"/>
                  </a:lnTo>
                  <a:lnTo>
                    <a:pt x="66" y="102"/>
                  </a:lnTo>
                  <a:lnTo>
                    <a:pt x="64" y="102"/>
                  </a:lnTo>
                  <a:lnTo>
                    <a:pt x="62" y="102"/>
                  </a:lnTo>
                  <a:lnTo>
                    <a:pt x="59" y="103"/>
                  </a:lnTo>
                  <a:lnTo>
                    <a:pt x="58" y="105"/>
                  </a:lnTo>
                  <a:lnTo>
                    <a:pt x="56" y="108"/>
                  </a:lnTo>
                  <a:lnTo>
                    <a:pt x="58" y="99"/>
                  </a:lnTo>
                  <a:lnTo>
                    <a:pt x="55" y="105"/>
                  </a:lnTo>
                  <a:lnTo>
                    <a:pt x="52" y="109"/>
                  </a:lnTo>
                  <a:lnTo>
                    <a:pt x="47" y="112"/>
                  </a:lnTo>
                  <a:lnTo>
                    <a:pt x="43" y="117"/>
                  </a:lnTo>
                  <a:lnTo>
                    <a:pt x="41" y="114"/>
                  </a:lnTo>
                  <a:lnTo>
                    <a:pt x="41" y="111"/>
                  </a:lnTo>
                  <a:lnTo>
                    <a:pt x="40" y="109"/>
                  </a:lnTo>
                  <a:lnTo>
                    <a:pt x="39" y="108"/>
                  </a:lnTo>
                  <a:lnTo>
                    <a:pt x="36" y="106"/>
                  </a:lnTo>
                  <a:lnTo>
                    <a:pt x="33" y="103"/>
                  </a:lnTo>
                  <a:lnTo>
                    <a:pt x="34" y="100"/>
                  </a:lnTo>
                  <a:lnTo>
                    <a:pt x="34" y="97"/>
                  </a:lnTo>
                  <a:lnTo>
                    <a:pt x="31" y="94"/>
                  </a:lnTo>
                  <a:lnTo>
                    <a:pt x="30" y="93"/>
                  </a:lnTo>
                  <a:lnTo>
                    <a:pt x="25" y="91"/>
                  </a:lnTo>
                  <a:lnTo>
                    <a:pt x="22" y="89"/>
                  </a:lnTo>
                  <a:lnTo>
                    <a:pt x="19" y="87"/>
                  </a:lnTo>
                  <a:lnTo>
                    <a:pt x="15" y="83"/>
                  </a:lnTo>
                  <a:lnTo>
                    <a:pt x="11" y="78"/>
                  </a:lnTo>
                  <a:lnTo>
                    <a:pt x="6" y="72"/>
                  </a:lnTo>
                  <a:lnTo>
                    <a:pt x="3" y="66"/>
                  </a:lnTo>
                  <a:lnTo>
                    <a:pt x="0" y="61"/>
                  </a:lnTo>
                  <a:lnTo>
                    <a:pt x="0" y="53"/>
                  </a:lnTo>
                  <a:lnTo>
                    <a:pt x="6" y="49"/>
                  </a:lnTo>
                  <a:lnTo>
                    <a:pt x="8" y="52"/>
                  </a:lnTo>
                  <a:lnTo>
                    <a:pt x="11" y="55"/>
                  </a:lnTo>
                  <a:lnTo>
                    <a:pt x="14" y="58"/>
                  </a:lnTo>
                  <a:lnTo>
                    <a:pt x="15" y="61"/>
                  </a:lnTo>
                  <a:lnTo>
                    <a:pt x="18" y="64"/>
                  </a:lnTo>
                  <a:lnTo>
                    <a:pt x="21" y="65"/>
                  </a:lnTo>
                  <a:lnTo>
                    <a:pt x="24" y="66"/>
                  </a:lnTo>
                  <a:lnTo>
                    <a:pt x="27" y="65"/>
                  </a:lnTo>
                  <a:lnTo>
                    <a:pt x="30" y="61"/>
                  </a:lnTo>
                  <a:lnTo>
                    <a:pt x="31" y="59"/>
                  </a:lnTo>
                  <a:lnTo>
                    <a:pt x="31" y="56"/>
                  </a:lnTo>
                  <a:lnTo>
                    <a:pt x="33" y="52"/>
                  </a:lnTo>
                  <a:lnTo>
                    <a:pt x="33" y="49"/>
                  </a:lnTo>
                  <a:lnTo>
                    <a:pt x="33" y="46"/>
                  </a:lnTo>
                  <a:lnTo>
                    <a:pt x="31" y="44"/>
                  </a:lnTo>
                  <a:lnTo>
                    <a:pt x="30" y="41"/>
                  </a:lnTo>
                  <a:lnTo>
                    <a:pt x="28" y="39"/>
                  </a:lnTo>
                  <a:lnTo>
                    <a:pt x="25" y="37"/>
                  </a:lnTo>
                  <a:lnTo>
                    <a:pt x="24" y="36"/>
                  </a:lnTo>
                  <a:lnTo>
                    <a:pt x="22" y="36"/>
                  </a:lnTo>
                  <a:lnTo>
                    <a:pt x="24" y="36"/>
                  </a:lnTo>
                  <a:lnTo>
                    <a:pt x="27" y="33"/>
                  </a:lnTo>
                  <a:lnTo>
                    <a:pt x="30" y="31"/>
                  </a:lnTo>
                  <a:lnTo>
                    <a:pt x="30" y="28"/>
                  </a:lnTo>
                  <a:lnTo>
                    <a:pt x="30" y="27"/>
                  </a:lnTo>
                  <a:lnTo>
                    <a:pt x="28" y="25"/>
                  </a:lnTo>
                  <a:lnTo>
                    <a:pt x="27" y="25"/>
                  </a:lnTo>
                  <a:lnTo>
                    <a:pt x="25" y="25"/>
                  </a:lnTo>
                  <a:lnTo>
                    <a:pt x="24" y="25"/>
                  </a:lnTo>
                  <a:lnTo>
                    <a:pt x="22" y="24"/>
                  </a:lnTo>
                  <a:lnTo>
                    <a:pt x="19" y="21"/>
                  </a:lnTo>
                  <a:lnTo>
                    <a:pt x="18" y="16"/>
                  </a:lnTo>
                  <a:lnTo>
                    <a:pt x="18" y="13"/>
                  </a:lnTo>
                  <a:lnTo>
                    <a:pt x="19" y="9"/>
                  </a:lnTo>
                  <a:lnTo>
                    <a:pt x="22" y="6"/>
                  </a:lnTo>
                  <a:lnTo>
                    <a:pt x="25" y="3"/>
                  </a:lnTo>
                  <a:lnTo>
                    <a:pt x="28" y="6"/>
                  </a:lnTo>
                  <a:lnTo>
                    <a:pt x="28" y="9"/>
                  </a:lnTo>
                  <a:lnTo>
                    <a:pt x="30" y="11"/>
                  </a:lnTo>
                  <a:lnTo>
                    <a:pt x="33" y="12"/>
                  </a:lnTo>
                  <a:lnTo>
                    <a:pt x="34" y="12"/>
                  </a:lnTo>
                  <a:lnTo>
                    <a:pt x="37" y="12"/>
                  </a:lnTo>
                  <a:lnTo>
                    <a:pt x="39" y="12"/>
                  </a:lnTo>
                  <a:lnTo>
                    <a:pt x="40" y="11"/>
                  </a:lnTo>
                  <a:lnTo>
                    <a:pt x="41" y="11"/>
                  </a:lnTo>
                  <a:lnTo>
                    <a:pt x="44" y="11"/>
                  </a:lnTo>
                  <a:lnTo>
                    <a:pt x="46" y="11"/>
                  </a:lnTo>
                  <a:lnTo>
                    <a:pt x="47" y="11"/>
                  </a:lnTo>
                  <a:lnTo>
                    <a:pt x="50" y="12"/>
                  </a:lnTo>
                  <a:lnTo>
                    <a:pt x="52" y="13"/>
                  </a:lnTo>
                  <a:lnTo>
                    <a:pt x="53" y="13"/>
                  </a:lnTo>
                  <a:lnTo>
                    <a:pt x="56" y="12"/>
                  </a:lnTo>
                  <a:lnTo>
                    <a:pt x="59" y="9"/>
                  </a:lnTo>
                  <a:lnTo>
                    <a:pt x="61" y="6"/>
                  </a:lnTo>
                  <a:lnTo>
                    <a:pt x="62" y="3"/>
                  </a:lnTo>
                  <a:lnTo>
                    <a:pt x="65" y="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0" name="Freeform 6540"/>
            <p:cNvSpPr>
              <a:spLocks/>
            </p:cNvSpPr>
            <p:nvPr/>
          </p:nvSpPr>
          <p:spPr bwMode="auto">
            <a:xfrm>
              <a:off x="1896" y="1416"/>
              <a:ext cx="239" cy="201"/>
            </a:xfrm>
            <a:custGeom>
              <a:avLst/>
              <a:gdLst>
                <a:gd name="T0" fmla="*/ 164 w 239"/>
                <a:gd name="T1" fmla="*/ 9 h 201"/>
                <a:gd name="T2" fmla="*/ 176 w 239"/>
                <a:gd name="T3" fmla="*/ 17 h 201"/>
                <a:gd name="T4" fmla="*/ 178 w 239"/>
                <a:gd name="T5" fmla="*/ 35 h 201"/>
                <a:gd name="T6" fmla="*/ 189 w 239"/>
                <a:gd name="T7" fmla="*/ 66 h 201"/>
                <a:gd name="T8" fmla="*/ 194 w 239"/>
                <a:gd name="T9" fmla="*/ 81 h 201"/>
                <a:gd name="T10" fmla="*/ 195 w 239"/>
                <a:gd name="T11" fmla="*/ 95 h 201"/>
                <a:gd name="T12" fmla="*/ 195 w 239"/>
                <a:gd name="T13" fmla="*/ 106 h 201"/>
                <a:gd name="T14" fmla="*/ 200 w 239"/>
                <a:gd name="T15" fmla="*/ 113 h 201"/>
                <a:gd name="T16" fmla="*/ 217 w 239"/>
                <a:gd name="T17" fmla="*/ 125 h 201"/>
                <a:gd name="T18" fmla="*/ 232 w 239"/>
                <a:gd name="T19" fmla="*/ 132 h 201"/>
                <a:gd name="T20" fmla="*/ 239 w 239"/>
                <a:gd name="T21" fmla="*/ 148 h 201"/>
                <a:gd name="T22" fmla="*/ 223 w 239"/>
                <a:gd name="T23" fmla="*/ 148 h 201"/>
                <a:gd name="T24" fmla="*/ 216 w 239"/>
                <a:gd name="T25" fmla="*/ 159 h 201"/>
                <a:gd name="T26" fmla="*/ 214 w 239"/>
                <a:gd name="T27" fmla="*/ 168 h 201"/>
                <a:gd name="T28" fmla="*/ 213 w 239"/>
                <a:gd name="T29" fmla="*/ 175 h 201"/>
                <a:gd name="T30" fmla="*/ 225 w 239"/>
                <a:gd name="T31" fmla="*/ 170 h 201"/>
                <a:gd name="T32" fmla="*/ 235 w 239"/>
                <a:gd name="T33" fmla="*/ 170 h 201"/>
                <a:gd name="T34" fmla="*/ 232 w 239"/>
                <a:gd name="T35" fmla="*/ 181 h 201"/>
                <a:gd name="T36" fmla="*/ 222 w 239"/>
                <a:gd name="T37" fmla="*/ 184 h 201"/>
                <a:gd name="T38" fmla="*/ 216 w 239"/>
                <a:gd name="T39" fmla="*/ 190 h 201"/>
                <a:gd name="T40" fmla="*/ 204 w 239"/>
                <a:gd name="T41" fmla="*/ 191 h 201"/>
                <a:gd name="T42" fmla="*/ 178 w 239"/>
                <a:gd name="T43" fmla="*/ 176 h 201"/>
                <a:gd name="T44" fmla="*/ 164 w 239"/>
                <a:gd name="T45" fmla="*/ 170 h 201"/>
                <a:gd name="T46" fmla="*/ 151 w 239"/>
                <a:gd name="T47" fmla="*/ 175 h 201"/>
                <a:gd name="T48" fmla="*/ 134 w 239"/>
                <a:gd name="T49" fmla="*/ 188 h 201"/>
                <a:gd name="T50" fmla="*/ 86 w 239"/>
                <a:gd name="T51" fmla="*/ 201 h 201"/>
                <a:gd name="T52" fmla="*/ 76 w 239"/>
                <a:gd name="T53" fmla="*/ 194 h 201"/>
                <a:gd name="T54" fmla="*/ 72 w 239"/>
                <a:gd name="T55" fmla="*/ 179 h 201"/>
                <a:gd name="T56" fmla="*/ 69 w 239"/>
                <a:gd name="T57" fmla="*/ 165 h 201"/>
                <a:gd name="T58" fmla="*/ 58 w 239"/>
                <a:gd name="T59" fmla="*/ 168 h 201"/>
                <a:gd name="T60" fmla="*/ 23 w 239"/>
                <a:gd name="T61" fmla="*/ 150 h 201"/>
                <a:gd name="T62" fmla="*/ 53 w 239"/>
                <a:gd name="T63" fmla="*/ 131 h 201"/>
                <a:gd name="T64" fmla="*/ 78 w 239"/>
                <a:gd name="T65" fmla="*/ 134 h 201"/>
                <a:gd name="T66" fmla="*/ 91 w 239"/>
                <a:gd name="T67" fmla="*/ 134 h 201"/>
                <a:gd name="T68" fmla="*/ 81 w 239"/>
                <a:gd name="T69" fmla="*/ 122 h 201"/>
                <a:gd name="T70" fmla="*/ 41 w 239"/>
                <a:gd name="T71" fmla="*/ 122 h 201"/>
                <a:gd name="T72" fmla="*/ 26 w 239"/>
                <a:gd name="T73" fmla="*/ 120 h 201"/>
                <a:gd name="T74" fmla="*/ 7 w 239"/>
                <a:gd name="T75" fmla="*/ 110 h 201"/>
                <a:gd name="T76" fmla="*/ 42 w 239"/>
                <a:gd name="T77" fmla="*/ 94 h 201"/>
                <a:gd name="T78" fmla="*/ 7 w 239"/>
                <a:gd name="T79" fmla="*/ 87 h 201"/>
                <a:gd name="T80" fmla="*/ 3 w 239"/>
                <a:gd name="T81" fmla="*/ 67 h 201"/>
                <a:gd name="T82" fmla="*/ 8 w 239"/>
                <a:gd name="T83" fmla="*/ 48 h 201"/>
                <a:gd name="T84" fmla="*/ 13 w 239"/>
                <a:gd name="T85" fmla="*/ 35 h 201"/>
                <a:gd name="T86" fmla="*/ 30 w 239"/>
                <a:gd name="T87" fmla="*/ 17 h 201"/>
                <a:gd name="T88" fmla="*/ 60 w 239"/>
                <a:gd name="T89" fmla="*/ 16 h 201"/>
                <a:gd name="T90" fmla="*/ 70 w 239"/>
                <a:gd name="T91" fmla="*/ 28 h 201"/>
                <a:gd name="T92" fmla="*/ 82 w 239"/>
                <a:gd name="T93" fmla="*/ 19 h 201"/>
                <a:gd name="T94" fmla="*/ 97 w 239"/>
                <a:gd name="T95" fmla="*/ 29 h 201"/>
                <a:gd name="T96" fmla="*/ 101 w 239"/>
                <a:gd name="T97" fmla="*/ 39 h 201"/>
                <a:gd name="T98" fmla="*/ 113 w 239"/>
                <a:gd name="T99" fmla="*/ 41 h 201"/>
                <a:gd name="T100" fmla="*/ 120 w 239"/>
                <a:gd name="T101" fmla="*/ 32 h 201"/>
                <a:gd name="T102" fmla="*/ 125 w 239"/>
                <a:gd name="T103" fmla="*/ 22 h 201"/>
                <a:gd name="T104" fmla="*/ 134 w 239"/>
                <a:gd name="T105" fmla="*/ 38 h 201"/>
                <a:gd name="T106" fmla="*/ 142 w 239"/>
                <a:gd name="T107" fmla="*/ 70 h 201"/>
                <a:gd name="T108" fmla="*/ 148 w 239"/>
                <a:gd name="T109" fmla="*/ 48 h 201"/>
                <a:gd name="T110" fmla="*/ 145 w 239"/>
                <a:gd name="T111" fmla="*/ 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 h="201">
                  <a:moveTo>
                    <a:pt x="154" y="0"/>
                  </a:moveTo>
                  <a:lnTo>
                    <a:pt x="157" y="6"/>
                  </a:lnTo>
                  <a:lnTo>
                    <a:pt x="160" y="10"/>
                  </a:lnTo>
                  <a:lnTo>
                    <a:pt x="163" y="9"/>
                  </a:lnTo>
                  <a:lnTo>
                    <a:pt x="164" y="9"/>
                  </a:lnTo>
                  <a:lnTo>
                    <a:pt x="167" y="10"/>
                  </a:lnTo>
                  <a:lnTo>
                    <a:pt x="170" y="12"/>
                  </a:lnTo>
                  <a:lnTo>
                    <a:pt x="173" y="13"/>
                  </a:lnTo>
                  <a:lnTo>
                    <a:pt x="176" y="13"/>
                  </a:lnTo>
                  <a:lnTo>
                    <a:pt x="176" y="17"/>
                  </a:lnTo>
                  <a:lnTo>
                    <a:pt x="178" y="22"/>
                  </a:lnTo>
                  <a:lnTo>
                    <a:pt x="179" y="26"/>
                  </a:lnTo>
                  <a:lnTo>
                    <a:pt x="179" y="29"/>
                  </a:lnTo>
                  <a:lnTo>
                    <a:pt x="179" y="32"/>
                  </a:lnTo>
                  <a:lnTo>
                    <a:pt x="178" y="35"/>
                  </a:lnTo>
                  <a:lnTo>
                    <a:pt x="178" y="38"/>
                  </a:lnTo>
                  <a:lnTo>
                    <a:pt x="181" y="48"/>
                  </a:lnTo>
                  <a:lnTo>
                    <a:pt x="185" y="56"/>
                  </a:lnTo>
                  <a:lnTo>
                    <a:pt x="189" y="63"/>
                  </a:lnTo>
                  <a:lnTo>
                    <a:pt x="189" y="66"/>
                  </a:lnTo>
                  <a:lnTo>
                    <a:pt x="189" y="69"/>
                  </a:lnTo>
                  <a:lnTo>
                    <a:pt x="189" y="72"/>
                  </a:lnTo>
                  <a:lnTo>
                    <a:pt x="191" y="75"/>
                  </a:lnTo>
                  <a:lnTo>
                    <a:pt x="192" y="78"/>
                  </a:lnTo>
                  <a:lnTo>
                    <a:pt x="194" y="81"/>
                  </a:lnTo>
                  <a:lnTo>
                    <a:pt x="194" y="84"/>
                  </a:lnTo>
                  <a:lnTo>
                    <a:pt x="194" y="87"/>
                  </a:lnTo>
                  <a:lnTo>
                    <a:pt x="194" y="90"/>
                  </a:lnTo>
                  <a:lnTo>
                    <a:pt x="195" y="92"/>
                  </a:lnTo>
                  <a:lnTo>
                    <a:pt x="195" y="95"/>
                  </a:lnTo>
                  <a:lnTo>
                    <a:pt x="197" y="97"/>
                  </a:lnTo>
                  <a:lnTo>
                    <a:pt x="198" y="100"/>
                  </a:lnTo>
                  <a:lnTo>
                    <a:pt x="198" y="103"/>
                  </a:lnTo>
                  <a:lnTo>
                    <a:pt x="197" y="104"/>
                  </a:lnTo>
                  <a:lnTo>
                    <a:pt x="195" y="106"/>
                  </a:lnTo>
                  <a:lnTo>
                    <a:pt x="195" y="107"/>
                  </a:lnTo>
                  <a:lnTo>
                    <a:pt x="194" y="109"/>
                  </a:lnTo>
                  <a:lnTo>
                    <a:pt x="195" y="110"/>
                  </a:lnTo>
                  <a:lnTo>
                    <a:pt x="197" y="112"/>
                  </a:lnTo>
                  <a:lnTo>
                    <a:pt x="200" y="113"/>
                  </a:lnTo>
                  <a:lnTo>
                    <a:pt x="203" y="115"/>
                  </a:lnTo>
                  <a:lnTo>
                    <a:pt x="204" y="115"/>
                  </a:lnTo>
                  <a:lnTo>
                    <a:pt x="209" y="117"/>
                  </a:lnTo>
                  <a:lnTo>
                    <a:pt x="213" y="122"/>
                  </a:lnTo>
                  <a:lnTo>
                    <a:pt x="217" y="125"/>
                  </a:lnTo>
                  <a:lnTo>
                    <a:pt x="220" y="129"/>
                  </a:lnTo>
                  <a:lnTo>
                    <a:pt x="223" y="131"/>
                  </a:lnTo>
                  <a:lnTo>
                    <a:pt x="226" y="131"/>
                  </a:lnTo>
                  <a:lnTo>
                    <a:pt x="229" y="131"/>
                  </a:lnTo>
                  <a:lnTo>
                    <a:pt x="232" y="132"/>
                  </a:lnTo>
                  <a:lnTo>
                    <a:pt x="235" y="135"/>
                  </a:lnTo>
                  <a:lnTo>
                    <a:pt x="237" y="138"/>
                  </a:lnTo>
                  <a:lnTo>
                    <a:pt x="238" y="141"/>
                  </a:lnTo>
                  <a:lnTo>
                    <a:pt x="239" y="145"/>
                  </a:lnTo>
                  <a:lnTo>
                    <a:pt x="239" y="148"/>
                  </a:lnTo>
                  <a:lnTo>
                    <a:pt x="237" y="151"/>
                  </a:lnTo>
                  <a:lnTo>
                    <a:pt x="235" y="151"/>
                  </a:lnTo>
                  <a:lnTo>
                    <a:pt x="231" y="151"/>
                  </a:lnTo>
                  <a:lnTo>
                    <a:pt x="228" y="151"/>
                  </a:lnTo>
                  <a:lnTo>
                    <a:pt x="223" y="148"/>
                  </a:lnTo>
                  <a:lnTo>
                    <a:pt x="222" y="150"/>
                  </a:lnTo>
                  <a:lnTo>
                    <a:pt x="219" y="151"/>
                  </a:lnTo>
                  <a:lnTo>
                    <a:pt x="217" y="154"/>
                  </a:lnTo>
                  <a:lnTo>
                    <a:pt x="216" y="156"/>
                  </a:lnTo>
                  <a:lnTo>
                    <a:pt x="216" y="159"/>
                  </a:lnTo>
                  <a:lnTo>
                    <a:pt x="216" y="162"/>
                  </a:lnTo>
                  <a:lnTo>
                    <a:pt x="214" y="165"/>
                  </a:lnTo>
                  <a:lnTo>
                    <a:pt x="219" y="166"/>
                  </a:lnTo>
                  <a:lnTo>
                    <a:pt x="217" y="168"/>
                  </a:lnTo>
                  <a:lnTo>
                    <a:pt x="214" y="168"/>
                  </a:lnTo>
                  <a:lnTo>
                    <a:pt x="213" y="169"/>
                  </a:lnTo>
                  <a:lnTo>
                    <a:pt x="211" y="170"/>
                  </a:lnTo>
                  <a:lnTo>
                    <a:pt x="210" y="172"/>
                  </a:lnTo>
                  <a:lnTo>
                    <a:pt x="210" y="173"/>
                  </a:lnTo>
                  <a:lnTo>
                    <a:pt x="213" y="175"/>
                  </a:lnTo>
                  <a:lnTo>
                    <a:pt x="214" y="175"/>
                  </a:lnTo>
                  <a:lnTo>
                    <a:pt x="217" y="175"/>
                  </a:lnTo>
                  <a:lnTo>
                    <a:pt x="220" y="173"/>
                  </a:lnTo>
                  <a:lnTo>
                    <a:pt x="223" y="172"/>
                  </a:lnTo>
                  <a:lnTo>
                    <a:pt x="225" y="170"/>
                  </a:lnTo>
                  <a:lnTo>
                    <a:pt x="228" y="170"/>
                  </a:lnTo>
                  <a:lnTo>
                    <a:pt x="231" y="170"/>
                  </a:lnTo>
                  <a:lnTo>
                    <a:pt x="232" y="169"/>
                  </a:lnTo>
                  <a:lnTo>
                    <a:pt x="234" y="169"/>
                  </a:lnTo>
                  <a:lnTo>
                    <a:pt x="235" y="170"/>
                  </a:lnTo>
                  <a:lnTo>
                    <a:pt x="235" y="172"/>
                  </a:lnTo>
                  <a:lnTo>
                    <a:pt x="237" y="175"/>
                  </a:lnTo>
                  <a:lnTo>
                    <a:pt x="235" y="179"/>
                  </a:lnTo>
                  <a:lnTo>
                    <a:pt x="234" y="181"/>
                  </a:lnTo>
                  <a:lnTo>
                    <a:pt x="232" y="181"/>
                  </a:lnTo>
                  <a:lnTo>
                    <a:pt x="231" y="181"/>
                  </a:lnTo>
                  <a:lnTo>
                    <a:pt x="228" y="181"/>
                  </a:lnTo>
                  <a:lnTo>
                    <a:pt x="226" y="181"/>
                  </a:lnTo>
                  <a:lnTo>
                    <a:pt x="223" y="182"/>
                  </a:lnTo>
                  <a:lnTo>
                    <a:pt x="222" y="184"/>
                  </a:lnTo>
                  <a:lnTo>
                    <a:pt x="220" y="185"/>
                  </a:lnTo>
                  <a:lnTo>
                    <a:pt x="220" y="187"/>
                  </a:lnTo>
                  <a:lnTo>
                    <a:pt x="219" y="188"/>
                  </a:lnTo>
                  <a:lnTo>
                    <a:pt x="216" y="190"/>
                  </a:lnTo>
                  <a:lnTo>
                    <a:pt x="216" y="190"/>
                  </a:lnTo>
                  <a:lnTo>
                    <a:pt x="213" y="190"/>
                  </a:lnTo>
                  <a:lnTo>
                    <a:pt x="210" y="190"/>
                  </a:lnTo>
                  <a:lnTo>
                    <a:pt x="207" y="190"/>
                  </a:lnTo>
                  <a:lnTo>
                    <a:pt x="206" y="190"/>
                  </a:lnTo>
                  <a:lnTo>
                    <a:pt x="204" y="191"/>
                  </a:lnTo>
                  <a:lnTo>
                    <a:pt x="201" y="193"/>
                  </a:lnTo>
                  <a:lnTo>
                    <a:pt x="200" y="193"/>
                  </a:lnTo>
                  <a:lnTo>
                    <a:pt x="191" y="191"/>
                  </a:lnTo>
                  <a:lnTo>
                    <a:pt x="182" y="184"/>
                  </a:lnTo>
                  <a:lnTo>
                    <a:pt x="178" y="176"/>
                  </a:lnTo>
                  <a:lnTo>
                    <a:pt x="178" y="168"/>
                  </a:lnTo>
                  <a:lnTo>
                    <a:pt x="175" y="170"/>
                  </a:lnTo>
                  <a:lnTo>
                    <a:pt x="172" y="170"/>
                  </a:lnTo>
                  <a:lnTo>
                    <a:pt x="169" y="170"/>
                  </a:lnTo>
                  <a:lnTo>
                    <a:pt x="164" y="170"/>
                  </a:lnTo>
                  <a:lnTo>
                    <a:pt x="161" y="170"/>
                  </a:lnTo>
                  <a:lnTo>
                    <a:pt x="157" y="172"/>
                  </a:lnTo>
                  <a:lnTo>
                    <a:pt x="156" y="172"/>
                  </a:lnTo>
                  <a:lnTo>
                    <a:pt x="153" y="173"/>
                  </a:lnTo>
                  <a:lnTo>
                    <a:pt x="151" y="175"/>
                  </a:lnTo>
                  <a:lnTo>
                    <a:pt x="148" y="178"/>
                  </a:lnTo>
                  <a:lnTo>
                    <a:pt x="144" y="178"/>
                  </a:lnTo>
                  <a:lnTo>
                    <a:pt x="141" y="181"/>
                  </a:lnTo>
                  <a:lnTo>
                    <a:pt x="138" y="184"/>
                  </a:lnTo>
                  <a:lnTo>
                    <a:pt x="134" y="188"/>
                  </a:lnTo>
                  <a:lnTo>
                    <a:pt x="128" y="191"/>
                  </a:lnTo>
                  <a:lnTo>
                    <a:pt x="123" y="193"/>
                  </a:lnTo>
                  <a:lnTo>
                    <a:pt x="107" y="196"/>
                  </a:lnTo>
                  <a:lnTo>
                    <a:pt x="91" y="197"/>
                  </a:lnTo>
                  <a:lnTo>
                    <a:pt x="86" y="201"/>
                  </a:lnTo>
                  <a:lnTo>
                    <a:pt x="83" y="200"/>
                  </a:lnTo>
                  <a:lnTo>
                    <a:pt x="82" y="200"/>
                  </a:lnTo>
                  <a:lnTo>
                    <a:pt x="81" y="198"/>
                  </a:lnTo>
                  <a:lnTo>
                    <a:pt x="79" y="197"/>
                  </a:lnTo>
                  <a:lnTo>
                    <a:pt x="76" y="194"/>
                  </a:lnTo>
                  <a:lnTo>
                    <a:pt x="73" y="193"/>
                  </a:lnTo>
                  <a:lnTo>
                    <a:pt x="72" y="190"/>
                  </a:lnTo>
                  <a:lnTo>
                    <a:pt x="72" y="187"/>
                  </a:lnTo>
                  <a:lnTo>
                    <a:pt x="72" y="182"/>
                  </a:lnTo>
                  <a:lnTo>
                    <a:pt x="72" y="179"/>
                  </a:lnTo>
                  <a:lnTo>
                    <a:pt x="72" y="176"/>
                  </a:lnTo>
                  <a:lnTo>
                    <a:pt x="72" y="173"/>
                  </a:lnTo>
                  <a:lnTo>
                    <a:pt x="72" y="169"/>
                  </a:lnTo>
                  <a:lnTo>
                    <a:pt x="70" y="166"/>
                  </a:lnTo>
                  <a:lnTo>
                    <a:pt x="69" y="165"/>
                  </a:lnTo>
                  <a:lnTo>
                    <a:pt x="67" y="163"/>
                  </a:lnTo>
                  <a:lnTo>
                    <a:pt x="64" y="163"/>
                  </a:lnTo>
                  <a:lnTo>
                    <a:pt x="63" y="165"/>
                  </a:lnTo>
                  <a:lnTo>
                    <a:pt x="61" y="166"/>
                  </a:lnTo>
                  <a:lnTo>
                    <a:pt x="58" y="168"/>
                  </a:lnTo>
                  <a:lnTo>
                    <a:pt x="56" y="169"/>
                  </a:lnTo>
                  <a:lnTo>
                    <a:pt x="47" y="170"/>
                  </a:lnTo>
                  <a:lnTo>
                    <a:pt x="38" y="165"/>
                  </a:lnTo>
                  <a:lnTo>
                    <a:pt x="30" y="159"/>
                  </a:lnTo>
                  <a:lnTo>
                    <a:pt x="23" y="150"/>
                  </a:lnTo>
                  <a:lnTo>
                    <a:pt x="22" y="143"/>
                  </a:lnTo>
                  <a:lnTo>
                    <a:pt x="26" y="135"/>
                  </a:lnTo>
                  <a:lnTo>
                    <a:pt x="36" y="131"/>
                  </a:lnTo>
                  <a:lnTo>
                    <a:pt x="45" y="129"/>
                  </a:lnTo>
                  <a:lnTo>
                    <a:pt x="53" y="131"/>
                  </a:lnTo>
                  <a:lnTo>
                    <a:pt x="60" y="134"/>
                  </a:lnTo>
                  <a:lnTo>
                    <a:pt x="69" y="135"/>
                  </a:lnTo>
                  <a:lnTo>
                    <a:pt x="72" y="134"/>
                  </a:lnTo>
                  <a:lnTo>
                    <a:pt x="75" y="134"/>
                  </a:lnTo>
                  <a:lnTo>
                    <a:pt x="78" y="134"/>
                  </a:lnTo>
                  <a:lnTo>
                    <a:pt x="79" y="132"/>
                  </a:lnTo>
                  <a:lnTo>
                    <a:pt x="82" y="134"/>
                  </a:lnTo>
                  <a:lnTo>
                    <a:pt x="85" y="134"/>
                  </a:lnTo>
                  <a:lnTo>
                    <a:pt x="89" y="137"/>
                  </a:lnTo>
                  <a:lnTo>
                    <a:pt x="91" y="134"/>
                  </a:lnTo>
                  <a:lnTo>
                    <a:pt x="91" y="131"/>
                  </a:lnTo>
                  <a:lnTo>
                    <a:pt x="89" y="128"/>
                  </a:lnTo>
                  <a:lnTo>
                    <a:pt x="86" y="125"/>
                  </a:lnTo>
                  <a:lnTo>
                    <a:pt x="83" y="123"/>
                  </a:lnTo>
                  <a:lnTo>
                    <a:pt x="81" y="122"/>
                  </a:lnTo>
                  <a:lnTo>
                    <a:pt x="78" y="120"/>
                  </a:lnTo>
                  <a:lnTo>
                    <a:pt x="67" y="117"/>
                  </a:lnTo>
                  <a:lnTo>
                    <a:pt x="56" y="117"/>
                  </a:lnTo>
                  <a:lnTo>
                    <a:pt x="45" y="120"/>
                  </a:lnTo>
                  <a:lnTo>
                    <a:pt x="41" y="122"/>
                  </a:lnTo>
                  <a:lnTo>
                    <a:pt x="38" y="122"/>
                  </a:lnTo>
                  <a:lnTo>
                    <a:pt x="36" y="122"/>
                  </a:lnTo>
                  <a:lnTo>
                    <a:pt x="33" y="122"/>
                  </a:lnTo>
                  <a:lnTo>
                    <a:pt x="30" y="122"/>
                  </a:lnTo>
                  <a:lnTo>
                    <a:pt x="26" y="120"/>
                  </a:lnTo>
                  <a:lnTo>
                    <a:pt x="22" y="119"/>
                  </a:lnTo>
                  <a:lnTo>
                    <a:pt x="16" y="119"/>
                  </a:lnTo>
                  <a:lnTo>
                    <a:pt x="10" y="119"/>
                  </a:lnTo>
                  <a:lnTo>
                    <a:pt x="5" y="117"/>
                  </a:lnTo>
                  <a:lnTo>
                    <a:pt x="7" y="110"/>
                  </a:lnTo>
                  <a:lnTo>
                    <a:pt x="13" y="104"/>
                  </a:lnTo>
                  <a:lnTo>
                    <a:pt x="20" y="101"/>
                  </a:lnTo>
                  <a:lnTo>
                    <a:pt x="29" y="100"/>
                  </a:lnTo>
                  <a:lnTo>
                    <a:pt x="36" y="97"/>
                  </a:lnTo>
                  <a:lnTo>
                    <a:pt x="42" y="94"/>
                  </a:lnTo>
                  <a:lnTo>
                    <a:pt x="38" y="88"/>
                  </a:lnTo>
                  <a:lnTo>
                    <a:pt x="30" y="87"/>
                  </a:lnTo>
                  <a:lnTo>
                    <a:pt x="23" y="87"/>
                  </a:lnTo>
                  <a:lnTo>
                    <a:pt x="14" y="87"/>
                  </a:lnTo>
                  <a:lnTo>
                    <a:pt x="7" y="87"/>
                  </a:lnTo>
                  <a:lnTo>
                    <a:pt x="3" y="85"/>
                  </a:lnTo>
                  <a:lnTo>
                    <a:pt x="0" y="79"/>
                  </a:lnTo>
                  <a:lnTo>
                    <a:pt x="0" y="76"/>
                  </a:lnTo>
                  <a:lnTo>
                    <a:pt x="1" y="72"/>
                  </a:lnTo>
                  <a:lnTo>
                    <a:pt x="3" y="67"/>
                  </a:lnTo>
                  <a:lnTo>
                    <a:pt x="5" y="64"/>
                  </a:lnTo>
                  <a:lnTo>
                    <a:pt x="7" y="62"/>
                  </a:lnTo>
                  <a:lnTo>
                    <a:pt x="8" y="57"/>
                  </a:lnTo>
                  <a:lnTo>
                    <a:pt x="8" y="53"/>
                  </a:lnTo>
                  <a:lnTo>
                    <a:pt x="8" y="48"/>
                  </a:lnTo>
                  <a:lnTo>
                    <a:pt x="7" y="42"/>
                  </a:lnTo>
                  <a:lnTo>
                    <a:pt x="10" y="41"/>
                  </a:lnTo>
                  <a:lnTo>
                    <a:pt x="11" y="39"/>
                  </a:lnTo>
                  <a:lnTo>
                    <a:pt x="13" y="37"/>
                  </a:lnTo>
                  <a:lnTo>
                    <a:pt x="13" y="35"/>
                  </a:lnTo>
                  <a:lnTo>
                    <a:pt x="14" y="32"/>
                  </a:lnTo>
                  <a:lnTo>
                    <a:pt x="17" y="28"/>
                  </a:lnTo>
                  <a:lnTo>
                    <a:pt x="22" y="25"/>
                  </a:lnTo>
                  <a:lnTo>
                    <a:pt x="26" y="20"/>
                  </a:lnTo>
                  <a:lnTo>
                    <a:pt x="30" y="17"/>
                  </a:lnTo>
                  <a:lnTo>
                    <a:pt x="39" y="12"/>
                  </a:lnTo>
                  <a:lnTo>
                    <a:pt x="50" y="7"/>
                  </a:lnTo>
                  <a:lnTo>
                    <a:pt x="60" y="1"/>
                  </a:lnTo>
                  <a:lnTo>
                    <a:pt x="60" y="7"/>
                  </a:lnTo>
                  <a:lnTo>
                    <a:pt x="60" y="16"/>
                  </a:lnTo>
                  <a:lnTo>
                    <a:pt x="61" y="26"/>
                  </a:lnTo>
                  <a:lnTo>
                    <a:pt x="63" y="34"/>
                  </a:lnTo>
                  <a:lnTo>
                    <a:pt x="69" y="35"/>
                  </a:lnTo>
                  <a:lnTo>
                    <a:pt x="69" y="32"/>
                  </a:lnTo>
                  <a:lnTo>
                    <a:pt x="70" y="28"/>
                  </a:lnTo>
                  <a:lnTo>
                    <a:pt x="72" y="25"/>
                  </a:lnTo>
                  <a:lnTo>
                    <a:pt x="73" y="22"/>
                  </a:lnTo>
                  <a:lnTo>
                    <a:pt x="76" y="20"/>
                  </a:lnTo>
                  <a:lnTo>
                    <a:pt x="79" y="19"/>
                  </a:lnTo>
                  <a:lnTo>
                    <a:pt x="82" y="19"/>
                  </a:lnTo>
                  <a:lnTo>
                    <a:pt x="85" y="20"/>
                  </a:lnTo>
                  <a:lnTo>
                    <a:pt x="88" y="23"/>
                  </a:lnTo>
                  <a:lnTo>
                    <a:pt x="91" y="25"/>
                  </a:lnTo>
                  <a:lnTo>
                    <a:pt x="95" y="28"/>
                  </a:lnTo>
                  <a:lnTo>
                    <a:pt x="97" y="29"/>
                  </a:lnTo>
                  <a:lnTo>
                    <a:pt x="98" y="32"/>
                  </a:lnTo>
                  <a:lnTo>
                    <a:pt x="100" y="34"/>
                  </a:lnTo>
                  <a:lnTo>
                    <a:pt x="100" y="37"/>
                  </a:lnTo>
                  <a:lnTo>
                    <a:pt x="100" y="38"/>
                  </a:lnTo>
                  <a:lnTo>
                    <a:pt x="101" y="39"/>
                  </a:lnTo>
                  <a:lnTo>
                    <a:pt x="103" y="41"/>
                  </a:lnTo>
                  <a:lnTo>
                    <a:pt x="106" y="42"/>
                  </a:lnTo>
                  <a:lnTo>
                    <a:pt x="108" y="42"/>
                  </a:lnTo>
                  <a:lnTo>
                    <a:pt x="111" y="42"/>
                  </a:lnTo>
                  <a:lnTo>
                    <a:pt x="113" y="41"/>
                  </a:lnTo>
                  <a:lnTo>
                    <a:pt x="114" y="39"/>
                  </a:lnTo>
                  <a:lnTo>
                    <a:pt x="114" y="37"/>
                  </a:lnTo>
                  <a:lnTo>
                    <a:pt x="116" y="35"/>
                  </a:lnTo>
                  <a:lnTo>
                    <a:pt x="117" y="32"/>
                  </a:lnTo>
                  <a:lnTo>
                    <a:pt x="120" y="32"/>
                  </a:lnTo>
                  <a:lnTo>
                    <a:pt x="119" y="28"/>
                  </a:lnTo>
                  <a:lnTo>
                    <a:pt x="117" y="23"/>
                  </a:lnTo>
                  <a:lnTo>
                    <a:pt x="119" y="22"/>
                  </a:lnTo>
                  <a:lnTo>
                    <a:pt x="122" y="20"/>
                  </a:lnTo>
                  <a:lnTo>
                    <a:pt x="125" y="22"/>
                  </a:lnTo>
                  <a:lnTo>
                    <a:pt x="126" y="23"/>
                  </a:lnTo>
                  <a:lnTo>
                    <a:pt x="131" y="26"/>
                  </a:lnTo>
                  <a:lnTo>
                    <a:pt x="132" y="31"/>
                  </a:lnTo>
                  <a:lnTo>
                    <a:pt x="134" y="34"/>
                  </a:lnTo>
                  <a:lnTo>
                    <a:pt x="134" y="38"/>
                  </a:lnTo>
                  <a:lnTo>
                    <a:pt x="134" y="41"/>
                  </a:lnTo>
                  <a:lnTo>
                    <a:pt x="134" y="45"/>
                  </a:lnTo>
                  <a:lnTo>
                    <a:pt x="135" y="53"/>
                  </a:lnTo>
                  <a:lnTo>
                    <a:pt x="138" y="62"/>
                  </a:lnTo>
                  <a:lnTo>
                    <a:pt x="142" y="70"/>
                  </a:lnTo>
                  <a:lnTo>
                    <a:pt x="148" y="72"/>
                  </a:lnTo>
                  <a:lnTo>
                    <a:pt x="148" y="66"/>
                  </a:lnTo>
                  <a:lnTo>
                    <a:pt x="150" y="60"/>
                  </a:lnTo>
                  <a:lnTo>
                    <a:pt x="148" y="56"/>
                  </a:lnTo>
                  <a:lnTo>
                    <a:pt x="148" y="48"/>
                  </a:lnTo>
                  <a:lnTo>
                    <a:pt x="148" y="42"/>
                  </a:lnTo>
                  <a:lnTo>
                    <a:pt x="148" y="37"/>
                  </a:lnTo>
                  <a:lnTo>
                    <a:pt x="148" y="31"/>
                  </a:lnTo>
                  <a:lnTo>
                    <a:pt x="145" y="22"/>
                  </a:lnTo>
                  <a:lnTo>
                    <a:pt x="145" y="13"/>
                  </a:lnTo>
                  <a:lnTo>
                    <a:pt x="147" y="6"/>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1" name="Freeform 6541"/>
            <p:cNvSpPr>
              <a:spLocks noEditPoints="1"/>
            </p:cNvSpPr>
            <p:nvPr/>
          </p:nvSpPr>
          <p:spPr bwMode="auto">
            <a:xfrm>
              <a:off x="2059" y="1388"/>
              <a:ext cx="29" cy="40"/>
            </a:xfrm>
            <a:custGeom>
              <a:avLst/>
              <a:gdLst>
                <a:gd name="T0" fmla="*/ 7 w 29"/>
                <a:gd name="T1" fmla="*/ 23 h 40"/>
                <a:gd name="T2" fmla="*/ 10 w 29"/>
                <a:gd name="T3" fmla="*/ 25 h 40"/>
                <a:gd name="T4" fmla="*/ 10 w 29"/>
                <a:gd name="T5" fmla="*/ 25 h 40"/>
                <a:gd name="T6" fmla="*/ 10 w 29"/>
                <a:gd name="T7" fmla="*/ 26 h 40"/>
                <a:gd name="T8" fmla="*/ 3 w 29"/>
                <a:gd name="T9" fmla="*/ 23 h 40"/>
                <a:gd name="T10" fmla="*/ 7 w 29"/>
                <a:gd name="T11" fmla="*/ 23 h 40"/>
                <a:gd name="T12" fmla="*/ 23 w 29"/>
                <a:gd name="T13" fmla="*/ 0 h 40"/>
                <a:gd name="T14" fmla="*/ 28 w 29"/>
                <a:gd name="T15" fmla="*/ 4 h 40"/>
                <a:gd name="T16" fmla="*/ 29 w 29"/>
                <a:gd name="T17" fmla="*/ 13 h 40"/>
                <a:gd name="T18" fmla="*/ 29 w 29"/>
                <a:gd name="T19" fmla="*/ 23 h 40"/>
                <a:gd name="T20" fmla="*/ 26 w 29"/>
                <a:gd name="T21" fmla="*/ 32 h 40"/>
                <a:gd name="T22" fmla="*/ 21 w 29"/>
                <a:gd name="T23" fmla="*/ 40 h 40"/>
                <a:gd name="T24" fmla="*/ 19 w 29"/>
                <a:gd name="T25" fmla="*/ 37 h 40"/>
                <a:gd name="T26" fmla="*/ 18 w 29"/>
                <a:gd name="T27" fmla="*/ 34 h 40"/>
                <a:gd name="T28" fmla="*/ 15 w 29"/>
                <a:gd name="T29" fmla="*/ 31 h 40"/>
                <a:gd name="T30" fmla="*/ 13 w 29"/>
                <a:gd name="T31" fmla="*/ 28 h 40"/>
                <a:gd name="T32" fmla="*/ 10 w 29"/>
                <a:gd name="T33" fmla="*/ 25 h 40"/>
                <a:gd name="T34" fmla="*/ 10 w 29"/>
                <a:gd name="T35" fmla="*/ 23 h 40"/>
                <a:gd name="T36" fmla="*/ 7 w 29"/>
                <a:gd name="T37" fmla="*/ 22 h 40"/>
                <a:gd name="T38" fmla="*/ 6 w 29"/>
                <a:gd name="T39" fmla="*/ 20 h 40"/>
                <a:gd name="T40" fmla="*/ 3 w 29"/>
                <a:gd name="T41" fmla="*/ 17 h 40"/>
                <a:gd name="T42" fmla="*/ 3 w 29"/>
                <a:gd name="T43" fmla="*/ 14 h 40"/>
                <a:gd name="T44" fmla="*/ 1 w 29"/>
                <a:gd name="T45" fmla="*/ 12 h 40"/>
                <a:gd name="T46" fmla="*/ 1 w 29"/>
                <a:gd name="T47" fmla="*/ 7 h 40"/>
                <a:gd name="T48" fmla="*/ 0 w 29"/>
                <a:gd name="T49" fmla="*/ 4 h 40"/>
                <a:gd name="T50" fmla="*/ 7 w 29"/>
                <a:gd name="T51" fmla="*/ 4 h 40"/>
                <a:gd name="T52" fmla="*/ 13 w 29"/>
                <a:gd name="T53" fmla="*/ 3 h 40"/>
                <a:gd name="T54" fmla="*/ 19 w 29"/>
                <a:gd name="T55" fmla="*/ 0 h 40"/>
                <a:gd name="T56" fmla="*/ 23 w 29"/>
                <a:gd name="T5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0">
                  <a:moveTo>
                    <a:pt x="7" y="23"/>
                  </a:moveTo>
                  <a:lnTo>
                    <a:pt x="10" y="25"/>
                  </a:lnTo>
                  <a:lnTo>
                    <a:pt x="10" y="25"/>
                  </a:lnTo>
                  <a:lnTo>
                    <a:pt x="10" y="26"/>
                  </a:lnTo>
                  <a:lnTo>
                    <a:pt x="3" y="23"/>
                  </a:lnTo>
                  <a:lnTo>
                    <a:pt x="7" y="23"/>
                  </a:lnTo>
                  <a:close/>
                  <a:moveTo>
                    <a:pt x="23" y="0"/>
                  </a:moveTo>
                  <a:lnTo>
                    <a:pt x="28" y="4"/>
                  </a:lnTo>
                  <a:lnTo>
                    <a:pt x="29" y="13"/>
                  </a:lnTo>
                  <a:lnTo>
                    <a:pt x="29" y="23"/>
                  </a:lnTo>
                  <a:lnTo>
                    <a:pt x="26" y="32"/>
                  </a:lnTo>
                  <a:lnTo>
                    <a:pt x="21" y="40"/>
                  </a:lnTo>
                  <a:lnTo>
                    <a:pt x="19" y="37"/>
                  </a:lnTo>
                  <a:lnTo>
                    <a:pt x="18" y="34"/>
                  </a:lnTo>
                  <a:lnTo>
                    <a:pt x="15" y="31"/>
                  </a:lnTo>
                  <a:lnTo>
                    <a:pt x="13" y="28"/>
                  </a:lnTo>
                  <a:lnTo>
                    <a:pt x="10" y="25"/>
                  </a:lnTo>
                  <a:lnTo>
                    <a:pt x="10" y="23"/>
                  </a:lnTo>
                  <a:lnTo>
                    <a:pt x="7" y="22"/>
                  </a:lnTo>
                  <a:lnTo>
                    <a:pt x="6" y="20"/>
                  </a:lnTo>
                  <a:lnTo>
                    <a:pt x="3" y="17"/>
                  </a:lnTo>
                  <a:lnTo>
                    <a:pt x="3" y="14"/>
                  </a:lnTo>
                  <a:lnTo>
                    <a:pt x="1" y="12"/>
                  </a:lnTo>
                  <a:lnTo>
                    <a:pt x="1" y="7"/>
                  </a:lnTo>
                  <a:lnTo>
                    <a:pt x="0" y="4"/>
                  </a:lnTo>
                  <a:lnTo>
                    <a:pt x="7" y="4"/>
                  </a:lnTo>
                  <a:lnTo>
                    <a:pt x="13" y="3"/>
                  </a:lnTo>
                  <a:lnTo>
                    <a:pt x="19"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2" name="Freeform 6542"/>
            <p:cNvSpPr>
              <a:spLocks/>
            </p:cNvSpPr>
            <p:nvPr/>
          </p:nvSpPr>
          <p:spPr bwMode="auto">
            <a:xfrm>
              <a:off x="1801" y="1355"/>
              <a:ext cx="136" cy="162"/>
            </a:xfrm>
            <a:custGeom>
              <a:avLst/>
              <a:gdLst>
                <a:gd name="T0" fmla="*/ 45 w 136"/>
                <a:gd name="T1" fmla="*/ 2 h 162"/>
                <a:gd name="T2" fmla="*/ 56 w 136"/>
                <a:gd name="T3" fmla="*/ 3 h 162"/>
                <a:gd name="T4" fmla="*/ 74 w 136"/>
                <a:gd name="T5" fmla="*/ 12 h 162"/>
                <a:gd name="T6" fmla="*/ 83 w 136"/>
                <a:gd name="T7" fmla="*/ 11 h 162"/>
                <a:gd name="T8" fmla="*/ 86 w 136"/>
                <a:gd name="T9" fmla="*/ 21 h 162"/>
                <a:gd name="T10" fmla="*/ 90 w 136"/>
                <a:gd name="T11" fmla="*/ 21 h 162"/>
                <a:gd name="T12" fmla="*/ 93 w 136"/>
                <a:gd name="T13" fmla="*/ 24 h 162"/>
                <a:gd name="T14" fmla="*/ 109 w 136"/>
                <a:gd name="T15" fmla="*/ 22 h 162"/>
                <a:gd name="T16" fmla="*/ 124 w 136"/>
                <a:gd name="T17" fmla="*/ 24 h 162"/>
                <a:gd name="T18" fmla="*/ 133 w 136"/>
                <a:gd name="T19" fmla="*/ 36 h 162"/>
                <a:gd name="T20" fmla="*/ 134 w 136"/>
                <a:gd name="T21" fmla="*/ 55 h 162"/>
                <a:gd name="T22" fmla="*/ 117 w 136"/>
                <a:gd name="T23" fmla="*/ 71 h 162"/>
                <a:gd name="T24" fmla="*/ 108 w 136"/>
                <a:gd name="T25" fmla="*/ 75 h 162"/>
                <a:gd name="T26" fmla="*/ 99 w 136"/>
                <a:gd name="T27" fmla="*/ 80 h 162"/>
                <a:gd name="T28" fmla="*/ 95 w 136"/>
                <a:gd name="T29" fmla="*/ 90 h 162"/>
                <a:gd name="T30" fmla="*/ 78 w 136"/>
                <a:gd name="T31" fmla="*/ 108 h 162"/>
                <a:gd name="T32" fmla="*/ 75 w 136"/>
                <a:gd name="T33" fmla="*/ 112 h 162"/>
                <a:gd name="T34" fmla="*/ 68 w 136"/>
                <a:gd name="T35" fmla="*/ 127 h 162"/>
                <a:gd name="T36" fmla="*/ 71 w 136"/>
                <a:gd name="T37" fmla="*/ 140 h 162"/>
                <a:gd name="T38" fmla="*/ 61 w 136"/>
                <a:gd name="T39" fmla="*/ 145 h 162"/>
                <a:gd name="T40" fmla="*/ 55 w 136"/>
                <a:gd name="T41" fmla="*/ 146 h 162"/>
                <a:gd name="T42" fmla="*/ 50 w 136"/>
                <a:gd name="T43" fmla="*/ 153 h 162"/>
                <a:gd name="T44" fmla="*/ 45 w 136"/>
                <a:gd name="T45" fmla="*/ 159 h 162"/>
                <a:gd name="T46" fmla="*/ 36 w 136"/>
                <a:gd name="T47" fmla="*/ 162 h 162"/>
                <a:gd name="T48" fmla="*/ 31 w 136"/>
                <a:gd name="T49" fmla="*/ 155 h 162"/>
                <a:gd name="T50" fmla="*/ 33 w 136"/>
                <a:gd name="T51" fmla="*/ 149 h 162"/>
                <a:gd name="T52" fmla="*/ 34 w 136"/>
                <a:gd name="T53" fmla="*/ 145 h 162"/>
                <a:gd name="T54" fmla="*/ 28 w 136"/>
                <a:gd name="T55" fmla="*/ 139 h 162"/>
                <a:gd name="T56" fmla="*/ 21 w 136"/>
                <a:gd name="T57" fmla="*/ 136 h 162"/>
                <a:gd name="T58" fmla="*/ 17 w 136"/>
                <a:gd name="T59" fmla="*/ 127 h 162"/>
                <a:gd name="T60" fmla="*/ 8 w 136"/>
                <a:gd name="T61" fmla="*/ 125 h 162"/>
                <a:gd name="T62" fmla="*/ 0 w 136"/>
                <a:gd name="T63" fmla="*/ 118 h 162"/>
                <a:gd name="T64" fmla="*/ 8 w 136"/>
                <a:gd name="T65" fmla="*/ 99 h 162"/>
                <a:gd name="T66" fmla="*/ 15 w 136"/>
                <a:gd name="T67" fmla="*/ 87 h 162"/>
                <a:gd name="T68" fmla="*/ 24 w 136"/>
                <a:gd name="T69" fmla="*/ 84 h 162"/>
                <a:gd name="T70" fmla="*/ 21 w 136"/>
                <a:gd name="T71" fmla="*/ 77 h 162"/>
                <a:gd name="T72" fmla="*/ 15 w 136"/>
                <a:gd name="T73" fmla="*/ 71 h 162"/>
                <a:gd name="T74" fmla="*/ 15 w 136"/>
                <a:gd name="T75" fmla="*/ 70 h 162"/>
                <a:gd name="T76" fmla="*/ 15 w 136"/>
                <a:gd name="T77" fmla="*/ 67 h 162"/>
                <a:gd name="T78" fmla="*/ 18 w 136"/>
                <a:gd name="T79" fmla="*/ 50 h 162"/>
                <a:gd name="T80" fmla="*/ 24 w 136"/>
                <a:gd name="T81" fmla="*/ 37 h 162"/>
                <a:gd name="T82" fmla="*/ 22 w 136"/>
                <a:gd name="T83" fmla="*/ 30 h 162"/>
                <a:gd name="T84" fmla="*/ 17 w 136"/>
                <a:gd name="T85" fmla="*/ 22 h 162"/>
                <a:gd name="T86" fmla="*/ 15 w 136"/>
                <a:gd name="T87" fmla="*/ 12 h 162"/>
                <a:gd name="T88" fmla="*/ 21 w 136"/>
                <a:gd name="T89" fmla="*/ 6 h 162"/>
                <a:gd name="T90" fmla="*/ 28 w 136"/>
                <a:gd name="T91" fmla="*/ 5 h 162"/>
                <a:gd name="T92" fmla="*/ 33 w 136"/>
                <a:gd name="T93"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62">
                  <a:moveTo>
                    <a:pt x="37" y="0"/>
                  </a:moveTo>
                  <a:lnTo>
                    <a:pt x="40" y="0"/>
                  </a:lnTo>
                  <a:lnTo>
                    <a:pt x="45" y="2"/>
                  </a:lnTo>
                  <a:lnTo>
                    <a:pt x="48" y="3"/>
                  </a:lnTo>
                  <a:lnTo>
                    <a:pt x="50" y="6"/>
                  </a:lnTo>
                  <a:lnTo>
                    <a:pt x="56" y="3"/>
                  </a:lnTo>
                  <a:lnTo>
                    <a:pt x="64" y="3"/>
                  </a:lnTo>
                  <a:lnTo>
                    <a:pt x="70" y="8"/>
                  </a:lnTo>
                  <a:lnTo>
                    <a:pt x="74" y="12"/>
                  </a:lnTo>
                  <a:lnTo>
                    <a:pt x="78" y="18"/>
                  </a:lnTo>
                  <a:lnTo>
                    <a:pt x="80" y="9"/>
                  </a:lnTo>
                  <a:lnTo>
                    <a:pt x="83" y="11"/>
                  </a:lnTo>
                  <a:lnTo>
                    <a:pt x="84" y="14"/>
                  </a:lnTo>
                  <a:lnTo>
                    <a:pt x="86" y="17"/>
                  </a:lnTo>
                  <a:lnTo>
                    <a:pt x="86" y="21"/>
                  </a:lnTo>
                  <a:lnTo>
                    <a:pt x="87" y="24"/>
                  </a:lnTo>
                  <a:lnTo>
                    <a:pt x="89" y="22"/>
                  </a:lnTo>
                  <a:lnTo>
                    <a:pt x="90" y="21"/>
                  </a:lnTo>
                  <a:lnTo>
                    <a:pt x="90" y="21"/>
                  </a:lnTo>
                  <a:lnTo>
                    <a:pt x="92" y="22"/>
                  </a:lnTo>
                  <a:lnTo>
                    <a:pt x="93" y="24"/>
                  </a:lnTo>
                  <a:lnTo>
                    <a:pt x="98" y="21"/>
                  </a:lnTo>
                  <a:lnTo>
                    <a:pt x="103" y="24"/>
                  </a:lnTo>
                  <a:lnTo>
                    <a:pt x="109" y="22"/>
                  </a:lnTo>
                  <a:lnTo>
                    <a:pt x="115" y="22"/>
                  </a:lnTo>
                  <a:lnTo>
                    <a:pt x="121" y="22"/>
                  </a:lnTo>
                  <a:lnTo>
                    <a:pt x="124" y="24"/>
                  </a:lnTo>
                  <a:lnTo>
                    <a:pt x="127" y="27"/>
                  </a:lnTo>
                  <a:lnTo>
                    <a:pt x="130" y="31"/>
                  </a:lnTo>
                  <a:lnTo>
                    <a:pt x="133" y="36"/>
                  </a:lnTo>
                  <a:lnTo>
                    <a:pt x="134" y="40"/>
                  </a:lnTo>
                  <a:lnTo>
                    <a:pt x="136" y="45"/>
                  </a:lnTo>
                  <a:lnTo>
                    <a:pt x="134" y="55"/>
                  </a:lnTo>
                  <a:lnTo>
                    <a:pt x="127" y="62"/>
                  </a:lnTo>
                  <a:lnTo>
                    <a:pt x="120" y="70"/>
                  </a:lnTo>
                  <a:lnTo>
                    <a:pt x="117" y="71"/>
                  </a:lnTo>
                  <a:lnTo>
                    <a:pt x="114" y="74"/>
                  </a:lnTo>
                  <a:lnTo>
                    <a:pt x="111" y="75"/>
                  </a:lnTo>
                  <a:lnTo>
                    <a:pt x="108" y="75"/>
                  </a:lnTo>
                  <a:lnTo>
                    <a:pt x="105" y="77"/>
                  </a:lnTo>
                  <a:lnTo>
                    <a:pt x="102" y="77"/>
                  </a:lnTo>
                  <a:lnTo>
                    <a:pt x="99" y="80"/>
                  </a:lnTo>
                  <a:lnTo>
                    <a:pt x="98" y="83"/>
                  </a:lnTo>
                  <a:lnTo>
                    <a:pt x="96" y="87"/>
                  </a:lnTo>
                  <a:lnTo>
                    <a:pt x="95" y="90"/>
                  </a:lnTo>
                  <a:lnTo>
                    <a:pt x="90" y="98"/>
                  </a:lnTo>
                  <a:lnTo>
                    <a:pt x="84" y="103"/>
                  </a:lnTo>
                  <a:lnTo>
                    <a:pt x="78" y="108"/>
                  </a:lnTo>
                  <a:lnTo>
                    <a:pt x="74" y="117"/>
                  </a:lnTo>
                  <a:lnTo>
                    <a:pt x="78" y="108"/>
                  </a:lnTo>
                  <a:lnTo>
                    <a:pt x="75" y="112"/>
                  </a:lnTo>
                  <a:lnTo>
                    <a:pt x="71" y="117"/>
                  </a:lnTo>
                  <a:lnTo>
                    <a:pt x="70" y="123"/>
                  </a:lnTo>
                  <a:lnTo>
                    <a:pt x="68" y="127"/>
                  </a:lnTo>
                  <a:lnTo>
                    <a:pt x="68" y="131"/>
                  </a:lnTo>
                  <a:lnTo>
                    <a:pt x="70" y="136"/>
                  </a:lnTo>
                  <a:lnTo>
                    <a:pt x="71" y="140"/>
                  </a:lnTo>
                  <a:lnTo>
                    <a:pt x="73" y="145"/>
                  </a:lnTo>
                  <a:lnTo>
                    <a:pt x="67" y="145"/>
                  </a:lnTo>
                  <a:lnTo>
                    <a:pt x="61" y="145"/>
                  </a:lnTo>
                  <a:lnTo>
                    <a:pt x="58" y="145"/>
                  </a:lnTo>
                  <a:lnTo>
                    <a:pt x="56" y="146"/>
                  </a:lnTo>
                  <a:lnTo>
                    <a:pt x="55" y="146"/>
                  </a:lnTo>
                  <a:lnTo>
                    <a:pt x="53" y="148"/>
                  </a:lnTo>
                  <a:lnTo>
                    <a:pt x="53" y="151"/>
                  </a:lnTo>
                  <a:lnTo>
                    <a:pt x="50" y="153"/>
                  </a:lnTo>
                  <a:lnTo>
                    <a:pt x="49" y="155"/>
                  </a:lnTo>
                  <a:lnTo>
                    <a:pt x="46" y="158"/>
                  </a:lnTo>
                  <a:lnTo>
                    <a:pt x="45" y="159"/>
                  </a:lnTo>
                  <a:lnTo>
                    <a:pt x="42" y="161"/>
                  </a:lnTo>
                  <a:lnTo>
                    <a:pt x="39" y="162"/>
                  </a:lnTo>
                  <a:lnTo>
                    <a:pt x="36" y="162"/>
                  </a:lnTo>
                  <a:lnTo>
                    <a:pt x="34" y="161"/>
                  </a:lnTo>
                  <a:lnTo>
                    <a:pt x="33" y="158"/>
                  </a:lnTo>
                  <a:lnTo>
                    <a:pt x="31" y="155"/>
                  </a:lnTo>
                  <a:lnTo>
                    <a:pt x="31" y="152"/>
                  </a:lnTo>
                  <a:lnTo>
                    <a:pt x="33" y="151"/>
                  </a:lnTo>
                  <a:lnTo>
                    <a:pt x="33" y="149"/>
                  </a:lnTo>
                  <a:lnTo>
                    <a:pt x="34" y="148"/>
                  </a:lnTo>
                  <a:lnTo>
                    <a:pt x="34" y="146"/>
                  </a:lnTo>
                  <a:lnTo>
                    <a:pt x="34" y="145"/>
                  </a:lnTo>
                  <a:lnTo>
                    <a:pt x="33" y="142"/>
                  </a:lnTo>
                  <a:lnTo>
                    <a:pt x="31" y="140"/>
                  </a:lnTo>
                  <a:lnTo>
                    <a:pt x="28" y="139"/>
                  </a:lnTo>
                  <a:lnTo>
                    <a:pt x="25" y="137"/>
                  </a:lnTo>
                  <a:lnTo>
                    <a:pt x="22" y="137"/>
                  </a:lnTo>
                  <a:lnTo>
                    <a:pt x="21" y="136"/>
                  </a:lnTo>
                  <a:lnTo>
                    <a:pt x="20" y="133"/>
                  </a:lnTo>
                  <a:lnTo>
                    <a:pt x="18" y="128"/>
                  </a:lnTo>
                  <a:lnTo>
                    <a:pt x="17" y="127"/>
                  </a:lnTo>
                  <a:lnTo>
                    <a:pt x="14" y="125"/>
                  </a:lnTo>
                  <a:lnTo>
                    <a:pt x="11" y="125"/>
                  </a:lnTo>
                  <a:lnTo>
                    <a:pt x="8" y="125"/>
                  </a:lnTo>
                  <a:lnTo>
                    <a:pt x="5" y="124"/>
                  </a:lnTo>
                  <a:lnTo>
                    <a:pt x="2" y="123"/>
                  </a:lnTo>
                  <a:lnTo>
                    <a:pt x="0" y="118"/>
                  </a:lnTo>
                  <a:lnTo>
                    <a:pt x="5" y="114"/>
                  </a:lnTo>
                  <a:lnTo>
                    <a:pt x="6" y="106"/>
                  </a:lnTo>
                  <a:lnTo>
                    <a:pt x="8" y="99"/>
                  </a:lnTo>
                  <a:lnTo>
                    <a:pt x="11" y="93"/>
                  </a:lnTo>
                  <a:lnTo>
                    <a:pt x="12" y="89"/>
                  </a:lnTo>
                  <a:lnTo>
                    <a:pt x="15" y="87"/>
                  </a:lnTo>
                  <a:lnTo>
                    <a:pt x="18" y="86"/>
                  </a:lnTo>
                  <a:lnTo>
                    <a:pt x="20" y="84"/>
                  </a:lnTo>
                  <a:lnTo>
                    <a:pt x="24" y="84"/>
                  </a:lnTo>
                  <a:lnTo>
                    <a:pt x="28" y="83"/>
                  </a:lnTo>
                  <a:lnTo>
                    <a:pt x="25" y="80"/>
                  </a:lnTo>
                  <a:lnTo>
                    <a:pt x="21" y="77"/>
                  </a:lnTo>
                  <a:lnTo>
                    <a:pt x="18" y="74"/>
                  </a:lnTo>
                  <a:lnTo>
                    <a:pt x="17" y="71"/>
                  </a:lnTo>
                  <a:lnTo>
                    <a:pt x="15" y="71"/>
                  </a:lnTo>
                  <a:lnTo>
                    <a:pt x="15" y="70"/>
                  </a:lnTo>
                  <a:lnTo>
                    <a:pt x="15" y="70"/>
                  </a:lnTo>
                  <a:lnTo>
                    <a:pt x="15" y="70"/>
                  </a:lnTo>
                  <a:lnTo>
                    <a:pt x="17" y="70"/>
                  </a:lnTo>
                  <a:lnTo>
                    <a:pt x="17" y="70"/>
                  </a:lnTo>
                  <a:lnTo>
                    <a:pt x="15" y="67"/>
                  </a:lnTo>
                  <a:lnTo>
                    <a:pt x="15" y="61"/>
                  </a:lnTo>
                  <a:lnTo>
                    <a:pt x="17" y="55"/>
                  </a:lnTo>
                  <a:lnTo>
                    <a:pt x="18" y="50"/>
                  </a:lnTo>
                  <a:lnTo>
                    <a:pt x="21" y="46"/>
                  </a:lnTo>
                  <a:lnTo>
                    <a:pt x="22" y="42"/>
                  </a:lnTo>
                  <a:lnTo>
                    <a:pt x="24" y="37"/>
                  </a:lnTo>
                  <a:lnTo>
                    <a:pt x="24" y="34"/>
                  </a:lnTo>
                  <a:lnTo>
                    <a:pt x="22" y="31"/>
                  </a:lnTo>
                  <a:lnTo>
                    <a:pt x="22" y="30"/>
                  </a:lnTo>
                  <a:lnTo>
                    <a:pt x="20" y="28"/>
                  </a:lnTo>
                  <a:lnTo>
                    <a:pt x="18" y="25"/>
                  </a:lnTo>
                  <a:lnTo>
                    <a:pt x="17" y="22"/>
                  </a:lnTo>
                  <a:lnTo>
                    <a:pt x="15" y="20"/>
                  </a:lnTo>
                  <a:lnTo>
                    <a:pt x="15" y="17"/>
                  </a:lnTo>
                  <a:lnTo>
                    <a:pt x="15" y="12"/>
                  </a:lnTo>
                  <a:lnTo>
                    <a:pt x="17" y="9"/>
                  </a:lnTo>
                  <a:lnTo>
                    <a:pt x="20" y="8"/>
                  </a:lnTo>
                  <a:lnTo>
                    <a:pt x="21" y="6"/>
                  </a:lnTo>
                  <a:lnTo>
                    <a:pt x="24" y="5"/>
                  </a:lnTo>
                  <a:lnTo>
                    <a:pt x="25" y="5"/>
                  </a:lnTo>
                  <a:lnTo>
                    <a:pt x="28" y="5"/>
                  </a:lnTo>
                  <a:lnTo>
                    <a:pt x="31" y="3"/>
                  </a:lnTo>
                  <a:lnTo>
                    <a:pt x="33" y="2"/>
                  </a:lnTo>
                  <a:lnTo>
                    <a:pt x="33" y="2"/>
                  </a:lnTo>
                  <a:lnTo>
                    <a:pt x="34"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3" name="Freeform 6543"/>
            <p:cNvSpPr>
              <a:spLocks/>
            </p:cNvSpPr>
            <p:nvPr/>
          </p:nvSpPr>
          <p:spPr bwMode="auto">
            <a:xfrm>
              <a:off x="2159" y="1569"/>
              <a:ext cx="47" cy="47"/>
            </a:xfrm>
            <a:custGeom>
              <a:avLst/>
              <a:gdLst>
                <a:gd name="T0" fmla="*/ 28 w 47"/>
                <a:gd name="T1" fmla="*/ 0 h 47"/>
                <a:gd name="T2" fmla="*/ 29 w 47"/>
                <a:gd name="T3" fmla="*/ 3 h 47"/>
                <a:gd name="T4" fmla="*/ 32 w 47"/>
                <a:gd name="T5" fmla="*/ 3 h 47"/>
                <a:gd name="T6" fmla="*/ 34 w 47"/>
                <a:gd name="T7" fmla="*/ 4 h 47"/>
                <a:gd name="T8" fmla="*/ 35 w 47"/>
                <a:gd name="T9" fmla="*/ 7 h 47"/>
                <a:gd name="T10" fmla="*/ 35 w 47"/>
                <a:gd name="T11" fmla="*/ 9 h 47"/>
                <a:gd name="T12" fmla="*/ 35 w 47"/>
                <a:gd name="T13" fmla="*/ 12 h 47"/>
                <a:gd name="T14" fmla="*/ 35 w 47"/>
                <a:gd name="T15" fmla="*/ 15 h 47"/>
                <a:gd name="T16" fmla="*/ 35 w 47"/>
                <a:gd name="T17" fmla="*/ 17 h 47"/>
                <a:gd name="T18" fmla="*/ 35 w 47"/>
                <a:gd name="T19" fmla="*/ 20 h 47"/>
                <a:gd name="T20" fmla="*/ 44 w 47"/>
                <a:gd name="T21" fmla="*/ 23 h 47"/>
                <a:gd name="T22" fmla="*/ 47 w 47"/>
                <a:gd name="T23" fmla="*/ 29 h 47"/>
                <a:gd name="T24" fmla="*/ 46 w 47"/>
                <a:gd name="T25" fmla="*/ 37 h 47"/>
                <a:gd name="T26" fmla="*/ 40 w 47"/>
                <a:gd name="T27" fmla="*/ 44 h 47"/>
                <a:gd name="T28" fmla="*/ 34 w 47"/>
                <a:gd name="T29" fmla="*/ 47 h 47"/>
                <a:gd name="T30" fmla="*/ 28 w 47"/>
                <a:gd name="T31" fmla="*/ 47 h 47"/>
                <a:gd name="T32" fmla="*/ 24 w 47"/>
                <a:gd name="T33" fmla="*/ 44 h 47"/>
                <a:gd name="T34" fmla="*/ 18 w 47"/>
                <a:gd name="T35" fmla="*/ 43 h 47"/>
                <a:gd name="T36" fmla="*/ 12 w 47"/>
                <a:gd name="T37" fmla="*/ 44 h 47"/>
                <a:gd name="T38" fmla="*/ 16 w 47"/>
                <a:gd name="T39" fmla="*/ 41 h 47"/>
                <a:gd name="T40" fmla="*/ 12 w 47"/>
                <a:gd name="T41" fmla="*/ 40 h 47"/>
                <a:gd name="T42" fmla="*/ 7 w 47"/>
                <a:gd name="T43" fmla="*/ 38 h 47"/>
                <a:gd name="T44" fmla="*/ 3 w 47"/>
                <a:gd name="T45" fmla="*/ 37 h 47"/>
                <a:gd name="T46" fmla="*/ 3 w 47"/>
                <a:gd name="T47" fmla="*/ 34 h 47"/>
                <a:gd name="T48" fmla="*/ 1 w 47"/>
                <a:gd name="T49" fmla="*/ 32 h 47"/>
                <a:gd name="T50" fmla="*/ 0 w 47"/>
                <a:gd name="T51" fmla="*/ 29 h 47"/>
                <a:gd name="T52" fmla="*/ 1 w 47"/>
                <a:gd name="T53" fmla="*/ 26 h 47"/>
                <a:gd name="T54" fmla="*/ 1 w 47"/>
                <a:gd name="T55" fmla="*/ 23 h 47"/>
                <a:gd name="T56" fmla="*/ 4 w 47"/>
                <a:gd name="T57" fmla="*/ 20 h 47"/>
                <a:gd name="T58" fmla="*/ 7 w 47"/>
                <a:gd name="T59" fmla="*/ 16 h 47"/>
                <a:gd name="T60" fmla="*/ 10 w 47"/>
                <a:gd name="T61" fmla="*/ 13 h 47"/>
                <a:gd name="T62" fmla="*/ 12 w 47"/>
                <a:gd name="T63" fmla="*/ 12 h 47"/>
                <a:gd name="T64" fmla="*/ 15 w 47"/>
                <a:gd name="T65" fmla="*/ 7 h 47"/>
                <a:gd name="T66" fmla="*/ 18 w 47"/>
                <a:gd name="T67" fmla="*/ 4 h 47"/>
                <a:gd name="T68" fmla="*/ 21 w 47"/>
                <a:gd name="T69" fmla="*/ 1 h 47"/>
                <a:gd name="T70" fmla="*/ 25 w 47"/>
                <a:gd name="T71" fmla="*/ 0 h 47"/>
                <a:gd name="T72" fmla="*/ 28 w 47"/>
                <a:gd name="T7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7">
                  <a:moveTo>
                    <a:pt x="28" y="0"/>
                  </a:moveTo>
                  <a:lnTo>
                    <a:pt x="29" y="3"/>
                  </a:lnTo>
                  <a:lnTo>
                    <a:pt x="32" y="3"/>
                  </a:lnTo>
                  <a:lnTo>
                    <a:pt x="34" y="4"/>
                  </a:lnTo>
                  <a:lnTo>
                    <a:pt x="35" y="7"/>
                  </a:lnTo>
                  <a:lnTo>
                    <a:pt x="35" y="9"/>
                  </a:lnTo>
                  <a:lnTo>
                    <a:pt x="35" y="12"/>
                  </a:lnTo>
                  <a:lnTo>
                    <a:pt x="35" y="15"/>
                  </a:lnTo>
                  <a:lnTo>
                    <a:pt x="35" y="17"/>
                  </a:lnTo>
                  <a:lnTo>
                    <a:pt x="35" y="20"/>
                  </a:lnTo>
                  <a:lnTo>
                    <a:pt x="44" y="23"/>
                  </a:lnTo>
                  <a:lnTo>
                    <a:pt x="47" y="29"/>
                  </a:lnTo>
                  <a:lnTo>
                    <a:pt x="46" y="37"/>
                  </a:lnTo>
                  <a:lnTo>
                    <a:pt x="40" y="44"/>
                  </a:lnTo>
                  <a:lnTo>
                    <a:pt x="34" y="47"/>
                  </a:lnTo>
                  <a:lnTo>
                    <a:pt x="28" y="47"/>
                  </a:lnTo>
                  <a:lnTo>
                    <a:pt x="24" y="44"/>
                  </a:lnTo>
                  <a:lnTo>
                    <a:pt x="18" y="43"/>
                  </a:lnTo>
                  <a:lnTo>
                    <a:pt x="12" y="44"/>
                  </a:lnTo>
                  <a:lnTo>
                    <a:pt x="16" y="41"/>
                  </a:lnTo>
                  <a:lnTo>
                    <a:pt x="12" y="40"/>
                  </a:lnTo>
                  <a:lnTo>
                    <a:pt x="7" y="38"/>
                  </a:lnTo>
                  <a:lnTo>
                    <a:pt x="3" y="37"/>
                  </a:lnTo>
                  <a:lnTo>
                    <a:pt x="3" y="34"/>
                  </a:lnTo>
                  <a:lnTo>
                    <a:pt x="1" y="32"/>
                  </a:lnTo>
                  <a:lnTo>
                    <a:pt x="0" y="29"/>
                  </a:lnTo>
                  <a:lnTo>
                    <a:pt x="1" y="26"/>
                  </a:lnTo>
                  <a:lnTo>
                    <a:pt x="1" y="23"/>
                  </a:lnTo>
                  <a:lnTo>
                    <a:pt x="4" y="20"/>
                  </a:lnTo>
                  <a:lnTo>
                    <a:pt x="7" y="16"/>
                  </a:lnTo>
                  <a:lnTo>
                    <a:pt x="10" y="13"/>
                  </a:lnTo>
                  <a:lnTo>
                    <a:pt x="12" y="12"/>
                  </a:lnTo>
                  <a:lnTo>
                    <a:pt x="15" y="7"/>
                  </a:lnTo>
                  <a:lnTo>
                    <a:pt x="18" y="4"/>
                  </a:lnTo>
                  <a:lnTo>
                    <a:pt x="21" y="1"/>
                  </a:lnTo>
                  <a:lnTo>
                    <a:pt x="25" y="0"/>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4" name="Freeform 6544"/>
            <p:cNvSpPr>
              <a:spLocks noEditPoints="1"/>
            </p:cNvSpPr>
            <p:nvPr/>
          </p:nvSpPr>
          <p:spPr bwMode="auto">
            <a:xfrm>
              <a:off x="1229" y="1489"/>
              <a:ext cx="1804" cy="2301"/>
            </a:xfrm>
            <a:custGeom>
              <a:avLst/>
              <a:gdLst>
                <a:gd name="T0" fmla="*/ 1379 w 1804"/>
                <a:gd name="T1" fmla="*/ 2301 h 2301"/>
                <a:gd name="T2" fmla="*/ 1076 w 1804"/>
                <a:gd name="T3" fmla="*/ 226 h 2301"/>
                <a:gd name="T4" fmla="*/ 1032 w 1804"/>
                <a:gd name="T5" fmla="*/ 89 h 2301"/>
                <a:gd name="T6" fmla="*/ 1114 w 1804"/>
                <a:gd name="T7" fmla="*/ 140 h 2301"/>
                <a:gd name="T8" fmla="*/ 1160 w 1804"/>
                <a:gd name="T9" fmla="*/ 174 h 2301"/>
                <a:gd name="T10" fmla="*/ 1080 w 1804"/>
                <a:gd name="T11" fmla="*/ 270 h 2301"/>
                <a:gd name="T12" fmla="*/ 1002 w 1804"/>
                <a:gd name="T13" fmla="*/ 370 h 2301"/>
                <a:gd name="T14" fmla="*/ 1076 w 1804"/>
                <a:gd name="T15" fmla="*/ 488 h 2301"/>
                <a:gd name="T16" fmla="*/ 1167 w 1804"/>
                <a:gd name="T17" fmla="*/ 601 h 2301"/>
                <a:gd name="T18" fmla="*/ 1233 w 1804"/>
                <a:gd name="T19" fmla="*/ 477 h 2301"/>
                <a:gd name="T20" fmla="*/ 1223 w 1804"/>
                <a:gd name="T21" fmla="*/ 357 h 2301"/>
                <a:gd name="T22" fmla="*/ 1339 w 1804"/>
                <a:gd name="T23" fmla="*/ 407 h 2301"/>
                <a:gd name="T24" fmla="*/ 1436 w 1804"/>
                <a:gd name="T25" fmla="*/ 473 h 2301"/>
                <a:gd name="T26" fmla="*/ 1516 w 1804"/>
                <a:gd name="T27" fmla="*/ 633 h 2301"/>
                <a:gd name="T28" fmla="*/ 1472 w 1804"/>
                <a:gd name="T29" fmla="*/ 685 h 2301"/>
                <a:gd name="T30" fmla="*/ 1352 w 1804"/>
                <a:gd name="T31" fmla="*/ 647 h 2301"/>
                <a:gd name="T32" fmla="*/ 1427 w 1804"/>
                <a:gd name="T33" fmla="*/ 726 h 2301"/>
                <a:gd name="T34" fmla="*/ 1282 w 1804"/>
                <a:gd name="T35" fmla="*/ 808 h 2301"/>
                <a:gd name="T36" fmla="*/ 1242 w 1804"/>
                <a:gd name="T37" fmla="*/ 903 h 2301"/>
                <a:gd name="T38" fmla="*/ 1112 w 1804"/>
                <a:gd name="T39" fmla="*/ 984 h 2301"/>
                <a:gd name="T40" fmla="*/ 961 w 1804"/>
                <a:gd name="T41" fmla="*/ 1047 h 2301"/>
                <a:gd name="T42" fmla="*/ 1048 w 1804"/>
                <a:gd name="T43" fmla="*/ 1128 h 2301"/>
                <a:gd name="T44" fmla="*/ 1148 w 1804"/>
                <a:gd name="T45" fmla="*/ 1231 h 2301"/>
                <a:gd name="T46" fmla="*/ 1299 w 1804"/>
                <a:gd name="T47" fmla="*/ 1243 h 2301"/>
                <a:gd name="T48" fmla="*/ 1363 w 1804"/>
                <a:gd name="T49" fmla="*/ 1268 h 2301"/>
                <a:gd name="T50" fmla="*/ 1577 w 1804"/>
                <a:gd name="T51" fmla="*/ 1365 h 2301"/>
                <a:gd name="T52" fmla="*/ 1722 w 1804"/>
                <a:gd name="T53" fmla="*/ 1455 h 2301"/>
                <a:gd name="T54" fmla="*/ 1705 w 1804"/>
                <a:gd name="T55" fmla="*/ 1717 h 2301"/>
                <a:gd name="T56" fmla="*/ 1561 w 1804"/>
                <a:gd name="T57" fmla="*/ 1880 h 2301"/>
                <a:gd name="T58" fmla="*/ 1446 w 1804"/>
                <a:gd name="T59" fmla="*/ 1982 h 2301"/>
                <a:gd name="T60" fmla="*/ 1374 w 1804"/>
                <a:gd name="T61" fmla="*/ 2091 h 2301"/>
                <a:gd name="T62" fmla="*/ 1333 w 1804"/>
                <a:gd name="T63" fmla="*/ 2238 h 2301"/>
                <a:gd name="T64" fmla="*/ 1282 w 1804"/>
                <a:gd name="T65" fmla="*/ 2247 h 2301"/>
                <a:gd name="T66" fmla="*/ 1267 w 1804"/>
                <a:gd name="T67" fmla="*/ 2104 h 2301"/>
                <a:gd name="T68" fmla="*/ 1286 w 1804"/>
                <a:gd name="T69" fmla="*/ 1923 h 2301"/>
                <a:gd name="T70" fmla="*/ 1277 w 1804"/>
                <a:gd name="T71" fmla="*/ 1631 h 2301"/>
                <a:gd name="T72" fmla="*/ 1182 w 1804"/>
                <a:gd name="T73" fmla="*/ 1440 h 2301"/>
                <a:gd name="T74" fmla="*/ 1182 w 1804"/>
                <a:gd name="T75" fmla="*/ 1306 h 2301"/>
                <a:gd name="T76" fmla="*/ 1020 w 1804"/>
                <a:gd name="T77" fmla="*/ 1212 h 2301"/>
                <a:gd name="T78" fmla="*/ 840 w 1804"/>
                <a:gd name="T79" fmla="*/ 1096 h 2301"/>
                <a:gd name="T80" fmla="*/ 748 w 1804"/>
                <a:gd name="T81" fmla="*/ 1018 h 2301"/>
                <a:gd name="T82" fmla="*/ 745 w 1804"/>
                <a:gd name="T83" fmla="*/ 1044 h 2301"/>
                <a:gd name="T84" fmla="*/ 659 w 1804"/>
                <a:gd name="T85" fmla="*/ 914 h 2301"/>
                <a:gd name="T86" fmla="*/ 592 w 1804"/>
                <a:gd name="T87" fmla="*/ 708 h 2301"/>
                <a:gd name="T88" fmla="*/ 531 w 1804"/>
                <a:gd name="T89" fmla="*/ 577 h 2301"/>
                <a:gd name="T90" fmla="*/ 462 w 1804"/>
                <a:gd name="T91" fmla="*/ 467 h 2301"/>
                <a:gd name="T92" fmla="*/ 375 w 1804"/>
                <a:gd name="T93" fmla="*/ 402 h 2301"/>
                <a:gd name="T94" fmla="*/ 241 w 1804"/>
                <a:gd name="T95" fmla="*/ 407 h 2301"/>
                <a:gd name="T96" fmla="*/ 202 w 1804"/>
                <a:gd name="T97" fmla="*/ 398 h 2301"/>
                <a:gd name="T98" fmla="*/ 62 w 1804"/>
                <a:gd name="T99" fmla="*/ 524 h 2301"/>
                <a:gd name="T100" fmla="*/ 121 w 1804"/>
                <a:gd name="T101" fmla="*/ 429 h 2301"/>
                <a:gd name="T102" fmla="*/ 77 w 1804"/>
                <a:gd name="T103" fmla="*/ 386 h 2301"/>
                <a:gd name="T104" fmla="*/ 103 w 1804"/>
                <a:gd name="T105" fmla="*/ 259 h 2301"/>
                <a:gd name="T106" fmla="*/ 82 w 1804"/>
                <a:gd name="T107" fmla="*/ 211 h 2301"/>
                <a:gd name="T108" fmla="*/ 19 w 1804"/>
                <a:gd name="T109" fmla="*/ 130 h 2301"/>
                <a:gd name="T110" fmla="*/ 134 w 1804"/>
                <a:gd name="T111" fmla="*/ 24 h 2301"/>
                <a:gd name="T112" fmla="*/ 308 w 1804"/>
                <a:gd name="T113" fmla="*/ 62 h 2301"/>
                <a:gd name="T114" fmla="*/ 518 w 1804"/>
                <a:gd name="T115" fmla="*/ 65 h 2301"/>
                <a:gd name="T116" fmla="*/ 586 w 1804"/>
                <a:gd name="T117" fmla="*/ 81 h 2301"/>
                <a:gd name="T118" fmla="*/ 731 w 1804"/>
                <a:gd name="T119" fmla="*/ 152 h 2301"/>
                <a:gd name="T120" fmla="*/ 806 w 1804"/>
                <a:gd name="T121" fmla="*/ 131 h 2301"/>
                <a:gd name="T122" fmla="*/ 986 w 1804"/>
                <a:gd name="T123" fmla="*/ 161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4" h="2301">
                  <a:moveTo>
                    <a:pt x="1316" y="2285"/>
                  </a:moveTo>
                  <a:lnTo>
                    <a:pt x="1316" y="2285"/>
                  </a:lnTo>
                  <a:lnTo>
                    <a:pt x="1313" y="2286"/>
                  </a:lnTo>
                  <a:lnTo>
                    <a:pt x="1316" y="2285"/>
                  </a:lnTo>
                  <a:close/>
                  <a:moveTo>
                    <a:pt x="1314" y="2261"/>
                  </a:moveTo>
                  <a:lnTo>
                    <a:pt x="1313" y="2261"/>
                  </a:lnTo>
                  <a:lnTo>
                    <a:pt x="1311" y="2263"/>
                  </a:lnTo>
                  <a:lnTo>
                    <a:pt x="1314" y="2264"/>
                  </a:lnTo>
                  <a:lnTo>
                    <a:pt x="1314" y="2266"/>
                  </a:lnTo>
                  <a:lnTo>
                    <a:pt x="1316" y="2266"/>
                  </a:lnTo>
                  <a:lnTo>
                    <a:pt x="1316" y="2264"/>
                  </a:lnTo>
                  <a:lnTo>
                    <a:pt x="1316" y="2261"/>
                  </a:lnTo>
                  <a:lnTo>
                    <a:pt x="1314" y="2261"/>
                  </a:lnTo>
                  <a:close/>
                  <a:moveTo>
                    <a:pt x="1329" y="2244"/>
                  </a:moveTo>
                  <a:lnTo>
                    <a:pt x="1329" y="2245"/>
                  </a:lnTo>
                  <a:lnTo>
                    <a:pt x="1329" y="2247"/>
                  </a:lnTo>
                  <a:lnTo>
                    <a:pt x="1329" y="2247"/>
                  </a:lnTo>
                  <a:lnTo>
                    <a:pt x="1326" y="2248"/>
                  </a:lnTo>
                  <a:lnTo>
                    <a:pt x="1327" y="2245"/>
                  </a:lnTo>
                  <a:lnTo>
                    <a:pt x="1329" y="2244"/>
                  </a:lnTo>
                  <a:close/>
                  <a:moveTo>
                    <a:pt x="1338" y="2242"/>
                  </a:moveTo>
                  <a:lnTo>
                    <a:pt x="1341" y="2242"/>
                  </a:lnTo>
                  <a:lnTo>
                    <a:pt x="1343" y="2244"/>
                  </a:lnTo>
                  <a:lnTo>
                    <a:pt x="1343" y="2247"/>
                  </a:lnTo>
                  <a:lnTo>
                    <a:pt x="1343" y="2250"/>
                  </a:lnTo>
                  <a:lnTo>
                    <a:pt x="1343" y="2253"/>
                  </a:lnTo>
                  <a:lnTo>
                    <a:pt x="1343" y="2255"/>
                  </a:lnTo>
                  <a:lnTo>
                    <a:pt x="1342" y="2258"/>
                  </a:lnTo>
                  <a:lnTo>
                    <a:pt x="1345" y="2260"/>
                  </a:lnTo>
                  <a:lnTo>
                    <a:pt x="1348" y="2260"/>
                  </a:lnTo>
                  <a:lnTo>
                    <a:pt x="1352" y="2260"/>
                  </a:lnTo>
                  <a:lnTo>
                    <a:pt x="1355" y="2261"/>
                  </a:lnTo>
                  <a:lnTo>
                    <a:pt x="1355" y="2261"/>
                  </a:lnTo>
                  <a:lnTo>
                    <a:pt x="1355" y="2263"/>
                  </a:lnTo>
                  <a:lnTo>
                    <a:pt x="1355" y="2266"/>
                  </a:lnTo>
                  <a:lnTo>
                    <a:pt x="1357" y="2267"/>
                  </a:lnTo>
                  <a:lnTo>
                    <a:pt x="1357" y="2269"/>
                  </a:lnTo>
                  <a:lnTo>
                    <a:pt x="1358" y="2272"/>
                  </a:lnTo>
                  <a:lnTo>
                    <a:pt x="1361" y="2276"/>
                  </a:lnTo>
                  <a:lnTo>
                    <a:pt x="1363" y="2281"/>
                  </a:lnTo>
                  <a:lnTo>
                    <a:pt x="1366" y="2283"/>
                  </a:lnTo>
                  <a:lnTo>
                    <a:pt x="1369" y="2285"/>
                  </a:lnTo>
                  <a:lnTo>
                    <a:pt x="1371" y="2286"/>
                  </a:lnTo>
                  <a:lnTo>
                    <a:pt x="1376" y="2286"/>
                  </a:lnTo>
                  <a:lnTo>
                    <a:pt x="1379" y="2288"/>
                  </a:lnTo>
                  <a:lnTo>
                    <a:pt x="1382" y="2289"/>
                  </a:lnTo>
                  <a:lnTo>
                    <a:pt x="1385" y="2292"/>
                  </a:lnTo>
                  <a:lnTo>
                    <a:pt x="1386" y="2295"/>
                  </a:lnTo>
                  <a:lnTo>
                    <a:pt x="1386" y="2298"/>
                  </a:lnTo>
                  <a:lnTo>
                    <a:pt x="1386" y="2300"/>
                  </a:lnTo>
                  <a:lnTo>
                    <a:pt x="1383" y="2301"/>
                  </a:lnTo>
                  <a:lnTo>
                    <a:pt x="1382" y="2301"/>
                  </a:lnTo>
                  <a:lnTo>
                    <a:pt x="1379" y="2301"/>
                  </a:lnTo>
                  <a:lnTo>
                    <a:pt x="1376" y="2300"/>
                  </a:lnTo>
                  <a:lnTo>
                    <a:pt x="1374" y="2300"/>
                  </a:lnTo>
                  <a:lnTo>
                    <a:pt x="1371" y="2300"/>
                  </a:lnTo>
                  <a:lnTo>
                    <a:pt x="1369" y="2300"/>
                  </a:lnTo>
                  <a:lnTo>
                    <a:pt x="1364" y="2300"/>
                  </a:lnTo>
                  <a:lnTo>
                    <a:pt x="1361" y="2300"/>
                  </a:lnTo>
                  <a:lnTo>
                    <a:pt x="1357" y="2298"/>
                  </a:lnTo>
                  <a:lnTo>
                    <a:pt x="1355" y="2297"/>
                  </a:lnTo>
                  <a:lnTo>
                    <a:pt x="1351" y="2298"/>
                  </a:lnTo>
                  <a:lnTo>
                    <a:pt x="1348" y="2301"/>
                  </a:lnTo>
                  <a:lnTo>
                    <a:pt x="1343" y="2301"/>
                  </a:lnTo>
                  <a:lnTo>
                    <a:pt x="1341" y="2301"/>
                  </a:lnTo>
                  <a:lnTo>
                    <a:pt x="1338" y="2300"/>
                  </a:lnTo>
                  <a:lnTo>
                    <a:pt x="1335" y="2295"/>
                  </a:lnTo>
                  <a:lnTo>
                    <a:pt x="1332" y="2297"/>
                  </a:lnTo>
                  <a:lnTo>
                    <a:pt x="1329" y="2297"/>
                  </a:lnTo>
                  <a:lnTo>
                    <a:pt x="1327" y="2297"/>
                  </a:lnTo>
                  <a:lnTo>
                    <a:pt x="1324" y="2295"/>
                  </a:lnTo>
                  <a:lnTo>
                    <a:pt x="1323" y="2292"/>
                  </a:lnTo>
                  <a:lnTo>
                    <a:pt x="1321" y="2291"/>
                  </a:lnTo>
                  <a:lnTo>
                    <a:pt x="1318" y="2289"/>
                  </a:lnTo>
                  <a:lnTo>
                    <a:pt x="1318" y="2286"/>
                  </a:lnTo>
                  <a:lnTo>
                    <a:pt x="1320" y="2285"/>
                  </a:lnTo>
                  <a:lnTo>
                    <a:pt x="1316" y="2285"/>
                  </a:lnTo>
                  <a:lnTo>
                    <a:pt x="1318" y="2285"/>
                  </a:lnTo>
                  <a:lnTo>
                    <a:pt x="1323" y="2282"/>
                  </a:lnTo>
                  <a:lnTo>
                    <a:pt x="1329" y="2279"/>
                  </a:lnTo>
                  <a:lnTo>
                    <a:pt x="1326" y="2276"/>
                  </a:lnTo>
                  <a:lnTo>
                    <a:pt x="1326" y="2273"/>
                  </a:lnTo>
                  <a:lnTo>
                    <a:pt x="1326" y="2272"/>
                  </a:lnTo>
                  <a:lnTo>
                    <a:pt x="1327" y="2269"/>
                  </a:lnTo>
                  <a:lnTo>
                    <a:pt x="1329" y="2267"/>
                  </a:lnTo>
                  <a:lnTo>
                    <a:pt x="1330" y="2264"/>
                  </a:lnTo>
                  <a:lnTo>
                    <a:pt x="1332" y="2261"/>
                  </a:lnTo>
                  <a:lnTo>
                    <a:pt x="1327" y="2260"/>
                  </a:lnTo>
                  <a:lnTo>
                    <a:pt x="1323" y="2257"/>
                  </a:lnTo>
                  <a:lnTo>
                    <a:pt x="1326" y="2254"/>
                  </a:lnTo>
                  <a:lnTo>
                    <a:pt x="1327" y="2253"/>
                  </a:lnTo>
                  <a:lnTo>
                    <a:pt x="1329" y="2250"/>
                  </a:lnTo>
                  <a:lnTo>
                    <a:pt x="1329" y="2247"/>
                  </a:lnTo>
                  <a:lnTo>
                    <a:pt x="1332" y="2245"/>
                  </a:lnTo>
                  <a:lnTo>
                    <a:pt x="1335" y="2242"/>
                  </a:lnTo>
                  <a:lnTo>
                    <a:pt x="1338" y="2242"/>
                  </a:lnTo>
                  <a:close/>
                  <a:moveTo>
                    <a:pt x="1058" y="215"/>
                  </a:moveTo>
                  <a:lnTo>
                    <a:pt x="1059" y="221"/>
                  </a:lnTo>
                  <a:lnTo>
                    <a:pt x="1061" y="228"/>
                  </a:lnTo>
                  <a:lnTo>
                    <a:pt x="1062" y="236"/>
                  </a:lnTo>
                  <a:lnTo>
                    <a:pt x="1071" y="234"/>
                  </a:lnTo>
                  <a:lnTo>
                    <a:pt x="1080" y="233"/>
                  </a:lnTo>
                  <a:lnTo>
                    <a:pt x="1089" y="233"/>
                  </a:lnTo>
                  <a:lnTo>
                    <a:pt x="1086" y="231"/>
                  </a:lnTo>
                  <a:lnTo>
                    <a:pt x="1082" y="230"/>
                  </a:lnTo>
                  <a:lnTo>
                    <a:pt x="1076" y="226"/>
                  </a:lnTo>
                  <a:lnTo>
                    <a:pt x="1073" y="223"/>
                  </a:lnTo>
                  <a:lnTo>
                    <a:pt x="1070" y="221"/>
                  </a:lnTo>
                  <a:lnTo>
                    <a:pt x="1068" y="218"/>
                  </a:lnTo>
                  <a:lnTo>
                    <a:pt x="1065" y="217"/>
                  </a:lnTo>
                  <a:lnTo>
                    <a:pt x="1062" y="215"/>
                  </a:lnTo>
                  <a:lnTo>
                    <a:pt x="1058" y="215"/>
                  </a:lnTo>
                  <a:close/>
                  <a:moveTo>
                    <a:pt x="452" y="93"/>
                  </a:moveTo>
                  <a:lnTo>
                    <a:pt x="455" y="95"/>
                  </a:lnTo>
                  <a:lnTo>
                    <a:pt x="455" y="95"/>
                  </a:lnTo>
                  <a:lnTo>
                    <a:pt x="455" y="96"/>
                  </a:lnTo>
                  <a:lnTo>
                    <a:pt x="452" y="93"/>
                  </a:lnTo>
                  <a:close/>
                  <a:moveTo>
                    <a:pt x="584" y="70"/>
                  </a:moveTo>
                  <a:lnTo>
                    <a:pt x="584" y="72"/>
                  </a:lnTo>
                  <a:lnTo>
                    <a:pt x="584" y="77"/>
                  </a:lnTo>
                  <a:lnTo>
                    <a:pt x="584" y="78"/>
                  </a:lnTo>
                  <a:lnTo>
                    <a:pt x="584" y="74"/>
                  </a:lnTo>
                  <a:lnTo>
                    <a:pt x="584" y="70"/>
                  </a:lnTo>
                  <a:close/>
                  <a:moveTo>
                    <a:pt x="995" y="0"/>
                  </a:moveTo>
                  <a:lnTo>
                    <a:pt x="998" y="2"/>
                  </a:lnTo>
                  <a:lnTo>
                    <a:pt x="1002" y="3"/>
                  </a:lnTo>
                  <a:lnTo>
                    <a:pt x="1005" y="6"/>
                  </a:lnTo>
                  <a:lnTo>
                    <a:pt x="1009" y="9"/>
                  </a:lnTo>
                  <a:lnTo>
                    <a:pt x="1014" y="14"/>
                  </a:lnTo>
                  <a:lnTo>
                    <a:pt x="1017" y="18"/>
                  </a:lnTo>
                  <a:lnTo>
                    <a:pt x="1020" y="21"/>
                  </a:lnTo>
                  <a:lnTo>
                    <a:pt x="1020" y="24"/>
                  </a:lnTo>
                  <a:lnTo>
                    <a:pt x="1020" y="27"/>
                  </a:lnTo>
                  <a:lnTo>
                    <a:pt x="1020" y="28"/>
                  </a:lnTo>
                  <a:lnTo>
                    <a:pt x="1018" y="31"/>
                  </a:lnTo>
                  <a:lnTo>
                    <a:pt x="1017" y="33"/>
                  </a:lnTo>
                  <a:lnTo>
                    <a:pt x="1017" y="36"/>
                  </a:lnTo>
                  <a:lnTo>
                    <a:pt x="1017" y="40"/>
                  </a:lnTo>
                  <a:lnTo>
                    <a:pt x="1018" y="43"/>
                  </a:lnTo>
                  <a:lnTo>
                    <a:pt x="1020" y="47"/>
                  </a:lnTo>
                  <a:lnTo>
                    <a:pt x="1021" y="50"/>
                  </a:lnTo>
                  <a:lnTo>
                    <a:pt x="1023" y="55"/>
                  </a:lnTo>
                  <a:lnTo>
                    <a:pt x="1026" y="58"/>
                  </a:lnTo>
                  <a:lnTo>
                    <a:pt x="1029" y="61"/>
                  </a:lnTo>
                  <a:lnTo>
                    <a:pt x="1030" y="64"/>
                  </a:lnTo>
                  <a:lnTo>
                    <a:pt x="1030" y="67"/>
                  </a:lnTo>
                  <a:lnTo>
                    <a:pt x="1030" y="68"/>
                  </a:lnTo>
                  <a:lnTo>
                    <a:pt x="1030" y="68"/>
                  </a:lnTo>
                  <a:lnTo>
                    <a:pt x="1029" y="70"/>
                  </a:lnTo>
                  <a:lnTo>
                    <a:pt x="1029" y="70"/>
                  </a:lnTo>
                  <a:lnTo>
                    <a:pt x="1027" y="71"/>
                  </a:lnTo>
                  <a:lnTo>
                    <a:pt x="1026" y="72"/>
                  </a:lnTo>
                  <a:lnTo>
                    <a:pt x="1024" y="75"/>
                  </a:lnTo>
                  <a:lnTo>
                    <a:pt x="1024" y="78"/>
                  </a:lnTo>
                  <a:lnTo>
                    <a:pt x="1023" y="80"/>
                  </a:lnTo>
                  <a:lnTo>
                    <a:pt x="1027" y="83"/>
                  </a:lnTo>
                  <a:lnTo>
                    <a:pt x="1030" y="84"/>
                  </a:lnTo>
                  <a:lnTo>
                    <a:pt x="1030" y="86"/>
                  </a:lnTo>
                  <a:lnTo>
                    <a:pt x="1032" y="89"/>
                  </a:lnTo>
                  <a:lnTo>
                    <a:pt x="1032" y="90"/>
                  </a:lnTo>
                  <a:lnTo>
                    <a:pt x="1034" y="92"/>
                  </a:lnTo>
                  <a:lnTo>
                    <a:pt x="1036" y="93"/>
                  </a:lnTo>
                  <a:lnTo>
                    <a:pt x="1039" y="96"/>
                  </a:lnTo>
                  <a:lnTo>
                    <a:pt x="1040" y="97"/>
                  </a:lnTo>
                  <a:lnTo>
                    <a:pt x="1042" y="100"/>
                  </a:lnTo>
                  <a:lnTo>
                    <a:pt x="1042" y="102"/>
                  </a:lnTo>
                  <a:lnTo>
                    <a:pt x="1040" y="105"/>
                  </a:lnTo>
                  <a:lnTo>
                    <a:pt x="1040" y="106"/>
                  </a:lnTo>
                  <a:lnTo>
                    <a:pt x="1040" y="112"/>
                  </a:lnTo>
                  <a:lnTo>
                    <a:pt x="1043" y="117"/>
                  </a:lnTo>
                  <a:lnTo>
                    <a:pt x="1045" y="121"/>
                  </a:lnTo>
                  <a:lnTo>
                    <a:pt x="1046" y="125"/>
                  </a:lnTo>
                  <a:lnTo>
                    <a:pt x="1048" y="128"/>
                  </a:lnTo>
                  <a:lnTo>
                    <a:pt x="1051" y="131"/>
                  </a:lnTo>
                  <a:lnTo>
                    <a:pt x="1052" y="133"/>
                  </a:lnTo>
                  <a:lnTo>
                    <a:pt x="1055" y="134"/>
                  </a:lnTo>
                  <a:lnTo>
                    <a:pt x="1059" y="136"/>
                  </a:lnTo>
                  <a:lnTo>
                    <a:pt x="1059" y="131"/>
                  </a:lnTo>
                  <a:lnTo>
                    <a:pt x="1061" y="125"/>
                  </a:lnTo>
                  <a:lnTo>
                    <a:pt x="1062" y="120"/>
                  </a:lnTo>
                  <a:lnTo>
                    <a:pt x="1064" y="115"/>
                  </a:lnTo>
                  <a:lnTo>
                    <a:pt x="1062" y="112"/>
                  </a:lnTo>
                  <a:lnTo>
                    <a:pt x="1061" y="109"/>
                  </a:lnTo>
                  <a:lnTo>
                    <a:pt x="1059" y="106"/>
                  </a:lnTo>
                  <a:lnTo>
                    <a:pt x="1059" y="103"/>
                  </a:lnTo>
                  <a:lnTo>
                    <a:pt x="1059" y="100"/>
                  </a:lnTo>
                  <a:lnTo>
                    <a:pt x="1061" y="97"/>
                  </a:lnTo>
                  <a:lnTo>
                    <a:pt x="1065" y="100"/>
                  </a:lnTo>
                  <a:lnTo>
                    <a:pt x="1070" y="102"/>
                  </a:lnTo>
                  <a:lnTo>
                    <a:pt x="1073" y="103"/>
                  </a:lnTo>
                  <a:lnTo>
                    <a:pt x="1076" y="106"/>
                  </a:lnTo>
                  <a:lnTo>
                    <a:pt x="1079" y="111"/>
                  </a:lnTo>
                  <a:lnTo>
                    <a:pt x="1082" y="124"/>
                  </a:lnTo>
                  <a:lnTo>
                    <a:pt x="1079" y="137"/>
                  </a:lnTo>
                  <a:lnTo>
                    <a:pt x="1073" y="148"/>
                  </a:lnTo>
                  <a:lnTo>
                    <a:pt x="1079" y="158"/>
                  </a:lnTo>
                  <a:lnTo>
                    <a:pt x="1086" y="168"/>
                  </a:lnTo>
                  <a:lnTo>
                    <a:pt x="1092" y="180"/>
                  </a:lnTo>
                  <a:lnTo>
                    <a:pt x="1093" y="177"/>
                  </a:lnTo>
                  <a:lnTo>
                    <a:pt x="1096" y="177"/>
                  </a:lnTo>
                  <a:lnTo>
                    <a:pt x="1099" y="177"/>
                  </a:lnTo>
                  <a:lnTo>
                    <a:pt x="1101" y="175"/>
                  </a:lnTo>
                  <a:lnTo>
                    <a:pt x="1102" y="173"/>
                  </a:lnTo>
                  <a:lnTo>
                    <a:pt x="1104" y="170"/>
                  </a:lnTo>
                  <a:lnTo>
                    <a:pt x="1104" y="167"/>
                  </a:lnTo>
                  <a:lnTo>
                    <a:pt x="1104" y="162"/>
                  </a:lnTo>
                  <a:lnTo>
                    <a:pt x="1104" y="158"/>
                  </a:lnTo>
                  <a:lnTo>
                    <a:pt x="1105" y="153"/>
                  </a:lnTo>
                  <a:lnTo>
                    <a:pt x="1107" y="149"/>
                  </a:lnTo>
                  <a:lnTo>
                    <a:pt x="1112" y="145"/>
                  </a:lnTo>
                  <a:lnTo>
                    <a:pt x="1114" y="143"/>
                  </a:lnTo>
                  <a:lnTo>
                    <a:pt x="1114" y="140"/>
                  </a:lnTo>
                  <a:lnTo>
                    <a:pt x="1114" y="137"/>
                  </a:lnTo>
                  <a:lnTo>
                    <a:pt x="1114" y="136"/>
                  </a:lnTo>
                  <a:lnTo>
                    <a:pt x="1115" y="133"/>
                  </a:lnTo>
                  <a:lnTo>
                    <a:pt x="1117" y="128"/>
                  </a:lnTo>
                  <a:lnTo>
                    <a:pt x="1118" y="127"/>
                  </a:lnTo>
                  <a:lnTo>
                    <a:pt x="1120" y="124"/>
                  </a:lnTo>
                  <a:lnTo>
                    <a:pt x="1121" y="121"/>
                  </a:lnTo>
                  <a:lnTo>
                    <a:pt x="1120" y="118"/>
                  </a:lnTo>
                  <a:lnTo>
                    <a:pt x="1118" y="114"/>
                  </a:lnTo>
                  <a:lnTo>
                    <a:pt x="1120" y="111"/>
                  </a:lnTo>
                  <a:lnTo>
                    <a:pt x="1121" y="109"/>
                  </a:lnTo>
                  <a:lnTo>
                    <a:pt x="1123" y="108"/>
                  </a:lnTo>
                  <a:lnTo>
                    <a:pt x="1123" y="105"/>
                  </a:lnTo>
                  <a:lnTo>
                    <a:pt x="1124" y="103"/>
                  </a:lnTo>
                  <a:lnTo>
                    <a:pt x="1123" y="100"/>
                  </a:lnTo>
                  <a:lnTo>
                    <a:pt x="1121" y="96"/>
                  </a:lnTo>
                  <a:lnTo>
                    <a:pt x="1120" y="92"/>
                  </a:lnTo>
                  <a:lnTo>
                    <a:pt x="1118" y="89"/>
                  </a:lnTo>
                  <a:lnTo>
                    <a:pt x="1117" y="84"/>
                  </a:lnTo>
                  <a:lnTo>
                    <a:pt x="1121" y="83"/>
                  </a:lnTo>
                  <a:lnTo>
                    <a:pt x="1129" y="83"/>
                  </a:lnTo>
                  <a:lnTo>
                    <a:pt x="1137" y="83"/>
                  </a:lnTo>
                  <a:lnTo>
                    <a:pt x="1143" y="83"/>
                  </a:lnTo>
                  <a:lnTo>
                    <a:pt x="1146" y="86"/>
                  </a:lnTo>
                  <a:lnTo>
                    <a:pt x="1143" y="90"/>
                  </a:lnTo>
                  <a:lnTo>
                    <a:pt x="1148" y="92"/>
                  </a:lnTo>
                  <a:lnTo>
                    <a:pt x="1151" y="93"/>
                  </a:lnTo>
                  <a:lnTo>
                    <a:pt x="1154" y="93"/>
                  </a:lnTo>
                  <a:lnTo>
                    <a:pt x="1155" y="93"/>
                  </a:lnTo>
                  <a:lnTo>
                    <a:pt x="1158" y="93"/>
                  </a:lnTo>
                  <a:lnTo>
                    <a:pt x="1160" y="96"/>
                  </a:lnTo>
                  <a:lnTo>
                    <a:pt x="1161" y="99"/>
                  </a:lnTo>
                  <a:lnTo>
                    <a:pt x="1161" y="103"/>
                  </a:lnTo>
                  <a:lnTo>
                    <a:pt x="1162" y="106"/>
                  </a:lnTo>
                  <a:lnTo>
                    <a:pt x="1162" y="111"/>
                  </a:lnTo>
                  <a:lnTo>
                    <a:pt x="1162" y="114"/>
                  </a:lnTo>
                  <a:lnTo>
                    <a:pt x="1162" y="117"/>
                  </a:lnTo>
                  <a:lnTo>
                    <a:pt x="1162" y="120"/>
                  </a:lnTo>
                  <a:lnTo>
                    <a:pt x="1165" y="123"/>
                  </a:lnTo>
                  <a:lnTo>
                    <a:pt x="1168" y="124"/>
                  </a:lnTo>
                  <a:lnTo>
                    <a:pt x="1167" y="128"/>
                  </a:lnTo>
                  <a:lnTo>
                    <a:pt x="1164" y="133"/>
                  </a:lnTo>
                  <a:lnTo>
                    <a:pt x="1161" y="136"/>
                  </a:lnTo>
                  <a:lnTo>
                    <a:pt x="1157" y="137"/>
                  </a:lnTo>
                  <a:lnTo>
                    <a:pt x="1162" y="148"/>
                  </a:lnTo>
                  <a:lnTo>
                    <a:pt x="1167" y="155"/>
                  </a:lnTo>
                  <a:lnTo>
                    <a:pt x="1171" y="165"/>
                  </a:lnTo>
                  <a:lnTo>
                    <a:pt x="1170" y="177"/>
                  </a:lnTo>
                  <a:lnTo>
                    <a:pt x="1167" y="175"/>
                  </a:lnTo>
                  <a:lnTo>
                    <a:pt x="1165" y="174"/>
                  </a:lnTo>
                  <a:lnTo>
                    <a:pt x="1162" y="171"/>
                  </a:lnTo>
                  <a:lnTo>
                    <a:pt x="1161" y="170"/>
                  </a:lnTo>
                  <a:lnTo>
                    <a:pt x="1160" y="174"/>
                  </a:lnTo>
                  <a:lnTo>
                    <a:pt x="1160" y="178"/>
                  </a:lnTo>
                  <a:lnTo>
                    <a:pt x="1158" y="184"/>
                  </a:lnTo>
                  <a:lnTo>
                    <a:pt x="1157" y="186"/>
                  </a:lnTo>
                  <a:lnTo>
                    <a:pt x="1155" y="186"/>
                  </a:lnTo>
                  <a:lnTo>
                    <a:pt x="1154" y="187"/>
                  </a:lnTo>
                  <a:lnTo>
                    <a:pt x="1152" y="189"/>
                  </a:lnTo>
                  <a:lnTo>
                    <a:pt x="1151" y="190"/>
                  </a:lnTo>
                  <a:lnTo>
                    <a:pt x="1149" y="195"/>
                  </a:lnTo>
                  <a:lnTo>
                    <a:pt x="1148" y="198"/>
                  </a:lnTo>
                  <a:lnTo>
                    <a:pt x="1146" y="201"/>
                  </a:lnTo>
                  <a:lnTo>
                    <a:pt x="1143" y="202"/>
                  </a:lnTo>
                  <a:lnTo>
                    <a:pt x="1140" y="203"/>
                  </a:lnTo>
                  <a:lnTo>
                    <a:pt x="1139" y="205"/>
                  </a:lnTo>
                  <a:lnTo>
                    <a:pt x="1137" y="206"/>
                  </a:lnTo>
                  <a:lnTo>
                    <a:pt x="1137" y="209"/>
                  </a:lnTo>
                  <a:lnTo>
                    <a:pt x="1136" y="212"/>
                  </a:lnTo>
                  <a:lnTo>
                    <a:pt x="1135" y="215"/>
                  </a:lnTo>
                  <a:lnTo>
                    <a:pt x="1130" y="212"/>
                  </a:lnTo>
                  <a:lnTo>
                    <a:pt x="1126" y="208"/>
                  </a:lnTo>
                  <a:lnTo>
                    <a:pt x="1120" y="202"/>
                  </a:lnTo>
                  <a:lnTo>
                    <a:pt x="1112" y="199"/>
                  </a:lnTo>
                  <a:lnTo>
                    <a:pt x="1108" y="198"/>
                  </a:lnTo>
                  <a:lnTo>
                    <a:pt x="1102" y="202"/>
                  </a:lnTo>
                  <a:lnTo>
                    <a:pt x="1105" y="203"/>
                  </a:lnTo>
                  <a:lnTo>
                    <a:pt x="1108" y="206"/>
                  </a:lnTo>
                  <a:lnTo>
                    <a:pt x="1110" y="208"/>
                  </a:lnTo>
                  <a:lnTo>
                    <a:pt x="1110" y="211"/>
                  </a:lnTo>
                  <a:lnTo>
                    <a:pt x="1110" y="214"/>
                  </a:lnTo>
                  <a:lnTo>
                    <a:pt x="1108" y="214"/>
                  </a:lnTo>
                  <a:lnTo>
                    <a:pt x="1107" y="215"/>
                  </a:lnTo>
                  <a:lnTo>
                    <a:pt x="1105" y="215"/>
                  </a:lnTo>
                  <a:lnTo>
                    <a:pt x="1104" y="217"/>
                  </a:lnTo>
                  <a:lnTo>
                    <a:pt x="1102" y="218"/>
                  </a:lnTo>
                  <a:lnTo>
                    <a:pt x="1101" y="221"/>
                  </a:lnTo>
                  <a:lnTo>
                    <a:pt x="1099" y="223"/>
                  </a:lnTo>
                  <a:lnTo>
                    <a:pt x="1098" y="227"/>
                  </a:lnTo>
                  <a:lnTo>
                    <a:pt x="1098" y="230"/>
                  </a:lnTo>
                  <a:lnTo>
                    <a:pt x="1098" y="233"/>
                  </a:lnTo>
                  <a:lnTo>
                    <a:pt x="1096" y="237"/>
                  </a:lnTo>
                  <a:lnTo>
                    <a:pt x="1092" y="234"/>
                  </a:lnTo>
                  <a:lnTo>
                    <a:pt x="1090" y="233"/>
                  </a:lnTo>
                  <a:lnTo>
                    <a:pt x="1096" y="237"/>
                  </a:lnTo>
                  <a:lnTo>
                    <a:pt x="1098" y="242"/>
                  </a:lnTo>
                  <a:lnTo>
                    <a:pt x="1098" y="245"/>
                  </a:lnTo>
                  <a:lnTo>
                    <a:pt x="1096" y="249"/>
                  </a:lnTo>
                  <a:lnTo>
                    <a:pt x="1095" y="252"/>
                  </a:lnTo>
                  <a:lnTo>
                    <a:pt x="1092" y="255"/>
                  </a:lnTo>
                  <a:lnTo>
                    <a:pt x="1089" y="258"/>
                  </a:lnTo>
                  <a:lnTo>
                    <a:pt x="1086" y="261"/>
                  </a:lnTo>
                  <a:lnTo>
                    <a:pt x="1083" y="262"/>
                  </a:lnTo>
                  <a:lnTo>
                    <a:pt x="1082" y="265"/>
                  </a:lnTo>
                  <a:lnTo>
                    <a:pt x="1080" y="268"/>
                  </a:lnTo>
                  <a:lnTo>
                    <a:pt x="1080" y="270"/>
                  </a:lnTo>
                  <a:lnTo>
                    <a:pt x="1079" y="271"/>
                  </a:lnTo>
                  <a:lnTo>
                    <a:pt x="1076" y="274"/>
                  </a:lnTo>
                  <a:lnTo>
                    <a:pt x="1073" y="276"/>
                  </a:lnTo>
                  <a:lnTo>
                    <a:pt x="1071" y="276"/>
                  </a:lnTo>
                  <a:lnTo>
                    <a:pt x="1068" y="274"/>
                  </a:lnTo>
                  <a:lnTo>
                    <a:pt x="1065" y="277"/>
                  </a:lnTo>
                  <a:lnTo>
                    <a:pt x="1064" y="279"/>
                  </a:lnTo>
                  <a:lnTo>
                    <a:pt x="1061" y="280"/>
                  </a:lnTo>
                  <a:lnTo>
                    <a:pt x="1058" y="280"/>
                  </a:lnTo>
                  <a:lnTo>
                    <a:pt x="1057" y="281"/>
                  </a:lnTo>
                  <a:lnTo>
                    <a:pt x="1055" y="283"/>
                  </a:lnTo>
                  <a:lnTo>
                    <a:pt x="1055" y="286"/>
                  </a:lnTo>
                  <a:lnTo>
                    <a:pt x="1051" y="286"/>
                  </a:lnTo>
                  <a:lnTo>
                    <a:pt x="1046" y="283"/>
                  </a:lnTo>
                  <a:lnTo>
                    <a:pt x="1048" y="287"/>
                  </a:lnTo>
                  <a:lnTo>
                    <a:pt x="1048" y="292"/>
                  </a:lnTo>
                  <a:lnTo>
                    <a:pt x="1036" y="292"/>
                  </a:lnTo>
                  <a:lnTo>
                    <a:pt x="1024" y="287"/>
                  </a:lnTo>
                  <a:lnTo>
                    <a:pt x="1011" y="284"/>
                  </a:lnTo>
                  <a:lnTo>
                    <a:pt x="1018" y="289"/>
                  </a:lnTo>
                  <a:lnTo>
                    <a:pt x="1029" y="290"/>
                  </a:lnTo>
                  <a:lnTo>
                    <a:pt x="1039" y="292"/>
                  </a:lnTo>
                  <a:lnTo>
                    <a:pt x="1046" y="298"/>
                  </a:lnTo>
                  <a:lnTo>
                    <a:pt x="1048" y="301"/>
                  </a:lnTo>
                  <a:lnTo>
                    <a:pt x="1048" y="304"/>
                  </a:lnTo>
                  <a:lnTo>
                    <a:pt x="1046" y="305"/>
                  </a:lnTo>
                  <a:lnTo>
                    <a:pt x="1045" y="308"/>
                  </a:lnTo>
                  <a:lnTo>
                    <a:pt x="1043" y="309"/>
                  </a:lnTo>
                  <a:lnTo>
                    <a:pt x="1040" y="312"/>
                  </a:lnTo>
                  <a:lnTo>
                    <a:pt x="1039" y="314"/>
                  </a:lnTo>
                  <a:lnTo>
                    <a:pt x="1036" y="318"/>
                  </a:lnTo>
                  <a:lnTo>
                    <a:pt x="1034" y="320"/>
                  </a:lnTo>
                  <a:lnTo>
                    <a:pt x="1032" y="321"/>
                  </a:lnTo>
                  <a:lnTo>
                    <a:pt x="1029" y="324"/>
                  </a:lnTo>
                  <a:lnTo>
                    <a:pt x="1026" y="326"/>
                  </a:lnTo>
                  <a:lnTo>
                    <a:pt x="1021" y="327"/>
                  </a:lnTo>
                  <a:lnTo>
                    <a:pt x="1017" y="329"/>
                  </a:lnTo>
                  <a:lnTo>
                    <a:pt x="1014" y="330"/>
                  </a:lnTo>
                  <a:lnTo>
                    <a:pt x="1011" y="332"/>
                  </a:lnTo>
                  <a:lnTo>
                    <a:pt x="1008" y="333"/>
                  </a:lnTo>
                  <a:lnTo>
                    <a:pt x="1008" y="334"/>
                  </a:lnTo>
                  <a:lnTo>
                    <a:pt x="1007" y="337"/>
                  </a:lnTo>
                  <a:lnTo>
                    <a:pt x="1007" y="340"/>
                  </a:lnTo>
                  <a:lnTo>
                    <a:pt x="1004" y="345"/>
                  </a:lnTo>
                  <a:lnTo>
                    <a:pt x="1002" y="348"/>
                  </a:lnTo>
                  <a:lnTo>
                    <a:pt x="1002" y="352"/>
                  </a:lnTo>
                  <a:lnTo>
                    <a:pt x="1002" y="355"/>
                  </a:lnTo>
                  <a:lnTo>
                    <a:pt x="1004" y="358"/>
                  </a:lnTo>
                  <a:lnTo>
                    <a:pt x="1005" y="360"/>
                  </a:lnTo>
                  <a:lnTo>
                    <a:pt x="1007" y="362"/>
                  </a:lnTo>
                  <a:lnTo>
                    <a:pt x="1007" y="365"/>
                  </a:lnTo>
                  <a:lnTo>
                    <a:pt x="1005" y="368"/>
                  </a:lnTo>
                  <a:lnTo>
                    <a:pt x="1002" y="370"/>
                  </a:lnTo>
                  <a:lnTo>
                    <a:pt x="1001" y="370"/>
                  </a:lnTo>
                  <a:lnTo>
                    <a:pt x="998" y="371"/>
                  </a:lnTo>
                  <a:lnTo>
                    <a:pt x="995" y="373"/>
                  </a:lnTo>
                  <a:lnTo>
                    <a:pt x="993" y="374"/>
                  </a:lnTo>
                  <a:lnTo>
                    <a:pt x="993" y="377"/>
                  </a:lnTo>
                  <a:lnTo>
                    <a:pt x="995" y="380"/>
                  </a:lnTo>
                  <a:lnTo>
                    <a:pt x="995" y="382"/>
                  </a:lnTo>
                  <a:lnTo>
                    <a:pt x="996" y="385"/>
                  </a:lnTo>
                  <a:lnTo>
                    <a:pt x="996" y="387"/>
                  </a:lnTo>
                  <a:lnTo>
                    <a:pt x="996" y="390"/>
                  </a:lnTo>
                  <a:lnTo>
                    <a:pt x="993" y="393"/>
                  </a:lnTo>
                  <a:lnTo>
                    <a:pt x="992" y="395"/>
                  </a:lnTo>
                  <a:lnTo>
                    <a:pt x="990" y="398"/>
                  </a:lnTo>
                  <a:lnTo>
                    <a:pt x="989" y="401"/>
                  </a:lnTo>
                  <a:lnTo>
                    <a:pt x="989" y="402"/>
                  </a:lnTo>
                  <a:lnTo>
                    <a:pt x="990" y="405"/>
                  </a:lnTo>
                  <a:lnTo>
                    <a:pt x="992" y="407"/>
                  </a:lnTo>
                  <a:lnTo>
                    <a:pt x="993" y="408"/>
                  </a:lnTo>
                  <a:lnTo>
                    <a:pt x="995" y="411"/>
                  </a:lnTo>
                  <a:lnTo>
                    <a:pt x="995" y="414"/>
                  </a:lnTo>
                  <a:lnTo>
                    <a:pt x="996" y="417"/>
                  </a:lnTo>
                  <a:lnTo>
                    <a:pt x="998" y="420"/>
                  </a:lnTo>
                  <a:lnTo>
                    <a:pt x="999" y="421"/>
                  </a:lnTo>
                  <a:lnTo>
                    <a:pt x="1002" y="423"/>
                  </a:lnTo>
                  <a:lnTo>
                    <a:pt x="1005" y="421"/>
                  </a:lnTo>
                  <a:lnTo>
                    <a:pt x="1005" y="427"/>
                  </a:lnTo>
                  <a:lnTo>
                    <a:pt x="1005" y="432"/>
                  </a:lnTo>
                  <a:lnTo>
                    <a:pt x="1004" y="438"/>
                  </a:lnTo>
                  <a:lnTo>
                    <a:pt x="1004" y="443"/>
                  </a:lnTo>
                  <a:lnTo>
                    <a:pt x="1007" y="460"/>
                  </a:lnTo>
                  <a:lnTo>
                    <a:pt x="1012" y="477"/>
                  </a:lnTo>
                  <a:lnTo>
                    <a:pt x="1021" y="464"/>
                  </a:lnTo>
                  <a:lnTo>
                    <a:pt x="1032" y="452"/>
                  </a:lnTo>
                  <a:lnTo>
                    <a:pt x="1033" y="457"/>
                  </a:lnTo>
                  <a:lnTo>
                    <a:pt x="1034" y="461"/>
                  </a:lnTo>
                  <a:lnTo>
                    <a:pt x="1037" y="464"/>
                  </a:lnTo>
                  <a:lnTo>
                    <a:pt x="1040" y="467"/>
                  </a:lnTo>
                  <a:lnTo>
                    <a:pt x="1043" y="470"/>
                  </a:lnTo>
                  <a:lnTo>
                    <a:pt x="1048" y="470"/>
                  </a:lnTo>
                  <a:lnTo>
                    <a:pt x="1051" y="470"/>
                  </a:lnTo>
                  <a:lnTo>
                    <a:pt x="1051" y="470"/>
                  </a:lnTo>
                  <a:lnTo>
                    <a:pt x="1052" y="470"/>
                  </a:lnTo>
                  <a:lnTo>
                    <a:pt x="1052" y="468"/>
                  </a:lnTo>
                  <a:lnTo>
                    <a:pt x="1052" y="468"/>
                  </a:lnTo>
                  <a:lnTo>
                    <a:pt x="1054" y="468"/>
                  </a:lnTo>
                  <a:lnTo>
                    <a:pt x="1055" y="468"/>
                  </a:lnTo>
                  <a:lnTo>
                    <a:pt x="1058" y="470"/>
                  </a:lnTo>
                  <a:lnTo>
                    <a:pt x="1062" y="474"/>
                  </a:lnTo>
                  <a:lnTo>
                    <a:pt x="1067" y="479"/>
                  </a:lnTo>
                  <a:lnTo>
                    <a:pt x="1071" y="483"/>
                  </a:lnTo>
                  <a:lnTo>
                    <a:pt x="1074" y="485"/>
                  </a:lnTo>
                  <a:lnTo>
                    <a:pt x="1076" y="486"/>
                  </a:lnTo>
                  <a:lnTo>
                    <a:pt x="1076" y="488"/>
                  </a:lnTo>
                  <a:lnTo>
                    <a:pt x="1079" y="489"/>
                  </a:lnTo>
                  <a:lnTo>
                    <a:pt x="1080" y="491"/>
                  </a:lnTo>
                  <a:lnTo>
                    <a:pt x="1087" y="493"/>
                  </a:lnTo>
                  <a:lnTo>
                    <a:pt x="1095" y="496"/>
                  </a:lnTo>
                  <a:lnTo>
                    <a:pt x="1098" y="498"/>
                  </a:lnTo>
                  <a:lnTo>
                    <a:pt x="1102" y="498"/>
                  </a:lnTo>
                  <a:lnTo>
                    <a:pt x="1105" y="499"/>
                  </a:lnTo>
                  <a:lnTo>
                    <a:pt x="1108" y="501"/>
                  </a:lnTo>
                  <a:lnTo>
                    <a:pt x="1112" y="502"/>
                  </a:lnTo>
                  <a:lnTo>
                    <a:pt x="1114" y="504"/>
                  </a:lnTo>
                  <a:lnTo>
                    <a:pt x="1117" y="505"/>
                  </a:lnTo>
                  <a:lnTo>
                    <a:pt x="1117" y="508"/>
                  </a:lnTo>
                  <a:lnTo>
                    <a:pt x="1117" y="513"/>
                  </a:lnTo>
                  <a:lnTo>
                    <a:pt x="1115" y="517"/>
                  </a:lnTo>
                  <a:lnTo>
                    <a:pt x="1121" y="520"/>
                  </a:lnTo>
                  <a:lnTo>
                    <a:pt x="1127" y="520"/>
                  </a:lnTo>
                  <a:lnTo>
                    <a:pt x="1133" y="517"/>
                  </a:lnTo>
                  <a:lnTo>
                    <a:pt x="1139" y="514"/>
                  </a:lnTo>
                  <a:lnTo>
                    <a:pt x="1145" y="511"/>
                  </a:lnTo>
                  <a:lnTo>
                    <a:pt x="1146" y="514"/>
                  </a:lnTo>
                  <a:lnTo>
                    <a:pt x="1148" y="517"/>
                  </a:lnTo>
                  <a:lnTo>
                    <a:pt x="1151" y="517"/>
                  </a:lnTo>
                  <a:lnTo>
                    <a:pt x="1154" y="517"/>
                  </a:lnTo>
                  <a:lnTo>
                    <a:pt x="1155" y="518"/>
                  </a:lnTo>
                  <a:lnTo>
                    <a:pt x="1158" y="520"/>
                  </a:lnTo>
                  <a:lnTo>
                    <a:pt x="1158" y="521"/>
                  </a:lnTo>
                  <a:lnTo>
                    <a:pt x="1158" y="526"/>
                  </a:lnTo>
                  <a:lnTo>
                    <a:pt x="1160" y="529"/>
                  </a:lnTo>
                  <a:lnTo>
                    <a:pt x="1160" y="533"/>
                  </a:lnTo>
                  <a:lnTo>
                    <a:pt x="1160" y="535"/>
                  </a:lnTo>
                  <a:lnTo>
                    <a:pt x="1160" y="541"/>
                  </a:lnTo>
                  <a:lnTo>
                    <a:pt x="1160" y="544"/>
                  </a:lnTo>
                  <a:lnTo>
                    <a:pt x="1161" y="548"/>
                  </a:lnTo>
                  <a:lnTo>
                    <a:pt x="1162" y="552"/>
                  </a:lnTo>
                  <a:lnTo>
                    <a:pt x="1164" y="555"/>
                  </a:lnTo>
                  <a:lnTo>
                    <a:pt x="1165" y="558"/>
                  </a:lnTo>
                  <a:lnTo>
                    <a:pt x="1167" y="561"/>
                  </a:lnTo>
                  <a:lnTo>
                    <a:pt x="1167" y="564"/>
                  </a:lnTo>
                  <a:lnTo>
                    <a:pt x="1167" y="566"/>
                  </a:lnTo>
                  <a:lnTo>
                    <a:pt x="1164" y="569"/>
                  </a:lnTo>
                  <a:lnTo>
                    <a:pt x="1161" y="573"/>
                  </a:lnTo>
                  <a:lnTo>
                    <a:pt x="1162" y="576"/>
                  </a:lnTo>
                  <a:lnTo>
                    <a:pt x="1165" y="577"/>
                  </a:lnTo>
                  <a:lnTo>
                    <a:pt x="1167" y="580"/>
                  </a:lnTo>
                  <a:lnTo>
                    <a:pt x="1168" y="583"/>
                  </a:lnTo>
                  <a:lnTo>
                    <a:pt x="1167" y="586"/>
                  </a:lnTo>
                  <a:lnTo>
                    <a:pt x="1165" y="589"/>
                  </a:lnTo>
                  <a:lnTo>
                    <a:pt x="1165" y="592"/>
                  </a:lnTo>
                  <a:lnTo>
                    <a:pt x="1164" y="595"/>
                  </a:lnTo>
                  <a:lnTo>
                    <a:pt x="1165" y="595"/>
                  </a:lnTo>
                  <a:lnTo>
                    <a:pt x="1165" y="596"/>
                  </a:lnTo>
                  <a:lnTo>
                    <a:pt x="1167" y="598"/>
                  </a:lnTo>
                  <a:lnTo>
                    <a:pt x="1167" y="601"/>
                  </a:lnTo>
                  <a:lnTo>
                    <a:pt x="1168" y="602"/>
                  </a:lnTo>
                  <a:lnTo>
                    <a:pt x="1168" y="602"/>
                  </a:lnTo>
                  <a:lnTo>
                    <a:pt x="1170" y="605"/>
                  </a:lnTo>
                  <a:lnTo>
                    <a:pt x="1170" y="608"/>
                  </a:lnTo>
                  <a:lnTo>
                    <a:pt x="1170" y="611"/>
                  </a:lnTo>
                  <a:lnTo>
                    <a:pt x="1173" y="613"/>
                  </a:lnTo>
                  <a:lnTo>
                    <a:pt x="1174" y="611"/>
                  </a:lnTo>
                  <a:lnTo>
                    <a:pt x="1176" y="610"/>
                  </a:lnTo>
                  <a:lnTo>
                    <a:pt x="1179" y="608"/>
                  </a:lnTo>
                  <a:lnTo>
                    <a:pt x="1180" y="607"/>
                  </a:lnTo>
                  <a:lnTo>
                    <a:pt x="1182" y="607"/>
                  </a:lnTo>
                  <a:lnTo>
                    <a:pt x="1183" y="607"/>
                  </a:lnTo>
                  <a:lnTo>
                    <a:pt x="1185" y="608"/>
                  </a:lnTo>
                  <a:lnTo>
                    <a:pt x="1186" y="611"/>
                  </a:lnTo>
                  <a:lnTo>
                    <a:pt x="1186" y="608"/>
                  </a:lnTo>
                  <a:lnTo>
                    <a:pt x="1188" y="605"/>
                  </a:lnTo>
                  <a:lnTo>
                    <a:pt x="1190" y="604"/>
                  </a:lnTo>
                  <a:lnTo>
                    <a:pt x="1193" y="602"/>
                  </a:lnTo>
                  <a:lnTo>
                    <a:pt x="1195" y="604"/>
                  </a:lnTo>
                  <a:lnTo>
                    <a:pt x="1198" y="605"/>
                  </a:lnTo>
                  <a:lnTo>
                    <a:pt x="1201" y="608"/>
                  </a:lnTo>
                  <a:lnTo>
                    <a:pt x="1202" y="605"/>
                  </a:lnTo>
                  <a:lnTo>
                    <a:pt x="1204" y="602"/>
                  </a:lnTo>
                  <a:lnTo>
                    <a:pt x="1205" y="601"/>
                  </a:lnTo>
                  <a:lnTo>
                    <a:pt x="1207" y="599"/>
                  </a:lnTo>
                  <a:lnTo>
                    <a:pt x="1211" y="599"/>
                  </a:lnTo>
                  <a:lnTo>
                    <a:pt x="1207" y="591"/>
                  </a:lnTo>
                  <a:lnTo>
                    <a:pt x="1208" y="583"/>
                  </a:lnTo>
                  <a:lnTo>
                    <a:pt x="1210" y="573"/>
                  </a:lnTo>
                  <a:lnTo>
                    <a:pt x="1207" y="554"/>
                  </a:lnTo>
                  <a:lnTo>
                    <a:pt x="1201" y="533"/>
                  </a:lnTo>
                  <a:lnTo>
                    <a:pt x="1204" y="535"/>
                  </a:lnTo>
                  <a:lnTo>
                    <a:pt x="1208" y="536"/>
                  </a:lnTo>
                  <a:lnTo>
                    <a:pt x="1213" y="538"/>
                  </a:lnTo>
                  <a:lnTo>
                    <a:pt x="1217" y="538"/>
                  </a:lnTo>
                  <a:lnTo>
                    <a:pt x="1220" y="538"/>
                  </a:lnTo>
                  <a:lnTo>
                    <a:pt x="1224" y="536"/>
                  </a:lnTo>
                  <a:lnTo>
                    <a:pt x="1226" y="535"/>
                  </a:lnTo>
                  <a:lnTo>
                    <a:pt x="1226" y="533"/>
                  </a:lnTo>
                  <a:lnTo>
                    <a:pt x="1226" y="530"/>
                  </a:lnTo>
                  <a:lnTo>
                    <a:pt x="1224" y="527"/>
                  </a:lnTo>
                  <a:lnTo>
                    <a:pt x="1224" y="524"/>
                  </a:lnTo>
                  <a:lnTo>
                    <a:pt x="1223" y="514"/>
                  </a:lnTo>
                  <a:lnTo>
                    <a:pt x="1226" y="505"/>
                  </a:lnTo>
                  <a:lnTo>
                    <a:pt x="1232" y="498"/>
                  </a:lnTo>
                  <a:lnTo>
                    <a:pt x="1240" y="492"/>
                  </a:lnTo>
                  <a:lnTo>
                    <a:pt x="1240" y="489"/>
                  </a:lnTo>
                  <a:lnTo>
                    <a:pt x="1238" y="488"/>
                  </a:lnTo>
                  <a:lnTo>
                    <a:pt x="1236" y="486"/>
                  </a:lnTo>
                  <a:lnTo>
                    <a:pt x="1235" y="485"/>
                  </a:lnTo>
                  <a:lnTo>
                    <a:pt x="1233" y="482"/>
                  </a:lnTo>
                  <a:lnTo>
                    <a:pt x="1233" y="479"/>
                  </a:lnTo>
                  <a:lnTo>
                    <a:pt x="1233" y="477"/>
                  </a:lnTo>
                  <a:lnTo>
                    <a:pt x="1235" y="474"/>
                  </a:lnTo>
                  <a:lnTo>
                    <a:pt x="1235" y="473"/>
                  </a:lnTo>
                  <a:lnTo>
                    <a:pt x="1236" y="470"/>
                  </a:lnTo>
                  <a:lnTo>
                    <a:pt x="1236" y="467"/>
                  </a:lnTo>
                  <a:lnTo>
                    <a:pt x="1235" y="464"/>
                  </a:lnTo>
                  <a:lnTo>
                    <a:pt x="1233" y="458"/>
                  </a:lnTo>
                  <a:lnTo>
                    <a:pt x="1230" y="454"/>
                  </a:lnTo>
                  <a:lnTo>
                    <a:pt x="1227" y="449"/>
                  </a:lnTo>
                  <a:lnTo>
                    <a:pt x="1224" y="446"/>
                  </a:lnTo>
                  <a:lnTo>
                    <a:pt x="1223" y="445"/>
                  </a:lnTo>
                  <a:lnTo>
                    <a:pt x="1221" y="443"/>
                  </a:lnTo>
                  <a:lnTo>
                    <a:pt x="1220" y="442"/>
                  </a:lnTo>
                  <a:lnTo>
                    <a:pt x="1220" y="440"/>
                  </a:lnTo>
                  <a:lnTo>
                    <a:pt x="1220" y="438"/>
                  </a:lnTo>
                  <a:lnTo>
                    <a:pt x="1214" y="435"/>
                  </a:lnTo>
                  <a:lnTo>
                    <a:pt x="1208" y="432"/>
                  </a:lnTo>
                  <a:lnTo>
                    <a:pt x="1204" y="427"/>
                  </a:lnTo>
                  <a:lnTo>
                    <a:pt x="1205" y="426"/>
                  </a:lnTo>
                  <a:lnTo>
                    <a:pt x="1208" y="424"/>
                  </a:lnTo>
                  <a:lnTo>
                    <a:pt x="1211" y="423"/>
                  </a:lnTo>
                  <a:lnTo>
                    <a:pt x="1213" y="421"/>
                  </a:lnTo>
                  <a:lnTo>
                    <a:pt x="1211" y="418"/>
                  </a:lnTo>
                  <a:lnTo>
                    <a:pt x="1211" y="415"/>
                  </a:lnTo>
                  <a:lnTo>
                    <a:pt x="1211" y="412"/>
                  </a:lnTo>
                  <a:lnTo>
                    <a:pt x="1214" y="411"/>
                  </a:lnTo>
                  <a:lnTo>
                    <a:pt x="1217" y="411"/>
                  </a:lnTo>
                  <a:lnTo>
                    <a:pt x="1221" y="411"/>
                  </a:lnTo>
                  <a:lnTo>
                    <a:pt x="1217" y="407"/>
                  </a:lnTo>
                  <a:lnTo>
                    <a:pt x="1214" y="404"/>
                  </a:lnTo>
                  <a:lnTo>
                    <a:pt x="1217" y="402"/>
                  </a:lnTo>
                  <a:lnTo>
                    <a:pt x="1218" y="402"/>
                  </a:lnTo>
                  <a:lnTo>
                    <a:pt x="1220" y="404"/>
                  </a:lnTo>
                  <a:lnTo>
                    <a:pt x="1218" y="402"/>
                  </a:lnTo>
                  <a:lnTo>
                    <a:pt x="1217" y="399"/>
                  </a:lnTo>
                  <a:lnTo>
                    <a:pt x="1215" y="396"/>
                  </a:lnTo>
                  <a:lnTo>
                    <a:pt x="1220" y="396"/>
                  </a:lnTo>
                  <a:lnTo>
                    <a:pt x="1223" y="396"/>
                  </a:lnTo>
                  <a:lnTo>
                    <a:pt x="1227" y="395"/>
                  </a:lnTo>
                  <a:lnTo>
                    <a:pt x="1230" y="393"/>
                  </a:lnTo>
                  <a:lnTo>
                    <a:pt x="1226" y="387"/>
                  </a:lnTo>
                  <a:lnTo>
                    <a:pt x="1221" y="382"/>
                  </a:lnTo>
                  <a:lnTo>
                    <a:pt x="1220" y="382"/>
                  </a:lnTo>
                  <a:lnTo>
                    <a:pt x="1220" y="382"/>
                  </a:lnTo>
                  <a:lnTo>
                    <a:pt x="1220" y="380"/>
                  </a:lnTo>
                  <a:lnTo>
                    <a:pt x="1221" y="377"/>
                  </a:lnTo>
                  <a:lnTo>
                    <a:pt x="1221" y="376"/>
                  </a:lnTo>
                  <a:lnTo>
                    <a:pt x="1220" y="374"/>
                  </a:lnTo>
                  <a:lnTo>
                    <a:pt x="1218" y="374"/>
                  </a:lnTo>
                  <a:lnTo>
                    <a:pt x="1218" y="370"/>
                  </a:lnTo>
                  <a:lnTo>
                    <a:pt x="1220" y="367"/>
                  </a:lnTo>
                  <a:lnTo>
                    <a:pt x="1221" y="364"/>
                  </a:lnTo>
                  <a:lnTo>
                    <a:pt x="1223" y="361"/>
                  </a:lnTo>
                  <a:lnTo>
                    <a:pt x="1223" y="357"/>
                  </a:lnTo>
                  <a:lnTo>
                    <a:pt x="1223" y="354"/>
                  </a:lnTo>
                  <a:lnTo>
                    <a:pt x="1223" y="352"/>
                  </a:lnTo>
                  <a:lnTo>
                    <a:pt x="1221" y="351"/>
                  </a:lnTo>
                  <a:lnTo>
                    <a:pt x="1220" y="348"/>
                  </a:lnTo>
                  <a:lnTo>
                    <a:pt x="1218" y="343"/>
                  </a:lnTo>
                  <a:lnTo>
                    <a:pt x="1218" y="339"/>
                  </a:lnTo>
                  <a:lnTo>
                    <a:pt x="1218" y="336"/>
                  </a:lnTo>
                  <a:lnTo>
                    <a:pt x="1220" y="334"/>
                  </a:lnTo>
                  <a:lnTo>
                    <a:pt x="1223" y="332"/>
                  </a:lnTo>
                  <a:lnTo>
                    <a:pt x="1226" y="329"/>
                  </a:lnTo>
                  <a:lnTo>
                    <a:pt x="1229" y="327"/>
                  </a:lnTo>
                  <a:lnTo>
                    <a:pt x="1232" y="324"/>
                  </a:lnTo>
                  <a:lnTo>
                    <a:pt x="1236" y="323"/>
                  </a:lnTo>
                  <a:lnTo>
                    <a:pt x="1239" y="324"/>
                  </a:lnTo>
                  <a:lnTo>
                    <a:pt x="1243" y="326"/>
                  </a:lnTo>
                  <a:lnTo>
                    <a:pt x="1248" y="327"/>
                  </a:lnTo>
                  <a:lnTo>
                    <a:pt x="1252" y="329"/>
                  </a:lnTo>
                  <a:lnTo>
                    <a:pt x="1257" y="330"/>
                  </a:lnTo>
                  <a:lnTo>
                    <a:pt x="1266" y="329"/>
                  </a:lnTo>
                  <a:lnTo>
                    <a:pt x="1273" y="329"/>
                  </a:lnTo>
                  <a:lnTo>
                    <a:pt x="1280" y="330"/>
                  </a:lnTo>
                  <a:lnTo>
                    <a:pt x="1289" y="336"/>
                  </a:lnTo>
                  <a:lnTo>
                    <a:pt x="1295" y="348"/>
                  </a:lnTo>
                  <a:lnTo>
                    <a:pt x="1299" y="361"/>
                  </a:lnTo>
                  <a:lnTo>
                    <a:pt x="1304" y="360"/>
                  </a:lnTo>
                  <a:lnTo>
                    <a:pt x="1308" y="358"/>
                  </a:lnTo>
                  <a:lnTo>
                    <a:pt x="1313" y="358"/>
                  </a:lnTo>
                  <a:lnTo>
                    <a:pt x="1317" y="357"/>
                  </a:lnTo>
                  <a:lnTo>
                    <a:pt x="1318" y="357"/>
                  </a:lnTo>
                  <a:lnTo>
                    <a:pt x="1318" y="357"/>
                  </a:lnTo>
                  <a:lnTo>
                    <a:pt x="1320" y="355"/>
                  </a:lnTo>
                  <a:lnTo>
                    <a:pt x="1320" y="355"/>
                  </a:lnTo>
                  <a:lnTo>
                    <a:pt x="1320" y="355"/>
                  </a:lnTo>
                  <a:lnTo>
                    <a:pt x="1321" y="357"/>
                  </a:lnTo>
                  <a:lnTo>
                    <a:pt x="1323" y="358"/>
                  </a:lnTo>
                  <a:lnTo>
                    <a:pt x="1327" y="368"/>
                  </a:lnTo>
                  <a:lnTo>
                    <a:pt x="1329" y="373"/>
                  </a:lnTo>
                  <a:lnTo>
                    <a:pt x="1332" y="376"/>
                  </a:lnTo>
                  <a:lnTo>
                    <a:pt x="1333" y="380"/>
                  </a:lnTo>
                  <a:lnTo>
                    <a:pt x="1333" y="385"/>
                  </a:lnTo>
                  <a:lnTo>
                    <a:pt x="1333" y="389"/>
                  </a:lnTo>
                  <a:lnTo>
                    <a:pt x="1329" y="389"/>
                  </a:lnTo>
                  <a:lnTo>
                    <a:pt x="1324" y="390"/>
                  </a:lnTo>
                  <a:lnTo>
                    <a:pt x="1320" y="392"/>
                  </a:lnTo>
                  <a:lnTo>
                    <a:pt x="1314" y="392"/>
                  </a:lnTo>
                  <a:lnTo>
                    <a:pt x="1320" y="392"/>
                  </a:lnTo>
                  <a:lnTo>
                    <a:pt x="1323" y="393"/>
                  </a:lnTo>
                  <a:lnTo>
                    <a:pt x="1326" y="396"/>
                  </a:lnTo>
                  <a:lnTo>
                    <a:pt x="1327" y="399"/>
                  </a:lnTo>
                  <a:lnTo>
                    <a:pt x="1329" y="404"/>
                  </a:lnTo>
                  <a:lnTo>
                    <a:pt x="1329" y="408"/>
                  </a:lnTo>
                  <a:lnTo>
                    <a:pt x="1335" y="408"/>
                  </a:lnTo>
                  <a:lnTo>
                    <a:pt x="1339" y="407"/>
                  </a:lnTo>
                  <a:lnTo>
                    <a:pt x="1338" y="414"/>
                  </a:lnTo>
                  <a:lnTo>
                    <a:pt x="1339" y="424"/>
                  </a:lnTo>
                  <a:lnTo>
                    <a:pt x="1342" y="435"/>
                  </a:lnTo>
                  <a:lnTo>
                    <a:pt x="1346" y="440"/>
                  </a:lnTo>
                  <a:lnTo>
                    <a:pt x="1349" y="440"/>
                  </a:lnTo>
                  <a:lnTo>
                    <a:pt x="1351" y="440"/>
                  </a:lnTo>
                  <a:lnTo>
                    <a:pt x="1352" y="439"/>
                  </a:lnTo>
                  <a:lnTo>
                    <a:pt x="1354" y="438"/>
                  </a:lnTo>
                  <a:lnTo>
                    <a:pt x="1355" y="436"/>
                  </a:lnTo>
                  <a:lnTo>
                    <a:pt x="1357" y="436"/>
                  </a:lnTo>
                  <a:lnTo>
                    <a:pt x="1360" y="436"/>
                  </a:lnTo>
                  <a:lnTo>
                    <a:pt x="1361" y="438"/>
                  </a:lnTo>
                  <a:lnTo>
                    <a:pt x="1361" y="438"/>
                  </a:lnTo>
                  <a:lnTo>
                    <a:pt x="1363" y="439"/>
                  </a:lnTo>
                  <a:lnTo>
                    <a:pt x="1364" y="439"/>
                  </a:lnTo>
                  <a:lnTo>
                    <a:pt x="1366" y="439"/>
                  </a:lnTo>
                  <a:lnTo>
                    <a:pt x="1367" y="439"/>
                  </a:lnTo>
                  <a:lnTo>
                    <a:pt x="1373" y="436"/>
                  </a:lnTo>
                  <a:lnTo>
                    <a:pt x="1376" y="432"/>
                  </a:lnTo>
                  <a:lnTo>
                    <a:pt x="1379" y="426"/>
                  </a:lnTo>
                  <a:lnTo>
                    <a:pt x="1382" y="420"/>
                  </a:lnTo>
                  <a:lnTo>
                    <a:pt x="1383" y="415"/>
                  </a:lnTo>
                  <a:lnTo>
                    <a:pt x="1383" y="411"/>
                  </a:lnTo>
                  <a:lnTo>
                    <a:pt x="1382" y="408"/>
                  </a:lnTo>
                  <a:lnTo>
                    <a:pt x="1382" y="405"/>
                  </a:lnTo>
                  <a:lnTo>
                    <a:pt x="1382" y="402"/>
                  </a:lnTo>
                  <a:lnTo>
                    <a:pt x="1382" y="398"/>
                  </a:lnTo>
                  <a:lnTo>
                    <a:pt x="1385" y="395"/>
                  </a:lnTo>
                  <a:lnTo>
                    <a:pt x="1388" y="392"/>
                  </a:lnTo>
                  <a:lnTo>
                    <a:pt x="1391" y="390"/>
                  </a:lnTo>
                  <a:lnTo>
                    <a:pt x="1395" y="387"/>
                  </a:lnTo>
                  <a:lnTo>
                    <a:pt x="1398" y="387"/>
                  </a:lnTo>
                  <a:lnTo>
                    <a:pt x="1398" y="390"/>
                  </a:lnTo>
                  <a:lnTo>
                    <a:pt x="1399" y="393"/>
                  </a:lnTo>
                  <a:lnTo>
                    <a:pt x="1402" y="395"/>
                  </a:lnTo>
                  <a:lnTo>
                    <a:pt x="1404" y="396"/>
                  </a:lnTo>
                  <a:lnTo>
                    <a:pt x="1405" y="399"/>
                  </a:lnTo>
                  <a:lnTo>
                    <a:pt x="1407" y="402"/>
                  </a:lnTo>
                  <a:lnTo>
                    <a:pt x="1407" y="407"/>
                  </a:lnTo>
                  <a:lnTo>
                    <a:pt x="1408" y="411"/>
                  </a:lnTo>
                  <a:lnTo>
                    <a:pt x="1408" y="414"/>
                  </a:lnTo>
                  <a:lnTo>
                    <a:pt x="1410" y="417"/>
                  </a:lnTo>
                  <a:lnTo>
                    <a:pt x="1413" y="421"/>
                  </a:lnTo>
                  <a:lnTo>
                    <a:pt x="1417" y="426"/>
                  </a:lnTo>
                  <a:lnTo>
                    <a:pt x="1424" y="435"/>
                  </a:lnTo>
                  <a:lnTo>
                    <a:pt x="1430" y="443"/>
                  </a:lnTo>
                  <a:lnTo>
                    <a:pt x="1435" y="451"/>
                  </a:lnTo>
                  <a:lnTo>
                    <a:pt x="1436" y="460"/>
                  </a:lnTo>
                  <a:lnTo>
                    <a:pt x="1433" y="464"/>
                  </a:lnTo>
                  <a:lnTo>
                    <a:pt x="1435" y="465"/>
                  </a:lnTo>
                  <a:lnTo>
                    <a:pt x="1436" y="468"/>
                  </a:lnTo>
                  <a:lnTo>
                    <a:pt x="1436" y="471"/>
                  </a:lnTo>
                  <a:lnTo>
                    <a:pt x="1436" y="473"/>
                  </a:lnTo>
                  <a:lnTo>
                    <a:pt x="1436" y="476"/>
                  </a:lnTo>
                  <a:lnTo>
                    <a:pt x="1436" y="479"/>
                  </a:lnTo>
                  <a:lnTo>
                    <a:pt x="1438" y="482"/>
                  </a:lnTo>
                  <a:lnTo>
                    <a:pt x="1441" y="485"/>
                  </a:lnTo>
                  <a:lnTo>
                    <a:pt x="1442" y="488"/>
                  </a:lnTo>
                  <a:lnTo>
                    <a:pt x="1451" y="496"/>
                  </a:lnTo>
                  <a:lnTo>
                    <a:pt x="1458" y="504"/>
                  </a:lnTo>
                  <a:lnTo>
                    <a:pt x="1469" y="508"/>
                  </a:lnTo>
                  <a:lnTo>
                    <a:pt x="1476" y="510"/>
                  </a:lnTo>
                  <a:lnTo>
                    <a:pt x="1483" y="513"/>
                  </a:lnTo>
                  <a:lnTo>
                    <a:pt x="1491" y="516"/>
                  </a:lnTo>
                  <a:lnTo>
                    <a:pt x="1494" y="520"/>
                  </a:lnTo>
                  <a:lnTo>
                    <a:pt x="1494" y="524"/>
                  </a:lnTo>
                  <a:lnTo>
                    <a:pt x="1492" y="527"/>
                  </a:lnTo>
                  <a:lnTo>
                    <a:pt x="1489" y="530"/>
                  </a:lnTo>
                  <a:lnTo>
                    <a:pt x="1485" y="532"/>
                  </a:lnTo>
                  <a:lnTo>
                    <a:pt x="1477" y="535"/>
                  </a:lnTo>
                  <a:lnTo>
                    <a:pt x="1470" y="536"/>
                  </a:lnTo>
                  <a:lnTo>
                    <a:pt x="1464" y="538"/>
                  </a:lnTo>
                  <a:lnTo>
                    <a:pt x="1460" y="539"/>
                  </a:lnTo>
                  <a:lnTo>
                    <a:pt x="1458" y="545"/>
                  </a:lnTo>
                  <a:lnTo>
                    <a:pt x="1458" y="554"/>
                  </a:lnTo>
                  <a:lnTo>
                    <a:pt x="1461" y="554"/>
                  </a:lnTo>
                  <a:lnTo>
                    <a:pt x="1464" y="552"/>
                  </a:lnTo>
                  <a:lnTo>
                    <a:pt x="1467" y="549"/>
                  </a:lnTo>
                  <a:lnTo>
                    <a:pt x="1470" y="546"/>
                  </a:lnTo>
                  <a:lnTo>
                    <a:pt x="1473" y="544"/>
                  </a:lnTo>
                  <a:lnTo>
                    <a:pt x="1476" y="542"/>
                  </a:lnTo>
                  <a:lnTo>
                    <a:pt x="1479" y="542"/>
                  </a:lnTo>
                  <a:lnTo>
                    <a:pt x="1482" y="542"/>
                  </a:lnTo>
                  <a:lnTo>
                    <a:pt x="1483" y="545"/>
                  </a:lnTo>
                  <a:lnTo>
                    <a:pt x="1486" y="546"/>
                  </a:lnTo>
                  <a:lnTo>
                    <a:pt x="1488" y="548"/>
                  </a:lnTo>
                  <a:lnTo>
                    <a:pt x="1492" y="548"/>
                  </a:lnTo>
                  <a:lnTo>
                    <a:pt x="1497" y="548"/>
                  </a:lnTo>
                  <a:lnTo>
                    <a:pt x="1499" y="548"/>
                  </a:lnTo>
                  <a:lnTo>
                    <a:pt x="1504" y="546"/>
                  </a:lnTo>
                  <a:lnTo>
                    <a:pt x="1508" y="546"/>
                  </a:lnTo>
                  <a:lnTo>
                    <a:pt x="1511" y="548"/>
                  </a:lnTo>
                  <a:lnTo>
                    <a:pt x="1514" y="549"/>
                  </a:lnTo>
                  <a:lnTo>
                    <a:pt x="1516" y="554"/>
                  </a:lnTo>
                  <a:lnTo>
                    <a:pt x="1517" y="557"/>
                  </a:lnTo>
                  <a:lnTo>
                    <a:pt x="1517" y="561"/>
                  </a:lnTo>
                  <a:lnTo>
                    <a:pt x="1517" y="566"/>
                  </a:lnTo>
                  <a:lnTo>
                    <a:pt x="1517" y="570"/>
                  </a:lnTo>
                  <a:lnTo>
                    <a:pt x="1516" y="583"/>
                  </a:lnTo>
                  <a:lnTo>
                    <a:pt x="1510" y="595"/>
                  </a:lnTo>
                  <a:lnTo>
                    <a:pt x="1516" y="596"/>
                  </a:lnTo>
                  <a:lnTo>
                    <a:pt x="1519" y="602"/>
                  </a:lnTo>
                  <a:lnTo>
                    <a:pt x="1520" y="611"/>
                  </a:lnTo>
                  <a:lnTo>
                    <a:pt x="1520" y="620"/>
                  </a:lnTo>
                  <a:lnTo>
                    <a:pt x="1519" y="627"/>
                  </a:lnTo>
                  <a:lnTo>
                    <a:pt x="1516" y="633"/>
                  </a:lnTo>
                  <a:lnTo>
                    <a:pt x="1519" y="635"/>
                  </a:lnTo>
                  <a:lnTo>
                    <a:pt x="1522" y="636"/>
                  </a:lnTo>
                  <a:lnTo>
                    <a:pt x="1524" y="636"/>
                  </a:lnTo>
                  <a:lnTo>
                    <a:pt x="1526" y="638"/>
                  </a:lnTo>
                  <a:lnTo>
                    <a:pt x="1527" y="641"/>
                  </a:lnTo>
                  <a:lnTo>
                    <a:pt x="1529" y="644"/>
                  </a:lnTo>
                  <a:lnTo>
                    <a:pt x="1529" y="647"/>
                  </a:lnTo>
                  <a:lnTo>
                    <a:pt x="1529" y="649"/>
                  </a:lnTo>
                  <a:lnTo>
                    <a:pt x="1529" y="652"/>
                  </a:lnTo>
                  <a:lnTo>
                    <a:pt x="1530" y="655"/>
                  </a:lnTo>
                  <a:lnTo>
                    <a:pt x="1533" y="657"/>
                  </a:lnTo>
                  <a:lnTo>
                    <a:pt x="1535" y="657"/>
                  </a:lnTo>
                  <a:lnTo>
                    <a:pt x="1536" y="657"/>
                  </a:lnTo>
                  <a:lnTo>
                    <a:pt x="1538" y="655"/>
                  </a:lnTo>
                  <a:lnTo>
                    <a:pt x="1539" y="654"/>
                  </a:lnTo>
                  <a:lnTo>
                    <a:pt x="1541" y="652"/>
                  </a:lnTo>
                  <a:lnTo>
                    <a:pt x="1544" y="652"/>
                  </a:lnTo>
                  <a:lnTo>
                    <a:pt x="1547" y="654"/>
                  </a:lnTo>
                  <a:lnTo>
                    <a:pt x="1550" y="657"/>
                  </a:lnTo>
                  <a:lnTo>
                    <a:pt x="1552" y="660"/>
                  </a:lnTo>
                  <a:lnTo>
                    <a:pt x="1555" y="664"/>
                  </a:lnTo>
                  <a:lnTo>
                    <a:pt x="1558" y="667"/>
                  </a:lnTo>
                  <a:lnTo>
                    <a:pt x="1560" y="670"/>
                  </a:lnTo>
                  <a:lnTo>
                    <a:pt x="1561" y="675"/>
                  </a:lnTo>
                  <a:lnTo>
                    <a:pt x="1560" y="679"/>
                  </a:lnTo>
                  <a:lnTo>
                    <a:pt x="1558" y="682"/>
                  </a:lnTo>
                  <a:lnTo>
                    <a:pt x="1555" y="685"/>
                  </a:lnTo>
                  <a:lnTo>
                    <a:pt x="1552" y="686"/>
                  </a:lnTo>
                  <a:lnTo>
                    <a:pt x="1550" y="688"/>
                  </a:lnTo>
                  <a:lnTo>
                    <a:pt x="1545" y="688"/>
                  </a:lnTo>
                  <a:lnTo>
                    <a:pt x="1541" y="689"/>
                  </a:lnTo>
                  <a:lnTo>
                    <a:pt x="1538" y="691"/>
                  </a:lnTo>
                  <a:lnTo>
                    <a:pt x="1533" y="691"/>
                  </a:lnTo>
                  <a:lnTo>
                    <a:pt x="1530" y="691"/>
                  </a:lnTo>
                  <a:lnTo>
                    <a:pt x="1527" y="691"/>
                  </a:lnTo>
                  <a:lnTo>
                    <a:pt x="1526" y="689"/>
                  </a:lnTo>
                  <a:lnTo>
                    <a:pt x="1524" y="688"/>
                  </a:lnTo>
                  <a:lnTo>
                    <a:pt x="1524" y="685"/>
                  </a:lnTo>
                  <a:lnTo>
                    <a:pt x="1526" y="680"/>
                  </a:lnTo>
                  <a:lnTo>
                    <a:pt x="1522" y="680"/>
                  </a:lnTo>
                  <a:lnTo>
                    <a:pt x="1517" y="683"/>
                  </a:lnTo>
                  <a:lnTo>
                    <a:pt x="1513" y="685"/>
                  </a:lnTo>
                  <a:lnTo>
                    <a:pt x="1508" y="686"/>
                  </a:lnTo>
                  <a:lnTo>
                    <a:pt x="1504" y="688"/>
                  </a:lnTo>
                  <a:lnTo>
                    <a:pt x="1499" y="688"/>
                  </a:lnTo>
                  <a:lnTo>
                    <a:pt x="1494" y="688"/>
                  </a:lnTo>
                  <a:lnTo>
                    <a:pt x="1491" y="688"/>
                  </a:lnTo>
                  <a:lnTo>
                    <a:pt x="1488" y="688"/>
                  </a:lnTo>
                  <a:lnTo>
                    <a:pt x="1485" y="688"/>
                  </a:lnTo>
                  <a:lnTo>
                    <a:pt x="1480" y="688"/>
                  </a:lnTo>
                  <a:lnTo>
                    <a:pt x="1477" y="688"/>
                  </a:lnTo>
                  <a:lnTo>
                    <a:pt x="1474" y="686"/>
                  </a:lnTo>
                  <a:lnTo>
                    <a:pt x="1472" y="685"/>
                  </a:lnTo>
                  <a:lnTo>
                    <a:pt x="1470" y="680"/>
                  </a:lnTo>
                  <a:lnTo>
                    <a:pt x="1476" y="680"/>
                  </a:lnTo>
                  <a:lnTo>
                    <a:pt x="1480" y="682"/>
                  </a:lnTo>
                  <a:lnTo>
                    <a:pt x="1485" y="685"/>
                  </a:lnTo>
                  <a:lnTo>
                    <a:pt x="1485" y="682"/>
                  </a:lnTo>
                  <a:lnTo>
                    <a:pt x="1486" y="679"/>
                  </a:lnTo>
                  <a:lnTo>
                    <a:pt x="1488" y="677"/>
                  </a:lnTo>
                  <a:lnTo>
                    <a:pt x="1488" y="675"/>
                  </a:lnTo>
                  <a:lnTo>
                    <a:pt x="1488" y="670"/>
                  </a:lnTo>
                  <a:lnTo>
                    <a:pt x="1488" y="666"/>
                  </a:lnTo>
                  <a:lnTo>
                    <a:pt x="1488" y="661"/>
                  </a:lnTo>
                  <a:lnTo>
                    <a:pt x="1488" y="657"/>
                  </a:lnTo>
                  <a:lnTo>
                    <a:pt x="1489" y="652"/>
                  </a:lnTo>
                  <a:lnTo>
                    <a:pt x="1492" y="649"/>
                  </a:lnTo>
                  <a:lnTo>
                    <a:pt x="1494" y="648"/>
                  </a:lnTo>
                  <a:lnTo>
                    <a:pt x="1495" y="647"/>
                  </a:lnTo>
                  <a:lnTo>
                    <a:pt x="1497" y="644"/>
                  </a:lnTo>
                  <a:lnTo>
                    <a:pt x="1498" y="642"/>
                  </a:lnTo>
                  <a:lnTo>
                    <a:pt x="1498" y="638"/>
                  </a:lnTo>
                  <a:lnTo>
                    <a:pt x="1499" y="624"/>
                  </a:lnTo>
                  <a:lnTo>
                    <a:pt x="1502" y="613"/>
                  </a:lnTo>
                  <a:lnTo>
                    <a:pt x="1504" y="610"/>
                  </a:lnTo>
                  <a:lnTo>
                    <a:pt x="1505" y="607"/>
                  </a:lnTo>
                  <a:lnTo>
                    <a:pt x="1505" y="605"/>
                  </a:lnTo>
                  <a:lnTo>
                    <a:pt x="1507" y="604"/>
                  </a:lnTo>
                  <a:lnTo>
                    <a:pt x="1505" y="602"/>
                  </a:lnTo>
                  <a:lnTo>
                    <a:pt x="1504" y="601"/>
                  </a:lnTo>
                  <a:lnTo>
                    <a:pt x="1501" y="601"/>
                  </a:lnTo>
                  <a:lnTo>
                    <a:pt x="1498" y="601"/>
                  </a:lnTo>
                  <a:lnTo>
                    <a:pt x="1494" y="602"/>
                  </a:lnTo>
                  <a:lnTo>
                    <a:pt x="1491" y="605"/>
                  </a:lnTo>
                  <a:lnTo>
                    <a:pt x="1488" y="607"/>
                  </a:lnTo>
                  <a:lnTo>
                    <a:pt x="1485" y="608"/>
                  </a:lnTo>
                  <a:lnTo>
                    <a:pt x="1476" y="616"/>
                  </a:lnTo>
                  <a:lnTo>
                    <a:pt x="1467" y="623"/>
                  </a:lnTo>
                  <a:lnTo>
                    <a:pt x="1455" y="627"/>
                  </a:lnTo>
                  <a:lnTo>
                    <a:pt x="1451" y="627"/>
                  </a:lnTo>
                  <a:lnTo>
                    <a:pt x="1445" y="627"/>
                  </a:lnTo>
                  <a:lnTo>
                    <a:pt x="1439" y="627"/>
                  </a:lnTo>
                  <a:lnTo>
                    <a:pt x="1433" y="626"/>
                  </a:lnTo>
                  <a:lnTo>
                    <a:pt x="1424" y="626"/>
                  </a:lnTo>
                  <a:lnTo>
                    <a:pt x="1416" y="627"/>
                  </a:lnTo>
                  <a:lnTo>
                    <a:pt x="1402" y="626"/>
                  </a:lnTo>
                  <a:lnTo>
                    <a:pt x="1389" y="624"/>
                  </a:lnTo>
                  <a:lnTo>
                    <a:pt x="1379" y="627"/>
                  </a:lnTo>
                  <a:lnTo>
                    <a:pt x="1376" y="630"/>
                  </a:lnTo>
                  <a:lnTo>
                    <a:pt x="1373" y="633"/>
                  </a:lnTo>
                  <a:lnTo>
                    <a:pt x="1370" y="638"/>
                  </a:lnTo>
                  <a:lnTo>
                    <a:pt x="1367" y="642"/>
                  </a:lnTo>
                  <a:lnTo>
                    <a:pt x="1364" y="645"/>
                  </a:lnTo>
                  <a:lnTo>
                    <a:pt x="1360" y="645"/>
                  </a:lnTo>
                  <a:lnTo>
                    <a:pt x="1357" y="645"/>
                  </a:lnTo>
                  <a:lnTo>
                    <a:pt x="1352" y="647"/>
                  </a:lnTo>
                  <a:lnTo>
                    <a:pt x="1349" y="647"/>
                  </a:lnTo>
                  <a:lnTo>
                    <a:pt x="1339" y="652"/>
                  </a:lnTo>
                  <a:lnTo>
                    <a:pt x="1329" y="663"/>
                  </a:lnTo>
                  <a:lnTo>
                    <a:pt x="1320" y="675"/>
                  </a:lnTo>
                  <a:lnTo>
                    <a:pt x="1314" y="686"/>
                  </a:lnTo>
                  <a:lnTo>
                    <a:pt x="1314" y="697"/>
                  </a:lnTo>
                  <a:lnTo>
                    <a:pt x="1326" y="682"/>
                  </a:lnTo>
                  <a:lnTo>
                    <a:pt x="1341" y="670"/>
                  </a:lnTo>
                  <a:lnTo>
                    <a:pt x="1348" y="666"/>
                  </a:lnTo>
                  <a:lnTo>
                    <a:pt x="1357" y="663"/>
                  </a:lnTo>
                  <a:lnTo>
                    <a:pt x="1358" y="663"/>
                  </a:lnTo>
                  <a:lnTo>
                    <a:pt x="1361" y="664"/>
                  </a:lnTo>
                  <a:lnTo>
                    <a:pt x="1363" y="664"/>
                  </a:lnTo>
                  <a:lnTo>
                    <a:pt x="1366" y="663"/>
                  </a:lnTo>
                  <a:lnTo>
                    <a:pt x="1367" y="661"/>
                  </a:lnTo>
                  <a:lnTo>
                    <a:pt x="1369" y="658"/>
                  </a:lnTo>
                  <a:lnTo>
                    <a:pt x="1370" y="655"/>
                  </a:lnTo>
                  <a:lnTo>
                    <a:pt x="1371" y="652"/>
                  </a:lnTo>
                  <a:lnTo>
                    <a:pt x="1371" y="649"/>
                  </a:lnTo>
                  <a:lnTo>
                    <a:pt x="1373" y="647"/>
                  </a:lnTo>
                  <a:lnTo>
                    <a:pt x="1376" y="645"/>
                  </a:lnTo>
                  <a:lnTo>
                    <a:pt x="1379" y="644"/>
                  </a:lnTo>
                  <a:lnTo>
                    <a:pt x="1383" y="644"/>
                  </a:lnTo>
                  <a:lnTo>
                    <a:pt x="1389" y="645"/>
                  </a:lnTo>
                  <a:lnTo>
                    <a:pt x="1394" y="648"/>
                  </a:lnTo>
                  <a:lnTo>
                    <a:pt x="1399" y="652"/>
                  </a:lnTo>
                  <a:lnTo>
                    <a:pt x="1402" y="658"/>
                  </a:lnTo>
                  <a:lnTo>
                    <a:pt x="1404" y="663"/>
                  </a:lnTo>
                  <a:lnTo>
                    <a:pt x="1395" y="664"/>
                  </a:lnTo>
                  <a:lnTo>
                    <a:pt x="1386" y="667"/>
                  </a:lnTo>
                  <a:lnTo>
                    <a:pt x="1379" y="675"/>
                  </a:lnTo>
                  <a:lnTo>
                    <a:pt x="1382" y="673"/>
                  </a:lnTo>
                  <a:lnTo>
                    <a:pt x="1383" y="673"/>
                  </a:lnTo>
                  <a:lnTo>
                    <a:pt x="1386" y="673"/>
                  </a:lnTo>
                  <a:lnTo>
                    <a:pt x="1386" y="682"/>
                  </a:lnTo>
                  <a:lnTo>
                    <a:pt x="1391" y="689"/>
                  </a:lnTo>
                  <a:lnTo>
                    <a:pt x="1399" y="697"/>
                  </a:lnTo>
                  <a:lnTo>
                    <a:pt x="1408" y="702"/>
                  </a:lnTo>
                  <a:lnTo>
                    <a:pt x="1417" y="710"/>
                  </a:lnTo>
                  <a:lnTo>
                    <a:pt x="1424" y="717"/>
                  </a:lnTo>
                  <a:lnTo>
                    <a:pt x="1427" y="716"/>
                  </a:lnTo>
                  <a:lnTo>
                    <a:pt x="1429" y="714"/>
                  </a:lnTo>
                  <a:lnTo>
                    <a:pt x="1432" y="713"/>
                  </a:lnTo>
                  <a:lnTo>
                    <a:pt x="1435" y="711"/>
                  </a:lnTo>
                  <a:lnTo>
                    <a:pt x="1436" y="711"/>
                  </a:lnTo>
                  <a:lnTo>
                    <a:pt x="1439" y="711"/>
                  </a:lnTo>
                  <a:lnTo>
                    <a:pt x="1442" y="713"/>
                  </a:lnTo>
                  <a:lnTo>
                    <a:pt x="1442" y="717"/>
                  </a:lnTo>
                  <a:lnTo>
                    <a:pt x="1439" y="719"/>
                  </a:lnTo>
                  <a:lnTo>
                    <a:pt x="1438" y="722"/>
                  </a:lnTo>
                  <a:lnTo>
                    <a:pt x="1435" y="722"/>
                  </a:lnTo>
                  <a:lnTo>
                    <a:pt x="1432" y="723"/>
                  </a:lnTo>
                  <a:lnTo>
                    <a:pt x="1427" y="726"/>
                  </a:lnTo>
                  <a:lnTo>
                    <a:pt x="1423" y="729"/>
                  </a:lnTo>
                  <a:lnTo>
                    <a:pt x="1420" y="733"/>
                  </a:lnTo>
                  <a:lnTo>
                    <a:pt x="1417" y="736"/>
                  </a:lnTo>
                  <a:lnTo>
                    <a:pt x="1413" y="741"/>
                  </a:lnTo>
                  <a:lnTo>
                    <a:pt x="1410" y="744"/>
                  </a:lnTo>
                  <a:lnTo>
                    <a:pt x="1408" y="747"/>
                  </a:lnTo>
                  <a:lnTo>
                    <a:pt x="1405" y="748"/>
                  </a:lnTo>
                  <a:lnTo>
                    <a:pt x="1402" y="750"/>
                  </a:lnTo>
                  <a:lnTo>
                    <a:pt x="1399" y="751"/>
                  </a:lnTo>
                  <a:lnTo>
                    <a:pt x="1394" y="751"/>
                  </a:lnTo>
                  <a:lnTo>
                    <a:pt x="1391" y="750"/>
                  </a:lnTo>
                  <a:lnTo>
                    <a:pt x="1388" y="748"/>
                  </a:lnTo>
                  <a:lnTo>
                    <a:pt x="1386" y="745"/>
                  </a:lnTo>
                  <a:lnTo>
                    <a:pt x="1388" y="742"/>
                  </a:lnTo>
                  <a:lnTo>
                    <a:pt x="1389" y="738"/>
                  </a:lnTo>
                  <a:lnTo>
                    <a:pt x="1392" y="735"/>
                  </a:lnTo>
                  <a:lnTo>
                    <a:pt x="1396" y="732"/>
                  </a:lnTo>
                  <a:lnTo>
                    <a:pt x="1399" y="728"/>
                  </a:lnTo>
                  <a:lnTo>
                    <a:pt x="1402" y="725"/>
                  </a:lnTo>
                  <a:lnTo>
                    <a:pt x="1405" y="720"/>
                  </a:lnTo>
                  <a:lnTo>
                    <a:pt x="1408" y="716"/>
                  </a:lnTo>
                  <a:lnTo>
                    <a:pt x="1404" y="717"/>
                  </a:lnTo>
                  <a:lnTo>
                    <a:pt x="1399" y="720"/>
                  </a:lnTo>
                  <a:lnTo>
                    <a:pt x="1395" y="723"/>
                  </a:lnTo>
                  <a:lnTo>
                    <a:pt x="1391" y="728"/>
                  </a:lnTo>
                  <a:lnTo>
                    <a:pt x="1388" y="729"/>
                  </a:lnTo>
                  <a:lnTo>
                    <a:pt x="1379" y="730"/>
                  </a:lnTo>
                  <a:lnTo>
                    <a:pt x="1370" y="730"/>
                  </a:lnTo>
                  <a:lnTo>
                    <a:pt x="1361" y="732"/>
                  </a:lnTo>
                  <a:lnTo>
                    <a:pt x="1357" y="736"/>
                  </a:lnTo>
                  <a:lnTo>
                    <a:pt x="1352" y="741"/>
                  </a:lnTo>
                  <a:lnTo>
                    <a:pt x="1349" y="745"/>
                  </a:lnTo>
                  <a:lnTo>
                    <a:pt x="1345" y="750"/>
                  </a:lnTo>
                  <a:lnTo>
                    <a:pt x="1341" y="753"/>
                  </a:lnTo>
                  <a:lnTo>
                    <a:pt x="1324" y="760"/>
                  </a:lnTo>
                  <a:lnTo>
                    <a:pt x="1308" y="767"/>
                  </a:lnTo>
                  <a:lnTo>
                    <a:pt x="1310" y="770"/>
                  </a:lnTo>
                  <a:lnTo>
                    <a:pt x="1311" y="772"/>
                  </a:lnTo>
                  <a:lnTo>
                    <a:pt x="1314" y="775"/>
                  </a:lnTo>
                  <a:lnTo>
                    <a:pt x="1317" y="778"/>
                  </a:lnTo>
                  <a:lnTo>
                    <a:pt x="1318" y="781"/>
                  </a:lnTo>
                  <a:lnTo>
                    <a:pt x="1320" y="783"/>
                  </a:lnTo>
                  <a:lnTo>
                    <a:pt x="1320" y="786"/>
                  </a:lnTo>
                  <a:lnTo>
                    <a:pt x="1320" y="788"/>
                  </a:lnTo>
                  <a:lnTo>
                    <a:pt x="1317" y="789"/>
                  </a:lnTo>
                  <a:lnTo>
                    <a:pt x="1311" y="789"/>
                  </a:lnTo>
                  <a:lnTo>
                    <a:pt x="1304" y="792"/>
                  </a:lnTo>
                  <a:lnTo>
                    <a:pt x="1298" y="797"/>
                  </a:lnTo>
                  <a:lnTo>
                    <a:pt x="1292" y="800"/>
                  </a:lnTo>
                  <a:lnTo>
                    <a:pt x="1286" y="797"/>
                  </a:lnTo>
                  <a:lnTo>
                    <a:pt x="1283" y="801"/>
                  </a:lnTo>
                  <a:lnTo>
                    <a:pt x="1282" y="804"/>
                  </a:lnTo>
                  <a:lnTo>
                    <a:pt x="1282" y="808"/>
                  </a:lnTo>
                  <a:lnTo>
                    <a:pt x="1280" y="811"/>
                  </a:lnTo>
                  <a:lnTo>
                    <a:pt x="1279" y="814"/>
                  </a:lnTo>
                  <a:lnTo>
                    <a:pt x="1277" y="816"/>
                  </a:lnTo>
                  <a:lnTo>
                    <a:pt x="1274" y="819"/>
                  </a:lnTo>
                  <a:lnTo>
                    <a:pt x="1271" y="820"/>
                  </a:lnTo>
                  <a:lnTo>
                    <a:pt x="1266" y="820"/>
                  </a:lnTo>
                  <a:lnTo>
                    <a:pt x="1267" y="825"/>
                  </a:lnTo>
                  <a:lnTo>
                    <a:pt x="1267" y="828"/>
                  </a:lnTo>
                  <a:lnTo>
                    <a:pt x="1267" y="829"/>
                  </a:lnTo>
                  <a:lnTo>
                    <a:pt x="1266" y="831"/>
                  </a:lnTo>
                  <a:lnTo>
                    <a:pt x="1264" y="832"/>
                  </a:lnTo>
                  <a:lnTo>
                    <a:pt x="1263" y="832"/>
                  </a:lnTo>
                  <a:lnTo>
                    <a:pt x="1260" y="833"/>
                  </a:lnTo>
                  <a:lnTo>
                    <a:pt x="1258" y="835"/>
                  </a:lnTo>
                  <a:lnTo>
                    <a:pt x="1257" y="836"/>
                  </a:lnTo>
                  <a:lnTo>
                    <a:pt x="1254" y="838"/>
                  </a:lnTo>
                  <a:lnTo>
                    <a:pt x="1254" y="839"/>
                  </a:lnTo>
                  <a:lnTo>
                    <a:pt x="1254" y="841"/>
                  </a:lnTo>
                  <a:lnTo>
                    <a:pt x="1255" y="844"/>
                  </a:lnTo>
                  <a:lnTo>
                    <a:pt x="1255" y="847"/>
                  </a:lnTo>
                  <a:lnTo>
                    <a:pt x="1255" y="851"/>
                  </a:lnTo>
                  <a:lnTo>
                    <a:pt x="1255" y="854"/>
                  </a:lnTo>
                  <a:lnTo>
                    <a:pt x="1255" y="857"/>
                  </a:lnTo>
                  <a:lnTo>
                    <a:pt x="1255" y="860"/>
                  </a:lnTo>
                  <a:lnTo>
                    <a:pt x="1254" y="861"/>
                  </a:lnTo>
                  <a:lnTo>
                    <a:pt x="1252" y="861"/>
                  </a:lnTo>
                  <a:lnTo>
                    <a:pt x="1249" y="861"/>
                  </a:lnTo>
                  <a:lnTo>
                    <a:pt x="1246" y="859"/>
                  </a:lnTo>
                  <a:lnTo>
                    <a:pt x="1246" y="853"/>
                  </a:lnTo>
                  <a:lnTo>
                    <a:pt x="1246" y="844"/>
                  </a:lnTo>
                  <a:lnTo>
                    <a:pt x="1243" y="836"/>
                  </a:lnTo>
                  <a:lnTo>
                    <a:pt x="1238" y="833"/>
                  </a:lnTo>
                  <a:lnTo>
                    <a:pt x="1236" y="838"/>
                  </a:lnTo>
                  <a:lnTo>
                    <a:pt x="1236" y="844"/>
                  </a:lnTo>
                  <a:lnTo>
                    <a:pt x="1236" y="850"/>
                  </a:lnTo>
                  <a:lnTo>
                    <a:pt x="1238" y="854"/>
                  </a:lnTo>
                  <a:lnTo>
                    <a:pt x="1238" y="857"/>
                  </a:lnTo>
                  <a:lnTo>
                    <a:pt x="1239" y="860"/>
                  </a:lnTo>
                  <a:lnTo>
                    <a:pt x="1240" y="863"/>
                  </a:lnTo>
                  <a:lnTo>
                    <a:pt x="1240" y="866"/>
                  </a:lnTo>
                  <a:lnTo>
                    <a:pt x="1240" y="869"/>
                  </a:lnTo>
                  <a:lnTo>
                    <a:pt x="1238" y="872"/>
                  </a:lnTo>
                  <a:lnTo>
                    <a:pt x="1240" y="875"/>
                  </a:lnTo>
                  <a:lnTo>
                    <a:pt x="1243" y="878"/>
                  </a:lnTo>
                  <a:lnTo>
                    <a:pt x="1246" y="882"/>
                  </a:lnTo>
                  <a:lnTo>
                    <a:pt x="1249" y="885"/>
                  </a:lnTo>
                  <a:lnTo>
                    <a:pt x="1251" y="889"/>
                  </a:lnTo>
                  <a:lnTo>
                    <a:pt x="1251" y="894"/>
                  </a:lnTo>
                  <a:lnTo>
                    <a:pt x="1249" y="897"/>
                  </a:lnTo>
                  <a:lnTo>
                    <a:pt x="1248" y="898"/>
                  </a:lnTo>
                  <a:lnTo>
                    <a:pt x="1246" y="900"/>
                  </a:lnTo>
                  <a:lnTo>
                    <a:pt x="1243" y="901"/>
                  </a:lnTo>
                  <a:lnTo>
                    <a:pt x="1242" y="903"/>
                  </a:lnTo>
                  <a:lnTo>
                    <a:pt x="1239" y="904"/>
                  </a:lnTo>
                  <a:lnTo>
                    <a:pt x="1238" y="904"/>
                  </a:lnTo>
                  <a:lnTo>
                    <a:pt x="1238" y="906"/>
                  </a:lnTo>
                  <a:lnTo>
                    <a:pt x="1236" y="907"/>
                  </a:lnTo>
                  <a:lnTo>
                    <a:pt x="1235" y="910"/>
                  </a:lnTo>
                  <a:lnTo>
                    <a:pt x="1233" y="913"/>
                  </a:lnTo>
                  <a:lnTo>
                    <a:pt x="1232" y="916"/>
                  </a:lnTo>
                  <a:lnTo>
                    <a:pt x="1230" y="917"/>
                  </a:lnTo>
                  <a:lnTo>
                    <a:pt x="1227" y="919"/>
                  </a:lnTo>
                  <a:lnTo>
                    <a:pt x="1224" y="920"/>
                  </a:lnTo>
                  <a:lnTo>
                    <a:pt x="1220" y="923"/>
                  </a:lnTo>
                  <a:lnTo>
                    <a:pt x="1215" y="926"/>
                  </a:lnTo>
                  <a:lnTo>
                    <a:pt x="1211" y="929"/>
                  </a:lnTo>
                  <a:lnTo>
                    <a:pt x="1207" y="932"/>
                  </a:lnTo>
                  <a:lnTo>
                    <a:pt x="1204" y="934"/>
                  </a:lnTo>
                  <a:lnTo>
                    <a:pt x="1201" y="937"/>
                  </a:lnTo>
                  <a:lnTo>
                    <a:pt x="1198" y="938"/>
                  </a:lnTo>
                  <a:lnTo>
                    <a:pt x="1195" y="941"/>
                  </a:lnTo>
                  <a:lnTo>
                    <a:pt x="1190" y="945"/>
                  </a:lnTo>
                  <a:lnTo>
                    <a:pt x="1186" y="947"/>
                  </a:lnTo>
                  <a:lnTo>
                    <a:pt x="1183" y="950"/>
                  </a:lnTo>
                  <a:lnTo>
                    <a:pt x="1176" y="963"/>
                  </a:lnTo>
                  <a:lnTo>
                    <a:pt x="1174" y="978"/>
                  </a:lnTo>
                  <a:lnTo>
                    <a:pt x="1174" y="992"/>
                  </a:lnTo>
                  <a:lnTo>
                    <a:pt x="1179" y="1009"/>
                  </a:lnTo>
                  <a:lnTo>
                    <a:pt x="1183" y="1022"/>
                  </a:lnTo>
                  <a:lnTo>
                    <a:pt x="1186" y="1029"/>
                  </a:lnTo>
                  <a:lnTo>
                    <a:pt x="1188" y="1040"/>
                  </a:lnTo>
                  <a:lnTo>
                    <a:pt x="1188" y="1050"/>
                  </a:lnTo>
                  <a:lnTo>
                    <a:pt x="1183" y="1057"/>
                  </a:lnTo>
                  <a:lnTo>
                    <a:pt x="1180" y="1056"/>
                  </a:lnTo>
                  <a:lnTo>
                    <a:pt x="1176" y="1056"/>
                  </a:lnTo>
                  <a:lnTo>
                    <a:pt x="1173" y="1054"/>
                  </a:lnTo>
                  <a:lnTo>
                    <a:pt x="1168" y="1053"/>
                  </a:lnTo>
                  <a:lnTo>
                    <a:pt x="1165" y="1050"/>
                  </a:lnTo>
                  <a:lnTo>
                    <a:pt x="1164" y="1047"/>
                  </a:lnTo>
                  <a:lnTo>
                    <a:pt x="1164" y="1044"/>
                  </a:lnTo>
                  <a:lnTo>
                    <a:pt x="1164" y="1040"/>
                  </a:lnTo>
                  <a:lnTo>
                    <a:pt x="1164" y="1037"/>
                  </a:lnTo>
                  <a:lnTo>
                    <a:pt x="1162" y="1025"/>
                  </a:lnTo>
                  <a:lnTo>
                    <a:pt x="1160" y="1013"/>
                  </a:lnTo>
                  <a:lnTo>
                    <a:pt x="1154" y="1001"/>
                  </a:lnTo>
                  <a:lnTo>
                    <a:pt x="1145" y="994"/>
                  </a:lnTo>
                  <a:lnTo>
                    <a:pt x="1143" y="994"/>
                  </a:lnTo>
                  <a:lnTo>
                    <a:pt x="1140" y="994"/>
                  </a:lnTo>
                  <a:lnTo>
                    <a:pt x="1137" y="994"/>
                  </a:lnTo>
                  <a:lnTo>
                    <a:pt x="1135" y="994"/>
                  </a:lnTo>
                  <a:lnTo>
                    <a:pt x="1132" y="992"/>
                  </a:lnTo>
                  <a:lnTo>
                    <a:pt x="1129" y="990"/>
                  </a:lnTo>
                  <a:lnTo>
                    <a:pt x="1126" y="987"/>
                  </a:lnTo>
                  <a:lnTo>
                    <a:pt x="1121" y="985"/>
                  </a:lnTo>
                  <a:lnTo>
                    <a:pt x="1117" y="984"/>
                  </a:lnTo>
                  <a:lnTo>
                    <a:pt x="1112" y="984"/>
                  </a:lnTo>
                  <a:lnTo>
                    <a:pt x="1107" y="984"/>
                  </a:lnTo>
                  <a:lnTo>
                    <a:pt x="1102" y="982"/>
                  </a:lnTo>
                  <a:lnTo>
                    <a:pt x="1098" y="982"/>
                  </a:lnTo>
                  <a:lnTo>
                    <a:pt x="1093" y="982"/>
                  </a:lnTo>
                  <a:lnTo>
                    <a:pt x="1089" y="984"/>
                  </a:lnTo>
                  <a:lnTo>
                    <a:pt x="1083" y="982"/>
                  </a:lnTo>
                  <a:lnTo>
                    <a:pt x="1074" y="981"/>
                  </a:lnTo>
                  <a:lnTo>
                    <a:pt x="1064" y="978"/>
                  </a:lnTo>
                  <a:lnTo>
                    <a:pt x="1055" y="979"/>
                  </a:lnTo>
                  <a:lnTo>
                    <a:pt x="1061" y="985"/>
                  </a:lnTo>
                  <a:lnTo>
                    <a:pt x="1065" y="991"/>
                  </a:lnTo>
                  <a:lnTo>
                    <a:pt x="1070" y="998"/>
                  </a:lnTo>
                  <a:lnTo>
                    <a:pt x="1070" y="1006"/>
                  </a:lnTo>
                  <a:lnTo>
                    <a:pt x="1054" y="1001"/>
                  </a:lnTo>
                  <a:lnTo>
                    <a:pt x="1040" y="992"/>
                  </a:lnTo>
                  <a:lnTo>
                    <a:pt x="1027" y="984"/>
                  </a:lnTo>
                  <a:lnTo>
                    <a:pt x="1026" y="985"/>
                  </a:lnTo>
                  <a:lnTo>
                    <a:pt x="1024" y="988"/>
                  </a:lnTo>
                  <a:lnTo>
                    <a:pt x="1023" y="991"/>
                  </a:lnTo>
                  <a:lnTo>
                    <a:pt x="1021" y="994"/>
                  </a:lnTo>
                  <a:lnTo>
                    <a:pt x="1020" y="997"/>
                  </a:lnTo>
                  <a:lnTo>
                    <a:pt x="1017" y="998"/>
                  </a:lnTo>
                  <a:lnTo>
                    <a:pt x="1014" y="998"/>
                  </a:lnTo>
                  <a:lnTo>
                    <a:pt x="1011" y="997"/>
                  </a:lnTo>
                  <a:lnTo>
                    <a:pt x="1009" y="995"/>
                  </a:lnTo>
                  <a:lnTo>
                    <a:pt x="1007" y="994"/>
                  </a:lnTo>
                  <a:lnTo>
                    <a:pt x="1004" y="994"/>
                  </a:lnTo>
                  <a:lnTo>
                    <a:pt x="1001" y="995"/>
                  </a:lnTo>
                  <a:lnTo>
                    <a:pt x="998" y="997"/>
                  </a:lnTo>
                  <a:lnTo>
                    <a:pt x="996" y="1000"/>
                  </a:lnTo>
                  <a:lnTo>
                    <a:pt x="993" y="1001"/>
                  </a:lnTo>
                  <a:lnTo>
                    <a:pt x="990" y="1003"/>
                  </a:lnTo>
                  <a:lnTo>
                    <a:pt x="987" y="1004"/>
                  </a:lnTo>
                  <a:lnTo>
                    <a:pt x="984" y="1004"/>
                  </a:lnTo>
                  <a:lnTo>
                    <a:pt x="982" y="1004"/>
                  </a:lnTo>
                  <a:lnTo>
                    <a:pt x="979" y="1004"/>
                  </a:lnTo>
                  <a:lnTo>
                    <a:pt x="977" y="1004"/>
                  </a:lnTo>
                  <a:lnTo>
                    <a:pt x="976" y="1006"/>
                  </a:lnTo>
                  <a:lnTo>
                    <a:pt x="973" y="1009"/>
                  </a:lnTo>
                  <a:lnTo>
                    <a:pt x="971" y="1012"/>
                  </a:lnTo>
                  <a:lnTo>
                    <a:pt x="971" y="1013"/>
                  </a:lnTo>
                  <a:lnTo>
                    <a:pt x="971" y="1016"/>
                  </a:lnTo>
                  <a:lnTo>
                    <a:pt x="970" y="1019"/>
                  </a:lnTo>
                  <a:lnTo>
                    <a:pt x="967" y="1022"/>
                  </a:lnTo>
                  <a:lnTo>
                    <a:pt x="965" y="1022"/>
                  </a:lnTo>
                  <a:lnTo>
                    <a:pt x="962" y="1023"/>
                  </a:lnTo>
                  <a:lnTo>
                    <a:pt x="961" y="1025"/>
                  </a:lnTo>
                  <a:lnTo>
                    <a:pt x="959" y="1028"/>
                  </a:lnTo>
                  <a:lnTo>
                    <a:pt x="958" y="1032"/>
                  </a:lnTo>
                  <a:lnTo>
                    <a:pt x="958" y="1035"/>
                  </a:lnTo>
                  <a:lnTo>
                    <a:pt x="958" y="1038"/>
                  </a:lnTo>
                  <a:lnTo>
                    <a:pt x="959" y="1043"/>
                  </a:lnTo>
                  <a:lnTo>
                    <a:pt x="961" y="1047"/>
                  </a:lnTo>
                  <a:lnTo>
                    <a:pt x="958" y="1051"/>
                  </a:lnTo>
                  <a:lnTo>
                    <a:pt x="958" y="1056"/>
                  </a:lnTo>
                  <a:lnTo>
                    <a:pt x="958" y="1060"/>
                  </a:lnTo>
                  <a:lnTo>
                    <a:pt x="958" y="1065"/>
                  </a:lnTo>
                  <a:lnTo>
                    <a:pt x="956" y="1068"/>
                  </a:lnTo>
                  <a:lnTo>
                    <a:pt x="955" y="1069"/>
                  </a:lnTo>
                  <a:lnTo>
                    <a:pt x="954" y="1072"/>
                  </a:lnTo>
                  <a:lnTo>
                    <a:pt x="952" y="1075"/>
                  </a:lnTo>
                  <a:lnTo>
                    <a:pt x="954" y="1078"/>
                  </a:lnTo>
                  <a:lnTo>
                    <a:pt x="954" y="1082"/>
                  </a:lnTo>
                  <a:lnTo>
                    <a:pt x="955" y="1087"/>
                  </a:lnTo>
                  <a:lnTo>
                    <a:pt x="954" y="1091"/>
                  </a:lnTo>
                  <a:lnTo>
                    <a:pt x="954" y="1094"/>
                  </a:lnTo>
                  <a:lnTo>
                    <a:pt x="954" y="1096"/>
                  </a:lnTo>
                  <a:lnTo>
                    <a:pt x="954" y="1098"/>
                  </a:lnTo>
                  <a:lnTo>
                    <a:pt x="954" y="1103"/>
                  </a:lnTo>
                  <a:lnTo>
                    <a:pt x="956" y="1106"/>
                  </a:lnTo>
                  <a:lnTo>
                    <a:pt x="958" y="1109"/>
                  </a:lnTo>
                  <a:lnTo>
                    <a:pt x="959" y="1112"/>
                  </a:lnTo>
                  <a:lnTo>
                    <a:pt x="961" y="1116"/>
                  </a:lnTo>
                  <a:lnTo>
                    <a:pt x="961" y="1118"/>
                  </a:lnTo>
                  <a:lnTo>
                    <a:pt x="959" y="1119"/>
                  </a:lnTo>
                  <a:lnTo>
                    <a:pt x="959" y="1121"/>
                  </a:lnTo>
                  <a:lnTo>
                    <a:pt x="958" y="1121"/>
                  </a:lnTo>
                  <a:lnTo>
                    <a:pt x="956" y="1121"/>
                  </a:lnTo>
                  <a:lnTo>
                    <a:pt x="956" y="1122"/>
                  </a:lnTo>
                  <a:lnTo>
                    <a:pt x="956" y="1123"/>
                  </a:lnTo>
                  <a:lnTo>
                    <a:pt x="958" y="1125"/>
                  </a:lnTo>
                  <a:lnTo>
                    <a:pt x="959" y="1128"/>
                  </a:lnTo>
                  <a:lnTo>
                    <a:pt x="961" y="1131"/>
                  </a:lnTo>
                  <a:lnTo>
                    <a:pt x="962" y="1132"/>
                  </a:lnTo>
                  <a:lnTo>
                    <a:pt x="964" y="1134"/>
                  </a:lnTo>
                  <a:lnTo>
                    <a:pt x="964" y="1135"/>
                  </a:lnTo>
                  <a:lnTo>
                    <a:pt x="964" y="1137"/>
                  </a:lnTo>
                  <a:lnTo>
                    <a:pt x="967" y="1140"/>
                  </a:lnTo>
                  <a:lnTo>
                    <a:pt x="970" y="1143"/>
                  </a:lnTo>
                  <a:lnTo>
                    <a:pt x="974" y="1147"/>
                  </a:lnTo>
                  <a:lnTo>
                    <a:pt x="979" y="1149"/>
                  </a:lnTo>
                  <a:lnTo>
                    <a:pt x="983" y="1151"/>
                  </a:lnTo>
                  <a:lnTo>
                    <a:pt x="987" y="1151"/>
                  </a:lnTo>
                  <a:lnTo>
                    <a:pt x="992" y="1153"/>
                  </a:lnTo>
                  <a:lnTo>
                    <a:pt x="996" y="1153"/>
                  </a:lnTo>
                  <a:lnTo>
                    <a:pt x="1002" y="1153"/>
                  </a:lnTo>
                  <a:lnTo>
                    <a:pt x="1011" y="1153"/>
                  </a:lnTo>
                  <a:lnTo>
                    <a:pt x="1021" y="1154"/>
                  </a:lnTo>
                  <a:lnTo>
                    <a:pt x="1032" y="1153"/>
                  </a:lnTo>
                  <a:lnTo>
                    <a:pt x="1039" y="1149"/>
                  </a:lnTo>
                  <a:lnTo>
                    <a:pt x="1040" y="1146"/>
                  </a:lnTo>
                  <a:lnTo>
                    <a:pt x="1042" y="1141"/>
                  </a:lnTo>
                  <a:lnTo>
                    <a:pt x="1042" y="1138"/>
                  </a:lnTo>
                  <a:lnTo>
                    <a:pt x="1043" y="1134"/>
                  </a:lnTo>
                  <a:lnTo>
                    <a:pt x="1045" y="1131"/>
                  </a:lnTo>
                  <a:lnTo>
                    <a:pt x="1048" y="1128"/>
                  </a:lnTo>
                  <a:lnTo>
                    <a:pt x="1049" y="1128"/>
                  </a:lnTo>
                  <a:lnTo>
                    <a:pt x="1051" y="1126"/>
                  </a:lnTo>
                  <a:lnTo>
                    <a:pt x="1054" y="1126"/>
                  </a:lnTo>
                  <a:lnTo>
                    <a:pt x="1055" y="1126"/>
                  </a:lnTo>
                  <a:lnTo>
                    <a:pt x="1057" y="1125"/>
                  </a:lnTo>
                  <a:lnTo>
                    <a:pt x="1058" y="1123"/>
                  </a:lnTo>
                  <a:lnTo>
                    <a:pt x="1058" y="1122"/>
                  </a:lnTo>
                  <a:lnTo>
                    <a:pt x="1062" y="1118"/>
                  </a:lnTo>
                  <a:lnTo>
                    <a:pt x="1065" y="1115"/>
                  </a:lnTo>
                  <a:lnTo>
                    <a:pt x="1070" y="1113"/>
                  </a:lnTo>
                  <a:lnTo>
                    <a:pt x="1074" y="1112"/>
                  </a:lnTo>
                  <a:lnTo>
                    <a:pt x="1079" y="1112"/>
                  </a:lnTo>
                  <a:lnTo>
                    <a:pt x="1085" y="1112"/>
                  </a:lnTo>
                  <a:lnTo>
                    <a:pt x="1090" y="1113"/>
                  </a:lnTo>
                  <a:lnTo>
                    <a:pt x="1095" y="1116"/>
                  </a:lnTo>
                  <a:lnTo>
                    <a:pt x="1092" y="1116"/>
                  </a:lnTo>
                  <a:lnTo>
                    <a:pt x="1090" y="1118"/>
                  </a:lnTo>
                  <a:lnTo>
                    <a:pt x="1093" y="1121"/>
                  </a:lnTo>
                  <a:lnTo>
                    <a:pt x="1093" y="1129"/>
                  </a:lnTo>
                  <a:lnTo>
                    <a:pt x="1092" y="1141"/>
                  </a:lnTo>
                  <a:lnTo>
                    <a:pt x="1086" y="1154"/>
                  </a:lnTo>
                  <a:lnTo>
                    <a:pt x="1082" y="1168"/>
                  </a:lnTo>
                  <a:lnTo>
                    <a:pt x="1077" y="1179"/>
                  </a:lnTo>
                  <a:lnTo>
                    <a:pt x="1074" y="1190"/>
                  </a:lnTo>
                  <a:lnTo>
                    <a:pt x="1074" y="1197"/>
                  </a:lnTo>
                  <a:lnTo>
                    <a:pt x="1076" y="1200"/>
                  </a:lnTo>
                  <a:lnTo>
                    <a:pt x="1079" y="1202"/>
                  </a:lnTo>
                  <a:lnTo>
                    <a:pt x="1082" y="1202"/>
                  </a:lnTo>
                  <a:lnTo>
                    <a:pt x="1085" y="1202"/>
                  </a:lnTo>
                  <a:lnTo>
                    <a:pt x="1087" y="1200"/>
                  </a:lnTo>
                  <a:lnTo>
                    <a:pt x="1092" y="1200"/>
                  </a:lnTo>
                  <a:lnTo>
                    <a:pt x="1095" y="1200"/>
                  </a:lnTo>
                  <a:lnTo>
                    <a:pt x="1098" y="1200"/>
                  </a:lnTo>
                  <a:lnTo>
                    <a:pt x="1101" y="1202"/>
                  </a:lnTo>
                  <a:lnTo>
                    <a:pt x="1105" y="1203"/>
                  </a:lnTo>
                  <a:lnTo>
                    <a:pt x="1108" y="1203"/>
                  </a:lnTo>
                  <a:lnTo>
                    <a:pt x="1111" y="1204"/>
                  </a:lnTo>
                  <a:lnTo>
                    <a:pt x="1114" y="1206"/>
                  </a:lnTo>
                  <a:lnTo>
                    <a:pt x="1117" y="1206"/>
                  </a:lnTo>
                  <a:lnTo>
                    <a:pt x="1120" y="1204"/>
                  </a:lnTo>
                  <a:lnTo>
                    <a:pt x="1121" y="1204"/>
                  </a:lnTo>
                  <a:lnTo>
                    <a:pt x="1121" y="1203"/>
                  </a:lnTo>
                  <a:lnTo>
                    <a:pt x="1124" y="1202"/>
                  </a:lnTo>
                  <a:lnTo>
                    <a:pt x="1127" y="1200"/>
                  </a:lnTo>
                  <a:lnTo>
                    <a:pt x="1132" y="1199"/>
                  </a:lnTo>
                  <a:lnTo>
                    <a:pt x="1136" y="1199"/>
                  </a:lnTo>
                  <a:lnTo>
                    <a:pt x="1139" y="1199"/>
                  </a:lnTo>
                  <a:lnTo>
                    <a:pt x="1143" y="1199"/>
                  </a:lnTo>
                  <a:lnTo>
                    <a:pt x="1146" y="1202"/>
                  </a:lnTo>
                  <a:lnTo>
                    <a:pt x="1143" y="1207"/>
                  </a:lnTo>
                  <a:lnTo>
                    <a:pt x="1143" y="1216"/>
                  </a:lnTo>
                  <a:lnTo>
                    <a:pt x="1146" y="1224"/>
                  </a:lnTo>
                  <a:lnTo>
                    <a:pt x="1148" y="1231"/>
                  </a:lnTo>
                  <a:lnTo>
                    <a:pt x="1146" y="1240"/>
                  </a:lnTo>
                  <a:lnTo>
                    <a:pt x="1145" y="1243"/>
                  </a:lnTo>
                  <a:lnTo>
                    <a:pt x="1143" y="1244"/>
                  </a:lnTo>
                  <a:lnTo>
                    <a:pt x="1142" y="1246"/>
                  </a:lnTo>
                  <a:lnTo>
                    <a:pt x="1139" y="1247"/>
                  </a:lnTo>
                  <a:lnTo>
                    <a:pt x="1137" y="1249"/>
                  </a:lnTo>
                  <a:lnTo>
                    <a:pt x="1137" y="1253"/>
                  </a:lnTo>
                  <a:lnTo>
                    <a:pt x="1136" y="1257"/>
                  </a:lnTo>
                  <a:lnTo>
                    <a:pt x="1136" y="1263"/>
                  </a:lnTo>
                  <a:lnTo>
                    <a:pt x="1139" y="1268"/>
                  </a:lnTo>
                  <a:lnTo>
                    <a:pt x="1145" y="1277"/>
                  </a:lnTo>
                  <a:lnTo>
                    <a:pt x="1154" y="1281"/>
                  </a:lnTo>
                  <a:lnTo>
                    <a:pt x="1164" y="1282"/>
                  </a:lnTo>
                  <a:lnTo>
                    <a:pt x="1174" y="1282"/>
                  </a:lnTo>
                  <a:lnTo>
                    <a:pt x="1183" y="1284"/>
                  </a:lnTo>
                  <a:lnTo>
                    <a:pt x="1186" y="1285"/>
                  </a:lnTo>
                  <a:lnTo>
                    <a:pt x="1189" y="1285"/>
                  </a:lnTo>
                  <a:lnTo>
                    <a:pt x="1190" y="1285"/>
                  </a:lnTo>
                  <a:lnTo>
                    <a:pt x="1193" y="1285"/>
                  </a:lnTo>
                  <a:lnTo>
                    <a:pt x="1196" y="1284"/>
                  </a:lnTo>
                  <a:lnTo>
                    <a:pt x="1201" y="1282"/>
                  </a:lnTo>
                  <a:lnTo>
                    <a:pt x="1205" y="1280"/>
                  </a:lnTo>
                  <a:lnTo>
                    <a:pt x="1208" y="1277"/>
                  </a:lnTo>
                  <a:lnTo>
                    <a:pt x="1211" y="1272"/>
                  </a:lnTo>
                  <a:lnTo>
                    <a:pt x="1214" y="1275"/>
                  </a:lnTo>
                  <a:lnTo>
                    <a:pt x="1218" y="1278"/>
                  </a:lnTo>
                  <a:lnTo>
                    <a:pt x="1223" y="1281"/>
                  </a:lnTo>
                  <a:lnTo>
                    <a:pt x="1226" y="1284"/>
                  </a:lnTo>
                  <a:lnTo>
                    <a:pt x="1230" y="1285"/>
                  </a:lnTo>
                  <a:lnTo>
                    <a:pt x="1233" y="1284"/>
                  </a:lnTo>
                  <a:lnTo>
                    <a:pt x="1238" y="1284"/>
                  </a:lnTo>
                  <a:lnTo>
                    <a:pt x="1240" y="1282"/>
                  </a:lnTo>
                  <a:lnTo>
                    <a:pt x="1245" y="1281"/>
                  </a:lnTo>
                  <a:lnTo>
                    <a:pt x="1248" y="1281"/>
                  </a:lnTo>
                  <a:lnTo>
                    <a:pt x="1252" y="1280"/>
                  </a:lnTo>
                  <a:lnTo>
                    <a:pt x="1255" y="1278"/>
                  </a:lnTo>
                  <a:lnTo>
                    <a:pt x="1257" y="1275"/>
                  </a:lnTo>
                  <a:lnTo>
                    <a:pt x="1260" y="1272"/>
                  </a:lnTo>
                  <a:lnTo>
                    <a:pt x="1261" y="1268"/>
                  </a:lnTo>
                  <a:lnTo>
                    <a:pt x="1263" y="1266"/>
                  </a:lnTo>
                  <a:lnTo>
                    <a:pt x="1264" y="1263"/>
                  </a:lnTo>
                  <a:lnTo>
                    <a:pt x="1264" y="1262"/>
                  </a:lnTo>
                  <a:lnTo>
                    <a:pt x="1266" y="1260"/>
                  </a:lnTo>
                  <a:lnTo>
                    <a:pt x="1266" y="1257"/>
                  </a:lnTo>
                  <a:lnTo>
                    <a:pt x="1271" y="1256"/>
                  </a:lnTo>
                  <a:lnTo>
                    <a:pt x="1276" y="1256"/>
                  </a:lnTo>
                  <a:lnTo>
                    <a:pt x="1279" y="1254"/>
                  </a:lnTo>
                  <a:lnTo>
                    <a:pt x="1283" y="1253"/>
                  </a:lnTo>
                  <a:lnTo>
                    <a:pt x="1288" y="1250"/>
                  </a:lnTo>
                  <a:lnTo>
                    <a:pt x="1291" y="1249"/>
                  </a:lnTo>
                  <a:lnTo>
                    <a:pt x="1293" y="1246"/>
                  </a:lnTo>
                  <a:lnTo>
                    <a:pt x="1296" y="1244"/>
                  </a:lnTo>
                  <a:lnTo>
                    <a:pt x="1299" y="1243"/>
                  </a:lnTo>
                  <a:lnTo>
                    <a:pt x="1302" y="1241"/>
                  </a:lnTo>
                  <a:lnTo>
                    <a:pt x="1304" y="1243"/>
                  </a:lnTo>
                  <a:lnTo>
                    <a:pt x="1305" y="1243"/>
                  </a:lnTo>
                  <a:lnTo>
                    <a:pt x="1305" y="1244"/>
                  </a:lnTo>
                  <a:lnTo>
                    <a:pt x="1307" y="1247"/>
                  </a:lnTo>
                  <a:lnTo>
                    <a:pt x="1305" y="1247"/>
                  </a:lnTo>
                  <a:lnTo>
                    <a:pt x="1305" y="1249"/>
                  </a:lnTo>
                  <a:lnTo>
                    <a:pt x="1305" y="1250"/>
                  </a:lnTo>
                  <a:lnTo>
                    <a:pt x="1304" y="1252"/>
                  </a:lnTo>
                  <a:lnTo>
                    <a:pt x="1304" y="1253"/>
                  </a:lnTo>
                  <a:lnTo>
                    <a:pt x="1304" y="1254"/>
                  </a:lnTo>
                  <a:lnTo>
                    <a:pt x="1305" y="1256"/>
                  </a:lnTo>
                  <a:lnTo>
                    <a:pt x="1305" y="1259"/>
                  </a:lnTo>
                  <a:lnTo>
                    <a:pt x="1302" y="1265"/>
                  </a:lnTo>
                  <a:lnTo>
                    <a:pt x="1299" y="1271"/>
                  </a:lnTo>
                  <a:lnTo>
                    <a:pt x="1296" y="1277"/>
                  </a:lnTo>
                  <a:lnTo>
                    <a:pt x="1298" y="1282"/>
                  </a:lnTo>
                  <a:lnTo>
                    <a:pt x="1305" y="1287"/>
                  </a:lnTo>
                  <a:lnTo>
                    <a:pt x="1310" y="1287"/>
                  </a:lnTo>
                  <a:lnTo>
                    <a:pt x="1313" y="1285"/>
                  </a:lnTo>
                  <a:lnTo>
                    <a:pt x="1314" y="1284"/>
                  </a:lnTo>
                  <a:lnTo>
                    <a:pt x="1316" y="1282"/>
                  </a:lnTo>
                  <a:lnTo>
                    <a:pt x="1316" y="1280"/>
                  </a:lnTo>
                  <a:lnTo>
                    <a:pt x="1316" y="1275"/>
                  </a:lnTo>
                  <a:lnTo>
                    <a:pt x="1316" y="1272"/>
                  </a:lnTo>
                  <a:lnTo>
                    <a:pt x="1314" y="1269"/>
                  </a:lnTo>
                  <a:lnTo>
                    <a:pt x="1314" y="1266"/>
                  </a:lnTo>
                  <a:lnTo>
                    <a:pt x="1313" y="1263"/>
                  </a:lnTo>
                  <a:lnTo>
                    <a:pt x="1314" y="1262"/>
                  </a:lnTo>
                  <a:lnTo>
                    <a:pt x="1317" y="1260"/>
                  </a:lnTo>
                  <a:lnTo>
                    <a:pt x="1318" y="1257"/>
                  </a:lnTo>
                  <a:lnTo>
                    <a:pt x="1320" y="1257"/>
                  </a:lnTo>
                  <a:lnTo>
                    <a:pt x="1323" y="1257"/>
                  </a:lnTo>
                  <a:lnTo>
                    <a:pt x="1324" y="1259"/>
                  </a:lnTo>
                  <a:lnTo>
                    <a:pt x="1326" y="1259"/>
                  </a:lnTo>
                  <a:lnTo>
                    <a:pt x="1327" y="1259"/>
                  </a:lnTo>
                  <a:lnTo>
                    <a:pt x="1327" y="1259"/>
                  </a:lnTo>
                  <a:lnTo>
                    <a:pt x="1329" y="1259"/>
                  </a:lnTo>
                  <a:lnTo>
                    <a:pt x="1332" y="1259"/>
                  </a:lnTo>
                  <a:lnTo>
                    <a:pt x="1333" y="1259"/>
                  </a:lnTo>
                  <a:lnTo>
                    <a:pt x="1333" y="1259"/>
                  </a:lnTo>
                  <a:lnTo>
                    <a:pt x="1336" y="1259"/>
                  </a:lnTo>
                  <a:lnTo>
                    <a:pt x="1338" y="1257"/>
                  </a:lnTo>
                  <a:lnTo>
                    <a:pt x="1339" y="1257"/>
                  </a:lnTo>
                  <a:lnTo>
                    <a:pt x="1341" y="1257"/>
                  </a:lnTo>
                  <a:lnTo>
                    <a:pt x="1343" y="1259"/>
                  </a:lnTo>
                  <a:lnTo>
                    <a:pt x="1348" y="1260"/>
                  </a:lnTo>
                  <a:lnTo>
                    <a:pt x="1349" y="1262"/>
                  </a:lnTo>
                  <a:lnTo>
                    <a:pt x="1352" y="1265"/>
                  </a:lnTo>
                  <a:lnTo>
                    <a:pt x="1354" y="1265"/>
                  </a:lnTo>
                  <a:lnTo>
                    <a:pt x="1355" y="1266"/>
                  </a:lnTo>
                  <a:lnTo>
                    <a:pt x="1358" y="1268"/>
                  </a:lnTo>
                  <a:lnTo>
                    <a:pt x="1363" y="1268"/>
                  </a:lnTo>
                  <a:lnTo>
                    <a:pt x="1377" y="1266"/>
                  </a:lnTo>
                  <a:lnTo>
                    <a:pt x="1392" y="1266"/>
                  </a:lnTo>
                  <a:lnTo>
                    <a:pt x="1395" y="1268"/>
                  </a:lnTo>
                  <a:lnTo>
                    <a:pt x="1398" y="1269"/>
                  </a:lnTo>
                  <a:lnTo>
                    <a:pt x="1399" y="1272"/>
                  </a:lnTo>
                  <a:lnTo>
                    <a:pt x="1401" y="1274"/>
                  </a:lnTo>
                  <a:lnTo>
                    <a:pt x="1404" y="1275"/>
                  </a:lnTo>
                  <a:lnTo>
                    <a:pt x="1407" y="1277"/>
                  </a:lnTo>
                  <a:lnTo>
                    <a:pt x="1408" y="1278"/>
                  </a:lnTo>
                  <a:lnTo>
                    <a:pt x="1411" y="1277"/>
                  </a:lnTo>
                  <a:lnTo>
                    <a:pt x="1413" y="1275"/>
                  </a:lnTo>
                  <a:lnTo>
                    <a:pt x="1414" y="1274"/>
                  </a:lnTo>
                  <a:lnTo>
                    <a:pt x="1416" y="1272"/>
                  </a:lnTo>
                  <a:lnTo>
                    <a:pt x="1417" y="1272"/>
                  </a:lnTo>
                  <a:lnTo>
                    <a:pt x="1419" y="1271"/>
                  </a:lnTo>
                  <a:lnTo>
                    <a:pt x="1421" y="1272"/>
                  </a:lnTo>
                  <a:lnTo>
                    <a:pt x="1423" y="1274"/>
                  </a:lnTo>
                  <a:lnTo>
                    <a:pt x="1423" y="1277"/>
                  </a:lnTo>
                  <a:lnTo>
                    <a:pt x="1424" y="1278"/>
                  </a:lnTo>
                  <a:lnTo>
                    <a:pt x="1426" y="1280"/>
                  </a:lnTo>
                  <a:lnTo>
                    <a:pt x="1427" y="1280"/>
                  </a:lnTo>
                  <a:lnTo>
                    <a:pt x="1429" y="1280"/>
                  </a:lnTo>
                  <a:lnTo>
                    <a:pt x="1430" y="1280"/>
                  </a:lnTo>
                  <a:lnTo>
                    <a:pt x="1432" y="1280"/>
                  </a:lnTo>
                  <a:lnTo>
                    <a:pt x="1436" y="1281"/>
                  </a:lnTo>
                  <a:lnTo>
                    <a:pt x="1439" y="1284"/>
                  </a:lnTo>
                  <a:lnTo>
                    <a:pt x="1442" y="1285"/>
                  </a:lnTo>
                  <a:lnTo>
                    <a:pt x="1445" y="1288"/>
                  </a:lnTo>
                  <a:lnTo>
                    <a:pt x="1458" y="1300"/>
                  </a:lnTo>
                  <a:lnTo>
                    <a:pt x="1473" y="1312"/>
                  </a:lnTo>
                  <a:lnTo>
                    <a:pt x="1477" y="1315"/>
                  </a:lnTo>
                  <a:lnTo>
                    <a:pt x="1482" y="1319"/>
                  </a:lnTo>
                  <a:lnTo>
                    <a:pt x="1486" y="1322"/>
                  </a:lnTo>
                  <a:lnTo>
                    <a:pt x="1491" y="1325"/>
                  </a:lnTo>
                  <a:lnTo>
                    <a:pt x="1498" y="1328"/>
                  </a:lnTo>
                  <a:lnTo>
                    <a:pt x="1507" y="1328"/>
                  </a:lnTo>
                  <a:lnTo>
                    <a:pt x="1516" y="1330"/>
                  </a:lnTo>
                  <a:lnTo>
                    <a:pt x="1524" y="1333"/>
                  </a:lnTo>
                  <a:lnTo>
                    <a:pt x="1535" y="1335"/>
                  </a:lnTo>
                  <a:lnTo>
                    <a:pt x="1539" y="1337"/>
                  </a:lnTo>
                  <a:lnTo>
                    <a:pt x="1544" y="1338"/>
                  </a:lnTo>
                  <a:lnTo>
                    <a:pt x="1548" y="1341"/>
                  </a:lnTo>
                  <a:lnTo>
                    <a:pt x="1551" y="1343"/>
                  </a:lnTo>
                  <a:lnTo>
                    <a:pt x="1552" y="1346"/>
                  </a:lnTo>
                  <a:lnTo>
                    <a:pt x="1555" y="1349"/>
                  </a:lnTo>
                  <a:lnTo>
                    <a:pt x="1558" y="1350"/>
                  </a:lnTo>
                  <a:lnTo>
                    <a:pt x="1561" y="1353"/>
                  </a:lnTo>
                  <a:lnTo>
                    <a:pt x="1566" y="1353"/>
                  </a:lnTo>
                  <a:lnTo>
                    <a:pt x="1570" y="1353"/>
                  </a:lnTo>
                  <a:lnTo>
                    <a:pt x="1573" y="1356"/>
                  </a:lnTo>
                  <a:lnTo>
                    <a:pt x="1576" y="1358"/>
                  </a:lnTo>
                  <a:lnTo>
                    <a:pt x="1577" y="1360"/>
                  </a:lnTo>
                  <a:lnTo>
                    <a:pt x="1577" y="1365"/>
                  </a:lnTo>
                  <a:lnTo>
                    <a:pt x="1577" y="1368"/>
                  </a:lnTo>
                  <a:lnTo>
                    <a:pt x="1577" y="1372"/>
                  </a:lnTo>
                  <a:lnTo>
                    <a:pt x="1582" y="1372"/>
                  </a:lnTo>
                  <a:lnTo>
                    <a:pt x="1585" y="1372"/>
                  </a:lnTo>
                  <a:lnTo>
                    <a:pt x="1588" y="1375"/>
                  </a:lnTo>
                  <a:lnTo>
                    <a:pt x="1591" y="1378"/>
                  </a:lnTo>
                  <a:lnTo>
                    <a:pt x="1592" y="1381"/>
                  </a:lnTo>
                  <a:lnTo>
                    <a:pt x="1592" y="1384"/>
                  </a:lnTo>
                  <a:lnTo>
                    <a:pt x="1592" y="1386"/>
                  </a:lnTo>
                  <a:lnTo>
                    <a:pt x="1591" y="1388"/>
                  </a:lnTo>
                  <a:lnTo>
                    <a:pt x="1591" y="1391"/>
                  </a:lnTo>
                  <a:lnTo>
                    <a:pt x="1592" y="1393"/>
                  </a:lnTo>
                  <a:lnTo>
                    <a:pt x="1583" y="1402"/>
                  </a:lnTo>
                  <a:lnTo>
                    <a:pt x="1580" y="1411"/>
                  </a:lnTo>
                  <a:lnTo>
                    <a:pt x="1580" y="1421"/>
                  </a:lnTo>
                  <a:lnTo>
                    <a:pt x="1586" y="1431"/>
                  </a:lnTo>
                  <a:lnTo>
                    <a:pt x="1588" y="1433"/>
                  </a:lnTo>
                  <a:lnTo>
                    <a:pt x="1592" y="1436"/>
                  </a:lnTo>
                  <a:lnTo>
                    <a:pt x="1597" y="1439"/>
                  </a:lnTo>
                  <a:lnTo>
                    <a:pt x="1600" y="1440"/>
                  </a:lnTo>
                  <a:lnTo>
                    <a:pt x="1602" y="1441"/>
                  </a:lnTo>
                  <a:lnTo>
                    <a:pt x="1607" y="1440"/>
                  </a:lnTo>
                  <a:lnTo>
                    <a:pt x="1608" y="1439"/>
                  </a:lnTo>
                  <a:lnTo>
                    <a:pt x="1611" y="1437"/>
                  </a:lnTo>
                  <a:lnTo>
                    <a:pt x="1614" y="1436"/>
                  </a:lnTo>
                  <a:lnTo>
                    <a:pt x="1617" y="1434"/>
                  </a:lnTo>
                  <a:lnTo>
                    <a:pt x="1620" y="1434"/>
                  </a:lnTo>
                  <a:lnTo>
                    <a:pt x="1622" y="1430"/>
                  </a:lnTo>
                  <a:lnTo>
                    <a:pt x="1623" y="1427"/>
                  </a:lnTo>
                  <a:lnTo>
                    <a:pt x="1625" y="1425"/>
                  </a:lnTo>
                  <a:lnTo>
                    <a:pt x="1626" y="1424"/>
                  </a:lnTo>
                  <a:lnTo>
                    <a:pt x="1629" y="1424"/>
                  </a:lnTo>
                  <a:lnTo>
                    <a:pt x="1633" y="1424"/>
                  </a:lnTo>
                  <a:lnTo>
                    <a:pt x="1638" y="1425"/>
                  </a:lnTo>
                  <a:lnTo>
                    <a:pt x="1644" y="1428"/>
                  </a:lnTo>
                  <a:lnTo>
                    <a:pt x="1648" y="1430"/>
                  </a:lnTo>
                  <a:lnTo>
                    <a:pt x="1653" y="1431"/>
                  </a:lnTo>
                  <a:lnTo>
                    <a:pt x="1655" y="1431"/>
                  </a:lnTo>
                  <a:lnTo>
                    <a:pt x="1660" y="1433"/>
                  </a:lnTo>
                  <a:lnTo>
                    <a:pt x="1663" y="1433"/>
                  </a:lnTo>
                  <a:lnTo>
                    <a:pt x="1667" y="1436"/>
                  </a:lnTo>
                  <a:lnTo>
                    <a:pt x="1670" y="1439"/>
                  </a:lnTo>
                  <a:lnTo>
                    <a:pt x="1673" y="1443"/>
                  </a:lnTo>
                  <a:lnTo>
                    <a:pt x="1676" y="1447"/>
                  </a:lnTo>
                  <a:lnTo>
                    <a:pt x="1682" y="1444"/>
                  </a:lnTo>
                  <a:lnTo>
                    <a:pt x="1689" y="1444"/>
                  </a:lnTo>
                  <a:lnTo>
                    <a:pt x="1698" y="1446"/>
                  </a:lnTo>
                  <a:lnTo>
                    <a:pt x="1704" y="1449"/>
                  </a:lnTo>
                  <a:lnTo>
                    <a:pt x="1708" y="1450"/>
                  </a:lnTo>
                  <a:lnTo>
                    <a:pt x="1711" y="1453"/>
                  </a:lnTo>
                  <a:lnTo>
                    <a:pt x="1714" y="1455"/>
                  </a:lnTo>
                  <a:lnTo>
                    <a:pt x="1717" y="1455"/>
                  </a:lnTo>
                  <a:lnTo>
                    <a:pt x="1722" y="1455"/>
                  </a:lnTo>
                  <a:lnTo>
                    <a:pt x="1725" y="1456"/>
                  </a:lnTo>
                  <a:lnTo>
                    <a:pt x="1729" y="1458"/>
                  </a:lnTo>
                  <a:lnTo>
                    <a:pt x="1732" y="1461"/>
                  </a:lnTo>
                  <a:lnTo>
                    <a:pt x="1736" y="1464"/>
                  </a:lnTo>
                  <a:lnTo>
                    <a:pt x="1741" y="1466"/>
                  </a:lnTo>
                  <a:lnTo>
                    <a:pt x="1747" y="1469"/>
                  </a:lnTo>
                  <a:lnTo>
                    <a:pt x="1753" y="1472"/>
                  </a:lnTo>
                  <a:lnTo>
                    <a:pt x="1760" y="1475"/>
                  </a:lnTo>
                  <a:lnTo>
                    <a:pt x="1764" y="1477"/>
                  </a:lnTo>
                  <a:lnTo>
                    <a:pt x="1767" y="1478"/>
                  </a:lnTo>
                  <a:lnTo>
                    <a:pt x="1772" y="1480"/>
                  </a:lnTo>
                  <a:lnTo>
                    <a:pt x="1776" y="1480"/>
                  </a:lnTo>
                  <a:lnTo>
                    <a:pt x="1778" y="1478"/>
                  </a:lnTo>
                  <a:lnTo>
                    <a:pt x="1781" y="1478"/>
                  </a:lnTo>
                  <a:lnTo>
                    <a:pt x="1783" y="1480"/>
                  </a:lnTo>
                  <a:lnTo>
                    <a:pt x="1792" y="1486"/>
                  </a:lnTo>
                  <a:lnTo>
                    <a:pt x="1800" y="1497"/>
                  </a:lnTo>
                  <a:lnTo>
                    <a:pt x="1804" y="1509"/>
                  </a:lnTo>
                  <a:lnTo>
                    <a:pt x="1804" y="1519"/>
                  </a:lnTo>
                  <a:lnTo>
                    <a:pt x="1798" y="1521"/>
                  </a:lnTo>
                  <a:lnTo>
                    <a:pt x="1795" y="1521"/>
                  </a:lnTo>
                  <a:lnTo>
                    <a:pt x="1792" y="1522"/>
                  </a:lnTo>
                  <a:lnTo>
                    <a:pt x="1791" y="1525"/>
                  </a:lnTo>
                  <a:lnTo>
                    <a:pt x="1789" y="1527"/>
                  </a:lnTo>
                  <a:lnTo>
                    <a:pt x="1788" y="1531"/>
                  </a:lnTo>
                  <a:lnTo>
                    <a:pt x="1788" y="1534"/>
                  </a:lnTo>
                  <a:lnTo>
                    <a:pt x="1786" y="1540"/>
                  </a:lnTo>
                  <a:lnTo>
                    <a:pt x="1775" y="1562"/>
                  </a:lnTo>
                  <a:lnTo>
                    <a:pt x="1757" y="1580"/>
                  </a:lnTo>
                  <a:lnTo>
                    <a:pt x="1748" y="1592"/>
                  </a:lnTo>
                  <a:lnTo>
                    <a:pt x="1745" y="1605"/>
                  </a:lnTo>
                  <a:lnTo>
                    <a:pt x="1745" y="1618"/>
                  </a:lnTo>
                  <a:lnTo>
                    <a:pt x="1745" y="1633"/>
                  </a:lnTo>
                  <a:lnTo>
                    <a:pt x="1741" y="1646"/>
                  </a:lnTo>
                  <a:lnTo>
                    <a:pt x="1738" y="1649"/>
                  </a:lnTo>
                  <a:lnTo>
                    <a:pt x="1736" y="1652"/>
                  </a:lnTo>
                  <a:lnTo>
                    <a:pt x="1733" y="1655"/>
                  </a:lnTo>
                  <a:lnTo>
                    <a:pt x="1731" y="1658"/>
                  </a:lnTo>
                  <a:lnTo>
                    <a:pt x="1729" y="1661"/>
                  </a:lnTo>
                  <a:lnTo>
                    <a:pt x="1729" y="1665"/>
                  </a:lnTo>
                  <a:lnTo>
                    <a:pt x="1729" y="1670"/>
                  </a:lnTo>
                  <a:lnTo>
                    <a:pt x="1731" y="1674"/>
                  </a:lnTo>
                  <a:lnTo>
                    <a:pt x="1731" y="1678"/>
                  </a:lnTo>
                  <a:lnTo>
                    <a:pt x="1729" y="1683"/>
                  </a:lnTo>
                  <a:lnTo>
                    <a:pt x="1726" y="1686"/>
                  </a:lnTo>
                  <a:lnTo>
                    <a:pt x="1725" y="1689"/>
                  </a:lnTo>
                  <a:lnTo>
                    <a:pt x="1722" y="1690"/>
                  </a:lnTo>
                  <a:lnTo>
                    <a:pt x="1719" y="1692"/>
                  </a:lnTo>
                  <a:lnTo>
                    <a:pt x="1716" y="1695"/>
                  </a:lnTo>
                  <a:lnTo>
                    <a:pt x="1714" y="1696"/>
                  </a:lnTo>
                  <a:lnTo>
                    <a:pt x="1713" y="1701"/>
                  </a:lnTo>
                  <a:lnTo>
                    <a:pt x="1710" y="1709"/>
                  </a:lnTo>
                  <a:lnTo>
                    <a:pt x="1705" y="1717"/>
                  </a:lnTo>
                  <a:lnTo>
                    <a:pt x="1701" y="1724"/>
                  </a:lnTo>
                  <a:lnTo>
                    <a:pt x="1692" y="1728"/>
                  </a:lnTo>
                  <a:lnTo>
                    <a:pt x="1691" y="1728"/>
                  </a:lnTo>
                  <a:lnTo>
                    <a:pt x="1688" y="1727"/>
                  </a:lnTo>
                  <a:lnTo>
                    <a:pt x="1685" y="1726"/>
                  </a:lnTo>
                  <a:lnTo>
                    <a:pt x="1683" y="1726"/>
                  </a:lnTo>
                  <a:lnTo>
                    <a:pt x="1680" y="1728"/>
                  </a:lnTo>
                  <a:lnTo>
                    <a:pt x="1678" y="1730"/>
                  </a:lnTo>
                  <a:lnTo>
                    <a:pt x="1675" y="1731"/>
                  </a:lnTo>
                  <a:lnTo>
                    <a:pt x="1673" y="1733"/>
                  </a:lnTo>
                  <a:lnTo>
                    <a:pt x="1672" y="1733"/>
                  </a:lnTo>
                  <a:lnTo>
                    <a:pt x="1669" y="1733"/>
                  </a:lnTo>
                  <a:lnTo>
                    <a:pt x="1667" y="1731"/>
                  </a:lnTo>
                  <a:lnTo>
                    <a:pt x="1664" y="1728"/>
                  </a:lnTo>
                  <a:lnTo>
                    <a:pt x="1657" y="1736"/>
                  </a:lnTo>
                  <a:lnTo>
                    <a:pt x="1651" y="1743"/>
                  </a:lnTo>
                  <a:lnTo>
                    <a:pt x="1645" y="1751"/>
                  </a:lnTo>
                  <a:lnTo>
                    <a:pt x="1636" y="1754"/>
                  </a:lnTo>
                  <a:lnTo>
                    <a:pt x="1635" y="1754"/>
                  </a:lnTo>
                  <a:lnTo>
                    <a:pt x="1633" y="1752"/>
                  </a:lnTo>
                  <a:lnTo>
                    <a:pt x="1630" y="1752"/>
                  </a:lnTo>
                  <a:lnTo>
                    <a:pt x="1629" y="1752"/>
                  </a:lnTo>
                  <a:lnTo>
                    <a:pt x="1626" y="1754"/>
                  </a:lnTo>
                  <a:lnTo>
                    <a:pt x="1625" y="1756"/>
                  </a:lnTo>
                  <a:lnTo>
                    <a:pt x="1623" y="1759"/>
                  </a:lnTo>
                  <a:lnTo>
                    <a:pt x="1623" y="1762"/>
                  </a:lnTo>
                  <a:lnTo>
                    <a:pt x="1619" y="1768"/>
                  </a:lnTo>
                  <a:lnTo>
                    <a:pt x="1617" y="1776"/>
                  </a:lnTo>
                  <a:lnTo>
                    <a:pt x="1614" y="1781"/>
                  </a:lnTo>
                  <a:lnTo>
                    <a:pt x="1613" y="1786"/>
                  </a:lnTo>
                  <a:lnTo>
                    <a:pt x="1611" y="1790"/>
                  </a:lnTo>
                  <a:lnTo>
                    <a:pt x="1610" y="1795"/>
                  </a:lnTo>
                  <a:lnTo>
                    <a:pt x="1610" y="1799"/>
                  </a:lnTo>
                  <a:lnTo>
                    <a:pt x="1611" y="1809"/>
                  </a:lnTo>
                  <a:lnTo>
                    <a:pt x="1611" y="1818"/>
                  </a:lnTo>
                  <a:lnTo>
                    <a:pt x="1605" y="1826"/>
                  </a:lnTo>
                  <a:lnTo>
                    <a:pt x="1602" y="1829"/>
                  </a:lnTo>
                  <a:lnTo>
                    <a:pt x="1600" y="1830"/>
                  </a:lnTo>
                  <a:lnTo>
                    <a:pt x="1597" y="1833"/>
                  </a:lnTo>
                  <a:lnTo>
                    <a:pt x="1595" y="1836"/>
                  </a:lnTo>
                  <a:lnTo>
                    <a:pt x="1594" y="1839"/>
                  </a:lnTo>
                  <a:lnTo>
                    <a:pt x="1594" y="1843"/>
                  </a:lnTo>
                  <a:lnTo>
                    <a:pt x="1592" y="1848"/>
                  </a:lnTo>
                  <a:lnTo>
                    <a:pt x="1592" y="1851"/>
                  </a:lnTo>
                  <a:lnTo>
                    <a:pt x="1591" y="1855"/>
                  </a:lnTo>
                  <a:lnTo>
                    <a:pt x="1588" y="1858"/>
                  </a:lnTo>
                  <a:lnTo>
                    <a:pt x="1585" y="1861"/>
                  </a:lnTo>
                  <a:lnTo>
                    <a:pt x="1580" y="1864"/>
                  </a:lnTo>
                  <a:lnTo>
                    <a:pt x="1575" y="1865"/>
                  </a:lnTo>
                  <a:lnTo>
                    <a:pt x="1570" y="1868"/>
                  </a:lnTo>
                  <a:lnTo>
                    <a:pt x="1567" y="1873"/>
                  </a:lnTo>
                  <a:lnTo>
                    <a:pt x="1564" y="1877"/>
                  </a:lnTo>
                  <a:lnTo>
                    <a:pt x="1561" y="1880"/>
                  </a:lnTo>
                  <a:lnTo>
                    <a:pt x="1558" y="1885"/>
                  </a:lnTo>
                  <a:lnTo>
                    <a:pt x="1555" y="1885"/>
                  </a:lnTo>
                  <a:lnTo>
                    <a:pt x="1552" y="1885"/>
                  </a:lnTo>
                  <a:lnTo>
                    <a:pt x="1550" y="1886"/>
                  </a:lnTo>
                  <a:lnTo>
                    <a:pt x="1548" y="1889"/>
                  </a:lnTo>
                  <a:lnTo>
                    <a:pt x="1547" y="1890"/>
                  </a:lnTo>
                  <a:lnTo>
                    <a:pt x="1545" y="1895"/>
                  </a:lnTo>
                  <a:lnTo>
                    <a:pt x="1544" y="1896"/>
                  </a:lnTo>
                  <a:lnTo>
                    <a:pt x="1542" y="1901"/>
                  </a:lnTo>
                  <a:lnTo>
                    <a:pt x="1539" y="1904"/>
                  </a:lnTo>
                  <a:lnTo>
                    <a:pt x="1536" y="1907"/>
                  </a:lnTo>
                  <a:lnTo>
                    <a:pt x="1533" y="1907"/>
                  </a:lnTo>
                  <a:lnTo>
                    <a:pt x="1529" y="1908"/>
                  </a:lnTo>
                  <a:lnTo>
                    <a:pt x="1526" y="1908"/>
                  </a:lnTo>
                  <a:lnTo>
                    <a:pt x="1522" y="1907"/>
                  </a:lnTo>
                  <a:lnTo>
                    <a:pt x="1519" y="1907"/>
                  </a:lnTo>
                  <a:lnTo>
                    <a:pt x="1516" y="1907"/>
                  </a:lnTo>
                  <a:lnTo>
                    <a:pt x="1513" y="1907"/>
                  </a:lnTo>
                  <a:lnTo>
                    <a:pt x="1510" y="1910"/>
                  </a:lnTo>
                  <a:lnTo>
                    <a:pt x="1505" y="1911"/>
                  </a:lnTo>
                  <a:lnTo>
                    <a:pt x="1502" y="1912"/>
                  </a:lnTo>
                  <a:lnTo>
                    <a:pt x="1499" y="1911"/>
                  </a:lnTo>
                  <a:lnTo>
                    <a:pt x="1498" y="1910"/>
                  </a:lnTo>
                  <a:lnTo>
                    <a:pt x="1497" y="1908"/>
                  </a:lnTo>
                  <a:lnTo>
                    <a:pt x="1495" y="1905"/>
                  </a:lnTo>
                  <a:lnTo>
                    <a:pt x="1494" y="1902"/>
                  </a:lnTo>
                  <a:lnTo>
                    <a:pt x="1492" y="1899"/>
                  </a:lnTo>
                  <a:lnTo>
                    <a:pt x="1489" y="1896"/>
                  </a:lnTo>
                  <a:lnTo>
                    <a:pt x="1488" y="1895"/>
                  </a:lnTo>
                  <a:lnTo>
                    <a:pt x="1483" y="1893"/>
                  </a:lnTo>
                  <a:lnTo>
                    <a:pt x="1479" y="1893"/>
                  </a:lnTo>
                  <a:lnTo>
                    <a:pt x="1480" y="1907"/>
                  </a:lnTo>
                  <a:lnTo>
                    <a:pt x="1486" y="1918"/>
                  </a:lnTo>
                  <a:lnTo>
                    <a:pt x="1489" y="1921"/>
                  </a:lnTo>
                  <a:lnTo>
                    <a:pt x="1492" y="1924"/>
                  </a:lnTo>
                  <a:lnTo>
                    <a:pt x="1497" y="1926"/>
                  </a:lnTo>
                  <a:lnTo>
                    <a:pt x="1499" y="1929"/>
                  </a:lnTo>
                  <a:lnTo>
                    <a:pt x="1502" y="1932"/>
                  </a:lnTo>
                  <a:lnTo>
                    <a:pt x="1504" y="1936"/>
                  </a:lnTo>
                  <a:lnTo>
                    <a:pt x="1504" y="1945"/>
                  </a:lnTo>
                  <a:lnTo>
                    <a:pt x="1501" y="1957"/>
                  </a:lnTo>
                  <a:lnTo>
                    <a:pt x="1495" y="1967"/>
                  </a:lnTo>
                  <a:lnTo>
                    <a:pt x="1488" y="1971"/>
                  </a:lnTo>
                  <a:lnTo>
                    <a:pt x="1485" y="1971"/>
                  </a:lnTo>
                  <a:lnTo>
                    <a:pt x="1482" y="1971"/>
                  </a:lnTo>
                  <a:lnTo>
                    <a:pt x="1477" y="1968"/>
                  </a:lnTo>
                  <a:lnTo>
                    <a:pt x="1474" y="1968"/>
                  </a:lnTo>
                  <a:lnTo>
                    <a:pt x="1470" y="1968"/>
                  </a:lnTo>
                  <a:lnTo>
                    <a:pt x="1467" y="1970"/>
                  </a:lnTo>
                  <a:lnTo>
                    <a:pt x="1463" y="1973"/>
                  </a:lnTo>
                  <a:lnTo>
                    <a:pt x="1460" y="1976"/>
                  </a:lnTo>
                  <a:lnTo>
                    <a:pt x="1455" y="1979"/>
                  </a:lnTo>
                  <a:lnTo>
                    <a:pt x="1446" y="1982"/>
                  </a:lnTo>
                  <a:lnTo>
                    <a:pt x="1438" y="1980"/>
                  </a:lnTo>
                  <a:lnTo>
                    <a:pt x="1429" y="1982"/>
                  </a:lnTo>
                  <a:lnTo>
                    <a:pt x="1435" y="1985"/>
                  </a:lnTo>
                  <a:lnTo>
                    <a:pt x="1436" y="1991"/>
                  </a:lnTo>
                  <a:lnTo>
                    <a:pt x="1436" y="1999"/>
                  </a:lnTo>
                  <a:lnTo>
                    <a:pt x="1433" y="2007"/>
                  </a:lnTo>
                  <a:lnTo>
                    <a:pt x="1430" y="2014"/>
                  </a:lnTo>
                  <a:lnTo>
                    <a:pt x="1427" y="2018"/>
                  </a:lnTo>
                  <a:lnTo>
                    <a:pt x="1423" y="2016"/>
                  </a:lnTo>
                  <a:lnTo>
                    <a:pt x="1417" y="2013"/>
                  </a:lnTo>
                  <a:lnTo>
                    <a:pt x="1414" y="2016"/>
                  </a:lnTo>
                  <a:lnTo>
                    <a:pt x="1413" y="2017"/>
                  </a:lnTo>
                  <a:lnTo>
                    <a:pt x="1410" y="2017"/>
                  </a:lnTo>
                  <a:lnTo>
                    <a:pt x="1408" y="2016"/>
                  </a:lnTo>
                  <a:lnTo>
                    <a:pt x="1405" y="2014"/>
                  </a:lnTo>
                  <a:lnTo>
                    <a:pt x="1404" y="2011"/>
                  </a:lnTo>
                  <a:lnTo>
                    <a:pt x="1402" y="2008"/>
                  </a:lnTo>
                  <a:lnTo>
                    <a:pt x="1401" y="2005"/>
                  </a:lnTo>
                  <a:lnTo>
                    <a:pt x="1399" y="2002"/>
                  </a:lnTo>
                  <a:lnTo>
                    <a:pt x="1395" y="2004"/>
                  </a:lnTo>
                  <a:lnTo>
                    <a:pt x="1394" y="2005"/>
                  </a:lnTo>
                  <a:lnTo>
                    <a:pt x="1392" y="2008"/>
                  </a:lnTo>
                  <a:lnTo>
                    <a:pt x="1391" y="2011"/>
                  </a:lnTo>
                  <a:lnTo>
                    <a:pt x="1391" y="2014"/>
                  </a:lnTo>
                  <a:lnTo>
                    <a:pt x="1392" y="2017"/>
                  </a:lnTo>
                  <a:lnTo>
                    <a:pt x="1392" y="2020"/>
                  </a:lnTo>
                  <a:lnTo>
                    <a:pt x="1394" y="2023"/>
                  </a:lnTo>
                  <a:lnTo>
                    <a:pt x="1394" y="2027"/>
                  </a:lnTo>
                  <a:lnTo>
                    <a:pt x="1394" y="2032"/>
                  </a:lnTo>
                  <a:lnTo>
                    <a:pt x="1394" y="2035"/>
                  </a:lnTo>
                  <a:lnTo>
                    <a:pt x="1395" y="2038"/>
                  </a:lnTo>
                  <a:lnTo>
                    <a:pt x="1396" y="2039"/>
                  </a:lnTo>
                  <a:lnTo>
                    <a:pt x="1401" y="2042"/>
                  </a:lnTo>
                  <a:lnTo>
                    <a:pt x="1399" y="2045"/>
                  </a:lnTo>
                  <a:lnTo>
                    <a:pt x="1398" y="2048"/>
                  </a:lnTo>
                  <a:lnTo>
                    <a:pt x="1396" y="2049"/>
                  </a:lnTo>
                  <a:lnTo>
                    <a:pt x="1398" y="2052"/>
                  </a:lnTo>
                  <a:lnTo>
                    <a:pt x="1398" y="2054"/>
                  </a:lnTo>
                  <a:lnTo>
                    <a:pt x="1399" y="2057"/>
                  </a:lnTo>
                  <a:lnTo>
                    <a:pt x="1399" y="2058"/>
                  </a:lnTo>
                  <a:lnTo>
                    <a:pt x="1399" y="2063"/>
                  </a:lnTo>
                  <a:lnTo>
                    <a:pt x="1399" y="2067"/>
                  </a:lnTo>
                  <a:lnTo>
                    <a:pt x="1398" y="2070"/>
                  </a:lnTo>
                  <a:lnTo>
                    <a:pt x="1395" y="2073"/>
                  </a:lnTo>
                  <a:lnTo>
                    <a:pt x="1391" y="2076"/>
                  </a:lnTo>
                  <a:lnTo>
                    <a:pt x="1388" y="2074"/>
                  </a:lnTo>
                  <a:lnTo>
                    <a:pt x="1386" y="2073"/>
                  </a:lnTo>
                  <a:lnTo>
                    <a:pt x="1383" y="2073"/>
                  </a:lnTo>
                  <a:lnTo>
                    <a:pt x="1380" y="2076"/>
                  </a:lnTo>
                  <a:lnTo>
                    <a:pt x="1379" y="2077"/>
                  </a:lnTo>
                  <a:lnTo>
                    <a:pt x="1377" y="2082"/>
                  </a:lnTo>
                  <a:lnTo>
                    <a:pt x="1376" y="2086"/>
                  </a:lnTo>
                  <a:lnTo>
                    <a:pt x="1374" y="2091"/>
                  </a:lnTo>
                  <a:lnTo>
                    <a:pt x="1366" y="2098"/>
                  </a:lnTo>
                  <a:lnTo>
                    <a:pt x="1360" y="2108"/>
                  </a:lnTo>
                  <a:lnTo>
                    <a:pt x="1360" y="2119"/>
                  </a:lnTo>
                  <a:lnTo>
                    <a:pt x="1367" y="2129"/>
                  </a:lnTo>
                  <a:lnTo>
                    <a:pt x="1370" y="2130"/>
                  </a:lnTo>
                  <a:lnTo>
                    <a:pt x="1373" y="2132"/>
                  </a:lnTo>
                  <a:lnTo>
                    <a:pt x="1376" y="2132"/>
                  </a:lnTo>
                  <a:lnTo>
                    <a:pt x="1379" y="2133"/>
                  </a:lnTo>
                  <a:lnTo>
                    <a:pt x="1380" y="2136"/>
                  </a:lnTo>
                  <a:lnTo>
                    <a:pt x="1382" y="2139"/>
                  </a:lnTo>
                  <a:lnTo>
                    <a:pt x="1383" y="2141"/>
                  </a:lnTo>
                  <a:lnTo>
                    <a:pt x="1382" y="2142"/>
                  </a:lnTo>
                  <a:lnTo>
                    <a:pt x="1382" y="2144"/>
                  </a:lnTo>
                  <a:lnTo>
                    <a:pt x="1380" y="2144"/>
                  </a:lnTo>
                  <a:lnTo>
                    <a:pt x="1379" y="2145"/>
                  </a:lnTo>
                  <a:lnTo>
                    <a:pt x="1377" y="2147"/>
                  </a:lnTo>
                  <a:lnTo>
                    <a:pt x="1374" y="2149"/>
                  </a:lnTo>
                  <a:lnTo>
                    <a:pt x="1373" y="2152"/>
                  </a:lnTo>
                  <a:lnTo>
                    <a:pt x="1371" y="2157"/>
                  </a:lnTo>
                  <a:lnTo>
                    <a:pt x="1370" y="2161"/>
                  </a:lnTo>
                  <a:lnTo>
                    <a:pt x="1369" y="2164"/>
                  </a:lnTo>
                  <a:lnTo>
                    <a:pt x="1366" y="2167"/>
                  </a:lnTo>
                  <a:lnTo>
                    <a:pt x="1361" y="2169"/>
                  </a:lnTo>
                  <a:lnTo>
                    <a:pt x="1358" y="2172"/>
                  </a:lnTo>
                  <a:lnTo>
                    <a:pt x="1354" y="2173"/>
                  </a:lnTo>
                  <a:lnTo>
                    <a:pt x="1354" y="2177"/>
                  </a:lnTo>
                  <a:lnTo>
                    <a:pt x="1354" y="2180"/>
                  </a:lnTo>
                  <a:lnTo>
                    <a:pt x="1351" y="2183"/>
                  </a:lnTo>
                  <a:lnTo>
                    <a:pt x="1349" y="2186"/>
                  </a:lnTo>
                  <a:lnTo>
                    <a:pt x="1349" y="2185"/>
                  </a:lnTo>
                  <a:lnTo>
                    <a:pt x="1351" y="2186"/>
                  </a:lnTo>
                  <a:lnTo>
                    <a:pt x="1346" y="2191"/>
                  </a:lnTo>
                  <a:lnTo>
                    <a:pt x="1343" y="2194"/>
                  </a:lnTo>
                  <a:lnTo>
                    <a:pt x="1342" y="2198"/>
                  </a:lnTo>
                  <a:lnTo>
                    <a:pt x="1341" y="2204"/>
                  </a:lnTo>
                  <a:lnTo>
                    <a:pt x="1339" y="2207"/>
                  </a:lnTo>
                  <a:lnTo>
                    <a:pt x="1339" y="2210"/>
                  </a:lnTo>
                  <a:lnTo>
                    <a:pt x="1339" y="2213"/>
                  </a:lnTo>
                  <a:lnTo>
                    <a:pt x="1341" y="2214"/>
                  </a:lnTo>
                  <a:lnTo>
                    <a:pt x="1342" y="2217"/>
                  </a:lnTo>
                  <a:lnTo>
                    <a:pt x="1343" y="2220"/>
                  </a:lnTo>
                  <a:lnTo>
                    <a:pt x="1346" y="2223"/>
                  </a:lnTo>
                  <a:lnTo>
                    <a:pt x="1348" y="2226"/>
                  </a:lnTo>
                  <a:lnTo>
                    <a:pt x="1348" y="2229"/>
                  </a:lnTo>
                  <a:lnTo>
                    <a:pt x="1349" y="2232"/>
                  </a:lnTo>
                  <a:lnTo>
                    <a:pt x="1348" y="2235"/>
                  </a:lnTo>
                  <a:lnTo>
                    <a:pt x="1346" y="2238"/>
                  </a:lnTo>
                  <a:lnTo>
                    <a:pt x="1343" y="2239"/>
                  </a:lnTo>
                  <a:lnTo>
                    <a:pt x="1342" y="2239"/>
                  </a:lnTo>
                  <a:lnTo>
                    <a:pt x="1341" y="2239"/>
                  </a:lnTo>
                  <a:lnTo>
                    <a:pt x="1338" y="2238"/>
                  </a:lnTo>
                  <a:lnTo>
                    <a:pt x="1336" y="2238"/>
                  </a:lnTo>
                  <a:lnTo>
                    <a:pt x="1333" y="2238"/>
                  </a:lnTo>
                  <a:lnTo>
                    <a:pt x="1332" y="2239"/>
                  </a:lnTo>
                  <a:lnTo>
                    <a:pt x="1329" y="2242"/>
                  </a:lnTo>
                  <a:lnTo>
                    <a:pt x="1329" y="2244"/>
                  </a:lnTo>
                  <a:lnTo>
                    <a:pt x="1327" y="2242"/>
                  </a:lnTo>
                  <a:lnTo>
                    <a:pt x="1324" y="2245"/>
                  </a:lnTo>
                  <a:lnTo>
                    <a:pt x="1323" y="2248"/>
                  </a:lnTo>
                  <a:lnTo>
                    <a:pt x="1323" y="2251"/>
                  </a:lnTo>
                  <a:lnTo>
                    <a:pt x="1321" y="2254"/>
                  </a:lnTo>
                  <a:lnTo>
                    <a:pt x="1320" y="2253"/>
                  </a:lnTo>
                  <a:lnTo>
                    <a:pt x="1318" y="2251"/>
                  </a:lnTo>
                  <a:lnTo>
                    <a:pt x="1318" y="2248"/>
                  </a:lnTo>
                  <a:lnTo>
                    <a:pt x="1316" y="2250"/>
                  </a:lnTo>
                  <a:lnTo>
                    <a:pt x="1313" y="2251"/>
                  </a:lnTo>
                  <a:lnTo>
                    <a:pt x="1314" y="2253"/>
                  </a:lnTo>
                  <a:lnTo>
                    <a:pt x="1316" y="2255"/>
                  </a:lnTo>
                  <a:lnTo>
                    <a:pt x="1317" y="2257"/>
                  </a:lnTo>
                  <a:lnTo>
                    <a:pt x="1318" y="2260"/>
                  </a:lnTo>
                  <a:lnTo>
                    <a:pt x="1318" y="2263"/>
                  </a:lnTo>
                  <a:lnTo>
                    <a:pt x="1318" y="2266"/>
                  </a:lnTo>
                  <a:lnTo>
                    <a:pt x="1317" y="2267"/>
                  </a:lnTo>
                  <a:lnTo>
                    <a:pt x="1316" y="2267"/>
                  </a:lnTo>
                  <a:lnTo>
                    <a:pt x="1316" y="2267"/>
                  </a:lnTo>
                  <a:lnTo>
                    <a:pt x="1316" y="2270"/>
                  </a:lnTo>
                  <a:lnTo>
                    <a:pt x="1314" y="2273"/>
                  </a:lnTo>
                  <a:lnTo>
                    <a:pt x="1313" y="2276"/>
                  </a:lnTo>
                  <a:lnTo>
                    <a:pt x="1308" y="2275"/>
                  </a:lnTo>
                  <a:lnTo>
                    <a:pt x="1304" y="2275"/>
                  </a:lnTo>
                  <a:lnTo>
                    <a:pt x="1299" y="2275"/>
                  </a:lnTo>
                  <a:lnTo>
                    <a:pt x="1299" y="2269"/>
                  </a:lnTo>
                  <a:lnTo>
                    <a:pt x="1299" y="2263"/>
                  </a:lnTo>
                  <a:lnTo>
                    <a:pt x="1301" y="2260"/>
                  </a:lnTo>
                  <a:lnTo>
                    <a:pt x="1301" y="2260"/>
                  </a:lnTo>
                  <a:lnTo>
                    <a:pt x="1298" y="2258"/>
                  </a:lnTo>
                  <a:lnTo>
                    <a:pt x="1298" y="2255"/>
                  </a:lnTo>
                  <a:lnTo>
                    <a:pt x="1298" y="2254"/>
                  </a:lnTo>
                  <a:lnTo>
                    <a:pt x="1299" y="2253"/>
                  </a:lnTo>
                  <a:lnTo>
                    <a:pt x="1301" y="2251"/>
                  </a:lnTo>
                  <a:lnTo>
                    <a:pt x="1302" y="2248"/>
                  </a:lnTo>
                  <a:lnTo>
                    <a:pt x="1301" y="2247"/>
                  </a:lnTo>
                  <a:lnTo>
                    <a:pt x="1299" y="2247"/>
                  </a:lnTo>
                  <a:lnTo>
                    <a:pt x="1298" y="2247"/>
                  </a:lnTo>
                  <a:lnTo>
                    <a:pt x="1299" y="2248"/>
                  </a:lnTo>
                  <a:lnTo>
                    <a:pt x="1299" y="2251"/>
                  </a:lnTo>
                  <a:lnTo>
                    <a:pt x="1298" y="2253"/>
                  </a:lnTo>
                  <a:lnTo>
                    <a:pt x="1296" y="2254"/>
                  </a:lnTo>
                  <a:lnTo>
                    <a:pt x="1293" y="2254"/>
                  </a:lnTo>
                  <a:lnTo>
                    <a:pt x="1292" y="2254"/>
                  </a:lnTo>
                  <a:lnTo>
                    <a:pt x="1291" y="2253"/>
                  </a:lnTo>
                  <a:lnTo>
                    <a:pt x="1289" y="2251"/>
                  </a:lnTo>
                  <a:lnTo>
                    <a:pt x="1286" y="2250"/>
                  </a:lnTo>
                  <a:lnTo>
                    <a:pt x="1285" y="2248"/>
                  </a:lnTo>
                  <a:lnTo>
                    <a:pt x="1283" y="2247"/>
                  </a:lnTo>
                  <a:lnTo>
                    <a:pt x="1282" y="2247"/>
                  </a:lnTo>
                  <a:lnTo>
                    <a:pt x="1280" y="2239"/>
                  </a:lnTo>
                  <a:lnTo>
                    <a:pt x="1282" y="2233"/>
                  </a:lnTo>
                  <a:lnTo>
                    <a:pt x="1282" y="2229"/>
                  </a:lnTo>
                  <a:lnTo>
                    <a:pt x="1280" y="2225"/>
                  </a:lnTo>
                  <a:lnTo>
                    <a:pt x="1273" y="2220"/>
                  </a:lnTo>
                  <a:lnTo>
                    <a:pt x="1274" y="2217"/>
                  </a:lnTo>
                  <a:lnTo>
                    <a:pt x="1276" y="2213"/>
                  </a:lnTo>
                  <a:lnTo>
                    <a:pt x="1277" y="2210"/>
                  </a:lnTo>
                  <a:lnTo>
                    <a:pt x="1274" y="2208"/>
                  </a:lnTo>
                  <a:lnTo>
                    <a:pt x="1273" y="2208"/>
                  </a:lnTo>
                  <a:lnTo>
                    <a:pt x="1270" y="2207"/>
                  </a:lnTo>
                  <a:lnTo>
                    <a:pt x="1268" y="2205"/>
                  </a:lnTo>
                  <a:lnTo>
                    <a:pt x="1267" y="2204"/>
                  </a:lnTo>
                  <a:lnTo>
                    <a:pt x="1268" y="2202"/>
                  </a:lnTo>
                  <a:lnTo>
                    <a:pt x="1271" y="2201"/>
                  </a:lnTo>
                  <a:lnTo>
                    <a:pt x="1268" y="2201"/>
                  </a:lnTo>
                  <a:lnTo>
                    <a:pt x="1266" y="2200"/>
                  </a:lnTo>
                  <a:lnTo>
                    <a:pt x="1266" y="2197"/>
                  </a:lnTo>
                  <a:lnTo>
                    <a:pt x="1264" y="2195"/>
                  </a:lnTo>
                  <a:lnTo>
                    <a:pt x="1266" y="2194"/>
                  </a:lnTo>
                  <a:lnTo>
                    <a:pt x="1268" y="2192"/>
                  </a:lnTo>
                  <a:lnTo>
                    <a:pt x="1264" y="2189"/>
                  </a:lnTo>
                  <a:lnTo>
                    <a:pt x="1264" y="2183"/>
                  </a:lnTo>
                  <a:lnTo>
                    <a:pt x="1267" y="2177"/>
                  </a:lnTo>
                  <a:lnTo>
                    <a:pt x="1271" y="2170"/>
                  </a:lnTo>
                  <a:lnTo>
                    <a:pt x="1274" y="2167"/>
                  </a:lnTo>
                  <a:lnTo>
                    <a:pt x="1271" y="2164"/>
                  </a:lnTo>
                  <a:lnTo>
                    <a:pt x="1270" y="2161"/>
                  </a:lnTo>
                  <a:lnTo>
                    <a:pt x="1270" y="2158"/>
                  </a:lnTo>
                  <a:lnTo>
                    <a:pt x="1268" y="2155"/>
                  </a:lnTo>
                  <a:lnTo>
                    <a:pt x="1268" y="2151"/>
                  </a:lnTo>
                  <a:lnTo>
                    <a:pt x="1268" y="2148"/>
                  </a:lnTo>
                  <a:lnTo>
                    <a:pt x="1264" y="2148"/>
                  </a:lnTo>
                  <a:lnTo>
                    <a:pt x="1267" y="2145"/>
                  </a:lnTo>
                  <a:lnTo>
                    <a:pt x="1268" y="2142"/>
                  </a:lnTo>
                  <a:lnTo>
                    <a:pt x="1271" y="2139"/>
                  </a:lnTo>
                  <a:lnTo>
                    <a:pt x="1273" y="2135"/>
                  </a:lnTo>
                  <a:lnTo>
                    <a:pt x="1270" y="2135"/>
                  </a:lnTo>
                  <a:lnTo>
                    <a:pt x="1268" y="2133"/>
                  </a:lnTo>
                  <a:lnTo>
                    <a:pt x="1266" y="2130"/>
                  </a:lnTo>
                  <a:lnTo>
                    <a:pt x="1266" y="2126"/>
                  </a:lnTo>
                  <a:lnTo>
                    <a:pt x="1264" y="2123"/>
                  </a:lnTo>
                  <a:lnTo>
                    <a:pt x="1263" y="2120"/>
                  </a:lnTo>
                  <a:lnTo>
                    <a:pt x="1263" y="2119"/>
                  </a:lnTo>
                  <a:lnTo>
                    <a:pt x="1261" y="2119"/>
                  </a:lnTo>
                  <a:lnTo>
                    <a:pt x="1260" y="2117"/>
                  </a:lnTo>
                  <a:lnTo>
                    <a:pt x="1260" y="2117"/>
                  </a:lnTo>
                  <a:lnTo>
                    <a:pt x="1260" y="2117"/>
                  </a:lnTo>
                  <a:lnTo>
                    <a:pt x="1260" y="2114"/>
                  </a:lnTo>
                  <a:lnTo>
                    <a:pt x="1261" y="2113"/>
                  </a:lnTo>
                  <a:lnTo>
                    <a:pt x="1263" y="2110"/>
                  </a:lnTo>
                  <a:lnTo>
                    <a:pt x="1264" y="2105"/>
                  </a:lnTo>
                  <a:lnTo>
                    <a:pt x="1267" y="2104"/>
                  </a:lnTo>
                  <a:lnTo>
                    <a:pt x="1268" y="2105"/>
                  </a:lnTo>
                  <a:lnTo>
                    <a:pt x="1271" y="2107"/>
                  </a:lnTo>
                  <a:lnTo>
                    <a:pt x="1274" y="2107"/>
                  </a:lnTo>
                  <a:lnTo>
                    <a:pt x="1279" y="2107"/>
                  </a:lnTo>
                  <a:lnTo>
                    <a:pt x="1282" y="2107"/>
                  </a:lnTo>
                  <a:lnTo>
                    <a:pt x="1283" y="2102"/>
                  </a:lnTo>
                  <a:lnTo>
                    <a:pt x="1285" y="2099"/>
                  </a:lnTo>
                  <a:lnTo>
                    <a:pt x="1286" y="2096"/>
                  </a:lnTo>
                  <a:lnTo>
                    <a:pt x="1288" y="2092"/>
                  </a:lnTo>
                  <a:lnTo>
                    <a:pt x="1288" y="2088"/>
                  </a:lnTo>
                  <a:lnTo>
                    <a:pt x="1286" y="2082"/>
                  </a:lnTo>
                  <a:lnTo>
                    <a:pt x="1283" y="2074"/>
                  </a:lnTo>
                  <a:lnTo>
                    <a:pt x="1282" y="2069"/>
                  </a:lnTo>
                  <a:lnTo>
                    <a:pt x="1280" y="2064"/>
                  </a:lnTo>
                  <a:lnTo>
                    <a:pt x="1280" y="2061"/>
                  </a:lnTo>
                  <a:lnTo>
                    <a:pt x="1280" y="2058"/>
                  </a:lnTo>
                  <a:lnTo>
                    <a:pt x="1282" y="2055"/>
                  </a:lnTo>
                  <a:lnTo>
                    <a:pt x="1285" y="2052"/>
                  </a:lnTo>
                  <a:lnTo>
                    <a:pt x="1286" y="2049"/>
                  </a:lnTo>
                  <a:lnTo>
                    <a:pt x="1289" y="2045"/>
                  </a:lnTo>
                  <a:lnTo>
                    <a:pt x="1291" y="2041"/>
                  </a:lnTo>
                  <a:lnTo>
                    <a:pt x="1291" y="2036"/>
                  </a:lnTo>
                  <a:lnTo>
                    <a:pt x="1289" y="2032"/>
                  </a:lnTo>
                  <a:lnTo>
                    <a:pt x="1286" y="2029"/>
                  </a:lnTo>
                  <a:lnTo>
                    <a:pt x="1285" y="2032"/>
                  </a:lnTo>
                  <a:lnTo>
                    <a:pt x="1283" y="2033"/>
                  </a:lnTo>
                  <a:lnTo>
                    <a:pt x="1280" y="2032"/>
                  </a:lnTo>
                  <a:lnTo>
                    <a:pt x="1277" y="2030"/>
                  </a:lnTo>
                  <a:lnTo>
                    <a:pt x="1276" y="2027"/>
                  </a:lnTo>
                  <a:lnTo>
                    <a:pt x="1273" y="2024"/>
                  </a:lnTo>
                  <a:lnTo>
                    <a:pt x="1271" y="2020"/>
                  </a:lnTo>
                  <a:lnTo>
                    <a:pt x="1270" y="2017"/>
                  </a:lnTo>
                  <a:lnTo>
                    <a:pt x="1268" y="2014"/>
                  </a:lnTo>
                  <a:lnTo>
                    <a:pt x="1267" y="2013"/>
                  </a:lnTo>
                  <a:lnTo>
                    <a:pt x="1271" y="2010"/>
                  </a:lnTo>
                  <a:lnTo>
                    <a:pt x="1274" y="2007"/>
                  </a:lnTo>
                  <a:lnTo>
                    <a:pt x="1274" y="2002"/>
                  </a:lnTo>
                  <a:lnTo>
                    <a:pt x="1276" y="1998"/>
                  </a:lnTo>
                  <a:lnTo>
                    <a:pt x="1274" y="1992"/>
                  </a:lnTo>
                  <a:lnTo>
                    <a:pt x="1277" y="1986"/>
                  </a:lnTo>
                  <a:lnTo>
                    <a:pt x="1277" y="1979"/>
                  </a:lnTo>
                  <a:lnTo>
                    <a:pt x="1274" y="1973"/>
                  </a:lnTo>
                  <a:lnTo>
                    <a:pt x="1274" y="1967"/>
                  </a:lnTo>
                  <a:lnTo>
                    <a:pt x="1279" y="1963"/>
                  </a:lnTo>
                  <a:lnTo>
                    <a:pt x="1280" y="1954"/>
                  </a:lnTo>
                  <a:lnTo>
                    <a:pt x="1283" y="1946"/>
                  </a:lnTo>
                  <a:lnTo>
                    <a:pt x="1286" y="1938"/>
                  </a:lnTo>
                  <a:lnTo>
                    <a:pt x="1286" y="1935"/>
                  </a:lnTo>
                  <a:lnTo>
                    <a:pt x="1286" y="1932"/>
                  </a:lnTo>
                  <a:lnTo>
                    <a:pt x="1286" y="1929"/>
                  </a:lnTo>
                  <a:lnTo>
                    <a:pt x="1286" y="1927"/>
                  </a:lnTo>
                  <a:lnTo>
                    <a:pt x="1286" y="1924"/>
                  </a:lnTo>
                  <a:lnTo>
                    <a:pt x="1286" y="1923"/>
                  </a:lnTo>
                  <a:lnTo>
                    <a:pt x="1289" y="1920"/>
                  </a:lnTo>
                  <a:lnTo>
                    <a:pt x="1292" y="1917"/>
                  </a:lnTo>
                  <a:lnTo>
                    <a:pt x="1293" y="1914"/>
                  </a:lnTo>
                  <a:lnTo>
                    <a:pt x="1295" y="1912"/>
                  </a:lnTo>
                  <a:lnTo>
                    <a:pt x="1296" y="1910"/>
                  </a:lnTo>
                  <a:lnTo>
                    <a:pt x="1298" y="1907"/>
                  </a:lnTo>
                  <a:lnTo>
                    <a:pt x="1301" y="1887"/>
                  </a:lnTo>
                  <a:lnTo>
                    <a:pt x="1302" y="1868"/>
                  </a:lnTo>
                  <a:lnTo>
                    <a:pt x="1302" y="1854"/>
                  </a:lnTo>
                  <a:lnTo>
                    <a:pt x="1302" y="1842"/>
                  </a:lnTo>
                  <a:lnTo>
                    <a:pt x="1305" y="1829"/>
                  </a:lnTo>
                  <a:lnTo>
                    <a:pt x="1307" y="1826"/>
                  </a:lnTo>
                  <a:lnTo>
                    <a:pt x="1308" y="1821"/>
                  </a:lnTo>
                  <a:lnTo>
                    <a:pt x="1310" y="1818"/>
                  </a:lnTo>
                  <a:lnTo>
                    <a:pt x="1311" y="1814"/>
                  </a:lnTo>
                  <a:lnTo>
                    <a:pt x="1313" y="1809"/>
                  </a:lnTo>
                  <a:lnTo>
                    <a:pt x="1314" y="1808"/>
                  </a:lnTo>
                  <a:lnTo>
                    <a:pt x="1313" y="1805"/>
                  </a:lnTo>
                  <a:lnTo>
                    <a:pt x="1311" y="1802"/>
                  </a:lnTo>
                  <a:lnTo>
                    <a:pt x="1308" y="1799"/>
                  </a:lnTo>
                  <a:lnTo>
                    <a:pt x="1307" y="1796"/>
                  </a:lnTo>
                  <a:lnTo>
                    <a:pt x="1307" y="1793"/>
                  </a:lnTo>
                  <a:lnTo>
                    <a:pt x="1308" y="1790"/>
                  </a:lnTo>
                  <a:lnTo>
                    <a:pt x="1310" y="1789"/>
                  </a:lnTo>
                  <a:lnTo>
                    <a:pt x="1311" y="1787"/>
                  </a:lnTo>
                  <a:lnTo>
                    <a:pt x="1313" y="1787"/>
                  </a:lnTo>
                  <a:lnTo>
                    <a:pt x="1314" y="1786"/>
                  </a:lnTo>
                  <a:lnTo>
                    <a:pt x="1316" y="1784"/>
                  </a:lnTo>
                  <a:lnTo>
                    <a:pt x="1316" y="1783"/>
                  </a:lnTo>
                  <a:lnTo>
                    <a:pt x="1316" y="1780"/>
                  </a:lnTo>
                  <a:lnTo>
                    <a:pt x="1316" y="1777"/>
                  </a:lnTo>
                  <a:lnTo>
                    <a:pt x="1316" y="1777"/>
                  </a:lnTo>
                  <a:lnTo>
                    <a:pt x="1314" y="1776"/>
                  </a:lnTo>
                  <a:lnTo>
                    <a:pt x="1314" y="1776"/>
                  </a:lnTo>
                  <a:lnTo>
                    <a:pt x="1314" y="1774"/>
                  </a:lnTo>
                  <a:lnTo>
                    <a:pt x="1314" y="1771"/>
                  </a:lnTo>
                  <a:lnTo>
                    <a:pt x="1316" y="1762"/>
                  </a:lnTo>
                  <a:lnTo>
                    <a:pt x="1316" y="1754"/>
                  </a:lnTo>
                  <a:lnTo>
                    <a:pt x="1317" y="1748"/>
                  </a:lnTo>
                  <a:lnTo>
                    <a:pt x="1316" y="1742"/>
                  </a:lnTo>
                  <a:lnTo>
                    <a:pt x="1316" y="1734"/>
                  </a:lnTo>
                  <a:lnTo>
                    <a:pt x="1320" y="1726"/>
                  </a:lnTo>
                  <a:lnTo>
                    <a:pt x="1326" y="1715"/>
                  </a:lnTo>
                  <a:lnTo>
                    <a:pt x="1330" y="1705"/>
                  </a:lnTo>
                  <a:lnTo>
                    <a:pt x="1330" y="1693"/>
                  </a:lnTo>
                  <a:lnTo>
                    <a:pt x="1327" y="1681"/>
                  </a:lnTo>
                  <a:lnTo>
                    <a:pt x="1323" y="1670"/>
                  </a:lnTo>
                  <a:lnTo>
                    <a:pt x="1314" y="1658"/>
                  </a:lnTo>
                  <a:lnTo>
                    <a:pt x="1302" y="1650"/>
                  </a:lnTo>
                  <a:lnTo>
                    <a:pt x="1291" y="1643"/>
                  </a:lnTo>
                  <a:lnTo>
                    <a:pt x="1286" y="1639"/>
                  </a:lnTo>
                  <a:lnTo>
                    <a:pt x="1282" y="1634"/>
                  </a:lnTo>
                  <a:lnTo>
                    <a:pt x="1277" y="1631"/>
                  </a:lnTo>
                  <a:lnTo>
                    <a:pt x="1274" y="1631"/>
                  </a:lnTo>
                  <a:lnTo>
                    <a:pt x="1271" y="1630"/>
                  </a:lnTo>
                  <a:lnTo>
                    <a:pt x="1267" y="1628"/>
                  </a:lnTo>
                  <a:lnTo>
                    <a:pt x="1264" y="1627"/>
                  </a:lnTo>
                  <a:lnTo>
                    <a:pt x="1263" y="1625"/>
                  </a:lnTo>
                  <a:lnTo>
                    <a:pt x="1261" y="1623"/>
                  </a:lnTo>
                  <a:lnTo>
                    <a:pt x="1258" y="1620"/>
                  </a:lnTo>
                  <a:lnTo>
                    <a:pt x="1246" y="1602"/>
                  </a:lnTo>
                  <a:lnTo>
                    <a:pt x="1233" y="1587"/>
                  </a:lnTo>
                  <a:lnTo>
                    <a:pt x="1230" y="1581"/>
                  </a:lnTo>
                  <a:lnTo>
                    <a:pt x="1229" y="1577"/>
                  </a:lnTo>
                  <a:lnTo>
                    <a:pt x="1227" y="1571"/>
                  </a:lnTo>
                  <a:lnTo>
                    <a:pt x="1224" y="1565"/>
                  </a:lnTo>
                  <a:lnTo>
                    <a:pt x="1221" y="1562"/>
                  </a:lnTo>
                  <a:lnTo>
                    <a:pt x="1220" y="1559"/>
                  </a:lnTo>
                  <a:lnTo>
                    <a:pt x="1217" y="1555"/>
                  </a:lnTo>
                  <a:lnTo>
                    <a:pt x="1215" y="1550"/>
                  </a:lnTo>
                  <a:lnTo>
                    <a:pt x="1215" y="1544"/>
                  </a:lnTo>
                  <a:lnTo>
                    <a:pt x="1214" y="1540"/>
                  </a:lnTo>
                  <a:lnTo>
                    <a:pt x="1213" y="1536"/>
                  </a:lnTo>
                  <a:lnTo>
                    <a:pt x="1211" y="1533"/>
                  </a:lnTo>
                  <a:lnTo>
                    <a:pt x="1210" y="1531"/>
                  </a:lnTo>
                  <a:lnTo>
                    <a:pt x="1208" y="1531"/>
                  </a:lnTo>
                  <a:lnTo>
                    <a:pt x="1207" y="1530"/>
                  </a:lnTo>
                  <a:lnTo>
                    <a:pt x="1205" y="1530"/>
                  </a:lnTo>
                  <a:lnTo>
                    <a:pt x="1204" y="1528"/>
                  </a:lnTo>
                  <a:lnTo>
                    <a:pt x="1201" y="1527"/>
                  </a:lnTo>
                  <a:lnTo>
                    <a:pt x="1198" y="1525"/>
                  </a:lnTo>
                  <a:lnTo>
                    <a:pt x="1198" y="1524"/>
                  </a:lnTo>
                  <a:lnTo>
                    <a:pt x="1198" y="1522"/>
                  </a:lnTo>
                  <a:lnTo>
                    <a:pt x="1196" y="1519"/>
                  </a:lnTo>
                  <a:lnTo>
                    <a:pt x="1196" y="1517"/>
                  </a:lnTo>
                  <a:lnTo>
                    <a:pt x="1195" y="1512"/>
                  </a:lnTo>
                  <a:lnTo>
                    <a:pt x="1193" y="1509"/>
                  </a:lnTo>
                  <a:lnTo>
                    <a:pt x="1192" y="1506"/>
                  </a:lnTo>
                  <a:lnTo>
                    <a:pt x="1190" y="1503"/>
                  </a:lnTo>
                  <a:lnTo>
                    <a:pt x="1188" y="1499"/>
                  </a:lnTo>
                  <a:lnTo>
                    <a:pt x="1185" y="1494"/>
                  </a:lnTo>
                  <a:lnTo>
                    <a:pt x="1183" y="1490"/>
                  </a:lnTo>
                  <a:lnTo>
                    <a:pt x="1179" y="1486"/>
                  </a:lnTo>
                  <a:lnTo>
                    <a:pt x="1176" y="1484"/>
                  </a:lnTo>
                  <a:lnTo>
                    <a:pt x="1179" y="1471"/>
                  </a:lnTo>
                  <a:lnTo>
                    <a:pt x="1185" y="1458"/>
                  </a:lnTo>
                  <a:lnTo>
                    <a:pt x="1188" y="1455"/>
                  </a:lnTo>
                  <a:lnTo>
                    <a:pt x="1189" y="1453"/>
                  </a:lnTo>
                  <a:lnTo>
                    <a:pt x="1190" y="1450"/>
                  </a:lnTo>
                  <a:lnTo>
                    <a:pt x="1192" y="1447"/>
                  </a:lnTo>
                  <a:lnTo>
                    <a:pt x="1189" y="1444"/>
                  </a:lnTo>
                  <a:lnTo>
                    <a:pt x="1188" y="1443"/>
                  </a:lnTo>
                  <a:lnTo>
                    <a:pt x="1186" y="1441"/>
                  </a:lnTo>
                  <a:lnTo>
                    <a:pt x="1185" y="1441"/>
                  </a:lnTo>
                  <a:lnTo>
                    <a:pt x="1183" y="1441"/>
                  </a:lnTo>
                  <a:lnTo>
                    <a:pt x="1182" y="1440"/>
                  </a:lnTo>
                  <a:lnTo>
                    <a:pt x="1182" y="1437"/>
                  </a:lnTo>
                  <a:lnTo>
                    <a:pt x="1182" y="1428"/>
                  </a:lnTo>
                  <a:lnTo>
                    <a:pt x="1185" y="1419"/>
                  </a:lnTo>
                  <a:lnTo>
                    <a:pt x="1189" y="1411"/>
                  </a:lnTo>
                  <a:lnTo>
                    <a:pt x="1189" y="1409"/>
                  </a:lnTo>
                  <a:lnTo>
                    <a:pt x="1189" y="1406"/>
                  </a:lnTo>
                  <a:lnTo>
                    <a:pt x="1190" y="1405"/>
                  </a:lnTo>
                  <a:lnTo>
                    <a:pt x="1190" y="1403"/>
                  </a:lnTo>
                  <a:lnTo>
                    <a:pt x="1192" y="1400"/>
                  </a:lnTo>
                  <a:lnTo>
                    <a:pt x="1195" y="1399"/>
                  </a:lnTo>
                  <a:lnTo>
                    <a:pt x="1198" y="1397"/>
                  </a:lnTo>
                  <a:lnTo>
                    <a:pt x="1201" y="1396"/>
                  </a:lnTo>
                  <a:lnTo>
                    <a:pt x="1204" y="1393"/>
                  </a:lnTo>
                  <a:lnTo>
                    <a:pt x="1207" y="1390"/>
                  </a:lnTo>
                  <a:lnTo>
                    <a:pt x="1210" y="1386"/>
                  </a:lnTo>
                  <a:lnTo>
                    <a:pt x="1210" y="1383"/>
                  </a:lnTo>
                  <a:lnTo>
                    <a:pt x="1210" y="1380"/>
                  </a:lnTo>
                  <a:lnTo>
                    <a:pt x="1210" y="1377"/>
                  </a:lnTo>
                  <a:lnTo>
                    <a:pt x="1211" y="1375"/>
                  </a:lnTo>
                  <a:lnTo>
                    <a:pt x="1214" y="1372"/>
                  </a:lnTo>
                  <a:lnTo>
                    <a:pt x="1215" y="1371"/>
                  </a:lnTo>
                  <a:lnTo>
                    <a:pt x="1218" y="1371"/>
                  </a:lnTo>
                  <a:lnTo>
                    <a:pt x="1220" y="1372"/>
                  </a:lnTo>
                  <a:lnTo>
                    <a:pt x="1221" y="1372"/>
                  </a:lnTo>
                  <a:lnTo>
                    <a:pt x="1224" y="1371"/>
                  </a:lnTo>
                  <a:lnTo>
                    <a:pt x="1226" y="1369"/>
                  </a:lnTo>
                  <a:lnTo>
                    <a:pt x="1227" y="1366"/>
                  </a:lnTo>
                  <a:lnTo>
                    <a:pt x="1229" y="1365"/>
                  </a:lnTo>
                  <a:lnTo>
                    <a:pt x="1229" y="1362"/>
                  </a:lnTo>
                  <a:lnTo>
                    <a:pt x="1230" y="1350"/>
                  </a:lnTo>
                  <a:lnTo>
                    <a:pt x="1229" y="1338"/>
                  </a:lnTo>
                  <a:lnTo>
                    <a:pt x="1226" y="1328"/>
                  </a:lnTo>
                  <a:lnTo>
                    <a:pt x="1224" y="1324"/>
                  </a:lnTo>
                  <a:lnTo>
                    <a:pt x="1224" y="1319"/>
                  </a:lnTo>
                  <a:lnTo>
                    <a:pt x="1224" y="1316"/>
                  </a:lnTo>
                  <a:lnTo>
                    <a:pt x="1224" y="1312"/>
                  </a:lnTo>
                  <a:lnTo>
                    <a:pt x="1226" y="1309"/>
                  </a:lnTo>
                  <a:lnTo>
                    <a:pt x="1230" y="1306"/>
                  </a:lnTo>
                  <a:lnTo>
                    <a:pt x="1226" y="1305"/>
                  </a:lnTo>
                  <a:lnTo>
                    <a:pt x="1220" y="1302"/>
                  </a:lnTo>
                  <a:lnTo>
                    <a:pt x="1217" y="1297"/>
                  </a:lnTo>
                  <a:lnTo>
                    <a:pt x="1213" y="1294"/>
                  </a:lnTo>
                  <a:lnTo>
                    <a:pt x="1210" y="1290"/>
                  </a:lnTo>
                  <a:lnTo>
                    <a:pt x="1205" y="1291"/>
                  </a:lnTo>
                  <a:lnTo>
                    <a:pt x="1202" y="1293"/>
                  </a:lnTo>
                  <a:lnTo>
                    <a:pt x="1198" y="1293"/>
                  </a:lnTo>
                  <a:lnTo>
                    <a:pt x="1195" y="1293"/>
                  </a:lnTo>
                  <a:lnTo>
                    <a:pt x="1190" y="1294"/>
                  </a:lnTo>
                  <a:lnTo>
                    <a:pt x="1190" y="1297"/>
                  </a:lnTo>
                  <a:lnTo>
                    <a:pt x="1189" y="1300"/>
                  </a:lnTo>
                  <a:lnTo>
                    <a:pt x="1188" y="1303"/>
                  </a:lnTo>
                  <a:lnTo>
                    <a:pt x="1185" y="1305"/>
                  </a:lnTo>
                  <a:lnTo>
                    <a:pt x="1182" y="1306"/>
                  </a:lnTo>
                  <a:lnTo>
                    <a:pt x="1179" y="1305"/>
                  </a:lnTo>
                  <a:lnTo>
                    <a:pt x="1177" y="1303"/>
                  </a:lnTo>
                  <a:lnTo>
                    <a:pt x="1174" y="1305"/>
                  </a:lnTo>
                  <a:lnTo>
                    <a:pt x="1170" y="1306"/>
                  </a:lnTo>
                  <a:lnTo>
                    <a:pt x="1167" y="1306"/>
                  </a:lnTo>
                  <a:lnTo>
                    <a:pt x="1164" y="1305"/>
                  </a:lnTo>
                  <a:lnTo>
                    <a:pt x="1161" y="1302"/>
                  </a:lnTo>
                  <a:lnTo>
                    <a:pt x="1160" y="1300"/>
                  </a:lnTo>
                  <a:lnTo>
                    <a:pt x="1160" y="1299"/>
                  </a:lnTo>
                  <a:lnTo>
                    <a:pt x="1160" y="1297"/>
                  </a:lnTo>
                  <a:lnTo>
                    <a:pt x="1158" y="1294"/>
                  </a:lnTo>
                  <a:lnTo>
                    <a:pt x="1157" y="1293"/>
                  </a:lnTo>
                  <a:lnTo>
                    <a:pt x="1155" y="1291"/>
                  </a:lnTo>
                  <a:lnTo>
                    <a:pt x="1155" y="1290"/>
                  </a:lnTo>
                  <a:lnTo>
                    <a:pt x="1152" y="1290"/>
                  </a:lnTo>
                  <a:lnTo>
                    <a:pt x="1149" y="1288"/>
                  </a:lnTo>
                  <a:lnTo>
                    <a:pt x="1145" y="1290"/>
                  </a:lnTo>
                  <a:lnTo>
                    <a:pt x="1139" y="1291"/>
                  </a:lnTo>
                  <a:lnTo>
                    <a:pt x="1137" y="1287"/>
                  </a:lnTo>
                  <a:lnTo>
                    <a:pt x="1136" y="1285"/>
                  </a:lnTo>
                  <a:lnTo>
                    <a:pt x="1135" y="1282"/>
                  </a:lnTo>
                  <a:lnTo>
                    <a:pt x="1133" y="1281"/>
                  </a:lnTo>
                  <a:lnTo>
                    <a:pt x="1130" y="1280"/>
                  </a:lnTo>
                  <a:lnTo>
                    <a:pt x="1129" y="1280"/>
                  </a:lnTo>
                  <a:lnTo>
                    <a:pt x="1126" y="1278"/>
                  </a:lnTo>
                  <a:lnTo>
                    <a:pt x="1124" y="1278"/>
                  </a:lnTo>
                  <a:lnTo>
                    <a:pt x="1123" y="1277"/>
                  </a:lnTo>
                  <a:lnTo>
                    <a:pt x="1121" y="1275"/>
                  </a:lnTo>
                  <a:lnTo>
                    <a:pt x="1121" y="1271"/>
                  </a:lnTo>
                  <a:lnTo>
                    <a:pt x="1126" y="1271"/>
                  </a:lnTo>
                  <a:lnTo>
                    <a:pt x="1118" y="1266"/>
                  </a:lnTo>
                  <a:lnTo>
                    <a:pt x="1112" y="1262"/>
                  </a:lnTo>
                  <a:lnTo>
                    <a:pt x="1107" y="1257"/>
                  </a:lnTo>
                  <a:lnTo>
                    <a:pt x="1104" y="1253"/>
                  </a:lnTo>
                  <a:lnTo>
                    <a:pt x="1104" y="1250"/>
                  </a:lnTo>
                  <a:lnTo>
                    <a:pt x="1102" y="1247"/>
                  </a:lnTo>
                  <a:lnTo>
                    <a:pt x="1102" y="1243"/>
                  </a:lnTo>
                  <a:lnTo>
                    <a:pt x="1101" y="1240"/>
                  </a:lnTo>
                  <a:lnTo>
                    <a:pt x="1093" y="1234"/>
                  </a:lnTo>
                  <a:lnTo>
                    <a:pt x="1085" y="1231"/>
                  </a:lnTo>
                  <a:lnTo>
                    <a:pt x="1074" y="1228"/>
                  </a:lnTo>
                  <a:lnTo>
                    <a:pt x="1065" y="1228"/>
                  </a:lnTo>
                  <a:lnTo>
                    <a:pt x="1061" y="1227"/>
                  </a:lnTo>
                  <a:lnTo>
                    <a:pt x="1055" y="1227"/>
                  </a:lnTo>
                  <a:lnTo>
                    <a:pt x="1051" y="1227"/>
                  </a:lnTo>
                  <a:lnTo>
                    <a:pt x="1046" y="1225"/>
                  </a:lnTo>
                  <a:lnTo>
                    <a:pt x="1043" y="1222"/>
                  </a:lnTo>
                  <a:lnTo>
                    <a:pt x="1039" y="1221"/>
                  </a:lnTo>
                  <a:lnTo>
                    <a:pt x="1036" y="1218"/>
                  </a:lnTo>
                  <a:lnTo>
                    <a:pt x="1032" y="1216"/>
                  </a:lnTo>
                  <a:lnTo>
                    <a:pt x="1027" y="1215"/>
                  </a:lnTo>
                  <a:lnTo>
                    <a:pt x="1024" y="1213"/>
                  </a:lnTo>
                  <a:lnTo>
                    <a:pt x="1020" y="1212"/>
                  </a:lnTo>
                  <a:lnTo>
                    <a:pt x="1015" y="1209"/>
                  </a:lnTo>
                  <a:lnTo>
                    <a:pt x="1012" y="1204"/>
                  </a:lnTo>
                  <a:lnTo>
                    <a:pt x="1008" y="1200"/>
                  </a:lnTo>
                  <a:lnTo>
                    <a:pt x="1007" y="1196"/>
                  </a:lnTo>
                  <a:lnTo>
                    <a:pt x="1004" y="1193"/>
                  </a:lnTo>
                  <a:lnTo>
                    <a:pt x="1001" y="1190"/>
                  </a:lnTo>
                  <a:lnTo>
                    <a:pt x="999" y="1188"/>
                  </a:lnTo>
                  <a:lnTo>
                    <a:pt x="998" y="1187"/>
                  </a:lnTo>
                  <a:lnTo>
                    <a:pt x="995" y="1187"/>
                  </a:lnTo>
                  <a:lnTo>
                    <a:pt x="990" y="1188"/>
                  </a:lnTo>
                  <a:lnTo>
                    <a:pt x="987" y="1190"/>
                  </a:lnTo>
                  <a:lnTo>
                    <a:pt x="984" y="1193"/>
                  </a:lnTo>
                  <a:lnTo>
                    <a:pt x="982" y="1194"/>
                  </a:lnTo>
                  <a:lnTo>
                    <a:pt x="979" y="1196"/>
                  </a:lnTo>
                  <a:lnTo>
                    <a:pt x="974" y="1197"/>
                  </a:lnTo>
                  <a:lnTo>
                    <a:pt x="964" y="1194"/>
                  </a:lnTo>
                  <a:lnTo>
                    <a:pt x="956" y="1191"/>
                  </a:lnTo>
                  <a:lnTo>
                    <a:pt x="948" y="1187"/>
                  </a:lnTo>
                  <a:lnTo>
                    <a:pt x="942" y="1185"/>
                  </a:lnTo>
                  <a:lnTo>
                    <a:pt x="937" y="1184"/>
                  </a:lnTo>
                  <a:lnTo>
                    <a:pt x="931" y="1184"/>
                  </a:lnTo>
                  <a:lnTo>
                    <a:pt x="926" y="1182"/>
                  </a:lnTo>
                  <a:lnTo>
                    <a:pt x="920" y="1178"/>
                  </a:lnTo>
                  <a:lnTo>
                    <a:pt x="914" y="1175"/>
                  </a:lnTo>
                  <a:lnTo>
                    <a:pt x="908" y="1171"/>
                  </a:lnTo>
                  <a:lnTo>
                    <a:pt x="896" y="1166"/>
                  </a:lnTo>
                  <a:lnTo>
                    <a:pt x="886" y="1160"/>
                  </a:lnTo>
                  <a:lnTo>
                    <a:pt x="876" y="1154"/>
                  </a:lnTo>
                  <a:lnTo>
                    <a:pt x="874" y="1151"/>
                  </a:lnTo>
                  <a:lnTo>
                    <a:pt x="874" y="1150"/>
                  </a:lnTo>
                  <a:lnTo>
                    <a:pt x="873" y="1149"/>
                  </a:lnTo>
                  <a:lnTo>
                    <a:pt x="871" y="1147"/>
                  </a:lnTo>
                  <a:lnTo>
                    <a:pt x="868" y="1146"/>
                  </a:lnTo>
                  <a:lnTo>
                    <a:pt x="867" y="1146"/>
                  </a:lnTo>
                  <a:lnTo>
                    <a:pt x="865" y="1147"/>
                  </a:lnTo>
                  <a:lnTo>
                    <a:pt x="864" y="1147"/>
                  </a:lnTo>
                  <a:lnTo>
                    <a:pt x="861" y="1147"/>
                  </a:lnTo>
                  <a:lnTo>
                    <a:pt x="858" y="1146"/>
                  </a:lnTo>
                  <a:lnTo>
                    <a:pt x="856" y="1144"/>
                  </a:lnTo>
                  <a:lnTo>
                    <a:pt x="853" y="1141"/>
                  </a:lnTo>
                  <a:lnTo>
                    <a:pt x="851" y="1138"/>
                  </a:lnTo>
                  <a:lnTo>
                    <a:pt x="849" y="1135"/>
                  </a:lnTo>
                  <a:lnTo>
                    <a:pt x="848" y="1132"/>
                  </a:lnTo>
                  <a:lnTo>
                    <a:pt x="848" y="1128"/>
                  </a:lnTo>
                  <a:lnTo>
                    <a:pt x="849" y="1122"/>
                  </a:lnTo>
                  <a:lnTo>
                    <a:pt x="849" y="1118"/>
                  </a:lnTo>
                  <a:lnTo>
                    <a:pt x="851" y="1113"/>
                  </a:lnTo>
                  <a:lnTo>
                    <a:pt x="849" y="1110"/>
                  </a:lnTo>
                  <a:lnTo>
                    <a:pt x="849" y="1109"/>
                  </a:lnTo>
                  <a:lnTo>
                    <a:pt x="848" y="1106"/>
                  </a:lnTo>
                  <a:lnTo>
                    <a:pt x="846" y="1104"/>
                  </a:lnTo>
                  <a:lnTo>
                    <a:pt x="843" y="1100"/>
                  </a:lnTo>
                  <a:lnTo>
                    <a:pt x="840" y="1096"/>
                  </a:lnTo>
                  <a:lnTo>
                    <a:pt x="839" y="1093"/>
                  </a:lnTo>
                  <a:lnTo>
                    <a:pt x="837" y="1088"/>
                  </a:lnTo>
                  <a:lnTo>
                    <a:pt x="834" y="1084"/>
                  </a:lnTo>
                  <a:lnTo>
                    <a:pt x="830" y="1081"/>
                  </a:lnTo>
                  <a:lnTo>
                    <a:pt x="828" y="1079"/>
                  </a:lnTo>
                  <a:lnTo>
                    <a:pt x="826" y="1079"/>
                  </a:lnTo>
                  <a:lnTo>
                    <a:pt x="824" y="1078"/>
                  </a:lnTo>
                  <a:lnTo>
                    <a:pt x="821" y="1076"/>
                  </a:lnTo>
                  <a:lnTo>
                    <a:pt x="820" y="1073"/>
                  </a:lnTo>
                  <a:lnTo>
                    <a:pt x="818" y="1070"/>
                  </a:lnTo>
                  <a:lnTo>
                    <a:pt x="815" y="1066"/>
                  </a:lnTo>
                  <a:lnTo>
                    <a:pt x="801" y="1050"/>
                  </a:lnTo>
                  <a:lnTo>
                    <a:pt x="787" y="1032"/>
                  </a:lnTo>
                  <a:lnTo>
                    <a:pt x="783" y="1025"/>
                  </a:lnTo>
                  <a:lnTo>
                    <a:pt x="778" y="1016"/>
                  </a:lnTo>
                  <a:lnTo>
                    <a:pt x="774" y="1009"/>
                  </a:lnTo>
                  <a:lnTo>
                    <a:pt x="773" y="1006"/>
                  </a:lnTo>
                  <a:lnTo>
                    <a:pt x="771" y="1001"/>
                  </a:lnTo>
                  <a:lnTo>
                    <a:pt x="771" y="997"/>
                  </a:lnTo>
                  <a:lnTo>
                    <a:pt x="768" y="994"/>
                  </a:lnTo>
                  <a:lnTo>
                    <a:pt x="765" y="991"/>
                  </a:lnTo>
                  <a:lnTo>
                    <a:pt x="761" y="990"/>
                  </a:lnTo>
                  <a:lnTo>
                    <a:pt x="756" y="987"/>
                  </a:lnTo>
                  <a:lnTo>
                    <a:pt x="752" y="985"/>
                  </a:lnTo>
                  <a:lnTo>
                    <a:pt x="749" y="982"/>
                  </a:lnTo>
                  <a:lnTo>
                    <a:pt x="746" y="978"/>
                  </a:lnTo>
                  <a:lnTo>
                    <a:pt x="745" y="973"/>
                  </a:lnTo>
                  <a:lnTo>
                    <a:pt x="745" y="969"/>
                  </a:lnTo>
                  <a:lnTo>
                    <a:pt x="743" y="966"/>
                  </a:lnTo>
                  <a:lnTo>
                    <a:pt x="742" y="962"/>
                  </a:lnTo>
                  <a:lnTo>
                    <a:pt x="739" y="960"/>
                  </a:lnTo>
                  <a:lnTo>
                    <a:pt x="736" y="959"/>
                  </a:lnTo>
                  <a:lnTo>
                    <a:pt x="734" y="957"/>
                  </a:lnTo>
                  <a:lnTo>
                    <a:pt x="731" y="959"/>
                  </a:lnTo>
                  <a:lnTo>
                    <a:pt x="728" y="960"/>
                  </a:lnTo>
                  <a:lnTo>
                    <a:pt x="727" y="963"/>
                  </a:lnTo>
                  <a:lnTo>
                    <a:pt x="727" y="966"/>
                  </a:lnTo>
                  <a:lnTo>
                    <a:pt x="727" y="970"/>
                  </a:lnTo>
                  <a:lnTo>
                    <a:pt x="728" y="973"/>
                  </a:lnTo>
                  <a:lnTo>
                    <a:pt x="730" y="976"/>
                  </a:lnTo>
                  <a:lnTo>
                    <a:pt x="731" y="981"/>
                  </a:lnTo>
                  <a:lnTo>
                    <a:pt x="733" y="987"/>
                  </a:lnTo>
                  <a:lnTo>
                    <a:pt x="734" y="991"/>
                  </a:lnTo>
                  <a:lnTo>
                    <a:pt x="737" y="994"/>
                  </a:lnTo>
                  <a:lnTo>
                    <a:pt x="739" y="997"/>
                  </a:lnTo>
                  <a:lnTo>
                    <a:pt x="742" y="1000"/>
                  </a:lnTo>
                  <a:lnTo>
                    <a:pt x="743" y="1004"/>
                  </a:lnTo>
                  <a:lnTo>
                    <a:pt x="743" y="1007"/>
                  </a:lnTo>
                  <a:lnTo>
                    <a:pt x="742" y="1012"/>
                  </a:lnTo>
                  <a:lnTo>
                    <a:pt x="743" y="1015"/>
                  </a:lnTo>
                  <a:lnTo>
                    <a:pt x="745" y="1016"/>
                  </a:lnTo>
                  <a:lnTo>
                    <a:pt x="746" y="1018"/>
                  </a:lnTo>
                  <a:lnTo>
                    <a:pt x="748" y="1018"/>
                  </a:lnTo>
                  <a:lnTo>
                    <a:pt x="749" y="1019"/>
                  </a:lnTo>
                  <a:lnTo>
                    <a:pt x="753" y="1023"/>
                  </a:lnTo>
                  <a:lnTo>
                    <a:pt x="758" y="1028"/>
                  </a:lnTo>
                  <a:lnTo>
                    <a:pt x="759" y="1032"/>
                  </a:lnTo>
                  <a:lnTo>
                    <a:pt x="761" y="1035"/>
                  </a:lnTo>
                  <a:lnTo>
                    <a:pt x="762" y="1040"/>
                  </a:lnTo>
                  <a:lnTo>
                    <a:pt x="764" y="1044"/>
                  </a:lnTo>
                  <a:lnTo>
                    <a:pt x="765" y="1047"/>
                  </a:lnTo>
                  <a:lnTo>
                    <a:pt x="767" y="1050"/>
                  </a:lnTo>
                  <a:lnTo>
                    <a:pt x="768" y="1051"/>
                  </a:lnTo>
                  <a:lnTo>
                    <a:pt x="770" y="1053"/>
                  </a:lnTo>
                  <a:lnTo>
                    <a:pt x="773" y="1056"/>
                  </a:lnTo>
                  <a:lnTo>
                    <a:pt x="775" y="1060"/>
                  </a:lnTo>
                  <a:lnTo>
                    <a:pt x="777" y="1063"/>
                  </a:lnTo>
                  <a:lnTo>
                    <a:pt x="777" y="1068"/>
                  </a:lnTo>
                  <a:lnTo>
                    <a:pt x="777" y="1070"/>
                  </a:lnTo>
                  <a:lnTo>
                    <a:pt x="778" y="1075"/>
                  </a:lnTo>
                  <a:lnTo>
                    <a:pt x="780" y="1078"/>
                  </a:lnTo>
                  <a:lnTo>
                    <a:pt x="783" y="1079"/>
                  </a:lnTo>
                  <a:lnTo>
                    <a:pt x="784" y="1079"/>
                  </a:lnTo>
                  <a:lnTo>
                    <a:pt x="787" y="1082"/>
                  </a:lnTo>
                  <a:lnTo>
                    <a:pt x="790" y="1084"/>
                  </a:lnTo>
                  <a:lnTo>
                    <a:pt x="792" y="1087"/>
                  </a:lnTo>
                  <a:lnTo>
                    <a:pt x="793" y="1090"/>
                  </a:lnTo>
                  <a:lnTo>
                    <a:pt x="795" y="1090"/>
                  </a:lnTo>
                  <a:lnTo>
                    <a:pt x="796" y="1090"/>
                  </a:lnTo>
                  <a:lnTo>
                    <a:pt x="798" y="1091"/>
                  </a:lnTo>
                  <a:lnTo>
                    <a:pt x="801" y="1093"/>
                  </a:lnTo>
                  <a:lnTo>
                    <a:pt x="802" y="1096"/>
                  </a:lnTo>
                  <a:lnTo>
                    <a:pt x="801" y="1098"/>
                  </a:lnTo>
                  <a:lnTo>
                    <a:pt x="799" y="1103"/>
                  </a:lnTo>
                  <a:lnTo>
                    <a:pt x="796" y="1106"/>
                  </a:lnTo>
                  <a:lnTo>
                    <a:pt x="793" y="1107"/>
                  </a:lnTo>
                  <a:lnTo>
                    <a:pt x="790" y="1104"/>
                  </a:lnTo>
                  <a:lnTo>
                    <a:pt x="786" y="1101"/>
                  </a:lnTo>
                  <a:lnTo>
                    <a:pt x="781" y="1097"/>
                  </a:lnTo>
                  <a:lnTo>
                    <a:pt x="778" y="1094"/>
                  </a:lnTo>
                  <a:lnTo>
                    <a:pt x="775" y="1090"/>
                  </a:lnTo>
                  <a:lnTo>
                    <a:pt x="774" y="1087"/>
                  </a:lnTo>
                  <a:lnTo>
                    <a:pt x="773" y="1082"/>
                  </a:lnTo>
                  <a:lnTo>
                    <a:pt x="771" y="1079"/>
                  </a:lnTo>
                  <a:lnTo>
                    <a:pt x="770" y="1076"/>
                  </a:lnTo>
                  <a:lnTo>
                    <a:pt x="767" y="1073"/>
                  </a:lnTo>
                  <a:lnTo>
                    <a:pt x="762" y="1072"/>
                  </a:lnTo>
                  <a:lnTo>
                    <a:pt x="762" y="1068"/>
                  </a:lnTo>
                  <a:lnTo>
                    <a:pt x="761" y="1065"/>
                  </a:lnTo>
                  <a:lnTo>
                    <a:pt x="759" y="1060"/>
                  </a:lnTo>
                  <a:lnTo>
                    <a:pt x="756" y="1057"/>
                  </a:lnTo>
                  <a:lnTo>
                    <a:pt x="752" y="1054"/>
                  </a:lnTo>
                  <a:lnTo>
                    <a:pt x="749" y="1051"/>
                  </a:lnTo>
                  <a:lnTo>
                    <a:pt x="746" y="1050"/>
                  </a:lnTo>
                  <a:lnTo>
                    <a:pt x="746" y="1047"/>
                  </a:lnTo>
                  <a:lnTo>
                    <a:pt x="745" y="1044"/>
                  </a:lnTo>
                  <a:lnTo>
                    <a:pt x="743" y="1043"/>
                  </a:lnTo>
                  <a:lnTo>
                    <a:pt x="740" y="1041"/>
                  </a:lnTo>
                  <a:lnTo>
                    <a:pt x="737" y="1041"/>
                  </a:lnTo>
                  <a:lnTo>
                    <a:pt x="736" y="1041"/>
                  </a:lnTo>
                  <a:lnTo>
                    <a:pt x="733" y="1040"/>
                  </a:lnTo>
                  <a:lnTo>
                    <a:pt x="731" y="1038"/>
                  </a:lnTo>
                  <a:lnTo>
                    <a:pt x="730" y="1037"/>
                  </a:lnTo>
                  <a:lnTo>
                    <a:pt x="728" y="1032"/>
                  </a:lnTo>
                  <a:lnTo>
                    <a:pt x="725" y="1034"/>
                  </a:lnTo>
                  <a:lnTo>
                    <a:pt x="724" y="1031"/>
                  </a:lnTo>
                  <a:lnTo>
                    <a:pt x="724" y="1028"/>
                  </a:lnTo>
                  <a:lnTo>
                    <a:pt x="721" y="1023"/>
                  </a:lnTo>
                  <a:lnTo>
                    <a:pt x="718" y="1022"/>
                  </a:lnTo>
                  <a:lnTo>
                    <a:pt x="715" y="1020"/>
                  </a:lnTo>
                  <a:lnTo>
                    <a:pt x="720" y="1016"/>
                  </a:lnTo>
                  <a:lnTo>
                    <a:pt x="725" y="1010"/>
                  </a:lnTo>
                  <a:lnTo>
                    <a:pt x="730" y="1004"/>
                  </a:lnTo>
                  <a:lnTo>
                    <a:pt x="725" y="1006"/>
                  </a:lnTo>
                  <a:lnTo>
                    <a:pt x="724" y="1006"/>
                  </a:lnTo>
                  <a:lnTo>
                    <a:pt x="721" y="1004"/>
                  </a:lnTo>
                  <a:lnTo>
                    <a:pt x="720" y="1001"/>
                  </a:lnTo>
                  <a:lnTo>
                    <a:pt x="718" y="998"/>
                  </a:lnTo>
                  <a:lnTo>
                    <a:pt x="717" y="995"/>
                  </a:lnTo>
                  <a:lnTo>
                    <a:pt x="715" y="994"/>
                  </a:lnTo>
                  <a:lnTo>
                    <a:pt x="712" y="991"/>
                  </a:lnTo>
                  <a:lnTo>
                    <a:pt x="711" y="990"/>
                  </a:lnTo>
                  <a:lnTo>
                    <a:pt x="709" y="987"/>
                  </a:lnTo>
                  <a:lnTo>
                    <a:pt x="708" y="982"/>
                  </a:lnTo>
                  <a:lnTo>
                    <a:pt x="706" y="979"/>
                  </a:lnTo>
                  <a:lnTo>
                    <a:pt x="706" y="975"/>
                  </a:lnTo>
                  <a:lnTo>
                    <a:pt x="705" y="972"/>
                  </a:lnTo>
                  <a:lnTo>
                    <a:pt x="702" y="967"/>
                  </a:lnTo>
                  <a:lnTo>
                    <a:pt x="697" y="965"/>
                  </a:lnTo>
                  <a:lnTo>
                    <a:pt x="695" y="962"/>
                  </a:lnTo>
                  <a:lnTo>
                    <a:pt x="692" y="957"/>
                  </a:lnTo>
                  <a:lnTo>
                    <a:pt x="689" y="953"/>
                  </a:lnTo>
                  <a:lnTo>
                    <a:pt x="689" y="950"/>
                  </a:lnTo>
                  <a:lnTo>
                    <a:pt x="689" y="947"/>
                  </a:lnTo>
                  <a:lnTo>
                    <a:pt x="689" y="945"/>
                  </a:lnTo>
                  <a:lnTo>
                    <a:pt x="689" y="942"/>
                  </a:lnTo>
                  <a:lnTo>
                    <a:pt x="687" y="941"/>
                  </a:lnTo>
                  <a:lnTo>
                    <a:pt x="687" y="939"/>
                  </a:lnTo>
                  <a:lnTo>
                    <a:pt x="684" y="939"/>
                  </a:lnTo>
                  <a:lnTo>
                    <a:pt x="681" y="939"/>
                  </a:lnTo>
                  <a:lnTo>
                    <a:pt x="680" y="934"/>
                  </a:lnTo>
                  <a:lnTo>
                    <a:pt x="677" y="929"/>
                  </a:lnTo>
                  <a:lnTo>
                    <a:pt x="672" y="926"/>
                  </a:lnTo>
                  <a:lnTo>
                    <a:pt x="670" y="925"/>
                  </a:lnTo>
                  <a:lnTo>
                    <a:pt x="667" y="923"/>
                  </a:lnTo>
                  <a:lnTo>
                    <a:pt x="664" y="922"/>
                  </a:lnTo>
                  <a:lnTo>
                    <a:pt x="662" y="920"/>
                  </a:lnTo>
                  <a:lnTo>
                    <a:pt x="661" y="917"/>
                  </a:lnTo>
                  <a:lnTo>
                    <a:pt x="659" y="914"/>
                  </a:lnTo>
                  <a:lnTo>
                    <a:pt x="656" y="913"/>
                  </a:lnTo>
                  <a:lnTo>
                    <a:pt x="653" y="912"/>
                  </a:lnTo>
                  <a:lnTo>
                    <a:pt x="650" y="910"/>
                  </a:lnTo>
                  <a:lnTo>
                    <a:pt x="646" y="910"/>
                  </a:lnTo>
                  <a:lnTo>
                    <a:pt x="645" y="909"/>
                  </a:lnTo>
                  <a:lnTo>
                    <a:pt x="640" y="903"/>
                  </a:lnTo>
                  <a:lnTo>
                    <a:pt x="636" y="892"/>
                  </a:lnTo>
                  <a:lnTo>
                    <a:pt x="630" y="881"/>
                  </a:lnTo>
                  <a:lnTo>
                    <a:pt x="624" y="869"/>
                  </a:lnTo>
                  <a:lnTo>
                    <a:pt x="617" y="863"/>
                  </a:lnTo>
                  <a:lnTo>
                    <a:pt x="611" y="861"/>
                  </a:lnTo>
                  <a:lnTo>
                    <a:pt x="611" y="859"/>
                  </a:lnTo>
                  <a:lnTo>
                    <a:pt x="611" y="856"/>
                  </a:lnTo>
                  <a:lnTo>
                    <a:pt x="609" y="853"/>
                  </a:lnTo>
                  <a:lnTo>
                    <a:pt x="608" y="850"/>
                  </a:lnTo>
                  <a:lnTo>
                    <a:pt x="606" y="847"/>
                  </a:lnTo>
                  <a:lnTo>
                    <a:pt x="603" y="845"/>
                  </a:lnTo>
                  <a:lnTo>
                    <a:pt x="603" y="842"/>
                  </a:lnTo>
                  <a:lnTo>
                    <a:pt x="603" y="839"/>
                  </a:lnTo>
                  <a:lnTo>
                    <a:pt x="603" y="838"/>
                  </a:lnTo>
                  <a:lnTo>
                    <a:pt x="603" y="835"/>
                  </a:lnTo>
                  <a:lnTo>
                    <a:pt x="603" y="832"/>
                  </a:lnTo>
                  <a:lnTo>
                    <a:pt x="602" y="829"/>
                  </a:lnTo>
                  <a:lnTo>
                    <a:pt x="600" y="828"/>
                  </a:lnTo>
                  <a:lnTo>
                    <a:pt x="597" y="825"/>
                  </a:lnTo>
                  <a:lnTo>
                    <a:pt x="597" y="822"/>
                  </a:lnTo>
                  <a:lnTo>
                    <a:pt x="596" y="817"/>
                  </a:lnTo>
                  <a:lnTo>
                    <a:pt x="597" y="813"/>
                  </a:lnTo>
                  <a:lnTo>
                    <a:pt x="596" y="807"/>
                  </a:lnTo>
                  <a:lnTo>
                    <a:pt x="594" y="807"/>
                  </a:lnTo>
                  <a:lnTo>
                    <a:pt x="592" y="807"/>
                  </a:lnTo>
                  <a:lnTo>
                    <a:pt x="589" y="798"/>
                  </a:lnTo>
                  <a:lnTo>
                    <a:pt x="586" y="789"/>
                  </a:lnTo>
                  <a:lnTo>
                    <a:pt x="587" y="781"/>
                  </a:lnTo>
                  <a:lnTo>
                    <a:pt x="589" y="778"/>
                  </a:lnTo>
                  <a:lnTo>
                    <a:pt x="592" y="775"/>
                  </a:lnTo>
                  <a:lnTo>
                    <a:pt x="593" y="772"/>
                  </a:lnTo>
                  <a:lnTo>
                    <a:pt x="594" y="769"/>
                  </a:lnTo>
                  <a:lnTo>
                    <a:pt x="594" y="766"/>
                  </a:lnTo>
                  <a:lnTo>
                    <a:pt x="593" y="763"/>
                  </a:lnTo>
                  <a:lnTo>
                    <a:pt x="590" y="760"/>
                  </a:lnTo>
                  <a:lnTo>
                    <a:pt x="589" y="757"/>
                  </a:lnTo>
                  <a:lnTo>
                    <a:pt x="589" y="754"/>
                  </a:lnTo>
                  <a:lnTo>
                    <a:pt x="589" y="751"/>
                  </a:lnTo>
                  <a:lnTo>
                    <a:pt x="590" y="748"/>
                  </a:lnTo>
                  <a:lnTo>
                    <a:pt x="593" y="747"/>
                  </a:lnTo>
                  <a:lnTo>
                    <a:pt x="596" y="745"/>
                  </a:lnTo>
                  <a:lnTo>
                    <a:pt x="600" y="745"/>
                  </a:lnTo>
                  <a:lnTo>
                    <a:pt x="603" y="744"/>
                  </a:lnTo>
                  <a:lnTo>
                    <a:pt x="602" y="739"/>
                  </a:lnTo>
                  <a:lnTo>
                    <a:pt x="600" y="730"/>
                  </a:lnTo>
                  <a:lnTo>
                    <a:pt x="596" y="720"/>
                  </a:lnTo>
                  <a:lnTo>
                    <a:pt x="592" y="708"/>
                  </a:lnTo>
                  <a:lnTo>
                    <a:pt x="587" y="698"/>
                  </a:lnTo>
                  <a:lnTo>
                    <a:pt x="584" y="686"/>
                  </a:lnTo>
                  <a:lnTo>
                    <a:pt x="584" y="677"/>
                  </a:lnTo>
                  <a:lnTo>
                    <a:pt x="587" y="672"/>
                  </a:lnTo>
                  <a:lnTo>
                    <a:pt x="594" y="670"/>
                  </a:lnTo>
                  <a:lnTo>
                    <a:pt x="594" y="675"/>
                  </a:lnTo>
                  <a:lnTo>
                    <a:pt x="594" y="677"/>
                  </a:lnTo>
                  <a:lnTo>
                    <a:pt x="596" y="676"/>
                  </a:lnTo>
                  <a:lnTo>
                    <a:pt x="599" y="676"/>
                  </a:lnTo>
                  <a:lnTo>
                    <a:pt x="602" y="677"/>
                  </a:lnTo>
                  <a:lnTo>
                    <a:pt x="605" y="679"/>
                  </a:lnTo>
                  <a:lnTo>
                    <a:pt x="608" y="680"/>
                  </a:lnTo>
                  <a:lnTo>
                    <a:pt x="612" y="683"/>
                  </a:lnTo>
                  <a:lnTo>
                    <a:pt x="614" y="683"/>
                  </a:lnTo>
                  <a:lnTo>
                    <a:pt x="617" y="685"/>
                  </a:lnTo>
                  <a:lnTo>
                    <a:pt x="622" y="683"/>
                  </a:lnTo>
                  <a:lnTo>
                    <a:pt x="624" y="679"/>
                  </a:lnTo>
                  <a:lnTo>
                    <a:pt x="622" y="673"/>
                  </a:lnTo>
                  <a:lnTo>
                    <a:pt x="620" y="667"/>
                  </a:lnTo>
                  <a:lnTo>
                    <a:pt x="617" y="661"/>
                  </a:lnTo>
                  <a:lnTo>
                    <a:pt x="617" y="657"/>
                  </a:lnTo>
                  <a:lnTo>
                    <a:pt x="606" y="658"/>
                  </a:lnTo>
                  <a:lnTo>
                    <a:pt x="599" y="655"/>
                  </a:lnTo>
                  <a:lnTo>
                    <a:pt x="593" y="649"/>
                  </a:lnTo>
                  <a:lnTo>
                    <a:pt x="587" y="642"/>
                  </a:lnTo>
                  <a:lnTo>
                    <a:pt x="589" y="642"/>
                  </a:lnTo>
                  <a:lnTo>
                    <a:pt x="592" y="642"/>
                  </a:lnTo>
                  <a:lnTo>
                    <a:pt x="594" y="642"/>
                  </a:lnTo>
                  <a:lnTo>
                    <a:pt x="597" y="641"/>
                  </a:lnTo>
                  <a:lnTo>
                    <a:pt x="599" y="639"/>
                  </a:lnTo>
                  <a:lnTo>
                    <a:pt x="599" y="636"/>
                  </a:lnTo>
                  <a:lnTo>
                    <a:pt x="599" y="633"/>
                  </a:lnTo>
                  <a:lnTo>
                    <a:pt x="589" y="630"/>
                  </a:lnTo>
                  <a:lnTo>
                    <a:pt x="578" y="622"/>
                  </a:lnTo>
                  <a:lnTo>
                    <a:pt x="571" y="614"/>
                  </a:lnTo>
                  <a:lnTo>
                    <a:pt x="562" y="607"/>
                  </a:lnTo>
                  <a:lnTo>
                    <a:pt x="553" y="599"/>
                  </a:lnTo>
                  <a:lnTo>
                    <a:pt x="546" y="591"/>
                  </a:lnTo>
                  <a:lnTo>
                    <a:pt x="546" y="594"/>
                  </a:lnTo>
                  <a:lnTo>
                    <a:pt x="544" y="596"/>
                  </a:lnTo>
                  <a:lnTo>
                    <a:pt x="544" y="599"/>
                  </a:lnTo>
                  <a:lnTo>
                    <a:pt x="542" y="602"/>
                  </a:lnTo>
                  <a:lnTo>
                    <a:pt x="539" y="602"/>
                  </a:lnTo>
                  <a:lnTo>
                    <a:pt x="536" y="601"/>
                  </a:lnTo>
                  <a:lnTo>
                    <a:pt x="534" y="598"/>
                  </a:lnTo>
                  <a:lnTo>
                    <a:pt x="534" y="594"/>
                  </a:lnTo>
                  <a:lnTo>
                    <a:pt x="536" y="591"/>
                  </a:lnTo>
                  <a:lnTo>
                    <a:pt x="536" y="588"/>
                  </a:lnTo>
                  <a:lnTo>
                    <a:pt x="537" y="585"/>
                  </a:lnTo>
                  <a:lnTo>
                    <a:pt x="537" y="582"/>
                  </a:lnTo>
                  <a:lnTo>
                    <a:pt x="536" y="580"/>
                  </a:lnTo>
                  <a:lnTo>
                    <a:pt x="534" y="577"/>
                  </a:lnTo>
                  <a:lnTo>
                    <a:pt x="531" y="577"/>
                  </a:lnTo>
                  <a:lnTo>
                    <a:pt x="528" y="577"/>
                  </a:lnTo>
                  <a:lnTo>
                    <a:pt x="527" y="579"/>
                  </a:lnTo>
                  <a:lnTo>
                    <a:pt x="524" y="580"/>
                  </a:lnTo>
                  <a:lnTo>
                    <a:pt x="521" y="580"/>
                  </a:lnTo>
                  <a:lnTo>
                    <a:pt x="519" y="574"/>
                  </a:lnTo>
                  <a:lnTo>
                    <a:pt x="521" y="570"/>
                  </a:lnTo>
                  <a:lnTo>
                    <a:pt x="524" y="566"/>
                  </a:lnTo>
                  <a:lnTo>
                    <a:pt x="527" y="561"/>
                  </a:lnTo>
                  <a:lnTo>
                    <a:pt x="528" y="557"/>
                  </a:lnTo>
                  <a:lnTo>
                    <a:pt x="519" y="549"/>
                  </a:lnTo>
                  <a:lnTo>
                    <a:pt x="512" y="539"/>
                  </a:lnTo>
                  <a:lnTo>
                    <a:pt x="508" y="529"/>
                  </a:lnTo>
                  <a:lnTo>
                    <a:pt x="511" y="527"/>
                  </a:lnTo>
                  <a:lnTo>
                    <a:pt x="512" y="524"/>
                  </a:lnTo>
                  <a:lnTo>
                    <a:pt x="512" y="523"/>
                  </a:lnTo>
                  <a:lnTo>
                    <a:pt x="512" y="520"/>
                  </a:lnTo>
                  <a:lnTo>
                    <a:pt x="509" y="518"/>
                  </a:lnTo>
                  <a:lnTo>
                    <a:pt x="506" y="517"/>
                  </a:lnTo>
                  <a:lnTo>
                    <a:pt x="503" y="516"/>
                  </a:lnTo>
                  <a:lnTo>
                    <a:pt x="502" y="516"/>
                  </a:lnTo>
                  <a:lnTo>
                    <a:pt x="499" y="514"/>
                  </a:lnTo>
                  <a:lnTo>
                    <a:pt x="497" y="513"/>
                  </a:lnTo>
                  <a:lnTo>
                    <a:pt x="494" y="511"/>
                  </a:lnTo>
                  <a:lnTo>
                    <a:pt x="493" y="508"/>
                  </a:lnTo>
                  <a:lnTo>
                    <a:pt x="491" y="504"/>
                  </a:lnTo>
                  <a:lnTo>
                    <a:pt x="493" y="501"/>
                  </a:lnTo>
                  <a:lnTo>
                    <a:pt x="494" y="498"/>
                  </a:lnTo>
                  <a:lnTo>
                    <a:pt x="496" y="493"/>
                  </a:lnTo>
                  <a:lnTo>
                    <a:pt x="497" y="491"/>
                  </a:lnTo>
                  <a:lnTo>
                    <a:pt x="493" y="495"/>
                  </a:lnTo>
                  <a:lnTo>
                    <a:pt x="490" y="496"/>
                  </a:lnTo>
                  <a:lnTo>
                    <a:pt x="489" y="498"/>
                  </a:lnTo>
                  <a:lnTo>
                    <a:pt x="487" y="496"/>
                  </a:lnTo>
                  <a:lnTo>
                    <a:pt x="487" y="493"/>
                  </a:lnTo>
                  <a:lnTo>
                    <a:pt x="489" y="491"/>
                  </a:lnTo>
                  <a:lnTo>
                    <a:pt x="491" y="486"/>
                  </a:lnTo>
                  <a:lnTo>
                    <a:pt x="489" y="488"/>
                  </a:lnTo>
                  <a:lnTo>
                    <a:pt x="487" y="488"/>
                  </a:lnTo>
                  <a:lnTo>
                    <a:pt x="486" y="486"/>
                  </a:lnTo>
                  <a:lnTo>
                    <a:pt x="486" y="485"/>
                  </a:lnTo>
                  <a:lnTo>
                    <a:pt x="486" y="482"/>
                  </a:lnTo>
                  <a:lnTo>
                    <a:pt x="486" y="480"/>
                  </a:lnTo>
                  <a:lnTo>
                    <a:pt x="478" y="479"/>
                  </a:lnTo>
                  <a:lnTo>
                    <a:pt x="471" y="479"/>
                  </a:lnTo>
                  <a:lnTo>
                    <a:pt x="472" y="476"/>
                  </a:lnTo>
                  <a:lnTo>
                    <a:pt x="472" y="471"/>
                  </a:lnTo>
                  <a:lnTo>
                    <a:pt x="472" y="468"/>
                  </a:lnTo>
                  <a:lnTo>
                    <a:pt x="472" y="467"/>
                  </a:lnTo>
                  <a:lnTo>
                    <a:pt x="469" y="464"/>
                  </a:lnTo>
                  <a:lnTo>
                    <a:pt x="465" y="463"/>
                  </a:lnTo>
                  <a:lnTo>
                    <a:pt x="464" y="465"/>
                  </a:lnTo>
                  <a:lnTo>
                    <a:pt x="464" y="465"/>
                  </a:lnTo>
                  <a:lnTo>
                    <a:pt x="462" y="467"/>
                  </a:lnTo>
                  <a:lnTo>
                    <a:pt x="461" y="468"/>
                  </a:lnTo>
                  <a:lnTo>
                    <a:pt x="459" y="465"/>
                  </a:lnTo>
                  <a:lnTo>
                    <a:pt x="458" y="463"/>
                  </a:lnTo>
                  <a:lnTo>
                    <a:pt x="458" y="460"/>
                  </a:lnTo>
                  <a:lnTo>
                    <a:pt x="458" y="458"/>
                  </a:lnTo>
                  <a:lnTo>
                    <a:pt x="455" y="455"/>
                  </a:lnTo>
                  <a:lnTo>
                    <a:pt x="452" y="452"/>
                  </a:lnTo>
                  <a:lnTo>
                    <a:pt x="449" y="449"/>
                  </a:lnTo>
                  <a:lnTo>
                    <a:pt x="444" y="446"/>
                  </a:lnTo>
                  <a:lnTo>
                    <a:pt x="441" y="446"/>
                  </a:lnTo>
                  <a:lnTo>
                    <a:pt x="437" y="446"/>
                  </a:lnTo>
                  <a:lnTo>
                    <a:pt x="441" y="436"/>
                  </a:lnTo>
                  <a:lnTo>
                    <a:pt x="441" y="426"/>
                  </a:lnTo>
                  <a:lnTo>
                    <a:pt x="433" y="415"/>
                  </a:lnTo>
                  <a:lnTo>
                    <a:pt x="431" y="420"/>
                  </a:lnTo>
                  <a:lnTo>
                    <a:pt x="431" y="426"/>
                  </a:lnTo>
                  <a:lnTo>
                    <a:pt x="430" y="430"/>
                  </a:lnTo>
                  <a:lnTo>
                    <a:pt x="428" y="435"/>
                  </a:lnTo>
                  <a:lnTo>
                    <a:pt x="427" y="439"/>
                  </a:lnTo>
                  <a:lnTo>
                    <a:pt x="425" y="436"/>
                  </a:lnTo>
                  <a:lnTo>
                    <a:pt x="424" y="436"/>
                  </a:lnTo>
                  <a:lnTo>
                    <a:pt x="422" y="436"/>
                  </a:lnTo>
                  <a:lnTo>
                    <a:pt x="421" y="436"/>
                  </a:lnTo>
                  <a:lnTo>
                    <a:pt x="421" y="436"/>
                  </a:lnTo>
                  <a:lnTo>
                    <a:pt x="419" y="436"/>
                  </a:lnTo>
                  <a:lnTo>
                    <a:pt x="418" y="435"/>
                  </a:lnTo>
                  <a:lnTo>
                    <a:pt x="416" y="435"/>
                  </a:lnTo>
                  <a:lnTo>
                    <a:pt x="416" y="433"/>
                  </a:lnTo>
                  <a:lnTo>
                    <a:pt x="416" y="433"/>
                  </a:lnTo>
                  <a:lnTo>
                    <a:pt x="415" y="430"/>
                  </a:lnTo>
                  <a:lnTo>
                    <a:pt x="413" y="427"/>
                  </a:lnTo>
                  <a:lnTo>
                    <a:pt x="412" y="426"/>
                  </a:lnTo>
                  <a:lnTo>
                    <a:pt x="412" y="423"/>
                  </a:lnTo>
                  <a:lnTo>
                    <a:pt x="409" y="421"/>
                  </a:lnTo>
                  <a:lnTo>
                    <a:pt x="406" y="418"/>
                  </a:lnTo>
                  <a:lnTo>
                    <a:pt x="405" y="417"/>
                  </a:lnTo>
                  <a:lnTo>
                    <a:pt x="403" y="417"/>
                  </a:lnTo>
                  <a:lnTo>
                    <a:pt x="400" y="415"/>
                  </a:lnTo>
                  <a:lnTo>
                    <a:pt x="399" y="415"/>
                  </a:lnTo>
                  <a:lnTo>
                    <a:pt x="396" y="415"/>
                  </a:lnTo>
                  <a:lnTo>
                    <a:pt x="394" y="415"/>
                  </a:lnTo>
                  <a:lnTo>
                    <a:pt x="391" y="415"/>
                  </a:lnTo>
                  <a:lnTo>
                    <a:pt x="390" y="412"/>
                  </a:lnTo>
                  <a:lnTo>
                    <a:pt x="390" y="410"/>
                  </a:lnTo>
                  <a:lnTo>
                    <a:pt x="388" y="407"/>
                  </a:lnTo>
                  <a:lnTo>
                    <a:pt x="390" y="404"/>
                  </a:lnTo>
                  <a:lnTo>
                    <a:pt x="390" y="401"/>
                  </a:lnTo>
                  <a:lnTo>
                    <a:pt x="388" y="398"/>
                  </a:lnTo>
                  <a:lnTo>
                    <a:pt x="387" y="396"/>
                  </a:lnTo>
                  <a:lnTo>
                    <a:pt x="384" y="399"/>
                  </a:lnTo>
                  <a:lnTo>
                    <a:pt x="381" y="402"/>
                  </a:lnTo>
                  <a:lnTo>
                    <a:pt x="378" y="402"/>
                  </a:lnTo>
                  <a:lnTo>
                    <a:pt x="375" y="402"/>
                  </a:lnTo>
                  <a:lnTo>
                    <a:pt x="372" y="401"/>
                  </a:lnTo>
                  <a:lnTo>
                    <a:pt x="369" y="399"/>
                  </a:lnTo>
                  <a:lnTo>
                    <a:pt x="366" y="398"/>
                  </a:lnTo>
                  <a:lnTo>
                    <a:pt x="356" y="396"/>
                  </a:lnTo>
                  <a:lnTo>
                    <a:pt x="347" y="399"/>
                  </a:lnTo>
                  <a:lnTo>
                    <a:pt x="338" y="402"/>
                  </a:lnTo>
                  <a:lnTo>
                    <a:pt x="333" y="402"/>
                  </a:lnTo>
                  <a:lnTo>
                    <a:pt x="328" y="401"/>
                  </a:lnTo>
                  <a:lnTo>
                    <a:pt x="325" y="398"/>
                  </a:lnTo>
                  <a:lnTo>
                    <a:pt x="321" y="393"/>
                  </a:lnTo>
                  <a:lnTo>
                    <a:pt x="319" y="390"/>
                  </a:lnTo>
                  <a:lnTo>
                    <a:pt x="318" y="389"/>
                  </a:lnTo>
                  <a:lnTo>
                    <a:pt x="316" y="387"/>
                  </a:lnTo>
                  <a:lnTo>
                    <a:pt x="315" y="386"/>
                  </a:lnTo>
                  <a:lnTo>
                    <a:pt x="312" y="385"/>
                  </a:lnTo>
                  <a:lnTo>
                    <a:pt x="309" y="383"/>
                  </a:lnTo>
                  <a:lnTo>
                    <a:pt x="306" y="383"/>
                  </a:lnTo>
                  <a:lnTo>
                    <a:pt x="303" y="382"/>
                  </a:lnTo>
                  <a:lnTo>
                    <a:pt x="300" y="382"/>
                  </a:lnTo>
                  <a:lnTo>
                    <a:pt x="297" y="380"/>
                  </a:lnTo>
                  <a:lnTo>
                    <a:pt x="294" y="380"/>
                  </a:lnTo>
                  <a:lnTo>
                    <a:pt x="293" y="377"/>
                  </a:lnTo>
                  <a:lnTo>
                    <a:pt x="293" y="373"/>
                  </a:lnTo>
                  <a:lnTo>
                    <a:pt x="291" y="370"/>
                  </a:lnTo>
                  <a:lnTo>
                    <a:pt x="291" y="368"/>
                  </a:lnTo>
                  <a:lnTo>
                    <a:pt x="288" y="367"/>
                  </a:lnTo>
                  <a:lnTo>
                    <a:pt x="285" y="365"/>
                  </a:lnTo>
                  <a:lnTo>
                    <a:pt x="283" y="365"/>
                  </a:lnTo>
                  <a:lnTo>
                    <a:pt x="278" y="365"/>
                  </a:lnTo>
                  <a:lnTo>
                    <a:pt x="274" y="368"/>
                  </a:lnTo>
                  <a:lnTo>
                    <a:pt x="269" y="370"/>
                  </a:lnTo>
                  <a:lnTo>
                    <a:pt x="266" y="370"/>
                  </a:lnTo>
                  <a:lnTo>
                    <a:pt x="268" y="373"/>
                  </a:lnTo>
                  <a:lnTo>
                    <a:pt x="269" y="376"/>
                  </a:lnTo>
                  <a:lnTo>
                    <a:pt x="272" y="379"/>
                  </a:lnTo>
                  <a:lnTo>
                    <a:pt x="274" y="383"/>
                  </a:lnTo>
                  <a:lnTo>
                    <a:pt x="274" y="386"/>
                  </a:lnTo>
                  <a:lnTo>
                    <a:pt x="274" y="389"/>
                  </a:lnTo>
                  <a:lnTo>
                    <a:pt x="272" y="390"/>
                  </a:lnTo>
                  <a:lnTo>
                    <a:pt x="272" y="390"/>
                  </a:lnTo>
                  <a:lnTo>
                    <a:pt x="271" y="390"/>
                  </a:lnTo>
                  <a:lnTo>
                    <a:pt x="269" y="389"/>
                  </a:lnTo>
                  <a:lnTo>
                    <a:pt x="268" y="389"/>
                  </a:lnTo>
                  <a:lnTo>
                    <a:pt x="265" y="389"/>
                  </a:lnTo>
                  <a:lnTo>
                    <a:pt x="262" y="390"/>
                  </a:lnTo>
                  <a:lnTo>
                    <a:pt x="259" y="393"/>
                  </a:lnTo>
                  <a:lnTo>
                    <a:pt x="256" y="395"/>
                  </a:lnTo>
                  <a:lnTo>
                    <a:pt x="256" y="396"/>
                  </a:lnTo>
                  <a:lnTo>
                    <a:pt x="255" y="399"/>
                  </a:lnTo>
                  <a:lnTo>
                    <a:pt x="255" y="401"/>
                  </a:lnTo>
                  <a:lnTo>
                    <a:pt x="250" y="404"/>
                  </a:lnTo>
                  <a:lnTo>
                    <a:pt x="246" y="405"/>
                  </a:lnTo>
                  <a:lnTo>
                    <a:pt x="241" y="407"/>
                  </a:lnTo>
                  <a:lnTo>
                    <a:pt x="237" y="407"/>
                  </a:lnTo>
                  <a:lnTo>
                    <a:pt x="232" y="408"/>
                  </a:lnTo>
                  <a:lnTo>
                    <a:pt x="228" y="411"/>
                  </a:lnTo>
                  <a:lnTo>
                    <a:pt x="224" y="414"/>
                  </a:lnTo>
                  <a:lnTo>
                    <a:pt x="219" y="418"/>
                  </a:lnTo>
                  <a:lnTo>
                    <a:pt x="216" y="421"/>
                  </a:lnTo>
                  <a:lnTo>
                    <a:pt x="216" y="420"/>
                  </a:lnTo>
                  <a:lnTo>
                    <a:pt x="218" y="418"/>
                  </a:lnTo>
                  <a:lnTo>
                    <a:pt x="219" y="415"/>
                  </a:lnTo>
                  <a:lnTo>
                    <a:pt x="222" y="414"/>
                  </a:lnTo>
                  <a:lnTo>
                    <a:pt x="224" y="411"/>
                  </a:lnTo>
                  <a:lnTo>
                    <a:pt x="225" y="408"/>
                  </a:lnTo>
                  <a:lnTo>
                    <a:pt x="225" y="407"/>
                  </a:lnTo>
                  <a:lnTo>
                    <a:pt x="225" y="405"/>
                  </a:lnTo>
                  <a:lnTo>
                    <a:pt x="225" y="404"/>
                  </a:lnTo>
                  <a:lnTo>
                    <a:pt x="222" y="404"/>
                  </a:lnTo>
                  <a:lnTo>
                    <a:pt x="219" y="405"/>
                  </a:lnTo>
                  <a:lnTo>
                    <a:pt x="221" y="401"/>
                  </a:lnTo>
                  <a:lnTo>
                    <a:pt x="221" y="398"/>
                  </a:lnTo>
                  <a:lnTo>
                    <a:pt x="222" y="393"/>
                  </a:lnTo>
                  <a:lnTo>
                    <a:pt x="222" y="389"/>
                  </a:lnTo>
                  <a:lnTo>
                    <a:pt x="224" y="385"/>
                  </a:lnTo>
                  <a:lnTo>
                    <a:pt x="228" y="379"/>
                  </a:lnTo>
                  <a:lnTo>
                    <a:pt x="231" y="373"/>
                  </a:lnTo>
                  <a:lnTo>
                    <a:pt x="235" y="368"/>
                  </a:lnTo>
                  <a:lnTo>
                    <a:pt x="237" y="370"/>
                  </a:lnTo>
                  <a:lnTo>
                    <a:pt x="240" y="371"/>
                  </a:lnTo>
                  <a:lnTo>
                    <a:pt x="243" y="373"/>
                  </a:lnTo>
                  <a:lnTo>
                    <a:pt x="244" y="374"/>
                  </a:lnTo>
                  <a:lnTo>
                    <a:pt x="247" y="374"/>
                  </a:lnTo>
                  <a:lnTo>
                    <a:pt x="249" y="374"/>
                  </a:lnTo>
                  <a:lnTo>
                    <a:pt x="250" y="373"/>
                  </a:lnTo>
                  <a:lnTo>
                    <a:pt x="252" y="370"/>
                  </a:lnTo>
                  <a:lnTo>
                    <a:pt x="252" y="367"/>
                  </a:lnTo>
                  <a:lnTo>
                    <a:pt x="250" y="364"/>
                  </a:lnTo>
                  <a:lnTo>
                    <a:pt x="249" y="362"/>
                  </a:lnTo>
                  <a:lnTo>
                    <a:pt x="246" y="360"/>
                  </a:lnTo>
                  <a:lnTo>
                    <a:pt x="244" y="358"/>
                  </a:lnTo>
                  <a:lnTo>
                    <a:pt x="243" y="355"/>
                  </a:lnTo>
                  <a:lnTo>
                    <a:pt x="243" y="354"/>
                  </a:lnTo>
                  <a:lnTo>
                    <a:pt x="244" y="351"/>
                  </a:lnTo>
                  <a:lnTo>
                    <a:pt x="243" y="352"/>
                  </a:lnTo>
                  <a:lnTo>
                    <a:pt x="240" y="355"/>
                  </a:lnTo>
                  <a:lnTo>
                    <a:pt x="237" y="360"/>
                  </a:lnTo>
                  <a:lnTo>
                    <a:pt x="235" y="362"/>
                  </a:lnTo>
                  <a:lnTo>
                    <a:pt x="232" y="365"/>
                  </a:lnTo>
                  <a:lnTo>
                    <a:pt x="230" y="368"/>
                  </a:lnTo>
                  <a:lnTo>
                    <a:pt x="227" y="370"/>
                  </a:lnTo>
                  <a:lnTo>
                    <a:pt x="222" y="370"/>
                  </a:lnTo>
                  <a:lnTo>
                    <a:pt x="219" y="380"/>
                  </a:lnTo>
                  <a:lnTo>
                    <a:pt x="213" y="389"/>
                  </a:lnTo>
                  <a:lnTo>
                    <a:pt x="205" y="396"/>
                  </a:lnTo>
                  <a:lnTo>
                    <a:pt x="202" y="398"/>
                  </a:lnTo>
                  <a:lnTo>
                    <a:pt x="199" y="399"/>
                  </a:lnTo>
                  <a:lnTo>
                    <a:pt x="196" y="401"/>
                  </a:lnTo>
                  <a:lnTo>
                    <a:pt x="194" y="404"/>
                  </a:lnTo>
                  <a:lnTo>
                    <a:pt x="193" y="407"/>
                  </a:lnTo>
                  <a:lnTo>
                    <a:pt x="194" y="410"/>
                  </a:lnTo>
                  <a:lnTo>
                    <a:pt x="196" y="412"/>
                  </a:lnTo>
                  <a:lnTo>
                    <a:pt x="199" y="415"/>
                  </a:lnTo>
                  <a:lnTo>
                    <a:pt x="202" y="418"/>
                  </a:lnTo>
                  <a:lnTo>
                    <a:pt x="205" y="421"/>
                  </a:lnTo>
                  <a:lnTo>
                    <a:pt x="200" y="421"/>
                  </a:lnTo>
                  <a:lnTo>
                    <a:pt x="197" y="421"/>
                  </a:lnTo>
                  <a:lnTo>
                    <a:pt x="193" y="421"/>
                  </a:lnTo>
                  <a:lnTo>
                    <a:pt x="190" y="418"/>
                  </a:lnTo>
                  <a:lnTo>
                    <a:pt x="185" y="432"/>
                  </a:lnTo>
                  <a:lnTo>
                    <a:pt x="178" y="443"/>
                  </a:lnTo>
                  <a:lnTo>
                    <a:pt x="169" y="454"/>
                  </a:lnTo>
                  <a:lnTo>
                    <a:pt x="166" y="454"/>
                  </a:lnTo>
                  <a:lnTo>
                    <a:pt x="163" y="455"/>
                  </a:lnTo>
                  <a:lnTo>
                    <a:pt x="160" y="455"/>
                  </a:lnTo>
                  <a:lnTo>
                    <a:pt x="159" y="457"/>
                  </a:lnTo>
                  <a:lnTo>
                    <a:pt x="156" y="458"/>
                  </a:lnTo>
                  <a:lnTo>
                    <a:pt x="156" y="460"/>
                  </a:lnTo>
                  <a:lnTo>
                    <a:pt x="155" y="463"/>
                  </a:lnTo>
                  <a:lnTo>
                    <a:pt x="155" y="465"/>
                  </a:lnTo>
                  <a:lnTo>
                    <a:pt x="155" y="467"/>
                  </a:lnTo>
                  <a:lnTo>
                    <a:pt x="152" y="473"/>
                  </a:lnTo>
                  <a:lnTo>
                    <a:pt x="147" y="477"/>
                  </a:lnTo>
                  <a:lnTo>
                    <a:pt x="143" y="482"/>
                  </a:lnTo>
                  <a:lnTo>
                    <a:pt x="137" y="485"/>
                  </a:lnTo>
                  <a:lnTo>
                    <a:pt x="134" y="488"/>
                  </a:lnTo>
                  <a:lnTo>
                    <a:pt x="131" y="491"/>
                  </a:lnTo>
                  <a:lnTo>
                    <a:pt x="127" y="491"/>
                  </a:lnTo>
                  <a:lnTo>
                    <a:pt x="122" y="488"/>
                  </a:lnTo>
                  <a:lnTo>
                    <a:pt x="119" y="489"/>
                  </a:lnTo>
                  <a:lnTo>
                    <a:pt x="119" y="489"/>
                  </a:lnTo>
                  <a:lnTo>
                    <a:pt x="118" y="491"/>
                  </a:lnTo>
                  <a:lnTo>
                    <a:pt x="116" y="491"/>
                  </a:lnTo>
                  <a:lnTo>
                    <a:pt x="115" y="492"/>
                  </a:lnTo>
                  <a:lnTo>
                    <a:pt x="109" y="496"/>
                  </a:lnTo>
                  <a:lnTo>
                    <a:pt x="104" y="499"/>
                  </a:lnTo>
                  <a:lnTo>
                    <a:pt x="99" y="502"/>
                  </a:lnTo>
                  <a:lnTo>
                    <a:pt x="94" y="505"/>
                  </a:lnTo>
                  <a:lnTo>
                    <a:pt x="91" y="508"/>
                  </a:lnTo>
                  <a:lnTo>
                    <a:pt x="87" y="513"/>
                  </a:lnTo>
                  <a:lnTo>
                    <a:pt x="84" y="514"/>
                  </a:lnTo>
                  <a:lnTo>
                    <a:pt x="81" y="514"/>
                  </a:lnTo>
                  <a:lnTo>
                    <a:pt x="78" y="514"/>
                  </a:lnTo>
                  <a:lnTo>
                    <a:pt x="77" y="513"/>
                  </a:lnTo>
                  <a:lnTo>
                    <a:pt x="74" y="513"/>
                  </a:lnTo>
                  <a:lnTo>
                    <a:pt x="72" y="514"/>
                  </a:lnTo>
                  <a:lnTo>
                    <a:pt x="68" y="516"/>
                  </a:lnTo>
                  <a:lnTo>
                    <a:pt x="65" y="520"/>
                  </a:lnTo>
                  <a:lnTo>
                    <a:pt x="62" y="524"/>
                  </a:lnTo>
                  <a:lnTo>
                    <a:pt x="59" y="527"/>
                  </a:lnTo>
                  <a:lnTo>
                    <a:pt x="56" y="530"/>
                  </a:lnTo>
                  <a:lnTo>
                    <a:pt x="53" y="532"/>
                  </a:lnTo>
                  <a:lnTo>
                    <a:pt x="50" y="532"/>
                  </a:lnTo>
                  <a:lnTo>
                    <a:pt x="47" y="532"/>
                  </a:lnTo>
                  <a:lnTo>
                    <a:pt x="44" y="532"/>
                  </a:lnTo>
                  <a:lnTo>
                    <a:pt x="40" y="530"/>
                  </a:lnTo>
                  <a:lnTo>
                    <a:pt x="43" y="529"/>
                  </a:lnTo>
                  <a:lnTo>
                    <a:pt x="46" y="524"/>
                  </a:lnTo>
                  <a:lnTo>
                    <a:pt x="50" y="521"/>
                  </a:lnTo>
                  <a:lnTo>
                    <a:pt x="53" y="520"/>
                  </a:lnTo>
                  <a:lnTo>
                    <a:pt x="57" y="518"/>
                  </a:lnTo>
                  <a:lnTo>
                    <a:pt x="62" y="517"/>
                  </a:lnTo>
                  <a:lnTo>
                    <a:pt x="66" y="517"/>
                  </a:lnTo>
                  <a:lnTo>
                    <a:pt x="71" y="514"/>
                  </a:lnTo>
                  <a:lnTo>
                    <a:pt x="74" y="510"/>
                  </a:lnTo>
                  <a:lnTo>
                    <a:pt x="78" y="507"/>
                  </a:lnTo>
                  <a:lnTo>
                    <a:pt x="81" y="504"/>
                  </a:lnTo>
                  <a:lnTo>
                    <a:pt x="85" y="501"/>
                  </a:lnTo>
                  <a:lnTo>
                    <a:pt x="91" y="499"/>
                  </a:lnTo>
                  <a:lnTo>
                    <a:pt x="99" y="499"/>
                  </a:lnTo>
                  <a:lnTo>
                    <a:pt x="104" y="498"/>
                  </a:lnTo>
                  <a:lnTo>
                    <a:pt x="103" y="495"/>
                  </a:lnTo>
                  <a:lnTo>
                    <a:pt x="102" y="492"/>
                  </a:lnTo>
                  <a:lnTo>
                    <a:pt x="100" y="491"/>
                  </a:lnTo>
                  <a:lnTo>
                    <a:pt x="104" y="488"/>
                  </a:lnTo>
                  <a:lnTo>
                    <a:pt x="109" y="485"/>
                  </a:lnTo>
                  <a:lnTo>
                    <a:pt x="112" y="480"/>
                  </a:lnTo>
                  <a:lnTo>
                    <a:pt x="115" y="476"/>
                  </a:lnTo>
                  <a:lnTo>
                    <a:pt x="118" y="471"/>
                  </a:lnTo>
                  <a:lnTo>
                    <a:pt x="121" y="468"/>
                  </a:lnTo>
                  <a:lnTo>
                    <a:pt x="127" y="464"/>
                  </a:lnTo>
                  <a:lnTo>
                    <a:pt x="131" y="461"/>
                  </a:lnTo>
                  <a:lnTo>
                    <a:pt x="134" y="457"/>
                  </a:lnTo>
                  <a:lnTo>
                    <a:pt x="138" y="452"/>
                  </a:lnTo>
                  <a:lnTo>
                    <a:pt x="141" y="448"/>
                  </a:lnTo>
                  <a:lnTo>
                    <a:pt x="144" y="442"/>
                  </a:lnTo>
                  <a:lnTo>
                    <a:pt x="147" y="436"/>
                  </a:lnTo>
                  <a:lnTo>
                    <a:pt x="150" y="430"/>
                  </a:lnTo>
                  <a:lnTo>
                    <a:pt x="152" y="424"/>
                  </a:lnTo>
                  <a:lnTo>
                    <a:pt x="146" y="424"/>
                  </a:lnTo>
                  <a:lnTo>
                    <a:pt x="141" y="427"/>
                  </a:lnTo>
                  <a:lnTo>
                    <a:pt x="138" y="430"/>
                  </a:lnTo>
                  <a:lnTo>
                    <a:pt x="137" y="436"/>
                  </a:lnTo>
                  <a:lnTo>
                    <a:pt x="137" y="432"/>
                  </a:lnTo>
                  <a:lnTo>
                    <a:pt x="137" y="430"/>
                  </a:lnTo>
                  <a:lnTo>
                    <a:pt x="135" y="429"/>
                  </a:lnTo>
                  <a:lnTo>
                    <a:pt x="132" y="429"/>
                  </a:lnTo>
                  <a:lnTo>
                    <a:pt x="131" y="427"/>
                  </a:lnTo>
                  <a:lnTo>
                    <a:pt x="128" y="427"/>
                  </a:lnTo>
                  <a:lnTo>
                    <a:pt x="125" y="427"/>
                  </a:lnTo>
                  <a:lnTo>
                    <a:pt x="122" y="429"/>
                  </a:lnTo>
                  <a:lnTo>
                    <a:pt x="121" y="429"/>
                  </a:lnTo>
                  <a:lnTo>
                    <a:pt x="119" y="429"/>
                  </a:lnTo>
                  <a:lnTo>
                    <a:pt x="118" y="429"/>
                  </a:lnTo>
                  <a:lnTo>
                    <a:pt x="115" y="427"/>
                  </a:lnTo>
                  <a:lnTo>
                    <a:pt x="113" y="424"/>
                  </a:lnTo>
                  <a:lnTo>
                    <a:pt x="112" y="421"/>
                  </a:lnTo>
                  <a:lnTo>
                    <a:pt x="110" y="418"/>
                  </a:lnTo>
                  <a:lnTo>
                    <a:pt x="110" y="417"/>
                  </a:lnTo>
                  <a:lnTo>
                    <a:pt x="109" y="415"/>
                  </a:lnTo>
                  <a:lnTo>
                    <a:pt x="107" y="415"/>
                  </a:lnTo>
                  <a:lnTo>
                    <a:pt x="106" y="415"/>
                  </a:lnTo>
                  <a:lnTo>
                    <a:pt x="102" y="417"/>
                  </a:lnTo>
                  <a:lnTo>
                    <a:pt x="99" y="420"/>
                  </a:lnTo>
                  <a:lnTo>
                    <a:pt x="96" y="423"/>
                  </a:lnTo>
                  <a:lnTo>
                    <a:pt x="93" y="427"/>
                  </a:lnTo>
                  <a:lnTo>
                    <a:pt x="91" y="430"/>
                  </a:lnTo>
                  <a:lnTo>
                    <a:pt x="88" y="435"/>
                  </a:lnTo>
                  <a:lnTo>
                    <a:pt x="90" y="432"/>
                  </a:lnTo>
                  <a:lnTo>
                    <a:pt x="90" y="429"/>
                  </a:lnTo>
                  <a:lnTo>
                    <a:pt x="88" y="427"/>
                  </a:lnTo>
                  <a:lnTo>
                    <a:pt x="87" y="427"/>
                  </a:lnTo>
                  <a:lnTo>
                    <a:pt x="85" y="426"/>
                  </a:lnTo>
                  <a:lnTo>
                    <a:pt x="82" y="424"/>
                  </a:lnTo>
                  <a:lnTo>
                    <a:pt x="81" y="421"/>
                  </a:lnTo>
                  <a:lnTo>
                    <a:pt x="81" y="420"/>
                  </a:lnTo>
                  <a:lnTo>
                    <a:pt x="82" y="417"/>
                  </a:lnTo>
                  <a:lnTo>
                    <a:pt x="84" y="414"/>
                  </a:lnTo>
                  <a:lnTo>
                    <a:pt x="87" y="412"/>
                  </a:lnTo>
                  <a:lnTo>
                    <a:pt x="88" y="410"/>
                  </a:lnTo>
                  <a:lnTo>
                    <a:pt x="88" y="407"/>
                  </a:lnTo>
                  <a:lnTo>
                    <a:pt x="88" y="404"/>
                  </a:lnTo>
                  <a:lnTo>
                    <a:pt x="85" y="402"/>
                  </a:lnTo>
                  <a:lnTo>
                    <a:pt x="84" y="401"/>
                  </a:lnTo>
                  <a:lnTo>
                    <a:pt x="82" y="401"/>
                  </a:lnTo>
                  <a:lnTo>
                    <a:pt x="81" y="399"/>
                  </a:lnTo>
                  <a:lnTo>
                    <a:pt x="81" y="398"/>
                  </a:lnTo>
                  <a:lnTo>
                    <a:pt x="81" y="396"/>
                  </a:lnTo>
                  <a:lnTo>
                    <a:pt x="82" y="395"/>
                  </a:lnTo>
                  <a:lnTo>
                    <a:pt x="84" y="392"/>
                  </a:lnTo>
                  <a:lnTo>
                    <a:pt x="85" y="389"/>
                  </a:lnTo>
                  <a:lnTo>
                    <a:pt x="87" y="387"/>
                  </a:lnTo>
                  <a:lnTo>
                    <a:pt x="88" y="386"/>
                  </a:lnTo>
                  <a:lnTo>
                    <a:pt x="90" y="383"/>
                  </a:lnTo>
                  <a:lnTo>
                    <a:pt x="91" y="382"/>
                  </a:lnTo>
                  <a:lnTo>
                    <a:pt x="91" y="379"/>
                  </a:lnTo>
                  <a:lnTo>
                    <a:pt x="93" y="376"/>
                  </a:lnTo>
                  <a:lnTo>
                    <a:pt x="93" y="374"/>
                  </a:lnTo>
                  <a:lnTo>
                    <a:pt x="93" y="371"/>
                  </a:lnTo>
                  <a:lnTo>
                    <a:pt x="91" y="370"/>
                  </a:lnTo>
                  <a:lnTo>
                    <a:pt x="88" y="370"/>
                  </a:lnTo>
                  <a:lnTo>
                    <a:pt x="85" y="370"/>
                  </a:lnTo>
                  <a:lnTo>
                    <a:pt x="79" y="373"/>
                  </a:lnTo>
                  <a:lnTo>
                    <a:pt x="78" y="379"/>
                  </a:lnTo>
                  <a:lnTo>
                    <a:pt x="77" y="386"/>
                  </a:lnTo>
                  <a:lnTo>
                    <a:pt x="75" y="395"/>
                  </a:lnTo>
                  <a:lnTo>
                    <a:pt x="74" y="401"/>
                  </a:lnTo>
                  <a:lnTo>
                    <a:pt x="68" y="404"/>
                  </a:lnTo>
                  <a:lnTo>
                    <a:pt x="65" y="404"/>
                  </a:lnTo>
                  <a:lnTo>
                    <a:pt x="62" y="402"/>
                  </a:lnTo>
                  <a:lnTo>
                    <a:pt x="59" y="401"/>
                  </a:lnTo>
                  <a:lnTo>
                    <a:pt x="56" y="398"/>
                  </a:lnTo>
                  <a:lnTo>
                    <a:pt x="53" y="395"/>
                  </a:lnTo>
                  <a:lnTo>
                    <a:pt x="50" y="393"/>
                  </a:lnTo>
                  <a:lnTo>
                    <a:pt x="47" y="393"/>
                  </a:lnTo>
                  <a:lnTo>
                    <a:pt x="46" y="389"/>
                  </a:lnTo>
                  <a:lnTo>
                    <a:pt x="47" y="385"/>
                  </a:lnTo>
                  <a:lnTo>
                    <a:pt x="49" y="380"/>
                  </a:lnTo>
                  <a:lnTo>
                    <a:pt x="52" y="377"/>
                  </a:lnTo>
                  <a:lnTo>
                    <a:pt x="47" y="379"/>
                  </a:lnTo>
                  <a:lnTo>
                    <a:pt x="44" y="376"/>
                  </a:lnTo>
                  <a:lnTo>
                    <a:pt x="43" y="368"/>
                  </a:lnTo>
                  <a:lnTo>
                    <a:pt x="44" y="361"/>
                  </a:lnTo>
                  <a:lnTo>
                    <a:pt x="46" y="352"/>
                  </a:lnTo>
                  <a:lnTo>
                    <a:pt x="46" y="346"/>
                  </a:lnTo>
                  <a:lnTo>
                    <a:pt x="47" y="343"/>
                  </a:lnTo>
                  <a:lnTo>
                    <a:pt x="44" y="342"/>
                  </a:lnTo>
                  <a:lnTo>
                    <a:pt x="43" y="340"/>
                  </a:lnTo>
                  <a:lnTo>
                    <a:pt x="40" y="340"/>
                  </a:lnTo>
                  <a:lnTo>
                    <a:pt x="37" y="340"/>
                  </a:lnTo>
                  <a:lnTo>
                    <a:pt x="35" y="340"/>
                  </a:lnTo>
                  <a:lnTo>
                    <a:pt x="32" y="339"/>
                  </a:lnTo>
                  <a:lnTo>
                    <a:pt x="31" y="337"/>
                  </a:lnTo>
                  <a:lnTo>
                    <a:pt x="31" y="336"/>
                  </a:lnTo>
                  <a:lnTo>
                    <a:pt x="31" y="332"/>
                  </a:lnTo>
                  <a:lnTo>
                    <a:pt x="34" y="324"/>
                  </a:lnTo>
                  <a:lnTo>
                    <a:pt x="40" y="318"/>
                  </a:lnTo>
                  <a:lnTo>
                    <a:pt x="47" y="314"/>
                  </a:lnTo>
                  <a:lnTo>
                    <a:pt x="54" y="312"/>
                  </a:lnTo>
                  <a:lnTo>
                    <a:pt x="59" y="312"/>
                  </a:lnTo>
                  <a:lnTo>
                    <a:pt x="63" y="309"/>
                  </a:lnTo>
                  <a:lnTo>
                    <a:pt x="66" y="304"/>
                  </a:lnTo>
                  <a:lnTo>
                    <a:pt x="72" y="301"/>
                  </a:lnTo>
                  <a:lnTo>
                    <a:pt x="78" y="299"/>
                  </a:lnTo>
                  <a:lnTo>
                    <a:pt x="84" y="299"/>
                  </a:lnTo>
                  <a:lnTo>
                    <a:pt x="90" y="299"/>
                  </a:lnTo>
                  <a:lnTo>
                    <a:pt x="88" y="295"/>
                  </a:lnTo>
                  <a:lnTo>
                    <a:pt x="88" y="292"/>
                  </a:lnTo>
                  <a:lnTo>
                    <a:pt x="88" y="289"/>
                  </a:lnTo>
                  <a:lnTo>
                    <a:pt x="90" y="287"/>
                  </a:lnTo>
                  <a:lnTo>
                    <a:pt x="91" y="286"/>
                  </a:lnTo>
                  <a:lnTo>
                    <a:pt x="93" y="284"/>
                  </a:lnTo>
                  <a:lnTo>
                    <a:pt x="96" y="281"/>
                  </a:lnTo>
                  <a:lnTo>
                    <a:pt x="99" y="279"/>
                  </a:lnTo>
                  <a:lnTo>
                    <a:pt x="100" y="274"/>
                  </a:lnTo>
                  <a:lnTo>
                    <a:pt x="102" y="270"/>
                  </a:lnTo>
                  <a:lnTo>
                    <a:pt x="102" y="265"/>
                  </a:lnTo>
                  <a:lnTo>
                    <a:pt x="103" y="259"/>
                  </a:lnTo>
                  <a:lnTo>
                    <a:pt x="104" y="255"/>
                  </a:lnTo>
                  <a:lnTo>
                    <a:pt x="94" y="262"/>
                  </a:lnTo>
                  <a:lnTo>
                    <a:pt x="82" y="264"/>
                  </a:lnTo>
                  <a:lnTo>
                    <a:pt x="69" y="265"/>
                  </a:lnTo>
                  <a:lnTo>
                    <a:pt x="53" y="268"/>
                  </a:lnTo>
                  <a:lnTo>
                    <a:pt x="35" y="270"/>
                  </a:lnTo>
                  <a:lnTo>
                    <a:pt x="35" y="267"/>
                  </a:lnTo>
                  <a:lnTo>
                    <a:pt x="35" y="264"/>
                  </a:lnTo>
                  <a:lnTo>
                    <a:pt x="35" y="261"/>
                  </a:lnTo>
                  <a:lnTo>
                    <a:pt x="37" y="258"/>
                  </a:lnTo>
                  <a:lnTo>
                    <a:pt x="26" y="258"/>
                  </a:lnTo>
                  <a:lnTo>
                    <a:pt x="18" y="254"/>
                  </a:lnTo>
                  <a:lnTo>
                    <a:pt x="9" y="248"/>
                  </a:lnTo>
                  <a:lnTo>
                    <a:pt x="0" y="242"/>
                  </a:lnTo>
                  <a:lnTo>
                    <a:pt x="4" y="239"/>
                  </a:lnTo>
                  <a:lnTo>
                    <a:pt x="7" y="239"/>
                  </a:lnTo>
                  <a:lnTo>
                    <a:pt x="12" y="239"/>
                  </a:lnTo>
                  <a:lnTo>
                    <a:pt x="12" y="236"/>
                  </a:lnTo>
                  <a:lnTo>
                    <a:pt x="12" y="231"/>
                  </a:lnTo>
                  <a:lnTo>
                    <a:pt x="10" y="228"/>
                  </a:lnTo>
                  <a:lnTo>
                    <a:pt x="7" y="226"/>
                  </a:lnTo>
                  <a:lnTo>
                    <a:pt x="6" y="223"/>
                  </a:lnTo>
                  <a:lnTo>
                    <a:pt x="6" y="221"/>
                  </a:lnTo>
                  <a:lnTo>
                    <a:pt x="7" y="218"/>
                  </a:lnTo>
                  <a:lnTo>
                    <a:pt x="10" y="217"/>
                  </a:lnTo>
                  <a:lnTo>
                    <a:pt x="12" y="217"/>
                  </a:lnTo>
                  <a:lnTo>
                    <a:pt x="15" y="218"/>
                  </a:lnTo>
                  <a:lnTo>
                    <a:pt x="16" y="220"/>
                  </a:lnTo>
                  <a:lnTo>
                    <a:pt x="16" y="217"/>
                  </a:lnTo>
                  <a:lnTo>
                    <a:pt x="18" y="214"/>
                  </a:lnTo>
                  <a:lnTo>
                    <a:pt x="19" y="211"/>
                  </a:lnTo>
                  <a:lnTo>
                    <a:pt x="21" y="208"/>
                  </a:lnTo>
                  <a:lnTo>
                    <a:pt x="28" y="211"/>
                  </a:lnTo>
                  <a:lnTo>
                    <a:pt x="37" y="209"/>
                  </a:lnTo>
                  <a:lnTo>
                    <a:pt x="44" y="203"/>
                  </a:lnTo>
                  <a:lnTo>
                    <a:pt x="52" y="198"/>
                  </a:lnTo>
                  <a:lnTo>
                    <a:pt x="59" y="193"/>
                  </a:lnTo>
                  <a:lnTo>
                    <a:pt x="59" y="196"/>
                  </a:lnTo>
                  <a:lnTo>
                    <a:pt x="59" y="201"/>
                  </a:lnTo>
                  <a:lnTo>
                    <a:pt x="59" y="203"/>
                  </a:lnTo>
                  <a:lnTo>
                    <a:pt x="60" y="206"/>
                  </a:lnTo>
                  <a:lnTo>
                    <a:pt x="60" y="209"/>
                  </a:lnTo>
                  <a:lnTo>
                    <a:pt x="62" y="209"/>
                  </a:lnTo>
                  <a:lnTo>
                    <a:pt x="62" y="209"/>
                  </a:lnTo>
                  <a:lnTo>
                    <a:pt x="63" y="209"/>
                  </a:lnTo>
                  <a:lnTo>
                    <a:pt x="66" y="209"/>
                  </a:lnTo>
                  <a:lnTo>
                    <a:pt x="69" y="209"/>
                  </a:lnTo>
                  <a:lnTo>
                    <a:pt x="72" y="209"/>
                  </a:lnTo>
                  <a:lnTo>
                    <a:pt x="75" y="215"/>
                  </a:lnTo>
                  <a:lnTo>
                    <a:pt x="77" y="215"/>
                  </a:lnTo>
                  <a:lnTo>
                    <a:pt x="79" y="214"/>
                  </a:lnTo>
                  <a:lnTo>
                    <a:pt x="81" y="212"/>
                  </a:lnTo>
                  <a:lnTo>
                    <a:pt x="82" y="211"/>
                  </a:lnTo>
                  <a:lnTo>
                    <a:pt x="85" y="215"/>
                  </a:lnTo>
                  <a:lnTo>
                    <a:pt x="91" y="212"/>
                  </a:lnTo>
                  <a:lnTo>
                    <a:pt x="96" y="211"/>
                  </a:lnTo>
                  <a:lnTo>
                    <a:pt x="100" y="208"/>
                  </a:lnTo>
                  <a:lnTo>
                    <a:pt x="106" y="205"/>
                  </a:lnTo>
                  <a:lnTo>
                    <a:pt x="103" y="205"/>
                  </a:lnTo>
                  <a:lnTo>
                    <a:pt x="102" y="203"/>
                  </a:lnTo>
                  <a:lnTo>
                    <a:pt x="102" y="202"/>
                  </a:lnTo>
                  <a:lnTo>
                    <a:pt x="102" y="199"/>
                  </a:lnTo>
                  <a:lnTo>
                    <a:pt x="103" y="198"/>
                  </a:lnTo>
                  <a:lnTo>
                    <a:pt x="106" y="196"/>
                  </a:lnTo>
                  <a:lnTo>
                    <a:pt x="107" y="195"/>
                  </a:lnTo>
                  <a:lnTo>
                    <a:pt x="106" y="193"/>
                  </a:lnTo>
                  <a:lnTo>
                    <a:pt x="103" y="192"/>
                  </a:lnTo>
                  <a:lnTo>
                    <a:pt x="100" y="189"/>
                  </a:lnTo>
                  <a:lnTo>
                    <a:pt x="99" y="189"/>
                  </a:lnTo>
                  <a:lnTo>
                    <a:pt x="96" y="189"/>
                  </a:lnTo>
                  <a:lnTo>
                    <a:pt x="94" y="189"/>
                  </a:lnTo>
                  <a:lnTo>
                    <a:pt x="93" y="190"/>
                  </a:lnTo>
                  <a:lnTo>
                    <a:pt x="91" y="190"/>
                  </a:lnTo>
                  <a:lnTo>
                    <a:pt x="88" y="192"/>
                  </a:lnTo>
                  <a:lnTo>
                    <a:pt x="87" y="192"/>
                  </a:lnTo>
                  <a:lnTo>
                    <a:pt x="84" y="193"/>
                  </a:lnTo>
                  <a:lnTo>
                    <a:pt x="81" y="192"/>
                  </a:lnTo>
                  <a:lnTo>
                    <a:pt x="81" y="192"/>
                  </a:lnTo>
                  <a:lnTo>
                    <a:pt x="81" y="190"/>
                  </a:lnTo>
                  <a:lnTo>
                    <a:pt x="81" y="189"/>
                  </a:lnTo>
                  <a:lnTo>
                    <a:pt x="81" y="187"/>
                  </a:lnTo>
                  <a:lnTo>
                    <a:pt x="81" y="186"/>
                  </a:lnTo>
                  <a:lnTo>
                    <a:pt x="78" y="183"/>
                  </a:lnTo>
                  <a:lnTo>
                    <a:pt x="74" y="181"/>
                  </a:lnTo>
                  <a:lnTo>
                    <a:pt x="71" y="180"/>
                  </a:lnTo>
                  <a:lnTo>
                    <a:pt x="68" y="177"/>
                  </a:lnTo>
                  <a:lnTo>
                    <a:pt x="66" y="174"/>
                  </a:lnTo>
                  <a:lnTo>
                    <a:pt x="65" y="170"/>
                  </a:lnTo>
                  <a:lnTo>
                    <a:pt x="63" y="167"/>
                  </a:lnTo>
                  <a:lnTo>
                    <a:pt x="60" y="164"/>
                  </a:lnTo>
                  <a:lnTo>
                    <a:pt x="56" y="162"/>
                  </a:lnTo>
                  <a:lnTo>
                    <a:pt x="53" y="159"/>
                  </a:lnTo>
                  <a:lnTo>
                    <a:pt x="49" y="156"/>
                  </a:lnTo>
                  <a:lnTo>
                    <a:pt x="47" y="153"/>
                  </a:lnTo>
                  <a:lnTo>
                    <a:pt x="46" y="150"/>
                  </a:lnTo>
                  <a:lnTo>
                    <a:pt x="44" y="148"/>
                  </a:lnTo>
                  <a:lnTo>
                    <a:pt x="41" y="145"/>
                  </a:lnTo>
                  <a:lnTo>
                    <a:pt x="37" y="143"/>
                  </a:lnTo>
                  <a:lnTo>
                    <a:pt x="32" y="142"/>
                  </a:lnTo>
                  <a:lnTo>
                    <a:pt x="29" y="142"/>
                  </a:lnTo>
                  <a:lnTo>
                    <a:pt x="26" y="142"/>
                  </a:lnTo>
                  <a:lnTo>
                    <a:pt x="25" y="142"/>
                  </a:lnTo>
                  <a:lnTo>
                    <a:pt x="24" y="140"/>
                  </a:lnTo>
                  <a:lnTo>
                    <a:pt x="22" y="139"/>
                  </a:lnTo>
                  <a:lnTo>
                    <a:pt x="21" y="134"/>
                  </a:lnTo>
                  <a:lnTo>
                    <a:pt x="19" y="130"/>
                  </a:lnTo>
                  <a:lnTo>
                    <a:pt x="19" y="124"/>
                  </a:lnTo>
                  <a:lnTo>
                    <a:pt x="21" y="121"/>
                  </a:lnTo>
                  <a:lnTo>
                    <a:pt x="22" y="118"/>
                  </a:lnTo>
                  <a:lnTo>
                    <a:pt x="25" y="117"/>
                  </a:lnTo>
                  <a:lnTo>
                    <a:pt x="29" y="115"/>
                  </a:lnTo>
                  <a:lnTo>
                    <a:pt x="35" y="112"/>
                  </a:lnTo>
                  <a:lnTo>
                    <a:pt x="43" y="109"/>
                  </a:lnTo>
                  <a:lnTo>
                    <a:pt x="49" y="106"/>
                  </a:lnTo>
                  <a:lnTo>
                    <a:pt x="54" y="106"/>
                  </a:lnTo>
                  <a:lnTo>
                    <a:pt x="60" y="106"/>
                  </a:lnTo>
                  <a:lnTo>
                    <a:pt x="65" y="106"/>
                  </a:lnTo>
                  <a:lnTo>
                    <a:pt x="65" y="103"/>
                  </a:lnTo>
                  <a:lnTo>
                    <a:pt x="63" y="99"/>
                  </a:lnTo>
                  <a:lnTo>
                    <a:pt x="63" y="96"/>
                  </a:lnTo>
                  <a:lnTo>
                    <a:pt x="65" y="93"/>
                  </a:lnTo>
                  <a:lnTo>
                    <a:pt x="66" y="90"/>
                  </a:lnTo>
                  <a:lnTo>
                    <a:pt x="74" y="93"/>
                  </a:lnTo>
                  <a:lnTo>
                    <a:pt x="74" y="89"/>
                  </a:lnTo>
                  <a:lnTo>
                    <a:pt x="74" y="86"/>
                  </a:lnTo>
                  <a:lnTo>
                    <a:pt x="74" y="83"/>
                  </a:lnTo>
                  <a:lnTo>
                    <a:pt x="75" y="80"/>
                  </a:lnTo>
                  <a:lnTo>
                    <a:pt x="77" y="77"/>
                  </a:lnTo>
                  <a:lnTo>
                    <a:pt x="78" y="77"/>
                  </a:lnTo>
                  <a:lnTo>
                    <a:pt x="79" y="75"/>
                  </a:lnTo>
                  <a:lnTo>
                    <a:pt x="82" y="75"/>
                  </a:lnTo>
                  <a:lnTo>
                    <a:pt x="84" y="75"/>
                  </a:lnTo>
                  <a:lnTo>
                    <a:pt x="85" y="72"/>
                  </a:lnTo>
                  <a:lnTo>
                    <a:pt x="87" y="71"/>
                  </a:lnTo>
                  <a:lnTo>
                    <a:pt x="88" y="68"/>
                  </a:lnTo>
                  <a:lnTo>
                    <a:pt x="91" y="67"/>
                  </a:lnTo>
                  <a:lnTo>
                    <a:pt x="93" y="64"/>
                  </a:lnTo>
                  <a:lnTo>
                    <a:pt x="94" y="61"/>
                  </a:lnTo>
                  <a:lnTo>
                    <a:pt x="96" y="59"/>
                  </a:lnTo>
                  <a:lnTo>
                    <a:pt x="100" y="59"/>
                  </a:lnTo>
                  <a:lnTo>
                    <a:pt x="103" y="59"/>
                  </a:lnTo>
                  <a:lnTo>
                    <a:pt x="106" y="58"/>
                  </a:lnTo>
                  <a:lnTo>
                    <a:pt x="109" y="58"/>
                  </a:lnTo>
                  <a:lnTo>
                    <a:pt x="109" y="53"/>
                  </a:lnTo>
                  <a:lnTo>
                    <a:pt x="109" y="50"/>
                  </a:lnTo>
                  <a:lnTo>
                    <a:pt x="107" y="47"/>
                  </a:lnTo>
                  <a:lnTo>
                    <a:pt x="107" y="46"/>
                  </a:lnTo>
                  <a:lnTo>
                    <a:pt x="109" y="44"/>
                  </a:lnTo>
                  <a:lnTo>
                    <a:pt x="112" y="44"/>
                  </a:lnTo>
                  <a:lnTo>
                    <a:pt x="115" y="43"/>
                  </a:lnTo>
                  <a:lnTo>
                    <a:pt x="119" y="43"/>
                  </a:lnTo>
                  <a:lnTo>
                    <a:pt x="124" y="42"/>
                  </a:lnTo>
                  <a:lnTo>
                    <a:pt x="128" y="40"/>
                  </a:lnTo>
                  <a:lnTo>
                    <a:pt x="131" y="37"/>
                  </a:lnTo>
                  <a:lnTo>
                    <a:pt x="131" y="36"/>
                  </a:lnTo>
                  <a:lnTo>
                    <a:pt x="132" y="33"/>
                  </a:lnTo>
                  <a:lnTo>
                    <a:pt x="132" y="30"/>
                  </a:lnTo>
                  <a:lnTo>
                    <a:pt x="132" y="27"/>
                  </a:lnTo>
                  <a:lnTo>
                    <a:pt x="134" y="24"/>
                  </a:lnTo>
                  <a:lnTo>
                    <a:pt x="137" y="21"/>
                  </a:lnTo>
                  <a:lnTo>
                    <a:pt x="140" y="21"/>
                  </a:lnTo>
                  <a:lnTo>
                    <a:pt x="143" y="21"/>
                  </a:lnTo>
                  <a:lnTo>
                    <a:pt x="146" y="19"/>
                  </a:lnTo>
                  <a:lnTo>
                    <a:pt x="149" y="19"/>
                  </a:lnTo>
                  <a:lnTo>
                    <a:pt x="152" y="17"/>
                  </a:lnTo>
                  <a:lnTo>
                    <a:pt x="153" y="18"/>
                  </a:lnTo>
                  <a:lnTo>
                    <a:pt x="153" y="19"/>
                  </a:lnTo>
                  <a:lnTo>
                    <a:pt x="155" y="17"/>
                  </a:lnTo>
                  <a:lnTo>
                    <a:pt x="156" y="14"/>
                  </a:lnTo>
                  <a:lnTo>
                    <a:pt x="159" y="11"/>
                  </a:lnTo>
                  <a:lnTo>
                    <a:pt x="162" y="14"/>
                  </a:lnTo>
                  <a:lnTo>
                    <a:pt x="163" y="18"/>
                  </a:lnTo>
                  <a:lnTo>
                    <a:pt x="165" y="21"/>
                  </a:lnTo>
                  <a:lnTo>
                    <a:pt x="166" y="25"/>
                  </a:lnTo>
                  <a:lnTo>
                    <a:pt x="169" y="28"/>
                  </a:lnTo>
                  <a:lnTo>
                    <a:pt x="171" y="28"/>
                  </a:lnTo>
                  <a:lnTo>
                    <a:pt x="172" y="28"/>
                  </a:lnTo>
                  <a:lnTo>
                    <a:pt x="175" y="30"/>
                  </a:lnTo>
                  <a:lnTo>
                    <a:pt x="177" y="30"/>
                  </a:lnTo>
                  <a:lnTo>
                    <a:pt x="180" y="31"/>
                  </a:lnTo>
                  <a:lnTo>
                    <a:pt x="181" y="34"/>
                  </a:lnTo>
                  <a:lnTo>
                    <a:pt x="184" y="36"/>
                  </a:lnTo>
                  <a:lnTo>
                    <a:pt x="188" y="34"/>
                  </a:lnTo>
                  <a:lnTo>
                    <a:pt x="190" y="34"/>
                  </a:lnTo>
                  <a:lnTo>
                    <a:pt x="191" y="34"/>
                  </a:lnTo>
                  <a:lnTo>
                    <a:pt x="193" y="33"/>
                  </a:lnTo>
                  <a:lnTo>
                    <a:pt x="194" y="33"/>
                  </a:lnTo>
                  <a:lnTo>
                    <a:pt x="196" y="34"/>
                  </a:lnTo>
                  <a:lnTo>
                    <a:pt x="196" y="36"/>
                  </a:lnTo>
                  <a:lnTo>
                    <a:pt x="200" y="33"/>
                  </a:lnTo>
                  <a:lnTo>
                    <a:pt x="205" y="28"/>
                  </a:lnTo>
                  <a:lnTo>
                    <a:pt x="209" y="25"/>
                  </a:lnTo>
                  <a:lnTo>
                    <a:pt x="209" y="30"/>
                  </a:lnTo>
                  <a:lnTo>
                    <a:pt x="209" y="33"/>
                  </a:lnTo>
                  <a:lnTo>
                    <a:pt x="209" y="34"/>
                  </a:lnTo>
                  <a:lnTo>
                    <a:pt x="209" y="37"/>
                  </a:lnTo>
                  <a:lnTo>
                    <a:pt x="209" y="40"/>
                  </a:lnTo>
                  <a:lnTo>
                    <a:pt x="210" y="42"/>
                  </a:lnTo>
                  <a:lnTo>
                    <a:pt x="213" y="44"/>
                  </a:lnTo>
                  <a:lnTo>
                    <a:pt x="218" y="47"/>
                  </a:lnTo>
                  <a:lnTo>
                    <a:pt x="222" y="49"/>
                  </a:lnTo>
                  <a:lnTo>
                    <a:pt x="227" y="49"/>
                  </a:lnTo>
                  <a:lnTo>
                    <a:pt x="232" y="50"/>
                  </a:lnTo>
                  <a:lnTo>
                    <a:pt x="244" y="53"/>
                  </a:lnTo>
                  <a:lnTo>
                    <a:pt x="258" y="55"/>
                  </a:lnTo>
                  <a:lnTo>
                    <a:pt x="269" y="55"/>
                  </a:lnTo>
                  <a:lnTo>
                    <a:pt x="269" y="52"/>
                  </a:lnTo>
                  <a:lnTo>
                    <a:pt x="283" y="55"/>
                  </a:lnTo>
                  <a:lnTo>
                    <a:pt x="294" y="61"/>
                  </a:lnTo>
                  <a:lnTo>
                    <a:pt x="306" y="68"/>
                  </a:lnTo>
                  <a:lnTo>
                    <a:pt x="306" y="65"/>
                  </a:lnTo>
                  <a:lnTo>
                    <a:pt x="308" y="62"/>
                  </a:lnTo>
                  <a:lnTo>
                    <a:pt x="309" y="59"/>
                  </a:lnTo>
                  <a:lnTo>
                    <a:pt x="312" y="58"/>
                  </a:lnTo>
                  <a:lnTo>
                    <a:pt x="313" y="59"/>
                  </a:lnTo>
                  <a:lnTo>
                    <a:pt x="316" y="61"/>
                  </a:lnTo>
                  <a:lnTo>
                    <a:pt x="318" y="64"/>
                  </a:lnTo>
                  <a:lnTo>
                    <a:pt x="319" y="65"/>
                  </a:lnTo>
                  <a:lnTo>
                    <a:pt x="321" y="68"/>
                  </a:lnTo>
                  <a:lnTo>
                    <a:pt x="324" y="68"/>
                  </a:lnTo>
                  <a:lnTo>
                    <a:pt x="327" y="70"/>
                  </a:lnTo>
                  <a:lnTo>
                    <a:pt x="330" y="70"/>
                  </a:lnTo>
                  <a:lnTo>
                    <a:pt x="336" y="72"/>
                  </a:lnTo>
                  <a:lnTo>
                    <a:pt x="340" y="75"/>
                  </a:lnTo>
                  <a:lnTo>
                    <a:pt x="346" y="77"/>
                  </a:lnTo>
                  <a:lnTo>
                    <a:pt x="350" y="78"/>
                  </a:lnTo>
                  <a:lnTo>
                    <a:pt x="355" y="80"/>
                  </a:lnTo>
                  <a:lnTo>
                    <a:pt x="358" y="80"/>
                  </a:lnTo>
                  <a:lnTo>
                    <a:pt x="362" y="81"/>
                  </a:lnTo>
                  <a:lnTo>
                    <a:pt x="363" y="80"/>
                  </a:lnTo>
                  <a:lnTo>
                    <a:pt x="366" y="78"/>
                  </a:lnTo>
                  <a:lnTo>
                    <a:pt x="368" y="77"/>
                  </a:lnTo>
                  <a:lnTo>
                    <a:pt x="369" y="77"/>
                  </a:lnTo>
                  <a:lnTo>
                    <a:pt x="372" y="77"/>
                  </a:lnTo>
                  <a:lnTo>
                    <a:pt x="383" y="80"/>
                  </a:lnTo>
                  <a:lnTo>
                    <a:pt x="391" y="87"/>
                  </a:lnTo>
                  <a:lnTo>
                    <a:pt x="397" y="96"/>
                  </a:lnTo>
                  <a:lnTo>
                    <a:pt x="405" y="105"/>
                  </a:lnTo>
                  <a:lnTo>
                    <a:pt x="413" y="112"/>
                  </a:lnTo>
                  <a:lnTo>
                    <a:pt x="424" y="115"/>
                  </a:lnTo>
                  <a:lnTo>
                    <a:pt x="436" y="117"/>
                  </a:lnTo>
                  <a:lnTo>
                    <a:pt x="446" y="115"/>
                  </a:lnTo>
                  <a:lnTo>
                    <a:pt x="443" y="114"/>
                  </a:lnTo>
                  <a:lnTo>
                    <a:pt x="441" y="111"/>
                  </a:lnTo>
                  <a:lnTo>
                    <a:pt x="440" y="108"/>
                  </a:lnTo>
                  <a:lnTo>
                    <a:pt x="440" y="103"/>
                  </a:lnTo>
                  <a:lnTo>
                    <a:pt x="440" y="100"/>
                  </a:lnTo>
                  <a:lnTo>
                    <a:pt x="443" y="99"/>
                  </a:lnTo>
                  <a:lnTo>
                    <a:pt x="444" y="97"/>
                  </a:lnTo>
                  <a:lnTo>
                    <a:pt x="447" y="97"/>
                  </a:lnTo>
                  <a:lnTo>
                    <a:pt x="452" y="97"/>
                  </a:lnTo>
                  <a:lnTo>
                    <a:pt x="455" y="97"/>
                  </a:lnTo>
                  <a:lnTo>
                    <a:pt x="458" y="97"/>
                  </a:lnTo>
                  <a:lnTo>
                    <a:pt x="455" y="95"/>
                  </a:lnTo>
                  <a:lnTo>
                    <a:pt x="462" y="87"/>
                  </a:lnTo>
                  <a:lnTo>
                    <a:pt x="469" y="81"/>
                  </a:lnTo>
                  <a:lnTo>
                    <a:pt x="477" y="74"/>
                  </a:lnTo>
                  <a:lnTo>
                    <a:pt x="483" y="70"/>
                  </a:lnTo>
                  <a:lnTo>
                    <a:pt x="491" y="65"/>
                  </a:lnTo>
                  <a:lnTo>
                    <a:pt x="502" y="59"/>
                  </a:lnTo>
                  <a:lnTo>
                    <a:pt x="511" y="56"/>
                  </a:lnTo>
                  <a:lnTo>
                    <a:pt x="517" y="58"/>
                  </a:lnTo>
                  <a:lnTo>
                    <a:pt x="518" y="59"/>
                  </a:lnTo>
                  <a:lnTo>
                    <a:pt x="518" y="62"/>
                  </a:lnTo>
                  <a:lnTo>
                    <a:pt x="518" y="65"/>
                  </a:lnTo>
                  <a:lnTo>
                    <a:pt x="515" y="67"/>
                  </a:lnTo>
                  <a:lnTo>
                    <a:pt x="512" y="68"/>
                  </a:lnTo>
                  <a:lnTo>
                    <a:pt x="509" y="70"/>
                  </a:lnTo>
                  <a:lnTo>
                    <a:pt x="506" y="71"/>
                  </a:lnTo>
                  <a:lnTo>
                    <a:pt x="503" y="71"/>
                  </a:lnTo>
                  <a:lnTo>
                    <a:pt x="500" y="72"/>
                  </a:lnTo>
                  <a:lnTo>
                    <a:pt x="491" y="78"/>
                  </a:lnTo>
                  <a:lnTo>
                    <a:pt x="484" y="87"/>
                  </a:lnTo>
                  <a:lnTo>
                    <a:pt x="481" y="97"/>
                  </a:lnTo>
                  <a:lnTo>
                    <a:pt x="484" y="97"/>
                  </a:lnTo>
                  <a:lnTo>
                    <a:pt x="487" y="97"/>
                  </a:lnTo>
                  <a:lnTo>
                    <a:pt x="490" y="97"/>
                  </a:lnTo>
                  <a:lnTo>
                    <a:pt x="494" y="97"/>
                  </a:lnTo>
                  <a:lnTo>
                    <a:pt x="497" y="96"/>
                  </a:lnTo>
                  <a:lnTo>
                    <a:pt x="499" y="95"/>
                  </a:lnTo>
                  <a:lnTo>
                    <a:pt x="502" y="93"/>
                  </a:lnTo>
                  <a:lnTo>
                    <a:pt x="505" y="92"/>
                  </a:lnTo>
                  <a:lnTo>
                    <a:pt x="508" y="92"/>
                  </a:lnTo>
                  <a:lnTo>
                    <a:pt x="511" y="92"/>
                  </a:lnTo>
                  <a:lnTo>
                    <a:pt x="514" y="92"/>
                  </a:lnTo>
                  <a:lnTo>
                    <a:pt x="518" y="90"/>
                  </a:lnTo>
                  <a:lnTo>
                    <a:pt x="522" y="87"/>
                  </a:lnTo>
                  <a:lnTo>
                    <a:pt x="528" y="84"/>
                  </a:lnTo>
                  <a:lnTo>
                    <a:pt x="533" y="80"/>
                  </a:lnTo>
                  <a:lnTo>
                    <a:pt x="537" y="77"/>
                  </a:lnTo>
                  <a:lnTo>
                    <a:pt x="539" y="74"/>
                  </a:lnTo>
                  <a:lnTo>
                    <a:pt x="540" y="71"/>
                  </a:lnTo>
                  <a:lnTo>
                    <a:pt x="540" y="70"/>
                  </a:lnTo>
                  <a:lnTo>
                    <a:pt x="540" y="67"/>
                  </a:lnTo>
                  <a:lnTo>
                    <a:pt x="540" y="64"/>
                  </a:lnTo>
                  <a:lnTo>
                    <a:pt x="540" y="59"/>
                  </a:lnTo>
                  <a:lnTo>
                    <a:pt x="544" y="59"/>
                  </a:lnTo>
                  <a:lnTo>
                    <a:pt x="547" y="58"/>
                  </a:lnTo>
                  <a:lnTo>
                    <a:pt x="552" y="55"/>
                  </a:lnTo>
                  <a:lnTo>
                    <a:pt x="553" y="61"/>
                  </a:lnTo>
                  <a:lnTo>
                    <a:pt x="556" y="65"/>
                  </a:lnTo>
                  <a:lnTo>
                    <a:pt x="558" y="71"/>
                  </a:lnTo>
                  <a:lnTo>
                    <a:pt x="559" y="75"/>
                  </a:lnTo>
                  <a:lnTo>
                    <a:pt x="558" y="78"/>
                  </a:lnTo>
                  <a:lnTo>
                    <a:pt x="558" y="83"/>
                  </a:lnTo>
                  <a:lnTo>
                    <a:pt x="559" y="86"/>
                  </a:lnTo>
                  <a:lnTo>
                    <a:pt x="561" y="89"/>
                  </a:lnTo>
                  <a:lnTo>
                    <a:pt x="564" y="92"/>
                  </a:lnTo>
                  <a:lnTo>
                    <a:pt x="568" y="93"/>
                  </a:lnTo>
                  <a:lnTo>
                    <a:pt x="571" y="95"/>
                  </a:lnTo>
                  <a:lnTo>
                    <a:pt x="575" y="95"/>
                  </a:lnTo>
                  <a:lnTo>
                    <a:pt x="578" y="93"/>
                  </a:lnTo>
                  <a:lnTo>
                    <a:pt x="581" y="92"/>
                  </a:lnTo>
                  <a:lnTo>
                    <a:pt x="584" y="89"/>
                  </a:lnTo>
                  <a:lnTo>
                    <a:pt x="584" y="84"/>
                  </a:lnTo>
                  <a:lnTo>
                    <a:pt x="584" y="81"/>
                  </a:lnTo>
                  <a:lnTo>
                    <a:pt x="584" y="78"/>
                  </a:lnTo>
                  <a:lnTo>
                    <a:pt x="586" y="81"/>
                  </a:lnTo>
                  <a:lnTo>
                    <a:pt x="589" y="89"/>
                  </a:lnTo>
                  <a:lnTo>
                    <a:pt x="593" y="93"/>
                  </a:lnTo>
                  <a:lnTo>
                    <a:pt x="596" y="95"/>
                  </a:lnTo>
                  <a:lnTo>
                    <a:pt x="599" y="95"/>
                  </a:lnTo>
                  <a:lnTo>
                    <a:pt x="602" y="93"/>
                  </a:lnTo>
                  <a:lnTo>
                    <a:pt x="605" y="92"/>
                  </a:lnTo>
                  <a:lnTo>
                    <a:pt x="608" y="90"/>
                  </a:lnTo>
                  <a:lnTo>
                    <a:pt x="609" y="87"/>
                  </a:lnTo>
                  <a:lnTo>
                    <a:pt x="611" y="86"/>
                  </a:lnTo>
                  <a:lnTo>
                    <a:pt x="612" y="83"/>
                  </a:lnTo>
                  <a:lnTo>
                    <a:pt x="614" y="81"/>
                  </a:lnTo>
                  <a:lnTo>
                    <a:pt x="615" y="80"/>
                  </a:lnTo>
                  <a:lnTo>
                    <a:pt x="618" y="78"/>
                  </a:lnTo>
                  <a:lnTo>
                    <a:pt x="621" y="78"/>
                  </a:lnTo>
                  <a:lnTo>
                    <a:pt x="625" y="80"/>
                  </a:lnTo>
                  <a:lnTo>
                    <a:pt x="630" y="81"/>
                  </a:lnTo>
                  <a:lnTo>
                    <a:pt x="633" y="83"/>
                  </a:lnTo>
                  <a:lnTo>
                    <a:pt x="636" y="84"/>
                  </a:lnTo>
                  <a:lnTo>
                    <a:pt x="639" y="86"/>
                  </a:lnTo>
                  <a:lnTo>
                    <a:pt x="642" y="87"/>
                  </a:lnTo>
                  <a:lnTo>
                    <a:pt x="645" y="90"/>
                  </a:lnTo>
                  <a:lnTo>
                    <a:pt x="646" y="92"/>
                  </a:lnTo>
                  <a:lnTo>
                    <a:pt x="649" y="95"/>
                  </a:lnTo>
                  <a:lnTo>
                    <a:pt x="650" y="99"/>
                  </a:lnTo>
                  <a:lnTo>
                    <a:pt x="652" y="102"/>
                  </a:lnTo>
                  <a:lnTo>
                    <a:pt x="655" y="105"/>
                  </a:lnTo>
                  <a:lnTo>
                    <a:pt x="659" y="106"/>
                  </a:lnTo>
                  <a:lnTo>
                    <a:pt x="662" y="106"/>
                  </a:lnTo>
                  <a:lnTo>
                    <a:pt x="667" y="106"/>
                  </a:lnTo>
                  <a:lnTo>
                    <a:pt x="670" y="105"/>
                  </a:lnTo>
                  <a:lnTo>
                    <a:pt x="674" y="105"/>
                  </a:lnTo>
                  <a:lnTo>
                    <a:pt x="678" y="106"/>
                  </a:lnTo>
                  <a:lnTo>
                    <a:pt x="684" y="108"/>
                  </a:lnTo>
                  <a:lnTo>
                    <a:pt x="689" y="109"/>
                  </a:lnTo>
                  <a:lnTo>
                    <a:pt x="695" y="111"/>
                  </a:lnTo>
                  <a:lnTo>
                    <a:pt x="699" y="109"/>
                  </a:lnTo>
                  <a:lnTo>
                    <a:pt x="703" y="109"/>
                  </a:lnTo>
                  <a:lnTo>
                    <a:pt x="708" y="109"/>
                  </a:lnTo>
                  <a:lnTo>
                    <a:pt x="712" y="109"/>
                  </a:lnTo>
                  <a:lnTo>
                    <a:pt x="717" y="111"/>
                  </a:lnTo>
                  <a:lnTo>
                    <a:pt x="720" y="114"/>
                  </a:lnTo>
                  <a:lnTo>
                    <a:pt x="723" y="117"/>
                  </a:lnTo>
                  <a:lnTo>
                    <a:pt x="724" y="120"/>
                  </a:lnTo>
                  <a:lnTo>
                    <a:pt x="724" y="124"/>
                  </a:lnTo>
                  <a:lnTo>
                    <a:pt x="723" y="128"/>
                  </a:lnTo>
                  <a:lnTo>
                    <a:pt x="723" y="133"/>
                  </a:lnTo>
                  <a:lnTo>
                    <a:pt x="720" y="139"/>
                  </a:lnTo>
                  <a:lnTo>
                    <a:pt x="717" y="145"/>
                  </a:lnTo>
                  <a:lnTo>
                    <a:pt x="720" y="152"/>
                  </a:lnTo>
                  <a:lnTo>
                    <a:pt x="723" y="150"/>
                  </a:lnTo>
                  <a:lnTo>
                    <a:pt x="725" y="150"/>
                  </a:lnTo>
                  <a:lnTo>
                    <a:pt x="728" y="150"/>
                  </a:lnTo>
                  <a:lnTo>
                    <a:pt x="731" y="152"/>
                  </a:lnTo>
                  <a:lnTo>
                    <a:pt x="734" y="152"/>
                  </a:lnTo>
                  <a:lnTo>
                    <a:pt x="748" y="152"/>
                  </a:lnTo>
                  <a:lnTo>
                    <a:pt x="762" y="152"/>
                  </a:lnTo>
                  <a:lnTo>
                    <a:pt x="773" y="153"/>
                  </a:lnTo>
                  <a:lnTo>
                    <a:pt x="781" y="155"/>
                  </a:lnTo>
                  <a:lnTo>
                    <a:pt x="789" y="153"/>
                  </a:lnTo>
                  <a:lnTo>
                    <a:pt x="796" y="146"/>
                  </a:lnTo>
                  <a:lnTo>
                    <a:pt x="801" y="150"/>
                  </a:lnTo>
                  <a:lnTo>
                    <a:pt x="802" y="158"/>
                  </a:lnTo>
                  <a:lnTo>
                    <a:pt x="802" y="165"/>
                  </a:lnTo>
                  <a:lnTo>
                    <a:pt x="805" y="171"/>
                  </a:lnTo>
                  <a:lnTo>
                    <a:pt x="805" y="174"/>
                  </a:lnTo>
                  <a:lnTo>
                    <a:pt x="808" y="177"/>
                  </a:lnTo>
                  <a:lnTo>
                    <a:pt x="809" y="178"/>
                  </a:lnTo>
                  <a:lnTo>
                    <a:pt x="811" y="181"/>
                  </a:lnTo>
                  <a:lnTo>
                    <a:pt x="814" y="184"/>
                  </a:lnTo>
                  <a:lnTo>
                    <a:pt x="817" y="186"/>
                  </a:lnTo>
                  <a:lnTo>
                    <a:pt x="818" y="186"/>
                  </a:lnTo>
                  <a:lnTo>
                    <a:pt x="821" y="184"/>
                  </a:lnTo>
                  <a:lnTo>
                    <a:pt x="823" y="181"/>
                  </a:lnTo>
                  <a:lnTo>
                    <a:pt x="823" y="178"/>
                  </a:lnTo>
                  <a:lnTo>
                    <a:pt x="821" y="175"/>
                  </a:lnTo>
                  <a:lnTo>
                    <a:pt x="820" y="173"/>
                  </a:lnTo>
                  <a:lnTo>
                    <a:pt x="817" y="170"/>
                  </a:lnTo>
                  <a:lnTo>
                    <a:pt x="815" y="167"/>
                  </a:lnTo>
                  <a:lnTo>
                    <a:pt x="814" y="164"/>
                  </a:lnTo>
                  <a:lnTo>
                    <a:pt x="812" y="161"/>
                  </a:lnTo>
                  <a:lnTo>
                    <a:pt x="814" y="158"/>
                  </a:lnTo>
                  <a:lnTo>
                    <a:pt x="815" y="156"/>
                  </a:lnTo>
                  <a:lnTo>
                    <a:pt x="817" y="155"/>
                  </a:lnTo>
                  <a:lnTo>
                    <a:pt x="817" y="153"/>
                  </a:lnTo>
                  <a:lnTo>
                    <a:pt x="818" y="150"/>
                  </a:lnTo>
                  <a:lnTo>
                    <a:pt x="818" y="146"/>
                  </a:lnTo>
                  <a:lnTo>
                    <a:pt x="818" y="143"/>
                  </a:lnTo>
                  <a:lnTo>
                    <a:pt x="821" y="143"/>
                  </a:lnTo>
                  <a:lnTo>
                    <a:pt x="824" y="142"/>
                  </a:lnTo>
                  <a:lnTo>
                    <a:pt x="827" y="140"/>
                  </a:lnTo>
                  <a:lnTo>
                    <a:pt x="830" y="139"/>
                  </a:lnTo>
                  <a:lnTo>
                    <a:pt x="831" y="137"/>
                  </a:lnTo>
                  <a:lnTo>
                    <a:pt x="833" y="133"/>
                  </a:lnTo>
                  <a:lnTo>
                    <a:pt x="833" y="130"/>
                  </a:lnTo>
                  <a:lnTo>
                    <a:pt x="833" y="128"/>
                  </a:lnTo>
                  <a:lnTo>
                    <a:pt x="833" y="125"/>
                  </a:lnTo>
                  <a:lnTo>
                    <a:pt x="834" y="123"/>
                  </a:lnTo>
                  <a:lnTo>
                    <a:pt x="831" y="124"/>
                  </a:lnTo>
                  <a:lnTo>
                    <a:pt x="828" y="125"/>
                  </a:lnTo>
                  <a:lnTo>
                    <a:pt x="826" y="128"/>
                  </a:lnTo>
                  <a:lnTo>
                    <a:pt x="823" y="131"/>
                  </a:lnTo>
                  <a:lnTo>
                    <a:pt x="820" y="133"/>
                  </a:lnTo>
                  <a:lnTo>
                    <a:pt x="817" y="134"/>
                  </a:lnTo>
                  <a:lnTo>
                    <a:pt x="814" y="134"/>
                  </a:lnTo>
                  <a:lnTo>
                    <a:pt x="809" y="133"/>
                  </a:lnTo>
                  <a:lnTo>
                    <a:pt x="806" y="131"/>
                  </a:lnTo>
                  <a:lnTo>
                    <a:pt x="806" y="128"/>
                  </a:lnTo>
                  <a:lnTo>
                    <a:pt x="806" y="125"/>
                  </a:lnTo>
                  <a:lnTo>
                    <a:pt x="808" y="124"/>
                  </a:lnTo>
                  <a:lnTo>
                    <a:pt x="811" y="121"/>
                  </a:lnTo>
                  <a:lnTo>
                    <a:pt x="814" y="120"/>
                  </a:lnTo>
                  <a:lnTo>
                    <a:pt x="815" y="118"/>
                  </a:lnTo>
                  <a:lnTo>
                    <a:pt x="824" y="117"/>
                  </a:lnTo>
                  <a:lnTo>
                    <a:pt x="834" y="117"/>
                  </a:lnTo>
                  <a:lnTo>
                    <a:pt x="840" y="121"/>
                  </a:lnTo>
                  <a:lnTo>
                    <a:pt x="842" y="124"/>
                  </a:lnTo>
                  <a:lnTo>
                    <a:pt x="842" y="125"/>
                  </a:lnTo>
                  <a:lnTo>
                    <a:pt x="840" y="128"/>
                  </a:lnTo>
                  <a:lnTo>
                    <a:pt x="842" y="130"/>
                  </a:lnTo>
                  <a:lnTo>
                    <a:pt x="843" y="133"/>
                  </a:lnTo>
                  <a:lnTo>
                    <a:pt x="845" y="134"/>
                  </a:lnTo>
                  <a:lnTo>
                    <a:pt x="848" y="134"/>
                  </a:lnTo>
                  <a:lnTo>
                    <a:pt x="849" y="136"/>
                  </a:lnTo>
                  <a:lnTo>
                    <a:pt x="856" y="143"/>
                  </a:lnTo>
                  <a:lnTo>
                    <a:pt x="862" y="149"/>
                  </a:lnTo>
                  <a:lnTo>
                    <a:pt x="873" y="152"/>
                  </a:lnTo>
                  <a:lnTo>
                    <a:pt x="880" y="152"/>
                  </a:lnTo>
                  <a:lnTo>
                    <a:pt x="886" y="152"/>
                  </a:lnTo>
                  <a:lnTo>
                    <a:pt x="892" y="152"/>
                  </a:lnTo>
                  <a:lnTo>
                    <a:pt x="908" y="152"/>
                  </a:lnTo>
                  <a:lnTo>
                    <a:pt x="923" y="152"/>
                  </a:lnTo>
                  <a:lnTo>
                    <a:pt x="926" y="150"/>
                  </a:lnTo>
                  <a:lnTo>
                    <a:pt x="930" y="149"/>
                  </a:lnTo>
                  <a:lnTo>
                    <a:pt x="933" y="149"/>
                  </a:lnTo>
                  <a:lnTo>
                    <a:pt x="936" y="148"/>
                  </a:lnTo>
                  <a:lnTo>
                    <a:pt x="939" y="148"/>
                  </a:lnTo>
                  <a:lnTo>
                    <a:pt x="943" y="149"/>
                  </a:lnTo>
                  <a:lnTo>
                    <a:pt x="945" y="146"/>
                  </a:lnTo>
                  <a:lnTo>
                    <a:pt x="945" y="143"/>
                  </a:lnTo>
                  <a:lnTo>
                    <a:pt x="942" y="142"/>
                  </a:lnTo>
                  <a:lnTo>
                    <a:pt x="940" y="137"/>
                  </a:lnTo>
                  <a:lnTo>
                    <a:pt x="939" y="134"/>
                  </a:lnTo>
                  <a:lnTo>
                    <a:pt x="940" y="130"/>
                  </a:lnTo>
                  <a:lnTo>
                    <a:pt x="955" y="131"/>
                  </a:lnTo>
                  <a:lnTo>
                    <a:pt x="971" y="134"/>
                  </a:lnTo>
                  <a:lnTo>
                    <a:pt x="971" y="139"/>
                  </a:lnTo>
                  <a:lnTo>
                    <a:pt x="970" y="142"/>
                  </a:lnTo>
                  <a:lnTo>
                    <a:pt x="968" y="145"/>
                  </a:lnTo>
                  <a:lnTo>
                    <a:pt x="967" y="148"/>
                  </a:lnTo>
                  <a:lnTo>
                    <a:pt x="965" y="152"/>
                  </a:lnTo>
                  <a:lnTo>
                    <a:pt x="965" y="156"/>
                  </a:lnTo>
                  <a:lnTo>
                    <a:pt x="967" y="162"/>
                  </a:lnTo>
                  <a:lnTo>
                    <a:pt x="970" y="167"/>
                  </a:lnTo>
                  <a:lnTo>
                    <a:pt x="974" y="171"/>
                  </a:lnTo>
                  <a:lnTo>
                    <a:pt x="979" y="174"/>
                  </a:lnTo>
                  <a:lnTo>
                    <a:pt x="984" y="175"/>
                  </a:lnTo>
                  <a:lnTo>
                    <a:pt x="982" y="170"/>
                  </a:lnTo>
                  <a:lnTo>
                    <a:pt x="983" y="165"/>
                  </a:lnTo>
                  <a:lnTo>
                    <a:pt x="986" y="161"/>
                  </a:lnTo>
                  <a:lnTo>
                    <a:pt x="990" y="158"/>
                  </a:lnTo>
                  <a:lnTo>
                    <a:pt x="992" y="152"/>
                  </a:lnTo>
                  <a:lnTo>
                    <a:pt x="989" y="146"/>
                  </a:lnTo>
                  <a:lnTo>
                    <a:pt x="993" y="145"/>
                  </a:lnTo>
                  <a:lnTo>
                    <a:pt x="993" y="142"/>
                  </a:lnTo>
                  <a:lnTo>
                    <a:pt x="992" y="139"/>
                  </a:lnTo>
                  <a:lnTo>
                    <a:pt x="992" y="136"/>
                  </a:lnTo>
                  <a:lnTo>
                    <a:pt x="990" y="133"/>
                  </a:lnTo>
                  <a:lnTo>
                    <a:pt x="999" y="130"/>
                  </a:lnTo>
                  <a:lnTo>
                    <a:pt x="999" y="127"/>
                  </a:lnTo>
                  <a:lnTo>
                    <a:pt x="998" y="124"/>
                  </a:lnTo>
                  <a:lnTo>
                    <a:pt x="998" y="120"/>
                  </a:lnTo>
                  <a:lnTo>
                    <a:pt x="998" y="118"/>
                  </a:lnTo>
                  <a:lnTo>
                    <a:pt x="999" y="115"/>
                  </a:lnTo>
                  <a:lnTo>
                    <a:pt x="999" y="114"/>
                  </a:lnTo>
                  <a:lnTo>
                    <a:pt x="999" y="109"/>
                  </a:lnTo>
                  <a:lnTo>
                    <a:pt x="998" y="105"/>
                  </a:lnTo>
                  <a:lnTo>
                    <a:pt x="996" y="100"/>
                  </a:lnTo>
                  <a:lnTo>
                    <a:pt x="995" y="97"/>
                  </a:lnTo>
                  <a:lnTo>
                    <a:pt x="993" y="95"/>
                  </a:lnTo>
                  <a:lnTo>
                    <a:pt x="989" y="92"/>
                  </a:lnTo>
                  <a:lnTo>
                    <a:pt x="984" y="90"/>
                  </a:lnTo>
                  <a:lnTo>
                    <a:pt x="980" y="89"/>
                  </a:lnTo>
                  <a:lnTo>
                    <a:pt x="976" y="86"/>
                  </a:lnTo>
                  <a:lnTo>
                    <a:pt x="971" y="83"/>
                  </a:lnTo>
                  <a:lnTo>
                    <a:pt x="967" y="74"/>
                  </a:lnTo>
                  <a:lnTo>
                    <a:pt x="962" y="65"/>
                  </a:lnTo>
                  <a:lnTo>
                    <a:pt x="961" y="56"/>
                  </a:lnTo>
                  <a:lnTo>
                    <a:pt x="964" y="56"/>
                  </a:lnTo>
                  <a:lnTo>
                    <a:pt x="965" y="56"/>
                  </a:lnTo>
                  <a:lnTo>
                    <a:pt x="968" y="56"/>
                  </a:lnTo>
                  <a:lnTo>
                    <a:pt x="967" y="46"/>
                  </a:lnTo>
                  <a:lnTo>
                    <a:pt x="967" y="37"/>
                  </a:lnTo>
                  <a:lnTo>
                    <a:pt x="971" y="27"/>
                  </a:lnTo>
                  <a:lnTo>
                    <a:pt x="976" y="24"/>
                  </a:lnTo>
                  <a:lnTo>
                    <a:pt x="979" y="21"/>
                  </a:lnTo>
                  <a:lnTo>
                    <a:pt x="983" y="18"/>
                  </a:lnTo>
                  <a:lnTo>
                    <a:pt x="986" y="15"/>
                  </a:lnTo>
                  <a:lnTo>
                    <a:pt x="984" y="11"/>
                  </a:lnTo>
                  <a:lnTo>
                    <a:pt x="983" y="8"/>
                  </a:lnTo>
                  <a:lnTo>
                    <a:pt x="984" y="5"/>
                  </a:lnTo>
                  <a:lnTo>
                    <a:pt x="987" y="2"/>
                  </a:lnTo>
                  <a:lnTo>
                    <a:pt x="990" y="2"/>
                  </a:lnTo>
                  <a:lnTo>
                    <a:pt x="9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5" name="Freeform 6545"/>
            <p:cNvSpPr>
              <a:spLocks/>
            </p:cNvSpPr>
            <p:nvPr/>
          </p:nvSpPr>
          <p:spPr bwMode="auto">
            <a:xfrm>
              <a:off x="1235" y="1866"/>
              <a:ext cx="23" cy="22"/>
            </a:xfrm>
            <a:custGeom>
              <a:avLst/>
              <a:gdLst>
                <a:gd name="T0" fmla="*/ 6 w 23"/>
                <a:gd name="T1" fmla="*/ 0 h 22"/>
                <a:gd name="T2" fmla="*/ 6 w 23"/>
                <a:gd name="T3" fmla="*/ 8 h 22"/>
                <a:gd name="T4" fmla="*/ 9 w 23"/>
                <a:gd name="T5" fmla="*/ 9 h 22"/>
                <a:gd name="T6" fmla="*/ 12 w 23"/>
                <a:gd name="T7" fmla="*/ 10 h 22"/>
                <a:gd name="T8" fmla="*/ 15 w 23"/>
                <a:gd name="T9" fmla="*/ 9 h 22"/>
                <a:gd name="T10" fmla="*/ 18 w 23"/>
                <a:gd name="T11" fmla="*/ 9 h 22"/>
                <a:gd name="T12" fmla="*/ 20 w 23"/>
                <a:gd name="T13" fmla="*/ 10 h 22"/>
                <a:gd name="T14" fmla="*/ 22 w 23"/>
                <a:gd name="T15" fmla="*/ 13 h 22"/>
                <a:gd name="T16" fmla="*/ 23 w 23"/>
                <a:gd name="T17" fmla="*/ 16 h 22"/>
                <a:gd name="T18" fmla="*/ 23 w 23"/>
                <a:gd name="T19" fmla="*/ 18 h 22"/>
                <a:gd name="T20" fmla="*/ 20 w 23"/>
                <a:gd name="T21" fmla="*/ 19 h 22"/>
                <a:gd name="T22" fmla="*/ 16 w 23"/>
                <a:gd name="T23" fmla="*/ 21 h 22"/>
                <a:gd name="T24" fmla="*/ 13 w 23"/>
                <a:gd name="T25" fmla="*/ 21 h 22"/>
                <a:gd name="T26" fmla="*/ 9 w 23"/>
                <a:gd name="T27" fmla="*/ 19 h 22"/>
                <a:gd name="T28" fmla="*/ 6 w 23"/>
                <a:gd name="T29" fmla="*/ 19 h 22"/>
                <a:gd name="T30" fmla="*/ 3 w 23"/>
                <a:gd name="T31" fmla="*/ 21 h 22"/>
                <a:gd name="T32" fmla="*/ 0 w 23"/>
                <a:gd name="T33" fmla="*/ 22 h 22"/>
                <a:gd name="T34" fmla="*/ 0 w 23"/>
                <a:gd name="T35" fmla="*/ 16 h 22"/>
                <a:gd name="T36" fmla="*/ 0 w 23"/>
                <a:gd name="T37" fmla="*/ 10 h 22"/>
                <a:gd name="T38" fmla="*/ 3 w 23"/>
                <a:gd name="T39" fmla="*/ 5 h 22"/>
                <a:gd name="T40" fmla="*/ 6 w 23"/>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2">
                  <a:moveTo>
                    <a:pt x="6" y="0"/>
                  </a:moveTo>
                  <a:lnTo>
                    <a:pt x="6" y="8"/>
                  </a:lnTo>
                  <a:lnTo>
                    <a:pt x="9" y="9"/>
                  </a:lnTo>
                  <a:lnTo>
                    <a:pt x="12" y="10"/>
                  </a:lnTo>
                  <a:lnTo>
                    <a:pt x="15" y="9"/>
                  </a:lnTo>
                  <a:lnTo>
                    <a:pt x="18" y="9"/>
                  </a:lnTo>
                  <a:lnTo>
                    <a:pt x="20" y="10"/>
                  </a:lnTo>
                  <a:lnTo>
                    <a:pt x="22" y="13"/>
                  </a:lnTo>
                  <a:lnTo>
                    <a:pt x="23" y="16"/>
                  </a:lnTo>
                  <a:lnTo>
                    <a:pt x="23" y="18"/>
                  </a:lnTo>
                  <a:lnTo>
                    <a:pt x="20" y="19"/>
                  </a:lnTo>
                  <a:lnTo>
                    <a:pt x="16" y="21"/>
                  </a:lnTo>
                  <a:lnTo>
                    <a:pt x="13" y="21"/>
                  </a:lnTo>
                  <a:lnTo>
                    <a:pt x="9" y="19"/>
                  </a:lnTo>
                  <a:lnTo>
                    <a:pt x="6" y="19"/>
                  </a:lnTo>
                  <a:lnTo>
                    <a:pt x="3" y="21"/>
                  </a:lnTo>
                  <a:lnTo>
                    <a:pt x="0" y="22"/>
                  </a:lnTo>
                  <a:lnTo>
                    <a:pt x="0" y="16"/>
                  </a:lnTo>
                  <a:lnTo>
                    <a:pt x="0" y="10"/>
                  </a:lnTo>
                  <a:lnTo>
                    <a:pt x="3" y="5"/>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6" name="Freeform 6546"/>
            <p:cNvSpPr>
              <a:spLocks/>
            </p:cNvSpPr>
            <p:nvPr/>
          </p:nvSpPr>
          <p:spPr bwMode="auto">
            <a:xfrm>
              <a:off x="1409" y="1934"/>
              <a:ext cx="36" cy="31"/>
            </a:xfrm>
            <a:custGeom>
              <a:avLst/>
              <a:gdLst>
                <a:gd name="T0" fmla="*/ 29 w 36"/>
                <a:gd name="T1" fmla="*/ 0 h 31"/>
                <a:gd name="T2" fmla="*/ 32 w 36"/>
                <a:gd name="T3" fmla="*/ 3 h 31"/>
                <a:gd name="T4" fmla="*/ 35 w 36"/>
                <a:gd name="T5" fmla="*/ 6 h 31"/>
                <a:gd name="T6" fmla="*/ 36 w 36"/>
                <a:gd name="T7" fmla="*/ 10 h 31"/>
                <a:gd name="T8" fmla="*/ 26 w 36"/>
                <a:gd name="T9" fmla="*/ 15 h 31"/>
                <a:gd name="T10" fmla="*/ 16 w 36"/>
                <a:gd name="T11" fmla="*/ 23 h 31"/>
                <a:gd name="T12" fmla="*/ 10 w 36"/>
                <a:gd name="T13" fmla="*/ 31 h 31"/>
                <a:gd name="T14" fmla="*/ 7 w 36"/>
                <a:gd name="T15" fmla="*/ 31 h 31"/>
                <a:gd name="T16" fmla="*/ 4 w 36"/>
                <a:gd name="T17" fmla="*/ 29 h 31"/>
                <a:gd name="T18" fmla="*/ 1 w 36"/>
                <a:gd name="T19" fmla="*/ 26 h 31"/>
                <a:gd name="T20" fmla="*/ 0 w 36"/>
                <a:gd name="T21" fmla="*/ 23 h 31"/>
                <a:gd name="T22" fmla="*/ 0 w 36"/>
                <a:gd name="T23" fmla="*/ 20 h 31"/>
                <a:gd name="T24" fmla="*/ 1 w 36"/>
                <a:gd name="T25" fmla="*/ 18 h 31"/>
                <a:gd name="T26" fmla="*/ 2 w 36"/>
                <a:gd name="T27" fmla="*/ 18 h 31"/>
                <a:gd name="T28" fmla="*/ 5 w 36"/>
                <a:gd name="T29" fmla="*/ 16 h 31"/>
                <a:gd name="T30" fmla="*/ 7 w 36"/>
                <a:gd name="T31" fmla="*/ 16 h 31"/>
                <a:gd name="T32" fmla="*/ 10 w 36"/>
                <a:gd name="T33" fmla="*/ 16 h 31"/>
                <a:gd name="T34" fmla="*/ 11 w 36"/>
                <a:gd name="T35" fmla="*/ 15 h 31"/>
                <a:gd name="T36" fmla="*/ 13 w 36"/>
                <a:gd name="T37" fmla="*/ 13 h 31"/>
                <a:gd name="T38" fmla="*/ 13 w 36"/>
                <a:gd name="T39" fmla="*/ 10 h 31"/>
                <a:gd name="T40" fmla="*/ 16 w 36"/>
                <a:gd name="T41" fmla="*/ 12 h 31"/>
                <a:gd name="T42" fmla="*/ 17 w 36"/>
                <a:gd name="T43" fmla="*/ 10 h 31"/>
                <a:gd name="T44" fmla="*/ 19 w 36"/>
                <a:gd name="T45" fmla="*/ 10 h 31"/>
                <a:gd name="T46" fmla="*/ 20 w 36"/>
                <a:gd name="T47" fmla="*/ 9 h 31"/>
                <a:gd name="T48" fmla="*/ 20 w 36"/>
                <a:gd name="T49" fmla="*/ 6 h 31"/>
                <a:gd name="T50" fmla="*/ 22 w 36"/>
                <a:gd name="T51" fmla="*/ 4 h 31"/>
                <a:gd name="T52" fmla="*/ 23 w 36"/>
                <a:gd name="T53" fmla="*/ 3 h 31"/>
                <a:gd name="T54" fmla="*/ 25 w 36"/>
                <a:gd name="T55" fmla="*/ 3 h 31"/>
                <a:gd name="T56" fmla="*/ 23 w 36"/>
                <a:gd name="T57" fmla="*/ 9 h 31"/>
                <a:gd name="T58" fmla="*/ 26 w 36"/>
                <a:gd name="T59" fmla="*/ 4 h 31"/>
                <a:gd name="T60" fmla="*/ 29 w 36"/>
                <a:gd name="T6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31">
                  <a:moveTo>
                    <a:pt x="29" y="0"/>
                  </a:moveTo>
                  <a:lnTo>
                    <a:pt x="32" y="3"/>
                  </a:lnTo>
                  <a:lnTo>
                    <a:pt x="35" y="6"/>
                  </a:lnTo>
                  <a:lnTo>
                    <a:pt x="36" y="10"/>
                  </a:lnTo>
                  <a:lnTo>
                    <a:pt x="26" y="15"/>
                  </a:lnTo>
                  <a:lnTo>
                    <a:pt x="16" y="23"/>
                  </a:lnTo>
                  <a:lnTo>
                    <a:pt x="10" y="31"/>
                  </a:lnTo>
                  <a:lnTo>
                    <a:pt x="7" y="31"/>
                  </a:lnTo>
                  <a:lnTo>
                    <a:pt x="4" y="29"/>
                  </a:lnTo>
                  <a:lnTo>
                    <a:pt x="1" y="26"/>
                  </a:lnTo>
                  <a:lnTo>
                    <a:pt x="0" y="23"/>
                  </a:lnTo>
                  <a:lnTo>
                    <a:pt x="0" y="20"/>
                  </a:lnTo>
                  <a:lnTo>
                    <a:pt x="1" y="18"/>
                  </a:lnTo>
                  <a:lnTo>
                    <a:pt x="2" y="18"/>
                  </a:lnTo>
                  <a:lnTo>
                    <a:pt x="5" y="16"/>
                  </a:lnTo>
                  <a:lnTo>
                    <a:pt x="7" y="16"/>
                  </a:lnTo>
                  <a:lnTo>
                    <a:pt x="10" y="16"/>
                  </a:lnTo>
                  <a:lnTo>
                    <a:pt x="11" y="15"/>
                  </a:lnTo>
                  <a:lnTo>
                    <a:pt x="13" y="13"/>
                  </a:lnTo>
                  <a:lnTo>
                    <a:pt x="13" y="10"/>
                  </a:lnTo>
                  <a:lnTo>
                    <a:pt x="16" y="12"/>
                  </a:lnTo>
                  <a:lnTo>
                    <a:pt x="17" y="10"/>
                  </a:lnTo>
                  <a:lnTo>
                    <a:pt x="19" y="10"/>
                  </a:lnTo>
                  <a:lnTo>
                    <a:pt x="20" y="9"/>
                  </a:lnTo>
                  <a:lnTo>
                    <a:pt x="20" y="6"/>
                  </a:lnTo>
                  <a:lnTo>
                    <a:pt x="22" y="4"/>
                  </a:lnTo>
                  <a:lnTo>
                    <a:pt x="23" y="3"/>
                  </a:lnTo>
                  <a:lnTo>
                    <a:pt x="25" y="3"/>
                  </a:lnTo>
                  <a:lnTo>
                    <a:pt x="23" y="9"/>
                  </a:lnTo>
                  <a:lnTo>
                    <a:pt x="26" y="4"/>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7" name="Freeform 6547"/>
            <p:cNvSpPr>
              <a:spLocks noEditPoints="1"/>
            </p:cNvSpPr>
            <p:nvPr/>
          </p:nvSpPr>
          <p:spPr bwMode="auto">
            <a:xfrm>
              <a:off x="2987" y="3762"/>
              <a:ext cx="33" cy="34"/>
            </a:xfrm>
            <a:custGeom>
              <a:avLst/>
              <a:gdLst>
                <a:gd name="T0" fmla="*/ 3 w 33"/>
                <a:gd name="T1" fmla="*/ 2 h 34"/>
                <a:gd name="T2" fmla="*/ 9 w 33"/>
                <a:gd name="T3" fmla="*/ 3 h 34"/>
                <a:gd name="T4" fmla="*/ 15 w 33"/>
                <a:gd name="T5" fmla="*/ 6 h 34"/>
                <a:gd name="T6" fmla="*/ 20 w 33"/>
                <a:gd name="T7" fmla="*/ 10 h 34"/>
                <a:gd name="T8" fmla="*/ 23 w 33"/>
                <a:gd name="T9" fmla="*/ 12 h 34"/>
                <a:gd name="T10" fmla="*/ 23 w 33"/>
                <a:gd name="T11" fmla="*/ 15 h 34"/>
                <a:gd name="T12" fmla="*/ 23 w 33"/>
                <a:gd name="T13" fmla="*/ 16 h 34"/>
                <a:gd name="T14" fmla="*/ 23 w 33"/>
                <a:gd name="T15" fmla="*/ 18 h 34"/>
                <a:gd name="T16" fmla="*/ 24 w 33"/>
                <a:gd name="T17" fmla="*/ 19 h 34"/>
                <a:gd name="T18" fmla="*/ 25 w 33"/>
                <a:gd name="T19" fmla="*/ 21 h 34"/>
                <a:gd name="T20" fmla="*/ 28 w 33"/>
                <a:gd name="T21" fmla="*/ 22 h 34"/>
                <a:gd name="T22" fmla="*/ 31 w 33"/>
                <a:gd name="T23" fmla="*/ 24 h 34"/>
                <a:gd name="T24" fmla="*/ 33 w 33"/>
                <a:gd name="T25" fmla="*/ 24 h 34"/>
                <a:gd name="T26" fmla="*/ 33 w 33"/>
                <a:gd name="T27" fmla="*/ 27 h 34"/>
                <a:gd name="T28" fmla="*/ 31 w 33"/>
                <a:gd name="T29" fmla="*/ 30 h 34"/>
                <a:gd name="T30" fmla="*/ 30 w 33"/>
                <a:gd name="T31" fmla="*/ 31 h 34"/>
                <a:gd name="T32" fmla="*/ 28 w 33"/>
                <a:gd name="T33" fmla="*/ 34 h 34"/>
                <a:gd name="T34" fmla="*/ 25 w 33"/>
                <a:gd name="T35" fmla="*/ 34 h 34"/>
                <a:gd name="T36" fmla="*/ 24 w 33"/>
                <a:gd name="T37" fmla="*/ 33 h 34"/>
                <a:gd name="T38" fmla="*/ 23 w 33"/>
                <a:gd name="T39" fmla="*/ 30 h 34"/>
                <a:gd name="T40" fmla="*/ 21 w 33"/>
                <a:gd name="T41" fmla="*/ 27 h 34"/>
                <a:gd name="T42" fmla="*/ 20 w 33"/>
                <a:gd name="T43" fmla="*/ 24 h 34"/>
                <a:gd name="T44" fmla="*/ 17 w 33"/>
                <a:gd name="T45" fmla="*/ 19 h 34"/>
                <a:gd name="T46" fmla="*/ 14 w 33"/>
                <a:gd name="T47" fmla="*/ 16 h 34"/>
                <a:gd name="T48" fmla="*/ 11 w 33"/>
                <a:gd name="T49" fmla="*/ 13 h 34"/>
                <a:gd name="T50" fmla="*/ 8 w 33"/>
                <a:gd name="T51" fmla="*/ 10 h 34"/>
                <a:gd name="T52" fmla="*/ 5 w 33"/>
                <a:gd name="T53" fmla="*/ 9 h 34"/>
                <a:gd name="T54" fmla="*/ 0 w 33"/>
                <a:gd name="T55" fmla="*/ 8 h 34"/>
                <a:gd name="T56" fmla="*/ 2 w 33"/>
                <a:gd name="T57" fmla="*/ 5 h 34"/>
                <a:gd name="T58" fmla="*/ 3 w 33"/>
                <a:gd name="T59" fmla="*/ 3 h 34"/>
                <a:gd name="T60" fmla="*/ 3 w 33"/>
                <a:gd name="T61" fmla="*/ 2 h 34"/>
                <a:gd name="T62" fmla="*/ 6 w 33"/>
                <a:gd name="T63" fmla="*/ 0 h 34"/>
                <a:gd name="T64" fmla="*/ 3 w 33"/>
                <a:gd name="T65" fmla="*/ 2 h 34"/>
                <a:gd name="T66" fmla="*/ 3 w 33"/>
                <a:gd name="T67" fmla="*/ 2 h 34"/>
                <a:gd name="T68" fmla="*/ 6 w 33"/>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34">
                  <a:moveTo>
                    <a:pt x="3" y="2"/>
                  </a:moveTo>
                  <a:lnTo>
                    <a:pt x="9" y="3"/>
                  </a:lnTo>
                  <a:lnTo>
                    <a:pt x="15" y="6"/>
                  </a:lnTo>
                  <a:lnTo>
                    <a:pt x="20" y="10"/>
                  </a:lnTo>
                  <a:lnTo>
                    <a:pt x="23" y="12"/>
                  </a:lnTo>
                  <a:lnTo>
                    <a:pt x="23" y="15"/>
                  </a:lnTo>
                  <a:lnTo>
                    <a:pt x="23" y="16"/>
                  </a:lnTo>
                  <a:lnTo>
                    <a:pt x="23" y="18"/>
                  </a:lnTo>
                  <a:lnTo>
                    <a:pt x="24" y="19"/>
                  </a:lnTo>
                  <a:lnTo>
                    <a:pt x="25" y="21"/>
                  </a:lnTo>
                  <a:lnTo>
                    <a:pt x="28" y="22"/>
                  </a:lnTo>
                  <a:lnTo>
                    <a:pt x="31" y="24"/>
                  </a:lnTo>
                  <a:lnTo>
                    <a:pt x="33" y="24"/>
                  </a:lnTo>
                  <a:lnTo>
                    <a:pt x="33" y="27"/>
                  </a:lnTo>
                  <a:lnTo>
                    <a:pt x="31" y="30"/>
                  </a:lnTo>
                  <a:lnTo>
                    <a:pt x="30" y="31"/>
                  </a:lnTo>
                  <a:lnTo>
                    <a:pt x="28" y="34"/>
                  </a:lnTo>
                  <a:lnTo>
                    <a:pt x="25" y="34"/>
                  </a:lnTo>
                  <a:lnTo>
                    <a:pt x="24" y="33"/>
                  </a:lnTo>
                  <a:lnTo>
                    <a:pt x="23" y="30"/>
                  </a:lnTo>
                  <a:lnTo>
                    <a:pt x="21" y="27"/>
                  </a:lnTo>
                  <a:lnTo>
                    <a:pt x="20" y="24"/>
                  </a:lnTo>
                  <a:lnTo>
                    <a:pt x="17" y="19"/>
                  </a:lnTo>
                  <a:lnTo>
                    <a:pt x="14" y="16"/>
                  </a:lnTo>
                  <a:lnTo>
                    <a:pt x="11" y="13"/>
                  </a:lnTo>
                  <a:lnTo>
                    <a:pt x="8" y="10"/>
                  </a:lnTo>
                  <a:lnTo>
                    <a:pt x="5" y="9"/>
                  </a:lnTo>
                  <a:lnTo>
                    <a:pt x="0" y="8"/>
                  </a:lnTo>
                  <a:lnTo>
                    <a:pt x="2" y="5"/>
                  </a:lnTo>
                  <a:lnTo>
                    <a:pt x="3" y="3"/>
                  </a:lnTo>
                  <a:lnTo>
                    <a:pt x="3" y="2"/>
                  </a:lnTo>
                  <a:close/>
                  <a:moveTo>
                    <a:pt x="6" y="0"/>
                  </a:moveTo>
                  <a:lnTo>
                    <a:pt x="3" y="2"/>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8" name="Freeform 6548"/>
            <p:cNvSpPr>
              <a:spLocks/>
            </p:cNvSpPr>
            <p:nvPr/>
          </p:nvSpPr>
          <p:spPr bwMode="auto">
            <a:xfrm>
              <a:off x="2698" y="3706"/>
              <a:ext cx="22" cy="27"/>
            </a:xfrm>
            <a:custGeom>
              <a:avLst/>
              <a:gdLst>
                <a:gd name="T0" fmla="*/ 19 w 22"/>
                <a:gd name="T1" fmla="*/ 0 h 27"/>
                <a:gd name="T2" fmla="*/ 20 w 22"/>
                <a:gd name="T3" fmla="*/ 2 h 27"/>
                <a:gd name="T4" fmla="*/ 22 w 22"/>
                <a:gd name="T5" fmla="*/ 3 h 27"/>
                <a:gd name="T6" fmla="*/ 22 w 22"/>
                <a:gd name="T7" fmla="*/ 6 h 27"/>
                <a:gd name="T8" fmla="*/ 20 w 22"/>
                <a:gd name="T9" fmla="*/ 9 h 27"/>
                <a:gd name="T10" fmla="*/ 17 w 22"/>
                <a:gd name="T11" fmla="*/ 11 h 27"/>
                <a:gd name="T12" fmla="*/ 14 w 22"/>
                <a:gd name="T13" fmla="*/ 12 h 27"/>
                <a:gd name="T14" fmla="*/ 13 w 22"/>
                <a:gd name="T15" fmla="*/ 13 h 27"/>
                <a:gd name="T16" fmla="*/ 11 w 22"/>
                <a:gd name="T17" fmla="*/ 12 h 27"/>
                <a:gd name="T18" fmla="*/ 11 w 22"/>
                <a:gd name="T19" fmla="*/ 12 h 27"/>
                <a:gd name="T20" fmla="*/ 11 w 22"/>
                <a:gd name="T21" fmla="*/ 15 h 27"/>
                <a:gd name="T22" fmla="*/ 13 w 22"/>
                <a:gd name="T23" fmla="*/ 16 h 27"/>
                <a:gd name="T24" fmla="*/ 13 w 22"/>
                <a:gd name="T25" fmla="*/ 18 h 27"/>
                <a:gd name="T26" fmla="*/ 13 w 22"/>
                <a:gd name="T27" fmla="*/ 19 h 27"/>
                <a:gd name="T28" fmla="*/ 13 w 22"/>
                <a:gd name="T29" fmla="*/ 21 h 27"/>
                <a:gd name="T30" fmla="*/ 10 w 22"/>
                <a:gd name="T31" fmla="*/ 24 h 27"/>
                <a:gd name="T32" fmla="*/ 8 w 22"/>
                <a:gd name="T33" fmla="*/ 25 h 27"/>
                <a:gd name="T34" fmla="*/ 5 w 22"/>
                <a:gd name="T35" fmla="*/ 27 h 27"/>
                <a:gd name="T36" fmla="*/ 4 w 22"/>
                <a:gd name="T37" fmla="*/ 27 h 27"/>
                <a:gd name="T38" fmla="*/ 4 w 22"/>
                <a:gd name="T39" fmla="*/ 25 h 27"/>
                <a:gd name="T40" fmla="*/ 3 w 22"/>
                <a:gd name="T41" fmla="*/ 24 h 27"/>
                <a:gd name="T42" fmla="*/ 1 w 22"/>
                <a:gd name="T43" fmla="*/ 22 h 27"/>
                <a:gd name="T44" fmla="*/ 0 w 22"/>
                <a:gd name="T45" fmla="*/ 19 h 27"/>
                <a:gd name="T46" fmla="*/ 1 w 22"/>
                <a:gd name="T47" fmla="*/ 18 h 27"/>
                <a:gd name="T48" fmla="*/ 3 w 22"/>
                <a:gd name="T49" fmla="*/ 15 h 27"/>
                <a:gd name="T50" fmla="*/ 3 w 22"/>
                <a:gd name="T51" fmla="*/ 11 h 27"/>
                <a:gd name="T52" fmla="*/ 4 w 22"/>
                <a:gd name="T53" fmla="*/ 9 h 27"/>
                <a:gd name="T54" fmla="*/ 5 w 22"/>
                <a:gd name="T55" fmla="*/ 6 h 27"/>
                <a:gd name="T56" fmla="*/ 8 w 22"/>
                <a:gd name="T57" fmla="*/ 5 h 27"/>
                <a:gd name="T58" fmla="*/ 10 w 22"/>
                <a:gd name="T59" fmla="*/ 5 h 27"/>
                <a:gd name="T60" fmla="*/ 11 w 22"/>
                <a:gd name="T61" fmla="*/ 3 h 27"/>
                <a:gd name="T62" fmla="*/ 14 w 22"/>
                <a:gd name="T63" fmla="*/ 2 h 27"/>
                <a:gd name="T64" fmla="*/ 16 w 22"/>
                <a:gd name="T65" fmla="*/ 0 h 27"/>
                <a:gd name="T66" fmla="*/ 19 w 22"/>
                <a:gd name="T6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7">
                  <a:moveTo>
                    <a:pt x="19" y="0"/>
                  </a:moveTo>
                  <a:lnTo>
                    <a:pt x="20" y="2"/>
                  </a:lnTo>
                  <a:lnTo>
                    <a:pt x="22" y="3"/>
                  </a:lnTo>
                  <a:lnTo>
                    <a:pt x="22" y="6"/>
                  </a:lnTo>
                  <a:lnTo>
                    <a:pt x="20" y="9"/>
                  </a:lnTo>
                  <a:lnTo>
                    <a:pt x="17" y="11"/>
                  </a:lnTo>
                  <a:lnTo>
                    <a:pt x="14" y="12"/>
                  </a:lnTo>
                  <a:lnTo>
                    <a:pt x="13" y="13"/>
                  </a:lnTo>
                  <a:lnTo>
                    <a:pt x="11" y="12"/>
                  </a:lnTo>
                  <a:lnTo>
                    <a:pt x="11" y="12"/>
                  </a:lnTo>
                  <a:lnTo>
                    <a:pt x="11" y="15"/>
                  </a:lnTo>
                  <a:lnTo>
                    <a:pt x="13" y="16"/>
                  </a:lnTo>
                  <a:lnTo>
                    <a:pt x="13" y="18"/>
                  </a:lnTo>
                  <a:lnTo>
                    <a:pt x="13" y="19"/>
                  </a:lnTo>
                  <a:lnTo>
                    <a:pt x="13" y="21"/>
                  </a:lnTo>
                  <a:lnTo>
                    <a:pt x="10" y="24"/>
                  </a:lnTo>
                  <a:lnTo>
                    <a:pt x="8" y="25"/>
                  </a:lnTo>
                  <a:lnTo>
                    <a:pt x="5" y="27"/>
                  </a:lnTo>
                  <a:lnTo>
                    <a:pt x="4" y="27"/>
                  </a:lnTo>
                  <a:lnTo>
                    <a:pt x="4" y="25"/>
                  </a:lnTo>
                  <a:lnTo>
                    <a:pt x="3" y="24"/>
                  </a:lnTo>
                  <a:lnTo>
                    <a:pt x="1" y="22"/>
                  </a:lnTo>
                  <a:lnTo>
                    <a:pt x="0" y="19"/>
                  </a:lnTo>
                  <a:lnTo>
                    <a:pt x="1" y="18"/>
                  </a:lnTo>
                  <a:lnTo>
                    <a:pt x="3" y="15"/>
                  </a:lnTo>
                  <a:lnTo>
                    <a:pt x="3" y="11"/>
                  </a:lnTo>
                  <a:lnTo>
                    <a:pt x="4" y="9"/>
                  </a:lnTo>
                  <a:lnTo>
                    <a:pt x="5" y="6"/>
                  </a:lnTo>
                  <a:lnTo>
                    <a:pt x="8" y="5"/>
                  </a:lnTo>
                  <a:lnTo>
                    <a:pt x="10" y="5"/>
                  </a:lnTo>
                  <a:lnTo>
                    <a:pt x="11" y="3"/>
                  </a:lnTo>
                  <a:lnTo>
                    <a:pt x="14" y="2"/>
                  </a:lnTo>
                  <a:lnTo>
                    <a:pt x="16" y="0"/>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9" name="Freeform 6549"/>
            <p:cNvSpPr>
              <a:spLocks noEditPoints="1"/>
            </p:cNvSpPr>
            <p:nvPr/>
          </p:nvSpPr>
          <p:spPr bwMode="auto">
            <a:xfrm>
              <a:off x="2668" y="3700"/>
              <a:ext cx="28" cy="25"/>
            </a:xfrm>
            <a:custGeom>
              <a:avLst/>
              <a:gdLst>
                <a:gd name="T0" fmla="*/ 28 w 28"/>
                <a:gd name="T1" fmla="*/ 11 h 25"/>
                <a:gd name="T2" fmla="*/ 25 w 28"/>
                <a:gd name="T3" fmla="*/ 15 h 25"/>
                <a:gd name="T4" fmla="*/ 25 w 28"/>
                <a:gd name="T5" fmla="*/ 14 h 25"/>
                <a:gd name="T6" fmla="*/ 27 w 28"/>
                <a:gd name="T7" fmla="*/ 12 h 25"/>
                <a:gd name="T8" fmla="*/ 28 w 28"/>
                <a:gd name="T9" fmla="*/ 11 h 25"/>
                <a:gd name="T10" fmla="*/ 22 w 28"/>
                <a:gd name="T11" fmla="*/ 0 h 25"/>
                <a:gd name="T12" fmla="*/ 27 w 28"/>
                <a:gd name="T13" fmla="*/ 2 h 25"/>
                <a:gd name="T14" fmla="*/ 27 w 28"/>
                <a:gd name="T15" fmla="*/ 5 h 25"/>
                <a:gd name="T16" fmla="*/ 25 w 28"/>
                <a:gd name="T17" fmla="*/ 8 h 25"/>
                <a:gd name="T18" fmla="*/ 28 w 28"/>
                <a:gd name="T19" fmla="*/ 9 h 25"/>
                <a:gd name="T20" fmla="*/ 27 w 28"/>
                <a:gd name="T21" fmla="*/ 11 h 25"/>
                <a:gd name="T22" fmla="*/ 27 w 28"/>
                <a:gd name="T23" fmla="*/ 12 h 25"/>
                <a:gd name="T24" fmla="*/ 25 w 28"/>
                <a:gd name="T25" fmla="*/ 12 h 25"/>
                <a:gd name="T26" fmla="*/ 24 w 28"/>
                <a:gd name="T27" fmla="*/ 15 h 25"/>
                <a:gd name="T28" fmla="*/ 22 w 28"/>
                <a:gd name="T29" fmla="*/ 19 h 25"/>
                <a:gd name="T30" fmla="*/ 22 w 28"/>
                <a:gd name="T31" fmla="*/ 22 h 25"/>
                <a:gd name="T32" fmla="*/ 22 w 28"/>
                <a:gd name="T33" fmla="*/ 25 h 25"/>
                <a:gd name="T34" fmla="*/ 19 w 28"/>
                <a:gd name="T35" fmla="*/ 24 h 25"/>
                <a:gd name="T36" fmla="*/ 15 w 28"/>
                <a:gd name="T37" fmla="*/ 24 h 25"/>
                <a:gd name="T38" fmla="*/ 12 w 28"/>
                <a:gd name="T39" fmla="*/ 24 h 25"/>
                <a:gd name="T40" fmla="*/ 9 w 28"/>
                <a:gd name="T41" fmla="*/ 22 h 25"/>
                <a:gd name="T42" fmla="*/ 6 w 28"/>
                <a:gd name="T43" fmla="*/ 21 h 25"/>
                <a:gd name="T44" fmla="*/ 3 w 28"/>
                <a:gd name="T45" fmla="*/ 19 h 25"/>
                <a:gd name="T46" fmla="*/ 0 w 28"/>
                <a:gd name="T47" fmla="*/ 17 h 25"/>
                <a:gd name="T48" fmla="*/ 3 w 28"/>
                <a:gd name="T49" fmla="*/ 14 h 25"/>
                <a:gd name="T50" fmla="*/ 5 w 28"/>
                <a:gd name="T51" fmla="*/ 12 h 25"/>
                <a:gd name="T52" fmla="*/ 6 w 28"/>
                <a:gd name="T53" fmla="*/ 14 h 25"/>
                <a:gd name="T54" fmla="*/ 7 w 28"/>
                <a:gd name="T55" fmla="*/ 15 h 25"/>
                <a:gd name="T56" fmla="*/ 10 w 28"/>
                <a:gd name="T57" fmla="*/ 17 h 25"/>
                <a:gd name="T58" fmla="*/ 12 w 28"/>
                <a:gd name="T59" fmla="*/ 19 h 25"/>
                <a:gd name="T60" fmla="*/ 13 w 28"/>
                <a:gd name="T61" fmla="*/ 21 h 25"/>
                <a:gd name="T62" fmla="*/ 16 w 28"/>
                <a:gd name="T63" fmla="*/ 17 h 25"/>
                <a:gd name="T64" fmla="*/ 18 w 28"/>
                <a:gd name="T65" fmla="*/ 14 h 25"/>
                <a:gd name="T66" fmla="*/ 16 w 28"/>
                <a:gd name="T67" fmla="*/ 12 h 25"/>
                <a:gd name="T68" fmla="*/ 15 w 28"/>
                <a:gd name="T69" fmla="*/ 11 h 25"/>
                <a:gd name="T70" fmla="*/ 18 w 28"/>
                <a:gd name="T71" fmla="*/ 9 h 25"/>
                <a:gd name="T72" fmla="*/ 18 w 28"/>
                <a:gd name="T73" fmla="*/ 6 h 25"/>
                <a:gd name="T74" fmla="*/ 16 w 28"/>
                <a:gd name="T75" fmla="*/ 5 h 25"/>
                <a:gd name="T76" fmla="*/ 19 w 28"/>
                <a:gd name="T77" fmla="*/ 2 h 25"/>
                <a:gd name="T78" fmla="*/ 22 w 28"/>
                <a:gd name="T7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25">
                  <a:moveTo>
                    <a:pt x="28" y="11"/>
                  </a:moveTo>
                  <a:lnTo>
                    <a:pt x="25" y="15"/>
                  </a:lnTo>
                  <a:lnTo>
                    <a:pt x="25" y="14"/>
                  </a:lnTo>
                  <a:lnTo>
                    <a:pt x="27" y="12"/>
                  </a:lnTo>
                  <a:lnTo>
                    <a:pt x="28" y="11"/>
                  </a:lnTo>
                  <a:close/>
                  <a:moveTo>
                    <a:pt x="22" y="0"/>
                  </a:moveTo>
                  <a:lnTo>
                    <a:pt x="27" y="2"/>
                  </a:lnTo>
                  <a:lnTo>
                    <a:pt x="27" y="5"/>
                  </a:lnTo>
                  <a:lnTo>
                    <a:pt x="25" y="8"/>
                  </a:lnTo>
                  <a:lnTo>
                    <a:pt x="28" y="9"/>
                  </a:lnTo>
                  <a:lnTo>
                    <a:pt x="27" y="11"/>
                  </a:lnTo>
                  <a:lnTo>
                    <a:pt x="27" y="12"/>
                  </a:lnTo>
                  <a:lnTo>
                    <a:pt x="25" y="12"/>
                  </a:lnTo>
                  <a:lnTo>
                    <a:pt x="24" y="15"/>
                  </a:lnTo>
                  <a:lnTo>
                    <a:pt x="22" y="19"/>
                  </a:lnTo>
                  <a:lnTo>
                    <a:pt x="22" y="22"/>
                  </a:lnTo>
                  <a:lnTo>
                    <a:pt x="22" y="25"/>
                  </a:lnTo>
                  <a:lnTo>
                    <a:pt x="19" y="24"/>
                  </a:lnTo>
                  <a:lnTo>
                    <a:pt x="15" y="24"/>
                  </a:lnTo>
                  <a:lnTo>
                    <a:pt x="12" y="24"/>
                  </a:lnTo>
                  <a:lnTo>
                    <a:pt x="9" y="22"/>
                  </a:lnTo>
                  <a:lnTo>
                    <a:pt x="6" y="21"/>
                  </a:lnTo>
                  <a:lnTo>
                    <a:pt x="3" y="19"/>
                  </a:lnTo>
                  <a:lnTo>
                    <a:pt x="0" y="17"/>
                  </a:lnTo>
                  <a:lnTo>
                    <a:pt x="3" y="14"/>
                  </a:lnTo>
                  <a:lnTo>
                    <a:pt x="5" y="12"/>
                  </a:lnTo>
                  <a:lnTo>
                    <a:pt x="6" y="14"/>
                  </a:lnTo>
                  <a:lnTo>
                    <a:pt x="7" y="15"/>
                  </a:lnTo>
                  <a:lnTo>
                    <a:pt x="10" y="17"/>
                  </a:lnTo>
                  <a:lnTo>
                    <a:pt x="12" y="19"/>
                  </a:lnTo>
                  <a:lnTo>
                    <a:pt x="13" y="21"/>
                  </a:lnTo>
                  <a:lnTo>
                    <a:pt x="16" y="17"/>
                  </a:lnTo>
                  <a:lnTo>
                    <a:pt x="18" y="14"/>
                  </a:lnTo>
                  <a:lnTo>
                    <a:pt x="16" y="12"/>
                  </a:lnTo>
                  <a:lnTo>
                    <a:pt x="15" y="11"/>
                  </a:lnTo>
                  <a:lnTo>
                    <a:pt x="18" y="9"/>
                  </a:lnTo>
                  <a:lnTo>
                    <a:pt x="18" y="6"/>
                  </a:lnTo>
                  <a:lnTo>
                    <a:pt x="16" y="5"/>
                  </a:lnTo>
                  <a:lnTo>
                    <a:pt x="19"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0" name="Freeform 6550"/>
            <p:cNvSpPr>
              <a:spLocks/>
            </p:cNvSpPr>
            <p:nvPr/>
          </p:nvSpPr>
          <p:spPr bwMode="auto">
            <a:xfrm>
              <a:off x="2489" y="3525"/>
              <a:ext cx="13" cy="27"/>
            </a:xfrm>
            <a:custGeom>
              <a:avLst/>
              <a:gdLst>
                <a:gd name="T0" fmla="*/ 6 w 13"/>
                <a:gd name="T1" fmla="*/ 0 h 27"/>
                <a:gd name="T2" fmla="*/ 8 w 13"/>
                <a:gd name="T3" fmla="*/ 2 h 27"/>
                <a:gd name="T4" fmla="*/ 10 w 13"/>
                <a:gd name="T5" fmla="*/ 3 h 27"/>
                <a:gd name="T6" fmla="*/ 11 w 13"/>
                <a:gd name="T7" fmla="*/ 3 h 27"/>
                <a:gd name="T8" fmla="*/ 13 w 13"/>
                <a:gd name="T9" fmla="*/ 2 h 27"/>
                <a:gd name="T10" fmla="*/ 13 w 13"/>
                <a:gd name="T11" fmla="*/ 5 h 27"/>
                <a:gd name="T12" fmla="*/ 13 w 13"/>
                <a:gd name="T13" fmla="*/ 8 h 27"/>
                <a:gd name="T14" fmla="*/ 11 w 13"/>
                <a:gd name="T15" fmla="*/ 10 h 27"/>
                <a:gd name="T16" fmla="*/ 13 w 13"/>
                <a:gd name="T17" fmla="*/ 5 h 27"/>
                <a:gd name="T18" fmla="*/ 11 w 13"/>
                <a:gd name="T19" fmla="*/ 8 h 27"/>
                <a:gd name="T20" fmla="*/ 10 w 13"/>
                <a:gd name="T21" fmla="*/ 9 h 27"/>
                <a:gd name="T22" fmla="*/ 10 w 13"/>
                <a:gd name="T23" fmla="*/ 12 h 27"/>
                <a:gd name="T24" fmla="*/ 11 w 13"/>
                <a:gd name="T25" fmla="*/ 13 h 27"/>
                <a:gd name="T26" fmla="*/ 11 w 13"/>
                <a:gd name="T27" fmla="*/ 15 h 27"/>
                <a:gd name="T28" fmla="*/ 11 w 13"/>
                <a:gd name="T29" fmla="*/ 18 h 27"/>
                <a:gd name="T30" fmla="*/ 11 w 13"/>
                <a:gd name="T31" fmla="*/ 21 h 27"/>
                <a:gd name="T32" fmla="*/ 10 w 13"/>
                <a:gd name="T33" fmla="*/ 24 h 27"/>
                <a:gd name="T34" fmla="*/ 8 w 13"/>
                <a:gd name="T35" fmla="*/ 27 h 27"/>
                <a:gd name="T36" fmla="*/ 1 w 13"/>
                <a:gd name="T37" fmla="*/ 27 h 27"/>
                <a:gd name="T38" fmla="*/ 0 w 13"/>
                <a:gd name="T39" fmla="*/ 22 h 27"/>
                <a:gd name="T40" fmla="*/ 0 w 13"/>
                <a:gd name="T41" fmla="*/ 18 h 27"/>
                <a:gd name="T42" fmla="*/ 1 w 13"/>
                <a:gd name="T43" fmla="*/ 10 h 27"/>
                <a:gd name="T44" fmla="*/ 3 w 13"/>
                <a:gd name="T45" fmla="*/ 6 h 27"/>
                <a:gd name="T46" fmla="*/ 3 w 13"/>
                <a:gd name="T47" fmla="*/ 2 h 27"/>
                <a:gd name="T48" fmla="*/ 6 w 13"/>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7">
                  <a:moveTo>
                    <a:pt x="6" y="0"/>
                  </a:moveTo>
                  <a:lnTo>
                    <a:pt x="8" y="2"/>
                  </a:lnTo>
                  <a:lnTo>
                    <a:pt x="10" y="3"/>
                  </a:lnTo>
                  <a:lnTo>
                    <a:pt x="11" y="3"/>
                  </a:lnTo>
                  <a:lnTo>
                    <a:pt x="13" y="2"/>
                  </a:lnTo>
                  <a:lnTo>
                    <a:pt x="13" y="5"/>
                  </a:lnTo>
                  <a:lnTo>
                    <a:pt x="13" y="8"/>
                  </a:lnTo>
                  <a:lnTo>
                    <a:pt x="11" y="10"/>
                  </a:lnTo>
                  <a:lnTo>
                    <a:pt x="13" y="5"/>
                  </a:lnTo>
                  <a:lnTo>
                    <a:pt x="11" y="8"/>
                  </a:lnTo>
                  <a:lnTo>
                    <a:pt x="10" y="9"/>
                  </a:lnTo>
                  <a:lnTo>
                    <a:pt x="10" y="12"/>
                  </a:lnTo>
                  <a:lnTo>
                    <a:pt x="11" y="13"/>
                  </a:lnTo>
                  <a:lnTo>
                    <a:pt x="11" y="15"/>
                  </a:lnTo>
                  <a:lnTo>
                    <a:pt x="11" y="18"/>
                  </a:lnTo>
                  <a:lnTo>
                    <a:pt x="11" y="21"/>
                  </a:lnTo>
                  <a:lnTo>
                    <a:pt x="10" y="24"/>
                  </a:lnTo>
                  <a:lnTo>
                    <a:pt x="8" y="27"/>
                  </a:lnTo>
                  <a:lnTo>
                    <a:pt x="1" y="27"/>
                  </a:lnTo>
                  <a:lnTo>
                    <a:pt x="0" y="22"/>
                  </a:lnTo>
                  <a:lnTo>
                    <a:pt x="0" y="18"/>
                  </a:lnTo>
                  <a:lnTo>
                    <a:pt x="1" y="10"/>
                  </a:lnTo>
                  <a:lnTo>
                    <a:pt x="3" y="6"/>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1" name="Freeform 6551"/>
            <p:cNvSpPr>
              <a:spLocks noEditPoints="1"/>
            </p:cNvSpPr>
            <p:nvPr/>
          </p:nvSpPr>
          <p:spPr bwMode="auto">
            <a:xfrm>
              <a:off x="2633" y="3524"/>
              <a:ext cx="12" cy="13"/>
            </a:xfrm>
            <a:custGeom>
              <a:avLst/>
              <a:gdLst>
                <a:gd name="T0" fmla="*/ 0 w 12"/>
                <a:gd name="T1" fmla="*/ 6 h 13"/>
                <a:gd name="T2" fmla="*/ 0 w 12"/>
                <a:gd name="T3" fmla="*/ 7 h 13"/>
                <a:gd name="T4" fmla="*/ 0 w 12"/>
                <a:gd name="T5" fmla="*/ 7 h 13"/>
                <a:gd name="T6" fmla="*/ 0 w 12"/>
                <a:gd name="T7" fmla="*/ 6 h 13"/>
                <a:gd name="T8" fmla="*/ 9 w 12"/>
                <a:gd name="T9" fmla="*/ 0 h 13"/>
                <a:gd name="T10" fmla="*/ 10 w 12"/>
                <a:gd name="T11" fmla="*/ 1 h 13"/>
                <a:gd name="T12" fmla="*/ 12 w 12"/>
                <a:gd name="T13" fmla="*/ 3 h 13"/>
                <a:gd name="T14" fmla="*/ 12 w 12"/>
                <a:gd name="T15" fmla="*/ 4 h 13"/>
                <a:gd name="T16" fmla="*/ 10 w 12"/>
                <a:gd name="T17" fmla="*/ 7 h 13"/>
                <a:gd name="T18" fmla="*/ 10 w 12"/>
                <a:gd name="T19" fmla="*/ 9 h 13"/>
                <a:gd name="T20" fmla="*/ 9 w 12"/>
                <a:gd name="T21" fmla="*/ 11 h 13"/>
                <a:gd name="T22" fmla="*/ 9 w 12"/>
                <a:gd name="T23" fmla="*/ 13 h 13"/>
                <a:gd name="T24" fmla="*/ 7 w 12"/>
                <a:gd name="T25" fmla="*/ 13 h 13"/>
                <a:gd name="T26" fmla="*/ 4 w 12"/>
                <a:gd name="T27" fmla="*/ 13 h 13"/>
                <a:gd name="T28" fmla="*/ 3 w 12"/>
                <a:gd name="T29" fmla="*/ 11 h 13"/>
                <a:gd name="T30" fmla="*/ 1 w 12"/>
                <a:gd name="T31" fmla="*/ 10 h 13"/>
                <a:gd name="T32" fmla="*/ 1 w 12"/>
                <a:gd name="T33" fmla="*/ 9 h 13"/>
                <a:gd name="T34" fmla="*/ 0 w 12"/>
                <a:gd name="T35" fmla="*/ 7 h 13"/>
                <a:gd name="T36" fmla="*/ 1 w 12"/>
                <a:gd name="T37" fmla="*/ 6 h 13"/>
                <a:gd name="T38" fmla="*/ 3 w 12"/>
                <a:gd name="T39" fmla="*/ 3 h 13"/>
                <a:gd name="T40" fmla="*/ 4 w 12"/>
                <a:gd name="T41" fmla="*/ 1 h 13"/>
                <a:gd name="T42" fmla="*/ 6 w 12"/>
                <a:gd name="T43" fmla="*/ 0 h 13"/>
                <a:gd name="T44" fmla="*/ 9 w 12"/>
                <a:gd name="T4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3">
                  <a:moveTo>
                    <a:pt x="0" y="6"/>
                  </a:moveTo>
                  <a:lnTo>
                    <a:pt x="0" y="7"/>
                  </a:lnTo>
                  <a:lnTo>
                    <a:pt x="0" y="7"/>
                  </a:lnTo>
                  <a:lnTo>
                    <a:pt x="0" y="6"/>
                  </a:lnTo>
                  <a:close/>
                  <a:moveTo>
                    <a:pt x="9" y="0"/>
                  </a:moveTo>
                  <a:lnTo>
                    <a:pt x="10" y="1"/>
                  </a:lnTo>
                  <a:lnTo>
                    <a:pt x="12" y="3"/>
                  </a:lnTo>
                  <a:lnTo>
                    <a:pt x="12" y="4"/>
                  </a:lnTo>
                  <a:lnTo>
                    <a:pt x="10" y="7"/>
                  </a:lnTo>
                  <a:lnTo>
                    <a:pt x="10" y="9"/>
                  </a:lnTo>
                  <a:lnTo>
                    <a:pt x="9" y="11"/>
                  </a:lnTo>
                  <a:lnTo>
                    <a:pt x="9" y="13"/>
                  </a:lnTo>
                  <a:lnTo>
                    <a:pt x="7" y="13"/>
                  </a:lnTo>
                  <a:lnTo>
                    <a:pt x="4" y="13"/>
                  </a:lnTo>
                  <a:lnTo>
                    <a:pt x="3" y="11"/>
                  </a:lnTo>
                  <a:lnTo>
                    <a:pt x="1" y="10"/>
                  </a:lnTo>
                  <a:lnTo>
                    <a:pt x="1" y="9"/>
                  </a:lnTo>
                  <a:lnTo>
                    <a:pt x="0" y="7"/>
                  </a:lnTo>
                  <a:lnTo>
                    <a:pt x="1" y="6"/>
                  </a:lnTo>
                  <a:lnTo>
                    <a:pt x="3" y="3"/>
                  </a:lnTo>
                  <a:lnTo>
                    <a:pt x="4" y="1"/>
                  </a:lnTo>
                  <a:lnTo>
                    <a:pt x="6"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2" name="Freeform 6552"/>
            <p:cNvSpPr>
              <a:spLocks/>
            </p:cNvSpPr>
            <p:nvPr/>
          </p:nvSpPr>
          <p:spPr bwMode="auto">
            <a:xfrm>
              <a:off x="2483" y="3638"/>
              <a:ext cx="6" cy="11"/>
            </a:xfrm>
            <a:custGeom>
              <a:avLst/>
              <a:gdLst>
                <a:gd name="T0" fmla="*/ 3 w 6"/>
                <a:gd name="T1" fmla="*/ 0 h 11"/>
                <a:gd name="T2" fmla="*/ 1 w 6"/>
                <a:gd name="T3" fmla="*/ 2 h 11"/>
                <a:gd name="T4" fmla="*/ 1 w 6"/>
                <a:gd name="T5" fmla="*/ 3 h 11"/>
                <a:gd name="T6" fmla="*/ 3 w 6"/>
                <a:gd name="T7" fmla="*/ 5 h 11"/>
                <a:gd name="T8" fmla="*/ 3 w 6"/>
                <a:gd name="T9" fmla="*/ 6 h 11"/>
                <a:gd name="T10" fmla="*/ 4 w 6"/>
                <a:gd name="T11" fmla="*/ 8 h 11"/>
                <a:gd name="T12" fmla="*/ 6 w 6"/>
                <a:gd name="T13" fmla="*/ 8 h 11"/>
                <a:gd name="T14" fmla="*/ 6 w 6"/>
                <a:gd name="T15" fmla="*/ 9 h 11"/>
                <a:gd name="T16" fmla="*/ 4 w 6"/>
                <a:gd name="T17" fmla="*/ 11 h 11"/>
                <a:gd name="T18" fmla="*/ 3 w 6"/>
                <a:gd name="T19" fmla="*/ 11 h 11"/>
                <a:gd name="T20" fmla="*/ 1 w 6"/>
                <a:gd name="T21" fmla="*/ 11 h 11"/>
                <a:gd name="T22" fmla="*/ 0 w 6"/>
                <a:gd name="T23" fmla="*/ 9 h 11"/>
                <a:gd name="T24" fmla="*/ 0 w 6"/>
                <a:gd name="T25" fmla="*/ 6 h 11"/>
                <a:gd name="T26" fmla="*/ 0 w 6"/>
                <a:gd name="T27" fmla="*/ 5 h 11"/>
                <a:gd name="T28" fmla="*/ 0 w 6"/>
                <a:gd name="T29" fmla="*/ 2 h 11"/>
                <a:gd name="T30" fmla="*/ 0 w 6"/>
                <a:gd name="T31" fmla="*/ 0 h 11"/>
                <a:gd name="T32" fmla="*/ 3 w 6"/>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11">
                  <a:moveTo>
                    <a:pt x="3" y="0"/>
                  </a:moveTo>
                  <a:lnTo>
                    <a:pt x="1" y="2"/>
                  </a:lnTo>
                  <a:lnTo>
                    <a:pt x="1" y="3"/>
                  </a:lnTo>
                  <a:lnTo>
                    <a:pt x="3" y="5"/>
                  </a:lnTo>
                  <a:lnTo>
                    <a:pt x="3" y="6"/>
                  </a:lnTo>
                  <a:lnTo>
                    <a:pt x="4" y="8"/>
                  </a:lnTo>
                  <a:lnTo>
                    <a:pt x="6" y="8"/>
                  </a:lnTo>
                  <a:lnTo>
                    <a:pt x="6" y="9"/>
                  </a:lnTo>
                  <a:lnTo>
                    <a:pt x="4" y="11"/>
                  </a:lnTo>
                  <a:lnTo>
                    <a:pt x="3" y="11"/>
                  </a:lnTo>
                  <a:lnTo>
                    <a:pt x="1" y="11"/>
                  </a:lnTo>
                  <a:lnTo>
                    <a:pt x="0" y="9"/>
                  </a:lnTo>
                  <a:lnTo>
                    <a:pt x="0" y="6"/>
                  </a:lnTo>
                  <a:lnTo>
                    <a:pt x="0" y="5"/>
                  </a:lnTo>
                  <a:lnTo>
                    <a:pt x="0" y="2"/>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3" name="Freeform 6553"/>
            <p:cNvSpPr>
              <a:spLocks noEditPoints="1"/>
            </p:cNvSpPr>
            <p:nvPr/>
          </p:nvSpPr>
          <p:spPr bwMode="auto">
            <a:xfrm>
              <a:off x="2478" y="3665"/>
              <a:ext cx="9" cy="9"/>
            </a:xfrm>
            <a:custGeom>
              <a:avLst/>
              <a:gdLst>
                <a:gd name="T0" fmla="*/ 9 w 9"/>
                <a:gd name="T1" fmla="*/ 4 h 9"/>
                <a:gd name="T2" fmla="*/ 9 w 9"/>
                <a:gd name="T3" fmla="*/ 4 h 9"/>
                <a:gd name="T4" fmla="*/ 9 w 9"/>
                <a:gd name="T5" fmla="*/ 7 h 9"/>
                <a:gd name="T6" fmla="*/ 9 w 9"/>
                <a:gd name="T7" fmla="*/ 4 h 9"/>
                <a:gd name="T8" fmla="*/ 8 w 9"/>
                <a:gd name="T9" fmla="*/ 1 h 9"/>
                <a:gd name="T10" fmla="*/ 9 w 9"/>
                <a:gd name="T11" fmla="*/ 4 h 9"/>
                <a:gd name="T12" fmla="*/ 8 w 9"/>
                <a:gd name="T13" fmla="*/ 3 h 9"/>
                <a:gd name="T14" fmla="*/ 8 w 9"/>
                <a:gd name="T15" fmla="*/ 1 h 9"/>
                <a:gd name="T16" fmla="*/ 5 w 9"/>
                <a:gd name="T17" fmla="*/ 0 h 9"/>
                <a:gd name="T18" fmla="*/ 8 w 9"/>
                <a:gd name="T19" fmla="*/ 1 h 9"/>
                <a:gd name="T20" fmla="*/ 8 w 9"/>
                <a:gd name="T21" fmla="*/ 3 h 9"/>
                <a:gd name="T22" fmla="*/ 8 w 9"/>
                <a:gd name="T23" fmla="*/ 6 h 9"/>
                <a:gd name="T24" fmla="*/ 8 w 9"/>
                <a:gd name="T25" fmla="*/ 7 h 9"/>
                <a:gd name="T26" fmla="*/ 6 w 9"/>
                <a:gd name="T27" fmla="*/ 9 h 9"/>
                <a:gd name="T28" fmla="*/ 3 w 9"/>
                <a:gd name="T29" fmla="*/ 9 h 9"/>
                <a:gd name="T30" fmla="*/ 2 w 9"/>
                <a:gd name="T31" fmla="*/ 9 h 9"/>
                <a:gd name="T32" fmla="*/ 2 w 9"/>
                <a:gd name="T33" fmla="*/ 7 h 9"/>
                <a:gd name="T34" fmla="*/ 0 w 9"/>
                <a:gd name="T35" fmla="*/ 6 h 9"/>
                <a:gd name="T36" fmla="*/ 2 w 9"/>
                <a:gd name="T37" fmla="*/ 3 h 9"/>
                <a:gd name="T38" fmla="*/ 5 w 9"/>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9">
                  <a:moveTo>
                    <a:pt x="9" y="4"/>
                  </a:moveTo>
                  <a:lnTo>
                    <a:pt x="9" y="4"/>
                  </a:lnTo>
                  <a:lnTo>
                    <a:pt x="9" y="7"/>
                  </a:lnTo>
                  <a:lnTo>
                    <a:pt x="9" y="4"/>
                  </a:lnTo>
                  <a:close/>
                  <a:moveTo>
                    <a:pt x="8" y="1"/>
                  </a:moveTo>
                  <a:lnTo>
                    <a:pt x="9" y="4"/>
                  </a:lnTo>
                  <a:lnTo>
                    <a:pt x="8" y="3"/>
                  </a:lnTo>
                  <a:lnTo>
                    <a:pt x="8" y="1"/>
                  </a:lnTo>
                  <a:close/>
                  <a:moveTo>
                    <a:pt x="5" y="0"/>
                  </a:moveTo>
                  <a:lnTo>
                    <a:pt x="8" y="1"/>
                  </a:lnTo>
                  <a:lnTo>
                    <a:pt x="8" y="3"/>
                  </a:lnTo>
                  <a:lnTo>
                    <a:pt x="8" y="6"/>
                  </a:lnTo>
                  <a:lnTo>
                    <a:pt x="8" y="7"/>
                  </a:lnTo>
                  <a:lnTo>
                    <a:pt x="6" y="9"/>
                  </a:lnTo>
                  <a:lnTo>
                    <a:pt x="3" y="9"/>
                  </a:lnTo>
                  <a:lnTo>
                    <a:pt x="2" y="9"/>
                  </a:lnTo>
                  <a:lnTo>
                    <a:pt x="2" y="7"/>
                  </a:lnTo>
                  <a:lnTo>
                    <a:pt x="0" y="6"/>
                  </a:lnTo>
                  <a:lnTo>
                    <a:pt x="2" y="3"/>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4" name="Freeform 6554"/>
            <p:cNvSpPr>
              <a:spLocks/>
            </p:cNvSpPr>
            <p:nvPr/>
          </p:nvSpPr>
          <p:spPr bwMode="auto">
            <a:xfrm>
              <a:off x="2487" y="3700"/>
              <a:ext cx="9" cy="21"/>
            </a:xfrm>
            <a:custGeom>
              <a:avLst/>
              <a:gdLst>
                <a:gd name="T0" fmla="*/ 6 w 9"/>
                <a:gd name="T1" fmla="*/ 0 h 21"/>
                <a:gd name="T2" fmla="*/ 8 w 9"/>
                <a:gd name="T3" fmla="*/ 0 h 21"/>
                <a:gd name="T4" fmla="*/ 9 w 9"/>
                <a:gd name="T5" fmla="*/ 2 h 21"/>
                <a:gd name="T6" fmla="*/ 9 w 9"/>
                <a:gd name="T7" fmla="*/ 5 h 21"/>
                <a:gd name="T8" fmla="*/ 8 w 9"/>
                <a:gd name="T9" fmla="*/ 5 h 21"/>
                <a:gd name="T10" fmla="*/ 8 w 9"/>
                <a:gd name="T11" fmla="*/ 2 h 21"/>
                <a:gd name="T12" fmla="*/ 6 w 9"/>
                <a:gd name="T13" fmla="*/ 5 h 21"/>
                <a:gd name="T14" fmla="*/ 6 w 9"/>
                <a:gd name="T15" fmla="*/ 8 h 21"/>
                <a:gd name="T16" fmla="*/ 5 w 9"/>
                <a:gd name="T17" fmla="*/ 12 h 21"/>
                <a:gd name="T18" fmla="*/ 5 w 9"/>
                <a:gd name="T19" fmla="*/ 15 h 21"/>
                <a:gd name="T20" fmla="*/ 5 w 9"/>
                <a:gd name="T21" fmla="*/ 17 h 21"/>
                <a:gd name="T22" fmla="*/ 6 w 9"/>
                <a:gd name="T23" fmla="*/ 18 h 21"/>
                <a:gd name="T24" fmla="*/ 6 w 9"/>
                <a:gd name="T25" fmla="*/ 18 h 21"/>
                <a:gd name="T26" fmla="*/ 6 w 9"/>
                <a:gd name="T27" fmla="*/ 19 h 21"/>
                <a:gd name="T28" fmla="*/ 5 w 9"/>
                <a:gd name="T29" fmla="*/ 19 h 21"/>
                <a:gd name="T30" fmla="*/ 3 w 9"/>
                <a:gd name="T31" fmla="*/ 21 h 21"/>
                <a:gd name="T32" fmla="*/ 2 w 9"/>
                <a:gd name="T33" fmla="*/ 19 h 21"/>
                <a:gd name="T34" fmla="*/ 2 w 9"/>
                <a:gd name="T35" fmla="*/ 18 h 21"/>
                <a:gd name="T36" fmla="*/ 0 w 9"/>
                <a:gd name="T37" fmla="*/ 17 h 21"/>
                <a:gd name="T38" fmla="*/ 0 w 9"/>
                <a:gd name="T39" fmla="*/ 14 h 21"/>
                <a:gd name="T40" fmla="*/ 0 w 9"/>
                <a:gd name="T41" fmla="*/ 12 h 21"/>
                <a:gd name="T42" fmla="*/ 0 w 9"/>
                <a:gd name="T43" fmla="*/ 9 h 21"/>
                <a:gd name="T44" fmla="*/ 2 w 9"/>
                <a:gd name="T45" fmla="*/ 5 h 21"/>
                <a:gd name="T46" fmla="*/ 5 w 9"/>
                <a:gd name="T47" fmla="*/ 2 h 21"/>
                <a:gd name="T48" fmla="*/ 6 w 9"/>
                <a:gd name="T49" fmla="*/ 2 h 21"/>
                <a:gd name="T50" fmla="*/ 6 w 9"/>
                <a:gd name="T51" fmla="*/ 0 h 21"/>
                <a:gd name="T52" fmla="*/ 6 w 9"/>
                <a:gd name="T5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21">
                  <a:moveTo>
                    <a:pt x="6" y="0"/>
                  </a:moveTo>
                  <a:lnTo>
                    <a:pt x="8" y="0"/>
                  </a:lnTo>
                  <a:lnTo>
                    <a:pt x="9" y="2"/>
                  </a:lnTo>
                  <a:lnTo>
                    <a:pt x="9" y="5"/>
                  </a:lnTo>
                  <a:lnTo>
                    <a:pt x="8" y="5"/>
                  </a:lnTo>
                  <a:lnTo>
                    <a:pt x="8" y="2"/>
                  </a:lnTo>
                  <a:lnTo>
                    <a:pt x="6" y="5"/>
                  </a:lnTo>
                  <a:lnTo>
                    <a:pt x="6" y="8"/>
                  </a:lnTo>
                  <a:lnTo>
                    <a:pt x="5" y="12"/>
                  </a:lnTo>
                  <a:lnTo>
                    <a:pt x="5" y="15"/>
                  </a:lnTo>
                  <a:lnTo>
                    <a:pt x="5" y="17"/>
                  </a:lnTo>
                  <a:lnTo>
                    <a:pt x="6" y="18"/>
                  </a:lnTo>
                  <a:lnTo>
                    <a:pt x="6" y="18"/>
                  </a:lnTo>
                  <a:lnTo>
                    <a:pt x="6" y="19"/>
                  </a:lnTo>
                  <a:lnTo>
                    <a:pt x="5" y="19"/>
                  </a:lnTo>
                  <a:lnTo>
                    <a:pt x="3" y="21"/>
                  </a:lnTo>
                  <a:lnTo>
                    <a:pt x="2" y="19"/>
                  </a:lnTo>
                  <a:lnTo>
                    <a:pt x="2" y="18"/>
                  </a:lnTo>
                  <a:lnTo>
                    <a:pt x="0" y="17"/>
                  </a:lnTo>
                  <a:lnTo>
                    <a:pt x="0" y="14"/>
                  </a:lnTo>
                  <a:lnTo>
                    <a:pt x="0" y="12"/>
                  </a:lnTo>
                  <a:lnTo>
                    <a:pt x="0" y="9"/>
                  </a:lnTo>
                  <a:lnTo>
                    <a:pt x="2" y="5"/>
                  </a:lnTo>
                  <a:lnTo>
                    <a:pt x="5" y="2"/>
                  </a:lnTo>
                  <a:lnTo>
                    <a:pt x="6" y="2"/>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5" name="Freeform 6555"/>
            <p:cNvSpPr>
              <a:spLocks/>
            </p:cNvSpPr>
            <p:nvPr/>
          </p:nvSpPr>
          <p:spPr bwMode="auto">
            <a:xfrm>
              <a:off x="2499" y="3747"/>
              <a:ext cx="19" cy="23"/>
            </a:xfrm>
            <a:custGeom>
              <a:avLst/>
              <a:gdLst>
                <a:gd name="T0" fmla="*/ 6 w 19"/>
                <a:gd name="T1" fmla="*/ 0 h 23"/>
                <a:gd name="T2" fmla="*/ 6 w 19"/>
                <a:gd name="T3" fmla="*/ 0 h 23"/>
                <a:gd name="T4" fmla="*/ 6 w 19"/>
                <a:gd name="T5" fmla="*/ 0 h 23"/>
                <a:gd name="T6" fmla="*/ 9 w 19"/>
                <a:gd name="T7" fmla="*/ 0 h 23"/>
                <a:gd name="T8" fmla="*/ 10 w 19"/>
                <a:gd name="T9" fmla="*/ 2 h 23"/>
                <a:gd name="T10" fmla="*/ 12 w 19"/>
                <a:gd name="T11" fmla="*/ 3 h 23"/>
                <a:gd name="T12" fmla="*/ 12 w 19"/>
                <a:gd name="T13" fmla="*/ 5 h 23"/>
                <a:gd name="T14" fmla="*/ 12 w 19"/>
                <a:gd name="T15" fmla="*/ 6 h 23"/>
                <a:gd name="T16" fmla="*/ 16 w 19"/>
                <a:gd name="T17" fmla="*/ 8 h 23"/>
                <a:gd name="T18" fmla="*/ 18 w 19"/>
                <a:gd name="T19" fmla="*/ 11 h 23"/>
                <a:gd name="T20" fmla="*/ 19 w 19"/>
                <a:gd name="T21" fmla="*/ 14 h 23"/>
                <a:gd name="T22" fmla="*/ 19 w 19"/>
                <a:gd name="T23" fmla="*/ 17 h 23"/>
                <a:gd name="T24" fmla="*/ 19 w 19"/>
                <a:gd name="T25" fmla="*/ 20 h 23"/>
                <a:gd name="T26" fmla="*/ 18 w 19"/>
                <a:gd name="T27" fmla="*/ 21 h 23"/>
                <a:gd name="T28" fmla="*/ 15 w 19"/>
                <a:gd name="T29" fmla="*/ 23 h 23"/>
                <a:gd name="T30" fmla="*/ 13 w 19"/>
                <a:gd name="T31" fmla="*/ 21 h 23"/>
                <a:gd name="T32" fmla="*/ 12 w 19"/>
                <a:gd name="T33" fmla="*/ 20 h 23"/>
                <a:gd name="T34" fmla="*/ 10 w 19"/>
                <a:gd name="T35" fmla="*/ 18 h 23"/>
                <a:gd name="T36" fmla="*/ 10 w 19"/>
                <a:gd name="T37" fmla="*/ 15 h 23"/>
                <a:gd name="T38" fmla="*/ 9 w 19"/>
                <a:gd name="T39" fmla="*/ 12 h 23"/>
                <a:gd name="T40" fmla="*/ 9 w 19"/>
                <a:gd name="T41" fmla="*/ 9 h 23"/>
                <a:gd name="T42" fmla="*/ 9 w 19"/>
                <a:gd name="T43" fmla="*/ 8 h 23"/>
                <a:gd name="T44" fmla="*/ 9 w 19"/>
                <a:gd name="T45" fmla="*/ 6 h 23"/>
                <a:gd name="T46" fmla="*/ 4 w 19"/>
                <a:gd name="T47" fmla="*/ 5 h 23"/>
                <a:gd name="T48" fmla="*/ 1 w 19"/>
                <a:gd name="T49" fmla="*/ 3 h 23"/>
                <a:gd name="T50" fmla="*/ 0 w 19"/>
                <a:gd name="T51" fmla="*/ 2 h 23"/>
                <a:gd name="T52" fmla="*/ 1 w 19"/>
                <a:gd name="T53" fmla="*/ 2 h 23"/>
                <a:gd name="T54" fmla="*/ 3 w 19"/>
                <a:gd name="T55" fmla="*/ 0 h 23"/>
                <a:gd name="T56" fmla="*/ 4 w 19"/>
                <a:gd name="T57" fmla="*/ 0 h 23"/>
                <a:gd name="T58" fmla="*/ 6 w 19"/>
                <a:gd name="T59" fmla="*/ 0 h 23"/>
                <a:gd name="T60" fmla="*/ 6 w 19"/>
                <a:gd name="T6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23">
                  <a:moveTo>
                    <a:pt x="6" y="0"/>
                  </a:moveTo>
                  <a:lnTo>
                    <a:pt x="6" y="0"/>
                  </a:lnTo>
                  <a:lnTo>
                    <a:pt x="6" y="0"/>
                  </a:lnTo>
                  <a:lnTo>
                    <a:pt x="9" y="0"/>
                  </a:lnTo>
                  <a:lnTo>
                    <a:pt x="10" y="2"/>
                  </a:lnTo>
                  <a:lnTo>
                    <a:pt x="12" y="3"/>
                  </a:lnTo>
                  <a:lnTo>
                    <a:pt x="12" y="5"/>
                  </a:lnTo>
                  <a:lnTo>
                    <a:pt x="12" y="6"/>
                  </a:lnTo>
                  <a:lnTo>
                    <a:pt x="16" y="8"/>
                  </a:lnTo>
                  <a:lnTo>
                    <a:pt x="18" y="11"/>
                  </a:lnTo>
                  <a:lnTo>
                    <a:pt x="19" y="14"/>
                  </a:lnTo>
                  <a:lnTo>
                    <a:pt x="19" y="17"/>
                  </a:lnTo>
                  <a:lnTo>
                    <a:pt x="19" y="20"/>
                  </a:lnTo>
                  <a:lnTo>
                    <a:pt x="18" y="21"/>
                  </a:lnTo>
                  <a:lnTo>
                    <a:pt x="15" y="23"/>
                  </a:lnTo>
                  <a:lnTo>
                    <a:pt x="13" y="21"/>
                  </a:lnTo>
                  <a:lnTo>
                    <a:pt x="12" y="20"/>
                  </a:lnTo>
                  <a:lnTo>
                    <a:pt x="10" y="18"/>
                  </a:lnTo>
                  <a:lnTo>
                    <a:pt x="10" y="15"/>
                  </a:lnTo>
                  <a:lnTo>
                    <a:pt x="9" y="12"/>
                  </a:lnTo>
                  <a:lnTo>
                    <a:pt x="9" y="9"/>
                  </a:lnTo>
                  <a:lnTo>
                    <a:pt x="9" y="8"/>
                  </a:lnTo>
                  <a:lnTo>
                    <a:pt x="9" y="6"/>
                  </a:lnTo>
                  <a:lnTo>
                    <a:pt x="4" y="5"/>
                  </a:lnTo>
                  <a:lnTo>
                    <a:pt x="1" y="3"/>
                  </a:lnTo>
                  <a:lnTo>
                    <a:pt x="0" y="2"/>
                  </a:lnTo>
                  <a:lnTo>
                    <a:pt x="1" y="2"/>
                  </a:lnTo>
                  <a:lnTo>
                    <a:pt x="3" y="0"/>
                  </a:lnTo>
                  <a:lnTo>
                    <a:pt x="4" y="0"/>
                  </a:lnTo>
                  <a:lnTo>
                    <a:pt x="6"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6" name="Freeform 6556"/>
            <p:cNvSpPr>
              <a:spLocks noEditPoints="1"/>
            </p:cNvSpPr>
            <p:nvPr/>
          </p:nvSpPr>
          <p:spPr bwMode="auto">
            <a:xfrm>
              <a:off x="2356" y="2582"/>
              <a:ext cx="139" cy="47"/>
            </a:xfrm>
            <a:custGeom>
              <a:avLst/>
              <a:gdLst>
                <a:gd name="T0" fmla="*/ 18 w 139"/>
                <a:gd name="T1" fmla="*/ 13 h 47"/>
                <a:gd name="T2" fmla="*/ 16 w 139"/>
                <a:gd name="T3" fmla="*/ 13 h 47"/>
                <a:gd name="T4" fmla="*/ 59 w 139"/>
                <a:gd name="T5" fmla="*/ 1 h 47"/>
                <a:gd name="T6" fmla="*/ 63 w 139"/>
                <a:gd name="T7" fmla="*/ 3 h 47"/>
                <a:gd name="T8" fmla="*/ 66 w 139"/>
                <a:gd name="T9" fmla="*/ 4 h 47"/>
                <a:gd name="T10" fmla="*/ 72 w 139"/>
                <a:gd name="T11" fmla="*/ 7 h 47"/>
                <a:gd name="T12" fmla="*/ 80 w 139"/>
                <a:gd name="T13" fmla="*/ 8 h 47"/>
                <a:gd name="T14" fmla="*/ 87 w 139"/>
                <a:gd name="T15" fmla="*/ 11 h 47"/>
                <a:gd name="T16" fmla="*/ 96 w 139"/>
                <a:gd name="T17" fmla="*/ 17 h 47"/>
                <a:gd name="T18" fmla="*/ 105 w 139"/>
                <a:gd name="T19" fmla="*/ 22 h 47"/>
                <a:gd name="T20" fmla="*/ 115 w 139"/>
                <a:gd name="T21" fmla="*/ 26 h 47"/>
                <a:gd name="T22" fmla="*/ 121 w 139"/>
                <a:gd name="T23" fmla="*/ 30 h 47"/>
                <a:gd name="T24" fmla="*/ 124 w 139"/>
                <a:gd name="T25" fmla="*/ 33 h 47"/>
                <a:gd name="T26" fmla="*/ 128 w 139"/>
                <a:gd name="T27" fmla="*/ 35 h 47"/>
                <a:gd name="T28" fmla="*/ 133 w 139"/>
                <a:gd name="T29" fmla="*/ 35 h 47"/>
                <a:gd name="T30" fmla="*/ 136 w 139"/>
                <a:gd name="T31" fmla="*/ 38 h 47"/>
                <a:gd name="T32" fmla="*/ 139 w 139"/>
                <a:gd name="T33" fmla="*/ 42 h 47"/>
                <a:gd name="T34" fmla="*/ 139 w 139"/>
                <a:gd name="T35" fmla="*/ 44 h 47"/>
                <a:gd name="T36" fmla="*/ 136 w 139"/>
                <a:gd name="T37" fmla="*/ 45 h 47"/>
                <a:gd name="T38" fmla="*/ 131 w 139"/>
                <a:gd name="T39" fmla="*/ 45 h 47"/>
                <a:gd name="T40" fmla="*/ 109 w 139"/>
                <a:gd name="T41" fmla="*/ 47 h 47"/>
                <a:gd name="T42" fmla="*/ 103 w 139"/>
                <a:gd name="T43" fmla="*/ 42 h 47"/>
                <a:gd name="T44" fmla="*/ 100 w 139"/>
                <a:gd name="T45" fmla="*/ 38 h 47"/>
                <a:gd name="T46" fmla="*/ 96 w 139"/>
                <a:gd name="T47" fmla="*/ 36 h 47"/>
                <a:gd name="T48" fmla="*/ 91 w 139"/>
                <a:gd name="T49" fmla="*/ 33 h 47"/>
                <a:gd name="T50" fmla="*/ 88 w 139"/>
                <a:gd name="T51" fmla="*/ 30 h 47"/>
                <a:gd name="T52" fmla="*/ 77 w 139"/>
                <a:gd name="T53" fmla="*/ 22 h 47"/>
                <a:gd name="T54" fmla="*/ 69 w 139"/>
                <a:gd name="T55" fmla="*/ 19 h 47"/>
                <a:gd name="T56" fmla="*/ 61 w 139"/>
                <a:gd name="T57" fmla="*/ 16 h 47"/>
                <a:gd name="T58" fmla="*/ 49 w 139"/>
                <a:gd name="T59" fmla="*/ 13 h 47"/>
                <a:gd name="T60" fmla="*/ 35 w 139"/>
                <a:gd name="T61" fmla="*/ 11 h 47"/>
                <a:gd name="T62" fmla="*/ 37 w 139"/>
                <a:gd name="T63" fmla="*/ 7 h 47"/>
                <a:gd name="T64" fmla="*/ 35 w 139"/>
                <a:gd name="T65" fmla="*/ 5 h 47"/>
                <a:gd name="T66" fmla="*/ 30 w 139"/>
                <a:gd name="T67" fmla="*/ 7 h 47"/>
                <a:gd name="T68" fmla="*/ 25 w 139"/>
                <a:gd name="T69" fmla="*/ 8 h 47"/>
                <a:gd name="T70" fmla="*/ 18 w 139"/>
                <a:gd name="T71" fmla="*/ 11 h 47"/>
                <a:gd name="T72" fmla="*/ 16 w 139"/>
                <a:gd name="T73" fmla="*/ 13 h 47"/>
                <a:gd name="T74" fmla="*/ 16 w 139"/>
                <a:gd name="T75" fmla="*/ 13 h 47"/>
                <a:gd name="T76" fmla="*/ 15 w 139"/>
                <a:gd name="T77" fmla="*/ 13 h 47"/>
                <a:gd name="T78" fmla="*/ 13 w 139"/>
                <a:gd name="T79" fmla="*/ 16 h 47"/>
                <a:gd name="T80" fmla="*/ 12 w 139"/>
                <a:gd name="T81" fmla="*/ 19 h 47"/>
                <a:gd name="T82" fmla="*/ 6 w 139"/>
                <a:gd name="T83" fmla="*/ 20 h 47"/>
                <a:gd name="T84" fmla="*/ 0 w 139"/>
                <a:gd name="T85" fmla="*/ 22 h 47"/>
                <a:gd name="T86" fmla="*/ 3 w 139"/>
                <a:gd name="T87" fmla="*/ 16 h 47"/>
                <a:gd name="T88" fmla="*/ 5 w 139"/>
                <a:gd name="T89" fmla="*/ 10 h 47"/>
                <a:gd name="T90" fmla="*/ 10 w 139"/>
                <a:gd name="T91" fmla="*/ 4 h 47"/>
                <a:gd name="T92" fmla="*/ 21 w 139"/>
                <a:gd name="T93" fmla="*/ 1 h 47"/>
                <a:gd name="T94" fmla="*/ 41 w 139"/>
                <a:gd name="T9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47">
                  <a:moveTo>
                    <a:pt x="16" y="13"/>
                  </a:moveTo>
                  <a:lnTo>
                    <a:pt x="18" y="13"/>
                  </a:lnTo>
                  <a:lnTo>
                    <a:pt x="16" y="13"/>
                  </a:lnTo>
                  <a:lnTo>
                    <a:pt x="16" y="13"/>
                  </a:lnTo>
                  <a:close/>
                  <a:moveTo>
                    <a:pt x="41" y="0"/>
                  </a:moveTo>
                  <a:lnTo>
                    <a:pt x="59" y="1"/>
                  </a:lnTo>
                  <a:lnTo>
                    <a:pt x="62" y="1"/>
                  </a:lnTo>
                  <a:lnTo>
                    <a:pt x="63" y="3"/>
                  </a:lnTo>
                  <a:lnTo>
                    <a:pt x="65" y="3"/>
                  </a:lnTo>
                  <a:lnTo>
                    <a:pt x="66" y="4"/>
                  </a:lnTo>
                  <a:lnTo>
                    <a:pt x="68" y="5"/>
                  </a:lnTo>
                  <a:lnTo>
                    <a:pt x="72" y="7"/>
                  </a:lnTo>
                  <a:lnTo>
                    <a:pt x="75" y="7"/>
                  </a:lnTo>
                  <a:lnTo>
                    <a:pt x="80" y="8"/>
                  </a:lnTo>
                  <a:lnTo>
                    <a:pt x="84" y="10"/>
                  </a:lnTo>
                  <a:lnTo>
                    <a:pt x="87" y="11"/>
                  </a:lnTo>
                  <a:lnTo>
                    <a:pt x="91" y="14"/>
                  </a:lnTo>
                  <a:lnTo>
                    <a:pt x="96" y="17"/>
                  </a:lnTo>
                  <a:lnTo>
                    <a:pt x="100" y="20"/>
                  </a:lnTo>
                  <a:lnTo>
                    <a:pt x="105" y="22"/>
                  </a:lnTo>
                  <a:lnTo>
                    <a:pt x="111" y="23"/>
                  </a:lnTo>
                  <a:lnTo>
                    <a:pt x="115" y="26"/>
                  </a:lnTo>
                  <a:lnTo>
                    <a:pt x="121" y="28"/>
                  </a:lnTo>
                  <a:lnTo>
                    <a:pt x="121" y="30"/>
                  </a:lnTo>
                  <a:lnTo>
                    <a:pt x="122" y="32"/>
                  </a:lnTo>
                  <a:lnTo>
                    <a:pt x="124" y="33"/>
                  </a:lnTo>
                  <a:lnTo>
                    <a:pt x="125" y="33"/>
                  </a:lnTo>
                  <a:lnTo>
                    <a:pt x="128" y="35"/>
                  </a:lnTo>
                  <a:lnTo>
                    <a:pt x="131" y="35"/>
                  </a:lnTo>
                  <a:lnTo>
                    <a:pt x="133" y="35"/>
                  </a:lnTo>
                  <a:lnTo>
                    <a:pt x="134" y="36"/>
                  </a:lnTo>
                  <a:lnTo>
                    <a:pt x="136" y="38"/>
                  </a:lnTo>
                  <a:lnTo>
                    <a:pt x="137" y="39"/>
                  </a:lnTo>
                  <a:lnTo>
                    <a:pt x="139" y="42"/>
                  </a:lnTo>
                  <a:lnTo>
                    <a:pt x="139" y="42"/>
                  </a:lnTo>
                  <a:lnTo>
                    <a:pt x="139" y="44"/>
                  </a:lnTo>
                  <a:lnTo>
                    <a:pt x="137" y="45"/>
                  </a:lnTo>
                  <a:lnTo>
                    <a:pt x="136" y="45"/>
                  </a:lnTo>
                  <a:lnTo>
                    <a:pt x="133" y="45"/>
                  </a:lnTo>
                  <a:lnTo>
                    <a:pt x="131" y="45"/>
                  </a:lnTo>
                  <a:lnTo>
                    <a:pt x="121" y="47"/>
                  </a:lnTo>
                  <a:lnTo>
                    <a:pt x="109" y="47"/>
                  </a:lnTo>
                  <a:lnTo>
                    <a:pt x="97" y="45"/>
                  </a:lnTo>
                  <a:lnTo>
                    <a:pt x="103" y="42"/>
                  </a:lnTo>
                  <a:lnTo>
                    <a:pt x="102" y="39"/>
                  </a:lnTo>
                  <a:lnTo>
                    <a:pt x="100" y="38"/>
                  </a:lnTo>
                  <a:lnTo>
                    <a:pt x="99" y="36"/>
                  </a:lnTo>
                  <a:lnTo>
                    <a:pt x="96" y="36"/>
                  </a:lnTo>
                  <a:lnTo>
                    <a:pt x="93" y="35"/>
                  </a:lnTo>
                  <a:lnTo>
                    <a:pt x="91" y="33"/>
                  </a:lnTo>
                  <a:lnTo>
                    <a:pt x="90" y="33"/>
                  </a:lnTo>
                  <a:lnTo>
                    <a:pt x="88" y="30"/>
                  </a:lnTo>
                  <a:lnTo>
                    <a:pt x="84" y="26"/>
                  </a:lnTo>
                  <a:lnTo>
                    <a:pt x="77" y="22"/>
                  </a:lnTo>
                  <a:lnTo>
                    <a:pt x="74" y="20"/>
                  </a:lnTo>
                  <a:lnTo>
                    <a:pt x="69" y="19"/>
                  </a:lnTo>
                  <a:lnTo>
                    <a:pt x="66" y="19"/>
                  </a:lnTo>
                  <a:lnTo>
                    <a:pt x="61" y="16"/>
                  </a:lnTo>
                  <a:lnTo>
                    <a:pt x="56" y="14"/>
                  </a:lnTo>
                  <a:lnTo>
                    <a:pt x="49" y="13"/>
                  </a:lnTo>
                  <a:lnTo>
                    <a:pt x="43" y="11"/>
                  </a:lnTo>
                  <a:lnTo>
                    <a:pt x="35" y="11"/>
                  </a:lnTo>
                  <a:lnTo>
                    <a:pt x="37" y="10"/>
                  </a:lnTo>
                  <a:lnTo>
                    <a:pt x="37" y="7"/>
                  </a:lnTo>
                  <a:lnTo>
                    <a:pt x="37" y="5"/>
                  </a:lnTo>
                  <a:lnTo>
                    <a:pt x="35" y="5"/>
                  </a:lnTo>
                  <a:lnTo>
                    <a:pt x="33" y="5"/>
                  </a:lnTo>
                  <a:lnTo>
                    <a:pt x="30" y="7"/>
                  </a:lnTo>
                  <a:lnTo>
                    <a:pt x="28" y="7"/>
                  </a:lnTo>
                  <a:lnTo>
                    <a:pt x="25" y="8"/>
                  </a:lnTo>
                  <a:lnTo>
                    <a:pt x="22" y="10"/>
                  </a:lnTo>
                  <a:lnTo>
                    <a:pt x="18" y="11"/>
                  </a:lnTo>
                  <a:lnTo>
                    <a:pt x="16" y="13"/>
                  </a:lnTo>
                  <a:lnTo>
                    <a:pt x="16" y="13"/>
                  </a:lnTo>
                  <a:lnTo>
                    <a:pt x="15" y="13"/>
                  </a:lnTo>
                  <a:lnTo>
                    <a:pt x="16" y="13"/>
                  </a:lnTo>
                  <a:lnTo>
                    <a:pt x="15" y="13"/>
                  </a:lnTo>
                  <a:lnTo>
                    <a:pt x="15" y="13"/>
                  </a:lnTo>
                  <a:lnTo>
                    <a:pt x="15" y="13"/>
                  </a:lnTo>
                  <a:lnTo>
                    <a:pt x="13" y="16"/>
                  </a:lnTo>
                  <a:lnTo>
                    <a:pt x="13" y="17"/>
                  </a:lnTo>
                  <a:lnTo>
                    <a:pt x="12" y="19"/>
                  </a:lnTo>
                  <a:lnTo>
                    <a:pt x="9" y="20"/>
                  </a:lnTo>
                  <a:lnTo>
                    <a:pt x="6" y="20"/>
                  </a:lnTo>
                  <a:lnTo>
                    <a:pt x="3" y="22"/>
                  </a:lnTo>
                  <a:lnTo>
                    <a:pt x="0" y="22"/>
                  </a:lnTo>
                  <a:lnTo>
                    <a:pt x="2" y="19"/>
                  </a:lnTo>
                  <a:lnTo>
                    <a:pt x="3" y="16"/>
                  </a:lnTo>
                  <a:lnTo>
                    <a:pt x="3" y="13"/>
                  </a:lnTo>
                  <a:lnTo>
                    <a:pt x="5" y="10"/>
                  </a:lnTo>
                  <a:lnTo>
                    <a:pt x="8" y="7"/>
                  </a:lnTo>
                  <a:lnTo>
                    <a:pt x="10" y="4"/>
                  </a:lnTo>
                  <a:lnTo>
                    <a:pt x="15" y="3"/>
                  </a:lnTo>
                  <a:lnTo>
                    <a:pt x="21" y="1"/>
                  </a:lnTo>
                  <a:lnTo>
                    <a:pt x="24" y="0"/>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7" name="Freeform 6557"/>
            <p:cNvSpPr>
              <a:spLocks/>
            </p:cNvSpPr>
            <p:nvPr/>
          </p:nvSpPr>
          <p:spPr bwMode="auto">
            <a:xfrm>
              <a:off x="2377" y="2598"/>
              <a:ext cx="7" cy="9"/>
            </a:xfrm>
            <a:custGeom>
              <a:avLst/>
              <a:gdLst>
                <a:gd name="T0" fmla="*/ 4 w 7"/>
                <a:gd name="T1" fmla="*/ 0 h 9"/>
                <a:gd name="T2" fmla="*/ 3 w 7"/>
                <a:gd name="T3" fmla="*/ 1 h 9"/>
                <a:gd name="T4" fmla="*/ 6 w 7"/>
                <a:gd name="T5" fmla="*/ 3 h 9"/>
                <a:gd name="T6" fmla="*/ 7 w 7"/>
                <a:gd name="T7" fmla="*/ 6 h 9"/>
                <a:gd name="T8" fmla="*/ 4 w 7"/>
                <a:gd name="T9" fmla="*/ 7 h 9"/>
                <a:gd name="T10" fmla="*/ 1 w 7"/>
                <a:gd name="T11" fmla="*/ 9 h 9"/>
                <a:gd name="T12" fmla="*/ 0 w 7"/>
                <a:gd name="T13" fmla="*/ 6 h 9"/>
                <a:gd name="T14" fmla="*/ 1 w 7"/>
                <a:gd name="T15" fmla="*/ 3 h 9"/>
                <a:gd name="T16" fmla="*/ 3 w 7"/>
                <a:gd name="T17" fmla="*/ 1 h 9"/>
                <a:gd name="T18" fmla="*/ 4 w 7"/>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0"/>
                  </a:moveTo>
                  <a:lnTo>
                    <a:pt x="3" y="1"/>
                  </a:lnTo>
                  <a:lnTo>
                    <a:pt x="6" y="3"/>
                  </a:lnTo>
                  <a:lnTo>
                    <a:pt x="7" y="6"/>
                  </a:lnTo>
                  <a:lnTo>
                    <a:pt x="4" y="7"/>
                  </a:lnTo>
                  <a:lnTo>
                    <a:pt x="1" y="9"/>
                  </a:lnTo>
                  <a:lnTo>
                    <a:pt x="0" y="6"/>
                  </a:lnTo>
                  <a:lnTo>
                    <a:pt x="1" y="3"/>
                  </a:lnTo>
                  <a:lnTo>
                    <a:pt x="3" y="1"/>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8" name="Freeform 6558"/>
            <p:cNvSpPr>
              <a:spLocks/>
            </p:cNvSpPr>
            <p:nvPr/>
          </p:nvSpPr>
          <p:spPr bwMode="auto">
            <a:xfrm>
              <a:off x="2446" y="2643"/>
              <a:ext cx="26" cy="12"/>
            </a:xfrm>
            <a:custGeom>
              <a:avLst/>
              <a:gdLst>
                <a:gd name="T0" fmla="*/ 4 w 26"/>
                <a:gd name="T1" fmla="*/ 0 h 12"/>
                <a:gd name="T2" fmla="*/ 1 w 26"/>
                <a:gd name="T3" fmla="*/ 5 h 12"/>
                <a:gd name="T4" fmla="*/ 7 w 26"/>
                <a:gd name="T5" fmla="*/ 5 h 12"/>
                <a:gd name="T6" fmla="*/ 13 w 26"/>
                <a:gd name="T7" fmla="*/ 6 h 12"/>
                <a:gd name="T8" fmla="*/ 15 w 26"/>
                <a:gd name="T9" fmla="*/ 6 h 12"/>
                <a:gd name="T10" fmla="*/ 18 w 26"/>
                <a:gd name="T11" fmla="*/ 6 h 12"/>
                <a:gd name="T12" fmla="*/ 21 w 26"/>
                <a:gd name="T13" fmla="*/ 8 h 12"/>
                <a:gd name="T14" fmla="*/ 22 w 26"/>
                <a:gd name="T15" fmla="*/ 8 h 12"/>
                <a:gd name="T16" fmla="*/ 23 w 26"/>
                <a:gd name="T17" fmla="*/ 8 h 12"/>
                <a:gd name="T18" fmla="*/ 26 w 26"/>
                <a:gd name="T19" fmla="*/ 9 h 12"/>
                <a:gd name="T20" fmla="*/ 26 w 26"/>
                <a:gd name="T21" fmla="*/ 11 h 12"/>
                <a:gd name="T22" fmla="*/ 26 w 26"/>
                <a:gd name="T23" fmla="*/ 11 h 12"/>
                <a:gd name="T24" fmla="*/ 25 w 26"/>
                <a:gd name="T25" fmla="*/ 12 h 12"/>
                <a:gd name="T26" fmla="*/ 22 w 26"/>
                <a:gd name="T27" fmla="*/ 12 h 12"/>
                <a:gd name="T28" fmla="*/ 21 w 26"/>
                <a:gd name="T29" fmla="*/ 12 h 12"/>
                <a:gd name="T30" fmla="*/ 18 w 26"/>
                <a:gd name="T31" fmla="*/ 12 h 12"/>
                <a:gd name="T32" fmla="*/ 15 w 26"/>
                <a:gd name="T33" fmla="*/ 12 h 12"/>
                <a:gd name="T34" fmla="*/ 12 w 26"/>
                <a:gd name="T35" fmla="*/ 12 h 12"/>
                <a:gd name="T36" fmla="*/ 9 w 26"/>
                <a:gd name="T37" fmla="*/ 12 h 12"/>
                <a:gd name="T38" fmla="*/ 7 w 26"/>
                <a:gd name="T39" fmla="*/ 12 h 12"/>
                <a:gd name="T40" fmla="*/ 6 w 26"/>
                <a:gd name="T41" fmla="*/ 12 h 12"/>
                <a:gd name="T42" fmla="*/ 4 w 26"/>
                <a:gd name="T43" fmla="*/ 12 h 12"/>
                <a:gd name="T44" fmla="*/ 3 w 26"/>
                <a:gd name="T45" fmla="*/ 11 h 12"/>
                <a:gd name="T46" fmla="*/ 0 w 26"/>
                <a:gd name="T47" fmla="*/ 8 h 12"/>
                <a:gd name="T48" fmla="*/ 0 w 26"/>
                <a:gd name="T49" fmla="*/ 5 h 12"/>
                <a:gd name="T50" fmla="*/ 1 w 26"/>
                <a:gd name="T51" fmla="*/ 2 h 12"/>
                <a:gd name="T52" fmla="*/ 4 w 26"/>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2">
                  <a:moveTo>
                    <a:pt x="4" y="0"/>
                  </a:moveTo>
                  <a:lnTo>
                    <a:pt x="1" y="5"/>
                  </a:lnTo>
                  <a:lnTo>
                    <a:pt x="7" y="5"/>
                  </a:lnTo>
                  <a:lnTo>
                    <a:pt x="13" y="6"/>
                  </a:lnTo>
                  <a:lnTo>
                    <a:pt x="15" y="6"/>
                  </a:lnTo>
                  <a:lnTo>
                    <a:pt x="18" y="6"/>
                  </a:lnTo>
                  <a:lnTo>
                    <a:pt x="21" y="8"/>
                  </a:lnTo>
                  <a:lnTo>
                    <a:pt x="22" y="8"/>
                  </a:lnTo>
                  <a:lnTo>
                    <a:pt x="23" y="8"/>
                  </a:lnTo>
                  <a:lnTo>
                    <a:pt x="26" y="9"/>
                  </a:lnTo>
                  <a:lnTo>
                    <a:pt x="26" y="11"/>
                  </a:lnTo>
                  <a:lnTo>
                    <a:pt x="26" y="11"/>
                  </a:lnTo>
                  <a:lnTo>
                    <a:pt x="25" y="12"/>
                  </a:lnTo>
                  <a:lnTo>
                    <a:pt x="22" y="12"/>
                  </a:lnTo>
                  <a:lnTo>
                    <a:pt x="21" y="12"/>
                  </a:lnTo>
                  <a:lnTo>
                    <a:pt x="18" y="12"/>
                  </a:lnTo>
                  <a:lnTo>
                    <a:pt x="15" y="12"/>
                  </a:lnTo>
                  <a:lnTo>
                    <a:pt x="12" y="12"/>
                  </a:lnTo>
                  <a:lnTo>
                    <a:pt x="9" y="12"/>
                  </a:lnTo>
                  <a:lnTo>
                    <a:pt x="7" y="12"/>
                  </a:lnTo>
                  <a:lnTo>
                    <a:pt x="6" y="12"/>
                  </a:lnTo>
                  <a:lnTo>
                    <a:pt x="4" y="12"/>
                  </a:lnTo>
                  <a:lnTo>
                    <a:pt x="3" y="11"/>
                  </a:lnTo>
                  <a:lnTo>
                    <a:pt x="0" y="8"/>
                  </a:lnTo>
                  <a:lnTo>
                    <a:pt x="0" y="5"/>
                  </a:lnTo>
                  <a:lnTo>
                    <a:pt x="1"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9" name="Freeform 6559"/>
            <p:cNvSpPr>
              <a:spLocks noEditPoints="1"/>
            </p:cNvSpPr>
            <p:nvPr/>
          </p:nvSpPr>
          <p:spPr bwMode="auto">
            <a:xfrm>
              <a:off x="2673" y="2754"/>
              <a:ext cx="8" cy="10"/>
            </a:xfrm>
            <a:custGeom>
              <a:avLst/>
              <a:gdLst>
                <a:gd name="T0" fmla="*/ 2 w 8"/>
                <a:gd name="T1" fmla="*/ 1 h 10"/>
                <a:gd name="T2" fmla="*/ 5 w 8"/>
                <a:gd name="T3" fmla="*/ 1 h 10"/>
                <a:gd name="T4" fmla="*/ 7 w 8"/>
                <a:gd name="T5" fmla="*/ 3 h 10"/>
                <a:gd name="T6" fmla="*/ 8 w 8"/>
                <a:gd name="T7" fmla="*/ 4 h 10"/>
                <a:gd name="T8" fmla="*/ 7 w 8"/>
                <a:gd name="T9" fmla="*/ 6 h 10"/>
                <a:gd name="T10" fmla="*/ 7 w 8"/>
                <a:gd name="T11" fmla="*/ 7 h 10"/>
                <a:gd name="T12" fmla="*/ 4 w 8"/>
                <a:gd name="T13" fmla="*/ 9 h 10"/>
                <a:gd name="T14" fmla="*/ 2 w 8"/>
                <a:gd name="T15" fmla="*/ 10 h 10"/>
                <a:gd name="T16" fmla="*/ 0 w 8"/>
                <a:gd name="T17" fmla="*/ 9 h 10"/>
                <a:gd name="T18" fmla="*/ 0 w 8"/>
                <a:gd name="T19" fmla="*/ 6 h 10"/>
                <a:gd name="T20" fmla="*/ 1 w 8"/>
                <a:gd name="T21" fmla="*/ 3 h 10"/>
                <a:gd name="T22" fmla="*/ 2 w 8"/>
                <a:gd name="T23" fmla="*/ 1 h 10"/>
                <a:gd name="T24" fmla="*/ 1 w 8"/>
                <a:gd name="T25" fmla="*/ 0 h 10"/>
                <a:gd name="T26" fmla="*/ 2 w 8"/>
                <a:gd name="T27" fmla="*/ 0 h 10"/>
                <a:gd name="T28" fmla="*/ 2 w 8"/>
                <a:gd name="T29" fmla="*/ 1 h 10"/>
                <a:gd name="T30" fmla="*/ 1 w 8"/>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2" y="1"/>
                  </a:moveTo>
                  <a:lnTo>
                    <a:pt x="5" y="1"/>
                  </a:lnTo>
                  <a:lnTo>
                    <a:pt x="7" y="3"/>
                  </a:lnTo>
                  <a:lnTo>
                    <a:pt x="8" y="4"/>
                  </a:lnTo>
                  <a:lnTo>
                    <a:pt x="7" y="6"/>
                  </a:lnTo>
                  <a:lnTo>
                    <a:pt x="7" y="7"/>
                  </a:lnTo>
                  <a:lnTo>
                    <a:pt x="4" y="9"/>
                  </a:lnTo>
                  <a:lnTo>
                    <a:pt x="2" y="10"/>
                  </a:lnTo>
                  <a:lnTo>
                    <a:pt x="0" y="9"/>
                  </a:lnTo>
                  <a:lnTo>
                    <a:pt x="0" y="6"/>
                  </a:lnTo>
                  <a:lnTo>
                    <a:pt x="1" y="3"/>
                  </a:lnTo>
                  <a:lnTo>
                    <a:pt x="2" y="1"/>
                  </a:lnTo>
                  <a:close/>
                  <a:moveTo>
                    <a:pt x="1" y="0"/>
                  </a:moveTo>
                  <a:lnTo>
                    <a:pt x="2" y="0"/>
                  </a:lnTo>
                  <a:lnTo>
                    <a:pt x="2"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0" name="Freeform 6560"/>
            <p:cNvSpPr>
              <a:spLocks noEditPoints="1"/>
            </p:cNvSpPr>
            <p:nvPr/>
          </p:nvSpPr>
          <p:spPr bwMode="auto">
            <a:xfrm>
              <a:off x="2821" y="2888"/>
              <a:ext cx="25" cy="29"/>
            </a:xfrm>
            <a:custGeom>
              <a:avLst/>
              <a:gdLst>
                <a:gd name="T0" fmla="*/ 3 w 25"/>
                <a:gd name="T1" fmla="*/ 16 h 29"/>
                <a:gd name="T2" fmla="*/ 3 w 25"/>
                <a:gd name="T3" fmla="*/ 16 h 29"/>
                <a:gd name="T4" fmla="*/ 3 w 25"/>
                <a:gd name="T5" fmla="*/ 17 h 29"/>
                <a:gd name="T6" fmla="*/ 2 w 25"/>
                <a:gd name="T7" fmla="*/ 19 h 29"/>
                <a:gd name="T8" fmla="*/ 2 w 25"/>
                <a:gd name="T9" fmla="*/ 19 h 29"/>
                <a:gd name="T10" fmla="*/ 0 w 25"/>
                <a:gd name="T11" fmla="*/ 22 h 29"/>
                <a:gd name="T12" fmla="*/ 3 w 25"/>
                <a:gd name="T13" fmla="*/ 16 h 29"/>
                <a:gd name="T14" fmla="*/ 16 w 25"/>
                <a:gd name="T15" fmla="*/ 0 h 29"/>
                <a:gd name="T16" fmla="*/ 16 w 25"/>
                <a:gd name="T17" fmla="*/ 1 h 29"/>
                <a:gd name="T18" fmla="*/ 16 w 25"/>
                <a:gd name="T19" fmla="*/ 4 h 29"/>
                <a:gd name="T20" fmla="*/ 16 w 25"/>
                <a:gd name="T21" fmla="*/ 7 h 29"/>
                <a:gd name="T22" fmla="*/ 18 w 25"/>
                <a:gd name="T23" fmla="*/ 7 h 29"/>
                <a:gd name="T24" fmla="*/ 19 w 25"/>
                <a:gd name="T25" fmla="*/ 9 h 29"/>
                <a:gd name="T26" fmla="*/ 22 w 25"/>
                <a:gd name="T27" fmla="*/ 9 h 29"/>
                <a:gd name="T28" fmla="*/ 24 w 25"/>
                <a:gd name="T29" fmla="*/ 10 h 29"/>
                <a:gd name="T30" fmla="*/ 25 w 25"/>
                <a:gd name="T31" fmla="*/ 13 h 29"/>
                <a:gd name="T32" fmla="*/ 24 w 25"/>
                <a:gd name="T33" fmla="*/ 16 h 29"/>
                <a:gd name="T34" fmla="*/ 22 w 25"/>
                <a:gd name="T35" fmla="*/ 19 h 29"/>
                <a:gd name="T36" fmla="*/ 19 w 25"/>
                <a:gd name="T37" fmla="*/ 22 h 29"/>
                <a:gd name="T38" fmla="*/ 18 w 25"/>
                <a:gd name="T39" fmla="*/ 25 h 29"/>
                <a:gd name="T40" fmla="*/ 15 w 25"/>
                <a:gd name="T41" fmla="*/ 26 h 29"/>
                <a:gd name="T42" fmla="*/ 10 w 25"/>
                <a:gd name="T43" fmla="*/ 29 h 29"/>
                <a:gd name="T44" fmla="*/ 8 w 25"/>
                <a:gd name="T45" fmla="*/ 29 h 29"/>
                <a:gd name="T46" fmla="*/ 5 w 25"/>
                <a:gd name="T47" fmla="*/ 29 h 29"/>
                <a:gd name="T48" fmla="*/ 2 w 25"/>
                <a:gd name="T49" fmla="*/ 28 h 29"/>
                <a:gd name="T50" fmla="*/ 2 w 25"/>
                <a:gd name="T51" fmla="*/ 25 h 29"/>
                <a:gd name="T52" fmla="*/ 2 w 25"/>
                <a:gd name="T53" fmla="*/ 23 h 29"/>
                <a:gd name="T54" fmla="*/ 2 w 25"/>
                <a:gd name="T55" fmla="*/ 20 h 29"/>
                <a:gd name="T56" fmla="*/ 2 w 25"/>
                <a:gd name="T57" fmla="*/ 19 h 29"/>
                <a:gd name="T58" fmla="*/ 3 w 25"/>
                <a:gd name="T59" fmla="*/ 17 h 29"/>
                <a:gd name="T60" fmla="*/ 3 w 25"/>
                <a:gd name="T61" fmla="*/ 16 h 29"/>
                <a:gd name="T62" fmla="*/ 3 w 25"/>
                <a:gd name="T63" fmla="*/ 14 h 29"/>
                <a:gd name="T64" fmla="*/ 3 w 25"/>
                <a:gd name="T65" fmla="*/ 16 h 29"/>
                <a:gd name="T66" fmla="*/ 3 w 25"/>
                <a:gd name="T67" fmla="*/ 14 h 29"/>
                <a:gd name="T68" fmla="*/ 3 w 25"/>
                <a:gd name="T69" fmla="*/ 13 h 29"/>
                <a:gd name="T70" fmla="*/ 2 w 25"/>
                <a:gd name="T71" fmla="*/ 10 h 29"/>
                <a:gd name="T72" fmla="*/ 2 w 25"/>
                <a:gd name="T73" fmla="*/ 7 h 29"/>
                <a:gd name="T74" fmla="*/ 5 w 25"/>
                <a:gd name="T75" fmla="*/ 4 h 29"/>
                <a:gd name="T76" fmla="*/ 8 w 25"/>
                <a:gd name="T77" fmla="*/ 1 h 29"/>
                <a:gd name="T78" fmla="*/ 12 w 25"/>
                <a:gd name="T79" fmla="*/ 0 h 29"/>
                <a:gd name="T80" fmla="*/ 16 w 25"/>
                <a:gd name="T8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29">
                  <a:moveTo>
                    <a:pt x="3" y="16"/>
                  </a:moveTo>
                  <a:lnTo>
                    <a:pt x="3" y="16"/>
                  </a:lnTo>
                  <a:lnTo>
                    <a:pt x="3" y="17"/>
                  </a:lnTo>
                  <a:lnTo>
                    <a:pt x="2" y="19"/>
                  </a:lnTo>
                  <a:lnTo>
                    <a:pt x="2" y="19"/>
                  </a:lnTo>
                  <a:lnTo>
                    <a:pt x="0" y="22"/>
                  </a:lnTo>
                  <a:lnTo>
                    <a:pt x="3" y="16"/>
                  </a:lnTo>
                  <a:close/>
                  <a:moveTo>
                    <a:pt x="16" y="0"/>
                  </a:moveTo>
                  <a:lnTo>
                    <a:pt x="16" y="1"/>
                  </a:lnTo>
                  <a:lnTo>
                    <a:pt x="16" y="4"/>
                  </a:lnTo>
                  <a:lnTo>
                    <a:pt x="16" y="7"/>
                  </a:lnTo>
                  <a:lnTo>
                    <a:pt x="18" y="7"/>
                  </a:lnTo>
                  <a:lnTo>
                    <a:pt x="19" y="9"/>
                  </a:lnTo>
                  <a:lnTo>
                    <a:pt x="22" y="9"/>
                  </a:lnTo>
                  <a:lnTo>
                    <a:pt x="24" y="10"/>
                  </a:lnTo>
                  <a:lnTo>
                    <a:pt x="25" y="13"/>
                  </a:lnTo>
                  <a:lnTo>
                    <a:pt x="24" y="16"/>
                  </a:lnTo>
                  <a:lnTo>
                    <a:pt x="22" y="19"/>
                  </a:lnTo>
                  <a:lnTo>
                    <a:pt x="19" y="22"/>
                  </a:lnTo>
                  <a:lnTo>
                    <a:pt x="18" y="25"/>
                  </a:lnTo>
                  <a:lnTo>
                    <a:pt x="15" y="26"/>
                  </a:lnTo>
                  <a:lnTo>
                    <a:pt x="10" y="29"/>
                  </a:lnTo>
                  <a:lnTo>
                    <a:pt x="8" y="29"/>
                  </a:lnTo>
                  <a:lnTo>
                    <a:pt x="5" y="29"/>
                  </a:lnTo>
                  <a:lnTo>
                    <a:pt x="2" y="28"/>
                  </a:lnTo>
                  <a:lnTo>
                    <a:pt x="2" y="25"/>
                  </a:lnTo>
                  <a:lnTo>
                    <a:pt x="2" y="23"/>
                  </a:lnTo>
                  <a:lnTo>
                    <a:pt x="2" y="20"/>
                  </a:lnTo>
                  <a:lnTo>
                    <a:pt x="2" y="19"/>
                  </a:lnTo>
                  <a:lnTo>
                    <a:pt x="3" y="17"/>
                  </a:lnTo>
                  <a:lnTo>
                    <a:pt x="3" y="16"/>
                  </a:lnTo>
                  <a:lnTo>
                    <a:pt x="3" y="14"/>
                  </a:lnTo>
                  <a:lnTo>
                    <a:pt x="3" y="16"/>
                  </a:lnTo>
                  <a:lnTo>
                    <a:pt x="3" y="14"/>
                  </a:lnTo>
                  <a:lnTo>
                    <a:pt x="3" y="13"/>
                  </a:lnTo>
                  <a:lnTo>
                    <a:pt x="2" y="10"/>
                  </a:lnTo>
                  <a:lnTo>
                    <a:pt x="2" y="7"/>
                  </a:lnTo>
                  <a:lnTo>
                    <a:pt x="5" y="4"/>
                  </a:lnTo>
                  <a:lnTo>
                    <a:pt x="8" y="1"/>
                  </a:lnTo>
                  <a:lnTo>
                    <a:pt x="12"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1" name="Freeform 6561"/>
            <p:cNvSpPr>
              <a:spLocks noEditPoints="1"/>
            </p:cNvSpPr>
            <p:nvPr/>
          </p:nvSpPr>
          <p:spPr bwMode="auto">
            <a:xfrm>
              <a:off x="2668" y="2733"/>
              <a:ext cx="5" cy="5"/>
            </a:xfrm>
            <a:custGeom>
              <a:avLst/>
              <a:gdLst>
                <a:gd name="T0" fmla="*/ 2 w 5"/>
                <a:gd name="T1" fmla="*/ 5 h 5"/>
                <a:gd name="T2" fmla="*/ 2 w 5"/>
                <a:gd name="T3" fmla="*/ 5 h 5"/>
                <a:gd name="T4" fmla="*/ 0 w 5"/>
                <a:gd name="T5" fmla="*/ 5 h 5"/>
                <a:gd name="T6" fmla="*/ 2 w 5"/>
                <a:gd name="T7" fmla="*/ 5 h 5"/>
                <a:gd name="T8" fmla="*/ 3 w 5"/>
                <a:gd name="T9" fmla="*/ 0 h 5"/>
                <a:gd name="T10" fmla="*/ 5 w 5"/>
                <a:gd name="T11" fmla="*/ 0 h 5"/>
                <a:gd name="T12" fmla="*/ 2 w 5"/>
                <a:gd name="T13" fmla="*/ 5 h 5"/>
                <a:gd name="T14" fmla="*/ 0 w 5"/>
                <a:gd name="T15" fmla="*/ 5 h 5"/>
                <a:gd name="T16" fmla="*/ 0 w 5"/>
                <a:gd name="T17" fmla="*/ 2 h 5"/>
                <a:gd name="T18" fmla="*/ 0 w 5"/>
                <a:gd name="T19" fmla="*/ 0 h 5"/>
                <a:gd name="T20" fmla="*/ 3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2" y="5"/>
                  </a:moveTo>
                  <a:lnTo>
                    <a:pt x="2" y="5"/>
                  </a:lnTo>
                  <a:lnTo>
                    <a:pt x="0" y="5"/>
                  </a:lnTo>
                  <a:lnTo>
                    <a:pt x="2" y="5"/>
                  </a:lnTo>
                  <a:close/>
                  <a:moveTo>
                    <a:pt x="3" y="0"/>
                  </a:moveTo>
                  <a:lnTo>
                    <a:pt x="5" y="0"/>
                  </a:lnTo>
                  <a:lnTo>
                    <a:pt x="2" y="5"/>
                  </a:lnTo>
                  <a:lnTo>
                    <a:pt x="0" y="5"/>
                  </a:lnTo>
                  <a:lnTo>
                    <a:pt x="0" y="2"/>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2" name="Freeform 6562"/>
            <p:cNvSpPr>
              <a:spLocks noEditPoints="1"/>
            </p:cNvSpPr>
            <p:nvPr/>
          </p:nvSpPr>
          <p:spPr bwMode="auto">
            <a:xfrm>
              <a:off x="2675" y="2714"/>
              <a:ext cx="5" cy="10"/>
            </a:xfrm>
            <a:custGeom>
              <a:avLst/>
              <a:gdLst>
                <a:gd name="T0" fmla="*/ 3 w 5"/>
                <a:gd name="T1" fmla="*/ 7 h 10"/>
                <a:gd name="T2" fmla="*/ 5 w 5"/>
                <a:gd name="T3" fmla="*/ 7 h 10"/>
                <a:gd name="T4" fmla="*/ 0 w 5"/>
                <a:gd name="T5" fmla="*/ 10 h 10"/>
                <a:gd name="T6" fmla="*/ 2 w 5"/>
                <a:gd name="T7" fmla="*/ 9 h 10"/>
                <a:gd name="T8" fmla="*/ 3 w 5"/>
                <a:gd name="T9" fmla="*/ 7 h 10"/>
                <a:gd name="T10" fmla="*/ 3 w 5"/>
                <a:gd name="T11" fmla="*/ 7 h 10"/>
                <a:gd name="T12" fmla="*/ 2 w 5"/>
                <a:gd name="T13" fmla="*/ 0 h 10"/>
                <a:gd name="T14" fmla="*/ 5 w 5"/>
                <a:gd name="T15" fmla="*/ 2 h 10"/>
                <a:gd name="T16" fmla="*/ 5 w 5"/>
                <a:gd name="T17" fmla="*/ 3 h 10"/>
                <a:gd name="T18" fmla="*/ 5 w 5"/>
                <a:gd name="T19" fmla="*/ 4 h 10"/>
                <a:gd name="T20" fmla="*/ 5 w 5"/>
                <a:gd name="T21" fmla="*/ 6 h 10"/>
                <a:gd name="T22" fmla="*/ 3 w 5"/>
                <a:gd name="T23" fmla="*/ 7 h 10"/>
                <a:gd name="T24" fmla="*/ 3 w 5"/>
                <a:gd name="T25" fmla="*/ 7 h 10"/>
                <a:gd name="T26" fmla="*/ 2 w 5"/>
                <a:gd name="T27" fmla="*/ 6 h 10"/>
                <a:gd name="T28" fmla="*/ 0 w 5"/>
                <a:gd name="T29" fmla="*/ 4 h 10"/>
                <a:gd name="T30" fmla="*/ 2 w 5"/>
                <a:gd name="T31" fmla="*/ 3 h 10"/>
                <a:gd name="T32" fmla="*/ 2 w 5"/>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0">
                  <a:moveTo>
                    <a:pt x="3" y="7"/>
                  </a:moveTo>
                  <a:lnTo>
                    <a:pt x="5" y="7"/>
                  </a:lnTo>
                  <a:lnTo>
                    <a:pt x="0" y="10"/>
                  </a:lnTo>
                  <a:lnTo>
                    <a:pt x="2" y="9"/>
                  </a:lnTo>
                  <a:lnTo>
                    <a:pt x="3" y="7"/>
                  </a:lnTo>
                  <a:lnTo>
                    <a:pt x="3" y="7"/>
                  </a:lnTo>
                  <a:close/>
                  <a:moveTo>
                    <a:pt x="2" y="0"/>
                  </a:moveTo>
                  <a:lnTo>
                    <a:pt x="5" y="2"/>
                  </a:lnTo>
                  <a:lnTo>
                    <a:pt x="5" y="3"/>
                  </a:lnTo>
                  <a:lnTo>
                    <a:pt x="5" y="4"/>
                  </a:lnTo>
                  <a:lnTo>
                    <a:pt x="5" y="6"/>
                  </a:lnTo>
                  <a:lnTo>
                    <a:pt x="3" y="7"/>
                  </a:lnTo>
                  <a:lnTo>
                    <a:pt x="3" y="7"/>
                  </a:lnTo>
                  <a:lnTo>
                    <a:pt x="2" y="6"/>
                  </a:lnTo>
                  <a:lnTo>
                    <a:pt x="0" y="4"/>
                  </a:lnTo>
                  <a:lnTo>
                    <a:pt x="2"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3" name="Freeform 6563"/>
            <p:cNvSpPr>
              <a:spLocks/>
            </p:cNvSpPr>
            <p:nvPr/>
          </p:nvSpPr>
          <p:spPr bwMode="auto">
            <a:xfrm>
              <a:off x="2674" y="2692"/>
              <a:ext cx="6" cy="7"/>
            </a:xfrm>
            <a:custGeom>
              <a:avLst/>
              <a:gdLst>
                <a:gd name="T0" fmla="*/ 1 w 6"/>
                <a:gd name="T1" fmla="*/ 0 h 7"/>
                <a:gd name="T2" fmla="*/ 4 w 6"/>
                <a:gd name="T3" fmla="*/ 0 h 7"/>
                <a:gd name="T4" fmla="*/ 4 w 6"/>
                <a:gd name="T5" fmla="*/ 3 h 7"/>
                <a:gd name="T6" fmla="*/ 4 w 6"/>
                <a:gd name="T7" fmla="*/ 4 h 7"/>
                <a:gd name="T8" fmla="*/ 6 w 6"/>
                <a:gd name="T9" fmla="*/ 3 h 7"/>
                <a:gd name="T10" fmla="*/ 6 w 6"/>
                <a:gd name="T11" fmla="*/ 4 h 7"/>
                <a:gd name="T12" fmla="*/ 6 w 6"/>
                <a:gd name="T13" fmla="*/ 6 h 7"/>
                <a:gd name="T14" fmla="*/ 6 w 6"/>
                <a:gd name="T15" fmla="*/ 7 h 7"/>
                <a:gd name="T16" fmla="*/ 4 w 6"/>
                <a:gd name="T17" fmla="*/ 7 h 7"/>
                <a:gd name="T18" fmla="*/ 3 w 6"/>
                <a:gd name="T19" fmla="*/ 7 h 7"/>
                <a:gd name="T20" fmla="*/ 1 w 6"/>
                <a:gd name="T21" fmla="*/ 6 h 7"/>
                <a:gd name="T22" fmla="*/ 1 w 6"/>
                <a:gd name="T23" fmla="*/ 4 h 7"/>
                <a:gd name="T24" fmla="*/ 0 w 6"/>
                <a:gd name="T25" fmla="*/ 3 h 7"/>
                <a:gd name="T26" fmla="*/ 1 w 6"/>
                <a:gd name="T27" fmla="*/ 0 h 7"/>
                <a:gd name="T28" fmla="*/ 1 w 6"/>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7">
                  <a:moveTo>
                    <a:pt x="1" y="0"/>
                  </a:moveTo>
                  <a:lnTo>
                    <a:pt x="4" y="0"/>
                  </a:lnTo>
                  <a:lnTo>
                    <a:pt x="4" y="3"/>
                  </a:lnTo>
                  <a:lnTo>
                    <a:pt x="4" y="4"/>
                  </a:lnTo>
                  <a:lnTo>
                    <a:pt x="6" y="3"/>
                  </a:lnTo>
                  <a:lnTo>
                    <a:pt x="6" y="4"/>
                  </a:lnTo>
                  <a:lnTo>
                    <a:pt x="6" y="6"/>
                  </a:lnTo>
                  <a:lnTo>
                    <a:pt x="6" y="7"/>
                  </a:lnTo>
                  <a:lnTo>
                    <a:pt x="4" y="7"/>
                  </a:lnTo>
                  <a:lnTo>
                    <a:pt x="3" y="7"/>
                  </a:lnTo>
                  <a:lnTo>
                    <a:pt x="1" y="6"/>
                  </a:lnTo>
                  <a:lnTo>
                    <a:pt x="1" y="4"/>
                  </a:lnTo>
                  <a:lnTo>
                    <a:pt x="0" y="3"/>
                  </a:lnTo>
                  <a:lnTo>
                    <a:pt x="1"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4" name="Freeform 6564"/>
            <p:cNvSpPr>
              <a:spLocks/>
            </p:cNvSpPr>
            <p:nvPr/>
          </p:nvSpPr>
          <p:spPr bwMode="auto">
            <a:xfrm>
              <a:off x="2664" y="2670"/>
              <a:ext cx="7" cy="9"/>
            </a:xfrm>
            <a:custGeom>
              <a:avLst/>
              <a:gdLst>
                <a:gd name="T0" fmla="*/ 3 w 7"/>
                <a:gd name="T1" fmla="*/ 0 h 9"/>
                <a:gd name="T2" fmla="*/ 6 w 7"/>
                <a:gd name="T3" fmla="*/ 0 h 9"/>
                <a:gd name="T4" fmla="*/ 7 w 7"/>
                <a:gd name="T5" fmla="*/ 1 h 9"/>
                <a:gd name="T6" fmla="*/ 7 w 7"/>
                <a:gd name="T7" fmla="*/ 4 h 9"/>
                <a:gd name="T8" fmla="*/ 7 w 7"/>
                <a:gd name="T9" fmla="*/ 6 h 9"/>
                <a:gd name="T10" fmla="*/ 6 w 7"/>
                <a:gd name="T11" fmla="*/ 7 h 9"/>
                <a:gd name="T12" fmla="*/ 4 w 7"/>
                <a:gd name="T13" fmla="*/ 9 h 9"/>
                <a:gd name="T14" fmla="*/ 1 w 7"/>
                <a:gd name="T15" fmla="*/ 9 h 9"/>
                <a:gd name="T16" fmla="*/ 0 w 7"/>
                <a:gd name="T17" fmla="*/ 4 h 9"/>
                <a:gd name="T18" fmla="*/ 1 w 7"/>
                <a:gd name="T19" fmla="*/ 1 h 9"/>
                <a:gd name="T20" fmla="*/ 4 w 7"/>
                <a:gd name="T21" fmla="*/ 3 h 9"/>
                <a:gd name="T22" fmla="*/ 4 w 7"/>
                <a:gd name="T23" fmla="*/ 4 h 9"/>
                <a:gd name="T24" fmla="*/ 3 w 7"/>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3" y="0"/>
                  </a:moveTo>
                  <a:lnTo>
                    <a:pt x="6" y="0"/>
                  </a:lnTo>
                  <a:lnTo>
                    <a:pt x="7" y="1"/>
                  </a:lnTo>
                  <a:lnTo>
                    <a:pt x="7" y="4"/>
                  </a:lnTo>
                  <a:lnTo>
                    <a:pt x="7" y="6"/>
                  </a:lnTo>
                  <a:lnTo>
                    <a:pt x="6" y="7"/>
                  </a:lnTo>
                  <a:lnTo>
                    <a:pt x="4" y="9"/>
                  </a:lnTo>
                  <a:lnTo>
                    <a:pt x="1" y="9"/>
                  </a:lnTo>
                  <a:lnTo>
                    <a:pt x="0" y="4"/>
                  </a:lnTo>
                  <a:lnTo>
                    <a:pt x="1" y="1"/>
                  </a:lnTo>
                  <a:lnTo>
                    <a:pt x="4" y="3"/>
                  </a:lnTo>
                  <a:lnTo>
                    <a:pt x="4" y="4"/>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5" name="Freeform 6565"/>
            <p:cNvSpPr>
              <a:spLocks noEditPoints="1"/>
            </p:cNvSpPr>
            <p:nvPr/>
          </p:nvSpPr>
          <p:spPr bwMode="auto">
            <a:xfrm>
              <a:off x="2645" y="2652"/>
              <a:ext cx="4" cy="8"/>
            </a:xfrm>
            <a:custGeom>
              <a:avLst/>
              <a:gdLst>
                <a:gd name="T0" fmla="*/ 4 w 4"/>
                <a:gd name="T1" fmla="*/ 3 h 8"/>
                <a:gd name="T2" fmla="*/ 4 w 4"/>
                <a:gd name="T3" fmla="*/ 3 h 8"/>
                <a:gd name="T4" fmla="*/ 4 w 4"/>
                <a:gd name="T5" fmla="*/ 3 h 8"/>
                <a:gd name="T6" fmla="*/ 4 w 4"/>
                <a:gd name="T7" fmla="*/ 3 h 8"/>
                <a:gd name="T8" fmla="*/ 1 w 4"/>
                <a:gd name="T9" fmla="*/ 3 h 8"/>
                <a:gd name="T10" fmla="*/ 4 w 4"/>
                <a:gd name="T11" fmla="*/ 3 h 8"/>
                <a:gd name="T12" fmla="*/ 4 w 4"/>
                <a:gd name="T13" fmla="*/ 6 h 8"/>
                <a:gd name="T14" fmla="*/ 3 w 4"/>
                <a:gd name="T15" fmla="*/ 8 h 8"/>
                <a:gd name="T16" fmla="*/ 1 w 4"/>
                <a:gd name="T17" fmla="*/ 8 h 8"/>
                <a:gd name="T18" fmla="*/ 1 w 4"/>
                <a:gd name="T19" fmla="*/ 8 h 8"/>
                <a:gd name="T20" fmla="*/ 0 w 4"/>
                <a:gd name="T21" fmla="*/ 6 h 8"/>
                <a:gd name="T22" fmla="*/ 0 w 4"/>
                <a:gd name="T23" fmla="*/ 6 h 8"/>
                <a:gd name="T24" fmla="*/ 0 w 4"/>
                <a:gd name="T25" fmla="*/ 5 h 8"/>
                <a:gd name="T26" fmla="*/ 1 w 4"/>
                <a:gd name="T27" fmla="*/ 3 h 8"/>
                <a:gd name="T28" fmla="*/ 0 w 4"/>
                <a:gd name="T29" fmla="*/ 0 h 8"/>
                <a:gd name="T30" fmla="*/ 3 w 4"/>
                <a:gd name="T31" fmla="*/ 0 h 8"/>
                <a:gd name="T32" fmla="*/ 4 w 4"/>
                <a:gd name="T33" fmla="*/ 3 h 8"/>
                <a:gd name="T34" fmla="*/ 4 w 4"/>
                <a:gd name="T35" fmla="*/ 3 h 8"/>
                <a:gd name="T36" fmla="*/ 0 w 4"/>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8">
                  <a:moveTo>
                    <a:pt x="4" y="3"/>
                  </a:moveTo>
                  <a:lnTo>
                    <a:pt x="4" y="3"/>
                  </a:lnTo>
                  <a:lnTo>
                    <a:pt x="4" y="3"/>
                  </a:lnTo>
                  <a:lnTo>
                    <a:pt x="4" y="3"/>
                  </a:lnTo>
                  <a:close/>
                  <a:moveTo>
                    <a:pt x="1" y="3"/>
                  </a:moveTo>
                  <a:lnTo>
                    <a:pt x="4" y="3"/>
                  </a:lnTo>
                  <a:lnTo>
                    <a:pt x="4" y="6"/>
                  </a:lnTo>
                  <a:lnTo>
                    <a:pt x="3" y="8"/>
                  </a:lnTo>
                  <a:lnTo>
                    <a:pt x="1" y="8"/>
                  </a:lnTo>
                  <a:lnTo>
                    <a:pt x="1" y="8"/>
                  </a:lnTo>
                  <a:lnTo>
                    <a:pt x="0" y="6"/>
                  </a:lnTo>
                  <a:lnTo>
                    <a:pt x="0" y="6"/>
                  </a:lnTo>
                  <a:lnTo>
                    <a:pt x="0" y="5"/>
                  </a:lnTo>
                  <a:lnTo>
                    <a:pt x="1" y="3"/>
                  </a:lnTo>
                  <a:close/>
                  <a:moveTo>
                    <a:pt x="0" y="0"/>
                  </a:moveTo>
                  <a:lnTo>
                    <a:pt x="3" y="0"/>
                  </a:lnTo>
                  <a:lnTo>
                    <a:pt x="4" y="3"/>
                  </a:lnTo>
                  <a:lnTo>
                    <a:pt x="4"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6" name="Freeform 6566"/>
            <p:cNvSpPr>
              <a:spLocks/>
            </p:cNvSpPr>
            <p:nvPr/>
          </p:nvSpPr>
          <p:spPr bwMode="auto">
            <a:xfrm>
              <a:off x="2595" y="2645"/>
              <a:ext cx="19" cy="10"/>
            </a:xfrm>
            <a:custGeom>
              <a:avLst/>
              <a:gdLst>
                <a:gd name="T0" fmla="*/ 14 w 19"/>
                <a:gd name="T1" fmla="*/ 0 h 10"/>
                <a:gd name="T2" fmla="*/ 17 w 19"/>
                <a:gd name="T3" fmla="*/ 0 h 10"/>
                <a:gd name="T4" fmla="*/ 19 w 19"/>
                <a:gd name="T5" fmla="*/ 3 h 10"/>
                <a:gd name="T6" fmla="*/ 19 w 19"/>
                <a:gd name="T7" fmla="*/ 4 h 10"/>
                <a:gd name="T8" fmla="*/ 17 w 19"/>
                <a:gd name="T9" fmla="*/ 7 h 10"/>
                <a:gd name="T10" fmla="*/ 14 w 19"/>
                <a:gd name="T11" fmla="*/ 9 h 10"/>
                <a:gd name="T12" fmla="*/ 11 w 19"/>
                <a:gd name="T13" fmla="*/ 9 h 10"/>
                <a:gd name="T14" fmla="*/ 8 w 19"/>
                <a:gd name="T15" fmla="*/ 10 h 10"/>
                <a:gd name="T16" fmla="*/ 5 w 19"/>
                <a:gd name="T17" fmla="*/ 10 h 10"/>
                <a:gd name="T18" fmla="*/ 4 w 19"/>
                <a:gd name="T19" fmla="*/ 9 h 10"/>
                <a:gd name="T20" fmla="*/ 1 w 19"/>
                <a:gd name="T21" fmla="*/ 7 h 10"/>
                <a:gd name="T22" fmla="*/ 0 w 19"/>
                <a:gd name="T23" fmla="*/ 6 h 10"/>
                <a:gd name="T24" fmla="*/ 0 w 19"/>
                <a:gd name="T25" fmla="*/ 3 h 10"/>
                <a:gd name="T26" fmla="*/ 1 w 19"/>
                <a:gd name="T27" fmla="*/ 0 h 10"/>
                <a:gd name="T28" fmla="*/ 4 w 19"/>
                <a:gd name="T29" fmla="*/ 0 h 10"/>
                <a:gd name="T30" fmla="*/ 8 w 19"/>
                <a:gd name="T31" fmla="*/ 1 h 10"/>
                <a:gd name="T32" fmla="*/ 11 w 19"/>
                <a:gd name="T33" fmla="*/ 0 h 10"/>
                <a:gd name="T34" fmla="*/ 14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4" y="0"/>
                  </a:moveTo>
                  <a:lnTo>
                    <a:pt x="17" y="0"/>
                  </a:lnTo>
                  <a:lnTo>
                    <a:pt x="19" y="3"/>
                  </a:lnTo>
                  <a:lnTo>
                    <a:pt x="19" y="4"/>
                  </a:lnTo>
                  <a:lnTo>
                    <a:pt x="17" y="7"/>
                  </a:lnTo>
                  <a:lnTo>
                    <a:pt x="14" y="9"/>
                  </a:lnTo>
                  <a:lnTo>
                    <a:pt x="11" y="9"/>
                  </a:lnTo>
                  <a:lnTo>
                    <a:pt x="8" y="10"/>
                  </a:lnTo>
                  <a:lnTo>
                    <a:pt x="5" y="10"/>
                  </a:lnTo>
                  <a:lnTo>
                    <a:pt x="4" y="9"/>
                  </a:lnTo>
                  <a:lnTo>
                    <a:pt x="1" y="7"/>
                  </a:lnTo>
                  <a:lnTo>
                    <a:pt x="0" y="6"/>
                  </a:lnTo>
                  <a:lnTo>
                    <a:pt x="0" y="3"/>
                  </a:lnTo>
                  <a:lnTo>
                    <a:pt x="1" y="0"/>
                  </a:lnTo>
                  <a:lnTo>
                    <a:pt x="4" y="0"/>
                  </a:lnTo>
                  <a:lnTo>
                    <a:pt x="8" y="1"/>
                  </a:lnTo>
                  <a:lnTo>
                    <a:pt x="11"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7" name="Freeform 6567"/>
            <p:cNvSpPr>
              <a:spLocks noEditPoints="1"/>
            </p:cNvSpPr>
            <p:nvPr/>
          </p:nvSpPr>
          <p:spPr bwMode="auto">
            <a:xfrm>
              <a:off x="2495" y="2624"/>
              <a:ext cx="83" cy="34"/>
            </a:xfrm>
            <a:custGeom>
              <a:avLst/>
              <a:gdLst>
                <a:gd name="T0" fmla="*/ 76 w 83"/>
                <a:gd name="T1" fmla="*/ 18 h 34"/>
                <a:gd name="T2" fmla="*/ 72 w 83"/>
                <a:gd name="T3" fmla="*/ 16 h 34"/>
                <a:gd name="T4" fmla="*/ 44 w 83"/>
                <a:gd name="T5" fmla="*/ 0 h 34"/>
                <a:gd name="T6" fmla="*/ 51 w 83"/>
                <a:gd name="T7" fmla="*/ 3 h 34"/>
                <a:gd name="T8" fmla="*/ 60 w 83"/>
                <a:gd name="T9" fmla="*/ 6 h 34"/>
                <a:gd name="T10" fmla="*/ 66 w 83"/>
                <a:gd name="T11" fmla="*/ 9 h 34"/>
                <a:gd name="T12" fmla="*/ 70 w 83"/>
                <a:gd name="T13" fmla="*/ 12 h 34"/>
                <a:gd name="T14" fmla="*/ 73 w 83"/>
                <a:gd name="T15" fmla="*/ 14 h 34"/>
                <a:gd name="T16" fmla="*/ 72 w 83"/>
                <a:gd name="T17" fmla="*/ 16 h 34"/>
                <a:gd name="T18" fmla="*/ 72 w 83"/>
                <a:gd name="T19" fmla="*/ 16 h 34"/>
                <a:gd name="T20" fmla="*/ 73 w 83"/>
                <a:gd name="T21" fmla="*/ 18 h 34"/>
                <a:gd name="T22" fmla="*/ 76 w 83"/>
                <a:gd name="T23" fmla="*/ 18 h 34"/>
                <a:gd name="T24" fmla="*/ 76 w 83"/>
                <a:gd name="T25" fmla="*/ 18 h 34"/>
                <a:gd name="T26" fmla="*/ 83 w 83"/>
                <a:gd name="T27" fmla="*/ 18 h 34"/>
                <a:gd name="T28" fmla="*/ 83 w 83"/>
                <a:gd name="T29" fmla="*/ 25 h 34"/>
                <a:gd name="T30" fmla="*/ 79 w 83"/>
                <a:gd name="T31" fmla="*/ 28 h 34"/>
                <a:gd name="T32" fmla="*/ 72 w 83"/>
                <a:gd name="T33" fmla="*/ 25 h 34"/>
                <a:gd name="T34" fmla="*/ 66 w 83"/>
                <a:gd name="T35" fmla="*/ 24 h 34"/>
                <a:gd name="T36" fmla="*/ 58 w 83"/>
                <a:gd name="T37" fmla="*/ 22 h 34"/>
                <a:gd name="T38" fmla="*/ 52 w 83"/>
                <a:gd name="T39" fmla="*/ 24 h 34"/>
                <a:gd name="T40" fmla="*/ 48 w 83"/>
                <a:gd name="T41" fmla="*/ 25 h 34"/>
                <a:gd name="T42" fmla="*/ 45 w 83"/>
                <a:gd name="T43" fmla="*/ 27 h 34"/>
                <a:gd name="T44" fmla="*/ 44 w 83"/>
                <a:gd name="T45" fmla="*/ 30 h 34"/>
                <a:gd name="T46" fmla="*/ 42 w 83"/>
                <a:gd name="T47" fmla="*/ 34 h 34"/>
                <a:gd name="T48" fmla="*/ 38 w 83"/>
                <a:gd name="T49" fmla="*/ 31 h 34"/>
                <a:gd name="T50" fmla="*/ 33 w 83"/>
                <a:gd name="T51" fmla="*/ 28 h 34"/>
                <a:gd name="T52" fmla="*/ 29 w 83"/>
                <a:gd name="T53" fmla="*/ 27 h 34"/>
                <a:gd name="T54" fmla="*/ 23 w 83"/>
                <a:gd name="T55" fmla="*/ 30 h 34"/>
                <a:gd name="T56" fmla="*/ 11 w 83"/>
                <a:gd name="T57" fmla="*/ 30 h 34"/>
                <a:gd name="T58" fmla="*/ 0 w 83"/>
                <a:gd name="T59" fmla="*/ 25 h 34"/>
                <a:gd name="T60" fmla="*/ 7 w 83"/>
                <a:gd name="T61" fmla="*/ 21 h 34"/>
                <a:gd name="T62" fmla="*/ 19 w 83"/>
                <a:gd name="T63" fmla="*/ 24 h 34"/>
                <a:gd name="T64" fmla="*/ 27 w 83"/>
                <a:gd name="T65" fmla="*/ 22 h 34"/>
                <a:gd name="T66" fmla="*/ 25 w 83"/>
                <a:gd name="T67" fmla="*/ 19 h 34"/>
                <a:gd name="T68" fmla="*/ 20 w 83"/>
                <a:gd name="T69" fmla="*/ 19 h 34"/>
                <a:gd name="T70" fmla="*/ 17 w 83"/>
                <a:gd name="T71" fmla="*/ 16 h 34"/>
                <a:gd name="T72" fmla="*/ 22 w 83"/>
                <a:gd name="T73" fmla="*/ 15 h 34"/>
                <a:gd name="T74" fmla="*/ 25 w 83"/>
                <a:gd name="T75" fmla="*/ 12 h 34"/>
                <a:gd name="T76" fmla="*/ 20 w 83"/>
                <a:gd name="T77" fmla="*/ 9 h 34"/>
                <a:gd name="T78" fmla="*/ 17 w 83"/>
                <a:gd name="T79" fmla="*/ 6 h 34"/>
                <a:gd name="T80" fmla="*/ 20 w 83"/>
                <a:gd name="T81" fmla="*/ 2 h 34"/>
                <a:gd name="T82" fmla="*/ 26 w 83"/>
                <a:gd name="T83" fmla="*/ 2 h 34"/>
                <a:gd name="T84" fmla="*/ 30 w 83"/>
                <a:gd name="T85" fmla="*/ 3 h 34"/>
                <a:gd name="T86" fmla="*/ 36 w 83"/>
                <a:gd name="T87" fmla="*/ 5 h 34"/>
                <a:gd name="T88" fmla="*/ 41 w 83"/>
                <a:gd name="T89" fmla="*/ 2 h 34"/>
                <a:gd name="T90" fmla="*/ 44 w 83"/>
                <a:gd name="T9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34">
                  <a:moveTo>
                    <a:pt x="72" y="16"/>
                  </a:moveTo>
                  <a:lnTo>
                    <a:pt x="76" y="18"/>
                  </a:lnTo>
                  <a:lnTo>
                    <a:pt x="75" y="18"/>
                  </a:lnTo>
                  <a:lnTo>
                    <a:pt x="72" y="16"/>
                  </a:lnTo>
                  <a:lnTo>
                    <a:pt x="72" y="16"/>
                  </a:lnTo>
                  <a:close/>
                  <a:moveTo>
                    <a:pt x="44" y="0"/>
                  </a:moveTo>
                  <a:lnTo>
                    <a:pt x="48" y="2"/>
                  </a:lnTo>
                  <a:lnTo>
                    <a:pt x="51" y="3"/>
                  </a:lnTo>
                  <a:lnTo>
                    <a:pt x="55" y="5"/>
                  </a:lnTo>
                  <a:lnTo>
                    <a:pt x="60" y="6"/>
                  </a:lnTo>
                  <a:lnTo>
                    <a:pt x="64" y="8"/>
                  </a:lnTo>
                  <a:lnTo>
                    <a:pt x="66" y="9"/>
                  </a:lnTo>
                  <a:lnTo>
                    <a:pt x="69" y="11"/>
                  </a:lnTo>
                  <a:lnTo>
                    <a:pt x="70" y="12"/>
                  </a:lnTo>
                  <a:lnTo>
                    <a:pt x="73" y="12"/>
                  </a:lnTo>
                  <a:lnTo>
                    <a:pt x="73" y="14"/>
                  </a:lnTo>
                  <a:lnTo>
                    <a:pt x="73" y="15"/>
                  </a:lnTo>
                  <a:lnTo>
                    <a:pt x="72" y="16"/>
                  </a:lnTo>
                  <a:lnTo>
                    <a:pt x="72" y="16"/>
                  </a:lnTo>
                  <a:lnTo>
                    <a:pt x="72" y="16"/>
                  </a:lnTo>
                  <a:lnTo>
                    <a:pt x="72" y="16"/>
                  </a:lnTo>
                  <a:lnTo>
                    <a:pt x="73" y="18"/>
                  </a:lnTo>
                  <a:lnTo>
                    <a:pt x="75" y="18"/>
                  </a:lnTo>
                  <a:lnTo>
                    <a:pt x="76" y="18"/>
                  </a:lnTo>
                  <a:lnTo>
                    <a:pt x="76" y="18"/>
                  </a:lnTo>
                  <a:lnTo>
                    <a:pt x="76" y="18"/>
                  </a:lnTo>
                  <a:lnTo>
                    <a:pt x="79" y="18"/>
                  </a:lnTo>
                  <a:lnTo>
                    <a:pt x="83" y="18"/>
                  </a:lnTo>
                  <a:lnTo>
                    <a:pt x="83" y="22"/>
                  </a:lnTo>
                  <a:lnTo>
                    <a:pt x="83" y="25"/>
                  </a:lnTo>
                  <a:lnTo>
                    <a:pt x="80" y="27"/>
                  </a:lnTo>
                  <a:lnTo>
                    <a:pt x="79" y="28"/>
                  </a:lnTo>
                  <a:lnTo>
                    <a:pt x="75" y="27"/>
                  </a:lnTo>
                  <a:lnTo>
                    <a:pt x="72" y="25"/>
                  </a:lnTo>
                  <a:lnTo>
                    <a:pt x="69" y="25"/>
                  </a:lnTo>
                  <a:lnTo>
                    <a:pt x="66" y="24"/>
                  </a:lnTo>
                  <a:lnTo>
                    <a:pt x="61" y="22"/>
                  </a:lnTo>
                  <a:lnTo>
                    <a:pt x="58" y="22"/>
                  </a:lnTo>
                  <a:lnTo>
                    <a:pt x="55" y="22"/>
                  </a:lnTo>
                  <a:lnTo>
                    <a:pt x="52" y="24"/>
                  </a:lnTo>
                  <a:lnTo>
                    <a:pt x="51" y="25"/>
                  </a:lnTo>
                  <a:lnTo>
                    <a:pt x="48" y="25"/>
                  </a:lnTo>
                  <a:lnTo>
                    <a:pt x="47" y="25"/>
                  </a:lnTo>
                  <a:lnTo>
                    <a:pt x="45" y="27"/>
                  </a:lnTo>
                  <a:lnTo>
                    <a:pt x="44" y="28"/>
                  </a:lnTo>
                  <a:lnTo>
                    <a:pt x="44" y="30"/>
                  </a:lnTo>
                  <a:lnTo>
                    <a:pt x="44" y="33"/>
                  </a:lnTo>
                  <a:lnTo>
                    <a:pt x="42" y="34"/>
                  </a:lnTo>
                  <a:lnTo>
                    <a:pt x="39" y="33"/>
                  </a:lnTo>
                  <a:lnTo>
                    <a:pt x="38" y="31"/>
                  </a:lnTo>
                  <a:lnTo>
                    <a:pt x="36" y="30"/>
                  </a:lnTo>
                  <a:lnTo>
                    <a:pt x="33" y="28"/>
                  </a:lnTo>
                  <a:lnTo>
                    <a:pt x="30" y="27"/>
                  </a:lnTo>
                  <a:lnTo>
                    <a:pt x="29" y="27"/>
                  </a:lnTo>
                  <a:lnTo>
                    <a:pt x="26" y="28"/>
                  </a:lnTo>
                  <a:lnTo>
                    <a:pt x="23" y="30"/>
                  </a:lnTo>
                  <a:lnTo>
                    <a:pt x="17" y="30"/>
                  </a:lnTo>
                  <a:lnTo>
                    <a:pt x="11" y="30"/>
                  </a:lnTo>
                  <a:lnTo>
                    <a:pt x="5" y="28"/>
                  </a:lnTo>
                  <a:lnTo>
                    <a:pt x="0" y="25"/>
                  </a:lnTo>
                  <a:lnTo>
                    <a:pt x="2" y="21"/>
                  </a:lnTo>
                  <a:lnTo>
                    <a:pt x="7" y="21"/>
                  </a:lnTo>
                  <a:lnTo>
                    <a:pt x="13" y="22"/>
                  </a:lnTo>
                  <a:lnTo>
                    <a:pt x="19" y="24"/>
                  </a:lnTo>
                  <a:lnTo>
                    <a:pt x="25" y="24"/>
                  </a:lnTo>
                  <a:lnTo>
                    <a:pt x="27" y="22"/>
                  </a:lnTo>
                  <a:lnTo>
                    <a:pt x="26" y="21"/>
                  </a:lnTo>
                  <a:lnTo>
                    <a:pt x="25" y="19"/>
                  </a:lnTo>
                  <a:lnTo>
                    <a:pt x="22" y="19"/>
                  </a:lnTo>
                  <a:lnTo>
                    <a:pt x="20" y="19"/>
                  </a:lnTo>
                  <a:lnTo>
                    <a:pt x="17" y="18"/>
                  </a:lnTo>
                  <a:lnTo>
                    <a:pt x="17" y="16"/>
                  </a:lnTo>
                  <a:lnTo>
                    <a:pt x="17" y="15"/>
                  </a:lnTo>
                  <a:lnTo>
                    <a:pt x="22" y="15"/>
                  </a:lnTo>
                  <a:lnTo>
                    <a:pt x="25" y="15"/>
                  </a:lnTo>
                  <a:lnTo>
                    <a:pt x="25" y="12"/>
                  </a:lnTo>
                  <a:lnTo>
                    <a:pt x="22" y="11"/>
                  </a:lnTo>
                  <a:lnTo>
                    <a:pt x="20" y="9"/>
                  </a:lnTo>
                  <a:lnTo>
                    <a:pt x="19" y="8"/>
                  </a:lnTo>
                  <a:lnTo>
                    <a:pt x="17" y="6"/>
                  </a:lnTo>
                  <a:lnTo>
                    <a:pt x="17" y="5"/>
                  </a:lnTo>
                  <a:lnTo>
                    <a:pt x="20" y="2"/>
                  </a:lnTo>
                  <a:lnTo>
                    <a:pt x="23" y="2"/>
                  </a:lnTo>
                  <a:lnTo>
                    <a:pt x="26" y="2"/>
                  </a:lnTo>
                  <a:lnTo>
                    <a:pt x="27" y="2"/>
                  </a:lnTo>
                  <a:lnTo>
                    <a:pt x="30" y="3"/>
                  </a:lnTo>
                  <a:lnTo>
                    <a:pt x="33" y="5"/>
                  </a:lnTo>
                  <a:lnTo>
                    <a:pt x="36" y="5"/>
                  </a:lnTo>
                  <a:lnTo>
                    <a:pt x="38" y="3"/>
                  </a:lnTo>
                  <a:lnTo>
                    <a:pt x="41" y="2"/>
                  </a:lnTo>
                  <a:lnTo>
                    <a:pt x="42" y="2"/>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8" name="Freeform 6568"/>
            <p:cNvSpPr>
              <a:spLocks noEditPoints="1"/>
            </p:cNvSpPr>
            <p:nvPr/>
          </p:nvSpPr>
          <p:spPr bwMode="auto">
            <a:xfrm>
              <a:off x="2496" y="2583"/>
              <a:ext cx="7" cy="12"/>
            </a:xfrm>
            <a:custGeom>
              <a:avLst/>
              <a:gdLst>
                <a:gd name="T0" fmla="*/ 4 w 7"/>
                <a:gd name="T1" fmla="*/ 4 h 12"/>
                <a:gd name="T2" fmla="*/ 4 w 7"/>
                <a:gd name="T3" fmla="*/ 4 h 12"/>
                <a:gd name="T4" fmla="*/ 7 w 7"/>
                <a:gd name="T5" fmla="*/ 7 h 12"/>
                <a:gd name="T6" fmla="*/ 7 w 7"/>
                <a:gd name="T7" fmla="*/ 9 h 12"/>
                <a:gd name="T8" fmla="*/ 6 w 7"/>
                <a:gd name="T9" fmla="*/ 10 h 12"/>
                <a:gd name="T10" fmla="*/ 4 w 7"/>
                <a:gd name="T11" fmla="*/ 12 h 12"/>
                <a:gd name="T12" fmla="*/ 3 w 7"/>
                <a:gd name="T13" fmla="*/ 10 h 12"/>
                <a:gd name="T14" fmla="*/ 3 w 7"/>
                <a:gd name="T15" fmla="*/ 9 h 12"/>
                <a:gd name="T16" fmla="*/ 4 w 7"/>
                <a:gd name="T17" fmla="*/ 6 h 12"/>
                <a:gd name="T18" fmla="*/ 4 w 7"/>
                <a:gd name="T19" fmla="*/ 4 h 12"/>
                <a:gd name="T20" fmla="*/ 4 w 7"/>
                <a:gd name="T21" fmla="*/ 4 h 12"/>
                <a:gd name="T22" fmla="*/ 3 w 7"/>
                <a:gd name="T23" fmla="*/ 0 h 12"/>
                <a:gd name="T24" fmla="*/ 4 w 7"/>
                <a:gd name="T25" fmla="*/ 0 h 12"/>
                <a:gd name="T26" fmla="*/ 4 w 7"/>
                <a:gd name="T27" fmla="*/ 3 h 12"/>
                <a:gd name="T28" fmla="*/ 4 w 7"/>
                <a:gd name="T29" fmla="*/ 4 h 12"/>
                <a:gd name="T30" fmla="*/ 3 w 7"/>
                <a:gd name="T31" fmla="*/ 3 h 12"/>
                <a:gd name="T32" fmla="*/ 0 w 7"/>
                <a:gd name="T33" fmla="*/ 0 h 12"/>
                <a:gd name="T34" fmla="*/ 3 w 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4" y="4"/>
                  </a:moveTo>
                  <a:lnTo>
                    <a:pt x="4" y="4"/>
                  </a:lnTo>
                  <a:lnTo>
                    <a:pt x="7" y="7"/>
                  </a:lnTo>
                  <a:lnTo>
                    <a:pt x="7" y="9"/>
                  </a:lnTo>
                  <a:lnTo>
                    <a:pt x="6" y="10"/>
                  </a:lnTo>
                  <a:lnTo>
                    <a:pt x="4" y="12"/>
                  </a:lnTo>
                  <a:lnTo>
                    <a:pt x="3" y="10"/>
                  </a:lnTo>
                  <a:lnTo>
                    <a:pt x="3" y="9"/>
                  </a:lnTo>
                  <a:lnTo>
                    <a:pt x="4" y="6"/>
                  </a:lnTo>
                  <a:lnTo>
                    <a:pt x="4" y="4"/>
                  </a:lnTo>
                  <a:lnTo>
                    <a:pt x="4" y="4"/>
                  </a:lnTo>
                  <a:close/>
                  <a:moveTo>
                    <a:pt x="3" y="0"/>
                  </a:moveTo>
                  <a:lnTo>
                    <a:pt x="4" y="0"/>
                  </a:lnTo>
                  <a:lnTo>
                    <a:pt x="4" y="3"/>
                  </a:lnTo>
                  <a:lnTo>
                    <a:pt x="4" y="4"/>
                  </a:lnTo>
                  <a:lnTo>
                    <a:pt x="3" y="3"/>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9" name="Freeform 6569"/>
            <p:cNvSpPr>
              <a:spLocks/>
            </p:cNvSpPr>
            <p:nvPr/>
          </p:nvSpPr>
          <p:spPr bwMode="auto">
            <a:xfrm>
              <a:off x="2443" y="2549"/>
              <a:ext cx="7" cy="12"/>
            </a:xfrm>
            <a:custGeom>
              <a:avLst/>
              <a:gdLst>
                <a:gd name="T0" fmla="*/ 4 w 7"/>
                <a:gd name="T1" fmla="*/ 0 h 12"/>
                <a:gd name="T2" fmla="*/ 4 w 7"/>
                <a:gd name="T3" fmla="*/ 2 h 12"/>
                <a:gd name="T4" fmla="*/ 6 w 7"/>
                <a:gd name="T5" fmla="*/ 3 h 12"/>
                <a:gd name="T6" fmla="*/ 6 w 7"/>
                <a:gd name="T7" fmla="*/ 5 h 12"/>
                <a:gd name="T8" fmla="*/ 7 w 7"/>
                <a:gd name="T9" fmla="*/ 8 h 12"/>
                <a:gd name="T10" fmla="*/ 7 w 7"/>
                <a:gd name="T11" fmla="*/ 9 h 12"/>
                <a:gd name="T12" fmla="*/ 7 w 7"/>
                <a:gd name="T13" fmla="*/ 10 h 12"/>
                <a:gd name="T14" fmla="*/ 7 w 7"/>
                <a:gd name="T15" fmla="*/ 12 h 12"/>
                <a:gd name="T16" fmla="*/ 6 w 7"/>
                <a:gd name="T17" fmla="*/ 12 h 12"/>
                <a:gd name="T18" fmla="*/ 3 w 7"/>
                <a:gd name="T19" fmla="*/ 12 h 12"/>
                <a:gd name="T20" fmla="*/ 1 w 7"/>
                <a:gd name="T21" fmla="*/ 9 h 12"/>
                <a:gd name="T22" fmla="*/ 0 w 7"/>
                <a:gd name="T23" fmla="*/ 8 h 12"/>
                <a:gd name="T24" fmla="*/ 1 w 7"/>
                <a:gd name="T25" fmla="*/ 5 h 12"/>
                <a:gd name="T26" fmla="*/ 3 w 7"/>
                <a:gd name="T27" fmla="*/ 3 h 12"/>
                <a:gd name="T28" fmla="*/ 4 w 7"/>
                <a:gd name="T29" fmla="*/ 2 h 12"/>
                <a:gd name="T30" fmla="*/ 4 w 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2">
                  <a:moveTo>
                    <a:pt x="4" y="0"/>
                  </a:moveTo>
                  <a:lnTo>
                    <a:pt x="4" y="2"/>
                  </a:lnTo>
                  <a:lnTo>
                    <a:pt x="6" y="3"/>
                  </a:lnTo>
                  <a:lnTo>
                    <a:pt x="6" y="5"/>
                  </a:lnTo>
                  <a:lnTo>
                    <a:pt x="7" y="8"/>
                  </a:lnTo>
                  <a:lnTo>
                    <a:pt x="7" y="9"/>
                  </a:lnTo>
                  <a:lnTo>
                    <a:pt x="7" y="10"/>
                  </a:lnTo>
                  <a:lnTo>
                    <a:pt x="7" y="12"/>
                  </a:lnTo>
                  <a:lnTo>
                    <a:pt x="6" y="12"/>
                  </a:lnTo>
                  <a:lnTo>
                    <a:pt x="3" y="12"/>
                  </a:lnTo>
                  <a:lnTo>
                    <a:pt x="1" y="9"/>
                  </a:lnTo>
                  <a:lnTo>
                    <a:pt x="0" y="8"/>
                  </a:lnTo>
                  <a:lnTo>
                    <a:pt x="1" y="5"/>
                  </a:lnTo>
                  <a:lnTo>
                    <a:pt x="3" y="3"/>
                  </a:lnTo>
                  <a:lnTo>
                    <a:pt x="4" y="2"/>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0" name="Freeform 6570"/>
            <p:cNvSpPr>
              <a:spLocks/>
            </p:cNvSpPr>
            <p:nvPr/>
          </p:nvSpPr>
          <p:spPr bwMode="auto">
            <a:xfrm>
              <a:off x="2431" y="2523"/>
              <a:ext cx="15" cy="6"/>
            </a:xfrm>
            <a:custGeom>
              <a:avLst/>
              <a:gdLst>
                <a:gd name="T0" fmla="*/ 13 w 15"/>
                <a:gd name="T1" fmla="*/ 0 h 6"/>
                <a:gd name="T2" fmla="*/ 15 w 15"/>
                <a:gd name="T3" fmla="*/ 1 h 6"/>
                <a:gd name="T4" fmla="*/ 15 w 15"/>
                <a:gd name="T5" fmla="*/ 4 h 6"/>
                <a:gd name="T6" fmla="*/ 12 w 15"/>
                <a:gd name="T7" fmla="*/ 4 h 6"/>
                <a:gd name="T8" fmla="*/ 8 w 15"/>
                <a:gd name="T9" fmla="*/ 6 h 6"/>
                <a:gd name="T10" fmla="*/ 11 w 15"/>
                <a:gd name="T11" fmla="*/ 6 h 6"/>
                <a:gd name="T12" fmla="*/ 9 w 15"/>
                <a:gd name="T13" fmla="*/ 6 h 6"/>
                <a:gd name="T14" fmla="*/ 6 w 15"/>
                <a:gd name="T15" fmla="*/ 6 h 6"/>
                <a:gd name="T16" fmla="*/ 3 w 15"/>
                <a:gd name="T17" fmla="*/ 6 h 6"/>
                <a:gd name="T18" fmla="*/ 2 w 15"/>
                <a:gd name="T19" fmla="*/ 6 h 6"/>
                <a:gd name="T20" fmla="*/ 0 w 15"/>
                <a:gd name="T21" fmla="*/ 3 h 6"/>
                <a:gd name="T22" fmla="*/ 5 w 15"/>
                <a:gd name="T23" fmla="*/ 1 h 6"/>
                <a:gd name="T24" fmla="*/ 9 w 15"/>
                <a:gd name="T25" fmla="*/ 0 h 6"/>
                <a:gd name="T26" fmla="*/ 13 w 1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
                  <a:moveTo>
                    <a:pt x="13" y="0"/>
                  </a:moveTo>
                  <a:lnTo>
                    <a:pt x="15" y="1"/>
                  </a:lnTo>
                  <a:lnTo>
                    <a:pt x="15" y="4"/>
                  </a:lnTo>
                  <a:lnTo>
                    <a:pt x="12" y="4"/>
                  </a:lnTo>
                  <a:lnTo>
                    <a:pt x="8" y="6"/>
                  </a:lnTo>
                  <a:lnTo>
                    <a:pt x="11" y="6"/>
                  </a:lnTo>
                  <a:lnTo>
                    <a:pt x="9" y="6"/>
                  </a:lnTo>
                  <a:lnTo>
                    <a:pt x="6" y="6"/>
                  </a:lnTo>
                  <a:lnTo>
                    <a:pt x="3" y="6"/>
                  </a:lnTo>
                  <a:lnTo>
                    <a:pt x="2" y="6"/>
                  </a:lnTo>
                  <a:lnTo>
                    <a:pt x="0" y="3"/>
                  </a:lnTo>
                  <a:lnTo>
                    <a:pt x="5" y="1"/>
                  </a:lnTo>
                  <a:lnTo>
                    <a:pt x="9"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1" name="Freeform 6571"/>
            <p:cNvSpPr>
              <a:spLocks/>
            </p:cNvSpPr>
            <p:nvPr/>
          </p:nvSpPr>
          <p:spPr bwMode="auto">
            <a:xfrm>
              <a:off x="3274" y="2498"/>
              <a:ext cx="12" cy="10"/>
            </a:xfrm>
            <a:custGeom>
              <a:avLst/>
              <a:gdLst>
                <a:gd name="T0" fmla="*/ 6 w 12"/>
                <a:gd name="T1" fmla="*/ 0 h 10"/>
                <a:gd name="T2" fmla="*/ 9 w 12"/>
                <a:gd name="T3" fmla="*/ 0 h 10"/>
                <a:gd name="T4" fmla="*/ 11 w 12"/>
                <a:gd name="T5" fmla="*/ 1 h 10"/>
                <a:gd name="T6" fmla="*/ 12 w 12"/>
                <a:gd name="T7" fmla="*/ 3 h 10"/>
                <a:gd name="T8" fmla="*/ 12 w 12"/>
                <a:gd name="T9" fmla="*/ 4 h 10"/>
                <a:gd name="T10" fmla="*/ 9 w 12"/>
                <a:gd name="T11" fmla="*/ 7 h 10"/>
                <a:gd name="T12" fmla="*/ 8 w 12"/>
                <a:gd name="T13" fmla="*/ 9 h 10"/>
                <a:gd name="T14" fmla="*/ 5 w 12"/>
                <a:gd name="T15" fmla="*/ 10 h 10"/>
                <a:gd name="T16" fmla="*/ 3 w 12"/>
                <a:gd name="T17" fmla="*/ 10 h 10"/>
                <a:gd name="T18" fmla="*/ 0 w 12"/>
                <a:gd name="T19" fmla="*/ 9 h 10"/>
                <a:gd name="T20" fmla="*/ 0 w 12"/>
                <a:gd name="T21" fmla="*/ 7 h 10"/>
                <a:gd name="T22" fmla="*/ 0 w 12"/>
                <a:gd name="T23" fmla="*/ 6 h 10"/>
                <a:gd name="T24" fmla="*/ 2 w 12"/>
                <a:gd name="T25" fmla="*/ 6 h 10"/>
                <a:gd name="T26" fmla="*/ 3 w 12"/>
                <a:gd name="T27" fmla="*/ 4 h 10"/>
                <a:gd name="T28" fmla="*/ 6 w 12"/>
                <a:gd name="T29" fmla="*/ 3 h 10"/>
                <a:gd name="T30" fmla="*/ 8 w 12"/>
                <a:gd name="T31" fmla="*/ 1 h 10"/>
                <a:gd name="T32" fmla="*/ 9 w 12"/>
                <a:gd name="T33" fmla="*/ 1 h 10"/>
                <a:gd name="T34" fmla="*/ 5 w 12"/>
                <a:gd name="T35" fmla="*/ 1 h 10"/>
                <a:gd name="T36" fmla="*/ 6 w 12"/>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0">
                  <a:moveTo>
                    <a:pt x="6" y="0"/>
                  </a:moveTo>
                  <a:lnTo>
                    <a:pt x="9" y="0"/>
                  </a:lnTo>
                  <a:lnTo>
                    <a:pt x="11" y="1"/>
                  </a:lnTo>
                  <a:lnTo>
                    <a:pt x="12" y="3"/>
                  </a:lnTo>
                  <a:lnTo>
                    <a:pt x="12" y="4"/>
                  </a:lnTo>
                  <a:lnTo>
                    <a:pt x="9" y="7"/>
                  </a:lnTo>
                  <a:lnTo>
                    <a:pt x="8" y="9"/>
                  </a:lnTo>
                  <a:lnTo>
                    <a:pt x="5" y="10"/>
                  </a:lnTo>
                  <a:lnTo>
                    <a:pt x="3" y="10"/>
                  </a:lnTo>
                  <a:lnTo>
                    <a:pt x="0" y="9"/>
                  </a:lnTo>
                  <a:lnTo>
                    <a:pt x="0" y="7"/>
                  </a:lnTo>
                  <a:lnTo>
                    <a:pt x="0" y="6"/>
                  </a:lnTo>
                  <a:lnTo>
                    <a:pt x="2" y="6"/>
                  </a:lnTo>
                  <a:lnTo>
                    <a:pt x="3" y="4"/>
                  </a:lnTo>
                  <a:lnTo>
                    <a:pt x="6" y="3"/>
                  </a:lnTo>
                  <a:lnTo>
                    <a:pt x="8" y="1"/>
                  </a:lnTo>
                  <a:lnTo>
                    <a:pt x="9" y="1"/>
                  </a:lnTo>
                  <a:lnTo>
                    <a:pt x="5"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2" name="Freeform 6572"/>
            <p:cNvSpPr>
              <a:spLocks/>
            </p:cNvSpPr>
            <p:nvPr/>
          </p:nvSpPr>
          <p:spPr bwMode="auto">
            <a:xfrm>
              <a:off x="3288" y="2505"/>
              <a:ext cx="7" cy="6"/>
            </a:xfrm>
            <a:custGeom>
              <a:avLst/>
              <a:gdLst>
                <a:gd name="T0" fmla="*/ 4 w 7"/>
                <a:gd name="T1" fmla="*/ 0 h 6"/>
                <a:gd name="T2" fmla="*/ 7 w 7"/>
                <a:gd name="T3" fmla="*/ 0 h 6"/>
                <a:gd name="T4" fmla="*/ 7 w 7"/>
                <a:gd name="T5" fmla="*/ 2 h 6"/>
                <a:gd name="T6" fmla="*/ 7 w 7"/>
                <a:gd name="T7" fmla="*/ 3 h 6"/>
                <a:gd name="T8" fmla="*/ 6 w 7"/>
                <a:gd name="T9" fmla="*/ 6 h 6"/>
                <a:gd name="T10" fmla="*/ 4 w 7"/>
                <a:gd name="T11" fmla="*/ 6 h 6"/>
                <a:gd name="T12" fmla="*/ 0 w 7"/>
                <a:gd name="T13" fmla="*/ 6 h 6"/>
                <a:gd name="T14" fmla="*/ 1 w 7"/>
                <a:gd name="T15" fmla="*/ 4 h 6"/>
                <a:gd name="T16" fmla="*/ 3 w 7"/>
                <a:gd name="T17" fmla="*/ 3 h 6"/>
                <a:gd name="T18" fmla="*/ 6 w 7"/>
                <a:gd name="T19" fmla="*/ 3 h 6"/>
                <a:gd name="T20" fmla="*/ 4 w 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4" y="0"/>
                  </a:moveTo>
                  <a:lnTo>
                    <a:pt x="7" y="0"/>
                  </a:lnTo>
                  <a:lnTo>
                    <a:pt x="7" y="2"/>
                  </a:lnTo>
                  <a:lnTo>
                    <a:pt x="7" y="3"/>
                  </a:lnTo>
                  <a:lnTo>
                    <a:pt x="6" y="6"/>
                  </a:lnTo>
                  <a:lnTo>
                    <a:pt x="4" y="6"/>
                  </a:lnTo>
                  <a:lnTo>
                    <a:pt x="0" y="6"/>
                  </a:lnTo>
                  <a:lnTo>
                    <a:pt x="1" y="4"/>
                  </a:lnTo>
                  <a:lnTo>
                    <a:pt x="3" y="3"/>
                  </a:lnTo>
                  <a:lnTo>
                    <a:pt x="6" y="3"/>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3" name="Freeform 6573"/>
            <p:cNvSpPr>
              <a:spLocks noEditPoints="1"/>
            </p:cNvSpPr>
            <p:nvPr/>
          </p:nvSpPr>
          <p:spPr bwMode="auto">
            <a:xfrm>
              <a:off x="3308" y="2490"/>
              <a:ext cx="11" cy="17"/>
            </a:xfrm>
            <a:custGeom>
              <a:avLst/>
              <a:gdLst>
                <a:gd name="T0" fmla="*/ 9 w 11"/>
                <a:gd name="T1" fmla="*/ 2 h 17"/>
                <a:gd name="T2" fmla="*/ 11 w 11"/>
                <a:gd name="T3" fmla="*/ 2 h 17"/>
                <a:gd name="T4" fmla="*/ 11 w 11"/>
                <a:gd name="T5" fmla="*/ 3 h 17"/>
                <a:gd name="T6" fmla="*/ 11 w 11"/>
                <a:gd name="T7" fmla="*/ 6 h 17"/>
                <a:gd name="T8" fmla="*/ 9 w 11"/>
                <a:gd name="T9" fmla="*/ 9 h 17"/>
                <a:gd name="T10" fmla="*/ 9 w 11"/>
                <a:gd name="T11" fmla="*/ 12 h 17"/>
                <a:gd name="T12" fmla="*/ 8 w 11"/>
                <a:gd name="T13" fmla="*/ 15 h 17"/>
                <a:gd name="T14" fmla="*/ 5 w 11"/>
                <a:gd name="T15" fmla="*/ 17 h 17"/>
                <a:gd name="T16" fmla="*/ 3 w 11"/>
                <a:gd name="T17" fmla="*/ 17 h 17"/>
                <a:gd name="T18" fmla="*/ 0 w 11"/>
                <a:gd name="T19" fmla="*/ 14 h 17"/>
                <a:gd name="T20" fmla="*/ 0 w 11"/>
                <a:gd name="T21" fmla="*/ 12 h 17"/>
                <a:gd name="T22" fmla="*/ 2 w 11"/>
                <a:gd name="T23" fmla="*/ 9 h 17"/>
                <a:gd name="T24" fmla="*/ 3 w 11"/>
                <a:gd name="T25" fmla="*/ 8 h 17"/>
                <a:gd name="T26" fmla="*/ 5 w 11"/>
                <a:gd name="T27" fmla="*/ 5 h 17"/>
                <a:gd name="T28" fmla="*/ 8 w 11"/>
                <a:gd name="T29" fmla="*/ 3 h 17"/>
                <a:gd name="T30" fmla="*/ 9 w 11"/>
                <a:gd name="T31" fmla="*/ 2 h 17"/>
                <a:gd name="T32" fmla="*/ 5 w 11"/>
                <a:gd name="T33" fmla="*/ 2 h 17"/>
                <a:gd name="T34" fmla="*/ 6 w 11"/>
                <a:gd name="T35" fmla="*/ 2 h 17"/>
                <a:gd name="T36" fmla="*/ 3 w 11"/>
                <a:gd name="T37" fmla="*/ 2 h 17"/>
                <a:gd name="T38" fmla="*/ 5 w 11"/>
                <a:gd name="T39" fmla="*/ 2 h 17"/>
                <a:gd name="T40" fmla="*/ 11 w 11"/>
                <a:gd name="T41" fmla="*/ 0 h 17"/>
                <a:gd name="T42" fmla="*/ 9 w 11"/>
                <a:gd name="T43" fmla="*/ 2 h 17"/>
                <a:gd name="T44" fmla="*/ 9 w 11"/>
                <a:gd name="T45" fmla="*/ 2 h 17"/>
                <a:gd name="T46" fmla="*/ 8 w 11"/>
                <a:gd name="T47" fmla="*/ 2 h 17"/>
                <a:gd name="T48" fmla="*/ 6 w 11"/>
                <a:gd name="T49" fmla="*/ 2 h 17"/>
                <a:gd name="T50" fmla="*/ 11 w 11"/>
                <a:gd name="T5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7">
                  <a:moveTo>
                    <a:pt x="9" y="2"/>
                  </a:moveTo>
                  <a:lnTo>
                    <a:pt x="11" y="2"/>
                  </a:lnTo>
                  <a:lnTo>
                    <a:pt x="11" y="3"/>
                  </a:lnTo>
                  <a:lnTo>
                    <a:pt x="11" y="6"/>
                  </a:lnTo>
                  <a:lnTo>
                    <a:pt x="9" y="9"/>
                  </a:lnTo>
                  <a:lnTo>
                    <a:pt x="9" y="12"/>
                  </a:lnTo>
                  <a:lnTo>
                    <a:pt x="8" y="15"/>
                  </a:lnTo>
                  <a:lnTo>
                    <a:pt x="5" y="17"/>
                  </a:lnTo>
                  <a:lnTo>
                    <a:pt x="3" y="17"/>
                  </a:lnTo>
                  <a:lnTo>
                    <a:pt x="0" y="14"/>
                  </a:lnTo>
                  <a:lnTo>
                    <a:pt x="0" y="12"/>
                  </a:lnTo>
                  <a:lnTo>
                    <a:pt x="2" y="9"/>
                  </a:lnTo>
                  <a:lnTo>
                    <a:pt x="3" y="8"/>
                  </a:lnTo>
                  <a:lnTo>
                    <a:pt x="5" y="5"/>
                  </a:lnTo>
                  <a:lnTo>
                    <a:pt x="8" y="3"/>
                  </a:lnTo>
                  <a:lnTo>
                    <a:pt x="9" y="2"/>
                  </a:lnTo>
                  <a:close/>
                  <a:moveTo>
                    <a:pt x="5" y="2"/>
                  </a:moveTo>
                  <a:lnTo>
                    <a:pt x="6" y="2"/>
                  </a:lnTo>
                  <a:lnTo>
                    <a:pt x="3" y="2"/>
                  </a:lnTo>
                  <a:lnTo>
                    <a:pt x="5" y="2"/>
                  </a:lnTo>
                  <a:close/>
                  <a:moveTo>
                    <a:pt x="11" y="0"/>
                  </a:moveTo>
                  <a:lnTo>
                    <a:pt x="9" y="2"/>
                  </a:lnTo>
                  <a:lnTo>
                    <a:pt x="9" y="2"/>
                  </a:lnTo>
                  <a:lnTo>
                    <a:pt x="8" y="2"/>
                  </a:lnTo>
                  <a:lnTo>
                    <a:pt x="6" y="2"/>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4" name="Freeform 6574"/>
            <p:cNvSpPr>
              <a:spLocks/>
            </p:cNvSpPr>
            <p:nvPr/>
          </p:nvSpPr>
          <p:spPr bwMode="auto">
            <a:xfrm>
              <a:off x="3154" y="2345"/>
              <a:ext cx="10" cy="8"/>
            </a:xfrm>
            <a:custGeom>
              <a:avLst/>
              <a:gdLst>
                <a:gd name="T0" fmla="*/ 6 w 10"/>
                <a:gd name="T1" fmla="*/ 0 h 8"/>
                <a:gd name="T2" fmla="*/ 7 w 10"/>
                <a:gd name="T3" fmla="*/ 1 h 8"/>
                <a:gd name="T4" fmla="*/ 9 w 10"/>
                <a:gd name="T5" fmla="*/ 1 h 8"/>
                <a:gd name="T6" fmla="*/ 10 w 10"/>
                <a:gd name="T7" fmla="*/ 4 h 8"/>
                <a:gd name="T8" fmla="*/ 9 w 10"/>
                <a:gd name="T9" fmla="*/ 5 h 8"/>
                <a:gd name="T10" fmla="*/ 7 w 10"/>
                <a:gd name="T11" fmla="*/ 7 h 8"/>
                <a:gd name="T12" fmla="*/ 6 w 10"/>
                <a:gd name="T13" fmla="*/ 7 h 8"/>
                <a:gd name="T14" fmla="*/ 3 w 10"/>
                <a:gd name="T15" fmla="*/ 8 h 8"/>
                <a:gd name="T16" fmla="*/ 0 w 10"/>
                <a:gd name="T17" fmla="*/ 7 h 8"/>
                <a:gd name="T18" fmla="*/ 0 w 10"/>
                <a:gd name="T19" fmla="*/ 5 h 8"/>
                <a:gd name="T20" fmla="*/ 0 w 10"/>
                <a:gd name="T21" fmla="*/ 4 h 8"/>
                <a:gd name="T22" fmla="*/ 1 w 10"/>
                <a:gd name="T23" fmla="*/ 3 h 8"/>
                <a:gd name="T24" fmla="*/ 3 w 10"/>
                <a:gd name="T25" fmla="*/ 3 h 8"/>
                <a:gd name="T26" fmla="*/ 6 w 10"/>
                <a:gd name="T27" fmla="*/ 3 h 8"/>
                <a:gd name="T28" fmla="*/ 1 w 10"/>
                <a:gd name="T29" fmla="*/ 1 h 8"/>
                <a:gd name="T30" fmla="*/ 6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6" y="0"/>
                  </a:moveTo>
                  <a:lnTo>
                    <a:pt x="7" y="1"/>
                  </a:lnTo>
                  <a:lnTo>
                    <a:pt x="9" y="1"/>
                  </a:lnTo>
                  <a:lnTo>
                    <a:pt x="10" y="4"/>
                  </a:lnTo>
                  <a:lnTo>
                    <a:pt x="9" y="5"/>
                  </a:lnTo>
                  <a:lnTo>
                    <a:pt x="7" y="7"/>
                  </a:lnTo>
                  <a:lnTo>
                    <a:pt x="6" y="7"/>
                  </a:lnTo>
                  <a:lnTo>
                    <a:pt x="3" y="8"/>
                  </a:lnTo>
                  <a:lnTo>
                    <a:pt x="0" y="7"/>
                  </a:lnTo>
                  <a:lnTo>
                    <a:pt x="0" y="5"/>
                  </a:lnTo>
                  <a:lnTo>
                    <a:pt x="0" y="4"/>
                  </a:lnTo>
                  <a:lnTo>
                    <a:pt x="1" y="3"/>
                  </a:lnTo>
                  <a:lnTo>
                    <a:pt x="3" y="3"/>
                  </a:lnTo>
                  <a:lnTo>
                    <a:pt x="6" y="3"/>
                  </a:lnTo>
                  <a:lnTo>
                    <a:pt x="1"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5" name="Freeform 6575"/>
            <p:cNvSpPr>
              <a:spLocks/>
            </p:cNvSpPr>
            <p:nvPr/>
          </p:nvSpPr>
          <p:spPr bwMode="auto">
            <a:xfrm>
              <a:off x="3115" y="2334"/>
              <a:ext cx="14" cy="8"/>
            </a:xfrm>
            <a:custGeom>
              <a:avLst/>
              <a:gdLst>
                <a:gd name="T0" fmla="*/ 6 w 14"/>
                <a:gd name="T1" fmla="*/ 0 h 8"/>
                <a:gd name="T2" fmla="*/ 8 w 14"/>
                <a:gd name="T3" fmla="*/ 0 h 8"/>
                <a:gd name="T4" fmla="*/ 8 w 14"/>
                <a:gd name="T5" fmla="*/ 0 h 8"/>
                <a:gd name="T6" fmla="*/ 8 w 14"/>
                <a:gd name="T7" fmla="*/ 0 h 8"/>
                <a:gd name="T8" fmla="*/ 8 w 14"/>
                <a:gd name="T9" fmla="*/ 0 h 8"/>
                <a:gd name="T10" fmla="*/ 11 w 14"/>
                <a:gd name="T11" fmla="*/ 2 h 8"/>
                <a:gd name="T12" fmla="*/ 14 w 14"/>
                <a:gd name="T13" fmla="*/ 3 h 8"/>
                <a:gd name="T14" fmla="*/ 12 w 14"/>
                <a:gd name="T15" fmla="*/ 6 h 8"/>
                <a:gd name="T16" fmla="*/ 11 w 14"/>
                <a:gd name="T17" fmla="*/ 8 h 8"/>
                <a:gd name="T18" fmla="*/ 8 w 14"/>
                <a:gd name="T19" fmla="*/ 8 h 8"/>
                <a:gd name="T20" fmla="*/ 5 w 14"/>
                <a:gd name="T21" fmla="*/ 8 h 8"/>
                <a:gd name="T22" fmla="*/ 2 w 14"/>
                <a:gd name="T23" fmla="*/ 6 h 8"/>
                <a:gd name="T24" fmla="*/ 0 w 14"/>
                <a:gd name="T25" fmla="*/ 5 h 8"/>
                <a:gd name="T26" fmla="*/ 0 w 14"/>
                <a:gd name="T27" fmla="*/ 2 h 8"/>
                <a:gd name="T28" fmla="*/ 3 w 14"/>
                <a:gd name="T29" fmla="*/ 2 h 8"/>
                <a:gd name="T30" fmla="*/ 6 w 14"/>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8">
                  <a:moveTo>
                    <a:pt x="6" y="0"/>
                  </a:moveTo>
                  <a:lnTo>
                    <a:pt x="8" y="0"/>
                  </a:lnTo>
                  <a:lnTo>
                    <a:pt x="8" y="0"/>
                  </a:lnTo>
                  <a:lnTo>
                    <a:pt x="8" y="0"/>
                  </a:lnTo>
                  <a:lnTo>
                    <a:pt x="8" y="0"/>
                  </a:lnTo>
                  <a:lnTo>
                    <a:pt x="11" y="2"/>
                  </a:lnTo>
                  <a:lnTo>
                    <a:pt x="14" y="3"/>
                  </a:lnTo>
                  <a:lnTo>
                    <a:pt x="12" y="6"/>
                  </a:lnTo>
                  <a:lnTo>
                    <a:pt x="11" y="8"/>
                  </a:lnTo>
                  <a:lnTo>
                    <a:pt x="8" y="8"/>
                  </a:lnTo>
                  <a:lnTo>
                    <a:pt x="5" y="8"/>
                  </a:lnTo>
                  <a:lnTo>
                    <a:pt x="2" y="6"/>
                  </a:lnTo>
                  <a:lnTo>
                    <a:pt x="0" y="5"/>
                  </a:lnTo>
                  <a:lnTo>
                    <a:pt x="0" y="2"/>
                  </a:lnTo>
                  <a:lnTo>
                    <a:pt x="3"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6" name="Freeform 6576"/>
            <p:cNvSpPr>
              <a:spLocks noEditPoints="1"/>
            </p:cNvSpPr>
            <p:nvPr/>
          </p:nvSpPr>
          <p:spPr bwMode="auto">
            <a:xfrm>
              <a:off x="3180" y="2692"/>
              <a:ext cx="8" cy="6"/>
            </a:xfrm>
            <a:custGeom>
              <a:avLst/>
              <a:gdLst>
                <a:gd name="T0" fmla="*/ 3 w 8"/>
                <a:gd name="T1" fmla="*/ 0 h 6"/>
                <a:gd name="T2" fmla="*/ 5 w 8"/>
                <a:gd name="T3" fmla="*/ 0 h 6"/>
                <a:gd name="T4" fmla="*/ 8 w 8"/>
                <a:gd name="T5" fmla="*/ 1 h 6"/>
                <a:gd name="T6" fmla="*/ 8 w 8"/>
                <a:gd name="T7" fmla="*/ 4 h 6"/>
                <a:gd name="T8" fmla="*/ 8 w 8"/>
                <a:gd name="T9" fmla="*/ 6 h 6"/>
                <a:gd name="T10" fmla="*/ 6 w 8"/>
                <a:gd name="T11" fmla="*/ 6 h 6"/>
                <a:gd name="T12" fmla="*/ 5 w 8"/>
                <a:gd name="T13" fmla="*/ 6 h 6"/>
                <a:gd name="T14" fmla="*/ 3 w 8"/>
                <a:gd name="T15" fmla="*/ 6 h 6"/>
                <a:gd name="T16" fmla="*/ 2 w 8"/>
                <a:gd name="T17" fmla="*/ 4 h 6"/>
                <a:gd name="T18" fmla="*/ 2 w 8"/>
                <a:gd name="T19" fmla="*/ 3 h 6"/>
                <a:gd name="T20" fmla="*/ 2 w 8"/>
                <a:gd name="T21" fmla="*/ 1 h 6"/>
                <a:gd name="T22" fmla="*/ 3 w 8"/>
                <a:gd name="T23" fmla="*/ 0 h 6"/>
                <a:gd name="T24" fmla="*/ 0 w 8"/>
                <a:gd name="T25" fmla="*/ 0 h 6"/>
                <a:gd name="T26" fmla="*/ 5 w 8"/>
                <a:gd name="T27" fmla="*/ 0 h 6"/>
                <a:gd name="T28" fmla="*/ 3 w 8"/>
                <a:gd name="T29" fmla="*/ 0 h 6"/>
                <a:gd name="T30" fmla="*/ 0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3" y="0"/>
                  </a:moveTo>
                  <a:lnTo>
                    <a:pt x="5" y="0"/>
                  </a:lnTo>
                  <a:lnTo>
                    <a:pt x="8" y="1"/>
                  </a:lnTo>
                  <a:lnTo>
                    <a:pt x="8" y="4"/>
                  </a:lnTo>
                  <a:lnTo>
                    <a:pt x="8" y="6"/>
                  </a:lnTo>
                  <a:lnTo>
                    <a:pt x="6" y="6"/>
                  </a:lnTo>
                  <a:lnTo>
                    <a:pt x="5" y="6"/>
                  </a:lnTo>
                  <a:lnTo>
                    <a:pt x="3" y="6"/>
                  </a:lnTo>
                  <a:lnTo>
                    <a:pt x="2" y="4"/>
                  </a:lnTo>
                  <a:lnTo>
                    <a:pt x="2" y="3"/>
                  </a:lnTo>
                  <a:lnTo>
                    <a:pt x="2" y="1"/>
                  </a:lnTo>
                  <a:lnTo>
                    <a:pt x="3" y="0"/>
                  </a:lnTo>
                  <a:close/>
                  <a:moveTo>
                    <a:pt x="0" y="0"/>
                  </a:moveTo>
                  <a:lnTo>
                    <a:pt x="5" y="0"/>
                  </a:lnTo>
                  <a:lnTo>
                    <a:pt x="3"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7" name="Freeform 6577"/>
            <p:cNvSpPr>
              <a:spLocks/>
            </p:cNvSpPr>
            <p:nvPr/>
          </p:nvSpPr>
          <p:spPr bwMode="auto">
            <a:xfrm>
              <a:off x="4577" y="2764"/>
              <a:ext cx="29" cy="58"/>
            </a:xfrm>
            <a:custGeom>
              <a:avLst/>
              <a:gdLst>
                <a:gd name="T0" fmla="*/ 7 w 29"/>
                <a:gd name="T1" fmla="*/ 0 h 58"/>
                <a:gd name="T2" fmla="*/ 10 w 29"/>
                <a:gd name="T3" fmla="*/ 2 h 58"/>
                <a:gd name="T4" fmla="*/ 13 w 29"/>
                <a:gd name="T5" fmla="*/ 5 h 58"/>
                <a:gd name="T6" fmla="*/ 14 w 29"/>
                <a:gd name="T7" fmla="*/ 7 h 58"/>
                <a:gd name="T8" fmla="*/ 16 w 29"/>
                <a:gd name="T9" fmla="*/ 12 h 58"/>
                <a:gd name="T10" fmla="*/ 17 w 29"/>
                <a:gd name="T11" fmla="*/ 16 h 58"/>
                <a:gd name="T12" fmla="*/ 19 w 29"/>
                <a:gd name="T13" fmla="*/ 19 h 58"/>
                <a:gd name="T14" fmla="*/ 20 w 29"/>
                <a:gd name="T15" fmla="*/ 22 h 58"/>
                <a:gd name="T16" fmla="*/ 22 w 29"/>
                <a:gd name="T17" fmla="*/ 24 h 58"/>
                <a:gd name="T18" fmla="*/ 25 w 29"/>
                <a:gd name="T19" fmla="*/ 25 h 58"/>
                <a:gd name="T20" fmla="*/ 26 w 29"/>
                <a:gd name="T21" fmla="*/ 28 h 58"/>
                <a:gd name="T22" fmla="*/ 29 w 29"/>
                <a:gd name="T23" fmla="*/ 31 h 58"/>
                <a:gd name="T24" fmla="*/ 29 w 29"/>
                <a:gd name="T25" fmla="*/ 34 h 58"/>
                <a:gd name="T26" fmla="*/ 28 w 29"/>
                <a:gd name="T27" fmla="*/ 37 h 58"/>
                <a:gd name="T28" fmla="*/ 26 w 29"/>
                <a:gd name="T29" fmla="*/ 40 h 58"/>
                <a:gd name="T30" fmla="*/ 25 w 29"/>
                <a:gd name="T31" fmla="*/ 43 h 58"/>
                <a:gd name="T32" fmla="*/ 23 w 29"/>
                <a:gd name="T33" fmla="*/ 47 h 58"/>
                <a:gd name="T34" fmla="*/ 22 w 29"/>
                <a:gd name="T35" fmla="*/ 50 h 58"/>
                <a:gd name="T36" fmla="*/ 20 w 29"/>
                <a:gd name="T37" fmla="*/ 53 h 58"/>
                <a:gd name="T38" fmla="*/ 19 w 29"/>
                <a:gd name="T39" fmla="*/ 55 h 58"/>
                <a:gd name="T40" fmla="*/ 16 w 29"/>
                <a:gd name="T41" fmla="*/ 56 h 58"/>
                <a:gd name="T42" fmla="*/ 11 w 29"/>
                <a:gd name="T43" fmla="*/ 58 h 58"/>
                <a:gd name="T44" fmla="*/ 9 w 29"/>
                <a:gd name="T45" fmla="*/ 58 h 58"/>
                <a:gd name="T46" fmla="*/ 6 w 29"/>
                <a:gd name="T47" fmla="*/ 56 h 58"/>
                <a:gd name="T48" fmla="*/ 4 w 29"/>
                <a:gd name="T49" fmla="*/ 52 h 58"/>
                <a:gd name="T50" fmla="*/ 4 w 29"/>
                <a:gd name="T51" fmla="*/ 44 h 58"/>
                <a:gd name="T52" fmla="*/ 6 w 29"/>
                <a:gd name="T53" fmla="*/ 38 h 58"/>
                <a:gd name="T54" fmla="*/ 4 w 29"/>
                <a:gd name="T55" fmla="*/ 34 h 58"/>
                <a:gd name="T56" fmla="*/ 0 w 29"/>
                <a:gd name="T57" fmla="*/ 31 h 58"/>
                <a:gd name="T58" fmla="*/ 0 w 29"/>
                <a:gd name="T59" fmla="*/ 25 h 58"/>
                <a:gd name="T60" fmla="*/ 1 w 29"/>
                <a:gd name="T61" fmla="*/ 19 h 58"/>
                <a:gd name="T62" fmla="*/ 1 w 29"/>
                <a:gd name="T63" fmla="*/ 16 h 58"/>
                <a:gd name="T64" fmla="*/ 3 w 29"/>
                <a:gd name="T65" fmla="*/ 13 h 58"/>
                <a:gd name="T66" fmla="*/ 4 w 29"/>
                <a:gd name="T67" fmla="*/ 12 h 58"/>
                <a:gd name="T68" fmla="*/ 6 w 29"/>
                <a:gd name="T69" fmla="*/ 10 h 58"/>
                <a:gd name="T70" fmla="*/ 6 w 29"/>
                <a:gd name="T71" fmla="*/ 10 h 58"/>
                <a:gd name="T72" fmla="*/ 7 w 29"/>
                <a:gd name="T73" fmla="*/ 7 h 58"/>
                <a:gd name="T74" fmla="*/ 9 w 29"/>
                <a:gd name="T75" fmla="*/ 6 h 58"/>
                <a:gd name="T76" fmla="*/ 9 w 29"/>
                <a:gd name="T77" fmla="*/ 3 h 58"/>
                <a:gd name="T78" fmla="*/ 7 w 29"/>
                <a:gd name="T7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58">
                  <a:moveTo>
                    <a:pt x="7" y="0"/>
                  </a:moveTo>
                  <a:lnTo>
                    <a:pt x="10" y="2"/>
                  </a:lnTo>
                  <a:lnTo>
                    <a:pt x="13" y="5"/>
                  </a:lnTo>
                  <a:lnTo>
                    <a:pt x="14" y="7"/>
                  </a:lnTo>
                  <a:lnTo>
                    <a:pt x="16" y="12"/>
                  </a:lnTo>
                  <a:lnTo>
                    <a:pt x="17" y="16"/>
                  </a:lnTo>
                  <a:lnTo>
                    <a:pt x="19" y="19"/>
                  </a:lnTo>
                  <a:lnTo>
                    <a:pt x="20" y="22"/>
                  </a:lnTo>
                  <a:lnTo>
                    <a:pt x="22" y="24"/>
                  </a:lnTo>
                  <a:lnTo>
                    <a:pt x="25" y="25"/>
                  </a:lnTo>
                  <a:lnTo>
                    <a:pt x="26" y="28"/>
                  </a:lnTo>
                  <a:lnTo>
                    <a:pt x="29" y="31"/>
                  </a:lnTo>
                  <a:lnTo>
                    <a:pt x="29" y="34"/>
                  </a:lnTo>
                  <a:lnTo>
                    <a:pt x="28" y="37"/>
                  </a:lnTo>
                  <a:lnTo>
                    <a:pt x="26" y="40"/>
                  </a:lnTo>
                  <a:lnTo>
                    <a:pt x="25" y="43"/>
                  </a:lnTo>
                  <a:lnTo>
                    <a:pt x="23" y="47"/>
                  </a:lnTo>
                  <a:lnTo>
                    <a:pt x="22" y="50"/>
                  </a:lnTo>
                  <a:lnTo>
                    <a:pt x="20" y="53"/>
                  </a:lnTo>
                  <a:lnTo>
                    <a:pt x="19" y="55"/>
                  </a:lnTo>
                  <a:lnTo>
                    <a:pt x="16" y="56"/>
                  </a:lnTo>
                  <a:lnTo>
                    <a:pt x="11" y="58"/>
                  </a:lnTo>
                  <a:lnTo>
                    <a:pt x="9" y="58"/>
                  </a:lnTo>
                  <a:lnTo>
                    <a:pt x="6" y="56"/>
                  </a:lnTo>
                  <a:lnTo>
                    <a:pt x="4" y="52"/>
                  </a:lnTo>
                  <a:lnTo>
                    <a:pt x="4" y="44"/>
                  </a:lnTo>
                  <a:lnTo>
                    <a:pt x="6" y="38"/>
                  </a:lnTo>
                  <a:lnTo>
                    <a:pt x="4" y="34"/>
                  </a:lnTo>
                  <a:lnTo>
                    <a:pt x="0" y="31"/>
                  </a:lnTo>
                  <a:lnTo>
                    <a:pt x="0" y="25"/>
                  </a:lnTo>
                  <a:lnTo>
                    <a:pt x="1" y="19"/>
                  </a:lnTo>
                  <a:lnTo>
                    <a:pt x="1" y="16"/>
                  </a:lnTo>
                  <a:lnTo>
                    <a:pt x="3" y="13"/>
                  </a:lnTo>
                  <a:lnTo>
                    <a:pt x="4" y="12"/>
                  </a:lnTo>
                  <a:lnTo>
                    <a:pt x="6" y="10"/>
                  </a:lnTo>
                  <a:lnTo>
                    <a:pt x="6" y="10"/>
                  </a:lnTo>
                  <a:lnTo>
                    <a:pt x="7" y="7"/>
                  </a:lnTo>
                  <a:lnTo>
                    <a:pt x="9" y="6"/>
                  </a:lnTo>
                  <a:lnTo>
                    <a:pt x="9" y="3"/>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8" name="Freeform 6578"/>
            <p:cNvSpPr>
              <a:spLocks/>
            </p:cNvSpPr>
            <p:nvPr/>
          </p:nvSpPr>
          <p:spPr bwMode="auto">
            <a:xfrm>
              <a:off x="4222" y="2727"/>
              <a:ext cx="12" cy="9"/>
            </a:xfrm>
            <a:custGeom>
              <a:avLst/>
              <a:gdLst>
                <a:gd name="T0" fmla="*/ 3 w 12"/>
                <a:gd name="T1" fmla="*/ 0 h 9"/>
                <a:gd name="T2" fmla="*/ 6 w 12"/>
                <a:gd name="T3" fmla="*/ 0 h 9"/>
                <a:gd name="T4" fmla="*/ 4 w 12"/>
                <a:gd name="T5" fmla="*/ 2 h 9"/>
                <a:gd name="T6" fmla="*/ 6 w 12"/>
                <a:gd name="T7" fmla="*/ 2 h 9"/>
                <a:gd name="T8" fmla="*/ 9 w 12"/>
                <a:gd name="T9" fmla="*/ 2 h 9"/>
                <a:gd name="T10" fmla="*/ 10 w 12"/>
                <a:gd name="T11" fmla="*/ 2 h 9"/>
                <a:gd name="T12" fmla="*/ 12 w 12"/>
                <a:gd name="T13" fmla="*/ 3 h 9"/>
                <a:gd name="T14" fmla="*/ 12 w 12"/>
                <a:gd name="T15" fmla="*/ 5 h 9"/>
                <a:gd name="T16" fmla="*/ 12 w 12"/>
                <a:gd name="T17" fmla="*/ 6 h 9"/>
                <a:gd name="T18" fmla="*/ 10 w 12"/>
                <a:gd name="T19" fmla="*/ 8 h 9"/>
                <a:gd name="T20" fmla="*/ 9 w 12"/>
                <a:gd name="T21" fmla="*/ 8 h 9"/>
                <a:gd name="T22" fmla="*/ 7 w 12"/>
                <a:gd name="T23" fmla="*/ 9 h 9"/>
                <a:gd name="T24" fmla="*/ 4 w 12"/>
                <a:gd name="T25" fmla="*/ 8 h 9"/>
                <a:gd name="T26" fmla="*/ 2 w 12"/>
                <a:gd name="T27" fmla="*/ 6 h 9"/>
                <a:gd name="T28" fmla="*/ 0 w 12"/>
                <a:gd name="T29" fmla="*/ 5 h 9"/>
                <a:gd name="T30" fmla="*/ 0 w 12"/>
                <a:gd name="T31" fmla="*/ 3 h 9"/>
                <a:gd name="T32" fmla="*/ 2 w 12"/>
                <a:gd name="T33" fmla="*/ 2 h 9"/>
                <a:gd name="T34" fmla="*/ 3 w 12"/>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9">
                  <a:moveTo>
                    <a:pt x="3" y="0"/>
                  </a:moveTo>
                  <a:lnTo>
                    <a:pt x="6" y="0"/>
                  </a:lnTo>
                  <a:lnTo>
                    <a:pt x="4" y="2"/>
                  </a:lnTo>
                  <a:lnTo>
                    <a:pt x="6" y="2"/>
                  </a:lnTo>
                  <a:lnTo>
                    <a:pt x="9" y="2"/>
                  </a:lnTo>
                  <a:lnTo>
                    <a:pt x="10" y="2"/>
                  </a:lnTo>
                  <a:lnTo>
                    <a:pt x="12" y="3"/>
                  </a:lnTo>
                  <a:lnTo>
                    <a:pt x="12" y="5"/>
                  </a:lnTo>
                  <a:lnTo>
                    <a:pt x="12" y="6"/>
                  </a:lnTo>
                  <a:lnTo>
                    <a:pt x="10" y="8"/>
                  </a:lnTo>
                  <a:lnTo>
                    <a:pt x="9" y="8"/>
                  </a:lnTo>
                  <a:lnTo>
                    <a:pt x="7" y="9"/>
                  </a:lnTo>
                  <a:lnTo>
                    <a:pt x="4" y="8"/>
                  </a:lnTo>
                  <a:lnTo>
                    <a:pt x="2" y="6"/>
                  </a:lnTo>
                  <a:lnTo>
                    <a:pt x="0" y="5"/>
                  </a:lnTo>
                  <a:lnTo>
                    <a:pt x="0" y="3"/>
                  </a:lnTo>
                  <a:lnTo>
                    <a:pt x="2"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9" name="Freeform 6579"/>
            <p:cNvSpPr>
              <a:spLocks/>
            </p:cNvSpPr>
            <p:nvPr/>
          </p:nvSpPr>
          <p:spPr bwMode="auto">
            <a:xfrm>
              <a:off x="4084" y="3066"/>
              <a:ext cx="98" cy="191"/>
            </a:xfrm>
            <a:custGeom>
              <a:avLst/>
              <a:gdLst>
                <a:gd name="T0" fmla="*/ 84 w 98"/>
                <a:gd name="T1" fmla="*/ 1 h 191"/>
                <a:gd name="T2" fmla="*/ 87 w 98"/>
                <a:gd name="T3" fmla="*/ 10 h 191"/>
                <a:gd name="T4" fmla="*/ 87 w 98"/>
                <a:gd name="T5" fmla="*/ 19 h 191"/>
                <a:gd name="T6" fmla="*/ 94 w 98"/>
                <a:gd name="T7" fmla="*/ 31 h 191"/>
                <a:gd name="T8" fmla="*/ 97 w 98"/>
                <a:gd name="T9" fmla="*/ 38 h 191"/>
                <a:gd name="T10" fmla="*/ 95 w 98"/>
                <a:gd name="T11" fmla="*/ 44 h 191"/>
                <a:gd name="T12" fmla="*/ 91 w 98"/>
                <a:gd name="T13" fmla="*/ 44 h 191"/>
                <a:gd name="T14" fmla="*/ 90 w 98"/>
                <a:gd name="T15" fmla="*/ 54 h 191"/>
                <a:gd name="T16" fmla="*/ 87 w 98"/>
                <a:gd name="T17" fmla="*/ 62 h 191"/>
                <a:gd name="T18" fmla="*/ 85 w 98"/>
                <a:gd name="T19" fmla="*/ 71 h 191"/>
                <a:gd name="T20" fmla="*/ 84 w 98"/>
                <a:gd name="T21" fmla="*/ 82 h 191"/>
                <a:gd name="T22" fmla="*/ 78 w 98"/>
                <a:gd name="T23" fmla="*/ 94 h 191"/>
                <a:gd name="T24" fmla="*/ 75 w 98"/>
                <a:gd name="T25" fmla="*/ 116 h 191"/>
                <a:gd name="T26" fmla="*/ 66 w 98"/>
                <a:gd name="T27" fmla="*/ 146 h 191"/>
                <a:gd name="T28" fmla="*/ 57 w 98"/>
                <a:gd name="T29" fmla="*/ 156 h 191"/>
                <a:gd name="T30" fmla="*/ 53 w 98"/>
                <a:gd name="T31" fmla="*/ 163 h 191"/>
                <a:gd name="T32" fmla="*/ 54 w 98"/>
                <a:gd name="T33" fmla="*/ 174 h 191"/>
                <a:gd name="T34" fmla="*/ 50 w 98"/>
                <a:gd name="T35" fmla="*/ 185 h 191"/>
                <a:gd name="T36" fmla="*/ 41 w 98"/>
                <a:gd name="T37" fmla="*/ 187 h 191"/>
                <a:gd name="T38" fmla="*/ 34 w 98"/>
                <a:gd name="T39" fmla="*/ 188 h 191"/>
                <a:gd name="T40" fmla="*/ 28 w 98"/>
                <a:gd name="T41" fmla="*/ 191 h 191"/>
                <a:gd name="T42" fmla="*/ 19 w 98"/>
                <a:gd name="T43" fmla="*/ 190 h 191"/>
                <a:gd name="T44" fmla="*/ 10 w 98"/>
                <a:gd name="T45" fmla="*/ 182 h 191"/>
                <a:gd name="T46" fmla="*/ 10 w 98"/>
                <a:gd name="T47" fmla="*/ 169 h 191"/>
                <a:gd name="T48" fmla="*/ 7 w 98"/>
                <a:gd name="T49" fmla="*/ 159 h 191"/>
                <a:gd name="T50" fmla="*/ 3 w 98"/>
                <a:gd name="T51" fmla="*/ 153 h 191"/>
                <a:gd name="T52" fmla="*/ 1 w 98"/>
                <a:gd name="T53" fmla="*/ 143 h 191"/>
                <a:gd name="T54" fmla="*/ 3 w 98"/>
                <a:gd name="T55" fmla="*/ 131 h 191"/>
                <a:gd name="T56" fmla="*/ 9 w 98"/>
                <a:gd name="T57" fmla="*/ 125 h 191"/>
                <a:gd name="T58" fmla="*/ 13 w 98"/>
                <a:gd name="T59" fmla="*/ 112 h 191"/>
                <a:gd name="T60" fmla="*/ 16 w 98"/>
                <a:gd name="T61" fmla="*/ 103 h 191"/>
                <a:gd name="T62" fmla="*/ 20 w 98"/>
                <a:gd name="T63" fmla="*/ 93 h 191"/>
                <a:gd name="T64" fmla="*/ 16 w 98"/>
                <a:gd name="T65" fmla="*/ 85 h 191"/>
                <a:gd name="T66" fmla="*/ 12 w 98"/>
                <a:gd name="T67" fmla="*/ 76 h 191"/>
                <a:gd name="T68" fmla="*/ 16 w 98"/>
                <a:gd name="T69" fmla="*/ 73 h 191"/>
                <a:gd name="T70" fmla="*/ 13 w 98"/>
                <a:gd name="T71" fmla="*/ 68 h 191"/>
                <a:gd name="T72" fmla="*/ 14 w 98"/>
                <a:gd name="T73" fmla="*/ 60 h 191"/>
                <a:gd name="T74" fmla="*/ 22 w 98"/>
                <a:gd name="T75" fmla="*/ 57 h 191"/>
                <a:gd name="T76" fmla="*/ 25 w 98"/>
                <a:gd name="T77" fmla="*/ 51 h 191"/>
                <a:gd name="T78" fmla="*/ 28 w 98"/>
                <a:gd name="T79" fmla="*/ 54 h 191"/>
                <a:gd name="T80" fmla="*/ 32 w 98"/>
                <a:gd name="T81" fmla="*/ 56 h 191"/>
                <a:gd name="T82" fmla="*/ 35 w 98"/>
                <a:gd name="T83" fmla="*/ 50 h 191"/>
                <a:gd name="T84" fmla="*/ 39 w 98"/>
                <a:gd name="T85" fmla="*/ 51 h 191"/>
                <a:gd name="T86" fmla="*/ 45 w 98"/>
                <a:gd name="T87" fmla="*/ 50 h 191"/>
                <a:gd name="T88" fmla="*/ 45 w 98"/>
                <a:gd name="T89" fmla="*/ 44 h 191"/>
                <a:gd name="T90" fmla="*/ 53 w 98"/>
                <a:gd name="T91" fmla="*/ 40 h 191"/>
                <a:gd name="T92" fmla="*/ 56 w 98"/>
                <a:gd name="T93" fmla="*/ 40 h 191"/>
                <a:gd name="T94" fmla="*/ 59 w 98"/>
                <a:gd name="T95" fmla="*/ 35 h 191"/>
                <a:gd name="T96" fmla="*/ 62 w 98"/>
                <a:gd name="T97" fmla="*/ 32 h 191"/>
                <a:gd name="T98" fmla="*/ 63 w 98"/>
                <a:gd name="T99" fmla="*/ 25 h 191"/>
                <a:gd name="T100" fmla="*/ 64 w 98"/>
                <a:gd name="T101" fmla="*/ 25 h 191"/>
                <a:gd name="T102" fmla="*/ 63 w 98"/>
                <a:gd name="T103" fmla="*/ 18 h 191"/>
                <a:gd name="T104" fmla="*/ 67 w 98"/>
                <a:gd name="T105" fmla="*/ 15 h 191"/>
                <a:gd name="T106" fmla="*/ 73 w 98"/>
                <a:gd name="T107" fmla="*/ 19 h 191"/>
                <a:gd name="T108" fmla="*/ 75 w 98"/>
                <a:gd name="T109" fmla="*/ 13 h 191"/>
                <a:gd name="T110" fmla="*/ 76 w 98"/>
                <a:gd name="T111" fmla="*/ 7 h 191"/>
                <a:gd name="T112" fmla="*/ 76 w 98"/>
                <a:gd name="T113"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91">
                  <a:moveTo>
                    <a:pt x="79" y="0"/>
                  </a:moveTo>
                  <a:lnTo>
                    <a:pt x="82" y="0"/>
                  </a:lnTo>
                  <a:lnTo>
                    <a:pt x="84" y="1"/>
                  </a:lnTo>
                  <a:lnTo>
                    <a:pt x="87" y="4"/>
                  </a:lnTo>
                  <a:lnTo>
                    <a:pt x="87" y="7"/>
                  </a:lnTo>
                  <a:lnTo>
                    <a:pt x="87" y="10"/>
                  </a:lnTo>
                  <a:lnTo>
                    <a:pt x="87" y="13"/>
                  </a:lnTo>
                  <a:lnTo>
                    <a:pt x="87" y="16"/>
                  </a:lnTo>
                  <a:lnTo>
                    <a:pt x="87" y="19"/>
                  </a:lnTo>
                  <a:lnTo>
                    <a:pt x="88" y="23"/>
                  </a:lnTo>
                  <a:lnTo>
                    <a:pt x="91" y="28"/>
                  </a:lnTo>
                  <a:lnTo>
                    <a:pt x="94" y="31"/>
                  </a:lnTo>
                  <a:lnTo>
                    <a:pt x="95" y="34"/>
                  </a:lnTo>
                  <a:lnTo>
                    <a:pt x="97" y="35"/>
                  </a:lnTo>
                  <a:lnTo>
                    <a:pt x="97" y="38"/>
                  </a:lnTo>
                  <a:lnTo>
                    <a:pt x="98" y="40"/>
                  </a:lnTo>
                  <a:lnTo>
                    <a:pt x="97" y="43"/>
                  </a:lnTo>
                  <a:lnTo>
                    <a:pt x="95" y="44"/>
                  </a:lnTo>
                  <a:lnTo>
                    <a:pt x="94" y="47"/>
                  </a:lnTo>
                  <a:lnTo>
                    <a:pt x="92" y="46"/>
                  </a:lnTo>
                  <a:lnTo>
                    <a:pt x="91" y="44"/>
                  </a:lnTo>
                  <a:lnTo>
                    <a:pt x="90" y="44"/>
                  </a:lnTo>
                  <a:lnTo>
                    <a:pt x="90" y="48"/>
                  </a:lnTo>
                  <a:lnTo>
                    <a:pt x="90" y="54"/>
                  </a:lnTo>
                  <a:lnTo>
                    <a:pt x="88" y="59"/>
                  </a:lnTo>
                  <a:lnTo>
                    <a:pt x="87" y="60"/>
                  </a:lnTo>
                  <a:lnTo>
                    <a:pt x="87" y="62"/>
                  </a:lnTo>
                  <a:lnTo>
                    <a:pt x="85" y="65"/>
                  </a:lnTo>
                  <a:lnTo>
                    <a:pt x="85" y="66"/>
                  </a:lnTo>
                  <a:lnTo>
                    <a:pt x="85" y="71"/>
                  </a:lnTo>
                  <a:lnTo>
                    <a:pt x="85" y="75"/>
                  </a:lnTo>
                  <a:lnTo>
                    <a:pt x="85" y="79"/>
                  </a:lnTo>
                  <a:lnTo>
                    <a:pt x="84" y="82"/>
                  </a:lnTo>
                  <a:lnTo>
                    <a:pt x="81" y="85"/>
                  </a:lnTo>
                  <a:lnTo>
                    <a:pt x="79" y="88"/>
                  </a:lnTo>
                  <a:lnTo>
                    <a:pt x="78" y="94"/>
                  </a:lnTo>
                  <a:lnTo>
                    <a:pt x="78" y="98"/>
                  </a:lnTo>
                  <a:lnTo>
                    <a:pt x="78" y="104"/>
                  </a:lnTo>
                  <a:lnTo>
                    <a:pt x="75" y="116"/>
                  </a:lnTo>
                  <a:lnTo>
                    <a:pt x="69" y="129"/>
                  </a:lnTo>
                  <a:lnTo>
                    <a:pt x="67" y="137"/>
                  </a:lnTo>
                  <a:lnTo>
                    <a:pt x="66" y="146"/>
                  </a:lnTo>
                  <a:lnTo>
                    <a:pt x="62" y="154"/>
                  </a:lnTo>
                  <a:lnTo>
                    <a:pt x="60" y="156"/>
                  </a:lnTo>
                  <a:lnTo>
                    <a:pt x="57" y="156"/>
                  </a:lnTo>
                  <a:lnTo>
                    <a:pt x="56" y="157"/>
                  </a:lnTo>
                  <a:lnTo>
                    <a:pt x="53" y="160"/>
                  </a:lnTo>
                  <a:lnTo>
                    <a:pt x="53" y="163"/>
                  </a:lnTo>
                  <a:lnTo>
                    <a:pt x="53" y="166"/>
                  </a:lnTo>
                  <a:lnTo>
                    <a:pt x="53" y="171"/>
                  </a:lnTo>
                  <a:lnTo>
                    <a:pt x="54" y="174"/>
                  </a:lnTo>
                  <a:lnTo>
                    <a:pt x="53" y="178"/>
                  </a:lnTo>
                  <a:lnTo>
                    <a:pt x="51" y="182"/>
                  </a:lnTo>
                  <a:lnTo>
                    <a:pt x="50" y="185"/>
                  </a:lnTo>
                  <a:lnTo>
                    <a:pt x="47" y="187"/>
                  </a:lnTo>
                  <a:lnTo>
                    <a:pt x="44" y="187"/>
                  </a:lnTo>
                  <a:lnTo>
                    <a:pt x="41" y="187"/>
                  </a:lnTo>
                  <a:lnTo>
                    <a:pt x="39" y="187"/>
                  </a:lnTo>
                  <a:lnTo>
                    <a:pt x="37" y="187"/>
                  </a:lnTo>
                  <a:lnTo>
                    <a:pt x="34" y="188"/>
                  </a:lnTo>
                  <a:lnTo>
                    <a:pt x="31" y="190"/>
                  </a:lnTo>
                  <a:lnTo>
                    <a:pt x="29" y="191"/>
                  </a:lnTo>
                  <a:lnTo>
                    <a:pt x="28" y="191"/>
                  </a:lnTo>
                  <a:lnTo>
                    <a:pt x="25" y="191"/>
                  </a:lnTo>
                  <a:lnTo>
                    <a:pt x="22" y="191"/>
                  </a:lnTo>
                  <a:lnTo>
                    <a:pt x="19" y="190"/>
                  </a:lnTo>
                  <a:lnTo>
                    <a:pt x="14" y="188"/>
                  </a:lnTo>
                  <a:lnTo>
                    <a:pt x="12" y="185"/>
                  </a:lnTo>
                  <a:lnTo>
                    <a:pt x="10" y="182"/>
                  </a:lnTo>
                  <a:lnTo>
                    <a:pt x="9" y="178"/>
                  </a:lnTo>
                  <a:lnTo>
                    <a:pt x="9" y="174"/>
                  </a:lnTo>
                  <a:lnTo>
                    <a:pt x="10" y="169"/>
                  </a:lnTo>
                  <a:lnTo>
                    <a:pt x="10" y="165"/>
                  </a:lnTo>
                  <a:lnTo>
                    <a:pt x="9" y="160"/>
                  </a:lnTo>
                  <a:lnTo>
                    <a:pt x="7" y="159"/>
                  </a:lnTo>
                  <a:lnTo>
                    <a:pt x="6" y="157"/>
                  </a:lnTo>
                  <a:lnTo>
                    <a:pt x="4" y="156"/>
                  </a:lnTo>
                  <a:lnTo>
                    <a:pt x="3" y="153"/>
                  </a:lnTo>
                  <a:lnTo>
                    <a:pt x="3" y="150"/>
                  </a:lnTo>
                  <a:lnTo>
                    <a:pt x="3" y="147"/>
                  </a:lnTo>
                  <a:lnTo>
                    <a:pt x="1" y="143"/>
                  </a:lnTo>
                  <a:lnTo>
                    <a:pt x="0" y="138"/>
                  </a:lnTo>
                  <a:lnTo>
                    <a:pt x="0" y="135"/>
                  </a:lnTo>
                  <a:lnTo>
                    <a:pt x="3" y="131"/>
                  </a:lnTo>
                  <a:lnTo>
                    <a:pt x="4" y="129"/>
                  </a:lnTo>
                  <a:lnTo>
                    <a:pt x="7" y="128"/>
                  </a:lnTo>
                  <a:lnTo>
                    <a:pt x="9" y="125"/>
                  </a:lnTo>
                  <a:lnTo>
                    <a:pt x="12" y="121"/>
                  </a:lnTo>
                  <a:lnTo>
                    <a:pt x="13" y="116"/>
                  </a:lnTo>
                  <a:lnTo>
                    <a:pt x="13" y="112"/>
                  </a:lnTo>
                  <a:lnTo>
                    <a:pt x="14" y="109"/>
                  </a:lnTo>
                  <a:lnTo>
                    <a:pt x="14" y="106"/>
                  </a:lnTo>
                  <a:lnTo>
                    <a:pt x="16" y="103"/>
                  </a:lnTo>
                  <a:lnTo>
                    <a:pt x="17" y="100"/>
                  </a:lnTo>
                  <a:lnTo>
                    <a:pt x="19" y="97"/>
                  </a:lnTo>
                  <a:lnTo>
                    <a:pt x="20" y="93"/>
                  </a:lnTo>
                  <a:lnTo>
                    <a:pt x="19" y="90"/>
                  </a:lnTo>
                  <a:lnTo>
                    <a:pt x="19" y="87"/>
                  </a:lnTo>
                  <a:lnTo>
                    <a:pt x="16" y="85"/>
                  </a:lnTo>
                  <a:lnTo>
                    <a:pt x="14" y="82"/>
                  </a:lnTo>
                  <a:lnTo>
                    <a:pt x="13" y="81"/>
                  </a:lnTo>
                  <a:lnTo>
                    <a:pt x="12" y="76"/>
                  </a:lnTo>
                  <a:lnTo>
                    <a:pt x="14" y="76"/>
                  </a:lnTo>
                  <a:lnTo>
                    <a:pt x="16" y="75"/>
                  </a:lnTo>
                  <a:lnTo>
                    <a:pt x="16" y="73"/>
                  </a:lnTo>
                  <a:lnTo>
                    <a:pt x="14" y="71"/>
                  </a:lnTo>
                  <a:lnTo>
                    <a:pt x="14" y="69"/>
                  </a:lnTo>
                  <a:lnTo>
                    <a:pt x="13" y="68"/>
                  </a:lnTo>
                  <a:lnTo>
                    <a:pt x="13" y="65"/>
                  </a:lnTo>
                  <a:lnTo>
                    <a:pt x="13" y="62"/>
                  </a:lnTo>
                  <a:lnTo>
                    <a:pt x="14" y="60"/>
                  </a:lnTo>
                  <a:lnTo>
                    <a:pt x="17" y="59"/>
                  </a:lnTo>
                  <a:lnTo>
                    <a:pt x="19" y="57"/>
                  </a:lnTo>
                  <a:lnTo>
                    <a:pt x="22" y="57"/>
                  </a:lnTo>
                  <a:lnTo>
                    <a:pt x="23" y="56"/>
                  </a:lnTo>
                  <a:lnTo>
                    <a:pt x="23" y="54"/>
                  </a:lnTo>
                  <a:lnTo>
                    <a:pt x="25" y="51"/>
                  </a:lnTo>
                  <a:lnTo>
                    <a:pt x="25" y="50"/>
                  </a:lnTo>
                  <a:lnTo>
                    <a:pt x="26" y="53"/>
                  </a:lnTo>
                  <a:lnTo>
                    <a:pt x="28" y="54"/>
                  </a:lnTo>
                  <a:lnTo>
                    <a:pt x="29" y="57"/>
                  </a:lnTo>
                  <a:lnTo>
                    <a:pt x="32" y="57"/>
                  </a:lnTo>
                  <a:lnTo>
                    <a:pt x="32" y="56"/>
                  </a:lnTo>
                  <a:lnTo>
                    <a:pt x="32" y="53"/>
                  </a:lnTo>
                  <a:lnTo>
                    <a:pt x="34" y="51"/>
                  </a:lnTo>
                  <a:lnTo>
                    <a:pt x="35" y="50"/>
                  </a:lnTo>
                  <a:lnTo>
                    <a:pt x="37" y="48"/>
                  </a:lnTo>
                  <a:lnTo>
                    <a:pt x="38" y="50"/>
                  </a:lnTo>
                  <a:lnTo>
                    <a:pt x="39" y="51"/>
                  </a:lnTo>
                  <a:lnTo>
                    <a:pt x="42" y="51"/>
                  </a:lnTo>
                  <a:lnTo>
                    <a:pt x="45" y="50"/>
                  </a:lnTo>
                  <a:lnTo>
                    <a:pt x="45" y="50"/>
                  </a:lnTo>
                  <a:lnTo>
                    <a:pt x="45" y="47"/>
                  </a:lnTo>
                  <a:lnTo>
                    <a:pt x="45" y="46"/>
                  </a:lnTo>
                  <a:lnTo>
                    <a:pt x="45" y="44"/>
                  </a:lnTo>
                  <a:lnTo>
                    <a:pt x="45" y="41"/>
                  </a:lnTo>
                  <a:lnTo>
                    <a:pt x="48" y="41"/>
                  </a:lnTo>
                  <a:lnTo>
                    <a:pt x="53" y="40"/>
                  </a:lnTo>
                  <a:lnTo>
                    <a:pt x="51" y="43"/>
                  </a:lnTo>
                  <a:lnTo>
                    <a:pt x="54" y="38"/>
                  </a:lnTo>
                  <a:lnTo>
                    <a:pt x="56" y="40"/>
                  </a:lnTo>
                  <a:lnTo>
                    <a:pt x="56" y="41"/>
                  </a:lnTo>
                  <a:lnTo>
                    <a:pt x="59" y="38"/>
                  </a:lnTo>
                  <a:lnTo>
                    <a:pt x="59" y="35"/>
                  </a:lnTo>
                  <a:lnTo>
                    <a:pt x="60" y="31"/>
                  </a:lnTo>
                  <a:lnTo>
                    <a:pt x="60" y="31"/>
                  </a:lnTo>
                  <a:lnTo>
                    <a:pt x="62" y="32"/>
                  </a:lnTo>
                  <a:lnTo>
                    <a:pt x="62" y="28"/>
                  </a:lnTo>
                  <a:lnTo>
                    <a:pt x="62" y="25"/>
                  </a:lnTo>
                  <a:lnTo>
                    <a:pt x="63" y="25"/>
                  </a:lnTo>
                  <a:lnTo>
                    <a:pt x="64" y="26"/>
                  </a:lnTo>
                  <a:lnTo>
                    <a:pt x="64" y="26"/>
                  </a:lnTo>
                  <a:lnTo>
                    <a:pt x="64" y="25"/>
                  </a:lnTo>
                  <a:lnTo>
                    <a:pt x="64" y="22"/>
                  </a:lnTo>
                  <a:lnTo>
                    <a:pt x="63" y="19"/>
                  </a:lnTo>
                  <a:lnTo>
                    <a:pt x="63" y="18"/>
                  </a:lnTo>
                  <a:lnTo>
                    <a:pt x="64" y="15"/>
                  </a:lnTo>
                  <a:lnTo>
                    <a:pt x="66" y="13"/>
                  </a:lnTo>
                  <a:lnTo>
                    <a:pt x="67" y="15"/>
                  </a:lnTo>
                  <a:lnTo>
                    <a:pt x="70" y="16"/>
                  </a:lnTo>
                  <a:lnTo>
                    <a:pt x="72" y="18"/>
                  </a:lnTo>
                  <a:lnTo>
                    <a:pt x="73" y="19"/>
                  </a:lnTo>
                  <a:lnTo>
                    <a:pt x="73" y="18"/>
                  </a:lnTo>
                  <a:lnTo>
                    <a:pt x="75" y="15"/>
                  </a:lnTo>
                  <a:lnTo>
                    <a:pt x="75" y="13"/>
                  </a:lnTo>
                  <a:lnTo>
                    <a:pt x="76" y="10"/>
                  </a:lnTo>
                  <a:lnTo>
                    <a:pt x="76" y="9"/>
                  </a:lnTo>
                  <a:lnTo>
                    <a:pt x="76" y="7"/>
                  </a:lnTo>
                  <a:lnTo>
                    <a:pt x="75" y="6"/>
                  </a:lnTo>
                  <a:lnTo>
                    <a:pt x="75" y="4"/>
                  </a:lnTo>
                  <a:lnTo>
                    <a:pt x="76" y="1"/>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0" name="Freeform 6580"/>
            <p:cNvSpPr>
              <a:spLocks/>
            </p:cNvSpPr>
            <p:nvPr/>
          </p:nvSpPr>
          <p:spPr bwMode="auto">
            <a:xfrm>
              <a:off x="4244" y="3185"/>
              <a:ext cx="9" cy="9"/>
            </a:xfrm>
            <a:custGeom>
              <a:avLst/>
              <a:gdLst>
                <a:gd name="T0" fmla="*/ 2 w 9"/>
                <a:gd name="T1" fmla="*/ 0 h 9"/>
                <a:gd name="T2" fmla="*/ 5 w 9"/>
                <a:gd name="T3" fmla="*/ 0 h 9"/>
                <a:gd name="T4" fmla="*/ 6 w 9"/>
                <a:gd name="T5" fmla="*/ 2 h 9"/>
                <a:gd name="T6" fmla="*/ 7 w 9"/>
                <a:gd name="T7" fmla="*/ 3 h 9"/>
                <a:gd name="T8" fmla="*/ 9 w 9"/>
                <a:gd name="T9" fmla="*/ 5 h 9"/>
                <a:gd name="T10" fmla="*/ 9 w 9"/>
                <a:gd name="T11" fmla="*/ 6 h 9"/>
                <a:gd name="T12" fmla="*/ 7 w 9"/>
                <a:gd name="T13" fmla="*/ 9 h 9"/>
                <a:gd name="T14" fmla="*/ 5 w 9"/>
                <a:gd name="T15" fmla="*/ 9 h 9"/>
                <a:gd name="T16" fmla="*/ 3 w 9"/>
                <a:gd name="T17" fmla="*/ 9 h 9"/>
                <a:gd name="T18" fmla="*/ 2 w 9"/>
                <a:gd name="T19" fmla="*/ 6 h 9"/>
                <a:gd name="T20" fmla="*/ 2 w 9"/>
                <a:gd name="T21" fmla="*/ 3 h 9"/>
                <a:gd name="T22" fmla="*/ 0 w 9"/>
                <a:gd name="T23" fmla="*/ 0 h 9"/>
                <a:gd name="T24" fmla="*/ 2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2" y="0"/>
                  </a:moveTo>
                  <a:lnTo>
                    <a:pt x="5" y="0"/>
                  </a:lnTo>
                  <a:lnTo>
                    <a:pt x="6" y="2"/>
                  </a:lnTo>
                  <a:lnTo>
                    <a:pt x="7" y="3"/>
                  </a:lnTo>
                  <a:lnTo>
                    <a:pt x="9" y="5"/>
                  </a:lnTo>
                  <a:lnTo>
                    <a:pt x="9" y="6"/>
                  </a:lnTo>
                  <a:lnTo>
                    <a:pt x="7" y="9"/>
                  </a:lnTo>
                  <a:lnTo>
                    <a:pt x="5" y="9"/>
                  </a:lnTo>
                  <a:lnTo>
                    <a:pt x="3" y="9"/>
                  </a:lnTo>
                  <a:lnTo>
                    <a:pt x="2" y="6"/>
                  </a:lnTo>
                  <a:lnTo>
                    <a:pt x="2" y="3"/>
                  </a:lnTo>
                  <a:lnTo>
                    <a:pt x="0" y="0"/>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1" name="Freeform 6581"/>
            <p:cNvSpPr>
              <a:spLocks/>
            </p:cNvSpPr>
            <p:nvPr/>
          </p:nvSpPr>
          <p:spPr bwMode="auto">
            <a:xfrm>
              <a:off x="4274" y="3173"/>
              <a:ext cx="8" cy="8"/>
            </a:xfrm>
            <a:custGeom>
              <a:avLst/>
              <a:gdLst>
                <a:gd name="T0" fmla="*/ 0 w 8"/>
                <a:gd name="T1" fmla="*/ 0 h 8"/>
                <a:gd name="T2" fmla="*/ 1 w 8"/>
                <a:gd name="T3" fmla="*/ 0 h 8"/>
                <a:gd name="T4" fmla="*/ 4 w 8"/>
                <a:gd name="T5" fmla="*/ 0 h 8"/>
                <a:gd name="T6" fmla="*/ 5 w 8"/>
                <a:gd name="T7" fmla="*/ 0 h 8"/>
                <a:gd name="T8" fmla="*/ 8 w 8"/>
                <a:gd name="T9" fmla="*/ 2 h 8"/>
                <a:gd name="T10" fmla="*/ 8 w 8"/>
                <a:gd name="T11" fmla="*/ 3 h 8"/>
                <a:gd name="T12" fmla="*/ 8 w 8"/>
                <a:gd name="T13" fmla="*/ 5 h 8"/>
                <a:gd name="T14" fmla="*/ 7 w 8"/>
                <a:gd name="T15" fmla="*/ 8 h 8"/>
                <a:gd name="T16" fmla="*/ 4 w 8"/>
                <a:gd name="T17" fmla="*/ 8 h 8"/>
                <a:gd name="T18" fmla="*/ 3 w 8"/>
                <a:gd name="T19" fmla="*/ 8 h 8"/>
                <a:gd name="T20" fmla="*/ 1 w 8"/>
                <a:gd name="T21" fmla="*/ 8 h 8"/>
                <a:gd name="T22" fmla="*/ 1 w 8"/>
                <a:gd name="T23" fmla="*/ 5 h 8"/>
                <a:gd name="T24" fmla="*/ 1 w 8"/>
                <a:gd name="T25" fmla="*/ 3 h 8"/>
                <a:gd name="T26" fmla="*/ 4 w 8"/>
                <a:gd name="T27" fmla="*/ 2 h 8"/>
                <a:gd name="T28" fmla="*/ 0 w 8"/>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0"/>
                  </a:moveTo>
                  <a:lnTo>
                    <a:pt x="1" y="0"/>
                  </a:lnTo>
                  <a:lnTo>
                    <a:pt x="4" y="0"/>
                  </a:lnTo>
                  <a:lnTo>
                    <a:pt x="5" y="0"/>
                  </a:lnTo>
                  <a:lnTo>
                    <a:pt x="8" y="2"/>
                  </a:lnTo>
                  <a:lnTo>
                    <a:pt x="8" y="3"/>
                  </a:lnTo>
                  <a:lnTo>
                    <a:pt x="8" y="5"/>
                  </a:lnTo>
                  <a:lnTo>
                    <a:pt x="7" y="8"/>
                  </a:lnTo>
                  <a:lnTo>
                    <a:pt x="4" y="8"/>
                  </a:lnTo>
                  <a:lnTo>
                    <a:pt x="3" y="8"/>
                  </a:lnTo>
                  <a:lnTo>
                    <a:pt x="1" y="8"/>
                  </a:lnTo>
                  <a:lnTo>
                    <a:pt x="1" y="5"/>
                  </a:lnTo>
                  <a:lnTo>
                    <a:pt x="1" y="3"/>
                  </a:lnTo>
                  <a:lnTo>
                    <a:pt x="4"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2" name="Freeform 6582"/>
            <p:cNvSpPr>
              <a:spLocks/>
            </p:cNvSpPr>
            <p:nvPr/>
          </p:nvSpPr>
          <p:spPr bwMode="auto">
            <a:xfrm>
              <a:off x="4430" y="3649"/>
              <a:ext cx="26" cy="22"/>
            </a:xfrm>
            <a:custGeom>
              <a:avLst/>
              <a:gdLst>
                <a:gd name="T0" fmla="*/ 5 w 26"/>
                <a:gd name="T1" fmla="*/ 0 h 22"/>
                <a:gd name="T2" fmla="*/ 7 w 26"/>
                <a:gd name="T3" fmla="*/ 0 h 22"/>
                <a:gd name="T4" fmla="*/ 8 w 26"/>
                <a:gd name="T5" fmla="*/ 1 h 22"/>
                <a:gd name="T6" fmla="*/ 11 w 26"/>
                <a:gd name="T7" fmla="*/ 3 h 22"/>
                <a:gd name="T8" fmla="*/ 13 w 26"/>
                <a:gd name="T9" fmla="*/ 4 h 22"/>
                <a:gd name="T10" fmla="*/ 14 w 26"/>
                <a:gd name="T11" fmla="*/ 4 h 22"/>
                <a:gd name="T12" fmla="*/ 17 w 26"/>
                <a:gd name="T13" fmla="*/ 4 h 22"/>
                <a:gd name="T14" fmla="*/ 19 w 26"/>
                <a:gd name="T15" fmla="*/ 6 h 22"/>
                <a:gd name="T16" fmla="*/ 23 w 26"/>
                <a:gd name="T17" fmla="*/ 7 h 22"/>
                <a:gd name="T18" fmla="*/ 25 w 26"/>
                <a:gd name="T19" fmla="*/ 10 h 22"/>
                <a:gd name="T20" fmla="*/ 26 w 26"/>
                <a:gd name="T21" fmla="*/ 12 h 22"/>
                <a:gd name="T22" fmla="*/ 23 w 26"/>
                <a:gd name="T23" fmla="*/ 12 h 22"/>
                <a:gd name="T24" fmla="*/ 22 w 26"/>
                <a:gd name="T25" fmla="*/ 12 h 22"/>
                <a:gd name="T26" fmla="*/ 19 w 26"/>
                <a:gd name="T27" fmla="*/ 13 h 22"/>
                <a:gd name="T28" fmla="*/ 22 w 26"/>
                <a:gd name="T29" fmla="*/ 15 h 22"/>
                <a:gd name="T30" fmla="*/ 23 w 26"/>
                <a:gd name="T31" fmla="*/ 16 h 22"/>
                <a:gd name="T32" fmla="*/ 25 w 26"/>
                <a:gd name="T33" fmla="*/ 19 h 22"/>
                <a:gd name="T34" fmla="*/ 22 w 26"/>
                <a:gd name="T35" fmla="*/ 19 h 22"/>
                <a:gd name="T36" fmla="*/ 19 w 26"/>
                <a:gd name="T37" fmla="*/ 19 h 22"/>
                <a:gd name="T38" fmla="*/ 16 w 26"/>
                <a:gd name="T39" fmla="*/ 19 h 22"/>
                <a:gd name="T40" fmla="*/ 13 w 26"/>
                <a:gd name="T41" fmla="*/ 20 h 22"/>
                <a:gd name="T42" fmla="*/ 11 w 26"/>
                <a:gd name="T43" fmla="*/ 22 h 22"/>
                <a:gd name="T44" fmla="*/ 8 w 26"/>
                <a:gd name="T45" fmla="*/ 22 h 22"/>
                <a:gd name="T46" fmla="*/ 5 w 26"/>
                <a:gd name="T47" fmla="*/ 22 h 22"/>
                <a:gd name="T48" fmla="*/ 5 w 26"/>
                <a:gd name="T49" fmla="*/ 20 h 22"/>
                <a:gd name="T50" fmla="*/ 5 w 26"/>
                <a:gd name="T51" fmla="*/ 19 h 22"/>
                <a:gd name="T52" fmla="*/ 5 w 26"/>
                <a:gd name="T53" fmla="*/ 17 h 22"/>
                <a:gd name="T54" fmla="*/ 7 w 26"/>
                <a:gd name="T55" fmla="*/ 16 h 22"/>
                <a:gd name="T56" fmla="*/ 10 w 26"/>
                <a:gd name="T57" fmla="*/ 15 h 22"/>
                <a:gd name="T58" fmla="*/ 11 w 26"/>
                <a:gd name="T59" fmla="*/ 13 h 22"/>
                <a:gd name="T60" fmla="*/ 13 w 26"/>
                <a:gd name="T61" fmla="*/ 12 h 22"/>
                <a:gd name="T62" fmla="*/ 13 w 26"/>
                <a:gd name="T63" fmla="*/ 10 h 22"/>
                <a:gd name="T64" fmla="*/ 11 w 26"/>
                <a:gd name="T65" fmla="*/ 10 h 22"/>
                <a:gd name="T66" fmla="*/ 8 w 26"/>
                <a:gd name="T67" fmla="*/ 10 h 22"/>
                <a:gd name="T68" fmla="*/ 5 w 26"/>
                <a:gd name="T69" fmla="*/ 10 h 22"/>
                <a:gd name="T70" fmla="*/ 4 w 26"/>
                <a:gd name="T71" fmla="*/ 10 h 22"/>
                <a:gd name="T72" fmla="*/ 1 w 26"/>
                <a:gd name="T73" fmla="*/ 9 h 22"/>
                <a:gd name="T74" fmla="*/ 0 w 26"/>
                <a:gd name="T75" fmla="*/ 9 h 22"/>
                <a:gd name="T76" fmla="*/ 0 w 26"/>
                <a:gd name="T77" fmla="*/ 7 h 22"/>
                <a:gd name="T78" fmla="*/ 0 w 26"/>
                <a:gd name="T79" fmla="*/ 6 h 22"/>
                <a:gd name="T80" fmla="*/ 1 w 26"/>
                <a:gd name="T81" fmla="*/ 4 h 22"/>
                <a:gd name="T82" fmla="*/ 1 w 26"/>
                <a:gd name="T83" fmla="*/ 1 h 22"/>
                <a:gd name="T84" fmla="*/ 4 w 26"/>
                <a:gd name="T85" fmla="*/ 0 h 22"/>
                <a:gd name="T86" fmla="*/ 5 w 26"/>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22">
                  <a:moveTo>
                    <a:pt x="5" y="0"/>
                  </a:moveTo>
                  <a:lnTo>
                    <a:pt x="7" y="0"/>
                  </a:lnTo>
                  <a:lnTo>
                    <a:pt x="8" y="1"/>
                  </a:lnTo>
                  <a:lnTo>
                    <a:pt x="11" y="3"/>
                  </a:lnTo>
                  <a:lnTo>
                    <a:pt x="13" y="4"/>
                  </a:lnTo>
                  <a:lnTo>
                    <a:pt x="14" y="4"/>
                  </a:lnTo>
                  <a:lnTo>
                    <a:pt x="17" y="4"/>
                  </a:lnTo>
                  <a:lnTo>
                    <a:pt x="19" y="6"/>
                  </a:lnTo>
                  <a:lnTo>
                    <a:pt x="23" y="7"/>
                  </a:lnTo>
                  <a:lnTo>
                    <a:pt x="25" y="10"/>
                  </a:lnTo>
                  <a:lnTo>
                    <a:pt x="26" y="12"/>
                  </a:lnTo>
                  <a:lnTo>
                    <a:pt x="23" y="12"/>
                  </a:lnTo>
                  <a:lnTo>
                    <a:pt x="22" y="12"/>
                  </a:lnTo>
                  <a:lnTo>
                    <a:pt x="19" y="13"/>
                  </a:lnTo>
                  <a:lnTo>
                    <a:pt x="22" y="15"/>
                  </a:lnTo>
                  <a:lnTo>
                    <a:pt x="23" y="16"/>
                  </a:lnTo>
                  <a:lnTo>
                    <a:pt x="25" y="19"/>
                  </a:lnTo>
                  <a:lnTo>
                    <a:pt x="22" y="19"/>
                  </a:lnTo>
                  <a:lnTo>
                    <a:pt x="19" y="19"/>
                  </a:lnTo>
                  <a:lnTo>
                    <a:pt x="16" y="19"/>
                  </a:lnTo>
                  <a:lnTo>
                    <a:pt x="13" y="20"/>
                  </a:lnTo>
                  <a:lnTo>
                    <a:pt x="11" y="22"/>
                  </a:lnTo>
                  <a:lnTo>
                    <a:pt x="8" y="22"/>
                  </a:lnTo>
                  <a:lnTo>
                    <a:pt x="5" y="22"/>
                  </a:lnTo>
                  <a:lnTo>
                    <a:pt x="5" y="20"/>
                  </a:lnTo>
                  <a:lnTo>
                    <a:pt x="5" y="19"/>
                  </a:lnTo>
                  <a:lnTo>
                    <a:pt x="5" y="17"/>
                  </a:lnTo>
                  <a:lnTo>
                    <a:pt x="7" y="16"/>
                  </a:lnTo>
                  <a:lnTo>
                    <a:pt x="10" y="15"/>
                  </a:lnTo>
                  <a:lnTo>
                    <a:pt x="11" y="13"/>
                  </a:lnTo>
                  <a:lnTo>
                    <a:pt x="13" y="12"/>
                  </a:lnTo>
                  <a:lnTo>
                    <a:pt x="13" y="10"/>
                  </a:lnTo>
                  <a:lnTo>
                    <a:pt x="11" y="10"/>
                  </a:lnTo>
                  <a:lnTo>
                    <a:pt x="8" y="10"/>
                  </a:lnTo>
                  <a:lnTo>
                    <a:pt x="5" y="10"/>
                  </a:lnTo>
                  <a:lnTo>
                    <a:pt x="4" y="10"/>
                  </a:lnTo>
                  <a:lnTo>
                    <a:pt x="1" y="9"/>
                  </a:lnTo>
                  <a:lnTo>
                    <a:pt x="0" y="9"/>
                  </a:lnTo>
                  <a:lnTo>
                    <a:pt x="0" y="7"/>
                  </a:lnTo>
                  <a:lnTo>
                    <a:pt x="0" y="6"/>
                  </a:lnTo>
                  <a:lnTo>
                    <a:pt x="1" y="4"/>
                  </a:lnTo>
                  <a:lnTo>
                    <a:pt x="1" y="1"/>
                  </a:lnTo>
                  <a:lnTo>
                    <a:pt x="4"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 name="Picture 2" hidden="1"/>
          <p:cNvPicPr>
            <a:picLocks noChangeAspect="1"/>
          </p:cNvPicPr>
          <p:nvPr/>
        </p:nvPicPr>
        <p:blipFill rotWithShape="1">
          <a:blip r:embed="rId4"/>
          <a:srcRect t="2779"/>
          <a:stretch/>
        </p:blipFill>
        <p:spPr>
          <a:xfrm>
            <a:off x="1159139" y="1156519"/>
            <a:ext cx="10287000" cy="5580593"/>
          </a:xfrm>
          <a:prstGeom prst="rect">
            <a:avLst/>
          </a:prstGeom>
        </p:spPr>
      </p:pic>
      <p:sp>
        <p:nvSpPr>
          <p:cNvPr id="7573" name="Oval 7572"/>
          <p:cNvSpPr/>
          <p:nvPr/>
        </p:nvSpPr>
        <p:spPr bwMode="auto">
          <a:xfrm>
            <a:off x="3285391" y="2982532"/>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38" name="Oval 6837"/>
          <p:cNvSpPr/>
          <p:nvPr/>
        </p:nvSpPr>
        <p:spPr bwMode="auto">
          <a:xfrm>
            <a:off x="3768650" y="3159059"/>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39" name="Oval 6838"/>
          <p:cNvSpPr/>
          <p:nvPr/>
        </p:nvSpPr>
        <p:spPr bwMode="auto">
          <a:xfrm>
            <a:off x="3256338" y="3571375"/>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0" name="Oval 6839"/>
          <p:cNvSpPr/>
          <p:nvPr/>
        </p:nvSpPr>
        <p:spPr bwMode="auto">
          <a:xfrm>
            <a:off x="3001235" y="3293594"/>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1" name="Oval 6840"/>
          <p:cNvSpPr/>
          <p:nvPr/>
        </p:nvSpPr>
        <p:spPr bwMode="auto">
          <a:xfrm>
            <a:off x="2048611" y="3548310"/>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2" name="Oval 6841"/>
          <p:cNvSpPr/>
          <p:nvPr/>
        </p:nvSpPr>
        <p:spPr bwMode="auto">
          <a:xfrm>
            <a:off x="2296511" y="3952185"/>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3" name="Oval 6842"/>
          <p:cNvSpPr/>
          <p:nvPr/>
        </p:nvSpPr>
        <p:spPr bwMode="auto">
          <a:xfrm>
            <a:off x="6012825" y="2852435"/>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4" name="Oval 6843"/>
          <p:cNvSpPr/>
          <p:nvPr/>
        </p:nvSpPr>
        <p:spPr bwMode="auto">
          <a:xfrm>
            <a:off x="4251342" y="5113335"/>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5" name="Oval 6844"/>
          <p:cNvSpPr/>
          <p:nvPr/>
        </p:nvSpPr>
        <p:spPr bwMode="auto">
          <a:xfrm>
            <a:off x="9083269" y="3027510"/>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6" name="Oval 6845"/>
          <p:cNvSpPr/>
          <p:nvPr/>
        </p:nvSpPr>
        <p:spPr bwMode="auto">
          <a:xfrm>
            <a:off x="6510782" y="2842505"/>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7" name="Oval 6846"/>
          <p:cNvSpPr/>
          <p:nvPr/>
        </p:nvSpPr>
        <p:spPr bwMode="auto">
          <a:xfrm>
            <a:off x="9718949" y="3269441"/>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8" name="Oval 6847"/>
          <p:cNvSpPr/>
          <p:nvPr/>
        </p:nvSpPr>
        <p:spPr bwMode="auto">
          <a:xfrm>
            <a:off x="8828136" y="3609069"/>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9" name="Oval 6848"/>
          <p:cNvSpPr/>
          <p:nvPr/>
        </p:nvSpPr>
        <p:spPr bwMode="auto">
          <a:xfrm>
            <a:off x="9679014" y="3513972"/>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0" name="Oval 6849"/>
          <p:cNvSpPr/>
          <p:nvPr/>
        </p:nvSpPr>
        <p:spPr bwMode="auto">
          <a:xfrm>
            <a:off x="9199919" y="3836122"/>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1" name="Oval 6850"/>
          <p:cNvSpPr/>
          <p:nvPr/>
        </p:nvSpPr>
        <p:spPr bwMode="auto">
          <a:xfrm>
            <a:off x="8744323" y="4681707"/>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2" name="Oval 6851"/>
          <p:cNvSpPr/>
          <p:nvPr/>
        </p:nvSpPr>
        <p:spPr bwMode="auto">
          <a:xfrm>
            <a:off x="9768598" y="5379873"/>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3" name="Oval 6852"/>
          <p:cNvSpPr/>
          <p:nvPr/>
        </p:nvSpPr>
        <p:spPr bwMode="auto">
          <a:xfrm>
            <a:off x="9888293" y="5870976"/>
            <a:ext cx="365760" cy="365760"/>
          </a:xfrm>
          <a:prstGeom prst="ellipse">
            <a:avLst/>
          </a:prstGeom>
          <a:solidFill>
            <a:schemeClr val="bg1">
              <a:alpha val="8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49755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73"/>
                                        </p:tgtEl>
                                        <p:attrNameLst>
                                          <p:attrName>style.visibility</p:attrName>
                                        </p:attrNameLst>
                                      </p:cBhvr>
                                      <p:to>
                                        <p:strVal val="visible"/>
                                      </p:to>
                                    </p:set>
                                    <p:anim calcmode="lin" valueType="num">
                                      <p:cBhvr>
                                        <p:cTn id="7" dur="500" fill="hold"/>
                                        <p:tgtEl>
                                          <p:spTgt spid="7573"/>
                                        </p:tgtEl>
                                        <p:attrNameLst>
                                          <p:attrName>ppt_w</p:attrName>
                                        </p:attrNameLst>
                                      </p:cBhvr>
                                      <p:tavLst>
                                        <p:tav tm="0">
                                          <p:val>
                                            <p:fltVal val="0"/>
                                          </p:val>
                                        </p:tav>
                                        <p:tav tm="100000">
                                          <p:val>
                                            <p:strVal val="#ppt_w"/>
                                          </p:val>
                                        </p:tav>
                                      </p:tavLst>
                                    </p:anim>
                                    <p:anim calcmode="lin" valueType="num">
                                      <p:cBhvr>
                                        <p:cTn id="8" dur="500" fill="hold"/>
                                        <p:tgtEl>
                                          <p:spTgt spid="7573"/>
                                        </p:tgtEl>
                                        <p:attrNameLst>
                                          <p:attrName>ppt_h</p:attrName>
                                        </p:attrNameLst>
                                      </p:cBhvr>
                                      <p:tavLst>
                                        <p:tav tm="0">
                                          <p:val>
                                            <p:fltVal val="0"/>
                                          </p:val>
                                        </p:tav>
                                        <p:tav tm="100000">
                                          <p:val>
                                            <p:strVal val="#ppt_h"/>
                                          </p:val>
                                        </p:tav>
                                      </p:tavLst>
                                    </p:anim>
                                    <p:animEffect transition="in" filter="fade">
                                      <p:cBhvr>
                                        <p:cTn id="9" dur="500"/>
                                        <p:tgtEl>
                                          <p:spTgt spid="757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838"/>
                                        </p:tgtEl>
                                        <p:attrNameLst>
                                          <p:attrName>style.visibility</p:attrName>
                                        </p:attrNameLst>
                                      </p:cBhvr>
                                      <p:to>
                                        <p:strVal val="visible"/>
                                      </p:to>
                                    </p:set>
                                    <p:anim calcmode="lin" valueType="num">
                                      <p:cBhvr>
                                        <p:cTn id="12" dur="500" fill="hold"/>
                                        <p:tgtEl>
                                          <p:spTgt spid="6838"/>
                                        </p:tgtEl>
                                        <p:attrNameLst>
                                          <p:attrName>ppt_w</p:attrName>
                                        </p:attrNameLst>
                                      </p:cBhvr>
                                      <p:tavLst>
                                        <p:tav tm="0">
                                          <p:val>
                                            <p:fltVal val="0"/>
                                          </p:val>
                                        </p:tav>
                                        <p:tav tm="100000">
                                          <p:val>
                                            <p:strVal val="#ppt_w"/>
                                          </p:val>
                                        </p:tav>
                                      </p:tavLst>
                                    </p:anim>
                                    <p:anim calcmode="lin" valueType="num">
                                      <p:cBhvr>
                                        <p:cTn id="13" dur="500" fill="hold"/>
                                        <p:tgtEl>
                                          <p:spTgt spid="6838"/>
                                        </p:tgtEl>
                                        <p:attrNameLst>
                                          <p:attrName>ppt_h</p:attrName>
                                        </p:attrNameLst>
                                      </p:cBhvr>
                                      <p:tavLst>
                                        <p:tav tm="0">
                                          <p:val>
                                            <p:fltVal val="0"/>
                                          </p:val>
                                        </p:tav>
                                        <p:tav tm="100000">
                                          <p:val>
                                            <p:strVal val="#ppt_h"/>
                                          </p:val>
                                        </p:tav>
                                      </p:tavLst>
                                    </p:anim>
                                    <p:animEffect transition="in" filter="fade">
                                      <p:cBhvr>
                                        <p:cTn id="14" dur="500"/>
                                        <p:tgtEl>
                                          <p:spTgt spid="68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839"/>
                                        </p:tgtEl>
                                        <p:attrNameLst>
                                          <p:attrName>style.visibility</p:attrName>
                                        </p:attrNameLst>
                                      </p:cBhvr>
                                      <p:to>
                                        <p:strVal val="visible"/>
                                      </p:to>
                                    </p:set>
                                    <p:anim calcmode="lin" valueType="num">
                                      <p:cBhvr>
                                        <p:cTn id="17" dur="500" fill="hold"/>
                                        <p:tgtEl>
                                          <p:spTgt spid="6839"/>
                                        </p:tgtEl>
                                        <p:attrNameLst>
                                          <p:attrName>ppt_w</p:attrName>
                                        </p:attrNameLst>
                                      </p:cBhvr>
                                      <p:tavLst>
                                        <p:tav tm="0">
                                          <p:val>
                                            <p:fltVal val="0"/>
                                          </p:val>
                                        </p:tav>
                                        <p:tav tm="100000">
                                          <p:val>
                                            <p:strVal val="#ppt_w"/>
                                          </p:val>
                                        </p:tav>
                                      </p:tavLst>
                                    </p:anim>
                                    <p:anim calcmode="lin" valueType="num">
                                      <p:cBhvr>
                                        <p:cTn id="18" dur="500" fill="hold"/>
                                        <p:tgtEl>
                                          <p:spTgt spid="6839"/>
                                        </p:tgtEl>
                                        <p:attrNameLst>
                                          <p:attrName>ppt_h</p:attrName>
                                        </p:attrNameLst>
                                      </p:cBhvr>
                                      <p:tavLst>
                                        <p:tav tm="0">
                                          <p:val>
                                            <p:fltVal val="0"/>
                                          </p:val>
                                        </p:tav>
                                        <p:tav tm="100000">
                                          <p:val>
                                            <p:strVal val="#ppt_h"/>
                                          </p:val>
                                        </p:tav>
                                      </p:tavLst>
                                    </p:anim>
                                    <p:animEffect transition="in" filter="fade">
                                      <p:cBhvr>
                                        <p:cTn id="19" dur="500"/>
                                        <p:tgtEl>
                                          <p:spTgt spid="683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840"/>
                                        </p:tgtEl>
                                        <p:attrNameLst>
                                          <p:attrName>style.visibility</p:attrName>
                                        </p:attrNameLst>
                                      </p:cBhvr>
                                      <p:to>
                                        <p:strVal val="visible"/>
                                      </p:to>
                                    </p:set>
                                    <p:anim calcmode="lin" valueType="num">
                                      <p:cBhvr>
                                        <p:cTn id="23" dur="500" fill="hold"/>
                                        <p:tgtEl>
                                          <p:spTgt spid="6840"/>
                                        </p:tgtEl>
                                        <p:attrNameLst>
                                          <p:attrName>ppt_w</p:attrName>
                                        </p:attrNameLst>
                                      </p:cBhvr>
                                      <p:tavLst>
                                        <p:tav tm="0">
                                          <p:val>
                                            <p:fltVal val="0"/>
                                          </p:val>
                                        </p:tav>
                                        <p:tav tm="100000">
                                          <p:val>
                                            <p:strVal val="#ppt_w"/>
                                          </p:val>
                                        </p:tav>
                                      </p:tavLst>
                                    </p:anim>
                                    <p:anim calcmode="lin" valueType="num">
                                      <p:cBhvr>
                                        <p:cTn id="24" dur="500" fill="hold"/>
                                        <p:tgtEl>
                                          <p:spTgt spid="6840"/>
                                        </p:tgtEl>
                                        <p:attrNameLst>
                                          <p:attrName>ppt_h</p:attrName>
                                        </p:attrNameLst>
                                      </p:cBhvr>
                                      <p:tavLst>
                                        <p:tav tm="0">
                                          <p:val>
                                            <p:fltVal val="0"/>
                                          </p:val>
                                        </p:tav>
                                        <p:tav tm="100000">
                                          <p:val>
                                            <p:strVal val="#ppt_h"/>
                                          </p:val>
                                        </p:tav>
                                      </p:tavLst>
                                    </p:anim>
                                    <p:animEffect transition="in" filter="fade">
                                      <p:cBhvr>
                                        <p:cTn id="25" dur="500"/>
                                        <p:tgtEl>
                                          <p:spTgt spid="6840"/>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6841"/>
                                        </p:tgtEl>
                                        <p:attrNameLst>
                                          <p:attrName>style.visibility</p:attrName>
                                        </p:attrNameLst>
                                      </p:cBhvr>
                                      <p:to>
                                        <p:strVal val="visible"/>
                                      </p:to>
                                    </p:set>
                                    <p:anim calcmode="lin" valueType="num">
                                      <p:cBhvr>
                                        <p:cTn id="29" dur="500" fill="hold"/>
                                        <p:tgtEl>
                                          <p:spTgt spid="6841"/>
                                        </p:tgtEl>
                                        <p:attrNameLst>
                                          <p:attrName>ppt_w</p:attrName>
                                        </p:attrNameLst>
                                      </p:cBhvr>
                                      <p:tavLst>
                                        <p:tav tm="0">
                                          <p:val>
                                            <p:fltVal val="0"/>
                                          </p:val>
                                        </p:tav>
                                        <p:tav tm="100000">
                                          <p:val>
                                            <p:strVal val="#ppt_w"/>
                                          </p:val>
                                        </p:tav>
                                      </p:tavLst>
                                    </p:anim>
                                    <p:anim calcmode="lin" valueType="num">
                                      <p:cBhvr>
                                        <p:cTn id="30" dur="500" fill="hold"/>
                                        <p:tgtEl>
                                          <p:spTgt spid="6841"/>
                                        </p:tgtEl>
                                        <p:attrNameLst>
                                          <p:attrName>ppt_h</p:attrName>
                                        </p:attrNameLst>
                                      </p:cBhvr>
                                      <p:tavLst>
                                        <p:tav tm="0">
                                          <p:val>
                                            <p:fltVal val="0"/>
                                          </p:val>
                                        </p:tav>
                                        <p:tav tm="100000">
                                          <p:val>
                                            <p:strVal val="#ppt_h"/>
                                          </p:val>
                                        </p:tav>
                                      </p:tavLst>
                                    </p:anim>
                                    <p:animEffect transition="in" filter="fade">
                                      <p:cBhvr>
                                        <p:cTn id="31" dur="500"/>
                                        <p:tgtEl>
                                          <p:spTgt spid="684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842"/>
                                        </p:tgtEl>
                                        <p:attrNameLst>
                                          <p:attrName>style.visibility</p:attrName>
                                        </p:attrNameLst>
                                      </p:cBhvr>
                                      <p:to>
                                        <p:strVal val="visible"/>
                                      </p:to>
                                    </p:set>
                                    <p:anim calcmode="lin" valueType="num">
                                      <p:cBhvr>
                                        <p:cTn id="34" dur="500" fill="hold"/>
                                        <p:tgtEl>
                                          <p:spTgt spid="6842"/>
                                        </p:tgtEl>
                                        <p:attrNameLst>
                                          <p:attrName>ppt_w</p:attrName>
                                        </p:attrNameLst>
                                      </p:cBhvr>
                                      <p:tavLst>
                                        <p:tav tm="0">
                                          <p:val>
                                            <p:fltVal val="0"/>
                                          </p:val>
                                        </p:tav>
                                        <p:tav tm="100000">
                                          <p:val>
                                            <p:strVal val="#ppt_w"/>
                                          </p:val>
                                        </p:tav>
                                      </p:tavLst>
                                    </p:anim>
                                    <p:anim calcmode="lin" valueType="num">
                                      <p:cBhvr>
                                        <p:cTn id="35" dur="500" fill="hold"/>
                                        <p:tgtEl>
                                          <p:spTgt spid="6842"/>
                                        </p:tgtEl>
                                        <p:attrNameLst>
                                          <p:attrName>ppt_h</p:attrName>
                                        </p:attrNameLst>
                                      </p:cBhvr>
                                      <p:tavLst>
                                        <p:tav tm="0">
                                          <p:val>
                                            <p:fltVal val="0"/>
                                          </p:val>
                                        </p:tav>
                                        <p:tav tm="100000">
                                          <p:val>
                                            <p:strVal val="#ppt_h"/>
                                          </p:val>
                                        </p:tav>
                                      </p:tavLst>
                                    </p:anim>
                                    <p:animEffect transition="in" filter="fade">
                                      <p:cBhvr>
                                        <p:cTn id="36" dur="500"/>
                                        <p:tgtEl>
                                          <p:spTgt spid="684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843"/>
                                        </p:tgtEl>
                                        <p:attrNameLst>
                                          <p:attrName>style.visibility</p:attrName>
                                        </p:attrNameLst>
                                      </p:cBhvr>
                                      <p:to>
                                        <p:strVal val="visible"/>
                                      </p:to>
                                    </p:set>
                                    <p:anim calcmode="lin" valueType="num">
                                      <p:cBhvr>
                                        <p:cTn id="39" dur="500" fill="hold"/>
                                        <p:tgtEl>
                                          <p:spTgt spid="6843"/>
                                        </p:tgtEl>
                                        <p:attrNameLst>
                                          <p:attrName>ppt_w</p:attrName>
                                        </p:attrNameLst>
                                      </p:cBhvr>
                                      <p:tavLst>
                                        <p:tav tm="0">
                                          <p:val>
                                            <p:fltVal val="0"/>
                                          </p:val>
                                        </p:tav>
                                        <p:tav tm="100000">
                                          <p:val>
                                            <p:strVal val="#ppt_w"/>
                                          </p:val>
                                        </p:tav>
                                      </p:tavLst>
                                    </p:anim>
                                    <p:anim calcmode="lin" valueType="num">
                                      <p:cBhvr>
                                        <p:cTn id="40" dur="500" fill="hold"/>
                                        <p:tgtEl>
                                          <p:spTgt spid="6843"/>
                                        </p:tgtEl>
                                        <p:attrNameLst>
                                          <p:attrName>ppt_h</p:attrName>
                                        </p:attrNameLst>
                                      </p:cBhvr>
                                      <p:tavLst>
                                        <p:tav tm="0">
                                          <p:val>
                                            <p:fltVal val="0"/>
                                          </p:val>
                                        </p:tav>
                                        <p:tav tm="100000">
                                          <p:val>
                                            <p:strVal val="#ppt_h"/>
                                          </p:val>
                                        </p:tav>
                                      </p:tavLst>
                                    </p:anim>
                                    <p:animEffect transition="in" filter="fade">
                                      <p:cBhvr>
                                        <p:cTn id="41" dur="500"/>
                                        <p:tgtEl>
                                          <p:spTgt spid="6843"/>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6844"/>
                                        </p:tgtEl>
                                        <p:attrNameLst>
                                          <p:attrName>style.visibility</p:attrName>
                                        </p:attrNameLst>
                                      </p:cBhvr>
                                      <p:to>
                                        <p:strVal val="visible"/>
                                      </p:to>
                                    </p:set>
                                    <p:anim calcmode="lin" valueType="num">
                                      <p:cBhvr>
                                        <p:cTn id="45" dur="500" fill="hold"/>
                                        <p:tgtEl>
                                          <p:spTgt spid="6844"/>
                                        </p:tgtEl>
                                        <p:attrNameLst>
                                          <p:attrName>ppt_w</p:attrName>
                                        </p:attrNameLst>
                                      </p:cBhvr>
                                      <p:tavLst>
                                        <p:tav tm="0">
                                          <p:val>
                                            <p:fltVal val="0"/>
                                          </p:val>
                                        </p:tav>
                                        <p:tav tm="100000">
                                          <p:val>
                                            <p:strVal val="#ppt_w"/>
                                          </p:val>
                                        </p:tav>
                                      </p:tavLst>
                                    </p:anim>
                                    <p:anim calcmode="lin" valueType="num">
                                      <p:cBhvr>
                                        <p:cTn id="46" dur="500" fill="hold"/>
                                        <p:tgtEl>
                                          <p:spTgt spid="6844"/>
                                        </p:tgtEl>
                                        <p:attrNameLst>
                                          <p:attrName>ppt_h</p:attrName>
                                        </p:attrNameLst>
                                      </p:cBhvr>
                                      <p:tavLst>
                                        <p:tav tm="0">
                                          <p:val>
                                            <p:fltVal val="0"/>
                                          </p:val>
                                        </p:tav>
                                        <p:tav tm="100000">
                                          <p:val>
                                            <p:strVal val="#ppt_h"/>
                                          </p:val>
                                        </p:tav>
                                      </p:tavLst>
                                    </p:anim>
                                    <p:animEffect transition="in" filter="fade">
                                      <p:cBhvr>
                                        <p:cTn id="47" dur="500"/>
                                        <p:tgtEl>
                                          <p:spTgt spid="684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845"/>
                                        </p:tgtEl>
                                        <p:attrNameLst>
                                          <p:attrName>style.visibility</p:attrName>
                                        </p:attrNameLst>
                                      </p:cBhvr>
                                      <p:to>
                                        <p:strVal val="visible"/>
                                      </p:to>
                                    </p:set>
                                    <p:anim calcmode="lin" valueType="num">
                                      <p:cBhvr>
                                        <p:cTn id="50" dur="500" fill="hold"/>
                                        <p:tgtEl>
                                          <p:spTgt spid="6845"/>
                                        </p:tgtEl>
                                        <p:attrNameLst>
                                          <p:attrName>ppt_w</p:attrName>
                                        </p:attrNameLst>
                                      </p:cBhvr>
                                      <p:tavLst>
                                        <p:tav tm="0">
                                          <p:val>
                                            <p:fltVal val="0"/>
                                          </p:val>
                                        </p:tav>
                                        <p:tav tm="100000">
                                          <p:val>
                                            <p:strVal val="#ppt_w"/>
                                          </p:val>
                                        </p:tav>
                                      </p:tavLst>
                                    </p:anim>
                                    <p:anim calcmode="lin" valueType="num">
                                      <p:cBhvr>
                                        <p:cTn id="51" dur="500" fill="hold"/>
                                        <p:tgtEl>
                                          <p:spTgt spid="6845"/>
                                        </p:tgtEl>
                                        <p:attrNameLst>
                                          <p:attrName>ppt_h</p:attrName>
                                        </p:attrNameLst>
                                      </p:cBhvr>
                                      <p:tavLst>
                                        <p:tav tm="0">
                                          <p:val>
                                            <p:fltVal val="0"/>
                                          </p:val>
                                        </p:tav>
                                        <p:tav tm="100000">
                                          <p:val>
                                            <p:strVal val="#ppt_h"/>
                                          </p:val>
                                        </p:tav>
                                      </p:tavLst>
                                    </p:anim>
                                    <p:animEffect transition="in" filter="fade">
                                      <p:cBhvr>
                                        <p:cTn id="52" dur="500"/>
                                        <p:tgtEl>
                                          <p:spTgt spid="684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846"/>
                                        </p:tgtEl>
                                        <p:attrNameLst>
                                          <p:attrName>style.visibility</p:attrName>
                                        </p:attrNameLst>
                                      </p:cBhvr>
                                      <p:to>
                                        <p:strVal val="visible"/>
                                      </p:to>
                                    </p:set>
                                    <p:anim calcmode="lin" valueType="num">
                                      <p:cBhvr>
                                        <p:cTn id="55" dur="500" fill="hold"/>
                                        <p:tgtEl>
                                          <p:spTgt spid="6846"/>
                                        </p:tgtEl>
                                        <p:attrNameLst>
                                          <p:attrName>ppt_w</p:attrName>
                                        </p:attrNameLst>
                                      </p:cBhvr>
                                      <p:tavLst>
                                        <p:tav tm="0">
                                          <p:val>
                                            <p:fltVal val="0"/>
                                          </p:val>
                                        </p:tav>
                                        <p:tav tm="100000">
                                          <p:val>
                                            <p:strVal val="#ppt_w"/>
                                          </p:val>
                                        </p:tav>
                                      </p:tavLst>
                                    </p:anim>
                                    <p:anim calcmode="lin" valueType="num">
                                      <p:cBhvr>
                                        <p:cTn id="56" dur="500" fill="hold"/>
                                        <p:tgtEl>
                                          <p:spTgt spid="6846"/>
                                        </p:tgtEl>
                                        <p:attrNameLst>
                                          <p:attrName>ppt_h</p:attrName>
                                        </p:attrNameLst>
                                      </p:cBhvr>
                                      <p:tavLst>
                                        <p:tav tm="0">
                                          <p:val>
                                            <p:fltVal val="0"/>
                                          </p:val>
                                        </p:tav>
                                        <p:tav tm="100000">
                                          <p:val>
                                            <p:strVal val="#ppt_h"/>
                                          </p:val>
                                        </p:tav>
                                      </p:tavLst>
                                    </p:anim>
                                    <p:animEffect transition="in" filter="fade">
                                      <p:cBhvr>
                                        <p:cTn id="57" dur="500"/>
                                        <p:tgtEl>
                                          <p:spTgt spid="6846"/>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6847"/>
                                        </p:tgtEl>
                                        <p:attrNameLst>
                                          <p:attrName>style.visibility</p:attrName>
                                        </p:attrNameLst>
                                      </p:cBhvr>
                                      <p:to>
                                        <p:strVal val="visible"/>
                                      </p:to>
                                    </p:set>
                                    <p:anim calcmode="lin" valueType="num">
                                      <p:cBhvr>
                                        <p:cTn id="61" dur="500" fill="hold"/>
                                        <p:tgtEl>
                                          <p:spTgt spid="6847"/>
                                        </p:tgtEl>
                                        <p:attrNameLst>
                                          <p:attrName>ppt_w</p:attrName>
                                        </p:attrNameLst>
                                      </p:cBhvr>
                                      <p:tavLst>
                                        <p:tav tm="0">
                                          <p:val>
                                            <p:fltVal val="0"/>
                                          </p:val>
                                        </p:tav>
                                        <p:tav tm="100000">
                                          <p:val>
                                            <p:strVal val="#ppt_w"/>
                                          </p:val>
                                        </p:tav>
                                      </p:tavLst>
                                    </p:anim>
                                    <p:anim calcmode="lin" valueType="num">
                                      <p:cBhvr>
                                        <p:cTn id="62" dur="500" fill="hold"/>
                                        <p:tgtEl>
                                          <p:spTgt spid="6847"/>
                                        </p:tgtEl>
                                        <p:attrNameLst>
                                          <p:attrName>ppt_h</p:attrName>
                                        </p:attrNameLst>
                                      </p:cBhvr>
                                      <p:tavLst>
                                        <p:tav tm="0">
                                          <p:val>
                                            <p:fltVal val="0"/>
                                          </p:val>
                                        </p:tav>
                                        <p:tav tm="100000">
                                          <p:val>
                                            <p:strVal val="#ppt_h"/>
                                          </p:val>
                                        </p:tav>
                                      </p:tavLst>
                                    </p:anim>
                                    <p:animEffect transition="in" filter="fade">
                                      <p:cBhvr>
                                        <p:cTn id="63" dur="500"/>
                                        <p:tgtEl>
                                          <p:spTgt spid="684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848"/>
                                        </p:tgtEl>
                                        <p:attrNameLst>
                                          <p:attrName>style.visibility</p:attrName>
                                        </p:attrNameLst>
                                      </p:cBhvr>
                                      <p:to>
                                        <p:strVal val="visible"/>
                                      </p:to>
                                    </p:set>
                                    <p:anim calcmode="lin" valueType="num">
                                      <p:cBhvr>
                                        <p:cTn id="66" dur="500" fill="hold"/>
                                        <p:tgtEl>
                                          <p:spTgt spid="6848"/>
                                        </p:tgtEl>
                                        <p:attrNameLst>
                                          <p:attrName>ppt_w</p:attrName>
                                        </p:attrNameLst>
                                      </p:cBhvr>
                                      <p:tavLst>
                                        <p:tav tm="0">
                                          <p:val>
                                            <p:fltVal val="0"/>
                                          </p:val>
                                        </p:tav>
                                        <p:tav tm="100000">
                                          <p:val>
                                            <p:strVal val="#ppt_w"/>
                                          </p:val>
                                        </p:tav>
                                      </p:tavLst>
                                    </p:anim>
                                    <p:anim calcmode="lin" valueType="num">
                                      <p:cBhvr>
                                        <p:cTn id="67" dur="500" fill="hold"/>
                                        <p:tgtEl>
                                          <p:spTgt spid="6848"/>
                                        </p:tgtEl>
                                        <p:attrNameLst>
                                          <p:attrName>ppt_h</p:attrName>
                                        </p:attrNameLst>
                                      </p:cBhvr>
                                      <p:tavLst>
                                        <p:tav tm="0">
                                          <p:val>
                                            <p:fltVal val="0"/>
                                          </p:val>
                                        </p:tav>
                                        <p:tav tm="100000">
                                          <p:val>
                                            <p:strVal val="#ppt_h"/>
                                          </p:val>
                                        </p:tav>
                                      </p:tavLst>
                                    </p:anim>
                                    <p:animEffect transition="in" filter="fade">
                                      <p:cBhvr>
                                        <p:cTn id="68" dur="500"/>
                                        <p:tgtEl>
                                          <p:spTgt spid="684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6849"/>
                                        </p:tgtEl>
                                        <p:attrNameLst>
                                          <p:attrName>style.visibility</p:attrName>
                                        </p:attrNameLst>
                                      </p:cBhvr>
                                      <p:to>
                                        <p:strVal val="visible"/>
                                      </p:to>
                                    </p:set>
                                    <p:anim calcmode="lin" valueType="num">
                                      <p:cBhvr>
                                        <p:cTn id="71" dur="500" fill="hold"/>
                                        <p:tgtEl>
                                          <p:spTgt spid="6849"/>
                                        </p:tgtEl>
                                        <p:attrNameLst>
                                          <p:attrName>ppt_w</p:attrName>
                                        </p:attrNameLst>
                                      </p:cBhvr>
                                      <p:tavLst>
                                        <p:tav tm="0">
                                          <p:val>
                                            <p:fltVal val="0"/>
                                          </p:val>
                                        </p:tav>
                                        <p:tav tm="100000">
                                          <p:val>
                                            <p:strVal val="#ppt_w"/>
                                          </p:val>
                                        </p:tav>
                                      </p:tavLst>
                                    </p:anim>
                                    <p:anim calcmode="lin" valueType="num">
                                      <p:cBhvr>
                                        <p:cTn id="72" dur="500" fill="hold"/>
                                        <p:tgtEl>
                                          <p:spTgt spid="6849"/>
                                        </p:tgtEl>
                                        <p:attrNameLst>
                                          <p:attrName>ppt_h</p:attrName>
                                        </p:attrNameLst>
                                      </p:cBhvr>
                                      <p:tavLst>
                                        <p:tav tm="0">
                                          <p:val>
                                            <p:fltVal val="0"/>
                                          </p:val>
                                        </p:tav>
                                        <p:tav tm="100000">
                                          <p:val>
                                            <p:strVal val="#ppt_h"/>
                                          </p:val>
                                        </p:tav>
                                      </p:tavLst>
                                    </p:anim>
                                    <p:animEffect transition="in" filter="fade">
                                      <p:cBhvr>
                                        <p:cTn id="73" dur="500"/>
                                        <p:tgtEl>
                                          <p:spTgt spid="6849"/>
                                        </p:tgtEl>
                                      </p:cBhvr>
                                    </p:animEffect>
                                  </p:childTnLst>
                                </p:cTn>
                              </p:par>
                            </p:childTnLst>
                          </p:cTn>
                        </p:par>
                        <p:par>
                          <p:cTn id="74" fill="hold">
                            <p:stCondLst>
                              <p:cond delay="2500"/>
                            </p:stCondLst>
                            <p:childTnLst>
                              <p:par>
                                <p:cTn id="75" presetID="53" presetClass="entr" presetSubtype="16" fill="hold" grpId="0" nodeType="afterEffect">
                                  <p:stCondLst>
                                    <p:cond delay="0"/>
                                  </p:stCondLst>
                                  <p:childTnLst>
                                    <p:set>
                                      <p:cBhvr>
                                        <p:cTn id="76" dur="1" fill="hold">
                                          <p:stCondLst>
                                            <p:cond delay="0"/>
                                          </p:stCondLst>
                                        </p:cTn>
                                        <p:tgtEl>
                                          <p:spTgt spid="6850"/>
                                        </p:tgtEl>
                                        <p:attrNameLst>
                                          <p:attrName>style.visibility</p:attrName>
                                        </p:attrNameLst>
                                      </p:cBhvr>
                                      <p:to>
                                        <p:strVal val="visible"/>
                                      </p:to>
                                    </p:set>
                                    <p:anim calcmode="lin" valueType="num">
                                      <p:cBhvr>
                                        <p:cTn id="77" dur="500" fill="hold"/>
                                        <p:tgtEl>
                                          <p:spTgt spid="6850"/>
                                        </p:tgtEl>
                                        <p:attrNameLst>
                                          <p:attrName>ppt_w</p:attrName>
                                        </p:attrNameLst>
                                      </p:cBhvr>
                                      <p:tavLst>
                                        <p:tav tm="0">
                                          <p:val>
                                            <p:fltVal val="0"/>
                                          </p:val>
                                        </p:tav>
                                        <p:tav tm="100000">
                                          <p:val>
                                            <p:strVal val="#ppt_w"/>
                                          </p:val>
                                        </p:tav>
                                      </p:tavLst>
                                    </p:anim>
                                    <p:anim calcmode="lin" valueType="num">
                                      <p:cBhvr>
                                        <p:cTn id="78" dur="500" fill="hold"/>
                                        <p:tgtEl>
                                          <p:spTgt spid="6850"/>
                                        </p:tgtEl>
                                        <p:attrNameLst>
                                          <p:attrName>ppt_h</p:attrName>
                                        </p:attrNameLst>
                                      </p:cBhvr>
                                      <p:tavLst>
                                        <p:tav tm="0">
                                          <p:val>
                                            <p:fltVal val="0"/>
                                          </p:val>
                                        </p:tav>
                                        <p:tav tm="100000">
                                          <p:val>
                                            <p:strVal val="#ppt_h"/>
                                          </p:val>
                                        </p:tav>
                                      </p:tavLst>
                                    </p:anim>
                                    <p:animEffect transition="in" filter="fade">
                                      <p:cBhvr>
                                        <p:cTn id="79" dur="500"/>
                                        <p:tgtEl>
                                          <p:spTgt spid="685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851"/>
                                        </p:tgtEl>
                                        <p:attrNameLst>
                                          <p:attrName>style.visibility</p:attrName>
                                        </p:attrNameLst>
                                      </p:cBhvr>
                                      <p:to>
                                        <p:strVal val="visible"/>
                                      </p:to>
                                    </p:set>
                                    <p:anim calcmode="lin" valueType="num">
                                      <p:cBhvr>
                                        <p:cTn id="82" dur="500" fill="hold"/>
                                        <p:tgtEl>
                                          <p:spTgt spid="6851"/>
                                        </p:tgtEl>
                                        <p:attrNameLst>
                                          <p:attrName>ppt_w</p:attrName>
                                        </p:attrNameLst>
                                      </p:cBhvr>
                                      <p:tavLst>
                                        <p:tav tm="0">
                                          <p:val>
                                            <p:fltVal val="0"/>
                                          </p:val>
                                        </p:tav>
                                        <p:tav tm="100000">
                                          <p:val>
                                            <p:strVal val="#ppt_w"/>
                                          </p:val>
                                        </p:tav>
                                      </p:tavLst>
                                    </p:anim>
                                    <p:anim calcmode="lin" valueType="num">
                                      <p:cBhvr>
                                        <p:cTn id="83" dur="500" fill="hold"/>
                                        <p:tgtEl>
                                          <p:spTgt spid="6851"/>
                                        </p:tgtEl>
                                        <p:attrNameLst>
                                          <p:attrName>ppt_h</p:attrName>
                                        </p:attrNameLst>
                                      </p:cBhvr>
                                      <p:tavLst>
                                        <p:tav tm="0">
                                          <p:val>
                                            <p:fltVal val="0"/>
                                          </p:val>
                                        </p:tav>
                                        <p:tav tm="100000">
                                          <p:val>
                                            <p:strVal val="#ppt_h"/>
                                          </p:val>
                                        </p:tav>
                                      </p:tavLst>
                                    </p:anim>
                                    <p:animEffect transition="in" filter="fade">
                                      <p:cBhvr>
                                        <p:cTn id="84" dur="500"/>
                                        <p:tgtEl>
                                          <p:spTgt spid="685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852"/>
                                        </p:tgtEl>
                                        <p:attrNameLst>
                                          <p:attrName>style.visibility</p:attrName>
                                        </p:attrNameLst>
                                      </p:cBhvr>
                                      <p:to>
                                        <p:strVal val="visible"/>
                                      </p:to>
                                    </p:set>
                                    <p:anim calcmode="lin" valueType="num">
                                      <p:cBhvr>
                                        <p:cTn id="87" dur="500" fill="hold"/>
                                        <p:tgtEl>
                                          <p:spTgt spid="6852"/>
                                        </p:tgtEl>
                                        <p:attrNameLst>
                                          <p:attrName>ppt_w</p:attrName>
                                        </p:attrNameLst>
                                      </p:cBhvr>
                                      <p:tavLst>
                                        <p:tav tm="0">
                                          <p:val>
                                            <p:fltVal val="0"/>
                                          </p:val>
                                        </p:tav>
                                        <p:tav tm="100000">
                                          <p:val>
                                            <p:strVal val="#ppt_w"/>
                                          </p:val>
                                        </p:tav>
                                      </p:tavLst>
                                    </p:anim>
                                    <p:anim calcmode="lin" valueType="num">
                                      <p:cBhvr>
                                        <p:cTn id="88" dur="500" fill="hold"/>
                                        <p:tgtEl>
                                          <p:spTgt spid="6852"/>
                                        </p:tgtEl>
                                        <p:attrNameLst>
                                          <p:attrName>ppt_h</p:attrName>
                                        </p:attrNameLst>
                                      </p:cBhvr>
                                      <p:tavLst>
                                        <p:tav tm="0">
                                          <p:val>
                                            <p:fltVal val="0"/>
                                          </p:val>
                                        </p:tav>
                                        <p:tav tm="100000">
                                          <p:val>
                                            <p:strVal val="#ppt_h"/>
                                          </p:val>
                                        </p:tav>
                                      </p:tavLst>
                                    </p:anim>
                                    <p:animEffect transition="in" filter="fade">
                                      <p:cBhvr>
                                        <p:cTn id="89" dur="500"/>
                                        <p:tgtEl>
                                          <p:spTgt spid="685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853"/>
                                        </p:tgtEl>
                                        <p:attrNameLst>
                                          <p:attrName>style.visibility</p:attrName>
                                        </p:attrNameLst>
                                      </p:cBhvr>
                                      <p:to>
                                        <p:strVal val="visible"/>
                                      </p:to>
                                    </p:set>
                                    <p:anim calcmode="lin" valueType="num">
                                      <p:cBhvr>
                                        <p:cTn id="92" dur="500" fill="hold"/>
                                        <p:tgtEl>
                                          <p:spTgt spid="6853"/>
                                        </p:tgtEl>
                                        <p:attrNameLst>
                                          <p:attrName>ppt_w</p:attrName>
                                        </p:attrNameLst>
                                      </p:cBhvr>
                                      <p:tavLst>
                                        <p:tav tm="0">
                                          <p:val>
                                            <p:fltVal val="0"/>
                                          </p:val>
                                        </p:tav>
                                        <p:tav tm="100000">
                                          <p:val>
                                            <p:strVal val="#ppt_w"/>
                                          </p:val>
                                        </p:tav>
                                      </p:tavLst>
                                    </p:anim>
                                    <p:anim calcmode="lin" valueType="num">
                                      <p:cBhvr>
                                        <p:cTn id="93" dur="500" fill="hold"/>
                                        <p:tgtEl>
                                          <p:spTgt spid="6853"/>
                                        </p:tgtEl>
                                        <p:attrNameLst>
                                          <p:attrName>ppt_h</p:attrName>
                                        </p:attrNameLst>
                                      </p:cBhvr>
                                      <p:tavLst>
                                        <p:tav tm="0">
                                          <p:val>
                                            <p:fltVal val="0"/>
                                          </p:val>
                                        </p:tav>
                                        <p:tav tm="100000">
                                          <p:val>
                                            <p:strVal val="#ppt_h"/>
                                          </p:val>
                                        </p:tav>
                                      </p:tavLst>
                                    </p:anim>
                                    <p:animEffect transition="in" filter="fade">
                                      <p:cBhvr>
                                        <p:cTn id="94" dur="500"/>
                                        <p:tgtEl>
                                          <p:spTgt spid="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3" grpId="0" animBg="1"/>
      <p:bldP spid="6838" grpId="0" animBg="1"/>
      <p:bldP spid="6839" grpId="0" animBg="1"/>
      <p:bldP spid="6840" grpId="0" animBg="1"/>
      <p:bldP spid="6841" grpId="0" animBg="1"/>
      <p:bldP spid="6842" grpId="0" animBg="1"/>
      <p:bldP spid="6843" grpId="0" animBg="1"/>
      <p:bldP spid="6844" grpId="0" animBg="1"/>
      <p:bldP spid="6845" grpId="0" animBg="1"/>
      <p:bldP spid="6846" grpId="0" animBg="1"/>
      <p:bldP spid="6847" grpId="0" animBg="1"/>
      <p:bldP spid="6848" grpId="0" animBg="1"/>
      <p:bldP spid="6849" grpId="0" animBg="1"/>
      <p:bldP spid="6850" grpId="0" animBg="1"/>
      <p:bldP spid="6851" grpId="0" animBg="1"/>
      <p:bldP spid="6852" grpId="0" animBg="1"/>
      <p:bldP spid="68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218" t="26801" r="53048" b="14329"/>
          <a:stretch/>
        </p:blipFill>
        <p:spPr>
          <a:xfrm>
            <a:off x="6624727" y="293702"/>
            <a:ext cx="5689510" cy="6403961"/>
          </a:xfrm>
          <a:prstGeom prst="rect">
            <a:avLst/>
          </a:prstGeom>
        </p:spPr>
      </p:pic>
      <p:grpSp>
        <p:nvGrpSpPr>
          <p:cNvPr id="2" name="Group 1"/>
          <p:cNvGrpSpPr/>
          <p:nvPr/>
        </p:nvGrpSpPr>
        <p:grpSpPr>
          <a:xfrm>
            <a:off x="276367" y="292082"/>
            <a:ext cx="6247526" cy="6405581"/>
            <a:chOff x="276367" y="292082"/>
            <a:chExt cx="6247526" cy="6405581"/>
          </a:xfrm>
        </p:grpSpPr>
        <p:sp>
          <p:nvSpPr>
            <p:cNvPr id="4" name="Rectangle 3"/>
            <p:cNvSpPr/>
            <p:nvPr/>
          </p:nvSpPr>
          <p:spPr bwMode="auto">
            <a:xfrm>
              <a:off x="276367" y="292082"/>
              <a:ext cx="6247526" cy="64055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solidFill>
                    <a:schemeClr val="bg1"/>
                  </a:solidFill>
                </a:rPr>
                <a:t>Rockwell Automation is partnered with one of the six oil and gas super majors to build unmanned internet-connected gas dispensers. Each dispenser emits real-time management metrics allowing them to detect anomalies and predict when proactive maintenance needs to occur.</a:t>
              </a:r>
              <a:endParaRPr lang="en-US" sz="2000" dirty="0">
                <a:gradFill>
                  <a:gsLst>
                    <a:gs pos="0">
                      <a:schemeClr val="bg1"/>
                    </a:gs>
                    <a:gs pos="100000">
                      <a:schemeClr val="bg1"/>
                    </a:gs>
                  </a:gsLst>
                  <a:lin ang="0" scaled="0"/>
                </a:gradFill>
                <a:latin typeface="+mj-lt"/>
              </a:endParaRPr>
            </a:p>
          </p:txBody>
        </p:sp>
        <p:sp>
          <p:nvSpPr>
            <p:cNvPr id="5" name="TextBox 4"/>
            <p:cNvSpPr txBox="1"/>
            <p:nvPr/>
          </p:nvSpPr>
          <p:spPr>
            <a:xfrm>
              <a:off x="276367" y="368184"/>
              <a:ext cx="6094270" cy="787908"/>
            </a:xfrm>
            <a:prstGeom prst="rect">
              <a:avLst/>
            </a:prstGeom>
          </p:spPr>
          <p:txBody>
            <a:bodyPr wrap="square" lIns="182880" tIns="146304" rIns="182880" bIns="146304" rtlCol="0">
              <a:spAutoFit/>
            </a:bodyPr>
            <a:lstStyle/>
            <a:p>
              <a:r>
                <a:rPr lang="en-US" sz="1600" dirty="0">
                  <a:solidFill>
                    <a:schemeClr val="bg1"/>
                  </a:solidFill>
                </a:rPr>
                <a:t/>
              </a:r>
              <a:br>
                <a:rPr lang="en-US" sz="1600" dirty="0">
                  <a:solidFill>
                    <a:schemeClr val="bg1"/>
                  </a:solidFill>
                </a:rPr>
              </a:br>
              <a:endParaRPr lang="en-US" sz="1600" dirty="0">
                <a:solidFill>
                  <a:schemeClr val="bg1"/>
                </a:solidFill>
              </a:endParaRPr>
            </a:p>
          </p:txBody>
        </p:sp>
        <p:cxnSp>
          <p:nvCxnSpPr>
            <p:cNvPr id="11" name="Straight Arrow Connector 10"/>
            <p:cNvCxnSpPr>
              <a:stCxn id="48" idx="0"/>
              <a:endCxn id="54" idx="2"/>
            </p:cNvCxnSpPr>
            <p:nvPr/>
          </p:nvCxnSpPr>
          <p:spPr>
            <a:xfrm rot="5400000" flipH="1" flipV="1">
              <a:off x="1611449" y="4522684"/>
              <a:ext cx="801720" cy="1036782"/>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7" idx="0"/>
              <a:endCxn id="51" idx="2"/>
            </p:cNvCxnSpPr>
            <p:nvPr/>
          </p:nvCxnSpPr>
          <p:spPr>
            <a:xfrm rot="16200000" flipV="1">
              <a:off x="2965241" y="4516168"/>
              <a:ext cx="811541" cy="1039994"/>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p:cNvCxnSpPr>
            <p:nvPr/>
          </p:nvCxnSpPr>
          <p:spPr>
            <a:xfrm flipH="1" flipV="1">
              <a:off x="2686107" y="4673802"/>
              <a:ext cx="6356" cy="768133"/>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8209" t="14527" r="24712" b="24554"/>
            <a:stretch/>
          </p:blipFill>
          <p:spPr>
            <a:xfrm>
              <a:off x="2144898" y="5441935"/>
              <a:ext cx="1095130" cy="724553"/>
            </a:xfrm>
            <a:prstGeom prst="rect">
              <a:avLst/>
            </a:prstGeom>
          </p:spPr>
        </p:pic>
        <p:grpSp>
          <p:nvGrpSpPr>
            <p:cNvPr id="15" name="Group 14"/>
            <p:cNvGrpSpPr>
              <a:grpSpLocks noChangeAspect="1"/>
            </p:cNvGrpSpPr>
            <p:nvPr/>
          </p:nvGrpSpPr>
          <p:grpSpPr>
            <a:xfrm>
              <a:off x="2600577" y="2979319"/>
              <a:ext cx="459330" cy="626459"/>
              <a:chOff x="3099921" y="1314451"/>
              <a:chExt cx="1100318" cy="1828800"/>
            </a:xfrm>
            <a:solidFill>
              <a:schemeClr val="bg1"/>
            </a:solidFill>
          </p:grpSpPr>
          <p:sp>
            <p:nvSpPr>
              <p:cNvPr id="16" name="Freeform 22"/>
              <p:cNvSpPr>
                <a:spLocks/>
              </p:cNvSpPr>
              <p:nvPr/>
            </p:nvSpPr>
            <p:spPr bwMode="auto">
              <a:xfrm>
                <a:off x="3517282" y="1314451"/>
                <a:ext cx="682957" cy="1419028"/>
              </a:xfrm>
              <a:custGeom>
                <a:avLst/>
                <a:gdLst>
                  <a:gd name="T0" fmla="*/ 0 w 180"/>
                  <a:gd name="T1" fmla="*/ 0 h 374"/>
                  <a:gd name="T2" fmla="*/ 0 w 180"/>
                  <a:gd name="T3" fmla="*/ 47 h 374"/>
                  <a:gd name="T4" fmla="*/ 23 w 180"/>
                  <a:gd name="T5" fmla="*/ 47 h 374"/>
                  <a:gd name="T6" fmla="*/ 23 w 180"/>
                  <a:gd name="T7" fmla="*/ 35 h 374"/>
                  <a:gd name="T8" fmla="*/ 156 w 180"/>
                  <a:gd name="T9" fmla="*/ 35 h 374"/>
                  <a:gd name="T10" fmla="*/ 156 w 180"/>
                  <a:gd name="T11" fmla="*/ 56 h 374"/>
                  <a:gd name="T12" fmla="*/ 133 w 180"/>
                  <a:gd name="T13" fmla="*/ 56 h 374"/>
                  <a:gd name="T14" fmla="*/ 133 w 180"/>
                  <a:gd name="T15" fmla="*/ 74 h 374"/>
                  <a:gd name="T16" fmla="*/ 156 w 180"/>
                  <a:gd name="T17" fmla="*/ 74 h 374"/>
                  <a:gd name="T18" fmla="*/ 156 w 180"/>
                  <a:gd name="T19" fmla="*/ 96 h 374"/>
                  <a:gd name="T20" fmla="*/ 133 w 180"/>
                  <a:gd name="T21" fmla="*/ 96 h 374"/>
                  <a:gd name="T22" fmla="*/ 133 w 180"/>
                  <a:gd name="T23" fmla="*/ 113 h 374"/>
                  <a:gd name="T24" fmla="*/ 156 w 180"/>
                  <a:gd name="T25" fmla="*/ 113 h 374"/>
                  <a:gd name="T26" fmla="*/ 156 w 180"/>
                  <a:gd name="T27" fmla="*/ 134 h 374"/>
                  <a:gd name="T28" fmla="*/ 133 w 180"/>
                  <a:gd name="T29" fmla="*/ 134 h 374"/>
                  <a:gd name="T30" fmla="*/ 133 w 180"/>
                  <a:gd name="T31" fmla="*/ 150 h 374"/>
                  <a:gd name="T32" fmla="*/ 156 w 180"/>
                  <a:gd name="T33" fmla="*/ 150 h 374"/>
                  <a:gd name="T34" fmla="*/ 156 w 180"/>
                  <a:gd name="T35" fmla="*/ 173 h 374"/>
                  <a:gd name="T36" fmla="*/ 133 w 180"/>
                  <a:gd name="T37" fmla="*/ 173 h 374"/>
                  <a:gd name="T38" fmla="*/ 133 w 180"/>
                  <a:gd name="T39" fmla="*/ 374 h 374"/>
                  <a:gd name="T40" fmla="*/ 180 w 180"/>
                  <a:gd name="T41" fmla="*/ 374 h 374"/>
                  <a:gd name="T42" fmla="*/ 180 w 180"/>
                  <a:gd name="T43" fmla="*/ 0 h 374"/>
                  <a:gd name="T44" fmla="*/ 0 w 180"/>
                  <a:gd name="T4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74">
                    <a:moveTo>
                      <a:pt x="0" y="0"/>
                    </a:moveTo>
                    <a:lnTo>
                      <a:pt x="0" y="47"/>
                    </a:lnTo>
                    <a:lnTo>
                      <a:pt x="23" y="47"/>
                    </a:lnTo>
                    <a:lnTo>
                      <a:pt x="23" y="35"/>
                    </a:lnTo>
                    <a:lnTo>
                      <a:pt x="156" y="35"/>
                    </a:lnTo>
                    <a:lnTo>
                      <a:pt x="156" y="56"/>
                    </a:lnTo>
                    <a:lnTo>
                      <a:pt x="133" y="56"/>
                    </a:lnTo>
                    <a:lnTo>
                      <a:pt x="133" y="74"/>
                    </a:lnTo>
                    <a:lnTo>
                      <a:pt x="156" y="74"/>
                    </a:lnTo>
                    <a:lnTo>
                      <a:pt x="156" y="96"/>
                    </a:lnTo>
                    <a:lnTo>
                      <a:pt x="133" y="96"/>
                    </a:lnTo>
                    <a:lnTo>
                      <a:pt x="133" y="113"/>
                    </a:lnTo>
                    <a:lnTo>
                      <a:pt x="156" y="113"/>
                    </a:lnTo>
                    <a:lnTo>
                      <a:pt x="156" y="134"/>
                    </a:lnTo>
                    <a:lnTo>
                      <a:pt x="133" y="134"/>
                    </a:lnTo>
                    <a:lnTo>
                      <a:pt x="133" y="150"/>
                    </a:lnTo>
                    <a:lnTo>
                      <a:pt x="156" y="150"/>
                    </a:lnTo>
                    <a:lnTo>
                      <a:pt x="156" y="173"/>
                    </a:lnTo>
                    <a:lnTo>
                      <a:pt x="133" y="173"/>
                    </a:lnTo>
                    <a:lnTo>
                      <a:pt x="133" y="374"/>
                    </a:lnTo>
                    <a:lnTo>
                      <a:pt x="180" y="374"/>
                    </a:lnTo>
                    <a:lnTo>
                      <a:pt x="180" y="0"/>
                    </a:lnTo>
                    <a:lnTo>
                      <a:pt x="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sp>
            <p:nvSpPr>
              <p:cNvPr id="17" name="Freeform 342"/>
              <p:cNvSpPr>
                <a:spLocks/>
              </p:cNvSpPr>
              <p:nvPr/>
            </p:nvSpPr>
            <p:spPr bwMode="auto">
              <a:xfrm>
                <a:off x="3304806" y="1519339"/>
                <a:ext cx="682957" cy="1419028"/>
              </a:xfrm>
              <a:custGeom>
                <a:avLst/>
                <a:gdLst>
                  <a:gd name="T0" fmla="*/ 0 w 179"/>
                  <a:gd name="T1" fmla="*/ 0 h 375"/>
                  <a:gd name="T2" fmla="*/ 0 w 179"/>
                  <a:gd name="T3" fmla="*/ 47 h 375"/>
                  <a:gd name="T4" fmla="*/ 24 w 179"/>
                  <a:gd name="T5" fmla="*/ 47 h 375"/>
                  <a:gd name="T6" fmla="*/ 24 w 179"/>
                  <a:gd name="T7" fmla="*/ 35 h 375"/>
                  <a:gd name="T8" fmla="*/ 157 w 179"/>
                  <a:gd name="T9" fmla="*/ 35 h 375"/>
                  <a:gd name="T10" fmla="*/ 157 w 179"/>
                  <a:gd name="T11" fmla="*/ 56 h 375"/>
                  <a:gd name="T12" fmla="*/ 133 w 179"/>
                  <a:gd name="T13" fmla="*/ 56 h 375"/>
                  <a:gd name="T14" fmla="*/ 133 w 179"/>
                  <a:gd name="T15" fmla="*/ 75 h 375"/>
                  <a:gd name="T16" fmla="*/ 157 w 179"/>
                  <a:gd name="T17" fmla="*/ 75 h 375"/>
                  <a:gd name="T18" fmla="*/ 157 w 179"/>
                  <a:gd name="T19" fmla="*/ 96 h 375"/>
                  <a:gd name="T20" fmla="*/ 133 w 179"/>
                  <a:gd name="T21" fmla="*/ 96 h 375"/>
                  <a:gd name="T22" fmla="*/ 133 w 179"/>
                  <a:gd name="T23" fmla="*/ 113 h 375"/>
                  <a:gd name="T24" fmla="*/ 157 w 179"/>
                  <a:gd name="T25" fmla="*/ 113 h 375"/>
                  <a:gd name="T26" fmla="*/ 157 w 179"/>
                  <a:gd name="T27" fmla="*/ 135 h 375"/>
                  <a:gd name="T28" fmla="*/ 133 w 179"/>
                  <a:gd name="T29" fmla="*/ 135 h 375"/>
                  <a:gd name="T30" fmla="*/ 133 w 179"/>
                  <a:gd name="T31" fmla="*/ 152 h 375"/>
                  <a:gd name="T32" fmla="*/ 157 w 179"/>
                  <a:gd name="T33" fmla="*/ 152 h 375"/>
                  <a:gd name="T34" fmla="*/ 157 w 179"/>
                  <a:gd name="T35" fmla="*/ 173 h 375"/>
                  <a:gd name="T36" fmla="*/ 133 w 179"/>
                  <a:gd name="T37" fmla="*/ 173 h 375"/>
                  <a:gd name="T38" fmla="*/ 133 w 179"/>
                  <a:gd name="T39" fmla="*/ 375 h 375"/>
                  <a:gd name="T40" fmla="*/ 179 w 179"/>
                  <a:gd name="T41" fmla="*/ 375 h 375"/>
                  <a:gd name="T42" fmla="*/ 179 w 179"/>
                  <a:gd name="T43" fmla="*/ 0 h 375"/>
                  <a:gd name="T44" fmla="*/ 0 w 179"/>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375">
                    <a:moveTo>
                      <a:pt x="0" y="0"/>
                    </a:moveTo>
                    <a:lnTo>
                      <a:pt x="0" y="47"/>
                    </a:lnTo>
                    <a:lnTo>
                      <a:pt x="24" y="47"/>
                    </a:lnTo>
                    <a:lnTo>
                      <a:pt x="24" y="35"/>
                    </a:lnTo>
                    <a:lnTo>
                      <a:pt x="157" y="35"/>
                    </a:lnTo>
                    <a:lnTo>
                      <a:pt x="157" y="56"/>
                    </a:lnTo>
                    <a:lnTo>
                      <a:pt x="133" y="56"/>
                    </a:lnTo>
                    <a:lnTo>
                      <a:pt x="133" y="75"/>
                    </a:lnTo>
                    <a:lnTo>
                      <a:pt x="157" y="75"/>
                    </a:lnTo>
                    <a:lnTo>
                      <a:pt x="157" y="96"/>
                    </a:lnTo>
                    <a:lnTo>
                      <a:pt x="133" y="96"/>
                    </a:lnTo>
                    <a:lnTo>
                      <a:pt x="133" y="113"/>
                    </a:lnTo>
                    <a:lnTo>
                      <a:pt x="157" y="113"/>
                    </a:lnTo>
                    <a:lnTo>
                      <a:pt x="157" y="135"/>
                    </a:lnTo>
                    <a:lnTo>
                      <a:pt x="133" y="135"/>
                    </a:lnTo>
                    <a:lnTo>
                      <a:pt x="133" y="152"/>
                    </a:lnTo>
                    <a:lnTo>
                      <a:pt x="157" y="152"/>
                    </a:lnTo>
                    <a:lnTo>
                      <a:pt x="157" y="173"/>
                    </a:lnTo>
                    <a:lnTo>
                      <a:pt x="133" y="173"/>
                    </a:lnTo>
                    <a:lnTo>
                      <a:pt x="133" y="375"/>
                    </a:lnTo>
                    <a:lnTo>
                      <a:pt x="179" y="375"/>
                    </a:lnTo>
                    <a:lnTo>
                      <a:pt x="179" y="0"/>
                    </a:lnTo>
                    <a:lnTo>
                      <a:pt x="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sp>
            <p:nvSpPr>
              <p:cNvPr id="18" name="Freeform 343"/>
              <p:cNvSpPr>
                <a:spLocks noEditPoints="1"/>
              </p:cNvSpPr>
              <p:nvPr/>
            </p:nvSpPr>
            <p:spPr bwMode="auto">
              <a:xfrm>
                <a:off x="3099921" y="1724223"/>
                <a:ext cx="690548" cy="1419028"/>
              </a:xfrm>
              <a:custGeom>
                <a:avLst/>
                <a:gdLst>
                  <a:gd name="T0" fmla="*/ 0 w 181"/>
                  <a:gd name="T1" fmla="*/ 0 h 373"/>
                  <a:gd name="T2" fmla="*/ 0 w 181"/>
                  <a:gd name="T3" fmla="*/ 373 h 373"/>
                  <a:gd name="T4" fmla="*/ 181 w 181"/>
                  <a:gd name="T5" fmla="*/ 373 h 373"/>
                  <a:gd name="T6" fmla="*/ 181 w 181"/>
                  <a:gd name="T7" fmla="*/ 0 h 373"/>
                  <a:gd name="T8" fmla="*/ 0 w 181"/>
                  <a:gd name="T9" fmla="*/ 0 h 373"/>
                  <a:gd name="T10" fmla="*/ 157 w 181"/>
                  <a:gd name="T11" fmla="*/ 173 h 373"/>
                  <a:gd name="T12" fmla="*/ 24 w 181"/>
                  <a:gd name="T13" fmla="*/ 173 h 373"/>
                  <a:gd name="T14" fmla="*/ 24 w 181"/>
                  <a:gd name="T15" fmla="*/ 151 h 373"/>
                  <a:gd name="T16" fmla="*/ 157 w 181"/>
                  <a:gd name="T17" fmla="*/ 151 h 373"/>
                  <a:gd name="T18" fmla="*/ 157 w 181"/>
                  <a:gd name="T19" fmla="*/ 173 h 373"/>
                  <a:gd name="T20" fmla="*/ 157 w 181"/>
                  <a:gd name="T21" fmla="*/ 134 h 373"/>
                  <a:gd name="T22" fmla="*/ 24 w 181"/>
                  <a:gd name="T23" fmla="*/ 134 h 373"/>
                  <a:gd name="T24" fmla="*/ 24 w 181"/>
                  <a:gd name="T25" fmla="*/ 113 h 373"/>
                  <a:gd name="T26" fmla="*/ 157 w 181"/>
                  <a:gd name="T27" fmla="*/ 113 h 373"/>
                  <a:gd name="T28" fmla="*/ 157 w 181"/>
                  <a:gd name="T29" fmla="*/ 134 h 373"/>
                  <a:gd name="T30" fmla="*/ 157 w 181"/>
                  <a:gd name="T31" fmla="*/ 95 h 373"/>
                  <a:gd name="T32" fmla="*/ 24 w 181"/>
                  <a:gd name="T33" fmla="*/ 95 h 373"/>
                  <a:gd name="T34" fmla="*/ 24 w 181"/>
                  <a:gd name="T35" fmla="*/ 74 h 373"/>
                  <a:gd name="T36" fmla="*/ 157 w 181"/>
                  <a:gd name="T37" fmla="*/ 74 h 373"/>
                  <a:gd name="T38" fmla="*/ 157 w 181"/>
                  <a:gd name="T39" fmla="*/ 95 h 373"/>
                  <a:gd name="T40" fmla="*/ 157 w 181"/>
                  <a:gd name="T41" fmla="*/ 56 h 373"/>
                  <a:gd name="T42" fmla="*/ 24 w 181"/>
                  <a:gd name="T43" fmla="*/ 56 h 373"/>
                  <a:gd name="T44" fmla="*/ 24 w 181"/>
                  <a:gd name="T45" fmla="*/ 34 h 373"/>
                  <a:gd name="T46" fmla="*/ 157 w 181"/>
                  <a:gd name="T47" fmla="*/ 34 h 373"/>
                  <a:gd name="T48" fmla="*/ 157 w 181"/>
                  <a:gd name="T49" fmla="*/ 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373">
                    <a:moveTo>
                      <a:pt x="0" y="0"/>
                    </a:moveTo>
                    <a:lnTo>
                      <a:pt x="0" y="373"/>
                    </a:lnTo>
                    <a:lnTo>
                      <a:pt x="181" y="373"/>
                    </a:lnTo>
                    <a:lnTo>
                      <a:pt x="181" y="0"/>
                    </a:lnTo>
                    <a:lnTo>
                      <a:pt x="0" y="0"/>
                    </a:lnTo>
                    <a:close/>
                    <a:moveTo>
                      <a:pt x="157" y="173"/>
                    </a:moveTo>
                    <a:lnTo>
                      <a:pt x="24" y="173"/>
                    </a:lnTo>
                    <a:lnTo>
                      <a:pt x="24" y="151"/>
                    </a:lnTo>
                    <a:lnTo>
                      <a:pt x="157" y="151"/>
                    </a:lnTo>
                    <a:lnTo>
                      <a:pt x="157" y="173"/>
                    </a:lnTo>
                    <a:close/>
                    <a:moveTo>
                      <a:pt x="157" y="134"/>
                    </a:moveTo>
                    <a:lnTo>
                      <a:pt x="24" y="134"/>
                    </a:lnTo>
                    <a:lnTo>
                      <a:pt x="24" y="113"/>
                    </a:lnTo>
                    <a:lnTo>
                      <a:pt x="157" y="113"/>
                    </a:lnTo>
                    <a:lnTo>
                      <a:pt x="157" y="134"/>
                    </a:lnTo>
                    <a:close/>
                    <a:moveTo>
                      <a:pt x="157" y="95"/>
                    </a:moveTo>
                    <a:lnTo>
                      <a:pt x="24" y="95"/>
                    </a:lnTo>
                    <a:lnTo>
                      <a:pt x="24" y="74"/>
                    </a:lnTo>
                    <a:lnTo>
                      <a:pt x="157" y="74"/>
                    </a:lnTo>
                    <a:lnTo>
                      <a:pt x="157" y="95"/>
                    </a:lnTo>
                    <a:close/>
                    <a:moveTo>
                      <a:pt x="157" y="56"/>
                    </a:moveTo>
                    <a:lnTo>
                      <a:pt x="24" y="56"/>
                    </a:lnTo>
                    <a:lnTo>
                      <a:pt x="24" y="34"/>
                    </a:lnTo>
                    <a:lnTo>
                      <a:pt x="157" y="34"/>
                    </a:lnTo>
                    <a:lnTo>
                      <a:pt x="157" y="5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grpSp>
        <p:cxnSp>
          <p:nvCxnSpPr>
            <p:cNvPr id="20" name="Straight Arrow Connector 19"/>
            <p:cNvCxnSpPr/>
            <p:nvPr/>
          </p:nvCxnSpPr>
          <p:spPr>
            <a:xfrm flipH="1" flipV="1">
              <a:off x="2726571" y="3762326"/>
              <a:ext cx="4801" cy="55665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58016" y="4005140"/>
              <a:ext cx="2551981" cy="520142"/>
            </a:xfrm>
            <a:prstGeom prst="rect">
              <a:avLst/>
            </a:prstGeom>
            <a:noFill/>
          </p:spPr>
          <p:txBody>
            <a:bodyPr wrap="none" lIns="0" tIns="0" rIns="0" bIns="0" rtlCol="0">
              <a:spAutoFit/>
            </a:bodyPr>
            <a:lstStyle/>
            <a:p>
              <a:pPr>
                <a:lnSpc>
                  <a:spcPct val="90000"/>
                </a:lnSpc>
                <a:spcBef>
                  <a:spcPts val="300"/>
                </a:spcBef>
                <a:spcAft>
                  <a:spcPts val="0"/>
                </a:spcAft>
              </a:pPr>
              <a:r>
                <a:rPr lang="en-US" sz="1200" b="1" dirty="0" smtClean="0">
                  <a:solidFill>
                    <a:schemeClr val="bg1"/>
                  </a:solidFill>
                </a:rPr>
                <a:t>Store sensor data every 5 minutes</a:t>
              </a:r>
            </a:p>
            <a:p>
              <a:pPr marL="171450" lvl="2" indent="-171450">
                <a:lnSpc>
                  <a:spcPct val="90000"/>
                </a:lnSpc>
                <a:spcBef>
                  <a:spcPts val="300"/>
                </a:spcBef>
                <a:spcAft>
                  <a:spcPts val="0"/>
                </a:spcAft>
                <a:buFont typeface="Wingdings" panose="05000000000000000000" pitchFamily="2" charset="2"/>
                <a:buChar char="ü"/>
              </a:pPr>
              <a:r>
                <a:rPr lang="en-US" sz="1000" dirty="0">
                  <a:solidFill>
                    <a:schemeClr val="bg1"/>
                  </a:solidFill>
                </a:rPr>
                <a:t>Temperature, pressure, vibration, etc</a:t>
              </a:r>
              <a:r>
                <a:rPr lang="en-US" sz="1000" dirty="0" smtClean="0">
                  <a:solidFill>
                    <a:schemeClr val="bg1"/>
                  </a:solidFill>
                </a:rPr>
                <a:t>.</a:t>
              </a:r>
            </a:p>
            <a:p>
              <a:pPr marL="171450" lvl="2" indent="-171450">
                <a:lnSpc>
                  <a:spcPct val="90000"/>
                </a:lnSpc>
                <a:spcBef>
                  <a:spcPts val="300"/>
                </a:spcBef>
                <a:spcAft>
                  <a:spcPts val="0"/>
                </a:spcAft>
                <a:buFont typeface="Wingdings" panose="05000000000000000000" pitchFamily="2" charset="2"/>
                <a:buChar char="ü"/>
              </a:pPr>
              <a:r>
                <a:rPr lang="en-US" sz="1000" dirty="0" smtClean="0">
                  <a:solidFill>
                    <a:schemeClr val="bg1"/>
                  </a:solidFill>
                </a:rPr>
                <a:t>Tens of thousands of data points / second</a:t>
              </a:r>
              <a:endParaRPr lang="en-US" sz="1000" dirty="0">
                <a:solidFill>
                  <a:schemeClr val="bg1"/>
                </a:solidFill>
              </a:endParaRPr>
            </a:p>
          </p:txBody>
        </p:sp>
        <p:cxnSp>
          <p:nvCxnSpPr>
            <p:cNvPr id="24" name="Straight Arrow Connector 23"/>
            <p:cNvCxnSpPr/>
            <p:nvPr/>
          </p:nvCxnSpPr>
          <p:spPr>
            <a:xfrm flipH="1" flipV="1">
              <a:off x="2717108" y="2443815"/>
              <a:ext cx="4801" cy="55665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3612671" y="2337229"/>
              <a:ext cx="978911" cy="770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0" rIns="0" bIns="45720" numCol="1" rtlCol="0" anchor="b" anchorCtr="0" compatLnSpc="1">
              <a:prstTxWarp prst="textNoShape">
                <a:avLst/>
              </a:prstTxWarp>
            </a:bodyPr>
            <a:lstStyle/>
            <a:p>
              <a:pPr defTabSz="914099" fontAlgn="base">
                <a:spcBef>
                  <a:spcPct val="0"/>
                </a:spcBef>
                <a:spcAft>
                  <a:spcPct val="0"/>
                </a:spcAft>
                <a:tabLst>
                  <a:tab pos="287338" algn="l"/>
                </a:tabLst>
              </a:pPr>
              <a:r>
                <a:rPr lang="en-US" sz="1200" dirty="0" smtClean="0">
                  <a:gradFill>
                    <a:gsLst>
                      <a:gs pos="0">
                        <a:srgbClr val="FFFFFF"/>
                      </a:gs>
                      <a:gs pos="100000">
                        <a:srgbClr val="FFFFFF"/>
                      </a:gs>
                    </a:gsLst>
                    <a:lin ang="5400000" scaled="0"/>
                  </a:gradFill>
                </a:rPr>
                <a:t>Data </a:t>
              </a:r>
            </a:p>
            <a:p>
              <a:pPr defTabSz="914099" fontAlgn="base">
                <a:spcBef>
                  <a:spcPct val="0"/>
                </a:spcBef>
                <a:spcAft>
                  <a:spcPct val="0"/>
                </a:spcAft>
                <a:tabLst>
                  <a:tab pos="287338" algn="l"/>
                </a:tabLst>
              </a:pPr>
              <a:r>
                <a:rPr lang="en-US" sz="1200" dirty="0" smtClean="0">
                  <a:gradFill>
                    <a:gsLst>
                      <a:gs pos="0">
                        <a:srgbClr val="FFFFFF"/>
                      </a:gs>
                      <a:gs pos="100000">
                        <a:srgbClr val="FFFFFF"/>
                      </a:gs>
                    </a:gsLst>
                    <a:lin ang="5400000" scaled="0"/>
                  </a:gradFill>
                </a:rPr>
                <a:t>Factory</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6361" y="2306927"/>
              <a:ext cx="359377" cy="359377"/>
            </a:xfrm>
            <a:prstGeom prst="rect">
              <a:avLst/>
            </a:prstGeom>
          </p:spPr>
        </p:pic>
        <p:sp>
          <p:nvSpPr>
            <p:cNvPr id="29" name="Rectangle 28"/>
            <p:cNvSpPr/>
            <p:nvPr/>
          </p:nvSpPr>
          <p:spPr bwMode="auto">
            <a:xfrm>
              <a:off x="2348672" y="2443815"/>
              <a:ext cx="1039753" cy="605689"/>
            </a:xfrm>
            <a:prstGeom prst="rect">
              <a:avLst/>
            </a:prstGeom>
            <a:noFill/>
            <a:ln w="12700">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cxnSp>
          <p:nvCxnSpPr>
            <p:cNvPr id="30" name="Straight Arrow Connector 29"/>
            <p:cNvCxnSpPr/>
            <p:nvPr/>
          </p:nvCxnSpPr>
          <p:spPr>
            <a:xfrm>
              <a:off x="3028123" y="3312959"/>
              <a:ext cx="2084932" cy="5634"/>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69969" y="3026715"/>
              <a:ext cx="557925" cy="557925"/>
            </a:xfrm>
            <a:prstGeom prst="rect">
              <a:avLst/>
            </a:prstGeom>
            <a:noFill/>
          </p:spPr>
        </p:pic>
        <p:pic>
          <p:nvPicPr>
            <p:cNvPr id="33" name="Picture 32"/>
            <p:cNvPicPr>
              <a:picLocks noChangeAspect="1"/>
            </p:cNvPicPr>
            <p:nvPr/>
          </p:nvPicPr>
          <p:blipFill rotWithShape="1">
            <a:blip r:embed="rId8" cstate="print">
              <a:extLst>
                <a:ext uri="{28A0092B-C50C-407E-A947-70E740481C1C}">
                  <a14:useLocalDpi xmlns:a14="http://schemas.microsoft.com/office/drawing/2010/main" val="0"/>
                </a:ext>
              </a:extLst>
            </a:blip>
            <a:srcRect l="7222" t="13408" r="6188" b="9622"/>
            <a:stretch/>
          </p:blipFill>
          <p:spPr>
            <a:xfrm>
              <a:off x="5187283" y="1776755"/>
              <a:ext cx="428625" cy="381000"/>
            </a:xfrm>
            <a:prstGeom prst="rect">
              <a:avLst/>
            </a:prstGeom>
            <a:ln>
              <a:solidFill>
                <a:srgbClr val="1E7145"/>
              </a:solidFill>
            </a:ln>
          </p:spPr>
        </p:pic>
        <p:cxnSp>
          <p:nvCxnSpPr>
            <p:cNvPr id="34" name="Straight Arrow Connector 33"/>
            <p:cNvCxnSpPr/>
            <p:nvPr/>
          </p:nvCxnSpPr>
          <p:spPr>
            <a:xfrm flipH="1" flipV="1">
              <a:off x="5406301" y="2443815"/>
              <a:ext cx="4801" cy="55665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6" idx="1"/>
              <a:endCxn id="41" idx="2"/>
            </p:cNvCxnSpPr>
            <p:nvPr/>
          </p:nvCxnSpPr>
          <p:spPr>
            <a:xfrm rot="10800000">
              <a:off x="1409018" y="3868375"/>
              <a:ext cx="998115" cy="600016"/>
            </a:xfrm>
            <a:prstGeom prst="bentConnector2">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a:grpSpLocks noChangeAspect="1"/>
            </p:cNvGrpSpPr>
            <p:nvPr/>
          </p:nvGrpSpPr>
          <p:grpSpPr>
            <a:xfrm>
              <a:off x="1265837" y="3040135"/>
              <a:ext cx="459330" cy="626459"/>
              <a:chOff x="3099921" y="1314451"/>
              <a:chExt cx="1100318" cy="1828800"/>
            </a:xfrm>
            <a:solidFill>
              <a:schemeClr val="bg1"/>
            </a:solidFill>
          </p:grpSpPr>
          <p:sp>
            <p:nvSpPr>
              <p:cNvPr id="38" name="Freeform 22"/>
              <p:cNvSpPr>
                <a:spLocks/>
              </p:cNvSpPr>
              <p:nvPr/>
            </p:nvSpPr>
            <p:spPr bwMode="auto">
              <a:xfrm>
                <a:off x="3517282" y="1314451"/>
                <a:ext cx="682957" cy="1419028"/>
              </a:xfrm>
              <a:custGeom>
                <a:avLst/>
                <a:gdLst>
                  <a:gd name="T0" fmla="*/ 0 w 180"/>
                  <a:gd name="T1" fmla="*/ 0 h 374"/>
                  <a:gd name="T2" fmla="*/ 0 w 180"/>
                  <a:gd name="T3" fmla="*/ 47 h 374"/>
                  <a:gd name="T4" fmla="*/ 23 w 180"/>
                  <a:gd name="T5" fmla="*/ 47 h 374"/>
                  <a:gd name="T6" fmla="*/ 23 w 180"/>
                  <a:gd name="T7" fmla="*/ 35 h 374"/>
                  <a:gd name="T8" fmla="*/ 156 w 180"/>
                  <a:gd name="T9" fmla="*/ 35 h 374"/>
                  <a:gd name="T10" fmla="*/ 156 w 180"/>
                  <a:gd name="T11" fmla="*/ 56 h 374"/>
                  <a:gd name="T12" fmla="*/ 133 w 180"/>
                  <a:gd name="T13" fmla="*/ 56 h 374"/>
                  <a:gd name="T14" fmla="*/ 133 w 180"/>
                  <a:gd name="T15" fmla="*/ 74 h 374"/>
                  <a:gd name="T16" fmla="*/ 156 w 180"/>
                  <a:gd name="T17" fmla="*/ 74 h 374"/>
                  <a:gd name="T18" fmla="*/ 156 w 180"/>
                  <a:gd name="T19" fmla="*/ 96 h 374"/>
                  <a:gd name="T20" fmla="*/ 133 w 180"/>
                  <a:gd name="T21" fmla="*/ 96 h 374"/>
                  <a:gd name="T22" fmla="*/ 133 w 180"/>
                  <a:gd name="T23" fmla="*/ 113 h 374"/>
                  <a:gd name="T24" fmla="*/ 156 w 180"/>
                  <a:gd name="T25" fmla="*/ 113 h 374"/>
                  <a:gd name="T26" fmla="*/ 156 w 180"/>
                  <a:gd name="T27" fmla="*/ 134 h 374"/>
                  <a:gd name="T28" fmla="*/ 133 w 180"/>
                  <a:gd name="T29" fmla="*/ 134 h 374"/>
                  <a:gd name="T30" fmla="*/ 133 w 180"/>
                  <a:gd name="T31" fmla="*/ 150 h 374"/>
                  <a:gd name="T32" fmla="*/ 156 w 180"/>
                  <a:gd name="T33" fmla="*/ 150 h 374"/>
                  <a:gd name="T34" fmla="*/ 156 w 180"/>
                  <a:gd name="T35" fmla="*/ 173 h 374"/>
                  <a:gd name="T36" fmla="*/ 133 w 180"/>
                  <a:gd name="T37" fmla="*/ 173 h 374"/>
                  <a:gd name="T38" fmla="*/ 133 w 180"/>
                  <a:gd name="T39" fmla="*/ 374 h 374"/>
                  <a:gd name="T40" fmla="*/ 180 w 180"/>
                  <a:gd name="T41" fmla="*/ 374 h 374"/>
                  <a:gd name="T42" fmla="*/ 180 w 180"/>
                  <a:gd name="T43" fmla="*/ 0 h 374"/>
                  <a:gd name="T44" fmla="*/ 0 w 180"/>
                  <a:gd name="T45"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74">
                    <a:moveTo>
                      <a:pt x="0" y="0"/>
                    </a:moveTo>
                    <a:lnTo>
                      <a:pt x="0" y="47"/>
                    </a:lnTo>
                    <a:lnTo>
                      <a:pt x="23" y="47"/>
                    </a:lnTo>
                    <a:lnTo>
                      <a:pt x="23" y="35"/>
                    </a:lnTo>
                    <a:lnTo>
                      <a:pt x="156" y="35"/>
                    </a:lnTo>
                    <a:lnTo>
                      <a:pt x="156" y="56"/>
                    </a:lnTo>
                    <a:lnTo>
                      <a:pt x="133" y="56"/>
                    </a:lnTo>
                    <a:lnTo>
                      <a:pt x="133" y="74"/>
                    </a:lnTo>
                    <a:lnTo>
                      <a:pt x="156" y="74"/>
                    </a:lnTo>
                    <a:lnTo>
                      <a:pt x="156" y="96"/>
                    </a:lnTo>
                    <a:lnTo>
                      <a:pt x="133" y="96"/>
                    </a:lnTo>
                    <a:lnTo>
                      <a:pt x="133" y="113"/>
                    </a:lnTo>
                    <a:lnTo>
                      <a:pt x="156" y="113"/>
                    </a:lnTo>
                    <a:lnTo>
                      <a:pt x="156" y="134"/>
                    </a:lnTo>
                    <a:lnTo>
                      <a:pt x="133" y="134"/>
                    </a:lnTo>
                    <a:lnTo>
                      <a:pt x="133" y="150"/>
                    </a:lnTo>
                    <a:lnTo>
                      <a:pt x="156" y="150"/>
                    </a:lnTo>
                    <a:lnTo>
                      <a:pt x="156" y="173"/>
                    </a:lnTo>
                    <a:lnTo>
                      <a:pt x="133" y="173"/>
                    </a:lnTo>
                    <a:lnTo>
                      <a:pt x="133" y="374"/>
                    </a:lnTo>
                    <a:lnTo>
                      <a:pt x="180" y="374"/>
                    </a:lnTo>
                    <a:lnTo>
                      <a:pt x="180" y="0"/>
                    </a:lnTo>
                    <a:lnTo>
                      <a:pt x="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sp>
            <p:nvSpPr>
              <p:cNvPr id="39" name="Freeform 342"/>
              <p:cNvSpPr>
                <a:spLocks/>
              </p:cNvSpPr>
              <p:nvPr/>
            </p:nvSpPr>
            <p:spPr bwMode="auto">
              <a:xfrm>
                <a:off x="3304806" y="1519339"/>
                <a:ext cx="682957" cy="1419028"/>
              </a:xfrm>
              <a:custGeom>
                <a:avLst/>
                <a:gdLst>
                  <a:gd name="T0" fmla="*/ 0 w 179"/>
                  <a:gd name="T1" fmla="*/ 0 h 375"/>
                  <a:gd name="T2" fmla="*/ 0 w 179"/>
                  <a:gd name="T3" fmla="*/ 47 h 375"/>
                  <a:gd name="T4" fmla="*/ 24 w 179"/>
                  <a:gd name="T5" fmla="*/ 47 h 375"/>
                  <a:gd name="T6" fmla="*/ 24 w 179"/>
                  <a:gd name="T7" fmla="*/ 35 h 375"/>
                  <a:gd name="T8" fmla="*/ 157 w 179"/>
                  <a:gd name="T9" fmla="*/ 35 h 375"/>
                  <a:gd name="T10" fmla="*/ 157 w 179"/>
                  <a:gd name="T11" fmla="*/ 56 h 375"/>
                  <a:gd name="T12" fmla="*/ 133 w 179"/>
                  <a:gd name="T13" fmla="*/ 56 h 375"/>
                  <a:gd name="T14" fmla="*/ 133 w 179"/>
                  <a:gd name="T15" fmla="*/ 75 h 375"/>
                  <a:gd name="T16" fmla="*/ 157 w 179"/>
                  <a:gd name="T17" fmla="*/ 75 h 375"/>
                  <a:gd name="T18" fmla="*/ 157 w 179"/>
                  <a:gd name="T19" fmla="*/ 96 h 375"/>
                  <a:gd name="T20" fmla="*/ 133 w 179"/>
                  <a:gd name="T21" fmla="*/ 96 h 375"/>
                  <a:gd name="T22" fmla="*/ 133 w 179"/>
                  <a:gd name="T23" fmla="*/ 113 h 375"/>
                  <a:gd name="T24" fmla="*/ 157 w 179"/>
                  <a:gd name="T25" fmla="*/ 113 h 375"/>
                  <a:gd name="T26" fmla="*/ 157 w 179"/>
                  <a:gd name="T27" fmla="*/ 135 h 375"/>
                  <a:gd name="T28" fmla="*/ 133 w 179"/>
                  <a:gd name="T29" fmla="*/ 135 h 375"/>
                  <a:gd name="T30" fmla="*/ 133 w 179"/>
                  <a:gd name="T31" fmla="*/ 152 h 375"/>
                  <a:gd name="T32" fmla="*/ 157 w 179"/>
                  <a:gd name="T33" fmla="*/ 152 h 375"/>
                  <a:gd name="T34" fmla="*/ 157 w 179"/>
                  <a:gd name="T35" fmla="*/ 173 h 375"/>
                  <a:gd name="T36" fmla="*/ 133 w 179"/>
                  <a:gd name="T37" fmla="*/ 173 h 375"/>
                  <a:gd name="T38" fmla="*/ 133 w 179"/>
                  <a:gd name="T39" fmla="*/ 375 h 375"/>
                  <a:gd name="T40" fmla="*/ 179 w 179"/>
                  <a:gd name="T41" fmla="*/ 375 h 375"/>
                  <a:gd name="T42" fmla="*/ 179 w 179"/>
                  <a:gd name="T43" fmla="*/ 0 h 375"/>
                  <a:gd name="T44" fmla="*/ 0 w 179"/>
                  <a:gd name="T4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375">
                    <a:moveTo>
                      <a:pt x="0" y="0"/>
                    </a:moveTo>
                    <a:lnTo>
                      <a:pt x="0" y="47"/>
                    </a:lnTo>
                    <a:lnTo>
                      <a:pt x="24" y="47"/>
                    </a:lnTo>
                    <a:lnTo>
                      <a:pt x="24" y="35"/>
                    </a:lnTo>
                    <a:lnTo>
                      <a:pt x="157" y="35"/>
                    </a:lnTo>
                    <a:lnTo>
                      <a:pt x="157" y="56"/>
                    </a:lnTo>
                    <a:lnTo>
                      <a:pt x="133" y="56"/>
                    </a:lnTo>
                    <a:lnTo>
                      <a:pt x="133" y="75"/>
                    </a:lnTo>
                    <a:lnTo>
                      <a:pt x="157" y="75"/>
                    </a:lnTo>
                    <a:lnTo>
                      <a:pt x="157" y="96"/>
                    </a:lnTo>
                    <a:lnTo>
                      <a:pt x="133" y="96"/>
                    </a:lnTo>
                    <a:lnTo>
                      <a:pt x="133" y="113"/>
                    </a:lnTo>
                    <a:lnTo>
                      <a:pt x="157" y="113"/>
                    </a:lnTo>
                    <a:lnTo>
                      <a:pt x="157" y="135"/>
                    </a:lnTo>
                    <a:lnTo>
                      <a:pt x="133" y="135"/>
                    </a:lnTo>
                    <a:lnTo>
                      <a:pt x="133" y="152"/>
                    </a:lnTo>
                    <a:lnTo>
                      <a:pt x="157" y="152"/>
                    </a:lnTo>
                    <a:lnTo>
                      <a:pt x="157" y="173"/>
                    </a:lnTo>
                    <a:lnTo>
                      <a:pt x="133" y="173"/>
                    </a:lnTo>
                    <a:lnTo>
                      <a:pt x="133" y="375"/>
                    </a:lnTo>
                    <a:lnTo>
                      <a:pt x="179" y="375"/>
                    </a:lnTo>
                    <a:lnTo>
                      <a:pt x="179" y="0"/>
                    </a:lnTo>
                    <a:lnTo>
                      <a:pt x="0"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sp>
            <p:nvSpPr>
              <p:cNvPr id="40" name="Freeform 343"/>
              <p:cNvSpPr>
                <a:spLocks noEditPoints="1"/>
              </p:cNvSpPr>
              <p:nvPr/>
            </p:nvSpPr>
            <p:spPr bwMode="auto">
              <a:xfrm>
                <a:off x="3099921" y="1724223"/>
                <a:ext cx="690548" cy="1419028"/>
              </a:xfrm>
              <a:custGeom>
                <a:avLst/>
                <a:gdLst>
                  <a:gd name="T0" fmla="*/ 0 w 181"/>
                  <a:gd name="T1" fmla="*/ 0 h 373"/>
                  <a:gd name="T2" fmla="*/ 0 w 181"/>
                  <a:gd name="T3" fmla="*/ 373 h 373"/>
                  <a:gd name="T4" fmla="*/ 181 w 181"/>
                  <a:gd name="T5" fmla="*/ 373 h 373"/>
                  <a:gd name="T6" fmla="*/ 181 w 181"/>
                  <a:gd name="T7" fmla="*/ 0 h 373"/>
                  <a:gd name="T8" fmla="*/ 0 w 181"/>
                  <a:gd name="T9" fmla="*/ 0 h 373"/>
                  <a:gd name="T10" fmla="*/ 157 w 181"/>
                  <a:gd name="T11" fmla="*/ 173 h 373"/>
                  <a:gd name="T12" fmla="*/ 24 w 181"/>
                  <a:gd name="T13" fmla="*/ 173 h 373"/>
                  <a:gd name="T14" fmla="*/ 24 w 181"/>
                  <a:gd name="T15" fmla="*/ 151 h 373"/>
                  <a:gd name="T16" fmla="*/ 157 w 181"/>
                  <a:gd name="T17" fmla="*/ 151 h 373"/>
                  <a:gd name="T18" fmla="*/ 157 w 181"/>
                  <a:gd name="T19" fmla="*/ 173 h 373"/>
                  <a:gd name="T20" fmla="*/ 157 w 181"/>
                  <a:gd name="T21" fmla="*/ 134 h 373"/>
                  <a:gd name="T22" fmla="*/ 24 w 181"/>
                  <a:gd name="T23" fmla="*/ 134 h 373"/>
                  <a:gd name="T24" fmla="*/ 24 w 181"/>
                  <a:gd name="T25" fmla="*/ 113 h 373"/>
                  <a:gd name="T26" fmla="*/ 157 w 181"/>
                  <a:gd name="T27" fmla="*/ 113 h 373"/>
                  <a:gd name="T28" fmla="*/ 157 w 181"/>
                  <a:gd name="T29" fmla="*/ 134 h 373"/>
                  <a:gd name="T30" fmla="*/ 157 w 181"/>
                  <a:gd name="T31" fmla="*/ 95 h 373"/>
                  <a:gd name="T32" fmla="*/ 24 w 181"/>
                  <a:gd name="T33" fmla="*/ 95 h 373"/>
                  <a:gd name="T34" fmla="*/ 24 w 181"/>
                  <a:gd name="T35" fmla="*/ 74 h 373"/>
                  <a:gd name="T36" fmla="*/ 157 w 181"/>
                  <a:gd name="T37" fmla="*/ 74 h 373"/>
                  <a:gd name="T38" fmla="*/ 157 w 181"/>
                  <a:gd name="T39" fmla="*/ 95 h 373"/>
                  <a:gd name="T40" fmla="*/ 157 w 181"/>
                  <a:gd name="T41" fmla="*/ 56 h 373"/>
                  <a:gd name="T42" fmla="*/ 24 w 181"/>
                  <a:gd name="T43" fmla="*/ 56 h 373"/>
                  <a:gd name="T44" fmla="*/ 24 w 181"/>
                  <a:gd name="T45" fmla="*/ 34 h 373"/>
                  <a:gd name="T46" fmla="*/ 157 w 181"/>
                  <a:gd name="T47" fmla="*/ 34 h 373"/>
                  <a:gd name="T48" fmla="*/ 157 w 181"/>
                  <a:gd name="T49" fmla="*/ 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373">
                    <a:moveTo>
                      <a:pt x="0" y="0"/>
                    </a:moveTo>
                    <a:lnTo>
                      <a:pt x="0" y="373"/>
                    </a:lnTo>
                    <a:lnTo>
                      <a:pt x="181" y="373"/>
                    </a:lnTo>
                    <a:lnTo>
                      <a:pt x="181" y="0"/>
                    </a:lnTo>
                    <a:lnTo>
                      <a:pt x="0" y="0"/>
                    </a:lnTo>
                    <a:close/>
                    <a:moveTo>
                      <a:pt x="157" y="173"/>
                    </a:moveTo>
                    <a:lnTo>
                      <a:pt x="24" y="173"/>
                    </a:lnTo>
                    <a:lnTo>
                      <a:pt x="24" y="151"/>
                    </a:lnTo>
                    <a:lnTo>
                      <a:pt x="157" y="151"/>
                    </a:lnTo>
                    <a:lnTo>
                      <a:pt x="157" y="173"/>
                    </a:lnTo>
                    <a:close/>
                    <a:moveTo>
                      <a:pt x="157" y="134"/>
                    </a:moveTo>
                    <a:lnTo>
                      <a:pt x="24" y="134"/>
                    </a:lnTo>
                    <a:lnTo>
                      <a:pt x="24" y="113"/>
                    </a:lnTo>
                    <a:lnTo>
                      <a:pt x="157" y="113"/>
                    </a:lnTo>
                    <a:lnTo>
                      <a:pt x="157" y="134"/>
                    </a:lnTo>
                    <a:close/>
                    <a:moveTo>
                      <a:pt x="157" y="95"/>
                    </a:moveTo>
                    <a:lnTo>
                      <a:pt x="24" y="95"/>
                    </a:lnTo>
                    <a:lnTo>
                      <a:pt x="24" y="74"/>
                    </a:lnTo>
                    <a:lnTo>
                      <a:pt x="157" y="74"/>
                    </a:lnTo>
                    <a:lnTo>
                      <a:pt x="157" y="95"/>
                    </a:lnTo>
                    <a:close/>
                    <a:moveTo>
                      <a:pt x="157" y="56"/>
                    </a:moveTo>
                    <a:lnTo>
                      <a:pt x="24" y="56"/>
                    </a:lnTo>
                    <a:lnTo>
                      <a:pt x="24" y="34"/>
                    </a:lnTo>
                    <a:lnTo>
                      <a:pt x="157" y="34"/>
                    </a:lnTo>
                    <a:lnTo>
                      <a:pt x="157" y="5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grpSp>
        <p:sp>
          <p:nvSpPr>
            <p:cNvPr id="43" name="Rectangle 34"/>
            <p:cNvSpPr>
              <a:spLocks noChangeAspect="1"/>
            </p:cNvSpPr>
            <p:nvPr/>
          </p:nvSpPr>
          <p:spPr bwMode="auto">
            <a:xfrm>
              <a:off x="1189038" y="1816224"/>
              <a:ext cx="419364" cy="593683"/>
            </a:xfrm>
            <a:custGeom>
              <a:avLst/>
              <a:gdLst/>
              <a:ahLst/>
              <a:cxnLst/>
              <a:rect l="l" t="t" r="r" b="b"/>
              <a:pathLst>
                <a:path w="2722429" h="4789665">
                  <a:moveTo>
                    <a:pt x="1346561" y="4502803"/>
                  </a:moveTo>
                  <a:lnTo>
                    <a:pt x="1319494" y="4590254"/>
                  </a:lnTo>
                  <a:cubicBezTo>
                    <a:pt x="1370780" y="4623188"/>
                    <a:pt x="1392862" y="4602715"/>
                    <a:pt x="1422067" y="4598933"/>
                  </a:cubicBezTo>
                  <a:lnTo>
                    <a:pt x="1450559" y="4508144"/>
                  </a:lnTo>
                  <a:cubicBezTo>
                    <a:pt x="1378853" y="4535069"/>
                    <a:pt x="1369830" y="4510591"/>
                    <a:pt x="1346561" y="4502803"/>
                  </a:cubicBezTo>
                  <a:close/>
                  <a:moveTo>
                    <a:pt x="1291703" y="4476863"/>
                  </a:moveTo>
                  <a:cubicBezTo>
                    <a:pt x="1271500" y="4475153"/>
                    <a:pt x="1257001" y="4484037"/>
                    <a:pt x="1239895" y="4486401"/>
                  </a:cubicBezTo>
                  <a:lnTo>
                    <a:pt x="1213192" y="4577190"/>
                  </a:lnTo>
                  <a:cubicBezTo>
                    <a:pt x="1280394" y="4550265"/>
                    <a:pt x="1288850" y="4574742"/>
                    <a:pt x="1310657" y="4582531"/>
                  </a:cubicBezTo>
                  <a:lnTo>
                    <a:pt x="1336024" y="4495079"/>
                  </a:lnTo>
                  <a:cubicBezTo>
                    <a:pt x="1318000" y="4482729"/>
                    <a:pt x="1303825" y="4477889"/>
                    <a:pt x="1291703" y="4476863"/>
                  </a:cubicBezTo>
                  <a:close/>
                  <a:moveTo>
                    <a:pt x="2119608" y="4417076"/>
                  </a:moveTo>
                  <a:cubicBezTo>
                    <a:pt x="2156548" y="4417076"/>
                    <a:pt x="2186493" y="4447021"/>
                    <a:pt x="2186493" y="4483960"/>
                  </a:cubicBezTo>
                  <a:cubicBezTo>
                    <a:pt x="2186493" y="4520899"/>
                    <a:pt x="2156548" y="4550844"/>
                    <a:pt x="2119608" y="4550844"/>
                  </a:cubicBezTo>
                  <a:cubicBezTo>
                    <a:pt x="2082668" y="4550844"/>
                    <a:pt x="2052723" y="4520899"/>
                    <a:pt x="2052723" y="4483960"/>
                  </a:cubicBezTo>
                  <a:cubicBezTo>
                    <a:pt x="2052723" y="4447021"/>
                    <a:pt x="2082668" y="4417076"/>
                    <a:pt x="2119608" y="4417076"/>
                  </a:cubicBezTo>
                  <a:close/>
                  <a:moveTo>
                    <a:pt x="1375648" y="4401592"/>
                  </a:moveTo>
                  <a:lnTo>
                    <a:pt x="1348580" y="4489043"/>
                  </a:lnTo>
                  <a:cubicBezTo>
                    <a:pt x="1399866" y="4521977"/>
                    <a:pt x="1421948" y="4501504"/>
                    <a:pt x="1451153" y="4497722"/>
                  </a:cubicBezTo>
                  <a:lnTo>
                    <a:pt x="1479645" y="4406932"/>
                  </a:lnTo>
                  <a:cubicBezTo>
                    <a:pt x="1407939" y="4433858"/>
                    <a:pt x="1398917" y="4409380"/>
                    <a:pt x="1375648" y="4401592"/>
                  </a:cubicBezTo>
                  <a:close/>
                  <a:moveTo>
                    <a:pt x="2119608" y="4386401"/>
                  </a:moveTo>
                  <a:cubicBezTo>
                    <a:pt x="2065728" y="4386401"/>
                    <a:pt x="2022049" y="4430080"/>
                    <a:pt x="2022049" y="4483960"/>
                  </a:cubicBezTo>
                  <a:cubicBezTo>
                    <a:pt x="2022049" y="4502736"/>
                    <a:pt x="2027353" y="4520272"/>
                    <a:pt x="2038016" y="4534245"/>
                  </a:cubicBezTo>
                  <a:lnTo>
                    <a:pt x="1981241" y="4590925"/>
                  </a:lnTo>
                  <a:cubicBezTo>
                    <a:pt x="1972878" y="4599274"/>
                    <a:pt x="1972867" y="4612822"/>
                    <a:pt x="1981216" y="4621185"/>
                  </a:cubicBezTo>
                  <a:cubicBezTo>
                    <a:pt x="1989565" y="4629548"/>
                    <a:pt x="2003113" y="4629559"/>
                    <a:pt x="2011476" y="4621210"/>
                  </a:cubicBezTo>
                  <a:lnTo>
                    <a:pt x="2068071" y="4564708"/>
                  </a:lnTo>
                  <a:cubicBezTo>
                    <a:pt x="2082269" y="4575900"/>
                    <a:pt x="2100283" y="4581519"/>
                    <a:pt x="2119608" y="4581519"/>
                  </a:cubicBezTo>
                  <a:cubicBezTo>
                    <a:pt x="2173488" y="4581519"/>
                    <a:pt x="2217167" y="4537840"/>
                    <a:pt x="2217167" y="4483960"/>
                  </a:cubicBezTo>
                  <a:cubicBezTo>
                    <a:pt x="2217167" y="4430080"/>
                    <a:pt x="2173488" y="4386401"/>
                    <a:pt x="2119608" y="4386401"/>
                  </a:cubicBezTo>
                  <a:close/>
                  <a:moveTo>
                    <a:pt x="660244" y="4379873"/>
                  </a:moveTo>
                  <a:cubicBezTo>
                    <a:pt x="657836" y="4379386"/>
                    <a:pt x="655370" y="4379378"/>
                    <a:pt x="652928" y="4379876"/>
                  </a:cubicBezTo>
                  <a:cubicBezTo>
                    <a:pt x="649671" y="4380541"/>
                    <a:pt x="646454" y="4382106"/>
                    <a:pt x="643463" y="4384634"/>
                  </a:cubicBezTo>
                  <a:lnTo>
                    <a:pt x="550646" y="4463095"/>
                  </a:lnTo>
                  <a:cubicBezTo>
                    <a:pt x="544575" y="4468227"/>
                    <a:pt x="540603" y="4476343"/>
                    <a:pt x="539167" y="4485288"/>
                  </a:cubicBezTo>
                  <a:lnTo>
                    <a:pt x="538027" y="4487497"/>
                  </a:lnTo>
                  <a:cubicBezTo>
                    <a:pt x="532270" y="4505257"/>
                    <a:pt x="537944" y="4526152"/>
                    <a:pt x="550700" y="4534168"/>
                  </a:cubicBezTo>
                  <a:lnTo>
                    <a:pt x="657831" y="4601484"/>
                  </a:lnTo>
                  <a:cubicBezTo>
                    <a:pt x="670588" y="4609500"/>
                    <a:pt x="685596" y="4601600"/>
                    <a:pt x="691353" y="4583840"/>
                  </a:cubicBezTo>
                  <a:cubicBezTo>
                    <a:pt x="697110" y="4566080"/>
                    <a:pt x="691436" y="4545185"/>
                    <a:pt x="678680" y="4537170"/>
                  </a:cubicBezTo>
                  <a:lnTo>
                    <a:pt x="661890" y="4526620"/>
                  </a:lnTo>
                  <a:lnTo>
                    <a:pt x="704842" y="4526620"/>
                  </a:lnTo>
                  <a:cubicBezTo>
                    <a:pt x="718837" y="4526620"/>
                    <a:pt x="730182" y="4510824"/>
                    <a:pt x="730182" y="4491339"/>
                  </a:cubicBezTo>
                  <a:cubicBezTo>
                    <a:pt x="730182" y="4471854"/>
                    <a:pt x="718837" y="4456059"/>
                    <a:pt x="704842" y="4456059"/>
                  </a:cubicBezTo>
                  <a:lnTo>
                    <a:pt x="656623" y="4456059"/>
                  </a:lnTo>
                  <a:lnTo>
                    <a:pt x="669766" y="4444948"/>
                  </a:lnTo>
                  <a:cubicBezTo>
                    <a:pt x="681729" y="4434836"/>
                    <a:pt x="685539" y="4413136"/>
                    <a:pt x="678275" y="4396481"/>
                  </a:cubicBezTo>
                  <a:cubicBezTo>
                    <a:pt x="674190" y="4387112"/>
                    <a:pt x="667471" y="4381335"/>
                    <a:pt x="660244" y="4379873"/>
                  </a:cubicBezTo>
                  <a:close/>
                  <a:moveTo>
                    <a:pt x="1320789" y="4375652"/>
                  </a:moveTo>
                  <a:cubicBezTo>
                    <a:pt x="1300586" y="4373942"/>
                    <a:pt x="1286087" y="4382826"/>
                    <a:pt x="1268981" y="4385190"/>
                  </a:cubicBezTo>
                  <a:lnTo>
                    <a:pt x="1242278" y="4475979"/>
                  </a:lnTo>
                  <a:cubicBezTo>
                    <a:pt x="1309480" y="4449054"/>
                    <a:pt x="1317936" y="4473531"/>
                    <a:pt x="1339743" y="4481319"/>
                  </a:cubicBezTo>
                  <a:lnTo>
                    <a:pt x="1365111" y="4393868"/>
                  </a:lnTo>
                  <a:cubicBezTo>
                    <a:pt x="1347086" y="4381518"/>
                    <a:pt x="1332911" y="4376678"/>
                    <a:pt x="1320789" y="4375652"/>
                  </a:cubicBezTo>
                  <a:close/>
                  <a:moveTo>
                    <a:pt x="273360" y="451976"/>
                  </a:moveTo>
                  <a:lnTo>
                    <a:pt x="273360" y="4125794"/>
                  </a:lnTo>
                  <a:lnTo>
                    <a:pt x="2449071" y="4125794"/>
                  </a:lnTo>
                  <a:lnTo>
                    <a:pt x="2449071" y="451976"/>
                  </a:lnTo>
                  <a:close/>
                  <a:moveTo>
                    <a:pt x="453747" y="0"/>
                  </a:moveTo>
                  <a:lnTo>
                    <a:pt x="2268682" y="0"/>
                  </a:lnTo>
                  <a:cubicBezTo>
                    <a:pt x="2519279" y="0"/>
                    <a:pt x="2722429" y="203150"/>
                    <a:pt x="2722429" y="453747"/>
                  </a:cubicBezTo>
                  <a:lnTo>
                    <a:pt x="2722429" y="4335918"/>
                  </a:lnTo>
                  <a:cubicBezTo>
                    <a:pt x="2722429" y="4586515"/>
                    <a:pt x="2519279" y="4789665"/>
                    <a:pt x="2268682" y="4789665"/>
                  </a:cubicBezTo>
                  <a:lnTo>
                    <a:pt x="453747" y="4789665"/>
                  </a:lnTo>
                  <a:cubicBezTo>
                    <a:pt x="203150" y="4789665"/>
                    <a:pt x="0" y="4586515"/>
                    <a:pt x="0" y="4335918"/>
                  </a:cubicBezTo>
                  <a:lnTo>
                    <a:pt x="0" y="453747"/>
                  </a:lnTo>
                  <a:cubicBezTo>
                    <a:pt x="0" y="203150"/>
                    <a:pt x="203150" y="0"/>
                    <a:pt x="453747"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44" name="Straight Arrow Connector 43"/>
            <p:cNvCxnSpPr/>
            <p:nvPr/>
          </p:nvCxnSpPr>
          <p:spPr>
            <a:xfrm flipH="1" flipV="1">
              <a:off x="1358493" y="2629470"/>
              <a:ext cx="4801" cy="556655"/>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726138" y="2242972"/>
              <a:ext cx="5194727" cy="1625403"/>
              <a:chOff x="726138" y="2242972"/>
              <a:chExt cx="5194727" cy="1625403"/>
            </a:xfrm>
            <a:noFill/>
          </p:grpSpPr>
          <p:sp>
            <p:nvSpPr>
              <p:cNvPr id="19" name="TextBox 18"/>
              <p:cNvSpPr txBox="1"/>
              <p:nvPr/>
            </p:nvSpPr>
            <p:spPr>
              <a:xfrm>
                <a:off x="2568831" y="3621957"/>
                <a:ext cx="670055"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Azure Blobs</a:t>
                </a:r>
                <a:endParaRPr lang="en-US" sz="1000" dirty="0">
                  <a:solidFill>
                    <a:schemeClr val="bg1"/>
                  </a:solidFill>
                </a:endParaRPr>
              </a:p>
            </p:txBody>
          </p:sp>
          <p:sp>
            <p:nvSpPr>
              <p:cNvPr id="25" name="TextBox 24"/>
              <p:cNvSpPr txBox="1"/>
              <p:nvPr/>
            </p:nvSpPr>
            <p:spPr>
              <a:xfrm>
                <a:off x="2494975" y="2242972"/>
                <a:ext cx="923330"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Azure HDInsight</a:t>
                </a:r>
                <a:endParaRPr lang="en-US" sz="1000" dirty="0">
                  <a:solidFill>
                    <a:schemeClr val="bg1"/>
                  </a:solidFill>
                </a:endParaRPr>
              </a:p>
            </p:txBody>
          </p:sp>
          <p:sp>
            <p:nvSpPr>
              <p:cNvPr id="26" name="TextBox 25"/>
              <p:cNvSpPr txBox="1"/>
              <p:nvPr/>
            </p:nvSpPr>
            <p:spPr>
              <a:xfrm>
                <a:off x="2802869" y="2636549"/>
                <a:ext cx="517770"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Hive, Pig,</a:t>
                </a:r>
                <a:endParaRPr lang="en-US" sz="1000" dirty="0">
                  <a:solidFill>
                    <a:schemeClr val="bg1"/>
                  </a:solidFill>
                </a:endParaRPr>
              </a:p>
            </p:txBody>
          </p:sp>
          <p:sp>
            <p:nvSpPr>
              <p:cNvPr id="32" name="TextBox 31"/>
              <p:cNvSpPr txBox="1"/>
              <p:nvPr/>
            </p:nvSpPr>
            <p:spPr>
              <a:xfrm>
                <a:off x="5056195" y="3665424"/>
                <a:ext cx="785471"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Azure SQL DB</a:t>
                </a:r>
                <a:endParaRPr lang="en-US" sz="1000" dirty="0">
                  <a:solidFill>
                    <a:schemeClr val="bg1"/>
                  </a:solidFill>
                </a:endParaRPr>
              </a:p>
            </p:txBody>
          </p:sp>
          <p:sp>
            <p:nvSpPr>
              <p:cNvPr id="35" name="TextBox 34"/>
              <p:cNvSpPr txBox="1"/>
              <p:nvPr/>
            </p:nvSpPr>
            <p:spPr>
              <a:xfrm>
                <a:off x="4891737" y="2246378"/>
                <a:ext cx="1029128"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Power BI for O365</a:t>
                </a:r>
                <a:endParaRPr lang="en-US" sz="1000" dirty="0">
                  <a:solidFill>
                    <a:schemeClr val="bg1"/>
                  </a:solidFill>
                </a:endParaRPr>
              </a:p>
            </p:txBody>
          </p:sp>
          <p:sp>
            <p:nvSpPr>
              <p:cNvPr id="41" name="TextBox 40"/>
              <p:cNvSpPr txBox="1"/>
              <p:nvPr/>
            </p:nvSpPr>
            <p:spPr>
              <a:xfrm>
                <a:off x="726138" y="3729876"/>
                <a:ext cx="1365758"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Mobile Notification Hub</a:t>
                </a:r>
                <a:endParaRPr lang="en-US" sz="1000" dirty="0">
                  <a:solidFill>
                    <a:schemeClr val="bg1"/>
                  </a:solidFill>
                </a:endParaRPr>
              </a:p>
            </p:txBody>
          </p:sp>
          <p:sp>
            <p:nvSpPr>
              <p:cNvPr id="42" name="TextBox 41"/>
              <p:cNvSpPr txBox="1"/>
              <p:nvPr/>
            </p:nvSpPr>
            <p:spPr>
              <a:xfrm>
                <a:off x="1172875" y="2509895"/>
                <a:ext cx="804707" cy="138499"/>
              </a:xfrm>
              <a:prstGeom prst="rect">
                <a:avLst/>
              </a:prstGeom>
              <a:grpFill/>
            </p:spPr>
            <p:txBody>
              <a:bodyPr wrap="none" lIns="0" tIns="0" rIns="0" bIns="0" rtlCol="0">
                <a:spAutoFit/>
              </a:bodyPr>
              <a:lstStyle/>
              <a:p>
                <a:pPr>
                  <a:lnSpc>
                    <a:spcPct val="90000"/>
                  </a:lnSpc>
                  <a:spcAft>
                    <a:spcPts val="0"/>
                  </a:spcAft>
                </a:pPr>
                <a:r>
                  <a:rPr lang="en-US" sz="1000" dirty="0" smtClean="0">
                    <a:solidFill>
                      <a:schemeClr val="bg1"/>
                    </a:solidFill>
                  </a:rPr>
                  <a:t>Mobile Device</a:t>
                </a:r>
              </a:p>
            </p:txBody>
          </p:sp>
          <p:sp>
            <p:nvSpPr>
              <p:cNvPr id="45" name="TextBox 44"/>
              <p:cNvSpPr txBox="1"/>
              <p:nvPr/>
            </p:nvSpPr>
            <p:spPr>
              <a:xfrm>
                <a:off x="1416196" y="2791594"/>
                <a:ext cx="1216680" cy="138499"/>
              </a:xfrm>
              <a:prstGeom prst="rect">
                <a:avLst/>
              </a:prstGeom>
              <a:solidFill>
                <a:schemeClr val="accent2"/>
              </a:solidFill>
            </p:spPr>
            <p:txBody>
              <a:bodyPr wrap="none" lIns="0" tIns="0" rIns="0" bIns="0" rtlCol="0">
                <a:spAutoFit/>
              </a:bodyPr>
              <a:lstStyle/>
              <a:p>
                <a:pPr>
                  <a:lnSpc>
                    <a:spcPct val="90000"/>
                  </a:lnSpc>
                  <a:spcAft>
                    <a:spcPts val="0"/>
                  </a:spcAft>
                </a:pPr>
                <a:r>
                  <a:rPr lang="en-US" sz="1000" dirty="0" smtClean="0">
                    <a:solidFill>
                      <a:schemeClr val="bg1"/>
                    </a:solidFill>
                  </a:rPr>
                  <a:t>Real-time notification</a:t>
                </a:r>
                <a:endParaRPr lang="en-US" sz="1000" dirty="0">
                  <a:solidFill>
                    <a:schemeClr val="bg1"/>
                  </a:solidFill>
                </a:endParaRPr>
              </a:p>
            </p:txBody>
          </p:sp>
        </p:grpSp>
        <p:sp>
          <p:nvSpPr>
            <p:cNvPr id="46" name="Rectangle 45"/>
            <p:cNvSpPr/>
            <p:nvPr/>
          </p:nvSpPr>
          <p:spPr bwMode="auto">
            <a:xfrm>
              <a:off x="3371132" y="3098612"/>
              <a:ext cx="1039753" cy="605689"/>
            </a:xfrm>
            <a:prstGeom prst="rect">
              <a:avLst/>
            </a:prstGeom>
            <a:noFill/>
            <a:ln w="12700">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18209" t="14527" r="24712" b="24554"/>
            <a:stretch/>
          </p:blipFill>
          <p:spPr>
            <a:xfrm>
              <a:off x="3343443" y="5441935"/>
              <a:ext cx="1095130" cy="724553"/>
            </a:xfrm>
            <a:prstGeom prst="rect">
              <a:avLst/>
            </a:prstGeom>
          </p:spPr>
        </p:pic>
        <p:pic>
          <p:nvPicPr>
            <p:cNvPr id="48" name="Picture 47"/>
            <p:cNvPicPr>
              <a:picLocks noChangeAspect="1"/>
            </p:cNvPicPr>
            <p:nvPr/>
          </p:nvPicPr>
          <p:blipFill rotWithShape="1">
            <a:blip r:embed="rId4">
              <a:extLst>
                <a:ext uri="{28A0092B-C50C-407E-A947-70E740481C1C}">
                  <a14:useLocalDpi xmlns:a14="http://schemas.microsoft.com/office/drawing/2010/main" val="0"/>
                </a:ext>
              </a:extLst>
            </a:blip>
            <a:srcRect l="18209" t="14527" r="24712" b="24554"/>
            <a:stretch/>
          </p:blipFill>
          <p:spPr>
            <a:xfrm>
              <a:off x="946353" y="5441935"/>
              <a:ext cx="1095130" cy="724553"/>
            </a:xfrm>
            <a:prstGeom prst="rect">
              <a:avLst/>
            </a:prstGeom>
          </p:spPr>
        </p:pic>
        <p:pic>
          <p:nvPicPr>
            <p:cNvPr id="49" name="Picture 8" descr="Z:\Pictures\MICROSOFT IMAGES\CloudnEnterprise_Symbols_Public_v2.02\CloudnEnterprise_Symbols_Public_v2.02\CnE_PNGs\CnE_Cloud_PNGs\HDInsight.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49730" y="1742438"/>
              <a:ext cx="457199" cy="4572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bwMode="auto">
            <a:xfrm>
              <a:off x="2732891" y="4357494"/>
              <a:ext cx="236245" cy="2729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2412577" y="4528588"/>
              <a:ext cx="236245" cy="1116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2407132" y="4412577"/>
              <a:ext cx="62195" cy="1116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original cloud"/>
            <p:cNvSpPr>
              <a:spLocks noChangeAspect="1"/>
            </p:cNvSpPr>
            <p:nvPr/>
          </p:nvSpPr>
          <p:spPr bwMode="black">
            <a:xfrm>
              <a:off x="2237041" y="4117528"/>
              <a:ext cx="910845" cy="52268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FFFFFF"/>
                </a:solidFill>
              </a:endParaRPr>
            </a:p>
          </p:txBody>
        </p:sp>
      </p:grpSp>
      <p:sp>
        <p:nvSpPr>
          <p:cNvPr id="70" name="Rectangle 69"/>
          <p:cNvSpPr/>
          <p:nvPr/>
        </p:nvSpPr>
        <p:spPr bwMode="auto">
          <a:xfrm>
            <a:off x="5488773" y="5937283"/>
            <a:ext cx="2171074" cy="7603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t="38333" b="36667"/>
          <a:stretch/>
        </p:blipFill>
        <p:spPr>
          <a:xfrm>
            <a:off x="5605081" y="6093470"/>
            <a:ext cx="1837624" cy="459406"/>
          </a:xfrm>
          <a:prstGeom prst="rect">
            <a:avLst/>
          </a:prstGeom>
        </p:spPr>
      </p:pic>
    </p:spTree>
    <p:extLst>
      <p:ext uri="{BB962C8B-B14F-4D97-AF65-F5344CB8AC3E}">
        <p14:creationId xmlns:p14="http://schemas.microsoft.com/office/powerpoint/2010/main" val="3619113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56179" y="220662"/>
            <a:ext cx="11981857" cy="64055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600" dirty="0">
              <a:solidFill>
                <a:schemeClr val="bg1"/>
              </a:solidFill>
            </a:endParaRPr>
          </a:p>
        </p:txBody>
      </p:sp>
      <p:sp>
        <p:nvSpPr>
          <p:cNvPr id="5" name="TextBox 4"/>
          <p:cNvSpPr txBox="1"/>
          <p:nvPr/>
        </p:nvSpPr>
        <p:spPr>
          <a:xfrm>
            <a:off x="291350" y="378119"/>
            <a:ext cx="6094270" cy="787908"/>
          </a:xfrm>
          <a:prstGeom prst="rect">
            <a:avLst/>
          </a:prstGeom>
        </p:spPr>
        <p:txBody>
          <a:bodyPr wrap="square" lIns="182880" tIns="146304" rIns="182880" bIns="146304" rtlCol="0">
            <a:spAutoFit/>
          </a:bodyPr>
          <a:lstStyle/>
          <a:p>
            <a:r>
              <a:rPr lang="en-US" sz="1600" dirty="0">
                <a:solidFill>
                  <a:schemeClr val="bg1"/>
                </a:solidFill>
              </a:rPr>
              <a:t/>
            </a:r>
            <a:br>
              <a:rPr lang="en-US" sz="1600" dirty="0">
                <a:solidFill>
                  <a:schemeClr val="bg1"/>
                </a:solidFill>
              </a:rPr>
            </a:br>
            <a:endParaRPr lang="en-US" sz="1600" dirty="0">
              <a:solidFill>
                <a:schemeClr val="bg1"/>
              </a:solidFill>
            </a:endParaRPr>
          </a:p>
        </p:txBody>
      </p:sp>
      <p:pic>
        <p:nvPicPr>
          <p:cNvPr id="10" name="Picture 9" descr="JG-Purple-Logo-Web-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029" y="5948362"/>
            <a:ext cx="2418608" cy="596900"/>
          </a:xfrm>
          <a:prstGeom prst="rect">
            <a:avLst/>
          </a:prstGeom>
        </p:spPr>
      </p:pic>
      <p:sp>
        <p:nvSpPr>
          <p:cNvPr id="34" name="TextBox 33"/>
          <p:cNvSpPr txBox="1"/>
          <p:nvPr/>
        </p:nvSpPr>
        <p:spPr>
          <a:xfrm>
            <a:off x="350837" y="296862"/>
            <a:ext cx="7162800" cy="3319371"/>
          </a:xfrm>
          <a:prstGeom prst="rect">
            <a:avLst/>
          </a:prstGeom>
          <a:noFill/>
        </p:spPr>
        <p:txBody>
          <a:bodyPr wrap="square" lIns="182880" tIns="146304" rIns="182880" bIns="146304" numCol="2" spcCol="180000" rtlCol="0">
            <a:spAutoFit/>
          </a:bodyPr>
          <a:lstStyle/>
          <a:p>
            <a:pPr>
              <a:spcAft>
                <a:spcPts val="600"/>
              </a:spcAft>
            </a:pPr>
            <a:r>
              <a:rPr lang="en-US" dirty="0">
                <a:solidFill>
                  <a:schemeClr val="bg1"/>
                </a:solidFill>
              </a:rPr>
              <a:t>JustGiving wanted to harness the power of their data by using network science to map people’s connections and relationships so that they could connect people with the causes they care about. Based on 15 </a:t>
            </a:r>
            <a:r>
              <a:rPr lang="en-US" dirty="0" smtClean="0">
                <a:solidFill>
                  <a:schemeClr val="bg1"/>
                </a:solidFill>
              </a:rPr>
              <a:t/>
            </a:r>
            <a:br>
              <a:rPr lang="en-US" dirty="0" smtClean="0">
                <a:solidFill>
                  <a:schemeClr val="bg1"/>
                </a:solidFill>
              </a:rPr>
            </a:br>
            <a:r>
              <a:rPr lang="en-US" dirty="0" smtClean="0">
                <a:solidFill>
                  <a:schemeClr val="bg1"/>
                </a:solidFill>
              </a:rPr>
              <a:t>years </a:t>
            </a:r>
            <a:r>
              <a:rPr lang="en-US" dirty="0">
                <a:solidFill>
                  <a:schemeClr val="bg1"/>
                </a:solidFill>
              </a:rPr>
              <a:t>of data, the </a:t>
            </a:r>
            <a:r>
              <a:rPr lang="en-US" dirty="0" smtClean="0">
                <a:solidFill>
                  <a:schemeClr val="bg1"/>
                </a:solidFill>
              </a:rPr>
              <a:t>JustGiving </a:t>
            </a:r>
            <a:r>
              <a:rPr lang="en-US" dirty="0" err="1" smtClean="0">
                <a:solidFill>
                  <a:schemeClr val="bg1"/>
                </a:solidFill>
              </a:rPr>
              <a:t>GiveGraph</a:t>
            </a:r>
            <a:r>
              <a:rPr lang="en-US" dirty="0" smtClean="0">
                <a:solidFill>
                  <a:schemeClr val="bg1"/>
                </a:solidFill>
              </a:rPr>
              <a:t> </a:t>
            </a:r>
            <a:r>
              <a:rPr lang="en-US" dirty="0">
                <a:solidFill>
                  <a:schemeClr val="bg1"/>
                </a:solidFill>
              </a:rPr>
              <a:t>is </a:t>
            </a:r>
            <a:r>
              <a:rPr lang="en-US" dirty="0" smtClean="0">
                <a:solidFill>
                  <a:schemeClr val="bg1"/>
                </a:solidFill>
              </a:rPr>
              <a:t>the </a:t>
            </a:r>
            <a:r>
              <a:rPr lang="en-US" dirty="0">
                <a:solidFill>
                  <a:schemeClr val="bg1"/>
                </a:solidFill>
              </a:rPr>
              <a:t>world’s </a:t>
            </a:r>
            <a:r>
              <a:rPr lang="en-US" dirty="0" smtClean="0">
                <a:solidFill>
                  <a:schemeClr val="bg1"/>
                </a:solidFill>
              </a:rPr>
              <a:t/>
            </a:r>
            <a:br>
              <a:rPr lang="en-US" dirty="0" smtClean="0">
                <a:solidFill>
                  <a:schemeClr val="bg1"/>
                </a:solidFill>
              </a:rPr>
            </a:br>
            <a:r>
              <a:rPr lang="en-US" dirty="0" smtClean="0">
                <a:solidFill>
                  <a:schemeClr val="bg1"/>
                </a:solidFill>
              </a:rPr>
              <a:t>largest </a:t>
            </a:r>
            <a:r>
              <a:rPr lang="en-US" dirty="0">
                <a:solidFill>
                  <a:schemeClr val="bg1"/>
                </a:solidFill>
              </a:rPr>
              <a:t>ecosystem of </a:t>
            </a:r>
            <a:r>
              <a:rPr lang="en-US" dirty="0" smtClean="0">
                <a:solidFill>
                  <a:schemeClr val="bg1"/>
                </a:solidFill>
              </a:rPr>
              <a:t>giving</a:t>
            </a:r>
            <a:br>
              <a:rPr lang="en-US" dirty="0" smtClean="0">
                <a:solidFill>
                  <a:schemeClr val="bg1"/>
                </a:solidFill>
              </a:rPr>
            </a:br>
            <a:r>
              <a:rPr lang="en-US" dirty="0" smtClean="0">
                <a:solidFill>
                  <a:schemeClr val="bg1"/>
                </a:solidFill>
              </a:rPr>
              <a:t>behavior.</a:t>
            </a:r>
            <a:r>
              <a:rPr lang="en-US" dirty="0">
                <a:solidFill>
                  <a:schemeClr val="bg1"/>
                </a:solidFill>
              </a:rPr>
              <a:t> </a:t>
            </a:r>
            <a:r>
              <a:rPr lang="en-US" dirty="0" smtClean="0">
                <a:solidFill>
                  <a:schemeClr val="bg1"/>
                </a:solidFill>
              </a:rPr>
              <a:t>It </a:t>
            </a:r>
            <a:r>
              <a:rPr lang="en-US" dirty="0">
                <a:solidFill>
                  <a:schemeClr val="bg1"/>
                </a:solidFill>
              </a:rPr>
              <a:t>contains more </a:t>
            </a:r>
            <a:r>
              <a:rPr lang="en-US" dirty="0" smtClean="0">
                <a:solidFill>
                  <a:schemeClr val="bg1"/>
                </a:solidFill>
              </a:rPr>
              <a:t/>
            </a:r>
            <a:br>
              <a:rPr lang="en-US" dirty="0" smtClean="0">
                <a:solidFill>
                  <a:schemeClr val="bg1"/>
                </a:solidFill>
              </a:rPr>
            </a:br>
            <a:r>
              <a:rPr lang="en-US" dirty="0" smtClean="0">
                <a:solidFill>
                  <a:schemeClr val="bg1"/>
                </a:solidFill>
              </a:rPr>
              <a:t>than </a:t>
            </a:r>
            <a:r>
              <a:rPr lang="en-US" dirty="0">
                <a:solidFill>
                  <a:schemeClr val="bg1"/>
                </a:solidFill>
              </a:rPr>
              <a:t>81 million person nodes, thousands of causes and 285 million connections and is the engine that drives </a:t>
            </a:r>
            <a:r>
              <a:rPr lang="en-US" dirty="0" err="1">
                <a:solidFill>
                  <a:schemeClr val="bg1"/>
                </a:solidFill>
              </a:rPr>
              <a:t>JustGiving’s</a:t>
            </a:r>
            <a:r>
              <a:rPr lang="en-US" dirty="0">
                <a:solidFill>
                  <a:schemeClr val="bg1"/>
                </a:solidFill>
              </a:rPr>
              <a:t> social platform, enabling levels of </a:t>
            </a:r>
            <a:r>
              <a:rPr lang="en-US" dirty="0" smtClean="0">
                <a:solidFill>
                  <a:schemeClr val="bg1"/>
                </a:solidFill>
              </a:rPr>
              <a:t>personalization </a:t>
            </a:r>
            <a:r>
              <a:rPr lang="en-US" dirty="0">
                <a:solidFill>
                  <a:schemeClr val="bg1"/>
                </a:solidFill>
              </a:rPr>
              <a:t>and engagement that a traditional infrastructure would be unable to deliver.</a:t>
            </a:r>
            <a:endParaRPr lang="en-US" dirty="0" smtClean="0">
              <a:solidFill>
                <a:schemeClr val="bg1"/>
              </a:solidFill>
            </a:endParaRPr>
          </a:p>
        </p:txBody>
      </p:sp>
      <p:grpSp>
        <p:nvGrpSpPr>
          <p:cNvPr id="43" name="Group 42"/>
          <p:cNvGrpSpPr/>
          <p:nvPr/>
        </p:nvGrpSpPr>
        <p:grpSpPr>
          <a:xfrm>
            <a:off x="579437" y="3852007"/>
            <a:ext cx="6553200" cy="2464655"/>
            <a:chOff x="579437" y="3699607"/>
            <a:chExt cx="6553200" cy="2464655"/>
          </a:xfrm>
        </p:grpSpPr>
        <p:grpSp>
          <p:nvGrpSpPr>
            <p:cNvPr id="16" name="Group 15"/>
            <p:cNvGrpSpPr/>
            <p:nvPr/>
          </p:nvGrpSpPr>
          <p:grpSpPr>
            <a:xfrm>
              <a:off x="653691" y="3715581"/>
              <a:ext cx="427345" cy="576955"/>
              <a:chOff x="3645975" y="2735377"/>
              <a:chExt cx="169656" cy="237469"/>
            </a:xfrm>
          </p:grpSpPr>
          <p:sp>
            <p:nvSpPr>
              <p:cNvPr id="14" name="Freeform 13"/>
              <p:cNvSpPr/>
              <p:nvPr/>
            </p:nvSpPr>
            <p:spPr>
              <a:xfrm>
                <a:off x="3645975" y="2735377"/>
                <a:ext cx="169656" cy="237469"/>
              </a:xfrm>
              <a:custGeom>
                <a:avLst/>
                <a:gdLst>
                  <a:gd name="connsiteX0" fmla="*/ 328000 w 656000"/>
                  <a:gd name="connsiteY0" fmla="*/ 0 h 1195540"/>
                  <a:gd name="connsiteX1" fmla="*/ 649336 w 656000"/>
                  <a:gd name="connsiteY1" fmla="*/ 112180 h 1195540"/>
                  <a:gd name="connsiteX2" fmla="*/ 655412 w 656000"/>
                  <a:gd name="connsiteY2" fmla="*/ 137993 h 1195540"/>
                  <a:gd name="connsiteX3" fmla="*/ 656000 w 656000"/>
                  <a:gd name="connsiteY3" fmla="*/ 137993 h 1195540"/>
                  <a:gd name="connsiteX4" fmla="*/ 656000 w 656000"/>
                  <a:gd name="connsiteY4" fmla="*/ 140494 h 1195540"/>
                  <a:gd name="connsiteX5" fmla="*/ 656000 w 656000"/>
                  <a:gd name="connsiteY5" fmla="*/ 1055046 h 1195540"/>
                  <a:gd name="connsiteX6" fmla="*/ 328000 w 656000"/>
                  <a:gd name="connsiteY6" fmla="*/ 1195540 h 1195540"/>
                  <a:gd name="connsiteX7" fmla="*/ 0 w 656000"/>
                  <a:gd name="connsiteY7" fmla="*/ 1055046 h 1195540"/>
                  <a:gd name="connsiteX8" fmla="*/ 0 w 656000"/>
                  <a:gd name="connsiteY8" fmla="*/ 140494 h 1195540"/>
                  <a:gd name="connsiteX9" fmla="*/ 0 w 656000"/>
                  <a:gd name="connsiteY9" fmla="*/ 137993 h 1195540"/>
                  <a:gd name="connsiteX10" fmla="*/ 589 w 656000"/>
                  <a:gd name="connsiteY10" fmla="*/ 137993 h 1195540"/>
                  <a:gd name="connsiteX11" fmla="*/ 6664 w 656000"/>
                  <a:gd name="connsiteY11" fmla="*/ 112180 h 1195540"/>
                  <a:gd name="connsiteX12" fmla="*/ 328000 w 656000"/>
                  <a:gd name="connsiteY12" fmla="*/ 0 h 119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00" h="1195540">
                    <a:moveTo>
                      <a:pt x="328000" y="0"/>
                    </a:moveTo>
                    <a:cubicBezTo>
                      <a:pt x="486505" y="0"/>
                      <a:pt x="618751" y="48159"/>
                      <a:pt x="649336" y="112180"/>
                    </a:cubicBezTo>
                    <a:lnTo>
                      <a:pt x="655412" y="137993"/>
                    </a:lnTo>
                    <a:lnTo>
                      <a:pt x="656000" y="137993"/>
                    </a:lnTo>
                    <a:lnTo>
                      <a:pt x="656000" y="140494"/>
                    </a:lnTo>
                    <a:lnTo>
                      <a:pt x="656000" y="1055046"/>
                    </a:lnTo>
                    <a:cubicBezTo>
                      <a:pt x="656000" y="1132639"/>
                      <a:pt x="509149" y="1195540"/>
                      <a:pt x="328000" y="1195540"/>
                    </a:cubicBezTo>
                    <a:cubicBezTo>
                      <a:pt x="146851" y="1195540"/>
                      <a:pt x="0" y="1132639"/>
                      <a:pt x="0" y="1055046"/>
                    </a:cubicBezTo>
                    <a:lnTo>
                      <a:pt x="0" y="140494"/>
                    </a:lnTo>
                    <a:lnTo>
                      <a:pt x="0" y="137993"/>
                    </a:lnTo>
                    <a:lnTo>
                      <a:pt x="589" y="137993"/>
                    </a:lnTo>
                    <a:lnTo>
                      <a:pt x="6664" y="112180"/>
                    </a:lnTo>
                    <a:cubicBezTo>
                      <a:pt x="37249" y="48159"/>
                      <a:pt x="169495" y="0"/>
                      <a:pt x="328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sp>
            <p:nvSpPr>
              <p:cNvPr id="15" name="Oval 14"/>
              <p:cNvSpPr/>
              <p:nvPr/>
            </p:nvSpPr>
            <p:spPr>
              <a:xfrm>
                <a:off x="3660039" y="2746576"/>
                <a:ext cx="137746" cy="47211"/>
              </a:xfrm>
              <a:prstGeom prst="ellipse">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endParaRPr>
              </a:p>
            </p:txBody>
          </p:sp>
        </p:grpSp>
        <p:sp>
          <p:nvSpPr>
            <p:cNvPr id="17" name="TextBox 16"/>
            <p:cNvSpPr txBox="1"/>
            <p:nvPr/>
          </p:nvSpPr>
          <p:spPr>
            <a:xfrm>
              <a:off x="579437" y="4378949"/>
              <a:ext cx="705865" cy="262215"/>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SQL Server</a:t>
              </a:r>
            </a:p>
            <a:p>
              <a:pPr>
                <a:lnSpc>
                  <a:spcPct val="90000"/>
                </a:lnSpc>
                <a:spcAft>
                  <a:spcPts val="0"/>
                </a:spcAft>
              </a:pPr>
              <a:r>
                <a:rPr lang="en-US" sz="1000" dirty="0" smtClean="0">
                  <a:solidFill>
                    <a:schemeClr val="bg1"/>
                  </a:solidFill>
                </a:rPr>
                <a:t>On-premises</a:t>
              </a:r>
              <a:endParaRPr lang="en-US" sz="1000" dirty="0">
                <a:solidFill>
                  <a:schemeClr val="bg1"/>
                </a:solidFill>
              </a:endParaRPr>
            </a:p>
          </p:txBody>
        </p:sp>
        <p:sp>
          <p:nvSpPr>
            <p:cNvPr id="18" name="original cloud"/>
            <p:cNvSpPr>
              <a:spLocks noChangeAspect="1"/>
            </p:cNvSpPr>
            <p:nvPr/>
          </p:nvSpPr>
          <p:spPr bwMode="black">
            <a:xfrm>
              <a:off x="2140748" y="3785403"/>
              <a:ext cx="887347" cy="49479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FFFFFF"/>
                </a:solidFill>
              </a:endParaRPr>
            </a:p>
          </p:txBody>
        </p:sp>
        <p:sp>
          <p:nvSpPr>
            <p:cNvPr id="19" name="Rectangle 18"/>
            <p:cNvSpPr/>
            <p:nvPr/>
          </p:nvSpPr>
          <p:spPr bwMode="auto">
            <a:xfrm>
              <a:off x="1319013" y="3800141"/>
              <a:ext cx="652739" cy="507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p:cNvSpPr txBox="1"/>
            <p:nvPr/>
          </p:nvSpPr>
          <p:spPr>
            <a:xfrm>
              <a:off x="1473787" y="4018748"/>
              <a:ext cx="332631"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Agent</a:t>
              </a:r>
              <a:endParaRPr lang="en-US" sz="1000" dirty="0">
                <a:solidFill>
                  <a:schemeClr val="bg1"/>
                </a:solidFill>
              </a:endParaRPr>
            </a:p>
          </p:txBody>
        </p:sp>
        <p:pic>
          <p:nvPicPr>
            <p:cNvPr id="21" name="Picture 14" descr="Z:\Pictures\MICROSOFT IMAGES\CloudnEnterprise_Symbols_Public_v2.02\CloudnEnterprise_Symbols_Public_v2.02\CnE_PNGs\CnE_Cloud_PNGs\Azure Batch.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311024" y="3729840"/>
              <a:ext cx="623567" cy="605917"/>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3311024" y="4350207"/>
              <a:ext cx="652769"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Azure Blobs</a:t>
              </a:r>
              <a:endParaRPr lang="en-US" sz="1000" dirty="0">
                <a:solidFill>
                  <a:schemeClr val="bg1"/>
                </a:solidFill>
              </a:endParaRPr>
            </a:p>
          </p:txBody>
        </p:sp>
        <p:sp>
          <p:nvSpPr>
            <p:cNvPr id="23" name="TextBox 22"/>
            <p:cNvSpPr txBox="1"/>
            <p:nvPr/>
          </p:nvSpPr>
          <p:spPr>
            <a:xfrm>
              <a:off x="4237037" y="4183062"/>
              <a:ext cx="899510"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Azure HDInsight</a:t>
              </a:r>
              <a:endParaRPr lang="en-US" sz="1000" dirty="0">
                <a:solidFill>
                  <a:schemeClr val="bg1"/>
                </a:solidFill>
              </a:endParaRPr>
            </a:p>
          </p:txBody>
        </p:sp>
        <p:pic>
          <p:nvPicPr>
            <p:cNvPr id="24" name="Picture 8" descr="Z:\Pictures\MICROSOFT IMAGES\CloudnEnterprise_Symbols_Public_v2.02\CloudnEnterprise_Symbols_Public_v2.02\CnE_PNGs\CnE_Cloud_PNGs\HDInsight.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465637" y="3725862"/>
              <a:ext cx="445404" cy="4327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7" name="Straight Arrow Connector 26"/>
            <p:cNvCxnSpPr>
              <a:endCxn id="19" idx="1"/>
            </p:cNvCxnSpPr>
            <p:nvPr/>
          </p:nvCxnSpPr>
          <p:spPr>
            <a:xfrm>
              <a:off x="1082603" y="4053683"/>
              <a:ext cx="236410"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71751" y="4051278"/>
              <a:ext cx="236410"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04594" y="4051278"/>
              <a:ext cx="236410"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5456237" y="3699607"/>
              <a:ext cx="652739" cy="507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TextBox 37"/>
            <p:cNvSpPr txBox="1"/>
            <p:nvPr/>
          </p:nvSpPr>
          <p:spPr>
            <a:xfrm>
              <a:off x="5593511" y="3821543"/>
              <a:ext cx="337316" cy="262215"/>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Give </a:t>
              </a:r>
            </a:p>
            <a:p>
              <a:pPr>
                <a:lnSpc>
                  <a:spcPct val="90000"/>
                </a:lnSpc>
                <a:spcAft>
                  <a:spcPts val="0"/>
                </a:spcAft>
              </a:pPr>
              <a:r>
                <a:rPr lang="en-US" sz="1000" dirty="0" smtClean="0">
                  <a:solidFill>
                    <a:schemeClr val="bg1"/>
                  </a:solidFill>
                </a:rPr>
                <a:t>Graph</a:t>
              </a:r>
              <a:endParaRPr lang="en-US" sz="1000" dirty="0">
                <a:solidFill>
                  <a:schemeClr val="bg1"/>
                </a:solidFill>
              </a:endParaRPr>
            </a:p>
          </p:txBody>
        </p:sp>
        <p:cxnSp>
          <p:nvCxnSpPr>
            <p:cNvPr id="40" name="Straight Arrow Connector 39"/>
            <p:cNvCxnSpPr/>
            <p:nvPr/>
          </p:nvCxnSpPr>
          <p:spPr>
            <a:xfrm>
              <a:off x="3932237" y="3954462"/>
              <a:ext cx="445405"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 name="Picture 16" descr="Z:\Pictures\MICROSOFT IMAGES\CloudnEnterprise_Symbols_Public_v2.02\CloudnEnterprise_Symbols_Public_v2.02\CnE_PNGs\CnE_Cloud_PNGs\Storage (Azure).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525916" y="4949295"/>
              <a:ext cx="623567" cy="605917"/>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TextBox 52"/>
            <p:cNvSpPr txBox="1"/>
            <p:nvPr/>
          </p:nvSpPr>
          <p:spPr>
            <a:xfrm>
              <a:off x="4401625" y="5503708"/>
              <a:ext cx="702741"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Azure Tables</a:t>
              </a:r>
              <a:endParaRPr lang="en-US" sz="1000" dirty="0">
                <a:solidFill>
                  <a:schemeClr val="bg1"/>
                </a:solidFill>
              </a:endParaRPr>
            </a:p>
          </p:txBody>
        </p:sp>
        <p:sp>
          <p:nvSpPr>
            <p:cNvPr id="54" name="Rectangle 53"/>
            <p:cNvSpPr/>
            <p:nvPr/>
          </p:nvSpPr>
          <p:spPr bwMode="auto">
            <a:xfrm>
              <a:off x="3162817" y="5657177"/>
              <a:ext cx="652739" cy="507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3251815" y="5874099"/>
              <a:ext cx="474741" cy="262215"/>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Web API</a:t>
              </a:r>
            </a:p>
            <a:p>
              <a:pPr>
                <a:lnSpc>
                  <a:spcPct val="90000"/>
                </a:lnSpc>
                <a:spcAft>
                  <a:spcPts val="0"/>
                </a:spcAft>
              </a:pPr>
              <a:endParaRPr lang="en-US" sz="1000" dirty="0">
                <a:solidFill>
                  <a:schemeClr val="bg1"/>
                </a:solidFill>
              </a:endParaRPr>
            </a:p>
          </p:txBody>
        </p:sp>
        <p:grpSp>
          <p:nvGrpSpPr>
            <p:cNvPr id="56" name="Group 55"/>
            <p:cNvGrpSpPr/>
            <p:nvPr/>
          </p:nvGrpSpPr>
          <p:grpSpPr>
            <a:xfrm>
              <a:off x="713170" y="5026296"/>
              <a:ext cx="487639" cy="651516"/>
              <a:chOff x="4006543" y="4335463"/>
              <a:chExt cx="362983" cy="484592"/>
            </a:xfrm>
            <a:solidFill>
              <a:schemeClr val="bg1"/>
            </a:solidFill>
          </p:grpSpPr>
          <p:sp>
            <p:nvSpPr>
              <p:cNvPr id="57" name="Freeform 343"/>
              <p:cNvSpPr>
                <a:spLocks noEditPoints="1"/>
              </p:cNvSpPr>
              <p:nvPr/>
            </p:nvSpPr>
            <p:spPr bwMode="auto">
              <a:xfrm>
                <a:off x="4006543" y="4335463"/>
                <a:ext cx="218010" cy="447879"/>
              </a:xfrm>
              <a:custGeom>
                <a:avLst/>
                <a:gdLst>
                  <a:gd name="T0" fmla="*/ 0 w 181"/>
                  <a:gd name="T1" fmla="*/ 0 h 373"/>
                  <a:gd name="T2" fmla="*/ 0 w 181"/>
                  <a:gd name="T3" fmla="*/ 373 h 373"/>
                  <a:gd name="T4" fmla="*/ 181 w 181"/>
                  <a:gd name="T5" fmla="*/ 373 h 373"/>
                  <a:gd name="T6" fmla="*/ 181 w 181"/>
                  <a:gd name="T7" fmla="*/ 0 h 373"/>
                  <a:gd name="T8" fmla="*/ 0 w 181"/>
                  <a:gd name="T9" fmla="*/ 0 h 373"/>
                  <a:gd name="T10" fmla="*/ 157 w 181"/>
                  <a:gd name="T11" fmla="*/ 173 h 373"/>
                  <a:gd name="T12" fmla="*/ 24 w 181"/>
                  <a:gd name="T13" fmla="*/ 173 h 373"/>
                  <a:gd name="T14" fmla="*/ 24 w 181"/>
                  <a:gd name="T15" fmla="*/ 151 h 373"/>
                  <a:gd name="T16" fmla="*/ 157 w 181"/>
                  <a:gd name="T17" fmla="*/ 151 h 373"/>
                  <a:gd name="T18" fmla="*/ 157 w 181"/>
                  <a:gd name="T19" fmla="*/ 173 h 373"/>
                  <a:gd name="T20" fmla="*/ 157 w 181"/>
                  <a:gd name="T21" fmla="*/ 134 h 373"/>
                  <a:gd name="T22" fmla="*/ 24 w 181"/>
                  <a:gd name="T23" fmla="*/ 134 h 373"/>
                  <a:gd name="T24" fmla="*/ 24 w 181"/>
                  <a:gd name="T25" fmla="*/ 113 h 373"/>
                  <a:gd name="T26" fmla="*/ 157 w 181"/>
                  <a:gd name="T27" fmla="*/ 113 h 373"/>
                  <a:gd name="T28" fmla="*/ 157 w 181"/>
                  <a:gd name="T29" fmla="*/ 134 h 373"/>
                  <a:gd name="T30" fmla="*/ 157 w 181"/>
                  <a:gd name="T31" fmla="*/ 95 h 373"/>
                  <a:gd name="T32" fmla="*/ 24 w 181"/>
                  <a:gd name="T33" fmla="*/ 95 h 373"/>
                  <a:gd name="T34" fmla="*/ 24 w 181"/>
                  <a:gd name="T35" fmla="*/ 74 h 373"/>
                  <a:gd name="T36" fmla="*/ 157 w 181"/>
                  <a:gd name="T37" fmla="*/ 74 h 373"/>
                  <a:gd name="T38" fmla="*/ 157 w 181"/>
                  <a:gd name="T39" fmla="*/ 95 h 373"/>
                  <a:gd name="T40" fmla="*/ 157 w 181"/>
                  <a:gd name="T41" fmla="*/ 56 h 373"/>
                  <a:gd name="T42" fmla="*/ 24 w 181"/>
                  <a:gd name="T43" fmla="*/ 56 h 373"/>
                  <a:gd name="T44" fmla="*/ 24 w 181"/>
                  <a:gd name="T45" fmla="*/ 34 h 373"/>
                  <a:gd name="T46" fmla="*/ 157 w 181"/>
                  <a:gd name="T47" fmla="*/ 34 h 373"/>
                  <a:gd name="T48" fmla="*/ 157 w 181"/>
                  <a:gd name="T49" fmla="*/ 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373">
                    <a:moveTo>
                      <a:pt x="0" y="0"/>
                    </a:moveTo>
                    <a:lnTo>
                      <a:pt x="0" y="373"/>
                    </a:lnTo>
                    <a:lnTo>
                      <a:pt x="181" y="373"/>
                    </a:lnTo>
                    <a:lnTo>
                      <a:pt x="181" y="0"/>
                    </a:lnTo>
                    <a:lnTo>
                      <a:pt x="0" y="0"/>
                    </a:lnTo>
                    <a:close/>
                    <a:moveTo>
                      <a:pt x="157" y="173"/>
                    </a:moveTo>
                    <a:lnTo>
                      <a:pt x="24" y="173"/>
                    </a:lnTo>
                    <a:lnTo>
                      <a:pt x="24" y="151"/>
                    </a:lnTo>
                    <a:lnTo>
                      <a:pt x="157" y="151"/>
                    </a:lnTo>
                    <a:lnTo>
                      <a:pt x="157" y="173"/>
                    </a:lnTo>
                    <a:close/>
                    <a:moveTo>
                      <a:pt x="157" y="134"/>
                    </a:moveTo>
                    <a:lnTo>
                      <a:pt x="24" y="134"/>
                    </a:lnTo>
                    <a:lnTo>
                      <a:pt x="24" y="113"/>
                    </a:lnTo>
                    <a:lnTo>
                      <a:pt x="157" y="113"/>
                    </a:lnTo>
                    <a:lnTo>
                      <a:pt x="157" y="134"/>
                    </a:lnTo>
                    <a:close/>
                    <a:moveTo>
                      <a:pt x="157" y="95"/>
                    </a:moveTo>
                    <a:lnTo>
                      <a:pt x="24" y="95"/>
                    </a:lnTo>
                    <a:lnTo>
                      <a:pt x="24" y="74"/>
                    </a:lnTo>
                    <a:lnTo>
                      <a:pt x="157" y="74"/>
                    </a:lnTo>
                    <a:lnTo>
                      <a:pt x="157" y="95"/>
                    </a:lnTo>
                    <a:close/>
                    <a:moveTo>
                      <a:pt x="157" y="56"/>
                    </a:moveTo>
                    <a:lnTo>
                      <a:pt x="24" y="56"/>
                    </a:lnTo>
                    <a:lnTo>
                      <a:pt x="24" y="34"/>
                    </a:lnTo>
                    <a:lnTo>
                      <a:pt x="157" y="34"/>
                    </a:lnTo>
                    <a:lnTo>
                      <a:pt x="157" y="5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sp>
            <p:nvSpPr>
              <p:cNvPr id="58" name="Oval 57"/>
              <p:cNvSpPr/>
              <p:nvPr/>
            </p:nvSpPr>
            <p:spPr bwMode="auto">
              <a:xfrm>
                <a:off x="4159214" y="4609743"/>
                <a:ext cx="210312" cy="210312"/>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b="1" dirty="0" smtClean="0">
                  <a:solidFill>
                    <a:schemeClr val="bg1"/>
                  </a:solidFill>
                  <a:latin typeface="+mj-lt"/>
                  <a:ea typeface="Segoe UI" pitchFamily="34" charset="0"/>
                  <a:cs typeface="Segoe UI" pitchFamily="34" charset="0"/>
                </a:endParaRPr>
              </a:p>
            </p:txBody>
          </p:sp>
          <p:sp>
            <p:nvSpPr>
              <p:cNvPr id="59" name="Freeform 58"/>
              <p:cNvSpPr>
                <a:spLocks noChangeAspect="1" noEditPoints="1"/>
              </p:cNvSpPr>
              <p:nvPr/>
            </p:nvSpPr>
            <p:spPr bwMode="auto">
              <a:xfrm>
                <a:off x="4174090" y="4623459"/>
                <a:ext cx="180559" cy="182880"/>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Segoe UI"/>
                  <a:ea typeface="+mn-ea"/>
                  <a:cs typeface="+mn-cs"/>
                </a:endParaRPr>
              </a:p>
            </p:txBody>
          </p:sp>
        </p:grpSp>
        <p:sp>
          <p:nvSpPr>
            <p:cNvPr id="60" name="TextBox 59"/>
            <p:cNvSpPr txBox="1"/>
            <p:nvPr/>
          </p:nvSpPr>
          <p:spPr>
            <a:xfrm>
              <a:off x="607632" y="5825847"/>
              <a:ext cx="612166" cy="262215"/>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Website +</a:t>
              </a:r>
            </a:p>
            <a:p>
              <a:pPr>
                <a:lnSpc>
                  <a:spcPct val="90000"/>
                </a:lnSpc>
                <a:spcAft>
                  <a:spcPts val="0"/>
                </a:spcAft>
              </a:pPr>
              <a:r>
                <a:rPr lang="en-US" sz="1000" dirty="0" smtClean="0">
                  <a:solidFill>
                    <a:schemeClr val="bg1"/>
                  </a:solidFill>
                </a:rPr>
                <a:t>Event store</a:t>
              </a:r>
              <a:endParaRPr lang="en-US" sz="1000" dirty="0">
                <a:solidFill>
                  <a:schemeClr val="bg1"/>
                </a:solidFill>
              </a:endParaRPr>
            </a:p>
          </p:txBody>
        </p:sp>
        <p:sp>
          <p:nvSpPr>
            <p:cNvPr id="61" name="Freeform 60"/>
            <p:cNvSpPr>
              <a:spLocks noEditPoints="1"/>
            </p:cNvSpPr>
            <p:nvPr/>
          </p:nvSpPr>
          <p:spPr bwMode="auto">
            <a:xfrm>
              <a:off x="2532100" y="4863031"/>
              <a:ext cx="434498" cy="458942"/>
            </a:xfrm>
            <a:custGeom>
              <a:avLst/>
              <a:gdLst>
                <a:gd name="T0" fmla="*/ 694 w 1666"/>
                <a:gd name="T1" fmla="*/ 1171 h 1956"/>
                <a:gd name="T2" fmla="*/ 694 w 1666"/>
                <a:gd name="T3" fmla="*/ 1171 h 1956"/>
                <a:gd name="T4" fmla="*/ 694 w 1666"/>
                <a:gd name="T5" fmla="*/ 1171 h 1956"/>
                <a:gd name="T6" fmla="*/ 694 w 1666"/>
                <a:gd name="T7" fmla="*/ 1586 h 1956"/>
                <a:gd name="T8" fmla="*/ 864 w 1666"/>
                <a:gd name="T9" fmla="*/ 1586 h 1956"/>
                <a:gd name="T10" fmla="*/ 597 w 1666"/>
                <a:gd name="T11" fmla="*/ 1956 h 1956"/>
                <a:gd name="T12" fmla="*/ 324 w 1666"/>
                <a:gd name="T13" fmla="*/ 1586 h 1956"/>
                <a:gd name="T14" fmla="*/ 489 w 1666"/>
                <a:gd name="T15" fmla="*/ 1586 h 1956"/>
                <a:gd name="T16" fmla="*/ 489 w 1666"/>
                <a:gd name="T17" fmla="*/ 1171 h 1956"/>
                <a:gd name="T18" fmla="*/ 694 w 1666"/>
                <a:gd name="T19" fmla="*/ 1171 h 1956"/>
                <a:gd name="T20" fmla="*/ 347 w 1666"/>
                <a:gd name="T21" fmla="*/ 548 h 1956"/>
                <a:gd name="T22" fmla="*/ 347 w 1666"/>
                <a:gd name="T23" fmla="*/ 690 h 1956"/>
                <a:gd name="T24" fmla="*/ 830 w 1666"/>
                <a:gd name="T25" fmla="*/ 690 h 1956"/>
                <a:gd name="T26" fmla="*/ 830 w 1666"/>
                <a:gd name="T27" fmla="*/ 548 h 1956"/>
                <a:gd name="T28" fmla="*/ 347 w 1666"/>
                <a:gd name="T29" fmla="*/ 548 h 1956"/>
                <a:gd name="T30" fmla="*/ 347 w 1666"/>
                <a:gd name="T31" fmla="*/ 754 h 1956"/>
                <a:gd name="T32" fmla="*/ 347 w 1666"/>
                <a:gd name="T33" fmla="*/ 896 h 1956"/>
                <a:gd name="T34" fmla="*/ 830 w 1666"/>
                <a:gd name="T35" fmla="*/ 896 h 1956"/>
                <a:gd name="T36" fmla="*/ 830 w 1666"/>
                <a:gd name="T37" fmla="*/ 754 h 1956"/>
                <a:gd name="T38" fmla="*/ 347 w 1666"/>
                <a:gd name="T39" fmla="*/ 754 h 1956"/>
                <a:gd name="T40" fmla="*/ 347 w 1666"/>
                <a:gd name="T41" fmla="*/ 963 h 1956"/>
                <a:gd name="T42" fmla="*/ 347 w 1666"/>
                <a:gd name="T43" fmla="*/ 1105 h 1956"/>
                <a:gd name="T44" fmla="*/ 830 w 1666"/>
                <a:gd name="T45" fmla="*/ 1105 h 1956"/>
                <a:gd name="T46" fmla="*/ 830 w 1666"/>
                <a:gd name="T47" fmla="*/ 963 h 1956"/>
                <a:gd name="T48" fmla="*/ 347 w 1666"/>
                <a:gd name="T49" fmla="*/ 963 h 1956"/>
                <a:gd name="T50" fmla="*/ 1336 w 1666"/>
                <a:gd name="T51" fmla="*/ 896 h 1956"/>
                <a:gd name="T52" fmla="*/ 1274 w 1666"/>
                <a:gd name="T53" fmla="*/ 896 h 1956"/>
                <a:gd name="T54" fmla="*/ 762 w 1666"/>
                <a:gd name="T55" fmla="*/ 228 h 1956"/>
                <a:gd name="T56" fmla="*/ 762 w 1666"/>
                <a:gd name="T57" fmla="*/ 426 h 1956"/>
                <a:gd name="T58" fmla="*/ 1054 w 1666"/>
                <a:gd name="T59" fmla="*/ 960 h 1956"/>
                <a:gd name="T60" fmla="*/ 1048 w 1666"/>
                <a:gd name="T61" fmla="*/ 1097 h 1956"/>
                <a:gd name="T62" fmla="*/ 1327 w 1666"/>
                <a:gd name="T63" fmla="*/ 1094 h 1956"/>
                <a:gd name="T64" fmla="*/ 1457 w 1666"/>
                <a:gd name="T65" fmla="*/ 1187 h 1956"/>
                <a:gd name="T66" fmla="*/ 1457 w 1666"/>
                <a:gd name="T67" fmla="*/ 1314 h 1956"/>
                <a:gd name="T68" fmla="*/ 762 w 1666"/>
                <a:gd name="T69" fmla="*/ 1314 h 1956"/>
                <a:gd name="T70" fmla="*/ 762 w 1666"/>
                <a:gd name="T71" fmla="*/ 1512 h 1956"/>
                <a:gd name="T72" fmla="*/ 1586 w 1666"/>
                <a:gd name="T73" fmla="*/ 1512 h 1956"/>
                <a:gd name="T74" fmla="*/ 1666 w 1666"/>
                <a:gd name="T75" fmla="*/ 1446 h 1956"/>
                <a:gd name="T76" fmla="*/ 1666 w 1666"/>
                <a:gd name="T77" fmla="*/ 1187 h 1956"/>
                <a:gd name="T78" fmla="*/ 1336 w 1666"/>
                <a:gd name="T79" fmla="*/ 896 h 1956"/>
                <a:gd name="T80" fmla="*/ 641 w 1666"/>
                <a:gd name="T81" fmla="*/ 0 h 1956"/>
                <a:gd name="T82" fmla="*/ 640 w 1666"/>
                <a:gd name="T83" fmla="*/ 0 h 1956"/>
                <a:gd name="T84" fmla="*/ 62 w 1666"/>
                <a:gd name="T85" fmla="*/ 0 h 1956"/>
                <a:gd name="T86" fmla="*/ 0 w 1666"/>
                <a:gd name="T87" fmla="*/ 70 h 1956"/>
                <a:gd name="T88" fmla="*/ 0 w 1666"/>
                <a:gd name="T89" fmla="*/ 1446 h 1956"/>
                <a:gd name="T90" fmla="*/ 80 w 1666"/>
                <a:gd name="T91" fmla="*/ 1512 h 1956"/>
                <a:gd name="T92" fmla="*/ 420 w 1666"/>
                <a:gd name="T93" fmla="*/ 1512 h 1956"/>
                <a:gd name="T94" fmla="*/ 420 w 1666"/>
                <a:gd name="T95" fmla="*/ 1314 h 1956"/>
                <a:gd name="T96" fmla="*/ 204 w 1666"/>
                <a:gd name="T97" fmla="*/ 1314 h 1956"/>
                <a:gd name="T98" fmla="*/ 204 w 1666"/>
                <a:gd name="T99" fmla="*/ 199 h 1956"/>
                <a:gd name="T100" fmla="*/ 489 w 1666"/>
                <a:gd name="T101" fmla="*/ 199 h 1956"/>
                <a:gd name="T102" fmla="*/ 489 w 1666"/>
                <a:gd name="T103" fmla="*/ 484 h 1956"/>
                <a:gd name="T104" fmla="*/ 694 w 1666"/>
                <a:gd name="T105" fmla="*/ 484 h 1956"/>
                <a:gd name="T106" fmla="*/ 694 w 1666"/>
                <a:gd name="T107" fmla="*/ 59 h 1956"/>
                <a:gd name="T108" fmla="*/ 641 w 1666"/>
                <a:gd name="T10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1956">
                  <a:moveTo>
                    <a:pt x="694" y="1171"/>
                  </a:moveTo>
                  <a:cubicBezTo>
                    <a:pt x="694" y="1171"/>
                    <a:pt x="694" y="1171"/>
                    <a:pt x="694" y="1171"/>
                  </a:cubicBezTo>
                  <a:cubicBezTo>
                    <a:pt x="694" y="1171"/>
                    <a:pt x="694" y="1171"/>
                    <a:pt x="694" y="1171"/>
                  </a:cubicBezTo>
                  <a:cubicBezTo>
                    <a:pt x="694" y="1586"/>
                    <a:pt x="694" y="1586"/>
                    <a:pt x="694" y="1586"/>
                  </a:cubicBezTo>
                  <a:cubicBezTo>
                    <a:pt x="864" y="1586"/>
                    <a:pt x="864" y="1586"/>
                    <a:pt x="864" y="1586"/>
                  </a:cubicBezTo>
                  <a:cubicBezTo>
                    <a:pt x="597" y="1956"/>
                    <a:pt x="597" y="1956"/>
                    <a:pt x="597" y="1956"/>
                  </a:cubicBezTo>
                  <a:cubicBezTo>
                    <a:pt x="324" y="1586"/>
                    <a:pt x="324" y="1586"/>
                    <a:pt x="324" y="1586"/>
                  </a:cubicBezTo>
                  <a:cubicBezTo>
                    <a:pt x="489" y="1586"/>
                    <a:pt x="489" y="1586"/>
                    <a:pt x="489" y="1586"/>
                  </a:cubicBezTo>
                  <a:cubicBezTo>
                    <a:pt x="489" y="1171"/>
                    <a:pt x="489" y="1171"/>
                    <a:pt x="489" y="1171"/>
                  </a:cubicBezTo>
                  <a:cubicBezTo>
                    <a:pt x="694" y="1171"/>
                    <a:pt x="694" y="1171"/>
                    <a:pt x="694" y="1171"/>
                  </a:cubicBezTo>
                  <a:close/>
                  <a:moveTo>
                    <a:pt x="347" y="548"/>
                  </a:moveTo>
                  <a:cubicBezTo>
                    <a:pt x="347" y="690"/>
                    <a:pt x="347" y="690"/>
                    <a:pt x="347" y="690"/>
                  </a:cubicBezTo>
                  <a:cubicBezTo>
                    <a:pt x="830" y="690"/>
                    <a:pt x="830" y="690"/>
                    <a:pt x="830" y="690"/>
                  </a:cubicBezTo>
                  <a:cubicBezTo>
                    <a:pt x="830" y="548"/>
                    <a:pt x="830" y="548"/>
                    <a:pt x="830" y="548"/>
                  </a:cubicBezTo>
                  <a:cubicBezTo>
                    <a:pt x="347" y="548"/>
                    <a:pt x="347" y="548"/>
                    <a:pt x="347" y="548"/>
                  </a:cubicBezTo>
                  <a:close/>
                  <a:moveTo>
                    <a:pt x="347" y="754"/>
                  </a:moveTo>
                  <a:cubicBezTo>
                    <a:pt x="347" y="896"/>
                    <a:pt x="347" y="896"/>
                    <a:pt x="347" y="896"/>
                  </a:cubicBezTo>
                  <a:cubicBezTo>
                    <a:pt x="830" y="896"/>
                    <a:pt x="830" y="896"/>
                    <a:pt x="830" y="896"/>
                  </a:cubicBezTo>
                  <a:cubicBezTo>
                    <a:pt x="830" y="754"/>
                    <a:pt x="830" y="754"/>
                    <a:pt x="830" y="754"/>
                  </a:cubicBezTo>
                  <a:cubicBezTo>
                    <a:pt x="347" y="754"/>
                    <a:pt x="347" y="754"/>
                    <a:pt x="347" y="754"/>
                  </a:cubicBezTo>
                  <a:close/>
                  <a:moveTo>
                    <a:pt x="347" y="963"/>
                  </a:moveTo>
                  <a:cubicBezTo>
                    <a:pt x="347" y="1105"/>
                    <a:pt x="347" y="1105"/>
                    <a:pt x="347" y="1105"/>
                  </a:cubicBezTo>
                  <a:cubicBezTo>
                    <a:pt x="830" y="1105"/>
                    <a:pt x="830" y="1105"/>
                    <a:pt x="830" y="1105"/>
                  </a:cubicBezTo>
                  <a:cubicBezTo>
                    <a:pt x="830" y="963"/>
                    <a:pt x="830" y="963"/>
                    <a:pt x="830" y="963"/>
                  </a:cubicBezTo>
                  <a:cubicBezTo>
                    <a:pt x="347" y="963"/>
                    <a:pt x="347" y="963"/>
                    <a:pt x="347" y="963"/>
                  </a:cubicBezTo>
                  <a:close/>
                  <a:moveTo>
                    <a:pt x="1336" y="896"/>
                  </a:moveTo>
                  <a:cubicBezTo>
                    <a:pt x="1274" y="896"/>
                    <a:pt x="1274" y="896"/>
                    <a:pt x="1274" y="896"/>
                  </a:cubicBezTo>
                  <a:cubicBezTo>
                    <a:pt x="1242" y="484"/>
                    <a:pt x="1039" y="280"/>
                    <a:pt x="762" y="228"/>
                  </a:cubicBezTo>
                  <a:cubicBezTo>
                    <a:pt x="762" y="426"/>
                    <a:pt x="762" y="426"/>
                    <a:pt x="762" y="426"/>
                  </a:cubicBezTo>
                  <a:cubicBezTo>
                    <a:pt x="968" y="495"/>
                    <a:pt x="1048" y="696"/>
                    <a:pt x="1054" y="960"/>
                  </a:cubicBezTo>
                  <a:cubicBezTo>
                    <a:pt x="1048" y="1097"/>
                    <a:pt x="1048" y="1097"/>
                    <a:pt x="1048" y="1097"/>
                  </a:cubicBezTo>
                  <a:cubicBezTo>
                    <a:pt x="1327" y="1094"/>
                    <a:pt x="1327" y="1094"/>
                    <a:pt x="1327" y="1094"/>
                  </a:cubicBezTo>
                  <a:cubicBezTo>
                    <a:pt x="1401" y="1094"/>
                    <a:pt x="1457" y="1114"/>
                    <a:pt x="1457" y="1187"/>
                  </a:cubicBezTo>
                  <a:cubicBezTo>
                    <a:pt x="1457" y="1314"/>
                    <a:pt x="1457" y="1314"/>
                    <a:pt x="1457" y="1314"/>
                  </a:cubicBezTo>
                  <a:cubicBezTo>
                    <a:pt x="762" y="1314"/>
                    <a:pt x="762" y="1314"/>
                    <a:pt x="762" y="1314"/>
                  </a:cubicBezTo>
                  <a:cubicBezTo>
                    <a:pt x="762" y="1512"/>
                    <a:pt x="762" y="1512"/>
                    <a:pt x="762" y="1512"/>
                  </a:cubicBezTo>
                  <a:cubicBezTo>
                    <a:pt x="1586" y="1512"/>
                    <a:pt x="1586" y="1512"/>
                    <a:pt x="1586" y="1512"/>
                  </a:cubicBezTo>
                  <a:cubicBezTo>
                    <a:pt x="1632" y="1512"/>
                    <a:pt x="1666" y="1477"/>
                    <a:pt x="1666" y="1446"/>
                  </a:cubicBezTo>
                  <a:cubicBezTo>
                    <a:pt x="1666" y="1414"/>
                    <a:pt x="1666" y="1187"/>
                    <a:pt x="1666" y="1187"/>
                  </a:cubicBezTo>
                  <a:cubicBezTo>
                    <a:pt x="1666" y="1010"/>
                    <a:pt x="1516" y="896"/>
                    <a:pt x="1336" y="896"/>
                  </a:cubicBezTo>
                  <a:close/>
                  <a:moveTo>
                    <a:pt x="641" y="0"/>
                  </a:moveTo>
                  <a:cubicBezTo>
                    <a:pt x="640" y="0"/>
                    <a:pt x="640" y="0"/>
                    <a:pt x="640" y="0"/>
                  </a:cubicBezTo>
                  <a:cubicBezTo>
                    <a:pt x="62" y="0"/>
                    <a:pt x="62" y="0"/>
                    <a:pt x="62" y="0"/>
                  </a:cubicBezTo>
                  <a:cubicBezTo>
                    <a:pt x="48" y="0"/>
                    <a:pt x="0" y="0"/>
                    <a:pt x="0" y="70"/>
                  </a:cubicBezTo>
                  <a:cubicBezTo>
                    <a:pt x="0" y="70"/>
                    <a:pt x="0" y="1425"/>
                    <a:pt x="0" y="1446"/>
                  </a:cubicBezTo>
                  <a:cubicBezTo>
                    <a:pt x="0" y="1477"/>
                    <a:pt x="35" y="1512"/>
                    <a:pt x="80" y="1512"/>
                  </a:cubicBezTo>
                  <a:cubicBezTo>
                    <a:pt x="420" y="1512"/>
                    <a:pt x="420" y="1512"/>
                    <a:pt x="420" y="1512"/>
                  </a:cubicBezTo>
                  <a:cubicBezTo>
                    <a:pt x="420" y="1314"/>
                    <a:pt x="420" y="1314"/>
                    <a:pt x="420" y="1314"/>
                  </a:cubicBezTo>
                  <a:cubicBezTo>
                    <a:pt x="204" y="1314"/>
                    <a:pt x="204" y="1314"/>
                    <a:pt x="204" y="1314"/>
                  </a:cubicBezTo>
                  <a:cubicBezTo>
                    <a:pt x="204" y="199"/>
                    <a:pt x="204" y="199"/>
                    <a:pt x="204" y="199"/>
                  </a:cubicBezTo>
                  <a:cubicBezTo>
                    <a:pt x="489" y="199"/>
                    <a:pt x="489" y="199"/>
                    <a:pt x="489" y="199"/>
                  </a:cubicBezTo>
                  <a:cubicBezTo>
                    <a:pt x="489" y="484"/>
                    <a:pt x="489" y="484"/>
                    <a:pt x="489" y="484"/>
                  </a:cubicBezTo>
                  <a:cubicBezTo>
                    <a:pt x="694" y="484"/>
                    <a:pt x="694" y="484"/>
                    <a:pt x="694" y="484"/>
                  </a:cubicBezTo>
                  <a:cubicBezTo>
                    <a:pt x="694" y="59"/>
                    <a:pt x="694" y="59"/>
                    <a:pt x="694" y="59"/>
                  </a:cubicBezTo>
                  <a:cubicBezTo>
                    <a:pt x="694" y="3"/>
                    <a:pt x="656" y="0"/>
                    <a:pt x="641" y="0"/>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62" name="TextBox 61"/>
            <p:cNvSpPr txBox="1"/>
            <p:nvPr/>
          </p:nvSpPr>
          <p:spPr>
            <a:xfrm>
              <a:off x="2429112" y="5360471"/>
              <a:ext cx="618413"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Service Bus</a:t>
              </a:r>
              <a:endParaRPr lang="en-US" sz="1000" dirty="0">
                <a:solidFill>
                  <a:schemeClr val="bg1"/>
                </a:solidFill>
              </a:endParaRPr>
            </a:p>
          </p:txBody>
        </p:sp>
        <p:sp>
          <p:nvSpPr>
            <p:cNvPr id="63" name="Oval 62"/>
            <p:cNvSpPr/>
            <p:nvPr/>
          </p:nvSpPr>
          <p:spPr bwMode="auto">
            <a:xfrm>
              <a:off x="1908637" y="4818029"/>
              <a:ext cx="621924" cy="598966"/>
            </a:xfrm>
            <a:prstGeom prst="ellipse">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44821"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000" dirty="0" smtClean="0">
                  <a:gradFill>
                    <a:gsLst>
                      <a:gs pos="0">
                        <a:srgbClr val="FFFFFF"/>
                      </a:gs>
                      <a:gs pos="100000">
                        <a:srgbClr val="FFFFFF"/>
                      </a:gs>
                    </a:gsLst>
                    <a:lin ang="5400000" scaled="1"/>
                  </a:gradFill>
                  <a:ea typeface="Segoe UI" pitchFamily="34" charset="0"/>
                  <a:cs typeface="Segoe UI" pitchFamily="34" charset="0"/>
                </a:rPr>
                <a:t>Real-time Event</a:t>
              </a:r>
              <a:endParaRPr lang="en-US" sz="1000" dirty="0">
                <a:gradFill>
                  <a:gsLst>
                    <a:gs pos="0">
                      <a:srgbClr val="FFFFFF"/>
                    </a:gs>
                    <a:gs pos="100000">
                      <a:srgbClr val="FFFFFF"/>
                    </a:gs>
                  </a:gsLst>
                  <a:lin ang="5400000" scaled="1"/>
                </a:gradFill>
                <a:ea typeface="Segoe UI" pitchFamily="34" charset="0"/>
                <a:cs typeface="Segoe UI" pitchFamily="34" charset="0"/>
              </a:endParaRPr>
            </a:p>
          </p:txBody>
        </p:sp>
        <p:cxnSp>
          <p:nvCxnSpPr>
            <p:cNvPr id="64" name="Straight Arrow Connector 63"/>
            <p:cNvCxnSpPr/>
            <p:nvPr/>
          </p:nvCxnSpPr>
          <p:spPr>
            <a:xfrm>
              <a:off x="1103628" y="5087120"/>
              <a:ext cx="801729"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004594" y="5087120"/>
              <a:ext cx="1425296"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319013" y="5911410"/>
              <a:ext cx="1843804"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846364" y="5956955"/>
              <a:ext cx="746467"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Serves results</a:t>
              </a:r>
              <a:endParaRPr lang="en-US" sz="1000" dirty="0">
                <a:solidFill>
                  <a:schemeClr val="bg1"/>
                </a:solidFill>
              </a:endParaRPr>
            </a:p>
          </p:txBody>
        </p:sp>
        <p:cxnSp>
          <p:nvCxnSpPr>
            <p:cNvPr id="70" name="Straight Connector 69"/>
            <p:cNvCxnSpPr/>
            <p:nvPr/>
          </p:nvCxnSpPr>
          <p:spPr>
            <a:xfrm>
              <a:off x="6756808" y="4335462"/>
              <a:ext cx="0" cy="22860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5" name="Picture 13" descr="Z:\Pictures\MICROSOFT IMAGES\CloudnEnterprise_Symbols_Public_v2.02\CloudnEnterprise_Symbols_Public_v2.02\CnE_PNGs\CnE_Cloud_PNGs\Startup task.png"/>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534324" y="4945062"/>
              <a:ext cx="520738" cy="505998"/>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TextBox 76"/>
            <p:cNvSpPr txBox="1"/>
            <p:nvPr/>
          </p:nvSpPr>
          <p:spPr>
            <a:xfrm>
              <a:off x="6445512" y="5535250"/>
              <a:ext cx="687125" cy="131107"/>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Azure Cache</a:t>
              </a:r>
              <a:endParaRPr lang="en-US" sz="1000" dirty="0">
                <a:solidFill>
                  <a:schemeClr val="bg1"/>
                </a:solidFill>
              </a:endParaRPr>
            </a:p>
          </p:txBody>
        </p:sp>
        <p:cxnSp>
          <p:nvCxnSpPr>
            <p:cNvPr id="78" name="Straight Arrow Connector 77"/>
            <p:cNvCxnSpPr/>
            <p:nvPr/>
          </p:nvCxnSpPr>
          <p:spPr>
            <a:xfrm flipV="1">
              <a:off x="5303837" y="5326062"/>
              <a:ext cx="1143000" cy="3164"/>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6446837" y="3703612"/>
              <a:ext cx="652739" cy="5070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6561087" y="3816332"/>
              <a:ext cx="402905" cy="262215"/>
            </a:xfrm>
            <a:prstGeom prst="rect">
              <a:avLst/>
            </a:prstGeom>
            <a:noFill/>
          </p:spPr>
          <p:txBody>
            <a:bodyPr wrap="none" lIns="0" tIns="0" rIns="0" bIns="0" rtlCol="0">
              <a:spAutoFit/>
            </a:bodyPr>
            <a:lstStyle/>
            <a:p>
              <a:pPr>
                <a:lnSpc>
                  <a:spcPct val="90000"/>
                </a:lnSpc>
                <a:spcAft>
                  <a:spcPts val="0"/>
                </a:spcAft>
              </a:pPr>
              <a:r>
                <a:rPr lang="en-US" sz="1000" dirty="0" smtClean="0">
                  <a:solidFill>
                    <a:schemeClr val="bg1"/>
                  </a:solidFill>
                </a:rPr>
                <a:t>Activity</a:t>
              </a:r>
            </a:p>
            <a:p>
              <a:pPr>
                <a:lnSpc>
                  <a:spcPct val="90000"/>
                </a:lnSpc>
                <a:spcAft>
                  <a:spcPts val="0"/>
                </a:spcAft>
              </a:pPr>
              <a:r>
                <a:rPr lang="en-US" sz="1000" dirty="0" smtClean="0">
                  <a:solidFill>
                    <a:schemeClr val="bg1"/>
                  </a:solidFill>
                </a:rPr>
                <a:t>Feeds</a:t>
              </a:r>
              <a:endParaRPr lang="en-US" sz="1000" dirty="0">
                <a:solidFill>
                  <a:schemeClr val="bg1"/>
                </a:solidFill>
              </a:endParaRPr>
            </a:p>
          </p:txBody>
        </p:sp>
        <p:cxnSp>
          <p:nvCxnSpPr>
            <p:cNvPr id="67" name="Straight Arrow Connector 66"/>
            <p:cNvCxnSpPr/>
            <p:nvPr/>
          </p:nvCxnSpPr>
          <p:spPr>
            <a:xfrm>
              <a:off x="4999037" y="3954462"/>
              <a:ext cx="445405"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142037" y="3954462"/>
              <a:ext cx="293005"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770437" y="4564062"/>
              <a:ext cx="0" cy="30480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770437" y="4564062"/>
              <a:ext cx="1981200"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42" name="Picture 41" descr="graph1-v3.png"/>
          <p:cNvPicPr>
            <a:picLocks noChangeAspect="1"/>
          </p:cNvPicPr>
          <p:nvPr/>
        </p:nvPicPr>
        <p:blipFill rotWithShape="1">
          <a:blip r:embed="rId12">
            <a:extLst>
              <a:ext uri="{28A0092B-C50C-407E-A947-70E740481C1C}">
                <a14:useLocalDpi xmlns:a14="http://schemas.microsoft.com/office/drawing/2010/main" val="0"/>
              </a:ext>
            </a:extLst>
          </a:blip>
          <a:srcRect l="-1" r="43918"/>
          <a:stretch/>
        </p:blipFill>
        <p:spPr>
          <a:xfrm>
            <a:off x="7379745" y="220662"/>
            <a:ext cx="4853894" cy="4868367"/>
          </a:xfrm>
          <a:prstGeom prst="rect">
            <a:avLst/>
          </a:prstGeom>
        </p:spPr>
      </p:pic>
    </p:spTree>
    <p:extLst>
      <p:ext uri="{BB962C8B-B14F-4D97-AF65-F5344CB8AC3E}">
        <p14:creationId xmlns:p14="http://schemas.microsoft.com/office/powerpoint/2010/main" val="14075914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 for Azure HDInsight</a:t>
            </a:r>
            <a:endParaRPr lang="en-US" dirty="0"/>
          </a:p>
        </p:txBody>
      </p:sp>
      <p:sp>
        <p:nvSpPr>
          <p:cNvPr id="3" name="Text Placeholder 2"/>
          <p:cNvSpPr>
            <a:spLocks noGrp="1"/>
          </p:cNvSpPr>
          <p:nvPr>
            <p:ph type="body" sz="quarter" idx="10"/>
          </p:nvPr>
        </p:nvSpPr>
        <p:spPr>
          <a:xfrm>
            <a:off x="260972" y="1608954"/>
            <a:ext cx="3355041" cy="4284250"/>
          </a:xfrm>
          <a:prstGeom prst="rect">
            <a:avLst/>
          </a:prstGeom>
        </p:spPr>
        <p:txBody>
          <a:bodyPr/>
          <a:lstStyle/>
          <a:p>
            <a:pPr marL="0" indent="0">
              <a:buNone/>
            </a:pPr>
            <a:r>
              <a:rPr lang="en-US" sz="3200" dirty="0" smtClean="0"/>
              <a:t>Stream analytics for Near-Real Time Processing</a:t>
            </a:r>
          </a:p>
          <a:p>
            <a:pPr>
              <a:spcAft>
                <a:spcPts val="600"/>
              </a:spcAft>
            </a:pPr>
            <a:r>
              <a:rPr lang="en-US" sz="1600" dirty="0">
                <a:latin typeface="+mn-lt"/>
              </a:rPr>
              <a:t>Consumes millions of real-time events from a scalable event broker (</a:t>
            </a:r>
            <a:r>
              <a:rPr lang="en-US" sz="1600" dirty="0" err="1">
                <a:latin typeface="+mn-lt"/>
              </a:rPr>
              <a:t>ie</a:t>
            </a:r>
            <a:r>
              <a:rPr lang="en-US" sz="1600" dirty="0">
                <a:latin typeface="+mn-lt"/>
              </a:rPr>
              <a:t>. Apache Kafka, Azure Event Hub)</a:t>
            </a:r>
          </a:p>
          <a:p>
            <a:pPr>
              <a:spcAft>
                <a:spcPts val="600"/>
              </a:spcAft>
            </a:pPr>
            <a:r>
              <a:rPr lang="en-US" sz="1600" dirty="0">
                <a:latin typeface="+mn-lt"/>
              </a:rPr>
              <a:t>Performs time-sensitive computation</a:t>
            </a:r>
          </a:p>
          <a:p>
            <a:pPr>
              <a:spcAft>
                <a:spcPts val="600"/>
              </a:spcAft>
            </a:pPr>
            <a:r>
              <a:rPr lang="en-US" sz="1600" dirty="0">
                <a:latin typeface="+mn-lt"/>
              </a:rPr>
              <a:t>Output to persistent stores, dashboards or </a:t>
            </a:r>
            <a:r>
              <a:rPr lang="en-US" sz="1600" dirty="0" smtClean="0">
                <a:latin typeface="+mn-lt"/>
              </a:rPr>
              <a:t>devices</a:t>
            </a:r>
          </a:p>
          <a:p>
            <a:pPr>
              <a:spcAft>
                <a:spcPts val="600"/>
              </a:spcAft>
            </a:pPr>
            <a:r>
              <a:rPr lang="en-US" sz="1600" dirty="0" smtClean="0">
                <a:latin typeface="+mn-lt"/>
              </a:rPr>
              <a:t>Customizable with Java + .NET</a:t>
            </a:r>
          </a:p>
          <a:p>
            <a:pPr>
              <a:spcAft>
                <a:spcPts val="600"/>
              </a:spcAft>
            </a:pPr>
            <a:r>
              <a:rPr lang="en-US" sz="1600" dirty="0" smtClean="0">
                <a:latin typeface="+mn-lt"/>
              </a:rPr>
              <a:t>Deeply integrated to Visual Studio</a:t>
            </a:r>
            <a:endParaRPr lang="en-US" sz="1600" dirty="0">
              <a:latin typeface="+mn-lt"/>
            </a:endParaRPr>
          </a:p>
        </p:txBody>
      </p:sp>
      <p:pic>
        <p:nvPicPr>
          <p:cNvPr id="74" name="Picture 7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43079" y="443620"/>
            <a:ext cx="2520346" cy="919927"/>
          </a:xfrm>
          <a:prstGeom prst="rect">
            <a:avLst/>
          </a:prstGeom>
        </p:spPr>
      </p:pic>
      <p:grpSp>
        <p:nvGrpSpPr>
          <p:cNvPr id="49" name="Group 48"/>
          <p:cNvGrpSpPr/>
          <p:nvPr/>
        </p:nvGrpSpPr>
        <p:grpSpPr>
          <a:xfrm>
            <a:off x="3713552" y="1798682"/>
            <a:ext cx="8564435" cy="3665316"/>
            <a:chOff x="269240" y="1189495"/>
            <a:chExt cx="11655082" cy="5376993"/>
          </a:xfrm>
        </p:grpSpPr>
        <p:sp>
          <p:nvSpPr>
            <p:cNvPr id="50" name="Rectangle 49"/>
            <p:cNvSpPr/>
            <p:nvPr/>
          </p:nvSpPr>
          <p:spPr bwMode="auto">
            <a:xfrm>
              <a:off x="269240" y="1905095"/>
              <a:ext cx="1792850" cy="4661393"/>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51" name="Rectangle 50"/>
            <p:cNvSpPr/>
            <p:nvPr/>
          </p:nvSpPr>
          <p:spPr bwMode="auto">
            <a:xfrm>
              <a:off x="2241685" y="1905095"/>
              <a:ext cx="1792850" cy="4661393"/>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52" name="Rectangle 51"/>
            <p:cNvSpPr/>
            <p:nvPr/>
          </p:nvSpPr>
          <p:spPr bwMode="auto">
            <a:xfrm>
              <a:off x="4214131" y="1905095"/>
              <a:ext cx="1792850" cy="4661393"/>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53" name="Rectangle 52"/>
            <p:cNvSpPr/>
            <p:nvPr/>
          </p:nvSpPr>
          <p:spPr bwMode="auto">
            <a:xfrm>
              <a:off x="6186576" y="1905095"/>
              <a:ext cx="1792850" cy="4661393"/>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54" name="Rectangle 53"/>
            <p:cNvSpPr/>
            <p:nvPr/>
          </p:nvSpPr>
          <p:spPr bwMode="auto">
            <a:xfrm>
              <a:off x="8159021" y="1905095"/>
              <a:ext cx="1792850" cy="4661393"/>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55" name="Rectangle 54"/>
            <p:cNvSpPr/>
            <p:nvPr/>
          </p:nvSpPr>
          <p:spPr bwMode="auto">
            <a:xfrm>
              <a:off x="10131468" y="1840761"/>
              <a:ext cx="1792850" cy="4725727"/>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grpSp>
          <p:nvGrpSpPr>
            <p:cNvPr id="56" name="Group 55"/>
            <p:cNvGrpSpPr/>
            <p:nvPr/>
          </p:nvGrpSpPr>
          <p:grpSpPr>
            <a:xfrm>
              <a:off x="2420700" y="2089033"/>
              <a:ext cx="7352158" cy="4293518"/>
              <a:chOff x="2469239" y="2130426"/>
              <a:chExt cx="7499584" cy="4379612"/>
            </a:xfrm>
          </p:grpSpPr>
          <p:sp>
            <p:nvSpPr>
              <p:cNvPr id="135" name="Oval 134"/>
              <p:cNvSpPr/>
              <p:nvPr/>
            </p:nvSpPr>
            <p:spPr bwMode="auto">
              <a:xfrm>
                <a:off x="2469239" y="2130426"/>
                <a:ext cx="7499584" cy="4379612"/>
              </a:xfrm>
              <a:prstGeom prst="ellipse">
                <a:avLst/>
              </a:prstGeom>
              <a:solidFill>
                <a:schemeClr val="accent6">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136" name="Freeform 135"/>
              <p:cNvSpPr>
                <a:spLocks/>
              </p:cNvSpPr>
              <p:nvPr/>
            </p:nvSpPr>
            <p:spPr bwMode="auto">
              <a:xfrm>
                <a:off x="4722813" y="3784600"/>
                <a:ext cx="4071937" cy="1674813"/>
              </a:xfrm>
              <a:custGeom>
                <a:avLst/>
                <a:gdLst>
                  <a:gd name="T0" fmla="*/ 349 w 391"/>
                  <a:gd name="T1" fmla="*/ 75 h 159"/>
                  <a:gd name="T2" fmla="*/ 342 w 391"/>
                  <a:gd name="T3" fmla="*/ 76 h 159"/>
                  <a:gd name="T4" fmla="*/ 263 w 391"/>
                  <a:gd name="T5" fmla="*/ 0 h 159"/>
                  <a:gd name="T6" fmla="*/ 187 w 391"/>
                  <a:gd name="T7" fmla="*/ 59 h 159"/>
                  <a:gd name="T8" fmla="*/ 145 w 391"/>
                  <a:gd name="T9" fmla="*/ 42 h 159"/>
                  <a:gd name="T10" fmla="*/ 87 w 391"/>
                  <a:gd name="T11" fmla="*/ 94 h 159"/>
                  <a:gd name="T12" fmla="*/ 59 w 391"/>
                  <a:gd name="T13" fmla="*/ 107 h 159"/>
                  <a:gd name="T14" fmla="*/ 32 w 391"/>
                  <a:gd name="T15" fmla="*/ 94 h 159"/>
                  <a:gd name="T16" fmla="*/ 0 w 391"/>
                  <a:gd name="T17" fmla="*/ 126 h 159"/>
                  <a:gd name="T18" fmla="*/ 32 w 391"/>
                  <a:gd name="T19" fmla="*/ 159 h 159"/>
                  <a:gd name="T20" fmla="*/ 41 w 391"/>
                  <a:gd name="T21" fmla="*/ 159 h 159"/>
                  <a:gd name="T22" fmla="*/ 148 w 391"/>
                  <a:gd name="T23" fmla="*/ 159 h 159"/>
                  <a:gd name="T24" fmla="*/ 208 w 391"/>
                  <a:gd name="T25" fmla="*/ 159 h 159"/>
                  <a:gd name="T26" fmla="*/ 352 w 391"/>
                  <a:gd name="T27" fmla="*/ 159 h 159"/>
                  <a:gd name="T28" fmla="*/ 352 w 391"/>
                  <a:gd name="T29" fmla="*/ 159 h 159"/>
                  <a:gd name="T30" fmla="*/ 391 w 391"/>
                  <a:gd name="T31" fmla="*/ 117 h 159"/>
                  <a:gd name="T32" fmla="*/ 349 w 391"/>
                  <a:gd name="T33" fmla="*/ 7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9">
                    <a:moveTo>
                      <a:pt x="349" y="75"/>
                    </a:moveTo>
                    <a:cubicBezTo>
                      <a:pt x="347" y="75"/>
                      <a:pt x="345" y="75"/>
                      <a:pt x="342" y="76"/>
                    </a:cubicBezTo>
                    <a:cubicBezTo>
                      <a:pt x="340" y="34"/>
                      <a:pt x="306" y="0"/>
                      <a:pt x="263" y="0"/>
                    </a:cubicBezTo>
                    <a:cubicBezTo>
                      <a:pt x="227" y="0"/>
                      <a:pt x="196" y="25"/>
                      <a:pt x="187" y="59"/>
                    </a:cubicBezTo>
                    <a:cubicBezTo>
                      <a:pt x="176" y="48"/>
                      <a:pt x="161" y="42"/>
                      <a:pt x="145" y="42"/>
                    </a:cubicBezTo>
                    <a:cubicBezTo>
                      <a:pt x="115" y="42"/>
                      <a:pt x="90" y="65"/>
                      <a:pt x="87" y="94"/>
                    </a:cubicBezTo>
                    <a:cubicBezTo>
                      <a:pt x="76" y="96"/>
                      <a:pt x="66" y="101"/>
                      <a:pt x="59" y="107"/>
                    </a:cubicBezTo>
                    <a:cubicBezTo>
                      <a:pt x="53" y="99"/>
                      <a:pt x="43" y="94"/>
                      <a:pt x="32" y="94"/>
                    </a:cubicBezTo>
                    <a:cubicBezTo>
                      <a:pt x="14" y="94"/>
                      <a:pt x="0" y="108"/>
                      <a:pt x="0" y="126"/>
                    </a:cubicBezTo>
                    <a:cubicBezTo>
                      <a:pt x="0" y="144"/>
                      <a:pt x="14" y="159"/>
                      <a:pt x="32" y="159"/>
                    </a:cubicBezTo>
                    <a:cubicBezTo>
                      <a:pt x="41" y="159"/>
                      <a:pt x="41" y="159"/>
                      <a:pt x="41" y="159"/>
                    </a:cubicBezTo>
                    <a:cubicBezTo>
                      <a:pt x="148" y="159"/>
                      <a:pt x="148" y="159"/>
                      <a:pt x="148" y="159"/>
                    </a:cubicBezTo>
                    <a:cubicBezTo>
                      <a:pt x="208" y="159"/>
                      <a:pt x="208" y="159"/>
                      <a:pt x="208" y="159"/>
                    </a:cubicBezTo>
                    <a:cubicBezTo>
                      <a:pt x="352" y="159"/>
                      <a:pt x="352" y="159"/>
                      <a:pt x="352" y="159"/>
                    </a:cubicBezTo>
                    <a:cubicBezTo>
                      <a:pt x="352" y="159"/>
                      <a:pt x="352" y="159"/>
                      <a:pt x="352" y="159"/>
                    </a:cubicBezTo>
                    <a:cubicBezTo>
                      <a:pt x="374" y="158"/>
                      <a:pt x="391" y="139"/>
                      <a:pt x="391" y="117"/>
                    </a:cubicBezTo>
                    <a:cubicBezTo>
                      <a:pt x="391" y="94"/>
                      <a:pt x="372" y="75"/>
                      <a:pt x="349" y="75"/>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137" name="Freeform 136"/>
              <p:cNvSpPr>
                <a:spLocks/>
              </p:cNvSpPr>
              <p:nvPr/>
            </p:nvSpPr>
            <p:spPr bwMode="auto">
              <a:xfrm>
                <a:off x="5529263" y="2765425"/>
                <a:ext cx="1549400" cy="835025"/>
              </a:xfrm>
              <a:custGeom>
                <a:avLst/>
                <a:gdLst>
                  <a:gd name="T0" fmla="*/ 210 w 242"/>
                  <a:gd name="T1" fmla="*/ 64 h 129"/>
                  <a:gd name="T2" fmla="*/ 209 w 242"/>
                  <a:gd name="T3" fmla="*/ 64 h 129"/>
                  <a:gd name="T4" fmla="*/ 144 w 242"/>
                  <a:gd name="T5" fmla="*/ 0 h 129"/>
                  <a:gd name="T6" fmla="*/ 80 w 242"/>
                  <a:gd name="T7" fmla="*/ 56 h 129"/>
                  <a:gd name="T8" fmla="*/ 45 w 242"/>
                  <a:gd name="T9" fmla="*/ 39 h 129"/>
                  <a:gd name="T10" fmla="*/ 0 w 242"/>
                  <a:gd name="T11" fmla="*/ 84 h 129"/>
                  <a:gd name="T12" fmla="*/ 45 w 242"/>
                  <a:gd name="T13" fmla="*/ 129 h 129"/>
                  <a:gd name="T14" fmla="*/ 210 w 242"/>
                  <a:gd name="T15" fmla="*/ 129 h 129"/>
                  <a:gd name="T16" fmla="*/ 242 w 242"/>
                  <a:gd name="T17" fmla="*/ 96 h 129"/>
                  <a:gd name="T18" fmla="*/ 210 w 242"/>
                  <a:gd name="T1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29">
                    <a:moveTo>
                      <a:pt x="210" y="64"/>
                    </a:moveTo>
                    <a:cubicBezTo>
                      <a:pt x="210" y="64"/>
                      <a:pt x="209" y="64"/>
                      <a:pt x="209" y="64"/>
                    </a:cubicBezTo>
                    <a:cubicBezTo>
                      <a:pt x="209" y="28"/>
                      <a:pt x="180" y="0"/>
                      <a:pt x="144" y="0"/>
                    </a:cubicBezTo>
                    <a:cubicBezTo>
                      <a:pt x="111" y="0"/>
                      <a:pt x="84" y="24"/>
                      <a:pt x="80" y="56"/>
                    </a:cubicBezTo>
                    <a:cubicBezTo>
                      <a:pt x="72" y="46"/>
                      <a:pt x="59" y="39"/>
                      <a:pt x="45" y="39"/>
                    </a:cubicBezTo>
                    <a:cubicBezTo>
                      <a:pt x="20" y="39"/>
                      <a:pt x="0" y="59"/>
                      <a:pt x="0" y="84"/>
                    </a:cubicBezTo>
                    <a:cubicBezTo>
                      <a:pt x="0" y="109"/>
                      <a:pt x="20" y="129"/>
                      <a:pt x="45" y="129"/>
                    </a:cubicBezTo>
                    <a:cubicBezTo>
                      <a:pt x="210" y="129"/>
                      <a:pt x="210" y="129"/>
                      <a:pt x="210" y="129"/>
                    </a:cubicBezTo>
                    <a:cubicBezTo>
                      <a:pt x="228" y="129"/>
                      <a:pt x="242" y="114"/>
                      <a:pt x="242" y="96"/>
                    </a:cubicBezTo>
                    <a:cubicBezTo>
                      <a:pt x="242" y="78"/>
                      <a:pt x="228" y="64"/>
                      <a:pt x="210" y="64"/>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138" name="Freeform 137"/>
              <p:cNvSpPr>
                <a:spLocks/>
              </p:cNvSpPr>
              <p:nvPr/>
            </p:nvSpPr>
            <p:spPr bwMode="auto">
              <a:xfrm>
                <a:off x="3502025" y="3259138"/>
                <a:ext cx="2005013" cy="1139825"/>
              </a:xfrm>
              <a:custGeom>
                <a:avLst/>
                <a:gdLst>
                  <a:gd name="T0" fmla="*/ 187 w 224"/>
                  <a:gd name="T1" fmla="*/ 53 h 126"/>
                  <a:gd name="T2" fmla="*/ 183 w 224"/>
                  <a:gd name="T3" fmla="*/ 53 h 126"/>
                  <a:gd name="T4" fmla="*/ 187 w 224"/>
                  <a:gd name="T5" fmla="*/ 37 h 126"/>
                  <a:gd name="T6" fmla="*/ 150 w 224"/>
                  <a:gd name="T7" fmla="*/ 0 h 126"/>
                  <a:gd name="T8" fmla="*/ 114 w 224"/>
                  <a:gd name="T9" fmla="*/ 32 h 126"/>
                  <a:gd name="T10" fmla="*/ 86 w 224"/>
                  <a:gd name="T11" fmla="*/ 20 h 126"/>
                  <a:gd name="T12" fmla="*/ 49 w 224"/>
                  <a:gd name="T13" fmla="*/ 55 h 126"/>
                  <a:gd name="T14" fmla="*/ 37 w 224"/>
                  <a:gd name="T15" fmla="*/ 53 h 126"/>
                  <a:gd name="T16" fmla="*/ 0 w 224"/>
                  <a:gd name="T17" fmla="*/ 90 h 126"/>
                  <a:gd name="T18" fmla="*/ 37 w 224"/>
                  <a:gd name="T19" fmla="*/ 126 h 126"/>
                  <a:gd name="T20" fmla="*/ 187 w 224"/>
                  <a:gd name="T21" fmla="*/ 126 h 126"/>
                  <a:gd name="T22" fmla="*/ 224 w 224"/>
                  <a:gd name="T23" fmla="*/ 90 h 126"/>
                  <a:gd name="T24" fmla="*/ 187 w 224"/>
                  <a:gd name="T25" fmla="*/ 5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126">
                    <a:moveTo>
                      <a:pt x="187" y="53"/>
                    </a:moveTo>
                    <a:cubicBezTo>
                      <a:pt x="186" y="53"/>
                      <a:pt x="184" y="53"/>
                      <a:pt x="183" y="53"/>
                    </a:cubicBezTo>
                    <a:cubicBezTo>
                      <a:pt x="185" y="48"/>
                      <a:pt x="187" y="42"/>
                      <a:pt x="187" y="37"/>
                    </a:cubicBezTo>
                    <a:cubicBezTo>
                      <a:pt x="187" y="16"/>
                      <a:pt x="170" y="0"/>
                      <a:pt x="150" y="0"/>
                    </a:cubicBezTo>
                    <a:cubicBezTo>
                      <a:pt x="131" y="0"/>
                      <a:pt x="116" y="14"/>
                      <a:pt x="114" y="32"/>
                    </a:cubicBezTo>
                    <a:cubicBezTo>
                      <a:pt x="107" y="25"/>
                      <a:pt x="97" y="20"/>
                      <a:pt x="86" y="20"/>
                    </a:cubicBezTo>
                    <a:cubicBezTo>
                      <a:pt x="67" y="20"/>
                      <a:pt x="50" y="36"/>
                      <a:pt x="49" y="55"/>
                    </a:cubicBezTo>
                    <a:cubicBezTo>
                      <a:pt x="45" y="54"/>
                      <a:pt x="41" y="53"/>
                      <a:pt x="37" y="53"/>
                    </a:cubicBezTo>
                    <a:cubicBezTo>
                      <a:pt x="16" y="53"/>
                      <a:pt x="0" y="69"/>
                      <a:pt x="0" y="90"/>
                    </a:cubicBezTo>
                    <a:cubicBezTo>
                      <a:pt x="0" y="110"/>
                      <a:pt x="16" y="126"/>
                      <a:pt x="37" y="126"/>
                    </a:cubicBezTo>
                    <a:cubicBezTo>
                      <a:pt x="187" y="126"/>
                      <a:pt x="187" y="126"/>
                      <a:pt x="187" y="126"/>
                    </a:cubicBezTo>
                    <a:cubicBezTo>
                      <a:pt x="207" y="126"/>
                      <a:pt x="224" y="110"/>
                      <a:pt x="224" y="90"/>
                    </a:cubicBezTo>
                    <a:cubicBezTo>
                      <a:pt x="224" y="69"/>
                      <a:pt x="207" y="53"/>
                      <a:pt x="187" y="53"/>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grpSp>
        <p:grpSp>
          <p:nvGrpSpPr>
            <p:cNvPr id="57" name="Group 56"/>
            <p:cNvGrpSpPr/>
            <p:nvPr/>
          </p:nvGrpSpPr>
          <p:grpSpPr>
            <a:xfrm>
              <a:off x="269241" y="1189495"/>
              <a:ext cx="11655081" cy="717140"/>
              <a:chOff x="274638" y="1212850"/>
              <a:chExt cx="11888787" cy="731520"/>
            </a:xfrm>
          </p:grpSpPr>
          <p:sp>
            <p:nvSpPr>
              <p:cNvPr id="124" name="Rectangle 123"/>
              <p:cNvSpPr/>
              <p:nvPr/>
            </p:nvSpPr>
            <p:spPr bwMode="auto">
              <a:xfrm>
                <a:off x="4298632"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smtClean="0">
                    <a:gradFill>
                      <a:gsLst>
                        <a:gs pos="0">
                          <a:srgbClr val="FFFFFF"/>
                        </a:gs>
                        <a:gs pos="100000">
                          <a:srgbClr val="FFFFFF"/>
                        </a:gs>
                      </a:gsLst>
                      <a:lin ang="5400000" scaled="1"/>
                    </a:gradFill>
                    <a:ea typeface="Segoe UI" pitchFamily="34" charset="0"/>
                    <a:cs typeface="Segoe UI" pitchFamily="34" charset="0"/>
                  </a:rPr>
                  <a:t>Event Queuing System</a:t>
                </a:r>
                <a:endParaRPr lang="en-US" sz="1200" dirty="0">
                  <a:gradFill>
                    <a:gsLst>
                      <a:gs pos="0">
                        <a:srgbClr val="FFFFFF"/>
                      </a:gs>
                      <a:gs pos="100000">
                        <a:srgbClr val="FFFFFF"/>
                      </a:gs>
                    </a:gsLst>
                    <a:lin ang="5400000" scaled="1"/>
                  </a:gradFill>
                  <a:ea typeface="Segoe UI" pitchFamily="34" charset="0"/>
                  <a:cs typeface="Segoe UI" pitchFamily="34" charset="0"/>
                </a:endParaRPr>
              </a:p>
            </p:txBody>
          </p:sp>
          <p:sp>
            <p:nvSpPr>
              <p:cNvPr id="125" name="Right Arrow 124"/>
              <p:cNvSpPr/>
              <p:nvPr/>
            </p:nvSpPr>
            <p:spPr bwMode="auto">
              <a:xfrm>
                <a:off x="3996722" y="1441450"/>
                <a:ext cx="420624" cy="274320"/>
              </a:xfrm>
              <a:prstGeom prst="rightArrow">
                <a:avLst/>
              </a:prstGeom>
              <a:solidFill>
                <a:srgbClr val="7030A0"/>
              </a:solidFill>
              <a:ln w="254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126" name="Rectangle 125"/>
              <p:cNvSpPr/>
              <p:nvPr/>
            </p:nvSpPr>
            <p:spPr bwMode="auto">
              <a:xfrm>
                <a:off x="2286635"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a:gradFill>
                      <a:gsLst>
                        <a:gs pos="0">
                          <a:srgbClr val="FFFFFF"/>
                        </a:gs>
                        <a:gs pos="100000">
                          <a:srgbClr val="FFFFFF"/>
                        </a:gs>
                      </a:gsLst>
                      <a:lin ang="5400000" scaled="1"/>
                    </a:gradFill>
                    <a:ea typeface="Segoe UI" pitchFamily="34" charset="0"/>
                    <a:cs typeface="Segoe UI" pitchFamily="34" charset="0"/>
                  </a:rPr>
                  <a:t>Collection</a:t>
                </a:r>
              </a:p>
            </p:txBody>
          </p:sp>
          <p:sp>
            <p:nvSpPr>
              <p:cNvPr id="127" name="Right Arrow 126"/>
              <p:cNvSpPr/>
              <p:nvPr/>
            </p:nvSpPr>
            <p:spPr bwMode="auto">
              <a:xfrm>
                <a:off x="1984725" y="1441450"/>
                <a:ext cx="420624" cy="274320"/>
              </a:xfrm>
              <a:prstGeom prst="rightArrow">
                <a:avLst/>
              </a:prstGeom>
              <a:solidFill>
                <a:srgbClr val="7030A0"/>
              </a:solidFill>
              <a:ln w="254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128" name="Rectangle 127"/>
              <p:cNvSpPr/>
              <p:nvPr/>
            </p:nvSpPr>
            <p:spPr bwMode="auto">
              <a:xfrm>
                <a:off x="10334625"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a:gradFill>
                      <a:gsLst>
                        <a:gs pos="0">
                          <a:srgbClr val="FFFFFF"/>
                        </a:gs>
                        <a:gs pos="100000">
                          <a:srgbClr val="FFFFFF"/>
                        </a:gs>
                      </a:gsLst>
                      <a:lin ang="5400000" scaled="1"/>
                    </a:gradFill>
                    <a:ea typeface="Segoe UI" pitchFamily="34" charset="0"/>
                    <a:cs typeface="Segoe UI" pitchFamily="34" charset="0"/>
                  </a:rPr>
                  <a:t>Presentation and action</a:t>
                </a:r>
              </a:p>
            </p:txBody>
          </p:sp>
          <p:sp>
            <p:nvSpPr>
              <p:cNvPr id="129" name="Right Arrow 128"/>
              <p:cNvSpPr/>
              <p:nvPr/>
            </p:nvSpPr>
            <p:spPr bwMode="auto">
              <a:xfrm>
                <a:off x="10032715" y="1441450"/>
                <a:ext cx="420624" cy="274320"/>
              </a:xfrm>
              <a:prstGeom prst="rightArrow">
                <a:avLst/>
              </a:prstGeom>
              <a:solidFill>
                <a:srgbClr val="7030A0"/>
              </a:solidFill>
              <a:ln w="254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130" name="Rectangle 129"/>
              <p:cNvSpPr/>
              <p:nvPr/>
            </p:nvSpPr>
            <p:spPr bwMode="auto">
              <a:xfrm>
                <a:off x="274638"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a:gradFill>
                      <a:gsLst>
                        <a:gs pos="0">
                          <a:srgbClr val="FFFFFF"/>
                        </a:gs>
                        <a:gs pos="100000">
                          <a:srgbClr val="FFFFFF"/>
                        </a:gs>
                      </a:gsLst>
                      <a:lin ang="5400000" scaled="1"/>
                    </a:gradFill>
                    <a:ea typeface="Segoe UI" pitchFamily="34" charset="0"/>
                    <a:cs typeface="Segoe UI" pitchFamily="34" charset="0"/>
                  </a:rPr>
                  <a:t>Event producers</a:t>
                </a:r>
              </a:p>
            </p:txBody>
          </p:sp>
          <p:sp>
            <p:nvSpPr>
              <p:cNvPr id="131" name="Rectangle 130"/>
              <p:cNvSpPr/>
              <p:nvPr/>
            </p:nvSpPr>
            <p:spPr bwMode="auto">
              <a:xfrm>
                <a:off x="6310629"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a:gradFill>
                      <a:gsLst>
                        <a:gs pos="0">
                          <a:srgbClr val="FFFFFF"/>
                        </a:gs>
                        <a:gs pos="100000">
                          <a:srgbClr val="FFFFFF"/>
                        </a:gs>
                      </a:gsLst>
                      <a:lin ang="5400000" scaled="1"/>
                    </a:gradFill>
                    <a:ea typeface="Segoe UI" pitchFamily="34" charset="0"/>
                    <a:cs typeface="Segoe UI" pitchFamily="34" charset="0"/>
                  </a:rPr>
                  <a:t>Transformation</a:t>
                </a:r>
              </a:p>
            </p:txBody>
          </p:sp>
          <p:sp>
            <p:nvSpPr>
              <p:cNvPr id="132" name="Rectangle 131"/>
              <p:cNvSpPr/>
              <p:nvPr/>
            </p:nvSpPr>
            <p:spPr bwMode="auto">
              <a:xfrm>
                <a:off x="8322626" y="1212850"/>
                <a:ext cx="1828800" cy="731520"/>
              </a:xfrm>
              <a:prstGeom prst="rect">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43428" tIns="89642" rIns="143428" bIns="8964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1200" dirty="0">
                    <a:gradFill>
                      <a:gsLst>
                        <a:gs pos="0">
                          <a:srgbClr val="FFFFFF"/>
                        </a:gs>
                        <a:gs pos="100000">
                          <a:srgbClr val="FFFFFF"/>
                        </a:gs>
                      </a:gsLst>
                      <a:lin ang="5400000" scaled="1"/>
                    </a:gradFill>
                    <a:ea typeface="Segoe UI" pitchFamily="34" charset="0"/>
                    <a:cs typeface="Segoe UI" pitchFamily="34" charset="0"/>
                  </a:rPr>
                  <a:t>Long-term storage</a:t>
                </a:r>
              </a:p>
            </p:txBody>
          </p:sp>
          <p:sp>
            <p:nvSpPr>
              <p:cNvPr id="133" name="Left-Right Arrow 132"/>
              <p:cNvSpPr/>
              <p:nvPr/>
            </p:nvSpPr>
            <p:spPr bwMode="auto">
              <a:xfrm>
                <a:off x="6008719" y="1441450"/>
                <a:ext cx="420624" cy="274320"/>
              </a:xfrm>
              <a:prstGeom prst="leftRightArrow">
                <a:avLst/>
              </a:prstGeom>
              <a:solidFill>
                <a:srgbClr val="7030A0"/>
              </a:solidFill>
              <a:ln w="254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sp>
            <p:nvSpPr>
              <p:cNvPr id="134" name="Left-Right Arrow 133"/>
              <p:cNvSpPr/>
              <p:nvPr/>
            </p:nvSpPr>
            <p:spPr bwMode="auto">
              <a:xfrm>
                <a:off x="8020716" y="1441450"/>
                <a:ext cx="420624" cy="274320"/>
              </a:xfrm>
              <a:prstGeom prst="leftRightArrow">
                <a:avLst/>
              </a:prstGeom>
              <a:solidFill>
                <a:srgbClr val="7030A0"/>
              </a:solidFill>
              <a:ln w="2540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100" dirty="0" err="1">
                  <a:gradFill>
                    <a:gsLst>
                      <a:gs pos="0">
                        <a:srgbClr val="FFFFFF"/>
                      </a:gs>
                      <a:gs pos="100000">
                        <a:srgbClr val="FFFFFF"/>
                      </a:gs>
                    </a:gsLst>
                    <a:lin ang="5400000" scaled="1"/>
                  </a:gradFill>
                  <a:ea typeface="Segoe UI" pitchFamily="34" charset="0"/>
                  <a:cs typeface="Segoe UI" pitchFamily="34" charset="0"/>
                </a:endParaRPr>
              </a:p>
            </p:txBody>
          </p:sp>
        </p:grpSp>
        <p:sp>
          <p:nvSpPr>
            <p:cNvPr id="58" name="Oval 57"/>
            <p:cNvSpPr/>
            <p:nvPr/>
          </p:nvSpPr>
          <p:spPr bwMode="auto">
            <a:xfrm>
              <a:off x="4273126" y="4057331"/>
              <a:ext cx="1508760" cy="1507080"/>
            </a:xfrm>
            <a:prstGeom prst="ellipse">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44821"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900" dirty="0">
                  <a:gradFill>
                    <a:gsLst>
                      <a:gs pos="0">
                        <a:srgbClr val="FFFFFF"/>
                      </a:gs>
                      <a:gs pos="100000">
                        <a:srgbClr val="FFFFFF"/>
                      </a:gs>
                    </a:gsLst>
                    <a:lin ang="5400000" scaled="1"/>
                  </a:gradFill>
                  <a:ea typeface="Segoe UI" pitchFamily="34" charset="0"/>
                  <a:cs typeface="Segoe UI" pitchFamily="34" charset="0"/>
                </a:rPr>
                <a:t>Event </a:t>
              </a:r>
              <a:r>
                <a:rPr lang="en-US" sz="900" dirty="0" smtClean="0">
                  <a:gradFill>
                    <a:gsLst>
                      <a:gs pos="0">
                        <a:srgbClr val="FFFFFF"/>
                      </a:gs>
                      <a:gs pos="100000">
                        <a:srgbClr val="FFFFFF"/>
                      </a:gs>
                    </a:gsLst>
                    <a:lin ang="5400000" scaled="1"/>
                  </a:gradFill>
                  <a:ea typeface="Segoe UI" pitchFamily="34" charset="0"/>
                  <a:cs typeface="Segoe UI" pitchFamily="34" charset="0"/>
                </a:rPr>
                <a:t>Hubs</a:t>
              </a:r>
              <a:endParaRPr lang="en-US" sz="900" dirty="0">
                <a:gradFill>
                  <a:gsLst>
                    <a:gs pos="0">
                      <a:srgbClr val="FFFFFF"/>
                    </a:gs>
                    <a:gs pos="100000">
                      <a:srgbClr val="FFFFFF"/>
                    </a:gs>
                  </a:gsLst>
                  <a:lin ang="5400000" scaled="1"/>
                </a:gradFill>
                <a:ea typeface="Segoe UI" pitchFamily="34" charset="0"/>
                <a:cs typeface="Segoe UI" pitchFamily="34" charset="0"/>
              </a:endParaRPr>
            </a:p>
          </p:txBody>
        </p:sp>
        <p:sp>
          <p:nvSpPr>
            <p:cNvPr id="59" name="Freeform 58"/>
            <p:cNvSpPr>
              <a:spLocks noEditPoints="1"/>
            </p:cNvSpPr>
            <p:nvPr/>
          </p:nvSpPr>
          <p:spPr bwMode="auto">
            <a:xfrm>
              <a:off x="4762675" y="4562104"/>
              <a:ext cx="606954" cy="711225"/>
            </a:xfrm>
            <a:custGeom>
              <a:avLst/>
              <a:gdLst>
                <a:gd name="T0" fmla="*/ 694 w 1666"/>
                <a:gd name="T1" fmla="*/ 1171 h 1956"/>
                <a:gd name="T2" fmla="*/ 694 w 1666"/>
                <a:gd name="T3" fmla="*/ 1171 h 1956"/>
                <a:gd name="T4" fmla="*/ 694 w 1666"/>
                <a:gd name="T5" fmla="*/ 1171 h 1956"/>
                <a:gd name="T6" fmla="*/ 694 w 1666"/>
                <a:gd name="T7" fmla="*/ 1586 h 1956"/>
                <a:gd name="T8" fmla="*/ 864 w 1666"/>
                <a:gd name="T9" fmla="*/ 1586 h 1956"/>
                <a:gd name="T10" fmla="*/ 597 w 1666"/>
                <a:gd name="T11" fmla="*/ 1956 h 1956"/>
                <a:gd name="T12" fmla="*/ 324 w 1666"/>
                <a:gd name="T13" fmla="*/ 1586 h 1956"/>
                <a:gd name="T14" fmla="*/ 489 w 1666"/>
                <a:gd name="T15" fmla="*/ 1586 h 1956"/>
                <a:gd name="T16" fmla="*/ 489 w 1666"/>
                <a:gd name="T17" fmla="*/ 1171 h 1956"/>
                <a:gd name="T18" fmla="*/ 694 w 1666"/>
                <a:gd name="T19" fmla="*/ 1171 h 1956"/>
                <a:gd name="T20" fmla="*/ 347 w 1666"/>
                <a:gd name="T21" fmla="*/ 548 h 1956"/>
                <a:gd name="T22" fmla="*/ 347 w 1666"/>
                <a:gd name="T23" fmla="*/ 690 h 1956"/>
                <a:gd name="T24" fmla="*/ 830 w 1666"/>
                <a:gd name="T25" fmla="*/ 690 h 1956"/>
                <a:gd name="T26" fmla="*/ 830 w 1666"/>
                <a:gd name="T27" fmla="*/ 548 h 1956"/>
                <a:gd name="T28" fmla="*/ 347 w 1666"/>
                <a:gd name="T29" fmla="*/ 548 h 1956"/>
                <a:gd name="T30" fmla="*/ 347 w 1666"/>
                <a:gd name="T31" fmla="*/ 754 h 1956"/>
                <a:gd name="T32" fmla="*/ 347 w 1666"/>
                <a:gd name="T33" fmla="*/ 896 h 1956"/>
                <a:gd name="T34" fmla="*/ 830 w 1666"/>
                <a:gd name="T35" fmla="*/ 896 h 1956"/>
                <a:gd name="T36" fmla="*/ 830 w 1666"/>
                <a:gd name="T37" fmla="*/ 754 h 1956"/>
                <a:gd name="T38" fmla="*/ 347 w 1666"/>
                <a:gd name="T39" fmla="*/ 754 h 1956"/>
                <a:gd name="T40" fmla="*/ 347 w 1666"/>
                <a:gd name="T41" fmla="*/ 963 h 1956"/>
                <a:gd name="T42" fmla="*/ 347 w 1666"/>
                <a:gd name="T43" fmla="*/ 1105 h 1956"/>
                <a:gd name="T44" fmla="*/ 830 w 1666"/>
                <a:gd name="T45" fmla="*/ 1105 h 1956"/>
                <a:gd name="T46" fmla="*/ 830 w 1666"/>
                <a:gd name="T47" fmla="*/ 963 h 1956"/>
                <a:gd name="T48" fmla="*/ 347 w 1666"/>
                <a:gd name="T49" fmla="*/ 963 h 1956"/>
                <a:gd name="T50" fmla="*/ 1336 w 1666"/>
                <a:gd name="T51" fmla="*/ 896 h 1956"/>
                <a:gd name="T52" fmla="*/ 1274 w 1666"/>
                <a:gd name="T53" fmla="*/ 896 h 1956"/>
                <a:gd name="T54" fmla="*/ 762 w 1666"/>
                <a:gd name="T55" fmla="*/ 228 h 1956"/>
                <a:gd name="T56" fmla="*/ 762 w 1666"/>
                <a:gd name="T57" fmla="*/ 426 h 1956"/>
                <a:gd name="T58" fmla="*/ 1054 w 1666"/>
                <a:gd name="T59" fmla="*/ 960 h 1956"/>
                <a:gd name="T60" fmla="*/ 1048 w 1666"/>
                <a:gd name="T61" fmla="*/ 1097 h 1956"/>
                <a:gd name="T62" fmla="*/ 1327 w 1666"/>
                <a:gd name="T63" fmla="*/ 1094 h 1956"/>
                <a:gd name="T64" fmla="*/ 1457 w 1666"/>
                <a:gd name="T65" fmla="*/ 1187 h 1956"/>
                <a:gd name="T66" fmla="*/ 1457 w 1666"/>
                <a:gd name="T67" fmla="*/ 1314 h 1956"/>
                <a:gd name="T68" fmla="*/ 762 w 1666"/>
                <a:gd name="T69" fmla="*/ 1314 h 1956"/>
                <a:gd name="T70" fmla="*/ 762 w 1666"/>
                <a:gd name="T71" fmla="*/ 1512 h 1956"/>
                <a:gd name="T72" fmla="*/ 1586 w 1666"/>
                <a:gd name="T73" fmla="*/ 1512 h 1956"/>
                <a:gd name="T74" fmla="*/ 1666 w 1666"/>
                <a:gd name="T75" fmla="*/ 1446 h 1956"/>
                <a:gd name="T76" fmla="*/ 1666 w 1666"/>
                <a:gd name="T77" fmla="*/ 1187 h 1956"/>
                <a:gd name="T78" fmla="*/ 1336 w 1666"/>
                <a:gd name="T79" fmla="*/ 896 h 1956"/>
                <a:gd name="T80" fmla="*/ 641 w 1666"/>
                <a:gd name="T81" fmla="*/ 0 h 1956"/>
                <a:gd name="T82" fmla="*/ 640 w 1666"/>
                <a:gd name="T83" fmla="*/ 0 h 1956"/>
                <a:gd name="T84" fmla="*/ 62 w 1666"/>
                <a:gd name="T85" fmla="*/ 0 h 1956"/>
                <a:gd name="T86" fmla="*/ 0 w 1666"/>
                <a:gd name="T87" fmla="*/ 70 h 1956"/>
                <a:gd name="T88" fmla="*/ 0 w 1666"/>
                <a:gd name="T89" fmla="*/ 1446 h 1956"/>
                <a:gd name="T90" fmla="*/ 80 w 1666"/>
                <a:gd name="T91" fmla="*/ 1512 h 1956"/>
                <a:gd name="T92" fmla="*/ 420 w 1666"/>
                <a:gd name="T93" fmla="*/ 1512 h 1956"/>
                <a:gd name="T94" fmla="*/ 420 w 1666"/>
                <a:gd name="T95" fmla="*/ 1314 h 1956"/>
                <a:gd name="T96" fmla="*/ 204 w 1666"/>
                <a:gd name="T97" fmla="*/ 1314 h 1956"/>
                <a:gd name="T98" fmla="*/ 204 w 1666"/>
                <a:gd name="T99" fmla="*/ 199 h 1956"/>
                <a:gd name="T100" fmla="*/ 489 w 1666"/>
                <a:gd name="T101" fmla="*/ 199 h 1956"/>
                <a:gd name="T102" fmla="*/ 489 w 1666"/>
                <a:gd name="T103" fmla="*/ 484 h 1956"/>
                <a:gd name="T104" fmla="*/ 694 w 1666"/>
                <a:gd name="T105" fmla="*/ 484 h 1956"/>
                <a:gd name="T106" fmla="*/ 694 w 1666"/>
                <a:gd name="T107" fmla="*/ 59 h 1956"/>
                <a:gd name="T108" fmla="*/ 641 w 1666"/>
                <a:gd name="T10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6" h="1956">
                  <a:moveTo>
                    <a:pt x="694" y="1171"/>
                  </a:moveTo>
                  <a:cubicBezTo>
                    <a:pt x="694" y="1171"/>
                    <a:pt x="694" y="1171"/>
                    <a:pt x="694" y="1171"/>
                  </a:cubicBezTo>
                  <a:cubicBezTo>
                    <a:pt x="694" y="1171"/>
                    <a:pt x="694" y="1171"/>
                    <a:pt x="694" y="1171"/>
                  </a:cubicBezTo>
                  <a:cubicBezTo>
                    <a:pt x="694" y="1586"/>
                    <a:pt x="694" y="1586"/>
                    <a:pt x="694" y="1586"/>
                  </a:cubicBezTo>
                  <a:cubicBezTo>
                    <a:pt x="864" y="1586"/>
                    <a:pt x="864" y="1586"/>
                    <a:pt x="864" y="1586"/>
                  </a:cubicBezTo>
                  <a:cubicBezTo>
                    <a:pt x="597" y="1956"/>
                    <a:pt x="597" y="1956"/>
                    <a:pt x="597" y="1956"/>
                  </a:cubicBezTo>
                  <a:cubicBezTo>
                    <a:pt x="324" y="1586"/>
                    <a:pt x="324" y="1586"/>
                    <a:pt x="324" y="1586"/>
                  </a:cubicBezTo>
                  <a:cubicBezTo>
                    <a:pt x="489" y="1586"/>
                    <a:pt x="489" y="1586"/>
                    <a:pt x="489" y="1586"/>
                  </a:cubicBezTo>
                  <a:cubicBezTo>
                    <a:pt x="489" y="1171"/>
                    <a:pt x="489" y="1171"/>
                    <a:pt x="489" y="1171"/>
                  </a:cubicBezTo>
                  <a:cubicBezTo>
                    <a:pt x="694" y="1171"/>
                    <a:pt x="694" y="1171"/>
                    <a:pt x="694" y="1171"/>
                  </a:cubicBezTo>
                  <a:close/>
                  <a:moveTo>
                    <a:pt x="347" y="548"/>
                  </a:moveTo>
                  <a:cubicBezTo>
                    <a:pt x="347" y="690"/>
                    <a:pt x="347" y="690"/>
                    <a:pt x="347" y="690"/>
                  </a:cubicBezTo>
                  <a:cubicBezTo>
                    <a:pt x="830" y="690"/>
                    <a:pt x="830" y="690"/>
                    <a:pt x="830" y="690"/>
                  </a:cubicBezTo>
                  <a:cubicBezTo>
                    <a:pt x="830" y="548"/>
                    <a:pt x="830" y="548"/>
                    <a:pt x="830" y="548"/>
                  </a:cubicBezTo>
                  <a:cubicBezTo>
                    <a:pt x="347" y="548"/>
                    <a:pt x="347" y="548"/>
                    <a:pt x="347" y="548"/>
                  </a:cubicBezTo>
                  <a:close/>
                  <a:moveTo>
                    <a:pt x="347" y="754"/>
                  </a:moveTo>
                  <a:cubicBezTo>
                    <a:pt x="347" y="896"/>
                    <a:pt x="347" y="896"/>
                    <a:pt x="347" y="896"/>
                  </a:cubicBezTo>
                  <a:cubicBezTo>
                    <a:pt x="830" y="896"/>
                    <a:pt x="830" y="896"/>
                    <a:pt x="830" y="896"/>
                  </a:cubicBezTo>
                  <a:cubicBezTo>
                    <a:pt x="830" y="754"/>
                    <a:pt x="830" y="754"/>
                    <a:pt x="830" y="754"/>
                  </a:cubicBezTo>
                  <a:cubicBezTo>
                    <a:pt x="347" y="754"/>
                    <a:pt x="347" y="754"/>
                    <a:pt x="347" y="754"/>
                  </a:cubicBezTo>
                  <a:close/>
                  <a:moveTo>
                    <a:pt x="347" y="963"/>
                  </a:moveTo>
                  <a:cubicBezTo>
                    <a:pt x="347" y="1105"/>
                    <a:pt x="347" y="1105"/>
                    <a:pt x="347" y="1105"/>
                  </a:cubicBezTo>
                  <a:cubicBezTo>
                    <a:pt x="830" y="1105"/>
                    <a:pt x="830" y="1105"/>
                    <a:pt x="830" y="1105"/>
                  </a:cubicBezTo>
                  <a:cubicBezTo>
                    <a:pt x="830" y="963"/>
                    <a:pt x="830" y="963"/>
                    <a:pt x="830" y="963"/>
                  </a:cubicBezTo>
                  <a:cubicBezTo>
                    <a:pt x="347" y="963"/>
                    <a:pt x="347" y="963"/>
                    <a:pt x="347" y="963"/>
                  </a:cubicBezTo>
                  <a:close/>
                  <a:moveTo>
                    <a:pt x="1336" y="896"/>
                  </a:moveTo>
                  <a:cubicBezTo>
                    <a:pt x="1274" y="896"/>
                    <a:pt x="1274" y="896"/>
                    <a:pt x="1274" y="896"/>
                  </a:cubicBezTo>
                  <a:cubicBezTo>
                    <a:pt x="1242" y="484"/>
                    <a:pt x="1039" y="280"/>
                    <a:pt x="762" y="228"/>
                  </a:cubicBezTo>
                  <a:cubicBezTo>
                    <a:pt x="762" y="426"/>
                    <a:pt x="762" y="426"/>
                    <a:pt x="762" y="426"/>
                  </a:cubicBezTo>
                  <a:cubicBezTo>
                    <a:pt x="968" y="495"/>
                    <a:pt x="1048" y="696"/>
                    <a:pt x="1054" y="960"/>
                  </a:cubicBezTo>
                  <a:cubicBezTo>
                    <a:pt x="1048" y="1097"/>
                    <a:pt x="1048" y="1097"/>
                    <a:pt x="1048" y="1097"/>
                  </a:cubicBezTo>
                  <a:cubicBezTo>
                    <a:pt x="1327" y="1094"/>
                    <a:pt x="1327" y="1094"/>
                    <a:pt x="1327" y="1094"/>
                  </a:cubicBezTo>
                  <a:cubicBezTo>
                    <a:pt x="1401" y="1094"/>
                    <a:pt x="1457" y="1114"/>
                    <a:pt x="1457" y="1187"/>
                  </a:cubicBezTo>
                  <a:cubicBezTo>
                    <a:pt x="1457" y="1314"/>
                    <a:pt x="1457" y="1314"/>
                    <a:pt x="1457" y="1314"/>
                  </a:cubicBezTo>
                  <a:cubicBezTo>
                    <a:pt x="762" y="1314"/>
                    <a:pt x="762" y="1314"/>
                    <a:pt x="762" y="1314"/>
                  </a:cubicBezTo>
                  <a:cubicBezTo>
                    <a:pt x="762" y="1512"/>
                    <a:pt x="762" y="1512"/>
                    <a:pt x="762" y="1512"/>
                  </a:cubicBezTo>
                  <a:cubicBezTo>
                    <a:pt x="1586" y="1512"/>
                    <a:pt x="1586" y="1512"/>
                    <a:pt x="1586" y="1512"/>
                  </a:cubicBezTo>
                  <a:cubicBezTo>
                    <a:pt x="1632" y="1512"/>
                    <a:pt x="1666" y="1477"/>
                    <a:pt x="1666" y="1446"/>
                  </a:cubicBezTo>
                  <a:cubicBezTo>
                    <a:pt x="1666" y="1414"/>
                    <a:pt x="1666" y="1187"/>
                    <a:pt x="1666" y="1187"/>
                  </a:cubicBezTo>
                  <a:cubicBezTo>
                    <a:pt x="1666" y="1010"/>
                    <a:pt x="1516" y="896"/>
                    <a:pt x="1336" y="896"/>
                  </a:cubicBezTo>
                  <a:close/>
                  <a:moveTo>
                    <a:pt x="641" y="0"/>
                  </a:moveTo>
                  <a:cubicBezTo>
                    <a:pt x="640" y="0"/>
                    <a:pt x="640" y="0"/>
                    <a:pt x="640" y="0"/>
                  </a:cubicBezTo>
                  <a:cubicBezTo>
                    <a:pt x="62" y="0"/>
                    <a:pt x="62" y="0"/>
                    <a:pt x="62" y="0"/>
                  </a:cubicBezTo>
                  <a:cubicBezTo>
                    <a:pt x="48" y="0"/>
                    <a:pt x="0" y="0"/>
                    <a:pt x="0" y="70"/>
                  </a:cubicBezTo>
                  <a:cubicBezTo>
                    <a:pt x="0" y="70"/>
                    <a:pt x="0" y="1425"/>
                    <a:pt x="0" y="1446"/>
                  </a:cubicBezTo>
                  <a:cubicBezTo>
                    <a:pt x="0" y="1477"/>
                    <a:pt x="35" y="1512"/>
                    <a:pt x="80" y="1512"/>
                  </a:cubicBezTo>
                  <a:cubicBezTo>
                    <a:pt x="420" y="1512"/>
                    <a:pt x="420" y="1512"/>
                    <a:pt x="420" y="1512"/>
                  </a:cubicBezTo>
                  <a:cubicBezTo>
                    <a:pt x="420" y="1314"/>
                    <a:pt x="420" y="1314"/>
                    <a:pt x="420" y="1314"/>
                  </a:cubicBezTo>
                  <a:cubicBezTo>
                    <a:pt x="204" y="1314"/>
                    <a:pt x="204" y="1314"/>
                    <a:pt x="204" y="1314"/>
                  </a:cubicBezTo>
                  <a:cubicBezTo>
                    <a:pt x="204" y="199"/>
                    <a:pt x="204" y="199"/>
                    <a:pt x="204" y="199"/>
                  </a:cubicBezTo>
                  <a:cubicBezTo>
                    <a:pt x="489" y="199"/>
                    <a:pt x="489" y="199"/>
                    <a:pt x="489" y="199"/>
                  </a:cubicBezTo>
                  <a:cubicBezTo>
                    <a:pt x="489" y="484"/>
                    <a:pt x="489" y="484"/>
                    <a:pt x="489" y="484"/>
                  </a:cubicBezTo>
                  <a:cubicBezTo>
                    <a:pt x="694" y="484"/>
                    <a:pt x="694" y="484"/>
                    <a:pt x="694" y="484"/>
                  </a:cubicBezTo>
                  <a:cubicBezTo>
                    <a:pt x="694" y="59"/>
                    <a:pt x="694" y="59"/>
                    <a:pt x="694" y="59"/>
                  </a:cubicBezTo>
                  <a:cubicBezTo>
                    <a:pt x="694" y="3"/>
                    <a:pt x="656" y="0"/>
                    <a:pt x="641" y="0"/>
                  </a:cubicBezTo>
                  <a:close/>
                </a:path>
              </a:pathLst>
            </a:custGeom>
            <a:solidFill>
              <a:srgbClr val="FFFFFF"/>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grpSp>
          <p:nvGrpSpPr>
            <p:cNvPr id="60" name="Group 59"/>
            <p:cNvGrpSpPr/>
            <p:nvPr/>
          </p:nvGrpSpPr>
          <p:grpSpPr>
            <a:xfrm>
              <a:off x="6349716" y="5840153"/>
              <a:ext cx="1467882" cy="656345"/>
              <a:chOff x="6401114" y="4959527"/>
              <a:chExt cx="1497317" cy="669506"/>
            </a:xfrm>
          </p:grpSpPr>
          <p:sp>
            <p:nvSpPr>
              <p:cNvPr id="122" name="Freeform 121"/>
              <p:cNvSpPr>
                <a:spLocks noChangeAspect="1" noEditPoints="1"/>
              </p:cNvSpPr>
              <p:nvPr/>
            </p:nvSpPr>
            <p:spPr bwMode="black">
              <a:xfrm flipH="1">
                <a:off x="6401114" y="4959527"/>
                <a:ext cx="822960" cy="669506"/>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123" name="TextBox 310"/>
              <p:cNvSpPr txBox="1"/>
              <p:nvPr/>
            </p:nvSpPr>
            <p:spPr>
              <a:xfrm>
                <a:off x="7284269" y="5121123"/>
                <a:ext cx="614162" cy="373054"/>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900" dirty="0">
                    <a:gradFill>
                      <a:gsLst>
                        <a:gs pos="2917">
                          <a:schemeClr val="tx2"/>
                        </a:gs>
                        <a:gs pos="30000">
                          <a:schemeClr val="tx2"/>
                        </a:gs>
                      </a:gsLst>
                      <a:lin ang="5400000" scaled="0"/>
                    </a:gradFill>
                  </a:rPr>
                  <a:t>Storage </a:t>
                </a:r>
                <a:br>
                  <a:rPr lang="en-US" sz="900" dirty="0">
                    <a:gradFill>
                      <a:gsLst>
                        <a:gs pos="2917">
                          <a:schemeClr val="tx2"/>
                        </a:gs>
                        <a:gs pos="30000">
                          <a:schemeClr val="tx2"/>
                        </a:gs>
                      </a:gsLst>
                      <a:lin ang="5400000" scaled="0"/>
                    </a:gradFill>
                  </a:rPr>
                </a:br>
                <a:r>
                  <a:rPr lang="en-US" sz="900" dirty="0">
                    <a:gradFill>
                      <a:gsLst>
                        <a:gs pos="2917">
                          <a:schemeClr val="tx2"/>
                        </a:gs>
                        <a:gs pos="30000">
                          <a:schemeClr val="tx2"/>
                        </a:gs>
                      </a:gsLst>
                      <a:lin ang="5400000" scaled="0"/>
                    </a:gradFill>
                  </a:rPr>
                  <a:t>adapters</a:t>
                </a:r>
              </a:p>
            </p:txBody>
          </p:sp>
        </p:grpSp>
        <p:sp>
          <p:nvSpPr>
            <p:cNvPr id="61" name="TextBox 140"/>
            <p:cNvSpPr txBox="1"/>
            <p:nvPr/>
          </p:nvSpPr>
          <p:spPr>
            <a:xfrm>
              <a:off x="6792929" y="4095215"/>
              <a:ext cx="861553" cy="36572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900" b="1" dirty="0">
                  <a:solidFill>
                    <a:schemeClr val="accent2"/>
                  </a:solidFill>
                </a:rPr>
                <a:t>Stream </a:t>
              </a:r>
              <a:br>
                <a:rPr lang="en-US" sz="900" b="1" dirty="0">
                  <a:solidFill>
                    <a:schemeClr val="accent2"/>
                  </a:solidFill>
                </a:rPr>
              </a:br>
              <a:r>
                <a:rPr lang="en-US" sz="900" b="1" dirty="0">
                  <a:solidFill>
                    <a:schemeClr val="accent2"/>
                  </a:solidFill>
                </a:rPr>
                <a:t>processing</a:t>
              </a:r>
            </a:p>
          </p:txBody>
        </p:sp>
        <p:grpSp>
          <p:nvGrpSpPr>
            <p:cNvPr id="62" name="Group 61"/>
            <p:cNvGrpSpPr/>
            <p:nvPr/>
          </p:nvGrpSpPr>
          <p:grpSpPr>
            <a:xfrm>
              <a:off x="2528413" y="3424406"/>
              <a:ext cx="1165353" cy="1146237"/>
              <a:chOff x="2579112" y="3492574"/>
              <a:chExt cx="1188720" cy="1169221"/>
            </a:xfrm>
          </p:grpSpPr>
          <p:sp>
            <p:nvSpPr>
              <p:cNvPr id="120" name="TextBox 307"/>
              <p:cNvSpPr txBox="1"/>
              <p:nvPr/>
            </p:nvSpPr>
            <p:spPr>
              <a:xfrm>
                <a:off x="2640546" y="4288742"/>
                <a:ext cx="1119286" cy="3730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900" dirty="0">
                    <a:gradFill>
                      <a:gsLst>
                        <a:gs pos="2917">
                          <a:schemeClr val="tx2"/>
                        </a:gs>
                        <a:gs pos="30000">
                          <a:schemeClr val="tx2"/>
                        </a:gs>
                      </a:gsLst>
                      <a:lin ang="5400000" scaled="0"/>
                    </a:gradFill>
                  </a:rPr>
                  <a:t>Cloud gateways</a:t>
                </a:r>
                <a:br>
                  <a:rPr lang="en-US" sz="900" dirty="0">
                    <a:gradFill>
                      <a:gsLst>
                        <a:gs pos="2917">
                          <a:schemeClr val="tx2"/>
                        </a:gs>
                        <a:gs pos="30000">
                          <a:schemeClr val="tx2"/>
                        </a:gs>
                      </a:gsLst>
                      <a:lin ang="5400000" scaled="0"/>
                    </a:gradFill>
                  </a:rPr>
                </a:br>
                <a:r>
                  <a:rPr lang="en-US" sz="900" dirty="0">
                    <a:gradFill>
                      <a:gsLst>
                        <a:gs pos="2917">
                          <a:schemeClr val="tx2"/>
                        </a:gs>
                        <a:gs pos="30000">
                          <a:schemeClr val="tx2"/>
                        </a:gs>
                      </a:gsLst>
                      <a:lin ang="5400000" scaled="0"/>
                    </a:gradFill>
                  </a:rPr>
                  <a:t>(web APIs)</a:t>
                </a:r>
              </a:p>
            </p:txBody>
          </p:sp>
          <p:sp>
            <p:nvSpPr>
              <p:cNvPr id="121" name="Freeform 120"/>
              <p:cNvSpPr>
                <a:spLocks noChangeAspect="1" noEditPoints="1"/>
              </p:cNvSpPr>
              <p:nvPr/>
            </p:nvSpPr>
            <p:spPr bwMode="auto">
              <a:xfrm>
                <a:off x="2579112" y="3492574"/>
                <a:ext cx="1188720" cy="762033"/>
              </a:xfrm>
              <a:custGeom>
                <a:avLst/>
                <a:gdLst>
                  <a:gd name="T0" fmla="*/ 1938 w 2377"/>
                  <a:gd name="T1" fmla="*/ 1522 h 1522"/>
                  <a:gd name="T2" fmla="*/ 603 w 2377"/>
                  <a:gd name="T3" fmla="*/ 1522 h 1522"/>
                  <a:gd name="T4" fmla="*/ 377 w 2377"/>
                  <a:gd name="T5" fmla="*/ 1298 h 1522"/>
                  <a:gd name="T6" fmla="*/ 547 w 2377"/>
                  <a:gd name="T7" fmla="*/ 1077 h 1522"/>
                  <a:gd name="T8" fmla="*/ 813 w 2377"/>
                  <a:gd name="T9" fmla="*/ 878 h 1522"/>
                  <a:gd name="T10" fmla="*/ 1292 w 2377"/>
                  <a:gd name="T11" fmla="*/ 418 h 1522"/>
                  <a:gd name="T12" fmla="*/ 1728 w 2377"/>
                  <a:gd name="T13" fmla="*/ 693 h 1522"/>
                  <a:gd name="T14" fmla="*/ 1938 w 2377"/>
                  <a:gd name="T15" fmla="*/ 638 h 1522"/>
                  <a:gd name="T16" fmla="*/ 2377 w 2377"/>
                  <a:gd name="T17" fmla="*/ 1083 h 1522"/>
                  <a:gd name="T18" fmla="*/ 1938 w 2377"/>
                  <a:gd name="T19" fmla="*/ 1522 h 1522"/>
                  <a:gd name="T20" fmla="*/ 603 w 2377"/>
                  <a:gd name="T21" fmla="*/ 1227 h 1522"/>
                  <a:gd name="T22" fmla="*/ 533 w 2377"/>
                  <a:gd name="T23" fmla="*/ 1298 h 1522"/>
                  <a:gd name="T24" fmla="*/ 603 w 2377"/>
                  <a:gd name="T25" fmla="*/ 1368 h 1522"/>
                  <a:gd name="T26" fmla="*/ 1938 w 2377"/>
                  <a:gd name="T27" fmla="*/ 1368 h 1522"/>
                  <a:gd name="T28" fmla="*/ 2222 w 2377"/>
                  <a:gd name="T29" fmla="*/ 1083 h 1522"/>
                  <a:gd name="T30" fmla="*/ 1938 w 2377"/>
                  <a:gd name="T31" fmla="*/ 798 h 1522"/>
                  <a:gd name="T32" fmla="*/ 1736 w 2377"/>
                  <a:gd name="T33" fmla="*/ 873 h 1522"/>
                  <a:gd name="T34" fmla="*/ 1637 w 2377"/>
                  <a:gd name="T35" fmla="*/ 973 h 1522"/>
                  <a:gd name="T36" fmla="*/ 1607 w 2377"/>
                  <a:gd name="T37" fmla="*/ 834 h 1522"/>
                  <a:gd name="T38" fmla="*/ 1292 w 2377"/>
                  <a:gd name="T39" fmla="*/ 574 h 1522"/>
                  <a:gd name="T40" fmla="*/ 967 w 2377"/>
                  <a:gd name="T41" fmla="*/ 898 h 1522"/>
                  <a:gd name="T42" fmla="*/ 967 w 2377"/>
                  <a:gd name="T43" fmla="*/ 942 h 1522"/>
                  <a:gd name="T44" fmla="*/ 982 w 2377"/>
                  <a:gd name="T45" fmla="*/ 1048 h 1522"/>
                  <a:gd name="T46" fmla="*/ 847 w 2377"/>
                  <a:gd name="T47" fmla="*/ 1027 h 1522"/>
                  <a:gd name="T48" fmla="*/ 682 w 2377"/>
                  <a:gd name="T49" fmla="*/ 1162 h 1522"/>
                  <a:gd name="T50" fmla="*/ 672 w 2377"/>
                  <a:gd name="T51" fmla="*/ 1227 h 1522"/>
                  <a:gd name="T52" fmla="*/ 607 w 2377"/>
                  <a:gd name="T53" fmla="*/ 1227 h 1522"/>
                  <a:gd name="T54" fmla="*/ 603 w 2377"/>
                  <a:gd name="T55" fmla="*/ 1227 h 1522"/>
                  <a:gd name="T56" fmla="*/ 755 w 2377"/>
                  <a:gd name="T57" fmla="*/ 830 h 1522"/>
                  <a:gd name="T58" fmla="*/ 1272 w 2377"/>
                  <a:gd name="T59" fmla="*/ 350 h 1522"/>
                  <a:gd name="T60" fmla="*/ 1755 w 2377"/>
                  <a:gd name="T61" fmla="*/ 623 h 1522"/>
                  <a:gd name="T62" fmla="*/ 1768 w 2377"/>
                  <a:gd name="T63" fmla="*/ 615 h 1522"/>
                  <a:gd name="T64" fmla="*/ 1772 w 2377"/>
                  <a:gd name="T65" fmla="*/ 561 h 1522"/>
                  <a:gd name="T66" fmla="*/ 1374 w 2377"/>
                  <a:gd name="T67" fmla="*/ 194 h 1522"/>
                  <a:gd name="T68" fmla="*/ 1189 w 2377"/>
                  <a:gd name="T69" fmla="*/ 242 h 1522"/>
                  <a:gd name="T70" fmla="*/ 805 w 2377"/>
                  <a:gd name="T71" fmla="*/ 0 h 1522"/>
                  <a:gd name="T72" fmla="*/ 384 w 2377"/>
                  <a:gd name="T73" fmla="*/ 404 h 1522"/>
                  <a:gd name="T74" fmla="*/ 150 w 2377"/>
                  <a:gd name="T75" fmla="*/ 580 h 1522"/>
                  <a:gd name="T76" fmla="*/ 0 w 2377"/>
                  <a:gd name="T77" fmla="*/ 774 h 1522"/>
                  <a:gd name="T78" fmla="*/ 199 w 2377"/>
                  <a:gd name="T79" fmla="*/ 972 h 1522"/>
                  <a:gd name="T80" fmla="*/ 529 w 2377"/>
                  <a:gd name="T81" fmla="*/ 972 h 1522"/>
                  <a:gd name="T82" fmla="*/ 755 w 2377"/>
                  <a:gd name="T83" fmla="*/ 830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7" h="1522">
                    <a:moveTo>
                      <a:pt x="1938" y="1522"/>
                    </a:moveTo>
                    <a:cubicBezTo>
                      <a:pt x="603" y="1522"/>
                      <a:pt x="603" y="1522"/>
                      <a:pt x="603" y="1522"/>
                    </a:cubicBezTo>
                    <a:cubicBezTo>
                      <a:pt x="477" y="1522"/>
                      <a:pt x="377" y="1422"/>
                      <a:pt x="377" y="1298"/>
                    </a:cubicBezTo>
                    <a:cubicBezTo>
                      <a:pt x="377" y="1193"/>
                      <a:pt x="452" y="1102"/>
                      <a:pt x="547" y="1077"/>
                    </a:cubicBezTo>
                    <a:cubicBezTo>
                      <a:pt x="593" y="967"/>
                      <a:pt x="693" y="888"/>
                      <a:pt x="813" y="878"/>
                    </a:cubicBezTo>
                    <a:cubicBezTo>
                      <a:pt x="822" y="624"/>
                      <a:pt x="1032" y="418"/>
                      <a:pt x="1292" y="418"/>
                    </a:cubicBezTo>
                    <a:cubicBezTo>
                      <a:pt x="1477" y="418"/>
                      <a:pt x="1647" y="528"/>
                      <a:pt x="1728" y="693"/>
                    </a:cubicBezTo>
                    <a:cubicBezTo>
                      <a:pt x="1786" y="657"/>
                      <a:pt x="1861" y="638"/>
                      <a:pt x="1938" y="638"/>
                    </a:cubicBezTo>
                    <a:cubicBezTo>
                      <a:pt x="2177" y="638"/>
                      <a:pt x="2377" y="838"/>
                      <a:pt x="2377" y="1083"/>
                    </a:cubicBezTo>
                    <a:cubicBezTo>
                      <a:pt x="2377" y="1323"/>
                      <a:pt x="2177" y="1522"/>
                      <a:pt x="1938" y="1522"/>
                    </a:cubicBezTo>
                    <a:close/>
                    <a:moveTo>
                      <a:pt x="603" y="1227"/>
                    </a:moveTo>
                    <a:cubicBezTo>
                      <a:pt x="562" y="1227"/>
                      <a:pt x="533" y="1258"/>
                      <a:pt x="533" y="1298"/>
                    </a:cubicBezTo>
                    <a:cubicBezTo>
                      <a:pt x="533" y="1333"/>
                      <a:pt x="562" y="1368"/>
                      <a:pt x="603" y="1368"/>
                    </a:cubicBezTo>
                    <a:cubicBezTo>
                      <a:pt x="1938" y="1368"/>
                      <a:pt x="1938" y="1368"/>
                      <a:pt x="1938" y="1368"/>
                    </a:cubicBezTo>
                    <a:cubicBezTo>
                      <a:pt x="2092" y="1368"/>
                      <a:pt x="2222" y="1237"/>
                      <a:pt x="2222" y="1083"/>
                    </a:cubicBezTo>
                    <a:cubicBezTo>
                      <a:pt x="2222" y="923"/>
                      <a:pt x="2092" y="798"/>
                      <a:pt x="1938" y="798"/>
                    </a:cubicBezTo>
                    <a:cubicBezTo>
                      <a:pt x="1861" y="798"/>
                      <a:pt x="1792" y="823"/>
                      <a:pt x="1736" y="873"/>
                    </a:cubicBezTo>
                    <a:cubicBezTo>
                      <a:pt x="1637" y="973"/>
                      <a:pt x="1637" y="973"/>
                      <a:pt x="1637" y="973"/>
                    </a:cubicBezTo>
                    <a:cubicBezTo>
                      <a:pt x="1607" y="834"/>
                      <a:pt x="1607" y="834"/>
                      <a:pt x="1607" y="834"/>
                    </a:cubicBezTo>
                    <a:cubicBezTo>
                      <a:pt x="1576" y="682"/>
                      <a:pt x="1447" y="574"/>
                      <a:pt x="1292" y="574"/>
                    </a:cubicBezTo>
                    <a:cubicBezTo>
                      <a:pt x="1113" y="574"/>
                      <a:pt x="967" y="718"/>
                      <a:pt x="967" y="898"/>
                    </a:cubicBezTo>
                    <a:cubicBezTo>
                      <a:pt x="967" y="913"/>
                      <a:pt x="967" y="928"/>
                      <a:pt x="967" y="942"/>
                    </a:cubicBezTo>
                    <a:cubicBezTo>
                      <a:pt x="982" y="1048"/>
                      <a:pt x="982" y="1048"/>
                      <a:pt x="982" y="1048"/>
                    </a:cubicBezTo>
                    <a:cubicBezTo>
                      <a:pt x="908" y="1026"/>
                      <a:pt x="857" y="1027"/>
                      <a:pt x="847" y="1027"/>
                    </a:cubicBezTo>
                    <a:cubicBezTo>
                      <a:pt x="767" y="1027"/>
                      <a:pt x="697" y="1088"/>
                      <a:pt x="682" y="1162"/>
                    </a:cubicBezTo>
                    <a:cubicBezTo>
                      <a:pt x="672" y="1227"/>
                      <a:pt x="672" y="1227"/>
                      <a:pt x="672" y="1227"/>
                    </a:cubicBezTo>
                    <a:cubicBezTo>
                      <a:pt x="607" y="1227"/>
                      <a:pt x="607" y="1227"/>
                      <a:pt x="607" y="1227"/>
                    </a:cubicBezTo>
                    <a:cubicBezTo>
                      <a:pt x="603" y="1227"/>
                      <a:pt x="603" y="1227"/>
                      <a:pt x="603" y="1227"/>
                    </a:cubicBezTo>
                    <a:close/>
                    <a:moveTo>
                      <a:pt x="755" y="830"/>
                    </a:moveTo>
                    <a:cubicBezTo>
                      <a:pt x="765" y="578"/>
                      <a:pt x="991" y="361"/>
                      <a:pt x="1272" y="350"/>
                    </a:cubicBezTo>
                    <a:cubicBezTo>
                      <a:pt x="1468" y="343"/>
                      <a:pt x="1667" y="445"/>
                      <a:pt x="1755" y="623"/>
                    </a:cubicBezTo>
                    <a:cubicBezTo>
                      <a:pt x="1759" y="620"/>
                      <a:pt x="1764" y="617"/>
                      <a:pt x="1768" y="615"/>
                    </a:cubicBezTo>
                    <a:cubicBezTo>
                      <a:pt x="1771" y="597"/>
                      <a:pt x="1772" y="580"/>
                      <a:pt x="1772" y="561"/>
                    </a:cubicBezTo>
                    <a:cubicBezTo>
                      <a:pt x="1772" y="346"/>
                      <a:pt x="1584" y="194"/>
                      <a:pt x="1374" y="194"/>
                    </a:cubicBezTo>
                    <a:cubicBezTo>
                      <a:pt x="1307" y="194"/>
                      <a:pt x="1241" y="211"/>
                      <a:pt x="1189" y="242"/>
                    </a:cubicBezTo>
                    <a:cubicBezTo>
                      <a:pt x="1118" y="97"/>
                      <a:pt x="968" y="0"/>
                      <a:pt x="805" y="0"/>
                    </a:cubicBezTo>
                    <a:cubicBezTo>
                      <a:pt x="576" y="0"/>
                      <a:pt x="391" y="181"/>
                      <a:pt x="384" y="404"/>
                    </a:cubicBezTo>
                    <a:cubicBezTo>
                      <a:pt x="278" y="414"/>
                      <a:pt x="190" y="483"/>
                      <a:pt x="150" y="580"/>
                    </a:cubicBezTo>
                    <a:cubicBezTo>
                      <a:pt x="66" y="602"/>
                      <a:pt x="0" y="682"/>
                      <a:pt x="0" y="774"/>
                    </a:cubicBezTo>
                    <a:cubicBezTo>
                      <a:pt x="0" y="884"/>
                      <a:pt x="88" y="972"/>
                      <a:pt x="199" y="972"/>
                    </a:cubicBezTo>
                    <a:cubicBezTo>
                      <a:pt x="199" y="972"/>
                      <a:pt x="207" y="972"/>
                      <a:pt x="529" y="972"/>
                    </a:cubicBezTo>
                    <a:cubicBezTo>
                      <a:pt x="574" y="900"/>
                      <a:pt x="661" y="839"/>
                      <a:pt x="755" y="830"/>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grpSp>
        <p:grpSp>
          <p:nvGrpSpPr>
            <p:cNvPr id="63" name="Group 62"/>
            <p:cNvGrpSpPr/>
            <p:nvPr/>
          </p:nvGrpSpPr>
          <p:grpSpPr>
            <a:xfrm>
              <a:off x="2420701" y="5771193"/>
              <a:ext cx="1373061" cy="687135"/>
              <a:chOff x="2637890" y="5389538"/>
              <a:chExt cx="1400593" cy="700913"/>
            </a:xfrm>
          </p:grpSpPr>
          <p:sp>
            <p:nvSpPr>
              <p:cNvPr id="118" name="TextBox 305"/>
              <p:cNvSpPr txBox="1"/>
              <p:nvPr/>
            </p:nvSpPr>
            <p:spPr>
              <a:xfrm>
                <a:off x="3379818" y="5546095"/>
                <a:ext cx="658665" cy="37305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588"/>
                  </a:spcAft>
                </a:pPr>
                <a:r>
                  <a:rPr lang="en-US" sz="900" dirty="0">
                    <a:gradFill>
                      <a:gsLst>
                        <a:gs pos="2917">
                          <a:schemeClr val="tx2"/>
                        </a:gs>
                        <a:gs pos="30000">
                          <a:schemeClr val="tx2"/>
                        </a:gs>
                      </a:gsLst>
                      <a:lin ang="5400000" scaled="0"/>
                    </a:gradFill>
                  </a:rPr>
                  <a:t>Field </a:t>
                </a:r>
                <a:br>
                  <a:rPr lang="en-US" sz="900" dirty="0">
                    <a:gradFill>
                      <a:gsLst>
                        <a:gs pos="2917">
                          <a:schemeClr val="tx2"/>
                        </a:gs>
                        <a:gs pos="30000">
                          <a:schemeClr val="tx2"/>
                        </a:gs>
                      </a:gsLst>
                      <a:lin ang="5400000" scaled="0"/>
                    </a:gradFill>
                  </a:rPr>
                </a:br>
                <a:r>
                  <a:rPr lang="en-US" sz="900" dirty="0">
                    <a:gradFill>
                      <a:gsLst>
                        <a:gs pos="2917">
                          <a:schemeClr val="tx2"/>
                        </a:gs>
                        <a:gs pos="30000">
                          <a:schemeClr val="tx2"/>
                        </a:gs>
                      </a:gsLst>
                      <a:lin ang="5400000" scaled="0"/>
                    </a:gradFill>
                  </a:rPr>
                  <a:t>gateways</a:t>
                </a:r>
              </a:p>
            </p:txBody>
          </p:sp>
          <p:sp>
            <p:nvSpPr>
              <p:cNvPr id="119" name="Freeform 118"/>
              <p:cNvSpPr>
                <a:spLocks noChangeAspect="1" noEditPoints="1"/>
              </p:cNvSpPr>
              <p:nvPr/>
            </p:nvSpPr>
            <p:spPr bwMode="black">
              <a:xfrm>
                <a:off x="2637890" y="5389538"/>
                <a:ext cx="653948" cy="700913"/>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accent1"/>
              </a:solidFill>
              <a:ln>
                <a:noFill/>
              </a:ln>
            </p:spPr>
            <p:txBody>
              <a:bodyPr vert="horz" wrap="square" lIns="80687" tIns="40344" rIns="80687" bIns="4034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a:p>
            </p:txBody>
          </p:sp>
        </p:grpSp>
        <p:grpSp>
          <p:nvGrpSpPr>
            <p:cNvPr id="64" name="Group 63"/>
            <p:cNvGrpSpPr/>
            <p:nvPr/>
          </p:nvGrpSpPr>
          <p:grpSpPr>
            <a:xfrm>
              <a:off x="741368" y="2245415"/>
              <a:ext cx="848595" cy="963193"/>
              <a:chOff x="756232" y="2289942"/>
              <a:chExt cx="865610" cy="982506"/>
            </a:xfrm>
          </p:grpSpPr>
          <p:sp>
            <p:nvSpPr>
              <p:cNvPr id="116" name="Freeform 115"/>
              <p:cNvSpPr>
                <a:spLocks noChangeAspect="1" noEditPoints="1"/>
              </p:cNvSpPr>
              <p:nvPr/>
            </p:nvSpPr>
            <p:spPr bwMode="auto">
              <a:xfrm>
                <a:off x="818928" y="2289942"/>
                <a:ext cx="740220" cy="728731"/>
              </a:xfrm>
              <a:custGeom>
                <a:avLst/>
                <a:gdLst>
                  <a:gd name="T0" fmla="*/ 190 w 902"/>
                  <a:gd name="T1" fmla="*/ 259 h 888"/>
                  <a:gd name="T2" fmla="*/ 190 w 902"/>
                  <a:gd name="T3" fmla="*/ 476 h 888"/>
                  <a:gd name="T4" fmla="*/ 0 w 902"/>
                  <a:gd name="T5" fmla="*/ 366 h 888"/>
                  <a:gd name="T6" fmla="*/ 0 w 902"/>
                  <a:gd name="T7" fmla="*/ 150 h 888"/>
                  <a:gd name="T8" fmla="*/ 190 w 902"/>
                  <a:gd name="T9" fmla="*/ 259 h 888"/>
                  <a:gd name="T10" fmla="*/ 238 w 902"/>
                  <a:gd name="T11" fmla="*/ 259 h 888"/>
                  <a:gd name="T12" fmla="*/ 238 w 902"/>
                  <a:gd name="T13" fmla="*/ 476 h 888"/>
                  <a:gd name="T14" fmla="*/ 428 w 902"/>
                  <a:gd name="T15" fmla="*/ 366 h 888"/>
                  <a:gd name="T16" fmla="*/ 428 w 902"/>
                  <a:gd name="T17" fmla="*/ 150 h 888"/>
                  <a:gd name="T18" fmla="*/ 238 w 902"/>
                  <a:gd name="T19" fmla="*/ 259 h 888"/>
                  <a:gd name="T20" fmla="*/ 405 w 902"/>
                  <a:gd name="T21" fmla="*/ 107 h 888"/>
                  <a:gd name="T22" fmla="*/ 214 w 902"/>
                  <a:gd name="T23" fmla="*/ 0 h 888"/>
                  <a:gd name="T24" fmla="*/ 24 w 902"/>
                  <a:gd name="T25" fmla="*/ 107 h 888"/>
                  <a:gd name="T26" fmla="*/ 214 w 902"/>
                  <a:gd name="T27" fmla="*/ 216 h 888"/>
                  <a:gd name="T28" fmla="*/ 405 w 902"/>
                  <a:gd name="T29" fmla="*/ 107 h 888"/>
                  <a:gd name="T30" fmla="*/ 476 w 902"/>
                  <a:gd name="T31" fmla="*/ 150 h 888"/>
                  <a:gd name="T32" fmla="*/ 474 w 902"/>
                  <a:gd name="T33" fmla="*/ 366 h 888"/>
                  <a:gd name="T34" fmla="*/ 664 w 902"/>
                  <a:gd name="T35" fmla="*/ 476 h 888"/>
                  <a:gd name="T36" fmla="*/ 667 w 902"/>
                  <a:gd name="T37" fmla="*/ 259 h 888"/>
                  <a:gd name="T38" fmla="*/ 476 w 902"/>
                  <a:gd name="T39" fmla="*/ 150 h 888"/>
                  <a:gd name="T40" fmla="*/ 712 w 902"/>
                  <a:gd name="T41" fmla="*/ 259 h 888"/>
                  <a:gd name="T42" fmla="*/ 712 w 902"/>
                  <a:gd name="T43" fmla="*/ 476 h 888"/>
                  <a:gd name="T44" fmla="*/ 902 w 902"/>
                  <a:gd name="T45" fmla="*/ 366 h 888"/>
                  <a:gd name="T46" fmla="*/ 902 w 902"/>
                  <a:gd name="T47" fmla="*/ 150 h 888"/>
                  <a:gd name="T48" fmla="*/ 712 w 902"/>
                  <a:gd name="T49" fmla="*/ 259 h 888"/>
                  <a:gd name="T50" fmla="*/ 879 w 902"/>
                  <a:gd name="T51" fmla="*/ 107 h 888"/>
                  <a:gd name="T52" fmla="*/ 688 w 902"/>
                  <a:gd name="T53" fmla="*/ 0 h 888"/>
                  <a:gd name="T54" fmla="*/ 500 w 902"/>
                  <a:gd name="T55" fmla="*/ 107 h 888"/>
                  <a:gd name="T56" fmla="*/ 690 w 902"/>
                  <a:gd name="T57" fmla="*/ 216 h 888"/>
                  <a:gd name="T58" fmla="*/ 879 w 902"/>
                  <a:gd name="T59" fmla="*/ 107 h 888"/>
                  <a:gd name="T60" fmla="*/ 238 w 902"/>
                  <a:gd name="T61" fmla="*/ 559 h 888"/>
                  <a:gd name="T62" fmla="*/ 238 w 902"/>
                  <a:gd name="T63" fmla="*/ 778 h 888"/>
                  <a:gd name="T64" fmla="*/ 428 w 902"/>
                  <a:gd name="T65" fmla="*/ 888 h 888"/>
                  <a:gd name="T66" fmla="*/ 428 w 902"/>
                  <a:gd name="T67" fmla="*/ 669 h 888"/>
                  <a:gd name="T68" fmla="*/ 238 w 902"/>
                  <a:gd name="T69" fmla="*/ 559 h 888"/>
                  <a:gd name="T70" fmla="*/ 476 w 902"/>
                  <a:gd name="T71" fmla="*/ 669 h 888"/>
                  <a:gd name="T72" fmla="*/ 476 w 902"/>
                  <a:gd name="T73" fmla="*/ 888 h 888"/>
                  <a:gd name="T74" fmla="*/ 664 w 902"/>
                  <a:gd name="T75" fmla="*/ 778 h 888"/>
                  <a:gd name="T76" fmla="*/ 667 w 902"/>
                  <a:gd name="T77" fmla="*/ 559 h 888"/>
                  <a:gd name="T78" fmla="*/ 476 w 902"/>
                  <a:gd name="T79" fmla="*/ 669 h 888"/>
                  <a:gd name="T80" fmla="*/ 643 w 902"/>
                  <a:gd name="T81" fmla="*/ 519 h 888"/>
                  <a:gd name="T82" fmla="*/ 452 w 902"/>
                  <a:gd name="T83" fmla="*/ 409 h 888"/>
                  <a:gd name="T84" fmla="*/ 262 w 902"/>
                  <a:gd name="T85" fmla="*/ 519 h 888"/>
                  <a:gd name="T86" fmla="*/ 452 w 902"/>
                  <a:gd name="T87" fmla="*/ 628 h 888"/>
                  <a:gd name="T88" fmla="*/ 643 w 902"/>
                  <a:gd name="T89" fmla="*/ 519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2" h="888">
                    <a:moveTo>
                      <a:pt x="190" y="259"/>
                    </a:moveTo>
                    <a:lnTo>
                      <a:pt x="190" y="476"/>
                    </a:lnTo>
                    <a:lnTo>
                      <a:pt x="0" y="366"/>
                    </a:lnTo>
                    <a:lnTo>
                      <a:pt x="0" y="150"/>
                    </a:lnTo>
                    <a:lnTo>
                      <a:pt x="190" y="259"/>
                    </a:lnTo>
                    <a:close/>
                    <a:moveTo>
                      <a:pt x="238" y="259"/>
                    </a:moveTo>
                    <a:lnTo>
                      <a:pt x="238" y="476"/>
                    </a:lnTo>
                    <a:lnTo>
                      <a:pt x="428" y="366"/>
                    </a:lnTo>
                    <a:lnTo>
                      <a:pt x="428" y="150"/>
                    </a:lnTo>
                    <a:lnTo>
                      <a:pt x="238" y="259"/>
                    </a:lnTo>
                    <a:close/>
                    <a:moveTo>
                      <a:pt x="405" y="107"/>
                    </a:moveTo>
                    <a:lnTo>
                      <a:pt x="214" y="0"/>
                    </a:lnTo>
                    <a:lnTo>
                      <a:pt x="24" y="107"/>
                    </a:lnTo>
                    <a:lnTo>
                      <a:pt x="214" y="216"/>
                    </a:lnTo>
                    <a:lnTo>
                      <a:pt x="405" y="107"/>
                    </a:lnTo>
                    <a:close/>
                    <a:moveTo>
                      <a:pt x="476" y="150"/>
                    </a:moveTo>
                    <a:lnTo>
                      <a:pt x="474" y="366"/>
                    </a:lnTo>
                    <a:lnTo>
                      <a:pt x="664" y="476"/>
                    </a:lnTo>
                    <a:lnTo>
                      <a:pt x="667" y="259"/>
                    </a:lnTo>
                    <a:lnTo>
                      <a:pt x="476" y="150"/>
                    </a:lnTo>
                    <a:close/>
                    <a:moveTo>
                      <a:pt x="712" y="259"/>
                    </a:moveTo>
                    <a:lnTo>
                      <a:pt x="712" y="476"/>
                    </a:lnTo>
                    <a:lnTo>
                      <a:pt x="902" y="366"/>
                    </a:lnTo>
                    <a:lnTo>
                      <a:pt x="902" y="150"/>
                    </a:lnTo>
                    <a:lnTo>
                      <a:pt x="712" y="259"/>
                    </a:lnTo>
                    <a:close/>
                    <a:moveTo>
                      <a:pt x="879" y="107"/>
                    </a:moveTo>
                    <a:lnTo>
                      <a:pt x="688" y="0"/>
                    </a:lnTo>
                    <a:lnTo>
                      <a:pt x="500" y="107"/>
                    </a:lnTo>
                    <a:lnTo>
                      <a:pt x="690" y="216"/>
                    </a:lnTo>
                    <a:lnTo>
                      <a:pt x="879" y="107"/>
                    </a:lnTo>
                    <a:close/>
                    <a:moveTo>
                      <a:pt x="238" y="559"/>
                    </a:moveTo>
                    <a:lnTo>
                      <a:pt x="238" y="778"/>
                    </a:lnTo>
                    <a:lnTo>
                      <a:pt x="428" y="888"/>
                    </a:lnTo>
                    <a:lnTo>
                      <a:pt x="428" y="669"/>
                    </a:lnTo>
                    <a:lnTo>
                      <a:pt x="238" y="559"/>
                    </a:lnTo>
                    <a:close/>
                    <a:moveTo>
                      <a:pt x="476" y="669"/>
                    </a:moveTo>
                    <a:lnTo>
                      <a:pt x="476" y="888"/>
                    </a:lnTo>
                    <a:lnTo>
                      <a:pt x="664" y="778"/>
                    </a:lnTo>
                    <a:lnTo>
                      <a:pt x="667" y="559"/>
                    </a:lnTo>
                    <a:lnTo>
                      <a:pt x="476" y="669"/>
                    </a:lnTo>
                    <a:close/>
                    <a:moveTo>
                      <a:pt x="643" y="519"/>
                    </a:moveTo>
                    <a:lnTo>
                      <a:pt x="452" y="409"/>
                    </a:lnTo>
                    <a:lnTo>
                      <a:pt x="262" y="519"/>
                    </a:lnTo>
                    <a:lnTo>
                      <a:pt x="452" y="628"/>
                    </a:lnTo>
                    <a:lnTo>
                      <a:pt x="643" y="519"/>
                    </a:lnTo>
                    <a:close/>
                  </a:path>
                </a:pathLst>
              </a:custGeom>
              <a:solidFill>
                <a:srgbClr val="A5A5A5"/>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117" name="TextBox 304"/>
              <p:cNvSpPr txBox="1"/>
              <p:nvPr/>
            </p:nvSpPr>
            <p:spPr>
              <a:xfrm>
                <a:off x="756232" y="3085921"/>
                <a:ext cx="865610" cy="18652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900" dirty="0">
                    <a:gradFill>
                      <a:gsLst>
                        <a:gs pos="2917">
                          <a:schemeClr val="tx2"/>
                        </a:gs>
                        <a:gs pos="30000">
                          <a:schemeClr val="tx2"/>
                        </a:gs>
                      </a:gsLst>
                      <a:lin ang="5400000" scaled="0"/>
                    </a:gradFill>
                  </a:rPr>
                  <a:t>Applications</a:t>
                </a:r>
              </a:p>
            </p:txBody>
          </p:sp>
        </p:grpSp>
        <p:sp>
          <p:nvSpPr>
            <p:cNvPr id="65" name="Freeform 64"/>
            <p:cNvSpPr>
              <a:spLocks noChangeAspect="1" noEditPoints="1"/>
            </p:cNvSpPr>
            <p:nvPr/>
          </p:nvSpPr>
          <p:spPr bwMode="black">
            <a:xfrm>
              <a:off x="10698029" y="3243485"/>
              <a:ext cx="689802" cy="68962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chemeClr val="accent1"/>
            </a:solidFill>
            <a:ln>
              <a:noFill/>
            </a:ln>
          </p:spPr>
          <p:txBody>
            <a:bodyPr vert="horz" wrap="square" lIns="80687" tIns="40344" rIns="80687" bIns="4034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66" name="TextBox 145"/>
            <p:cNvSpPr txBox="1"/>
            <p:nvPr/>
          </p:nvSpPr>
          <p:spPr>
            <a:xfrm>
              <a:off x="10365617" y="3966701"/>
              <a:ext cx="1206358" cy="2031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Search and query</a:t>
              </a:r>
            </a:p>
          </p:txBody>
        </p:sp>
        <p:sp>
          <p:nvSpPr>
            <p:cNvPr id="67" name="Freeform 66"/>
            <p:cNvSpPr>
              <a:spLocks noEditPoints="1"/>
            </p:cNvSpPr>
            <p:nvPr/>
          </p:nvSpPr>
          <p:spPr bwMode="auto">
            <a:xfrm>
              <a:off x="10698030" y="4234906"/>
              <a:ext cx="717394" cy="682837"/>
            </a:xfrm>
            <a:custGeom>
              <a:avLst/>
              <a:gdLst>
                <a:gd name="T0" fmla="*/ 1210 w 2135"/>
                <a:gd name="T1" fmla="*/ 204 h 2030"/>
                <a:gd name="T2" fmla="*/ 2029 w 2135"/>
                <a:gd name="T3" fmla="*/ 204 h 2030"/>
                <a:gd name="T4" fmla="*/ 2135 w 2135"/>
                <a:gd name="T5" fmla="*/ 302 h 2030"/>
                <a:gd name="T6" fmla="*/ 2135 w 2135"/>
                <a:gd name="T7" fmla="*/ 1724 h 2030"/>
                <a:gd name="T8" fmla="*/ 2033 w 2135"/>
                <a:gd name="T9" fmla="*/ 1826 h 2030"/>
                <a:gd name="T10" fmla="*/ 1218 w 2135"/>
                <a:gd name="T11" fmla="*/ 1825 h 2030"/>
                <a:gd name="T12" fmla="*/ 1211 w 2135"/>
                <a:gd name="T13" fmla="*/ 2030 h 2030"/>
                <a:gd name="T14" fmla="*/ 967 w 2135"/>
                <a:gd name="T15" fmla="*/ 1984 h 2030"/>
                <a:gd name="T16" fmla="*/ 508 w 2135"/>
                <a:gd name="T17" fmla="*/ 1897 h 2030"/>
                <a:gd name="T18" fmla="*/ 6 w 2135"/>
                <a:gd name="T19" fmla="*/ 1803 h 2030"/>
                <a:gd name="T20" fmla="*/ 1 w 2135"/>
                <a:gd name="T21" fmla="*/ 1717 h 2030"/>
                <a:gd name="T22" fmla="*/ 9 w 2135"/>
                <a:gd name="T23" fmla="*/ 226 h 2030"/>
                <a:gd name="T24" fmla="*/ 630 w 2135"/>
                <a:gd name="T25" fmla="*/ 109 h 2030"/>
                <a:gd name="T26" fmla="*/ 1204 w 2135"/>
                <a:gd name="T27" fmla="*/ 1 h 2030"/>
                <a:gd name="T28" fmla="*/ 1211 w 2135"/>
                <a:gd name="T29" fmla="*/ 1181 h 2030"/>
                <a:gd name="T30" fmla="*/ 1505 w 2135"/>
                <a:gd name="T31" fmla="*/ 1364 h 2030"/>
                <a:gd name="T32" fmla="*/ 1211 w 2135"/>
                <a:gd name="T33" fmla="*/ 1429 h 2030"/>
                <a:gd name="T34" fmla="*/ 1503 w 2135"/>
                <a:gd name="T35" fmla="*/ 1613 h 2030"/>
                <a:gd name="T36" fmla="*/ 1211 w 2135"/>
                <a:gd name="T37" fmla="*/ 1743 h 2030"/>
                <a:gd name="T38" fmla="*/ 2050 w 2135"/>
                <a:gd name="T39" fmla="*/ 286 h 2030"/>
                <a:gd name="T40" fmla="*/ 1211 w 2135"/>
                <a:gd name="T41" fmla="*/ 417 h 2030"/>
                <a:gd name="T42" fmla="*/ 1503 w 2135"/>
                <a:gd name="T43" fmla="*/ 601 h 2030"/>
                <a:gd name="T44" fmla="*/ 1211 w 2135"/>
                <a:gd name="T45" fmla="*/ 610 h 2030"/>
                <a:gd name="T46" fmla="*/ 1219 w 2135"/>
                <a:gd name="T47" fmla="*/ 670 h 2030"/>
                <a:gd name="T48" fmla="*/ 1504 w 2135"/>
                <a:gd name="T49" fmla="*/ 670 h 2030"/>
                <a:gd name="T50" fmla="*/ 1211 w 2135"/>
                <a:gd name="T51" fmla="*/ 854 h 2030"/>
                <a:gd name="T52" fmla="*/ 1504 w 2135"/>
                <a:gd name="T53" fmla="*/ 927 h 2030"/>
                <a:gd name="T54" fmla="*/ 1211 w 2135"/>
                <a:gd name="T55" fmla="*/ 1111 h 2030"/>
                <a:gd name="T56" fmla="*/ 840 w 2135"/>
                <a:gd name="T57" fmla="*/ 1361 h 2030"/>
                <a:gd name="T58" fmla="*/ 650 w 2135"/>
                <a:gd name="T59" fmla="*/ 1004 h 2030"/>
                <a:gd name="T60" fmla="*/ 831 w 2135"/>
                <a:gd name="T61" fmla="*/ 648 h 2030"/>
                <a:gd name="T62" fmla="*/ 822 w 2135"/>
                <a:gd name="T63" fmla="*/ 641 h 2030"/>
                <a:gd name="T64" fmla="*/ 681 w 2135"/>
                <a:gd name="T65" fmla="*/ 651 h 2030"/>
                <a:gd name="T66" fmla="*/ 610 w 2135"/>
                <a:gd name="T67" fmla="*/ 798 h 2030"/>
                <a:gd name="T68" fmla="*/ 562 w 2135"/>
                <a:gd name="T69" fmla="*/ 920 h 2030"/>
                <a:gd name="T70" fmla="*/ 465 w 2135"/>
                <a:gd name="T71" fmla="*/ 671 h 2030"/>
                <a:gd name="T72" fmla="*/ 345 w 2135"/>
                <a:gd name="T73" fmla="*/ 674 h 2030"/>
                <a:gd name="T74" fmla="*/ 318 w 2135"/>
                <a:gd name="T75" fmla="*/ 685 h 2030"/>
                <a:gd name="T76" fmla="*/ 470 w 2135"/>
                <a:gd name="T77" fmla="*/ 996 h 2030"/>
                <a:gd name="T78" fmla="*/ 307 w 2135"/>
                <a:gd name="T79" fmla="*/ 1308 h 2030"/>
                <a:gd name="T80" fmla="*/ 305 w 2135"/>
                <a:gd name="T81" fmla="*/ 1324 h 2030"/>
                <a:gd name="T82" fmla="*/ 438 w 2135"/>
                <a:gd name="T83" fmla="*/ 1334 h 2030"/>
                <a:gd name="T84" fmla="*/ 519 w 2135"/>
                <a:gd name="T85" fmla="*/ 1171 h 2030"/>
                <a:gd name="T86" fmla="*/ 556 w 2135"/>
                <a:gd name="T87" fmla="*/ 1076 h 2030"/>
                <a:gd name="T88" fmla="*/ 572 w 2135"/>
                <a:gd name="T89" fmla="*/ 1128 h 2030"/>
                <a:gd name="T90" fmla="*/ 687 w 2135"/>
                <a:gd name="T91" fmla="*/ 1351 h 2030"/>
                <a:gd name="T92" fmla="*/ 840 w 2135"/>
                <a:gd name="T93" fmla="*/ 1361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5" h="2030">
                  <a:moveTo>
                    <a:pt x="1210" y="0"/>
                  </a:moveTo>
                  <a:cubicBezTo>
                    <a:pt x="1210" y="68"/>
                    <a:pt x="1210" y="135"/>
                    <a:pt x="1210" y="204"/>
                  </a:cubicBezTo>
                  <a:cubicBezTo>
                    <a:pt x="1214" y="204"/>
                    <a:pt x="1218" y="204"/>
                    <a:pt x="1221" y="204"/>
                  </a:cubicBezTo>
                  <a:cubicBezTo>
                    <a:pt x="1490" y="204"/>
                    <a:pt x="1760" y="204"/>
                    <a:pt x="2029" y="204"/>
                  </a:cubicBezTo>
                  <a:cubicBezTo>
                    <a:pt x="2053" y="204"/>
                    <a:pt x="2076" y="208"/>
                    <a:pt x="2095" y="223"/>
                  </a:cubicBezTo>
                  <a:cubicBezTo>
                    <a:pt x="2121" y="243"/>
                    <a:pt x="2134" y="269"/>
                    <a:pt x="2135" y="302"/>
                  </a:cubicBezTo>
                  <a:cubicBezTo>
                    <a:pt x="2135" y="303"/>
                    <a:pt x="2135" y="304"/>
                    <a:pt x="2135" y="306"/>
                  </a:cubicBezTo>
                  <a:cubicBezTo>
                    <a:pt x="2135" y="778"/>
                    <a:pt x="2135" y="1251"/>
                    <a:pt x="2135" y="1724"/>
                  </a:cubicBezTo>
                  <a:cubicBezTo>
                    <a:pt x="2135" y="1758"/>
                    <a:pt x="2122" y="1786"/>
                    <a:pt x="2094" y="1807"/>
                  </a:cubicBezTo>
                  <a:cubicBezTo>
                    <a:pt x="2076" y="1820"/>
                    <a:pt x="2055" y="1826"/>
                    <a:pt x="2033" y="1826"/>
                  </a:cubicBezTo>
                  <a:cubicBezTo>
                    <a:pt x="1774" y="1825"/>
                    <a:pt x="1515" y="1825"/>
                    <a:pt x="1256" y="1825"/>
                  </a:cubicBezTo>
                  <a:cubicBezTo>
                    <a:pt x="1243" y="1825"/>
                    <a:pt x="1231" y="1825"/>
                    <a:pt x="1218" y="1825"/>
                  </a:cubicBezTo>
                  <a:cubicBezTo>
                    <a:pt x="1216" y="1825"/>
                    <a:pt x="1214" y="1825"/>
                    <a:pt x="1211" y="1825"/>
                  </a:cubicBezTo>
                  <a:cubicBezTo>
                    <a:pt x="1211" y="1894"/>
                    <a:pt x="1211" y="1961"/>
                    <a:pt x="1211" y="2030"/>
                  </a:cubicBezTo>
                  <a:cubicBezTo>
                    <a:pt x="1191" y="2026"/>
                    <a:pt x="1172" y="2022"/>
                    <a:pt x="1153" y="2019"/>
                  </a:cubicBezTo>
                  <a:cubicBezTo>
                    <a:pt x="1091" y="2007"/>
                    <a:pt x="1029" y="1995"/>
                    <a:pt x="967" y="1984"/>
                  </a:cubicBezTo>
                  <a:cubicBezTo>
                    <a:pt x="893" y="1970"/>
                    <a:pt x="818" y="1956"/>
                    <a:pt x="744" y="1942"/>
                  </a:cubicBezTo>
                  <a:cubicBezTo>
                    <a:pt x="665" y="1927"/>
                    <a:pt x="587" y="1912"/>
                    <a:pt x="508" y="1897"/>
                  </a:cubicBezTo>
                  <a:cubicBezTo>
                    <a:pt x="423" y="1881"/>
                    <a:pt x="339" y="1865"/>
                    <a:pt x="254" y="1849"/>
                  </a:cubicBezTo>
                  <a:cubicBezTo>
                    <a:pt x="171" y="1834"/>
                    <a:pt x="89" y="1818"/>
                    <a:pt x="6" y="1803"/>
                  </a:cubicBezTo>
                  <a:cubicBezTo>
                    <a:pt x="1" y="1802"/>
                    <a:pt x="0" y="1800"/>
                    <a:pt x="0" y="1796"/>
                  </a:cubicBezTo>
                  <a:cubicBezTo>
                    <a:pt x="1" y="1770"/>
                    <a:pt x="1" y="1744"/>
                    <a:pt x="1" y="1717"/>
                  </a:cubicBezTo>
                  <a:cubicBezTo>
                    <a:pt x="1" y="1224"/>
                    <a:pt x="1" y="730"/>
                    <a:pt x="0" y="236"/>
                  </a:cubicBezTo>
                  <a:cubicBezTo>
                    <a:pt x="0" y="230"/>
                    <a:pt x="2" y="227"/>
                    <a:pt x="9" y="226"/>
                  </a:cubicBezTo>
                  <a:cubicBezTo>
                    <a:pt x="122" y="205"/>
                    <a:pt x="234" y="184"/>
                    <a:pt x="347" y="163"/>
                  </a:cubicBezTo>
                  <a:cubicBezTo>
                    <a:pt x="441" y="145"/>
                    <a:pt x="535" y="127"/>
                    <a:pt x="630" y="109"/>
                  </a:cubicBezTo>
                  <a:cubicBezTo>
                    <a:pt x="725" y="91"/>
                    <a:pt x="820" y="73"/>
                    <a:pt x="916" y="55"/>
                  </a:cubicBezTo>
                  <a:cubicBezTo>
                    <a:pt x="1012" y="37"/>
                    <a:pt x="1108" y="19"/>
                    <a:pt x="1204" y="1"/>
                  </a:cubicBezTo>
                  <a:cubicBezTo>
                    <a:pt x="1206" y="1"/>
                    <a:pt x="1208" y="0"/>
                    <a:pt x="1210" y="0"/>
                  </a:cubicBezTo>
                  <a:close/>
                  <a:moveTo>
                    <a:pt x="1211" y="1181"/>
                  </a:moveTo>
                  <a:cubicBezTo>
                    <a:pt x="1309" y="1181"/>
                    <a:pt x="1407" y="1181"/>
                    <a:pt x="1505" y="1181"/>
                  </a:cubicBezTo>
                  <a:cubicBezTo>
                    <a:pt x="1505" y="1242"/>
                    <a:pt x="1505" y="1303"/>
                    <a:pt x="1505" y="1364"/>
                  </a:cubicBezTo>
                  <a:cubicBezTo>
                    <a:pt x="1407" y="1364"/>
                    <a:pt x="1309" y="1364"/>
                    <a:pt x="1211" y="1364"/>
                  </a:cubicBezTo>
                  <a:cubicBezTo>
                    <a:pt x="1211" y="1386"/>
                    <a:pt x="1211" y="1407"/>
                    <a:pt x="1211" y="1429"/>
                  </a:cubicBezTo>
                  <a:cubicBezTo>
                    <a:pt x="1309" y="1429"/>
                    <a:pt x="1406" y="1429"/>
                    <a:pt x="1503" y="1429"/>
                  </a:cubicBezTo>
                  <a:cubicBezTo>
                    <a:pt x="1503" y="1490"/>
                    <a:pt x="1503" y="1551"/>
                    <a:pt x="1503" y="1613"/>
                  </a:cubicBezTo>
                  <a:cubicBezTo>
                    <a:pt x="1406" y="1613"/>
                    <a:pt x="1308" y="1613"/>
                    <a:pt x="1211" y="1613"/>
                  </a:cubicBezTo>
                  <a:cubicBezTo>
                    <a:pt x="1211" y="1657"/>
                    <a:pt x="1211" y="1700"/>
                    <a:pt x="1211" y="1743"/>
                  </a:cubicBezTo>
                  <a:cubicBezTo>
                    <a:pt x="1491" y="1743"/>
                    <a:pt x="1770" y="1743"/>
                    <a:pt x="2050" y="1743"/>
                  </a:cubicBezTo>
                  <a:cubicBezTo>
                    <a:pt x="2050" y="1257"/>
                    <a:pt x="2050" y="772"/>
                    <a:pt x="2050" y="286"/>
                  </a:cubicBezTo>
                  <a:cubicBezTo>
                    <a:pt x="1770" y="286"/>
                    <a:pt x="1491" y="286"/>
                    <a:pt x="1211" y="286"/>
                  </a:cubicBezTo>
                  <a:cubicBezTo>
                    <a:pt x="1211" y="329"/>
                    <a:pt x="1211" y="373"/>
                    <a:pt x="1211" y="417"/>
                  </a:cubicBezTo>
                  <a:cubicBezTo>
                    <a:pt x="1309" y="417"/>
                    <a:pt x="1406" y="417"/>
                    <a:pt x="1503" y="417"/>
                  </a:cubicBezTo>
                  <a:cubicBezTo>
                    <a:pt x="1503" y="478"/>
                    <a:pt x="1503" y="539"/>
                    <a:pt x="1503" y="601"/>
                  </a:cubicBezTo>
                  <a:cubicBezTo>
                    <a:pt x="1406" y="601"/>
                    <a:pt x="1308" y="601"/>
                    <a:pt x="1211" y="601"/>
                  </a:cubicBezTo>
                  <a:cubicBezTo>
                    <a:pt x="1211" y="604"/>
                    <a:pt x="1211" y="607"/>
                    <a:pt x="1211" y="610"/>
                  </a:cubicBezTo>
                  <a:cubicBezTo>
                    <a:pt x="1211" y="627"/>
                    <a:pt x="1211" y="644"/>
                    <a:pt x="1211" y="661"/>
                  </a:cubicBezTo>
                  <a:cubicBezTo>
                    <a:pt x="1211" y="670"/>
                    <a:pt x="1211" y="670"/>
                    <a:pt x="1219" y="670"/>
                  </a:cubicBezTo>
                  <a:cubicBezTo>
                    <a:pt x="1311" y="670"/>
                    <a:pt x="1404" y="670"/>
                    <a:pt x="1496" y="670"/>
                  </a:cubicBezTo>
                  <a:cubicBezTo>
                    <a:pt x="1499" y="670"/>
                    <a:pt x="1501" y="670"/>
                    <a:pt x="1504" y="670"/>
                  </a:cubicBezTo>
                  <a:cubicBezTo>
                    <a:pt x="1504" y="731"/>
                    <a:pt x="1504" y="792"/>
                    <a:pt x="1504" y="854"/>
                  </a:cubicBezTo>
                  <a:cubicBezTo>
                    <a:pt x="1406" y="854"/>
                    <a:pt x="1309" y="854"/>
                    <a:pt x="1211" y="854"/>
                  </a:cubicBezTo>
                  <a:cubicBezTo>
                    <a:pt x="1211" y="879"/>
                    <a:pt x="1211" y="903"/>
                    <a:pt x="1211" y="927"/>
                  </a:cubicBezTo>
                  <a:cubicBezTo>
                    <a:pt x="1309" y="927"/>
                    <a:pt x="1407" y="927"/>
                    <a:pt x="1504" y="927"/>
                  </a:cubicBezTo>
                  <a:cubicBezTo>
                    <a:pt x="1504" y="989"/>
                    <a:pt x="1504" y="1050"/>
                    <a:pt x="1504" y="1111"/>
                  </a:cubicBezTo>
                  <a:cubicBezTo>
                    <a:pt x="1406" y="1111"/>
                    <a:pt x="1309" y="1111"/>
                    <a:pt x="1211" y="1111"/>
                  </a:cubicBezTo>
                  <a:cubicBezTo>
                    <a:pt x="1211" y="1135"/>
                    <a:pt x="1211" y="1157"/>
                    <a:pt x="1211" y="1181"/>
                  </a:cubicBezTo>
                  <a:close/>
                  <a:moveTo>
                    <a:pt x="840" y="1361"/>
                  </a:moveTo>
                  <a:cubicBezTo>
                    <a:pt x="838" y="1357"/>
                    <a:pt x="836" y="1354"/>
                    <a:pt x="835" y="1352"/>
                  </a:cubicBezTo>
                  <a:cubicBezTo>
                    <a:pt x="774" y="1236"/>
                    <a:pt x="712" y="1120"/>
                    <a:pt x="650" y="1004"/>
                  </a:cubicBezTo>
                  <a:cubicBezTo>
                    <a:pt x="648" y="999"/>
                    <a:pt x="648" y="996"/>
                    <a:pt x="650" y="991"/>
                  </a:cubicBezTo>
                  <a:cubicBezTo>
                    <a:pt x="711" y="877"/>
                    <a:pt x="771" y="762"/>
                    <a:pt x="831" y="648"/>
                  </a:cubicBezTo>
                  <a:cubicBezTo>
                    <a:pt x="832" y="646"/>
                    <a:pt x="833" y="644"/>
                    <a:pt x="834" y="641"/>
                  </a:cubicBezTo>
                  <a:cubicBezTo>
                    <a:pt x="829" y="641"/>
                    <a:pt x="826" y="641"/>
                    <a:pt x="822" y="641"/>
                  </a:cubicBezTo>
                  <a:cubicBezTo>
                    <a:pt x="802" y="643"/>
                    <a:pt x="782" y="644"/>
                    <a:pt x="762" y="646"/>
                  </a:cubicBezTo>
                  <a:cubicBezTo>
                    <a:pt x="735" y="648"/>
                    <a:pt x="708" y="650"/>
                    <a:pt x="681" y="651"/>
                  </a:cubicBezTo>
                  <a:cubicBezTo>
                    <a:pt x="677" y="652"/>
                    <a:pt x="675" y="654"/>
                    <a:pt x="673" y="658"/>
                  </a:cubicBezTo>
                  <a:cubicBezTo>
                    <a:pt x="652" y="704"/>
                    <a:pt x="631" y="751"/>
                    <a:pt x="610" y="798"/>
                  </a:cubicBezTo>
                  <a:cubicBezTo>
                    <a:pt x="592" y="837"/>
                    <a:pt x="573" y="876"/>
                    <a:pt x="563" y="919"/>
                  </a:cubicBezTo>
                  <a:cubicBezTo>
                    <a:pt x="563" y="919"/>
                    <a:pt x="562" y="920"/>
                    <a:pt x="562" y="920"/>
                  </a:cubicBezTo>
                  <a:cubicBezTo>
                    <a:pt x="557" y="903"/>
                    <a:pt x="553" y="886"/>
                    <a:pt x="546" y="870"/>
                  </a:cubicBezTo>
                  <a:cubicBezTo>
                    <a:pt x="519" y="803"/>
                    <a:pt x="492" y="737"/>
                    <a:pt x="465" y="671"/>
                  </a:cubicBezTo>
                  <a:cubicBezTo>
                    <a:pt x="463" y="667"/>
                    <a:pt x="462" y="667"/>
                    <a:pt x="458" y="667"/>
                  </a:cubicBezTo>
                  <a:cubicBezTo>
                    <a:pt x="420" y="669"/>
                    <a:pt x="383" y="672"/>
                    <a:pt x="345" y="674"/>
                  </a:cubicBezTo>
                  <a:cubicBezTo>
                    <a:pt x="335" y="675"/>
                    <a:pt x="325" y="676"/>
                    <a:pt x="314" y="677"/>
                  </a:cubicBezTo>
                  <a:cubicBezTo>
                    <a:pt x="315" y="680"/>
                    <a:pt x="316" y="682"/>
                    <a:pt x="318" y="685"/>
                  </a:cubicBezTo>
                  <a:cubicBezTo>
                    <a:pt x="327" y="704"/>
                    <a:pt x="336" y="723"/>
                    <a:pt x="346" y="742"/>
                  </a:cubicBezTo>
                  <a:cubicBezTo>
                    <a:pt x="387" y="827"/>
                    <a:pt x="428" y="911"/>
                    <a:pt x="470" y="996"/>
                  </a:cubicBezTo>
                  <a:cubicBezTo>
                    <a:pt x="471" y="999"/>
                    <a:pt x="471" y="1002"/>
                    <a:pt x="470" y="1005"/>
                  </a:cubicBezTo>
                  <a:cubicBezTo>
                    <a:pt x="415" y="1106"/>
                    <a:pt x="361" y="1207"/>
                    <a:pt x="307" y="1308"/>
                  </a:cubicBezTo>
                  <a:cubicBezTo>
                    <a:pt x="305" y="1313"/>
                    <a:pt x="302" y="1318"/>
                    <a:pt x="300" y="1323"/>
                  </a:cubicBezTo>
                  <a:cubicBezTo>
                    <a:pt x="302" y="1324"/>
                    <a:pt x="304" y="1324"/>
                    <a:pt x="305" y="1324"/>
                  </a:cubicBezTo>
                  <a:cubicBezTo>
                    <a:pt x="318" y="1325"/>
                    <a:pt x="331" y="1326"/>
                    <a:pt x="345" y="1327"/>
                  </a:cubicBezTo>
                  <a:cubicBezTo>
                    <a:pt x="376" y="1329"/>
                    <a:pt x="407" y="1331"/>
                    <a:pt x="438" y="1334"/>
                  </a:cubicBezTo>
                  <a:cubicBezTo>
                    <a:pt x="443" y="1334"/>
                    <a:pt x="445" y="1333"/>
                    <a:pt x="447" y="1328"/>
                  </a:cubicBezTo>
                  <a:cubicBezTo>
                    <a:pt x="471" y="1276"/>
                    <a:pt x="496" y="1224"/>
                    <a:pt x="519" y="1171"/>
                  </a:cubicBezTo>
                  <a:cubicBezTo>
                    <a:pt x="530" y="1147"/>
                    <a:pt x="543" y="1124"/>
                    <a:pt x="550" y="1098"/>
                  </a:cubicBezTo>
                  <a:cubicBezTo>
                    <a:pt x="552" y="1091"/>
                    <a:pt x="554" y="1083"/>
                    <a:pt x="556" y="1076"/>
                  </a:cubicBezTo>
                  <a:cubicBezTo>
                    <a:pt x="557" y="1078"/>
                    <a:pt x="558" y="1081"/>
                    <a:pt x="558" y="1083"/>
                  </a:cubicBezTo>
                  <a:cubicBezTo>
                    <a:pt x="563" y="1098"/>
                    <a:pt x="566" y="1113"/>
                    <a:pt x="572" y="1128"/>
                  </a:cubicBezTo>
                  <a:cubicBezTo>
                    <a:pt x="602" y="1197"/>
                    <a:pt x="634" y="1265"/>
                    <a:pt x="664" y="1334"/>
                  </a:cubicBezTo>
                  <a:cubicBezTo>
                    <a:pt x="669" y="1345"/>
                    <a:pt x="674" y="1350"/>
                    <a:pt x="687" y="1351"/>
                  </a:cubicBezTo>
                  <a:cubicBezTo>
                    <a:pt x="730" y="1353"/>
                    <a:pt x="773" y="1356"/>
                    <a:pt x="816" y="1359"/>
                  </a:cubicBezTo>
                  <a:cubicBezTo>
                    <a:pt x="823" y="1360"/>
                    <a:pt x="831" y="1360"/>
                    <a:pt x="840" y="1361"/>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68" name="TextBox 147"/>
            <p:cNvSpPr txBox="1"/>
            <p:nvPr/>
          </p:nvSpPr>
          <p:spPr>
            <a:xfrm>
              <a:off x="10247849" y="4942101"/>
              <a:ext cx="1441957" cy="2031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Data analytics (Excel)</a:t>
              </a:r>
            </a:p>
          </p:txBody>
        </p:sp>
        <p:sp>
          <p:nvSpPr>
            <p:cNvPr id="69" name="Freeform 68"/>
            <p:cNvSpPr>
              <a:spLocks noChangeAspect="1" noEditPoints="1"/>
            </p:cNvSpPr>
            <p:nvPr/>
          </p:nvSpPr>
          <p:spPr bwMode="black">
            <a:xfrm>
              <a:off x="10577266" y="2074785"/>
              <a:ext cx="897970" cy="578449"/>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accent1"/>
            </a:solidFill>
            <a:extLst/>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70" name="TextBox 149"/>
            <p:cNvSpPr txBox="1"/>
            <p:nvPr/>
          </p:nvSpPr>
          <p:spPr>
            <a:xfrm>
              <a:off x="10369901" y="2721972"/>
              <a:ext cx="1169273" cy="40635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Web/thick client </a:t>
              </a:r>
              <a:br>
                <a:rPr lang="en-US" sz="900" dirty="0"/>
              </a:br>
              <a:r>
                <a:rPr lang="en-US" sz="900" dirty="0"/>
                <a:t>dashboards</a:t>
              </a:r>
            </a:p>
          </p:txBody>
        </p:sp>
        <p:sp>
          <p:nvSpPr>
            <p:cNvPr id="71" name="Right Arrow 70"/>
            <p:cNvSpPr/>
            <p:nvPr/>
          </p:nvSpPr>
          <p:spPr bwMode="auto">
            <a:xfrm>
              <a:off x="7916635" y="5023859"/>
              <a:ext cx="2210170" cy="62749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89642"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102">
                <a:lnSpc>
                  <a:spcPct val="90000"/>
                </a:lnSpc>
              </a:pPr>
              <a:r>
                <a:rPr lang="en-US" sz="800" dirty="0" smtClean="0">
                  <a:gradFill>
                    <a:gsLst>
                      <a:gs pos="0">
                        <a:srgbClr val="FFFFFF"/>
                      </a:gs>
                      <a:gs pos="100000">
                        <a:srgbClr val="FFFFFF"/>
                      </a:gs>
                    </a:gsLst>
                    <a:lin ang="5400000" scaled="1"/>
                  </a:gradFill>
                  <a:ea typeface="Segoe UI" pitchFamily="34" charset="0"/>
                  <a:cs typeface="Segoe UI" pitchFamily="34" charset="0"/>
                </a:rPr>
                <a:t>Live Dashboards</a:t>
              </a:r>
              <a:endParaRPr lang="en-US" sz="800" dirty="0">
                <a:gradFill>
                  <a:gsLst>
                    <a:gs pos="0">
                      <a:srgbClr val="FFFFFF"/>
                    </a:gs>
                    <a:gs pos="100000">
                      <a:srgbClr val="FFFFFF"/>
                    </a:gs>
                  </a:gsLst>
                  <a:lin ang="5400000" scaled="1"/>
                </a:gradFill>
                <a:ea typeface="Segoe UI" pitchFamily="34" charset="0"/>
                <a:cs typeface="Segoe UI" pitchFamily="34" charset="0"/>
              </a:endParaRPr>
            </a:p>
          </p:txBody>
        </p:sp>
        <p:cxnSp>
          <p:nvCxnSpPr>
            <p:cNvPr id="72" name="Straight Arrow Connector 71"/>
            <p:cNvCxnSpPr/>
            <p:nvPr/>
          </p:nvCxnSpPr>
          <p:spPr>
            <a:xfrm>
              <a:off x="1423191" y="2671278"/>
              <a:ext cx="2820912" cy="954781"/>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750768" y="4012981"/>
              <a:ext cx="470338" cy="6831"/>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927626" y="3966852"/>
              <a:ext cx="647498" cy="0"/>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927626" y="4618493"/>
              <a:ext cx="2247015" cy="779628"/>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3037236" y="5115341"/>
              <a:ext cx="1160441" cy="770814"/>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694454" y="3582478"/>
              <a:ext cx="771830" cy="702788"/>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Oval 78"/>
            <p:cNvSpPr/>
            <p:nvPr/>
          </p:nvSpPr>
          <p:spPr bwMode="auto">
            <a:xfrm>
              <a:off x="6303102" y="2189758"/>
              <a:ext cx="1554480" cy="1554480"/>
            </a:xfrm>
            <a:prstGeom prst="ellipse">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44821"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900" dirty="0" smtClean="0">
                  <a:gradFill>
                    <a:gsLst>
                      <a:gs pos="0">
                        <a:srgbClr val="FFFFFF"/>
                      </a:gs>
                      <a:gs pos="100000">
                        <a:srgbClr val="FFFFFF"/>
                      </a:gs>
                    </a:gsLst>
                    <a:lin ang="5400000" scaled="1"/>
                  </a:gradFill>
                  <a:ea typeface="Segoe UI" pitchFamily="34" charset="0"/>
                  <a:cs typeface="Segoe UI" pitchFamily="34" charset="0"/>
                </a:rPr>
                <a:t>Apache Storm on </a:t>
              </a:r>
              <a:br>
                <a:rPr lang="en-US" sz="900" dirty="0" smtClean="0">
                  <a:gradFill>
                    <a:gsLst>
                      <a:gs pos="0">
                        <a:srgbClr val="FFFFFF"/>
                      </a:gs>
                      <a:gs pos="100000">
                        <a:srgbClr val="FFFFFF"/>
                      </a:gs>
                    </a:gsLst>
                    <a:lin ang="5400000" scaled="1"/>
                  </a:gradFill>
                  <a:ea typeface="Segoe UI" pitchFamily="34" charset="0"/>
                  <a:cs typeface="Segoe UI" pitchFamily="34" charset="0"/>
                </a:rPr>
              </a:br>
              <a:r>
                <a:rPr lang="en-US" sz="900" b="1" dirty="0" err="1" smtClean="0">
                  <a:gradFill>
                    <a:gsLst>
                      <a:gs pos="0">
                        <a:srgbClr val="FFFFFF"/>
                      </a:gs>
                      <a:gs pos="100000">
                        <a:srgbClr val="FFFFFF"/>
                      </a:gs>
                    </a:gsLst>
                    <a:lin ang="5400000" scaled="1"/>
                  </a:gradFill>
                  <a:ea typeface="Segoe UI" pitchFamily="34" charset="0"/>
                  <a:cs typeface="Segoe UI" pitchFamily="34" charset="0"/>
                </a:rPr>
                <a:t>HDInsight</a:t>
              </a:r>
              <a:endParaRPr lang="en-US" sz="900" b="1" dirty="0">
                <a:gradFill>
                  <a:gsLst>
                    <a:gs pos="0">
                      <a:srgbClr val="FFFFFF"/>
                    </a:gs>
                    <a:gs pos="100000">
                      <a:srgbClr val="FFFFFF"/>
                    </a:gs>
                  </a:gsLst>
                  <a:lin ang="5400000" scaled="1"/>
                </a:gradFill>
                <a:ea typeface="Segoe UI" pitchFamily="34" charset="0"/>
                <a:cs typeface="Segoe UI" pitchFamily="34" charset="0"/>
              </a:endParaRPr>
            </a:p>
          </p:txBody>
        </p:sp>
        <p:sp>
          <p:nvSpPr>
            <p:cNvPr id="80" name="Freeform 79"/>
            <p:cNvSpPr>
              <a:spLocks noChangeAspect="1" noEditPoints="1"/>
            </p:cNvSpPr>
            <p:nvPr/>
          </p:nvSpPr>
          <p:spPr bwMode="black">
            <a:xfrm>
              <a:off x="10833396" y="5249809"/>
              <a:ext cx="446660" cy="861029"/>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81" name="TextBox 256"/>
            <p:cNvSpPr txBox="1"/>
            <p:nvPr/>
          </p:nvSpPr>
          <p:spPr>
            <a:xfrm>
              <a:off x="10219509" y="6110838"/>
              <a:ext cx="1518309" cy="2031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Devices to take action</a:t>
              </a:r>
            </a:p>
          </p:txBody>
        </p:sp>
        <p:sp>
          <p:nvSpPr>
            <p:cNvPr id="82" name="Oval 81"/>
            <p:cNvSpPr/>
            <p:nvPr/>
          </p:nvSpPr>
          <p:spPr bwMode="auto">
            <a:xfrm>
              <a:off x="4417559" y="2520289"/>
              <a:ext cx="1463473" cy="1507080"/>
            </a:xfrm>
            <a:prstGeom prst="ellipse">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44821"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smtClean="0">
                  <a:gradFill>
                    <a:gsLst>
                      <a:gs pos="0">
                        <a:srgbClr val="FFFFFF"/>
                      </a:gs>
                      <a:gs pos="100000">
                        <a:srgbClr val="FFFFFF"/>
                      </a:gs>
                    </a:gsLst>
                    <a:lin ang="5400000" scaled="1"/>
                  </a:gradFill>
                  <a:ea typeface="Segoe UI" pitchFamily="34" charset="0"/>
                  <a:cs typeface="Segoe UI" pitchFamily="34" charset="0"/>
                </a:rPr>
                <a:t>Kafka /</a:t>
              </a:r>
              <a:endParaRPr lang="en-US" sz="900" i="1" dirty="0"/>
            </a:p>
            <a:p>
              <a:pPr algn="ctr"/>
              <a:r>
                <a:rPr lang="en-US" sz="900" i="1" dirty="0" err="1" smtClean="0"/>
                <a:t>RabbitMQ</a:t>
              </a:r>
              <a:r>
                <a:rPr lang="en-US" sz="900" i="1" dirty="0" smtClean="0"/>
                <a:t> /</a:t>
              </a:r>
              <a:endParaRPr lang="en-US" sz="900" i="1" dirty="0"/>
            </a:p>
            <a:p>
              <a:pPr algn="ctr"/>
              <a:r>
                <a:rPr lang="en-US" sz="900" i="1" dirty="0" err="1"/>
                <a:t>ActiveMQ</a:t>
              </a:r>
              <a:endParaRPr lang="en-US" sz="900" dirty="0">
                <a:gradFill>
                  <a:gsLst>
                    <a:gs pos="0">
                      <a:srgbClr val="FFFFFF"/>
                    </a:gs>
                    <a:gs pos="100000">
                      <a:srgbClr val="FFFFFF"/>
                    </a:gs>
                  </a:gsLst>
                  <a:lin ang="5400000" scaled="1"/>
                </a:gradFill>
                <a:ea typeface="Segoe UI" pitchFamily="34" charset="0"/>
                <a:cs typeface="Segoe UI" pitchFamily="34" charset="0"/>
              </a:endParaRPr>
            </a:p>
          </p:txBody>
        </p:sp>
        <p:sp>
          <p:nvSpPr>
            <p:cNvPr id="83" name="TextBox 258"/>
            <p:cNvSpPr txBox="1"/>
            <p:nvPr/>
          </p:nvSpPr>
          <p:spPr>
            <a:xfrm>
              <a:off x="344738" y="6232829"/>
              <a:ext cx="1640541" cy="1828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smtClean="0">
                  <a:gradFill>
                    <a:gsLst>
                      <a:gs pos="2917">
                        <a:schemeClr val="tx2"/>
                      </a:gs>
                      <a:gs pos="30000">
                        <a:schemeClr val="tx2"/>
                      </a:gs>
                    </a:gsLst>
                    <a:lin ang="5400000" scaled="0"/>
                  </a:gradFill>
                </a:rPr>
                <a:t>Web and Social</a:t>
              </a:r>
              <a:endParaRPr lang="en-US" sz="900" dirty="0">
                <a:gradFill>
                  <a:gsLst>
                    <a:gs pos="2917">
                      <a:schemeClr val="tx2"/>
                    </a:gs>
                    <a:gs pos="30000">
                      <a:schemeClr val="tx2"/>
                    </a:gs>
                  </a:gsLst>
                  <a:lin ang="5400000" scaled="0"/>
                </a:gradFill>
              </a:endParaRPr>
            </a:p>
          </p:txBody>
        </p:sp>
        <p:grpSp>
          <p:nvGrpSpPr>
            <p:cNvPr id="84" name="Group 83"/>
            <p:cNvGrpSpPr/>
            <p:nvPr/>
          </p:nvGrpSpPr>
          <p:grpSpPr>
            <a:xfrm>
              <a:off x="682782" y="5611975"/>
              <a:ext cx="951572" cy="548358"/>
              <a:chOff x="1157890" y="5857031"/>
              <a:chExt cx="731059" cy="356127"/>
            </a:xfrm>
          </p:grpSpPr>
          <p:sp>
            <p:nvSpPr>
              <p:cNvPr id="114" name="Freeform 113"/>
              <p:cNvSpPr>
                <a:spLocks noChangeAspect="1" noEditPoints="1"/>
              </p:cNvSpPr>
              <p:nvPr/>
            </p:nvSpPr>
            <p:spPr bwMode="auto">
              <a:xfrm>
                <a:off x="1157890" y="5870448"/>
                <a:ext cx="291077" cy="34271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a:solidFill>
                    <a:srgbClr val="000000"/>
                  </a:solidFill>
                </a:endParaRPr>
              </a:p>
            </p:txBody>
          </p:sp>
          <p:sp>
            <p:nvSpPr>
              <p:cNvPr id="115" name="Freeform 114"/>
              <p:cNvSpPr>
                <a:spLocks noChangeAspect="1" noEditPoints="1"/>
              </p:cNvSpPr>
              <p:nvPr/>
            </p:nvSpPr>
            <p:spPr bwMode="black">
              <a:xfrm>
                <a:off x="1479671" y="5857031"/>
                <a:ext cx="409278" cy="348471"/>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A5A5A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0740"/>
                <a:endParaRPr lang="en-US" sz="1050" spc="-122">
                  <a:solidFill>
                    <a:schemeClr val="tx1">
                      <a:lumMod val="50000"/>
                    </a:schemeClr>
                  </a:solidFill>
                  <a:latin typeface="Segoe Light" pitchFamily="34" charset="0"/>
                </a:endParaRPr>
              </a:p>
            </p:txBody>
          </p:sp>
        </p:grpSp>
        <p:sp>
          <p:nvSpPr>
            <p:cNvPr id="85" name="Rectangle 84">
              <a:hlinkClick r:id="" action="ppaction://noaction"/>
            </p:cNvPr>
            <p:cNvSpPr/>
            <p:nvPr/>
          </p:nvSpPr>
          <p:spPr bwMode="auto">
            <a:xfrm>
              <a:off x="519971" y="3703833"/>
              <a:ext cx="1450513" cy="1028159"/>
            </a:xfrm>
            <a:prstGeom prst="rect">
              <a:avLst/>
            </a:prstGeom>
            <a:noFill/>
            <a:ln w="19050" cap="flat" cmpd="sng" algn="ctr">
              <a:noFill/>
              <a:prstDash val="solid"/>
              <a:miter lim="800000"/>
              <a:headEnd type="none" w="med" len="med"/>
              <a:tailEnd type="none" w="med" len="med"/>
            </a:ln>
            <a:effectLst/>
          </p:spPr>
          <p:txBody>
            <a:bodyPr rot="0" spcFirstLastPara="0" vert="horz" wrap="square" lIns="91440" tIns="146304" rIns="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76927">
                <a:lnSpc>
                  <a:spcPct val="90000"/>
                </a:lnSpc>
              </a:pPr>
              <a:endParaRPr lang="en-US" sz="1100" kern="0" dirty="0">
                <a:ln>
                  <a:solidFill>
                    <a:srgbClr val="FFFFFF">
                      <a:alpha val="0"/>
                    </a:srgbClr>
                  </a:solidFill>
                </a:ln>
                <a:gradFill>
                  <a:gsLst>
                    <a:gs pos="56637">
                      <a:schemeClr val="bg1"/>
                    </a:gs>
                    <a:gs pos="11000">
                      <a:schemeClr val="bg1"/>
                    </a:gs>
                  </a:gsLst>
                  <a:lin ang="5400000" scaled="0"/>
                </a:gradFill>
              </a:endParaRPr>
            </a:p>
          </p:txBody>
        </p:sp>
        <p:grpSp>
          <p:nvGrpSpPr>
            <p:cNvPr id="86" name="Group 85"/>
            <p:cNvGrpSpPr/>
            <p:nvPr/>
          </p:nvGrpSpPr>
          <p:grpSpPr>
            <a:xfrm>
              <a:off x="682780" y="3568542"/>
              <a:ext cx="1051375" cy="661144"/>
              <a:chOff x="681416" y="4028239"/>
              <a:chExt cx="634251" cy="379977"/>
            </a:xfrm>
          </p:grpSpPr>
          <p:sp>
            <p:nvSpPr>
              <p:cNvPr id="111" name="Freeform 110"/>
              <p:cNvSpPr>
                <a:spLocks noEditPoints="1"/>
              </p:cNvSpPr>
              <p:nvPr/>
            </p:nvSpPr>
            <p:spPr bwMode="auto">
              <a:xfrm rot="5400000">
                <a:off x="1007591" y="4130249"/>
                <a:ext cx="190964" cy="291561"/>
              </a:xfrm>
              <a:custGeom>
                <a:avLst/>
                <a:gdLst>
                  <a:gd name="T0" fmla="*/ 448 w 448"/>
                  <a:gd name="T1" fmla="*/ 0 h 684"/>
                  <a:gd name="T2" fmla="*/ 448 w 448"/>
                  <a:gd name="T3" fmla="*/ 207 h 684"/>
                  <a:gd name="T4" fmla="*/ 241 w 448"/>
                  <a:gd name="T5" fmla="*/ 207 h 684"/>
                  <a:gd name="T6" fmla="*/ 241 w 448"/>
                  <a:gd name="T7" fmla="*/ 0 h 684"/>
                  <a:gd name="T8" fmla="*/ 448 w 448"/>
                  <a:gd name="T9" fmla="*/ 0 h 684"/>
                  <a:gd name="T10" fmla="*/ 241 w 448"/>
                  <a:gd name="T11" fmla="*/ 238 h 684"/>
                  <a:gd name="T12" fmla="*/ 241 w 448"/>
                  <a:gd name="T13" fmla="*/ 446 h 684"/>
                  <a:gd name="T14" fmla="*/ 448 w 448"/>
                  <a:gd name="T15" fmla="*/ 446 h 684"/>
                  <a:gd name="T16" fmla="*/ 448 w 448"/>
                  <a:gd name="T17" fmla="*/ 238 h 684"/>
                  <a:gd name="T18" fmla="*/ 241 w 448"/>
                  <a:gd name="T19" fmla="*/ 238 h 684"/>
                  <a:gd name="T20" fmla="*/ 0 w 448"/>
                  <a:gd name="T21" fmla="*/ 0 h 684"/>
                  <a:gd name="T22" fmla="*/ 0 w 448"/>
                  <a:gd name="T23" fmla="*/ 207 h 684"/>
                  <a:gd name="T24" fmla="*/ 210 w 448"/>
                  <a:gd name="T25" fmla="*/ 207 h 684"/>
                  <a:gd name="T26" fmla="*/ 210 w 448"/>
                  <a:gd name="T27" fmla="*/ 0 h 684"/>
                  <a:gd name="T28" fmla="*/ 0 w 448"/>
                  <a:gd name="T29" fmla="*/ 0 h 684"/>
                  <a:gd name="T30" fmla="*/ 0 w 448"/>
                  <a:gd name="T31" fmla="*/ 238 h 684"/>
                  <a:gd name="T32" fmla="*/ 0 w 448"/>
                  <a:gd name="T33" fmla="*/ 446 h 684"/>
                  <a:gd name="T34" fmla="*/ 210 w 448"/>
                  <a:gd name="T35" fmla="*/ 446 h 684"/>
                  <a:gd name="T36" fmla="*/ 210 w 448"/>
                  <a:gd name="T37" fmla="*/ 238 h 684"/>
                  <a:gd name="T38" fmla="*/ 0 w 448"/>
                  <a:gd name="T39" fmla="*/ 238 h 684"/>
                  <a:gd name="T40" fmla="*/ 0 w 448"/>
                  <a:gd name="T41" fmla="*/ 477 h 684"/>
                  <a:gd name="T42" fmla="*/ 0 w 448"/>
                  <a:gd name="T43" fmla="*/ 684 h 684"/>
                  <a:gd name="T44" fmla="*/ 448 w 448"/>
                  <a:gd name="T45" fmla="*/ 684 h 684"/>
                  <a:gd name="T46" fmla="*/ 448 w 448"/>
                  <a:gd name="T47" fmla="*/ 477 h 684"/>
                  <a:gd name="T48" fmla="*/ 0 w 448"/>
                  <a:gd name="T49" fmla="*/ 47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684">
                    <a:moveTo>
                      <a:pt x="448" y="0"/>
                    </a:moveTo>
                    <a:lnTo>
                      <a:pt x="448" y="207"/>
                    </a:lnTo>
                    <a:lnTo>
                      <a:pt x="241" y="207"/>
                    </a:lnTo>
                    <a:lnTo>
                      <a:pt x="241" y="0"/>
                    </a:lnTo>
                    <a:lnTo>
                      <a:pt x="448" y="0"/>
                    </a:lnTo>
                    <a:close/>
                    <a:moveTo>
                      <a:pt x="241" y="238"/>
                    </a:moveTo>
                    <a:lnTo>
                      <a:pt x="241" y="446"/>
                    </a:lnTo>
                    <a:lnTo>
                      <a:pt x="448" y="446"/>
                    </a:lnTo>
                    <a:lnTo>
                      <a:pt x="448" y="238"/>
                    </a:lnTo>
                    <a:lnTo>
                      <a:pt x="241" y="238"/>
                    </a:lnTo>
                    <a:close/>
                    <a:moveTo>
                      <a:pt x="0" y="0"/>
                    </a:moveTo>
                    <a:lnTo>
                      <a:pt x="0" y="207"/>
                    </a:lnTo>
                    <a:lnTo>
                      <a:pt x="210" y="207"/>
                    </a:lnTo>
                    <a:lnTo>
                      <a:pt x="210" y="0"/>
                    </a:lnTo>
                    <a:lnTo>
                      <a:pt x="0" y="0"/>
                    </a:lnTo>
                    <a:close/>
                    <a:moveTo>
                      <a:pt x="0" y="238"/>
                    </a:moveTo>
                    <a:lnTo>
                      <a:pt x="0" y="446"/>
                    </a:lnTo>
                    <a:lnTo>
                      <a:pt x="210" y="446"/>
                    </a:lnTo>
                    <a:lnTo>
                      <a:pt x="210" y="238"/>
                    </a:lnTo>
                    <a:lnTo>
                      <a:pt x="0" y="238"/>
                    </a:lnTo>
                    <a:close/>
                    <a:moveTo>
                      <a:pt x="0" y="477"/>
                    </a:moveTo>
                    <a:lnTo>
                      <a:pt x="0" y="684"/>
                    </a:lnTo>
                    <a:lnTo>
                      <a:pt x="448" y="684"/>
                    </a:lnTo>
                    <a:lnTo>
                      <a:pt x="448" y="477"/>
                    </a:lnTo>
                    <a:lnTo>
                      <a:pt x="0" y="477"/>
                    </a:lnTo>
                    <a:close/>
                  </a:path>
                </a:pathLst>
              </a:custGeom>
              <a:solidFill>
                <a:srgbClr val="A5A5A5"/>
              </a:solidFill>
              <a:ln>
                <a:noFill/>
              </a:ln>
            </p:spPr>
            <p:txBody>
              <a:bodyPr vert="horz" wrap="square" lIns="91436" tIns="45719" rIns="91436" bIns="4571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dirty="0">
                  <a:solidFill>
                    <a:srgbClr val="000000"/>
                  </a:solidFill>
                </a:endParaRPr>
              </a:p>
            </p:txBody>
          </p:sp>
          <p:sp>
            <p:nvSpPr>
              <p:cNvPr id="112" name="Freeform 111"/>
              <p:cNvSpPr>
                <a:spLocks noChangeAspect="1" noEditPoints="1"/>
              </p:cNvSpPr>
              <p:nvPr/>
            </p:nvSpPr>
            <p:spPr bwMode="black">
              <a:xfrm>
                <a:off x="681416" y="4028239"/>
                <a:ext cx="196604" cy="378995"/>
              </a:xfrm>
              <a:custGeom>
                <a:avLst/>
                <a:gdLst>
                  <a:gd name="T0" fmla="*/ 544 w 602"/>
                  <a:gd name="T1" fmla="*/ 95 h 1156"/>
                  <a:gd name="T2" fmla="*/ 119 w 602"/>
                  <a:gd name="T3" fmla="*/ 1068 h 1156"/>
                  <a:gd name="T4" fmla="*/ 112 w 602"/>
                  <a:gd name="T5" fmla="*/ 1048 h 1156"/>
                  <a:gd name="T6" fmla="*/ 288 w 602"/>
                  <a:gd name="T7" fmla="*/ 1050 h 1156"/>
                  <a:gd name="T8" fmla="*/ 296 w 602"/>
                  <a:gd name="T9" fmla="*/ 1053 h 1156"/>
                  <a:gd name="T10" fmla="*/ 291 w 602"/>
                  <a:gd name="T11" fmla="*/ 1071 h 1156"/>
                  <a:gd name="T12" fmla="*/ 290 w 602"/>
                  <a:gd name="T13" fmla="*/ 1072 h 1156"/>
                  <a:gd name="T14" fmla="*/ 290 w 602"/>
                  <a:gd name="T15" fmla="*/ 1072 h 1156"/>
                  <a:gd name="T16" fmla="*/ 276 w 602"/>
                  <a:gd name="T17" fmla="*/ 1069 h 1156"/>
                  <a:gd name="T18" fmla="*/ 271 w 602"/>
                  <a:gd name="T19" fmla="*/ 1071 h 1156"/>
                  <a:gd name="T20" fmla="*/ 275 w 602"/>
                  <a:gd name="T21" fmla="*/ 1052 h 1156"/>
                  <a:gd name="T22" fmla="*/ 285 w 602"/>
                  <a:gd name="T23" fmla="*/ 1050 h 1156"/>
                  <a:gd name="T24" fmla="*/ 298 w 602"/>
                  <a:gd name="T25" fmla="*/ 1055 h 1156"/>
                  <a:gd name="T26" fmla="*/ 315 w 602"/>
                  <a:gd name="T27" fmla="*/ 1058 h 1156"/>
                  <a:gd name="T28" fmla="*/ 319 w 602"/>
                  <a:gd name="T29" fmla="*/ 1057 h 1156"/>
                  <a:gd name="T30" fmla="*/ 320 w 602"/>
                  <a:gd name="T31" fmla="*/ 1057 h 1156"/>
                  <a:gd name="T32" fmla="*/ 314 w 602"/>
                  <a:gd name="T33" fmla="*/ 1075 h 1156"/>
                  <a:gd name="T34" fmla="*/ 301 w 602"/>
                  <a:gd name="T35" fmla="*/ 1077 h 1156"/>
                  <a:gd name="T36" fmla="*/ 292 w 602"/>
                  <a:gd name="T37" fmla="*/ 1073 h 1156"/>
                  <a:gd name="T38" fmla="*/ 298 w 602"/>
                  <a:gd name="T39" fmla="*/ 1055 h 1156"/>
                  <a:gd name="T40" fmla="*/ 298 w 602"/>
                  <a:gd name="T41" fmla="*/ 1055 h 1156"/>
                  <a:gd name="T42" fmla="*/ 298 w 602"/>
                  <a:gd name="T43" fmla="*/ 1055 h 1156"/>
                  <a:gd name="T44" fmla="*/ 305 w 602"/>
                  <a:gd name="T45" fmla="*/ 1034 h 1156"/>
                  <a:gd name="T46" fmla="*/ 318 w 602"/>
                  <a:gd name="T47" fmla="*/ 1037 h 1156"/>
                  <a:gd name="T48" fmla="*/ 325 w 602"/>
                  <a:gd name="T49" fmla="*/ 1035 h 1156"/>
                  <a:gd name="T50" fmla="*/ 326 w 602"/>
                  <a:gd name="T51" fmla="*/ 1035 h 1156"/>
                  <a:gd name="T52" fmla="*/ 314 w 602"/>
                  <a:gd name="T53" fmla="*/ 1056 h 1156"/>
                  <a:gd name="T54" fmla="*/ 299 w 602"/>
                  <a:gd name="T55" fmla="*/ 1052 h 1156"/>
                  <a:gd name="T56" fmla="*/ 299 w 602"/>
                  <a:gd name="T57" fmla="*/ 1052 h 1156"/>
                  <a:gd name="T58" fmla="*/ 304 w 602"/>
                  <a:gd name="T59" fmla="*/ 1034 h 1156"/>
                  <a:gd name="T60" fmla="*/ 292 w 602"/>
                  <a:gd name="T61" fmla="*/ 1028 h 1156"/>
                  <a:gd name="T62" fmla="*/ 302 w 602"/>
                  <a:gd name="T63" fmla="*/ 1032 h 1156"/>
                  <a:gd name="T64" fmla="*/ 302 w 602"/>
                  <a:gd name="T65" fmla="*/ 1032 h 1156"/>
                  <a:gd name="T66" fmla="*/ 297 w 602"/>
                  <a:gd name="T67" fmla="*/ 1050 h 1156"/>
                  <a:gd name="T68" fmla="*/ 297 w 602"/>
                  <a:gd name="T69" fmla="*/ 1050 h 1156"/>
                  <a:gd name="T70" fmla="*/ 296 w 602"/>
                  <a:gd name="T71" fmla="*/ 1050 h 1156"/>
                  <a:gd name="T72" fmla="*/ 296 w 602"/>
                  <a:gd name="T73" fmla="*/ 1050 h 1156"/>
                  <a:gd name="T74" fmla="*/ 296 w 602"/>
                  <a:gd name="T75" fmla="*/ 1050 h 1156"/>
                  <a:gd name="T76" fmla="*/ 277 w 602"/>
                  <a:gd name="T77" fmla="*/ 1049 h 1156"/>
                  <a:gd name="T78" fmla="*/ 277 w 602"/>
                  <a:gd name="T79" fmla="*/ 1049 h 1156"/>
                  <a:gd name="T80" fmla="*/ 277 w 602"/>
                  <a:gd name="T81" fmla="*/ 1049 h 1156"/>
                  <a:gd name="T82" fmla="*/ 276 w 602"/>
                  <a:gd name="T83" fmla="*/ 1049 h 1156"/>
                  <a:gd name="T84" fmla="*/ 281 w 602"/>
                  <a:gd name="T85" fmla="*/ 1032 h 1156"/>
                  <a:gd name="T86" fmla="*/ 287 w 602"/>
                  <a:gd name="T87" fmla="*/ 1029 h 1156"/>
                  <a:gd name="T88" fmla="*/ 467 w 602"/>
                  <a:gd name="T89" fmla="*/ 1059 h 1156"/>
                  <a:gd name="T90" fmla="*/ 478 w 602"/>
                  <a:gd name="T91" fmla="*/ 1064 h 1156"/>
                  <a:gd name="T92" fmla="*/ 466 w 602"/>
                  <a:gd name="T93" fmla="*/ 1048 h 1156"/>
                  <a:gd name="T94" fmla="*/ 602 w 602"/>
                  <a:gd name="T95" fmla="*/ 1116 h 1156"/>
                  <a:gd name="T96" fmla="*/ 0 w 602"/>
                  <a:gd name="T97" fmla="*/ 40 h 1156"/>
                  <a:gd name="T98" fmla="*/ 602 w 602"/>
                  <a:gd name="T99" fmla="*/ 1116 h 1156"/>
                  <a:gd name="T100" fmla="*/ 273 w 602"/>
                  <a:gd name="T101" fmla="*/ 202 h 1156"/>
                  <a:gd name="T102" fmla="*/ 273 w 602"/>
                  <a:gd name="T103" fmla="*/ 911 h 1156"/>
                  <a:gd name="T104" fmla="*/ 462 w 602"/>
                  <a:gd name="T105" fmla="*/ 581 h 1156"/>
                  <a:gd name="T106" fmla="*/ 284 w 602"/>
                  <a:gd name="T107" fmla="*/ 391 h 1156"/>
                  <a:gd name="T108" fmla="*/ 284 w 602"/>
                  <a:gd name="T109" fmla="*/ 391 h 1156"/>
                  <a:gd name="T110" fmla="*/ 273 w 602"/>
                  <a:gd name="T111" fmla="*/ 391 h 1156"/>
                  <a:gd name="T112" fmla="*/ 462 w 602"/>
                  <a:gd name="T113" fmla="*/ 911 h 1156"/>
                  <a:gd name="T114" fmla="*/ 462 w 602"/>
                  <a:gd name="T115" fmla="*/ 379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2" h="1156">
                    <a:moveTo>
                      <a:pt x="54" y="95"/>
                    </a:moveTo>
                    <a:cubicBezTo>
                      <a:pt x="54" y="367"/>
                      <a:pt x="54" y="639"/>
                      <a:pt x="54" y="911"/>
                    </a:cubicBezTo>
                    <a:cubicBezTo>
                      <a:pt x="217" y="911"/>
                      <a:pt x="381" y="911"/>
                      <a:pt x="544" y="911"/>
                    </a:cubicBezTo>
                    <a:cubicBezTo>
                      <a:pt x="544" y="639"/>
                      <a:pt x="544" y="367"/>
                      <a:pt x="544" y="95"/>
                    </a:cubicBezTo>
                    <a:cubicBezTo>
                      <a:pt x="381" y="95"/>
                      <a:pt x="217" y="95"/>
                      <a:pt x="54" y="95"/>
                    </a:cubicBezTo>
                    <a:close/>
                    <a:moveTo>
                      <a:pt x="112" y="1053"/>
                    </a:moveTo>
                    <a:cubicBezTo>
                      <a:pt x="126" y="1068"/>
                      <a:pt x="126" y="1068"/>
                      <a:pt x="126" y="1068"/>
                    </a:cubicBezTo>
                    <a:cubicBezTo>
                      <a:pt x="119" y="1068"/>
                      <a:pt x="119" y="1068"/>
                      <a:pt x="119" y="1068"/>
                    </a:cubicBezTo>
                    <a:cubicBezTo>
                      <a:pt x="103" y="1050"/>
                      <a:pt x="103" y="1050"/>
                      <a:pt x="103" y="1050"/>
                    </a:cubicBezTo>
                    <a:cubicBezTo>
                      <a:pt x="119" y="1034"/>
                      <a:pt x="119" y="1034"/>
                      <a:pt x="119" y="1034"/>
                    </a:cubicBezTo>
                    <a:cubicBezTo>
                      <a:pt x="126" y="1034"/>
                      <a:pt x="126" y="1034"/>
                      <a:pt x="126" y="1034"/>
                    </a:cubicBezTo>
                    <a:cubicBezTo>
                      <a:pt x="112" y="1048"/>
                      <a:pt x="112" y="1048"/>
                      <a:pt x="112" y="1048"/>
                    </a:cubicBezTo>
                    <a:cubicBezTo>
                      <a:pt x="137" y="1048"/>
                      <a:pt x="137" y="1048"/>
                      <a:pt x="137" y="1048"/>
                    </a:cubicBezTo>
                    <a:cubicBezTo>
                      <a:pt x="137" y="1053"/>
                      <a:pt x="137" y="1053"/>
                      <a:pt x="137" y="1053"/>
                    </a:cubicBezTo>
                    <a:lnTo>
                      <a:pt x="112" y="1053"/>
                    </a:lnTo>
                    <a:close/>
                    <a:moveTo>
                      <a:pt x="288" y="1050"/>
                    </a:moveTo>
                    <a:cubicBezTo>
                      <a:pt x="291" y="1050"/>
                      <a:pt x="294" y="1052"/>
                      <a:pt x="296" y="1053"/>
                    </a:cubicBezTo>
                    <a:cubicBezTo>
                      <a:pt x="296" y="1053"/>
                      <a:pt x="296" y="1053"/>
                      <a:pt x="296" y="1053"/>
                    </a:cubicBezTo>
                    <a:cubicBezTo>
                      <a:pt x="296" y="1053"/>
                      <a:pt x="296" y="1053"/>
                      <a:pt x="296" y="1053"/>
                    </a:cubicBezTo>
                    <a:cubicBezTo>
                      <a:pt x="296" y="1053"/>
                      <a:pt x="296" y="1053"/>
                      <a:pt x="296" y="1053"/>
                    </a:cubicBezTo>
                    <a:cubicBezTo>
                      <a:pt x="296" y="1053"/>
                      <a:pt x="296" y="1053"/>
                      <a:pt x="296" y="1053"/>
                    </a:cubicBezTo>
                    <a:cubicBezTo>
                      <a:pt x="296" y="1054"/>
                      <a:pt x="296" y="1054"/>
                      <a:pt x="296" y="1054"/>
                    </a:cubicBezTo>
                    <a:cubicBezTo>
                      <a:pt x="296" y="1054"/>
                      <a:pt x="291" y="1071"/>
                      <a:pt x="291" y="1072"/>
                    </a:cubicBezTo>
                    <a:cubicBezTo>
                      <a:pt x="291" y="1071"/>
                      <a:pt x="291" y="1071"/>
                      <a:pt x="291" y="1071"/>
                    </a:cubicBezTo>
                    <a:cubicBezTo>
                      <a:pt x="291" y="1072"/>
                      <a:pt x="291" y="1072"/>
                      <a:pt x="291"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90" y="1072"/>
                      <a:pt x="290" y="1072"/>
                      <a:pt x="290" y="1072"/>
                    </a:cubicBezTo>
                    <a:cubicBezTo>
                      <a:pt x="289" y="1071"/>
                      <a:pt x="288" y="1071"/>
                      <a:pt x="286" y="1070"/>
                    </a:cubicBezTo>
                    <a:cubicBezTo>
                      <a:pt x="285" y="1069"/>
                      <a:pt x="285" y="1069"/>
                      <a:pt x="284" y="1069"/>
                    </a:cubicBezTo>
                    <a:cubicBezTo>
                      <a:pt x="283" y="1069"/>
                      <a:pt x="281" y="1069"/>
                      <a:pt x="280" y="1069"/>
                    </a:cubicBezTo>
                    <a:cubicBezTo>
                      <a:pt x="279" y="1069"/>
                      <a:pt x="278" y="1069"/>
                      <a:pt x="276" y="1069"/>
                    </a:cubicBezTo>
                    <a:cubicBezTo>
                      <a:pt x="274" y="1069"/>
                      <a:pt x="273" y="1070"/>
                      <a:pt x="271" y="1071"/>
                    </a:cubicBezTo>
                    <a:cubicBezTo>
                      <a:pt x="271" y="1071"/>
                      <a:pt x="271" y="1071"/>
                      <a:pt x="271" y="1071"/>
                    </a:cubicBezTo>
                    <a:cubicBezTo>
                      <a:pt x="271" y="1071"/>
                      <a:pt x="271" y="1071"/>
                      <a:pt x="271" y="1071"/>
                    </a:cubicBezTo>
                    <a:cubicBezTo>
                      <a:pt x="271" y="1071"/>
                      <a:pt x="271" y="1071"/>
                      <a:pt x="271" y="1071"/>
                    </a:cubicBezTo>
                    <a:cubicBezTo>
                      <a:pt x="270" y="1070"/>
                      <a:pt x="270" y="1070"/>
                      <a:pt x="270" y="1070"/>
                    </a:cubicBezTo>
                    <a:cubicBezTo>
                      <a:pt x="270" y="1070"/>
                      <a:pt x="270" y="1070"/>
                      <a:pt x="270" y="1070"/>
                    </a:cubicBezTo>
                    <a:cubicBezTo>
                      <a:pt x="275" y="1052"/>
                      <a:pt x="275" y="1052"/>
                      <a:pt x="275" y="1052"/>
                    </a:cubicBezTo>
                    <a:cubicBezTo>
                      <a:pt x="275" y="1052"/>
                      <a:pt x="275" y="1052"/>
                      <a:pt x="275" y="1052"/>
                    </a:cubicBezTo>
                    <a:cubicBezTo>
                      <a:pt x="275" y="1052"/>
                      <a:pt x="275" y="1052"/>
                      <a:pt x="275" y="1052"/>
                    </a:cubicBezTo>
                    <a:cubicBezTo>
                      <a:pt x="277" y="1051"/>
                      <a:pt x="278" y="1051"/>
                      <a:pt x="279" y="1051"/>
                    </a:cubicBezTo>
                    <a:cubicBezTo>
                      <a:pt x="280" y="1050"/>
                      <a:pt x="281" y="1050"/>
                      <a:pt x="282" y="1050"/>
                    </a:cubicBezTo>
                    <a:cubicBezTo>
                      <a:pt x="283" y="1050"/>
                      <a:pt x="284" y="1050"/>
                      <a:pt x="285" y="1050"/>
                    </a:cubicBezTo>
                    <a:cubicBezTo>
                      <a:pt x="286" y="1050"/>
                      <a:pt x="287" y="1050"/>
                      <a:pt x="288" y="1050"/>
                    </a:cubicBezTo>
                    <a:close/>
                    <a:moveTo>
                      <a:pt x="298" y="1055"/>
                    </a:moveTo>
                    <a:cubicBezTo>
                      <a:pt x="298" y="1055"/>
                      <a:pt x="298" y="1055"/>
                      <a:pt x="298" y="1055"/>
                    </a:cubicBezTo>
                    <a:cubicBezTo>
                      <a:pt x="298" y="1055"/>
                      <a:pt x="298" y="1055"/>
                      <a:pt x="298" y="1055"/>
                    </a:cubicBezTo>
                    <a:cubicBezTo>
                      <a:pt x="300" y="1056"/>
                      <a:pt x="301" y="1056"/>
                      <a:pt x="302" y="1057"/>
                    </a:cubicBezTo>
                    <a:cubicBezTo>
                      <a:pt x="303" y="1058"/>
                      <a:pt x="305" y="1058"/>
                      <a:pt x="306" y="1058"/>
                    </a:cubicBezTo>
                    <a:cubicBezTo>
                      <a:pt x="308" y="1058"/>
                      <a:pt x="310" y="1058"/>
                      <a:pt x="312" y="1058"/>
                    </a:cubicBezTo>
                    <a:cubicBezTo>
                      <a:pt x="313" y="1058"/>
                      <a:pt x="314" y="1058"/>
                      <a:pt x="315" y="1058"/>
                    </a:cubicBezTo>
                    <a:cubicBezTo>
                      <a:pt x="316" y="1057"/>
                      <a:pt x="317" y="1057"/>
                      <a:pt x="319" y="1056"/>
                    </a:cubicBezTo>
                    <a:cubicBezTo>
                      <a:pt x="319" y="1056"/>
                      <a:pt x="319" y="1057"/>
                      <a:pt x="319" y="1057"/>
                    </a:cubicBezTo>
                    <a:cubicBezTo>
                      <a:pt x="319" y="1057"/>
                      <a:pt x="319" y="1057"/>
                      <a:pt x="319" y="1057"/>
                    </a:cubicBezTo>
                    <a:cubicBezTo>
                      <a:pt x="319" y="1057"/>
                      <a:pt x="319" y="1057"/>
                      <a:pt x="319" y="1057"/>
                    </a:cubicBezTo>
                    <a:cubicBezTo>
                      <a:pt x="319" y="1057"/>
                      <a:pt x="319" y="1057"/>
                      <a:pt x="319" y="1057"/>
                    </a:cubicBezTo>
                    <a:cubicBezTo>
                      <a:pt x="319" y="1057"/>
                      <a:pt x="320" y="1057"/>
                      <a:pt x="320" y="1057"/>
                    </a:cubicBezTo>
                    <a:cubicBezTo>
                      <a:pt x="320" y="1057"/>
                      <a:pt x="320" y="1057"/>
                      <a:pt x="320" y="1057"/>
                    </a:cubicBezTo>
                    <a:cubicBezTo>
                      <a:pt x="320" y="1057"/>
                      <a:pt x="320" y="1057"/>
                      <a:pt x="320" y="1057"/>
                    </a:cubicBezTo>
                    <a:cubicBezTo>
                      <a:pt x="320" y="1057"/>
                      <a:pt x="320" y="1057"/>
                      <a:pt x="320" y="1057"/>
                    </a:cubicBezTo>
                    <a:cubicBezTo>
                      <a:pt x="320" y="1057"/>
                      <a:pt x="315" y="1075"/>
                      <a:pt x="315" y="1075"/>
                    </a:cubicBezTo>
                    <a:cubicBezTo>
                      <a:pt x="314" y="1075"/>
                      <a:pt x="314" y="1075"/>
                      <a:pt x="314" y="1075"/>
                    </a:cubicBezTo>
                    <a:cubicBezTo>
                      <a:pt x="314" y="1075"/>
                      <a:pt x="314" y="1075"/>
                      <a:pt x="314" y="1075"/>
                    </a:cubicBezTo>
                    <a:cubicBezTo>
                      <a:pt x="313" y="1076"/>
                      <a:pt x="312" y="1076"/>
                      <a:pt x="311" y="1076"/>
                    </a:cubicBezTo>
                    <a:cubicBezTo>
                      <a:pt x="309" y="1077"/>
                      <a:pt x="308" y="1077"/>
                      <a:pt x="307" y="1077"/>
                    </a:cubicBezTo>
                    <a:cubicBezTo>
                      <a:pt x="306" y="1077"/>
                      <a:pt x="305" y="1077"/>
                      <a:pt x="304" y="1077"/>
                    </a:cubicBezTo>
                    <a:cubicBezTo>
                      <a:pt x="303" y="1077"/>
                      <a:pt x="302" y="1077"/>
                      <a:pt x="301" y="1077"/>
                    </a:cubicBezTo>
                    <a:cubicBezTo>
                      <a:pt x="300" y="1077"/>
                      <a:pt x="300" y="1077"/>
                      <a:pt x="299" y="1077"/>
                    </a:cubicBezTo>
                    <a:cubicBezTo>
                      <a:pt x="298" y="1076"/>
                      <a:pt x="297" y="1076"/>
                      <a:pt x="297" y="1076"/>
                    </a:cubicBezTo>
                    <a:cubicBezTo>
                      <a:pt x="295" y="1075"/>
                      <a:pt x="294" y="1075"/>
                      <a:pt x="293" y="1074"/>
                    </a:cubicBezTo>
                    <a:cubicBezTo>
                      <a:pt x="293" y="1074"/>
                      <a:pt x="292" y="1073"/>
                      <a:pt x="292" y="1073"/>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ubicBezTo>
                      <a:pt x="298" y="1055"/>
                      <a:pt x="298" y="1055"/>
                      <a:pt x="298" y="1055"/>
                    </a:cubicBezTo>
                    <a:close/>
                    <a:moveTo>
                      <a:pt x="305" y="1034"/>
                    </a:moveTo>
                    <a:cubicBezTo>
                      <a:pt x="306" y="1034"/>
                      <a:pt x="307" y="1035"/>
                      <a:pt x="308" y="1036"/>
                    </a:cubicBezTo>
                    <a:cubicBezTo>
                      <a:pt x="310" y="1036"/>
                      <a:pt x="311" y="1037"/>
                      <a:pt x="313" y="1037"/>
                    </a:cubicBezTo>
                    <a:cubicBezTo>
                      <a:pt x="313" y="1037"/>
                      <a:pt x="314" y="1037"/>
                      <a:pt x="315" y="1037"/>
                    </a:cubicBezTo>
                    <a:cubicBezTo>
                      <a:pt x="316" y="1037"/>
                      <a:pt x="317" y="1037"/>
                      <a:pt x="318" y="1037"/>
                    </a:cubicBezTo>
                    <a:cubicBezTo>
                      <a:pt x="319" y="1037"/>
                      <a:pt x="320" y="1036"/>
                      <a:pt x="321" y="1036"/>
                    </a:cubicBezTo>
                    <a:cubicBezTo>
                      <a:pt x="322" y="1036"/>
                      <a:pt x="324" y="1035"/>
                      <a:pt x="325" y="1035"/>
                    </a:cubicBezTo>
                    <a:cubicBezTo>
                      <a:pt x="325" y="1035"/>
                      <a:pt x="325" y="1035"/>
                      <a:pt x="325" y="1035"/>
                    </a:cubicBezTo>
                    <a:cubicBezTo>
                      <a:pt x="325" y="1035"/>
                      <a:pt x="325" y="1035"/>
                      <a:pt x="325" y="1035"/>
                    </a:cubicBezTo>
                    <a:cubicBezTo>
                      <a:pt x="325" y="1035"/>
                      <a:pt x="325" y="1035"/>
                      <a:pt x="325" y="1035"/>
                    </a:cubicBezTo>
                    <a:cubicBezTo>
                      <a:pt x="325" y="1035"/>
                      <a:pt x="326" y="1035"/>
                      <a:pt x="326" y="1035"/>
                    </a:cubicBezTo>
                    <a:cubicBezTo>
                      <a:pt x="326" y="1035"/>
                      <a:pt x="326" y="1035"/>
                      <a:pt x="326" y="1035"/>
                    </a:cubicBezTo>
                    <a:cubicBezTo>
                      <a:pt x="326" y="1035"/>
                      <a:pt x="326" y="1035"/>
                      <a:pt x="326" y="1035"/>
                    </a:cubicBezTo>
                    <a:cubicBezTo>
                      <a:pt x="326" y="1035"/>
                      <a:pt x="321" y="1054"/>
                      <a:pt x="321" y="1054"/>
                    </a:cubicBezTo>
                    <a:cubicBezTo>
                      <a:pt x="321" y="1054"/>
                      <a:pt x="320" y="1054"/>
                      <a:pt x="320" y="1054"/>
                    </a:cubicBezTo>
                    <a:cubicBezTo>
                      <a:pt x="320" y="1054"/>
                      <a:pt x="320" y="1054"/>
                      <a:pt x="320" y="1054"/>
                    </a:cubicBezTo>
                    <a:cubicBezTo>
                      <a:pt x="318" y="1055"/>
                      <a:pt x="316" y="1055"/>
                      <a:pt x="314" y="1056"/>
                    </a:cubicBezTo>
                    <a:cubicBezTo>
                      <a:pt x="313" y="1056"/>
                      <a:pt x="311" y="1056"/>
                      <a:pt x="310" y="1056"/>
                    </a:cubicBezTo>
                    <a:cubicBezTo>
                      <a:pt x="308" y="1056"/>
                      <a:pt x="307" y="1056"/>
                      <a:pt x="306" y="1056"/>
                    </a:cubicBezTo>
                    <a:cubicBezTo>
                      <a:pt x="304" y="1055"/>
                      <a:pt x="302" y="1054"/>
                      <a:pt x="300" y="1053"/>
                    </a:cubicBezTo>
                    <a:cubicBezTo>
                      <a:pt x="300" y="1053"/>
                      <a:pt x="299" y="1053"/>
                      <a:pt x="299" y="1052"/>
                    </a:cubicBezTo>
                    <a:cubicBezTo>
                      <a:pt x="299" y="1052"/>
                      <a:pt x="299" y="1052"/>
                      <a:pt x="299" y="1052"/>
                    </a:cubicBezTo>
                    <a:cubicBezTo>
                      <a:pt x="299" y="1052"/>
                      <a:pt x="299" y="1052"/>
                      <a:pt x="299" y="1052"/>
                    </a:cubicBezTo>
                    <a:cubicBezTo>
                      <a:pt x="299" y="1052"/>
                      <a:pt x="299" y="1052"/>
                      <a:pt x="299" y="1052"/>
                    </a:cubicBezTo>
                    <a:cubicBezTo>
                      <a:pt x="299" y="1052"/>
                      <a:pt x="299" y="1052"/>
                      <a:pt x="299" y="1052"/>
                    </a:cubicBezTo>
                    <a:cubicBezTo>
                      <a:pt x="299" y="1052"/>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4"/>
                      <a:pt x="304" y="1034"/>
                      <a:pt x="304" y="1034"/>
                    </a:cubicBezTo>
                    <a:cubicBezTo>
                      <a:pt x="304" y="1033"/>
                      <a:pt x="304" y="1033"/>
                      <a:pt x="305" y="1034"/>
                    </a:cubicBezTo>
                    <a:close/>
                    <a:moveTo>
                      <a:pt x="292" y="1028"/>
                    </a:moveTo>
                    <a:cubicBezTo>
                      <a:pt x="295" y="1028"/>
                      <a:pt x="297" y="1029"/>
                      <a:pt x="299" y="1030"/>
                    </a:cubicBezTo>
                    <a:cubicBezTo>
                      <a:pt x="299" y="1030"/>
                      <a:pt x="299" y="1030"/>
                      <a:pt x="299" y="1030"/>
                    </a:cubicBezTo>
                    <a:cubicBezTo>
                      <a:pt x="300" y="1030"/>
                      <a:pt x="301" y="1031"/>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2"/>
                      <a:pt x="302" y="1032"/>
                      <a:pt x="302" y="1032"/>
                    </a:cubicBezTo>
                    <a:cubicBezTo>
                      <a:pt x="302" y="1033"/>
                      <a:pt x="302" y="1033"/>
                      <a:pt x="302" y="1033"/>
                    </a:cubicBezTo>
                    <a:cubicBezTo>
                      <a:pt x="300" y="1039"/>
                      <a:pt x="300" y="1039"/>
                      <a:pt x="300" y="1039"/>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7" y="1050"/>
                      <a:pt x="297" y="1050"/>
                      <a:pt x="297"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6" y="1050"/>
                      <a:pt x="296" y="1050"/>
                      <a:pt x="296" y="1050"/>
                    </a:cubicBezTo>
                    <a:cubicBezTo>
                      <a:pt x="295" y="1049"/>
                      <a:pt x="294" y="1049"/>
                      <a:pt x="292" y="1048"/>
                    </a:cubicBezTo>
                    <a:cubicBezTo>
                      <a:pt x="291" y="1048"/>
                      <a:pt x="290" y="1047"/>
                      <a:pt x="288" y="1047"/>
                    </a:cubicBezTo>
                    <a:cubicBezTo>
                      <a:pt x="285" y="1047"/>
                      <a:pt x="281" y="1047"/>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7" y="1049"/>
                      <a:pt x="277" y="1049"/>
                      <a:pt x="277"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76" y="1049"/>
                      <a:pt x="276" y="1049"/>
                      <a:pt x="276" y="1049"/>
                    </a:cubicBezTo>
                    <a:cubicBezTo>
                      <a:pt x="281" y="1032"/>
                      <a:pt x="281" y="1032"/>
                      <a:pt x="281" y="1032"/>
                    </a:cubicBezTo>
                    <a:cubicBezTo>
                      <a:pt x="281" y="1031"/>
                      <a:pt x="281" y="1031"/>
                      <a:pt x="281" y="1031"/>
                    </a:cubicBezTo>
                    <a:cubicBezTo>
                      <a:pt x="281" y="1030"/>
                      <a:pt x="282" y="1030"/>
                      <a:pt x="282" y="1030"/>
                    </a:cubicBezTo>
                    <a:cubicBezTo>
                      <a:pt x="282" y="1030"/>
                      <a:pt x="282" y="1030"/>
                      <a:pt x="282" y="1030"/>
                    </a:cubicBezTo>
                    <a:cubicBezTo>
                      <a:pt x="284" y="1030"/>
                      <a:pt x="286" y="1029"/>
                      <a:pt x="287" y="1029"/>
                    </a:cubicBezTo>
                    <a:cubicBezTo>
                      <a:pt x="289" y="1028"/>
                      <a:pt x="291" y="1028"/>
                      <a:pt x="292" y="1028"/>
                    </a:cubicBezTo>
                    <a:close/>
                    <a:moveTo>
                      <a:pt x="478" y="1033"/>
                    </a:moveTo>
                    <a:cubicBezTo>
                      <a:pt x="469" y="1033"/>
                      <a:pt x="462" y="1040"/>
                      <a:pt x="462" y="1048"/>
                    </a:cubicBezTo>
                    <a:cubicBezTo>
                      <a:pt x="462" y="1052"/>
                      <a:pt x="464" y="1056"/>
                      <a:pt x="467" y="1059"/>
                    </a:cubicBezTo>
                    <a:cubicBezTo>
                      <a:pt x="460" y="1068"/>
                      <a:pt x="460" y="1068"/>
                      <a:pt x="460" y="1068"/>
                    </a:cubicBezTo>
                    <a:cubicBezTo>
                      <a:pt x="463" y="1070"/>
                      <a:pt x="463" y="1070"/>
                      <a:pt x="463" y="1070"/>
                    </a:cubicBezTo>
                    <a:cubicBezTo>
                      <a:pt x="470" y="1061"/>
                      <a:pt x="470" y="1061"/>
                      <a:pt x="470" y="1061"/>
                    </a:cubicBezTo>
                    <a:cubicBezTo>
                      <a:pt x="472" y="1063"/>
                      <a:pt x="475" y="1064"/>
                      <a:pt x="478" y="1064"/>
                    </a:cubicBezTo>
                    <a:cubicBezTo>
                      <a:pt x="486" y="1064"/>
                      <a:pt x="493" y="1057"/>
                      <a:pt x="493" y="1048"/>
                    </a:cubicBezTo>
                    <a:cubicBezTo>
                      <a:pt x="493" y="1040"/>
                      <a:pt x="486" y="1033"/>
                      <a:pt x="478" y="1033"/>
                    </a:cubicBezTo>
                    <a:close/>
                    <a:moveTo>
                      <a:pt x="478" y="1060"/>
                    </a:moveTo>
                    <a:cubicBezTo>
                      <a:pt x="471" y="1060"/>
                      <a:pt x="466" y="1055"/>
                      <a:pt x="466" y="1048"/>
                    </a:cubicBezTo>
                    <a:cubicBezTo>
                      <a:pt x="466" y="1042"/>
                      <a:pt x="471" y="1037"/>
                      <a:pt x="478" y="1037"/>
                    </a:cubicBezTo>
                    <a:cubicBezTo>
                      <a:pt x="484" y="1037"/>
                      <a:pt x="489" y="1042"/>
                      <a:pt x="489" y="1048"/>
                    </a:cubicBezTo>
                    <a:cubicBezTo>
                      <a:pt x="489" y="1055"/>
                      <a:pt x="484" y="1060"/>
                      <a:pt x="478" y="1060"/>
                    </a:cubicBezTo>
                    <a:close/>
                    <a:moveTo>
                      <a:pt x="602" y="1116"/>
                    </a:moveTo>
                    <a:cubicBezTo>
                      <a:pt x="602" y="1139"/>
                      <a:pt x="584" y="1156"/>
                      <a:pt x="562" y="1156"/>
                    </a:cubicBezTo>
                    <a:cubicBezTo>
                      <a:pt x="40" y="1156"/>
                      <a:pt x="40" y="1156"/>
                      <a:pt x="40" y="1156"/>
                    </a:cubicBezTo>
                    <a:cubicBezTo>
                      <a:pt x="18" y="1156"/>
                      <a:pt x="0" y="1139"/>
                      <a:pt x="0" y="1116"/>
                    </a:cubicBezTo>
                    <a:cubicBezTo>
                      <a:pt x="0" y="40"/>
                      <a:pt x="0" y="40"/>
                      <a:pt x="0" y="40"/>
                    </a:cubicBezTo>
                    <a:cubicBezTo>
                      <a:pt x="0" y="18"/>
                      <a:pt x="18" y="0"/>
                      <a:pt x="40" y="0"/>
                    </a:cubicBezTo>
                    <a:cubicBezTo>
                      <a:pt x="562" y="0"/>
                      <a:pt x="562" y="0"/>
                      <a:pt x="562" y="0"/>
                    </a:cubicBezTo>
                    <a:cubicBezTo>
                      <a:pt x="584" y="0"/>
                      <a:pt x="602" y="18"/>
                      <a:pt x="602" y="40"/>
                    </a:cubicBezTo>
                    <a:lnTo>
                      <a:pt x="602" y="1116"/>
                    </a:lnTo>
                    <a:close/>
                    <a:moveTo>
                      <a:pt x="273" y="379"/>
                    </a:moveTo>
                    <a:cubicBezTo>
                      <a:pt x="95" y="379"/>
                      <a:pt x="95" y="379"/>
                      <a:pt x="95" y="379"/>
                    </a:cubicBezTo>
                    <a:cubicBezTo>
                      <a:pt x="95" y="202"/>
                      <a:pt x="95" y="202"/>
                      <a:pt x="95" y="202"/>
                    </a:cubicBezTo>
                    <a:cubicBezTo>
                      <a:pt x="273" y="202"/>
                      <a:pt x="273" y="202"/>
                      <a:pt x="273" y="202"/>
                    </a:cubicBezTo>
                    <a:lnTo>
                      <a:pt x="273" y="379"/>
                    </a:lnTo>
                    <a:close/>
                    <a:moveTo>
                      <a:pt x="95" y="769"/>
                    </a:moveTo>
                    <a:cubicBezTo>
                      <a:pt x="273" y="769"/>
                      <a:pt x="273" y="769"/>
                      <a:pt x="273" y="769"/>
                    </a:cubicBezTo>
                    <a:cubicBezTo>
                      <a:pt x="273" y="911"/>
                      <a:pt x="273" y="911"/>
                      <a:pt x="273" y="911"/>
                    </a:cubicBezTo>
                    <a:cubicBezTo>
                      <a:pt x="95" y="911"/>
                      <a:pt x="95" y="911"/>
                      <a:pt x="95" y="911"/>
                    </a:cubicBezTo>
                    <a:lnTo>
                      <a:pt x="95" y="769"/>
                    </a:lnTo>
                    <a:close/>
                    <a:moveTo>
                      <a:pt x="95" y="581"/>
                    </a:moveTo>
                    <a:cubicBezTo>
                      <a:pt x="462" y="581"/>
                      <a:pt x="462" y="581"/>
                      <a:pt x="462" y="581"/>
                    </a:cubicBezTo>
                    <a:cubicBezTo>
                      <a:pt x="462" y="758"/>
                      <a:pt x="462" y="758"/>
                      <a:pt x="462" y="758"/>
                    </a:cubicBezTo>
                    <a:cubicBezTo>
                      <a:pt x="95" y="758"/>
                      <a:pt x="95" y="758"/>
                      <a:pt x="95" y="758"/>
                    </a:cubicBezTo>
                    <a:lnTo>
                      <a:pt x="95" y="581"/>
                    </a:lnTo>
                    <a:close/>
                    <a:moveTo>
                      <a:pt x="284" y="391"/>
                    </a:moveTo>
                    <a:cubicBezTo>
                      <a:pt x="462" y="391"/>
                      <a:pt x="462" y="391"/>
                      <a:pt x="462" y="391"/>
                    </a:cubicBezTo>
                    <a:cubicBezTo>
                      <a:pt x="462" y="568"/>
                      <a:pt x="462" y="568"/>
                      <a:pt x="462" y="568"/>
                    </a:cubicBezTo>
                    <a:cubicBezTo>
                      <a:pt x="284" y="568"/>
                      <a:pt x="284" y="568"/>
                      <a:pt x="284" y="568"/>
                    </a:cubicBezTo>
                    <a:lnTo>
                      <a:pt x="284" y="391"/>
                    </a:lnTo>
                    <a:close/>
                    <a:moveTo>
                      <a:pt x="273" y="568"/>
                    </a:moveTo>
                    <a:cubicBezTo>
                      <a:pt x="95" y="568"/>
                      <a:pt x="95" y="568"/>
                      <a:pt x="95" y="568"/>
                    </a:cubicBezTo>
                    <a:cubicBezTo>
                      <a:pt x="95" y="391"/>
                      <a:pt x="95" y="391"/>
                      <a:pt x="95" y="391"/>
                    </a:cubicBezTo>
                    <a:cubicBezTo>
                      <a:pt x="273" y="391"/>
                      <a:pt x="273" y="391"/>
                      <a:pt x="273" y="391"/>
                    </a:cubicBezTo>
                    <a:lnTo>
                      <a:pt x="273" y="568"/>
                    </a:lnTo>
                    <a:close/>
                    <a:moveTo>
                      <a:pt x="284" y="769"/>
                    </a:moveTo>
                    <a:cubicBezTo>
                      <a:pt x="462" y="769"/>
                      <a:pt x="462" y="769"/>
                      <a:pt x="462" y="769"/>
                    </a:cubicBezTo>
                    <a:cubicBezTo>
                      <a:pt x="462" y="911"/>
                      <a:pt x="462" y="911"/>
                      <a:pt x="462" y="911"/>
                    </a:cubicBezTo>
                    <a:cubicBezTo>
                      <a:pt x="284" y="911"/>
                      <a:pt x="284" y="911"/>
                      <a:pt x="284" y="911"/>
                    </a:cubicBezTo>
                    <a:lnTo>
                      <a:pt x="284" y="769"/>
                    </a:lnTo>
                    <a:close/>
                    <a:moveTo>
                      <a:pt x="462" y="202"/>
                    </a:moveTo>
                    <a:cubicBezTo>
                      <a:pt x="462" y="379"/>
                      <a:pt x="462" y="379"/>
                      <a:pt x="462" y="379"/>
                    </a:cubicBezTo>
                    <a:cubicBezTo>
                      <a:pt x="284" y="379"/>
                      <a:pt x="284" y="379"/>
                      <a:pt x="284" y="379"/>
                    </a:cubicBezTo>
                    <a:cubicBezTo>
                      <a:pt x="284" y="202"/>
                      <a:pt x="284" y="202"/>
                      <a:pt x="284" y="202"/>
                    </a:cubicBezTo>
                    <a:lnTo>
                      <a:pt x="462" y="202"/>
                    </a:ln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sp>
            <p:nvSpPr>
              <p:cNvPr id="113" name="Rounded Rectangle 6"/>
              <p:cNvSpPr>
                <a:spLocks noChangeAspect="1"/>
              </p:cNvSpPr>
              <p:nvPr/>
            </p:nvSpPr>
            <p:spPr bwMode="black">
              <a:xfrm rot="16200000">
                <a:off x="965318" y="4057868"/>
                <a:ext cx="289825" cy="410872"/>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A5A5A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0740"/>
                <a:endParaRPr lang="en-US" sz="1050" spc="-122" dirty="0">
                  <a:solidFill>
                    <a:schemeClr val="tx1">
                      <a:lumMod val="50000"/>
                    </a:schemeClr>
                  </a:solidFill>
                  <a:latin typeface="Segoe Light" pitchFamily="34" charset="0"/>
                </a:endParaRPr>
              </a:p>
            </p:txBody>
          </p:sp>
        </p:grpSp>
        <p:sp>
          <p:nvSpPr>
            <p:cNvPr id="87" name="TextBox 271"/>
            <p:cNvSpPr txBox="1"/>
            <p:nvPr/>
          </p:nvSpPr>
          <p:spPr>
            <a:xfrm>
              <a:off x="857062" y="4343916"/>
              <a:ext cx="525737" cy="182861"/>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588"/>
                </a:spcAft>
              </a:pPr>
              <a:r>
                <a:rPr lang="en-US" sz="900" dirty="0" smtClean="0">
                  <a:gradFill>
                    <a:gsLst>
                      <a:gs pos="2917">
                        <a:schemeClr val="tx2"/>
                      </a:gs>
                      <a:gs pos="30000">
                        <a:schemeClr val="tx2"/>
                      </a:gs>
                    </a:gsLst>
                    <a:lin ang="5400000" scaled="0"/>
                  </a:gradFill>
                </a:rPr>
                <a:t>Devices</a:t>
              </a:r>
              <a:endParaRPr lang="en-US" sz="900" dirty="0">
                <a:gradFill>
                  <a:gsLst>
                    <a:gs pos="2917">
                      <a:schemeClr val="tx2"/>
                    </a:gs>
                    <a:gs pos="30000">
                      <a:schemeClr val="tx2"/>
                    </a:gs>
                  </a:gsLst>
                  <a:lin ang="5400000" scaled="0"/>
                </a:gradFill>
              </a:endParaRPr>
            </a:p>
          </p:txBody>
        </p:sp>
        <p:sp>
          <p:nvSpPr>
            <p:cNvPr id="88" name="TextBox 272"/>
            <p:cNvSpPr txBox="1"/>
            <p:nvPr/>
          </p:nvSpPr>
          <p:spPr>
            <a:xfrm>
              <a:off x="846978" y="5211274"/>
              <a:ext cx="548640" cy="18286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gradFill>
                    <a:gsLst>
                      <a:gs pos="2917">
                        <a:schemeClr val="tx2"/>
                      </a:gs>
                      <a:gs pos="30000">
                        <a:schemeClr val="tx2"/>
                      </a:gs>
                    </a:gsLst>
                    <a:lin ang="5400000" scaled="0"/>
                  </a:gradFill>
                </a:rPr>
                <a:t>Sensors</a:t>
              </a:r>
            </a:p>
          </p:txBody>
        </p:sp>
        <p:grpSp>
          <p:nvGrpSpPr>
            <p:cNvPr id="89" name="Group 88"/>
            <p:cNvGrpSpPr/>
            <p:nvPr/>
          </p:nvGrpSpPr>
          <p:grpSpPr>
            <a:xfrm>
              <a:off x="702726" y="4734794"/>
              <a:ext cx="862790" cy="429878"/>
              <a:chOff x="5416547" y="3144838"/>
              <a:chExt cx="1352553" cy="565150"/>
            </a:xfrm>
            <a:solidFill>
              <a:srgbClr val="A5A5A5"/>
            </a:solidFill>
          </p:grpSpPr>
          <p:sp>
            <p:nvSpPr>
              <p:cNvPr id="107" name="Freeform 106"/>
              <p:cNvSpPr>
                <a:spLocks/>
              </p:cNvSpPr>
              <p:nvPr/>
            </p:nvSpPr>
            <p:spPr bwMode="auto">
              <a:xfrm>
                <a:off x="5435600" y="3144838"/>
                <a:ext cx="1333500" cy="561975"/>
              </a:xfrm>
              <a:custGeom>
                <a:avLst/>
                <a:gdLst>
                  <a:gd name="T0" fmla="*/ 316 w 353"/>
                  <a:gd name="T1" fmla="*/ 100 h 147"/>
                  <a:gd name="T2" fmla="*/ 314 w 353"/>
                  <a:gd name="T3" fmla="*/ 97 h 147"/>
                  <a:gd name="T4" fmla="*/ 351 w 353"/>
                  <a:gd name="T5" fmla="*/ 74 h 147"/>
                  <a:gd name="T6" fmla="*/ 47 w 353"/>
                  <a:gd name="T7" fmla="*/ 0 h 147"/>
                  <a:gd name="T8" fmla="*/ 0 w 353"/>
                  <a:gd name="T9" fmla="*/ 16 h 147"/>
                  <a:gd name="T10" fmla="*/ 1 w 353"/>
                  <a:gd name="T11" fmla="*/ 17 h 147"/>
                  <a:gd name="T12" fmla="*/ 304 w 353"/>
                  <a:gd name="T13" fmla="*/ 98 h 147"/>
                  <a:gd name="T14" fmla="*/ 312 w 353"/>
                  <a:gd name="T15" fmla="*/ 108 h 147"/>
                  <a:gd name="T16" fmla="*/ 312 w 353"/>
                  <a:gd name="T17" fmla="*/ 144 h 147"/>
                  <a:gd name="T18" fmla="*/ 312 w 353"/>
                  <a:gd name="T19" fmla="*/ 147 h 147"/>
                  <a:gd name="T20" fmla="*/ 353 w 353"/>
                  <a:gd name="T21" fmla="*/ 77 h 147"/>
                  <a:gd name="T22" fmla="*/ 316 w 353"/>
                  <a:gd name="T23"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3" h="147">
                    <a:moveTo>
                      <a:pt x="316" y="100"/>
                    </a:moveTo>
                    <a:cubicBezTo>
                      <a:pt x="314" y="97"/>
                      <a:pt x="314" y="97"/>
                      <a:pt x="314" y="97"/>
                    </a:cubicBezTo>
                    <a:cubicBezTo>
                      <a:pt x="351" y="74"/>
                      <a:pt x="351" y="74"/>
                      <a:pt x="351" y="74"/>
                    </a:cubicBezTo>
                    <a:cubicBezTo>
                      <a:pt x="47" y="0"/>
                      <a:pt x="47" y="0"/>
                      <a:pt x="47" y="0"/>
                    </a:cubicBezTo>
                    <a:cubicBezTo>
                      <a:pt x="0" y="16"/>
                      <a:pt x="0" y="16"/>
                      <a:pt x="0" y="16"/>
                    </a:cubicBezTo>
                    <a:cubicBezTo>
                      <a:pt x="1" y="16"/>
                      <a:pt x="1" y="16"/>
                      <a:pt x="1" y="17"/>
                    </a:cubicBezTo>
                    <a:cubicBezTo>
                      <a:pt x="304" y="98"/>
                      <a:pt x="304" y="98"/>
                      <a:pt x="304" y="98"/>
                    </a:cubicBezTo>
                    <a:cubicBezTo>
                      <a:pt x="309" y="99"/>
                      <a:pt x="312" y="104"/>
                      <a:pt x="312" y="108"/>
                    </a:cubicBezTo>
                    <a:cubicBezTo>
                      <a:pt x="312" y="144"/>
                      <a:pt x="312" y="144"/>
                      <a:pt x="312" y="144"/>
                    </a:cubicBezTo>
                    <a:cubicBezTo>
                      <a:pt x="312" y="145"/>
                      <a:pt x="312" y="146"/>
                      <a:pt x="312" y="147"/>
                    </a:cubicBezTo>
                    <a:cubicBezTo>
                      <a:pt x="347" y="128"/>
                      <a:pt x="352" y="86"/>
                      <a:pt x="353" y="77"/>
                    </a:cubicBezTo>
                    <a:lnTo>
                      <a:pt x="31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a:solidFill>
                    <a:srgbClr val="000000"/>
                  </a:solidFill>
                </a:endParaRPr>
              </a:p>
            </p:txBody>
          </p:sp>
          <p:sp>
            <p:nvSpPr>
              <p:cNvPr id="108" name="Freeform 107"/>
              <p:cNvSpPr>
                <a:spLocks noEditPoints="1"/>
              </p:cNvSpPr>
              <p:nvPr/>
            </p:nvSpPr>
            <p:spPr bwMode="auto">
              <a:xfrm>
                <a:off x="5416547" y="3216276"/>
                <a:ext cx="1185862" cy="493712"/>
              </a:xfrm>
              <a:custGeom>
                <a:avLst/>
                <a:gdLst>
                  <a:gd name="T0" fmla="*/ 308 w 314"/>
                  <a:gd name="T1" fmla="*/ 82 h 129"/>
                  <a:gd name="T2" fmla="*/ 5 w 314"/>
                  <a:gd name="T3" fmla="*/ 0 h 129"/>
                  <a:gd name="T4" fmla="*/ 4 w 314"/>
                  <a:gd name="T5" fmla="*/ 0 h 129"/>
                  <a:gd name="T6" fmla="*/ 0 w 314"/>
                  <a:gd name="T7" fmla="*/ 4 h 129"/>
                  <a:gd name="T8" fmla="*/ 0 w 314"/>
                  <a:gd name="T9" fmla="*/ 40 h 129"/>
                  <a:gd name="T10" fmla="*/ 6 w 314"/>
                  <a:gd name="T11" fmla="*/ 48 h 129"/>
                  <a:gd name="T12" fmla="*/ 309 w 314"/>
                  <a:gd name="T13" fmla="*/ 129 h 129"/>
                  <a:gd name="T14" fmla="*/ 313 w 314"/>
                  <a:gd name="T15" fmla="*/ 128 h 129"/>
                  <a:gd name="T16" fmla="*/ 314 w 314"/>
                  <a:gd name="T17" fmla="*/ 125 h 129"/>
                  <a:gd name="T18" fmla="*/ 314 w 314"/>
                  <a:gd name="T19" fmla="*/ 89 h 129"/>
                  <a:gd name="T20" fmla="*/ 308 w 314"/>
                  <a:gd name="T21" fmla="*/ 82 h 129"/>
                  <a:gd name="T22" fmla="*/ 72 w 314"/>
                  <a:gd name="T23" fmla="*/ 54 h 129"/>
                  <a:gd name="T24" fmla="*/ 60 w 314"/>
                  <a:gd name="T25" fmla="*/ 39 h 129"/>
                  <a:gd name="T26" fmla="*/ 72 w 314"/>
                  <a:gd name="T27" fmla="*/ 30 h 129"/>
                  <a:gd name="T28" fmla="*/ 84 w 314"/>
                  <a:gd name="T29" fmla="*/ 45 h 129"/>
                  <a:gd name="T30" fmla="*/ 72 w 314"/>
                  <a:gd name="T31" fmla="*/ 54 h 129"/>
                  <a:gd name="T32" fmla="*/ 139 w 314"/>
                  <a:gd name="T33" fmla="*/ 72 h 129"/>
                  <a:gd name="T34" fmla="*/ 127 w 314"/>
                  <a:gd name="T35" fmla="*/ 57 h 129"/>
                  <a:gd name="T36" fmla="*/ 139 w 314"/>
                  <a:gd name="T37" fmla="*/ 48 h 129"/>
                  <a:gd name="T38" fmla="*/ 151 w 314"/>
                  <a:gd name="T39" fmla="*/ 63 h 129"/>
                  <a:gd name="T40" fmla="*/ 139 w 314"/>
                  <a:gd name="T41" fmla="*/ 72 h 129"/>
                  <a:gd name="T42" fmla="*/ 175 w 314"/>
                  <a:gd name="T43" fmla="*/ 82 h 129"/>
                  <a:gd name="T44" fmla="*/ 163 w 314"/>
                  <a:gd name="T45" fmla="*/ 66 h 129"/>
                  <a:gd name="T46" fmla="*/ 175 w 314"/>
                  <a:gd name="T47" fmla="*/ 57 h 129"/>
                  <a:gd name="T48" fmla="*/ 188 w 314"/>
                  <a:gd name="T49" fmla="*/ 73 h 129"/>
                  <a:gd name="T50" fmla="*/ 175 w 314"/>
                  <a:gd name="T51" fmla="*/ 8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4" h="129">
                    <a:moveTo>
                      <a:pt x="308" y="82"/>
                    </a:moveTo>
                    <a:cubicBezTo>
                      <a:pt x="5" y="0"/>
                      <a:pt x="5" y="0"/>
                      <a:pt x="5" y="0"/>
                    </a:cubicBezTo>
                    <a:cubicBezTo>
                      <a:pt x="5" y="0"/>
                      <a:pt x="4" y="0"/>
                      <a:pt x="4" y="0"/>
                    </a:cubicBezTo>
                    <a:cubicBezTo>
                      <a:pt x="2" y="0"/>
                      <a:pt x="0" y="2"/>
                      <a:pt x="0" y="4"/>
                    </a:cubicBezTo>
                    <a:cubicBezTo>
                      <a:pt x="0" y="40"/>
                      <a:pt x="0" y="40"/>
                      <a:pt x="0" y="40"/>
                    </a:cubicBezTo>
                    <a:cubicBezTo>
                      <a:pt x="0" y="43"/>
                      <a:pt x="3" y="47"/>
                      <a:pt x="6" y="48"/>
                    </a:cubicBezTo>
                    <a:cubicBezTo>
                      <a:pt x="309" y="129"/>
                      <a:pt x="309" y="129"/>
                      <a:pt x="309" y="129"/>
                    </a:cubicBezTo>
                    <a:cubicBezTo>
                      <a:pt x="311" y="129"/>
                      <a:pt x="312" y="129"/>
                      <a:pt x="313" y="128"/>
                    </a:cubicBezTo>
                    <a:cubicBezTo>
                      <a:pt x="314" y="127"/>
                      <a:pt x="314" y="126"/>
                      <a:pt x="314" y="125"/>
                    </a:cubicBezTo>
                    <a:cubicBezTo>
                      <a:pt x="314" y="89"/>
                      <a:pt x="314" y="89"/>
                      <a:pt x="314" y="89"/>
                    </a:cubicBezTo>
                    <a:cubicBezTo>
                      <a:pt x="314" y="86"/>
                      <a:pt x="311" y="82"/>
                      <a:pt x="308" y="82"/>
                    </a:cubicBezTo>
                    <a:close/>
                    <a:moveTo>
                      <a:pt x="72" y="54"/>
                    </a:moveTo>
                    <a:cubicBezTo>
                      <a:pt x="65" y="52"/>
                      <a:pt x="60" y="45"/>
                      <a:pt x="60" y="39"/>
                    </a:cubicBezTo>
                    <a:cubicBezTo>
                      <a:pt x="60" y="32"/>
                      <a:pt x="65" y="28"/>
                      <a:pt x="72" y="30"/>
                    </a:cubicBezTo>
                    <a:cubicBezTo>
                      <a:pt x="79" y="31"/>
                      <a:pt x="84" y="38"/>
                      <a:pt x="84" y="45"/>
                    </a:cubicBezTo>
                    <a:cubicBezTo>
                      <a:pt x="84" y="52"/>
                      <a:pt x="79" y="56"/>
                      <a:pt x="72" y="54"/>
                    </a:cubicBezTo>
                    <a:close/>
                    <a:moveTo>
                      <a:pt x="139" y="72"/>
                    </a:moveTo>
                    <a:cubicBezTo>
                      <a:pt x="132" y="70"/>
                      <a:pt x="127" y="63"/>
                      <a:pt x="127" y="57"/>
                    </a:cubicBezTo>
                    <a:cubicBezTo>
                      <a:pt x="127" y="50"/>
                      <a:pt x="132" y="46"/>
                      <a:pt x="139" y="48"/>
                    </a:cubicBezTo>
                    <a:cubicBezTo>
                      <a:pt x="146" y="49"/>
                      <a:pt x="151" y="56"/>
                      <a:pt x="151" y="63"/>
                    </a:cubicBezTo>
                    <a:cubicBezTo>
                      <a:pt x="151" y="70"/>
                      <a:pt x="146" y="74"/>
                      <a:pt x="139" y="72"/>
                    </a:cubicBezTo>
                    <a:close/>
                    <a:moveTo>
                      <a:pt x="175" y="82"/>
                    </a:moveTo>
                    <a:cubicBezTo>
                      <a:pt x="169" y="80"/>
                      <a:pt x="163" y="73"/>
                      <a:pt x="163" y="66"/>
                    </a:cubicBezTo>
                    <a:cubicBezTo>
                      <a:pt x="163" y="60"/>
                      <a:pt x="169" y="56"/>
                      <a:pt x="175" y="57"/>
                    </a:cubicBezTo>
                    <a:cubicBezTo>
                      <a:pt x="182" y="59"/>
                      <a:pt x="188" y="66"/>
                      <a:pt x="188" y="73"/>
                    </a:cubicBezTo>
                    <a:cubicBezTo>
                      <a:pt x="188" y="80"/>
                      <a:pt x="182" y="84"/>
                      <a:pt x="17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a:solidFill>
                    <a:srgbClr val="000000"/>
                  </a:solidFill>
                </a:endParaRPr>
              </a:p>
            </p:txBody>
          </p:sp>
          <p:sp>
            <p:nvSpPr>
              <p:cNvPr id="109" name="Freeform 108"/>
              <p:cNvSpPr>
                <a:spLocks/>
              </p:cNvSpPr>
              <p:nvPr/>
            </p:nvSpPr>
            <p:spPr bwMode="auto">
              <a:xfrm>
                <a:off x="6046788" y="3576638"/>
                <a:ext cx="188913" cy="117475"/>
              </a:xfrm>
              <a:custGeom>
                <a:avLst/>
                <a:gdLst>
                  <a:gd name="T0" fmla="*/ 0 w 119"/>
                  <a:gd name="T1" fmla="*/ 0 h 74"/>
                  <a:gd name="T2" fmla="*/ 0 w 119"/>
                  <a:gd name="T3" fmla="*/ 12 h 74"/>
                  <a:gd name="T4" fmla="*/ 88 w 119"/>
                  <a:gd name="T5" fmla="*/ 74 h 74"/>
                  <a:gd name="T6" fmla="*/ 119 w 119"/>
                  <a:gd name="T7" fmla="*/ 50 h 74"/>
                  <a:gd name="T8" fmla="*/ 43 w 119"/>
                  <a:gd name="T9" fmla="*/ 12 h 74"/>
                  <a:gd name="T10" fmla="*/ 0 w 119"/>
                  <a:gd name="T11" fmla="*/ 0 h 74"/>
                </a:gdLst>
                <a:ahLst/>
                <a:cxnLst>
                  <a:cxn ang="0">
                    <a:pos x="T0" y="T1"/>
                  </a:cxn>
                  <a:cxn ang="0">
                    <a:pos x="T2" y="T3"/>
                  </a:cxn>
                  <a:cxn ang="0">
                    <a:pos x="T4" y="T5"/>
                  </a:cxn>
                  <a:cxn ang="0">
                    <a:pos x="T6" y="T7"/>
                  </a:cxn>
                  <a:cxn ang="0">
                    <a:pos x="T8" y="T9"/>
                  </a:cxn>
                  <a:cxn ang="0">
                    <a:pos x="T10" y="T11"/>
                  </a:cxn>
                </a:cxnLst>
                <a:rect l="0" t="0" r="r" b="b"/>
                <a:pathLst>
                  <a:path w="119" h="74">
                    <a:moveTo>
                      <a:pt x="0" y="0"/>
                    </a:moveTo>
                    <a:lnTo>
                      <a:pt x="0" y="12"/>
                    </a:lnTo>
                    <a:lnTo>
                      <a:pt x="88" y="74"/>
                    </a:lnTo>
                    <a:lnTo>
                      <a:pt x="119" y="50"/>
                    </a:lnTo>
                    <a:lnTo>
                      <a:pt x="43" y="1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a:solidFill>
                    <a:srgbClr val="000000"/>
                  </a:solidFill>
                </a:endParaRPr>
              </a:p>
            </p:txBody>
          </p:sp>
          <p:sp>
            <p:nvSpPr>
              <p:cNvPr id="110" name="Freeform 109"/>
              <p:cNvSpPr>
                <a:spLocks/>
              </p:cNvSpPr>
              <p:nvPr/>
            </p:nvSpPr>
            <p:spPr bwMode="auto">
              <a:xfrm>
                <a:off x="5808663" y="3549651"/>
                <a:ext cx="374650" cy="149225"/>
              </a:xfrm>
              <a:custGeom>
                <a:avLst/>
                <a:gdLst>
                  <a:gd name="T0" fmla="*/ 148 w 236"/>
                  <a:gd name="T1" fmla="*/ 31 h 94"/>
                  <a:gd name="T2" fmla="*/ 148 w 236"/>
                  <a:gd name="T3" fmla="*/ 17 h 94"/>
                  <a:gd name="T4" fmla="*/ 91 w 236"/>
                  <a:gd name="T5" fmla="*/ 0 h 94"/>
                  <a:gd name="T6" fmla="*/ 91 w 236"/>
                  <a:gd name="T7" fmla="*/ 5 h 94"/>
                  <a:gd name="T8" fmla="*/ 53 w 236"/>
                  <a:gd name="T9" fmla="*/ 7 h 94"/>
                  <a:gd name="T10" fmla="*/ 0 w 236"/>
                  <a:gd name="T11" fmla="*/ 29 h 94"/>
                  <a:gd name="T12" fmla="*/ 91 w 236"/>
                  <a:gd name="T13" fmla="*/ 12 h 94"/>
                  <a:gd name="T14" fmla="*/ 91 w 236"/>
                  <a:gd name="T15" fmla="*/ 14 h 94"/>
                  <a:gd name="T16" fmla="*/ 60 w 236"/>
                  <a:gd name="T17" fmla="*/ 19 h 94"/>
                  <a:gd name="T18" fmla="*/ 0 w 236"/>
                  <a:gd name="T19" fmla="*/ 29 h 94"/>
                  <a:gd name="T20" fmla="*/ 119 w 236"/>
                  <a:gd name="T21" fmla="*/ 63 h 94"/>
                  <a:gd name="T22" fmla="*/ 236 w 236"/>
                  <a:gd name="T23" fmla="*/ 94 h 94"/>
                  <a:gd name="T24" fmla="*/ 176 w 236"/>
                  <a:gd name="T25" fmla="*/ 50 h 94"/>
                  <a:gd name="T26" fmla="*/ 148 w 236"/>
                  <a:gd name="T2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94">
                    <a:moveTo>
                      <a:pt x="148" y="31"/>
                    </a:moveTo>
                    <a:lnTo>
                      <a:pt x="148" y="17"/>
                    </a:lnTo>
                    <a:lnTo>
                      <a:pt x="91" y="0"/>
                    </a:lnTo>
                    <a:lnTo>
                      <a:pt x="91" y="5"/>
                    </a:lnTo>
                    <a:lnTo>
                      <a:pt x="53" y="7"/>
                    </a:lnTo>
                    <a:lnTo>
                      <a:pt x="0" y="29"/>
                    </a:lnTo>
                    <a:lnTo>
                      <a:pt x="91" y="12"/>
                    </a:lnTo>
                    <a:lnTo>
                      <a:pt x="91" y="14"/>
                    </a:lnTo>
                    <a:lnTo>
                      <a:pt x="60" y="19"/>
                    </a:lnTo>
                    <a:lnTo>
                      <a:pt x="0" y="29"/>
                    </a:lnTo>
                    <a:lnTo>
                      <a:pt x="119" y="63"/>
                    </a:lnTo>
                    <a:lnTo>
                      <a:pt x="236" y="94"/>
                    </a:lnTo>
                    <a:lnTo>
                      <a:pt x="176" y="50"/>
                    </a:lnTo>
                    <a:lnTo>
                      <a:pt x="14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84"/>
                <a:endParaRPr lang="en-US" sz="1050">
                  <a:solidFill>
                    <a:srgbClr val="000000"/>
                  </a:solidFill>
                </a:endParaRPr>
              </a:p>
            </p:txBody>
          </p:sp>
        </p:gr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084" y="3168223"/>
              <a:ext cx="775646" cy="256913"/>
            </a:xfrm>
            <a:prstGeom prst="rect">
              <a:avLst/>
            </a:prstGeom>
            <a:solidFill>
              <a:schemeClr val="bg1"/>
            </a:solidFill>
          </p:spPr>
        </p:pic>
        <p:pic>
          <p:nvPicPr>
            <p:cNvPr id="91" name="Picture 90"/>
            <p:cNvPicPr>
              <a:picLocks noChangeAspect="1"/>
            </p:cNvPicPr>
            <p:nvPr/>
          </p:nvPicPr>
          <p:blipFill>
            <a:blip r:embed="rId5"/>
            <a:stretch>
              <a:fillRect/>
            </a:stretch>
          </p:blipFill>
          <p:spPr>
            <a:xfrm>
              <a:off x="6591025" y="3168223"/>
              <a:ext cx="243110" cy="256913"/>
            </a:xfrm>
            <a:prstGeom prst="rect">
              <a:avLst/>
            </a:prstGeom>
          </p:spPr>
        </p:pic>
        <p:pic>
          <p:nvPicPr>
            <p:cNvPr id="92" name="Picture 91"/>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5004162" y="3410733"/>
              <a:ext cx="296976" cy="463283"/>
            </a:xfrm>
            <a:prstGeom prst="rect">
              <a:avLst/>
            </a:prstGeom>
          </p:spPr>
        </p:pic>
        <p:sp>
          <p:nvSpPr>
            <p:cNvPr id="93" name="Oval 92"/>
            <p:cNvSpPr/>
            <p:nvPr/>
          </p:nvSpPr>
          <p:spPr bwMode="auto">
            <a:xfrm>
              <a:off x="6296805" y="4050040"/>
              <a:ext cx="1554480" cy="1554480"/>
            </a:xfrm>
            <a:prstGeom prst="ellipse">
              <a:avLst/>
            </a:prstGeom>
            <a:solidFill>
              <a:srgbClr val="4E195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44821" rIns="0"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900" dirty="0" smtClean="0">
                  <a:gradFill>
                    <a:gsLst>
                      <a:gs pos="0">
                        <a:srgbClr val="FFFFFF"/>
                      </a:gs>
                      <a:gs pos="100000">
                        <a:srgbClr val="FFFFFF"/>
                      </a:gs>
                    </a:gsLst>
                    <a:lin ang="5400000" scaled="1"/>
                  </a:gradFill>
                  <a:ea typeface="Segoe UI" pitchFamily="34" charset="0"/>
                  <a:cs typeface="Segoe UI" pitchFamily="34" charset="0"/>
                </a:rPr>
                <a:t>Azure Stream Analytics</a:t>
              </a:r>
              <a:endParaRPr lang="en-US" sz="900" b="1" dirty="0">
                <a:gradFill>
                  <a:gsLst>
                    <a:gs pos="0">
                      <a:srgbClr val="FFFFFF"/>
                    </a:gs>
                    <a:gs pos="100000">
                      <a:srgbClr val="FFFFFF"/>
                    </a:gs>
                  </a:gsLst>
                  <a:lin ang="5400000" scaled="1"/>
                </a:gradFill>
                <a:ea typeface="Segoe UI" pitchFamily="34" charset="0"/>
                <a:cs typeface="Segoe UI" pitchFamily="34" charset="0"/>
              </a:endParaRPr>
            </a:p>
          </p:txBody>
        </p:sp>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617" y="4615255"/>
              <a:ext cx="856568" cy="856568"/>
            </a:xfrm>
            <a:prstGeom prst="rect">
              <a:avLst/>
            </a:prstGeom>
          </p:spPr>
        </p:pic>
        <p:cxnSp>
          <p:nvCxnSpPr>
            <p:cNvPr id="95" name="Straight Arrow Connector 94"/>
            <p:cNvCxnSpPr/>
            <p:nvPr/>
          </p:nvCxnSpPr>
          <p:spPr>
            <a:xfrm>
              <a:off x="5691956" y="5289956"/>
              <a:ext cx="672862" cy="496603"/>
            </a:xfrm>
            <a:prstGeom prst="straightConnector1">
              <a:avLst/>
            </a:prstGeom>
            <a:ln w="25400">
              <a:solidFill>
                <a:srgbClr val="77777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6" name="Freeform 95"/>
            <p:cNvSpPr>
              <a:spLocks noEditPoints="1"/>
            </p:cNvSpPr>
            <p:nvPr/>
          </p:nvSpPr>
          <p:spPr bwMode="auto">
            <a:xfrm>
              <a:off x="9242102" y="2345826"/>
              <a:ext cx="568456" cy="2649076"/>
            </a:xfrm>
            <a:custGeom>
              <a:avLst/>
              <a:gdLst>
                <a:gd name="T0" fmla="*/ 792 w 792"/>
                <a:gd name="T1" fmla="*/ 144 h 2588"/>
                <a:gd name="T2" fmla="*/ 396 w 792"/>
                <a:gd name="T3" fmla="*/ 0 h 2588"/>
                <a:gd name="T4" fmla="*/ 0 w 792"/>
                <a:gd name="T5" fmla="*/ 144 h 2588"/>
                <a:gd name="T6" fmla="*/ 0 w 792"/>
                <a:gd name="T7" fmla="*/ 792 h 2588"/>
                <a:gd name="T8" fmla="*/ 396 w 792"/>
                <a:gd name="T9" fmla="*/ 936 h 2588"/>
                <a:gd name="T10" fmla="*/ 792 w 792"/>
                <a:gd name="T11" fmla="*/ 792 h 2588"/>
                <a:gd name="T12" fmla="*/ 792 w 792"/>
                <a:gd name="T13" fmla="*/ 792 h 2588"/>
                <a:gd name="T14" fmla="*/ 792 w 792"/>
                <a:gd name="T15" fmla="*/ 144 h 2588"/>
                <a:gd name="T16" fmla="*/ 396 w 792"/>
                <a:gd name="T17" fmla="*/ 241 h 2588"/>
                <a:gd name="T18" fmla="*/ 65 w 792"/>
                <a:gd name="T19" fmla="*/ 144 h 2588"/>
                <a:gd name="T20" fmla="*/ 396 w 792"/>
                <a:gd name="T21" fmla="*/ 47 h 2588"/>
                <a:gd name="T22" fmla="*/ 728 w 792"/>
                <a:gd name="T23" fmla="*/ 144 h 2588"/>
                <a:gd name="T24" fmla="*/ 396 w 792"/>
                <a:gd name="T25" fmla="*/ 241 h 2588"/>
                <a:gd name="T26" fmla="*/ 792 w 792"/>
                <a:gd name="T27" fmla="*/ 970 h 2588"/>
                <a:gd name="T28" fmla="*/ 792 w 792"/>
                <a:gd name="T29" fmla="*/ 970 h 2588"/>
                <a:gd name="T30" fmla="*/ 792 w 792"/>
                <a:gd name="T31" fmla="*/ 1618 h 2588"/>
                <a:gd name="T32" fmla="*/ 792 w 792"/>
                <a:gd name="T33" fmla="*/ 1618 h 2588"/>
                <a:gd name="T34" fmla="*/ 396 w 792"/>
                <a:gd name="T35" fmla="*/ 1762 h 2588"/>
                <a:gd name="T36" fmla="*/ 0 w 792"/>
                <a:gd name="T37" fmla="*/ 1618 h 2588"/>
                <a:gd name="T38" fmla="*/ 0 w 792"/>
                <a:gd name="T39" fmla="*/ 970 h 2588"/>
                <a:gd name="T40" fmla="*/ 30 w 792"/>
                <a:gd name="T41" fmla="*/ 915 h 2588"/>
                <a:gd name="T42" fmla="*/ 97 w 792"/>
                <a:gd name="T43" fmla="*/ 946 h 2588"/>
                <a:gd name="T44" fmla="*/ 396 w 792"/>
                <a:gd name="T45" fmla="*/ 992 h 2588"/>
                <a:gd name="T46" fmla="*/ 696 w 792"/>
                <a:gd name="T47" fmla="*/ 946 h 2588"/>
                <a:gd name="T48" fmla="*/ 763 w 792"/>
                <a:gd name="T49" fmla="*/ 915 h 2588"/>
                <a:gd name="T50" fmla="*/ 792 w 792"/>
                <a:gd name="T51" fmla="*/ 970 h 2588"/>
                <a:gd name="T52" fmla="*/ 792 w 792"/>
                <a:gd name="T53" fmla="*/ 1796 h 2588"/>
                <a:gd name="T54" fmla="*/ 792 w 792"/>
                <a:gd name="T55" fmla="*/ 1796 h 2588"/>
                <a:gd name="T56" fmla="*/ 792 w 792"/>
                <a:gd name="T57" fmla="*/ 2444 h 2588"/>
                <a:gd name="T58" fmla="*/ 792 w 792"/>
                <a:gd name="T59" fmla="*/ 2444 h 2588"/>
                <a:gd name="T60" fmla="*/ 396 w 792"/>
                <a:gd name="T61" fmla="*/ 2588 h 2588"/>
                <a:gd name="T62" fmla="*/ 0 w 792"/>
                <a:gd name="T63" fmla="*/ 2444 h 2588"/>
                <a:gd name="T64" fmla="*/ 0 w 792"/>
                <a:gd name="T65" fmla="*/ 1796 h 2588"/>
                <a:gd name="T66" fmla="*/ 30 w 792"/>
                <a:gd name="T67" fmla="*/ 1741 h 2588"/>
                <a:gd name="T68" fmla="*/ 97 w 792"/>
                <a:gd name="T69" fmla="*/ 1772 h 2588"/>
                <a:gd name="T70" fmla="*/ 396 w 792"/>
                <a:gd name="T71" fmla="*/ 1818 h 2588"/>
                <a:gd name="T72" fmla="*/ 696 w 792"/>
                <a:gd name="T73" fmla="*/ 1772 h 2588"/>
                <a:gd name="T74" fmla="*/ 763 w 792"/>
                <a:gd name="T75" fmla="*/ 1741 h 2588"/>
                <a:gd name="T76" fmla="*/ 792 w 792"/>
                <a:gd name="T77" fmla="*/ 1796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2" h="2588">
                  <a:moveTo>
                    <a:pt x="792" y="144"/>
                  </a:moveTo>
                  <a:cubicBezTo>
                    <a:pt x="792" y="64"/>
                    <a:pt x="615" y="0"/>
                    <a:pt x="396" y="0"/>
                  </a:cubicBezTo>
                  <a:cubicBezTo>
                    <a:pt x="178" y="0"/>
                    <a:pt x="0" y="64"/>
                    <a:pt x="0" y="144"/>
                  </a:cubicBezTo>
                  <a:cubicBezTo>
                    <a:pt x="0" y="792"/>
                    <a:pt x="0" y="792"/>
                    <a:pt x="0" y="792"/>
                  </a:cubicBezTo>
                  <a:cubicBezTo>
                    <a:pt x="0" y="872"/>
                    <a:pt x="178" y="936"/>
                    <a:pt x="396" y="936"/>
                  </a:cubicBezTo>
                  <a:cubicBezTo>
                    <a:pt x="615" y="936"/>
                    <a:pt x="792" y="872"/>
                    <a:pt x="792" y="792"/>
                  </a:cubicBezTo>
                  <a:cubicBezTo>
                    <a:pt x="792" y="792"/>
                    <a:pt x="792" y="792"/>
                    <a:pt x="792" y="792"/>
                  </a:cubicBezTo>
                  <a:cubicBezTo>
                    <a:pt x="792" y="144"/>
                    <a:pt x="792" y="144"/>
                    <a:pt x="792" y="144"/>
                  </a:cubicBezTo>
                  <a:close/>
                  <a:moveTo>
                    <a:pt x="396" y="241"/>
                  </a:moveTo>
                  <a:cubicBezTo>
                    <a:pt x="214" y="241"/>
                    <a:pt x="65" y="198"/>
                    <a:pt x="65" y="144"/>
                  </a:cubicBezTo>
                  <a:cubicBezTo>
                    <a:pt x="65" y="90"/>
                    <a:pt x="214" y="47"/>
                    <a:pt x="396" y="47"/>
                  </a:cubicBezTo>
                  <a:cubicBezTo>
                    <a:pt x="579" y="47"/>
                    <a:pt x="728" y="90"/>
                    <a:pt x="728" y="144"/>
                  </a:cubicBezTo>
                  <a:cubicBezTo>
                    <a:pt x="728" y="198"/>
                    <a:pt x="579" y="241"/>
                    <a:pt x="396" y="241"/>
                  </a:cubicBezTo>
                  <a:close/>
                  <a:moveTo>
                    <a:pt x="792" y="970"/>
                  </a:moveTo>
                  <a:cubicBezTo>
                    <a:pt x="792" y="970"/>
                    <a:pt x="792" y="970"/>
                    <a:pt x="792" y="970"/>
                  </a:cubicBezTo>
                  <a:cubicBezTo>
                    <a:pt x="792" y="1618"/>
                    <a:pt x="792" y="1618"/>
                    <a:pt x="792" y="1618"/>
                  </a:cubicBezTo>
                  <a:cubicBezTo>
                    <a:pt x="792" y="1618"/>
                    <a:pt x="792" y="1618"/>
                    <a:pt x="792" y="1618"/>
                  </a:cubicBezTo>
                  <a:cubicBezTo>
                    <a:pt x="792" y="1698"/>
                    <a:pt x="615" y="1762"/>
                    <a:pt x="396" y="1762"/>
                  </a:cubicBezTo>
                  <a:cubicBezTo>
                    <a:pt x="178" y="1762"/>
                    <a:pt x="0" y="1698"/>
                    <a:pt x="0" y="1618"/>
                  </a:cubicBezTo>
                  <a:cubicBezTo>
                    <a:pt x="0" y="970"/>
                    <a:pt x="0" y="970"/>
                    <a:pt x="0" y="970"/>
                  </a:cubicBezTo>
                  <a:cubicBezTo>
                    <a:pt x="0" y="951"/>
                    <a:pt x="11" y="932"/>
                    <a:pt x="30" y="915"/>
                  </a:cubicBezTo>
                  <a:cubicBezTo>
                    <a:pt x="48" y="926"/>
                    <a:pt x="71" y="937"/>
                    <a:pt x="97" y="946"/>
                  </a:cubicBezTo>
                  <a:cubicBezTo>
                    <a:pt x="178" y="976"/>
                    <a:pt x="284" y="992"/>
                    <a:pt x="396" y="992"/>
                  </a:cubicBezTo>
                  <a:cubicBezTo>
                    <a:pt x="509" y="992"/>
                    <a:pt x="615" y="976"/>
                    <a:pt x="696" y="946"/>
                  </a:cubicBezTo>
                  <a:cubicBezTo>
                    <a:pt x="722" y="937"/>
                    <a:pt x="744" y="926"/>
                    <a:pt x="763" y="915"/>
                  </a:cubicBezTo>
                  <a:cubicBezTo>
                    <a:pt x="782" y="932"/>
                    <a:pt x="792" y="951"/>
                    <a:pt x="792" y="970"/>
                  </a:cubicBezTo>
                  <a:close/>
                  <a:moveTo>
                    <a:pt x="792" y="1796"/>
                  </a:moveTo>
                  <a:cubicBezTo>
                    <a:pt x="792" y="1796"/>
                    <a:pt x="792" y="1796"/>
                    <a:pt x="792" y="1796"/>
                  </a:cubicBezTo>
                  <a:cubicBezTo>
                    <a:pt x="792" y="2444"/>
                    <a:pt x="792" y="2444"/>
                    <a:pt x="792" y="2444"/>
                  </a:cubicBezTo>
                  <a:cubicBezTo>
                    <a:pt x="792" y="2444"/>
                    <a:pt x="792" y="2444"/>
                    <a:pt x="792" y="2444"/>
                  </a:cubicBezTo>
                  <a:cubicBezTo>
                    <a:pt x="792" y="2524"/>
                    <a:pt x="615" y="2588"/>
                    <a:pt x="396" y="2588"/>
                  </a:cubicBezTo>
                  <a:cubicBezTo>
                    <a:pt x="178" y="2588"/>
                    <a:pt x="0" y="2524"/>
                    <a:pt x="0" y="2444"/>
                  </a:cubicBezTo>
                  <a:cubicBezTo>
                    <a:pt x="0" y="1796"/>
                    <a:pt x="0" y="1796"/>
                    <a:pt x="0" y="1796"/>
                  </a:cubicBezTo>
                  <a:cubicBezTo>
                    <a:pt x="0" y="1777"/>
                    <a:pt x="11" y="1758"/>
                    <a:pt x="30" y="1741"/>
                  </a:cubicBezTo>
                  <a:cubicBezTo>
                    <a:pt x="48" y="1752"/>
                    <a:pt x="71" y="1763"/>
                    <a:pt x="97" y="1772"/>
                  </a:cubicBezTo>
                  <a:cubicBezTo>
                    <a:pt x="178" y="1802"/>
                    <a:pt x="284" y="1818"/>
                    <a:pt x="396" y="1818"/>
                  </a:cubicBezTo>
                  <a:cubicBezTo>
                    <a:pt x="509" y="1818"/>
                    <a:pt x="615" y="1802"/>
                    <a:pt x="696" y="1772"/>
                  </a:cubicBezTo>
                  <a:cubicBezTo>
                    <a:pt x="722" y="1763"/>
                    <a:pt x="744" y="1752"/>
                    <a:pt x="763" y="1741"/>
                  </a:cubicBezTo>
                  <a:cubicBezTo>
                    <a:pt x="782" y="1758"/>
                    <a:pt x="792" y="1777"/>
                    <a:pt x="792" y="179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50"/>
            </a:p>
          </p:txBody>
        </p:sp>
        <p:cxnSp>
          <p:nvCxnSpPr>
            <p:cNvPr id="97" name="Straight Arrow Connector 96"/>
            <p:cNvCxnSpPr/>
            <p:nvPr/>
          </p:nvCxnSpPr>
          <p:spPr>
            <a:xfrm flipH="1">
              <a:off x="5790349" y="4792016"/>
              <a:ext cx="489063" cy="866"/>
            </a:xfrm>
            <a:prstGeom prst="straightConnector1">
              <a:avLst/>
            </a:prstGeom>
            <a:ln>
              <a:solidFill>
                <a:schemeClr val="bg1">
                  <a:lumMod val="50000"/>
                </a:schemeClr>
              </a:solidFill>
              <a:headEnd type="triangle"/>
              <a:tailEnd type="triangle"/>
            </a:ln>
          </p:spPr>
          <p:style>
            <a:lnRef idx="3">
              <a:schemeClr val="accent3"/>
            </a:lnRef>
            <a:fillRef idx="0">
              <a:schemeClr val="accent3"/>
            </a:fillRef>
            <a:effectRef idx="2">
              <a:schemeClr val="accent3"/>
            </a:effectRef>
            <a:fontRef idx="minor">
              <a:schemeClr val="tx1"/>
            </a:fontRef>
          </p:style>
        </p:cxnSp>
        <p:grpSp>
          <p:nvGrpSpPr>
            <p:cNvPr id="98" name="Group 97"/>
            <p:cNvGrpSpPr/>
            <p:nvPr/>
          </p:nvGrpSpPr>
          <p:grpSpPr>
            <a:xfrm>
              <a:off x="8049355" y="2501648"/>
              <a:ext cx="1149418" cy="2415434"/>
              <a:chOff x="7913170" y="3312282"/>
              <a:chExt cx="1149418" cy="2415434"/>
            </a:xfrm>
          </p:grpSpPr>
          <p:grpSp>
            <p:nvGrpSpPr>
              <p:cNvPr id="99" name="Group 98"/>
              <p:cNvGrpSpPr/>
              <p:nvPr/>
            </p:nvGrpSpPr>
            <p:grpSpPr>
              <a:xfrm>
                <a:off x="7913170" y="3312282"/>
                <a:ext cx="1149418" cy="2415434"/>
                <a:chOff x="7913170" y="3312282"/>
                <a:chExt cx="1149418" cy="2415434"/>
              </a:xfrm>
            </p:grpSpPr>
            <p:grpSp>
              <p:nvGrpSpPr>
                <p:cNvPr id="102" name="Group 101"/>
                <p:cNvGrpSpPr/>
                <p:nvPr/>
              </p:nvGrpSpPr>
              <p:grpSpPr>
                <a:xfrm>
                  <a:off x="7916635" y="3918422"/>
                  <a:ext cx="1145953" cy="1809294"/>
                  <a:chOff x="8138456" y="2948621"/>
                  <a:chExt cx="1188720" cy="1981190"/>
                </a:xfrm>
                <a:solidFill>
                  <a:schemeClr val="accent1"/>
                </a:solidFill>
              </p:grpSpPr>
              <p:sp>
                <p:nvSpPr>
                  <p:cNvPr id="104" name="Right Arrow 103"/>
                  <p:cNvSpPr/>
                  <p:nvPr/>
                </p:nvSpPr>
                <p:spPr bwMode="auto">
                  <a:xfrm>
                    <a:off x="8138456" y="2948621"/>
                    <a:ext cx="1188720" cy="640080"/>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ct val="0"/>
                      </a:spcAft>
                    </a:pPr>
                    <a:r>
                      <a:rPr lang="en-US" sz="800" dirty="0" smtClean="0">
                        <a:gradFill>
                          <a:gsLst>
                            <a:gs pos="0">
                              <a:srgbClr val="FFFFFF"/>
                            </a:gs>
                            <a:gs pos="100000">
                              <a:srgbClr val="FFFFFF"/>
                            </a:gs>
                          </a:gsLst>
                          <a:lin ang="5400000" scaled="1"/>
                        </a:gradFill>
                        <a:ea typeface="Segoe UI" pitchFamily="34" charset="0"/>
                        <a:cs typeface="Segoe UI" pitchFamily="34" charset="0"/>
                      </a:rPr>
                      <a:t>HDFS</a:t>
                    </a:r>
                  </a:p>
                </p:txBody>
              </p:sp>
              <p:sp>
                <p:nvSpPr>
                  <p:cNvPr id="105" name="Right Arrow 104"/>
                  <p:cNvSpPr/>
                  <p:nvPr/>
                </p:nvSpPr>
                <p:spPr bwMode="auto">
                  <a:xfrm>
                    <a:off x="8138456" y="3619176"/>
                    <a:ext cx="1188720" cy="640080"/>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a:lnSpc>
                        <a:spcPct val="90000"/>
                      </a:lnSpc>
                    </a:pPr>
                    <a:r>
                      <a:rPr lang="en-US" sz="800" dirty="0" smtClean="0">
                        <a:gradFill>
                          <a:gsLst>
                            <a:gs pos="0">
                              <a:srgbClr val="FFFFFF"/>
                            </a:gs>
                            <a:gs pos="100000">
                              <a:srgbClr val="FFFFFF"/>
                            </a:gs>
                          </a:gsLst>
                          <a:lin ang="5400000" scaled="1"/>
                        </a:gradFill>
                        <a:ea typeface="Segoe UI" pitchFamily="34" charset="0"/>
                        <a:cs typeface="Segoe UI" pitchFamily="34" charset="0"/>
                      </a:rPr>
                      <a:t>Azure DBs</a:t>
                    </a:r>
                    <a:endParaRPr lang="en-US" sz="800" dirty="0">
                      <a:gradFill>
                        <a:gsLst>
                          <a:gs pos="0">
                            <a:srgbClr val="FFFFFF"/>
                          </a:gs>
                          <a:gs pos="100000">
                            <a:srgbClr val="FFFFFF"/>
                          </a:gs>
                        </a:gsLst>
                        <a:lin ang="5400000" scaled="1"/>
                      </a:gradFill>
                      <a:ea typeface="Segoe UI" pitchFamily="34" charset="0"/>
                      <a:cs typeface="Segoe UI" pitchFamily="34" charset="0"/>
                    </a:endParaRPr>
                  </a:p>
                </p:txBody>
              </p:sp>
              <p:sp>
                <p:nvSpPr>
                  <p:cNvPr id="106" name="Right Arrow 105"/>
                  <p:cNvSpPr/>
                  <p:nvPr/>
                </p:nvSpPr>
                <p:spPr bwMode="auto">
                  <a:xfrm>
                    <a:off x="8138456" y="4289731"/>
                    <a:ext cx="1188720" cy="640080"/>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a:lnSpc>
                        <a:spcPct val="90000"/>
                      </a:lnSpc>
                    </a:pPr>
                    <a:r>
                      <a:rPr lang="en-US" sz="800" dirty="0" smtClean="0">
                        <a:gradFill>
                          <a:gsLst>
                            <a:gs pos="0">
                              <a:srgbClr val="FFFFFF"/>
                            </a:gs>
                            <a:gs pos="100000">
                              <a:srgbClr val="FFFFFF"/>
                            </a:gs>
                          </a:gsLst>
                          <a:lin ang="5400000" scaled="1"/>
                        </a:gradFill>
                        <a:ea typeface="Segoe UI" pitchFamily="34" charset="0"/>
                        <a:cs typeface="Segoe UI" pitchFamily="34" charset="0"/>
                      </a:rPr>
                      <a:t>Azure storage</a:t>
                    </a:r>
                    <a:endParaRPr lang="en-US" sz="800" dirty="0">
                      <a:gradFill>
                        <a:gsLst>
                          <a:gs pos="0">
                            <a:srgbClr val="FFFFFF"/>
                          </a:gs>
                          <a:gs pos="100000">
                            <a:srgbClr val="FFFFFF"/>
                          </a:gs>
                        </a:gsLst>
                        <a:lin ang="5400000" scaled="1"/>
                      </a:gradFill>
                      <a:ea typeface="Segoe UI" pitchFamily="34" charset="0"/>
                      <a:cs typeface="Segoe UI" pitchFamily="34" charset="0"/>
                    </a:endParaRPr>
                  </a:p>
                </p:txBody>
              </p:sp>
            </p:grpSp>
            <p:sp>
              <p:nvSpPr>
                <p:cNvPr id="103" name="Right Arrow 102"/>
                <p:cNvSpPr/>
                <p:nvPr/>
              </p:nvSpPr>
              <p:spPr bwMode="auto">
                <a:xfrm>
                  <a:off x="7913170" y="3312282"/>
                  <a:ext cx="1145953" cy="58454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lnSpc>
                      <a:spcPct val="90000"/>
                    </a:lnSpc>
                    <a:spcBef>
                      <a:spcPct val="0"/>
                    </a:spcBef>
                    <a:spcAft>
                      <a:spcPct val="0"/>
                    </a:spcAft>
                  </a:pPr>
                  <a:r>
                    <a:rPr lang="en-US" sz="800" dirty="0" err="1" smtClean="0">
                      <a:gradFill>
                        <a:gsLst>
                          <a:gs pos="0">
                            <a:srgbClr val="FFFFFF"/>
                          </a:gs>
                          <a:gs pos="100000">
                            <a:srgbClr val="FFFFFF"/>
                          </a:gs>
                        </a:gsLst>
                        <a:lin ang="5400000" scaled="1"/>
                      </a:gradFill>
                      <a:ea typeface="Segoe UI" pitchFamily="34" charset="0"/>
                      <a:cs typeface="Segoe UI" pitchFamily="34" charset="0"/>
                    </a:rPr>
                    <a:t>HBase</a:t>
                  </a:r>
                  <a:endParaRPr lang="en-US" sz="800" dirty="0" smtClean="0">
                    <a:gradFill>
                      <a:gsLst>
                        <a:gs pos="0">
                          <a:srgbClr val="FFFFFF"/>
                        </a:gs>
                        <a:gs pos="100000">
                          <a:srgbClr val="FFFFFF"/>
                        </a:gs>
                      </a:gsLst>
                      <a:lin ang="5400000" scaled="1"/>
                    </a:gradFill>
                    <a:ea typeface="Segoe UI" pitchFamily="34" charset="0"/>
                    <a:cs typeface="Segoe UI" pitchFamily="34" charset="0"/>
                  </a:endParaRPr>
                </a:p>
              </p:txBody>
            </p:sp>
          </p:grpSp>
          <p:pic>
            <p:nvPicPr>
              <p:cNvPr id="100" name="Picture 99"/>
              <p:cNvPicPr>
                <a:picLocks noChangeAspect="1"/>
              </p:cNvPicPr>
              <p:nvPr/>
            </p:nvPicPr>
            <p:blipFill>
              <a:blip r:embed="rId5">
                <a:clrChange>
                  <a:clrFrom>
                    <a:srgbClr val="89C33F"/>
                  </a:clrFrom>
                  <a:clrTo>
                    <a:srgbClr val="89C33F">
                      <a:alpha val="0"/>
                    </a:srgbClr>
                  </a:clrTo>
                </a:clrChange>
              </a:blip>
              <a:stretch>
                <a:fillRect/>
              </a:stretch>
            </p:blipFill>
            <p:spPr>
              <a:xfrm>
                <a:off x="8577883" y="3438824"/>
                <a:ext cx="308864" cy="326402"/>
              </a:xfrm>
              <a:prstGeom prst="rect">
                <a:avLst/>
              </a:prstGeom>
            </p:spPr>
          </p:pic>
          <p:pic>
            <p:nvPicPr>
              <p:cNvPr id="101" name="Picture 100"/>
              <p:cNvPicPr>
                <a:picLocks noChangeAspect="1"/>
              </p:cNvPicPr>
              <p:nvPr/>
            </p:nvPicPr>
            <p:blipFill>
              <a:blip r:embed="rId5">
                <a:clrChange>
                  <a:clrFrom>
                    <a:srgbClr val="89C33F"/>
                  </a:clrFrom>
                  <a:clrTo>
                    <a:srgbClr val="89C33F">
                      <a:alpha val="0"/>
                    </a:srgbClr>
                  </a:clrTo>
                </a:clrChange>
              </a:blip>
              <a:stretch>
                <a:fillRect/>
              </a:stretch>
            </p:blipFill>
            <p:spPr>
              <a:xfrm>
                <a:off x="8551455" y="4046735"/>
                <a:ext cx="308864" cy="326402"/>
              </a:xfrm>
              <a:prstGeom prst="rect">
                <a:avLst/>
              </a:prstGeom>
            </p:spPr>
          </p:pic>
        </p:grpSp>
      </p:grpSp>
    </p:spTree>
    <p:extLst>
      <p:ext uri="{BB962C8B-B14F-4D97-AF65-F5344CB8AC3E}">
        <p14:creationId xmlns:p14="http://schemas.microsoft.com/office/powerpoint/2010/main" val="3841185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p:cNvPicPr>
            <a:picLocks noChangeAspect="1"/>
          </p:cNvPicPr>
          <p:nvPr/>
        </p:nvPicPr>
        <p:blipFill>
          <a:blip r:embed="rId2"/>
          <a:stretch>
            <a:fillRect/>
          </a:stretch>
        </p:blipFill>
        <p:spPr>
          <a:xfrm>
            <a:off x="5582824" y="4566250"/>
            <a:ext cx="6809822" cy="2438611"/>
          </a:xfrm>
          <a:prstGeom prst="rect">
            <a:avLst/>
          </a:prstGeom>
        </p:spPr>
      </p:pic>
      <p:sp>
        <p:nvSpPr>
          <p:cNvPr id="2" name="Title 1"/>
          <p:cNvSpPr>
            <a:spLocks noGrp="1"/>
          </p:cNvSpPr>
          <p:nvPr>
            <p:ph type="title"/>
          </p:nvPr>
        </p:nvSpPr>
        <p:spPr/>
        <p:txBody>
          <a:bodyPr/>
          <a:lstStyle/>
          <a:p>
            <a:r>
              <a:rPr lang="en-US" smtClean="0"/>
              <a:t>Azure HDInsight running Linux</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Choice of Windows or Linux clusters</a:t>
            </a:r>
          </a:p>
          <a:p>
            <a:pPr lvl="1"/>
            <a:r>
              <a:rPr lang="en-US" dirty="0" smtClean="0"/>
              <a:t>Managed &amp; supported by Microsoft</a:t>
            </a:r>
          </a:p>
          <a:p>
            <a:pPr lvl="1"/>
            <a:r>
              <a:rPr lang="en-US" dirty="0" smtClean="0"/>
              <a:t>Re-use common tools, documentation, samples from Hadoop/Linux ecosystem</a:t>
            </a:r>
          </a:p>
          <a:p>
            <a:pPr lvl="1"/>
            <a:r>
              <a:rPr lang="en-US" dirty="0" smtClean="0"/>
              <a:t>Add Hadoop projects that were authored on Linux to </a:t>
            </a:r>
            <a:r>
              <a:rPr lang="en-US" dirty="0" err="1" smtClean="0"/>
              <a:t>HDInsight</a:t>
            </a:r>
            <a:endParaRPr lang="en-US" dirty="0" smtClean="0"/>
          </a:p>
          <a:p>
            <a:pPr lvl="1"/>
            <a:r>
              <a:rPr lang="en-US" dirty="0" smtClean="0"/>
              <a:t>Easier transition from on-premises to cloud</a:t>
            </a:r>
            <a:endParaRPr lang="en-US" dirty="0"/>
          </a:p>
        </p:txBody>
      </p:sp>
      <p:sp>
        <p:nvSpPr>
          <p:cNvPr id="139" name="Rectangle 138"/>
          <p:cNvSpPr/>
          <p:nvPr/>
        </p:nvSpPr>
        <p:spPr>
          <a:xfrm>
            <a:off x="4012920" y="3676336"/>
            <a:ext cx="3902148" cy="871277"/>
          </a:xfrm>
          <a:prstGeom prst="rect">
            <a:avLst/>
          </a:prstGeom>
          <a:noFill/>
          <a:ln w="44450" cap="flat" cmpd="sng" algn="ctr">
            <a:solidFill>
              <a:srgbClr val="0072C6"/>
            </a:solidFill>
            <a:prstDash val="solid"/>
          </a:ln>
          <a:effectLst/>
        </p:spPr>
        <p:txBody>
          <a:bodyPr wrap="square" lIns="179285" tIns="134464" rIns="179285" bIns="134464"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386">
              <a:defRPr/>
            </a:pPr>
            <a:endParaRPr lang="en-US" sz="2745" kern="0" dirty="0">
              <a:gradFill>
                <a:gsLst>
                  <a:gs pos="6299">
                    <a:srgbClr val="FFFFFF"/>
                  </a:gs>
                  <a:gs pos="28000">
                    <a:srgbClr val="FFFFFF"/>
                  </a:gs>
                </a:gsLst>
                <a:lin ang="5400000" scaled="0"/>
              </a:gradFill>
              <a:latin typeface="Segoe UI Light"/>
            </a:endParaRPr>
          </a:p>
        </p:txBody>
      </p:sp>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630" y="4600897"/>
            <a:ext cx="2545696" cy="659862"/>
          </a:xfrm>
          <a:prstGeom prst="rect">
            <a:avLst/>
          </a:prstGeom>
        </p:spPr>
      </p:pic>
      <p:sp>
        <p:nvSpPr>
          <p:cNvPr id="142" name="Rectangle 141"/>
          <p:cNvSpPr/>
          <p:nvPr/>
        </p:nvSpPr>
        <p:spPr>
          <a:xfrm>
            <a:off x="4012920" y="4558442"/>
            <a:ext cx="3902148" cy="871277"/>
          </a:xfrm>
          <a:prstGeom prst="rect">
            <a:avLst/>
          </a:prstGeom>
          <a:noFill/>
          <a:ln w="44450" cap="flat" cmpd="sng" algn="ctr">
            <a:solidFill>
              <a:srgbClr val="0072C6"/>
            </a:solidFill>
            <a:prstDash val="solid"/>
          </a:ln>
          <a:effectLst/>
        </p:spPr>
        <p:txBody>
          <a:bodyPr wrap="square" lIns="179285" tIns="134464" rIns="179285" bIns="134464"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6386">
              <a:defRPr/>
            </a:pPr>
            <a:endParaRPr lang="en-US" sz="2745" kern="0" dirty="0">
              <a:gradFill>
                <a:gsLst>
                  <a:gs pos="6299">
                    <a:srgbClr val="FFFFFF"/>
                  </a:gs>
                  <a:gs pos="28000">
                    <a:srgbClr val="FFFFFF"/>
                  </a:gs>
                </a:gsLst>
                <a:lin ang="5400000" scaled="0"/>
              </a:gradFill>
              <a:latin typeface="Segoe UI Light"/>
            </a:endParaRPr>
          </a:p>
        </p:txBody>
      </p:sp>
      <p:sp>
        <p:nvSpPr>
          <p:cNvPr id="143" name="Freeform 142"/>
          <p:cNvSpPr>
            <a:spLocks/>
          </p:cNvSpPr>
          <p:nvPr/>
        </p:nvSpPr>
        <p:spPr bwMode="auto">
          <a:xfrm>
            <a:off x="2865437" y="3802062"/>
            <a:ext cx="2193497" cy="1491101"/>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3"/>
            <a:endParaRPr lang="en-US" dirty="0">
              <a:solidFill>
                <a:srgbClr val="000000"/>
              </a:solidFill>
              <a:latin typeface="Segoe UI"/>
            </a:endParaRPr>
          </a:p>
        </p:txBody>
      </p:sp>
      <p:sp>
        <p:nvSpPr>
          <p:cNvPr id="144" name="Freeform 143"/>
          <p:cNvSpPr>
            <a:spLocks noEditPoints="1"/>
          </p:cNvSpPr>
          <p:nvPr/>
        </p:nvSpPr>
        <p:spPr bwMode="auto">
          <a:xfrm>
            <a:off x="3254662" y="4137137"/>
            <a:ext cx="1312960" cy="988960"/>
          </a:xfrm>
          <a:custGeom>
            <a:avLst/>
            <a:gdLst>
              <a:gd name="T0" fmla="*/ 475 w 718"/>
              <a:gd name="T1" fmla="*/ 424 h 539"/>
              <a:gd name="T2" fmla="*/ 426 w 718"/>
              <a:gd name="T3" fmla="*/ 486 h 539"/>
              <a:gd name="T4" fmla="*/ 515 w 718"/>
              <a:gd name="T5" fmla="*/ 303 h 539"/>
              <a:gd name="T6" fmla="*/ 526 w 718"/>
              <a:gd name="T7" fmla="*/ 369 h 539"/>
              <a:gd name="T8" fmla="*/ 562 w 718"/>
              <a:gd name="T9" fmla="*/ 334 h 539"/>
              <a:gd name="T10" fmla="*/ 493 w 718"/>
              <a:gd name="T11" fmla="*/ 363 h 539"/>
              <a:gd name="T12" fmla="*/ 440 w 718"/>
              <a:gd name="T13" fmla="*/ 416 h 539"/>
              <a:gd name="T14" fmla="*/ 296 w 718"/>
              <a:gd name="T15" fmla="*/ 500 h 539"/>
              <a:gd name="T16" fmla="*/ 327 w 718"/>
              <a:gd name="T17" fmla="*/ 452 h 539"/>
              <a:gd name="T18" fmla="*/ 325 w 718"/>
              <a:gd name="T19" fmla="*/ 423 h 539"/>
              <a:gd name="T20" fmla="*/ 236 w 718"/>
              <a:gd name="T21" fmla="*/ 431 h 539"/>
              <a:gd name="T22" fmla="*/ 211 w 718"/>
              <a:gd name="T23" fmla="*/ 493 h 539"/>
              <a:gd name="T24" fmla="*/ 137 w 718"/>
              <a:gd name="T25" fmla="*/ 440 h 539"/>
              <a:gd name="T26" fmla="*/ 253 w 718"/>
              <a:gd name="T27" fmla="*/ 130 h 539"/>
              <a:gd name="T28" fmla="*/ 219 w 718"/>
              <a:gd name="T29" fmla="*/ 306 h 539"/>
              <a:gd name="T30" fmla="*/ 380 w 718"/>
              <a:gd name="T31" fmla="*/ 328 h 539"/>
              <a:gd name="T32" fmla="*/ 370 w 718"/>
              <a:gd name="T33" fmla="*/ 318 h 539"/>
              <a:gd name="T34" fmla="*/ 235 w 718"/>
              <a:gd name="T35" fmla="*/ 298 h 539"/>
              <a:gd name="T36" fmla="*/ 202 w 718"/>
              <a:gd name="T37" fmla="*/ 222 h 539"/>
              <a:gd name="T38" fmla="*/ 385 w 718"/>
              <a:gd name="T39" fmla="*/ 75 h 539"/>
              <a:gd name="T40" fmla="*/ 535 w 718"/>
              <a:gd name="T41" fmla="*/ 47 h 539"/>
              <a:gd name="T42" fmla="*/ 584 w 718"/>
              <a:gd name="T43" fmla="*/ 85 h 539"/>
              <a:gd name="T44" fmla="*/ 607 w 718"/>
              <a:gd name="T45" fmla="*/ 125 h 539"/>
              <a:gd name="T46" fmla="*/ 589 w 718"/>
              <a:gd name="T47" fmla="*/ 134 h 539"/>
              <a:gd name="T48" fmla="*/ 590 w 718"/>
              <a:gd name="T49" fmla="*/ 151 h 539"/>
              <a:gd name="T50" fmla="*/ 619 w 718"/>
              <a:gd name="T51" fmla="*/ 167 h 539"/>
              <a:gd name="T52" fmla="*/ 566 w 718"/>
              <a:gd name="T53" fmla="*/ 206 h 539"/>
              <a:gd name="T54" fmla="*/ 586 w 718"/>
              <a:gd name="T55" fmla="*/ 223 h 539"/>
              <a:gd name="T56" fmla="*/ 622 w 718"/>
              <a:gd name="T57" fmla="*/ 197 h 539"/>
              <a:gd name="T58" fmla="*/ 655 w 718"/>
              <a:gd name="T59" fmla="*/ 129 h 539"/>
              <a:gd name="T60" fmla="*/ 663 w 718"/>
              <a:gd name="T61" fmla="*/ 319 h 539"/>
              <a:gd name="T62" fmla="*/ 654 w 718"/>
              <a:gd name="T63" fmla="*/ 142 h 539"/>
              <a:gd name="T64" fmla="*/ 379 w 718"/>
              <a:gd name="T65" fmla="*/ 103 h 539"/>
              <a:gd name="T66" fmla="*/ 321 w 718"/>
              <a:gd name="T67" fmla="*/ 124 h 539"/>
              <a:gd name="T68" fmla="*/ 379 w 718"/>
              <a:gd name="T69" fmla="*/ 103 h 539"/>
              <a:gd name="T70" fmla="*/ 478 w 718"/>
              <a:gd name="T71" fmla="*/ 102 h 539"/>
              <a:gd name="T72" fmla="*/ 508 w 718"/>
              <a:gd name="T73" fmla="*/ 151 h 539"/>
              <a:gd name="T74" fmla="*/ 478 w 718"/>
              <a:gd name="T75" fmla="*/ 173 h 539"/>
              <a:gd name="T76" fmla="*/ 543 w 718"/>
              <a:gd name="T77" fmla="*/ 166 h 539"/>
              <a:gd name="T78" fmla="*/ 495 w 718"/>
              <a:gd name="T79" fmla="*/ 322 h 539"/>
              <a:gd name="T80" fmla="*/ 526 w 718"/>
              <a:gd name="T81" fmla="*/ 288 h 539"/>
              <a:gd name="T82" fmla="*/ 79 w 718"/>
              <a:gd name="T83" fmla="*/ 200 h 539"/>
              <a:gd name="T84" fmla="*/ 124 w 718"/>
              <a:gd name="T85" fmla="*/ 442 h 539"/>
              <a:gd name="T86" fmla="*/ 60 w 718"/>
              <a:gd name="T87" fmla="*/ 395 h 539"/>
              <a:gd name="T88" fmla="*/ 620 w 718"/>
              <a:gd name="T89" fmla="*/ 130 h 539"/>
              <a:gd name="T90" fmla="*/ 47 w 718"/>
              <a:gd name="T91" fmla="*/ 233 h 539"/>
              <a:gd name="T92" fmla="*/ 90 w 718"/>
              <a:gd name="T93" fmla="*/ 235 h 539"/>
              <a:gd name="T94" fmla="*/ 70 w 718"/>
              <a:gd name="T95" fmla="*/ 180 h 539"/>
              <a:gd name="T96" fmla="*/ 502 w 718"/>
              <a:gd name="T97" fmla="*/ 181 h 539"/>
              <a:gd name="T98" fmla="*/ 589 w 718"/>
              <a:gd name="T99" fmla="*/ 147 h 539"/>
              <a:gd name="T100" fmla="*/ 597 w 718"/>
              <a:gd name="T101" fmla="*/ 140 h 539"/>
              <a:gd name="T102" fmla="*/ 8 w 718"/>
              <a:gd name="T103" fmla="*/ 233 h 539"/>
              <a:gd name="T104" fmla="*/ 341 w 718"/>
              <a:gd name="T105" fmla="*/ 3 h 539"/>
              <a:gd name="T106" fmla="*/ 1 w 718"/>
              <a:gd name="T107" fmla="*/ 207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8" h="539">
                <a:moveTo>
                  <a:pt x="450" y="420"/>
                </a:moveTo>
                <a:cubicBezTo>
                  <a:pt x="455" y="406"/>
                  <a:pt x="460" y="393"/>
                  <a:pt x="463" y="380"/>
                </a:cubicBezTo>
                <a:cubicBezTo>
                  <a:pt x="465" y="385"/>
                  <a:pt x="466" y="391"/>
                  <a:pt x="469" y="397"/>
                </a:cubicBezTo>
                <a:cubicBezTo>
                  <a:pt x="473" y="407"/>
                  <a:pt x="475" y="413"/>
                  <a:pt x="475" y="424"/>
                </a:cubicBezTo>
                <a:cubicBezTo>
                  <a:pt x="476" y="435"/>
                  <a:pt x="476" y="446"/>
                  <a:pt x="476" y="457"/>
                </a:cubicBezTo>
                <a:cubicBezTo>
                  <a:pt x="480" y="463"/>
                  <a:pt x="480" y="465"/>
                  <a:pt x="480" y="472"/>
                </a:cubicBezTo>
                <a:cubicBezTo>
                  <a:pt x="479" y="486"/>
                  <a:pt x="474" y="487"/>
                  <a:pt x="461" y="487"/>
                </a:cubicBezTo>
                <a:cubicBezTo>
                  <a:pt x="455" y="487"/>
                  <a:pt x="432" y="487"/>
                  <a:pt x="426" y="486"/>
                </a:cubicBezTo>
                <a:cubicBezTo>
                  <a:pt x="418" y="486"/>
                  <a:pt x="413" y="485"/>
                  <a:pt x="410" y="483"/>
                </a:cubicBezTo>
                <a:cubicBezTo>
                  <a:pt x="423" y="474"/>
                  <a:pt x="446" y="434"/>
                  <a:pt x="450" y="420"/>
                </a:cubicBezTo>
                <a:close/>
                <a:moveTo>
                  <a:pt x="536" y="314"/>
                </a:moveTo>
                <a:cubicBezTo>
                  <a:pt x="528" y="312"/>
                  <a:pt x="522" y="307"/>
                  <a:pt x="515" y="303"/>
                </a:cubicBezTo>
                <a:cubicBezTo>
                  <a:pt x="517" y="312"/>
                  <a:pt x="518" y="322"/>
                  <a:pt x="515" y="331"/>
                </a:cubicBezTo>
                <a:cubicBezTo>
                  <a:pt x="511" y="345"/>
                  <a:pt x="504" y="369"/>
                  <a:pt x="523" y="373"/>
                </a:cubicBezTo>
                <a:cubicBezTo>
                  <a:pt x="531" y="375"/>
                  <a:pt x="534" y="374"/>
                  <a:pt x="545" y="369"/>
                </a:cubicBezTo>
                <a:cubicBezTo>
                  <a:pt x="536" y="371"/>
                  <a:pt x="532" y="370"/>
                  <a:pt x="526" y="369"/>
                </a:cubicBezTo>
                <a:cubicBezTo>
                  <a:pt x="521" y="368"/>
                  <a:pt x="518" y="365"/>
                  <a:pt x="516" y="361"/>
                </a:cubicBezTo>
                <a:cubicBezTo>
                  <a:pt x="518" y="362"/>
                  <a:pt x="521" y="363"/>
                  <a:pt x="527" y="364"/>
                </a:cubicBezTo>
                <a:cubicBezTo>
                  <a:pt x="541" y="368"/>
                  <a:pt x="555" y="361"/>
                  <a:pt x="558" y="351"/>
                </a:cubicBezTo>
                <a:cubicBezTo>
                  <a:pt x="559" y="345"/>
                  <a:pt x="559" y="342"/>
                  <a:pt x="562" y="334"/>
                </a:cubicBezTo>
                <a:cubicBezTo>
                  <a:pt x="565" y="335"/>
                  <a:pt x="568" y="336"/>
                  <a:pt x="572" y="336"/>
                </a:cubicBezTo>
                <a:cubicBezTo>
                  <a:pt x="570" y="342"/>
                  <a:pt x="568" y="348"/>
                  <a:pt x="566" y="354"/>
                </a:cubicBezTo>
                <a:cubicBezTo>
                  <a:pt x="561" y="369"/>
                  <a:pt x="543" y="381"/>
                  <a:pt x="527" y="381"/>
                </a:cubicBezTo>
                <a:cubicBezTo>
                  <a:pt x="512" y="381"/>
                  <a:pt x="503" y="372"/>
                  <a:pt x="493" y="363"/>
                </a:cubicBezTo>
                <a:cubicBezTo>
                  <a:pt x="486" y="356"/>
                  <a:pt x="479" y="350"/>
                  <a:pt x="472" y="344"/>
                </a:cubicBezTo>
                <a:cubicBezTo>
                  <a:pt x="454" y="338"/>
                  <a:pt x="439" y="332"/>
                  <a:pt x="422" y="319"/>
                </a:cubicBezTo>
                <a:cubicBezTo>
                  <a:pt x="434" y="333"/>
                  <a:pt x="442" y="341"/>
                  <a:pt x="459" y="348"/>
                </a:cubicBezTo>
                <a:cubicBezTo>
                  <a:pt x="457" y="374"/>
                  <a:pt x="448" y="392"/>
                  <a:pt x="440" y="416"/>
                </a:cubicBezTo>
                <a:cubicBezTo>
                  <a:pt x="437" y="427"/>
                  <a:pt x="410" y="471"/>
                  <a:pt x="403" y="475"/>
                </a:cubicBezTo>
                <a:cubicBezTo>
                  <a:pt x="398" y="478"/>
                  <a:pt x="365" y="506"/>
                  <a:pt x="358" y="510"/>
                </a:cubicBezTo>
                <a:cubicBezTo>
                  <a:pt x="354" y="516"/>
                  <a:pt x="350" y="524"/>
                  <a:pt x="343" y="528"/>
                </a:cubicBezTo>
                <a:cubicBezTo>
                  <a:pt x="322" y="539"/>
                  <a:pt x="308" y="518"/>
                  <a:pt x="296" y="500"/>
                </a:cubicBezTo>
                <a:cubicBezTo>
                  <a:pt x="291" y="491"/>
                  <a:pt x="277" y="468"/>
                  <a:pt x="289" y="461"/>
                </a:cubicBezTo>
                <a:cubicBezTo>
                  <a:pt x="301" y="455"/>
                  <a:pt x="308" y="450"/>
                  <a:pt x="320" y="442"/>
                </a:cubicBezTo>
                <a:cubicBezTo>
                  <a:pt x="322" y="445"/>
                  <a:pt x="325" y="448"/>
                  <a:pt x="327" y="452"/>
                </a:cubicBezTo>
                <a:cubicBezTo>
                  <a:pt x="327" y="452"/>
                  <a:pt x="327" y="452"/>
                  <a:pt x="327" y="452"/>
                </a:cubicBezTo>
                <a:cubicBezTo>
                  <a:pt x="327" y="452"/>
                  <a:pt x="327" y="452"/>
                  <a:pt x="327" y="452"/>
                </a:cubicBezTo>
                <a:cubicBezTo>
                  <a:pt x="327" y="452"/>
                  <a:pt x="327" y="452"/>
                  <a:pt x="327" y="452"/>
                </a:cubicBezTo>
                <a:cubicBezTo>
                  <a:pt x="327" y="448"/>
                  <a:pt x="326" y="445"/>
                  <a:pt x="326" y="441"/>
                </a:cubicBezTo>
                <a:cubicBezTo>
                  <a:pt x="325" y="435"/>
                  <a:pt x="325" y="429"/>
                  <a:pt x="325" y="423"/>
                </a:cubicBezTo>
                <a:cubicBezTo>
                  <a:pt x="326" y="417"/>
                  <a:pt x="326" y="410"/>
                  <a:pt x="327" y="404"/>
                </a:cubicBezTo>
                <a:cubicBezTo>
                  <a:pt x="325" y="410"/>
                  <a:pt x="321" y="417"/>
                  <a:pt x="320" y="423"/>
                </a:cubicBezTo>
                <a:cubicBezTo>
                  <a:pt x="319" y="426"/>
                  <a:pt x="318" y="428"/>
                  <a:pt x="318" y="430"/>
                </a:cubicBezTo>
                <a:cubicBezTo>
                  <a:pt x="291" y="435"/>
                  <a:pt x="264" y="436"/>
                  <a:pt x="236" y="431"/>
                </a:cubicBezTo>
                <a:cubicBezTo>
                  <a:pt x="235" y="421"/>
                  <a:pt x="232" y="410"/>
                  <a:pt x="231" y="403"/>
                </a:cubicBezTo>
                <a:cubicBezTo>
                  <a:pt x="230" y="411"/>
                  <a:pt x="230" y="434"/>
                  <a:pt x="230" y="447"/>
                </a:cubicBezTo>
                <a:cubicBezTo>
                  <a:pt x="230" y="458"/>
                  <a:pt x="230" y="461"/>
                  <a:pt x="225" y="470"/>
                </a:cubicBezTo>
                <a:cubicBezTo>
                  <a:pt x="220" y="478"/>
                  <a:pt x="218" y="480"/>
                  <a:pt x="211" y="493"/>
                </a:cubicBezTo>
                <a:cubicBezTo>
                  <a:pt x="211" y="502"/>
                  <a:pt x="212" y="507"/>
                  <a:pt x="209" y="516"/>
                </a:cubicBezTo>
                <a:cubicBezTo>
                  <a:pt x="205" y="529"/>
                  <a:pt x="167" y="519"/>
                  <a:pt x="157" y="516"/>
                </a:cubicBezTo>
                <a:cubicBezTo>
                  <a:pt x="145" y="513"/>
                  <a:pt x="119" y="507"/>
                  <a:pt x="125" y="491"/>
                </a:cubicBezTo>
                <a:cubicBezTo>
                  <a:pt x="131" y="476"/>
                  <a:pt x="135" y="461"/>
                  <a:pt x="137" y="440"/>
                </a:cubicBezTo>
                <a:cubicBezTo>
                  <a:pt x="115" y="408"/>
                  <a:pt x="93" y="363"/>
                  <a:pt x="89" y="323"/>
                </a:cubicBezTo>
                <a:cubicBezTo>
                  <a:pt x="86" y="292"/>
                  <a:pt x="88" y="273"/>
                  <a:pt x="95" y="254"/>
                </a:cubicBezTo>
                <a:cubicBezTo>
                  <a:pt x="105" y="224"/>
                  <a:pt x="120" y="198"/>
                  <a:pt x="144" y="177"/>
                </a:cubicBezTo>
                <a:cubicBezTo>
                  <a:pt x="176" y="148"/>
                  <a:pt x="206" y="137"/>
                  <a:pt x="253" y="130"/>
                </a:cubicBezTo>
                <a:cubicBezTo>
                  <a:pt x="242" y="143"/>
                  <a:pt x="231" y="156"/>
                  <a:pt x="219" y="170"/>
                </a:cubicBezTo>
                <a:cubicBezTo>
                  <a:pt x="206" y="185"/>
                  <a:pt x="199" y="200"/>
                  <a:pt x="191" y="216"/>
                </a:cubicBezTo>
                <a:cubicBezTo>
                  <a:pt x="180" y="238"/>
                  <a:pt x="180" y="246"/>
                  <a:pt x="195" y="265"/>
                </a:cubicBezTo>
                <a:cubicBezTo>
                  <a:pt x="207" y="282"/>
                  <a:pt x="214" y="289"/>
                  <a:pt x="219" y="306"/>
                </a:cubicBezTo>
                <a:cubicBezTo>
                  <a:pt x="215" y="315"/>
                  <a:pt x="213" y="323"/>
                  <a:pt x="212" y="335"/>
                </a:cubicBezTo>
                <a:cubicBezTo>
                  <a:pt x="227" y="352"/>
                  <a:pt x="238" y="363"/>
                  <a:pt x="253" y="367"/>
                </a:cubicBezTo>
                <a:cubicBezTo>
                  <a:pt x="267" y="370"/>
                  <a:pt x="279" y="369"/>
                  <a:pt x="292" y="363"/>
                </a:cubicBezTo>
                <a:cubicBezTo>
                  <a:pt x="321" y="348"/>
                  <a:pt x="348" y="329"/>
                  <a:pt x="380" y="328"/>
                </a:cubicBezTo>
                <a:cubicBezTo>
                  <a:pt x="395" y="291"/>
                  <a:pt x="393" y="261"/>
                  <a:pt x="386" y="225"/>
                </a:cubicBezTo>
                <a:cubicBezTo>
                  <a:pt x="381" y="201"/>
                  <a:pt x="379" y="178"/>
                  <a:pt x="378" y="153"/>
                </a:cubicBezTo>
                <a:cubicBezTo>
                  <a:pt x="372" y="178"/>
                  <a:pt x="371" y="201"/>
                  <a:pt x="375" y="226"/>
                </a:cubicBezTo>
                <a:cubicBezTo>
                  <a:pt x="381" y="257"/>
                  <a:pt x="385" y="291"/>
                  <a:pt x="370" y="318"/>
                </a:cubicBezTo>
                <a:cubicBezTo>
                  <a:pt x="340" y="320"/>
                  <a:pt x="315" y="338"/>
                  <a:pt x="289" y="352"/>
                </a:cubicBezTo>
                <a:cubicBezTo>
                  <a:pt x="278" y="357"/>
                  <a:pt x="267" y="358"/>
                  <a:pt x="256" y="354"/>
                </a:cubicBezTo>
                <a:cubicBezTo>
                  <a:pt x="245" y="351"/>
                  <a:pt x="237" y="344"/>
                  <a:pt x="226" y="331"/>
                </a:cubicBezTo>
                <a:cubicBezTo>
                  <a:pt x="225" y="317"/>
                  <a:pt x="228" y="311"/>
                  <a:pt x="235" y="298"/>
                </a:cubicBezTo>
                <a:cubicBezTo>
                  <a:pt x="245" y="279"/>
                  <a:pt x="256" y="260"/>
                  <a:pt x="268" y="241"/>
                </a:cubicBezTo>
                <a:cubicBezTo>
                  <a:pt x="253" y="259"/>
                  <a:pt x="239" y="274"/>
                  <a:pt x="227" y="292"/>
                </a:cubicBezTo>
                <a:cubicBezTo>
                  <a:pt x="223" y="279"/>
                  <a:pt x="216" y="273"/>
                  <a:pt x="206" y="258"/>
                </a:cubicBezTo>
                <a:cubicBezTo>
                  <a:pt x="195" y="244"/>
                  <a:pt x="194" y="238"/>
                  <a:pt x="202" y="222"/>
                </a:cubicBezTo>
                <a:cubicBezTo>
                  <a:pt x="210" y="206"/>
                  <a:pt x="216" y="191"/>
                  <a:pt x="230" y="177"/>
                </a:cubicBezTo>
                <a:cubicBezTo>
                  <a:pt x="253" y="152"/>
                  <a:pt x="274" y="125"/>
                  <a:pt x="299" y="100"/>
                </a:cubicBezTo>
                <a:cubicBezTo>
                  <a:pt x="312" y="87"/>
                  <a:pt x="318" y="88"/>
                  <a:pt x="336" y="85"/>
                </a:cubicBezTo>
                <a:cubicBezTo>
                  <a:pt x="352" y="82"/>
                  <a:pt x="368" y="79"/>
                  <a:pt x="385" y="75"/>
                </a:cubicBezTo>
                <a:cubicBezTo>
                  <a:pt x="368" y="77"/>
                  <a:pt x="353" y="78"/>
                  <a:pt x="337" y="78"/>
                </a:cubicBezTo>
                <a:cubicBezTo>
                  <a:pt x="337" y="78"/>
                  <a:pt x="337" y="78"/>
                  <a:pt x="337" y="78"/>
                </a:cubicBezTo>
                <a:cubicBezTo>
                  <a:pt x="352" y="58"/>
                  <a:pt x="361" y="47"/>
                  <a:pt x="386" y="36"/>
                </a:cubicBezTo>
                <a:cubicBezTo>
                  <a:pt x="448" y="10"/>
                  <a:pt x="487" y="7"/>
                  <a:pt x="535" y="47"/>
                </a:cubicBezTo>
                <a:cubicBezTo>
                  <a:pt x="548" y="58"/>
                  <a:pt x="559" y="68"/>
                  <a:pt x="571" y="77"/>
                </a:cubicBezTo>
                <a:cubicBezTo>
                  <a:pt x="567" y="78"/>
                  <a:pt x="563" y="79"/>
                  <a:pt x="557" y="81"/>
                </a:cubicBezTo>
                <a:cubicBezTo>
                  <a:pt x="564" y="79"/>
                  <a:pt x="571" y="81"/>
                  <a:pt x="578" y="82"/>
                </a:cubicBezTo>
                <a:cubicBezTo>
                  <a:pt x="580" y="83"/>
                  <a:pt x="582" y="84"/>
                  <a:pt x="584" y="85"/>
                </a:cubicBezTo>
                <a:cubicBezTo>
                  <a:pt x="593" y="91"/>
                  <a:pt x="598" y="94"/>
                  <a:pt x="604" y="102"/>
                </a:cubicBezTo>
                <a:cubicBezTo>
                  <a:pt x="610" y="111"/>
                  <a:pt x="615" y="120"/>
                  <a:pt x="620" y="130"/>
                </a:cubicBezTo>
                <a:cubicBezTo>
                  <a:pt x="617" y="129"/>
                  <a:pt x="615" y="128"/>
                  <a:pt x="612" y="127"/>
                </a:cubicBezTo>
                <a:cubicBezTo>
                  <a:pt x="611" y="126"/>
                  <a:pt x="609" y="126"/>
                  <a:pt x="607" y="125"/>
                </a:cubicBezTo>
                <a:cubicBezTo>
                  <a:pt x="603" y="125"/>
                  <a:pt x="599" y="126"/>
                  <a:pt x="596" y="128"/>
                </a:cubicBezTo>
                <a:cubicBezTo>
                  <a:pt x="596" y="128"/>
                  <a:pt x="596" y="128"/>
                  <a:pt x="596" y="128"/>
                </a:cubicBezTo>
                <a:cubicBezTo>
                  <a:pt x="591" y="131"/>
                  <a:pt x="583" y="133"/>
                  <a:pt x="578" y="134"/>
                </a:cubicBezTo>
                <a:cubicBezTo>
                  <a:pt x="580" y="135"/>
                  <a:pt x="586" y="135"/>
                  <a:pt x="589" y="134"/>
                </a:cubicBezTo>
                <a:cubicBezTo>
                  <a:pt x="589" y="134"/>
                  <a:pt x="590" y="134"/>
                  <a:pt x="590" y="134"/>
                </a:cubicBezTo>
                <a:cubicBezTo>
                  <a:pt x="589" y="136"/>
                  <a:pt x="588" y="138"/>
                  <a:pt x="588" y="141"/>
                </a:cubicBezTo>
                <a:cubicBezTo>
                  <a:pt x="588" y="144"/>
                  <a:pt x="588" y="148"/>
                  <a:pt x="590" y="151"/>
                </a:cubicBezTo>
                <a:cubicBezTo>
                  <a:pt x="590" y="151"/>
                  <a:pt x="590" y="151"/>
                  <a:pt x="590" y="151"/>
                </a:cubicBezTo>
                <a:cubicBezTo>
                  <a:pt x="590" y="152"/>
                  <a:pt x="591" y="153"/>
                  <a:pt x="592" y="153"/>
                </a:cubicBezTo>
                <a:cubicBezTo>
                  <a:pt x="589" y="154"/>
                  <a:pt x="587" y="155"/>
                  <a:pt x="584" y="156"/>
                </a:cubicBezTo>
                <a:cubicBezTo>
                  <a:pt x="596" y="155"/>
                  <a:pt x="606" y="154"/>
                  <a:pt x="617" y="156"/>
                </a:cubicBezTo>
                <a:cubicBezTo>
                  <a:pt x="618" y="159"/>
                  <a:pt x="619" y="163"/>
                  <a:pt x="619" y="167"/>
                </a:cubicBezTo>
                <a:cubicBezTo>
                  <a:pt x="618" y="167"/>
                  <a:pt x="617" y="167"/>
                  <a:pt x="615" y="167"/>
                </a:cubicBezTo>
                <a:cubicBezTo>
                  <a:pt x="615" y="167"/>
                  <a:pt x="615" y="167"/>
                  <a:pt x="615" y="167"/>
                </a:cubicBezTo>
                <a:cubicBezTo>
                  <a:pt x="610" y="163"/>
                  <a:pt x="604" y="164"/>
                  <a:pt x="596" y="166"/>
                </a:cubicBezTo>
                <a:cubicBezTo>
                  <a:pt x="571" y="171"/>
                  <a:pt x="577" y="185"/>
                  <a:pt x="566" y="206"/>
                </a:cubicBezTo>
                <a:cubicBezTo>
                  <a:pt x="577" y="191"/>
                  <a:pt x="577" y="176"/>
                  <a:pt x="596" y="172"/>
                </a:cubicBezTo>
                <a:cubicBezTo>
                  <a:pt x="600" y="171"/>
                  <a:pt x="603" y="169"/>
                  <a:pt x="606" y="170"/>
                </a:cubicBezTo>
                <a:cubicBezTo>
                  <a:pt x="601" y="173"/>
                  <a:pt x="596" y="177"/>
                  <a:pt x="594" y="182"/>
                </a:cubicBezTo>
                <a:cubicBezTo>
                  <a:pt x="589" y="197"/>
                  <a:pt x="592" y="210"/>
                  <a:pt x="586" y="223"/>
                </a:cubicBezTo>
                <a:cubicBezTo>
                  <a:pt x="594" y="211"/>
                  <a:pt x="594" y="199"/>
                  <a:pt x="600" y="186"/>
                </a:cubicBezTo>
                <a:cubicBezTo>
                  <a:pt x="603" y="181"/>
                  <a:pt x="611" y="174"/>
                  <a:pt x="616" y="174"/>
                </a:cubicBezTo>
                <a:cubicBezTo>
                  <a:pt x="618" y="174"/>
                  <a:pt x="619" y="174"/>
                  <a:pt x="621" y="174"/>
                </a:cubicBezTo>
                <a:cubicBezTo>
                  <a:pt x="622" y="182"/>
                  <a:pt x="623" y="190"/>
                  <a:pt x="622" y="197"/>
                </a:cubicBezTo>
                <a:cubicBezTo>
                  <a:pt x="621" y="209"/>
                  <a:pt x="618" y="228"/>
                  <a:pt x="616" y="235"/>
                </a:cubicBezTo>
                <a:cubicBezTo>
                  <a:pt x="623" y="226"/>
                  <a:pt x="626" y="209"/>
                  <a:pt x="628" y="196"/>
                </a:cubicBezTo>
                <a:cubicBezTo>
                  <a:pt x="631" y="183"/>
                  <a:pt x="631" y="168"/>
                  <a:pt x="628" y="154"/>
                </a:cubicBezTo>
                <a:cubicBezTo>
                  <a:pt x="624" y="135"/>
                  <a:pt x="644" y="138"/>
                  <a:pt x="655" y="129"/>
                </a:cubicBezTo>
                <a:cubicBezTo>
                  <a:pt x="664" y="123"/>
                  <a:pt x="669" y="112"/>
                  <a:pt x="677" y="105"/>
                </a:cubicBezTo>
                <a:cubicBezTo>
                  <a:pt x="685" y="97"/>
                  <a:pt x="697" y="108"/>
                  <a:pt x="700" y="115"/>
                </a:cubicBezTo>
                <a:cubicBezTo>
                  <a:pt x="713" y="147"/>
                  <a:pt x="718" y="196"/>
                  <a:pt x="715" y="228"/>
                </a:cubicBezTo>
                <a:cubicBezTo>
                  <a:pt x="711" y="263"/>
                  <a:pt x="694" y="302"/>
                  <a:pt x="663" y="319"/>
                </a:cubicBezTo>
                <a:cubicBezTo>
                  <a:pt x="623" y="341"/>
                  <a:pt x="576" y="328"/>
                  <a:pt x="536" y="314"/>
                </a:cubicBezTo>
                <a:close/>
                <a:moveTo>
                  <a:pt x="656" y="147"/>
                </a:moveTo>
                <a:cubicBezTo>
                  <a:pt x="675" y="140"/>
                  <a:pt x="685" y="124"/>
                  <a:pt x="690" y="105"/>
                </a:cubicBezTo>
                <a:cubicBezTo>
                  <a:pt x="682" y="121"/>
                  <a:pt x="670" y="134"/>
                  <a:pt x="654" y="142"/>
                </a:cubicBezTo>
                <a:cubicBezTo>
                  <a:pt x="645" y="146"/>
                  <a:pt x="639" y="145"/>
                  <a:pt x="630" y="144"/>
                </a:cubicBezTo>
                <a:cubicBezTo>
                  <a:pt x="640" y="147"/>
                  <a:pt x="646" y="150"/>
                  <a:pt x="656" y="147"/>
                </a:cubicBezTo>
                <a:close/>
                <a:moveTo>
                  <a:pt x="379" y="103"/>
                </a:moveTo>
                <a:cubicBezTo>
                  <a:pt x="379" y="103"/>
                  <a:pt x="379" y="103"/>
                  <a:pt x="379" y="103"/>
                </a:cubicBezTo>
                <a:cubicBezTo>
                  <a:pt x="365" y="105"/>
                  <a:pt x="352" y="106"/>
                  <a:pt x="338" y="108"/>
                </a:cubicBezTo>
                <a:cubicBezTo>
                  <a:pt x="327" y="109"/>
                  <a:pt x="325" y="108"/>
                  <a:pt x="317" y="116"/>
                </a:cubicBezTo>
                <a:cubicBezTo>
                  <a:pt x="305" y="129"/>
                  <a:pt x="293" y="170"/>
                  <a:pt x="289" y="187"/>
                </a:cubicBezTo>
                <a:cubicBezTo>
                  <a:pt x="295" y="173"/>
                  <a:pt x="310" y="134"/>
                  <a:pt x="321" y="124"/>
                </a:cubicBezTo>
                <a:cubicBezTo>
                  <a:pt x="325" y="122"/>
                  <a:pt x="327" y="120"/>
                  <a:pt x="329" y="119"/>
                </a:cubicBezTo>
                <a:cubicBezTo>
                  <a:pt x="321" y="133"/>
                  <a:pt x="322" y="136"/>
                  <a:pt x="324" y="155"/>
                </a:cubicBezTo>
                <a:cubicBezTo>
                  <a:pt x="327" y="136"/>
                  <a:pt x="333" y="129"/>
                  <a:pt x="344" y="115"/>
                </a:cubicBezTo>
                <a:cubicBezTo>
                  <a:pt x="356" y="112"/>
                  <a:pt x="367" y="108"/>
                  <a:pt x="379" y="103"/>
                </a:cubicBezTo>
                <a:cubicBezTo>
                  <a:pt x="379" y="103"/>
                  <a:pt x="379" y="103"/>
                  <a:pt x="379" y="103"/>
                </a:cubicBezTo>
                <a:close/>
                <a:moveTo>
                  <a:pt x="478" y="102"/>
                </a:moveTo>
                <a:cubicBezTo>
                  <a:pt x="445" y="110"/>
                  <a:pt x="438" y="124"/>
                  <a:pt x="443" y="146"/>
                </a:cubicBezTo>
                <a:cubicBezTo>
                  <a:pt x="446" y="129"/>
                  <a:pt x="453" y="114"/>
                  <a:pt x="478" y="102"/>
                </a:cubicBezTo>
                <a:close/>
                <a:moveTo>
                  <a:pt x="543" y="166"/>
                </a:moveTo>
                <a:cubicBezTo>
                  <a:pt x="537" y="166"/>
                  <a:pt x="530" y="167"/>
                  <a:pt x="523" y="170"/>
                </a:cubicBezTo>
                <a:cubicBezTo>
                  <a:pt x="522" y="167"/>
                  <a:pt x="522" y="165"/>
                  <a:pt x="521" y="163"/>
                </a:cubicBezTo>
                <a:cubicBezTo>
                  <a:pt x="518" y="157"/>
                  <a:pt x="513" y="153"/>
                  <a:pt x="508" y="151"/>
                </a:cubicBezTo>
                <a:cubicBezTo>
                  <a:pt x="513" y="149"/>
                  <a:pt x="518" y="146"/>
                  <a:pt x="521" y="142"/>
                </a:cubicBezTo>
                <a:cubicBezTo>
                  <a:pt x="510" y="148"/>
                  <a:pt x="498" y="146"/>
                  <a:pt x="488" y="153"/>
                </a:cubicBezTo>
                <a:cubicBezTo>
                  <a:pt x="480" y="158"/>
                  <a:pt x="469" y="176"/>
                  <a:pt x="460" y="183"/>
                </a:cubicBezTo>
                <a:cubicBezTo>
                  <a:pt x="466" y="181"/>
                  <a:pt x="472" y="177"/>
                  <a:pt x="478" y="173"/>
                </a:cubicBezTo>
                <a:cubicBezTo>
                  <a:pt x="478" y="176"/>
                  <a:pt x="478" y="179"/>
                  <a:pt x="480" y="182"/>
                </a:cubicBezTo>
                <a:cubicBezTo>
                  <a:pt x="482" y="187"/>
                  <a:pt x="486" y="190"/>
                  <a:pt x="490" y="192"/>
                </a:cubicBezTo>
                <a:cubicBezTo>
                  <a:pt x="487" y="196"/>
                  <a:pt x="484" y="201"/>
                  <a:pt x="482" y="206"/>
                </a:cubicBezTo>
                <a:cubicBezTo>
                  <a:pt x="498" y="187"/>
                  <a:pt x="521" y="173"/>
                  <a:pt x="543" y="166"/>
                </a:cubicBezTo>
                <a:close/>
                <a:moveTo>
                  <a:pt x="526" y="288"/>
                </a:moveTo>
                <a:cubicBezTo>
                  <a:pt x="522" y="289"/>
                  <a:pt x="515" y="290"/>
                  <a:pt x="511" y="291"/>
                </a:cubicBezTo>
                <a:cubicBezTo>
                  <a:pt x="500" y="293"/>
                  <a:pt x="499" y="295"/>
                  <a:pt x="498" y="306"/>
                </a:cubicBezTo>
                <a:cubicBezTo>
                  <a:pt x="497" y="311"/>
                  <a:pt x="496" y="317"/>
                  <a:pt x="495" y="322"/>
                </a:cubicBezTo>
                <a:cubicBezTo>
                  <a:pt x="497" y="316"/>
                  <a:pt x="500" y="310"/>
                  <a:pt x="502" y="304"/>
                </a:cubicBezTo>
                <a:cubicBezTo>
                  <a:pt x="505" y="299"/>
                  <a:pt x="506" y="298"/>
                  <a:pt x="511" y="295"/>
                </a:cubicBezTo>
                <a:cubicBezTo>
                  <a:pt x="511" y="295"/>
                  <a:pt x="511" y="295"/>
                  <a:pt x="511" y="295"/>
                </a:cubicBezTo>
                <a:cubicBezTo>
                  <a:pt x="515" y="293"/>
                  <a:pt x="522" y="290"/>
                  <a:pt x="526" y="288"/>
                </a:cubicBezTo>
                <a:close/>
                <a:moveTo>
                  <a:pt x="74" y="189"/>
                </a:moveTo>
                <a:cubicBezTo>
                  <a:pt x="74" y="190"/>
                  <a:pt x="73" y="190"/>
                  <a:pt x="73" y="191"/>
                </a:cubicBezTo>
                <a:cubicBezTo>
                  <a:pt x="73" y="193"/>
                  <a:pt x="72" y="195"/>
                  <a:pt x="72" y="197"/>
                </a:cubicBezTo>
                <a:cubicBezTo>
                  <a:pt x="75" y="196"/>
                  <a:pt x="77" y="198"/>
                  <a:pt x="79" y="200"/>
                </a:cubicBezTo>
                <a:cubicBezTo>
                  <a:pt x="79" y="195"/>
                  <a:pt x="78" y="191"/>
                  <a:pt x="74" y="189"/>
                </a:cubicBezTo>
                <a:close/>
                <a:moveTo>
                  <a:pt x="72" y="438"/>
                </a:moveTo>
                <a:cubicBezTo>
                  <a:pt x="80" y="446"/>
                  <a:pt x="109" y="468"/>
                  <a:pt x="120" y="453"/>
                </a:cubicBezTo>
                <a:cubicBezTo>
                  <a:pt x="122" y="450"/>
                  <a:pt x="123" y="446"/>
                  <a:pt x="124" y="442"/>
                </a:cubicBezTo>
                <a:cubicBezTo>
                  <a:pt x="124" y="442"/>
                  <a:pt x="124" y="442"/>
                  <a:pt x="124" y="442"/>
                </a:cubicBezTo>
                <a:cubicBezTo>
                  <a:pt x="109" y="418"/>
                  <a:pt x="94" y="390"/>
                  <a:pt x="86" y="361"/>
                </a:cubicBezTo>
                <a:cubicBezTo>
                  <a:pt x="85" y="365"/>
                  <a:pt x="83" y="369"/>
                  <a:pt x="81" y="373"/>
                </a:cubicBezTo>
                <a:cubicBezTo>
                  <a:pt x="74" y="381"/>
                  <a:pt x="67" y="388"/>
                  <a:pt x="60" y="395"/>
                </a:cubicBezTo>
                <a:cubicBezTo>
                  <a:pt x="55" y="400"/>
                  <a:pt x="54" y="400"/>
                  <a:pt x="55" y="408"/>
                </a:cubicBezTo>
                <a:cubicBezTo>
                  <a:pt x="57" y="418"/>
                  <a:pt x="63" y="429"/>
                  <a:pt x="72" y="438"/>
                </a:cubicBezTo>
                <a:close/>
                <a:moveTo>
                  <a:pt x="622" y="135"/>
                </a:moveTo>
                <a:cubicBezTo>
                  <a:pt x="622" y="133"/>
                  <a:pt x="621" y="132"/>
                  <a:pt x="620" y="130"/>
                </a:cubicBezTo>
                <a:cubicBezTo>
                  <a:pt x="619" y="130"/>
                  <a:pt x="618" y="130"/>
                  <a:pt x="617" y="130"/>
                </a:cubicBezTo>
                <a:cubicBezTo>
                  <a:pt x="619" y="132"/>
                  <a:pt x="620" y="134"/>
                  <a:pt x="621" y="136"/>
                </a:cubicBezTo>
                <a:cubicBezTo>
                  <a:pt x="621" y="135"/>
                  <a:pt x="622" y="135"/>
                  <a:pt x="622" y="135"/>
                </a:cubicBezTo>
                <a:close/>
                <a:moveTo>
                  <a:pt x="47" y="233"/>
                </a:moveTo>
                <a:cubicBezTo>
                  <a:pt x="49" y="240"/>
                  <a:pt x="50" y="245"/>
                  <a:pt x="53" y="251"/>
                </a:cubicBezTo>
                <a:cubicBezTo>
                  <a:pt x="58" y="262"/>
                  <a:pt x="73" y="259"/>
                  <a:pt x="84" y="255"/>
                </a:cubicBezTo>
                <a:cubicBezTo>
                  <a:pt x="84" y="254"/>
                  <a:pt x="84" y="253"/>
                  <a:pt x="85" y="252"/>
                </a:cubicBezTo>
                <a:cubicBezTo>
                  <a:pt x="86" y="246"/>
                  <a:pt x="88" y="241"/>
                  <a:pt x="90" y="235"/>
                </a:cubicBezTo>
                <a:cubicBezTo>
                  <a:pt x="86" y="239"/>
                  <a:pt x="81" y="242"/>
                  <a:pt x="75" y="245"/>
                </a:cubicBezTo>
                <a:cubicBezTo>
                  <a:pt x="60" y="251"/>
                  <a:pt x="60" y="246"/>
                  <a:pt x="54" y="232"/>
                </a:cubicBezTo>
                <a:cubicBezTo>
                  <a:pt x="68" y="221"/>
                  <a:pt x="61" y="207"/>
                  <a:pt x="66" y="192"/>
                </a:cubicBezTo>
                <a:cubicBezTo>
                  <a:pt x="67" y="188"/>
                  <a:pt x="68" y="185"/>
                  <a:pt x="70" y="180"/>
                </a:cubicBezTo>
                <a:cubicBezTo>
                  <a:pt x="56" y="189"/>
                  <a:pt x="29" y="214"/>
                  <a:pt x="47" y="233"/>
                </a:cubicBezTo>
                <a:close/>
                <a:moveTo>
                  <a:pt x="484" y="187"/>
                </a:moveTo>
                <a:cubicBezTo>
                  <a:pt x="485" y="190"/>
                  <a:pt x="487" y="191"/>
                  <a:pt x="490" y="192"/>
                </a:cubicBezTo>
                <a:cubicBezTo>
                  <a:pt x="493" y="188"/>
                  <a:pt x="497" y="184"/>
                  <a:pt x="502" y="181"/>
                </a:cubicBezTo>
                <a:cubicBezTo>
                  <a:pt x="502" y="180"/>
                  <a:pt x="501" y="180"/>
                  <a:pt x="501" y="179"/>
                </a:cubicBezTo>
                <a:cubicBezTo>
                  <a:pt x="499" y="175"/>
                  <a:pt x="493" y="173"/>
                  <a:pt x="489" y="175"/>
                </a:cubicBezTo>
                <a:cubicBezTo>
                  <a:pt x="484" y="177"/>
                  <a:pt x="482" y="183"/>
                  <a:pt x="484" y="187"/>
                </a:cubicBezTo>
                <a:moveTo>
                  <a:pt x="589" y="147"/>
                </a:moveTo>
                <a:cubicBezTo>
                  <a:pt x="589" y="149"/>
                  <a:pt x="590" y="152"/>
                  <a:pt x="592" y="153"/>
                </a:cubicBezTo>
                <a:cubicBezTo>
                  <a:pt x="595" y="152"/>
                  <a:pt x="599" y="151"/>
                  <a:pt x="602" y="150"/>
                </a:cubicBezTo>
                <a:cubicBezTo>
                  <a:pt x="603" y="150"/>
                  <a:pt x="603" y="149"/>
                  <a:pt x="603" y="148"/>
                </a:cubicBezTo>
                <a:cubicBezTo>
                  <a:pt x="603" y="144"/>
                  <a:pt x="600" y="141"/>
                  <a:pt x="597" y="140"/>
                </a:cubicBezTo>
                <a:cubicBezTo>
                  <a:pt x="593" y="140"/>
                  <a:pt x="589" y="143"/>
                  <a:pt x="589" y="147"/>
                </a:cubicBezTo>
                <a:moveTo>
                  <a:pt x="41" y="162"/>
                </a:moveTo>
                <a:cubicBezTo>
                  <a:pt x="12" y="183"/>
                  <a:pt x="4" y="192"/>
                  <a:pt x="8" y="233"/>
                </a:cubicBezTo>
                <a:cubicBezTo>
                  <a:pt x="8" y="233"/>
                  <a:pt x="8" y="233"/>
                  <a:pt x="8" y="233"/>
                </a:cubicBezTo>
                <a:cubicBezTo>
                  <a:pt x="11" y="201"/>
                  <a:pt x="18" y="187"/>
                  <a:pt x="41" y="162"/>
                </a:cubicBezTo>
                <a:close/>
                <a:moveTo>
                  <a:pt x="341" y="3"/>
                </a:moveTo>
                <a:cubicBezTo>
                  <a:pt x="324" y="7"/>
                  <a:pt x="320" y="10"/>
                  <a:pt x="315" y="27"/>
                </a:cubicBezTo>
                <a:cubicBezTo>
                  <a:pt x="323" y="14"/>
                  <a:pt x="328" y="10"/>
                  <a:pt x="341" y="3"/>
                </a:cubicBezTo>
                <a:close/>
                <a:moveTo>
                  <a:pt x="368" y="0"/>
                </a:moveTo>
                <a:cubicBezTo>
                  <a:pt x="334" y="8"/>
                  <a:pt x="324" y="14"/>
                  <a:pt x="312" y="54"/>
                </a:cubicBezTo>
                <a:cubicBezTo>
                  <a:pt x="327" y="25"/>
                  <a:pt x="338" y="14"/>
                  <a:pt x="368" y="0"/>
                </a:cubicBezTo>
                <a:close/>
                <a:moveTo>
                  <a:pt x="1" y="207"/>
                </a:moveTo>
                <a:cubicBezTo>
                  <a:pt x="4" y="192"/>
                  <a:pt x="7" y="186"/>
                  <a:pt x="16" y="174"/>
                </a:cubicBezTo>
                <a:cubicBezTo>
                  <a:pt x="1" y="185"/>
                  <a:pt x="0" y="189"/>
                  <a:pt x="1" y="207"/>
                </a:cubicBezTo>
                <a:close/>
              </a:path>
            </a:pathLst>
          </a:custGeom>
          <a:solidFill>
            <a:srgbClr val="FFFFFF"/>
          </a:solidFill>
          <a:ln w="19050" cap="flat" cmpd="sng" algn="ctr">
            <a:noFill/>
            <a:prstDash val="solid"/>
            <a:headEnd type="none" w="med" len="med"/>
            <a:tailEnd type="none" w="med" len="med"/>
          </a:ln>
          <a:effectLst/>
        </p:spPr>
        <p:txBody>
          <a:bodyPr rot="0" spcFirstLastPara="0" vert="horz" wrap="square" lIns="175690" tIns="140552" rIns="175690" bIns="14055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5739">
              <a:lnSpc>
                <a:spcPct val="90000"/>
              </a:lnSpc>
            </a:pPr>
            <a:endParaRPr lang="en-US" sz="1152" ker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880" y="3725862"/>
            <a:ext cx="1425757" cy="760404"/>
          </a:xfrm>
          <a:prstGeom prst="rect">
            <a:avLst/>
          </a:prstGeom>
        </p:spPr>
      </p:pic>
    </p:spTree>
    <p:extLst>
      <p:ext uri="{BB962C8B-B14F-4D97-AF65-F5344CB8AC3E}">
        <p14:creationId xmlns:p14="http://schemas.microsoft.com/office/powerpoint/2010/main" val="1550068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500"/>
                                        <p:tgtEl>
                                          <p:spTgt spid="1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fade">
                                      <p:cBhvr>
                                        <p:cTn id="1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2" grpId="0" animBg="1"/>
      <p:bldP spid="143" grpId="0" animBg="1"/>
      <p:bldP spid="1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WHITE TEMPLATE">
  <a:themeElements>
    <a:clrScheme name="Custom 10">
      <a:dk1>
        <a:srgbClr val="505050"/>
      </a:dk1>
      <a:lt1>
        <a:srgbClr val="FFFFFF"/>
      </a:lt1>
      <a:dk2>
        <a:srgbClr val="002050"/>
      </a:dk2>
      <a:lt2>
        <a:srgbClr val="9BD2FF"/>
      </a:lt2>
      <a:accent1>
        <a:srgbClr val="002050"/>
      </a:accent1>
      <a:accent2>
        <a:srgbClr val="0078D7"/>
      </a:accent2>
      <a:accent3>
        <a:srgbClr val="D83B01"/>
      </a:accent3>
      <a:accent4>
        <a:srgbClr val="107C10"/>
      </a:accent4>
      <a:accent5>
        <a:srgbClr val="B4009E"/>
      </a:accent5>
      <a:accent6>
        <a:srgbClr val="5C2D9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A4D9B076-5107-4411-861E-DAA166B5186B}"/>
    </a:ext>
  </a:extLst>
</a:theme>
</file>

<file path=ppt/theme/theme2.xml><?xml version="1.0" encoding="utf-8"?>
<a:theme xmlns:a="http://schemas.openxmlformats.org/drawingml/2006/main" name="COLOR TEMPLATE">
  <a:themeElements>
    <a:clrScheme name="Custom 1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28a696-570b-4d2d-ae5a-8c8f8144be62">
      <UserInfo>
        <DisplayName>Lance Olson</DisplayName>
        <AccountId>184</AccountId>
        <AccountType/>
      </UserInfo>
      <UserInfo>
        <DisplayName>Matt Winkler (SQL)</DisplayName>
        <AccountId>122</AccountId>
        <AccountType/>
      </UserInfo>
      <UserInfo>
        <DisplayName>Asad Khan</DisplayName>
        <AccountId>392</AccountId>
        <AccountType/>
      </UserInfo>
      <UserInfo>
        <DisplayName>Nino Bice</DisplayName>
        <AccountId>709</AccountId>
        <AccountType/>
      </UserInfo>
    </SharedWithUsers>
    <SharingHintHash xmlns="9a28a696-570b-4d2d-ae5a-8c8f8144be62">-1593684929</SharingHintHash>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E07D84308FB4B883B57264A1BDFE9" ma:contentTypeVersion="2" ma:contentTypeDescription="Create a new document." ma:contentTypeScope="" ma:versionID="7fb0b3082cf71831a96fbff49e43a7b2">
  <xsd:schema xmlns:xsd="http://www.w3.org/2001/XMLSchema" xmlns:xs="http://www.w3.org/2001/XMLSchema" xmlns:p="http://schemas.microsoft.com/office/2006/metadata/properties" xmlns:ns2="9a28a696-570b-4d2d-ae5a-8c8f8144be62" targetNamespace="http://schemas.microsoft.com/office/2006/metadata/properties" ma:root="true" ma:fieldsID="c9482648e6c0fd55f6099adb2a661604" ns2:_="">
    <xsd:import namespace="9a28a696-570b-4d2d-ae5a-8c8f8144be62"/>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8a696-570b-4d2d-ae5a-8c8f8144be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9a28a696-570b-4d2d-ae5a-8c8f8144be62"/>
    <ds:schemaRef ds:uri="http://purl.org/dc/dcmitype/"/>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ED769E1-880C-48C5-ADF9-530F0D935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8a696-570b-4d2d-ae5a-8c8f8144b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Product_Brand_template_16-9_Business_DARK_BLUE_1</Template>
  <TotalTime>5535</TotalTime>
  <Words>2905</Words>
  <Application>Microsoft Office PowerPoint</Application>
  <PresentationFormat>Custom</PresentationFormat>
  <Paragraphs>405</Paragraphs>
  <Slides>23</Slides>
  <Notes>13</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ＭＳ Ｐゴシック</vt:lpstr>
      <vt:lpstr>ＭＳ Ｐゴシック</vt:lpstr>
      <vt:lpstr>Arial</vt:lpstr>
      <vt:lpstr>Avenir Book</vt:lpstr>
      <vt:lpstr>Calibri</vt:lpstr>
      <vt:lpstr>Consolas</vt:lpstr>
      <vt:lpstr>Segoe</vt:lpstr>
      <vt:lpstr>Segoe Light</vt:lpstr>
      <vt:lpstr>Segoe UI</vt:lpstr>
      <vt:lpstr>Segoe UI Light</vt:lpstr>
      <vt:lpstr>Wingdings</vt:lpstr>
      <vt:lpstr>WHITE TEMPLATE</vt:lpstr>
      <vt:lpstr>COLOR TEMPLATE</vt:lpstr>
      <vt:lpstr>Running Hadoop-as-a-Service in the Cloud</vt:lpstr>
      <vt:lpstr>Why Cloud + Big Data?</vt:lpstr>
      <vt:lpstr>Why Microsoft Azure?</vt:lpstr>
      <vt:lpstr>Introducing Azure HDInsight</vt:lpstr>
      <vt:lpstr>Hadoop Is Being Run Everywhere in the World</vt:lpstr>
      <vt:lpstr>PowerPoint Presentation</vt:lpstr>
      <vt:lpstr>PowerPoint Presentation</vt:lpstr>
      <vt:lpstr>Storm for Azure HDInsight</vt:lpstr>
      <vt:lpstr>Azure HDInsight running Linux</vt:lpstr>
      <vt:lpstr>Microsoft Makes Hadoop Easier</vt:lpstr>
      <vt:lpstr>PowerPoint Presentation</vt:lpstr>
      <vt:lpstr>Demo</vt:lpstr>
      <vt:lpstr>PowerPoint Presentation</vt:lpstr>
      <vt:lpstr>Toyota USA – Connected Cars</vt:lpstr>
      <vt:lpstr>Key reasons to go with Azure &amp; Storm on HDInsight</vt:lpstr>
      <vt:lpstr>Announcing: Azure Big Data ISV &amp; Partner Program</vt:lpstr>
      <vt:lpstr>Call to Action</vt:lpstr>
      <vt:lpstr>PowerPoint Presentation</vt:lpstr>
      <vt:lpstr>Abstract</vt:lpstr>
      <vt:lpstr>When Hybrid?</vt:lpstr>
      <vt:lpstr>PowerPoint Presentation</vt:lpstr>
      <vt:lpstr>Microsoft Gets Hadoop</vt:lpstr>
      <vt:lpstr>Microsoft Makes Hadoop Low Cost</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Hadoop-as-a-Service in the Cloud</dc:title>
  <dc:subject>&lt;Speech title here&gt;</dc:subject>
  <dc:creator>Oliver Chiu;lanceeo@hotmail.com</dc:creator>
  <cp:keywords>MSVID, Brand Guidelines, Branding, Visual Identity, grid</cp:keywords>
  <dc:description>Template: Maryfj_x000d_
Formatting: _x000d_
Audience Type:</dc:description>
  <cp:lastModifiedBy>Lance Olson</cp:lastModifiedBy>
  <cp:revision>114</cp:revision>
  <dcterms:created xsi:type="dcterms:W3CDTF">2015-02-04T00:51:46Z</dcterms:created>
  <dcterms:modified xsi:type="dcterms:W3CDTF">2015-02-19T16:32:09Z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0x010100EB0E07D84308FB4B883B57264A1BDFE9</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