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8"/>
  </p:notesMasterIdLst>
  <p:handoutMasterIdLst>
    <p:handoutMasterId r:id="rId39"/>
  </p:handoutMasterIdLst>
  <p:sldIdLst>
    <p:sldId id="321" r:id="rId3"/>
    <p:sldId id="366" r:id="rId4"/>
    <p:sldId id="365" r:id="rId5"/>
    <p:sldId id="367" r:id="rId6"/>
    <p:sldId id="368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58" r:id="rId17"/>
    <p:sldId id="337" r:id="rId18"/>
    <p:sldId id="364" r:id="rId19"/>
    <p:sldId id="359" r:id="rId20"/>
    <p:sldId id="341" r:id="rId21"/>
    <p:sldId id="363" r:id="rId22"/>
    <p:sldId id="362" r:id="rId23"/>
    <p:sldId id="360" r:id="rId24"/>
    <p:sldId id="361" r:id="rId25"/>
    <p:sldId id="369" r:id="rId26"/>
    <p:sldId id="370" r:id="rId27"/>
    <p:sldId id="371" r:id="rId28"/>
    <p:sldId id="349" r:id="rId29"/>
    <p:sldId id="372" r:id="rId30"/>
    <p:sldId id="373" r:id="rId31"/>
    <p:sldId id="374" r:id="rId32"/>
    <p:sldId id="375" r:id="rId33"/>
    <p:sldId id="376" r:id="rId34"/>
    <p:sldId id="379" r:id="rId35"/>
    <p:sldId id="355" r:id="rId36"/>
    <p:sldId id="378" r:id="rId37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D207E4C6-E40F-9B4D-B70F-4EFDF9D10C8F}">
          <p14:sldIdLst>
            <p14:sldId id="321"/>
            <p14:sldId id="366"/>
            <p14:sldId id="365"/>
            <p14:sldId id="367"/>
            <p14:sldId id="368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58"/>
            <p14:sldId id="337"/>
            <p14:sldId id="364"/>
            <p14:sldId id="359"/>
            <p14:sldId id="341"/>
            <p14:sldId id="363"/>
            <p14:sldId id="362"/>
            <p14:sldId id="360"/>
            <p14:sldId id="361"/>
            <p14:sldId id="369"/>
            <p14:sldId id="370"/>
            <p14:sldId id="371"/>
            <p14:sldId id="349"/>
            <p14:sldId id="372"/>
            <p14:sldId id="373"/>
            <p14:sldId id="374"/>
            <p14:sldId id="375"/>
            <p14:sldId id="376"/>
            <p14:sldId id="379"/>
            <p14:sldId id="355"/>
            <p14:sldId id="378"/>
          </p14:sldIdLst>
        </p14:section>
      </p14:sectionLst>
    </p:ex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B"/>
    <a:srgbClr val="3172C1"/>
    <a:srgbClr val="69ADFF"/>
    <a:srgbClr val="889EA6"/>
    <a:srgbClr val="00598D"/>
    <a:srgbClr val="DCDCDC"/>
    <a:srgbClr val="2E2E2E"/>
    <a:srgbClr val="439CA6"/>
    <a:srgbClr val="BEBEBE"/>
    <a:srgbClr val="4D4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9447" autoAdjust="0"/>
  </p:normalViewPr>
  <p:slideViewPr>
    <p:cSldViewPr snapToGrid="0">
      <p:cViewPr varScale="1">
        <p:scale>
          <a:sx n="225" d="100"/>
          <a:sy n="225" d="100"/>
        </p:scale>
        <p:origin x="-96" y="-752"/>
      </p:cViewPr>
      <p:guideLst>
        <p:guide orient="horz" pos="1480"/>
        <p:guide orient="horz" pos="1691"/>
        <p:guide orient="horz" pos="2039"/>
        <p:guide orient="horz" pos="758"/>
        <p:guide orient="horz" pos="401"/>
        <p:guide orient="horz" pos="495"/>
        <p:guide pos="4548"/>
      </p:guideLst>
    </p:cSldViewPr>
  </p:slideViewPr>
  <p:outlineViewPr>
    <p:cViewPr>
      <p:scale>
        <a:sx n="33" d="100"/>
        <a:sy n="33" d="100"/>
      </p:scale>
      <p:origin x="0" y="10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Helvetica 55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>
                <a:latin typeface="Helvetica 55 Roman"/>
              </a:rPr>
              <a:pPr/>
              <a:t>2/19/15</a:t>
            </a:fld>
            <a:endParaRPr lang="en-US" dirty="0">
              <a:latin typeface="Helvetica 55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Helvetica 55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>
                <a:latin typeface="Helvetica 55 Roman"/>
              </a:rPr>
              <a:pPr/>
              <a:t>‹#›</a:t>
            </a:fld>
            <a:endParaRPr lang="en-US" dirty="0">
              <a:latin typeface="Helvetica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Helvetica 55 Roman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Helvetica 55 Roman"/>
              </a:defRPr>
            </a:lvl1pPr>
          </a:lstStyle>
          <a:p>
            <a:fld id="{BBC9D437-CD83-4825-AD0D-5E7B341BC79B}" type="datetimeFigureOut">
              <a:rPr lang="en-US" smtClean="0"/>
              <a:pPr/>
              <a:t>2/19/15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Helvetica 55 Roman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Helvetica 55 Roman"/>
              </a:defRPr>
            </a:lvl1pPr>
          </a:lstStyle>
          <a:p>
            <a:fld id="{560CF8BB-EBC7-4B8F-9632-A5A136FBB88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 55 Roman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 55 Roman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 55 Roman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 55 Roman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 55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1041" y="4473893"/>
            <a:ext cx="5608319" cy="313753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b="14764"/>
          <a:stretch/>
        </p:blipFill>
        <p:spPr>
          <a:xfrm>
            <a:off x="-59266" y="0"/>
            <a:ext cx="9203266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-152400" y="0"/>
            <a:ext cx="9296400" cy="67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55 Roman"/>
            </a:endParaRPr>
          </a:p>
        </p:txBody>
      </p:sp>
      <p:pic>
        <p:nvPicPr>
          <p:cNvPr id="7" name="Picture 6" descr="altiscale_logo FINA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221178"/>
            <a:ext cx="1246629" cy="256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949788"/>
            <a:ext cx="8443913" cy="116919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 noChangeAspect="1"/>
          </p:cNvSpPr>
          <p:nvPr>
            <p:ph sz="quarter" idx="10" hasCustomPrompt="1"/>
          </p:nvPr>
        </p:nvSpPr>
        <p:spPr>
          <a:xfrm>
            <a:off x="457200" y="2079751"/>
            <a:ext cx="8453438" cy="4226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11480" indent="0">
              <a:buNone/>
              <a:defRPr>
                <a:solidFill>
                  <a:schemeClr val="bg1"/>
                </a:solidFill>
              </a:defRPr>
            </a:lvl2pPr>
            <a:lvl3pPr marL="777240" indent="0">
              <a:buNone/>
              <a:defRPr>
                <a:solidFill>
                  <a:schemeClr val="bg1"/>
                </a:solidFill>
              </a:defRPr>
            </a:lvl3pPr>
            <a:lvl4pPr marL="1051560" indent="0">
              <a:buNone/>
              <a:defRPr>
                <a:solidFill>
                  <a:schemeClr val="bg1"/>
                </a:solidFill>
              </a:defRPr>
            </a:lvl4pPr>
            <a:lvl5pPr marL="128016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hite 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ltiscale_logo FINA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_se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33338"/>
            <a:ext cx="9262533" cy="52101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829" y="2353778"/>
            <a:ext cx="8155172" cy="4321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elvetica 65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57830" y="2735250"/>
            <a:ext cx="8175625" cy="407194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  <a:lvl2pPr marL="411480" indent="0">
              <a:buNone/>
              <a:defRPr sz="3300">
                <a:solidFill>
                  <a:schemeClr val="bg1"/>
                </a:solidFill>
              </a:defRPr>
            </a:lvl2pPr>
            <a:lvl3pPr marL="777240" indent="0">
              <a:buNone/>
              <a:defRPr sz="3300">
                <a:solidFill>
                  <a:schemeClr val="bg1"/>
                </a:solidFill>
              </a:defRPr>
            </a:lvl3pPr>
            <a:lvl4pPr marL="1051560" indent="0">
              <a:buNone/>
              <a:defRPr sz="3300">
                <a:solidFill>
                  <a:schemeClr val="bg1"/>
                </a:solidFill>
              </a:defRPr>
            </a:lvl4pPr>
            <a:lvl5pPr marL="1280160" indent="0">
              <a:buNone/>
              <a:defRPr sz="3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6" name="Picture 15" descr="altiscale_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33339"/>
            <a:ext cx="9269138" cy="52164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829" y="2353778"/>
            <a:ext cx="8155172" cy="4321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elvetica 65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57830" y="2735250"/>
            <a:ext cx="8175625" cy="407194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  <a:lvl2pPr marL="411480" indent="0">
              <a:buNone/>
              <a:defRPr sz="3300">
                <a:solidFill>
                  <a:schemeClr val="bg1"/>
                </a:solidFill>
              </a:defRPr>
            </a:lvl2pPr>
            <a:lvl3pPr marL="777240" indent="0">
              <a:buNone/>
              <a:defRPr sz="3300">
                <a:solidFill>
                  <a:schemeClr val="bg1"/>
                </a:solidFill>
              </a:defRPr>
            </a:lvl3pPr>
            <a:lvl4pPr marL="1051560" indent="0">
              <a:buNone/>
              <a:defRPr sz="3300">
                <a:solidFill>
                  <a:schemeClr val="bg1"/>
                </a:solidFill>
              </a:defRPr>
            </a:lvl4pPr>
            <a:lvl5pPr marL="1280160" indent="0">
              <a:buNone/>
              <a:defRPr sz="3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altiscale_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7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33338"/>
            <a:ext cx="9269138" cy="52164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829" y="2353778"/>
            <a:ext cx="8155172" cy="4321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elvetica 65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57830" y="2735250"/>
            <a:ext cx="8175625" cy="407194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  <a:lvl2pPr marL="411480" indent="0">
              <a:buNone/>
              <a:defRPr sz="3300">
                <a:solidFill>
                  <a:schemeClr val="bg1"/>
                </a:solidFill>
              </a:defRPr>
            </a:lvl2pPr>
            <a:lvl3pPr marL="777240" indent="0">
              <a:buNone/>
              <a:defRPr sz="3300">
                <a:solidFill>
                  <a:schemeClr val="bg1"/>
                </a:solidFill>
              </a:defRPr>
            </a:lvl3pPr>
            <a:lvl4pPr marL="1051560" indent="0">
              <a:buNone/>
              <a:defRPr sz="3300">
                <a:solidFill>
                  <a:schemeClr val="bg1"/>
                </a:solidFill>
              </a:defRPr>
            </a:lvl4pPr>
            <a:lvl5pPr marL="1280160" indent="0">
              <a:buNone/>
              <a:defRPr sz="3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6" name="Picture 15" descr="altiscale_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68" y="-66675"/>
            <a:ext cx="9269138" cy="52164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829" y="2353778"/>
            <a:ext cx="8155172" cy="4321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elvetica 65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57830" y="2735250"/>
            <a:ext cx="8175625" cy="407194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  <a:lvl2pPr marL="411480" indent="0">
              <a:buNone/>
              <a:defRPr sz="3300">
                <a:solidFill>
                  <a:schemeClr val="bg1"/>
                </a:solidFill>
              </a:defRPr>
            </a:lvl2pPr>
            <a:lvl3pPr marL="777240" indent="0">
              <a:buNone/>
              <a:defRPr sz="3300">
                <a:solidFill>
                  <a:schemeClr val="bg1"/>
                </a:solidFill>
              </a:defRPr>
            </a:lvl3pPr>
            <a:lvl4pPr marL="1051560" indent="0">
              <a:buNone/>
              <a:defRPr sz="3300">
                <a:solidFill>
                  <a:schemeClr val="bg1"/>
                </a:solidFill>
              </a:defRPr>
            </a:lvl4pPr>
            <a:lvl5pPr marL="1280160" indent="0">
              <a:buNone/>
              <a:defRPr sz="3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6" name="Picture 15" descr="altiscale_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8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pic>
        <p:nvPicPr>
          <p:cNvPr id="14" name="Picture 13"/>
          <p:cNvPicPr preferRelativeResize="0"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33338"/>
            <a:ext cx="9269138" cy="521648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57829" y="2353778"/>
            <a:ext cx="8155172" cy="432197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Helvetica 65 Medium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 hasCustomPrompt="1"/>
          </p:nvPr>
        </p:nvSpPr>
        <p:spPr>
          <a:xfrm>
            <a:off x="457830" y="2735250"/>
            <a:ext cx="8175625" cy="407194"/>
          </a:xfrm>
        </p:spPr>
        <p:txBody>
          <a:bodyPr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  <a:lvl2pPr marL="411480" indent="0">
              <a:buNone/>
              <a:defRPr sz="3300">
                <a:solidFill>
                  <a:schemeClr val="bg1"/>
                </a:solidFill>
              </a:defRPr>
            </a:lvl2pPr>
            <a:lvl3pPr marL="777240" indent="0">
              <a:buNone/>
              <a:defRPr sz="3300">
                <a:solidFill>
                  <a:schemeClr val="bg1"/>
                </a:solidFill>
              </a:defRPr>
            </a:lvl3pPr>
            <a:lvl4pPr marL="1051560" indent="0">
              <a:buNone/>
              <a:defRPr sz="3300">
                <a:solidFill>
                  <a:schemeClr val="bg1"/>
                </a:solidFill>
              </a:defRPr>
            </a:lvl4pPr>
            <a:lvl5pPr marL="1280160" indent="0">
              <a:buNone/>
              <a:defRPr sz="33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6" name="Picture 15" descr="altiscale_logo FINAL.eps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7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1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6515100" cy="1508760"/>
          </a:xfrm>
        </p:spPr>
        <p:txBody>
          <a:bodyPr anchor="b">
            <a:noAutofit/>
          </a:bodyPr>
          <a:lstStyle>
            <a:lvl1pPr>
              <a:defRPr sz="44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5980"/>
            <a:ext cx="6515100" cy="82296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latin typeface="Helvetica 55 Roman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992" y="4694466"/>
            <a:ext cx="541783" cy="158425"/>
          </a:xfrm>
        </p:spPr>
        <p:txBody>
          <a:bodyPr/>
          <a:lstStyle>
            <a:lvl1pPr>
              <a:defRPr sz="1400"/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60358" y="4897665"/>
            <a:ext cx="541783" cy="158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2"/>
                </a:solidFill>
                <a:latin typeface="Helvetica 55 Roman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67" y="-61401"/>
            <a:ext cx="9262533" cy="52663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94733" y="-101601"/>
            <a:ext cx="9525000" cy="679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>
              <a:latin typeface="Helvetica 55 Roman"/>
            </a:endParaRPr>
          </a:p>
        </p:txBody>
      </p:sp>
      <p:pic>
        <p:nvPicPr>
          <p:cNvPr id="7" name="Picture 6" descr="altiscale_logo FINAL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221179"/>
            <a:ext cx="1246629" cy="2567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907257"/>
            <a:ext cx="8443913" cy="1169194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  <a:latin typeface="Helvetica 65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7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20543" b="57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8596" y="285751"/>
            <a:ext cx="8056754" cy="5334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0356" y="857250"/>
            <a:ext cx="8044995" cy="3558355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1pPr>
            <a:lvl2pPr marL="68580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2pPr>
            <a:lvl3pPr marL="1005840" indent="-22860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3pPr>
            <a:lvl4pPr marL="12344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4pPr>
            <a:lvl5pPr marL="14630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8734" y="782637"/>
            <a:ext cx="8498417" cy="0"/>
          </a:xfrm>
          <a:prstGeom prst="line">
            <a:avLst/>
          </a:prstGeom>
          <a:ln w="9525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ltiscale_logo FINA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2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485900" y="285750"/>
            <a:ext cx="7029450" cy="97155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/>
          <a:lstStyle>
            <a:lvl1pPr rtl="0">
              <a:spcBef>
                <a:spcPts val="0"/>
              </a:spcBef>
              <a:defRPr sz="3000">
                <a:solidFill>
                  <a:srgbClr val="00598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485900" y="1490564"/>
            <a:ext cx="7029450" cy="33623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205740" indent="-136684" rtl="0">
              <a:spcBef>
                <a:spcPts val="0"/>
              </a:spcBef>
              <a:buFont typeface="Arial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14350" indent="-152400" rtl="0">
              <a:spcBef>
                <a:spcPts val="0"/>
              </a:spcBef>
              <a:buFont typeface="Arial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754379" indent="-120967" rtl="0">
              <a:spcBef>
                <a:spcPts val="0"/>
              </a:spcBef>
              <a:buFont typeface="Arial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925830" indent="-99536" rtl="0">
              <a:spcBef>
                <a:spcPts val="0"/>
              </a:spcBef>
              <a:buFont typeface="Arial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097280" indent="-99536" rtl="0">
              <a:spcBef>
                <a:spcPts val="0"/>
              </a:spcBef>
              <a:buFont typeface="Arial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60358" y="4897665"/>
            <a:ext cx="541783" cy="1584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2"/>
                </a:solidFill>
                <a:latin typeface="Helvetica 55 Roman"/>
                <a:ea typeface="+mn-ea"/>
                <a:cs typeface="Helvetic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8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No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8596" y="285751"/>
            <a:ext cx="8499550" cy="5334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0356" y="857250"/>
            <a:ext cx="8138385" cy="3558355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1pPr>
            <a:lvl2pPr marL="68580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2pPr>
            <a:lvl3pPr marL="1005840" indent="-22860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3pPr>
            <a:lvl4pPr marL="12344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4pPr>
            <a:lvl5pPr marL="14630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8734" y="782637"/>
            <a:ext cx="8498417" cy="0"/>
          </a:xfrm>
          <a:prstGeom prst="line">
            <a:avLst/>
          </a:prstGeom>
          <a:ln w="9525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8596" y="285750"/>
            <a:ext cx="4262087" cy="851673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0356" y="1561170"/>
            <a:ext cx="4257761" cy="3100039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1pPr>
            <a:lvl2pPr marL="68580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2pPr>
            <a:lvl3pPr marL="1005840" indent="-22860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3pPr>
            <a:lvl4pPr marL="12344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4pPr>
            <a:lvl5pPr marL="14630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5189034" y="289932"/>
            <a:ext cx="3345366" cy="460173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8596" y="285750"/>
            <a:ext cx="4262087" cy="851673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pic>
        <p:nvPicPr>
          <p:cNvPr id="13" name="Picture 12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8595" y="285750"/>
            <a:ext cx="8425209" cy="825643"/>
          </a:xfrm>
        </p:spPr>
        <p:txBody>
          <a:bodyPr anchor="t">
            <a:normAutofit/>
          </a:bodyPr>
          <a:lstStyle>
            <a:lvl1pPr>
              <a:defRPr sz="3000" baseline="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THIS IS A TWO LINE TITLED</a:t>
            </a:r>
            <a:br>
              <a:rPr lang="en-US" dirty="0" smtClean="0"/>
            </a:br>
            <a:r>
              <a:rPr lang="en-US" dirty="0" smtClean="0"/>
              <a:t>MASTER 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0356" y="1206173"/>
            <a:ext cx="8044995" cy="3372980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1pPr>
            <a:lvl2pPr marL="68580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2pPr>
            <a:lvl3pPr marL="1005840" indent="-22860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3pPr>
            <a:lvl4pPr marL="12344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4pPr>
            <a:lvl5pPr marL="14630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8596" y="285751"/>
            <a:ext cx="8056754" cy="5334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0356" y="857250"/>
            <a:ext cx="8044995" cy="3558355"/>
          </a:xfrm>
        </p:spPr>
        <p:txBody>
          <a:bodyPr/>
          <a:lstStyle>
            <a:lvl1pPr marL="27432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1pPr>
            <a:lvl2pPr marL="685800" indent="-27432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2pPr>
            <a:lvl3pPr marL="1005840" indent="-22860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3pPr>
            <a:lvl4pPr marL="12344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4pPr>
            <a:lvl5pPr marL="1463040" indent="-182880">
              <a:buFont typeface="Arial" panose="020B0604020202020204" pitchFamily="34" charset="0"/>
              <a:buChar char="•"/>
              <a:defRPr>
                <a:latin typeface="Helvetica 55 Roman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Bk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8596" y="285751"/>
            <a:ext cx="8056754" cy="533400"/>
          </a:xfrm>
        </p:spPr>
        <p:txBody>
          <a:bodyPr anchor="t">
            <a:normAutofit/>
          </a:bodyPr>
          <a:lstStyle>
            <a:lvl1pPr>
              <a:defRPr sz="3000">
                <a:solidFill>
                  <a:srgbClr val="00598D"/>
                </a:solidFill>
                <a:latin typeface="Helvetica 65 Medium" pitchFamily="34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ltiscale_logo FINAL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" t="20543" b="573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>
            <a:lvl1pPr algn="r">
              <a:defRPr sz="1000">
                <a:solidFill>
                  <a:schemeClr val="accent2"/>
                </a:solidFill>
                <a:latin typeface="Helvetica 55 Roman"/>
                <a:cs typeface="Helvetica"/>
              </a:defRPr>
            </a:lvl1pPr>
          </a:lstStyle>
          <a:p>
            <a:fld id="{38992903-3668-A242-8FBD-B4CB19AE06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ltiscale_logo FINAL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843978"/>
            <a:ext cx="1246629" cy="25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8595" y="285750"/>
            <a:ext cx="8224487" cy="9715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356" y="1490565"/>
            <a:ext cx="8212483" cy="3362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8411" y="4886897"/>
            <a:ext cx="541783" cy="151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Helvetica 55 Roman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91" r:id="rId3"/>
    <p:sldLayoutId id="2147483692" r:id="rId4"/>
    <p:sldLayoutId id="2147483693" r:id="rId5"/>
    <p:sldLayoutId id="2147483678" r:id="rId6"/>
    <p:sldLayoutId id="2147483680" r:id="rId7"/>
    <p:sldLayoutId id="2147483694" r:id="rId8"/>
    <p:sldLayoutId id="2147483682" r:id="rId9"/>
    <p:sldLayoutId id="2147483695" r:id="rId10"/>
    <p:sldLayoutId id="2147483655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1" r:id="rId17"/>
    <p:sldLayoutId id="2147483651" r:id="rId18"/>
    <p:sldLayoutId id="2147483689" r:id="rId19"/>
    <p:sldLayoutId id="2147483690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cap="all" baseline="0">
          <a:solidFill>
            <a:srgbClr val="00598D"/>
          </a:solidFill>
          <a:latin typeface="Helvetica 65 Medium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Helvetica 55 Roman" pitchFamily="34" charset="0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Helvetica 55 Roman" pitchFamily="34" charset="0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Helvetica 55 Roman" pitchFamily="34" charset="0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Helvetica 55 Roman" pitchFamily="34" charset="0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100000"/>
        </a:lnSpc>
        <a:spcBef>
          <a:spcPts val="600"/>
        </a:spcBef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Helvetica 55 Roman" pitchFamily="34" charset="0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HADOOP IN DOCKER </a:t>
            </a:r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WORKS AND WHAT DOESN’T -- IN </a:t>
            </a:r>
            <a:r>
              <a:rPr lang="en-US" dirty="0" smtClean="0"/>
              <a:t>PRODUCTION!</a:t>
            </a:r>
          </a:p>
          <a:p>
            <a:r>
              <a:rPr lang="en-US" dirty="0" smtClean="0"/>
              <a:t>Nasser </a:t>
            </a:r>
            <a:r>
              <a:rPr lang="en-US" dirty="0"/>
              <a:t>Manesh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2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 vs. vm’S</a:t>
            </a:r>
            <a:endParaRPr lang="en-US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2114550" y="1490663"/>
            <a:ext cx="7029450" cy="33623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dirty="0"/>
          </a:p>
          <a:p>
            <a:pPr marL="342900" indent="0">
              <a:lnSpc>
                <a:spcPct val="90000"/>
              </a:lnSpc>
              <a:spcBef>
                <a:spcPts val="900"/>
              </a:spcBef>
              <a:buNone/>
            </a:pPr>
            <a:endParaRPr dirty="0"/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t="18024"/>
          <a:stretch/>
        </p:blipFill>
        <p:spPr>
          <a:xfrm>
            <a:off x="824196" y="914399"/>
            <a:ext cx="7529832" cy="36765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1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Chroot to Containers</a:t>
            </a:r>
            <a:endParaRPr lang="en-US" dirty="0"/>
          </a:p>
        </p:txBody>
      </p:sp>
      <p:sp>
        <p:nvSpPr>
          <p:cNvPr id="166" name="Shape 166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chroot: limiting filesystem view</a:t>
            </a:r>
          </a:p>
          <a:p>
            <a:r>
              <a:rPr lang="en-US" dirty="0" smtClean="0"/>
              <a:t>BSD jail (1995): better sandbox, networking, but limited</a:t>
            </a:r>
          </a:p>
          <a:p>
            <a:r>
              <a:rPr lang="en-US" dirty="0" smtClean="0"/>
              <a:t>Linux-VServer (2001): security</a:t>
            </a:r>
          </a:p>
          <a:p>
            <a:r>
              <a:rPr lang="en-US" dirty="0" smtClean="0"/>
              <a:t>Solaris Zones (2004)</a:t>
            </a:r>
          </a:p>
          <a:p>
            <a:r>
              <a:rPr lang="en-US" dirty="0" smtClean="0"/>
              <a:t>OpenVZ (2005) / Parallels</a:t>
            </a:r>
          </a:p>
          <a:p>
            <a:r>
              <a:rPr lang="en-US" dirty="0" smtClean="0"/>
              <a:t>LXC (2006)</a:t>
            </a:r>
          </a:p>
          <a:p>
            <a:r>
              <a:rPr lang="en-US" dirty="0" smtClean="0"/>
              <a:t>Containers in the kernel (2007)</a:t>
            </a:r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7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Jail to Docker</a:t>
            </a:r>
            <a:endParaRPr lang="en-US" dirty="0"/>
          </a:p>
        </p:txBody>
      </p:sp>
      <p:sp>
        <p:nvSpPr>
          <p:cNvPr id="172" name="Shape 172"/>
          <p:cNvSpPr txBox="1">
            <a:spLocks noGrp="1"/>
          </p:cNvSpPr>
          <p:nvPr>
            <p:ph idx="1"/>
          </p:nvPr>
        </p:nvSpPr>
        <p:spPr>
          <a:xfrm>
            <a:off x="470356" y="857250"/>
            <a:ext cx="8301111" cy="3558355"/>
          </a:xfrm>
        </p:spPr>
        <p:txBody>
          <a:bodyPr>
            <a:normAutofit/>
          </a:bodyPr>
          <a:lstStyle/>
          <a:p>
            <a:r>
              <a:rPr lang="en-US" dirty="0" smtClean="0"/>
              <a:t>LXC: robust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BSD </a:t>
            </a:r>
            <a:r>
              <a:rPr lang="en-US" dirty="0" smtClean="0"/>
              <a:t>Jails: </a:t>
            </a:r>
            <a:r>
              <a:rPr lang="en-US" dirty="0" smtClean="0"/>
              <a:t>well-designed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lmctfy</a:t>
            </a:r>
            <a:r>
              <a:rPr lang="en-US" dirty="0" smtClean="0"/>
              <a:t> </a:t>
            </a:r>
            <a:r>
              <a:rPr lang="en-US" dirty="0" smtClean="0"/>
              <a:t>(Let Me Containerize That </a:t>
            </a:r>
            <a:r>
              <a:rPr lang="en-US" dirty="0" smtClean="0"/>
              <a:t>For </a:t>
            </a:r>
            <a:r>
              <a:rPr lang="en-US" dirty="0" smtClean="0"/>
              <a:t>You</a:t>
            </a:r>
            <a:r>
              <a:rPr lang="en-US" dirty="0" smtClean="0"/>
              <a:t>): Google quality.</a:t>
            </a:r>
            <a:endParaRPr lang="en-US" dirty="0" smtClean="0"/>
          </a:p>
          <a:p>
            <a:r>
              <a:rPr lang="en-US" dirty="0" err="1" smtClean="0"/>
              <a:t>OpenVZ</a:t>
            </a:r>
            <a:r>
              <a:rPr lang="en-US" dirty="0" smtClean="0"/>
              <a:t>: active development.</a:t>
            </a:r>
            <a:endParaRPr lang="en-US" dirty="0" smtClean="0"/>
          </a:p>
          <a:p>
            <a:r>
              <a:rPr lang="en-US" dirty="0" smtClean="0"/>
              <a:t>They have been pretty hard to use!</a:t>
            </a:r>
          </a:p>
          <a:p>
            <a:r>
              <a:rPr lang="en-US" dirty="0" smtClean="0"/>
              <a:t>DOCKER IS EASY TO USE. EVERYBODY CAN DO IT.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0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Docker Is Great For...</a:t>
            </a:r>
            <a:endParaRPr lang="en-US" dirty="0"/>
          </a:p>
        </p:txBody>
      </p:sp>
      <p:sp>
        <p:nvSpPr>
          <p:cNvPr id="178" name="Shape 178"/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develop/build/test pipelines</a:t>
            </a:r>
          </a:p>
          <a:p>
            <a:r>
              <a:rPr lang="en-US" dirty="0" smtClean="0"/>
              <a:t>Builds that are “safer” to ship to production</a:t>
            </a:r>
          </a:p>
          <a:p>
            <a:r>
              <a:rPr lang="en-US" dirty="0" smtClean="0"/>
              <a:t>Testing software in different environments</a:t>
            </a:r>
          </a:p>
          <a:p>
            <a:r>
              <a:rPr lang="en-US" dirty="0" smtClean="0"/>
              <a:t>CI slave machines</a:t>
            </a:r>
          </a:p>
          <a:p>
            <a:r>
              <a:rPr lang="en-US" dirty="0" smtClean="0"/>
              <a:t>Creating mini-clusters for development/testing</a:t>
            </a:r>
          </a:p>
          <a:p>
            <a:r>
              <a:rPr lang="en-US" dirty="0" smtClean="0"/>
              <a:t>Packaging and software delivery </a:t>
            </a:r>
            <a:r>
              <a:rPr lang="en-US" dirty="0" smtClean="0"/>
              <a:t>– </a:t>
            </a:r>
            <a:r>
              <a:rPr lang="en-US" dirty="0" smtClean="0"/>
              <a:t>can </a:t>
            </a:r>
            <a:r>
              <a:rPr lang="en-US" dirty="0" smtClean="0"/>
              <a:t>replace </a:t>
            </a:r>
            <a:r>
              <a:rPr lang="en-US" dirty="0" smtClean="0"/>
              <a:t>RPMs</a:t>
            </a:r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7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83" name="Shape 183"/>
          <p:cNvSpPr txBox="1">
            <a:spLocks noGrp="1"/>
          </p:cNvSpPr>
          <p:nvPr>
            <p:ph type="title" idx="4294967295"/>
          </p:nvPr>
        </p:nvSpPr>
        <p:spPr>
          <a:xfrm>
            <a:off x="0" y="311150"/>
            <a:ext cx="7029450" cy="9715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4294967295"/>
          </p:nvPr>
        </p:nvSpPr>
        <p:spPr>
          <a:xfrm>
            <a:off x="1952625" y="1490663"/>
            <a:ext cx="7191375" cy="33623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200" b="1" dirty="0"/>
              <a:t>  YES, BUT...</a:t>
            </a:r>
          </a:p>
          <a:p>
            <a:pPr marL="342900" indent="0">
              <a:lnSpc>
                <a:spcPct val="90000"/>
              </a:lnSpc>
              <a:spcBef>
                <a:spcPts val="90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398306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Shape 19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97054" y="4878"/>
            <a:ext cx="6855211" cy="5138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0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Developers Love Docker, but OPS?</a:t>
            </a:r>
            <a:endParaRPr lang="en-US" dirty="0"/>
          </a:p>
        </p:txBody>
      </p:sp>
      <p:sp>
        <p:nvSpPr>
          <p:cNvPr id="190" name="Shape 190"/>
          <p:cNvSpPr txBox="1">
            <a:spLocks noGrp="1"/>
          </p:cNvSpPr>
          <p:nvPr>
            <p:ph idx="1"/>
          </p:nvPr>
        </p:nvSpPr>
        <p:spPr>
          <a:xfrm>
            <a:off x="470356" y="857250"/>
            <a:ext cx="8425288" cy="3558355"/>
          </a:xfrm>
        </p:spPr>
        <p:txBody>
          <a:bodyPr>
            <a:normAutofit/>
          </a:bodyPr>
          <a:lstStyle/>
          <a:p>
            <a:r>
              <a:rPr lang="en-US" dirty="0" smtClean="0"/>
              <a:t>Not operations friendly.</a:t>
            </a:r>
          </a:p>
          <a:p>
            <a:r>
              <a:rPr lang="en-US" dirty="0" smtClean="0"/>
              <a:t>Separate orchestration/provisioning/automation required.</a:t>
            </a:r>
          </a:p>
          <a:p>
            <a:r>
              <a:rPr lang="en-US" dirty="0" smtClean="0"/>
              <a:t>Logging? Are you kidding me?</a:t>
            </a:r>
          </a:p>
          <a:p>
            <a:r>
              <a:rPr lang="en-US" dirty="0" smtClean="0"/>
              <a:t>Docker networking considered harmful… Very simplistic.</a:t>
            </a:r>
          </a:p>
          <a:p>
            <a:r>
              <a:rPr lang="en-US" dirty="0" smtClean="0"/>
              <a:t>Good for single application, not </a:t>
            </a:r>
            <a:r>
              <a:rPr lang="en-US" dirty="0" smtClean="0"/>
              <a:t>so </a:t>
            </a:r>
            <a:r>
              <a:rPr lang="en-US" dirty="0" smtClean="0"/>
              <a:t>for </a:t>
            </a:r>
            <a:r>
              <a:rPr lang="en-US" dirty="0" smtClean="0"/>
              <a:t>“system” containers.</a:t>
            </a:r>
          </a:p>
          <a:p>
            <a:r>
              <a:rPr lang="en-US" dirty="0" smtClean="0"/>
              <a:t>Race conditions, race conditions, race conditions.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3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Requirements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Stability, reliability, </a:t>
            </a:r>
            <a:r>
              <a:rPr lang="en-US" b="1" dirty="0"/>
              <a:t>predictability</a:t>
            </a:r>
          </a:p>
          <a:p>
            <a:r>
              <a:rPr lang="en-US" dirty="0"/>
              <a:t>Performance and security</a:t>
            </a:r>
          </a:p>
          <a:p>
            <a:r>
              <a:rPr lang="en-US" dirty="0"/>
              <a:t>Enterprise-grade, high throughput networking</a:t>
            </a:r>
          </a:p>
          <a:p>
            <a:r>
              <a:rPr lang="en-US" dirty="0"/>
              <a:t>Metrics and monitoring</a:t>
            </a:r>
          </a:p>
          <a:p>
            <a:r>
              <a:rPr lang="en-US" dirty="0"/>
              <a:t>Delivery infrastructure</a:t>
            </a:r>
          </a:p>
          <a:p>
            <a:r>
              <a:rPr lang="en-US" dirty="0" smtClean="0"/>
              <a:t>Troubleshoot-a-bility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in Hadoop?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YARN’s ApplicationMaster asks the NodeManager to launch containers: LinuxContainerExecutor</a:t>
            </a:r>
          </a:p>
          <a:p>
            <a:r>
              <a:rPr lang="en-US" dirty="0"/>
              <a:t>Docker can be used not only for fine-grained performance isolation, but for delivering software </a:t>
            </a:r>
            <a:r>
              <a:rPr lang="en-US" dirty="0" smtClean="0"/>
              <a:t>packages</a:t>
            </a:r>
          </a:p>
        </p:txBody>
      </p:sp>
      <p:pic>
        <p:nvPicPr>
          <p:cNvPr id="5" name="Shape 2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25831" y="2615963"/>
            <a:ext cx="3833718" cy="2372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92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15" name="Shape 215"/>
          <p:cNvSpPr txBox="1">
            <a:spLocks noGrp="1"/>
          </p:cNvSpPr>
          <p:nvPr>
            <p:ph type="title" idx="4294967295"/>
          </p:nvPr>
        </p:nvSpPr>
        <p:spPr>
          <a:xfrm>
            <a:off x="0" y="311150"/>
            <a:ext cx="7029450" cy="9715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4294967295"/>
          </p:nvPr>
        </p:nvSpPr>
        <p:spPr>
          <a:xfrm>
            <a:off x="1952625" y="1490663"/>
            <a:ext cx="7191375" cy="3362325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200" b="1" dirty="0"/>
              <a:t>  YES, BUT...</a:t>
            </a:r>
          </a:p>
          <a:p>
            <a:pPr marL="342900" indent="0">
              <a:lnSpc>
                <a:spcPct val="90000"/>
              </a:lnSpc>
              <a:spcBef>
                <a:spcPts val="90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658063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356" y="857250"/>
            <a:ext cx="8380133" cy="35583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25 years in Unix infrastructure/SRE/</a:t>
            </a:r>
            <a:r>
              <a:rPr lang="en-US" dirty="0" smtClean="0"/>
              <a:t>kernel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tartups</a:t>
            </a:r>
            <a:r>
              <a:rPr lang="en-US" dirty="0"/>
              <a:t>, </a:t>
            </a:r>
            <a:r>
              <a:rPr lang="en-US" dirty="0" smtClean="0"/>
              <a:t>architect, VP Engineering</a:t>
            </a:r>
            <a:r>
              <a:rPr lang="en-US" dirty="0"/>
              <a:t>/CTO </a:t>
            </a:r>
            <a:r>
              <a:rPr lang="en-US" dirty="0" smtClean="0"/>
              <a:t>roles.</a:t>
            </a:r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etabyte</a:t>
            </a:r>
            <a:r>
              <a:rPr lang="en-US" dirty="0"/>
              <a:t>-scale, production, multi-tenant </a:t>
            </a:r>
            <a:r>
              <a:rPr lang="en-US" dirty="0" err="1" smtClean="0"/>
              <a:t>Hadoop</a:t>
            </a:r>
            <a:r>
              <a:rPr lang="en-US" dirty="0" smtClean="0"/>
              <a:t> </a:t>
            </a:r>
            <a:r>
              <a:rPr lang="en-US" dirty="0"/>
              <a:t>clusters</a:t>
            </a:r>
          </a:p>
          <a:p>
            <a:r>
              <a:rPr lang="en-US" dirty="0" smtClean="0"/>
              <a:t>Virtualization</a:t>
            </a:r>
            <a:r>
              <a:rPr lang="en-US" dirty="0"/>
              <a:t>, </a:t>
            </a:r>
            <a:r>
              <a:rPr lang="en-US" dirty="0" smtClean="0"/>
              <a:t>elasticity, container </a:t>
            </a:r>
            <a:r>
              <a:rPr lang="en-US" dirty="0"/>
              <a:t>orchestration for Hadoop</a:t>
            </a:r>
          </a:p>
          <a:p>
            <a:r>
              <a:rPr lang="en-US" dirty="0"/>
              <a:t>Connect with me on LinkedIn:   </a:t>
            </a:r>
            <a:r>
              <a:rPr lang="en-US" dirty="0" smtClean="0"/>
              <a:t>nasser@gmail.com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4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</a:t>
            </a:r>
            <a:r>
              <a:rPr lang="en-US" dirty="0" smtClean="0"/>
              <a:t>Needs </a:t>
            </a:r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in both YARN and Docker is needed</a:t>
            </a:r>
          </a:p>
          <a:p>
            <a:r>
              <a:rPr lang="en-US" dirty="0"/>
              <a:t>Both sets of changes take time</a:t>
            </a:r>
          </a:p>
          <a:p>
            <a:r>
              <a:rPr lang="en-US" dirty="0"/>
              <a:t>See YARN-1964 for details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Altiscale</a:t>
            </a:r>
            <a:r>
              <a:rPr lang="en-US" dirty="0" smtClean="0"/>
              <a:t> </a:t>
            </a:r>
            <a:r>
              <a:rPr lang="en-US" dirty="0"/>
              <a:t>is working with both </a:t>
            </a:r>
            <a:r>
              <a:rPr lang="en-US" dirty="0" smtClean="0"/>
              <a:t>communities.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Hadoop in Docker Containers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bulk of a cluster consists of DataNodes (HDFS) and NodeManagers (YARN)</a:t>
            </a:r>
          </a:p>
          <a:p>
            <a:r>
              <a:rPr lang="en-US" dirty="0"/>
              <a:t>Traditionally, DN and NM are paired on machines</a:t>
            </a:r>
          </a:p>
          <a:p>
            <a:r>
              <a:rPr lang="en-US" dirty="0"/>
              <a:t>P</a:t>
            </a:r>
            <a:r>
              <a:rPr lang="en-US" dirty="0" smtClean="0"/>
              <a:t>ut </a:t>
            </a:r>
            <a:r>
              <a:rPr lang="en-US" dirty="0"/>
              <a:t>the DN and NM into containers, isolate them, and start moving things around</a:t>
            </a:r>
          </a:p>
          <a:p>
            <a:r>
              <a:rPr lang="en-US" dirty="0"/>
              <a:t>It’s repeatable, and can be </a:t>
            </a:r>
            <a:r>
              <a:rPr lang="en-US" dirty="0" smtClean="0"/>
              <a:t>automated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Shape 23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3023" y="617035"/>
            <a:ext cx="8886110" cy="3972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1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3" name="Shape 24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5" y="1092351"/>
            <a:ext cx="8925854" cy="2993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6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Do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ypical machine: 1 DN container, 1+ NM </a:t>
            </a:r>
            <a:r>
              <a:rPr lang="en-US" dirty="0" smtClean="0"/>
              <a:t>container</a:t>
            </a:r>
          </a:p>
          <a:p>
            <a:r>
              <a:rPr lang="en-US" dirty="0" smtClean="0"/>
              <a:t>Additional NM containers can float around</a:t>
            </a:r>
          </a:p>
          <a:p>
            <a:r>
              <a:rPr lang="en-US" dirty="0" smtClean="0"/>
              <a:t>NM containers (and the DN container) are isolated</a:t>
            </a:r>
          </a:p>
          <a:p>
            <a:r>
              <a:rPr lang="en-US" dirty="0" smtClean="0"/>
              <a:t>Each container has its own resource limits</a:t>
            </a:r>
          </a:p>
          <a:p>
            <a:pPr lvl="1"/>
            <a:r>
              <a:rPr lang="en-US" dirty="0" smtClean="0"/>
              <a:t>DN uses a lot of disk IO, not many cores or memory</a:t>
            </a:r>
          </a:p>
          <a:p>
            <a:pPr lvl="1"/>
            <a:r>
              <a:rPr lang="en-US" dirty="0" smtClean="0"/>
              <a:t>NMs use most of the cores and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Shape 25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5426" y="346654"/>
            <a:ext cx="4791075" cy="461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136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62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879" y="1293541"/>
            <a:ext cx="9016804" cy="22775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562106" y="311588"/>
            <a:ext cx="7029450" cy="9715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dirty="0"/>
              <a:t>                            Cs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dirty="0"/>
          </a:p>
          <a:p>
            <a:pPr marL="342900" indent="0">
              <a:lnSpc>
                <a:spcPct val="90000"/>
              </a:lnSpc>
              <a:spcBef>
                <a:spcPts val="900"/>
              </a:spcBef>
              <a:buNone/>
            </a:pPr>
            <a:endParaRPr dirty="0"/>
          </a:p>
        </p:txBody>
      </p:sp>
      <p:pic>
        <p:nvPicPr>
          <p:cNvPr id="269" name="Shape 26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10" y="89529"/>
            <a:ext cx="8145734" cy="4960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2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Allocation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Bulk of the disks go to DNs</a:t>
            </a:r>
          </a:p>
          <a:p>
            <a:r>
              <a:rPr lang="en-US" dirty="0"/>
              <a:t>But NMs need disks too</a:t>
            </a:r>
          </a:p>
          <a:p>
            <a:r>
              <a:rPr lang="en-US" dirty="0"/>
              <a:t>Choose </a:t>
            </a:r>
            <a:r>
              <a:rPr lang="en-US" dirty="0" smtClean="0"/>
              <a:t>a repeatable  layout for </a:t>
            </a:r>
            <a:r>
              <a:rPr lang="en-US" dirty="0"/>
              <a:t>multiple disks/machine</a:t>
            </a:r>
          </a:p>
          <a:p>
            <a:r>
              <a:rPr lang="en-US" dirty="0"/>
              <a:t>Think both vertical and horizontal</a:t>
            </a:r>
          </a:p>
          <a:p>
            <a:r>
              <a:rPr lang="en-US" dirty="0" smtClean="0"/>
              <a:t>Volumes: </a:t>
            </a:r>
            <a:r>
              <a:rPr lang="en-US" dirty="0" smtClean="0"/>
              <a:t>pass </a:t>
            </a:r>
            <a:r>
              <a:rPr lang="en-US" dirty="0"/>
              <a:t>directories and </a:t>
            </a:r>
            <a:r>
              <a:rPr lang="en-US" b="1" dirty="0"/>
              <a:t>not devices</a:t>
            </a:r>
            <a:r>
              <a:rPr lang="en-US" dirty="0"/>
              <a:t> to Docker</a:t>
            </a:r>
          </a:p>
          <a:p>
            <a:r>
              <a:rPr lang="en-US" dirty="0"/>
              <a:t>Make sure Docker does not see these as </a:t>
            </a:r>
            <a:r>
              <a:rPr lang="en-US" dirty="0" smtClean="0"/>
              <a:t>AUFS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1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Docker tries to take over the host</a:t>
            </a:r>
          </a:p>
          <a:p>
            <a:r>
              <a:rPr lang="en-US" dirty="0" smtClean="0"/>
              <a:t>Default networking is simple, for ease of development</a:t>
            </a:r>
          </a:p>
          <a:p>
            <a:r>
              <a:rPr lang="en-US" dirty="0" smtClean="0"/>
              <a:t>Jumbo frames are not supported out of the box - set your own MTU!</a:t>
            </a:r>
          </a:p>
          <a:p>
            <a:r>
              <a:rPr lang="en-US" dirty="0" smtClean="0"/>
              <a:t>Avoid race conditions by serializing Network </a:t>
            </a:r>
            <a:br>
              <a:rPr lang="en-US" dirty="0" smtClean="0"/>
            </a:br>
            <a:r>
              <a:rPr lang="en-US" dirty="0" smtClean="0"/>
              <a:t>Namespace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830" y="1360311"/>
            <a:ext cx="8175625" cy="1782133"/>
          </a:xfrm>
        </p:spPr>
        <p:txBody>
          <a:bodyPr/>
          <a:lstStyle/>
          <a:p>
            <a:r>
              <a:rPr lang="en-US" sz="3200" dirty="0" smtClean="0"/>
              <a:t>Taking </a:t>
            </a:r>
            <a:r>
              <a:rPr lang="en-US" sz="3200" dirty="0" err="1" smtClean="0"/>
              <a:t>Docker</a:t>
            </a:r>
            <a:r>
              <a:rPr lang="en-US" sz="3200" dirty="0" smtClean="0"/>
              <a:t> to Production</a:t>
            </a:r>
          </a:p>
          <a:p>
            <a:r>
              <a:rPr lang="en-US" sz="3200" dirty="0" smtClean="0"/>
              <a:t>Getting it to Work for </a:t>
            </a:r>
            <a:r>
              <a:rPr lang="en-US" sz="3200" dirty="0" err="1" smtClean="0"/>
              <a:t>Hadoop</a:t>
            </a:r>
            <a:endParaRPr lang="en-US" sz="3200" dirty="0"/>
          </a:p>
          <a:p>
            <a:r>
              <a:rPr lang="en-US" sz="3200" dirty="0" smtClean="0"/>
              <a:t>Pitfalls, Solutions</a:t>
            </a:r>
          </a:p>
          <a:p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79" y="-1032933"/>
            <a:ext cx="3121370" cy="443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and Metrics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356" y="857250"/>
            <a:ext cx="8414000" cy="3558355"/>
          </a:xfrm>
        </p:spPr>
        <p:txBody>
          <a:bodyPr/>
          <a:lstStyle/>
          <a:p>
            <a:r>
              <a:rPr lang="en-US" dirty="0" smtClean="0"/>
              <a:t>You do not necessarily need to monitor the </a:t>
            </a:r>
            <a:br>
              <a:rPr lang="en-US" dirty="0" smtClean="0"/>
            </a:br>
            <a:r>
              <a:rPr lang="en-US" dirty="0" smtClean="0"/>
              <a:t>docker process</a:t>
            </a:r>
          </a:p>
          <a:p>
            <a:r>
              <a:rPr lang="en-US" dirty="0" smtClean="0"/>
              <a:t>How your NM checks the health of the node may need additional mounts in the docker container</a:t>
            </a:r>
          </a:p>
          <a:p>
            <a:r>
              <a:rPr lang="en-US" dirty="0" smtClean="0"/>
              <a:t>Metrics… check out cAdvisor!</a:t>
            </a:r>
          </a:p>
          <a:p>
            <a:r>
              <a:rPr lang="en-US" dirty="0" smtClean="0"/>
              <a:t>Disk metrics in cAdvisor are weak, </a:t>
            </a:r>
            <a:r>
              <a:rPr lang="en-US" dirty="0" err="1" smtClean="0"/>
              <a:t>Altiscale</a:t>
            </a:r>
            <a:r>
              <a:rPr lang="en-US" dirty="0" smtClean="0"/>
              <a:t> is</a:t>
            </a:r>
            <a:r>
              <a:rPr lang="en-US" dirty="0" smtClean="0"/>
              <a:t> contributing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Isolation is important, but…</a:t>
            </a:r>
          </a:p>
          <a:p>
            <a:r>
              <a:rPr lang="en-US" dirty="0" smtClean="0"/>
              <a:t>Privileged mode is a big No </a:t>
            </a:r>
            <a:r>
              <a:rPr lang="en-US" dirty="0" err="1" smtClean="0"/>
              <a:t>No</a:t>
            </a:r>
            <a:endParaRPr lang="en-US" dirty="0" smtClean="0"/>
          </a:p>
          <a:p>
            <a:r>
              <a:rPr lang="en-US" dirty="0" smtClean="0"/>
              <a:t>Containers share the same kernel</a:t>
            </a:r>
          </a:p>
          <a:p>
            <a:r>
              <a:rPr lang="en-US" dirty="0" smtClean="0"/>
              <a:t>You have to be on top of Docker and </a:t>
            </a:r>
            <a:r>
              <a:rPr lang="en-US" dirty="0" err="1" smtClean="0"/>
              <a:t>libcontainer</a:t>
            </a:r>
            <a:r>
              <a:rPr lang="en-US" dirty="0" smtClean="0"/>
              <a:t>/</a:t>
            </a:r>
            <a:r>
              <a:rPr lang="en-US" dirty="0" err="1" smtClean="0"/>
              <a:t>lxc</a:t>
            </a:r>
            <a:r>
              <a:rPr lang="en-US" dirty="0" smtClean="0"/>
              <a:t> security</a:t>
            </a:r>
          </a:p>
          <a:p>
            <a:r>
              <a:rPr lang="en-US" dirty="0" smtClean="0"/>
              <a:t>Are hypervisors safer?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Infrastructure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Docker containers are created off of “images”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Docker images are served by a registry, an HTTP server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Has very basic </a:t>
            </a:r>
            <a:r>
              <a:rPr lang="en-US" dirty="0" smtClean="0"/>
              <a:t>functionality</a:t>
            </a:r>
            <a:endParaRPr lang="en-US" dirty="0"/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Images are usually big, and can be proprietary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So you need to add authentication, per-</a:t>
            </a:r>
            <a:r>
              <a:rPr lang="en-US" dirty="0" err="1"/>
              <a:t>colo</a:t>
            </a:r>
            <a:r>
              <a:rPr lang="en-US" dirty="0"/>
              <a:t> </a:t>
            </a:r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Orchestration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smtClean="0"/>
              <a:t>Chef or Puppet: node level</a:t>
            </a:r>
            <a:endParaRPr lang="en-US" dirty="0"/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err="1" smtClean="0"/>
              <a:t>Kubernetes</a:t>
            </a:r>
            <a:r>
              <a:rPr lang="en-US" dirty="0" smtClean="0"/>
              <a:t>, </a:t>
            </a:r>
            <a:r>
              <a:rPr lang="en-US" dirty="0" err="1" smtClean="0"/>
              <a:t>Mesos</a:t>
            </a:r>
            <a:r>
              <a:rPr lang="en-US" dirty="0" smtClean="0"/>
              <a:t>.</a:t>
            </a:r>
            <a:endParaRPr lang="en-US" dirty="0"/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err="1" smtClean="0"/>
              <a:t>Libswarm</a:t>
            </a:r>
            <a:r>
              <a:rPr lang="en-US" dirty="0" smtClean="0"/>
              <a:t>? Really?</a:t>
            </a:r>
            <a:endParaRPr lang="en-US" dirty="0"/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err="1" smtClean="0"/>
              <a:t>Rundeck</a:t>
            </a:r>
            <a:r>
              <a:rPr lang="en-US" dirty="0" smtClean="0"/>
              <a:t> + Chef – take “scheduler” out of the picture.</a:t>
            </a:r>
            <a:endParaRPr lang="en-US" dirty="0"/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smtClean="0"/>
              <a:t>In-house development/custom work required.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829" y="1190978"/>
            <a:ext cx="8155172" cy="15949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</a:t>
            </a:r>
            <a:r>
              <a:rPr lang="en-US" dirty="0" smtClean="0"/>
              <a:t>JOINING… QUESTIONS?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/>
            <a:r>
              <a:rPr lang="en-US" dirty="0" smtClean="0"/>
              <a:t>visit us at: </a:t>
            </a:r>
            <a:r>
              <a:rPr lang="en-US" dirty="0" err="1" smtClean="0"/>
              <a:t>www.altiscale.com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chemeClr val="accent6"/>
                </a:solidFill>
              </a:rPr>
              <a:t>WE ARE HIRING!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Docker website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/>
              <a:t>“The Docker Book” by James </a:t>
            </a:r>
            <a:r>
              <a:rPr lang="en-US" dirty="0" smtClean="0"/>
              <a:t>Turnbull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62" y="829681"/>
            <a:ext cx="26924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30" y="2141034"/>
            <a:ext cx="4511670" cy="30024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of Hands...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Operations, SRE, DevOps?</a:t>
            </a:r>
          </a:p>
          <a:p>
            <a:r>
              <a:rPr lang="en-US" dirty="0" smtClean="0"/>
              <a:t>Developer?</a:t>
            </a:r>
          </a:p>
          <a:p>
            <a:r>
              <a:rPr lang="en-US" dirty="0" smtClean="0"/>
              <a:t>User of Big Data applications / Data Scientist</a:t>
            </a:r>
          </a:p>
          <a:p>
            <a:r>
              <a:rPr lang="en-US" dirty="0" smtClean="0"/>
              <a:t>Management, product managers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95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Hadoop Clusters at Altiscale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92903-3668-A242-8FBD-B4CB19AE06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hape 104"/>
          <p:cNvSpPr/>
          <p:nvPr/>
        </p:nvSpPr>
        <p:spPr>
          <a:xfrm>
            <a:off x="3828586" y="2052551"/>
            <a:ext cx="1003609" cy="12595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3"/>
              </a:gs>
              <a:gs pos="50000">
                <a:srgbClr val="D9D9D9">
                  <a:shade val="67500"/>
                  <a:satMod val="115000"/>
                </a:srgb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5" name="Shape 106"/>
          <p:cNvSpPr/>
          <p:nvPr/>
        </p:nvSpPr>
        <p:spPr>
          <a:xfrm>
            <a:off x="4478961" y="1144958"/>
            <a:ext cx="3923550" cy="3383325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400" b="1" u="sng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Hadoop Cluster</a:t>
            </a:r>
          </a:p>
        </p:txBody>
      </p:sp>
      <p:sp>
        <p:nvSpPr>
          <p:cNvPr id="6" name="Shape 118"/>
          <p:cNvSpPr/>
          <p:nvPr/>
        </p:nvSpPr>
        <p:spPr>
          <a:xfrm>
            <a:off x="6518271" y="1355902"/>
            <a:ext cx="1649025" cy="3014324"/>
          </a:xfrm>
          <a:prstGeom prst="flowChartAlternateProcess">
            <a:avLst/>
          </a:prstGeom>
          <a:solidFill>
            <a:srgbClr val="FFFFFF">
              <a:alpha val="4710"/>
            </a:srgbClr>
          </a:solidFill>
          <a:ln w="25400" cap="flat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600" dirty="0">
              <a:solidFill>
                <a:srgbClr val="000000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7" name="Shape 105"/>
          <p:cNvSpPr/>
          <p:nvPr/>
        </p:nvSpPr>
        <p:spPr>
          <a:xfrm>
            <a:off x="2564617" y="962526"/>
            <a:ext cx="1351124" cy="3689325"/>
          </a:xfrm>
          <a:prstGeom prst="flowChartAlternateProcess">
            <a:avLst/>
          </a:prstGeom>
          <a:solidFill>
            <a:srgbClr val="D9D9D9"/>
          </a:soli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8" name="Shape 107"/>
          <p:cNvSpPr/>
          <p:nvPr/>
        </p:nvSpPr>
        <p:spPr>
          <a:xfrm>
            <a:off x="2688044" y="1448237"/>
            <a:ext cx="1136924" cy="2030943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9" name="Shape 108"/>
          <p:cNvSpPr/>
          <p:nvPr/>
        </p:nvSpPr>
        <p:spPr>
          <a:xfrm>
            <a:off x="4745525" y="2003651"/>
            <a:ext cx="1369350" cy="402750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9"/>
          <p:cNvSpPr/>
          <p:nvPr/>
        </p:nvSpPr>
        <p:spPr>
          <a:xfrm>
            <a:off x="6676124" y="2040131"/>
            <a:ext cx="1369350" cy="336599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lang="en-US"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0"/>
          <p:cNvSpPr/>
          <p:nvPr/>
        </p:nvSpPr>
        <p:spPr>
          <a:xfrm>
            <a:off x="6676124" y="2523613"/>
            <a:ext cx="1369350" cy="336599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lang="en-US"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12" name="Shape 111"/>
          <p:cNvSpPr/>
          <p:nvPr/>
        </p:nvSpPr>
        <p:spPr>
          <a:xfrm>
            <a:off x="6676124" y="3006620"/>
            <a:ext cx="1369350" cy="336599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lang="en-US"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13" name="Shape 112"/>
          <p:cNvSpPr txBox="1"/>
          <p:nvPr/>
        </p:nvSpPr>
        <p:spPr>
          <a:xfrm>
            <a:off x="1399310" y="1972148"/>
            <a:ext cx="531225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400" dirty="0">
                <a:solidFill>
                  <a:srgbClr val="000000"/>
                </a:solidFill>
                <a:latin typeface="Helvetica 55 Roman"/>
                <a:ea typeface="Calibri"/>
                <a:cs typeface="Calibri"/>
                <a:sym typeface="Calibri"/>
              </a:rPr>
              <a:t>SSH</a:t>
            </a:r>
          </a:p>
        </p:txBody>
      </p:sp>
      <p:cxnSp>
        <p:nvCxnSpPr>
          <p:cNvPr id="14" name="Shape 113"/>
          <p:cNvCxnSpPr>
            <a:stCxn id="13" idx="3"/>
            <a:endCxn id="8" idx="1"/>
          </p:cNvCxnSpPr>
          <p:nvPr/>
        </p:nvCxnSpPr>
        <p:spPr>
          <a:xfrm>
            <a:off x="1930535" y="2155298"/>
            <a:ext cx="757509" cy="30841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Shape 1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5960" y="1448230"/>
            <a:ext cx="608849" cy="61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15"/>
          <p:cNvSpPr/>
          <p:nvPr/>
        </p:nvSpPr>
        <p:spPr>
          <a:xfrm>
            <a:off x="4750417" y="2537226"/>
            <a:ext cx="1369350" cy="402750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17" name="Shape 116"/>
          <p:cNvSpPr/>
          <p:nvPr/>
        </p:nvSpPr>
        <p:spPr>
          <a:xfrm>
            <a:off x="4750417" y="3088358"/>
            <a:ext cx="1369350" cy="402750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cxnSp>
        <p:nvCxnSpPr>
          <p:cNvPr id="18" name="Shape 117"/>
          <p:cNvCxnSpPr/>
          <p:nvPr/>
        </p:nvCxnSpPr>
        <p:spPr>
          <a:xfrm>
            <a:off x="3824881" y="2671753"/>
            <a:ext cx="654074" cy="47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hape 120"/>
          <p:cNvCxnSpPr/>
          <p:nvPr/>
        </p:nvCxnSpPr>
        <p:spPr>
          <a:xfrm rot="10800000" flipH="1">
            <a:off x="2005468" y="2712808"/>
            <a:ext cx="682874" cy="5343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hape 121"/>
          <p:cNvSpPr txBox="1"/>
          <p:nvPr/>
        </p:nvSpPr>
        <p:spPr>
          <a:xfrm>
            <a:off x="1248263" y="4137559"/>
            <a:ext cx="939374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SzPct val="25000"/>
            </a:pPr>
            <a:r>
              <a:rPr lang="en-US" sz="1400" dirty="0">
                <a:solidFill>
                  <a:srgbClr val="000000"/>
                </a:solidFill>
                <a:latin typeface="Helvetica 55 Roman"/>
                <a:ea typeface="Calibri"/>
                <a:cs typeface="Calibri"/>
                <a:sym typeface="Calibri"/>
              </a:rPr>
              <a:t>Browser</a:t>
            </a:r>
          </a:p>
        </p:txBody>
      </p:sp>
      <p:sp>
        <p:nvSpPr>
          <p:cNvPr id="21" name="Shape 122"/>
          <p:cNvSpPr txBox="1"/>
          <p:nvPr/>
        </p:nvSpPr>
        <p:spPr>
          <a:xfrm>
            <a:off x="2891124" y="937632"/>
            <a:ext cx="609525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endParaRPr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22" name="Shape 123"/>
          <p:cNvSpPr/>
          <p:nvPr/>
        </p:nvSpPr>
        <p:spPr>
          <a:xfrm>
            <a:off x="6681016" y="3686414"/>
            <a:ext cx="1369350" cy="336599"/>
          </a:xfrm>
          <a:prstGeom prst="roundRect">
            <a:avLst>
              <a:gd name="adj" fmla="val 16667"/>
            </a:avLst>
          </a:prstGeom>
          <a:gradFill>
            <a:gsLst>
              <a:gs pos="417">
                <a:srgbClr val="1F497B"/>
              </a:gs>
              <a:gs pos="54000">
                <a:srgbClr val="3E7FCE"/>
              </a:gs>
              <a:gs pos="100000">
                <a:srgbClr val="69ADFF"/>
              </a:gs>
            </a:gsLst>
            <a:lin ang="16200037" scaled="0"/>
          </a:gradFill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t" anchorCtr="0">
            <a:noAutofit/>
          </a:bodyPr>
          <a:lstStyle/>
          <a:p>
            <a:pPr algn="ctr"/>
            <a:endParaRPr lang="en-US" sz="600" dirty="0"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23" name="Shape 124"/>
          <p:cNvSpPr/>
          <p:nvPr/>
        </p:nvSpPr>
        <p:spPr>
          <a:xfrm>
            <a:off x="7293313" y="3422976"/>
            <a:ext cx="44774" cy="45449"/>
          </a:xfrm>
          <a:prstGeom prst="flowChartConnector">
            <a:avLst/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37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24" name="Shape 125"/>
          <p:cNvSpPr/>
          <p:nvPr/>
        </p:nvSpPr>
        <p:spPr>
          <a:xfrm>
            <a:off x="7298204" y="3540391"/>
            <a:ext cx="44774" cy="45449"/>
          </a:xfrm>
          <a:prstGeom prst="flowChartConnector">
            <a:avLst/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37" scaled="0"/>
          </a:gra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25" name="Shape 126"/>
          <p:cNvSpPr txBox="1"/>
          <p:nvPr/>
        </p:nvSpPr>
        <p:spPr>
          <a:xfrm>
            <a:off x="6627428" y="1348467"/>
            <a:ext cx="1431188" cy="641025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algn="ctr">
              <a:buSzPct val="25000"/>
            </a:pPr>
            <a:r>
              <a:rPr lang="en-US" sz="1400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NodeManagers</a:t>
            </a:r>
          </a:p>
          <a:p>
            <a:pPr algn="ctr">
              <a:buSzPct val="25000"/>
            </a:pPr>
            <a:r>
              <a:rPr lang="en-US" sz="1400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+ </a:t>
            </a:r>
          </a:p>
          <a:p>
            <a:pPr algn="ctr">
              <a:buSzPct val="25000"/>
            </a:pPr>
            <a:r>
              <a:rPr lang="en-US" sz="1400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DataNodes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75172" y="1464523"/>
            <a:ext cx="1205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25000"/>
            </a:pPr>
            <a:r>
              <a:rPr lang="en-US" sz="1200" u="sng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Workbench</a:t>
            </a:r>
          </a:p>
          <a:p>
            <a:pPr algn="ctr">
              <a:buSzPct val="25000"/>
            </a:pPr>
            <a:r>
              <a:rPr lang="en-US" sz="1200" dirty="0" smtClean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Apache </a:t>
            </a:r>
            <a: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Pig</a:t>
            </a:r>
            <a:r>
              <a:rPr lang="en-US" sz="1200" dirty="0">
                <a:solidFill>
                  <a:schemeClr val="bg1"/>
                </a:solidFill>
                <a:latin typeface="Helvetica 55 Roman"/>
              </a:rPr>
              <a:t>, </a:t>
            </a:r>
            <a: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Hive,</a:t>
            </a:r>
          </a:p>
          <a:p>
            <a:pPr algn="ctr">
              <a:buSzPct val="25000"/>
            </a:pPr>
            <a: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HDFS-NFS</a:t>
            </a:r>
          </a:p>
          <a:p>
            <a:pPr algn="ctr">
              <a:buSzPct val="25000"/>
            </a:pPr>
            <a: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/>
            </a:r>
            <a:b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</a:br>
            <a: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Data Science Apps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Helvetica 55 Roman"/>
              <a:ea typeface="Calibri"/>
              <a:cs typeface="Calibri"/>
              <a:sym typeface="Calibri"/>
            </a:endParaRPr>
          </a:p>
          <a:p>
            <a:pPr algn="ctr">
              <a:buSzPct val="25000"/>
            </a:pPr>
            <a:r>
              <a:rPr lang="en-US" sz="1200" dirty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Machine Learning </a:t>
            </a:r>
            <a:r>
              <a:rPr lang="en-US" sz="1200" dirty="0" smtClean="0">
                <a:solidFill>
                  <a:schemeClr val="bg1"/>
                </a:solidFill>
                <a:latin typeface="Helvetica 55 Roman"/>
                <a:ea typeface="Calibri"/>
                <a:cs typeface="Calibri"/>
                <a:sym typeface="Calibri"/>
              </a:rPr>
              <a:t>Apps</a:t>
            </a:r>
            <a:endParaRPr lang="en-US" sz="1200" dirty="0">
              <a:solidFill>
                <a:schemeClr val="bg1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27" name="Shape 112"/>
          <p:cNvSpPr txBox="1">
            <a:spLocks noChangeAspect="1"/>
          </p:cNvSpPr>
          <p:nvPr/>
        </p:nvSpPr>
        <p:spPr>
          <a:xfrm>
            <a:off x="4796716" y="2024187"/>
            <a:ext cx="1269549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Name Node</a:t>
            </a:r>
          </a:p>
        </p:txBody>
      </p:sp>
      <p:sp>
        <p:nvSpPr>
          <p:cNvPr id="28" name="Shape 112"/>
          <p:cNvSpPr txBox="1">
            <a:spLocks noChangeAspect="1"/>
          </p:cNvSpPr>
          <p:nvPr/>
        </p:nvSpPr>
        <p:spPr>
          <a:xfrm>
            <a:off x="4796716" y="2559445"/>
            <a:ext cx="1269549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Resource </a:t>
            </a:r>
            <a:r>
              <a:rPr lang="en-US" sz="1400" dirty="0" smtClean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Manager</a:t>
            </a:r>
            <a:endParaRPr lang="en-US"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sp>
        <p:nvSpPr>
          <p:cNvPr id="29" name="Shape 112"/>
          <p:cNvSpPr txBox="1">
            <a:spLocks noChangeAspect="1"/>
          </p:cNvSpPr>
          <p:nvPr/>
        </p:nvSpPr>
        <p:spPr>
          <a:xfrm>
            <a:off x="4796716" y="3102137"/>
            <a:ext cx="1269549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Secondary </a:t>
            </a:r>
            <a:r>
              <a:rPr lang="en-US" sz="1400" dirty="0" smtClean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Name Node</a:t>
            </a:r>
            <a:endParaRPr lang="en-US" sz="1400" dirty="0">
              <a:solidFill>
                <a:srgbClr val="FFFFFF"/>
              </a:solidFill>
              <a:latin typeface="Helvetica 55 Roman"/>
              <a:ea typeface="Calibri"/>
              <a:cs typeface="Calibri"/>
              <a:sym typeface="Calibri"/>
            </a:endParaRPr>
          </a:p>
        </p:txBody>
      </p:sp>
      <p:pic>
        <p:nvPicPr>
          <p:cNvPr id="30" name="Shape 119"/>
          <p:cNvPicPr preferRelativeResize="0"/>
          <p:nvPr/>
        </p:nvPicPr>
        <p:blipFill rotWithShape="1">
          <a:blip r:embed="rId3">
            <a:alphaModFix/>
          </a:blip>
          <a:stretch/>
        </p:blipFill>
        <p:spPr>
          <a:xfrm>
            <a:off x="596918" y="2958791"/>
            <a:ext cx="1897579" cy="11782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112"/>
          <p:cNvSpPr txBox="1">
            <a:spLocks noChangeAspect="1"/>
          </p:cNvSpPr>
          <p:nvPr/>
        </p:nvSpPr>
        <p:spPr>
          <a:xfrm>
            <a:off x="6655254" y="2024190"/>
            <a:ext cx="1418230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b="1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Hadoop Slave</a:t>
            </a:r>
          </a:p>
        </p:txBody>
      </p:sp>
      <p:sp>
        <p:nvSpPr>
          <p:cNvPr id="32" name="Shape 112"/>
          <p:cNvSpPr txBox="1">
            <a:spLocks noChangeAspect="1"/>
          </p:cNvSpPr>
          <p:nvPr/>
        </p:nvSpPr>
        <p:spPr>
          <a:xfrm>
            <a:off x="6655254" y="2514844"/>
            <a:ext cx="1418230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b="1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Hadoop Slave</a:t>
            </a:r>
          </a:p>
        </p:txBody>
      </p:sp>
      <p:sp>
        <p:nvSpPr>
          <p:cNvPr id="33" name="Shape 112"/>
          <p:cNvSpPr txBox="1">
            <a:spLocks noChangeAspect="1"/>
          </p:cNvSpPr>
          <p:nvPr/>
        </p:nvSpPr>
        <p:spPr>
          <a:xfrm>
            <a:off x="6655254" y="2990628"/>
            <a:ext cx="1418230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b="1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Hadoop Slave</a:t>
            </a:r>
          </a:p>
        </p:txBody>
      </p:sp>
      <p:sp>
        <p:nvSpPr>
          <p:cNvPr id="34" name="Shape 112"/>
          <p:cNvSpPr txBox="1">
            <a:spLocks noChangeAspect="1"/>
          </p:cNvSpPr>
          <p:nvPr/>
        </p:nvSpPr>
        <p:spPr>
          <a:xfrm>
            <a:off x="6655254" y="3674566"/>
            <a:ext cx="1418230" cy="36629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1">
            <a:noAutofit/>
          </a:bodyPr>
          <a:lstStyle/>
          <a:p>
            <a:pPr algn="ctr">
              <a:buSzPct val="25000"/>
            </a:pPr>
            <a:r>
              <a:rPr lang="en-US" sz="1400" b="1" dirty="0">
                <a:solidFill>
                  <a:srgbClr val="FFFFFF"/>
                </a:solidFill>
                <a:latin typeface="Helvetica 55 Roman"/>
                <a:ea typeface="Calibri"/>
                <a:cs typeface="Calibri"/>
                <a:sym typeface="Calibri"/>
              </a:rPr>
              <a:t>Hadoop Slave</a:t>
            </a:r>
          </a:p>
        </p:txBody>
      </p:sp>
    </p:spTree>
    <p:extLst>
      <p:ext uri="{BB962C8B-B14F-4D97-AF65-F5344CB8AC3E}">
        <p14:creationId xmlns:p14="http://schemas.microsoft.com/office/powerpoint/2010/main" val="414485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Hadoop as a Service: </a:t>
            </a:r>
            <a:br>
              <a:rPr lang="en-US" dirty="0" smtClean="0"/>
            </a:br>
            <a:r>
              <a:rPr lang="en-US" dirty="0" smtClean="0"/>
              <a:t>It’s not about NODES</a:t>
            </a:r>
            <a:endParaRPr lang="en-US" dirty="0"/>
          </a:p>
        </p:txBody>
      </p:sp>
      <p:pic>
        <p:nvPicPr>
          <p:cNvPr id="133" name="Shape 133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21" y="1563721"/>
            <a:ext cx="4533894" cy="3024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3633" y="480881"/>
            <a:ext cx="3999066" cy="4119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8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Optimization: Business mandate</a:t>
            </a:r>
            <a:endParaRPr lang="en-US" dirty="0"/>
          </a:p>
        </p:txBody>
      </p:sp>
      <p:sp>
        <p:nvSpPr>
          <p:cNvPr id="140" name="Shape 140"/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run on bare </a:t>
            </a:r>
            <a:r>
              <a:rPr lang="en-US" dirty="0" smtClean="0"/>
              <a:t>metal</a:t>
            </a:r>
            <a:endParaRPr lang="en-US" dirty="0" smtClean="0"/>
          </a:p>
          <a:p>
            <a:r>
              <a:rPr lang="en-US" dirty="0" smtClean="0"/>
              <a:t>Multiple </a:t>
            </a:r>
            <a:r>
              <a:rPr lang="en-US" dirty="0" smtClean="0"/>
              <a:t>data centers</a:t>
            </a:r>
          </a:p>
          <a:p>
            <a:r>
              <a:rPr lang="en-US" dirty="0" smtClean="0"/>
              <a:t>Heavily optimized for Hadoop</a:t>
            </a:r>
          </a:p>
          <a:p>
            <a:r>
              <a:rPr lang="en-US" dirty="0" smtClean="0"/>
              <a:t>MARGINS: Optimized </a:t>
            </a:r>
            <a:r>
              <a:rPr lang="en-US" dirty="0" smtClean="0"/>
              <a:t>resource </a:t>
            </a:r>
            <a:r>
              <a:rPr lang="en-US" dirty="0" smtClean="0"/>
              <a:t>allocation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 smtClean="0"/>
              <a:t>to partition/re-allocate physical machines?</a:t>
            </a:r>
          </a:p>
          <a:p>
            <a:endParaRPr lang="en-US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5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-US" dirty="0" smtClean="0"/>
              <a:t>Partition &amp; Re</a:t>
            </a:r>
            <a:r>
              <a:rPr lang="en-US" dirty="0" smtClean="0"/>
              <a:t>-</a:t>
            </a:r>
            <a:r>
              <a:rPr lang="en-US" dirty="0" smtClean="0"/>
              <a:t>allocate</a:t>
            </a:r>
            <a:endParaRPr lang="en-US" dirty="0"/>
          </a:p>
        </p:txBody>
      </p:sp>
      <p:sp>
        <p:nvSpPr>
          <p:cNvPr id="146" name="Shape 146"/>
          <p:cNvSpPr txBox="1">
            <a:spLocks noGrp="1"/>
          </p:cNvSpPr>
          <p:nvPr>
            <p:ph idx="1"/>
          </p:nvPr>
        </p:nvSpPr>
        <p:spPr>
          <a:xfrm>
            <a:off x="470356" y="1206173"/>
            <a:ext cx="8250311" cy="3372980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err="1" smtClean="0"/>
              <a:t>Hadoop’s</a:t>
            </a:r>
            <a:r>
              <a:rPr lang="en-US" dirty="0" smtClean="0"/>
              <a:t> </a:t>
            </a:r>
            <a:r>
              <a:rPr lang="en-US" dirty="0"/>
              <a:t>built-in capabilities 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smtClean="0"/>
              <a:t>Hypervisors: Virtual </a:t>
            </a:r>
            <a:r>
              <a:rPr lang="en-US" dirty="0"/>
              <a:t>Machines</a:t>
            </a:r>
          </a:p>
          <a:p>
            <a:pPr marL="342900" indent="-238125">
              <a:lnSpc>
                <a:spcPct val="150000"/>
              </a:lnSpc>
              <a:buClr>
                <a:schemeClr val="dk1"/>
              </a:buClr>
              <a:buSzPct val="58333"/>
            </a:pPr>
            <a:r>
              <a:rPr lang="en-US" dirty="0" smtClean="0"/>
              <a:t>Containers: Lightweight </a:t>
            </a:r>
            <a:r>
              <a:rPr lang="en-US" dirty="0" smtClean="0"/>
              <a:t>Virtualization</a:t>
            </a:r>
            <a:endParaRPr dirty="0"/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Lightweight</a:t>
            </a:r>
            <a:r>
              <a:rPr lang="en-US" dirty="0"/>
              <a:t> is important </a:t>
            </a:r>
            <a:r>
              <a:rPr lang="en-US" dirty="0" smtClean="0"/>
              <a:t>for </a:t>
            </a:r>
            <a:r>
              <a:rPr lang="en-US" dirty="0" smtClean="0"/>
              <a:t>thousands </a:t>
            </a:r>
            <a:r>
              <a:rPr lang="en-US" dirty="0"/>
              <a:t>of very busy cores!</a:t>
            </a:r>
          </a:p>
          <a:p>
            <a:pPr marL="342900" indent="0">
              <a:lnSpc>
                <a:spcPct val="90000"/>
              </a:lnSpc>
              <a:spcBef>
                <a:spcPts val="900"/>
              </a:spcBef>
              <a:buNone/>
            </a:pPr>
            <a:endParaRPr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6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Containers</a:t>
            </a:r>
            <a:endParaRPr lang="en-US" dirty="0"/>
          </a:p>
        </p:txBody>
      </p:sp>
      <p:sp>
        <p:nvSpPr>
          <p:cNvPr id="152" name="Shape 15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Isolation (namespaces)</a:t>
            </a:r>
          </a:p>
          <a:p>
            <a:r>
              <a:rPr lang="fr-FR" dirty="0" smtClean="0"/>
              <a:t>Resource limits (cgroups)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" b="364"/>
          <a:stretch>
            <a:fillRect/>
          </a:stretch>
        </p:blipFill>
        <p:spPr/>
      </p:pic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358" y="4897665"/>
            <a:ext cx="541783" cy="158425"/>
          </a:xfrm>
        </p:spPr>
        <p:txBody>
          <a:bodyPr/>
          <a:lstStyle/>
          <a:p>
            <a:fld id="{38992903-3668-A242-8FBD-B4CB19AE066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0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Custom 2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00385E"/>
      </a:accent1>
      <a:accent2>
        <a:srgbClr val="4D4F4D"/>
      </a:accent2>
      <a:accent3>
        <a:srgbClr val="DCDCDC"/>
      </a:accent3>
      <a:accent4>
        <a:srgbClr val="BEBEBE"/>
      </a:accent4>
      <a:accent5>
        <a:srgbClr val="889EA6"/>
      </a:accent5>
      <a:accent6>
        <a:srgbClr val="00598D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920</Words>
  <Application>Microsoft Macintosh PowerPoint</Application>
  <PresentationFormat>On-screen Show (16:9)</PresentationFormat>
  <Paragraphs>191</Paragraphs>
  <Slides>35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Wireframe Building 16x9</vt:lpstr>
      <vt:lpstr>HADOOP IN DOCKER CONTAINERS</vt:lpstr>
      <vt:lpstr>Who Am I?</vt:lpstr>
      <vt:lpstr>PowerPoint Presentation</vt:lpstr>
      <vt:lpstr>Show of Hands...</vt:lpstr>
      <vt:lpstr>Our Hadoop Clusters at Altiscale</vt:lpstr>
      <vt:lpstr>Hadoop as a Service:  It’s not about NODES</vt:lpstr>
      <vt:lpstr>Optimization: Business mandate</vt:lpstr>
      <vt:lpstr>Partition &amp; Re-allocate</vt:lpstr>
      <vt:lpstr>Containers</vt:lpstr>
      <vt:lpstr>Containers vs. vm’S</vt:lpstr>
      <vt:lpstr>From Chroot to Containers</vt:lpstr>
      <vt:lpstr>From Jail to Docker</vt:lpstr>
      <vt:lpstr>Docker Is Great For...</vt:lpstr>
      <vt:lpstr> </vt:lpstr>
      <vt:lpstr>PowerPoint Presentation</vt:lpstr>
      <vt:lpstr>Developers Love Docker, but OPS?</vt:lpstr>
      <vt:lpstr>Operational Requirements</vt:lpstr>
      <vt:lpstr>Docker in Hadoop?</vt:lpstr>
      <vt:lpstr> </vt:lpstr>
      <vt:lpstr>Still Needs Work</vt:lpstr>
      <vt:lpstr>Hadoop in Docker Containers</vt:lpstr>
      <vt:lpstr>PowerPoint Presentation</vt:lpstr>
      <vt:lpstr>PowerPoint Presentation</vt:lpstr>
      <vt:lpstr>How We Do It</vt:lpstr>
      <vt:lpstr>PowerPoint Presentation</vt:lpstr>
      <vt:lpstr>PowerPoint Presentation</vt:lpstr>
      <vt:lpstr>                            Cs</vt:lpstr>
      <vt:lpstr>Disk Allocation</vt:lpstr>
      <vt:lpstr>Networking</vt:lpstr>
      <vt:lpstr>Monitoring and Metrics</vt:lpstr>
      <vt:lpstr>Security</vt:lpstr>
      <vt:lpstr>Delivery Infrastructure</vt:lpstr>
      <vt:lpstr>Orchestration</vt:lpstr>
      <vt:lpstr>PowerPoint Presentation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2013-06-11T00:32:29Z</dcterms:created>
  <dcterms:modified xsi:type="dcterms:W3CDTF">2015-02-20T16:35:38Z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