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6" r:id="rId1"/>
    <p:sldMasterId id="2147483879" r:id="rId2"/>
    <p:sldMasterId id="2147483890" r:id="rId3"/>
    <p:sldMasterId id="2147483892" r:id="rId4"/>
    <p:sldMasterId id="2147483894" r:id="rId5"/>
  </p:sldMasterIdLst>
  <p:notesMasterIdLst>
    <p:notesMasterId r:id="rId33"/>
  </p:notesMasterIdLst>
  <p:handoutMasterIdLst>
    <p:handoutMasterId r:id="rId34"/>
  </p:handoutMasterIdLst>
  <p:sldIdLst>
    <p:sldId id="271" r:id="rId6"/>
    <p:sldId id="272" r:id="rId7"/>
    <p:sldId id="273" r:id="rId8"/>
    <p:sldId id="269" r:id="rId9"/>
    <p:sldId id="287" r:id="rId10"/>
    <p:sldId id="288" r:id="rId11"/>
    <p:sldId id="262" r:id="rId12"/>
    <p:sldId id="264" r:id="rId13"/>
    <p:sldId id="258" r:id="rId14"/>
    <p:sldId id="266" r:id="rId15"/>
    <p:sldId id="267" r:id="rId16"/>
    <p:sldId id="265" r:id="rId17"/>
    <p:sldId id="286" r:id="rId18"/>
    <p:sldId id="276" r:id="rId19"/>
    <p:sldId id="285" r:id="rId20"/>
    <p:sldId id="294" r:id="rId21"/>
    <p:sldId id="293" r:id="rId22"/>
    <p:sldId id="292" r:id="rId23"/>
    <p:sldId id="291" r:id="rId24"/>
    <p:sldId id="282" r:id="rId25"/>
    <p:sldId id="260" r:id="rId26"/>
    <p:sldId id="295" r:id="rId27"/>
    <p:sldId id="290" r:id="rId28"/>
    <p:sldId id="283" r:id="rId29"/>
    <p:sldId id="277" r:id="rId30"/>
    <p:sldId id="278" r:id="rId31"/>
    <p:sldId id="281"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1">
          <p15:clr>
            <a:srgbClr val="A4A3A4"/>
          </p15:clr>
        </p15:guide>
        <p15:guide id="2" pos="2880">
          <p15:clr>
            <a:srgbClr val="A4A3A4"/>
          </p15:clr>
        </p15:guide>
      </p15:sldGuideLst>
    </p:ext>
    <p:ext uri="{2D200454-40CA-4A62-9FC3-DE9A4176ACB9}">
      <p15:notesGuideLst xmlns:p15="http://schemas.microsoft.com/office/powerpoint/2012/main" xmlns="">
        <p15:guide id="1" orient="horz" pos="288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41" autoAdjust="0"/>
    <p:restoredTop sz="94660"/>
  </p:normalViewPr>
  <p:slideViewPr>
    <p:cSldViewPr snapToGrid="0" snapToObjects="1" showGuides="1">
      <p:cViewPr varScale="1">
        <p:scale>
          <a:sx n="141" d="100"/>
          <a:sy n="141" d="100"/>
        </p:scale>
        <p:origin x="-120" y="-1448"/>
      </p:cViewPr>
      <p:guideLst>
        <p:guide orient="horz" pos="1621"/>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02" d="100"/>
          <a:sy n="102" d="100"/>
        </p:scale>
        <p:origin x="-3474" y="-96"/>
      </p:cViewPr>
      <p:guideLst>
        <p:guide orient="horz" pos="2881"/>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6.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57400" y="360363"/>
            <a:ext cx="3113087" cy="457200"/>
          </a:xfrm>
          <a:prstGeom prst="rect">
            <a:avLst/>
          </a:prstGeom>
        </p:spPr>
        <p:txBody>
          <a:bodyPr vert="horz" lIns="91440" tIns="45720" rIns="91440" bIns="45720" rtlCol="0"/>
          <a:lstStyle>
            <a:lvl1pPr algn="l">
              <a:defRPr sz="1200"/>
            </a:lvl1pPr>
          </a:lstStyle>
          <a:p>
            <a:endParaRPr lang="en-US" cap="all" dirty="0">
              <a:solidFill>
                <a:schemeClr val="tx2"/>
              </a:solidFill>
              <a:latin typeface="Arial" pitchFamily="34" charset="0"/>
              <a:cs typeface="Arial" pitchFamily="34" charset="0"/>
            </a:endParaRPr>
          </a:p>
        </p:txBody>
      </p:sp>
      <p:sp>
        <p:nvSpPr>
          <p:cNvPr id="3" name="Date Placeholder 2"/>
          <p:cNvSpPr>
            <a:spLocks noGrp="1"/>
          </p:cNvSpPr>
          <p:nvPr>
            <p:ph type="dt" sz="quarter" idx="1"/>
          </p:nvPr>
        </p:nvSpPr>
        <p:spPr>
          <a:xfrm>
            <a:off x="5257800" y="360363"/>
            <a:ext cx="1128711" cy="457200"/>
          </a:xfrm>
          <a:prstGeom prst="rect">
            <a:avLst/>
          </a:prstGeom>
        </p:spPr>
        <p:txBody>
          <a:bodyPr vert="horz" lIns="91440" tIns="45720" rIns="91440" bIns="45720" rtlCol="0"/>
          <a:lstStyle>
            <a:lvl1pPr algn="r">
              <a:defRPr sz="1200"/>
            </a:lvl1pPr>
          </a:lstStyle>
          <a:p>
            <a:fld id="{0129DCB2-666D-443B-B634-60AAAE2CBEAB}" type="datetimeFigureOut">
              <a:rPr lang="en-US" smtClean="0">
                <a:solidFill>
                  <a:schemeClr val="tx2"/>
                </a:solidFill>
                <a:latin typeface="Arial" pitchFamily="34" charset="0"/>
                <a:cs typeface="Arial" pitchFamily="34" charset="0"/>
              </a:rPr>
              <a:t>3/12/15</a:t>
            </a:fld>
            <a:endParaRPr lang="en-US" dirty="0">
              <a:solidFill>
                <a:schemeClr val="tx2"/>
              </a:solidFill>
              <a:latin typeface="Arial" pitchFamily="34" charset="0"/>
              <a:cs typeface="Arial" pitchFamily="34" charset="0"/>
            </a:endParaRPr>
          </a:p>
        </p:txBody>
      </p:sp>
      <p:sp>
        <p:nvSpPr>
          <p:cNvPr id="9" name="Textbox 3"/>
          <p:cNvSpPr/>
          <p:nvPr/>
        </p:nvSpPr>
        <p:spPr>
          <a:xfrm>
            <a:off x="402986" y="8578913"/>
            <a:ext cx="3026014" cy="153888"/>
          </a:xfrm>
          <a:prstGeom prst="rect">
            <a:avLst/>
          </a:prstGeom>
        </p:spPr>
        <p:txBody>
          <a:bodyPr wrap="square">
            <a:spAutoFit/>
          </a:bodyPr>
          <a:lstStyle/>
          <a:p>
            <a:pPr>
              <a:defRPr/>
            </a:pPr>
            <a:r>
              <a:rPr lang="en-US" sz="400" b="1" kern="100" spc="50" baseline="0" dirty="0" smtClean="0">
                <a:solidFill>
                  <a:schemeClr val="tx2"/>
                </a:solidFill>
                <a:latin typeface="Arial" pitchFamily="34" charset="0"/>
                <a:cs typeface="Arial" pitchFamily="34" charset="0"/>
              </a:rPr>
              <a:t>Copyright © 2014, SAS Institute Inc. All rights reserved.</a:t>
            </a:r>
          </a:p>
        </p:txBody>
      </p:sp>
      <p:sp>
        <p:nvSpPr>
          <p:cNvPr id="5" name="Slide Number Placeholder 4"/>
          <p:cNvSpPr>
            <a:spLocks noGrp="1"/>
          </p:cNvSpPr>
          <p:nvPr>
            <p:ph type="sldNum" sz="quarter" idx="3"/>
          </p:nvPr>
        </p:nvSpPr>
        <p:spPr>
          <a:xfrm>
            <a:off x="3575050" y="8303198"/>
            <a:ext cx="2811463" cy="457200"/>
          </a:xfrm>
          <a:prstGeom prst="rect">
            <a:avLst/>
          </a:prstGeom>
        </p:spPr>
        <p:txBody>
          <a:bodyPr vert="horz" lIns="91440" tIns="45720" rIns="91440" bIns="45720" rtlCol="0" anchor="b"/>
          <a:lstStyle>
            <a:lvl1pPr algn="r">
              <a:defRPr sz="1200"/>
            </a:lvl1pPr>
          </a:lstStyle>
          <a:p>
            <a:fld id="{DB127DA2-341D-4995-A858-42616FD3ECF2}" type="slidenum">
              <a:rPr lang="en-US" smtClean="0">
                <a:solidFill>
                  <a:schemeClr val="tx2"/>
                </a:solidFill>
                <a:latin typeface="Arial" pitchFamily="34" charset="0"/>
                <a:cs typeface="Arial" pitchFamily="34" charset="0"/>
              </a:rPr>
              <a:t>‹#›</a:t>
            </a:fld>
            <a:endParaRPr lang="en-US" dirty="0">
              <a:solidFill>
                <a:schemeClr val="tx2"/>
              </a:solidFill>
              <a:latin typeface="Arial" pitchFamily="34" charset="0"/>
              <a:cs typeface="Arial" pitchFamily="34" charset="0"/>
            </a:endParaRPr>
          </a:p>
        </p:txBody>
      </p:sp>
      <p:pic>
        <p:nvPicPr>
          <p:cNvPr id="8"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94" y="438187"/>
            <a:ext cx="1018358" cy="236924"/>
          </a:xfrm>
          <a:prstGeom prst="rect">
            <a:avLst/>
          </a:prstGeom>
        </p:spPr>
      </p:pic>
    </p:spTree>
    <p:extLst>
      <p:ext uri="{BB962C8B-B14F-4D97-AF65-F5344CB8AC3E}">
        <p14:creationId xmlns:p14="http://schemas.microsoft.com/office/powerpoint/2010/main" val="2823059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57400" y="360803"/>
            <a:ext cx="3113088" cy="457200"/>
          </a:xfrm>
          <a:prstGeom prst="rect">
            <a:avLst/>
          </a:prstGeom>
        </p:spPr>
        <p:txBody>
          <a:bodyPr vert="horz" lIns="91440" tIns="45720" rIns="91440" bIns="45720" rtlCol="0"/>
          <a:lstStyle>
            <a:lvl1pPr algn="l">
              <a:defRPr sz="1200" cap="all" baseline="0">
                <a:solidFill>
                  <a:schemeClr val="tx2"/>
                </a:solidFill>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5257800" y="360803"/>
            <a:ext cx="1128713" cy="457200"/>
          </a:xfrm>
          <a:prstGeom prst="rect">
            <a:avLst/>
          </a:prstGeom>
        </p:spPr>
        <p:txBody>
          <a:bodyPr vert="horz" lIns="91440" tIns="45720" rIns="91440" bIns="45720" rtlCol="0"/>
          <a:lstStyle>
            <a:lvl1pPr algn="r">
              <a:defRPr sz="1200">
                <a:solidFill>
                  <a:schemeClr val="tx2"/>
                </a:solidFill>
                <a:latin typeface="Arial" pitchFamily="34" charset="0"/>
                <a:cs typeface="Arial" pitchFamily="34" charset="0"/>
              </a:defRPr>
            </a:lvl1pPr>
          </a:lstStyle>
          <a:p>
            <a:fld id="{B707393A-A5CC-43F0-840F-48DA71FAE2C9}" type="datetimeFigureOut">
              <a:rPr lang="en-US" smtClean="0"/>
              <a:pPr/>
              <a:t>3/12/15</a:t>
            </a:fld>
            <a:endParaRPr lang="en-US" dirty="0"/>
          </a:p>
        </p:txBody>
      </p:sp>
      <p:sp>
        <p:nvSpPr>
          <p:cNvPr id="4" name="Slide Image Placeholder 3"/>
          <p:cNvSpPr>
            <a:spLocks noGrp="1" noRot="1" noChangeAspect="1"/>
          </p:cNvSpPr>
          <p:nvPr>
            <p:ph type="sldImg" idx="2"/>
          </p:nvPr>
        </p:nvSpPr>
        <p:spPr>
          <a:xfrm>
            <a:off x="481013" y="914400"/>
            <a:ext cx="5905499" cy="3321844"/>
          </a:xfrm>
          <a:prstGeom prst="rect">
            <a:avLst/>
          </a:prstGeom>
          <a:noFill/>
          <a:ln w="12700">
            <a:solidFill>
              <a:schemeClr val="bg2">
                <a:lumMod val="60000"/>
                <a:lumOff val="40000"/>
              </a:schemeClr>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81013" y="4333672"/>
            <a:ext cx="5905499" cy="3970406"/>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5"/>
          <p:cNvSpPr/>
          <p:nvPr/>
        </p:nvSpPr>
        <p:spPr>
          <a:xfrm>
            <a:off x="408356" y="8578913"/>
            <a:ext cx="3020643" cy="153888"/>
          </a:xfrm>
          <a:prstGeom prst="rect">
            <a:avLst/>
          </a:prstGeom>
        </p:spPr>
        <p:txBody>
          <a:bodyPr wrap="square">
            <a:spAutoFit/>
          </a:bodyPr>
          <a:lstStyle/>
          <a:p>
            <a:pPr>
              <a:defRPr/>
            </a:pPr>
            <a:r>
              <a:rPr lang="en-US" sz="400" b="1" kern="100" spc="50" baseline="0" dirty="0" smtClean="0">
                <a:solidFill>
                  <a:schemeClr val="tx2"/>
                </a:solidFill>
                <a:latin typeface="Arial" pitchFamily="34" charset="0"/>
                <a:cs typeface="Arial" pitchFamily="34" charset="0"/>
              </a:rPr>
              <a:t>Copyright © 2014, SAS Institute Inc. All rights reserved.</a:t>
            </a:r>
          </a:p>
        </p:txBody>
      </p:sp>
      <p:sp>
        <p:nvSpPr>
          <p:cNvPr id="7" name="Slide Number Placeholder 6"/>
          <p:cNvSpPr>
            <a:spLocks noGrp="1"/>
          </p:cNvSpPr>
          <p:nvPr>
            <p:ph type="sldNum" sz="quarter" idx="5"/>
          </p:nvPr>
        </p:nvSpPr>
        <p:spPr>
          <a:xfrm>
            <a:off x="3575050" y="8304078"/>
            <a:ext cx="2811463" cy="457200"/>
          </a:xfrm>
          <a:prstGeom prst="rect">
            <a:avLst/>
          </a:prstGeom>
        </p:spPr>
        <p:txBody>
          <a:bodyPr vert="horz" lIns="91440" tIns="45720" rIns="91440" bIns="45720" rtlCol="0" anchor="b"/>
          <a:lstStyle>
            <a:lvl1pPr algn="r">
              <a:defRPr sz="1200">
                <a:solidFill>
                  <a:schemeClr val="tx2"/>
                </a:solidFill>
                <a:latin typeface="Arial" pitchFamily="34" charset="0"/>
                <a:cs typeface="Arial" pitchFamily="34" charset="0"/>
              </a:defRPr>
            </a:lvl1pPr>
          </a:lstStyle>
          <a:p>
            <a:fld id="{BAE402D1-88AD-43C2-B8BB-8C7904BBCA11}"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09" y="438627"/>
            <a:ext cx="1018358" cy="236924"/>
          </a:xfrm>
          <a:prstGeom prst="rect">
            <a:avLst/>
          </a:prstGeom>
        </p:spPr>
      </p:pic>
    </p:spTree>
    <p:extLst>
      <p:ext uri="{BB962C8B-B14F-4D97-AF65-F5344CB8AC3E}">
        <p14:creationId xmlns:p14="http://schemas.microsoft.com/office/powerpoint/2010/main" val="323604440"/>
      </p:ext>
    </p:extLst>
  </p:cSld>
  <p:clrMap bg1="lt1" tx1="dk1" bg2="lt2" tx2="dk2" accent1="accent1" accent2="accent2" accent3="accent3" accent4="accent4" accent5="accent5" accent6="accent6" hlink="hlink" folHlink="folHlink"/>
  <p:notesStyle>
    <a:lvl1pPr marL="0" algn="l" defTabSz="182880" rtl="0" eaLnBrk="1" latinLnBrk="0" hangingPunct="1">
      <a:lnSpc>
        <a:spcPct val="100000"/>
      </a:lnSpc>
      <a:defRPr sz="1200" kern="1200" baseline="0">
        <a:solidFill>
          <a:schemeClr val="tx2"/>
        </a:solidFill>
        <a:effectLst/>
        <a:latin typeface="Arial" pitchFamily="34" charset="0"/>
        <a:ea typeface="+mn-ea"/>
        <a:cs typeface="Arial" pitchFamily="34" charset="0"/>
      </a:defRPr>
    </a:lvl1pPr>
    <a:lvl2pPr marL="4572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2pPr>
    <a:lvl3pPr marL="9144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3pPr>
    <a:lvl4pPr marL="13716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4pPr>
    <a:lvl5pPr marL="18288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2</a:t>
            </a:fld>
            <a:endParaRPr lang="en-US" dirty="0"/>
          </a:p>
        </p:txBody>
      </p:sp>
    </p:spTree>
    <p:extLst>
      <p:ext uri="{BB962C8B-B14F-4D97-AF65-F5344CB8AC3E}">
        <p14:creationId xmlns:p14="http://schemas.microsoft.com/office/powerpoint/2010/main" val="189601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3</a:t>
            </a:fld>
            <a:endParaRPr lang="en-US" dirty="0"/>
          </a:p>
        </p:txBody>
      </p:sp>
    </p:spTree>
    <p:extLst>
      <p:ext uri="{BB962C8B-B14F-4D97-AF65-F5344CB8AC3E}">
        <p14:creationId xmlns:p14="http://schemas.microsoft.com/office/powerpoint/2010/main" val="250828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547688" y="612775"/>
            <a:ext cx="5762625" cy="3241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defTabSz="1088776" eaLnBrk="1" fontAlgn="auto" hangingPunct="1">
              <a:spcBef>
                <a:spcPts val="0"/>
              </a:spcBef>
              <a:spcAft>
                <a:spcPts val="0"/>
              </a:spcAft>
              <a:defRPr/>
            </a:pPr>
            <a:r>
              <a:rPr lang="en-US" dirty="0" smtClean="0"/>
              <a:t>Speaker  Notes:</a:t>
            </a:r>
          </a:p>
          <a:p>
            <a:pPr defTabSz="1088776" eaLnBrk="1" fontAlgn="auto" hangingPunct="1">
              <a:spcBef>
                <a:spcPts val="0"/>
              </a:spcBef>
              <a:spcAft>
                <a:spcPts val="0"/>
              </a:spcAft>
              <a:defRPr/>
            </a:pPr>
            <a:endParaRPr lang="en-US" dirty="0" smtClean="0"/>
          </a:p>
          <a:p>
            <a:pPr marL="285750" indent="-285750" defTabSz="1088776" eaLnBrk="1" fontAlgn="auto" hangingPunct="1">
              <a:spcBef>
                <a:spcPts val="0"/>
              </a:spcBef>
              <a:spcAft>
                <a:spcPts val="0"/>
              </a:spcAft>
              <a:buFont typeface="Arial" panose="020B0604020202020204" pitchFamily="34" charset="0"/>
              <a:buChar char="•"/>
              <a:defRPr/>
            </a:pPr>
            <a:r>
              <a:rPr lang="en-US" dirty="0" smtClean="0"/>
              <a:t>SAS is a global company</a:t>
            </a:r>
          </a:p>
          <a:p>
            <a:pPr marL="285750" indent="-285750" defTabSz="1088776" eaLnBrk="1" fontAlgn="auto" hangingPunct="1">
              <a:spcBef>
                <a:spcPts val="0"/>
              </a:spcBef>
              <a:spcAft>
                <a:spcPts val="0"/>
              </a:spcAft>
              <a:buFont typeface="Arial" panose="020B0604020202020204" pitchFamily="34" charset="0"/>
              <a:buChar char="•"/>
              <a:defRPr/>
            </a:pPr>
            <a:r>
              <a:rPr lang="en-US" dirty="0" smtClean="0"/>
              <a:t>We have many joint customers</a:t>
            </a:r>
          </a:p>
          <a:p>
            <a:pPr marL="285750" indent="-285750" defTabSz="1088776" eaLnBrk="1" fontAlgn="auto" hangingPunct="1">
              <a:spcBef>
                <a:spcPts val="0"/>
              </a:spcBef>
              <a:spcAft>
                <a:spcPts val="0"/>
              </a:spcAft>
              <a:buFont typeface="Arial" panose="020B0604020202020204" pitchFamily="34" charset="0"/>
              <a:buChar char="•"/>
              <a:defRPr/>
            </a:pPr>
            <a:endParaRPr lang="en-US" dirty="0" smtClean="0"/>
          </a:p>
          <a:p>
            <a:pPr marL="285750" indent="-285750" defTabSz="1088776" eaLnBrk="1" fontAlgn="auto" hangingPunct="1">
              <a:spcBef>
                <a:spcPts val="0"/>
              </a:spcBef>
              <a:spcAft>
                <a:spcPts val="0"/>
              </a:spcAft>
              <a:buFont typeface="Arial" panose="020B0604020202020204" pitchFamily="34" charset="0"/>
              <a:buChar char="•"/>
              <a:defRPr/>
            </a:pPr>
            <a:r>
              <a:rPr lang="en-US" dirty="0" smtClean="0"/>
              <a:t>SAS is a leader in Advanced Analytics</a:t>
            </a:r>
          </a:p>
          <a:p>
            <a:pPr marL="285750" indent="-285750" defTabSz="1088776" eaLnBrk="1" fontAlgn="auto" hangingPunct="1">
              <a:spcBef>
                <a:spcPts val="0"/>
              </a:spcBef>
              <a:spcAft>
                <a:spcPts val="0"/>
              </a:spcAft>
              <a:buFont typeface="Arial" panose="020B0604020202020204" pitchFamily="34" charset="0"/>
              <a:buChar char="•"/>
              <a:defRPr/>
            </a:pPr>
            <a:endParaRPr lang="en-US" dirty="0" smtClean="0"/>
          </a:p>
          <a:p>
            <a:pPr marL="466725" lvl="1" indent="-285750" defTabSz="1088776" eaLnBrk="1" fontAlgn="auto" hangingPunct="1">
              <a:spcBef>
                <a:spcPts val="0"/>
              </a:spcBef>
              <a:spcAft>
                <a:spcPts val="0"/>
              </a:spcAft>
              <a:buFont typeface="Arial" panose="020B0604020202020204" pitchFamily="34" charset="0"/>
              <a:buChar char="•"/>
              <a:defRPr/>
            </a:pPr>
            <a:r>
              <a:rPr lang="en-US" dirty="0" smtClean="0"/>
              <a:t>IDC ranks SAS No. 1 in advanced analytics and among top 5 business analytics providers</a:t>
            </a:r>
          </a:p>
          <a:p>
            <a:pPr marL="466725" lvl="1" indent="-285750" defTabSz="1088776" eaLnBrk="1" fontAlgn="auto" hangingPunct="1">
              <a:spcBef>
                <a:spcPts val="0"/>
              </a:spcBef>
              <a:spcAft>
                <a:spcPts val="0"/>
              </a:spcAft>
              <a:buFont typeface="Arial" panose="020B0604020202020204" pitchFamily="34" charset="0"/>
              <a:buChar char="•"/>
              <a:defRPr/>
            </a:pPr>
            <a:r>
              <a:rPr lang="en-US" dirty="0" smtClean="0"/>
              <a:t>In July 2013, IDC released its Worldwide Business Analytics Software 2013-2017 Forecast and 2012 Vendor Shares report. Based on 2012 revenue, SAS continues to dominate the advanced analytics market with a market share of 36.2%...up almost a percentage point from the previous year and more than twice the market share of IBM, our next closest competitor. </a:t>
            </a:r>
          </a:p>
          <a:p>
            <a:pPr marL="285750" indent="-285750" defTabSz="1088776" eaLnBrk="1" fontAlgn="auto" hangingPunct="1">
              <a:spcBef>
                <a:spcPts val="0"/>
              </a:spcBef>
              <a:spcAft>
                <a:spcPts val="0"/>
              </a:spcAft>
              <a:buFont typeface="Arial" panose="020B0604020202020204" pitchFamily="34" charset="0"/>
              <a:buChar char="•"/>
              <a:defRPr/>
            </a:pPr>
            <a:endParaRPr lang="en-US" dirty="0" smtClean="0"/>
          </a:p>
          <a:p>
            <a:pPr marL="285750" indent="-285750" defTabSz="1088776" eaLnBrk="1" fontAlgn="auto" hangingPunct="1">
              <a:spcBef>
                <a:spcPts val="0"/>
              </a:spcBef>
              <a:spcAft>
                <a:spcPts val="0"/>
              </a:spcAft>
              <a:buFont typeface="Arial" panose="020B0604020202020204" pitchFamily="34" charset="0"/>
              <a:buChar char="•"/>
              <a:defRPr/>
            </a:pPr>
            <a:r>
              <a:rPr lang="en-US" dirty="0" smtClean="0"/>
              <a:t>SAS provides Businesses with ability to manage the analytic (Decisioning) lifecycle</a:t>
            </a:r>
          </a:p>
          <a:p>
            <a:pPr marL="285750" indent="-285750" defTabSz="1088776" eaLnBrk="1" fontAlgn="auto" hangingPunct="1">
              <a:spcBef>
                <a:spcPts val="0"/>
              </a:spcBef>
              <a:spcAft>
                <a:spcPts val="0"/>
              </a:spcAft>
              <a:buFont typeface="Arial" panose="020B0604020202020204" pitchFamily="34" charset="0"/>
              <a:buChar char="•"/>
              <a:defRPr/>
            </a:pPr>
            <a:endParaRPr lang="en-US" dirty="0" smtClean="0"/>
          </a:p>
          <a:p>
            <a:pPr marL="285750" indent="-285750" defTabSz="1088776" eaLnBrk="1" fontAlgn="auto" hangingPunct="1">
              <a:spcBef>
                <a:spcPts val="0"/>
              </a:spcBef>
              <a:spcAft>
                <a:spcPts val="0"/>
              </a:spcAft>
              <a:buFont typeface="Arial" panose="020B0604020202020204" pitchFamily="34" charset="0"/>
              <a:buChar char="•"/>
              <a:defRPr/>
            </a:pPr>
            <a:r>
              <a:rPr lang="en-US" dirty="0" smtClean="0"/>
              <a:t>SAS provides tools and business solutions across a wide spectrum of industries</a:t>
            </a:r>
          </a:p>
          <a:p>
            <a:pPr marL="285750" indent="-285750" defTabSz="1088776" eaLnBrk="1" fontAlgn="auto" hangingPunct="1">
              <a:spcBef>
                <a:spcPts val="0"/>
              </a:spcBef>
              <a:spcAft>
                <a:spcPts val="0"/>
              </a:spcAft>
              <a:buFont typeface="Arial" panose="020B0604020202020204" pitchFamily="34" charset="0"/>
              <a:buChar char="•"/>
              <a:defRPr/>
            </a:pPr>
            <a:endParaRPr lang="en-US" dirty="0" smtClean="0"/>
          </a:p>
          <a:p>
            <a:pPr marL="285750" indent="-285750" defTabSz="1088776" eaLnBrk="1" fontAlgn="auto" hangingPunct="1">
              <a:spcBef>
                <a:spcPts val="0"/>
              </a:spcBef>
              <a:spcAft>
                <a:spcPts val="0"/>
              </a:spcAft>
              <a:buFont typeface="Arial" panose="020B0604020202020204" pitchFamily="34" charset="0"/>
              <a:buChar char="•"/>
              <a:defRPr/>
            </a:pPr>
            <a:r>
              <a:rPr lang="en-US" dirty="0" smtClean="0"/>
              <a:t>Could also point out that SAS has had a long history of integrating with and complimenting with SAP – since the R2 days.  Could refer to  slides 22 and 23 if speaking to a more technical audience.</a:t>
            </a:r>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Arial" charset="0"/>
              </a:defRPr>
            </a:lvl1pPr>
            <a:lvl2pPr marL="742950" indent="-285750">
              <a:buClr>
                <a:srgbClr val="FDB913"/>
              </a:buClr>
              <a:buSzPct val="100000"/>
              <a:buFont typeface="wingdings" pitchFamily="2" charset="2"/>
              <a:buChar char=""/>
              <a:defRPr sz="2100">
                <a:solidFill>
                  <a:schemeClr val="tx1"/>
                </a:solidFill>
                <a:latin typeface="Arial" charset="0"/>
              </a:defRPr>
            </a:lvl2pPr>
            <a:lvl3pPr marL="1143000" indent="-228600">
              <a:buClr>
                <a:srgbClr val="666666"/>
              </a:buClr>
              <a:buSzPct val="80000"/>
              <a:buFont typeface="wingdings" pitchFamily="2" charset="2"/>
              <a:buChar char="n"/>
              <a:defRPr sz="1700">
                <a:solidFill>
                  <a:schemeClr val="tx1"/>
                </a:solidFill>
                <a:latin typeface="Arial" charset="0"/>
              </a:defRPr>
            </a:lvl3pPr>
            <a:lvl4pPr marL="1600200" indent="-228600">
              <a:buClr>
                <a:srgbClr val="666666"/>
              </a:buClr>
              <a:buSzPct val="80000"/>
              <a:buFont typeface="Arial" charset="0"/>
              <a:buChar char=""/>
              <a:defRPr sz="1400">
                <a:solidFill>
                  <a:schemeClr val="tx1"/>
                </a:solidFill>
                <a:latin typeface="Arial" charset="0"/>
              </a:defRPr>
            </a:lvl4pPr>
            <a:lvl5pPr marL="2057400" indent="-228600">
              <a:buClr>
                <a:srgbClr val="666666"/>
              </a:buClr>
              <a:buSzPct val="80000"/>
              <a:buFont typeface="Arial" charset="0"/>
              <a:buChar char=""/>
              <a:defRPr sz="1200">
                <a:solidFill>
                  <a:schemeClr val="tx1"/>
                </a:solidFill>
                <a:latin typeface="Arial" charset="0"/>
              </a:defRPr>
            </a:lvl5pPr>
            <a:lvl6pPr marL="2514600" indent="-228600" defTabSz="1087438" fontAlgn="base">
              <a:spcBef>
                <a:spcPct val="0"/>
              </a:spcBef>
              <a:spcAft>
                <a:spcPct val="0"/>
              </a:spcAft>
              <a:buClr>
                <a:srgbClr val="666666"/>
              </a:buClr>
              <a:buSzPct val="80000"/>
              <a:buFont typeface="Arial" charset="0"/>
              <a:buChar char=""/>
              <a:defRPr sz="1200">
                <a:solidFill>
                  <a:schemeClr val="tx1"/>
                </a:solidFill>
                <a:latin typeface="Arial" charset="0"/>
              </a:defRPr>
            </a:lvl6pPr>
            <a:lvl7pPr marL="2971800" indent="-228600" defTabSz="1087438" fontAlgn="base">
              <a:spcBef>
                <a:spcPct val="0"/>
              </a:spcBef>
              <a:spcAft>
                <a:spcPct val="0"/>
              </a:spcAft>
              <a:buClr>
                <a:srgbClr val="666666"/>
              </a:buClr>
              <a:buSzPct val="80000"/>
              <a:buFont typeface="Arial" charset="0"/>
              <a:buChar char=""/>
              <a:defRPr sz="1200">
                <a:solidFill>
                  <a:schemeClr val="tx1"/>
                </a:solidFill>
                <a:latin typeface="Arial" charset="0"/>
              </a:defRPr>
            </a:lvl7pPr>
            <a:lvl8pPr marL="3429000" indent="-228600" defTabSz="1087438" fontAlgn="base">
              <a:spcBef>
                <a:spcPct val="0"/>
              </a:spcBef>
              <a:spcAft>
                <a:spcPct val="0"/>
              </a:spcAft>
              <a:buClr>
                <a:srgbClr val="666666"/>
              </a:buClr>
              <a:buSzPct val="80000"/>
              <a:buFont typeface="Arial" charset="0"/>
              <a:buChar char=""/>
              <a:defRPr sz="1200">
                <a:solidFill>
                  <a:schemeClr val="tx1"/>
                </a:solidFill>
                <a:latin typeface="Arial" charset="0"/>
              </a:defRPr>
            </a:lvl8pPr>
            <a:lvl9pPr marL="3886200" indent="-228600" defTabSz="1087438" fontAlgn="base">
              <a:spcBef>
                <a:spcPct val="0"/>
              </a:spcBef>
              <a:spcAft>
                <a:spcPct val="0"/>
              </a:spcAft>
              <a:buClr>
                <a:srgbClr val="666666"/>
              </a:buClr>
              <a:buSzPct val="80000"/>
              <a:buFont typeface="Arial" charset="0"/>
              <a:buChar char=""/>
              <a:defRPr sz="1200">
                <a:solidFill>
                  <a:schemeClr val="tx1"/>
                </a:solidFill>
                <a:latin typeface="Arial" charset="0"/>
              </a:defRPr>
            </a:lvl9pPr>
          </a:lstStyle>
          <a:p>
            <a:pPr defTabSz="1087438" fontAlgn="base">
              <a:spcBef>
                <a:spcPct val="0"/>
              </a:spcBef>
              <a:spcAft>
                <a:spcPct val="0"/>
              </a:spcAft>
              <a:defRPr/>
            </a:pPr>
            <a:fld id="{B41A8A9E-7781-4CA6-B015-B722BEEB5833}" type="slidenum">
              <a:rPr lang="de-DE" sz="1000"/>
              <a:pPr defTabSz="1087438" fontAlgn="base">
                <a:spcBef>
                  <a:spcPct val="0"/>
                </a:spcBef>
                <a:spcAft>
                  <a:spcPct val="0"/>
                </a:spcAft>
                <a:defRPr/>
              </a:pPr>
              <a:t>4</a:t>
            </a:fld>
            <a:endParaRPr lang="de-DE" sz="1000"/>
          </a:p>
        </p:txBody>
      </p:sp>
    </p:spTree>
    <p:extLst>
      <p:ext uri="{BB962C8B-B14F-4D97-AF65-F5344CB8AC3E}">
        <p14:creationId xmlns:p14="http://schemas.microsoft.com/office/powerpoint/2010/main" val="319114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xfrm>
            <a:off x="481013" y="914400"/>
            <a:ext cx="5905500" cy="3322638"/>
          </a:xfrm>
          <a:ln/>
        </p:spPr>
      </p:sp>
      <p:sp>
        <p:nvSpPr>
          <p:cNvPr id="99330" name="Notes Placeholder 2"/>
          <p:cNvSpPr>
            <a:spLocks noGrp="1"/>
          </p:cNvSpPr>
          <p:nvPr>
            <p:ph type="body" idx="1"/>
          </p:nvPr>
        </p:nvSpPr>
        <p:spPr>
          <a:noFill/>
          <a:ln/>
        </p:spPr>
        <p:txBody>
          <a:bodyPr/>
          <a:lstStyle/>
          <a:p>
            <a:r>
              <a:rPr lang="en-US" dirty="0" smtClean="0">
                <a:solidFill>
                  <a:schemeClr val="tx1"/>
                </a:solidFill>
                <a:latin typeface="Arial" charset="0"/>
                <a:ea typeface="ＭＳ Ｐゴシック"/>
                <a:cs typeface="Arial" charset="0"/>
              </a:rPr>
              <a:t>Currently, most organizations use one or more of these techniques to solve a departmental specific business problem. As such, even though valuable, from an enterprise standpoint, the value is somewhat marginalized or not optimized.  What we see is that departments, such as Marketing, Finance or Risk are using one technique to solve a problem but not multiple techniques.  So, for instance, in a bank, the risk department will use econometric forecasting to manage the treasury portfolio and overall risk…so they think.  But they are not proactively looking at text (emails and chat), to see where the bank could be exposed.   Or a retailer uses forecasting to predict what will sell, but they are not looking at on line sentiment and customer segmentation to optimize what product they should offer what customer and how to optimize distribution all as part of the same process. These are examples of why these techniques should be pulled together for the greater good. </a:t>
            </a:r>
          </a:p>
        </p:txBody>
      </p:sp>
      <p:sp>
        <p:nvSpPr>
          <p:cNvPr id="4" name="Footer Placeholder 3"/>
          <p:cNvSpPr>
            <a:spLocks noGrp="1"/>
          </p:cNvSpPr>
          <p:nvPr>
            <p:ph type="ftr" sz="quarter" idx="4"/>
          </p:nvPr>
        </p:nvSpPr>
        <p:spPr>
          <a:xfrm>
            <a:off x="0" y="8685213"/>
            <a:ext cx="2971800" cy="457200"/>
          </a:xfrm>
          <a:prstGeom prst="rect">
            <a:avLst/>
          </a:prstGeom>
        </p:spPr>
        <p:txBody>
          <a:bodyPr/>
          <a:lstStyle/>
          <a:p>
            <a:pPr>
              <a:defRPr/>
            </a:pPr>
            <a:r>
              <a:rPr lang="en-US" dirty="0"/>
              <a:t>Copyright © 2011, SAS Institute Inc. All </a:t>
            </a:r>
            <a:r>
              <a:rPr lang="en-US" spc="40" dirty="0"/>
              <a:t>rights</a:t>
            </a:r>
            <a:r>
              <a:rPr lang="en-US" dirty="0"/>
              <a:t> reserved.</a:t>
            </a:r>
            <a:endParaRPr lang="en-US" sz="1200" dirty="0">
              <a:latin typeface="Arial"/>
            </a:endParaRPr>
          </a:p>
        </p:txBody>
      </p:sp>
      <p:sp>
        <p:nvSpPr>
          <p:cNvPr id="5" name="Slide Number Placeholder 4"/>
          <p:cNvSpPr>
            <a:spLocks noGrp="1"/>
          </p:cNvSpPr>
          <p:nvPr>
            <p:ph type="sldNum" sz="quarter" idx="5"/>
          </p:nvPr>
        </p:nvSpPr>
        <p:spPr/>
        <p:txBody>
          <a:bodyPr/>
          <a:lstStyle/>
          <a:p>
            <a:pPr>
              <a:defRPr/>
            </a:pPr>
            <a:fld id="{1888B14B-7560-4C12-A585-AD2C09C7D6A9}" type="slidenum">
              <a:rPr lang="en-US"/>
              <a:pPr>
                <a:defRPr/>
              </a:pPr>
              <a:t>7</a:t>
            </a:fld>
            <a:endParaRPr lang="en-US" dirty="0"/>
          </a:p>
        </p:txBody>
      </p:sp>
    </p:spTree>
    <p:extLst>
      <p:ext uri="{BB962C8B-B14F-4D97-AF65-F5344CB8AC3E}">
        <p14:creationId xmlns:p14="http://schemas.microsoft.com/office/powerpoint/2010/main" val="369558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r>
              <a:rPr lang="en-US" baseline="0" dirty="0" smtClean="0"/>
              <a:t>Interaction model:</a:t>
            </a:r>
          </a:p>
          <a:p>
            <a:pPr marL="228600" indent="-228600">
              <a:buAutoNum type="arabicParenR"/>
            </a:pPr>
            <a:r>
              <a:rPr lang="en-US" baseline="0" dirty="0" smtClean="0"/>
              <a:t>Hive/Impala interaction using SQL though SAS ACCESS</a:t>
            </a:r>
          </a:p>
          <a:p>
            <a:pPr marL="228600" indent="-228600">
              <a:buAutoNum type="arabicParenR"/>
            </a:pPr>
            <a:r>
              <a:rPr lang="en-US" baseline="0" dirty="0" smtClean="0"/>
              <a:t>Accelerator calls using Embedded Process in Hadoop</a:t>
            </a:r>
          </a:p>
          <a:p>
            <a:pPr marL="228600" indent="-228600">
              <a:buAutoNum type="arabicParenR"/>
            </a:pPr>
            <a:r>
              <a:rPr lang="en-US" baseline="0" dirty="0" smtClean="0"/>
              <a:t>HPA </a:t>
            </a:r>
            <a:r>
              <a:rPr lang="en-US" baseline="0" dirty="0" err="1" smtClean="0"/>
              <a:t>proc</a:t>
            </a:r>
            <a:r>
              <a:rPr lang="en-US" baseline="0" dirty="0" smtClean="0"/>
              <a:t> calls to HPA rack who then use EP to process (can execute some DS2 code before lifting) and lift data into memory on HPA rack</a:t>
            </a:r>
          </a:p>
          <a:p>
            <a:pPr marL="0" indent="0">
              <a:buNone/>
            </a:pPr>
            <a:endParaRPr lang="en-US" baseline="0" dirty="0" smtClean="0"/>
          </a:p>
          <a:p>
            <a:pPr marL="0" indent="0">
              <a:buNone/>
            </a:pPr>
            <a:r>
              <a:rPr lang="en-US" baseline="0" dirty="0" smtClean="0"/>
              <a:t>Note: HPA and LSAR are very similar action, just stay in memory</a:t>
            </a:r>
          </a:p>
        </p:txBody>
      </p:sp>
      <p:sp>
        <p:nvSpPr>
          <p:cNvPr id="4" name="Slide Number Placeholder 3"/>
          <p:cNvSpPr>
            <a:spLocks noGrp="1"/>
          </p:cNvSpPr>
          <p:nvPr>
            <p:ph type="sldNum" sz="quarter" idx="10"/>
          </p:nvPr>
        </p:nvSpPr>
        <p:spPr/>
        <p:txBody>
          <a:bodyPr/>
          <a:lstStyle/>
          <a:p>
            <a:fld id="{BAE402D1-88AD-43C2-B8BB-8C7904BBCA11}" type="slidenum">
              <a:rPr lang="en-US" smtClean="0"/>
              <a:pPr/>
              <a:t>10</a:t>
            </a:fld>
            <a:endParaRPr lang="en-US" dirty="0"/>
          </a:p>
        </p:txBody>
      </p:sp>
    </p:spTree>
    <p:extLst>
      <p:ext uri="{BB962C8B-B14F-4D97-AF65-F5344CB8AC3E}">
        <p14:creationId xmlns:p14="http://schemas.microsoft.com/office/powerpoint/2010/main" val="376128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r>
              <a:rPr lang="en-US" baseline="0" dirty="0" smtClean="0"/>
              <a:t>Note: we don’t recommend LSAR currently in this picture</a:t>
            </a:r>
          </a:p>
        </p:txBody>
      </p:sp>
      <p:sp>
        <p:nvSpPr>
          <p:cNvPr id="4" name="Slide Number Placeholder 3"/>
          <p:cNvSpPr>
            <a:spLocks noGrp="1"/>
          </p:cNvSpPr>
          <p:nvPr>
            <p:ph type="sldNum" sz="quarter" idx="10"/>
          </p:nvPr>
        </p:nvSpPr>
        <p:spPr/>
        <p:txBody>
          <a:bodyPr/>
          <a:lstStyle/>
          <a:p>
            <a:fld id="{BAE402D1-88AD-43C2-B8BB-8C7904BBCA11}" type="slidenum">
              <a:rPr lang="en-US" smtClean="0"/>
              <a:pPr/>
              <a:t>11</a:t>
            </a:fld>
            <a:endParaRPr lang="en-US" dirty="0"/>
          </a:p>
        </p:txBody>
      </p:sp>
    </p:spTree>
    <p:extLst>
      <p:ext uri="{BB962C8B-B14F-4D97-AF65-F5344CB8AC3E}">
        <p14:creationId xmlns:p14="http://schemas.microsoft.com/office/powerpoint/2010/main" val="104997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r>
              <a:rPr lang="en-US" dirty="0" smtClean="0"/>
              <a:t>New with</a:t>
            </a:r>
            <a:r>
              <a:rPr lang="en-US" baseline="0" dirty="0" smtClean="0"/>
              <a:t> 9.4M1 you can use SPDE server to write your SAS datasets to a </a:t>
            </a:r>
            <a:r>
              <a:rPr lang="en-US" baseline="0" dirty="0" err="1" smtClean="0"/>
              <a:t>Hadoop</a:t>
            </a:r>
            <a:r>
              <a:rPr lang="en-US" baseline="0" dirty="0" smtClean="0"/>
              <a:t> cluster in a distributed fashion.  Now eliminating SAN storage cost.</a:t>
            </a:r>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21</a:t>
            </a:fld>
            <a:endParaRPr lang="en-US" dirty="0"/>
          </a:p>
        </p:txBody>
      </p:sp>
    </p:spTree>
    <p:extLst>
      <p:ext uri="{BB962C8B-B14F-4D97-AF65-F5344CB8AC3E}">
        <p14:creationId xmlns:p14="http://schemas.microsoft.com/office/powerpoint/2010/main" val="4099097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767AB-9FF4-C54D-8697-9665A54BB69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1930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 Id="rId3" Type="http://schemas.openxmlformats.org/officeDocument/2006/relationships/image" Target="../media/image11.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1.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 Id="rId3"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39725" y="2215007"/>
            <a:ext cx="7116763" cy="430887"/>
          </a:xfrm>
        </p:spPr>
        <p:txBody>
          <a:bodyPr anchor="b"/>
          <a:lstStyle>
            <a:lvl1pPr>
              <a:defRPr sz="2200" cap="all" baseline="0">
                <a:solidFill>
                  <a:schemeClr val="bg1"/>
                </a:solidFill>
              </a:defRPr>
            </a:lvl1pPr>
          </a:lstStyle>
          <a:p>
            <a:r>
              <a:rPr lang="en-US" dirty="0" smtClean="0"/>
              <a:t>Click to edit title</a:t>
            </a:r>
            <a:endParaRPr lang="en-US" dirty="0"/>
          </a:p>
        </p:txBody>
      </p:sp>
      <p:sp>
        <p:nvSpPr>
          <p:cNvPr id="8" name="Subtitle 2"/>
          <p:cNvSpPr>
            <a:spLocks noGrp="1"/>
          </p:cNvSpPr>
          <p:nvPr>
            <p:ph type="body" sz="quarter" idx="13" hasCustomPrompt="1"/>
          </p:nvPr>
        </p:nvSpPr>
        <p:spPr>
          <a:xfrm>
            <a:off x="339725" y="2580844"/>
            <a:ext cx="7116763" cy="276999"/>
          </a:xfrm>
        </p:spPr>
        <p:txBody>
          <a:bodyPr wrap="square" anchor="t">
            <a:spAutoFit/>
          </a:bodyPr>
          <a:lstStyle>
            <a:lvl1pPr marL="0" indent="0" algn="r">
              <a:lnSpc>
                <a:spcPct val="100000"/>
              </a:lnSpc>
              <a:buFont typeface="Arial" pitchFamily="34" charset="0"/>
              <a:buNone/>
              <a:defRPr sz="1200" b="1"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accent1"/>
                </a:solidFill>
                <a:latin typeface="Arial"/>
                <a:ea typeface="ＭＳ Ｐゴシック" pitchFamily="34" charset="-128"/>
                <a:cs typeface="Arial"/>
              </a:rPr>
              <a:t>Copyright </a:t>
            </a:r>
            <a:r>
              <a:rPr lang="en-US" sz="400" b="0" kern="300" spc="50" dirty="0">
                <a:solidFill>
                  <a:schemeClr val="accent1"/>
                </a:solidFill>
                <a:latin typeface="Arial"/>
                <a:ea typeface="ＭＳ Ｐゴシック" pitchFamily="34" charset="-128"/>
                <a:cs typeface="Arial"/>
              </a:rPr>
              <a:t>© </a:t>
            </a:r>
            <a:r>
              <a:rPr lang="en-US" sz="400" b="0" kern="300" spc="50" dirty="0" smtClean="0">
                <a:solidFill>
                  <a:schemeClr val="accent1"/>
                </a:solidFill>
                <a:latin typeface="Arial"/>
                <a:ea typeface="ＭＳ Ｐゴシック" pitchFamily="34" charset="-128"/>
                <a:cs typeface="Arial"/>
              </a:rPr>
              <a:t>2015, </a:t>
            </a:r>
            <a:r>
              <a:rPr lang="en-US" sz="400" b="0" kern="300" spc="50" dirty="0">
                <a:solidFill>
                  <a:schemeClr val="accent1"/>
                </a:solidFill>
                <a:latin typeface="Arial"/>
                <a:ea typeface="ＭＳ Ｐゴシック" pitchFamily="34" charset="-128"/>
                <a:cs typeface="Arial"/>
              </a:rPr>
              <a:t>SAS Institute Inc. All rights reserved.</a:t>
            </a:r>
          </a:p>
        </p:txBody>
      </p:sp>
      <p:cxnSp>
        <p:nvCxnSpPr>
          <p:cNvPr id="7" name="Straight Connector 4"/>
          <p:cNvCxnSpPr/>
          <p:nvPr/>
        </p:nvCxnSpPr>
        <p:spPr bwMode="auto">
          <a:xfrm>
            <a:off x="7670800" y="0"/>
            <a:ext cx="0" cy="51435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838" y="2378682"/>
            <a:ext cx="725467" cy="386136"/>
          </a:xfrm>
          <a:prstGeom prst="rect">
            <a:avLst/>
          </a:prstGeom>
        </p:spPr>
      </p:pic>
    </p:spTree>
    <p:extLst>
      <p:ext uri="{BB962C8B-B14F-4D97-AF65-F5344CB8AC3E}">
        <p14:creationId xmlns:p14="http://schemas.microsoft.com/office/powerpoint/2010/main" val="17783790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649" y="309306"/>
            <a:ext cx="8315487" cy="338554"/>
          </a:xfrm>
        </p:spPr>
        <p:txBody>
          <a:bodyPr/>
          <a:lstStyle>
            <a:lvl1pPr algn="l">
              <a:defRPr sz="1600"/>
            </a:lvl1pPr>
          </a:lstStyle>
          <a:p>
            <a:r>
              <a:rPr lang="en-US" dirty="0" smtClean="0"/>
              <a:t>Click to edit title</a:t>
            </a:r>
            <a:endParaRPr lang="en-US" dirty="0"/>
          </a:p>
        </p:txBody>
      </p:sp>
      <p:sp>
        <p:nvSpPr>
          <p:cNvPr id="6" name="TextBox 2"/>
          <p:cNvSpPr txBox="1"/>
          <p:nvPr/>
        </p:nvSpPr>
        <p:spPr>
          <a:xfrm>
            <a:off x="0" y="49896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2015,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spTree>
    <p:extLst>
      <p:ext uri="{BB962C8B-B14F-4D97-AF65-F5344CB8AC3E}">
        <p14:creationId xmlns:p14="http://schemas.microsoft.com/office/powerpoint/2010/main" val="25873150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60443" y="2392948"/>
            <a:ext cx="5494270" cy="338554"/>
          </a:xfrm>
        </p:spPr>
        <p:txBody>
          <a:bodyPr>
            <a:spAutoFit/>
          </a:bodyPr>
          <a:lstStyle>
            <a:lvl1pPr algn="ctr">
              <a:defRPr baseline="0">
                <a:solidFill>
                  <a:schemeClr val="bg1"/>
                </a:solidFill>
              </a:defRPr>
            </a:lvl1pPr>
          </a:lstStyle>
          <a:p>
            <a:r>
              <a:rPr lang="en-US" dirty="0" smtClean="0"/>
              <a:t>Click to edit closing comments</a:t>
            </a:r>
            <a:endParaRPr lang="en-US" dirty="0"/>
          </a:p>
        </p:txBody>
      </p:sp>
      <p:sp>
        <p:nvSpPr>
          <p:cNvPr id="6" name="TextBox 2"/>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accent1"/>
                </a:solidFill>
                <a:latin typeface="Arial"/>
                <a:ea typeface="ＭＳ Ｐゴシック" pitchFamily="34" charset="-128"/>
                <a:cs typeface="Arial"/>
              </a:rPr>
              <a:t>Copyright </a:t>
            </a:r>
            <a:r>
              <a:rPr lang="en-US" sz="400" b="0" kern="300" spc="50" dirty="0">
                <a:solidFill>
                  <a:schemeClr val="accent1"/>
                </a:solidFill>
                <a:latin typeface="Arial"/>
                <a:ea typeface="ＭＳ Ｐゴシック" pitchFamily="34" charset="-128"/>
                <a:cs typeface="Arial"/>
              </a:rPr>
              <a:t>© </a:t>
            </a:r>
            <a:r>
              <a:rPr lang="en-US" sz="400" b="0" kern="300" spc="50" dirty="0" smtClean="0">
                <a:solidFill>
                  <a:schemeClr val="accent1"/>
                </a:solidFill>
                <a:latin typeface="Arial"/>
                <a:ea typeface="ＭＳ Ｐゴシック" pitchFamily="34" charset="-128"/>
                <a:cs typeface="Arial"/>
              </a:rPr>
              <a:t>2015, </a:t>
            </a:r>
            <a:r>
              <a:rPr lang="en-US" sz="400" b="0" kern="300" spc="50" dirty="0">
                <a:solidFill>
                  <a:schemeClr val="accent1"/>
                </a:solidFill>
                <a:latin typeface="Arial"/>
                <a:ea typeface="ＭＳ Ｐゴシック" pitchFamily="34" charset="-128"/>
                <a:cs typeface="Arial"/>
              </a:rPr>
              <a:t>SAS Institute Inc. All rights reserved.</a:t>
            </a:r>
          </a:p>
        </p:txBody>
      </p:sp>
      <p:pic>
        <p:nvPicPr>
          <p:cNvPr id="4" name="Picture 6" descr="SAS_LOGO_horz288_LG.png"/>
          <p:cNvPicPr>
            <a:picLocks noChangeAspect="1"/>
          </p:cNvPicPr>
          <p:nvPr/>
        </p:nvPicPr>
        <p:blipFill>
          <a:blip r:embed="rId3"/>
          <a:stretch>
            <a:fillRect/>
          </a:stretch>
        </p:blipFill>
        <p:spPr>
          <a:xfrm>
            <a:off x="6382777" y="2333634"/>
            <a:ext cx="2024623" cy="466707"/>
          </a:xfrm>
          <a:prstGeom prst="rect">
            <a:avLst/>
          </a:prstGeom>
        </p:spPr>
      </p:pic>
    </p:spTree>
    <p:extLst>
      <p:ext uri="{BB962C8B-B14F-4D97-AF65-F5344CB8AC3E}">
        <p14:creationId xmlns:p14="http://schemas.microsoft.com/office/powerpoint/2010/main" val="6458494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chemeClr val="tx1"/>
        </a:solidFill>
        <a:effectLst/>
      </p:bgPr>
    </p:bg>
    <p:spTree>
      <p:nvGrpSpPr>
        <p:cNvPr id="1" name=""/>
        <p:cNvGrpSpPr/>
        <p:nvPr/>
      </p:nvGrpSpPr>
      <p:grpSpPr>
        <a:xfrm>
          <a:off x="0" y="0"/>
          <a:ext cx="0" cy="0"/>
          <a:chOff x="0" y="0"/>
          <a:chExt cx="0" cy="0"/>
        </a:xfrm>
      </p:grpSpPr>
      <p:sp>
        <p:nvSpPr>
          <p:cNvPr id="9" name="TextBox 1"/>
          <p:cNvSpPr txBox="1"/>
          <p:nvPr/>
        </p:nvSpPr>
        <p:spPr>
          <a:xfrm>
            <a:off x="2917284" y="1945650"/>
            <a:ext cx="3309432" cy="369332"/>
          </a:xfrm>
          <a:prstGeom prst="rect">
            <a:avLst/>
          </a:prstGeom>
          <a:noFill/>
        </p:spPr>
        <p:txBody>
          <a:bodyPr wrap="none" rtlCol="0" anchor="ctr">
            <a:spAutoFit/>
          </a:bodyPr>
          <a:lstStyle/>
          <a:p>
            <a:r>
              <a:rPr lang="en-US" baseline="0" dirty="0" smtClean="0">
                <a:solidFill>
                  <a:schemeClr val="tx2"/>
                </a:solidFill>
              </a:rPr>
              <a:t>This slide is for video use only.</a:t>
            </a:r>
            <a:endParaRPr lang="en-US" baseline="0" dirty="0">
              <a:solidFill>
                <a:schemeClr val="tx2"/>
              </a:solidFill>
            </a:endParaRPr>
          </a:p>
        </p:txBody>
      </p:sp>
      <p:sp>
        <p:nvSpPr>
          <p:cNvPr id="8" name="Media Placeholder 2"/>
          <p:cNvSpPr>
            <a:spLocks noGrp="1" noChangeAspect="1"/>
          </p:cNvSpPr>
          <p:nvPr>
            <p:ph type="media" sz="quarter" idx="10"/>
          </p:nvPr>
        </p:nvSpPr>
        <p:spPr>
          <a:xfrm>
            <a:off x="1371600" y="771525"/>
            <a:ext cx="6400800" cy="3600450"/>
          </a:xfrm>
          <a:ln>
            <a:solidFill>
              <a:schemeClr val="tx2"/>
            </a:solidFill>
          </a:ln>
        </p:spPr>
        <p:txBody>
          <a:bodyPr>
            <a:noAutofit/>
          </a:bodyPr>
          <a:lstStyle>
            <a:lvl1pPr>
              <a:buNone/>
              <a:defRPr baseline="0">
                <a:solidFill>
                  <a:schemeClr val="bg2">
                    <a:lumMod val="50000"/>
                  </a:schemeClr>
                </a:solidFill>
              </a:defRPr>
            </a:lvl1pPr>
          </a:lstStyle>
          <a:p>
            <a:r>
              <a:rPr lang="en-US" smtClean="0"/>
              <a:t>Click icon to add media</a:t>
            </a:r>
            <a:endParaRPr lang="en-US" dirty="0"/>
          </a:p>
        </p:txBody>
      </p:sp>
      <p:sp>
        <p:nvSpPr>
          <p:cNvPr id="3" name="TextBox 3"/>
          <p:cNvSpPr txBox="1"/>
          <p:nvPr/>
        </p:nvSpPr>
        <p:spPr>
          <a:xfrm>
            <a:off x="0" y="49896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tx1">
                    <a:lumMod val="75000"/>
                    <a:lumOff val="25000"/>
                  </a:schemeClr>
                </a:solidFill>
                <a:latin typeface="Arial"/>
                <a:ea typeface="ＭＳ Ｐゴシック" pitchFamily="34" charset="-128"/>
                <a:cs typeface="Arial"/>
              </a:rPr>
              <a:t>Copyright </a:t>
            </a:r>
            <a:r>
              <a:rPr lang="en-US" sz="400" b="0" kern="300" spc="50" baseline="0" dirty="0">
                <a:solidFill>
                  <a:schemeClr val="tx1">
                    <a:lumMod val="75000"/>
                    <a:lumOff val="25000"/>
                  </a:schemeClr>
                </a:solidFill>
                <a:latin typeface="Arial"/>
                <a:ea typeface="ＭＳ Ｐゴシック" pitchFamily="34" charset="-128"/>
                <a:cs typeface="Arial"/>
              </a:rPr>
              <a:t>© </a:t>
            </a:r>
            <a:r>
              <a:rPr lang="en-US" sz="400" b="0" kern="300" spc="50" baseline="0" dirty="0" smtClean="0">
                <a:solidFill>
                  <a:schemeClr val="tx1">
                    <a:lumMod val="75000"/>
                    <a:lumOff val="25000"/>
                  </a:schemeClr>
                </a:solidFill>
                <a:latin typeface="Arial"/>
                <a:ea typeface="ＭＳ Ｐゴシック" pitchFamily="34" charset="-128"/>
                <a:cs typeface="Arial"/>
              </a:rPr>
              <a:t>2015, </a:t>
            </a:r>
            <a:r>
              <a:rPr lang="en-US" sz="400" b="0" kern="300" spc="50" baseline="0" dirty="0">
                <a:solidFill>
                  <a:schemeClr val="tx1">
                    <a:lumMod val="75000"/>
                    <a:lumOff val="25000"/>
                  </a:schemeClr>
                </a:solidFill>
                <a:latin typeface="Arial"/>
                <a:ea typeface="ＭＳ Ｐゴシック" pitchFamily="34" charset="-128"/>
                <a:cs typeface="Arial"/>
              </a:rPr>
              <a:t>SAS Institute Inc. All rights reserved.</a:t>
            </a:r>
          </a:p>
        </p:txBody>
      </p:sp>
    </p:spTree>
    <p:extLst>
      <p:ext uri="{BB962C8B-B14F-4D97-AF65-F5344CB8AC3E}">
        <p14:creationId xmlns:p14="http://schemas.microsoft.com/office/powerpoint/2010/main" val="17025376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TextBox 10"/>
          <p:cNvSpPr txBox="1">
            <a:spLocks noChangeArrowheads="1"/>
          </p:cNvSpPr>
          <p:nvPr userDrawn="1"/>
        </p:nvSpPr>
        <p:spPr bwMode="black">
          <a:xfrm>
            <a:off x="8781775" y="4976851"/>
            <a:ext cx="117020"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1125" indent="-111125">
              <a:defRPr sz="2100">
                <a:solidFill>
                  <a:schemeClr val="tx1"/>
                </a:solidFill>
                <a:latin typeface="Arial" charset="0"/>
              </a:defRPr>
            </a:lvl1pPr>
            <a:lvl2pPr marL="742950" indent="-285750">
              <a:buClr>
                <a:srgbClr val="FDB913"/>
              </a:buClr>
              <a:buSzPct val="100000"/>
              <a:buFont typeface="wingdings" pitchFamily="2" charset="2"/>
              <a:buChar char=""/>
              <a:defRPr sz="2100">
                <a:solidFill>
                  <a:schemeClr val="tx1"/>
                </a:solidFill>
                <a:latin typeface="Arial" charset="0"/>
              </a:defRPr>
            </a:lvl2pPr>
            <a:lvl3pPr marL="1143000" indent="-228600">
              <a:buClr>
                <a:srgbClr val="666666"/>
              </a:buClr>
              <a:buSzPct val="80000"/>
              <a:buFont typeface="wingdings" pitchFamily="2" charset="2"/>
              <a:buChar char="n"/>
              <a:defRPr sz="1700">
                <a:solidFill>
                  <a:schemeClr val="tx1"/>
                </a:solidFill>
                <a:latin typeface="Arial" charset="0"/>
              </a:defRPr>
            </a:lvl3pPr>
            <a:lvl4pPr marL="1600200" indent="-228600">
              <a:buClr>
                <a:srgbClr val="666666"/>
              </a:buClr>
              <a:buSzPct val="80000"/>
              <a:buFont typeface="Arial" charset="0"/>
              <a:buChar char=""/>
              <a:defRPr sz="1400">
                <a:solidFill>
                  <a:schemeClr val="tx1"/>
                </a:solidFill>
                <a:latin typeface="Arial" charset="0"/>
              </a:defRPr>
            </a:lvl4pPr>
            <a:lvl5pPr marL="2057400" indent="-228600">
              <a:buClr>
                <a:srgbClr val="666666"/>
              </a:buClr>
              <a:buSzPct val="80000"/>
              <a:buFont typeface="Arial" charset="0"/>
              <a:buChar char=""/>
              <a:defRPr sz="1200">
                <a:solidFill>
                  <a:schemeClr val="tx1"/>
                </a:solidFill>
                <a:latin typeface="Arial" charset="0"/>
              </a:defRPr>
            </a:lvl5pPr>
            <a:lvl6pPr marL="2514600" indent="-228600" defTabSz="1087438" fontAlgn="base">
              <a:spcBef>
                <a:spcPct val="0"/>
              </a:spcBef>
              <a:spcAft>
                <a:spcPct val="0"/>
              </a:spcAft>
              <a:buClr>
                <a:srgbClr val="666666"/>
              </a:buClr>
              <a:buSzPct val="80000"/>
              <a:buFont typeface="Arial" charset="0"/>
              <a:buChar char=""/>
              <a:defRPr sz="1200">
                <a:solidFill>
                  <a:schemeClr val="tx1"/>
                </a:solidFill>
                <a:latin typeface="Arial" charset="0"/>
              </a:defRPr>
            </a:lvl6pPr>
            <a:lvl7pPr marL="2971800" indent="-228600" defTabSz="1087438" fontAlgn="base">
              <a:spcBef>
                <a:spcPct val="0"/>
              </a:spcBef>
              <a:spcAft>
                <a:spcPct val="0"/>
              </a:spcAft>
              <a:buClr>
                <a:srgbClr val="666666"/>
              </a:buClr>
              <a:buSzPct val="80000"/>
              <a:buFont typeface="Arial" charset="0"/>
              <a:buChar char=""/>
              <a:defRPr sz="1200">
                <a:solidFill>
                  <a:schemeClr val="tx1"/>
                </a:solidFill>
                <a:latin typeface="Arial" charset="0"/>
              </a:defRPr>
            </a:lvl7pPr>
            <a:lvl8pPr marL="3429000" indent="-228600" defTabSz="1087438" fontAlgn="base">
              <a:spcBef>
                <a:spcPct val="0"/>
              </a:spcBef>
              <a:spcAft>
                <a:spcPct val="0"/>
              </a:spcAft>
              <a:buClr>
                <a:srgbClr val="666666"/>
              </a:buClr>
              <a:buSzPct val="80000"/>
              <a:buFont typeface="Arial" charset="0"/>
              <a:buChar char=""/>
              <a:defRPr sz="1200">
                <a:solidFill>
                  <a:schemeClr val="tx1"/>
                </a:solidFill>
                <a:latin typeface="Arial" charset="0"/>
              </a:defRPr>
            </a:lvl8pPr>
            <a:lvl9pPr marL="3886200" indent="-228600" defTabSz="1087438" fontAlgn="base">
              <a:spcBef>
                <a:spcPct val="0"/>
              </a:spcBef>
              <a:spcAft>
                <a:spcPct val="0"/>
              </a:spcAft>
              <a:buClr>
                <a:srgbClr val="666666"/>
              </a:buClr>
              <a:buSzPct val="80000"/>
              <a:buFont typeface="Arial" charset="0"/>
              <a:buChar char=""/>
              <a:defRPr sz="1200">
                <a:solidFill>
                  <a:schemeClr val="tx1"/>
                </a:solidFill>
                <a:latin typeface="Arial" charset="0"/>
              </a:defRPr>
            </a:lvl9pPr>
          </a:lstStyle>
          <a:p>
            <a:pPr algn="r">
              <a:buClr>
                <a:schemeClr val="accent2"/>
              </a:buClr>
              <a:buFont typeface="Arial" charset="0"/>
              <a:buNone/>
              <a:defRPr/>
            </a:pPr>
            <a:fld id="{8D4B29D5-87F0-4E6C-AF59-59DA946C5FFC}" type="slidenum">
              <a:rPr lang="en-US" sz="750"/>
              <a:pPr algn="r">
                <a:buClr>
                  <a:schemeClr val="accent2"/>
                </a:buClr>
                <a:buFont typeface="Arial" charset="0"/>
                <a:buNone/>
                <a:defRPr/>
              </a:pPr>
              <a:t>‹#›</a:t>
            </a:fld>
            <a:endParaRPr lang="en-US" sz="750"/>
          </a:p>
        </p:txBody>
      </p:sp>
      <p:sp>
        <p:nvSpPr>
          <p:cNvPr id="3" name="TextBox 11"/>
          <p:cNvSpPr txBox="1">
            <a:spLocks noChangeArrowheads="1"/>
          </p:cNvSpPr>
          <p:nvPr userDrawn="1"/>
        </p:nvSpPr>
        <p:spPr bwMode="black">
          <a:xfrm>
            <a:off x="242825" y="4966138"/>
            <a:ext cx="2816477"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58750" indent="-158750">
              <a:defRPr sz="2100">
                <a:solidFill>
                  <a:schemeClr val="tx1"/>
                </a:solidFill>
                <a:latin typeface="Arial" charset="0"/>
              </a:defRPr>
            </a:lvl1pPr>
            <a:lvl2pPr marL="742950" indent="-285750">
              <a:buClr>
                <a:srgbClr val="FDB913"/>
              </a:buClr>
              <a:buSzPct val="100000"/>
              <a:buFont typeface="wingdings" pitchFamily="2" charset="2"/>
              <a:buChar char=""/>
              <a:defRPr sz="2100">
                <a:solidFill>
                  <a:schemeClr val="tx1"/>
                </a:solidFill>
                <a:latin typeface="Arial" charset="0"/>
              </a:defRPr>
            </a:lvl2pPr>
            <a:lvl3pPr marL="1143000" indent="-228600">
              <a:buClr>
                <a:srgbClr val="666666"/>
              </a:buClr>
              <a:buSzPct val="80000"/>
              <a:buFont typeface="wingdings" pitchFamily="2" charset="2"/>
              <a:buChar char="n"/>
              <a:defRPr sz="1700">
                <a:solidFill>
                  <a:schemeClr val="tx1"/>
                </a:solidFill>
                <a:latin typeface="Arial" charset="0"/>
              </a:defRPr>
            </a:lvl3pPr>
            <a:lvl4pPr marL="1600200" indent="-228600">
              <a:buClr>
                <a:srgbClr val="666666"/>
              </a:buClr>
              <a:buSzPct val="80000"/>
              <a:buFont typeface="Arial" charset="0"/>
              <a:buChar char=""/>
              <a:defRPr sz="1400">
                <a:solidFill>
                  <a:schemeClr val="tx1"/>
                </a:solidFill>
                <a:latin typeface="Arial" charset="0"/>
              </a:defRPr>
            </a:lvl4pPr>
            <a:lvl5pPr marL="2057400" indent="-228600">
              <a:buClr>
                <a:srgbClr val="666666"/>
              </a:buClr>
              <a:buSzPct val="80000"/>
              <a:buFont typeface="Arial" charset="0"/>
              <a:buChar char=""/>
              <a:defRPr sz="1200">
                <a:solidFill>
                  <a:schemeClr val="tx1"/>
                </a:solidFill>
                <a:latin typeface="Arial" charset="0"/>
              </a:defRPr>
            </a:lvl5pPr>
            <a:lvl6pPr marL="2514600" indent="-228600" defTabSz="1087438" fontAlgn="base">
              <a:spcBef>
                <a:spcPct val="0"/>
              </a:spcBef>
              <a:spcAft>
                <a:spcPct val="0"/>
              </a:spcAft>
              <a:buClr>
                <a:srgbClr val="666666"/>
              </a:buClr>
              <a:buSzPct val="80000"/>
              <a:buFont typeface="Arial" charset="0"/>
              <a:buChar char=""/>
              <a:defRPr sz="1200">
                <a:solidFill>
                  <a:schemeClr val="tx1"/>
                </a:solidFill>
                <a:latin typeface="Arial" charset="0"/>
              </a:defRPr>
            </a:lvl6pPr>
            <a:lvl7pPr marL="2971800" indent="-228600" defTabSz="1087438" fontAlgn="base">
              <a:spcBef>
                <a:spcPct val="0"/>
              </a:spcBef>
              <a:spcAft>
                <a:spcPct val="0"/>
              </a:spcAft>
              <a:buClr>
                <a:srgbClr val="666666"/>
              </a:buClr>
              <a:buSzPct val="80000"/>
              <a:buFont typeface="Arial" charset="0"/>
              <a:buChar char=""/>
              <a:defRPr sz="1200">
                <a:solidFill>
                  <a:schemeClr val="tx1"/>
                </a:solidFill>
                <a:latin typeface="Arial" charset="0"/>
              </a:defRPr>
            </a:lvl7pPr>
            <a:lvl8pPr marL="3429000" indent="-228600" defTabSz="1087438" fontAlgn="base">
              <a:spcBef>
                <a:spcPct val="0"/>
              </a:spcBef>
              <a:spcAft>
                <a:spcPct val="0"/>
              </a:spcAft>
              <a:buClr>
                <a:srgbClr val="666666"/>
              </a:buClr>
              <a:buSzPct val="80000"/>
              <a:buFont typeface="Arial" charset="0"/>
              <a:buChar char=""/>
              <a:defRPr sz="1200">
                <a:solidFill>
                  <a:schemeClr val="tx1"/>
                </a:solidFill>
                <a:latin typeface="Arial" charset="0"/>
              </a:defRPr>
            </a:lvl8pPr>
            <a:lvl9pPr marL="3886200" indent="-228600" defTabSz="1087438" fontAlgn="base">
              <a:spcBef>
                <a:spcPct val="0"/>
              </a:spcBef>
              <a:spcAft>
                <a:spcPct val="0"/>
              </a:spcAft>
              <a:buClr>
                <a:srgbClr val="666666"/>
              </a:buClr>
              <a:buSzPct val="80000"/>
              <a:buFont typeface="Arial" charset="0"/>
              <a:buChar char=""/>
              <a:defRPr sz="1200">
                <a:solidFill>
                  <a:schemeClr val="tx1"/>
                </a:solidFill>
                <a:latin typeface="Arial" charset="0"/>
              </a:defRPr>
            </a:lvl9pPr>
          </a:lstStyle>
          <a:p>
            <a:pPr>
              <a:buClr>
                <a:schemeClr val="tx1"/>
              </a:buClr>
              <a:buFont typeface="Arial" charset="0"/>
              <a:buChar char="©"/>
              <a:defRPr/>
            </a:pPr>
            <a:r>
              <a:rPr lang="en-US" sz="750"/>
              <a:t>2014 SAP AG or an SAP affiliate company. All rights reserved.</a:t>
            </a:r>
          </a:p>
        </p:txBody>
      </p:sp>
    </p:spTree>
    <p:extLst>
      <p:ext uri="{BB962C8B-B14F-4D97-AF65-F5344CB8AC3E}">
        <p14:creationId xmlns:p14="http://schemas.microsoft.com/office/powerpoint/2010/main" val="221993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64154"/>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3082612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64154"/>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9183242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7272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17"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629916" cy="4791456"/>
          </a:xfrm>
          <a:prstGeom prst="rect">
            <a:avLst/>
          </a:prstGeom>
        </p:spPr>
      </p:pic>
      <p:sp>
        <p:nvSpPr>
          <p:cNvPr id="2" name="Title 1"/>
          <p:cNvSpPr>
            <a:spLocks noGrp="1"/>
          </p:cNvSpPr>
          <p:nvPr>
            <p:ph type="title" hasCustomPrompt="1"/>
          </p:nvPr>
        </p:nvSpPr>
        <p:spPr>
          <a:xfrm>
            <a:off x="152400" y="141044"/>
            <a:ext cx="2330456" cy="58477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2736851" y="264154"/>
            <a:ext cx="5953124"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effectLs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2736850" y="1879253"/>
            <a:ext cx="5943600" cy="1384995"/>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hasCustomPrompt="1"/>
          </p:nvPr>
        </p:nvSpPr>
        <p:spPr>
          <a:xfrm>
            <a:off x="152400" y="2193185"/>
            <a:ext cx="2325116" cy="757130"/>
          </a:xfrm>
        </p:spPr>
        <p:txBody>
          <a:bodyPr wrap="square" anchor="ctr">
            <a:spAutoFit/>
          </a:bodyPr>
          <a:lstStyle>
            <a:lvl1pPr marL="0" indent="0" algn="r">
              <a:buFont typeface="Arial" pitchFamily="34" charset="0"/>
              <a:buNone/>
              <a:defRPr sz="1800" b="1" cap="none" baseline="0">
                <a:solidFill>
                  <a:schemeClr val="bg1"/>
                </a:solidFill>
                <a:effectLst/>
                <a:latin typeface="+mn-lt"/>
              </a:defRPr>
            </a:lvl1pPr>
          </a:lstStyle>
          <a:p>
            <a:pPr lvl="0"/>
            <a:r>
              <a:rPr lang="en-US" dirty="0" smtClean="0"/>
              <a:t>Click to edit caption text</a:t>
            </a:r>
            <a:endParaRPr lang="en-US" dirty="0"/>
          </a:p>
        </p:txBody>
      </p:sp>
      <p:pic>
        <p:nvPicPr>
          <p:cNvPr id="13"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86053"/>
            <a:ext cx="9144000" cy="357447"/>
          </a:xfrm>
          <a:prstGeom prst="rect">
            <a:avLst/>
          </a:prstGeom>
        </p:spPr>
      </p:pic>
      <p:sp>
        <p:nvSpPr>
          <p:cNvPr id="14" name="TextBox 6"/>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2015,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15" name="TextBox 7"/>
          <p:cNvSpPr txBox="1"/>
          <p:nvPr/>
        </p:nvSpPr>
        <p:spPr>
          <a:xfrm>
            <a:off x="2819401" y="4841796"/>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39143562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20"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0" y="0"/>
            <a:ext cx="2628900" cy="4791456"/>
          </a:xfrm>
          <a:prstGeom prst="rect">
            <a:avLst/>
          </a:prstGeom>
        </p:spPr>
      </p:pic>
      <p:sp>
        <p:nvSpPr>
          <p:cNvPr id="2" name="Title 1"/>
          <p:cNvSpPr>
            <a:spLocks noGrp="1"/>
          </p:cNvSpPr>
          <p:nvPr>
            <p:ph type="title" hasCustomPrompt="1"/>
          </p:nvPr>
        </p:nvSpPr>
        <p:spPr>
          <a:xfrm>
            <a:off x="119818" y="141044"/>
            <a:ext cx="2515438" cy="584775"/>
          </a:xfrm>
        </p:spPr>
        <p:txBody>
          <a:bodyPr/>
          <a:lstStyle>
            <a:lvl1pPr>
              <a:defRPr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2635256" y="279543"/>
            <a:ext cx="3879844" cy="307777"/>
          </a:xfrm>
        </p:spPr>
        <p:txBody>
          <a:bodyPr wrap="square" anchor="ctr">
            <a:spAutoFit/>
          </a:bodyPr>
          <a:lstStyle>
            <a:lvl1pPr marL="0" indent="0" algn="l">
              <a:lnSpc>
                <a:spcPct val="100000"/>
              </a:lnSpc>
              <a:buFont typeface="Arial" pitchFamily="34" charset="0"/>
              <a:buNone/>
              <a:defRPr sz="1400" b="1" cap="all" baseline="0">
                <a:solidFill>
                  <a:schemeClr val="tx2">
                    <a:lumMod val="50000"/>
                  </a:schemeClr>
                </a:solidFill>
                <a:effectLs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466405" y="1879253"/>
            <a:ext cx="5578454" cy="1384995"/>
          </a:xfrm>
        </p:spPr>
        <p:txBody>
          <a:bodyPr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hasCustomPrompt="1"/>
          </p:nvPr>
        </p:nvSpPr>
        <p:spPr>
          <a:xfrm flipH="1">
            <a:off x="6602412" y="279543"/>
            <a:ext cx="2448465" cy="307777"/>
          </a:xfrm>
        </p:spPr>
        <p:txBody>
          <a:bodyPr anchor="ctr"/>
          <a:lstStyle>
            <a:lvl1pPr marL="0" indent="0" algn="l">
              <a:lnSpc>
                <a:spcPct val="100000"/>
              </a:lnSpc>
              <a:buFont typeface="Arial" pitchFamily="34" charset="0"/>
              <a:buNone/>
              <a:defRPr sz="1400" b="1" cap="all" baseline="0">
                <a:solidFill>
                  <a:schemeClr val="bg1"/>
                </a:solidFill>
                <a:effectLst>
                  <a:outerShdw blurRad="38100" dist="38100" dir="2700000" algn="tl">
                    <a:srgbClr val="000000">
                      <a:alpha val="43137"/>
                    </a:srgbClr>
                  </a:outerShdw>
                </a:effectLst>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602878" y="2193185"/>
            <a:ext cx="2448000" cy="757130"/>
          </a:xfrm>
        </p:spPr>
        <p:txBody>
          <a:bodyPr wrap="square" anchor="ctr">
            <a:spAutoFit/>
          </a:bodyPr>
          <a:lstStyle>
            <a:lvl1pPr marL="0" indent="0">
              <a:buFont typeface="Arial" pitchFamily="34" charset="0"/>
              <a:buNone/>
              <a:defRPr sz="1800" b="1"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cxnSp>
        <p:nvCxnSpPr>
          <p:cNvPr id="17" name="Straight Connector 6"/>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pic>
        <p:nvPicPr>
          <p:cNvPr id="11"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86053"/>
            <a:ext cx="9144000" cy="357447"/>
          </a:xfrm>
          <a:prstGeom prst="rect">
            <a:avLst/>
          </a:prstGeom>
        </p:spPr>
      </p:pic>
      <p:sp>
        <p:nvSpPr>
          <p:cNvPr id="16" name="TextBox 8"/>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2015,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19" name="TextBox 9"/>
          <p:cNvSpPr txBox="1"/>
          <p:nvPr/>
        </p:nvSpPr>
        <p:spPr>
          <a:xfrm>
            <a:off x="2819401" y="4841796"/>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21010590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3" name="Picture 9" descr="C:\Users\RussianBear\Desktop\OnCloud_Jon\CloudComputing_NIST_IMAGES\Panoramic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2425"/>
            <a:ext cx="9144000" cy="2929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9" name="Text Placeholder 2"/>
          <p:cNvSpPr>
            <a:spLocks noGrp="1"/>
          </p:cNvSpPr>
          <p:nvPr>
            <p:ph type="body" sz="quarter" idx="12" hasCustomPrompt="1"/>
          </p:nvPr>
        </p:nvSpPr>
        <p:spPr>
          <a:xfrm>
            <a:off x="2635250" y="264154"/>
            <a:ext cx="6051550" cy="338554"/>
          </a:xfrm>
        </p:spPr>
        <p:txBody>
          <a:bodyPr anchor="ctr"/>
          <a:lstStyle>
            <a:lvl1pPr marL="0" indent="0" algn="l">
              <a:lnSpc>
                <a:spcPct val="100000"/>
              </a:lnSpc>
              <a:buNone/>
              <a:defRPr sz="1600" b="1" i="0" cap="all" baseline="0">
                <a:solidFill>
                  <a:schemeClr val="tx2">
                    <a:lumMod val="50000"/>
                  </a:schemeClr>
                </a:solidFill>
              </a:defRPr>
            </a:lvl1pPr>
          </a:lstStyle>
          <a:p>
            <a:pPr lvl="0"/>
            <a:r>
              <a:rPr lang="en-US" dirty="0" smtClean="0"/>
              <a:t>Click to edit subtitle</a:t>
            </a:r>
          </a:p>
        </p:txBody>
      </p:sp>
      <p:sp>
        <p:nvSpPr>
          <p:cNvPr id="17" name="Content Placeholder 3"/>
          <p:cNvSpPr>
            <a:spLocks noGrp="1"/>
          </p:cNvSpPr>
          <p:nvPr>
            <p:ph sz="quarter" idx="13" hasCustomPrompt="1"/>
          </p:nvPr>
        </p:nvSpPr>
        <p:spPr>
          <a:xfrm>
            <a:off x="468313" y="1879253"/>
            <a:ext cx="4010025" cy="1384995"/>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4664075" y="1879253"/>
            <a:ext cx="40227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 name="Straight Connector 5"/>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pic>
        <p:nvPicPr>
          <p:cNvPr id="10"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86053"/>
            <a:ext cx="9144000" cy="357447"/>
          </a:xfrm>
          <a:prstGeom prst="rect">
            <a:avLst/>
          </a:prstGeom>
        </p:spPr>
      </p:pic>
      <p:sp>
        <p:nvSpPr>
          <p:cNvPr id="11" name="TextBox 7"/>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2015,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12" name="TextBox 8"/>
          <p:cNvSpPr txBox="1"/>
          <p:nvPr/>
        </p:nvSpPr>
        <p:spPr>
          <a:xfrm>
            <a:off x="2819401" y="4841796"/>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4627537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64154"/>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3082612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2635256" y="264154"/>
            <a:ext cx="6047152" cy="338554"/>
          </a:xfrm>
        </p:spPr>
        <p:txBody>
          <a:bodyPr wrap="square" anchor="ctr">
            <a:spAutoFit/>
          </a:bodyPr>
          <a:lstStyle>
            <a:lvl1pPr marL="0" indent="0">
              <a:lnSpc>
                <a:spcPct val="100000"/>
              </a:lnSpc>
              <a:buFont typeface="Arial" pitchFamily="34" charset="0"/>
              <a:buNone/>
              <a:defRPr sz="1600" b="1" cap="all" baseline="0">
                <a:solidFill>
                  <a:schemeClr val="tx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457201" y="1879253"/>
            <a:ext cx="3883025" cy="1384995"/>
          </a:xfrm>
        </p:spPr>
        <p:txBody>
          <a:bodyPr wrap="square" anchor="ctr">
            <a:spAutoFit/>
          </a:bodyPr>
          <a:lstStyle>
            <a:lvl1pPr>
              <a:defRPr sz="1800" baseline="0"/>
            </a:lvl1pPr>
            <a:lvl2pPr>
              <a:defRPr sz="16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hasCustomPrompt="1"/>
          </p:nvPr>
        </p:nvSpPr>
        <p:spPr>
          <a:xfrm>
            <a:off x="4802187" y="1879253"/>
            <a:ext cx="3880221" cy="1384995"/>
          </a:xfrm>
        </p:spPr>
        <p:txBody>
          <a:bodyPr wrap="square">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5"/>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pic>
        <p:nvPicPr>
          <p:cNvPr id="9"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86053"/>
            <a:ext cx="9144000" cy="357447"/>
          </a:xfrm>
          <a:prstGeom prst="rect">
            <a:avLst/>
          </a:prstGeom>
        </p:spPr>
      </p:pic>
      <p:sp>
        <p:nvSpPr>
          <p:cNvPr id="10" name="TextBox 7"/>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2015,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11" name="TextBox 8"/>
          <p:cNvSpPr txBox="1"/>
          <p:nvPr/>
        </p:nvSpPr>
        <p:spPr>
          <a:xfrm>
            <a:off x="2819401" y="4841796"/>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25941315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86053"/>
            <a:ext cx="9144000" cy="357447"/>
          </a:xfrm>
          <a:prstGeom prst="rect">
            <a:avLst/>
          </a:prstGeom>
        </p:spPr>
      </p:pic>
      <p:sp>
        <p:nvSpPr>
          <p:cNvPr id="2" name="Title 1"/>
          <p:cNvSpPr>
            <a:spLocks noGrp="1"/>
          </p:cNvSpPr>
          <p:nvPr>
            <p:ph type="title" hasCustomPrompt="1"/>
          </p:nvPr>
        </p:nvSpPr>
        <p:spPr>
          <a:xfrm>
            <a:off x="374649" y="309306"/>
            <a:ext cx="8315487" cy="338554"/>
          </a:xfrm>
        </p:spPr>
        <p:txBody>
          <a:bodyPr/>
          <a:lstStyle>
            <a:lvl1pPr algn="l">
              <a:defRPr sz="1600"/>
            </a:lvl1pPr>
          </a:lstStyle>
          <a:p>
            <a:r>
              <a:rPr lang="en-US" dirty="0" smtClean="0"/>
              <a:t>Click to edit title</a:t>
            </a:r>
            <a:endParaRPr lang="en-US" dirty="0"/>
          </a:p>
        </p:txBody>
      </p:sp>
      <p:sp>
        <p:nvSpPr>
          <p:cNvPr id="7" name="TextBox 2"/>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a:solidFill>
                  <a:srgbClr val="C00000"/>
                </a:solidFill>
                <a:latin typeface="Arial"/>
                <a:ea typeface="ＭＳ Ｐゴシック" pitchFamily="34" charset="-128"/>
                <a:cs typeface="Arial"/>
              </a:rPr>
              <a:t>© </a:t>
            </a:r>
            <a:r>
              <a:rPr lang="en-US" sz="400" b="0" kern="300" spc="50" smtClean="0">
                <a:solidFill>
                  <a:srgbClr val="C00000"/>
                </a:solidFill>
                <a:latin typeface="Arial"/>
                <a:ea typeface="ＭＳ Ｐゴシック" pitchFamily="34" charset="-128"/>
                <a:cs typeface="Arial"/>
              </a:rPr>
              <a:t>2015,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8" name="TextBox 3"/>
          <p:cNvSpPr txBox="1"/>
          <p:nvPr/>
        </p:nvSpPr>
        <p:spPr>
          <a:xfrm>
            <a:off x="2819401" y="4841796"/>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25873150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00768"/>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584578"/>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959649"/>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pic>
        <p:nvPicPr>
          <p:cNvPr id="11"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2695"/>
            <a:ext cx="9144000" cy="1138844"/>
          </a:xfrm>
          <a:prstGeom prst="rect">
            <a:avLst/>
          </a:prstGeom>
        </p:spPr>
      </p:pic>
      <p:sp>
        <p:nvSpPr>
          <p:cNvPr id="2" name="Title 1"/>
          <p:cNvSpPr>
            <a:spLocks noGrp="1"/>
          </p:cNvSpPr>
          <p:nvPr>
            <p:ph type="title" hasCustomPrompt="1"/>
          </p:nvPr>
        </p:nvSpPr>
        <p:spPr>
          <a:xfrm>
            <a:off x="465521" y="1644242"/>
            <a:ext cx="6971533" cy="397586"/>
          </a:xfrm>
        </p:spPr>
        <p:txBody>
          <a:bodyPr anchor="b"/>
          <a:lstStyle>
            <a:lvl1pPr>
              <a:defRPr sz="2000" baseline="0">
                <a:solidFill>
                  <a:schemeClr val="bg1"/>
                </a:solidFill>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465138" y="2041730"/>
            <a:ext cx="6972300" cy="276999"/>
          </a:xfrm>
        </p:spPr>
        <p:txBody>
          <a:bodyPr anchor="t">
            <a:spAutoFit/>
          </a:bodyPr>
          <a:lstStyle>
            <a:lvl1pPr marL="0" indent="0" algn="r">
              <a:lnSpc>
                <a:spcPct val="100000"/>
              </a:lnSpc>
              <a:buFont typeface="Arial" pitchFamily="34" charset="0"/>
              <a:buNone/>
              <a:defRPr sz="1200" b="1" i="0"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0" y="49896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2015,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cxnSp>
        <p:nvCxnSpPr>
          <p:cNvPr id="5" name="Straight Connector 4"/>
          <p:cNvCxnSpPr/>
          <p:nvPr/>
        </p:nvCxnSpPr>
        <p:spPr bwMode="auto">
          <a:xfrm>
            <a:off x="7670800" y="1425734"/>
            <a:ext cx="0" cy="11430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838" y="1804735"/>
            <a:ext cx="725467" cy="386136"/>
          </a:xfrm>
          <a:prstGeom prst="rect">
            <a:avLst/>
          </a:prstGeom>
        </p:spPr>
      </p:pic>
    </p:spTree>
    <p:extLst>
      <p:ext uri="{BB962C8B-B14F-4D97-AF65-F5344CB8AC3E}">
        <p14:creationId xmlns:p14="http://schemas.microsoft.com/office/powerpoint/2010/main" val="42653975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64154"/>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9183242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7272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9916" cy="5143500"/>
          </a:xfrm>
          <a:prstGeom prst="rect">
            <a:avLst/>
          </a:prstGeom>
        </p:spPr>
      </p:pic>
      <p:sp>
        <p:nvSpPr>
          <p:cNvPr id="2" name="Title 1"/>
          <p:cNvSpPr>
            <a:spLocks noGrp="1"/>
          </p:cNvSpPr>
          <p:nvPr>
            <p:ph type="title" hasCustomPrompt="1"/>
          </p:nvPr>
        </p:nvSpPr>
        <p:spPr>
          <a:xfrm>
            <a:off x="152400" y="141044"/>
            <a:ext cx="2330456" cy="58477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2736851" y="264154"/>
            <a:ext cx="5953124"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effectLs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2736850" y="1879253"/>
            <a:ext cx="5943600" cy="1384995"/>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hasCustomPrompt="1"/>
          </p:nvPr>
        </p:nvSpPr>
        <p:spPr>
          <a:xfrm>
            <a:off x="152400" y="2193185"/>
            <a:ext cx="2325116" cy="757130"/>
          </a:xfrm>
        </p:spPr>
        <p:txBody>
          <a:bodyPr wrap="square" anchor="ctr">
            <a:spAutoFit/>
          </a:bodyPr>
          <a:lstStyle>
            <a:lvl1pPr marL="0" indent="0" algn="r">
              <a:buFont typeface="Arial" pitchFamily="34" charset="0"/>
              <a:buNone/>
              <a:defRPr sz="1800" b="1" cap="none" baseline="0">
                <a:solidFill>
                  <a:schemeClr val="bg1"/>
                </a:solidFill>
                <a:effectLst/>
                <a:latin typeface="+mn-lt"/>
              </a:defRPr>
            </a:lvl1pPr>
          </a:lstStyle>
          <a:p>
            <a:pPr lvl="0"/>
            <a:r>
              <a:rPr lang="en-US" dirty="0" smtClean="0"/>
              <a:t>Click to edit caption text</a:t>
            </a:r>
            <a:endParaRPr lang="en-US" dirty="0"/>
          </a:p>
        </p:txBody>
      </p:sp>
      <p:sp>
        <p:nvSpPr>
          <p:cNvPr id="11" name="TextBox 5"/>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accent1"/>
                </a:solidFill>
                <a:latin typeface="Arial"/>
                <a:ea typeface="ＭＳ Ｐゴシック" pitchFamily="34" charset="-128"/>
                <a:cs typeface="Arial"/>
              </a:rPr>
              <a:t>Copyright </a:t>
            </a:r>
            <a:r>
              <a:rPr lang="en-US" sz="400" b="0" kern="300" spc="50" dirty="0">
                <a:solidFill>
                  <a:schemeClr val="accent1"/>
                </a:solidFill>
                <a:latin typeface="Arial"/>
                <a:ea typeface="ＭＳ Ｐゴシック" pitchFamily="34" charset="-128"/>
                <a:cs typeface="Arial"/>
              </a:rPr>
              <a:t>© </a:t>
            </a:r>
            <a:r>
              <a:rPr lang="en-US" sz="400" b="0" kern="300" spc="50" dirty="0" smtClean="0">
                <a:solidFill>
                  <a:schemeClr val="accent1"/>
                </a:solidFill>
                <a:latin typeface="Arial"/>
                <a:ea typeface="ＭＳ Ｐゴシック" pitchFamily="34" charset="-128"/>
                <a:cs typeface="Arial"/>
              </a:rPr>
              <a:t>2015, </a:t>
            </a:r>
            <a:r>
              <a:rPr lang="en-US" sz="400" b="0" kern="300" spc="50" dirty="0">
                <a:solidFill>
                  <a:schemeClr val="accent1"/>
                </a:solidFill>
                <a:latin typeface="Arial"/>
                <a:ea typeface="ＭＳ Ｐゴシック" pitchFamily="34" charset="-128"/>
                <a:cs typeface="Arial"/>
              </a:rPr>
              <a:t>SAS Institute Inc. All rights reserved.</a:t>
            </a: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spTree>
    <p:extLst>
      <p:ext uri="{BB962C8B-B14F-4D97-AF65-F5344CB8AC3E}">
        <p14:creationId xmlns:p14="http://schemas.microsoft.com/office/powerpoint/2010/main" val="39143562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1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0" y="0"/>
            <a:ext cx="2628900" cy="5143500"/>
          </a:xfrm>
          <a:prstGeom prst="rect">
            <a:avLst/>
          </a:prstGeom>
        </p:spPr>
      </p:pic>
      <p:sp>
        <p:nvSpPr>
          <p:cNvPr id="2" name="Title 1"/>
          <p:cNvSpPr>
            <a:spLocks noGrp="1"/>
          </p:cNvSpPr>
          <p:nvPr>
            <p:ph type="title" hasCustomPrompt="1"/>
          </p:nvPr>
        </p:nvSpPr>
        <p:spPr>
          <a:xfrm>
            <a:off x="119818" y="141044"/>
            <a:ext cx="2515438" cy="584775"/>
          </a:xfrm>
        </p:spPr>
        <p:txBody>
          <a:bodyPr/>
          <a:lstStyle>
            <a:lvl1pPr>
              <a:defRPr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2635256" y="279543"/>
            <a:ext cx="3879844" cy="307777"/>
          </a:xfrm>
        </p:spPr>
        <p:txBody>
          <a:bodyPr wrap="square" anchor="ctr">
            <a:spAutoFit/>
          </a:bodyPr>
          <a:lstStyle>
            <a:lvl1pPr marL="0" indent="0" algn="l">
              <a:lnSpc>
                <a:spcPct val="100000"/>
              </a:lnSpc>
              <a:buFont typeface="Arial" pitchFamily="34" charset="0"/>
              <a:buNone/>
              <a:defRPr sz="1400" b="1" cap="all" baseline="0">
                <a:solidFill>
                  <a:schemeClr val="tx2">
                    <a:lumMod val="50000"/>
                  </a:schemeClr>
                </a:solidFill>
                <a:effectLs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466405" y="1879253"/>
            <a:ext cx="5578454" cy="1384995"/>
          </a:xfrm>
        </p:spPr>
        <p:txBody>
          <a:bodyPr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hasCustomPrompt="1"/>
          </p:nvPr>
        </p:nvSpPr>
        <p:spPr>
          <a:xfrm flipH="1">
            <a:off x="6602412" y="279543"/>
            <a:ext cx="2448465" cy="307777"/>
          </a:xfrm>
        </p:spPr>
        <p:txBody>
          <a:bodyPr anchor="ctr"/>
          <a:lstStyle>
            <a:lvl1pPr marL="0" indent="0" algn="l">
              <a:lnSpc>
                <a:spcPct val="100000"/>
              </a:lnSpc>
              <a:buFont typeface="Arial" pitchFamily="34" charset="0"/>
              <a:buNone/>
              <a:defRPr sz="1400" b="1" cap="all" baseline="0">
                <a:solidFill>
                  <a:schemeClr val="bg1"/>
                </a:solidFill>
                <a:effectLst>
                  <a:outerShdw blurRad="38100" dist="38100" dir="2700000" algn="tl">
                    <a:srgbClr val="000000">
                      <a:alpha val="43137"/>
                    </a:srgbClr>
                  </a:outerShdw>
                </a:effectLst>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602878" y="2193185"/>
            <a:ext cx="2448000" cy="757130"/>
          </a:xfrm>
        </p:spPr>
        <p:txBody>
          <a:bodyPr wrap="square" anchor="ctr">
            <a:spAutoFit/>
          </a:bodyPr>
          <a:lstStyle>
            <a:lvl1pPr marL="0" indent="0">
              <a:buFont typeface="Arial" pitchFamily="34" charset="0"/>
              <a:buNone/>
              <a:defRPr sz="1800" b="1"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sp>
        <p:nvSpPr>
          <p:cNvPr id="14" name="TextBox 6"/>
          <p:cNvSpPr txBox="1"/>
          <p:nvPr/>
        </p:nvSpPr>
        <p:spPr>
          <a:xfrm>
            <a:off x="0" y="49896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2015,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13"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299" y="4671264"/>
            <a:ext cx="1018358" cy="235811"/>
          </a:xfrm>
          <a:prstGeom prst="rect">
            <a:avLst/>
          </a:prstGeom>
        </p:spPr>
      </p:pic>
      <p:cxnSp>
        <p:nvCxnSpPr>
          <p:cNvPr id="17" name="Straight Connector 8"/>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1010590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3" name="Picture 8" descr="C:\Users\RussianBear\Desktop\OnCloud_Jon\CloudComputing_NIST_IMAGES\Panoramic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2425"/>
            <a:ext cx="9144000" cy="2929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9" name="Text Placeholder 2"/>
          <p:cNvSpPr>
            <a:spLocks noGrp="1"/>
          </p:cNvSpPr>
          <p:nvPr>
            <p:ph type="body" sz="quarter" idx="12" hasCustomPrompt="1"/>
          </p:nvPr>
        </p:nvSpPr>
        <p:spPr>
          <a:xfrm>
            <a:off x="2635250" y="264154"/>
            <a:ext cx="6051550" cy="338554"/>
          </a:xfrm>
        </p:spPr>
        <p:txBody>
          <a:bodyPr anchor="ctr"/>
          <a:lstStyle>
            <a:lvl1pPr marL="0" indent="0" algn="l">
              <a:lnSpc>
                <a:spcPct val="100000"/>
              </a:lnSpc>
              <a:buNone/>
              <a:defRPr sz="1600" b="1" i="0" cap="all" baseline="0">
                <a:solidFill>
                  <a:schemeClr val="tx2">
                    <a:lumMod val="50000"/>
                  </a:schemeClr>
                </a:solidFill>
              </a:defRPr>
            </a:lvl1pPr>
          </a:lstStyle>
          <a:p>
            <a:pPr lvl="0"/>
            <a:r>
              <a:rPr lang="en-US" dirty="0" smtClean="0"/>
              <a:t>Click to edit subtitle</a:t>
            </a:r>
          </a:p>
        </p:txBody>
      </p:sp>
      <p:sp>
        <p:nvSpPr>
          <p:cNvPr id="17" name="Content Placeholder 3"/>
          <p:cNvSpPr>
            <a:spLocks noGrp="1"/>
          </p:cNvSpPr>
          <p:nvPr>
            <p:ph sz="quarter" idx="13" hasCustomPrompt="1"/>
          </p:nvPr>
        </p:nvSpPr>
        <p:spPr>
          <a:xfrm>
            <a:off x="468313" y="1879253"/>
            <a:ext cx="4010025" cy="1384995"/>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4664075" y="1879253"/>
            <a:ext cx="40227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Box 5"/>
          <p:cNvSpPr txBox="1"/>
          <p:nvPr/>
        </p:nvSpPr>
        <p:spPr>
          <a:xfrm>
            <a:off x="0" y="49896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2015,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cxnSp>
        <p:nvCxnSpPr>
          <p:cNvPr id="6" name="Straight Connector 7"/>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4627537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2635256" y="264154"/>
            <a:ext cx="6047152" cy="338554"/>
          </a:xfrm>
        </p:spPr>
        <p:txBody>
          <a:bodyPr wrap="square" anchor="ctr">
            <a:spAutoFit/>
          </a:bodyPr>
          <a:lstStyle>
            <a:lvl1pPr marL="0" indent="0">
              <a:lnSpc>
                <a:spcPct val="100000"/>
              </a:lnSpc>
              <a:buFont typeface="Arial" pitchFamily="34" charset="0"/>
              <a:buNone/>
              <a:defRPr sz="1600" b="1" cap="all" baseline="0">
                <a:solidFill>
                  <a:schemeClr val="tx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457201" y="1879253"/>
            <a:ext cx="3883025" cy="1384995"/>
          </a:xfrm>
        </p:spPr>
        <p:txBody>
          <a:bodyPr wrap="square" anchor="ctr">
            <a:spAutoFit/>
          </a:bodyPr>
          <a:lstStyle>
            <a:lvl1pPr>
              <a:defRPr sz="1800" baseline="0"/>
            </a:lvl1pPr>
            <a:lvl2pPr>
              <a:defRPr sz="16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hasCustomPrompt="1"/>
          </p:nvPr>
        </p:nvSpPr>
        <p:spPr>
          <a:xfrm>
            <a:off x="4802187" y="1879253"/>
            <a:ext cx="3880221" cy="1384995"/>
          </a:xfrm>
        </p:spPr>
        <p:txBody>
          <a:bodyPr wrap="square">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5"/>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bg2">
                    <a:lumMod val="40000"/>
                    <a:lumOff val="60000"/>
                  </a:schemeClr>
                </a:solidFill>
                <a:latin typeface="Arial"/>
                <a:ea typeface="ＭＳ Ｐゴシック" pitchFamily="34" charset="-128"/>
                <a:cs typeface="Arial"/>
              </a:rPr>
              <a:t>Copyright </a:t>
            </a:r>
            <a:r>
              <a:rPr lang="en-US" sz="400" b="0" kern="300" spc="50" dirty="0">
                <a:solidFill>
                  <a:schemeClr val="bg2">
                    <a:lumMod val="40000"/>
                    <a:lumOff val="60000"/>
                  </a:schemeClr>
                </a:solidFill>
                <a:latin typeface="Arial"/>
                <a:ea typeface="ＭＳ Ｐゴシック" pitchFamily="34" charset="-128"/>
                <a:cs typeface="Arial"/>
              </a:rPr>
              <a:t>© </a:t>
            </a:r>
            <a:r>
              <a:rPr lang="en-US" sz="400" b="0" kern="300" spc="50" dirty="0" smtClean="0">
                <a:solidFill>
                  <a:schemeClr val="bg2">
                    <a:lumMod val="40000"/>
                    <a:lumOff val="60000"/>
                  </a:schemeClr>
                </a:solidFill>
                <a:latin typeface="Arial"/>
                <a:ea typeface="ＭＳ Ｐゴシック" pitchFamily="34" charset="-128"/>
                <a:cs typeface="Arial"/>
              </a:rPr>
              <a:t>2015, </a:t>
            </a:r>
            <a:r>
              <a:rPr lang="en-US" sz="400" b="0" kern="300" spc="5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19"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cxnSp>
        <p:nvCxnSpPr>
          <p:cNvPr id="16" name="Straight Connector 7"/>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5941315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theme" Target="../theme/theme2.xml"/><Relationship Id="rId10" Type="http://schemas.openxmlformats.org/officeDocument/2006/relationships/image" Target="../media/image11.jpe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3.xml"/><Relationship Id="rId3" Type="http://schemas.openxmlformats.org/officeDocument/2006/relationships/image" Target="../media/image13.emf"/></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4.xml"/><Relationship Id="rId3" Type="http://schemas.openxmlformats.org/officeDocument/2006/relationships/image" Target="../media/image14.emf"/></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5.xml"/><Relationship Id="rId3" Type="http://schemas.openxmlformats.org/officeDocument/2006/relationships/image" Target="../media/image1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Footer_16x9_06.png"/>
          <p:cNvPicPr>
            <a:picLocks/>
          </p:cNvPicPr>
          <p:nvPr/>
        </p:nvPicPr>
        <p:blipFill>
          <a:blip r:embed="rId15"/>
          <a:srcRect/>
          <a:stretch>
            <a:fillRect/>
          </a:stretch>
        </p:blipFill>
        <p:spPr bwMode="auto">
          <a:xfrm>
            <a:off x="0" y="4787913"/>
            <a:ext cx="9144000" cy="355587"/>
          </a:xfrm>
          <a:prstGeom prst="rect">
            <a:avLst/>
          </a:prstGeom>
          <a:noFill/>
          <a:ln w="9525">
            <a:noFill/>
            <a:miter lim="800000"/>
            <a:headEnd/>
            <a:tailEnd/>
          </a:ln>
        </p:spPr>
      </p:pic>
      <p:sp>
        <p:nvSpPr>
          <p:cNvPr id="5" name="Title Placeholder 1"/>
          <p:cNvSpPr>
            <a:spLocks noGrp="1"/>
          </p:cNvSpPr>
          <p:nvPr>
            <p:ph type="title"/>
          </p:nvPr>
        </p:nvSpPr>
        <p:spPr>
          <a:xfrm>
            <a:off x="119818" y="4807"/>
            <a:ext cx="2515438" cy="857250"/>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79253"/>
            <a:ext cx="8229600" cy="1384995"/>
          </a:xfrm>
          <a:prstGeom prst="rect">
            <a:avLst/>
          </a:prstGeom>
        </p:spPr>
        <p:txBody>
          <a:bodyPr vert="horz" lIns="91440" tIns="45720" rIns="91440" bIns="45720" rtlCol="0" anchor="ctr">
            <a:sp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extBox 3"/>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accent2">
                    <a:lumMod val="60000"/>
                    <a:lumOff val="40000"/>
                  </a:schemeClr>
                </a:solidFill>
                <a:latin typeface="Arial"/>
                <a:ea typeface="ＭＳ Ｐゴシック" pitchFamily="34" charset="-128"/>
                <a:cs typeface="Arial"/>
              </a:rPr>
              <a:t>Copyright </a:t>
            </a:r>
            <a:r>
              <a:rPr lang="en-US" sz="400" b="0" kern="300" spc="50" dirty="0">
                <a:solidFill>
                  <a:schemeClr val="accent2">
                    <a:lumMod val="60000"/>
                    <a:lumOff val="40000"/>
                  </a:schemeClr>
                </a:solidFill>
                <a:latin typeface="Arial"/>
                <a:ea typeface="ＭＳ Ｐゴシック" pitchFamily="34" charset="-128"/>
                <a:cs typeface="Arial"/>
              </a:rPr>
              <a:t>© </a:t>
            </a:r>
            <a:r>
              <a:rPr lang="en-US" sz="400" b="0" kern="300" spc="50" dirty="0" smtClean="0">
                <a:solidFill>
                  <a:schemeClr val="accent2">
                    <a:lumMod val="60000"/>
                    <a:lumOff val="40000"/>
                  </a:schemeClr>
                </a:solidFill>
                <a:latin typeface="Arial"/>
                <a:ea typeface="ＭＳ Ｐゴシック" pitchFamily="34" charset="-128"/>
                <a:cs typeface="Arial"/>
              </a:rPr>
              <a:t>2015, </a:t>
            </a:r>
            <a:r>
              <a:rPr lang="en-US" sz="400" b="0" kern="300" spc="50" dirty="0">
                <a:solidFill>
                  <a:schemeClr val="accent2">
                    <a:lumMod val="60000"/>
                    <a:lumOff val="40000"/>
                  </a:schemeClr>
                </a:solidFill>
                <a:latin typeface="Arial"/>
                <a:ea typeface="ＭＳ Ｐゴシック" pitchFamily="34" charset="-128"/>
                <a:cs typeface="Arial"/>
              </a:rPr>
              <a:t>SAS Institute Inc. All rights reserved.</a:t>
            </a:r>
          </a:p>
        </p:txBody>
      </p:sp>
      <p:sp>
        <p:nvSpPr>
          <p:cNvPr id="2" name="Footer Placeholder 1"/>
          <p:cNvSpPr>
            <a:spLocks noGrp="1"/>
          </p:cNvSpPr>
          <p:nvPr>
            <p:ph type="ftr" sz="quarter" idx="3"/>
          </p:nvPr>
        </p:nvSpPr>
        <p:spPr>
          <a:xfrm>
            <a:off x="0" y="4513276"/>
            <a:ext cx="2895600" cy="274637"/>
          </a:xfrm>
          <a:prstGeom prst="rect">
            <a:avLst/>
          </a:prstGeom>
        </p:spPr>
        <p:txBody>
          <a:bodyPr vert="horz" lIns="91440" tIns="45720" rIns="91440" bIns="45720" rtlCol="0" anchor="b"/>
          <a:lstStyle>
            <a:lvl1pPr algn="l">
              <a:defRPr sz="800">
                <a:solidFill>
                  <a:schemeClr val="bg2"/>
                </a:solidFill>
              </a:defRPr>
            </a:lvl1pPr>
          </a:lstStyle>
          <a:p>
            <a:endParaRPr lang="en-US" dirty="0"/>
          </a:p>
        </p:txBody>
      </p:sp>
      <p:sp>
        <p:nvSpPr>
          <p:cNvPr id="4" name="Slide Number Placeholder 3"/>
          <p:cNvSpPr>
            <a:spLocks noGrp="1"/>
          </p:cNvSpPr>
          <p:nvPr>
            <p:ph type="sldNum" sz="quarter" idx="4"/>
          </p:nvPr>
        </p:nvSpPr>
        <p:spPr>
          <a:xfrm>
            <a:off x="7010400" y="4513276"/>
            <a:ext cx="2133600" cy="274637"/>
          </a:xfrm>
          <a:prstGeom prst="rect">
            <a:avLst/>
          </a:prstGeom>
        </p:spPr>
        <p:txBody>
          <a:bodyPr vert="horz" lIns="91440" tIns="45720" rIns="91440" bIns="45720" rtlCol="0" anchor="b"/>
          <a:lstStyle>
            <a:lvl1pPr algn="r">
              <a:defRPr sz="1200">
                <a:solidFill>
                  <a:schemeClr val="tx1"/>
                </a:solidFill>
              </a:defRPr>
            </a:lvl1pPr>
          </a:lstStyle>
          <a:p>
            <a:fld id="{4976208B-6111-490B-8CEC-FFB249DB2100}" type="slidenum">
              <a:rPr lang="en-US" smtClean="0"/>
              <a:pPr/>
              <a:t>‹#›</a:t>
            </a:fld>
            <a:endParaRPr lang="en-US"/>
          </a:p>
        </p:txBody>
      </p:sp>
    </p:spTree>
    <p:extLst>
      <p:ext uri="{BB962C8B-B14F-4D97-AF65-F5344CB8AC3E}">
        <p14:creationId xmlns:p14="http://schemas.microsoft.com/office/powerpoint/2010/main" val="52474443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89" r:id="rId13"/>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r" defTabSz="182880" rtl="0" eaLnBrk="1" latinLnBrk="0" hangingPunct="1">
        <a:spcBef>
          <a:spcPct val="0"/>
        </a:spcBef>
        <a:buNone/>
        <a:defRPr sz="1600" kern="1200" cap="all" baseline="0">
          <a:solidFill>
            <a:schemeClr val="accent3"/>
          </a:solidFill>
          <a:latin typeface="+mj-lt"/>
          <a:ea typeface="+mj-ea"/>
          <a:cs typeface="+mj-cs"/>
        </a:defRPr>
      </a:lvl1pPr>
    </p:titleStyle>
    <p:body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4786053"/>
            <a:ext cx="9144000" cy="357447"/>
          </a:xfrm>
          <a:prstGeom prst="rect">
            <a:avLst/>
          </a:prstGeom>
        </p:spPr>
      </p:pic>
      <p:sp>
        <p:nvSpPr>
          <p:cNvPr id="5" name="Title Placeholder 1"/>
          <p:cNvSpPr>
            <a:spLocks noGrp="1"/>
          </p:cNvSpPr>
          <p:nvPr>
            <p:ph type="title"/>
          </p:nvPr>
        </p:nvSpPr>
        <p:spPr>
          <a:xfrm>
            <a:off x="119818" y="4807"/>
            <a:ext cx="2515438" cy="857250"/>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79253"/>
            <a:ext cx="8229600" cy="1384995"/>
          </a:xfrm>
          <a:prstGeom prst="rect">
            <a:avLst/>
          </a:prstGeom>
        </p:spPr>
        <p:txBody>
          <a:bodyPr vert="horz" lIns="91440" tIns="45720" rIns="91440" bIns="45720" rtlCol="0" anchor="ctr">
            <a:sp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3"/>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2015,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7" name="TextBox 4"/>
          <p:cNvSpPr txBox="1"/>
          <p:nvPr/>
        </p:nvSpPr>
        <p:spPr>
          <a:xfrm>
            <a:off x="2819401" y="4841796"/>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
        <p:nvSpPr>
          <p:cNvPr id="2" name="Footer Placeholder 1"/>
          <p:cNvSpPr>
            <a:spLocks noGrp="1"/>
          </p:cNvSpPr>
          <p:nvPr>
            <p:ph type="ftr" sz="quarter" idx="3"/>
          </p:nvPr>
        </p:nvSpPr>
        <p:spPr>
          <a:xfrm>
            <a:off x="0" y="4511416"/>
            <a:ext cx="2895600" cy="274637"/>
          </a:xfrm>
          <a:prstGeom prst="rect">
            <a:avLst/>
          </a:prstGeom>
        </p:spPr>
        <p:txBody>
          <a:bodyPr vert="horz" lIns="91440" tIns="45720" rIns="91440" bIns="45720" rtlCol="0" anchor="b"/>
          <a:lstStyle>
            <a:lvl1pPr algn="l">
              <a:defRPr sz="800">
                <a:solidFill>
                  <a:schemeClr val="bg2"/>
                </a:solidFill>
              </a:defRPr>
            </a:lvl1pPr>
          </a:lstStyle>
          <a:p>
            <a:endParaRPr lang="en-US" dirty="0"/>
          </a:p>
        </p:txBody>
      </p:sp>
      <p:sp>
        <p:nvSpPr>
          <p:cNvPr id="4" name="Slide Number Placeholder 3"/>
          <p:cNvSpPr>
            <a:spLocks noGrp="1"/>
          </p:cNvSpPr>
          <p:nvPr>
            <p:ph type="sldNum" sz="quarter" idx="4"/>
          </p:nvPr>
        </p:nvSpPr>
        <p:spPr>
          <a:xfrm>
            <a:off x="7010400" y="4511416"/>
            <a:ext cx="2133600" cy="274637"/>
          </a:xfrm>
          <a:prstGeom prst="rect">
            <a:avLst/>
          </a:prstGeom>
        </p:spPr>
        <p:txBody>
          <a:bodyPr vert="horz" lIns="91440" tIns="45720" rIns="91440" bIns="45720" rtlCol="0" anchor="b"/>
          <a:lstStyle>
            <a:lvl1pPr algn="r">
              <a:defRPr sz="1200">
                <a:solidFill>
                  <a:schemeClr val="tx1"/>
                </a:solidFill>
              </a:defRPr>
            </a:lvl1p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52474443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r" defTabSz="182880" rtl="0" eaLnBrk="1" latinLnBrk="0" hangingPunct="1">
        <a:spcBef>
          <a:spcPct val="0"/>
        </a:spcBef>
        <a:buNone/>
        <a:defRPr sz="1600" kern="1200" cap="all" baseline="0">
          <a:solidFill>
            <a:schemeClr val="accent3"/>
          </a:solidFill>
          <a:latin typeface="+mj-lt"/>
          <a:ea typeface="+mj-ea"/>
          <a:cs typeface="+mj-cs"/>
        </a:defRPr>
      </a:lvl1pPr>
    </p:titleStyle>
    <p:body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0" y="209550"/>
            <a:ext cx="9143998" cy="5143498"/>
          </a:xfrm>
          <a:prstGeom prst="rect">
            <a:avLst/>
          </a:prstGeom>
        </p:spPr>
      </p:pic>
      <p:sp>
        <p:nvSpPr>
          <p:cNvPr id="8" name="TextBox 7"/>
          <p:cNvSpPr txBox="1"/>
          <p:nvPr userDrawn="1"/>
        </p:nvSpPr>
        <p:spPr>
          <a:xfrm>
            <a:off x="152400" y="4857750"/>
            <a:ext cx="2438400" cy="215444"/>
          </a:xfrm>
          <a:prstGeom prst="rect">
            <a:avLst/>
          </a:prstGeom>
          <a:noFill/>
        </p:spPr>
        <p:txBody>
          <a:bodyPr wrap="square" rtlCol="0">
            <a:spAutoFit/>
          </a:bodyPr>
          <a:lstStyle/>
          <a:p>
            <a:r>
              <a:rPr lang="en-US" sz="800" dirty="0" smtClean="0">
                <a:solidFill>
                  <a:prstClr val="white">
                    <a:lumMod val="75000"/>
                  </a:prstClr>
                </a:solidFill>
                <a:latin typeface="Arial" pitchFamily="34" charset="0"/>
                <a:cs typeface="Arial" pitchFamily="34" charset="0"/>
              </a:rPr>
              <a:t>© 2015 SAS Institute Inc. All rights reserved.</a:t>
            </a:r>
            <a:endParaRPr lang="en-US" sz="800" dirty="0">
              <a:solidFill>
                <a:prstClr val="white">
                  <a:lumMod val="75000"/>
                </a:prstClr>
              </a:solidFill>
              <a:latin typeface="Arial" pitchFamily="34" charset="0"/>
              <a:cs typeface="Arial" pitchFamily="34" charset="0"/>
            </a:endParaRPr>
          </a:p>
        </p:txBody>
      </p:sp>
    </p:spTree>
    <p:extLst>
      <p:ext uri="{BB962C8B-B14F-4D97-AF65-F5344CB8AC3E}">
        <p14:creationId xmlns:p14="http://schemas.microsoft.com/office/powerpoint/2010/main" val="3725019142"/>
      </p:ext>
    </p:extLst>
  </p:cSld>
  <p:clrMap bg1="lt1" tx1="dk1" bg2="lt2" tx2="dk2" accent1="accent1" accent2="accent2" accent3="accent3" accent4="accent4" accent5="accent5" accent6="accent6" hlink="hlink" folHlink="folHlink"/>
  <p:sldLayoutIdLst>
    <p:sldLayoutId id="2147483891" r:id="rId1"/>
  </p:sldLayoutIdLst>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 y="133350"/>
            <a:ext cx="9143996" cy="5143498"/>
          </a:xfrm>
          <a:prstGeom prst="rect">
            <a:avLst/>
          </a:prstGeom>
        </p:spPr>
      </p:pic>
      <p:sp>
        <p:nvSpPr>
          <p:cNvPr id="8" name="TextBox 7"/>
          <p:cNvSpPr txBox="1"/>
          <p:nvPr userDrawn="1"/>
        </p:nvSpPr>
        <p:spPr>
          <a:xfrm>
            <a:off x="6629400" y="4857750"/>
            <a:ext cx="2438400" cy="215444"/>
          </a:xfrm>
          <a:prstGeom prst="rect">
            <a:avLst/>
          </a:prstGeom>
          <a:noFill/>
        </p:spPr>
        <p:txBody>
          <a:bodyPr wrap="square" rtlCol="0">
            <a:spAutoFit/>
          </a:bodyPr>
          <a:lstStyle/>
          <a:p>
            <a:r>
              <a:rPr lang="en-US" sz="800" dirty="0" smtClean="0">
                <a:solidFill>
                  <a:prstClr val="white">
                    <a:lumMod val="75000"/>
                  </a:prstClr>
                </a:solidFill>
                <a:latin typeface="Arial" pitchFamily="34" charset="0"/>
                <a:cs typeface="Arial" pitchFamily="34" charset="0"/>
              </a:rPr>
              <a:t>© 2014 SAS Institute Inc. All rights reserved.</a:t>
            </a:r>
            <a:endParaRPr lang="en-US" sz="800" dirty="0">
              <a:solidFill>
                <a:prstClr val="white">
                  <a:lumMod val="75000"/>
                </a:prstClr>
              </a:solidFill>
              <a:latin typeface="Arial" pitchFamily="34" charset="0"/>
              <a:cs typeface="Arial" pitchFamily="34" charset="0"/>
            </a:endParaRPr>
          </a:p>
        </p:txBody>
      </p:sp>
      <p:sp>
        <p:nvSpPr>
          <p:cNvPr id="3" name="TextBox 2"/>
          <p:cNvSpPr txBox="1"/>
          <p:nvPr userDrawn="1"/>
        </p:nvSpPr>
        <p:spPr>
          <a:xfrm>
            <a:off x="6705600" y="4803609"/>
            <a:ext cx="2209800"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6" name="TextBox 5"/>
          <p:cNvSpPr txBox="1"/>
          <p:nvPr userDrawn="1"/>
        </p:nvSpPr>
        <p:spPr>
          <a:xfrm>
            <a:off x="6324600" y="4857750"/>
            <a:ext cx="2209800"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9" name="TextBox 8"/>
          <p:cNvSpPr txBox="1"/>
          <p:nvPr userDrawn="1"/>
        </p:nvSpPr>
        <p:spPr>
          <a:xfrm>
            <a:off x="6553200" y="4857750"/>
            <a:ext cx="2438400" cy="200055"/>
          </a:xfrm>
          <a:prstGeom prst="rect">
            <a:avLst/>
          </a:prstGeom>
          <a:noFill/>
        </p:spPr>
        <p:txBody>
          <a:bodyPr wrap="square" rtlCol="0">
            <a:spAutoFit/>
          </a:bodyPr>
          <a:lstStyle/>
          <a:p>
            <a:pPr algn="r"/>
            <a:r>
              <a:rPr lang="en-US" sz="700" dirty="0" smtClean="0">
                <a:solidFill>
                  <a:prstClr val="white">
                    <a:lumMod val="65000"/>
                  </a:prstClr>
                </a:solidFill>
                <a:latin typeface="Arial" pitchFamily="34" charset="0"/>
                <a:cs typeface="Arial" pitchFamily="34" charset="0"/>
              </a:rPr>
              <a:t>© 2015 SAS Institute Inc. All rights reserved.</a:t>
            </a:r>
            <a:endParaRPr lang="en-US" sz="700" dirty="0">
              <a:solidFill>
                <a:prstClr val="white">
                  <a:lumMod val="65000"/>
                </a:prstClr>
              </a:solidFill>
              <a:latin typeface="Arial" pitchFamily="34" charset="0"/>
              <a:cs typeface="Arial" pitchFamily="34" charset="0"/>
            </a:endParaRPr>
          </a:p>
        </p:txBody>
      </p:sp>
    </p:spTree>
    <p:extLst>
      <p:ext uri="{BB962C8B-B14F-4D97-AF65-F5344CB8AC3E}">
        <p14:creationId xmlns:p14="http://schemas.microsoft.com/office/powerpoint/2010/main" val="89512046"/>
      </p:ext>
    </p:extLst>
  </p:cSld>
  <p:clrMap bg1="lt1" tx1="dk1" bg2="lt2" tx2="dk2" accent1="accent1" accent2="accent2" accent3="accent3" accent4="accent4" accent5="accent5" accent6="accent6" hlink="hlink" folHlink="folHlink"/>
  <p:sldLayoutIdLst>
    <p:sldLayoutId id="2147483893" r:id="rId1"/>
  </p:sldLayoutIdLst>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9150"/>
            <a:ext cx="9143998" cy="5143498"/>
          </a:xfrm>
          <a:prstGeom prst="rect">
            <a:avLst/>
          </a:prstGeom>
        </p:spPr>
      </p:pic>
      <p:sp>
        <p:nvSpPr>
          <p:cNvPr id="8" name="TextBox 7"/>
          <p:cNvSpPr txBox="1"/>
          <p:nvPr/>
        </p:nvSpPr>
        <p:spPr>
          <a:xfrm>
            <a:off x="152400" y="4857750"/>
            <a:ext cx="2438400" cy="215444"/>
          </a:xfrm>
          <a:prstGeom prst="rect">
            <a:avLst/>
          </a:prstGeom>
          <a:noFill/>
        </p:spPr>
        <p:txBody>
          <a:bodyPr wrap="square" rtlCol="0">
            <a:spAutoFit/>
          </a:bodyPr>
          <a:lstStyle/>
          <a:p>
            <a:r>
              <a:rPr lang="en-US" sz="800" dirty="0" smtClean="0">
                <a:solidFill>
                  <a:prstClr val="white">
                    <a:lumMod val="75000"/>
                  </a:prstClr>
                </a:solidFill>
                <a:latin typeface="Arial" pitchFamily="34" charset="0"/>
                <a:cs typeface="Arial" pitchFamily="34" charset="0"/>
              </a:rPr>
              <a:t>© 2015 SAS Institute Inc. All rights reserved.</a:t>
            </a:r>
            <a:endParaRPr lang="en-US" sz="800" dirty="0">
              <a:solidFill>
                <a:prstClr val="white">
                  <a:lumMod val="75000"/>
                </a:prstClr>
              </a:solidFill>
              <a:latin typeface="Arial" pitchFamily="34" charset="0"/>
              <a:cs typeface="Arial" pitchFamily="34" charset="0"/>
            </a:endParaRPr>
          </a:p>
        </p:txBody>
      </p:sp>
    </p:spTree>
    <p:extLst>
      <p:ext uri="{BB962C8B-B14F-4D97-AF65-F5344CB8AC3E}">
        <p14:creationId xmlns:p14="http://schemas.microsoft.com/office/powerpoint/2010/main" val="3773725090"/>
      </p:ext>
    </p:extLst>
  </p:cSld>
  <p:clrMap bg1="lt1" tx1="dk1" bg2="lt2" tx2="dk2" accent1="accent1" accent2="accent2" accent3="accent3" accent4="accent4" accent5="accent5" accent6="accent6" hlink="hlink" folHlink="folHlink"/>
  <p:sldLayoutIdLst>
    <p:sldLayoutId id="2147483895" r:id="rId1"/>
  </p:sldLayoutIdLst>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hyperlink" Target="http://blogs.sas.com/content/datamanagement/2014/08/20/sas-high-performance-capabilities-with-hadoop-yarn/" TargetMode="External"/><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 Id="rId3"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 Id="rId3"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9" Type="http://schemas.openxmlformats.org/officeDocument/2006/relationships/image" Target="../media/image71.png"/><Relationship Id="rId20" Type="http://schemas.openxmlformats.org/officeDocument/2006/relationships/image" Target="../media/image82.png"/><Relationship Id="rId21" Type="http://schemas.openxmlformats.org/officeDocument/2006/relationships/image" Target="../media/image83.png"/><Relationship Id="rId22" Type="http://schemas.openxmlformats.org/officeDocument/2006/relationships/image" Target="../media/image84.png"/><Relationship Id="rId23" Type="http://schemas.openxmlformats.org/officeDocument/2006/relationships/image" Target="../media/image85.png"/><Relationship Id="rId24" Type="http://schemas.openxmlformats.org/officeDocument/2006/relationships/image" Target="../media/image86.png"/><Relationship Id="rId10" Type="http://schemas.openxmlformats.org/officeDocument/2006/relationships/image" Target="../media/image72.png"/><Relationship Id="rId11" Type="http://schemas.openxmlformats.org/officeDocument/2006/relationships/image" Target="../media/image73.png"/><Relationship Id="rId12" Type="http://schemas.openxmlformats.org/officeDocument/2006/relationships/image" Target="../media/image74.png"/><Relationship Id="rId13" Type="http://schemas.openxmlformats.org/officeDocument/2006/relationships/image" Target="../media/image75.png"/><Relationship Id="rId14" Type="http://schemas.openxmlformats.org/officeDocument/2006/relationships/image" Target="../media/image76.png"/><Relationship Id="rId15" Type="http://schemas.openxmlformats.org/officeDocument/2006/relationships/image" Target="../media/image77.png"/><Relationship Id="rId16" Type="http://schemas.openxmlformats.org/officeDocument/2006/relationships/image" Target="../media/image78.png"/><Relationship Id="rId17" Type="http://schemas.openxmlformats.org/officeDocument/2006/relationships/image" Target="../media/image79.png"/><Relationship Id="rId18" Type="http://schemas.openxmlformats.org/officeDocument/2006/relationships/image" Target="../media/image80.png"/><Relationship Id="rId19" Type="http://schemas.openxmlformats.org/officeDocument/2006/relationships/image" Target="../media/image81.png"/><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87.emf"/><Relationship Id="rId4" Type="http://schemas.openxmlformats.org/officeDocument/2006/relationships/image" Target="../media/image88.jpg"/><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87.emf"/><Relationship Id="rId3" Type="http://schemas.openxmlformats.org/officeDocument/2006/relationships/image" Target="../media/image89.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jpe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 Id="rId3"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4" y="9094"/>
            <a:ext cx="3105388" cy="5143500"/>
          </a:xfrm>
          <a:prstGeom prst="rect">
            <a:avLst/>
          </a:prstGeom>
        </p:spPr>
      </p:pic>
      <p:sp>
        <p:nvSpPr>
          <p:cNvPr id="2" name="Title 1"/>
          <p:cNvSpPr>
            <a:spLocks noGrp="1"/>
          </p:cNvSpPr>
          <p:nvPr>
            <p:ph type="title"/>
          </p:nvPr>
        </p:nvSpPr>
        <p:spPr>
          <a:xfrm>
            <a:off x="339725" y="2033200"/>
            <a:ext cx="7116763" cy="769441"/>
          </a:xfrm>
        </p:spPr>
        <p:txBody>
          <a:bodyPr/>
          <a:lstStyle/>
          <a:p>
            <a:r>
              <a:rPr lang="en-US" dirty="0">
                <a:effectLst>
                  <a:outerShdw blurRad="38100" dist="38100" dir="2700000" algn="tl">
                    <a:srgbClr val="000000">
                      <a:alpha val="43137"/>
                    </a:srgbClr>
                  </a:outerShdw>
                </a:effectLst>
              </a:rPr>
              <a:t>SAS Analytic Solutions Running on a Hadoop Cluster using YARN</a:t>
            </a:r>
          </a:p>
        </p:txBody>
      </p:sp>
      <p:sp>
        <p:nvSpPr>
          <p:cNvPr id="3" name="Text Placeholder 2"/>
          <p:cNvSpPr>
            <a:spLocks noGrp="1"/>
          </p:cNvSpPr>
          <p:nvPr>
            <p:ph type="body" sz="quarter" idx="13"/>
          </p:nvPr>
        </p:nvSpPr>
        <p:spPr>
          <a:xfrm>
            <a:off x="339725" y="2737591"/>
            <a:ext cx="7116763" cy="276999"/>
          </a:xfrm>
        </p:spPr>
        <p:txBody>
          <a:bodyPr/>
          <a:lstStyle/>
          <a:p>
            <a:r>
              <a:rPr lang="en-US" dirty="0" smtClean="0">
                <a:effectLst>
                  <a:outerShdw blurRad="38100" dist="38100" dir="2700000" algn="tl">
                    <a:srgbClr val="000000">
                      <a:alpha val="43137"/>
                    </a:srgbClr>
                  </a:outerShdw>
                </a:effectLst>
              </a:rPr>
              <a:t>James </a:t>
            </a:r>
            <a:r>
              <a:rPr lang="en-US" dirty="0" err="1" smtClean="0">
                <a:effectLst>
                  <a:outerShdw blurRad="38100" dist="38100" dir="2700000" algn="tl">
                    <a:srgbClr val="000000">
                      <a:alpha val="43137"/>
                    </a:srgbClr>
                  </a:outerShdw>
                </a:effectLst>
              </a:rPr>
              <a:t>Kochuba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94257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9818" y="264155"/>
            <a:ext cx="2515438" cy="338554"/>
          </a:xfrm>
        </p:spPr>
        <p:txBody>
          <a:bodyPr/>
          <a:lstStyle/>
          <a:p>
            <a:r>
              <a:rPr lang="en-US" dirty="0"/>
              <a:t>SAS </a:t>
            </a:r>
            <a:r>
              <a:rPr lang="en-US" dirty="0" smtClean="0"/>
              <a:t>AND Hadoop</a:t>
            </a:r>
            <a:endParaRPr lang="en-US" dirty="0"/>
          </a:p>
        </p:txBody>
      </p:sp>
      <p:sp>
        <p:nvSpPr>
          <p:cNvPr id="6" name="Text Placeholder 5"/>
          <p:cNvSpPr>
            <a:spLocks noGrp="1"/>
          </p:cNvSpPr>
          <p:nvPr>
            <p:ph type="body" sz="quarter" idx="11"/>
          </p:nvPr>
        </p:nvSpPr>
        <p:spPr>
          <a:xfrm flipH="1">
            <a:off x="2635257" y="264155"/>
            <a:ext cx="6061271" cy="338554"/>
          </a:xfrm>
        </p:spPr>
        <p:txBody>
          <a:bodyPr/>
          <a:lstStyle/>
          <a:p>
            <a:r>
              <a:rPr lang="en-US" dirty="0" smtClean="0"/>
              <a:t>Traditional SAS with Hadoop</a:t>
            </a:r>
            <a:endParaRPr lang="en-US" dirty="0"/>
          </a:p>
        </p:txBody>
      </p:sp>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948499" y="3561557"/>
            <a:ext cx="1670755" cy="209792"/>
          </a:xfrm>
          <a:prstGeom prst="rect">
            <a:avLst/>
          </a:prstGeom>
          <a:noFill/>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158292" y="3561557"/>
            <a:ext cx="1670755" cy="209792"/>
          </a:xfrm>
          <a:prstGeom prst="rect">
            <a:avLst/>
          </a:prstGeom>
          <a:noFill/>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368086" y="3561557"/>
            <a:ext cx="1670755" cy="209792"/>
          </a:xfrm>
          <a:prstGeom prst="rect">
            <a:avLst/>
          </a:prstGeom>
          <a:noFill/>
        </p:spPr>
      </p:pic>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577879" y="3561557"/>
            <a:ext cx="1670755" cy="209792"/>
          </a:xfrm>
          <a:prstGeom prst="rect">
            <a:avLst/>
          </a:prstGeom>
          <a:noFill/>
        </p:spPr>
      </p:pic>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997468" y="3561557"/>
            <a:ext cx="1670755" cy="209792"/>
          </a:xfrm>
          <a:prstGeom prst="rect">
            <a:avLst/>
          </a:prstGeom>
          <a:noFill/>
        </p:spPr>
      </p:pic>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787673" y="3561556"/>
            <a:ext cx="1670755" cy="209792"/>
          </a:xfrm>
          <a:prstGeom prst="rect">
            <a:avLst/>
          </a:prstGeom>
          <a:noFill/>
        </p:spPr>
      </p:pic>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07260" y="3561555"/>
            <a:ext cx="1670755" cy="209792"/>
          </a:xfrm>
          <a:prstGeom prst="rect">
            <a:avLst/>
          </a:prstGeom>
          <a:noFill/>
        </p:spPr>
      </p:pic>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417055" y="3561557"/>
            <a:ext cx="1670755" cy="209792"/>
          </a:xfrm>
          <a:prstGeom prst="rect">
            <a:avLst/>
          </a:prstGeom>
          <a:noFill/>
        </p:spPr>
      </p:pic>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626847" y="3561558"/>
            <a:ext cx="1670755" cy="209792"/>
          </a:xfrm>
          <a:prstGeom prst="rect">
            <a:avLst/>
          </a:prstGeom>
          <a:noFill/>
        </p:spPr>
      </p:pic>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836639" y="3561559"/>
            <a:ext cx="1670755" cy="209792"/>
          </a:xfrm>
          <a:prstGeom prst="rect">
            <a:avLst/>
          </a:prstGeom>
          <a:noFill/>
        </p:spPr>
      </p:pic>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046431" y="3561560"/>
            <a:ext cx="1670755" cy="209792"/>
          </a:xfrm>
          <a:prstGeom prst="rect">
            <a:avLst/>
          </a:prstGeom>
          <a:noFill/>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256224" y="3561561"/>
            <a:ext cx="1670755" cy="209792"/>
          </a:xfrm>
          <a:prstGeom prst="rect">
            <a:avLst/>
          </a:prstGeom>
          <a:noFill/>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38707" y="3561561"/>
            <a:ext cx="1670755" cy="209792"/>
          </a:xfrm>
          <a:prstGeom prst="rect">
            <a:avLst/>
          </a:prstGeom>
          <a:noFill/>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528911" y="3561561"/>
            <a:ext cx="1670755" cy="209792"/>
          </a:xfrm>
          <a:prstGeom prst="rect">
            <a:avLst/>
          </a:prstGeom>
          <a:noFill/>
        </p:spPr>
      </p:pic>
      <p:pic>
        <p:nvPicPr>
          <p:cNvPr id="90"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319115" y="3561561"/>
            <a:ext cx="1670755" cy="209792"/>
          </a:xfrm>
          <a:prstGeom prst="rect">
            <a:avLst/>
          </a:prstGeom>
          <a:noFill/>
        </p:spPr>
      </p:pic>
      <p:pic>
        <p:nvPicPr>
          <p:cNvPr id="108" name="Picture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109319" y="3561561"/>
            <a:ext cx="1670755" cy="209792"/>
          </a:xfrm>
          <a:prstGeom prst="rect">
            <a:avLst/>
          </a:prstGeom>
          <a:noFill/>
        </p:spPr>
      </p:pic>
      <p:sp>
        <p:nvSpPr>
          <p:cNvPr id="109" name="Rounded Rectangle 108"/>
          <p:cNvSpPr/>
          <p:nvPr/>
        </p:nvSpPr>
        <p:spPr>
          <a:xfrm>
            <a:off x="3901947" y="4201846"/>
            <a:ext cx="3232394" cy="412453"/>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Hadoop</a:t>
            </a:r>
          </a:p>
        </p:txBody>
      </p:sp>
      <p:sp>
        <p:nvSpPr>
          <p:cNvPr id="110" name="Rectangle 109"/>
          <p:cNvSpPr/>
          <p:nvPr/>
        </p:nvSpPr>
        <p:spPr>
          <a:xfrm rot="16200000">
            <a:off x="3847926" y="3166340"/>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1" name="Rectangle 110"/>
          <p:cNvSpPr/>
          <p:nvPr/>
        </p:nvSpPr>
        <p:spPr>
          <a:xfrm rot="16200000">
            <a:off x="4057338" y="3166290"/>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2" name="Rectangle 111"/>
          <p:cNvSpPr/>
          <p:nvPr/>
        </p:nvSpPr>
        <p:spPr>
          <a:xfrm rot="16200000">
            <a:off x="4267130" y="3166290"/>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3" name="Rectangle 112"/>
          <p:cNvSpPr/>
          <p:nvPr/>
        </p:nvSpPr>
        <p:spPr>
          <a:xfrm rot="16200000">
            <a:off x="4476341" y="3166290"/>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4" name="Rectangle 113"/>
          <p:cNvSpPr/>
          <p:nvPr/>
        </p:nvSpPr>
        <p:spPr>
          <a:xfrm rot="16200000">
            <a:off x="4678092" y="3166340"/>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5" name="Rectangle 114"/>
          <p:cNvSpPr/>
          <p:nvPr/>
        </p:nvSpPr>
        <p:spPr>
          <a:xfrm rot="16200000">
            <a:off x="4889703" y="3166340"/>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6" name="Rectangle 115"/>
          <p:cNvSpPr/>
          <p:nvPr/>
        </p:nvSpPr>
        <p:spPr>
          <a:xfrm rot="16200000">
            <a:off x="5099496" y="3166340"/>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7" name="Rectangle 116"/>
          <p:cNvSpPr/>
          <p:nvPr/>
        </p:nvSpPr>
        <p:spPr>
          <a:xfrm rot="16200000">
            <a:off x="5314377" y="3166340"/>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8" name="Rectangle 117"/>
          <p:cNvSpPr/>
          <p:nvPr/>
        </p:nvSpPr>
        <p:spPr>
          <a:xfrm rot="16200000">
            <a:off x="5526220" y="3166340"/>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9" name="Rectangle 118"/>
          <p:cNvSpPr/>
          <p:nvPr/>
        </p:nvSpPr>
        <p:spPr>
          <a:xfrm rot="16200000">
            <a:off x="5736013" y="3166340"/>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0" name="Rectangle 119"/>
          <p:cNvSpPr/>
          <p:nvPr/>
        </p:nvSpPr>
        <p:spPr>
          <a:xfrm rot="16200000">
            <a:off x="5943754" y="3167328"/>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1" name="Rectangle 120"/>
          <p:cNvSpPr/>
          <p:nvPr/>
        </p:nvSpPr>
        <p:spPr>
          <a:xfrm rot="16200000">
            <a:off x="6156028" y="3173453"/>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2" name="Rectangle 121"/>
          <p:cNvSpPr/>
          <p:nvPr/>
        </p:nvSpPr>
        <p:spPr>
          <a:xfrm rot="16200000">
            <a:off x="6365821" y="3167328"/>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3" name="Rectangle 122"/>
          <p:cNvSpPr/>
          <p:nvPr/>
        </p:nvSpPr>
        <p:spPr>
          <a:xfrm rot="16200000">
            <a:off x="6570058" y="3172059"/>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4" name="Rectangle 123"/>
          <p:cNvSpPr/>
          <p:nvPr/>
        </p:nvSpPr>
        <p:spPr>
          <a:xfrm rot="16200000">
            <a:off x="6784786" y="3166340"/>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5" name="Rectangle 124"/>
          <p:cNvSpPr/>
          <p:nvPr/>
        </p:nvSpPr>
        <p:spPr>
          <a:xfrm rot="16200000">
            <a:off x="6992716" y="3173453"/>
            <a:ext cx="225386" cy="910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13023" y="3565006"/>
            <a:ext cx="1670756" cy="209792"/>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96213" y="3566679"/>
            <a:ext cx="1670756" cy="209792"/>
          </a:xfrm>
          <a:prstGeom prst="rect">
            <a:avLst/>
          </a:prstGeom>
        </p:spPr>
      </p:pic>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75047" y="3565777"/>
            <a:ext cx="1670756" cy="209792"/>
          </a:xfrm>
          <a:prstGeom prst="rect">
            <a:avLst/>
          </a:prstGeom>
        </p:spPr>
      </p:pic>
      <p:sp>
        <p:nvSpPr>
          <p:cNvPr id="71" name="Rectangle 70"/>
          <p:cNvSpPr/>
          <p:nvPr/>
        </p:nvSpPr>
        <p:spPr>
          <a:xfrm rot="16200000">
            <a:off x="1177964" y="2999984"/>
            <a:ext cx="118872" cy="9108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85" name="Rectangle 84"/>
          <p:cNvSpPr/>
          <p:nvPr/>
        </p:nvSpPr>
        <p:spPr>
          <a:xfrm rot="16200000">
            <a:off x="1405736" y="3006108"/>
            <a:ext cx="118872" cy="9108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33" name="Rectangle 132"/>
          <p:cNvSpPr/>
          <p:nvPr/>
        </p:nvSpPr>
        <p:spPr>
          <a:xfrm rot="16200000">
            <a:off x="964433" y="3004713"/>
            <a:ext cx="118872" cy="9108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pic>
        <p:nvPicPr>
          <p:cNvPr id="152" name="Picture 1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15488" y="1399251"/>
            <a:ext cx="1670755" cy="209792"/>
          </a:xfrm>
          <a:prstGeom prst="rect">
            <a:avLst/>
          </a:prstGeom>
        </p:spPr>
      </p:pic>
      <p:sp>
        <p:nvSpPr>
          <p:cNvPr id="104" name="Flowchart: Multidocument 103"/>
          <p:cNvSpPr/>
          <p:nvPr/>
        </p:nvSpPr>
        <p:spPr>
          <a:xfrm>
            <a:off x="5694352" y="2160564"/>
            <a:ext cx="556837" cy="518378"/>
          </a:xfrm>
          <a:prstGeom prst="flowChartMultidocumen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b="1" dirty="0" smtClean="0">
                <a:solidFill>
                  <a:schemeClr val="tx1"/>
                </a:solidFill>
              </a:rPr>
              <a:t>Hive</a:t>
            </a:r>
            <a:endParaRPr lang="en-US" sz="1100" b="1" dirty="0">
              <a:solidFill>
                <a:schemeClr val="tx1"/>
              </a:solidFill>
            </a:endParaRPr>
          </a:p>
        </p:txBody>
      </p:sp>
      <p:sp>
        <p:nvSpPr>
          <p:cNvPr id="159" name="Rounded Rectangle 158"/>
          <p:cNvSpPr/>
          <p:nvPr/>
        </p:nvSpPr>
        <p:spPr>
          <a:xfrm>
            <a:off x="1259927" y="545473"/>
            <a:ext cx="1910291" cy="187789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b="1" dirty="0">
                <a:solidFill>
                  <a:schemeClr val="bg1"/>
                </a:solidFill>
              </a:rPr>
              <a:t>SAS® </a:t>
            </a:r>
            <a:r>
              <a:rPr lang="en-US" sz="1200" b="1" dirty="0" smtClean="0">
                <a:solidFill>
                  <a:schemeClr val="bg1"/>
                </a:solidFill>
              </a:rPr>
              <a:t>Grid/Server</a:t>
            </a:r>
            <a:endParaRPr lang="en-US" sz="1200" b="1" dirty="0">
              <a:solidFill>
                <a:schemeClr val="bg1"/>
              </a:solidFill>
            </a:endParaRPr>
          </a:p>
        </p:txBody>
      </p:sp>
      <p:cxnSp>
        <p:nvCxnSpPr>
          <p:cNvPr id="19" name="Elbow Connector 18"/>
          <p:cNvCxnSpPr>
            <a:stCxn id="21" idx="3"/>
            <a:endCxn id="104" idx="0"/>
          </p:cNvCxnSpPr>
          <p:nvPr/>
        </p:nvCxnSpPr>
        <p:spPr>
          <a:xfrm>
            <a:off x="3184786" y="1236328"/>
            <a:ext cx="2826293" cy="924236"/>
          </a:xfrm>
          <a:prstGeom prst="bentConnector2">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28" idx="3"/>
            <a:endCxn id="107" idx="0"/>
          </p:cNvCxnSpPr>
          <p:nvPr/>
        </p:nvCxnSpPr>
        <p:spPr>
          <a:xfrm flipH="1">
            <a:off x="925646" y="2199204"/>
            <a:ext cx="2259140" cy="1182805"/>
          </a:xfrm>
          <a:prstGeom prst="bentConnector4">
            <a:avLst>
              <a:gd name="adj1" fmla="val -10119"/>
              <a:gd name="adj2" fmla="val 54879"/>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Flowchart: Multidocument 105"/>
          <p:cNvSpPr/>
          <p:nvPr/>
        </p:nvSpPr>
        <p:spPr>
          <a:xfrm>
            <a:off x="6629138" y="2253314"/>
            <a:ext cx="731610" cy="486125"/>
          </a:xfrm>
          <a:prstGeom prst="flowChartMultidocumen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b="1" dirty="0">
                <a:solidFill>
                  <a:schemeClr val="tx1"/>
                </a:solidFill>
              </a:rPr>
              <a:t>HDMD</a:t>
            </a:r>
          </a:p>
        </p:txBody>
      </p:sp>
      <p:sp>
        <p:nvSpPr>
          <p:cNvPr id="21" name="Rectangle 20"/>
          <p:cNvSpPr/>
          <p:nvPr/>
        </p:nvSpPr>
        <p:spPr>
          <a:xfrm>
            <a:off x="1779553" y="843913"/>
            <a:ext cx="1405233" cy="784830"/>
          </a:xfrm>
          <a:prstGeom prst="rect">
            <a:avLst/>
          </a:prstGeom>
        </p:spPr>
        <p:txBody>
          <a:bodyPr wrap="square">
            <a:spAutoFit/>
          </a:bodyPr>
          <a:lstStyle/>
          <a:p>
            <a:r>
              <a:rPr lang="en-US" sz="900" dirty="0" err="1">
                <a:solidFill>
                  <a:schemeClr val="bg1"/>
                </a:solidFill>
              </a:rPr>
              <a:t>libname</a:t>
            </a:r>
            <a:r>
              <a:rPr lang="en-US" sz="900" dirty="0">
                <a:solidFill>
                  <a:schemeClr val="bg1"/>
                </a:solidFill>
              </a:rPr>
              <a:t> </a:t>
            </a:r>
            <a:r>
              <a:rPr lang="en-US" sz="900" dirty="0" err="1">
                <a:solidFill>
                  <a:schemeClr val="bg1"/>
                </a:solidFill>
              </a:rPr>
              <a:t>hadoop</a:t>
            </a:r>
            <a:r>
              <a:rPr lang="en-US" sz="900" dirty="0">
                <a:solidFill>
                  <a:schemeClr val="bg1"/>
                </a:solidFill>
              </a:rPr>
              <a:t> </a:t>
            </a:r>
            <a:r>
              <a:rPr lang="en-US" sz="900" dirty="0" err="1">
                <a:solidFill>
                  <a:schemeClr val="bg1"/>
                </a:solidFill>
              </a:rPr>
              <a:t>hdfs</a:t>
            </a:r>
            <a:r>
              <a:rPr lang="en-US" sz="900" dirty="0">
                <a:solidFill>
                  <a:schemeClr val="bg1"/>
                </a:solidFill>
              </a:rPr>
              <a:t> (</a:t>
            </a:r>
            <a:r>
              <a:rPr lang="en-US" sz="900" dirty="0" err="1">
                <a:solidFill>
                  <a:schemeClr val="bg1"/>
                </a:solidFill>
              </a:rPr>
              <a:t>hdmd</a:t>
            </a:r>
            <a:r>
              <a:rPr lang="en-US" sz="900" dirty="0">
                <a:solidFill>
                  <a:schemeClr val="bg1"/>
                </a:solidFill>
              </a:rPr>
              <a:t>)</a:t>
            </a:r>
          </a:p>
          <a:p>
            <a:r>
              <a:rPr lang="en-US" sz="900" dirty="0" err="1">
                <a:solidFill>
                  <a:schemeClr val="bg1"/>
                </a:solidFill>
              </a:rPr>
              <a:t>libname</a:t>
            </a:r>
            <a:r>
              <a:rPr lang="en-US" sz="900" dirty="0">
                <a:solidFill>
                  <a:schemeClr val="bg1"/>
                </a:solidFill>
              </a:rPr>
              <a:t> </a:t>
            </a:r>
            <a:r>
              <a:rPr lang="en-US" sz="900" dirty="0" err="1">
                <a:solidFill>
                  <a:schemeClr val="bg1"/>
                </a:solidFill>
              </a:rPr>
              <a:t>hadoop</a:t>
            </a:r>
            <a:r>
              <a:rPr lang="en-US" sz="900" dirty="0">
                <a:solidFill>
                  <a:schemeClr val="bg1"/>
                </a:solidFill>
              </a:rPr>
              <a:t> (hive</a:t>
            </a:r>
            <a:r>
              <a:rPr lang="en-US" sz="900" dirty="0" smtClean="0">
                <a:solidFill>
                  <a:schemeClr val="bg1"/>
                </a:solidFill>
              </a:rPr>
              <a:t>)</a:t>
            </a:r>
          </a:p>
          <a:p>
            <a:r>
              <a:rPr lang="en-US" sz="900" dirty="0" err="1" smtClean="0">
                <a:solidFill>
                  <a:schemeClr val="bg1"/>
                </a:solidFill>
              </a:rPr>
              <a:t>libname</a:t>
            </a:r>
            <a:r>
              <a:rPr lang="en-US" sz="900" dirty="0" smtClean="0">
                <a:solidFill>
                  <a:schemeClr val="bg1"/>
                </a:solidFill>
              </a:rPr>
              <a:t> impala</a:t>
            </a:r>
            <a:endParaRPr lang="en-US" sz="900" dirty="0">
              <a:solidFill>
                <a:schemeClr val="bg1"/>
              </a:solidFill>
            </a:endParaRPr>
          </a:p>
          <a:p>
            <a:r>
              <a:rPr lang="en-US" sz="900" dirty="0">
                <a:solidFill>
                  <a:schemeClr val="bg1"/>
                </a:solidFill>
              </a:rPr>
              <a:t>SAS </a:t>
            </a:r>
            <a:r>
              <a:rPr lang="en-US" sz="900" dirty="0" smtClean="0">
                <a:solidFill>
                  <a:schemeClr val="bg1"/>
                </a:solidFill>
              </a:rPr>
              <a:t>SQL</a:t>
            </a:r>
            <a:endParaRPr lang="en-US" sz="900" dirty="0">
              <a:solidFill>
                <a:schemeClr val="bg1"/>
              </a:solidFill>
            </a:endParaRPr>
          </a:p>
        </p:txBody>
      </p:sp>
      <p:sp>
        <p:nvSpPr>
          <p:cNvPr id="126" name="Rectangle 125"/>
          <p:cNvSpPr/>
          <p:nvPr/>
        </p:nvSpPr>
        <p:spPr>
          <a:xfrm>
            <a:off x="1764985" y="1616031"/>
            <a:ext cx="1395777" cy="507831"/>
          </a:xfrm>
          <a:prstGeom prst="rect">
            <a:avLst/>
          </a:prstGeom>
        </p:spPr>
        <p:txBody>
          <a:bodyPr wrap="square">
            <a:spAutoFit/>
          </a:bodyPr>
          <a:lstStyle/>
          <a:p>
            <a:r>
              <a:rPr lang="en-US" sz="900" dirty="0">
                <a:solidFill>
                  <a:schemeClr val="bg1"/>
                </a:solidFill>
              </a:rPr>
              <a:t>Scoring </a:t>
            </a:r>
            <a:r>
              <a:rPr lang="en-US" sz="900" dirty="0" err="1">
                <a:solidFill>
                  <a:schemeClr val="bg1"/>
                </a:solidFill>
              </a:rPr>
              <a:t>Accel</a:t>
            </a:r>
            <a:r>
              <a:rPr lang="en-US" sz="900" dirty="0">
                <a:solidFill>
                  <a:schemeClr val="bg1"/>
                </a:solidFill>
              </a:rPr>
              <a:t> calls</a:t>
            </a:r>
          </a:p>
          <a:p>
            <a:r>
              <a:rPr lang="en-US" sz="900" dirty="0">
                <a:solidFill>
                  <a:schemeClr val="bg1"/>
                </a:solidFill>
              </a:rPr>
              <a:t>Code </a:t>
            </a:r>
            <a:r>
              <a:rPr lang="en-US" sz="900" dirty="0" err="1">
                <a:solidFill>
                  <a:schemeClr val="bg1"/>
                </a:solidFill>
              </a:rPr>
              <a:t>Accel</a:t>
            </a:r>
            <a:r>
              <a:rPr lang="en-US" sz="900" dirty="0">
                <a:solidFill>
                  <a:schemeClr val="bg1"/>
                </a:solidFill>
              </a:rPr>
              <a:t> calls</a:t>
            </a:r>
          </a:p>
          <a:p>
            <a:r>
              <a:rPr lang="en-US" sz="900" dirty="0">
                <a:solidFill>
                  <a:schemeClr val="bg1"/>
                </a:solidFill>
              </a:rPr>
              <a:t>Data Quality </a:t>
            </a:r>
            <a:r>
              <a:rPr lang="en-US" sz="900" dirty="0" err="1">
                <a:solidFill>
                  <a:schemeClr val="bg1"/>
                </a:solidFill>
              </a:rPr>
              <a:t>Accel</a:t>
            </a:r>
            <a:r>
              <a:rPr lang="en-US" sz="900" dirty="0">
                <a:solidFill>
                  <a:schemeClr val="bg1"/>
                </a:solidFill>
              </a:rPr>
              <a:t> calls</a:t>
            </a:r>
          </a:p>
        </p:txBody>
      </p:sp>
      <p:sp>
        <p:nvSpPr>
          <p:cNvPr id="128" name="Rectangle 127"/>
          <p:cNvSpPr/>
          <p:nvPr/>
        </p:nvSpPr>
        <p:spPr>
          <a:xfrm>
            <a:off x="1786595" y="2083788"/>
            <a:ext cx="1398191" cy="230832"/>
          </a:xfrm>
          <a:prstGeom prst="rect">
            <a:avLst/>
          </a:prstGeom>
        </p:spPr>
        <p:txBody>
          <a:bodyPr wrap="square">
            <a:spAutoFit/>
          </a:bodyPr>
          <a:lstStyle/>
          <a:p>
            <a:r>
              <a:rPr lang="en-US" sz="900" dirty="0">
                <a:solidFill>
                  <a:schemeClr val="bg1"/>
                </a:solidFill>
              </a:rPr>
              <a:t>HPA </a:t>
            </a:r>
            <a:r>
              <a:rPr lang="en-US" sz="900" dirty="0" err="1">
                <a:solidFill>
                  <a:schemeClr val="bg1"/>
                </a:solidFill>
              </a:rPr>
              <a:t>procs</a:t>
            </a:r>
            <a:r>
              <a:rPr lang="en-US" sz="900" dirty="0">
                <a:solidFill>
                  <a:schemeClr val="bg1"/>
                </a:solidFill>
              </a:rPr>
              <a:t>/LSAR</a:t>
            </a:r>
          </a:p>
        </p:txBody>
      </p:sp>
      <p:cxnSp>
        <p:nvCxnSpPr>
          <p:cNvPr id="129" name="Elbow Connector 128"/>
          <p:cNvCxnSpPr>
            <a:stCxn id="126" idx="3"/>
            <a:endCxn id="93" idx="0"/>
          </p:cNvCxnSpPr>
          <p:nvPr/>
        </p:nvCxnSpPr>
        <p:spPr>
          <a:xfrm>
            <a:off x="3160762" y="1869947"/>
            <a:ext cx="2376505" cy="1773171"/>
          </a:xfrm>
          <a:prstGeom prst="bentConnector2">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2" name="Elbow Connector 161"/>
          <p:cNvCxnSpPr>
            <a:stCxn id="107" idx="6"/>
            <a:endCxn id="73" idx="2"/>
          </p:cNvCxnSpPr>
          <p:nvPr/>
        </p:nvCxnSpPr>
        <p:spPr>
          <a:xfrm flipV="1">
            <a:off x="1294486" y="3666453"/>
            <a:ext cx="3594287" cy="84397"/>
          </a:xfrm>
          <a:prstGeom prst="bentConnector5">
            <a:avLst>
              <a:gd name="adj1" fmla="val 36920"/>
              <a:gd name="adj2" fmla="val 495151"/>
              <a:gd name="adj3" fmla="val 106360"/>
            </a:avLst>
          </a:prstGeom>
          <a:ln w="190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21" idx="3"/>
            <a:endCxn id="106" idx="0"/>
          </p:cNvCxnSpPr>
          <p:nvPr/>
        </p:nvCxnSpPr>
        <p:spPr>
          <a:xfrm>
            <a:off x="3184786" y="1236328"/>
            <a:ext cx="3860489" cy="1016986"/>
          </a:xfrm>
          <a:prstGeom prst="bentConnector2">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62255" y="998635"/>
            <a:ext cx="1281185" cy="300082"/>
          </a:xfrm>
          <a:prstGeom prst="rect">
            <a:avLst/>
          </a:prstGeom>
          <a:noFill/>
        </p:spPr>
        <p:txBody>
          <a:bodyPr wrap="none" rtlCol="0">
            <a:spAutoFit/>
          </a:bodyPr>
          <a:lstStyle/>
          <a:p>
            <a:r>
              <a:rPr lang="en-US" sz="1350" dirty="0">
                <a:solidFill>
                  <a:schemeClr val="accent1"/>
                </a:solidFill>
              </a:rPr>
              <a:t>SAS ACCESS</a:t>
            </a:r>
          </a:p>
        </p:txBody>
      </p:sp>
      <p:sp>
        <p:nvSpPr>
          <p:cNvPr id="72" name="TextBox 71"/>
          <p:cNvSpPr txBox="1"/>
          <p:nvPr/>
        </p:nvSpPr>
        <p:spPr>
          <a:xfrm>
            <a:off x="7505821" y="943737"/>
            <a:ext cx="1514096" cy="1962076"/>
          </a:xfrm>
          <a:prstGeom prst="rect">
            <a:avLst/>
          </a:prstGeom>
          <a:noFill/>
        </p:spPr>
        <p:txBody>
          <a:bodyPr wrap="square" rtlCol="0">
            <a:spAutoFit/>
          </a:bodyPr>
          <a:lstStyle/>
          <a:p>
            <a:r>
              <a:rPr lang="en-US" sz="1350" dirty="0"/>
              <a:t>Yarn is effecting:</a:t>
            </a:r>
          </a:p>
          <a:p>
            <a:pPr marL="214313" indent="-214313">
              <a:buFont typeface="Arial" panose="020B0604020202020204" pitchFamily="34" charset="0"/>
              <a:buChar char="•"/>
            </a:pPr>
            <a:r>
              <a:rPr lang="en-US" sz="1350" dirty="0"/>
              <a:t>SAS Hive </a:t>
            </a:r>
            <a:r>
              <a:rPr lang="en-US" sz="1350" dirty="0" smtClean="0"/>
              <a:t>and Impala calls</a:t>
            </a:r>
          </a:p>
          <a:p>
            <a:pPr marL="214313" indent="-214313">
              <a:buFont typeface="Arial" panose="020B0604020202020204" pitchFamily="34" charset="0"/>
              <a:buChar char="•"/>
            </a:pPr>
            <a:r>
              <a:rPr lang="en-US" sz="1350" dirty="0" smtClean="0"/>
              <a:t>SAS </a:t>
            </a:r>
            <a:r>
              <a:rPr lang="en-US" sz="1350" dirty="0"/>
              <a:t>EP </a:t>
            </a:r>
            <a:r>
              <a:rPr lang="en-US" sz="1350" dirty="0" smtClean="0"/>
              <a:t>(</a:t>
            </a:r>
            <a:r>
              <a:rPr lang="en-US" sz="1350" dirty="0" err="1"/>
              <a:t>M</a:t>
            </a:r>
            <a:r>
              <a:rPr lang="en-US" sz="1350" dirty="0" err="1" smtClean="0"/>
              <a:t>apreduce</a:t>
            </a:r>
            <a:r>
              <a:rPr lang="en-US" sz="1350" dirty="0"/>
              <a:t>)</a:t>
            </a:r>
          </a:p>
          <a:p>
            <a:r>
              <a:rPr lang="en-US" sz="1350" dirty="0"/>
              <a:t>No yarn effect on HDMD since that goes directly to HDFS</a:t>
            </a:r>
          </a:p>
        </p:txBody>
      </p:sp>
      <p:pic>
        <p:nvPicPr>
          <p:cNvPr id="98" name="Picture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1350" y="3562649"/>
            <a:ext cx="1670756" cy="209792"/>
          </a:xfrm>
          <a:prstGeom prst="rect">
            <a:avLst/>
          </a:prstGeom>
        </p:spPr>
      </p:pic>
      <p:pic>
        <p:nvPicPr>
          <p:cNvPr id="99"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48160" y="3564322"/>
            <a:ext cx="1670756" cy="209792"/>
          </a:xfrm>
          <a:prstGeom prst="rect">
            <a:avLst/>
          </a:prstGeom>
        </p:spPr>
      </p:pic>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69326" y="3563421"/>
            <a:ext cx="1670756" cy="209792"/>
          </a:xfrm>
          <a:prstGeom prst="rect">
            <a:avLst/>
          </a:prstGeom>
        </p:spPr>
      </p:pic>
      <p:sp>
        <p:nvSpPr>
          <p:cNvPr id="101" name="Rectangle 100"/>
          <p:cNvSpPr/>
          <p:nvPr/>
        </p:nvSpPr>
        <p:spPr>
          <a:xfrm rot="16200000">
            <a:off x="533591" y="2997627"/>
            <a:ext cx="118872" cy="9108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02" name="Rectangle 101"/>
          <p:cNvSpPr/>
          <p:nvPr/>
        </p:nvSpPr>
        <p:spPr>
          <a:xfrm rot="16200000">
            <a:off x="761363" y="3003751"/>
            <a:ext cx="118872" cy="9108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03" name="Rectangle 102"/>
          <p:cNvSpPr/>
          <p:nvPr/>
        </p:nvSpPr>
        <p:spPr>
          <a:xfrm rot="16200000">
            <a:off x="320060" y="3002356"/>
            <a:ext cx="118872" cy="9108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grpSp>
        <p:nvGrpSpPr>
          <p:cNvPr id="105" name="Group 104"/>
          <p:cNvGrpSpPr/>
          <p:nvPr/>
        </p:nvGrpSpPr>
        <p:grpSpPr>
          <a:xfrm>
            <a:off x="527816" y="3382009"/>
            <a:ext cx="792205" cy="737682"/>
            <a:chOff x="4342392" y="3235977"/>
            <a:chExt cx="792204" cy="737682"/>
          </a:xfrm>
        </p:grpSpPr>
        <p:sp>
          <p:nvSpPr>
            <p:cNvPr id="107" name="Oval 106"/>
            <p:cNvSpPr>
              <a:spLocks noChangeAspect="1"/>
            </p:cNvSpPr>
            <p:nvPr/>
          </p:nvSpPr>
          <p:spPr>
            <a:xfrm>
              <a:off x="4371382" y="3235977"/>
              <a:ext cx="737679" cy="737682"/>
            </a:xfrm>
            <a:prstGeom prst="ellipse">
              <a:avLst/>
            </a:prstGeom>
            <a:gradFill flip="none" rotWithShape="1">
              <a:gsLst>
                <a:gs pos="0">
                  <a:srgbClr val="1B69C0"/>
                </a:gs>
                <a:gs pos="85000">
                  <a:srgbClr val="11335A"/>
                </a:gs>
                <a:gs pos="65000">
                  <a:srgbClr val="022340"/>
                </a:gs>
              </a:gsLst>
              <a:path path="circle">
                <a:fillToRect r="100000" b="100000"/>
              </a:path>
              <a:tileRect l="-100000" t="-100000"/>
            </a:gradFill>
            <a:ln w="12700">
              <a:solidFill>
                <a:srgbClr val="11335A"/>
              </a:solidFill>
            </a:ln>
            <a:effectLst>
              <a:innerShdw blurRad="368300">
                <a:srgbClr val="1B69C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121893" rIns="121893" bIns="121893" numCol="1" spcCol="0" rtlCol="0" fromWordArt="0" anchor="ctr" anchorCtr="0" forceAA="0" compatLnSpc="1">
              <a:prstTxWarp prst="textNoShape">
                <a:avLst/>
              </a:prstTxWarp>
              <a:normAutofit fontScale="77500" lnSpcReduction="20000"/>
            </a:bodyPr>
            <a:lstStyle/>
            <a:p>
              <a:pPr algn="ctr" defTabSz="975128">
                <a:lnSpc>
                  <a:spcPct val="90000"/>
                </a:lnSpc>
              </a:pPr>
              <a:endParaRPr lang="en-US" sz="3200" dirty="0">
                <a:solidFill>
                  <a:prstClr val="white"/>
                </a:solidFill>
                <a:effectLst>
                  <a:outerShdw blurRad="38100" dist="38100" dir="2700000" algn="tl">
                    <a:srgbClr val="000000">
                      <a:alpha val="43137"/>
                    </a:srgbClr>
                  </a:outerShdw>
                </a:effectLst>
                <a:latin typeface="Arial"/>
              </a:endParaRPr>
            </a:p>
          </p:txBody>
        </p:sp>
        <p:pic>
          <p:nvPicPr>
            <p:cNvPr id="130" name="Picture 1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3501" y="3395974"/>
              <a:ext cx="533489" cy="218168"/>
            </a:xfrm>
            <a:prstGeom prst="rect">
              <a:avLst/>
            </a:prstGeom>
          </p:spPr>
        </p:pic>
        <p:sp>
          <p:nvSpPr>
            <p:cNvPr id="131" name="TextBox 130"/>
            <p:cNvSpPr txBox="1"/>
            <p:nvPr/>
          </p:nvSpPr>
          <p:spPr>
            <a:xfrm>
              <a:off x="4342392" y="3569360"/>
              <a:ext cx="792204" cy="307777"/>
            </a:xfrm>
            <a:prstGeom prst="rect">
              <a:avLst/>
            </a:prstGeom>
            <a:noFill/>
          </p:spPr>
          <p:txBody>
            <a:bodyPr wrap="none" rtlCol="0">
              <a:spAutoFit/>
            </a:bodyPr>
            <a:lstStyle/>
            <a:p>
              <a:r>
                <a:rPr lang="en-US" sz="1400" b="1" dirty="0" err="1">
                  <a:solidFill>
                    <a:schemeClr val="bg1"/>
                  </a:solidFill>
                </a:rPr>
                <a:t>TKGrid</a:t>
              </a:r>
              <a:endParaRPr lang="en-US" sz="1400" b="1" dirty="0">
                <a:solidFill>
                  <a:schemeClr val="bg1"/>
                </a:solidFill>
              </a:endParaRPr>
            </a:p>
          </p:txBody>
        </p:sp>
      </p:grpSp>
      <p:sp>
        <p:nvSpPr>
          <p:cNvPr id="132" name="Rounded Rectangle 131"/>
          <p:cNvSpPr/>
          <p:nvPr/>
        </p:nvSpPr>
        <p:spPr>
          <a:xfrm>
            <a:off x="345500" y="4286952"/>
            <a:ext cx="1165213" cy="412453"/>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solidFill>
              </a:rPr>
              <a:t>Commodity</a:t>
            </a:r>
          </a:p>
          <a:p>
            <a:pPr algn="ctr"/>
            <a:r>
              <a:rPr lang="en-US" sz="900" b="1" dirty="0">
                <a:solidFill>
                  <a:schemeClr val="bg1"/>
                </a:solidFill>
              </a:rPr>
              <a:t>Hardware</a:t>
            </a:r>
          </a:p>
        </p:txBody>
      </p:sp>
      <p:sp>
        <p:nvSpPr>
          <p:cNvPr id="134" name="Rounded Rectangle 133"/>
          <p:cNvSpPr/>
          <p:nvPr/>
        </p:nvSpPr>
        <p:spPr>
          <a:xfrm>
            <a:off x="3907782" y="4015883"/>
            <a:ext cx="3232394" cy="184161"/>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YARN</a:t>
            </a:r>
          </a:p>
        </p:txBody>
      </p:sp>
      <p:pic>
        <p:nvPicPr>
          <p:cNvPr id="135" name="Picture 1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6483" y="4125665"/>
            <a:ext cx="571729" cy="351375"/>
          </a:xfrm>
          <a:prstGeom prst="rect">
            <a:avLst/>
          </a:prstGeom>
          <a:noFill/>
        </p:spPr>
      </p:pic>
      <p:sp>
        <p:nvSpPr>
          <p:cNvPr id="93" name="Oval 92"/>
          <p:cNvSpPr>
            <a:spLocks noChangeAspect="1"/>
          </p:cNvSpPr>
          <p:nvPr/>
        </p:nvSpPr>
        <p:spPr>
          <a:xfrm>
            <a:off x="3878035" y="3643118"/>
            <a:ext cx="3318463" cy="285619"/>
          </a:xfrm>
          <a:prstGeom prst="ellipse">
            <a:avLst/>
          </a:prstGeom>
          <a:gradFill flip="none" rotWithShape="1">
            <a:gsLst>
              <a:gs pos="0">
                <a:srgbClr val="1B69C0"/>
              </a:gs>
              <a:gs pos="85000">
                <a:srgbClr val="11335A"/>
              </a:gs>
              <a:gs pos="65000">
                <a:srgbClr val="022340"/>
              </a:gs>
            </a:gsLst>
            <a:path path="circle">
              <a:fillToRect r="100000" b="100000"/>
            </a:path>
            <a:tileRect l="-100000" t="-100000"/>
          </a:gradFill>
          <a:ln w="12700">
            <a:solidFill>
              <a:srgbClr val="11335A"/>
            </a:solidFill>
          </a:ln>
          <a:effectLst>
            <a:innerShdw blurRad="368300">
              <a:srgbClr val="1B69C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24" tIns="162524" rIns="162524" bIns="162524" numCol="1" spcCol="0" rtlCol="0" fromWordArt="0" anchor="ctr" anchorCtr="0" forceAA="0" compatLnSpc="1">
            <a:prstTxWarp prst="textNoShape">
              <a:avLst/>
            </a:prstTxWarp>
            <a:normAutofit fontScale="25000" lnSpcReduction="20000"/>
          </a:bodyPr>
          <a:lstStyle/>
          <a:p>
            <a:pPr algn="ctr" defTabSz="1300170">
              <a:lnSpc>
                <a:spcPct val="90000"/>
              </a:lnSpc>
            </a:pPr>
            <a:endParaRPr lang="en-US" sz="4267" dirty="0">
              <a:solidFill>
                <a:prstClr val="white"/>
              </a:solidFill>
              <a:effectLst>
                <a:outerShdw blurRad="38100" dist="38100" dir="2700000" algn="tl">
                  <a:srgbClr val="000000">
                    <a:alpha val="43137"/>
                  </a:srgbClr>
                </a:outerShdw>
              </a:effectLst>
              <a:latin typeface="Arial"/>
            </a:endParaRPr>
          </a:p>
        </p:txBody>
      </p:sp>
      <p:sp>
        <p:nvSpPr>
          <p:cNvPr id="95" name="TextBox 94"/>
          <p:cNvSpPr txBox="1"/>
          <p:nvPr/>
        </p:nvSpPr>
        <p:spPr>
          <a:xfrm>
            <a:off x="5647410" y="3636274"/>
            <a:ext cx="575769" cy="307777"/>
          </a:xfrm>
          <a:prstGeom prst="rect">
            <a:avLst/>
          </a:prstGeom>
          <a:noFill/>
        </p:spPr>
        <p:txBody>
          <a:bodyPr wrap="square" rtlCol="0">
            <a:spAutoFit/>
          </a:bodyPr>
          <a:lstStyle/>
          <a:p>
            <a:r>
              <a:rPr lang="en-US" sz="1400" b="1" dirty="0">
                <a:solidFill>
                  <a:schemeClr val="bg1"/>
                </a:solidFill>
              </a:rPr>
              <a:t>EP</a:t>
            </a:r>
          </a:p>
        </p:txBody>
      </p:sp>
      <p:pic>
        <p:nvPicPr>
          <p:cNvPr id="127" name="Picture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7416" y="3682730"/>
            <a:ext cx="523292" cy="218168"/>
          </a:xfrm>
          <a:prstGeom prst="rect">
            <a:avLst/>
          </a:prstGeom>
        </p:spPr>
      </p:pic>
      <p:cxnSp>
        <p:nvCxnSpPr>
          <p:cNvPr id="136" name="Elbow Connector 135"/>
          <p:cNvCxnSpPr>
            <a:stCxn id="104" idx="2"/>
          </p:cNvCxnSpPr>
          <p:nvPr/>
        </p:nvCxnSpPr>
        <p:spPr>
          <a:xfrm rot="16200000" flipH="1">
            <a:off x="5350529" y="3242832"/>
            <a:ext cx="1344431" cy="177388"/>
          </a:xfrm>
          <a:prstGeom prst="bentConnector3">
            <a:avLst>
              <a:gd name="adj1" fmla="val 50000"/>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106" idx="2"/>
          </p:cNvCxnSpPr>
          <p:nvPr/>
        </p:nvCxnSpPr>
        <p:spPr>
          <a:xfrm rot="5400000">
            <a:off x="6021345" y="3336895"/>
            <a:ext cx="1538591" cy="306859"/>
          </a:xfrm>
          <a:prstGeom prst="bentConnector3">
            <a:avLst>
              <a:gd name="adj1" fmla="val 50000"/>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8" name="Flowchart: Multidocument 137"/>
          <p:cNvSpPr/>
          <p:nvPr/>
        </p:nvSpPr>
        <p:spPr>
          <a:xfrm>
            <a:off x="6153300" y="1689888"/>
            <a:ext cx="758134" cy="469775"/>
          </a:xfrm>
          <a:prstGeom prst="flowChartMultidocumen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b="1" dirty="0" smtClean="0">
                <a:solidFill>
                  <a:schemeClr val="tx1"/>
                </a:solidFill>
              </a:rPr>
              <a:t>Impala</a:t>
            </a:r>
            <a:endParaRPr lang="en-US" sz="1100" b="1" dirty="0">
              <a:solidFill>
                <a:schemeClr val="tx1"/>
              </a:solidFill>
            </a:endParaRPr>
          </a:p>
        </p:txBody>
      </p:sp>
      <p:cxnSp>
        <p:nvCxnSpPr>
          <p:cNvPr id="139" name="Elbow Connector 138"/>
          <p:cNvCxnSpPr>
            <a:stCxn id="138" idx="2"/>
          </p:cNvCxnSpPr>
          <p:nvPr/>
        </p:nvCxnSpPr>
        <p:spPr>
          <a:xfrm rot="5400000">
            <a:off x="5458997" y="2983092"/>
            <a:ext cx="1861872" cy="179433"/>
          </a:xfrm>
          <a:prstGeom prst="bentConnector3">
            <a:avLst>
              <a:gd name="adj1" fmla="val 50000"/>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0" name="Elbow Connector 139"/>
          <p:cNvCxnSpPr>
            <a:stCxn id="21" idx="3"/>
            <a:endCxn id="138" idx="0"/>
          </p:cNvCxnSpPr>
          <p:nvPr/>
        </p:nvCxnSpPr>
        <p:spPr>
          <a:xfrm>
            <a:off x="3184786" y="1236328"/>
            <a:ext cx="3399738" cy="453560"/>
          </a:xfrm>
          <a:prstGeom prst="bentConnector2">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76940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6" grpId="0" animBg="1"/>
      <p:bldP spid="21" grpId="0"/>
      <p:bldP spid="126" grpId="0"/>
      <p:bldP spid="128" grpId="0"/>
      <p:bldP spid="23" grpId="0"/>
      <p:bldP spid="1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ounded Rectangle 108"/>
          <p:cNvSpPr/>
          <p:nvPr/>
        </p:nvSpPr>
        <p:spPr>
          <a:xfrm>
            <a:off x="1259927" y="545473"/>
            <a:ext cx="1910291" cy="187789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b="1" dirty="0">
                <a:solidFill>
                  <a:schemeClr val="bg1"/>
                </a:solidFill>
              </a:rPr>
              <a:t>SAS® </a:t>
            </a:r>
            <a:r>
              <a:rPr lang="en-US" sz="1200" b="1" dirty="0" smtClean="0">
                <a:solidFill>
                  <a:schemeClr val="bg1"/>
                </a:solidFill>
              </a:rPr>
              <a:t>Grid/Server</a:t>
            </a:r>
            <a:endParaRPr lang="en-US" sz="1200" b="1" dirty="0">
              <a:solidFill>
                <a:schemeClr val="bg1"/>
              </a:solidFill>
            </a:endParaRPr>
          </a:p>
        </p:txBody>
      </p:sp>
      <p:sp>
        <p:nvSpPr>
          <p:cNvPr id="5" name="Title 4"/>
          <p:cNvSpPr>
            <a:spLocks noGrp="1"/>
          </p:cNvSpPr>
          <p:nvPr>
            <p:ph type="title"/>
          </p:nvPr>
        </p:nvSpPr>
        <p:spPr>
          <a:xfrm>
            <a:off x="119818" y="264155"/>
            <a:ext cx="2515438" cy="338554"/>
          </a:xfrm>
        </p:spPr>
        <p:txBody>
          <a:bodyPr/>
          <a:lstStyle/>
          <a:p>
            <a:r>
              <a:rPr lang="en-US" dirty="0"/>
              <a:t>SAS </a:t>
            </a:r>
            <a:r>
              <a:rPr lang="en-US" dirty="0" smtClean="0"/>
              <a:t>AND Hadoop</a:t>
            </a:r>
            <a:endParaRPr lang="en-US" dirty="0"/>
          </a:p>
        </p:txBody>
      </p:sp>
      <p:sp>
        <p:nvSpPr>
          <p:cNvPr id="6" name="Text Placeholder 5"/>
          <p:cNvSpPr>
            <a:spLocks noGrp="1"/>
          </p:cNvSpPr>
          <p:nvPr>
            <p:ph type="body" sz="quarter" idx="11"/>
          </p:nvPr>
        </p:nvSpPr>
        <p:spPr>
          <a:xfrm flipH="1">
            <a:off x="2635257" y="264155"/>
            <a:ext cx="6061271" cy="338554"/>
          </a:xfrm>
        </p:spPr>
        <p:txBody>
          <a:bodyPr/>
          <a:lstStyle/>
          <a:p>
            <a:r>
              <a:rPr lang="en-US" dirty="0" err="1" smtClean="0"/>
              <a:t>sas</a:t>
            </a:r>
            <a:r>
              <a:rPr lang="en-US" dirty="0"/>
              <a:t> </a:t>
            </a:r>
            <a:r>
              <a:rPr lang="en-US" dirty="0" smtClean="0"/>
              <a:t>on </a:t>
            </a:r>
            <a:r>
              <a:rPr lang="en-US" dirty="0" err="1" smtClean="0"/>
              <a:t>hadoop</a:t>
            </a:r>
            <a:endParaRPr lang="en-US" dirty="0"/>
          </a:p>
        </p:txBody>
      </p:sp>
      <p:pic>
        <p:nvPicPr>
          <p:cNvPr id="152" name="Picture 1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15488" y="1399251"/>
            <a:ext cx="1670755" cy="209792"/>
          </a:xfrm>
          <a:prstGeom prst="rect">
            <a:avLst/>
          </a:prstGeom>
        </p:spPr>
      </p:pic>
      <p:cxnSp>
        <p:nvCxnSpPr>
          <p:cNvPr id="19" name="Elbow Connector 18"/>
          <p:cNvCxnSpPr>
            <a:stCxn id="21" idx="3"/>
            <a:endCxn id="221" idx="0"/>
          </p:cNvCxnSpPr>
          <p:nvPr/>
        </p:nvCxnSpPr>
        <p:spPr>
          <a:xfrm>
            <a:off x="3191828" y="1262434"/>
            <a:ext cx="2074990" cy="1062829"/>
          </a:xfrm>
          <a:prstGeom prst="bentConnector2">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786595" y="870019"/>
            <a:ext cx="1405233" cy="784830"/>
          </a:xfrm>
          <a:prstGeom prst="rect">
            <a:avLst/>
          </a:prstGeom>
        </p:spPr>
        <p:txBody>
          <a:bodyPr wrap="square">
            <a:spAutoFit/>
          </a:bodyPr>
          <a:lstStyle/>
          <a:p>
            <a:r>
              <a:rPr lang="en-US" sz="900" dirty="0" err="1">
                <a:solidFill>
                  <a:schemeClr val="bg1"/>
                </a:solidFill>
              </a:rPr>
              <a:t>libname</a:t>
            </a:r>
            <a:r>
              <a:rPr lang="en-US" sz="900" dirty="0">
                <a:solidFill>
                  <a:schemeClr val="bg1"/>
                </a:solidFill>
              </a:rPr>
              <a:t> </a:t>
            </a:r>
            <a:r>
              <a:rPr lang="en-US" sz="900" dirty="0" err="1">
                <a:solidFill>
                  <a:schemeClr val="bg1"/>
                </a:solidFill>
              </a:rPr>
              <a:t>hadoop</a:t>
            </a:r>
            <a:r>
              <a:rPr lang="en-US" sz="900" dirty="0">
                <a:solidFill>
                  <a:schemeClr val="bg1"/>
                </a:solidFill>
              </a:rPr>
              <a:t> </a:t>
            </a:r>
            <a:r>
              <a:rPr lang="en-US" sz="900" dirty="0" err="1">
                <a:solidFill>
                  <a:schemeClr val="bg1"/>
                </a:solidFill>
              </a:rPr>
              <a:t>hdfs</a:t>
            </a:r>
            <a:r>
              <a:rPr lang="en-US" sz="900" dirty="0">
                <a:solidFill>
                  <a:schemeClr val="bg1"/>
                </a:solidFill>
              </a:rPr>
              <a:t> (</a:t>
            </a:r>
            <a:r>
              <a:rPr lang="en-US" sz="900" dirty="0" err="1">
                <a:solidFill>
                  <a:schemeClr val="bg1"/>
                </a:solidFill>
              </a:rPr>
              <a:t>hdmd</a:t>
            </a:r>
            <a:r>
              <a:rPr lang="en-US" sz="900" dirty="0">
                <a:solidFill>
                  <a:schemeClr val="bg1"/>
                </a:solidFill>
              </a:rPr>
              <a:t>)</a:t>
            </a:r>
          </a:p>
          <a:p>
            <a:r>
              <a:rPr lang="en-US" sz="900" dirty="0" err="1">
                <a:solidFill>
                  <a:schemeClr val="bg1"/>
                </a:solidFill>
              </a:rPr>
              <a:t>libname</a:t>
            </a:r>
            <a:r>
              <a:rPr lang="en-US" sz="900" dirty="0">
                <a:solidFill>
                  <a:schemeClr val="bg1"/>
                </a:solidFill>
              </a:rPr>
              <a:t> </a:t>
            </a:r>
            <a:r>
              <a:rPr lang="en-US" sz="900" dirty="0" err="1">
                <a:solidFill>
                  <a:schemeClr val="bg1"/>
                </a:solidFill>
              </a:rPr>
              <a:t>hadoop</a:t>
            </a:r>
            <a:r>
              <a:rPr lang="en-US" sz="900" dirty="0">
                <a:solidFill>
                  <a:schemeClr val="bg1"/>
                </a:solidFill>
              </a:rPr>
              <a:t> (hive</a:t>
            </a:r>
            <a:r>
              <a:rPr lang="en-US" sz="900" dirty="0" smtClean="0">
                <a:solidFill>
                  <a:schemeClr val="bg1"/>
                </a:solidFill>
              </a:rPr>
              <a:t>)</a:t>
            </a:r>
          </a:p>
          <a:p>
            <a:r>
              <a:rPr lang="en-US" sz="900" dirty="0" err="1">
                <a:solidFill>
                  <a:schemeClr val="bg1"/>
                </a:solidFill>
              </a:rPr>
              <a:t>libname</a:t>
            </a:r>
            <a:r>
              <a:rPr lang="en-US" sz="900" dirty="0">
                <a:solidFill>
                  <a:schemeClr val="bg1"/>
                </a:solidFill>
              </a:rPr>
              <a:t> </a:t>
            </a:r>
            <a:r>
              <a:rPr lang="en-US" sz="900" dirty="0" smtClean="0">
                <a:solidFill>
                  <a:schemeClr val="bg1"/>
                </a:solidFill>
              </a:rPr>
              <a:t>impala</a:t>
            </a:r>
            <a:endParaRPr lang="en-US" sz="900" dirty="0">
              <a:solidFill>
                <a:schemeClr val="bg1"/>
              </a:solidFill>
            </a:endParaRPr>
          </a:p>
          <a:p>
            <a:r>
              <a:rPr lang="en-US" sz="900" dirty="0">
                <a:solidFill>
                  <a:schemeClr val="bg1"/>
                </a:solidFill>
              </a:rPr>
              <a:t>SAS reporting (SQL)</a:t>
            </a:r>
          </a:p>
        </p:txBody>
      </p:sp>
      <p:sp>
        <p:nvSpPr>
          <p:cNvPr id="126" name="Rectangle 125"/>
          <p:cNvSpPr/>
          <p:nvPr/>
        </p:nvSpPr>
        <p:spPr>
          <a:xfrm>
            <a:off x="1764985" y="1616031"/>
            <a:ext cx="1405233" cy="507831"/>
          </a:xfrm>
          <a:prstGeom prst="rect">
            <a:avLst/>
          </a:prstGeom>
        </p:spPr>
        <p:txBody>
          <a:bodyPr wrap="square">
            <a:spAutoFit/>
          </a:bodyPr>
          <a:lstStyle/>
          <a:p>
            <a:r>
              <a:rPr lang="en-US" sz="900" dirty="0">
                <a:solidFill>
                  <a:schemeClr val="bg1"/>
                </a:solidFill>
              </a:rPr>
              <a:t>Scoring </a:t>
            </a:r>
            <a:r>
              <a:rPr lang="en-US" sz="900" dirty="0" err="1">
                <a:solidFill>
                  <a:schemeClr val="bg1"/>
                </a:solidFill>
              </a:rPr>
              <a:t>Accel</a:t>
            </a:r>
            <a:r>
              <a:rPr lang="en-US" sz="900" dirty="0">
                <a:solidFill>
                  <a:schemeClr val="bg1"/>
                </a:solidFill>
              </a:rPr>
              <a:t> calls</a:t>
            </a:r>
          </a:p>
          <a:p>
            <a:r>
              <a:rPr lang="en-US" sz="900" dirty="0">
                <a:solidFill>
                  <a:schemeClr val="bg1"/>
                </a:solidFill>
              </a:rPr>
              <a:t>Code </a:t>
            </a:r>
            <a:r>
              <a:rPr lang="en-US" sz="900" dirty="0" err="1">
                <a:solidFill>
                  <a:schemeClr val="bg1"/>
                </a:solidFill>
              </a:rPr>
              <a:t>Accel</a:t>
            </a:r>
            <a:r>
              <a:rPr lang="en-US" sz="900" dirty="0">
                <a:solidFill>
                  <a:schemeClr val="bg1"/>
                </a:solidFill>
              </a:rPr>
              <a:t> calls</a:t>
            </a:r>
          </a:p>
          <a:p>
            <a:r>
              <a:rPr lang="en-US" sz="900" dirty="0">
                <a:solidFill>
                  <a:schemeClr val="bg1"/>
                </a:solidFill>
              </a:rPr>
              <a:t>Data Quality </a:t>
            </a:r>
            <a:r>
              <a:rPr lang="en-US" sz="900" dirty="0" err="1">
                <a:solidFill>
                  <a:schemeClr val="bg1"/>
                </a:solidFill>
              </a:rPr>
              <a:t>Accel</a:t>
            </a:r>
            <a:r>
              <a:rPr lang="en-US" sz="900" dirty="0">
                <a:solidFill>
                  <a:schemeClr val="bg1"/>
                </a:solidFill>
              </a:rPr>
              <a:t> calls</a:t>
            </a:r>
          </a:p>
        </p:txBody>
      </p:sp>
      <p:sp>
        <p:nvSpPr>
          <p:cNvPr id="128" name="Rectangle 127"/>
          <p:cNvSpPr/>
          <p:nvPr/>
        </p:nvSpPr>
        <p:spPr>
          <a:xfrm>
            <a:off x="1786595" y="2083788"/>
            <a:ext cx="1398191" cy="230832"/>
          </a:xfrm>
          <a:prstGeom prst="rect">
            <a:avLst/>
          </a:prstGeom>
        </p:spPr>
        <p:txBody>
          <a:bodyPr wrap="square">
            <a:spAutoFit/>
          </a:bodyPr>
          <a:lstStyle/>
          <a:p>
            <a:r>
              <a:rPr lang="en-US" sz="900" dirty="0">
                <a:solidFill>
                  <a:schemeClr val="bg1"/>
                </a:solidFill>
              </a:rPr>
              <a:t>HPA </a:t>
            </a:r>
            <a:r>
              <a:rPr lang="en-US" sz="900" dirty="0" err="1">
                <a:solidFill>
                  <a:schemeClr val="bg1"/>
                </a:solidFill>
              </a:rPr>
              <a:t>procs</a:t>
            </a:r>
            <a:r>
              <a:rPr lang="en-US" sz="900" dirty="0">
                <a:solidFill>
                  <a:schemeClr val="bg1"/>
                </a:solidFill>
              </a:rPr>
              <a:t>/LSAR</a:t>
            </a:r>
          </a:p>
        </p:txBody>
      </p:sp>
      <p:cxnSp>
        <p:nvCxnSpPr>
          <p:cNvPr id="96" name="Elbow Connector 95"/>
          <p:cNvCxnSpPr>
            <a:stCxn id="21" idx="3"/>
            <a:endCxn id="224" idx="0"/>
          </p:cNvCxnSpPr>
          <p:nvPr/>
        </p:nvCxnSpPr>
        <p:spPr>
          <a:xfrm>
            <a:off x="3191828" y="1262434"/>
            <a:ext cx="3005263" cy="1034395"/>
          </a:xfrm>
          <a:prstGeom prst="bentConnector2">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62255" y="998635"/>
            <a:ext cx="1281185" cy="300082"/>
          </a:xfrm>
          <a:prstGeom prst="rect">
            <a:avLst/>
          </a:prstGeom>
          <a:noFill/>
        </p:spPr>
        <p:txBody>
          <a:bodyPr wrap="none" rtlCol="0">
            <a:spAutoFit/>
          </a:bodyPr>
          <a:lstStyle/>
          <a:p>
            <a:r>
              <a:rPr lang="en-US" sz="1350" dirty="0">
                <a:solidFill>
                  <a:schemeClr val="accent1"/>
                </a:solidFill>
              </a:rPr>
              <a:t>SAS ACCESS</a:t>
            </a:r>
          </a:p>
        </p:txBody>
      </p:sp>
      <p:grpSp>
        <p:nvGrpSpPr>
          <p:cNvPr id="25" name="Group 24"/>
          <p:cNvGrpSpPr/>
          <p:nvPr/>
        </p:nvGrpSpPr>
        <p:grpSpPr>
          <a:xfrm>
            <a:off x="2338762" y="2886252"/>
            <a:ext cx="3989541" cy="1670765"/>
            <a:chOff x="3118349" y="3848335"/>
            <a:chExt cx="5319388" cy="2227687"/>
          </a:xfrm>
        </p:grpSpPr>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107074" y="4822319"/>
              <a:ext cx="2227673" cy="279723"/>
            </a:xfrm>
            <a:prstGeom prst="rect">
              <a:avLst/>
            </a:prstGeom>
            <a:noFill/>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386798" y="4822319"/>
              <a:ext cx="2227673" cy="279723"/>
            </a:xfrm>
            <a:prstGeom prst="rect">
              <a:avLst/>
            </a:prstGeom>
            <a:noFill/>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666523" y="4822319"/>
              <a:ext cx="2227673" cy="279723"/>
            </a:xfrm>
            <a:prstGeom prst="rect">
              <a:avLst/>
            </a:prstGeom>
            <a:noFill/>
          </p:spPr>
        </p:pic>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946247" y="4822319"/>
              <a:ext cx="2227673" cy="279723"/>
            </a:xfrm>
            <a:prstGeom prst="rect">
              <a:avLst/>
            </a:prstGeom>
            <a:noFill/>
          </p:spPr>
        </p:pic>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505699" y="4822319"/>
              <a:ext cx="2227673" cy="279723"/>
            </a:xfrm>
            <a:prstGeom prst="rect">
              <a:avLst/>
            </a:prstGeom>
            <a:noFill/>
          </p:spPr>
        </p:pic>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5973" y="4822317"/>
              <a:ext cx="2227673" cy="279723"/>
            </a:xfrm>
            <a:prstGeom prst="rect">
              <a:avLst/>
            </a:prstGeom>
            <a:noFill/>
          </p:spPr>
        </p:pic>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785422" y="4822316"/>
              <a:ext cx="2227673" cy="279723"/>
            </a:xfrm>
            <a:prstGeom prst="rect">
              <a:avLst/>
            </a:prstGeom>
            <a:noFill/>
          </p:spPr>
        </p:pic>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065149" y="4822319"/>
              <a:ext cx="2227673" cy="279723"/>
            </a:xfrm>
            <a:prstGeom prst="rect">
              <a:avLst/>
            </a:prstGeom>
            <a:noFill/>
          </p:spPr>
        </p:pic>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344871" y="4822320"/>
              <a:ext cx="2227673" cy="279723"/>
            </a:xfrm>
            <a:prstGeom prst="rect">
              <a:avLst/>
            </a:prstGeom>
            <a:noFill/>
          </p:spPr>
        </p:pic>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624594" y="4822321"/>
              <a:ext cx="2227673" cy="279723"/>
            </a:xfrm>
            <a:prstGeom prst="rect">
              <a:avLst/>
            </a:prstGeom>
            <a:noFill/>
          </p:spPr>
        </p:pic>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904317" y="4822323"/>
              <a:ext cx="2227673" cy="279723"/>
            </a:xfrm>
            <a:prstGeom prst="rect">
              <a:avLst/>
            </a:prstGeom>
            <a:noFill/>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184039" y="4822324"/>
              <a:ext cx="2227673" cy="279723"/>
            </a:xfrm>
            <a:prstGeom prst="rect">
              <a:avLst/>
            </a:prstGeom>
            <a:noFill/>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827351" y="4822324"/>
              <a:ext cx="2227673" cy="279723"/>
            </a:xfrm>
            <a:prstGeom prst="rect">
              <a:avLst/>
            </a:prstGeom>
            <a:noFill/>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547623" y="4822324"/>
              <a:ext cx="2227673" cy="279723"/>
            </a:xfrm>
            <a:prstGeom prst="rect">
              <a:avLst/>
            </a:prstGeom>
            <a:noFill/>
          </p:spPr>
        </p:pic>
        <p:pic>
          <p:nvPicPr>
            <p:cNvPr id="90"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267895" y="4822324"/>
              <a:ext cx="2227673" cy="279723"/>
            </a:xfrm>
            <a:prstGeom prst="rect">
              <a:avLst/>
            </a:prstGeom>
            <a:noFill/>
          </p:spPr>
        </p:pic>
        <p:pic>
          <p:nvPicPr>
            <p:cNvPr id="108" name="Picture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988167" y="4822324"/>
              <a:ext cx="2227673" cy="279723"/>
            </a:xfrm>
            <a:prstGeom prst="rect">
              <a:avLst/>
            </a:prstGeom>
            <a:noFill/>
          </p:spPr>
        </p:pic>
        <p:sp>
          <p:nvSpPr>
            <p:cNvPr id="110" name="Rectangle 109"/>
            <p:cNvSpPr/>
            <p:nvPr/>
          </p:nvSpPr>
          <p:spPr>
            <a:xfrm rot="16200000">
              <a:off x="3972976" y="4295363"/>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1" name="Rectangle 110"/>
            <p:cNvSpPr/>
            <p:nvPr/>
          </p:nvSpPr>
          <p:spPr>
            <a:xfrm rot="16200000">
              <a:off x="4252192" y="4295297"/>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2" name="Rectangle 111"/>
            <p:cNvSpPr/>
            <p:nvPr/>
          </p:nvSpPr>
          <p:spPr>
            <a:xfrm rot="16200000">
              <a:off x="4531915" y="4295297"/>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3" name="Rectangle 112"/>
            <p:cNvSpPr/>
            <p:nvPr/>
          </p:nvSpPr>
          <p:spPr>
            <a:xfrm rot="16200000">
              <a:off x="4810863" y="4295296"/>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4" name="Rectangle 113"/>
            <p:cNvSpPr/>
            <p:nvPr/>
          </p:nvSpPr>
          <p:spPr>
            <a:xfrm rot="16200000">
              <a:off x="5079864" y="4295363"/>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5" name="Rectangle 114"/>
            <p:cNvSpPr/>
            <p:nvPr/>
          </p:nvSpPr>
          <p:spPr>
            <a:xfrm rot="16200000">
              <a:off x="5362012" y="4295363"/>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6" name="Rectangle 115"/>
            <p:cNvSpPr/>
            <p:nvPr/>
          </p:nvSpPr>
          <p:spPr>
            <a:xfrm rot="16200000">
              <a:off x="5641736" y="4295363"/>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7" name="Rectangle 116"/>
            <p:cNvSpPr/>
            <p:nvPr/>
          </p:nvSpPr>
          <p:spPr>
            <a:xfrm rot="16200000">
              <a:off x="5928244" y="4295363"/>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8" name="Rectangle 117"/>
            <p:cNvSpPr/>
            <p:nvPr/>
          </p:nvSpPr>
          <p:spPr>
            <a:xfrm rot="16200000">
              <a:off x="6210702" y="4295363"/>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19" name="Rectangle 118"/>
            <p:cNvSpPr/>
            <p:nvPr/>
          </p:nvSpPr>
          <p:spPr>
            <a:xfrm rot="16200000">
              <a:off x="6490426" y="4295363"/>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0" name="Rectangle 119"/>
            <p:cNvSpPr/>
            <p:nvPr/>
          </p:nvSpPr>
          <p:spPr>
            <a:xfrm rot="16200000">
              <a:off x="6767413" y="4296681"/>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1" name="Rectangle 120"/>
            <p:cNvSpPr/>
            <p:nvPr/>
          </p:nvSpPr>
          <p:spPr>
            <a:xfrm rot="16200000">
              <a:off x="7050445" y="4304847"/>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2" name="Rectangle 121"/>
            <p:cNvSpPr/>
            <p:nvPr/>
          </p:nvSpPr>
          <p:spPr>
            <a:xfrm rot="16200000">
              <a:off x="7330169" y="4296681"/>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3" name="Rectangle 122"/>
            <p:cNvSpPr/>
            <p:nvPr/>
          </p:nvSpPr>
          <p:spPr>
            <a:xfrm rot="16200000">
              <a:off x="7602485" y="4302989"/>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4" name="Rectangle 123"/>
            <p:cNvSpPr/>
            <p:nvPr/>
          </p:nvSpPr>
          <p:spPr>
            <a:xfrm rot="16200000">
              <a:off x="7888790" y="4295363"/>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5" name="Rectangle 124"/>
            <p:cNvSpPr/>
            <p:nvPr/>
          </p:nvSpPr>
          <p:spPr>
            <a:xfrm rot="16200000">
              <a:off x="8166030" y="4304847"/>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pic>
          <p:nvPicPr>
            <p:cNvPr id="98" name="Picture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703825" y="4822310"/>
              <a:ext cx="2227673" cy="279723"/>
            </a:xfrm>
            <a:prstGeom prst="rect">
              <a:avLst/>
            </a:prstGeom>
            <a:noFill/>
          </p:spPr>
        </p:pic>
        <p:pic>
          <p:nvPicPr>
            <p:cNvPr id="99"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424102" y="4822315"/>
              <a:ext cx="2227673" cy="279723"/>
            </a:xfrm>
            <a:prstGeom prst="rect">
              <a:avLst/>
            </a:prstGeom>
            <a:noFill/>
          </p:spPr>
        </p:pic>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144374" y="4822315"/>
              <a:ext cx="2227673" cy="279723"/>
            </a:xfrm>
            <a:prstGeom prst="rect">
              <a:avLst/>
            </a:prstGeom>
            <a:noFill/>
          </p:spPr>
        </p:pic>
        <p:sp>
          <p:nvSpPr>
            <p:cNvPr id="107" name="Rectangle 106"/>
            <p:cNvSpPr/>
            <p:nvPr/>
          </p:nvSpPr>
          <p:spPr>
            <a:xfrm rot="16200000">
              <a:off x="3128666" y="4295288"/>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30" name="Rectangle 129"/>
            <p:cNvSpPr/>
            <p:nvPr/>
          </p:nvSpPr>
          <p:spPr>
            <a:xfrm rot="16200000">
              <a:off x="3407614" y="4295287"/>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31" name="Rectangle 130"/>
            <p:cNvSpPr/>
            <p:nvPr/>
          </p:nvSpPr>
          <p:spPr>
            <a:xfrm rot="16200000">
              <a:off x="3676615" y="4295354"/>
              <a:ext cx="300515" cy="121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grpSp>
      <p:sp>
        <p:nvSpPr>
          <p:cNvPr id="144" name="TextBox 143"/>
          <p:cNvSpPr txBox="1"/>
          <p:nvPr/>
        </p:nvSpPr>
        <p:spPr>
          <a:xfrm>
            <a:off x="6605554" y="1660599"/>
            <a:ext cx="2516371" cy="1962076"/>
          </a:xfrm>
          <a:prstGeom prst="rect">
            <a:avLst/>
          </a:prstGeom>
          <a:noFill/>
        </p:spPr>
        <p:txBody>
          <a:bodyPr wrap="square" rtlCol="0">
            <a:spAutoFit/>
          </a:bodyPr>
          <a:lstStyle/>
          <a:p>
            <a:r>
              <a:rPr lang="en-US" sz="1350" dirty="0"/>
              <a:t>Yarn is effecting:</a:t>
            </a:r>
          </a:p>
          <a:p>
            <a:pPr marL="214313" indent="-214313">
              <a:buFont typeface="Arial" panose="020B0604020202020204" pitchFamily="34" charset="0"/>
              <a:buChar char="•"/>
            </a:pPr>
            <a:r>
              <a:rPr lang="en-US" sz="1350" dirty="0"/>
              <a:t>SAS Hive calls</a:t>
            </a:r>
          </a:p>
          <a:p>
            <a:pPr marL="214313" indent="-214313">
              <a:buFont typeface="Arial" panose="020B0604020202020204" pitchFamily="34" charset="0"/>
              <a:buChar char="•"/>
            </a:pPr>
            <a:r>
              <a:rPr lang="en-US" sz="1350" dirty="0"/>
              <a:t>SAS EP (</a:t>
            </a:r>
            <a:r>
              <a:rPr lang="en-US" sz="1350" dirty="0" err="1"/>
              <a:t>mapreduce</a:t>
            </a:r>
            <a:r>
              <a:rPr lang="en-US" sz="1350" dirty="0"/>
              <a:t>)</a:t>
            </a:r>
          </a:p>
          <a:p>
            <a:pPr marL="214313" indent="-214313">
              <a:buFont typeface="Arial" panose="020B0604020202020204" pitchFamily="34" charset="0"/>
              <a:buChar char="•"/>
            </a:pPr>
            <a:r>
              <a:rPr lang="en-US" sz="1350" b="1" dirty="0"/>
              <a:t>SAS </a:t>
            </a:r>
            <a:r>
              <a:rPr lang="en-US" sz="1350" b="1" dirty="0" smtClean="0"/>
              <a:t>In-memory</a:t>
            </a:r>
            <a:endParaRPr lang="en-US" sz="1350" b="1" dirty="0"/>
          </a:p>
          <a:p>
            <a:pPr marL="557213" lvl="1" indent="-214313">
              <a:buFont typeface="Arial" panose="020B0604020202020204" pitchFamily="34" charset="0"/>
              <a:buChar char="•"/>
            </a:pPr>
            <a:r>
              <a:rPr lang="en-US" sz="1350" dirty="0"/>
              <a:t>To start </a:t>
            </a:r>
            <a:r>
              <a:rPr lang="en-US" sz="1350" dirty="0" err="1"/>
              <a:t>TKGrid</a:t>
            </a:r>
            <a:r>
              <a:rPr lang="en-US" sz="1350" dirty="0"/>
              <a:t> process, we will work with YARN</a:t>
            </a:r>
          </a:p>
          <a:p>
            <a:r>
              <a:rPr lang="en-US" sz="1350" dirty="0"/>
              <a:t>No yarn effect on HDMD since that goes directly to HDFS</a:t>
            </a:r>
          </a:p>
        </p:txBody>
      </p:sp>
      <p:sp>
        <p:nvSpPr>
          <p:cNvPr id="145" name="Rounded Rectangle 144"/>
          <p:cNvSpPr/>
          <p:nvPr/>
        </p:nvSpPr>
        <p:spPr>
          <a:xfrm>
            <a:off x="2419612" y="4407892"/>
            <a:ext cx="3890540" cy="412453"/>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Hadoop</a:t>
            </a:r>
          </a:p>
        </p:txBody>
      </p:sp>
      <p:sp>
        <p:nvSpPr>
          <p:cNvPr id="146" name="TextBox 145"/>
          <p:cNvSpPr txBox="1"/>
          <p:nvPr/>
        </p:nvSpPr>
        <p:spPr>
          <a:xfrm>
            <a:off x="513703" y="3428121"/>
            <a:ext cx="1674988" cy="923330"/>
          </a:xfrm>
          <a:prstGeom prst="rect">
            <a:avLst/>
          </a:prstGeom>
          <a:noFill/>
        </p:spPr>
        <p:txBody>
          <a:bodyPr wrap="square" rtlCol="0">
            <a:spAutoFit/>
          </a:bodyPr>
          <a:lstStyle/>
          <a:p>
            <a:r>
              <a:rPr lang="en-US" sz="1350" dirty="0"/>
              <a:t>Note: resources for SAS rack should be added into Hadoop cluster. </a:t>
            </a:r>
          </a:p>
        </p:txBody>
      </p:sp>
      <p:grpSp>
        <p:nvGrpSpPr>
          <p:cNvPr id="64" name="Group 63"/>
          <p:cNvGrpSpPr/>
          <p:nvPr/>
        </p:nvGrpSpPr>
        <p:grpSpPr>
          <a:xfrm>
            <a:off x="2416698" y="3496271"/>
            <a:ext cx="3869104" cy="393516"/>
            <a:chOff x="3218203" y="5072311"/>
            <a:chExt cx="5158805" cy="524688"/>
          </a:xfrm>
        </p:grpSpPr>
        <p:sp>
          <p:nvSpPr>
            <p:cNvPr id="147" name="Oval 146"/>
            <p:cNvSpPr>
              <a:spLocks noChangeAspect="1"/>
            </p:cNvSpPr>
            <p:nvPr/>
          </p:nvSpPr>
          <p:spPr>
            <a:xfrm>
              <a:off x="3218203" y="5072311"/>
              <a:ext cx="5158805" cy="524688"/>
            </a:xfrm>
            <a:prstGeom prst="ellipse">
              <a:avLst/>
            </a:prstGeom>
            <a:gradFill flip="none" rotWithShape="1">
              <a:gsLst>
                <a:gs pos="0">
                  <a:srgbClr val="1B69C0"/>
                </a:gs>
                <a:gs pos="85000">
                  <a:srgbClr val="11335A"/>
                </a:gs>
                <a:gs pos="65000">
                  <a:srgbClr val="022340"/>
                </a:gs>
              </a:gsLst>
              <a:path path="circle">
                <a:fillToRect r="100000" b="100000"/>
              </a:path>
              <a:tileRect l="-100000" t="-100000"/>
            </a:gradFill>
            <a:ln w="12700">
              <a:solidFill>
                <a:srgbClr val="11335A"/>
              </a:solidFill>
            </a:ln>
            <a:effectLst>
              <a:innerShdw blurRad="368300">
                <a:srgbClr val="1B69C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121893" rIns="121893" bIns="121893" numCol="1" spcCol="0" rtlCol="0" fromWordArt="0" anchor="ctr" anchorCtr="0" forceAA="0" compatLnSpc="1">
              <a:prstTxWarp prst="textNoShape">
                <a:avLst/>
              </a:prstTxWarp>
              <a:noAutofit/>
            </a:bodyPr>
            <a:lstStyle/>
            <a:p>
              <a:pPr algn="ctr" defTabSz="975128">
                <a:lnSpc>
                  <a:spcPct val="90000"/>
                </a:lnSpc>
              </a:pPr>
              <a:r>
                <a:rPr lang="en-US" sz="1400" b="1" dirty="0" err="1">
                  <a:solidFill>
                    <a:schemeClr val="bg1"/>
                  </a:solidFill>
                </a:rPr>
                <a:t>TKGrid</a:t>
              </a:r>
              <a:endParaRPr lang="en-US" sz="1400" b="1" dirty="0">
                <a:solidFill>
                  <a:schemeClr val="bg1"/>
                </a:solidFill>
              </a:endParaRPr>
            </a:p>
          </p:txBody>
        </p:sp>
        <p:pic>
          <p:nvPicPr>
            <p:cNvPr id="148" name="Picture 1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7100" y="5232331"/>
              <a:ext cx="528139" cy="215980"/>
            </a:xfrm>
            <a:prstGeom prst="rect">
              <a:avLst/>
            </a:prstGeom>
          </p:spPr>
        </p:pic>
      </p:grpSp>
      <p:cxnSp>
        <p:nvCxnSpPr>
          <p:cNvPr id="149" name="Elbow Connector 148"/>
          <p:cNvCxnSpPr>
            <a:stCxn id="128" idx="3"/>
            <a:endCxn id="147" idx="0"/>
          </p:cNvCxnSpPr>
          <p:nvPr/>
        </p:nvCxnSpPr>
        <p:spPr>
          <a:xfrm>
            <a:off x="3184786" y="2199204"/>
            <a:ext cx="1166464" cy="1297067"/>
          </a:xfrm>
          <a:prstGeom prst="bentConnector2">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5" name="Oval 174"/>
          <p:cNvSpPr/>
          <p:nvPr/>
        </p:nvSpPr>
        <p:spPr>
          <a:xfrm>
            <a:off x="2369484" y="4072414"/>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76" name="Oval 175"/>
          <p:cNvSpPr/>
          <p:nvPr/>
        </p:nvSpPr>
        <p:spPr>
          <a:xfrm>
            <a:off x="2584470" y="4068833"/>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77" name="Oval 176"/>
          <p:cNvSpPr/>
          <p:nvPr/>
        </p:nvSpPr>
        <p:spPr>
          <a:xfrm>
            <a:off x="2797296" y="4068833"/>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78" name="Oval 177"/>
          <p:cNvSpPr/>
          <p:nvPr/>
        </p:nvSpPr>
        <p:spPr>
          <a:xfrm>
            <a:off x="2998864" y="4068833"/>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79" name="Oval 178"/>
          <p:cNvSpPr/>
          <p:nvPr/>
        </p:nvSpPr>
        <p:spPr>
          <a:xfrm>
            <a:off x="3215572" y="4070620"/>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80" name="Oval 179"/>
          <p:cNvSpPr/>
          <p:nvPr/>
        </p:nvSpPr>
        <p:spPr>
          <a:xfrm>
            <a:off x="3424752" y="4075149"/>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81" name="Oval 180"/>
          <p:cNvSpPr/>
          <p:nvPr/>
        </p:nvSpPr>
        <p:spPr>
          <a:xfrm>
            <a:off x="3642733" y="4075149"/>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82" name="Oval 181"/>
          <p:cNvSpPr/>
          <p:nvPr/>
        </p:nvSpPr>
        <p:spPr>
          <a:xfrm>
            <a:off x="3852524" y="4075148"/>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91" name="Oval 190"/>
          <p:cNvSpPr/>
          <p:nvPr/>
        </p:nvSpPr>
        <p:spPr>
          <a:xfrm>
            <a:off x="4053151" y="4068236"/>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92" name="Oval 191"/>
          <p:cNvSpPr/>
          <p:nvPr/>
        </p:nvSpPr>
        <p:spPr>
          <a:xfrm>
            <a:off x="4268137" y="4064655"/>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93" name="Oval 192"/>
          <p:cNvSpPr/>
          <p:nvPr/>
        </p:nvSpPr>
        <p:spPr>
          <a:xfrm>
            <a:off x="4480963" y="4064655"/>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94" name="Oval 193"/>
          <p:cNvSpPr/>
          <p:nvPr/>
        </p:nvSpPr>
        <p:spPr>
          <a:xfrm>
            <a:off x="4682531" y="4064655"/>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95" name="Oval 194"/>
          <p:cNvSpPr/>
          <p:nvPr/>
        </p:nvSpPr>
        <p:spPr>
          <a:xfrm>
            <a:off x="4899239" y="4066442"/>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96" name="Oval 195"/>
          <p:cNvSpPr/>
          <p:nvPr/>
        </p:nvSpPr>
        <p:spPr>
          <a:xfrm>
            <a:off x="5108419" y="4070971"/>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97" name="Oval 196"/>
          <p:cNvSpPr/>
          <p:nvPr/>
        </p:nvSpPr>
        <p:spPr>
          <a:xfrm>
            <a:off x="5326400" y="4070970"/>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98" name="Oval 197"/>
          <p:cNvSpPr/>
          <p:nvPr/>
        </p:nvSpPr>
        <p:spPr>
          <a:xfrm>
            <a:off x="5536192" y="4070970"/>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199" name="Oval 198"/>
          <p:cNvSpPr/>
          <p:nvPr/>
        </p:nvSpPr>
        <p:spPr>
          <a:xfrm>
            <a:off x="5731080" y="4068236"/>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200" name="Oval 199"/>
          <p:cNvSpPr/>
          <p:nvPr/>
        </p:nvSpPr>
        <p:spPr>
          <a:xfrm>
            <a:off x="5946066" y="4064655"/>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sp>
        <p:nvSpPr>
          <p:cNvPr id="201" name="Oval 200"/>
          <p:cNvSpPr/>
          <p:nvPr/>
        </p:nvSpPr>
        <p:spPr>
          <a:xfrm>
            <a:off x="6158892" y="4064655"/>
            <a:ext cx="177341" cy="131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50" dirty="0">
                <a:solidFill>
                  <a:schemeClr val="bg1"/>
                </a:solidFill>
              </a:rPr>
              <a:t>EP</a:t>
            </a:r>
          </a:p>
        </p:txBody>
      </p:sp>
      <p:cxnSp>
        <p:nvCxnSpPr>
          <p:cNvPr id="203" name="Elbow Connector 202"/>
          <p:cNvCxnSpPr>
            <a:stCxn id="126" idx="3"/>
            <a:endCxn id="175" idx="0"/>
          </p:cNvCxnSpPr>
          <p:nvPr/>
        </p:nvCxnSpPr>
        <p:spPr>
          <a:xfrm flipH="1">
            <a:off x="2458155" y="1869947"/>
            <a:ext cx="712063" cy="2202467"/>
          </a:xfrm>
          <a:prstGeom prst="bentConnector4">
            <a:avLst>
              <a:gd name="adj1" fmla="val -32104"/>
              <a:gd name="adj2" fmla="val 55764"/>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8" name="Elbow Connector 207"/>
          <p:cNvCxnSpPr>
            <a:stCxn id="147" idx="4"/>
            <a:endCxn id="176" idx="0"/>
          </p:cNvCxnSpPr>
          <p:nvPr/>
        </p:nvCxnSpPr>
        <p:spPr>
          <a:xfrm rot="5400000">
            <a:off x="3422674" y="3140256"/>
            <a:ext cx="179045" cy="1678109"/>
          </a:xfrm>
          <a:prstGeom prst="bentConnector3">
            <a:avLst>
              <a:gd name="adj1" fmla="val 50000"/>
            </a:avLst>
          </a:prstGeom>
          <a:ln w="38100">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1" name="Elbow Connector 210"/>
          <p:cNvCxnSpPr>
            <a:stCxn id="147" idx="4"/>
            <a:endCxn id="177" idx="0"/>
          </p:cNvCxnSpPr>
          <p:nvPr/>
        </p:nvCxnSpPr>
        <p:spPr>
          <a:xfrm rot="5400000">
            <a:off x="3529087" y="3246669"/>
            <a:ext cx="179045" cy="1465283"/>
          </a:xfrm>
          <a:prstGeom prst="bentConnector3">
            <a:avLst>
              <a:gd name="adj1" fmla="val 50000"/>
            </a:avLst>
          </a:prstGeom>
          <a:ln w="38100">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4" name="Elbow Connector 213"/>
          <p:cNvCxnSpPr>
            <a:stCxn id="147" idx="4"/>
            <a:endCxn id="201" idx="0"/>
          </p:cNvCxnSpPr>
          <p:nvPr/>
        </p:nvCxnSpPr>
        <p:spPr>
          <a:xfrm rot="16200000" flipH="1">
            <a:off x="5211972" y="3029064"/>
            <a:ext cx="174867" cy="1896313"/>
          </a:xfrm>
          <a:prstGeom prst="bentConnector3">
            <a:avLst>
              <a:gd name="adj1" fmla="val 50000"/>
            </a:avLst>
          </a:prstGeom>
          <a:ln w="38100">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21" name="Flowchart: Multidocument 220"/>
          <p:cNvSpPr/>
          <p:nvPr/>
        </p:nvSpPr>
        <p:spPr>
          <a:xfrm>
            <a:off x="4950091" y="2325263"/>
            <a:ext cx="556837" cy="518378"/>
          </a:xfrm>
          <a:prstGeom prst="flowChartMultidocumen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b="1" dirty="0" smtClean="0">
                <a:solidFill>
                  <a:schemeClr val="tx1"/>
                </a:solidFill>
              </a:rPr>
              <a:t>Hive</a:t>
            </a:r>
            <a:endParaRPr lang="en-US" sz="1100" b="1" dirty="0">
              <a:solidFill>
                <a:schemeClr val="tx1"/>
              </a:solidFill>
            </a:endParaRPr>
          </a:p>
        </p:txBody>
      </p:sp>
      <p:cxnSp>
        <p:nvCxnSpPr>
          <p:cNvPr id="222" name="Elbow Connector 221"/>
          <p:cNvCxnSpPr>
            <a:stCxn id="221" idx="2"/>
          </p:cNvCxnSpPr>
          <p:nvPr/>
        </p:nvCxnSpPr>
        <p:spPr>
          <a:xfrm rot="16200000" flipH="1">
            <a:off x="4559307" y="3454491"/>
            <a:ext cx="1425543" cy="164579"/>
          </a:xfrm>
          <a:prstGeom prst="bentConnector3">
            <a:avLst>
              <a:gd name="adj1" fmla="val 50000"/>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4" name="Flowchart: Multidocument 223"/>
          <p:cNvSpPr/>
          <p:nvPr/>
        </p:nvSpPr>
        <p:spPr>
          <a:xfrm>
            <a:off x="5785366" y="2296829"/>
            <a:ext cx="723853" cy="486125"/>
          </a:xfrm>
          <a:prstGeom prst="flowChartMultidocumen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b="1" dirty="0">
                <a:solidFill>
                  <a:schemeClr val="tx1"/>
                </a:solidFill>
              </a:rPr>
              <a:t>HDMD</a:t>
            </a:r>
          </a:p>
        </p:txBody>
      </p:sp>
      <p:sp>
        <p:nvSpPr>
          <p:cNvPr id="230" name="Rounded Rectangle 229"/>
          <p:cNvSpPr/>
          <p:nvPr/>
        </p:nvSpPr>
        <p:spPr>
          <a:xfrm>
            <a:off x="2420445" y="4249551"/>
            <a:ext cx="3883273" cy="156203"/>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YARN</a:t>
            </a:r>
          </a:p>
        </p:txBody>
      </p:sp>
      <p:pic>
        <p:nvPicPr>
          <p:cNvPr id="231" name="Picture 2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1990" y="4306187"/>
            <a:ext cx="571729" cy="351375"/>
          </a:xfrm>
          <a:prstGeom prst="rect">
            <a:avLst/>
          </a:prstGeom>
          <a:noFill/>
        </p:spPr>
      </p:pic>
      <p:cxnSp>
        <p:nvCxnSpPr>
          <p:cNvPr id="233" name="Elbow Connector 232"/>
          <p:cNvCxnSpPr>
            <a:stCxn id="224" idx="2"/>
          </p:cNvCxnSpPr>
          <p:nvPr/>
        </p:nvCxnSpPr>
        <p:spPr>
          <a:xfrm rot="5400000">
            <a:off x="5089109" y="3489637"/>
            <a:ext cx="1732942" cy="282756"/>
          </a:xfrm>
          <a:prstGeom prst="bentConnector3">
            <a:avLst>
              <a:gd name="adj1" fmla="val 50000"/>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5" name="Elbow Connector 234"/>
          <p:cNvCxnSpPr>
            <a:stCxn id="147" idx="2"/>
            <a:endCxn id="230" idx="1"/>
          </p:cNvCxnSpPr>
          <p:nvPr/>
        </p:nvCxnSpPr>
        <p:spPr>
          <a:xfrm rot="10800000" flipH="1" flipV="1">
            <a:off x="2416697" y="3693029"/>
            <a:ext cx="3748" cy="634623"/>
          </a:xfrm>
          <a:prstGeom prst="bentConnector3">
            <a:avLst>
              <a:gd name="adj1" fmla="val -4574745"/>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8" name="Elbow Connector 237"/>
          <p:cNvCxnSpPr>
            <a:stCxn id="147" idx="6"/>
            <a:endCxn id="230" idx="3"/>
          </p:cNvCxnSpPr>
          <p:nvPr/>
        </p:nvCxnSpPr>
        <p:spPr>
          <a:xfrm>
            <a:off x="6285801" y="3693029"/>
            <a:ext cx="17917" cy="634623"/>
          </a:xfrm>
          <a:prstGeom prst="bentConnector3">
            <a:avLst>
              <a:gd name="adj1" fmla="val 1056926"/>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Flowchart: Multidocument 93"/>
          <p:cNvSpPr/>
          <p:nvPr/>
        </p:nvSpPr>
        <p:spPr>
          <a:xfrm>
            <a:off x="5335791" y="1853248"/>
            <a:ext cx="758134" cy="469775"/>
          </a:xfrm>
          <a:prstGeom prst="flowChartMultidocumen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b="1" dirty="0" smtClean="0">
                <a:solidFill>
                  <a:schemeClr val="tx1"/>
                </a:solidFill>
              </a:rPr>
              <a:t>Impala</a:t>
            </a:r>
            <a:endParaRPr lang="en-US" sz="1100" b="1" dirty="0">
              <a:solidFill>
                <a:schemeClr val="tx1"/>
              </a:solidFill>
            </a:endParaRPr>
          </a:p>
        </p:txBody>
      </p:sp>
      <p:cxnSp>
        <p:nvCxnSpPr>
          <p:cNvPr id="95" name="Elbow Connector 94"/>
          <p:cNvCxnSpPr>
            <a:stCxn id="94" idx="2"/>
          </p:cNvCxnSpPr>
          <p:nvPr/>
        </p:nvCxnSpPr>
        <p:spPr>
          <a:xfrm rot="5400000">
            <a:off x="4647240" y="3236486"/>
            <a:ext cx="1946154" cy="83647"/>
          </a:xfrm>
          <a:prstGeom prst="bentConnector3">
            <a:avLst>
              <a:gd name="adj1" fmla="val 50000"/>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Elbow Connector 96"/>
          <p:cNvCxnSpPr>
            <a:stCxn id="21" idx="3"/>
            <a:endCxn id="94" idx="0"/>
          </p:cNvCxnSpPr>
          <p:nvPr/>
        </p:nvCxnSpPr>
        <p:spPr>
          <a:xfrm>
            <a:off x="3191828" y="1262434"/>
            <a:ext cx="2575187" cy="590814"/>
          </a:xfrm>
          <a:prstGeom prst="bentConnector2">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2843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5"/>
            <a:ext cx="2515438" cy="338554"/>
          </a:xfrm>
        </p:spPr>
        <p:txBody>
          <a:bodyPr/>
          <a:lstStyle/>
          <a:p>
            <a:r>
              <a:rPr lang="en-US" dirty="0" smtClean="0"/>
              <a:t>SAS and yarn</a:t>
            </a:r>
            <a:endParaRPr lang="en-US" dirty="0"/>
          </a:p>
        </p:txBody>
      </p:sp>
      <p:sp>
        <p:nvSpPr>
          <p:cNvPr id="3" name="Text Placeholder 2"/>
          <p:cNvSpPr>
            <a:spLocks noGrp="1"/>
          </p:cNvSpPr>
          <p:nvPr>
            <p:ph type="body" sz="quarter" idx="12"/>
          </p:nvPr>
        </p:nvSpPr>
        <p:spPr/>
        <p:txBody>
          <a:bodyPr/>
          <a:lstStyle/>
          <a:p>
            <a:r>
              <a:rPr lang="en-US" dirty="0" smtClean="0"/>
              <a:t>WHERE does SAS Fit In?</a:t>
            </a:r>
            <a:endParaRPr lang="en-US" dirty="0"/>
          </a:p>
        </p:txBody>
      </p:sp>
      <p:pic>
        <p:nvPicPr>
          <p:cNvPr id="7" name="Picture 6"/>
          <p:cNvPicPr>
            <a:picLocks noChangeAspect="1"/>
          </p:cNvPicPr>
          <p:nvPr/>
        </p:nvPicPr>
        <p:blipFill>
          <a:blip r:embed="rId2"/>
          <a:stretch>
            <a:fillRect/>
          </a:stretch>
        </p:blipFill>
        <p:spPr>
          <a:xfrm>
            <a:off x="382650" y="1226820"/>
            <a:ext cx="8213398" cy="2971116"/>
          </a:xfrm>
          <a:prstGeom prst="rect">
            <a:avLst/>
          </a:prstGeom>
        </p:spPr>
      </p:pic>
      <p:sp>
        <p:nvSpPr>
          <p:cNvPr id="11" name="TextBox 10"/>
          <p:cNvSpPr txBox="1"/>
          <p:nvPr/>
        </p:nvSpPr>
        <p:spPr>
          <a:xfrm>
            <a:off x="382650" y="4197936"/>
            <a:ext cx="2310248" cy="213585"/>
          </a:xfrm>
          <a:prstGeom prst="rect">
            <a:avLst/>
          </a:prstGeom>
          <a:noFill/>
        </p:spPr>
        <p:txBody>
          <a:bodyPr wrap="none" rtlCol="0">
            <a:spAutoFit/>
          </a:bodyPr>
          <a:lstStyle/>
          <a:p>
            <a:r>
              <a:rPr lang="en-US" sz="788" dirty="0"/>
              <a:t>*Picture Created by </a:t>
            </a:r>
            <a:r>
              <a:rPr lang="en-US" sz="788" dirty="0" err="1"/>
              <a:t>Arun</a:t>
            </a:r>
            <a:r>
              <a:rPr lang="en-US" sz="788" dirty="0"/>
              <a:t> Murthy - </a:t>
            </a:r>
            <a:r>
              <a:rPr lang="en-US" sz="788" dirty="0" err="1"/>
              <a:t>Hortonworks</a:t>
            </a:r>
            <a:endParaRPr lang="en-US" sz="788" dirty="0"/>
          </a:p>
        </p:txBody>
      </p:sp>
      <p:pic>
        <p:nvPicPr>
          <p:cNvPr id="12" name="Picture 11"/>
          <p:cNvPicPr>
            <a:picLocks noChangeAspect="1"/>
          </p:cNvPicPr>
          <p:nvPr/>
        </p:nvPicPr>
        <p:blipFill>
          <a:blip r:embed="rId3"/>
          <a:stretch>
            <a:fillRect/>
          </a:stretch>
        </p:blipFill>
        <p:spPr>
          <a:xfrm>
            <a:off x="617604" y="1949116"/>
            <a:ext cx="323308" cy="165246"/>
          </a:xfrm>
          <a:prstGeom prst="rect">
            <a:avLst/>
          </a:prstGeom>
        </p:spPr>
      </p:pic>
      <p:sp>
        <p:nvSpPr>
          <p:cNvPr id="13" name="TextBox 12"/>
          <p:cNvSpPr txBox="1"/>
          <p:nvPr/>
        </p:nvSpPr>
        <p:spPr>
          <a:xfrm>
            <a:off x="617603" y="2079945"/>
            <a:ext cx="382037" cy="230832"/>
          </a:xfrm>
          <a:prstGeom prst="rect">
            <a:avLst/>
          </a:prstGeom>
          <a:noFill/>
        </p:spPr>
        <p:txBody>
          <a:bodyPr wrap="square" rtlCol="0">
            <a:spAutoFit/>
          </a:bodyPr>
          <a:lstStyle/>
          <a:p>
            <a:r>
              <a:rPr lang="en-US" sz="900" b="1" dirty="0"/>
              <a:t>EP</a:t>
            </a:r>
          </a:p>
        </p:txBody>
      </p:sp>
      <p:pic>
        <p:nvPicPr>
          <p:cNvPr id="14" name="Picture 13"/>
          <p:cNvPicPr>
            <a:picLocks noChangeAspect="1"/>
          </p:cNvPicPr>
          <p:nvPr/>
        </p:nvPicPr>
        <p:blipFill>
          <a:blip r:embed="rId3"/>
          <a:stretch>
            <a:fillRect/>
          </a:stretch>
        </p:blipFill>
        <p:spPr>
          <a:xfrm>
            <a:off x="1830346" y="871137"/>
            <a:ext cx="323308" cy="165246"/>
          </a:xfrm>
          <a:prstGeom prst="rect">
            <a:avLst/>
          </a:prstGeom>
        </p:spPr>
      </p:pic>
      <p:cxnSp>
        <p:nvCxnSpPr>
          <p:cNvPr id="16" name="Straight Connector 15"/>
          <p:cNvCxnSpPr>
            <a:stCxn id="14" idx="1"/>
          </p:cNvCxnSpPr>
          <p:nvPr/>
        </p:nvCxnSpPr>
        <p:spPr>
          <a:xfrm flipH="1">
            <a:off x="1377536" y="953760"/>
            <a:ext cx="452810" cy="408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2"/>
          </p:cNvCxnSpPr>
          <p:nvPr/>
        </p:nvCxnSpPr>
        <p:spPr>
          <a:xfrm flipH="1">
            <a:off x="1992000" y="1036383"/>
            <a:ext cx="1" cy="344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3"/>
          </p:cNvCxnSpPr>
          <p:nvPr/>
        </p:nvCxnSpPr>
        <p:spPr>
          <a:xfrm>
            <a:off x="2153654" y="953760"/>
            <a:ext cx="481055" cy="408816"/>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31222" y="662818"/>
            <a:ext cx="921555" cy="230832"/>
          </a:xfrm>
          <a:prstGeom prst="rect">
            <a:avLst/>
          </a:prstGeom>
          <a:noFill/>
        </p:spPr>
        <p:txBody>
          <a:bodyPr wrap="square" rtlCol="0">
            <a:spAutoFit/>
          </a:bodyPr>
          <a:lstStyle/>
          <a:p>
            <a:pPr algn="ctr"/>
            <a:r>
              <a:rPr lang="en-US" sz="900" b="1" dirty="0" smtClean="0"/>
              <a:t>SAS Access</a:t>
            </a:r>
            <a:endParaRPr lang="en-US" sz="900" b="1" dirty="0"/>
          </a:p>
        </p:txBody>
      </p:sp>
      <p:sp>
        <p:nvSpPr>
          <p:cNvPr id="4" name="Rectangle 3"/>
          <p:cNvSpPr/>
          <p:nvPr/>
        </p:nvSpPr>
        <p:spPr>
          <a:xfrm>
            <a:off x="672317" y="4533117"/>
            <a:ext cx="8154436" cy="276999"/>
          </a:xfrm>
          <a:prstGeom prst="rect">
            <a:avLst/>
          </a:prstGeom>
        </p:spPr>
        <p:txBody>
          <a:bodyPr wrap="square">
            <a:spAutoFit/>
          </a:bodyPr>
          <a:lstStyle/>
          <a:p>
            <a:r>
              <a:rPr lang="en-US" sz="1200" dirty="0">
                <a:hlinkClick r:id="rId4"/>
              </a:rPr>
              <a:t>http://blogs.sas.com/content/datamanagement/2014/08/20/sas-high-performance-capabilities-with-hadoop-yarn</a:t>
            </a:r>
            <a:r>
              <a:rPr lang="en-US" sz="1200" dirty="0" smtClean="0">
                <a:hlinkClick r:id="rId4"/>
              </a:rPr>
              <a:t>/</a:t>
            </a:r>
            <a:endParaRPr lang="en-US" sz="1200" dirty="0"/>
          </a:p>
        </p:txBody>
      </p:sp>
    </p:spTree>
    <p:extLst>
      <p:ext uri="{BB962C8B-B14F-4D97-AF65-F5344CB8AC3E}">
        <p14:creationId xmlns:p14="http://schemas.microsoft.com/office/powerpoint/2010/main" val="12561552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4"/>
            <a:ext cx="2515438" cy="338554"/>
          </a:xfrm>
        </p:spPr>
        <p:txBody>
          <a:bodyPr/>
          <a:lstStyle/>
          <a:p>
            <a:r>
              <a:rPr lang="en-US" dirty="0" smtClean="0"/>
              <a:t>Sas model</a:t>
            </a:r>
            <a:endParaRPr lang="en-US" dirty="0"/>
          </a:p>
        </p:txBody>
      </p:sp>
      <p:sp>
        <p:nvSpPr>
          <p:cNvPr id="3" name="Text Placeholder 2"/>
          <p:cNvSpPr>
            <a:spLocks noGrp="1"/>
          </p:cNvSpPr>
          <p:nvPr>
            <p:ph type="body" sz="quarter" idx="12"/>
          </p:nvPr>
        </p:nvSpPr>
        <p:spPr/>
        <p:txBody>
          <a:bodyPr/>
          <a:lstStyle/>
          <a:p>
            <a:r>
              <a:rPr lang="en-US" dirty="0" smtClean="0"/>
              <a:t>Sas HPDM example</a:t>
            </a:r>
            <a:endParaRPr lang="en-US" dirty="0"/>
          </a:p>
        </p:txBody>
      </p:sp>
      <p:pic>
        <p:nvPicPr>
          <p:cNvPr id="6" name="Content Placeholder 5"/>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94290" y="1291020"/>
            <a:ext cx="8544909" cy="2923628"/>
          </a:xfrm>
        </p:spPr>
      </p:pic>
    </p:spTree>
    <p:extLst>
      <p:ext uri="{BB962C8B-B14F-4D97-AF65-F5344CB8AC3E}">
        <p14:creationId xmlns:p14="http://schemas.microsoft.com/office/powerpoint/2010/main" val="20100181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9818" y="264154"/>
            <a:ext cx="2515438" cy="338554"/>
          </a:xfrm>
        </p:spPr>
        <p:txBody>
          <a:bodyPr/>
          <a:lstStyle/>
          <a:p>
            <a:r>
              <a:rPr lang="en-US" dirty="0" smtClean="0"/>
              <a:t>Yarn view</a:t>
            </a:r>
            <a:endParaRPr lang="en-US" dirty="0"/>
          </a:p>
        </p:txBody>
      </p:sp>
      <p:sp>
        <p:nvSpPr>
          <p:cNvPr id="3" name="Text Placeholder 2"/>
          <p:cNvSpPr>
            <a:spLocks noGrp="1"/>
          </p:cNvSpPr>
          <p:nvPr>
            <p:ph type="body" sz="quarter" idx="12"/>
          </p:nvPr>
        </p:nvSpPr>
        <p:spPr/>
        <p:txBody>
          <a:bodyPr/>
          <a:lstStyle/>
          <a:p>
            <a:r>
              <a:rPr lang="en-US" dirty="0" smtClean="0"/>
              <a:t>Shared </a:t>
            </a:r>
            <a:r>
              <a:rPr lang="en-US" dirty="0" err="1" smtClean="0"/>
              <a:t>sas</a:t>
            </a:r>
            <a:r>
              <a:rPr lang="en-US" dirty="0" smtClean="0"/>
              <a:t> and </a:t>
            </a:r>
            <a:r>
              <a:rPr lang="en-US" dirty="0" err="1" smtClean="0"/>
              <a:t>hadoop</a:t>
            </a:r>
            <a:r>
              <a:rPr lang="en-US" dirty="0" smtClean="0"/>
              <a:t> environment</a:t>
            </a:r>
            <a:endParaRPr lang="en-US" dirty="0"/>
          </a:p>
        </p:txBody>
      </p:sp>
      <p:pic>
        <p:nvPicPr>
          <p:cNvPr id="2" name="Picture 1"/>
          <p:cNvPicPr>
            <a:picLocks noChangeAspect="1"/>
          </p:cNvPicPr>
          <p:nvPr/>
        </p:nvPicPr>
        <p:blipFill>
          <a:blip r:embed="rId2"/>
          <a:stretch>
            <a:fillRect/>
          </a:stretch>
        </p:blipFill>
        <p:spPr>
          <a:xfrm>
            <a:off x="279889" y="1036027"/>
            <a:ext cx="8723434" cy="3313235"/>
          </a:xfrm>
          <a:prstGeom prst="rect">
            <a:avLst/>
          </a:prstGeom>
        </p:spPr>
      </p:pic>
    </p:spTree>
    <p:extLst>
      <p:ext uri="{BB962C8B-B14F-4D97-AF65-F5344CB8AC3E}">
        <p14:creationId xmlns:p14="http://schemas.microsoft.com/office/powerpoint/2010/main" val="23785352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4"/>
            <a:ext cx="2515438" cy="338554"/>
          </a:xfrm>
        </p:spPr>
        <p:txBody>
          <a:bodyPr/>
          <a:lstStyle/>
          <a:p>
            <a:r>
              <a:rPr lang="en-US" dirty="0" smtClean="0"/>
              <a:t>YARN View</a:t>
            </a:r>
            <a:endParaRPr lang="en-US" dirty="0"/>
          </a:p>
        </p:txBody>
      </p:sp>
      <p:sp>
        <p:nvSpPr>
          <p:cNvPr id="3" name="Text Placeholder 2"/>
          <p:cNvSpPr>
            <a:spLocks noGrp="1"/>
          </p:cNvSpPr>
          <p:nvPr>
            <p:ph type="body" sz="quarter" idx="12"/>
          </p:nvPr>
        </p:nvSpPr>
        <p:spPr/>
        <p:txBody>
          <a:bodyPr/>
          <a:lstStyle/>
          <a:p>
            <a:r>
              <a:rPr lang="en-US" dirty="0" smtClean="0"/>
              <a:t>SAS vs other work</a:t>
            </a:r>
            <a:endParaRPr lang="en-US" dirty="0"/>
          </a:p>
        </p:txBody>
      </p:sp>
      <p:pic>
        <p:nvPicPr>
          <p:cNvPr id="8" name="Picture 7"/>
          <p:cNvPicPr>
            <a:picLocks noChangeAspect="1"/>
          </p:cNvPicPr>
          <p:nvPr/>
        </p:nvPicPr>
        <p:blipFill>
          <a:blip r:embed="rId2"/>
          <a:stretch>
            <a:fillRect/>
          </a:stretch>
        </p:blipFill>
        <p:spPr>
          <a:xfrm>
            <a:off x="414337" y="1237884"/>
            <a:ext cx="8372267" cy="3087932"/>
          </a:xfrm>
          <a:prstGeom prst="rect">
            <a:avLst/>
          </a:prstGeom>
        </p:spPr>
      </p:pic>
    </p:spTree>
    <p:extLst>
      <p:ext uri="{BB962C8B-B14F-4D97-AF65-F5344CB8AC3E}">
        <p14:creationId xmlns:p14="http://schemas.microsoft.com/office/powerpoint/2010/main" val="42653668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4"/>
            <a:ext cx="2515438" cy="338554"/>
          </a:xfrm>
        </p:spPr>
        <p:txBody>
          <a:bodyPr/>
          <a:lstStyle/>
          <a:p>
            <a:r>
              <a:rPr lang="en-US" dirty="0" smtClean="0"/>
              <a:t>Yarn view</a:t>
            </a:r>
            <a:endParaRPr lang="en-US" dirty="0"/>
          </a:p>
        </p:txBody>
      </p:sp>
      <p:sp>
        <p:nvSpPr>
          <p:cNvPr id="3" name="Text Placeholder 2"/>
          <p:cNvSpPr>
            <a:spLocks noGrp="1"/>
          </p:cNvSpPr>
          <p:nvPr>
            <p:ph type="body" sz="quarter" idx="12"/>
          </p:nvPr>
        </p:nvSpPr>
        <p:spPr/>
        <p:txBody>
          <a:bodyPr/>
          <a:lstStyle/>
          <a:p>
            <a:r>
              <a:rPr lang="en-US" dirty="0" smtClean="0"/>
              <a:t>small </a:t>
            </a:r>
            <a:r>
              <a:rPr lang="en-US" dirty="0" err="1" smtClean="0"/>
              <a:t>sas</a:t>
            </a:r>
            <a:r>
              <a:rPr lang="en-US" dirty="0" smtClean="0"/>
              <a:t> application with background</a:t>
            </a:r>
            <a:endParaRPr lang="en-US" dirty="0"/>
          </a:p>
        </p:txBody>
      </p:sp>
      <p:pic>
        <p:nvPicPr>
          <p:cNvPr id="5" name="Picture 4"/>
          <p:cNvPicPr>
            <a:picLocks noChangeAspect="1"/>
          </p:cNvPicPr>
          <p:nvPr/>
        </p:nvPicPr>
        <p:blipFill>
          <a:blip r:embed="rId2"/>
          <a:stretch>
            <a:fillRect/>
          </a:stretch>
        </p:blipFill>
        <p:spPr>
          <a:xfrm>
            <a:off x="708397" y="1457325"/>
            <a:ext cx="3200400" cy="2838450"/>
          </a:xfrm>
          <a:prstGeom prst="rect">
            <a:avLst/>
          </a:prstGeom>
        </p:spPr>
      </p:pic>
      <p:pic>
        <p:nvPicPr>
          <p:cNvPr id="6" name="Picture 5"/>
          <p:cNvPicPr>
            <a:picLocks noChangeAspect="1"/>
          </p:cNvPicPr>
          <p:nvPr/>
        </p:nvPicPr>
        <p:blipFill>
          <a:blip r:embed="rId3"/>
          <a:stretch>
            <a:fillRect/>
          </a:stretch>
        </p:blipFill>
        <p:spPr>
          <a:xfrm>
            <a:off x="5091605" y="1552575"/>
            <a:ext cx="2933700" cy="2743200"/>
          </a:xfrm>
          <a:prstGeom prst="rect">
            <a:avLst/>
          </a:prstGeom>
        </p:spPr>
      </p:pic>
      <p:sp>
        <p:nvSpPr>
          <p:cNvPr id="7" name="TextBox 6"/>
          <p:cNvSpPr txBox="1"/>
          <p:nvPr/>
        </p:nvSpPr>
        <p:spPr>
          <a:xfrm>
            <a:off x="1198861" y="1010587"/>
            <a:ext cx="1749197" cy="369332"/>
          </a:xfrm>
          <a:prstGeom prst="rect">
            <a:avLst/>
          </a:prstGeom>
          <a:noFill/>
        </p:spPr>
        <p:txBody>
          <a:bodyPr wrap="none" rtlCol="0">
            <a:spAutoFit/>
          </a:bodyPr>
          <a:lstStyle/>
          <a:p>
            <a:r>
              <a:rPr lang="en-US" dirty="0" smtClean="0"/>
              <a:t>Memory Usage</a:t>
            </a:r>
            <a:endParaRPr lang="en-US" dirty="0"/>
          </a:p>
        </p:txBody>
      </p:sp>
      <p:sp>
        <p:nvSpPr>
          <p:cNvPr id="8" name="TextBox 7"/>
          <p:cNvSpPr txBox="1"/>
          <p:nvPr/>
        </p:nvSpPr>
        <p:spPr>
          <a:xfrm>
            <a:off x="5030348" y="949032"/>
            <a:ext cx="2326278" cy="369332"/>
          </a:xfrm>
          <a:prstGeom prst="rect">
            <a:avLst/>
          </a:prstGeom>
          <a:noFill/>
        </p:spPr>
        <p:txBody>
          <a:bodyPr wrap="none" rtlCol="0">
            <a:spAutoFit/>
          </a:bodyPr>
          <a:lstStyle/>
          <a:p>
            <a:r>
              <a:rPr lang="en-US" dirty="0" smtClean="0"/>
              <a:t>Number of Container</a:t>
            </a:r>
            <a:endParaRPr lang="en-US" dirty="0"/>
          </a:p>
        </p:txBody>
      </p:sp>
      <p:sp>
        <p:nvSpPr>
          <p:cNvPr id="9" name="TextBox 8"/>
          <p:cNvSpPr txBox="1"/>
          <p:nvPr/>
        </p:nvSpPr>
        <p:spPr>
          <a:xfrm>
            <a:off x="971980" y="4454917"/>
            <a:ext cx="6718506" cy="369332"/>
          </a:xfrm>
          <a:prstGeom prst="rect">
            <a:avLst/>
          </a:prstGeom>
          <a:noFill/>
        </p:spPr>
        <p:txBody>
          <a:bodyPr wrap="none" rtlCol="0">
            <a:spAutoFit/>
          </a:bodyPr>
          <a:lstStyle/>
          <a:p>
            <a:r>
              <a:rPr lang="en-US" dirty="0" smtClean="0"/>
              <a:t>Compress data ~31 </a:t>
            </a:r>
            <a:r>
              <a:rPr lang="en-US" dirty="0"/>
              <a:t>GB (</a:t>
            </a:r>
            <a:r>
              <a:rPr lang="en-US" dirty="0" smtClean="0"/>
              <a:t>20,000,000 observations, 50 variables)</a:t>
            </a:r>
            <a:endParaRPr lang="en-US" dirty="0"/>
          </a:p>
        </p:txBody>
      </p:sp>
    </p:spTree>
    <p:extLst>
      <p:ext uri="{BB962C8B-B14F-4D97-AF65-F5344CB8AC3E}">
        <p14:creationId xmlns:p14="http://schemas.microsoft.com/office/powerpoint/2010/main" val="7926388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4"/>
            <a:ext cx="2515438" cy="338554"/>
          </a:xfrm>
        </p:spPr>
        <p:txBody>
          <a:bodyPr/>
          <a:lstStyle/>
          <a:p>
            <a:r>
              <a:rPr lang="en-US" dirty="0" smtClean="0"/>
              <a:t>Yarn view</a:t>
            </a:r>
            <a:endParaRPr lang="en-US" dirty="0"/>
          </a:p>
        </p:txBody>
      </p:sp>
      <p:sp>
        <p:nvSpPr>
          <p:cNvPr id="3" name="Text Placeholder 2"/>
          <p:cNvSpPr>
            <a:spLocks noGrp="1"/>
          </p:cNvSpPr>
          <p:nvPr>
            <p:ph type="body" sz="quarter" idx="12"/>
          </p:nvPr>
        </p:nvSpPr>
        <p:spPr/>
        <p:txBody>
          <a:bodyPr/>
          <a:lstStyle/>
          <a:p>
            <a:r>
              <a:rPr lang="en-US" dirty="0" smtClean="0"/>
              <a:t>Larger </a:t>
            </a:r>
            <a:r>
              <a:rPr lang="en-US" dirty="0" err="1" smtClean="0"/>
              <a:t>sas</a:t>
            </a:r>
            <a:r>
              <a:rPr lang="en-US" dirty="0" smtClean="0"/>
              <a:t> application with background</a:t>
            </a:r>
            <a:endParaRPr lang="en-US" dirty="0"/>
          </a:p>
        </p:txBody>
      </p:sp>
      <p:sp>
        <p:nvSpPr>
          <p:cNvPr id="7" name="TextBox 6"/>
          <p:cNvSpPr txBox="1"/>
          <p:nvPr/>
        </p:nvSpPr>
        <p:spPr>
          <a:xfrm>
            <a:off x="1198861" y="1010587"/>
            <a:ext cx="1749197" cy="369332"/>
          </a:xfrm>
          <a:prstGeom prst="rect">
            <a:avLst/>
          </a:prstGeom>
          <a:noFill/>
        </p:spPr>
        <p:txBody>
          <a:bodyPr wrap="none" rtlCol="0">
            <a:spAutoFit/>
          </a:bodyPr>
          <a:lstStyle/>
          <a:p>
            <a:r>
              <a:rPr lang="en-US" dirty="0" smtClean="0"/>
              <a:t>Memory Usage</a:t>
            </a:r>
            <a:endParaRPr lang="en-US" dirty="0"/>
          </a:p>
        </p:txBody>
      </p:sp>
      <p:sp>
        <p:nvSpPr>
          <p:cNvPr id="8" name="TextBox 7"/>
          <p:cNvSpPr txBox="1"/>
          <p:nvPr/>
        </p:nvSpPr>
        <p:spPr>
          <a:xfrm>
            <a:off x="5030348" y="949032"/>
            <a:ext cx="2326278" cy="369332"/>
          </a:xfrm>
          <a:prstGeom prst="rect">
            <a:avLst/>
          </a:prstGeom>
          <a:noFill/>
        </p:spPr>
        <p:txBody>
          <a:bodyPr wrap="none" rtlCol="0">
            <a:spAutoFit/>
          </a:bodyPr>
          <a:lstStyle/>
          <a:p>
            <a:r>
              <a:rPr lang="en-US" dirty="0" smtClean="0"/>
              <a:t>Number of Container</a:t>
            </a:r>
            <a:endParaRPr lang="en-US" dirty="0"/>
          </a:p>
        </p:txBody>
      </p:sp>
      <p:pic>
        <p:nvPicPr>
          <p:cNvPr id="9" name="Picture 8"/>
          <p:cNvPicPr>
            <a:picLocks noChangeAspect="1"/>
          </p:cNvPicPr>
          <p:nvPr/>
        </p:nvPicPr>
        <p:blipFill>
          <a:blip r:embed="rId2"/>
          <a:stretch>
            <a:fillRect/>
          </a:stretch>
        </p:blipFill>
        <p:spPr>
          <a:xfrm>
            <a:off x="363427" y="1390158"/>
            <a:ext cx="3267075" cy="3038475"/>
          </a:xfrm>
          <a:prstGeom prst="rect">
            <a:avLst/>
          </a:prstGeom>
        </p:spPr>
      </p:pic>
      <p:pic>
        <p:nvPicPr>
          <p:cNvPr id="10" name="Picture 9"/>
          <p:cNvPicPr>
            <a:picLocks noChangeAspect="1"/>
          </p:cNvPicPr>
          <p:nvPr/>
        </p:nvPicPr>
        <p:blipFill>
          <a:blip r:embed="rId3"/>
          <a:stretch>
            <a:fillRect/>
          </a:stretch>
        </p:blipFill>
        <p:spPr>
          <a:xfrm>
            <a:off x="4572000" y="1318364"/>
            <a:ext cx="3314700" cy="3248025"/>
          </a:xfrm>
          <a:prstGeom prst="rect">
            <a:avLst/>
          </a:prstGeom>
        </p:spPr>
      </p:pic>
      <p:sp>
        <p:nvSpPr>
          <p:cNvPr id="11" name="TextBox 10"/>
          <p:cNvSpPr txBox="1"/>
          <p:nvPr/>
        </p:nvSpPr>
        <p:spPr>
          <a:xfrm>
            <a:off x="971980" y="4454917"/>
            <a:ext cx="6974986" cy="369332"/>
          </a:xfrm>
          <a:prstGeom prst="rect">
            <a:avLst/>
          </a:prstGeom>
          <a:noFill/>
        </p:spPr>
        <p:txBody>
          <a:bodyPr wrap="none" rtlCol="0">
            <a:spAutoFit/>
          </a:bodyPr>
          <a:lstStyle/>
          <a:p>
            <a:r>
              <a:rPr lang="en-US" dirty="0" smtClean="0"/>
              <a:t>Compress data ~183 </a:t>
            </a:r>
            <a:r>
              <a:rPr lang="en-US" dirty="0"/>
              <a:t>GB </a:t>
            </a:r>
            <a:r>
              <a:rPr lang="en-US" dirty="0" smtClean="0"/>
              <a:t>(120,000,000 observations, 50 variables)</a:t>
            </a:r>
            <a:endParaRPr lang="en-US" dirty="0"/>
          </a:p>
        </p:txBody>
      </p:sp>
    </p:spTree>
    <p:extLst>
      <p:ext uri="{BB962C8B-B14F-4D97-AF65-F5344CB8AC3E}">
        <p14:creationId xmlns:p14="http://schemas.microsoft.com/office/powerpoint/2010/main" val="727109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4"/>
            <a:ext cx="2515438" cy="338554"/>
          </a:xfrm>
        </p:spPr>
        <p:txBody>
          <a:bodyPr/>
          <a:lstStyle/>
          <a:p>
            <a:r>
              <a:rPr lang="en-US" dirty="0" smtClean="0"/>
              <a:t>Yarn view</a:t>
            </a:r>
            <a:endParaRPr lang="en-US" dirty="0"/>
          </a:p>
        </p:txBody>
      </p:sp>
      <p:sp>
        <p:nvSpPr>
          <p:cNvPr id="3" name="Text Placeholder 2"/>
          <p:cNvSpPr>
            <a:spLocks noGrp="1"/>
          </p:cNvSpPr>
          <p:nvPr>
            <p:ph type="body" sz="quarter" idx="12"/>
          </p:nvPr>
        </p:nvSpPr>
        <p:spPr/>
        <p:txBody>
          <a:bodyPr/>
          <a:lstStyle/>
          <a:p>
            <a:r>
              <a:rPr lang="en-US" dirty="0" smtClean="0"/>
              <a:t>Simple </a:t>
            </a:r>
            <a:r>
              <a:rPr lang="en-US" dirty="0" err="1" smtClean="0"/>
              <a:t>sas</a:t>
            </a:r>
            <a:r>
              <a:rPr lang="en-US" dirty="0" smtClean="0"/>
              <a:t> model with background</a:t>
            </a:r>
            <a:endParaRPr lang="en-US" dirty="0"/>
          </a:p>
        </p:txBody>
      </p:sp>
      <p:pic>
        <p:nvPicPr>
          <p:cNvPr id="5" name="Picture 4"/>
          <p:cNvPicPr>
            <a:picLocks noChangeAspect="1"/>
          </p:cNvPicPr>
          <p:nvPr/>
        </p:nvPicPr>
        <p:blipFill>
          <a:blip r:embed="rId2"/>
          <a:stretch>
            <a:fillRect/>
          </a:stretch>
        </p:blipFill>
        <p:spPr>
          <a:xfrm>
            <a:off x="314984" y="848929"/>
            <a:ext cx="5347631" cy="3819737"/>
          </a:xfrm>
          <a:prstGeom prst="rect">
            <a:avLst/>
          </a:prstGeom>
        </p:spPr>
      </p:pic>
      <p:pic>
        <p:nvPicPr>
          <p:cNvPr id="6" name="Picture 5"/>
          <p:cNvPicPr>
            <a:picLocks noChangeAspect="1"/>
          </p:cNvPicPr>
          <p:nvPr/>
        </p:nvPicPr>
        <p:blipFill>
          <a:blip r:embed="rId3"/>
          <a:stretch>
            <a:fillRect/>
          </a:stretch>
        </p:blipFill>
        <p:spPr>
          <a:xfrm>
            <a:off x="5594788" y="1334809"/>
            <a:ext cx="3486150" cy="2847975"/>
          </a:xfrm>
          <a:prstGeom prst="rect">
            <a:avLst/>
          </a:prstGeom>
        </p:spPr>
      </p:pic>
      <p:sp>
        <p:nvSpPr>
          <p:cNvPr id="7" name="TextBox 6"/>
          <p:cNvSpPr txBox="1"/>
          <p:nvPr/>
        </p:nvSpPr>
        <p:spPr>
          <a:xfrm>
            <a:off x="1665789" y="633680"/>
            <a:ext cx="1749197" cy="369332"/>
          </a:xfrm>
          <a:prstGeom prst="rect">
            <a:avLst/>
          </a:prstGeom>
          <a:noFill/>
        </p:spPr>
        <p:txBody>
          <a:bodyPr wrap="none" rtlCol="0">
            <a:spAutoFit/>
          </a:bodyPr>
          <a:lstStyle/>
          <a:p>
            <a:r>
              <a:rPr lang="en-US" dirty="0" smtClean="0"/>
              <a:t>Memory Usage</a:t>
            </a:r>
            <a:endParaRPr lang="en-US" dirty="0"/>
          </a:p>
        </p:txBody>
      </p:sp>
      <p:sp>
        <p:nvSpPr>
          <p:cNvPr id="8" name="TextBox 7"/>
          <p:cNvSpPr txBox="1"/>
          <p:nvPr/>
        </p:nvSpPr>
        <p:spPr>
          <a:xfrm>
            <a:off x="6208637" y="1081391"/>
            <a:ext cx="2326278" cy="369332"/>
          </a:xfrm>
          <a:prstGeom prst="rect">
            <a:avLst/>
          </a:prstGeom>
          <a:noFill/>
        </p:spPr>
        <p:txBody>
          <a:bodyPr wrap="none" rtlCol="0">
            <a:spAutoFit/>
          </a:bodyPr>
          <a:lstStyle/>
          <a:p>
            <a:r>
              <a:rPr lang="en-US" dirty="0" smtClean="0"/>
              <a:t>Number of Container</a:t>
            </a:r>
            <a:endParaRPr lang="en-US" dirty="0"/>
          </a:p>
        </p:txBody>
      </p:sp>
    </p:spTree>
    <p:extLst>
      <p:ext uri="{BB962C8B-B14F-4D97-AF65-F5344CB8AC3E}">
        <p14:creationId xmlns:p14="http://schemas.microsoft.com/office/powerpoint/2010/main" val="36329601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4"/>
            <a:ext cx="2515438" cy="338554"/>
          </a:xfrm>
        </p:spPr>
        <p:txBody>
          <a:bodyPr/>
          <a:lstStyle/>
          <a:p>
            <a:r>
              <a:rPr lang="en-US" dirty="0" smtClean="0"/>
              <a:t>Yarn view</a:t>
            </a:r>
            <a:endParaRPr lang="en-US" dirty="0"/>
          </a:p>
        </p:txBody>
      </p:sp>
      <p:sp>
        <p:nvSpPr>
          <p:cNvPr id="3" name="Text Placeholder 2"/>
          <p:cNvSpPr>
            <a:spLocks noGrp="1"/>
          </p:cNvSpPr>
          <p:nvPr>
            <p:ph type="body" sz="quarter" idx="12"/>
          </p:nvPr>
        </p:nvSpPr>
        <p:spPr/>
        <p:txBody>
          <a:bodyPr/>
          <a:lstStyle/>
          <a:p>
            <a:r>
              <a:rPr lang="en-US" dirty="0" smtClean="0"/>
              <a:t>Sas application loading hive with background</a:t>
            </a:r>
            <a:endParaRPr lang="en-US" dirty="0"/>
          </a:p>
        </p:txBody>
      </p:sp>
      <p:pic>
        <p:nvPicPr>
          <p:cNvPr id="8" name="Picture 7"/>
          <p:cNvPicPr>
            <a:picLocks noChangeAspect="1"/>
          </p:cNvPicPr>
          <p:nvPr/>
        </p:nvPicPr>
        <p:blipFill>
          <a:blip r:embed="rId2"/>
          <a:stretch>
            <a:fillRect/>
          </a:stretch>
        </p:blipFill>
        <p:spPr>
          <a:xfrm>
            <a:off x="412038" y="933081"/>
            <a:ext cx="3816251" cy="3668158"/>
          </a:xfrm>
          <a:prstGeom prst="rect">
            <a:avLst/>
          </a:prstGeom>
        </p:spPr>
      </p:pic>
      <p:pic>
        <p:nvPicPr>
          <p:cNvPr id="9" name="Picture 8"/>
          <p:cNvPicPr>
            <a:picLocks noChangeAspect="1"/>
          </p:cNvPicPr>
          <p:nvPr/>
        </p:nvPicPr>
        <p:blipFill>
          <a:blip r:embed="rId3"/>
          <a:stretch>
            <a:fillRect/>
          </a:stretch>
        </p:blipFill>
        <p:spPr>
          <a:xfrm>
            <a:off x="4918840" y="1117545"/>
            <a:ext cx="3657601" cy="3444795"/>
          </a:xfrm>
          <a:prstGeom prst="rect">
            <a:avLst/>
          </a:prstGeom>
        </p:spPr>
      </p:pic>
      <p:sp>
        <p:nvSpPr>
          <p:cNvPr id="6" name="TextBox 5"/>
          <p:cNvSpPr txBox="1"/>
          <p:nvPr/>
        </p:nvSpPr>
        <p:spPr>
          <a:xfrm>
            <a:off x="1601687" y="675460"/>
            <a:ext cx="1749197" cy="369332"/>
          </a:xfrm>
          <a:prstGeom prst="rect">
            <a:avLst/>
          </a:prstGeom>
          <a:noFill/>
        </p:spPr>
        <p:txBody>
          <a:bodyPr wrap="none" rtlCol="0">
            <a:spAutoFit/>
          </a:bodyPr>
          <a:lstStyle/>
          <a:p>
            <a:r>
              <a:rPr lang="en-US" dirty="0" smtClean="0"/>
              <a:t>Memory Usage</a:t>
            </a:r>
            <a:endParaRPr lang="en-US" dirty="0"/>
          </a:p>
        </p:txBody>
      </p:sp>
      <p:sp>
        <p:nvSpPr>
          <p:cNvPr id="7" name="TextBox 6"/>
          <p:cNvSpPr txBox="1"/>
          <p:nvPr/>
        </p:nvSpPr>
        <p:spPr>
          <a:xfrm>
            <a:off x="5498025" y="812845"/>
            <a:ext cx="2326278" cy="369332"/>
          </a:xfrm>
          <a:prstGeom prst="rect">
            <a:avLst/>
          </a:prstGeom>
          <a:noFill/>
        </p:spPr>
        <p:txBody>
          <a:bodyPr wrap="none" rtlCol="0">
            <a:spAutoFit/>
          </a:bodyPr>
          <a:lstStyle/>
          <a:p>
            <a:r>
              <a:rPr lang="en-US" dirty="0" smtClean="0"/>
              <a:t>Number of Container</a:t>
            </a:r>
            <a:endParaRPr lang="en-US" dirty="0"/>
          </a:p>
        </p:txBody>
      </p:sp>
    </p:spTree>
    <p:extLst>
      <p:ext uri="{BB962C8B-B14F-4D97-AF65-F5344CB8AC3E}">
        <p14:creationId xmlns:p14="http://schemas.microsoft.com/office/powerpoint/2010/main" val="31906790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230" y="265911"/>
            <a:ext cx="4432686" cy="3409221"/>
          </a:xfrm>
          <a:prstGeom prst="rect">
            <a:avLst/>
          </a:prstGeom>
        </p:spPr>
      </p:pic>
      <p:sp>
        <p:nvSpPr>
          <p:cNvPr id="15" name="Rectangle 14"/>
          <p:cNvSpPr/>
          <p:nvPr/>
        </p:nvSpPr>
        <p:spPr>
          <a:xfrm rot="10800000">
            <a:off x="91770" y="-14868"/>
            <a:ext cx="4562780" cy="1300980"/>
          </a:xfrm>
          <a:prstGeom prst="rect">
            <a:avLst/>
          </a:prstGeom>
          <a:gradFill flip="none" rotWithShape="1">
            <a:gsLst>
              <a:gs pos="74000">
                <a:schemeClr val="bg1"/>
              </a:gs>
              <a:gs pos="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12085" r="13459"/>
          <a:stretch/>
        </p:blipFill>
        <p:spPr>
          <a:xfrm>
            <a:off x="4505316" y="-14868"/>
            <a:ext cx="4646118" cy="3734896"/>
          </a:xfrm>
          <a:prstGeom prst="rect">
            <a:avLst/>
          </a:prstGeom>
        </p:spPr>
      </p:pic>
      <p:sp>
        <p:nvSpPr>
          <p:cNvPr id="2" name="Title 1"/>
          <p:cNvSpPr>
            <a:spLocks noGrp="1"/>
          </p:cNvSpPr>
          <p:nvPr>
            <p:ph type="title"/>
          </p:nvPr>
        </p:nvSpPr>
        <p:spPr>
          <a:xfrm>
            <a:off x="374649" y="309306"/>
            <a:ext cx="8315487" cy="338554"/>
          </a:xfrm>
        </p:spPr>
        <p:txBody>
          <a:bodyPr/>
          <a:lstStyle/>
          <a:p>
            <a:r>
              <a:rPr lang="en-US" dirty="0" smtClean="0"/>
              <a:t>Market </a:t>
            </a:r>
            <a:r>
              <a:rPr lang="en-US" dirty="0"/>
              <a:t>Leader in Data &amp; </a:t>
            </a:r>
            <a:r>
              <a:rPr lang="en-US" dirty="0" smtClean="0"/>
              <a:t>Analytics</a:t>
            </a:r>
            <a:endParaRPr lang="en-US" dirty="0"/>
          </a:p>
        </p:txBody>
      </p:sp>
      <p:sp>
        <p:nvSpPr>
          <p:cNvPr id="7" name="TextBox 6"/>
          <p:cNvSpPr txBox="1"/>
          <p:nvPr/>
        </p:nvSpPr>
        <p:spPr>
          <a:xfrm>
            <a:off x="1693446" y="2736322"/>
            <a:ext cx="3629341" cy="307777"/>
          </a:xfrm>
          <a:prstGeom prst="rect">
            <a:avLst/>
          </a:prstGeom>
          <a:noFill/>
        </p:spPr>
        <p:txBody>
          <a:bodyPr wrap="square" rtlCol="0">
            <a:spAutoFit/>
          </a:bodyPr>
          <a:lstStyle/>
          <a:p>
            <a:r>
              <a:rPr lang="en-US" sz="1400" b="1" dirty="0" smtClean="0">
                <a:solidFill>
                  <a:srgbClr val="00529B"/>
                </a:solidFill>
              </a:rPr>
              <a:t>Great Places to Work</a:t>
            </a:r>
            <a:r>
              <a:rPr lang="en-US" sz="900" b="1" baseline="56000" dirty="0" smtClean="0">
                <a:solidFill>
                  <a:srgbClr val="00529B"/>
                </a:solidFill>
              </a:rPr>
              <a:t>®</a:t>
            </a:r>
            <a:r>
              <a:rPr lang="en-US" sz="1400" b="1" dirty="0" smtClean="0">
                <a:solidFill>
                  <a:srgbClr val="00529B"/>
                </a:solidFill>
              </a:rPr>
              <a:t> Awards</a:t>
            </a:r>
            <a:endParaRPr lang="en-US" sz="1400" b="1" dirty="0">
              <a:solidFill>
                <a:srgbClr val="00529B"/>
              </a:solidFill>
            </a:endParaRPr>
          </a:p>
        </p:txBody>
      </p:sp>
      <p:sp>
        <p:nvSpPr>
          <p:cNvPr id="8" name="TextBox 7"/>
          <p:cNvSpPr txBox="1"/>
          <p:nvPr/>
        </p:nvSpPr>
        <p:spPr>
          <a:xfrm>
            <a:off x="2147021" y="3016845"/>
            <a:ext cx="1303562" cy="276999"/>
          </a:xfrm>
          <a:prstGeom prst="rect">
            <a:avLst/>
          </a:prstGeom>
          <a:noFill/>
        </p:spPr>
        <p:txBody>
          <a:bodyPr wrap="none" rtlCol="0">
            <a:spAutoFit/>
          </a:bodyPr>
          <a:lstStyle/>
          <a:p>
            <a:r>
              <a:rPr lang="en-US" sz="1200" b="1" dirty="0" smtClean="0">
                <a:solidFill>
                  <a:srgbClr val="00529B"/>
                </a:solidFill>
              </a:rPr>
              <a:t>15 COUNTRIES</a:t>
            </a:r>
            <a:endParaRPr lang="en-US" sz="1200" b="1" dirty="0">
              <a:solidFill>
                <a:srgbClr val="00529B"/>
              </a:solidFill>
            </a:endParaRPr>
          </a:p>
        </p:txBody>
      </p:sp>
      <p:sp>
        <p:nvSpPr>
          <p:cNvPr id="9" name="TextBox 8"/>
          <p:cNvSpPr txBox="1"/>
          <p:nvPr/>
        </p:nvSpPr>
        <p:spPr>
          <a:xfrm>
            <a:off x="2147021" y="3332056"/>
            <a:ext cx="1556452" cy="276999"/>
          </a:xfrm>
          <a:prstGeom prst="rect">
            <a:avLst/>
          </a:prstGeom>
          <a:noFill/>
        </p:spPr>
        <p:txBody>
          <a:bodyPr wrap="none" rtlCol="0">
            <a:spAutoFit/>
          </a:bodyPr>
          <a:lstStyle/>
          <a:p>
            <a:r>
              <a:rPr lang="en-US" sz="1200" b="1" dirty="0" smtClean="0">
                <a:solidFill>
                  <a:srgbClr val="00529B"/>
                </a:solidFill>
              </a:rPr>
              <a:t>2 MULTINATIONAL</a:t>
            </a:r>
            <a:endParaRPr lang="en-US" sz="1200" b="1" dirty="0">
              <a:solidFill>
                <a:srgbClr val="00529B"/>
              </a:solidFill>
            </a:endParaRPr>
          </a:p>
        </p:txBody>
      </p:sp>
      <p:sp>
        <p:nvSpPr>
          <p:cNvPr id="11" name="Rectangle 10"/>
          <p:cNvSpPr/>
          <p:nvPr/>
        </p:nvSpPr>
        <p:spPr>
          <a:xfrm>
            <a:off x="5873235" y="2199015"/>
            <a:ext cx="3278199" cy="2464494"/>
          </a:xfrm>
          <a:prstGeom prst="rect">
            <a:avLst/>
          </a:prstGeom>
          <a:gradFill flip="none" rotWithShape="1">
            <a:gsLst>
              <a:gs pos="54000">
                <a:schemeClr val="bg1">
                  <a:alpha val="93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grpSp>
        <p:nvGrpSpPr>
          <p:cNvPr id="32" name="Group 31"/>
          <p:cNvGrpSpPr/>
          <p:nvPr/>
        </p:nvGrpSpPr>
        <p:grpSpPr>
          <a:xfrm>
            <a:off x="2028265" y="3738346"/>
            <a:ext cx="2470745" cy="1218851"/>
            <a:chOff x="6209300" y="2761426"/>
            <a:chExt cx="2470745" cy="1218851"/>
          </a:xfrm>
        </p:grpSpPr>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b="30677"/>
            <a:stretch/>
          </p:blipFill>
          <p:spPr>
            <a:xfrm>
              <a:off x="6209300" y="2761426"/>
              <a:ext cx="2129200" cy="936042"/>
            </a:xfrm>
            <a:prstGeom prst="rect">
              <a:avLst/>
            </a:prstGeom>
          </p:spPr>
        </p:pic>
        <p:sp>
          <p:nvSpPr>
            <p:cNvPr id="25" name="TextBox 24"/>
            <p:cNvSpPr txBox="1"/>
            <p:nvPr/>
          </p:nvSpPr>
          <p:spPr>
            <a:xfrm>
              <a:off x="6637119" y="3549390"/>
              <a:ext cx="2042926" cy="430887"/>
            </a:xfrm>
            <a:prstGeom prst="rect">
              <a:avLst/>
            </a:prstGeom>
            <a:noFill/>
          </p:spPr>
          <p:txBody>
            <a:bodyPr wrap="square" rtlCol="0">
              <a:spAutoFit/>
            </a:bodyPr>
            <a:lstStyle/>
            <a:p>
              <a:r>
                <a:rPr lang="en-US" sz="1100" b="1" dirty="0" smtClean="0">
                  <a:solidFill>
                    <a:srgbClr val="00529B"/>
                  </a:solidFill>
                </a:rPr>
                <a:t>SAS</a:t>
              </a:r>
              <a:r>
                <a:rPr lang="en-US" sz="1000" b="1" baseline="56000" dirty="0" smtClean="0">
                  <a:solidFill>
                    <a:srgbClr val="00529B"/>
                  </a:solidFill>
                </a:rPr>
                <a:t>®</a:t>
              </a:r>
              <a:r>
                <a:rPr lang="en-US" sz="1100" b="1" dirty="0" smtClean="0">
                  <a:solidFill>
                    <a:srgbClr val="00529B"/>
                  </a:solidFill>
                </a:rPr>
                <a:t> Cloud Analytics Revenue Growth</a:t>
              </a:r>
              <a:endParaRPr lang="en-US" sz="1100" b="1" dirty="0">
                <a:solidFill>
                  <a:srgbClr val="00529B"/>
                </a:solidFill>
              </a:endParaRPr>
            </a:p>
          </p:txBody>
        </p:sp>
      </p:grpSp>
      <p:grpSp>
        <p:nvGrpSpPr>
          <p:cNvPr id="30" name="Group 29"/>
          <p:cNvGrpSpPr/>
          <p:nvPr/>
        </p:nvGrpSpPr>
        <p:grpSpPr>
          <a:xfrm>
            <a:off x="6109262" y="2649866"/>
            <a:ext cx="2824335" cy="1039986"/>
            <a:chOff x="216352" y="3881414"/>
            <a:chExt cx="2824335" cy="1039986"/>
          </a:xfrm>
          <a:noFill/>
        </p:grpSpPr>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25240" b="24840"/>
            <a:stretch/>
          </p:blipFill>
          <p:spPr>
            <a:xfrm>
              <a:off x="1005968" y="3881414"/>
              <a:ext cx="1851560" cy="848512"/>
            </a:xfrm>
            <a:prstGeom prst="rect">
              <a:avLst/>
            </a:prstGeom>
            <a:grpFill/>
          </p:spPr>
        </p:pic>
        <p:sp>
          <p:nvSpPr>
            <p:cNvPr id="26" name="TextBox 25"/>
            <p:cNvSpPr txBox="1"/>
            <p:nvPr/>
          </p:nvSpPr>
          <p:spPr>
            <a:xfrm>
              <a:off x="964478" y="4659790"/>
              <a:ext cx="2076209" cy="261610"/>
            </a:xfrm>
            <a:prstGeom prst="rect">
              <a:avLst/>
            </a:prstGeom>
            <a:grpFill/>
          </p:spPr>
          <p:txBody>
            <a:bodyPr wrap="none" rtlCol="0">
              <a:spAutoFit/>
            </a:bodyPr>
            <a:lstStyle/>
            <a:p>
              <a:r>
                <a:rPr lang="en-US" sz="1100" b="1" dirty="0" smtClean="0">
                  <a:solidFill>
                    <a:srgbClr val="00529B"/>
                  </a:solidFill>
                </a:rPr>
                <a:t>Revenue Reinvested in R&amp;D</a:t>
              </a:r>
              <a:endParaRPr lang="en-US" sz="1100" b="1" dirty="0">
                <a:solidFill>
                  <a:srgbClr val="00529B"/>
                </a:solidFill>
              </a:endParaRPr>
            </a:p>
          </p:txBody>
        </p:sp>
        <p:sp>
          <p:nvSpPr>
            <p:cNvPr id="27" name="TextBox 26"/>
            <p:cNvSpPr txBox="1"/>
            <p:nvPr/>
          </p:nvSpPr>
          <p:spPr>
            <a:xfrm>
              <a:off x="591614" y="3979661"/>
              <a:ext cx="476412" cy="261610"/>
            </a:xfrm>
            <a:prstGeom prst="rect">
              <a:avLst/>
            </a:prstGeom>
            <a:grpFill/>
          </p:spPr>
          <p:txBody>
            <a:bodyPr wrap="none" rtlCol="0">
              <a:spAutoFit/>
            </a:bodyPr>
            <a:lstStyle/>
            <a:p>
              <a:r>
                <a:rPr lang="en-US" sz="1100" b="1" dirty="0" smtClean="0">
                  <a:solidFill>
                    <a:srgbClr val="00529B"/>
                  </a:solidFill>
                </a:rPr>
                <a:t>SAS</a:t>
              </a:r>
              <a:endParaRPr lang="en-US" sz="1100" b="1" dirty="0">
                <a:solidFill>
                  <a:srgbClr val="00529B"/>
                </a:solidFill>
              </a:endParaRPr>
            </a:p>
          </p:txBody>
        </p:sp>
        <p:sp>
          <p:nvSpPr>
            <p:cNvPr id="28" name="TextBox 27"/>
            <p:cNvSpPr txBox="1"/>
            <p:nvPr/>
          </p:nvSpPr>
          <p:spPr>
            <a:xfrm>
              <a:off x="216352" y="4299039"/>
              <a:ext cx="855092" cy="430887"/>
            </a:xfrm>
            <a:prstGeom prst="rect">
              <a:avLst/>
            </a:prstGeom>
            <a:grpFill/>
          </p:spPr>
          <p:txBody>
            <a:bodyPr wrap="square" rtlCol="0">
              <a:spAutoFit/>
            </a:bodyPr>
            <a:lstStyle/>
            <a:p>
              <a:pPr algn="r"/>
              <a:r>
                <a:rPr lang="en-US" sz="1100" b="1" dirty="0" smtClean="0">
                  <a:solidFill>
                    <a:srgbClr val="00529B"/>
                  </a:solidFill>
                </a:rPr>
                <a:t>Industry Average</a:t>
              </a:r>
              <a:endParaRPr lang="en-US" sz="1100" b="1" dirty="0">
                <a:solidFill>
                  <a:srgbClr val="00529B"/>
                </a:solidFill>
              </a:endParaRPr>
            </a:p>
          </p:txBody>
        </p:sp>
      </p:grpSp>
      <p:grpSp>
        <p:nvGrpSpPr>
          <p:cNvPr id="33" name="Group 32"/>
          <p:cNvGrpSpPr/>
          <p:nvPr/>
        </p:nvGrpSpPr>
        <p:grpSpPr>
          <a:xfrm>
            <a:off x="91770" y="3736447"/>
            <a:ext cx="2562726" cy="1232794"/>
            <a:chOff x="4044725" y="2977122"/>
            <a:chExt cx="2562726" cy="1232794"/>
          </a:xfrm>
        </p:grpSpPr>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b="26143"/>
            <a:stretch/>
          </p:blipFill>
          <p:spPr>
            <a:xfrm>
              <a:off x="4044725" y="2977122"/>
              <a:ext cx="2043478" cy="876626"/>
            </a:xfrm>
            <a:prstGeom prst="rect">
              <a:avLst/>
            </a:prstGeom>
          </p:spPr>
        </p:pic>
        <p:sp>
          <p:nvSpPr>
            <p:cNvPr id="29" name="TextBox 28"/>
            <p:cNvSpPr txBox="1"/>
            <p:nvPr/>
          </p:nvSpPr>
          <p:spPr>
            <a:xfrm>
              <a:off x="4459803" y="3758510"/>
              <a:ext cx="2147648" cy="451406"/>
            </a:xfrm>
            <a:prstGeom prst="rect">
              <a:avLst/>
            </a:prstGeom>
            <a:noFill/>
          </p:spPr>
          <p:txBody>
            <a:bodyPr wrap="square" rtlCol="0">
              <a:spAutoFit/>
            </a:bodyPr>
            <a:lstStyle/>
            <a:p>
              <a:pPr>
                <a:lnSpc>
                  <a:spcPts val="1400"/>
                </a:lnSpc>
              </a:pPr>
              <a:r>
                <a:rPr lang="en-US" sz="1100" b="1" dirty="0" smtClean="0">
                  <a:solidFill>
                    <a:srgbClr val="00529B"/>
                  </a:solidFill>
                </a:rPr>
                <a:t>SAS</a:t>
              </a:r>
              <a:r>
                <a:rPr lang="en-US" sz="1000" b="1" baseline="56000" dirty="0" smtClean="0">
                  <a:solidFill>
                    <a:srgbClr val="00529B"/>
                  </a:solidFill>
                </a:rPr>
                <a:t>®</a:t>
              </a:r>
              <a:r>
                <a:rPr lang="en-US" sz="1100" b="1" dirty="0" smtClean="0">
                  <a:solidFill>
                    <a:srgbClr val="00529B"/>
                  </a:solidFill>
                </a:rPr>
                <a:t> Visual Analytics    Customer Sites</a:t>
              </a:r>
              <a:endParaRPr lang="en-US" sz="1100" b="1" dirty="0">
                <a:solidFill>
                  <a:srgbClr val="00529B"/>
                </a:solidFill>
              </a:endParaRPr>
            </a:p>
          </p:txBody>
        </p:sp>
      </p:grpSp>
      <p:grpSp>
        <p:nvGrpSpPr>
          <p:cNvPr id="34" name="Group 33"/>
          <p:cNvGrpSpPr/>
          <p:nvPr/>
        </p:nvGrpSpPr>
        <p:grpSpPr>
          <a:xfrm>
            <a:off x="6151150" y="3681472"/>
            <a:ext cx="2783299" cy="1083921"/>
            <a:chOff x="4295946" y="3974290"/>
            <a:chExt cx="2944842" cy="1124367"/>
          </a:xfrm>
        </p:grpSpPr>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b="18908"/>
            <a:stretch/>
          </p:blipFill>
          <p:spPr>
            <a:xfrm>
              <a:off x="4295946" y="3974290"/>
              <a:ext cx="2944842" cy="1124367"/>
            </a:xfrm>
            <a:prstGeom prst="rect">
              <a:avLst/>
            </a:prstGeom>
          </p:spPr>
        </p:pic>
        <p:sp>
          <p:nvSpPr>
            <p:cNvPr id="31" name="TextBox 30"/>
            <p:cNvSpPr txBox="1"/>
            <p:nvPr/>
          </p:nvSpPr>
          <p:spPr>
            <a:xfrm>
              <a:off x="5535250" y="4609999"/>
              <a:ext cx="1401346" cy="261610"/>
            </a:xfrm>
            <a:prstGeom prst="rect">
              <a:avLst/>
            </a:prstGeom>
            <a:noFill/>
          </p:spPr>
          <p:txBody>
            <a:bodyPr wrap="none" rtlCol="0">
              <a:spAutoFit/>
            </a:bodyPr>
            <a:lstStyle/>
            <a:p>
              <a:r>
                <a:rPr lang="en-US" sz="1100" b="1" dirty="0" smtClean="0">
                  <a:solidFill>
                    <a:srgbClr val="00529B"/>
                  </a:solidFill>
                </a:rPr>
                <a:t>As Ranked by IDC</a:t>
              </a:r>
              <a:endParaRPr lang="en-US" sz="1100" b="1" dirty="0">
                <a:solidFill>
                  <a:srgbClr val="00529B"/>
                </a:solidFill>
              </a:endParaRPr>
            </a:p>
          </p:txBody>
        </p:sp>
      </p:grpSp>
      <p:grpSp>
        <p:nvGrpSpPr>
          <p:cNvPr id="14" name="Group 13"/>
          <p:cNvGrpSpPr/>
          <p:nvPr/>
        </p:nvGrpSpPr>
        <p:grpSpPr>
          <a:xfrm>
            <a:off x="4358220" y="3763422"/>
            <a:ext cx="2211915" cy="1198000"/>
            <a:chOff x="4199470" y="3795172"/>
            <a:chExt cx="2211915" cy="1198000"/>
          </a:xfrm>
        </p:grpSpPr>
        <p:grpSp>
          <p:nvGrpSpPr>
            <p:cNvPr id="3" name="Group 2"/>
            <p:cNvGrpSpPr/>
            <p:nvPr/>
          </p:nvGrpSpPr>
          <p:grpSpPr>
            <a:xfrm>
              <a:off x="4368459" y="3795172"/>
              <a:ext cx="2042926" cy="1023299"/>
              <a:chOff x="4241711" y="3658249"/>
              <a:chExt cx="2042926" cy="1023299"/>
            </a:xfrm>
          </p:grpSpPr>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7484" y="3658249"/>
                <a:ext cx="1058372" cy="790203"/>
              </a:xfrm>
              <a:prstGeom prst="rect">
                <a:avLst/>
              </a:prstGeom>
            </p:spPr>
          </p:pic>
          <p:sp>
            <p:nvSpPr>
              <p:cNvPr id="35" name="TextBox 34"/>
              <p:cNvSpPr txBox="1"/>
              <p:nvPr/>
            </p:nvSpPr>
            <p:spPr>
              <a:xfrm>
                <a:off x="4241711" y="4419938"/>
                <a:ext cx="2042926" cy="261610"/>
              </a:xfrm>
              <a:prstGeom prst="rect">
                <a:avLst/>
              </a:prstGeom>
              <a:noFill/>
            </p:spPr>
            <p:txBody>
              <a:bodyPr wrap="square" rtlCol="0">
                <a:spAutoFit/>
              </a:bodyPr>
              <a:lstStyle/>
              <a:p>
                <a:endParaRPr lang="en-US" sz="1100" b="1" dirty="0">
                  <a:solidFill>
                    <a:srgbClr val="00529B"/>
                  </a:solidFill>
                </a:endParaRPr>
              </a:p>
            </p:txBody>
          </p:sp>
        </p:grpSp>
        <p:sp>
          <p:nvSpPr>
            <p:cNvPr id="6" name="Rectangle 5"/>
            <p:cNvSpPr/>
            <p:nvPr/>
          </p:nvSpPr>
          <p:spPr>
            <a:xfrm>
              <a:off x="4199470" y="4562285"/>
              <a:ext cx="2123016" cy="430887"/>
            </a:xfrm>
            <a:prstGeom prst="rect">
              <a:avLst/>
            </a:prstGeom>
            <a:noFill/>
          </p:spPr>
          <p:txBody>
            <a:bodyPr wrap="square" rtlCol="0">
              <a:spAutoFit/>
            </a:bodyPr>
            <a:lstStyle/>
            <a:p>
              <a:r>
                <a:rPr lang="en-US" sz="1100" b="1" dirty="0" smtClean="0">
                  <a:solidFill>
                    <a:srgbClr val="00529B"/>
                  </a:solidFill>
                </a:rPr>
                <a:t>SAS</a:t>
              </a:r>
              <a:r>
                <a:rPr lang="en-US" sz="1000" b="1" baseline="56000" dirty="0" smtClean="0">
                  <a:solidFill>
                    <a:srgbClr val="00529B"/>
                  </a:solidFill>
                </a:rPr>
                <a:t>®</a:t>
              </a:r>
              <a:r>
                <a:rPr lang="en-US" sz="1100" b="1" dirty="0">
                  <a:solidFill>
                    <a:srgbClr val="00529B"/>
                  </a:solidFill>
                </a:rPr>
                <a:t> </a:t>
              </a:r>
              <a:r>
                <a:rPr lang="en-US" sz="1100" b="1" dirty="0" smtClean="0">
                  <a:solidFill>
                    <a:srgbClr val="00529B"/>
                  </a:solidFill>
                </a:rPr>
                <a:t>- Hadoop visualization </a:t>
              </a:r>
              <a:r>
                <a:rPr lang="en-US" sz="1100" b="1" dirty="0">
                  <a:solidFill>
                    <a:srgbClr val="00529B"/>
                  </a:solidFill>
                </a:rPr>
                <a:t>and analytics </a:t>
              </a:r>
              <a:r>
                <a:rPr lang="en-US" sz="1100" b="1" dirty="0" smtClean="0">
                  <a:solidFill>
                    <a:srgbClr val="00529B"/>
                  </a:solidFill>
                </a:rPr>
                <a:t>solutions</a:t>
              </a:r>
              <a:endParaRPr lang="en-US" sz="1100" b="1" dirty="0">
                <a:solidFill>
                  <a:srgbClr val="00529B"/>
                </a:solidFill>
              </a:endParaRPr>
            </a:p>
          </p:txBody>
        </p:sp>
      </p:grpSp>
    </p:spTree>
    <p:extLst>
      <p:ext uri="{BB962C8B-B14F-4D97-AF65-F5344CB8AC3E}">
        <p14:creationId xmlns:p14="http://schemas.microsoft.com/office/powerpoint/2010/main" val="26392969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4"/>
            <a:ext cx="2515438" cy="338554"/>
          </a:xfrm>
        </p:spPr>
        <p:txBody>
          <a:bodyPr/>
          <a:lstStyle/>
          <a:p>
            <a:r>
              <a:rPr lang="en-US" dirty="0" smtClean="0"/>
              <a:t>Client issues</a:t>
            </a:r>
            <a:endParaRPr lang="en-US" dirty="0"/>
          </a:p>
        </p:txBody>
      </p:sp>
      <p:sp>
        <p:nvSpPr>
          <p:cNvPr id="3" name="Text Placeholder 2"/>
          <p:cNvSpPr>
            <a:spLocks noGrp="1"/>
          </p:cNvSpPr>
          <p:nvPr>
            <p:ph type="body" sz="quarter" idx="12"/>
          </p:nvPr>
        </p:nvSpPr>
        <p:spPr/>
        <p:txBody>
          <a:bodyPr/>
          <a:lstStyle/>
          <a:p>
            <a:r>
              <a:rPr lang="en-US" dirty="0" smtClean="0"/>
              <a:t>Lesson learns</a:t>
            </a:r>
            <a:endParaRPr lang="en-US" dirty="0"/>
          </a:p>
        </p:txBody>
      </p:sp>
      <p:sp>
        <p:nvSpPr>
          <p:cNvPr id="4" name="Content Placeholder 3"/>
          <p:cNvSpPr>
            <a:spLocks noGrp="1"/>
          </p:cNvSpPr>
          <p:nvPr>
            <p:ph sz="quarter" idx="11"/>
          </p:nvPr>
        </p:nvSpPr>
        <p:spPr>
          <a:xfrm>
            <a:off x="457200" y="789728"/>
            <a:ext cx="8232776" cy="3564053"/>
          </a:xfrm>
        </p:spPr>
        <p:txBody>
          <a:bodyPr/>
          <a:lstStyle/>
          <a:p>
            <a:r>
              <a:rPr lang="en-US" dirty="0" smtClean="0"/>
              <a:t>Minimum container memory size can product wasted memory resources</a:t>
            </a:r>
          </a:p>
          <a:p>
            <a:pPr lvl="1"/>
            <a:r>
              <a:rPr lang="en-US" dirty="0" err="1" smtClean="0"/>
              <a:t>MapReduce</a:t>
            </a:r>
            <a:r>
              <a:rPr lang="en-US" dirty="0" smtClean="0"/>
              <a:t> application does not use all memory</a:t>
            </a:r>
          </a:p>
          <a:p>
            <a:pPr lvl="1"/>
            <a:r>
              <a:rPr lang="en-US" dirty="0" smtClean="0"/>
              <a:t>Smaller applications pushed into large containers (application master to simple applications)</a:t>
            </a:r>
          </a:p>
          <a:p>
            <a:r>
              <a:rPr lang="en-US" dirty="0" err="1" smtClean="0"/>
              <a:t>MapReduce</a:t>
            </a:r>
            <a:r>
              <a:rPr lang="en-US" dirty="0" smtClean="0"/>
              <a:t> tuning</a:t>
            </a:r>
          </a:p>
          <a:p>
            <a:r>
              <a:rPr lang="en-US" dirty="0" smtClean="0"/>
              <a:t>Dependency jobs require queue to help</a:t>
            </a:r>
          </a:p>
          <a:p>
            <a:pPr lvl="1"/>
            <a:r>
              <a:rPr lang="en-US" dirty="0" smtClean="0"/>
              <a:t>SAS In-memory using SAS EP to lift data into memory</a:t>
            </a:r>
          </a:p>
          <a:p>
            <a:r>
              <a:rPr lang="en-US" dirty="0" smtClean="0"/>
              <a:t>Queue happy craves up cluster too much</a:t>
            </a:r>
          </a:p>
          <a:p>
            <a:r>
              <a:rPr lang="en-US" dirty="0"/>
              <a:t>Monitor real resource usage vs </a:t>
            </a:r>
            <a:r>
              <a:rPr lang="en-US" dirty="0" smtClean="0"/>
              <a:t>containers</a:t>
            </a:r>
          </a:p>
          <a:p>
            <a:pPr lvl="1"/>
            <a:r>
              <a:rPr lang="en-US" dirty="0" smtClean="0"/>
              <a:t>Focus on application tuning</a:t>
            </a:r>
            <a:endParaRPr lang="en-US" dirty="0"/>
          </a:p>
          <a:p>
            <a:r>
              <a:rPr lang="en-US" dirty="0" smtClean="0"/>
              <a:t>SAS YARN workshop</a:t>
            </a:r>
          </a:p>
        </p:txBody>
      </p:sp>
    </p:spTree>
    <p:extLst>
      <p:ext uri="{BB962C8B-B14F-4D97-AF65-F5344CB8AC3E}">
        <p14:creationId xmlns:p14="http://schemas.microsoft.com/office/powerpoint/2010/main" val="30353387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lue Background"/>
          <p:cNvSpPr/>
          <p:nvPr/>
        </p:nvSpPr>
        <p:spPr>
          <a:xfrm>
            <a:off x="-10086" y="1"/>
            <a:ext cx="9143999" cy="4612477"/>
          </a:xfrm>
          <a:prstGeom prst="rect">
            <a:avLst/>
          </a:prstGeom>
          <a:gradFill>
            <a:gsLst>
              <a:gs pos="2000">
                <a:srgbClr val="CCE7F9">
                  <a:alpha val="52000"/>
                </a:srgbClr>
              </a:gs>
              <a:gs pos="100000">
                <a:srgbClr val="2998E7">
                  <a:alpha val="58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pic>
        <p:nvPicPr>
          <p:cNvPr id="27" name="Clou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913" y="338342"/>
            <a:ext cx="1346570" cy="852781"/>
          </a:xfrm>
          <a:prstGeom prst="rect">
            <a:avLst/>
          </a:prstGeom>
        </p:spPr>
      </p:pic>
      <p:pic>
        <p:nvPicPr>
          <p:cNvPr id="29" name="Clou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028" y="2576347"/>
            <a:ext cx="1931451" cy="1223185"/>
          </a:xfrm>
          <a:prstGeom prst="rect">
            <a:avLst/>
          </a:prstGeom>
        </p:spPr>
      </p:pic>
      <p:pic>
        <p:nvPicPr>
          <p:cNvPr id="3" name="Map Redu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880" y="952035"/>
            <a:ext cx="993734" cy="1499746"/>
          </a:xfrm>
          <a:prstGeom prst="rect">
            <a:avLst/>
          </a:prstGeom>
        </p:spPr>
      </p:pic>
      <p:pic>
        <p:nvPicPr>
          <p:cNvPr id="4" name="Data Prepara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4268" y="851935"/>
            <a:ext cx="1560711" cy="1060796"/>
          </a:xfrm>
          <a:prstGeom prst="rect">
            <a:avLst/>
          </a:prstGeom>
        </p:spPr>
      </p:pic>
      <p:pic>
        <p:nvPicPr>
          <p:cNvPr id="5" name="Data Qualit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4268" y="2422787"/>
            <a:ext cx="999831" cy="896190"/>
          </a:xfrm>
          <a:prstGeom prst="rect">
            <a:avLst/>
          </a:prstGeom>
        </p:spPr>
      </p:pic>
      <p:pic>
        <p:nvPicPr>
          <p:cNvPr id="6" name="Hbas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9192" y="2287602"/>
            <a:ext cx="774259" cy="1005927"/>
          </a:xfrm>
          <a:prstGeom prst="rect">
            <a:avLst/>
          </a:prstGeom>
        </p:spPr>
      </p:pic>
      <p:pic>
        <p:nvPicPr>
          <p:cNvPr id="8" name="Hiv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2224" y="280059"/>
            <a:ext cx="1987468" cy="969348"/>
          </a:xfrm>
          <a:prstGeom prst="rect">
            <a:avLst/>
          </a:prstGeom>
        </p:spPr>
      </p:pic>
      <p:pic>
        <p:nvPicPr>
          <p:cNvPr id="9" name="Mahou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59601" y="3624557"/>
            <a:ext cx="987638" cy="731583"/>
          </a:xfrm>
          <a:prstGeom prst="rect">
            <a:avLst/>
          </a:prstGeom>
        </p:spPr>
      </p:pic>
      <p:pic>
        <p:nvPicPr>
          <p:cNvPr id="11" name="Model Scor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6252" y="966708"/>
            <a:ext cx="963251" cy="810838"/>
          </a:xfrm>
          <a:prstGeom prst="rect">
            <a:avLst/>
          </a:prstGeom>
        </p:spPr>
      </p:pic>
      <p:pic>
        <p:nvPicPr>
          <p:cNvPr id="12" name="Pi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6291" y="1621426"/>
            <a:ext cx="719390" cy="969348"/>
          </a:xfrm>
          <a:prstGeom prst="rect">
            <a:avLst/>
          </a:prstGeom>
        </p:spPr>
      </p:pic>
      <p:pic>
        <p:nvPicPr>
          <p:cNvPr id="13" name="Predictive Analytic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73369" y="493251"/>
            <a:ext cx="1554615" cy="1426588"/>
          </a:xfrm>
          <a:prstGeom prst="rect">
            <a:avLst/>
          </a:prstGeom>
        </p:spPr>
      </p:pic>
      <p:pic>
        <p:nvPicPr>
          <p:cNvPr id="14" name="Question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05688" y="1241541"/>
            <a:ext cx="865707" cy="755970"/>
          </a:xfrm>
          <a:prstGeom prst="rect">
            <a:avLst/>
          </a:prstGeom>
        </p:spPr>
      </p:pic>
      <p:pic>
        <p:nvPicPr>
          <p:cNvPr id="15" name="Question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65016" y="3093465"/>
            <a:ext cx="725487" cy="829128"/>
          </a:xfrm>
          <a:prstGeom prst="rect">
            <a:avLst/>
          </a:prstGeom>
        </p:spPr>
      </p:pic>
      <p:pic>
        <p:nvPicPr>
          <p:cNvPr id="16" name="Question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54452" y="3714516"/>
            <a:ext cx="1018120" cy="762066"/>
          </a:xfrm>
          <a:prstGeom prst="rect">
            <a:avLst/>
          </a:prstGeom>
        </p:spPr>
      </p:pic>
      <p:pic>
        <p:nvPicPr>
          <p:cNvPr id="17" name="Question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99177" y="3752867"/>
            <a:ext cx="926672" cy="859611"/>
          </a:xfrm>
          <a:prstGeom prst="rect">
            <a:avLst/>
          </a:prstGeom>
        </p:spPr>
      </p:pic>
      <p:pic>
        <p:nvPicPr>
          <p:cNvPr id="18" name="Question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05684" y="2356068"/>
            <a:ext cx="829128" cy="755970"/>
          </a:xfrm>
          <a:prstGeom prst="rect">
            <a:avLst/>
          </a:prstGeom>
        </p:spPr>
      </p:pic>
      <p:pic>
        <p:nvPicPr>
          <p:cNvPr id="19" name="Reporti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16199" y="1728115"/>
            <a:ext cx="999831" cy="755970"/>
          </a:xfrm>
          <a:prstGeom prst="rect">
            <a:avLst/>
          </a:prstGeom>
        </p:spPr>
      </p:pic>
      <p:pic>
        <p:nvPicPr>
          <p:cNvPr id="20" name="Text Analytics"/>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44514" y="1507970"/>
            <a:ext cx="1511939" cy="1615580"/>
          </a:xfrm>
          <a:prstGeom prst="rect">
            <a:avLst/>
          </a:prstGeom>
        </p:spPr>
      </p:pic>
      <p:pic>
        <p:nvPicPr>
          <p:cNvPr id="21" name="Visual Exploration"/>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868026" y="2284750"/>
            <a:ext cx="1688738" cy="1633870"/>
          </a:xfrm>
          <a:prstGeom prst="rect">
            <a:avLst/>
          </a:prstGeom>
          <a:noFill/>
        </p:spPr>
      </p:pic>
      <p:pic>
        <p:nvPicPr>
          <p:cNvPr id="22" name="Zoo Keepe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616567" y="1606999"/>
            <a:ext cx="816935" cy="969348"/>
          </a:xfrm>
          <a:prstGeom prst="rect">
            <a:avLst/>
          </a:prstGeom>
        </p:spPr>
      </p:pic>
      <p:pic>
        <p:nvPicPr>
          <p:cNvPr id="23" name="Data Discovery"/>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502847" y="2967562"/>
            <a:ext cx="1548518" cy="951058"/>
          </a:xfrm>
          <a:prstGeom prst="rect">
            <a:avLst/>
          </a:prstGeom>
        </p:spPr>
      </p:pic>
      <p:pic>
        <p:nvPicPr>
          <p:cNvPr id="7" name="HDFS"/>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036610" y="1629572"/>
            <a:ext cx="1694835" cy="1633870"/>
          </a:xfrm>
          <a:prstGeom prst="rect">
            <a:avLst/>
          </a:prstGeom>
        </p:spPr>
      </p:pic>
      <p:pic>
        <p:nvPicPr>
          <p:cNvPr id="24" name="Hadoop Filler"/>
          <p:cNvPicPr>
            <a:picLocks noChangeAspect="1"/>
          </p:cNvPicPr>
          <p:nvPr/>
        </p:nvPicPr>
        <p:blipFill rotWithShape="1">
          <a:blip r:embed="rId24">
            <a:extLst>
              <a:ext uri="{28A0092B-C50C-407E-A947-70E740481C1C}">
                <a14:useLocalDpi xmlns:a14="http://schemas.microsoft.com/office/drawing/2010/main" val="0"/>
              </a:ext>
            </a:extLst>
          </a:blip>
          <a:srcRect l="1822" t="17311" b="16517"/>
          <a:stretch/>
        </p:blipFill>
        <p:spPr>
          <a:xfrm>
            <a:off x="4942" y="-12532"/>
            <a:ext cx="9029384" cy="4625010"/>
          </a:xfrm>
          <a:prstGeom prst="rect">
            <a:avLst/>
          </a:prstGeom>
        </p:spPr>
      </p:pic>
      <p:pic>
        <p:nvPicPr>
          <p:cNvPr id="30" name="Clou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762" y="1423600"/>
            <a:ext cx="1579009" cy="999984"/>
          </a:xfrm>
          <a:prstGeom prst="rect">
            <a:avLst/>
          </a:prstGeom>
        </p:spPr>
      </p:pic>
    </p:spTree>
    <p:extLst>
      <p:ext uri="{BB962C8B-B14F-4D97-AF65-F5344CB8AC3E}">
        <p14:creationId xmlns:p14="http://schemas.microsoft.com/office/powerpoint/2010/main" val="46305873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0-#ppt_w/2"/>
                                          </p:val>
                                        </p:tav>
                                        <p:tav tm="100000">
                                          <p:val>
                                            <p:strVal val="#ppt_x"/>
                                          </p:val>
                                        </p:tav>
                                      </p:tavLst>
                                    </p:anim>
                                    <p:anim calcmode="lin" valueType="num">
                                      <p:cBhvr additive="base">
                                        <p:cTn id="8" dur="8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300"/>
                            </p:stCondLst>
                            <p:childTnLst>
                              <p:par>
                                <p:cTn id="15" presetID="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1800"/>
                            </p:stCondLst>
                            <p:childTnLst>
                              <p:par>
                                <p:cTn id="20" presetID="2" presetClass="entr" presetSubtype="2"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300"/>
                            </p:stCondLst>
                            <p:childTnLst>
                              <p:par>
                                <p:cTn id="25" presetID="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2800"/>
                            </p:stCondLst>
                            <p:childTnLst>
                              <p:par>
                                <p:cTn id="30" presetID="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0-#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300"/>
                            </p:stCondLst>
                            <p:childTnLst>
                              <p:par>
                                <p:cTn id="35" presetID="2" presetClass="entr" presetSubtype="2" fill="hold" nodeType="afterEffect">
                                  <p:stCondLst>
                                    <p:cond delay="13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600" fill="hold"/>
                                        <p:tgtEl>
                                          <p:spTgt spid="8"/>
                                        </p:tgtEl>
                                        <p:attrNameLst>
                                          <p:attrName>ppt_x</p:attrName>
                                        </p:attrNameLst>
                                      </p:cBhvr>
                                      <p:tavLst>
                                        <p:tav tm="0">
                                          <p:val>
                                            <p:strVal val="1+#ppt_w/2"/>
                                          </p:val>
                                        </p:tav>
                                        <p:tav tm="100000">
                                          <p:val>
                                            <p:strVal val="#ppt_x"/>
                                          </p:val>
                                        </p:tav>
                                      </p:tavLst>
                                    </p:anim>
                                    <p:anim calcmode="lin" valueType="num">
                                      <p:cBhvr additive="base">
                                        <p:cTn id="38" dur="6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5200"/>
                            </p:stCondLst>
                            <p:childTnLst>
                              <p:par>
                                <p:cTn id="40" presetID="2" presetClass="entr" presetSubtype="2"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childTnLst>
                          </p:cTn>
                        </p:par>
                        <p:par>
                          <p:cTn id="44" fill="hold">
                            <p:stCondLst>
                              <p:cond delay="5700"/>
                            </p:stCondLst>
                            <p:childTnLst>
                              <p:par>
                                <p:cTn id="45" presetID="2" presetClass="entr" presetSubtype="2"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1+#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6200"/>
                            </p:stCondLst>
                            <p:childTnLst>
                              <p:par>
                                <p:cTn id="50" presetID="2" presetClass="entr" presetSubtype="2"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1+#ppt_w/2"/>
                                          </p:val>
                                        </p:tav>
                                        <p:tav tm="100000">
                                          <p:val>
                                            <p:strVal val="#ppt_x"/>
                                          </p:val>
                                        </p:tav>
                                      </p:tavLst>
                                    </p:anim>
                                    <p:anim calcmode="lin" valueType="num">
                                      <p:cBhvr additive="base">
                                        <p:cTn id="53" dur="500" fill="hold"/>
                                        <p:tgtEl>
                                          <p:spTgt spid="5"/>
                                        </p:tgtEl>
                                        <p:attrNameLst>
                                          <p:attrName>ppt_y</p:attrName>
                                        </p:attrNameLst>
                                      </p:cBhvr>
                                      <p:tavLst>
                                        <p:tav tm="0">
                                          <p:val>
                                            <p:strVal val="#ppt_y"/>
                                          </p:val>
                                        </p:tav>
                                        <p:tav tm="100000">
                                          <p:val>
                                            <p:strVal val="#ppt_y"/>
                                          </p:val>
                                        </p:tav>
                                      </p:tavLst>
                                    </p:anim>
                                  </p:childTnLst>
                                </p:cTn>
                              </p:par>
                            </p:childTnLst>
                          </p:cTn>
                        </p:par>
                        <p:par>
                          <p:cTn id="54" fill="hold">
                            <p:stCondLst>
                              <p:cond delay="6700"/>
                            </p:stCondLst>
                            <p:childTnLst>
                              <p:par>
                                <p:cTn id="55" presetID="2" presetClass="entr" presetSubtype="2"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1+#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childTnLst>
                          </p:cTn>
                        </p:par>
                        <p:par>
                          <p:cTn id="59" fill="hold">
                            <p:stCondLst>
                              <p:cond delay="7200"/>
                            </p:stCondLst>
                            <p:childTnLst>
                              <p:par>
                                <p:cTn id="60" presetID="2" presetClass="entr" presetSubtype="2"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1+#ppt_w/2"/>
                                          </p:val>
                                        </p:tav>
                                        <p:tav tm="100000">
                                          <p:val>
                                            <p:strVal val="#ppt_x"/>
                                          </p:val>
                                        </p:tav>
                                      </p:tavLst>
                                    </p:anim>
                                    <p:anim calcmode="lin" valueType="num">
                                      <p:cBhvr additive="base">
                                        <p:cTn id="63" dur="500" fill="hold"/>
                                        <p:tgtEl>
                                          <p:spTgt spid="6"/>
                                        </p:tgtEl>
                                        <p:attrNameLst>
                                          <p:attrName>ppt_y</p:attrName>
                                        </p:attrNameLst>
                                      </p:cBhvr>
                                      <p:tavLst>
                                        <p:tav tm="0">
                                          <p:val>
                                            <p:strVal val="#ppt_y"/>
                                          </p:val>
                                        </p:tav>
                                        <p:tav tm="100000">
                                          <p:val>
                                            <p:strVal val="#ppt_y"/>
                                          </p:val>
                                        </p:tav>
                                      </p:tavLst>
                                    </p:anim>
                                  </p:childTnLst>
                                </p:cTn>
                              </p:par>
                            </p:childTnLst>
                          </p:cTn>
                        </p:par>
                        <p:par>
                          <p:cTn id="64" fill="hold">
                            <p:stCondLst>
                              <p:cond delay="7700"/>
                            </p:stCondLst>
                            <p:childTnLst>
                              <p:par>
                                <p:cTn id="65" presetID="2" presetClass="entr" presetSubtype="2"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par>
                          <p:cTn id="69" fill="hold">
                            <p:stCondLst>
                              <p:cond delay="8200"/>
                            </p:stCondLst>
                            <p:childTnLst>
                              <p:par>
                                <p:cTn id="70" presetID="2" presetClass="entr" presetSubtype="2"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1+#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childTnLst>
                          </p:cTn>
                        </p:par>
                        <p:par>
                          <p:cTn id="74" fill="hold">
                            <p:stCondLst>
                              <p:cond delay="8700"/>
                            </p:stCondLst>
                            <p:childTnLst>
                              <p:par>
                                <p:cTn id="75" presetID="2" presetClass="entr" presetSubtype="2"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1+#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cTn>
                              </p:par>
                            </p:childTnLst>
                          </p:cTn>
                        </p:par>
                        <p:par>
                          <p:cTn id="79" fill="hold">
                            <p:stCondLst>
                              <p:cond delay="9200"/>
                            </p:stCondLst>
                            <p:childTnLst>
                              <p:par>
                                <p:cTn id="80" presetID="2" presetClass="entr" presetSubtype="1" fill="hold" nodeType="afterEffect">
                                  <p:stCondLst>
                                    <p:cond delay="160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1000" fill="hold"/>
                                        <p:tgtEl>
                                          <p:spTgt spid="14"/>
                                        </p:tgtEl>
                                        <p:attrNameLst>
                                          <p:attrName>ppt_x</p:attrName>
                                        </p:attrNameLst>
                                      </p:cBhvr>
                                      <p:tavLst>
                                        <p:tav tm="0">
                                          <p:val>
                                            <p:strVal val="#ppt_x"/>
                                          </p:val>
                                        </p:tav>
                                        <p:tav tm="100000">
                                          <p:val>
                                            <p:strVal val="#ppt_x"/>
                                          </p:val>
                                        </p:tav>
                                      </p:tavLst>
                                    </p:anim>
                                    <p:anim calcmode="lin" valueType="num">
                                      <p:cBhvr additive="base">
                                        <p:cTn id="83" dur="1000" fill="hold"/>
                                        <p:tgtEl>
                                          <p:spTgt spid="14"/>
                                        </p:tgtEl>
                                        <p:attrNameLst>
                                          <p:attrName>ppt_y</p:attrName>
                                        </p:attrNameLst>
                                      </p:cBhvr>
                                      <p:tavLst>
                                        <p:tav tm="0">
                                          <p:val>
                                            <p:strVal val="0-#ppt_h/2"/>
                                          </p:val>
                                        </p:tav>
                                        <p:tav tm="100000">
                                          <p:val>
                                            <p:strVal val="#ppt_y"/>
                                          </p:val>
                                        </p:tav>
                                      </p:tavLst>
                                    </p:anim>
                                  </p:childTnLst>
                                </p:cTn>
                              </p:par>
                            </p:childTnLst>
                          </p:cTn>
                        </p:par>
                        <p:par>
                          <p:cTn id="84" fill="hold">
                            <p:stCondLst>
                              <p:cond delay="11800"/>
                            </p:stCondLst>
                            <p:childTnLst>
                              <p:par>
                                <p:cTn id="85" presetID="2" presetClass="entr" presetSubtype="12" fill="hold" nodeType="after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1000" fill="hold"/>
                                        <p:tgtEl>
                                          <p:spTgt spid="15"/>
                                        </p:tgtEl>
                                        <p:attrNameLst>
                                          <p:attrName>ppt_x</p:attrName>
                                        </p:attrNameLst>
                                      </p:cBhvr>
                                      <p:tavLst>
                                        <p:tav tm="0">
                                          <p:val>
                                            <p:strVal val="0-#ppt_w/2"/>
                                          </p:val>
                                        </p:tav>
                                        <p:tav tm="100000">
                                          <p:val>
                                            <p:strVal val="#ppt_x"/>
                                          </p:val>
                                        </p:tav>
                                      </p:tavLst>
                                    </p:anim>
                                    <p:anim calcmode="lin" valueType="num">
                                      <p:cBhvr additive="base">
                                        <p:cTn id="88" dur="1000" fill="hold"/>
                                        <p:tgtEl>
                                          <p:spTgt spid="15"/>
                                        </p:tgtEl>
                                        <p:attrNameLst>
                                          <p:attrName>ppt_y</p:attrName>
                                        </p:attrNameLst>
                                      </p:cBhvr>
                                      <p:tavLst>
                                        <p:tav tm="0">
                                          <p:val>
                                            <p:strVal val="1+#ppt_h/2"/>
                                          </p:val>
                                        </p:tav>
                                        <p:tav tm="100000">
                                          <p:val>
                                            <p:strVal val="#ppt_y"/>
                                          </p:val>
                                        </p:tav>
                                      </p:tavLst>
                                    </p:anim>
                                  </p:childTnLst>
                                </p:cTn>
                              </p:par>
                            </p:childTnLst>
                          </p:cTn>
                        </p:par>
                        <p:par>
                          <p:cTn id="89" fill="hold">
                            <p:stCondLst>
                              <p:cond delay="128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1000" fill="hold"/>
                                        <p:tgtEl>
                                          <p:spTgt spid="16"/>
                                        </p:tgtEl>
                                        <p:attrNameLst>
                                          <p:attrName>ppt_x</p:attrName>
                                        </p:attrNameLst>
                                      </p:cBhvr>
                                      <p:tavLst>
                                        <p:tav tm="0">
                                          <p:val>
                                            <p:strVal val="#ppt_x"/>
                                          </p:val>
                                        </p:tav>
                                        <p:tav tm="100000">
                                          <p:val>
                                            <p:strVal val="#ppt_x"/>
                                          </p:val>
                                        </p:tav>
                                      </p:tavLst>
                                    </p:anim>
                                    <p:anim calcmode="lin" valueType="num">
                                      <p:cBhvr additive="base">
                                        <p:cTn id="93" dur="10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3800"/>
                            </p:stCondLst>
                            <p:childTnLst>
                              <p:par>
                                <p:cTn id="95" presetID="2" presetClass="entr" presetSubtype="4" fill="hold" nodeType="after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1000" fill="hold"/>
                                        <p:tgtEl>
                                          <p:spTgt spid="17"/>
                                        </p:tgtEl>
                                        <p:attrNameLst>
                                          <p:attrName>ppt_x</p:attrName>
                                        </p:attrNameLst>
                                      </p:cBhvr>
                                      <p:tavLst>
                                        <p:tav tm="0">
                                          <p:val>
                                            <p:strVal val="#ppt_x"/>
                                          </p:val>
                                        </p:tav>
                                        <p:tav tm="100000">
                                          <p:val>
                                            <p:strVal val="#ppt_x"/>
                                          </p:val>
                                        </p:tav>
                                      </p:tavLst>
                                    </p:anim>
                                    <p:anim calcmode="lin" valueType="num">
                                      <p:cBhvr additive="base">
                                        <p:cTn id="98" dur="1000" fill="hold"/>
                                        <p:tgtEl>
                                          <p:spTgt spid="17"/>
                                        </p:tgtEl>
                                        <p:attrNameLst>
                                          <p:attrName>ppt_y</p:attrName>
                                        </p:attrNameLst>
                                      </p:cBhvr>
                                      <p:tavLst>
                                        <p:tav tm="0">
                                          <p:val>
                                            <p:strVal val="1+#ppt_h/2"/>
                                          </p:val>
                                        </p:tav>
                                        <p:tav tm="100000">
                                          <p:val>
                                            <p:strVal val="#ppt_y"/>
                                          </p:val>
                                        </p:tav>
                                      </p:tavLst>
                                    </p:anim>
                                  </p:childTnLst>
                                </p:cTn>
                              </p:par>
                            </p:childTnLst>
                          </p:cTn>
                        </p:par>
                        <p:par>
                          <p:cTn id="99" fill="hold">
                            <p:stCondLst>
                              <p:cond delay="14800"/>
                            </p:stCondLst>
                            <p:childTnLst>
                              <p:par>
                                <p:cTn id="100" presetID="2" presetClass="entr" presetSubtype="6" fill="hold" nodeType="afterEffect">
                                  <p:stCondLst>
                                    <p:cond delay="0"/>
                                  </p:stCondLst>
                                  <p:childTnLst>
                                    <p:set>
                                      <p:cBhvr>
                                        <p:cTn id="101" dur="1" fill="hold">
                                          <p:stCondLst>
                                            <p:cond delay="0"/>
                                          </p:stCondLst>
                                        </p:cTn>
                                        <p:tgtEl>
                                          <p:spTgt spid="18"/>
                                        </p:tgtEl>
                                        <p:attrNameLst>
                                          <p:attrName>style.visibility</p:attrName>
                                        </p:attrNameLst>
                                      </p:cBhvr>
                                      <p:to>
                                        <p:strVal val="visible"/>
                                      </p:to>
                                    </p:set>
                                    <p:anim calcmode="lin" valueType="num">
                                      <p:cBhvr additive="base">
                                        <p:cTn id="102" dur="1000" fill="hold"/>
                                        <p:tgtEl>
                                          <p:spTgt spid="18"/>
                                        </p:tgtEl>
                                        <p:attrNameLst>
                                          <p:attrName>ppt_x</p:attrName>
                                        </p:attrNameLst>
                                      </p:cBhvr>
                                      <p:tavLst>
                                        <p:tav tm="0">
                                          <p:val>
                                            <p:strVal val="1+#ppt_w/2"/>
                                          </p:val>
                                        </p:tav>
                                        <p:tav tm="100000">
                                          <p:val>
                                            <p:strVal val="#ppt_x"/>
                                          </p:val>
                                        </p:tav>
                                      </p:tavLst>
                                    </p:anim>
                                    <p:anim calcmode="lin" valueType="num">
                                      <p:cBhvr additive="base">
                                        <p:cTn id="103" dur="1000" fill="hold"/>
                                        <p:tgtEl>
                                          <p:spTgt spid="18"/>
                                        </p:tgtEl>
                                        <p:attrNameLst>
                                          <p:attrName>ppt_y</p:attrName>
                                        </p:attrNameLst>
                                      </p:cBhvr>
                                      <p:tavLst>
                                        <p:tav tm="0">
                                          <p:val>
                                            <p:strVal val="1+#ppt_h/2"/>
                                          </p:val>
                                        </p:tav>
                                        <p:tav tm="100000">
                                          <p:val>
                                            <p:strVal val="#ppt_y"/>
                                          </p:val>
                                        </p:tav>
                                      </p:tavLst>
                                    </p:anim>
                                  </p:childTnLst>
                                </p:cTn>
                              </p:par>
                            </p:childTnLst>
                          </p:cTn>
                        </p:par>
                        <p:par>
                          <p:cTn id="104" fill="hold">
                            <p:stCondLst>
                              <p:cond delay="15800"/>
                            </p:stCondLst>
                            <p:childTnLst>
                              <p:par>
                                <p:cTn id="105" presetID="10"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2000"/>
                                        <p:tgtEl>
                                          <p:spTgt spid="2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1800"/>
                                        <p:tgtEl>
                                          <p:spTgt spid="26"/>
                                        </p:tgtEl>
                                      </p:cBhvr>
                                    </p:animEffect>
                                  </p:childTnLst>
                                </p:cTn>
                              </p:par>
                            </p:childTnLst>
                          </p:cTn>
                        </p:par>
                        <p:par>
                          <p:cTn id="111" fill="hold">
                            <p:stCondLst>
                              <p:cond delay="17800"/>
                            </p:stCondLst>
                            <p:childTnLst>
                              <p:par>
                                <p:cTn id="112" presetID="35" presetClass="path" presetSubtype="0" repeatCount="3000" accel="50000" decel="50000" fill="hold" nodeType="afterEffect">
                                  <p:stCondLst>
                                    <p:cond delay="0"/>
                                  </p:stCondLst>
                                  <p:childTnLst>
                                    <p:animMotion origin="layout" path="M 5.55556E-7 3.20988E-6 L -1.14063 -0.00062 " pathEditMode="relative" rAng="0" ptsTypes="AA">
                                      <p:cBhvr>
                                        <p:cTn id="113" dur="4000" fill="hold"/>
                                        <p:tgtEl>
                                          <p:spTgt spid="27"/>
                                        </p:tgtEl>
                                        <p:attrNameLst>
                                          <p:attrName>ppt_x</p:attrName>
                                          <p:attrName>ppt_y</p:attrName>
                                        </p:attrNameLst>
                                      </p:cBhvr>
                                      <p:rCtr x="-57031" y="-31"/>
                                    </p:animMotion>
                                  </p:childTnLst>
                                </p:cTn>
                              </p:par>
                              <p:par>
                                <p:cTn id="114" presetID="35" presetClass="path" presetSubtype="0" repeatCount="3000" accel="50000" decel="50000" fill="hold" nodeType="withEffect">
                                  <p:stCondLst>
                                    <p:cond delay="800"/>
                                  </p:stCondLst>
                                  <p:childTnLst>
                                    <p:animMotion origin="layout" path="M 1.66667E-6 -4.07407E-6 L -1.17691 0.01142 " pathEditMode="relative" rAng="0" ptsTypes="AA">
                                      <p:cBhvr>
                                        <p:cTn id="115" dur="5400" fill="hold"/>
                                        <p:tgtEl>
                                          <p:spTgt spid="30"/>
                                        </p:tgtEl>
                                        <p:attrNameLst>
                                          <p:attrName>ppt_x</p:attrName>
                                          <p:attrName>ppt_y</p:attrName>
                                        </p:attrNameLst>
                                      </p:cBhvr>
                                      <p:rCtr x="-58854" y="556"/>
                                    </p:animMotion>
                                  </p:childTnLst>
                                </p:cTn>
                              </p:par>
                              <p:par>
                                <p:cTn id="116" presetID="35" presetClass="path" presetSubtype="0" repeatCount="3000" accel="50000" decel="50000" fill="hold" nodeType="withEffect">
                                  <p:stCondLst>
                                    <p:cond delay="300"/>
                                  </p:stCondLst>
                                  <p:childTnLst>
                                    <p:animMotion origin="layout" path="M 0.00104 0.05 L -1.20833 0.03735 " pathEditMode="relative" rAng="0" ptsTypes="AA">
                                      <p:cBhvr>
                                        <p:cTn id="117" dur="3400" fill="hold"/>
                                        <p:tgtEl>
                                          <p:spTgt spid="29"/>
                                        </p:tgtEl>
                                        <p:attrNameLst>
                                          <p:attrName>ppt_x</p:attrName>
                                          <p:attrName>ppt_y</p:attrName>
                                        </p:attrNameLst>
                                      </p:cBhvr>
                                      <p:rCtr x="-60469" y="-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76351"/>
            <a:ext cx="8839200" cy="2292935"/>
          </a:xfrm>
          <a:prstGeom prst="rect">
            <a:avLst/>
          </a:prstGeom>
          <a:noFill/>
        </p:spPr>
        <p:txBody>
          <a:bodyPr wrap="square" rtlCol="0">
            <a:spAutoFit/>
          </a:bodyPr>
          <a:lstStyle/>
          <a:p>
            <a:pPr>
              <a:spcAft>
                <a:spcPts val="600"/>
              </a:spcAft>
            </a:pPr>
            <a:r>
              <a:rPr lang="en-US" sz="3200" dirty="0">
                <a:solidFill>
                  <a:prstClr val="black"/>
                </a:solidFill>
                <a:latin typeface="Arial"/>
                <a:cs typeface="Arial"/>
              </a:rPr>
              <a:t>Leading provider for: </a:t>
            </a:r>
          </a:p>
          <a:p>
            <a:pPr marL="457189" indent="-457189">
              <a:spcAft>
                <a:spcPts val="600"/>
              </a:spcAft>
              <a:buFont typeface="Arial" panose="020B0604020202020204" pitchFamily="34" charset="0"/>
              <a:buChar char="•"/>
            </a:pPr>
            <a:r>
              <a:rPr lang="en-US" sz="3200" dirty="0">
                <a:solidFill>
                  <a:prstClr val="black"/>
                </a:solidFill>
                <a:latin typeface="Arial"/>
                <a:cs typeface="Arial"/>
              </a:rPr>
              <a:t>Data </a:t>
            </a:r>
            <a:r>
              <a:rPr lang="en-US" sz="3200" b="1" dirty="0">
                <a:solidFill>
                  <a:prstClr val="black"/>
                </a:solidFill>
                <a:latin typeface="Arial"/>
                <a:cs typeface="Arial"/>
              </a:rPr>
              <a:t>Preparation</a:t>
            </a:r>
          </a:p>
          <a:p>
            <a:pPr marL="457189" indent="-457189">
              <a:spcAft>
                <a:spcPts val="600"/>
              </a:spcAft>
              <a:buFont typeface="Arial" panose="020B0604020202020204" pitchFamily="34" charset="0"/>
              <a:buChar char="•"/>
            </a:pPr>
            <a:r>
              <a:rPr lang="en-US" sz="3200" dirty="0">
                <a:solidFill>
                  <a:prstClr val="black"/>
                </a:solidFill>
                <a:latin typeface="Arial"/>
                <a:cs typeface="Arial"/>
              </a:rPr>
              <a:t>Data </a:t>
            </a:r>
            <a:r>
              <a:rPr lang="en-US" sz="3200" b="1" dirty="0">
                <a:solidFill>
                  <a:prstClr val="black"/>
                </a:solidFill>
                <a:latin typeface="Arial"/>
                <a:cs typeface="Arial"/>
              </a:rPr>
              <a:t>Visualization </a:t>
            </a:r>
          </a:p>
          <a:p>
            <a:pPr marL="457189" indent="-457189">
              <a:spcAft>
                <a:spcPts val="600"/>
              </a:spcAft>
              <a:buFont typeface="Arial" panose="020B0604020202020204" pitchFamily="34" charset="0"/>
              <a:buChar char="•"/>
            </a:pPr>
            <a:r>
              <a:rPr lang="en-US" sz="3200" dirty="0">
                <a:solidFill>
                  <a:prstClr val="black"/>
                </a:solidFill>
                <a:latin typeface="Arial"/>
                <a:cs typeface="Arial"/>
              </a:rPr>
              <a:t>Data </a:t>
            </a:r>
            <a:r>
              <a:rPr lang="en-US" sz="3200" b="1" dirty="0">
                <a:solidFill>
                  <a:prstClr val="black"/>
                </a:solidFill>
                <a:latin typeface="Arial"/>
                <a:cs typeface="Arial"/>
              </a:rPr>
              <a:t>Analysis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05770"/>
            <a:ext cx="5286064" cy="2652180"/>
          </a:xfrm>
          <a:prstGeom prst="rect">
            <a:avLst/>
          </a:prstGeom>
        </p:spPr>
      </p:pic>
      <p:sp>
        <p:nvSpPr>
          <p:cNvPr id="9" name="TextBox 8"/>
          <p:cNvSpPr txBox="1"/>
          <p:nvPr/>
        </p:nvSpPr>
        <p:spPr>
          <a:xfrm>
            <a:off x="304800" y="209551"/>
            <a:ext cx="8305800" cy="1015663"/>
          </a:xfrm>
          <a:prstGeom prst="rect">
            <a:avLst/>
          </a:prstGeom>
          <a:noFill/>
        </p:spPr>
        <p:txBody>
          <a:bodyPr wrap="square" rtlCol="0">
            <a:spAutoFit/>
          </a:bodyPr>
          <a:lstStyle/>
          <a:p>
            <a:r>
              <a:rPr lang="en-US" sz="6000" dirty="0">
                <a:solidFill>
                  <a:srgbClr val="007DC3"/>
                </a:solidFill>
                <a:latin typeface="Arial" panose="020B0604020202020204" pitchFamily="34" charset="0"/>
                <a:cs typeface="Arial" panose="020B0604020202020204" pitchFamily="34" charset="0"/>
              </a:rPr>
              <a:t>Free Software Trial!</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3667" y="4212211"/>
            <a:ext cx="1594063" cy="293895"/>
          </a:xfrm>
          <a:prstGeom prst="rect">
            <a:avLst/>
          </a:prstGeom>
        </p:spPr>
      </p:pic>
      <p:sp>
        <p:nvSpPr>
          <p:cNvPr id="4" name="TextBox 3"/>
          <p:cNvSpPr txBox="1"/>
          <p:nvPr/>
        </p:nvSpPr>
        <p:spPr>
          <a:xfrm>
            <a:off x="4800600" y="1346931"/>
            <a:ext cx="3128038" cy="461665"/>
          </a:xfrm>
          <a:prstGeom prst="rect">
            <a:avLst/>
          </a:prstGeom>
          <a:noFill/>
        </p:spPr>
        <p:txBody>
          <a:bodyPr wrap="square" rtlCol="0">
            <a:spAutoFit/>
          </a:bodyPr>
          <a:lstStyle/>
          <a:p>
            <a:r>
              <a:rPr lang="en-US" sz="2400" b="1" dirty="0">
                <a:solidFill>
                  <a:srgbClr val="C00000"/>
                </a:solidFill>
                <a:latin typeface="Arial" panose="020B0604020202020204" pitchFamily="34" charset="0"/>
                <a:cs typeface="Arial" panose="020B0604020202020204" pitchFamily="34" charset="0"/>
              </a:rPr>
              <a:t>sas.com/strata-trial</a:t>
            </a:r>
          </a:p>
        </p:txBody>
      </p:sp>
    </p:spTree>
    <p:extLst>
      <p:ext uri="{BB962C8B-B14F-4D97-AF65-F5344CB8AC3E}">
        <p14:creationId xmlns:p14="http://schemas.microsoft.com/office/powerpoint/2010/main" val="8647285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81000" y="438150"/>
            <a:ext cx="6629400" cy="1447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300"/>
              </a:spcAft>
            </a:pPr>
            <a:r>
              <a:rPr lang="en-US" dirty="0" smtClean="0">
                <a:solidFill>
                  <a:prstClr val="black"/>
                </a:solidFill>
                <a:latin typeface="Arial" panose="020B0604020202020204" pitchFamily="34" charset="0"/>
                <a:cs typeface="Arial" panose="020B0604020202020204" pitchFamily="34" charset="0"/>
              </a:rPr>
              <a:t>Enter for a chance to </a:t>
            </a:r>
            <a:br>
              <a:rPr lang="en-US" dirty="0" smtClean="0">
                <a:solidFill>
                  <a:prstClr val="black"/>
                </a:solidFill>
                <a:latin typeface="Arial" panose="020B0604020202020204" pitchFamily="34" charset="0"/>
                <a:cs typeface="Arial" panose="020B0604020202020204" pitchFamily="34" charset="0"/>
              </a:rPr>
            </a:br>
            <a:r>
              <a:rPr lang="en-US" dirty="0" smtClean="0">
                <a:solidFill>
                  <a:prstClr val="black"/>
                </a:solidFill>
                <a:latin typeface="Arial" panose="020B0604020202020204" pitchFamily="34" charset="0"/>
                <a:cs typeface="Arial" panose="020B0604020202020204" pitchFamily="34" charset="0"/>
              </a:rPr>
              <a:t>win a </a:t>
            </a:r>
            <a:r>
              <a:rPr lang="en-US" dirty="0" err="1" smtClean="0">
                <a:solidFill>
                  <a:prstClr val="black"/>
                </a:solidFill>
                <a:latin typeface="Arial" panose="020B0604020202020204" pitchFamily="34" charset="0"/>
                <a:cs typeface="Arial" panose="020B0604020202020204" pitchFamily="34" charset="0"/>
              </a:rPr>
              <a:t>GoPro</a:t>
            </a:r>
            <a:r>
              <a:rPr lang="en-US" dirty="0" smtClean="0">
                <a:solidFill>
                  <a:prstClr val="black"/>
                </a:solidFill>
                <a:latin typeface="Arial" panose="020B0604020202020204" pitchFamily="34" charset="0"/>
                <a:cs typeface="Arial" panose="020B0604020202020204" pitchFamily="34" charset="0"/>
              </a:rPr>
              <a:t> HERO4!</a:t>
            </a:r>
          </a:p>
          <a:p>
            <a:pPr>
              <a:spcAft>
                <a:spcPts val="300"/>
              </a:spcAft>
            </a:pPr>
            <a:endParaRPr lang="en-US" sz="2800" u="sng" dirty="0" smtClean="0">
              <a:solidFill>
                <a:srgbClr val="007DC3"/>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6201" y="2952750"/>
            <a:ext cx="4743799" cy="2380109"/>
          </a:xfrm>
          <a:prstGeom prst="rect">
            <a:avLst/>
          </a:prstGeom>
        </p:spPr>
      </p:pic>
      <p:pic>
        <p:nvPicPr>
          <p:cNvPr id="2" name="Picture 1" descr="GoProHero4_50B3942.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8500" y="209550"/>
            <a:ext cx="3365500" cy="2310977"/>
          </a:xfrm>
          <a:prstGeom prst="rect">
            <a:avLst/>
          </a:prstGeom>
        </p:spPr>
      </p:pic>
      <p:sp>
        <p:nvSpPr>
          <p:cNvPr id="7" name="Oval 6"/>
          <p:cNvSpPr/>
          <p:nvPr/>
        </p:nvSpPr>
        <p:spPr>
          <a:xfrm>
            <a:off x="3829050" y="2444327"/>
            <a:ext cx="1981200" cy="1981200"/>
          </a:xfrm>
          <a:prstGeom prst="ellipse">
            <a:avLst/>
          </a:prstGeom>
          <a:solidFill>
            <a:srgbClr val="007DC3"/>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8" name="TextBox 7"/>
          <p:cNvSpPr txBox="1"/>
          <p:nvPr/>
        </p:nvSpPr>
        <p:spPr>
          <a:xfrm>
            <a:off x="3505200" y="2520527"/>
            <a:ext cx="2628900" cy="1562031"/>
          </a:xfrm>
          <a:prstGeom prst="rect">
            <a:avLst/>
          </a:prstGeom>
          <a:noFill/>
        </p:spPr>
        <p:txBody>
          <a:bodyPr wrap="square" rtlCol="0">
            <a:spAutoFit/>
          </a:bodyPr>
          <a:lstStyle/>
          <a:p>
            <a:pPr algn="ctr">
              <a:lnSpc>
                <a:spcPts val="3400"/>
              </a:lnSpc>
              <a:spcBef>
                <a:spcPts val="600"/>
              </a:spcBef>
              <a:spcAft>
                <a:spcPts val="600"/>
              </a:spcAft>
            </a:pPr>
            <a:r>
              <a:rPr lang="en-US" sz="3200" dirty="0" smtClean="0">
                <a:solidFill>
                  <a:prstClr val="white"/>
                </a:solidFill>
                <a:latin typeface="Arial"/>
                <a:cs typeface="Arial"/>
              </a:rPr>
              <a:t> </a:t>
            </a:r>
            <a:br>
              <a:rPr lang="en-US" sz="3200" dirty="0" smtClean="0">
                <a:solidFill>
                  <a:prstClr val="white"/>
                </a:solidFill>
                <a:latin typeface="Arial"/>
                <a:cs typeface="Arial"/>
              </a:rPr>
            </a:br>
            <a:r>
              <a:rPr lang="en-US" sz="4000" dirty="0" smtClean="0">
                <a:solidFill>
                  <a:prstClr val="white"/>
                </a:solidFill>
                <a:latin typeface="Arial"/>
                <a:cs typeface="Arial"/>
              </a:rPr>
              <a:t>Booth </a:t>
            </a:r>
          </a:p>
          <a:p>
            <a:pPr algn="ctr">
              <a:lnSpc>
                <a:spcPts val="3400"/>
              </a:lnSpc>
              <a:spcBef>
                <a:spcPts val="600"/>
              </a:spcBef>
              <a:spcAft>
                <a:spcPts val="600"/>
              </a:spcAft>
            </a:pPr>
            <a:r>
              <a:rPr lang="en-US" sz="4000" dirty="0" smtClean="0">
                <a:solidFill>
                  <a:prstClr val="white"/>
                </a:solidFill>
                <a:latin typeface="Arial"/>
                <a:cs typeface="Arial"/>
              </a:rPr>
              <a:t>1022</a:t>
            </a:r>
            <a:endParaRPr lang="en-US" sz="4000" dirty="0">
              <a:solidFill>
                <a:prstClr val="white"/>
              </a:solidFill>
              <a:latin typeface="Arial"/>
              <a:cs typeface="Arial"/>
            </a:endParaRPr>
          </a:p>
        </p:txBody>
      </p:sp>
    </p:spTree>
    <p:extLst>
      <p:ext uri="{BB962C8B-B14F-4D97-AF65-F5344CB8AC3E}">
        <p14:creationId xmlns:p14="http://schemas.microsoft.com/office/powerpoint/2010/main" val="3091554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8399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4"/>
            <a:ext cx="2515438" cy="338554"/>
          </a:xfrm>
        </p:spPr>
        <p:txBody>
          <a:bodyPr/>
          <a:lstStyle/>
          <a:p>
            <a:r>
              <a:rPr lang="en-US" dirty="0" smtClean="0"/>
              <a:t>Yarn tuning</a:t>
            </a:r>
            <a:endParaRPr lang="en-US" dirty="0"/>
          </a:p>
        </p:txBody>
      </p:sp>
      <p:sp>
        <p:nvSpPr>
          <p:cNvPr id="3" name="Text Placeholder 2"/>
          <p:cNvSpPr>
            <a:spLocks noGrp="1"/>
          </p:cNvSpPr>
          <p:nvPr>
            <p:ph type="body" sz="quarter" idx="12"/>
          </p:nvPr>
        </p:nvSpPr>
        <p:spPr/>
        <p:txBody>
          <a:bodyPr/>
          <a:lstStyle/>
          <a:p>
            <a:r>
              <a:rPr lang="en-US" dirty="0" smtClean="0"/>
              <a:t>Basic yarn settings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70434840"/>
              </p:ext>
            </p:extLst>
          </p:nvPr>
        </p:nvGraphicFramePr>
        <p:xfrm>
          <a:off x="232474" y="676662"/>
          <a:ext cx="8624807" cy="4057209"/>
        </p:xfrm>
        <a:graphic>
          <a:graphicData uri="http://schemas.openxmlformats.org/drawingml/2006/table">
            <a:tbl>
              <a:tblPr firstRow="1" bandRow="1">
                <a:tableStyleId>{69012ECD-51FC-41F1-AA8D-1B2483CD663E}</a:tableStyleId>
              </a:tblPr>
              <a:tblGrid>
                <a:gridCol w="3120326"/>
                <a:gridCol w="5504481"/>
              </a:tblGrid>
              <a:tr h="205740">
                <a:tc>
                  <a:txBody>
                    <a:bodyPr/>
                    <a:lstStyle/>
                    <a:p>
                      <a:pPr algn="ctr"/>
                      <a:r>
                        <a:rPr lang="en-US" sz="1200" dirty="0" smtClean="0">
                          <a:solidFill>
                            <a:schemeClr val="bg2"/>
                          </a:solidFill>
                          <a:latin typeface="Gill Sans"/>
                          <a:cs typeface="Gill Sans"/>
                        </a:rPr>
                        <a:t>Property</a:t>
                      </a:r>
                      <a:r>
                        <a:rPr lang="en-US" sz="1200" baseline="0" dirty="0" smtClean="0">
                          <a:solidFill>
                            <a:schemeClr val="bg2"/>
                          </a:solidFill>
                          <a:latin typeface="Gill Sans"/>
                          <a:cs typeface="Gill Sans"/>
                        </a:rPr>
                        <a:t> Name</a:t>
                      </a:r>
                      <a:endParaRPr lang="en-US" sz="1200" dirty="0">
                        <a:solidFill>
                          <a:schemeClr val="bg2"/>
                        </a:solidFill>
                        <a:latin typeface="Gill Sans"/>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c>
                  <a:txBody>
                    <a:bodyPr/>
                    <a:lstStyle/>
                    <a:p>
                      <a:pPr algn="ctr"/>
                      <a:r>
                        <a:rPr lang="en-US" sz="1200" dirty="0" smtClean="0">
                          <a:solidFill>
                            <a:schemeClr val="bg2"/>
                          </a:solidFill>
                          <a:latin typeface="Gill Sans"/>
                          <a:cs typeface="Gill Sans"/>
                        </a:rPr>
                        <a:t>Description </a:t>
                      </a:r>
                      <a:endParaRPr lang="en-US" sz="1200" dirty="0">
                        <a:solidFill>
                          <a:schemeClr val="bg2"/>
                        </a:solidFill>
                        <a:latin typeface="Gill Sans"/>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r>
              <a:tr h="2954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yarn.nodemanager.resource.memory-mb</a:t>
                      </a:r>
                      <a:endParaRPr lang="en-US" sz="1200" dirty="0" smtClean="0">
                        <a:solidFill>
                          <a:schemeClr val="tx1"/>
                        </a:solidFill>
                        <a:latin typeface="+mn-lt"/>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c>
                  <a:txBody>
                    <a:bodyPr/>
                    <a:lstStyle/>
                    <a:p>
                      <a:r>
                        <a:rPr lang="en-US" sz="1200" b="0" i="0" kern="1200" dirty="0" smtClean="0">
                          <a:solidFill>
                            <a:schemeClr val="tx1"/>
                          </a:solidFill>
                          <a:effectLst/>
                          <a:latin typeface="+mn-lt"/>
                          <a:ea typeface="+mn-ea"/>
                          <a:cs typeface="+mn-cs"/>
                        </a:rPr>
                        <a:t>Amount of physical memory, in </a:t>
                      </a:r>
                      <a:r>
                        <a:rPr lang="en-US" sz="1200" b="0" i="0" kern="1200" dirty="0" err="1" smtClean="0">
                          <a:solidFill>
                            <a:schemeClr val="tx1"/>
                          </a:solidFill>
                          <a:effectLst/>
                          <a:latin typeface="+mn-lt"/>
                          <a:ea typeface="+mn-ea"/>
                          <a:cs typeface="+mn-cs"/>
                        </a:rPr>
                        <a:t>MiB</a:t>
                      </a:r>
                      <a:r>
                        <a:rPr lang="en-US" sz="1200" b="0" i="0" kern="1200" dirty="0" smtClean="0">
                          <a:solidFill>
                            <a:schemeClr val="tx1"/>
                          </a:solidFill>
                          <a:effectLst/>
                          <a:latin typeface="+mn-lt"/>
                          <a:ea typeface="+mn-ea"/>
                          <a:cs typeface="+mn-cs"/>
                        </a:rPr>
                        <a:t>, that can be allocated for containers.</a:t>
                      </a:r>
                      <a:endParaRPr lang="en-US" sz="1200" dirty="0">
                        <a:solidFill>
                          <a:schemeClr val="tx1"/>
                        </a:solidFill>
                        <a:latin typeface="+mn-lt"/>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r>
              <a:tr h="503784">
                <a:tc>
                  <a:txBody>
                    <a:bodyPr/>
                    <a:lstStyle/>
                    <a:p>
                      <a:r>
                        <a:rPr lang="en-US" sz="1200" dirty="0" smtClean="0">
                          <a:solidFill>
                            <a:schemeClr val="tx1"/>
                          </a:solidFill>
                          <a:latin typeface="+mn-lt"/>
                          <a:cs typeface="Gill Sans"/>
                        </a:rPr>
                        <a:t>yarn.scheduler.minimum-allocation-mb</a:t>
                      </a:r>
                      <a:endParaRPr lang="en-US" sz="1200" dirty="0">
                        <a:solidFill>
                          <a:schemeClr val="tx1"/>
                        </a:solidFill>
                        <a:latin typeface="+mn-lt"/>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c>
                  <a:txBody>
                    <a:bodyPr/>
                    <a:lstStyle/>
                    <a:p>
                      <a:r>
                        <a:rPr lang="en-US" sz="1200" b="0" i="0" kern="1200" dirty="0" smtClean="0">
                          <a:solidFill>
                            <a:schemeClr val="tx1"/>
                          </a:solidFill>
                          <a:effectLst/>
                          <a:latin typeface="+mn-lt"/>
                          <a:ea typeface="+mn-ea"/>
                          <a:cs typeface="+mn-cs"/>
                        </a:rPr>
                        <a:t>The minimum allocation for every container request at the RM, in MBs. Memory requests lower than this won't take effect, and the specified value will get allocated at minimum.</a:t>
                      </a:r>
                      <a:endParaRPr lang="en-US" sz="1200" b="1" dirty="0">
                        <a:solidFill>
                          <a:schemeClr val="tx1"/>
                        </a:solidFill>
                        <a:latin typeface="+mn-lt"/>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r>
              <a:tr h="640468">
                <a:tc>
                  <a:txBody>
                    <a:bodyPr/>
                    <a:lstStyle/>
                    <a:p>
                      <a:r>
                        <a:rPr lang="en-US" sz="1200" dirty="0" err="1" smtClean="0">
                          <a:solidFill>
                            <a:schemeClr val="tx1"/>
                          </a:solidFill>
                          <a:latin typeface="+mn-lt"/>
                          <a:cs typeface="Gill Sans"/>
                        </a:rPr>
                        <a:t>yarn.scheduler.maximum</a:t>
                      </a:r>
                      <a:r>
                        <a:rPr lang="en-US" sz="1200" dirty="0" smtClean="0">
                          <a:solidFill>
                            <a:schemeClr val="tx1"/>
                          </a:solidFill>
                          <a:latin typeface="+mn-lt"/>
                          <a:cs typeface="Gill Sans"/>
                        </a:rPr>
                        <a:t>-allocation-</a:t>
                      </a:r>
                      <a:r>
                        <a:rPr lang="en-US" sz="1200" dirty="0" err="1" smtClean="0">
                          <a:solidFill>
                            <a:schemeClr val="tx1"/>
                          </a:solidFill>
                          <a:latin typeface="+mn-lt"/>
                          <a:cs typeface="Gill Sans"/>
                        </a:rPr>
                        <a:t>mb</a:t>
                      </a:r>
                      <a:endParaRPr lang="en-US" sz="1200" dirty="0" smtClean="0">
                        <a:solidFill>
                          <a:schemeClr val="tx1"/>
                        </a:solidFill>
                        <a:latin typeface="+mn-lt"/>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c>
                  <a:txBody>
                    <a:bodyPr/>
                    <a:lstStyle/>
                    <a:p>
                      <a:r>
                        <a:rPr lang="en-US" sz="1200" dirty="0" smtClean="0">
                          <a:solidFill>
                            <a:schemeClr val="tx1"/>
                          </a:solidFill>
                          <a:latin typeface="+mn-lt"/>
                          <a:cs typeface="Gill Sans"/>
                        </a:rPr>
                        <a:t>Largest Container allowed.</a:t>
                      </a:r>
                      <a:r>
                        <a:rPr lang="en-US" sz="1200" baseline="0" dirty="0" smtClean="0">
                          <a:solidFill>
                            <a:schemeClr val="tx1"/>
                          </a:solidFill>
                          <a:latin typeface="+mn-lt"/>
                          <a:cs typeface="Gill Sans"/>
                        </a:rPr>
                        <a:t> A Multiple of the minimum-allocation-mb above</a:t>
                      </a:r>
                      <a:endParaRPr lang="en-US" sz="1200" dirty="0" smtClean="0">
                        <a:solidFill>
                          <a:schemeClr val="tx1"/>
                        </a:solidFill>
                        <a:latin typeface="+mn-lt"/>
                        <a:cs typeface="Gill Sans"/>
                      </a:endParaRPr>
                    </a:p>
                    <a:p>
                      <a:endParaRPr lang="en-US" sz="1200" dirty="0" smtClean="0">
                        <a:solidFill>
                          <a:schemeClr val="tx1"/>
                        </a:solidFill>
                        <a:latin typeface="+mn-lt"/>
                        <a:cs typeface="Gill Sans"/>
                      </a:endParaRPr>
                    </a:p>
                    <a:p>
                      <a:r>
                        <a:rPr lang="en-US" sz="1200" dirty="0" smtClean="0">
                          <a:solidFill>
                            <a:schemeClr val="tx1"/>
                          </a:solidFill>
                          <a:latin typeface="+mn-lt"/>
                          <a:cs typeface="Gill Sans"/>
                        </a:rPr>
                        <a:t>Depending on your setup you may want</a:t>
                      </a:r>
                      <a:r>
                        <a:rPr lang="en-US" sz="1200" baseline="0" dirty="0" smtClean="0">
                          <a:solidFill>
                            <a:schemeClr val="tx1"/>
                          </a:solidFill>
                          <a:latin typeface="+mn-lt"/>
                          <a:cs typeface="Gill Sans"/>
                        </a:rPr>
                        <a:t> to allow the entire node for MR, or restrict it to smaller then a node to prevent potential malicious actions.</a:t>
                      </a:r>
                      <a:endParaRPr lang="en-US" sz="1200" dirty="0">
                        <a:solidFill>
                          <a:schemeClr val="tx1"/>
                        </a:solidFill>
                        <a:latin typeface="+mn-lt"/>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r>
              <a:tr h="473629">
                <a:tc>
                  <a:txBody>
                    <a:bodyPr/>
                    <a:lstStyle/>
                    <a:p>
                      <a:pPr marL="0" marR="0">
                        <a:spcBef>
                          <a:spcPts val="0"/>
                        </a:spcBef>
                        <a:spcAft>
                          <a:spcPts val="0"/>
                        </a:spcAft>
                      </a:pPr>
                      <a:r>
                        <a:rPr lang="en-US" sz="1200" dirty="0" err="1">
                          <a:solidFill>
                            <a:schemeClr val="tx1"/>
                          </a:solidFill>
                          <a:effectLst/>
                          <a:latin typeface="+mn-lt"/>
                          <a:ea typeface="Times New Roman" panose="02020603050405020304" pitchFamily="18" charset="0"/>
                        </a:rPr>
                        <a:t>yarn.nodemanager.resource.cpu-vcores</a:t>
                      </a:r>
                      <a:endParaRPr lang="en-US" sz="1200" dirty="0">
                        <a:solidFill>
                          <a:schemeClr val="tx1"/>
                        </a:solidFill>
                        <a:effectLst/>
                        <a:latin typeface="+mn-lt"/>
                        <a:ea typeface="Times New Roman" panose="02020603050405020304" pitchFamily="18" charset="0"/>
                      </a:endParaRPr>
                    </a:p>
                  </a:txBody>
                  <a:tcPr marL="50800" marR="50800" marT="101600" marB="10160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c>
                  <a:txBody>
                    <a:bodyPr/>
                    <a:lstStyle/>
                    <a:p>
                      <a:pPr marL="0" marR="0"/>
                      <a:r>
                        <a:rPr lang="en-US" sz="1200" dirty="0">
                          <a:solidFill>
                            <a:schemeClr val="tx1"/>
                          </a:solidFill>
                          <a:effectLst/>
                          <a:latin typeface="+mn-lt"/>
                          <a:ea typeface="Times New Roman" panose="02020603050405020304" pitchFamily="18" charset="0"/>
                        </a:rPr>
                        <a:t>Number of virtual CPU cores that can be allocated for containers. This value covers all applications and their containers running on this node and or physical system. </a:t>
                      </a:r>
                    </a:p>
                  </a:txBody>
                  <a:tcPr marL="50800" marR="50800" marT="101600" marB="10160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r>
              <a:tr h="0">
                <a:tc>
                  <a:txBody>
                    <a:bodyPr/>
                    <a:lstStyle/>
                    <a:p>
                      <a:pPr marL="0" marR="0">
                        <a:spcBef>
                          <a:spcPts val="0"/>
                        </a:spcBef>
                        <a:spcAft>
                          <a:spcPts val="0"/>
                        </a:spcAft>
                      </a:pPr>
                      <a:r>
                        <a:rPr lang="en-US" sz="1200" dirty="0" err="1">
                          <a:solidFill>
                            <a:schemeClr val="tx1"/>
                          </a:solidFill>
                          <a:effectLst/>
                          <a:latin typeface="+mn-lt"/>
                          <a:ea typeface="Times New Roman" panose="02020603050405020304" pitchFamily="18" charset="0"/>
                        </a:rPr>
                        <a:t>yarn.scheduler.minimum</a:t>
                      </a:r>
                      <a:r>
                        <a:rPr lang="en-US" sz="1200" dirty="0">
                          <a:solidFill>
                            <a:schemeClr val="tx1"/>
                          </a:solidFill>
                          <a:effectLst/>
                          <a:latin typeface="+mn-lt"/>
                          <a:ea typeface="Times New Roman" panose="02020603050405020304" pitchFamily="18" charset="0"/>
                        </a:rPr>
                        <a:t>-allocation-</a:t>
                      </a:r>
                      <a:r>
                        <a:rPr lang="en-US" sz="1200" dirty="0" err="1">
                          <a:solidFill>
                            <a:schemeClr val="tx1"/>
                          </a:solidFill>
                          <a:effectLst/>
                          <a:latin typeface="+mn-lt"/>
                          <a:ea typeface="Times New Roman" panose="02020603050405020304" pitchFamily="18" charset="0"/>
                        </a:rPr>
                        <a:t>vcores</a:t>
                      </a:r>
                      <a:endParaRPr lang="en-US" sz="1200" dirty="0">
                        <a:solidFill>
                          <a:schemeClr val="tx1"/>
                        </a:solidFill>
                        <a:effectLst/>
                        <a:latin typeface="+mn-lt"/>
                        <a:ea typeface="Times New Roman" panose="02020603050405020304" pitchFamily="18" charset="0"/>
                      </a:endParaRPr>
                    </a:p>
                  </a:txBody>
                  <a:tcPr marL="50800" marR="50800" marT="101600" marB="10160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c>
                  <a:txBody>
                    <a:bodyPr/>
                    <a:lstStyle/>
                    <a:p>
                      <a:pPr marL="0" marR="0"/>
                      <a:r>
                        <a:rPr lang="en-US" sz="1200" dirty="0">
                          <a:solidFill>
                            <a:schemeClr val="tx1"/>
                          </a:solidFill>
                          <a:effectLst/>
                          <a:latin typeface="+mn-lt"/>
                          <a:ea typeface="Times New Roman" panose="02020603050405020304" pitchFamily="18" charset="0"/>
                        </a:rPr>
                        <a:t>The smallest number of virtual CPU cores that can be requested per container.</a:t>
                      </a:r>
                    </a:p>
                  </a:txBody>
                  <a:tcPr marL="50800" marR="50800" marT="101600" marB="10160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r>
              <a:tr h="0">
                <a:tc>
                  <a:txBody>
                    <a:bodyPr/>
                    <a:lstStyle/>
                    <a:p>
                      <a:pPr marL="0" marR="0">
                        <a:spcBef>
                          <a:spcPts val="0"/>
                        </a:spcBef>
                        <a:spcAft>
                          <a:spcPts val="0"/>
                        </a:spcAft>
                      </a:pPr>
                      <a:r>
                        <a:rPr lang="en-US" sz="1200" dirty="0" err="1">
                          <a:solidFill>
                            <a:schemeClr val="tx1"/>
                          </a:solidFill>
                          <a:effectLst/>
                          <a:latin typeface="+mn-lt"/>
                          <a:ea typeface="Times New Roman" panose="02020603050405020304" pitchFamily="18" charset="0"/>
                        </a:rPr>
                        <a:t>yarn.scheduler.maximum</a:t>
                      </a:r>
                      <a:r>
                        <a:rPr lang="en-US" sz="1200" dirty="0">
                          <a:solidFill>
                            <a:schemeClr val="tx1"/>
                          </a:solidFill>
                          <a:effectLst/>
                          <a:latin typeface="+mn-lt"/>
                          <a:ea typeface="Times New Roman" panose="02020603050405020304" pitchFamily="18" charset="0"/>
                        </a:rPr>
                        <a:t>-allocation-</a:t>
                      </a:r>
                      <a:r>
                        <a:rPr lang="en-US" sz="1200" dirty="0" err="1">
                          <a:solidFill>
                            <a:schemeClr val="tx1"/>
                          </a:solidFill>
                          <a:effectLst/>
                          <a:latin typeface="+mn-lt"/>
                          <a:ea typeface="Times New Roman" panose="02020603050405020304" pitchFamily="18" charset="0"/>
                        </a:rPr>
                        <a:t>vcores</a:t>
                      </a:r>
                      <a:endParaRPr lang="en-US" sz="1200" dirty="0">
                        <a:solidFill>
                          <a:schemeClr val="tx1"/>
                        </a:solidFill>
                        <a:effectLst/>
                        <a:latin typeface="+mn-lt"/>
                        <a:ea typeface="Times New Roman" panose="02020603050405020304" pitchFamily="18" charset="0"/>
                      </a:endParaRPr>
                    </a:p>
                  </a:txBody>
                  <a:tcPr marL="50800" marR="50800" marT="101600" marB="10160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c>
                  <a:txBody>
                    <a:bodyPr/>
                    <a:lstStyle/>
                    <a:p>
                      <a:pPr marL="0" marR="0"/>
                      <a:r>
                        <a:rPr lang="en-US" sz="1200" dirty="0">
                          <a:solidFill>
                            <a:schemeClr val="tx1"/>
                          </a:solidFill>
                          <a:effectLst/>
                          <a:latin typeface="+mn-lt"/>
                          <a:ea typeface="Times New Roman" panose="02020603050405020304" pitchFamily="18" charset="0"/>
                        </a:rPr>
                        <a:t>The largest number of virtual CPU cores that can be requested per container.</a:t>
                      </a:r>
                    </a:p>
                  </a:txBody>
                  <a:tcPr marL="50800" marR="50800" marT="101600" marB="10160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r>
              <a:tr h="0">
                <a:tc>
                  <a:txBody>
                    <a:bodyPr/>
                    <a:lstStyle/>
                    <a:p>
                      <a:pPr marL="0" marR="0">
                        <a:spcBef>
                          <a:spcPts val="0"/>
                        </a:spcBef>
                        <a:spcAft>
                          <a:spcPts val="0"/>
                        </a:spcAft>
                      </a:pPr>
                      <a:r>
                        <a:rPr lang="en-US" sz="1200" dirty="0" err="1">
                          <a:solidFill>
                            <a:schemeClr val="tx1"/>
                          </a:solidFill>
                          <a:effectLst/>
                          <a:latin typeface="+mn-lt"/>
                          <a:ea typeface="Times New Roman" panose="02020603050405020304" pitchFamily="18" charset="0"/>
                        </a:rPr>
                        <a:t>yarn.resourcemanager.scheduler.class</a:t>
                      </a:r>
                      <a:endParaRPr lang="en-US" sz="1200" dirty="0">
                        <a:solidFill>
                          <a:schemeClr val="tx1"/>
                        </a:solidFill>
                        <a:effectLst/>
                        <a:latin typeface="+mn-lt"/>
                        <a:ea typeface="Times New Roman" panose="02020603050405020304" pitchFamily="18" charset="0"/>
                      </a:endParaRPr>
                    </a:p>
                  </a:txBody>
                  <a:tcPr marL="50800" marR="50800" marT="101600" marB="10160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c>
                  <a:txBody>
                    <a:bodyPr/>
                    <a:lstStyle/>
                    <a:p>
                      <a:pPr marL="0" marR="0"/>
                      <a:r>
                        <a:rPr lang="en-US" sz="1200" dirty="0">
                          <a:solidFill>
                            <a:schemeClr val="tx1"/>
                          </a:solidFill>
                          <a:effectLst/>
                          <a:latin typeface="+mn-lt"/>
                          <a:ea typeface="Times New Roman" panose="02020603050405020304" pitchFamily="18" charset="0"/>
                        </a:rPr>
                        <a:t>The class used for resource manager (note </a:t>
                      </a:r>
                      <a:r>
                        <a:rPr lang="en-US" sz="1200" dirty="0" err="1">
                          <a:solidFill>
                            <a:schemeClr val="tx1"/>
                          </a:solidFill>
                          <a:effectLst/>
                          <a:latin typeface="+mn-lt"/>
                          <a:ea typeface="Times New Roman" panose="02020603050405020304" pitchFamily="18" charset="0"/>
                        </a:rPr>
                        <a:t>Hortonworks</a:t>
                      </a:r>
                      <a:r>
                        <a:rPr lang="en-US" sz="1200" dirty="0">
                          <a:solidFill>
                            <a:schemeClr val="tx1"/>
                          </a:solidFill>
                          <a:effectLst/>
                          <a:latin typeface="+mn-lt"/>
                          <a:ea typeface="Times New Roman" panose="02020603050405020304" pitchFamily="18" charset="0"/>
                        </a:rPr>
                        <a:t> and </a:t>
                      </a:r>
                      <a:r>
                        <a:rPr lang="en-US" sz="1200" dirty="0" err="1">
                          <a:solidFill>
                            <a:schemeClr val="tx1"/>
                          </a:solidFill>
                          <a:effectLst/>
                          <a:latin typeface="+mn-lt"/>
                          <a:ea typeface="Times New Roman" panose="02020603050405020304" pitchFamily="18" charset="0"/>
                        </a:rPr>
                        <a:t>Cloudera</a:t>
                      </a:r>
                      <a:r>
                        <a:rPr lang="en-US" sz="1200" dirty="0">
                          <a:solidFill>
                            <a:schemeClr val="tx1"/>
                          </a:solidFill>
                          <a:effectLst/>
                          <a:latin typeface="+mn-lt"/>
                          <a:ea typeface="Times New Roman" panose="02020603050405020304" pitchFamily="18" charset="0"/>
                        </a:rPr>
                        <a:t> used different defaults and today, they do prompt writing custom classes)</a:t>
                      </a:r>
                    </a:p>
                  </a:txBody>
                  <a:tcPr marL="50800" marR="50800" marT="101600" marB="10160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0318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4"/>
            <a:ext cx="2515438" cy="338554"/>
          </a:xfrm>
        </p:spPr>
        <p:txBody>
          <a:bodyPr/>
          <a:lstStyle/>
          <a:p>
            <a:r>
              <a:rPr lang="en-US" dirty="0" smtClean="0"/>
              <a:t>Yarn tuning</a:t>
            </a:r>
            <a:endParaRPr lang="en-US" dirty="0"/>
          </a:p>
        </p:txBody>
      </p:sp>
      <p:sp>
        <p:nvSpPr>
          <p:cNvPr id="3" name="Text Placeholder 2"/>
          <p:cNvSpPr>
            <a:spLocks noGrp="1"/>
          </p:cNvSpPr>
          <p:nvPr>
            <p:ph type="body" sz="quarter" idx="12"/>
          </p:nvPr>
        </p:nvSpPr>
        <p:spPr/>
        <p:txBody>
          <a:bodyPr/>
          <a:lstStyle/>
          <a:p>
            <a:r>
              <a:rPr lang="en-US" dirty="0" err="1" smtClean="0"/>
              <a:t>Mapreduce</a:t>
            </a:r>
            <a:r>
              <a:rPr lang="en-US" dirty="0" smtClean="0"/>
              <a:t> settings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97325013"/>
              </p:ext>
            </p:extLst>
          </p:nvPr>
        </p:nvGraphicFramePr>
        <p:xfrm>
          <a:off x="605481" y="1178127"/>
          <a:ext cx="8229600" cy="2545080"/>
        </p:xfrm>
        <a:graphic>
          <a:graphicData uri="http://schemas.openxmlformats.org/drawingml/2006/table">
            <a:tbl>
              <a:tblPr firstRow="1" bandRow="1">
                <a:tableStyleId>{69012ECD-51FC-41F1-AA8D-1B2483CD663E}</a:tableStyleId>
              </a:tblPr>
              <a:tblGrid>
                <a:gridCol w="4024270"/>
                <a:gridCol w="4205330"/>
              </a:tblGrid>
              <a:tr h="205740">
                <a:tc>
                  <a:txBody>
                    <a:bodyPr/>
                    <a:lstStyle/>
                    <a:p>
                      <a:pPr algn="ctr"/>
                      <a:r>
                        <a:rPr lang="en-US" sz="1400" dirty="0" smtClean="0">
                          <a:solidFill>
                            <a:schemeClr val="bg2"/>
                          </a:solidFill>
                          <a:latin typeface="Gill Sans"/>
                          <a:cs typeface="Gill Sans"/>
                        </a:rPr>
                        <a:t>Property</a:t>
                      </a:r>
                      <a:r>
                        <a:rPr lang="en-US" sz="1400" baseline="0" dirty="0" smtClean="0">
                          <a:solidFill>
                            <a:schemeClr val="bg2"/>
                          </a:solidFill>
                          <a:latin typeface="Gill Sans"/>
                          <a:cs typeface="Gill Sans"/>
                        </a:rPr>
                        <a:t> Name</a:t>
                      </a:r>
                      <a:endParaRPr lang="en-US" sz="1400" dirty="0">
                        <a:solidFill>
                          <a:schemeClr val="bg2"/>
                        </a:solidFill>
                        <a:latin typeface="Gill Sans"/>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c>
                  <a:txBody>
                    <a:bodyPr/>
                    <a:lstStyle/>
                    <a:p>
                      <a:pPr algn="ctr"/>
                      <a:r>
                        <a:rPr lang="en-US" sz="1400" dirty="0" smtClean="0">
                          <a:solidFill>
                            <a:schemeClr val="bg2"/>
                          </a:solidFill>
                          <a:latin typeface="Gill Sans"/>
                          <a:cs typeface="Gill Sans"/>
                        </a:rPr>
                        <a:t>Description </a:t>
                      </a:r>
                      <a:endParaRPr lang="en-US" sz="1400" dirty="0">
                        <a:solidFill>
                          <a:schemeClr val="bg2"/>
                        </a:solidFill>
                        <a:latin typeface="Gill Sans"/>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r>
              <a:tr h="2057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Gill Sans"/>
                        </a:rPr>
                        <a:t>mapreduce.map.memory.mb</a:t>
                      </a:r>
                      <a:endParaRPr lang="en-US" sz="1400" dirty="0">
                        <a:solidFill>
                          <a:schemeClr val="tx1"/>
                        </a:solidFill>
                        <a:latin typeface="+mn-lt"/>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c>
                  <a:txBody>
                    <a:bodyPr/>
                    <a:lstStyle/>
                    <a:p>
                      <a:r>
                        <a:rPr lang="en-US" sz="1400" dirty="0" smtClean="0">
                          <a:solidFill>
                            <a:schemeClr val="tx1"/>
                          </a:solidFill>
                          <a:latin typeface="+mn-lt"/>
                          <a:cs typeface="Gill Sans"/>
                        </a:rPr>
                        <a:t>The size of the container for the Mapper task</a:t>
                      </a:r>
                      <a:endParaRPr lang="en-US" sz="1400" dirty="0">
                        <a:solidFill>
                          <a:schemeClr val="tx1"/>
                        </a:solidFill>
                        <a:latin typeface="+mn-lt"/>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r>
              <a:tr h="342900">
                <a:tc>
                  <a:txBody>
                    <a:bodyPr/>
                    <a:lstStyle/>
                    <a:p>
                      <a:r>
                        <a:rPr lang="en-US" sz="1400" dirty="0" smtClean="0">
                          <a:solidFill>
                            <a:schemeClr val="tx1"/>
                          </a:solidFill>
                          <a:latin typeface="+mn-lt"/>
                          <a:cs typeface="Gill Sans"/>
                        </a:rPr>
                        <a:t>mapreduce.map.java.opts</a:t>
                      </a:r>
                      <a:endParaRPr lang="en-US" sz="1400" dirty="0">
                        <a:solidFill>
                          <a:schemeClr val="tx1"/>
                        </a:solidFill>
                        <a:latin typeface="+mn-lt"/>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c>
                  <a:txBody>
                    <a:bodyPr/>
                    <a:lstStyle/>
                    <a:p>
                      <a:r>
                        <a:rPr lang="en-US" sz="1400" dirty="0" smtClean="0">
                          <a:solidFill>
                            <a:schemeClr val="tx1"/>
                          </a:solidFill>
                          <a:latin typeface="+mn-lt"/>
                          <a:cs typeface="Gill Sans"/>
                        </a:rPr>
                        <a:t>The java opts for the Mapper JVM, make sure that</a:t>
                      </a:r>
                      <a:r>
                        <a:rPr lang="en-US" sz="1400" baseline="0" dirty="0" smtClean="0">
                          <a:solidFill>
                            <a:schemeClr val="tx1"/>
                          </a:solidFill>
                          <a:latin typeface="+mn-lt"/>
                          <a:cs typeface="Gill Sans"/>
                        </a:rPr>
                        <a:t> the max heap is less then the size of the container. </a:t>
                      </a:r>
                      <a:endParaRPr lang="en-US" sz="1400" dirty="0">
                        <a:solidFill>
                          <a:schemeClr val="tx1"/>
                        </a:solidFill>
                        <a:latin typeface="+mn-lt"/>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r>
              <a:tr h="205740">
                <a:tc>
                  <a:txBody>
                    <a:bodyPr/>
                    <a:lstStyle/>
                    <a:p>
                      <a:r>
                        <a:rPr lang="en-US" sz="1400" dirty="0" smtClean="0">
                          <a:solidFill>
                            <a:schemeClr val="tx1"/>
                          </a:solidFill>
                          <a:latin typeface="+mn-lt"/>
                          <a:cs typeface="Gill Sans"/>
                        </a:rPr>
                        <a:t>mapreduce.reduce.memory.mb </a:t>
                      </a:r>
                      <a:endParaRPr lang="en-US" sz="1400" dirty="0">
                        <a:solidFill>
                          <a:schemeClr val="tx1"/>
                        </a:solidFill>
                        <a:latin typeface="+mn-lt"/>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Gill Sans"/>
                        </a:rPr>
                        <a:t>The size of the container for the Reducer</a:t>
                      </a:r>
                      <a:r>
                        <a:rPr lang="en-US" sz="1400" baseline="0" dirty="0" smtClean="0">
                          <a:solidFill>
                            <a:schemeClr val="tx1"/>
                          </a:solidFill>
                          <a:latin typeface="+mn-lt"/>
                          <a:cs typeface="Gill Sans"/>
                        </a:rPr>
                        <a:t> </a:t>
                      </a:r>
                      <a:r>
                        <a:rPr lang="en-US" sz="1400" dirty="0" smtClean="0">
                          <a:solidFill>
                            <a:schemeClr val="tx1"/>
                          </a:solidFill>
                          <a:latin typeface="+mn-lt"/>
                          <a:cs typeface="Gill Sans"/>
                        </a:rPr>
                        <a:t>task</a:t>
                      </a: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r>
              <a:tr h="342900">
                <a:tc>
                  <a:txBody>
                    <a:bodyPr/>
                    <a:lstStyle/>
                    <a:p>
                      <a:r>
                        <a:rPr lang="en-US" sz="1400" dirty="0" smtClean="0">
                          <a:solidFill>
                            <a:schemeClr val="tx1"/>
                          </a:solidFill>
                          <a:latin typeface="+mn-lt"/>
                          <a:cs typeface="Gill Sans"/>
                        </a:rPr>
                        <a:t>mapreduce.reduce.java.opts</a:t>
                      </a:r>
                      <a:endParaRPr lang="en-US" sz="1400" dirty="0">
                        <a:solidFill>
                          <a:schemeClr val="tx1"/>
                        </a:solidFill>
                        <a:latin typeface="+mn-lt"/>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Gill Sans"/>
                        </a:rPr>
                        <a:t>The java opts for the Reducer</a:t>
                      </a:r>
                      <a:r>
                        <a:rPr lang="en-US" sz="1400" baseline="0" dirty="0" smtClean="0">
                          <a:solidFill>
                            <a:schemeClr val="tx1"/>
                          </a:solidFill>
                          <a:latin typeface="+mn-lt"/>
                          <a:cs typeface="Gill Sans"/>
                        </a:rPr>
                        <a:t> </a:t>
                      </a:r>
                      <a:r>
                        <a:rPr lang="en-US" sz="1400" dirty="0" smtClean="0">
                          <a:solidFill>
                            <a:schemeClr val="tx1"/>
                          </a:solidFill>
                          <a:latin typeface="+mn-lt"/>
                          <a:cs typeface="Gill Sans"/>
                        </a:rPr>
                        <a:t>JVM, make sure that</a:t>
                      </a:r>
                      <a:r>
                        <a:rPr lang="en-US" sz="1400" baseline="0" dirty="0" smtClean="0">
                          <a:solidFill>
                            <a:schemeClr val="tx1"/>
                          </a:solidFill>
                          <a:latin typeface="+mn-lt"/>
                          <a:cs typeface="Gill Sans"/>
                        </a:rPr>
                        <a:t> the max heap is less then the size of the container. </a:t>
                      </a:r>
                      <a:endParaRPr lang="en-US" sz="1400" dirty="0" smtClean="0">
                        <a:solidFill>
                          <a:schemeClr val="tx1"/>
                        </a:solidFill>
                        <a:latin typeface="+mn-lt"/>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r>
              <a:tr h="342900">
                <a:tc>
                  <a:txBody>
                    <a:bodyPr/>
                    <a:lstStyle/>
                    <a:p>
                      <a:r>
                        <a:rPr lang="en-US" sz="1400" dirty="0" err="1" smtClean="0">
                          <a:solidFill>
                            <a:schemeClr val="tx1"/>
                          </a:solidFill>
                          <a:latin typeface="+mn-lt"/>
                          <a:cs typeface="Gill Sans"/>
                        </a:rPr>
                        <a:t>mapreduce.job.reduce.slowstart.completedmaps</a:t>
                      </a:r>
                      <a:endParaRPr lang="en-US" sz="1400" dirty="0">
                        <a:solidFill>
                          <a:schemeClr val="tx1"/>
                        </a:solidFill>
                        <a:latin typeface="+mn-lt"/>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effectLst/>
                          <a:latin typeface="+mn-lt"/>
                          <a:ea typeface="+mn-ea"/>
                          <a:cs typeface="+mn-cs"/>
                        </a:rPr>
                        <a:t>Fraction of the number of maps in the job which should be complete before reduces are scheduled for the job.</a:t>
                      </a:r>
                      <a:endParaRPr lang="en-US" sz="1400" dirty="0" smtClean="0">
                        <a:solidFill>
                          <a:schemeClr val="tx1"/>
                        </a:solidFill>
                        <a:latin typeface="+mn-lt"/>
                        <a:cs typeface="Gill Sans"/>
                      </a:endParaRPr>
                    </a:p>
                  </a:txBody>
                  <a:tcPr marL="68580" marR="68580" marT="34290" marB="34290">
                    <a:lnL w="12700" cap="flat" cmpd="sng" algn="ctr">
                      <a:solidFill>
                        <a:srgbClr val="69BE28">
                          <a:lumMod val="75000"/>
                        </a:srgbClr>
                      </a:solidFill>
                      <a:prstDash val="solid"/>
                      <a:round/>
                      <a:headEnd type="none" w="med" len="med"/>
                      <a:tailEnd type="none" w="med" len="med"/>
                    </a:lnL>
                    <a:lnR w="12700" cap="flat" cmpd="sng" algn="ctr">
                      <a:solidFill>
                        <a:srgbClr val="69BE28">
                          <a:lumMod val="75000"/>
                        </a:srgbClr>
                      </a:solidFill>
                      <a:prstDash val="solid"/>
                      <a:round/>
                      <a:headEnd type="none" w="med" len="med"/>
                      <a:tailEnd type="none" w="med" len="med"/>
                    </a:lnR>
                    <a:lnT w="12700" cap="flat" cmpd="sng" algn="ctr">
                      <a:solidFill>
                        <a:srgbClr val="69BE28">
                          <a:lumMod val="75000"/>
                        </a:srgbClr>
                      </a:solidFill>
                      <a:prstDash val="solid"/>
                      <a:round/>
                      <a:headEnd type="none" w="med" len="med"/>
                      <a:tailEnd type="none" w="med" len="med"/>
                    </a:lnT>
                    <a:lnB w="12700" cap="flat" cmpd="sng" algn="ctr">
                      <a:solidFill>
                        <a:srgbClr val="69BE28">
                          <a:lumMod val="7500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793158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4"/>
            <a:ext cx="2515438" cy="338554"/>
          </a:xfrm>
        </p:spPr>
        <p:txBody>
          <a:bodyPr/>
          <a:lstStyle/>
          <a:p>
            <a:r>
              <a:rPr lang="en-US" dirty="0" smtClean="0"/>
              <a:t>Yarn tuning</a:t>
            </a:r>
            <a:endParaRPr lang="en-US" dirty="0"/>
          </a:p>
        </p:txBody>
      </p:sp>
      <p:sp>
        <p:nvSpPr>
          <p:cNvPr id="3" name="Text Placeholder 2"/>
          <p:cNvSpPr>
            <a:spLocks noGrp="1"/>
          </p:cNvSpPr>
          <p:nvPr>
            <p:ph type="body" sz="quarter" idx="12"/>
          </p:nvPr>
        </p:nvSpPr>
        <p:spPr/>
        <p:txBody>
          <a:bodyPr/>
          <a:lstStyle/>
          <a:p>
            <a:r>
              <a:rPr lang="en-US" dirty="0" smtClean="0"/>
              <a:t>queues</a:t>
            </a:r>
            <a:endParaRPr lang="en-US" dirty="0"/>
          </a:p>
        </p:txBody>
      </p:sp>
      <p:sp>
        <p:nvSpPr>
          <p:cNvPr id="4" name="Content Placeholder 3"/>
          <p:cNvSpPr>
            <a:spLocks noGrp="1"/>
          </p:cNvSpPr>
          <p:nvPr>
            <p:ph sz="quarter" idx="11"/>
          </p:nvPr>
        </p:nvSpPr>
        <p:spPr>
          <a:xfrm>
            <a:off x="457200" y="1749988"/>
            <a:ext cx="8232776" cy="1643527"/>
          </a:xfrm>
        </p:spPr>
        <p:txBody>
          <a:bodyPr/>
          <a:lstStyle/>
          <a:p>
            <a:r>
              <a:rPr lang="en-US" dirty="0" smtClean="0"/>
              <a:t>Scheduler queuing</a:t>
            </a:r>
          </a:p>
          <a:p>
            <a:pPr lvl="1"/>
            <a:r>
              <a:rPr lang="en-US" dirty="0" err="1" smtClean="0"/>
              <a:t>FairScheduler</a:t>
            </a:r>
            <a:r>
              <a:rPr lang="en-US" dirty="0" smtClean="0"/>
              <a:t> - </a:t>
            </a:r>
          </a:p>
          <a:p>
            <a:pPr lvl="1"/>
            <a:r>
              <a:rPr lang="en-US" dirty="0" err="1" smtClean="0"/>
              <a:t>CapacityScheduler</a:t>
            </a:r>
            <a:r>
              <a:rPr lang="en-US" dirty="0" smtClean="0"/>
              <a:t> – queues</a:t>
            </a:r>
          </a:p>
          <a:p>
            <a:r>
              <a:rPr lang="en-US" dirty="0" err="1" smtClean="0"/>
              <a:t>Cloudera</a:t>
            </a:r>
            <a:r>
              <a:rPr lang="en-US" dirty="0" smtClean="0"/>
              <a:t> queuing</a:t>
            </a:r>
          </a:p>
          <a:p>
            <a:pPr lvl="1"/>
            <a:r>
              <a:rPr lang="en-US" dirty="0" smtClean="0"/>
              <a:t>Dynamic Pools</a:t>
            </a:r>
          </a:p>
        </p:txBody>
      </p:sp>
    </p:spTree>
    <p:extLst>
      <p:ext uri="{BB962C8B-B14F-4D97-AF65-F5344CB8AC3E}">
        <p14:creationId xmlns:p14="http://schemas.microsoft.com/office/powerpoint/2010/main" val="497459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92014" y="149623"/>
            <a:ext cx="6639405" cy="4447463"/>
          </a:xfrm>
          <a:prstGeom prst="rect">
            <a:avLst/>
          </a:prstGeom>
          <a:solidFill>
            <a:srgbClr val="FAFC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 y="149623"/>
            <a:ext cx="4620514" cy="4441579"/>
          </a:xfrm>
          <a:prstGeom prst="rect">
            <a:avLst/>
          </a:prstGeom>
        </p:spPr>
      </p:pic>
      <p:sp>
        <p:nvSpPr>
          <p:cNvPr id="43" name="Rectangle 42"/>
          <p:cNvSpPr/>
          <p:nvPr/>
        </p:nvSpPr>
        <p:spPr>
          <a:xfrm>
            <a:off x="67" y="3167055"/>
            <a:ext cx="3284897" cy="1208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grpSp>
        <p:nvGrpSpPr>
          <p:cNvPr id="10" name="Group 9"/>
          <p:cNvGrpSpPr/>
          <p:nvPr/>
        </p:nvGrpSpPr>
        <p:grpSpPr>
          <a:xfrm>
            <a:off x="3861336" y="430815"/>
            <a:ext cx="5315665" cy="4296116"/>
            <a:chOff x="3865507" y="498088"/>
            <a:chExt cx="5315665" cy="4296116"/>
          </a:xfrm>
        </p:grpSpPr>
        <p:sp>
          <p:nvSpPr>
            <p:cNvPr id="3" name="Rectangle 2"/>
            <p:cNvSpPr/>
            <p:nvPr/>
          </p:nvSpPr>
          <p:spPr>
            <a:xfrm>
              <a:off x="4088744" y="584732"/>
              <a:ext cx="4880719" cy="376555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grpSp>
          <p:nvGrpSpPr>
            <p:cNvPr id="7" name="Group 6"/>
            <p:cNvGrpSpPr/>
            <p:nvPr/>
          </p:nvGrpSpPr>
          <p:grpSpPr>
            <a:xfrm>
              <a:off x="4376474" y="2670546"/>
              <a:ext cx="4232266" cy="2123658"/>
              <a:chOff x="4376474" y="2700282"/>
              <a:chExt cx="4232266" cy="2123658"/>
            </a:xfrm>
          </p:grpSpPr>
          <p:sp>
            <p:nvSpPr>
              <p:cNvPr id="50" name="TextBox 49"/>
              <p:cNvSpPr txBox="1"/>
              <p:nvPr/>
            </p:nvSpPr>
            <p:spPr>
              <a:xfrm>
                <a:off x="4376474" y="2700282"/>
                <a:ext cx="1222327" cy="2123658"/>
              </a:xfrm>
              <a:prstGeom prst="rect">
                <a:avLst/>
              </a:prstGeom>
              <a:noFill/>
            </p:spPr>
            <p:txBody>
              <a:bodyPr wrap="square" rtlCol="0" anchor="t" anchorCtr="0">
                <a:spAutoFit/>
              </a:bodyPr>
              <a:lstStyle/>
              <a:p>
                <a:pPr algn="ctr"/>
                <a:r>
                  <a:rPr lang="en-US" sz="13200" b="1" dirty="0" smtClean="0">
                    <a:solidFill>
                      <a:srgbClr val="0F75BC"/>
                    </a:solidFill>
                    <a:latin typeface="Arial Black" panose="020B0A04020102020204" pitchFamily="34" charset="0"/>
                    <a:cs typeface="Arial" pitchFamily="34" charset="0"/>
                  </a:rPr>
                  <a:t>3</a:t>
                </a:r>
                <a:endParaRPr lang="en-US" sz="13200" b="1" dirty="0">
                  <a:solidFill>
                    <a:srgbClr val="0F75BC"/>
                  </a:solidFill>
                  <a:latin typeface="Arial Black" panose="020B0A04020102020204" pitchFamily="34" charset="0"/>
                  <a:cs typeface="Arial" pitchFamily="34" charset="0"/>
                </a:endParaRPr>
              </a:p>
            </p:txBody>
          </p:sp>
          <p:sp>
            <p:nvSpPr>
              <p:cNvPr id="51" name="TextBox 50"/>
              <p:cNvSpPr txBox="1"/>
              <p:nvPr/>
            </p:nvSpPr>
            <p:spPr>
              <a:xfrm>
                <a:off x="6286640" y="3441299"/>
                <a:ext cx="829309" cy="584775"/>
              </a:xfrm>
              <a:prstGeom prst="rect">
                <a:avLst/>
              </a:prstGeom>
              <a:noFill/>
            </p:spPr>
            <p:txBody>
              <a:bodyPr wrap="square" rtlCol="0" anchor="t" anchorCtr="0">
                <a:spAutoFit/>
              </a:bodyPr>
              <a:lstStyle/>
              <a:p>
                <a:r>
                  <a:rPr lang="en-US" sz="3200" dirty="0" smtClean="0">
                    <a:solidFill>
                      <a:srgbClr val="0F75BC"/>
                    </a:solidFill>
                    <a:cs typeface="Arial" pitchFamily="34" charset="0"/>
                  </a:rPr>
                  <a:t>OF</a:t>
                </a:r>
                <a:endParaRPr lang="en-US" sz="3200" dirty="0">
                  <a:solidFill>
                    <a:srgbClr val="0F75BC"/>
                  </a:solidFill>
                  <a:cs typeface="Arial" pitchFamily="34" charset="0"/>
                </a:endParaRPr>
              </a:p>
            </p:txBody>
          </p:sp>
          <p:sp>
            <p:nvSpPr>
              <p:cNvPr id="62" name="TextBox 61"/>
              <p:cNvSpPr txBox="1"/>
              <p:nvPr/>
            </p:nvSpPr>
            <p:spPr>
              <a:xfrm>
                <a:off x="5432089" y="3899584"/>
                <a:ext cx="3176651" cy="546303"/>
              </a:xfrm>
              <a:prstGeom prst="rect">
                <a:avLst/>
              </a:prstGeom>
              <a:noFill/>
            </p:spPr>
            <p:txBody>
              <a:bodyPr wrap="square" rtlCol="0" anchor="t" anchorCtr="0">
                <a:spAutoFit/>
              </a:bodyPr>
              <a:lstStyle/>
              <a:p>
                <a:r>
                  <a:rPr lang="en-US" sz="2950" b="1" dirty="0" smtClean="0">
                    <a:solidFill>
                      <a:srgbClr val="0F75BC"/>
                    </a:solidFill>
                    <a:latin typeface="+mj-lt"/>
                    <a:cs typeface="Arial" pitchFamily="34" charset="0"/>
                  </a:rPr>
                  <a:t>EXPERIENCE</a:t>
                </a:r>
                <a:endParaRPr lang="en-US" sz="2950" b="1" dirty="0">
                  <a:solidFill>
                    <a:srgbClr val="0F75BC"/>
                  </a:solidFill>
                  <a:latin typeface="+mj-lt"/>
                  <a:cs typeface="Arial" pitchFamily="34" charset="0"/>
                </a:endParaRPr>
              </a:p>
            </p:txBody>
          </p:sp>
          <p:sp>
            <p:nvSpPr>
              <p:cNvPr id="66" name="TextBox 65"/>
              <p:cNvSpPr txBox="1"/>
              <p:nvPr/>
            </p:nvSpPr>
            <p:spPr>
              <a:xfrm>
                <a:off x="5424361" y="2987379"/>
                <a:ext cx="2691163" cy="646331"/>
              </a:xfrm>
              <a:prstGeom prst="rect">
                <a:avLst/>
              </a:prstGeom>
              <a:noFill/>
            </p:spPr>
            <p:txBody>
              <a:bodyPr wrap="square" rtlCol="0" anchor="t" anchorCtr="0">
                <a:spAutoFit/>
              </a:bodyPr>
              <a:lstStyle/>
              <a:p>
                <a:r>
                  <a:rPr lang="en-US" sz="3600" b="1" dirty="0" smtClean="0">
                    <a:solidFill>
                      <a:srgbClr val="0F75BC"/>
                    </a:solidFill>
                    <a:latin typeface="+mj-lt"/>
                    <a:cs typeface="Arial" pitchFamily="34" charset="0"/>
                  </a:rPr>
                  <a:t>DECADES</a:t>
                </a:r>
                <a:endParaRPr lang="en-US" sz="3600" b="1" dirty="0">
                  <a:solidFill>
                    <a:srgbClr val="0F75BC"/>
                  </a:solidFill>
                  <a:latin typeface="+mj-lt"/>
                  <a:cs typeface="Arial" pitchFamily="34" charset="0"/>
                </a:endParaRPr>
              </a:p>
            </p:txBody>
          </p:sp>
        </p:grpSp>
        <p:sp>
          <p:nvSpPr>
            <p:cNvPr id="6" name="Rectangle 5"/>
            <p:cNvSpPr/>
            <p:nvPr/>
          </p:nvSpPr>
          <p:spPr>
            <a:xfrm>
              <a:off x="3865507" y="1761306"/>
              <a:ext cx="5315665" cy="400110"/>
            </a:xfrm>
            <a:prstGeom prst="rect">
              <a:avLst/>
            </a:prstGeom>
            <a:noFill/>
          </p:spPr>
          <p:txBody>
            <a:bodyPr wrap="square" rtlCol="0" anchor="t" anchorCtr="0">
              <a:spAutoFit/>
            </a:bodyPr>
            <a:lstStyle/>
            <a:p>
              <a:pPr algn="ctr"/>
              <a:r>
                <a:rPr lang="en-US" sz="2000" dirty="0">
                  <a:solidFill>
                    <a:srgbClr val="0F75BC"/>
                  </a:solidFill>
                  <a:cs typeface="Arial" pitchFamily="34" charset="0"/>
                </a:rPr>
                <a:t>Customers in 139 countries at 70,000 sites</a:t>
              </a:r>
            </a:p>
          </p:txBody>
        </p:sp>
        <p:grpSp>
          <p:nvGrpSpPr>
            <p:cNvPr id="8" name="Group 7"/>
            <p:cNvGrpSpPr/>
            <p:nvPr/>
          </p:nvGrpSpPr>
          <p:grpSpPr>
            <a:xfrm>
              <a:off x="3991850" y="498088"/>
              <a:ext cx="5073947" cy="3944241"/>
              <a:chOff x="3962400" y="498088"/>
              <a:chExt cx="5103398" cy="3956871"/>
            </a:xfrm>
          </p:grpSpPr>
          <p:sp>
            <p:nvSpPr>
              <p:cNvPr id="48" name="TextBox 47"/>
              <p:cNvSpPr txBox="1"/>
              <p:nvPr/>
            </p:nvSpPr>
            <p:spPr>
              <a:xfrm>
                <a:off x="4930071" y="550408"/>
                <a:ext cx="3175489" cy="769441"/>
              </a:xfrm>
              <a:prstGeom prst="rect">
                <a:avLst/>
              </a:prstGeom>
              <a:noFill/>
            </p:spPr>
            <p:txBody>
              <a:bodyPr wrap="square" rtlCol="0" anchor="t" anchorCtr="0">
                <a:spAutoFit/>
              </a:bodyPr>
              <a:lstStyle/>
              <a:p>
                <a:pPr algn="ctr"/>
                <a:r>
                  <a:rPr lang="en-US" sz="4400" dirty="0" smtClean="0">
                    <a:solidFill>
                      <a:srgbClr val="0F75BC"/>
                    </a:solidFill>
                    <a:latin typeface="+mj-lt"/>
                    <a:cs typeface="Arial" pitchFamily="34" charset="0"/>
                  </a:rPr>
                  <a:t>3+ Billion</a:t>
                </a:r>
                <a:endParaRPr lang="en-US" sz="4400" dirty="0">
                  <a:solidFill>
                    <a:srgbClr val="0F75BC"/>
                  </a:solidFill>
                  <a:latin typeface="+mj-lt"/>
                  <a:cs typeface="Arial" pitchFamily="34" charset="0"/>
                </a:endParaRPr>
              </a:p>
            </p:txBody>
          </p:sp>
          <p:sp>
            <p:nvSpPr>
              <p:cNvPr id="49" name="TextBox 48"/>
              <p:cNvSpPr txBox="1"/>
              <p:nvPr/>
            </p:nvSpPr>
            <p:spPr>
              <a:xfrm>
                <a:off x="4200294" y="2257300"/>
                <a:ext cx="4505631" cy="615553"/>
              </a:xfrm>
              <a:prstGeom prst="rect">
                <a:avLst/>
              </a:prstGeom>
              <a:noFill/>
            </p:spPr>
            <p:txBody>
              <a:bodyPr wrap="square" rtlCol="0" anchor="t" anchorCtr="0">
                <a:spAutoFit/>
              </a:bodyPr>
              <a:lstStyle/>
              <a:p>
                <a:pPr algn="ctr"/>
                <a:r>
                  <a:rPr lang="en-US" sz="3400" dirty="0" smtClean="0">
                    <a:solidFill>
                      <a:srgbClr val="0F75BC"/>
                    </a:solidFill>
                    <a:cs typeface="Arial" pitchFamily="34" charset="0"/>
                  </a:rPr>
                  <a:t>35% MARKETSHARE</a:t>
                </a:r>
                <a:endParaRPr lang="en-US" sz="3400" dirty="0">
                  <a:solidFill>
                    <a:srgbClr val="0F75BC"/>
                  </a:solidFill>
                  <a:cs typeface="Arial" pitchFamily="34" charset="0"/>
                </a:endParaRPr>
              </a:p>
            </p:txBody>
          </p:sp>
          <p:sp>
            <p:nvSpPr>
              <p:cNvPr id="52" name="TextBox 51"/>
              <p:cNvSpPr txBox="1"/>
              <p:nvPr/>
            </p:nvSpPr>
            <p:spPr>
              <a:xfrm>
                <a:off x="3962400" y="1083223"/>
                <a:ext cx="5006505" cy="707886"/>
              </a:xfrm>
              <a:prstGeom prst="rect">
                <a:avLst/>
              </a:prstGeom>
              <a:noFill/>
            </p:spPr>
            <p:txBody>
              <a:bodyPr wrap="square" rtlCol="0" anchor="t" anchorCtr="0">
                <a:spAutoFit/>
              </a:bodyPr>
              <a:lstStyle/>
              <a:p>
                <a:pPr algn="ctr"/>
                <a:r>
                  <a:rPr lang="en-US" sz="4000" dirty="0" smtClean="0">
                    <a:solidFill>
                      <a:srgbClr val="0F75BC"/>
                    </a:solidFill>
                    <a:latin typeface="+mj-lt"/>
                    <a:cs typeface="Arial" pitchFamily="34" charset="0"/>
                  </a:rPr>
                  <a:t>2014 REVENUE</a:t>
                </a:r>
                <a:endParaRPr lang="en-US" sz="4000" dirty="0">
                  <a:solidFill>
                    <a:srgbClr val="0F75BC"/>
                  </a:solidFill>
                  <a:latin typeface="+mj-lt"/>
                  <a:cs typeface="Arial" pitchFamily="34" charset="0"/>
                </a:endParaRPr>
              </a:p>
            </p:txBody>
          </p:sp>
          <p:grpSp>
            <p:nvGrpSpPr>
              <p:cNvPr id="60" name="Group 59"/>
              <p:cNvGrpSpPr/>
              <p:nvPr/>
            </p:nvGrpSpPr>
            <p:grpSpPr>
              <a:xfrm>
                <a:off x="8100836" y="794061"/>
                <a:ext cx="327723" cy="328985"/>
                <a:chOff x="4221994" y="1040763"/>
                <a:chExt cx="327723" cy="328985"/>
              </a:xfrm>
              <a:solidFill>
                <a:schemeClr val="bg1">
                  <a:lumMod val="75000"/>
                </a:schemeClr>
              </a:solidFill>
            </p:grpSpPr>
            <p:sp>
              <p:nvSpPr>
                <p:cNvPr id="80" name="Rectangle 79"/>
                <p:cNvSpPr/>
                <p:nvPr/>
              </p:nvSpPr>
              <p:spPr>
                <a:xfrm>
                  <a:off x="4221994" y="1040763"/>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81" name="Rectangle 80"/>
                <p:cNvSpPr/>
                <p:nvPr/>
              </p:nvSpPr>
              <p:spPr>
                <a:xfrm>
                  <a:off x="4221994" y="1234555"/>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82" name="Rectangle 81"/>
                <p:cNvSpPr/>
                <p:nvPr/>
              </p:nvSpPr>
              <p:spPr>
                <a:xfrm>
                  <a:off x="4414524" y="1040763"/>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83" name="Rectangle 82"/>
                <p:cNvSpPr/>
                <p:nvPr/>
              </p:nvSpPr>
              <p:spPr>
                <a:xfrm>
                  <a:off x="4414524" y="1234555"/>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grpSp>
          <p:grpSp>
            <p:nvGrpSpPr>
              <p:cNvPr id="61" name="Group 60"/>
              <p:cNvGrpSpPr/>
              <p:nvPr/>
            </p:nvGrpSpPr>
            <p:grpSpPr>
              <a:xfrm>
                <a:off x="4629315" y="794061"/>
                <a:ext cx="327723" cy="328985"/>
                <a:chOff x="3999930" y="1040763"/>
                <a:chExt cx="327723" cy="328985"/>
              </a:xfrm>
              <a:solidFill>
                <a:schemeClr val="bg1">
                  <a:lumMod val="75000"/>
                </a:schemeClr>
              </a:solidFill>
            </p:grpSpPr>
            <p:sp>
              <p:nvSpPr>
                <p:cNvPr id="76" name="Rectangle 75"/>
                <p:cNvSpPr/>
                <p:nvPr/>
              </p:nvSpPr>
              <p:spPr>
                <a:xfrm>
                  <a:off x="3999930" y="1040763"/>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77" name="Rectangle 76"/>
                <p:cNvSpPr/>
                <p:nvPr/>
              </p:nvSpPr>
              <p:spPr>
                <a:xfrm>
                  <a:off x="3999930" y="1234555"/>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78" name="Rectangle 77"/>
                <p:cNvSpPr/>
                <p:nvPr/>
              </p:nvSpPr>
              <p:spPr>
                <a:xfrm>
                  <a:off x="4192460" y="1040763"/>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79" name="Rectangle 78"/>
                <p:cNvSpPr/>
                <p:nvPr/>
              </p:nvSpPr>
              <p:spPr>
                <a:xfrm>
                  <a:off x="4192460" y="1234555"/>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grpSp>
          <p:sp>
            <p:nvSpPr>
              <p:cNvPr id="63" name="Rectangle 62"/>
              <p:cNvSpPr/>
              <p:nvPr/>
            </p:nvSpPr>
            <p:spPr>
              <a:xfrm>
                <a:off x="4562409" y="2202604"/>
                <a:ext cx="3696124"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67" name="Rectangle 66"/>
              <p:cNvSpPr/>
              <p:nvPr/>
            </p:nvSpPr>
            <p:spPr>
              <a:xfrm>
                <a:off x="4562409" y="2905051"/>
                <a:ext cx="3696124" cy="478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 name="Frame 4"/>
              <p:cNvSpPr/>
              <p:nvPr/>
            </p:nvSpPr>
            <p:spPr>
              <a:xfrm>
                <a:off x="3969834" y="498088"/>
                <a:ext cx="5095964" cy="3956871"/>
              </a:xfrm>
              <a:prstGeom prst="frame">
                <a:avLst>
                  <a:gd name="adj1" fmla="val 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6" name="Rectangle 45"/>
              <p:cNvSpPr/>
              <p:nvPr/>
            </p:nvSpPr>
            <p:spPr>
              <a:xfrm>
                <a:off x="4597613" y="1672851"/>
                <a:ext cx="3696124"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grpSp>
            <p:nvGrpSpPr>
              <p:cNvPr id="47" name="Group 46"/>
              <p:cNvGrpSpPr/>
              <p:nvPr/>
            </p:nvGrpSpPr>
            <p:grpSpPr>
              <a:xfrm>
                <a:off x="5912861" y="3535477"/>
                <a:ext cx="327723" cy="328985"/>
                <a:chOff x="3999930" y="1093011"/>
                <a:chExt cx="327723" cy="328985"/>
              </a:xfrm>
              <a:solidFill>
                <a:schemeClr val="bg1">
                  <a:lumMod val="75000"/>
                </a:schemeClr>
              </a:solidFill>
            </p:grpSpPr>
            <p:sp>
              <p:nvSpPr>
                <p:cNvPr id="53" name="Rectangle 52"/>
                <p:cNvSpPr/>
                <p:nvPr/>
              </p:nvSpPr>
              <p:spPr>
                <a:xfrm>
                  <a:off x="3999930" y="1093011"/>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4" name="Rectangle 53"/>
                <p:cNvSpPr/>
                <p:nvPr/>
              </p:nvSpPr>
              <p:spPr>
                <a:xfrm>
                  <a:off x="3999930" y="1286803"/>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5" name="Rectangle 54"/>
                <p:cNvSpPr/>
                <p:nvPr/>
              </p:nvSpPr>
              <p:spPr>
                <a:xfrm>
                  <a:off x="4192460" y="1093011"/>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6" name="Rectangle 55"/>
                <p:cNvSpPr/>
                <p:nvPr/>
              </p:nvSpPr>
              <p:spPr>
                <a:xfrm>
                  <a:off x="4192460" y="1286803"/>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grpSp>
          <p:grpSp>
            <p:nvGrpSpPr>
              <p:cNvPr id="57" name="Group 56"/>
              <p:cNvGrpSpPr/>
              <p:nvPr/>
            </p:nvGrpSpPr>
            <p:grpSpPr>
              <a:xfrm>
                <a:off x="7041546" y="3533107"/>
                <a:ext cx="327723" cy="328985"/>
                <a:chOff x="3999930" y="1093011"/>
                <a:chExt cx="327723" cy="328985"/>
              </a:xfrm>
              <a:solidFill>
                <a:schemeClr val="bg1">
                  <a:lumMod val="75000"/>
                </a:schemeClr>
              </a:solidFill>
            </p:grpSpPr>
            <p:sp>
              <p:nvSpPr>
                <p:cNvPr id="58" name="Rectangle 57"/>
                <p:cNvSpPr/>
                <p:nvPr/>
              </p:nvSpPr>
              <p:spPr>
                <a:xfrm>
                  <a:off x="3999930" y="1093011"/>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9" name="Rectangle 58"/>
                <p:cNvSpPr/>
                <p:nvPr/>
              </p:nvSpPr>
              <p:spPr>
                <a:xfrm>
                  <a:off x="3999930" y="1286803"/>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85" name="Rectangle 84"/>
                <p:cNvSpPr/>
                <p:nvPr/>
              </p:nvSpPr>
              <p:spPr>
                <a:xfrm>
                  <a:off x="4192460" y="1093011"/>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87" name="Rectangle 86"/>
                <p:cNvSpPr/>
                <p:nvPr/>
              </p:nvSpPr>
              <p:spPr>
                <a:xfrm>
                  <a:off x="4192460" y="1286803"/>
                  <a:ext cx="135193" cy="135193"/>
                </a:xfrm>
                <a:prstGeom prst="rect">
                  <a:avLst/>
                </a:prstGeom>
                <a:solidFill>
                  <a:srgbClr val="A7BE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grpSp>
        </p:grpSp>
      </p:grpSp>
      <p:sp>
        <p:nvSpPr>
          <p:cNvPr id="68" name="Chord 67"/>
          <p:cNvSpPr/>
          <p:nvPr/>
        </p:nvSpPr>
        <p:spPr>
          <a:xfrm rot="10800000">
            <a:off x="2661829" y="3167056"/>
            <a:ext cx="1208345" cy="1208345"/>
          </a:xfrm>
          <a:prstGeom prst="chord">
            <a:avLst>
              <a:gd name="adj1" fmla="val 5406531"/>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grpSp>
        <p:nvGrpSpPr>
          <p:cNvPr id="4" name="Group 3"/>
          <p:cNvGrpSpPr/>
          <p:nvPr/>
        </p:nvGrpSpPr>
        <p:grpSpPr>
          <a:xfrm>
            <a:off x="2919351" y="3103334"/>
            <a:ext cx="755459" cy="1200331"/>
            <a:chOff x="5344885" y="3287395"/>
            <a:chExt cx="977900" cy="1553762"/>
          </a:xfrm>
        </p:grpSpPr>
        <p:sp>
          <p:nvSpPr>
            <p:cNvPr id="45" name="Oval 44"/>
            <p:cNvSpPr/>
            <p:nvPr/>
          </p:nvSpPr>
          <p:spPr>
            <a:xfrm>
              <a:off x="5344885" y="3653486"/>
              <a:ext cx="977900" cy="977900"/>
            </a:xfrm>
            <a:prstGeom prst="ellipse">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64" name="TextBox 63"/>
            <p:cNvSpPr txBox="1"/>
            <p:nvPr/>
          </p:nvSpPr>
          <p:spPr>
            <a:xfrm>
              <a:off x="5775131" y="3287395"/>
              <a:ext cx="422443" cy="1553759"/>
            </a:xfrm>
            <a:prstGeom prst="rect">
              <a:avLst/>
            </a:prstGeom>
            <a:noFill/>
          </p:spPr>
          <p:txBody>
            <a:bodyPr wrap="square" rtlCol="0">
              <a:spAutoFit/>
            </a:bodyPr>
            <a:lstStyle/>
            <a:p>
              <a:pPr algn="ctr"/>
              <a:r>
                <a:rPr lang="en-US" sz="7200" dirty="0">
                  <a:solidFill>
                    <a:schemeClr val="bg1"/>
                  </a:solidFill>
                  <a:latin typeface="Agency FB" panose="020B0503020202020204" pitchFamily="34" charset="0"/>
                </a:rPr>
                <a:t>&gt;</a:t>
              </a:r>
            </a:p>
          </p:txBody>
        </p:sp>
        <p:sp>
          <p:nvSpPr>
            <p:cNvPr id="65" name="TextBox 64"/>
            <p:cNvSpPr txBox="1"/>
            <p:nvPr/>
          </p:nvSpPr>
          <p:spPr>
            <a:xfrm>
              <a:off x="5521178" y="3287398"/>
              <a:ext cx="422443" cy="1553759"/>
            </a:xfrm>
            <a:prstGeom prst="rect">
              <a:avLst/>
            </a:prstGeom>
            <a:noFill/>
          </p:spPr>
          <p:txBody>
            <a:bodyPr wrap="square" rtlCol="0">
              <a:spAutoFit/>
            </a:bodyPr>
            <a:lstStyle/>
            <a:p>
              <a:pPr algn="ctr"/>
              <a:r>
                <a:rPr lang="en-US" sz="7200" dirty="0" smtClean="0">
                  <a:solidFill>
                    <a:schemeClr val="bg1"/>
                  </a:solidFill>
                  <a:latin typeface="Agency FB" panose="020B0503020202020204" pitchFamily="34" charset="0"/>
                </a:rPr>
                <a:t>&gt;</a:t>
              </a:r>
              <a:endParaRPr lang="en-US" sz="7200" dirty="0">
                <a:solidFill>
                  <a:schemeClr val="bg1"/>
                </a:solidFill>
                <a:latin typeface="Agency FB" panose="020B0503020202020204" pitchFamily="34" charset="0"/>
              </a:endParaRPr>
            </a:p>
          </p:txBody>
        </p:sp>
      </p:grpSp>
      <p:sp>
        <p:nvSpPr>
          <p:cNvPr id="2" name="Rectangle 1"/>
          <p:cNvSpPr/>
          <p:nvPr/>
        </p:nvSpPr>
        <p:spPr>
          <a:xfrm>
            <a:off x="98510" y="3226445"/>
            <a:ext cx="2817304" cy="1077218"/>
          </a:xfrm>
          <a:prstGeom prst="rect">
            <a:avLst/>
          </a:prstGeom>
        </p:spPr>
        <p:txBody>
          <a:bodyPr wrap="square">
            <a:spAutoFit/>
          </a:bodyPr>
          <a:lstStyle/>
          <a:p>
            <a:pPr algn="r"/>
            <a:r>
              <a:rPr lang="en-US" b="1" dirty="0">
                <a:solidFill>
                  <a:srgbClr val="0F75BC"/>
                </a:solidFill>
                <a:latin typeface="Kozuka Gothic Pro B" panose="020B0800000000000000" pitchFamily="34" charset="-128"/>
                <a:ea typeface="Kozuka Gothic Pro B" panose="020B0800000000000000" pitchFamily="34" charset="-128"/>
                <a:cs typeface="Arial" panose="020B0604020202020204" pitchFamily="34" charset="0"/>
              </a:rPr>
              <a:t>SAS customers represent </a:t>
            </a:r>
            <a:endParaRPr lang="en-US" b="1" dirty="0" smtClean="0">
              <a:solidFill>
                <a:srgbClr val="0F75BC"/>
              </a:solidFill>
              <a:latin typeface="Kozuka Gothic Pro B" panose="020B0800000000000000" pitchFamily="34" charset="-128"/>
              <a:ea typeface="Kozuka Gothic Pro B" panose="020B0800000000000000" pitchFamily="34" charset="-128"/>
              <a:cs typeface="Arial" panose="020B0604020202020204" pitchFamily="34" charset="0"/>
            </a:endParaRPr>
          </a:p>
          <a:p>
            <a:pPr algn="r"/>
            <a:r>
              <a:rPr lang="en-US" sz="2800" b="1" dirty="0" smtClean="0">
                <a:solidFill>
                  <a:srgbClr val="0F75BC"/>
                </a:solidFill>
                <a:latin typeface="Kozuka Gothic Pro B" panose="020B0800000000000000" pitchFamily="34" charset="-128"/>
                <a:ea typeface="Kozuka Gothic Pro B" panose="020B0800000000000000" pitchFamily="34" charset="-128"/>
                <a:cs typeface="Arial" panose="020B0604020202020204" pitchFamily="34" charset="0"/>
              </a:rPr>
              <a:t>90</a:t>
            </a:r>
            <a:r>
              <a:rPr lang="en-US" sz="2800" b="1" dirty="0">
                <a:solidFill>
                  <a:srgbClr val="0F75BC"/>
                </a:solidFill>
                <a:latin typeface="Kozuka Gothic Pro B" panose="020B0800000000000000" pitchFamily="34" charset="-128"/>
                <a:ea typeface="Kozuka Gothic Pro B" panose="020B0800000000000000" pitchFamily="34" charset="-128"/>
                <a:cs typeface="Arial" panose="020B0604020202020204" pitchFamily="34" charset="0"/>
              </a:rPr>
              <a:t>% </a:t>
            </a:r>
            <a:r>
              <a:rPr lang="en-US" b="1" dirty="0">
                <a:solidFill>
                  <a:srgbClr val="0F75BC"/>
                </a:solidFill>
                <a:latin typeface="Kozuka Gothic Pro B" panose="020B0800000000000000" pitchFamily="34" charset="-128"/>
                <a:ea typeface="Kozuka Gothic Pro B" panose="020B0800000000000000" pitchFamily="34" charset="-128"/>
                <a:cs typeface="Arial" panose="020B0604020202020204" pitchFamily="34" charset="0"/>
              </a:rPr>
              <a:t>of </a:t>
            </a:r>
            <a:r>
              <a:rPr lang="en-US" b="1" dirty="0" smtClean="0">
                <a:solidFill>
                  <a:srgbClr val="0F75BC"/>
                </a:solidFill>
                <a:latin typeface="Kozuka Gothic Pro B" panose="020B0800000000000000" pitchFamily="34" charset="-128"/>
                <a:ea typeface="Kozuka Gothic Pro B" panose="020B0800000000000000" pitchFamily="34" charset="-128"/>
                <a:cs typeface="Arial" panose="020B0604020202020204" pitchFamily="34" charset="0"/>
              </a:rPr>
              <a:t>Fortune </a:t>
            </a:r>
            <a:r>
              <a:rPr lang="en-US" b="1" dirty="0">
                <a:solidFill>
                  <a:srgbClr val="0F75BC"/>
                </a:solidFill>
                <a:latin typeface="Kozuka Gothic Pro B" panose="020B0800000000000000" pitchFamily="34" charset="-128"/>
                <a:ea typeface="Kozuka Gothic Pro B" panose="020B0800000000000000" pitchFamily="34" charset="-128"/>
                <a:cs typeface="Arial" panose="020B0604020202020204" pitchFamily="34" charset="0"/>
              </a:rPr>
              <a:t>Global 500</a:t>
            </a:r>
            <a:r>
              <a:rPr lang="en-US" sz="1200" b="1" baseline="56000" dirty="0">
                <a:solidFill>
                  <a:srgbClr val="0F75BC"/>
                </a:solidFill>
                <a:latin typeface="Kozuka Gothic Pro B" panose="020B0800000000000000" pitchFamily="34" charset="-128"/>
                <a:ea typeface="Kozuka Gothic Pro B" panose="020B0800000000000000" pitchFamily="34" charset="-128"/>
                <a:cs typeface="Arial" panose="020B0604020202020204" pitchFamily="34" charset="0"/>
              </a:rPr>
              <a:t>®</a:t>
            </a:r>
            <a:r>
              <a:rPr lang="en-US" b="1" dirty="0">
                <a:solidFill>
                  <a:srgbClr val="0F75BC"/>
                </a:solidFill>
                <a:latin typeface="Kozuka Gothic Pro B" panose="020B0800000000000000" pitchFamily="34" charset="-128"/>
                <a:ea typeface="Kozuka Gothic Pro B" panose="020B0800000000000000" pitchFamily="34" charset="-128"/>
                <a:cs typeface="Arial" panose="020B0604020202020204" pitchFamily="34" charset="0"/>
              </a:rPr>
              <a:t> </a:t>
            </a:r>
            <a:r>
              <a:rPr lang="en-US" b="1" dirty="0" smtClean="0">
                <a:solidFill>
                  <a:srgbClr val="0F75BC"/>
                </a:solidFill>
                <a:latin typeface="Kozuka Gothic Pro B" panose="020B0800000000000000" pitchFamily="34" charset="-128"/>
                <a:ea typeface="Kozuka Gothic Pro B" panose="020B0800000000000000" pitchFamily="34" charset="-128"/>
                <a:cs typeface="Arial" panose="020B0604020202020204" pitchFamily="34" charset="0"/>
              </a:rPr>
              <a:t>companies</a:t>
            </a:r>
            <a:endParaRPr lang="en-US" dirty="0">
              <a:solidFill>
                <a:srgbClr val="0F75BC"/>
              </a:solidFill>
              <a:latin typeface="Kozuka Gothic Pro B" panose="020B0800000000000000" pitchFamily="34" charset="-128"/>
              <a:ea typeface="Kozuka Gothic Pro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26607978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5526" y="2135500"/>
            <a:ext cx="2115189" cy="211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89261" y="184573"/>
            <a:ext cx="2216367" cy="4518436"/>
          </a:xfrm>
          <a:prstGeom prst="rect">
            <a:avLst/>
          </a:prstGeom>
          <a:noFill/>
          <a:ln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defTabSz="816364">
              <a:defRPr/>
            </a:pPr>
            <a:endParaRPr lang="en-US" sz="1350">
              <a:solidFill>
                <a:schemeClr val="accent1"/>
              </a:solidFill>
            </a:endParaRPr>
          </a:p>
        </p:txBody>
      </p:sp>
      <p:pic>
        <p:nvPicPr>
          <p:cNvPr id="2355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556" y="2971100"/>
            <a:ext cx="1700960" cy="170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451130" y="1904578"/>
            <a:ext cx="8315541" cy="739186"/>
          </a:xfrm>
          <a:prstGeom prst="rect">
            <a:avLst/>
          </a:prstGeom>
        </p:spPr>
        <p:txBody>
          <a:bodyPr lIns="91434" tIns="45717" rIns="91434" bIns="45717"/>
          <a:lstStyle>
            <a:lvl1pPr algn="r" defTabSz="182880" rtl="0" eaLnBrk="1" latinLnBrk="0" hangingPunct="1">
              <a:spcBef>
                <a:spcPct val="0"/>
              </a:spcBef>
              <a:buNone/>
              <a:defRPr sz="1600" kern="1200" cap="all" baseline="0">
                <a:solidFill>
                  <a:schemeClr val="accent3"/>
                </a:solidFill>
                <a:latin typeface="+mj-lt"/>
                <a:ea typeface="+mj-ea"/>
                <a:cs typeface="+mj-cs"/>
              </a:defRPr>
            </a:lvl1pPr>
          </a:lstStyle>
          <a:p>
            <a:pPr algn="l">
              <a:defRPr/>
            </a:pPr>
            <a:endParaRPr lang="en-US" sz="1425" dirty="0"/>
          </a:p>
        </p:txBody>
      </p:sp>
      <p:sp>
        <p:nvSpPr>
          <p:cNvPr id="23559" name="TextBox 7"/>
          <p:cNvSpPr txBox="1">
            <a:spLocks noChangeArrowheads="1"/>
          </p:cNvSpPr>
          <p:nvPr/>
        </p:nvSpPr>
        <p:spPr bwMode="auto">
          <a:xfrm>
            <a:off x="236874" y="2743751"/>
            <a:ext cx="1918911"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87438" eaLnBrk="0" fontAlgn="base" hangingPunct="0">
              <a:spcBef>
                <a:spcPct val="0"/>
              </a:spcBef>
              <a:spcAft>
                <a:spcPct val="0"/>
              </a:spcAft>
              <a:defRPr sz="2100">
                <a:solidFill>
                  <a:schemeClr val="tx1"/>
                </a:solidFill>
                <a:latin typeface="Arial" charset="0"/>
                <a:cs typeface="Arial" charset="0"/>
              </a:defRPr>
            </a:lvl6pPr>
            <a:lvl7pPr marL="2971800" indent="-228600" defTabSz="1087438" eaLnBrk="0" fontAlgn="base" hangingPunct="0">
              <a:spcBef>
                <a:spcPct val="0"/>
              </a:spcBef>
              <a:spcAft>
                <a:spcPct val="0"/>
              </a:spcAft>
              <a:defRPr sz="2100">
                <a:solidFill>
                  <a:schemeClr val="tx1"/>
                </a:solidFill>
                <a:latin typeface="Arial" charset="0"/>
                <a:cs typeface="Arial" charset="0"/>
              </a:defRPr>
            </a:lvl7pPr>
            <a:lvl8pPr marL="3429000" indent="-228600" defTabSz="1087438" eaLnBrk="0" fontAlgn="base" hangingPunct="0">
              <a:spcBef>
                <a:spcPct val="0"/>
              </a:spcBef>
              <a:spcAft>
                <a:spcPct val="0"/>
              </a:spcAft>
              <a:defRPr sz="2100">
                <a:solidFill>
                  <a:schemeClr val="tx1"/>
                </a:solidFill>
                <a:latin typeface="Arial" charset="0"/>
                <a:cs typeface="Arial" charset="0"/>
              </a:defRPr>
            </a:lvl8pPr>
            <a:lvl9pPr marL="3886200" indent="-228600" defTabSz="108743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sz="1200" b="1"/>
              <a:t>SAS Core Technologies</a:t>
            </a:r>
          </a:p>
        </p:txBody>
      </p:sp>
      <p:sp>
        <p:nvSpPr>
          <p:cNvPr id="23560" name="TextBox 10"/>
          <p:cNvSpPr txBox="1">
            <a:spLocks noChangeArrowheads="1"/>
          </p:cNvSpPr>
          <p:nvPr/>
        </p:nvSpPr>
        <p:spPr bwMode="auto">
          <a:xfrm>
            <a:off x="2604410" y="1747457"/>
            <a:ext cx="2427960"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87438" eaLnBrk="0" fontAlgn="base" hangingPunct="0">
              <a:spcBef>
                <a:spcPct val="0"/>
              </a:spcBef>
              <a:spcAft>
                <a:spcPct val="0"/>
              </a:spcAft>
              <a:defRPr sz="2100">
                <a:solidFill>
                  <a:schemeClr val="tx1"/>
                </a:solidFill>
                <a:latin typeface="Arial" charset="0"/>
                <a:cs typeface="Arial" charset="0"/>
              </a:defRPr>
            </a:lvl6pPr>
            <a:lvl7pPr marL="2971800" indent="-228600" defTabSz="1087438" eaLnBrk="0" fontAlgn="base" hangingPunct="0">
              <a:spcBef>
                <a:spcPct val="0"/>
              </a:spcBef>
              <a:spcAft>
                <a:spcPct val="0"/>
              </a:spcAft>
              <a:defRPr sz="2100">
                <a:solidFill>
                  <a:schemeClr val="tx1"/>
                </a:solidFill>
                <a:latin typeface="Arial" charset="0"/>
                <a:cs typeface="Arial" charset="0"/>
              </a:defRPr>
            </a:lvl7pPr>
            <a:lvl8pPr marL="3429000" indent="-228600" defTabSz="1087438" eaLnBrk="0" fontAlgn="base" hangingPunct="0">
              <a:spcBef>
                <a:spcPct val="0"/>
              </a:spcBef>
              <a:spcAft>
                <a:spcPct val="0"/>
              </a:spcAft>
              <a:defRPr sz="2100">
                <a:solidFill>
                  <a:schemeClr val="tx1"/>
                </a:solidFill>
                <a:latin typeface="Arial" charset="0"/>
                <a:cs typeface="Arial" charset="0"/>
              </a:defRPr>
            </a:lvl8pPr>
            <a:lvl9pPr marL="3886200" indent="-228600" defTabSz="108743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sz="1200" b="1"/>
              <a:t>SAS and the Analytic Lifecycle</a:t>
            </a:r>
          </a:p>
        </p:txBody>
      </p:sp>
      <p:sp>
        <p:nvSpPr>
          <p:cNvPr id="14" name="TextBox 13"/>
          <p:cNvSpPr txBox="1"/>
          <p:nvPr/>
        </p:nvSpPr>
        <p:spPr>
          <a:xfrm>
            <a:off x="6303909" y="257183"/>
            <a:ext cx="2157951" cy="2527609"/>
          </a:xfrm>
          <a:prstGeom prst="rect">
            <a:avLst/>
          </a:prstGeom>
          <a:noFill/>
        </p:spPr>
        <p:txBody>
          <a:bodyPr wrap="none" lIns="91434" tIns="45717" rIns="91434" bIns="45717">
            <a:spAutoFit/>
          </a:bodyPr>
          <a:lstStyle/>
          <a:p>
            <a:pPr defTabSz="816364">
              <a:defRPr/>
            </a:pPr>
            <a:r>
              <a:rPr lang="en-US" sz="1200" b="1" dirty="0">
                <a:latin typeface="Arial"/>
              </a:rPr>
              <a:t>Solution Lines</a:t>
            </a:r>
          </a:p>
          <a:p>
            <a:pPr marL="171439" indent="-171439" defTabSz="816364">
              <a:buFont typeface="Arial" panose="020B0604020202020204" pitchFamily="34" charset="0"/>
              <a:buChar char="•"/>
              <a:defRPr/>
            </a:pPr>
            <a:r>
              <a:rPr lang="en-US" sz="975" dirty="0">
                <a:latin typeface="Arial"/>
              </a:rPr>
              <a:t>Analytics</a:t>
            </a:r>
          </a:p>
          <a:p>
            <a:pPr marL="171439" indent="-171439" defTabSz="816364">
              <a:buFont typeface="Arial" panose="020B0604020202020204" pitchFamily="34" charset="0"/>
              <a:buChar char="•"/>
              <a:defRPr/>
            </a:pPr>
            <a:r>
              <a:rPr lang="en-US" sz="975" dirty="0">
                <a:latin typeface="Arial"/>
              </a:rPr>
              <a:t>Business Intelligence</a:t>
            </a:r>
          </a:p>
          <a:p>
            <a:pPr marL="171439" indent="-171439" defTabSz="816364">
              <a:buFont typeface="Arial" panose="020B0604020202020204" pitchFamily="34" charset="0"/>
              <a:buChar char="•"/>
              <a:defRPr/>
            </a:pPr>
            <a:r>
              <a:rPr lang="en-US" sz="975" dirty="0">
                <a:latin typeface="Arial"/>
              </a:rPr>
              <a:t>Customer Intelligence</a:t>
            </a:r>
          </a:p>
          <a:p>
            <a:pPr marL="171439" indent="-171439" defTabSz="816364">
              <a:buFont typeface="Arial" panose="020B0604020202020204" pitchFamily="34" charset="0"/>
              <a:buChar char="•"/>
              <a:defRPr/>
            </a:pPr>
            <a:r>
              <a:rPr lang="en-US" sz="975" dirty="0">
                <a:latin typeface="Arial"/>
              </a:rPr>
              <a:t>Financial Intelligence</a:t>
            </a:r>
          </a:p>
          <a:p>
            <a:pPr marL="171439" indent="-171439" defTabSz="816364">
              <a:buFont typeface="Arial" panose="020B0604020202020204" pitchFamily="34" charset="0"/>
              <a:buChar char="•"/>
              <a:defRPr/>
            </a:pPr>
            <a:r>
              <a:rPr lang="en-US" sz="975" dirty="0">
                <a:latin typeface="Arial"/>
              </a:rPr>
              <a:t>Foundation Tools</a:t>
            </a:r>
          </a:p>
          <a:p>
            <a:pPr marL="171439" indent="-171439" defTabSz="816364">
              <a:buFont typeface="Arial" panose="020B0604020202020204" pitchFamily="34" charset="0"/>
              <a:buChar char="•"/>
              <a:defRPr/>
            </a:pPr>
            <a:r>
              <a:rPr lang="en-US" sz="975" dirty="0">
                <a:latin typeface="Arial"/>
              </a:rPr>
              <a:t>Fraud &amp; Security Intelligence</a:t>
            </a:r>
          </a:p>
          <a:p>
            <a:pPr marL="171439" indent="-171439" defTabSz="816364">
              <a:buFont typeface="Arial" panose="020B0604020202020204" pitchFamily="34" charset="0"/>
              <a:buChar char="•"/>
              <a:defRPr/>
            </a:pPr>
            <a:r>
              <a:rPr lang="en-US" sz="975" dirty="0">
                <a:latin typeface="Arial"/>
              </a:rPr>
              <a:t>Governance, Risk &amp; Compliance</a:t>
            </a:r>
          </a:p>
          <a:p>
            <a:pPr marL="171439" indent="-171439" defTabSz="816364">
              <a:buFont typeface="Arial" panose="020B0604020202020204" pitchFamily="34" charset="0"/>
              <a:buChar char="•"/>
              <a:defRPr/>
            </a:pPr>
            <a:r>
              <a:rPr lang="en-US" sz="975" dirty="0">
                <a:latin typeface="Arial"/>
              </a:rPr>
              <a:t>High-Performance Analytics</a:t>
            </a:r>
          </a:p>
          <a:p>
            <a:pPr marL="171439" indent="-171439" defTabSz="816364">
              <a:buFont typeface="Arial" panose="020B0604020202020204" pitchFamily="34" charset="0"/>
              <a:buChar char="•"/>
              <a:defRPr/>
            </a:pPr>
            <a:r>
              <a:rPr lang="en-US" sz="975" dirty="0">
                <a:latin typeface="Arial"/>
              </a:rPr>
              <a:t>Information Management</a:t>
            </a:r>
          </a:p>
          <a:p>
            <a:pPr marL="171439" indent="-171439" defTabSz="816364">
              <a:buFont typeface="Arial" panose="020B0604020202020204" pitchFamily="34" charset="0"/>
              <a:buChar char="•"/>
              <a:defRPr/>
            </a:pPr>
            <a:r>
              <a:rPr lang="en-US" sz="975" dirty="0">
                <a:latin typeface="Arial"/>
              </a:rPr>
              <a:t>IT &amp; CIO Enablement</a:t>
            </a:r>
          </a:p>
          <a:p>
            <a:pPr marL="171439" indent="-171439" defTabSz="816364">
              <a:buFont typeface="Arial" panose="020B0604020202020204" pitchFamily="34" charset="0"/>
              <a:buChar char="•"/>
              <a:defRPr/>
            </a:pPr>
            <a:r>
              <a:rPr lang="en-US" sz="975" dirty="0" err="1">
                <a:latin typeface="Arial"/>
              </a:rPr>
              <a:t>OnDemand</a:t>
            </a:r>
            <a:r>
              <a:rPr lang="en-US" sz="975" dirty="0">
                <a:latin typeface="Arial"/>
              </a:rPr>
              <a:t> Solutions</a:t>
            </a:r>
          </a:p>
          <a:p>
            <a:pPr marL="171439" indent="-171439" defTabSz="816364">
              <a:buFont typeface="Arial" panose="020B0604020202020204" pitchFamily="34" charset="0"/>
              <a:buChar char="•"/>
              <a:defRPr/>
            </a:pPr>
            <a:r>
              <a:rPr lang="en-US" sz="975" dirty="0">
                <a:latin typeface="Arial"/>
              </a:rPr>
              <a:t>Performance Management</a:t>
            </a:r>
          </a:p>
          <a:p>
            <a:pPr marL="171439" indent="-171439" defTabSz="816364">
              <a:buFont typeface="Arial" panose="020B0604020202020204" pitchFamily="34" charset="0"/>
              <a:buChar char="•"/>
              <a:defRPr/>
            </a:pPr>
            <a:r>
              <a:rPr lang="en-US" sz="975" dirty="0">
                <a:latin typeface="Arial"/>
              </a:rPr>
              <a:t>Risk Management</a:t>
            </a:r>
          </a:p>
          <a:p>
            <a:pPr marL="171439" indent="-171439" defTabSz="816364">
              <a:buFont typeface="Arial" panose="020B0604020202020204" pitchFamily="34" charset="0"/>
              <a:buChar char="•"/>
              <a:defRPr/>
            </a:pPr>
            <a:r>
              <a:rPr lang="en-US" sz="975" dirty="0">
                <a:latin typeface="Arial"/>
              </a:rPr>
              <a:t>Supply Chain Intelligence</a:t>
            </a:r>
          </a:p>
          <a:p>
            <a:pPr marL="171439" indent="-171439" defTabSz="816364">
              <a:buFont typeface="Arial" panose="020B0604020202020204" pitchFamily="34" charset="0"/>
              <a:buChar char="•"/>
              <a:defRPr/>
            </a:pPr>
            <a:r>
              <a:rPr lang="en-US" sz="975" dirty="0">
                <a:latin typeface="Arial"/>
              </a:rPr>
              <a:t>Sustainability Management</a:t>
            </a:r>
          </a:p>
        </p:txBody>
      </p:sp>
      <p:sp>
        <p:nvSpPr>
          <p:cNvPr id="23562" name="TextBox 11"/>
          <p:cNvSpPr txBox="1">
            <a:spLocks noChangeArrowheads="1"/>
          </p:cNvSpPr>
          <p:nvPr/>
        </p:nvSpPr>
        <p:spPr bwMode="auto">
          <a:xfrm>
            <a:off x="161884" y="257182"/>
            <a:ext cx="2297308" cy="233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sz="2100">
                <a:solidFill>
                  <a:schemeClr val="tx1"/>
                </a:solidFill>
                <a:latin typeface="Arial" charset="0"/>
                <a:cs typeface="Arial" charset="0"/>
              </a:defRPr>
            </a:lvl1pPr>
            <a:lvl2pPr marL="228600" indent="-168275"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87438" eaLnBrk="0" fontAlgn="base" hangingPunct="0">
              <a:spcBef>
                <a:spcPct val="0"/>
              </a:spcBef>
              <a:spcAft>
                <a:spcPct val="0"/>
              </a:spcAft>
              <a:defRPr sz="2100">
                <a:solidFill>
                  <a:schemeClr val="tx1"/>
                </a:solidFill>
                <a:latin typeface="Arial" charset="0"/>
                <a:cs typeface="Arial" charset="0"/>
              </a:defRPr>
            </a:lvl6pPr>
            <a:lvl7pPr marL="2971800" indent="-228600" defTabSz="1087438" eaLnBrk="0" fontAlgn="base" hangingPunct="0">
              <a:spcBef>
                <a:spcPct val="0"/>
              </a:spcBef>
              <a:spcAft>
                <a:spcPct val="0"/>
              </a:spcAft>
              <a:defRPr sz="2100">
                <a:solidFill>
                  <a:schemeClr val="tx1"/>
                </a:solidFill>
                <a:latin typeface="Arial" charset="0"/>
                <a:cs typeface="Arial" charset="0"/>
              </a:defRPr>
            </a:lvl7pPr>
            <a:lvl8pPr marL="3429000" indent="-228600" defTabSz="1087438" eaLnBrk="0" fontAlgn="base" hangingPunct="0">
              <a:spcBef>
                <a:spcPct val="0"/>
              </a:spcBef>
              <a:spcAft>
                <a:spcPct val="0"/>
              </a:spcAft>
              <a:defRPr sz="2100">
                <a:solidFill>
                  <a:schemeClr val="tx1"/>
                </a:solidFill>
                <a:latin typeface="Arial" charset="0"/>
                <a:cs typeface="Arial" charset="0"/>
              </a:defRPr>
            </a:lvl8pPr>
            <a:lvl9pPr marL="3886200" indent="-228600" defTabSz="108743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sz="1200" b="1"/>
              <a:t>SAS Background</a:t>
            </a:r>
          </a:p>
          <a:p>
            <a:pPr lvl="1" eaLnBrk="1" hangingPunct="1">
              <a:spcAft>
                <a:spcPts val="300"/>
              </a:spcAft>
            </a:pPr>
            <a:r>
              <a:rPr lang="en-US" sz="975"/>
              <a:t>Millions of analytical procedures running at </a:t>
            </a:r>
            <a:r>
              <a:rPr lang="en-US" sz="975" b="1">
                <a:solidFill>
                  <a:srgbClr val="FF0000"/>
                </a:solidFill>
              </a:rPr>
              <a:t>65,000 sites</a:t>
            </a:r>
          </a:p>
          <a:p>
            <a:pPr lvl="1" eaLnBrk="1" hangingPunct="1">
              <a:spcAft>
                <a:spcPts val="300"/>
              </a:spcAft>
            </a:pPr>
            <a:r>
              <a:rPr lang="en-US" sz="975"/>
              <a:t>Analytics applied to thousands of business issues</a:t>
            </a:r>
          </a:p>
          <a:p>
            <a:pPr lvl="1" eaLnBrk="1" hangingPunct="1">
              <a:spcAft>
                <a:spcPts val="300"/>
              </a:spcAft>
            </a:pPr>
            <a:r>
              <a:rPr lang="en-US" sz="975" b="1">
                <a:solidFill>
                  <a:srgbClr val="FF0000"/>
                </a:solidFill>
              </a:rPr>
              <a:t>41,000 customers in 135 countries</a:t>
            </a:r>
          </a:p>
          <a:p>
            <a:pPr lvl="1" eaLnBrk="1" hangingPunct="1">
              <a:spcAft>
                <a:spcPts val="300"/>
              </a:spcAft>
            </a:pPr>
            <a:r>
              <a:rPr lang="en-US" sz="975"/>
              <a:t>Three-plus decades of experience</a:t>
            </a:r>
          </a:p>
          <a:p>
            <a:pPr lvl="1" eaLnBrk="1" hangingPunct="1">
              <a:spcAft>
                <a:spcPts val="300"/>
              </a:spcAft>
            </a:pPr>
            <a:r>
              <a:rPr lang="en-US" sz="975" b="1">
                <a:solidFill>
                  <a:srgbClr val="FF0000"/>
                </a:solidFill>
              </a:rPr>
              <a:t>$650 million</a:t>
            </a:r>
            <a:r>
              <a:rPr lang="en-US" sz="975"/>
              <a:t> annually in advanced analytics revenue</a:t>
            </a:r>
          </a:p>
          <a:p>
            <a:pPr lvl="1" eaLnBrk="1" hangingPunct="1">
              <a:spcAft>
                <a:spcPts val="300"/>
              </a:spcAft>
            </a:pPr>
            <a:r>
              <a:rPr lang="en-US" sz="975"/>
              <a:t>Total Yearly Revenues $2.8B</a:t>
            </a:r>
          </a:p>
          <a:p>
            <a:pPr lvl="1" eaLnBrk="1" hangingPunct="1">
              <a:spcAft>
                <a:spcPts val="300"/>
              </a:spcAft>
            </a:pPr>
            <a:r>
              <a:rPr lang="en-US" sz="975"/>
              <a:t>IDC ranks </a:t>
            </a:r>
            <a:r>
              <a:rPr lang="en-US" sz="975" b="1">
                <a:solidFill>
                  <a:srgbClr val="FF0000"/>
                </a:solidFill>
              </a:rPr>
              <a:t>SAS No. 1 in advanced analytics</a:t>
            </a:r>
            <a:r>
              <a:rPr lang="en-US" sz="975"/>
              <a:t> with </a:t>
            </a:r>
            <a:r>
              <a:rPr lang="en-US" sz="1050"/>
              <a:t>a market share of </a:t>
            </a:r>
            <a:r>
              <a:rPr lang="en-US" sz="1050" b="1">
                <a:solidFill>
                  <a:srgbClr val="FF0000"/>
                </a:solidFill>
              </a:rPr>
              <a:t>36.2%</a:t>
            </a:r>
            <a:endParaRPr lang="en-US" sz="975" b="1">
              <a:solidFill>
                <a:srgbClr val="FF0000"/>
              </a:solidFill>
            </a:endParaRPr>
          </a:p>
        </p:txBody>
      </p:sp>
      <p:sp>
        <p:nvSpPr>
          <p:cNvPr id="23563" name="TextBox 1"/>
          <p:cNvSpPr txBox="1">
            <a:spLocks noChangeArrowheads="1"/>
          </p:cNvSpPr>
          <p:nvPr/>
        </p:nvSpPr>
        <p:spPr bwMode="auto">
          <a:xfrm>
            <a:off x="6224158" y="2753273"/>
            <a:ext cx="782574" cy="24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87438" eaLnBrk="0" fontAlgn="base" hangingPunct="0">
              <a:spcBef>
                <a:spcPct val="0"/>
              </a:spcBef>
              <a:spcAft>
                <a:spcPct val="0"/>
              </a:spcAft>
              <a:defRPr sz="2100">
                <a:solidFill>
                  <a:schemeClr val="tx1"/>
                </a:solidFill>
                <a:latin typeface="Arial" charset="0"/>
                <a:cs typeface="Arial" charset="0"/>
              </a:defRPr>
            </a:lvl6pPr>
            <a:lvl7pPr marL="2971800" indent="-228600" defTabSz="1087438" eaLnBrk="0" fontAlgn="base" hangingPunct="0">
              <a:spcBef>
                <a:spcPct val="0"/>
              </a:spcBef>
              <a:spcAft>
                <a:spcPct val="0"/>
              </a:spcAft>
              <a:defRPr sz="2100">
                <a:solidFill>
                  <a:schemeClr val="tx1"/>
                </a:solidFill>
                <a:latin typeface="Arial" charset="0"/>
                <a:cs typeface="Arial" charset="0"/>
              </a:defRPr>
            </a:lvl7pPr>
            <a:lvl8pPr marL="3429000" indent="-228600" defTabSz="1087438" eaLnBrk="0" fontAlgn="base" hangingPunct="0">
              <a:spcBef>
                <a:spcPct val="0"/>
              </a:spcBef>
              <a:spcAft>
                <a:spcPct val="0"/>
              </a:spcAft>
              <a:defRPr sz="2100">
                <a:solidFill>
                  <a:schemeClr val="tx1"/>
                </a:solidFill>
                <a:latin typeface="Arial" charset="0"/>
                <a:cs typeface="Arial" charset="0"/>
              </a:defRPr>
            </a:lvl8pPr>
            <a:lvl9pPr marL="3886200" indent="-228600" defTabSz="108743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sz="975" b="1"/>
              <a:t>Industries</a:t>
            </a:r>
          </a:p>
        </p:txBody>
      </p:sp>
      <p:sp>
        <p:nvSpPr>
          <p:cNvPr id="18" name="Rectangle 17"/>
          <p:cNvSpPr/>
          <p:nvPr/>
        </p:nvSpPr>
        <p:spPr>
          <a:xfrm>
            <a:off x="2521088" y="184573"/>
            <a:ext cx="3518571" cy="4485107"/>
          </a:xfrm>
          <a:prstGeom prst="rect">
            <a:avLst/>
          </a:prstGeom>
          <a:noFill/>
          <a:ln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defTabSz="816364">
              <a:defRPr/>
            </a:pPr>
            <a:endParaRPr lang="en-US" sz="1350" dirty="0">
              <a:solidFill>
                <a:schemeClr val="accent1"/>
              </a:solidFill>
            </a:endParaRPr>
          </a:p>
        </p:txBody>
      </p:sp>
      <p:sp>
        <p:nvSpPr>
          <p:cNvPr id="21" name="TextBox 20"/>
          <p:cNvSpPr txBox="1"/>
          <p:nvPr/>
        </p:nvSpPr>
        <p:spPr>
          <a:xfrm>
            <a:off x="2535372" y="257182"/>
            <a:ext cx="2275882" cy="1027198"/>
          </a:xfrm>
          <a:prstGeom prst="rect">
            <a:avLst/>
          </a:prstGeom>
          <a:noFill/>
        </p:spPr>
        <p:txBody>
          <a:bodyPr lIns="91434" tIns="45717" rIns="91434" bIns="45717">
            <a:spAutoFit/>
          </a:bodyPr>
          <a:lstStyle/>
          <a:p>
            <a:pPr defTabSz="816364">
              <a:defRPr/>
            </a:pPr>
            <a:r>
              <a:rPr lang="en-US" sz="1200" b="1" dirty="0">
                <a:latin typeface="Arial"/>
              </a:rPr>
              <a:t>SAS Advanced Analytics</a:t>
            </a:r>
          </a:p>
          <a:p>
            <a:pPr marL="171439" indent="-171439" defTabSz="816364">
              <a:buFont typeface="Arial" panose="020B0604020202020204" pitchFamily="34" charset="0"/>
              <a:buChar char="•"/>
              <a:defRPr/>
            </a:pPr>
            <a:r>
              <a:rPr lang="en-US" sz="975" dirty="0">
                <a:latin typeface="Arial"/>
              </a:rPr>
              <a:t>Statistics</a:t>
            </a:r>
          </a:p>
          <a:p>
            <a:pPr marL="171439" indent="-171439" defTabSz="816364">
              <a:buFont typeface="Arial" panose="020B0604020202020204" pitchFamily="34" charset="0"/>
              <a:buChar char="•"/>
              <a:defRPr/>
            </a:pPr>
            <a:r>
              <a:rPr lang="en-US" sz="975" dirty="0">
                <a:latin typeface="Arial"/>
              </a:rPr>
              <a:t>Predictive Modeling</a:t>
            </a:r>
          </a:p>
          <a:p>
            <a:pPr marL="171439" indent="-171439" defTabSz="816364">
              <a:buFont typeface="Arial" panose="020B0604020202020204" pitchFamily="34" charset="0"/>
              <a:buChar char="•"/>
              <a:defRPr/>
            </a:pPr>
            <a:r>
              <a:rPr lang="en-US" sz="975" dirty="0">
                <a:latin typeface="Arial"/>
              </a:rPr>
              <a:t>Data Mining</a:t>
            </a:r>
          </a:p>
          <a:p>
            <a:pPr marL="171439" indent="-171439" defTabSz="816364">
              <a:buFont typeface="Arial" panose="020B0604020202020204" pitchFamily="34" charset="0"/>
              <a:buChar char="•"/>
              <a:defRPr/>
            </a:pPr>
            <a:r>
              <a:rPr lang="en-US" sz="975" dirty="0">
                <a:latin typeface="Arial"/>
              </a:rPr>
              <a:t>Text analytics</a:t>
            </a:r>
          </a:p>
          <a:p>
            <a:pPr marL="171439" indent="-171439" defTabSz="816364">
              <a:buFont typeface="Arial" panose="020B0604020202020204" pitchFamily="34" charset="0"/>
              <a:buChar char="•"/>
              <a:defRPr/>
            </a:pPr>
            <a:r>
              <a:rPr lang="en-US" sz="975" dirty="0">
                <a:latin typeface="Arial"/>
              </a:rPr>
              <a:t>Forecasting &amp; Econometrics</a:t>
            </a:r>
          </a:p>
        </p:txBody>
      </p:sp>
      <p:sp>
        <p:nvSpPr>
          <p:cNvPr id="23566" name="TextBox 22"/>
          <p:cNvSpPr txBox="1">
            <a:spLocks noChangeArrowheads="1"/>
          </p:cNvSpPr>
          <p:nvPr/>
        </p:nvSpPr>
        <p:spPr bwMode="auto">
          <a:xfrm>
            <a:off x="4429163" y="454775"/>
            <a:ext cx="1678344" cy="99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marL="228600" indent="-228600"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87438" eaLnBrk="0" fontAlgn="base" hangingPunct="0">
              <a:spcBef>
                <a:spcPct val="0"/>
              </a:spcBef>
              <a:spcAft>
                <a:spcPct val="0"/>
              </a:spcAft>
              <a:defRPr sz="2100">
                <a:solidFill>
                  <a:schemeClr val="tx1"/>
                </a:solidFill>
                <a:latin typeface="Arial" charset="0"/>
                <a:cs typeface="Arial" charset="0"/>
              </a:defRPr>
            </a:lvl6pPr>
            <a:lvl7pPr marL="2971800" indent="-228600" defTabSz="1087438" eaLnBrk="0" fontAlgn="base" hangingPunct="0">
              <a:spcBef>
                <a:spcPct val="0"/>
              </a:spcBef>
              <a:spcAft>
                <a:spcPct val="0"/>
              </a:spcAft>
              <a:defRPr sz="2100">
                <a:solidFill>
                  <a:schemeClr val="tx1"/>
                </a:solidFill>
                <a:latin typeface="Arial" charset="0"/>
                <a:cs typeface="Arial" charset="0"/>
              </a:defRPr>
            </a:lvl7pPr>
            <a:lvl8pPr marL="3429000" indent="-228600" defTabSz="1087438" eaLnBrk="0" fontAlgn="base" hangingPunct="0">
              <a:spcBef>
                <a:spcPct val="0"/>
              </a:spcBef>
              <a:spcAft>
                <a:spcPct val="0"/>
              </a:spcAft>
              <a:defRPr sz="2100">
                <a:solidFill>
                  <a:schemeClr val="tx1"/>
                </a:solidFill>
                <a:latin typeface="Arial" charset="0"/>
                <a:cs typeface="Arial" charset="0"/>
              </a:defRPr>
            </a:lvl8pPr>
            <a:lvl9pPr marL="3886200" indent="-228600" defTabSz="1087438" eaLnBrk="0" fontAlgn="base" hangingPunct="0">
              <a:spcBef>
                <a:spcPct val="0"/>
              </a:spcBef>
              <a:spcAft>
                <a:spcPct val="0"/>
              </a:spcAft>
              <a:defRPr sz="2100">
                <a:solidFill>
                  <a:schemeClr val="tx1"/>
                </a:solidFill>
                <a:latin typeface="Arial" charset="0"/>
                <a:cs typeface="Arial" charset="0"/>
              </a:defRPr>
            </a:lvl9pPr>
          </a:lstStyle>
          <a:p>
            <a:pPr eaLnBrk="1" hangingPunct="1">
              <a:buFont typeface="Arial" charset="0"/>
              <a:buChar char="•"/>
            </a:pPr>
            <a:r>
              <a:rPr lang="en-US" sz="975"/>
              <a:t>Quality Improvement</a:t>
            </a:r>
          </a:p>
          <a:p>
            <a:pPr eaLnBrk="1" hangingPunct="1">
              <a:buFont typeface="Arial" charset="0"/>
              <a:buChar char="•"/>
            </a:pPr>
            <a:r>
              <a:rPr lang="en-US" sz="975"/>
              <a:t>Operations Research</a:t>
            </a:r>
          </a:p>
          <a:p>
            <a:pPr eaLnBrk="1" hangingPunct="1">
              <a:buFont typeface="Arial" charset="0"/>
              <a:buChar char="•"/>
            </a:pPr>
            <a:r>
              <a:rPr lang="en-US" sz="975"/>
              <a:t>Data Visualization</a:t>
            </a:r>
          </a:p>
          <a:p>
            <a:pPr eaLnBrk="1" hangingPunct="1">
              <a:buFont typeface="Arial" charset="0"/>
              <a:buChar char="•"/>
            </a:pPr>
            <a:r>
              <a:rPr lang="en-US" sz="975"/>
              <a:t>Model Management and Deployment</a:t>
            </a:r>
          </a:p>
          <a:p>
            <a:pPr eaLnBrk="1" hangingPunct="1">
              <a:buFont typeface="Arial" charset="0"/>
              <a:buChar char="•"/>
            </a:pPr>
            <a:endParaRPr lang="en-US" sz="975"/>
          </a:p>
        </p:txBody>
      </p:sp>
      <p:pic>
        <p:nvPicPr>
          <p:cNvPr id="23567"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3940" y="2137880"/>
            <a:ext cx="1078425" cy="47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25524" y="2159306"/>
            <a:ext cx="1080806" cy="47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60043" y="3612681"/>
            <a:ext cx="1084377" cy="47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03220" y="3641248"/>
            <a:ext cx="1084377" cy="47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TextBox 25"/>
          <p:cNvSpPr txBox="1">
            <a:spLocks noChangeArrowheads="1"/>
          </p:cNvSpPr>
          <p:nvPr/>
        </p:nvSpPr>
        <p:spPr bwMode="auto">
          <a:xfrm>
            <a:off x="2549655" y="2578583"/>
            <a:ext cx="971297" cy="85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87438" eaLnBrk="0" fontAlgn="base" hangingPunct="0">
              <a:spcBef>
                <a:spcPct val="0"/>
              </a:spcBef>
              <a:spcAft>
                <a:spcPct val="0"/>
              </a:spcAft>
              <a:defRPr sz="2100">
                <a:solidFill>
                  <a:schemeClr val="tx1"/>
                </a:solidFill>
                <a:latin typeface="Arial" charset="0"/>
                <a:cs typeface="Arial" charset="0"/>
              </a:defRPr>
            </a:lvl6pPr>
            <a:lvl7pPr marL="2971800" indent="-228600" defTabSz="1087438" eaLnBrk="0" fontAlgn="base" hangingPunct="0">
              <a:spcBef>
                <a:spcPct val="0"/>
              </a:spcBef>
              <a:spcAft>
                <a:spcPct val="0"/>
              </a:spcAft>
              <a:defRPr sz="2100">
                <a:solidFill>
                  <a:schemeClr val="tx1"/>
                </a:solidFill>
                <a:latin typeface="Arial" charset="0"/>
                <a:cs typeface="Arial" charset="0"/>
              </a:defRPr>
            </a:lvl7pPr>
            <a:lvl8pPr marL="3429000" indent="-228600" defTabSz="1087438" eaLnBrk="0" fontAlgn="base" hangingPunct="0">
              <a:spcBef>
                <a:spcPct val="0"/>
              </a:spcBef>
              <a:spcAft>
                <a:spcPct val="0"/>
              </a:spcAft>
              <a:defRPr sz="2100">
                <a:solidFill>
                  <a:schemeClr val="tx1"/>
                </a:solidFill>
                <a:latin typeface="Arial" charset="0"/>
                <a:cs typeface="Arial" charset="0"/>
              </a:defRPr>
            </a:lvl8pPr>
            <a:lvl9pPr marL="3886200" indent="-228600" defTabSz="108743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sz="825">
                <a:solidFill>
                  <a:srgbClr val="00539B"/>
                </a:solidFill>
              </a:rPr>
              <a:t>Domain Expert</a:t>
            </a:r>
          </a:p>
          <a:p>
            <a:pPr eaLnBrk="1" hangingPunct="1"/>
            <a:r>
              <a:rPr lang="en-US" sz="825">
                <a:solidFill>
                  <a:srgbClr val="00539B"/>
                </a:solidFill>
              </a:rPr>
              <a:t>Makes Decisions</a:t>
            </a:r>
          </a:p>
          <a:p>
            <a:pPr eaLnBrk="1" hangingPunct="1"/>
            <a:r>
              <a:rPr lang="en-US" sz="825">
                <a:solidFill>
                  <a:srgbClr val="00539B"/>
                </a:solidFill>
              </a:rPr>
              <a:t>Evaluates Processes and ROI</a:t>
            </a:r>
          </a:p>
        </p:txBody>
      </p:sp>
      <p:sp>
        <p:nvSpPr>
          <p:cNvPr id="23572" name="TextBox 26"/>
          <p:cNvSpPr txBox="1">
            <a:spLocks noChangeArrowheads="1"/>
          </p:cNvSpPr>
          <p:nvPr/>
        </p:nvSpPr>
        <p:spPr bwMode="auto">
          <a:xfrm>
            <a:off x="2937698" y="2270670"/>
            <a:ext cx="1139132"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87438" eaLnBrk="0" fontAlgn="base" hangingPunct="0">
              <a:spcBef>
                <a:spcPct val="0"/>
              </a:spcBef>
              <a:spcAft>
                <a:spcPct val="0"/>
              </a:spcAft>
              <a:defRPr sz="2100">
                <a:solidFill>
                  <a:schemeClr val="tx1"/>
                </a:solidFill>
                <a:latin typeface="Arial" charset="0"/>
                <a:cs typeface="Arial" charset="0"/>
              </a:defRPr>
            </a:lvl6pPr>
            <a:lvl7pPr marL="2971800" indent="-228600" defTabSz="1087438" eaLnBrk="0" fontAlgn="base" hangingPunct="0">
              <a:spcBef>
                <a:spcPct val="0"/>
              </a:spcBef>
              <a:spcAft>
                <a:spcPct val="0"/>
              </a:spcAft>
              <a:defRPr sz="2100">
                <a:solidFill>
                  <a:schemeClr val="tx1"/>
                </a:solidFill>
                <a:latin typeface="Arial" charset="0"/>
                <a:cs typeface="Arial" charset="0"/>
              </a:defRPr>
            </a:lvl7pPr>
            <a:lvl8pPr marL="3429000" indent="-228600" defTabSz="1087438" eaLnBrk="0" fontAlgn="base" hangingPunct="0">
              <a:spcBef>
                <a:spcPct val="0"/>
              </a:spcBef>
              <a:spcAft>
                <a:spcPct val="0"/>
              </a:spcAft>
              <a:defRPr sz="2100">
                <a:solidFill>
                  <a:schemeClr val="tx1"/>
                </a:solidFill>
                <a:latin typeface="Arial" charset="0"/>
                <a:cs typeface="Arial" charset="0"/>
              </a:defRPr>
            </a:lvl8pPr>
            <a:lvl9pPr marL="3886200" indent="-228600" defTabSz="108743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sz="825" b="1">
                <a:solidFill>
                  <a:srgbClr val="F6BB00"/>
                </a:solidFill>
              </a:rPr>
              <a:t>BUSINESS</a:t>
            </a:r>
          </a:p>
          <a:p>
            <a:pPr eaLnBrk="1" hangingPunct="1"/>
            <a:r>
              <a:rPr lang="en-US" sz="825" b="1">
                <a:solidFill>
                  <a:srgbClr val="F6BB00"/>
                </a:solidFill>
              </a:rPr>
              <a:t>MANAGER</a:t>
            </a:r>
          </a:p>
        </p:txBody>
      </p:sp>
      <p:sp>
        <p:nvSpPr>
          <p:cNvPr id="23573" name="TextBox 27"/>
          <p:cNvSpPr txBox="1">
            <a:spLocks noChangeArrowheads="1"/>
          </p:cNvSpPr>
          <p:nvPr/>
        </p:nvSpPr>
        <p:spPr bwMode="auto">
          <a:xfrm>
            <a:off x="2594887" y="4097019"/>
            <a:ext cx="1211741" cy="6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87438" eaLnBrk="0" fontAlgn="base" hangingPunct="0">
              <a:spcBef>
                <a:spcPct val="0"/>
              </a:spcBef>
              <a:spcAft>
                <a:spcPct val="0"/>
              </a:spcAft>
              <a:defRPr sz="2100">
                <a:solidFill>
                  <a:schemeClr val="tx1"/>
                </a:solidFill>
                <a:latin typeface="Arial" charset="0"/>
                <a:cs typeface="Arial" charset="0"/>
              </a:defRPr>
            </a:lvl6pPr>
            <a:lvl7pPr marL="2971800" indent="-228600" defTabSz="1087438" eaLnBrk="0" fontAlgn="base" hangingPunct="0">
              <a:spcBef>
                <a:spcPct val="0"/>
              </a:spcBef>
              <a:spcAft>
                <a:spcPct val="0"/>
              </a:spcAft>
              <a:defRPr sz="2100">
                <a:solidFill>
                  <a:schemeClr val="tx1"/>
                </a:solidFill>
                <a:latin typeface="Arial" charset="0"/>
                <a:cs typeface="Arial" charset="0"/>
              </a:defRPr>
            </a:lvl7pPr>
            <a:lvl8pPr marL="3429000" indent="-228600" defTabSz="1087438" eaLnBrk="0" fontAlgn="base" hangingPunct="0">
              <a:spcBef>
                <a:spcPct val="0"/>
              </a:spcBef>
              <a:spcAft>
                <a:spcPct val="0"/>
              </a:spcAft>
              <a:defRPr sz="2100">
                <a:solidFill>
                  <a:schemeClr val="tx1"/>
                </a:solidFill>
                <a:latin typeface="Arial" charset="0"/>
                <a:cs typeface="Arial" charset="0"/>
              </a:defRPr>
            </a:lvl8pPr>
            <a:lvl9pPr marL="3886200" indent="-228600" defTabSz="108743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sz="825">
                <a:solidFill>
                  <a:srgbClr val="00539B"/>
                </a:solidFill>
              </a:rPr>
              <a:t>Model Validation</a:t>
            </a:r>
          </a:p>
          <a:p>
            <a:pPr eaLnBrk="1" hangingPunct="1"/>
            <a:r>
              <a:rPr lang="en-US" sz="825">
                <a:solidFill>
                  <a:srgbClr val="00539B"/>
                </a:solidFill>
              </a:rPr>
              <a:t>Model Deployment</a:t>
            </a:r>
          </a:p>
          <a:p>
            <a:pPr eaLnBrk="1" hangingPunct="1"/>
            <a:r>
              <a:rPr lang="en-US" sz="825">
                <a:solidFill>
                  <a:srgbClr val="00539B"/>
                </a:solidFill>
              </a:rPr>
              <a:t>Model Monitoring </a:t>
            </a:r>
          </a:p>
          <a:p>
            <a:pPr eaLnBrk="1" hangingPunct="1"/>
            <a:r>
              <a:rPr lang="en-US" sz="825">
                <a:solidFill>
                  <a:srgbClr val="00539B"/>
                </a:solidFill>
              </a:rPr>
              <a:t>Data Preparation</a:t>
            </a:r>
          </a:p>
        </p:txBody>
      </p:sp>
      <p:sp>
        <p:nvSpPr>
          <p:cNvPr id="23574" name="TextBox 28"/>
          <p:cNvSpPr txBox="1">
            <a:spLocks noChangeArrowheads="1"/>
          </p:cNvSpPr>
          <p:nvPr/>
        </p:nvSpPr>
        <p:spPr bwMode="auto">
          <a:xfrm>
            <a:off x="2901989" y="3777013"/>
            <a:ext cx="1450994"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87438" eaLnBrk="0" fontAlgn="base" hangingPunct="0">
              <a:spcBef>
                <a:spcPct val="0"/>
              </a:spcBef>
              <a:spcAft>
                <a:spcPct val="0"/>
              </a:spcAft>
              <a:defRPr sz="2100">
                <a:solidFill>
                  <a:schemeClr val="tx1"/>
                </a:solidFill>
                <a:latin typeface="Arial" charset="0"/>
                <a:cs typeface="Arial" charset="0"/>
              </a:defRPr>
            </a:lvl6pPr>
            <a:lvl7pPr marL="2971800" indent="-228600" defTabSz="1087438" eaLnBrk="0" fontAlgn="base" hangingPunct="0">
              <a:spcBef>
                <a:spcPct val="0"/>
              </a:spcBef>
              <a:spcAft>
                <a:spcPct val="0"/>
              </a:spcAft>
              <a:defRPr sz="2100">
                <a:solidFill>
                  <a:schemeClr val="tx1"/>
                </a:solidFill>
                <a:latin typeface="Arial" charset="0"/>
                <a:cs typeface="Arial" charset="0"/>
              </a:defRPr>
            </a:lvl7pPr>
            <a:lvl8pPr marL="3429000" indent="-228600" defTabSz="1087438" eaLnBrk="0" fontAlgn="base" hangingPunct="0">
              <a:spcBef>
                <a:spcPct val="0"/>
              </a:spcBef>
              <a:spcAft>
                <a:spcPct val="0"/>
              </a:spcAft>
              <a:defRPr sz="2100">
                <a:solidFill>
                  <a:schemeClr val="tx1"/>
                </a:solidFill>
                <a:latin typeface="Arial" charset="0"/>
                <a:cs typeface="Arial" charset="0"/>
              </a:defRPr>
            </a:lvl8pPr>
            <a:lvl9pPr marL="3886200" indent="-228600" defTabSz="108743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sz="825" b="1">
                <a:solidFill>
                  <a:srgbClr val="31C26D"/>
                </a:solidFill>
              </a:rPr>
              <a:t>IT SYSTEMS /</a:t>
            </a:r>
          </a:p>
          <a:p>
            <a:pPr eaLnBrk="1" hangingPunct="1"/>
            <a:r>
              <a:rPr lang="en-US" sz="825" b="1">
                <a:solidFill>
                  <a:srgbClr val="31C26D"/>
                </a:solidFill>
              </a:rPr>
              <a:t>MANAGEMENT</a:t>
            </a:r>
          </a:p>
        </p:txBody>
      </p:sp>
      <p:sp>
        <p:nvSpPr>
          <p:cNvPr id="23575" name="TextBox 29"/>
          <p:cNvSpPr txBox="1">
            <a:spLocks noChangeArrowheads="1"/>
          </p:cNvSpPr>
          <p:nvPr/>
        </p:nvSpPr>
        <p:spPr bwMode="auto">
          <a:xfrm>
            <a:off x="5020749" y="2622625"/>
            <a:ext cx="1005817" cy="85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87438" eaLnBrk="0" fontAlgn="base" hangingPunct="0">
              <a:spcBef>
                <a:spcPct val="0"/>
              </a:spcBef>
              <a:spcAft>
                <a:spcPct val="0"/>
              </a:spcAft>
              <a:defRPr sz="2100">
                <a:solidFill>
                  <a:schemeClr val="tx1"/>
                </a:solidFill>
                <a:latin typeface="Arial" charset="0"/>
                <a:cs typeface="Arial" charset="0"/>
              </a:defRPr>
            </a:lvl6pPr>
            <a:lvl7pPr marL="2971800" indent="-228600" defTabSz="1087438" eaLnBrk="0" fontAlgn="base" hangingPunct="0">
              <a:spcBef>
                <a:spcPct val="0"/>
              </a:spcBef>
              <a:spcAft>
                <a:spcPct val="0"/>
              </a:spcAft>
              <a:defRPr sz="2100">
                <a:solidFill>
                  <a:schemeClr val="tx1"/>
                </a:solidFill>
                <a:latin typeface="Arial" charset="0"/>
                <a:cs typeface="Arial" charset="0"/>
              </a:defRPr>
            </a:lvl7pPr>
            <a:lvl8pPr marL="3429000" indent="-228600" defTabSz="1087438" eaLnBrk="0" fontAlgn="base" hangingPunct="0">
              <a:spcBef>
                <a:spcPct val="0"/>
              </a:spcBef>
              <a:spcAft>
                <a:spcPct val="0"/>
              </a:spcAft>
              <a:defRPr sz="2100">
                <a:solidFill>
                  <a:schemeClr val="tx1"/>
                </a:solidFill>
                <a:latin typeface="Arial" charset="0"/>
                <a:cs typeface="Arial" charset="0"/>
              </a:defRPr>
            </a:lvl8pPr>
            <a:lvl9pPr marL="3886200" indent="-228600" defTabSz="108743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sz="825" dirty="0">
                <a:solidFill>
                  <a:srgbClr val="00539B"/>
                </a:solidFill>
              </a:rPr>
              <a:t>Data Exploration</a:t>
            </a:r>
          </a:p>
          <a:p>
            <a:pPr eaLnBrk="1" hangingPunct="1"/>
            <a:r>
              <a:rPr lang="en-US" sz="825" dirty="0">
                <a:solidFill>
                  <a:srgbClr val="00539B"/>
                </a:solidFill>
              </a:rPr>
              <a:t>Data Visualization</a:t>
            </a:r>
          </a:p>
          <a:p>
            <a:pPr eaLnBrk="1" hangingPunct="1"/>
            <a:r>
              <a:rPr lang="en-US" sz="825" dirty="0">
                <a:solidFill>
                  <a:srgbClr val="00539B"/>
                </a:solidFill>
              </a:rPr>
              <a:t>Report Creation</a:t>
            </a:r>
          </a:p>
          <a:p>
            <a:pPr eaLnBrk="1" hangingPunct="1"/>
            <a:r>
              <a:rPr lang="en-US" sz="825" dirty="0">
                <a:solidFill>
                  <a:srgbClr val="00539B"/>
                </a:solidFill>
              </a:rPr>
              <a:t>Author Rule Logic</a:t>
            </a:r>
          </a:p>
        </p:txBody>
      </p:sp>
      <p:sp>
        <p:nvSpPr>
          <p:cNvPr id="23576" name="TextBox 30"/>
          <p:cNvSpPr txBox="1">
            <a:spLocks noChangeArrowheads="1"/>
          </p:cNvSpPr>
          <p:nvPr/>
        </p:nvSpPr>
        <p:spPr bwMode="auto">
          <a:xfrm>
            <a:off x="4935046" y="2298642"/>
            <a:ext cx="1139132"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87438" eaLnBrk="0" fontAlgn="base" hangingPunct="0">
              <a:spcBef>
                <a:spcPct val="0"/>
              </a:spcBef>
              <a:spcAft>
                <a:spcPct val="0"/>
              </a:spcAft>
              <a:defRPr sz="2100">
                <a:solidFill>
                  <a:schemeClr val="tx1"/>
                </a:solidFill>
                <a:latin typeface="Arial" charset="0"/>
                <a:cs typeface="Arial" charset="0"/>
              </a:defRPr>
            </a:lvl6pPr>
            <a:lvl7pPr marL="2971800" indent="-228600" defTabSz="1087438" eaLnBrk="0" fontAlgn="base" hangingPunct="0">
              <a:spcBef>
                <a:spcPct val="0"/>
              </a:spcBef>
              <a:spcAft>
                <a:spcPct val="0"/>
              </a:spcAft>
              <a:defRPr sz="2100">
                <a:solidFill>
                  <a:schemeClr val="tx1"/>
                </a:solidFill>
                <a:latin typeface="Arial" charset="0"/>
                <a:cs typeface="Arial" charset="0"/>
              </a:defRPr>
            </a:lvl7pPr>
            <a:lvl8pPr marL="3429000" indent="-228600" defTabSz="1087438" eaLnBrk="0" fontAlgn="base" hangingPunct="0">
              <a:spcBef>
                <a:spcPct val="0"/>
              </a:spcBef>
              <a:spcAft>
                <a:spcPct val="0"/>
              </a:spcAft>
              <a:defRPr sz="2100">
                <a:solidFill>
                  <a:schemeClr val="tx1"/>
                </a:solidFill>
                <a:latin typeface="Arial" charset="0"/>
                <a:cs typeface="Arial" charset="0"/>
              </a:defRPr>
            </a:lvl8pPr>
            <a:lvl9pPr marL="3886200" indent="-228600" defTabSz="108743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sz="825" b="1">
                <a:solidFill>
                  <a:srgbClr val="60B5FB"/>
                </a:solidFill>
              </a:rPr>
              <a:t>BUSINESS</a:t>
            </a:r>
          </a:p>
          <a:p>
            <a:pPr eaLnBrk="1" hangingPunct="1"/>
            <a:r>
              <a:rPr lang="en-US" sz="825" b="1">
                <a:solidFill>
                  <a:srgbClr val="60B5FB"/>
                </a:solidFill>
              </a:rPr>
              <a:t>ANALYST</a:t>
            </a:r>
          </a:p>
        </p:txBody>
      </p:sp>
      <p:sp>
        <p:nvSpPr>
          <p:cNvPr id="23577" name="TextBox 31"/>
          <p:cNvSpPr txBox="1">
            <a:spLocks noChangeArrowheads="1"/>
          </p:cNvSpPr>
          <p:nvPr/>
        </p:nvSpPr>
        <p:spPr bwMode="auto">
          <a:xfrm>
            <a:off x="4720790" y="4057739"/>
            <a:ext cx="1362911" cy="6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87438" eaLnBrk="0" fontAlgn="base" hangingPunct="0">
              <a:spcBef>
                <a:spcPct val="0"/>
              </a:spcBef>
              <a:spcAft>
                <a:spcPct val="0"/>
              </a:spcAft>
              <a:defRPr sz="2100">
                <a:solidFill>
                  <a:schemeClr val="tx1"/>
                </a:solidFill>
                <a:latin typeface="Arial" charset="0"/>
                <a:cs typeface="Arial" charset="0"/>
              </a:defRPr>
            </a:lvl6pPr>
            <a:lvl7pPr marL="2971800" indent="-228600" defTabSz="1087438" eaLnBrk="0" fontAlgn="base" hangingPunct="0">
              <a:spcBef>
                <a:spcPct val="0"/>
              </a:spcBef>
              <a:spcAft>
                <a:spcPct val="0"/>
              </a:spcAft>
              <a:defRPr sz="2100">
                <a:solidFill>
                  <a:schemeClr val="tx1"/>
                </a:solidFill>
                <a:latin typeface="Arial" charset="0"/>
                <a:cs typeface="Arial" charset="0"/>
              </a:defRPr>
            </a:lvl7pPr>
            <a:lvl8pPr marL="3429000" indent="-228600" defTabSz="1087438" eaLnBrk="0" fontAlgn="base" hangingPunct="0">
              <a:spcBef>
                <a:spcPct val="0"/>
              </a:spcBef>
              <a:spcAft>
                <a:spcPct val="0"/>
              </a:spcAft>
              <a:defRPr sz="2100">
                <a:solidFill>
                  <a:schemeClr val="tx1"/>
                </a:solidFill>
                <a:latin typeface="Arial" charset="0"/>
                <a:cs typeface="Arial" charset="0"/>
              </a:defRPr>
            </a:lvl8pPr>
            <a:lvl9pPr marL="3886200" indent="-228600" defTabSz="108743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sz="825">
                <a:solidFill>
                  <a:srgbClr val="00539B"/>
                </a:solidFill>
              </a:rPr>
              <a:t>Exploratory Analysis</a:t>
            </a:r>
          </a:p>
          <a:p>
            <a:pPr eaLnBrk="1" hangingPunct="1"/>
            <a:r>
              <a:rPr lang="en-US" sz="825">
                <a:solidFill>
                  <a:srgbClr val="00539B"/>
                </a:solidFill>
              </a:rPr>
              <a:t>Descriptive Segmentation</a:t>
            </a:r>
          </a:p>
          <a:p>
            <a:pPr eaLnBrk="1" hangingPunct="1"/>
            <a:r>
              <a:rPr lang="en-US" sz="825">
                <a:solidFill>
                  <a:srgbClr val="00539B"/>
                </a:solidFill>
              </a:rPr>
              <a:t>Predictive Modeling</a:t>
            </a:r>
          </a:p>
        </p:txBody>
      </p:sp>
      <p:sp>
        <p:nvSpPr>
          <p:cNvPr id="23578" name="TextBox 32"/>
          <p:cNvSpPr txBox="1">
            <a:spLocks noChangeArrowheads="1"/>
          </p:cNvSpPr>
          <p:nvPr/>
        </p:nvSpPr>
        <p:spPr bwMode="auto">
          <a:xfrm>
            <a:off x="4819586" y="3756778"/>
            <a:ext cx="1450994"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87438" eaLnBrk="0" fontAlgn="base" hangingPunct="0">
              <a:spcBef>
                <a:spcPct val="0"/>
              </a:spcBef>
              <a:spcAft>
                <a:spcPct val="0"/>
              </a:spcAft>
              <a:defRPr sz="2100">
                <a:solidFill>
                  <a:schemeClr val="tx1"/>
                </a:solidFill>
                <a:latin typeface="Arial" charset="0"/>
                <a:cs typeface="Arial" charset="0"/>
              </a:defRPr>
            </a:lvl6pPr>
            <a:lvl7pPr marL="2971800" indent="-228600" defTabSz="1087438" eaLnBrk="0" fontAlgn="base" hangingPunct="0">
              <a:spcBef>
                <a:spcPct val="0"/>
              </a:spcBef>
              <a:spcAft>
                <a:spcPct val="0"/>
              </a:spcAft>
              <a:defRPr sz="2100">
                <a:solidFill>
                  <a:schemeClr val="tx1"/>
                </a:solidFill>
                <a:latin typeface="Arial" charset="0"/>
                <a:cs typeface="Arial" charset="0"/>
              </a:defRPr>
            </a:lvl7pPr>
            <a:lvl8pPr marL="3429000" indent="-228600" defTabSz="1087438" eaLnBrk="0" fontAlgn="base" hangingPunct="0">
              <a:spcBef>
                <a:spcPct val="0"/>
              </a:spcBef>
              <a:spcAft>
                <a:spcPct val="0"/>
              </a:spcAft>
              <a:defRPr sz="2100">
                <a:solidFill>
                  <a:schemeClr val="tx1"/>
                </a:solidFill>
                <a:latin typeface="Arial" charset="0"/>
                <a:cs typeface="Arial" charset="0"/>
              </a:defRPr>
            </a:lvl8pPr>
            <a:lvl9pPr marL="3886200" indent="-228600" defTabSz="108743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sz="825" b="1">
                <a:solidFill>
                  <a:srgbClr val="9589F3"/>
                </a:solidFill>
              </a:rPr>
              <a:t>DATA MINER /</a:t>
            </a:r>
          </a:p>
          <a:p>
            <a:pPr eaLnBrk="1" hangingPunct="1"/>
            <a:r>
              <a:rPr lang="en-US" sz="825" b="1">
                <a:solidFill>
                  <a:srgbClr val="9589F3"/>
                </a:solidFill>
              </a:rPr>
              <a:t>STATISTICIAN</a:t>
            </a:r>
          </a:p>
        </p:txBody>
      </p:sp>
      <p:pic>
        <p:nvPicPr>
          <p:cNvPr id="23579"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56296" y="2965149"/>
            <a:ext cx="2621074" cy="171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6118220" y="188144"/>
            <a:ext cx="2913891" cy="4485107"/>
          </a:xfrm>
          <a:prstGeom prst="rect">
            <a:avLst/>
          </a:prstGeom>
          <a:noFill/>
          <a:ln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defTabSz="816364">
              <a:defRPr/>
            </a:pPr>
            <a:endParaRPr lang="en-US" sz="1350">
              <a:solidFill>
                <a:schemeClr val="accent1"/>
              </a:solidFill>
            </a:endParaRPr>
          </a:p>
        </p:txBody>
      </p:sp>
      <p:sp>
        <p:nvSpPr>
          <p:cNvPr id="7" name="TextBox 6"/>
          <p:cNvSpPr txBox="1"/>
          <p:nvPr/>
        </p:nvSpPr>
        <p:spPr>
          <a:xfrm>
            <a:off x="4016768" y="3059184"/>
            <a:ext cx="429606" cy="242246"/>
          </a:xfrm>
          <a:prstGeom prst="rect">
            <a:avLst/>
          </a:prstGeom>
          <a:noFill/>
        </p:spPr>
        <p:txBody>
          <a:bodyPr wrap="none" lIns="0" tIns="0" rIns="0" bIns="0">
            <a:spAutoFit/>
          </a:bodyPr>
          <a:lstStyle/>
          <a:p>
            <a:pPr algn="ctr" defTabSz="816364">
              <a:buClr>
                <a:srgbClr val="F0AB00"/>
              </a:buClr>
              <a:buSzPct val="80000"/>
              <a:defRPr/>
            </a:pPr>
            <a:r>
              <a:rPr lang="en-US" sz="787" b="1" kern="0" dirty="0">
                <a:solidFill>
                  <a:schemeClr val="bg1"/>
                </a:solidFill>
                <a:latin typeface="Arial"/>
                <a:ea typeface="Arial Unicode MS" pitchFamily="34" charset="-128"/>
                <a:cs typeface="Arial Unicode MS" pitchFamily="34" charset="-128"/>
              </a:rPr>
              <a:t>Analytic</a:t>
            </a:r>
          </a:p>
          <a:p>
            <a:pPr algn="ctr" defTabSz="816364">
              <a:buClr>
                <a:srgbClr val="F0AB00"/>
              </a:buClr>
              <a:buSzPct val="80000"/>
              <a:defRPr/>
            </a:pPr>
            <a:r>
              <a:rPr lang="en-US" sz="787" b="1" kern="0" dirty="0">
                <a:solidFill>
                  <a:schemeClr val="bg1"/>
                </a:solidFill>
                <a:latin typeface="Arial"/>
                <a:ea typeface="Arial Unicode MS" pitchFamily="34" charset="-128"/>
                <a:cs typeface="Arial Unicode MS" pitchFamily="34" charset="-128"/>
              </a:rPr>
              <a:t>Lifecycle</a:t>
            </a:r>
          </a:p>
        </p:txBody>
      </p:sp>
    </p:spTree>
    <p:extLst>
      <p:ext uri="{BB962C8B-B14F-4D97-AF65-F5344CB8AC3E}">
        <p14:creationId xmlns:p14="http://schemas.microsoft.com/office/powerpoint/2010/main" val="80167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5"/>
            <a:ext cx="2515438" cy="338554"/>
          </a:xfrm>
        </p:spPr>
        <p:txBody>
          <a:bodyPr/>
          <a:lstStyle/>
          <a:p>
            <a:r>
              <a:rPr lang="en-US" dirty="0"/>
              <a:t>Kickoff 2015</a:t>
            </a:r>
          </a:p>
        </p:txBody>
      </p:sp>
      <p:sp>
        <p:nvSpPr>
          <p:cNvPr id="3" name="Text Placeholder 2"/>
          <p:cNvSpPr>
            <a:spLocks noGrp="1"/>
          </p:cNvSpPr>
          <p:nvPr>
            <p:ph type="body" sz="quarter" idx="12"/>
          </p:nvPr>
        </p:nvSpPr>
        <p:spPr/>
        <p:txBody>
          <a:bodyPr/>
          <a:lstStyle/>
          <a:p>
            <a:r>
              <a:rPr lang="en-US" dirty="0" smtClean="0"/>
              <a:t>The New Analytics </a:t>
            </a:r>
            <a:r>
              <a:rPr lang="en-US" i="1" dirty="0" smtClean="0"/>
              <a:t>Experience</a:t>
            </a:r>
            <a:endParaRPr lang="en-US" i="1" dirty="0"/>
          </a:p>
        </p:txBody>
      </p:sp>
      <p:sp>
        <p:nvSpPr>
          <p:cNvPr id="4" name="Content Placeholder 3"/>
          <p:cNvSpPr>
            <a:spLocks noGrp="1"/>
          </p:cNvSpPr>
          <p:nvPr>
            <p:ph sz="quarter" idx="11"/>
          </p:nvPr>
        </p:nvSpPr>
        <p:spPr>
          <a:xfrm>
            <a:off x="302894" y="624458"/>
            <a:ext cx="8232776" cy="1015663"/>
          </a:xfrm>
        </p:spPr>
        <p:txBody>
          <a:bodyPr/>
          <a:lstStyle/>
          <a:p>
            <a:r>
              <a:rPr lang="en-US" dirty="0"/>
              <a:t>SAS is uniquely positioned to </a:t>
            </a:r>
            <a:r>
              <a:rPr lang="en-US" dirty="0" smtClean="0"/>
              <a:t>:</a:t>
            </a:r>
            <a:endParaRPr lang="en-US" dirty="0"/>
          </a:p>
          <a:p>
            <a:pPr lvl="1"/>
            <a:r>
              <a:rPr lang="en-US" dirty="0" smtClean="0"/>
              <a:t>Enable and Empower the new Analytics Culture;</a:t>
            </a:r>
          </a:p>
          <a:p>
            <a:pPr lvl="1"/>
            <a:r>
              <a:rPr lang="en-US" dirty="0" smtClean="0"/>
              <a:t>BRIDGE </a:t>
            </a:r>
            <a:r>
              <a:rPr lang="en-US" dirty="0"/>
              <a:t>the gaps </a:t>
            </a:r>
            <a:r>
              <a:rPr lang="en-US" dirty="0" smtClean="0"/>
              <a:t>between </a:t>
            </a:r>
            <a:r>
              <a:rPr lang="en-US" b="1" dirty="0"/>
              <a:t>Decision Design</a:t>
            </a:r>
            <a:r>
              <a:rPr lang="en-US" dirty="0"/>
              <a:t>, </a:t>
            </a:r>
            <a:r>
              <a:rPr lang="en-US" b="1" dirty="0"/>
              <a:t>Decision Engineering</a:t>
            </a:r>
            <a:r>
              <a:rPr lang="en-US" dirty="0"/>
              <a:t>, and the </a:t>
            </a:r>
            <a:r>
              <a:rPr lang="en-US" b="1" dirty="0" smtClean="0"/>
              <a:t>Data</a:t>
            </a:r>
            <a:r>
              <a:rPr lang="en-US" dirty="0" smtClean="0"/>
              <a:t>.</a:t>
            </a:r>
            <a:endParaRPr lang="en-US" dirty="0"/>
          </a:p>
        </p:txBody>
      </p:sp>
      <p:sp>
        <p:nvSpPr>
          <p:cNvPr id="8" name="Plus 7"/>
          <p:cNvSpPr/>
          <p:nvPr/>
        </p:nvSpPr>
        <p:spPr>
          <a:xfrm>
            <a:off x="5732336" y="2395594"/>
            <a:ext cx="342900" cy="342900"/>
          </a:xfrm>
          <a:prstGeom prst="mathPlus">
            <a:avLst/>
          </a:prstGeom>
          <a:noFill/>
          <a:ln w="127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0" name="Picture 9"/>
          <p:cNvPicPr>
            <a:picLocks noChangeAspect="1"/>
          </p:cNvPicPr>
          <p:nvPr/>
        </p:nvPicPr>
        <p:blipFill>
          <a:blip r:embed="rId2"/>
          <a:stretch>
            <a:fillRect/>
          </a:stretch>
        </p:blipFill>
        <p:spPr>
          <a:xfrm>
            <a:off x="5217987" y="3335262"/>
            <a:ext cx="1371719" cy="1371719"/>
          </a:xfrm>
          <a:prstGeom prst="rect">
            <a:avLst/>
          </a:prstGeom>
        </p:spPr>
      </p:pic>
      <p:sp>
        <p:nvSpPr>
          <p:cNvPr id="11" name="TextBox 10"/>
          <p:cNvSpPr txBox="1"/>
          <p:nvPr/>
        </p:nvSpPr>
        <p:spPr>
          <a:xfrm>
            <a:off x="5217986" y="3127512"/>
            <a:ext cx="1371600" cy="230832"/>
          </a:xfrm>
          <a:prstGeom prst="rect">
            <a:avLst/>
          </a:prstGeom>
          <a:noFill/>
        </p:spPr>
        <p:txBody>
          <a:bodyPr wrap="square" rtlCol="0">
            <a:spAutoFit/>
          </a:bodyPr>
          <a:lstStyle>
            <a:defPPr>
              <a:defRPr lang="en-US"/>
            </a:defPPr>
            <a:lvl1pPr algn="ctr">
              <a:defRPr sz="1200">
                <a:solidFill>
                  <a:schemeClr val="accent5"/>
                </a:solidFill>
              </a:defRPr>
            </a:lvl1pPr>
          </a:lstStyle>
          <a:p>
            <a:r>
              <a:rPr lang="en-US" sz="900" dirty="0">
                <a:solidFill>
                  <a:srgbClr val="4472C4"/>
                </a:solidFill>
              </a:rPr>
              <a:t>Data</a:t>
            </a:r>
          </a:p>
        </p:txBody>
      </p:sp>
      <p:pic>
        <p:nvPicPr>
          <p:cNvPr id="12" name="Picture 11"/>
          <p:cNvPicPr>
            <a:picLocks noChangeAspect="1"/>
          </p:cNvPicPr>
          <p:nvPr/>
        </p:nvPicPr>
        <p:blipFill>
          <a:blip r:embed="rId3"/>
          <a:stretch>
            <a:fillRect/>
          </a:stretch>
        </p:blipFill>
        <p:spPr>
          <a:xfrm>
            <a:off x="3969066" y="1897840"/>
            <a:ext cx="1371719" cy="1371719"/>
          </a:xfrm>
          <a:prstGeom prst="rect">
            <a:avLst/>
          </a:prstGeom>
        </p:spPr>
      </p:pic>
      <p:pic>
        <p:nvPicPr>
          <p:cNvPr id="13" name="Picture 12"/>
          <p:cNvPicPr>
            <a:picLocks noChangeAspect="1"/>
          </p:cNvPicPr>
          <p:nvPr/>
        </p:nvPicPr>
        <p:blipFill>
          <a:blip r:embed="rId4"/>
          <a:stretch>
            <a:fillRect/>
          </a:stretch>
        </p:blipFill>
        <p:spPr>
          <a:xfrm>
            <a:off x="6466907" y="1897840"/>
            <a:ext cx="1371719" cy="1371719"/>
          </a:xfrm>
          <a:prstGeom prst="rect">
            <a:avLst/>
          </a:prstGeom>
        </p:spPr>
      </p:pic>
      <p:sp>
        <p:nvSpPr>
          <p:cNvPr id="14" name="TextBox 13"/>
          <p:cNvSpPr txBox="1"/>
          <p:nvPr/>
        </p:nvSpPr>
        <p:spPr>
          <a:xfrm>
            <a:off x="3967624" y="1700286"/>
            <a:ext cx="1373102" cy="230832"/>
          </a:xfrm>
          <a:prstGeom prst="rect">
            <a:avLst/>
          </a:prstGeom>
          <a:noFill/>
        </p:spPr>
        <p:txBody>
          <a:bodyPr wrap="square" rtlCol="0">
            <a:spAutoFit/>
          </a:bodyPr>
          <a:lstStyle/>
          <a:p>
            <a:pPr algn="ctr"/>
            <a:r>
              <a:rPr lang="en-US" sz="900" dirty="0">
                <a:solidFill>
                  <a:srgbClr val="70AD47"/>
                </a:solidFill>
              </a:rPr>
              <a:t>Decision Design</a:t>
            </a:r>
          </a:p>
        </p:txBody>
      </p:sp>
      <p:sp>
        <p:nvSpPr>
          <p:cNvPr id="15" name="TextBox 14"/>
          <p:cNvSpPr txBox="1"/>
          <p:nvPr/>
        </p:nvSpPr>
        <p:spPr>
          <a:xfrm>
            <a:off x="6466847" y="1673435"/>
            <a:ext cx="1371600" cy="230832"/>
          </a:xfrm>
          <a:prstGeom prst="rect">
            <a:avLst/>
          </a:prstGeom>
          <a:noFill/>
        </p:spPr>
        <p:txBody>
          <a:bodyPr wrap="square" rtlCol="0">
            <a:spAutoFit/>
          </a:bodyPr>
          <a:lstStyle/>
          <a:p>
            <a:pPr algn="ctr"/>
            <a:r>
              <a:rPr lang="en-US" sz="900" dirty="0">
                <a:solidFill>
                  <a:srgbClr val="ED7D31"/>
                </a:solidFill>
              </a:rPr>
              <a:t>Decision Engineering</a:t>
            </a:r>
          </a:p>
        </p:txBody>
      </p:sp>
      <p:sp>
        <p:nvSpPr>
          <p:cNvPr id="16" name="Down Arrow 15"/>
          <p:cNvSpPr/>
          <p:nvPr/>
        </p:nvSpPr>
        <p:spPr>
          <a:xfrm rot="8437556">
            <a:off x="5117607" y="3126419"/>
            <a:ext cx="342900" cy="342900"/>
          </a:xfrm>
          <a:prstGeom prst="downArrow">
            <a:avLst/>
          </a:prstGeom>
          <a:noFill/>
          <a:ln w="127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Down Arrow 16"/>
          <p:cNvSpPr/>
          <p:nvPr/>
        </p:nvSpPr>
        <p:spPr>
          <a:xfrm rot="13162444" flipH="1">
            <a:off x="6335893" y="3126419"/>
            <a:ext cx="342900" cy="342900"/>
          </a:xfrm>
          <a:prstGeom prst="downArrow">
            <a:avLst/>
          </a:prstGeom>
          <a:noFill/>
          <a:ln w="127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Box 17"/>
          <p:cNvSpPr txBox="1"/>
          <p:nvPr/>
        </p:nvSpPr>
        <p:spPr>
          <a:xfrm>
            <a:off x="410769" y="2047670"/>
            <a:ext cx="2432116" cy="1061829"/>
          </a:xfrm>
          <a:prstGeom prst="rect">
            <a:avLst/>
          </a:prstGeom>
          <a:noFill/>
        </p:spPr>
        <p:txBody>
          <a:bodyPr wrap="square" rtlCol="0">
            <a:spAutoFit/>
          </a:bodyPr>
          <a:lstStyle/>
          <a:p>
            <a:pPr algn="ctr"/>
            <a:r>
              <a:rPr lang="en-US" sz="2100" b="1" dirty="0">
                <a:latin typeface="Comic Sans MS" panose="030F0702030302020204" pitchFamily="66" charset="0"/>
              </a:rPr>
              <a:t>THE NEW ANALYTICS EXPERIENCE</a:t>
            </a:r>
          </a:p>
        </p:txBody>
      </p:sp>
      <p:sp>
        <p:nvSpPr>
          <p:cNvPr id="19" name="Equal 18"/>
          <p:cNvSpPr/>
          <p:nvPr/>
        </p:nvSpPr>
        <p:spPr>
          <a:xfrm>
            <a:off x="2984454" y="2395594"/>
            <a:ext cx="342900" cy="342900"/>
          </a:xfrm>
          <a:prstGeom prst="mathEqual">
            <a:avLst/>
          </a:prstGeom>
          <a:noFill/>
          <a:ln w="127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6929630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5"/>
            <a:ext cx="2515438" cy="338554"/>
          </a:xfrm>
        </p:spPr>
        <p:txBody>
          <a:bodyPr/>
          <a:lstStyle/>
          <a:p>
            <a:r>
              <a:rPr lang="en-US" dirty="0"/>
              <a:t>Kickoff 2015</a:t>
            </a:r>
          </a:p>
        </p:txBody>
      </p:sp>
      <p:sp>
        <p:nvSpPr>
          <p:cNvPr id="3" name="Text Placeholder 2"/>
          <p:cNvSpPr>
            <a:spLocks noGrp="1"/>
          </p:cNvSpPr>
          <p:nvPr>
            <p:ph type="body" sz="quarter" idx="12"/>
          </p:nvPr>
        </p:nvSpPr>
        <p:spPr>
          <a:xfrm>
            <a:off x="2635255" y="264155"/>
            <a:ext cx="6054720" cy="338554"/>
          </a:xfrm>
        </p:spPr>
        <p:txBody>
          <a:bodyPr/>
          <a:lstStyle/>
          <a:p>
            <a:r>
              <a:rPr lang="en-US" dirty="0"/>
              <a:t>The New Analytics </a:t>
            </a:r>
            <a:r>
              <a:rPr lang="en-US" dirty="0" smtClean="0"/>
              <a:t>Experience</a:t>
            </a:r>
            <a:endParaRPr lang="en-US" dirty="0"/>
          </a:p>
        </p:txBody>
      </p:sp>
      <p:graphicFrame>
        <p:nvGraphicFramePr>
          <p:cNvPr id="5" name="Table 4"/>
          <p:cNvGraphicFramePr>
            <a:graphicFrameLocks noGrp="1"/>
          </p:cNvGraphicFramePr>
          <p:nvPr>
            <p:extLst/>
          </p:nvPr>
        </p:nvGraphicFramePr>
        <p:xfrm>
          <a:off x="838034" y="1215124"/>
          <a:ext cx="7275136" cy="2781300"/>
        </p:xfrm>
        <a:graphic>
          <a:graphicData uri="http://schemas.openxmlformats.org/drawingml/2006/table">
            <a:tbl>
              <a:tblPr firstRow="1" bandRow="1">
                <a:tableStyleId>{5C22544A-7EE6-4342-B048-85BDC9FD1C3A}</a:tableStyleId>
              </a:tblPr>
              <a:tblGrid>
                <a:gridCol w="3637568"/>
                <a:gridCol w="3637568"/>
              </a:tblGrid>
              <a:tr h="278130">
                <a:tc>
                  <a:txBody>
                    <a:bodyPr/>
                    <a:lstStyle/>
                    <a:p>
                      <a:r>
                        <a:rPr lang="en-US" sz="1200" dirty="0" smtClean="0"/>
                        <a:t>DECISION DESIGN</a:t>
                      </a:r>
                      <a:endParaRPr lang="en-US" sz="1200" dirty="0"/>
                    </a:p>
                  </a:txBody>
                  <a:tcPr marL="68580" marR="68580" marT="34290" marB="34290">
                    <a:solidFill>
                      <a:srgbClr val="0070C0"/>
                    </a:solidFill>
                  </a:tcPr>
                </a:tc>
                <a:tc>
                  <a:txBody>
                    <a:bodyPr/>
                    <a:lstStyle/>
                    <a:p>
                      <a:pPr algn="r"/>
                      <a:r>
                        <a:rPr lang="en-US" sz="1200" dirty="0" smtClean="0"/>
                        <a:t>DECISION ENGINEERING</a:t>
                      </a:r>
                      <a:endParaRPr lang="en-US" sz="1200" dirty="0"/>
                    </a:p>
                  </a:txBody>
                  <a:tcPr marL="68580" marR="68580" marT="34290" marB="34290">
                    <a:solidFill>
                      <a:srgbClr val="0070C0"/>
                    </a:solidFill>
                  </a:tcPr>
                </a:tc>
              </a:tr>
              <a:tr h="278130">
                <a:tc>
                  <a:txBody>
                    <a:bodyPr/>
                    <a:lstStyle/>
                    <a:p>
                      <a:r>
                        <a:rPr lang="en-US" sz="1200" b="1" dirty="0" smtClean="0"/>
                        <a:t>Data</a:t>
                      </a:r>
                      <a:r>
                        <a:rPr lang="en-US" sz="1200" dirty="0" smtClean="0"/>
                        <a:t> is a Raw Material</a:t>
                      </a:r>
                      <a:endParaRPr lang="en-US" sz="1200" dirty="0"/>
                    </a:p>
                  </a:txBody>
                  <a:tcPr marL="68580" marR="68580" marT="34290" marB="34290"/>
                </a:tc>
                <a:tc>
                  <a:txBody>
                    <a:bodyPr/>
                    <a:lstStyle/>
                    <a:p>
                      <a:pPr algn="r"/>
                      <a:r>
                        <a:rPr lang="en-US" sz="1200" b="1" dirty="0" smtClean="0"/>
                        <a:t>Data</a:t>
                      </a:r>
                      <a:r>
                        <a:rPr lang="en-US" sz="1200" dirty="0" smtClean="0"/>
                        <a:t> is a finished product</a:t>
                      </a:r>
                      <a:endParaRPr lang="en-US" sz="1200" dirty="0"/>
                    </a:p>
                  </a:txBody>
                  <a:tcPr marL="68580" marR="68580" marT="34290" marB="34290"/>
                </a:tc>
              </a:tr>
              <a:tr h="278130">
                <a:tc>
                  <a:txBody>
                    <a:bodyPr/>
                    <a:lstStyle/>
                    <a:p>
                      <a:r>
                        <a:rPr lang="en-US" sz="1200" dirty="0" smtClean="0"/>
                        <a:t>Flexible, ad hoc </a:t>
                      </a:r>
                      <a:endParaRPr lang="en-US" sz="1200" dirty="0"/>
                    </a:p>
                  </a:txBody>
                  <a:tcPr marL="68580" marR="68580" marT="34290" marB="34290"/>
                </a:tc>
                <a:tc>
                  <a:txBody>
                    <a:bodyPr/>
                    <a:lstStyle/>
                    <a:p>
                      <a:pPr algn="r"/>
                      <a:r>
                        <a:rPr lang="en-US" sz="1200" dirty="0" smtClean="0"/>
                        <a:t>Established, documented process</a:t>
                      </a:r>
                      <a:endParaRPr lang="en-US" sz="1200" dirty="0"/>
                    </a:p>
                  </a:txBody>
                  <a:tcPr marL="68580" marR="68580" marT="34290" marB="34290"/>
                </a:tc>
              </a:tr>
              <a:tr h="278130">
                <a:tc>
                  <a:txBody>
                    <a:bodyPr/>
                    <a:lstStyle/>
                    <a:p>
                      <a:r>
                        <a:rPr lang="en-US" sz="1200" dirty="0" smtClean="0"/>
                        <a:t>Prototyping</a:t>
                      </a:r>
                    </a:p>
                  </a:txBody>
                  <a:tcPr marL="68580" marR="68580" marT="34290" marB="34290"/>
                </a:tc>
                <a:tc>
                  <a:txBody>
                    <a:bodyPr/>
                    <a:lstStyle/>
                    <a:p>
                      <a:pPr algn="r"/>
                      <a:r>
                        <a:rPr lang="en-US" sz="1200" dirty="0" smtClean="0"/>
                        <a:t>Governance (over data,</a:t>
                      </a:r>
                      <a:r>
                        <a:rPr lang="en-US" sz="1200" baseline="0" dirty="0" smtClean="0"/>
                        <a:t> process, technology)</a:t>
                      </a:r>
                      <a:endParaRPr lang="en-US" sz="1200" dirty="0"/>
                    </a:p>
                  </a:txBody>
                  <a:tcPr marL="68580" marR="68580" marT="34290" marB="34290"/>
                </a:tc>
              </a:tr>
              <a:tr h="278130">
                <a:tc>
                  <a:txBody>
                    <a:bodyPr/>
                    <a:lstStyle/>
                    <a:p>
                      <a:r>
                        <a:rPr lang="en-US" sz="1200" dirty="0" smtClean="0"/>
                        <a:t>Data Scientists, Analysts, Smart </a:t>
                      </a:r>
                      <a:r>
                        <a:rPr lang="en-US" sz="1200" dirty="0" err="1" smtClean="0"/>
                        <a:t>Creatives</a:t>
                      </a:r>
                      <a:endParaRPr lang="en-US" sz="1200" dirty="0"/>
                    </a:p>
                  </a:txBody>
                  <a:tcPr marL="68580" marR="68580" marT="34290" marB="34290"/>
                </a:tc>
                <a:tc>
                  <a:txBody>
                    <a:bodyPr/>
                    <a:lstStyle/>
                    <a:p>
                      <a:pPr algn="r"/>
                      <a:r>
                        <a:rPr lang="en-US" sz="1200" dirty="0" smtClean="0"/>
                        <a:t>Engineers, DBA,</a:t>
                      </a:r>
                      <a:r>
                        <a:rPr lang="en-US" sz="1200" baseline="0" dirty="0" smtClean="0"/>
                        <a:t> IT</a:t>
                      </a:r>
                      <a:endParaRPr lang="en-US" sz="1200" dirty="0"/>
                    </a:p>
                  </a:txBody>
                  <a:tcPr marL="68580" marR="68580" marT="34290" marB="34290"/>
                </a:tc>
              </a:tr>
              <a:tr h="278130">
                <a:tc>
                  <a:txBody>
                    <a:bodyPr/>
                    <a:lstStyle/>
                    <a:p>
                      <a:r>
                        <a:rPr lang="en-US" sz="1200" dirty="0" smtClean="0"/>
                        <a:t>Open Source, “whatever works”</a:t>
                      </a:r>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t>Approved</a:t>
                      </a:r>
                      <a:r>
                        <a:rPr lang="en-US" sz="1200" baseline="0" dirty="0" smtClean="0"/>
                        <a:t> architecture</a:t>
                      </a:r>
                      <a:endParaRPr lang="en-US" sz="1200" dirty="0" smtClean="0"/>
                    </a:p>
                  </a:txBody>
                  <a:tcPr marL="68580" marR="68580" marT="34290" marB="34290"/>
                </a:tc>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Departmental, personal</a:t>
                      </a:r>
                    </a:p>
                  </a:txBody>
                  <a:tcPr marL="68580" marR="68580" marT="34290" marB="34290"/>
                </a:tc>
                <a:tc>
                  <a:txBody>
                    <a:bodyPr/>
                    <a:lstStyle/>
                    <a:p>
                      <a:pPr algn="r"/>
                      <a:r>
                        <a:rPr lang="en-US" sz="1200" dirty="0" smtClean="0"/>
                        <a:t>Enterprise</a:t>
                      </a:r>
                      <a:endParaRPr lang="en-US" sz="1200" dirty="0"/>
                    </a:p>
                  </a:txBody>
                  <a:tcPr marL="68580" marR="68580" marT="34290" marB="34290"/>
                </a:tc>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smtClean="0"/>
                        <a:t>Innovative, Experimental</a:t>
                      </a:r>
                      <a:r>
                        <a:rPr lang="en-US" sz="1200" b="1" i="1" baseline="0" dirty="0" smtClean="0"/>
                        <a:t>, Groundbreaking</a:t>
                      </a:r>
                      <a:endParaRPr lang="en-US" sz="1200" b="1" i="1" dirty="0" smtClean="0"/>
                    </a:p>
                  </a:txBody>
                  <a:tcPr marL="68580" marR="68580" marT="34290" marB="34290"/>
                </a:tc>
                <a:tc>
                  <a:txBody>
                    <a:bodyPr/>
                    <a:lstStyle/>
                    <a:p>
                      <a:pPr algn="ctr"/>
                      <a:r>
                        <a:rPr lang="en-US" sz="1200" b="1" i="1" dirty="0" err="1" smtClean="0"/>
                        <a:t>Productionized</a:t>
                      </a:r>
                      <a:r>
                        <a:rPr lang="en-US" sz="1200" b="1" i="1" dirty="0" smtClean="0"/>
                        <a:t>, Scalable, Repeatable</a:t>
                      </a:r>
                      <a:endParaRPr lang="en-US" sz="1200" b="1" i="1" dirty="0"/>
                    </a:p>
                  </a:txBody>
                  <a:tcPr marL="68580" marR="68580" marT="34290" marB="34290"/>
                </a:tc>
              </a:tr>
              <a:tr h="27813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smtClean="0">
                          <a:solidFill>
                            <a:schemeClr val="bg1"/>
                          </a:solidFill>
                        </a:rPr>
                        <a:t>DATA</a:t>
                      </a:r>
                    </a:p>
                  </a:txBody>
                  <a:tcPr marL="68580" marR="68580" marT="34290" marB="34290">
                    <a:solidFill>
                      <a:srgbClr val="0070C0"/>
                    </a:solidFill>
                  </a:tcPr>
                </a:tc>
                <a:tc hMerge="1">
                  <a:txBody>
                    <a:bodyPr/>
                    <a:lstStyle/>
                    <a:p>
                      <a:pPr algn="ctr"/>
                      <a:endParaRPr lang="en-US" b="1" i="1" dirty="0"/>
                    </a:p>
                  </a:txBody>
                  <a:tcPr/>
                </a:tc>
              </a:tr>
              <a:tr h="27813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smtClean="0">
                          <a:solidFill>
                            <a:schemeClr val="tx1"/>
                          </a:solidFill>
                        </a:rPr>
                        <a:t>No amount or complexity is unsurmountable</a:t>
                      </a:r>
                    </a:p>
                  </a:txBody>
                  <a:tcPr marL="68580" marR="68580" marT="34290" marB="34290">
                    <a:solidFill>
                      <a:srgbClr val="E7ECF5"/>
                    </a:solidFill>
                  </a:tcPr>
                </a:tc>
                <a:tc hMerge="1">
                  <a:txBody>
                    <a:bodyPr/>
                    <a:lstStyle/>
                    <a:p>
                      <a:endParaRPr lang="en-US"/>
                    </a:p>
                  </a:txBody>
                  <a:tcPr/>
                </a:tc>
              </a:tr>
            </a:tbl>
          </a:graphicData>
        </a:graphic>
      </p:graphicFrame>
      <p:sp>
        <p:nvSpPr>
          <p:cNvPr id="6" name="TextBox 5"/>
          <p:cNvSpPr txBox="1"/>
          <p:nvPr/>
        </p:nvSpPr>
        <p:spPr>
          <a:xfrm>
            <a:off x="845105" y="695170"/>
            <a:ext cx="3626963" cy="553998"/>
          </a:xfrm>
          <a:prstGeom prst="rect">
            <a:avLst/>
          </a:prstGeom>
          <a:noFill/>
        </p:spPr>
        <p:txBody>
          <a:bodyPr wrap="square" rtlCol="0">
            <a:spAutoFit/>
          </a:bodyPr>
          <a:lstStyle/>
          <a:p>
            <a:pPr algn="ctr"/>
            <a:r>
              <a:rPr lang="en-US" sz="2100" dirty="0">
                <a:solidFill>
                  <a:srgbClr val="0070C0"/>
                </a:solidFill>
              </a:rPr>
              <a:t>The “ </a:t>
            </a:r>
            <a:r>
              <a:rPr lang="en-US" sz="3000" dirty="0">
                <a:solidFill>
                  <a:srgbClr val="0070C0"/>
                </a:solidFill>
                <a:latin typeface="Brush Script MT" panose="03060802040406070304" pitchFamily="66" charset="0"/>
              </a:rPr>
              <a:t>Art </a:t>
            </a:r>
            <a:r>
              <a:rPr lang="en-US" sz="2100" dirty="0">
                <a:solidFill>
                  <a:srgbClr val="0070C0"/>
                </a:solidFill>
              </a:rPr>
              <a:t>”</a:t>
            </a:r>
          </a:p>
        </p:txBody>
      </p:sp>
      <p:sp>
        <p:nvSpPr>
          <p:cNvPr id="7" name="TextBox 6"/>
          <p:cNvSpPr txBox="1"/>
          <p:nvPr/>
        </p:nvSpPr>
        <p:spPr>
          <a:xfrm>
            <a:off x="4472068" y="741337"/>
            <a:ext cx="3634034" cy="461665"/>
          </a:xfrm>
          <a:prstGeom prst="rect">
            <a:avLst/>
          </a:prstGeom>
          <a:noFill/>
        </p:spPr>
        <p:txBody>
          <a:bodyPr wrap="square" rtlCol="0">
            <a:spAutoFit/>
          </a:bodyPr>
          <a:lstStyle/>
          <a:p>
            <a:pPr algn="ctr"/>
            <a:r>
              <a:rPr lang="en-US" sz="2100" dirty="0">
                <a:solidFill>
                  <a:srgbClr val="0070C0"/>
                </a:solidFill>
              </a:rPr>
              <a:t>The “ </a:t>
            </a:r>
            <a:r>
              <a:rPr lang="en-US" sz="2400" dirty="0">
                <a:solidFill>
                  <a:srgbClr val="0070C0"/>
                </a:solidFill>
                <a:latin typeface="Courier New" panose="02070309020205020404" pitchFamily="49" charset="0"/>
                <a:cs typeface="Courier New" panose="02070309020205020404" pitchFamily="49" charset="0"/>
              </a:rPr>
              <a:t>Process </a:t>
            </a:r>
            <a:r>
              <a:rPr lang="en-US" sz="2100" dirty="0">
                <a:solidFill>
                  <a:srgbClr val="0070C0"/>
                </a:solidFill>
              </a:rPr>
              <a:t>”</a:t>
            </a:r>
          </a:p>
        </p:txBody>
      </p:sp>
      <p:pic>
        <p:nvPicPr>
          <p:cNvPr id="11" name="Picture 10"/>
          <p:cNvPicPr>
            <a:picLocks noChangeAspect="1"/>
          </p:cNvPicPr>
          <p:nvPr/>
        </p:nvPicPr>
        <p:blipFill>
          <a:blip r:embed="rId2"/>
          <a:stretch>
            <a:fillRect/>
          </a:stretch>
        </p:blipFill>
        <p:spPr>
          <a:xfrm>
            <a:off x="8191827" y="1040809"/>
            <a:ext cx="667936" cy="667936"/>
          </a:xfrm>
          <a:prstGeom prst="rect">
            <a:avLst/>
          </a:prstGeom>
        </p:spPr>
      </p:pic>
      <p:pic>
        <p:nvPicPr>
          <p:cNvPr id="12" name="Picture 11"/>
          <p:cNvPicPr>
            <a:picLocks noChangeAspect="1"/>
          </p:cNvPicPr>
          <p:nvPr/>
        </p:nvPicPr>
        <p:blipFill>
          <a:blip r:embed="rId3"/>
          <a:stretch>
            <a:fillRect/>
          </a:stretch>
        </p:blipFill>
        <p:spPr>
          <a:xfrm>
            <a:off x="4146919" y="4016383"/>
            <a:ext cx="650297" cy="650297"/>
          </a:xfrm>
          <a:prstGeom prst="rect">
            <a:avLst/>
          </a:prstGeom>
        </p:spPr>
      </p:pic>
      <p:pic>
        <p:nvPicPr>
          <p:cNvPr id="13" name="Picture 12"/>
          <p:cNvPicPr>
            <a:picLocks noChangeAspect="1"/>
          </p:cNvPicPr>
          <p:nvPr/>
        </p:nvPicPr>
        <p:blipFill>
          <a:blip r:embed="rId4"/>
          <a:stretch>
            <a:fillRect/>
          </a:stretch>
        </p:blipFill>
        <p:spPr>
          <a:xfrm>
            <a:off x="119818" y="1040810"/>
            <a:ext cx="667936" cy="667936"/>
          </a:xfrm>
          <a:prstGeom prst="rect">
            <a:avLst/>
          </a:prstGeom>
        </p:spPr>
      </p:pic>
    </p:spTree>
    <p:extLst>
      <p:ext uri="{BB962C8B-B14F-4D97-AF65-F5344CB8AC3E}">
        <p14:creationId xmlns:p14="http://schemas.microsoft.com/office/powerpoint/2010/main" val="41380818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5" descr="Background.jpg"/>
          <p:cNvPicPr>
            <a:picLocks noChangeAspect="1"/>
          </p:cNvPicPr>
          <p:nvPr/>
        </p:nvPicPr>
        <p:blipFill>
          <a:blip r:embed="rId3"/>
          <a:stretch>
            <a:fillRect/>
          </a:stretch>
        </p:blipFill>
        <p:spPr bwMode="auto">
          <a:xfrm>
            <a:off x="0" y="-3175"/>
            <a:ext cx="9144000" cy="5149850"/>
          </a:xfrm>
          <a:prstGeom prst="rect">
            <a:avLst/>
          </a:prstGeom>
          <a:noFill/>
          <a:ln w="9525">
            <a:noFill/>
            <a:miter lim="800000"/>
            <a:headEnd/>
            <a:tailEnd/>
          </a:ln>
        </p:spPr>
      </p:pic>
      <p:pic>
        <p:nvPicPr>
          <p:cNvPr id="30" name="Picture 29" descr="Piece1.png"/>
          <p:cNvPicPr>
            <a:picLocks noChangeAspect="1"/>
          </p:cNvPicPr>
          <p:nvPr/>
        </p:nvPicPr>
        <p:blipFill>
          <a:blip r:embed="rId4"/>
          <a:stretch>
            <a:fillRect/>
          </a:stretch>
        </p:blipFill>
        <p:spPr bwMode="auto">
          <a:xfrm>
            <a:off x="2044700" y="3473450"/>
            <a:ext cx="4660899" cy="1670050"/>
          </a:xfrm>
          <a:prstGeom prst="rect">
            <a:avLst/>
          </a:prstGeom>
          <a:noFill/>
          <a:ln w="9525">
            <a:noFill/>
            <a:miter lim="800000"/>
            <a:headEnd/>
            <a:tailEnd/>
          </a:ln>
        </p:spPr>
      </p:pic>
      <p:pic>
        <p:nvPicPr>
          <p:cNvPr id="34" name="Picture 33" descr="Piece3.png"/>
          <p:cNvPicPr>
            <a:picLocks noChangeAspect="1"/>
          </p:cNvPicPr>
          <p:nvPr/>
        </p:nvPicPr>
        <p:blipFill>
          <a:blip r:embed="rId5"/>
          <a:stretch>
            <a:fillRect/>
          </a:stretch>
        </p:blipFill>
        <p:spPr bwMode="auto">
          <a:xfrm>
            <a:off x="0" y="0"/>
            <a:ext cx="5060949" cy="3282950"/>
          </a:xfrm>
          <a:prstGeom prst="rect">
            <a:avLst/>
          </a:prstGeom>
          <a:noFill/>
          <a:ln w="9525">
            <a:noFill/>
            <a:miter lim="800000"/>
            <a:headEnd/>
            <a:tailEnd/>
          </a:ln>
        </p:spPr>
      </p:pic>
      <p:pic>
        <p:nvPicPr>
          <p:cNvPr id="33" name="Picture 32" descr="Piece2.png"/>
          <p:cNvPicPr>
            <a:picLocks noChangeAspect="1"/>
          </p:cNvPicPr>
          <p:nvPr/>
        </p:nvPicPr>
        <p:blipFill>
          <a:blip r:embed="rId6"/>
          <a:stretch>
            <a:fillRect/>
          </a:stretch>
        </p:blipFill>
        <p:spPr bwMode="auto">
          <a:xfrm>
            <a:off x="0" y="2578100"/>
            <a:ext cx="4006849" cy="2565400"/>
          </a:xfrm>
          <a:prstGeom prst="rect">
            <a:avLst/>
          </a:prstGeom>
          <a:noFill/>
          <a:ln w="9525">
            <a:noFill/>
            <a:miter lim="800000"/>
            <a:headEnd/>
            <a:tailEnd/>
          </a:ln>
        </p:spPr>
      </p:pic>
      <p:pic>
        <p:nvPicPr>
          <p:cNvPr id="35" name="Picture 34" descr="Piece4.png"/>
          <p:cNvPicPr>
            <a:picLocks noChangeAspect="1"/>
          </p:cNvPicPr>
          <p:nvPr/>
        </p:nvPicPr>
        <p:blipFill>
          <a:blip r:embed="rId7"/>
          <a:stretch>
            <a:fillRect/>
          </a:stretch>
        </p:blipFill>
        <p:spPr bwMode="auto">
          <a:xfrm>
            <a:off x="4248150" y="0"/>
            <a:ext cx="4895849" cy="2482850"/>
          </a:xfrm>
          <a:prstGeom prst="rect">
            <a:avLst/>
          </a:prstGeom>
          <a:noFill/>
          <a:ln w="9525">
            <a:noFill/>
            <a:miter lim="800000"/>
            <a:headEnd/>
            <a:tailEnd/>
          </a:ln>
        </p:spPr>
      </p:pic>
      <p:pic>
        <p:nvPicPr>
          <p:cNvPr id="36" name="Picture 35" descr="Piece5.png"/>
          <p:cNvPicPr>
            <a:picLocks noChangeAspect="1"/>
          </p:cNvPicPr>
          <p:nvPr/>
        </p:nvPicPr>
        <p:blipFill>
          <a:blip r:embed="rId8"/>
          <a:stretch>
            <a:fillRect/>
          </a:stretch>
        </p:blipFill>
        <p:spPr bwMode="auto">
          <a:xfrm>
            <a:off x="5505450" y="1600200"/>
            <a:ext cx="3638550" cy="3543299"/>
          </a:xfrm>
          <a:prstGeom prst="rect">
            <a:avLst/>
          </a:prstGeom>
          <a:noFill/>
          <a:ln w="9525">
            <a:noFill/>
            <a:miter lim="800000"/>
            <a:headEnd/>
            <a:tailEnd/>
          </a:ln>
        </p:spPr>
      </p:pic>
      <p:pic>
        <p:nvPicPr>
          <p:cNvPr id="98324" name="Picture 25" descr="SAS_LOGO_horz288_XXSM.png"/>
          <p:cNvPicPr>
            <a:picLocks noChangeAspect="1"/>
          </p:cNvPicPr>
          <p:nvPr/>
        </p:nvPicPr>
        <p:blipFill>
          <a:blip r:embed="rId9"/>
          <a:srcRect/>
          <a:stretch>
            <a:fillRect/>
          </a:stretch>
        </p:blipFill>
        <p:spPr bwMode="auto">
          <a:xfrm>
            <a:off x="7500938" y="4729163"/>
            <a:ext cx="1184275" cy="273050"/>
          </a:xfrm>
          <a:prstGeom prst="rect">
            <a:avLst/>
          </a:prstGeom>
          <a:noFill/>
          <a:ln w="9525">
            <a:noFill/>
            <a:miter lim="800000"/>
            <a:headEnd/>
            <a:tailEnd/>
          </a:ln>
        </p:spPr>
      </p:pic>
      <p:sp>
        <p:nvSpPr>
          <p:cNvPr id="26" name="Rectangle 25"/>
          <p:cNvSpPr/>
          <p:nvPr/>
        </p:nvSpPr>
        <p:spPr bwMode="auto">
          <a:xfrm>
            <a:off x="-1" y="179787"/>
            <a:ext cx="4570413" cy="301752"/>
          </a:xfrm>
          <a:prstGeom prst="rect">
            <a:avLst/>
          </a:prstGeom>
          <a:gradFill flip="none" rotWithShape="1">
            <a:gsLst>
              <a:gs pos="99167">
                <a:srgbClr val="8ECEFA">
                  <a:alpha val="0"/>
                </a:srgbClr>
              </a:gs>
              <a:gs pos="16000">
                <a:srgbClr val="0079CC">
                  <a:alpha val="93333"/>
                </a:srgbClr>
              </a:gs>
              <a:gs pos="82000">
                <a:srgbClr val="8ECEFA">
                  <a:alpha val="70000"/>
                </a:srgbClr>
              </a:gs>
            </a:gsLst>
            <a:lin ang="0" scaled="1"/>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1" i="0" u="none" strike="noStrike" cap="none" normalizeH="0" baseline="0" dirty="0" smtClean="0">
              <a:ln>
                <a:noFill/>
              </a:ln>
              <a:solidFill>
                <a:srgbClr val="292929"/>
              </a:solidFill>
              <a:effectLst/>
              <a:latin typeface="Arial" charset="0"/>
            </a:endParaRPr>
          </a:p>
        </p:txBody>
      </p:sp>
      <p:pic>
        <p:nvPicPr>
          <p:cNvPr id="37" name="Picture 36" descr="Puzzle_Visualization.png"/>
          <p:cNvPicPr>
            <a:picLocks noChangeAspect="1"/>
          </p:cNvPicPr>
          <p:nvPr/>
        </p:nvPicPr>
        <p:blipFill>
          <a:blip r:embed="rId10"/>
          <a:srcRect/>
          <a:stretch>
            <a:fillRect/>
          </a:stretch>
        </p:blipFill>
        <p:spPr bwMode="auto">
          <a:xfrm>
            <a:off x="3053823" y="760943"/>
            <a:ext cx="3790950" cy="4025900"/>
          </a:xfrm>
          <a:prstGeom prst="rect">
            <a:avLst/>
          </a:prstGeom>
          <a:noFill/>
          <a:ln w="9525">
            <a:noFill/>
            <a:miter lim="800000"/>
            <a:headEnd/>
            <a:tailEnd/>
          </a:ln>
        </p:spPr>
      </p:pic>
      <p:sp>
        <p:nvSpPr>
          <p:cNvPr id="42" name="TextBox 41"/>
          <p:cNvSpPr txBox="1"/>
          <p:nvPr/>
        </p:nvSpPr>
        <p:spPr>
          <a:xfrm>
            <a:off x="3249613" y="4867275"/>
            <a:ext cx="2630487" cy="276225"/>
          </a:xfrm>
          <a:prstGeom prst="rect">
            <a:avLst/>
          </a:prstGeom>
          <a:noFill/>
        </p:spPr>
        <p:txBody>
          <a:bodyPr anchor="ctr">
            <a:spAutoFit/>
          </a:bodyPr>
          <a:lstStyle/>
          <a:p>
            <a:pPr algn="ctr" eaLnBrk="0" hangingPunct="0">
              <a:defRPr/>
            </a:pPr>
            <a:r>
              <a:rPr lang="en-US" sz="600" b="1" kern="300" spc="50" dirty="0">
                <a:solidFill>
                  <a:schemeClr val="bg2"/>
                </a:solidFill>
                <a:latin typeface=" arial"/>
                <a:ea typeface="ＭＳ Ｐゴシック" pitchFamily="34" charset="-128"/>
                <a:cs typeface=" arial"/>
              </a:rPr>
              <a:t/>
            </a:r>
            <a:br>
              <a:rPr lang="en-US" sz="600" b="1" kern="300" spc="50" dirty="0">
                <a:solidFill>
                  <a:schemeClr val="bg2"/>
                </a:solidFill>
                <a:latin typeface=" arial"/>
                <a:ea typeface="ＭＳ Ｐゴシック" pitchFamily="34" charset="-128"/>
                <a:cs typeface=" arial"/>
              </a:rPr>
            </a:br>
            <a:r>
              <a:rPr lang="en-US" sz="600" b="1" kern="300" spc="50" dirty="0">
                <a:solidFill>
                  <a:schemeClr val="bg2"/>
                </a:solidFill>
                <a:latin typeface=" arial"/>
                <a:ea typeface="ＭＳ Ｐゴシック" pitchFamily="34" charset="-128"/>
                <a:cs typeface=" arial"/>
              </a:rPr>
              <a:t>Copyright © </a:t>
            </a:r>
            <a:r>
              <a:rPr lang="en-US" sz="600" b="1" kern="300" spc="50" dirty="0" smtClean="0">
                <a:solidFill>
                  <a:schemeClr val="bg2"/>
                </a:solidFill>
                <a:latin typeface=" arial"/>
                <a:ea typeface="ＭＳ Ｐゴシック" pitchFamily="34" charset="-128"/>
                <a:cs typeface=" arial"/>
              </a:rPr>
              <a:t>2015, </a:t>
            </a:r>
            <a:r>
              <a:rPr lang="en-US" sz="600" b="1" kern="300" spc="50" dirty="0">
                <a:solidFill>
                  <a:schemeClr val="bg2"/>
                </a:solidFill>
                <a:latin typeface=" arial"/>
                <a:ea typeface="ＭＳ Ｐゴシック" pitchFamily="34" charset="-128"/>
                <a:cs typeface=" arial"/>
              </a:rPr>
              <a:t>SAS Institute Inc. All rights reserved.</a:t>
            </a:r>
          </a:p>
        </p:txBody>
      </p:sp>
      <p:sp>
        <p:nvSpPr>
          <p:cNvPr id="19" name="Rectangle 18"/>
          <p:cNvSpPr/>
          <p:nvPr/>
        </p:nvSpPr>
        <p:spPr>
          <a:xfrm>
            <a:off x="368300" y="912813"/>
            <a:ext cx="2120900" cy="323850"/>
          </a:xfrm>
          <a:prstGeom prst="rect">
            <a:avLst/>
          </a:prstGeom>
        </p:spPr>
        <p:txBody>
          <a:bodyPr anchor="b">
            <a:spAutoFit/>
          </a:bodyPr>
          <a:lstStyle/>
          <a:p>
            <a:pPr>
              <a:defRPr/>
            </a:pPr>
            <a:r>
              <a:rPr lang="en-US" sz="1500" b="1" kern="600" spc="70" dirty="0">
                <a:solidFill>
                  <a:schemeClr val="accent3"/>
                </a:solidFill>
                <a:latin typeface="Arial" pitchFamily="34" charset="0"/>
                <a:ea typeface="ＭＳ Ｐゴシック" pitchFamily="34" charset="-128"/>
                <a:cs typeface="+mn-cs"/>
              </a:rPr>
              <a:t>FORECASTING</a:t>
            </a:r>
          </a:p>
        </p:txBody>
      </p:sp>
      <p:sp>
        <p:nvSpPr>
          <p:cNvPr id="20" name="Rectangle 19"/>
          <p:cNvSpPr/>
          <p:nvPr/>
        </p:nvSpPr>
        <p:spPr>
          <a:xfrm>
            <a:off x="368300" y="3357563"/>
            <a:ext cx="2146300" cy="323850"/>
          </a:xfrm>
          <a:prstGeom prst="rect">
            <a:avLst/>
          </a:prstGeom>
        </p:spPr>
        <p:txBody>
          <a:bodyPr anchor="b">
            <a:spAutoFit/>
          </a:bodyPr>
          <a:lstStyle/>
          <a:p>
            <a:pPr>
              <a:defRPr/>
            </a:pPr>
            <a:r>
              <a:rPr lang="en-US" sz="1500" b="1" kern="600" spc="70" dirty="0">
                <a:solidFill>
                  <a:schemeClr val="accent3"/>
                </a:solidFill>
                <a:latin typeface="Arial" pitchFamily="34" charset="0"/>
                <a:ea typeface="ＭＳ Ｐゴシック" pitchFamily="34" charset="-128"/>
                <a:cs typeface="+mn-cs"/>
              </a:rPr>
              <a:t>DATA MINING</a:t>
            </a:r>
          </a:p>
        </p:txBody>
      </p:sp>
      <p:sp>
        <p:nvSpPr>
          <p:cNvPr id="21" name="Rectangle 20"/>
          <p:cNvSpPr/>
          <p:nvPr/>
        </p:nvSpPr>
        <p:spPr>
          <a:xfrm>
            <a:off x="5976938" y="303213"/>
            <a:ext cx="2813050" cy="323850"/>
          </a:xfrm>
          <a:prstGeom prst="rect">
            <a:avLst/>
          </a:prstGeom>
        </p:spPr>
        <p:txBody>
          <a:bodyPr anchor="b">
            <a:spAutoFit/>
          </a:bodyPr>
          <a:lstStyle/>
          <a:p>
            <a:pPr algn="r">
              <a:defRPr/>
            </a:pPr>
            <a:r>
              <a:rPr lang="en-US" sz="1500" b="1" kern="600" spc="80" dirty="0">
                <a:solidFill>
                  <a:schemeClr val="accent3"/>
                </a:solidFill>
                <a:latin typeface="Arial" pitchFamily="34" charset="0"/>
                <a:ea typeface="ＭＳ Ｐゴシック" pitchFamily="34" charset="-128"/>
                <a:cs typeface="+mn-cs"/>
              </a:rPr>
              <a:t>TEXT ANALYTICS</a:t>
            </a:r>
          </a:p>
        </p:txBody>
      </p:sp>
      <p:sp>
        <p:nvSpPr>
          <p:cNvPr id="22" name="Rectangle 21"/>
          <p:cNvSpPr/>
          <p:nvPr/>
        </p:nvSpPr>
        <p:spPr>
          <a:xfrm>
            <a:off x="6764338" y="2887663"/>
            <a:ext cx="2025650" cy="323850"/>
          </a:xfrm>
          <a:prstGeom prst="rect">
            <a:avLst/>
          </a:prstGeom>
        </p:spPr>
        <p:txBody>
          <a:bodyPr anchor="b">
            <a:spAutoFit/>
          </a:bodyPr>
          <a:lstStyle/>
          <a:p>
            <a:pPr algn="r">
              <a:defRPr/>
            </a:pPr>
            <a:r>
              <a:rPr lang="en-US" sz="1500" b="1" kern="600" spc="80" dirty="0">
                <a:solidFill>
                  <a:schemeClr val="accent3"/>
                </a:solidFill>
                <a:latin typeface="Arial" pitchFamily="34" charset="0"/>
                <a:ea typeface="ＭＳ Ｐゴシック" pitchFamily="34" charset="-128"/>
                <a:cs typeface="+mn-cs"/>
              </a:rPr>
              <a:t>OPTIMIZATION</a:t>
            </a:r>
          </a:p>
        </p:txBody>
      </p:sp>
      <p:sp>
        <p:nvSpPr>
          <p:cNvPr id="23" name="Rectangle 22"/>
          <p:cNvSpPr/>
          <p:nvPr/>
        </p:nvSpPr>
        <p:spPr>
          <a:xfrm>
            <a:off x="3600450" y="4481513"/>
            <a:ext cx="2025650" cy="323850"/>
          </a:xfrm>
          <a:prstGeom prst="rect">
            <a:avLst/>
          </a:prstGeom>
        </p:spPr>
        <p:txBody>
          <a:bodyPr>
            <a:spAutoFit/>
          </a:bodyPr>
          <a:lstStyle/>
          <a:p>
            <a:pPr algn="ctr">
              <a:defRPr/>
            </a:pPr>
            <a:r>
              <a:rPr lang="en-US" sz="1500" b="1" kern="600" spc="80" dirty="0">
                <a:solidFill>
                  <a:schemeClr val="accent3"/>
                </a:solidFill>
                <a:latin typeface="Arial" pitchFamily="34" charset="0"/>
                <a:ea typeface="ＭＳ Ｐゴシック" pitchFamily="34" charset="-128"/>
                <a:cs typeface="+mn-cs"/>
              </a:rPr>
              <a:t>STATISTICS</a:t>
            </a:r>
          </a:p>
        </p:txBody>
      </p:sp>
      <p:sp>
        <p:nvSpPr>
          <p:cNvPr id="9" name="TextBox 8"/>
          <p:cNvSpPr txBox="1">
            <a:spLocks noChangeArrowheads="1"/>
          </p:cNvSpPr>
          <p:nvPr/>
        </p:nvSpPr>
        <p:spPr bwMode="auto">
          <a:xfrm>
            <a:off x="5759450" y="638175"/>
            <a:ext cx="3016250" cy="892175"/>
          </a:xfrm>
          <a:prstGeom prst="rect">
            <a:avLst/>
          </a:prstGeom>
          <a:noFill/>
          <a:ln w="9525">
            <a:noFill/>
            <a:miter lim="800000"/>
            <a:headEnd/>
            <a:tailEnd/>
          </a:ln>
        </p:spPr>
        <p:txBody>
          <a:bodyPr>
            <a:spAutoFit/>
          </a:bodyPr>
          <a:lstStyle/>
          <a:p>
            <a:pPr algn="r"/>
            <a:r>
              <a:rPr lang="en-US" sz="1300" dirty="0">
                <a:solidFill>
                  <a:schemeClr val="accent2"/>
                </a:solidFill>
              </a:rPr>
              <a:t>Finding treasures in unstructured data</a:t>
            </a:r>
          </a:p>
          <a:p>
            <a:pPr algn="r"/>
            <a:r>
              <a:rPr lang="en-US" sz="1300" dirty="0">
                <a:solidFill>
                  <a:schemeClr val="accent2"/>
                </a:solidFill>
              </a:rPr>
              <a:t>like social media or survey tools</a:t>
            </a:r>
          </a:p>
          <a:p>
            <a:pPr algn="r"/>
            <a:r>
              <a:rPr lang="en-US" sz="1300" dirty="0">
                <a:solidFill>
                  <a:schemeClr val="accent2"/>
                </a:solidFill>
              </a:rPr>
              <a:t>that could uncover insights</a:t>
            </a:r>
          </a:p>
          <a:p>
            <a:pPr algn="r"/>
            <a:r>
              <a:rPr lang="en-US" sz="1300" dirty="0">
                <a:solidFill>
                  <a:schemeClr val="accent2"/>
                </a:solidFill>
              </a:rPr>
              <a:t>about consumer sentiment</a:t>
            </a:r>
          </a:p>
        </p:txBody>
      </p:sp>
      <p:sp>
        <p:nvSpPr>
          <p:cNvPr id="10" name="TextBox 9"/>
          <p:cNvSpPr txBox="1">
            <a:spLocks noChangeArrowheads="1"/>
          </p:cNvSpPr>
          <p:nvPr/>
        </p:nvSpPr>
        <p:spPr bwMode="auto">
          <a:xfrm>
            <a:off x="373063" y="3686175"/>
            <a:ext cx="2339975" cy="692150"/>
          </a:xfrm>
          <a:prstGeom prst="rect">
            <a:avLst/>
          </a:prstGeom>
          <a:noFill/>
          <a:ln w="9525">
            <a:noFill/>
            <a:miter lim="800000"/>
            <a:headEnd/>
            <a:tailEnd/>
          </a:ln>
        </p:spPr>
        <p:txBody>
          <a:bodyPr>
            <a:spAutoFit/>
          </a:bodyPr>
          <a:lstStyle/>
          <a:p>
            <a:r>
              <a:rPr lang="en-US" sz="1300" dirty="0">
                <a:solidFill>
                  <a:schemeClr val="accent2"/>
                </a:solidFill>
              </a:rPr>
              <a:t>Mine transaction databases for data of spending patterns that indicate a stolen card</a:t>
            </a:r>
          </a:p>
        </p:txBody>
      </p:sp>
      <p:sp>
        <p:nvSpPr>
          <p:cNvPr id="12" name="TextBox 11"/>
          <p:cNvSpPr txBox="1">
            <a:spLocks noChangeArrowheads="1"/>
          </p:cNvSpPr>
          <p:nvPr/>
        </p:nvSpPr>
        <p:spPr bwMode="auto">
          <a:xfrm>
            <a:off x="373063" y="1243013"/>
            <a:ext cx="2187575" cy="892175"/>
          </a:xfrm>
          <a:prstGeom prst="rect">
            <a:avLst/>
          </a:prstGeom>
          <a:noFill/>
          <a:ln w="9525">
            <a:noFill/>
            <a:miter lim="800000"/>
            <a:headEnd/>
            <a:tailEnd/>
          </a:ln>
        </p:spPr>
        <p:txBody>
          <a:bodyPr>
            <a:spAutoFit/>
          </a:bodyPr>
          <a:lstStyle/>
          <a:p>
            <a:r>
              <a:rPr lang="en-US" sz="1300" dirty="0">
                <a:solidFill>
                  <a:schemeClr val="accent2"/>
                </a:solidFill>
              </a:rPr>
              <a:t>Leveraging historical data to drive better insight into decision-making</a:t>
            </a:r>
          </a:p>
          <a:p>
            <a:r>
              <a:rPr lang="en-US" sz="1300" dirty="0">
                <a:solidFill>
                  <a:schemeClr val="accent2"/>
                </a:solidFill>
              </a:rPr>
              <a:t>for the future</a:t>
            </a:r>
          </a:p>
        </p:txBody>
      </p:sp>
      <p:sp>
        <p:nvSpPr>
          <p:cNvPr id="16" name="TextBox 15"/>
          <p:cNvSpPr txBox="1">
            <a:spLocks noChangeArrowheads="1"/>
          </p:cNvSpPr>
          <p:nvPr/>
        </p:nvSpPr>
        <p:spPr bwMode="auto">
          <a:xfrm>
            <a:off x="6856413" y="3213100"/>
            <a:ext cx="1911350" cy="1292225"/>
          </a:xfrm>
          <a:prstGeom prst="rect">
            <a:avLst/>
          </a:prstGeom>
          <a:noFill/>
          <a:ln w="9525">
            <a:noFill/>
            <a:miter lim="800000"/>
            <a:headEnd/>
            <a:tailEnd/>
          </a:ln>
        </p:spPr>
        <p:txBody>
          <a:bodyPr>
            <a:spAutoFit/>
          </a:bodyPr>
          <a:lstStyle/>
          <a:p>
            <a:pPr algn="r"/>
            <a:r>
              <a:rPr lang="en-US" sz="1300" dirty="0">
                <a:solidFill>
                  <a:schemeClr val="accent2"/>
                </a:solidFill>
              </a:rPr>
              <a:t>Analyze massive</a:t>
            </a:r>
          </a:p>
          <a:p>
            <a:pPr algn="r"/>
            <a:r>
              <a:rPr lang="en-US" sz="1300" dirty="0">
                <a:solidFill>
                  <a:schemeClr val="accent2"/>
                </a:solidFill>
              </a:rPr>
              <a:t>amounts of data in</a:t>
            </a:r>
          </a:p>
          <a:p>
            <a:pPr algn="r"/>
            <a:r>
              <a:rPr lang="en-US" sz="1300" dirty="0">
                <a:solidFill>
                  <a:schemeClr val="accent2"/>
                </a:solidFill>
              </a:rPr>
              <a:t>order to accurately</a:t>
            </a:r>
          </a:p>
          <a:p>
            <a:pPr algn="r"/>
            <a:r>
              <a:rPr lang="en-US" sz="1300" dirty="0">
                <a:solidFill>
                  <a:schemeClr val="accent2"/>
                </a:solidFill>
              </a:rPr>
              <a:t>identify areas likely to</a:t>
            </a:r>
          </a:p>
          <a:p>
            <a:pPr algn="r"/>
            <a:r>
              <a:rPr lang="en-US" sz="1300" dirty="0">
                <a:solidFill>
                  <a:schemeClr val="accent2"/>
                </a:solidFill>
              </a:rPr>
              <a:t>produce the most</a:t>
            </a:r>
          </a:p>
          <a:p>
            <a:pPr algn="r"/>
            <a:r>
              <a:rPr lang="en-US" sz="1300" dirty="0">
                <a:solidFill>
                  <a:schemeClr val="accent2"/>
                </a:solidFill>
              </a:rPr>
              <a:t>profitable results</a:t>
            </a:r>
          </a:p>
        </p:txBody>
      </p:sp>
      <p:sp>
        <p:nvSpPr>
          <p:cNvPr id="25" name="Rectangle 24"/>
          <p:cNvSpPr/>
          <p:nvPr/>
        </p:nvSpPr>
        <p:spPr>
          <a:xfrm>
            <a:off x="387350" y="169863"/>
            <a:ext cx="3854450" cy="306387"/>
          </a:xfrm>
          <a:prstGeom prst="rect">
            <a:avLst/>
          </a:prstGeom>
        </p:spPr>
        <p:txBody>
          <a:bodyPr anchor="ctr">
            <a:spAutoFit/>
          </a:bodyPr>
          <a:lstStyle/>
          <a:p>
            <a:pPr>
              <a:defRPr/>
            </a:pPr>
            <a:r>
              <a:rPr lang="en-US" b="1" kern="500" spc="20" dirty="0">
                <a:solidFill>
                  <a:srgbClr val="FFFFFF"/>
                </a:solidFill>
                <a:effectLst>
                  <a:outerShdw blurRad="38100" dist="38100" dir="2700000" algn="tl">
                    <a:srgbClr val="000000">
                      <a:alpha val="43137"/>
                    </a:srgbClr>
                  </a:outerShdw>
                </a:effectLst>
                <a:latin typeface="Arial" pitchFamily="34" charset="0"/>
                <a:ea typeface="ＭＳ Ｐゴシック" pitchFamily="34" charset="-128"/>
                <a:cs typeface="+mn-cs"/>
              </a:rPr>
              <a:t>ANALYTICS</a:t>
            </a:r>
          </a:p>
        </p:txBody>
      </p:sp>
      <p:sp>
        <p:nvSpPr>
          <p:cNvPr id="41" name="Rectangle 40"/>
          <p:cNvSpPr/>
          <p:nvPr/>
        </p:nvSpPr>
        <p:spPr>
          <a:xfrm>
            <a:off x="3784600" y="2316054"/>
            <a:ext cx="2311400" cy="646331"/>
          </a:xfrm>
          <a:prstGeom prst="rect">
            <a:avLst/>
          </a:prstGeom>
        </p:spPr>
        <p:txBody>
          <a:bodyPr anchor="ctr">
            <a:spAutoFit/>
          </a:bodyPr>
          <a:lstStyle/>
          <a:p>
            <a:pPr algn="ctr">
              <a:defRPr/>
            </a:pPr>
            <a:r>
              <a:rPr lang="en-US" sz="1800" b="1" kern="500" spc="60" dirty="0" smtClean="0">
                <a:solidFill>
                  <a:srgbClr val="FFFFFF"/>
                </a:solidFill>
                <a:latin typeface="Arial" pitchFamily="34" charset="0"/>
                <a:ea typeface="ＭＳ Ｐゴシック" pitchFamily="34" charset="-128"/>
                <a:cs typeface="+mn-cs"/>
              </a:rPr>
              <a:t>INFORMATION </a:t>
            </a:r>
          </a:p>
          <a:p>
            <a:pPr algn="ctr">
              <a:defRPr/>
            </a:pPr>
            <a:r>
              <a:rPr lang="en-US" sz="1800" b="1" kern="500" spc="60" dirty="0" smtClean="0">
                <a:solidFill>
                  <a:srgbClr val="FFFFFF"/>
                </a:solidFill>
                <a:latin typeface="Arial" pitchFamily="34" charset="0"/>
                <a:ea typeface="ＭＳ Ｐゴシック" pitchFamily="34" charset="-128"/>
                <a:cs typeface="+mn-cs"/>
              </a:rPr>
              <a:t>MANAGEMENT</a:t>
            </a:r>
            <a:endParaRPr lang="en-US" sz="1800" b="1" kern="500" spc="60" dirty="0">
              <a:solidFill>
                <a:srgbClr val="FFFFFF"/>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7865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9" grpId="0"/>
      <p:bldP spid="10"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2602260" y="567789"/>
            <a:ext cx="4171950" cy="3790950"/>
          </a:xfrm>
          <a:prstGeom prst="rect">
            <a:avLst/>
          </a:prstGeom>
        </p:spPr>
      </p:pic>
      <p:sp>
        <p:nvSpPr>
          <p:cNvPr id="2" name="Title 1"/>
          <p:cNvSpPr>
            <a:spLocks noGrp="1"/>
          </p:cNvSpPr>
          <p:nvPr>
            <p:ph type="title"/>
          </p:nvPr>
        </p:nvSpPr>
        <p:spPr>
          <a:xfrm>
            <a:off x="119818" y="264155"/>
            <a:ext cx="2515438" cy="338554"/>
          </a:xfrm>
        </p:spPr>
        <p:txBody>
          <a:bodyPr/>
          <a:lstStyle/>
          <a:p>
            <a:r>
              <a:rPr lang="en-US" dirty="0" smtClean="0"/>
              <a:t>SAS</a:t>
            </a:r>
            <a:endParaRPr lang="en-US" dirty="0"/>
          </a:p>
        </p:txBody>
      </p:sp>
      <p:sp>
        <p:nvSpPr>
          <p:cNvPr id="3" name="Text Placeholder 2"/>
          <p:cNvSpPr>
            <a:spLocks noGrp="1"/>
          </p:cNvSpPr>
          <p:nvPr>
            <p:ph type="body" sz="quarter" idx="12"/>
          </p:nvPr>
        </p:nvSpPr>
        <p:spPr/>
        <p:txBody>
          <a:bodyPr/>
          <a:lstStyle/>
          <a:p>
            <a:r>
              <a:rPr lang="en-US" dirty="0" smtClean="0"/>
              <a:t>Critical SAS Components for Hadoop</a:t>
            </a:r>
            <a:endParaRPr lang="en-US" dirty="0"/>
          </a:p>
        </p:txBody>
      </p:sp>
      <p:sp>
        <p:nvSpPr>
          <p:cNvPr id="7" name="TextBox 6"/>
          <p:cNvSpPr txBox="1"/>
          <p:nvPr/>
        </p:nvSpPr>
        <p:spPr>
          <a:xfrm rot="16200000">
            <a:off x="3866149" y="2670114"/>
            <a:ext cx="1569660" cy="300082"/>
          </a:xfrm>
          <a:prstGeom prst="rect">
            <a:avLst/>
          </a:prstGeom>
          <a:noFill/>
        </p:spPr>
        <p:txBody>
          <a:bodyPr wrap="none" rtlCol="0">
            <a:spAutoFit/>
          </a:bodyPr>
          <a:lstStyle/>
          <a:p>
            <a:r>
              <a:rPr lang="en-US" sz="1350" dirty="0" smtClean="0"/>
              <a:t>SAS In-Database</a:t>
            </a:r>
            <a:endParaRPr lang="en-US" sz="1350" dirty="0"/>
          </a:p>
        </p:txBody>
      </p:sp>
      <p:sp>
        <p:nvSpPr>
          <p:cNvPr id="8" name="TextBox 7"/>
          <p:cNvSpPr txBox="1"/>
          <p:nvPr/>
        </p:nvSpPr>
        <p:spPr>
          <a:xfrm rot="17412958">
            <a:off x="2909701" y="2335551"/>
            <a:ext cx="1127296" cy="300082"/>
          </a:xfrm>
          <a:prstGeom prst="rect">
            <a:avLst/>
          </a:prstGeom>
          <a:noFill/>
        </p:spPr>
        <p:txBody>
          <a:bodyPr wrap="none" rtlCol="0">
            <a:spAutoFit/>
          </a:bodyPr>
          <a:lstStyle/>
          <a:p>
            <a:r>
              <a:rPr lang="en-US" sz="1350" dirty="0"/>
              <a:t>SAS Access</a:t>
            </a:r>
          </a:p>
        </p:txBody>
      </p:sp>
      <p:sp>
        <p:nvSpPr>
          <p:cNvPr id="9" name="TextBox 8"/>
          <p:cNvSpPr txBox="1"/>
          <p:nvPr/>
        </p:nvSpPr>
        <p:spPr>
          <a:xfrm rot="3918503">
            <a:off x="5158578" y="2300289"/>
            <a:ext cx="1406154" cy="300082"/>
          </a:xfrm>
          <a:prstGeom prst="rect">
            <a:avLst/>
          </a:prstGeom>
          <a:noFill/>
        </p:spPr>
        <p:txBody>
          <a:bodyPr wrap="none" rtlCol="0">
            <a:spAutoFit/>
          </a:bodyPr>
          <a:lstStyle/>
          <a:p>
            <a:r>
              <a:rPr lang="en-US" sz="1350" dirty="0" smtClean="0"/>
              <a:t>SAS In-Memory</a:t>
            </a:r>
            <a:endParaRPr lang="en-US" sz="1350" dirty="0"/>
          </a:p>
        </p:txBody>
      </p:sp>
      <p:cxnSp>
        <p:nvCxnSpPr>
          <p:cNvPr id="11" name="Straight Connector 10"/>
          <p:cNvCxnSpPr/>
          <p:nvPr/>
        </p:nvCxnSpPr>
        <p:spPr>
          <a:xfrm flipH="1" flipV="1">
            <a:off x="4852498" y="3696346"/>
            <a:ext cx="552690" cy="526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26746" y="2355182"/>
            <a:ext cx="768682" cy="951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492920" y="2012282"/>
            <a:ext cx="845843" cy="34289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2493818" y="1555173"/>
            <a:ext cx="1683327" cy="2220191"/>
          </a:xfrm>
          <a:custGeom>
            <a:avLst/>
            <a:gdLst>
              <a:gd name="connsiteX0" fmla="*/ 810491 w 1683327"/>
              <a:gd name="connsiteY0" fmla="*/ 187036 h 2220191"/>
              <a:gd name="connsiteX1" fmla="*/ 1021773 w 1683327"/>
              <a:gd name="connsiteY1" fmla="*/ 0 h 2220191"/>
              <a:gd name="connsiteX2" fmla="*/ 1683327 w 1683327"/>
              <a:gd name="connsiteY2" fmla="*/ 79663 h 2220191"/>
              <a:gd name="connsiteX3" fmla="*/ 931718 w 1683327"/>
              <a:gd name="connsiteY3" fmla="*/ 2220191 h 2220191"/>
              <a:gd name="connsiteX4" fmla="*/ 0 w 1683327"/>
              <a:gd name="connsiteY4" fmla="*/ 2189018 h 2220191"/>
              <a:gd name="connsiteX5" fmla="*/ 810491 w 1683327"/>
              <a:gd name="connsiteY5" fmla="*/ 187036 h 222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3327" h="2220191">
                <a:moveTo>
                  <a:pt x="810491" y="187036"/>
                </a:moveTo>
                <a:lnTo>
                  <a:pt x="1021773" y="0"/>
                </a:lnTo>
                <a:lnTo>
                  <a:pt x="1683327" y="79663"/>
                </a:lnTo>
                <a:lnTo>
                  <a:pt x="931718" y="2220191"/>
                </a:lnTo>
                <a:lnTo>
                  <a:pt x="0" y="2189018"/>
                </a:lnTo>
                <a:lnTo>
                  <a:pt x="810491" y="1870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19"/>
          <p:cNvSpPr/>
          <p:nvPr/>
        </p:nvSpPr>
        <p:spPr>
          <a:xfrm>
            <a:off x="4050889" y="1640857"/>
            <a:ext cx="1042555" cy="2597727"/>
          </a:xfrm>
          <a:custGeom>
            <a:avLst/>
            <a:gdLst>
              <a:gd name="connsiteX0" fmla="*/ 0 w 1042555"/>
              <a:gd name="connsiteY0" fmla="*/ 360218 h 2597727"/>
              <a:gd name="connsiteX1" fmla="*/ 294409 w 1042555"/>
              <a:gd name="connsiteY1" fmla="*/ 0 h 2597727"/>
              <a:gd name="connsiteX2" fmla="*/ 928255 w 1042555"/>
              <a:gd name="connsiteY2" fmla="*/ 0 h 2597727"/>
              <a:gd name="connsiteX3" fmla="*/ 1042555 w 1042555"/>
              <a:gd name="connsiteY3" fmla="*/ 2563091 h 2597727"/>
              <a:gd name="connsiteX4" fmla="*/ 58882 w 1042555"/>
              <a:gd name="connsiteY4" fmla="*/ 2597727 h 2597727"/>
              <a:gd name="connsiteX5" fmla="*/ 0 w 1042555"/>
              <a:gd name="connsiteY5" fmla="*/ 360218 h 25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2555" h="2597727">
                <a:moveTo>
                  <a:pt x="0" y="360218"/>
                </a:moveTo>
                <a:lnTo>
                  <a:pt x="294409" y="0"/>
                </a:lnTo>
                <a:lnTo>
                  <a:pt x="928255" y="0"/>
                </a:lnTo>
                <a:lnTo>
                  <a:pt x="1042555" y="2563091"/>
                </a:lnTo>
                <a:lnTo>
                  <a:pt x="58882" y="2597727"/>
                </a:lnTo>
                <a:lnTo>
                  <a:pt x="0" y="36021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1" name="Freeform 20"/>
          <p:cNvSpPr/>
          <p:nvPr/>
        </p:nvSpPr>
        <p:spPr>
          <a:xfrm>
            <a:off x="5066627" y="1562922"/>
            <a:ext cx="1749136" cy="2448791"/>
          </a:xfrm>
          <a:custGeom>
            <a:avLst/>
            <a:gdLst>
              <a:gd name="connsiteX0" fmla="*/ 86591 w 1749136"/>
              <a:gd name="connsiteY0" fmla="*/ 325582 h 2448791"/>
              <a:gd name="connsiteX1" fmla="*/ 110836 w 1749136"/>
              <a:gd name="connsiteY1" fmla="*/ 69273 h 2448791"/>
              <a:gd name="connsiteX2" fmla="*/ 765464 w 1749136"/>
              <a:gd name="connsiteY2" fmla="*/ 0 h 2448791"/>
              <a:gd name="connsiteX3" fmla="*/ 1749136 w 1749136"/>
              <a:gd name="connsiteY3" fmla="*/ 2161309 h 2448791"/>
              <a:gd name="connsiteX4" fmla="*/ 865909 w 1749136"/>
              <a:gd name="connsiteY4" fmla="*/ 2448791 h 2448791"/>
              <a:gd name="connsiteX5" fmla="*/ 0 w 1749136"/>
              <a:gd name="connsiteY5" fmla="*/ 962891 h 2448791"/>
              <a:gd name="connsiteX6" fmla="*/ 86591 w 1749136"/>
              <a:gd name="connsiteY6" fmla="*/ 325582 h 244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9136" h="2448791">
                <a:moveTo>
                  <a:pt x="86591" y="325582"/>
                </a:moveTo>
                <a:lnTo>
                  <a:pt x="110836" y="69273"/>
                </a:lnTo>
                <a:lnTo>
                  <a:pt x="765464" y="0"/>
                </a:lnTo>
                <a:lnTo>
                  <a:pt x="1749136" y="2161309"/>
                </a:lnTo>
                <a:lnTo>
                  <a:pt x="865909" y="2448791"/>
                </a:lnTo>
                <a:lnTo>
                  <a:pt x="0" y="962891"/>
                </a:lnTo>
                <a:lnTo>
                  <a:pt x="86591" y="3255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pic>
        <p:nvPicPr>
          <p:cNvPr id="19" name="Picture 18"/>
          <p:cNvPicPr>
            <a:picLocks noChangeAspect="1"/>
          </p:cNvPicPr>
          <p:nvPr/>
        </p:nvPicPr>
        <p:blipFill>
          <a:blip r:embed="rId3"/>
          <a:stretch>
            <a:fillRect/>
          </a:stretch>
        </p:blipFill>
        <p:spPr>
          <a:xfrm>
            <a:off x="6681236" y="1781370"/>
            <a:ext cx="1487553" cy="883997"/>
          </a:xfrm>
          <a:prstGeom prst="rect">
            <a:avLst/>
          </a:prstGeom>
        </p:spPr>
      </p:pic>
      <p:pic>
        <p:nvPicPr>
          <p:cNvPr id="22" name="Picture 21"/>
          <p:cNvPicPr>
            <a:picLocks noChangeAspect="1"/>
          </p:cNvPicPr>
          <p:nvPr/>
        </p:nvPicPr>
        <p:blipFill>
          <a:blip r:embed="rId4"/>
          <a:stretch>
            <a:fillRect/>
          </a:stretch>
        </p:blipFill>
        <p:spPr>
          <a:xfrm>
            <a:off x="945524" y="1462819"/>
            <a:ext cx="1505843" cy="883997"/>
          </a:xfrm>
          <a:prstGeom prst="rect">
            <a:avLst/>
          </a:prstGeom>
        </p:spPr>
      </p:pic>
      <p:pic>
        <p:nvPicPr>
          <p:cNvPr id="24" name="Picture 23"/>
          <p:cNvPicPr>
            <a:picLocks noChangeAspect="1"/>
          </p:cNvPicPr>
          <p:nvPr/>
        </p:nvPicPr>
        <p:blipFill>
          <a:blip r:embed="rId5"/>
          <a:stretch>
            <a:fillRect/>
          </a:stretch>
        </p:blipFill>
        <p:spPr>
          <a:xfrm>
            <a:off x="5396357" y="3848313"/>
            <a:ext cx="1408298" cy="883997"/>
          </a:xfrm>
          <a:prstGeom prst="rect">
            <a:avLst/>
          </a:prstGeom>
        </p:spPr>
      </p:pic>
    </p:spTree>
    <p:extLst>
      <p:ext uri="{BB962C8B-B14F-4D97-AF65-F5344CB8AC3E}">
        <p14:creationId xmlns:p14="http://schemas.microsoft.com/office/powerpoint/2010/main" val="287228763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hidden"/>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xit"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0"/>
                            </p:stCondLst>
                            <p:childTnLst>
                              <p:par>
                                <p:cTn id="28" presetID="1" presetClass="exit"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hidden"/>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br>
              <a:rPr lang="en-US" dirty="0" smtClean="0"/>
            </a:br>
            <a:r>
              <a:rPr lang="en-US" dirty="0" smtClean="0"/>
              <a:t>Review</a:t>
            </a:r>
            <a:endParaRPr lang="en-US" dirty="0"/>
          </a:p>
        </p:txBody>
      </p:sp>
      <p:sp>
        <p:nvSpPr>
          <p:cNvPr id="66" name="Text Placeholder 5"/>
          <p:cNvSpPr>
            <a:spLocks noGrp="1"/>
          </p:cNvSpPr>
          <p:nvPr>
            <p:ph type="body" sz="quarter" idx="11"/>
          </p:nvPr>
        </p:nvSpPr>
        <p:spPr/>
        <p:txBody>
          <a:bodyPr/>
          <a:lstStyle/>
          <a:p>
            <a:pPr marL="0" indent="0">
              <a:buNone/>
            </a:pPr>
            <a:r>
              <a:rPr lang="en-US" dirty="0" smtClean="0"/>
              <a:t>SAS software with Hadoop</a:t>
            </a:r>
            <a:endParaRPr lang="en-US" dirty="0"/>
          </a:p>
        </p:txBody>
      </p:sp>
      <p:sp>
        <p:nvSpPr>
          <p:cNvPr id="24" name="Rounded Rectangle 23"/>
          <p:cNvSpPr/>
          <p:nvPr/>
        </p:nvSpPr>
        <p:spPr>
          <a:xfrm>
            <a:off x="777982" y="1747080"/>
            <a:ext cx="1668247" cy="122456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bg1"/>
                </a:solidFill>
              </a:rPr>
              <a:t>SAS® Grid/Server</a:t>
            </a:r>
          </a:p>
        </p:txBody>
      </p:sp>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873" y="3736206"/>
            <a:ext cx="533489" cy="218168"/>
          </a:xfrm>
          <a:prstGeom prst="rect">
            <a:avLst/>
          </a:prstGeom>
        </p:spPr>
      </p:pic>
      <p:sp>
        <p:nvSpPr>
          <p:cNvPr id="63" name="TextBox 62"/>
          <p:cNvSpPr txBox="1"/>
          <p:nvPr/>
        </p:nvSpPr>
        <p:spPr>
          <a:xfrm>
            <a:off x="6529343" y="3688821"/>
            <a:ext cx="425116" cy="307777"/>
          </a:xfrm>
          <a:prstGeom prst="rect">
            <a:avLst/>
          </a:prstGeom>
          <a:noFill/>
        </p:spPr>
        <p:txBody>
          <a:bodyPr wrap="none" rtlCol="0">
            <a:spAutoFit/>
          </a:bodyPr>
          <a:lstStyle/>
          <a:p>
            <a:r>
              <a:rPr lang="en-US" sz="1400" dirty="0" smtClean="0">
                <a:solidFill>
                  <a:schemeClr val="bg1"/>
                </a:solidFill>
              </a:rPr>
              <a:t>EP</a:t>
            </a:r>
            <a:endParaRPr lang="en-US" sz="1400" dirty="0">
              <a:solidFill>
                <a:schemeClr val="bg1"/>
              </a:solidFill>
            </a:endParaRPr>
          </a:p>
        </p:txBody>
      </p:sp>
      <p:sp>
        <p:nvSpPr>
          <p:cNvPr id="82" name="Flowchart: Magnetic Disk 81"/>
          <p:cNvSpPr/>
          <p:nvPr/>
        </p:nvSpPr>
        <p:spPr>
          <a:xfrm>
            <a:off x="1131941" y="2778937"/>
            <a:ext cx="706489" cy="490555"/>
          </a:xfrm>
          <a:prstGeom prst="flowChartMagneticDisk">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chemeClr val="tx1"/>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bg1"/>
                </a:solidFill>
              </a:rPr>
              <a:t>SAN</a:t>
            </a:r>
            <a:endParaRPr lang="en-US" sz="1400" dirty="0">
              <a:solidFill>
                <a:schemeClr val="bg1"/>
              </a:solidFill>
            </a:endParaRPr>
          </a:p>
        </p:txBody>
      </p:sp>
      <p:sp>
        <p:nvSpPr>
          <p:cNvPr id="71" name="Rounded Rectangle 70"/>
          <p:cNvSpPr/>
          <p:nvPr/>
        </p:nvSpPr>
        <p:spPr>
          <a:xfrm>
            <a:off x="5919080" y="1912003"/>
            <a:ext cx="1817331" cy="137469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bg1"/>
                </a:solidFill>
              </a:rPr>
              <a:t>SAS In-memory</a:t>
            </a:r>
          </a:p>
          <a:p>
            <a:pPr algn="ctr"/>
            <a:r>
              <a:rPr lang="en-US" sz="1400" dirty="0" smtClean="0">
                <a:solidFill>
                  <a:schemeClr val="bg1"/>
                </a:solidFill>
              </a:rPr>
              <a:t>(</a:t>
            </a:r>
            <a:r>
              <a:rPr lang="en-US" sz="1400" dirty="0" err="1" smtClean="0">
                <a:solidFill>
                  <a:schemeClr val="bg1"/>
                </a:solidFill>
              </a:rPr>
              <a:t>TKGrid</a:t>
            </a:r>
            <a:r>
              <a:rPr lang="en-US" sz="1400" dirty="0" smtClean="0">
                <a:solidFill>
                  <a:schemeClr val="bg1"/>
                </a:solidFill>
              </a:rPr>
              <a:t> / LASR)</a:t>
            </a:r>
          </a:p>
        </p:txBody>
      </p:sp>
      <p:sp>
        <p:nvSpPr>
          <p:cNvPr id="102" name="Cloud 101"/>
          <p:cNvSpPr/>
          <p:nvPr/>
        </p:nvSpPr>
        <p:spPr>
          <a:xfrm>
            <a:off x="1227386" y="1291346"/>
            <a:ext cx="6627605" cy="379378"/>
          </a:xfrm>
          <a:prstGeom prst="cloud">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High Speed Network</a:t>
            </a:r>
            <a:endParaRPr lang="en-US" dirty="0">
              <a:solidFill>
                <a:schemeClr val="tx1"/>
              </a:solidFill>
            </a:endParaRPr>
          </a:p>
        </p:txBody>
      </p:sp>
      <p:sp>
        <p:nvSpPr>
          <p:cNvPr id="5" name="Oval 4"/>
          <p:cNvSpPr/>
          <p:nvPr/>
        </p:nvSpPr>
        <p:spPr>
          <a:xfrm>
            <a:off x="1882422" y="2556486"/>
            <a:ext cx="791444" cy="311551"/>
          </a:xfrm>
          <a:prstGeom prst="ellipse">
            <a:avLst/>
          </a:prstGeom>
          <a:ln w="3175">
            <a:solidFill>
              <a:schemeClr val="tx1"/>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dirty="0" smtClean="0">
                <a:solidFill>
                  <a:schemeClr val="bg1"/>
                </a:solidFill>
              </a:rPr>
              <a:t>SAS Access</a:t>
            </a:r>
            <a:endParaRPr lang="en-US" sz="1000" dirty="0">
              <a:solidFill>
                <a:schemeClr val="bg1"/>
              </a:solidFill>
            </a:endParaRPr>
          </a:p>
        </p:txBody>
      </p:sp>
      <p:sp>
        <p:nvSpPr>
          <p:cNvPr id="72" name="Rounded Rectangle 71"/>
          <p:cNvSpPr/>
          <p:nvPr/>
        </p:nvSpPr>
        <p:spPr>
          <a:xfrm>
            <a:off x="3533529" y="2667671"/>
            <a:ext cx="1817331" cy="137469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bg1"/>
                </a:solidFill>
              </a:rPr>
              <a:t>SAS In-database</a:t>
            </a:r>
          </a:p>
          <a:p>
            <a:pPr algn="ctr"/>
            <a:r>
              <a:rPr lang="en-US" sz="1400" dirty="0" smtClean="0">
                <a:solidFill>
                  <a:schemeClr val="bg1"/>
                </a:solidFill>
              </a:rPr>
              <a:t>(Embedded Process - EP)</a:t>
            </a:r>
          </a:p>
        </p:txBody>
      </p:sp>
      <p:sp>
        <p:nvSpPr>
          <p:cNvPr id="85" name="Rounded Rectangle 84"/>
          <p:cNvSpPr/>
          <p:nvPr/>
        </p:nvSpPr>
        <p:spPr>
          <a:xfrm>
            <a:off x="2771821" y="3846618"/>
            <a:ext cx="3335780" cy="412453"/>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Hadoop Cluster</a:t>
            </a:r>
          </a:p>
        </p:txBody>
      </p:sp>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0106" y="3753800"/>
            <a:ext cx="886140" cy="544607"/>
          </a:xfrm>
          <a:prstGeom prst="rect">
            <a:avLst/>
          </a:prstGeom>
        </p:spPr>
      </p:pic>
      <p:sp>
        <p:nvSpPr>
          <p:cNvPr id="87" name="TextBox 86"/>
          <p:cNvSpPr txBox="1"/>
          <p:nvPr/>
        </p:nvSpPr>
        <p:spPr>
          <a:xfrm>
            <a:off x="7841471" y="2001420"/>
            <a:ext cx="1217578" cy="715581"/>
          </a:xfrm>
          <a:prstGeom prst="rect">
            <a:avLst/>
          </a:prstGeom>
          <a:noFill/>
        </p:spPr>
        <p:txBody>
          <a:bodyPr wrap="square" rtlCol="0">
            <a:spAutoFit/>
          </a:bodyPr>
          <a:lstStyle/>
          <a:p>
            <a:r>
              <a:rPr lang="en-US" sz="1350" dirty="0" smtClean="0"/>
              <a:t>In-memory</a:t>
            </a:r>
          </a:p>
          <a:p>
            <a:pPr marL="285750" indent="-285750">
              <a:buFont typeface="Arial" panose="020B0604020202020204" pitchFamily="34" charset="0"/>
              <a:buChar char="•"/>
            </a:pPr>
            <a:r>
              <a:rPr lang="en-US" sz="1350" dirty="0" smtClean="0"/>
              <a:t>Private</a:t>
            </a:r>
          </a:p>
          <a:p>
            <a:pPr marL="285750" indent="-285750">
              <a:buFont typeface="Arial" panose="020B0604020202020204" pitchFamily="34" charset="0"/>
              <a:buChar char="•"/>
            </a:pPr>
            <a:r>
              <a:rPr lang="en-US" sz="1350" dirty="0" smtClean="0"/>
              <a:t>Public</a:t>
            </a:r>
            <a:endParaRPr lang="en-US" sz="1350" dirty="0"/>
          </a:p>
        </p:txBody>
      </p:sp>
    </p:spTree>
    <p:extLst>
      <p:ext uri="{BB962C8B-B14F-4D97-AF65-F5344CB8AC3E}">
        <p14:creationId xmlns:p14="http://schemas.microsoft.com/office/powerpoint/2010/main" val="19728332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External_Presentation_16x9_2014">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75" id="{16A61E6B-2D1C-4BB0-972D-090EF43E0AC7}" vid="{12662FAE-5D67-42F7-B050-57D4F56A49F4}"/>
    </a:ext>
  </a:extLst>
</a:theme>
</file>

<file path=ppt/theme/theme2.xml><?xml version="1.0" encoding="utf-8"?>
<a:theme xmlns:a="http://schemas.openxmlformats.org/drawingml/2006/main" name="External_Confidential_16x9_2014">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75" id="{16A61E6B-2D1C-4BB0-972D-090EF43E0AC7}" vid="{6128F27A-B984-4D37-B0B7-E333134746D8}"/>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2012 SAS Theme 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2012 SAS Theme 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External_Presentation_16x9_2015</Template>
  <TotalTime>0</TotalTime>
  <Words>1754</Words>
  <Application>Microsoft Macintosh PowerPoint</Application>
  <PresentationFormat>On-screen Show (16:9)</PresentationFormat>
  <Paragraphs>354</Paragraphs>
  <Slides>27</Slides>
  <Notes>8</Notes>
  <HiddenSlides>2</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External_Presentation_16x9_2014</vt:lpstr>
      <vt:lpstr>External_Confidential_16x9_2014</vt:lpstr>
      <vt:lpstr>1_Custom Design</vt:lpstr>
      <vt:lpstr>2_Custom Design</vt:lpstr>
      <vt:lpstr>3_Custom Design</vt:lpstr>
      <vt:lpstr>SAS Analytic Solutions Running on a Hadoop Cluster using YARN</vt:lpstr>
      <vt:lpstr>Market Leader in Data &amp; Analytics</vt:lpstr>
      <vt:lpstr>PowerPoint Presentation</vt:lpstr>
      <vt:lpstr>PowerPoint Presentation</vt:lpstr>
      <vt:lpstr>Kickoff 2015</vt:lpstr>
      <vt:lpstr>Kickoff 2015</vt:lpstr>
      <vt:lpstr>PowerPoint Presentation</vt:lpstr>
      <vt:lpstr>SAS</vt:lpstr>
      <vt:lpstr>Architecture Review</vt:lpstr>
      <vt:lpstr>SAS AND Hadoop</vt:lpstr>
      <vt:lpstr>SAS AND Hadoop</vt:lpstr>
      <vt:lpstr>SAS and yarn</vt:lpstr>
      <vt:lpstr>Sas model</vt:lpstr>
      <vt:lpstr>Yarn view</vt:lpstr>
      <vt:lpstr>YARN View</vt:lpstr>
      <vt:lpstr>Yarn view</vt:lpstr>
      <vt:lpstr>Yarn view</vt:lpstr>
      <vt:lpstr>Yarn view</vt:lpstr>
      <vt:lpstr>Yarn view</vt:lpstr>
      <vt:lpstr>Client issues</vt:lpstr>
      <vt:lpstr>PowerPoint Presentation</vt:lpstr>
      <vt:lpstr>PowerPoint Presentation</vt:lpstr>
      <vt:lpstr>PowerPoint Presentation</vt:lpstr>
      <vt:lpstr>Questions</vt:lpstr>
      <vt:lpstr>Yarn tuning</vt:lpstr>
      <vt:lpstr>Yarn tuning</vt:lpstr>
      <vt:lpstr>Yarn tuning</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2015-01-22T22:43:36Z</dcterms:created>
  <dcterms:modified xsi:type="dcterms:W3CDTF">2015-03-12T16:58:18Z</dcterms:modified>
</cp:coreProperties>
</file>