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40" r:id="rId2"/>
    <p:sldId id="388" r:id="rId3"/>
    <p:sldId id="391" r:id="rId4"/>
    <p:sldId id="432" r:id="rId5"/>
    <p:sldId id="428" r:id="rId6"/>
    <p:sldId id="429" r:id="rId7"/>
    <p:sldId id="433" r:id="rId8"/>
    <p:sldId id="416" r:id="rId9"/>
    <p:sldId id="417" r:id="rId10"/>
    <p:sldId id="418" r:id="rId11"/>
    <p:sldId id="419" r:id="rId12"/>
    <p:sldId id="420" r:id="rId13"/>
    <p:sldId id="442" r:id="rId14"/>
    <p:sldId id="422" r:id="rId15"/>
    <p:sldId id="424" r:id="rId16"/>
    <p:sldId id="438" r:id="rId17"/>
    <p:sldId id="436" r:id="rId18"/>
    <p:sldId id="427" r:id="rId19"/>
    <p:sldId id="403" r:id="rId20"/>
    <p:sldId id="405" r:id="rId21"/>
    <p:sldId id="441" r:id="rId22"/>
    <p:sldId id="439" r:id="rId23"/>
    <p:sldId id="295" r:id="rId24"/>
  </p:sldIdLst>
  <p:sldSz cx="9144000" cy="5143500" type="screen16x9"/>
  <p:notesSz cx="7102475" cy="9388475"/>
  <p:defaultTextStyle>
    <a:defPPr>
      <a:defRPr lang="en-US"/>
    </a:defPPr>
    <a:lvl1pPr marL="0" algn="l" defTabSz="9143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9143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9143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9143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9143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86" algn="l" defTabSz="9143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66" algn="l" defTabSz="9143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9143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69">
          <p15:clr>
            <a:srgbClr val="A4A3A4"/>
          </p15:clr>
        </p15:guide>
        <p15:guide id="2" orient="horz" pos="519">
          <p15:clr>
            <a:srgbClr val="A4A3A4"/>
          </p15:clr>
        </p15:guide>
        <p15:guide id="3" orient="horz" pos="708">
          <p15:clr>
            <a:srgbClr val="A4A3A4"/>
          </p15:clr>
        </p15:guide>
        <p15:guide id="4" orient="horz" pos="3069">
          <p15:clr>
            <a:srgbClr val="A4A3A4"/>
          </p15:clr>
        </p15:guide>
        <p15:guide id="5" orient="horz" pos="1986">
          <p15:clr>
            <a:srgbClr val="A4A3A4"/>
          </p15:clr>
        </p15:guide>
        <p15:guide id="6" orient="horz" pos="2919">
          <p15:clr>
            <a:srgbClr val="A4A3A4"/>
          </p15:clr>
        </p15:guide>
        <p15:guide id="7" pos="2880">
          <p15:clr>
            <a:srgbClr val="A4A3A4"/>
          </p15:clr>
        </p15:guide>
        <p15:guide id="8" pos="288">
          <p15:clr>
            <a:srgbClr val="A4A3A4"/>
          </p15:clr>
        </p15:guide>
        <p15:guide id="9" pos="5472">
          <p15:clr>
            <a:srgbClr val="A4A3A4"/>
          </p15:clr>
        </p15:guide>
        <p15:guide id="10" pos="1188">
          <p15:clr>
            <a:srgbClr val="A4A3A4"/>
          </p15:clr>
        </p15:guide>
        <p15:guide id="11" pos="1344">
          <p15:clr>
            <a:srgbClr val="A4A3A4"/>
          </p15:clr>
        </p15:guide>
        <p15:guide id="12" pos="2258">
          <p15:clr>
            <a:srgbClr val="A4A3A4"/>
          </p15:clr>
        </p15:guide>
        <p15:guide id="13" pos="2434">
          <p15:clr>
            <a:srgbClr val="A4A3A4"/>
          </p15:clr>
        </p15:guide>
        <p15:guide id="14" pos="3329">
          <p15:clr>
            <a:srgbClr val="A4A3A4"/>
          </p15:clr>
        </p15:guide>
        <p15:guide id="15" pos="3504">
          <p15:clr>
            <a:srgbClr val="A4A3A4"/>
          </p15:clr>
        </p15:guide>
        <p15:guide id="16" pos="4401">
          <p15:clr>
            <a:srgbClr val="A4A3A4"/>
          </p15:clr>
        </p15:guide>
        <p15:guide id="17" pos="457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71234"/>
    <a:srgbClr val="FFDA00"/>
    <a:srgbClr val="FFE233"/>
    <a:srgbClr val="FFEE89"/>
    <a:srgbClr val="B2E5FA"/>
    <a:srgbClr val="EBEDEC"/>
    <a:srgbClr val="C3CBCF"/>
    <a:srgbClr val="A6CE39"/>
    <a:srgbClr val="E6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0" autoAdjust="0"/>
    <p:restoredTop sz="87500" autoAdjust="0"/>
  </p:normalViewPr>
  <p:slideViewPr>
    <p:cSldViewPr snapToGrid="0">
      <p:cViewPr>
        <p:scale>
          <a:sx n="100" d="100"/>
          <a:sy n="100" d="100"/>
        </p:scale>
        <p:origin x="-80" y="-368"/>
      </p:cViewPr>
      <p:guideLst>
        <p:guide orient="horz" pos="1287"/>
        <p:guide orient="horz" pos="355"/>
        <p:guide orient="horz" pos="977"/>
        <p:guide orient="horz" pos="3069"/>
        <p:guide orient="horz" pos="1746"/>
        <p:guide orient="horz" pos="2885"/>
        <p:guide orient="horz" pos="387"/>
        <p:guide orient="horz" pos="1497"/>
        <p:guide orient="horz" pos="3037"/>
        <p:guide orient="horz" pos="699"/>
        <p:guide orient="horz" pos="885"/>
        <p:guide orient="horz" pos="2265"/>
        <p:guide orient="horz" pos="2624"/>
        <p:guide orient="horz" pos="823"/>
        <p:guide orient="horz" pos="2830"/>
        <p:guide orient="horz" pos="1398"/>
        <p:guide orient="horz" pos="2467"/>
        <p:guide orient="horz" pos="526"/>
        <p:guide pos="5472"/>
        <p:guide pos="1179"/>
        <p:guide pos="2234"/>
        <p:guide pos="2740"/>
        <p:guide pos="4194"/>
        <p:guide pos="4767"/>
        <p:guide pos="5029"/>
        <p:guide pos="2347"/>
        <p:guide pos="299"/>
        <p:guide pos="1539"/>
        <p:guide pos="3134"/>
        <p:guide pos="3614"/>
        <p:guide pos="1385"/>
        <p:guide pos="727"/>
        <p:guide pos="2029"/>
      </p:guideLst>
    </p:cSldViewPr>
  </p:slideViewPr>
  <p:outlineViewPr>
    <p:cViewPr>
      <p:scale>
        <a:sx n="33" d="100"/>
        <a:sy n="33" d="100"/>
      </p:scale>
      <p:origin x="0" y="28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3582" y="-10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lient%20Data\Clients\McAfee\2015_Securing%20Wearables_Gary%20Davis\14-06-20%20ABI%20Wearable_Device_Market_Share_and_Forecasts_Market_Data_-_Q2_2014_(MD-WADT-101).xlsm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'T1 to T6'!$N$47</c:f>
              <c:strCache>
                <c:ptCount val="1"/>
                <c:pt idx="0">
                  <c:v>Wearable Cameras</c:v>
                </c:pt>
              </c:strCache>
            </c:strRef>
          </c:tx>
          <c:spPr>
            <a:ln w="3175">
              <a:solidFill>
                <a:schemeClr val="tx1">
                  <a:lumMod val="75000"/>
                </a:schemeClr>
              </a:solidFill>
            </a:ln>
            <a:effectLst>
              <a:innerShdw blurRad="38100">
                <a:schemeClr val="accent1">
                  <a:lumMod val="50000"/>
                </a:schemeClr>
              </a:innerShdw>
            </a:effectLst>
          </c:spPr>
          <c:cat>
            <c:numRef>
              <c:f>'T1 to T6'!$O$46:$U$46</c:f>
              <c:numCache>
                <c:formatCode>General</c:formatCode>
                <c:ptCount val="7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</c:numCache>
            </c:numRef>
          </c:cat>
          <c:val>
            <c:numRef>
              <c:f>'T1 to T6'!$O$47:$U$47</c:f>
              <c:numCache>
                <c:formatCode>#,##0.00,,</c:formatCode>
                <c:ptCount val="7"/>
                <c:pt idx="0">
                  <c:v>9.2232062069697E6</c:v>
                </c:pt>
                <c:pt idx="1">
                  <c:v>1.8499034E7</c:v>
                </c:pt>
                <c:pt idx="2">
                  <c:v>2.574078575E7</c:v>
                </c:pt>
                <c:pt idx="3">
                  <c:v>3.04643611E7</c:v>
                </c:pt>
                <c:pt idx="4">
                  <c:v>3.422447615E7</c:v>
                </c:pt>
                <c:pt idx="5">
                  <c:v>3.779014873E7</c:v>
                </c:pt>
                <c:pt idx="6">
                  <c:v>4.118891028E7</c:v>
                </c:pt>
              </c:numCache>
            </c:numRef>
          </c:val>
        </c:ser>
        <c:ser>
          <c:idx val="1"/>
          <c:order val="1"/>
          <c:tx>
            <c:strRef>
              <c:f>'T1 to T6'!$N$48</c:f>
              <c:strCache>
                <c:ptCount val="1"/>
                <c:pt idx="0">
                  <c:v>Smart Glasses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accent1"/>
              </a:solidFill>
            </a:ln>
            <a:effectLst>
              <a:innerShdw blurRad="38100">
                <a:schemeClr val="accent2">
                  <a:lumMod val="75000"/>
                </a:schemeClr>
              </a:innerShdw>
            </a:effectLst>
          </c:spPr>
          <c:cat>
            <c:numRef>
              <c:f>'T1 to T6'!$O$46:$U$46</c:f>
              <c:numCache>
                <c:formatCode>General</c:formatCode>
                <c:ptCount val="7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</c:numCache>
            </c:numRef>
          </c:cat>
          <c:val>
            <c:numRef>
              <c:f>'T1 to T6'!$O$48:$U$48</c:f>
              <c:numCache>
                <c:formatCode>#,##0.00,,</c:formatCode>
                <c:ptCount val="7"/>
                <c:pt idx="0">
                  <c:v>10375.43563177779</c:v>
                </c:pt>
                <c:pt idx="1">
                  <c:v>2.1360652907596E6</c:v>
                </c:pt>
                <c:pt idx="2">
                  <c:v>1.21627387651634E7</c:v>
                </c:pt>
                <c:pt idx="3">
                  <c:v>2.93548939552722E7</c:v>
                </c:pt>
                <c:pt idx="4">
                  <c:v>4.332512303E7</c:v>
                </c:pt>
                <c:pt idx="5">
                  <c:v>5.318900533E7</c:v>
                </c:pt>
                <c:pt idx="6">
                  <c:v>6.223125931E7</c:v>
                </c:pt>
              </c:numCache>
            </c:numRef>
          </c:val>
        </c:ser>
        <c:ser>
          <c:idx val="2"/>
          <c:order val="2"/>
          <c:tx>
            <c:strRef>
              <c:f>'T1 to T6'!$N$49</c:f>
              <c:strCache>
                <c:ptCount val="1"/>
                <c:pt idx="0">
                  <c:v>Smart Watches</c:v>
                </c:pt>
              </c:strCache>
            </c:strRef>
          </c:tx>
          <c:spPr>
            <a:solidFill>
              <a:schemeClr val="accent6"/>
            </a:solidFill>
            <a:ln w="3175">
              <a:solidFill>
                <a:schemeClr val="accent4">
                  <a:lumMod val="50000"/>
                </a:schemeClr>
              </a:solidFill>
            </a:ln>
            <a:effectLst>
              <a:innerShdw blurRad="38100">
                <a:schemeClr val="accent6">
                  <a:lumMod val="75000"/>
                </a:schemeClr>
              </a:innerShdw>
            </a:effectLst>
          </c:spPr>
          <c:cat>
            <c:numRef>
              <c:f>'T1 to T6'!$O$46:$U$46</c:f>
              <c:numCache>
                <c:formatCode>General</c:formatCode>
                <c:ptCount val="7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</c:numCache>
            </c:numRef>
          </c:cat>
          <c:val>
            <c:numRef>
              <c:f>'T1 to T6'!$O$49:$U$49</c:f>
              <c:numCache>
                <c:formatCode>#,##0.00,,</c:formatCode>
                <c:ptCount val="7"/>
                <c:pt idx="0">
                  <c:v>1.23E6</c:v>
                </c:pt>
                <c:pt idx="1">
                  <c:v>8.3625E6</c:v>
                </c:pt>
                <c:pt idx="2">
                  <c:v>3.0623E7</c:v>
                </c:pt>
                <c:pt idx="3">
                  <c:v>6.10555E7</c:v>
                </c:pt>
                <c:pt idx="4">
                  <c:v>9.3504E7</c:v>
                </c:pt>
                <c:pt idx="5">
                  <c:v>1.275045E8</c:v>
                </c:pt>
                <c:pt idx="6">
                  <c:v>1.5713E8</c:v>
                </c:pt>
              </c:numCache>
            </c:numRef>
          </c:val>
        </c:ser>
        <c:ser>
          <c:idx val="3"/>
          <c:order val="3"/>
          <c:tx>
            <c:strRef>
              <c:f>'T1 to T6'!$N$50</c:f>
              <c:strCache>
                <c:ptCount val="1"/>
                <c:pt idx="0">
                  <c:v>Healthcare Devices</c:v>
                </c:pt>
              </c:strCache>
            </c:strRef>
          </c:tx>
          <c:spPr>
            <a:solidFill>
              <a:srgbClr val="15C2FF"/>
            </a:solidFill>
            <a:ln w="3175">
              <a:solidFill>
                <a:schemeClr val="accent4">
                  <a:lumMod val="75000"/>
                </a:schemeClr>
              </a:solidFill>
            </a:ln>
            <a:effectLst>
              <a:innerShdw blurRad="38100">
                <a:schemeClr val="accent4">
                  <a:lumMod val="75000"/>
                </a:schemeClr>
              </a:innerShdw>
            </a:effectLst>
          </c:spPr>
          <c:cat>
            <c:numRef>
              <c:f>'T1 to T6'!$O$46:$U$46</c:f>
              <c:numCache>
                <c:formatCode>General</c:formatCode>
                <c:ptCount val="7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</c:numCache>
            </c:numRef>
          </c:cat>
          <c:val>
            <c:numRef>
              <c:f>'T1 to T6'!$O$50:$U$50</c:f>
              <c:numCache>
                <c:formatCode>#,##0.00,,</c:formatCode>
                <c:ptCount val="7"/>
                <c:pt idx="0">
                  <c:v>6.46869365656925E7</c:v>
                </c:pt>
                <c:pt idx="1">
                  <c:v>5.7633156E7</c:v>
                </c:pt>
                <c:pt idx="2">
                  <c:v>6.915513685E7</c:v>
                </c:pt>
                <c:pt idx="3">
                  <c:v>8.81854111E7</c:v>
                </c:pt>
                <c:pt idx="4">
                  <c:v>1.2868E8</c:v>
                </c:pt>
                <c:pt idx="5">
                  <c:v>1.898825E8</c:v>
                </c:pt>
                <c:pt idx="6">
                  <c:v>2.537675E8</c:v>
                </c:pt>
              </c:numCache>
            </c:numRef>
          </c:val>
        </c:ser>
        <c:ser>
          <c:idx val="4"/>
          <c:order val="4"/>
          <c:tx>
            <c:strRef>
              <c:f>'T1 to T6'!$N$51</c:f>
              <c:strCache>
                <c:ptCount val="1"/>
                <c:pt idx="0">
                  <c:v>Sports, Fitness, and Wellness Trackers</c:v>
                </c:pt>
              </c:strCache>
            </c:strRef>
          </c:tx>
          <c:spPr>
            <a:solidFill>
              <a:schemeClr val="accent5"/>
            </a:solidFill>
            <a:ln w="3175">
              <a:solidFill>
                <a:srgbClr val="7ED3F7"/>
              </a:solidFill>
            </a:ln>
            <a:effectLst>
              <a:innerShdw blurRad="38100">
                <a:srgbClr val="7ED3F7"/>
              </a:innerShdw>
            </a:effectLst>
          </c:spPr>
          <c:cat>
            <c:numRef>
              <c:f>'T1 to T6'!$O$46:$U$46</c:f>
              <c:numCache>
                <c:formatCode>General</c:formatCode>
                <c:ptCount val="7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</c:numCache>
            </c:numRef>
          </c:cat>
          <c:val>
            <c:numRef>
              <c:f>'T1 to T6'!$O$51:$U$51</c:f>
              <c:numCache>
                <c:formatCode>#,##0.00,,</c:formatCode>
                <c:ptCount val="7"/>
                <c:pt idx="0">
                  <c:v>4.886316744E7</c:v>
                </c:pt>
                <c:pt idx="1">
                  <c:v>6.677632095E7</c:v>
                </c:pt>
                <c:pt idx="2">
                  <c:v>8.96441172E7</c:v>
                </c:pt>
                <c:pt idx="3">
                  <c:v>1.158435776E8</c:v>
                </c:pt>
                <c:pt idx="4">
                  <c:v>1.4830505E8</c:v>
                </c:pt>
                <c:pt idx="5">
                  <c:v>1.875944E8</c:v>
                </c:pt>
                <c:pt idx="6">
                  <c:v>2.316257E8</c:v>
                </c:pt>
              </c:numCache>
            </c:numRef>
          </c:val>
        </c:ser>
        <c:ser>
          <c:idx val="5"/>
          <c:order val="5"/>
          <c:tx>
            <c:strRef>
              <c:f>'T1 to T6'!$N$52</c:f>
              <c:strCache>
                <c:ptCount val="1"/>
                <c:pt idx="0">
                  <c:v>Wearable 3D Motion Trackers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innerShdw blurRad="38100">
                <a:schemeClr val="accent4">
                  <a:lumMod val="50000"/>
                </a:schemeClr>
              </a:innerShdw>
            </a:effectLst>
          </c:spPr>
          <c:cat>
            <c:numRef>
              <c:f>'T1 to T6'!$O$46:$U$46</c:f>
              <c:numCache>
                <c:formatCode>General</c:formatCode>
                <c:ptCount val="7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</c:numCache>
            </c:numRef>
          </c:cat>
          <c:val>
            <c:numRef>
              <c:f>'T1 to T6'!$O$52:$U$52</c:f>
              <c:numCache>
                <c:formatCode>#,##0.00,,</c:formatCode>
                <c:ptCount val="7"/>
                <c:pt idx="0">
                  <c:v>0.385287001242308</c:v>
                </c:pt>
                <c:pt idx="1">
                  <c:v>870000.1808937023</c:v>
                </c:pt>
                <c:pt idx="2">
                  <c:v>2.56550005686878E6</c:v>
                </c:pt>
                <c:pt idx="3">
                  <c:v>6.28700001668459E6</c:v>
                </c:pt>
                <c:pt idx="4">
                  <c:v>1.18885E7</c:v>
                </c:pt>
                <c:pt idx="5">
                  <c:v>1.76564E7</c:v>
                </c:pt>
                <c:pt idx="6">
                  <c:v>2.30072E7</c:v>
                </c:pt>
              </c:numCache>
            </c:numRef>
          </c:val>
        </c:ser>
        <c:ser>
          <c:idx val="6"/>
          <c:order val="6"/>
          <c:tx>
            <c:strRef>
              <c:f>'T1 to T6'!$N$53</c:f>
              <c:strCache>
                <c:ptCount val="1"/>
                <c:pt idx="0">
                  <c:v>Smart Clothing</c:v>
                </c:pt>
              </c:strCache>
            </c:strRef>
          </c:tx>
          <c:spPr>
            <a:solidFill>
              <a:schemeClr val="bg2"/>
            </a:solidFill>
            <a:ln w="3175">
              <a:solidFill>
                <a:schemeClr val="bg2">
                  <a:lumMod val="75000"/>
                </a:schemeClr>
              </a:solidFill>
            </a:ln>
            <a:effectLst>
              <a:innerShdw blurRad="38100">
                <a:schemeClr val="bg2">
                  <a:lumMod val="75000"/>
                </a:schemeClr>
              </a:innerShdw>
            </a:effectLst>
          </c:spPr>
          <c:cat>
            <c:numRef>
              <c:f>'T1 to T6'!$O$46:$U$46</c:f>
              <c:numCache>
                <c:formatCode>General</c:formatCode>
                <c:ptCount val="7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</c:numCache>
            </c:numRef>
          </c:cat>
          <c:val>
            <c:numRef>
              <c:f>'T1 to T6'!$O$53:$U$53</c:f>
              <c:numCache>
                <c:formatCode>#,##0.00,,</c:formatCode>
                <c:ptCount val="7"/>
                <c:pt idx="0">
                  <c:v>33000.26259613581</c:v>
                </c:pt>
                <c:pt idx="1">
                  <c:v>729147.0</c:v>
                </c:pt>
                <c:pt idx="2">
                  <c:v>1.5282488E6</c:v>
                </c:pt>
                <c:pt idx="3">
                  <c:v>2.655644E6</c:v>
                </c:pt>
                <c:pt idx="4">
                  <c:v>4.2015114E6</c:v>
                </c:pt>
                <c:pt idx="5">
                  <c:v>6.6925962E6</c:v>
                </c:pt>
                <c:pt idx="6">
                  <c:v>1.1352362E7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5932728"/>
        <c:axId val="2095933080"/>
      </c:areaChart>
      <c:catAx>
        <c:axId val="2095932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solidFill>
              <a:schemeClr val="accent2"/>
            </a:solidFill>
          </a:ln>
        </c:spPr>
        <c:txPr>
          <a:bodyPr/>
          <a:lstStyle/>
          <a:p>
            <a:pPr>
              <a:defRPr sz="1100">
                <a:solidFill>
                  <a:schemeClr val="accent1"/>
                </a:solidFill>
              </a:defRPr>
            </a:pPr>
            <a:endParaRPr lang="en-US"/>
          </a:p>
        </c:txPr>
        <c:crossAx val="2095933080"/>
        <c:crosses val="autoZero"/>
        <c:auto val="1"/>
        <c:lblAlgn val="ctr"/>
        <c:lblOffset val="100"/>
        <c:noMultiLvlLbl val="0"/>
      </c:catAx>
      <c:valAx>
        <c:axId val="2095933080"/>
        <c:scaling>
          <c:orientation val="minMax"/>
        </c:scaling>
        <c:delete val="0"/>
        <c:axPos val="l"/>
        <c:majorGridlines>
          <c:spPr>
            <a:ln w="6350">
              <a:solidFill>
                <a:schemeClr val="accent2"/>
              </a:solidFill>
              <a:prstDash val="sysDot"/>
            </a:ln>
          </c:spPr>
        </c:majorGridlines>
        <c:numFmt formatCode="#,##0,," sourceLinked="0"/>
        <c:majorTickMark val="none"/>
        <c:minorTickMark val="none"/>
        <c:tickLblPos val="nextTo"/>
        <c:spPr>
          <a:ln w="6350">
            <a:solidFill>
              <a:schemeClr val="accent2"/>
            </a:solidFill>
          </a:ln>
        </c:spPr>
        <c:txPr>
          <a:bodyPr/>
          <a:lstStyle/>
          <a:p>
            <a:pPr>
              <a:defRPr sz="900">
                <a:solidFill>
                  <a:schemeClr val="accent1"/>
                </a:solidFill>
              </a:defRPr>
            </a:pPr>
            <a:endParaRPr lang="en-US"/>
          </a:p>
        </c:txPr>
        <c:crossAx val="2095932728"/>
        <c:crosses val="autoZero"/>
        <c:crossBetween val="midCat"/>
      </c:valAx>
      <c:spPr>
        <a:solidFill>
          <a:srgbClr val="FFFFFF"/>
        </a:solidFill>
        <a:ln w="6350">
          <a:solidFill>
            <a:schemeClr val="accent2"/>
          </a:solidFill>
        </a:ln>
        <a:effectLst>
          <a:innerShdw blurRad="25400">
            <a:srgbClr val="B1BABF">
              <a:lumMod val="75000"/>
            </a:srgbClr>
          </a:innerShdw>
        </a:effectLst>
      </c:spPr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B1BABF">
                  <a:lumMod val="75000"/>
                </a:srgbClr>
              </a:innerShdw>
            </a:effectLst>
          </c:spPr>
          <c:dPt>
            <c:idx val="0"/>
            <c:bubble3D val="0"/>
            <c:spPr>
              <a:solidFill>
                <a:srgbClr val="B71234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3">
                    <a:lumMod val="50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2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3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4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5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6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7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8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9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14.0</c:v>
                </c:pt>
                <c:pt idx="1">
                  <c:v>86.0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B1BABF">
                  <a:lumMod val="75000"/>
                </a:srgbClr>
              </a:innerShdw>
            </a:effectLst>
          </c:spPr>
          <c:dPt>
            <c:idx val="0"/>
            <c:bubble3D val="0"/>
            <c:spPr>
              <a:solidFill>
                <a:srgbClr val="B71234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3">
                    <a:lumMod val="50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8.0</c:v>
                </c:pt>
                <c:pt idx="1">
                  <c:v>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B1BABF">
                  <a:lumMod val="50000"/>
                </a:srgbClr>
              </a:innerShdw>
            </a:effectLst>
          </c:spPr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2">
                    <a:lumMod val="75000"/>
                  </a:scheme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36.0</c:v>
                </c:pt>
                <c:pt idx="1">
                  <c:v>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727478">
                  <a:lumMod val="50000"/>
                </a:srgbClr>
              </a:innerShdw>
            </a:effectLst>
          </c:spPr>
          <c:dPt>
            <c:idx val="0"/>
            <c:bubble3D val="0"/>
            <c:spPr>
              <a:solidFill>
                <a:srgbClr val="B71234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3">
                    <a:lumMod val="50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2">
                    <a:lumMod val="75000"/>
                  </a:scheme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22.0</c:v>
                </c:pt>
                <c:pt idx="1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B1BABF">
                  <a:lumMod val="75000"/>
                </a:srgbClr>
              </a:innerShdw>
            </a:effectLst>
          </c:spPr>
          <c:dPt>
            <c:idx val="0"/>
            <c:bubble3D val="0"/>
            <c:spPr>
              <a:solidFill>
                <a:srgbClr val="B71234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3">
                    <a:lumMod val="50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2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3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4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5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6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7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8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9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14.0</c:v>
                </c:pt>
                <c:pt idx="1">
                  <c:v>86.0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B1BABF">
                  <a:lumMod val="75000"/>
                </a:srgbClr>
              </a:innerShdw>
            </a:effectLst>
          </c:spPr>
          <c:dPt>
            <c:idx val="0"/>
            <c:bubble3D val="0"/>
            <c:spPr>
              <a:solidFill>
                <a:srgbClr val="B71234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3">
                    <a:lumMod val="50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8.0</c:v>
                </c:pt>
                <c:pt idx="1">
                  <c:v>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chemeClr val="accent2">
                  <a:lumMod val="75000"/>
                </a:schemeClr>
              </a:innerShdw>
            </a:effectLst>
          </c:spPr>
          <c:dPt>
            <c:idx val="0"/>
            <c:bubble3D val="0"/>
            <c:spPr>
              <a:solidFill>
                <a:srgbClr val="B71234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3">
                    <a:lumMod val="50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2">
                    <a:lumMod val="75000"/>
                  </a:scheme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7.0</c:v>
                </c:pt>
                <c:pt idx="1">
                  <c:v>93.0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B1BABF">
                  <a:lumMod val="75000"/>
                </a:srgbClr>
              </a:innerShdw>
            </a:effectLst>
          </c:spPr>
          <c:dPt>
            <c:idx val="0"/>
            <c:bubble3D val="0"/>
            <c:spPr>
              <a:solidFill>
                <a:srgbClr val="B71234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3">
                    <a:lumMod val="50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79.0</c:v>
                </c:pt>
                <c:pt idx="1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B1BABF">
                  <a:lumMod val="50000"/>
                </a:srgbClr>
              </a:innerShdw>
            </a:effectLst>
          </c:spPr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2">
                    <a:lumMod val="75000"/>
                  </a:scheme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36.0</c:v>
                </c:pt>
                <c:pt idx="1">
                  <c:v>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B1BABF">
                  <a:lumMod val="50000"/>
                </a:srgbClr>
              </a:innerShdw>
            </a:effectLst>
          </c:spPr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2">
                    <a:lumMod val="75000"/>
                  </a:scheme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36.0</c:v>
                </c:pt>
                <c:pt idx="1">
                  <c:v>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727478">
                  <a:lumMod val="50000"/>
                </a:srgbClr>
              </a:innerShdw>
            </a:effectLst>
          </c:spPr>
          <c:dPt>
            <c:idx val="0"/>
            <c:bubble3D val="0"/>
            <c:spPr>
              <a:solidFill>
                <a:srgbClr val="B71234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3">
                    <a:lumMod val="50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2">
                    <a:lumMod val="75000"/>
                  </a:scheme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22.0</c:v>
                </c:pt>
                <c:pt idx="1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B1BABF">
                  <a:lumMod val="50000"/>
                </a:srgbClr>
              </a:innerShdw>
            </a:effectLst>
          </c:spPr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2">
                    <a:lumMod val="75000"/>
                  </a:scheme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36.0</c:v>
                </c:pt>
                <c:pt idx="1">
                  <c:v>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727478">
                  <a:lumMod val="50000"/>
                </a:srgbClr>
              </a:innerShdw>
            </a:effectLst>
          </c:spPr>
          <c:dPt>
            <c:idx val="0"/>
            <c:bubble3D val="0"/>
            <c:spPr>
              <a:solidFill>
                <a:srgbClr val="B71234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3">
                    <a:lumMod val="50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2">
                    <a:lumMod val="75000"/>
                  </a:scheme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22.0</c:v>
                </c:pt>
                <c:pt idx="1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B1BABF">
                  <a:lumMod val="75000"/>
                </a:srgbClr>
              </a:innerShdw>
            </a:effectLst>
          </c:spPr>
          <c:dPt>
            <c:idx val="0"/>
            <c:bubble3D val="0"/>
            <c:spPr>
              <a:solidFill>
                <a:srgbClr val="B71234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3">
                    <a:lumMod val="50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2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3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4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5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6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7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8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dPt>
            <c:idx val="9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rgbClr val="B1BABF">
                    <a:lumMod val="75000"/>
                  </a:srgbClr>
                </a:innerShdw>
              </a:effectLst>
            </c:spPr>
          </c:dPt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14.0</c:v>
                </c:pt>
                <c:pt idx="1">
                  <c:v>86.0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B1BABF">
                  <a:lumMod val="50000"/>
                </a:srgbClr>
              </a:innerShdw>
            </a:effectLst>
          </c:spPr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2">
                    <a:lumMod val="75000"/>
                  </a:scheme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36.0</c:v>
                </c:pt>
                <c:pt idx="1">
                  <c:v>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1234"/>
            </a:solidFill>
            <a:ln w="15875">
              <a:solidFill>
                <a:schemeClr val="bg1"/>
              </a:solidFill>
            </a:ln>
            <a:effectLst>
              <a:innerShdw blurRad="76200">
                <a:srgbClr val="727478">
                  <a:lumMod val="50000"/>
                </a:srgbClr>
              </a:innerShdw>
            </a:effectLst>
          </c:spPr>
          <c:dPt>
            <c:idx val="0"/>
            <c:bubble3D val="0"/>
            <c:spPr>
              <a:solidFill>
                <a:srgbClr val="B71234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3">
                    <a:lumMod val="50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>
                <a:innerShdw blurRad="76200">
                  <a:schemeClr val="accent2">
                    <a:lumMod val="75000"/>
                  </a:scheme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22.0</c:v>
                </c:pt>
                <c:pt idx="1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471145" tIns="188458" rIns="94229" bIns="47114" rtlCol="0"/>
          <a:lstStyle>
            <a:lvl1pPr algn="l">
              <a:defRPr sz="1200"/>
            </a:lvl1pPr>
          </a:lstStyle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188458" rIns="471145" bIns="47114" rtlCol="0"/>
          <a:lstStyle>
            <a:lvl1pPr algn="r">
              <a:defRPr sz="1200"/>
            </a:lvl1pPr>
          </a:lstStyle>
          <a:p>
            <a:fld id="{6B4CC5C0-2635-4E8A-A9B8-2C7FCB410F85}" type="datetimeFigureOut">
              <a:rPr lang="en-US" smtClean="0">
                <a:solidFill>
                  <a:schemeClr val="accent5"/>
                </a:solidFill>
              </a:rPr>
              <a:pPr/>
              <a:t>2/16/15</a:t>
            </a:fld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471145" tIns="47114" rIns="94229" bIns="188458" rtlCol="0" anchor="b"/>
          <a:lstStyle>
            <a:lvl1pPr algn="l">
              <a:defRPr sz="1200"/>
            </a:lvl1pPr>
          </a:lstStyle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471145" bIns="188458" rtlCol="0" anchor="b"/>
          <a:lstStyle>
            <a:lvl1pPr algn="r">
              <a:defRPr sz="1200"/>
            </a:lvl1pPr>
          </a:lstStyle>
          <a:p>
            <a:fld id="{A12B65F9-8A01-464F-8A06-590911EEC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6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376916" tIns="188458" rIns="94229" bIns="47114" rtlCol="0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188458" rIns="376916" bIns="47114" rtlCol="0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FE603B08-BE9D-4F83-A313-64DFD92C296C}" type="datetimeFigureOut">
              <a:rPr lang="en-US" smtClean="0"/>
              <a:pPr/>
              <a:t>2/16/15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376916" tIns="94229" rIns="94229" bIns="188458" rtlCol="0" anchor="b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376916" bIns="188458" rtlCol="0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15F23BC-A11C-4520-A18F-B68B3BDFC4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6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6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25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225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23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5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60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Relationship Id="rId3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4493895"/>
            <a:ext cx="701040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 userDrawn="1"/>
        </p:nvCxnSpPr>
        <p:spPr>
          <a:xfrm>
            <a:off x="9144000" y="1376440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483436" y="1323339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Content Box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 userDrawn="1"/>
        </p:nvCxnSpPr>
        <p:spPr>
          <a:xfrm>
            <a:off x="9144000" y="1104978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9483436" y="1079577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Subtitle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 userDrawn="1"/>
        </p:nvCxnSpPr>
        <p:spPr>
          <a:xfrm>
            <a:off x="9144000" y="820815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9483436" y="795414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 userDrawn="1"/>
        </p:nvCxnSpPr>
        <p:spPr>
          <a:xfrm rot="5400000" flipH="1">
            <a:off x="8537575" y="-154781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857750"/>
            <a:ext cx="4828032" cy="152400"/>
          </a:xfrm>
        </p:spPr>
        <p:txBody>
          <a:bodyPr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McAfee Confidential</a:t>
            </a:r>
          </a:p>
        </p:txBody>
      </p:sp>
      <p:pic>
        <p:nvPicPr>
          <p:cNvPr id="28" name="Picture 27" descr="m-shield_primary_rgb_bctm_50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9" r="20000"/>
          <a:stretch/>
        </p:blipFill>
        <p:spPr>
          <a:xfrm>
            <a:off x="4876800" y="-1"/>
            <a:ext cx="4267200" cy="4397829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457201" y="3158490"/>
            <a:ext cx="4828031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0" y="3158490"/>
            <a:ext cx="4827588" cy="726289"/>
          </a:xfrm>
          <a:prstGeom prst="rect">
            <a:avLst/>
          </a:prstGeom>
        </p:spPr>
        <p:txBody>
          <a:bodyPr vert="horz" lIns="0" tIns="9144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7200" y="4073807"/>
            <a:ext cx="4827588" cy="31194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7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54026" y="4564063"/>
            <a:ext cx="4831206" cy="250142"/>
          </a:xfrm>
        </p:spPr>
        <p:txBody>
          <a:bodyPr anchor="t"/>
          <a:lstStyle/>
          <a:p>
            <a:pPr lvl="8"/>
            <a:r>
              <a:rPr lang="en-US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79" y="2413450"/>
            <a:ext cx="2004668" cy="55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884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66988"/>
            <a:ext cx="681200" cy="7052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133600" y="3607014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133600" y="3607015"/>
            <a:ext cx="6553200" cy="571500"/>
          </a:xfrm>
          <a:prstGeom prst="rect">
            <a:avLst/>
          </a:prstGeom>
        </p:spPr>
        <p:txBody>
          <a:bodyPr vert="horz" lIns="0" tIns="91440" rIns="0" bIns="0" rtlCol="0" anchor="t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4178515"/>
            <a:ext cx="5349240" cy="838200"/>
          </a:xfrm>
        </p:spPr>
        <p:txBody>
          <a:bodyPr/>
          <a:lstStyle>
            <a:lvl8pPr marL="0" marR="0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 "/>
              <a:tabLst/>
              <a:defRPr/>
            </a:lvl8pPr>
          </a:lstStyle>
          <a:p>
            <a:pPr lvl="7"/>
            <a:r>
              <a:rPr lang="en-US" dirty="0" smtClean="0"/>
              <a:t>Second level</a:t>
            </a:r>
          </a:p>
          <a:p>
            <a:pPr marL="0" marR="0" lvl="7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 "/>
              <a:tabLst/>
              <a:defRPr/>
            </a:pPr>
            <a:r>
              <a:rPr lang="en-US" dirty="0" smtClean="0"/>
              <a:t>Second level</a:t>
            </a:r>
          </a:p>
          <a:p>
            <a:pPr marL="0" marR="0" lvl="7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 "/>
              <a:tabLst/>
              <a:defRPr/>
            </a:pPr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853508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 hidden="1"/>
          <p:cNvGrpSpPr>
            <a:grpSpLocks noChangeAspect="1"/>
          </p:cNvGrpSpPr>
          <p:nvPr userDrawn="1"/>
        </p:nvGrpSpPr>
        <p:grpSpPr>
          <a:xfrm>
            <a:off x="1" y="-19050"/>
            <a:ext cx="4572000" cy="3429677"/>
            <a:chOff x="4492625" y="-3676650"/>
            <a:chExt cx="5349876" cy="4013200"/>
          </a:xfrm>
        </p:grpSpPr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7011988" y="-3676650"/>
              <a:ext cx="2830513" cy="4013200"/>
            </a:xfrm>
            <a:custGeom>
              <a:avLst/>
              <a:gdLst>
                <a:gd name="T0" fmla="*/ 755 w 755"/>
                <a:gd name="T1" fmla="*/ 0 h 1070"/>
                <a:gd name="T2" fmla="*/ 0 w 755"/>
                <a:gd name="T3" fmla="*/ 1070 h 1070"/>
                <a:gd name="T4" fmla="*/ 0 w 755"/>
                <a:gd name="T5" fmla="*/ 993 h 1070"/>
                <a:gd name="T6" fmla="*/ 684 w 755"/>
                <a:gd name="T7" fmla="*/ 0 h 1070"/>
                <a:gd name="T8" fmla="*/ 755 w 755"/>
                <a:gd name="T9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1070">
                  <a:moveTo>
                    <a:pt x="755" y="0"/>
                  </a:moveTo>
                  <a:cubicBezTo>
                    <a:pt x="713" y="339"/>
                    <a:pt x="553" y="819"/>
                    <a:pt x="0" y="1070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492" y="762"/>
                    <a:pt x="643" y="321"/>
                    <a:pt x="684" y="0"/>
                  </a:cubicBezTo>
                  <a:lnTo>
                    <a:pt x="755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4492625" y="-3373438"/>
              <a:ext cx="2519363" cy="3709988"/>
            </a:xfrm>
            <a:custGeom>
              <a:avLst/>
              <a:gdLst>
                <a:gd name="T0" fmla="*/ 672 w 672"/>
                <a:gd name="T1" fmla="*/ 912 h 989"/>
                <a:gd name="T2" fmla="*/ 672 w 672"/>
                <a:gd name="T3" fmla="*/ 989 h 989"/>
                <a:gd name="T4" fmla="*/ 0 w 672"/>
                <a:gd name="T5" fmla="*/ 268 h 989"/>
                <a:gd name="T6" fmla="*/ 0 w 672"/>
                <a:gd name="T7" fmla="*/ 0 h 989"/>
                <a:gd name="T8" fmla="*/ 672 w 672"/>
                <a:gd name="T9" fmla="*/ 912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989">
                  <a:moveTo>
                    <a:pt x="672" y="912"/>
                  </a:moveTo>
                  <a:cubicBezTo>
                    <a:pt x="672" y="912"/>
                    <a:pt x="672" y="912"/>
                    <a:pt x="672" y="989"/>
                  </a:cubicBezTo>
                  <a:cubicBezTo>
                    <a:pt x="292" y="817"/>
                    <a:pt x="98" y="536"/>
                    <a:pt x="0" y="2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311"/>
                    <a:pt x="220" y="700"/>
                    <a:pt x="672" y="912"/>
                  </a:cubicBezTo>
                  <a:close/>
                </a:path>
              </a:pathLst>
            </a:custGeom>
            <a:solidFill>
              <a:srgbClr val="B1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1" y="-19049"/>
            <a:ext cx="4547851" cy="3486149"/>
            <a:chOff x="0" y="0"/>
            <a:chExt cx="4547851" cy="3486149"/>
          </a:xfrm>
        </p:grpSpPr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0" y="337326"/>
              <a:ext cx="2135501" cy="3148823"/>
            </a:xfrm>
            <a:custGeom>
              <a:avLst/>
              <a:gdLst>
                <a:gd name="T0" fmla="*/ 673 w 673"/>
                <a:gd name="T1" fmla="*/ 915 h 992"/>
                <a:gd name="T2" fmla="*/ 673 w 673"/>
                <a:gd name="T3" fmla="*/ 992 h 992"/>
                <a:gd name="T4" fmla="*/ 0 w 673"/>
                <a:gd name="T5" fmla="*/ 269 h 992"/>
                <a:gd name="T6" fmla="*/ 0 w 673"/>
                <a:gd name="T7" fmla="*/ 0 h 992"/>
                <a:gd name="T8" fmla="*/ 673 w 673"/>
                <a:gd name="T9" fmla="*/ 915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992">
                  <a:moveTo>
                    <a:pt x="673" y="915"/>
                  </a:moveTo>
                  <a:cubicBezTo>
                    <a:pt x="673" y="915"/>
                    <a:pt x="673" y="915"/>
                    <a:pt x="673" y="992"/>
                  </a:cubicBezTo>
                  <a:cubicBezTo>
                    <a:pt x="293" y="819"/>
                    <a:pt x="98" y="538"/>
                    <a:pt x="0" y="2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312"/>
                    <a:pt x="220" y="702"/>
                    <a:pt x="673" y="915"/>
                  </a:cubicBezTo>
                  <a:close/>
                </a:path>
              </a:pathLst>
            </a:custGeom>
            <a:solidFill>
              <a:srgbClr val="B1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135501" y="0"/>
              <a:ext cx="2412350" cy="3486148"/>
            </a:xfrm>
            <a:custGeom>
              <a:avLst/>
              <a:gdLst>
                <a:gd name="T0" fmla="*/ 760 w 760"/>
                <a:gd name="T1" fmla="*/ 0 h 1098"/>
                <a:gd name="T2" fmla="*/ 0 w 760"/>
                <a:gd name="T3" fmla="*/ 1098 h 1098"/>
                <a:gd name="T4" fmla="*/ 0 w 760"/>
                <a:gd name="T5" fmla="*/ 1021 h 1098"/>
                <a:gd name="T6" fmla="*/ 690 w 760"/>
                <a:gd name="T7" fmla="*/ 0 h 1098"/>
                <a:gd name="T8" fmla="*/ 760 w 760"/>
                <a:gd name="T9" fmla="*/ 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0" h="1098">
                  <a:moveTo>
                    <a:pt x="760" y="0"/>
                  </a:moveTo>
                  <a:cubicBezTo>
                    <a:pt x="723" y="340"/>
                    <a:pt x="569" y="840"/>
                    <a:pt x="0" y="1098"/>
                  </a:cubicBezTo>
                  <a:cubicBezTo>
                    <a:pt x="0" y="1021"/>
                    <a:pt x="0" y="1021"/>
                    <a:pt x="0" y="1021"/>
                  </a:cubicBezTo>
                  <a:cubicBezTo>
                    <a:pt x="507" y="783"/>
                    <a:pt x="653" y="323"/>
                    <a:pt x="690" y="0"/>
                  </a:cubicBezTo>
                  <a:lnTo>
                    <a:pt x="76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"/>
            <a:ext cx="4326103" cy="3241553"/>
          </a:xfrm>
          <a:custGeom>
            <a:avLst/>
            <a:gdLst/>
            <a:ahLst/>
            <a:cxnLst/>
            <a:rect l="l" t="t" r="r" b="b"/>
            <a:pathLst>
              <a:path w="4326103" h="3241553">
                <a:moveTo>
                  <a:pt x="0" y="0"/>
                </a:moveTo>
                <a:cubicBezTo>
                  <a:pt x="0" y="0"/>
                  <a:pt x="0" y="0"/>
                  <a:pt x="4326103" y="0"/>
                </a:cubicBezTo>
                <a:cubicBezTo>
                  <a:pt x="4208667" y="1025486"/>
                  <a:pt x="3745269" y="2485932"/>
                  <a:pt x="2136073" y="3241553"/>
                </a:cubicBezTo>
                <a:cubicBezTo>
                  <a:pt x="698270" y="2565304"/>
                  <a:pt x="174568" y="1327100"/>
                  <a:pt x="0" y="336537"/>
                </a:cubicBezTo>
                <a:close/>
              </a:path>
            </a:pathLst>
          </a:cu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 lang="en-US" sz="2000">
                <a:solidFill>
                  <a:srgbClr val="B7123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33600" y="3607014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133600" y="3607015"/>
            <a:ext cx="6553200" cy="571500"/>
          </a:xfrm>
          <a:prstGeom prst="rect">
            <a:avLst/>
          </a:prstGeom>
        </p:spPr>
        <p:txBody>
          <a:bodyPr vert="horz" lIns="0" tIns="91440" rIns="0" bIns="0" rtlCol="0" anchor="t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33600" y="4178515"/>
            <a:ext cx="5349240" cy="838200"/>
          </a:xfrm>
        </p:spPr>
        <p:txBody>
          <a:bodyPr/>
          <a:lstStyle>
            <a:lvl8pPr marL="0" marR="0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 "/>
              <a:tabLst/>
              <a:defRPr/>
            </a:lvl8pPr>
          </a:lstStyle>
          <a:p>
            <a:pPr lvl="7"/>
            <a:r>
              <a:rPr lang="en-US" dirty="0" smtClean="0"/>
              <a:t>Second level</a:t>
            </a:r>
          </a:p>
          <a:p>
            <a:pPr marL="0" marR="0" lvl="7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 "/>
              <a:tabLst/>
              <a:defRPr/>
            </a:pPr>
            <a:r>
              <a:rPr lang="en-US" dirty="0" smtClean="0"/>
              <a:t>Second level</a:t>
            </a:r>
          </a:p>
          <a:p>
            <a:pPr marL="0" marR="0" lvl="7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 "/>
              <a:tabLst/>
              <a:defRPr/>
            </a:pPr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429984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453892" y="4869756"/>
            <a:ext cx="822595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4/21/2014</a:t>
            </a:r>
            <a:endParaRPr lang="en-US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3097923" y="4869756"/>
            <a:ext cx="2940147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857750"/>
            <a:ext cx="6804025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1" y="4667254"/>
            <a:ext cx="6804025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8371"/>
            <a:ext cx="8229600" cy="250029"/>
          </a:xfrm>
        </p:spPr>
        <p:txBody>
          <a:bodyPr/>
          <a:lstStyle>
            <a:lvl1pPr marL="0" indent="0">
              <a:buNone/>
              <a:tabLst>
                <a:tab pos="228600" algn="l"/>
                <a:tab pos="341313" algn="l"/>
                <a:tab pos="457200" algn="l"/>
              </a:tabLs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981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453892" y="4869756"/>
            <a:ext cx="822595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4/21/2014</a:t>
            </a:r>
            <a:endParaRPr lang="en-US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3097923" y="4869756"/>
            <a:ext cx="2940147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857750"/>
            <a:ext cx="6804025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1" y="4667254"/>
            <a:ext cx="6804025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981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4857750"/>
            <a:ext cx="6802413" cy="152400"/>
          </a:xfrm>
        </p:spPr>
        <p:txBody>
          <a:bodyPr anchor="t"/>
          <a:lstStyle>
            <a:lvl1pPr marL="0" indent="0">
              <a:buNone/>
              <a:tabLst>
                <a:tab pos="228600" algn="l"/>
                <a:tab pos="457200" algn="l"/>
              </a:tabLst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1" y="4667254"/>
            <a:ext cx="6804024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738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Image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3824361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759452" y="277813"/>
            <a:ext cx="3384549" cy="4883150"/>
          </a:xfrm>
          <a:custGeom>
            <a:avLst/>
            <a:gdLst/>
            <a:ahLst/>
            <a:cxnLst/>
            <a:rect l="l" t="t" r="r" b="b"/>
            <a:pathLst>
              <a:path w="3384550" h="4883150">
                <a:moveTo>
                  <a:pt x="3384550" y="0"/>
                </a:moveTo>
                <a:cubicBezTo>
                  <a:pt x="3384550" y="4883150"/>
                  <a:pt x="3384550" y="4883150"/>
                  <a:pt x="3384550" y="4883150"/>
                </a:cubicBezTo>
                <a:cubicBezTo>
                  <a:pt x="644525" y="4883150"/>
                  <a:pt x="644525" y="4883150"/>
                  <a:pt x="644525" y="4883150"/>
                </a:cubicBezTo>
                <a:cubicBezTo>
                  <a:pt x="111125" y="3533775"/>
                  <a:pt x="0" y="2203450"/>
                  <a:pt x="0" y="1327150"/>
                </a:cubicBezTo>
                <a:cubicBezTo>
                  <a:pt x="0" y="946150"/>
                  <a:pt x="22225" y="666750"/>
                  <a:pt x="44450" y="498475"/>
                </a:cubicBezTo>
                <a:cubicBezTo>
                  <a:pt x="349250" y="422275"/>
                  <a:pt x="1774825" y="98425"/>
                  <a:pt x="3384550" y="0"/>
                </a:cubicBezTo>
                <a:close/>
              </a:path>
            </a:pathLst>
          </a:cu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lIns="182880" tIns="91440" rIns="18288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>
                <a:solidFill>
                  <a:srgbClr val="B7123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0975"/>
            <a:ext cx="4606926" cy="73025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28pt Arial</a:t>
            </a:r>
            <a:br>
              <a:rPr lang="en-US" dirty="0" smtClean="0"/>
            </a:br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199" y="1379538"/>
            <a:ext cx="4606925" cy="3254375"/>
          </a:xfrm>
          <a:prstGeom prst="rect">
            <a:avLst/>
          </a:prstGeom>
        </p:spPr>
        <p:txBody>
          <a:bodyPr vert="horz" lIns="0" tIns="0" rIns="0" bIns="45718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7" name="Picture 26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171449"/>
            <a:ext cx="9429750" cy="97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857750"/>
            <a:ext cx="4828032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1" y="4667254"/>
            <a:ext cx="4829175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57199" y="918371"/>
            <a:ext cx="4606925" cy="250029"/>
          </a:xfrm>
        </p:spPr>
        <p:txBody>
          <a:bodyPr/>
          <a:lstStyle>
            <a:lvl1pPr marL="0" indent="0">
              <a:buNone/>
              <a:tabLst>
                <a:tab pos="230179" algn="l"/>
                <a:tab pos="342886" algn="l"/>
              </a:tabLs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084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84575" cy="5143500"/>
          </a:xfr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 lang="en-US" sz="2000">
                <a:solidFill>
                  <a:srgbClr val="B7123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80975"/>
            <a:ext cx="4803646" cy="730252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ct val="90000"/>
              </a:lnSpc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86199" y="1379538"/>
            <a:ext cx="4803647" cy="323056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886200" y="4635500"/>
            <a:ext cx="3375025" cy="184154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886200" y="918371"/>
            <a:ext cx="4800600" cy="250029"/>
          </a:xfrm>
        </p:spPr>
        <p:txBody>
          <a:bodyPr/>
          <a:lstStyle>
            <a:lvl1pPr marL="0" indent="0">
              <a:buNone/>
              <a:tabLst>
                <a:tab pos="230179" algn="l"/>
                <a:tab pos="342886" algn="l"/>
              </a:tabLs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886200" y="4857750"/>
            <a:ext cx="3372136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3662601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Image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4319" y="180975"/>
            <a:ext cx="4612482" cy="730252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074319" y="1379539"/>
            <a:ext cx="4612481" cy="32258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7" name="Picture 26" hidden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171450"/>
            <a:ext cx="9429750" cy="97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ct val="90000"/>
              </a:lnSpc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75" y="4635500"/>
            <a:ext cx="3181350" cy="184154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4074319" y="918371"/>
            <a:ext cx="4612481" cy="250029"/>
          </a:xfrm>
        </p:spPr>
        <p:txBody>
          <a:bodyPr/>
          <a:lstStyle>
            <a:lvl1pPr marL="0" indent="0">
              <a:buNone/>
              <a:tabLst>
                <a:tab pos="230179" algn="l"/>
                <a:tab pos="342886" algn="l"/>
              </a:tabLs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079980" y="4857750"/>
            <a:ext cx="3178381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" y="0"/>
            <a:ext cx="3824361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-15891" y="268845"/>
            <a:ext cx="3436419" cy="4879916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057400"/>
              <a:gd name="connsiteY0" fmla="*/ 0 h 1926771"/>
              <a:gd name="connsiteX1" fmla="*/ 2057400 w 2057400"/>
              <a:gd name="connsiteY1" fmla="*/ 1012371 h 1926771"/>
              <a:gd name="connsiteX2" fmla="*/ 2057400 w 2057400"/>
              <a:gd name="connsiteY2" fmla="*/ 1926771 h 1926771"/>
              <a:gd name="connsiteX3" fmla="*/ 1143000 w 2057400"/>
              <a:gd name="connsiteY3" fmla="*/ 1926771 h 1926771"/>
              <a:gd name="connsiteX4" fmla="*/ 0 w 2057400"/>
              <a:gd name="connsiteY4" fmla="*/ 0 h 1926771"/>
              <a:gd name="connsiteX0" fmla="*/ 0 w 2057400"/>
              <a:gd name="connsiteY0" fmla="*/ 0 h 6520542"/>
              <a:gd name="connsiteX1" fmla="*/ 2057400 w 2057400"/>
              <a:gd name="connsiteY1" fmla="*/ 1012371 h 6520542"/>
              <a:gd name="connsiteX2" fmla="*/ 2057400 w 2057400"/>
              <a:gd name="connsiteY2" fmla="*/ 1926771 h 6520542"/>
              <a:gd name="connsiteX3" fmla="*/ 32657 w 2057400"/>
              <a:gd name="connsiteY3" fmla="*/ 6520542 h 6520542"/>
              <a:gd name="connsiteX4" fmla="*/ 0 w 2057400"/>
              <a:gd name="connsiteY4" fmla="*/ 0 h 6520542"/>
              <a:gd name="connsiteX0" fmla="*/ 0 w 3984172"/>
              <a:gd name="connsiteY0" fmla="*/ 0 h 6520542"/>
              <a:gd name="connsiteX1" fmla="*/ 3984172 w 3984172"/>
              <a:gd name="connsiteY1" fmla="*/ 674914 h 6520542"/>
              <a:gd name="connsiteX2" fmla="*/ 2057400 w 3984172"/>
              <a:gd name="connsiteY2" fmla="*/ 1926771 h 6520542"/>
              <a:gd name="connsiteX3" fmla="*/ 32657 w 3984172"/>
              <a:gd name="connsiteY3" fmla="*/ 6520542 h 6520542"/>
              <a:gd name="connsiteX4" fmla="*/ 0 w 3984172"/>
              <a:gd name="connsiteY4" fmla="*/ 0 h 6520542"/>
              <a:gd name="connsiteX0" fmla="*/ 0 w 3984172"/>
              <a:gd name="connsiteY0" fmla="*/ 0 h 6520542"/>
              <a:gd name="connsiteX1" fmla="*/ 3984172 w 3984172"/>
              <a:gd name="connsiteY1" fmla="*/ 674914 h 6520542"/>
              <a:gd name="connsiteX2" fmla="*/ 2057400 w 3984172"/>
              <a:gd name="connsiteY2" fmla="*/ 1926771 h 6520542"/>
              <a:gd name="connsiteX3" fmla="*/ 32657 w 3984172"/>
              <a:gd name="connsiteY3" fmla="*/ 6520542 h 6520542"/>
              <a:gd name="connsiteX4" fmla="*/ 0 w 3984172"/>
              <a:gd name="connsiteY4" fmla="*/ 0 h 6520542"/>
              <a:gd name="connsiteX0" fmla="*/ 0 w 3984172"/>
              <a:gd name="connsiteY0" fmla="*/ 0 h 6520542"/>
              <a:gd name="connsiteX1" fmla="*/ 3984172 w 3984172"/>
              <a:gd name="connsiteY1" fmla="*/ 674914 h 6520542"/>
              <a:gd name="connsiteX2" fmla="*/ 2057400 w 3984172"/>
              <a:gd name="connsiteY2" fmla="*/ 1926771 h 6520542"/>
              <a:gd name="connsiteX3" fmla="*/ 32657 w 3984172"/>
              <a:gd name="connsiteY3" fmla="*/ 6520542 h 6520542"/>
              <a:gd name="connsiteX4" fmla="*/ 0 w 3984172"/>
              <a:gd name="connsiteY4" fmla="*/ 0 h 6520542"/>
              <a:gd name="connsiteX0" fmla="*/ 0 w 3984172"/>
              <a:gd name="connsiteY0" fmla="*/ 0 h 6520542"/>
              <a:gd name="connsiteX1" fmla="*/ 3984172 w 3984172"/>
              <a:gd name="connsiteY1" fmla="*/ 674914 h 6520542"/>
              <a:gd name="connsiteX2" fmla="*/ 3178629 w 3984172"/>
              <a:gd name="connsiteY2" fmla="*/ 6466114 h 6520542"/>
              <a:gd name="connsiteX3" fmla="*/ 32657 w 3984172"/>
              <a:gd name="connsiteY3" fmla="*/ 6520542 h 6520542"/>
              <a:gd name="connsiteX4" fmla="*/ 0 w 3984172"/>
              <a:gd name="connsiteY4" fmla="*/ 0 h 6520542"/>
              <a:gd name="connsiteX0" fmla="*/ 0 w 3984172"/>
              <a:gd name="connsiteY0" fmla="*/ 0 h 6520542"/>
              <a:gd name="connsiteX1" fmla="*/ 3984172 w 3984172"/>
              <a:gd name="connsiteY1" fmla="*/ 674914 h 6520542"/>
              <a:gd name="connsiteX2" fmla="*/ 3178629 w 3984172"/>
              <a:gd name="connsiteY2" fmla="*/ 6466114 h 6520542"/>
              <a:gd name="connsiteX3" fmla="*/ 32657 w 3984172"/>
              <a:gd name="connsiteY3" fmla="*/ 6520542 h 6520542"/>
              <a:gd name="connsiteX4" fmla="*/ 0 w 3984172"/>
              <a:gd name="connsiteY4" fmla="*/ 0 h 6520542"/>
              <a:gd name="connsiteX0" fmla="*/ 0 w 3998904"/>
              <a:gd name="connsiteY0" fmla="*/ 0 h 6520542"/>
              <a:gd name="connsiteX1" fmla="*/ 3984172 w 3998904"/>
              <a:gd name="connsiteY1" fmla="*/ 674914 h 6520542"/>
              <a:gd name="connsiteX2" fmla="*/ 3178629 w 3998904"/>
              <a:gd name="connsiteY2" fmla="*/ 6466114 h 6520542"/>
              <a:gd name="connsiteX3" fmla="*/ 32657 w 3998904"/>
              <a:gd name="connsiteY3" fmla="*/ 6520542 h 6520542"/>
              <a:gd name="connsiteX4" fmla="*/ 0 w 3998904"/>
              <a:gd name="connsiteY4" fmla="*/ 0 h 6520542"/>
              <a:gd name="connsiteX0" fmla="*/ 0 w 3998904"/>
              <a:gd name="connsiteY0" fmla="*/ 0 h 6466114"/>
              <a:gd name="connsiteX1" fmla="*/ 3984172 w 3998904"/>
              <a:gd name="connsiteY1" fmla="*/ 674914 h 6466114"/>
              <a:gd name="connsiteX2" fmla="*/ 3178629 w 3998904"/>
              <a:gd name="connsiteY2" fmla="*/ 6466114 h 6466114"/>
              <a:gd name="connsiteX3" fmla="*/ 43543 w 3998904"/>
              <a:gd name="connsiteY3" fmla="*/ 6291942 h 6466114"/>
              <a:gd name="connsiteX4" fmla="*/ 0 w 3998904"/>
              <a:gd name="connsiteY4" fmla="*/ 0 h 6466114"/>
              <a:gd name="connsiteX0" fmla="*/ 0 w 3998904"/>
              <a:gd name="connsiteY0" fmla="*/ 0 h 6466114"/>
              <a:gd name="connsiteX1" fmla="*/ 3984172 w 3998904"/>
              <a:gd name="connsiteY1" fmla="*/ 674914 h 6466114"/>
              <a:gd name="connsiteX2" fmla="*/ 3178629 w 3998904"/>
              <a:gd name="connsiteY2" fmla="*/ 6466114 h 6466114"/>
              <a:gd name="connsiteX3" fmla="*/ 43543 w 3998904"/>
              <a:gd name="connsiteY3" fmla="*/ 6466114 h 6466114"/>
              <a:gd name="connsiteX4" fmla="*/ 0 w 3998904"/>
              <a:gd name="connsiteY4" fmla="*/ 0 h 6466114"/>
              <a:gd name="connsiteX0" fmla="*/ 0 w 3908673"/>
              <a:gd name="connsiteY0" fmla="*/ 0 h 6466114"/>
              <a:gd name="connsiteX1" fmla="*/ 3884419 w 3908673"/>
              <a:gd name="connsiteY1" fmla="*/ 697081 h 6466114"/>
              <a:gd name="connsiteX2" fmla="*/ 3178629 w 3908673"/>
              <a:gd name="connsiteY2" fmla="*/ 6466114 h 6466114"/>
              <a:gd name="connsiteX3" fmla="*/ 43543 w 3908673"/>
              <a:gd name="connsiteY3" fmla="*/ 6466114 h 6466114"/>
              <a:gd name="connsiteX4" fmla="*/ 0 w 3908673"/>
              <a:gd name="connsiteY4" fmla="*/ 0 h 6466114"/>
              <a:gd name="connsiteX0" fmla="*/ 0 w 3983443"/>
              <a:gd name="connsiteY0" fmla="*/ 0 h 6466114"/>
              <a:gd name="connsiteX1" fmla="*/ 3967546 w 3983443"/>
              <a:gd name="connsiteY1" fmla="*/ 652746 h 6466114"/>
              <a:gd name="connsiteX2" fmla="*/ 3178629 w 3983443"/>
              <a:gd name="connsiteY2" fmla="*/ 6466114 h 6466114"/>
              <a:gd name="connsiteX3" fmla="*/ 43543 w 3983443"/>
              <a:gd name="connsiteY3" fmla="*/ 6466114 h 6466114"/>
              <a:gd name="connsiteX4" fmla="*/ 0 w 3983443"/>
              <a:gd name="connsiteY4" fmla="*/ 0 h 6466114"/>
              <a:gd name="connsiteX0" fmla="*/ 194755 w 3939900"/>
              <a:gd name="connsiteY0" fmla="*/ 0 h 6200106"/>
              <a:gd name="connsiteX1" fmla="*/ 3924003 w 3939900"/>
              <a:gd name="connsiteY1" fmla="*/ 386738 h 6200106"/>
              <a:gd name="connsiteX2" fmla="*/ 3135086 w 3939900"/>
              <a:gd name="connsiteY2" fmla="*/ 6200106 h 6200106"/>
              <a:gd name="connsiteX3" fmla="*/ 0 w 3939900"/>
              <a:gd name="connsiteY3" fmla="*/ 6200106 h 6200106"/>
              <a:gd name="connsiteX4" fmla="*/ 194755 w 3939900"/>
              <a:gd name="connsiteY4" fmla="*/ 0 h 6200106"/>
              <a:gd name="connsiteX0" fmla="*/ 0 w 3944651"/>
              <a:gd name="connsiteY0" fmla="*/ 0 h 6427321"/>
              <a:gd name="connsiteX1" fmla="*/ 3928754 w 3944651"/>
              <a:gd name="connsiteY1" fmla="*/ 613953 h 6427321"/>
              <a:gd name="connsiteX2" fmla="*/ 3139837 w 3944651"/>
              <a:gd name="connsiteY2" fmla="*/ 6427321 h 6427321"/>
              <a:gd name="connsiteX3" fmla="*/ 4751 w 3944651"/>
              <a:gd name="connsiteY3" fmla="*/ 6427321 h 6427321"/>
              <a:gd name="connsiteX4" fmla="*/ 0 w 3944651"/>
              <a:gd name="connsiteY4" fmla="*/ 0 h 6427321"/>
              <a:gd name="connsiteX0" fmla="*/ 0 w 3944651"/>
              <a:gd name="connsiteY0" fmla="*/ 0 h 6427321"/>
              <a:gd name="connsiteX1" fmla="*/ 3928754 w 3944651"/>
              <a:gd name="connsiteY1" fmla="*/ 613953 h 6427321"/>
              <a:gd name="connsiteX2" fmla="*/ 3139837 w 3944651"/>
              <a:gd name="connsiteY2" fmla="*/ 6427321 h 6427321"/>
              <a:gd name="connsiteX3" fmla="*/ 4751 w 3944651"/>
              <a:gd name="connsiteY3" fmla="*/ 6427321 h 6427321"/>
              <a:gd name="connsiteX4" fmla="*/ 0 w 3944651"/>
              <a:gd name="connsiteY4" fmla="*/ 0 h 6427321"/>
              <a:gd name="connsiteX0" fmla="*/ 0 w 3944651"/>
              <a:gd name="connsiteY0" fmla="*/ 0 h 6427321"/>
              <a:gd name="connsiteX1" fmla="*/ 3928754 w 3944651"/>
              <a:gd name="connsiteY1" fmla="*/ 613953 h 6427321"/>
              <a:gd name="connsiteX2" fmla="*/ 3139837 w 3944651"/>
              <a:gd name="connsiteY2" fmla="*/ 6427321 h 6427321"/>
              <a:gd name="connsiteX3" fmla="*/ 4751 w 3944651"/>
              <a:gd name="connsiteY3" fmla="*/ 6427321 h 6427321"/>
              <a:gd name="connsiteX4" fmla="*/ 0 w 3944651"/>
              <a:gd name="connsiteY4" fmla="*/ 0 h 6427321"/>
              <a:gd name="connsiteX0" fmla="*/ 0 w 3939528"/>
              <a:gd name="connsiteY0" fmla="*/ 0 h 6427321"/>
              <a:gd name="connsiteX1" fmla="*/ 3923212 w 3939528"/>
              <a:gd name="connsiteY1" fmla="*/ 669371 h 6427321"/>
              <a:gd name="connsiteX2" fmla="*/ 3139837 w 3939528"/>
              <a:gd name="connsiteY2" fmla="*/ 6427321 h 6427321"/>
              <a:gd name="connsiteX3" fmla="*/ 4751 w 3939528"/>
              <a:gd name="connsiteY3" fmla="*/ 6427321 h 6427321"/>
              <a:gd name="connsiteX4" fmla="*/ 0 w 3939528"/>
              <a:gd name="connsiteY4" fmla="*/ 0 h 6427321"/>
              <a:gd name="connsiteX0" fmla="*/ 0 w 3949789"/>
              <a:gd name="connsiteY0" fmla="*/ 0 h 6427321"/>
              <a:gd name="connsiteX1" fmla="*/ 3934296 w 3949789"/>
              <a:gd name="connsiteY1" fmla="*/ 630578 h 6427321"/>
              <a:gd name="connsiteX2" fmla="*/ 3139837 w 3949789"/>
              <a:gd name="connsiteY2" fmla="*/ 6427321 h 6427321"/>
              <a:gd name="connsiteX3" fmla="*/ 4751 w 3949789"/>
              <a:gd name="connsiteY3" fmla="*/ 6427321 h 6427321"/>
              <a:gd name="connsiteX4" fmla="*/ 0 w 3949789"/>
              <a:gd name="connsiteY4" fmla="*/ 0 h 6427321"/>
              <a:gd name="connsiteX0" fmla="*/ 0 w 3949789"/>
              <a:gd name="connsiteY0" fmla="*/ 0 h 6427321"/>
              <a:gd name="connsiteX1" fmla="*/ 3934296 w 3949789"/>
              <a:gd name="connsiteY1" fmla="*/ 630578 h 6427321"/>
              <a:gd name="connsiteX2" fmla="*/ 3139837 w 3949789"/>
              <a:gd name="connsiteY2" fmla="*/ 6427321 h 6427321"/>
              <a:gd name="connsiteX3" fmla="*/ 4751 w 3949789"/>
              <a:gd name="connsiteY3" fmla="*/ 6427321 h 6427321"/>
              <a:gd name="connsiteX4" fmla="*/ 0 w 3949789"/>
              <a:gd name="connsiteY4" fmla="*/ 0 h 6427321"/>
              <a:gd name="connsiteX0" fmla="*/ 0 w 3949789"/>
              <a:gd name="connsiteY0" fmla="*/ 0 h 6427321"/>
              <a:gd name="connsiteX1" fmla="*/ 3934296 w 3949789"/>
              <a:gd name="connsiteY1" fmla="*/ 630578 h 6427321"/>
              <a:gd name="connsiteX2" fmla="*/ 3139837 w 3949789"/>
              <a:gd name="connsiteY2" fmla="*/ 6427321 h 6427321"/>
              <a:gd name="connsiteX3" fmla="*/ 4751 w 3949789"/>
              <a:gd name="connsiteY3" fmla="*/ 6427321 h 6427321"/>
              <a:gd name="connsiteX4" fmla="*/ 0 w 3949789"/>
              <a:gd name="connsiteY4" fmla="*/ 0 h 6427321"/>
              <a:gd name="connsiteX0" fmla="*/ 0 w 3955330"/>
              <a:gd name="connsiteY0" fmla="*/ 0 h 6349736"/>
              <a:gd name="connsiteX1" fmla="*/ 3939837 w 3955330"/>
              <a:gd name="connsiteY1" fmla="*/ 552993 h 6349736"/>
              <a:gd name="connsiteX2" fmla="*/ 3145378 w 3955330"/>
              <a:gd name="connsiteY2" fmla="*/ 6349736 h 6349736"/>
              <a:gd name="connsiteX3" fmla="*/ 10292 w 3955330"/>
              <a:gd name="connsiteY3" fmla="*/ 6349736 h 6349736"/>
              <a:gd name="connsiteX4" fmla="*/ 0 w 3955330"/>
              <a:gd name="connsiteY4" fmla="*/ 0 h 6349736"/>
              <a:gd name="connsiteX0" fmla="*/ 1174 w 3945420"/>
              <a:gd name="connsiteY0" fmla="*/ 0 h 6432864"/>
              <a:gd name="connsiteX1" fmla="*/ 3929927 w 3945420"/>
              <a:gd name="connsiteY1" fmla="*/ 636121 h 6432864"/>
              <a:gd name="connsiteX2" fmla="*/ 3135468 w 3945420"/>
              <a:gd name="connsiteY2" fmla="*/ 6432864 h 6432864"/>
              <a:gd name="connsiteX3" fmla="*/ 382 w 3945420"/>
              <a:gd name="connsiteY3" fmla="*/ 6432864 h 6432864"/>
              <a:gd name="connsiteX4" fmla="*/ 1174 w 3945420"/>
              <a:gd name="connsiteY4" fmla="*/ 0 h 6432864"/>
              <a:gd name="connsiteX0" fmla="*/ 1174 w 3945420"/>
              <a:gd name="connsiteY0" fmla="*/ 0 h 6432864"/>
              <a:gd name="connsiteX1" fmla="*/ 3929927 w 3945420"/>
              <a:gd name="connsiteY1" fmla="*/ 636121 h 6432864"/>
              <a:gd name="connsiteX2" fmla="*/ 3135468 w 3945420"/>
              <a:gd name="connsiteY2" fmla="*/ 6432864 h 6432864"/>
              <a:gd name="connsiteX3" fmla="*/ 382 w 3945420"/>
              <a:gd name="connsiteY3" fmla="*/ 6432864 h 6432864"/>
              <a:gd name="connsiteX4" fmla="*/ 1174 w 3945420"/>
              <a:gd name="connsiteY4" fmla="*/ 0 h 6432864"/>
              <a:gd name="connsiteX0" fmla="*/ 1174 w 3945420"/>
              <a:gd name="connsiteY0" fmla="*/ 0 h 6432864"/>
              <a:gd name="connsiteX1" fmla="*/ 3929927 w 3945420"/>
              <a:gd name="connsiteY1" fmla="*/ 636121 h 6432864"/>
              <a:gd name="connsiteX2" fmla="*/ 3135468 w 3945420"/>
              <a:gd name="connsiteY2" fmla="*/ 6432864 h 6432864"/>
              <a:gd name="connsiteX3" fmla="*/ 382 w 3945420"/>
              <a:gd name="connsiteY3" fmla="*/ 6432864 h 6432864"/>
              <a:gd name="connsiteX4" fmla="*/ 1174 w 3945420"/>
              <a:gd name="connsiteY4" fmla="*/ 0 h 6432864"/>
              <a:gd name="connsiteX0" fmla="*/ 1174 w 3940283"/>
              <a:gd name="connsiteY0" fmla="*/ 0 h 6432864"/>
              <a:gd name="connsiteX1" fmla="*/ 3924386 w 3940283"/>
              <a:gd name="connsiteY1" fmla="*/ 619496 h 6432864"/>
              <a:gd name="connsiteX2" fmla="*/ 3135468 w 3940283"/>
              <a:gd name="connsiteY2" fmla="*/ 6432864 h 6432864"/>
              <a:gd name="connsiteX3" fmla="*/ 382 w 3940283"/>
              <a:gd name="connsiteY3" fmla="*/ 6432864 h 6432864"/>
              <a:gd name="connsiteX4" fmla="*/ 1174 w 3940283"/>
              <a:gd name="connsiteY4" fmla="*/ 0 h 6432864"/>
              <a:gd name="connsiteX0" fmla="*/ 1174 w 3965139"/>
              <a:gd name="connsiteY0" fmla="*/ 0 h 6432864"/>
              <a:gd name="connsiteX1" fmla="*/ 3924386 w 3965139"/>
              <a:gd name="connsiteY1" fmla="*/ 619496 h 6432864"/>
              <a:gd name="connsiteX2" fmla="*/ 3135468 w 3965139"/>
              <a:gd name="connsiteY2" fmla="*/ 6432864 h 6432864"/>
              <a:gd name="connsiteX3" fmla="*/ 382 w 3965139"/>
              <a:gd name="connsiteY3" fmla="*/ 6432864 h 6432864"/>
              <a:gd name="connsiteX4" fmla="*/ 1174 w 3965139"/>
              <a:gd name="connsiteY4" fmla="*/ 0 h 6432864"/>
              <a:gd name="connsiteX0" fmla="*/ 1174 w 3959939"/>
              <a:gd name="connsiteY0" fmla="*/ 0 h 6432864"/>
              <a:gd name="connsiteX1" fmla="*/ 3924386 w 3959939"/>
              <a:gd name="connsiteY1" fmla="*/ 619496 h 6432864"/>
              <a:gd name="connsiteX2" fmla="*/ 3135468 w 3959939"/>
              <a:gd name="connsiteY2" fmla="*/ 6432864 h 6432864"/>
              <a:gd name="connsiteX3" fmla="*/ 382 w 3959939"/>
              <a:gd name="connsiteY3" fmla="*/ 6432864 h 6432864"/>
              <a:gd name="connsiteX4" fmla="*/ 1174 w 3959939"/>
              <a:gd name="connsiteY4" fmla="*/ 0 h 6432864"/>
              <a:gd name="connsiteX0" fmla="*/ 1174 w 3942977"/>
              <a:gd name="connsiteY0" fmla="*/ 0 h 6438405"/>
              <a:gd name="connsiteX1" fmla="*/ 3924386 w 3942977"/>
              <a:gd name="connsiteY1" fmla="*/ 619496 h 6438405"/>
              <a:gd name="connsiteX2" fmla="*/ 2808501 w 3942977"/>
              <a:gd name="connsiteY2" fmla="*/ 6438405 h 6438405"/>
              <a:gd name="connsiteX3" fmla="*/ 382 w 3942977"/>
              <a:gd name="connsiteY3" fmla="*/ 6432864 h 6438405"/>
              <a:gd name="connsiteX4" fmla="*/ 1174 w 3942977"/>
              <a:gd name="connsiteY4" fmla="*/ 0 h 6438405"/>
              <a:gd name="connsiteX0" fmla="*/ 1174 w 3959439"/>
              <a:gd name="connsiteY0" fmla="*/ 0 h 6449489"/>
              <a:gd name="connsiteX1" fmla="*/ 3924386 w 3959439"/>
              <a:gd name="connsiteY1" fmla="*/ 619496 h 6449489"/>
              <a:gd name="connsiteX2" fmla="*/ 3129926 w 3959439"/>
              <a:gd name="connsiteY2" fmla="*/ 6449489 h 6449489"/>
              <a:gd name="connsiteX3" fmla="*/ 382 w 3959439"/>
              <a:gd name="connsiteY3" fmla="*/ 6432864 h 6449489"/>
              <a:gd name="connsiteX4" fmla="*/ 1174 w 3959439"/>
              <a:gd name="connsiteY4" fmla="*/ 0 h 6449489"/>
              <a:gd name="connsiteX0" fmla="*/ 1174 w 4358208"/>
              <a:gd name="connsiteY0" fmla="*/ 0 h 6449489"/>
              <a:gd name="connsiteX1" fmla="*/ 4342009 w 4358208"/>
              <a:gd name="connsiteY1" fmla="*/ 729398 h 6449489"/>
              <a:gd name="connsiteX2" fmla="*/ 3129926 w 4358208"/>
              <a:gd name="connsiteY2" fmla="*/ 6449489 h 6449489"/>
              <a:gd name="connsiteX3" fmla="*/ 382 w 4358208"/>
              <a:gd name="connsiteY3" fmla="*/ 6432864 h 6449489"/>
              <a:gd name="connsiteX4" fmla="*/ 1174 w 4358208"/>
              <a:gd name="connsiteY4" fmla="*/ 0 h 6449489"/>
              <a:gd name="connsiteX0" fmla="*/ 1174 w 4376104"/>
              <a:gd name="connsiteY0" fmla="*/ 0 h 6432864"/>
              <a:gd name="connsiteX1" fmla="*/ 4342009 w 4376104"/>
              <a:gd name="connsiteY1" fmla="*/ 729398 h 6432864"/>
              <a:gd name="connsiteX2" fmla="*/ 3536558 w 4376104"/>
              <a:gd name="connsiteY2" fmla="*/ 6394538 h 6432864"/>
              <a:gd name="connsiteX3" fmla="*/ 382 w 4376104"/>
              <a:gd name="connsiteY3" fmla="*/ 6432864 h 6432864"/>
              <a:gd name="connsiteX4" fmla="*/ 1174 w 4376104"/>
              <a:gd name="connsiteY4" fmla="*/ 0 h 6432864"/>
              <a:gd name="connsiteX0" fmla="*/ 0 w 4385920"/>
              <a:gd name="connsiteY0" fmla="*/ 0 h 6070191"/>
              <a:gd name="connsiteX1" fmla="*/ 4351825 w 4385920"/>
              <a:gd name="connsiteY1" fmla="*/ 366725 h 6070191"/>
              <a:gd name="connsiteX2" fmla="*/ 3546374 w 4385920"/>
              <a:gd name="connsiteY2" fmla="*/ 6031865 h 6070191"/>
              <a:gd name="connsiteX3" fmla="*/ 10198 w 4385920"/>
              <a:gd name="connsiteY3" fmla="*/ 6070191 h 6070191"/>
              <a:gd name="connsiteX4" fmla="*/ 0 w 4385920"/>
              <a:gd name="connsiteY4" fmla="*/ 0 h 6070191"/>
              <a:gd name="connsiteX0" fmla="*/ 11900 w 4375839"/>
              <a:gd name="connsiteY0" fmla="*/ 0 h 6366923"/>
              <a:gd name="connsiteX1" fmla="*/ 4341744 w 4375839"/>
              <a:gd name="connsiteY1" fmla="*/ 663457 h 6366923"/>
              <a:gd name="connsiteX2" fmla="*/ 3536293 w 4375839"/>
              <a:gd name="connsiteY2" fmla="*/ 6328597 h 6366923"/>
              <a:gd name="connsiteX3" fmla="*/ 117 w 4375839"/>
              <a:gd name="connsiteY3" fmla="*/ 6366923 h 6366923"/>
              <a:gd name="connsiteX4" fmla="*/ 11900 w 4375839"/>
              <a:gd name="connsiteY4" fmla="*/ 0 h 6366923"/>
              <a:gd name="connsiteX0" fmla="*/ 11900 w 4375839"/>
              <a:gd name="connsiteY0" fmla="*/ 0 h 6366923"/>
              <a:gd name="connsiteX1" fmla="*/ 4341744 w 4375839"/>
              <a:gd name="connsiteY1" fmla="*/ 663457 h 6366923"/>
              <a:gd name="connsiteX2" fmla="*/ 3536293 w 4375839"/>
              <a:gd name="connsiteY2" fmla="*/ 6328597 h 6366923"/>
              <a:gd name="connsiteX3" fmla="*/ 117 w 4375839"/>
              <a:gd name="connsiteY3" fmla="*/ 6366923 h 6366923"/>
              <a:gd name="connsiteX4" fmla="*/ 11900 w 4375839"/>
              <a:gd name="connsiteY4" fmla="*/ 0 h 6366923"/>
              <a:gd name="connsiteX0" fmla="*/ 11900 w 4375839"/>
              <a:gd name="connsiteY0" fmla="*/ 0 h 6366923"/>
              <a:gd name="connsiteX1" fmla="*/ 4341744 w 4375839"/>
              <a:gd name="connsiteY1" fmla="*/ 663457 h 6366923"/>
              <a:gd name="connsiteX2" fmla="*/ 3536293 w 4375839"/>
              <a:gd name="connsiteY2" fmla="*/ 6328597 h 6366923"/>
              <a:gd name="connsiteX3" fmla="*/ 117 w 4375839"/>
              <a:gd name="connsiteY3" fmla="*/ 6366923 h 6366923"/>
              <a:gd name="connsiteX4" fmla="*/ 11900 w 4375839"/>
              <a:gd name="connsiteY4" fmla="*/ 0 h 6366923"/>
              <a:gd name="connsiteX0" fmla="*/ 0 w 4396909"/>
              <a:gd name="connsiteY0" fmla="*/ 0 h 6366923"/>
              <a:gd name="connsiteX1" fmla="*/ 4362814 w 4396909"/>
              <a:gd name="connsiteY1" fmla="*/ 663457 h 6366923"/>
              <a:gd name="connsiteX2" fmla="*/ 3557363 w 4396909"/>
              <a:gd name="connsiteY2" fmla="*/ 6328597 h 6366923"/>
              <a:gd name="connsiteX3" fmla="*/ 21187 w 4396909"/>
              <a:gd name="connsiteY3" fmla="*/ 6366923 h 6366923"/>
              <a:gd name="connsiteX4" fmla="*/ 0 w 4396909"/>
              <a:gd name="connsiteY4" fmla="*/ 0 h 6366923"/>
              <a:gd name="connsiteX0" fmla="*/ 0 w 4396909"/>
              <a:gd name="connsiteY0" fmla="*/ 0 h 6366923"/>
              <a:gd name="connsiteX1" fmla="*/ 4362814 w 4396909"/>
              <a:gd name="connsiteY1" fmla="*/ 663457 h 6366923"/>
              <a:gd name="connsiteX2" fmla="*/ 3557363 w 4396909"/>
              <a:gd name="connsiteY2" fmla="*/ 6328597 h 6366923"/>
              <a:gd name="connsiteX3" fmla="*/ 21187 w 4396909"/>
              <a:gd name="connsiteY3" fmla="*/ 6366923 h 6366923"/>
              <a:gd name="connsiteX4" fmla="*/ 0 w 4396909"/>
              <a:gd name="connsiteY4" fmla="*/ 0 h 6366923"/>
              <a:gd name="connsiteX0" fmla="*/ 0 w 4398960"/>
              <a:gd name="connsiteY0" fmla="*/ 0 h 6366923"/>
              <a:gd name="connsiteX1" fmla="*/ 4362814 w 4398960"/>
              <a:gd name="connsiteY1" fmla="*/ 663457 h 6366923"/>
              <a:gd name="connsiteX2" fmla="*/ 3580298 w 4398960"/>
              <a:gd name="connsiteY2" fmla="*/ 6328597 h 6366923"/>
              <a:gd name="connsiteX3" fmla="*/ 21187 w 4398960"/>
              <a:gd name="connsiteY3" fmla="*/ 6366923 h 6366923"/>
              <a:gd name="connsiteX4" fmla="*/ 0 w 4398960"/>
              <a:gd name="connsiteY4" fmla="*/ 0 h 6366923"/>
              <a:gd name="connsiteX0" fmla="*/ 0 w 4398960"/>
              <a:gd name="connsiteY0" fmla="*/ 0 h 6328597"/>
              <a:gd name="connsiteX1" fmla="*/ 4362814 w 4398960"/>
              <a:gd name="connsiteY1" fmla="*/ 663457 h 6328597"/>
              <a:gd name="connsiteX2" fmla="*/ 3580298 w 4398960"/>
              <a:gd name="connsiteY2" fmla="*/ 6328597 h 6328597"/>
              <a:gd name="connsiteX3" fmla="*/ 9718 w 4398960"/>
              <a:gd name="connsiteY3" fmla="*/ 6315317 h 6328597"/>
              <a:gd name="connsiteX4" fmla="*/ 0 w 4398960"/>
              <a:gd name="connsiteY4" fmla="*/ 0 h 6328597"/>
              <a:gd name="connsiteX0" fmla="*/ 0 w 4398960"/>
              <a:gd name="connsiteY0" fmla="*/ 0 h 6328597"/>
              <a:gd name="connsiteX1" fmla="*/ 4362814 w 4398960"/>
              <a:gd name="connsiteY1" fmla="*/ 663457 h 6328597"/>
              <a:gd name="connsiteX2" fmla="*/ 3580298 w 4398960"/>
              <a:gd name="connsiteY2" fmla="*/ 6328597 h 6328597"/>
              <a:gd name="connsiteX3" fmla="*/ 3984 w 4398960"/>
              <a:gd name="connsiteY3" fmla="*/ 6326784 h 6328597"/>
              <a:gd name="connsiteX4" fmla="*/ 0 w 4398960"/>
              <a:gd name="connsiteY4" fmla="*/ 0 h 6328597"/>
              <a:gd name="connsiteX0" fmla="*/ 7645 w 4406605"/>
              <a:gd name="connsiteY0" fmla="*/ 0 h 6332520"/>
              <a:gd name="connsiteX1" fmla="*/ 4370459 w 4406605"/>
              <a:gd name="connsiteY1" fmla="*/ 663457 h 6332520"/>
              <a:gd name="connsiteX2" fmla="*/ 3587943 w 4406605"/>
              <a:gd name="connsiteY2" fmla="*/ 6328597 h 6332520"/>
              <a:gd name="connsiteX3" fmla="*/ 160 w 4406605"/>
              <a:gd name="connsiteY3" fmla="*/ 6332520 h 6332520"/>
              <a:gd name="connsiteX4" fmla="*/ 7645 w 4406605"/>
              <a:gd name="connsiteY4" fmla="*/ 0 h 6332520"/>
              <a:gd name="connsiteX0" fmla="*/ 2069 w 4406763"/>
              <a:gd name="connsiteY0" fmla="*/ 0 h 6332520"/>
              <a:gd name="connsiteX1" fmla="*/ 4370617 w 4406763"/>
              <a:gd name="connsiteY1" fmla="*/ 663457 h 6332520"/>
              <a:gd name="connsiteX2" fmla="*/ 3588101 w 4406763"/>
              <a:gd name="connsiteY2" fmla="*/ 6328597 h 6332520"/>
              <a:gd name="connsiteX3" fmla="*/ 318 w 4406763"/>
              <a:gd name="connsiteY3" fmla="*/ 6332520 h 6332520"/>
              <a:gd name="connsiteX4" fmla="*/ 2069 w 4406763"/>
              <a:gd name="connsiteY4" fmla="*/ 0 h 6332520"/>
              <a:gd name="connsiteX0" fmla="*/ 2069 w 4407866"/>
              <a:gd name="connsiteY0" fmla="*/ 0 h 6332520"/>
              <a:gd name="connsiteX1" fmla="*/ 4370617 w 4407866"/>
              <a:gd name="connsiteY1" fmla="*/ 663457 h 6332520"/>
              <a:gd name="connsiteX2" fmla="*/ 3599570 w 4407866"/>
              <a:gd name="connsiteY2" fmla="*/ 6328597 h 6332520"/>
              <a:gd name="connsiteX3" fmla="*/ 318 w 4407866"/>
              <a:gd name="connsiteY3" fmla="*/ 6332520 h 6332520"/>
              <a:gd name="connsiteX4" fmla="*/ 2069 w 4407866"/>
              <a:gd name="connsiteY4" fmla="*/ 0 h 6332520"/>
              <a:gd name="connsiteX0" fmla="*/ 2069 w 4418232"/>
              <a:gd name="connsiteY0" fmla="*/ 0 h 6332520"/>
              <a:gd name="connsiteX1" fmla="*/ 4382086 w 4418232"/>
              <a:gd name="connsiteY1" fmla="*/ 669191 h 6332520"/>
              <a:gd name="connsiteX2" fmla="*/ 3599570 w 4418232"/>
              <a:gd name="connsiteY2" fmla="*/ 6328597 h 6332520"/>
              <a:gd name="connsiteX3" fmla="*/ 318 w 4418232"/>
              <a:gd name="connsiteY3" fmla="*/ 6332520 h 6332520"/>
              <a:gd name="connsiteX4" fmla="*/ 2069 w 4418232"/>
              <a:gd name="connsiteY4" fmla="*/ 0 h 6332520"/>
              <a:gd name="connsiteX0" fmla="*/ 2069 w 4419906"/>
              <a:gd name="connsiteY0" fmla="*/ 0 h 6334331"/>
              <a:gd name="connsiteX1" fmla="*/ 4382086 w 4419906"/>
              <a:gd name="connsiteY1" fmla="*/ 669191 h 6334331"/>
              <a:gd name="connsiteX2" fmla="*/ 3616772 w 4419906"/>
              <a:gd name="connsiteY2" fmla="*/ 6334331 h 6334331"/>
              <a:gd name="connsiteX3" fmla="*/ 318 w 4419906"/>
              <a:gd name="connsiteY3" fmla="*/ 6332520 h 6334331"/>
              <a:gd name="connsiteX4" fmla="*/ 2069 w 4419906"/>
              <a:gd name="connsiteY4" fmla="*/ 0 h 6334331"/>
              <a:gd name="connsiteX0" fmla="*/ 2069 w 4435434"/>
              <a:gd name="connsiteY0" fmla="*/ 0 h 6334331"/>
              <a:gd name="connsiteX1" fmla="*/ 4399288 w 4435434"/>
              <a:gd name="connsiteY1" fmla="*/ 669191 h 6334331"/>
              <a:gd name="connsiteX2" fmla="*/ 3616772 w 4435434"/>
              <a:gd name="connsiteY2" fmla="*/ 6334331 h 6334331"/>
              <a:gd name="connsiteX3" fmla="*/ 318 w 4435434"/>
              <a:gd name="connsiteY3" fmla="*/ 6332520 h 6334331"/>
              <a:gd name="connsiteX4" fmla="*/ 2069 w 4435434"/>
              <a:gd name="connsiteY4" fmla="*/ 0 h 6334331"/>
              <a:gd name="connsiteX0" fmla="*/ 2069 w 4441924"/>
              <a:gd name="connsiteY0" fmla="*/ 0 h 6334331"/>
              <a:gd name="connsiteX1" fmla="*/ 4399288 w 4441924"/>
              <a:gd name="connsiteY1" fmla="*/ 669191 h 6334331"/>
              <a:gd name="connsiteX2" fmla="*/ 3616772 w 4441924"/>
              <a:gd name="connsiteY2" fmla="*/ 6334331 h 6334331"/>
              <a:gd name="connsiteX3" fmla="*/ 318 w 4441924"/>
              <a:gd name="connsiteY3" fmla="*/ 6332520 h 6334331"/>
              <a:gd name="connsiteX4" fmla="*/ 2069 w 4441924"/>
              <a:gd name="connsiteY4" fmla="*/ 0 h 6334331"/>
              <a:gd name="connsiteX0" fmla="*/ 2069 w 4445941"/>
              <a:gd name="connsiteY0" fmla="*/ 0 h 6334331"/>
              <a:gd name="connsiteX1" fmla="*/ 4399288 w 4445941"/>
              <a:gd name="connsiteY1" fmla="*/ 669191 h 6334331"/>
              <a:gd name="connsiteX2" fmla="*/ 3616772 w 4445941"/>
              <a:gd name="connsiteY2" fmla="*/ 6334331 h 6334331"/>
              <a:gd name="connsiteX3" fmla="*/ 318 w 4445941"/>
              <a:gd name="connsiteY3" fmla="*/ 6332520 h 6334331"/>
              <a:gd name="connsiteX4" fmla="*/ 2069 w 4445941"/>
              <a:gd name="connsiteY4" fmla="*/ 0 h 6334331"/>
              <a:gd name="connsiteX0" fmla="*/ 2069 w 4456103"/>
              <a:gd name="connsiteY0" fmla="*/ 0 h 6334331"/>
              <a:gd name="connsiteX1" fmla="*/ 4410756 w 4456103"/>
              <a:gd name="connsiteY1" fmla="*/ 669191 h 6334331"/>
              <a:gd name="connsiteX2" fmla="*/ 3616772 w 4456103"/>
              <a:gd name="connsiteY2" fmla="*/ 6334331 h 6334331"/>
              <a:gd name="connsiteX3" fmla="*/ 318 w 4456103"/>
              <a:gd name="connsiteY3" fmla="*/ 6332520 h 6334331"/>
              <a:gd name="connsiteX4" fmla="*/ 2069 w 4456103"/>
              <a:gd name="connsiteY4" fmla="*/ 0 h 6334331"/>
              <a:gd name="connsiteX0" fmla="*/ 2069 w 4460610"/>
              <a:gd name="connsiteY0" fmla="*/ 0 h 6334331"/>
              <a:gd name="connsiteX1" fmla="*/ 4410756 w 4460610"/>
              <a:gd name="connsiteY1" fmla="*/ 669191 h 6334331"/>
              <a:gd name="connsiteX2" fmla="*/ 3616772 w 4460610"/>
              <a:gd name="connsiteY2" fmla="*/ 6334331 h 6334331"/>
              <a:gd name="connsiteX3" fmla="*/ 318 w 4460610"/>
              <a:gd name="connsiteY3" fmla="*/ 6332520 h 6334331"/>
              <a:gd name="connsiteX4" fmla="*/ 2069 w 4460610"/>
              <a:gd name="connsiteY4" fmla="*/ 0 h 633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0610" h="6334331">
                <a:moveTo>
                  <a:pt x="2069" y="0"/>
                </a:moveTo>
                <a:cubicBezTo>
                  <a:pt x="1101339" y="98229"/>
                  <a:pt x="2919809" y="271797"/>
                  <a:pt x="4410756" y="669191"/>
                </a:cubicBezTo>
                <a:cubicBezTo>
                  <a:pt x="4563986" y="2834108"/>
                  <a:pt x="4381634" y="4516636"/>
                  <a:pt x="3616772" y="6334331"/>
                </a:cubicBezTo>
                <a:lnTo>
                  <a:pt x="318" y="6332520"/>
                </a:lnTo>
                <a:cubicBezTo>
                  <a:pt x="-1266" y="4190080"/>
                  <a:pt x="3653" y="2142440"/>
                  <a:pt x="2069" y="0"/>
                </a:cubicBezTo>
                <a:close/>
              </a:path>
            </a:pathLst>
          </a:cu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18" rtlCol="0" anchor="ctr">
            <a:noAutofit/>
          </a:bodyPr>
          <a:lstStyle>
            <a:lvl1pPr marL="0" marR="0" indent="0" algn="ctr" defTabSz="91436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30179" algn="l"/>
              </a:tabLst>
              <a:defRPr lang="en-US" dirty="0">
                <a:solidFill>
                  <a:srgbClr val="B71234"/>
                </a:solidFill>
              </a:defRPr>
            </a:lvl1pPr>
          </a:lstStyle>
          <a:p>
            <a:pPr marL="0" marR="0" lvl="0" indent="0" algn="ctr" defTabSz="91436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30179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536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/Close In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2012950"/>
            <a:ext cx="4040150" cy="1117600"/>
          </a:xfrm>
          <a:prstGeom prst="rect">
            <a:avLst/>
          </a:prstGeom>
        </p:spPr>
      </p:pic>
      <p:cxnSp>
        <p:nvCxnSpPr>
          <p:cNvPr id="5" name="Straight Connector 4" hidden="1"/>
          <p:cNvCxnSpPr/>
          <p:nvPr userDrawn="1"/>
        </p:nvCxnSpPr>
        <p:spPr>
          <a:xfrm>
            <a:off x="8686800" y="4872032"/>
            <a:ext cx="0" cy="152400"/>
          </a:xfrm>
          <a:prstGeom prst="line">
            <a:avLst/>
          </a:prstGeom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36" y="4828032"/>
            <a:ext cx="886404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796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8371"/>
            <a:ext cx="8229600" cy="250029"/>
          </a:xfrm>
        </p:spPr>
        <p:txBody>
          <a:bodyPr/>
          <a:lstStyle>
            <a:lvl1pPr marL="0" indent="0">
              <a:buNone/>
              <a:tabLst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6425" cy="7302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2" y="4869757"/>
            <a:ext cx="230989" cy="1545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accent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857750"/>
            <a:ext cx="6802415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1" y="4667254"/>
            <a:ext cx="6804025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134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8371"/>
            <a:ext cx="8229600" cy="250029"/>
          </a:xfrm>
        </p:spPr>
        <p:txBody>
          <a:bodyPr/>
          <a:lstStyle>
            <a:lvl1pPr marL="0" indent="0">
              <a:buNone/>
              <a:tabLst>
                <a:tab pos="230179" algn="l"/>
                <a:tab pos="342886" algn="l"/>
              </a:tabLs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6425" cy="7302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8221980" cy="3254375"/>
          </a:xfrm>
          <a:prstGeom prst="rect">
            <a:avLst/>
          </a:prstGeom>
        </p:spPr>
        <p:txBody>
          <a:bodyPr vert="horz" lIns="0" tIns="0" rIns="0" bIns="45718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2" y="4869757"/>
            <a:ext cx="230989" cy="1545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857750"/>
            <a:ext cx="6802415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1" y="4667254"/>
            <a:ext cx="6804025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324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53892" y="4869756"/>
            <a:ext cx="822595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4/21/2014</a:t>
            </a:r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097923" y="4869756"/>
            <a:ext cx="2940147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6425" cy="7302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8221980" cy="3254375"/>
          </a:xfrm>
          <a:prstGeom prst="rect">
            <a:avLst/>
          </a:prstGeom>
        </p:spPr>
        <p:txBody>
          <a:bodyPr vert="horz" lIns="0" tIns="0" rIns="0" bIns="45718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2" y="4869757"/>
            <a:ext cx="230989" cy="1545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accent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857750"/>
            <a:ext cx="6804025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667254"/>
            <a:ext cx="6804025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538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 userDrawn="1"/>
        </p:nvGrpSpPr>
        <p:grpSpPr>
          <a:xfrm>
            <a:off x="4526566" y="-14288"/>
            <a:ext cx="4617435" cy="4379912"/>
            <a:chOff x="4526565" y="0"/>
            <a:chExt cx="4617435" cy="4379912"/>
          </a:xfrm>
        </p:grpSpPr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00869" y="1320624"/>
              <a:ext cx="2143131" cy="3059288"/>
            </a:xfrm>
            <a:custGeom>
              <a:avLst/>
              <a:gdLst>
                <a:gd name="T0" fmla="*/ 668 w 668"/>
                <a:gd name="T1" fmla="*/ 0 h 954"/>
                <a:gd name="T2" fmla="*/ 668 w 668"/>
                <a:gd name="T3" fmla="*/ 250 h 954"/>
                <a:gd name="T4" fmla="*/ 0 w 668"/>
                <a:gd name="T5" fmla="*/ 954 h 954"/>
                <a:gd name="T6" fmla="*/ 0 w 668"/>
                <a:gd name="T7" fmla="*/ 877 h 954"/>
                <a:gd name="T8" fmla="*/ 668 w 668"/>
                <a:gd name="T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954">
                  <a:moveTo>
                    <a:pt x="668" y="0"/>
                  </a:moveTo>
                  <a:cubicBezTo>
                    <a:pt x="668" y="250"/>
                    <a:pt x="668" y="250"/>
                    <a:pt x="668" y="250"/>
                  </a:cubicBezTo>
                  <a:cubicBezTo>
                    <a:pt x="567" y="514"/>
                    <a:pt x="372" y="785"/>
                    <a:pt x="0" y="954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435" y="673"/>
                    <a:pt x="605" y="305"/>
                    <a:pt x="668" y="0"/>
                  </a:cubicBez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4526565" y="0"/>
              <a:ext cx="2474305" cy="4379912"/>
            </a:xfrm>
            <a:custGeom>
              <a:avLst/>
              <a:gdLst>
                <a:gd name="T0" fmla="*/ 772 w 772"/>
                <a:gd name="T1" fmla="*/ 1289 h 1366"/>
                <a:gd name="T2" fmla="*/ 772 w 772"/>
                <a:gd name="T3" fmla="*/ 1366 h 1366"/>
                <a:gd name="T4" fmla="*/ 0 w 772"/>
                <a:gd name="T5" fmla="*/ 70 h 1366"/>
                <a:gd name="T6" fmla="*/ 1 w 772"/>
                <a:gd name="T7" fmla="*/ 0 h 1366"/>
                <a:gd name="T8" fmla="*/ 71 w 772"/>
                <a:gd name="T9" fmla="*/ 0 h 1366"/>
                <a:gd name="T10" fmla="*/ 70 w 772"/>
                <a:gd name="T11" fmla="*/ 70 h 1366"/>
                <a:gd name="T12" fmla="*/ 772 w 772"/>
                <a:gd name="T13" fmla="*/ 1289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2" h="1366">
                  <a:moveTo>
                    <a:pt x="772" y="1289"/>
                  </a:moveTo>
                  <a:cubicBezTo>
                    <a:pt x="772" y="1289"/>
                    <a:pt x="772" y="1289"/>
                    <a:pt x="772" y="1366"/>
                  </a:cubicBezTo>
                  <a:cubicBezTo>
                    <a:pt x="79" y="1052"/>
                    <a:pt x="0" y="379"/>
                    <a:pt x="0" y="70"/>
                  </a:cubicBezTo>
                  <a:cubicBezTo>
                    <a:pt x="0" y="44"/>
                    <a:pt x="0" y="20"/>
                    <a:pt x="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0" y="20"/>
                    <a:pt x="70" y="43"/>
                    <a:pt x="70" y="70"/>
                  </a:cubicBezTo>
                  <a:cubicBezTo>
                    <a:pt x="70" y="369"/>
                    <a:pt x="149" y="997"/>
                    <a:pt x="772" y="1289"/>
                  </a:cubicBezTo>
                  <a:close/>
                </a:path>
              </a:pathLst>
            </a:custGeom>
            <a:solidFill>
              <a:srgbClr val="B1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0" y="2155508"/>
            <a:ext cx="681200" cy="70527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4493895"/>
            <a:ext cx="6529388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7200" y="4073807"/>
            <a:ext cx="4827588" cy="31194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7"/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Arrow Connector 10"/>
          <p:cNvCxnSpPr/>
          <p:nvPr userDrawn="1"/>
        </p:nvCxnSpPr>
        <p:spPr>
          <a:xfrm>
            <a:off x="9144000" y="1376440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483436" y="1323339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Content Box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 userDrawn="1"/>
        </p:nvCxnSpPr>
        <p:spPr>
          <a:xfrm>
            <a:off x="9144000" y="1104978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9483436" y="1079577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Subtitle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 userDrawn="1"/>
        </p:nvCxnSpPr>
        <p:spPr>
          <a:xfrm>
            <a:off x="9144000" y="820815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9483436" y="795414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 userDrawn="1"/>
        </p:nvCxnSpPr>
        <p:spPr>
          <a:xfrm rot="5400000" flipH="1">
            <a:off x="8534400" y="-152400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8475518" y="-422031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Right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25" name="Freeform 14" hidden="1"/>
          <p:cNvSpPr>
            <a:spLocks/>
          </p:cNvSpPr>
          <p:nvPr userDrawn="1"/>
        </p:nvSpPr>
        <p:spPr bwMode="auto">
          <a:xfrm>
            <a:off x="4750514" y="1"/>
            <a:ext cx="4393486" cy="4132889"/>
          </a:xfrm>
          <a:custGeom>
            <a:avLst/>
            <a:gdLst>
              <a:gd name="T0" fmla="*/ 702 w 1370"/>
              <a:gd name="T1" fmla="*/ 1289 h 1289"/>
              <a:gd name="T2" fmla="*/ 0 w 1370"/>
              <a:gd name="T3" fmla="*/ 70 h 1289"/>
              <a:gd name="T4" fmla="*/ 1 w 1370"/>
              <a:gd name="T5" fmla="*/ 0 h 1289"/>
              <a:gd name="T6" fmla="*/ 1370 w 1370"/>
              <a:gd name="T7" fmla="*/ 0 h 1289"/>
              <a:gd name="T8" fmla="*/ 1370 w 1370"/>
              <a:gd name="T9" fmla="*/ 412 h 1289"/>
              <a:gd name="T10" fmla="*/ 702 w 1370"/>
              <a:gd name="T11" fmla="*/ 1289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0" h="1289">
                <a:moveTo>
                  <a:pt x="702" y="1289"/>
                </a:moveTo>
                <a:cubicBezTo>
                  <a:pt x="79" y="997"/>
                  <a:pt x="0" y="369"/>
                  <a:pt x="0" y="70"/>
                </a:cubicBezTo>
                <a:cubicBezTo>
                  <a:pt x="0" y="43"/>
                  <a:pt x="0" y="20"/>
                  <a:pt x="1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0" y="412"/>
                  <a:pt x="1370" y="412"/>
                  <a:pt x="1370" y="412"/>
                </a:cubicBezTo>
                <a:cubicBezTo>
                  <a:pt x="1307" y="717"/>
                  <a:pt x="1137" y="1085"/>
                  <a:pt x="702" y="1289"/>
                </a:cubicBezTo>
              </a:path>
            </a:pathLst>
          </a:custGeom>
          <a:solidFill>
            <a:srgbClr val="004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Picture Placeholder 57"/>
          <p:cNvSpPr>
            <a:spLocks noGrp="1"/>
          </p:cNvSpPr>
          <p:nvPr>
            <p:ph type="pic" sz="quarter" idx="15" hasCustomPrompt="1"/>
          </p:nvPr>
        </p:nvSpPr>
        <p:spPr>
          <a:xfrm>
            <a:off x="4745736" y="0"/>
            <a:ext cx="4398264" cy="4133088"/>
          </a:xfrm>
          <a:custGeom>
            <a:avLst/>
            <a:gdLst/>
            <a:ahLst/>
            <a:cxnLst/>
            <a:rect l="l" t="t" r="r" b="b"/>
            <a:pathLst>
              <a:path w="4398264" h="4133088">
                <a:moveTo>
                  <a:pt x="3178" y="0"/>
                </a:moveTo>
                <a:cubicBezTo>
                  <a:pt x="4386662" y="0"/>
                  <a:pt x="4398233" y="0"/>
                  <a:pt x="4398264" y="0"/>
                </a:cubicBezTo>
                <a:cubicBezTo>
                  <a:pt x="4398264" y="1315356"/>
                  <a:pt x="4398264" y="1320536"/>
                  <a:pt x="4398264" y="1320557"/>
                </a:cubicBezTo>
                <a:cubicBezTo>
                  <a:pt x="4194876" y="2298276"/>
                  <a:pt x="3648271" y="3479159"/>
                  <a:pt x="2253157" y="4133088"/>
                </a:cubicBezTo>
                <a:cubicBezTo>
                  <a:pt x="254235" y="3196636"/>
                  <a:pt x="0" y="1184057"/>
                  <a:pt x="0" y="225383"/>
                </a:cubicBezTo>
                <a:cubicBezTo>
                  <a:pt x="0" y="139674"/>
                  <a:pt x="0" y="63488"/>
                  <a:pt x="3178" y="0"/>
                </a:cubicBezTo>
                <a:close/>
              </a:path>
            </a:pathLst>
          </a:cu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  <a:p>
            <a:pPr lvl="0" algn="ctr" defTabSz="914400">
              <a:spcBef>
                <a:spcPts val="0"/>
              </a:spcBef>
              <a:spcAft>
                <a:spcPts val="0"/>
              </a:spcAft>
              <a:tabLst>
                <a:tab pos="230188" algn="l"/>
              </a:tabLst>
            </a:pPr>
            <a:endParaRPr lang="en-US" dirty="0"/>
          </a:p>
        </p:txBody>
      </p:sp>
      <p:cxnSp>
        <p:nvCxnSpPr>
          <p:cNvPr id="68" name="Straight Connector 67" hidden="1"/>
          <p:cNvCxnSpPr/>
          <p:nvPr userDrawn="1"/>
        </p:nvCxnSpPr>
        <p:spPr>
          <a:xfrm>
            <a:off x="8686800" y="4872032"/>
            <a:ext cx="0" cy="152400"/>
          </a:xfrm>
          <a:prstGeom prst="line">
            <a:avLst/>
          </a:prstGeom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857750"/>
            <a:ext cx="4828032" cy="152400"/>
          </a:xfrm>
        </p:spPr>
        <p:txBody>
          <a:bodyPr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McAfee Confidential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57201" y="3158490"/>
            <a:ext cx="4828031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457200" y="3158490"/>
            <a:ext cx="4827588" cy="726289"/>
          </a:xfrm>
          <a:prstGeom prst="rect">
            <a:avLst/>
          </a:prstGeom>
        </p:spPr>
        <p:txBody>
          <a:bodyPr vert="horz" lIns="0" tIns="9144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54026" y="4564063"/>
            <a:ext cx="4831206" cy="250142"/>
          </a:xfrm>
        </p:spPr>
        <p:txBody>
          <a:bodyPr anchor="t"/>
          <a:lstStyle/>
          <a:p>
            <a:pPr lvl="8"/>
            <a:r>
              <a:rPr lang="en-US" dirty="0" smtClean="0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4081" y="4629151"/>
            <a:ext cx="1399479" cy="3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4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53892" y="4869756"/>
            <a:ext cx="822595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4/21/2014</a:t>
            </a:r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097923" y="4869756"/>
            <a:ext cx="2940147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6425" cy="7302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8221980" cy="3254375"/>
          </a:xfrm>
          <a:prstGeom prst="rect">
            <a:avLst/>
          </a:prstGeom>
        </p:spPr>
        <p:txBody>
          <a:bodyPr vert="horz" lIns="0" tIns="0" rIns="0" bIns="45718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2" y="4869757"/>
            <a:ext cx="230989" cy="1545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857750"/>
            <a:ext cx="6804025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667254"/>
            <a:ext cx="6804025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8371"/>
            <a:ext cx="8229600" cy="250029"/>
          </a:xfrm>
        </p:spPr>
        <p:txBody>
          <a:bodyPr/>
          <a:lstStyle>
            <a:lvl1pPr marL="0" indent="0">
              <a:buNone/>
              <a:tabLst>
                <a:tab pos="228600" algn="l"/>
                <a:tab pos="341313" algn="l"/>
                <a:tab pos="457200" algn="l"/>
              </a:tabLs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90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453892" y="4869756"/>
            <a:ext cx="822595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4/21/2014</a:t>
            </a:r>
            <a:endParaRPr lang="en-US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3097923" y="4869756"/>
            <a:ext cx="2940147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6425" cy="7302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2" y="4869757"/>
            <a:ext cx="230989" cy="1545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710114" y="1379538"/>
            <a:ext cx="3973512" cy="3173412"/>
          </a:xfrm>
          <a:prstGeom prst="rect">
            <a:avLst/>
          </a:prstGeom>
        </p:spPr>
        <p:txBody>
          <a:bodyPr vert="horz" lIns="0" tIns="0" rIns="0" bIns="45718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23"/>
          </p:nvPr>
        </p:nvSpPr>
        <p:spPr>
          <a:xfrm>
            <a:off x="457200" y="1379538"/>
            <a:ext cx="3976688" cy="3173412"/>
          </a:xfrm>
          <a:prstGeom prst="rect">
            <a:avLst/>
          </a:prstGeom>
        </p:spPr>
        <p:txBody>
          <a:bodyPr vert="horz" lIns="0" tIns="0" rIns="0" bIns="45718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857750"/>
            <a:ext cx="6804025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1" y="4667254"/>
            <a:ext cx="6804025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8371"/>
            <a:ext cx="8229600" cy="250029"/>
          </a:xfrm>
        </p:spPr>
        <p:txBody>
          <a:bodyPr/>
          <a:lstStyle>
            <a:lvl1pPr marL="0" indent="0">
              <a:buNone/>
              <a:tabLst>
                <a:tab pos="228600" algn="l"/>
                <a:tab pos="341313" algn="l"/>
                <a:tab pos="457200" algn="l"/>
              </a:tabLs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575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9551"/>
            <a:ext cx="5486400" cy="495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4328"/>
            <a:ext cx="5486400" cy="564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2417" y="2028550"/>
            <a:ext cx="3839169" cy="1238801"/>
          </a:xfrm>
        </p:spPr>
        <p:txBody>
          <a:bodyPr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174618" indent="-17461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Intel Clear" panose="020B0604020203020204" pitchFamily="34" charset="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/>
                </a:solidFill>
              </a:defRPr>
            </a:lvl3pPr>
            <a:lvl4pPr algn="ctr">
              <a:defRPr sz="1400"/>
            </a:lvl4pPr>
            <a:lvl5pPr algn="ctr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453892" y="4869756"/>
            <a:ext cx="822595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4/21/2014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2" y="4869757"/>
            <a:ext cx="230989" cy="1545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857750"/>
            <a:ext cx="2355850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1" y="4667254"/>
            <a:ext cx="2355849" cy="152396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434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12520"/>
            <a:ext cx="9144000" cy="4030980"/>
          </a:xfr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 lang="en-US" sz="2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41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47950"/>
            <a:ext cx="9144000" cy="2495550"/>
          </a:xfr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 lang="en-US" sz="2000">
                <a:solidFill>
                  <a:srgbClr val="B7123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710114" y="1379538"/>
            <a:ext cx="3973512" cy="1192212"/>
          </a:xfrm>
          <a:prstGeom prst="rect">
            <a:avLst/>
          </a:prstGeom>
        </p:spPr>
        <p:txBody>
          <a:bodyPr vert="horz" lIns="0" tIns="0" rIns="0" bIns="45718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23"/>
          </p:nvPr>
        </p:nvSpPr>
        <p:spPr>
          <a:xfrm>
            <a:off x="457200" y="1379538"/>
            <a:ext cx="3976688" cy="1192212"/>
          </a:xfrm>
          <a:prstGeom prst="rect">
            <a:avLst/>
          </a:prstGeom>
        </p:spPr>
        <p:txBody>
          <a:bodyPr vert="horz" lIns="0" tIns="0" rIns="0" bIns="45718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457200" y="918371"/>
            <a:ext cx="8229600" cy="250029"/>
          </a:xfrm>
        </p:spPr>
        <p:txBody>
          <a:bodyPr/>
          <a:lstStyle>
            <a:lvl1pPr marL="0" indent="0">
              <a:buNone/>
              <a:tabLst>
                <a:tab pos="230179" algn="l"/>
                <a:tab pos="342886" algn="l"/>
              </a:tabLs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580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59426" y="0"/>
            <a:ext cx="3584575" cy="5143500"/>
          </a:xfr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 lang="en-US" sz="2000">
                <a:solidFill>
                  <a:srgbClr val="B7123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0975"/>
            <a:ext cx="4827589" cy="73025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28pt Arial Headline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4827588" cy="3249612"/>
          </a:xfrm>
          <a:prstGeom prst="rect">
            <a:avLst/>
          </a:prstGeom>
        </p:spPr>
        <p:txBody>
          <a:bodyPr vert="horz" lIns="0" tIns="0" rIns="0" bIns="45718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857750"/>
            <a:ext cx="4828032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1" y="4667254"/>
            <a:ext cx="4829175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57200" y="918371"/>
            <a:ext cx="4832350" cy="250029"/>
          </a:xfrm>
        </p:spPr>
        <p:txBody>
          <a:bodyPr/>
          <a:lstStyle>
            <a:lvl1pPr marL="0" indent="0">
              <a:buNone/>
              <a:tabLst>
                <a:tab pos="230179" algn="l"/>
                <a:tab pos="342886" algn="l"/>
              </a:tabLs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739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23" Type="http://schemas.openxmlformats.org/officeDocument/2006/relationships/image" Target="../media/image2.emf"/><Relationship Id="rId24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6425" cy="7302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9538"/>
            <a:ext cx="8221980" cy="3325812"/>
          </a:xfrm>
          <a:prstGeom prst="rect">
            <a:avLst/>
          </a:prstGeom>
        </p:spPr>
        <p:txBody>
          <a:bodyPr vert="horz" lIns="0" tIns="0" rIns="0" bIns="4571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2" y="4869757"/>
            <a:ext cx="230989" cy="1545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72" y="4824728"/>
            <a:ext cx="897692" cy="24832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-685800" y="796259"/>
            <a:ext cx="3463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 userDrawn="1"/>
        </p:nvCxnSpPr>
        <p:spPr>
          <a:xfrm flipH="1">
            <a:off x="-304800" y="821660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 userDrawn="1"/>
        </p:nvCxnSpPr>
        <p:spPr>
          <a:xfrm flipH="1">
            <a:off x="-304800" y="1103313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685800" y="1077912"/>
            <a:ext cx="3463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Subtitle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 userDrawn="1"/>
        </p:nvCxnSpPr>
        <p:spPr>
          <a:xfrm flipH="1">
            <a:off x="-304800" y="1377157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-762000" y="1324056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Content Box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 userDrawn="1"/>
        </p:nvCxnSpPr>
        <p:spPr>
          <a:xfrm flipH="1">
            <a:off x="-304800" y="4869657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 userDrawn="1"/>
        </p:nvSpPr>
        <p:spPr>
          <a:xfrm>
            <a:off x="-762000" y="4816557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</a:t>
            </a:r>
            <a:br>
              <a:rPr lang="en-US" sz="400" dirty="0" smtClean="0">
                <a:solidFill>
                  <a:schemeClr val="bg1"/>
                </a:solidFill>
              </a:rPr>
            </a:br>
            <a:r>
              <a:rPr lang="en-US" sz="400" dirty="0" smtClean="0">
                <a:solidFill>
                  <a:schemeClr val="bg1"/>
                </a:solidFill>
              </a:rPr>
              <a:t>Footer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 userDrawn="1"/>
        </p:nvCxnSpPr>
        <p:spPr>
          <a:xfrm rot="16200000" flipH="1">
            <a:off x="301625" y="5295900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 userDrawn="1"/>
        </p:nvSpPr>
        <p:spPr>
          <a:xfrm>
            <a:off x="245918" y="5507750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Left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 userDrawn="1"/>
        </p:nvCxnSpPr>
        <p:spPr>
          <a:xfrm rot="16200000" flipH="1">
            <a:off x="8531225" y="5295900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8475518" y="5507750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Right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 userDrawn="1"/>
        </p:nvCxnSpPr>
        <p:spPr>
          <a:xfrm>
            <a:off x="9144000" y="4869657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9483436" y="4816557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</a:t>
            </a:r>
            <a:br>
              <a:rPr lang="en-US" sz="400" dirty="0" smtClean="0">
                <a:solidFill>
                  <a:schemeClr val="bg1"/>
                </a:solidFill>
              </a:rPr>
            </a:br>
            <a:r>
              <a:rPr lang="en-US" sz="400" dirty="0" smtClean="0">
                <a:solidFill>
                  <a:schemeClr val="bg1"/>
                </a:solidFill>
              </a:rPr>
              <a:t>Footer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 userDrawn="1"/>
        </p:nvCxnSpPr>
        <p:spPr>
          <a:xfrm>
            <a:off x="9144000" y="1376440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 userDrawn="1"/>
        </p:nvSpPr>
        <p:spPr>
          <a:xfrm>
            <a:off x="9483436" y="1323339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Content Box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/>
          <p:nvPr userDrawn="1"/>
        </p:nvCxnSpPr>
        <p:spPr>
          <a:xfrm>
            <a:off x="9144000" y="1104978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 userDrawn="1"/>
        </p:nvSpPr>
        <p:spPr>
          <a:xfrm>
            <a:off x="9483436" y="1079577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Subtitle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 userDrawn="1"/>
        </p:nvCxnSpPr>
        <p:spPr>
          <a:xfrm>
            <a:off x="9144000" y="820815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9483436" y="795414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48" name="Straight Arrow Connector 47"/>
          <p:cNvCxnSpPr/>
          <p:nvPr userDrawn="1"/>
        </p:nvCxnSpPr>
        <p:spPr>
          <a:xfrm rot="5400000" flipH="1">
            <a:off x="8537575" y="-171450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 userDrawn="1"/>
        </p:nvSpPr>
        <p:spPr>
          <a:xfrm>
            <a:off x="8475518" y="-438700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Right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 userDrawn="1"/>
        </p:nvCxnSpPr>
        <p:spPr>
          <a:xfrm rot="5400000" flipH="1">
            <a:off x="303213" y="-171450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 userDrawn="1"/>
        </p:nvSpPr>
        <p:spPr>
          <a:xfrm>
            <a:off x="245918" y="-438700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Left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 hidden="1"/>
          <p:cNvCxnSpPr/>
          <p:nvPr userDrawn="1"/>
        </p:nvCxnSpPr>
        <p:spPr>
          <a:xfrm>
            <a:off x="8686800" y="4872032"/>
            <a:ext cx="0" cy="152400"/>
          </a:xfrm>
          <a:prstGeom prst="line">
            <a:avLst/>
          </a:prstGeom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hidden="1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36" y="4828032"/>
            <a:ext cx="886404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 userDrawn="1"/>
        </p:nvCxnSpPr>
        <p:spPr>
          <a:xfrm>
            <a:off x="8686800" y="4869655"/>
            <a:ext cx="0" cy="152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36" y="4825966"/>
            <a:ext cx="878890" cy="23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8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6" r:id="rId3"/>
    <p:sldLayoutId id="2147483650" r:id="rId4"/>
    <p:sldLayoutId id="2147483652" r:id="rId5"/>
    <p:sldLayoutId id="2147483662" r:id="rId6"/>
    <p:sldLayoutId id="2147483663" r:id="rId7"/>
    <p:sldLayoutId id="2147483664" r:id="rId8"/>
    <p:sldLayoutId id="2147483668" r:id="rId9"/>
    <p:sldLayoutId id="2147483680" r:id="rId10"/>
    <p:sldLayoutId id="2147483672" r:id="rId11"/>
    <p:sldLayoutId id="2147483654" r:id="rId12"/>
    <p:sldLayoutId id="2147483681" r:id="rId13"/>
    <p:sldLayoutId id="2147483655" r:id="rId14"/>
    <p:sldLayoutId id="2147483665" r:id="rId15"/>
    <p:sldLayoutId id="2147483678" r:id="rId16"/>
    <p:sldLayoutId id="2147483679" r:id="rId17"/>
    <p:sldLayoutId id="2147483675" r:id="rId18"/>
    <p:sldLayoutId id="2147483682" r:id="rId19"/>
    <p:sldLayoutId id="2147483683" r:id="rId2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362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362" rtl="0" eaLnBrk="1" latinLnBrk="0" hangingPunct="1">
        <a:lnSpc>
          <a:spcPct val="90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tabLst>
          <a:tab pos="114300" algn="l"/>
        </a:tabLst>
        <a:defRPr sz="160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174618" indent="-174618" algn="l" defTabSz="914362" rtl="0" eaLnBrk="1" latinLnBrk="0" hangingPunct="1">
        <a:lnSpc>
          <a:spcPct val="90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tabLst>
          <a:tab pos="230179" algn="l"/>
          <a:tab pos="3541566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3208" indent="-174618" algn="l" defTabSz="914362" rtl="0" eaLnBrk="1" latinLnBrk="0" hangingPunct="1">
        <a:lnSpc>
          <a:spcPct val="90000"/>
        </a:lnSpc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tabLst>
          <a:tab pos="230179" algn="l"/>
          <a:tab pos="354156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1799" indent="-174618" algn="l" defTabSz="914362" rtl="0" eaLnBrk="1" latinLnBrk="0" hangingPunct="1">
        <a:lnSpc>
          <a:spcPct val="90000"/>
        </a:lnSpc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tabLst>
          <a:tab pos="230179" algn="l"/>
          <a:tab pos="3541566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0389" indent="-174618" algn="l" defTabSz="914362" rtl="0" eaLnBrk="1" latinLnBrk="0" hangingPunct="1">
        <a:lnSpc>
          <a:spcPct val="90000"/>
        </a:lnSpc>
        <a:spcBef>
          <a:spcPct val="20000"/>
        </a:spcBef>
        <a:spcAft>
          <a:spcPts val="300"/>
        </a:spcAft>
        <a:buFont typeface="Intel Clear" panose="020B0604020203020204" pitchFamily="34" charset="0"/>
        <a:buChar char="–"/>
        <a:tabLst>
          <a:tab pos="230179" algn="l"/>
          <a:tab pos="3541566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marR="0" indent="-174625" algn="l" defTabSz="91436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‒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31925" indent="-174625" algn="l" defTabSz="914362" rtl="0" eaLnBrk="1" latinLnBrk="0" hangingPunct="1">
        <a:spcBef>
          <a:spcPct val="20000"/>
        </a:spcBef>
        <a:buFont typeface="Arial" panose="020B0604020202020204" pitchFamily="34" charset="0"/>
        <a:buChar char="‒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362" rtl="0" eaLnBrk="1" latinLnBrk="0" hangingPunct="1">
        <a:spcBef>
          <a:spcPct val="20000"/>
        </a:spcBef>
        <a:buFont typeface="Arial" panose="020B0604020202020204" pitchFamily="34" charset="0"/>
        <a:buChar char=" 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62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5" Type="http://schemas.openxmlformats.org/officeDocument/2006/relationships/chart" Target="../charts/chart10.xml"/><Relationship Id="rId6" Type="http://schemas.openxmlformats.org/officeDocument/2006/relationships/chart" Target="../charts/chart11.xml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6" Type="http://schemas.openxmlformats.org/officeDocument/2006/relationships/chart" Target="../charts/chart15.xml"/><Relationship Id="rId7" Type="http://schemas.openxmlformats.org/officeDocument/2006/relationships/chart" Target="../charts/chart16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chart" Target="../charts/chart17.xml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31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Wearables</a:t>
            </a:r>
            <a:r>
              <a:rPr lang="en-US" dirty="0" smtClean="0"/>
              <a:t>: Panacea or Pandora’s Box – A Security Perspective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8"/>
            <a:r>
              <a:rPr lang="en-US" dirty="0" smtClean="0"/>
              <a:t>Gary Davis  |  Chief Consumer Security Evangelist </a:t>
            </a:r>
            <a:endParaRPr lang="en-US" dirty="0"/>
          </a:p>
        </p:txBody>
      </p:sp>
      <p:pic>
        <p:nvPicPr>
          <p:cNvPr id="11" name="Picture Placeholder 10" descr="cover-image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t="254" b="2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08212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 bwMode="auto">
          <a:xfrm rot="10800000">
            <a:off x="3612236" y="2968388"/>
            <a:ext cx="1919528" cy="634705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681" tIns="34340" rIns="68681" bIns="3434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 flipH="1">
            <a:off x="0" y="3607302"/>
            <a:ext cx="9144000" cy="636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25400">
              <a:schemeClr val="accent2">
                <a:lumMod val="75000"/>
              </a:scheme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E6A7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0056" y="3463157"/>
            <a:ext cx="8243888" cy="9433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5000"/>
              </a:lnSpc>
            </a:pPr>
            <a:r>
              <a:rPr lang="en-US" sz="2200" dirty="0" smtClean="0">
                <a:solidFill>
                  <a:srgbClr val="B71234"/>
                </a:solidFill>
              </a:rPr>
              <a:t>14% </a:t>
            </a:r>
            <a:r>
              <a:rPr lang="en-US" sz="2200" dirty="0" smtClean="0">
                <a:solidFill>
                  <a:schemeClr val="accent1"/>
                </a:solidFill>
              </a:rPr>
              <a:t>install </a:t>
            </a:r>
            <a:r>
              <a:rPr lang="en-US" sz="2200" dirty="0" smtClean="0">
                <a:solidFill>
                  <a:srgbClr val="B71234"/>
                </a:solidFill>
              </a:rPr>
              <a:t>third party security app.</a:t>
            </a:r>
            <a:endParaRPr lang="en-US" sz="2200" dirty="0">
              <a:solidFill>
                <a:srgbClr val="B7123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565A"/>
                </a:solidFill>
              </a:rPr>
              <a:t>The </a:t>
            </a:r>
            <a:r>
              <a:rPr lang="en-US" dirty="0">
                <a:solidFill>
                  <a:srgbClr val="53565A"/>
                </a:solidFill>
              </a:rPr>
              <a:t>w</a:t>
            </a:r>
            <a:r>
              <a:rPr lang="en-US" dirty="0" smtClean="0">
                <a:solidFill>
                  <a:srgbClr val="53565A"/>
                </a:solidFill>
              </a:rPr>
              <a:t>eakest </a:t>
            </a:r>
            <a:r>
              <a:rPr lang="en-US" dirty="0">
                <a:solidFill>
                  <a:srgbClr val="53565A"/>
                </a:solidFill>
              </a:rPr>
              <a:t>l</a:t>
            </a:r>
            <a:r>
              <a:rPr lang="en-US" dirty="0" smtClean="0">
                <a:solidFill>
                  <a:srgbClr val="53565A"/>
                </a:solidFill>
              </a:rPr>
              <a:t>ink – </a:t>
            </a:r>
            <a:r>
              <a:rPr lang="en-US" dirty="0" smtClean="0">
                <a:solidFill>
                  <a:srgbClr val="B71234"/>
                </a:solidFill>
              </a:rPr>
              <a:t>your smartphone </a:t>
            </a:r>
            <a:endParaRPr lang="en-US" dirty="0">
              <a:solidFill>
                <a:srgbClr val="B7123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8" name="Isosceles Triangle 37"/>
          <p:cNvSpPr/>
          <p:nvPr/>
        </p:nvSpPr>
        <p:spPr>
          <a:xfrm flipV="1">
            <a:off x="4445693" y="1437601"/>
            <a:ext cx="252614" cy="21777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08777" y="1604135"/>
            <a:ext cx="1523240" cy="1523240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1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902313894"/>
              </p:ext>
            </p:extLst>
          </p:nvPr>
        </p:nvGraphicFramePr>
        <p:xfrm>
          <a:off x="136893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080232604"/>
              </p:ext>
            </p:extLst>
          </p:nvPr>
        </p:nvGraphicFramePr>
        <p:xfrm>
          <a:off x="1847879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901399106"/>
              </p:ext>
            </p:extLst>
          </p:nvPr>
        </p:nvGraphicFramePr>
        <p:xfrm>
          <a:off x="3556177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20397" y="2176955"/>
            <a:ext cx="8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36</a:t>
            </a:r>
            <a:r>
              <a:rPr lang="en-US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%</a:t>
            </a:r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4084" y="2176955"/>
            <a:ext cx="8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22%</a:t>
            </a:r>
            <a:endParaRPr lang="en-US" dirty="0">
              <a:ln w="3175"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84655" y="2197051"/>
            <a:ext cx="97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rgbClr val="B71234"/>
                  </a:solidFill>
                </a:ln>
                <a:solidFill>
                  <a:srgbClr val="B71234"/>
                </a:solidFill>
              </a:rPr>
              <a:t>14%</a:t>
            </a:r>
            <a:endParaRPr lang="en-US" dirty="0">
              <a:ln w="3175">
                <a:solidFill>
                  <a:srgbClr val="B71234"/>
                </a:solidFill>
              </a:ln>
              <a:solidFill>
                <a:srgbClr val="B71234"/>
              </a:solidFill>
            </a:endParaRPr>
          </a:p>
        </p:txBody>
      </p:sp>
      <p:pic>
        <p:nvPicPr>
          <p:cNvPr id="22" name="Picture 21" descr="generic-smartphone-back_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83846" y="1171774"/>
            <a:ext cx="1560154" cy="27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908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sosceles Triangle 65"/>
          <p:cNvSpPr/>
          <p:nvPr/>
        </p:nvSpPr>
        <p:spPr bwMode="auto">
          <a:xfrm rot="10800000">
            <a:off x="5319648" y="2968388"/>
            <a:ext cx="1919528" cy="634705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681" tIns="34340" rIns="68681" bIns="3434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 flipH="1">
            <a:off x="0" y="3607302"/>
            <a:ext cx="9144000" cy="636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25400">
              <a:schemeClr val="accent2">
                <a:lumMod val="75000"/>
              </a:scheme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E6A7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5147" y="3458635"/>
            <a:ext cx="8243888" cy="9433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5000"/>
              </a:lnSpc>
            </a:pPr>
            <a:r>
              <a:rPr lang="en-US" sz="2200" dirty="0" smtClean="0">
                <a:solidFill>
                  <a:srgbClr val="B71234"/>
                </a:solidFill>
              </a:rPr>
              <a:t>8%</a:t>
            </a:r>
            <a:r>
              <a:rPr lang="en-US" sz="2200" dirty="0" smtClean="0">
                <a:solidFill>
                  <a:schemeClr val="accent1"/>
                </a:solidFill>
              </a:rPr>
              <a:t> install software that can </a:t>
            </a:r>
            <a:r>
              <a:rPr lang="en-US" sz="2200" dirty="0" smtClean="0">
                <a:solidFill>
                  <a:srgbClr val="B71234"/>
                </a:solidFill>
              </a:rPr>
              <a:t>erase phone’s data.</a:t>
            </a:r>
            <a:endParaRPr lang="en-US" sz="2200" dirty="0">
              <a:solidFill>
                <a:srgbClr val="B7123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565A"/>
                </a:solidFill>
              </a:rPr>
              <a:t>The </a:t>
            </a:r>
            <a:r>
              <a:rPr lang="en-US" dirty="0">
                <a:solidFill>
                  <a:srgbClr val="53565A"/>
                </a:solidFill>
              </a:rPr>
              <a:t>w</a:t>
            </a:r>
            <a:r>
              <a:rPr lang="en-US" dirty="0" smtClean="0">
                <a:solidFill>
                  <a:srgbClr val="53565A"/>
                </a:solidFill>
              </a:rPr>
              <a:t>eakest </a:t>
            </a:r>
            <a:r>
              <a:rPr lang="en-US" dirty="0">
                <a:solidFill>
                  <a:srgbClr val="53565A"/>
                </a:solidFill>
              </a:rPr>
              <a:t>l</a:t>
            </a:r>
            <a:r>
              <a:rPr lang="en-US" dirty="0" smtClean="0">
                <a:solidFill>
                  <a:srgbClr val="53565A"/>
                </a:solidFill>
              </a:rPr>
              <a:t>ink – </a:t>
            </a:r>
            <a:r>
              <a:rPr lang="en-US" dirty="0" smtClean="0">
                <a:solidFill>
                  <a:srgbClr val="B71234"/>
                </a:solidFill>
              </a:rPr>
              <a:t>your smartphone </a:t>
            </a:r>
            <a:endParaRPr lang="en-US" dirty="0">
              <a:solidFill>
                <a:srgbClr val="B7123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9" name="Isosceles Triangle 38"/>
          <p:cNvSpPr/>
          <p:nvPr/>
        </p:nvSpPr>
        <p:spPr>
          <a:xfrm flipV="1">
            <a:off x="6148817" y="1437601"/>
            <a:ext cx="252614" cy="21777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513768" y="1604135"/>
            <a:ext cx="1523240" cy="1523240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1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val="1902313894"/>
              </p:ext>
            </p:extLst>
          </p:nvPr>
        </p:nvGraphicFramePr>
        <p:xfrm>
          <a:off x="136893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val="2080232604"/>
              </p:ext>
            </p:extLst>
          </p:nvPr>
        </p:nvGraphicFramePr>
        <p:xfrm>
          <a:off x="1847879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3901399106"/>
              </p:ext>
            </p:extLst>
          </p:nvPr>
        </p:nvGraphicFramePr>
        <p:xfrm>
          <a:off x="3556177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4" name="Chart 43"/>
          <p:cNvGraphicFramePr/>
          <p:nvPr>
            <p:extLst>
              <p:ext uri="{D42A27DB-BD31-4B8C-83A1-F6EECF244321}">
                <p14:modId xmlns:p14="http://schemas.microsoft.com/office/powerpoint/2010/main" val="2387657832"/>
              </p:ext>
            </p:extLst>
          </p:nvPr>
        </p:nvGraphicFramePr>
        <p:xfrm>
          <a:off x="5264069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720397" y="2176955"/>
            <a:ext cx="8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36%</a:t>
            </a:r>
            <a:endParaRPr lang="en-US" dirty="0">
              <a:ln w="3175"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34084" y="2176955"/>
            <a:ext cx="8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22%</a:t>
            </a:r>
            <a:endParaRPr lang="en-US" dirty="0">
              <a:ln w="3175"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45499" y="2176955"/>
            <a:ext cx="8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rgbClr val="B71234"/>
                  </a:solidFill>
                </a:ln>
                <a:solidFill>
                  <a:srgbClr val="B71234"/>
                </a:solidFill>
              </a:rPr>
              <a:t>8%</a:t>
            </a:r>
            <a:endParaRPr lang="en-US" dirty="0">
              <a:ln w="3175">
                <a:solidFill>
                  <a:srgbClr val="B71234"/>
                </a:solidFill>
              </a:ln>
              <a:solidFill>
                <a:srgbClr val="B7123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84655" y="2197051"/>
            <a:ext cx="97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14%</a:t>
            </a:r>
            <a:endParaRPr lang="en-US" dirty="0">
              <a:ln w="3175"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24" name="Picture 23" descr="generic-smartphone-back_sm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83846" y="1171774"/>
            <a:ext cx="1560154" cy="27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863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sosceles Triangle 42"/>
          <p:cNvSpPr/>
          <p:nvPr/>
        </p:nvSpPr>
        <p:spPr bwMode="auto">
          <a:xfrm rot="10800000">
            <a:off x="7027060" y="2968388"/>
            <a:ext cx="1919528" cy="634705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681" tIns="34340" rIns="68681" bIns="3434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 flipH="1">
            <a:off x="0" y="3607302"/>
            <a:ext cx="9144000" cy="636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25400">
              <a:schemeClr val="accent2">
                <a:lumMod val="75000"/>
              </a:scheme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E6A7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221256" y="1604135"/>
            <a:ext cx="1523240" cy="1523240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1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1902313894"/>
              </p:ext>
            </p:extLst>
          </p:nvPr>
        </p:nvGraphicFramePr>
        <p:xfrm>
          <a:off x="136893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50055" y="3458635"/>
            <a:ext cx="8499735" cy="9433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5000"/>
              </a:lnSpc>
            </a:pPr>
            <a:r>
              <a:rPr lang="en-US" sz="2200" dirty="0" smtClean="0">
                <a:solidFill>
                  <a:srgbClr val="B71234"/>
                </a:solidFill>
              </a:rPr>
              <a:t>7% use security features </a:t>
            </a:r>
            <a:r>
              <a:rPr lang="en-US" sz="2200" dirty="0" smtClean="0">
                <a:solidFill>
                  <a:schemeClr val="accent1"/>
                </a:solidFill>
              </a:rPr>
              <a:t>other than screen lock, </a:t>
            </a:r>
            <a:r>
              <a:rPr lang="en-US" sz="2200" dirty="0" smtClean="0">
                <a:solidFill>
                  <a:srgbClr val="B71234"/>
                </a:solidFill>
              </a:rPr>
              <a:t>such as encryption.</a:t>
            </a:r>
            <a:endParaRPr lang="en-US" sz="2200" dirty="0">
              <a:solidFill>
                <a:srgbClr val="B7123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565A"/>
                </a:solidFill>
              </a:rPr>
              <a:t>The </a:t>
            </a:r>
            <a:r>
              <a:rPr lang="en-US" dirty="0">
                <a:solidFill>
                  <a:srgbClr val="53565A"/>
                </a:solidFill>
              </a:rPr>
              <a:t>w</a:t>
            </a:r>
            <a:r>
              <a:rPr lang="en-US" dirty="0" smtClean="0">
                <a:solidFill>
                  <a:srgbClr val="53565A"/>
                </a:solidFill>
              </a:rPr>
              <a:t>eakest </a:t>
            </a:r>
            <a:r>
              <a:rPr lang="en-US" dirty="0">
                <a:solidFill>
                  <a:srgbClr val="53565A"/>
                </a:solidFill>
              </a:rPr>
              <a:t>l</a:t>
            </a:r>
            <a:r>
              <a:rPr lang="en-US" dirty="0" smtClean="0">
                <a:solidFill>
                  <a:srgbClr val="53565A"/>
                </a:solidFill>
              </a:rPr>
              <a:t>ink – </a:t>
            </a:r>
            <a:r>
              <a:rPr lang="en-US" dirty="0" smtClean="0">
                <a:solidFill>
                  <a:srgbClr val="B71234"/>
                </a:solidFill>
              </a:rPr>
              <a:t>your smartphone</a:t>
            </a:r>
            <a:endParaRPr lang="en-US" dirty="0">
              <a:solidFill>
                <a:srgbClr val="B7123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080232604"/>
              </p:ext>
            </p:extLst>
          </p:nvPr>
        </p:nvGraphicFramePr>
        <p:xfrm>
          <a:off x="1847879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901399106"/>
              </p:ext>
            </p:extLst>
          </p:nvPr>
        </p:nvGraphicFramePr>
        <p:xfrm>
          <a:off x="3556177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387657832"/>
              </p:ext>
            </p:extLst>
          </p:nvPr>
        </p:nvGraphicFramePr>
        <p:xfrm>
          <a:off x="5264069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3563418957"/>
              </p:ext>
            </p:extLst>
          </p:nvPr>
        </p:nvGraphicFramePr>
        <p:xfrm>
          <a:off x="6972367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20397" y="2176955"/>
            <a:ext cx="8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36%</a:t>
            </a:r>
            <a:endParaRPr lang="en-US" dirty="0">
              <a:ln w="3175"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4084" y="2176955"/>
            <a:ext cx="8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22%</a:t>
            </a:r>
            <a:endParaRPr lang="en-US" dirty="0">
              <a:ln w="3175"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45499" y="2176955"/>
            <a:ext cx="8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8%</a:t>
            </a:r>
            <a:endParaRPr lang="en-US" dirty="0">
              <a:ln w="3175"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40603" y="2176955"/>
            <a:ext cx="8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rgbClr val="B71234"/>
                  </a:solidFill>
                </a:ln>
                <a:solidFill>
                  <a:srgbClr val="B71234"/>
                </a:solidFill>
              </a:rPr>
              <a:t>7</a:t>
            </a:r>
            <a:r>
              <a:rPr lang="en-US" dirty="0" smtClean="0">
                <a:ln w="3175">
                  <a:solidFill>
                    <a:srgbClr val="B71234"/>
                  </a:solidFill>
                </a:ln>
                <a:solidFill>
                  <a:schemeClr val="accent1"/>
                </a:solidFill>
              </a:rPr>
              <a:t>%</a:t>
            </a:r>
            <a:endParaRPr lang="en-US" dirty="0">
              <a:ln w="3175">
                <a:solidFill>
                  <a:srgbClr val="B71234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84655" y="2197051"/>
            <a:ext cx="97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14%</a:t>
            </a:r>
            <a:endParaRPr lang="en-US" dirty="0">
              <a:ln w="3175"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40" name="Isosceles Triangle 39"/>
          <p:cNvSpPr/>
          <p:nvPr/>
        </p:nvSpPr>
        <p:spPr>
          <a:xfrm flipV="1">
            <a:off x="7860609" y="1437601"/>
            <a:ext cx="252614" cy="21777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905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 flipH="1">
            <a:off x="0" y="2841749"/>
            <a:ext cx="9144000" cy="1040196"/>
          </a:xfrm>
          <a:prstGeom prst="rect">
            <a:avLst/>
          </a:prstGeom>
          <a:solidFill>
            <a:srgbClr val="EBED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E6A71"/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Weakest link </a:t>
            </a:r>
            <a:r>
              <a:rPr lang="en-US" dirty="0" smtClean="0">
                <a:solidFill>
                  <a:srgbClr val="B71234"/>
                </a:solidFill>
              </a:rPr>
              <a:t>exacerbated</a:t>
            </a:r>
            <a:endParaRPr lang="en-US" dirty="0">
              <a:solidFill>
                <a:srgbClr val="B712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4025" y="4672507"/>
            <a:ext cx="2904637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000" dirty="0" smtClean="0"/>
              <a:t>Source: FCC</a:t>
            </a:r>
            <a:endParaRPr lang="en-US" sz="1000" dirty="0"/>
          </a:p>
        </p:txBody>
      </p:sp>
      <p:sp>
        <p:nvSpPr>
          <p:cNvPr id="8" name="Title 24"/>
          <p:cNvSpPr txBox="1">
            <a:spLocks/>
          </p:cNvSpPr>
          <p:nvPr/>
        </p:nvSpPr>
        <p:spPr>
          <a:xfrm>
            <a:off x="1018025" y="1536446"/>
            <a:ext cx="4975979" cy="94878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B71234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martphonekill-switch.png"/>
          <p:cNvPicPr>
            <a:picLocks noChangeAspect="1"/>
          </p:cNvPicPr>
          <p:nvPr/>
        </p:nvPicPr>
        <p:blipFill>
          <a:blip r:embed="rId3" cstate="print"/>
          <a:srcRect l="11356" r="9082"/>
          <a:stretch>
            <a:fillRect/>
          </a:stretch>
        </p:blipFill>
        <p:spPr>
          <a:xfrm rot="20907442">
            <a:off x="644195" y="2287693"/>
            <a:ext cx="1924828" cy="1411250"/>
          </a:xfrm>
          <a:prstGeom prst="rect">
            <a:avLst/>
          </a:prstGeom>
        </p:spPr>
      </p:pic>
      <p:grpSp>
        <p:nvGrpSpPr>
          <p:cNvPr id="9" name="Group 17"/>
          <p:cNvGrpSpPr/>
          <p:nvPr/>
        </p:nvGrpSpPr>
        <p:grpSpPr>
          <a:xfrm>
            <a:off x="3193961" y="1471018"/>
            <a:ext cx="2756078" cy="2836116"/>
            <a:chOff x="2560429" y="654168"/>
            <a:chExt cx="4023141" cy="4139975"/>
          </a:xfrm>
        </p:grpSpPr>
        <p:pic>
          <p:nvPicPr>
            <p:cNvPr id="16" name="Picture 15" descr="shield-white-bac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0429" y="654168"/>
              <a:ext cx="4023141" cy="413997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12533" y="1142595"/>
              <a:ext cx="3318935" cy="2605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2200" dirty="0" smtClean="0">
                  <a:solidFill>
                    <a:srgbClr val="B71234"/>
                  </a:solidFill>
                </a:rPr>
                <a:t>40%</a:t>
              </a:r>
              <a:r>
                <a:rPr lang="en-US" sz="2200" dirty="0" smtClean="0">
                  <a:solidFill>
                    <a:schemeClr val="accent1"/>
                  </a:solidFill>
                </a:rPr>
                <a:t> of robberies in major US cities </a:t>
              </a:r>
              <a:r>
                <a:rPr lang="en-US" sz="2200" dirty="0" smtClean="0">
                  <a:solidFill>
                    <a:srgbClr val="B71234"/>
                  </a:solidFill>
                </a:rPr>
                <a:t>involve mobile devices</a:t>
              </a:r>
            </a:p>
          </p:txBody>
        </p:sp>
      </p:grpSp>
      <p:pic>
        <p:nvPicPr>
          <p:cNvPr id="19" name="Picture 18" descr="Mobile-phone-w-smartwatc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5893" y="2185142"/>
            <a:ext cx="2382301" cy="15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775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 flipH="1">
            <a:off x="0" y="3896316"/>
            <a:ext cx="9144000" cy="636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25400">
              <a:schemeClr val="accent2">
                <a:lumMod val="75000"/>
              </a:scheme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E6A7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of the </a:t>
            </a:r>
            <a:r>
              <a:rPr lang="en-US" dirty="0" smtClean="0">
                <a:solidFill>
                  <a:srgbClr val="B71234"/>
                </a:solidFill>
              </a:rPr>
              <a:t>Flappy Bird clones</a:t>
            </a:r>
            <a:br>
              <a:rPr lang="en-US" dirty="0" smtClean="0">
                <a:solidFill>
                  <a:srgbClr val="B71234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2344"/>
            <a:ext cx="2909843" cy="3253765"/>
          </a:xfrm>
        </p:spPr>
        <p:txBody>
          <a:bodyPr/>
          <a:lstStyle/>
          <a:p>
            <a:pPr>
              <a:spcAft>
                <a:spcPts val="500"/>
              </a:spcAft>
              <a:buClr>
                <a:schemeClr val="tx1"/>
              </a:buClr>
              <a:buFont typeface="Arial"/>
              <a:buChar char="•"/>
            </a:pPr>
            <a:r>
              <a:rPr lang="en-US" dirty="0"/>
              <a:t>Making calls without user permission</a:t>
            </a:r>
          </a:p>
          <a:p>
            <a:pPr>
              <a:spcAft>
                <a:spcPts val="500"/>
              </a:spcAft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Installing </a:t>
            </a:r>
            <a:r>
              <a:rPr lang="en-US" dirty="0"/>
              <a:t>additional apps</a:t>
            </a:r>
          </a:p>
          <a:p>
            <a:pPr>
              <a:spcAft>
                <a:spcPts val="500"/>
              </a:spcAft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Sending</a:t>
            </a:r>
            <a:r>
              <a:rPr lang="en-US" dirty="0"/>
              <a:t>, recording, and receiving </a:t>
            </a:r>
            <a:r>
              <a:rPr lang="en-US" dirty="0" smtClean="0"/>
              <a:t>SMS </a:t>
            </a:r>
            <a:r>
              <a:rPr lang="en-US" dirty="0"/>
              <a:t>messages</a:t>
            </a:r>
          </a:p>
          <a:p>
            <a:pPr>
              <a:spcAft>
                <a:spcPts val="500"/>
              </a:spcAft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Extracting </a:t>
            </a:r>
            <a:r>
              <a:rPr lang="en-US" dirty="0"/>
              <a:t>contact data</a:t>
            </a:r>
          </a:p>
          <a:p>
            <a:pPr>
              <a:spcAft>
                <a:spcPts val="500"/>
              </a:spcAft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Tracking </a:t>
            </a:r>
            <a:r>
              <a:rPr lang="en-US" dirty="0"/>
              <a:t>geo-location</a:t>
            </a:r>
          </a:p>
          <a:p>
            <a:pPr>
              <a:spcAft>
                <a:spcPts val="500"/>
              </a:spcAft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Establishing </a:t>
            </a:r>
            <a:r>
              <a:rPr lang="en-US" dirty="0">
                <a:solidFill>
                  <a:schemeClr val="accent3"/>
                </a:solidFill>
              </a:rPr>
              <a:t>root access, allowing uninhibited control of anything on </a:t>
            </a:r>
            <a:r>
              <a:rPr lang="en-US" dirty="0" smtClean="0">
                <a:solidFill>
                  <a:schemeClr val="accent3"/>
                </a:solidFill>
              </a:rPr>
              <a:t>device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360722" y="961408"/>
            <a:ext cx="1538501" cy="1235487"/>
            <a:chOff x="5022379" y="3476186"/>
            <a:chExt cx="1538501" cy="1235487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5022379" y="3476186"/>
              <a:ext cx="1538501" cy="1235487"/>
            </a:xfrm>
            <a:prstGeom prst="rect">
              <a:avLst/>
            </a:prstGeom>
            <a:solidFill>
              <a:srgbClr val="E8EAEC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78565" y="3553129"/>
              <a:ext cx="1426128" cy="585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200" dirty="0" smtClean="0"/>
                <a:t>A </a:t>
              </a:r>
              <a:r>
                <a:rPr lang="en-US" sz="1200" dirty="0" smtClean="0">
                  <a:solidFill>
                    <a:srgbClr val="B71234"/>
                  </a:solidFill>
                </a:rPr>
                <a:t>malicious</a:t>
              </a:r>
              <a:r>
                <a:rPr lang="en-US" sz="1200" dirty="0" smtClean="0"/>
                <a:t> Flappy Bird </a:t>
              </a:r>
              <a:r>
                <a:rPr lang="en-US" sz="1200" dirty="0" smtClean="0">
                  <a:solidFill>
                    <a:srgbClr val="B71234"/>
                  </a:solidFill>
                </a:rPr>
                <a:t>clone</a:t>
              </a:r>
              <a:endParaRPr lang="en-US" sz="1200" dirty="0">
                <a:solidFill>
                  <a:srgbClr val="B71234"/>
                </a:solidFill>
              </a:endParaRPr>
            </a:p>
          </p:txBody>
        </p:sp>
        <p:pic>
          <p:nvPicPr>
            <p:cNvPr id="23" name="Content Placeholder 3" descr="Screen Shot 2014-06-29 at 8.23.43 AM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9145" y="4005023"/>
              <a:ext cx="924968" cy="61144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131980" y="961408"/>
            <a:ext cx="1538501" cy="1235487"/>
            <a:chOff x="6944469" y="3476186"/>
            <a:chExt cx="1538501" cy="1235487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6944469" y="3476186"/>
              <a:ext cx="1538501" cy="1235487"/>
            </a:xfrm>
            <a:prstGeom prst="rect">
              <a:avLst/>
            </a:prstGeom>
            <a:solidFill>
              <a:srgbClr val="E8EAEC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00655" y="3553129"/>
              <a:ext cx="1426128" cy="585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200" dirty="0" smtClean="0"/>
                <a:t>A </a:t>
              </a:r>
              <a:r>
                <a:rPr lang="en-US" sz="1200" dirty="0" smtClean="0">
                  <a:solidFill>
                    <a:srgbClr val="B71234"/>
                  </a:solidFill>
                </a:rPr>
                <a:t>malicious</a:t>
              </a:r>
              <a:r>
                <a:rPr lang="en-US" sz="1200" dirty="0" smtClean="0"/>
                <a:t> Flappy Bird </a:t>
              </a:r>
              <a:r>
                <a:rPr lang="en-US" sz="1200" dirty="0" smtClean="0">
                  <a:solidFill>
                    <a:srgbClr val="B71234"/>
                  </a:solidFill>
                </a:rPr>
                <a:t>clone</a:t>
              </a:r>
              <a:endParaRPr lang="en-US" sz="1200" dirty="0">
                <a:solidFill>
                  <a:srgbClr val="B71234"/>
                </a:solidFill>
              </a:endParaRPr>
            </a:p>
          </p:txBody>
        </p:sp>
        <p:pic>
          <p:nvPicPr>
            <p:cNvPr id="17" name="Content Placeholder 3" descr="Screen Shot 2014-06-29 at 8.23.43 A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0655" y="4157939"/>
              <a:ext cx="1426128" cy="456445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454025" y="4672507"/>
            <a:ext cx="2904637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000" dirty="0" smtClean="0"/>
              <a:t>Source: McAfee Labs Threat Report, Jun 2014</a:t>
            </a:r>
            <a:endParaRPr lang="en-US" sz="1000" dirty="0"/>
          </a:p>
        </p:txBody>
      </p:sp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2569031285"/>
              </p:ext>
            </p:extLst>
          </p:nvPr>
        </p:nvGraphicFramePr>
        <p:xfrm>
          <a:off x="3643517" y="2370539"/>
          <a:ext cx="2550060" cy="207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Oval 37"/>
          <p:cNvSpPr/>
          <p:nvPr/>
        </p:nvSpPr>
        <p:spPr>
          <a:xfrm>
            <a:off x="4417282" y="2891004"/>
            <a:ext cx="1042028" cy="10420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000" dirty="0">
                <a:ln w="3175">
                  <a:solidFill>
                    <a:srgbClr val="B71234"/>
                  </a:solidFill>
                </a:ln>
                <a:solidFill>
                  <a:srgbClr val="B71234"/>
                </a:solidFill>
              </a:rPr>
              <a:t>79%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70177" y="961407"/>
            <a:ext cx="1555751" cy="1235487"/>
            <a:chOff x="5985729" y="1658374"/>
            <a:chExt cx="1555751" cy="1235487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5985729" y="1658374"/>
              <a:ext cx="1555751" cy="1235487"/>
            </a:xfrm>
            <a:prstGeom prst="rect">
              <a:avLst/>
            </a:prstGeom>
            <a:solidFill>
              <a:srgbClr val="E8EAEC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latin typeface="Arial" charset="0"/>
                <a:ea typeface="MS PGothic" pitchFamily="34" charset="-128"/>
              </a:endParaRPr>
            </a:p>
          </p:txBody>
        </p:sp>
        <p:pic>
          <p:nvPicPr>
            <p:cNvPr id="43" name="Content Placeholder 3" descr="Screen Shot 2014-06-29 at 8.23.43 AM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1300" y="2113168"/>
              <a:ext cx="1237359" cy="680963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985729" y="1732150"/>
              <a:ext cx="1555751" cy="707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200" dirty="0" smtClean="0">
                  <a:solidFill>
                    <a:srgbClr val="53565A"/>
                  </a:solidFill>
                </a:rPr>
                <a:t>The original </a:t>
              </a:r>
              <a:r>
                <a:rPr lang="en-US" sz="1200" dirty="0" smtClean="0">
                  <a:solidFill>
                    <a:srgbClr val="B71234"/>
                  </a:solidFill>
                </a:rPr>
                <a:t/>
              </a:r>
              <a:br>
                <a:rPr lang="en-US" sz="1200" dirty="0" smtClean="0">
                  <a:solidFill>
                    <a:srgbClr val="B71234"/>
                  </a:solidFill>
                </a:rPr>
              </a:br>
              <a:r>
                <a:rPr lang="en-US" sz="1200" dirty="0" smtClean="0">
                  <a:solidFill>
                    <a:srgbClr val="B71234"/>
                  </a:solidFill>
                </a:rPr>
                <a:t>Flappy Bird game</a:t>
              </a:r>
              <a:endParaRPr lang="en-US" sz="1200" dirty="0">
                <a:solidFill>
                  <a:srgbClr val="B71234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963844" y="2956672"/>
            <a:ext cx="2893212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</a:rPr>
              <a:t>Flappy Bird clones </a:t>
            </a:r>
            <a:r>
              <a:rPr lang="en-US" sz="2200" dirty="0" smtClean="0">
                <a:solidFill>
                  <a:srgbClr val="B71234"/>
                </a:solidFill>
              </a:rPr>
              <a:t>contained malware</a:t>
            </a:r>
            <a:endParaRPr lang="en-US" sz="2200" dirty="0">
              <a:solidFill>
                <a:srgbClr val="B71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905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 flipH="1">
            <a:off x="0" y="3276217"/>
            <a:ext cx="9144000" cy="1040196"/>
          </a:xfrm>
          <a:prstGeom prst="rect">
            <a:avLst/>
          </a:prstGeom>
          <a:solidFill>
            <a:srgbClr val="EBED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E6A7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do…</a:t>
            </a:r>
            <a:r>
              <a:rPr lang="en-US" dirty="0" err="1" smtClean="0">
                <a:solidFill>
                  <a:srgbClr val="B71234"/>
                </a:solidFill>
              </a:rPr>
              <a:t>wearables</a:t>
            </a:r>
            <a:endParaRPr lang="en-US" dirty="0">
              <a:solidFill>
                <a:srgbClr val="B712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704"/>
            <a:ext cx="8221980" cy="1218383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1500" dirty="0" smtClean="0"/>
              <a:t>Do your homework when considering purchase</a:t>
            </a:r>
          </a:p>
          <a:p>
            <a:pPr>
              <a:spcAft>
                <a:spcPts val="400"/>
              </a:spcAft>
            </a:pPr>
            <a:r>
              <a:rPr lang="en-US" sz="1500" dirty="0" smtClean="0"/>
              <a:t>Change default passwords</a:t>
            </a:r>
          </a:p>
          <a:p>
            <a:pPr>
              <a:spcAft>
                <a:spcPts val="400"/>
              </a:spcAft>
            </a:pPr>
            <a:r>
              <a:rPr lang="en-US" sz="1500" dirty="0" smtClean="0"/>
              <a:t>Turn Bluetooth off when not required</a:t>
            </a:r>
          </a:p>
          <a:p>
            <a:pPr>
              <a:spcAft>
                <a:spcPts val="400"/>
              </a:spcAft>
            </a:pPr>
            <a:r>
              <a:rPr lang="en-US" sz="1500" dirty="0" smtClean="0"/>
              <a:t>Limit amount of information to only what’s required</a:t>
            </a:r>
          </a:p>
          <a:p>
            <a:pPr>
              <a:spcAft>
                <a:spcPts val="400"/>
              </a:spcAft>
            </a:pPr>
            <a:r>
              <a:rPr lang="en-US" sz="1500" dirty="0" smtClean="0"/>
              <a:t>Be careful when using social sharing features</a:t>
            </a:r>
          </a:p>
          <a:p>
            <a:pPr>
              <a:spcAft>
                <a:spcPts val="400"/>
              </a:spcAft>
            </a:pPr>
            <a:r>
              <a:rPr lang="en-US" sz="1500" dirty="0" smtClean="0"/>
              <a:t>Read and understand privacy policies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 flipH="1">
            <a:off x="7035488" y="957055"/>
            <a:ext cx="981679" cy="3075837"/>
            <a:chOff x="4141251" y="1195455"/>
            <a:chExt cx="981679" cy="3075837"/>
          </a:xfrm>
        </p:grpSpPr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4141251" y="1195455"/>
              <a:ext cx="981679" cy="3075837"/>
            </a:xfrm>
            <a:custGeom>
              <a:avLst/>
              <a:gdLst/>
              <a:ahLst/>
              <a:cxnLst>
                <a:cxn ang="0">
                  <a:pos x="329" y="472"/>
                </a:cxn>
                <a:cxn ang="0">
                  <a:pos x="216" y="126"/>
                </a:cxn>
                <a:cxn ang="0">
                  <a:pos x="206" y="49"/>
                </a:cxn>
                <a:cxn ang="0">
                  <a:pos x="206" y="43"/>
                </a:cxn>
                <a:cxn ang="0">
                  <a:pos x="202" y="36"/>
                </a:cxn>
                <a:cxn ang="0">
                  <a:pos x="188" y="23"/>
                </a:cxn>
                <a:cxn ang="0">
                  <a:pos x="182" y="21"/>
                </a:cxn>
                <a:cxn ang="0">
                  <a:pos x="180" y="17"/>
                </a:cxn>
                <a:cxn ang="0">
                  <a:pos x="167" y="14"/>
                </a:cxn>
                <a:cxn ang="0">
                  <a:pos x="159" y="11"/>
                </a:cxn>
                <a:cxn ang="0">
                  <a:pos x="146" y="8"/>
                </a:cxn>
                <a:cxn ang="0">
                  <a:pos x="144" y="6"/>
                </a:cxn>
                <a:cxn ang="0">
                  <a:pos x="139" y="6"/>
                </a:cxn>
                <a:cxn ang="0">
                  <a:pos x="130" y="5"/>
                </a:cxn>
                <a:cxn ang="0">
                  <a:pos x="127" y="6"/>
                </a:cxn>
                <a:cxn ang="0">
                  <a:pos x="118" y="21"/>
                </a:cxn>
                <a:cxn ang="0">
                  <a:pos x="91" y="37"/>
                </a:cxn>
                <a:cxn ang="0">
                  <a:pos x="89" y="44"/>
                </a:cxn>
                <a:cxn ang="0">
                  <a:pos x="84" y="57"/>
                </a:cxn>
                <a:cxn ang="0">
                  <a:pos x="77" y="78"/>
                </a:cxn>
                <a:cxn ang="0">
                  <a:pos x="80" y="102"/>
                </a:cxn>
                <a:cxn ang="0">
                  <a:pos x="84" y="108"/>
                </a:cxn>
                <a:cxn ang="0">
                  <a:pos x="98" y="137"/>
                </a:cxn>
                <a:cxn ang="0">
                  <a:pos x="110" y="154"/>
                </a:cxn>
                <a:cxn ang="0">
                  <a:pos x="117" y="154"/>
                </a:cxn>
                <a:cxn ang="0">
                  <a:pos x="122" y="171"/>
                </a:cxn>
                <a:cxn ang="0">
                  <a:pos x="3" y="413"/>
                </a:cxn>
                <a:cxn ang="0">
                  <a:pos x="85" y="697"/>
                </a:cxn>
                <a:cxn ang="0">
                  <a:pos x="82" y="1051"/>
                </a:cxn>
                <a:cxn ang="0">
                  <a:pos x="158" y="1010"/>
                </a:cxn>
                <a:cxn ang="0">
                  <a:pos x="225" y="1084"/>
                </a:cxn>
                <a:cxn ang="0">
                  <a:pos x="206" y="717"/>
                </a:cxn>
                <a:cxn ang="0">
                  <a:pos x="236" y="596"/>
                </a:cxn>
                <a:cxn ang="0">
                  <a:pos x="272" y="505"/>
                </a:cxn>
                <a:cxn ang="0">
                  <a:pos x="328" y="609"/>
                </a:cxn>
                <a:cxn ang="0">
                  <a:pos x="206" y="46"/>
                </a:cxn>
                <a:cxn ang="0">
                  <a:pos x="96" y="37"/>
                </a:cxn>
                <a:cxn ang="0">
                  <a:pos x="94" y="37"/>
                </a:cxn>
                <a:cxn ang="0">
                  <a:pos x="97" y="42"/>
                </a:cxn>
                <a:cxn ang="0">
                  <a:pos x="119" y="154"/>
                </a:cxn>
                <a:cxn ang="0">
                  <a:pos x="144" y="16"/>
                </a:cxn>
                <a:cxn ang="0">
                  <a:pos x="145" y="10"/>
                </a:cxn>
                <a:cxn ang="0">
                  <a:pos x="143" y="12"/>
                </a:cxn>
                <a:cxn ang="0">
                  <a:pos x="145" y="9"/>
                </a:cxn>
                <a:cxn ang="0">
                  <a:pos x="145" y="8"/>
                </a:cxn>
                <a:cxn ang="0">
                  <a:pos x="142" y="8"/>
                </a:cxn>
                <a:cxn ang="0">
                  <a:pos x="129" y="16"/>
                </a:cxn>
                <a:cxn ang="0">
                  <a:pos x="131" y="12"/>
                </a:cxn>
                <a:cxn ang="0">
                  <a:pos x="130" y="12"/>
                </a:cxn>
                <a:cxn ang="0">
                  <a:pos x="129" y="18"/>
                </a:cxn>
                <a:cxn ang="0">
                  <a:pos x="133" y="17"/>
                </a:cxn>
                <a:cxn ang="0">
                  <a:pos x="137" y="9"/>
                </a:cxn>
                <a:cxn ang="0">
                  <a:pos x="131" y="10"/>
                </a:cxn>
                <a:cxn ang="0">
                  <a:pos x="129" y="7"/>
                </a:cxn>
                <a:cxn ang="0">
                  <a:pos x="128" y="7"/>
                </a:cxn>
                <a:cxn ang="0">
                  <a:pos x="149" y="16"/>
                </a:cxn>
                <a:cxn ang="0">
                  <a:pos x="187" y="20"/>
                </a:cxn>
                <a:cxn ang="0">
                  <a:pos x="181" y="21"/>
                </a:cxn>
                <a:cxn ang="0">
                  <a:pos x="179" y="20"/>
                </a:cxn>
                <a:cxn ang="0">
                  <a:pos x="177" y="15"/>
                </a:cxn>
              </a:cxnLst>
              <a:rect l="0" t="0" r="r" b="b"/>
              <a:pathLst>
                <a:path w="383" h="1198">
                  <a:moveTo>
                    <a:pt x="376" y="586"/>
                  </a:moveTo>
                  <a:cubicBezTo>
                    <a:pt x="371" y="580"/>
                    <a:pt x="364" y="573"/>
                    <a:pt x="354" y="564"/>
                  </a:cubicBezTo>
                  <a:cubicBezTo>
                    <a:pt x="354" y="563"/>
                    <a:pt x="354" y="562"/>
                    <a:pt x="354" y="561"/>
                  </a:cubicBezTo>
                  <a:cubicBezTo>
                    <a:pt x="356" y="560"/>
                    <a:pt x="356" y="560"/>
                    <a:pt x="356" y="560"/>
                  </a:cubicBezTo>
                  <a:cubicBezTo>
                    <a:pt x="348" y="534"/>
                    <a:pt x="348" y="534"/>
                    <a:pt x="348" y="534"/>
                  </a:cubicBezTo>
                  <a:cubicBezTo>
                    <a:pt x="343" y="534"/>
                    <a:pt x="343" y="534"/>
                    <a:pt x="343" y="534"/>
                  </a:cubicBezTo>
                  <a:cubicBezTo>
                    <a:pt x="342" y="533"/>
                    <a:pt x="341" y="533"/>
                    <a:pt x="340" y="532"/>
                  </a:cubicBezTo>
                  <a:cubicBezTo>
                    <a:pt x="337" y="526"/>
                    <a:pt x="335" y="521"/>
                    <a:pt x="334" y="516"/>
                  </a:cubicBezTo>
                  <a:cubicBezTo>
                    <a:pt x="333" y="512"/>
                    <a:pt x="333" y="509"/>
                    <a:pt x="333" y="507"/>
                  </a:cubicBezTo>
                  <a:cubicBezTo>
                    <a:pt x="338" y="508"/>
                    <a:pt x="341" y="505"/>
                    <a:pt x="343" y="497"/>
                  </a:cubicBezTo>
                  <a:cubicBezTo>
                    <a:pt x="347" y="493"/>
                    <a:pt x="347" y="488"/>
                    <a:pt x="342" y="482"/>
                  </a:cubicBezTo>
                  <a:cubicBezTo>
                    <a:pt x="344" y="477"/>
                    <a:pt x="341" y="474"/>
                    <a:pt x="333" y="474"/>
                  </a:cubicBezTo>
                  <a:cubicBezTo>
                    <a:pt x="332" y="473"/>
                    <a:pt x="330" y="472"/>
                    <a:pt x="329" y="472"/>
                  </a:cubicBezTo>
                  <a:cubicBezTo>
                    <a:pt x="328" y="467"/>
                    <a:pt x="327" y="462"/>
                    <a:pt x="327" y="457"/>
                  </a:cubicBezTo>
                  <a:cubicBezTo>
                    <a:pt x="316" y="398"/>
                    <a:pt x="301" y="344"/>
                    <a:pt x="281" y="295"/>
                  </a:cubicBezTo>
                  <a:cubicBezTo>
                    <a:pt x="276" y="250"/>
                    <a:pt x="262" y="225"/>
                    <a:pt x="237" y="222"/>
                  </a:cubicBezTo>
                  <a:cubicBezTo>
                    <a:pt x="236" y="210"/>
                    <a:pt x="230" y="207"/>
                    <a:pt x="219" y="213"/>
                  </a:cubicBezTo>
                  <a:cubicBezTo>
                    <a:pt x="216" y="207"/>
                    <a:pt x="213" y="201"/>
                    <a:pt x="208" y="196"/>
                  </a:cubicBezTo>
                  <a:cubicBezTo>
                    <a:pt x="204" y="191"/>
                    <a:pt x="200" y="186"/>
                    <a:pt x="195" y="183"/>
                  </a:cubicBezTo>
                  <a:cubicBezTo>
                    <a:pt x="195" y="176"/>
                    <a:pt x="194" y="168"/>
                    <a:pt x="193" y="158"/>
                  </a:cubicBezTo>
                  <a:cubicBezTo>
                    <a:pt x="196" y="157"/>
                    <a:pt x="200" y="155"/>
                    <a:pt x="205" y="154"/>
                  </a:cubicBezTo>
                  <a:cubicBezTo>
                    <a:pt x="206" y="154"/>
                    <a:pt x="207" y="154"/>
                    <a:pt x="208" y="153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5" y="152"/>
                    <a:pt x="217" y="147"/>
                    <a:pt x="215" y="139"/>
                  </a:cubicBezTo>
                  <a:cubicBezTo>
                    <a:pt x="214" y="136"/>
                    <a:pt x="214" y="132"/>
                    <a:pt x="215" y="130"/>
                  </a:cubicBezTo>
                  <a:cubicBezTo>
                    <a:pt x="216" y="129"/>
                    <a:pt x="216" y="128"/>
                    <a:pt x="216" y="126"/>
                  </a:cubicBezTo>
                  <a:cubicBezTo>
                    <a:pt x="217" y="123"/>
                    <a:pt x="216" y="122"/>
                    <a:pt x="214" y="121"/>
                  </a:cubicBezTo>
                  <a:cubicBezTo>
                    <a:pt x="214" y="120"/>
                    <a:pt x="215" y="119"/>
                    <a:pt x="215" y="118"/>
                  </a:cubicBezTo>
                  <a:cubicBezTo>
                    <a:pt x="215" y="116"/>
                    <a:pt x="215" y="115"/>
                    <a:pt x="214" y="113"/>
                  </a:cubicBezTo>
                  <a:cubicBezTo>
                    <a:pt x="213" y="110"/>
                    <a:pt x="212" y="108"/>
                    <a:pt x="213" y="105"/>
                  </a:cubicBezTo>
                  <a:cubicBezTo>
                    <a:pt x="217" y="102"/>
                    <a:pt x="218" y="99"/>
                    <a:pt x="217" y="97"/>
                  </a:cubicBezTo>
                  <a:cubicBezTo>
                    <a:pt x="213" y="93"/>
                    <a:pt x="211" y="89"/>
                    <a:pt x="209" y="85"/>
                  </a:cubicBezTo>
                  <a:cubicBezTo>
                    <a:pt x="208" y="82"/>
                    <a:pt x="208" y="79"/>
                    <a:pt x="209" y="77"/>
                  </a:cubicBezTo>
                  <a:cubicBezTo>
                    <a:pt x="210" y="74"/>
                    <a:pt x="210" y="71"/>
                    <a:pt x="207" y="69"/>
                  </a:cubicBezTo>
                  <a:cubicBezTo>
                    <a:pt x="206" y="67"/>
                    <a:pt x="205" y="65"/>
                    <a:pt x="205" y="62"/>
                  </a:cubicBezTo>
                  <a:cubicBezTo>
                    <a:pt x="207" y="57"/>
                    <a:pt x="207" y="53"/>
                    <a:pt x="204" y="50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7" y="50"/>
                    <a:pt x="209" y="52"/>
                    <a:pt x="209" y="55"/>
                  </a:cubicBezTo>
                  <a:cubicBezTo>
                    <a:pt x="209" y="52"/>
                    <a:pt x="208" y="50"/>
                    <a:pt x="206" y="49"/>
                  </a:cubicBezTo>
                  <a:cubicBezTo>
                    <a:pt x="208" y="48"/>
                    <a:pt x="210" y="48"/>
                    <a:pt x="213" y="49"/>
                  </a:cubicBezTo>
                  <a:cubicBezTo>
                    <a:pt x="211" y="48"/>
                    <a:pt x="209" y="47"/>
                    <a:pt x="207" y="46"/>
                  </a:cubicBezTo>
                  <a:cubicBezTo>
                    <a:pt x="207" y="46"/>
                    <a:pt x="207" y="46"/>
                    <a:pt x="207" y="46"/>
                  </a:cubicBezTo>
                  <a:cubicBezTo>
                    <a:pt x="208" y="46"/>
                    <a:pt x="209" y="46"/>
                    <a:pt x="210" y="47"/>
                  </a:cubicBezTo>
                  <a:cubicBezTo>
                    <a:pt x="209" y="46"/>
                    <a:pt x="208" y="46"/>
                    <a:pt x="207" y="4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6" y="45"/>
                    <a:pt x="204" y="45"/>
                    <a:pt x="203" y="44"/>
                  </a:cubicBezTo>
                  <a:cubicBezTo>
                    <a:pt x="204" y="44"/>
                    <a:pt x="205" y="43"/>
                    <a:pt x="206" y="43"/>
                  </a:cubicBezTo>
                  <a:cubicBezTo>
                    <a:pt x="207" y="43"/>
                    <a:pt x="207" y="43"/>
                    <a:pt x="208" y="43"/>
                  </a:cubicBezTo>
                  <a:cubicBezTo>
                    <a:pt x="208" y="43"/>
                    <a:pt x="208" y="43"/>
                    <a:pt x="207" y="43"/>
                  </a:cubicBezTo>
                  <a:cubicBezTo>
                    <a:pt x="208" y="43"/>
                    <a:pt x="208" y="43"/>
                    <a:pt x="209" y="43"/>
                  </a:cubicBezTo>
                  <a:cubicBezTo>
                    <a:pt x="208" y="43"/>
                    <a:pt x="207" y="43"/>
                    <a:pt x="206" y="43"/>
                  </a:cubicBezTo>
                  <a:cubicBezTo>
                    <a:pt x="206" y="42"/>
                    <a:pt x="206" y="42"/>
                    <a:pt x="205" y="42"/>
                  </a:cubicBezTo>
                  <a:cubicBezTo>
                    <a:pt x="206" y="42"/>
                    <a:pt x="207" y="42"/>
                    <a:pt x="209" y="41"/>
                  </a:cubicBezTo>
                  <a:cubicBezTo>
                    <a:pt x="207" y="41"/>
                    <a:pt x="206" y="42"/>
                    <a:pt x="204" y="42"/>
                  </a:cubicBezTo>
                  <a:cubicBezTo>
                    <a:pt x="204" y="41"/>
                    <a:pt x="203" y="41"/>
                    <a:pt x="202" y="41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203" y="41"/>
                    <a:pt x="204" y="41"/>
                    <a:pt x="205" y="41"/>
                  </a:cubicBezTo>
                  <a:cubicBezTo>
                    <a:pt x="204" y="41"/>
                    <a:pt x="204" y="40"/>
                    <a:pt x="203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9"/>
                    <a:pt x="200" y="39"/>
                    <a:pt x="198" y="38"/>
                  </a:cubicBezTo>
                  <a:cubicBezTo>
                    <a:pt x="200" y="37"/>
                    <a:pt x="202" y="37"/>
                    <a:pt x="204" y="38"/>
                  </a:cubicBezTo>
                  <a:cubicBezTo>
                    <a:pt x="203" y="37"/>
                    <a:pt x="201" y="37"/>
                    <a:pt x="199" y="37"/>
                  </a:cubicBezTo>
                  <a:cubicBezTo>
                    <a:pt x="200" y="37"/>
                    <a:pt x="201" y="36"/>
                    <a:pt x="202" y="36"/>
                  </a:cubicBezTo>
                  <a:cubicBezTo>
                    <a:pt x="202" y="36"/>
                    <a:pt x="203" y="36"/>
                    <a:pt x="203" y="36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4" y="36"/>
                    <a:pt x="203" y="36"/>
                    <a:pt x="203" y="36"/>
                  </a:cubicBezTo>
                  <a:cubicBezTo>
                    <a:pt x="200" y="34"/>
                    <a:pt x="197" y="33"/>
                    <a:pt x="193" y="33"/>
                  </a:cubicBezTo>
                  <a:cubicBezTo>
                    <a:pt x="196" y="30"/>
                    <a:pt x="200" y="28"/>
                    <a:pt x="204" y="27"/>
                  </a:cubicBezTo>
                  <a:cubicBezTo>
                    <a:pt x="200" y="27"/>
                    <a:pt x="196" y="27"/>
                    <a:pt x="192" y="28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4" y="26"/>
                    <a:pt x="196" y="26"/>
                    <a:pt x="198" y="26"/>
                  </a:cubicBezTo>
                  <a:cubicBezTo>
                    <a:pt x="196" y="25"/>
                    <a:pt x="194" y="25"/>
                    <a:pt x="192" y="26"/>
                  </a:cubicBezTo>
                  <a:cubicBezTo>
                    <a:pt x="193" y="22"/>
                    <a:pt x="193" y="22"/>
                    <a:pt x="193" y="22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1" y="26"/>
                    <a:pt x="189" y="26"/>
                    <a:pt x="188" y="26"/>
                  </a:cubicBezTo>
                  <a:cubicBezTo>
                    <a:pt x="188" y="24"/>
                    <a:pt x="188" y="23"/>
                    <a:pt x="188" y="23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9" y="22"/>
                    <a:pt x="190" y="22"/>
                    <a:pt x="192" y="21"/>
                  </a:cubicBezTo>
                  <a:cubicBezTo>
                    <a:pt x="191" y="21"/>
                    <a:pt x="191" y="21"/>
                    <a:pt x="190" y="21"/>
                  </a:cubicBezTo>
                  <a:cubicBezTo>
                    <a:pt x="191" y="21"/>
                    <a:pt x="192" y="21"/>
                    <a:pt x="193" y="20"/>
                  </a:cubicBezTo>
                  <a:cubicBezTo>
                    <a:pt x="191" y="20"/>
                    <a:pt x="190" y="21"/>
                    <a:pt x="188" y="21"/>
                  </a:cubicBezTo>
                  <a:cubicBezTo>
                    <a:pt x="188" y="21"/>
                    <a:pt x="187" y="21"/>
                    <a:pt x="187" y="21"/>
                  </a:cubicBezTo>
                  <a:cubicBezTo>
                    <a:pt x="187" y="21"/>
                    <a:pt x="187" y="20"/>
                    <a:pt x="187" y="20"/>
                  </a:cubicBezTo>
                  <a:cubicBezTo>
                    <a:pt x="188" y="19"/>
                    <a:pt x="190" y="18"/>
                    <a:pt x="191" y="17"/>
                  </a:cubicBezTo>
                  <a:cubicBezTo>
                    <a:pt x="190" y="18"/>
                    <a:pt x="189" y="19"/>
                    <a:pt x="187" y="19"/>
                  </a:cubicBezTo>
                  <a:cubicBezTo>
                    <a:pt x="188" y="17"/>
                    <a:pt x="188" y="16"/>
                    <a:pt x="188" y="16"/>
                  </a:cubicBezTo>
                  <a:cubicBezTo>
                    <a:pt x="187" y="17"/>
                    <a:pt x="187" y="18"/>
                    <a:pt x="187" y="20"/>
                  </a:cubicBezTo>
                  <a:cubicBezTo>
                    <a:pt x="186" y="20"/>
                    <a:pt x="185" y="21"/>
                    <a:pt x="184" y="21"/>
                  </a:cubicBezTo>
                  <a:cubicBezTo>
                    <a:pt x="183" y="21"/>
                    <a:pt x="182" y="21"/>
                    <a:pt x="182" y="21"/>
                  </a:cubicBezTo>
                  <a:cubicBezTo>
                    <a:pt x="182" y="21"/>
                    <a:pt x="182" y="20"/>
                    <a:pt x="182" y="20"/>
                  </a:cubicBezTo>
                  <a:cubicBezTo>
                    <a:pt x="183" y="20"/>
                    <a:pt x="184" y="20"/>
                    <a:pt x="185" y="20"/>
                  </a:cubicBezTo>
                  <a:cubicBezTo>
                    <a:pt x="184" y="20"/>
                    <a:pt x="183" y="20"/>
                    <a:pt x="182" y="19"/>
                  </a:cubicBezTo>
                  <a:cubicBezTo>
                    <a:pt x="182" y="19"/>
                    <a:pt x="181" y="18"/>
                    <a:pt x="181" y="18"/>
                  </a:cubicBezTo>
                  <a:cubicBezTo>
                    <a:pt x="181" y="18"/>
                    <a:pt x="181" y="19"/>
                    <a:pt x="181" y="19"/>
                  </a:cubicBezTo>
                  <a:cubicBezTo>
                    <a:pt x="181" y="19"/>
                    <a:pt x="181" y="19"/>
                    <a:pt x="180" y="19"/>
                  </a:cubicBezTo>
                  <a:cubicBezTo>
                    <a:pt x="180" y="19"/>
                    <a:pt x="180" y="18"/>
                    <a:pt x="180" y="18"/>
                  </a:cubicBezTo>
                  <a:cubicBezTo>
                    <a:pt x="180" y="19"/>
                    <a:pt x="180" y="19"/>
                    <a:pt x="180" y="19"/>
                  </a:cubicBezTo>
                  <a:cubicBezTo>
                    <a:pt x="180" y="19"/>
                    <a:pt x="180" y="19"/>
                    <a:pt x="180" y="19"/>
                  </a:cubicBezTo>
                  <a:cubicBezTo>
                    <a:pt x="180" y="19"/>
                    <a:pt x="180" y="19"/>
                    <a:pt x="180" y="19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0" y="18"/>
                    <a:pt x="180" y="18"/>
                    <a:pt x="180" y="18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7"/>
                    <a:pt x="180" y="18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8" y="19"/>
                    <a:pt x="177" y="20"/>
                    <a:pt x="176" y="20"/>
                  </a:cubicBezTo>
                  <a:cubicBezTo>
                    <a:pt x="177" y="18"/>
                    <a:pt x="177" y="16"/>
                    <a:pt x="178" y="15"/>
                  </a:cubicBezTo>
                  <a:cubicBezTo>
                    <a:pt x="179" y="15"/>
                    <a:pt x="180" y="14"/>
                    <a:pt x="181" y="14"/>
                  </a:cubicBezTo>
                  <a:cubicBezTo>
                    <a:pt x="180" y="14"/>
                    <a:pt x="179" y="14"/>
                    <a:pt x="178" y="14"/>
                  </a:cubicBezTo>
                  <a:cubicBezTo>
                    <a:pt x="179" y="11"/>
                    <a:pt x="179" y="9"/>
                    <a:pt x="179" y="9"/>
                  </a:cubicBezTo>
                  <a:cubicBezTo>
                    <a:pt x="179" y="10"/>
                    <a:pt x="179" y="10"/>
                    <a:pt x="178" y="11"/>
                  </a:cubicBezTo>
                  <a:cubicBezTo>
                    <a:pt x="177" y="12"/>
                    <a:pt x="176" y="12"/>
                    <a:pt x="175" y="13"/>
                  </a:cubicBezTo>
                  <a:cubicBezTo>
                    <a:pt x="176" y="12"/>
                    <a:pt x="177" y="11"/>
                    <a:pt x="178" y="10"/>
                  </a:cubicBezTo>
                  <a:cubicBezTo>
                    <a:pt x="175" y="11"/>
                    <a:pt x="172" y="12"/>
                    <a:pt x="170" y="14"/>
                  </a:cubicBezTo>
                  <a:cubicBezTo>
                    <a:pt x="169" y="14"/>
                    <a:pt x="168" y="15"/>
                    <a:pt x="167" y="15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68" y="13"/>
                    <a:pt x="169" y="13"/>
                    <a:pt x="170" y="12"/>
                  </a:cubicBezTo>
                  <a:cubicBezTo>
                    <a:pt x="170" y="12"/>
                    <a:pt x="171" y="11"/>
                    <a:pt x="172" y="11"/>
                  </a:cubicBezTo>
                  <a:cubicBezTo>
                    <a:pt x="171" y="11"/>
                    <a:pt x="170" y="11"/>
                    <a:pt x="170" y="12"/>
                  </a:cubicBezTo>
                  <a:cubicBezTo>
                    <a:pt x="169" y="12"/>
                    <a:pt x="168" y="13"/>
                    <a:pt x="167" y="13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3" y="15"/>
                    <a:pt x="161" y="16"/>
                    <a:pt x="158" y="18"/>
                  </a:cubicBezTo>
                  <a:cubicBezTo>
                    <a:pt x="159" y="16"/>
                    <a:pt x="160" y="14"/>
                    <a:pt x="161" y="12"/>
                  </a:cubicBezTo>
                  <a:cubicBezTo>
                    <a:pt x="162" y="11"/>
                    <a:pt x="163" y="10"/>
                    <a:pt x="164" y="9"/>
                  </a:cubicBezTo>
                  <a:cubicBezTo>
                    <a:pt x="164" y="9"/>
                    <a:pt x="163" y="10"/>
                    <a:pt x="163" y="10"/>
                  </a:cubicBezTo>
                  <a:cubicBezTo>
                    <a:pt x="164" y="9"/>
                    <a:pt x="165" y="8"/>
                    <a:pt x="166" y="8"/>
                  </a:cubicBezTo>
                  <a:cubicBezTo>
                    <a:pt x="164" y="8"/>
                    <a:pt x="162" y="9"/>
                    <a:pt x="161" y="10"/>
                  </a:cubicBezTo>
                  <a:cubicBezTo>
                    <a:pt x="160" y="11"/>
                    <a:pt x="159" y="11"/>
                    <a:pt x="159" y="11"/>
                  </a:cubicBezTo>
                  <a:cubicBezTo>
                    <a:pt x="160" y="9"/>
                    <a:pt x="161" y="8"/>
                    <a:pt x="162" y="6"/>
                  </a:cubicBezTo>
                  <a:cubicBezTo>
                    <a:pt x="160" y="8"/>
                    <a:pt x="159" y="10"/>
                    <a:pt x="157" y="12"/>
                  </a:cubicBezTo>
                  <a:cubicBezTo>
                    <a:pt x="156" y="13"/>
                    <a:pt x="154" y="13"/>
                    <a:pt x="152" y="14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4" y="12"/>
                    <a:pt x="156" y="11"/>
                    <a:pt x="158" y="10"/>
                  </a:cubicBezTo>
                  <a:cubicBezTo>
                    <a:pt x="156" y="11"/>
                    <a:pt x="154" y="11"/>
                    <a:pt x="152" y="12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1" y="12"/>
                    <a:pt x="149" y="13"/>
                    <a:pt x="148" y="14"/>
                  </a:cubicBezTo>
                  <a:cubicBezTo>
                    <a:pt x="148" y="12"/>
                    <a:pt x="148" y="11"/>
                    <a:pt x="147" y="10"/>
                  </a:cubicBezTo>
                  <a:cubicBezTo>
                    <a:pt x="148" y="9"/>
                    <a:pt x="150" y="8"/>
                    <a:pt x="152" y="6"/>
                  </a:cubicBezTo>
                  <a:cubicBezTo>
                    <a:pt x="150" y="7"/>
                    <a:pt x="148" y="8"/>
                    <a:pt x="147" y="9"/>
                  </a:cubicBezTo>
                  <a:cubicBezTo>
                    <a:pt x="147" y="9"/>
                    <a:pt x="146" y="8"/>
                    <a:pt x="146" y="8"/>
                  </a:cubicBezTo>
                  <a:cubicBezTo>
                    <a:pt x="147" y="8"/>
                    <a:pt x="147" y="7"/>
                    <a:pt x="148" y="7"/>
                  </a:cubicBezTo>
                  <a:cubicBezTo>
                    <a:pt x="147" y="7"/>
                    <a:pt x="147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7" y="6"/>
                    <a:pt x="148" y="5"/>
                    <a:pt x="148" y="4"/>
                  </a:cubicBezTo>
                  <a:cubicBezTo>
                    <a:pt x="148" y="5"/>
                    <a:pt x="147" y="6"/>
                    <a:pt x="146" y="7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5" y="6"/>
                    <a:pt x="145" y="6"/>
                    <a:pt x="144" y="6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5"/>
                    <a:pt x="144" y="6"/>
                    <a:pt x="144" y="6"/>
                  </a:cubicBezTo>
                  <a:cubicBezTo>
                    <a:pt x="144" y="6"/>
                    <a:pt x="144" y="7"/>
                    <a:pt x="143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7"/>
                    <a:pt x="143" y="8"/>
                    <a:pt x="142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3" y="5"/>
                  </a:cubicBezTo>
                  <a:cubicBezTo>
                    <a:pt x="141" y="7"/>
                    <a:pt x="139" y="9"/>
                    <a:pt x="138" y="11"/>
                  </a:cubicBezTo>
                  <a:cubicBezTo>
                    <a:pt x="138" y="10"/>
                    <a:pt x="137" y="9"/>
                    <a:pt x="137" y="9"/>
                  </a:cubicBezTo>
                  <a:cubicBezTo>
                    <a:pt x="137" y="8"/>
                    <a:pt x="138" y="8"/>
                    <a:pt x="138" y="7"/>
                  </a:cubicBezTo>
                  <a:cubicBezTo>
                    <a:pt x="140" y="6"/>
                    <a:pt x="141" y="4"/>
                    <a:pt x="143" y="3"/>
                  </a:cubicBezTo>
                  <a:cubicBezTo>
                    <a:pt x="142" y="4"/>
                    <a:pt x="140" y="5"/>
                    <a:pt x="139" y="6"/>
                  </a:cubicBezTo>
                  <a:cubicBezTo>
                    <a:pt x="139" y="5"/>
                    <a:pt x="140" y="5"/>
                    <a:pt x="140" y="4"/>
                  </a:cubicBezTo>
                  <a:cubicBezTo>
                    <a:pt x="140" y="5"/>
                    <a:pt x="139" y="6"/>
                    <a:pt x="139" y="6"/>
                  </a:cubicBezTo>
                  <a:cubicBezTo>
                    <a:pt x="137" y="8"/>
                    <a:pt x="135" y="9"/>
                    <a:pt x="133" y="11"/>
                  </a:cubicBezTo>
                  <a:cubicBezTo>
                    <a:pt x="133" y="10"/>
                    <a:pt x="133" y="10"/>
                    <a:pt x="133" y="9"/>
                  </a:cubicBezTo>
                  <a:cubicBezTo>
                    <a:pt x="135" y="7"/>
                    <a:pt x="137" y="4"/>
                    <a:pt x="140" y="1"/>
                  </a:cubicBezTo>
                  <a:cubicBezTo>
                    <a:pt x="137" y="4"/>
                    <a:pt x="135" y="6"/>
                    <a:pt x="132" y="9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5"/>
                    <a:pt x="135" y="3"/>
                    <a:pt x="137" y="1"/>
                  </a:cubicBezTo>
                  <a:cubicBezTo>
                    <a:pt x="135" y="3"/>
                    <a:pt x="133" y="5"/>
                    <a:pt x="132" y="7"/>
                  </a:cubicBezTo>
                  <a:cubicBezTo>
                    <a:pt x="131" y="6"/>
                    <a:pt x="131" y="6"/>
                    <a:pt x="130" y="5"/>
                  </a:cubicBezTo>
                  <a:cubicBezTo>
                    <a:pt x="131" y="3"/>
                    <a:pt x="133" y="2"/>
                    <a:pt x="134" y="0"/>
                  </a:cubicBezTo>
                  <a:cubicBezTo>
                    <a:pt x="132" y="2"/>
                    <a:pt x="131" y="3"/>
                    <a:pt x="130" y="5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9" y="4"/>
                    <a:pt x="129" y="5"/>
                    <a:pt x="130" y="5"/>
                  </a:cubicBezTo>
                  <a:cubicBezTo>
                    <a:pt x="130" y="6"/>
                    <a:pt x="129" y="6"/>
                    <a:pt x="129" y="6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29" y="7"/>
                    <a:pt x="129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7"/>
                    <a:pt x="128" y="7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6"/>
                    <a:pt x="127" y="7"/>
                    <a:pt x="127" y="7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6" y="11"/>
                    <a:pt x="125" y="13"/>
                    <a:pt x="125" y="14"/>
                  </a:cubicBezTo>
                  <a:cubicBezTo>
                    <a:pt x="124" y="10"/>
                    <a:pt x="122" y="8"/>
                    <a:pt x="122" y="8"/>
                  </a:cubicBezTo>
                  <a:cubicBezTo>
                    <a:pt x="123" y="10"/>
                    <a:pt x="124" y="13"/>
                    <a:pt x="124" y="15"/>
                  </a:cubicBezTo>
                  <a:cubicBezTo>
                    <a:pt x="123" y="17"/>
                    <a:pt x="123" y="18"/>
                    <a:pt x="122" y="20"/>
                  </a:cubicBezTo>
                  <a:cubicBezTo>
                    <a:pt x="120" y="18"/>
                    <a:pt x="118" y="17"/>
                    <a:pt x="116" y="16"/>
                  </a:cubicBezTo>
                  <a:cubicBezTo>
                    <a:pt x="118" y="17"/>
                    <a:pt x="119" y="19"/>
                    <a:pt x="121" y="20"/>
                  </a:cubicBezTo>
                  <a:cubicBezTo>
                    <a:pt x="119" y="19"/>
                    <a:pt x="116" y="18"/>
                    <a:pt x="114" y="17"/>
                  </a:cubicBezTo>
                  <a:cubicBezTo>
                    <a:pt x="117" y="18"/>
                    <a:pt x="119" y="20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19" y="21"/>
                    <a:pt x="116" y="20"/>
                    <a:pt x="113" y="18"/>
                  </a:cubicBezTo>
                  <a:cubicBezTo>
                    <a:pt x="115" y="20"/>
                    <a:pt x="117" y="20"/>
                    <a:pt x="118" y="21"/>
                  </a:cubicBezTo>
                  <a:cubicBezTo>
                    <a:pt x="116" y="21"/>
                    <a:pt x="113" y="20"/>
                    <a:pt x="111" y="19"/>
                  </a:cubicBezTo>
                  <a:cubicBezTo>
                    <a:pt x="114" y="21"/>
                    <a:pt x="118" y="22"/>
                    <a:pt x="121" y="23"/>
                  </a:cubicBezTo>
                  <a:cubicBezTo>
                    <a:pt x="113" y="22"/>
                    <a:pt x="106" y="23"/>
                    <a:pt x="100" y="26"/>
                  </a:cubicBezTo>
                  <a:cubicBezTo>
                    <a:pt x="106" y="24"/>
                    <a:pt x="112" y="23"/>
                    <a:pt x="118" y="24"/>
                  </a:cubicBezTo>
                  <a:cubicBezTo>
                    <a:pt x="113" y="25"/>
                    <a:pt x="108" y="26"/>
                    <a:pt x="105" y="28"/>
                  </a:cubicBezTo>
                  <a:cubicBezTo>
                    <a:pt x="100" y="29"/>
                    <a:pt x="96" y="31"/>
                    <a:pt x="92" y="34"/>
                  </a:cubicBezTo>
                  <a:cubicBezTo>
                    <a:pt x="96" y="32"/>
                    <a:pt x="99" y="31"/>
                    <a:pt x="102" y="30"/>
                  </a:cubicBezTo>
                  <a:cubicBezTo>
                    <a:pt x="101" y="31"/>
                    <a:pt x="100" y="32"/>
                    <a:pt x="98" y="33"/>
                  </a:cubicBezTo>
                  <a:cubicBezTo>
                    <a:pt x="100" y="32"/>
                    <a:pt x="102" y="31"/>
                    <a:pt x="104" y="30"/>
                  </a:cubicBezTo>
                  <a:cubicBezTo>
                    <a:pt x="106" y="29"/>
                    <a:pt x="108" y="29"/>
                    <a:pt x="110" y="29"/>
                  </a:cubicBezTo>
                  <a:cubicBezTo>
                    <a:pt x="106" y="30"/>
                    <a:pt x="103" y="32"/>
                    <a:pt x="99" y="34"/>
                  </a:cubicBezTo>
                  <a:cubicBezTo>
                    <a:pt x="97" y="35"/>
                    <a:pt x="94" y="36"/>
                    <a:pt x="92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2" y="37"/>
                    <a:pt x="92" y="37"/>
                  </a:cubicBezTo>
                  <a:cubicBezTo>
                    <a:pt x="90" y="39"/>
                    <a:pt x="89" y="40"/>
                    <a:pt x="87" y="41"/>
                  </a:cubicBezTo>
                  <a:cubicBezTo>
                    <a:pt x="89" y="40"/>
                    <a:pt x="91" y="39"/>
                    <a:pt x="93" y="38"/>
                  </a:cubicBezTo>
                  <a:cubicBezTo>
                    <a:pt x="93" y="38"/>
                    <a:pt x="93" y="38"/>
                    <a:pt x="94" y="38"/>
                  </a:cubicBezTo>
                  <a:cubicBezTo>
                    <a:pt x="93" y="39"/>
                    <a:pt x="93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3" y="41"/>
                    <a:pt x="93" y="41"/>
                    <a:pt x="94" y="41"/>
                  </a:cubicBezTo>
                  <a:cubicBezTo>
                    <a:pt x="93" y="41"/>
                    <a:pt x="93" y="41"/>
                    <a:pt x="92" y="42"/>
                  </a:cubicBezTo>
                  <a:cubicBezTo>
                    <a:pt x="91" y="42"/>
                    <a:pt x="90" y="43"/>
                    <a:pt x="89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6"/>
                    <a:pt x="84" y="48"/>
                    <a:pt x="82" y="50"/>
                  </a:cubicBezTo>
                  <a:cubicBezTo>
                    <a:pt x="85" y="48"/>
                    <a:pt x="87" y="46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9" y="46"/>
                    <a:pt x="89" y="47"/>
                    <a:pt x="88" y="48"/>
                  </a:cubicBezTo>
                  <a:cubicBezTo>
                    <a:pt x="89" y="47"/>
                    <a:pt x="90" y="46"/>
                    <a:pt x="91" y="45"/>
                  </a:cubicBezTo>
                  <a:cubicBezTo>
                    <a:pt x="91" y="45"/>
                    <a:pt x="92" y="45"/>
                    <a:pt x="92" y="45"/>
                  </a:cubicBezTo>
                  <a:cubicBezTo>
                    <a:pt x="89" y="48"/>
                    <a:pt x="87" y="51"/>
                    <a:pt x="85" y="54"/>
                  </a:cubicBezTo>
                  <a:cubicBezTo>
                    <a:pt x="85" y="54"/>
                    <a:pt x="84" y="55"/>
                    <a:pt x="84" y="55"/>
                  </a:cubicBezTo>
                  <a:cubicBezTo>
                    <a:pt x="83" y="54"/>
                    <a:pt x="82" y="54"/>
                    <a:pt x="82" y="54"/>
                  </a:cubicBezTo>
                  <a:cubicBezTo>
                    <a:pt x="82" y="55"/>
                    <a:pt x="83" y="55"/>
                    <a:pt x="84" y="55"/>
                  </a:cubicBezTo>
                  <a:cubicBezTo>
                    <a:pt x="79" y="59"/>
                    <a:pt x="75" y="63"/>
                    <a:pt x="73" y="68"/>
                  </a:cubicBezTo>
                  <a:cubicBezTo>
                    <a:pt x="76" y="63"/>
                    <a:pt x="80" y="59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6"/>
                    <a:pt x="85" y="56"/>
                    <a:pt x="85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2" y="59"/>
                    <a:pt x="80" y="63"/>
                    <a:pt x="78" y="67"/>
                  </a:cubicBezTo>
                  <a:cubicBezTo>
                    <a:pt x="75" y="70"/>
                    <a:pt x="73" y="74"/>
                    <a:pt x="72" y="79"/>
                  </a:cubicBezTo>
                  <a:cubicBezTo>
                    <a:pt x="74" y="75"/>
                    <a:pt x="75" y="72"/>
                    <a:pt x="77" y="70"/>
                  </a:cubicBezTo>
                  <a:cubicBezTo>
                    <a:pt x="77" y="71"/>
                    <a:pt x="77" y="73"/>
                    <a:pt x="77" y="74"/>
                  </a:cubicBezTo>
                  <a:cubicBezTo>
                    <a:pt x="77" y="72"/>
                    <a:pt x="78" y="70"/>
                    <a:pt x="79" y="68"/>
                  </a:cubicBezTo>
                  <a:cubicBezTo>
                    <a:pt x="80" y="67"/>
                    <a:pt x="82" y="65"/>
                    <a:pt x="83" y="64"/>
                  </a:cubicBezTo>
                  <a:cubicBezTo>
                    <a:pt x="81" y="67"/>
                    <a:pt x="79" y="71"/>
                    <a:pt x="78" y="74"/>
                  </a:cubicBezTo>
                  <a:cubicBezTo>
                    <a:pt x="75" y="78"/>
                    <a:pt x="73" y="83"/>
                    <a:pt x="73" y="88"/>
                  </a:cubicBezTo>
                  <a:cubicBezTo>
                    <a:pt x="74" y="84"/>
                    <a:pt x="75" y="81"/>
                    <a:pt x="77" y="78"/>
                  </a:cubicBezTo>
                  <a:cubicBezTo>
                    <a:pt x="76" y="80"/>
                    <a:pt x="76" y="82"/>
                    <a:pt x="76" y="84"/>
                  </a:cubicBezTo>
                  <a:cubicBezTo>
                    <a:pt x="77" y="81"/>
                    <a:pt x="77" y="78"/>
                    <a:pt x="78" y="75"/>
                  </a:cubicBezTo>
                  <a:cubicBezTo>
                    <a:pt x="79" y="74"/>
                    <a:pt x="80" y="73"/>
                    <a:pt x="81" y="72"/>
                  </a:cubicBezTo>
                  <a:cubicBezTo>
                    <a:pt x="79" y="76"/>
                    <a:pt x="78" y="80"/>
                    <a:pt x="77" y="85"/>
                  </a:cubicBezTo>
                  <a:cubicBezTo>
                    <a:pt x="75" y="89"/>
                    <a:pt x="74" y="93"/>
                    <a:pt x="74" y="98"/>
                  </a:cubicBezTo>
                  <a:cubicBezTo>
                    <a:pt x="75" y="94"/>
                    <a:pt x="76" y="91"/>
                    <a:pt x="77" y="88"/>
                  </a:cubicBezTo>
                  <a:cubicBezTo>
                    <a:pt x="77" y="89"/>
                    <a:pt x="77" y="91"/>
                    <a:pt x="77" y="93"/>
                  </a:cubicBezTo>
                  <a:cubicBezTo>
                    <a:pt x="77" y="90"/>
                    <a:pt x="78" y="88"/>
                    <a:pt x="78" y="86"/>
                  </a:cubicBezTo>
                  <a:cubicBezTo>
                    <a:pt x="79" y="84"/>
                    <a:pt x="80" y="83"/>
                    <a:pt x="81" y="81"/>
                  </a:cubicBezTo>
                  <a:cubicBezTo>
                    <a:pt x="79" y="86"/>
                    <a:pt x="78" y="90"/>
                    <a:pt x="79" y="95"/>
                  </a:cubicBezTo>
                  <a:cubicBezTo>
                    <a:pt x="78" y="97"/>
                    <a:pt x="77" y="100"/>
                    <a:pt x="77" y="103"/>
                  </a:cubicBezTo>
                  <a:cubicBezTo>
                    <a:pt x="78" y="101"/>
                    <a:pt x="78" y="99"/>
                    <a:pt x="79" y="97"/>
                  </a:cubicBezTo>
                  <a:cubicBezTo>
                    <a:pt x="79" y="99"/>
                    <a:pt x="79" y="101"/>
                    <a:pt x="80" y="102"/>
                  </a:cubicBezTo>
                  <a:cubicBezTo>
                    <a:pt x="80" y="100"/>
                    <a:pt x="79" y="97"/>
                    <a:pt x="79" y="95"/>
                  </a:cubicBezTo>
                  <a:cubicBezTo>
                    <a:pt x="81" y="91"/>
                    <a:pt x="83" y="88"/>
                    <a:pt x="85" y="86"/>
                  </a:cubicBezTo>
                  <a:cubicBezTo>
                    <a:pt x="83" y="90"/>
                    <a:pt x="82" y="95"/>
                    <a:pt x="81" y="99"/>
                  </a:cubicBezTo>
                  <a:cubicBezTo>
                    <a:pt x="80" y="104"/>
                    <a:pt x="79" y="108"/>
                    <a:pt x="80" y="113"/>
                  </a:cubicBezTo>
                  <a:cubicBezTo>
                    <a:pt x="80" y="109"/>
                    <a:pt x="81" y="106"/>
                    <a:pt x="82" y="103"/>
                  </a:cubicBezTo>
                  <a:cubicBezTo>
                    <a:pt x="82" y="104"/>
                    <a:pt x="82" y="106"/>
                    <a:pt x="82" y="107"/>
                  </a:cubicBezTo>
                  <a:cubicBezTo>
                    <a:pt x="82" y="105"/>
                    <a:pt x="82" y="103"/>
                    <a:pt x="82" y="101"/>
                  </a:cubicBezTo>
                  <a:cubicBezTo>
                    <a:pt x="83" y="99"/>
                    <a:pt x="84" y="97"/>
                    <a:pt x="85" y="95"/>
                  </a:cubicBezTo>
                  <a:cubicBezTo>
                    <a:pt x="84" y="99"/>
                    <a:pt x="83" y="103"/>
                    <a:pt x="83" y="107"/>
                  </a:cubicBezTo>
                  <a:cubicBezTo>
                    <a:pt x="82" y="112"/>
                    <a:pt x="82" y="117"/>
                    <a:pt x="83" y="122"/>
                  </a:cubicBezTo>
                  <a:cubicBezTo>
                    <a:pt x="83" y="118"/>
                    <a:pt x="83" y="114"/>
                    <a:pt x="84" y="111"/>
                  </a:cubicBezTo>
                  <a:cubicBezTo>
                    <a:pt x="84" y="113"/>
                    <a:pt x="84" y="115"/>
                    <a:pt x="85" y="117"/>
                  </a:cubicBezTo>
                  <a:cubicBezTo>
                    <a:pt x="85" y="114"/>
                    <a:pt x="84" y="111"/>
                    <a:pt x="84" y="108"/>
                  </a:cubicBezTo>
                  <a:cubicBezTo>
                    <a:pt x="85" y="106"/>
                    <a:pt x="85" y="105"/>
                    <a:pt x="86" y="103"/>
                  </a:cubicBezTo>
                  <a:cubicBezTo>
                    <a:pt x="85" y="108"/>
                    <a:pt x="85" y="113"/>
                    <a:pt x="86" y="117"/>
                  </a:cubicBezTo>
                  <a:cubicBezTo>
                    <a:pt x="86" y="122"/>
                    <a:pt x="87" y="127"/>
                    <a:pt x="88" y="131"/>
                  </a:cubicBezTo>
                  <a:cubicBezTo>
                    <a:pt x="87" y="127"/>
                    <a:pt x="87" y="124"/>
                    <a:pt x="87" y="120"/>
                  </a:cubicBezTo>
                  <a:cubicBezTo>
                    <a:pt x="88" y="122"/>
                    <a:pt x="88" y="123"/>
                    <a:pt x="89" y="125"/>
                  </a:cubicBezTo>
                  <a:cubicBezTo>
                    <a:pt x="88" y="123"/>
                    <a:pt x="88" y="120"/>
                    <a:pt x="87" y="118"/>
                  </a:cubicBezTo>
                  <a:cubicBezTo>
                    <a:pt x="88" y="116"/>
                    <a:pt x="88" y="114"/>
                    <a:pt x="88" y="112"/>
                  </a:cubicBezTo>
                  <a:cubicBezTo>
                    <a:pt x="88" y="120"/>
                    <a:pt x="90" y="127"/>
                    <a:pt x="94" y="133"/>
                  </a:cubicBezTo>
                  <a:cubicBezTo>
                    <a:pt x="93" y="131"/>
                    <a:pt x="92" y="128"/>
                    <a:pt x="91" y="125"/>
                  </a:cubicBezTo>
                  <a:cubicBezTo>
                    <a:pt x="92" y="126"/>
                    <a:pt x="93" y="127"/>
                    <a:pt x="94" y="128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8" y="136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40"/>
                    <a:pt x="100" y="142"/>
                    <a:pt x="101" y="144"/>
                  </a:cubicBezTo>
                  <a:cubicBezTo>
                    <a:pt x="101" y="142"/>
                    <a:pt x="100" y="140"/>
                    <a:pt x="100" y="138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1" y="141"/>
                    <a:pt x="101" y="143"/>
                    <a:pt x="102" y="145"/>
                  </a:cubicBezTo>
                  <a:cubicBezTo>
                    <a:pt x="102" y="143"/>
                    <a:pt x="102" y="141"/>
                    <a:pt x="101" y="140"/>
                  </a:cubicBezTo>
                  <a:cubicBezTo>
                    <a:pt x="101" y="140"/>
                    <a:pt x="101" y="140"/>
                    <a:pt x="102" y="140"/>
                  </a:cubicBezTo>
                  <a:cubicBezTo>
                    <a:pt x="103" y="143"/>
                    <a:pt x="104" y="145"/>
                    <a:pt x="104" y="148"/>
                  </a:cubicBezTo>
                  <a:cubicBezTo>
                    <a:pt x="104" y="146"/>
                    <a:pt x="104" y="144"/>
                    <a:pt x="103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5" y="146"/>
                    <a:pt x="105" y="149"/>
                  </a:cubicBezTo>
                  <a:cubicBezTo>
                    <a:pt x="105" y="147"/>
                    <a:pt x="105" y="145"/>
                    <a:pt x="104" y="143"/>
                  </a:cubicBezTo>
                  <a:cubicBezTo>
                    <a:pt x="107" y="147"/>
                    <a:pt x="109" y="150"/>
                    <a:pt x="110" y="154"/>
                  </a:cubicBezTo>
                  <a:cubicBezTo>
                    <a:pt x="109" y="151"/>
                    <a:pt x="109" y="149"/>
                    <a:pt x="108" y="147"/>
                  </a:cubicBezTo>
                  <a:cubicBezTo>
                    <a:pt x="109" y="149"/>
                    <a:pt x="110" y="152"/>
                    <a:pt x="111" y="154"/>
                  </a:cubicBezTo>
                  <a:cubicBezTo>
                    <a:pt x="111" y="152"/>
                    <a:pt x="110" y="150"/>
                    <a:pt x="109" y="148"/>
                  </a:cubicBezTo>
                  <a:cubicBezTo>
                    <a:pt x="111" y="151"/>
                    <a:pt x="113" y="154"/>
                    <a:pt x="114" y="157"/>
                  </a:cubicBezTo>
                  <a:cubicBezTo>
                    <a:pt x="113" y="155"/>
                    <a:pt x="112" y="153"/>
                    <a:pt x="111" y="150"/>
                  </a:cubicBezTo>
                  <a:cubicBezTo>
                    <a:pt x="113" y="153"/>
                    <a:pt x="114" y="155"/>
                    <a:pt x="115" y="158"/>
                  </a:cubicBezTo>
                  <a:cubicBezTo>
                    <a:pt x="114" y="154"/>
                    <a:pt x="113" y="151"/>
                    <a:pt x="111" y="148"/>
                  </a:cubicBezTo>
                  <a:cubicBezTo>
                    <a:pt x="113" y="151"/>
                    <a:pt x="115" y="152"/>
                    <a:pt x="115" y="154"/>
                  </a:cubicBezTo>
                  <a:cubicBezTo>
                    <a:pt x="115" y="153"/>
                    <a:pt x="115" y="152"/>
                    <a:pt x="115" y="151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16" y="155"/>
                    <a:pt x="116" y="156"/>
                    <a:pt x="116" y="158"/>
                  </a:cubicBezTo>
                  <a:cubicBezTo>
                    <a:pt x="116" y="157"/>
                    <a:pt x="117" y="155"/>
                    <a:pt x="117" y="153"/>
                  </a:cubicBezTo>
                  <a:cubicBezTo>
                    <a:pt x="117" y="154"/>
                    <a:pt x="117" y="154"/>
                    <a:pt x="117" y="154"/>
                  </a:cubicBezTo>
                  <a:cubicBezTo>
                    <a:pt x="117" y="155"/>
                    <a:pt x="117" y="157"/>
                    <a:pt x="117" y="159"/>
                  </a:cubicBezTo>
                  <a:cubicBezTo>
                    <a:pt x="117" y="157"/>
                    <a:pt x="117" y="156"/>
                    <a:pt x="117" y="155"/>
                  </a:cubicBezTo>
                  <a:cubicBezTo>
                    <a:pt x="118" y="155"/>
                    <a:pt x="118" y="155"/>
                    <a:pt x="118" y="155"/>
                  </a:cubicBezTo>
                  <a:cubicBezTo>
                    <a:pt x="118" y="157"/>
                    <a:pt x="118" y="160"/>
                    <a:pt x="117" y="162"/>
                  </a:cubicBezTo>
                  <a:cubicBezTo>
                    <a:pt x="118" y="160"/>
                    <a:pt x="118" y="158"/>
                    <a:pt x="118" y="157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8" y="159"/>
                    <a:pt x="118" y="160"/>
                    <a:pt x="118" y="162"/>
                  </a:cubicBezTo>
                  <a:cubicBezTo>
                    <a:pt x="118" y="161"/>
                    <a:pt x="119" y="160"/>
                    <a:pt x="119" y="158"/>
                  </a:cubicBezTo>
                  <a:cubicBezTo>
                    <a:pt x="120" y="161"/>
                    <a:pt x="120" y="164"/>
                    <a:pt x="120" y="167"/>
                  </a:cubicBezTo>
                  <a:cubicBezTo>
                    <a:pt x="121" y="165"/>
                    <a:pt x="121" y="163"/>
                    <a:pt x="120" y="162"/>
                  </a:cubicBezTo>
                  <a:cubicBezTo>
                    <a:pt x="121" y="164"/>
                    <a:pt x="121" y="166"/>
                    <a:pt x="121" y="168"/>
                  </a:cubicBezTo>
                  <a:cubicBezTo>
                    <a:pt x="121" y="166"/>
                    <a:pt x="121" y="165"/>
                    <a:pt x="121" y="163"/>
                  </a:cubicBezTo>
                  <a:cubicBezTo>
                    <a:pt x="122" y="166"/>
                    <a:pt x="122" y="168"/>
                    <a:pt x="122" y="171"/>
                  </a:cubicBezTo>
                  <a:cubicBezTo>
                    <a:pt x="122" y="169"/>
                    <a:pt x="122" y="167"/>
                    <a:pt x="122" y="165"/>
                  </a:cubicBezTo>
                  <a:cubicBezTo>
                    <a:pt x="123" y="167"/>
                    <a:pt x="123" y="169"/>
                    <a:pt x="123" y="170"/>
                  </a:cubicBezTo>
                  <a:cubicBezTo>
                    <a:pt x="122" y="177"/>
                    <a:pt x="118" y="182"/>
                    <a:pt x="111" y="185"/>
                  </a:cubicBezTo>
                  <a:cubicBezTo>
                    <a:pt x="108" y="181"/>
                    <a:pt x="105" y="178"/>
                    <a:pt x="103" y="177"/>
                  </a:cubicBezTo>
                  <a:cubicBezTo>
                    <a:pt x="101" y="177"/>
                    <a:pt x="99" y="177"/>
                    <a:pt x="98" y="179"/>
                  </a:cubicBezTo>
                  <a:cubicBezTo>
                    <a:pt x="95" y="182"/>
                    <a:pt x="92" y="185"/>
                    <a:pt x="90" y="185"/>
                  </a:cubicBezTo>
                  <a:cubicBezTo>
                    <a:pt x="87" y="186"/>
                    <a:pt x="86" y="187"/>
                    <a:pt x="85" y="190"/>
                  </a:cubicBezTo>
                  <a:cubicBezTo>
                    <a:pt x="77" y="190"/>
                    <a:pt x="69" y="195"/>
                    <a:pt x="59" y="204"/>
                  </a:cubicBezTo>
                  <a:cubicBezTo>
                    <a:pt x="36" y="217"/>
                    <a:pt x="23" y="238"/>
                    <a:pt x="20" y="268"/>
                  </a:cubicBezTo>
                  <a:cubicBezTo>
                    <a:pt x="18" y="297"/>
                    <a:pt x="15" y="316"/>
                    <a:pt x="13" y="325"/>
                  </a:cubicBezTo>
                  <a:cubicBezTo>
                    <a:pt x="10" y="337"/>
                    <a:pt x="9" y="346"/>
                    <a:pt x="9" y="353"/>
                  </a:cubicBezTo>
                  <a:cubicBezTo>
                    <a:pt x="5" y="366"/>
                    <a:pt x="3" y="386"/>
                    <a:pt x="3" y="412"/>
                  </a:cubicBezTo>
                  <a:cubicBezTo>
                    <a:pt x="3" y="413"/>
                    <a:pt x="3" y="413"/>
                    <a:pt x="3" y="413"/>
                  </a:cubicBezTo>
                  <a:cubicBezTo>
                    <a:pt x="0" y="449"/>
                    <a:pt x="8" y="477"/>
                    <a:pt x="29" y="497"/>
                  </a:cubicBezTo>
                  <a:cubicBezTo>
                    <a:pt x="28" y="497"/>
                    <a:pt x="28" y="498"/>
                    <a:pt x="28" y="498"/>
                  </a:cubicBezTo>
                  <a:cubicBezTo>
                    <a:pt x="26" y="503"/>
                    <a:pt x="28" y="509"/>
                    <a:pt x="35" y="518"/>
                  </a:cubicBezTo>
                  <a:cubicBezTo>
                    <a:pt x="29" y="528"/>
                    <a:pt x="34" y="534"/>
                    <a:pt x="48" y="535"/>
                  </a:cubicBezTo>
                  <a:cubicBezTo>
                    <a:pt x="50" y="539"/>
                    <a:pt x="52" y="545"/>
                    <a:pt x="53" y="553"/>
                  </a:cubicBezTo>
                  <a:cubicBezTo>
                    <a:pt x="52" y="556"/>
                    <a:pt x="49" y="559"/>
                    <a:pt x="46" y="563"/>
                  </a:cubicBezTo>
                  <a:cubicBezTo>
                    <a:pt x="50" y="567"/>
                    <a:pt x="50" y="567"/>
                    <a:pt x="50" y="567"/>
                  </a:cubicBezTo>
                  <a:cubicBezTo>
                    <a:pt x="50" y="574"/>
                    <a:pt x="51" y="580"/>
                    <a:pt x="52" y="587"/>
                  </a:cubicBezTo>
                  <a:cubicBezTo>
                    <a:pt x="54" y="594"/>
                    <a:pt x="56" y="601"/>
                    <a:pt x="57" y="609"/>
                  </a:cubicBezTo>
                  <a:cubicBezTo>
                    <a:pt x="58" y="616"/>
                    <a:pt x="60" y="624"/>
                    <a:pt x="63" y="631"/>
                  </a:cubicBezTo>
                  <a:cubicBezTo>
                    <a:pt x="65" y="638"/>
                    <a:pt x="67" y="646"/>
                    <a:pt x="69" y="654"/>
                  </a:cubicBezTo>
                  <a:cubicBezTo>
                    <a:pt x="71" y="662"/>
                    <a:pt x="73" y="669"/>
                    <a:pt x="76" y="675"/>
                  </a:cubicBezTo>
                  <a:cubicBezTo>
                    <a:pt x="79" y="682"/>
                    <a:pt x="82" y="689"/>
                    <a:pt x="85" y="697"/>
                  </a:cubicBezTo>
                  <a:cubicBezTo>
                    <a:pt x="87" y="703"/>
                    <a:pt x="89" y="709"/>
                    <a:pt x="92" y="715"/>
                  </a:cubicBezTo>
                  <a:cubicBezTo>
                    <a:pt x="90" y="718"/>
                    <a:pt x="90" y="718"/>
                    <a:pt x="90" y="718"/>
                  </a:cubicBezTo>
                  <a:cubicBezTo>
                    <a:pt x="90" y="720"/>
                    <a:pt x="91" y="723"/>
                    <a:pt x="92" y="725"/>
                  </a:cubicBezTo>
                  <a:cubicBezTo>
                    <a:pt x="92" y="731"/>
                    <a:pt x="95" y="735"/>
                    <a:pt x="102" y="735"/>
                  </a:cubicBezTo>
                  <a:cubicBezTo>
                    <a:pt x="108" y="747"/>
                    <a:pt x="108" y="747"/>
                    <a:pt x="108" y="747"/>
                  </a:cubicBezTo>
                  <a:cubicBezTo>
                    <a:pt x="102" y="764"/>
                    <a:pt x="98" y="780"/>
                    <a:pt x="95" y="796"/>
                  </a:cubicBezTo>
                  <a:cubicBezTo>
                    <a:pt x="80" y="824"/>
                    <a:pt x="72" y="852"/>
                    <a:pt x="69" y="880"/>
                  </a:cubicBezTo>
                  <a:cubicBezTo>
                    <a:pt x="66" y="908"/>
                    <a:pt x="57" y="942"/>
                    <a:pt x="42" y="982"/>
                  </a:cubicBezTo>
                  <a:cubicBezTo>
                    <a:pt x="37" y="982"/>
                    <a:pt x="35" y="985"/>
                    <a:pt x="35" y="992"/>
                  </a:cubicBezTo>
                  <a:cubicBezTo>
                    <a:pt x="32" y="998"/>
                    <a:pt x="30" y="1004"/>
                    <a:pt x="30" y="1012"/>
                  </a:cubicBezTo>
                  <a:cubicBezTo>
                    <a:pt x="29" y="1013"/>
                    <a:pt x="28" y="1016"/>
                    <a:pt x="29" y="1021"/>
                  </a:cubicBezTo>
                  <a:cubicBezTo>
                    <a:pt x="28" y="1027"/>
                    <a:pt x="36" y="1032"/>
                    <a:pt x="52" y="1035"/>
                  </a:cubicBezTo>
                  <a:cubicBezTo>
                    <a:pt x="67" y="1039"/>
                    <a:pt x="77" y="1044"/>
                    <a:pt x="82" y="1051"/>
                  </a:cubicBezTo>
                  <a:cubicBezTo>
                    <a:pt x="87" y="1058"/>
                    <a:pt x="98" y="1062"/>
                    <a:pt x="116" y="1065"/>
                  </a:cubicBezTo>
                  <a:cubicBezTo>
                    <a:pt x="129" y="1067"/>
                    <a:pt x="140" y="1065"/>
                    <a:pt x="148" y="1059"/>
                  </a:cubicBezTo>
                  <a:cubicBezTo>
                    <a:pt x="150" y="1058"/>
                    <a:pt x="151" y="1056"/>
                    <a:pt x="151" y="1054"/>
                  </a:cubicBezTo>
                  <a:cubicBezTo>
                    <a:pt x="150" y="1049"/>
                    <a:pt x="150" y="1047"/>
                    <a:pt x="148" y="1046"/>
                  </a:cubicBezTo>
                  <a:cubicBezTo>
                    <a:pt x="146" y="1040"/>
                    <a:pt x="141" y="1035"/>
                    <a:pt x="132" y="1032"/>
                  </a:cubicBezTo>
                  <a:cubicBezTo>
                    <a:pt x="123" y="1029"/>
                    <a:pt x="117" y="1024"/>
                    <a:pt x="112" y="1017"/>
                  </a:cubicBezTo>
                  <a:cubicBezTo>
                    <a:pt x="113" y="1015"/>
                    <a:pt x="112" y="1014"/>
                    <a:pt x="108" y="1012"/>
                  </a:cubicBezTo>
                  <a:cubicBezTo>
                    <a:pt x="111" y="1007"/>
                    <a:pt x="110" y="1004"/>
                    <a:pt x="106" y="1002"/>
                  </a:cubicBezTo>
                  <a:cubicBezTo>
                    <a:pt x="106" y="994"/>
                    <a:pt x="103" y="992"/>
                    <a:pt x="99" y="995"/>
                  </a:cubicBezTo>
                  <a:cubicBezTo>
                    <a:pt x="96" y="988"/>
                    <a:pt x="96" y="988"/>
                    <a:pt x="96" y="988"/>
                  </a:cubicBezTo>
                  <a:cubicBezTo>
                    <a:pt x="93" y="986"/>
                    <a:pt x="89" y="987"/>
                    <a:pt x="85" y="990"/>
                  </a:cubicBezTo>
                  <a:cubicBezTo>
                    <a:pt x="89" y="954"/>
                    <a:pt x="101" y="923"/>
                    <a:pt x="121" y="895"/>
                  </a:cubicBezTo>
                  <a:cubicBezTo>
                    <a:pt x="129" y="932"/>
                    <a:pt x="141" y="970"/>
                    <a:pt x="158" y="1010"/>
                  </a:cubicBezTo>
                  <a:cubicBezTo>
                    <a:pt x="172" y="1043"/>
                    <a:pt x="178" y="1066"/>
                    <a:pt x="178" y="1078"/>
                  </a:cubicBezTo>
                  <a:cubicBezTo>
                    <a:pt x="177" y="1090"/>
                    <a:pt x="178" y="1098"/>
                    <a:pt x="182" y="1102"/>
                  </a:cubicBezTo>
                  <a:cubicBezTo>
                    <a:pt x="180" y="1104"/>
                    <a:pt x="180" y="1106"/>
                    <a:pt x="180" y="1108"/>
                  </a:cubicBezTo>
                  <a:cubicBezTo>
                    <a:pt x="172" y="1106"/>
                    <a:pt x="169" y="1110"/>
                    <a:pt x="172" y="1120"/>
                  </a:cubicBezTo>
                  <a:cubicBezTo>
                    <a:pt x="175" y="1128"/>
                    <a:pt x="174" y="1138"/>
                    <a:pt x="170" y="1150"/>
                  </a:cubicBezTo>
                  <a:cubicBezTo>
                    <a:pt x="165" y="1162"/>
                    <a:pt x="166" y="1172"/>
                    <a:pt x="171" y="1180"/>
                  </a:cubicBezTo>
                  <a:cubicBezTo>
                    <a:pt x="175" y="1195"/>
                    <a:pt x="188" y="1198"/>
                    <a:pt x="208" y="1189"/>
                  </a:cubicBezTo>
                  <a:cubicBezTo>
                    <a:pt x="244" y="1172"/>
                    <a:pt x="244" y="1172"/>
                    <a:pt x="244" y="1172"/>
                  </a:cubicBezTo>
                  <a:cubicBezTo>
                    <a:pt x="247" y="1169"/>
                    <a:pt x="246" y="1164"/>
                    <a:pt x="242" y="1158"/>
                  </a:cubicBezTo>
                  <a:cubicBezTo>
                    <a:pt x="243" y="1151"/>
                    <a:pt x="241" y="1143"/>
                    <a:pt x="238" y="1135"/>
                  </a:cubicBezTo>
                  <a:cubicBezTo>
                    <a:pt x="235" y="1128"/>
                    <a:pt x="234" y="1121"/>
                    <a:pt x="235" y="1114"/>
                  </a:cubicBezTo>
                  <a:cubicBezTo>
                    <a:pt x="236" y="1107"/>
                    <a:pt x="233" y="1102"/>
                    <a:pt x="227" y="1101"/>
                  </a:cubicBezTo>
                  <a:cubicBezTo>
                    <a:pt x="225" y="1099"/>
                    <a:pt x="224" y="1093"/>
                    <a:pt x="225" y="1084"/>
                  </a:cubicBezTo>
                  <a:cubicBezTo>
                    <a:pt x="225" y="1077"/>
                    <a:pt x="224" y="1069"/>
                    <a:pt x="220" y="1063"/>
                  </a:cubicBezTo>
                  <a:cubicBezTo>
                    <a:pt x="219" y="1061"/>
                    <a:pt x="218" y="1059"/>
                    <a:pt x="217" y="1057"/>
                  </a:cubicBezTo>
                  <a:cubicBezTo>
                    <a:pt x="217" y="1057"/>
                    <a:pt x="217" y="1057"/>
                    <a:pt x="217" y="1057"/>
                  </a:cubicBezTo>
                  <a:cubicBezTo>
                    <a:pt x="216" y="1055"/>
                    <a:pt x="215" y="1053"/>
                    <a:pt x="214" y="1051"/>
                  </a:cubicBezTo>
                  <a:cubicBezTo>
                    <a:pt x="210" y="1039"/>
                    <a:pt x="207" y="1014"/>
                    <a:pt x="207" y="977"/>
                  </a:cubicBezTo>
                  <a:cubicBezTo>
                    <a:pt x="207" y="940"/>
                    <a:pt x="202" y="910"/>
                    <a:pt x="194" y="889"/>
                  </a:cubicBezTo>
                  <a:cubicBezTo>
                    <a:pt x="192" y="882"/>
                    <a:pt x="190" y="875"/>
                    <a:pt x="189" y="868"/>
                  </a:cubicBezTo>
                  <a:cubicBezTo>
                    <a:pt x="188" y="856"/>
                    <a:pt x="188" y="844"/>
                    <a:pt x="191" y="831"/>
                  </a:cubicBezTo>
                  <a:cubicBezTo>
                    <a:pt x="194" y="815"/>
                    <a:pt x="193" y="800"/>
                    <a:pt x="188" y="787"/>
                  </a:cubicBezTo>
                  <a:cubicBezTo>
                    <a:pt x="183" y="737"/>
                    <a:pt x="183" y="737"/>
                    <a:pt x="183" y="737"/>
                  </a:cubicBezTo>
                  <a:cubicBezTo>
                    <a:pt x="190" y="722"/>
                    <a:pt x="190" y="722"/>
                    <a:pt x="190" y="722"/>
                  </a:cubicBezTo>
                  <a:cubicBezTo>
                    <a:pt x="193" y="721"/>
                    <a:pt x="196" y="721"/>
                    <a:pt x="200" y="722"/>
                  </a:cubicBezTo>
                  <a:cubicBezTo>
                    <a:pt x="204" y="722"/>
                    <a:pt x="206" y="721"/>
                    <a:pt x="206" y="717"/>
                  </a:cubicBezTo>
                  <a:cubicBezTo>
                    <a:pt x="205" y="716"/>
                    <a:pt x="206" y="714"/>
                    <a:pt x="206" y="713"/>
                  </a:cubicBezTo>
                  <a:cubicBezTo>
                    <a:pt x="206" y="712"/>
                    <a:pt x="207" y="711"/>
                    <a:pt x="206" y="710"/>
                  </a:cubicBezTo>
                  <a:cubicBezTo>
                    <a:pt x="206" y="709"/>
                    <a:pt x="206" y="708"/>
                    <a:pt x="206" y="707"/>
                  </a:cubicBezTo>
                  <a:cubicBezTo>
                    <a:pt x="207" y="706"/>
                    <a:pt x="207" y="703"/>
                    <a:pt x="208" y="699"/>
                  </a:cubicBezTo>
                  <a:cubicBezTo>
                    <a:pt x="209" y="694"/>
                    <a:pt x="210" y="690"/>
                    <a:pt x="211" y="687"/>
                  </a:cubicBezTo>
                  <a:cubicBezTo>
                    <a:pt x="213" y="683"/>
                    <a:pt x="214" y="679"/>
                    <a:pt x="215" y="676"/>
                  </a:cubicBezTo>
                  <a:cubicBezTo>
                    <a:pt x="216" y="674"/>
                    <a:pt x="216" y="671"/>
                    <a:pt x="217" y="668"/>
                  </a:cubicBezTo>
                  <a:cubicBezTo>
                    <a:pt x="218" y="665"/>
                    <a:pt x="220" y="661"/>
                    <a:pt x="221" y="657"/>
                  </a:cubicBezTo>
                  <a:cubicBezTo>
                    <a:pt x="222" y="653"/>
                    <a:pt x="223" y="649"/>
                    <a:pt x="224" y="645"/>
                  </a:cubicBezTo>
                  <a:cubicBezTo>
                    <a:pt x="225" y="640"/>
                    <a:pt x="226" y="637"/>
                    <a:pt x="227" y="633"/>
                  </a:cubicBezTo>
                  <a:cubicBezTo>
                    <a:pt x="229" y="629"/>
                    <a:pt x="230" y="625"/>
                    <a:pt x="232" y="621"/>
                  </a:cubicBezTo>
                  <a:cubicBezTo>
                    <a:pt x="233" y="617"/>
                    <a:pt x="234" y="612"/>
                    <a:pt x="235" y="608"/>
                  </a:cubicBezTo>
                  <a:cubicBezTo>
                    <a:pt x="235" y="604"/>
                    <a:pt x="236" y="600"/>
                    <a:pt x="236" y="596"/>
                  </a:cubicBezTo>
                  <a:cubicBezTo>
                    <a:pt x="237" y="593"/>
                    <a:pt x="237" y="588"/>
                    <a:pt x="236" y="582"/>
                  </a:cubicBezTo>
                  <a:cubicBezTo>
                    <a:pt x="239" y="579"/>
                    <a:pt x="243" y="577"/>
                    <a:pt x="248" y="579"/>
                  </a:cubicBezTo>
                  <a:cubicBezTo>
                    <a:pt x="247" y="572"/>
                    <a:pt x="247" y="572"/>
                    <a:pt x="247" y="572"/>
                  </a:cubicBezTo>
                  <a:cubicBezTo>
                    <a:pt x="253" y="566"/>
                    <a:pt x="255" y="561"/>
                    <a:pt x="253" y="557"/>
                  </a:cubicBezTo>
                  <a:cubicBezTo>
                    <a:pt x="251" y="554"/>
                    <a:pt x="251" y="549"/>
                    <a:pt x="252" y="541"/>
                  </a:cubicBezTo>
                  <a:cubicBezTo>
                    <a:pt x="253" y="534"/>
                    <a:pt x="254" y="504"/>
                    <a:pt x="256" y="450"/>
                  </a:cubicBezTo>
                  <a:cubicBezTo>
                    <a:pt x="257" y="453"/>
                    <a:pt x="258" y="455"/>
                    <a:pt x="260" y="456"/>
                  </a:cubicBezTo>
                  <a:cubicBezTo>
                    <a:pt x="261" y="457"/>
                    <a:pt x="261" y="459"/>
                    <a:pt x="261" y="462"/>
                  </a:cubicBezTo>
                  <a:cubicBezTo>
                    <a:pt x="261" y="464"/>
                    <a:pt x="262" y="466"/>
                    <a:pt x="265" y="468"/>
                  </a:cubicBezTo>
                  <a:cubicBezTo>
                    <a:pt x="266" y="469"/>
                    <a:pt x="266" y="470"/>
                    <a:pt x="266" y="471"/>
                  </a:cubicBezTo>
                  <a:cubicBezTo>
                    <a:pt x="267" y="476"/>
                    <a:pt x="268" y="479"/>
                    <a:pt x="271" y="482"/>
                  </a:cubicBezTo>
                  <a:cubicBezTo>
                    <a:pt x="264" y="483"/>
                    <a:pt x="263" y="488"/>
                    <a:pt x="268" y="496"/>
                  </a:cubicBezTo>
                  <a:cubicBezTo>
                    <a:pt x="267" y="501"/>
                    <a:pt x="268" y="504"/>
                    <a:pt x="272" y="505"/>
                  </a:cubicBezTo>
                  <a:cubicBezTo>
                    <a:pt x="275" y="506"/>
                    <a:pt x="277" y="507"/>
                    <a:pt x="279" y="509"/>
                  </a:cubicBezTo>
                  <a:cubicBezTo>
                    <a:pt x="281" y="510"/>
                    <a:pt x="286" y="510"/>
                    <a:pt x="292" y="507"/>
                  </a:cubicBezTo>
                  <a:cubicBezTo>
                    <a:pt x="314" y="540"/>
                    <a:pt x="314" y="540"/>
                    <a:pt x="314" y="540"/>
                  </a:cubicBezTo>
                  <a:cubicBezTo>
                    <a:pt x="313" y="541"/>
                    <a:pt x="313" y="541"/>
                    <a:pt x="312" y="542"/>
                  </a:cubicBezTo>
                  <a:cubicBezTo>
                    <a:pt x="311" y="542"/>
                    <a:pt x="311" y="543"/>
                    <a:pt x="311" y="544"/>
                  </a:cubicBezTo>
                  <a:cubicBezTo>
                    <a:pt x="311" y="551"/>
                    <a:pt x="312" y="557"/>
                    <a:pt x="316" y="560"/>
                  </a:cubicBezTo>
                  <a:cubicBezTo>
                    <a:pt x="317" y="570"/>
                    <a:pt x="320" y="577"/>
                    <a:pt x="325" y="579"/>
                  </a:cubicBezTo>
                  <a:cubicBezTo>
                    <a:pt x="329" y="581"/>
                    <a:pt x="331" y="584"/>
                    <a:pt x="331" y="588"/>
                  </a:cubicBezTo>
                  <a:cubicBezTo>
                    <a:pt x="332" y="592"/>
                    <a:pt x="332" y="595"/>
                    <a:pt x="334" y="597"/>
                  </a:cubicBezTo>
                  <a:cubicBezTo>
                    <a:pt x="336" y="599"/>
                    <a:pt x="337" y="601"/>
                    <a:pt x="337" y="602"/>
                  </a:cubicBezTo>
                  <a:cubicBezTo>
                    <a:pt x="334" y="600"/>
                    <a:pt x="332" y="600"/>
                    <a:pt x="328" y="601"/>
                  </a:cubicBezTo>
                  <a:cubicBezTo>
                    <a:pt x="327" y="601"/>
                    <a:pt x="325" y="602"/>
                    <a:pt x="324" y="603"/>
                  </a:cubicBezTo>
                  <a:cubicBezTo>
                    <a:pt x="323" y="604"/>
                    <a:pt x="325" y="606"/>
                    <a:pt x="328" y="609"/>
                  </a:cubicBezTo>
                  <a:cubicBezTo>
                    <a:pt x="330" y="616"/>
                    <a:pt x="334" y="620"/>
                    <a:pt x="341" y="620"/>
                  </a:cubicBezTo>
                  <a:cubicBezTo>
                    <a:pt x="347" y="620"/>
                    <a:pt x="352" y="620"/>
                    <a:pt x="356" y="620"/>
                  </a:cubicBezTo>
                  <a:cubicBezTo>
                    <a:pt x="360" y="620"/>
                    <a:pt x="364" y="614"/>
                    <a:pt x="366" y="602"/>
                  </a:cubicBezTo>
                  <a:cubicBezTo>
                    <a:pt x="367" y="599"/>
                    <a:pt x="367" y="596"/>
                    <a:pt x="365" y="594"/>
                  </a:cubicBezTo>
                  <a:cubicBezTo>
                    <a:pt x="368" y="596"/>
                    <a:pt x="371" y="598"/>
                    <a:pt x="373" y="599"/>
                  </a:cubicBezTo>
                  <a:cubicBezTo>
                    <a:pt x="373" y="605"/>
                    <a:pt x="374" y="609"/>
                    <a:pt x="375" y="612"/>
                  </a:cubicBezTo>
                  <a:cubicBezTo>
                    <a:pt x="370" y="620"/>
                    <a:pt x="371" y="624"/>
                    <a:pt x="377" y="624"/>
                  </a:cubicBezTo>
                  <a:cubicBezTo>
                    <a:pt x="378" y="623"/>
                    <a:pt x="379" y="620"/>
                    <a:pt x="380" y="617"/>
                  </a:cubicBezTo>
                  <a:cubicBezTo>
                    <a:pt x="382" y="615"/>
                    <a:pt x="382" y="612"/>
                    <a:pt x="383" y="608"/>
                  </a:cubicBezTo>
                  <a:cubicBezTo>
                    <a:pt x="383" y="604"/>
                    <a:pt x="383" y="601"/>
                    <a:pt x="383" y="598"/>
                  </a:cubicBezTo>
                  <a:cubicBezTo>
                    <a:pt x="383" y="595"/>
                    <a:pt x="381" y="591"/>
                    <a:pt x="376" y="586"/>
                  </a:cubicBezTo>
                  <a:close/>
                  <a:moveTo>
                    <a:pt x="207" y="46"/>
                  </a:moveTo>
                  <a:cubicBezTo>
                    <a:pt x="206" y="46"/>
                    <a:pt x="206" y="46"/>
                    <a:pt x="206" y="46"/>
                  </a:cubicBezTo>
                  <a:cubicBezTo>
                    <a:pt x="205" y="46"/>
                    <a:pt x="204" y="46"/>
                    <a:pt x="203" y="45"/>
                  </a:cubicBezTo>
                  <a:cubicBezTo>
                    <a:pt x="204" y="45"/>
                    <a:pt x="205" y="45"/>
                    <a:pt x="207" y="46"/>
                  </a:cubicBezTo>
                  <a:close/>
                  <a:moveTo>
                    <a:pt x="202" y="40"/>
                  </a:moveTo>
                  <a:cubicBezTo>
                    <a:pt x="202" y="41"/>
                    <a:pt x="202" y="41"/>
                    <a:pt x="202" y="41"/>
                  </a:cubicBezTo>
                  <a:cubicBezTo>
                    <a:pt x="200" y="40"/>
                    <a:pt x="199" y="40"/>
                    <a:pt x="198" y="40"/>
                  </a:cubicBezTo>
                  <a:cubicBezTo>
                    <a:pt x="199" y="40"/>
                    <a:pt x="201" y="40"/>
                    <a:pt x="202" y="40"/>
                  </a:cubicBezTo>
                  <a:close/>
                  <a:moveTo>
                    <a:pt x="198" y="35"/>
                  </a:moveTo>
                  <a:cubicBezTo>
                    <a:pt x="199" y="35"/>
                    <a:pt x="200" y="36"/>
                    <a:pt x="201" y="36"/>
                  </a:cubicBezTo>
                  <a:cubicBezTo>
                    <a:pt x="199" y="36"/>
                    <a:pt x="197" y="36"/>
                    <a:pt x="195" y="37"/>
                  </a:cubicBezTo>
                  <a:lnTo>
                    <a:pt x="198" y="35"/>
                  </a:lnTo>
                  <a:close/>
                  <a:moveTo>
                    <a:pt x="96" y="39"/>
                  </a:moveTo>
                  <a:cubicBezTo>
                    <a:pt x="95" y="39"/>
                    <a:pt x="95" y="38"/>
                    <a:pt x="95" y="38"/>
                  </a:cubicBezTo>
                  <a:cubicBezTo>
                    <a:pt x="95" y="38"/>
                    <a:pt x="96" y="38"/>
                    <a:pt x="96" y="37"/>
                  </a:cubicBezTo>
                  <a:cubicBezTo>
                    <a:pt x="96" y="37"/>
                    <a:pt x="97" y="38"/>
                    <a:pt x="97" y="38"/>
                  </a:cubicBezTo>
                  <a:cubicBezTo>
                    <a:pt x="97" y="38"/>
                    <a:pt x="96" y="38"/>
                    <a:pt x="96" y="39"/>
                  </a:cubicBezTo>
                  <a:close/>
                  <a:moveTo>
                    <a:pt x="104" y="34"/>
                  </a:moveTo>
                  <a:cubicBezTo>
                    <a:pt x="102" y="35"/>
                    <a:pt x="100" y="36"/>
                    <a:pt x="98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7" y="36"/>
                    <a:pt x="98" y="36"/>
                    <a:pt x="99" y="35"/>
                  </a:cubicBezTo>
                  <a:cubicBezTo>
                    <a:pt x="101" y="35"/>
                    <a:pt x="102" y="34"/>
                    <a:pt x="104" y="34"/>
                  </a:cubicBezTo>
                  <a:close/>
                  <a:moveTo>
                    <a:pt x="96" y="37"/>
                  </a:move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6" y="36"/>
                    <a:pt x="96" y="36"/>
                  </a:cubicBezTo>
                  <a:cubicBezTo>
                    <a:pt x="96" y="36"/>
                    <a:pt x="96" y="37"/>
                    <a:pt x="96" y="37"/>
                  </a:cubicBezTo>
                  <a:close/>
                  <a:moveTo>
                    <a:pt x="93" y="38"/>
                  </a:moveTo>
                  <a:cubicBezTo>
                    <a:pt x="93" y="37"/>
                    <a:pt x="94" y="37"/>
                    <a:pt x="94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5" y="38"/>
                    <a:pt x="94" y="38"/>
                  </a:cubicBezTo>
                  <a:cubicBezTo>
                    <a:pt x="94" y="38"/>
                    <a:pt x="93" y="38"/>
                    <a:pt x="93" y="38"/>
                  </a:cubicBezTo>
                  <a:close/>
                  <a:moveTo>
                    <a:pt x="92" y="40"/>
                  </a:moveTo>
                  <a:cubicBezTo>
                    <a:pt x="93" y="40"/>
                    <a:pt x="94" y="39"/>
                    <a:pt x="94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4" y="40"/>
                    <a:pt x="94" y="40"/>
                  </a:cubicBezTo>
                  <a:cubicBezTo>
                    <a:pt x="93" y="40"/>
                    <a:pt x="93" y="40"/>
                    <a:pt x="92" y="40"/>
                  </a:cubicBezTo>
                  <a:close/>
                  <a:moveTo>
                    <a:pt x="97" y="42"/>
                  </a:moveTo>
                  <a:cubicBezTo>
                    <a:pt x="97" y="42"/>
                    <a:pt x="97" y="42"/>
                    <a:pt x="97" y="42"/>
                  </a:cubicBezTo>
                  <a:cubicBezTo>
                    <a:pt x="96" y="42"/>
                    <a:pt x="95" y="43"/>
                    <a:pt x="94" y="44"/>
                  </a:cubicBezTo>
                  <a:cubicBezTo>
                    <a:pt x="93" y="43"/>
                    <a:pt x="93" y="43"/>
                    <a:pt x="92" y="43"/>
                  </a:cubicBezTo>
                  <a:cubicBezTo>
                    <a:pt x="94" y="43"/>
                    <a:pt x="95" y="42"/>
                    <a:pt x="97" y="42"/>
                  </a:cubicBezTo>
                  <a:close/>
                  <a:moveTo>
                    <a:pt x="91" y="44"/>
                  </a:moveTo>
                  <a:cubicBezTo>
                    <a:pt x="91" y="44"/>
                    <a:pt x="92" y="44"/>
                    <a:pt x="92" y="43"/>
                  </a:cubicBezTo>
                  <a:cubicBezTo>
                    <a:pt x="93" y="44"/>
                    <a:pt x="93" y="44"/>
                    <a:pt x="94" y="44"/>
                  </a:cubicBezTo>
                  <a:cubicBezTo>
                    <a:pt x="93" y="44"/>
                    <a:pt x="93" y="45"/>
                    <a:pt x="93" y="45"/>
                  </a:cubicBezTo>
                  <a:cubicBezTo>
                    <a:pt x="92" y="45"/>
                    <a:pt x="92" y="44"/>
                    <a:pt x="91" y="44"/>
                  </a:cubicBezTo>
                  <a:close/>
                  <a:moveTo>
                    <a:pt x="86" y="56"/>
                  </a:moveTo>
                  <a:cubicBezTo>
                    <a:pt x="86" y="56"/>
                    <a:pt x="86" y="55"/>
                    <a:pt x="86" y="55"/>
                  </a:cubicBezTo>
                  <a:cubicBezTo>
                    <a:pt x="86" y="55"/>
                    <a:pt x="86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lose/>
                  <a:moveTo>
                    <a:pt x="103" y="139"/>
                  </a:moveTo>
                  <a:cubicBezTo>
                    <a:pt x="103" y="139"/>
                    <a:pt x="103" y="139"/>
                    <a:pt x="103" y="139"/>
                  </a:cubicBezTo>
                  <a:cubicBezTo>
                    <a:pt x="103" y="139"/>
                    <a:pt x="103" y="139"/>
                    <a:pt x="103" y="139"/>
                  </a:cubicBezTo>
                  <a:close/>
                  <a:moveTo>
                    <a:pt x="119" y="154"/>
                  </a:moveTo>
                  <a:cubicBezTo>
                    <a:pt x="119" y="154"/>
                    <a:pt x="119" y="154"/>
                    <a:pt x="119" y="154"/>
                  </a:cubicBezTo>
                  <a:cubicBezTo>
                    <a:pt x="119" y="154"/>
                    <a:pt x="119" y="154"/>
                    <a:pt x="119" y="154"/>
                  </a:cubicBezTo>
                  <a:close/>
                  <a:moveTo>
                    <a:pt x="148" y="14"/>
                  </a:moveTo>
                  <a:cubicBezTo>
                    <a:pt x="147" y="14"/>
                    <a:pt x="147" y="14"/>
                    <a:pt x="147" y="14"/>
                  </a:cubicBezTo>
                  <a:cubicBezTo>
                    <a:pt x="147" y="13"/>
                    <a:pt x="146" y="12"/>
                    <a:pt x="146" y="11"/>
                  </a:cubicBezTo>
                  <a:cubicBezTo>
                    <a:pt x="146" y="11"/>
                    <a:pt x="147" y="11"/>
                    <a:pt x="147" y="10"/>
                  </a:cubicBezTo>
                  <a:cubicBezTo>
                    <a:pt x="147" y="12"/>
                    <a:pt x="148" y="13"/>
                    <a:pt x="148" y="14"/>
                  </a:cubicBezTo>
                  <a:close/>
                  <a:moveTo>
                    <a:pt x="145" y="15"/>
                  </a:moveTo>
                  <a:cubicBezTo>
                    <a:pt x="145" y="15"/>
                    <a:pt x="145" y="14"/>
                    <a:pt x="145" y="13"/>
                  </a:cubicBezTo>
                  <a:cubicBezTo>
                    <a:pt x="145" y="13"/>
                    <a:pt x="145" y="12"/>
                    <a:pt x="146" y="12"/>
                  </a:cubicBezTo>
                  <a:cubicBezTo>
                    <a:pt x="146" y="13"/>
                    <a:pt x="146" y="14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lose/>
                  <a:moveTo>
                    <a:pt x="144" y="16"/>
                  </a:moveTo>
                  <a:cubicBezTo>
                    <a:pt x="144" y="16"/>
                    <a:pt x="144" y="15"/>
                    <a:pt x="144" y="15"/>
                  </a:cubicBezTo>
                  <a:cubicBezTo>
                    <a:pt x="144" y="15"/>
                    <a:pt x="144" y="14"/>
                    <a:pt x="144" y="14"/>
                  </a:cubicBezTo>
                  <a:cubicBezTo>
                    <a:pt x="145" y="15"/>
                    <a:pt x="145" y="15"/>
                    <a:pt x="145" y="16"/>
                  </a:cubicBezTo>
                  <a:cubicBezTo>
                    <a:pt x="144" y="16"/>
                    <a:pt x="144" y="16"/>
                    <a:pt x="144" y="16"/>
                  </a:cubicBezTo>
                  <a:close/>
                  <a:moveTo>
                    <a:pt x="146" y="13"/>
                  </a:moveTo>
                  <a:cubicBezTo>
                    <a:pt x="146" y="14"/>
                    <a:pt x="146" y="14"/>
                    <a:pt x="146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4"/>
                    <a:pt x="146" y="14"/>
                    <a:pt x="146" y="13"/>
                  </a:cubicBezTo>
                  <a:close/>
                  <a:moveTo>
                    <a:pt x="145" y="10"/>
                  </a:moveTo>
                  <a:cubicBezTo>
                    <a:pt x="145" y="10"/>
                    <a:pt x="145" y="11"/>
                    <a:pt x="144" y="11"/>
                  </a:cubicBezTo>
                  <a:cubicBezTo>
                    <a:pt x="144" y="11"/>
                    <a:pt x="144" y="11"/>
                    <a:pt x="144" y="10"/>
                  </a:cubicBezTo>
                  <a:cubicBezTo>
                    <a:pt x="144" y="10"/>
                    <a:pt x="145" y="10"/>
                    <a:pt x="145" y="9"/>
                  </a:cubicBezTo>
                  <a:cubicBezTo>
                    <a:pt x="145" y="10"/>
                    <a:pt x="145" y="10"/>
                    <a:pt x="145" y="10"/>
                  </a:cubicBezTo>
                  <a:close/>
                  <a:moveTo>
                    <a:pt x="145" y="9"/>
                  </a:move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lose/>
                  <a:moveTo>
                    <a:pt x="144" y="11"/>
                  </a:move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11"/>
                    <a:pt x="144" y="11"/>
                    <a:pt x="144" y="11"/>
                  </a:cubicBezTo>
                  <a:close/>
                  <a:moveTo>
                    <a:pt x="143" y="12"/>
                  </a:move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2"/>
                    <a:pt x="143" y="12"/>
                  </a:cubicBezTo>
                  <a:cubicBezTo>
                    <a:pt x="143" y="12"/>
                    <a:pt x="143" y="12"/>
                    <a:pt x="143" y="12"/>
                  </a:cubicBezTo>
                  <a:close/>
                  <a:moveTo>
                    <a:pt x="146" y="17"/>
                  </a:moveTo>
                  <a:cubicBezTo>
                    <a:pt x="146" y="17"/>
                    <a:pt x="146" y="17"/>
                    <a:pt x="147" y="17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147" y="17"/>
                    <a:pt x="146" y="17"/>
                    <a:pt x="146" y="18"/>
                  </a:cubicBezTo>
                  <a:cubicBezTo>
                    <a:pt x="146" y="17"/>
                    <a:pt x="146" y="17"/>
                    <a:pt x="146" y="17"/>
                  </a:cubicBezTo>
                  <a:close/>
                  <a:moveTo>
                    <a:pt x="147" y="17"/>
                  </a:moveTo>
                  <a:cubicBezTo>
                    <a:pt x="147" y="17"/>
                    <a:pt x="147" y="16"/>
                    <a:pt x="147" y="16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8" y="16"/>
                    <a:pt x="148" y="16"/>
                    <a:pt x="148" y="17"/>
                  </a:cubicBezTo>
                  <a:cubicBezTo>
                    <a:pt x="148" y="17"/>
                    <a:pt x="148" y="17"/>
                    <a:pt x="147" y="17"/>
                  </a:cubicBezTo>
                  <a:close/>
                  <a:moveTo>
                    <a:pt x="146" y="9"/>
                  </a:moveTo>
                  <a:cubicBezTo>
                    <a:pt x="146" y="9"/>
                    <a:pt x="146" y="10"/>
                    <a:pt x="146" y="10"/>
                  </a:cubicBezTo>
                  <a:cubicBezTo>
                    <a:pt x="146" y="9"/>
                    <a:pt x="146" y="9"/>
                    <a:pt x="145" y="9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9"/>
                    <a:pt x="146" y="9"/>
                  </a:cubicBezTo>
                  <a:close/>
                  <a:moveTo>
                    <a:pt x="146" y="8"/>
                  </a:moveTo>
                  <a:cubicBezTo>
                    <a:pt x="146" y="8"/>
                    <a:pt x="146" y="8"/>
                    <a:pt x="145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lose/>
                  <a:moveTo>
                    <a:pt x="145" y="6"/>
                  </a:moveTo>
                  <a:cubicBezTo>
                    <a:pt x="145" y="6"/>
                    <a:pt x="145" y="7"/>
                    <a:pt x="146" y="7"/>
                  </a:cubicBezTo>
                  <a:cubicBezTo>
                    <a:pt x="145" y="7"/>
                    <a:pt x="145" y="8"/>
                    <a:pt x="145" y="8"/>
                  </a:cubicBezTo>
                  <a:cubicBezTo>
                    <a:pt x="145" y="7"/>
                    <a:pt x="145" y="7"/>
                    <a:pt x="144" y="6"/>
                  </a:cubicBezTo>
                  <a:cubicBezTo>
                    <a:pt x="145" y="6"/>
                    <a:pt x="145" y="6"/>
                    <a:pt x="145" y="6"/>
                  </a:cubicBezTo>
                  <a:close/>
                  <a:moveTo>
                    <a:pt x="145" y="8"/>
                  </a:move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7"/>
                    <a:pt x="144" y="7"/>
                  </a:cubicBezTo>
                  <a:cubicBezTo>
                    <a:pt x="144" y="7"/>
                    <a:pt x="144" y="6"/>
                    <a:pt x="144" y="6"/>
                  </a:cubicBezTo>
                  <a:cubicBezTo>
                    <a:pt x="145" y="7"/>
                    <a:pt x="145" y="7"/>
                    <a:pt x="145" y="8"/>
                  </a:cubicBezTo>
                  <a:close/>
                  <a:moveTo>
                    <a:pt x="144" y="7"/>
                  </a:moveTo>
                  <a:cubicBezTo>
                    <a:pt x="144" y="7"/>
                    <a:pt x="144" y="8"/>
                    <a:pt x="144" y="8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3" y="9"/>
                    <a:pt x="143" y="8"/>
                    <a:pt x="143" y="8"/>
                  </a:cubicBezTo>
                  <a:cubicBezTo>
                    <a:pt x="143" y="8"/>
                    <a:pt x="143" y="7"/>
                    <a:pt x="144" y="7"/>
                  </a:cubicBezTo>
                  <a:close/>
                  <a:moveTo>
                    <a:pt x="143" y="8"/>
                  </a:moveTo>
                  <a:cubicBezTo>
                    <a:pt x="143" y="8"/>
                    <a:pt x="143" y="9"/>
                    <a:pt x="143" y="10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2" y="8"/>
                  </a:cubicBezTo>
                  <a:cubicBezTo>
                    <a:pt x="142" y="8"/>
                    <a:pt x="143" y="8"/>
                    <a:pt x="143" y="8"/>
                  </a:cubicBezTo>
                  <a:close/>
                  <a:moveTo>
                    <a:pt x="142" y="7"/>
                  </a:moveTo>
                  <a:cubicBezTo>
                    <a:pt x="142" y="7"/>
                    <a:pt x="142" y="8"/>
                    <a:pt x="142" y="8"/>
                  </a:cubicBezTo>
                  <a:cubicBezTo>
                    <a:pt x="141" y="9"/>
                    <a:pt x="140" y="11"/>
                    <a:pt x="138" y="12"/>
                  </a:cubicBezTo>
                  <a:cubicBezTo>
                    <a:pt x="138" y="12"/>
                    <a:pt x="138" y="12"/>
                    <a:pt x="138" y="11"/>
                  </a:cubicBezTo>
                  <a:cubicBezTo>
                    <a:pt x="139" y="10"/>
                    <a:pt x="140" y="8"/>
                    <a:pt x="142" y="7"/>
                  </a:cubicBezTo>
                  <a:close/>
                  <a:moveTo>
                    <a:pt x="134" y="21"/>
                  </a:moveTo>
                  <a:cubicBezTo>
                    <a:pt x="134" y="21"/>
                    <a:pt x="134" y="20"/>
                    <a:pt x="134" y="20"/>
                  </a:cubicBezTo>
                  <a:cubicBezTo>
                    <a:pt x="135" y="18"/>
                    <a:pt x="137" y="15"/>
                    <a:pt x="138" y="13"/>
                  </a:cubicBezTo>
                  <a:cubicBezTo>
                    <a:pt x="138" y="14"/>
                    <a:pt x="139" y="14"/>
                    <a:pt x="139" y="15"/>
                  </a:cubicBezTo>
                  <a:cubicBezTo>
                    <a:pt x="137" y="17"/>
                    <a:pt x="135" y="19"/>
                    <a:pt x="134" y="21"/>
                  </a:cubicBezTo>
                  <a:close/>
                  <a:moveTo>
                    <a:pt x="128" y="18"/>
                  </a:moveTo>
                  <a:cubicBezTo>
                    <a:pt x="128" y="17"/>
                    <a:pt x="128" y="16"/>
                    <a:pt x="129" y="16"/>
                  </a:cubicBezTo>
                  <a:cubicBezTo>
                    <a:pt x="129" y="16"/>
                    <a:pt x="129" y="16"/>
                    <a:pt x="129" y="17"/>
                  </a:cubicBezTo>
                  <a:cubicBezTo>
                    <a:pt x="128" y="17"/>
                    <a:pt x="128" y="18"/>
                    <a:pt x="128" y="18"/>
                  </a:cubicBezTo>
                  <a:close/>
                  <a:moveTo>
                    <a:pt x="132" y="13"/>
                  </a:moveTo>
                  <a:cubicBezTo>
                    <a:pt x="132" y="13"/>
                    <a:pt x="132" y="12"/>
                    <a:pt x="132" y="12"/>
                  </a:cubicBezTo>
                  <a:cubicBezTo>
                    <a:pt x="132" y="12"/>
                    <a:pt x="132" y="13"/>
                    <a:pt x="132" y="13"/>
                  </a:cubicBezTo>
                  <a:cubicBezTo>
                    <a:pt x="132" y="13"/>
                    <a:pt x="132" y="13"/>
                    <a:pt x="132" y="13"/>
                  </a:cubicBezTo>
                  <a:close/>
                  <a:moveTo>
                    <a:pt x="131" y="16"/>
                  </a:moveTo>
                  <a:cubicBezTo>
                    <a:pt x="131" y="16"/>
                    <a:pt x="131" y="16"/>
                    <a:pt x="131" y="16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1" y="16"/>
                    <a:pt x="131" y="16"/>
                    <a:pt x="131" y="16"/>
                  </a:cubicBezTo>
                  <a:close/>
                  <a:moveTo>
                    <a:pt x="130" y="14"/>
                  </a:moveTo>
                  <a:cubicBezTo>
                    <a:pt x="130" y="14"/>
                    <a:pt x="130" y="13"/>
                    <a:pt x="130" y="13"/>
                  </a:cubicBezTo>
                  <a:cubicBezTo>
                    <a:pt x="130" y="12"/>
                    <a:pt x="131" y="12"/>
                    <a:pt x="131" y="12"/>
                  </a:cubicBezTo>
                  <a:cubicBezTo>
                    <a:pt x="131" y="13"/>
                    <a:pt x="131" y="13"/>
                    <a:pt x="131" y="14"/>
                  </a:cubicBezTo>
                  <a:cubicBezTo>
                    <a:pt x="131" y="14"/>
                    <a:pt x="131" y="14"/>
                    <a:pt x="130" y="14"/>
                  </a:cubicBezTo>
                  <a:close/>
                  <a:moveTo>
                    <a:pt x="130" y="15"/>
                  </a:moveTo>
                  <a:cubicBezTo>
                    <a:pt x="130" y="15"/>
                    <a:pt x="130" y="15"/>
                    <a:pt x="129" y="16"/>
                  </a:cubicBezTo>
                  <a:cubicBezTo>
                    <a:pt x="129" y="15"/>
                    <a:pt x="129" y="15"/>
                    <a:pt x="129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30" y="15"/>
                    <a:pt x="130" y="15"/>
                  </a:cubicBezTo>
                  <a:close/>
                  <a:moveTo>
                    <a:pt x="131" y="10"/>
                  </a:moveTo>
                  <a:cubicBezTo>
                    <a:pt x="131" y="11"/>
                    <a:pt x="130" y="11"/>
                    <a:pt x="130" y="11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10"/>
                    <a:pt x="130" y="10"/>
                    <a:pt x="131" y="9"/>
                  </a:cubicBezTo>
                  <a:cubicBezTo>
                    <a:pt x="131" y="10"/>
                    <a:pt x="131" y="10"/>
                    <a:pt x="131" y="10"/>
                  </a:cubicBezTo>
                  <a:close/>
                  <a:moveTo>
                    <a:pt x="130" y="12"/>
                  </a:moveTo>
                  <a:cubicBezTo>
                    <a:pt x="130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30" y="11"/>
                  </a:cubicBezTo>
                  <a:cubicBezTo>
                    <a:pt x="130" y="12"/>
                    <a:pt x="130" y="12"/>
                    <a:pt x="130" y="12"/>
                  </a:cubicBezTo>
                  <a:close/>
                  <a:moveTo>
                    <a:pt x="129" y="13"/>
                  </a:moveTo>
                  <a:cubicBezTo>
                    <a:pt x="128" y="14"/>
                    <a:pt x="128" y="14"/>
                    <a:pt x="128" y="15"/>
                  </a:cubicBezTo>
                  <a:cubicBezTo>
                    <a:pt x="128" y="14"/>
                    <a:pt x="128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lose/>
                  <a:moveTo>
                    <a:pt x="129" y="18"/>
                  </a:moveTo>
                  <a:cubicBezTo>
                    <a:pt x="129" y="18"/>
                    <a:pt x="129" y="18"/>
                    <a:pt x="129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130" y="18"/>
                    <a:pt x="130" y="18"/>
                  </a:cubicBezTo>
                  <a:lnTo>
                    <a:pt x="129" y="18"/>
                  </a:lnTo>
                  <a:close/>
                  <a:moveTo>
                    <a:pt x="132" y="14"/>
                  </a:moveTo>
                  <a:cubicBezTo>
                    <a:pt x="132" y="14"/>
                    <a:pt x="132" y="14"/>
                    <a:pt x="132" y="14"/>
                  </a:cubicBezTo>
                  <a:cubicBezTo>
                    <a:pt x="132" y="15"/>
                    <a:pt x="132" y="16"/>
                    <a:pt x="132" y="17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6"/>
                    <a:pt x="132" y="15"/>
                    <a:pt x="132" y="14"/>
                  </a:cubicBezTo>
                  <a:close/>
                  <a:moveTo>
                    <a:pt x="132" y="13"/>
                  </a:moveTo>
                  <a:cubicBezTo>
                    <a:pt x="133" y="13"/>
                    <a:pt x="133" y="13"/>
                    <a:pt x="133" y="13"/>
                  </a:cubicBezTo>
                  <a:cubicBezTo>
                    <a:pt x="133" y="13"/>
                    <a:pt x="133" y="14"/>
                    <a:pt x="133" y="15"/>
                  </a:cubicBezTo>
                  <a:cubicBezTo>
                    <a:pt x="133" y="15"/>
                    <a:pt x="133" y="15"/>
                    <a:pt x="133" y="16"/>
                  </a:cubicBezTo>
                  <a:cubicBezTo>
                    <a:pt x="133" y="15"/>
                    <a:pt x="133" y="14"/>
                    <a:pt x="132" y="13"/>
                  </a:cubicBezTo>
                  <a:close/>
                  <a:moveTo>
                    <a:pt x="133" y="19"/>
                  </a:moveTo>
                  <a:cubicBezTo>
                    <a:pt x="133" y="18"/>
                    <a:pt x="133" y="18"/>
                    <a:pt x="133" y="18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3" y="18"/>
                    <a:pt x="133" y="18"/>
                    <a:pt x="133" y="19"/>
                  </a:cubicBezTo>
                  <a:cubicBezTo>
                    <a:pt x="133" y="19"/>
                    <a:pt x="133" y="19"/>
                    <a:pt x="133" y="19"/>
                  </a:cubicBezTo>
                  <a:close/>
                  <a:moveTo>
                    <a:pt x="135" y="16"/>
                  </a:moveTo>
                  <a:cubicBezTo>
                    <a:pt x="136" y="15"/>
                    <a:pt x="137" y="13"/>
                    <a:pt x="138" y="12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7" y="14"/>
                    <a:pt x="136" y="15"/>
                    <a:pt x="135" y="16"/>
                  </a:cubicBezTo>
                  <a:close/>
                  <a:moveTo>
                    <a:pt x="138" y="11"/>
                  </a:moveTo>
                  <a:cubicBezTo>
                    <a:pt x="136" y="13"/>
                    <a:pt x="135" y="15"/>
                    <a:pt x="134" y="17"/>
                  </a:cubicBezTo>
                  <a:cubicBezTo>
                    <a:pt x="134" y="16"/>
                    <a:pt x="134" y="15"/>
                    <a:pt x="134" y="15"/>
                  </a:cubicBezTo>
                  <a:cubicBezTo>
                    <a:pt x="135" y="13"/>
                    <a:pt x="136" y="11"/>
                    <a:pt x="137" y="9"/>
                  </a:cubicBezTo>
                  <a:cubicBezTo>
                    <a:pt x="137" y="10"/>
                    <a:pt x="138" y="10"/>
                    <a:pt x="138" y="11"/>
                  </a:cubicBezTo>
                  <a:close/>
                  <a:moveTo>
                    <a:pt x="137" y="8"/>
                  </a:moveTo>
                  <a:cubicBezTo>
                    <a:pt x="137" y="8"/>
                    <a:pt x="137" y="8"/>
                    <a:pt x="137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5" y="12"/>
                    <a:pt x="134" y="14"/>
                  </a:cubicBezTo>
                  <a:cubicBezTo>
                    <a:pt x="134" y="13"/>
                    <a:pt x="134" y="12"/>
                    <a:pt x="133" y="12"/>
                  </a:cubicBezTo>
                  <a:cubicBezTo>
                    <a:pt x="135" y="11"/>
                    <a:pt x="136" y="9"/>
                    <a:pt x="137" y="8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2" y="12"/>
                    <a:pt x="132" y="11"/>
                    <a:pt x="132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3" y="10"/>
                    <a:pt x="133" y="11"/>
                    <a:pt x="133" y="12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2" y="8"/>
                    <a:pt x="132" y="8"/>
                  </a:cubicBezTo>
                  <a:cubicBezTo>
                    <a:pt x="132" y="8"/>
                    <a:pt x="132" y="9"/>
                    <a:pt x="132" y="9"/>
                  </a:cubicBezTo>
                  <a:close/>
                  <a:moveTo>
                    <a:pt x="130" y="5"/>
                  </a:moveTo>
                  <a:cubicBezTo>
                    <a:pt x="131" y="6"/>
                    <a:pt x="131" y="7"/>
                    <a:pt x="132" y="7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7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lose/>
                  <a:moveTo>
                    <a:pt x="130" y="6"/>
                  </a:moveTo>
                  <a:cubicBezTo>
                    <a:pt x="130" y="7"/>
                    <a:pt x="130" y="7"/>
                    <a:pt x="130" y="8"/>
                  </a:cubicBezTo>
                  <a:cubicBezTo>
                    <a:pt x="130" y="7"/>
                    <a:pt x="130" y="7"/>
                    <a:pt x="129" y="7"/>
                  </a:cubicBezTo>
                  <a:cubicBezTo>
                    <a:pt x="130" y="6"/>
                    <a:pt x="130" y="6"/>
                    <a:pt x="130" y="6"/>
                  </a:cubicBezTo>
                  <a:close/>
                  <a:moveTo>
                    <a:pt x="129" y="7"/>
                  </a:moveTo>
                  <a:cubicBezTo>
                    <a:pt x="130" y="7"/>
                    <a:pt x="130" y="8"/>
                    <a:pt x="130" y="9"/>
                  </a:cubicBezTo>
                  <a:cubicBezTo>
                    <a:pt x="130" y="9"/>
                    <a:pt x="130" y="10"/>
                    <a:pt x="130" y="10"/>
                  </a:cubicBezTo>
                  <a:cubicBezTo>
                    <a:pt x="129" y="9"/>
                    <a:pt x="129" y="8"/>
                    <a:pt x="129" y="8"/>
                  </a:cubicBezTo>
                  <a:cubicBezTo>
                    <a:pt x="129" y="7"/>
                    <a:pt x="129" y="7"/>
                    <a:pt x="129" y="7"/>
                  </a:cubicBezTo>
                  <a:close/>
                  <a:moveTo>
                    <a:pt x="129" y="8"/>
                  </a:moveTo>
                  <a:cubicBezTo>
                    <a:pt x="129" y="9"/>
                    <a:pt x="129" y="10"/>
                    <a:pt x="129" y="10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9" y="10"/>
                    <a:pt x="129" y="9"/>
                    <a:pt x="128" y="9"/>
                  </a:cubicBezTo>
                  <a:cubicBezTo>
                    <a:pt x="128" y="8"/>
                    <a:pt x="128" y="8"/>
                    <a:pt x="129" y="8"/>
                  </a:cubicBezTo>
                  <a:close/>
                  <a:moveTo>
                    <a:pt x="128" y="7"/>
                  </a:move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9"/>
                    <a:pt x="127" y="9"/>
                  </a:cubicBezTo>
                  <a:lnTo>
                    <a:pt x="128" y="7"/>
                  </a:lnTo>
                  <a:close/>
                  <a:moveTo>
                    <a:pt x="127" y="11"/>
                  </a:moveTo>
                  <a:cubicBezTo>
                    <a:pt x="127" y="10"/>
                    <a:pt x="128" y="10"/>
                    <a:pt x="128" y="9"/>
                  </a:cubicBezTo>
                  <a:cubicBezTo>
                    <a:pt x="128" y="10"/>
                    <a:pt x="128" y="11"/>
                    <a:pt x="129" y="12"/>
                  </a:cubicBezTo>
                  <a:cubicBezTo>
                    <a:pt x="128" y="12"/>
                    <a:pt x="127" y="13"/>
                    <a:pt x="127" y="14"/>
                  </a:cubicBezTo>
                  <a:lnTo>
                    <a:pt x="127" y="11"/>
                  </a:lnTo>
                  <a:close/>
                  <a:moveTo>
                    <a:pt x="139" y="14"/>
                  </a:moveTo>
                  <a:cubicBezTo>
                    <a:pt x="139" y="14"/>
                    <a:pt x="139" y="13"/>
                    <a:pt x="139" y="13"/>
                  </a:cubicBezTo>
                  <a:cubicBezTo>
                    <a:pt x="140" y="11"/>
                    <a:pt x="141" y="10"/>
                    <a:pt x="142" y="8"/>
                  </a:cubicBezTo>
                  <a:cubicBezTo>
                    <a:pt x="142" y="9"/>
                    <a:pt x="143" y="10"/>
                    <a:pt x="143" y="10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1" y="12"/>
                    <a:pt x="140" y="13"/>
                    <a:pt x="139" y="14"/>
                  </a:cubicBezTo>
                  <a:close/>
                  <a:moveTo>
                    <a:pt x="152" y="15"/>
                  </a:moveTo>
                  <a:cubicBezTo>
                    <a:pt x="151" y="15"/>
                    <a:pt x="150" y="16"/>
                    <a:pt x="149" y="16"/>
                  </a:cubicBezTo>
                  <a:cubicBezTo>
                    <a:pt x="149" y="16"/>
                    <a:pt x="149" y="16"/>
                    <a:pt x="149" y="15"/>
                  </a:cubicBezTo>
                  <a:cubicBezTo>
                    <a:pt x="150" y="15"/>
                    <a:pt x="151" y="14"/>
                    <a:pt x="152" y="13"/>
                  </a:cubicBezTo>
                  <a:lnTo>
                    <a:pt x="152" y="15"/>
                  </a:lnTo>
                  <a:close/>
                  <a:moveTo>
                    <a:pt x="188" y="23"/>
                  </a:moveTo>
                  <a:cubicBezTo>
                    <a:pt x="188" y="24"/>
                    <a:pt x="188" y="25"/>
                    <a:pt x="188" y="26"/>
                  </a:cubicBezTo>
                  <a:cubicBezTo>
                    <a:pt x="187" y="26"/>
                    <a:pt x="185" y="27"/>
                    <a:pt x="184" y="27"/>
                  </a:cubicBezTo>
                  <a:cubicBezTo>
                    <a:pt x="185" y="26"/>
                    <a:pt x="186" y="25"/>
                    <a:pt x="186" y="24"/>
                  </a:cubicBezTo>
                  <a:cubicBezTo>
                    <a:pt x="187" y="23"/>
                    <a:pt x="187" y="23"/>
                    <a:pt x="188" y="23"/>
                  </a:cubicBezTo>
                  <a:close/>
                  <a:moveTo>
                    <a:pt x="184" y="30"/>
                  </a:moveTo>
                  <a:cubicBezTo>
                    <a:pt x="185" y="29"/>
                    <a:pt x="186" y="28"/>
                    <a:pt x="187" y="28"/>
                  </a:cubicBezTo>
                  <a:cubicBezTo>
                    <a:pt x="187" y="28"/>
                    <a:pt x="187" y="28"/>
                    <a:pt x="187" y="29"/>
                  </a:cubicBezTo>
                  <a:cubicBezTo>
                    <a:pt x="186" y="29"/>
                    <a:pt x="185" y="29"/>
                    <a:pt x="184" y="30"/>
                  </a:cubicBezTo>
                  <a:close/>
                  <a:moveTo>
                    <a:pt x="187" y="20"/>
                  </a:moveTo>
                  <a:cubicBezTo>
                    <a:pt x="187" y="21"/>
                    <a:pt x="187" y="21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6" y="21"/>
                    <a:pt x="187" y="20"/>
                  </a:cubicBezTo>
                  <a:close/>
                  <a:moveTo>
                    <a:pt x="184" y="25"/>
                  </a:moveTo>
                  <a:cubicBezTo>
                    <a:pt x="184" y="26"/>
                    <a:pt x="184" y="27"/>
                    <a:pt x="183" y="27"/>
                  </a:cubicBezTo>
                  <a:cubicBezTo>
                    <a:pt x="183" y="27"/>
                    <a:pt x="183" y="27"/>
                    <a:pt x="183" y="27"/>
                  </a:cubicBezTo>
                  <a:cubicBezTo>
                    <a:pt x="183" y="27"/>
                    <a:pt x="184" y="26"/>
                    <a:pt x="184" y="25"/>
                  </a:cubicBezTo>
                  <a:close/>
                  <a:moveTo>
                    <a:pt x="170" y="23"/>
                  </a:moveTo>
                  <a:cubicBezTo>
                    <a:pt x="171" y="22"/>
                    <a:pt x="172" y="22"/>
                    <a:pt x="173" y="22"/>
                  </a:cubicBezTo>
                  <a:cubicBezTo>
                    <a:pt x="173" y="22"/>
                    <a:pt x="173" y="22"/>
                    <a:pt x="172" y="23"/>
                  </a:cubicBezTo>
                  <a:cubicBezTo>
                    <a:pt x="172" y="23"/>
                    <a:pt x="171" y="23"/>
                    <a:pt x="170" y="23"/>
                  </a:cubicBezTo>
                  <a:close/>
                  <a:moveTo>
                    <a:pt x="181" y="20"/>
                  </a:moveTo>
                  <a:cubicBezTo>
                    <a:pt x="181" y="21"/>
                    <a:pt x="181" y="21"/>
                    <a:pt x="181" y="21"/>
                  </a:cubicBezTo>
                  <a:cubicBezTo>
                    <a:pt x="181" y="21"/>
                    <a:pt x="180" y="21"/>
                    <a:pt x="180" y="22"/>
                  </a:cubicBezTo>
                  <a:cubicBezTo>
                    <a:pt x="180" y="21"/>
                    <a:pt x="180" y="21"/>
                    <a:pt x="180" y="20"/>
                  </a:cubicBezTo>
                  <a:cubicBezTo>
                    <a:pt x="181" y="20"/>
                    <a:pt x="181" y="20"/>
                    <a:pt x="181" y="20"/>
                  </a:cubicBezTo>
                  <a:close/>
                  <a:moveTo>
                    <a:pt x="180" y="20"/>
                  </a:moveTo>
                  <a:cubicBezTo>
                    <a:pt x="180" y="21"/>
                    <a:pt x="180" y="21"/>
                    <a:pt x="180" y="22"/>
                  </a:cubicBezTo>
                  <a:cubicBezTo>
                    <a:pt x="180" y="22"/>
                    <a:pt x="179" y="22"/>
                    <a:pt x="179" y="22"/>
                  </a:cubicBezTo>
                  <a:cubicBezTo>
                    <a:pt x="179" y="21"/>
                    <a:pt x="179" y="21"/>
                    <a:pt x="179" y="20"/>
                  </a:cubicBezTo>
                  <a:cubicBezTo>
                    <a:pt x="180" y="20"/>
                    <a:pt x="180" y="20"/>
                    <a:pt x="180" y="20"/>
                  </a:cubicBezTo>
                  <a:close/>
                  <a:moveTo>
                    <a:pt x="179" y="21"/>
                  </a:moveTo>
                  <a:cubicBezTo>
                    <a:pt x="179" y="21"/>
                    <a:pt x="179" y="21"/>
                    <a:pt x="179" y="22"/>
                  </a:cubicBezTo>
                  <a:cubicBezTo>
                    <a:pt x="179" y="22"/>
                    <a:pt x="179" y="22"/>
                    <a:pt x="179" y="22"/>
                  </a:cubicBezTo>
                  <a:lnTo>
                    <a:pt x="179" y="21"/>
                  </a:lnTo>
                  <a:close/>
                  <a:moveTo>
                    <a:pt x="179" y="20"/>
                  </a:moveTo>
                  <a:cubicBezTo>
                    <a:pt x="178" y="22"/>
                    <a:pt x="178" y="22"/>
                    <a:pt x="178" y="22"/>
                  </a:cubicBezTo>
                  <a:cubicBezTo>
                    <a:pt x="177" y="22"/>
                    <a:pt x="175" y="22"/>
                    <a:pt x="174" y="22"/>
                  </a:cubicBezTo>
                  <a:cubicBezTo>
                    <a:pt x="174" y="22"/>
                    <a:pt x="174" y="22"/>
                    <a:pt x="175" y="21"/>
                  </a:cubicBezTo>
                  <a:cubicBezTo>
                    <a:pt x="176" y="21"/>
                    <a:pt x="177" y="21"/>
                    <a:pt x="179" y="20"/>
                  </a:cubicBezTo>
                  <a:close/>
                  <a:moveTo>
                    <a:pt x="173" y="15"/>
                  </a:moveTo>
                  <a:cubicBezTo>
                    <a:pt x="175" y="13"/>
                    <a:pt x="177" y="12"/>
                    <a:pt x="178" y="11"/>
                  </a:cubicBezTo>
                  <a:cubicBezTo>
                    <a:pt x="178" y="12"/>
                    <a:pt x="178" y="13"/>
                    <a:pt x="178" y="14"/>
                  </a:cubicBezTo>
                  <a:cubicBezTo>
                    <a:pt x="176" y="15"/>
                    <a:pt x="174" y="15"/>
                    <a:pt x="172" y="16"/>
                  </a:cubicBezTo>
                  <a:cubicBezTo>
                    <a:pt x="172" y="16"/>
                    <a:pt x="173" y="15"/>
                    <a:pt x="173" y="15"/>
                  </a:cubicBezTo>
                  <a:close/>
                  <a:moveTo>
                    <a:pt x="177" y="15"/>
                  </a:moveTo>
                  <a:cubicBezTo>
                    <a:pt x="176" y="17"/>
                    <a:pt x="176" y="18"/>
                    <a:pt x="175" y="20"/>
                  </a:cubicBezTo>
                  <a:cubicBezTo>
                    <a:pt x="173" y="20"/>
                    <a:pt x="171" y="20"/>
                    <a:pt x="170" y="21"/>
                  </a:cubicBezTo>
                  <a:cubicBezTo>
                    <a:pt x="171" y="18"/>
                    <a:pt x="174" y="16"/>
                    <a:pt x="177" y="15"/>
                  </a:cubicBezTo>
                  <a:close/>
                  <a:moveTo>
                    <a:pt x="166" y="14"/>
                  </a:moveTo>
                  <a:cubicBezTo>
                    <a:pt x="166" y="16"/>
                    <a:pt x="166" y="16"/>
                    <a:pt x="166" y="16"/>
                  </a:cubicBezTo>
                  <a:cubicBezTo>
                    <a:pt x="164" y="17"/>
                    <a:pt x="162" y="18"/>
                    <a:pt x="160" y="20"/>
                  </a:cubicBezTo>
                  <a:cubicBezTo>
                    <a:pt x="161" y="18"/>
                    <a:pt x="163" y="16"/>
                    <a:pt x="166" y="14"/>
                  </a:cubicBezTo>
                  <a:close/>
                  <a:moveTo>
                    <a:pt x="191" y="28"/>
                  </a:moveTo>
                  <a:cubicBezTo>
                    <a:pt x="190" y="28"/>
                    <a:pt x="189" y="28"/>
                    <a:pt x="188" y="29"/>
                  </a:cubicBezTo>
                  <a:cubicBezTo>
                    <a:pt x="188" y="28"/>
                    <a:pt x="188" y="28"/>
                    <a:pt x="188" y="28"/>
                  </a:cubicBezTo>
                  <a:cubicBezTo>
                    <a:pt x="189" y="27"/>
                    <a:pt x="190" y="27"/>
                    <a:pt x="191" y="27"/>
                  </a:cubicBezTo>
                  <a:lnTo>
                    <a:pt x="191" y="28"/>
                  </a:lnTo>
                  <a:close/>
                </a:path>
              </a:pathLst>
            </a:custGeom>
            <a:solidFill>
              <a:srgbClr val="C3CB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968943" y="2583450"/>
              <a:ext cx="56250" cy="562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601901" y="1382233"/>
              <a:ext cx="56250" cy="562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455847" y="1929006"/>
              <a:ext cx="56250" cy="562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44654" y="3551587"/>
              <a:ext cx="56250" cy="562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94612" y="2549359"/>
              <a:ext cx="56250" cy="562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 descr="Google_Glass_with_fra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7396" y="3653576"/>
            <a:ext cx="922750" cy="922750"/>
          </a:xfrm>
          <a:prstGeom prst="rect">
            <a:avLst/>
          </a:prstGeom>
          <a:effectLst>
            <a:innerShdw blurRad="25400">
              <a:schemeClr val="accent2">
                <a:lumMod val="75000"/>
              </a:schemeClr>
            </a:innerShdw>
          </a:effectLst>
        </p:spPr>
      </p:pic>
      <p:pic>
        <p:nvPicPr>
          <p:cNvPr id="34" name="Picture 33" descr="LIFEBAND_TOUCH_1-768x1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2077" y="3595688"/>
            <a:ext cx="1038224" cy="1038224"/>
          </a:xfrm>
          <a:prstGeom prst="rect">
            <a:avLst/>
          </a:prstGeom>
          <a:effectLst>
            <a:innerShdw blurRad="25400">
              <a:schemeClr val="accent2">
                <a:lumMod val="75000"/>
              </a:schemeClr>
            </a:innerShdw>
          </a:effectLst>
        </p:spPr>
      </p:pic>
      <p:pic>
        <p:nvPicPr>
          <p:cNvPr id="36" name="Picture 35" descr="Quell-pain-mangement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795" y="3595688"/>
            <a:ext cx="1038224" cy="1038224"/>
          </a:xfrm>
          <a:prstGeom prst="rect">
            <a:avLst/>
          </a:prstGeom>
          <a:effectLst>
            <a:innerShdw blurRad="25400">
              <a:schemeClr val="accent2">
                <a:lumMod val="75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538222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 flipH="1">
            <a:off x="0" y="3395861"/>
            <a:ext cx="9144000" cy="1040196"/>
          </a:xfrm>
          <a:prstGeom prst="rect">
            <a:avLst/>
          </a:prstGeom>
          <a:solidFill>
            <a:srgbClr val="EBED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E6A7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do…</a:t>
            </a:r>
            <a:r>
              <a:rPr lang="en-US" dirty="0" smtClean="0">
                <a:solidFill>
                  <a:srgbClr val="B71234"/>
                </a:solidFill>
              </a:rPr>
              <a:t>mobile devices</a:t>
            </a:r>
            <a:endParaRPr lang="en-US" dirty="0">
              <a:solidFill>
                <a:srgbClr val="B712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428" y="1124570"/>
            <a:ext cx="3273424" cy="1931897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dirty="0" smtClean="0"/>
              <a:t>Turn non-essential antennas </a:t>
            </a:r>
            <a:br>
              <a:rPr lang="en-US" dirty="0" smtClean="0"/>
            </a:br>
            <a:r>
              <a:rPr lang="en-US" dirty="0" smtClean="0"/>
              <a:t>off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Install security software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Use full device encryption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Stick with trusted app stores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23"/>
          </p:nvPr>
        </p:nvSpPr>
        <p:spPr>
          <a:xfrm>
            <a:off x="457200" y="1124570"/>
            <a:ext cx="3754315" cy="1647205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dirty="0" smtClean="0"/>
              <a:t>PIN or password protect your device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Use biometrics when possible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dirty="0" smtClean="0"/>
              <a:t>Be mindful of permissions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dirty="0" smtClean="0"/>
              <a:t>Apply OS and app patches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dirty="0" smtClean="0"/>
              <a:t>Turn on locate and lock capability</a:t>
            </a:r>
          </a:p>
        </p:txBody>
      </p:sp>
      <p:pic>
        <p:nvPicPr>
          <p:cNvPr id="23" name="Picture 22" descr="Mobile-phone-w-smartwat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3165" y="2933511"/>
            <a:ext cx="2004582" cy="1333124"/>
          </a:xfrm>
          <a:prstGeom prst="rect">
            <a:avLst/>
          </a:prstGeom>
        </p:spPr>
      </p:pic>
      <p:pic>
        <p:nvPicPr>
          <p:cNvPr id="28" name="Picture 27" descr="Smartphonekill-switch.png"/>
          <p:cNvPicPr>
            <a:picLocks noChangeAspect="1"/>
          </p:cNvPicPr>
          <p:nvPr/>
        </p:nvPicPr>
        <p:blipFill>
          <a:blip r:embed="rId3" cstate="print"/>
          <a:srcRect l="11356" r="9082"/>
          <a:stretch>
            <a:fillRect/>
          </a:stretch>
        </p:blipFill>
        <p:spPr>
          <a:xfrm rot="20907442">
            <a:off x="1338393" y="3053949"/>
            <a:ext cx="1611554" cy="118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181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0" y="3580690"/>
            <a:ext cx="9144000" cy="854155"/>
            <a:chOff x="0" y="3469592"/>
            <a:chExt cx="9144000" cy="854155"/>
          </a:xfrm>
        </p:grpSpPr>
        <p:sp>
          <p:nvSpPr>
            <p:cNvPr id="16" name="Rectangle 15"/>
            <p:cNvSpPr/>
            <p:nvPr/>
          </p:nvSpPr>
          <p:spPr bwMode="auto">
            <a:xfrm flipH="1">
              <a:off x="0" y="3469592"/>
              <a:ext cx="9144000" cy="854155"/>
            </a:xfrm>
            <a:prstGeom prst="rect">
              <a:avLst/>
            </a:prstGeom>
            <a:solidFill>
              <a:srgbClr val="EBEDE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5E6A7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727299" y="3603420"/>
              <a:ext cx="426814" cy="545088"/>
              <a:chOff x="5605462" y="3298825"/>
              <a:chExt cx="790576" cy="1009650"/>
            </a:xfrm>
            <a:solidFill>
              <a:srgbClr val="FFFFFF">
                <a:alpha val="50196"/>
              </a:srgbClr>
            </a:solidFill>
          </p:grpSpPr>
          <p:sp>
            <p:nvSpPr>
              <p:cNvPr id="25" name="Freeform 29"/>
              <p:cNvSpPr>
                <a:spLocks/>
              </p:cNvSpPr>
              <p:nvPr/>
            </p:nvSpPr>
            <p:spPr bwMode="auto">
              <a:xfrm>
                <a:off x="5754687" y="3579813"/>
                <a:ext cx="173038" cy="447675"/>
              </a:xfrm>
              <a:custGeom>
                <a:avLst/>
                <a:gdLst/>
                <a:ahLst/>
                <a:cxnLst>
                  <a:cxn ang="0">
                    <a:pos x="24" y="125"/>
                  </a:cxn>
                  <a:cxn ang="0">
                    <a:pos x="50" y="65"/>
                  </a:cxn>
                  <a:cxn ang="0">
                    <a:pos x="26" y="6"/>
                  </a:cxn>
                  <a:cxn ang="0">
                    <a:pos x="15" y="0"/>
                  </a:cxn>
                  <a:cxn ang="0">
                    <a:pos x="1" y="14"/>
                  </a:cxn>
                  <a:cxn ang="0">
                    <a:pos x="5" y="23"/>
                  </a:cxn>
                  <a:cxn ang="0">
                    <a:pos x="5" y="23"/>
                  </a:cxn>
                  <a:cxn ang="0">
                    <a:pos x="23" y="65"/>
                  </a:cxn>
                  <a:cxn ang="0">
                    <a:pos x="5" y="105"/>
                  </a:cxn>
                  <a:cxn ang="0">
                    <a:pos x="0" y="115"/>
                  </a:cxn>
                  <a:cxn ang="0">
                    <a:pos x="14" y="129"/>
                  </a:cxn>
                  <a:cxn ang="0">
                    <a:pos x="24" y="125"/>
                  </a:cxn>
                </a:cxnLst>
                <a:rect l="0" t="0" r="r" b="b"/>
                <a:pathLst>
                  <a:path w="50" h="129">
                    <a:moveTo>
                      <a:pt x="24" y="125"/>
                    </a:moveTo>
                    <a:cubicBezTo>
                      <a:pt x="40" y="110"/>
                      <a:pt x="50" y="88"/>
                      <a:pt x="50" y="65"/>
                    </a:cubicBezTo>
                    <a:cubicBezTo>
                      <a:pt x="50" y="42"/>
                      <a:pt x="41" y="21"/>
                      <a:pt x="26" y="6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7" y="0"/>
                      <a:pt x="1" y="6"/>
                      <a:pt x="1" y="14"/>
                    </a:cubicBezTo>
                    <a:cubicBezTo>
                      <a:pt x="1" y="17"/>
                      <a:pt x="3" y="21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6" y="34"/>
                      <a:pt x="23" y="48"/>
                      <a:pt x="23" y="65"/>
                    </a:cubicBezTo>
                    <a:cubicBezTo>
                      <a:pt x="23" y="80"/>
                      <a:pt x="16" y="95"/>
                      <a:pt x="5" y="105"/>
                    </a:cubicBezTo>
                    <a:cubicBezTo>
                      <a:pt x="2" y="107"/>
                      <a:pt x="0" y="111"/>
                      <a:pt x="0" y="115"/>
                    </a:cubicBezTo>
                    <a:cubicBezTo>
                      <a:pt x="0" y="123"/>
                      <a:pt x="6" y="129"/>
                      <a:pt x="14" y="129"/>
                    </a:cubicBezTo>
                    <a:cubicBezTo>
                      <a:pt x="18" y="129"/>
                      <a:pt x="21" y="127"/>
                      <a:pt x="2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30"/>
              <p:cNvSpPr>
                <a:spLocks noChangeArrowheads="1"/>
              </p:cNvSpPr>
              <p:nvPr/>
            </p:nvSpPr>
            <p:spPr bwMode="auto">
              <a:xfrm>
                <a:off x="5605462" y="3746500"/>
                <a:ext cx="119063" cy="1174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1"/>
              <p:cNvSpPr>
                <a:spLocks/>
              </p:cNvSpPr>
              <p:nvPr/>
            </p:nvSpPr>
            <p:spPr bwMode="auto">
              <a:xfrm>
                <a:off x="6038850" y="3298825"/>
                <a:ext cx="357188" cy="1009650"/>
              </a:xfrm>
              <a:custGeom>
                <a:avLst/>
                <a:gdLst/>
                <a:ahLst/>
                <a:cxnLst>
                  <a:cxn ang="0">
                    <a:pos x="23" y="288"/>
                  </a:cxn>
                  <a:cxn ang="0">
                    <a:pos x="24" y="288"/>
                  </a:cxn>
                  <a:cxn ang="0">
                    <a:pos x="25" y="287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0" y="13"/>
                  </a:cxn>
                  <a:cxn ang="0">
                    <a:pos x="5" y="23"/>
                  </a:cxn>
                  <a:cxn ang="0">
                    <a:pos x="4" y="23"/>
                  </a:cxn>
                  <a:cxn ang="0">
                    <a:pos x="56" y="146"/>
                  </a:cxn>
                  <a:cxn ang="0">
                    <a:pos x="4" y="268"/>
                  </a:cxn>
                  <a:cxn ang="0">
                    <a:pos x="4" y="268"/>
                  </a:cxn>
                  <a:cxn ang="0">
                    <a:pos x="0" y="278"/>
                  </a:cxn>
                  <a:cxn ang="0">
                    <a:pos x="14" y="291"/>
                  </a:cxn>
                  <a:cxn ang="0">
                    <a:pos x="23" y="288"/>
                  </a:cxn>
                </a:cxnLst>
                <a:rect l="0" t="0" r="r" b="b"/>
                <a:pathLst>
                  <a:path w="103" h="291">
                    <a:moveTo>
                      <a:pt x="23" y="288"/>
                    </a:move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7"/>
                      <a:pt x="24" y="287"/>
                      <a:pt x="25" y="287"/>
                    </a:cubicBezTo>
                    <a:cubicBezTo>
                      <a:pt x="103" y="209"/>
                      <a:pt x="103" y="83"/>
                      <a:pt x="25" y="5"/>
                    </a:cubicBezTo>
                    <a:cubicBezTo>
                      <a:pt x="25" y="5"/>
                      <a:pt x="25" y="4"/>
                      <a:pt x="24" y="4"/>
                    </a:cubicBezTo>
                    <a:cubicBezTo>
                      <a:pt x="22" y="1"/>
                      <a:pt x="18" y="0"/>
                      <a:pt x="14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17"/>
                      <a:pt x="2" y="21"/>
                      <a:pt x="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6" y="54"/>
                      <a:pt x="56" y="98"/>
                      <a:pt x="56" y="146"/>
                    </a:cubicBezTo>
                    <a:cubicBezTo>
                      <a:pt x="56" y="194"/>
                      <a:pt x="36" y="237"/>
                      <a:pt x="4" y="268"/>
                    </a:cubicBezTo>
                    <a:cubicBezTo>
                      <a:pt x="4" y="268"/>
                      <a:pt x="4" y="268"/>
                      <a:pt x="4" y="268"/>
                    </a:cubicBezTo>
                    <a:cubicBezTo>
                      <a:pt x="2" y="271"/>
                      <a:pt x="0" y="274"/>
                      <a:pt x="0" y="278"/>
                    </a:cubicBezTo>
                    <a:cubicBezTo>
                      <a:pt x="0" y="285"/>
                      <a:pt x="6" y="291"/>
                      <a:pt x="14" y="291"/>
                    </a:cubicBezTo>
                    <a:cubicBezTo>
                      <a:pt x="18" y="291"/>
                      <a:pt x="21" y="290"/>
                      <a:pt x="23" y="2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2"/>
              <p:cNvSpPr>
                <a:spLocks/>
              </p:cNvSpPr>
              <p:nvPr/>
            </p:nvSpPr>
            <p:spPr bwMode="auto">
              <a:xfrm>
                <a:off x="5897562" y="3436938"/>
                <a:ext cx="231775" cy="733425"/>
              </a:xfrm>
              <a:custGeom>
                <a:avLst/>
                <a:gdLst/>
                <a:ahLst/>
                <a:cxnLst>
                  <a:cxn ang="0">
                    <a:pos x="24" y="207"/>
                  </a:cxn>
                  <a:cxn ang="0">
                    <a:pos x="25" y="206"/>
                  </a:cxn>
                  <a:cxn ang="0">
                    <a:pos x="67" y="106"/>
                  </a:cxn>
                  <a:cxn ang="0">
                    <a:pos x="26" y="5"/>
                  </a:cxn>
                  <a:cxn ang="0">
                    <a:pos x="25" y="4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0" y="15"/>
                  </a:cxn>
                  <a:cxn ang="0">
                    <a:pos x="5" y="25"/>
                  </a:cxn>
                  <a:cxn ang="0">
                    <a:pos x="38" y="106"/>
                  </a:cxn>
                  <a:cxn ang="0">
                    <a:pos x="4" y="187"/>
                  </a:cxn>
                  <a:cxn ang="0">
                    <a:pos x="4" y="187"/>
                  </a:cxn>
                  <a:cxn ang="0">
                    <a:pos x="0" y="197"/>
                  </a:cxn>
                  <a:cxn ang="0">
                    <a:pos x="14" y="211"/>
                  </a:cxn>
                  <a:cxn ang="0">
                    <a:pos x="24" y="207"/>
                  </a:cxn>
                </a:cxnLst>
                <a:rect l="0" t="0" r="r" b="b"/>
                <a:pathLst>
                  <a:path w="67" h="211">
                    <a:moveTo>
                      <a:pt x="24" y="207"/>
                    </a:moveTo>
                    <a:cubicBezTo>
                      <a:pt x="25" y="207"/>
                      <a:pt x="25" y="206"/>
                      <a:pt x="25" y="206"/>
                    </a:cubicBezTo>
                    <a:cubicBezTo>
                      <a:pt x="52" y="179"/>
                      <a:pt x="67" y="144"/>
                      <a:pt x="67" y="106"/>
                    </a:cubicBezTo>
                    <a:cubicBezTo>
                      <a:pt x="67" y="68"/>
                      <a:pt x="53" y="32"/>
                      <a:pt x="26" y="5"/>
                    </a:cubicBezTo>
                    <a:cubicBezTo>
                      <a:pt x="25" y="5"/>
                      <a:pt x="25" y="5"/>
                      <a:pt x="25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2" y="2"/>
                      <a:pt x="18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9"/>
                      <a:pt x="2" y="22"/>
                      <a:pt x="5" y="25"/>
                    </a:cubicBezTo>
                    <a:cubicBezTo>
                      <a:pt x="25" y="46"/>
                      <a:pt x="38" y="74"/>
                      <a:pt x="38" y="106"/>
                    </a:cubicBezTo>
                    <a:cubicBezTo>
                      <a:pt x="38" y="137"/>
                      <a:pt x="25" y="166"/>
                      <a:pt x="4" y="187"/>
                    </a:cubicBezTo>
                    <a:cubicBezTo>
                      <a:pt x="4" y="187"/>
                      <a:pt x="4" y="187"/>
                      <a:pt x="4" y="187"/>
                    </a:cubicBezTo>
                    <a:cubicBezTo>
                      <a:pt x="1" y="189"/>
                      <a:pt x="0" y="193"/>
                      <a:pt x="0" y="197"/>
                    </a:cubicBezTo>
                    <a:cubicBezTo>
                      <a:pt x="0" y="204"/>
                      <a:pt x="6" y="211"/>
                      <a:pt x="14" y="211"/>
                    </a:cubicBezTo>
                    <a:cubicBezTo>
                      <a:pt x="18" y="211"/>
                      <a:pt x="22" y="209"/>
                      <a:pt x="24" y="2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443163" y="3603420"/>
              <a:ext cx="426814" cy="545088"/>
              <a:chOff x="5605462" y="3298825"/>
              <a:chExt cx="790576" cy="1009650"/>
            </a:xfrm>
            <a:solidFill>
              <a:srgbClr val="FFFFFF">
                <a:alpha val="50196"/>
              </a:srgbClr>
            </a:solidFill>
          </p:grpSpPr>
          <p:sp>
            <p:nvSpPr>
              <p:cNvPr id="42" name="Freeform 29"/>
              <p:cNvSpPr>
                <a:spLocks/>
              </p:cNvSpPr>
              <p:nvPr/>
            </p:nvSpPr>
            <p:spPr bwMode="auto">
              <a:xfrm>
                <a:off x="5754687" y="3579813"/>
                <a:ext cx="173038" cy="447675"/>
              </a:xfrm>
              <a:custGeom>
                <a:avLst/>
                <a:gdLst/>
                <a:ahLst/>
                <a:cxnLst>
                  <a:cxn ang="0">
                    <a:pos x="24" y="125"/>
                  </a:cxn>
                  <a:cxn ang="0">
                    <a:pos x="50" y="65"/>
                  </a:cxn>
                  <a:cxn ang="0">
                    <a:pos x="26" y="6"/>
                  </a:cxn>
                  <a:cxn ang="0">
                    <a:pos x="15" y="0"/>
                  </a:cxn>
                  <a:cxn ang="0">
                    <a:pos x="1" y="14"/>
                  </a:cxn>
                  <a:cxn ang="0">
                    <a:pos x="5" y="23"/>
                  </a:cxn>
                  <a:cxn ang="0">
                    <a:pos x="5" y="23"/>
                  </a:cxn>
                  <a:cxn ang="0">
                    <a:pos x="23" y="65"/>
                  </a:cxn>
                  <a:cxn ang="0">
                    <a:pos x="5" y="105"/>
                  </a:cxn>
                  <a:cxn ang="0">
                    <a:pos x="0" y="115"/>
                  </a:cxn>
                  <a:cxn ang="0">
                    <a:pos x="14" y="129"/>
                  </a:cxn>
                  <a:cxn ang="0">
                    <a:pos x="24" y="125"/>
                  </a:cxn>
                </a:cxnLst>
                <a:rect l="0" t="0" r="r" b="b"/>
                <a:pathLst>
                  <a:path w="50" h="129">
                    <a:moveTo>
                      <a:pt x="24" y="125"/>
                    </a:moveTo>
                    <a:cubicBezTo>
                      <a:pt x="40" y="110"/>
                      <a:pt x="50" y="88"/>
                      <a:pt x="50" y="65"/>
                    </a:cubicBezTo>
                    <a:cubicBezTo>
                      <a:pt x="50" y="42"/>
                      <a:pt x="41" y="21"/>
                      <a:pt x="26" y="6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7" y="0"/>
                      <a:pt x="1" y="6"/>
                      <a:pt x="1" y="14"/>
                    </a:cubicBezTo>
                    <a:cubicBezTo>
                      <a:pt x="1" y="17"/>
                      <a:pt x="3" y="21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6" y="34"/>
                      <a:pt x="23" y="48"/>
                      <a:pt x="23" y="65"/>
                    </a:cubicBezTo>
                    <a:cubicBezTo>
                      <a:pt x="23" y="80"/>
                      <a:pt x="16" y="95"/>
                      <a:pt x="5" y="105"/>
                    </a:cubicBezTo>
                    <a:cubicBezTo>
                      <a:pt x="2" y="107"/>
                      <a:pt x="0" y="111"/>
                      <a:pt x="0" y="115"/>
                    </a:cubicBezTo>
                    <a:cubicBezTo>
                      <a:pt x="0" y="123"/>
                      <a:pt x="6" y="129"/>
                      <a:pt x="14" y="129"/>
                    </a:cubicBezTo>
                    <a:cubicBezTo>
                      <a:pt x="18" y="129"/>
                      <a:pt x="21" y="127"/>
                      <a:pt x="2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30"/>
              <p:cNvSpPr>
                <a:spLocks noChangeArrowheads="1"/>
              </p:cNvSpPr>
              <p:nvPr/>
            </p:nvSpPr>
            <p:spPr bwMode="auto">
              <a:xfrm>
                <a:off x="5605462" y="3746500"/>
                <a:ext cx="119063" cy="1174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1"/>
              <p:cNvSpPr>
                <a:spLocks/>
              </p:cNvSpPr>
              <p:nvPr/>
            </p:nvSpPr>
            <p:spPr bwMode="auto">
              <a:xfrm>
                <a:off x="6038850" y="3298825"/>
                <a:ext cx="357188" cy="1009650"/>
              </a:xfrm>
              <a:custGeom>
                <a:avLst/>
                <a:gdLst/>
                <a:ahLst/>
                <a:cxnLst>
                  <a:cxn ang="0">
                    <a:pos x="23" y="288"/>
                  </a:cxn>
                  <a:cxn ang="0">
                    <a:pos x="24" y="288"/>
                  </a:cxn>
                  <a:cxn ang="0">
                    <a:pos x="25" y="287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0" y="13"/>
                  </a:cxn>
                  <a:cxn ang="0">
                    <a:pos x="5" y="23"/>
                  </a:cxn>
                  <a:cxn ang="0">
                    <a:pos x="4" y="23"/>
                  </a:cxn>
                  <a:cxn ang="0">
                    <a:pos x="56" y="146"/>
                  </a:cxn>
                  <a:cxn ang="0">
                    <a:pos x="4" y="268"/>
                  </a:cxn>
                  <a:cxn ang="0">
                    <a:pos x="4" y="268"/>
                  </a:cxn>
                  <a:cxn ang="0">
                    <a:pos x="0" y="278"/>
                  </a:cxn>
                  <a:cxn ang="0">
                    <a:pos x="14" y="291"/>
                  </a:cxn>
                  <a:cxn ang="0">
                    <a:pos x="23" y="288"/>
                  </a:cxn>
                </a:cxnLst>
                <a:rect l="0" t="0" r="r" b="b"/>
                <a:pathLst>
                  <a:path w="103" h="291">
                    <a:moveTo>
                      <a:pt x="23" y="288"/>
                    </a:move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7"/>
                      <a:pt x="24" y="287"/>
                      <a:pt x="25" y="287"/>
                    </a:cubicBezTo>
                    <a:cubicBezTo>
                      <a:pt x="103" y="209"/>
                      <a:pt x="103" y="83"/>
                      <a:pt x="25" y="5"/>
                    </a:cubicBezTo>
                    <a:cubicBezTo>
                      <a:pt x="25" y="5"/>
                      <a:pt x="25" y="4"/>
                      <a:pt x="24" y="4"/>
                    </a:cubicBezTo>
                    <a:cubicBezTo>
                      <a:pt x="22" y="1"/>
                      <a:pt x="18" y="0"/>
                      <a:pt x="14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17"/>
                      <a:pt x="2" y="21"/>
                      <a:pt x="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6" y="54"/>
                      <a:pt x="56" y="98"/>
                      <a:pt x="56" y="146"/>
                    </a:cubicBezTo>
                    <a:cubicBezTo>
                      <a:pt x="56" y="194"/>
                      <a:pt x="36" y="237"/>
                      <a:pt x="4" y="268"/>
                    </a:cubicBezTo>
                    <a:cubicBezTo>
                      <a:pt x="4" y="268"/>
                      <a:pt x="4" y="268"/>
                      <a:pt x="4" y="268"/>
                    </a:cubicBezTo>
                    <a:cubicBezTo>
                      <a:pt x="2" y="271"/>
                      <a:pt x="0" y="274"/>
                      <a:pt x="0" y="278"/>
                    </a:cubicBezTo>
                    <a:cubicBezTo>
                      <a:pt x="0" y="285"/>
                      <a:pt x="6" y="291"/>
                      <a:pt x="14" y="291"/>
                    </a:cubicBezTo>
                    <a:cubicBezTo>
                      <a:pt x="18" y="291"/>
                      <a:pt x="21" y="290"/>
                      <a:pt x="23" y="2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5897562" y="3436938"/>
                <a:ext cx="231775" cy="733425"/>
              </a:xfrm>
              <a:custGeom>
                <a:avLst/>
                <a:gdLst/>
                <a:ahLst/>
                <a:cxnLst>
                  <a:cxn ang="0">
                    <a:pos x="24" y="207"/>
                  </a:cxn>
                  <a:cxn ang="0">
                    <a:pos x="25" y="206"/>
                  </a:cxn>
                  <a:cxn ang="0">
                    <a:pos x="67" y="106"/>
                  </a:cxn>
                  <a:cxn ang="0">
                    <a:pos x="26" y="5"/>
                  </a:cxn>
                  <a:cxn ang="0">
                    <a:pos x="25" y="4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0" y="15"/>
                  </a:cxn>
                  <a:cxn ang="0">
                    <a:pos x="5" y="25"/>
                  </a:cxn>
                  <a:cxn ang="0">
                    <a:pos x="38" y="106"/>
                  </a:cxn>
                  <a:cxn ang="0">
                    <a:pos x="4" y="187"/>
                  </a:cxn>
                  <a:cxn ang="0">
                    <a:pos x="4" y="187"/>
                  </a:cxn>
                  <a:cxn ang="0">
                    <a:pos x="0" y="197"/>
                  </a:cxn>
                  <a:cxn ang="0">
                    <a:pos x="14" y="211"/>
                  </a:cxn>
                  <a:cxn ang="0">
                    <a:pos x="24" y="207"/>
                  </a:cxn>
                </a:cxnLst>
                <a:rect l="0" t="0" r="r" b="b"/>
                <a:pathLst>
                  <a:path w="67" h="211">
                    <a:moveTo>
                      <a:pt x="24" y="207"/>
                    </a:moveTo>
                    <a:cubicBezTo>
                      <a:pt x="25" y="207"/>
                      <a:pt x="25" y="206"/>
                      <a:pt x="25" y="206"/>
                    </a:cubicBezTo>
                    <a:cubicBezTo>
                      <a:pt x="52" y="179"/>
                      <a:pt x="67" y="144"/>
                      <a:pt x="67" y="106"/>
                    </a:cubicBezTo>
                    <a:cubicBezTo>
                      <a:pt x="67" y="68"/>
                      <a:pt x="53" y="32"/>
                      <a:pt x="26" y="5"/>
                    </a:cubicBezTo>
                    <a:cubicBezTo>
                      <a:pt x="25" y="5"/>
                      <a:pt x="25" y="5"/>
                      <a:pt x="25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2" y="2"/>
                      <a:pt x="18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9"/>
                      <a:pt x="2" y="22"/>
                      <a:pt x="5" y="25"/>
                    </a:cubicBezTo>
                    <a:cubicBezTo>
                      <a:pt x="25" y="46"/>
                      <a:pt x="38" y="74"/>
                      <a:pt x="38" y="106"/>
                    </a:cubicBezTo>
                    <a:cubicBezTo>
                      <a:pt x="38" y="137"/>
                      <a:pt x="25" y="166"/>
                      <a:pt x="4" y="187"/>
                    </a:cubicBezTo>
                    <a:cubicBezTo>
                      <a:pt x="4" y="187"/>
                      <a:pt x="4" y="187"/>
                      <a:pt x="4" y="187"/>
                    </a:cubicBezTo>
                    <a:cubicBezTo>
                      <a:pt x="1" y="189"/>
                      <a:pt x="0" y="193"/>
                      <a:pt x="0" y="197"/>
                    </a:cubicBezTo>
                    <a:cubicBezTo>
                      <a:pt x="0" y="204"/>
                      <a:pt x="6" y="211"/>
                      <a:pt x="14" y="211"/>
                    </a:cubicBezTo>
                    <a:cubicBezTo>
                      <a:pt x="18" y="211"/>
                      <a:pt x="22" y="209"/>
                      <a:pt x="24" y="2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150481" y="3603420"/>
              <a:ext cx="426814" cy="545088"/>
              <a:chOff x="5605462" y="3298825"/>
              <a:chExt cx="790576" cy="1009650"/>
            </a:xfrm>
            <a:solidFill>
              <a:srgbClr val="FFFFFF">
                <a:alpha val="50196"/>
              </a:srgbClr>
            </a:solidFill>
          </p:grpSpPr>
          <p:sp>
            <p:nvSpPr>
              <p:cNvPr id="53" name="Freeform 29"/>
              <p:cNvSpPr>
                <a:spLocks/>
              </p:cNvSpPr>
              <p:nvPr/>
            </p:nvSpPr>
            <p:spPr bwMode="auto">
              <a:xfrm>
                <a:off x="5754687" y="3579813"/>
                <a:ext cx="173038" cy="447675"/>
              </a:xfrm>
              <a:custGeom>
                <a:avLst/>
                <a:gdLst/>
                <a:ahLst/>
                <a:cxnLst>
                  <a:cxn ang="0">
                    <a:pos x="24" y="125"/>
                  </a:cxn>
                  <a:cxn ang="0">
                    <a:pos x="50" y="65"/>
                  </a:cxn>
                  <a:cxn ang="0">
                    <a:pos x="26" y="6"/>
                  </a:cxn>
                  <a:cxn ang="0">
                    <a:pos x="15" y="0"/>
                  </a:cxn>
                  <a:cxn ang="0">
                    <a:pos x="1" y="14"/>
                  </a:cxn>
                  <a:cxn ang="0">
                    <a:pos x="5" y="23"/>
                  </a:cxn>
                  <a:cxn ang="0">
                    <a:pos x="5" y="23"/>
                  </a:cxn>
                  <a:cxn ang="0">
                    <a:pos x="23" y="65"/>
                  </a:cxn>
                  <a:cxn ang="0">
                    <a:pos x="5" y="105"/>
                  </a:cxn>
                  <a:cxn ang="0">
                    <a:pos x="0" y="115"/>
                  </a:cxn>
                  <a:cxn ang="0">
                    <a:pos x="14" y="129"/>
                  </a:cxn>
                  <a:cxn ang="0">
                    <a:pos x="24" y="125"/>
                  </a:cxn>
                </a:cxnLst>
                <a:rect l="0" t="0" r="r" b="b"/>
                <a:pathLst>
                  <a:path w="50" h="129">
                    <a:moveTo>
                      <a:pt x="24" y="125"/>
                    </a:moveTo>
                    <a:cubicBezTo>
                      <a:pt x="40" y="110"/>
                      <a:pt x="50" y="88"/>
                      <a:pt x="50" y="65"/>
                    </a:cubicBezTo>
                    <a:cubicBezTo>
                      <a:pt x="50" y="42"/>
                      <a:pt x="41" y="21"/>
                      <a:pt x="26" y="6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7" y="0"/>
                      <a:pt x="1" y="6"/>
                      <a:pt x="1" y="14"/>
                    </a:cubicBezTo>
                    <a:cubicBezTo>
                      <a:pt x="1" y="17"/>
                      <a:pt x="3" y="21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6" y="34"/>
                      <a:pt x="23" y="48"/>
                      <a:pt x="23" y="65"/>
                    </a:cubicBezTo>
                    <a:cubicBezTo>
                      <a:pt x="23" y="80"/>
                      <a:pt x="16" y="95"/>
                      <a:pt x="5" y="105"/>
                    </a:cubicBezTo>
                    <a:cubicBezTo>
                      <a:pt x="2" y="107"/>
                      <a:pt x="0" y="111"/>
                      <a:pt x="0" y="115"/>
                    </a:cubicBezTo>
                    <a:cubicBezTo>
                      <a:pt x="0" y="123"/>
                      <a:pt x="6" y="129"/>
                      <a:pt x="14" y="129"/>
                    </a:cubicBezTo>
                    <a:cubicBezTo>
                      <a:pt x="18" y="129"/>
                      <a:pt x="21" y="127"/>
                      <a:pt x="2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30"/>
              <p:cNvSpPr>
                <a:spLocks noChangeArrowheads="1"/>
              </p:cNvSpPr>
              <p:nvPr/>
            </p:nvSpPr>
            <p:spPr bwMode="auto">
              <a:xfrm>
                <a:off x="5605462" y="3746500"/>
                <a:ext cx="119063" cy="1174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1"/>
              <p:cNvSpPr>
                <a:spLocks/>
              </p:cNvSpPr>
              <p:nvPr/>
            </p:nvSpPr>
            <p:spPr bwMode="auto">
              <a:xfrm>
                <a:off x="6038850" y="3298825"/>
                <a:ext cx="357188" cy="1009650"/>
              </a:xfrm>
              <a:custGeom>
                <a:avLst/>
                <a:gdLst/>
                <a:ahLst/>
                <a:cxnLst>
                  <a:cxn ang="0">
                    <a:pos x="23" y="288"/>
                  </a:cxn>
                  <a:cxn ang="0">
                    <a:pos x="24" y="288"/>
                  </a:cxn>
                  <a:cxn ang="0">
                    <a:pos x="25" y="287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0" y="13"/>
                  </a:cxn>
                  <a:cxn ang="0">
                    <a:pos x="5" y="23"/>
                  </a:cxn>
                  <a:cxn ang="0">
                    <a:pos x="4" y="23"/>
                  </a:cxn>
                  <a:cxn ang="0">
                    <a:pos x="56" y="146"/>
                  </a:cxn>
                  <a:cxn ang="0">
                    <a:pos x="4" y="268"/>
                  </a:cxn>
                  <a:cxn ang="0">
                    <a:pos x="4" y="268"/>
                  </a:cxn>
                  <a:cxn ang="0">
                    <a:pos x="0" y="278"/>
                  </a:cxn>
                  <a:cxn ang="0">
                    <a:pos x="14" y="291"/>
                  </a:cxn>
                  <a:cxn ang="0">
                    <a:pos x="23" y="288"/>
                  </a:cxn>
                </a:cxnLst>
                <a:rect l="0" t="0" r="r" b="b"/>
                <a:pathLst>
                  <a:path w="103" h="291">
                    <a:moveTo>
                      <a:pt x="23" y="288"/>
                    </a:move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7"/>
                      <a:pt x="24" y="287"/>
                      <a:pt x="25" y="287"/>
                    </a:cubicBezTo>
                    <a:cubicBezTo>
                      <a:pt x="103" y="209"/>
                      <a:pt x="103" y="83"/>
                      <a:pt x="25" y="5"/>
                    </a:cubicBezTo>
                    <a:cubicBezTo>
                      <a:pt x="25" y="5"/>
                      <a:pt x="25" y="4"/>
                      <a:pt x="24" y="4"/>
                    </a:cubicBezTo>
                    <a:cubicBezTo>
                      <a:pt x="22" y="1"/>
                      <a:pt x="18" y="0"/>
                      <a:pt x="14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17"/>
                      <a:pt x="2" y="21"/>
                      <a:pt x="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6" y="54"/>
                      <a:pt x="56" y="98"/>
                      <a:pt x="56" y="146"/>
                    </a:cubicBezTo>
                    <a:cubicBezTo>
                      <a:pt x="56" y="194"/>
                      <a:pt x="36" y="237"/>
                      <a:pt x="4" y="268"/>
                    </a:cubicBezTo>
                    <a:cubicBezTo>
                      <a:pt x="4" y="268"/>
                      <a:pt x="4" y="268"/>
                      <a:pt x="4" y="268"/>
                    </a:cubicBezTo>
                    <a:cubicBezTo>
                      <a:pt x="2" y="271"/>
                      <a:pt x="0" y="274"/>
                      <a:pt x="0" y="278"/>
                    </a:cubicBezTo>
                    <a:cubicBezTo>
                      <a:pt x="0" y="285"/>
                      <a:pt x="6" y="291"/>
                      <a:pt x="14" y="291"/>
                    </a:cubicBezTo>
                    <a:cubicBezTo>
                      <a:pt x="18" y="291"/>
                      <a:pt x="21" y="290"/>
                      <a:pt x="23" y="2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2"/>
              <p:cNvSpPr>
                <a:spLocks/>
              </p:cNvSpPr>
              <p:nvPr/>
            </p:nvSpPr>
            <p:spPr bwMode="auto">
              <a:xfrm>
                <a:off x="5897562" y="3436938"/>
                <a:ext cx="231775" cy="733425"/>
              </a:xfrm>
              <a:custGeom>
                <a:avLst/>
                <a:gdLst/>
                <a:ahLst/>
                <a:cxnLst>
                  <a:cxn ang="0">
                    <a:pos x="24" y="207"/>
                  </a:cxn>
                  <a:cxn ang="0">
                    <a:pos x="25" y="206"/>
                  </a:cxn>
                  <a:cxn ang="0">
                    <a:pos x="67" y="106"/>
                  </a:cxn>
                  <a:cxn ang="0">
                    <a:pos x="26" y="5"/>
                  </a:cxn>
                  <a:cxn ang="0">
                    <a:pos x="25" y="4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0" y="15"/>
                  </a:cxn>
                  <a:cxn ang="0">
                    <a:pos x="5" y="25"/>
                  </a:cxn>
                  <a:cxn ang="0">
                    <a:pos x="38" y="106"/>
                  </a:cxn>
                  <a:cxn ang="0">
                    <a:pos x="4" y="187"/>
                  </a:cxn>
                  <a:cxn ang="0">
                    <a:pos x="4" y="187"/>
                  </a:cxn>
                  <a:cxn ang="0">
                    <a:pos x="0" y="197"/>
                  </a:cxn>
                  <a:cxn ang="0">
                    <a:pos x="14" y="211"/>
                  </a:cxn>
                  <a:cxn ang="0">
                    <a:pos x="24" y="207"/>
                  </a:cxn>
                </a:cxnLst>
                <a:rect l="0" t="0" r="r" b="b"/>
                <a:pathLst>
                  <a:path w="67" h="211">
                    <a:moveTo>
                      <a:pt x="24" y="207"/>
                    </a:moveTo>
                    <a:cubicBezTo>
                      <a:pt x="25" y="207"/>
                      <a:pt x="25" y="206"/>
                      <a:pt x="25" y="206"/>
                    </a:cubicBezTo>
                    <a:cubicBezTo>
                      <a:pt x="52" y="179"/>
                      <a:pt x="67" y="144"/>
                      <a:pt x="67" y="106"/>
                    </a:cubicBezTo>
                    <a:cubicBezTo>
                      <a:pt x="67" y="68"/>
                      <a:pt x="53" y="32"/>
                      <a:pt x="26" y="5"/>
                    </a:cubicBezTo>
                    <a:cubicBezTo>
                      <a:pt x="25" y="5"/>
                      <a:pt x="25" y="5"/>
                      <a:pt x="25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2" y="2"/>
                      <a:pt x="18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9"/>
                      <a:pt x="2" y="22"/>
                      <a:pt x="5" y="25"/>
                    </a:cubicBezTo>
                    <a:cubicBezTo>
                      <a:pt x="25" y="46"/>
                      <a:pt x="38" y="74"/>
                      <a:pt x="38" y="106"/>
                    </a:cubicBezTo>
                    <a:cubicBezTo>
                      <a:pt x="38" y="137"/>
                      <a:pt x="25" y="166"/>
                      <a:pt x="4" y="187"/>
                    </a:cubicBezTo>
                    <a:cubicBezTo>
                      <a:pt x="4" y="187"/>
                      <a:pt x="4" y="187"/>
                      <a:pt x="4" y="187"/>
                    </a:cubicBezTo>
                    <a:cubicBezTo>
                      <a:pt x="1" y="189"/>
                      <a:pt x="0" y="193"/>
                      <a:pt x="0" y="197"/>
                    </a:cubicBezTo>
                    <a:cubicBezTo>
                      <a:pt x="0" y="204"/>
                      <a:pt x="6" y="211"/>
                      <a:pt x="14" y="211"/>
                    </a:cubicBezTo>
                    <a:cubicBezTo>
                      <a:pt x="18" y="211"/>
                      <a:pt x="22" y="209"/>
                      <a:pt x="24" y="2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869596" y="3603420"/>
              <a:ext cx="426814" cy="545088"/>
              <a:chOff x="5605462" y="3298825"/>
              <a:chExt cx="790576" cy="1009650"/>
            </a:xfrm>
            <a:solidFill>
              <a:srgbClr val="FFFFFF">
                <a:alpha val="50196"/>
              </a:srgbClr>
            </a:solidFill>
          </p:grpSpPr>
          <p:sp>
            <p:nvSpPr>
              <p:cNvPr id="63" name="Freeform 29"/>
              <p:cNvSpPr>
                <a:spLocks/>
              </p:cNvSpPr>
              <p:nvPr/>
            </p:nvSpPr>
            <p:spPr bwMode="auto">
              <a:xfrm>
                <a:off x="5754687" y="3579813"/>
                <a:ext cx="173038" cy="447675"/>
              </a:xfrm>
              <a:custGeom>
                <a:avLst/>
                <a:gdLst/>
                <a:ahLst/>
                <a:cxnLst>
                  <a:cxn ang="0">
                    <a:pos x="24" y="125"/>
                  </a:cxn>
                  <a:cxn ang="0">
                    <a:pos x="50" y="65"/>
                  </a:cxn>
                  <a:cxn ang="0">
                    <a:pos x="26" y="6"/>
                  </a:cxn>
                  <a:cxn ang="0">
                    <a:pos x="15" y="0"/>
                  </a:cxn>
                  <a:cxn ang="0">
                    <a:pos x="1" y="14"/>
                  </a:cxn>
                  <a:cxn ang="0">
                    <a:pos x="5" y="23"/>
                  </a:cxn>
                  <a:cxn ang="0">
                    <a:pos x="5" y="23"/>
                  </a:cxn>
                  <a:cxn ang="0">
                    <a:pos x="23" y="65"/>
                  </a:cxn>
                  <a:cxn ang="0">
                    <a:pos x="5" y="105"/>
                  </a:cxn>
                  <a:cxn ang="0">
                    <a:pos x="0" y="115"/>
                  </a:cxn>
                  <a:cxn ang="0">
                    <a:pos x="14" y="129"/>
                  </a:cxn>
                  <a:cxn ang="0">
                    <a:pos x="24" y="125"/>
                  </a:cxn>
                </a:cxnLst>
                <a:rect l="0" t="0" r="r" b="b"/>
                <a:pathLst>
                  <a:path w="50" h="129">
                    <a:moveTo>
                      <a:pt x="24" y="125"/>
                    </a:moveTo>
                    <a:cubicBezTo>
                      <a:pt x="40" y="110"/>
                      <a:pt x="50" y="88"/>
                      <a:pt x="50" y="65"/>
                    </a:cubicBezTo>
                    <a:cubicBezTo>
                      <a:pt x="50" y="42"/>
                      <a:pt x="41" y="21"/>
                      <a:pt x="26" y="6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7" y="0"/>
                      <a:pt x="1" y="6"/>
                      <a:pt x="1" y="14"/>
                    </a:cubicBezTo>
                    <a:cubicBezTo>
                      <a:pt x="1" y="17"/>
                      <a:pt x="3" y="21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6" y="34"/>
                      <a:pt x="23" y="48"/>
                      <a:pt x="23" y="65"/>
                    </a:cubicBezTo>
                    <a:cubicBezTo>
                      <a:pt x="23" y="80"/>
                      <a:pt x="16" y="95"/>
                      <a:pt x="5" y="105"/>
                    </a:cubicBezTo>
                    <a:cubicBezTo>
                      <a:pt x="2" y="107"/>
                      <a:pt x="0" y="111"/>
                      <a:pt x="0" y="115"/>
                    </a:cubicBezTo>
                    <a:cubicBezTo>
                      <a:pt x="0" y="123"/>
                      <a:pt x="6" y="129"/>
                      <a:pt x="14" y="129"/>
                    </a:cubicBezTo>
                    <a:cubicBezTo>
                      <a:pt x="18" y="129"/>
                      <a:pt x="21" y="127"/>
                      <a:pt x="2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30"/>
              <p:cNvSpPr>
                <a:spLocks noChangeArrowheads="1"/>
              </p:cNvSpPr>
              <p:nvPr/>
            </p:nvSpPr>
            <p:spPr bwMode="auto">
              <a:xfrm>
                <a:off x="5605462" y="3746500"/>
                <a:ext cx="119063" cy="1174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1"/>
              <p:cNvSpPr>
                <a:spLocks/>
              </p:cNvSpPr>
              <p:nvPr/>
            </p:nvSpPr>
            <p:spPr bwMode="auto">
              <a:xfrm>
                <a:off x="6038850" y="3298825"/>
                <a:ext cx="357188" cy="1009650"/>
              </a:xfrm>
              <a:custGeom>
                <a:avLst/>
                <a:gdLst/>
                <a:ahLst/>
                <a:cxnLst>
                  <a:cxn ang="0">
                    <a:pos x="23" y="288"/>
                  </a:cxn>
                  <a:cxn ang="0">
                    <a:pos x="24" y="288"/>
                  </a:cxn>
                  <a:cxn ang="0">
                    <a:pos x="25" y="287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0" y="13"/>
                  </a:cxn>
                  <a:cxn ang="0">
                    <a:pos x="5" y="23"/>
                  </a:cxn>
                  <a:cxn ang="0">
                    <a:pos x="4" y="23"/>
                  </a:cxn>
                  <a:cxn ang="0">
                    <a:pos x="56" y="146"/>
                  </a:cxn>
                  <a:cxn ang="0">
                    <a:pos x="4" y="268"/>
                  </a:cxn>
                  <a:cxn ang="0">
                    <a:pos x="4" y="268"/>
                  </a:cxn>
                  <a:cxn ang="0">
                    <a:pos x="0" y="278"/>
                  </a:cxn>
                  <a:cxn ang="0">
                    <a:pos x="14" y="291"/>
                  </a:cxn>
                  <a:cxn ang="0">
                    <a:pos x="23" y="288"/>
                  </a:cxn>
                </a:cxnLst>
                <a:rect l="0" t="0" r="r" b="b"/>
                <a:pathLst>
                  <a:path w="103" h="291">
                    <a:moveTo>
                      <a:pt x="23" y="288"/>
                    </a:move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7"/>
                      <a:pt x="24" y="287"/>
                      <a:pt x="25" y="287"/>
                    </a:cubicBezTo>
                    <a:cubicBezTo>
                      <a:pt x="103" y="209"/>
                      <a:pt x="103" y="83"/>
                      <a:pt x="25" y="5"/>
                    </a:cubicBezTo>
                    <a:cubicBezTo>
                      <a:pt x="25" y="5"/>
                      <a:pt x="25" y="4"/>
                      <a:pt x="24" y="4"/>
                    </a:cubicBezTo>
                    <a:cubicBezTo>
                      <a:pt x="22" y="1"/>
                      <a:pt x="18" y="0"/>
                      <a:pt x="14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17"/>
                      <a:pt x="2" y="21"/>
                      <a:pt x="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6" y="54"/>
                      <a:pt x="56" y="98"/>
                      <a:pt x="56" y="146"/>
                    </a:cubicBezTo>
                    <a:cubicBezTo>
                      <a:pt x="56" y="194"/>
                      <a:pt x="36" y="237"/>
                      <a:pt x="4" y="268"/>
                    </a:cubicBezTo>
                    <a:cubicBezTo>
                      <a:pt x="4" y="268"/>
                      <a:pt x="4" y="268"/>
                      <a:pt x="4" y="268"/>
                    </a:cubicBezTo>
                    <a:cubicBezTo>
                      <a:pt x="2" y="271"/>
                      <a:pt x="0" y="274"/>
                      <a:pt x="0" y="278"/>
                    </a:cubicBezTo>
                    <a:cubicBezTo>
                      <a:pt x="0" y="285"/>
                      <a:pt x="6" y="291"/>
                      <a:pt x="14" y="291"/>
                    </a:cubicBezTo>
                    <a:cubicBezTo>
                      <a:pt x="18" y="291"/>
                      <a:pt x="21" y="290"/>
                      <a:pt x="23" y="2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2"/>
              <p:cNvSpPr>
                <a:spLocks/>
              </p:cNvSpPr>
              <p:nvPr/>
            </p:nvSpPr>
            <p:spPr bwMode="auto">
              <a:xfrm>
                <a:off x="5897562" y="3436938"/>
                <a:ext cx="231775" cy="733425"/>
              </a:xfrm>
              <a:custGeom>
                <a:avLst/>
                <a:gdLst/>
                <a:ahLst/>
                <a:cxnLst>
                  <a:cxn ang="0">
                    <a:pos x="24" y="207"/>
                  </a:cxn>
                  <a:cxn ang="0">
                    <a:pos x="25" y="206"/>
                  </a:cxn>
                  <a:cxn ang="0">
                    <a:pos x="67" y="106"/>
                  </a:cxn>
                  <a:cxn ang="0">
                    <a:pos x="26" y="5"/>
                  </a:cxn>
                  <a:cxn ang="0">
                    <a:pos x="25" y="4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0" y="15"/>
                  </a:cxn>
                  <a:cxn ang="0">
                    <a:pos x="5" y="25"/>
                  </a:cxn>
                  <a:cxn ang="0">
                    <a:pos x="38" y="106"/>
                  </a:cxn>
                  <a:cxn ang="0">
                    <a:pos x="4" y="187"/>
                  </a:cxn>
                  <a:cxn ang="0">
                    <a:pos x="4" y="187"/>
                  </a:cxn>
                  <a:cxn ang="0">
                    <a:pos x="0" y="197"/>
                  </a:cxn>
                  <a:cxn ang="0">
                    <a:pos x="14" y="211"/>
                  </a:cxn>
                  <a:cxn ang="0">
                    <a:pos x="24" y="207"/>
                  </a:cxn>
                </a:cxnLst>
                <a:rect l="0" t="0" r="r" b="b"/>
                <a:pathLst>
                  <a:path w="67" h="211">
                    <a:moveTo>
                      <a:pt x="24" y="207"/>
                    </a:moveTo>
                    <a:cubicBezTo>
                      <a:pt x="25" y="207"/>
                      <a:pt x="25" y="206"/>
                      <a:pt x="25" y="206"/>
                    </a:cubicBezTo>
                    <a:cubicBezTo>
                      <a:pt x="52" y="179"/>
                      <a:pt x="67" y="144"/>
                      <a:pt x="67" y="106"/>
                    </a:cubicBezTo>
                    <a:cubicBezTo>
                      <a:pt x="67" y="68"/>
                      <a:pt x="53" y="32"/>
                      <a:pt x="26" y="5"/>
                    </a:cubicBezTo>
                    <a:cubicBezTo>
                      <a:pt x="25" y="5"/>
                      <a:pt x="25" y="5"/>
                      <a:pt x="25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2" y="2"/>
                      <a:pt x="18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9"/>
                      <a:pt x="2" y="22"/>
                      <a:pt x="5" y="25"/>
                    </a:cubicBezTo>
                    <a:cubicBezTo>
                      <a:pt x="25" y="46"/>
                      <a:pt x="38" y="74"/>
                      <a:pt x="38" y="106"/>
                    </a:cubicBezTo>
                    <a:cubicBezTo>
                      <a:pt x="38" y="137"/>
                      <a:pt x="25" y="166"/>
                      <a:pt x="4" y="187"/>
                    </a:cubicBezTo>
                    <a:cubicBezTo>
                      <a:pt x="4" y="187"/>
                      <a:pt x="4" y="187"/>
                      <a:pt x="4" y="187"/>
                    </a:cubicBezTo>
                    <a:cubicBezTo>
                      <a:pt x="1" y="189"/>
                      <a:pt x="0" y="193"/>
                      <a:pt x="0" y="197"/>
                    </a:cubicBezTo>
                    <a:cubicBezTo>
                      <a:pt x="0" y="204"/>
                      <a:pt x="6" y="211"/>
                      <a:pt x="14" y="211"/>
                    </a:cubicBezTo>
                    <a:cubicBezTo>
                      <a:pt x="18" y="211"/>
                      <a:pt x="22" y="209"/>
                      <a:pt x="24" y="2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do…</a:t>
            </a:r>
            <a:r>
              <a:rPr lang="en-US" dirty="0" smtClean="0">
                <a:solidFill>
                  <a:srgbClr val="B71234"/>
                </a:solidFill>
              </a:rPr>
              <a:t>cloud service</a:t>
            </a:r>
            <a:endParaRPr lang="en-US" dirty="0">
              <a:solidFill>
                <a:srgbClr val="B712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704"/>
            <a:ext cx="6792913" cy="2265546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700" dirty="0" smtClean="0"/>
              <a:t>Connect using encrypted communications (</a:t>
            </a:r>
            <a:r>
              <a:rPr lang="en-US" sz="1700" dirty="0" err="1" smtClean="0"/>
              <a:t>ie</a:t>
            </a:r>
            <a:r>
              <a:rPr lang="en-US" sz="1700" dirty="0" smtClean="0"/>
              <a:t>, https://…)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700" dirty="0" smtClean="0"/>
              <a:t>Use multi-factor authentication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700" dirty="0" smtClean="0"/>
              <a:t>Only collect data necessary to deliver service 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700" dirty="0" smtClean="0"/>
              <a:t>Require strong passwords 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700" dirty="0" smtClean="0"/>
              <a:t>Implement secure session management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700" dirty="0" smtClean="0"/>
              <a:t>Follow best practices for password handling </a:t>
            </a:r>
            <a:br>
              <a:rPr lang="en-US" sz="1700" dirty="0" smtClean="0"/>
            </a:br>
            <a:r>
              <a:rPr lang="en-US" sz="1700" dirty="0" smtClean="0"/>
              <a:t>(only store salted hashes and encrypted passwords)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3" name="Picture 72" descr="server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2390" y="2043112"/>
            <a:ext cx="883854" cy="19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222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0" y="3276217"/>
            <a:ext cx="9144000" cy="1040196"/>
            <a:chOff x="0" y="3276217"/>
            <a:chExt cx="9144000" cy="1040196"/>
          </a:xfrm>
        </p:grpSpPr>
        <p:sp>
          <p:nvSpPr>
            <p:cNvPr id="42" name="Rectangle 41"/>
            <p:cNvSpPr/>
            <p:nvPr/>
          </p:nvSpPr>
          <p:spPr bwMode="auto">
            <a:xfrm flipH="1">
              <a:off x="0" y="3276217"/>
              <a:ext cx="9144000" cy="1040196"/>
            </a:xfrm>
            <a:prstGeom prst="rect">
              <a:avLst/>
            </a:prstGeom>
            <a:solidFill>
              <a:srgbClr val="EBEDE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5E6A71"/>
                </a:solidFill>
              </a:endParaRPr>
            </a:p>
          </p:txBody>
        </p:sp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4228268" y="3565504"/>
              <a:ext cx="245396" cy="461926"/>
            </a:xfrm>
            <a:custGeom>
              <a:avLst/>
              <a:gdLst/>
              <a:ahLst/>
              <a:cxnLst>
                <a:cxn ang="0">
                  <a:pos x="527" y="694"/>
                </a:cxn>
                <a:cxn ang="0">
                  <a:pos x="325" y="492"/>
                </a:cxn>
                <a:cxn ang="0">
                  <a:pos x="526" y="291"/>
                </a:cxn>
                <a:cxn ang="0">
                  <a:pos x="229" y="0"/>
                </a:cxn>
                <a:cxn ang="0">
                  <a:pos x="229" y="397"/>
                </a:cxn>
                <a:cxn ang="0">
                  <a:pos x="62" y="229"/>
                </a:cxn>
                <a:cxn ang="0">
                  <a:pos x="1" y="289"/>
                </a:cxn>
                <a:cxn ang="0">
                  <a:pos x="206" y="494"/>
                </a:cxn>
                <a:cxn ang="0">
                  <a:pos x="0" y="701"/>
                </a:cxn>
                <a:cxn ang="0">
                  <a:pos x="61" y="761"/>
                </a:cxn>
                <a:cxn ang="0">
                  <a:pos x="229" y="592"/>
                </a:cxn>
                <a:cxn ang="0">
                  <a:pos x="229" y="992"/>
                </a:cxn>
                <a:cxn ang="0">
                  <a:pos x="527" y="694"/>
                </a:cxn>
                <a:cxn ang="0">
                  <a:pos x="307" y="189"/>
                </a:cxn>
                <a:cxn ang="0">
                  <a:pos x="410" y="294"/>
                </a:cxn>
                <a:cxn ang="0">
                  <a:pos x="307" y="397"/>
                </a:cxn>
                <a:cxn ang="0">
                  <a:pos x="307" y="189"/>
                </a:cxn>
                <a:cxn ang="0">
                  <a:pos x="307" y="586"/>
                </a:cxn>
                <a:cxn ang="0">
                  <a:pos x="410" y="691"/>
                </a:cxn>
                <a:cxn ang="0">
                  <a:pos x="307" y="793"/>
                </a:cxn>
                <a:cxn ang="0">
                  <a:pos x="307" y="586"/>
                </a:cxn>
              </a:cxnLst>
              <a:rect l="0" t="0" r="r" b="b"/>
              <a:pathLst>
                <a:path w="527" h="992">
                  <a:moveTo>
                    <a:pt x="527" y="694"/>
                  </a:moveTo>
                  <a:lnTo>
                    <a:pt x="325" y="492"/>
                  </a:lnTo>
                  <a:lnTo>
                    <a:pt x="526" y="291"/>
                  </a:lnTo>
                  <a:lnTo>
                    <a:pt x="229" y="0"/>
                  </a:lnTo>
                  <a:lnTo>
                    <a:pt x="229" y="397"/>
                  </a:lnTo>
                  <a:lnTo>
                    <a:pt x="62" y="229"/>
                  </a:lnTo>
                  <a:lnTo>
                    <a:pt x="1" y="289"/>
                  </a:lnTo>
                  <a:lnTo>
                    <a:pt x="206" y="494"/>
                  </a:lnTo>
                  <a:lnTo>
                    <a:pt x="0" y="701"/>
                  </a:lnTo>
                  <a:lnTo>
                    <a:pt x="61" y="761"/>
                  </a:lnTo>
                  <a:lnTo>
                    <a:pt x="229" y="592"/>
                  </a:lnTo>
                  <a:lnTo>
                    <a:pt x="229" y="992"/>
                  </a:lnTo>
                  <a:lnTo>
                    <a:pt x="527" y="694"/>
                  </a:lnTo>
                  <a:close/>
                  <a:moveTo>
                    <a:pt x="307" y="189"/>
                  </a:moveTo>
                  <a:lnTo>
                    <a:pt x="410" y="294"/>
                  </a:lnTo>
                  <a:lnTo>
                    <a:pt x="307" y="397"/>
                  </a:lnTo>
                  <a:lnTo>
                    <a:pt x="307" y="189"/>
                  </a:lnTo>
                  <a:close/>
                  <a:moveTo>
                    <a:pt x="307" y="586"/>
                  </a:moveTo>
                  <a:lnTo>
                    <a:pt x="410" y="691"/>
                  </a:lnTo>
                  <a:lnTo>
                    <a:pt x="307" y="793"/>
                  </a:lnTo>
                  <a:lnTo>
                    <a:pt x="307" y="586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479399" y="3576003"/>
              <a:ext cx="354018" cy="452120"/>
              <a:chOff x="6162062" y="2602347"/>
              <a:chExt cx="426814" cy="545088"/>
            </a:xfrm>
          </p:grpSpPr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6242625" y="2754046"/>
                <a:ext cx="93419" cy="241690"/>
              </a:xfrm>
              <a:custGeom>
                <a:avLst/>
                <a:gdLst/>
                <a:ahLst/>
                <a:cxnLst>
                  <a:cxn ang="0">
                    <a:pos x="24" y="125"/>
                  </a:cxn>
                  <a:cxn ang="0">
                    <a:pos x="50" y="65"/>
                  </a:cxn>
                  <a:cxn ang="0">
                    <a:pos x="26" y="6"/>
                  </a:cxn>
                  <a:cxn ang="0">
                    <a:pos x="15" y="0"/>
                  </a:cxn>
                  <a:cxn ang="0">
                    <a:pos x="1" y="14"/>
                  </a:cxn>
                  <a:cxn ang="0">
                    <a:pos x="5" y="23"/>
                  </a:cxn>
                  <a:cxn ang="0">
                    <a:pos x="5" y="23"/>
                  </a:cxn>
                  <a:cxn ang="0">
                    <a:pos x="23" y="65"/>
                  </a:cxn>
                  <a:cxn ang="0">
                    <a:pos x="5" y="105"/>
                  </a:cxn>
                  <a:cxn ang="0">
                    <a:pos x="0" y="115"/>
                  </a:cxn>
                  <a:cxn ang="0">
                    <a:pos x="14" y="129"/>
                  </a:cxn>
                  <a:cxn ang="0">
                    <a:pos x="24" y="125"/>
                  </a:cxn>
                </a:cxnLst>
                <a:rect l="0" t="0" r="r" b="b"/>
                <a:pathLst>
                  <a:path w="50" h="129">
                    <a:moveTo>
                      <a:pt x="24" y="125"/>
                    </a:moveTo>
                    <a:cubicBezTo>
                      <a:pt x="40" y="110"/>
                      <a:pt x="50" y="88"/>
                      <a:pt x="50" y="65"/>
                    </a:cubicBezTo>
                    <a:cubicBezTo>
                      <a:pt x="50" y="42"/>
                      <a:pt x="41" y="21"/>
                      <a:pt x="26" y="6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7" y="0"/>
                      <a:pt x="1" y="6"/>
                      <a:pt x="1" y="14"/>
                    </a:cubicBezTo>
                    <a:cubicBezTo>
                      <a:pt x="1" y="17"/>
                      <a:pt x="3" y="21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6" y="34"/>
                      <a:pt x="23" y="48"/>
                      <a:pt x="23" y="65"/>
                    </a:cubicBezTo>
                    <a:cubicBezTo>
                      <a:pt x="23" y="80"/>
                      <a:pt x="16" y="95"/>
                      <a:pt x="5" y="105"/>
                    </a:cubicBezTo>
                    <a:cubicBezTo>
                      <a:pt x="2" y="107"/>
                      <a:pt x="0" y="111"/>
                      <a:pt x="0" y="115"/>
                    </a:cubicBezTo>
                    <a:cubicBezTo>
                      <a:pt x="0" y="123"/>
                      <a:pt x="6" y="129"/>
                      <a:pt x="14" y="129"/>
                    </a:cubicBezTo>
                    <a:cubicBezTo>
                      <a:pt x="18" y="129"/>
                      <a:pt x="21" y="127"/>
                      <a:pt x="24" y="125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30"/>
              <p:cNvSpPr>
                <a:spLocks noChangeArrowheads="1"/>
              </p:cNvSpPr>
              <p:nvPr/>
            </p:nvSpPr>
            <p:spPr bwMode="auto">
              <a:xfrm>
                <a:off x="6162062" y="2844037"/>
                <a:ext cx="64279" cy="63422"/>
              </a:xfrm>
              <a:prstGeom prst="ellipse">
                <a:avLst/>
              </a:prstGeom>
              <a:solidFill>
                <a:srgbClr val="FFFFFF">
                  <a:alpha val="6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6396038" y="2602347"/>
                <a:ext cx="192838" cy="545088"/>
              </a:xfrm>
              <a:custGeom>
                <a:avLst/>
                <a:gdLst/>
                <a:ahLst/>
                <a:cxnLst>
                  <a:cxn ang="0">
                    <a:pos x="23" y="288"/>
                  </a:cxn>
                  <a:cxn ang="0">
                    <a:pos x="24" y="288"/>
                  </a:cxn>
                  <a:cxn ang="0">
                    <a:pos x="25" y="287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0" y="13"/>
                  </a:cxn>
                  <a:cxn ang="0">
                    <a:pos x="5" y="23"/>
                  </a:cxn>
                  <a:cxn ang="0">
                    <a:pos x="4" y="23"/>
                  </a:cxn>
                  <a:cxn ang="0">
                    <a:pos x="56" y="146"/>
                  </a:cxn>
                  <a:cxn ang="0">
                    <a:pos x="4" y="268"/>
                  </a:cxn>
                  <a:cxn ang="0">
                    <a:pos x="4" y="268"/>
                  </a:cxn>
                  <a:cxn ang="0">
                    <a:pos x="0" y="278"/>
                  </a:cxn>
                  <a:cxn ang="0">
                    <a:pos x="14" y="291"/>
                  </a:cxn>
                  <a:cxn ang="0">
                    <a:pos x="23" y="288"/>
                  </a:cxn>
                </a:cxnLst>
                <a:rect l="0" t="0" r="r" b="b"/>
                <a:pathLst>
                  <a:path w="103" h="291">
                    <a:moveTo>
                      <a:pt x="23" y="288"/>
                    </a:move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7"/>
                      <a:pt x="24" y="287"/>
                      <a:pt x="25" y="287"/>
                    </a:cubicBezTo>
                    <a:cubicBezTo>
                      <a:pt x="103" y="209"/>
                      <a:pt x="103" y="83"/>
                      <a:pt x="25" y="5"/>
                    </a:cubicBezTo>
                    <a:cubicBezTo>
                      <a:pt x="25" y="5"/>
                      <a:pt x="25" y="4"/>
                      <a:pt x="24" y="4"/>
                    </a:cubicBezTo>
                    <a:cubicBezTo>
                      <a:pt x="22" y="1"/>
                      <a:pt x="18" y="0"/>
                      <a:pt x="14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17"/>
                      <a:pt x="2" y="21"/>
                      <a:pt x="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6" y="54"/>
                      <a:pt x="56" y="98"/>
                      <a:pt x="56" y="146"/>
                    </a:cubicBezTo>
                    <a:cubicBezTo>
                      <a:pt x="56" y="194"/>
                      <a:pt x="36" y="237"/>
                      <a:pt x="4" y="268"/>
                    </a:cubicBezTo>
                    <a:cubicBezTo>
                      <a:pt x="4" y="268"/>
                      <a:pt x="4" y="268"/>
                      <a:pt x="4" y="268"/>
                    </a:cubicBezTo>
                    <a:cubicBezTo>
                      <a:pt x="2" y="271"/>
                      <a:pt x="0" y="274"/>
                      <a:pt x="0" y="278"/>
                    </a:cubicBezTo>
                    <a:cubicBezTo>
                      <a:pt x="0" y="285"/>
                      <a:pt x="6" y="291"/>
                      <a:pt x="14" y="291"/>
                    </a:cubicBezTo>
                    <a:cubicBezTo>
                      <a:pt x="18" y="291"/>
                      <a:pt x="21" y="290"/>
                      <a:pt x="23" y="288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6319760" y="2676911"/>
                <a:ext cx="125130" cy="395960"/>
              </a:xfrm>
              <a:custGeom>
                <a:avLst/>
                <a:gdLst/>
                <a:ahLst/>
                <a:cxnLst>
                  <a:cxn ang="0">
                    <a:pos x="24" y="207"/>
                  </a:cxn>
                  <a:cxn ang="0">
                    <a:pos x="25" y="206"/>
                  </a:cxn>
                  <a:cxn ang="0">
                    <a:pos x="67" y="106"/>
                  </a:cxn>
                  <a:cxn ang="0">
                    <a:pos x="26" y="5"/>
                  </a:cxn>
                  <a:cxn ang="0">
                    <a:pos x="25" y="4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0" y="15"/>
                  </a:cxn>
                  <a:cxn ang="0">
                    <a:pos x="5" y="25"/>
                  </a:cxn>
                  <a:cxn ang="0">
                    <a:pos x="38" y="106"/>
                  </a:cxn>
                  <a:cxn ang="0">
                    <a:pos x="4" y="187"/>
                  </a:cxn>
                  <a:cxn ang="0">
                    <a:pos x="4" y="187"/>
                  </a:cxn>
                  <a:cxn ang="0">
                    <a:pos x="0" y="197"/>
                  </a:cxn>
                  <a:cxn ang="0">
                    <a:pos x="14" y="211"/>
                  </a:cxn>
                  <a:cxn ang="0">
                    <a:pos x="24" y="207"/>
                  </a:cxn>
                </a:cxnLst>
                <a:rect l="0" t="0" r="r" b="b"/>
                <a:pathLst>
                  <a:path w="67" h="211">
                    <a:moveTo>
                      <a:pt x="24" y="207"/>
                    </a:moveTo>
                    <a:cubicBezTo>
                      <a:pt x="25" y="207"/>
                      <a:pt x="25" y="206"/>
                      <a:pt x="25" y="206"/>
                    </a:cubicBezTo>
                    <a:cubicBezTo>
                      <a:pt x="52" y="179"/>
                      <a:pt x="67" y="144"/>
                      <a:pt x="67" y="106"/>
                    </a:cubicBezTo>
                    <a:cubicBezTo>
                      <a:pt x="67" y="68"/>
                      <a:pt x="53" y="32"/>
                      <a:pt x="26" y="5"/>
                    </a:cubicBezTo>
                    <a:cubicBezTo>
                      <a:pt x="25" y="5"/>
                      <a:pt x="25" y="5"/>
                      <a:pt x="25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2" y="2"/>
                      <a:pt x="18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9"/>
                      <a:pt x="2" y="22"/>
                      <a:pt x="5" y="25"/>
                    </a:cubicBezTo>
                    <a:cubicBezTo>
                      <a:pt x="25" y="46"/>
                      <a:pt x="38" y="74"/>
                      <a:pt x="38" y="106"/>
                    </a:cubicBezTo>
                    <a:cubicBezTo>
                      <a:pt x="38" y="137"/>
                      <a:pt x="25" y="166"/>
                      <a:pt x="4" y="187"/>
                    </a:cubicBezTo>
                    <a:cubicBezTo>
                      <a:pt x="4" y="187"/>
                      <a:pt x="4" y="187"/>
                      <a:pt x="4" y="187"/>
                    </a:cubicBezTo>
                    <a:cubicBezTo>
                      <a:pt x="1" y="189"/>
                      <a:pt x="0" y="193"/>
                      <a:pt x="0" y="197"/>
                    </a:cubicBezTo>
                    <a:cubicBezTo>
                      <a:pt x="0" y="204"/>
                      <a:pt x="6" y="211"/>
                      <a:pt x="14" y="211"/>
                    </a:cubicBezTo>
                    <a:cubicBezTo>
                      <a:pt x="18" y="211"/>
                      <a:pt x="22" y="209"/>
                      <a:pt x="24" y="207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do…</a:t>
            </a:r>
            <a:r>
              <a:rPr lang="en-US" dirty="0" smtClean="0">
                <a:solidFill>
                  <a:srgbClr val="B71234"/>
                </a:solidFill>
              </a:rPr>
              <a:t>ecosystem</a:t>
            </a:r>
            <a:endParaRPr lang="en-US" dirty="0">
              <a:solidFill>
                <a:srgbClr val="B712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704"/>
            <a:ext cx="5295900" cy="1186046"/>
          </a:xfrm>
        </p:spPr>
        <p:txBody>
          <a:bodyPr/>
          <a:lstStyle/>
          <a:p>
            <a:r>
              <a:rPr lang="en-US" sz="1800" dirty="0"/>
              <a:t>Build security in from </a:t>
            </a:r>
            <a:r>
              <a:rPr lang="en-US" sz="1800" dirty="0" smtClean="0"/>
              <a:t>start</a:t>
            </a:r>
            <a:r>
              <a:rPr lang="en-US" sz="1800" dirty="0"/>
              <a:t>, not as an </a:t>
            </a:r>
            <a:r>
              <a:rPr lang="en-US" sz="1800" dirty="0" smtClean="0"/>
              <a:t>afterthought</a:t>
            </a:r>
          </a:p>
          <a:p>
            <a:r>
              <a:rPr lang="en-US" sz="1800" dirty="0" smtClean="0"/>
              <a:t>Ensure privacy and security policies are easy to understand, well documented and adhered to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460010" y="2999325"/>
            <a:ext cx="3260656" cy="899434"/>
            <a:chOff x="536207" y="3595688"/>
            <a:chExt cx="3763789" cy="1038224"/>
          </a:xfrm>
        </p:grpSpPr>
        <p:pic>
          <p:nvPicPr>
            <p:cNvPr id="43" name="Picture 42" descr="Basis_Band_Front_30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207" y="3595688"/>
              <a:ext cx="1038224" cy="1038224"/>
            </a:xfrm>
            <a:prstGeom prst="rect">
              <a:avLst/>
            </a:prstGeom>
            <a:effectLst>
              <a:innerShdw blurRad="25400">
                <a:schemeClr val="accent2">
                  <a:lumMod val="75000"/>
                </a:schemeClr>
              </a:innerShdw>
            </a:effectLst>
          </p:spPr>
        </p:pic>
        <p:pic>
          <p:nvPicPr>
            <p:cNvPr id="44" name="Picture 43" descr="Google_Glass_with_fram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7249" y="3653577"/>
              <a:ext cx="922747" cy="922750"/>
            </a:xfrm>
            <a:prstGeom prst="rect">
              <a:avLst/>
            </a:prstGeom>
            <a:effectLst>
              <a:innerShdw blurRad="25400">
                <a:schemeClr val="accent2">
                  <a:lumMod val="75000"/>
                </a:schemeClr>
              </a:innerShdw>
            </a:effectLst>
          </p:spPr>
        </p:pic>
        <p:pic>
          <p:nvPicPr>
            <p:cNvPr id="45" name="Picture 44" descr="LIFEBAND_TOUCH_1-768x102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7005" y="3595688"/>
              <a:ext cx="1038222" cy="1038224"/>
            </a:xfrm>
            <a:prstGeom prst="rect">
              <a:avLst/>
            </a:prstGeom>
            <a:effectLst>
              <a:innerShdw blurRad="25400">
                <a:schemeClr val="accent2">
                  <a:lumMod val="75000"/>
                </a:schemeClr>
              </a:innerShdw>
            </a:effectLst>
          </p:spPr>
        </p:pic>
      </p:grpSp>
      <p:pic>
        <p:nvPicPr>
          <p:cNvPr id="52" name="Picture 51" descr="generic-smartphone-blank_sm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0717" y="2295997"/>
            <a:ext cx="1052966" cy="1826832"/>
          </a:xfrm>
          <a:prstGeom prst="rect">
            <a:avLst/>
          </a:prstGeom>
        </p:spPr>
      </p:pic>
      <p:pic>
        <p:nvPicPr>
          <p:cNvPr id="60" name="Picture 59" descr="server-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35684" y="1869204"/>
            <a:ext cx="975270" cy="21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181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 flipH="1">
            <a:off x="0" y="3276217"/>
            <a:ext cx="9144000" cy="1040196"/>
          </a:xfrm>
          <a:prstGeom prst="rect">
            <a:avLst/>
          </a:prstGeom>
          <a:solidFill>
            <a:srgbClr val="EBED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E6A7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wearable </a:t>
            </a:r>
            <a:r>
              <a:rPr lang="en-US" dirty="0">
                <a:solidFill>
                  <a:srgbClr val="B71234"/>
                </a:solidFill>
              </a:rPr>
              <a:t>h</a:t>
            </a:r>
            <a:r>
              <a:rPr lang="en-US" dirty="0" smtClean="0">
                <a:solidFill>
                  <a:srgbClr val="B71234"/>
                </a:solidFill>
              </a:rPr>
              <a:t>ack</a:t>
            </a:r>
            <a:endParaRPr lang="en-US" dirty="0">
              <a:solidFill>
                <a:srgbClr val="B71234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199" y="1131704"/>
            <a:ext cx="5148842" cy="663575"/>
          </a:xfrm>
        </p:spPr>
        <p:txBody>
          <a:bodyPr/>
          <a:lstStyle/>
          <a:p>
            <a:r>
              <a:rPr lang="en-US" sz="1800" dirty="0" smtClean="0"/>
              <a:t>Off-the-shelf technology</a:t>
            </a:r>
          </a:p>
          <a:p>
            <a:r>
              <a:rPr lang="en-US" sz="1800" dirty="0"/>
              <a:t>T</a:t>
            </a:r>
            <a:r>
              <a:rPr lang="en-US" sz="1800" dirty="0" smtClean="0"/>
              <a:t>otal control of device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 descr="insulin-pum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5355" y="2784925"/>
            <a:ext cx="1628568" cy="1190108"/>
          </a:xfrm>
          <a:prstGeom prst="rect">
            <a:avLst/>
          </a:prstGeom>
        </p:spPr>
      </p:pic>
      <p:sp>
        <p:nvSpPr>
          <p:cNvPr id="2053" name="Freeform 5"/>
          <p:cNvSpPr>
            <a:spLocks noEditPoints="1"/>
          </p:cNvSpPr>
          <p:nvPr/>
        </p:nvSpPr>
        <p:spPr bwMode="auto">
          <a:xfrm>
            <a:off x="4366689" y="3392661"/>
            <a:ext cx="410622" cy="772940"/>
          </a:xfrm>
          <a:custGeom>
            <a:avLst/>
            <a:gdLst/>
            <a:ahLst/>
            <a:cxnLst>
              <a:cxn ang="0">
                <a:pos x="527" y="694"/>
              </a:cxn>
              <a:cxn ang="0">
                <a:pos x="325" y="492"/>
              </a:cxn>
              <a:cxn ang="0">
                <a:pos x="526" y="291"/>
              </a:cxn>
              <a:cxn ang="0">
                <a:pos x="229" y="0"/>
              </a:cxn>
              <a:cxn ang="0">
                <a:pos x="229" y="397"/>
              </a:cxn>
              <a:cxn ang="0">
                <a:pos x="62" y="229"/>
              </a:cxn>
              <a:cxn ang="0">
                <a:pos x="1" y="289"/>
              </a:cxn>
              <a:cxn ang="0">
                <a:pos x="206" y="494"/>
              </a:cxn>
              <a:cxn ang="0">
                <a:pos x="0" y="701"/>
              </a:cxn>
              <a:cxn ang="0">
                <a:pos x="61" y="761"/>
              </a:cxn>
              <a:cxn ang="0">
                <a:pos x="229" y="592"/>
              </a:cxn>
              <a:cxn ang="0">
                <a:pos x="229" y="992"/>
              </a:cxn>
              <a:cxn ang="0">
                <a:pos x="527" y="694"/>
              </a:cxn>
              <a:cxn ang="0">
                <a:pos x="307" y="189"/>
              </a:cxn>
              <a:cxn ang="0">
                <a:pos x="410" y="294"/>
              </a:cxn>
              <a:cxn ang="0">
                <a:pos x="307" y="397"/>
              </a:cxn>
              <a:cxn ang="0">
                <a:pos x="307" y="189"/>
              </a:cxn>
              <a:cxn ang="0">
                <a:pos x="307" y="586"/>
              </a:cxn>
              <a:cxn ang="0">
                <a:pos x="410" y="691"/>
              </a:cxn>
              <a:cxn ang="0">
                <a:pos x="307" y="793"/>
              </a:cxn>
              <a:cxn ang="0">
                <a:pos x="307" y="586"/>
              </a:cxn>
            </a:cxnLst>
            <a:rect l="0" t="0" r="r" b="b"/>
            <a:pathLst>
              <a:path w="527" h="992">
                <a:moveTo>
                  <a:pt x="527" y="694"/>
                </a:moveTo>
                <a:lnTo>
                  <a:pt x="325" y="492"/>
                </a:lnTo>
                <a:lnTo>
                  <a:pt x="526" y="291"/>
                </a:lnTo>
                <a:lnTo>
                  <a:pt x="229" y="0"/>
                </a:lnTo>
                <a:lnTo>
                  <a:pt x="229" y="397"/>
                </a:lnTo>
                <a:lnTo>
                  <a:pt x="62" y="229"/>
                </a:lnTo>
                <a:lnTo>
                  <a:pt x="1" y="289"/>
                </a:lnTo>
                <a:lnTo>
                  <a:pt x="206" y="494"/>
                </a:lnTo>
                <a:lnTo>
                  <a:pt x="0" y="701"/>
                </a:lnTo>
                <a:lnTo>
                  <a:pt x="61" y="761"/>
                </a:lnTo>
                <a:lnTo>
                  <a:pt x="229" y="592"/>
                </a:lnTo>
                <a:lnTo>
                  <a:pt x="229" y="992"/>
                </a:lnTo>
                <a:lnTo>
                  <a:pt x="527" y="694"/>
                </a:lnTo>
                <a:close/>
                <a:moveTo>
                  <a:pt x="307" y="189"/>
                </a:moveTo>
                <a:lnTo>
                  <a:pt x="410" y="294"/>
                </a:lnTo>
                <a:lnTo>
                  <a:pt x="307" y="397"/>
                </a:lnTo>
                <a:lnTo>
                  <a:pt x="307" y="189"/>
                </a:lnTo>
                <a:close/>
                <a:moveTo>
                  <a:pt x="307" y="586"/>
                </a:moveTo>
                <a:lnTo>
                  <a:pt x="410" y="691"/>
                </a:lnTo>
                <a:lnTo>
                  <a:pt x="307" y="793"/>
                </a:lnTo>
                <a:lnTo>
                  <a:pt x="307" y="58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474663" y="3392661"/>
            <a:ext cx="410622" cy="772940"/>
          </a:xfrm>
          <a:custGeom>
            <a:avLst/>
            <a:gdLst/>
            <a:ahLst/>
            <a:cxnLst>
              <a:cxn ang="0">
                <a:pos x="527" y="694"/>
              </a:cxn>
              <a:cxn ang="0">
                <a:pos x="325" y="492"/>
              </a:cxn>
              <a:cxn ang="0">
                <a:pos x="526" y="291"/>
              </a:cxn>
              <a:cxn ang="0">
                <a:pos x="229" y="0"/>
              </a:cxn>
              <a:cxn ang="0">
                <a:pos x="229" y="397"/>
              </a:cxn>
              <a:cxn ang="0">
                <a:pos x="62" y="229"/>
              </a:cxn>
              <a:cxn ang="0">
                <a:pos x="1" y="289"/>
              </a:cxn>
              <a:cxn ang="0">
                <a:pos x="206" y="494"/>
              </a:cxn>
              <a:cxn ang="0">
                <a:pos x="0" y="701"/>
              </a:cxn>
              <a:cxn ang="0">
                <a:pos x="61" y="761"/>
              </a:cxn>
              <a:cxn ang="0">
                <a:pos x="229" y="592"/>
              </a:cxn>
              <a:cxn ang="0">
                <a:pos x="229" y="992"/>
              </a:cxn>
              <a:cxn ang="0">
                <a:pos x="527" y="694"/>
              </a:cxn>
              <a:cxn ang="0">
                <a:pos x="307" y="189"/>
              </a:cxn>
              <a:cxn ang="0">
                <a:pos x="410" y="294"/>
              </a:cxn>
              <a:cxn ang="0">
                <a:pos x="307" y="397"/>
              </a:cxn>
              <a:cxn ang="0">
                <a:pos x="307" y="189"/>
              </a:cxn>
              <a:cxn ang="0">
                <a:pos x="307" y="586"/>
              </a:cxn>
              <a:cxn ang="0">
                <a:pos x="410" y="691"/>
              </a:cxn>
              <a:cxn ang="0">
                <a:pos x="307" y="793"/>
              </a:cxn>
              <a:cxn ang="0">
                <a:pos x="307" y="586"/>
              </a:cxn>
            </a:cxnLst>
            <a:rect l="0" t="0" r="r" b="b"/>
            <a:pathLst>
              <a:path w="527" h="992">
                <a:moveTo>
                  <a:pt x="527" y="694"/>
                </a:moveTo>
                <a:lnTo>
                  <a:pt x="325" y="492"/>
                </a:lnTo>
                <a:lnTo>
                  <a:pt x="526" y="291"/>
                </a:lnTo>
                <a:lnTo>
                  <a:pt x="229" y="0"/>
                </a:lnTo>
                <a:lnTo>
                  <a:pt x="229" y="397"/>
                </a:lnTo>
                <a:lnTo>
                  <a:pt x="62" y="229"/>
                </a:lnTo>
                <a:lnTo>
                  <a:pt x="1" y="289"/>
                </a:lnTo>
                <a:lnTo>
                  <a:pt x="206" y="494"/>
                </a:lnTo>
                <a:lnTo>
                  <a:pt x="0" y="701"/>
                </a:lnTo>
                <a:lnTo>
                  <a:pt x="61" y="761"/>
                </a:lnTo>
                <a:lnTo>
                  <a:pt x="229" y="592"/>
                </a:lnTo>
                <a:lnTo>
                  <a:pt x="229" y="992"/>
                </a:lnTo>
                <a:lnTo>
                  <a:pt x="527" y="694"/>
                </a:lnTo>
                <a:close/>
                <a:moveTo>
                  <a:pt x="307" y="189"/>
                </a:moveTo>
                <a:lnTo>
                  <a:pt x="410" y="294"/>
                </a:lnTo>
                <a:lnTo>
                  <a:pt x="307" y="397"/>
                </a:lnTo>
                <a:lnTo>
                  <a:pt x="307" y="189"/>
                </a:lnTo>
                <a:close/>
                <a:moveTo>
                  <a:pt x="307" y="586"/>
                </a:moveTo>
                <a:lnTo>
                  <a:pt x="410" y="691"/>
                </a:lnTo>
                <a:lnTo>
                  <a:pt x="307" y="793"/>
                </a:lnTo>
                <a:lnTo>
                  <a:pt x="307" y="58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generic-smartphone-blank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4018" y="1113622"/>
            <a:ext cx="1805186" cy="3131890"/>
          </a:xfrm>
          <a:prstGeom prst="rect">
            <a:avLst/>
          </a:prstGeom>
        </p:spPr>
      </p:pic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8276178" y="3392661"/>
            <a:ext cx="410622" cy="772940"/>
          </a:xfrm>
          <a:custGeom>
            <a:avLst/>
            <a:gdLst/>
            <a:ahLst/>
            <a:cxnLst>
              <a:cxn ang="0">
                <a:pos x="527" y="694"/>
              </a:cxn>
              <a:cxn ang="0">
                <a:pos x="325" y="492"/>
              </a:cxn>
              <a:cxn ang="0">
                <a:pos x="526" y="291"/>
              </a:cxn>
              <a:cxn ang="0">
                <a:pos x="229" y="0"/>
              </a:cxn>
              <a:cxn ang="0">
                <a:pos x="229" y="397"/>
              </a:cxn>
              <a:cxn ang="0">
                <a:pos x="62" y="229"/>
              </a:cxn>
              <a:cxn ang="0">
                <a:pos x="1" y="289"/>
              </a:cxn>
              <a:cxn ang="0">
                <a:pos x="206" y="494"/>
              </a:cxn>
              <a:cxn ang="0">
                <a:pos x="0" y="701"/>
              </a:cxn>
              <a:cxn ang="0">
                <a:pos x="61" y="761"/>
              </a:cxn>
              <a:cxn ang="0">
                <a:pos x="229" y="592"/>
              </a:cxn>
              <a:cxn ang="0">
                <a:pos x="229" y="992"/>
              </a:cxn>
              <a:cxn ang="0">
                <a:pos x="527" y="694"/>
              </a:cxn>
              <a:cxn ang="0">
                <a:pos x="307" y="189"/>
              </a:cxn>
              <a:cxn ang="0">
                <a:pos x="410" y="294"/>
              </a:cxn>
              <a:cxn ang="0">
                <a:pos x="307" y="397"/>
              </a:cxn>
              <a:cxn ang="0">
                <a:pos x="307" y="189"/>
              </a:cxn>
              <a:cxn ang="0">
                <a:pos x="307" y="586"/>
              </a:cxn>
              <a:cxn ang="0">
                <a:pos x="410" y="691"/>
              </a:cxn>
              <a:cxn ang="0">
                <a:pos x="307" y="793"/>
              </a:cxn>
              <a:cxn ang="0">
                <a:pos x="307" y="586"/>
              </a:cxn>
            </a:cxnLst>
            <a:rect l="0" t="0" r="r" b="b"/>
            <a:pathLst>
              <a:path w="527" h="992">
                <a:moveTo>
                  <a:pt x="527" y="694"/>
                </a:moveTo>
                <a:lnTo>
                  <a:pt x="325" y="492"/>
                </a:lnTo>
                <a:lnTo>
                  <a:pt x="526" y="291"/>
                </a:lnTo>
                <a:lnTo>
                  <a:pt x="229" y="0"/>
                </a:lnTo>
                <a:lnTo>
                  <a:pt x="229" y="397"/>
                </a:lnTo>
                <a:lnTo>
                  <a:pt x="62" y="229"/>
                </a:lnTo>
                <a:lnTo>
                  <a:pt x="1" y="289"/>
                </a:lnTo>
                <a:lnTo>
                  <a:pt x="206" y="494"/>
                </a:lnTo>
                <a:lnTo>
                  <a:pt x="0" y="701"/>
                </a:lnTo>
                <a:lnTo>
                  <a:pt x="61" y="761"/>
                </a:lnTo>
                <a:lnTo>
                  <a:pt x="229" y="592"/>
                </a:lnTo>
                <a:lnTo>
                  <a:pt x="229" y="992"/>
                </a:lnTo>
                <a:lnTo>
                  <a:pt x="527" y="694"/>
                </a:lnTo>
                <a:close/>
                <a:moveTo>
                  <a:pt x="307" y="189"/>
                </a:moveTo>
                <a:lnTo>
                  <a:pt x="410" y="294"/>
                </a:lnTo>
                <a:lnTo>
                  <a:pt x="307" y="397"/>
                </a:lnTo>
                <a:lnTo>
                  <a:pt x="307" y="189"/>
                </a:lnTo>
                <a:close/>
                <a:moveTo>
                  <a:pt x="307" y="586"/>
                </a:moveTo>
                <a:lnTo>
                  <a:pt x="410" y="691"/>
                </a:lnTo>
                <a:lnTo>
                  <a:pt x="307" y="793"/>
                </a:lnTo>
                <a:lnTo>
                  <a:pt x="307" y="58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hield-white-b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5918" y="759205"/>
            <a:ext cx="3872164" cy="398461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is </a:t>
            </a:r>
            <a:r>
              <a:rPr lang="en-US" dirty="0" smtClean="0">
                <a:solidFill>
                  <a:schemeClr val="tx2"/>
                </a:solidFill>
              </a:rPr>
              <a:t>important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457460" y="1491044"/>
            <a:ext cx="4003314" cy="190829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0" spc="-300" dirty="0" smtClean="0">
                <a:ln w="28575">
                  <a:solidFill>
                    <a:srgbClr val="B71234"/>
                  </a:solidFill>
                </a:ln>
                <a:solidFill>
                  <a:srgbClr val="B71234"/>
                </a:solidFill>
                <a:effectLst>
                  <a:innerShdw blurRad="38100">
                    <a:schemeClr val="accent3">
                      <a:lumMod val="50000"/>
                    </a:schemeClr>
                  </a:innerShdw>
                </a:effectLst>
              </a:rPr>
              <a:t>10</a:t>
            </a:r>
            <a:r>
              <a:rPr lang="en-US" sz="6000" spc="-300" dirty="0" smtClean="0">
                <a:ln w="28575">
                  <a:solidFill>
                    <a:srgbClr val="B71234"/>
                  </a:solidFill>
                </a:ln>
                <a:solidFill>
                  <a:srgbClr val="B71234"/>
                </a:solidFill>
                <a:effectLst>
                  <a:innerShdw blurRad="381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7000" spc="-300" dirty="0" smtClean="0">
                <a:ln w="28575">
                  <a:solidFill>
                    <a:srgbClr val="B71234"/>
                  </a:solidFill>
                </a:ln>
                <a:solidFill>
                  <a:srgbClr val="B71234"/>
                </a:solidFill>
                <a:effectLst>
                  <a:innerShdw blurRad="38100">
                    <a:schemeClr val="accent3">
                      <a:lumMod val="50000"/>
                    </a:schemeClr>
                  </a:innerShdw>
                </a:effectLst>
              </a:rPr>
              <a:t>x</a:t>
            </a:r>
            <a:endParaRPr lang="en-US" sz="9000" spc="-300" dirty="0" smtClean="0">
              <a:ln w="28575">
                <a:solidFill>
                  <a:srgbClr val="B71234"/>
                </a:solidFill>
              </a:ln>
              <a:solidFill>
                <a:srgbClr val="B71234"/>
              </a:solidFill>
              <a:effectLst>
                <a:innerShdw blurRad="381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57201" y="4667254"/>
            <a:ext cx="6804025" cy="152400"/>
          </a:xfrm>
        </p:spPr>
        <p:txBody>
          <a:bodyPr/>
          <a:lstStyle/>
          <a:p>
            <a:r>
              <a:rPr lang="en-US" dirty="0" smtClean="0"/>
              <a:t>Source: Reuters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71234"/>
                </a:solidFill>
              </a:rPr>
              <a:t>Call to action</a:t>
            </a:r>
            <a:endParaRPr lang="en-US" dirty="0">
              <a:solidFill>
                <a:srgbClr val="B7123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3"/>
          </p:nvPr>
        </p:nvSpPr>
        <p:spPr>
          <a:xfrm>
            <a:off x="457200" y="1123157"/>
            <a:ext cx="3976688" cy="2258217"/>
          </a:xfrm>
        </p:spPr>
        <p:txBody>
          <a:bodyPr/>
          <a:lstStyle/>
          <a:p>
            <a:r>
              <a:rPr lang="en-US" sz="1800" dirty="0" smtClean="0"/>
              <a:t>Stay engaged and be an evangelist </a:t>
            </a:r>
          </a:p>
          <a:p>
            <a:r>
              <a:rPr lang="en-US" sz="1800" dirty="0" smtClean="0"/>
              <a:t>Focus on education</a:t>
            </a:r>
          </a:p>
          <a:p>
            <a:r>
              <a:rPr lang="en-US" sz="1800" dirty="0" smtClean="0"/>
              <a:t>Develop industry standards that work across ecosystem</a:t>
            </a:r>
          </a:p>
          <a:p>
            <a:r>
              <a:rPr lang="en-US" sz="1800" dirty="0" smtClean="0"/>
              <a:t>Collaborate on ways to ensure security evolves  </a:t>
            </a:r>
          </a:p>
          <a:p>
            <a:endParaRPr lang="en-US" sz="1800" dirty="0"/>
          </a:p>
        </p:txBody>
      </p:sp>
      <p:sp>
        <p:nvSpPr>
          <p:cNvPr id="11" name="Rectangle 10"/>
          <p:cNvSpPr/>
          <p:nvPr/>
        </p:nvSpPr>
        <p:spPr bwMode="auto">
          <a:xfrm flipH="1">
            <a:off x="0" y="3457715"/>
            <a:ext cx="9144000" cy="1040196"/>
          </a:xfrm>
          <a:prstGeom prst="rect">
            <a:avLst/>
          </a:prstGeom>
          <a:solidFill>
            <a:srgbClr val="EBED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E6A71"/>
              </a:solidFill>
            </a:endParaRPr>
          </a:p>
        </p:txBody>
      </p:sp>
      <p:pic>
        <p:nvPicPr>
          <p:cNvPr id="10" name="Picture 9" descr="wearab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9649" y="1506239"/>
            <a:ext cx="3464100" cy="2341103"/>
          </a:xfrm>
          <a:prstGeom prst="rect">
            <a:avLst/>
          </a:prstGeom>
          <a:effectLst>
            <a:innerShdw blurRad="38100">
              <a:schemeClr val="accent2">
                <a:lumMod val="50000"/>
              </a:schemeClr>
            </a:inn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52418" y="862847"/>
            <a:ext cx="3839169" cy="3570208"/>
          </a:xfrm>
        </p:spPr>
        <p:txBody>
          <a:bodyPr/>
          <a:lstStyle/>
          <a:p>
            <a:r>
              <a:rPr lang="en-US" dirty="0"/>
              <a:t>“It’s time to insure there is a clear set of ground rules for the security of Internet-connected products — before the marketplace and our homes fill with exploitable </a:t>
            </a:r>
            <a:r>
              <a:rPr lang="en-US" dirty="0" smtClean="0"/>
              <a:t>devices.”</a:t>
            </a:r>
          </a:p>
          <a:p>
            <a:r>
              <a:rPr lang="en-US" sz="1800" b="1" dirty="0" smtClean="0"/>
              <a:t>-- </a:t>
            </a:r>
            <a:r>
              <a:rPr lang="en-US" sz="1800" b="1" dirty="0"/>
              <a:t>Terrell </a:t>
            </a:r>
            <a:r>
              <a:rPr lang="en-US" sz="1800" b="1" dirty="0" err="1"/>
              <a:t>McSweeny</a:t>
            </a:r>
            <a:r>
              <a:rPr lang="en-US" sz="1800" b="1" dirty="0"/>
              <a:t>, Commissioner, Federal Trade </a:t>
            </a:r>
            <a:r>
              <a:rPr lang="en-US" sz="1800" b="1" dirty="0" smtClean="0"/>
              <a:t>Commission, Jan 28 2015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245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me on </a:t>
            </a:r>
            <a:r>
              <a:rPr lang="en-US" dirty="0" smtClean="0">
                <a:solidFill>
                  <a:srgbClr val="B71234"/>
                </a:solidFill>
              </a:rPr>
              <a:t>Twitter</a:t>
            </a:r>
            <a:endParaRPr lang="en-US" dirty="0">
              <a:solidFill>
                <a:srgbClr val="B7123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Content Placeholder 7" descr="twitt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96" r="-52796"/>
          <a:stretch>
            <a:fillRect/>
          </a:stretch>
        </p:blipFill>
        <p:spPr>
          <a:xfrm>
            <a:off x="256802" y="2319742"/>
            <a:ext cx="1214685" cy="480808"/>
          </a:xfrm>
        </p:spPr>
      </p:pic>
      <p:sp>
        <p:nvSpPr>
          <p:cNvPr id="9" name="TextBox 8"/>
          <p:cNvSpPr txBox="1"/>
          <p:nvPr/>
        </p:nvSpPr>
        <p:spPr>
          <a:xfrm>
            <a:off x="1371896" y="2259261"/>
            <a:ext cx="2328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53565A"/>
                </a:solidFill>
              </a:rPr>
              <a:t>@</a:t>
            </a:r>
            <a:r>
              <a:rPr lang="en-US" sz="2800" dirty="0" err="1" smtClean="0">
                <a:solidFill>
                  <a:srgbClr val="53565A"/>
                </a:solidFill>
              </a:rPr>
              <a:t>GaryJDavis</a:t>
            </a:r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45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4416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being </a:t>
            </a:r>
            <a:r>
              <a:rPr lang="en-US" dirty="0" smtClean="0">
                <a:solidFill>
                  <a:srgbClr val="B71234"/>
                </a:solidFill>
              </a:rPr>
              <a:t>collected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3724" y="1066891"/>
            <a:ext cx="2920475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 smtClean="0">
                <a:solidFill>
                  <a:schemeClr val="accent4"/>
                </a:solidFill>
              </a:rPr>
              <a:t>Types of data:</a:t>
            </a:r>
          </a:p>
          <a:p>
            <a:pPr marL="285750" indent="-285750">
              <a:spcAft>
                <a:spcPts val="400"/>
              </a:spcAft>
              <a:buFont typeface="Arial"/>
              <a:buChar char="•"/>
            </a:pPr>
            <a:r>
              <a:rPr lang="en-US" dirty="0" smtClean="0"/>
              <a:t>Spatial</a:t>
            </a:r>
          </a:p>
          <a:p>
            <a:pPr marL="285750" indent="-285750">
              <a:spcAft>
                <a:spcPts val="400"/>
              </a:spcAft>
              <a:buFont typeface="Arial"/>
              <a:buChar char="•"/>
            </a:pPr>
            <a:r>
              <a:rPr lang="en-US" dirty="0" smtClean="0"/>
              <a:t>Physical activity</a:t>
            </a:r>
          </a:p>
          <a:p>
            <a:pPr marL="285750" indent="-285750">
              <a:spcAft>
                <a:spcPts val="400"/>
              </a:spcAft>
              <a:buFont typeface="Arial"/>
              <a:buChar char="•"/>
            </a:pPr>
            <a:r>
              <a:rPr lang="en-US" dirty="0" smtClean="0"/>
              <a:t>Physiological statistics</a:t>
            </a:r>
          </a:p>
          <a:p>
            <a:pPr marL="285750" indent="-285750">
              <a:spcAft>
                <a:spcPts val="400"/>
              </a:spcAft>
              <a:buFont typeface="Arial"/>
              <a:buChar char="•"/>
            </a:pPr>
            <a:r>
              <a:rPr lang="en-US" dirty="0" smtClean="0"/>
              <a:t>Consumption</a:t>
            </a:r>
          </a:p>
          <a:p>
            <a:pPr marL="285750" indent="-285750">
              <a:spcAft>
                <a:spcPts val="400"/>
              </a:spcAft>
              <a:buFont typeface="Arial"/>
              <a:buChar char="•"/>
            </a:pPr>
            <a:r>
              <a:rPr lang="en-US" dirty="0" smtClean="0"/>
              <a:t>Medical symptoms</a:t>
            </a:r>
          </a:p>
          <a:p>
            <a:pPr marL="285750" indent="-285750">
              <a:spcAft>
                <a:spcPts val="400"/>
              </a:spcAft>
              <a:buFont typeface="Arial"/>
              <a:buChar char="•"/>
            </a:pPr>
            <a:r>
              <a:rPr lang="en-US" dirty="0" smtClean="0"/>
              <a:t>Bodily functions</a:t>
            </a:r>
          </a:p>
          <a:p>
            <a:pPr marL="285750" indent="-285750">
              <a:spcAft>
                <a:spcPts val="400"/>
              </a:spcAft>
              <a:buFont typeface="Arial"/>
              <a:buChar char="•"/>
            </a:pPr>
            <a:r>
              <a:rPr lang="en-US" dirty="0" smtClean="0"/>
              <a:t>Mental health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895222" y="1060526"/>
            <a:ext cx="3488644" cy="3356710"/>
            <a:chOff x="2765549" y="1230145"/>
            <a:chExt cx="3756729" cy="3614655"/>
          </a:xfrm>
        </p:grpSpPr>
        <p:grpSp>
          <p:nvGrpSpPr>
            <p:cNvPr id="97" name="Group 96"/>
            <p:cNvGrpSpPr/>
            <p:nvPr/>
          </p:nvGrpSpPr>
          <p:grpSpPr>
            <a:xfrm>
              <a:off x="2765549" y="1230145"/>
              <a:ext cx="3610204" cy="3614655"/>
              <a:chOff x="2765549" y="1230145"/>
              <a:chExt cx="3610204" cy="3614655"/>
            </a:xfrm>
          </p:grpSpPr>
          <p:sp>
            <p:nvSpPr>
              <p:cNvPr id="3088" name="Oval 16"/>
              <p:cNvSpPr>
                <a:spLocks noChangeArrowheads="1"/>
              </p:cNvSpPr>
              <p:nvPr/>
            </p:nvSpPr>
            <p:spPr bwMode="auto">
              <a:xfrm>
                <a:off x="3127311" y="1591907"/>
                <a:ext cx="2889646" cy="289113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auto">
              <a:xfrm>
                <a:off x="3532069" y="1998148"/>
                <a:ext cx="2080130" cy="2081614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0" name="Freeform 18"/>
              <p:cNvSpPr>
                <a:spLocks noEditPoints="1"/>
              </p:cNvSpPr>
              <p:nvPr/>
            </p:nvSpPr>
            <p:spPr bwMode="auto">
              <a:xfrm>
                <a:off x="4107329" y="1375443"/>
                <a:ext cx="1057116" cy="3312198"/>
              </a:xfrm>
              <a:custGeom>
                <a:avLst/>
                <a:gdLst/>
                <a:ahLst/>
                <a:cxnLst>
                  <a:cxn ang="0">
                    <a:pos x="329" y="472"/>
                  </a:cxn>
                  <a:cxn ang="0">
                    <a:pos x="216" y="126"/>
                  </a:cxn>
                  <a:cxn ang="0">
                    <a:pos x="206" y="49"/>
                  </a:cxn>
                  <a:cxn ang="0">
                    <a:pos x="206" y="43"/>
                  </a:cxn>
                  <a:cxn ang="0">
                    <a:pos x="202" y="36"/>
                  </a:cxn>
                  <a:cxn ang="0">
                    <a:pos x="188" y="23"/>
                  </a:cxn>
                  <a:cxn ang="0">
                    <a:pos x="182" y="21"/>
                  </a:cxn>
                  <a:cxn ang="0">
                    <a:pos x="180" y="17"/>
                  </a:cxn>
                  <a:cxn ang="0">
                    <a:pos x="167" y="14"/>
                  </a:cxn>
                  <a:cxn ang="0">
                    <a:pos x="159" y="11"/>
                  </a:cxn>
                  <a:cxn ang="0">
                    <a:pos x="146" y="8"/>
                  </a:cxn>
                  <a:cxn ang="0">
                    <a:pos x="144" y="6"/>
                  </a:cxn>
                  <a:cxn ang="0">
                    <a:pos x="139" y="6"/>
                  </a:cxn>
                  <a:cxn ang="0">
                    <a:pos x="130" y="5"/>
                  </a:cxn>
                  <a:cxn ang="0">
                    <a:pos x="127" y="6"/>
                  </a:cxn>
                  <a:cxn ang="0">
                    <a:pos x="118" y="21"/>
                  </a:cxn>
                  <a:cxn ang="0">
                    <a:pos x="91" y="37"/>
                  </a:cxn>
                  <a:cxn ang="0">
                    <a:pos x="89" y="44"/>
                  </a:cxn>
                  <a:cxn ang="0">
                    <a:pos x="84" y="57"/>
                  </a:cxn>
                  <a:cxn ang="0">
                    <a:pos x="77" y="78"/>
                  </a:cxn>
                  <a:cxn ang="0">
                    <a:pos x="80" y="102"/>
                  </a:cxn>
                  <a:cxn ang="0">
                    <a:pos x="84" y="108"/>
                  </a:cxn>
                  <a:cxn ang="0">
                    <a:pos x="98" y="137"/>
                  </a:cxn>
                  <a:cxn ang="0">
                    <a:pos x="110" y="154"/>
                  </a:cxn>
                  <a:cxn ang="0">
                    <a:pos x="117" y="154"/>
                  </a:cxn>
                  <a:cxn ang="0">
                    <a:pos x="122" y="171"/>
                  </a:cxn>
                  <a:cxn ang="0">
                    <a:pos x="3" y="413"/>
                  </a:cxn>
                  <a:cxn ang="0">
                    <a:pos x="85" y="697"/>
                  </a:cxn>
                  <a:cxn ang="0">
                    <a:pos x="82" y="1051"/>
                  </a:cxn>
                  <a:cxn ang="0">
                    <a:pos x="158" y="1010"/>
                  </a:cxn>
                  <a:cxn ang="0">
                    <a:pos x="225" y="1084"/>
                  </a:cxn>
                  <a:cxn ang="0">
                    <a:pos x="206" y="717"/>
                  </a:cxn>
                  <a:cxn ang="0">
                    <a:pos x="236" y="596"/>
                  </a:cxn>
                  <a:cxn ang="0">
                    <a:pos x="272" y="505"/>
                  </a:cxn>
                  <a:cxn ang="0">
                    <a:pos x="328" y="609"/>
                  </a:cxn>
                  <a:cxn ang="0">
                    <a:pos x="206" y="46"/>
                  </a:cxn>
                  <a:cxn ang="0">
                    <a:pos x="96" y="37"/>
                  </a:cxn>
                  <a:cxn ang="0">
                    <a:pos x="94" y="37"/>
                  </a:cxn>
                  <a:cxn ang="0">
                    <a:pos x="97" y="42"/>
                  </a:cxn>
                  <a:cxn ang="0">
                    <a:pos x="119" y="154"/>
                  </a:cxn>
                  <a:cxn ang="0">
                    <a:pos x="144" y="16"/>
                  </a:cxn>
                  <a:cxn ang="0">
                    <a:pos x="145" y="10"/>
                  </a:cxn>
                  <a:cxn ang="0">
                    <a:pos x="143" y="12"/>
                  </a:cxn>
                  <a:cxn ang="0">
                    <a:pos x="145" y="9"/>
                  </a:cxn>
                  <a:cxn ang="0">
                    <a:pos x="145" y="8"/>
                  </a:cxn>
                  <a:cxn ang="0">
                    <a:pos x="142" y="8"/>
                  </a:cxn>
                  <a:cxn ang="0">
                    <a:pos x="129" y="16"/>
                  </a:cxn>
                  <a:cxn ang="0">
                    <a:pos x="131" y="12"/>
                  </a:cxn>
                  <a:cxn ang="0">
                    <a:pos x="130" y="12"/>
                  </a:cxn>
                  <a:cxn ang="0">
                    <a:pos x="129" y="18"/>
                  </a:cxn>
                  <a:cxn ang="0">
                    <a:pos x="133" y="17"/>
                  </a:cxn>
                  <a:cxn ang="0">
                    <a:pos x="137" y="9"/>
                  </a:cxn>
                  <a:cxn ang="0">
                    <a:pos x="131" y="10"/>
                  </a:cxn>
                  <a:cxn ang="0">
                    <a:pos x="129" y="7"/>
                  </a:cxn>
                  <a:cxn ang="0">
                    <a:pos x="128" y="7"/>
                  </a:cxn>
                  <a:cxn ang="0">
                    <a:pos x="149" y="16"/>
                  </a:cxn>
                  <a:cxn ang="0">
                    <a:pos x="187" y="20"/>
                  </a:cxn>
                  <a:cxn ang="0">
                    <a:pos x="181" y="21"/>
                  </a:cxn>
                  <a:cxn ang="0">
                    <a:pos x="179" y="20"/>
                  </a:cxn>
                  <a:cxn ang="0">
                    <a:pos x="177" y="15"/>
                  </a:cxn>
                </a:cxnLst>
                <a:rect l="0" t="0" r="r" b="b"/>
                <a:pathLst>
                  <a:path w="383" h="1198">
                    <a:moveTo>
                      <a:pt x="376" y="586"/>
                    </a:moveTo>
                    <a:cubicBezTo>
                      <a:pt x="371" y="580"/>
                      <a:pt x="364" y="573"/>
                      <a:pt x="354" y="564"/>
                    </a:cubicBezTo>
                    <a:cubicBezTo>
                      <a:pt x="354" y="563"/>
                      <a:pt x="354" y="562"/>
                      <a:pt x="354" y="561"/>
                    </a:cubicBezTo>
                    <a:cubicBezTo>
                      <a:pt x="356" y="560"/>
                      <a:pt x="356" y="560"/>
                      <a:pt x="356" y="560"/>
                    </a:cubicBezTo>
                    <a:cubicBezTo>
                      <a:pt x="348" y="534"/>
                      <a:pt x="348" y="534"/>
                      <a:pt x="348" y="534"/>
                    </a:cubicBezTo>
                    <a:cubicBezTo>
                      <a:pt x="343" y="534"/>
                      <a:pt x="343" y="534"/>
                      <a:pt x="343" y="534"/>
                    </a:cubicBezTo>
                    <a:cubicBezTo>
                      <a:pt x="342" y="533"/>
                      <a:pt x="341" y="533"/>
                      <a:pt x="340" y="532"/>
                    </a:cubicBezTo>
                    <a:cubicBezTo>
                      <a:pt x="337" y="526"/>
                      <a:pt x="335" y="521"/>
                      <a:pt x="334" y="516"/>
                    </a:cubicBezTo>
                    <a:cubicBezTo>
                      <a:pt x="333" y="512"/>
                      <a:pt x="333" y="509"/>
                      <a:pt x="333" y="507"/>
                    </a:cubicBezTo>
                    <a:cubicBezTo>
                      <a:pt x="338" y="508"/>
                      <a:pt x="341" y="505"/>
                      <a:pt x="343" y="497"/>
                    </a:cubicBezTo>
                    <a:cubicBezTo>
                      <a:pt x="347" y="493"/>
                      <a:pt x="347" y="488"/>
                      <a:pt x="342" y="482"/>
                    </a:cubicBezTo>
                    <a:cubicBezTo>
                      <a:pt x="344" y="477"/>
                      <a:pt x="341" y="474"/>
                      <a:pt x="333" y="474"/>
                    </a:cubicBezTo>
                    <a:cubicBezTo>
                      <a:pt x="332" y="473"/>
                      <a:pt x="330" y="472"/>
                      <a:pt x="329" y="472"/>
                    </a:cubicBezTo>
                    <a:cubicBezTo>
                      <a:pt x="328" y="467"/>
                      <a:pt x="327" y="462"/>
                      <a:pt x="327" y="457"/>
                    </a:cubicBezTo>
                    <a:cubicBezTo>
                      <a:pt x="316" y="398"/>
                      <a:pt x="301" y="344"/>
                      <a:pt x="281" y="295"/>
                    </a:cubicBezTo>
                    <a:cubicBezTo>
                      <a:pt x="276" y="250"/>
                      <a:pt x="262" y="225"/>
                      <a:pt x="237" y="222"/>
                    </a:cubicBezTo>
                    <a:cubicBezTo>
                      <a:pt x="236" y="210"/>
                      <a:pt x="230" y="207"/>
                      <a:pt x="219" y="213"/>
                    </a:cubicBezTo>
                    <a:cubicBezTo>
                      <a:pt x="216" y="207"/>
                      <a:pt x="213" y="201"/>
                      <a:pt x="208" y="196"/>
                    </a:cubicBezTo>
                    <a:cubicBezTo>
                      <a:pt x="204" y="191"/>
                      <a:pt x="200" y="186"/>
                      <a:pt x="195" y="183"/>
                    </a:cubicBezTo>
                    <a:cubicBezTo>
                      <a:pt x="195" y="176"/>
                      <a:pt x="194" y="168"/>
                      <a:pt x="193" y="158"/>
                    </a:cubicBezTo>
                    <a:cubicBezTo>
                      <a:pt x="196" y="157"/>
                      <a:pt x="200" y="155"/>
                      <a:pt x="205" y="154"/>
                    </a:cubicBezTo>
                    <a:cubicBezTo>
                      <a:pt x="206" y="154"/>
                      <a:pt x="207" y="154"/>
                      <a:pt x="208" y="153"/>
                    </a:cubicBezTo>
                    <a:cubicBezTo>
                      <a:pt x="209" y="153"/>
                      <a:pt x="209" y="153"/>
                      <a:pt x="209" y="153"/>
                    </a:cubicBezTo>
                    <a:cubicBezTo>
                      <a:pt x="215" y="152"/>
                      <a:pt x="217" y="147"/>
                      <a:pt x="215" y="139"/>
                    </a:cubicBezTo>
                    <a:cubicBezTo>
                      <a:pt x="214" y="136"/>
                      <a:pt x="214" y="132"/>
                      <a:pt x="215" y="130"/>
                    </a:cubicBezTo>
                    <a:cubicBezTo>
                      <a:pt x="216" y="129"/>
                      <a:pt x="216" y="128"/>
                      <a:pt x="216" y="126"/>
                    </a:cubicBezTo>
                    <a:cubicBezTo>
                      <a:pt x="217" y="123"/>
                      <a:pt x="216" y="122"/>
                      <a:pt x="214" y="121"/>
                    </a:cubicBezTo>
                    <a:cubicBezTo>
                      <a:pt x="214" y="120"/>
                      <a:pt x="215" y="119"/>
                      <a:pt x="215" y="118"/>
                    </a:cubicBezTo>
                    <a:cubicBezTo>
                      <a:pt x="215" y="116"/>
                      <a:pt x="215" y="115"/>
                      <a:pt x="214" y="113"/>
                    </a:cubicBezTo>
                    <a:cubicBezTo>
                      <a:pt x="213" y="110"/>
                      <a:pt x="212" y="108"/>
                      <a:pt x="213" y="105"/>
                    </a:cubicBezTo>
                    <a:cubicBezTo>
                      <a:pt x="217" y="102"/>
                      <a:pt x="218" y="99"/>
                      <a:pt x="217" y="97"/>
                    </a:cubicBezTo>
                    <a:cubicBezTo>
                      <a:pt x="213" y="93"/>
                      <a:pt x="211" y="89"/>
                      <a:pt x="209" y="85"/>
                    </a:cubicBezTo>
                    <a:cubicBezTo>
                      <a:pt x="208" y="82"/>
                      <a:pt x="208" y="79"/>
                      <a:pt x="209" y="77"/>
                    </a:cubicBezTo>
                    <a:cubicBezTo>
                      <a:pt x="210" y="74"/>
                      <a:pt x="210" y="71"/>
                      <a:pt x="207" y="69"/>
                    </a:cubicBezTo>
                    <a:cubicBezTo>
                      <a:pt x="206" y="67"/>
                      <a:pt x="205" y="65"/>
                      <a:pt x="205" y="62"/>
                    </a:cubicBezTo>
                    <a:cubicBezTo>
                      <a:pt x="207" y="57"/>
                      <a:pt x="207" y="53"/>
                      <a:pt x="204" y="50"/>
                    </a:cubicBezTo>
                    <a:cubicBezTo>
                      <a:pt x="205" y="49"/>
                      <a:pt x="205" y="49"/>
                      <a:pt x="205" y="49"/>
                    </a:cubicBezTo>
                    <a:cubicBezTo>
                      <a:pt x="207" y="50"/>
                      <a:pt x="209" y="52"/>
                      <a:pt x="209" y="55"/>
                    </a:cubicBezTo>
                    <a:cubicBezTo>
                      <a:pt x="209" y="52"/>
                      <a:pt x="208" y="50"/>
                      <a:pt x="206" y="49"/>
                    </a:cubicBezTo>
                    <a:cubicBezTo>
                      <a:pt x="208" y="48"/>
                      <a:pt x="210" y="48"/>
                      <a:pt x="213" y="49"/>
                    </a:cubicBezTo>
                    <a:cubicBezTo>
                      <a:pt x="211" y="48"/>
                      <a:pt x="209" y="47"/>
                      <a:pt x="207" y="46"/>
                    </a:cubicBezTo>
                    <a:cubicBezTo>
                      <a:pt x="207" y="46"/>
                      <a:pt x="207" y="46"/>
                      <a:pt x="207" y="46"/>
                    </a:cubicBezTo>
                    <a:cubicBezTo>
                      <a:pt x="208" y="46"/>
                      <a:pt x="209" y="46"/>
                      <a:pt x="210" y="47"/>
                    </a:cubicBezTo>
                    <a:cubicBezTo>
                      <a:pt x="209" y="46"/>
                      <a:pt x="208" y="46"/>
                      <a:pt x="207" y="45"/>
                    </a:cubicBezTo>
                    <a:cubicBezTo>
                      <a:pt x="209" y="44"/>
                      <a:pt x="209" y="44"/>
                      <a:pt x="209" y="44"/>
                    </a:cubicBezTo>
                    <a:cubicBezTo>
                      <a:pt x="207" y="45"/>
                      <a:pt x="207" y="45"/>
                      <a:pt x="207" y="45"/>
                    </a:cubicBezTo>
                    <a:cubicBezTo>
                      <a:pt x="206" y="45"/>
                      <a:pt x="204" y="45"/>
                      <a:pt x="203" y="44"/>
                    </a:cubicBezTo>
                    <a:cubicBezTo>
                      <a:pt x="204" y="44"/>
                      <a:pt x="205" y="43"/>
                      <a:pt x="206" y="43"/>
                    </a:cubicBezTo>
                    <a:cubicBezTo>
                      <a:pt x="207" y="43"/>
                      <a:pt x="207" y="43"/>
                      <a:pt x="208" y="43"/>
                    </a:cubicBezTo>
                    <a:cubicBezTo>
                      <a:pt x="208" y="43"/>
                      <a:pt x="208" y="43"/>
                      <a:pt x="207" y="43"/>
                    </a:cubicBezTo>
                    <a:cubicBezTo>
                      <a:pt x="208" y="43"/>
                      <a:pt x="208" y="43"/>
                      <a:pt x="209" y="43"/>
                    </a:cubicBezTo>
                    <a:cubicBezTo>
                      <a:pt x="208" y="43"/>
                      <a:pt x="207" y="43"/>
                      <a:pt x="206" y="43"/>
                    </a:cubicBezTo>
                    <a:cubicBezTo>
                      <a:pt x="206" y="42"/>
                      <a:pt x="206" y="42"/>
                      <a:pt x="205" y="42"/>
                    </a:cubicBezTo>
                    <a:cubicBezTo>
                      <a:pt x="206" y="42"/>
                      <a:pt x="207" y="42"/>
                      <a:pt x="209" y="41"/>
                    </a:cubicBezTo>
                    <a:cubicBezTo>
                      <a:pt x="207" y="41"/>
                      <a:pt x="206" y="42"/>
                      <a:pt x="204" y="42"/>
                    </a:cubicBezTo>
                    <a:cubicBezTo>
                      <a:pt x="204" y="41"/>
                      <a:pt x="203" y="41"/>
                      <a:pt x="202" y="41"/>
                    </a:cubicBezTo>
                    <a:cubicBezTo>
                      <a:pt x="202" y="40"/>
                      <a:pt x="202" y="40"/>
                      <a:pt x="202" y="40"/>
                    </a:cubicBezTo>
                    <a:cubicBezTo>
                      <a:pt x="203" y="41"/>
                      <a:pt x="204" y="41"/>
                      <a:pt x="205" y="41"/>
                    </a:cubicBezTo>
                    <a:cubicBezTo>
                      <a:pt x="204" y="41"/>
                      <a:pt x="204" y="40"/>
                      <a:pt x="203" y="40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1" y="39"/>
                      <a:pt x="200" y="39"/>
                      <a:pt x="198" y="38"/>
                    </a:cubicBezTo>
                    <a:cubicBezTo>
                      <a:pt x="200" y="37"/>
                      <a:pt x="202" y="37"/>
                      <a:pt x="204" y="38"/>
                    </a:cubicBezTo>
                    <a:cubicBezTo>
                      <a:pt x="203" y="37"/>
                      <a:pt x="201" y="37"/>
                      <a:pt x="199" y="37"/>
                    </a:cubicBezTo>
                    <a:cubicBezTo>
                      <a:pt x="200" y="37"/>
                      <a:pt x="201" y="36"/>
                      <a:pt x="202" y="36"/>
                    </a:cubicBezTo>
                    <a:cubicBezTo>
                      <a:pt x="202" y="36"/>
                      <a:pt x="203" y="36"/>
                      <a:pt x="203" y="36"/>
                    </a:cubicBezTo>
                    <a:cubicBezTo>
                      <a:pt x="204" y="36"/>
                      <a:pt x="204" y="36"/>
                      <a:pt x="204" y="36"/>
                    </a:cubicBezTo>
                    <a:cubicBezTo>
                      <a:pt x="204" y="36"/>
                      <a:pt x="203" y="36"/>
                      <a:pt x="203" y="36"/>
                    </a:cubicBezTo>
                    <a:cubicBezTo>
                      <a:pt x="200" y="34"/>
                      <a:pt x="197" y="33"/>
                      <a:pt x="193" y="33"/>
                    </a:cubicBezTo>
                    <a:cubicBezTo>
                      <a:pt x="196" y="30"/>
                      <a:pt x="200" y="28"/>
                      <a:pt x="204" y="27"/>
                    </a:cubicBezTo>
                    <a:cubicBezTo>
                      <a:pt x="200" y="27"/>
                      <a:pt x="196" y="27"/>
                      <a:pt x="192" y="28"/>
                    </a:cubicBezTo>
                    <a:cubicBezTo>
                      <a:pt x="192" y="27"/>
                      <a:pt x="192" y="27"/>
                      <a:pt x="192" y="27"/>
                    </a:cubicBezTo>
                    <a:cubicBezTo>
                      <a:pt x="194" y="26"/>
                      <a:pt x="196" y="26"/>
                      <a:pt x="198" y="26"/>
                    </a:cubicBezTo>
                    <a:cubicBezTo>
                      <a:pt x="196" y="25"/>
                      <a:pt x="194" y="25"/>
                      <a:pt x="192" y="26"/>
                    </a:cubicBezTo>
                    <a:cubicBezTo>
                      <a:pt x="193" y="22"/>
                      <a:pt x="193" y="22"/>
                      <a:pt x="193" y="22"/>
                    </a:cubicBezTo>
                    <a:cubicBezTo>
                      <a:pt x="192" y="26"/>
                      <a:pt x="192" y="26"/>
                      <a:pt x="192" y="26"/>
                    </a:cubicBezTo>
                    <a:cubicBezTo>
                      <a:pt x="191" y="26"/>
                      <a:pt x="189" y="26"/>
                      <a:pt x="188" y="26"/>
                    </a:cubicBezTo>
                    <a:cubicBezTo>
                      <a:pt x="188" y="24"/>
                      <a:pt x="188" y="23"/>
                      <a:pt x="188" y="23"/>
                    </a:cubicBezTo>
                    <a:cubicBezTo>
                      <a:pt x="188" y="22"/>
                      <a:pt x="188" y="22"/>
                      <a:pt x="188" y="22"/>
                    </a:cubicBezTo>
                    <a:cubicBezTo>
                      <a:pt x="189" y="22"/>
                      <a:pt x="190" y="22"/>
                      <a:pt x="192" y="21"/>
                    </a:cubicBezTo>
                    <a:cubicBezTo>
                      <a:pt x="191" y="21"/>
                      <a:pt x="191" y="21"/>
                      <a:pt x="190" y="21"/>
                    </a:cubicBezTo>
                    <a:cubicBezTo>
                      <a:pt x="191" y="21"/>
                      <a:pt x="192" y="21"/>
                      <a:pt x="193" y="20"/>
                    </a:cubicBezTo>
                    <a:cubicBezTo>
                      <a:pt x="191" y="20"/>
                      <a:pt x="190" y="21"/>
                      <a:pt x="188" y="21"/>
                    </a:cubicBezTo>
                    <a:cubicBezTo>
                      <a:pt x="188" y="21"/>
                      <a:pt x="187" y="21"/>
                      <a:pt x="187" y="21"/>
                    </a:cubicBezTo>
                    <a:cubicBezTo>
                      <a:pt x="187" y="21"/>
                      <a:pt x="187" y="20"/>
                      <a:pt x="187" y="20"/>
                    </a:cubicBezTo>
                    <a:cubicBezTo>
                      <a:pt x="188" y="19"/>
                      <a:pt x="190" y="18"/>
                      <a:pt x="191" y="17"/>
                    </a:cubicBezTo>
                    <a:cubicBezTo>
                      <a:pt x="190" y="18"/>
                      <a:pt x="189" y="19"/>
                      <a:pt x="187" y="19"/>
                    </a:cubicBezTo>
                    <a:cubicBezTo>
                      <a:pt x="188" y="17"/>
                      <a:pt x="188" y="16"/>
                      <a:pt x="188" y="16"/>
                    </a:cubicBezTo>
                    <a:cubicBezTo>
                      <a:pt x="187" y="17"/>
                      <a:pt x="187" y="18"/>
                      <a:pt x="187" y="20"/>
                    </a:cubicBezTo>
                    <a:cubicBezTo>
                      <a:pt x="186" y="20"/>
                      <a:pt x="185" y="21"/>
                      <a:pt x="184" y="21"/>
                    </a:cubicBezTo>
                    <a:cubicBezTo>
                      <a:pt x="183" y="21"/>
                      <a:pt x="182" y="21"/>
                      <a:pt x="182" y="21"/>
                    </a:cubicBezTo>
                    <a:cubicBezTo>
                      <a:pt x="182" y="21"/>
                      <a:pt x="182" y="20"/>
                      <a:pt x="182" y="20"/>
                    </a:cubicBezTo>
                    <a:cubicBezTo>
                      <a:pt x="183" y="20"/>
                      <a:pt x="184" y="20"/>
                      <a:pt x="185" y="20"/>
                    </a:cubicBezTo>
                    <a:cubicBezTo>
                      <a:pt x="184" y="20"/>
                      <a:pt x="183" y="20"/>
                      <a:pt x="182" y="19"/>
                    </a:cubicBezTo>
                    <a:cubicBezTo>
                      <a:pt x="182" y="19"/>
                      <a:pt x="181" y="18"/>
                      <a:pt x="181" y="18"/>
                    </a:cubicBezTo>
                    <a:cubicBezTo>
                      <a:pt x="181" y="18"/>
                      <a:pt x="181" y="19"/>
                      <a:pt x="181" y="19"/>
                    </a:cubicBezTo>
                    <a:cubicBezTo>
                      <a:pt x="181" y="19"/>
                      <a:pt x="181" y="19"/>
                      <a:pt x="180" y="19"/>
                    </a:cubicBezTo>
                    <a:cubicBezTo>
                      <a:pt x="180" y="19"/>
                      <a:pt x="180" y="18"/>
                      <a:pt x="180" y="18"/>
                    </a:cubicBezTo>
                    <a:cubicBezTo>
                      <a:pt x="180" y="19"/>
                      <a:pt x="180" y="19"/>
                      <a:pt x="180" y="19"/>
                    </a:cubicBezTo>
                    <a:cubicBezTo>
                      <a:pt x="180" y="19"/>
                      <a:pt x="180" y="19"/>
                      <a:pt x="180" y="19"/>
                    </a:cubicBezTo>
                    <a:cubicBezTo>
                      <a:pt x="180" y="19"/>
                      <a:pt x="180" y="19"/>
                      <a:pt x="180" y="19"/>
                    </a:cubicBezTo>
                    <a:cubicBezTo>
                      <a:pt x="181" y="16"/>
                      <a:pt x="181" y="16"/>
                      <a:pt x="181" y="16"/>
                    </a:cubicBezTo>
                    <a:cubicBezTo>
                      <a:pt x="180" y="18"/>
                      <a:pt x="180" y="18"/>
                      <a:pt x="180" y="18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17"/>
                      <a:pt x="180" y="18"/>
                      <a:pt x="179" y="19"/>
                    </a:cubicBezTo>
                    <a:cubicBezTo>
                      <a:pt x="179" y="19"/>
                      <a:pt x="179" y="19"/>
                      <a:pt x="179" y="19"/>
                    </a:cubicBezTo>
                    <a:cubicBezTo>
                      <a:pt x="178" y="19"/>
                      <a:pt x="177" y="20"/>
                      <a:pt x="176" y="20"/>
                    </a:cubicBezTo>
                    <a:cubicBezTo>
                      <a:pt x="177" y="18"/>
                      <a:pt x="177" y="16"/>
                      <a:pt x="178" y="15"/>
                    </a:cubicBezTo>
                    <a:cubicBezTo>
                      <a:pt x="179" y="15"/>
                      <a:pt x="180" y="14"/>
                      <a:pt x="181" y="14"/>
                    </a:cubicBezTo>
                    <a:cubicBezTo>
                      <a:pt x="180" y="14"/>
                      <a:pt x="179" y="14"/>
                      <a:pt x="178" y="14"/>
                    </a:cubicBezTo>
                    <a:cubicBezTo>
                      <a:pt x="179" y="11"/>
                      <a:pt x="179" y="9"/>
                      <a:pt x="179" y="9"/>
                    </a:cubicBezTo>
                    <a:cubicBezTo>
                      <a:pt x="179" y="10"/>
                      <a:pt x="179" y="10"/>
                      <a:pt x="178" y="11"/>
                    </a:cubicBezTo>
                    <a:cubicBezTo>
                      <a:pt x="177" y="12"/>
                      <a:pt x="176" y="12"/>
                      <a:pt x="175" y="13"/>
                    </a:cubicBezTo>
                    <a:cubicBezTo>
                      <a:pt x="176" y="12"/>
                      <a:pt x="177" y="11"/>
                      <a:pt x="178" y="10"/>
                    </a:cubicBezTo>
                    <a:cubicBezTo>
                      <a:pt x="175" y="11"/>
                      <a:pt x="172" y="12"/>
                      <a:pt x="170" y="14"/>
                    </a:cubicBezTo>
                    <a:cubicBezTo>
                      <a:pt x="169" y="14"/>
                      <a:pt x="168" y="15"/>
                      <a:pt x="167" y="15"/>
                    </a:cubicBezTo>
                    <a:cubicBezTo>
                      <a:pt x="167" y="14"/>
                      <a:pt x="167" y="14"/>
                      <a:pt x="167" y="14"/>
                    </a:cubicBezTo>
                    <a:cubicBezTo>
                      <a:pt x="168" y="13"/>
                      <a:pt x="169" y="13"/>
                      <a:pt x="170" y="12"/>
                    </a:cubicBezTo>
                    <a:cubicBezTo>
                      <a:pt x="170" y="12"/>
                      <a:pt x="171" y="11"/>
                      <a:pt x="172" y="11"/>
                    </a:cubicBezTo>
                    <a:cubicBezTo>
                      <a:pt x="171" y="11"/>
                      <a:pt x="170" y="11"/>
                      <a:pt x="170" y="12"/>
                    </a:cubicBezTo>
                    <a:cubicBezTo>
                      <a:pt x="169" y="12"/>
                      <a:pt x="168" y="13"/>
                      <a:pt x="167" y="13"/>
                    </a:cubicBezTo>
                    <a:cubicBezTo>
                      <a:pt x="166" y="9"/>
                      <a:pt x="166" y="9"/>
                      <a:pt x="166" y="9"/>
                    </a:cubicBezTo>
                    <a:cubicBezTo>
                      <a:pt x="166" y="13"/>
                      <a:pt x="166" y="13"/>
                      <a:pt x="166" y="13"/>
                    </a:cubicBezTo>
                    <a:cubicBezTo>
                      <a:pt x="163" y="15"/>
                      <a:pt x="161" y="16"/>
                      <a:pt x="158" y="18"/>
                    </a:cubicBezTo>
                    <a:cubicBezTo>
                      <a:pt x="159" y="16"/>
                      <a:pt x="160" y="14"/>
                      <a:pt x="161" y="12"/>
                    </a:cubicBezTo>
                    <a:cubicBezTo>
                      <a:pt x="162" y="11"/>
                      <a:pt x="163" y="10"/>
                      <a:pt x="164" y="9"/>
                    </a:cubicBezTo>
                    <a:cubicBezTo>
                      <a:pt x="164" y="9"/>
                      <a:pt x="163" y="10"/>
                      <a:pt x="163" y="10"/>
                    </a:cubicBezTo>
                    <a:cubicBezTo>
                      <a:pt x="164" y="9"/>
                      <a:pt x="165" y="8"/>
                      <a:pt x="166" y="8"/>
                    </a:cubicBezTo>
                    <a:cubicBezTo>
                      <a:pt x="164" y="8"/>
                      <a:pt x="162" y="9"/>
                      <a:pt x="161" y="10"/>
                    </a:cubicBezTo>
                    <a:cubicBezTo>
                      <a:pt x="160" y="11"/>
                      <a:pt x="159" y="11"/>
                      <a:pt x="159" y="11"/>
                    </a:cubicBezTo>
                    <a:cubicBezTo>
                      <a:pt x="160" y="9"/>
                      <a:pt x="161" y="8"/>
                      <a:pt x="162" y="6"/>
                    </a:cubicBezTo>
                    <a:cubicBezTo>
                      <a:pt x="160" y="8"/>
                      <a:pt x="159" y="10"/>
                      <a:pt x="157" y="12"/>
                    </a:cubicBezTo>
                    <a:cubicBezTo>
                      <a:pt x="156" y="13"/>
                      <a:pt x="154" y="13"/>
                      <a:pt x="152" y="14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4" y="12"/>
                      <a:pt x="156" y="11"/>
                      <a:pt x="158" y="10"/>
                    </a:cubicBezTo>
                    <a:cubicBezTo>
                      <a:pt x="156" y="11"/>
                      <a:pt x="154" y="11"/>
                      <a:pt x="152" y="12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1" y="12"/>
                      <a:pt x="149" y="13"/>
                      <a:pt x="148" y="14"/>
                    </a:cubicBezTo>
                    <a:cubicBezTo>
                      <a:pt x="148" y="12"/>
                      <a:pt x="148" y="11"/>
                      <a:pt x="147" y="10"/>
                    </a:cubicBezTo>
                    <a:cubicBezTo>
                      <a:pt x="148" y="9"/>
                      <a:pt x="150" y="8"/>
                      <a:pt x="152" y="6"/>
                    </a:cubicBezTo>
                    <a:cubicBezTo>
                      <a:pt x="150" y="7"/>
                      <a:pt x="148" y="8"/>
                      <a:pt x="147" y="9"/>
                    </a:cubicBezTo>
                    <a:cubicBezTo>
                      <a:pt x="147" y="9"/>
                      <a:pt x="146" y="8"/>
                      <a:pt x="146" y="8"/>
                    </a:cubicBezTo>
                    <a:cubicBezTo>
                      <a:pt x="147" y="8"/>
                      <a:pt x="147" y="7"/>
                      <a:pt x="148" y="7"/>
                    </a:cubicBezTo>
                    <a:cubicBezTo>
                      <a:pt x="147" y="7"/>
                      <a:pt x="147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7" y="6"/>
                      <a:pt x="148" y="5"/>
                      <a:pt x="148" y="4"/>
                    </a:cubicBezTo>
                    <a:cubicBezTo>
                      <a:pt x="148" y="5"/>
                      <a:pt x="147" y="6"/>
                      <a:pt x="146" y="7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4" y="6"/>
                    </a:cubicBezTo>
                    <a:cubicBezTo>
                      <a:pt x="144" y="5"/>
                      <a:pt x="144" y="5"/>
                      <a:pt x="144" y="5"/>
                    </a:cubicBezTo>
                    <a:cubicBezTo>
                      <a:pt x="144" y="5"/>
                      <a:pt x="144" y="6"/>
                      <a:pt x="144" y="6"/>
                    </a:cubicBezTo>
                    <a:cubicBezTo>
                      <a:pt x="144" y="6"/>
                      <a:pt x="144" y="7"/>
                      <a:pt x="143" y="7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43" y="7"/>
                      <a:pt x="143" y="8"/>
                      <a:pt x="142" y="8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42" y="6"/>
                      <a:pt x="142" y="6"/>
                      <a:pt x="143" y="5"/>
                    </a:cubicBezTo>
                    <a:cubicBezTo>
                      <a:pt x="141" y="7"/>
                      <a:pt x="139" y="9"/>
                      <a:pt x="138" y="11"/>
                    </a:cubicBezTo>
                    <a:cubicBezTo>
                      <a:pt x="138" y="10"/>
                      <a:pt x="137" y="9"/>
                      <a:pt x="137" y="9"/>
                    </a:cubicBezTo>
                    <a:cubicBezTo>
                      <a:pt x="137" y="8"/>
                      <a:pt x="138" y="8"/>
                      <a:pt x="138" y="7"/>
                    </a:cubicBezTo>
                    <a:cubicBezTo>
                      <a:pt x="140" y="6"/>
                      <a:pt x="141" y="4"/>
                      <a:pt x="143" y="3"/>
                    </a:cubicBezTo>
                    <a:cubicBezTo>
                      <a:pt x="142" y="4"/>
                      <a:pt x="140" y="5"/>
                      <a:pt x="139" y="6"/>
                    </a:cubicBezTo>
                    <a:cubicBezTo>
                      <a:pt x="139" y="5"/>
                      <a:pt x="140" y="5"/>
                      <a:pt x="140" y="4"/>
                    </a:cubicBezTo>
                    <a:cubicBezTo>
                      <a:pt x="140" y="5"/>
                      <a:pt x="139" y="6"/>
                      <a:pt x="139" y="6"/>
                    </a:cubicBezTo>
                    <a:cubicBezTo>
                      <a:pt x="137" y="8"/>
                      <a:pt x="135" y="9"/>
                      <a:pt x="133" y="11"/>
                    </a:cubicBezTo>
                    <a:cubicBezTo>
                      <a:pt x="133" y="10"/>
                      <a:pt x="133" y="10"/>
                      <a:pt x="133" y="9"/>
                    </a:cubicBezTo>
                    <a:cubicBezTo>
                      <a:pt x="135" y="7"/>
                      <a:pt x="137" y="4"/>
                      <a:pt x="140" y="1"/>
                    </a:cubicBezTo>
                    <a:cubicBezTo>
                      <a:pt x="137" y="4"/>
                      <a:pt x="135" y="6"/>
                      <a:pt x="132" y="9"/>
                    </a:cubicBezTo>
                    <a:cubicBezTo>
                      <a:pt x="132" y="8"/>
                      <a:pt x="132" y="8"/>
                      <a:pt x="132" y="8"/>
                    </a:cubicBezTo>
                    <a:cubicBezTo>
                      <a:pt x="134" y="5"/>
                      <a:pt x="135" y="3"/>
                      <a:pt x="137" y="1"/>
                    </a:cubicBezTo>
                    <a:cubicBezTo>
                      <a:pt x="135" y="3"/>
                      <a:pt x="133" y="5"/>
                      <a:pt x="132" y="7"/>
                    </a:cubicBezTo>
                    <a:cubicBezTo>
                      <a:pt x="131" y="6"/>
                      <a:pt x="131" y="6"/>
                      <a:pt x="130" y="5"/>
                    </a:cubicBezTo>
                    <a:cubicBezTo>
                      <a:pt x="131" y="3"/>
                      <a:pt x="133" y="2"/>
                      <a:pt x="134" y="0"/>
                    </a:cubicBezTo>
                    <a:cubicBezTo>
                      <a:pt x="132" y="2"/>
                      <a:pt x="131" y="3"/>
                      <a:pt x="130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29" y="4"/>
                      <a:pt x="129" y="4"/>
                      <a:pt x="129" y="4"/>
                    </a:cubicBezTo>
                    <a:cubicBezTo>
                      <a:pt x="129" y="4"/>
                      <a:pt x="129" y="5"/>
                      <a:pt x="130" y="5"/>
                    </a:cubicBezTo>
                    <a:cubicBezTo>
                      <a:pt x="130" y="6"/>
                      <a:pt x="129" y="6"/>
                      <a:pt x="129" y="6"/>
                    </a:cubicBezTo>
                    <a:cubicBezTo>
                      <a:pt x="129" y="6"/>
                      <a:pt x="129" y="6"/>
                      <a:pt x="129" y="6"/>
                    </a:cubicBezTo>
                    <a:cubicBezTo>
                      <a:pt x="129" y="6"/>
                      <a:pt x="129" y="6"/>
                      <a:pt x="129" y="6"/>
                    </a:cubicBezTo>
                    <a:cubicBezTo>
                      <a:pt x="129" y="7"/>
                      <a:pt x="129" y="7"/>
                      <a:pt x="128" y="7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8"/>
                      <a:pt x="128" y="7"/>
                      <a:pt x="128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6"/>
                      <a:pt x="127" y="7"/>
                      <a:pt x="127" y="7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6" y="11"/>
                      <a:pt x="125" y="13"/>
                      <a:pt x="125" y="14"/>
                    </a:cubicBezTo>
                    <a:cubicBezTo>
                      <a:pt x="124" y="10"/>
                      <a:pt x="122" y="8"/>
                      <a:pt x="122" y="8"/>
                    </a:cubicBezTo>
                    <a:cubicBezTo>
                      <a:pt x="123" y="10"/>
                      <a:pt x="124" y="13"/>
                      <a:pt x="124" y="15"/>
                    </a:cubicBezTo>
                    <a:cubicBezTo>
                      <a:pt x="123" y="17"/>
                      <a:pt x="123" y="18"/>
                      <a:pt x="122" y="20"/>
                    </a:cubicBezTo>
                    <a:cubicBezTo>
                      <a:pt x="120" y="18"/>
                      <a:pt x="118" y="17"/>
                      <a:pt x="116" y="16"/>
                    </a:cubicBezTo>
                    <a:cubicBezTo>
                      <a:pt x="118" y="17"/>
                      <a:pt x="119" y="19"/>
                      <a:pt x="121" y="20"/>
                    </a:cubicBezTo>
                    <a:cubicBezTo>
                      <a:pt x="119" y="19"/>
                      <a:pt x="116" y="18"/>
                      <a:pt x="114" y="17"/>
                    </a:cubicBezTo>
                    <a:cubicBezTo>
                      <a:pt x="117" y="18"/>
                      <a:pt x="119" y="20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19" y="21"/>
                      <a:pt x="116" y="20"/>
                      <a:pt x="113" y="18"/>
                    </a:cubicBezTo>
                    <a:cubicBezTo>
                      <a:pt x="115" y="20"/>
                      <a:pt x="117" y="20"/>
                      <a:pt x="118" y="21"/>
                    </a:cubicBezTo>
                    <a:cubicBezTo>
                      <a:pt x="116" y="21"/>
                      <a:pt x="113" y="20"/>
                      <a:pt x="111" y="19"/>
                    </a:cubicBezTo>
                    <a:cubicBezTo>
                      <a:pt x="114" y="21"/>
                      <a:pt x="118" y="22"/>
                      <a:pt x="121" y="23"/>
                    </a:cubicBezTo>
                    <a:cubicBezTo>
                      <a:pt x="113" y="22"/>
                      <a:pt x="106" y="23"/>
                      <a:pt x="100" y="26"/>
                    </a:cubicBezTo>
                    <a:cubicBezTo>
                      <a:pt x="106" y="24"/>
                      <a:pt x="112" y="23"/>
                      <a:pt x="118" y="24"/>
                    </a:cubicBezTo>
                    <a:cubicBezTo>
                      <a:pt x="113" y="25"/>
                      <a:pt x="108" y="26"/>
                      <a:pt x="105" y="28"/>
                    </a:cubicBezTo>
                    <a:cubicBezTo>
                      <a:pt x="100" y="29"/>
                      <a:pt x="96" y="31"/>
                      <a:pt x="92" y="34"/>
                    </a:cubicBezTo>
                    <a:cubicBezTo>
                      <a:pt x="96" y="32"/>
                      <a:pt x="99" y="31"/>
                      <a:pt x="102" y="30"/>
                    </a:cubicBezTo>
                    <a:cubicBezTo>
                      <a:pt x="101" y="31"/>
                      <a:pt x="100" y="32"/>
                      <a:pt x="98" y="33"/>
                    </a:cubicBezTo>
                    <a:cubicBezTo>
                      <a:pt x="100" y="32"/>
                      <a:pt x="102" y="31"/>
                      <a:pt x="104" y="30"/>
                    </a:cubicBezTo>
                    <a:cubicBezTo>
                      <a:pt x="106" y="29"/>
                      <a:pt x="108" y="29"/>
                      <a:pt x="110" y="29"/>
                    </a:cubicBezTo>
                    <a:cubicBezTo>
                      <a:pt x="106" y="30"/>
                      <a:pt x="103" y="32"/>
                      <a:pt x="99" y="34"/>
                    </a:cubicBezTo>
                    <a:cubicBezTo>
                      <a:pt x="97" y="35"/>
                      <a:pt x="94" y="36"/>
                      <a:pt x="92" y="37"/>
                    </a:cubicBezTo>
                    <a:cubicBezTo>
                      <a:pt x="91" y="37"/>
                      <a:pt x="91" y="37"/>
                      <a:pt x="91" y="37"/>
                    </a:cubicBezTo>
                    <a:cubicBezTo>
                      <a:pt x="91" y="37"/>
                      <a:pt x="92" y="37"/>
                      <a:pt x="92" y="37"/>
                    </a:cubicBezTo>
                    <a:cubicBezTo>
                      <a:pt x="90" y="39"/>
                      <a:pt x="89" y="40"/>
                      <a:pt x="87" y="41"/>
                    </a:cubicBezTo>
                    <a:cubicBezTo>
                      <a:pt x="89" y="40"/>
                      <a:pt x="91" y="39"/>
                      <a:pt x="93" y="38"/>
                    </a:cubicBezTo>
                    <a:cubicBezTo>
                      <a:pt x="93" y="38"/>
                      <a:pt x="93" y="38"/>
                      <a:pt x="94" y="38"/>
                    </a:cubicBezTo>
                    <a:cubicBezTo>
                      <a:pt x="93" y="39"/>
                      <a:pt x="93" y="40"/>
                      <a:pt x="92" y="40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3" y="41"/>
                      <a:pt x="93" y="41"/>
                      <a:pt x="94" y="41"/>
                    </a:cubicBezTo>
                    <a:cubicBezTo>
                      <a:pt x="93" y="41"/>
                      <a:pt x="93" y="41"/>
                      <a:pt x="92" y="42"/>
                    </a:cubicBezTo>
                    <a:cubicBezTo>
                      <a:pt x="91" y="42"/>
                      <a:pt x="90" y="43"/>
                      <a:pt x="89" y="44"/>
                    </a:cubicBezTo>
                    <a:cubicBezTo>
                      <a:pt x="89" y="44"/>
                      <a:pt x="89" y="44"/>
                      <a:pt x="89" y="44"/>
                    </a:cubicBezTo>
                    <a:cubicBezTo>
                      <a:pt x="89" y="44"/>
                      <a:pt x="89" y="44"/>
                      <a:pt x="89" y="44"/>
                    </a:cubicBezTo>
                    <a:cubicBezTo>
                      <a:pt x="86" y="46"/>
                      <a:pt x="84" y="48"/>
                      <a:pt x="82" y="50"/>
                    </a:cubicBezTo>
                    <a:cubicBezTo>
                      <a:pt x="85" y="48"/>
                      <a:pt x="87" y="46"/>
                      <a:pt x="90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89" y="46"/>
                      <a:pt x="89" y="47"/>
                      <a:pt x="88" y="48"/>
                    </a:cubicBezTo>
                    <a:cubicBezTo>
                      <a:pt x="89" y="47"/>
                      <a:pt x="90" y="46"/>
                      <a:pt x="91" y="45"/>
                    </a:cubicBezTo>
                    <a:cubicBezTo>
                      <a:pt x="91" y="45"/>
                      <a:pt x="92" y="45"/>
                      <a:pt x="92" y="45"/>
                    </a:cubicBezTo>
                    <a:cubicBezTo>
                      <a:pt x="89" y="48"/>
                      <a:pt x="87" y="51"/>
                      <a:pt x="85" y="54"/>
                    </a:cubicBezTo>
                    <a:cubicBezTo>
                      <a:pt x="85" y="54"/>
                      <a:pt x="84" y="55"/>
                      <a:pt x="84" y="55"/>
                    </a:cubicBezTo>
                    <a:cubicBezTo>
                      <a:pt x="83" y="54"/>
                      <a:pt x="82" y="54"/>
                      <a:pt x="82" y="54"/>
                    </a:cubicBezTo>
                    <a:cubicBezTo>
                      <a:pt x="82" y="55"/>
                      <a:pt x="83" y="55"/>
                      <a:pt x="84" y="55"/>
                    </a:cubicBezTo>
                    <a:cubicBezTo>
                      <a:pt x="79" y="59"/>
                      <a:pt x="75" y="63"/>
                      <a:pt x="73" y="68"/>
                    </a:cubicBezTo>
                    <a:cubicBezTo>
                      <a:pt x="76" y="63"/>
                      <a:pt x="80" y="59"/>
                      <a:pt x="84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4" y="56"/>
                      <a:pt x="85" y="56"/>
                      <a:pt x="85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2" y="59"/>
                      <a:pt x="80" y="63"/>
                      <a:pt x="78" y="67"/>
                    </a:cubicBezTo>
                    <a:cubicBezTo>
                      <a:pt x="75" y="70"/>
                      <a:pt x="73" y="74"/>
                      <a:pt x="72" y="79"/>
                    </a:cubicBezTo>
                    <a:cubicBezTo>
                      <a:pt x="74" y="75"/>
                      <a:pt x="75" y="72"/>
                      <a:pt x="77" y="70"/>
                    </a:cubicBezTo>
                    <a:cubicBezTo>
                      <a:pt x="77" y="71"/>
                      <a:pt x="77" y="73"/>
                      <a:pt x="77" y="74"/>
                    </a:cubicBezTo>
                    <a:cubicBezTo>
                      <a:pt x="77" y="72"/>
                      <a:pt x="78" y="70"/>
                      <a:pt x="79" y="68"/>
                    </a:cubicBezTo>
                    <a:cubicBezTo>
                      <a:pt x="80" y="67"/>
                      <a:pt x="82" y="65"/>
                      <a:pt x="83" y="64"/>
                    </a:cubicBezTo>
                    <a:cubicBezTo>
                      <a:pt x="81" y="67"/>
                      <a:pt x="79" y="71"/>
                      <a:pt x="78" y="74"/>
                    </a:cubicBezTo>
                    <a:cubicBezTo>
                      <a:pt x="75" y="78"/>
                      <a:pt x="73" y="83"/>
                      <a:pt x="73" y="88"/>
                    </a:cubicBezTo>
                    <a:cubicBezTo>
                      <a:pt x="74" y="84"/>
                      <a:pt x="75" y="81"/>
                      <a:pt x="77" y="78"/>
                    </a:cubicBezTo>
                    <a:cubicBezTo>
                      <a:pt x="76" y="80"/>
                      <a:pt x="76" y="82"/>
                      <a:pt x="76" y="84"/>
                    </a:cubicBezTo>
                    <a:cubicBezTo>
                      <a:pt x="77" y="81"/>
                      <a:pt x="77" y="78"/>
                      <a:pt x="78" y="75"/>
                    </a:cubicBezTo>
                    <a:cubicBezTo>
                      <a:pt x="79" y="74"/>
                      <a:pt x="80" y="73"/>
                      <a:pt x="81" y="72"/>
                    </a:cubicBezTo>
                    <a:cubicBezTo>
                      <a:pt x="79" y="76"/>
                      <a:pt x="78" y="80"/>
                      <a:pt x="77" y="85"/>
                    </a:cubicBezTo>
                    <a:cubicBezTo>
                      <a:pt x="75" y="89"/>
                      <a:pt x="74" y="93"/>
                      <a:pt x="74" y="98"/>
                    </a:cubicBezTo>
                    <a:cubicBezTo>
                      <a:pt x="75" y="94"/>
                      <a:pt x="76" y="91"/>
                      <a:pt x="77" y="88"/>
                    </a:cubicBezTo>
                    <a:cubicBezTo>
                      <a:pt x="77" y="89"/>
                      <a:pt x="77" y="91"/>
                      <a:pt x="77" y="93"/>
                    </a:cubicBezTo>
                    <a:cubicBezTo>
                      <a:pt x="77" y="90"/>
                      <a:pt x="78" y="88"/>
                      <a:pt x="78" y="86"/>
                    </a:cubicBezTo>
                    <a:cubicBezTo>
                      <a:pt x="79" y="84"/>
                      <a:pt x="80" y="83"/>
                      <a:pt x="81" y="81"/>
                    </a:cubicBezTo>
                    <a:cubicBezTo>
                      <a:pt x="79" y="86"/>
                      <a:pt x="78" y="90"/>
                      <a:pt x="79" y="95"/>
                    </a:cubicBezTo>
                    <a:cubicBezTo>
                      <a:pt x="78" y="97"/>
                      <a:pt x="77" y="100"/>
                      <a:pt x="77" y="103"/>
                    </a:cubicBezTo>
                    <a:cubicBezTo>
                      <a:pt x="78" y="101"/>
                      <a:pt x="78" y="99"/>
                      <a:pt x="79" y="97"/>
                    </a:cubicBezTo>
                    <a:cubicBezTo>
                      <a:pt x="79" y="99"/>
                      <a:pt x="79" y="101"/>
                      <a:pt x="80" y="102"/>
                    </a:cubicBezTo>
                    <a:cubicBezTo>
                      <a:pt x="80" y="100"/>
                      <a:pt x="79" y="97"/>
                      <a:pt x="79" y="95"/>
                    </a:cubicBezTo>
                    <a:cubicBezTo>
                      <a:pt x="81" y="91"/>
                      <a:pt x="83" y="88"/>
                      <a:pt x="85" y="86"/>
                    </a:cubicBezTo>
                    <a:cubicBezTo>
                      <a:pt x="83" y="90"/>
                      <a:pt x="82" y="95"/>
                      <a:pt x="81" y="99"/>
                    </a:cubicBezTo>
                    <a:cubicBezTo>
                      <a:pt x="80" y="104"/>
                      <a:pt x="79" y="108"/>
                      <a:pt x="80" y="113"/>
                    </a:cubicBezTo>
                    <a:cubicBezTo>
                      <a:pt x="80" y="109"/>
                      <a:pt x="81" y="106"/>
                      <a:pt x="82" y="103"/>
                    </a:cubicBezTo>
                    <a:cubicBezTo>
                      <a:pt x="82" y="104"/>
                      <a:pt x="82" y="106"/>
                      <a:pt x="82" y="107"/>
                    </a:cubicBezTo>
                    <a:cubicBezTo>
                      <a:pt x="82" y="105"/>
                      <a:pt x="82" y="103"/>
                      <a:pt x="82" y="101"/>
                    </a:cubicBezTo>
                    <a:cubicBezTo>
                      <a:pt x="83" y="99"/>
                      <a:pt x="84" y="97"/>
                      <a:pt x="85" y="95"/>
                    </a:cubicBezTo>
                    <a:cubicBezTo>
                      <a:pt x="84" y="99"/>
                      <a:pt x="83" y="103"/>
                      <a:pt x="83" y="107"/>
                    </a:cubicBezTo>
                    <a:cubicBezTo>
                      <a:pt x="82" y="112"/>
                      <a:pt x="82" y="117"/>
                      <a:pt x="83" y="122"/>
                    </a:cubicBezTo>
                    <a:cubicBezTo>
                      <a:pt x="83" y="118"/>
                      <a:pt x="83" y="114"/>
                      <a:pt x="84" y="111"/>
                    </a:cubicBezTo>
                    <a:cubicBezTo>
                      <a:pt x="84" y="113"/>
                      <a:pt x="84" y="115"/>
                      <a:pt x="85" y="117"/>
                    </a:cubicBezTo>
                    <a:cubicBezTo>
                      <a:pt x="85" y="114"/>
                      <a:pt x="84" y="111"/>
                      <a:pt x="84" y="108"/>
                    </a:cubicBezTo>
                    <a:cubicBezTo>
                      <a:pt x="85" y="106"/>
                      <a:pt x="85" y="105"/>
                      <a:pt x="86" y="103"/>
                    </a:cubicBezTo>
                    <a:cubicBezTo>
                      <a:pt x="85" y="108"/>
                      <a:pt x="85" y="113"/>
                      <a:pt x="86" y="117"/>
                    </a:cubicBezTo>
                    <a:cubicBezTo>
                      <a:pt x="86" y="122"/>
                      <a:pt x="87" y="127"/>
                      <a:pt x="88" y="131"/>
                    </a:cubicBezTo>
                    <a:cubicBezTo>
                      <a:pt x="87" y="127"/>
                      <a:pt x="87" y="124"/>
                      <a:pt x="87" y="120"/>
                    </a:cubicBezTo>
                    <a:cubicBezTo>
                      <a:pt x="88" y="122"/>
                      <a:pt x="88" y="123"/>
                      <a:pt x="89" y="125"/>
                    </a:cubicBezTo>
                    <a:cubicBezTo>
                      <a:pt x="88" y="123"/>
                      <a:pt x="88" y="120"/>
                      <a:pt x="87" y="118"/>
                    </a:cubicBezTo>
                    <a:cubicBezTo>
                      <a:pt x="88" y="116"/>
                      <a:pt x="88" y="114"/>
                      <a:pt x="88" y="112"/>
                    </a:cubicBezTo>
                    <a:cubicBezTo>
                      <a:pt x="88" y="120"/>
                      <a:pt x="90" y="127"/>
                      <a:pt x="94" y="133"/>
                    </a:cubicBezTo>
                    <a:cubicBezTo>
                      <a:pt x="93" y="131"/>
                      <a:pt x="92" y="128"/>
                      <a:pt x="91" y="125"/>
                    </a:cubicBezTo>
                    <a:cubicBezTo>
                      <a:pt x="92" y="126"/>
                      <a:pt x="93" y="127"/>
                      <a:pt x="94" y="128"/>
                    </a:cubicBezTo>
                    <a:cubicBezTo>
                      <a:pt x="97" y="136"/>
                      <a:pt x="97" y="136"/>
                      <a:pt x="97" y="136"/>
                    </a:cubicBezTo>
                    <a:cubicBezTo>
                      <a:pt x="97" y="136"/>
                      <a:pt x="98" y="136"/>
                      <a:pt x="98" y="137"/>
                    </a:cubicBezTo>
                    <a:cubicBezTo>
                      <a:pt x="98" y="137"/>
                      <a:pt x="98" y="137"/>
                      <a:pt x="98" y="137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100" y="140"/>
                      <a:pt x="100" y="142"/>
                      <a:pt x="101" y="144"/>
                    </a:cubicBezTo>
                    <a:cubicBezTo>
                      <a:pt x="101" y="142"/>
                      <a:pt x="100" y="140"/>
                      <a:pt x="100" y="138"/>
                    </a:cubicBezTo>
                    <a:cubicBezTo>
                      <a:pt x="100" y="139"/>
                      <a:pt x="100" y="139"/>
                      <a:pt x="100" y="139"/>
                    </a:cubicBezTo>
                    <a:cubicBezTo>
                      <a:pt x="101" y="141"/>
                      <a:pt x="101" y="143"/>
                      <a:pt x="102" y="145"/>
                    </a:cubicBezTo>
                    <a:cubicBezTo>
                      <a:pt x="102" y="143"/>
                      <a:pt x="102" y="141"/>
                      <a:pt x="101" y="140"/>
                    </a:cubicBezTo>
                    <a:cubicBezTo>
                      <a:pt x="101" y="140"/>
                      <a:pt x="101" y="140"/>
                      <a:pt x="102" y="140"/>
                    </a:cubicBezTo>
                    <a:cubicBezTo>
                      <a:pt x="103" y="143"/>
                      <a:pt x="104" y="145"/>
                      <a:pt x="104" y="148"/>
                    </a:cubicBezTo>
                    <a:cubicBezTo>
                      <a:pt x="104" y="146"/>
                      <a:pt x="104" y="144"/>
                      <a:pt x="103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4" y="144"/>
                      <a:pt x="105" y="146"/>
                      <a:pt x="105" y="149"/>
                    </a:cubicBezTo>
                    <a:cubicBezTo>
                      <a:pt x="105" y="147"/>
                      <a:pt x="105" y="145"/>
                      <a:pt x="104" y="143"/>
                    </a:cubicBezTo>
                    <a:cubicBezTo>
                      <a:pt x="107" y="147"/>
                      <a:pt x="109" y="150"/>
                      <a:pt x="110" y="154"/>
                    </a:cubicBezTo>
                    <a:cubicBezTo>
                      <a:pt x="109" y="151"/>
                      <a:pt x="109" y="149"/>
                      <a:pt x="108" y="147"/>
                    </a:cubicBezTo>
                    <a:cubicBezTo>
                      <a:pt x="109" y="149"/>
                      <a:pt x="110" y="152"/>
                      <a:pt x="111" y="154"/>
                    </a:cubicBezTo>
                    <a:cubicBezTo>
                      <a:pt x="111" y="152"/>
                      <a:pt x="110" y="150"/>
                      <a:pt x="109" y="148"/>
                    </a:cubicBezTo>
                    <a:cubicBezTo>
                      <a:pt x="111" y="151"/>
                      <a:pt x="113" y="154"/>
                      <a:pt x="114" y="157"/>
                    </a:cubicBezTo>
                    <a:cubicBezTo>
                      <a:pt x="113" y="155"/>
                      <a:pt x="112" y="153"/>
                      <a:pt x="111" y="150"/>
                    </a:cubicBezTo>
                    <a:cubicBezTo>
                      <a:pt x="113" y="153"/>
                      <a:pt x="114" y="155"/>
                      <a:pt x="115" y="158"/>
                    </a:cubicBezTo>
                    <a:cubicBezTo>
                      <a:pt x="114" y="154"/>
                      <a:pt x="113" y="151"/>
                      <a:pt x="111" y="148"/>
                    </a:cubicBezTo>
                    <a:cubicBezTo>
                      <a:pt x="113" y="151"/>
                      <a:pt x="115" y="152"/>
                      <a:pt x="115" y="154"/>
                    </a:cubicBezTo>
                    <a:cubicBezTo>
                      <a:pt x="115" y="153"/>
                      <a:pt x="115" y="152"/>
                      <a:pt x="115" y="151"/>
                    </a:cubicBezTo>
                    <a:cubicBezTo>
                      <a:pt x="116" y="153"/>
                      <a:pt x="116" y="153"/>
                      <a:pt x="116" y="153"/>
                    </a:cubicBezTo>
                    <a:cubicBezTo>
                      <a:pt x="116" y="155"/>
                      <a:pt x="116" y="156"/>
                      <a:pt x="116" y="158"/>
                    </a:cubicBezTo>
                    <a:cubicBezTo>
                      <a:pt x="116" y="157"/>
                      <a:pt x="117" y="155"/>
                      <a:pt x="117" y="153"/>
                    </a:cubicBezTo>
                    <a:cubicBezTo>
                      <a:pt x="117" y="154"/>
                      <a:pt x="117" y="154"/>
                      <a:pt x="117" y="154"/>
                    </a:cubicBezTo>
                    <a:cubicBezTo>
                      <a:pt x="117" y="155"/>
                      <a:pt x="117" y="157"/>
                      <a:pt x="117" y="159"/>
                    </a:cubicBezTo>
                    <a:cubicBezTo>
                      <a:pt x="117" y="157"/>
                      <a:pt x="117" y="156"/>
                      <a:pt x="117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57"/>
                      <a:pt x="118" y="160"/>
                      <a:pt x="117" y="162"/>
                    </a:cubicBezTo>
                    <a:cubicBezTo>
                      <a:pt x="118" y="160"/>
                      <a:pt x="118" y="158"/>
                      <a:pt x="118" y="157"/>
                    </a:cubicBezTo>
                    <a:cubicBezTo>
                      <a:pt x="118" y="157"/>
                      <a:pt x="118" y="157"/>
                      <a:pt x="118" y="157"/>
                    </a:cubicBezTo>
                    <a:cubicBezTo>
                      <a:pt x="118" y="159"/>
                      <a:pt x="118" y="160"/>
                      <a:pt x="118" y="162"/>
                    </a:cubicBezTo>
                    <a:cubicBezTo>
                      <a:pt x="118" y="161"/>
                      <a:pt x="119" y="160"/>
                      <a:pt x="119" y="158"/>
                    </a:cubicBezTo>
                    <a:cubicBezTo>
                      <a:pt x="120" y="161"/>
                      <a:pt x="120" y="164"/>
                      <a:pt x="120" y="167"/>
                    </a:cubicBezTo>
                    <a:cubicBezTo>
                      <a:pt x="121" y="165"/>
                      <a:pt x="121" y="163"/>
                      <a:pt x="120" y="162"/>
                    </a:cubicBezTo>
                    <a:cubicBezTo>
                      <a:pt x="121" y="164"/>
                      <a:pt x="121" y="166"/>
                      <a:pt x="121" y="168"/>
                    </a:cubicBezTo>
                    <a:cubicBezTo>
                      <a:pt x="121" y="166"/>
                      <a:pt x="121" y="165"/>
                      <a:pt x="121" y="163"/>
                    </a:cubicBezTo>
                    <a:cubicBezTo>
                      <a:pt x="122" y="166"/>
                      <a:pt x="122" y="168"/>
                      <a:pt x="122" y="171"/>
                    </a:cubicBezTo>
                    <a:cubicBezTo>
                      <a:pt x="122" y="169"/>
                      <a:pt x="122" y="167"/>
                      <a:pt x="122" y="165"/>
                    </a:cubicBezTo>
                    <a:cubicBezTo>
                      <a:pt x="123" y="167"/>
                      <a:pt x="123" y="169"/>
                      <a:pt x="123" y="170"/>
                    </a:cubicBezTo>
                    <a:cubicBezTo>
                      <a:pt x="122" y="177"/>
                      <a:pt x="118" y="182"/>
                      <a:pt x="111" y="185"/>
                    </a:cubicBezTo>
                    <a:cubicBezTo>
                      <a:pt x="108" y="181"/>
                      <a:pt x="105" y="178"/>
                      <a:pt x="103" y="177"/>
                    </a:cubicBezTo>
                    <a:cubicBezTo>
                      <a:pt x="101" y="177"/>
                      <a:pt x="99" y="177"/>
                      <a:pt x="98" y="179"/>
                    </a:cubicBezTo>
                    <a:cubicBezTo>
                      <a:pt x="95" y="182"/>
                      <a:pt x="92" y="185"/>
                      <a:pt x="90" y="185"/>
                    </a:cubicBezTo>
                    <a:cubicBezTo>
                      <a:pt x="87" y="186"/>
                      <a:pt x="86" y="187"/>
                      <a:pt x="85" y="190"/>
                    </a:cubicBezTo>
                    <a:cubicBezTo>
                      <a:pt x="77" y="190"/>
                      <a:pt x="69" y="195"/>
                      <a:pt x="59" y="204"/>
                    </a:cubicBezTo>
                    <a:cubicBezTo>
                      <a:pt x="36" y="217"/>
                      <a:pt x="23" y="238"/>
                      <a:pt x="20" y="268"/>
                    </a:cubicBezTo>
                    <a:cubicBezTo>
                      <a:pt x="18" y="297"/>
                      <a:pt x="15" y="316"/>
                      <a:pt x="13" y="325"/>
                    </a:cubicBezTo>
                    <a:cubicBezTo>
                      <a:pt x="10" y="337"/>
                      <a:pt x="9" y="346"/>
                      <a:pt x="9" y="353"/>
                    </a:cubicBezTo>
                    <a:cubicBezTo>
                      <a:pt x="5" y="366"/>
                      <a:pt x="3" y="386"/>
                      <a:pt x="3" y="412"/>
                    </a:cubicBezTo>
                    <a:cubicBezTo>
                      <a:pt x="3" y="413"/>
                      <a:pt x="3" y="413"/>
                      <a:pt x="3" y="413"/>
                    </a:cubicBezTo>
                    <a:cubicBezTo>
                      <a:pt x="0" y="449"/>
                      <a:pt x="8" y="477"/>
                      <a:pt x="29" y="497"/>
                    </a:cubicBezTo>
                    <a:cubicBezTo>
                      <a:pt x="28" y="497"/>
                      <a:pt x="28" y="498"/>
                      <a:pt x="28" y="498"/>
                    </a:cubicBezTo>
                    <a:cubicBezTo>
                      <a:pt x="26" y="503"/>
                      <a:pt x="28" y="509"/>
                      <a:pt x="35" y="518"/>
                    </a:cubicBezTo>
                    <a:cubicBezTo>
                      <a:pt x="29" y="528"/>
                      <a:pt x="34" y="534"/>
                      <a:pt x="48" y="535"/>
                    </a:cubicBezTo>
                    <a:cubicBezTo>
                      <a:pt x="50" y="539"/>
                      <a:pt x="52" y="545"/>
                      <a:pt x="53" y="553"/>
                    </a:cubicBezTo>
                    <a:cubicBezTo>
                      <a:pt x="52" y="556"/>
                      <a:pt x="49" y="559"/>
                      <a:pt x="46" y="563"/>
                    </a:cubicBezTo>
                    <a:cubicBezTo>
                      <a:pt x="50" y="567"/>
                      <a:pt x="50" y="567"/>
                      <a:pt x="50" y="567"/>
                    </a:cubicBezTo>
                    <a:cubicBezTo>
                      <a:pt x="50" y="574"/>
                      <a:pt x="51" y="580"/>
                      <a:pt x="52" y="587"/>
                    </a:cubicBezTo>
                    <a:cubicBezTo>
                      <a:pt x="54" y="594"/>
                      <a:pt x="56" y="601"/>
                      <a:pt x="57" y="609"/>
                    </a:cubicBezTo>
                    <a:cubicBezTo>
                      <a:pt x="58" y="616"/>
                      <a:pt x="60" y="624"/>
                      <a:pt x="63" y="631"/>
                    </a:cubicBezTo>
                    <a:cubicBezTo>
                      <a:pt x="65" y="638"/>
                      <a:pt x="67" y="646"/>
                      <a:pt x="69" y="654"/>
                    </a:cubicBezTo>
                    <a:cubicBezTo>
                      <a:pt x="71" y="662"/>
                      <a:pt x="73" y="669"/>
                      <a:pt x="76" y="675"/>
                    </a:cubicBezTo>
                    <a:cubicBezTo>
                      <a:pt x="79" y="682"/>
                      <a:pt x="82" y="689"/>
                      <a:pt x="85" y="697"/>
                    </a:cubicBezTo>
                    <a:cubicBezTo>
                      <a:pt x="87" y="703"/>
                      <a:pt x="89" y="709"/>
                      <a:pt x="92" y="715"/>
                    </a:cubicBezTo>
                    <a:cubicBezTo>
                      <a:pt x="90" y="718"/>
                      <a:pt x="90" y="718"/>
                      <a:pt x="90" y="718"/>
                    </a:cubicBezTo>
                    <a:cubicBezTo>
                      <a:pt x="90" y="720"/>
                      <a:pt x="91" y="723"/>
                      <a:pt x="92" y="725"/>
                    </a:cubicBezTo>
                    <a:cubicBezTo>
                      <a:pt x="92" y="731"/>
                      <a:pt x="95" y="735"/>
                      <a:pt x="102" y="735"/>
                    </a:cubicBezTo>
                    <a:cubicBezTo>
                      <a:pt x="108" y="747"/>
                      <a:pt x="108" y="747"/>
                      <a:pt x="108" y="747"/>
                    </a:cubicBezTo>
                    <a:cubicBezTo>
                      <a:pt x="102" y="764"/>
                      <a:pt x="98" y="780"/>
                      <a:pt x="95" y="796"/>
                    </a:cubicBezTo>
                    <a:cubicBezTo>
                      <a:pt x="80" y="824"/>
                      <a:pt x="72" y="852"/>
                      <a:pt x="69" y="880"/>
                    </a:cubicBezTo>
                    <a:cubicBezTo>
                      <a:pt x="66" y="908"/>
                      <a:pt x="57" y="942"/>
                      <a:pt x="42" y="982"/>
                    </a:cubicBezTo>
                    <a:cubicBezTo>
                      <a:pt x="37" y="982"/>
                      <a:pt x="35" y="985"/>
                      <a:pt x="35" y="992"/>
                    </a:cubicBezTo>
                    <a:cubicBezTo>
                      <a:pt x="32" y="998"/>
                      <a:pt x="30" y="1004"/>
                      <a:pt x="30" y="1012"/>
                    </a:cubicBezTo>
                    <a:cubicBezTo>
                      <a:pt x="29" y="1013"/>
                      <a:pt x="28" y="1016"/>
                      <a:pt x="29" y="1021"/>
                    </a:cubicBezTo>
                    <a:cubicBezTo>
                      <a:pt x="28" y="1027"/>
                      <a:pt x="36" y="1032"/>
                      <a:pt x="52" y="1035"/>
                    </a:cubicBezTo>
                    <a:cubicBezTo>
                      <a:pt x="67" y="1039"/>
                      <a:pt x="77" y="1044"/>
                      <a:pt x="82" y="1051"/>
                    </a:cubicBezTo>
                    <a:cubicBezTo>
                      <a:pt x="87" y="1058"/>
                      <a:pt x="98" y="1062"/>
                      <a:pt x="116" y="1065"/>
                    </a:cubicBezTo>
                    <a:cubicBezTo>
                      <a:pt x="129" y="1067"/>
                      <a:pt x="140" y="1065"/>
                      <a:pt x="148" y="1059"/>
                    </a:cubicBezTo>
                    <a:cubicBezTo>
                      <a:pt x="150" y="1058"/>
                      <a:pt x="151" y="1056"/>
                      <a:pt x="151" y="1054"/>
                    </a:cubicBezTo>
                    <a:cubicBezTo>
                      <a:pt x="150" y="1049"/>
                      <a:pt x="150" y="1047"/>
                      <a:pt x="148" y="1046"/>
                    </a:cubicBezTo>
                    <a:cubicBezTo>
                      <a:pt x="146" y="1040"/>
                      <a:pt x="141" y="1035"/>
                      <a:pt x="132" y="1032"/>
                    </a:cubicBezTo>
                    <a:cubicBezTo>
                      <a:pt x="123" y="1029"/>
                      <a:pt x="117" y="1024"/>
                      <a:pt x="112" y="1017"/>
                    </a:cubicBezTo>
                    <a:cubicBezTo>
                      <a:pt x="113" y="1015"/>
                      <a:pt x="112" y="1014"/>
                      <a:pt x="108" y="1012"/>
                    </a:cubicBezTo>
                    <a:cubicBezTo>
                      <a:pt x="111" y="1007"/>
                      <a:pt x="110" y="1004"/>
                      <a:pt x="106" y="1002"/>
                    </a:cubicBezTo>
                    <a:cubicBezTo>
                      <a:pt x="106" y="994"/>
                      <a:pt x="103" y="992"/>
                      <a:pt x="99" y="995"/>
                    </a:cubicBezTo>
                    <a:cubicBezTo>
                      <a:pt x="96" y="988"/>
                      <a:pt x="96" y="988"/>
                      <a:pt x="96" y="988"/>
                    </a:cubicBezTo>
                    <a:cubicBezTo>
                      <a:pt x="93" y="986"/>
                      <a:pt x="89" y="987"/>
                      <a:pt x="85" y="990"/>
                    </a:cubicBezTo>
                    <a:cubicBezTo>
                      <a:pt x="89" y="954"/>
                      <a:pt x="101" y="923"/>
                      <a:pt x="121" y="895"/>
                    </a:cubicBezTo>
                    <a:cubicBezTo>
                      <a:pt x="129" y="932"/>
                      <a:pt x="141" y="970"/>
                      <a:pt x="158" y="1010"/>
                    </a:cubicBezTo>
                    <a:cubicBezTo>
                      <a:pt x="172" y="1043"/>
                      <a:pt x="178" y="1066"/>
                      <a:pt x="178" y="1078"/>
                    </a:cubicBezTo>
                    <a:cubicBezTo>
                      <a:pt x="177" y="1090"/>
                      <a:pt x="178" y="1098"/>
                      <a:pt x="182" y="1102"/>
                    </a:cubicBezTo>
                    <a:cubicBezTo>
                      <a:pt x="180" y="1104"/>
                      <a:pt x="180" y="1106"/>
                      <a:pt x="180" y="1108"/>
                    </a:cubicBezTo>
                    <a:cubicBezTo>
                      <a:pt x="172" y="1106"/>
                      <a:pt x="169" y="1110"/>
                      <a:pt x="172" y="1120"/>
                    </a:cubicBezTo>
                    <a:cubicBezTo>
                      <a:pt x="175" y="1128"/>
                      <a:pt x="174" y="1138"/>
                      <a:pt x="170" y="1150"/>
                    </a:cubicBezTo>
                    <a:cubicBezTo>
                      <a:pt x="165" y="1162"/>
                      <a:pt x="166" y="1172"/>
                      <a:pt x="171" y="1180"/>
                    </a:cubicBezTo>
                    <a:cubicBezTo>
                      <a:pt x="175" y="1195"/>
                      <a:pt x="188" y="1198"/>
                      <a:pt x="208" y="1189"/>
                    </a:cubicBezTo>
                    <a:cubicBezTo>
                      <a:pt x="244" y="1172"/>
                      <a:pt x="244" y="1172"/>
                      <a:pt x="244" y="1172"/>
                    </a:cubicBezTo>
                    <a:cubicBezTo>
                      <a:pt x="247" y="1169"/>
                      <a:pt x="246" y="1164"/>
                      <a:pt x="242" y="1158"/>
                    </a:cubicBezTo>
                    <a:cubicBezTo>
                      <a:pt x="243" y="1151"/>
                      <a:pt x="241" y="1143"/>
                      <a:pt x="238" y="1135"/>
                    </a:cubicBezTo>
                    <a:cubicBezTo>
                      <a:pt x="235" y="1128"/>
                      <a:pt x="234" y="1121"/>
                      <a:pt x="235" y="1114"/>
                    </a:cubicBezTo>
                    <a:cubicBezTo>
                      <a:pt x="236" y="1107"/>
                      <a:pt x="233" y="1102"/>
                      <a:pt x="227" y="1101"/>
                    </a:cubicBezTo>
                    <a:cubicBezTo>
                      <a:pt x="225" y="1099"/>
                      <a:pt x="224" y="1093"/>
                      <a:pt x="225" y="1084"/>
                    </a:cubicBezTo>
                    <a:cubicBezTo>
                      <a:pt x="225" y="1077"/>
                      <a:pt x="224" y="1069"/>
                      <a:pt x="220" y="1063"/>
                    </a:cubicBezTo>
                    <a:cubicBezTo>
                      <a:pt x="219" y="1061"/>
                      <a:pt x="218" y="1059"/>
                      <a:pt x="217" y="1057"/>
                    </a:cubicBezTo>
                    <a:cubicBezTo>
                      <a:pt x="217" y="1057"/>
                      <a:pt x="217" y="1057"/>
                      <a:pt x="217" y="1057"/>
                    </a:cubicBezTo>
                    <a:cubicBezTo>
                      <a:pt x="216" y="1055"/>
                      <a:pt x="215" y="1053"/>
                      <a:pt x="214" y="1051"/>
                    </a:cubicBezTo>
                    <a:cubicBezTo>
                      <a:pt x="210" y="1039"/>
                      <a:pt x="207" y="1014"/>
                      <a:pt x="207" y="977"/>
                    </a:cubicBezTo>
                    <a:cubicBezTo>
                      <a:pt x="207" y="940"/>
                      <a:pt x="202" y="910"/>
                      <a:pt x="194" y="889"/>
                    </a:cubicBezTo>
                    <a:cubicBezTo>
                      <a:pt x="192" y="882"/>
                      <a:pt x="190" y="875"/>
                      <a:pt x="189" y="868"/>
                    </a:cubicBezTo>
                    <a:cubicBezTo>
                      <a:pt x="188" y="856"/>
                      <a:pt x="188" y="844"/>
                      <a:pt x="191" y="831"/>
                    </a:cubicBezTo>
                    <a:cubicBezTo>
                      <a:pt x="194" y="815"/>
                      <a:pt x="193" y="800"/>
                      <a:pt x="188" y="787"/>
                    </a:cubicBezTo>
                    <a:cubicBezTo>
                      <a:pt x="183" y="737"/>
                      <a:pt x="183" y="737"/>
                      <a:pt x="183" y="737"/>
                    </a:cubicBezTo>
                    <a:cubicBezTo>
                      <a:pt x="190" y="722"/>
                      <a:pt x="190" y="722"/>
                      <a:pt x="190" y="722"/>
                    </a:cubicBezTo>
                    <a:cubicBezTo>
                      <a:pt x="193" y="721"/>
                      <a:pt x="196" y="721"/>
                      <a:pt x="200" y="722"/>
                    </a:cubicBezTo>
                    <a:cubicBezTo>
                      <a:pt x="204" y="722"/>
                      <a:pt x="206" y="721"/>
                      <a:pt x="206" y="717"/>
                    </a:cubicBezTo>
                    <a:cubicBezTo>
                      <a:pt x="205" y="716"/>
                      <a:pt x="206" y="714"/>
                      <a:pt x="206" y="713"/>
                    </a:cubicBezTo>
                    <a:cubicBezTo>
                      <a:pt x="206" y="712"/>
                      <a:pt x="207" y="711"/>
                      <a:pt x="206" y="710"/>
                    </a:cubicBezTo>
                    <a:cubicBezTo>
                      <a:pt x="206" y="709"/>
                      <a:pt x="206" y="708"/>
                      <a:pt x="206" y="707"/>
                    </a:cubicBezTo>
                    <a:cubicBezTo>
                      <a:pt x="207" y="706"/>
                      <a:pt x="207" y="703"/>
                      <a:pt x="208" y="699"/>
                    </a:cubicBezTo>
                    <a:cubicBezTo>
                      <a:pt x="209" y="694"/>
                      <a:pt x="210" y="690"/>
                      <a:pt x="211" y="687"/>
                    </a:cubicBezTo>
                    <a:cubicBezTo>
                      <a:pt x="213" y="683"/>
                      <a:pt x="214" y="679"/>
                      <a:pt x="215" y="676"/>
                    </a:cubicBezTo>
                    <a:cubicBezTo>
                      <a:pt x="216" y="674"/>
                      <a:pt x="216" y="671"/>
                      <a:pt x="217" y="668"/>
                    </a:cubicBezTo>
                    <a:cubicBezTo>
                      <a:pt x="218" y="665"/>
                      <a:pt x="220" y="661"/>
                      <a:pt x="221" y="657"/>
                    </a:cubicBezTo>
                    <a:cubicBezTo>
                      <a:pt x="222" y="653"/>
                      <a:pt x="223" y="649"/>
                      <a:pt x="224" y="645"/>
                    </a:cubicBezTo>
                    <a:cubicBezTo>
                      <a:pt x="225" y="640"/>
                      <a:pt x="226" y="637"/>
                      <a:pt x="227" y="633"/>
                    </a:cubicBezTo>
                    <a:cubicBezTo>
                      <a:pt x="229" y="629"/>
                      <a:pt x="230" y="625"/>
                      <a:pt x="232" y="621"/>
                    </a:cubicBezTo>
                    <a:cubicBezTo>
                      <a:pt x="233" y="617"/>
                      <a:pt x="234" y="612"/>
                      <a:pt x="235" y="608"/>
                    </a:cubicBezTo>
                    <a:cubicBezTo>
                      <a:pt x="235" y="604"/>
                      <a:pt x="236" y="600"/>
                      <a:pt x="236" y="596"/>
                    </a:cubicBezTo>
                    <a:cubicBezTo>
                      <a:pt x="237" y="593"/>
                      <a:pt x="237" y="588"/>
                      <a:pt x="236" y="582"/>
                    </a:cubicBezTo>
                    <a:cubicBezTo>
                      <a:pt x="239" y="579"/>
                      <a:pt x="243" y="577"/>
                      <a:pt x="248" y="579"/>
                    </a:cubicBezTo>
                    <a:cubicBezTo>
                      <a:pt x="247" y="572"/>
                      <a:pt x="247" y="572"/>
                      <a:pt x="247" y="572"/>
                    </a:cubicBezTo>
                    <a:cubicBezTo>
                      <a:pt x="253" y="566"/>
                      <a:pt x="255" y="561"/>
                      <a:pt x="253" y="557"/>
                    </a:cubicBezTo>
                    <a:cubicBezTo>
                      <a:pt x="251" y="554"/>
                      <a:pt x="251" y="549"/>
                      <a:pt x="252" y="541"/>
                    </a:cubicBezTo>
                    <a:cubicBezTo>
                      <a:pt x="253" y="534"/>
                      <a:pt x="254" y="504"/>
                      <a:pt x="256" y="450"/>
                    </a:cubicBezTo>
                    <a:cubicBezTo>
                      <a:pt x="257" y="453"/>
                      <a:pt x="258" y="455"/>
                      <a:pt x="260" y="456"/>
                    </a:cubicBezTo>
                    <a:cubicBezTo>
                      <a:pt x="261" y="457"/>
                      <a:pt x="261" y="459"/>
                      <a:pt x="261" y="462"/>
                    </a:cubicBezTo>
                    <a:cubicBezTo>
                      <a:pt x="261" y="464"/>
                      <a:pt x="262" y="466"/>
                      <a:pt x="265" y="468"/>
                    </a:cubicBezTo>
                    <a:cubicBezTo>
                      <a:pt x="266" y="469"/>
                      <a:pt x="266" y="470"/>
                      <a:pt x="266" y="471"/>
                    </a:cubicBezTo>
                    <a:cubicBezTo>
                      <a:pt x="267" y="476"/>
                      <a:pt x="268" y="479"/>
                      <a:pt x="271" y="482"/>
                    </a:cubicBezTo>
                    <a:cubicBezTo>
                      <a:pt x="264" y="483"/>
                      <a:pt x="263" y="488"/>
                      <a:pt x="268" y="496"/>
                    </a:cubicBezTo>
                    <a:cubicBezTo>
                      <a:pt x="267" y="501"/>
                      <a:pt x="268" y="504"/>
                      <a:pt x="272" y="505"/>
                    </a:cubicBezTo>
                    <a:cubicBezTo>
                      <a:pt x="275" y="506"/>
                      <a:pt x="277" y="507"/>
                      <a:pt x="279" y="509"/>
                    </a:cubicBezTo>
                    <a:cubicBezTo>
                      <a:pt x="281" y="510"/>
                      <a:pt x="286" y="510"/>
                      <a:pt x="292" y="507"/>
                    </a:cubicBezTo>
                    <a:cubicBezTo>
                      <a:pt x="314" y="540"/>
                      <a:pt x="314" y="540"/>
                      <a:pt x="314" y="540"/>
                    </a:cubicBezTo>
                    <a:cubicBezTo>
                      <a:pt x="313" y="541"/>
                      <a:pt x="313" y="541"/>
                      <a:pt x="312" y="542"/>
                    </a:cubicBezTo>
                    <a:cubicBezTo>
                      <a:pt x="311" y="542"/>
                      <a:pt x="311" y="543"/>
                      <a:pt x="311" y="544"/>
                    </a:cubicBezTo>
                    <a:cubicBezTo>
                      <a:pt x="311" y="551"/>
                      <a:pt x="312" y="557"/>
                      <a:pt x="316" y="560"/>
                    </a:cubicBezTo>
                    <a:cubicBezTo>
                      <a:pt x="317" y="570"/>
                      <a:pt x="320" y="577"/>
                      <a:pt x="325" y="579"/>
                    </a:cubicBezTo>
                    <a:cubicBezTo>
                      <a:pt x="329" y="581"/>
                      <a:pt x="331" y="584"/>
                      <a:pt x="331" y="588"/>
                    </a:cubicBezTo>
                    <a:cubicBezTo>
                      <a:pt x="332" y="592"/>
                      <a:pt x="332" y="595"/>
                      <a:pt x="334" y="597"/>
                    </a:cubicBezTo>
                    <a:cubicBezTo>
                      <a:pt x="336" y="599"/>
                      <a:pt x="337" y="601"/>
                      <a:pt x="337" y="602"/>
                    </a:cubicBezTo>
                    <a:cubicBezTo>
                      <a:pt x="334" y="600"/>
                      <a:pt x="332" y="600"/>
                      <a:pt x="328" y="601"/>
                    </a:cubicBezTo>
                    <a:cubicBezTo>
                      <a:pt x="327" y="601"/>
                      <a:pt x="325" y="602"/>
                      <a:pt x="324" y="603"/>
                    </a:cubicBezTo>
                    <a:cubicBezTo>
                      <a:pt x="323" y="604"/>
                      <a:pt x="325" y="606"/>
                      <a:pt x="328" y="609"/>
                    </a:cubicBezTo>
                    <a:cubicBezTo>
                      <a:pt x="330" y="616"/>
                      <a:pt x="334" y="620"/>
                      <a:pt x="341" y="620"/>
                    </a:cubicBezTo>
                    <a:cubicBezTo>
                      <a:pt x="347" y="620"/>
                      <a:pt x="352" y="620"/>
                      <a:pt x="356" y="620"/>
                    </a:cubicBezTo>
                    <a:cubicBezTo>
                      <a:pt x="360" y="620"/>
                      <a:pt x="364" y="614"/>
                      <a:pt x="366" y="602"/>
                    </a:cubicBezTo>
                    <a:cubicBezTo>
                      <a:pt x="367" y="599"/>
                      <a:pt x="367" y="596"/>
                      <a:pt x="365" y="594"/>
                    </a:cubicBezTo>
                    <a:cubicBezTo>
                      <a:pt x="368" y="596"/>
                      <a:pt x="371" y="598"/>
                      <a:pt x="373" y="599"/>
                    </a:cubicBezTo>
                    <a:cubicBezTo>
                      <a:pt x="373" y="605"/>
                      <a:pt x="374" y="609"/>
                      <a:pt x="375" y="612"/>
                    </a:cubicBezTo>
                    <a:cubicBezTo>
                      <a:pt x="370" y="620"/>
                      <a:pt x="371" y="624"/>
                      <a:pt x="377" y="624"/>
                    </a:cubicBezTo>
                    <a:cubicBezTo>
                      <a:pt x="378" y="623"/>
                      <a:pt x="379" y="620"/>
                      <a:pt x="380" y="617"/>
                    </a:cubicBezTo>
                    <a:cubicBezTo>
                      <a:pt x="382" y="615"/>
                      <a:pt x="382" y="612"/>
                      <a:pt x="383" y="608"/>
                    </a:cubicBezTo>
                    <a:cubicBezTo>
                      <a:pt x="383" y="604"/>
                      <a:pt x="383" y="601"/>
                      <a:pt x="383" y="598"/>
                    </a:cubicBezTo>
                    <a:cubicBezTo>
                      <a:pt x="383" y="595"/>
                      <a:pt x="381" y="591"/>
                      <a:pt x="376" y="586"/>
                    </a:cubicBezTo>
                    <a:close/>
                    <a:moveTo>
                      <a:pt x="207" y="46"/>
                    </a:moveTo>
                    <a:cubicBezTo>
                      <a:pt x="206" y="46"/>
                      <a:pt x="206" y="46"/>
                      <a:pt x="206" y="46"/>
                    </a:cubicBezTo>
                    <a:cubicBezTo>
                      <a:pt x="205" y="46"/>
                      <a:pt x="204" y="46"/>
                      <a:pt x="203" y="45"/>
                    </a:cubicBezTo>
                    <a:cubicBezTo>
                      <a:pt x="204" y="45"/>
                      <a:pt x="205" y="45"/>
                      <a:pt x="207" y="46"/>
                    </a:cubicBezTo>
                    <a:close/>
                    <a:moveTo>
                      <a:pt x="202" y="40"/>
                    </a:moveTo>
                    <a:cubicBezTo>
                      <a:pt x="202" y="41"/>
                      <a:pt x="202" y="41"/>
                      <a:pt x="202" y="41"/>
                    </a:cubicBezTo>
                    <a:cubicBezTo>
                      <a:pt x="200" y="40"/>
                      <a:pt x="199" y="40"/>
                      <a:pt x="198" y="40"/>
                    </a:cubicBezTo>
                    <a:cubicBezTo>
                      <a:pt x="199" y="40"/>
                      <a:pt x="201" y="40"/>
                      <a:pt x="202" y="40"/>
                    </a:cubicBezTo>
                    <a:close/>
                    <a:moveTo>
                      <a:pt x="198" y="35"/>
                    </a:moveTo>
                    <a:cubicBezTo>
                      <a:pt x="199" y="35"/>
                      <a:pt x="200" y="36"/>
                      <a:pt x="201" y="36"/>
                    </a:cubicBezTo>
                    <a:cubicBezTo>
                      <a:pt x="199" y="36"/>
                      <a:pt x="197" y="36"/>
                      <a:pt x="195" y="37"/>
                    </a:cubicBezTo>
                    <a:lnTo>
                      <a:pt x="198" y="35"/>
                    </a:lnTo>
                    <a:close/>
                    <a:moveTo>
                      <a:pt x="96" y="39"/>
                    </a:moveTo>
                    <a:cubicBezTo>
                      <a:pt x="95" y="39"/>
                      <a:pt x="95" y="38"/>
                      <a:pt x="95" y="38"/>
                    </a:cubicBezTo>
                    <a:cubicBezTo>
                      <a:pt x="95" y="38"/>
                      <a:pt x="96" y="38"/>
                      <a:pt x="96" y="37"/>
                    </a:cubicBezTo>
                    <a:cubicBezTo>
                      <a:pt x="96" y="37"/>
                      <a:pt x="97" y="38"/>
                      <a:pt x="97" y="38"/>
                    </a:cubicBezTo>
                    <a:cubicBezTo>
                      <a:pt x="97" y="38"/>
                      <a:pt x="96" y="38"/>
                      <a:pt x="96" y="39"/>
                    </a:cubicBezTo>
                    <a:close/>
                    <a:moveTo>
                      <a:pt x="104" y="34"/>
                    </a:moveTo>
                    <a:cubicBezTo>
                      <a:pt x="102" y="35"/>
                      <a:pt x="100" y="36"/>
                      <a:pt x="98" y="37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6"/>
                      <a:pt x="98" y="36"/>
                      <a:pt x="99" y="35"/>
                    </a:cubicBezTo>
                    <a:cubicBezTo>
                      <a:pt x="101" y="35"/>
                      <a:pt x="102" y="34"/>
                      <a:pt x="104" y="34"/>
                    </a:cubicBezTo>
                    <a:close/>
                    <a:moveTo>
                      <a:pt x="96" y="37"/>
                    </a:move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6" y="36"/>
                      <a:pt x="96" y="36"/>
                    </a:cubicBezTo>
                    <a:cubicBezTo>
                      <a:pt x="96" y="36"/>
                      <a:pt x="96" y="37"/>
                      <a:pt x="96" y="37"/>
                    </a:cubicBezTo>
                    <a:close/>
                    <a:moveTo>
                      <a:pt x="93" y="38"/>
                    </a:moveTo>
                    <a:cubicBezTo>
                      <a:pt x="93" y="37"/>
                      <a:pt x="94" y="37"/>
                      <a:pt x="94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8"/>
                      <a:pt x="94" y="38"/>
                    </a:cubicBezTo>
                    <a:cubicBezTo>
                      <a:pt x="94" y="38"/>
                      <a:pt x="93" y="38"/>
                      <a:pt x="93" y="38"/>
                    </a:cubicBezTo>
                    <a:close/>
                    <a:moveTo>
                      <a:pt x="92" y="40"/>
                    </a:moveTo>
                    <a:cubicBezTo>
                      <a:pt x="93" y="40"/>
                      <a:pt x="94" y="39"/>
                      <a:pt x="94" y="39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40"/>
                      <a:pt x="94" y="40"/>
                      <a:pt x="94" y="40"/>
                    </a:cubicBezTo>
                    <a:cubicBezTo>
                      <a:pt x="93" y="40"/>
                      <a:pt x="93" y="40"/>
                      <a:pt x="92" y="40"/>
                    </a:cubicBezTo>
                    <a:close/>
                    <a:moveTo>
                      <a:pt x="97" y="42"/>
                    </a:move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42"/>
                      <a:pt x="95" y="43"/>
                      <a:pt x="94" y="44"/>
                    </a:cubicBezTo>
                    <a:cubicBezTo>
                      <a:pt x="93" y="43"/>
                      <a:pt x="93" y="43"/>
                      <a:pt x="92" y="43"/>
                    </a:cubicBezTo>
                    <a:cubicBezTo>
                      <a:pt x="94" y="43"/>
                      <a:pt x="95" y="42"/>
                      <a:pt x="97" y="42"/>
                    </a:cubicBezTo>
                    <a:close/>
                    <a:moveTo>
                      <a:pt x="91" y="44"/>
                    </a:moveTo>
                    <a:cubicBezTo>
                      <a:pt x="91" y="44"/>
                      <a:pt x="92" y="44"/>
                      <a:pt x="92" y="43"/>
                    </a:cubicBezTo>
                    <a:cubicBezTo>
                      <a:pt x="93" y="44"/>
                      <a:pt x="93" y="44"/>
                      <a:pt x="94" y="44"/>
                    </a:cubicBezTo>
                    <a:cubicBezTo>
                      <a:pt x="93" y="44"/>
                      <a:pt x="93" y="45"/>
                      <a:pt x="93" y="45"/>
                    </a:cubicBezTo>
                    <a:cubicBezTo>
                      <a:pt x="92" y="45"/>
                      <a:pt x="92" y="44"/>
                      <a:pt x="91" y="44"/>
                    </a:cubicBezTo>
                    <a:close/>
                    <a:moveTo>
                      <a:pt x="86" y="56"/>
                    </a:moveTo>
                    <a:cubicBezTo>
                      <a:pt x="86" y="56"/>
                      <a:pt x="86" y="55"/>
                      <a:pt x="86" y="55"/>
                    </a:cubicBezTo>
                    <a:cubicBezTo>
                      <a:pt x="86" y="55"/>
                      <a:pt x="86" y="56"/>
                      <a:pt x="86" y="56"/>
                    </a:cubicBezTo>
                    <a:cubicBezTo>
                      <a:pt x="86" y="56"/>
                      <a:pt x="86" y="56"/>
                      <a:pt x="86" y="56"/>
                    </a:cubicBezTo>
                    <a:close/>
                    <a:moveTo>
                      <a:pt x="103" y="139"/>
                    </a:move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3" y="139"/>
                      <a:pt x="103" y="139"/>
                      <a:pt x="103" y="139"/>
                    </a:cubicBezTo>
                    <a:close/>
                    <a:moveTo>
                      <a:pt x="119" y="154"/>
                    </a:move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9" y="154"/>
                      <a:pt x="119" y="154"/>
                      <a:pt x="119" y="154"/>
                    </a:cubicBezTo>
                    <a:close/>
                    <a:moveTo>
                      <a:pt x="148" y="14"/>
                    </a:moveTo>
                    <a:cubicBezTo>
                      <a:pt x="147" y="14"/>
                      <a:pt x="147" y="14"/>
                      <a:pt x="147" y="14"/>
                    </a:cubicBezTo>
                    <a:cubicBezTo>
                      <a:pt x="147" y="13"/>
                      <a:pt x="146" y="12"/>
                      <a:pt x="146" y="11"/>
                    </a:cubicBezTo>
                    <a:cubicBezTo>
                      <a:pt x="146" y="11"/>
                      <a:pt x="147" y="11"/>
                      <a:pt x="147" y="10"/>
                    </a:cubicBezTo>
                    <a:cubicBezTo>
                      <a:pt x="147" y="12"/>
                      <a:pt x="148" y="13"/>
                      <a:pt x="148" y="14"/>
                    </a:cubicBezTo>
                    <a:close/>
                    <a:moveTo>
                      <a:pt x="145" y="15"/>
                    </a:moveTo>
                    <a:cubicBezTo>
                      <a:pt x="145" y="15"/>
                      <a:pt x="145" y="14"/>
                      <a:pt x="145" y="13"/>
                    </a:cubicBezTo>
                    <a:cubicBezTo>
                      <a:pt x="145" y="13"/>
                      <a:pt x="145" y="12"/>
                      <a:pt x="146" y="12"/>
                    </a:cubicBezTo>
                    <a:cubicBezTo>
                      <a:pt x="146" y="13"/>
                      <a:pt x="146" y="14"/>
                      <a:pt x="145" y="15"/>
                    </a:cubicBezTo>
                    <a:cubicBezTo>
                      <a:pt x="145" y="15"/>
                      <a:pt x="145" y="15"/>
                      <a:pt x="145" y="15"/>
                    </a:cubicBezTo>
                    <a:close/>
                    <a:moveTo>
                      <a:pt x="144" y="16"/>
                    </a:moveTo>
                    <a:cubicBezTo>
                      <a:pt x="144" y="16"/>
                      <a:pt x="144" y="15"/>
                      <a:pt x="144" y="15"/>
                    </a:cubicBezTo>
                    <a:cubicBezTo>
                      <a:pt x="144" y="15"/>
                      <a:pt x="144" y="14"/>
                      <a:pt x="144" y="14"/>
                    </a:cubicBezTo>
                    <a:cubicBezTo>
                      <a:pt x="145" y="15"/>
                      <a:pt x="145" y="15"/>
                      <a:pt x="145" y="16"/>
                    </a:cubicBezTo>
                    <a:cubicBezTo>
                      <a:pt x="144" y="16"/>
                      <a:pt x="144" y="16"/>
                      <a:pt x="144" y="16"/>
                    </a:cubicBezTo>
                    <a:close/>
                    <a:moveTo>
                      <a:pt x="146" y="13"/>
                    </a:moveTo>
                    <a:cubicBezTo>
                      <a:pt x="146" y="14"/>
                      <a:pt x="146" y="14"/>
                      <a:pt x="146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4"/>
                      <a:pt x="146" y="14"/>
                      <a:pt x="146" y="13"/>
                    </a:cubicBezTo>
                    <a:close/>
                    <a:moveTo>
                      <a:pt x="145" y="10"/>
                    </a:moveTo>
                    <a:cubicBezTo>
                      <a:pt x="145" y="10"/>
                      <a:pt x="145" y="11"/>
                      <a:pt x="144" y="11"/>
                    </a:cubicBezTo>
                    <a:cubicBezTo>
                      <a:pt x="144" y="11"/>
                      <a:pt x="144" y="11"/>
                      <a:pt x="144" y="10"/>
                    </a:cubicBezTo>
                    <a:cubicBezTo>
                      <a:pt x="144" y="10"/>
                      <a:pt x="145" y="10"/>
                      <a:pt x="145" y="9"/>
                    </a:cubicBezTo>
                    <a:cubicBezTo>
                      <a:pt x="145" y="10"/>
                      <a:pt x="145" y="10"/>
                      <a:pt x="145" y="10"/>
                    </a:cubicBezTo>
                    <a:close/>
                    <a:moveTo>
                      <a:pt x="145" y="9"/>
                    </a:moveTo>
                    <a:cubicBezTo>
                      <a:pt x="145" y="9"/>
                      <a:pt x="145" y="9"/>
                      <a:pt x="145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5" y="9"/>
                      <a:pt x="145" y="9"/>
                      <a:pt x="145" y="9"/>
                    </a:cubicBezTo>
                    <a:close/>
                    <a:moveTo>
                      <a:pt x="144" y="11"/>
                    </a:move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1"/>
                      <a:pt x="144" y="11"/>
                      <a:pt x="144" y="11"/>
                    </a:cubicBezTo>
                    <a:cubicBezTo>
                      <a:pt x="144" y="11"/>
                      <a:pt x="144" y="11"/>
                      <a:pt x="144" y="11"/>
                    </a:cubicBezTo>
                    <a:close/>
                    <a:moveTo>
                      <a:pt x="143" y="12"/>
                    </a:moveTo>
                    <a:cubicBezTo>
                      <a:pt x="143" y="13"/>
                      <a:pt x="143" y="13"/>
                      <a:pt x="143" y="13"/>
                    </a:cubicBezTo>
                    <a:cubicBezTo>
                      <a:pt x="143" y="13"/>
                      <a:pt x="143" y="12"/>
                      <a:pt x="143" y="12"/>
                    </a:cubicBezTo>
                    <a:cubicBezTo>
                      <a:pt x="143" y="12"/>
                      <a:pt x="143" y="12"/>
                      <a:pt x="143" y="12"/>
                    </a:cubicBezTo>
                    <a:close/>
                    <a:moveTo>
                      <a:pt x="146" y="17"/>
                    </a:moveTo>
                    <a:cubicBezTo>
                      <a:pt x="146" y="17"/>
                      <a:pt x="146" y="17"/>
                      <a:pt x="147" y="17"/>
                    </a:cubicBezTo>
                    <a:cubicBezTo>
                      <a:pt x="147" y="17"/>
                      <a:pt x="147" y="17"/>
                      <a:pt x="147" y="17"/>
                    </a:cubicBezTo>
                    <a:cubicBezTo>
                      <a:pt x="147" y="17"/>
                      <a:pt x="146" y="17"/>
                      <a:pt x="146" y="18"/>
                    </a:cubicBezTo>
                    <a:cubicBezTo>
                      <a:pt x="146" y="17"/>
                      <a:pt x="146" y="17"/>
                      <a:pt x="146" y="17"/>
                    </a:cubicBezTo>
                    <a:close/>
                    <a:moveTo>
                      <a:pt x="147" y="17"/>
                    </a:moveTo>
                    <a:cubicBezTo>
                      <a:pt x="147" y="17"/>
                      <a:pt x="147" y="16"/>
                      <a:pt x="147" y="16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8" y="16"/>
                      <a:pt x="148" y="16"/>
                      <a:pt x="148" y="17"/>
                    </a:cubicBezTo>
                    <a:cubicBezTo>
                      <a:pt x="148" y="17"/>
                      <a:pt x="148" y="17"/>
                      <a:pt x="147" y="17"/>
                    </a:cubicBezTo>
                    <a:close/>
                    <a:moveTo>
                      <a:pt x="146" y="9"/>
                    </a:moveTo>
                    <a:cubicBezTo>
                      <a:pt x="146" y="9"/>
                      <a:pt x="146" y="10"/>
                      <a:pt x="146" y="10"/>
                    </a:cubicBezTo>
                    <a:cubicBezTo>
                      <a:pt x="146" y="9"/>
                      <a:pt x="146" y="9"/>
                      <a:pt x="145" y="9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9"/>
                      <a:pt x="146" y="9"/>
                    </a:cubicBezTo>
                    <a:close/>
                    <a:moveTo>
                      <a:pt x="146" y="8"/>
                    </a:moveTo>
                    <a:cubicBezTo>
                      <a:pt x="146" y="8"/>
                      <a:pt x="146" y="8"/>
                      <a:pt x="145" y="8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lose/>
                    <a:moveTo>
                      <a:pt x="145" y="6"/>
                    </a:moveTo>
                    <a:cubicBezTo>
                      <a:pt x="145" y="6"/>
                      <a:pt x="145" y="7"/>
                      <a:pt x="146" y="7"/>
                    </a:cubicBezTo>
                    <a:cubicBezTo>
                      <a:pt x="145" y="7"/>
                      <a:pt x="145" y="8"/>
                      <a:pt x="145" y="8"/>
                    </a:cubicBezTo>
                    <a:cubicBezTo>
                      <a:pt x="145" y="7"/>
                      <a:pt x="145" y="7"/>
                      <a:pt x="144" y="6"/>
                    </a:cubicBezTo>
                    <a:cubicBezTo>
                      <a:pt x="145" y="6"/>
                      <a:pt x="145" y="6"/>
                      <a:pt x="145" y="6"/>
                    </a:cubicBezTo>
                    <a:close/>
                    <a:moveTo>
                      <a:pt x="145" y="8"/>
                    </a:moveTo>
                    <a:cubicBezTo>
                      <a:pt x="145" y="8"/>
                      <a:pt x="145" y="8"/>
                      <a:pt x="145" y="8"/>
                    </a:cubicBezTo>
                    <a:cubicBezTo>
                      <a:pt x="144" y="8"/>
                      <a:pt x="144" y="7"/>
                      <a:pt x="144" y="7"/>
                    </a:cubicBezTo>
                    <a:cubicBezTo>
                      <a:pt x="144" y="7"/>
                      <a:pt x="144" y="6"/>
                      <a:pt x="144" y="6"/>
                    </a:cubicBezTo>
                    <a:cubicBezTo>
                      <a:pt x="145" y="7"/>
                      <a:pt x="145" y="7"/>
                      <a:pt x="145" y="8"/>
                    </a:cubicBezTo>
                    <a:close/>
                    <a:moveTo>
                      <a:pt x="144" y="7"/>
                    </a:moveTo>
                    <a:cubicBezTo>
                      <a:pt x="144" y="7"/>
                      <a:pt x="144" y="8"/>
                      <a:pt x="144" y="8"/>
                    </a:cubicBezTo>
                    <a:cubicBezTo>
                      <a:pt x="144" y="9"/>
                      <a:pt x="144" y="9"/>
                      <a:pt x="144" y="9"/>
                    </a:cubicBezTo>
                    <a:cubicBezTo>
                      <a:pt x="143" y="9"/>
                      <a:pt x="143" y="8"/>
                      <a:pt x="143" y="8"/>
                    </a:cubicBezTo>
                    <a:cubicBezTo>
                      <a:pt x="143" y="8"/>
                      <a:pt x="143" y="7"/>
                      <a:pt x="144" y="7"/>
                    </a:cubicBezTo>
                    <a:close/>
                    <a:moveTo>
                      <a:pt x="143" y="8"/>
                    </a:moveTo>
                    <a:cubicBezTo>
                      <a:pt x="143" y="8"/>
                      <a:pt x="143" y="9"/>
                      <a:pt x="143" y="10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9"/>
                      <a:pt x="143" y="9"/>
                      <a:pt x="142" y="8"/>
                    </a:cubicBezTo>
                    <a:cubicBezTo>
                      <a:pt x="142" y="8"/>
                      <a:pt x="143" y="8"/>
                      <a:pt x="143" y="8"/>
                    </a:cubicBezTo>
                    <a:close/>
                    <a:moveTo>
                      <a:pt x="142" y="7"/>
                    </a:moveTo>
                    <a:cubicBezTo>
                      <a:pt x="142" y="7"/>
                      <a:pt x="142" y="8"/>
                      <a:pt x="142" y="8"/>
                    </a:cubicBezTo>
                    <a:cubicBezTo>
                      <a:pt x="141" y="9"/>
                      <a:pt x="140" y="11"/>
                      <a:pt x="138" y="12"/>
                    </a:cubicBezTo>
                    <a:cubicBezTo>
                      <a:pt x="138" y="12"/>
                      <a:pt x="138" y="12"/>
                      <a:pt x="138" y="11"/>
                    </a:cubicBezTo>
                    <a:cubicBezTo>
                      <a:pt x="139" y="10"/>
                      <a:pt x="140" y="8"/>
                      <a:pt x="142" y="7"/>
                    </a:cubicBezTo>
                    <a:close/>
                    <a:moveTo>
                      <a:pt x="134" y="21"/>
                    </a:moveTo>
                    <a:cubicBezTo>
                      <a:pt x="134" y="21"/>
                      <a:pt x="134" y="20"/>
                      <a:pt x="134" y="20"/>
                    </a:cubicBezTo>
                    <a:cubicBezTo>
                      <a:pt x="135" y="18"/>
                      <a:pt x="137" y="15"/>
                      <a:pt x="138" y="13"/>
                    </a:cubicBezTo>
                    <a:cubicBezTo>
                      <a:pt x="138" y="14"/>
                      <a:pt x="139" y="14"/>
                      <a:pt x="139" y="15"/>
                    </a:cubicBezTo>
                    <a:cubicBezTo>
                      <a:pt x="137" y="17"/>
                      <a:pt x="135" y="19"/>
                      <a:pt x="134" y="21"/>
                    </a:cubicBezTo>
                    <a:close/>
                    <a:moveTo>
                      <a:pt x="128" y="18"/>
                    </a:moveTo>
                    <a:cubicBezTo>
                      <a:pt x="128" y="17"/>
                      <a:pt x="128" y="16"/>
                      <a:pt x="129" y="16"/>
                    </a:cubicBezTo>
                    <a:cubicBezTo>
                      <a:pt x="129" y="16"/>
                      <a:pt x="129" y="16"/>
                      <a:pt x="129" y="17"/>
                    </a:cubicBezTo>
                    <a:cubicBezTo>
                      <a:pt x="128" y="17"/>
                      <a:pt x="128" y="18"/>
                      <a:pt x="128" y="18"/>
                    </a:cubicBezTo>
                    <a:close/>
                    <a:moveTo>
                      <a:pt x="132" y="13"/>
                    </a:moveTo>
                    <a:cubicBezTo>
                      <a:pt x="132" y="13"/>
                      <a:pt x="132" y="12"/>
                      <a:pt x="132" y="12"/>
                    </a:cubicBezTo>
                    <a:cubicBezTo>
                      <a:pt x="132" y="12"/>
                      <a:pt x="132" y="13"/>
                      <a:pt x="132" y="13"/>
                    </a:cubicBezTo>
                    <a:cubicBezTo>
                      <a:pt x="132" y="13"/>
                      <a:pt x="132" y="13"/>
                      <a:pt x="132" y="13"/>
                    </a:cubicBezTo>
                    <a:close/>
                    <a:moveTo>
                      <a:pt x="131" y="16"/>
                    </a:moveTo>
                    <a:cubicBezTo>
                      <a:pt x="131" y="16"/>
                      <a:pt x="131" y="16"/>
                      <a:pt x="131" y="16"/>
                    </a:cubicBezTo>
                    <a:cubicBezTo>
                      <a:pt x="131" y="16"/>
                      <a:pt x="131" y="16"/>
                      <a:pt x="131" y="16"/>
                    </a:cubicBezTo>
                    <a:cubicBezTo>
                      <a:pt x="131" y="16"/>
                      <a:pt x="131" y="16"/>
                      <a:pt x="131" y="16"/>
                    </a:cubicBezTo>
                    <a:close/>
                    <a:moveTo>
                      <a:pt x="130" y="14"/>
                    </a:moveTo>
                    <a:cubicBezTo>
                      <a:pt x="130" y="14"/>
                      <a:pt x="130" y="13"/>
                      <a:pt x="130" y="13"/>
                    </a:cubicBezTo>
                    <a:cubicBezTo>
                      <a:pt x="130" y="12"/>
                      <a:pt x="131" y="12"/>
                      <a:pt x="131" y="12"/>
                    </a:cubicBezTo>
                    <a:cubicBezTo>
                      <a:pt x="131" y="13"/>
                      <a:pt x="131" y="13"/>
                      <a:pt x="131" y="14"/>
                    </a:cubicBezTo>
                    <a:cubicBezTo>
                      <a:pt x="131" y="14"/>
                      <a:pt x="131" y="14"/>
                      <a:pt x="130" y="14"/>
                    </a:cubicBezTo>
                    <a:close/>
                    <a:moveTo>
                      <a:pt x="130" y="15"/>
                    </a:moveTo>
                    <a:cubicBezTo>
                      <a:pt x="130" y="15"/>
                      <a:pt x="130" y="15"/>
                      <a:pt x="129" y="16"/>
                    </a:cubicBezTo>
                    <a:cubicBezTo>
                      <a:pt x="129" y="15"/>
                      <a:pt x="129" y="15"/>
                      <a:pt x="129" y="14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15"/>
                      <a:pt x="130" y="15"/>
                    </a:cubicBezTo>
                    <a:close/>
                    <a:moveTo>
                      <a:pt x="131" y="10"/>
                    </a:moveTo>
                    <a:cubicBezTo>
                      <a:pt x="131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0"/>
                      <a:pt x="130" y="10"/>
                      <a:pt x="131" y="9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30" y="12"/>
                    </a:moveTo>
                    <a:cubicBezTo>
                      <a:pt x="130" y="12"/>
                      <a:pt x="129" y="12"/>
                      <a:pt x="129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2"/>
                      <a:pt x="129" y="12"/>
                      <a:pt x="130" y="11"/>
                    </a:cubicBezTo>
                    <a:cubicBezTo>
                      <a:pt x="130" y="12"/>
                      <a:pt x="130" y="12"/>
                      <a:pt x="130" y="12"/>
                    </a:cubicBezTo>
                    <a:close/>
                    <a:moveTo>
                      <a:pt x="129" y="13"/>
                    </a:moveTo>
                    <a:cubicBezTo>
                      <a:pt x="128" y="14"/>
                      <a:pt x="128" y="14"/>
                      <a:pt x="128" y="15"/>
                    </a:cubicBezTo>
                    <a:cubicBezTo>
                      <a:pt x="128" y="14"/>
                      <a:pt x="128" y="13"/>
                      <a:pt x="129" y="13"/>
                    </a:cubicBezTo>
                    <a:cubicBezTo>
                      <a:pt x="129" y="13"/>
                      <a:pt x="129" y="13"/>
                      <a:pt x="129" y="13"/>
                    </a:cubicBezTo>
                    <a:close/>
                    <a:moveTo>
                      <a:pt x="129" y="18"/>
                    </a:moveTo>
                    <a:cubicBezTo>
                      <a:pt x="129" y="18"/>
                      <a:pt x="129" y="18"/>
                      <a:pt x="129" y="17"/>
                    </a:cubicBezTo>
                    <a:cubicBezTo>
                      <a:pt x="130" y="17"/>
                      <a:pt x="130" y="17"/>
                      <a:pt x="130" y="17"/>
                    </a:cubicBezTo>
                    <a:cubicBezTo>
                      <a:pt x="130" y="17"/>
                      <a:pt x="130" y="18"/>
                      <a:pt x="130" y="18"/>
                    </a:cubicBezTo>
                    <a:lnTo>
                      <a:pt x="129" y="18"/>
                    </a:lnTo>
                    <a:close/>
                    <a:moveTo>
                      <a:pt x="132" y="14"/>
                    </a:moveTo>
                    <a:cubicBezTo>
                      <a:pt x="132" y="14"/>
                      <a:pt x="132" y="14"/>
                      <a:pt x="132" y="14"/>
                    </a:cubicBezTo>
                    <a:cubicBezTo>
                      <a:pt x="132" y="15"/>
                      <a:pt x="132" y="16"/>
                      <a:pt x="132" y="17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1" y="16"/>
                      <a:pt x="132" y="15"/>
                      <a:pt x="132" y="14"/>
                    </a:cubicBezTo>
                    <a:close/>
                    <a:moveTo>
                      <a:pt x="132" y="13"/>
                    </a:moveTo>
                    <a:cubicBezTo>
                      <a:pt x="133" y="13"/>
                      <a:pt x="133" y="13"/>
                      <a:pt x="133" y="13"/>
                    </a:cubicBezTo>
                    <a:cubicBezTo>
                      <a:pt x="133" y="13"/>
                      <a:pt x="133" y="14"/>
                      <a:pt x="133" y="15"/>
                    </a:cubicBezTo>
                    <a:cubicBezTo>
                      <a:pt x="133" y="15"/>
                      <a:pt x="133" y="15"/>
                      <a:pt x="133" y="16"/>
                    </a:cubicBezTo>
                    <a:cubicBezTo>
                      <a:pt x="133" y="15"/>
                      <a:pt x="133" y="14"/>
                      <a:pt x="132" y="13"/>
                    </a:cubicBezTo>
                    <a:close/>
                    <a:moveTo>
                      <a:pt x="133" y="19"/>
                    </a:moveTo>
                    <a:cubicBezTo>
                      <a:pt x="133" y="18"/>
                      <a:pt x="133" y="18"/>
                      <a:pt x="133" y="18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3" y="18"/>
                      <a:pt x="133" y="18"/>
                      <a:pt x="133" y="19"/>
                    </a:cubicBezTo>
                    <a:cubicBezTo>
                      <a:pt x="133" y="19"/>
                      <a:pt x="133" y="19"/>
                      <a:pt x="133" y="19"/>
                    </a:cubicBezTo>
                    <a:close/>
                    <a:moveTo>
                      <a:pt x="135" y="16"/>
                    </a:moveTo>
                    <a:cubicBezTo>
                      <a:pt x="136" y="15"/>
                      <a:pt x="137" y="13"/>
                      <a:pt x="138" y="12"/>
                    </a:cubicBezTo>
                    <a:cubicBezTo>
                      <a:pt x="138" y="12"/>
                      <a:pt x="138" y="12"/>
                      <a:pt x="138" y="12"/>
                    </a:cubicBezTo>
                    <a:cubicBezTo>
                      <a:pt x="137" y="14"/>
                      <a:pt x="136" y="15"/>
                      <a:pt x="135" y="16"/>
                    </a:cubicBezTo>
                    <a:close/>
                    <a:moveTo>
                      <a:pt x="138" y="11"/>
                    </a:moveTo>
                    <a:cubicBezTo>
                      <a:pt x="136" y="13"/>
                      <a:pt x="135" y="15"/>
                      <a:pt x="134" y="17"/>
                    </a:cubicBezTo>
                    <a:cubicBezTo>
                      <a:pt x="134" y="16"/>
                      <a:pt x="134" y="15"/>
                      <a:pt x="134" y="15"/>
                    </a:cubicBezTo>
                    <a:cubicBezTo>
                      <a:pt x="135" y="13"/>
                      <a:pt x="136" y="11"/>
                      <a:pt x="137" y="9"/>
                    </a:cubicBezTo>
                    <a:cubicBezTo>
                      <a:pt x="137" y="10"/>
                      <a:pt x="138" y="10"/>
                      <a:pt x="138" y="11"/>
                    </a:cubicBezTo>
                    <a:close/>
                    <a:moveTo>
                      <a:pt x="137" y="8"/>
                    </a:moveTo>
                    <a:cubicBezTo>
                      <a:pt x="137" y="8"/>
                      <a:pt x="137" y="8"/>
                      <a:pt x="137" y="9"/>
                    </a:cubicBezTo>
                    <a:cubicBezTo>
                      <a:pt x="137" y="9"/>
                      <a:pt x="137" y="9"/>
                      <a:pt x="137" y="9"/>
                    </a:cubicBezTo>
                    <a:cubicBezTo>
                      <a:pt x="137" y="9"/>
                      <a:pt x="137" y="9"/>
                      <a:pt x="137" y="9"/>
                    </a:cubicBezTo>
                    <a:cubicBezTo>
                      <a:pt x="136" y="10"/>
                      <a:pt x="135" y="12"/>
                      <a:pt x="134" y="14"/>
                    </a:cubicBezTo>
                    <a:cubicBezTo>
                      <a:pt x="134" y="13"/>
                      <a:pt x="134" y="12"/>
                      <a:pt x="133" y="12"/>
                    </a:cubicBezTo>
                    <a:cubicBezTo>
                      <a:pt x="135" y="11"/>
                      <a:pt x="136" y="9"/>
                      <a:pt x="137" y="8"/>
                    </a:cubicBezTo>
                    <a:close/>
                    <a:moveTo>
                      <a:pt x="133" y="12"/>
                    </a:moveTo>
                    <a:cubicBezTo>
                      <a:pt x="133" y="12"/>
                      <a:pt x="132" y="12"/>
                      <a:pt x="132" y="12"/>
                    </a:cubicBezTo>
                    <a:cubicBezTo>
                      <a:pt x="132" y="12"/>
                      <a:pt x="132" y="11"/>
                      <a:pt x="132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3" y="10"/>
                      <a:pt x="133" y="11"/>
                      <a:pt x="133" y="12"/>
                    </a:cubicBezTo>
                    <a:close/>
                    <a:moveTo>
                      <a:pt x="132" y="9"/>
                    </a:moveTo>
                    <a:cubicBezTo>
                      <a:pt x="132" y="9"/>
                      <a:pt x="132" y="9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2" y="8"/>
                      <a:pt x="132" y="8"/>
                    </a:cubicBezTo>
                    <a:cubicBezTo>
                      <a:pt x="132" y="8"/>
                      <a:pt x="132" y="9"/>
                      <a:pt x="132" y="9"/>
                    </a:cubicBezTo>
                    <a:close/>
                    <a:moveTo>
                      <a:pt x="130" y="5"/>
                    </a:moveTo>
                    <a:cubicBezTo>
                      <a:pt x="131" y="6"/>
                      <a:pt x="131" y="7"/>
                      <a:pt x="132" y="7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1" y="7"/>
                      <a:pt x="130" y="6"/>
                      <a:pt x="130" y="6"/>
                    </a:cubicBezTo>
                    <a:cubicBezTo>
                      <a:pt x="130" y="5"/>
                      <a:pt x="130" y="5"/>
                      <a:pt x="130" y="5"/>
                    </a:cubicBezTo>
                    <a:close/>
                    <a:moveTo>
                      <a:pt x="130" y="6"/>
                    </a:moveTo>
                    <a:cubicBezTo>
                      <a:pt x="130" y="7"/>
                      <a:pt x="130" y="7"/>
                      <a:pt x="130" y="8"/>
                    </a:cubicBezTo>
                    <a:cubicBezTo>
                      <a:pt x="130" y="7"/>
                      <a:pt x="130" y="7"/>
                      <a:pt x="129" y="7"/>
                    </a:cubicBezTo>
                    <a:cubicBezTo>
                      <a:pt x="130" y="6"/>
                      <a:pt x="130" y="6"/>
                      <a:pt x="130" y="6"/>
                    </a:cubicBezTo>
                    <a:close/>
                    <a:moveTo>
                      <a:pt x="129" y="7"/>
                    </a:moveTo>
                    <a:cubicBezTo>
                      <a:pt x="130" y="7"/>
                      <a:pt x="130" y="8"/>
                      <a:pt x="130" y="9"/>
                    </a:cubicBezTo>
                    <a:cubicBezTo>
                      <a:pt x="130" y="9"/>
                      <a:pt x="130" y="10"/>
                      <a:pt x="130" y="10"/>
                    </a:cubicBezTo>
                    <a:cubicBezTo>
                      <a:pt x="129" y="9"/>
                      <a:pt x="129" y="8"/>
                      <a:pt x="129" y="8"/>
                    </a:cubicBezTo>
                    <a:cubicBezTo>
                      <a:pt x="129" y="7"/>
                      <a:pt x="129" y="7"/>
                      <a:pt x="129" y="7"/>
                    </a:cubicBezTo>
                    <a:close/>
                    <a:moveTo>
                      <a:pt x="129" y="8"/>
                    </a:moveTo>
                    <a:cubicBezTo>
                      <a:pt x="129" y="9"/>
                      <a:pt x="129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0"/>
                      <a:pt x="129" y="9"/>
                      <a:pt x="128" y="9"/>
                    </a:cubicBezTo>
                    <a:cubicBezTo>
                      <a:pt x="128" y="8"/>
                      <a:pt x="128" y="8"/>
                      <a:pt x="129" y="8"/>
                    </a:cubicBezTo>
                    <a:close/>
                    <a:moveTo>
                      <a:pt x="128" y="7"/>
                    </a:move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8"/>
                      <a:pt x="128" y="9"/>
                      <a:pt x="127" y="9"/>
                    </a:cubicBezTo>
                    <a:lnTo>
                      <a:pt x="128" y="7"/>
                    </a:lnTo>
                    <a:close/>
                    <a:moveTo>
                      <a:pt x="127" y="11"/>
                    </a:moveTo>
                    <a:cubicBezTo>
                      <a:pt x="127" y="10"/>
                      <a:pt x="128" y="10"/>
                      <a:pt x="128" y="9"/>
                    </a:cubicBezTo>
                    <a:cubicBezTo>
                      <a:pt x="128" y="10"/>
                      <a:pt x="128" y="11"/>
                      <a:pt x="129" y="12"/>
                    </a:cubicBezTo>
                    <a:cubicBezTo>
                      <a:pt x="128" y="12"/>
                      <a:pt x="127" y="13"/>
                      <a:pt x="127" y="14"/>
                    </a:cubicBezTo>
                    <a:lnTo>
                      <a:pt x="127" y="11"/>
                    </a:lnTo>
                    <a:close/>
                    <a:moveTo>
                      <a:pt x="139" y="14"/>
                    </a:moveTo>
                    <a:cubicBezTo>
                      <a:pt x="139" y="14"/>
                      <a:pt x="139" y="13"/>
                      <a:pt x="139" y="13"/>
                    </a:cubicBezTo>
                    <a:cubicBezTo>
                      <a:pt x="140" y="11"/>
                      <a:pt x="141" y="10"/>
                      <a:pt x="142" y="8"/>
                    </a:cubicBezTo>
                    <a:cubicBezTo>
                      <a:pt x="142" y="9"/>
                      <a:pt x="143" y="10"/>
                      <a:pt x="143" y="10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1" y="12"/>
                      <a:pt x="140" y="13"/>
                      <a:pt x="139" y="14"/>
                    </a:cubicBezTo>
                    <a:close/>
                    <a:moveTo>
                      <a:pt x="152" y="15"/>
                    </a:moveTo>
                    <a:cubicBezTo>
                      <a:pt x="151" y="15"/>
                      <a:pt x="150" y="16"/>
                      <a:pt x="149" y="16"/>
                    </a:cubicBezTo>
                    <a:cubicBezTo>
                      <a:pt x="149" y="16"/>
                      <a:pt x="149" y="16"/>
                      <a:pt x="149" y="15"/>
                    </a:cubicBezTo>
                    <a:cubicBezTo>
                      <a:pt x="150" y="15"/>
                      <a:pt x="151" y="14"/>
                      <a:pt x="152" y="13"/>
                    </a:cubicBezTo>
                    <a:lnTo>
                      <a:pt x="152" y="15"/>
                    </a:lnTo>
                    <a:close/>
                    <a:moveTo>
                      <a:pt x="188" y="23"/>
                    </a:moveTo>
                    <a:cubicBezTo>
                      <a:pt x="188" y="24"/>
                      <a:pt x="188" y="25"/>
                      <a:pt x="188" y="26"/>
                    </a:cubicBezTo>
                    <a:cubicBezTo>
                      <a:pt x="187" y="26"/>
                      <a:pt x="185" y="27"/>
                      <a:pt x="184" y="27"/>
                    </a:cubicBezTo>
                    <a:cubicBezTo>
                      <a:pt x="185" y="26"/>
                      <a:pt x="186" y="25"/>
                      <a:pt x="186" y="24"/>
                    </a:cubicBezTo>
                    <a:cubicBezTo>
                      <a:pt x="187" y="23"/>
                      <a:pt x="187" y="23"/>
                      <a:pt x="188" y="23"/>
                    </a:cubicBezTo>
                    <a:close/>
                    <a:moveTo>
                      <a:pt x="184" y="30"/>
                    </a:moveTo>
                    <a:cubicBezTo>
                      <a:pt x="185" y="29"/>
                      <a:pt x="186" y="28"/>
                      <a:pt x="187" y="28"/>
                    </a:cubicBezTo>
                    <a:cubicBezTo>
                      <a:pt x="187" y="28"/>
                      <a:pt x="187" y="28"/>
                      <a:pt x="187" y="29"/>
                    </a:cubicBezTo>
                    <a:cubicBezTo>
                      <a:pt x="186" y="29"/>
                      <a:pt x="185" y="29"/>
                      <a:pt x="184" y="30"/>
                    </a:cubicBezTo>
                    <a:close/>
                    <a:moveTo>
                      <a:pt x="187" y="20"/>
                    </a:moveTo>
                    <a:cubicBezTo>
                      <a:pt x="187" y="21"/>
                      <a:pt x="187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7" y="20"/>
                    </a:cubicBezTo>
                    <a:close/>
                    <a:moveTo>
                      <a:pt x="184" y="25"/>
                    </a:moveTo>
                    <a:cubicBezTo>
                      <a:pt x="184" y="26"/>
                      <a:pt x="184" y="27"/>
                      <a:pt x="183" y="27"/>
                    </a:cubicBezTo>
                    <a:cubicBezTo>
                      <a:pt x="183" y="27"/>
                      <a:pt x="183" y="27"/>
                      <a:pt x="183" y="27"/>
                    </a:cubicBezTo>
                    <a:cubicBezTo>
                      <a:pt x="183" y="27"/>
                      <a:pt x="184" y="26"/>
                      <a:pt x="184" y="25"/>
                    </a:cubicBezTo>
                    <a:close/>
                    <a:moveTo>
                      <a:pt x="170" y="23"/>
                    </a:moveTo>
                    <a:cubicBezTo>
                      <a:pt x="171" y="22"/>
                      <a:pt x="172" y="22"/>
                      <a:pt x="173" y="22"/>
                    </a:cubicBezTo>
                    <a:cubicBezTo>
                      <a:pt x="173" y="22"/>
                      <a:pt x="173" y="22"/>
                      <a:pt x="172" y="23"/>
                    </a:cubicBezTo>
                    <a:cubicBezTo>
                      <a:pt x="172" y="23"/>
                      <a:pt x="171" y="23"/>
                      <a:pt x="170" y="23"/>
                    </a:cubicBezTo>
                    <a:close/>
                    <a:moveTo>
                      <a:pt x="181" y="20"/>
                    </a:moveTo>
                    <a:cubicBezTo>
                      <a:pt x="181" y="21"/>
                      <a:pt x="181" y="21"/>
                      <a:pt x="181" y="21"/>
                    </a:cubicBezTo>
                    <a:cubicBezTo>
                      <a:pt x="181" y="21"/>
                      <a:pt x="180" y="21"/>
                      <a:pt x="180" y="22"/>
                    </a:cubicBezTo>
                    <a:cubicBezTo>
                      <a:pt x="180" y="21"/>
                      <a:pt x="180" y="21"/>
                      <a:pt x="180" y="20"/>
                    </a:cubicBezTo>
                    <a:cubicBezTo>
                      <a:pt x="181" y="20"/>
                      <a:pt x="181" y="20"/>
                      <a:pt x="181" y="20"/>
                    </a:cubicBezTo>
                    <a:close/>
                    <a:moveTo>
                      <a:pt x="180" y="20"/>
                    </a:moveTo>
                    <a:cubicBezTo>
                      <a:pt x="180" y="21"/>
                      <a:pt x="180" y="21"/>
                      <a:pt x="180" y="22"/>
                    </a:cubicBezTo>
                    <a:cubicBezTo>
                      <a:pt x="180" y="22"/>
                      <a:pt x="179" y="22"/>
                      <a:pt x="179" y="22"/>
                    </a:cubicBezTo>
                    <a:cubicBezTo>
                      <a:pt x="179" y="21"/>
                      <a:pt x="179" y="21"/>
                      <a:pt x="179" y="20"/>
                    </a:cubicBezTo>
                    <a:cubicBezTo>
                      <a:pt x="180" y="20"/>
                      <a:pt x="180" y="20"/>
                      <a:pt x="180" y="20"/>
                    </a:cubicBezTo>
                    <a:close/>
                    <a:moveTo>
                      <a:pt x="179" y="21"/>
                    </a:moveTo>
                    <a:cubicBezTo>
                      <a:pt x="179" y="21"/>
                      <a:pt x="179" y="21"/>
                      <a:pt x="179" y="22"/>
                    </a:cubicBezTo>
                    <a:cubicBezTo>
                      <a:pt x="179" y="22"/>
                      <a:pt x="179" y="22"/>
                      <a:pt x="179" y="22"/>
                    </a:cubicBezTo>
                    <a:lnTo>
                      <a:pt x="179" y="21"/>
                    </a:lnTo>
                    <a:close/>
                    <a:moveTo>
                      <a:pt x="179" y="20"/>
                    </a:moveTo>
                    <a:cubicBezTo>
                      <a:pt x="178" y="22"/>
                      <a:pt x="178" y="22"/>
                      <a:pt x="178" y="22"/>
                    </a:cubicBezTo>
                    <a:cubicBezTo>
                      <a:pt x="177" y="22"/>
                      <a:pt x="175" y="22"/>
                      <a:pt x="174" y="22"/>
                    </a:cubicBezTo>
                    <a:cubicBezTo>
                      <a:pt x="174" y="22"/>
                      <a:pt x="174" y="22"/>
                      <a:pt x="175" y="21"/>
                    </a:cubicBezTo>
                    <a:cubicBezTo>
                      <a:pt x="176" y="21"/>
                      <a:pt x="177" y="21"/>
                      <a:pt x="179" y="20"/>
                    </a:cubicBezTo>
                    <a:close/>
                    <a:moveTo>
                      <a:pt x="173" y="15"/>
                    </a:moveTo>
                    <a:cubicBezTo>
                      <a:pt x="175" y="13"/>
                      <a:pt x="177" y="12"/>
                      <a:pt x="178" y="11"/>
                    </a:cubicBezTo>
                    <a:cubicBezTo>
                      <a:pt x="178" y="12"/>
                      <a:pt x="178" y="13"/>
                      <a:pt x="178" y="14"/>
                    </a:cubicBezTo>
                    <a:cubicBezTo>
                      <a:pt x="176" y="15"/>
                      <a:pt x="174" y="15"/>
                      <a:pt x="172" y="16"/>
                    </a:cubicBezTo>
                    <a:cubicBezTo>
                      <a:pt x="172" y="16"/>
                      <a:pt x="173" y="15"/>
                      <a:pt x="173" y="15"/>
                    </a:cubicBezTo>
                    <a:close/>
                    <a:moveTo>
                      <a:pt x="177" y="15"/>
                    </a:moveTo>
                    <a:cubicBezTo>
                      <a:pt x="176" y="17"/>
                      <a:pt x="176" y="18"/>
                      <a:pt x="175" y="20"/>
                    </a:cubicBezTo>
                    <a:cubicBezTo>
                      <a:pt x="173" y="20"/>
                      <a:pt x="171" y="20"/>
                      <a:pt x="170" y="21"/>
                    </a:cubicBezTo>
                    <a:cubicBezTo>
                      <a:pt x="171" y="18"/>
                      <a:pt x="174" y="16"/>
                      <a:pt x="177" y="15"/>
                    </a:cubicBezTo>
                    <a:close/>
                    <a:moveTo>
                      <a:pt x="166" y="14"/>
                    </a:moveTo>
                    <a:cubicBezTo>
                      <a:pt x="166" y="16"/>
                      <a:pt x="166" y="16"/>
                      <a:pt x="166" y="16"/>
                    </a:cubicBezTo>
                    <a:cubicBezTo>
                      <a:pt x="164" y="17"/>
                      <a:pt x="162" y="18"/>
                      <a:pt x="160" y="20"/>
                    </a:cubicBezTo>
                    <a:cubicBezTo>
                      <a:pt x="161" y="18"/>
                      <a:pt x="163" y="16"/>
                      <a:pt x="166" y="14"/>
                    </a:cubicBezTo>
                    <a:close/>
                    <a:moveTo>
                      <a:pt x="191" y="28"/>
                    </a:moveTo>
                    <a:cubicBezTo>
                      <a:pt x="190" y="28"/>
                      <a:pt x="189" y="28"/>
                      <a:pt x="188" y="29"/>
                    </a:cubicBezTo>
                    <a:cubicBezTo>
                      <a:pt x="188" y="28"/>
                      <a:pt x="188" y="28"/>
                      <a:pt x="188" y="28"/>
                    </a:cubicBezTo>
                    <a:cubicBezTo>
                      <a:pt x="189" y="27"/>
                      <a:pt x="190" y="27"/>
                      <a:pt x="191" y="27"/>
                    </a:cubicBezTo>
                    <a:lnTo>
                      <a:pt x="19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" name="Oval 15"/>
              <p:cNvSpPr>
                <a:spLocks noChangeArrowheads="1"/>
              </p:cNvSpPr>
              <p:nvPr/>
            </p:nvSpPr>
            <p:spPr bwMode="auto">
              <a:xfrm>
                <a:off x="2765549" y="1230145"/>
                <a:ext cx="3610204" cy="3614655"/>
              </a:xfrm>
              <a:prstGeom prst="ellipse">
                <a:avLst/>
              </a:prstGeom>
              <a:noFill/>
              <a:ln w="9525" cap="rnd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1" name="Rectangle 90"/>
            <p:cNvSpPr/>
            <p:nvPr/>
          </p:nvSpPr>
          <p:spPr>
            <a:xfrm>
              <a:off x="5182124" y="2801302"/>
              <a:ext cx="1340154" cy="204352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rgbClr val="B71234"/>
                  </a:solidFill>
                </a:rPr>
                <a:t>Smart watch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988212" y="2859684"/>
              <a:ext cx="81399" cy="81399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592965" y="1566160"/>
              <a:ext cx="81399" cy="81399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435687" y="2154950"/>
              <a:ext cx="81399" cy="81399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31319" y="3902217"/>
              <a:ext cx="81399" cy="81399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62062" y="2822974"/>
              <a:ext cx="81399" cy="81399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02168" y="1507952"/>
              <a:ext cx="1308341" cy="2087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rgbClr val="B71234"/>
                  </a:solidFill>
                </a:rPr>
                <a:t>Smart glasses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07737" y="2749576"/>
              <a:ext cx="820678" cy="21544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B71234"/>
                  </a:solidFill>
                </a:rPr>
                <a:t>Fitness wristband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68492" y="3852798"/>
              <a:ext cx="1631353" cy="21544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rgbClr val="B71234"/>
                  </a:solidFill>
                </a:rPr>
                <a:t>Pain management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05041" y="2115681"/>
              <a:ext cx="1389194" cy="21544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rgbClr val="B71234"/>
                  </a:solidFill>
                </a:rPr>
                <a:t>Heart monitor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500394" y="1066891"/>
            <a:ext cx="2643606" cy="193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>
                <a:solidFill>
                  <a:schemeClr val="accent4"/>
                </a:solidFill>
              </a:rPr>
              <a:t>R</a:t>
            </a:r>
            <a:r>
              <a:rPr lang="en-US" dirty="0" smtClean="0">
                <a:solidFill>
                  <a:schemeClr val="accent4"/>
                </a:solidFill>
              </a:rPr>
              <a:t>isks: </a:t>
            </a:r>
          </a:p>
          <a:p>
            <a:pPr marL="115888" indent="-115888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Identity theft or fraud</a:t>
            </a:r>
          </a:p>
          <a:p>
            <a:pPr marL="115888" indent="-115888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Insurance fraud</a:t>
            </a:r>
          </a:p>
          <a:p>
            <a:pPr marL="115888" indent="-115888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Stalking</a:t>
            </a:r>
          </a:p>
          <a:p>
            <a:pPr marL="115888" indent="-115888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Extortion &amp; exploitation </a:t>
            </a:r>
          </a:p>
          <a:p>
            <a:pPr marL="115888" indent="-115888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Robbery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8164" y="1702937"/>
            <a:ext cx="2802164" cy="1245208"/>
            <a:chOff x="-8164" y="1992314"/>
            <a:chExt cx="2802164" cy="1738542"/>
          </a:xfrm>
        </p:grpSpPr>
        <p:sp>
          <p:nvSpPr>
            <p:cNvPr id="22" name="Freeform 21"/>
            <p:cNvSpPr/>
            <p:nvPr/>
          </p:nvSpPr>
          <p:spPr>
            <a:xfrm>
              <a:off x="-8164" y="1992314"/>
              <a:ext cx="2802164" cy="0"/>
            </a:xfrm>
            <a:custGeom>
              <a:avLst/>
              <a:gdLst>
                <a:gd name="connsiteX0" fmla="*/ 0 w 3845378"/>
                <a:gd name="connsiteY0" fmla="*/ 0 h 0"/>
                <a:gd name="connsiteX1" fmla="*/ 3845378 w 384537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5378">
                  <a:moveTo>
                    <a:pt x="0" y="0"/>
                  </a:moveTo>
                  <a:lnTo>
                    <a:pt x="3845378" y="0"/>
                  </a:lnTo>
                </a:path>
              </a:pathLst>
            </a:custGeom>
            <a:ln w="22225" cap="rnd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8164" y="3730856"/>
              <a:ext cx="2802164" cy="0"/>
            </a:xfrm>
            <a:custGeom>
              <a:avLst/>
              <a:gdLst>
                <a:gd name="connsiteX0" fmla="*/ 0 w 3845378"/>
                <a:gd name="connsiteY0" fmla="*/ 0 h 0"/>
                <a:gd name="connsiteX1" fmla="*/ 3845378 w 384537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5378">
                  <a:moveTo>
                    <a:pt x="0" y="0"/>
                  </a:moveTo>
                  <a:lnTo>
                    <a:pt x="3845378" y="0"/>
                  </a:lnTo>
                </a:path>
              </a:pathLst>
            </a:custGeom>
            <a:ln w="22225" cap="rnd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flipH="1">
            <a:off x="6326070" y="2798379"/>
            <a:ext cx="2802164" cy="1025902"/>
            <a:chOff x="-8164" y="1992314"/>
            <a:chExt cx="2802164" cy="1738542"/>
          </a:xfrm>
        </p:grpSpPr>
        <p:sp>
          <p:nvSpPr>
            <p:cNvPr id="27" name="Freeform 26"/>
            <p:cNvSpPr/>
            <p:nvPr/>
          </p:nvSpPr>
          <p:spPr>
            <a:xfrm>
              <a:off x="-8164" y="1992314"/>
              <a:ext cx="2802164" cy="0"/>
            </a:xfrm>
            <a:custGeom>
              <a:avLst/>
              <a:gdLst>
                <a:gd name="connsiteX0" fmla="*/ 0 w 3845378"/>
                <a:gd name="connsiteY0" fmla="*/ 0 h 0"/>
                <a:gd name="connsiteX1" fmla="*/ 3845378 w 384537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5378">
                  <a:moveTo>
                    <a:pt x="0" y="0"/>
                  </a:moveTo>
                  <a:lnTo>
                    <a:pt x="3845378" y="0"/>
                  </a:lnTo>
                </a:path>
              </a:pathLst>
            </a:custGeom>
            <a:ln w="22225" cap="rnd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-8164" y="3730856"/>
              <a:ext cx="2802164" cy="0"/>
            </a:xfrm>
            <a:custGeom>
              <a:avLst/>
              <a:gdLst>
                <a:gd name="connsiteX0" fmla="*/ 0 w 3845378"/>
                <a:gd name="connsiteY0" fmla="*/ 0 h 0"/>
                <a:gd name="connsiteX1" fmla="*/ 3845378 w 384537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5378">
                  <a:moveTo>
                    <a:pt x="0" y="0"/>
                  </a:moveTo>
                  <a:lnTo>
                    <a:pt x="3845378" y="0"/>
                  </a:lnTo>
                </a:path>
              </a:pathLst>
            </a:custGeom>
            <a:ln w="22225" cap="rnd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B71234"/>
                </a:solidFill>
              </a:rPr>
              <a:t>Hypergrowth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ABi</a:t>
            </a:r>
            <a:r>
              <a:rPr lang="en-US" dirty="0" smtClean="0"/>
              <a:t> Research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2268876" y="1270572"/>
          <a:ext cx="4606247" cy="318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244365" y="1950901"/>
            <a:ext cx="1986455" cy="76226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780 Million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500" dirty="0" smtClean="0">
                <a:solidFill>
                  <a:schemeClr val="accent1"/>
                </a:solidFill>
              </a:rPr>
              <a:t>by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2019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91100" y="2967205"/>
            <a:ext cx="1723094" cy="68788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chemeClr val="accent1"/>
                </a:solidFill>
              </a:rPr>
              <a:t>GAGR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rgbClr val="B71234"/>
                </a:solidFill>
              </a:rPr>
              <a:t>39</a:t>
            </a:r>
            <a:r>
              <a:rPr lang="en-US" sz="2400" dirty="0" smtClean="0">
                <a:solidFill>
                  <a:srgbClr val="B71234"/>
                </a:solidFill>
              </a:rPr>
              <a:t>%</a:t>
            </a:r>
            <a:r>
              <a:rPr lang="en-US" sz="2800" dirty="0" smtClean="0">
                <a:solidFill>
                  <a:srgbClr val="B71234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chemeClr val="accent1"/>
                </a:solidFill>
              </a:rPr>
              <a:t>2014 - 2019</a:t>
            </a:r>
            <a:endParaRPr lang="en-US" sz="1500" dirty="0">
              <a:solidFill>
                <a:schemeClr val="accent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983285" y="478363"/>
          <a:ext cx="1699468" cy="1868424"/>
        </p:xfrm>
        <a:graphic>
          <a:graphicData uri="http://schemas.openxmlformats.org/drawingml/2006/table">
            <a:tbl>
              <a:tblPr firstRow="1" bandRow="1">
                <a:effectLst>
                  <a:innerShdw blurRad="38100">
                    <a:schemeClr val="accent2">
                      <a:lumMod val="75000"/>
                    </a:schemeClr>
                  </a:innerShdw>
                </a:effectLst>
                <a:tableStyleId>{5C22544A-7EE6-4342-B048-85BDC9FD1C3A}</a:tableStyleId>
              </a:tblPr>
              <a:tblGrid>
                <a:gridCol w="299720"/>
                <a:gridCol w="1399748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 marT="18288" marB="18288">
                    <a:lnB w="38100" cmpd="sng"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/>
                          </a:solidFill>
                          <a:effectLst>
                            <a:innerShdw blurRad="76200">
                              <a:schemeClr val="accent2">
                                <a:lumMod val="50000"/>
                              </a:schemeClr>
                            </a:innerShdw>
                          </a:effectLst>
                        </a:rPr>
                        <a:t>■</a:t>
                      </a:r>
                    </a:p>
                  </a:txBody>
                  <a:tcPr marL="137160" marR="137160" marT="27432" marB="27432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rgbClr val="E6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Smart Clothing</a:t>
                      </a:r>
                    </a:p>
                  </a:txBody>
                  <a:tcPr marL="137160" marR="137160" marT="27432" marB="27432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rgbClr val="E6E8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innerShdw blurRad="76200">
                              <a:schemeClr val="accent2">
                                <a:lumMod val="50000"/>
                              </a:schemeClr>
                            </a:innerShdw>
                          </a:effectLst>
                        </a:rPr>
                        <a:t>■</a:t>
                      </a:r>
                    </a:p>
                  </a:txBody>
                  <a:tcPr marL="137160" marR="137160" marT="27432" marB="27432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Wearable 3D Motion Trackers</a:t>
                      </a:r>
                    </a:p>
                  </a:txBody>
                  <a:tcPr marL="137160" marR="137160" marT="27432" marB="27432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5"/>
                          </a:solidFill>
                          <a:effectLst>
                            <a:innerShdw blurRad="76200">
                              <a:schemeClr val="accent2">
                                <a:lumMod val="50000"/>
                              </a:schemeClr>
                            </a:innerShdw>
                          </a:effectLst>
                        </a:rPr>
                        <a:t>■</a:t>
                      </a:r>
                    </a:p>
                  </a:txBody>
                  <a:tcPr marL="137160" marR="137160" marT="27432" marB="27432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E6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Sports, Fitness, and Wellness Trackers</a:t>
                      </a:r>
                    </a:p>
                  </a:txBody>
                  <a:tcPr marL="137160" marR="137160" marT="27432" marB="27432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E6E8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15C2FF"/>
                          </a:solidFill>
                          <a:effectLst>
                            <a:innerShdw blurRad="76200">
                              <a:schemeClr val="accent2">
                                <a:lumMod val="50000"/>
                              </a:schemeClr>
                            </a:innerShdw>
                          </a:effectLst>
                        </a:rPr>
                        <a:t>■</a:t>
                      </a:r>
                    </a:p>
                  </a:txBody>
                  <a:tcPr marL="137160" marR="137160" marT="27432" marB="27432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Healthcare Devices</a:t>
                      </a:r>
                    </a:p>
                  </a:txBody>
                  <a:tcPr marL="137160" marR="137160" marT="27432" marB="27432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6"/>
                          </a:solidFill>
                          <a:effectLst>
                            <a:innerShdw blurRad="76200">
                              <a:schemeClr val="accent2">
                                <a:lumMod val="50000"/>
                              </a:schemeClr>
                            </a:innerShdw>
                          </a:effectLst>
                        </a:rPr>
                        <a:t>■</a:t>
                      </a:r>
                    </a:p>
                  </a:txBody>
                  <a:tcPr marL="137160" marR="137160" marT="27432" marB="27432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E6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Smart Watches</a:t>
                      </a:r>
                    </a:p>
                  </a:txBody>
                  <a:tcPr marL="137160" marR="137160" marT="27432" marB="27432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E6E8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2"/>
                          </a:solidFill>
                          <a:effectLst>
                            <a:innerShdw blurRad="76200">
                              <a:schemeClr val="accent2">
                                <a:lumMod val="50000"/>
                              </a:schemeClr>
                            </a:innerShdw>
                          </a:effectLst>
                        </a:rPr>
                        <a:t>■</a:t>
                      </a:r>
                    </a:p>
                  </a:txBody>
                  <a:tcPr marL="137160" marR="137160" marT="27432" marB="27432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Smart Glasses</a:t>
                      </a:r>
                    </a:p>
                  </a:txBody>
                  <a:tcPr marL="137160" marR="137160" marT="27432" marB="27432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1"/>
                          </a:solidFill>
                          <a:effectLst>
                            <a:innerShdw blurRad="76200">
                              <a:schemeClr val="accent2">
                                <a:lumMod val="50000"/>
                              </a:schemeClr>
                            </a:innerShdw>
                          </a:effectLst>
                        </a:rPr>
                        <a:t>■</a:t>
                      </a:r>
                    </a:p>
                  </a:txBody>
                  <a:tcPr marL="137160" marR="137160" marT="27432" marB="27432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E6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Wearable Cameras</a:t>
                      </a:r>
                    </a:p>
                  </a:txBody>
                  <a:tcPr marL="137160" marR="137160" marT="27432" marB="27432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E6E8EA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64008" marR="64008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 marT="18288" marB="18288">
                    <a:lnT w="12700" cmpd="sng">
                      <a:noFill/>
                    </a:lnT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345180" y="1142048"/>
            <a:ext cx="889667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r>
              <a:rPr lang="en-US" sz="1000" dirty="0" smtClean="0">
                <a:solidFill>
                  <a:srgbClr val="727478"/>
                </a:solidFill>
              </a:rPr>
              <a:t>Units in Millions</a:t>
            </a:r>
            <a:endParaRPr lang="en-US" sz="1000" dirty="0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3851261" y="3990661"/>
            <a:ext cx="200910" cy="121980"/>
          </a:xfrm>
          <a:prstGeom prst="triangle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468881" y="1565068"/>
            <a:ext cx="8180021" cy="2463163"/>
            <a:chOff x="468881" y="933156"/>
            <a:chExt cx="8180021" cy="2463163"/>
          </a:xfrm>
        </p:grpSpPr>
        <p:sp>
          <p:nvSpPr>
            <p:cNvPr id="10" name="Rectangle 9"/>
            <p:cNvSpPr/>
            <p:nvPr/>
          </p:nvSpPr>
          <p:spPr>
            <a:xfrm>
              <a:off x="939447" y="2892425"/>
              <a:ext cx="7263521" cy="58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12417" y="1023938"/>
              <a:ext cx="45719" cy="1886239"/>
            </a:xfrm>
            <a:custGeom>
              <a:avLst/>
              <a:gdLst>
                <a:gd name="connsiteX0" fmla="*/ 0 w 0"/>
                <a:gd name="connsiteY0" fmla="*/ 2202511 h 2202511"/>
                <a:gd name="connsiteX1" fmla="*/ 0 w 0"/>
                <a:gd name="connsiteY1" fmla="*/ 0 h 220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02511">
                  <a:moveTo>
                    <a:pt x="0" y="2202511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142275" y="1023938"/>
              <a:ext cx="45719" cy="1886239"/>
            </a:xfrm>
            <a:custGeom>
              <a:avLst/>
              <a:gdLst>
                <a:gd name="connsiteX0" fmla="*/ 0 w 0"/>
                <a:gd name="connsiteY0" fmla="*/ 2202511 h 2202511"/>
                <a:gd name="connsiteX1" fmla="*/ 0 w 0"/>
                <a:gd name="connsiteY1" fmla="*/ 0 h 220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02511">
                  <a:moveTo>
                    <a:pt x="0" y="2202511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416348" y="1023938"/>
              <a:ext cx="45719" cy="1886239"/>
            </a:xfrm>
            <a:custGeom>
              <a:avLst/>
              <a:gdLst>
                <a:gd name="connsiteX0" fmla="*/ 0 w 0"/>
                <a:gd name="connsiteY0" fmla="*/ 2202511 h 2202511"/>
                <a:gd name="connsiteX1" fmla="*/ 0 w 0"/>
                <a:gd name="connsiteY1" fmla="*/ 0 h 220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02511">
                  <a:moveTo>
                    <a:pt x="0" y="2202511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205391" y="1023938"/>
              <a:ext cx="45719" cy="1886239"/>
            </a:xfrm>
            <a:custGeom>
              <a:avLst/>
              <a:gdLst>
                <a:gd name="connsiteX0" fmla="*/ 0 w 0"/>
                <a:gd name="connsiteY0" fmla="*/ 2202511 h 2202511"/>
                <a:gd name="connsiteX1" fmla="*/ 0 w 0"/>
                <a:gd name="connsiteY1" fmla="*/ 0 h 220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02511">
                  <a:moveTo>
                    <a:pt x="0" y="2202511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9"/>
            <p:cNvGrpSpPr/>
            <p:nvPr/>
          </p:nvGrpSpPr>
          <p:grpSpPr>
            <a:xfrm>
              <a:off x="842963" y="933156"/>
              <a:ext cx="7435463" cy="141288"/>
              <a:chOff x="842963" y="933156"/>
              <a:chExt cx="7435463" cy="141288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905522" y="1003179"/>
                <a:ext cx="7297445" cy="0"/>
              </a:xfrm>
              <a:custGeom>
                <a:avLst/>
                <a:gdLst>
                  <a:gd name="connsiteX0" fmla="*/ 0 w 7297445"/>
                  <a:gd name="connsiteY0" fmla="*/ 0 h 0"/>
                  <a:gd name="connsiteX1" fmla="*/ 7297445 w 729744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97445">
                    <a:moveTo>
                      <a:pt x="0" y="0"/>
                    </a:moveTo>
                    <a:lnTo>
                      <a:pt x="7297445" y="0"/>
                    </a:lnTo>
                  </a:path>
                </a:pathLst>
              </a:cu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42963" y="933156"/>
                <a:ext cx="141288" cy="141288"/>
              </a:xfrm>
              <a:prstGeom prst="ellips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074011" y="933156"/>
                <a:ext cx="141288" cy="141288"/>
              </a:xfrm>
              <a:prstGeom prst="ellips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137138" y="933156"/>
                <a:ext cx="141288" cy="141288"/>
              </a:xfrm>
              <a:prstGeom prst="ellips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48092" y="933156"/>
                <a:ext cx="141288" cy="141288"/>
              </a:xfrm>
              <a:prstGeom prst="ellips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68881" y="3057765"/>
              <a:ext cx="889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1990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42963" y="2847979"/>
              <a:ext cx="141288" cy="141288"/>
            </a:xfrm>
            <a:prstGeom prst="ellips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074011" y="2847979"/>
              <a:ext cx="141288" cy="141288"/>
            </a:xfrm>
            <a:prstGeom prst="ellips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48092" y="2847979"/>
              <a:ext cx="141288" cy="141288"/>
            </a:xfrm>
            <a:prstGeom prst="ellips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137138" y="2847979"/>
              <a:ext cx="141288" cy="141288"/>
            </a:xfrm>
            <a:prstGeom prst="ellips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00352" y="3057765"/>
              <a:ext cx="889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2005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74359" y="3057765"/>
              <a:ext cx="889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Now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59498" y="3057765"/>
              <a:ext cx="889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2020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>
                <a:solidFill>
                  <a:srgbClr val="B71234"/>
                </a:solidFill>
              </a:rPr>
              <a:t>w</a:t>
            </a:r>
            <a:r>
              <a:rPr lang="en-US" dirty="0" smtClean="0">
                <a:solidFill>
                  <a:srgbClr val="B71234"/>
                </a:solidFill>
              </a:rPr>
              <a:t>ild </a:t>
            </a:r>
            <a:r>
              <a:rPr lang="en-US" dirty="0">
                <a:solidFill>
                  <a:srgbClr val="B71234"/>
                </a:solidFill>
              </a:rPr>
              <a:t>w</a:t>
            </a:r>
            <a:r>
              <a:rPr lang="en-US" dirty="0" smtClean="0">
                <a:solidFill>
                  <a:srgbClr val="B71234"/>
                </a:solidFill>
              </a:rPr>
              <a:t>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android-logo-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7610" y="1860044"/>
            <a:ext cx="1490992" cy="1388162"/>
          </a:xfrm>
          <a:prstGeom prst="rect">
            <a:avLst/>
          </a:prstGeom>
        </p:spPr>
      </p:pic>
      <p:pic>
        <p:nvPicPr>
          <p:cNvPr id="9" name="Picture 8" descr="microsoft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069" y="2279603"/>
            <a:ext cx="2896131" cy="6183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56022" y="2014005"/>
            <a:ext cx="1702554" cy="116955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7000" dirty="0" err="1" smtClean="0">
                <a:ln w="3175">
                  <a:solidFill>
                    <a:srgbClr val="53565A"/>
                  </a:solidFill>
                </a:ln>
                <a:solidFill>
                  <a:srgbClr val="53565A"/>
                </a:solidFill>
              </a:rPr>
              <a:t>I</a:t>
            </a:r>
            <a:r>
              <a:rPr lang="en-US" sz="7000" dirty="0" err="1" smtClean="0">
                <a:ln w="3175">
                  <a:solidFill>
                    <a:schemeClr val="accent2"/>
                  </a:solidFill>
                </a:ln>
                <a:solidFill>
                  <a:schemeClr val="accent1"/>
                </a:solidFill>
              </a:rPr>
              <a:t>o</a:t>
            </a:r>
            <a:r>
              <a:rPr lang="en-US" sz="7000" dirty="0" err="1" smtClean="0">
                <a:ln w="3175">
                  <a:solidFill>
                    <a:srgbClr val="53565A"/>
                  </a:solidFill>
                </a:ln>
                <a:solidFill>
                  <a:srgbClr val="53565A"/>
                </a:solidFill>
              </a:rPr>
              <a:t>T</a:t>
            </a:r>
            <a:endParaRPr lang="en-US" sz="7000" dirty="0">
              <a:ln w="3175">
                <a:solidFill>
                  <a:srgbClr val="53565A"/>
                </a:solidFill>
              </a:ln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46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>
                <a:solidFill>
                  <a:srgbClr val="B71234"/>
                </a:solidFill>
              </a:rPr>
              <a:t>w</a:t>
            </a:r>
            <a:r>
              <a:rPr lang="en-US" dirty="0" smtClean="0">
                <a:solidFill>
                  <a:srgbClr val="B71234"/>
                </a:solidFill>
              </a:rPr>
              <a:t>ild </a:t>
            </a:r>
            <a:r>
              <a:rPr lang="en-US" dirty="0">
                <a:solidFill>
                  <a:srgbClr val="B71234"/>
                </a:solidFill>
              </a:rPr>
              <a:t>w</a:t>
            </a:r>
            <a:r>
              <a:rPr lang="en-US" dirty="0" smtClean="0">
                <a:solidFill>
                  <a:srgbClr val="B71234"/>
                </a:solidFill>
              </a:rPr>
              <a:t>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" name="Group 17"/>
          <p:cNvGrpSpPr/>
          <p:nvPr/>
        </p:nvGrpSpPr>
        <p:grpSpPr>
          <a:xfrm>
            <a:off x="2635918" y="896769"/>
            <a:ext cx="3872164" cy="3984614"/>
            <a:chOff x="2560429" y="654168"/>
            <a:chExt cx="4023141" cy="4139975"/>
          </a:xfrm>
        </p:grpSpPr>
        <p:pic>
          <p:nvPicPr>
            <p:cNvPr id="15" name="Picture 14" descr="shield-white-bac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429" y="654168"/>
              <a:ext cx="4023141" cy="41399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12533" y="1237298"/>
              <a:ext cx="3318934" cy="21531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3000" dirty="0" smtClean="0">
                  <a:solidFill>
                    <a:schemeClr val="accent1"/>
                  </a:solidFill>
                </a:rPr>
                <a:t>Average of </a:t>
              </a:r>
              <a:r>
                <a:rPr lang="en-US" sz="6200" dirty="0" smtClean="0">
                  <a:solidFill>
                    <a:srgbClr val="B71234"/>
                  </a:solidFill>
                </a:rPr>
                <a:t>25</a:t>
              </a:r>
              <a:r>
                <a:rPr lang="en-US" sz="3600" dirty="0" smtClean="0"/>
                <a:t> </a:t>
              </a:r>
              <a:r>
                <a:rPr lang="en-US" sz="3000" dirty="0" smtClean="0">
                  <a:solidFill>
                    <a:schemeClr val="accent1"/>
                  </a:solidFill>
                </a:rPr>
                <a:t>vulnerabilities</a:t>
              </a:r>
            </a:p>
            <a:p>
              <a:pPr algn="ctr">
                <a:spcAft>
                  <a:spcPts val="800"/>
                </a:spcAft>
              </a:pPr>
              <a:r>
                <a:rPr lang="en-US" sz="3000" dirty="0" smtClean="0">
                  <a:solidFill>
                    <a:schemeClr val="accent1"/>
                  </a:solidFill>
                </a:rPr>
                <a:t>per device </a:t>
              </a:r>
              <a:endParaRPr lang="en-US" sz="3000" spc="300" dirty="0" smtClean="0">
                <a:ln w="3175">
                  <a:solidFill>
                    <a:srgbClr val="B71234"/>
                  </a:solidFill>
                </a:ln>
                <a:solidFill>
                  <a:schemeClr val="accent1"/>
                </a:solidFill>
              </a:endParaRPr>
            </a:p>
          </p:txBody>
        </p:sp>
      </p:grpSp>
      <p:sp>
        <p:nvSpPr>
          <p:cNvPr id="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57201" y="4667254"/>
            <a:ext cx="6804025" cy="152400"/>
          </a:xfrm>
        </p:spPr>
        <p:txBody>
          <a:bodyPr/>
          <a:lstStyle/>
          <a:p>
            <a:r>
              <a:rPr lang="en-US" dirty="0" smtClean="0"/>
              <a:t>Source: HP</a:t>
            </a:r>
          </a:p>
        </p:txBody>
      </p:sp>
    </p:spTree>
    <p:extLst>
      <p:ext uri="{BB962C8B-B14F-4D97-AF65-F5344CB8AC3E}">
        <p14:creationId xmlns:p14="http://schemas.microsoft.com/office/powerpoint/2010/main" val="6661520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7"/>
          <p:cNvSpPr>
            <a:spLocks/>
          </p:cNvSpPr>
          <p:nvPr/>
        </p:nvSpPr>
        <p:spPr bwMode="auto">
          <a:xfrm rot="10800000" flipH="1">
            <a:off x="1907994" y="2291317"/>
            <a:ext cx="1773238" cy="348534"/>
          </a:xfrm>
          <a:custGeom>
            <a:avLst/>
            <a:gdLst/>
            <a:ahLst/>
            <a:cxnLst>
              <a:cxn ang="0">
                <a:pos x="611" y="85"/>
              </a:cxn>
              <a:cxn ang="0">
                <a:pos x="74" y="85"/>
              </a:cxn>
              <a:cxn ang="0">
                <a:pos x="74" y="112"/>
              </a:cxn>
              <a:cxn ang="0">
                <a:pos x="71" y="117"/>
              </a:cxn>
              <a:cxn ang="0">
                <a:pos x="65" y="116"/>
              </a:cxn>
              <a:cxn ang="0">
                <a:pos x="2" y="63"/>
              </a:cxn>
              <a:cxn ang="0">
                <a:pos x="0" y="58"/>
              </a:cxn>
              <a:cxn ang="0">
                <a:pos x="2" y="54"/>
              </a:cxn>
              <a:cxn ang="0">
                <a:pos x="66" y="2"/>
              </a:cxn>
              <a:cxn ang="0">
                <a:pos x="72" y="1"/>
              </a:cxn>
              <a:cxn ang="0">
                <a:pos x="75" y="6"/>
              </a:cxn>
              <a:cxn ang="0">
                <a:pos x="75" y="30"/>
              </a:cxn>
              <a:cxn ang="0">
                <a:pos x="611" y="30"/>
              </a:cxn>
              <a:cxn ang="0">
                <a:pos x="611" y="85"/>
              </a:cxn>
            </a:cxnLst>
            <a:rect l="0" t="0" r="r" b="b"/>
            <a:pathLst>
              <a:path w="611" h="118">
                <a:moveTo>
                  <a:pt x="611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112"/>
                  <a:pt x="74" y="112"/>
                  <a:pt x="74" y="112"/>
                </a:cubicBezTo>
                <a:cubicBezTo>
                  <a:pt x="74" y="114"/>
                  <a:pt x="73" y="116"/>
                  <a:pt x="71" y="117"/>
                </a:cubicBezTo>
                <a:cubicBezTo>
                  <a:pt x="69" y="118"/>
                  <a:pt x="66" y="117"/>
                  <a:pt x="65" y="116"/>
                </a:cubicBezTo>
                <a:cubicBezTo>
                  <a:pt x="2" y="63"/>
                  <a:pt x="2" y="63"/>
                  <a:pt x="2" y="63"/>
                </a:cubicBezTo>
                <a:cubicBezTo>
                  <a:pt x="1" y="62"/>
                  <a:pt x="0" y="60"/>
                  <a:pt x="0" y="58"/>
                </a:cubicBezTo>
                <a:cubicBezTo>
                  <a:pt x="0" y="57"/>
                  <a:pt x="1" y="55"/>
                  <a:pt x="2" y="54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1"/>
                  <a:pt x="70" y="0"/>
                  <a:pt x="72" y="1"/>
                </a:cubicBezTo>
                <a:cubicBezTo>
                  <a:pt x="74" y="2"/>
                  <a:pt x="75" y="4"/>
                  <a:pt x="75" y="6"/>
                </a:cubicBezTo>
                <a:cubicBezTo>
                  <a:pt x="75" y="30"/>
                  <a:pt x="75" y="30"/>
                  <a:pt x="75" y="30"/>
                </a:cubicBezTo>
                <a:cubicBezTo>
                  <a:pt x="611" y="30"/>
                  <a:pt x="611" y="30"/>
                  <a:pt x="611" y="30"/>
                </a:cubicBezTo>
                <a:lnTo>
                  <a:pt x="611" y="85"/>
                </a:lnTo>
                <a:close/>
              </a:path>
            </a:pathLst>
          </a:custGeom>
          <a:solidFill>
            <a:srgbClr val="FFDA00">
              <a:alpha val="52157"/>
            </a:srgbClr>
          </a:solidFill>
          <a:ln w="9525">
            <a:noFill/>
            <a:round/>
            <a:headEnd/>
            <a:tailEnd/>
          </a:ln>
          <a:effectLst>
            <a:innerShdw blurRad="25400">
              <a:srgbClr val="CCAF00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 rot="10800000">
            <a:off x="1406083" y="1655076"/>
            <a:ext cx="1773238" cy="348534"/>
          </a:xfrm>
          <a:custGeom>
            <a:avLst/>
            <a:gdLst/>
            <a:ahLst/>
            <a:cxnLst>
              <a:cxn ang="0">
                <a:pos x="611" y="85"/>
              </a:cxn>
              <a:cxn ang="0">
                <a:pos x="74" y="85"/>
              </a:cxn>
              <a:cxn ang="0">
                <a:pos x="74" y="112"/>
              </a:cxn>
              <a:cxn ang="0">
                <a:pos x="71" y="117"/>
              </a:cxn>
              <a:cxn ang="0">
                <a:pos x="65" y="116"/>
              </a:cxn>
              <a:cxn ang="0">
                <a:pos x="2" y="63"/>
              </a:cxn>
              <a:cxn ang="0">
                <a:pos x="0" y="58"/>
              </a:cxn>
              <a:cxn ang="0">
                <a:pos x="2" y="54"/>
              </a:cxn>
              <a:cxn ang="0">
                <a:pos x="66" y="2"/>
              </a:cxn>
              <a:cxn ang="0">
                <a:pos x="72" y="1"/>
              </a:cxn>
              <a:cxn ang="0">
                <a:pos x="75" y="6"/>
              </a:cxn>
              <a:cxn ang="0">
                <a:pos x="75" y="30"/>
              </a:cxn>
              <a:cxn ang="0">
                <a:pos x="611" y="30"/>
              </a:cxn>
              <a:cxn ang="0">
                <a:pos x="611" y="85"/>
              </a:cxn>
            </a:cxnLst>
            <a:rect l="0" t="0" r="r" b="b"/>
            <a:pathLst>
              <a:path w="611" h="118">
                <a:moveTo>
                  <a:pt x="611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112"/>
                  <a:pt x="74" y="112"/>
                  <a:pt x="74" y="112"/>
                </a:cubicBezTo>
                <a:cubicBezTo>
                  <a:pt x="74" y="114"/>
                  <a:pt x="73" y="116"/>
                  <a:pt x="71" y="117"/>
                </a:cubicBezTo>
                <a:cubicBezTo>
                  <a:pt x="69" y="118"/>
                  <a:pt x="66" y="117"/>
                  <a:pt x="65" y="116"/>
                </a:cubicBezTo>
                <a:cubicBezTo>
                  <a:pt x="2" y="63"/>
                  <a:pt x="2" y="63"/>
                  <a:pt x="2" y="63"/>
                </a:cubicBezTo>
                <a:cubicBezTo>
                  <a:pt x="1" y="62"/>
                  <a:pt x="0" y="60"/>
                  <a:pt x="0" y="58"/>
                </a:cubicBezTo>
                <a:cubicBezTo>
                  <a:pt x="0" y="57"/>
                  <a:pt x="1" y="55"/>
                  <a:pt x="2" y="54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1"/>
                  <a:pt x="70" y="0"/>
                  <a:pt x="72" y="1"/>
                </a:cubicBezTo>
                <a:cubicBezTo>
                  <a:pt x="74" y="2"/>
                  <a:pt x="75" y="4"/>
                  <a:pt x="75" y="6"/>
                </a:cubicBezTo>
                <a:cubicBezTo>
                  <a:pt x="75" y="30"/>
                  <a:pt x="75" y="30"/>
                  <a:pt x="75" y="30"/>
                </a:cubicBezTo>
                <a:cubicBezTo>
                  <a:pt x="611" y="30"/>
                  <a:pt x="611" y="30"/>
                  <a:pt x="611" y="30"/>
                </a:cubicBezTo>
                <a:lnTo>
                  <a:pt x="611" y="85"/>
                </a:lnTo>
                <a:close/>
              </a:path>
            </a:pathLst>
          </a:custGeom>
          <a:solidFill>
            <a:srgbClr val="FFDA00">
              <a:alpha val="52157"/>
            </a:srgbClr>
          </a:solidFill>
          <a:ln w="9525">
            <a:noFill/>
            <a:round/>
            <a:headEnd/>
            <a:tailEnd/>
          </a:ln>
          <a:effectLst>
            <a:innerShdw blurRad="25400">
              <a:srgbClr val="CCAF00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4418308" y="2827671"/>
            <a:ext cx="2016829" cy="444085"/>
          </a:xfrm>
          <a:custGeom>
            <a:avLst/>
            <a:gdLst/>
            <a:ahLst/>
            <a:cxnLst>
              <a:cxn ang="0">
                <a:pos x="2" y="88"/>
              </a:cxn>
              <a:cxn ang="0">
                <a:pos x="0" y="92"/>
              </a:cxn>
              <a:cxn ang="0">
                <a:pos x="2" y="96"/>
              </a:cxn>
              <a:cxn ang="0">
                <a:pos x="65" y="150"/>
              </a:cxn>
              <a:cxn ang="0">
                <a:pos x="71" y="150"/>
              </a:cxn>
              <a:cxn ang="0">
                <a:pos x="74" y="145"/>
              </a:cxn>
              <a:cxn ang="0">
                <a:pos x="74" y="119"/>
              </a:cxn>
              <a:cxn ang="0">
                <a:pos x="663" y="119"/>
              </a:cxn>
              <a:cxn ang="0">
                <a:pos x="686" y="96"/>
              </a:cxn>
              <a:cxn ang="0">
                <a:pos x="686" y="0"/>
              </a:cxn>
              <a:cxn ang="0">
                <a:pos x="630" y="0"/>
              </a:cxn>
              <a:cxn ang="0">
                <a:pos x="630" y="46"/>
              </a:cxn>
              <a:cxn ang="0">
                <a:pos x="612" y="64"/>
              </a:cxn>
              <a:cxn ang="0">
                <a:pos x="75" y="63"/>
              </a:cxn>
              <a:cxn ang="0">
                <a:pos x="75" y="40"/>
              </a:cxn>
              <a:cxn ang="0">
                <a:pos x="72" y="35"/>
              </a:cxn>
              <a:cxn ang="0">
                <a:pos x="66" y="36"/>
              </a:cxn>
              <a:cxn ang="0">
                <a:pos x="2" y="88"/>
              </a:cxn>
            </a:cxnLst>
            <a:rect l="0" t="0" r="r" b="b"/>
            <a:pathLst>
              <a:path w="686" h="151">
                <a:moveTo>
                  <a:pt x="2" y="88"/>
                </a:moveTo>
                <a:cubicBezTo>
                  <a:pt x="1" y="89"/>
                  <a:pt x="0" y="91"/>
                  <a:pt x="0" y="92"/>
                </a:cubicBezTo>
                <a:cubicBezTo>
                  <a:pt x="0" y="94"/>
                  <a:pt x="1" y="95"/>
                  <a:pt x="2" y="96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67" y="151"/>
                  <a:pt x="69" y="151"/>
                  <a:pt x="71" y="150"/>
                </a:cubicBezTo>
                <a:cubicBezTo>
                  <a:pt x="73" y="150"/>
                  <a:pt x="74" y="148"/>
                  <a:pt x="74" y="145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663" y="119"/>
                  <a:pt x="663" y="119"/>
                  <a:pt x="663" y="119"/>
                </a:cubicBezTo>
                <a:cubicBezTo>
                  <a:pt x="676" y="119"/>
                  <a:pt x="686" y="109"/>
                  <a:pt x="686" y="96"/>
                </a:cubicBezTo>
                <a:cubicBezTo>
                  <a:pt x="686" y="0"/>
                  <a:pt x="686" y="0"/>
                  <a:pt x="686" y="0"/>
                </a:cubicBezTo>
                <a:cubicBezTo>
                  <a:pt x="630" y="0"/>
                  <a:pt x="630" y="0"/>
                  <a:pt x="630" y="0"/>
                </a:cubicBezTo>
                <a:cubicBezTo>
                  <a:pt x="630" y="46"/>
                  <a:pt x="630" y="46"/>
                  <a:pt x="630" y="46"/>
                </a:cubicBezTo>
                <a:cubicBezTo>
                  <a:pt x="630" y="56"/>
                  <a:pt x="622" y="64"/>
                  <a:pt x="612" y="64"/>
                </a:cubicBezTo>
                <a:cubicBezTo>
                  <a:pt x="75" y="63"/>
                  <a:pt x="75" y="63"/>
                  <a:pt x="75" y="63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38"/>
                  <a:pt x="74" y="36"/>
                  <a:pt x="72" y="35"/>
                </a:cubicBezTo>
                <a:cubicBezTo>
                  <a:pt x="70" y="34"/>
                  <a:pt x="67" y="35"/>
                  <a:pt x="66" y="36"/>
                </a:cubicBezTo>
                <a:cubicBezTo>
                  <a:pt x="2" y="88"/>
                  <a:pt x="2" y="88"/>
                  <a:pt x="2" y="88"/>
                </a:cubicBezTo>
              </a:path>
            </a:pathLst>
          </a:custGeom>
          <a:solidFill>
            <a:srgbClr val="FFDA00">
              <a:alpha val="52157"/>
            </a:srgbClr>
          </a:solidFill>
          <a:ln w="9525">
            <a:noFill/>
            <a:round/>
            <a:headEnd/>
            <a:tailEnd/>
          </a:ln>
          <a:effectLst>
            <a:innerShdw blurRad="25400">
              <a:srgbClr val="CCAF00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4225061" y="1217712"/>
            <a:ext cx="2333894" cy="460117"/>
          </a:xfrm>
          <a:custGeom>
            <a:avLst/>
            <a:gdLst>
              <a:gd name="connsiteX0" fmla="*/ 0 w 10921"/>
              <a:gd name="connsiteY0" fmla="*/ 3688 h 10000"/>
              <a:gd name="connsiteX1" fmla="*/ 9504 w 10921"/>
              <a:gd name="connsiteY1" fmla="*/ 3590 h 10000"/>
              <a:gd name="connsiteX2" fmla="*/ 9752 w 10921"/>
              <a:gd name="connsiteY2" fmla="*/ 4744 h 10000"/>
              <a:gd name="connsiteX3" fmla="*/ 9752 w 10921"/>
              <a:gd name="connsiteY3" fmla="*/ 5192 h 10000"/>
              <a:gd name="connsiteX4" fmla="*/ 9752 w 10921"/>
              <a:gd name="connsiteY4" fmla="*/ 5321 h 10000"/>
              <a:gd name="connsiteX5" fmla="*/ 9394 w 10921"/>
              <a:gd name="connsiteY5" fmla="*/ 5321 h 10000"/>
              <a:gd name="connsiteX6" fmla="*/ 9325 w 10921"/>
              <a:gd name="connsiteY6" fmla="*/ 5513 h 10000"/>
              <a:gd name="connsiteX7" fmla="*/ 9339 w 10921"/>
              <a:gd name="connsiteY7" fmla="*/ 5897 h 10000"/>
              <a:gd name="connsiteX8" fmla="*/ 10068 w 10921"/>
              <a:gd name="connsiteY8" fmla="*/ 9872 h 10000"/>
              <a:gd name="connsiteX9" fmla="*/ 10123 w 10921"/>
              <a:gd name="connsiteY9" fmla="*/ 10000 h 10000"/>
              <a:gd name="connsiteX10" fmla="*/ 10192 w 10921"/>
              <a:gd name="connsiteY10" fmla="*/ 9872 h 10000"/>
              <a:gd name="connsiteX11" fmla="*/ 10907 w 10921"/>
              <a:gd name="connsiteY11" fmla="*/ 5833 h 10000"/>
              <a:gd name="connsiteX12" fmla="*/ 10907 w 10921"/>
              <a:gd name="connsiteY12" fmla="*/ 5449 h 10000"/>
              <a:gd name="connsiteX13" fmla="*/ 10838 w 10921"/>
              <a:gd name="connsiteY13" fmla="*/ 5256 h 10000"/>
              <a:gd name="connsiteX14" fmla="*/ 10522 w 10921"/>
              <a:gd name="connsiteY14" fmla="*/ 5256 h 10000"/>
              <a:gd name="connsiteX15" fmla="*/ 10522 w 10921"/>
              <a:gd name="connsiteY15" fmla="*/ 5192 h 10000"/>
              <a:gd name="connsiteX16" fmla="*/ 10522 w 10921"/>
              <a:gd name="connsiteY16" fmla="*/ 1538 h 10000"/>
              <a:gd name="connsiteX17" fmla="*/ 10206 w 10921"/>
              <a:gd name="connsiteY17" fmla="*/ 0 h 10000"/>
              <a:gd name="connsiteX18" fmla="*/ 921 w 10921"/>
              <a:gd name="connsiteY18" fmla="*/ 0 h 10000"/>
              <a:gd name="connsiteX19" fmla="*/ 0 w 10921"/>
              <a:gd name="connsiteY19" fmla="*/ 3688 h 10000"/>
              <a:gd name="connsiteX0" fmla="*/ 0 w 10921"/>
              <a:gd name="connsiteY0" fmla="*/ 3688 h 10000"/>
              <a:gd name="connsiteX1" fmla="*/ 9504 w 10921"/>
              <a:gd name="connsiteY1" fmla="*/ 3590 h 10000"/>
              <a:gd name="connsiteX2" fmla="*/ 9752 w 10921"/>
              <a:gd name="connsiteY2" fmla="*/ 4744 h 10000"/>
              <a:gd name="connsiteX3" fmla="*/ 9752 w 10921"/>
              <a:gd name="connsiteY3" fmla="*/ 5192 h 10000"/>
              <a:gd name="connsiteX4" fmla="*/ 9752 w 10921"/>
              <a:gd name="connsiteY4" fmla="*/ 5321 h 10000"/>
              <a:gd name="connsiteX5" fmla="*/ 9394 w 10921"/>
              <a:gd name="connsiteY5" fmla="*/ 5321 h 10000"/>
              <a:gd name="connsiteX6" fmla="*/ 9325 w 10921"/>
              <a:gd name="connsiteY6" fmla="*/ 5513 h 10000"/>
              <a:gd name="connsiteX7" fmla="*/ 9339 w 10921"/>
              <a:gd name="connsiteY7" fmla="*/ 5897 h 10000"/>
              <a:gd name="connsiteX8" fmla="*/ 10068 w 10921"/>
              <a:gd name="connsiteY8" fmla="*/ 9872 h 10000"/>
              <a:gd name="connsiteX9" fmla="*/ 10123 w 10921"/>
              <a:gd name="connsiteY9" fmla="*/ 10000 h 10000"/>
              <a:gd name="connsiteX10" fmla="*/ 10192 w 10921"/>
              <a:gd name="connsiteY10" fmla="*/ 9872 h 10000"/>
              <a:gd name="connsiteX11" fmla="*/ 10907 w 10921"/>
              <a:gd name="connsiteY11" fmla="*/ 5833 h 10000"/>
              <a:gd name="connsiteX12" fmla="*/ 10907 w 10921"/>
              <a:gd name="connsiteY12" fmla="*/ 5449 h 10000"/>
              <a:gd name="connsiteX13" fmla="*/ 10838 w 10921"/>
              <a:gd name="connsiteY13" fmla="*/ 5256 h 10000"/>
              <a:gd name="connsiteX14" fmla="*/ 10522 w 10921"/>
              <a:gd name="connsiteY14" fmla="*/ 5256 h 10000"/>
              <a:gd name="connsiteX15" fmla="*/ 10522 w 10921"/>
              <a:gd name="connsiteY15" fmla="*/ 5192 h 10000"/>
              <a:gd name="connsiteX16" fmla="*/ 10522 w 10921"/>
              <a:gd name="connsiteY16" fmla="*/ 1538 h 10000"/>
              <a:gd name="connsiteX17" fmla="*/ 10206 w 10921"/>
              <a:gd name="connsiteY17" fmla="*/ 0 h 10000"/>
              <a:gd name="connsiteX18" fmla="*/ 0 w 10921"/>
              <a:gd name="connsiteY18" fmla="*/ 65 h 10000"/>
              <a:gd name="connsiteX19" fmla="*/ 0 w 10921"/>
              <a:gd name="connsiteY19" fmla="*/ 36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21" h="10000">
                <a:moveTo>
                  <a:pt x="0" y="3688"/>
                </a:moveTo>
                <a:lnTo>
                  <a:pt x="9504" y="3590"/>
                </a:lnTo>
                <a:cubicBezTo>
                  <a:pt x="9642" y="3590"/>
                  <a:pt x="9752" y="4103"/>
                  <a:pt x="9752" y="4744"/>
                </a:cubicBezTo>
                <a:lnTo>
                  <a:pt x="9752" y="5192"/>
                </a:lnTo>
                <a:lnTo>
                  <a:pt x="9752" y="5321"/>
                </a:lnTo>
                <a:lnTo>
                  <a:pt x="9394" y="5321"/>
                </a:lnTo>
                <a:cubicBezTo>
                  <a:pt x="9367" y="5321"/>
                  <a:pt x="9339" y="5385"/>
                  <a:pt x="9325" y="5513"/>
                </a:cubicBezTo>
                <a:cubicBezTo>
                  <a:pt x="9312" y="5641"/>
                  <a:pt x="9312" y="5769"/>
                  <a:pt x="9339" y="5897"/>
                </a:cubicBezTo>
                <a:lnTo>
                  <a:pt x="10068" y="9872"/>
                </a:lnTo>
                <a:cubicBezTo>
                  <a:pt x="10082" y="10000"/>
                  <a:pt x="10109" y="10000"/>
                  <a:pt x="10123" y="10000"/>
                </a:cubicBezTo>
                <a:cubicBezTo>
                  <a:pt x="10151" y="10000"/>
                  <a:pt x="10164" y="10000"/>
                  <a:pt x="10192" y="9872"/>
                </a:cubicBezTo>
                <a:lnTo>
                  <a:pt x="10907" y="5833"/>
                </a:lnTo>
                <a:cubicBezTo>
                  <a:pt x="10921" y="5705"/>
                  <a:pt x="10921" y="5577"/>
                  <a:pt x="10907" y="5449"/>
                </a:cubicBezTo>
                <a:cubicBezTo>
                  <a:pt x="10893" y="5321"/>
                  <a:pt x="10866" y="5256"/>
                  <a:pt x="10838" y="5256"/>
                </a:cubicBezTo>
                <a:lnTo>
                  <a:pt x="10522" y="5256"/>
                </a:lnTo>
                <a:lnTo>
                  <a:pt x="10522" y="5192"/>
                </a:lnTo>
                <a:lnTo>
                  <a:pt x="10522" y="1538"/>
                </a:lnTo>
                <a:cubicBezTo>
                  <a:pt x="10522" y="705"/>
                  <a:pt x="10385" y="0"/>
                  <a:pt x="10206" y="0"/>
                </a:cubicBezTo>
                <a:lnTo>
                  <a:pt x="0" y="65"/>
                </a:lnTo>
                <a:lnTo>
                  <a:pt x="0" y="3688"/>
                </a:lnTo>
                <a:close/>
              </a:path>
            </a:pathLst>
          </a:custGeom>
          <a:solidFill>
            <a:srgbClr val="FFDA00">
              <a:alpha val="52157"/>
            </a:srgbClr>
          </a:solidFill>
          <a:ln w="9525">
            <a:noFill/>
            <a:round/>
            <a:headEnd/>
            <a:tailEnd/>
          </a:ln>
          <a:effectLst>
            <a:innerShdw blurRad="25400">
              <a:srgbClr val="CCAF00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Picture 43" descr="generic-smartphone-back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1846" y="866974"/>
            <a:ext cx="1560154" cy="2706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 smtClean="0">
                <a:solidFill>
                  <a:srgbClr val="B71234"/>
                </a:solidFill>
              </a:rPr>
              <a:t>flows</a:t>
            </a:r>
            <a:r>
              <a:rPr lang="en-US" dirty="0" smtClean="0"/>
              <a:t> &amp; what’s at </a:t>
            </a:r>
            <a:r>
              <a:rPr lang="en-US" dirty="0" smtClean="0">
                <a:solidFill>
                  <a:srgbClr val="B71234"/>
                </a:solidFill>
              </a:rPr>
              <a:t>risk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72651" y="2903340"/>
            <a:ext cx="118656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700" dirty="0" smtClean="0">
                <a:solidFill>
                  <a:srgbClr val="B71234"/>
                </a:solidFill>
              </a:rPr>
              <a:t>Wearable</a:t>
            </a:r>
            <a:endParaRPr lang="en-US" sz="1700" dirty="0">
              <a:solidFill>
                <a:srgbClr val="B7123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46983" y="1935785"/>
            <a:ext cx="1555144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B71234"/>
                </a:solidFill>
              </a:rPr>
              <a:t>Mobile </a:t>
            </a:r>
            <a:br>
              <a:rPr lang="en-US" sz="1700" dirty="0" smtClean="0">
                <a:solidFill>
                  <a:srgbClr val="B71234"/>
                </a:solidFill>
              </a:rPr>
            </a:br>
            <a:r>
              <a:rPr lang="en-US" sz="1700" dirty="0" smtClean="0">
                <a:solidFill>
                  <a:srgbClr val="B71234"/>
                </a:solidFill>
              </a:rPr>
              <a:t>device</a:t>
            </a:r>
            <a:endParaRPr lang="en-US" sz="1700" dirty="0">
              <a:solidFill>
                <a:srgbClr val="B7123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23148" y="3087202"/>
            <a:ext cx="14209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B71234"/>
                </a:solidFill>
              </a:rPr>
              <a:t>Cloud server</a:t>
            </a:r>
            <a:endParaRPr lang="en-US" sz="1700" dirty="0">
              <a:solidFill>
                <a:srgbClr val="B71234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442698" y="2981882"/>
            <a:ext cx="464480" cy="46447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innerShdw blurRad="38100">
              <a:schemeClr val="accent2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559043" y="1991549"/>
            <a:ext cx="464480" cy="46447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9050">
            <a:noFill/>
          </a:ln>
          <a:effectLst>
            <a:innerShdw blurRad="38100">
              <a:schemeClr val="accent2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984746" y="912987"/>
            <a:ext cx="423774" cy="423772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innerShdw blurRad="38100">
              <a:schemeClr val="accent2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231082" y="1071017"/>
            <a:ext cx="464480" cy="46447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innerShdw blurRad="38100">
              <a:schemeClr val="accent2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fitness-ba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2076">
            <a:off x="832200" y="1604073"/>
            <a:ext cx="1138488" cy="1241302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5007314" y="2862459"/>
            <a:ext cx="464480" cy="46447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innerShdw blurRad="38100">
              <a:schemeClr val="accent2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5"/>
          <p:cNvSpPr>
            <a:spLocks noEditPoints="1"/>
          </p:cNvSpPr>
          <p:nvPr/>
        </p:nvSpPr>
        <p:spPr bwMode="auto">
          <a:xfrm>
            <a:off x="2083848" y="1406506"/>
            <a:ext cx="227845" cy="428886"/>
          </a:xfrm>
          <a:custGeom>
            <a:avLst/>
            <a:gdLst/>
            <a:ahLst/>
            <a:cxnLst>
              <a:cxn ang="0">
                <a:pos x="527" y="694"/>
              </a:cxn>
              <a:cxn ang="0">
                <a:pos x="325" y="492"/>
              </a:cxn>
              <a:cxn ang="0">
                <a:pos x="526" y="291"/>
              </a:cxn>
              <a:cxn ang="0">
                <a:pos x="229" y="0"/>
              </a:cxn>
              <a:cxn ang="0">
                <a:pos x="229" y="397"/>
              </a:cxn>
              <a:cxn ang="0">
                <a:pos x="62" y="229"/>
              </a:cxn>
              <a:cxn ang="0">
                <a:pos x="1" y="289"/>
              </a:cxn>
              <a:cxn ang="0">
                <a:pos x="206" y="494"/>
              </a:cxn>
              <a:cxn ang="0">
                <a:pos x="0" y="701"/>
              </a:cxn>
              <a:cxn ang="0">
                <a:pos x="61" y="761"/>
              </a:cxn>
              <a:cxn ang="0">
                <a:pos x="229" y="592"/>
              </a:cxn>
              <a:cxn ang="0">
                <a:pos x="229" y="992"/>
              </a:cxn>
              <a:cxn ang="0">
                <a:pos x="527" y="694"/>
              </a:cxn>
              <a:cxn ang="0">
                <a:pos x="307" y="189"/>
              </a:cxn>
              <a:cxn ang="0">
                <a:pos x="410" y="294"/>
              </a:cxn>
              <a:cxn ang="0">
                <a:pos x="307" y="397"/>
              </a:cxn>
              <a:cxn ang="0">
                <a:pos x="307" y="189"/>
              </a:cxn>
              <a:cxn ang="0">
                <a:pos x="307" y="586"/>
              </a:cxn>
              <a:cxn ang="0">
                <a:pos x="410" y="691"/>
              </a:cxn>
              <a:cxn ang="0">
                <a:pos x="307" y="793"/>
              </a:cxn>
              <a:cxn ang="0">
                <a:pos x="307" y="586"/>
              </a:cxn>
            </a:cxnLst>
            <a:rect l="0" t="0" r="r" b="b"/>
            <a:pathLst>
              <a:path w="527" h="992">
                <a:moveTo>
                  <a:pt x="527" y="694"/>
                </a:moveTo>
                <a:lnTo>
                  <a:pt x="325" y="492"/>
                </a:lnTo>
                <a:lnTo>
                  <a:pt x="526" y="291"/>
                </a:lnTo>
                <a:lnTo>
                  <a:pt x="229" y="0"/>
                </a:lnTo>
                <a:lnTo>
                  <a:pt x="229" y="397"/>
                </a:lnTo>
                <a:lnTo>
                  <a:pt x="62" y="229"/>
                </a:lnTo>
                <a:lnTo>
                  <a:pt x="1" y="289"/>
                </a:lnTo>
                <a:lnTo>
                  <a:pt x="206" y="494"/>
                </a:lnTo>
                <a:lnTo>
                  <a:pt x="0" y="701"/>
                </a:lnTo>
                <a:lnTo>
                  <a:pt x="61" y="761"/>
                </a:lnTo>
                <a:lnTo>
                  <a:pt x="229" y="592"/>
                </a:lnTo>
                <a:lnTo>
                  <a:pt x="229" y="992"/>
                </a:lnTo>
                <a:lnTo>
                  <a:pt x="527" y="694"/>
                </a:lnTo>
                <a:close/>
                <a:moveTo>
                  <a:pt x="307" y="189"/>
                </a:moveTo>
                <a:lnTo>
                  <a:pt x="410" y="294"/>
                </a:lnTo>
                <a:lnTo>
                  <a:pt x="307" y="397"/>
                </a:lnTo>
                <a:lnTo>
                  <a:pt x="307" y="189"/>
                </a:lnTo>
                <a:close/>
                <a:moveTo>
                  <a:pt x="307" y="586"/>
                </a:moveTo>
                <a:lnTo>
                  <a:pt x="410" y="691"/>
                </a:lnTo>
                <a:lnTo>
                  <a:pt x="307" y="793"/>
                </a:lnTo>
                <a:lnTo>
                  <a:pt x="307" y="58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" name="Picture 94" descr="server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68777" y="1679340"/>
            <a:ext cx="1112015" cy="2427368"/>
          </a:xfrm>
          <a:prstGeom prst="rect">
            <a:avLst/>
          </a:prstGeom>
        </p:spPr>
      </p:pic>
      <p:sp>
        <p:nvSpPr>
          <p:cNvPr id="96" name="Oval 95"/>
          <p:cNvSpPr/>
          <p:nvPr/>
        </p:nvSpPr>
        <p:spPr>
          <a:xfrm>
            <a:off x="6163798" y="2510637"/>
            <a:ext cx="464480" cy="46447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innerShdw blurRad="38100">
              <a:schemeClr val="accent2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225925" y="2402942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225925" y="2402942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5"/>
          <p:cNvSpPr>
            <a:spLocks noEditPoints="1"/>
          </p:cNvSpPr>
          <p:nvPr/>
        </p:nvSpPr>
        <p:spPr bwMode="auto">
          <a:xfrm>
            <a:off x="2561015" y="2477061"/>
            <a:ext cx="227845" cy="428886"/>
          </a:xfrm>
          <a:custGeom>
            <a:avLst/>
            <a:gdLst/>
            <a:ahLst/>
            <a:cxnLst>
              <a:cxn ang="0">
                <a:pos x="527" y="694"/>
              </a:cxn>
              <a:cxn ang="0">
                <a:pos x="325" y="492"/>
              </a:cxn>
              <a:cxn ang="0">
                <a:pos x="526" y="291"/>
              </a:cxn>
              <a:cxn ang="0">
                <a:pos x="229" y="0"/>
              </a:cxn>
              <a:cxn ang="0">
                <a:pos x="229" y="397"/>
              </a:cxn>
              <a:cxn ang="0">
                <a:pos x="62" y="229"/>
              </a:cxn>
              <a:cxn ang="0">
                <a:pos x="1" y="289"/>
              </a:cxn>
              <a:cxn ang="0">
                <a:pos x="206" y="494"/>
              </a:cxn>
              <a:cxn ang="0">
                <a:pos x="0" y="701"/>
              </a:cxn>
              <a:cxn ang="0">
                <a:pos x="61" y="761"/>
              </a:cxn>
              <a:cxn ang="0">
                <a:pos x="229" y="592"/>
              </a:cxn>
              <a:cxn ang="0">
                <a:pos x="229" y="992"/>
              </a:cxn>
              <a:cxn ang="0">
                <a:pos x="527" y="694"/>
              </a:cxn>
              <a:cxn ang="0">
                <a:pos x="307" y="189"/>
              </a:cxn>
              <a:cxn ang="0">
                <a:pos x="410" y="294"/>
              </a:cxn>
              <a:cxn ang="0">
                <a:pos x="307" y="397"/>
              </a:cxn>
              <a:cxn ang="0">
                <a:pos x="307" y="189"/>
              </a:cxn>
              <a:cxn ang="0">
                <a:pos x="307" y="586"/>
              </a:cxn>
              <a:cxn ang="0">
                <a:pos x="410" y="691"/>
              </a:cxn>
              <a:cxn ang="0">
                <a:pos x="307" y="793"/>
              </a:cxn>
              <a:cxn ang="0">
                <a:pos x="307" y="586"/>
              </a:cxn>
            </a:cxnLst>
            <a:rect l="0" t="0" r="r" b="b"/>
            <a:pathLst>
              <a:path w="527" h="992">
                <a:moveTo>
                  <a:pt x="527" y="694"/>
                </a:moveTo>
                <a:lnTo>
                  <a:pt x="325" y="492"/>
                </a:lnTo>
                <a:lnTo>
                  <a:pt x="526" y="291"/>
                </a:lnTo>
                <a:lnTo>
                  <a:pt x="229" y="0"/>
                </a:lnTo>
                <a:lnTo>
                  <a:pt x="229" y="397"/>
                </a:lnTo>
                <a:lnTo>
                  <a:pt x="62" y="229"/>
                </a:lnTo>
                <a:lnTo>
                  <a:pt x="1" y="289"/>
                </a:lnTo>
                <a:lnTo>
                  <a:pt x="206" y="494"/>
                </a:lnTo>
                <a:lnTo>
                  <a:pt x="0" y="701"/>
                </a:lnTo>
                <a:lnTo>
                  <a:pt x="61" y="761"/>
                </a:lnTo>
                <a:lnTo>
                  <a:pt x="229" y="592"/>
                </a:lnTo>
                <a:lnTo>
                  <a:pt x="229" y="992"/>
                </a:lnTo>
                <a:lnTo>
                  <a:pt x="527" y="694"/>
                </a:lnTo>
                <a:close/>
                <a:moveTo>
                  <a:pt x="307" y="189"/>
                </a:moveTo>
                <a:lnTo>
                  <a:pt x="410" y="294"/>
                </a:lnTo>
                <a:lnTo>
                  <a:pt x="307" y="397"/>
                </a:lnTo>
                <a:lnTo>
                  <a:pt x="307" y="189"/>
                </a:lnTo>
                <a:close/>
                <a:moveTo>
                  <a:pt x="307" y="586"/>
                </a:moveTo>
                <a:lnTo>
                  <a:pt x="410" y="691"/>
                </a:lnTo>
                <a:lnTo>
                  <a:pt x="307" y="793"/>
                </a:lnTo>
                <a:lnTo>
                  <a:pt x="307" y="58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31" grpId="0" animBg="1"/>
      <p:bldP spid="2057" grpId="0" animBg="1"/>
      <p:bldP spid="2062" grpId="0" animBg="1"/>
      <p:bldP spid="56" grpId="0"/>
      <p:bldP spid="57" grpId="0"/>
      <p:bldP spid="58" grpId="0"/>
      <p:bldP spid="49" grpId="0" animBg="1"/>
      <p:bldP spid="54" grpId="0" animBg="1"/>
      <p:bldP spid="59" grpId="0" animBg="1"/>
      <p:bldP spid="61" grpId="0" animBg="1"/>
      <p:bldP spid="62" grpId="0" animBg="1"/>
      <p:bldP spid="76" grpId="0" animBg="1"/>
      <p:bldP spid="96" grpId="0" animBg="1"/>
      <p:bldP spid="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 flipH="1">
            <a:off x="0" y="3607302"/>
            <a:ext cx="9144000" cy="636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25400">
              <a:schemeClr val="accent2">
                <a:lumMod val="75000"/>
              </a:scheme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E6A7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 rot="10800000">
            <a:off x="195317" y="2968388"/>
            <a:ext cx="1919528" cy="634705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681" tIns="34340" rIns="68681" bIns="3434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w</a:t>
            </a:r>
            <a:r>
              <a:rPr lang="en-US" dirty="0" smtClean="0"/>
              <a:t>eakest </a:t>
            </a:r>
            <a:r>
              <a:rPr lang="en-US" dirty="0"/>
              <a:t>l</a:t>
            </a:r>
            <a:r>
              <a:rPr lang="en-US" dirty="0" smtClean="0"/>
              <a:t>ink – </a:t>
            </a:r>
            <a:r>
              <a:rPr lang="en-US" dirty="0" smtClean="0">
                <a:solidFill>
                  <a:srgbClr val="B71234"/>
                </a:solidFill>
              </a:rPr>
              <a:t>your smartphone </a:t>
            </a:r>
            <a:endParaRPr lang="en-US" dirty="0">
              <a:solidFill>
                <a:srgbClr val="B7123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7" name="Isosceles Triangle 36"/>
          <p:cNvSpPr/>
          <p:nvPr/>
        </p:nvSpPr>
        <p:spPr>
          <a:xfrm flipV="1">
            <a:off x="1022615" y="1437601"/>
            <a:ext cx="252614" cy="21777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4025" y="3462119"/>
            <a:ext cx="8243888" cy="9433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5000"/>
              </a:lnSpc>
            </a:pPr>
            <a:r>
              <a:rPr lang="en-US" sz="2200" dirty="0" smtClean="0">
                <a:solidFill>
                  <a:srgbClr val="B71234"/>
                </a:solidFill>
              </a:rPr>
              <a:t>36% </a:t>
            </a:r>
            <a:r>
              <a:rPr lang="en-US" sz="2200" dirty="0" smtClean="0">
                <a:solidFill>
                  <a:schemeClr val="accent1"/>
                </a:solidFill>
              </a:rPr>
              <a:t>of mobile devices </a:t>
            </a:r>
            <a:r>
              <a:rPr lang="en-US" sz="2200" dirty="0" smtClean="0">
                <a:solidFill>
                  <a:srgbClr val="B71234"/>
                </a:solidFill>
              </a:rPr>
              <a:t>not PIN protected.</a:t>
            </a:r>
            <a:endParaRPr lang="en-US" sz="2200" dirty="0">
              <a:solidFill>
                <a:srgbClr val="B71234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9895" y="1604135"/>
            <a:ext cx="1523240" cy="1523240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1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902313894"/>
              </p:ext>
            </p:extLst>
          </p:nvPr>
        </p:nvGraphicFramePr>
        <p:xfrm>
          <a:off x="136893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20397" y="2176955"/>
            <a:ext cx="8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rgbClr val="B71234"/>
                  </a:solidFill>
                </a:ln>
                <a:solidFill>
                  <a:srgbClr val="B71234"/>
                </a:solidFill>
              </a:rPr>
              <a:t>36%</a:t>
            </a:r>
            <a:endParaRPr lang="en-US" dirty="0">
              <a:ln w="3175">
                <a:solidFill>
                  <a:srgbClr val="B71234"/>
                </a:solidFill>
              </a:ln>
              <a:solidFill>
                <a:srgbClr val="B71234"/>
              </a:solidFill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57201" y="4667254"/>
            <a:ext cx="6804025" cy="152400"/>
          </a:xfrm>
        </p:spPr>
        <p:txBody>
          <a:bodyPr/>
          <a:lstStyle/>
          <a:p>
            <a:r>
              <a:rPr lang="en-US" dirty="0" smtClean="0"/>
              <a:t>Source: Consumer Reports </a:t>
            </a:r>
          </a:p>
        </p:txBody>
      </p:sp>
      <p:pic>
        <p:nvPicPr>
          <p:cNvPr id="26" name="Picture 25" descr="generic-smartphone-back_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3846" y="1171774"/>
            <a:ext cx="1560154" cy="27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132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 bwMode="auto">
          <a:xfrm rot="10800000">
            <a:off x="1900757" y="2968388"/>
            <a:ext cx="1919528" cy="634705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681" tIns="34340" rIns="68681" bIns="3434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 flipH="1">
            <a:off x="0" y="3607302"/>
            <a:ext cx="9144000" cy="636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25400">
              <a:schemeClr val="accent2">
                <a:lumMod val="75000"/>
              </a:scheme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E6A7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0056" y="3458635"/>
            <a:ext cx="8243888" cy="9433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5000"/>
              </a:lnSpc>
            </a:pPr>
            <a:r>
              <a:rPr lang="en-US" sz="2200" dirty="0" smtClean="0">
                <a:solidFill>
                  <a:srgbClr val="B71234"/>
                </a:solidFill>
              </a:rPr>
              <a:t>22%</a:t>
            </a:r>
            <a:r>
              <a:rPr lang="en-US" sz="2200" dirty="0" smtClean="0">
                <a:solidFill>
                  <a:schemeClr val="accent1"/>
                </a:solidFill>
              </a:rPr>
              <a:t> install software that can </a:t>
            </a:r>
            <a:r>
              <a:rPr lang="en-US" sz="2200" dirty="0" smtClean="0">
                <a:solidFill>
                  <a:srgbClr val="B71234"/>
                </a:solidFill>
              </a:rPr>
              <a:t>find phone when lost.</a:t>
            </a:r>
            <a:endParaRPr lang="en-US" sz="2200" dirty="0">
              <a:solidFill>
                <a:srgbClr val="B7123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565A"/>
                </a:solidFill>
              </a:rPr>
              <a:t>The </a:t>
            </a:r>
            <a:r>
              <a:rPr lang="en-US" dirty="0">
                <a:solidFill>
                  <a:srgbClr val="53565A"/>
                </a:solidFill>
              </a:rPr>
              <a:t>w</a:t>
            </a:r>
            <a:r>
              <a:rPr lang="en-US" dirty="0" smtClean="0">
                <a:solidFill>
                  <a:srgbClr val="53565A"/>
                </a:solidFill>
              </a:rPr>
              <a:t>eakest </a:t>
            </a:r>
            <a:r>
              <a:rPr lang="en-US" dirty="0">
                <a:solidFill>
                  <a:srgbClr val="53565A"/>
                </a:solidFill>
              </a:rPr>
              <a:t>l</a:t>
            </a:r>
            <a:r>
              <a:rPr lang="en-US" dirty="0" smtClean="0">
                <a:solidFill>
                  <a:srgbClr val="53565A"/>
                </a:solidFill>
              </a:rPr>
              <a:t>ink – </a:t>
            </a:r>
            <a:r>
              <a:rPr lang="en-US" dirty="0" smtClean="0">
                <a:solidFill>
                  <a:srgbClr val="B71234"/>
                </a:solidFill>
              </a:rPr>
              <a:t>your smartphone </a:t>
            </a:r>
            <a:endParaRPr lang="en-US" dirty="0">
              <a:solidFill>
                <a:srgbClr val="B7123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6" name="Isosceles Triangle 35"/>
          <p:cNvSpPr/>
          <p:nvPr/>
        </p:nvSpPr>
        <p:spPr>
          <a:xfrm flipV="1">
            <a:off x="2737250" y="1437601"/>
            <a:ext cx="252614" cy="21777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01358" y="1604135"/>
            <a:ext cx="1523240" cy="1523240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1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902313894"/>
              </p:ext>
            </p:extLst>
          </p:nvPr>
        </p:nvGraphicFramePr>
        <p:xfrm>
          <a:off x="136893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080232604"/>
              </p:ext>
            </p:extLst>
          </p:nvPr>
        </p:nvGraphicFramePr>
        <p:xfrm>
          <a:off x="1847879" y="1538265"/>
          <a:ext cx="2024072" cy="16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20397" y="2176955"/>
            <a:ext cx="8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36</a:t>
            </a:r>
            <a:r>
              <a:rPr lang="en-US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%</a:t>
            </a:r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4084" y="2176955"/>
            <a:ext cx="8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rgbClr val="B71234"/>
                  </a:solidFill>
                </a:ln>
                <a:solidFill>
                  <a:srgbClr val="B71234"/>
                </a:solidFill>
              </a:rPr>
              <a:t>22%</a:t>
            </a:r>
            <a:endParaRPr lang="en-US" dirty="0">
              <a:ln w="3175">
                <a:solidFill>
                  <a:srgbClr val="B71234"/>
                </a:solidFill>
              </a:ln>
              <a:solidFill>
                <a:srgbClr val="B71234"/>
              </a:solidFill>
            </a:endParaRPr>
          </a:p>
        </p:txBody>
      </p:sp>
      <p:pic>
        <p:nvPicPr>
          <p:cNvPr id="30" name="Picture 29" descr="generic-smartphone-back_sm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83846" y="1171774"/>
            <a:ext cx="1560154" cy="27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508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53565A"/>
      </a:dk1>
      <a:lt1>
        <a:srgbClr val="FFFFFF"/>
      </a:lt1>
      <a:dk2>
        <a:srgbClr val="B71234"/>
      </a:dk2>
      <a:lt2>
        <a:srgbClr val="0071C5"/>
      </a:lt2>
      <a:accent1>
        <a:srgbClr val="727478"/>
      </a:accent1>
      <a:accent2>
        <a:srgbClr val="B1BABF"/>
      </a:accent2>
      <a:accent3>
        <a:srgbClr val="B71234"/>
      </a:accent3>
      <a:accent4>
        <a:srgbClr val="00AEEF"/>
      </a:accent4>
      <a:accent5>
        <a:srgbClr val="7ED3F7"/>
      </a:accent5>
      <a:accent6>
        <a:srgbClr val="004280"/>
      </a:accent6>
      <a:hlink>
        <a:srgbClr val="B71234"/>
      </a:hlink>
      <a:folHlink>
        <a:srgbClr val="5B0819"/>
      </a:folHlink>
    </a:clrScheme>
    <a:fontScheme name="McAfe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cAfee">
      <a:dk1>
        <a:srgbClr val="53565A"/>
      </a:dk1>
      <a:lt1>
        <a:srgbClr val="FFFFFF"/>
      </a:lt1>
      <a:dk2>
        <a:srgbClr val="0071C5"/>
      </a:dk2>
      <a:lt2>
        <a:srgbClr val="939598"/>
      </a:lt2>
      <a:accent1>
        <a:srgbClr val="B1BABF"/>
      </a:accent1>
      <a:accent2>
        <a:srgbClr val="E6E7E8"/>
      </a:accent2>
      <a:accent3>
        <a:srgbClr val="00AEEF"/>
      </a:accent3>
      <a:accent4>
        <a:srgbClr val="7ED3F7"/>
      </a:accent4>
      <a:accent5>
        <a:srgbClr val="B71234"/>
      </a:accent5>
      <a:accent6>
        <a:srgbClr val="004280"/>
      </a:accent6>
      <a:hlink>
        <a:srgbClr val="7ED3F7"/>
      </a:hlink>
      <a:folHlink>
        <a:srgbClr val="00AEEF"/>
      </a:folHlink>
    </a:clrScheme>
    <a:fontScheme name="Intel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cAfee">
      <a:dk1>
        <a:srgbClr val="53565A"/>
      </a:dk1>
      <a:lt1>
        <a:srgbClr val="FFFFFF"/>
      </a:lt1>
      <a:dk2>
        <a:srgbClr val="0071C5"/>
      </a:dk2>
      <a:lt2>
        <a:srgbClr val="939598"/>
      </a:lt2>
      <a:accent1>
        <a:srgbClr val="B1BABF"/>
      </a:accent1>
      <a:accent2>
        <a:srgbClr val="E6E7E8"/>
      </a:accent2>
      <a:accent3>
        <a:srgbClr val="00AEEF"/>
      </a:accent3>
      <a:accent4>
        <a:srgbClr val="7ED3F7"/>
      </a:accent4>
      <a:accent5>
        <a:srgbClr val="B71234"/>
      </a:accent5>
      <a:accent6>
        <a:srgbClr val="004280"/>
      </a:accent6>
      <a:hlink>
        <a:srgbClr val="7ED3F7"/>
      </a:hlink>
      <a:folHlink>
        <a:srgbClr val="00AEEF"/>
      </a:folHlink>
    </a:clrScheme>
    <a:fontScheme name="Intel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13450</TotalTime>
  <Words>628</Words>
  <Application>Microsoft Macintosh PowerPoint</Application>
  <PresentationFormat>On-screen Show (16:9)</PresentationFormat>
  <Paragraphs>174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Wearables: Panacea or Pandora’s Box – A Security Perspective </vt:lpstr>
      <vt:lpstr>Why this is important </vt:lpstr>
      <vt:lpstr>What’s being collected </vt:lpstr>
      <vt:lpstr>Hypergrowth </vt:lpstr>
      <vt:lpstr>The wild west</vt:lpstr>
      <vt:lpstr>The wild west</vt:lpstr>
      <vt:lpstr>Data flows &amp; what’s at risk  </vt:lpstr>
      <vt:lpstr>The weakest link – your smartphone </vt:lpstr>
      <vt:lpstr>The weakest link – your smartphone </vt:lpstr>
      <vt:lpstr>The weakest link – your smartphone </vt:lpstr>
      <vt:lpstr>The weakest link – your smartphone </vt:lpstr>
      <vt:lpstr>The weakest link – your smartphone</vt:lpstr>
      <vt:lpstr>Weakest link exacerbated</vt:lpstr>
      <vt:lpstr>Attack of the Flappy Bird clones </vt:lpstr>
      <vt:lpstr>So what do we do…wearables</vt:lpstr>
      <vt:lpstr>So what do we do…mobile devices</vt:lpstr>
      <vt:lpstr>So what do we do…cloud service</vt:lpstr>
      <vt:lpstr>So what do we do…ecosystem</vt:lpstr>
      <vt:lpstr>Ultimate wearable hack</vt:lpstr>
      <vt:lpstr>Call to action</vt:lpstr>
      <vt:lpstr>PowerPoint Presentation</vt:lpstr>
      <vt:lpstr>Follow me on Twitter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 Espinoza</dc:creator>
  <cp:lastModifiedBy>Sophia DeMartini</cp:lastModifiedBy>
  <cp:revision>877</cp:revision>
  <dcterms:created xsi:type="dcterms:W3CDTF">2014-03-31T20:56:29Z</dcterms:created>
  <dcterms:modified xsi:type="dcterms:W3CDTF">2015-02-17T05:55:02Z</dcterms:modified>
</cp:coreProperties>
</file>