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2"/>
  </p:notesMasterIdLst>
  <p:handoutMasterIdLst>
    <p:handoutMasterId r:id="rId23"/>
  </p:handoutMasterIdLst>
  <p:sldIdLst>
    <p:sldId id="357" r:id="rId2"/>
    <p:sldId id="555" r:id="rId3"/>
    <p:sldId id="528" r:id="rId4"/>
    <p:sldId id="489" r:id="rId5"/>
    <p:sldId id="540" r:id="rId6"/>
    <p:sldId id="552" r:id="rId7"/>
    <p:sldId id="553" r:id="rId8"/>
    <p:sldId id="541" r:id="rId9"/>
    <p:sldId id="542" r:id="rId10"/>
    <p:sldId id="551" r:id="rId11"/>
    <p:sldId id="543" r:id="rId12"/>
    <p:sldId id="547" r:id="rId13"/>
    <p:sldId id="548" r:id="rId14"/>
    <p:sldId id="545" r:id="rId15"/>
    <p:sldId id="546" r:id="rId16"/>
    <p:sldId id="549" r:id="rId17"/>
    <p:sldId id="544" r:id="rId18"/>
    <p:sldId id="550" r:id="rId19"/>
    <p:sldId id="537" r:id="rId20"/>
    <p:sldId id="554" r:id="rId2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3936">
          <p15:clr>
            <a:srgbClr val="A4A3A4"/>
          </p15:clr>
        </p15:guide>
        <p15:guide id="2" orient="horz" pos="288">
          <p15:clr>
            <a:srgbClr val="A4A3A4"/>
          </p15:clr>
        </p15:guide>
        <p15:guide id="3" orient="horz" pos="3984">
          <p15:clr>
            <a:srgbClr val="A4A3A4"/>
          </p15:clr>
        </p15:guide>
        <p15:guide id="4" orient="horz" pos="1200">
          <p15:clr>
            <a:srgbClr val="A4A3A4"/>
          </p15:clr>
        </p15:guide>
        <p15:guide id="5" orient="horz" pos="912">
          <p15:clr>
            <a:srgbClr val="A4A3A4"/>
          </p15:clr>
        </p15:guide>
        <p15:guide id="6" orient="horz" pos="2256">
          <p15:clr>
            <a:srgbClr val="A4A3A4"/>
          </p15:clr>
        </p15:guide>
        <p15:guide id="7" orient="horz" pos="3360">
          <p15:clr>
            <a:srgbClr val="A4A3A4"/>
          </p15:clr>
        </p15:guide>
        <p15:guide id="8" pos="4320">
          <p15:clr>
            <a:srgbClr val="A4A3A4"/>
          </p15:clr>
        </p15:guide>
        <p15:guide id="9" pos="2400">
          <p15:clr>
            <a:srgbClr val="A4A3A4"/>
          </p15:clr>
        </p15:guide>
        <p15:guide id="10" pos="4752">
          <p15:clr>
            <a:srgbClr val="A4A3A4"/>
          </p15:clr>
        </p15:guide>
        <p15:guide id="11" pos="3552">
          <p15:clr>
            <a:srgbClr val="A4A3A4"/>
          </p15:clr>
        </p15:guide>
        <p15:guide id="12" pos="3840">
          <p15:clr>
            <a:srgbClr val="A4A3A4"/>
          </p15:clr>
        </p15:guide>
        <p15:guide id="13" pos="3072">
          <p15:clr>
            <a:srgbClr val="A4A3A4"/>
          </p15:clr>
        </p15:guide>
        <p15:guide id="14" pos="5664">
          <p15:clr>
            <a:srgbClr val="A4A3A4"/>
          </p15:clr>
        </p15:guide>
        <p15:guide id="15" pos="51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d, Jeff (TRGR)" initials="JW" lastIdx="1" clrIdx="0"/>
  <p:cmAuthor id="1" name="Christopher Smyth" initials="CTS" lastIdx="7" clrIdx="1"/>
  <p:cmAuthor id="2" name="Philipp C. Mueller" initials="PC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00"/>
    <a:srgbClr val="FFAB57"/>
    <a:srgbClr val="FF8000"/>
    <a:srgbClr val="FFE6CC"/>
    <a:srgbClr val="FFE600"/>
    <a:srgbClr val="828282"/>
    <a:srgbClr val="E6E6E6"/>
    <a:srgbClr val="DCDCDC"/>
    <a:srgbClr val="FF91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73293" autoAdjust="0"/>
  </p:normalViewPr>
  <p:slideViewPr>
    <p:cSldViewPr snapToObjects="1">
      <p:cViewPr>
        <p:scale>
          <a:sx n="63" d="100"/>
          <a:sy n="63" d="100"/>
        </p:scale>
        <p:origin x="-2408" y="-232"/>
      </p:cViewPr>
      <p:guideLst>
        <p:guide orient="horz" pos="3936"/>
        <p:guide orient="horz" pos="288"/>
        <p:guide orient="horz" pos="3984"/>
        <p:guide orient="horz" pos="1200"/>
        <p:guide orient="horz" pos="912"/>
        <p:guide orient="horz" pos="2256"/>
        <p:guide orient="horz" pos="3360"/>
        <p:guide pos="4320"/>
        <p:guide pos="2400"/>
        <p:guide pos="4752"/>
        <p:guide pos="3552"/>
        <p:guide pos="3840"/>
        <p:guide pos="3072"/>
        <p:guide pos="5664"/>
        <p:guide pos="5184"/>
      </p:guideLst>
    </p:cSldViewPr>
  </p:slideViewPr>
  <p:outlineViewPr>
    <p:cViewPr>
      <p:scale>
        <a:sx n="33" d="100"/>
        <a:sy n="33" d="100"/>
      </p:scale>
      <p:origin x="0" y="5528"/>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B5A3C113-9A27-443E-86B1-2F054B7B6083}" type="datetimeFigureOut">
              <a:rPr lang="en-US"/>
              <a:pPr>
                <a:defRPr/>
              </a:pPr>
              <a:t>2/12/15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2DA7B234-DDF2-419E-BC03-C99622D532D8}" type="slidenum">
              <a:rPr lang="en-US"/>
              <a:pPr>
                <a:defRPr/>
              </a:pPr>
              <a:t>‹#›</a:t>
            </a:fld>
            <a:endParaRPr lang="en-US" dirty="0"/>
          </a:p>
        </p:txBody>
      </p:sp>
    </p:spTree>
    <p:extLst>
      <p:ext uri="{BB962C8B-B14F-4D97-AF65-F5344CB8AC3E}">
        <p14:creationId xmlns:p14="http://schemas.microsoft.com/office/powerpoint/2010/main" val="1093278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4099"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4103"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AA6349F5-BB30-4128-BA3E-B80E218D70FC}" type="slidenum">
              <a:rPr lang="en-US"/>
              <a:pPr>
                <a:defRPr/>
              </a:pPr>
              <a:t>‹#›</a:t>
            </a:fld>
            <a:endParaRPr lang="en-US" dirty="0"/>
          </a:p>
        </p:txBody>
      </p:sp>
    </p:spTree>
    <p:extLst>
      <p:ext uri="{BB962C8B-B14F-4D97-AF65-F5344CB8AC3E}">
        <p14:creationId xmlns:p14="http://schemas.microsoft.com/office/powerpoint/2010/main" val="2203602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9" charset="-52"/>
        <a:ea typeface="MS PGothic" pitchFamily="34" charset="-128"/>
        <a:cs typeface="ＭＳ Ｐゴシック" pitchFamily="124" charset="-128"/>
      </a:defRPr>
    </a:lvl1pPr>
    <a:lvl2pPr marL="457200" algn="l" rtl="0" eaLnBrk="0" fontAlgn="base" hangingPunct="0">
      <a:spcBef>
        <a:spcPct val="30000"/>
      </a:spcBef>
      <a:spcAft>
        <a:spcPct val="0"/>
      </a:spcAft>
      <a:defRPr sz="1200" kern="1200">
        <a:solidFill>
          <a:schemeClr val="tx1"/>
        </a:solidFill>
        <a:latin typeface="Arial" pitchFamily="19" charset="-52"/>
        <a:ea typeface="MS PGothic"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19" charset="-52"/>
        <a:ea typeface="MS PGothic"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19" charset="-52"/>
        <a:ea typeface="MS PGothic"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19" charset="-52"/>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9" charset="-52"/>
                <a:ea typeface="MS PGothic" pitchFamily="34" charset="-128"/>
                <a:cs typeface="ＭＳ Ｐゴシック" pitchFamily="124" charset="-128"/>
              </a:rPr>
              <a:t>Thomson Reuters acquires, editorially curates and delivers a vast sea of business information, organized around entity categories, such as: </a:t>
            </a:r>
            <a:endParaRPr lang="en-US" dirty="0" smtClean="0"/>
          </a:p>
          <a:p>
            <a:r>
              <a:rPr lang="en-US" sz="1200" kern="1200" dirty="0" smtClean="0">
                <a:solidFill>
                  <a:schemeClr val="tx1"/>
                </a:solidFill>
                <a:effectLst/>
                <a:latin typeface="Arial" pitchFamily="19" charset="-52"/>
                <a:ea typeface="MS PGothic" pitchFamily="34" charset="-128"/>
                <a:cs typeface="ＭＳ Ｐゴシック" pitchFamily="124" charset="-128"/>
              </a:rPr>
              <a:t>• Organizations</a:t>
            </a:r>
            <a:br>
              <a:rPr lang="en-US" sz="1200" kern="1200" dirty="0" smtClean="0">
                <a:solidFill>
                  <a:schemeClr val="tx1"/>
                </a:solidFill>
                <a:effectLst/>
                <a:latin typeface="Arial" pitchFamily="19" charset="-52"/>
                <a:ea typeface="MS PGothic" pitchFamily="34" charset="-128"/>
                <a:cs typeface="ＭＳ Ｐゴシック" pitchFamily="124" charset="-128"/>
              </a:rPr>
            </a:br>
            <a:r>
              <a:rPr lang="en-US" sz="1200" kern="1200" dirty="0" smtClean="0">
                <a:solidFill>
                  <a:schemeClr val="tx1"/>
                </a:solidFill>
                <a:effectLst/>
                <a:latin typeface="Arial" pitchFamily="19" charset="-52"/>
                <a:ea typeface="MS PGothic" pitchFamily="34" charset="-128"/>
                <a:cs typeface="ＭＳ Ｐゴシック" pitchFamily="124" charset="-128"/>
              </a:rPr>
              <a:t>• Financial Instruments</a:t>
            </a:r>
            <a:br>
              <a:rPr lang="en-US" sz="1200" kern="1200" dirty="0" smtClean="0">
                <a:solidFill>
                  <a:schemeClr val="tx1"/>
                </a:solidFill>
                <a:effectLst/>
                <a:latin typeface="Arial" pitchFamily="19" charset="-52"/>
                <a:ea typeface="MS PGothic" pitchFamily="34" charset="-128"/>
                <a:cs typeface="ＭＳ Ｐゴシック" pitchFamily="124" charset="-128"/>
              </a:rPr>
            </a:br>
            <a:r>
              <a:rPr lang="en-US" sz="1200" kern="1200" dirty="0" smtClean="0">
                <a:solidFill>
                  <a:schemeClr val="tx1"/>
                </a:solidFill>
                <a:effectLst/>
                <a:latin typeface="Arial" pitchFamily="19" charset="-52"/>
                <a:ea typeface="MS PGothic" pitchFamily="34" charset="-128"/>
                <a:cs typeface="ＭＳ Ｐゴシック" pitchFamily="124" charset="-128"/>
              </a:rPr>
              <a:t>• Quotes</a:t>
            </a:r>
            <a:br>
              <a:rPr lang="en-US" sz="1200" kern="1200" dirty="0" smtClean="0">
                <a:solidFill>
                  <a:schemeClr val="tx1"/>
                </a:solidFill>
                <a:effectLst/>
                <a:latin typeface="Arial" pitchFamily="19" charset="-52"/>
                <a:ea typeface="MS PGothic" pitchFamily="34" charset="-128"/>
                <a:cs typeface="ＭＳ Ｐゴシック" pitchFamily="124" charset="-128"/>
              </a:rPr>
            </a:br>
            <a:r>
              <a:rPr lang="en-US" sz="1200" kern="1200" dirty="0" smtClean="0">
                <a:solidFill>
                  <a:schemeClr val="tx1"/>
                </a:solidFill>
                <a:effectLst/>
                <a:latin typeface="Arial" pitchFamily="19" charset="-52"/>
                <a:ea typeface="MS PGothic" pitchFamily="34" charset="-128"/>
                <a:cs typeface="ＭＳ Ｐゴシック" pitchFamily="124" charset="-128"/>
              </a:rPr>
              <a:t>• Estimates</a:t>
            </a:r>
            <a:br>
              <a:rPr lang="en-US" sz="1200" kern="1200" dirty="0" smtClean="0">
                <a:solidFill>
                  <a:schemeClr val="tx1"/>
                </a:solidFill>
                <a:effectLst/>
                <a:latin typeface="Arial" pitchFamily="19" charset="-52"/>
                <a:ea typeface="MS PGothic" pitchFamily="34" charset="-128"/>
                <a:cs typeface="ＭＳ Ｐゴシック" pitchFamily="124" charset="-128"/>
              </a:rPr>
            </a:br>
            <a:r>
              <a:rPr lang="en-US" sz="1200" kern="1200" dirty="0" smtClean="0">
                <a:solidFill>
                  <a:schemeClr val="tx1"/>
                </a:solidFill>
                <a:effectLst/>
                <a:latin typeface="Arial" pitchFamily="19" charset="-52"/>
                <a:ea typeface="MS PGothic" pitchFamily="34" charset="-128"/>
                <a:cs typeface="ＭＳ Ｐゴシック" pitchFamily="124" charset="-128"/>
              </a:rPr>
              <a:t>• Patents &amp; Trademarks</a:t>
            </a:r>
            <a:br>
              <a:rPr lang="en-US" sz="1200" kern="1200" dirty="0" smtClean="0">
                <a:solidFill>
                  <a:schemeClr val="tx1"/>
                </a:solidFill>
                <a:effectLst/>
                <a:latin typeface="Arial" pitchFamily="19" charset="-52"/>
                <a:ea typeface="MS PGothic" pitchFamily="34" charset="-128"/>
                <a:cs typeface="ＭＳ Ｐゴシック" pitchFamily="124" charset="-128"/>
              </a:rPr>
            </a:br>
            <a:r>
              <a:rPr lang="en-US" sz="1200" kern="1200" dirty="0" smtClean="0">
                <a:solidFill>
                  <a:schemeClr val="tx1"/>
                </a:solidFill>
                <a:effectLst/>
                <a:latin typeface="Arial" pitchFamily="19" charset="-52"/>
                <a:ea typeface="MS PGothic" pitchFamily="34" charset="-128"/>
                <a:cs typeface="ＭＳ Ｐゴシック" pitchFamily="124" charset="-128"/>
              </a:rPr>
              <a:t>• Briefs, Dockets &amp; Case Law • People, etc.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A6349F5-BB30-4128-BA3E-B80E218D70FC}" type="slidenum">
              <a:rPr lang="en-US" smtClean="0"/>
              <a:pPr>
                <a:defRPr/>
              </a:pPr>
              <a:t>3</a:t>
            </a:fld>
            <a:endParaRPr lang="en-US" dirty="0"/>
          </a:p>
        </p:txBody>
      </p:sp>
    </p:spTree>
    <p:extLst>
      <p:ext uri="{BB962C8B-B14F-4D97-AF65-F5344CB8AC3E}">
        <p14:creationId xmlns:p14="http://schemas.microsoft.com/office/powerpoint/2010/main" val="296797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6349F5-BB30-4128-BA3E-B80E218D70FC}" type="slidenum">
              <a:rPr lang="en-US" smtClean="0"/>
              <a:pPr>
                <a:defRPr/>
              </a:pPr>
              <a:t>4</a:t>
            </a:fld>
            <a:endParaRPr lang="en-US" dirty="0"/>
          </a:p>
        </p:txBody>
      </p:sp>
    </p:spTree>
    <p:extLst>
      <p:ext uri="{BB962C8B-B14F-4D97-AF65-F5344CB8AC3E}">
        <p14:creationId xmlns:p14="http://schemas.microsoft.com/office/powerpoint/2010/main" val="57355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Buyside</a:t>
            </a:r>
            <a:r>
              <a:rPr lang="en-US" sz="1200" dirty="0" smtClean="0"/>
              <a:t> and </a:t>
            </a:r>
            <a:r>
              <a:rPr lang="en-US" sz="1200" dirty="0" err="1" smtClean="0"/>
              <a:t>sellside</a:t>
            </a:r>
            <a:r>
              <a:rPr lang="en-US" sz="1200" dirty="0" smtClean="0"/>
              <a:t> research analysts and portfolio managers expect to find ‘peer’ stocks in the same investable universe (e.g. region, exchange, index, currency) with similar characteristics (industry sector, market cap range, revenue range, value stock vs. growth stock).</a:t>
            </a:r>
          </a:p>
          <a:p>
            <a:endParaRPr lang="en-US" sz="1200" dirty="0" smtClean="0"/>
          </a:p>
          <a:p>
            <a:r>
              <a:rPr lang="en-US" sz="1200" dirty="0" smtClean="0"/>
              <a:t>M&amp;A practitioners need peers for 2 reasons: find a suitable target or potential acquirer, and value a company or a deal.</a:t>
            </a:r>
          </a:p>
          <a:p>
            <a:endParaRPr lang="en-US" sz="1200" dirty="0" smtClean="0"/>
          </a:p>
          <a:p>
            <a:r>
              <a:rPr lang="en-US" sz="1200" dirty="0" smtClean="0"/>
              <a:t>Supply chain: purchasing managers or corporate supply chain managers will use peer lists to find potential replacement suppliers. </a:t>
            </a:r>
          </a:p>
          <a:p>
            <a:endParaRPr lang="en-US" sz="1200" dirty="0" smtClean="0"/>
          </a:p>
          <a:p>
            <a:r>
              <a:rPr lang="en-US" sz="1200" dirty="0" smtClean="0"/>
              <a:t>Strategy: corporate strategy teams need peer lists to identify emerging competitors, assess the competitive position of various companies, and assess market share.</a:t>
            </a:r>
          </a:p>
          <a:p>
            <a:endParaRPr lang="en-US" dirty="0"/>
          </a:p>
        </p:txBody>
      </p:sp>
      <p:sp>
        <p:nvSpPr>
          <p:cNvPr id="4" name="Slide Number Placeholder 3"/>
          <p:cNvSpPr>
            <a:spLocks noGrp="1"/>
          </p:cNvSpPr>
          <p:nvPr>
            <p:ph type="sldNum" sz="quarter" idx="10"/>
          </p:nvPr>
        </p:nvSpPr>
        <p:spPr/>
        <p:txBody>
          <a:bodyPr/>
          <a:lstStyle/>
          <a:p>
            <a:pPr>
              <a:defRPr/>
            </a:pPr>
            <a:fld id="{AA6349F5-BB30-4128-BA3E-B80E218D70FC}" type="slidenum">
              <a:rPr lang="en-US" smtClean="0"/>
              <a:pPr>
                <a:defRPr/>
              </a:pPr>
              <a:t>5</a:t>
            </a:fld>
            <a:endParaRPr lang="en-US" dirty="0"/>
          </a:p>
        </p:txBody>
      </p:sp>
    </p:spTree>
    <p:extLst>
      <p:ext uri="{BB962C8B-B14F-4D97-AF65-F5344CB8AC3E}">
        <p14:creationId xmlns:p14="http://schemas.microsoft.com/office/powerpoint/2010/main" val="422973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6349F5-BB30-4128-BA3E-B80E218D70FC}" type="slidenum">
              <a:rPr lang="en-US" smtClean="0"/>
              <a:pPr>
                <a:defRPr/>
              </a:pPr>
              <a:t>8</a:t>
            </a:fld>
            <a:endParaRPr lang="en-US" dirty="0"/>
          </a:p>
        </p:txBody>
      </p:sp>
    </p:spTree>
    <p:extLst>
      <p:ext uri="{BB962C8B-B14F-4D97-AF65-F5344CB8AC3E}">
        <p14:creationId xmlns:p14="http://schemas.microsoft.com/office/powerpoint/2010/main" val="127617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use example of IBM as a company extracted and resolved.</a:t>
            </a:r>
          </a:p>
          <a:p>
            <a:r>
              <a:rPr lang="en-US" baseline="0" dirty="0" smtClean="0"/>
              <a:t>Also what happens when a company is acquired by another company – Calais is fed multiple times a day by all entity updates from TR authorities to ensure the metadata will reflect the new relationships change.</a:t>
            </a:r>
          </a:p>
          <a:p>
            <a:endParaRPr lang="en-US" dirty="0"/>
          </a:p>
        </p:txBody>
      </p:sp>
      <p:sp>
        <p:nvSpPr>
          <p:cNvPr id="4" name="Slide Number Placeholder 3"/>
          <p:cNvSpPr>
            <a:spLocks noGrp="1"/>
          </p:cNvSpPr>
          <p:nvPr>
            <p:ph type="sldNum" sz="quarter" idx="10"/>
          </p:nvPr>
        </p:nvSpPr>
        <p:spPr/>
        <p:txBody>
          <a:bodyPr/>
          <a:lstStyle/>
          <a:p>
            <a:pPr>
              <a:defRPr/>
            </a:pPr>
            <a:fld id="{AA6349F5-BB30-4128-BA3E-B80E218D70FC}"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7196138" y="6248400"/>
            <a:ext cx="1751012" cy="38893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0"/>
            <a:ext cx="9163050" cy="6858000"/>
          </a:xfrm>
          <a:prstGeom prst="rect">
            <a:avLst/>
          </a:prstGeom>
          <a:noFill/>
          <a:ln w="9525">
            <a:noFill/>
            <a:miter lim="800000"/>
            <a:headEnd/>
            <a:tailEnd/>
          </a:ln>
        </p:spPr>
      </p:pic>
      <p:sp>
        <p:nvSpPr>
          <p:cNvPr id="9" name="Text Placeholder 8"/>
          <p:cNvSpPr>
            <a:spLocks noGrp="1"/>
          </p:cNvSpPr>
          <p:nvPr>
            <p:ph type="body" sz="quarter" idx="10"/>
          </p:nvPr>
        </p:nvSpPr>
        <p:spPr>
          <a:xfrm>
            <a:off x="259904" y="3861048"/>
            <a:ext cx="8884096" cy="609600"/>
          </a:xfrm>
          <a:prstGeom prst="rect">
            <a:avLst/>
          </a:prstGeom>
        </p:spPr>
        <p:txBody>
          <a:bodyPr/>
          <a:lstStyle>
            <a:lvl1pPr>
              <a:buNone/>
              <a:defRPr sz="3600" b="1">
                <a:solidFill>
                  <a:srgbClr val="FF8000"/>
                </a:solidFill>
                <a:latin typeface="+mj-lt"/>
              </a:defRPr>
            </a:lvl1pPr>
          </a:lstStyle>
          <a:p>
            <a:pPr lvl="0"/>
            <a:r>
              <a:rPr lang="en-US" dirty="0" smtClean="0"/>
              <a:t>Click to edit Master text styles</a:t>
            </a:r>
          </a:p>
        </p:txBody>
      </p:sp>
      <p:sp>
        <p:nvSpPr>
          <p:cNvPr id="11" name="Text Placeholder 10"/>
          <p:cNvSpPr>
            <a:spLocks noGrp="1"/>
          </p:cNvSpPr>
          <p:nvPr>
            <p:ph type="body" sz="quarter" idx="11"/>
          </p:nvPr>
        </p:nvSpPr>
        <p:spPr>
          <a:xfrm>
            <a:off x="259904" y="4699248"/>
            <a:ext cx="8884096" cy="609600"/>
          </a:xfrm>
          <a:prstGeom prst="rect">
            <a:avLst/>
          </a:prstGeom>
        </p:spPr>
        <p:txBody>
          <a:bodyPr/>
          <a:lstStyle>
            <a:lvl1pPr>
              <a:buNone/>
              <a:defRPr sz="2400" b="1" baseline="0">
                <a:solidFill>
                  <a:schemeClr val="tx1">
                    <a:lumMod val="50000"/>
                    <a:lumOff val="50000"/>
                  </a:schemeClr>
                </a:solidFill>
                <a:latin typeface="+mj-lt"/>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63050" cy="6858000"/>
          </a:xfrm>
          <a:prstGeom prst="rect">
            <a:avLst/>
          </a:prstGeom>
          <a:noFill/>
          <a:ln w="9525">
            <a:noFill/>
            <a:miter lim="800000"/>
            <a:headEnd/>
            <a:tailEnd/>
          </a:ln>
        </p:spPr>
      </p:pic>
      <p:sp>
        <p:nvSpPr>
          <p:cNvPr id="6" name="Slide Number Placeholder 4"/>
          <p:cNvSpPr txBox="1">
            <a:spLocks noGrp="1"/>
          </p:cNvSpPr>
          <p:nvPr userDrawn="1"/>
        </p:nvSpPr>
        <p:spPr bwMode="auto">
          <a:xfrm>
            <a:off x="304800" y="301625"/>
            <a:ext cx="5715000" cy="231775"/>
          </a:xfrm>
          <a:prstGeom prst="rect">
            <a:avLst/>
          </a:prstGeom>
          <a:noFill/>
          <a:ln w="9525">
            <a:noFill/>
            <a:miter lim="800000"/>
            <a:headEnd/>
            <a:tailEnd/>
          </a:ln>
        </p:spPr>
        <p:txBody>
          <a:bodyPr lIns="0" r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GB" sz="800" b="1" dirty="0" smtClean="0">
              <a:solidFill>
                <a:srgbClr val="828282"/>
              </a:solidFill>
            </a:endParaRPr>
          </a:p>
        </p:txBody>
      </p:sp>
      <p:pic>
        <p:nvPicPr>
          <p:cNvPr id="7" name="Picture 4"/>
          <p:cNvPicPr>
            <a:picLocks noChangeAspect="1"/>
          </p:cNvPicPr>
          <p:nvPr userDrawn="1"/>
        </p:nvPicPr>
        <p:blipFill>
          <a:blip r:embed="rId3"/>
          <a:srcRect/>
          <a:stretch>
            <a:fillRect/>
          </a:stretch>
        </p:blipFill>
        <p:spPr bwMode="auto">
          <a:xfrm>
            <a:off x="7092280" y="6381328"/>
            <a:ext cx="1751012" cy="388938"/>
          </a:xfrm>
          <a:prstGeom prst="rect">
            <a:avLst/>
          </a:prstGeom>
          <a:noFill/>
          <a:ln w="9525">
            <a:noFill/>
            <a:miter lim="800000"/>
            <a:headEnd/>
            <a:tailEnd/>
          </a:ln>
        </p:spPr>
      </p:pic>
      <p:sp>
        <p:nvSpPr>
          <p:cNvPr id="15" name="Text Placeholder 14"/>
          <p:cNvSpPr>
            <a:spLocks noGrp="1"/>
          </p:cNvSpPr>
          <p:nvPr>
            <p:ph type="body" sz="quarter" idx="12"/>
          </p:nvPr>
        </p:nvSpPr>
        <p:spPr>
          <a:xfrm>
            <a:off x="152400" y="152400"/>
            <a:ext cx="8596064" cy="685800"/>
          </a:xfrm>
          <a:prstGeom prst="rect">
            <a:avLst/>
          </a:prstGeom>
        </p:spPr>
        <p:txBody>
          <a:bodyPr/>
          <a:lstStyle>
            <a:lvl1pPr>
              <a:buNone/>
              <a:defRPr sz="2800" baseline="0">
                <a:solidFill>
                  <a:schemeClr val="bg1"/>
                </a:solidFill>
                <a:latin typeface="Arial"/>
                <a:cs typeface="Arial"/>
              </a:defRPr>
            </a:lvl1pPr>
          </a:lstStyle>
          <a:p>
            <a:pPr lvl="0"/>
            <a:r>
              <a:rPr lang="en-US" dirty="0" smtClean="0"/>
              <a:t>Click to edit Master text styles</a:t>
            </a:r>
          </a:p>
        </p:txBody>
      </p:sp>
      <p:sp>
        <p:nvSpPr>
          <p:cNvPr id="17" name="Text Placeholder 16"/>
          <p:cNvSpPr>
            <a:spLocks noGrp="1"/>
          </p:cNvSpPr>
          <p:nvPr>
            <p:ph type="body" sz="quarter" idx="13"/>
          </p:nvPr>
        </p:nvSpPr>
        <p:spPr>
          <a:xfrm>
            <a:off x="152400" y="1066800"/>
            <a:ext cx="8610600" cy="5105400"/>
          </a:xfrm>
          <a:prstGeom prst="rect">
            <a:avLst/>
          </a:prstGeom>
        </p:spPr>
        <p:txBody>
          <a:bodyPr/>
          <a:lstStyle>
            <a:lvl1pPr>
              <a:buFont typeface="Arial" pitchFamily="34" charset="0"/>
              <a:buChar char="•"/>
              <a:defRPr sz="2000" baseline="0">
                <a:solidFill>
                  <a:schemeClr val="tx1">
                    <a:lumMod val="75000"/>
                    <a:lumOff val="25000"/>
                  </a:schemeClr>
                </a:solidFill>
                <a:latin typeface="+mj-lt"/>
              </a:defRPr>
            </a:lvl1pPr>
            <a:lvl2pPr>
              <a:defRPr lang="en-US" sz="1800" kern="1200" baseline="0" dirty="0" smtClean="0">
                <a:solidFill>
                  <a:schemeClr val="tx1">
                    <a:lumMod val="75000"/>
                    <a:lumOff val="25000"/>
                  </a:schemeClr>
                </a:solidFill>
                <a:latin typeface="+mj-lt"/>
                <a:ea typeface="MS PGothic" pitchFamily="34" charset="-128"/>
                <a:cs typeface="ＭＳ Ｐゴシック" pitchFamily="124" charset="-128"/>
              </a:defRPr>
            </a:lvl2pPr>
            <a:lvl3pPr>
              <a:defRPr lang="en-US" sz="1600" kern="1200" baseline="0" dirty="0" smtClean="0">
                <a:solidFill>
                  <a:schemeClr val="tx1">
                    <a:lumMod val="75000"/>
                    <a:lumOff val="25000"/>
                  </a:schemeClr>
                </a:solidFill>
                <a:latin typeface="+mj-lt"/>
                <a:ea typeface="MS PGothic" pitchFamily="34" charset="-128"/>
                <a:cs typeface="ＭＳ Ｐゴシック" pitchFamily="124" charset="-128"/>
              </a:defRPr>
            </a:lvl3pPr>
          </a:lstStyle>
          <a:p>
            <a:pPr lvl="0"/>
            <a:r>
              <a:rPr lang="en-US" dirty="0" smtClean="0"/>
              <a:t>Click to edit Master text styles</a:t>
            </a:r>
          </a:p>
          <a:p>
            <a:pPr lvl="1"/>
            <a:r>
              <a:rPr lang="en-US" dirty="0" smtClean="0"/>
              <a:t>Second Level</a:t>
            </a:r>
          </a:p>
          <a:p>
            <a:pPr marL="1143000" lvl="2" indent="-285750" algn="l" defTabSz="457200" rtl="0" eaLnBrk="1" fontAlgn="base" hangingPunct="1">
              <a:spcBef>
                <a:spcPct val="20000"/>
              </a:spcBef>
              <a:spcAft>
                <a:spcPct val="0"/>
              </a:spcAft>
              <a:buFont typeface="Arial" pitchFamily="34" charset="0"/>
              <a:buChar char="–"/>
            </a:pPr>
            <a:r>
              <a:rPr lang="en-US" dirty="0" smtClean="0"/>
              <a:t>Third Level</a:t>
            </a:r>
          </a:p>
        </p:txBody>
      </p:sp>
      <p:sp>
        <p:nvSpPr>
          <p:cNvPr id="8" name="TextBox 7"/>
          <p:cNvSpPr txBox="1"/>
          <p:nvPr userDrawn="1"/>
        </p:nvSpPr>
        <p:spPr>
          <a:xfrm>
            <a:off x="0" y="6542554"/>
            <a:ext cx="3888432" cy="198814"/>
          </a:xfrm>
          <a:prstGeom prst="rect">
            <a:avLst/>
          </a:prstGeom>
          <a:noFill/>
        </p:spPr>
        <p:txBody>
          <a:bodyPr wrap="square" rtlCol="0">
            <a:normAutofit fontScale="62500" lnSpcReduction="20000"/>
          </a:bodyPr>
          <a:lstStyle/>
          <a:p>
            <a:pPr algn="l"/>
            <a:endParaRPr lang="en-US" sz="1300" dirty="0">
              <a:solidFill>
                <a:schemeClr val="tx1">
                  <a:lumMod val="50000"/>
                  <a:lumOff val="50000"/>
                </a:schemeClr>
              </a:solidFill>
              <a:latin typeface="Knowledge Light"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0" y="0"/>
            <a:ext cx="9163050" cy="6858000"/>
          </a:xfrm>
          <a:prstGeom prst="rect">
            <a:avLst/>
          </a:prstGeom>
          <a:noFill/>
          <a:ln w="9525">
            <a:noFill/>
            <a:miter lim="800000"/>
            <a:headEnd/>
            <a:tailEnd/>
          </a:ln>
        </p:spPr>
      </p:pic>
      <p:sp>
        <p:nvSpPr>
          <p:cNvPr id="5" name="Slide Number Placeholder 4"/>
          <p:cNvSpPr txBox="1">
            <a:spLocks noGrp="1"/>
          </p:cNvSpPr>
          <p:nvPr userDrawn="1"/>
        </p:nvSpPr>
        <p:spPr bwMode="auto">
          <a:xfrm>
            <a:off x="304800" y="301625"/>
            <a:ext cx="5715000" cy="231775"/>
          </a:xfrm>
          <a:prstGeom prst="rect">
            <a:avLst/>
          </a:prstGeom>
          <a:noFill/>
          <a:ln w="9525">
            <a:noFill/>
            <a:miter lim="800000"/>
            <a:headEnd/>
            <a:tailEnd/>
          </a:ln>
        </p:spPr>
        <p:txBody>
          <a:bodyPr lIns="0" r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GB" sz="800" b="1" dirty="0" smtClean="0">
              <a:solidFill>
                <a:srgbClr val="828282"/>
              </a:solidFill>
            </a:endParaRPr>
          </a:p>
        </p:txBody>
      </p:sp>
      <p:sp>
        <p:nvSpPr>
          <p:cNvPr id="15" name="Text Placeholder 14"/>
          <p:cNvSpPr>
            <a:spLocks noGrp="1"/>
          </p:cNvSpPr>
          <p:nvPr>
            <p:ph type="body" sz="quarter" idx="12"/>
          </p:nvPr>
        </p:nvSpPr>
        <p:spPr>
          <a:xfrm>
            <a:off x="152400" y="152400"/>
            <a:ext cx="8668072" cy="685800"/>
          </a:xfrm>
          <a:prstGeom prst="rect">
            <a:avLst/>
          </a:prstGeom>
        </p:spPr>
        <p:txBody>
          <a:bodyPr/>
          <a:lstStyle>
            <a:lvl1pPr>
              <a:buNone/>
              <a:defRPr sz="2800" baseline="0">
                <a:solidFill>
                  <a:schemeClr val="bg1"/>
                </a:solidFill>
                <a:latin typeface="Arial"/>
                <a:cs typeface="Arial"/>
              </a:defRPr>
            </a:lvl1pPr>
          </a:lstStyle>
          <a:p>
            <a:pPr lvl="0"/>
            <a:r>
              <a:rPr lang="en-US" dirty="0" smtClean="0"/>
              <a:t>Click to edit Master text styles</a:t>
            </a:r>
          </a:p>
        </p:txBody>
      </p:sp>
      <p:sp>
        <p:nvSpPr>
          <p:cNvPr id="7" name="TextBox 6"/>
          <p:cNvSpPr txBox="1"/>
          <p:nvPr userDrawn="1"/>
        </p:nvSpPr>
        <p:spPr>
          <a:xfrm>
            <a:off x="0" y="6542554"/>
            <a:ext cx="3888432" cy="198814"/>
          </a:xfrm>
          <a:prstGeom prst="rect">
            <a:avLst/>
          </a:prstGeom>
          <a:noFill/>
        </p:spPr>
        <p:txBody>
          <a:bodyPr wrap="square" rtlCol="0">
            <a:normAutofit fontScale="62500" lnSpcReduction="20000"/>
          </a:bodyPr>
          <a:lstStyle/>
          <a:p>
            <a:pPr algn="l"/>
            <a:r>
              <a:rPr lang="de-CH" sz="1300" dirty="0" smtClean="0">
                <a:solidFill>
                  <a:schemeClr val="tx1">
                    <a:lumMod val="50000"/>
                    <a:lumOff val="50000"/>
                  </a:schemeClr>
                </a:solidFill>
                <a:latin typeface="Knowledge Light" pitchFamily="34" charset="0"/>
              </a:rPr>
              <a:t>THOMSON REUTERS GLOBAL RESOURCES</a:t>
            </a:r>
            <a:endParaRPr lang="en-US" sz="1300" dirty="0">
              <a:solidFill>
                <a:schemeClr val="tx1">
                  <a:lumMod val="50000"/>
                  <a:lumOff val="50000"/>
                </a:schemeClr>
              </a:solidFill>
              <a:latin typeface="Knowledge Light" pitchFamily="34" charset="0"/>
            </a:endParaRPr>
          </a:p>
        </p:txBody>
      </p:sp>
      <p:pic>
        <p:nvPicPr>
          <p:cNvPr id="8" name="Picture 4"/>
          <p:cNvPicPr>
            <a:picLocks noChangeAspect="1"/>
          </p:cNvPicPr>
          <p:nvPr userDrawn="1"/>
        </p:nvPicPr>
        <p:blipFill>
          <a:blip r:embed="rId3"/>
          <a:srcRect/>
          <a:stretch>
            <a:fillRect/>
          </a:stretch>
        </p:blipFill>
        <p:spPr bwMode="auto">
          <a:xfrm>
            <a:off x="7092280" y="6381328"/>
            <a:ext cx="1751012" cy="3889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Slide Number Placeholder 4"/>
          <p:cNvSpPr txBox="1">
            <a:spLocks noGrp="1"/>
          </p:cNvSpPr>
          <p:nvPr userDrawn="1"/>
        </p:nvSpPr>
        <p:spPr bwMode="auto">
          <a:xfrm>
            <a:off x="8534400" y="301625"/>
            <a:ext cx="412750" cy="231775"/>
          </a:xfrm>
          <a:prstGeom prst="rect">
            <a:avLst/>
          </a:prstGeom>
          <a:no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3FC198F0-92C2-4735-914D-71CE352F06C5}" type="slidenum">
              <a:rPr lang="en-GB" sz="800" smtClean="0">
                <a:solidFill>
                  <a:schemeClr val="bg1"/>
                </a:solidFill>
              </a:rPr>
              <a:pPr algn="r" eaLnBrk="1" hangingPunct="1">
                <a:defRPr/>
              </a:pPr>
              <a:t>‹#›</a:t>
            </a:fld>
            <a:endParaRPr lang="en-GB" sz="800" dirty="0" smtClean="0">
              <a:solidFill>
                <a:schemeClr val="bg1"/>
              </a:solidFill>
            </a:endParaRPr>
          </a:p>
        </p:txBody>
      </p:sp>
      <p:sp>
        <p:nvSpPr>
          <p:cNvPr id="3" name="Slide Number Placeholder 4"/>
          <p:cNvSpPr txBox="1">
            <a:spLocks noGrp="1"/>
          </p:cNvSpPr>
          <p:nvPr userDrawn="1"/>
        </p:nvSpPr>
        <p:spPr bwMode="auto">
          <a:xfrm>
            <a:off x="304800" y="301625"/>
            <a:ext cx="5715000" cy="231775"/>
          </a:xfrm>
          <a:prstGeom prst="rect">
            <a:avLst/>
          </a:prstGeom>
          <a:noFill/>
          <a:ln w="9525">
            <a:noFill/>
            <a:miter lim="800000"/>
            <a:headEnd/>
            <a:tailEnd/>
          </a:ln>
        </p:spPr>
        <p:txBody>
          <a:bodyPr lIns="0" r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GB" sz="800" b="1" dirty="0" smtClean="0">
              <a:solidFill>
                <a:srgbClr val="828282"/>
              </a:solidFill>
            </a:endParaRPr>
          </a:p>
        </p:txBody>
      </p:sp>
      <p:pic>
        <p:nvPicPr>
          <p:cNvPr id="4"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p:cNvPicPr>
            <a:picLocks noChangeAspect="1"/>
          </p:cNvPicPr>
          <p:nvPr userDrawn="1"/>
        </p:nvPicPr>
        <p:blipFill>
          <a:blip r:embed="rId3"/>
          <a:srcRect/>
          <a:stretch>
            <a:fillRect/>
          </a:stretch>
        </p:blipFill>
        <p:spPr bwMode="auto">
          <a:xfrm>
            <a:off x="7131050" y="6249988"/>
            <a:ext cx="1708150" cy="379412"/>
          </a:xfrm>
          <a:prstGeom prst="rect">
            <a:avLst/>
          </a:prstGeom>
          <a:noFill/>
          <a:ln w="9525">
            <a:noFill/>
            <a:miter lim="800000"/>
            <a:headEnd/>
            <a:tailEnd/>
          </a:ln>
        </p:spPr>
      </p:pic>
      <p:sp>
        <p:nvSpPr>
          <p:cNvPr id="6" name="Rectangle 5"/>
          <p:cNvSpPr/>
          <p:nvPr userDrawn="1"/>
        </p:nvSpPr>
        <p:spPr>
          <a:xfrm>
            <a:off x="2267744" y="6165304"/>
            <a:ext cx="1080120" cy="190229"/>
          </a:xfrm>
          <a:prstGeom prst="rect">
            <a:avLst/>
          </a:prstGeom>
          <a:solidFill>
            <a:srgbClr val="FF9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125" y="358775"/>
            <a:ext cx="8247218" cy="541225"/>
          </a:xfrm>
          <a:prstGeom prst="rect">
            <a:avLst/>
          </a:prstGeom>
        </p:spPr>
        <p:txBody>
          <a:bodyPr lIns="0" tIns="0" rIns="0" bIns="72000" anchor="b" anchorCtr="0"/>
          <a:lstStyle>
            <a:lvl1pPr algn="l">
              <a:defRPr sz="2800" b="1" cap="all">
                <a:solidFill>
                  <a:srgbClr val="FF9100"/>
                </a:solidFill>
                <a:latin typeface="Arial"/>
                <a:cs typeface="Arial"/>
              </a:defRPr>
            </a:lvl1pPr>
          </a:lstStyle>
          <a:p>
            <a:r>
              <a:rPr lang="en-GB" dirty="0"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7092280" y="6381328"/>
            <a:ext cx="1751012" cy="388938"/>
          </a:xfrm>
          <a:prstGeom prst="rect">
            <a:avLst/>
          </a:prstGeom>
          <a:noFill/>
          <a:ln w="9525">
            <a:noFill/>
            <a:miter lim="800000"/>
            <a:headEnd/>
            <a:tailEnd/>
          </a:ln>
        </p:spPr>
      </p:pic>
    </p:spTree>
    <p:extLst>
      <p:ext uri="{BB962C8B-B14F-4D97-AF65-F5344CB8AC3E}">
        <p14:creationId xmlns:p14="http://schemas.microsoft.com/office/powerpoint/2010/main" val="226021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with Bullets">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356352"/>
            <a:ext cx="2895600" cy="365125"/>
          </a:xfrm>
          <a:prstGeom prst="rect">
            <a:avLst/>
          </a:prstGeom>
        </p:spPr>
        <p:txBody>
          <a:bodyPr/>
          <a:lstStyle>
            <a:lvl1pPr algn="r">
              <a:defRPr sz="1000">
                <a:solidFill>
                  <a:srgbClr val="4B4B4B"/>
                </a:solidFill>
                <a:cs typeface="+mn-cs"/>
              </a:defRPr>
            </a:lvl1pPr>
          </a:lstStyle>
          <a:p>
            <a:pPr>
              <a:defRPr/>
            </a:pPr>
            <a:r>
              <a:rPr lang="en-US"/>
              <a:t>CONFIDENTIAL/PROTECTED</a:t>
            </a:r>
          </a:p>
        </p:txBody>
      </p:sp>
      <p:sp>
        <p:nvSpPr>
          <p:cNvPr id="7" name="Slide Number Placeholder 6"/>
          <p:cNvSpPr>
            <a:spLocks noGrp="1" noChangeArrowheads="1"/>
          </p:cNvSpPr>
          <p:nvPr>
            <p:ph type="sldNum" sz="quarter" idx="11"/>
          </p:nvPr>
        </p:nvSpPr>
        <p:spPr>
          <a:xfrm>
            <a:off x="8458200" y="6553202"/>
            <a:ext cx="457200" cy="231775"/>
          </a:xfrm>
          <a:prstGeom prst="rect">
            <a:avLst/>
          </a:prstGeom>
        </p:spPr>
        <p:txBody>
          <a:bodyPr/>
          <a:lstStyle>
            <a:lvl1pPr algn="r">
              <a:defRPr sz="1000">
                <a:solidFill>
                  <a:srgbClr val="4B4B4B"/>
                </a:solidFill>
              </a:defRPr>
            </a:lvl1pPr>
          </a:lstStyle>
          <a:p>
            <a:pPr>
              <a:defRPr/>
            </a:pPr>
            <a:fld id="{AE3E0745-40C1-4CF8-8124-D2BD12552705}" type="slidenum">
              <a:rPr lang="en-US"/>
              <a:pPr>
                <a:defRPr/>
              </a:pPr>
              <a:t>‹#›</a:t>
            </a:fld>
            <a:endParaRPr lang="en-US" dirty="0"/>
          </a:p>
        </p:txBody>
      </p:sp>
    </p:spTree>
    <p:extLst>
      <p:ext uri="{BB962C8B-B14F-4D97-AF65-F5344CB8AC3E}">
        <p14:creationId xmlns:p14="http://schemas.microsoft.com/office/powerpoint/2010/main" val="313871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152408"/>
            <a:ext cx="8459666" cy="792163"/>
          </a:xfrm>
          <a:prstGeom prst="rect">
            <a:avLst/>
          </a:prstGeo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59082" y="1125538"/>
            <a:ext cx="8461131" cy="5111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230322" y="6394575"/>
            <a:ext cx="5114192" cy="231775"/>
          </a:xfrm>
          <a:prstGeom prst="rect">
            <a:avLst/>
          </a:prstGeom>
          <a:ln/>
        </p:spPr>
        <p:txBody>
          <a:bodyPr/>
          <a:lstStyle>
            <a:lvl1pPr>
              <a:defRPr/>
            </a:lvl1pPr>
          </a:lstStyle>
          <a:p>
            <a:pPr>
              <a:defRPr/>
            </a:pPr>
            <a:r>
              <a:rPr lang="en-GB" dirty="0"/>
              <a:t>DRAFT &amp; CONFIDENTIAL</a:t>
            </a:r>
          </a:p>
        </p:txBody>
      </p:sp>
    </p:spTree>
    <p:extLst>
      <p:ext uri="{BB962C8B-B14F-4D97-AF65-F5344CB8AC3E}">
        <p14:creationId xmlns:p14="http://schemas.microsoft.com/office/powerpoint/2010/main" val="11269244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4" name="Shape 14"/>
          <p:cNvSpPr>
            <a:spLocks noGrp="1"/>
          </p:cNvSpPr>
          <p:nvPr>
            <p:ph type="title"/>
          </p:nvPr>
        </p:nvSpPr>
        <p:spPr>
          <a:xfrm>
            <a:off x="942975" y="188913"/>
            <a:ext cx="7369175" cy="836612"/>
          </a:xfrm>
          <a:prstGeom prst="rect">
            <a:avLst/>
          </a:prstGeom>
        </p:spPr>
        <p:txBody>
          <a:bodyPr/>
          <a:lstStyle/>
          <a:p>
            <a:pPr lvl="0"/>
            <a:r>
              <a:rPr/>
              <a:t>Title Text</a:t>
            </a:r>
          </a:p>
        </p:txBody>
      </p:sp>
      <p:sp>
        <p:nvSpPr>
          <p:cNvPr id="15" name="Shape 15"/>
          <p:cNvSpPr>
            <a:spLocks noGrp="1"/>
          </p:cNvSpPr>
          <p:nvPr>
            <p:ph type="body" idx="1"/>
          </p:nvPr>
        </p:nvSpPr>
        <p:spPr>
          <a:xfrm>
            <a:off x="917575" y="1525588"/>
            <a:ext cx="7369175" cy="4570412"/>
          </a:xfrm>
          <a:prstGeom prst="rect">
            <a:avLst/>
          </a:prstGeom>
        </p:spPr>
        <p:txBody>
          <a:bodyPr/>
          <a:lstStyle>
            <a:lvl2pPr marL="486651" indent="-281275">
              <a:spcBef>
                <a:spcPts val="844"/>
              </a:spcBef>
              <a:defRPr sz="1969"/>
            </a:lvl2pPr>
            <a:lvl3pPr marL="757137">
              <a:spcBef>
                <a:spcPts val="422"/>
              </a:spcBef>
              <a:buChar char="–"/>
            </a:lvl3pPr>
            <a:lvl4pPr marL="834199" indent="-271648">
              <a:spcBef>
                <a:spcPts val="281"/>
              </a:spcBef>
              <a:defRPr sz="1547"/>
            </a:lvl4pPr>
            <a:lvl5pPr marL="1084440" indent="-254009">
              <a:spcBef>
                <a:spcPts val="211"/>
              </a:spcBef>
              <a:buChar char="–"/>
              <a:defRPr sz="1266"/>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3596499466"/>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164592"/>
            <a:ext cx="8467344" cy="978408"/>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3124200" y="6490969"/>
            <a:ext cx="2895600" cy="254000"/>
          </a:xfrm>
          <a:prstGeom prst="rect">
            <a:avLst/>
          </a:prstGeom>
        </p:spPr>
        <p:txBody>
          <a:bodyPr/>
          <a:lstStyle/>
          <a:p>
            <a:pPr>
              <a:defRPr/>
            </a:pPr>
            <a:endParaRPr lang="en-US"/>
          </a:p>
        </p:txBody>
      </p:sp>
      <p:sp>
        <p:nvSpPr>
          <p:cNvPr id="4" name="Slide Number Placeholder 3"/>
          <p:cNvSpPr>
            <a:spLocks noGrp="1"/>
          </p:cNvSpPr>
          <p:nvPr>
            <p:ph type="sldNum" sz="quarter" idx="11"/>
          </p:nvPr>
        </p:nvSpPr>
        <p:spPr>
          <a:xfrm>
            <a:off x="8258174" y="6490969"/>
            <a:ext cx="483489" cy="254000"/>
          </a:xfrm>
          <a:prstGeom prst="rect">
            <a:avLst/>
          </a:prstGeom>
        </p:spPr>
        <p:txBody>
          <a:bodyPr/>
          <a:lstStyle/>
          <a:p>
            <a:pPr>
              <a:defRPr/>
            </a:pPr>
            <a:fld id="{1294DAAB-C92C-4CAF-A48E-69DED4E6BFB1}" type="slidenum">
              <a:rPr lang="en-US" smtClean="0"/>
              <a:pPr>
                <a:defRPr/>
              </a:pPr>
              <a:t>‹#›</a:t>
            </a:fld>
            <a:endParaRPr lang="en-US" dirty="0"/>
          </a:p>
        </p:txBody>
      </p:sp>
    </p:spTree>
    <p:extLst>
      <p:ext uri="{BB962C8B-B14F-4D97-AF65-F5344CB8AC3E}">
        <p14:creationId xmlns:p14="http://schemas.microsoft.com/office/powerpoint/2010/main" val="2335009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1"/>
          <a:srcRect/>
          <a:stretch>
            <a:fillRect/>
          </a:stretch>
        </p:blipFill>
        <p:spPr bwMode="auto">
          <a:xfrm>
            <a:off x="0" y="0"/>
            <a:ext cx="9163050" cy="6858000"/>
          </a:xfrm>
          <a:prstGeom prst="rect">
            <a:avLst/>
          </a:prstGeom>
          <a:noFill/>
          <a:ln w="9525">
            <a:noFill/>
            <a:miter lim="800000"/>
            <a:headEnd/>
            <a:tailEnd/>
          </a:ln>
        </p:spPr>
      </p:pic>
      <p:sp>
        <p:nvSpPr>
          <p:cNvPr id="3" name="Slide Number Placeholder 4"/>
          <p:cNvSpPr txBox="1">
            <a:spLocks noGrp="1"/>
          </p:cNvSpPr>
          <p:nvPr userDrawn="1"/>
        </p:nvSpPr>
        <p:spPr bwMode="auto">
          <a:xfrm>
            <a:off x="304800" y="301625"/>
            <a:ext cx="5715000" cy="231775"/>
          </a:xfrm>
          <a:prstGeom prst="rect">
            <a:avLst/>
          </a:prstGeom>
          <a:noFill/>
          <a:ln w="9525">
            <a:noFill/>
            <a:miter lim="800000"/>
            <a:headEnd/>
            <a:tailEnd/>
          </a:ln>
        </p:spPr>
        <p:txBody>
          <a:bodyPr lIns="0" r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GB" sz="800" b="1" dirty="0" smtClean="0">
              <a:solidFill>
                <a:srgbClr val="828282"/>
              </a:solidFill>
            </a:endParaRPr>
          </a:p>
        </p:txBody>
      </p:sp>
      <p:pic>
        <p:nvPicPr>
          <p:cNvPr id="4" name="Picture 4"/>
          <p:cNvPicPr>
            <a:picLocks noChangeAspect="1"/>
          </p:cNvPicPr>
          <p:nvPr userDrawn="1"/>
        </p:nvPicPr>
        <p:blipFill>
          <a:blip r:embed="rId12"/>
          <a:srcRect/>
          <a:stretch>
            <a:fillRect/>
          </a:stretch>
        </p:blipFill>
        <p:spPr bwMode="auto">
          <a:xfrm>
            <a:off x="7092280" y="6381328"/>
            <a:ext cx="1751012" cy="388938"/>
          </a:xfrm>
          <a:prstGeom prst="rect">
            <a:avLst/>
          </a:prstGeom>
          <a:noFill/>
          <a:ln w="9525">
            <a:noFill/>
            <a:miter lim="800000"/>
            <a:headEnd/>
            <a:tailEnd/>
          </a:ln>
        </p:spPr>
      </p:pic>
      <p:sp>
        <p:nvSpPr>
          <p:cNvPr id="5" name="Text Placeholder 14"/>
          <p:cNvSpPr txBox="1">
            <a:spLocks/>
          </p:cNvSpPr>
          <p:nvPr userDrawn="1"/>
        </p:nvSpPr>
        <p:spPr>
          <a:xfrm>
            <a:off x="152400" y="152400"/>
            <a:ext cx="8596064" cy="685800"/>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None/>
              <a:defRPr sz="2800" kern="1200" baseline="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Click to edit Master text styles</a:t>
            </a:r>
          </a:p>
        </p:txBody>
      </p:sp>
      <p:sp>
        <p:nvSpPr>
          <p:cNvPr id="6" name="Text Placeholder 16"/>
          <p:cNvSpPr txBox="1">
            <a:spLocks/>
          </p:cNvSpPr>
          <p:nvPr userDrawn="1"/>
        </p:nvSpPr>
        <p:spPr>
          <a:xfrm>
            <a:off x="152400" y="1066800"/>
            <a:ext cx="8610600" cy="5105400"/>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baseline="0">
                <a:solidFill>
                  <a:schemeClr val="tx1">
                    <a:lumMod val="65000"/>
                    <a:lumOff val="35000"/>
                  </a:schemeClr>
                </a:solidFill>
                <a:latin typeface="+mj-lt"/>
                <a:ea typeface="MS PGothic" pitchFamily="34" charset="-128"/>
                <a:cs typeface="ＭＳ Ｐゴシック" pitchFamily="124" charset="-128"/>
              </a:defRPr>
            </a:lvl1pPr>
            <a:lvl2pPr marL="742950" indent="-285750" algn="l" defTabSz="457200" rtl="0" eaLnBrk="1" fontAlgn="base" hangingPunct="1">
              <a:spcBef>
                <a:spcPct val="20000"/>
              </a:spcBef>
              <a:spcAft>
                <a:spcPct val="0"/>
              </a:spcAft>
              <a:buFont typeface="Arial" pitchFamily="34" charset="0"/>
              <a:buChar char="–"/>
              <a:defRPr lang="en-US" sz="1800" kern="1200" baseline="0" dirty="0" smtClean="0">
                <a:solidFill>
                  <a:schemeClr val="tx1">
                    <a:lumMod val="65000"/>
                    <a:lumOff val="35000"/>
                  </a:schemeClr>
                </a:solidFill>
                <a:latin typeface="+mj-lt"/>
                <a:ea typeface="MS PGothic" pitchFamily="34" charset="-128"/>
                <a:cs typeface="ＭＳ Ｐゴシック" pitchFamily="124" charset="-128"/>
              </a:defRPr>
            </a:lvl2pPr>
            <a:lvl3pPr marL="1143000" indent="-228600" algn="l" defTabSz="457200" rtl="0" eaLnBrk="1" fontAlgn="base" hangingPunct="1">
              <a:spcBef>
                <a:spcPct val="20000"/>
              </a:spcBef>
              <a:spcAft>
                <a:spcPct val="0"/>
              </a:spcAft>
              <a:buFont typeface="Arial" pitchFamily="34" charset="0"/>
              <a:buChar char="•"/>
              <a:defRPr lang="en-US" sz="1600" kern="1200" baseline="0" dirty="0" smtClean="0">
                <a:solidFill>
                  <a:schemeClr val="tx1">
                    <a:lumMod val="65000"/>
                    <a:lumOff val="35000"/>
                  </a:schemeClr>
                </a:solidFill>
                <a:latin typeface="+mj-lt"/>
                <a:ea typeface="MS PGothic" pitchFamily="34" charset="-128"/>
                <a:cs typeface="ＭＳ Ｐゴシック" pitchFamily="124"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lumMod val="85000"/>
                    <a:lumOff val="15000"/>
                  </a:schemeClr>
                </a:solidFill>
              </a:rPr>
              <a:t>Click to edit Master text styles</a:t>
            </a:r>
          </a:p>
          <a:p>
            <a:pPr lvl="1"/>
            <a:r>
              <a:rPr lang="en-US" dirty="0" smtClean="0">
                <a:solidFill>
                  <a:schemeClr val="tx1">
                    <a:lumMod val="85000"/>
                    <a:lumOff val="15000"/>
                  </a:schemeClr>
                </a:solidFill>
              </a:rPr>
              <a:t>Second Level</a:t>
            </a:r>
          </a:p>
          <a:p>
            <a:pPr lvl="2" indent="-285750">
              <a:buFont typeface="Arial" pitchFamily="34" charset="0"/>
              <a:buChar char="–"/>
            </a:pPr>
            <a:r>
              <a:rPr lang="en-US" dirty="0" smtClean="0">
                <a:solidFill>
                  <a:schemeClr val="tx1">
                    <a:lumMod val="85000"/>
                    <a:lumOff val="15000"/>
                  </a:schemeClr>
                </a:solidFill>
              </a:rPr>
              <a:t>Third Level</a:t>
            </a:r>
            <a:endParaRPr lang="en-US" dirty="0">
              <a:solidFill>
                <a:schemeClr val="tx1">
                  <a:lumMod val="85000"/>
                  <a:lumOff val="15000"/>
                </a:schemeClr>
              </a:solidFill>
            </a:endParaRPr>
          </a:p>
        </p:txBody>
      </p:sp>
      <p:sp>
        <p:nvSpPr>
          <p:cNvPr id="7" name="TextBox 6"/>
          <p:cNvSpPr txBox="1"/>
          <p:nvPr userDrawn="1"/>
        </p:nvSpPr>
        <p:spPr>
          <a:xfrm>
            <a:off x="0" y="6542554"/>
            <a:ext cx="3888432" cy="198814"/>
          </a:xfrm>
          <a:prstGeom prst="rect">
            <a:avLst/>
          </a:prstGeom>
          <a:noFill/>
        </p:spPr>
        <p:txBody>
          <a:bodyPr wrap="square" rtlCol="0">
            <a:normAutofit fontScale="62500" lnSpcReduction="20000"/>
          </a:bodyPr>
          <a:lstStyle/>
          <a:p>
            <a:pPr algn="l"/>
            <a:endParaRPr lang="en-US" sz="1300" dirty="0">
              <a:solidFill>
                <a:schemeClr val="tx1">
                  <a:lumMod val="50000"/>
                  <a:lumOff val="50000"/>
                </a:schemeClr>
              </a:solidFill>
              <a:latin typeface="Knowledge Light" pitchFamily="34" charset="0"/>
            </a:endParaRPr>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2" r:id="rId4"/>
    <p:sldLayoutId id="2147484264" r:id="rId5"/>
    <p:sldLayoutId id="2147484265" r:id="rId6"/>
    <p:sldLayoutId id="2147484295" r:id="rId7"/>
    <p:sldLayoutId id="2147484296" r:id="rId8"/>
    <p:sldLayoutId id="2147484297" r:id="rId9"/>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124" charset="-128"/>
        </a:defRPr>
      </a:lvl1pPr>
      <a:lvl2pPr algn="ctr" defTabSz="457200" rtl="0" eaLnBrk="1" fontAlgn="base" hangingPunct="1">
        <a:spcBef>
          <a:spcPct val="0"/>
        </a:spcBef>
        <a:spcAft>
          <a:spcPct val="0"/>
        </a:spcAft>
        <a:defRPr sz="4400">
          <a:solidFill>
            <a:schemeClr val="tx1"/>
          </a:solidFill>
          <a:latin typeface="Calibri" pitchFamily="34" charset="-52"/>
          <a:ea typeface="MS PGothic" pitchFamily="34" charset="-128"/>
          <a:cs typeface="ＭＳ Ｐゴシック" pitchFamily="124" charset="-128"/>
        </a:defRPr>
      </a:lvl2pPr>
      <a:lvl3pPr algn="ctr" defTabSz="457200" rtl="0" eaLnBrk="1" fontAlgn="base" hangingPunct="1">
        <a:spcBef>
          <a:spcPct val="0"/>
        </a:spcBef>
        <a:spcAft>
          <a:spcPct val="0"/>
        </a:spcAft>
        <a:defRPr sz="4400">
          <a:solidFill>
            <a:schemeClr val="tx1"/>
          </a:solidFill>
          <a:latin typeface="Calibri" pitchFamily="34" charset="-52"/>
          <a:ea typeface="MS PGothic" pitchFamily="34" charset="-128"/>
          <a:cs typeface="ＭＳ Ｐゴシック" pitchFamily="124" charset="-128"/>
        </a:defRPr>
      </a:lvl3pPr>
      <a:lvl4pPr algn="ctr" defTabSz="457200" rtl="0" eaLnBrk="1" fontAlgn="base" hangingPunct="1">
        <a:spcBef>
          <a:spcPct val="0"/>
        </a:spcBef>
        <a:spcAft>
          <a:spcPct val="0"/>
        </a:spcAft>
        <a:defRPr sz="4400">
          <a:solidFill>
            <a:schemeClr val="tx1"/>
          </a:solidFill>
          <a:latin typeface="Calibri" pitchFamily="34" charset="-52"/>
          <a:ea typeface="MS PGothic" pitchFamily="34" charset="-128"/>
          <a:cs typeface="ＭＳ Ｐゴシック" pitchFamily="124" charset="-128"/>
        </a:defRPr>
      </a:lvl4pPr>
      <a:lvl5pPr algn="ctr" defTabSz="457200" rtl="0" eaLnBrk="1" fontAlgn="base" hangingPunct="1">
        <a:spcBef>
          <a:spcPct val="0"/>
        </a:spcBef>
        <a:spcAft>
          <a:spcPct val="0"/>
        </a:spcAft>
        <a:defRPr sz="4400">
          <a:solidFill>
            <a:schemeClr val="tx1"/>
          </a:solidFill>
          <a:latin typeface="Calibri" pitchFamily="34" charset="-52"/>
          <a:ea typeface="MS PGothic" pitchFamily="34" charset="-128"/>
          <a:cs typeface="ＭＳ Ｐゴシック" pitchFamily="124" charset="-128"/>
        </a:defRPr>
      </a:lvl5pPr>
      <a:lvl6pPr marL="457200" algn="ctr" defTabSz="457200" rtl="0" eaLnBrk="1" fontAlgn="base" hangingPunct="1">
        <a:spcBef>
          <a:spcPct val="0"/>
        </a:spcBef>
        <a:spcAft>
          <a:spcPct val="0"/>
        </a:spcAft>
        <a:defRPr sz="4400">
          <a:solidFill>
            <a:schemeClr val="tx1"/>
          </a:solidFill>
          <a:latin typeface="Calibri" pitchFamily="34" charset="-52"/>
          <a:ea typeface="ＭＳ Ｐゴシック" pitchFamily="124" charset="-128"/>
          <a:cs typeface="ＭＳ Ｐゴシック" pitchFamily="124" charset="-128"/>
        </a:defRPr>
      </a:lvl6pPr>
      <a:lvl7pPr marL="914400" algn="ctr" defTabSz="457200" rtl="0" eaLnBrk="1" fontAlgn="base" hangingPunct="1">
        <a:spcBef>
          <a:spcPct val="0"/>
        </a:spcBef>
        <a:spcAft>
          <a:spcPct val="0"/>
        </a:spcAft>
        <a:defRPr sz="4400">
          <a:solidFill>
            <a:schemeClr val="tx1"/>
          </a:solidFill>
          <a:latin typeface="Calibri" pitchFamily="34" charset="-52"/>
          <a:ea typeface="ＭＳ Ｐゴシック" pitchFamily="124" charset="-128"/>
          <a:cs typeface="ＭＳ Ｐゴシック" pitchFamily="124" charset="-128"/>
        </a:defRPr>
      </a:lvl7pPr>
      <a:lvl8pPr marL="1371600" algn="ctr" defTabSz="457200" rtl="0" eaLnBrk="1" fontAlgn="base" hangingPunct="1">
        <a:spcBef>
          <a:spcPct val="0"/>
        </a:spcBef>
        <a:spcAft>
          <a:spcPct val="0"/>
        </a:spcAft>
        <a:defRPr sz="4400">
          <a:solidFill>
            <a:schemeClr val="tx1"/>
          </a:solidFill>
          <a:latin typeface="Calibri" pitchFamily="34" charset="-52"/>
          <a:ea typeface="ＭＳ Ｐゴシック" pitchFamily="124" charset="-128"/>
          <a:cs typeface="ＭＳ Ｐゴシック" pitchFamily="124" charset="-128"/>
        </a:defRPr>
      </a:lvl8pPr>
      <a:lvl9pPr marL="1828800" algn="ctr" defTabSz="457200" rtl="0" eaLnBrk="1" fontAlgn="base" hangingPunct="1">
        <a:spcBef>
          <a:spcPct val="0"/>
        </a:spcBef>
        <a:spcAft>
          <a:spcPct val="0"/>
        </a:spcAft>
        <a:defRPr sz="4400">
          <a:solidFill>
            <a:schemeClr val="tx1"/>
          </a:solidFill>
          <a:latin typeface="Calibri" pitchFamily="34" charset="-52"/>
          <a:ea typeface="ＭＳ Ｐゴシック" pitchFamily="124" charset="-128"/>
          <a:cs typeface="ＭＳ Ｐゴシック" pitchFamily="12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2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opencalais.co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3861048"/>
            <a:ext cx="8991600" cy="609600"/>
          </a:xfrm>
        </p:spPr>
        <p:txBody>
          <a:bodyPr/>
          <a:lstStyle/>
          <a:p>
            <a:r>
              <a:rPr lang="en-US" sz="2400" dirty="0"/>
              <a:t>Solving Customer Problems with Big Data across Thomson Reuters</a:t>
            </a:r>
            <a:endParaRPr lang="en-US" sz="1800" dirty="0" smtClean="0">
              <a:latin typeface="Arial"/>
              <a:cs typeface="Arial"/>
            </a:endParaRPr>
          </a:p>
          <a:p>
            <a:r>
              <a:rPr lang="en-US" sz="1800" dirty="0" smtClean="0">
                <a:latin typeface="Arial"/>
                <a:cs typeface="Arial"/>
              </a:rPr>
              <a:t>Brian  Ulicny</a:t>
            </a:r>
          </a:p>
          <a:p>
            <a:r>
              <a:rPr lang="en-US" sz="1800" dirty="0" smtClean="0">
                <a:latin typeface="Arial"/>
                <a:cs typeface="Arial"/>
              </a:rPr>
              <a:t>@</a:t>
            </a:r>
            <a:r>
              <a:rPr lang="en-US" sz="1800" dirty="0" err="1" smtClean="0">
                <a:latin typeface="Arial"/>
                <a:cs typeface="Arial"/>
              </a:rPr>
              <a:t>bulicny</a:t>
            </a:r>
            <a:endParaRPr lang="en-US" sz="1800" dirty="0" smtClean="0">
              <a:latin typeface="Arial"/>
              <a:cs typeface="Arial"/>
            </a:endParaRPr>
          </a:p>
          <a:p>
            <a:r>
              <a:rPr lang="en-US" sz="1800" dirty="0" smtClean="0">
                <a:latin typeface="Arial"/>
                <a:cs typeface="Arial"/>
              </a:rPr>
              <a:t>Director, David Innovation Lab</a:t>
            </a:r>
          </a:p>
          <a:p>
            <a:r>
              <a:rPr lang="en-US" sz="1800" dirty="0" smtClean="0">
                <a:latin typeface="Arial"/>
                <a:cs typeface="Arial"/>
              </a:rPr>
              <a:t>Thomson Reuters</a:t>
            </a:r>
            <a:endParaRPr lang="en-US" sz="1800" dirty="0">
              <a:latin typeface="Arial"/>
              <a:cs typeface="Arial"/>
            </a:endParaRPr>
          </a:p>
          <a:p>
            <a:endParaRPr lang="en-US" sz="2400" dirty="0" smtClean="0">
              <a:latin typeface="Arial"/>
              <a:cs typeface="Arial"/>
            </a:endParaRPr>
          </a:p>
          <a:p>
            <a:r>
              <a:rPr lang="en-US" sz="2400" dirty="0" smtClean="0">
                <a:latin typeface="Arial"/>
                <a:cs typeface="Arial"/>
              </a:rPr>
              <a:t>STRATA + HADOOP 2015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Datasets</a:t>
            </a:r>
            <a:endParaRPr lang="en-US" dirty="0"/>
          </a:p>
        </p:txBody>
      </p:sp>
      <p:sp>
        <p:nvSpPr>
          <p:cNvPr id="3" name="Text Placeholder 2"/>
          <p:cNvSpPr>
            <a:spLocks noGrp="1"/>
          </p:cNvSpPr>
          <p:nvPr>
            <p:ph type="body" sz="quarter" idx="13"/>
          </p:nvPr>
        </p:nvSpPr>
        <p:spPr/>
        <p:txBody>
          <a:bodyPr/>
          <a:lstStyle/>
          <a:p>
            <a:r>
              <a:rPr lang="en-US" sz="3200" dirty="0" smtClean="0">
                <a:solidFill>
                  <a:srgbClr val="FF9A00"/>
                </a:solidFill>
              </a:rPr>
              <a:t>News</a:t>
            </a:r>
          </a:p>
          <a:p>
            <a:r>
              <a:rPr lang="en-US" sz="3200" dirty="0" smtClean="0">
                <a:solidFill>
                  <a:srgbClr val="FF9A00"/>
                </a:solidFill>
              </a:rPr>
              <a:t>Trademarks</a:t>
            </a:r>
          </a:p>
          <a:p>
            <a:r>
              <a:rPr lang="en-US" sz="3200" dirty="0" smtClean="0">
                <a:solidFill>
                  <a:srgbClr val="FF9A00"/>
                </a:solidFill>
              </a:rPr>
              <a:t>Patents</a:t>
            </a:r>
          </a:p>
          <a:p>
            <a:r>
              <a:rPr lang="en-US" sz="3200" dirty="0" smtClean="0"/>
              <a:t>Wikipedia</a:t>
            </a:r>
          </a:p>
          <a:p>
            <a:r>
              <a:rPr lang="en-US" sz="3200" dirty="0" smtClean="0">
                <a:solidFill>
                  <a:srgbClr val="FF9A00"/>
                </a:solidFill>
              </a:rPr>
              <a:t>Fundamentals</a:t>
            </a:r>
          </a:p>
          <a:p>
            <a:r>
              <a:rPr lang="en-US" sz="3200" dirty="0" smtClean="0">
                <a:solidFill>
                  <a:srgbClr val="FF9A00"/>
                </a:solidFill>
              </a:rPr>
              <a:t>Deals</a:t>
            </a:r>
          </a:p>
          <a:p>
            <a:r>
              <a:rPr lang="en-US" sz="3200" dirty="0" err="1" smtClean="0">
                <a:solidFill>
                  <a:srgbClr val="FF9A00"/>
                </a:solidFill>
              </a:rPr>
              <a:t>Starmine</a:t>
            </a:r>
            <a:r>
              <a:rPr lang="en-US" sz="3200" dirty="0" smtClean="0">
                <a:solidFill>
                  <a:srgbClr val="FF9A00"/>
                </a:solidFill>
              </a:rPr>
              <a:t> Peers</a:t>
            </a:r>
          </a:p>
          <a:p>
            <a:r>
              <a:rPr lang="en-US" sz="3200" dirty="0" smtClean="0"/>
              <a:t>Press Releases</a:t>
            </a:r>
          </a:p>
          <a:p>
            <a:pPr lvl="1"/>
            <a:r>
              <a:rPr lang="en-US" dirty="0" smtClean="0"/>
              <a:t>(</a:t>
            </a:r>
            <a:r>
              <a:rPr lang="en-US" dirty="0" smtClean="0">
                <a:solidFill>
                  <a:srgbClr val="FF9A00"/>
                </a:solidFill>
              </a:rPr>
              <a:t>TR Curated Data</a:t>
            </a:r>
            <a:r>
              <a:rPr lang="en-US" dirty="0" smtClean="0"/>
              <a:t>)</a:t>
            </a:r>
            <a:endParaRPr lang="en-US" dirty="0"/>
          </a:p>
        </p:txBody>
      </p:sp>
    </p:spTree>
    <p:extLst>
      <p:ext uri="{BB962C8B-B14F-4D97-AF65-F5344CB8AC3E}">
        <p14:creationId xmlns:p14="http://schemas.microsoft.com/office/powerpoint/2010/main" val="113287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CH" dirty="0" smtClean="0"/>
              <a:t>Patents</a:t>
            </a:r>
            <a:endParaRPr lang="en-US" dirty="0"/>
          </a:p>
        </p:txBody>
      </p:sp>
      <p:sp>
        <p:nvSpPr>
          <p:cNvPr id="8" name="Rectangle 7"/>
          <p:cNvSpPr/>
          <p:nvPr/>
        </p:nvSpPr>
        <p:spPr>
          <a:xfrm>
            <a:off x="251520" y="1196752"/>
            <a:ext cx="7920880" cy="523220"/>
          </a:xfrm>
          <a:prstGeom prst="rect">
            <a:avLst/>
          </a:prstGeom>
        </p:spPr>
        <p:txBody>
          <a:bodyPr wrap="square">
            <a:spAutoFit/>
          </a:bodyPr>
          <a:lstStyle/>
          <a:p>
            <a:r>
              <a:rPr lang="de-CH" sz="2800" b="1" dirty="0" smtClean="0">
                <a:solidFill>
                  <a:schemeClr val="tx1">
                    <a:lumMod val="75000"/>
                    <a:lumOff val="25000"/>
                  </a:schemeClr>
                </a:solidFill>
              </a:rPr>
              <a:t>Similarity between patent portfolios</a:t>
            </a:r>
            <a:endParaRPr lang="en-US" sz="2800" dirty="0">
              <a:solidFill>
                <a:schemeClr val="tx1">
                  <a:lumMod val="75000"/>
                  <a:lumOff val="25000"/>
                </a:schemeClr>
              </a:solidFill>
            </a:endParaRPr>
          </a:p>
        </p:txBody>
      </p:sp>
      <p:sp>
        <p:nvSpPr>
          <p:cNvPr id="9" name="Rectangle 8"/>
          <p:cNvSpPr/>
          <p:nvPr/>
        </p:nvSpPr>
        <p:spPr>
          <a:xfrm>
            <a:off x="251896" y="1619508"/>
            <a:ext cx="7093609" cy="400110"/>
          </a:xfrm>
          <a:prstGeom prst="rect">
            <a:avLst/>
          </a:prstGeom>
        </p:spPr>
        <p:txBody>
          <a:bodyPr wrap="none">
            <a:spAutoFit/>
          </a:bodyPr>
          <a:lstStyle/>
          <a:p>
            <a:r>
              <a:rPr lang="de-CH" sz="2000" dirty="0" smtClean="0">
                <a:solidFill>
                  <a:schemeClr val="tx1">
                    <a:lumMod val="75000"/>
                    <a:lumOff val="25000"/>
                  </a:schemeClr>
                </a:solidFill>
              </a:rPr>
              <a:t>Derwent Patent database – approximately 50 million patents </a:t>
            </a:r>
            <a:endParaRPr lang="en-US" sz="2000" dirty="0">
              <a:solidFill>
                <a:schemeClr val="tx1">
                  <a:lumMod val="75000"/>
                  <a:lumOff val="25000"/>
                </a:schemeClr>
              </a:solidFill>
            </a:endParaRPr>
          </a:p>
        </p:txBody>
      </p:sp>
      <p:sp>
        <p:nvSpPr>
          <p:cNvPr id="10" name="TextBox 9"/>
          <p:cNvSpPr txBox="1"/>
          <p:nvPr/>
        </p:nvSpPr>
        <p:spPr>
          <a:xfrm>
            <a:off x="395536" y="2636912"/>
            <a:ext cx="8280920" cy="3077766"/>
          </a:xfrm>
          <a:prstGeom prst="rect">
            <a:avLst/>
          </a:prstGeom>
          <a:noFill/>
        </p:spPr>
        <p:txBody>
          <a:bodyPr wrap="square" rtlCol="0">
            <a:spAutoFit/>
          </a:bodyPr>
          <a:lstStyle/>
          <a:p>
            <a:pPr>
              <a:buFontTx/>
              <a:buChar char="-"/>
            </a:pPr>
            <a:r>
              <a:rPr lang="en-US" sz="2000" dirty="0" smtClean="0">
                <a:solidFill>
                  <a:schemeClr val="tx1">
                    <a:lumMod val="75000"/>
                    <a:lumOff val="25000"/>
                  </a:schemeClr>
                </a:solidFill>
              </a:rPr>
              <a:t>  Associate patents with companies</a:t>
            </a:r>
          </a:p>
          <a:p>
            <a:pPr>
              <a:buFontTx/>
              <a:buChar char="-"/>
            </a:pPr>
            <a:r>
              <a:rPr lang="en-US" sz="2000" dirty="0" smtClean="0">
                <a:solidFill>
                  <a:schemeClr val="tx1">
                    <a:lumMod val="75000"/>
                    <a:lumOff val="25000"/>
                  </a:schemeClr>
                </a:solidFill>
              </a:rPr>
              <a:t> Select a set of attributes that defines a company patent portfolio</a:t>
            </a:r>
          </a:p>
          <a:p>
            <a:pPr>
              <a:buFontTx/>
              <a:buChar char="-"/>
            </a:pPr>
            <a:r>
              <a:rPr lang="en-US" sz="2000" dirty="0" smtClean="0">
                <a:solidFill>
                  <a:schemeClr val="tx1">
                    <a:lumMod val="75000"/>
                    <a:lumOff val="25000"/>
                  </a:schemeClr>
                </a:solidFill>
              </a:rPr>
              <a:t> Based on these attributes establish a similarity measure </a:t>
            </a:r>
          </a:p>
          <a:p>
            <a:pPr>
              <a:buFontTx/>
              <a:buChar char="-"/>
            </a:pPr>
            <a:r>
              <a:rPr lang="en-US" sz="2000" dirty="0" smtClean="0">
                <a:solidFill>
                  <a:schemeClr val="tx1">
                    <a:lumMod val="75000"/>
                    <a:lumOff val="25000"/>
                  </a:schemeClr>
                </a:solidFill>
              </a:rPr>
              <a:t> Neighbors of companies in the network can be considered peer candidates</a:t>
            </a:r>
          </a:p>
          <a:p>
            <a:endParaRPr lang="en-US" sz="2000" dirty="0" smtClean="0">
              <a:solidFill>
                <a:schemeClr val="tx1">
                  <a:lumMod val="75000"/>
                  <a:lumOff val="25000"/>
                </a:schemeClr>
              </a:solidFill>
            </a:endParaRPr>
          </a:p>
          <a:p>
            <a:pPr>
              <a:buFontTx/>
              <a:buChar char="-"/>
            </a:pPr>
            <a:r>
              <a:rPr lang="en-US" sz="2000" dirty="0" smtClean="0">
                <a:solidFill>
                  <a:schemeClr val="tx1">
                    <a:lumMod val="75000"/>
                    <a:lumOff val="25000"/>
                  </a:schemeClr>
                </a:solidFill>
              </a:rPr>
              <a:t> Clustering this network gives technology areas</a:t>
            </a:r>
          </a:p>
          <a:p>
            <a:pPr>
              <a:buFontTx/>
              <a:buChar char="-"/>
            </a:pPr>
            <a:endParaRPr lang="en-US" dirty="0" smtClean="0">
              <a:solidFill>
                <a:schemeClr val="tx1">
                  <a:lumMod val="75000"/>
                  <a:lumOff val="25000"/>
                </a:schemeClr>
              </a:solidFill>
            </a:endParaRPr>
          </a:p>
          <a:p>
            <a:pPr>
              <a:buFontTx/>
              <a:buChar char="-"/>
            </a:pPr>
            <a:endParaRPr lang="en-US" dirty="0" smtClean="0">
              <a:solidFill>
                <a:schemeClr val="tx1">
                  <a:lumMod val="75000"/>
                  <a:lumOff val="25000"/>
                </a:schemeClr>
              </a:solidFill>
            </a:endParaRPr>
          </a:p>
          <a:p>
            <a:pPr>
              <a:buFontTx/>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2313117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Aside: Visualizing the </a:t>
            </a:r>
            <a:r>
              <a:rPr lang="en-US" dirty="0" err="1" smtClean="0"/>
              <a:t>Derwent</a:t>
            </a:r>
            <a:r>
              <a:rPr lang="en-US" dirty="0" smtClean="0"/>
              <a:t> Ontology</a:t>
            </a:r>
            <a:endParaRPr lang="en-US" dirty="0"/>
          </a:p>
        </p:txBody>
      </p:sp>
      <p:pic>
        <p:nvPicPr>
          <p:cNvPr id="3" name="Picture 2"/>
          <p:cNvPicPr>
            <a:picLocks noChangeAspect="1"/>
          </p:cNvPicPr>
          <p:nvPr/>
        </p:nvPicPr>
        <p:blipFill>
          <a:blip r:embed="rId2"/>
          <a:stretch>
            <a:fillRect/>
          </a:stretch>
        </p:blipFill>
        <p:spPr>
          <a:xfrm>
            <a:off x="503548" y="1196751"/>
            <a:ext cx="6300700" cy="5095692"/>
          </a:xfrm>
          <a:prstGeom prst="rect">
            <a:avLst/>
          </a:prstGeom>
        </p:spPr>
      </p:pic>
    </p:spTree>
    <p:extLst>
      <p:ext uri="{BB962C8B-B14F-4D97-AF65-F5344CB8AC3E}">
        <p14:creationId xmlns:p14="http://schemas.microsoft.com/office/powerpoint/2010/main" val="348199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Patent Assignees: Obfuscation and Trolls</a:t>
            </a:r>
            <a:endParaRPr lang="en-US" dirty="0"/>
          </a:p>
        </p:txBody>
      </p:sp>
      <p:sp>
        <p:nvSpPr>
          <p:cNvPr id="5" name="Text Placeholder 2"/>
          <p:cNvSpPr txBox="1">
            <a:spLocks/>
          </p:cNvSpPr>
          <p:nvPr/>
        </p:nvSpPr>
        <p:spPr>
          <a:xfrm>
            <a:off x="152400" y="1066800"/>
            <a:ext cx="8610600" cy="5105400"/>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2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dirty="0" smtClean="0"/>
              <a:t>Patent “Trolls” often try to hide their status as assignee of patents.  </a:t>
            </a:r>
          </a:p>
          <a:p>
            <a:pPr>
              <a:buFont typeface="Arial" pitchFamily="34" charset="0"/>
              <a:buNone/>
            </a:pPr>
            <a:r>
              <a:rPr lang="en-US" sz="2000" dirty="0" smtClean="0"/>
              <a:t>We characterize assignees by ratio of plaintiff to defendant role in patent litigation.  Identifying NPE assignees requires de-obfuscating names.</a:t>
            </a:r>
          </a:p>
          <a:p>
            <a:pPr>
              <a:buFont typeface="Arial" pitchFamily="34" charset="0"/>
              <a:buNone/>
            </a:pPr>
            <a:endParaRPr lang="en-US" dirty="0" smtClean="0"/>
          </a:p>
          <a:p>
            <a:pPr>
              <a:buFont typeface="Arial" pitchFamily="34" charset="0"/>
              <a:buNone/>
            </a:pPr>
            <a:endParaRPr lang="en-US" dirty="0"/>
          </a:p>
          <a:p>
            <a:pPr>
              <a:buFont typeface="Arial" pitchFamily="34" charset="0"/>
              <a:buNone/>
            </a:pPr>
            <a:endParaRPr lang="en-US" dirty="0" smtClean="0"/>
          </a:p>
          <a:p>
            <a:pPr>
              <a:buFont typeface="Arial" pitchFamily="34" charset="0"/>
              <a:buNone/>
            </a:pPr>
            <a:endParaRPr lang="en-US" dirty="0"/>
          </a:p>
        </p:txBody>
      </p:sp>
      <p:pic>
        <p:nvPicPr>
          <p:cNvPr id="6" name="Picture 5"/>
          <p:cNvPicPr>
            <a:picLocks noChangeAspect="1"/>
          </p:cNvPicPr>
          <p:nvPr/>
        </p:nvPicPr>
        <p:blipFill>
          <a:blip r:embed="rId2"/>
          <a:stretch>
            <a:fillRect/>
          </a:stretch>
        </p:blipFill>
        <p:spPr>
          <a:xfrm>
            <a:off x="326279" y="2984500"/>
            <a:ext cx="5918200" cy="3873500"/>
          </a:xfrm>
          <a:prstGeom prst="rect">
            <a:avLst/>
          </a:prstGeom>
        </p:spPr>
      </p:pic>
    </p:spTree>
    <p:extLst>
      <p:ext uri="{BB962C8B-B14F-4D97-AF65-F5344CB8AC3E}">
        <p14:creationId xmlns:p14="http://schemas.microsoft.com/office/powerpoint/2010/main" val="196365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Tools for normalization &amp; access</a:t>
            </a:r>
            <a:endParaRPr lang="en-US" dirty="0"/>
          </a:p>
        </p:txBody>
      </p:sp>
      <p:pic>
        <p:nvPicPr>
          <p:cNvPr id="1026" name="Picture 2"/>
          <p:cNvPicPr>
            <a:picLocks noChangeAspect="1" noChangeArrowheads="1"/>
          </p:cNvPicPr>
          <p:nvPr/>
        </p:nvPicPr>
        <p:blipFill>
          <a:blip r:embed="rId2"/>
          <a:srcRect/>
          <a:stretch>
            <a:fillRect/>
          </a:stretch>
        </p:blipFill>
        <p:spPr bwMode="auto">
          <a:xfrm>
            <a:off x="251520" y="1268760"/>
            <a:ext cx="8621713" cy="1228725"/>
          </a:xfrm>
          <a:prstGeom prst="rect">
            <a:avLst/>
          </a:prstGeom>
          <a:noFill/>
          <a:ln w="9525">
            <a:noFill/>
            <a:miter lim="800000"/>
            <a:headEnd/>
            <a:tailEnd/>
          </a:ln>
          <a:effectLst/>
        </p:spPr>
      </p:pic>
      <p:cxnSp>
        <p:nvCxnSpPr>
          <p:cNvPr id="11" name="Straight Connector 10"/>
          <p:cNvCxnSpPr/>
          <p:nvPr/>
        </p:nvCxnSpPr>
        <p:spPr>
          <a:xfrm>
            <a:off x="395536" y="3284984"/>
            <a:ext cx="806489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9552" y="2780928"/>
            <a:ext cx="7999049" cy="369332"/>
          </a:xfrm>
          <a:prstGeom prst="rect">
            <a:avLst/>
          </a:prstGeom>
          <a:noFill/>
        </p:spPr>
        <p:txBody>
          <a:bodyPr wrap="none" rtlCol="0">
            <a:spAutoFit/>
          </a:bodyPr>
          <a:lstStyle/>
          <a:p>
            <a:r>
              <a:rPr lang="en-US" b="1" dirty="0" smtClean="0"/>
              <a:t>ENTITY, FACT AND EVENT EXTRACTION , TOPICAL CLASSIFICATION</a:t>
            </a:r>
            <a:endParaRPr lang="en-US" b="1" dirty="0"/>
          </a:p>
        </p:txBody>
      </p:sp>
      <p:sp>
        <p:nvSpPr>
          <p:cNvPr id="13" name="TextBox 12"/>
          <p:cNvSpPr txBox="1"/>
          <p:nvPr/>
        </p:nvSpPr>
        <p:spPr>
          <a:xfrm>
            <a:off x="1835696" y="3429000"/>
            <a:ext cx="5348644" cy="369332"/>
          </a:xfrm>
          <a:prstGeom prst="rect">
            <a:avLst/>
          </a:prstGeom>
          <a:noFill/>
        </p:spPr>
        <p:txBody>
          <a:bodyPr wrap="none" rtlCol="0">
            <a:spAutoFit/>
          </a:bodyPr>
          <a:lstStyle/>
          <a:p>
            <a:r>
              <a:rPr lang="en-US" b="1" dirty="0" smtClean="0"/>
              <a:t>CONCORDANCE AND RESOLUTION SERVICES</a:t>
            </a:r>
            <a:endParaRPr lang="en-US" b="1" dirty="0"/>
          </a:p>
        </p:txBody>
      </p:sp>
      <p:cxnSp>
        <p:nvCxnSpPr>
          <p:cNvPr id="14" name="Straight Connector 13"/>
          <p:cNvCxnSpPr/>
          <p:nvPr/>
        </p:nvCxnSpPr>
        <p:spPr>
          <a:xfrm>
            <a:off x="395536" y="4005064"/>
            <a:ext cx="8064896"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835696" y="4211796"/>
            <a:ext cx="4698659" cy="369332"/>
          </a:xfrm>
          <a:prstGeom prst="rect">
            <a:avLst/>
          </a:prstGeom>
          <a:noFill/>
        </p:spPr>
        <p:txBody>
          <a:bodyPr wrap="none" rtlCol="0">
            <a:spAutoFit/>
          </a:bodyPr>
          <a:lstStyle/>
          <a:p>
            <a:r>
              <a:rPr lang="en-US" b="1" dirty="0" smtClean="0"/>
              <a:t>ORGANIZATION AND PEOPLE MASTERS</a:t>
            </a:r>
            <a:endParaRPr lang="en-US" b="1" dirty="0"/>
          </a:p>
        </p:txBody>
      </p:sp>
      <p:cxnSp>
        <p:nvCxnSpPr>
          <p:cNvPr id="16" name="Straight Connector 15"/>
          <p:cNvCxnSpPr/>
          <p:nvPr/>
        </p:nvCxnSpPr>
        <p:spPr>
          <a:xfrm>
            <a:off x="395536" y="4725144"/>
            <a:ext cx="8064896"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35696" y="4869160"/>
            <a:ext cx="4010457" cy="369332"/>
          </a:xfrm>
          <a:prstGeom prst="rect">
            <a:avLst/>
          </a:prstGeom>
          <a:noFill/>
        </p:spPr>
        <p:txBody>
          <a:bodyPr wrap="none" rtlCol="0">
            <a:spAutoFit/>
          </a:bodyPr>
          <a:lstStyle/>
          <a:p>
            <a:r>
              <a:rPr lang="en-US" b="1" dirty="0" smtClean="0"/>
              <a:t>CENTRALIZED CONTENT ACCESS</a:t>
            </a:r>
            <a:endParaRPr lang="en-US" b="1" dirty="0"/>
          </a:p>
        </p:txBody>
      </p:sp>
    </p:spTree>
    <p:extLst>
      <p:ext uri="{BB962C8B-B14F-4D97-AF65-F5344CB8AC3E}">
        <p14:creationId xmlns:p14="http://schemas.microsoft.com/office/powerpoint/2010/main" val="34669503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Open Calais</a:t>
            </a:r>
            <a:endParaRPr lang="en-US" dirty="0"/>
          </a:p>
        </p:txBody>
      </p:sp>
      <p:sp>
        <p:nvSpPr>
          <p:cNvPr id="3" name="Text Placeholder 2"/>
          <p:cNvSpPr>
            <a:spLocks noGrp="1"/>
          </p:cNvSpPr>
          <p:nvPr>
            <p:ph type="body" sz="quarter" idx="13"/>
          </p:nvPr>
        </p:nvSpPr>
        <p:spPr/>
        <p:txBody>
          <a:bodyPr/>
          <a:lstStyle/>
          <a:p>
            <a:pPr>
              <a:buNone/>
            </a:pPr>
            <a:endParaRPr lang="en-US" dirty="0" smtClean="0"/>
          </a:p>
          <a:p>
            <a:pPr>
              <a:buNone/>
            </a:pPr>
            <a:endParaRPr lang="en-US" dirty="0" smtClean="0"/>
          </a:p>
          <a:p>
            <a:pPr>
              <a:buNone/>
            </a:pPr>
            <a:r>
              <a:rPr lang="en-US" dirty="0" smtClean="0"/>
              <a:t>                                                            </a:t>
            </a:r>
            <a:r>
              <a:rPr lang="en-US" dirty="0" smtClean="0">
                <a:hlinkClick r:id="rId3"/>
              </a:rPr>
              <a:t>http://www.opencalais.com/</a:t>
            </a:r>
            <a:endParaRPr lang="en-US" dirty="0" smtClean="0"/>
          </a:p>
          <a:p>
            <a:pPr>
              <a:buNone/>
            </a:pPr>
            <a:endParaRPr lang="en-US" dirty="0" smtClean="0"/>
          </a:p>
          <a:p>
            <a:pPr>
              <a:buNone/>
            </a:pPr>
            <a:r>
              <a:rPr lang="en-US" sz="2800" dirty="0" smtClean="0"/>
              <a:t>A free to use external version of our entity, fact and event extraction engine.</a:t>
            </a:r>
          </a:p>
          <a:p>
            <a:pPr>
              <a:buNone/>
            </a:pPr>
            <a:endParaRPr lang="en-US" sz="2800" dirty="0" smtClean="0"/>
          </a:p>
          <a:p>
            <a:pPr>
              <a:buNone/>
            </a:pPr>
            <a:r>
              <a:rPr lang="en-US" sz="2800" dirty="0" smtClean="0"/>
              <a:t>New Calais releases will rely on TR authorities. </a:t>
            </a:r>
          </a:p>
          <a:p>
            <a:pPr>
              <a:buNone/>
            </a:pPr>
            <a:r>
              <a:rPr lang="en-US" sz="2800" dirty="0" smtClean="0"/>
              <a:t>Assign Permanent Identifier (</a:t>
            </a:r>
            <a:r>
              <a:rPr lang="en-US" sz="2800" dirty="0" err="1" smtClean="0"/>
              <a:t>PermID</a:t>
            </a:r>
            <a:r>
              <a:rPr lang="en-US" sz="2800" dirty="0" smtClean="0"/>
              <a:t>) to entities.</a:t>
            </a:r>
          </a:p>
          <a:p>
            <a:pPr>
              <a:buNone/>
            </a:pPr>
            <a:r>
              <a:rPr lang="en-US" sz="2800" dirty="0" smtClean="0"/>
              <a:t>Better quality and disambiguation</a:t>
            </a:r>
          </a:p>
          <a:p>
            <a:pPr>
              <a:buNone/>
            </a:pPr>
            <a:r>
              <a:rPr lang="en-US" sz="2800" dirty="0" smtClean="0"/>
              <a:t>Leverage the TR identity management of entities</a:t>
            </a:r>
          </a:p>
          <a:p>
            <a:pPr>
              <a:buNone/>
            </a:pPr>
            <a:r>
              <a:rPr lang="en-US" sz="2800" dirty="0" smtClean="0"/>
              <a:t>Stay tuned for 2015</a:t>
            </a:r>
          </a:p>
          <a:p>
            <a:pPr>
              <a:buNone/>
            </a:pPr>
            <a:endParaRPr lang="en-US" dirty="0"/>
          </a:p>
        </p:txBody>
      </p:sp>
      <p:pic>
        <p:nvPicPr>
          <p:cNvPr id="6146" name="Picture 2" descr="Home"/>
          <p:cNvPicPr>
            <a:picLocks noChangeAspect="1" noChangeArrowheads="1"/>
          </p:cNvPicPr>
          <p:nvPr/>
        </p:nvPicPr>
        <p:blipFill>
          <a:blip r:embed="rId4"/>
          <a:srcRect/>
          <a:stretch>
            <a:fillRect/>
          </a:stretch>
        </p:blipFill>
        <p:spPr bwMode="auto">
          <a:xfrm>
            <a:off x="251520" y="1309513"/>
            <a:ext cx="2047875" cy="895351"/>
          </a:xfrm>
          <a:prstGeom prst="rect">
            <a:avLst/>
          </a:prstGeom>
          <a:noFill/>
        </p:spPr>
      </p:pic>
    </p:spTree>
    <p:extLst>
      <p:ext uri="{BB962C8B-B14F-4D97-AF65-F5344CB8AC3E}">
        <p14:creationId xmlns:p14="http://schemas.microsoft.com/office/powerpoint/2010/main" val="23950221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err="1" smtClean="0"/>
              <a:t>Eikon</a:t>
            </a:r>
            <a:r>
              <a:rPr lang="en-US" dirty="0" smtClean="0"/>
              <a:t>/Open </a:t>
            </a:r>
            <a:r>
              <a:rPr lang="en-US" dirty="0" err="1" smtClean="0"/>
              <a:t>Eikon</a:t>
            </a:r>
            <a:endParaRPr lang="en-US" dirty="0"/>
          </a:p>
        </p:txBody>
      </p:sp>
      <p:sp>
        <p:nvSpPr>
          <p:cNvPr id="3" name="Text Placeholder 2"/>
          <p:cNvSpPr>
            <a:spLocks noGrp="1"/>
          </p:cNvSpPr>
          <p:nvPr>
            <p:ph type="body" sz="quarter" idx="13"/>
          </p:nvPr>
        </p:nvSpPr>
        <p:spPr/>
        <p:txBody>
          <a:bodyPr/>
          <a:lstStyle/>
          <a:p>
            <a:r>
              <a:rPr lang="en-US" dirty="0"/>
              <a:t>The Open </a:t>
            </a:r>
            <a:r>
              <a:rPr lang="en-US" dirty="0" err="1"/>
              <a:t>Eikon</a:t>
            </a:r>
            <a:r>
              <a:rPr lang="en-US" dirty="0"/>
              <a:t> project is transforming </a:t>
            </a:r>
            <a:r>
              <a:rPr lang="en-US" dirty="0" err="1"/>
              <a:t>Eikon</a:t>
            </a:r>
            <a:r>
              <a:rPr lang="en-US" dirty="0"/>
              <a:t> into a platform for 3rd parties.</a:t>
            </a:r>
          </a:p>
        </p:txBody>
      </p:sp>
      <p:pic>
        <p:nvPicPr>
          <p:cNvPr id="4" name="Picture 3"/>
          <p:cNvPicPr>
            <a:picLocks noChangeAspect="1"/>
          </p:cNvPicPr>
          <p:nvPr/>
        </p:nvPicPr>
        <p:blipFill>
          <a:blip r:embed="rId2"/>
          <a:stretch>
            <a:fillRect/>
          </a:stretch>
        </p:blipFill>
        <p:spPr>
          <a:xfrm>
            <a:off x="508000" y="1808820"/>
            <a:ext cx="8128000" cy="4038600"/>
          </a:xfrm>
          <a:prstGeom prst="rect">
            <a:avLst/>
          </a:prstGeom>
        </p:spPr>
      </p:pic>
    </p:spTree>
    <p:extLst>
      <p:ext uri="{BB962C8B-B14F-4D97-AF65-F5344CB8AC3E}">
        <p14:creationId xmlns:p14="http://schemas.microsoft.com/office/powerpoint/2010/main" val="379940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Demo</a:t>
            </a:r>
            <a:endParaRPr lang="en-US" dirty="0"/>
          </a:p>
        </p:txBody>
      </p:sp>
      <p:pic>
        <p:nvPicPr>
          <p:cNvPr id="4098" name="Picture 2"/>
          <p:cNvPicPr>
            <a:picLocks noChangeAspect="1" noChangeArrowheads="1"/>
          </p:cNvPicPr>
          <p:nvPr/>
        </p:nvPicPr>
        <p:blipFill>
          <a:blip r:embed="rId2"/>
          <a:srcRect/>
          <a:stretch>
            <a:fillRect/>
          </a:stretch>
        </p:blipFill>
        <p:spPr bwMode="auto">
          <a:xfrm>
            <a:off x="3995936" y="1052736"/>
            <a:ext cx="4860032" cy="2380437"/>
          </a:xfrm>
          <a:prstGeom prst="rect">
            <a:avLst/>
          </a:prstGeom>
          <a:noFill/>
          <a:ln w="9525">
            <a:noFill/>
            <a:miter lim="800000"/>
            <a:headEnd/>
            <a:tailEnd/>
          </a:ln>
          <a:effectLst/>
        </p:spPr>
      </p:pic>
      <p:sp>
        <p:nvSpPr>
          <p:cNvPr id="4" name="TextBox 3"/>
          <p:cNvSpPr txBox="1"/>
          <p:nvPr/>
        </p:nvSpPr>
        <p:spPr>
          <a:xfrm>
            <a:off x="179512" y="1196752"/>
            <a:ext cx="6912768" cy="4247317"/>
          </a:xfrm>
          <a:prstGeom prst="rect">
            <a:avLst/>
          </a:prstGeom>
          <a:noFill/>
        </p:spPr>
        <p:txBody>
          <a:bodyPr wrap="square" rtlCol="0">
            <a:spAutoFit/>
          </a:bodyPr>
          <a:lstStyle/>
          <a:p>
            <a:r>
              <a:rPr lang="en-US" sz="2800" dirty="0" smtClean="0">
                <a:solidFill>
                  <a:schemeClr val="tx1">
                    <a:lumMod val="75000"/>
                    <a:lumOff val="25000"/>
                  </a:schemeClr>
                </a:solidFill>
                <a:latin typeface="+mj-lt"/>
              </a:rPr>
              <a:t>Front end:</a:t>
            </a:r>
          </a:p>
          <a:p>
            <a:pPr>
              <a:buFont typeface="Arial" pitchFamily="34" charset="0"/>
              <a:buChar char="•"/>
            </a:pPr>
            <a:r>
              <a:rPr lang="en-US" sz="2800" dirty="0" smtClean="0">
                <a:solidFill>
                  <a:schemeClr val="tx1">
                    <a:lumMod val="75000"/>
                    <a:lumOff val="25000"/>
                  </a:schemeClr>
                </a:solidFill>
                <a:latin typeface="+mj-lt"/>
              </a:rPr>
              <a:t>  </a:t>
            </a:r>
            <a:r>
              <a:rPr lang="en-US" sz="2800" dirty="0" err="1" smtClean="0">
                <a:solidFill>
                  <a:schemeClr val="tx1">
                    <a:lumMod val="75000"/>
                    <a:lumOff val="25000"/>
                  </a:schemeClr>
                </a:solidFill>
                <a:latin typeface="+mj-lt"/>
              </a:rPr>
              <a:t>AngularJS</a:t>
            </a:r>
            <a:endParaRPr lang="en-US" sz="2800" dirty="0" smtClean="0">
              <a:solidFill>
                <a:schemeClr val="tx1">
                  <a:lumMod val="75000"/>
                  <a:lumOff val="25000"/>
                </a:schemeClr>
              </a:solidFill>
              <a:latin typeface="+mj-lt"/>
            </a:endParaRPr>
          </a:p>
          <a:p>
            <a:pPr>
              <a:buFont typeface="Arial" pitchFamily="34" charset="0"/>
              <a:buChar char="•"/>
            </a:pPr>
            <a:r>
              <a:rPr lang="en-US" sz="2800" dirty="0" smtClean="0">
                <a:solidFill>
                  <a:schemeClr val="tx1">
                    <a:lumMod val="75000"/>
                    <a:lumOff val="25000"/>
                  </a:schemeClr>
                </a:solidFill>
                <a:latin typeface="+mj-lt"/>
              </a:rPr>
              <a:t>  D3</a:t>
            </a:r>
          </a:p>
          <a:p>
            <a:pPr>
              <a:buFont typeface="Arial" pitchFamily="34" charset="0"/>
              <a:buChar char="•"/>
            </a:pPr>
            <a:r>
              <a:rPr lang="en-US" sz="2800" dirty="0" smtClean="0">
                <a:solidFill>
                  <a:schemeClr val="tx1">
                    <a:lumMod val="75000"/>
                    <a:lumOff val="25000"/>
                  </a:schemeClr>
                </a:solidFill>
                <a:latin typeface="+mj-lt"/>
              </a:rPr>
              <a:t>  </a:t>
            </a:r>
            <a:r>
              <a:rPr lang="en-US" sz="2800" dirty="0" err="1" smtClean="0">
                <a:solidFill>
                  <a:schemeClr val="tx1">
                    <a:lumMod val="75000"/>
                    <a:lumOff val="25000"/>
                  </a:schemeClr>
                </a:solidFill>
                <a:latin typeface="+mj-lt"/>
              </a:rPr>
              <a:t>Eikon</a:t>
            </a:r>
            <a:r>
              <a:rPr lang="en-US" sz="2800" dirty="0" smtClean="0">
                <a:solidFill>
                  <a:schemeClr val="tx1">
                    <a:lumMod val="75000"/>
                    <a:lumOff val="25000"/>
                  </a:schemeClr>
                </a:solidFill>
                <a:latin typeface="+mj-lt"/>
              </a:rPr>
              <a:t> framework</a:t>
            </a:r>
          </a:p>
          <a:p>
            <a:pPr>
              <a:buFont typeface="Arial" pitchFamily="34" charset="0"/>
              <a:buChar char="•"/>
            </a:pPr>
            <a:endParaRPr lang="en-US" sz="2800" dirty="0" smtClean="0">
              <a:solidFill>
                <a:schemeClr val="tx1">
                  <a:lumMod val="75000"/>
                  <a:lumOff val="25000"/>
                </a:schemeClr>
              </a:solidFill>
              <a:latin typeface="+mj-lt"/>
            </a:endParaRPr>
          </a:p>
          <a:p>
            <a:r>
              <a:rPr lang="en-US" sz="2800" dirty="0" smtClean="0">
                <a:solidFill>
                  <a:schemeClr val="tx1">
                    <a:lumMod val="75000"/>
                    <a:lumOff val="25000"/>
                  </a:schemeClr>
                </a:solidFill>
                <a:latin typeface="+mj-lt"/>
              </a:rPr>
              <a:t>Aggregation engine:</a:t>
            </a:r>
          </a:p>
          <a:p>
            <a:pPr>
              <a:buFont typeface="Arial" pitchFamily="34" charset="0"/>
              <a:buChar char="•"/>
            </a:pPr>
            <a:r>
              <a:rPr lang="en-US" sz="2800" dirty="0" smtClean="0">
                <a:solidFill>
                  <a:schemeClr val="tx1">
                    <a:lumMod val="75000"/>
                    <a:lumOff val="25000"/>
                  </a:schemeClr>
                </a:solidFill>
                <a:latin typeface="+mj-lt"/>
              </a:rPr>
              <a:t>  Java</a:t>
            </a:r>
          </a:p>
          <a:p>
            <a:pPr>
              <a:buFont typeface="Arial" pitchFamily="34" charset="0"/>
              <a:buChar char="•"/>
            </a:pPr>
            <a:endParaRPr lang="en-US" sz="2800" dirty="0" smtClean="0">
              <a:solidFill>
                <a:schemeClr val="tx1">
                  <a:lumMod val="75000"/>
                  <a:lumOff val="25000"/>
                </a:schemeClr>
              </a:solidFill>
              <a:latin typeface="+mj-lt"/>
            </a:endParaRPr>
          </a:p>
          <a:p>
            <a:r>
              <a:rPr lang="en-US" sz="2800" dirty="0" smtClean="0">
                <a:solidFill>
                  <a:schemeClr val="tx1">
                    <a:lumMod val="75000"/>
                    <a:lumOff val="25000"/>
                  </a:schemeClr>
                </a:solidFill>
                <a:latin typeface="+mj-lt"/>
              </a:rPr>
              <a:t>All communications </a:t>
            </a:r>
            <a:r>
              <a:rPr lang="en-US" sz="2800" dirty="0" err="1" smtClean="0">
                <a:solidFill>
                  <a:schemeClr val="tx1">
                    <a:lumMod val="75000"/>
                    <a:lumOff val="25000"/>
                  </a:schemeClr>
                </a:solidFill>
                <a:latin typeface="+mj-lt"/>
              </a:rPr>
              <a:t>RESTful</a:t>
            </a:r>
            <a:r>
              <a:rPr lang="en-US" sz="2800" dirty="0" smtClean="0">
                <a:solidFill>
                  <a:schemeClr val="tx1">
                    <a:lumMod val="75000"/>
                    <a:lumOff val="25000"/>
                  </a:schemeClr>
                </a:solidFill>
                <a:latin typeface="+mj-lt"/>
              </a:rPr>
              <a:t> with </a:t>
            </a:r>
            <a:r>
              <a:rPr lang="en-US" sz="2800" dirty="0" err="1" smtClean="0">
                <a:solidFill>
                  <a:schemeClr val="tx1">
                    <a:lumMod val="75000"/>
                    <a:lumOff val="25000"/>
                  </a:schemeClr>
                </a:solidFill>
                <a:latin typeface="+mj-lt"/>
              </a:rPr>
              <a:t>json</a:t>
            </a:r>
            <a:r>
              <a:rPr lang="en-US" sz="2800" dirty="0" smtClean="0">
                <a:solidFill>
                  <a:schemeClr val="tx1">
                    <a:lumMod val="75000"/>
                    <a:lumOff val="25000"/>
                  </a:schemeClr>
                </a:solidFill>
                <a:latin typeface="+mj-lt"/>
              </a:rPr>
              <a:t> services</a:t>
            </a:r>
          </a:p>
          <a:p>
            <a:endParaRPr lang="en-US" dirty="0"/>
          </a:p>
        </p:txBody>
      </p:sp>
    </p:spTree>
    <p:extLst>
      <p:ext uri="{BB962C8B-B14F-4D97-AF65-F5344CB8AC3E}">
        <p14:creationId xmlns:p14="http://schemas.microsoft.com/office/powerpoint/2010/main" val="424246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Lessons Learned/Agile Approach</a:t>
            </a:r>
            <a:endParaRPr lang="en-US" dirty="0"/>
          </a:p>
        </p:txBody>
      </p:sp>
      <p:sp>
        <p:nvSpPr>
          <p:cNvPr id="3" name="Text Placeholder 2"/>
          <p:cNvSpPr txBox="1">
            <a:spLocks/>
          </p:cNvSpPr>
          <p:nvPr/>
        </p:nvSpPr>
        <p:spPr>
          <a:xfrm>
            <a:off x="152400" y="1066800"/>
            <a:ext cx="8610600" cy="5105400"/>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2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Agree on a deliverable</a:t>
            </a:r>
          </a:p>
          <a:p>
            <a:r>
              <a:rPr lang="en-US" sz="2800" dirty="0" smtClean="0"/>
              <a:t>Extensible architecture</a:t>
            </a:r>
          </a:p>
          <a:p>
            <a:r>
              <a:rPr lang="en-US" sz="2800" dirty="0" smtClean="0"/>
              <a:t>Flexible interaction</a:t>
            </a:r>
          </a:p>
          <a:p>
            <a:pPr lvl="1"/>
            <a:r>
              <a:rPr lang="en-US" sz="2400" dirty="0" smtClean="0"/>
              <a:t>Let user determine how they want to drill into information.</a:t>
            </a:r>
          </a:p>
          <a:p>
            <a:pPr lvl="1"/>
            <a:r>
              <a:rPr lang="en-US" sz="2400" dirty="0" smtClean="0"/>
              <a:t>One metric doesn’t fit all.</a:t>
            </a:r>
          </a:p>
          <a:p>
            <a:r>
              <a:rPr lang="en-US" sz="2800" dirty="0" smtClean="0"/>
              <a:t>Agree on a contract</a:t>
            </a:r>
          </a:p>
          <a:p>
            <a:r>
              <a:rPr lang="en-US" sz="2800" dirty="0" smtClean="0"/>
              <a:t>Start by integration</a:t>
            </a:r>
          </a:p>
          <a:p>
            <a:r>
              <a:rPr lang="en-US" sz="2800" dirty="0" smtClean="0"/>
              <a:t>Short milestones</a:t>
            </a:r>
          </a:p>
          <a:p>
            <a:r>
              <a:rPr lang="en-US" sz="2800" dirty="0" smtClean="0"/>
              <a:t>Small, self selected teams</a:t>
            </a:r>
          </a:p>
          <a:p>
            <a:r>
              <a:rPr lang="en-US" sz="2800" dirty="0" smtClean="0"/>
              <a:t>In and out of comfort zones</a:t>
            </a:r>
          </a:p>
          <a:p>
            <a:endParaRPr lang="en-US" dirty="0"/>
          </a:p>
        </p:txBody>
      </p:sp>
    </p:spTree>
    <p:extLst>
      <p:ext uri="{BB962C8B-B14F-4D97-AF65-F5344CB8AC3E}">
        <p14:creationId xmlns:p14="http://schemas.microsoft.com/office/powerpoint/2010/main" val="101136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4000" dirty="0" smtClean="0"/>
              <a:t>Wish List for the research community</a:t>
            </a:r>
            <a:endParaRPr lang="en-US" sz="4000" dirty="0"/>
          </a:p>
        </p:txBody>
      </p:sp>
      <p:sp>
        <p:nvSpPr>
          <p:cNvPr id="3" name="Text Placeholder 2"/>
          <p:cNvSpPr>
            <a:spLocks noGrp="1"/>
          </p:cNvSpPr>
          <p:nvPr>
            <p:ph type="body" sz="quarter" idx="13"/>
          </p:nvPr>
        </p:nvSpPr>
        <p:spPr/>
        <p:txBody>
          <a:bodyPr/>
          <a:lstStyle/>
          <a:p>
            <a:r>
              <a:rPr lang="en-US" sz="2400" dirty="0" smtClean="0">
                <a:latin typeface="Arial"/>
                <a:cs typeface="Arial"/>
              </a:rPr>
              <a:t>Increased automation for precise information integration</a:t>
            </a:r>
          </a:p>
          <a:p>
            <a:r>
              <a:rPr lang="en-US" sz="2400" dirty="0" smtClean="0">
                <a:latin typeface="Arial"/>
                <a:cs typeface="Arial"/>
              </a:rPr>
              <a:t>Automated </a:t>
            </a:r>
            <a:r>
              <a:rPr lang="en-US" sz="2400" dirty="0" err="1" smtClean="0">
                <a:latin typeface="Arial"/>
                <a:cs typeface="Arial"/>
              </a:rPr>
              <a:t>curation</a:t>
            </a:r>
            <a:r>
              <a:rPr lang="en-US" sz="2400" dirty="0" smtClean="0">
                <a:latin typeface="Arial"/>
                <a:cs typeface="Arial"/>
              </a:rPr>
              <a:t> upon acquisition or ingest from various formats including </a:t>
            </a:r>
            <a:r>
              <a:rPr lang="en-US" sz="2400" dirty="0" err="1" smtClean="0">
                <a:latin typeface="Arial"/>
                <a:cs typeface="Arial"/>
              </a:rPr>
              <a:t>pdf</a:t>
            </a:r>
            <a:r>
              <a:rPr lang="en-US" sz="2400" dirty="0">
                <a:latin typeface="Arial"/>
                <a:cs typeface="Arial"/>
              </a:rPr>
              <a:t>,</a:t>
            </a:r>
            <a:r>
              <a:rPr lang="en-US" sz="2400" dirty="0" smtClean="0">
                <a:latin typeface="Arial"/>
                <a:cs typeface="Arial"/>
              </a:rPr>
              <a:t> XML into structured forms </a:t>
            </a:r>
          </a:p>
          <a:p>
            <a:r>
              <a:rPr lang="en-US" sz="2400" dirty="0" smtClean="0">
                <a:latin typeface="Arial"/>
                <a:cs typeface="Arial"/>
              </a:rPr>
              <a:t>Achieving scalable </a:t>
            </a:r>
            <a:r>
              <a:rPr lang="en-US" sz="2400" dirty="0">
                <a:latin typeface="Arial"/>
                <a:cs typeface="Arial"/>
              </a:rPr>
              <a:t>inference </a:t>
            </a:r>
            <a:r>
              <a:rPr lang="en-US" sz="2400" dirty="0" smtClean="0">
                <a:latin typeface="Arial"/>
                <a:cs typeface="Arial"/>
              </a:rPr>
              <a:t>on large graphs </a:t>
            </a:r>
          </a:p>
          <a:p>
            <a:r>
              <a:rPr lang="en-US" sz="2400" dirty="0" smtClean="0">
                <a:latin typeface="Arial"/>
                <a:cs typeface="Arial"/>
              </a:rPr>
              <a:t>Managing rights and permissions</a:t>
            </a:r>
          </a:p>
          <a:p>
            <a:r>
              <a:rPr lang="en-US" sz="2400" dirty="0" smtClean="0">
                <a:latin typeface="Arial"/>
                <a:cs typeface="Arial"/>
              </a:rPr>
              <a:t>Supporting accessibility and navigation </a:t>
            </a:r>
          </a:p>
          <a:p>
            <a:r>
              <a:rPr lang="en-US" sz="2400" dirty="0" smtClean="0">
                <a:latin typeface="Arial"/>
                <a:cs typeface="Arial"/>
              </a:rPr>
              <a:t>Provenance tracking</a:t>
            </a:r>
          </a:p>
          <a:p>
            <a:r>
              <a:rPr lang="en-US" sz="2400" dirty="0" smtClean="0">
                <a:latin typeface="Arial"/>
                <a:cs typeface="Arial"/>
              </a:rPr>
              <a:t>Data visualization at scale, across diverse data sets</a:t>
            </a:r>
            <a:endParaRPr lang="en-US" sz="2400" dirty="0">
              <a:latin typeface="Arial"/>
              <a:cs typeface="Arial"/>
            </a:endParaRPr>
          </a:p>
        </p:txBody>
      </p:sp>
    </p:spTree>
    <p:extLst>
      <p:ext uri="{BB962C8B-B14F-4D97-AF65-F5344CB8AC3E}">
        <p14:creationId xmlns:p14="http://schemas.microsoft.com/office/powerpoint/2010/main" val="3805187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2"/>
          </p:nvPr>
        </p:nvSpPr>
        <p:spPr/>
        <p:txBody>
          <a:bodyPr/>
          <a:lstStyle/>
          <a:p>
            <a:r>
              <a:rPr lang="en-US" dirty="0" smtClean="0"/>
              <a:t>Who is Thomson Reuters?</a:t>
            </a:r>
            <a:endParaRPr lang="en-US" dirty="0"/>
          </a:p>
        </p:txBody>
      </p:sp>
      <p:sp>
        <p:nvSpPr>
          <p:cNvPr id="5" name="Slide Number Placeholder 4"/>
          <p:cNvSpPr>
            <a:spLocks noGrp="1"/>
          </p:cNvSpPr>
          <p:nvPr>
            <p:ph type="sldNum" sz="quarter" idx="4294967295"/>
          </p:nvPr>
        </p:nvSpPr>
        <p:spPr>
          <a:xfrm>
            <a:off x="8659813" y="6491288"/>
            <a:ext cx="484187" cy="254000"/>
          </a:xfrm>
          <a:prstGeom prst="rect">
            <a:avLst/>
          </a:prstGeom>
        </p:spPr>
        <p:txBody>
          <a:bodyPr/>
          <a:lstStyle/>
          <a:p>
            <a:pPr>
              <a:defRPr/>
            </a:pPr>
            <a:fld id="{1294DAAB-C92C-4CAF-A48E-69DED4E6BFB1}" type="slidenum">
              <a:rPr lang="en-US" smtClean="0"/>
              <a:pPr>
                <a:defRPr/>
              </a:pPr>
              <a:t>2</a:t>
            </a:fld>
            <a:endParaRPr lang="en-US" dirty="0"/>
          </a:p>
        </p:txBody>
      </p:sp>
      <p:sp>
        <p:nvSpPr>
          <p:cNvPr id="18" name="Rectangle 35"/>
          <p:cNvSpPr/>
          <p:nvPr/>
        </p:nvSpPr>
        <p:spPr>
          <a:xfrm>
            <a:off x="646546" y="5383085"/>
            <a:ext cx="7850910" cy="1086255"/>
          </a:xfrm>
          <a:prstGeom prst="round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73152" bIns="91440" rtlCol="0" anchor="ctr">
            <a:spAutoFit/>
          </a:bodyPr>
          <a:lstStyle/>
          <a:p>
            <a:pPr algn="ctr">
              <a:spcAft>
                <a:spcPts val="600"/>
              </a:spcAft>
            </a:pPr>
            <a:r>
              <a:rPr lang="en-US" sz="1600" b="1" cap="all" dirty="0" smtClean="0">
                <a:solidFill>
                  <a:srgbClr val="FFFFFF"/>
                </a:solidFill>
              </a:rPr>
              <a:t>Reuters News</a:t>
            </a:r>
          </a:p>
          <a:p>
            <a:pPr algn="ctr"/>
            <a:r>
              <a:rPr lang="en-US" sz="1600" dirty="0" smtClean="0">
                <a:solidFill>
                  <a:srgbClr val="FFFFFF"/>
                </a:solidFill>
              </a:rPr>
              <a:t>Powered by more than 2,800 journalists reporting in 20 languages from bureaus around the world, </a:t>
            </a:r>
            <a:r>
              <a:rPr lang="en-US" sz="1600" b="1" dirty="0" smtClean="0">
                <a:solidFill>
                  <a:srgbClr val="FFFFFF"/>
                </a:solidFill>
              </a:rPr>
              <a:t>Reuters</a:t>
            </a:r>
            <a:r>
              <a:rPr lang="en-US" sz="1600" dirty="0" smtClean="0">
                <a:solidFill>
                  <a:srgbClr val="FFFFFF"/>
                </a:solidFill>
              </a:rPr>
              <a:t> is the world’s largest international news organization</a:t>
            </a:r>
          </a:p>
        </p:txBody>
      </p:sp>
      <p:pic>
        <p:nvPicPr>
          <p:cNvPr id="22" name="Picture 21" descr="W:\Creative_Services_Jobs\1002877_People_OurCompany\Art\Icons.tif"/>
          <p:cNvPicPr>
            <a:picLocks noChangeAspect="1" noChangeArrowheads="1"/>
          </p:cNvPicPr>
          <p:nvPr/>
        </p:nvPicPr>
        <p:blipFill>
          <a:blip r:embed="rId2" cstate="print"/>
          <a:srcRect l="3284" t="3992" r="54792" b="57799"/>
          <a:stretch>
            <a:fillRect/>
          </a:stretch>
        </p:blipFill>
        <p:spPr bwMode="auto">
          <a:xfrm>
            <a:off x="425242" y="3699723"/>
            <a:ext cx="1337769" cy="1219200"/>
          </a:xfrm>
          <a:prstGeom prst="rect">
            <a:avLst/>
          </a:prstGeom>
          <a:noFill/>
        </p:spPr>
      </p:pic>
      <p:pic>
        <p:nvPicPr>
          <p:cNvPr id="23" name="Picture 3" descr="W:\Creative_Services_Jobs\1002877_People_OurCompany\Art\Icons.tif"/>
          <p:cNvPicPr>
            <a:picLocks noChangeAspect="1" noChangeArrowheads="1"/>
          </p:cNvPicPr>
          <p:nvPr/>
        </p:nvPicPr>
        <p:blipFill>
          <a:blip r:embed="rId3" cstate="print"/>
          <a:srcRect l="50747" t="44962" r="4328" b="14441"/>
          <a:stretch>
            <a:fillRect/>
          </a:stretch>
        </p:blipFill>
        <p:spPr bwMode="auto">
          <a:xfrm>
            <a:off x="431232" y="1657747"/>
            <a:ext cx="1352563" cy="1222248"/>
          </a:xfrm>
          <a:prstGeom prst="rect">
            <a:avLst/>
          </a:prstGeom>
          <a:noFill/>
          <a:ln>
            <a:noFill/>
          </a:ln>
        </p:spPr>
      </p:pic>
      <p:pic>
        <p:nvPicPr>
          <p:cNvPr id="24" name="Picture 3" descr="W:\Creative_Services_Jobs\1002877_People_OurCompany\Art\Icons.tif"/>
          <p:cNvPicPr>
            <a:picLocks noChangeAspect="1" noChangeArrowheads="1"/>
          </p:cNvPicPr>
          <p:nvPr/>
        </p:nvPicPr>
        <p:blipFill>
          <a:blip r:embed="rId4" cstate="print"/>
          <a:srcRect l="54180" b="61083"/>
          <a:stretch>
            <a:fillRect/>
          </a:stretch>
        </p:blipFill>
        <p:spPr bwMode="auto">
          <a:xfrm>
            <a:off x="4645901" y="3623523"/>
            <a:ext cx="1525174" cy="1295400"/>
          </a:xfrm>
          <a:prstGeom prst="rect">
            <a:avLst/>
          </a:prstGeom>
          <a:noFill/>
          <a:ln>
            <a:noFill/>
          </a:ln>
        </p:spPr>
      </p:pic>
      <p:pic>
        <p:nvPicPr>
          <p:cNvPr id="25" name="Picture 3" descr="W:\Creative_Services_Jobs\1002877_People_OurCompany\Art\Icons.tif"/>
          <p:cNvPicPr>
            <a:picLocks noChangeAspect="1" noChangeArrowheads="1"/>
          </p:cNvPicPr>
          <p:nvPr/>
        </p:nvPicPr>
        <p:blipFill>
          <a:blip r:embed="rId5" cstate="print"/>
          <a:srcRect t="43992" r="55223" b="14292"/>
          <a:stretch>
            <a:fillRect/>
          </a:stretch>
        </p:blipFill>
        <p:spPr bwMode="auto">
          <a:xfrm>
            <a:off x="4600542" y="1623851"/>
            <a:ext cx="1390425" cy="1295400"/>
          </a:xfrm>
          <a:prstGeom prst="rect">
            <a:avLst/>
          </a:prstGeom>
          <a:noFill/>
          <a:ln>
            <a:noFill/>
          </a:ln>
        </p:spPr>
      </p:pic>
      <p:sp>
        <p:nvSpPr>
          <p:cNvPr id="10" name="Rectangle 9"/>
          <p:cNvSpPr>
            <a:spLocks noChangeArrowheads="1"/>
          </p:cNvSpPr>
          <p:nvPr/>
        </p:nvSpPr>
        <p:spPr bwMode="gray">
          <a:xfrm>
            <a:off x="1751310" y="1395251"/>
            <a:ext cx="2743200" cy="353943"/>
          </a:xfrm>
          <a:prstGeom prst="rect">
            <a:avLst/>
          </a:prstGeom>
          <a:noFill/>
          <a:ln w="9525">
            <a:noFill/>
            <a:miter lim="800000"/>
            <a:headEnd/>
            <a:tailEnd/>
          </a:ln>
        </p:spPr>
        <p:txBody>
          <a:bodyPr wrap="square" anchor="b">
            <a:spAutoFit/>
          </a:bodyPr>
          <a:lstStyle/>
          <a:p>
            <a:pPr defTabSz="820738" eaLnBrk="0" hangingPunct="0"/>
            <a:r>
              <a:rPr lang="en-US" altLang="en-US" sz="1700" b="1" cap="all" dirty="0" smtClean="0">
                <a:solidFill>
                  <a:srgbClr val="387C2B"/>
                </a:solidFill>
                <a:ea typeface="ＭＳ Ｐゴシック" pitchFamily="34" charset="-128"/>
              </a:rPr>
              <a:t>Financial &amp; Risk</a:t>
            </a:r>
          </a:p>
        </p:txBody>
      </p:sp>
      <p:sp>
        <p:nvSpPr>
          <p:cNvPr id="8" name="Rectangle 5"/>
          <p:cNvSpPr>
            <a:spLocks noChangeArrowheads="1"/>
          </p:cNvSpPr>
          <p:nvPr/>
        </p:nvSpPr>
        <p:spPr bwMode="gray">
          <a:xfrm>
            <a:off x="5975558" y="3294298"/>
            <a:ext cx="2743200" cy="615553"/>
          </a:xfrm>
          <a:prstGeom prst="rect">
            <a:avLst/>
          </a:prstGeom>
          <a:noFill/>
          <a:ln w="9525">
            <a:noFill/>
            <a:miter lim="800000"/>
            <a:headEnd/>
            <a:tailEnd/>
          </a:ln>
        </p:spPr>
        <p:txBody>
          <a:bodyPr wrap="square" anchor="b">
            <a:spAutoFit/>
          </a:bodyPr>
          <a:lstStyle/>
          <a:p>
            <a:pPr defTabSz="820738" eaLnBrk="0" hangingPunct="0"/>
            <a:r>
              <a:rPr lang="en-US" altLang="en-US" sz="1700" b="1" cap="all" dirty="0" smtClean="0">
                <a:solidFill>
                  <a:srgbClr val="A00000"/>
                </a:solidFill>
                <a:ea typeface="ＭＳ Ｐゴシック" pitchFamily="34" charset="-128"/>
              </a:rPr>
              <a:t>Intellectual Property &amp; Science</a:t>
            </a:r>
          </a:p>
        </p:txBody>
      </p:sp>
      <p:sp>
        <p:nvSpPr>
          <p:cNvPr id="9" name="Rectangle 8"/>
          <p:cNvSpPr>
            <a:spLocks noChangeArrowheads="1"/>
          </p:cNvSpPr>
          <p:nvPr/>
        </p:nvSpPr>
        <p:spPr bwMode="gray">
          <a:xfrm>
            <a:off x="5975558" y="1395251"/>
            <a:ext cx="2743200" cy="353943"/>
          </a:xfrm>
          <a:prstGeom prst="rect">
            <a:avLst/>
          </a:prstGeom>
          <a:noFill/>
          <a:ln w="9525">
            <a:noFill/>
            <a:miter lim="800000"/>
            <a:headEnd/>
            <a:tailEnd/>
          </a:ln>
        </p:spPr>
        <p:txBody>
          <a:bodyPr wrap="square" anchor="b">
            <a:spAutoFit/>
          </a:bodyPr>
          <a:lstStyle/>
          <a:p>
            <a:pPr defTabSz="820738" eaLnBrk="0" hangingPunct="0"/>
            <a:r>
              <a:rPr lang="en-US" altLang="en-US" sz="1700" b="1" cap="all" dirty="0" smtClean="0">
                <a:solidFill>
                  <a:srgbClr val="005A84"/>
                </a:solidFill>
                <a:ea typeface="ＭＳ Ｐゴシック" pitchFamily="34" charset="-128"/>
              </a:rPr>
              <a:t>Legal</a:t>
            </a:r>
          </a:p>
        </p:txBody>
      </p:sp>
      <p:sp>
        <p:nvSpPr>
          <p:cNvPr id="14" name="Rectangle 5"/>
          <p:cNvSpPr>
            <a:spLocks noChangeArrowheads="1"/>
          </p:cNvSpPr>
          <p:nvPr/>
        </p:nvSpPr>
        <p:spPr bwMode="gray">
          <a:xfrm>
            <a:off x="5975557" y="3871087"/>
            <a:ext cx="2743200" cy="1384995"/>
          </a:xfrm>
          <a:prstGeom prst="rect">
            <a:avLst/>
          </a:prstGeom>
          <a:noFill/>
          <a:ln w="9525">
            <a:noFill/>
            <a:miter lim="800000"/>
            <a:headEnd/>
            <a:tailEnd/>
          </a:ln>
        </p:spPr>
        <p:txBody>
          <a:bodyPr wrap="square" anchor="t" anchorCtr="0">
            <a:spAutoFit/>
          </a:bodyPr>
          <a:lstStyle/>
          <a:p>
            <a:pPr defTabSz="820738" eaLnBrk="0" hangingPunct="0"/>
            <a:r>
              <a:rPr lang="en-US" altLang="en-US" sz="1400" dirty="0"/>
              <a:t>Comprehensive IP &amp; scientific information, decision support tools &amp; services to enable governments, academia, publishers, corporations &amp; </a:t>
            </a:r>
            <a:r>
              <a:rPr lang="en-US" altLang="en-US" sz="1400" dirty="0" smtClean="0"/>
              <a:t/>
            </a:r>
            <a:br>
              <a:rPr lang="en-US" altLang="en-US" sz="1400" dirty="0" smtClean="0"/>
            </a:br>
            <a:r>
              <a:rPr lang="en-US" altLang="en-US" sz="1400" dirty="0" smtClean="0"/>
              <a:t>law </a:t>
            </a:r>
            <a:r>
              <a:rPr lang="en-US" altLang="en-US" sz="1400" dirty="0"/>
              <a:t>firms.</a:t>
            </a:r>
          </a:p>
        </p:txBody>
      </p:sp>
      <p:sp>
        <p:nvSpPr>
          <p:cNvPr id="15" name="Rectangle 14"/>
          <p:cNvSpPr>
            <a:spLocks noChangeArrowheads="1"/>
          </p:cNvSpPr>
          <p:nvPr/>
        </p:nvSpPr>
        <p:spPr bwMode="gray">
          <a:xfrm>
            <a:off x="5975557" y="1712250"/>
            <a:ext cx="2743200" cy="1169551"/>
          </a:xfrm>
          <a:prstGeom prst="rect">
            <a:avLst/>
          </a:prstGeom>
          <a:noFill/>
          <a:ln w="9525">
            <a:noFill/>
            <a:miter lim="800000"/>
            <a:headEnd/>
            <a:tailEnd/>
          </a:ln>
        </p:spPr>
        <p:txBody>
          <a:bodyPr wrap="square" anchor="t" anchorCtr="0">
            <a:spAutoFit/>
          </a:bodyPr>
          <a:lstStyle/>
          <a:p>
            <a:pPr defTabSz="820738" eaLnBrk="0" hangingPunct="0"/>
            <a:r>
              <a:rPr lang="en-US" altLang="en-US" sz="1400" dirty="0"/>
              <a:t>Critical information, decision support tools, software &amp; services to legal, investigation, business and government professionals. </a:t>
            </a:r>
          </a:p>
        </p:txBody>
      </p:sp>
      <p:grpSp>
        <p:nvGrpSpPr>
          <p:cNvPr id="32" name="Group 31"/>
          <p:cNvGrpSpPr/>
          <p:nvPr/>
        </p:nvGrpSpPr>
        <p:grpSpPr>
          <a:xfrm>
            <a:off x="557242" y="1480939"/>
            <a:ext cx="8029516" cy="3698239"/>
            <a:chOff x="665018" y="1238094"/>
            <a:chExt cx="8029516" cy="3914595"/>
          </a:xfrm>
        </p:grpSpPr>
        <p:sp>
          <p:nvSpPr>
            <p:cNvPr id="12" name="Line 5"/>
            <p:cNvSpPr>
              <a:spLocks noChangeShapeType="1"/>
            </p:cNvSpPr>
            <p:nvPr/>
          </p:nvSpPr>
          <p:spPr bwMode="gray">
            <a:xfrm>
              <a:off x="4675293" y="1238094"/>
              <a:ext cx="8967" cy="3914595"/>
            </a:xfrm>
            <a:prstGeom prst="line">
              <a:avLst/>
            </a:prstGeom>
            <a:noFill/>
            <a:ln w="25400" cap="rnd">
              <a:solidFill>
                <a:schemeClr val="accent2"/>
              </a:solidFill>
              <a:prstDash val="sysDot"/>
              <a:round/>
              <a:headEnd/>
              <a:tailEnd/>
            </a:ln>
          </p:spPr>
          <p:txBody>
            <a:bodyPr/>
            <a:lstStyle/>
            <a:p>
              <a:endParaRPr lang="en-US" dirty="0">
                <a:solidFill>
                  <a:srgbClr val="666666"/>
                </a:solidFill>
                <a:ea typeface="ＭＳ Ｐゴシック" pitchFamily="34" charset="-128"/>
              </a:endParaRPr>
            </a:p>
          </p:txBody>
        </p:sp>
        <p:sp>
          <p:nvSpPr>
            <p:cNvPr id="11" name="Line 9"/>
            <p:cNvSpPr>
              <a:spLocks noChangeShapeType="1"/>
            </p:cNvSpPr>
            <p:nvPr/>
          </p:nvSpPr>
          <p:spPr bwMode="gray">
            <a:xfrm>
              <a:off x="665018" y="2921654"/>
              <a:ext cx="8029516" cy="0"/>
            </a:xfrm>
            <a:prstGeom prst="line">
              <a:avLst/>
            </a:prstGeom>
            <a:noFill/>
            <a:ln w="25400" cap="rnd">
              <a:solidFill>
                <a:schemeClr val="accent2"/>
              </a:solidFill>
              <a:prstDash val="sysDot"/>
              <a:round/>
              <a:headEnd/>
              <a:tailEnd/>
            </a:ln>
            <a:effectLst/>
          </p:spPr>
          <p:txBody>
            <a:bodyPr/>
            <a:lstStyle/>
            <a:p>
              <a:endParaRPr lang="en-US" dirty="0">
                <a:solidFill>
                  <a:srgbClr val="666666"/>
                </a:solidFill>
                <a:ea typeface="ＭＳ Ｐゴシック" pitchFamily="34" charset="-128"/>
              </a:endParaRPr>
            </a:p>
          </p:txBody>
        </p:sp>
      </p:grpSp>
      <p:sp>
        <p:nvSpPr>
          <p:cNvPr id="19" name="Rectangle 18"/>
          <p:cNvSpPr>
            <a:spLocks noChangeArrowheads="1"/>
          </p:cNvSpPr>
          <p:nvPr/>
        </p:nvSpPr>
        <p:spPr bwMode="gray">
          <a:xfrm>
            <a:off x="1751310" y="1712250"/>
            <a:ext cx="2743200" cy="1169551"/>
          </a:xfrm>
          <a:prstGeom prst="rect">
            <a:avLst/>
          </a:prstGeom>
          <a:noFill/>
          <a:ln w="9525">
            <a:noFill/>
            <a:miter lim="800000"/>
            <a:headEnd/>
            <a:tailEnd/>
          </a:ln>
        </p:spPr>
        <p:txBody>
          <a:bodyPr wrap="square" anchor="t" anchorCtr="0">
            <a:spAutoFit/>
          </a:bodyPr>
          <a:lstStyle/>
          <a:p>
            <a:pPr defTabSz="820738" eaLnBrk="0" hangingPunct="0"/>
            <a:r>
              <a:rPr lang="en-US" altLang="en-US" sz="1400" dirty="0"/>
              <a:t>Critical news, information &amp; analytics, enables transactions, and connects trading, investing, financial and corporate professionals.</a:t>
            </a:r>
          </a:p>
        </p:txBody>
      </p:sp>
      <p:sp>
        <p:nvSpPr>
          <p:cNvPr id="7" name="Rectangle 3"/>
          <p:cNvSpPr>
            <a:spLocks noChangeArrowheads="1"/>
          </p:cNvSpPr>
          <p:nvPr/>
        </p:nvSpPr>
        <p:spPr bwMode="gray">
          <a:xfrm>
            <a:off x="1751310" y="3555908"/>
            <a:ext cx="2743200" cy="353943"/>
          </a:xfrm>
          <a:prstGeom prst="rect">
            <a:avLst/>
          </a:prstGeom>
          <a:noFill/>
          <a:ln w="9525">
            <a:noFill/>
            <a:miter lim="800000"/>
            <a:headEnd/>
            <a:tailEnd/>
          </a:ln>
        </p:spPr>
        <p:txBody>
          <a:bodyPr wrap="square" anchor="b">
            <a:spAutoFit/>
          </a:bodyPr>
          <a:lstStyle/>
          <a:p>
            <a:pPr defTabSz="820738" eaLnBrk="0" hangingPunct="0"/>
            <a:r>
              <a:rPr lang="en-US" altLang="en-US" sz="1700" b="1" cap="all" dirty="0" smtClean="0">
                <a:solidFill>
                  <a:srgbClr val="46166B"/>
                </a:solidFill>
                <a:ea typeface="ＭＳ Ｐゴシック" pitchFamily="34" charset="-128"/>
              </a:rPr>
              <a:t>Tax &amp; Accounting</a:t>
            </a:r>
          </a:p>
        </p:txBody>
      </p:sp>
      <p:sp>
        <p:nvSpPr>
          <p:cNvPr id="20" name="Rectangle 3"/>
          <p:cNvSpPr>
            <a:spLocks noChangeArrowheads="1"/>
          </p:cNvSpPr>
          <p:nvPr/>
        </p:nvSpPr>
        <p:spPr bwMode="gray">
          <a:xfrm>
            <a:off x="1751310" y="3871087"/>
            <a:ext cx="2743200" cy="1169551"/>
          </a:xfrm>
          <a:prstGeom prst="rect">
            <a:avLst/>
          </a:prstGeom>
          <a:noFill/>
          <a:ln w="9525">
            <a:noFill/>
            <a:miter lim="800000"/>
            <a:headEnd/>
            <a:tailEnd/>
          </a:ln>
        </p:spPr>
        <p:txBody>
          <a:bodyPr wrap="square" anchor="t" anchorCtr="0">
            <a:spAutoFit/>
          </a:bodyPr>
          <a:lstStyle/>
          <a:p>
            <a:pPr defTabSz="820738" eaLnBrk="0" hangingPunct="0"/>
            <a:r>
              <a:rPr lang="en-US" altLang="en-US" sz="1400" dirty="0" smtClean="0"/>
              <a:t>Integrated tax compliance and accounting information, software </a:t>
            </a:r>
            <a:br>
              <a:rPr lang="en-US" altLang="en-US" sz="1400" dirty="0" smtClean="0"/>
            </a:br>
            <a:r>
              <a:rPr lang="en-US" altLang="en-US" sz="1400" dirty="0" smtClean="0"/>
              <a:t>&amp; services for professionals in accounting firms, corporations, law firms and government.</a:t>
            </a:r>
          </a:p>
        </p:txBody>
      </p:sp>
      <p:sp>
        <p:nvSpPr>
          <p:cNvPr id="31" name="Line 9"/>
          <p:cNvSpPr>
            <a:spLocks noChangeShapeType="1"/>
          </p:cNvSpPr>
          <p:nvPr/>
        </p:nvSpPr>
        <p:spPr bwMode="gray">
          <a:xfrm>
            <a:off x="997527" y="5778511"/>
            <a:ext cx="7148946" cy="0"/>
          </a:xfrm>
          <a:prstGeom prst="line">
            <a:avLst/>
          </a:prstGeom>
          <a:noFill/>
          <a:ln w="3175" cap="rnd">
            <a:solidFill>
              <a:srgbClr val="4B4B4B"/>
            </a:solidFill>
            <a:prstDash val="solid"/>
            <a:round/>
            <a:headEnd/>
            <a:tailEnd/>
          </a:ln>
          <a:effectLst/>
        </p:spPr>
        <p:txBody>
          <a:bodyPr/>
          <a:lstStyle/>
          <a:p>
            <a:endParaRPr lang="en-US" dirty="0">
              <a:solidFill>
                <a:srgbClr val="666666"/>
              </a:solidFill>
              <a:ea typeface="ＭＳ Ｐゴシック" pitchFamily="34" charset="-128"/>
            </a:endParaRPr>
          </a:p>
        </p:txBody>
      </p:sp>
      <p:sp>
        <p:nvSpPr>
          <p:cNvPr id="16" name="TextBox 15"/>
          <p:cNvSpPr txBox="1"/>
          <p:nvPr/>
        </p:nvSpPr>
        <p:spPr>
          <a:xfrm>
            <a:off x="4777356" y="4434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22218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Questions?</a:t>
            </a:r>
            <a:endParaRPr lang="en-US" dirty="0"/>
          </a:p>
        </p:txBody>
      </p:sp>
      <p:sp>
        <p:nvSpPr>
          <p:cNvPr id="5" name="TextBox 4"/>
          <p:cNvSpPr txBox="1"/>
          <p:nvPr/>
        </p:nvSpPr>
        <p:spPr>
          <a:xfrm>
            <a:off x="1558217" y="2287683"/>
            <a:ext cx="5856178" cy="923330"/>
          </a:xfrm>
          <a:prstGeom prst="rect">
            <a:avLst/>
          </a:prstGeom>
          <a:noFill/>
        </p:spPr>
        <p:txBody>
          <a:bodyPr wrap="none" rtlCol="0">
            <a:spAutoFit/>
          </a:bodyPr>
          <a:lstStyle/>
          <a:p>
            <a:r>
              <a:rPr lang="en-US" sz="5400" dirty="0" smtClean="0"/>
              <a:t>Yes, we are </a:t>
            </a:r>
            <a:r>
              <a:rPr lang="en-US" sz="5400" dirty="0"/>
              <a:t>h</a:t>
            </a:r>
            <a:r>
              <a:rPr lang="en-US" sz="5400" dirty="0" smtClean="0"/>
              <a:t>iring!</a:t>
            </a:r>
            <a:endParaRPr lang="en-US" sz="5400" dirty="0"/>
          </a:p>
        </p:txBody>
      </p:sp>
    </p:spTree>
    <p:extLst>
      <p:ext uri="{BB962C8B-B14F-4D97-AF65-F5344CB8AC3E}">
        <p14:creationId xmlns:p14="http://schemas.microsoft.com/office/powerpoint/2010/main" val="3556445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Data Overview: One company, </a:t>
            </a:r>
            <a:r>
              <a:rPr lang="en-US" dirty="0" err="1" smtClean="0"/>
              <a:t>Boehringer</a:t>
            </a:r>
            <a:r>
              <a:rPr lang="en-US" dirty="0" smtClean="0"/>
              <a:t> </a:t>
            </a:r>
            <a:r>
              <a:rPr lang="en-US" dirty="0" err="1" smtClean="0"/>
              <a:t>Ingelheim</a:t>
            </a:r>
            <a:endParaRPr lang="en-US" dirty="0"/>
          </a:p>
        </p:txBody>
      </p:sp>
      <p:pic>
        <p:nvPicPr>
          <p:cNvPr id="1026" name="Picture 2"/>
          <p:cNvPicPr>
            <a:picLocks noChangeAspect="1" noChangeArrowheads="1"/>
          </p:cNvPicPr>
          <p:nvPr/>
        </p:nvPicPr>
        <p:blipFill>
          <a:blip r:embed="rId3"/>
          <a:srcRect/>
          <a:stretch>
            <a:fillRect/>
          </a:stretch>
        </p:blipFill>
        <p:spPr bwMode="auto">
          <a:xfrm>
            <a:off x="251520" y="1268760"/>
            <a:ext cx="8621713" cy="1228725"/>
          </a:xfrm>
          <a:prstGeom prst="rect">
            <a:avLst/>
          </a:prstGeom>
          <a:noFill/>
          <a:ln w="9525">
            <a:noFill/>
            <a:miter lim="800000"/>
            <a:headEnd/>
            <a:tailEnd/>
          </a:ln>
          <a:effectLst/>
        </p:spPr>
      </p:pic>
      <p:sp>
        <p:nvSpPr>
          <p:cNvPr id="6" name="TextBox 5"/>
          <p:cNvSpPr txBox="1"/>
          <p:nvPr/>
        </p:nvSpPr>
        <p:spPr>
          <a:xfrm>
            <a:off x="323528" y="2636912"/>
            <a:ext cx="2232248" cy="3139321"/>
          </a:xfrm>
          <a:prstGeom prst="rect">
            <a:avLst/>
          </a:prstGeom>
          <a:noFill/>
        </p:spPr>
        <p:txBody>
          <a:bodyPr wrap="square" rtlCol="0">
            <a:spAutoFit/>
          </a:bodyPr>
          <a:lstStyle/>
          <a:p>
            <a:r>
              <a:rPr lang="en-US" sz="3600" b="1" dirty="0" smtClean="0"/>
              <a:t>48269</a:t>
            </a:r>
            <a:endParaRPr lang="en-US" sz="2000" b="1" dirty="0" smtClean="0"/>
          </a:p>
          <a:p>
            <a:endParaRPr lang="en-US" sz="3600" dirty="0" smtClean="0"/>
          </a:p>
          <a:p>
            <a:r>
              <a:rPr lang="en-US" dirty="0" smtClean="0"/>
              <a:t>News</a:t>
            </a:r>
          </a:p>
          <a:p>
            <a:r>
              <a:rPr lang="en-US" dirty="0" smtClean="0"/>
              <a:t>Broker Research</a:t>
            </a:r>
          </a:p>
          <a:p>
            <a:r>
              <a:rPr lang="en-US" dirty="0" smtClean="0"/>
              <a:t>Bonds</a:t>
            </a:r>
          </a:p>
          <a:p>
            <a:r>
              <a:rPr lang="en-US" dirty="0" smtClean="0"/>
              <a:t>Fundamentals</a:t>
            </a:r>
          </a:p>
          <a:p>
            <a:r>
              <a:rPr lang="en-US" dirty="0" smtClean="0"/>
              <a:t>Press Releases</a:t>
            </a:r>
          </a:p>
          <a:p>
            <a:endParaRPr lang="en-US" sz="3600" dirty="0"/>
          </a:p>
        </p:txBody>
      </p:sp>
      <p:sp>
        <p:nvSpPr>
          <p:cNvPr id="7" name="TextBox 6"/>
          <p:cNvSpPr txBox="1"/>
          <p:nvPr/>
        </p:nvSpPr>
        <p:spPr>
          <a:xfrm>
            <a:off x="2411760" y="2632844"/>
            <a:ext cx="2232248" cy="2585323"/>
          </a:xfrm>
          <a:prstGeom prst="rect">
            <a:avLst/>
          </a:prstGeom>
          <a:noFill/>
        </p:spPr>
        <p:txBody>
          <a:bodyPr wrap="square" rtlCol="0">
            <a:spAutoFit/>
          </a:bodyPr>
          <a:lstStyle/>
          <a:p>
            <a:r>
              <a:rPr lang="en-US" sz="3600" b="1" dirty="0" smtClean="0"/>
              <a:t>16268</a:t>
            </a:r>
          </a:p>
          <a:p>
            <a:r>
              <a:rPr lang="en-US" sz="3600" dirty="0" smtClean="0"/>
              <a:t/>
            </a:r>
            <a:br>
              <a:rPr lang="en-US" sz="3600" dirty="0" smtClean="0"/>
            </a:br>
            <a:r>
              <a:rPr lang="en-US" dirty="0" smtClean="0"/>
              <a:t>Case Law</a:t>
            </a:r>
          </a:p>
          <a:p>
            <a:r>
              <a:rPr lang="en-US" dirty="0" smtClean="0"/>
              <a:t>Admin Decisions</a:t>
            </a:r>
          </a:p>
          <a:p>
            <a:r>
              <a:rPr lang="en-US" dirty="0" smtClean="0"/>
              <a:t>Public Records</a:t>
            </a:r>
          </a:p>
          <a:p>
            <a:r>
              <a:rPr lang="en-US" dirty="0" smtClean="0"/>
              <a:t>Dockets</a:t>
            </a:r>
          </a:p>
          <a:p>
            <a:r>
              <a:rPr lang="en-US" dirty="0" smtClean="0"/>
              <a:t>Arbitration</a:t>
            </a:r>
            <a:endParaRPr lang="en-US" dirty="0"/>
          </a:p>
        </p:txBody>
      </p:sp>
      <p:sp>
        <p:nvSpPr>
          <p:cNvPr id="8" name="TextBox 7"/>
          <p:cNvSpPr txBox="1"/>
          <p:nvPr/>
        </p:nvSpPr>
        <p:spPr>
          <a:xfrm>
            <a:off x="4572000" y="2638653"/>
            <a:ext cx="2376264" cy="1508105"/>
          </a:xfrm>
          <a:prstGeom prst="rect">
            <a:avLst/>
          </a:prstGeom>
          <a:noFill/>
        </p:spPr>
        <p:txBody>
          <a:bodyPr wrap="square" rtlCol="0">
            <a:spAutoFit/>
          </a:bodyPr>
          <a:lstStyle/>
          <a:p>
            <a:r>
              <a:rPr lang="en-US" sz="3600" b="1" dirty="0" smtClean="0"/>
              <a:t>180</a:t>
            </a:r>
          </a:p>
          <a:p>
            <a:endParaRPr lang="en-US" sz="3600" dirty="0" smtClean="0"/>
          </a:p>
          <a:p>
            <a:r>
              <a:rPr lang="en-US" dirty="0" smtClean="0"/>
              <a:t>Editorial Analysis</a:t>
            </a:r>
            <a:endParaRPr lang="en-US" dirty="0"/>
          </a:p>
        </p:txBody>
      </p:sp>
      <p:sp>
        <p:nvSpPr>
          <p:cNvPr id="9" name="TextBox 8"/>
          <p:cNvSpPr txBox="1"/>
          <p:nvPr/>
        </p:nvSpPr>
        <p:spPr>
          <a:xfrm>
            <a:off x="6732240" y="2638653"/>
            <a:ext cx="2411760" cy="3170099"/>
          </a:xfrm>
          <a:prstGeom prst="rect">
            <a:avLst/>
          </a:prstGeom>
          <a:noFill/>
        </p:spPr>
        <p:txBody>
          <a:bodyPr wrap="square" rtlCol="0">
            <a:spAutoFit/>
          </a:bodyPr>
          <a:lstStyle/>
          <a:p>
            <a:r>
              <a:rPr lang="en-US" sz="3600" b="1" dirty="0"/>
              <a:t>86753 </a:t>
            </a:r>
            <a:r>
              <a:rPr lang="en-US" sz="2400" b="1" dirty="0"/>
              <a:t>docs</a:t>
            </a:r>
            <a:endParaRPr lang="en-US" sz="3600" b="1" dirty="0" smtClean="0"/>
          </a:p>
          <a:p>
            <a:endParaRPr lang="en-US" sz="3600" dirty="0" smtClean="0"/>
          </a:p>
          <a:p>
            <a:r>
              <a:rPr lang="en-US" dirty="0" smtClean="0"/>
              <a:t>Scientific Articles </a:t>
            </a:r>
          </a:p>
          <a:p>
            <a:r>
              <a:rPr lang="en-US" dirty="0" smtClean="0"/>
              <a:t>Patents</a:t>
            </a:r>
          </a:p>
          <a:p>
            <a:r>
              <a:rPr lang="en-US" dirty="0" smtClean="0"/>
              <a:t>Trademarks</a:t>
            </a:r>
          </a:p>
          <a:p>
            <a:r>
              <a:rPr lang="en-US" dirty="0" smtClean="0"/>
              <a:t>Domain Names</a:t>
            </a:r>
          </a:p>
          <a:p>
            <a:r>
              <a:rPr lang="en-US" dirty="0" smtClean="0"/>
              <a:t>Clinical Trials</a:t>
            </a:r>
          </a:p>
          <a:p>
            <a:r>
              <a:rPr lang="en-US" dirty="0" smtClean="0"/>
              <a:t>Drugs</a:t>
            </a:r>
          </a:p>
          <a:p>
            <a:pPr>
              <a:buFontTx/>
              <a:buChar char="-"/>
            </a:pPr>
            <a:endParaRPr lang="en-US" sz="2000" b="1" dirty="0" smtClean="0"/>
          </a:p>
        </p:txBody>
      </p:sp>
      <p:sp>
        <p:nvSpPr>
          <p:cNvPr id="3" name="TextBox 2"/>
          <p:cNvSpPr txBox="1"/>
          <p:nvPr/>
        </p:nvSpPr>
        <p:spPr>
          <a:xfrm>
            <a:off x="324881" y="5481228"/>
            <a:ext cx="5813098" cy="1200329"/>
          </a:xfrm>
          <a:prstGeom prst="rect">
            <a:avLst/>
          </a:prstGeom>
          <a:noFill/>
        </p:spPr>
        <p:txBody>
          <a:bodyPr wrap="none" rtlCol="0">
            <a:spAutoFit/>
          </a:bodyPr>
          <a:lstStyle/>
          <a:p>
            <a:r>
              <a:rPr lang="en-US" b="1" dirty="0" smtClean="0"/>
              <a:t>Three </a:t>
            </a:r>
            <a:r>
              <a:rPr lang="en-US" b="1" dirty="0" err="1" smtClean="0"/>
              <a:t>Vs</a:t>
            </a:r>
            <a:r>
              <a:rPr lang="en-US" b="1" dirty="0"/>
              <a:t> </a:t>
            </a:r>
            <a:r>
              <a:rPr lang="en-US" b="1" dirty="0" smtClean="0"/>
              <a:t>at TR:</a:t>
            </a:r>
          </a:p>
          <a:p>
            <a:r>
              <a:rPr lang="en-US" dirty="0" smtClean="0"/>
              <a:t>Velocity from fractions of seconds to quarterly filings.</a:t>
            </a:r>
          </a:p>
          <a:p>
            <a:r>
              <a:rPr lang="en-US" dirty="0" smtClean="0"/>
              <a:t>Volume: all the data needed by target professionals</a:t>
            </a:r>
          </a:p>
          <a:p>
            <a:r>
              <a:rPr lang="en-US" dirty="0" smtClean="0"/>
              <a:t>Variety: multiple disparate content, formats, languages. </a:t>
            </a:r>
            <a:endParaRPr lang="en-US" dirty="0"/>
          </a:p>
        </p:txBody>
      </p:sp>
    </p:spTree>
    <p:extLst>
      <p:ext uri="{BB962C8B-B14F-4D97-AF65-F5344CB8AC3E}">
        <p14:creationId xmlns:p14="http://schemas.microsoft.com/office/powerpoint/2010/main" val="1149790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Thomson Reuters Data Innovation Lab</a:t>
            </a:r>
          </a:p>
          <a:p>
            <a:r>
              <a:rPr lang="en-US" dirty="0" smtClean="0"/>
              <a:t>	</a:t>
            </a:r>
            <a:endParaRPr lang="en-US" dirty="0"/>
          </a:p>
        </p:txBody>
      </p:sp>
      <p:sp>
        <p:nvSpPr>
          <p:cNvPr id="3" name="Text Placeholder 2"/>
          <p:cNvSpPr>
            <a:spLocks noGrp="1"/>
          </p:cNvSpPr>
          <p:nvPr>
            <p:ph type="body" sz="quarter" idx="13"/>
          </p:nvPr>
        </p:nvSpPr>
        <p:spPr/>
        <p:txBody>
          <a:bodyPr/>
          <a:lstStyle/>
          <a:p>
            <a:r>
              <a:rPr lang="en-US" dirty="0" smtClean="0"/>
              <a:t>Started in July 2014 </a:t>
            </a:r>
          </a:p>
          <a:p>
            <a:r>
              <a:rPr lang="en-US" dirty="0" smtClean="0"/>
              <a:t>PhD and MS from leading universities</a:t>
            </a:r>
            <a:r>
              <a:rPr lang="en-US" dirty="0"/>
              <a:t>,</a:t>
            </a:r>
            <a:r>
              <a:rPr lang="en-US" dirty="0" smtClean="0"/>
              <a:t> MIT, Columbia, UC Berkeley…</a:t>
            </a:r>
          </a:p>
          <a:p>
            <a:r>
              <a:rPr lang="en-US" dirty="0" smtClean="0"/>
              <a:t>Business expertise in Finance, Government, Academia, Software and Hardware Technology and Life Sciences</a:t>
            </a:r>
          </a:p>
          <a:p>
            <a:pPr marL="0" indent="0">
              <a:buNone/>
            </a:pPr>
            <a:endParaRPr lang="en-US" sz="2400" dirty="0" smtClean="0"/>
          </a:p>
          <a:p>
            <a:pPr marL="0" indent="0">
              <a:buNone/>
            </a:pPr>
            <a:endParaRPr lang="en-US" sz="2400" dirty="0" smtClean="0"/>
          </a:p>
          <a:p>
            <a:pPr marL="0" indent="0">
              <a:buNone/>
            </a:pPr>
            <a:endParaRPr lang="en-US" sz="2400" dirty="0" smtClean="0"/>
          </a:p>
          <a:p>
            <a:endParaRPr lang="en-US" sz="2400" dirty="0" smtClean="0"/>
          </a:p>
          <a:p>
            <a:endParaRPr lang="en-US" sz="2400" dirty="0" smtClean="0"/>
          </a:p>
          <a:p>
            <a:endParaRPr lang="en-US" sz="2400" dirty="0"/>
          </a:p>
        </p:txBody>
      </p:sp>
      <p:pic>
        <p:nvPicPr>
          <p:cNvPr id="20" name="Picture 19"/>
          <p:cNvPicPr>
            <a:picLocks noChangeAspect="1"/>
          </p:cNvPicPr>
          <p:nvPr/>
        </p:nvPicPr>
        <p:blipFill>
          <a:blip r:embed="rId3"/>
          <a:stretch>
            <a:fillRect/>
          </a:stretch>
        </p:blipFill>
        <p:spPr>
          <a:xfrm>
            <a:off x="791580" y="2582427"/>
            <a:ext cx="7191908" cy="4054126"/>
          </a:xfrm>
          <a:prstGeom prst="rect">
            <a:avLst/>
          </a:prstGeom>
        </p:spPr>
      </p:pic>
    </p:spTree>
    <p:extLst>
      <p:ext uri="{BB962C8B-B14F-4D97-AF65-F5344CB8AC3E}">
        <p14:creationId xmlns:p14="http://schemas.microsoft.com/office/powerpoint/2010/main" val="2457540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End User Need: Peer Detection</a:t>
            </a:r>
            <a:endParaRPr lang="en-US" dirty="0"/>
          </a:p>
        </p:txBody>
      </p:sp>
      <p:sp>
        <p:nvSpPr>
          <p:cNvPr id="3" name="Text Placeholder 2"/>
          <p:cNvSpPr>
            <a:spLocks noGrp="1"/>
          </p:cNvSpPr>
          <p:nvPr>
            <p:ph type="body" sz="quarter" idx="13"/>
          </p:nvPr>
        </p:nvSpPr>
        <p:spPr/>
        <p:txBody>
          <a:bodyPr/>
          <a:lstStyle/>
          <a:p>
            <a:pPr>
              <a:buNone/>
            </a:pPr>
            <a:endParaRPr lang="en-US" dirty="0" smtClean="0"/>
          </a:p>
          <a:p>
            <a:pPr>
              <a:buNone/>
            </a:pPr>
            <a:endParaRPr lang="en-US" dirty="0" smtClean="0"/>
          </a:p>
        </p:txBody>
      </p:sp>
      <p:pic>
        <p:nvPicPr>
          <p:cNvPr id="2050" name="Picture 2"/>
          <p:cNvPicPr>
            <a:picLocks noChangeAspect="1" noChangeArrowheads="1"/>
          </p:cNvPicPr>
          <p:nvPr/>
        </p:nvPicPr>
        <p:blipFill>
          <a:blip r:embed="rId3"/>
          <a:srcRect/>
          <a:stretch>
            <a:fillRect/>
          </a:stretch>
        </p:blipFill>
        <p:spPr bwMode="auto">
          <a:xfrm>
            <a:off x="251520" y="2204864"/>
            <a:ext cx="1838325" cy="857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79512" y="5416761"/>
            <a:ext cx="2066925" cy="933450"/>
          </a:xfrm>
          <a:prstGeom prst="rect">
            <a:avLst/>
          </a:prstGeom>
          <a:noFill/>
          <a:ln w="9525">
            <a:noFill/>
            <a:miter lim="800000"/>
            <a:headEnd/>
            <a:tailEnd/>
          </a:ln>
          <a:effectLst/>
        </p:spPr>
      </p:pic>
      <p:sp>
        <p:nvSpPr>
          <p:cNvPr id="6" name="TextBox 5"/>
          <p:cNvSpPr txBox="1"/>
          <p:nvPr/>
        </p:nvSpPr>
        <p:spPr>
          <a:xfrm>
            <a:off x="2267744" y="2276872"/>
            <a:ext cx="5184576" cy="3385542"/>
          </a:xfrm>
          <a:prstGeom prst="rect">
            <a:avLst/>
          </a:prstGeom>
          <a:noFill/>
        </p:spPr>
        <p:txBody>
          <a:bodyPr wrap="square" rtlCol="0">
            <a:spAutoFit/>
          </a:bodyPr>
          <a:lstStyle/>
          <a:p>
            <a:r>
              <a:rPr lang="en-US" sz="2800" dirty="0" smtClean="0">
                <a:solidFill>
                  <a:schemeClr val="tx1">
                    <a:lumMod val="75000"/>
                    <a:lumOff val="25000"/>
                  </a:schemeClr>
                </a:solidFill>
                <a:latin typeface="+mj-lt"/>
              </a:rPr>
              <a:t>Fairness Opinion</a:t>
            </a:r>
          </a:p>
          <a:p>
            <a:r>
              <a:rPr lang="en-US" sz="2800" dirty="0" smtClean="0">
                <a:solidFill>
                  <a:schemeClr val="tx1">
                    <a:lumMod val="75000"/>
                    <a:lumOff val="25000"/>
                  </a:schemeClr>
                </a:solidFill>
                <a:latin typeface="+mj-lt"/>
              </a:rPr>
              <a:t>Comparable Companies for benchmarking</a:t>
            </a:r>
          </a:p>
          <a:p>
            <a:r>
              <a:rPr lang="en-US" sz="2800" dirty="0" err="1" smtClean="0">
                <a:latin typeface="+mj-lt"/>
              </a:rPr>
              <a:t>Buyside</a:t>
            </a:r>
            <a:r>
              <a:rPr lang="en-US" sz="2800" dirty="0" smtClean="0">
                <a:latin typeface="+mj-lt"/>
              </a:rPr>
              <a:t> </a:t>
            </a:r>
            <a:r>
              <a:rPr lang="en-US" sz="2800" dirty="0">
                <a:latin typeface="+mj-lt"/>
              </a:rPr>
              <a:t>and </a:t>
            </a:r>
            <a:r>
              <a:rPr lang="en-US" sz="2800" dirty="0" err="1">
                <a:latin typeface="+mj-lt"/>
              </a:rPr>
              <a:t>sellside</a:t>
            </a:r>
            <a:r>
              <a:rPr lang="en-US" sz="2800" dirty="0">
                <a:latin typeface="+mj-lt"/>
              </a:rPr>
              <a:t> research</a:t>
            </a:r>
          </a:p>
          <a:p>
            <a:r>
              <a:rPr lang="en-US" sz="2800" dirty="0">
                <a:latin typeface="+mj-lt"/>
              </a:rPr>
              <a:t>M&amp;A practitioners</a:t>
            </a:r>
          </a:p>
          <a:p>
            <a:r>
              <a:rPr lang="en-US" sz="2800" dirty="0">
                <a:latin typeface="+mj-lt"/>
              </a:rPr>
              <a:t>Supply  </a:t>
            </a:r>
            <a:r>
              <a:rPr lang="en-US" sz="2800" dirty="0" smtClean="0">
                <a:latin typeface="+mj-lt"/>
              </a:rPr>
              <a:t>chain </a:t>
            </a:r>
            <a:endParaRPr lang="en-US" sz="2800" dirty="0">
              <a:latin typeface="+mj-lt"/>
            </a:endParaRPr>
          </a:p>
          <a:p>
            <a:endParaRPr lang="en-US" sz="2800" dirty="0" smtClean="0">
              <a:solidFill>
                <a:schemeClr val="tx1">
                  <a:lumMod val="75000"/>
                  <a:lumOff val="25000"/>
                </a:schemeClr>
              </a:solidFill>
              <a:latin typeface="+mj-lt"/>
            </a:endParaRPr>
          </a:p>
          <a:p>
            <a:endParaRPr lang="en-US" dirty="0"/>
          </a:p>
        </p:txBody>
      </p:sp>
      <p:sp>
        <p:nvSpPr>
          <p:cNvPr id="7" name="TextBox 6"/>
          <p:cNvSpPr txBox="1"/>
          <p:nvPr/>
        </p:nvSpPr>
        <p:spPr>
          <a:xfrm>
            <a:off x="2360835" y="5657713"/>
            <a:ext cx="5184576" cy="1384995"/>
          </a:xfrm>
          <a:prstGeom prst="rect">
            <a:avLst/>
          </a:prstGeom>
          <a:noFill/>
        </p:spPr>
        <p:txBody>
          <a:bodyPr wrap="square" rtlCol="0">
            <a:spAutoFit/>
          </a:bodyPr>
          <a:lstStyle/>
          <a:p>
            <a:r>
              <a:rPr lang="en-US" sz="2800" dirty="0" smtClean="0">
                <a:solidFill>
                  <a:schemeClr val="tx1">
                    <a:lumMod val="75000"/>
                    <a:lumOff val="25000"/>
                  </a:schemeClr>
                </a:solidFill>
                <a:latin typeface="+mj-lt"/>
              </a:rPr>
              <a:t>Transfer Pricing</a:t>
            </a:r>
          </a:p>
          <a:p>
            <a:endParaRPr lang="en-US" sz="2800" dirty="0">
              <a:solidFill>
                <a:schemeClr val="tx1">
                  <a:lumMod val="75000"/>
                  <a:lumOff val="25000"/>
                </a:schemeClr>
              </a:solidFill>
              <a:latin typeface="+mj-lt"/>
            </a:endParaRPr>
          </a:p>
          <a:p>
            <a:endParaRPr lang="en-US" sz="2800" dirty="0">
              <a:solidFill>
                <a:schemeClr val="tx1">
                  <a:lumMod val="75000"/>
                  <a:lumOff val="25000"/>
                </a:schemeClr>
              </a:solidFill>
              <a:latin typeface="+mj-lt"/>
            </a:endParaRPr>
          </a:p>
        </p:txBody>
      </p:sp>
      <p:sp>
        <p:nvSpPr>
          <p:cNvPr id="8" name="TextBox 7"/>
          <p:cNvSpPr txBox="1"/>
          <p:nvPr/>
        </p:nvSpPr>
        <p:spPr>
          <a:xfrm>
            <a:off x="251520" y="1177588"/>
            <a:ext cx="7776864" cy="954107"/>
          </a:xfrm>
          <a:prstGeom prst="rect">
            <a:avLst/>
          </a:prstGeom>
          <a:noFill/>
        </p:spPr>
        <p:txBody>
          <a:bodyPr wrap="square" rtlCol="0">
            <a:spAutoFit/>
          </a:bodyPr>
          <a:lstStyle/>
          <a:p>
            <a:r>
              <a:rPr lang="en-US" sz="2800" dirty="0" smtClean="0">
                <a:solidFill>
                  <a:schemeClr val="tx1">
                    <a:lumMod val="75000"/>
                    <a:lumOff val="25000"/>
                  </a:schemeClr>
                </a:solidFill>
                <a:latin typeface="+mj-lt"/>
              </a:rPr>
              <a:t>Peer detection is a common task across customer segments:</a:t>
            </a:r>
            <a:endParaRPr lang="en-US" sz="2800" dirty="0">
              <a:solidFill>
                <a:schemeClr val="tx1">
                  <a:lumMod val="75000"/>
                  <a:lumOff val="25000"/>
                </a:schemeClr>
              </a:solidFill>
              <a:latin typeface="+mj-lt"/>
            </a:endParaRPr>
          </a:p>
        </p:txBody>
      </p:sp>
    </p:spTree>
    <p:extLst>
      <p:ext uri="{BB962C8B-B14F-4D97-AF65-F5344CB8AC3E}">
        <p14:creationId xmlns:p14="http://schemas.microsoft.com/office/powerpoint/2010/main" val="34659149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Peers in </a:t>
            </a:r>
            <a:r>
              <a:rPr lang="en-US" dirty="0" err="1" smtClean="0"/>
              <a:t>Eikon</a:t>
            </a:r>
            <a:r>
              <a:rPr lang="en-US" dirty="0" smtClean="0"/>
              <a:t> (Public Companies)</a:t>
            </a:r>
            <a:endParaRPr lang="en-US" dirty="0"/>
          </a:p>
        </p:txBody>
      </p:sp>
      <p:sp>
        <p:nvSpPr>
          <p:cNvPr id="3" name="Text Placeholder 2"/>
          <p:cNvSpPr>
            <a:spLocks noGrp="1"/>
          </p:cNvSpPr>
          <p:nvPr>
            <p:ph type="body" sz="quarter" idx="13"/>
          </p:nvPr>
        </p:nvSpPr>
        <p:spPr>
          <a:xfrm>
            <a:off x="153984" y="1556792"/>
            <a:ext cx="8610600" cy="5105400"/>
          </a:xfrm>
        </p:spPr>
        <p:txBody>
          <a:bodyPr/>
          <a:lstStyle/>
          <a:p>
            <a:endParaRPr lang="en-US" dirty="0"/>
          </a:p>
        </p:txBody>
      </p:sp>
      <p:pic>
        <p:nvPicPr>
          <p:cNvPr id="4" name="Picture 3"/>
          <p:cNvPicPr>
            <a:picLocks noChangeAspect="1"/>
          </p:cNvPicPr>
          <p:nvPr/>
        </p:nvPicPr>
        <p:blipFill>
          <a:blip r:embed="rId2"/>
          <a:stretch>
            <a:fillRect/>
          </a:stretch>
        </p:blipFill>
        <p:spPr>
          <a:xfrm>
            <a:off x="0" y="1134153"/>
            <a:ext cx="9144000" cy="5544863"/>
          </a:xfrm>
          <a:prstGeom prst="rect">
            <a:avLst/>
          </a:prstGeom>
        </p:spPr>
      </p:pic>
    </p:spTree>
    <p:extLst>
      <p:ext uri="{BB962C8B-B14F-4D97-AF65-F5344CB8AC3E}">
        <p14:creationId xmlns:p14="http://schemas.microsoft.com/office/powerpoint/2010/main" val="29978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Peers in </a:t>
            </a:r>
            <a:r>
              <a:rPr lang="en-US" dirty="0" err="1" smtClean="0"/>
              <a:t>Eikon</a:t>
            </a:r>
            <a:r>
              <a:rPr lang="en-US" dirty="0" smtClean="0"/>
              <a:t> (Private Companies)</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a:stretch>
            <a:fillRect/>
          </a:stretch>
        </p:blipFill>
        <p:spPr>
          <a:xfrm>
            <a:off x="381897" y="1132846"/>
            <a:ext cx="7718495" cy="5707194"/>
          </a:xfrm>
          <a:prstGeom prst="rect">
            <a:avLst/>
          </a:prstGeom>
        </p:spPr>
      </p:pic>
    </p:spTree>
    <p:extLst>
      <p:ext uri="{BB962C8B-B14F-4D97-AF65-F5344CB8AC3E}">
        <p14:creationId xmlns:p14="http://schemas.microsoft.com/office/powerpoint/2010/main" val="235913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Use Case: Peer detection</a:t>
            </a:r>
            <a:endParaRPr lang="en-US" dirty="0"/>
          </a:p>
        </p:txBody>
      </p:sp>
      <p:sp>
        <p:nvSpPr>
          <p:cNvPr id="3" name="Text Placeholder 2"/>
          <p:cNvSpPr>
            <a:spLocks noGrp="1"/>
          </p:cNvSpPr>
          <p:nvPr>
            <p:ph type="body" sz="quarter" idx="13"/>
          </p:nvPr>
        </p:nvSpPr>
        <p:spPr/>
        <p:txBody>
          <a:bodyPr/>
          <a:lstStyle/>
          <a:p>
            <a:pPr>
              <a:buNone/>
            </a:pPr>
            <a:r>
              <a:rPr lang="en-US" sz="2800" dirty="0" smtClean="0"/>
              <a:t>Fundamental workflow: </a:t>
            </a:r>
            <a:r>
              <a:rPr lang="en-US" sz="2800" b="1" dirty="0" smtClean="0"/>
              <a:t>for any given company, which are its most similar companies?</a:t>
            </a:r>
            <a:endParaRPr lang="en-US" sz="2800" dirty="0" smtClean="0"/>
          </a:p>
          <a:p>
            <a:r>
              <a:rPr lang="en-US" sz="2800" dirty="0" smtClean="0"/>
              <a:t>Increase the scope of companies </a:t>
            </a:r>
          </a:p>
          <a:p>
            <a:r>
              <a:rPr lang="en-US" sz="2800" dirty="0" smtClean="0"/>
              <a:t>Improve the quality of peer recommendations</a:t>
            </a:r>
          </a:p>
          <a:p>
            <a:r>
              <a:rPr lang="en-US" sz="2800" dirty="0" smtClean="0"/>
              <a:t>Provide multiple flavors of peer lists</a:t>
            </a:r>
          </a:p>
          <a:p>
            <a:pPr lvl="1"/>
            <a:endParaRPr lang="en-US" sz="2600" dirty="0" smtClean="0"/>
          </a:p>
          <a:p>
            <a:r>
              <a:rPr lang="en-US" sz="2800" dirty="0" smtClean="0"/>
              <a:t>Allow end user control and customization</a:t>
            </a:r>
          </a:p>
          <a:p>
            <a:r>
              <a:rPr lang="en-US" sz="2800" dirty="0" smtClean="0"/>
              <a:t>Provide transparency and explanations for the recommendations</a:t>
            </a:r>
          </a:p>
        </p:txBody>
      </p:sp>
    </p:spTree>
    <p:extLst>
      <p:ext uri="{BB962C8B-B14F-4D97-AF65-F5344CB8AC3E}">
        <p14:creationId xmlns:p14="http://schemas.microsoft.com/office/powerpoint/2010/main" val="3990997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Key tasks in peer detection</a:t>
            </a:r>
          </a:p>
        </p:txBody>
      </p:sp>
      <p:sp>
        <p:nvSpPr>
          <p:cNvPr id="3" name="Text Placeholder 2"/>
          <p:cNvSpPr>
            <a:spLocks noGrp="1"/>
          </p:cNvSpPr>
          <p:nvPr>
            <p:ph type="body" sz="quarter" idx="13"/>
          </p:nvPr>
        </p:nvSpPr>
        <p:spPr/>
        <p:txBody>
          <a:bodyPr/>
          <a:lstStyle/>
          <a:p>
            <a:r>
              <a:rPr lang="en-US" sz="2800" dirty="0" smtClean="0"/>
              <a:t>Find content sets with potential signals</a:t>
            </a:r>
          </a:p>
          <a:p>
            <a:r>
              <a:rPr lang="en-US" sz="2800" dirty="0" smtClean="0"/>
              <a:t>Classify/ extract and store signals</a:t>
            </a:r>
          </a:p>
          <a:p>
            <a:r>
              <a:rPr lang="en-US" sz="2800" dirty="0" smtClean="0"/>
              <a:t>Clean data</a:t>
            </a:r>
          </a:p>
          <a:p>
            <a:r>
              <a:rPr lang="en-US" sz="2800" dirty="0" smtClean="0"/>
              <a:t>Resolve to authorities</a:t>
            </a:r>
          </a:p>
          <a:p>
            <a:r>
              <a:rPr lang="en-US" sz="2800" dirty="0" smtClean="0"/>
              <a:t>Create a company fingerprint through a list of ranked attributes</a:t>
            </a:r>
          </a:p>
          <a:p>
            <a:r>
              <a:rPr lang="en-US" sz="2800" dirty="0" smtClean="0"/>
              <a:t>Compose a similarity metric based on the different data sources</a:t>
            </a:r>
          </a:p>
          <a:p>
            <a:r>
              <a:rPr lang="en-US" sz="2800" dirty="0" smtClean="0"/>
              <a:t>Provide an interactive user interface to visualize and fine tune the recommendations</a:t>
            </a:r>
          </a:p>
          <a:p>
            <a:endParaRPr lang="en-US" dirty="0"/>
          </a:p>
        </p:txBody>
      </p:sp>
    </p:spTree>
    <p:extLst>
      <p:ext uri="{BB962C8B-B14F-4D97-AF65-F5344CB8AC3E}">
        <p14:creationId xmlns:p14="http://schemas.microsoft.com/office/powerpoint/2010/main" val="29674531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t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le 1">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66737</TotalTime>
  <Words>955</Words>
  <Application>Microsoft Macintosh PowerPoint</Application>
  <PresentationFormat>On-screen Show (4:3)</PresentationFormat>
  <Paragraphs>175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better_template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Thomson Reuters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sam.chadwick@thomsonreuters.com;mans.olof-ors@thomsonreuters.com;peter.pircher@thomsonreuters.com</dc:creator>
  <cp:keywords>peers_hackathon</cp:keywords>
  <cp:lastModifiedBy>Brian Ulicny</cp:lastModifiedBy>
  <cp:revision>1455</cp:revision>
  <cp:lastPrinted>2013-06-19T11:36:02Z</cp:lastPrinted>
  <dcterms:created xsi:type="dcterms:W3CDTF">2013-04-17T09:30:18Z</dcterms:created>
  <dcterms:modified xsi:type="dcterms:W3CDTF">2015-02-17T16:48:24Z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8015147</vt:lpwstr>
  </property>
  <property fmtid="{D5CDD505-2E9C-101B-9397-08002B2CF9AE}" pid="3" name="Offisync_UpdateToken">
    <vt:lpwstr>2</vt:lpwstr>
  </property>
  <property fmtid="{D5CDD505-2E9C-101B-9397-08002B2CF9AE}" pid="4" name="Offisync_ServerID">
    <vt:lpwstr>827ef9c6-9019-45bb-9c94-05eb52e667cd</vt:lpwstr>
  </property>
  <property fmtid="{D5CDD505-2E9C-101B-9397-08002B2CF9AE}" pid="5" name="Offisync_UniqueId">
    <vt:lpwstr>841142</vt:lpwstr>
  </property>
  <property fmtid="{D5CDD505-2E9C-101B-9397-08002B2CF9AE}" pid="6" name="Offisync_ProviderInitializationData">
    <vt:lpwstr>https://thehub.thomsonreuters.com</vt:lpwstr>
  </property>
  <property fmtid="{D5CDD505-2E9C-101B-9397-08002B2CF9AE}" pid="7" name="Jive_ModifiedButNotPublished">
    <vt:lpwstr/>
  </property>
  <property fmtid="{D5CDD505-2E9C-101B-9397-08002B2CF9AE}" pid="8" name="_NewReviewCycle">
    <vt:lpwstr/>
  </property>
  <property fmtid="{D5CDD505-2E9C-101B-9397-08002B2CF9AE}" pid="9" name="Jive_VersionGuid">
    <vt:lpwstr>259dca78-d8a8-4d35-9db4-11a53b088c2d</vt:lpwstr>
  </property>
</Properties>
</file>